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93" r:id="rId1"/>
  </p:sldMasterIdLst>
  <p:notesMasterIdLst>
    <p:notesMasterId r:id="rId88"/>
  </p:notesMasterIdLst>
  <p:sldIdLst>
    <p:sldId id="256" r:id="rId2"/>
    <p:sldId id="258" r:id="rId3"/>
    <p:sldId id="364" r:id="rId4"/>
    <p:sldId id="286" r:id="rId5"/>
    <p:sldId id="288" r:id="rId6"/>
    <p:sldId id="289" r:id="rId7"/>
    <p:sldId id="290" r:id="rId8"/>
    <p:sldId id="291" r:id="rId9"/>
    <p:sldId id="304" r:id="rId10"/>
    <p:sldId id="267" r:id="rId11"/>
    <p:sldId id="262" r:id="rId12"/>
    <p:sldId id="339" r:id="rId13"/>
    <p:sldId id="264" r:id="rId14"/>
    <p:sldId id="386" r:id="rId15"/>
    <p:sldId id="388" r:id="rId16"/>
    <p:sldId id="387" r:id="rId17"/>
    <p:sldId id="265" r:id="rId18"/>
    <p:sldId id="266" r:id="rId19"/>
    <p:sldId id="306" r:id="rId20"/>
    <p:sldId id="389" r:id="rId21"/>
    <p:sldId id="390" r:id="rId22"/>
    <p:sldId id="391" r:id="rId23"/>
    <p:sldId id="392" r:id="rId24"/>
    <p:sldId id="394" r:id="rId25"/>
    <p:sldId id="395" r:id="rId26"/>
    <p:sldId id="396" r:id="rId27"/>
    <p:sldId id="404" r:id="rId28"/>
    <p:sldId id="405" r:id="rId29"/>
    <p:sldId id="397" r:id="rId30"/>
    <p:sldId id="401" r:id="rId31"/>
    <p:sldId id="368" r:id="rId32"/>
    <p:sldId id="365" r:id="rId33"/>
    <p:sldId id="399" r:id="rId34"/>
    <p:sldId id="276" r:id="rId35"/>
    <p:sldId id="400" r:id="rId36"/>
    <p:sldId id="398" r:id="rId37"/>
    <p:sldId id="345" r:id="rId38"/>
    <p:sldId id="275" r:id="rId39"/>
    <p:sldId id="373" r:id="rId40"/>
    <p:sldId id="376" r:id="rId41"/>
    <p:sldId id="375" r:id="rId42"/>
    <p:sldId id="374" r:id="rId43"/>
    <p:sldId id="271" r:id="rId44"/>
    <p:sldId id="273" r:id="rId45"/>
    <p:sldId id="402" r:id="rId46"/>
    <p:sldId id="310" r:id="rId47"/>
    <p:sldId id="311" r:id="rId48"/>
    <p:sldId id="409" r:id="rId49"/>
    <p:sldId id="274" r:id="rId50"/>
    <p:sldId id="403" r:id="rId51"/>
    <p:sldId id="277" r:id="rId52"/>
    <p:sldId id="378" r:id="rId53"/>
    <p:sldId id="279" r:id="rId54"/>
    <p:sldId id="379" r:id="rId55"/>
    <p:sldId id="383" r:id="rId56"/>
    <p:sldId id="280" r:id="rId57"/>
    <p:sldId id="340" r:id="rId58"/>
    <p:sldId id="372" r:id="rId59"/>
    <p:sldId id="269" r:id="rId60"/>
    <p:sldId id="343" r:id="rId61"/>
    <p:sldId id="381" r:id="rId62"/>
    <p:sldId id="281" r:id="rId63"/>
    <p:sldId id="377" r:id="rId64"/>
    <p:sldId id="382" r:id="rId65"/>
    <p:sldId id="282" r:id="rId66"/>
    <p:sldId id="406" r:id="rId67"/>
    <p:sldId id="384" r:id="rId68"/>
    <p:sldId id="385" r:id="rId69"/>
    <p:sldId id="408" r:id="rId70"/>
    <p:sldId id="335" r:id="rId71"/>
    <p:sldId id="285" r:id="rId72"/>
    <p:sldId id="330" r:id="rId73"/>
    <p:sldId id="287" r:id="rId74"/>
    <p:sldId id="331" r:id="rId75"/>
    <p:sldId id="332" r:id="rId76"/>
    <p:sldId id="407" r:id="rId77"/>
    <p:sldId id="369" r:id="rId78"/>
    <p:sldId id="366" r:id="rId79"/>
    <p:sldId id="294" r:id="rId80"/>
    <p:sldId id="295" r:id="rId81"/>
    <p:sldId id="336" r:id="rId82"/>
    <p:sldId id="297" r:id="rId83"/>
    <p:sldId id="337" r:id="rId84"/>
    <p:sldId id="338" r:id="rId85"/>
    <p:sldId id="298" r:id="rId86"/>
    <p:sldId id="367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6"/>
    <p:restoredTop sz="89089"/>
  </p:normalViewPr>
  <p:slideViewPr>
    <p:cSldViewPr snapToGrid="0" snapToObjects="1">
      <p:cViewPr varScale="1">
        <p:scale>
          <a:sx n="116" d="100"/>
          <a:sy n="116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0429-3676-E144-BAB7-65E862D4716B}" type="datetimeFigureOut">
              <a:rPr lang="en-GB" smtClean="0"/>
              <a:t>07/06/2023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59B5-8531-3849-8B3F-39B2E56DD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24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Rechtsreduktion: Ist C überflüssig?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en-DE" dirty="0">
                    <a:latin typeface="+mn-lt"/>
                  </a:rPr>
                  <a:t> überflüssig, d.h., </a:t>
                </a:r>
                <a:r>
                  <a:rPr lang="de-DE" b="0" i="0">
                    <a:latin typeface="Cambria Math" panose="02040503050406030204" pitchFamily="18" charset="0"/>
                  </a:rPr>
                  <a:t>{𝐶}⊆{𝐴}^+={𝐴}∪{𝐵,𝐶}</a:t>
                </a:r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𝐴𝐵→𝐶}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{𝐴→𝐵𝐶,𝐵→𝐶,𝐴→𝐵</a:t>
                </a:r>
                <a:r>
                  <a:rPr lang="de-DE" b="0" i="0">
                    <a:latin typeface="Cambria Math" panose="02040503050406030204" pitchFamily="18" charset="0"/>
                  </a:rPr>
                  <a:t>,𝐴→𝐶}</a:t>
                </a:r>
                <a:endParaRPr lang="en-DE" dirty="0"/>
              </a:p>
              <a:p>
                <a:r>
                  <a:rPr lang="en-DE" dirty="0"/>
                  <a:t>Rechtsreduktion: Ist C überflüssig? </a:t>
                </a:r>
                <a:r>
                  <a:rPr lang="de-DE" b="0" i="0">
                    <a:latin typeface="Cambria Math" panose="02040503050406030204" pitchFamily="18" charset="0"/>
                  </a:rPr>
                  <a:t>𝐶∈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𝐴}^</a:t>
                </a:r>
                <a:r>
                  <a:rPr lang="de-DE" i="0">
                    <a:latin typeface="Cambria Math" panose="02040503050406030204" pitchFamily="18" charset="0"/>
                  </a:rPr>
                  <a:t>+={</a:t>
                </a:r>
                <a:r>
                  <a:rPr lang="de-DE" b="0" i="0">
                    <a:latin typeface="Cambria Math" panose="02040503050406030204" pitchFamily="18" charset="0"/>
                  </a:rPr>
                  <a:t>𝐴}</a:t>
                </a:r>
                <a:r>
                  <a:rPr lang="de-DE" i="0">
                    <a:latin typeface="Cambria Math" panose="02040503050406030204" pitchFamily="18" charset="0"/>
                  </a:rPr>
                  <a:t>∪{</a:t>
                </a:r>
                <a:r>
                  <a:rPr lang="de-DE" b="0" i="0">
                    <a:latin typeface="Cambria Math" panose="02040503050406030204" pitchFamily="18" charset="0"/>
                  </a:rPr>
                  <a:t>𝐵,𝐶}</a:t>
                </a:r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𝐴→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→𝐶</a:t>
                </a:r>
                <a:r>
                  <a:rPr lang="de-DE" b="0" i="0">
                    <a:latin typeface="Cambria Math" panose="02040503050406030204" pitchFamily="18" charset="0"/>
                  </a:rPr>
                  <a:t>,𝐴→𝐵,𝐴→𝐶}</a:t>
                </a:r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74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Abhängigkeiten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sind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auf den Schemata der 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Zerlegung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testbar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(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ohne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JOIN)</a:t>
            </a:r>
            <a:endParaRPr lang="en-GB" dirty="0">
              <a:effectLst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554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6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49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3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05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98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Macht Ergebnis unnötig groß, selbst wenn man weiß, was man tut, und anschließend ausräumt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174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latin typeface="Times New Roman" pitchFamily="18" charset="0"/>
              </a:rPr>
              <a:t>Projektion von F auf R: Alle FDs in F+, deren Attribute in R vorkommen</a:t>
            </a:r>
          </a:p>
        </p:txBody>
      </p:sp>
    </p:spTree>
    <p:extLst>
      <p:ext uri="{BB962C8B-B14F-4D97-AF65-F5344CB8AC3E}">
        <p14:creationId xmlns:p14="http://schemas.microsoft.com/office/powerpoint/2010/main" val="170981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Durch nicht berücksichtigte Abhängigkeit könnte eine Abteilung verloren gehen</a:t>
            </a:r>
          </a:p>
          <a:p>
            <a:r>
              <a:rPr lang="de-DE" dirty="0"/>
              <a:t>Durch nicht berücksichtige Abhängigkeit könnten falsche Informationen eingespeist werden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604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latin typeface="Times New Roman" pitchFamily="18" charset="0"/>
              </a:rPr>
              <a:t>Ursprüngliches FD1 ergibt sich aus der Transition von FD1 zu FD3</a:t>
            </a:r>
          </a:p>
        </p:txBody>
      </p:sp>
    </p:spTree>
    <p:extLst>
      <p:ext uri="{BB962C8B-B14F-4D97-AF65-F5344CB8AC3E}">
        <p14:creationId xmlns:p14="http://schemas.microsoft.com/office/powerpoint/2010/main" val="2870989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latin typeface="Times New Roman" pitchFamily="18" charset="0"/>
              </a:rPr>
              <a:t>Redundanz </a:t>
            </a:r>
            <a:r>
              <a:rPr lang="de-DE" dirty="0" err="1">
                <a:latin typeface="Times New Roman" pitchFamily="18" charset="0"/>
              </a:rPr>
              <a:t>bzgl</a:t>
            </a:r>
            <a:r>
              <a:rPr lang="de-DE" dirty="0">
                <a:latin typeface="Times New Roman" pitchFamily="18" charset="0"/>
              </a:rPr>
              <a:t> Veranstaltung/Tutor Abhängigkeit</a:t>
            </a:r>
          </a:p>
          <a:p>
            <a:pPr eaLnBrk="1" hangingPunct="1"/>
            <a:r>
              <a:rPr lang="de-DE" dirty="0">
                <a:latin typeface="Times New Roman" pitchFamily="18" charset="0"/>
              </a:rPr>
              <a:t>BCNF nicht möglich</a:t>
            </a:r>
          </a:p>
        </p:txBody>
      </p:sp>
    </p:spTree>
    <p:extLst>
      <p:ext uri="{BB962C8B-B14F-4D97-AF65-F5344CB8AC3E}">
        <p14:creationId xmlns:p14="http://schemas.microsoft.com/office/powerpoint/2010/main" val="914846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65288" y="234950"/>
            <a:ext cx="3771900" cy="2122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1E7C2E-F9CE-460F-8873-F08CCA87DECC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131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 Attribut, dessen Wertebereich in weitere (sinnvolle) Teilbereiche aufgespaltet werden kann</a:t>
            </a:r>
          </a:p>
          <a:p>
            <a:endParaRPr lang="de-DE" dirty="0"/>
          </a:p>
          <a:p>
            <a:r>
              <a:rPr lang="de-DE" dirty="0"/>
              <a:t>Zusammengesetzt: Adresse, Name ➝ Nachname, Vorname</a:t>
            </a:r>
          </a:p>
          <a:p>
            <a:r>
              <a:rPr lang="de-DE" dirty="0"/>
              <a:t>Mehrwertig: Standorte in eigene Relation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00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3NF erreichbar, die abhängigkeitswahrend ist</a:t>
            </a:r>
          </a:p>
          <a:p>
            <a:r>
              <a:rPr lang="de-DE" dirty="0"/>
              <a:t>BCNF nicht immer erreichbar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614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3NF erreichbar, die abhängigkeitswahrend ist</a:t>
            </a:r>
          </a:p>
          <a:p>
            <a:r>
              <a:rPr lang="de-DE" dirty="0"/>
              <a:t>BCNF nicht immer erreichbar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469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990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532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𝑉𝑘𝑁𝑎𝑚𝑒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zu einer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𝑉𝑘𝑁𝑟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:r>
                  <a:rPr lang="de-DE" b="0" i="0" dirty="0">
                    <a:latin typeface="Cambria Math" panose="02040503050406030204" pitchFamily="18" charset="0"/>
                    <a:sym typeface="Symbol" pitchFamily="1" charset="2"/>
                  </a:rPr>
                  <a:t>𝑉𝑘𝑁𝑎𝑚𝑒</a:t>
                </a:r>
                <a:r>
                  <a:rPr lang="de-DE" dirty="0">
                    <a:sym typeface="Symbol" pitchFamily="1" charset="2"/>
                  </a:rPr>
                  <a:t> zu einer </a:t>
                </a:r>
                <a:r>
                  <a:rPr lang="de-DE" i="0" dirty="0">
                    <a:latin typeface="Cambria Math" panose="02040503050406030204" pitchFamily="18" charset="0"/>
                    <a:sym typeface="Symbol" pitchFamily="1" charset="2"/>
                  </a:rPr>
                  <a:t>𝑉𝑘𝑁𝑟</a:t>
                </a:r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438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𝑉𝑘𝑁𝑎𝑚𝑒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zu einer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𝑉𝑘𝑁𝑟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:r>
                  <a:rPr lang="de-DE" b="0" i="0" dirty="0">
                    <a:latin typeface="Cambria Math" panose="02040503050406030204" pitchFamily="18" charset="0"/>
                    <a:sym typeface="Symbol" pitchFamily="1" charset="2"/>
                  </a:rPr>
                  <a:t>𝑉𝑘𝑁𝑎𝑚𝑒</a:t>
                </a:r>
                <a:r>
                  <a:rPr lang="de-DE" dirty="0">
                    <a:sym typeface="Symbol" pitchFamily="1" charset="2"/>
                  </a:rPr>
                  <a:t> zu einer </a:t>
                </a:r>
                <a:r>
                  <a:rPr lang="de-DE" i="0" dirty="0">
                    <a:latin typeface="Cambria Math" panose="02040503050406030204" pitchFamily="18" charset="0"/>
                    <a:sym typeface="Symbol" pitchFamily="1" charset="2"/>
                  </a:rPr>
                  <a:t>𝑉𝑘𝑁𝑟</a:t>
                </a:r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06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04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𝑉𝑘𝑁𝑎𝑚𝑒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zu einer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𝑉𝑘𝑁𝑟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:r>
                  <a:rPr lang="de-DE" b="0" i="0" dirty="0">
                    <a:latin typeface="Cambria Math" panose="02040503050406030204" pitchFamily="18" charset="0"/>
                    <a:sym typeface="Symbol" pitchFamily="1" charset="2"/>
                  </a:rPr>
                  <a:t>𝑉𝑘𝑁𝑎𝑚𝑒</a:t>
                </a:r>
                <a:r>
                  <a:rPr lang="de-DE" dirty="0">
                    <a:sym typeface="Symbol" pitchFamily="1" charset="2"/>
                  </a:rPr>
                  <a:t> zu einer </a:t>
                </a:r>
                <a:r>
                  <a:rPr lang="de-DE" i="0" dirty="0">
                    <a:latin typeface="Cambria Math" panose="02040503050406030204" pitchFamily="18" charset="0"/>
                    <a:sym typeface="Symbol" pitchFamily="1" charset="2"/>
                  </a:rPr>
                  <a:t>𝑉𝑘𝑁𝑟</a:t>
                </a:r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25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Redundanz bei Bern + 3018 bzgl. FD2 (Update von einem bedeutet Änderungen an vielen Stellen)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65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FD1 ist ok</a:t>
            </a:r>
          </a:p>
          <a:p>
            <a:r>
              <a:rPr lang="de-DE" dirty="0"/>
              <a:t>FD2: ANGEST_PROJ-B entsteht</a:t>
            </a:r>
          </a:p>
          <a:p>
            <a:r>
              <a:rPr lang="de-DE" dirty="0"/>
              <a:t>FD3: ANGEST_PROJ-C entsteht mit ANGEST_PROJ*(</a:t>
            </a:r>
            <a:r>
              <a:rPr lang="de-DE" dirty="0" err="1"/>
              <a:t>SVNr</a:t>
            </a:r>
            <a:r>
              <a:rPr lang="de-DE" dirty="0"/>
              <a:t>, </a:t>
            </a:r>
            <a:r>
              <a:rPr lang="de-DE" dirty="0" err="1"/>
              <a:t>PNr</a:t>
            </a:r>
            <a:r>
              <a:rPr lang="de-DE" dirty="0"/>
              <a:t>, Std, </a:t>
            </a:r>
            <a:r>
              <a:rPr lang="de-DE" dirty="0" err="1"/>
              <a:t>PStName</a:t>
            </a:r>
            <a:r>
              <a:rPr lang="de-DE" dirty="0"/>
              <a:t>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83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Redundanz bei Bern + 3018 bzgl. FD2 (Update von einem bedeutet Änderungen an vielen Stellen)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432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702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720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44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929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887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37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546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125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8580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539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480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51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985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476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76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3E88A0-052A-8F42-81B1-1F89D23F1D21}" type="slidenum">
              <a:rPr lang="de-DE" altLang="x-none" sz="1200"/>
              <a:pPr/>
              <a:t>14</a:t>
            </a:fld>
            <a:endParaRPr lang="de-DE" altLang="x-none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43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SVN -&gt; GDATUM, GDATUM+SVN -&gt; ADRESSE+ABTNUMMER =&gt; AVN+GDATUM -&gt; ADRESSE+ABTNUMMER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3E88A0-052A-8F42-81B1-1F89D23F1D21}" type="slidenum">
              <a:rPr lang="de-DE" altLang="x-none" sz="1200"/>
              <a:pPr/>
              <a:t>16</a:t>
            </a:fld>
            <a:endParaRPr lang="de-DE" altLang="x-none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32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SVN -&gt; GDATUM, GDATUM+SVN -&gt; ADRESSE+ABTNUMMER =&gt; AVN+GDATUM -&gt; ADRESSE+ABTNUMMER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4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Rechtsreduktion: Ist C überflüssig?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en-DE" dirty="0">
                    <a:latin typeface="+mn-lt"/>
                  </a:rPr>
                  <a:t> überflüssig, d.h., </a:t>
                </a:r>
                <a:r>
                  <a:rPr lang="de-DE" b="0" i="0">
                    <a:latin typeface="Cambria Math" panose="02040503050406030204" pitchFamily="18" charset="0"/>
                  </a:rPr>
                  <a:t>{𝐶}⊆{𝐴}^+={𝐴}∪{𝐵,𝐶}</a:t>
                </a:r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𝐴𝐵→𝐶}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{𝐴→𝐵𝐶,𝐵→𝐶,𝐴→𝐵</a:t>
                </a:r>
                <a:r>
                  <a:rPr lang="de-DE" b="0" i="0">
                    <a:latin typeface="Cambria Math" panose="02040503050406030204" pitchFamily="18" charset="0"/>
                  </a:rPr>
                  <a:t>,𝐴→𝐶}</a:t>
                </a:r>
                <a:endParaRPr lang="en-DE" dirty="0"/>
              </a:p>
              <a:p>
                <a:r>
                  <a:rPr lang="en-DE" dirty="0"/>
                  <a:t>Rechtsreduktion: Ist C überflüssig? </a:t>
                </a:r>
                <a:r>
                  <a:rPr lang="de-DE" b="0" i="0">
                    <a:latin typeface="Cambria Math" panose="02040503050406030204" pitchFamily="18" charset="0"/>
                  </a:rPr>
                  <a:t>𝐶∈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𝐴}^</a:t>
                </a:r>
                <a:r>
                  <a:rPr lang="de-DE" i="0">
                    <a:latin typeface="Cambria Math" panose="02040503050406030204" pitchFamily="18" charset="0"/>
                  </a:rPr>
                  <a:t>+={</a:t>
                </a:r>
                <a:r>
                  <a:rPr lang="de-DE" b="0" i="0">
                    <a:latin typeface="Cambria Math" panose="02040503050406030204" pitchFamily="18" charset="0"/>
                  </a:rPr>
                  <a:t>𝐴}</a:t>
                </a:r>
                <a:r>
                  <a:rPr lang="de-DE" i="0">
                    <a:latin typeface="Cambria Math" panose="02040503050406030204" pitchFamily="18" charset="0"/>
                  </a:rPr>
                  <a:t>∪{</a:t>
                </a:r>
                <a:r>
                  <a:rPr lang="de-DE" b="0" i="0">
                    <a:latin typeface="Cambria Math" panose="02040503050406030204" pitchFamily="18" charset="0"/>
                  </a:rPr>
                  <a:t>𝐵,𝐶}</a:t>
                </a:r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𝐴→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→𝐶</a:t>
                </a:r>
                <a:r>
                  <a:rPr lang="de-DE" b="0" i="0">
                    <a:latin typeface="Cambria Math" panose="02040503050406030204" pitchFamily="18" charset="0"/>
                  </a:rPr>
                  <a:t>,𝐴→𝐵,𝐴→𝐶}</a:t>
                </a:r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86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3456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54343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5792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36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68197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332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2000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F081D-10DE-4B74-9430-A19A7CE479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T. Braun - Datenbanken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429793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1080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2137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7894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388522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3914421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2674179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021158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59477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90703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6192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9" r:id="rId15"/>
    <p:sldLayoutId id="2147483910" r:id="rId16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0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5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01BB-6779-014A-A9D7-6811034CF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/>
              <a:t>Datenbank-Entwurf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19CD3-2A94-8040-A408-5B8A4155E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/>
              <a:t>Datenbanken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BCFA426-5FA8-CC4C-BFFA-49A14A6BC080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/>
              <a:t>Tanya Braun</a:t>
            </a:r>
          </a:p>
          <a:p>
            <a:r>
              <a:rPr lang="de-DE"/>
              <a:t>Arbeitsgruppe Data Science, Institut für Informatik</a:t>
            </a:r>
          </a:p>
        </p:txBody>
      </p:sp>
      <p:sp>
        <p:nvSpPr>
          <p:cNvPr id="5" name="Pfeil nach unten 27">
            <a:extLst>
              <a:ext uri="{FF2B5EF4-FFF2-40B4-BE49-F238E27FC236}">
                <a16:creationId xmlns:a16="http://schemas.microsoft.com/office/drawing/2014/main" id="{8B2C426E-7E85-AB3C-5695-A9990FC341C6}"/>
              </a:ext>
            </a:extLst>
          </p:cNvPr>
          <p:cNvSpPr/>
          <p:nvPr/>
        </p:nvSpPr>
        <p:spPr bwMode="auto">
          <a:xfrm>
            <a:off x="9826963" y="223449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3301EC-99FE-46DD-2509-626945C1D5E0}"/>
              </a:ext>
            </a:extLst>
          </p:cNvPr>
          <p:cNvGrpSpPr/>
          <p:nvPr/>
        </p:nvGrpSpPr>
        <p:grpSpPr>
          <a:xfrm>
            <a:off x="8172828" y="1424966"/>
            <a:ext cx="1486595" cy="276999"/>
            <a:chOff x="6439009" y="5521223"/>
            <a:chExt cx="2190228" cy="40810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AD0047F5-ED20-8338-6B8E-9157C75BF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F7F30829-9044-4EEA-D874-B45136D18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9" name="Line 38">
              <a:extLst>
                <a:ext uri="{FF2B5EF4-FFF2-40B4-BE49-F238E27FC236}">
                  <a16:creationId xmlns:a16="http://schemas.microsoft.com/office/drawing/2014/main" id="{67C7258E-02AE-120A-017E-4C1FEDC7D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0" name="Line 41">
              <a:extLst>
                <a:ext uri="{FF2B5EF4-FFF2-40B4-BE49-F238E27FC236}">
                  <a16:creationId xmlns:a16="http://schemas.microsoft.com/office/drawing/2014/main" id="{EDFA74EB-3FFD-8909-7FBF-114CC6638C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1" name="Rectangle 122">
              <a:extLst>
                <a:ext uri="{FF2B5EF4-FFF2-40B4-BE49-F238E27FC236}">
                  <a16:creationId xmlns:a16="http://schemas.microsoft.com/office/drawing/2014/main" id="{00F8DC1F-AFD4-44EF-6BE0-D1939016B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009" y="5521223"/>
              <a:ext cx="631055" cy="4081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DF3B6C-8FE1-053A-97AA-7FCF59021AAE}"/>
              </a:ext>
            </a:extLst>
          </p:cNvPr>
          <p:cNvGrpSpPr/>
          <p:nvPr/>
        </p:nvGrpSpPr>
        <p:grpSpPr>
          <a:xfrm>
            <a:off x="9437565" y="1708453"/>
            <a:ext cx="1170059" cy="276999"/>
            <a:chOff x="9292968" y="4636889"/>
            <a:chExt cx="1723870" cy="408107"/>
          </a:xfrm>
        </p:grpSpPr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251B27B8-44D6-C51C-078A-7D97B7D5B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id="{7C2B3C5E-39DD-AD03-DEBE-6617238B1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683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5" name="Line 44">
              <a:extLst>
                <a:ext uri="{FF2B5EF4-FFF2-40B4-BE49-F238E27FC236}">
                  <a16:creationId xmlns:a16="http://schemas.microsoft.com/office/drawing/2014/main" id="{DE4A201D-9780-DE90-D158-B9096AD08B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35769"/>
              <a:ext cx="1129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6" name="Rectangle 123">
              <a:extLst>
                <a:ext uri="{FF2B5EF4-FFF2-40B4-BE49-F238E27FC236}">
                  <a16:creationId xmlns:a16="http://schemas.microsoft.com/office/drawing/2014/main" id="{E2362206-FEE6-163A-7CEB-AB563341F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2968" y="4636889"/>
              <a:ext cx="631055" cy="4081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FD4</a:t>
              </a:r>
            </a:p>
          </p:txBody>
        </p:sp>
      </p:grpSp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03CEBF63-0014-91D8-F6CA-C7A1C9168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199867"/>
              </p:ext>
            </p:extLst>
          </p:nvPr>
        </p:nvGraphicFramePr>
        <p:xfrm>
          <a:off x="7145945" y="1178617"/>
          <a:ext cx="4001235" cy="254880"/>
        </p:xfrm>
        <a:graphic>
          <a:graphicData uri="http://schemas.openxmlformats.org/drawingml/2006/table">
            <a:tbl>
              <a:tblPr/>
              <a:tblGrid>
                <a:gridCol w="119213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0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18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93033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78771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284BA52B-5AF2-B3BE-F745-5A4F3387E6FD}"/>
              </a:ext>
            </a:extLst>
          </p:cNvPr>
          <p:cNvGrpSpPr/>
          <p:nvPr/>
        </p:nvGrpSpPr>
        <p:grpSpPr>
          <a:xfrm>
            <a:off x="9188428" y="2918297"/>
            <a:ext cx="1486595" cy="276999"/>
            <a:chOff x="6439009" y="5521223"/>
            <a:chExt cx="2190228" cy="408108"/>
          </a:xfrm>
        </p:grpSpPr>
        <p:sp>
          <p:nvSpPr>
            <p:cNvPr id="19" name="Line 36">
              <a:extLst>
                <a:ext uri="{FF2B5EF4-FFF2-40B4-BE49-F238E27FC236}">
                  <a16:creationId xmlns:a16="http://schemas.microsoft.com/office/drawing/2014/main" id="{06CFCEB5-4683-29F1-4540-2752E062E8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28E6342A-E26F-2BC2-5042-B971B31EE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1" name="Line 38">
              <a:extLst>
                <a:ext uri="{FF2B5EF4-FFF2-40B4-BE49-F238E27FC236}">
                  <a16:creationId xmlns:a16="http://schemas.microsoft.com/office/drawing/2014/main" id="{12E0F2FA-AA43-D23E-A628-1CFAAD27FC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2" name="Line 41">
              <a:extLst>
                <a:ext uri="{FF2B5EF4-FFF2-40B4-BE49-F238E27FC236}">
                  <a16:creationId xmlns:a16="http://schemas.microsoft.com/office/drawing/2014/main" id="{3C3AE6C6-A554-E005-E3F4-D3A5230CCC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3" name="Rectangle 122">
              <a:extLst>
                <a:ext uri="{FF2B5EF4-FFF2-40B4-BE49-F238E27FC236}">
                  <a16:creationId xmlns:a16="http://schemas.microsoft.com/office/drawing/2014/main" id="{5551D79F-BFC1-D3E3-D44D-3223A1955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009" y="5521223"/>
              <a:ext cx="631055" cy="4081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FD3</a:t>
              </a:r>
            </a:p>
          </p:txBody>
        </p:sp>
      </p:grpSp>
      <p:graphicFrame>
        <p:nvGraphicFramePr>
          <p:cNvPr id="24" name="Group 5">
            <a:extLst>
              <a:ext uri="{FF2B5EF4-FFF2-40B4-BE49-F238E27FC236}">
                <a16:creationId xmlns:a16="http://schemas.microsoft.com/office/drawing/2014/main" id="{77E0E0EB-2EB5-279D-668F-1F3C50AF3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656606"/>
              </p:ext>
            </p:extLst>
          </p:nvPr>
        </p:nvGraphicFramePr>
        <p:xfrm>
          <a:off x="8080265" y="2671948"/>
          <a:ext cx="3066915" cy="254880"/>
        </p:xfrm>
        <a:graphic>
          <a:graphicData uri="http://schemas.openxmlformats.org/drawingml/2006/table">
            <a:tbl>
              <a:tblPr/>
              <a:tblGrid>
                <a:gridCol w="1269919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0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18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59696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C035143F-7485-43E3-BC3A-BB1B5CCBC130}"/>
              </a:ext>
            </a:extLst>
          </p:cNvPr>
          <p:cNvGrpSpPr/>
          <p:nvPr/>
        </p:nvGrpSpPr>
        <p:grpSpPr>
          <a:xfrm>
            <a:off x="9340395" y="3611127"/>
            <a:ext cx="1170059" cy="276999"/>
            <a:chOff x="9292968" y="4636889"/>
            <a:chExt cx="1723870" cy="408107"/>
          </a:xfrm>
        </p:grpSpPr>
        <p:sp>
          <p:nvSpPr>
            <p:cNvPr id="26" name="Line 42">
              <a:extLst>
                <a:ext uri="{FF2B5EF4-FFF2-40B4-BE49-F238E27FC236}">
                  <a16:creationId xmlns:a16="http://schemas.microsoft.com/office/drawing/2014/main" id="{7DD6A1D4-9A61-5805-D7F1-A98D3F996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7" name="Line 43">
              <a:extLst>
                <a:ext uri="{FF2B5EF4-FFF2-40B4-BE49-F238E27FC236}">
                  <a16:creationId xmlns:a16="http://schemas.microsoft.com/office/drawing/2014/main" id="{41F6DB75-5A3C-D57D-FF97-9F43E15BC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683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8" name="Line 44">
              <a:extLst>
                <a:ext uri="{FF2B5EF4-FFF2-40B4-BE49-F238E27FC236}">
                  <a16:creationId xmlns:a16="http://schemas.microsoft.com/office/drawing/2014/main" id="{041E3891-67CB-4CFB-55C3-6223B70C4A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35769"/>
              <a:ext cx="1129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9" name="Rectangle 123">
              <a:extLst>
                <a:ext uri="{FF2B5EF4-FFF2-40B4-BE49-F238E27FC236}">
                  <a16:creationId xmlns:a16="http://schemas.microsoft.com/office/drawing/2014/main" id="{53E04812-8B60-00B0-E188-9F0F6508C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2968" y="4636889"/>
              <a:ext cx="631055" cy="4081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FD4</a:t>
              </a:r>
            </a:p>
          </p:txBody>
        </p:sp>
      </p:grpSp>
      <p:graphicFrame>
        <p:nvGraphicFramePr>
          <p:cNvPr id="30" name="Group 5">
            <a:extLst>
              <a:ext uri="{FF2B5EF4-FFF2-40B4-BE49-F238E27FC236}">
                <a16:creationId xmlns:a16="http://schemas.microsoft.com/office/drawing/2014/main" id="{E1381BEB-E4A8-0D0B-7F23-586174FB9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184474"/>
              </p:ext>
            </p:extLst>
          </p:nvPr>
        </p:nvGraphicFramePr>
        <p:xfrm>
          <a:off x="8080265" y="3364621"/>
          <a:ext cx="3008386" cy="254880"/>
        </p:xfrm>
        <a:graphic>
          <a:graphicData uri="http://schemas.openxmlformats.org/drawingml/2006/table">
            <a:tbl>
              <a:tblPr/>
              <a:tblGrid>
                <a:gridCol w="1269919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9696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78771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4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Funktionale Abhängigkeiten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Definition, Schlüssel, Ableitungen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i="1" dirty="0"/>
              <a:t>Normalformen</a:t>
            </a:r>
          </a:p>
          <a:p>
            <a:pPr lvl="1"/>
            <a:r>
              <a:rPr lang="de-DE" dirty="0"/>
              <a:t>Zerlegung von Relationen</a:t>
            </a:r>
          </a:p>
          <a:p>
            <a:pPr lvl="1"/>
            <a:r>
              <a:rPr lang="de-DE" dirty="0"/>
              <a:t>Exkurs: NF</a:t>
            </a:r>
            <a:r>
              <a:rPr lang="de-DE" baseline="30000" dirty="0"/>
              <a:t>2</a:t>
            </a:r>
            <a:r>
              <a:rPr lang="de-DE" dirty="0"/>
              <a:t>; 1NF, 2NF, 3NF, BCNF, 4NF, 5NF</a:t>
            </a:r>
          </a:p>
          <a:p>
            <a:pPr lvl="1"/>
            <a:r>
              <a:rPr lang="de-DE" dirty="0"/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Datenqualität</a:t>
            </a:r>
          </a:p>
          <a:p>
            <a:pPr lvl="1"/>
            <a:r>
              <a:rPr lang="de-DE" dirty="0"/>
              <a:t>Datenqualitätsprobleme, Dimensionen der Datenqualität</a:t>
            </a:r>
          </a:p>
          <a:p>
            <a:pPr lvl="1"/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10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21AF0-6FFD-0094-0D1D-8D0F069329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545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Funktionale Abhängigkeiten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sei ein Schema,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 seien Attributteilmengen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FD: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𝛽</m:t>
                    </m:r>
                  </m:oMath>
                </a14:m>
                <a:r>
                  <a:rPr lang="de-DE" dirty="0">
                    <a:sym typeface="Wingdings" pitchFamily="2" charset="2"/>
                  </a:rPr>
                  <a:t> sei </a:t>
                </a:r>
                <a:r>
                  <a:rPr lang="de-DE" dirty="0"/>
                  <a:t>eine funktionale Abhängigkeit (</a:t>
                </a:r>
                <a:r>
                  <a:rPr lang="de-DE" i="1" dirty="0" err="1"/>
                  <a:t>functional</a:t>
                </a:r>
                <a:r>
                  <a:rPr lang="de-DE" i="1" dirty="0"/>
                  <a:t> </a:t>
                </a:r>
                <a:r>
                  <a:rPr lang="de-DE" i="1" dirty="0" err="1"/>
                  <a:t>dependency</a:t>
                </a:r>
                <a:r>
                  <a:rPr lang="de-DE" dirty="0"/>
                  <a:t>), genau dann wenn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gilt, gilt auch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D.h., Werte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bestimmen eindeutig Werte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FD heißt </a:t>
                </a:r>
                <a:r>
                  <a:rPr lang="de-DE" i="1" dirty="0"/>
                  <a:t>trivial</a:t>
                </a:r>
                <a:r>
                  <a:rPr lang="de-DE" dirty="0"/>
                  <a:t>, 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Für ANGEST_ABT gilt:</a:t>
                </a:r>
              </a:p>
              <a:p>
                <a:pPr lvl="2"/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𝑏𝑡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Relationen abgeleitet aus ER-Modell</a:t>
                </a:r>
              </a:p>
              <a:p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ein Schlüssel ist, dann gilt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sym typeface="Wingdings" pitchFamily="2" charset="2"/>
                  </a:rPr>
                  <a:t> für alle möglichen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𝛽</m:t>
                    </m:r>
                  </m:oMath>
                </a14:m>
                <a:r>
                  <a:rPr lang="de-DE" dirty="0">
                    <a:sym typeface="Wingdings" pitchFamily="2" charset="2"/>
                  </a:rPr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</m:oMath>
                </a14:m>
                <a:endParaRPr lang="de-DE" dirty="0">
                  <a:sym typeface="Wingdings" pitchFamily="2" charset="2"/>
                </a:endParaRPr>
              </a:p>
              <a:p>
                <a:pPr lvl="2"/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64851-326A-6B44-B2FF-F02A8A5BB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</a:t>
            </a:fld>
            <a:endParaRPr lang="de-DE"/>
          </a:p>
        </p:txBody>
      </p:sp>
      <p:cxnSp>
        <p:nvCxnSpPr>
          <p:cNvPr id="19" name="Gerade Verbindung 24">
            <a:extLst>
              <a:ext uri="{FF2B5EF4-FFF2-40B4-BE49-F238E27FC236}">
                <a16:creationId xmlns:a16="http://schemas.microsoft.com/office/drawing/2014/main" id="{C24A49AC-D0B9-3FE8-B234-BBA43E0CB8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mit Pfeil 26">
            <a:extLst>
              <a:ext uri="{FF2B5EF4-FFF2-40B4-BE49-F238E27FC236}">
                <a16:creationId xmlns:a16="http://schemas.microsoft.com/office/drawing/2014/main" id="{72D7918D-276A-EEA0-A99E-1E62D9EAE22C}"/>
              </a:ext>
            </a:extLst>
          </p:cNvPr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Gerade Verbindung mit Pfeil 27">
            <a:extLst>
              <a:ext uri="{FF2B5EF4-FFF2-40B4-BE49-F238E27FC236}">
                <a16:creationId xmlns:a16="http://schemas.microsoft.com/office/drawing/2014/main" id="{A7C96BE1-A0CB-4235-4E1D-49DA5F289B7F}"/>
              </a:ext>
            </a:extLst>
          </p:cNvPr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Gerade Verbindung mit Pfeil 28">
            <a:extLst>
              <a:ext uri="{FF2B5EF4-FFF2-40B4-BE49-F238E27FC236}">
                <a16:creationId xmlns:a16="http://schemas.microsoft.com/office/drawing/2014/main" id="{8E620548-E0B3-2BC7-4488-0950FD6F0772}"/>
              </a:ext>
            </a:extLst>
          </p:cNvPr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Gerade Verbindung mit Pfeil 29">
            <a:extLst>
              <a:ext uri="{FF2B5EF4-FFF2-40B4-BE49-F238E27FC236}">
                <a16:creationId xmlns:a16="http://schemas.microsoft.com/office/drawing/2014/main" id="{8C97B3E4-4C4F-EBAE-2F93-7FFED82BC9AE}"/>
              </a:ext>
            </a:extLst>
          </p:cNvPr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Gerade Verbindung 31">
            <a:extLst>
              <a:ext uri="{FF2B5EF4-FFF2-40B4-BE49-F238E27FC236}">
                <a16:creationId xmlns:a16="http://schemas.microsoft.com/office/drawing/2014/main" id="{2A24533F-FB9F-BCA7-8F38-BE2FA207B83E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32">
            <a:extLst>
              <a:ext uri="{FF2B5EF4-FFF2-40B4-BE49-F238E27FC236}">
                <a16:creationId xmlns:a16="http://schemas.microsoft.com/office/drawing/2014/main" id="{7C570537-C4D9-6118-5BCA-465952D7FA9D}"/>
              </a:ext>
            </a:extLst>
          </p:cNvPr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33">
            <a:extLst>
              <a:ext uri="{FF2B5EF4-FFF2-40B4-BE49-F238E27FC236}">
                <a16:creationId xmlns:a16="http://schemas.microsoft.com/office/drawing/2014/main" id="{F314D218-8547-07BD-6FCC-02657BE67606}"/>
              </a:ext>
            </a:extLst>
          </p:cNvPr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mit Pfeil 35">
            <a:extLst>
              <a:ext uri="{FF2B5EF4-FFF2-40B4-BE49-F238E27FC236}">
                <a16:creationId xmlns:a16="http://schemas.microsoft.com/office/drawing/2014/main" id="{ED1010C0-2EDE-B62D-2FF1-3BC00FC82A20}"/>
              </a:ext>
            </a:extLst>
          </p:cNvPr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8" name="Gerade Verbindung mit Pfeil 36">
            <a:extLst>
              <a:ext uri="{FF2B5EF4-FFF2-40B4-BE49-F238E27FC236}">
                <a16:creationId xmlns:a16="http://schemas.microsoft.com/office/drawing/2014/main" id="{8F7BC9AD-A37A-7DC0-4A09-F522E8D1C9B3}"/>
              </a:ext>
            </a:extLst>
          </p:cNvPr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053FEE86-5BF8-779D-D17C-8E137DF49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95788"/>
              </p:ext>
            </p:extLst>
          </p:nvPr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9758318-2FFF-D4EC-4BAB-1671298B0A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E68637-E474-6F70-E742-E14690DD997B}"/>
              </a:ext>
            </a:extLst>
          </p:cNvPr>
          <p:cNvGrpSpPr/>
          <p:nvPr/>
        </p:nvGrpSpPr>
        <p:grpSpPr>
          <a:xfrm>
            <a:off x="9659073" y="1250455"/>
            <a:ext cx="2132668" cy="720009"/>
            <a:chOff x="1102311" y="5127118"/>
            <a:chExt cx="2132668" cy="7200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2230DD-C2AD-46B3-0DCD-794D3F19DB91}"/>
                </a:ext>
              </a:extLst>
            </p:cNvPr>
            <p:cNvSpPr txBox="1"/>
            <p:nvPr/>
          </p:nvSpPr>
          <p:spPr>
            <a:xfrm>
              <a:off x="1102311" y="5127118"/>
              <a:ext cx="2132668" cy="720009"/>
            </a:xfrm>
            <a:prstGeom prst="cloudCallout">
              <a:avLst>
                <a:gd name="adj1" fmla="val -52770"/>
                <a:gd name="adj2" fmla="val 6074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4D4D551-2552-6DB1-796E-F50F2AC5751A}"/>
                    </a:ext>
                  </a:extLst>
                </p:cNvPr>
                <p:cNvSpPr/>
                <p:nvPr/>
              </p:nvSpPr>
              <p:spPr>
                <a:xfrm>
                  <a:off x="1316309" y="5163956"/>
                  <a:ext cx="170467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Folgt aus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auch </a:t>
                  </a:r>
                  <a14:m>
                    <m:oMath xmlns:m="http://schemas.openxmlformats.org/officeDocument/2006/math">
                      <m:r>
                        <a:rPr lang="de-D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4D4D551-2552-6DB1-796E-F50F2AC575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6309" y="5163956"/>
                  <a:ext cx="1704671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2222" t="-3846" b="-1538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748C1A-EB43-7F13-D9E9-674A61D74066}"/>
              </a:ext>
            </a:extLst>
          </p:cNvPr>
          <p:cNvGrpSpPr/>
          <p:nvPr/>
        </p:nvGrpSpPr>
        <p:grpSpPr>
          <a:xfrm>
            <a:off x="9699007" y="2754780"/>
            <a:ext cx="2132668" cy="720009"/>
            <a:chOff x="1102311" y="5127118"/>
            <a:chExt cx="2132668" cy="7200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DC62F0-BA29-4C7F-A1D7-88AF23481343}"/>
                </a:ext>
              </a:extLst>
            </p:cNvPr>
            <p:cNvSpPr txBox="1"/>
            <p:nvPr/>
          </p:nvSpPr>
          <p:spPr>
            <a:xfrm>
              <a:off x="1102311" y="5127118"/>
              <a:ext cx="2132668" cy="720009"/>
            </a:xfrm>
            <a:prstGeom prst="cloudCallout">
              <a:avLst>
                <a:gd name="adj1" fmla="val -67327"/>
                <a:gd name="adj2" fmla="val -3176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63022C5-F883-DD0D-CECC-449885C7DF50}"/>
                    </a:ext>
                  </a:extLst>
                </p:cNvPr>
                <p:cNvSpPr/>
                <p:nvPr/>
              </p:nvSpPr>
              <p:spPr>
                <a:xfrm>
                  <a:off x="1282579" y="5163956"/>
                  <a:ext cx="173840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b="0" dirty="0">
                      <a:solidFill>
                        <a:schemeClr val="bg1"/>
                      </a:solidFill>
                      <a:ea typeface="Cambria Math" panose="02040503050406030204" pitchFamily="18" charset="0"/>
                    </a:rPr>
                    <a:t>Was ist, wenn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ein Schlüssel ist?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63022C5-F883-DD0D-CECC-449885C7DF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579" y="5163956"/>
                  <a:ext cx="1738401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3650" t="-3846" r="-2920" b="-1346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7BD0E98-2BBC-921F-D799-FE1D0D148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4" t="20179" r="9245" b="58647"/>
          <a:stretch/>
        </p:blipFill>
        <p:spPr>
          <a:xfrm>
            <a:off x="6518715" y="3880524"/>
            <a:ext cx="4850606" cy="6610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Funktionale Abhängigkeiten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Für ANGEST_PROJ gilt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Relationen abgeleitet aus ER-Modell: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3AF0D-1B26-4448-8FE1-EE9CFB45C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12</a:t>
            </a:fld>
            <a:endParaRPr lang="de-D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F7607E-6ED3-944F-A5A7-621493C3C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342314"/>
              </p:ext>
            </p:extLst>
          </p:nvPr>
        </p:nvGraphicFramePr>
        <p:xfrm>
          <a:off x="5513755" y="1698844"/>
          <a:ext cx="62581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09">
                  <a:extLst>
                    <a:ext uri="{9D8B030D-6E8A-4147-A177-3AD203B41FA5}">
                      <a16:colId xmlns:a16="http://schemas.microsoft.com/office/drawing/2014/main" val="22187054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3454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1867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1054829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ANGEST_PROJ</a:t>
                      </a:r>
                    </a:p>
                  </a:txBody>
                  <a:tcPr marL="82311" marR="8231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PNr</a:t>
                      </a:r>
                      <a:endParaRPr lang="de-DE" sz="1600" u="sng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Std</a:t>
                      </a:r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PStandort</a:t>
                      </a:r>
                      <a:endParaRPr lang="de-DE" sz="1600" dirty="0"/>
                    </a:p>
                  </a:txBody>
                  <a:tcPr marL="82311" marR="82311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37598543-7158-A14D-8407-3578E0760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19374"/>
              </p:ext>
            </p:extLst>
          </p:nvPr>
        </p:nvGraphicFramePr>
        <p:xfrm>
          <a:off x="803006" y="4539430"/>
          <a:ext cx="4104485" cy="315840"/>
        </p:xfrm>
        <a:graphic>
          <a:graphicData uri="http://schemas.openxmlformats.org/drawingml/2006/table">
            <a:tbl>
              <a:tblPr/>
              <a:tblGrid>
                <a:gridCol w="90612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2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448">
                  <a:extLst>
                    <a:ext uri="{9D8B030D-6E8A-4147-A177-3AD203B41FA5}">
                      <a16:colId xmlns:a16="http://schemas.microsoft.com/office/drawing/2014/main" val="3725296675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PROJEKT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Nummer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437A9EAB-D926-994D-8B98-1C794022B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54658"/>
              </p:ext>
            </p:extLst>
          </p:nvPr>
        </p:nvGraphicFramePr>
        <p:xfrm>
          <a:off x="803006" y="3570677"/>
          <a:ext cx="9974462" cy="315840"/>
        </p:xfrm>
        <a:graphic>
          <a:graphicData uri="http://schemas.openxmlformats.org/drawingml/2006/table">
            <a:tbl>
              <a:tblPr/>
              <a:tblGrid>
                <a:gridCol w="131163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27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528">
                  <a:extLst>
                    <a:ext uri="{9D8B030D-6E8A-4147-A177-3AD203B41FA5}">
                      <a16:colId xmlns:a16="http://schemas.microsoft.com/office/drawing/2014/main" val="3067500103"/>
                    </a:ext>
                  </a:extLst>
                </a:gridCol>
                <a:gridCol w="1097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596">
                  <a:extLst>
                    <a:ext uri="{9D8B030D-6E8A-4147-A177-3AD203B41FA5}">
                      <a16:colId xmlns:a16="http://schemas.microsoft.com/office/drawing/2014/main" val="434101193"/>
                    </a:ext>
                  </a:extLst>
                </a:gridCol>
                <a:gridCol w="737725">
                  <a:extLst>
                    <a:ext uri="{9D8B030D-6E8A-4147-A177-3AD203B41FA5}">
                      <a16:colId xmlns:a16="http://schemas.microsoft.com/office/drawing/2014/main" val="2756532089"/>
                    </a:ext>
                  </a:extLst>
                </a:gridCol>
                <a:gridCol w="1083482">
                  <a:extLst>
                    <a:ext uri="{9D8B030D-6E8A-4147-A177-3AD203B41FA5}">
                      <a16:colId xmlns:a16="http://schemas.microsoft.com/office/drawing/2014/main" val="815844528"/>
                    </a:ext>
                  </a:extLst>
                </a:gridCol>
                <a:gridCol w="684448">
                  <a:extLst>
                    <a:ext uri="{9D8B030D-6E8A-4147-A177-3AD203B41FA5}">
                      <a16:colId xmlns:a16="http://schemas.microsoft.com/office/drawing/2014/main" val="3443673534"/>
                    </a:ext>
                  </a:extLst>
                </a:gridCol>
                <a:gridCol w="1165969">
                  <a:extLst>
                    <a:ext uri="{9D8B030D-6E8A-4147-A177-3AD203B41FA5}">
                      <a16:colId xmlns:a16="http://schemas.microsoft.com/office/drawing/2014/main" val="2332352516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ANGESTELLTE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SozVersNr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Nachname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Vorname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Geschlecht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Adresse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Gehalt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GebDatum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Vorgesetzte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Group 5">
            <a:extLst>
              <a:ext uri="{FF2B5EF4-FFF2-40B4-BE49-F238E27FC236}">
                <a16:creationId xmlns:a16="http://schemas.microsoft.com/office/drawing/2014/main" id="{C44B079B-AFDD-5D41-906C-B564AB7DB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66868"/>
              </p:ext>
            </p:extLst>
          </p:nvPr>
        </p:nvGraphicFramePr>
        <p:xfrm>
          <a:off x="803006" y="4055302"/>
          <a:ext cx="3958453" cy="315840"/>
        </p:xfrm>
        <a:graphic>
          <a:graphicData uri="http://schemas.openxmlformats.org/drawingml/2006/table">
            <a:tbl>
              <a:tblPr/>
              <a:tblGrid>
                <a:gridCol w="132827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2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012">
                  <a:extLst>
                    <a:ext uri="{9D8B030D-6E8A-4147-A177-3AD203B41FA5}">
                      <a16:colId xmlns:a16="http://schemas.microsoft.com/office/drawing/2014/main" val="72434123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ARBEITET_AN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ProjNr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SozVersNr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Stunden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6" name="Group 65">
            <a:extLst>
              <a:ext uri="{FF2B5EF4-FFF2-40B4-BE49-F238E27FC236}">
                <a16:creationId xmlns:a16="http://schemas.microsoft.com/office/drawing/2014/main" id="{443ABF28-61D0-CB4B-BEF3-37DD38E221DF}"/>
              </a:ext>
            </a:extLst>
          </p:cNvPr>
          <p:cNvGrpSpPr/>
          <p:nvPr/>
        </p:nvGrpSpPr>
        <p:grpSpPr>
          <a:xfrm>
            <a:off x="6075986" y="4727785"/>
            <a:ext cx="5755689" cy="1178129"/>
            <a:chOff x="6075986" y="4727785"/>
            <a:chExt cx="5755689" cy="1178129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A29A84DD-C435-C84C-8DC8-41D4CCD9C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9452" y="5467620"/>
              <a:ext cx="779510" cy="3113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600" dirty="0"/>
                <a:t>Projekt</a:t>
              </a: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6130E268-222C-C24C-9CF0-0FD193896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1973" y="4727785"/>
              <a:ext cx="979702" cy="3683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600" u="sng" dirty="0"/>
                <a:t>Nummer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5B8E9E-941D-284C-BA08-58DC9B4500E1}"/>
                </a:ext>
              </a:extLst>
            </p:cNvPr>
            <p:cNvCxnSpPr>
              <a:cxnSpLocks/>
              <a:stCxn id="20" idx="0"/>
              <a:endCxn id="22" idx="4"/>
            </p:cNvCxnSpPr>
            <p:nvPr/>
          </p:nvCxnSpPr>
          <p:spPr>
            <a:xfrm flipV="1">
              <a:off x="11339207" y="5096085"/>
              <a:ext cx="2617" cy="3715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D38675EB-8AFD-5449-B106-00B241FB1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5986" y="5447583"/>
              <a:ext cx="1115307" cy="3113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600" dirty="0"/>
                <a:t>Angestellte</a:t>
              </a:r>
            </a:p>
          </p:txBody>
        </p:sp>
        <p:sp>
          <p:nvSpPr>
            <p:cNvPr id="28" name="AutoShape 4">
              <a:extLst>
                <a:ext uri="{FF2B5EF4-FFF2-40B4-BE49-F238E27FC236}">
                  <a16:creationId xmlns:a16="http://schemas.microsoft.com/office/drawing/2014/main" id="{2BA171C9-C26F-4C4B-9937-DD27448EF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1751" y="5309014"/>
              <a:ext cx="1564261" cy="596900"/>
            </a:xfrm>
            <a:prstGeom prst="diamond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dirty="0" err="1"/>
                <a:t>arbeitet_an</a:t>
              </a:r>
              <a:endParaRPr lang="de-DE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97DDEF-3892-1749-8DEE-D51BE916916C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9896012" y="5607465"/>
              <a:ext cx="1040219" cy="14991"/>
            </a:xfrm>
            <a:prstGeom prst="line">
              <a:avLst/>
            </a:prstGeom>
            <a:ln w="38100" cmpd="dbl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33E3E8-7601-DD4C-B27C-AFF9F5FF0941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191293" y="5603267"/>
              <a:ext cx="1140458" cy="4197"/>
            </a:xfrm>
            <a:prstGeom prst="line">
              <a:avLst/>
            </a:prstGeom>
            <a:ln w="38100" cmpd="dbl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7">
              <a:extLst>
                <a:ext uri="{FF2B5EF4-FFF2-40B4-BE49-F238E27FC236}">
                  <a16:creationId xmlns:a16="http://schemas.microsoft.com/office/drawing/2014/main" id="{F083B016-840A-FB4E-9BD3-5C0D3B9D5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4030" y="4730765"/>
              <a:ext cx="979702" cy="3683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600" dirty="0"/>
                <a:t>Stunden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D3DC15-2B59-9649-9E0D-D3CC97DC9CBC}"/>
                </a:ext>
              </a:extLst>
            </p:cNvPr>
            <p:cNvCxnSpPr>
              <a:cxnSpLocks/>
              <a:stCxn id="28" idx="0"/>
              <a:endCxn id="31" idx="4"/>
            </p:cNvCxnSpPr>
            <p:nvPr/>
          </p:nvCxnSpPr>
          <p:spPr>
            <a:xfrm flipH="1" flipV="1">
              <a:off x="9113881" y="5099065"/>
              <a:ext cx="1" cy="2099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BFCF27A2-114E-0F45-BAE7-FB04F3F2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726" y="4730765"/>
              <a:ext cx="1081882" cy="3683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600" u="sng" dirty="0" err="1"/>
                <a:t>SozVersNr</a:t>
              </a:r>
              <a:endParaRPr lang="de-DE" sz="1600" u="sng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1A9B464-3B1A-AE4E-B208-2EF44C416592}"/>
                </a:ext>
              </a:extLst>
            </p:cNvPr>
            <p:cNvCxnSpPr>
              <a:cxnSpLocks/>
              <a:stCxn id="27" idx="0"/>
              <a:endCxn id="33" idx="4"/>
            </p:cNvCxnSpPr>
            <p:nvPr/>
          </p:nvCxnSpPr>
          <p:spPr>
            <a:xfrm flipH="1" flipV="1">
              <a:off x="6632667" y="5099065"/>
              <a:ext cx="973" cy="3485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784B331-8F6B-3342-9B1D-6CD898F96C55}"/>
              </a:ext>
            </a:extLst>
          </p:cNvPr>
          <p:cNvGrpSpPr/>
          <p:nvPr/>
        </p:nvGrpSpPr>
        <p:grpSpPr>
          <a:xfrm>
            <a:off x="7253618" y="2069132"/>
            <a:ext cx="3969354" cy="1235151"/>
            <a:chOff x="7345058" y="2069132"/>
            <a:chExt cx="3969354" cy="1235151"/>
          </a:xfrm>
        </p:grpSpPr>
        <p:cxnSp>
          <p:nvCxnSpPr>
            <p:cNvPr id="67" name="Gerade Verbindung 32">
              <a:extLst>
                <a:ext uri="{FF2B5EF4-FFF2-40B4-BE49-F238E27FC236}">
                  <a16:creationId xmlns:a16="http://schemas.microsoft.com/office/drawing/2014/main" id="{D7F7BAD0-CA4B-7745-80EC-6F15781FA2DF}"/>
                </a:ext>
              </a:extLst>
            </p:cNvPr>
            <p:cNvCxnSpPr/>
            <p:nvPr/>
          </p:nvCxnSpPr>
          <p:spPr bwMode="auto">
            <a:xfrm flipV="1">
              <a:off x="7345058" y="206913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B745751C-6307-6D46-AF63-6D1F37D25C1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384620"/>
              <a:ext cx="14570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mit Pfeil 35">
              <a:extLst>
                <a:ext uri="{FF2B5EF4-FFF2-40B4-BE49-F238E27FC236}">
                  <a16:creationId xmlns:a16="http://schemas.microsoft.com/office/drawing/2014/main" id="{2026D0EE-FB72-4543-B390-7EAE4B3A6369}"/>
                </a:ext>
              </a:extLst>
            </p:cNvPr>
            <p:cNvCxnSpPr/>
            <p:nvPr/>
          </p:nvCxnSpPr>
          <p:spPr bwMode="auto">
            <a:xfrm>
              <a:off x="8088527" y="2077225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mit Pfeil 36">
              <a:extLst>
                <a:ext uri="{FF2B5EF4-FFF2-40B4-BE49-F238E27FC236}">
                  <a16:creationId xmlns:a16="http://schemas.microsoft.com/office/drawing/2014/main" id="{99FAF015-BB30-754A-95B5-A91C093BD9DA}"/>
                </a:ext>
              </a:extLst>
            </p:cNvPr>
            <p:cNvCxnSpPr/>
            <p:nvPr/>
          </p:nvCxnSpPr>
          <p:spPr bwMode="auto">
            <a:xfrm>
              <a:off x="8802120" y="207708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71" name="Gerade Verbindung 32">
              <a:extLst>
                <a:ext uri="{FF2B5EF4-FFF2-40B4-BE49-F238E27FC236}">
                  <a16:creationId xmlns:a16="http://schemas.microsoft.com/office/drawing/2014/main" id="{C5097885-3CF0-1142-AC92-7B65755C1CFB}"/>
                </a:ext>
              </a:extLst>
            </p:cNvPr>
            <p:cNvCxnSpPr/>
            <p:nvPr/>
          </p:nvCxnSpPr>
          <p:spPr bwMode="auto">
            <a:xfrm flipV="1">
              <a:off x="7345058" y="253029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33">
              <a:extLst>
                <a:ext uri="{FF2B5EF4-FFF2-40B4-BE49-F238E27FC236}">
                  <a16:creationId xmlns:a16="http://schemas.microsoft.com/office/drawing/2014/main" id="{8F873B43-368B-0243-8E27-FDE3214117F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845780"/>
              <a:ext cx="22429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mit Pfeil 36">
              <a:extLst>
                <a:ext uri="{FF2B5EF4-FFF2-40B4-BE49-F238E27FC236}">
                  <a16:creationId xmlns:a16="http://schemas.microsoft.com/office/drawing/2014/main" id="{E3338888-9597-BB43-AA55-B0EE036B3D42}"/>
                </a:ext>
              </a:extLst>
            </p:cNvPr>
            <p:cNvCxnSpPr/>
            <p:nvPr/>
          </p:nvCxnSpPr>
          <p:spPr bwMode="auto">
            <a:xfrm>
              <a:off x="9587960" y="253824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75" name="Gerade Verbindung 32">
              <a:extLst>
                <a:ext uri="{FF2B5EF4-FFF2-40B4-BE49-F238E27FC236}">
                  <a16:creationId xmlns:a16="http://schemas.microsoft.com/office/drawing/2014/main" id="{730C234C-23A5-D941-A5A1-4DE90B240212}"/>
                </a:ext>
              </a:extLst>
            </p:cNvPr>
            <p:cNvCxnSpPr/>
            <p:nvPr/>
          </p:nvCxnSpPr>
          <p:spPr bwMode="auto">
            <a:xfrm flipV="1">
              <a:off x="8088527" y="298865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33">
              <a:extLst>
                <a:ext uri="{FF2B5EF4-FFF2-40B4-BE49-F238E27FC236}">
                  <a16:creationId xmlns:a16="http://schemas.microsoft.com/office/drawing/2014/main" id="{8923770E-A9D5-EA4C-947E-FE9EF3C68E1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8528" y="3304143"/>
              <a:ext cx="322588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mit Pfeil 35">
              <a:extLst>
                <a:ext uri="{FF2B5EF4-FFF2-40B4-BE49-F238E27FC236}">
                  <a16:creationId xmlns:a16="http://schemas.microsoft.com/office/drawing/2014/main" id="{301ED0F2-4FB5-634D-8C83-06AD5092FDD5}"/>
                </a:ext>
              </a:extLst>
            </p:cNvPr>
            <p:cNvCxnSpPr/>
            <p:nvPr/>
          </p:nvCxnSpPr>
          <p:spPr bwMode="auto">
            <a:xfrm>
              <a:off x="10423657" y="29967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78" name="Gerade Verbindung mit Pfeil 36">
              <a:extLst>
                <a:ext uri="{FF2B5EF4-FFF2-40B4-BE49-F238E27FC236}">
                  <a16:creationId xmlns:a16="http://schemas.microsoft.com/office/drawing/2014/main" id="{987E7490-EF58-8F4F-A2B4-0CAC6D7AE1E0}"/>
                </a:ext>
              </a:extLst>
            </p:cNvPr>
            <p:cNvCxnSpPr/>
            <p:nvPr/>
          </p:nvCxnSpPr>
          <p:spPr bwMode="auto">
            <a:xfrm>
              <a:off x="11314412" y="299660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A682838-C6B4-F899-CEBB-9FC68258E8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 kommen die FDs her?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Können die nicht einfach aus den Daten abgeleitet werden?</a:t>
            </a:r>
          </a:p>
          <a:p>
            <a:r>
              <a:rPr lang="de-DE" dirty="0"/>
              <a:t>Beispiel: Tierart </a:t>
            </a:r>
            <a:r>
              <a:rPr lang="de-DE" dirty="0">
                <a:sym typeface="Wingdings" pitchFamily="2" charset="2"/>
              </a:rPr>
              <a:t>➝ Farbe?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FDs können nicht aus den Daten (Extension) abgeleitet werden</a:t>
            </a:r>
          </a:p>
          <a:p>
            <a:r>
              <a:rPr lang="de-DE" dirty="0"/>
              <a:t>FDs sind Eigenschaften des </a:t>
            </a:r>
            <a:r>
              <a:rPr lang="de-DE" dirty="0">
                <a:solidFill>
                  <a:srgbClr val="FFC000"/>
                </a:solidFill>
              </a:rPr>
              <a:t>Relationenschemas</a:t>
            </a:r>
            <a:r>
              <a:rPr lang="de-DE" dirty="0"/>
              <a:t> (Intension)</a:t>
            </a:r>
          </a:p>
          <a:p>
            <a:r>
              <a:rPr lang="de-DE" dirty="0"/>
              <a:t>Sie müssen vom </a:t>
            </a:r>
            <a:r>
              <a:rPr lang="de-DE" dirty="0">
                <a:solidFill>
                  <a:srgbClr val="FFC000"/>
                </a:solidFill>
              </a:rPr>
              <a:t>DB-Designer</a:t>
            </a:r>
            <a:r>
              <a:rPr lang="de-DE" dirty="0"/>
              <a:t> definiert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9810334" y="3087000"/>
            <a:ext cx="1560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"Not all </a:t>
            </a:r>
            <a:r>
              <a:rPr lang="de-DE" sz="1600" dirty="0" err="1"/>
              <a:t>swans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white</a:t>
            </a:r>
            <a:r>
              <a:rPr lang="de-DE" sz="1600" dirty="0"/>
              <a:t>."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7174"/>
              </p:ext>
            </p:extLst>
          </p:nvPr>
        </p:nvGraphicFramePr>
        <p:xfrm>
          <a:off x="2918794" y="2708489"/>
          <a:ext cx="317412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8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400" dirty="0"/>
                        <a:t>Datum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Tierart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Farbe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dirty="0"/>
                        <a:t>12.3.2010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Schwan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weiß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/>
                        <a:t>14.3.2010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Fuchs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rot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dirty="0"/>
                        <a:t>17.3.2010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Schwan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weiß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E098C-7478-9F49-A590-52FCD3E9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316AE-E5A0-4040-BFFD-577C9CE6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588" y="2251122"/>
            <a:ext cx="2919743" cy="1952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F861B9-3D02-4186-E425-28F1DDACCA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Schlüssel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x-none" dirty="0"/>
                  <a:t> ist ein </a:t>
                </a:r>
                <a:r>
                  <a:rPr lang="de-DE" altLang="x-none" dirty="0">
                    <a:solidFill>
                      <a:schemeClr val="accent1"/>
                    </a:solidFill>
                  </a:rPr>
                  <a:t>Superschlüssel</a:t>
                </a:r>
                <a:r>
                  <a:rPr lang="de-DE" altLang="x-none" dirty="0"/>
                  <a:t>, falls gilt: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altLang="x-none" dirty="0"/>
              </a:p>
              <a:p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ist </a:t>
                </a:r>
                <a:r>
                  <a:rPr lang="de-DE" altLang="x-none" dirty="0">
                    <a:solidFill>
                      <a:schemeClr val="accent1"/>
                    </a:solidFill>
                  </a:rPr>
                  <a:t>voll funktional abhängig </a:t>
                </a:r>
                <a:r>
                  <a:rPr lang="de-DE" altLang="x-none" dirty="0"/>
                  <a:t>von </a:t>
                </a:r>
                <a14:m>
                  <m:oMath xmlns:m="http://schemas.openxmlformats.org/officeDocument/2006/math">
                    <m:r>
                      <a:rPr lang="de-DE" altLang="x-none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genau dann, wenn gilt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und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kann nicht mehr verkleinert werden (</a:t>
                </a:r>
                <a14:m>
                  <m:oMath xmlns:m="http://schemas.openxmlformats.org/officeDocument/2006/math">
                    <m:r>
                      <a:rPr lang="de-DE" altLang="x-none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minimal), d.h.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altLang="x-none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∀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𝐴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∈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𝛼</m:t>
                    </m:r>
                  </m:oMath>
                </a14:m>
                <a:r>
                  <a:rPr lang="de-DE" altLang="x-none" dirty="0"/>
                  <a:t> folgt, dass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x-non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altLang="x-non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altLang="x-none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de-DE" altLang="x-non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 nicht gilt, oder kürzer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altLang="x-none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∀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𝐴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∈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𝛼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 :¬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charset="2"/>
                              </a:rPr>
                            </m:ctrlPr>
                          </m:d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charset="2"/>
                              </a:rPr>
                              <m:t>𝛼</m:t>
                            </m:r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charset="2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</m:ctrlPr>
                              </m:dPr>
                              <m:e>
                                <m: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  <m:t>𝛽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pPr lvl="1"/>
                <a:r>
                  <a:rPr lang="de-DE" altLang="x-none" dirty="0"/>
                  <a:t>Notation für volle funktionale Abhängigkeit: </a:t>
                </a:r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sup>
                    </m:sSup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de-DE" altLang="x-none" dirty="0"/>
              </a:p>
              <a:p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x-none" dirty="0"/>
                  <a:t> ist ein </a:t>
                </a:r>
                <a:r>
                  <a:rPr lang="de-DE" altLang="x-none" dirty="0">
                    <a:solidFill>
                      <a:schemeClr val="accent1"/>
                    </a:solidFill>
                  </a:rPr>
                  <a:t>Kandidatenschlüssel</a:t>
                </a:r>
                <a:r>
                  <a:rPr lang="de-DE" altLang="x-none" dirty="0"/>
                  <a:t>, falls gilt: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sup>
                    </m:sSup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de-DE" altLang="x-none" dirty="0"/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44CF0-2F81-A793-4B08-C65DDF61A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91B3F-B4CB-3B82-23F8-82D460E45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5F3B04E-4DA8-674A-88B5-B688514091BF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76859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Schlüssel: Beispiel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Beispiel: Für ANGEST_ABT gelten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 </m:t>
                    </m:r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ein Superschlüssel?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Ja, da alle Attribute eindeutig durch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bestimmt werden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voll funktional abhängig von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?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Nein, da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verkleinert werden kann: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reicht aus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Kandidatenschlüssel?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Nein, da volle funktionale Abhängigkeit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nicht gilt</a:t>
                </a:r>
              </a:p>
            </p:txBody>
          </p:sp>
        </mc:Choice>
        <mc:Fallback xmlns="">
          <p:sp>
            <p:nvSpPr>
              <p:cNvPr id="7" name="Inhaltsplatzhalt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07CB27E-8980-0577-55A9-28523C43DB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574C8-0D79-984B-820C-36E45D6FC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15</a:t>
            </a:fld>
            <a:endParaRPr lang="de-DE"/>
          </a:p>
        </p:txBody>
      </p:sp>
      <p:cxnSp>
        <p:nvCxnSpPr>
          <p:cNvPr id="8" name="Gerade Verbindung 24">
            <a:extLst>
              <a:ext uri="{FF2B5EF4-FFF2-40B4-BE49-F238E27FC236}">
                <a16:creationId xmlns:a16="http://schemas.microsoft.com/office/drawing/2014/main" id="{BC1978E8-F9BC-179A-08E7-CA19A432732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mit Pfeil 26">
            <a:extLst>
              <a:ext uri="{FF2B5EF4-FFF2-40B4-BE49-F238E27FC236}">
                <a16:creationId xmlns:a16="http://schemas.microsoft.com/office/drawing/2014/main" id="{D8EF6769-4B71-F699-DFBA-F91B40386A91}"/>
              </a:ext>
            </a:extLst>
          </p:cNvPr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Gerade Verbindung mit Pfeil 27">
            <a:extLst>
              <a:ext uri="{FF2B5EF4-FFF2-40B4-BE49-F238E27FC236}">
                <a16:creationId xmlns:a16="http://schemas.microsoft.com/office/drawing/2014/main" id="{722203CB-18CB-F94F-718F-BBFB73FF4C0B}"/>
              </a:ext>
            </a:extLst>
          </p:cNvPr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28">
            <a:extLst>
              <a:ext uri="{FF2B5EF4-FFF2-40B4-BE49-F238E27FC236}">
                <a16:creationId xmlns:a16="http://schemas.microsoft.com/office/drawing/2014/main" id="{254AB632-FF16-D0F1-C52D-22E357166E03}"/>
              </a:ext>
            </a:extLst>
          </p:cNvPr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Gerade Verbindung mit Pfeil 29">
            <a:extLst>
              <a:ext uri="{FF2B5EF4-FFF2-40B4-BE49-F238E27FC236}">
                <a16:creationId xmlns:a16="http://schemas.microsoft.com/office/drawing/2014/main" id="{EED661E5-B991-4F7F-5396-5E2D2ADDF6E8}"/>
              </a:ext>
            </a:extLst>
          </p:cNvPr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Gerade Verbindung 31">
            <a:extLst>
              <a:ext uri="{FF2B5EF4-FFF2-40B4-BE49-F238E27FC236}">
                <a16:creationId xmlns:a16="http://schemas.microsoft.com/office/drawing/2014/main" id="{ED3C4CD1-B3AD-10D0-992D-89C641CBB2D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32">
            <a:extLst>
              <a:ext uri="{FF2B5EF4-FFF2-40B4-BE49-F238E27FC236}">
                <a16:creationId xmlns:a16="http://schemas.microsoft.com/office/drawing/2014/main" id="{4BFD5EB3-C3FA-060D-4A8B-C9153B7D0D94}"/>
              </a:ext>
            </a:extLst>
          </p:cNvPr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33">
            <a:extLst>
              <a:ext uri="{FF2B5EF4-FFF2-40B4-BE49-F238E27FC236}">
                <a16:creationId xmlns:a16="http://schemas.microsoft.com/office/drawing/2014/main" id="{86147F64-47FF-DF7D-4F7B-C31541D055D3}"/>
              </a:ext>
            </a:extLst>
          </p:cNvPr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mit Pfeil 35">
            <a:extLst>
              <a:ext uri="{FF2B5EF4-FFF2-40B4-BE49-F238E27FC236}">
                <a16:creationId xmlns:a16="http://schemas.microsoft.com/office/drawing/2014/main" id="{8F2677DF-ACF5-7AB8-1B14-2EB5280C1B5D}"/>
              </a:ext>
            </a:extLst>
          </p:cNvPr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7" name="Gerade Verbindung mit Pfeil 36">
            <a:extLst>
              <a:ext uri="{FF2B5EF4-FFF2-40B4-BE49-F238E27FC236}">
                <a16:creationId xmlns:a16="http://schemas.microsoft.com/office/drawing/2014/main" id="{25688D33-0190-D0CD-DDFB-0C4DD2D1B41E}"/>
              </a:ext>
            </a:extLst>
          </p:cNvPr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E13550-2EA3-A027-B72C-A96E9C323AF5}"/>
              </a:ext>
            </a:extLst>
          </p:cNvPr>
          <p:cNvGraphicFramePr>
            <a:graphicFrameLocks noGrp="1"/>
          </p:cNvGraphicFramePr>
          <p:nvPr/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0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Schlüssel: Beispiel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Für ANGEST_PROJ gilt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altLang="x-none" dirty="0"/>
                  <a:t>Volle funktionale Abhängigkeiten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.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altLang="x-none" dirty="0"/>
                  <a:t>Kein Superschlüssel, da z.B.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𝑆𝑡𝑑</m:t>
                    </m:r>
                  </m:oMath>
                </a14:m>
                <a:r>
                  <a:rPr lang="de-DE" altLang="x-none" dirty="0"/>
                  <a:t> nicht allein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𝑆𝑉𝑁𝑟</m:t>
                    </m:r>
                  </m:oMath>
                </a14:m>
                <a:r>
                  <a:rPr lang="de-DE" altLang="x-none" dirty="0"/>
                  <a:t> abhängig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.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pPr lvl="3"/>
                <a:r>
                  <a:rPr lang="de-DE" altLang="x-none" dirty="0"/>
                  <a:t>Kein Superschlüssel, da z.B.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𝑆𝑡𝑑</m:t>
                    </m:r>
                  </m:oMath>
                </a14:m>
                <a:r>
                  <a:rPr lang="de-DE" altLang="x-none" dirty="0"/>
                  <a:t> nicht allein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𝑃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𝑁𝑟</m:t>
                    </m:r>
                  </m:oMath>
                </a14:m>
                <a:r>
                  <a:rPr lang="de-DE" altLang="x-none" dirty="0"/>
                  <a:t> abhängig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.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pPr lvl="3"/>
                <a:r>
                  <a:rPr lang="de-DE" altLang="x-none" dirty="0"/>
                  <a:t>Super- und Kandidatenschlüssel, da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.</m:t>
                        </m:r>
                      </m:sup>
                    </m:sSup>
                    <m:r>
                      <m:rPr>
                        <m:nor/>
                      </m:rPr>
                      <a:rPr lang="de-DE" dirty="0">
                        <a:sym typeface="Symbol" pitchFamily="1" charset="2"/>
                      </a:rPr>
                      <m:t>ANGEST</m:t>
                    </m:r>
                    <m:r>
                      <m:rPr>
                        <m:nor/>
                      </m:rPr>
                      <a:rPr lang="de-DE" dirty="0">
                        <a:sym typeface="Symbol" pitchFamily="1" charset="2"/>
                      </a:rPr>
                      <m:t>_</m:t>
                    </m:r>
                    <m:r>
                      <m:rPr>
                        <m:nor/>
                      </m:rPr>
                      <a:rPr lang="de-DE" dirty="0">
                        <a:sym typeface="Symbol" pitchFamily="1" charset="2"/>
                      </a:rPr>
                      <m:t>PROJ</m:t>
                    </m:r>
                  </m:oMath>
                </a14:m>
                <a:endParaRPr lang="de-DE" altLang="x-none" dirty="0"/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44CF0-2F81-A793-4B08-C65DDF61A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91B3F-B4CB-3B82-23F8-82D460E45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5F3B04E-4DA8-674A-88B5-B688514091BF}" type="slidenum">
              <a:rPr lang="en-US" altLang="x-none" smtClean="0"/>
              <a:pPr/>
              <a:t>16</a:t>
            </a:fld>
            <a:endParaRPr lang="en-US" altLang="x-none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EFE9405-D505-AAC1-3EFA-311DC318A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30219"/>
              </p:ext>
            </p:extLst>
          </p:nvPr>
        </p:nvGraphicFramePr>
        <p:xfrm>
          <a:off x="5513755" y="1698844"/>
          <a:ext cx="62581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09">
                  <a:extLst>
                    <a:ext uri="{9D8B030D-6E8A-4147-A177-3AD203B41FA5}">
                      <a16:colId xmlns:a16="http://schemas.microsoft.com/office/drawing/2014/main" val="22187054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3454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1867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1054829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ANGEST_PROJ</a:t>
                      </a:r>
                    </a:p>
                  </a:txBody>
                  <a:tcPr marL="82311" marR="8231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SVNr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PNr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Std</a:t>
                      </a:r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PStandort</a:t>
                      </a:r>
                      <a:endParaRPr lang="de-DE" sz="1600" dirty="0"/>
                    </a:p>
                  </a:txBody>
                  <a:tcPr marL="82311" marR="82311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A84DE54F-0FCF-CD30-E237-B429A749BB4A}"/>
              </a:ext>
            </a:extLst>
          </p:cNvPr>
          <p:cNvGrpSpPr/>
          <p:nvPr/>
        </p:nvGrpSpPr>
        <p:grpSpPr>
          <a:xfrm>
            <a:off x="7253618" y="2069132"/>
            <a:ext cx="3969354" cy="1235151"/>
            <a:chOff x="7345058" y="2069132"/>
            <a:chExt cx="3969354" cy="1235151"/>
          </a:xfrm>
        </p:grpSpPr>
        <p:cxnSp>
          <p:nvCxnSpPr>
            <p:cNvPr id="18" name="Gerade Verbindung 32">
              <a:extLst>
                <a:ext uri="{FF2B5EF4-FFF2-40B4-BE49-F238E27FC236}">
                  <a16:creationId xmlns:a16="http://schemas.microsoft.com/office/drawing/2014/main" id="{77F660A8-0EB4-33E3-DE96-54E17A2CFE7C}"/>
                </a:ext>
              </a:extLst>
            </p:cNvPr>
            <p:cNvCxnSpPr/>
            <p:nvPr/>
          </p:nvCxnSpPr>
          <p:spPr bwMode="auto">
            <a:xfrm flipV="1">
              <a:off x="7345058" y="206913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CBAD066-23B6-5687-710E-5112A945ED1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384620"/>
              <a:ext cx="14570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Gerade Verbindung mit Pfeil 35">
              <a:extLst>
                <a:ext uri="{FF2B5EF4-FFF2-40B4-BE49-F238E27FC236}">
                  <a16:creationId xmlns:a16="http://schemas.microsoft.com/office/drawing/2014/main" id="{CD0DD9A8-B824-9952-165B-A837B6E408FE}"/>
                </a:ext>
              </a:extLst>
            </p:cNvPr>
            <p:cNvCxnSpPr/>
            <p:nvPr/>
          </p:nvCxnSpPr>
          <p:spPr bwMode="auto">
            <a:xfrm>
              <a:off x="8088527" y="2077225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mit Pfeil 36">
              <a:extLst>
                <a:ext uri="{FF2B5EF4-FFF2-40B4-BE49-F238E27FC236}">
                  <a16:creationId xmlns:a16="http://schemas.microsoft.com/office/drawing/2014/main" id="{2460A1B8-2977-25C1-6DBD-3B1C92FF5566}"/>
                </a:ext>
              </a:extLst>
            </p:cNvPr>
            <p:cNvCxnSpPr/>
            <p:nvPr/>
          </p:nvCxnSpPr>
          <p:spPr bwMode="auto">
            <a:xfrm>
              <a:off x="8802120" y="207708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2" name="Gerade Verbindung 32">
              <a:extLst>
                <a:ext uri="{FF2B5EF4-FFF2-40B4-BE49-F238E27FC236}">
                  <a16:creationId xmlns:a16="http://schemas.microsoft.com/office/drawing/2014/main" id="{3B8AAE82-BE53-FE0D-4389-2E085ACBCF59}"/>
                </a:ext>
              </a:extLst>
            </p:cNvPr>
            <p:cNvCxnSpPr/>
            <p:nvPr/>
          </p:nvCxnSpPr>
          <p:spPr bwMode="auto">
            <a:xfrm flipV="1">
              <a:off x="7345058" y="253029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8A776043-AD7A-F6DE-1A6E-16FBC1A685A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845780"/>
              <a:ext cx="22429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mit Pfeil 36">
              <a:extLst>
                <a:ext uri="{FF2B5EF4-FFF2-40B4-BE49-F238E27FC236}">
                  <a16:creationId xmlns:a16="http://schemas.microsoft.com/office/drawing/2014/main" id="{C8EC3721-9337-B258-6F09-63121D31CA3B}"/>
                </a:ext>
              </a:extLst>
            </p:cNvPr>
            <p:cNvCxnSpPr/>
            <p:nvPr/>
          </p:nvCxnSpPr>
          <p:spPr bwMode="auto">
            <a:xfrm>
              <a:off x="9587960" y="253824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5" name="Gerade Verbindung 32">
              <a:extLst>
                <a:ext uri="{FF2B5EF4-FFF2-40B4-BE49-F238E27FC236}">
                  <a16:creationId xmlns:a16="http://schemas.microsoft.com/office/drawing/2014/main" id="{ECE427E1-DFBF-C8B2-2F26-875C3F8ACC06}"/>
                </a:ext>
              </a:extLst>
            </p:cNvPr>
            <p:cNvCxnSpPr/>
            <p:nvPr/>
          </p:nvCxnSpPr>
          <p:spPr bwMode="auto">
            <a:xfrm flipV="1">
              <a:off x="8088527" y="298865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0EBE9BD5-2458-9E56-2337-60729CD339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8528" y="3304143"/>
              <a:ext cx="322588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mit Pfeil 35">
              <a:extLst>
                <a:ext uri="{FF2B5EF4-FFF2-40B4-BE49-F238E27FC236}">
                  <a16:creationId xmlns:a16="http://schemas.microsoft.com/office/drawing/2014/main" id="{9FC984CA-FE87-AEC4-77AC-0AF1BAF3B8F4}"/>
                </a:ext>
              </a:extLst>
            </p:cNvPr>
            <p:cNvCxnSpPr/>
            <p:nvPr/>
          </p:nvCxnSpPr>
          <p:spPr bwMode="auto">
            <a:xfrm>
              <a:off x="10423657" y="29967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8" name="Gerade Verbindung mit Pfeil 36">
              <a:extLst>
                <a:ext uri="{FF2B5EF4-FFF2-40B4-BE49-F238E27FC236}">
                  <a16:creationId xmlns:a16="http://schemas.microsoft.com/office/drawing/2014/main" id="{968452A4-ABE1-BB26-A82A-89EA5DF1C679}"/>
                </a:ext>
              </a:extLst>
            </p:cNvPr>
            <p:cNvCxnSpPr/>
            <p:nvPr/>
          </p:nvCxnSpPr>
          <p:spPr bwMode="auto">
            <a:xfrm>
              <a:off x="11314412" y="299660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B85A94-3243-3C8B-D54C-4CE8F73A3262}"/>
              </a:ext>
            </a:extLst>
          </p:cNvPr>
          <p:cNvGrpSpPr/>
          <p:nvPr/>
        </p:nvGrpSpPr>
        <p:grpSpPr>
          <a:xfrm>
            <a:off x="8375069" y="3785490"/>
            <a:ext cx="2492992" cy="720009"/>
            <a:chOff x="1102310" y="5127118"/>
            <a:chExt cx="2492992" cy="7200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03B868-3637-CE49-E7DB-51E253B89B7F}"/>
                </a:ext>
              </a:extLst>
            </p:cNvPr>
            <p:cNvSpPr txBox="1"/>
            <p:nvPr/>
          </p:nvSpPr>
          <p:spPr>
            <a:xfrm>
              <a:off x="1102310" y="5127118"/>
              <a:ext cx="2492992" cy="720009"/>
            </a:xfrm>
            <a:prstGeom prst="cloudCallout">
              <a:avLst>
                <a:gd name="adj1" fmla="val -64183"/>
                <a:gd name="adj2" fmla="val 807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2571AF-4023-F133-CA85-C232B376C28F}"/>
                </a:ext>
              </a:extLst>
            </p:cNvPr>
            <p:cNvSpPr/>
            <p:nvPr/>
          </p:nvSpPr>
          <p:spPr>
            <a:xfrm>
              <a:off x="1282472" y="5163956"/>
              <a:ext cx="2132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0" dirty="0">
                  <a:solidFill>
                    <a:schemeClr val="bg1"/>
                  </a:solidFill>
                  <a:ea typeface="Cambria Math" panose="02040503050406030204" pitchFamily="18" charset="0"/>
                </a:rPr>
                <a:t>Wie sehen weitere Superschlüssel aus?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E665B2-A80A-8632-D5F3-6566F5CFC7A8}"/>
              </a:ext>
            </a:extLst>
          </p:cNvPr>
          <p:cNvGrpSpPr/>
          <p:nvPr/>
        </p:nvGrpSpPr>
        <p:grpSpPr>
          <a:xfrm>
            <a:off x="9091828" y="4722359"/>
            <a:ext cx="2680084" cy="1183556"/>
            <a:chOff x="1102310" y="5127118"/>
            <a:chExt cx="2680084" cy="11835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F26DAA-D6C0-E8F1-90A1-8CFF893C68AC}"/>
                </a:ext>
              </a:extLst>
            </p:cNvPr>
            <p:cNvSpPr txBox="1"/>
            <p:nvPr/>
          </p:nvSpPr>
          <p:spPr>
            <a:xfrm>
              <a:off x="1102310" y="5127118"/>
              <a:ext cx="2680084" cy="1183556"/>
            </a:xfrm>
            <a:prstGeom prst="cloudCallout">
              <a:avLst>
                <a:gd name="adj1" fmla="val 18944"/>
                <a:gd name="adj2" fmla="val -8032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85C2CF-59D0-520F-0FEA-635D640D870F}"/>
                </a:ext>
              </a:extLst>
            </p:cNvPr>
            <p:cNvSpPr/>
            <p:nvPr/>
          </p:nvSpPr>
          <p:spPr>
            <a:xfrm>
              <a:off x="1274788" y="5254369"/>
              <a:ext cx="23351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0" dirty="0">
                  <a:solidFill>
                    <a:schemeClr val="bg1"/>
                  </a:solidFill>
                  <a:ea typeface="Cambria Math" panose="02040503050406030204" pitchFamily="18" charset="0"/>
                </a:rPr>
                <a:t>Wie sieht es mit deren voller funktionaler Abhängigkeit aus?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199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Herleitung funktionaler Abhängigkeiten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Aus gegebenen FDs können weitere FDs abgeleitet werden</a:t>
                </a:r>
              </a:p>
              <a:p>
                <a:pPr lvl="1"/>
                <a:r>
                  <a:rPr lang="de-DE" dirty="0"/>
                  <a:t>Mittels Inferenzregeln</a:t>
                </a:r>
              </a:p>
              <a:p>
                <a:r>
                  <a:rPr lang="de-DE" dirty="0"/>
                  <a:t>Transitive 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Auch manchmal Abschluss (engl. </a:t>
                </a:r>
                <a:r>
                  <a:rPr lang="de-DE" i="1" dirty="0" err="1"/>
                  <a:t>closure</a:t>
                </a:r>
                <a:r>
                  <a:rPr lang="de-DE" dirty="0"/>
                  <a:t>) genannt</a:t>
                </a:r>
              </a:p>
              <a:p>
                <a:pPr lvl="1"/>
                <a:r>
                  <a:rPr lang="de-DE" dirty="0"/>
                  <a:t>Gegeben eine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: Menge aller FDs, die mit Inferenzregeln abgeleitet werden können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54D5C2-BF75-BE61-68D8-B83F6E7EF7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Es gibt sechs Inferenzregeln (RATZAP)</a:t>
            </a:r>
          </a:p>
          <a:p>
            <a:pPr lvl="1"/>
            <a:r>
              <a:rPr lang="de-DE" i="1" dirty="0"/>
              <a:t>IR1</a:t>
            </a:r>
            <a:r>
              <a:rPr lang="de-DE" dirty="0"/>
              <a:t>: </a:t>
            </a:r>
            <a:r>
              <a:rPr lang="de-DE" b="1" dirty="0"/>
              <a:t>R</a:t>
            </a:r>
            <a:r>
              <a:rPr lang="de-DE" dirty="0"/>
              <a:t>eflexivitätsregel</a:t>
            </a:r>
          </a:p>
          <a:p>
            <a:pPr lvl="1"/>
            <a:r>
              <a:rPr lang="de-DE" i="1" dirty="0"/>
              <a:t>IR2</a:t>
            </a:r>
            <a:r>
              <a:rPr lang="de-DE" dirty="0"/>
              <a:t>: </a:t>
            </a:r>
            <a:r>
              <a:rPr lang="de-DE" b="1" dirty="0">
                <a:sym typeface="Symbol" pitchFamily="1" charset="2"/>
              </a:rPr>
              <a:t>A</a:t>
            </a:r>
            <a:r>
              <a:rPr lang="de-DE" dirty="0">
                <a:sym typeface="Symbol" pitchFamily="1" charset="2"/>
              </a:rPr>
              <a:t>ugmentationsregel</a:t>
            </a:r>
          </a:p>
          <a:p>
            <a:pPr lvl="1"/>
            <a:r>
              <a:rPr lang="de-DE" i="1" dirty="0">
                <a:sym typeface="Symbol" pitchFamily="1" charset="2"/>
              </a:rPr>
              <a:t>IR3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 err="1">
                <a:sym typeface="Symbol" pitchFamily="1" charset="2"/>
              </a:rPr>
              <a:t>T</a:t>
            </a:r>
            <a:r>
              <a:rPr lang="de-DE" dirty="0" err="1">
                <a:sym typeface="Symbol" pitchFamily="1" charset="2"/>
              </a:rPr>
              <a:t>ransivitätsregel</a:t>
            </a:r>
            <a:endParaRPr lang="de-DE" dirty="0">
              <a:sym typeface="Symbol" pitchFamily="1" charset="2"/>
            </a:endParaRPr>
          </a:p>
          <a:p>
            <a:pPr lvl="1"/>
            <a:r>
              <a:rPr lang="de-DE" i="1" dirty="0">
                <a:sym typeface="Symbol" pitchFamily="1" charset="2"/>
              </a:rPr>
              <a:t>IR4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>
                <a:sym typeface="Symbol" pitchFamily="1" charset="2"/>
              </a:rPr>
              <a:t>Z</a:t>
            </a:r>
            <a:r>
              <a:rPr lang="de-DE" dirty="0">
                <a:sym typeface="Symbol" pitchFamily="1" charset="2"/>
              </a:rPr>
              <a:t>erlegungsregel</a:t>
            </a:r>
          </a:p>
          <a:p>
            <a:pPr lvl="1"/>
            <a:r>
              <a:rPr lang="de-DE" i="1" dirty="0">
                <a:sym typeface="Symbol" pitchFamily="1" charset="2"/>
              </a:rPr>
              <a:t>IR5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>
                <a:sym typeface="Symbol" pitchFamily="1" charset="2"/>
              </a:rPr>
              <a:t>A</a:t>
            </a:r>
            <a:r>
              <a:rPr lang="de-DE" dirty="0">
                <a:sym typeface="Symbol" pitchFamily="1" charset="2"/>
              </a:rPr>
              <a:t>dditive oder Vereinigungsregel</a:t>
            </a:r>
          </a:p>
          <a:p>
            <a:pPr lvl="1"/>
            <a:r>
              <a:rPr lang="de-DE" i="1" dirty="0">
                <a:sym typeface="Symbol" pitchFamily="1" charset="2"/>
              </a:rPr>
              <a:t>IR6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>
                <a:sym typeface="Symbol" pitchFamily="1" charset="2"/>
              </a:rPr>
              <a:t>P</a:t>
            </a:r>
            <a:r>
              <a:rPr lang="de-DE" dirty="0">
                <a:sym typeface="Symbol" pitchFamily="1" charset="2"/>
              </a:rPr>
              <a:t>seudotransitive Regel</a:t>
            </a:r>
            <a:endParaRPr lang="de-DE" dirty="0"/>
          </a:p>
          <a:p>
            <a:endParaRPr lang="en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A77AE-B6B8-747A-C44C-95280B07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7E378-9D75-034C-81CD-24DED3A1D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6ABB4-50A6-B86F-2871-1E9B167F53F9}"/>
              </a:ext>
            </a:extLst>
          </p:cNvPr>
          <p:cNvSpPr txBox="1"/>
          <p:nvPr/>
        </p:nvSpPr>
        <p:spPr>
          <a:xfrm>
            <a:off x="6686067" y="4428584"/>
            <a:ext cx="4717382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12700" lvl="1"/>
            <a:r>
              <a:rPr lang="de-DE" i="1" dirty="0"/>
              <a:t>IR1-3</a:t>
            </a:r>
            <a:r>
              <a:rPr lang="de-DE" dirty="0"/>
              <a:t> auch unter </a:t>
            </a:r>
            <a:r>
              <a:rPr lang="de-DE" dirty="0">
                <a:solidFill>
                  <a:srgbClr val="FFC000"/>
                </a:solidFill>
              </a:rPr>
              <a:t>Armstrong-Axiomen</a:t>
            </a:r>
            <a:r>
              <a:rPr lang="de-DE" dirty="0"/>
              <a:t> bekannt</a:t>
            </a: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de-DE" dirty="0"/>
              <a:t>Vollständig: Erzeugen nur gültige FDs</a:t>
            </a: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de-DE" dirty="0"/>
              <a:t>Korrekt: Jede mögliche FD lässt sich herleiten</a:t>
            </a:r>
          </a:p>
          <a:p>
            <a:pPr marL="12700" lvl="1"/>
            <a:r>
              <a:rPr lang="de-DE" i="1" dirty="0"/>
              <a:t>IR4-6</a:t>
            </a:r>
            <a:r>
              <a:rPr lang="de-DE" dirty="0"/>
              <a:t> lassen sich aus IR1-3 ableiten</a:t>
            </a: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de-DE" dirty="0"/>
              <a:t>Erleichtern Ableitungen</a:t>
            </a:r>
          </a:p>
        </p:txBody>
      </p:sp>
    </p:spTree>
    <p:extLst>
      <p:ext uri="{BB962C8B-B14F-4D97-AF65-F5344CB8AC3E}">
        <p14:creationId xmlns:p14="http://schemas.microsoft.com/office/powerpoint/2010/main" val="14614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sechs Inferenzregeln (RATZAP)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b="1" dirty="0"/>
                  <a:t>R</a:t>
                </a:r>
                <a:r>
                  <a:rPr lang="de-DE" dirty="0"/>
                  <a:t>eflexivitätsregel: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</a:rPr>
                  <a:t>IR1</a:t>
                </a:r>
                <a:r>
                  <a:rPr lang="de-DE" dirty="0">
                    <a:solidFill>
                      <a:schemeClr val="accent1"/>
                    </a:solidFill>
                  </a:rPr>
                  <a:t>: Falls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Eine Attributmenge bestimmt sich immer selbst oder eine ihrer Teilmengen</a:t>
                </a:r>
              </a:p>
              <a:p>
                <a:r>
                  <a:rPr lang="de-DE" b="1" dirty="0">
                    <a:sym typeface="Symbol" pitchFamily="1" charset="2"/>
                  </a:rPr>
                  <a:t>A</a:t>
                </a:r>
                <a:r>
                  <a:rPr lang="de-DE" dirty="0">
                    <a:sym typeface="Symbol" pitchFamily="1" charset="2"/>
                  </a:rPr>
                  <a:t>ugmentationsregel: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IR2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Hinzufügen von Attributen auf beiden Seiten führt zu weiterer Regel</a:t>
                </a:r>
              </a:p>
              <a:p>
                <a:r>
                  <a:rPr lang="de-DE" b="1" dirty="0">
                    <a:sym typeface="Symbol" pitchFamily="1" charset="2"/>
                  </a:rPr>
                  <a:t>T</a:t>
                </a:r>
                <a:r>
                  <a:rPr lang="de-DE" dirty="0">
                    <a:sym typeface="Symbol" pitchFamily="1" charset="2"/>
                  </a:rPr>
                  <a:t>ransitivitätsregel: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IR3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endParaRPr lang="de-DE" dirty="0">
                  <a:sym typeface="Symbol" pitchFamily="1" charset="2"/>
                </a:endParaRPr>
              </a:p>
              <a:p>
                <a:pPr lvl="1"/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5383D18-88E8-D246-9490-CE7A2D6CA79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b="1" dirty="0">
                    <a:sym typeface="Symbol" pitchFamily="1" charset="2"/>
                  </a:rPr>
                  <a:t>Z</a:t>
                </a:r>
                <a:r>
                  <a:rPr lang="de-DE" dirty="0">
                    <a:sym typeface="Symbol" pitchFamily="1" charset="2"/>
                  </a:rPr>
                  <a:t>erlegungsregel: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IR4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 Falls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Attribute auf der rechten Seite können entfernt und FDs in Teilmengen zerlegt werden</a:t>
                </a:r>
              </a:p>
              <a:p>
                <a:r>
                  <a:rPr lang="de-DE" b="1" dirty="0">
                    <a:sym typeface="Symbol" pitchFamily="1" charset="2"/>
                  </a:rPr>
                  <a:t>A</a:t>
                </a:r>
                <a:r>
                  <a:rPr lang="de-DE" dirty="0">
                    <a:sym typeface="Symbol" pitchFamily="1" charset="2"/>
                  </a:rPr>
                  <a:t>dditive oder Vereinigungsregel: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IR5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𝑌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Gegenstück zu </a:t>
                </a:r>
                <a:r>
                  <a:rPr lang="de-DE" b="1" dirty="0">
                    <a:sym typeface="Symbol" pitchFamily="1" charset="2"/>
                  </a:rPr>
                  <a:t>Z</a:t>
                </a:r>
                <a:r>
                  <a:rPr lang="de-DE" dirty="0">
                    <a:sym typeface="Symbol" pitchFamily="1" charset="2"/>
                  </a:rPr>
                  <a:t> (</a:t>
                </a:r>
                <a:r>
                  <a:rPr lang="de-DE" i="1" dirty="0">
                    <a:sym typeface="Symbol" pitchFamily="1" charset="2"/>
                  </a:rPr>
                  <a:t>IR4</a:t>
                </a:r>
                <a:r>
                  <a:rPr lang="de-DE" dirty="0">
                    <a:sym typeface="Symbol" pitchFamily="1" charset="2"/>
                  </a:rPr>
                  <a:t>): 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Regel wieder zusammenfassen</a:t>
                </a:r>
              </a:p>
              <a:p>
                <a:r>
                  <a:rPr lang="de-DE" b="1" dirty="0">
                    <a:sym typeface="Symbol" pitchFamily="1" charset="2"/>
                  </a:rPr>
                  <a:t>P</a:t>
                </a:r>
                <a:r>
                  <a:rPr lang="de-DE" dirty="0">
                    <a:sym typeface="Symbol" pitchFamily="1" charset="2"/>
                  </a:rPr>
                  <a:t>seudotransitive 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IR6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𝑊𝑌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𝑊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Transitivität im Kontext</a:t>
                </a:r>
              </a:p>
              <a:p>
                <a:endParaRPr lang="de-DE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5383D18-88E8-D246-9490-CE7A2D6CA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C0258-BD54-0048-98A6-E63D956C1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397485" y="388800"/>
            <a:ext cx="1966303" cy="143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B7FE6-EF4B-284D-ACA9-2ED8B0AF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Beispiel für die Anwendung von Inferenzregeln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 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Zusätzlich können u.a. abgeleitet werden</a:t>
                </a:r>
              </a:p>
              <a:p>
                <a:pPr lvl="2"/>
                <a:r>
                  <a:rPr lang="de-DE" dirty="0"/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IR3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𝑑𝑟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IR4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IR1</a:t>
                </a:r>
              </a:p>
              <a:p>
                <a:pPr lvl="1"/>
                <a:endParaRPr lang="de-DE" dirty="0"/>
              </a:p>
              <a:p>
                <a:pPr lvl="2"/>
                <a:endParaRPr lang="de-DE" dirty="0">
                  <a:sym typeface="Symbol" pitchFamily="1" charset="2"/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7" name="Inhaltsplatzhalt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3141C8-99F2-0044-B916-543FA43026F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sz="2300" dirty="0"/>
                  <a:t>Regeln</a:t>
                </a:r>
              </a:p>
              <a:p>
                <a:pPr lvl="1"/>
                <a:r>
                  <a:rPr lang="de-DE" sz="2000" i="1" dirty="0"/>
                  <a:t>IR1</a:t>
                </a:r>
                <a:r>
                  <a:rPr lang="de-DE" sz="2000" dirty="0"/>
                  <a:t>: Falls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sz="2000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</m:oMath>
                </a14:m>
                <a:r>
                  <a:rPr lang="de-DE" sz="2000" dirty="0">
                    <a:sym typeface="WP MathA" pitchFamily="2" charset="2"/>
                  </a:rPr>
                  <a:t>, dann</a:t>
                </a:r>
                <a:r>
                  <a:rPr lang="de-DE" sz="2000" dirty="0">
                    <a:sym typeface="Symbol" pitchFamily="1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sz="2000" i="1" dirty="0"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endParaRPr lang="de-DE" sz="2000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IR2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𝑋𝑍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𝑌𝑍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</a:t>
                </a: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IR3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sz="2000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IR4</a:t>
                </a:r>
                <a:r>
                  <a:rPr lang="de-DE" dirty="0">
                    <a:sym typeface="Symbol" pitchFamily="1" charset="2"/>
                  </a:rPr>
                  <a:t>:  Falls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𝑌𝑍</m:t>
                    </m:r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IR5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𝑌𝑍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IR6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𝑊𝑌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𝑊𝑋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3141C8-99F2-0044-B916-543FA43026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574C8-0D79-984B-820C-36E45D6FC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19</a:t>
            </a:fld>
            <a:endParaRPr lang="de-DE"/>
          </a:p>
        </p:txBody>
      </p:sp>
      <p:cxnSp>
        <p:nvCxnSpPr>
          <p:cNvPr id="8" name="Gerade Verbindung 24">
            <a:extLst>
              <a:ext uri="{FF2B5EF4-FFF2-40B4-BE49-F238E27FC236}">
                <a16:creationId xmlns:a16="http://schemas.microsoft.com/office/drawing/2014/main" id="{BC1978E8-F9BC-179A-08E7-CA19A432732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mit Pfeil 26">
            <a:extLst>
              <a:ext uri="{FF2B5EF4-FFF2-40B4-BE49-F238E27FC236}">
                <a16:creationId xmlns:a16="http://schemas.microsoft.com/office/drawing/2014/main" id="{D8EF6769-4B71-F699-DFBA-F91B40386A91}"/>
              </a:ext>
            </a:extLst>
          </p:cNvPr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Gerade Verbindung mit Pfeil 27">
            <a:extLst>
              <a:ext uri="{FF2B5EF4-FFF2-40B4-BE49-F238E27FC236}">
                <a16:creationId xmlns:a16="http://schemas.microsoft.com/office/drawing/2014/main" id="{722203CB-18CB-F94F-718F-BBFB73FF4C0B}"/>
              </a:ext>
            </a:extLst>
          </p:cNvPr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28">
            <a:extLst>
              <a:ext uri="{FF2B5EF4-FFF2-40B4-BE49-F238E27FC236}">
                <a16:creationId xmlns:a16="http://schemas.microsoft.com/office/drawing/2014/main" id="{254AB632-FF16-D0F1-C52D-22E357166E03}"/>
              </a:ext>
            </a:extLst>
          </p:cNvPr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Gerade Verbindung mit Pfeil 29">
            <a:extLst>
              <a:ext uri="{FF2B5EF4-FFF2-40B4-BE49-F238E27FC236}">
                <a16:creationId xmlns:a16="http://schemas.microsoft.com/office/drawing/2014/main" id="{EED661E5-B991-4F7F-5396-5E2D2ADDF6E8}"/>
              </a:ext>
            </a:extLst>
          </p:cNvPr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Gerade Verbindung 31">
            <a:extLst>
              <a:ext uri="{FF2B5EF4-FFF2-40B4-BE49-F238E27FC236}">
                <a16:creationId xmlns:a16="http://schemas.microsoft.com/office/drawing/2014/main" id="{ED3C4CD1-B3AD-10D0-992D-89C641CBB2D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32">
            <a:extLst>
              <a:ext uri="{FF2B5EF4-FFF2-40B4-BE49-F238E27FC236}">
                <a16:creationId xmlns:a16="http://schemas.microsoft.com/office/drawing/2014/main" id="{4BFD5EB3-C3FA-060D-4A8B-C9153B7D0D94}"/>
              </a:ext>
            </a:extLst>
          </p:cNvPr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33">
            <a:extLst>
              <a:ext uri="{FF2B5EF4-FFF2-40B4-BE49-F238E27FC236}">
                <a16:creationId xmlns:a16="http://schemas.microsoft.com/office/drawing/2014/main" id="{86147F64-47FF-DF7D-4F7B-C31541D055D3}"/>
              </a:ext>
            </a:extLst>
          </p:cNvPr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mit Pfeil 35">
            <a:extLst>
              <a:ext uri="{FF2B5EF4-FFF2-40B4-BE49-F238E27FC236}">
                <a16:creationId xmlns:a16="http://schemas.microsoft.com/office/drawing/2014/main" id="{8F2677DF-ACF5-7AB8-1B14-2EB5280C1B5D}"/>
              </a:ext>
            </a:extLst>
          </p:cNvPr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7" name="Gerade Verbindung mit Pfeil 36">
            <a:extLst>
              <a:ext uri="{FF2B5EF4-FFF2-40B4-BE49-F238E27FC236}">
                <a16:creationId xmlns:a16="http://schemas.microsoft.com/office/drawing/2014/main" id="{25688D33-0190-D0CD-DDFB-0C4DD2D1B41E}"/>
              </a:ext>
            </a:extLst>
          </p:cNvPr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07CB27E-8980-0577-55A9-28523C43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E13550-2EA3-A027-B72C-A96E9C323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566847"/>
              </p:ext>
            </p:extLst>
          </p:nvPr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431079FF-A872-AB2D-C877-CE24C18E7018}"/>
              </a:ext>
            </a:extLst>
          </p:cNvPr>
          <p:cNvGrpSpPr/>
          <p:nvPr/>
        </p:nvGrpSpPr>
        <p:grpSpPr>
          <a:xfrm>
            <a:off x="3724609" y="4211977"/>
            <a:ext cx="2475826" cy="720009"/>
            <a:chOff x="799083" y="5130124"/>
            <a:chExt cx="2475826" cy="7200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FAC673-E2D5-649B-9522-A702B93D31E2}"/>
                </a:ext>
              </a:extLst>
            </p:cNvPr>
            <p:cNvSpPr txBox="1"/>
            <p:nvPr/>
          </p:nvSpPr>
          <p:spPr>
            <a:xfrm>
              <a:off x="799083" y="5130124"/>
              <a:ext cx="2475826" cy="720009"/>
            </a:xfrm>
            <a:prstGeom prst="cloudCallout">
              <a:avLst>
                <a:gd name="adj1" fmla="val 17905"/>
                <a:gd name="adj2" fmla="val 1046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D085B1-8664-278A-3863-4A9F3A38471A}"/>
                </a:ext>
              </a:extLst>
            </p:cNvPr>
            <p:cNvSpPr/>
            <p:nvPr/>
          </p:nvSpPr>
          <p:spPr>
            <a:xfrm>
              <a:off x="970662" y="5166962"/>
              <a:ext cx="2132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für FDs können abgeleitet werden?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5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9E7E-FF85-9A45-BACD-8433E1AF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Inhalte: Datenbanken (DBs)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219-4D1E-034D-83DE-29A60A23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Einführung</a:t>
            </a:r>
          </a:p>
          <a:p>
            <a:pPr lvl="1"/>
            <a:r>
              <a:rPr lang="de-DE" dirty="0"/>
              <a:t>Anwendungen</a:t>
            </a:r>
          </a:p>
          <a:p>
            <a:pPr lvl="1"/>
            <a:r>
              <a:rPr lang="de-DE" dirty="0"/>
              <a:t>Datenbankmanagementsysteme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Datenbank-Modellierung</a:t>
            </a:r>
          </a:p>
          <a:p>
            <a:pPr lvl="1"/>
            <a:r>
              <a:rPr lang="de-DE" dirty="0"/>
              <a:t>Entity-</a:t>
            </a:r>
            <a:r>
              <a:rPr lang="de-DE" dirty="0" err="1"/>
              <a:t>Relationship</a:t>
            </a:r>
            <a:r>
              <a:rPr lang="de-DE" dirty="0"/>
              <a:t>-Modell (ER-Modell)</a:t>
            </a:r>
          </a:p>
          <a:p>
            <a:pPr lvl="1"/>
            <a:r>
              <a:rPr lang="de-DE" dirty="0"/>
              <a:t>Beziehung zwischen ER und UML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Das relationale Modell</a:t>
            </a:r>
          </a:p>
          <a:p>
            <a:pPr lvl="1"/>
            <a:r>
              <a:rPr lang="de-DE" dirty="0"/>
              <a:t>Relationales Datenmodell (RM)</a:t>
            </a:r>
          </a:p>
          <a:p>
            <a:pPr lvl="1"/>
            <a:r>
              <a:rPr lang="de-DE" dirty="0"/>
              <a:t>Vom ER-Modell zum RM</a:t>
            </a:r>
          </a:p>
          <a:p>
            <a:pPr lvl="1"/>
            <a:r>
              <a:rPr lang="de-DE" dirty="0"/>
              <a:t>Relationale Algebra als Anfragesprache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Datenbank-Entwurf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Funktionale Abhängigkeiten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Normalformen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Structured Query Language (SQL) </a:t>
            </a:r>
          </a:p>
          <a:p>
            <a:pPr lvl="1"/>
            <a:r>
              <a:rPr lang="de-DE" dirty="0"/>
              <a:t>Datendefinition</a:t>
            </a:r>
          </a:p>
          <a:p>
            <a:pPr lvl="1"/>
            <a:r>
              <a:rPr lang="de-DE" dirty="0"/>
              <a:t>Datenmanipulation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Anfrageverarbeitung</a:t>
            </a:r>
          </a:p>
          <a:p>
            <a:pPr lvl="1"/>
            <a:r>
              <a:rPr lang="de-DE" dirty="0"/>
              <a:t>Architektur</a:t>
            </a:r>
          </a:p>
          <a:p>
            <a:pPr lvl="1"/>
            <a:r>
              <a:rPr lang="de-DE" dirty="0"/>
              <a:t>Indexierung</a:t>
            </a:r>
          </a:p>
          <a:p>
            <a:pPr lvl="1"/>
            <a:r>
              <a:rPr lang="de-DE" dirty="0"/>
              <a:t>Anfragepläne, Optimierung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Transaktionen</a:t>
            </a:r>
          </a:p>
          <a:p>
            <a:pPr lvl="1"/>
            <a:r>
              <a:rPr lang="de-DE" dirty="0"/>
              <a:t>Transaktionsverarbeitung, </a:t>
            </a:r>
            <a:r>
              <a:rPr lang="de-DE" dirty="0" err="1"/>
              <a:t>Schedules</a:t>
            </a:r>
            <a:r>
              <a:rPr lang="de-DE" dirty="0"/>
              <a:t>, Sperren</a:t>
            </a:r>
          </a:p>
          <a:p>
            <a:pPr lvl="1"/>
            <a:r>
              <a:rPr lang="de-DE" dirty="0"/>
              <a:t>Wiederherstellung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Erweiterung</a:t>
            </a:r>
          </a:p>
          <a:p>
            <a:pPr lvl="1"/>
            <a:r>
              <a:rPr lang="de-DE" dirty="0"/>
              <a:t>Noch offen: verteilte DBs, deduktive DBs (</a:t>
            </a:r>
            <a:r>
              <a:rPr lang="de-DE" dirty="0" err="1"/>
              <a:t>DataLog</a:t>
            </a:r>
            <a:r>
              <a:rPr lang="de-DE" dirty="0"/>
              <a:t> ➝ Logik-Verbindung), XML, Graph-DBs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7543F-F586-3148-899E-5C8DE66F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B2EC-B461-EC44-B669-5BC12A2CB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CB85A-2BA6-B0A4-AAEC-9A7923B454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Attributhülle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für eine Menge von Attributen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Alle Attribute, die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DE" dirty="0"/>
                  <a:t> funktional abhängen</a:t>
                </a:r>
              </a:p>
              <a:p>
                <a:r>
                  <a:rPr lang="en-DE" dirty="0"/>
                  <a:t>Berechnung</a:t>
                </a:r>
              </a:p>
              <a:p>
                <a:pPr lvl="1"/>
                <a:r>
                  <a:rPr lang="en-DE" dirty="0"/>
                  <a:t>Eingabe: Menge von FDs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DE" dirty="0"/>
                  <a:t>, Menge von Attributen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de-DE" b="0" dirty="0"/>
              </a:p>
              <a:p>
                <a:pPr lvl="1"/>
                <a:r>
                  <a:rPr lang="en-DE" dirty="0"/>
                  <a:t>Ausgabe: Vollständige Menge von Attributen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, für die gilt: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de-DE" b="0" dirty="0"/>
              </a:p>
              <a:p>
                <a:pPr lvl="1"/>
                <a:r>
                  <a:rPr lang="de-DE" b="0" dirty="0"/>
                  <a:t>Vorgehen:</a:t>
                </a:r>
              </a:p>
              <a:p>
                <a:pPr lvl="2"/>
                <a:r>
                  <a:rPr lang="de-DE" b="0" dirty="0"/>
                  <a:t>Initialisierung: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lvl="2"/>
                <a:r>
                  <a:rPr lang="de-DE" b="0" dirty="0"/>
                  <a:t>Für jede FD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de-DE" b="0" dirty="0"/>
                  <a:t>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b="0" dirty="0"/>
              </a:p>
              <a:p>
                <a:pPr lvl="3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vorkommt, dann füge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hinzu</a:t>
                </a:r>
              </a:p>
              <a:p>
                <a:pPr lvl="2"/>
                <a:r>
                  <a:rPr lang="de-DE" b="0" dirty="0"/>
                  <a:t>Gebe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aus</a:t>
                </a:r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024697-7E0D-E27F-52C1-91A5D17C2361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024697-7E0D-E27F-52C1-91A5D17C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9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Für ANGEST_PROJ gilt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r>
                  <a:rPr lang="de-DE" dirty="0">
                    <a:sym typeface="Symbol" pitchFamily="1" charset="2"/>
                  </a:rPr>
                  <a:t>Attributhülle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initial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Betrachte F3, F4, F5: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Betrachte F3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⊈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(keine Änderung)</a:t>
                </a:r>
              </a:p>
              <a:p>
                <a:pPr lvl="2"/>
                <a:r>
                  <a:rPr lang="de-DE" dirty="0"/>
                  <a:t>Betrachte F4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, damit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b="0" dirty="0"/>
              </a:p>
              <a:p>
                <a:pPr lvl="2"/>
                <a:r>
                  <a:rPr lang="de-DE" dirty="0"/>
                  <a:t>Betrachte F5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(keine Änderung)</a:t>
                </a:r>
              </a:p>
              <a:p>
                <a:pPr lvl="1"/>
                <a:r>
                  <a:rPr lang="de-DE" dirty="0"/>
                  <a:t>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also nochmal: </a:t>
                </a:r>
                <a:r>
                  <a:rPr lang="de-DE" dirty="0">
                    <a:sym typeface="Symbol" pitchFamily="1" charset="2"/>
                  </a:rPr>
                  <a:t>Betrachte F3, F4, F5</a:t>
                </a:r>
              </a:p>
              <a:p>
                <a:pPr lvl="2"/>
                <a:r>
                  <a:rPr lang="de-DE" dirty="0"/>
                  <a:t>Keine Änderung mehr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Ausgabe: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b="0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21</a:t>
            </a:fld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536BC5-E3C4-87EE-1D0F-6EE3F1F39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603308"/>
              </p:ext>
            </p:extLst>
          </p:nvPr>
        </p:nvGraphicFramePr>
        <p:xfrm>
          <a:off x="5513755" y="1698844"/>
          <a:ext cx="62581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09">
                  <a:extLst>
                    <a:ext uri="{9D8B030D-6E8A-4147-A177-3AD203B41FA5}">
                      <a16:colId xmlns:a16="http://schemas.microsoft.com/office/drawing/2014/main" val="22187054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3454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1867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1054829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ANGEST_PROJ</a:t>
                      </a:r>
                    </a:p>
                  </a:txBody>
                  <a:tcPr marL="82311" marR="8231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SVNr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PNr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Std</a:t>
                      </a:r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PStandort</a:t>
                      </a:r>
                      <a:endParaRPr lang="de-DE" sz="1600" dirty="0"/>
                    </a:p>
                  </a:txBody>
                  <a:tcPr marL="82311" marR="82311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ABDA6F76-0AD6-A033-7C88-66F2A9A3FF10}"/>
              </a:ext>
            </a:extLst>
          </p:cNvPr>
          <p:cNvGrpSpPr/>
          <p:nvPr/>
        </p:nvGrpSpPr>
        <p:grpSpPr>
          <a:xfrm>
            <a:off x="7253618" y="2069132"/>
            <a:ext cx="3969354" cy="1235151"/>
            <a:chOff x="7345058" y="2069132"/>
            <a:chExt cx="3969354" cy="1235151"/>
          </a:xfrm>
        </p:grpSpPr>
        <p:cxnSp>
          <p:nvCxnSpPr>
            <p:cNvPr id="9" name="Gerade Verbindung 32">
              <a:extLst>
                <a:ext uri="{FF2B5EF4-FFF2-40B4-BE49-F238E27FC236}">
                  <a16:creationId xmlns:a16="http://schemas.microsoft.com/office/drawing/2014/main" id="{B7BC69D7-0FE4-FE36-D052-99E8824E4107}"/>
                </a:ext>
              </a:extLst>
            </p:cNvPr>
            <p:cNvCxnSpPr/>
            <p:nvPr/>
          </p:nvCxnSpPr>
          <p:spPr bwMode="auto">
            <a:xfrm flipV="1">
              <a:off x="7345058" y="206913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0C4DAD1D-C9CF-6FF2-6F29-7E84A2B17C3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384620"/>
              <a:ext cx="14570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mit Pfeil 35">
              <a:extLst>
                <a:ext uri="{FF2B5EF4-FFF2-40B4-BE49-F238E27FC236}">
                  <a16:creationId xmlns:a16="http://schemas.microsoft.com/office/drawing/2014/main" id="{B0122B19-F5C9-2034-2CF9-407A6FA97CBD}"/>
                </a:ext>
              </a:extLst>
            </p:cNvPr>
            <p:cNvCxnSpPr/>
            <p:nvPr/>
          </p:nvCxnSpPr>
          <p:spPr bwMode="auto">
            <a:xfrm>
              <a:off x="8088527" y="2077225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mit Pfeil 36">
              <a:extLst>
                <a:ext uri="{FF2B5EF4-FFF2-40B4-BE49-F238E27FC236}">
                  <a16:creationId xmlns:a16="http://schemas.microsoft.com/office/drawing/2014/main" id="{BF3ED077-837E-336A-2DA0-F8E7141229B9}"/>
                </a:ext>
              </a:extLst>
            </p:cNvPr>
            <p:cNvCxnSpPr/>
            <p:nvPr/>
          </p:nvCxnSpPr>
          <p:spPr bwMode="auto">
            <a:xfrm>
              <a:off x="8802120" y="207708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3" name="Gerade Verbindung 32">
              <a:extLst>
                <a:ext uri="{FF2B5EF4-FFF2-40B4-BE49-F238E27FC236}">
                  <a16:creationId xmlns:a16="http://schemas.microsoft.com/office/drawing/2014/main" id="{F7DBFFFD-0774-FB00-4689-BE4F61A037E6}"/>
                </a:ext>
              </a:extLst>
            </p:cNvPr>
            <p:cNvCxnSpPr/>
            <p:nvPr/>
          </p:nvCxnSpPr>
          <p:spPr bwMode="auto">
            <a:xfrm flipV="1">
              <a:off x="7345058" y="253029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6FB552A-3383-A38A-594C-B7587D5BB5E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845780"/>
              <a:ext cx="22429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mit Pfeil 36">
              <a:extLst>
                <a:ext uri="{FF2B5EF4-FFF2-40B4-BE49-F238E27FC236}">
                  <a16:creationId xmlns:a16="http://schemas.microsoft.com/office/drawing/2014/main" id="{5FC5C586-61C6-FA93-9E37-A66C2824C372}"/>
                </a:ext>
              </a:extLst>
            </p:cNvPr>
            <p:cNvCxnSpPr/>
            <p:nvPr/>
          </p:nvCxnSpPr>
          <p:spPr bwMode="auto">
            <a:xfrm>
              <a:off x="9587960" y="253824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6" name="Gerade Verbindung 32">
              <a:extLst>
                <a:ext uri="{FF2B5EF4-FFF2-40B4-BE49-F238E27FC236}">
                  <a16:creationId xmlns:a16="http://schemas.microsoft.com/office/drawing/2014/main" id="{705BAF6E-8118-8DE8-93EA-D4525B145352}"/>
                </a:ext>
              </a:extLst>
            </p:cNvPr>
            <p:cNvCxnSpPr/>
            <p:nvPr/>
          </p:nvCxnSpPr>
          <p:spPr bwMode="auto">
            <a:xfrm flipV="1">
              <a:off x="8088527" y="298865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31D8880-0444-7BE2-8FE7-B9B01A9FB4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8528" y="3304143"/>
              <a:ext cx="322588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mit Pfeil 35">
              <a:extLst>
                <a:ext uri="{FF2B5EF4-FFF2-40B4-BE49-F238E27FC236}">
                  <a16:creationId xmlns:a16="http://schemas.microsoft.com/office/drawing/2014/main" id="{48A88959-2E2B-A75A-FDA7-841D267CE993}"/>
                </a:ext>
              </a:extLst>
            </p:cNvPr>
            <p:cNvCxnSpPr/>
            <p:nvPr/>
          </p:nvCxnSpPr>
          <p:spPr bwMode="auto">
            <a:xfrm>
              <a:off x="10423657" y="29967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9" name="Gerade Verbindung mit Pfeil 36">
              <a:extLst>
                <a:ext uri="{FF2B5EF4-FFF2-40B4-BE49-F238E27FC236}">
                  <a16:creationId xmlns:a16="http://schemas.microsoft.com/office/drawing/2014/main" id="{12425811-82B4-3004-88E7-AFDF9728E201}"/>
                </a:ext>
              </a:extLst>
            </p:cNvPr>
            <p:cNvCxnSpPr/>
            <p:nvPr/>
          </p:nvCxnSpPr>
          <p:spPr bwMode="auto">
            <a:xfrm>
              <a:off x="11314412" y="299660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DE05D8-31F0-E236-927A-77653F5750D6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DE05D8-31F0-E236-927A-77653F575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95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𝐴𝑆𝑉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>
                    <a:sym typeface="Symbol" pitchFamily="1" charset="2"/>
                  </a:rPr>
                  <a:t>Attributhülle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initial</a:t>
                </a:r>
              </a:p>
              <a:p>
                <a:pPr lvl="1"/>
                <a:r>
                  <a:rPr lang="de-DE" dirty="0"/>
                  <a:t>Betrachte F2, F1</a:t>
                </a:r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Betrachte F2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⊈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(keine Änderung)</a:t>
                </a:r>
              </a:p>
              <a:p>
                <a:pPr lvl="2"/>
                <a:r>
                  <a:rPr lang="de-DE" dirty="0"/>
                  <a:t>Betrachte F1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, damit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; also nochmal: Betrachte F2, F1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Betrachte F2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damit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𝐴𝑆𝑉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Betrachte F1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, aber keine 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endParaRPr lang="de-DE" b="0" dirty="0">
                  <a:sym typeface="Symbol" pitchFamily="1" charset="2"/>
                </a:endParaRPr>
              </a:p>
              <a:p>
                <a:pPr lvl="1"/>
                <a:r>
                  <a:rPr lang="de-DE" dirty="0"/>
                  <a:t>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also nochmal: Betrachte F2, F1</a:t>
                </a:r>
              </a:p>
              <a:p>
                <a:pPr lvl="2"/>
                <a:r>
                  <a:rPr lang="de-DE" dirty="0"/>
                  <a:t>Keine Änderung mehr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Ausgabe: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𝐴𝑆𝑉</m:t>
                        </m:r>
                      </m:e>
                    </m:d>
                  </m:oMath>
                </a14:m>
                <a:endParaRPr lang="de-DE" b="0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22</a:t>
            </a:fld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F243C6-7DD3-570D-027E-2716AF50CD2E}"/>
              </a:ext>
            </a:extLst>
          </p:cNvPr>
          <p:cNvGrpSpPr/>
          <p:nvPr/>
        </p:nvGrpSpPr>
        <p:grpSpPr>
          <a:xfrm>
            <a:off x="7035708" y="1665066"/>
            <a:ext cx="2697683" cy="326539"/>
            <a:chOff x="6131073" y="1626736"/>
            <a:chExt cx="2697683" cy="326539"/>
          </a:xfrm>
        </p:grpSpPr>
        <p:cxnSp>
          <p:nvCxnSpPr>
            <p:cNvPr id="33" name="Gerade Verbindung 24">
              <a:extLst>
                <a:ext uri="{FF2B5EF4-FFF2-40B4-BE49-F238E27FC236}">
                  <a16:creationId xmlns:a16="http://schemas.microsoft.com/office/drawing/2014/main" id="{68CCB071-6C30-6A02-81AD-61AE0656B0F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31073" y="1626736"/>
              <a:ext cx="269768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mit Pfeil 26">
              <a:extLst>
                <a:ext uri="{FF2B5EF4-FFF2-40B4-BE49-F238E27FC236}">
                  <a16:creationId xmlns:a16="http://schemas.microsoft.com/office/drawing/2014/main" id="{B603E0D0-C473-91EE-1A53-F3D475D8D4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31073" y="163509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Gerade Verbindung mit Pfeil 27">
              <a:extLst>
                <a:ext uri="{FF2B5EF4-FFF2-40B4-BE49-F238E27FC236}">
                  <a16:creationId xmlns:a16="http://schemas.microsoft.com/office/drawing/2014/main" id="{9841ABE4-2DA7-2FD7-1416-30FFF22D91A1}"/>
                </a:ext>
              </a:extLst>
            </p:cNvPr>
            <p:cNvCxnSpPr/>
            <p:nvPr/>
          </p:nvCxnSpPr>
          <p:spPr bwMode="auto">
            <a:xfrm>
              <a:off x="7561034" y="16376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Gerade Verbindung mit Pfeil 28">
              <a:extLst>
                <a:ext uri="{FF2B5EF4-FFF2-40B4-BE49-F238E27FC236}">
                  <a16:creationId xmlns:a16="http://schemas.microsoft.com/office/drawing/2014/main" id="{A97F5578-45CC-0307-5397-354115570B96}"/>
                </a:ext>
              </a:extLst>
            </p:cNvPr>
            <p:cNvCxnSpPr/>
            <p:nvPr/>
          </p:nvCxnSpPr>
          <p:spPr bwMode="auto">
            <a:xfrm>
              <a:off x="8155676" y="16376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Gerade Verbindung mit Pfeil 29">
              <a:extLst>
                <a:ext uri="{FF2B5EF4-FFF2-40B4-BE49-F238E27FC236}">
                  <a16:creationId xmlns:a16="http://schemas.microsoft.com/office/drawing/2014/main" id="{6E6C41C5-D9A6-586A-B99B-2B5B6B6162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28756" y="1627146"/>
              <a:ext cx="0" cy="32612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Gerade Verbindung 31">
              <a:extLst>
                <a:ext uri="{FF2B5EF4-FFF2-40B4-BE49-F238E27FC236}">
                  <a16:creationId xmlns:a16="http://schemas.microsoft.com/office/drawing/2014/main" id="{DA578086-9634-F4EB-9BC1-5C4BCD314A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92933" y="162714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E85676-C35B-1EB6-A436-90F45A519954}"/>
              </a:ext>
            </a:extLst>
          </p:cNvPr>
          <p:cNvGrpSpPr/>
          <p:nvPr/>
        </p:nvGrpSpPr>
        <p:grpSpPr>
          <a:xfrm>
            <a:off x="9746288" y="2362061"/>
            <a:ext cx="1500582" cy="315628"/>
            <a:chOff x="9568853" y="2323731"/>
            <a:chExt cx="1500582" cy="315628"/>
          </a:xfrm>
        </p:grpSpPr>
        <p:cxnSp>
          <p:nvCxnSpPr>
            <p:cNvPr id="39" name="Gerade Verbindung 32">
              <a:extLst>
                <a:ext uri="{FF2B5EF4-FFF2-40B4-BE49-F238E27FC236}">
                  <a16:creationId xmlns:a16="http://schemas.microsoft.com/office/drawing/2014/main" id="{A95B4A0F-CFAD-E906-F5FB-0EEC0A82B17E}"/>
                </a:ext>
              </a:extLst>
            </p:cNvPr>
            <p:cNvCxnSpPr/>
            <p:nvPr/>
          </p:nvCxnSpPr>
          <p:spPr bwMode="auto">
            <a:xfrm flipV="1">
              <a:off x="9568853" y="2323731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5B1E21BC-D04D-03AC-5636-A0D0707EF97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571813" y="2639219"/>
              <a:ext cx="149762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mit Pfeil 35">
              <a:extLst>
                <a:ext uri="{FF2B5EF4-FFF2-40B4-BE49-F238E27FC236}">
                  <a16:creationId xmlns:a16="http://schemas.microsoft.com/office/drawing/2014/main" id="{4A9714CE-BB44-B880-42A9-2D2732E0FDC4}"/>
                </a:ext>
              </a:extLst>
            </p:cNvPr>
            <p:cNvCxnSpPr/>
            <p:nvPr/>
          </p:nvCxnSpPr>
          <p:spPr bwMode="auto">
            <a:xfrm>
              <a:off x="10242180" y="233182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42" name="Gerade Verbindung mit Pfeil 36">
              <a:extLst>
                <a:ext uri="{FF2B5EF4-FFF2-40B4-BE49-F238E27FC236}">
                  <a16:creationId xmlns:a16="http://schemas.microsoft.com/office/drawing/2014/main" id="{3CFAE7D0-D2FF-E63B-0F0B-7D52A1BFF4E2}"/>
                </a:ext>
              </a:extLst>
            </p:cNvPr>
            <p:cNvCxnSpPr/>
            <p:nvPr/>
          </p:nvCxnSpPr>
          <p:spPr bwMode="auto">
            <a:xfrm>
              <a:off x="11069435" y="2331683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9B7147D9-C1C8-BAB6-B961-72ADAA33B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09521"/>
              </p:ext>
            </p:extLst>
          </p:nvPr>
        </p:nvGraphicFramePr>
        <p:xfrm>
          <a:off x="6578544" y="1985376"/>
          <a:ext cx="525313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692717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612262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57733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77971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573337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A8DCCE-5E68-DEA0-E323-53931DA1155E}"/>
                  </a:ext>
                </a:extLst>
              </p:cNvPr>
              <p:cNvSpPr txBox="1"/>
              <p:nvPr/>
            </p:nvSpPr>
            <p:spPr>
              <a:xfrm rot="20221838">
                <a:off x="10924035" y="1534932"/>
                <a:ext cx="10960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sym typeface="Symbol" pitchFamily="1" charset="2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sym typeface="Symbol" pitchFamily="1" charset="2"/>
                        </a:rPr>
                        <m:t>𝐴𝑆𝑉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A8DCCE-5E68-DEA0-E323-53931DA11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21838">
                <a:off x="10924035" y="1534932"/>
                <a:ext cx="109602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12B925F-23A9-B310-026B-A776926F54BA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12B925F-23A9-B310-026B-A776926F5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Attributhülle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für eine Menge von Attributen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Alle Attribute, die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DE" dirty="0"/>
                  <a:t> funktional abhängen</a:t>
                </a:r>
              </a:p>
              <a:p>
                <a:r>
                  <a:rPr lang="en-DE" dirty="0"/>
                  <a:t>Nutzen</a:t>
                </a:r>
              </a:p>
              <a:p>
                <a:pPr lvl="1"/>
                <a:r>
                  <a:rPr lang="en-DE" dirty="0"/>
                  <a:t>Berechnung der transitiven 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:</a:t>
                </a:r>
              </a:p>
              <a:p>
                <a:pPr lvl="2"/>
                <a:r>
                  <a:rPr lang="en-DE" dirty="0"/>
                  <a:t>Für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und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enthält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die FD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Bestimmung von Superschlüsseln: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DE" dirty="0"/>
                  <a:t> Superschlüssel, wenn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alle Attribute von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enthält</a:t>
                </a:r>
              </a:p>
              <a:p>
                <a:pPr lvl="1"/>
                <a:r>
                  <a:rPr lang="en-DE" dirty="0"/>
                  <a:t>Überprüfung (voll) funktionaler Abhängigkeiten: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gilt, 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B158-8411-A371-00F3-ABD6BD744FDA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B158-8411-A371-00F3-ABD6BD744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52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Redundanz in FDs &amp; Kanonische Überdeckung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Menge von FDs </a:t>
                </a:r>
                <a14:m>
                  <m:oMath xmlns:m="http://schemas.openxmlformats.org/officeDocument/2006/math">
                    <m:r>
                      <a:rPr lang="en-DE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DE" dirty="0"/>
                  <a:t> kann redundante FDs enthalten oder FDs mit überflüssigen Attributen</a:t>
                </a:r>
              </a:p>
              <a:p>
                <a:pPr lvl="1"/>
                <a:r>
                  <a:rPr lang="en-DE" dirty="0"/>
                  <a:t>Macht Überprüfung von Kosistenzen bei Änderungen im DB-Zustand aufwendiger als nötig</a:t>
                </a:r>
              </a:p>
              <a:p>
                <a:r>
                  <a:rPr lang="en-DE" dirty="0"/>
                  <a:t>Gesucht: Minimale Menge an FDs, die ausreichend sind, 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zu beschreiben</a:t>
                </a:r>
              </a:p>
              <a:p>
                <a:pPr marL="534988" indent="-534988">
                  <a:buFont typeface="System Font Regular"/>
                  <a:buChar char="➝"/>
                </a:pPr>
                <a:r>
                  <a:rPr lang="en-DE" dirty="0">
                    <a:solidFill>
                      <a:schemeClr val="accent1"/>
                    </a:solidFill>
                  </a:rPr>
                  <a:t>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/>
                  <a:t>, welche folgende drei Kriterien erfüllt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DE" dirty="0">
                    <a:latin typeface="+mn-lt"/>
                  </a:rPr>
                  <a:t>, d.h.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>
                  <a:latin typeface="+mn-lt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existieren keine FDs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, die überflüssige Attribute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 oder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enthalten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Kein überflüssiges Attribut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lvl="3"/>
                <a:r>
                  <a:rPr lang="en-DE" dirty="0">
                    <a:latin typeface="+mn-lt"/>
                  </a:rPr>
                  <a:t>Test: 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>
                    <a:latin typeface="+mn-lt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>
                    <a:latin typeface="+mn-lt"/>
                  </a:rPr>
                  <a:t> überflüssig (kann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 entfernt werden)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Kein überflüssiges Attribut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lvl="3"/>
                <a:r>
                  <a:rPr lang="en-DE" dirty="0">
                    <a:latin typeface="+mn-lt"/>
                  </a:rPr>
                  <a:t>Test: 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>
                    <a:latin typeface="+mn-lt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 (kann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entfernt werden)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Jede linke Seite einer FD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ist einzigartig</a:t>
                </a:r>
              </a:p>
              <a:p>
                <a:pPr lvl="2"/>
                <a:r>
                  <a:rPr lang="en-DE" dirty="0">
                    <a:latin typeface="+mn-lt"/>
                  </a:rPr>
                  <a:t>Additive Regel sukzessive anwenden: Wenn FDs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DE" dirty="0">
                    <a:latin typeface="+mn-lt"/>
                  </a:rPr>
                  <a:t>, ersetze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𝛽𝛾</m:t>
                    </m:r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70" t="-2985" b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88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Berechnung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Eingabe: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Ausgabe: 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(Menge von FDs, welche die drei Kriterien erfüllt)</a:t>
                </a:r>
              </a:p>
              <a:p>
                <a:r>
                  <a:rPr lang="de-DE" dirty="0"/>
                  <a:t>Initialisiere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/>
                  <a:t> mit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DE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Führe für jede FD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die </a:t>
                </a:r>
                <a:r>
                  <a:rPr lang="en-DE" dirty="0">
                    <a:solidFill>
                      <a:schemeClr val="accent1"/>
                    </a:solidFill>
                    <a:latin typeface="+mn-lt"/>
                  </a:rPr>
                  <a:t>Linksreduktion</a:t>
                </a:r>
                <a:r>
                  <a:rPr lang="en-DE" dirty="0">
                    <a:latin typeface="+mn-lt"/>
                  </a:rPr>
                  <a:t> durch:</a:t>
                </a:r>
              </a:p>
              <a:p>
                <a:pPr lvl="1"/>
                <a:r>
                  <a:rPr lang="en-DE" dirty="0">
                    <a:latin typeface="+mn-lt"/>
                  </a:rPr>
                  <a:t>Überprüfe für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</a:p>
              <a:p>
                <a:pPr lvl="2"/>
                <a:r>
                  <a:rPr lang="en-DE" dirty="0">
                    <a:latin typeface="+mn-lt"/>
                  </a:rPr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>
                    <a:latin typeface="+mn-lt"/>
                  </a:rPr>
                  <a:t>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, ersetze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mit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Führe für jede FD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die </a:t>
                </a:r>
                <a:r>
                  <a:rPr lang="en-DE" dirty="0">
                    <a:solidFill>
                      <a:schemeClr val="accent1"/>
                    </a:solidFill>
                    <a:latin typeface="+mn-lt"/>
                  </a:rPr>
                  <a:t>Rechtsreduktion</a:t>
                </a:r>
                <a:r>
                  <a:rPr lang="en-DE" dirty="0">
                    <a:latin typeface="+mn-lt"/>
                  </a:rPr>
                  <a:t> </a:t>
                </a:r>
                <a:r>
                  <a:rPr lang="en-DE" dirty="0"/>
                  <a:t>durch: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Überprüfe für alle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: </a:t>
                </a:r>
              </a:p>
              <a:p>
                <a:pPr lvl="2"/>
                <a:r>
                  <a:rPr lang="en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bzgl.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DE" dirty="0"/>
                  <a:t>, ersetze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sz="1800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8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0856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Entferne die FDs der Form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→∅</m:t>
                    </m:r>
                  </m:oMath>
                </a14:m>
                <a:r>
                  <a:rPr lang="en-DE" dirty="0">
                    <a:latin typeface="+mn-lt"/>
                  </a:rPr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Ersetze alle FDs der </a:t>
                </a:r>
                <a:r>
                  <a:rPr lang="en-DE" dirty="0">
                    <a:latin typeface="+mn-lt"/>
                  </a:rPr>
                  <a:t>Form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∪…∪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019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</a:t>
            </a:r>
            <a:br>
              <a:rPr lang="en-DE" dirty="0"/>
            </a:br>
            <a:r>
              <a:rPr lang="en-DE" dirty="0"/>
              <a:t>Pseudocode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Eingabe: </a:t>
                </a:r>
                <a:br>
                  <a:rPr lang="de-DE" dirty="0"/>
                </a:br>
                <a:r>
                  <a:rPr lang="de-DE" dirty="0"/>
                  <a:t>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Ausgabe: </a:t>
                </a:r>
                <a:br>
                  <a:rPr lang="de-DE" dirty="0"/>
                </a:br>
                <a:r>
                  <a:rPr lang="de-DE" dirty="0"/>
                  <a:t>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Initialisiere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/>
                  <a:t> mit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DE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Linksreduktion</a:t>
                </a: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Rechtsreduktion</a:t>
                </a: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FDs mit leerem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latin typeface="+mn-lt"/>
                  </a:rPr>
                  <a:t> </a:t>
                </a:r>
                <a:br>
                  <a:rPr lang="de-DE" dirty="0">
                    <a:latin typeface="+mn-lt"/>
                  </a:rPr>
                </a:br>
                <a:r>
                  <a:rPr lang="de-DE" dirty="0">
                    <a:latin typeface="+mn-lt"/>
                  </a:rPr>
                  <a:t>entfernen</a:t>
                </a: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FDs mit gleichem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latin typeface="+mn-lt"/>
                  </a:rPr>
                  <a:t> </a:t>
                </a:r>
                <a:br>
                  <a:rPr lang="de-DE" dirty="0">
                    <a:latin typeface="+mn-lt"/>
                  </a:rPr>
                </a:br>
                <a:r>
                  <a:rPr lang="de-DE" dirty="0">
                    <a:latin typeface="+mn-lt"/>
                  </a:rPr>
                  <a:t>zusammenfassen</a:t>
                </a:r>
                <a:endParaRPr lang="en-DE" dirty="0">
                  <a:latin typeface="+mn-lt"/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26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60BC68-13C8-1332-1BE2-FFAC409DE3C3}"/>
                  </a:ext>
                </a:extLst>
              </p:cNvPr>
              <p:cNvSpPr txBox="1"/>
              <p:nvPr/>
            </p:nvSpPr>
            <p:spPr>
              <a:xfrm>
                <a:off x="4796608" y="1381599"/>
                <a:ext cx="7035067" cy="452431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Kanon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de-DE" b="1" dirty="0"/>
                  <a:t> 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de-DE" dirty="0"/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de-DE" b="1" dirty="0"/>
                  <a:t> 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if</a:t>
                </a:r>
                <a:r>
                  <a:rPr lang="de-DE" b="1" dirty="0"/>
                  <a:t>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de-DE" b="1" dirty="0"/>
                  <a:t> 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1" dirty="0"/>
                  <a:t>			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de-DE" b="1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while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∪…∪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60BC68-13C8-1332-1BE2-FFAC409DE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608" y="1381599"/>
                <a:ext cx="7035067" cy="45243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672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Linksreduktion: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𝑅𝐺</m:t>
                    </m:r>
                  </m:oMath>
                </a14:m>
                <a:r>
                  <a:rPr lang="de-DE" b="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b="0" dirty="0"/>
                  <a:t> testen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b="0" dirty="0"/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de-DE" b="0" dirty="0"/>
                  <a:t>?</a:t>
                </a:r>
              </a:p>
              <a:p>
                <a:pPr lvl="2"/>
                <a:r>
                  <a:rPr lang="de-DE" dirty="0"/>
                  <a:t>Nein, daher keine Änderung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?</a:t>
                </a:r>
              </a:p>
              <a:p>
                <a:pPr lvl="2"/>
                <a:r>
                  <a:rPr lang="de-DE" b="0" dirty="0"/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𝑆𝑁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𝑅𝐺</m:t>
                            </m:r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endParaRPr lang="de-DE" b="0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Rechtsreduktion: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𝑁𝐺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𝑅𝐺</m:t>
                    </m:r>
                  </m:oMath>
                </a14:m>
                <a:r>
                  <a:rPr lang="de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</a:rPr>
                  <a:t> mit reduzierter FD testen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𝑁𝐺</m:t>
                    </m:r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überflüssig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r>
                  <a:rPr lang="de-DE" dirty="0"/>
                  <a:t>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?</a:t>
                </a:r>
              </a:p>
              <a:p>
                <a:pPr lvl="2"/>
                <a:r>
                  <a:rPr lang="de-DE" dirty="0">
                    <a:latin typeface="+mn-lt"/>
                  </a:rPr>
                  <a:t>Nein, daher keine Änderung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𝑁𝐺</m:t>
                    </m:r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de-DE" dirty="0"/>
                  <a:t> überflüssig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r>
                  <a:rPr lang="de-DE" dirty="0"/>
                  <a:t>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de-DE" dirty="0"/>
                  <a:t>?</a:t>
                </a:r>
                <a:endParaRPr lang="de-DE" dirty="0">
                  <a:latin typeface="+mn-lt"/>
                </a:endParaRPr>
              </a:p>
              <a:p>
                <a:pPr lvl="2"/>
                <a:r>
                  <a:rPr lang="de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𝑅𝐺</m:t>
                    </m:r>
                  </m:oMath>
                </a14:m>
                <a:r>
                  <a:rPr lang="de-DE" dirty="0">
                    <a:latin typeface="+mn-lt"/>
                  </a:rPr>
                  <a:t>: beide nicht überflüssig</a:t>
                </a:r>
              </a:p>
              <a:p>
                <a:endParaRPr lang="en-DE" dirty="0"/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 b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27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B5824-3647-474E-F47D-84CE929DB4F3}"/>
              </a:ext>
            </a:extLst>
          </p:cNvPr>
          <p:cNvGrpSpPr/>
          <p:nvPr/>
        </p:nvGrpSpPr>
        <p:grpSpPr>
          <a:xfrm>
            <a:off x="7727450" y="3171122"/>
            <a:ext cx="2289275" cy="288925"/>
            <a:chOff x="7727450" y="4593246"/>
            <a:chExt cx="2289275" cy="288925"/>
          </a:xfrm>
        </p:grpSpPr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9369C1AD-B18A-6C63-441E-120D8083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9">
              <a:extLst>
                <a:ext uri="{FF2B5EF4-FFF2-40B4-BE49-F238E27FC236}">
                  <a16:creationId xmlns:a16="http://schemas.microsoft.com/office/drawing/2014/main" id="{56696313-FBA8-DDD8-9B0D-24BF03262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882169"/>
              <a:ext cx="22892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DFC41038-123D-6D39-2070-E572954B3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F93AEE-615A-7787-9098-56A92051105F}"/>
              </a:ext>
            </a:extLst>
          </p:cNvPr>
          <p:cNvGrpSpPr/>
          <p:nvPr/>
        </p:nvGrpSpPr>
        <p:grpSpPr>
          <a:xfrm>
            <a:off x="7727450" y="2847272"/>
            <a:ext cx="715997" cy="288925"/>
            <a:chOff x="7727450" y="4269396"/>
            <a:chExt cx="715997" cy="288925"/>
          </a:xfrm>
        </p:grpSpPr>
        <p:sp>
          <p:nvSpPr>
            <p:cNvPr id="17" name="Line 22">
              <a:extLst>
                <a:ext uri="{FF2B5EF4-FFF2-40B4-BE49-F238E27FC236}">
                  <a16:creationId xmlns:a16="http://schemas.microsoft.com/office/drawing/2014/main" id="{BDD8A183-9ACE-D7F0-2D56-477FD829A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23">
              <a:extLst>
                <a:ext uri="{FF2B5EF4-FFF2-40B4-BE49-F238E27FC236}">
                  <a16:creationId xmlns:a16="http://schemas.microsoft.com/office/drawing/2014/main" id="{327DA98C-89C7-06F0-F586-B082B74E1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556731"/>
              <a:ext cx="7159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29">
              <a:extLst>
                <a:ext uri="{FF2B5EF4-FFF2-40B4-BE49-F238E27FC236}">
                  <a16:creationId xmlns:a16="http://schemas.microsoft.com/office/drawing/2014/main" id="{DAC407D3-5FE4-9A59-6817-E0285ABF3B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783A64-2D4E-421B-6CBF-BE66BFF4E772}"/>
              </a:ext>
            </a:extLst>
          </p:cNvPr>
          <p:cNvGrpSpPr/>
          <p:nvPr/>
        </p:nvGrpSpPr>
        <p:grpSpPr>
          <a:xfrm>
            <a:off x="7727450" y="2523422"/>
            <a:ext cx="2289275" cy="293769"/>
            <a:chOff x="7727450" y="3945546"/>
            <a:chExt cx="2289275" cy="293769"/>
          </a:xfrm>
        </p:grpSpPr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5E7B53E2-8612-93CF-013B-0007A42A8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EE5402B9-3541-C2BB-3420-C2B4B07E9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487AE816-BF45-C43B-4262-2E486445D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50FAC588-1EBB-3D27-08ED-2719018A2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AF0CF463-6260-2FAF-7253-D35837F4B4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BCA40-122B-2D52-12C5-4FB8D30833FC}"/>
              </a:ext>
            </a:extLst>
          </p:cNvPr>
          <p:cNvGrpSpPr/>
          <p:nvPr/>
        </p:nvGrpSpPr>
        <p:grpSpPr>
          <a:xfrm>
            <a:off x="10016725" y="3494972"/>
            <a:ext cx="1101009" cy="288925"/>
            <a:chOff x="10016725" y="4917096"/>
            <a:chExt cx="1101009" cy="288925"/>
          </a:xfrm>
        </p:grpSpPr>
        <p:sp>
          <p:nvSpPr>
            <p:cNvPr id="27" name="Line 34">
              <a:extLst>
                <a:ext uri="{FF2B5EF4-FFF2-40B4-BE49-F238E27FC236}">
                  <a16:creationId xmlns:a16="http://schemas.microsoft.com/office/drawing/2014/main" id="{867534A7-87C0-6DBB-5D7F-65E090988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5">
              <a:extLst>
                <a:ext uri="{FF2B5EF4-FFF2-40B4-BE49-F238E27FC236}">
                  <a16:creationId xmlns:a16="http://schemas.microsoft.com/office/drawing/2014/main" id="{B73392E6-517F-9EEF-61B5-A80399443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442B8C3F-7EE2-1D53-EED3-B3340DD385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9840954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9840954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9563836"/>
                  </p:ext>
                </p:extLst>
              </p:nvPr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9563836"/>
                  </p:ext>
                </p:extLst>
              </p:nvPr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126428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23945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r>
                  <a:rPr lang="de-DE" dirty="0">
                    <a:latin typeface="+mn-lt"/>
                  </a:rPr>
                  <a:t> nach Schritt 1 + 2</a:t>
                </a:r>
              </a:p>
              <a:p>
                <a:pPr marL="450856" indent="-457200">
                  <a:buFont typeface="+mj-lt"/>
                  <a:buAutoNum type="arabicPeriod" startAt="3"/>
                </a:pPr>
                <a:r>
                  <a:rPr lang="de-DE" dirty="0">
                    <a:latin typeface="+mn-lt"/>
                  </a:rPr>
                  <a:t>FDs mit leerem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latin typeface="+mn-lt"/>
                  </a:rPr>
                  <a:t> entfernen</a:t>
                </a:r>
              </a:p>
              <a:p>
                <a:pPr lvl="1"/>
                <a:r>
                  <a:rPr lang="de-DE" dirty="0">
                    <a:latin typeface="+mn-lt"/>
                  </a:rPr>
                  <a:t>Keine Änderung</a:t>
                </a:r>
              </a:p>
              <a:p>
                <a:pPr marL="450856" indent="-457200">
                  <a:buFont typeface="+mj-lt"/>
                  <a:buAutoNum type="arabicPeriod" startAt="3"/>
                </a:pPr>
                <a:r>
                  <a:rPr lang="de-DE" dirty="0">
                    <a:latin typeface="+mn-lt"/>
                  </a:rPr>
                  <a:t>FDs mit gleichem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latin typeface="+mn-lt"/>
                  </a:rPr>
                  <a:t> zusammenfassen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𝑅𝐺</m:t>
                            </m:r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𝑁𝑅𝐺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Ergebnis: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𝑁𝑅𝐺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endParaRPr lang="en-DE" dirty="0"/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28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B5824-3647-474E-F47D-84CE929DB4F3}"/>
              </a:ext>
            </a:extLst>
          </p:cNvPr>
          <p:cNvGrpSpPr/>
          <p:nvPr/>
        </p:nvGrpSpPr>
        <p:grpSpPr>
          <a:xfrm>
            <a:off x="7727450" y="3171122"/>
            <a:ext cx="2289275" cy="288925"/>
            <a:chOff x="7727450" y="4593246"/>
            <a:chExt cx="2289275" cy="288925"/>
          </a:xfrm>
        </p:grpSpPr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9369C1AD-B18A-6C63-441E-120D8083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9">
              <a:extLst>
                <a:ext uri="{FF2B5EF4-FFF2-40B4-BE49-F238E27FC236}">
                  <a16:creationId xmlns:a16="http://schemas.microsoft.com/office/drawing/2014/main" id="{56696313-FBA8-DDD8-9B0D-24BF03262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882169"/>
              <a:ext cx="22892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DFC41038-123D-6D39-2070-E572954B3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F93AEE-615A-7787-9098-56A92051105F}"/>
              </a:ext>
            </a:extLst>
          </p:cNvPr>
          <p:cNvGrpSpPr/>
          <p:nvPr/>
        </p:nvGrpSpPr>
        <p:grpSpPr>
          <a:xfrm>
            <a:off x="7727450" y="2847272"/>
            <a:ext cx="715997" cy="288925"/>
            <a:chOff x="7727450" y="4269396"/>
            <a:chExt cx="715997" cy="288925"/>
          </a:xfrm>
        </p:grpSpPr>
        <p:sp>
          <p:nvSpPr>
            <p:cNvPr id="17" name="Line 22">
              <a:extLst>
                <a:ext uri="{FF2B5EF4-FFF2-40B4-BE49-F238E27FC236}">
                  <a16:creationId xmlns:a16="http://schemas.microsoft.com/office/drawing/2014/main" id="{BDD8A183-9ACE-D7F0-2D56-477FD829A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23">
              <a:extLst>
                <a:ext uri="{FF2B5EF4-FFF2-40B4-BE49-F238E27FC236}">
                  <a16:creationId xmlns:a16="http://schemas.microsoft.com/office/drawing/2014/main" id="{327DA98C-89C7-06F0-F586-B082B74E1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556731"/>
              <a:ext cx="7159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29">
              <a:extLst>
                <a:ext uri="{FF2B5EF4-FFF2-40B4-BE49-F238E27FC236}">
                  <a16:creationId xmlns:a16="http://schemas.microsoft.com/office/drawing/2014/main" id="{DAC407D3-5FE4-9A59-6817-E0285ABF3B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783A64-2D4E-421B-6CBF-BE66BFF4E772}"/>
              </a:ext>
            </a:extLst>
          </p:cNvPr>
          <p:cNvGrpSpPr/>
          <p:nvPr/>
        </p:nvGrpSpPr>
        <p:grpSpPr>
          <a:xfrm>
            <a:off x="7727450" y="2523422"/>
            <a:ext cx="2289275" cy="293769"/>
            <a:chOff x="7727450" y="3945546"/>
            <a:chExt cx="2289275" cy="293769"/>
          </a:xfrm>
        </p:grpSpPr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5E7B53E2-8612-93CF-013B-0007A42A8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EE5402B9-3541-C2BB-3420-C2B4B07E9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487AE816-BF45-C43B-4262-2E486445D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50FAC588-1EBB-3D27-08ED-2719018A2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AF0CF463-6260-2FAF-7253-D35837F4B4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BCA40-122B-2D52-12C5-4FB8D30833FC}"/>
              </a:ext>
            </a:extLst>
          </p:cNvPr>
          <p:cNvGrpSpPr/>
          <p:nvPr/>
        </p:nvGrpSpPr>
        <p:grpSpPr>
          <a:xfrm>
            <a:off x="10016725" y="3494972"/>
            <a:ext cx="1101009" cy="288925"/>
            <a:chOff x="10016725" y="4917096"/>
            <a:chExt cx="1101009" cy="288925"/>
          </a:xfrm>
        </p:grpSpPr>
        <p:sp>
          <p:nvSpPr>
            <p:cNvPr id="27" name="Line 34">
              <a:extLst>
                <a:ext uri="{FF2B5EF4-FFF2-40B4-BE49-F238E27FC236}">
                  <a16:creationId xmlns:a16="http://schemas.microsoft.com/office/drawing/2014/main" id="{867534A7-87C0-6DBB-5D7F-65E090988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5">
              <a:extLst>
                <a:ext uri="{FF2B5EF4-FFF2-40B4-BE49-F238E27FC236}">
                  <a16:creationId xmlns:a16="http://schemas.microsoft.com/office/drawing/2014/main" id="{B73392E6-517F-9EEF-61B5-A80399443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442B8C3F-7EE2-1D53-EED3-B3340DD385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126428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8A6B806-9FFE-0574-7056-9702217AA295}"/>
              </a:ext>
            </a:extLst>
          </p:cNvPr>
          <p:cNvGrpSpPr/>
          <p:nvPr/>
        </p:nvGrpSpPr>
        <p:grpSpPr>
          <a:xfrm>
            <a:off x="9699007" y="5389328"/>
            <a:ext cx="2132668" cy="519049"/>
            <a:chOff x="970662" y="5130124"/>
            <a:chExt cx="2132668" cy="5190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B3D205-4417-85F0-158C-D9DF94D2F983}"/>
                </a:ext>
              </a:extLst>
            </p:cNvPr>
            <p:cNvSpPr txBox="1"/>
            <p:nvPr/>
          </p:nvSpPr>
          <p:spPr>
            <a:xfrm>
              <a:off x="970662" y="5130124"/>
              <a:ext cx="2132668" cy="519049"/>
            </a:xfrm>
            <a:prstGeom prst="cloudCallout">
              <a:avLst>
                <a:gd name="adj1" fmla="val -67847"/>
                <a:gd name="adj2" fmla="val -6131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7D5BDE1-9DEC-62AD-CD2C-B4440AFD01CF}"/>
                    </a:ext>
                  </a:extLst>
                </p:cNvPr>
                <p:cNvSpPr/>
                <p:nvPr/>
              </p:nvSpPr>
              <p:spPr>
                <a:xfrm>
                  <a:off x="970662" y="5204982"/>
                  <a:ext cx="213266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Ist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eindeutig?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7D5BDE1-9DEC-62AD-CD2C-B4440AFD01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662" y="5204982"/>
                  <a:ext cx="2132668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346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Abstraktes Beispiel (zusätzlich)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latin typeface="+mn-lt"/>
                  </a:rPr>
                  <a:t>Relation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b="0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FDs: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Linksreduktion</a:t>
                </a:r>
              </a:p>
              <a:p>
                <a:pPr lvl="1"/>
                <a:r>
                  <a:rPr lang="en-DE" dirty="0">
                    <a:latin typeface="+mn-lt"/>
                  </a:rPr>
                  <a:t>Nur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DE" dirty="0">
                    <a:latin typeface="+mn-lt"/>
                  </a:rPr>
                  <a:t> kommt in Frage: Ist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de-DE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Rechtsreduktion</a:t>
                </a:r>
              </a:p>
              <a:p>
                <a:pPr lvl="1"/>
                <a:r>
                  <a:rPr lang="en-DE" dirty="0">
                    <a:latin typeface="+mn-lt"/>
                  </a:rPr>
                  <a:t>Nur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 kommt in Frage: Ist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sz="2000" dirty="0"/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FDs mit leerem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:  nichts zu tun</a:t>
                </a:r>
              </a:p>
              <a:p>
                <a:r>
                  <a:rPr lang="en-DE" dirty="0">
                    <a:latin typeface="+mn-lt"/>
                  </a:rPr>
                  <a:t>FDs mit gleichem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 zusammenfassen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6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6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Phasen des DB-Entwurfs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9D86C0-576B-254D-A9F6-651930CB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3404824" cy="4240848"/>
          </a:xfrm>
        </p:spPr>
        <p:txBody>
          <a:bodyPr/>
          <a:lstStyle/>
          <a:p>
            <a:r>
              <a:rPr lang="de-DE" dirty="0"/>
              <a:t>Ausblick: Von der </a:t>
            </a:r>
            <a:br>
              <a:rPr lang="de-DE" dirty="0"/>
            </a:br>
            <a:r>
              <a:rPr lang="de-DE" dirty="0"/>
              <a:t>Anwendung her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Teil von 2.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DB-Modellierung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Methode: ERM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3. Das relationale Datenmodell</a:t>
            </a:r>
          </a:p>
          <a:p>
            <a:pPr lvl="2"/>
            <a:r>
              <a:rPr lang="de-DE" dirty="0">
                <a:solidFill>
                  <a:schemeClr val="accent2"/>
                </a:solidFill>
              </a:rPr>
              <a:t>Methode: relationale Modellierung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4. DB-Entwurf</a:t>
            </a:r>
          </a:p>
          <a:p>
            <a:pPr lvl="1"/>
            <a:r>
              <a:rPr lang="de-DE" dirty="0">
                <a:solidFill>
                  <a:schemeClr val="accent6"/>
                </a:solidFill>
              </a:rPr>
              <a:t>Teil von 5. SQL &amp; Übergang zu „Hinter den Kulissen“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31164-97EE-FF42-96E1-99BDA5673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30" name="Foliennummernplatzhalter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138244" name="AutoShape 4"/>
          <p:cNvSpPr>
            <a:spLocks noChangeArrowheads="1"/>
          </p:cNvSpPr>
          <p:nvPr/>
        </p:nvSpPr>
        <p:spPr bwMode="auto">
          <a:xfrm>
            <a:off x="79200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Logische Daten-</a:t>
            </a:r>
          </a:p>
          <a:p>
            <a:r>
              <a:rPr lang="de-DE" sz="1400">
                <a:solidFill>
                  <a:schemeClr val="bg1"/>
                </a:solidFill>
              </a:rPr>
              <a:t>modellierung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5" name="AutoShape 5"/>
          <p:cNvSpPr>
            <a:spLocks noChangeArrowheads="1"/>
          </p:cNvSpPr>
          <p:nvPr/>
        </p:nvSpPr>
        <p:spPr bwMode="auto">
          <a:xfrm>
            <a:off x="99901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Datenbank-</a:t>
            </a:r>
          </a:p>
          <a:p>
            <a:r>
              <a:rPr lang="de-DE" sz="1400">
                <a:solidFill>
                  <a:schemeClr val="bg1"/>
                </a:solidFill>
              </a:rPr>
              <a:t>Installation</a:t>
            </a: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138246" name="AutoShape 6"/>
          <p:cNvSpPr>
            <a:spLocks noChangeArrowheads="1"/>
          </p:cNvSpPr>
          <p:nvPr/>
        </p:nvSpPr>
        <p:spPr bwMode="auto">
          <a:xfrm>
            <a:off x="5851563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Semantische</a:t>
            </a:r>
          </a:p>
          <a:p>
            <a:r>
              <a:rPr lang="de-DE" sz="1400">
                <a:solidFill>
                  <a:schemeClr val="bg1"/>
                </a:solidFill>
              </a:rPr>
              <a:t>Datenmodellier.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7" name="AutoShape 7"/>
          <p:cNvSpPr>
            <a:spLocks noChangeArrowheads="1"/>
          </p:cNvSpPr>
          <p:nvPr/>
        </p:nvSpPr>
        <p:spPr bwMode="auto">
          <a:xfrm>
            <a:off x="3808450" y="1581920"/>
            <a:ext cx="1816100" cy="517525"/>
          </a:xfrm>
          <a:prstGeom prst="homePlate">
            <a:avLst>
              <a:gd name="adj" fmla="val 57057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Informations-</a:t>
            </a:r>
            <a:br>
              <a:rPr lang="de-DE" sz="1400" b="1">
                <a:solidFill>
                  <a:schemeClr val="bg1"/>
                </a:solidFill>
              </a:rPr>
            </a:br>
            <a:r>
              <a:rPr lang="de-DE" sz="1400" b="1">
                <a:solidFill>
                  <a:schemeClr val="bg1"/>
                </a:solidFill>
              </a:rPr>
              <a:t>sammlung</a:t>
            </a:r>
          </a:p>
        </p:txBody>
      </p:sp>
      <p:sp>
        <p:nvSpPr>
          <p:cNvPr id="138248" name="Line 8"/>
          <p:cNvSpPr>
            <a:spLocks noChangeShapeType="1"/>
          </p:cNvSpPr>
          <p:nvPr/>
        </p:nvSpPr>
        <p:spPr bwMode="auto">
          <a:xfrm flipV="1">
            <a:off x="3808451" y="2857957"/>
            <a:ext cx="8031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11498935" y="259856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1400" i="1"/>
              <a:t>t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270416" y="2130883"/>
            <a:ext cx="1233491" cy="835025"/>
            <a:chOff x="717" y="1551"/>
            <a:chExt cx="777" cy="526"/>
          </a:xfrm>
        </p:grpSpPr>
        <p:sp>
          <p:nvSpPr>
            <p:cNvPr id="138252" name="Text Box 12"/>
            <p:cNvSpPr txBox="1">
              <a:spLocks noChangeArrowheads="1"/>
            </p:cNvSpPr>
            <p:nvPr/>
          </p:nvSpPr>
          <p:spPr bwMode="auto">
            <a:xfrm>
              <a:off x="717" y="1551"/>
              <a:ext cx="77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Anforderungs-</a:t>
              </a:r>
            </a:p>
            <a:p>
              <a:pPr algn="l"/>
              <a:r>
                <a:rPr lang="de-DE" sz="1400" b="1"/>
                <a:t>analyse</a:t>
              </a:r>
            </a:p>
          </p:txBody>
        </p:sp>
        <p:sp>
          <p:nvSpPr>
            <p:cNvPr id="138253" name="Line 13"/>
            <p:cNvSpPr>
              <a:spLocks noChangeShapeType="1"/>
            </p:cNvSpPr>
            <p:nvPr/>
          </p:nvSpPr>
          <p:spPr bwMode="auto">
            <a:xfrm>
              <a:off x="1066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665832" y="2145169"/>
            <a:ext cx="1168403" cy="820738"/>
            <a:chOff x="1596" y="1560"/>
            <a:chExt cx="736" cy="517"/>
          </a:xfrm>
        </p:grpSpPr>
        <p:sp>
          <p:nvSpPr>
            <p:cNvPr id="138251" name="Text Box 11"/>
            <p:cNvSpPr txBox="1">
              <a:spLocks noChangeArrowheads="1"/>
            </p:cNvSpPr>
            <p:nvPr/>
          </p:nvSpPr>
          <p:spPr bwMode="auto">
            <a:xfrm>
              <a:off x="1596" y="1560"/>
              <a:ext cx="73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 b="1"/>
                <a:t>Grobe</a:t>
              </a:r>
            </a:p>
            <a:p>
              <a:pPr algn="l"/>
              <a:r>
                <a:rPr lang="de-DE" sz="1400"/>
                <a:t>Modellierung</a:t>
              </a:r>
              <a:endParaRPr lang="de-DE" sz="1400" b="1"/>
            </a:p>
          </p:txBody>
        </p:sp>
        <p:sp>
          <p:nvSpPr>
            <p:cNvPr id="138254" name="Line 14"/>
            <p:cNvSpPr>
              <a:spLocks noChangeShapeType="1"/>
            </p:cNvSpPr>
            <p:nvPr/>
          </p:nvSpPr>
          <p:spPr bwMode="auto">
            <a:xfrm>
              <a:off x="1858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878046" y="2162949"/>
            <a:ext cx="1189040" cy="833438"/>
            <a:chOff x="2302" y="1552"/>
            <a:chExt cx="749" cy="525"/>
          </a:xfrm>
        </p:grpSpPr>
        <p:sp>
          <p:nvSpPr>
            <p:cNvPr id="138250" name="Text Box 10"/>
            <p:cNvSpPr txBox="1">
              <a:spLocks noChangeArrowheads="1"/>
            </p:cNvSpPr>
            <p:nvPr/>
          </p:nvSpPr>
          <p:spPr bwMode="auto">
            <a:xfrm>
              <a:off x="2302" y="1552"/>
              <a:ext cx="74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Genaue</a:t>
              </a:r>
            </a:p>
            <a:p>
              <a:pPr algn="l"/>
              <a:r>
                <a:rPr lang="de-DE" sz="1400" b="1"/>
                <a:t>Modellierung</a:t>
              </a:r>
            </a:p>
          </p:txBody>
        </p:sp>
        <p:sp>
          <p:nvSpPr>
            <p:cNvPr id="138255" name="Line 15"/>
            <p:cNvSpPr>
              <a:spLocks noChangeShapeType="1"/>
            </p:cNvSpPr>
            <p:nvPr/>
          </p:nvSpPr>
          <p:spPr bwMode="auto">
            <a:xfrm>
              <a:off x="2610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3808450" y="3097669"/>
            <a:ext cx="17806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2563" indent="-182563">
              <a:buFontTx/>
              <a:buChar char="•"/>
            </a:pPr>
            <a:r>
              <a:rPr lang="de-DE"/>
              <a:t>Interview</a:t>
            </a:r>
          </a:p>
          <a:p>
            <a:pPr marL="182563" indent="-182563">
              <a:buFontTx/>
              <a:buChar char="•"/>
            </a:pPr>
            <a:r>
              <a:rPr lang="de-DE"/>
              <a:t>Begriffsanalyse</a:t>
            </a:r>
          </a:p>
          <a:p>
            <a:pPr marL="182563" indent="-182563">
              <a:buFontTx/>
              <a:buChar char="•"/>
            </a:pPr>
            <a:r>
              <a:rPr lang="de-DE"/>
              <a:t>Brainstorming</a:t>
            </a:r>
          </a:p>
          <a:p>
            <a:pPr marL="182563" indent="-182563">
              <a:buFontTx/>
              <a:buChar char="•"/>
            </a:pPr>
            <a:r>
              <a:rPr lang="de-DE"/>
              <a:t>Dokumenten-</a:t>
            </a:r>
            <a:br>
              <a:rPr lang="de-DE"/>
            </a:br>
            <a:r>
              <a:rPr lang="de-DE"/>
              <a:t>analyse</a:t>
            </a:r>
          </a:p>
          <a:p>
            <a:pPr marL="182563" indent="-182563">
              <a:buFontTx/>
              <a:buChar char="•"/>
            </a:pPr>
            <a:r>
              <a:rPr lang="de-DE"/>
              <a:t>…</a:t>
            </a: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5981739" y="3088145"/>
            <a:ext cx="1366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ERM</a:t>
            </a:r>
          </a:p>
          <a:p>
            <a:pPr algn="l">
              <a:buFontTx/>
              <a:buChar char="•"/>
            </a:pPr>
            <a:r>
              <a:rPr lang="de-DE"/>
              <a:t> NIAM</a:t>
            </a:r>
          </a:p>
          <a:p>
            <a:pPr algn="l">
              <a:buFontTx/>
              <a:buChar char="•"/>
            </a:pPr>
            <a:r>
              <a:rPr lang="de-DE"/>
              <a:t> EXPRESS-G</a:t>
            </a:r>
          </a:p>
          <a:p>
            <a:pPr algn="l">
              <a:buFontTx/>
              <a:buChar char="•"/>
            </a:pPr>
            <a:r>
              <a:rPr lang="de-DE"/>
              <a:t> IDEF1X</a:t>
            </a:r>
          </a:p>
          <a:p>
            <a:pPr algn="l">
              <a:buFontTx/>
              <a:buChar char="•"/>
            </a:pPr>
            <a:r>
              <a:rPr lang="de-DE"/>
              <a:t> STEP</a:t>
            </a:r>
          </a:p>
          <a:p>
            <a:pPr algn="l">
              <a:buFontTx/>
              <a:buChar char="•"/>
            </a:pPr>
            <a:r>
              <a:rPr lang="de-DE"/>
              <a:t> UML</a:t>
            </a:r>
          </a:p>
          <a:p>
            <a:pPr algn="l">
              <a:buFontTx/>
              <a:buChar char="•"/>
            </a:pPr>
            <a:r>
              <a:rPr lang="de-DE"/>
              <a:t> ...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>
            <a:off x="8470938" y="3569368"/>
            <a:ext cx="0" cy="165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8494750" y="3224669"/>
            <a:ext cx="193277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Hierarchisch</a:t>
            </a:r>
          </a:p>
          <a:p>
            <a:pPr algn="l">
              <a:buFontTx/>
              <a:buChar char="•"/>
            </a:pPr>
            <a:r>
              <a:rPr lang="de-DE"/>
              <a:t> Netzwerk</a:t>
            </a:r>
          </a:p>
          <a:p>
            <a:pPr algn="l">
              <a:buFontTx/>
              <a:buChar char="•"/>
            </a:pPr>
            <a:r>
              <a:rPr lang="de-DE"/>
              <a:t> Relational</a:t>
            </a:r>
          </a:p>
          <a:p>
            <a:pPr algn="l">
              <a:buFontTx/>
              <a:buChar char="•"/>
            </a:pPr>
            <a:r>
              <a:rPr lang="de-DE"/>
              <a:t> Objekt-orientiert</a:t>
            </a:r>
          </a:p>
          <a:p>
            <a:pPr algn="l">
              <a:buFontTx/>
              <a:buChar char="•"/>
            </a:pPr>
            <a:r>
              <a:rPr lang="de-DE" b="1"/>
              <a:t> </a:t>
            </a:r>
            <a:r>
              <a:rPr lang="de-DE"/>
              <a:t>XML</a:t>
            </a:r>
          </a:p>
          <a:p>
            <a:pPr algn="l">
              <a:buFontTx/>
              <a:buChar char="•"/>
            </a:pPr>
            <a:r>
              <a:rPr lang="de-DE"/>
              <a:t> …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10527890" y="3228461"/>
            <a:ext cx="11638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5738" indent="-185738">
              <a:buFontTx/>
              <a:buChar char="•"/>
            </a:pPr>
            <a:r>
              <a:rPr lang="de-DE"/>
              <a:t>DB2</a:t>
            </a:r>
          </a:p>
          <a:p>
            <a:pPr marL="185738" indent="-185738">
              <a:buFontTx/>
              <a:buChar char="•"/>
            </a:pPr>
            <a:r>
              <a:rPr lang="de-DE"/>
              <a:t>Informix</a:t>
            </a:r>
          </a:p>
          <a:p>
            <a:pPr marL="185738" indent="-185738">
              <a:buFontTx/>
              <a:buChar char="•"/>
            </a:pPr>
            <a:r>
              <a:rPr lang="de-DE"/>
              <a:t>ORACLE</a:t>
            </a:r>
          </a:p>
          <a:p>
            <a:pPr marL="185738" indent="-185738">
              <a:buFontTx/>
              <a:buChar char="•"/>
            </a:pPr>
            <a:r>
              <a:rPr lang="de-DE"/>
              <a:t>Postgres</a:t>
            </a:r>
          </a:p>
          <a:p>
            <a:pPr marL="185738" indent="-185738">
              <a:buFontTx/>
              <a:buChar char="•"/>
            </a:pPr>
            <a:r>
              <a:rPr lang="de-DE"/>
              <a:t>mySQL</a:t>
            </a:r>
          </a:p>
          <a:p>
            <a:pPr marL="185738" indent="-185738">
              <a:buFontTx/>
              <a:buChar char="•"/>
            </a:pPr>
            <a:r>
              <a:rPr lang="de-DE"/>
              <a:t>...</a:t>
            </a:r>
          </a:p>
        </p:txBody>
      </p:sp>
      <p:sp>
        <p:nvSpPr>
          <p:cNvPr id="138261" name="AutoShape 21"/>
          <p:cNvSpPr>
            <a:spLocks noChangeArrowheads="1"/>
          </p:cNvSpPr>
          <p:nvPr/>
        </p:nvSpPr>
        <p:spPr bwMode="auto">
          <a:xfrm>
            <a:off x="6202718" y="4894387"/>
            <a:ext cx="1877076" cy="466974"/>
          </a:xfrm>
          <a:prstGeom prst="leftArrow">
            <a:avLst>
              <a:gd name="adj1" fmla="val 67741"/>
              <a:gd name="adj2" fmla="val 89391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de-DE" sz="1600"/>
              <a:t>DBMS unabhängig</a:t>
            </a:r>
          </a:p>
        </p:txBody>
      </p:sp>
      <p:sp>
        <p:nvSpPr>
          <p:cNvPr id="138262" name="AutoShape 22"/>
          <p:cNvSpPr>
            <a:spLocks noChangeArrowheads="1"/>
          </p:cNvSpPr>
          <p:nvPr/>
        </p:nvSpPr>
        <p:spPr bwMode="auto">
          <a:xfrm>
            <a:off x="8548726" y="4821904"/>
            <a:ext cx="1935163" cy="611940"/>
          </a:xfrm>
          <a:prstGeom prst="rightArrow">
            <a:avLst>
              <a:gd name="adj1" fmla="val 51870"/>
              <a:gd name="adj2" fmla="val 67722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r"/>
            <a:r>
              <a:rPr lang="de-DE" sz="1600"/>
              <a:t>DBMS abhängig</a:t>
            </a:r>
          </a:p>
        </p:txBody>
      </p:sp>
      <p:sp>
        <p:nvSpPr>
          <p:cNvPr id="138263" name="Text Box 23"/>
          <p:cNvSpPr txBox="1">
            <a:spLocks noChangeArrowheads="1"/>
          </p:cNvSpPr>
          <p:nvPr/>
        </p:nvSpPr>
        <p:spPr bwMode="auto">
          <a:xfrm>
            <a:off x="5928557" y="5382137"/>
            <a:ext cx="1687512" cy="517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konzeptueller DB 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 Entwurf</a:t>
            </a:r>
          </a:p>
        </p:txBody>
      </p:sp>
      <p:sp>
        <p:nvSpPr>
          <p:cNvPr id="138264" name="Rectangle 24"/>
          <p:cNvSpPr>
            <a:spLocks noChangeArrowheads="1"/>
          </p:cNvSpPr>
          <p:nvPr/>
        </p:nvSpPr>
        <p:spPr bwMode="auto">
          <a:xfrm>
            <a:off x="8091096" y="5382137"/>
            <a:ext cx="1508125" cy="5175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Logischer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5" name="Rectangle 25"/>
          <p:cNvSpPr>
            <a:spLocks noChangeArrowheads="1"/>
          </p:cNvSpPr>
          <p:nvPr/>
        </p:nvSpPr>
        <p:spPr bwMode="auto">
          <a:xfrm>
            <a:off x="10112799" y="5373116"/>
            <a:ext cx="1508125" cy="51752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Physischer</a:t>
            </a:r>
            <a:endParaRPr lang="de-DE" sz="1400" b="1">
              <a:solidFill>
                <a:schemeClr val="bg1"/>
              </a:solidFill>
            </a:endParaRP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6" name="Oval 26"/>
          <p:cNvSpPr>
            <a:spLocks noChangeArrowheads="1"/>
          </p:cNvSpPr>
          <p:nvPr/>
        </p:nvSpPr>
        <p:spPr bwMode="auto">
          <a:xfrm>
            <a:off x="8198846" y="2465307"/>
            <a:ext cx="1375802" cy="78530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0" anchor="t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Konzeptuelles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Schema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38267" name="AutoShape 27"/>
          <p:cNvSpPr>
            <a:spLocks noChangeArrowheads="1"/>
          </p:cNvSpPr>
          <p:nvPr/>
        </p:nvSpPr>
        <p:spPr bwMode="auto">
          <a:xfrm>
            <a:off x="10575495" y="2553951"/>
            <a:ext cx="673100" cy="608012"/>
          </a:xfrm>
          <a:prstGeom prst="can">
            <a:avLst>
              <a:gd name="adj" fmla="val 25000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>
                <a:solidFill>
                  <a:schemeClr val="bg1"/>
                </a:solidFill>
              </a:rPr>
              <a:t>DB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56700D-8A87-7546-9818-7B5E3AB0C7C9}"/>
              </a:ext>
            </a:extLst>
          </p:cNvPr>
          <p:cNvSpPr/>
          <p:nvPr/>
        </p:nvSpPr>
        <p:spPr>
          <a:xfrm>
            <a:off x="7902598" y="1480197"/>
            <a:ext cx="2381263" cy="4492585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6A049C-BEF2-B8CD-90D3-511674F9D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23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Abstraktes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DE" dirty="0">
                    <a:latin typeface="+mn-lt"/>
                  </a:rPr>
                  <a:t>Relation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b="0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Schritt mit Effekt: Rechtsreduktion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 zuerst betrachten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>
                    <a:latin typeface="+mn-lt"/>
                  </a:rPr>
                  <a:t>Nein, keine Änderung</a:t>
                </a:r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sz="2000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Nein, keine Änderung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29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41E6F4A-8DE6-8D1C-644F-50444860D40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DE" dirty="0">
                    <a:latin typeface="+mn-lt"/>
                  </a:rPr>
                  <a:t>Relation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b="0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Schritt mit Effekt: Rechtsreduktion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>
                    <a:latin typeface="+mn-lt"/>
                  </a:rPr>
                  <a:t> zuerst betrachten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?</a:t>
                </a:r>
              </a:p>
              <a:p>
                <a:pPr lvl="2"/>
                <a:r>
                  <a:rPr lang="en-DE" dirty="0"/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>
                    <a:latin typeface="+mn-lt"/>
                  </a:rPr>
                  <a:t>Nein, keine Änderung</a:t>
                </a:r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sz="2000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/>
                  <a:t>Nein, keine Änderung</a:t>
                </a:r>
              </a:p>
              <a:p>
                <a:pPr lvl="1"/>
                <a:r>
                  <a:rPr lang="en-DE" dirty="0"/>
                  <a:t>Ergebnis: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41E6F4A-8DE6-8D1C-644F-50444860D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AFE5E-DDF9-BF42-6038-617C8D2925E4}"/>
              </a:ext>
            </a:extLst>
          </p:cNvPr>
          <p:cNvSpPr txBox="1"/>
          <p:nvPr/>
        </p:nvSpPr>
        <p:spPr>
          <a:xfrm>
            <a:off x="6699019" y="5586523"/>
            <a:ext cx="469147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Kanonische Überdeckung nicht immer eindeutig</a:t>
            </a:r>
          </a:p>
        </p:txBody>
      </p:sp>
    </p:spTree>
    <p:extLst>
      <p:ext uri="{BB962C8B-B14F-4D97-AF65-F5344CB8AC3E}">
        <p14:creationId xmlns:p14="http://schemas.microsoft.com/office/powerpoint/2010/main" val="3163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43A361-F341-294F-9C83-F8D409BE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4C5D35-1475-4B4B-966F-7F2E26B042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Probleme bei schlecht gebauten Relationen: </a:t>
                </a:r>
              </a:p>
              <a:p>
                <a:pPr lvl="1"/>
                <a:r>
                  <a:rPr lang="de-DE" dirty="0"/>
                  <a:t>Einfüge-Anomalien, Update-Anomalien, Lösch-Anomalien </a:t>
                </a:r>
              </a:p>
              <a:p>
                <a:r>
                  <a:rPr lang="de-DE" dirty="0"/>
                  <a:t>Bewertung der Qualität über Konsistenzbedingungen durch FDs und Redundanz</a:t>
                </a:r>
              </a:p>
              <a:p>
                <a:r>
                  <a:rPr lang="de-DE" dirty="0"/>
                  <a:t>FDs</a:t>
                </a:r>
              </a:p>
              <a:p>
                <a:pPr lvl="1"/>
                <a:r>
                  <a:rPr lang="de-DE" dirty="0"/>
                  <a:t>Erlauben Schlüssel zu bestimmen: Relation dann voll funktional abhängig</a:t>
                </a:r>
              </a:p>
              <a:p>
                <a:pPr lvl="1"/>
                <a:r>
                  <a:rPr lang="de-DE" dirty="0"/>
                  <a:t>Transitive Hülle: Herleitung über Inferenzregeln (RATZAP)</a:t>
                </a:r>
              </a:p>
              <a:p>
                <a:pPr lvl="1"/>
                <a:r>
                  <a:rPr lang="de-DE" dirty="0"/>
                  <a:t>Attributhülle: Menge von Attributen, die funktional abhängig sind von gegebenen Attributen</a:t>
                </a:r>
              </a:p>
              <a:p>
                <a:pPr lvl="2"/>
                <a:r>
                  <a:rPr lang="de-DE" dirty="0"/>
                  <a:t>Erlaubt Berechnung von Superschlüsseln und transitiver Hülle, Test von funktionalen Abhängigkeiten</a:t>
                </a:r>
              </a:p>
              <a:p>
                <a:pPr lvl="1"/>
                <a:r>
                  <a:rPr lang="de-DE" dirty="0"/>
                  <a:t>Kanonische Überdeckung zur Minimierung der Menge der FDs durch Entfernung von überflüssigen Attributen und FDs</a:t>
                </a:r>
              </a:p>
              <a:p>
                <a:pPr lvl="2"/>
                <a:r>
                  <a:rPr lang="de-DE" dirty="0"/>
                  <a:t>Vorgehen: Rechtsreduktion, Linksreduktion, leere FDs löschen, gleiche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Regeln zusammenfassen</a:t>
                </a:r>
              </a:p>
              <a:p>
                <a:pPr lvl="2"/>
                <a:r>
                  <a:rPr lang="de-DE" dirty="0"/>
                  <a:t>Nutzt auch die Attributhülle in ihren Berechnungen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4C5D35-1475-4B4B-966F-7F2E26B042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A15DA-47E7-C943-8E53-210A7767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E007-B088-8448-9415-F4EF9D667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59561-9B59-75BA-AAE4-7271BABF84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221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Funktionale Abhängigkeiten</a:t>
            </a:r>
          </a:p>
          <a:p>
            <a:pPr lvl="1"/>
            <a:r>
              <a:rPr lang="de-DE" dirty="0"/>
              <a:t>Definition, Schlüssel, Ableitungen</a:t>
            </a:r>
          </a:p>
          <a:p>
            <a:pPr lvl="1"/>
            <a:r>
              <a:rPr lang="de-DE" dirty="0"/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b="1" i="1" dirty="0">
                <a:solidFill>
                  <a:schemeClr val="accent1"/>
                </a:solidFill>
              </a:rPr>
              <a:t>Normalformen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Zerlegung von Relationen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(Exkurs: NF</a:t>
            </a:r>
            <a:r>
              <a:rPr lang="de-DE" baseline="30000" dirty="0">
                <a:solidFill>
                  <a:schemeClr val="accent1"/>
                </a:solidFill>
              </a:rPr>
              <a:t>2</a:t>
            </a:r>
            <a:r>
              <a:rPr lang="de-DE" dirty="0">
                <a:solidFill>
                  <a:schemeClr val="accent1"/>
                </a:solidFill>
              </a:rPr>
              <a:t>), 1NF, 2NF, 3NF, BCNF, 4NF, 5NF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Datenqualität</a:t>
            </a:r>
          </a:p>
          <a:p>
            <a:pPr lvl="1"/>
            <a:r>
              <a:rPr lang="de-DE" dirty="0"/>
              <a:t>Datenqualitätsprobleme, Dimensionen der Datenqualität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32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927BC-1992-04F5-77ED-1FA67E88C9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22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89A3-C603-9145-9C03-48B5D8E5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Erinnerung</a:t>
            </a:r>
            <a:r>
              <a:rPr lang="de-DE" dirty="0"/>
              <a:t>: Ziele der relationalen Entwurfstheorie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645F9-46F4-744F-8331-4A6668909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Bewertung der Qualität eines Relationenschemas</a:t>
            </a:r>
          </a:p>
          <a:p>
            <a:pPr lvl="1"/>
            <a:r>
              <a:rPr lang="de-DE" dirty="0"/>
              <a:t>Redundanz</a:t>
            </a:r>
          </a:p>
          <a:p>
            <a:pPr lvl="2"/>
            <a:r>
              <a:rPr lang="de-DE" dirty="0"/>
              <a:t>Viel Redundanz erhöht Gefahr für Anomalien, vor allem bei Updates</a:t>
            </a:r>
          </a:p>
          <a:p>
            <a:pPr lvl="1"/>
            <a:r>
              <a:rPr lang="de-DE" dirty="0"/>
              <a:t>Einhaltung von Konsistenzbedingungen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Funktionale Abhängigkeiten</a:t>
            </a:r>
            <a:r>
              <a:rPr lang="de-DE" dirty="0"/>
              <a:t>, anhand derer Konsistenz geprüft werden kann </a:t>
            </a:r>
          </a:p>
          <a:p>
            <a:r>
              <a:rPr lang="de-DE" dirty="0">
                <a:solidFill>
                  <a:schemeClr val="accent1"/>
                </a:solidFill>
              </a:rPr>
              <a:t>Normalformen </a:t>
            </a:r>
            <a:r>
              <a:rPr lang="de-DE" dirty="0"/>
              <a:t>als Gütekriterium</a:t>
            </a:r>
          </a:p>
          <a:p>
            <a:r>
              <a:rPr lang="de-DE" dirty="0"/>
              <a:t>Gegebenenfalls Verbesserung eines Relationenschemas durch</a:t>
            </a:r>
          </a:p>
          <a:p>
            <a:pPr lvl="1"/>
            <a:r>
              <a:rPr lang="de-DE" dirty="0"/>
              <a:t>Synthesealgorithmus</a:t>
            </a:r>
          </a:p>
          <a:p>
            <a:pPr lvl="1"/>
            <a:r>
              <a:rPr lang="de-DE" dirty="0"/>
              <a:t>Zerlegungsalgorithmus</a:t>
            </a:r>
          </a:p>
          <a:p>
            <a:endParaRPr lang="de-DE" dirty="0"/>
          </a:p>
          <a:p>
            <a:r>
              <a:rPr lang="de-DE" dirty="0"/>
              <a:t>Meist gute Qualität bei aus validen ER-Diagrammen erstellten DB-Schemata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36FCF-BAC3-2F4B-843F-0C77025FC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E06FC-AC54-F94E-9648-2FC83DDAE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F9167-3471-1ADF-7179-FD1B8B5649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321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Normalisierung von Datenbank-Schemata &amp; Normalformen (NF)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Normalisierung bietet:</a:t>
            </a:r>
          </a:p>
          <a:p>
            <a:pPr lvl="1"/>
            <a:r>
              <a:rPr lang="de-DE" dirty="0"/>
              <a:t>Normalformbedingungen, um NF zu testen</a:t>
            </a:r>
          </a:p>
          <a:p>
            <a:pPr lvl="1"/>
            <a:r>
              <a:rPr lang="de-DE" dirty="0"/>
              <a:t>Vorgehen, um NF zu erreichen</a:t>
            </a:r>
          </a:p>
          <a:p>
            <a:pPr lvl="2"/>
            <a:r>
              <a:rPr lang="de-DE" dirty="0"/>
              <a:t>Grundsätzliches Vorgehen:</a:t>
            </a:r>
          </a:p>
          <a:p>
            <a:pPr lvl="3"/>
            <a:r>
              <a:rPr lang="de-DE" dirty="0">
                <a:solidFill>
                  <a:schemeClr val="accent1"/>
                </a:solidFill>
              </a:rPr>
              <a:t>Prüfung</a:t>
            </a:r>
            <a:r>
              <a:rPr lang="de-DE" dirty="0"/>
              <a:t> eines Relationenschemas auf eine Normalform</a:t>
            </a:r>
          </a:p>
          <a:p>
            <a:pPr lvl="3"/>
            <a:r>
              <a:rPr lang="de-DE" dirty="0"/>
              <a:t>Wenn nicht erfüllt: </a:t>
            </a:r>
            <a:r>
              <a:rPr lang="de-DE" dirty="0">
                <a:solidFill>
                  <a:schemeClr val="accent1"/>
                </a:solidFill>
              </a:rPr>
              <a:t>Zerlegung</a:t>
            </a:r>
            <a:r>
              <a:rPr lang="de-DE" dirty="0"/>
              <a:t> in neue Relationenschemata, bis gewünschte Normalform erreicht ist</a:t>
            </a:r>
          </a:p>
          <a:p>
            <a:pPr lvl="2"/>
            <a:r>
              <a:rPr lang="de-DE" dirty="0"/>
              <a:t>Je höher die NF, desto weniger Redundanz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DD7D26-8CDD-3E48-AD6A-D39EC07D0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1EDBE-938D-4EFC-E61B-3DDD4454F5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Zerlegung von Schemata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Zur Herstellung einer NF: </a:t>
                </a:r>
                <a:br>
                  <a:rPr lang="de-DE" dirty="0"/>
                </a:br>
                <a:r>
                  <a:rPr lang="de-DE" dirty="0"/>
                  <a:t>Zerlegung eines Schemas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in Menge von Schemata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Attributerhaltung der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Jedes Attribut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erscheint in mindestens einem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Vereinigung der Attributmengen 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entspricht damit der Attributmenge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Korrektheitskriterien (beide sollen möglichst gelten)</a:t>
                </a:r>
              </a:p>
              <a:p>
                <a:pPr marL="726805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Verlustlosigkeit</a:t>
                </a:r>
                <a:r>
                  <a:rPr lang="de-DE" dirty="0"/>
                  <a:t> bzw. Eigenschaft des nicht-additiven JOINs</a:t>
                </a:r>
              </a:p>
              <a:p>
                <a:pPr lvl="2"/>
                <a:r>
                  <a:rPr lang="de-DE" dirty="0"/>
                  <a:t>Die im ursprünglichen Relationenzustand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enthaltenen Informationen müssen aus den Zuständen der neuen Schemata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rekonstruierbar sein ➝ keine unechten Tupel entstehen lassen</a:t>
                </a:r>
              </a:p>
              <a:p>
                <a:pPr marL="726805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Abhängigkeitserhaltung</a:t>
                </a:r>
              </a:p>
              <a:p>
                <a:pPr lvl="2"/>
                <a:r>
                  <a:rPr lang="de-DE" dirty="0"/>
                  <a:t>Die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geltenden Abhängigkeiten müssen auf die Schemata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übertragbar sein</a:t>
                </a:r>
              </a:p>
              <a:p>
                <a:pPr marL="719138" lvl="1" indent="-460375">
                  <a:buFont typeface="Wingdings" pitchFamily="2" charset="2"/>
                  <a:buChar char="v"/>
                </a:pPr>
                <a:r>
                  <a:rPr lang="de-DE" dirty="0"/>
                  <a:t>Zusätzlich soll gelten, dass möglichst wenig </a:t>
                </a:r>
                <a:r>
                  <a:rPr lang="de-DE" dirty="0">
                    <a:solidFill>
                      <a:schemeClr val="accent1"/>
                    </a:solidFill>
                  </a:rPr>
                  <a:t>Redundanz</a:t>
                </a:r>
                <a:r>
                  <a:rPr lang="de-DE" dirty="0"/>
                  <a:t> in den Daten herrscht</a:t>
                </a: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553" b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DD7D26-8CDD-3E48-AD6A-D39EC07D0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1EDBE-938D-4EFC-E61B-3DDD4454F5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11EBE-7A99-15A0-54EE-3486B409E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Verlustlosigkeit bzw. nicht-additiver JOIN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FDDF5-3D5D-E034-B392-DB3B6CBA4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ist verlustlos in Bezug auf die Abhängigkeitsmenge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wenn für jede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, die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erfüllt, gilt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7805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* bezeichnet hier den NATURAL JOIN</a:t>
                </a:r>
              </a:p>
              <a:p>
                <a:pPr lvl="1"/>
                <a:r>
                  <a:rPr lang="de-DE" dirty="0"/>
                  <a:t>Hinreichende Bedingung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2"/>
                <a:r>
                  <a:rPr lang="de-DE" b="0" dirty="0"/>
                  <a:t>Wenn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dann ist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verlustlos</a:t>
                </a:r>
              </a:p>
              <a:p>
                <a:r>
                  <a:rPr lang="de-DE" dirty="0"/>
                  <a:t>D.h. JOINs über die zerlegten Relationen erzeugen keine „unechten“ Tupel</a:t>
                </a:r>
              </a:p>
              <a:p>
                <a:pPr lvl="1"/>
                <a:r>
                  <a:rPr lang="de-DE" dirty="0"/>
                  <a:t>Informationsgehalt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bleibt gleich</a:t>
                </a:r>
              </a:p>
              <a:p>
                <a:endParaRPr lang="en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FDDF5-3D5D-E034-B392-DB3B6CBA4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6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594B9-5985-FF33-6202-08A230EAAF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9A9B8-0A5C-7CF6-1EB4-D9EF3FE7D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1DAA7-6554-01F8-A4A8-47A90E0C9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74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DE91-EB6C-F545-9E99-51653CA1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4DBD8-C9DB-5B40-8A39-528A94FD5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Zerlegung, die </a:t>
            </a:r>
            <a:r>
              <a:rPr lang="de-DE" dirty="0">
                <a:solidFill>
                  <a:srgbClr val="FFC000"/>
                </a:solidFill>
              </a:rPr>
              <a:t>nicht</a:t>
            </a:r>
            <a:r>
              <a:rPr lang="de-DE" dirty="0"/>
              <a:t> die Eigenschaft des nicht-additiven JOINs erfüllt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93795-6748-4E4C-9550-F9AABD5C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val 212">
                <a:extLst>
                  <a:ext uri="{FF2B5EF4-FFF2-40B4-BE49-F238E27FC236}">
                    <a16:creationId xmlns:a16="http://schemas.microsoft.com/office/drawing/2014/main" id="{654E1DA2-41EE-634A-BD0F-BCFE2D247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7001" y="5194270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000" tIns="0" rIns="0" bIns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98" name="Oval 212">
                <a:extLst>
                  <a:ext uri="{FF2B5EF4-FFF2-40B4-BE49-F238E27FC236}">
                    <a16:creationId xmlns:a16="http://schemas.microsoft.com/office/drawing/2014/main" id="{654E1DA2-41EE-634A-BD0F-BCFE2D247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7001" y="5194270"/>
                <a:ext cx="216000" cy="216000"/>
              </a:xfrm>
              <a:prstGeom prst="ellipse">
                <a:avLst/>
              </a:prstGeom>
              <a:blipFill>
                <a:blip r:embed="rId2"/>
                <a:stretch>
                  <a:fillRect r="-5263" b="-15789"/>
                </a:stretch>
              </a:blip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Line 213">
            <a:extLst>
              <a:ext uri="{FF2B5EF4-FFF2-40B4-BE49-F238E27FC236}">
                <a16:creationId xmlns:a16="http://schemas.microsoft.com/office/drawing/2014/main" id="{DF61ACC8-CEDF-E744-8D94-0A668D75D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1951" y="5310157"/>
            <a:ext cx="638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0" name="Line 214">
            <a:extLst>
              <a:ext uri="{FF2B5EF4-FFF2-40B4-BE49-F238E27FC236}">
                <a16:creationId xmlns:a16="http://schemas.microsoft.com/office/drawing/2014/main" id="{F5F0724B-FCA2-8E4D-9E4C-9E1519C8B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8839" y="4679920"/>
            <a:ext cx="571500" cy="514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1" name="Line 215">
            <a:extLst>
              <a:ext uri="{FF2B5EF4-FFF2-40B4-BE49-F238E27FC236}">
                <a16:creationId xmlns:a16="http://schemas.microsoft.com/office/drawing/2014/main" id="{2E82F434-167E-9B4F-A41A-E4CCDB22EA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0347" y="5310156"/>
            <a:ext cx="2771730" cy="1142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" name="Text Box 216">
            <a:extLst>
              <a:ext uri="{FF2B5EF4-FFF2-40B4-BE49-F238E27FC236}">
                <a16:creationId xmlns:a16="http://schemas.microsoft.com/office/drawing/2014/main" id="{C1EE1B84-EA52-A44B-BAA9-C57F3CAC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899" y="3228950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unechte Tupel</a:t>
            </a:r>
          </a:p>
        </p:txBody>
      </p:sp>
      <p:sp>
        <p:nvSpPr>
          <p:cNvPr id="103" name="Line 217">
            <a:extLst>
              <a:ext uri="{FF2B5EF4-FFF2-40B4-BE49-F238E27FC236}">
                <a16:creationId xmlns:a16="http://schemas.microsoft.com/office/drawing/2014/main" id="{A837F9C9-1472-EE4B-82C4-4279C08EAD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24171" y="3569119"/>
            <a:ext cx="0" cy="1916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" name="Line 218">
            <a:extLst>
              <a:ext uri="{FF2B5EF4-FFF2-40B4-BE49-F238E27FC236}">
                <a16:creationId xmlns:a16="http://schemas.microsoft.com/office/drawing/2014/main" id="{FF0548EB-5E0C-A24B-BD6E-FBA4C1021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54296" y="4835072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" name="Line 219">
            <a:extLst>
              <a:ext uri="{FF2B5EF4-FFF2-40B4-BE49-F238E27FC236}">
                <a16:creationId xmlns:a16="http://schemas.microsoft.com/office/drawing/2014/main" id="{242EBCC5-0964-544B-BFEE-B20EB9080D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54296" y="5495505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" name="Line 220">
            <a:extLst>
              <a:ext uri="{FF2B5EF4-FFF2-40B4-BE49-F238E27FC236}">
                <a16:creationId xmlns:a16="http://schemas.microsoft.com/office/drawing/2014/main" id="{E40BAAB4-9382-914B-AB37-38C6C5DDC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7551" y="3043277"/>
            <a:ext cx="781047" cy="65322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 Box 221">
                <a:extLst>
                  <a:ext uri="{FF2B5EF4-FFF2-40B4-BE49-F238E27FC236}">
                    <a16:creationId xmlns:a16="http://schemas.microsoft.com/office/drawing/2014/main" id="{A34E367F-04A2-3E4C-BFF6-A9BB365C8F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7458" y="2878960"/>
                <a:ext cx="1136978" cy="381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l-GR" sz="180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</m:e>
                        <m:sub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𝐺𝑎𝑠𝑡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𝐵𝑖𝑒𝑟</m:t>
                          </m:r>
                        </m:sub>
                      </m:sSub>
                    </m:oMath>
                  </m:oMathPara>
                </a14:m>
                <a:endParaRPr lang="el-GR" sz="1800" baseline="-25000" dirty="0">
                  <a:latin typeface="+mn-lt"/>
                  <a:cs typeface="Arial" charset="0"/>
                </a:endParaRPr>
              </a:p>
            </p:txBody>
          </p:sp>
        </mc:Choice>
        <mc:Fallback xmlns="">
          <p:sp>
            <p:nvSpPr>
              <p:cNvPr id="107" name="Text Box 221">
                <a:extLst>
                  <a:ext uri="{FF2B5EF4-FFF2-40B4-BE49-F238E27FC236}">
                    <a16:creationId xmlns:a16="http://schemas.microsoft.com/office/drawing/2014/main" id="{A34E367F-04A2-3E4C-BFF6-A9BB365C8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7458" y="2878960"/>
                <a:ext cx="1136978" cy="381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Line 222">
            <a:extLst>
              <a:ext uri="{FF2B5EF4-FFF2-40B4-BE49-F238E27FC236}">
                <a16:creationId xmlns:a16="http://schemas.microsoft.com/office/drawing/2014/main" id="{B6C72499-3656-C94A-A84C-7680CCF7A3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22527" y="3369888"/>
            <a:ext cx="0" cy="129242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 Box 223">
                <a:extLst>
                  <a:ext uri="{FF2B5EF4-FFF2-40B4-BE49-F238E27FC236}">
                    <a16:creationId xmlns:a16="http://schemas.microsoft.com/office/drawing/2014/main" id="{5E87E92A-9B4B-0749-8DBB-BBB6516EB8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2483" y="4185161"/>
                <a:ext cx="1361142" cy="39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l-GR" sz="180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</m:e>
                        <m:sub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𝐾𝑛𝑒𝑖𝑝𝑒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𝐺𝑎𝑠𝑡</m:t>
                          </m:r>
                        </m:sub>
                      </m:sSub>
                    </m:oMath>
                  </m:oMathPara>
                </a14:m>
                <a:endParaRPr lang="el-GR" sz="1800" baseline="-25000" dirty="0">
                  <a:latin typeface="+mn-lt"/>
                  <a:cs typeface="Arial" charset="0"/>
                </a:endParaRPr>
              </a:p>
            </p:txBody>
          </p:sp>
        </mc:Choice>
        <mc:Fallback xmlns="">
          <p:sp>
            <p:nvSpPr>
              <p:cNvPr id="109" name="Text Box 223">
                <a:extLst>
                  <a:ext uri="{FF2B5EF4-FFF2-40B4-BE49-F238E27FC236}">
                    <a16:creationId xmlns:a16="http://schemas.microsoft.com/office/drawing/2014/main" id="{5E87E92A-9B4B-0749-8DBB-BBB6516EB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2483" y="4185161"/>
                <a:ext cx="1361142" cy="39074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A8126BEC-D404-6E4F-8CA5-9E215FA39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112" name="Group 5">
            <a:extLst>
              <a:ext uri="{FF2B5EF4-FFF2-40B4-BE49-F238E27FC236}">
                <a16:creationId xmlns:a16="http://schemas.microsoft.com/office/drawing/2014/main" id="{20734DDF-E566-42BA-C0FD-BC28EC1E2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29310"/>
              </p:ext>
            </p:extLst>
          </p:nvPr>
        </p:nvGraphicFramePr>
        <p:xfrm>
          <a:off x="403927" y="2114910"/>
          <a:ext cx="3913624" cy="1254978"/>
        </p:xfrm>
        <a:graphic>
          <a:graphicData uri="http://schemas.openxmlformats.org/drawingml/2006/table">
            <a:tbl>
              <a:tblPr/>
              <a:tblGrid>
                <a:gridCol w="127074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666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BIERTRINKER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Kneipe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Pils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 err="1"/>
                        <a:t>Eickler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 err="1"/>
                        <a:t>Innsteg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3" name="Group 5">
            <a:extLst>
              <a:ext uri="{FF2B5EF4-FFF2-40B4-BE49-F238E27FC236}">
                <a16:creationId xmlns:a16="http://schemas.microsoft.com/office/drawing/2014/main" id="{F43887E1-81CF-F197-A974-608F07775A81}"/>
              </a:ext>
            </a:extLst>
          </p:cNvPr>
          <p:cNvGraphicFramePr>
            <a:graphicFrameLocks noGrp="1"/>
          </p:cNvGraphicFramePr>
          <p:nvPr/>
        </p:nvGraphicFramePr>
        <p:xfrm>
          <a:off x="642232" y="4662309"/>
          <a:ext cx="2575633" cy="1254978"/>
        </p:xfrm>
        <a:graphic>
          <a:graphicData uri="http://schemas.openxmlformats.org/drawingml/2006/table">
            <a:tbl>
              <a:tblPr/>
              <a:tblGrid>
                <a:gridCol w="956419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BESUCHT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Kneipe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 err="1"/>
                        <a:t>Eickler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 err="1"/>
                        <a:t>Innsteg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4" name="Group 5">
            <a:extLst>
              <a:ext uri="{FF2B5EF4-FFF2-40B4-BE49-F238E27FC236}">
                <a16:creationId xmlns:a16="http://schemas.microsoft.com/office/drawing/2014/main" id="{6609F125-60CE-DF4F-3B2A-CCA53543E3AB}"/>
              </a:ext>
            </a:extLst>
          </p:cNvPr>
          <p:cNvGraphicFramePr>
            <a:graphicFrameLocks noGrp="1"/>
          </p:cNvGraphicFramePr>
          <p:nvPr/>
        </p:nvGraphicFramePr>
        <p:xfrm>
          <a:off x="3500472" y="3699112"/>
          <a:ext cx="2620211" cy="1171920"/>
        </p:xfrm>
        <a:graphic>
          <a:graphicData uri="http://schemas.openxmlformats.org/drawingml/2006/table">
            <a:tbl>
              <a:tblPr/>
              <a:tblGrid>
                <a:gridCol w="78693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666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TRINKT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Pils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 err="1"/>
                        <a:t>Eickler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5" name="Group 5">
                <a:extLst>
                  <a:ext uri="{FF2B5EF4-FFF2-40B4-BE49-F238E27FC236}">
                    <a16:creationId xmlns:a16="http://schemas.microsoft.com/office/drawing/2014/main" id="{8CCF25D8-C3A2-5BE6-2A24-AA519EC03D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458091"/>
                  </p:ext>
                </p:extLst>
              </p:nvPr>
            </p:nvGraphicFramePr>
            <p:xfrm>
              <a:off x="7650126" y="4044653"/>
              <a:ext cx="3913624" cy="1867227"/>
            </p:xfrm>
            <a:graphic>
              <a:graphicData uri="http://schemas.openxmlformats.org/drawingml/2006/table">
                <a:tbl>
                  <a:tblPr/>
                  <a:tblGrid>
                    <a:gridCol w="1270744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23666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BIERTRINKER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Kneipe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Gast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kumimoji="0" lang="de-DE" sz="12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Kemper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93621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 err="1"/>
                            <a:t>Eickler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kumimoji="0" lang="de-DE" sz="12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>
                              <a:solidFill>
                                <a:srgbClr val="FFC000"/>
                              </a:solidFill>
                            </a:rPr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27097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/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136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5" name="Group 5">
                <a:extLst>
                  <a:ext uri="{FF2B5EF4-FFF2-40B4-BE49-F238E27FC236}">
                    <a16:creationId xmlns:a16="http://schemas.microsoft.com/office/drawing/2014/main" id="{8CCF25D8-C3A2-5BE6-2A24-AA519EC03D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458091"/>
                  </p:ext>
                </p:extLst>
              </p:nvPr>
            </p:nvGraphicFramePr>
            <p:xfrm>
              <a:off x="7650126" y="4044653"/>
              <a:ext cx="3913624" cy="1867227"/>
            </p:xfrm>
            <a:graphic>
              <a:graphicData uri="http://schemas.openxmlformats.org/drawingml/2006/table">
                <a:tbl>
                  <a:tblPr/>
                  <a:tblGrid>
                    <a:gridCol w="1270744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23666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</a:tblGrid>
                  <a:tr h="31584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BIERTRINKER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Kneipe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Gast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6889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326889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5"/>
                          <a:stretch>
                            <a:fillRect l="-2000" t="-203846" r="-211000" b="-2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Kemper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936210"/>
                      </a:ext>
                    </a:extLst>
                  </a:tr>
                  <a:tr h="326889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 err="1"/>
                            <a:t>Eickler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5"/>
                          <a:stretch>
                            <a:fillRect l="-2000" t="-477273" r="-211000" b="-1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>
                              <a:solidFill>
                                <a:srgbClr val="FFC000"/>
                              </a:solidFill>
                            </a:rPr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270976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/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1367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6" name="Date Placeholder 115">
            <a:extLst>
              <a:ext uri="{FF2B5EF4-FFF2-40B4-BE49-F238E27FC236}">
                <a16:creationId xmlns:a16="http://schemas.microsoft.com/office/drawing/2014/main" id="{57702429-8FDC-C182-5AC2-6BA11EC4CC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65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/>
      <p:bldP spid="103" grpId="0" animBg="1"/>
      <p:bldP spid="104" grpId="0" animBg="1"/>
      <p:bldP spid="105" grpId="0" animBg="1"/>
      <p:bldP spid="106" grpId="0" animBg="1"/>
      <p:bldP spid="107" grpId="0"/>
      <p:bldP spid="108" grpId="0" animBg="1"/>
      <p:bldP spid="10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8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8" charset="2"/>
                  </a:rPr>
                  <a:t>Input: Relationenschema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Zerlegung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dirty="0" err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von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Menge von FDs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Erzeuge Matrix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: Zeile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𝑖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für jede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Spalte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𝑗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für jedes Attribut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Setze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e>
                    </m:d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 :=</m:t>
                    </m:r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err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𝑏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für alle Matrixeinträge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Für jede Zeile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𝑖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jede Spalte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𝑗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: Wenn Attribut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zu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gehört, dann setze </a:t>
                </a:r>
                <a14:m>
                  <m:oMath xmlns:m="http://schemas.openxmlformats.org/officeDocument/2006/math">
                    <m: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e>
                    </m:d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 </m:t>
                    </m:r>
                    <m: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:=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𝑎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sub>
                    </m:sSub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Wiederhole die folgende Schleife, bis keine Änderung mehr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:</a:t>
                </a:r>
              </a:p>
              <a:p>
                <a:pPr lvl="2"/>
                <a:r>
                  <a:rPr lang="de-DE" dirty="0">
                    <a:sym typeface="Symbol" pitchFamily="18" charset="2"/>
                  </a:rPr>
                  <a:t>Für jede FD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𝑋</m:t>
                    </m:r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→</m:t>
                    </m:r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für alle Zeilen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den gleichen Symbolen in den Spalten, die Attributen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𝑋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entsprechen: Setze die Symbole in jeder Spalte, die einem Attribut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entsprechen, in allen diesen Zeilen wie folgt gleich: Falls eine der Zeilen ein Symbol "a" in der Spalte enthält, </a:t>
                </a:r>
              </a:p>
              <a:p>
                <a:pPr lvl="3"/>
                <a:r>
                  <a:rPr lang="de-DE" dirty="0">
                    <a:sym typeface="Symbol" pitchFamily="18" charset="2"/>
                  </a:rPr>
                  <a:t>Dann setze die Werte der anderen Zeilen in dieser Spalte auf dieses Symbol "a"</a:t>
                </a:r>
              </a:p>
              <a:p>
                <a:pPr lvl="3"/>
                <a:r>
                  <a:rPr lang="de-DE" dirty="0">
                    <a:sym typeface="Symbol" pitchFamily="18" charset="2"/>
                  </a:rPr>
                  <a:t>Sonst: Wähle eines der Symbole "b", die in einer Zeile für das Attribut erscheinen, und setze die Werte in den anderen Zeilen in der Spalte auf dieses Symbol "b";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Besteht eine Zeile vollständig aus Symbolen "a", dann weist die Zerlegung die Eigenschaft des nicht-additiven JOINs auf, im anderen Fall hat die Zerlegung diese Eigenschaft nicht</a:t>
                </a:r>
              </a:p>
            </p:txBody>
          </p:sp>
        </mc:Choice>
        <mc:Fallback xmlns="">
          <p:sp>
            <p:nvSpPr>
              <p:cNvPr id="21508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774" b="-47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9DFD119-17A5-9B97-C0D4-BB20296257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46829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JOIN-Test: Beispiel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3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8" charset="2"/>
                  </a:rPr>
                  <a:t>Gegeben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𝑉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𝐴𝑁𝑎𝑚𝑒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𝑃𝑁𝑎𝑚𝑒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𝑃𝑆𝑡𝑎𝑛𝑑𝑜𝑟𝑡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𝑆𝑡𝑑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r>
                  <a:rPr lang="de-DE" dirty="0">
                    <a:sym typeface="Symbol" pitchFamily="18" charset="2"/>
                  </a:rPr>
                  <a:t>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𝑂𝑅𝑇𝐸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1=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𝑆𝑉𝑁𝑟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𝑆𝑡𝑑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𝑃𝑁𝑎𝑚𝑒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sym typeface="Symbol" pitchFamily="18" charset="2"/>
                </a:endParaRPr>
              </a:p>
              <a:p>
                <a:pPr lvl="1"/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16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73194516-A346-E92F-BF6C-B7F4BAD03A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8" name="Pfeil nach unten 63">
            <a:extLst>
              <a:ext uri="{FF2B5EF4-FFF2-40B4-BE49-F238E27FC236}">
                <a16:creationId xmlns:a16="http://schemas.microsoft.com/office/drawing/2014/main" id="{EF4AD552-D7DB-41D8-47A4-5DC3117983B1}"/>
              </a:ext>
            </a:extLst>
          </p:cNvPr>
          <p:cNvSpPr/>
          <p:nvPr/>
        </p:nvSpPr>
        <p:spPr bwMode="auto">
          <a:xfrm rot="16200000">
            <a:off x="5845295" y="4982664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4C6700-655C-F2CF-FFEE-DED82ED0DB43}"/>
              </a:ext>
            </a:extLst>
          </p:cNvPr>
          <p:cNvGrpSpPr/>
          <p:nvPr/>
        </p:nvGrpSpPr>
        <p:grpSpPr>
          <a:xfrm>
            <a:off x="1454405" y="5533694"/>
            <a:ext cx="1612149" cy="369332"/>
            <a:chOff x="5899880" y="4657640"/>
            <a:chExt cx="1612149" cy="369332"/>
          </a:xfrm>
        </p:grpSpPr>
        <p:sp>
          <p:nvSpPr>
            <p:cNvPr id="10" name="Line 23">
              <a:extLst>
                <a:ext uri="{FF2B5EF4-FFF2-40B4-BE49-F238E27FC236}">
                  <a16:creationId xmlns:a16="http://schemas.microsoft.com/office/drawing/2014/main" id="{44D2DC73-87AD-BF78-D306-9BA83221A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25">
              <a:extLst>
                <a:ext uri="{FF2B5EF4-FFF2-40B4-BE49-F238E27FC236}">
                  <a16:creationId xmlns:a16="http://schemas.microsoft.com/office/drawing/2014/main" id="{123ADF27-C2F4-667C-7FE2-E0B0E27C00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27">
              <a:extLst>
                <a:ext uri="{FF2B5EF4-FFF2-40B4-BE49-F238E27FC236}">
                  <a16:creationId xmlns:a16="http://schemas.microsoft.com/office/drawing/2014/main" id="{5992E265-36AF-1BDC-95C6-BDF1D9704C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2">
              <a:extLst>
                <a:ext uri="{FF2B5EF4-FFF2-40B4-BE49-F238E27FC236}">
                  <a16:creationId xmlns:a16="http://schemas.microsoft.com/office/drawing/2014/main" id="{743B146A-31BF-A6AC-A46F-25B70AA915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tangle 120">
              <a:extLst>
                <a:ext uri="{FF2B5EF4-FFF2-40B4-BE49-F238E27FC236}">
                  <a16:creationId xmlns:a16="http://schemas.microsoft.com/office/drawing/2014/main" id="{E98D0E43-D20F-306A-F14A-F610A8DF2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99A59F-4698-C480-F705-4BEF3537CEC4}"/>
              </a:ext>
            </a:extLst>
          </p:cNvPr>
          <p:cNvGrpSpPr/>
          <p:nvPr/>
        </p:nvGrpSpPr>
        <p:grpSpPr>
          <a:xfrm>
            <a:off x="1454405" y="4660801"/>
            <a:ext cx="2249141" cy="375823"/>
            <a:chOff x="5899880" y="5099977"/>
            <a:chExt cx="2249141" cy="375823"/>
          </a:xfrm>
        </p:grpSpPr>
        <p:sp>
          <p:nvSpPr>
            <p:cNvPr id="16" name="Line 33">
              <a:extLst>
                <a:ext uri="{FF2B5EF4-FFF2-40B4-BE49-F238E27FC236}">
                  <a16:creationId xmlns:a16="http://schemas.microsoft.com/office/drawing/2014/main" id="{F461CEC0-5A84-2401-AE10-28B2D88B0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34">
              <a:extLst>
                <a:ext uri="{FF2B5EF4-FFF2-40B4-BE49-F238E27FC236}">
                  <a16:creationId xmlns:a16="http://schemas.microsoft.com/office/drawing/2014/main" id="{2F9F1F17-7AF9-4DAF-1997-D982DDFBD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35">
              <a:extLst>
                <a:ext uri="{FF2B5EF4-FFF2-40B4-BE49-F238E27FC236}">
                  <a16:creationId xmlns:a16="http://schemas.microsoft.com/office/drawing/2014/main" id="{F807E8BA-5AA5-1A22-4ABD-08E66453E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Rectangle 121">
              <a:extLst>
                <a:ext uri="{FF2B5EF4-FFF2-40B4-BE49-F238E27FC236}">
                  <a16:creationId xmlns:a16="http://schemas.microsoft.com/office/drawing/2014/main" id="{F4AF8C99-4876-5905-87DF-64BC0DF8C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C8FB53-92E9-84EA-E948-EC234768542F}"/>
              </a:ext>
            </a:extLst>
          </p:cNvPr>
          <p:cNvGrpSpPr/>
          <p:nvPr/>
        </p:nvGrpSpPr>
        <p:grpSpPr>
          <a:xfrm>
            <a:off x="2033986" y="5101434"/>
            <a:ext cx="3429936" cy="375464"/>
            <a:chOff x="6479461" y="5540610"/>
            <a:chExt cx="3429936" cy="375464"/>
          </a:xfrm>
        </p:grpSpPr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F84236F0-F48A-F95F-9224-F5FDFA15E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37">
              <a:extLst>
                <a:ext uri="{FF2B5EF4-FFF2-40B4-BE49-F238E27FC236}">
                  <a16:creationId xmlns:a16="http://schemas.microsoft.com/office/drawing/2014/main" id="{99AA97D8-86C9-2045-7518-378F3C7E6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38">
              <a:extLst>
                <a:ext uri="{FF2B5EF4-FFF2-40B4-BE49-F238E27FC236}">
                  <a16:creationId xmlns:a16="http://schemas.microsoft.com/office/drawing/2014/main" id="{C97219FB-0123-642F-7DF2-1EBC01149F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41">
              <a:extLst>
                <a:ext uri="{FF2B5EF4-FFF2-40B4-BE49-F238E27FC236}">
                  <a16:creationId xmlns:a16="http://schemas.microsoft.com/office/drawing/2014/main" id="{CA8890FD-74CD-3023-761D-8E61C383CF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122">
              <a:extLst>
                <a:ext uri="{FF2B5EF4-FFF2-40B4-BE49-F238E27FC236}">
                  <a16:creationId xmlns:a16="http://schemas.microsoft.com/office/drawing/2014/main" id="{838E26FA-9EF3-6DC1-C587-FB61C7B94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31" name="Group 5">
            <a:extLst>
              <a:ext uri="{FF2B5EF4-FFF2-40B4-BE49-F238E27FC236}">
                <a16:creationId xmlns:a16="http://schemas.microsoft.com/office/drawing/2014/main" id="{826BEE84-D680-33B1-98A5-7CDFBFCC0674}"/>
              </a:ext>
            </a:extLst>
          </p:cNvPr>
          <p:cNvGraphicFramePr>
            <a:graphicFrameLocks noGrp="1"/>
          </p:cNvGraphicFramePr>
          <p:nvPr/>
        </p:nvGraphicFramePr>
        <p:xfrm>
          <a:off x="359625" y="4339787"/>
          <a:ext cx="5522977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9" name="Group 5">
            <a:extLst>
              <a:ext uri="{FF2B5EF4-FFF2-40B4-BE49-F238E27FC236}">
                <a16:creationId xmlns:a16="http://schemas.microsoft.com/office/drawing/2014/main" id="{1DE9D6CD-C8B8-673C-BE7A-079C61CFE07E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804875"/>
          <a:ext cx="5105927" cy="315840"/>
        </p:xfrm>
        <a:graphic>
          <a:graphicData uri="http://schemas.openxmlformats.org/drawingml/2006/table">
            <a:tbl>
              <a:tblPr/>
              <a:tblGrid>
                <a:gridCol w="17520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0" name="Group 5">
            <a:extLst>
              <a:ext uri="{FF2B5EF4-FFF2-40B4-BE49-F238E27FC236}">
                <a16:creationId xmlns:a16="http://schemas.microsoft.com/office/drawing/2014/main" id="{EBB70643-3F23-57FE-B095-40F071DBC7FC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339787"/>
          <a:ext cx="3491240" cy="315840"/>
        </p:xfrm>
        <a:graphic>
          <a:graphicData uri="http://schemas.openxmlformats.org/drawingml/2006/table">
            <a:tbl>
              <a:tblPr/>
              <a:tblGrid>
                <a:gridCol w="168012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1" name="Group 60">
            <a:extLst>
              <a:ext uri="{FF2B5EF4-FFF2-40B4-BE49-F238E27FC236}">
                <a16:creationId xmlns:a16="http://schemas.microsoft.com/office/drawing/2014/main" id="{50004DC6-27C1-D447-086E-6C3A3E60222E}"/>
              </a:ext>
            </a:extLst>
          </p:cNvPr>
          <p:cNvGrpSpPr/>
          <p:nvPr/>
        </p:nvGrpSpPr>
        <p:grpSpPr>
          <a:xfrm>
            <a:off x="7760380" y="5526931"/>
            <a:ext cx="1612149" cy="369332"/>
            <a:chOff x="5899880" y="4657640"/>
            <a:chExt cx="1612149" cy="369332"/>
          </a:xfrm>
        </p:grpSpPr>
        <p:sp>
          <p:nvSpPr>
            <p:cNvPr id="62" name="Line 23">
              <a:extLst>
                <a:ext uri="{FF2B5EF4-FFF2-40B4-BE49-F238E27FC236}">
                  <a16:creationId xmlns:a16="http://schemas.microsoft.com/office/drawing/2014/main" id="{2450B320-7C86-DF52-F5ED-942E31A41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Line 25">
              <a:extLst>
                <a:ext uri="{FF2B5EF4-FFF2-40B4-BE49-F238E27FC236}">
                  <a16:creationId xmlns:a16="http://schemas.microsoft.com/office/drawing/2014/main" id="{360962FE-BB47-E752-FBBE-493BD552B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2" name="Line 27">
              <a:extLst>
                <a:ext uri="{FF2B5EF4-FFF2-40B4-BE49-F238E27FC236}">
                  <a16:creationId xmlns:a16="http://schemas.microsoft.com/office/drawing/2014/main" id="{8465607C-B2FD-1C90-E020-51C121BA9C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3" name="Line 32">
              <a:extLst>
                <a:ext uri="{FF2B5EF4-FFF2-40B4-BE49-F238E27FC236}">
                  <a16:creationId xmlns:a16="http://schemas.microsoft.com/office/drawing/2014/main" id="{4D8B6AF0-2C73-19A3-7533-347A6BCA8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4" name="Rectangle 120">
              <a:extLst>
                <a:ext uri="{FF2B5EF4-FFF2-40B4-BE49-F238E27FC236}">
                  <a16:creationId xmlns:a16="http://schemas.microsoft.com/office/drawing/2014/main" id="{69793480-4A1C-0490-52CF-C88DF42A2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484035" name="Group 1484034">
            <a:extLst>
              <a:ext uri="{FF2B5EF4-FFF2-40B4-BE49-F238E27FC236}">
                <a16:creationId xmlns:a16="http://schemas.microsoft.com/office/drawing/2014/main" id="{DD92BD27-D256-D77B-F977-877B7E352FB5}"/>
              </a:ext>
            </a:extLst>
          </p:cNvPr>
          <p:cNvGrpSpPr/>
          <p:nvPr/>
        </p:nvGrpSpPr>
        <p:grpSpPr>
          <a:xfrm>
            <a:off x="8342737" y="5125816"/>
            <a:ext cx="2590694" cy="370160"/>
            <a:chOff x="6479461" y="5540610"/>
            <a:chExt cx="2590694" cy="370160"/>
          </a:xfrm>
        </p:grpSpPr>
        <p:sp>
          <p:nvSpPr>
            <p:cNvPr id="1484036" name="Line 36">
              <a:extLst>
                <a:ext uri="{FF2B5EF4-FFF2-40B4-BE49-F238E27FC236}">
                  <a16:creationId xmlns:a16="http://schemas.microsoft.com/office/drawing/2014/main" id="{17D60BA7-005B-5A3D-8799-7DA2538B4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7" name="Line 37">
              <a:extLst>
                <a:ext uri="{FF2B5EF4-FFF2-40B4-BE49-F238E27FC236}">
                  <a16:creationId xmlns:a16="http://schemas.microsoft.com/office/drawing/2014/main" id="{C6FE5668-818B-D489-75E6-A51577563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9658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8" name="Line 38">
              <a:extLst>
                <a:ext uri="{FF2B5EF4-FFF2-40B4-BE49-F238E27FC236}">
                  <a16:creationId xmlns:a16="http://schemas.microsoft.com/office/drawing/2014/main" id="{3EAB12B6-D53C-A036-F1E3-FD7D374B9E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0155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9" name="Line 41">
              <a:extLst>
                <a:ext uri="{FF2B5EF4-FFF2-40B4-BE49-F238E27FC236}">
                  <a16:creationId xmlns:a16="http://schemas.microsoft.com/office/drawing/2014/main" id="{D77F7E8E-8B0E-FF0E-CA37-4733F2D06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0612"/>
              <a:ext cx="20439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0" name="Rectangle 122">
              <a:extLst>
                <a:ext uri="{FF2B5EF4-FFF2-40B4-BE49-F238E27FC236}">
                  <a16:creationId xmlns:a16="http://schemas.microsoft.com/office/drawing/2014/main" id="{6B165550-59BD-6B05-EEF6-12C5CD9F0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5561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450222"/>
              </p:ext>
            </p:extLst>
          </p:nvPr>
        </p:nvGraphicFramePr>
        <p:xfrm>
          <a:off x="360363" y="1665288"/>
          <a:ext cx="11471129" cy="3337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Borg, James</a:t>
                      </a:r>
                      <a:r>
                        <a:rPr lang="de-DE" sz="1600" baseline="0" dirty="0"/>
                        <a:t> E.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A9565-7F98-2449-82C0-743B8E51D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9EEE1-74BE-07FB-5C7C-7693A393E4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9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JOIN-Test: Beispiel 1</a:t>
            </a:r>
          </a:p>
        </p:txBody>
      </p:sp>
      <p:sp>
        <p:nvSpPr>
          <p:cNvPr id="6163" name="Rectangle 4"/>
          <p:cNvSpPr>
            <a:spLocks noGrp="1" noChangeArrowheads="1"/>
          </p:cNvSpPr>
          <p:nvPr>
            <p:ph idx="1"/>
          </p:nvPr>
        </p:nvSpPr>
        <p:spPr>
          <a:xfrm>
            <a:off x="359626" y="1665066"/>
            <a:ext cx="5942568" cy="4240848"/>
          </a:xfrm>
        </p:spPr>
        <p:txBody>
          <a:bodyPr/>
          <a:lstStyle/>
          <a:p>
            <a:r>
              <a:rPr lang="de-DE" dirty="0">
                <a:sym typeface="Symbol" pitchFamily="18" charset="2"/>
              </a:rPr>
              <a:t>Matrix:</a:t>
            </a:r>
          </a:p>
          <a:p>
            <a:pPr lvl="2"/>
            <a:endParaRPr lang="de-DE" dirty="0">
              <a:sym typeface="Symbol" pitchFamily="18" charset="2"/>
            </a:endParaRPr>
          </a:p>
          <a:p>
            <a:pPr lvl="2"/>
            <a:endParaRPr lang="de-DE" dirty="0">
              <a:sym typeface="Symbol" pitchFamily="18" charset="2"/>
            </a:endParaRPr>
          </a:p>
          <a:p>
            <a:pPr lvl="2"/>
            <a:endParaRPr lang="de-DE" dirty="0">
              <a:sym typeface="Symbol" pitchFamily="18" charset="2"/>
            </a:endParaRPr>
          </a:p>
          <a:p>
            <a:pPr lvl="2"/>
            <a:endParaRPr lang="de-DE" dirty="0">
              <a:sym typeface="Symbol" pitchFamily="18" charset="2"/>
            </a:endParaRPr>
          </a:p>
          <a:p>
            <a:pPr lvl="1"/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Keine Änderung über die Schleife</a:t>
            </a:r>
          </a:p>
          <a:p>
            <a:pPr lvl="1"/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Keine Zeile nur mit „a“, d.h. keine Zerlegung mit gewünschter Eigenschaft</a:t>
            </a:r>
            <a:b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➝ </a:t>
            </a:r>
            <a:r>
              <a:rPr lang="de-DE" sz="2400" dirty="0">
                <a:latin typeface="+mn-lt"/>
              </a:rPr>
              <a:t>Additiver JOIN!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1"/>
            <a:endParaRPr lang="de-DE" dirty="0">
              <a:sym typeface="Symbol" pitchFamily="18" charset="2"/>
            </a:endParaRPr>
          </a:p>
        </p:txBody>
      </p:sp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73194516-A346-E92F-BF6C-B7F4BAD03A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84113" name="Group 337"/>
              <p:cNvGraphicFramePr>
                <a:graphicFrameLocks noGrp="1"/>
              </p:cNvGraphicFramePr>
              <p:nvPr/>
            </p:nvGraphicFramePr>
            <p:xfrm>
              <a:off x="643000" y="2070554"/>
              <a:ext cx="5054428" cy="102631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547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84113" name="Group 33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0144198"/>
                  </p:ext>
                </p:extLst>
              </p:nvPr>
            </p:nvGraphicFramePr>
            <p:xfrm>
              <a:off x="643000" y="2070554"/>
              <a:ext cx="5054428" cy="102631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547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6294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11111" r="-933333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5000" t="-111111" r="-600000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1884" t="-111111" r="-352174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2093" t="-111111" r="-46511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4203" t="-111111" r="-189855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9091" t="-111111" r="-48864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3077" t="-111111" r="-10256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11111" r="-933333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5000" t="-211111" r="-600000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1884" t="-211111" r="-352174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2093" t="-211111" r="-46511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4203" t="-211111" r="-189855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9091" t="-211111" r="-48864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3077" t="-211111" r="-10256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484043" name="Group 5">
            <a:extLst>
              <a:ext uri="{FF2B5EF4-FFF2-40B4-BE49-F238E27FC236}">
                <a16:creationId xmlns:a16="http://schemas.microsoft.com/office/drawing/2014/main" id="{9617A30B-A648-6CE1-464C-F5347E86C0C4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804875"/>
          <a:ext cx="5105927" cy="315840"/>
        </p:xfrm>
        <a:graphic>
          <a:graphicData uri="http://schemas.openxmlformats.org/drawingml/2006/table">
            <a:tbl>
              <a:tblPr/>
              <a:tblGrid>
                <a:gridCol w="17520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84044" name="Group 5">
            <a:extLst>
              <a:ext uri="{FF2B5EF4-FFF2-40B4-BE49-F238E27FC236}">
                <a16:creationId xmlns:a16="http://schemas.microsoft.com/office/drawing/2014/main" id="{B4CC0C89-33AA-84D6-41FA-8B28A951DAAF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339787"/>
          <a:ext cx="3491240" cy="315840"/>
        </p:xfrm>
        <a:graphic>
          <a:graphicData uri="http://schemas.openxmlformats.org/drawingml/2006/table">
            <a:tbl>
              <a:tblPr/>
              <a:tblGrid>
                <a:gridCol w="168012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84075" name="Group 1484074">
            <a:extLst>
              <a:ext uri="{FF2B5EF4-FFF2-40B4-BE49-F238E27FC236}">
                <a16:creationId xmlns:a16="http://schemas.microsoft.com/office/drawing/2014/main" id="{533CBDCD-5126-86A6-88FE-7A48925E8B61}"/>
              </a:ext>
            </a:extLst>
          </p:cNvPr>
          <p:cNvGrpSpPr/>
          <p:nvPr/>
        </p:nvGrpSpPr>
        <p:grpSpPr>
          <a:xfrm>
            <a:off x="7760380" y="5526931"/>
            <a:ext cx="1612149" cy="369332"/>
            <a:chOff x="5899880" y="4657640"/>
            <a:chExt cx="1612149" cy="369332"/>
          </a:xfrm>
        </p:grpSpPr>
        <p:sp>
          <p:nvSpPr>
            <p:cNvPr id="1484076" name="Line 23">
              <a:extLst>
                <a:ext uri="{FF2B5EF4-FFF2-40B4-BE49-F238E27FC236}">
                  <a16:creationId xmlns:a16="http://schemas.microsoft.com/office/drawing/2014/main" id="{724425C5-07B4-9460-123B-AC2A71735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77" name="Line 25">
              <a:extLst>
                <a:ext uri="{FF2B5EF4-FFF2-40B4-BE49-F238E27FC236}">
                  <a16:creationId xmlns:a16="http://schemas.microsoft.com/office/drawing/2014/main" id="{C2DD99D8-6572-A9C7-3E6E-C2B63DF9A1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78" name="Line 27">
              <a:extLst>
                <a:ext uri="{FF2B5EF4-FFF2-40B4-BE49-F238E27FC236}">
                  <a16:creationId xmlns:a16="http://schemas.microsoft.com/office/drawing/2014/main" id="{1ECF846E-9043-C2E0-94A3-7F2ADFF90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79" name="Line 32">
              <a:extLst>
                <a:ext uri="{FF2B5EF4-FFF2-40B4-BE49-F238E27FC236}">
                  <a16:creationId xmlns:a16="http://schemas.microsoft.com/office/drawing/2014/main" id="{A6B9A701-FF9C-5B7C-7E99-BFAFDDD49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0" name="Rectangle 120">
              <a:extLst>
                <a:ext uri="{FF2B5EF4-FFF2-40B4-BE49-F238E27FC236}">
                  <a16:creationId xmlns:a16="http://schemas.microsoft.com/office/drawing/2014/main" id="{99A5BC92-F676-D89B-F0AA-B3746DF80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484081" name="Group 1484080">
            <a:extLst>
              <a:ext uri="{FF2B5EF4-FFF2-40B4-BE49-F238E27FC236}">
                <a16:creationId xmlns:a16="http://schemas.microsoft.com/office/drawing/2014/main" id="{26B16569-A2FA-64C8-A7A0-F7AE6791FBE3}"/>
              </a:ext>
            </a:extLst>
          </p:cNvPr>
          <p:cNvGrpSpPr/>
          <p:nvPr/>
        </p:nvGrpSpPr>
        <p:grpSpPr>
          <a:xfrm>
            <a:off x="8342737" y="5125816"/>
            <a:ext cx="2590694" cy="370160"/>
            <a:chOff x="6479461" y="5540610"/>
            <a:chExt cx="2590694" cy="370160"/>
          </a:xfrm>
        </p:grpSpPr>
        <p:sp>
          <p:nvSpPr>
            <p:cNvPr id="1484082" name="Line 36">
              <a:extLst>
                <a:ext uri="{FF2B5EF4-FFF2-40B4-BE49-F238E27FC236}">
                  <a16:creationId xmlns:a16="http://schemas.microsoft.com/office/drawing/2014/main" id="{0F5FE55A-29BA-9DB8-DE9E-B9718B384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3" name="Line 37">
              <a:extLst>
                <a:ext uri="{FF2B5EF4-FFF2-40B4-BE49-F238E27FC236}">
                  <a16:creationId xmlns:a16="http://schemas.microsoft.com/office/drawing/2014/main" id="{2032D30D-FA54-B72A-0AB7-6C4E7F953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9658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4" name="Line 38">
              <a:extLst>
                <a:ext uri="{FF2B5EF4-FFF2-40B4-BE49-F238E27FC236}">
                  <a16:creationId xmlns:a16="http://schemas.microsoft.com/office/drawing/2014/main" id="{3B27962A-5688-C19C-1A05-435EF0794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0155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5" name="Line 41">
              <a:extLst>
                <a:ext uri="{FF2B5EF4-FFF2-40B4-BE49-F238E27FC236}">
                  <a16:creationId xmlns:a16="http://schemas.microsoft.com/office/drawing/2014/main" id="{F2F5DEDC-7A92-59EB-104B-8B91AB577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0612"/>
              <a:ext cx="20439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6" name="Rectangle 122">
              <a:extLst>
                <a:ext uri="{FF2B5EF4-FFF2-40B4-BE49-F238E27FC236}">
                  <a16:creationId xmlns:a16="http://schemas.microsoft.com/office/drawing/2014/main" id="{DD01DE0C-0CBB-9233-B6E5-84C303CBE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5420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JOIN-Test: Beispiel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3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8" charset="2"/>
                  </a:rPr>
                  <a:t>Alternative Zerlegung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Gegeben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𝐴𝑁𝑎𝑚𝑒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𝑃𝑁𝑎𝑚𝑒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𝑃𝑆𝑡𝑎𝑛𝑑𝑜𝑟𝑡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𝑆𝑡𝑑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1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𝑉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2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𝑃𝑅𝑂𝐽𝐸𝐾𝑇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={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𝑎𝑚𝑒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𝑡𝑎𝑛𝑑𝑜𝑟𝑡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}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3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𝐴𝑅𝐵𝐸𝐼𝑇𝐸𝑇</m:t>
                    </m:r>
                    <m:r>
                      <m:rPr>
                        <m:nor/>
                      </m:rPr>
                      <a:rPr lang="de-DE" i="0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={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𝑉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𝑟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𝑃𝑁𝑟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𝑡𝑑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}</m:t>
                    </m:r>
                  </m:oMath>
                </a14:m>
                <a:br>
                  <a:rPr lang="de-DE" dirty="0">
                    <a:sym typeface="Symbol" pitchFamily="18" charset="2"/>
                  </a:rPr>
                </a:br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16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969AD-BE0F-55CC-B92B-3BE3CFEA35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6" name="Pfeil nach unten 63">
            <a:extLst>
              <a:ext uri="{FF2B5EF4-FFF2-40B4-BE49-F238E27FC236}">
                <a16:creationId xmlns:a16="http://schemas.microsoft.com/office/drawing/2014/main" id="{166FED9F-72E7-EB4F-1502-47946A364C63}"/>
              </a:ext>
            </a:extLst>
          </p:cNvPr>
          <p:cNvSpPr/>
          <p:nvPr/>
        </p:nvSpPr>
        <p:spPr bwMode="auto">
          <a:xfrm rot="16200000">
            <a:off x="5845295" y="4982664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24" name="Group 5">
            <a:extLst>
              <a:ext uri="{FF2B5EF4-FFF2-40B4-BE49-F238E27FC236}">
                <a16:creationId xmlns:a16="http://schemas.microsoft.com/office/drawing/2014/main" id="{50FB1F3E-0775-56DD-B1A9-680079D1E251}"/>
              </a:ext>
            </a:extLst>
          </p:cNvPr>
          <p:cNvGraphicFramePr>
            <a:graphicFrameLocks noGrp="1"/>
          </p:cNvGraphicFramePr>
          <p:nvPr/>
        </p:nvGraphicFramePr>
        <p:xfrm>
          <a:off x="359625" y="4339787"/>
          <a:ext cx="5522977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E6E55618-56D4-F8CD-A859-7341C4BAE73D}"/>
              </a:ext>
            </a:extLst>
          </p:cNvPr>
          <p:cNvGrpSpPr/>
          <p:nvPr/>
        </p:nvGrpSpPr>
        <p:grpSpPr>
          <a:xfrm>
            <a:off x="10016187" y="4639103"/>
            <a:ext cx="1612149" cy="377971"/>
            <a:chOff x="5899880" y="4657640"/>
            <a:chExt cx="1612149" cy="377971"/>
          </a:xfrm>
        </p:grpSpPr>
        <p:sp>
          <p:nvSpPr>
            <p:cNvPr id="40" name="Line 23">
              <a:extLst>
                <a:ext uri="{FF2B5EF4-FFF2-40B4-BE49-F238E27FC236}">
                  <a16:creationId xmlns:a16="http://schemas.microsoft.com/office/drawing/2014/main" id="{8C3D36E0-3111-015E-64E1-2BA2F4360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2A256D92-705F-488B-83B3-C0FDC450A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27">
              <a:extLst>
                <a:ext uri="{FF2B5EF4-FFF2-40B4-BE49-F238E27FC236}">
                  <a16:creationId xmlns:a16="http://schemas.microsoft.com/office/drawing/2014/main" id="{57C87934-1569-E39F-5D78-50F7704C6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22801A66-1210-5029-9327-36FC2E379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Rectangle 120">
              <a:extLst>
                <a:ext uri="{FF2B5EF4-FFF2-40B4-BE49-F238E27FC236}">
                  <a16:creationId xmlns:a16="http://schemas.microsoft.com/office/drawing/2014/main" id="{BE1EB26A-B131-9513-5A1C-1590A871F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45" name="Group 5">
            <a:extLst>
              <a:ext uri="{FF2B5EF4-FFF2-40B4-BE49-F238E27FC236}">
                <a16:creationId xmlns:a16="http://schemas.microsoft.com/office/drawing/2014/main" id="{985B1E00-D447-CF84-E477-87EDE9790B8F}"/>
              </a:ext>
            </a:extLst>
          </p:cNvPr>
          <p:cNvGraphicFramePr>
            <a:graphicFrameLocks noGrp="1"/>
          </p:cNvGraphicFramePr>
          <p:nvPr/>
        </p:nvGraphicFramePr>
        <p:xfrm>
          <a:off x="8663371" y="4334040"/>
          <a:ext cx="3163116" cy="315840"/>
        </p:xfrm>
        <a:graphic>
          <a:graphicData uri="http://schemas.openxmlformats.org/drawingml/2006/table">
            <a:tbl>
              <a:tblPr/>
              <a:tblGrid>
                <a:gridCol w="160767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ARBEITET_AN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8AEC6E7D-3AA9-21BD-23CB-DAB2D6A9CA19}"/>
              </a:ext>
            </a:extLst>
          </p:cNvPr>
          <p:cNvGrpSpPr/>
          <p:nvPr/>
        </p:nvGrpSpPr>
        <p:grpSpPr>
          <a:xfrm>
            <a:off x="7081672" y="4655433"/>
            <a:ext cx="1263621" cy="369332"/>
            <a:chOff x="5899880" y="5099977"/>
            <a:chExt cx="1263621" cy="369332"/>
          </a:xfrm>
        </p:grpSpPr>
        <p:sp>
          <p:nvSpPr>
            <p:cNvPr id="47" name="Line 33">
              <a:extLst>
                <a:ext uri="{FF2B5EF4-FFF2-40B4-BE49-F238E27FC236}">
                  <a16:creationId xmlns:a16="http://schemas.microsoft.com/office/drawing/2014/main" id="{688F472F-B3EB-B4AA-4F36-FA981FB832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34">
              <a:extLst>
                <a:ext uri="{FF2B5EF4-FFF2-40B4-BE49-F238E27FC236}">
                  <a16:creationId xmlns:a16="http://schemas.microsoft.com/office/drawing/2014/main" id="{3D9193FF-960C-48FB-9D42-E312E9C5C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35">
              <a:extLst>
                <a:ext uri="{FF2B5EF4-FFF2-40B4-BE49-F238E27FC236}">
                  <a16:creationId xmlns:a16="http://schemas.microsoft.com/office/drawing/2014/main" id="{240948A0-0F10-A30B-E5D3-081610093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Rectangle 121">
              <a:extLst>
                <a:ext uri="{FF2B5EF4-FFF2-40B4-BE49-F238E27FC236}">
                  <a16:creationId xmlns:a16="http://schemas.microsoft.com/office/drawing/2014/main" id="{EB38F4D5-E319-3035-9537-4F4F06078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51" name="Group 5">
            <a:extLst>
              <a:ext uri="{FF2B5EF4-FFF2-40B4-BE49-F238E27FC236}">
                <a16:creationId xmlns:a16="http://schemas.microsoft.com/office/drawing/2014/main" id="{92C02567-28B4-AD0F-5F14-0C4C53D77711}"/>
              </a:ext>
            </a:extLst>
          </p:cNvPr>
          <p:cNvGraphicFramePr>
            <a:graphicFrameLocks noGrp="1"/>
          </p:cNvGraphicFramePr>
          <p:nvPr/>
        </p:nvGraphicFramePr>
        <p:xfrm>
          <a:off x="6180113" y="4334040"/>
          <a:ext cx="2537025" cy="315840"/>
        </p:xfrm>
        <a:graphic>
          <a:graphicData uri="http://schemas.openxmlformats.org/drawingml/2006/table">
            <a:tbl>
              <a:tblPr/>
              <a:tblGrid>
                <a:gridCol w="113599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E521E2ED-001A-AA6B-4F14-353F137BC201}"/>
              </a:ext>
            </a:extLst>
          </p:cNvPr>
          <p:cNvGrpSpPr/>
          <p:nvPr/>
        </p:nvGrpSpPr>
        <p:grpSpPr>
          <a:xfrm>
            <a:off x="7056579" y="5526490"/>
            <a:ext cx="2149776" cy="370160"/>
            <a:chOff x="6479461" y="5540610"/>
            <a:chExt cx="2149776" cy="370160"/>
          </a:xfrm>
        </p:grpSpPr>
        <p:sp>
          <p:nvSpPr>
            <p:cNvPr id="53" name="Line 36">
              <a:extLst>
                <a:ext uri="{FF2B5EF4-FFF2-40B4-BE49-F238E27FC236}">
                  <a16:creationId xmlns:a16="http://schemas.microsoft.com/office/drawing/2014/main" id="{82FB4F37-C784-CF7B-BFED-DB49DB684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37">
              <a:extLst>
                <a:ext uri="{FF2B5EF4-FFF2-40B4-BE49-F238E27FC236}">
                  <a16:creationId xmlns:a16="http://schemas.microsoft.com/office/drawing/2014/main" id="{933B3A0D-DCEC-7912-B420-DBCEAC673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8">
              <a:extLst>
                <a:ext uri="{FF2B5EF4-FFF2-40B4-BE49-F238E27FC236}">
                  <a16:creationId xmlns:a16="http://schemas.microsoft.com/office/drawing/2014/main" id="{8D412ED6-E858-32F8-FE39-9FE463833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41">
              <a:extLst>
                <a:ext uri="{FF2B5EF4-FFF2-40B4-BE49-F238E27FC236}">
                  <a16:creationId xmlns:a16="http://schemas.microsoft.com/office/drawing/2014/main" id="{2046E2F5-8B24-E5DB-9A1A-475603EEB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Rectangle 122">
              <a:extLst>
                <a:ext uri="{FF2B5EF4-FFF2-40B4-BE49-F238E27FC236}">
                  <a16:creationId xmlns:a16="http://schemas.microsoft.com/office/drawing/2014/main" id="{518968AB-10FC-8DBB-2605-1EA9B26FB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58" name="Group 5">
            <a:extLst>
              <a:ext uri="{FF2B5EF4-FFF2-40B4-BE49-F238E27FC236}">
                <a16:creationId xmlns:a16="http://schemas.microsoft.com/office/drawing/2014/main" id="{97966F3E-1AE4-5B6D-CFB2-963D13B5E8AD}"/>
              </a:ext>
            </a:extLst>
          </p:cNvPr>
          <p:cNvGraphicFramePr>
            <a:graphicFrameLocks noGrp="1"/>
          </p:cNvGraphicFramePr>
          <p:nvPr/>
        </p:nvGraphicFramePr>
        <p:xfrm>
          <a:off x="6175707" y="5211312"/>
          <a:ext cx="3481951" cy="315840"/>
        </p:xfrm>
        <a:graphic>
          <a:graphicData uri="http://schemas.openxmlformats.org/drawingml/2006/table">
            <a:tbl>
              <a:tblPr/>
              <a:tblGrid>
                <a:gridCol w="118552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PROJEKT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84033" name="Group 1484032">
            <a:extLst>
              <a:ext uri="{FF2B5EF4-FFF2-40B4-BE49-F238E27FC236}">
                <a16:creationId xmlns:a16="http://schemas.microsoft.com/office/drawing/2014/main" id="{B45B38D6-953A-6213-9F87-81AC4029DF73}"/>
              </a:ext>
            </a:extLst>
          </p:cNvPr>
          <p:cNvGrpSpPr/>
          <p:nvPr/>
        </p:nvGrpSpPr>
        <p:grpSpPr>
          <a:xfrm>
            <a:off x="1454405" y="5533694"/>
            <a:ext cx="1612149" cy="369332"/>
            <a:chOff x="5899880" y="4657640"/>
            <a:chExt cx="1612149" cy="369332"/>
          </a:xfrm>
        </p:grpSpPr>
        <p:sp>
          <p:nvSpPr>
            <p:cNvPr id="1484034" name="Line 23">
              <a:extLst>
                <a:ext uri="{FF2B5EF4-FFF2-40B4-BE49-F238E27FC236}">
                  <a16:creationId xmlns:a16="http://schemas.microsoft.com/office/drawing/2014/main" id="{8EA86769-3CFB-0EA3-A25A-E07CBCEE5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5" name="Line 25">
              <a:extLst>
                <a:ext uri="{FF2B5EF4-FFF2-40B4-BE49-F238E27FC236}">
                  <a16:creationId xmlns:a16="http://schemas.microsoft.com/office/drawing/2014/main" id="{707FCC52-1801-D008-38F0-9E0FB5CDB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6" name="Line 27">
              <a:extLst>
                <a:ext uri="{FF2B5EF4-FFF2-40B4-BE49-F238E27FC236}">
                  <a16:creationId xmlns:a16="http://schemas.microsoft.com/office/drawing/2014/main" id="{7FAEBCA0-F77D-3E28-BB11-B917A921E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7" name="Line 32">
              <a:extLst>
                <a:ext uri="{FF2B5EF4-FFF2-40B4-BE49-F238E27FC236}">
                  <a16:creationId xmlns:a16="http://schemas.microsoft.com/office/drawing/2014/main" id="{70F3AD26-E249-9CB6-65EC-6B6F938DA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8" name="Rectangle 120">
              <a:extLst>
                <a:ext uri="{FF2B5EF4-FFF2-40B4-BE49-F238E27FC236}">
                  <a16:creationId xmlns:a16="http://schemas.microsoft.com/office/drawing/2014/main" id="{4EE9E36E-B276-7267-0C6F-CC0DB69C1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484039" name="Group 1484038">
            <a:extLst>
              <a:ext uri="{FF2B5EF4-FFF2-40B4-BE49-F238E27FC236}">
                <a16:creationId xmlns:a16="http://schemas.microsoft.com/office/drawing/2014/main" id="{C83450DB-492E-1BEC-B536-9875E4C3C73A}"/>
              </a:ext>
            </a:extLst>
          </p:cNvPr>
          <p:cNvGrpSpPr/>
          <p:nvPr/>
        </p:nvGrpSpPr>
        <p:grpSpPr>
          <a:xfrm>
            <a:off x="1454405" y="4660801"/>
            <a:ext cx="2249141" cy="375823"/>
            <a:chOff x="5899880" y="5099977"/>
            <a:chExt cx="2249141" cy="375823"/>
          </a:xfrm>
        </p:grpSpPr>
        <p:sp>
          <p:nvSpPr>
            <p:cNvPr id="1484040" name="Line 33">
              <a:extLst>
                <a:ext uri="{FF2B5EF4-FFF2-40B4-BE49-F238E27FC236}">
                  <a16:creationId xmlns:a16="http://schemas.microsoft.com/office/drawing/2014/main" id="{10B0EC23-2FDC-873A-DD93-1353EA05D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1" name="Line 34">
              <a:extLst>
                <a:ext uri="{FF2B5EF4-FFF2-40B4-BE49-F238E27FC236}">
                  <a16:creationId xmlns:a16="http://schemas.microsoft.com/office/drawing/2014/main" id="{C7B26D34-3CD7-4F0A-DE3A-C0032002E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2" name="Line 35">
              <a:extLst>
                <a:ext uri="{FF2B5EF4-FFF2-40B4-BE49-F238E27FC236}">
                  <a16:creationId xmlns:a16="http://schemas.microsoft.com/office/drawing/2014/main" id="{C24FF00B-4914-B0C0-1BDA-B91DFD6E77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3" name="Rectangle 121">
              <a:extLst>
                <a:ext uri="{FF2B5EF4-FFF2-40B4-BE49-F238E27FC236}">
                  <a16:creationId xmlns:a16="http://schemas.microsoft.com/office/drawing/2014/main" id="{4EDE6943-360A-5AA8-33F3-AFDD22E06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1484044" name="Group 1484043">
            <a:extLst>
              <a:ext uri="{FF2B5EF4-FFF2-40B4-BE49-F238E27FC236}">
                <a16:creationId xmlns:a16="http://schemas.microsoft.com/office/drawing/2014/main" id="{AA358A67-0656-E489-C025-7D50F461C127}"/>
              </a:ext>
            </a:extLst>
          </p:cNvPr>
          <p:cNvGrpSpPr/>
          <p:nvPr/>
        </p:nvGrpSpPr>
        <p:grpSpPr>
          <a:xfrm>
            <a:off x="2033986" y="5101434"/>
            <a:ext cx="3429936" cy="375464"/>
            <a:chOff x="6479461" y="5540610"/>
            <a:chExt cx="3429936" cy="375464"/>
          </a:xfrm>
        </p:grpSpPr>
        <p:sp>
          <p:nvSpPr>
            <p:cNvPr id="1484045" name="Line 36">
              <a:extLst>
                <a:ext uri="{FF2B5EF4-FFF2-40B4-BE49-F238E27FC236}">
                  <a16:creationId xmlns:a16="http://schemas.microsoft.com/office/drawing/2014/main" id="{4B1EA5EC-0167-2968-9DAB-BEC71118F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6" name="Line 37">
              <a:extLst>
                <a:ext uri="{FF2B5EF4-FFF2-40B4-BE49-F238E27FC236}">
                  <a16:creationId xmlns:a16="http://schemas.microsoft.com/office/drawing/2014/main" id="{676E4D49-22E2-37F8-8B9F-9C96DCD8C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7" name="Line 38">
              <a:extLst>
                <a:ext uri="{FF2B5EF4-FFF2-40B4-BE49-F238E27FC236}">
                  <a16:creationId xmlns:a16="http://schemas.microsoft.com/office/drawing/2014/main" id="{35093A03-AB0F-C59E-10D7-81B64C9CA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8" name="Line 41">
              <a:extLst>
                <a:ext uri="{FF2B5EF4-FFF2-40B4-BE49-F238E27FC236}">
                  <a16:creationId xmlns:a16="http://schemas.microsoft.com/office/drawing/2014/main" id="{3FD16453-BC45-CB79-7BE1-9777FF7038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9" name="Rectangle 122">
              <a:extLst>
                <a:ext uri="{FF2B5EF4-FFF2-40B4-BE49-F238E27FC236}">
                  <a16:creationId xmlns:a16="http://schemas.microsoft.com/office/drawing/2014/main" id="{ED548120-78E4-D4B0-CD99-BE11C9639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36808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 – Test: Beispiel 2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35CCC24-9140-F33E-1AC9-1E18DB4205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 dirty="0"/>
              <a:t>Matrix</a:t>
            </a:r>
          </a:p>
          <a:p>
            <a:pPr lvl="1"/>
            <a:r>
              <a:rPr lang="en-DE" dirty="0"/>
              <a:t>Nach Schritt 3:</a:t>
            </a:r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1"/>
            <a:r>
              <a:rPr lang="en-DE" dirty="0"/>
              <a:t>Nach </a:t>
            </a:r>
            <a:r>
              <a:rPr lang="en-DE" dirty="0">
                <a:solidFill>
                  <a:srgbClr val="7030A0"/>
                </a:solidFill>
              </a:rPr>
              <a:t>FD1</a:t>
            </a:r>
            <a:r>
              <a:rPr lang="en-DE" dirty="0"/>
              <a:t> und </a:t>
            </a:r>
            <a:r>
              <a:rPr lang="en-DE" dirty="0">
                <a:solidFill>
                  <a:srgbClr val="FFC000"/>
                </a:solidFill>
              </a:rPr>
              <a:t>FD2</a:t>
            </a:r>
            <a:r>
              <a:rPr lang="en-DE" dirty="0"/>
              <a:t> in Schritt 4</a:t>
            </a:r>
          </a:p>
          <a:p>
            <a:pPr lvl="1"/>
            <a:endParaRPr lang="en-DE" dirty="0"/>
          </a:p>
          <a:p>
            <a:pPr lvl="1"/>
            <a:endParaRPr lang="en-DE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E5C96825-B0D1-6F45-F8B9-42B848A2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119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Folie </a:t>
            </a:r>
            <a:fld id="{C345CAD8-B944-45C4-9279-C721098D25B4}" type="slidenum">
              <a:rPr lang="de-DE"/>
              <a:pPr/>
              <a:t>42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69" name="Group 337">
                <a:extLst>
                  <a:ext uri="{FF2B5EF4-FFF2-40B4-BE49-F238E27FC236}">
                    <a16:creationId xmlns:a16="http://schemas.microsoft.com/office/drawing/2014/main" id="{384769F8-0778-1CF9-B3CE-0B34E5DF10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03808" y="2496562"/>
              <a:ext cx="5057603" cy="1366318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i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69" name="Group 337">
                <a:extLst>
                  <a:ext uri="{FF2B5EF4-FFF2-40B4-BE49-F238E27FC236}">
                    <a16:creationId xmlns:a16="http://schemas.microsoft.com/office/drawing/2014/main" id="{384769F8-0778-1CF9-B3CE-0B34E5DF10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1136857"/>
                  </p:ext>
                </p:extLst>
              </p:nvPr>
            </p:nvGraphicFramePr>
            <p:xfrm>
              <a:off x="903808" y="2496562"/>
              <a:ext cx="5057603" cy="1366318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6294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14815" r="-930769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5000" t="-114815" r="-598077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1884" t="-114815" r="-350725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2093" t="-114815" r="-462791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529" t="-114815" r="-192647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4494" t="-114815" r="-47191" b="-2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3077" t="-114815" r="-7692" b="-2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14815" r="-930769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5000" t="-214815" r="-598077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1884" t="-214815" r="-350725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2093" t="-214815" r="-462791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529" t="-214815" r="-192647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4494" t="-214815" r="-47191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3077" t="-214815" r="-7692" b="-1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14815" r="-930769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5000" t="-314815" r="-598077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1884" t="-314815" r="-350725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2093" t="-314815" r="-46279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98529" t="-314815" r="-192647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4494" t="-314815" r="-4719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3077" t="-314815" r="-7692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70" name="Group 337">
                <a:extLst>
                  <a:ext uri="{FF2B5EF4-FFF2-40B4-BE49-F238E27FC236}">
                    <a16:creationId xmlns:a16="http://schemas.microsoft.com/office/drawing/2014/main" id="{D37AE13E-B726-2C11-8A5B-2477EAAC9FD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95168" y="4470842"/>
              <a:ext cx="5057603" cy="1372604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i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i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de-DE" sz="1800" b="0" i="1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0" lang="de-DE" sz="1800" b="0" u="none" strike="noStrike" cap="none" normalizeH="0" baseline="0" dirty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70" name="Group 337">
                <a:extLst>
                  <a:ext uri="{FF2B5EF4-FFF2-40B4-BE49-F238E27FC236}">
                    <a16:creationId xmlns:a16="http://schemas.microsoft.com/office/drawing/2014/main" id="{D37AE13E-B726-2C11-8A5B-2477EAAC9F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3859300"/>
                  </p:ext>
                </p:extLst>
              </p:nvPr>
            </p:nvGraphicFramePr>
            <p:xfrm>
              <a:off x="895168" y="4470842"/>
              <a:ext cx="5057603" cy="1372604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6294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10714" r="-933333" b="-1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110714" r="-600000" b="-1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110714" r="-352174" b="-1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110714" r="-465116" b="-1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8529" t="-110714" r="-194118" b="-1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4494" t="-110714" r="-48315" b="-1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110714" r="-10256" b="-196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18519" r="-933333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218519" r="-600000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218519" r="-352174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218519" r="-465116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8529" t="-218519" r="-194118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4494" t="-218519" r="-48315" b="-1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218519" r="-10256" b="-1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34629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18519" r="-933333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318519" r="-600000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318519" r="-352174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318519" r="-465116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8529" t="-318519" r="-194118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4494" t="-318519" r="-48315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318519" r="-10256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199" name="Group 7198">
            <a:extLst>
              <a:ext uri="{FF2B5EF4-FFF2-40B4-BE49-F238E27FC236}">
                <a16:creationId xmlns:a16="http://schemas.microsoft.com/office/drawing/2014/main" id="{74149C55-A1F2-A7AA-3E52-07FAE36DFF8F}"/>
              </a:ext>
            </a:extLst>
          </p:cNvPr>
          <p:cNvGrpSpPr/>
          <p:nvPr/>
        </p:nvGrpSpPr>
        <p:grpSpPr>
          <a:xfrm>
            <a:off x="10016187" y="4639103"/>
            <a:ext cx="1612149" cy="377971"/>
            <a:chOff x="5899880" y="4657640"/>
            <a:chExt cx="1612149" cy="377971"/>
          </a:xfrm>
        </p:grpSpPr>
        <p:sp>
          <p:nvSpPr>
            <p:cNvPr id="7200" name="Line 23">
              <a:extLst>
                <a:ext uri="{FF2B5EF4-FFF2-40B4-BE49-F238E27FC236}">
                  <a16:creationId xmlns:a16="http://schemas.microsoft.com/office/drawing/2014/main" id="{D29DF5ED-65F3-D68E-2E91-A977C9E4A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1" name="Line 25">
              <a:extLst>
                <a:ext uri="{FF2B5EF4-FFF2-40B4-BE49-F238E27FC236}">
                  <a16:creationId xmlns:a16="http://schemas.microsoft.com/office/drawing/2014/main" id="{04BF168D-B861-C87F-DF60-B4FDC8A13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2" name="Line 27">
              <a:extLst>
                <a:ext uri="{FF2B5EF4-FFF2-40B4-BE49-F238E27FC236}">
                  <a16:creationId xmlns:a16="http://schemas.microsoft.com/office/drawing/2014/main" id="{B66641F1-07EF-8576-9F6F-860196D40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3" name="Line 32">
              <a:extLst>
                <a:ext uri="{FF2B5EF4-FFF2-40B4-BE49-F238E27FC236}">
                  <a16:creationId xmlns:a16="http://schemas.microsoft.com/office/drawing/2014/main" id="{A89E1FB1-5C4B-B5D9-16F7-5C6DE1BAB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4" name="Rectangle 120">
              <a:extLst>
                <a:ext uri="{FF2B5EF4-FFF2-40B4-BE49-F238E27FC236}">
                  <a16:creationId xmlns:a16="http://schemas.microsoft.com/office/drawing/2014/main" id="{F8C31714-FC76-A3B0-03E1-581F7D0A2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7205" name="Group 5">
            <a:extLst>
              <a:ext uri="{FF2B5EF4-FFF2-40B4-BE49-F238E27FC236}">
                <a16:creationId xmlns:a16="http://schemas.microsoft.com/office/drawing/2014/main" id="{320F3B29-0349-DC19-2D6F-0C05472622B1}"/>
              </a:ext>
            </a:extLst>
          </p:cNvPr>
          <p:cNvGraphicFramePr>
            <a:graphicFrameLocks noGrp="1"/>
          </p:cNvGraphicFramePr>
          <p:nvPr/>
        </p:nvGraphicFramePr>
        <p:xfrm>
          <a:off x="8663371" y="4334040"/>
          <a:ext cx="3163116" cy="315840"/>
        </p:xfrm>
        <a:graphic>
          <a:graphicData uri="http://schemas.openxmlformats.org/drawingml/2006/table">
            <a:tbl>
              <a:tblPr/>
              <a:tblGrid>
                <a:gridCol w="160767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ARBEITET_AN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206" name="Group 7205">
            <a:extLst>
              <a:ext uri="{FF2B5EF4-FFF2-40B4-BE49-F238E27FC236}">
                <a16:creationId xmlns:a16="http://schemas.microsoft.com/office/drawing/2014/main" id="{15F08561-662D-2CD6-D558-AE202CC5E42A}"/>
              </a:ext>
            </a:extLst>
          </p:cNvPr>
          <p:cNvGrpSpPr/>
          <p:nvPr/>
        </p:nvGrpSpPr>
        <p:grpSpPr>
          <a:xfrm>
            <a:off x="7081672" y="4655433"/>
            <a:ext cx="1263621" cy="369332"/>
            <a:chOff x="5899880" y="5099977"/>
            <a:chExt cx="1263621" cy="369332"/>
          </a:xfrm>
        </p:grpSpPr>
        <p:sp>
          <p:nvSpPr>
            <p:cNvPr id="7207" name="Line 33">
              <a:extLst>
                <a:ext uri="{FF2B5EF4-FFF2-40B4-BE49-F238E27FC236}">
                  <a16:creationId xmlns:a16="http://schemas.microsoft.com/office/drawing/2014/main" id="{D9D835D3-ACE4-DD16-5A0F-57132ED69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8" name="Line 34">
              <a:extLst>
                <a:ext uri="{FF2B5EF4-FFF2-40B4-BE49-F238E27FC236}">
                  <a16:creationId xmlns:a16="http://schemas.microsoft.com/office/drawing/2014/main" id="{E0A70EEB-3E2A-22C2-62E5-6EA604A54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9" name="Line 35">
              <a:extLst>
                <a:ext uri="{FF2B5EF4-FFF2-40B4-BE49-F238E27FC236}">
                  <a16:creationId xmlns:a16="http://schemas.microsoft.com/office/drawing/2014/main" id="{BFED07AD-E927-9283-023A-B7004484D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0" name="Rectangle 121">
              <a:extLst>
                <a:ext uri="{FF2B5EF4-FFF2-40B4-BE49-F238E27FC236}">
                  <a16:creationId xmlns:a16="http://schemas.microsoft.com/office/drawing/2014/main" id="{56E4FE9E-A84F-07F1-3649-7EBD312B1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7211" name="Group 5">
            <a:extLst>
              <a:ext uri="{FF2B5EF4-FFF2-40B4-BE49-F238E27FC236}">
                <a16:creationId xmlns:a16="http://schemas.microsoft.com/office/drawing/2014/main" id="{24BEE134-E746-30F9-B2C8-6C545C437EB9}"/>
              </a:ext>
            </a:extLst>
          </p:cNvPr>
          <p:cNvGraphicFramePr>
            <a:graphicFrameLocks noGrp="1"/>
          </p:cNvGraphicFramePr>
          <p:nvPr/>
        </p:nvGraphicFramePr>
        <p:xfrm>
          <a:off x="6180113" y="4334040"/>
          <a:ext cx="2537025" cy="315840"/>
        </p:xfrm>
        <a:graphic>
          <a:graphicData uri="http://schemas.openxmlformats.org/drawingml/2006/table">
            <a:tbl>
              <a:tblPr/>
              <a:tblGrid>
                <a:gridCol w="113599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212" name="Group 7211">
            <a:extLst>
              <a:ext uri="{FF2B5EF4-FFF2-40B4-BE49-F238E27FC236}">
                <a16:creationId xmlns:a16="http://schemas.microsoft.com/office/drawing/2014/main" id="{C186FD48-B7E5-1C5E-E24A-8156774B8626}"/>
              </a:ext>
            </a:extLst>
          </p:cNvPr>
          <p:cNvGrpSpPr/>
          <p:nvPr/>
        </p:nvGrpSpPr>
        <p:grpSpPr>
          <a:xfrm>
            <a:off x="7056579" y="5526490"/>
            <a:ext cx="2149776" cy="370160"/>
            <a:chOff x="6479461" y="5540610"/>
            <a:chExt cx="2149776" cy="370160"/>
          </a:xfrm>
        </p:grpSpPr>
        <p:sp>
          <p:nvSpPr>
            <p:cNvPr id="7213" name="Line 36">
              <a:extLst>
                <a:ext uri="{FF2B5EF4-FFF2-40B4-BE49-F238E27FC236}">
                  <a16:creationId xmlns:a16="http://schemas.microsoft.com/office/drawing/2014/main" id="{C1DDD22D-D90D-2CE2-1ED7-3D7EAFEB4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4" name="Line 37">
              <a:extLst>
                <a:ext uri="{FF2B5EF4-FFF2-40B4-BE49-F238E27FC236}">
                  <a16:creationId xmlns:a16="http://schemas.microsoft.com/office/drawing/2014/main" id="{E496F137-7BA7-B8DE-1DCB-DEE53A6D0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5" name="Line 38">
              <a:extLst>
                <a:ext uri="{FF2B5EF4-FFF2-40B4-BE49-F238E27FC236}">
                  <a16:creationId xmlns:a16="http://schemas.microsoft.com/office/drawing/2014/main" id="{1E51B55D-8CBA-9F37-8D2D-224DFCAC6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6" name="Line 41">
              <a:extLst>
                <a:ext uri="{FF2B5EF4-FFF2-40B4-BE49-F238E27FC236}">
                  <a16:creationId xmlns:a16="http://schemas.microsoft.com/office/drawing/2014/main" id="{D8863A63-0EBA-C2E9-39D3-764CCD1CEE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7" name="Rectangle 122">
              <a:extLst>
                <a:ext uri="{FF2B5EF4-FFF2-40B4-BE49-F238E27FC236}">
                  <a16:creationId xmlns:a16="http://schemas.microsoft.com/office/drawing/2014/main" id="{B5CB9E3F-E93C-E0A2-9166-8A2B55243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7218" name="Group 5">
            <a:extLst>
              <a:ext uri="{FF2B5EF4-FFF2-40B4-BE49-F238E27FC236}">
                <a16:creationId xmlns:a16="http://schemas.microsoft.com/office/drawing/2014/main" id="{7410486A-A99B-1B04-5E88-CC522CA03B99}"/>
              </a:ext>
            </a:extLst>
          </p:cNvPr>
          <p:cNvGraphicFramePr>
            <a:graphicFrameLocks noGrp="1"/>
          </p:cNvGraphicFramePr>
          <p:nvPr/>
        </p:nvGraphicFramePr>
        <p:xfrm>
          <a:off x="6175707" y="5211312"/>
          <a:ext cx="3481951" cy="315840"/>
        </p:xfrm>
        <a:graphic>
          <a:graphicData uri="http://schemas.openxmlformats.org/drawingml/2006/table">
            <a:tbl>
              <a:tblPr/>
              <a:tblGrid>
                <a:gridCol w="118552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PROJEKT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45A63A9-50DB-7E44-9C25-00BF42759C0E}"/>
                  </a:ext>
                </a:extLst>
              </p:cNvPr>
              <p:cNvSpPr txBox="1"/>
              <p:nvPr/>
            </p:nvSpPr>
            <p:spPr>
              <a:xfrm>
                <a:off x="6249024" y="3200043"/>
                <a:ext cx="3241080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Zeile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nur mit „a“ Symbolen </a:t>
                </a:r>
                <a:br>
                  <a:rPr lang="de-DE" dirty="0"/>
                </a:br>
                <a:r>
                  <a:rPr lang="de-DE" dirty="0"/>
                  <a:t>➝ nicht-additive JOIN-Zerlegung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45A63A9-50DB-7E44-9C25-00BF42759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024" y="3200043"/>
                <a:ext cx="324108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47E0314-4D0C-B259-54F5-1C0944053B88}"/>
              </a:ext>
            </a:extLst>
          </p:cNvPr>
          <p:cNvCxnSpPr>
            <a:cxnSpLocks/>
            <a:stCxn id="68" idx="1"/>
            <a:endCxn id="75" idx="3"/>
          </p:cNvCxnSpPr>
          <p:nvPr/>
        </p:nvCxnSpPr>
        <p:spPr>
          <a:xfrm flipH="1">
            <a:off x="5961411" y="3523209"/>
            <a:ext cx="287613" cy="21617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5AEA8D91-F28B-01CF-9772-84C52D6EC312}"/>
              </a:ext>
            </a:extLst>
          </p:cNvPr>
          <p:cNvSpPr/>
          <p:nvPr/>
        </p:nvSpPr>
        <p:spPr>
          <a:xfrm>
            <a:off x="1390389" y="5526490"/>
            <a:ext cx="4571022" cy="3169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64236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Nebenbemerkung: Unechte Tupel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Auch aus </a:t>
                </a:r>
                <a:r>
                  <a:rPr lang="de-DE" dirty="0" err="1"/>
                  <a:t>Equijoins</a:t>
                </a:r>
                <a:r>
                  <a:rPr lang="de-DE" dirty="0"/>
                  <a:t> über Nicht-Schlüssel-Attribute können </a:t>
                </a:r>
                <a:r>
                  <a:rPr lang="de-DE" dirty="0">
                    <a:solidFill>
                      <a:schemeClr val="accent1"/>
                    </a:solidFill>
                  </a:rPr>
                  <a:t>unechte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spurious</a:t>
                </a:r>
                <a:r>
                  <a:rPr lang="de-DE" dirty="0">
                    <a:solidFill>
                      <a:schemeClr val="accent1"/>
                    </a:solidFill>
                  </a:rPr>
                  <a:t>) Tupel</a:t>
                </a:r>
                <a:r>
                  <a:rPr lang="de-DE" dirty="0"/>
                  <a:t> entstehen</a:t>
                </a:r>
              </a:p>
              <a:p>
                <a:pPr lvl="1"/>
                <a:r>
                  <a:rPr lang="de-DE" dirty="0"/>
                  <a:t>Abhilfe:</a:t>
                </a:r>
              </a:p>
              <a:p>
                <a:pPr lvl="2"/>
                <a:r>
                  <a:rPr lang="de-DE" dirty="0"/>
                  <a:t>Vermeidung gleichlautender Attribute, die keine Schlüssel sind</a:t>
                </a:r>
              </a:p>
              <a:p>
                <a:pPr lvl="2"/>
                <a:r>
                  <a:rPr lang="de-DE" dirty="0"/>
                  <a:t>Wenn dies unvermeidbar ist: kein </a:t>
                </a:r>
                <a:r>
                  <a:rPr lang="de-DE" dirty="0" err="1"/>
                  <a:t>Join</a:t>
                </a:r>
                <a:r>
                  <a:rPr lang="de-DE" dirty="0"/>
                  <a:t> darüber bzw. </a:t>
                </a:r>
                <a:r>
                  <a:rPr lang="de-DE" dirty="0" err="1"/>
                  <a:t>Join</a:t>
                </a:r>
                <a:r>
                  <a:rPr lang="de-DE" dirty="0"/>
                  <a:t> nur über Schlüsselattribute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𝑂𝑅𝑇𝐸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𝑃𝑅𝑂𝐽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(Natural </a:t>
                </a:r>
                <a:r>
                  <a:rPr lang="de-DE" dirty="0" err="1"/>
                  <a:t>Join</a:t>
                </a:r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E5DB272-9D34-FC4C-A11E-8713F0D94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8F62DB3D-44D5-F9CB-0A26-0E17DF414538}"/>
              </a:ext>
            </a:extLst>
          </p:cNvPr>
          <p:cNvGraphicFramePr>
            <a:graphicFrameLocks noGrp="1"/>
          </p:cNvGraphicFramePr>
          <p:nvPr/>
        </p:nvGraphicFramePr>
        <p:xfrm>
          <a:off x="2038135" y="5354903"/>
          <a:ext cx="5781313" cy="315840"/>
        </p:xfrm>
        <a:graphic>
          <a:graphicData uri="http://schemas.openxmlformats.org/drawingml/2006/table">
            <a:tbl>
              <a:tblPr/>
              <a:tblGrid>
                <a:gridCol w="14726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21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852944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182C10FC-F6E8-AF54-3D1B-889DB5A2214C}"/>
              </a:ext>
            </a:extLst>
          </p:cNvPr>
          <p:cNvGraphicFramePr>
            <a:graphicFrameLocks noGrp="1"/>
          </p:cNvGraphicFramePr>
          <p:nvPr/>
        </p:nvGraphicFramePr>
        <p:xfrm>
          <a:off x="2038135" y="4618027"/>
          <a:ext cx="3577706" cy="315840"/>
        </p:xfrm>
        <a:graphic>
          <a:graphicData uri="http://schemas.openxmlformats.org/drawingml/2006/table">
            <a:tbl>
              <a:tblPr/>
              <a:tblGrid>
                <a:gridCol w="14724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27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Ellipse 5"/>
          <p:cNvSpPr/>
          <p:nvPr/>
        </p:nvSpPr>
        <p:spPr bwMode="auto">
          <a:xfrm>
            <a:off x="4526280" y="4513472"/>
            <a:ext cx="1089561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6789419" y="5266125"/>
            <a:ext cx="1030029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599E427-09B9-C215-C1EB-EA900A51EABA}"/>
              </a:ext>
            </a:extLst>
          </p:cNvPr>
          <p:cNvCxnSpPr>
            <a:cxnSpLocks/>
            <a:stCxn id="6" idx="6"/>
            <a:endCxn id="10" idx="0"/>
          </p:cNvCxnSpPr>
          <p:nvPr/>
        </p:nvCxnSpPr>
        <p:spPr>
          <a:xfrm>
            <a:off x="5615841" y="4760170"/>
            <a:ext cx="1688593" cy="505955"/>
          </a:xfrm>
          <a:prstGeom prst="curvedConnector2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8687095-BDC5-BEC4-CE59-74CC993890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3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Braun - Datenbanken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5240E-CF34-A74C-8EB1-37572D30F906}"/>
              </a:ext>
            </a:extLst>
          </p:cNvPr>
          <p:cNvSpPr txBox="1"/>
          <p:nvPr/>
        </p:nvSpPr>
        <p:spPr>
          <a:xfrm>
            <a:off x="10123835" y="2415714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 unechte Tupel</a:t>
            </a:r>
          </a:p>
        </p:txBody>
      </p:sp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57CD61BA-409C-005E-96FC-C8FB059A9547}"/>
              </a:ext>
            </a:extLst>
          </p:cNvPr>
          <p:cNvGraphicFramePr>
            <a:graphicFrameLocks noGrp="1"/>
          </p:cNvGraphicFramePr>
          <p:nvPr/>
        </p:nvGraphicFramePr>
        <p:xfrm>
          <a:off x="3707220" y="1040422"/>
          <a:ext cx="5925204" cy="4881600"/>
        </p:xfrm>
        <a:graphic>
          <a:graphicData uri="http://schemas.openxmlformats.org/drawingml/2006/table">
            <a:tbl>
              <a:tblPr/>
              <a:tblGrid>
                <a:gridCol w="14726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400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1394569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123456789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32.5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X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123456789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666884444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30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453453453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X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127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453453453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687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670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873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Computerisation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615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Reorganisation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844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999887777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Newbenefits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813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999887777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Computerisation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946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987987987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Computerisation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119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987987987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Newbenefits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264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Newbenefits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12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Reorganisation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013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null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Reorganisation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14" name="Group 5">
            <a:extLst>
              <a:ext uri="{FF2B5EF4-FFF2-40B4-BE49-F238E27FC236}">
                <a16:creationId xmlns:a16="http://schemas.microsoft.com/office/drawing/2014/main" id="{72D6F6F5-A1AC-99B3-8DF0-2A1754CAF8BD}"/>
              </a:ext>
            </a:extLst>
          </p:cNvPr>
          <p:cNvGraphicFramePr>
            <a:graphicFrameLocks noGrp="1"/>
          </p:cNvGraphicFramePr>
          <p:nvPr/>
        </p:nvGraphicFramePr>
        <p:xfrm>
          <a:off x="357295" y="1500262"/>
          <a:ext cx="4030926" cy="4025520"/>
        </p:xfrm>
        <a:graphic>
          <a:graphicData uri="http://schemas.openxmlformats.org/drawingml/2006/table">
            <a:tbl>
              <a:tblPr/>
              <a:tblGrid>
                <a:gridCol w="140072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61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Smith, John B.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315091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Smith, John B.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91007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Narayan, Ramesh K.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033122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English, Joyce A.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8927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English, Joyce A.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844737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Wong, Franklin T.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36987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Wong, Franklin T.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55283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Wong, Franklin T.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372940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Zelaya, Alicia J.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826272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Jabbar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Ahmad V.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376662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Wallace, Jennifer S.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077591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Wallace, Jennifer S.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164006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Borg, James E.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391028"/>
                  </a:ext>
                </a:extLst>
              </a:tr>
            </a:tbl>
          </a:graphicData>
        </a:graphic>
      </p:graphicFrame>
      <p:sp>
        <p:nvSpPr>
          <p:cNvPr id="9" name="Ellipse 8"/>
          <p:cNvSpPr/>
          <p:nvPr/>
        </p:nvSpPr>
        <p:spPr bwMode="auto">
          <a:xfrm>
            <a:off x="3373092" y="1399962"/>
            <a:ext cx="1020372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8601567" y="935978"/>
            <a:ext cx="1020372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Group 5">
                <a:extLst>
                  <a:ext uri="{FF2B5EF4-FFF2-40B4-BE49-F238E27FC236}">
                    <a16:creationId xmlns:a16="http://schemas.microsoft.com/office/drawing/2014/main" id="{4EBB9E83-80C8-6ECD-3A06-F202791CFC9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69655" y="2814194"/>
              <a:ext cx="6093525" cy="3740160"/>
            </p:xfrm>
            <a:graphic>
              <a:graphicData uri="http://schemas.openxmlformats.org/drawingml/2006/table">
                <a:tbl>
                  <a:tblPr>
                    <a:effectLst>
                      <a:outerShdw blurRad="292100" dist="139700" dir="2700000" algn="tl" rotWithShape="0">
                        <a:prstClr val="black">
                          <a:alpha val="65000"/>
                        </a:prstClr>
                      </a:outerShdw>
                    </a:effectLst>
                  </a:tblPr>
                  <a:tblGrid>
                    <a:gridCol w="255125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9980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80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9600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  <a:gridCol w="1212515">
                      <a:extLst>
                        <a:ext uri="{9D8B030D-6E8A-4147-A177-3AD203B41FA5}">
                          <a16:colId xmlns:a16="http://schemas.microsoft.com/office/drawing/2014/main" val="4060775934"/>
                        </a:ext>
                      </a:extLst>
                    </a:gridCol>
                    <a:gridCol w="1011474">
                      <a:extLst>
                        <a:ext uri="{9D8B030D-6E8A-4147-A177-3AD203B41FA5}">
                          <a16:colId xmlns:a16="http://schemas.microsoft.com/office/drawing/2014/main" val="1924534789"/>
                        </a:ext>
                      </a:extLst>
                    </a:gridCol>
                    <a:gridCol w="1618724">
                      <a:extLst>
                        <a:ext uri="{9D8B030D-6E8A-4147-A177-3AD203B41FA5}">
                          <a16:colId xmlns:a16="http://schemas.microsoft.com/office/drawing/2014/main" val="4780925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SVNr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Std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PStandort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4786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17567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94338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Narayan, Ramesh K.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83009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20673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Wallace, Jennifer S.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599023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Borg, James E.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28497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12714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5202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4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8390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Group 5">
                <a:extLst>
                  <a:ext uri="{FF2B5EF4-FFF2-40B4-BE49-F238E27FC236}">
                    <a16:creationId xmlns:a16="http://schemas.microsoft.com/office/drawing/2014/main" id="{4EBB9E83-80C8-6ECD-3A06-F202791CFC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5348720"/>
                  </p:ext>
                </p:extLst>
              </p:nvPr>
            </p:nvGraphicFramePr>
            <p:xfrm>
              <a:off x="4869655" y="2814194"/>
              <a:ext cx="6093525" cy="3740160"/>
            </p:xfrm>
            <a:graphic>
              <a:graphicData uri="http://schemas.openxmlformats.org/drawingml/2006/table">
                <a:tbl>
                  <a:tblPr>
                    <a:effectLst>
                      <a:outerShdw blurRad="292100" dist="139700" dir="2700000" algn="tl" rotWithShape="0">
                        <a:prstClr val="black">
                          <a:alpha val="65000"/>
                        </a:prstClr>
                      </a:outerShdw>
                    </a:effectLst>
                  </a:tblPr>
                  <a:tblGrid>
                    <a:gridCol w="255125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9980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80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9600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  <a:gridCol w="1212515">
                      <a:extLst>
                        <a:ext uri="{9D8B030D-6E8A-4147-A177-3AD203B41FA5}">
                          <a16:colId xmlns:a16="http://schemas.microsoft.com/office/drawing/2014/main" val="4060775934"/>
                        </a:ext>
                      </a:extLst>
                    </a:gridCol>
                    <a:gridCol w="1011474">
                      <a:extLst>
                        <a:ext uri="{9D8B030D-6E8A-4147-A177-3AD203B41FA5}">
                          <a16:colId xmlns:a16="http://schemas.microsoft.com/office/drawing/2014/main" val="1924534789"/>
                        </a:ext>
                      </a:extLst>
                    </a:gridCol>
                    <a:gridCol w="1618724">
                      <a:extLst>
                        <a:ext uri="{9D8B030D-6E8A-4147-A177-3AD203B41FA5}">
                          <a16:colId xmlns:a16="http://schemas.microsoft.com/office/drawing/2014/main" val="478092508"/>
                        </a:ext>
                      </a:extLst>
                    </a:gridCol>
                  </a:tblGrid>
                  <a:tr h="31584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SVNr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Std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PStandort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478605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175670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943380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Narayan, Ramesh K.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83009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206736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Wallace, Jennifer S.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5990231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Borg, James E.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2849774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127141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52024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203158" t="-1256522" r="-252632" b="-1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839053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6" name="Inhaltsplatzhalter 5">
            <a:extLst>
              <a:ext uri="{FF2B5EF4-FFF2-40B4-BE49-F238E27FC236}">
                <a16:creationId xmlns:a16="http://schemas.microsoft.com/office/drawing/2014/main" id="{B51F8B98-9BC9-FCB6-701B-25D11BBF82D2}"/>
              </a:ext>
            </a:extLst>
          </p:cNvPr>
          <p:cNvGraphicFramePr>
            <a:graphicFrameLocks/>
          </p:cNvGraphicFramePr>
          <p:nvPr/>
        </p:nvGraphicFramePr>
        <p:xfrm>
          <a:off x="358321" y="3905262"/>
          <a:ext cx="2778623" cy="219964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  <a:tableStyleId>{B301B821-A1FF-4177-AEE7-76D212191A09}</a:tableStyleId>
              </a:tblPr>
              <a:tblGrid>
                <a:gridCol w="169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Smith,</a:t>
                      </a:r>
                      <a:r>
                        <a:rPr lang="de-DE" sz="1400" baseline="0" dirty="0"/>
                        <a:t> John B.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123456789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Wong, Franklin</a:t>
                      </a:r>
                      <a:r>
                        <a:rPr lang="de-DE" sz="1400" baseline="0" dirty="0"/>
                        <a:t> T.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Wallace, Jennifer</a:t>
                      </a:r>
                      <a:r>
                        <a:rPr lang="de-DE" sz="1400" baseline="0" dirty="0"/>
                        <a:t> S.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 err="1"/>
                        <a:t>Narayan</a:t>
                      </a:r>
                      <a:r>
                        <a:rPr lang="de-DE" sz="14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666884444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453453453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Borg, James</a:t>
                      </a:r>
                      <a:r>
                        <a:rPr lang="de-DE" sz="1400" baseline="0" dirty="0"/>
                        <a:t> E.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E03B95C7-0472-2459-5918-37B513BF8AD9}"/>
              </a:ext>
            </a:extLst>
          </p:cNvPr>
          <p:cNvCxnSpPr>
            <a:stCxn id="9" idx="0"/>
            <a:endCxn id="10" idx="1"/>
          </p:cNvCxnSpPr>
          <p:nvPr/>
        </p:nvCxnSpPr>
        <p:spPr>
          <a:xfrm rot="5400000" flipH="1" flipV="1">
            <a:off x="6121273" y="-1229761"/>
            <a:ext cx="391728" cy="4867719"/>
          </a:xfrm>
          <a:prstGeom prst="curvedConnector3">
            <a:avLst>
              <a:gd name="adj1" fmla="val 176802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24E67C8-BCBE-8286-91E2-886FD52BA7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7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Abhängigkeitswahrung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1028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Jede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spezifizierte FD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Soll direkt in einem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der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erscheinen oder </a:t>
                </a:r>
              </a:p>
              <a:p>
                <a:pPr lvl="1"/>
                <a:r>
                  <a:rPr lang="de-DE" dirty="0"/>
                  <a:t>(Indirekt) aus den Abhängigkeiten, die in den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aseline="-25000" dirty="0"/>
                  <a:t> </a:t>
                </a:r>
                <a:r>
                  <a:rPr lang="de-DE" dirty="0"/>
                  <a:t>gelten, abgeleitet werden können</a:t>
                </a:r>
              </a:p>
              <a:p>
                <a:pPr lvl="1"/>
                <a:r>
                  <a:rPr lang="de-DE" dirty="0"/>
                  <a:t>Warum ist das wichtig?</a:t>
                </a:r>
              </a:p>
              <a:p>
                <a:pPr lvl="2"/>
                <a:r>
                  <a:rPr lang="de-DE" dirty="0"/>
                  <a:t>Wenn Abhängigkeiten verloren gehen, dann ist das Einfügen inkonsistenter Tupel möglich</a:t>
                </a:r>
              </a:p>
              <a:p>
                <a:r>
                  <a:rPr lang="de-DE" dirty="0"/>
                  <a:t>Formale Betrachtung</a:t>
                </a:r>
              </a:p>
              <a:p>
                <a:pPr lvl="1"/>
                <a:r>
                  <a:rPr lang="de-DE" dirty="0"/>
                  <a:t>Gegeben sei eine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Dann ist die Projektion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</a:t>
                </a:r>
                <a:r>
                  <a:rPr lang="de-DE" dirty="0"/>
                  <a:t>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(für alle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) die Menge von Abhängigkeiten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>
                    <a:sym typeface="Symbol" pitchFamily="18" charset="2"/>
                  </a:rPr>
                  <a:t>, für die alle Attribute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∪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vorkommen</a:t>
                </a:r>
              </a:p>
              <a:p>
                <a:pPr lvl="1"/>
                <a:r>
                  <a:rPr lang="de-DE" dirty="0"/>
                  <a:t>Die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heißt in Bezug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abhängigkeitswahrend</a:t>
                </a:r>
                <a:r>
                  <a:rPr lang="de-DE" dirty="0"/>
                  <a:t>, wenn die Vereinigung der Projektionen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auf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äquivalent ist, i.e.,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…∪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lvl="1"/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031" name="Rectangle 102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35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96521-86F7-2C48-96AD-B2C20388F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3B046-93CE-B184-736B-5736E1726B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922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Abhängigkeitswahrung: Beispiel 1</a:t>
            </a:r>
          </a:p>
        </p:txBody>
      </p:sp>
      <p:sp>
        <p:nvSpPr>
          <p:cNvPr id="16390" name="Rectangle 4"/>
          <p:cNvSpPr>
            <a:spLocks noGrp="1" noChangeArrowheads="1"/>
          </p:cNvSpPr>
          <p:nvPr>
            <p:ph idx="1"/>
          </p:nvPr>
        </p:nvSpPr>
        <p:spPr>
          <a:xfrm>
            <a:off x="359626" y="1665066"/>
            <a:ext cx="5417058" cy="4240848"/>
          </a:xfrm>
        </p:spPr>
        <p:txBody>
          <a:bodyPr/>
          <a:lstStyle/>
          <a:p>
            <a:r>
              <a:rPr lang="de-DE" dirty="0"/>
              <a:t>Zerlegung, die nicht alle FDs erhält … </a:t>
            </a:r>
          </a:p>
          <a:p>
            <a:pPr lvl="1"/>
            <a:r>
              <a:rPr lang="de-DE" dirty="0"/>
              <a:t>Bei der unten gezeigten Zerlegung von </a:t>
            </a:r>
            <a:r>
              <a:rPr lang="de-DE" dirty="0" err="1"/>
              <a:t>GeoInfo</a:t>
            </a:r>
            <a:r>
              <a:rPr lang="de-DE" dirty="0"/>
              <a:t> in die Relationenschemata </a:t>
            </a:r>
            <a:r>
              <a:rPr lang="de-DE" dirty="0" err="1"/>
              <a:t>GeoInfoX</a:t>
            </a:r>
            <a:r>
              <a:rPr lang="de-DE" dirty="0"/>
              <a:t> und </a:t>
            </a:r>
            <a:r>
              <a:rPr lang="de-DE" dirty="0" err="1"/>
              <a:t>GeoInfoY</a:t>
            </a:r>
            <a:r>
              <a:rPr lang="de-DE" dirty="0"/>
              <a:t> geht FD2 verloren</a:t>
            </a:r>
          </a:p>
          <a:p>
            <a:pPr lvl="2"/>
            <a:r>
              <a:rPr lang="de-DE" dirty="0"/>
              <a:t>(</a:t>
            </a:r>
            <a:r>
              <a:rPr lang="de-DE" dirty="0" err="1"/>
              <a:t>Verzeichnis_ID</a:t>
            </a:r>
            <a:r>
              <a:rPr lang="de-DE" dirty="0"/>
              <a:t># könnte z.B. für GPS-Koordinaten stehen)</a:t>
            </a:r>
          </a:p>
          <a:p>
            <a:pPr lvl="2"/>
            <a:r>
              <a:rPr lang="de-DE" dirty="0"/>
              <a:t>(FD3 stimmt nur unter der Annahme, dass PLZ nicht länder- bzw. ortsübergreifend sind)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46</a:t>
            </a:fld>
            <a:endParaRPr lang="de-D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D92B0D-C445-A65E-F70B-56BA1D2960D2}"/>
              </a:ext>
            </a:extLst>
          </p:cNvPr>
          <p:cNvGrpSpPr/>
          <p:nvPr/>
        </p:nvGrpSpPr>
        <p:grpSpPr>
          <a:xfrm>
            <a:off x="9425966" y="2959552"/>
            <a:ext cx="2162885" cy="385881"/>
            <a:chOff x="9430541" y="2727010"/>
            <a:chExt cx="2162885" cy="385881"/>
          </a:xfrm>
        </p:grpSpPr>
        <p:sp>
          <p:nvSpPr>
            <p:cNvPr id="16408" name="Line 26"/>
            <p:cNvSpPr>
              <a:spLocks noChangeShapeType="1"/>
            </p:cNvSpPr>
            <p:nvPr/>
          </p:nvSpPr>
          <p:spPr bwMode="auto">
            <a:xfrm>
              <a:off x="9980692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9" name="Line 27"/>
            <p:cNvSpPr>
              <a:spLocks noChangeShapeType="1"/>
            </p:cNvSpPr>
            <p:nvPr/>
          </p:nvSpPr>
          <p:spPr bwMode="auto">
            <a:xfrm>
              <a:off x="1075756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0" name="Line 30"/>
            <p:cNvSpPr>
              <a:spLocks noChangeShapeType="1"/>
            </p:cNvSpPr>
            <p:nvPr/>
          </p:nvSpPr>
          <p:spPr bwMode="auto">
            <a:xfrm>
              <a:off x="1159342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1" name="Line 31"/>
            <p:cNvSpPr>
              <a:spLocks noChangeShapeType="1"/>
            </p:cNvSpPr>
            <p:nvPr/>
          </p:nvSpPr>
          <p:spPr bwMode="auto">
            <a:xfrm>
              <a:off x="9979012" y="3112891"/>
              <a:ext cx="16144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2" name="Rectangle 32"/>
            <p:cNvSpPr>
              <a:spLocks noChangeArrowheads="1"/>
            </p:cNvSpPr>
            <p:nvPr/>
          </p:nvSpPr>
          <p:spPr bwMode="auto">
            <a:xfrm>
              <a:off x="9430541" y="2727010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445AF1-44E7-6EFD-1B68-8BEE7A69CE93}"/>
              </a:ext>
            </a:extLst>
          </p:cNvPr>
          <p:cNvGrpSpPr/>
          <p:nvPr/>
        </p:nvGrpSpPr>
        <p:grpSpPr>
          <a:xfrm>
            <a:off x="8006769" y="1988514"/>
            <a:ext cx="3580141" cy="372807"/>
            <a:chOff x="8027966" y="2122618"/>
            <a:chExt cx="3580141" cy="372807"/>
          </a:xfrm>
        </p:grpSpPr>
        <p:sp>
          <p:nvSpPr>
            <p:cNvPr id="16414" name="Line 35"/>
            <p:cNvSpPr>
              <a:spLocks noChangeShapeType="1"/>
            </p:cNvSpPr>
            <p:nvPr/>
          </p:nvSpPr>
          <p:spPr bwMode="auto">
            <a:xfrm flipV="1">
              <a:off x="8583921" y="2495425"/>
              <a:ext cx="30241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415" name="Line 36"/>
            <p:cNvSpPr>
              <a:spLocks noChangeShapeType="1"/>
            </p:cNvSpPr>
            <p:nvPr/>
          </p:nvSpPr>
          <p:spPr bwMode="auto">
            <a:xfrm>
              <a:off x="11608106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6" name="Line 39"/>
            <p:cNvSpPr>
              <a:spLocks noChangeShapeType="1"/>
            </p:cNvSpPr>
            <p:nvPr/>
          </p:nvSpPr>
          <p:spPr bwMode="auto">
            <a:xfrm>
              <a:off x="8583919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7" name="Line 40"/>
            <p:cNvSpPr>
              <a:spLocks noChangeShapeType="1"/>
            </p:cNvSpPr>
            <p:nvPr/>
          </p:nvSpPr>
          <p:spPr bwMode="auto">
            <a:xfrm>
              <a:off x="10778492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8" name="Line 41"/>
            <p:cNvSpPr>
              <a:spLocks noChangeShapeType="1"/>
            </p:cNvSpPr>
            <p:nvPr/>
          </p:nvSpPr>
          <p:spPr bwMode="auto">
            <a:xfrm>
              <a:off x="10003975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9" name="Line 42"/>
            <p:cNvSpPr>
              <a:spLocks noChangeShapeType="1"/>
            </p:cNvSpPr>
            <p:nvPr/>
          </p:nvSpPr>
          <p:spPr bwMode="auto">
            <a:xfrm>
              <a:off x="9520544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20" name="Rectangle 44"/>
            <p:cNvSpPr>
              <a:spLocks noChangeArrowheads="1"/>
            </p:cNvSpPr>
            <p:nvPr/>
          </p:nvSpPr>
          <p:spPr bwMode="auto">
            <a:xfrm>
              <a:off x="8027966" y="2122618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DE9A73-4EEA-5837-820C-A33B51CDBF9A}"/>
              </a:ext>
            </a:extLst>
          </p:cNvPr>
          <p:cNvGrpSpPr/>
          <p:nvPr/>
        </p:nvGrpSpPr>
        <p:grpSpPr>
          <a:xfrm>
            <a:off x="8005858" y="2471246"/>
            <a:ext cx="3581051" cy="371271"/>
            <a:chOff x="8007357" y="2551232"/>
            <a:chExt cx="3581051" cy="371271"/>
          </a:xfrm>
        </p:grpSpPr>
        <p:sp>
          <p:nvSpPr>
            <p:cNvPr id="16387" name="Line 43"/>
            <p:cNvSpPr>
              <a:spLocks noChangeShapeType="1"/>
            </p:cNvSpPr>
            <p:nvPr/>
          </p:nvSpPr>
          <p:spPr bwMode="auto">
            <a:xfrm>
              <a:off x="8564483" y="2900765"/>
              <a:ext cx="3022419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396" name="Line 21"/>
            <p:cNvSpPr>
              <a:spLocks noChangeShapeType="1"/>
            </p:cNvSpPr>
            <p:nvPr/>
          </p:nvSpPr>
          <p:spPr bwMode="auto">
            <a:xfrm>
              <a:off x="9499258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397" name="Rectangle 23"/>
            <p:cNvSpPr>
              <a:spLocks noChangeArrowheads="1"/>
            </p:cNvSpPr>
            <p:nvPr/>
          </p:nvSpPr>
          <p:spPr bwMode="auto">
            <a:xfrm>
              <a:off x="8007357" y="2551232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  <p:sp>
          <p:nvSpPr>
            <p:cNvPr id="16399" name="Line 25"/>
            <p:cNvSpPr>
              <a:spLocks noChangeShapeType="1"/>
            </p:cNvSpPr>
            <p:nvPr/>
          </p:nvSpPr>
          <p:spPr bwMode="auto">
            <a:xfrm>
              <a:off x="11588408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0" name="Line 28"/>
            <p:cNvSpPr>
              <a:spLocks noChangeShapeType="1"/>
            </p:cNvSpPr>
            <p:nvPr/>
          </p:nvSpPr>
          <p:spPr bwMode="auto">
            <a:xfrm>
              <a:off x="9980510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1" name="Line 29"/>
            <p:cNvSpPr>
              <a:spLocks noChangeShapeType="1"/>
            </p:cNvSpPr>
            <p:nvPr/>
          </p:nvSpPr>
          <p:spPr bwMode="auto">
            <a:xfrm>
              <a:off x="10757602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7" name="Line 22"/>
            <p:cNvSpPr>
              <a:spLocks noChangeShapeType="1"/>
            </p:cNvSpPr>
            <p:nvPr/>
          </p:nvSpPr>
          <p:spPr bwMode="auto">
            <a:xfrm flipV="1">
              <a:off x="8564483" y="2920564"/>
              <a:ext cx="30224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21" name="Line 47"/>
            <p:cNvSpPr>
              <a:spLocks noChangeShapeType="1"/>
            </p:cNvSpPr>
            <p:nvPr/>
          </p:nvSpPr>
          <p:spPr bwMode="auto">
            <a:xfrm>
              <a:off x="8564482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DB925-1156-964D-9207-02AA079C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55EAA885-0213-AD9E-8DA6-364349409A28}"/>
              </a:ext>
            </a:extLst>
          </p:cNvPr>
          <p:cNvGraphicFramePr>
            <a:graphicFrameLocks noGrp="1"/>
          </p:cNvGraphicFramePr>
          <p:nvPr/>
        </p:nvGraphicFramePr>
        <p:xfrm>
          <a:off x="6549964" y="1667594"/>
          <a:ext cx="5281711" cy="315840"/>
        </p:xfrm>
        <a:graphic>
          <a:graphicData uri="http://schemas.openxmlformats.org/drawingml/2006/table">
            <a:tbl>
              <a:tblPr/>
              <a:tblGrid>
                <a:gridCol w="126776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9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4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646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1156825">
                  <a:extLst>
                    <a:ext uri="{9D8B030D-6E8A-4147-A177-3AD203B41FA5}">
                      <a16:colId xmlns:a16="http://schemas.microsoft.com/office/drawing/2014/main" val="1235776191"/>
                    </a:ext>
                  </a:extLst>
                </a:gridCol>
                <a:gridCol w="472882">
                  <a:extLst>
                    <a:ext uri="{9D8B030D-6E8A-4147-A177-3AD203B41FA5}">
                      <a16:colId xmlns:a16="http://schemas.microsoft.com/office/drawing/2014/main" val="3665675085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GEO_INFO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Verzeichnis_ID</a:t>
                      </a: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#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Bundesland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DCC34C1E-E092-B191-D53A-FBF45760B56B}"/>
              </a:ext>
            </a:extLst>
          </p:cNvPr>
          <p:cNvGrpSpPr/>
          <p:nvPr/>
        </p:nvGrpSpPr>
        <p:grpSpPr>
          <a:xfrm>
            <a:off x="8555535" y="5418012"/>
            <a:ext cx="2162885" cy="385881"/>
            <a:chOff x="9430541" y="2727010"/>
            <a:chExt cx="2162885" cy="385881"/>
          </a:xfrm>
        </p:grpSpPr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898C6956-905E-333D-B9EE-66EAF4150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80692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3DD4E30A-62AA-4640-1244-79460F516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756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id="{63C97E7D-4BCD-F880-D019-D03692115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9342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1">
              <a:extLst>
                <a:ext uri="{FF2B5EF4-FFF2-40B4-BE49-F238E27FC236}">
                  <a16:creationId xmlns:a16="http://schemas.microsoft.com/office/drawing/2014/main" id="{A668DC58-DF92-1819-D30C-6D22858B4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9012" y="3112891"/>
              <a:ext cx="16144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26C121DE-97AF-AAF6-A80D-3FC8319D6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0541" y="2727010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B0EADC-1F14-F3BE-2C66-725FAFB27F43}"/>
              </a:ext>
            </a:extLst>
          </p:cNvPr>
          <p:cNvGrpSpPr/>
          <p:nvPr/>
        </p:nvGrpSpPr>
        <p:grpSpPr>
          <a:xfrm>
            <a:off x="9056769" y="4501759"/>
            <a:ext cx="1979588" cy="372805"/>
            <a:chOff x="8027966" y="2122618"/>
            <a:chExt cx="1979588" cy="372805"/>
          </a:xfrm>
        </p:grpSpPr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6C78B913-A1E7-B83B-85B6-E2BE6008B0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2383" y="2495423"/>
              <a:ext cx="14251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67F90E16-073F-E561-8F34-23360995B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3919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41">
              <a:extLst>
                <a:ext uri="{FF2B5EF4-FFF2-40B4-BE49-F238E27FC236}">
                  <a16:creationId xmlns:a16="http://schemas.microsoft.com/office/drawing/2014/main" id="{AAD3B77D-00A2-E4A9-4094-0120BEE58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3975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42">
              <a:extLst>
                <a:ext uri="{FF2B5EF4-FFF2-40B4-BE49-F238E27FC236}">
                  <a16:creationId xmlns:a16="http://schemas.microsoft.com/office/drawing/2014/main" id="{64189786-E817-7B6D-DF4F-E53A8FAFC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20544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44">
              <a:extLst>
                <a:ext uri="{FF2B5EF4-FFF2-40B4-BE49-F238E27FC236}">
                  <a16:creationId xmlns:a16="http://schemas.microsoft.com/office/drawing/2014/main" id="{29C776D4-D011-75CC-3057-798A58C2B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966" y="2122618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38" name="Group 5">
            <a:extLst>
              <a:ext uri="{FF2B5EF4-FFF2-40B4-BE49-F238E27FC236}">
                <a16:creationId xmlns:a16="http://schemas.microsoft.com/office/drawing/2014/main" id="{E57040A5-ECE6-65C8-F8A6-307F06AF5B9D}"/>
              </a:ext>
            </a:extLst>
          </p:cNvPr>
          <p:cNvGraphicFramePr>
            <a:graphicFrameLocks noGrp="1"/>
          </p:cNvGraphicFramePr>
          <p:nvPr/>
        </p:nvGraphicFramePr>
        <p:xfrm>
          <a:off x="7599964" y="4180839"/>
          <a:ext cx="3652004" cy="315840"/>
        </p:xfrm>
        <a:graphic>
          <a:graphicData uri="http://schemas.openxmlformats.org/drawingml/2006/table">
            <a:tbl>
              <a:tblPr/>
              <a:tblGrid>
                <a:gridCol w="126776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9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4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646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GEO_INFO_X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Verzeichnis_ID</a:t>
                      </a: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#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Group 5">
            <a:extLst>
              <a:ext uri="{FF2B5EF4-FFF2-40B4-BE49-F238E27FC236}">
                <a16:creationId xmlns:a16="http://schemas.microsoft.com/office/drawing/2014/main" id="{CB4D9AF5-1E54-12E1-764E-7F7732E523EA}"/>
              </a:ext>
            </a:extLst>
          </p:cNvPr>
          <p:cNvGraphicFramePr>
            <a:graphicFrameLocks noGrp="1"/>
          </p:cNvGraphicFramePr>
          <p:nvPr/>
        </p:nvGraphicFramePr>
        <p:xfrm>
          <a:off x="7599964" y="5124912"/>
          <a:ext cx="3362142" cy="315840"/>
        </p:xfrm>
        <a:graphic>
          <a:graphicData uri="http://schemas.openxmlformats.org/drawingml/2006/table">
            <a:tbl>
              <a:tblPr/>
              <a:tblGrid>
                <a:gridCol w="126776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646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1156825">
                  <a:extLst>
                    <a:ext uri="{9D8B030D-6E8A-4147-A177-3AD203B41FA5}">
                      <a16:colId xmlns:a16="http://schemas.microsoft.com/office/drawing/2014/main" val="1235776191"/>
                    </a:ext>
                  </a:extLst>
                </a:gridCol>
                <a:gridCol w="472882">
                  <a:extLst>
                    <a:ext uri="{9D8B030D-6E8A-4147-A177-3AD203B41FA5}">
                      <a16:colId xmlns:a16="http://schemas.microsoft.com/office/drawing/2014/main" val="3665675085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GEO_INFO_Y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Bundesland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Pfeil nach unten 27">
            <a:extLst>
              <a:ext uri="{FF2B5EF4-FFF2-40B4-BE49-F238E27FC236}">
                <a16:creationId xmlns:a16="http://schemas.microsoft.com/office/drawing/2014/main" id="{EBBFA3BA-BAD2-55D4-14AB-9821EC205676}"/>
              </a:ext>
            </a:extLst>
          </p:cNvPr>
          <p:cNvSpPr/>
          <p:nvPr/>
        </p:nvSpPr>
        <p:spPr bwMode="auto">
          <a:xfrm>
            <a:off x="9497759" y="3684760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E363F9EF-EBDF-A1AE-E69A-43AD70F665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2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Abhängigkeitswahrung: Beispiel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3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6" y="1665066"/>
                <a:ext cx="5592589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Gegeben ist die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𝐸𝑋𝐸𝑅𝐶𝐼𝑆𝐸</m:t>
                    </m:r>
                  </m:oMath>
                </a14:m>
                <a:r>
                  <a:rPr lang="de-DE" dirty="0"/>
                  <a:t> mit den FDs</a:t>
                </a:r>
              </a:p>
              <a:p>
                <a:pPr lvl="1"/>
                <a:r>
                  <a:rPr lang="de-DE" dirty="0"/>
                  <a:t>FD1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𝐶𝑜𝑢𝑟𝑠𝑒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FD2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𝐶𝑜𝑢𝑟𝑠𝑒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r>
                  <a:rPr lang="de-DE" dirty="0">
                    <a:sym typeface="Symbol" pitchFamily="18" charset="2"/>
                  </a:rPr>
                  <a:t>Mögliche Zerlegungen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FD1 geht natürlich bei allen möglichen Zerlegungen verloren, denn man bräuchte für sie alle drei Attribute in genau einem Relationenschema</a:t>
                </a:r>
              </a:p>
            </p:txBody>
          </p:sp>
        </mc:Choice>
        <mc:Fallback xmlns="">
          <p:sp>
            <p:nvSpPr>
              <p:cNvPr id="1741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592589" cy="4240848"/>
              </a:xfrm>
              <a:blipFill>
                <a:blip r:embed="rId3"/>
                <a:stretch>
                  <a:fillRect l="-3175" t="-2985" b="-17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47</a:t>
            </a:fld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E32641-536D-59D0-60A1-1BE303C7ECAD}"/>
              </a:ext>
            </a:extLst>
          </p:cNvPr>
          <p:cNvGrpSpPr/>
          <p:nvPr/>
        </p:nvGrpSpPr>
        <p:grpSpPr>
          <a:xfrm>
            <a:off x="7846545" y="5034745"/>
            <a:ext cx="3554857" cy="380119"/>
            <a:chOff x="8868522" y="5247494"/>
            <a:chExt cx="3554857" cy="380119"/>
          </a:xfrm>
        </p:grpSpPr>
        <p:sp>
          <p:nvSpPr>
            <p:cNvPr id="17421" name="Line 29"/>
            <p:cNvSpPr>
              <a:spLocks noChangeShapeType="1"/>
            </p:cNvSpPr>
            <p:nvPr/>
          </p:nvSpPr>
          <p:spPr bwMode="auto">
            <a:xfrm>
              <a:off x="9418675" y="5624510"/>
              <a:ext cx="30046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2" name="Rectangle 30"/>
            <p:cNvSpPr>
              <a:spLocks noChangeArrowheads="1"/>
            </p:cNvSpPr>
            <p:nvPr/>
          </p:nvSpPr>
          <p:spPr bwMode="auto">
            <a:xfrm>
              <a:off x="8868522" y="5247494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  <p:sp>
          <p:nvSpPr>
            <p:cNvPr id="17424" name="Line 32"/>
            <p:cNvSpPr>
              <a:spLocks noChangeShapeType="1"/>
            </p:cNvSpPr>
            <p:nvPr/>
          </p:nvSpPr>
          <p:spPr bwMode="auto">
            <a:xfrm>
              <a:off x="12423379" y="526761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6" name="Line 35"/>
            <p:cNvSpPr>
              <a:spLocks noChangeShapeType="1"/>
            </p:cNvSpPr>
            <p:nvPr/>
          </p:nvSpPr>
          <p:spPr bwMode="auto">
            <a:xfrm>
              <a:off x="9418674" y="526761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" name="Line 36"/>
            <p:cNvSpPr>
              <a:spLocks noChangeShapeType="1"/>
            </p:cNvSpPr>
            <p:nvPr/>
          </p:nvSpPr>
          <p:spPr bwMode="auto">
            <a:xfrm>
              <a:off x="11037267" y="526761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6C0ACB-8036-BAA7-B22B-467E0606C69E}"/>
              </a:ext>
            </a:extLst>
          </p:cNvPr>
          <p:cNvGrpSpPr/>
          <p:nvPr/>
        </p:nvGrpSpPr>
        <p:grpSpPr>
          <a:xfrm>
            <a:off x="9465129" y="5535484"/>
            <a:ext cx="1936264" cy="370430"/>
            <a:chOff x="9319147" y="5586797"/>
            <a:chExt cx="1936264" cy="370430"/>
          </a:xfrm>
        </p:grpSpPr>
        <p:sp>
          <p:nvSpPr>
            <p:cNvPr id="17425" name="Line 34"/>
            <p:cNvSpPr>
              <a:spLocks noChangeShapeType="1"/>
            </p:cNvSpPr>
            <p:nvPr/>
          </p:nvSpPr>
          <p:spPr bwMode="auto">
            <a:xfrm>
              <a:off x="9869299" y="559146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8" name="Line 37"/>
            <p:cNvSpPr>
              <a:spLocks noChangeShapeType="1"/>
            </p:cNvSpPr>
            <p:nvPr/>
          </p:nvSpPr>
          <p:spPr bwMode="auto">
            <a:xfrm>
              <a:off x="11255411" y="559146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9" name="Line 38"/>
            <p:cNvSpPr>
              <a:spLocks noChangeShapeType="1"/>
            </p:cNvSpPr>
            <p:nvPr/>
          </p:nvSpPr>
          <p:spPr bwMode="auto">
            <a:xfrm flipV="1">
              <a:off x="9869291" y="5957227"/>
              <a:ext cx="1386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30" name="Rectangle 39"/>
            <p:cNvSpPr>
              <a:spLocks noChangeArrowheads="1"/>
            </p:cNvSpPr>
            <p:nvPr/>
          </p:nvSpPr>
          <p:spPr bwMode="auto">
            <a:xfrm>
              <a:off x="9319147" y="5586797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0AB25-770D-BF49-82AE-D2245A370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5" name="Group 5">
            <a:extLst>
              <a:ext uri="{FF2B5EF4-FFF2-40B4-BE49-F238E27FC236}">
                <a16:creationId xmlns:a16="http://schemas.microsoft.com/office/drawing/2014/main" id="{0B9C5951-DF12-B387-6FC4-4114BAC3F69B}"/>
              </a:ext>
            </a:extLst>
          </p:cNvPr>
          <p:cNvGraphicFramePr>
            <a:graphicFrameLocks noGrp="1"/>
          </p:cNvGraphicFramePr>
          <p:nvPr/>
        </p:nvGraphicFramePr>
        <p:xfrm>
          <a:off x="6528480" y="1597917"/>
          <a:ext cx="5303195" cy="2889423"/>
        </p:xfrm>
        <a:graphic>
          <a:graphicData uri="http://schemas.openxmlformats.org/drawingml/2006/table">
            <a:tbl>
              <a:tblPr/>
              <a:tblGrid>
                <a:gridCol w="113498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38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EXERCISE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Student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Course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Tutor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Narayan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Mark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Navathe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Operating Systems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Ammar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246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Formal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Languages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Schulz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Wallace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Mark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494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Wallace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Operating Systems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Ahamad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571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Wong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Otte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075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Zelaya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Navathe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6" name="Group 5">
            <a:extLst>
              <a:ext uri="{FF2B5EF4-FFF2-40B4-BE49-F238E27FC236}">
                <a16:creationId xmlns:a16="http://schemas.microsoft.com/office/drawing/2014/main" id="{E589A078-916C-CBFC-4C62-26A8F7048127}"/>
              </a:ext>
            </a:extLst>
          </p:cNvPr>
          <p:cNvGraphicFramePr>
            <a:graphicFrameLocks noGrp="1"/>
          </p:cNvGraphicFramePr>
          <p:nvPr/>
        </p:nvGraphicFramePr>
        <p:xfrm>
          <a:off x="6528480" y="4721561"/>
          <a:ext cx="5303195" cy="315840"/>
        </p:xfrm>
        <a:graphic>
          <a:graphicData uri="http://schemas.openxmlformats.org/drawingml/2006/table">
            <a:tbl>
              <a:tblPr/>
              <a:tblGrid>
                <a:gridCol w="113498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38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EXERCISE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Student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Course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Tutor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3F33E61-B8A0-6676-64B9-FFA4EEC62A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999C-1FBE-8A4A-AFCD-858EC92F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Normalformen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BFE77-E594-CE4E-88A8-A0803E59F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Zerlegungen von Relationen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2E092-31AD-0B4F-BE57-B347BBF49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48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36CB4-5E51-5A49-9381-A302F3C3C6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FE7F4-3454-9E4B-A770-5B7A28CD3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710600-F7F5-4FC7-70A0-5BEB270D6415}"/>
              </a:ext>
            </a:extLst>
          </p:cNvPr>
          <p:cNvSpPr/>
          <p:nvPr/>
        </p:nvSpPr>
        <p:spPr bwMode="auto">
          <a:xfrm>
            <a:off x="7890295" y="3083886"/>
            <a:ext cx="3941380" cy="2822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Alle Relationenschemata (NF</a:t>
            </a:r>
            <a:r>
              <a:rPr lang="de-DE" sz="1400" b="1" baseline="30000" dirty="0"/>
              <a:t>2</a:t>
            </a:r>
            <a:r>
              <a:rPr lang="de-DE" sz="1400" b="1" dirty="0"/>
              <a:t>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2014D5-1C60-9002-7CC5-9716254667D8}"/>
              </a:ext>
            </a:extLst>
          </p:cNvPr>
          <p:cNvSpPr/>
          <p:nvPr/>
        </p:nvSpPr>
        <p:spPr bwMode="auto">
          <a:xfrm>
            <a:off x="7975837" y="3429000"/>
            <a:ext cx="3770296" cy="237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1NF Relationenschemata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D9951AB-BA6A-0EA3-B34E-EBA621D29E2D}"/>
              </a:ext>
            </a:extLst>
          </p:cNvPr>
          <p:cNvSpPr/>
          <p:nvPr/>
        </p:nvSpPr>
        <p:spPr bwMode="auto">
          <a:xfrm>
            <a:off x="8045614" y="3776634"/>
            <a:ext cx="3599213" cy="19164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2NF Relationenschemata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2AD871B-01A8-88CB-CB31-536372B56A2C}"/>
              </a:ext>
            </a:extLst>
          </p:cNvPr>
          <p:cNvSpPr/>
          <p:nvPr/>
        </p:nvSpPr>
        <p:spPr bwMode="auto">
          <a:xfrm>
            <a:off x="8162687" y="4106685"/>
            <a:ext cx="3428129" cy="14760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3NF Relationenschemata</a:t>
            </a:r>
          </a:p>
        </p:txBody>
      </p:sp>
      <p:sp>
        <p:nvSpPr>
          <p:cNvPr id="11" name="Rechteck 11">
            <a:extLst>
              <a:ext uri="{FF2B5EF4-FFF2-40B4-BE49-F238E27FC236}">
                <a16:creationId xmlns:a16="http://schemas.microsoft.com/office/drawing/2014/main" id="{A88E7E90-5EB8-7D86-2003-099E83561807}"/>
              </a:ext>
            </a:extLst>
          </p:cNvPr>
          <p:cNvSpPr/>
          <p:nvPr/>
        </p:nvSpPr>
        <p:spPr bwMode="auto">
          <a:xfrm>
            <a:off x="8254310" y="4447555"/>
            <a:ext cx="3230525" cy="10287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BCNF Relationenschemata</a:t>
            </a:r>
          </a:p>
        </p:txBody>
      </p:sp>
      <p:sp>
        <p:nvSpPr>
          <p:cNvPr id="12" name="Rechteck 12">
            <a:extLst>
              <a:ext uri="{FF2B5EF4-FFF2-40B4-BE49-F238E27FC236}">
                <a16:creationId xmlns:a16="http://schemas.microsoft.com/office/drawing/2014/main" id="{8184EAEB-0E06-B8F6-6639-4EA64145EE9B}"/>
              </a:ext>
            </a:extLst>
          </p:cNvPr>
          <p:cNvSpPr/>
          <p:nvPr/>
        </p:nvSpPr>
        <p:spPr bwMode="auto">
          <a:xfrm>
            <a:off x="8321924" y="4755962"/>
            <a:ext cx="3052552" cy="645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4NF Relationenschemata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6C5E851-8D98-FEE0-FED4-EDB94179B84F}"/>
              </a:ext>
            </a:extLst>
          </p:cNvPr>
          <p:cNvSpPr/>
          <p:nvPr/>
        </p:nvSpPr>
        <p:spPr bwMode="auto">
          <a:xfrm>
            <a:off x="8380441" y="5026495"/>
            <a:ext cx="2895355" cy="30002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5NF Relationenschemata</a:t>
            </a:r>
          </a:p>
        </p:txBody>
      </p:sp>
    </p:spTree>
    <p:extLst>
      <p:ext uri="{BB962C8B-B14F-4D97-AF65-F5344CB8AC3E}">
        <p14:creationId xmlns:p14="http://schemas.microsoft.com/office/powerpoint/2010/main" val="437129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Normalisierungsverfahren: 1972 von </a:t>
            </a:r>
            <a:r>
              <a:rPr lang="de-DE" dirty="0" err="1"/>
              <a:t>Codd</a:t>
            </a:r>
            <a:r>
              <a:rPr lang="de-DE" dirty="0"/>
              <a:t> vorgeschlagen</a:t>
            </a:r>
          </a:p>
          <a:p>
            <a:pPr lvl="1"/>
            <a:r>
              <a:rPr lang="de-DE" dirty="0"/>
              <a:t>Unterzieht DB-Schemata einer Reihe von Tests, ob sie einer bestimmten NF genügen</a:t>
            </a:r>
          </a:p>
          <a:p>
            <a:pPr lvl="1"/>
            <a:r>
              <a:rPr lang="de-DE" dirty="0"/>
              <a:t>Ursprünglich 1. – 3. Normalform (1NF, 2NF, 3NF)</a:t>
            </a:r>
          </a:p>
          <a:p>
            <a:pPr lvl="1"/>
            <a:r>
              <a:rPr lang="de-DE" dirty="0"/>
              <a:t>Dann Verschärfung der 3. NF: </a:t>
            </a:r>
            <a:r>
              <a:rPr lang="de-DE" dirty="0" err="1"/>
              <a:t>Boyce</a:t>
            </a:r>
            <a:r>
              <a:rPr lang="de-DE" dirty="0"/>
              <a:t> </a:t>
            </a:r>
            <a:r>
              <a:rPr lang="de-DE" dirty="0" err="1"/>
              <a:t>Codd</a:t>
            </a:r>
            <a:r>
              <a:rPr lang="de-DE" dirty="0"/>
              <a:t> Normalform (BCNF)</a:t>
            </a:r>
          </a:p>
          <a:p>
            <a:pPr lvl="1"/>
            <a:r>
              <a:rPr lang="de-DE" dirty="0"/>
              <a:t>Später: 4. und 5. Normalform</a:t>
            </a:r>
          </a:p>
          <a:p>
            <a:r>
              <a:rPr lang="de-DE" dirty="0"/>
              <a:t>NFs enthalten einander</a:t>
            </a:r>
          </a:p>
          <a:p>
            <a:pPr lvl="1"/>
            <a:r>
              <a:rPr lang="de-DE" dirty="0"/>
              <a:t>Siehe Abbildung rechts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1BD8A-B958-8E48-84B2-17D2E9E2E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B424AB2-EC2C-2E76-0B49-85F1F79163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322BF-53F8-ABAB-AE20-AB82E8D9C476}"/>
              </a:ext>
            </a:extLst>
          </p:cNvPr>
          <p:cNvSpPr txBox="1"/>
          <p:nvPr/>
        </p:nvSpPr>
        <p:spPr>
          <a:xfrm>
            <a:off x="5067738" y="3443065"/>
            <a:ext cx="2526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Abhängigkeitserhaltende</a:t>
            </a:r>
          </a:p>
          <a:p>
            <a:pPr algn="ctr"/>
            <a:r>
              <a:rPr lang="en-DE" dirty="0"/>
              <a:t>Zerlegung</a:t>
            </a:r>
          </a:p>
          <a:p>
            <a:pPr algn="ctr"/>
            <a:r>
              <a:rPr lang="en-DE" dirty="0"/>
              <a:t>(bis 3NF)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BB1842-DB0B-AEC4-EB80-84158C761F54}"/>
              </a:ext>
            </a:extLst>
          </p:cNvPr>
          <p:cNvSpPr txBox="1"/>
          <p:nvPr/>
        </p:nvSpPr>
        <p:spPr>
          <a:xfrm>
            <a:off x="5230218" y="4680187"/>
            <a:ext cx="220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Verlustlose Zerlegung</a:t>
            </a:r>
          </a:p>
          <a:p>
            <a:pPr algn="ctr"/>
            <a:r>
              <a:rPr lang="en-DE" dirty="0"/>
              <a:t>(bis 5NF)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37D638-6E89-A7A3-41CA-3246C0087F50}"/>
              </a:ext>
            </a:extLst>
          </p:cNvPr>
          <p:cNvCxnSpPr>
            <a:cxnSpLocks/>
          </p:cNvCxnSpPr>
          <p:nvPr/>
        </p:nvCxnSpPr>
        <p:spPr>
          <a:xfrm>
            <a:off x="7788051" y="3083886"/>
            <a:ext cx="0" cy="2160000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8000">
                  <a:schemeClr val="accent1">
                    <a:lumMod val="40000"/>
                    <a:lumOff val="60000"/>
                  </a:schemeClr>
                </a:gs>
                <a:gs pos="33000">
                  <a:schemeClr val="accent1">
                    <a:lumMod val="60000"/>
                    <a:lumOff val="40000"/>
                  </a:schemeClr>
                </a:gs>
                <a:gs pos="86000">
                  <a:schemeClr val="tx1">
                    <a:lumMod val="60000"/>
                    <a:lumOff val="40000"/>
                  </a:schemeClr>
                </a:gs>
                <a:gs pos="72000">
                  <a:schemeClr val="accent1">
                    <a:lumMod val="50000"/>
                  </a:schemeClr>
                </a:gs>
                <a:gs pos="60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0FE204-4DFA-5EC0-BBED-EF9905FEDDBF}"/>
              </a:ext>
            </a:extLst>
          </p:cNvPr>
          <p:cNvCxnSpPr>
            <a:cxnSpLocks/>
          </p:cNvCxnSpPr>
          <p:nvPr/>
        </p:nvCxnSpPr>
        <p:spPr>
          <a:xfrm>
            <a:off x="7645193" y="3083886"/>
            <a:ext cx="0" cy="1282509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27000">
                  <a:schemeClr val="accent1">
                    <a:lumMod val="40000"/>
                    <a:lumOff val="60000"/>
                  </a:schemeClr>
                </a:gs>
                <a:gs pos="59000">
                  <a:schemeClr val="accent1">
                    <a:lumMod val="60000"/>
                    <a:lumOff val="40000"/>
                  </a:schemeClr>
                </a:gs>
                <a:gs pos="85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6">
            <a:extLst>
              <a:ext uri="{FF2B5EF4-FFF2-40B4-BE49-F238E27FC236}">
                <a16:creationId xmlns:a16="http://schemas.microsoft.com/office/drawing/2014/main" id="{235CF43A-B85D-08D7-44AB-0208CDBD1808}"/>
              </a:ext>
            </a:extLst>
          </p:cNvPr>
          <p:cNvSpPr/>
          <p:nvPr/>
        </p:nvSpPr>
        <p:spPr bwMode="auto">
          <a:xfrm>
            <a:off x="7890295" y="3083886"/>
            <a:ext cx="3941380" cy="2822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Alle Relationenschemata (NF</a:t>
            </a:r>
            <a:r>
              <a:rPr lang="de-DE" sz="1400" b="1" baseline="30000" dirty="0"/>
              <a:t>2</a:t>
            </a:r>
            <a:r>
              <a:rPr lang="de-DE" sz="1400" b="1" dirty="0"/>
              <a:t>)</a:t>
            </a:r>
          </a:p>
        </p:txBody>
      </p:sp>
      <p:sp>
        <p:nvSpPr>
          <p:cNvPr id="15" name="Rechteck 7">
            <a:extLst>
              <a:ext uri="{FF2B5EF4-FFF2-40B4-BE49-F238E27FC236}">
                <a16:creationId xmlns:a16="http://schemas.microsoft.com/office/drawing/2014/main" id="{252ABA72-C939-7476-53A7-20E508674053}"/>
              </a:ext>
            </a:extLst>
          </p:cNvPr>
          <p:cNvSpPr/>
          <p:nvPr/>
        </p:nvSpPr>
        <p:spPr bwMode="auto">
          <a:xfrm>
            <a:off x="7975837" y="3429000"/>
            <a:ext cx="3770296" cy="237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1NF Relationenschemata</a:t>
            </a:r>
          </a:p>
        </p:txBody>
      </p:sp>
      <p:sp>
        <p:nvSpPr>
          <p:cNvPr id="18" name="Rechteck 8">
            <a:extLst>
              <a:ext uri="{FF2B5EF4-FFF2-40B4-BE49-F238E27FC236}">
                <a16:creationId xmlns:a16="http://schemas.microsoft.com/office/drawing/2014/main" id="{2EAA1FD8-E04E-C62A-DE35-127B1536FB10}"/>
              </a:ext>
            </a:extLst>
          </p:cNvPr>
          <p:cNvSpPr/>
          <p:nvPr/>
        </p:nvSpPr>
        <p:spPr bwMode="auto">
          <a:xfrm>
            <a:off x="8045614" y="3776634"/>
            <a:ext cx="3599213" cy="19164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2NF Relationenschemata</a:t>
            </a:r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5265CE31-2C99-F7DA-CD4F-12BD50BDD8DC}"/>
              </a:ext>
            </a:extLst>
          </p:cNvPr>
          <p:cNvSpPr/>
          <p:nvPr/>
        </p:nvSpPr>
        <p:spPr bwMode="auto">
          <a:xfrm>
            <a:off x="8162687" y="4106685"/>
            <a:ext cx="3428129" cy="14760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3NF Relationenschemata</a:t>
            </a:r>
          </a:p>
        </p:txBody>
      </p:sp>
      <p:sp>
        <p:nvSpPr>
          <p:cNvPr id="21" name="Rechteck 11">
            <a:extLst>
              <a:ext uri="{FF2B5EF4-FFF2-40B4-BE49-F238E27FC236}">
                <a16:creationId xmlns:a16="http://schemas.microsoft.com/office/drawing/2014/main" id="{076DB623-14B1-B57C-7363-3EEC6AA66138}"/>
              </a:ext>
            </a:extLst>
          </p:cNvPr>
          <p:cNvSpPr/>
          <p:nvPr/>
        </p:nvSpPr>
        <p:spPr bwMode="auto">
          <a:xfrm>
            <a:off x="8254310" y="4447555"/>
            <a:ext cx="3230525" cy="10287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BCNF Relationenschemata</a:t>
            </a:r>
          </a:p>
        </p:txBody>
      </p:sp>
      <p:sp>
        <p:nvSpPr>
          <p:cNvPr id="22" name="Rechteck 12">
            <a:extLst>
              <a:ext uri="{FF2B5EF4-FFF2-40B4-BE49-F238E27FC236}">
                <a16:creationId xmlns:a16="http://schemas.microsoft.com/office/drawing/2014/main" id="{8D1E1053-1F68-86C8-C0EA-DB45BC5453E9}"/>
              </a:ext>
            </a:extLst>
          </p:cNvPr>
          <p:cNvSpPr/>
          <p:nvPr/>
        </p:nvSpPr>
        <p:spPr bwMode="auto">
          <a:xfrm>
            <a:off x="8321924" y="4755962"/>
            <a:ext cx="3052552" cy="645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4NF Relationenschemata</a:t>
            </a:r>
          </a:p>
        </p:txBody>
      </p:sp>
      <p:sp>
        <p:nvSpPr>
          <p:cNvPr id="23" name="Rechteck 12">
            <a:extLst>
              <a:ext uri="{FF2B5EF4-FFF2-40B4-BE49-F238E27FC236}">
                <a16:creationId xmlns:a16="http://schemas.microsoft.com/office/drawing/2014/main" id="{B5F406C6-4E65-0020-B8E2-9B4FEEBD6759}"/>
              </a:ext>
            </a:extLst>
          </p:cNvPr>
          <p:cNvSpPr/>
          <p:nvPr/>
        </p:nvSpPr>
        <p:spPr bwMode="auto">
          <a:xfrm>
            <a:off x="8380441" y="5026495"/>
            <a:ext cx="2895355" cy="30002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5NF Relationenschemata</a:t>
            </a:r>
          </a:p>
        </p:txBody>
      </p:sp>
    </p:spTree>
    <p:extLst>
      <p:ext uri="{BB962C8B-B14F-4D97-AF65-F5344CB8AC3E}">
        <p14:creationId xmlns:p14="http://schemas.microsoft.com/office/powerpoint/2010/main" val="921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Relation: </a:t>
            </a:r>
            <a:r>
              <a:rPr lang="de-DE" dirty="0" err="1"/>
              <a:t>Einfügeanomalie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342596"/>
              </p:ext>
            </p:extLst>
          </p:nvPr>
        </p:nvGraphicFramePr>
        <p:xfrm>
          <a:off x="360363" y="1665288"/>
          <a:ext cx="11471129" cy="4079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Borg, James</a:t>
                      </a:r>
                      <a:r>
                        <a:rPr lang="de-DE" sz="1600" baseline="0" dirty="0"/>
                        <a:t> E.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Grawunder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M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007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1971-02-17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Barßel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Hädquarters</a:t>
                      </a:r>
                      <a:endParaRPr lang="de-DE" sz="1600" b="1" dirty="0">
                        <a:solidFill>
                          <a:srgbClr val="FFC000"/>
                        </a:solidFill>
                      </a:endParaRP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886665554</a:t>
                      </a:r>
                      <a:endParaRPr lang="de-DE" sz="1600" b="1" dirty="0">
                        <a:solidFill>
                          <a:srgbClr val="FFC000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42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Geheim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007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456446" y="5881268"/>
            <a:ext cx="3837654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>
                <a:sym typeface="Wingdings" pitchFamily="2" charset="2"/>
              </a:rPr>
              <a:t>keine neue Abteilung ohne Mitarbeiter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509346" y="4239215"/>
            <a:ext cx="7256858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/>
              <a:t>neuer Angestellter </a:t>
            </a:r>
            <a:r>
              <a:rPr lang="de-DE" dirty="0">
                <a:sym typeface="Wingdings" pitchFamily="2" charset="2"/>
              </a:rPr>
              <a:t>➝ Information zu Abteilung (konsistent?) ➝ Tippfehler?</a:t>
            </a: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10200596" y="4569470"/>
            <a:ext cx="675861" cy="5094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9327324" y="4610225"/>
            <a:ext cx="198782" cy="5094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Gerade Verbindung mit Pfeil 12"/>
          <p:cNvCxnSpPr/>
          <p:nvPr/>
        </p:nvCxnSpPr>
        <p:spPr bwMode="auto">
          <a:xfrm flipV="1">
            <a:off x="6652872" y="5715440"/>
            <a:ext cx="413468" cy="1658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32B5F-E2A4-8E46-B06D-64622FDF3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48835EC-DC21-A364-A717-3B44CBD9BA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7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D6439-E16C-34A8-F64D-262AB30C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Nebenbemerkung: Non-first Normal Form (NF</a:t>
            </a:r>
            <a:r>
              <a:rPr lang="en-DE" baseline="30000" dirty="0"/>
              <a:t>2</a:t>
            </a:r>
            <a:r>
              <a:rPr lang="en-DE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99C0F-C025-75F7-C43B-8170EBE2A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Relationen mit </a:t>
            </a:r>
          </a:p>
          <a:p>
            <a:pPr lvl="1"/>
            <a:r>
              <a:rPr lang="en-DE" dirty="0"/>
              <a:t>Nicht-atomaren Einträgen</a:t>
            </a:r>
          </a:p>
          <a:p>
            <a:pPr lvl="2"/>
            <a:r>
              <a:rPr lang="en-DE" dirty="0"/>
              <a:t>Listen</a:t>
            </a:r>
          </a:p>
          <a:p>
            <a:pPr lvl="2"/>
            <a:r>
              <a:rPr lang="en-DE" dirty="0"/>
              <a:t>Zusammengesetzte Einträge</a:t>
            </a:r>
          </a:p>
          <a:p>
            <a:pPr lvl="1"/>
            <a:r>
              <a:rPr lang="de-DE" dirty="0"/>
              <a:t>G</a:t>
            </a:r>
            <a:r>
              <a:rPr lang="en-DE" dirty="0"/>
              <a:t>eschachtelten Relationen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60A13-1951-5816-219C-1B1259475A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5CACA-79F0-B421-5850-B1F036D8A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B0CEC-451A-32D5-A161-EB8BCA54F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50</a:t>
            </a:fld>
            <a:endParaRPr lang="en-GB"/>
          </a:p>
        </p:txBody>
      </p:sp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D40391FE-C660-70C2-BF85-999BFD451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12651"/>
              </p:ext>
            </p:extLst>
          </p:nvPr>
        </p:nvGraphicFramePr>
        <p:xfrm>
          <a:off x="6156389" y="2722257"/>
          <a:ext cx="5675286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2336528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{Stafford}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A60DC21D-AE98-AD9E-E1BC-151E022D4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777234"/>
              </p:ext>
            </p:extLst>
          </p:nvPr>
        </p:nvGraphicFramePr>
        <p:xfrm>
          <a:off x="9499482" y="1139293"/>
          <a:ext cx="2335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PLZ+Ort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 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F838AE23-59AA-E94B-5B67-1DB049983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408"/>
              </p:ext>
            </p:extLst>
          </p:nvPr>
        </p:nvGraphicFramePr>
        <p:xfrm>
          <a:off x="356787" y="3695034"/>
          <a:ext cx="3857952" cy="2210880"/>
        </p:xfrm>
        <a:graphic>
          <a:graphicData uri="http://schemas.openxmlformats.org/drawingml/2006/table">
            <a:tbl>
              <a:tblPr/>
              <a:tblGrid>
                <a:gridCol w="80224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69905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Mutter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Kinder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025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ELTERN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Mutter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KAlter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Johann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Martha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Else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Lucie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Johann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Maria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Theo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Josef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26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Heinz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Martha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Cleo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769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848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736374" cy="4240848"/>
              </a:xfrm>
            </p:spPr>
            <p:txBody>
              <a:bodyPr/>
              <a:lstStyle/>
              <a:p>
                <a:r>
                  <a:rPr lang="de-DE" dirty="0"/>
                  <a:t>Relationenschema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ist in 1. Normalform (1NF), wenn </a:t>
                </a:r>
              </a:p>
              <a:p>
                <a:pPr lvl="1"/>
                <a:r>
                  <a:rPr lang="de-DE" dirty="0"/>
                  <a:t>Domänen der Attribute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nur </a:t>
                </a:r>
                <a:r>
                  <a:rPr lang="de-DE" dirty="0">
                    <a:solidFill>
                      <a:schemeClr val="accent1"/>
                    </a:solidFill>
                  </a:rPr>
                  <a:t>atomare Werte</a:t>
                </a:r>
                <a:r>
                  <a:rPr lang="de-DE" dirty="0"/>
                  <a:t> enthalten</a:t>
                </a:r>
              </a:p>
              <a:p>
                <a:r>
                  <a:rPr lang="de-DE" dirty="0"/>
                  <a:t>Erzeugung: </a:t>
                </a:r>
              </a:p>
              <a:p>
                <a:pPr lvl="1"/>
                <a:r>
                  <a:rPr lang="de-DE" dirty="0"/>
                  <a:t>Erstelle für jedes nicht-atomare Attribut </a:t>
                </a:r>
                <a:br>
                  <a:rPr lang="de-DE" dirty="0"/>
                </a:br>
                <a:r>
                  <a:rPr lang="de-DE" dirty="0"/>
                  <a:t>oder für verschachtelte Schemata ein </a:t>
                </a:r>
                <a:br>
                  <a:rPr lang="de-DE" dirty="0"/>
                </a:br>
                <a:r>
                  <a:rPr lang="de-DE" dirty="0"/>
                  <a:t>neues Relationenschema</a:t>
                </a:r>
              </a:p>
              <a:p>
                <a:pPr lvl="2"/>
                <a:r>
                  <a:rPr lang="de-DE" dirty="0"/>
                  <a:t>Bei Übersetzung aus einem ER-Diagramm</a:t>
                </a:r>
              </a:p>
              <a:p>
                <a:pPr lvl="3"/>
                <a:r>
                  <a:rPr lang="de-DE" i="1" dirty="0"/>
                  <a:t>Zusammengesetzte</a:t>
                </a:r>
                <a:r>
                  <a:rPr lang="de-DE" dirty="0"/>
                  <a:t> Attribute in seinen </a:t>
                </a:r>
                <a:br>
                  <a:rPr lang="de-DE" dirty="0"/>
                </a:br>
                <a:r>
                  <a:rPr lang="de-DE" dirty="0"/>
                  <a:t>Einzelteilen als Attribute übernehmen</a:t>
                </a:r>
              </a:p>
              <a:p>
                <a:pPr lvl="3"/>
                <a:r>
                  <a:rPr lang="de-DE" i="1" dirty="0"/>
                  <a:t>Mehrwertige</a:t>
                </a:r>
                <a:r>
                  <a:rPr lang="de-DE" dirty="0"/>
                  <a:t> Attribute in eigene Relation </a:t>
                </a:r>
                <a:br>
                  <a:rPr lang="de-DE" dirty="0"/>
                </a:br>
                <a:r>
                  <a:rPr lang="de-DE" dirty="0"/>
                  <a:t>auslagern</a:t>
                </a:r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736374" cy="4240848"/>
              </a:xfrm>
              <a:blipFill>
                <a:blip r:embed="rId3"/>
                <a:stretch>
                  <a:fillRect l="-3091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C8E6C3-7F7D-D8FD-F2C9-2EAEBD15E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4912F83-4F25-9445-B020-F89229CA8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51</a:t>
            </a:fld>
            <a:endParaRPr lang="de-DE"/>
          </a:p>
        </p:txBody>
      </p:sp>
      <p:graphicFrame>
        <p:nvGraphicFramePr>
          <p:cNvPr id="6" name="Group 5">
            <a:extLst>
              <a:ext uri="{FF2B5EF4-FFF2-40B4-BE49-F238E27FC236}">
                <a16:creationId xmlns:a16="http://schemas.microsoft.com/office/drawing/2014/main" id="{16CFAF27-44BF-08F3-9704-5130B0762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6462"/>
              </p:ext>
            </p:extLst>
          </p:nvPr>
        </p:nvGraphicFramePr>
        <p:xfrm>
          <a:off x="6156389" y="2722257"/>
          <a:ext cx="5675286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2336528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{Stafford}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6D65F68D-5778-FEAB-391A-51A10CC89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829928"/>
              </p:ext>
            </p:extLst>
          </p:nvPr>
        </p:nvGraphicFramePr>
        <p:xfrm>
          <a:off x="9499482" y="1139293"/>
          <a:ext cx="2335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PLZ+Ort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 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30A65B53-A1E9-41A0-7378-AB2AD033A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36340"/>
              </p:ext>
            </p:extLst>
          </p:nvPr>
        </p:nvGraphicFramePr>
        <p:xfrm>
          <a:off x="6156389" y="1139293"/>
          <a:ext cx="2479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525000">
                  <a:extLst>
                    <a:ext uri="{9D8B030D-6E8A-4147-A177-3AD203B41FA5}">
                      <a16:colId xmlns:a16="http://schemas.microsoft.com/office/drawing/2014/main" val="1555919816"/>
                    </a:ext>
                  </a:extLst>
                </a:gridCol>
              </a:tblGrid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sp>
        <p:nvSpPr>
          <p:cNvPr id="15" name="Pfeil nach unten 7">
            <a:extLst>
              <a:ext uri="{FF2B5EF4-FFF2-40B4-BE49-F238E27FC236}">
                <a16:creationId xmlns:a16="http://schemas.microsoft.com/office/drawing/2014/main" id="{34565598-E8D4-5583-2177-D6964BA218F1}"/>
              </a:ext>
            </a:extLst>
          </p:cNvPr>
          <p:cNvSpPr/>
          <p:nvPr/>
        </p:nvSpPr>
        <p:spPr bwMode="auto">
          <a:xfrm rot="5400000">
            <a:off x="8873148" y="1733712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16" name="Pfeil nach unten 7">
            <a:extLst>
              <a:ext uri="{FF2B5EF4-FFF2-40B4-BE49-F238E27FC236}">
                <a16:creationId xmlns:a16="http://schemas.microsoft.com/office/drawing/2014/main" id="{F13A0123-5C21-A335-02C7-39CF02067DC3}"/>
              </a:ext>
            </a:extLst>
          </p:cNvPr>
          <p:cNvSpPr/>
          <p:nvPr/>
        </p:nvSpPr>
        <p:spPr bwMode="auto">
          <a:xfrm>
            <a:off x="8873147" y="3908440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1F7E48EE-6021-FF6B-07E4-0ED050ECB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377195"/>
              </p:ext>
            </p:extLst>
          </p:nvPr>
        </p:nvGraphicFramePr>
        <p:xfrm>
          <a:off x="6156389" y="4191145"/>
          <a:ext cx="3338758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E8F66C62-D8A3-C7B9-7825-10A35B9FA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558592"/>
              </p:ext>
            </p:extLst>
          </p:nvPr>
        </p:nvGraphicFramePr>
        <p:xfrm>
          <a:off x="9463814" y="4193754"/>
          <a:ext cx="2367861" cy="1712160"/>
        </p:xfrm>
        <a:graphic>
          <a:graphicData uri="http://schemas.openxmlformats.org/drawingml/2006/table">
            <a:tbl>
              <a:tblPr/>
              <a:tblGrid>
                <a:gridCol w="83659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95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ABTSTAN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687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903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7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 Normalform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5608323" cy="4240848"/>
          </a:xfrm>
        </p:spPr>
        <p:txBody>
          <a:bodyPr/>
          <a:lstStyle/>
          <a:p>
            <a:r>
              <a:rPr lang="de-DE" dirty="0"/>
              <a:t>Effekt:</a:t>
            </a:r>
          </a:p>
          <a:p>
            <a:pPr lvl="1"/>
            <a:r>
              <a:rPr lang="de-DE" dirty="0"/>
              <a:t>Keine zusammengesetzten, mengenwertige oder geschachtelten Werte</a:t>
            </a:r>
          </a:p>
          <a:p>
            <a:r>
              <a:rPr lang="de-DE" dirty="0"/>
              <a:t>Praktischer Nutzen:</a:t>
            </a:r>
          </a:p>
          <a:p>
            <a:pPr lvl="1"/>
            <a:r>
              <a:rPr lang="de-DE" dirty="0"/>
              <a:t>Erleichtert oder ermöglicht sogar erst Anfragen an die DB durch atomare Einträge</a:t>
            </a:r>
          </a:p>
          <a:p>
            <a:pPr lvl="2"/>
            <a:r>
              <a:rPr lang="de-DE" dirty="0"/>
              <a:t>Beispiel: Alle Straßen im Ort „Bern“ </a:t>
            </a:r>
          </a:p>
          <a:p>
            <a:pPr lvl="3"/>
            <a:r>
              <a:rPr lang="de-DE" dirty="0"/>
              <a:t>Sonst nicht möglich, da nur Anfragen an alle Straßen in „3000 Bern“, „3018 Bern“ möglich oder mittels aufwendiger Substring-Suche</a:t>
            </a:r>
          </a:p>
          <a:p>
            <a:pPr lvl="2"/>
            <a:r>
              <a:rPr lang="de-DE" dirty="0"/>
              <a:t>Beispiel: Alle Abteilungen am Standort „</a:t>
            </a:r>
            <a:r>
              <a:rPr lang="de-DE" dirty="0" err="1"/>
              <a:t>Bellaire</a:t>
            </a:r>
            <a:r>
              <a:rPr lang="de-DE" dirty="0"/>
              <a:t>“</a:t>
            </a:r>
          </a:p>
          <a:p>
            <a:pPr lvl="3"/>
            <a:r>
              <a:rPr lang="de-DE" dirty="0"/>
              <a:t>Erleichtert, da sonst Suche in Liste für jede Abteilung nötig</a:t>
            </a:r>
          </a:p>
          <a:p>
            <a:endParaRPr lang="de-DE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C8E6C3-7F7D-D8FD-F2C9-2EAEBD15E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4912F83-4F25-9445-B020-F89229CA8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52</a:t>
            </a:fld>
            <a:endParaRPr lang="de-DE"/>
          </a:p>
        </p:txBody>
      </p:sp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3425A9D6-6DCA-B61D-A2F2-2F3AFBB7B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19687"/>
              </p:ext>
            </p:extLst>
          </p:nvPr>
        </p:nvGraphicFramePr>
        <p:xfrm>
          <a:off x="6156389" y="2722257"/>
          <a:ext cx="5675286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2336528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{Stafford}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19" name="Group 5">
            <a:extLst>
              <a:ext uri="{FF2B5EF4-FFF2-40B4-BE49-F238E27FC236}">
                <a16:creationId xmlns:a16="http://schemas.microsoft.com/office/drawing/2014/main" id="{038C8AD7-1C01-0968-D6B3-09539EBC5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391898"/>
              </p:ext>
            </p:extLst>
          </p:nvPr>
        </p:nvGraphicFramePr>
        <p:xfrm>
          <a:off x="9499482" y="1139293"/>
          <a:ext cx="2335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PLZ+Ort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 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graphicFrame>
        <p:nvGraphicFramePr>
          <p:cNvPr id="20" name="Group 5">
            <a:extLst>
              <a:ext uri="{FF2B5EF4-FFF2-40B4-BE49-F238E27FC236}">
                <a16:creationId xmlns:a16="http://schemas.microsoft.com/office/drawing/2014/main" id="{7772B049-D149-D77C-C99B-DE9E6B3FE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89655"/>
              </p:ext>
            </p:extLst>
          </p:nvPr>
        </p:nvGraphicFramePr>
        <p:xfrm>
          <a:off x="6156389" y="1139293"/>
          <a:ext cx="2479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525000">
                  <a:extLst>
                    <a:ext uri="{9D8B030D-6E8A-4147-A177-3AD203B41FA5}">
                      <a16:colId xmlns:a16="http://schemas.microsoft.com/office/drawing/2014/main" val="1555919816"/>
                    </a:ext>
                  </a:extLst>
                </a:gridCol>
              </a:tblGrid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sp>
        <p:nvSpPr>
          <p:cNvPr id="21" name="Pfeil nach unten 7">
            <a:extLst>
              <a:ext uri="{FF2B5EF4-FFF2-40B4-BE49-F238E27FC236}">
                <a16:creationId xmlns:a16="http://schemas.microsoft.com/office/drawing/2014/main" id="{FBD71CC6-A60B-0052-D2C0-F8A97F570631}"/>
              </a:ext>
            </a:extLst>
          </p:cNvPr>
          <p:cNvSpPr/>
          <p:nvPr/>
        </p:nvSpPr>
        <p:spPr bwMode="auto">
          <a:xfrm rot="5400000">
            <a:off x="8873148" y="1733712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22" name="Pfeil nach unten 7">
            <a:extLst>
              <a:ext uri="{FF2B5EF4-FFF2-40B4-BE49-F238E27FC236}">
                <a16:creationId xmlns:a16="http://schemas.microsoft.com/office/drawing/2014/main" id="{23CC4D52-8432-5CC6-CD8E-750C8C38DFAA}"/>
              </a:ext>
            </a:extLst>
          </p:cNvPr>
          <p:cNvSpPr/>
          <p:nvPr/>
        </p:nvSpPr>
        <p:spPr bwMode="auto">
          <a:xfrm>
            <a:off x="8873147" y="3908440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23" name="Group 5">
            <a:extLst>
              <a:ext uri="{FF2B5EF4-FFF2-40B4-BE49-F238E27FC236}">
                <a16:creationId xmlns:a16="http://schemas.microsoft.com/office/drawing/2014/main" id="{0FD84AD5-0F61-6877-2D07-9B0E8C49F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93606"/>
              </p:ext>
            </p:extLst>
          </p:nvPr>
        </p:nvGraphicFramePr>
        <p:xfrm>
          <a:off x="6156389" y="4191145"/>
          <a:ext cx="3338758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24" name="Group 5">
            <a:extLst>
              <a:ext uri="{FF2B5EF4-FFF2-40B4-BE49-F238E27FC236}">
                <a16:creationId xmlns:a16="http://schemas.microsoft.com/office/drawing/2014/main" id="{662EAA65-E493-F8E5-02E4-126B604D0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217417"/>
              </p:ext>
            </p:extLst>
          </p:nvPr>
        </p:nvGraphicFramePr>
        <p:xfrm>
          <a:off x="9463814" y="4193754"/>
          <a:ext cx="2367861" cy="1712160"/>
        </p:xfrm>
        <a:graphic>
          <a:graphicData uri="http://schemas.openxmlformats.org/drawingml/2006/table">
            <a:tbl>
              <a:tblPr/>
              <a:tblGrid>
                <a:gridCol w="83659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95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ABTSTAN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687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903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4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310997" cy="4240848"/>
              </a:xfrm>
            </p:spPr>
            <p:txBody>
              <a:bodyPr/>
              <a:lstStyle/>
              <a:p>
                <a:r>
                  <a:rPr lang="de-DE" dirty="0"/>
                  <a:t>Relationenschema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ist in </a:t>
                </a:r>
                <a:br>
                  <a:rPr lang="de-DE" dirty="0"/>
                </a:br>
                <a:r>
                  <a:rPr lang="de-DE" dirty="0"/>
                  <a:t>2. Normalform (2NF), wenn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/>
                  <a:t> in </a:t>
                </a:r>
                <a:r>
                  <a:rPr lang="de-DE" dirty="0">
                    <a:solidFill>
                      <a:schemeClr val="accent1"/>
                    </a:solidFill>
                  </a:rPr>
                  <a:t>1NF</a:t>
                </a:r>
                <a:r>
                  <a:rPr lang="de-DE" dirty="0"/>
                  <a:t> ist und 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Kein </a:t>
                </a:r>
                <a:r>
                  <a:rPr lang="de-DE" dirty="0">
                    <a:solidFill>
                      <a:srgbClr val="FFC000"/>
                    </a:solidFill>
                  </a:rPr>
                  <a:t>nicht-primes</a:t>
                </a:r>
                <a:r>
                  <a:rPr lang="de-DE" dirty="0">
                    <a:solidFill>
                      <a:schemeClr val="accent1"/>
                    </a:solidFill>
                  </a:rPr>
                  <a:t> Attribut von nur einem Teil eines Schlüsselkandidaten </a:t>
                </a:r>
                <a:r>
                  <a:rPr lang="de-DE" dirty="0"/>
                  <a:t>abhängt</a:t>
                </a:r>
              </a:p>
              <a:p>
                <a:r>
                  <a:rPr lang="de-DE" dirty="0"/>
                  <a:t>Erzeugung:</a:t>
                </a:r>
              </a:p>
              <a:p>
                <a:pPr lvl="1"/>
                <a:r>
                  <a:rPr lang="de-DE" dirty="0"/>
                  <a:t>Zerlege das Relationenschema  und erstelle ein neues für jeden Teil-Schlüssel mit seinen abhängigen Attributen</a:t>
                </a:r>
              </a:p>
              <a:p>
                <a:pPr lvl="1"/>
                <a:r>
                  <a:rPr lang="de-DE" dirty="0"/>
                  <a:t>Erhalte das (restliche) Relationenschema mit dem ursprünglichen Primärschlüssel und Attributen, die von diesem voll funktional abhängig sind</a:t>
                </a:r>
              </a:p>
              <a:p>
                <a:pPr lvl="1"/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310997" cy="4240848"/>
              </a:xfrm>
              <a:blipFill>
                <a:blip r:embed="rId2"/>
                <a:stretch>
                  <a:fillRect l="-3341" t="-2985" r="-1671" b="-56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A0A96-046D-8E43-807A-6F29DF88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64" name="Pfeil nach unten 63"/>
          <p:cNvSpPr/>
          <p:nvPr/>
        </p:nvSpPr>
        <p:spPr bwMode="auto">
          <a:xfrm>
            <a:off x="9037550" y="355339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8DB3A0F-7341-397B-C4B1-BBEB45AFDEED}"/>
              </a:ext>
            </a:extLst>
          </p:cNvPr>
          <p:cNvGrpSpPr/>
          <p:nvPr/>
        </p:nvGrpSpPr>
        <p:grpSpPr>
          <a:xfrm>
            <a:off x="6495469" y="2140584"/>
            <a:ext cx="1612149" cy="369332"/>
            <a:chOff x="5899880" y="4657640"/>
            <a:chExt cx="1612149" cy="369332"/>
          </a:xfrm>
        </p:grpSpPr>
        <p:sp>
          <p:nvSpPr>
            <p:cNvPr id="85" name="Line 23">
              <a:extLst>
                <a:ext uri="{FF2B5EF4-FFF2-40B4-BE49-F238E27FC236}">
                  <a16:creationId xmlns:a16="http://schemas.microsoft.com/office/drawing/2014/main" id="{F09BC59C-CB33-185A-B75F-CFAE9F7E9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Line 25">
              <a:extLst>
                <a:ext uri="{FF2B5EF4-FFF2-40B4-BE49-F238E27FC236}">
                  <a16:creationId xmlns:a16="http://schemas.microsoft.com/office/drawing/2014/main" id="{C78B0456-3672-9747-BF4C-3D2FFFB331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27">
              <a:extLst>
                <a:ext uri="{FF2B5EF4-FFF2-40B4-BE49-F238E27FC236}">
                  <a16:creationId xmlns:a16="http://schemas.microsoft.com/office/drawing/2014/main" id="{23C7B9C8-8A1F-E80E-5B74-38ACB99AE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Line 32">
              <a:extLst>
                <a:ext uri="{FF2B5EF4-FFF2-40B4-BE49-F238E27FC236}">
                  <a16:creationId xmlns:a16="http://schemas.microsoft.com/office/drawing/2014/main" id="{F2C158B1-FD3B-D7F6-4B75-2A2D802A6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Rectangle 120">
              <a:extLst>
                <a:ext uri="{FF2B5EF4-FFF2-40B4-BE49-F238E27FC236}">
                  <a16:creationId xmlns:a16="http://schemas.microsoft.com/office/drawing/2014/main" id="{2FA47862-C2E8-BF8D-AA66-62D5F9BC5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8A2016F-C69F-165B-0CDD-F436B1E66AE0}"/>
              </a:ext>
            </a:extLst>
          </p:cNvPr>
          <p:cNvGrpSpPr/>
          <p:nvPr/>
        </p:nvGrpSpPr>
        <p:grpSpPr>
          <a:xfrm>
            <a:off x="6495469" y="2582921"/>
            <a:ext cx="2249141" cy="375823"/>
            <a:chOff x="5899880" y="5099977"/>
            <a:chExt cx="2249141" cy="375823"/>
          </a:xfrm>
        </p:grpSpPr>
        <p:sp>
          <p:nvSpPr>
            <p:cNvPr id="91" name="Line 33">
              <a:extLst>
                <a:ext uri="{FF2B5EF4-FFF2-40B4-BE49-F238E27FC236}">
                  <a16:creationId xmlns:a16="http://schemas.microsoft.com/office/drawing/2014/main" id="{9F71F985-D66E-B75D-F1CB-9BAAFAF521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Line 34">
              <a:extLst>
                <a:ext uri="{FF2B5EF4-FFF2-40B4-BE49-F238E27FC236}">
                  <a16:creationId xmlns:a16="http://schemas.microsoft.com/office/drawing/2014/main" id="{C2601F49-90F6-FDE1-7733-4CA1E8BB9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35">
              <a:extLst>
                <a:ext uri="{FF2B5EF4-FFF2-40B4-BE49-F238E27FC236}">
                  <a16:creationId xmlns:a16="http://schemas.microsoft.com/office/drawing/2014/main" id="{AF0E343B-7DDB-D5E4-56D6-3D19DF6222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Rectangle 121">
              <a:extLst>
                <a:ext uri="{FF2B5EF4-FFF2-40B4-BE49-F238E27FC236}">
                  <a16:creationId xmlns:a16="http://schemas.microsoft.com/office/drawing/2014/main" id="{596A7239-241C-825D-F034-EF8C9DCB5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E26FFEA-A9EF-1BF9-F3A8-77D009B8CE43}"/>
              </a:ext>
            </a:extLst>
          </p:cNvPr>
          <p:cNvGrpSpPr/>
          <p:nvPr/>
        </p:nvGrpSpPr>
        <p:grpSpPr>
          <a:xfrm>
            <a:off x="7075050" y="3023554"/>
            <a:ext cx="3429936" cy="375464"/>
            <a:chOff x="6479461" y="5540610"/>
            <a:chExt cx="3429936" cy="375464"/>
          </a:xfrm>
        </p:grpSpPr>
        <p:sp>
          <p:nvSpPr>
            <p:cNvPr id="96" name="Line 36">
              <a:extLst>
                <a:ext uri="{FF2B5EF4-FFF2-40B4-BE49-F238E27FC236}">
                  <a16:creationId xmlns:a16="http://schemas.microsoft.com/office/drawing/2014/main" id="{EB33CEF9-1057-A66B-AD5F-7295983BC8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37">
              <a:extLst>
                <a:ext uri="{FF2B5EF4-FFF2-40B4-BE49-F238E27FC236}">
                  <a16:creationId xmlns:a16="http://schemas.microsoft.com/office/drawing/2014/main" id="{AC720951-8D11-1F24-7457-866CA7539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38">
              <a:extLst>
                <a:ext uri="{FF2B5EF4-FFF2-40B4-BE49-F238E27FC236}">
                  <a16:creationId xmlns:a16="http://schemas.microsoft.com/office/drawing/2014/main" id="{3F28EB6E-9CB5-62F2-A0A7-A90D7636E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41">
              <a:extLst>
                <a:ext uri="{FF2B5EF4-FFF2-40B4-BE49-F238E27FC236}">
                  <a16:creationId xmlns:a16="http://schemas.microsoft.com/office/drawing/2014/main" id="{7AE54F68-E97B-71E4-F707-E286E08CDF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Rectangle 122">
              <a:extLst>
                <a:ext uri="{FF2B5EF4-FFF2-40B4-BE49-F238E27FC236}">
                  <a16:creationId xmlns:a16="http://schemas.microsoft.com/office/drawing/2014/main" id="{5E0C4F80-5D80-E185-9BBE-C58F0084E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DA67063-23F9-0B3B-6221-77B699095161}"/>
              </a:ext>
            </a:extLst>
          </p:cNvPr>
          <p:cNvGrpSpPr/>
          <p:nvPr/>
        </p:nvGrpSpPr>
        <p:grpSpPr>
          <a:xfrm>
            <a:off x="9857889" y="2139221"/>
            <a:ext cx="1470630" cy="372642"/>
            <a:chOff x="9333420" y="4656277"/>
            <a:chExt cx="1470630" cy="372642"/>
          </a:xfrm>
        </p:grpSpPr>
        <p:sp>
          <p:nvSpPr>
            <p:cNvPr id="102" name="Line 42">
              <a:extLst>
                <a:ext uri="{FF2B5EF4-FFF2-40B4-BE49-F238E27FC236}">
                  <a16:creationId xmlns:a16="http://schemas.microsoft.com/office/drawing/2014/main" id="{67391A31-79C2-248C-DBD5-452CB1228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Line 43">
              <a:extLst>
                <a:ext uri="{FF2B5EF4-FFF2-40B4-BE49-F238E27FC236}">
                  <a16:creationId xmlns:a16="http://schemas.microsoft.com/office/drawing/2014/main" id="{3347A9B8-C350-2E42-6C96-7CFA48B2F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44">
              <a:extLst>
                <a:ext uri="{FF2B5EF4-FFF2-40B4-BE49-F238E27FC236}">
                  <a16:creationId xmlns:a16="http://schemas.microsoft.com/office/drawing/2014/main" id="{3DA18727-BD17-7022-4D56-F87B7EC828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Rectangle 123">
              <a:extLst>
                <a:ext uri="{FF2B5EF4-FFF2-40B4-BE49-F238E27FC236}">
                  <a16:creationId xmlns:a16="http://schemas.microsoft.com/office/drawing/2014/main" id="{A78AB2F9-287A-9028-9860-58BD4602A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106" name="Group 5">
            <a:extLst>
              <a:ext uri="{FF2B5EF4-FFF2-40B4-BE49-F238E27FC236}">
                <a16:creationId xmlns:a16="http://schemas.microsoft.com/office/drawing/2014/main" id="{5ABCB95A-DADA-08F2-BC6D-C6A1177F3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711701"/>
              </p:ext>
            </p:extLst>
          </p:nvPr>
        </p:nvGraphicFramePr>
        <p:xfrm>
          <a:off x="5400689" y="1836023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B9E9C7D-0B42-80AA-8FEA-7AC4371B3C53}"/>
              </a:ext>
            </a:extLst>
          </p:cNvPr>
          <p:cNvGrpSpPr/>
          <p:nvPr/>
        </p:nvGrpSpPr>
        <p:grpSpPr>
          <a:xfrm>
            <a:off x="6984624" y="4250691"/>
            <a:ext cx="1612149" cy="377971"/>
            <a:chOff x="5899880" y="4657640"/>
            <a:chExt cx="1612149" cy="377971"/>
          </a:xfrm>
        </p:grpSpPr>
        <p:sp>
          <p:nvSpPr>
            <p:cNvPr id="108" name="Line 23">
              <a:extLst>
                <a:ext uri="{FF2B5EF4-FFF2-40B4-BE49-F238E27FC236}">
                  <a16:creationId xmlns:a16="http://schemas.microsoft.com/office/drawing/2014/main" id="{90EBE07F-1E7A-1043-086C-00D01A5279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Line 25">
              <a:extLst>
                <a:ext uri="{FF2B5EF4-FFF2-40B4-BE49-F238E27FC236}">
                  <a16:creationId xmlns:a16="http://schemas.microsoft.com/office/drawing/2014/main" id="{583876B1-4AE4-D674-7E37-83A3CE46A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27">
              <a:extLst>
                <a:ext uri="{FF2B5EF4-FFF2-40B4-BE49-F238E27FC236}">
                  <a16:creationId xmlns:a16="http://schemas.microsoft.com/office/drawing/2014/main" id="{1356E746-9228-7FA4-76C4-D390EF0D9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32">
              <a:extLst>
                <a:ext uri="{FF2B5EF4-FFF2-40B4-BE49-F238E27FC236}">
                  <a16:creationId xmlns:a16="http://schemas.microsoft.com/office/drawing/2014/main" id="{326AF704-8E20-769A-69B6-456B0B54EA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Rectangle 120">
              <a:extLst>
                <a:ext uri="{FF2B5EF4-FFF2-40B4-BE49-F238E27FC236}">
                  <a16:creationId xmlns:a16="http://schemas.microsoft.com/office/drawing/2014/main" id="{D22463C5-7CF2-01E7-0E5E-FB815E2DF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113" name="Group 5">
            <a:extLst>
              <a:ext uri="{FF2B5EF4-FFF2-40B4-BE49-F238E27FC236}">
                <a16:creationId xmlns:a16="http://schemas.microsoft.com/office/drawing/2014/main" id="{DCBC3F3F-7944-30C2-A476-60468FD21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161352"/>
              </p:ext>
            </p:extLst>
          </p:nvPr>
        </p:nvGraphicFramePr>
        <p:xfrm>
          <a:off x="5706964" y="3946130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A02DC25-7308-2B33-9991-F41F87330FA0}"/>
              </a:ext>
            </a:extLst>
          </p:cNvPr>
          <p:cNvGrpSpPr/>
          <p:nvPr/>
        </p:nvGrpSpPr>
        <p:grpSpPr>
          <a:xfrm>
            <a:off x="10174391" y="4264108"/>
            <a:ext cx="1263621" cy="369332"/>
            <a:chOff x="5899880" y="5099977"/>
            <a:chExt cx="1263621" cy="369332"/>
          </a:xfrm>
        </p:grpSpPr>
        <p:sp>
          <p:nvSpPr>
            <p:cNvPr id="115" name="Line 33">
              <a:extLst>
                <a:ext uri="{FF2B5EF4-FFF2-40B4-BE49-F238E27FC236}">
                  <a16:creationId xmlns:a16="http://schemas.microsoft.com/office/drawing/2014/main" id="{438E22DD-DA05-E610-F847-3A6CE65BD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Line 34">
              <a:extLst>
                <a:ext uri="{FF2B5EF4-FFF2-40B4-BE49-F238E27FC236}">
                  <a16:creationId xmlns:a16="http://schemas.microsoft.com/office/drawing/2014/main" id="{7BBB8925-B1AA-1CE8-51EC-29133C474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35">
              <a:extLst>
                <a:ext uri="{FF2B5EF4-FFF2-40B4-BE49-F238E27FC236}">
                  <a16:creationId xmlns:a16="http://schemas.microsoft.com/office/drawing/2014/main" id="{A52ACD5E-7D6F-F7EB-D1B3-1E346DF13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Rectangle 121">
              <a:extLst>
                <a:ext uri="{FF2B5EF4-FFF2-40B4-BE49-F238E27FC236}">
                  <a16:creationId xmlns:a16="http://schemas.microsoft.com/office/drawing/2014/main" id="{129DD4C0-64BC-5CDD-8B23-955089221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119" name="Group 5">
            <a:extLst>
              <a:ext uri="{FF2B5EF4-FFF2-40B4-BE49-F238E27FC236}">
                <a16:creationId xmlns:a16="http://schemas.microsoft.com/office/drawing/2014/main" id="{9EE13B4A-2EFC-4687-C5AB-5A279DC13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711287"/>
              </p:ext>
            </p:extLst>
          </p:nvPr>
        </p:nvGraphicFramePr>
        <p:xfrm>
          <a:off x="8884526" y="3942718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90C13CB-6654-6C93-738F-6D6ED306536E}"/>
              </a:ext>
            </a:extLst>
          </p:cNvPr>
          <p:cNvGrpSpPr/>
          <p:nvPr/>
        </p:nvGrpSpPr>
        <p:grpSpPr>
          <a:xfrm>
            <a:off x="8292332" y="5086803"/>
            <a:ext cx="2149776" cy="370160"/>
            <a:chOff x="6479461" y="5540610"/>
            <a:chExt cx="2149776" cy="370160"/>
          </a:xfrm>
        </p:grpSpPr>
        <p:sp>
          <p:nvSpPr>
            <p:cNvPr id="121" name="Line 36">
              <a:extLst>
                <a:ext uri="{FF2B5EF4-FFF2-40B4-BE49-F238E27FC236}">
                  <a16:creationId xmlns:a16="http://schemas.microsoft.com/office/drawing/2014/main" id="{F5C381B1-8B29-7CA6-E57B-CE913A9C8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2" name="Line 37">
              <a:extLst>
                <a:ext uri="{FF2B5EF4-FFF2-40B4-BE49-F238E27FC236}">
                  <a16:creationId xmlns:a16="http://schemas.microsoft.com/office/drawing/2014/main" id="{9FAB228C-4C5E-FAB6-8DD8-8C6EB68EB0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Line 38">
              <a:extLst>
                <a:ext uri="{FF2B5EF4-FFF2-40B4-BE49-F238E27FC236}">
                  <a16:creationId xmlns:a16="http://schemas.microsoft.com/office/drawing/2014/main" id="{2EF501C2-D059-D947-ED41-C7E3D5290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" name="Line 41">
              <a:extLst>
                <a:ext uri="{FF2B5EF4-FFF2-40B4-BE49-F238E27FC236}">
                  <a16:creationId xmlns:a16="http://schemas.microsoft.com/office/drawing/2014/main" id="{82683FBF-C9C4-99FA-5D48-B5883A6FD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" name="Rectangle 122">
              <a:extLst>
                <a:ext uri="{FF2B5EF4-FFF2-40B4-BE49-F238E27FC236}">
                  <a16:creationId xmlns:a16="http://schemas.microsoft.com/office/drawing/2014/main" id="{6A0FB302-4E21-9168-02B4-47AE97BA8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85AB38-B105-F651-F13D-9F511241356B}"/>
              </a:ext>
            </a:extLst>
          </p:cNvPr>
          <p:cNvGrpSpPr/>
          <p:nvPr/>
        </p:nvGrpSpPr>
        <p:grpSpPr>
          <a:xfrm>
            <a:off x="9887269" y="5532394"/>
            <a:ext cx="1430373" cy="372642"/>
            <a:chOff x="9333420" y="4656277"/>
            <a:chExt cx="1430373" cy="372642"/>
          </a:xfrm>
        </p:grpSpPr>
        <p:sp>
          <p:nvSpPr>
            <p:cNvPr id="127" name="Line 42">
              <a:extLst>
                <a:ext uri="{FF2B5EF4-FFF2-40B4-BE49-F238E27FC236}">
                  <a16:creationId xmlns:a16="http://schemas.microsoft.com/office/drawing/2014/main" id="{1CF9201D-BE44-008E-08ED-19F860A58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Line 43">
              <a:extLst>
                <a:ext uri="{FF2B5EF4-FFF2-40B4-BE49-F238E27FC236}">
                  <a16:creationId xmlns:a16="http://schemas.microsoft.com/office/drawing/2014/main" id="{AB2121C6-387B-CDAA-0666-6F5DA1E70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Line 44">
              <a:extLst>
                <a:ext uri="{FF2B5EF4-FFF2-40B4-BE49-F238E27FC236}">
                  <a16:creationId xmlns:a16="http://schemas.microsoft.com/office/drawing/2014/main" id="{1C687C24-A2F6-F59C-456F-2324FCBFB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Rectangle 123">
              <a:extLst>
                <a:ext uri="{FF2B5EF4-FFF2-40B4-BE49-F238E27FC236}">
                  <a16:creationId xmlns:a16="http://schemas.microsoft.com/office/drawing/2014/main" id="{6B25DD07-F817-E2B0-7608-C88826505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131" name="Group 5">
            <a:extLst>
              <a:ext uri="{FF2B5EF4-FFF2-40B4-BE49-F238E27FC236}">
                <a16:creationId xmlns:a16="http://schemas.microsoft.com/office/drawing/2014/main" id="{DF452C5B-6521-5B16-E595-A6454EE47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313944"/>
              </p:ext>
            </p:extLst>
          </p:nvPr>
        </p:nvGraphicFramePr>
        <p:xfrm>
          <a:off x="7048206" y="477162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8" name="Date Placeholder 137">
            <a:extLst>
              <a:ext uri="{FF2B5EF4-FFF2-40B4-BE49-F238E27FC236}">
                <a16:creationId xmlns:a16="http://schemas.microsoft.com/office/drawing/2014/main" id="{38C2EED0-B808-1FC8-6A0D-C41C07023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9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Normalform</a:t>
            </a:r>
          </a:p>
        </p:txBody>
      </p:sp>
      <p:sp>
        <p:nvSpPr>
          <p:cNvPr id="132" name="Content Placeholder 131">
            <a:extLst>
              <a:ext uri="{FF2B5EF4-FFF2-40B4-BE49-F238E27FC236}">
                <a16:creationId xmlns:a16="http://schemas.microsoft.com/office/drawing/2014/main" id="{5C9B4F8C-923C-9B3C-A5F8-BC2B81812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5436246" cy="4240848"/>
          </a:xfrm>
        </p:spPr>
        <p:txBody>
          <a:bodyPr/>
          <a:lstStyle/>
          <a:p>
            <a:r>
              <a:rPr lang="de-DE" dirty="0"/>
              <a:t>Effekt: </a:t>
            </a:r>
          </a:p>
          <a:p>
            <a:pPr lvl="1"/>
            <a:r>
              <a:rPr lang="de-DE" dirty="0"/>
              <a:t>Alle nicht-primen Attribute sind voll funktional von allen Schlüsselkandidaten abhängig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Voll funktional</a:t>
            </a:r>
            <a:r>
              <a:rPr lang="de-DE" dirty="0"/>
              <a:t>: Von allen Schlüsselattributen </a:t>
            </a:r>
            <a:br>
              <a:rPr lang="de-DE" dirty="0"/>
            </a:br>
            <a:r>
              <a:rPr lang="de-DE" dirty="0"/>
              <a:t>(und nicht nur einer Teilmenge eines zusammengesetzten Kandidaten) funktional abhängig</a:t>
            </a:r>
          </a:p>
          <a:p>
            <a:pPr lvl="2"/>
            <a:r>
              <a:rPr lang="de-DE" dirty="0"/>
              <a:t>Heißt auch, wenn nur </a:t>
            </a:r>
            <a:r>
              <a:rPr lang="de-DE" u="sng" dirty="0"/>
              <a:t>ein</a:t>
            </a:r>
            <a:r>
              <a:rPr lang="de-DE" dirty="0"/>
              <a:t> primes Attribut, dann ist eine Relation in 1NF auch in 2NF</a:t>
            </a:r>
          </a:p>
          <a:p>
            <a:r>
              <a:rPr lang="de-DE" dirty="0"/>
              <a:t>2NF bei Erzeugung aus ER-Diagramm in der Regel gegeben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A0A96-046D-8E43-807A-6F29DF88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138" name="Date Placeholder 137">
            <a:extLst>
              <a:ext uri="{FF2B5EF4-FFF2-40B4-BE49-F238E27FC236}">
                <a16:creationId xmlns:a16="http://schemas.microsoft.com/office/drawing/2014/main" id="{38C2EED0-B808-1FC8-6A0D-C41C07023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3" name="Pfeil nach unten 63">
            <a:extLst>
              <a:ext uri="{FF2B5EF4-FFF2-40B4-BE49-F238E27FC236}">
                <a16:creationId xmlns:a16="http://schemas.microsoft.com/office/drawing/2014/main" id="{6D617140-D3BE-F45C-130D-76B35EBA991A}"/>
              </a:ext>
            </a:extLst>
          </p:cNvPr>
          <p:cNvSpPr/>
          <p:nvPr/>
        </p:nvSpPr>
        <p:spPr bwMode="auto">
          <a:xfrm>
            <a:off x="9037550" y="355339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CB9E5-9358-4EC4-C212-72F187047B3D}"/>
              </a:ext>
            </a:extLst>
          </p:cNvPr>
          <p:cNvGrpSpPr/>
          <p:nvPr/>
        </p:nvGrpSpPr>
        <p:grpSpPr>
          <a:xfrm>
            <a:off x="6495469" y="2140584"/>
            <a:ext cx="1612149" cy="369332"/>
            <a:chOff x="5899880" y="4657640"/>
            <a:chExt cx="1612149" cy="369332"/>
          </a:xfrm>
        </p:grpSpPr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CD2396FF-2AE9-0BDF-4EFC-105CEFE34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25">
              <a:extLst>
                <a:ext uri="{FF2B5EF4-FFF2-40B4-BE49-F238E27FC236}">
                  <a16:creationId xmlns:a16="http://schemas.microsoft.com/office/drawing/2014/main" id="{CE3E1161-9082-0E3C-690F-F4B37A9C6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D993F61A-2458-7EB4-007C-946DF33B5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6249638C-C904-5338-6147-A22EF3267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120">
              <a:extLst>
                <a:ext uri="{FF2B5EF4-FFF2-40B4-BE49-F238E27FC236}">
                  <a16:creationId xmlns:a16="http://schemas.microsoft.com/office/drawing/2014/main" id="{A201C9D5-60F7-92DD-E3F3-338A3A24D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27CA4-2384-8D34-5EC8-CC4BB23A921C}"/>
              </a:ext>
            </a:extLst>
          </p:cNvPr>
          <p:cNvGrpSpPr/>
          <p:nvPr/>
        </p:nvGrpSpPr>
        <p:grpSpPr>
          <a:xfrm>
            <a:off x="6495469" y="2582921"/>
            <a:ext cx="2249141" cy="375823"/>
            <a:chOff x="5899880" y="5099977"/>
            <a:chExt cx="2249141" cy="375823"/>
          </a:xfrm>
        </p:grpSpPr>
        <p:sp>
          <p:nvSpPr>
            <p:cNvPr id="13" name="Line 33">
              <a:extLst>
                <a:ext uri="{FF2B5EF4-FFF2-40B4-BE49-F238E27FC236}">
                  <a16:creationId xmlns:a16="http://schemas.microsoft.com/office/drawing/2014/main" id="{6CC85BDD-3452-6CD3-B77F-6A88804CA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E920B8B4-D738-9200-E383-8E4683667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1622F8C6-6677-B817-B92A-632B201ACC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1">
              <a:extLst>
                <a:ext uri="{FF2B5EF4-FFF2-40B4-BE49-F238E27FC236}">
                  <a16:creationId xmlns:a16="http://schemas.microsoft.com/office/drawing/2014/main" id="{C2C75C82-C393-2346-E603-4E7C47752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6B6071-FB52-541D-BBF9-38649362C77E}"/>
              </a:ext>
            </a:extLst>
          </p:cNvPr>
          <p:cNvGrpSpPr/>
          <p:nvPr/>
        </p:nvGrpSpPr>
        <p:grpSpPr>
          <a:xfrm>
            <a:off x="7075050" y="3023554"/>
            <a:ext cx="3429936" cy="375464"/>
            <a:chOff x="6479461" y="5540610"/>
            <a:chExt cx="3429936" cy="375464"/>
          </a:xfrm>
        </p:grpSpPr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9A68ACEB-BA60-8AB4-F023-D53874E0A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EBE00A61-D25D-CECC-9325-3127F5B5A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A109715C-EFD3-7927-D514-1D9D5E4D5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1">
              <a:extLst>
                <a:ext uri="{FF2B5EF4-FFF2-40B4-BE49-F238E27FC236}">
                  <a16:creationId xmlns:a16="http://schemas.microsoft.com/office/drawing/2014/main" id="{8D077887-008F-D414-453E-3F7F5337C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2">
              <a:extLst>
                <a:ext uri="{FF2B5EF4-FFF2-40B4-BE49-F238E27FC236}">
                  <a16:creationId xmlns:a16="http://schemas.microsoft.com/office/drawing/2014/main" id="{95A5203F-749F-DBE0-D67B-E618D2F1C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AC9B04-A18E-F289-EF9C-2D1154A114AC}"/>
              </a:ext>
            </a:extLst>
          </p:cNvPr>
          <p:cNvGrpSpPr/>
          <p:nvPr/>
        </p:nvGrpSpPr>
        <p:grpSpPr>
          <a:xfrm>
            <a:off x="9857889" y="2139221"/>
            <a:ext cx="1470630" cy="372642"/>
            <a:chOff x="9333420" y="4656277"/>
            <a:chExt cx="1470630" cy="372642"/>
          </a:xfrm>
        </p:grpSpPr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41F3A4B8-B535-D3C3-131A-242A485D6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43">
              <a:extLst>
                <a:ext uri="{FF2B5EF4-FFF2-40B4-BE49-F238E27FC236}">
                  <a16:creationId xmlns:a16="http://schemas.microsoft.com/office/drawing/2014/main" id="{A497EA78-DA91-7997-01F6-8DA94BFF7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4">
              <a:extLst>
                <a:ext uri="{FF2B5EF4-FFF2-40B4-BE49-F238E27FC236}">
                  <a16:creationId xmlns:a16="http://schemas.microsoft.com/office/drawing/2014/main" id="{50DFA0B1-8E43-0B6F-1222-0E76E00C2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Rectangle 123">
              <a:extLst>
                <a:ext uri="{FF2B5EF4-FFF2-40B4-BE49-F238E27FC236}">
                  <a16:creationId xmlns:a16="http://schemas.microsoft.com/office/drawing/2014/main" id="{F4876FD5-14F6-D808-9998-DCC51C858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8" name="Group 5">
            <a:extLst>
              <a:ext uri="{FF2B5EF4-FFF2-40B4-BE49-F238E27FC236}">
                <a16:creationId xmlns:a16="http://schemas.microsoft.com/office/drawing/2014/main" id="{C7F4CCFB-0568-F15B-EDFA-5889EC4CA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365589"/>
              </p:ext>
            </p:extLst>
          </p:nvPr>
        </p:nvGraphicFramePr>
        <p:xfrm>
          <a:off x="5400689" y="1836023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72C0B-12D0-D64D-A376-D90D054D69E0}"/>
              </a:ext>
            </a:extLst>
          </p:cNvPr>
          <p:cNvGrpSpPr/>
          <p:nvPr/>
        </p:nvGrpSpPr>
        <p:grpSpPr>
          <a:xfrm>
            <a:off x="6984624" y="4250691"/>
            <a:ext cx="1612149" cy="377971"/>
            <a:chOff x="5899880" y="4657640"/>
            <a:chExt cx="1612149" cy="377971"/>
          </a:xfrm>
        </p:grpSpPr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5ED3A696-A403-75C8-69B5-F04FAFE87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FCAA4401-FF3B-78D7-0054-E0A7EBEF7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F00E7212-93C5-AF23-45A3-D084898040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C3E376BB-3FCF-B867-7C84-9F79F9626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120">
              <a:extLst>
                <a:ext uri="{FF2B5EF4-FFF2-40B4-BE49-F238E27FC236}">
                  <a16:creationId xmlns:a16="http://schemas.microsoft.com/office/drawing/2014/main" id="{F61FE7E2-B339-352C-9209-0DB2A117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35" name="Group 5">
            <a:extLst>
              <a:ext uri="{FF2B5EF4-FFF2-40B4-BE49-F238E27FC236}">
                <a16:creationId xmlns:a16="http://schemas.microsoft.com/office/drawing/2014/main" id="{225C0E07-9957-05DA-C2F7-1897DC7B6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83698"/>
              </p:ext>
            </p:extLst>
          </p:nvPr>
        </p:nvGraphicFramePr>
        <p:xfrm>
          <a:off x="5706964" y="3946130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1FA4132C-E6E7-A2BA-54CF-9DCFCE53B586}"/>
              </a:ext>
            </a:extLst>
          </p:cNvPr>
          <p:cNvGrpSpPr/>
          <p:nvPr/>
        </p:nvGrpSpPr>
        <p:grpSpPr>
          <a:xfrm>
            <a:off x="10174391" y="4264108"/>
            <a:ext cx="1263621" cy="369332"/>
            <a:chOff x="5899880" y="5099977"/>
            <a:chExt cx="1263621" cy="369332"/>
          </a:xfrm>
        </p:grpSpPr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76EE1B3E-984D-82DD-FE3D-6501235D2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4">
              <a:extLst>
                <a:ext uri="{FF2B5EF4-FFF2-40B4-BE49-F238E27FC236}">
                  <a16:creationId xmlns:a16="http://schemas.microsoft.com/office/drawing/2014/main" id="{58D9B91B-2AEE-25E6-EA89-08321F017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10810008-2414-67C6-04EB-93F95FCDE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Rectangle 121">
              <a:extLst>
                <a:ext uri="{FF2B5EF4-FFF2-40B4-BE49-F238E27FC236}">
                  <a16:creationId xmlns:a16="http://schemas.microsoft.com/office/drawing/2014/main" id="{C98A292B-9048-2279-BC01-4ADB489C4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41" name="Group 5">
            <a:extLst>
              <a:ext uri="{FF2B5EF4-FFF2-40B4-BE49-F238E27FC236}">
                <a16:creationId xmlns:a16="http://schemas.microsoft.com/office/drawing/2014/main" id="{D4A0F09C-809D-A156-2A6B-12610E70D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818354"/>
              </p:ext>
            </p:extLst>
          </p:nvPr>
        </p:nvGraphicFramePr>
        <p:xfrm>
          <a:off x="8884526" y="3942718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4CC9EE5F-6AF7-6C96-C958-827C48621DD6}"/>
              </a:ext>
            </a:extLst>
          </p:cNvPr>
          <p:cNvGrpSpPr/>
          <p:nvPr/>
        </p:nvGrpSpPr>
        <p:grpSpPr>
          <a:xfrm>
            <a:off x="8292332" y="5086803"/>
            <a:ext cx="2149776" cy="370160"/>
            <a:chOff x="6479461" y="5540610"/>
            <a:chExt cx="2149776" cy="370160"/>
          </a:xfrm>
        </p:grpSpPr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CBE37490-C123-B111-86F5-29F85FD60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7">
              <a:extLst>
                <a:ext uri="{FF2B5EF4-FFF2-40B4-BE49-F238E27FC236}">
                  <a16:creationId xmlns:a16="http://schemas.microsoft.com/office/drawing/2014/main" id="{DAF19083-C91D-7F7F-CC11-C85C8DBEB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38">
              <a:extLst>
                <a:ext uri="{FF2B5EF4-FFF2-40B4-BE49-F238E27FC236}">
                  <a16:creationId xmlns:a16="http://schemas.microsoft.com/office/drawing/2014/main" id="{3F53A990-AC44-2A9E-6F4B-888EF47B0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5B709128-58D9-073A-8BEB-7844C269B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Rectangle 122">
              <a:extLst>
                <a:ext uri="{FF2B5EF4-FFF2-40B4-BE49-F238E27FC236}">
                  <a16:creationId xmlns:a16="http://schemas.microsoft.com/office/drawing/2014/main" id="{C6B065C8-923A-CDAC-C458-EF0BD119B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741653-AA79-EAB3-EC5F-1F695ADBF146}"/>
              </a:ext>
            </a:extLst>
          </p:cNvPr>
          <p:cNvGrpSpPr/>
          <p:nvPr/>
        </p:nvGrpSpPr>
        <p:grpSpPr>
          <a:xfrm>
            <a:off x="9887269" y="5532394"/>
            <a:ext cx="1430373" cy="372642"/>
            <a:chOff x="9333420" y="4656277"/>
            <a:chExt cx="1430373" cy="372642"/>
          </a:xfrm>
        </p:grpSpPr>
        <p:sp>
          <p:nvSpPr>
            <p:cNvPr id="49" name="Line 42">
              <a:extLst>
                <a:ext uri="{FF2B5EF4-FFF2-40B4-BE49-F238E27FC236}">
                  <a16:creationId xmlns:a16="http://schemas.microsoft.com/office/drawing/2014/main" id="{1A4DBCAC-0858-56E2-C4A2-079B6FA40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43">
              <a:extLst>
                <a:ext uri="{FF2B5EF4-FFF2-40B4-BE49-F238E27FC236}">
                  <a16:creationId xmlns:a16="http://schemas.microsoft.com/office/drawing/2014/main" id="{9BF36B09-C534-636D-5C7D-268B66427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7227AD4D-33D4-1164-42CD-32D3D0ECB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Rectangle 123">
              <a:extLst>
                <a:ext uri="{FF2B5EF4-FFF2-40B4-BE49-F238E27FC236}">
                  <a16:creationId xmlns:a16="http://schemas.microsoft.com/office/drawing/2014/main" id="{E09A7EA9-D0AD-B105-0C83-E0C03CB18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53" name="Group 5">
            <a:extLst>
              <a:ext uri="{FF2B5EF4-FFF2-40B4-BE49-F238E27FC236}">
                <a16:creationId xmlns:a16="http://schemas.microsoft.com/office/drawing/2014/main" id="{534CF5A1-D009-51B2-FBA2-07C1883AF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445777"/>
              </p:ext>
            </p:extLst>
          </p:nvPr>
        </p:nvGraphicFramePr>
        <p:xfrm>
          <a:off x="7048206" y="477162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175346" cy="4240848"/>
              </a:xfrm>
            </p:spPr>
            <p:txBody>
              <a:bodyPr/>
              <a:lstStyle/>
              <a:p>
                <a:r>
                  <a:rPr lang="de-DE" dirty="0"/>
                  <a:t>Praktischer Nutzen</a:t>
                </a:r>
              </a:p>
              <a:p>
                <a:pPr lvl="1"/>
                <a:r>
                  <a:rPr lang="de-DE" dirty="0"/>
                  <a:t>Relationen enthalten logisch zusammengehörige Informationen (</a:t>
                </a:r>
                <a:r>
                  <a:rPr lang="de-DE" i="1" dirty="0"/>
                  <a:t>Abgrenzung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en-DE" i="1" dirty="0"/>
                  <a:t>Reduktion redundanter Werte</a:t>
                </a:r>
                <a:r>
                  <a:rPr lang="de-DE" i="1" dirty="0"/>
                  <a:t> </a:t>
                </a:r>
              </a:p>
              <a:p>
                <a:pPr lvl="2"/>
                <a:r>
                  <a:rPr lang="de-DE" dirty="0"/>
                  <a:t>Anomalien bei Veränderungen vermeiden</a:t>
                </a:r>
                <a:endParaRPr lang="en-DE" dirty="0"/>
              </a:p>
              <a:p>
                <a:pPr lvl="2"/>
                <a:r>
                  <a:rPr lang="en-DE" dirty="0"/>
                  <a:t>Beispiel: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DE" i="1" dirty="0" smtClean="0">
                        <a:latin typeface="Cambria Math" panose="02040503050406030204" pitchFamily="18" charset="0"/>
                      </a:rPr>
                      <m:t>𝑎𝑚𝑒</m:t>
                    </m:r>
                  </m:oMath>
                </a14:m>
                <a:r>
                  <a:rPr lang="en-DE" dirty="0"/>
                  <a:t> einmal pro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𝑆𝑉𝑁𝑟</m:t>
                    </m:r>
                  </m:oMath>
                </a14:m>
                <a:endParaRPr lang="en-DE" dirty="0"/>
              </a:p>
              <a:p>
                <a:pPr lvl="3"/>
                <a:r>
                  <a:rPr lang="en-DE" dirty="0"/>
                  <a:t>Gleiches gilt für Werte pro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𝑁𝑟</m:t>
                    </m:r>
                  </m:oMath>
                </a14:m>
                <a:endParaRPr lang="en-DE" dirty="0"/>
              </a:p>
              <a:p>
                <a:r>
                  <a:rPr lang="de-DE" dirty="0"/>
                  <a:t>Probleme:</a:t>
                </a:r>
              </a:p>
              <a:p>
                <a:pPr lvl="1"/>
                <a:r>
                  <a:rPr lang="de-DE" dirty="0"/>
                  <a:t>Immer noch redundante Werte möglich</a:t>
                </a:r>
                <a:r>
                  <a:rPr lang="en-DE" dirty="0"/>
                  <a:t>, was zu Anomalien führen kann</a:t>
                </a:r>
              </a:p>
              <a:p>
                <a:pPr lvl="2"/>
                <a:r>
                  <a:rPr lang="en-DE" dirty="0"/>
                  <a:t>Beispiel: Standortnamen werden jedes Mal für einen Standort wiederholt</a:t>
                </a:r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175346" cy="4240848"/>
              </a:xfrm>
              <a:blipFill>
                <a:blip r:embed="rId2"/>
                <a:stretch>
                  <a:fillRect l="-3431" t="-2985" r="-2696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A0A96-046D-8E43-807A-6F29DF88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138" name="Date Placeholder 137">
            <a:extLst>
              <a:ext uri="{FF2B5EF4-FFF2-40B4-BE49-F238E27FC236}">
                <a16:creationId xmlns:a16="http://schemas.microsoft.com/office/drawing/2014/main" id="{38C2EED0-B808-1FC8-6A0D-C41C07023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3" name="Pfeil nach unten 63">
            <a:extLst>
              <a:ext uri="{FF2B5EF4-FFF2-40B4-BE49-F238E27FC236}">
                <a16:creationId xmlns:a16="http://schemas.microsoft.com/office/drawing/2014/main" id="{6D617140-D3BE-F45C-130D-76B35EBA991A}"/>
              </a:ext>
            </a:extLst>
          </p:cNvPr>
          <p:cNvSpPr/>
          <p:nvPr/>
        </p:nvSpPr>
        <p:spPr bwMode="auto">
          <a:xfrm>
            <a:off x="9037550" y="355339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CB9E5-9358-4EC4-C212-72F187047B3D}"/>
              </a:ext>
            </a:extLst>
          </p:cNvPr>
          <p:cNvGrpSpPr/>
          <p:nvPr/>
        </p:nvGrpSpPr>
        <p:grpSpPr>
          <a:xfrm>
            <a:off x="6495469" y="2140584"/>
            <a:ext cx="1612149" cy="369332"/>
            <a:chOff x="5899880" y="4657640"/>
            <a:chExt cx="1612149" cy="369332"/>
          </a:xfrm>
        </p:grpSpPr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CD2396FF-2AE9-0BDF-4EFC-105CEFE34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25">
              <a:extLst>
                <a:ext uri="{FF2B5EF4-FFF2-40B4-BE49-F238E27FC236}">
                  <a16:creationId xmlns:a16="http://schemas.microsoft.com/office/drawing/2014/main" id="{CE3E1161-9082-0E3C-690F-F4B37A9C6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D993F61A-2458-7EB4-007C-946DF33B5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6249638C-C904-5338-6147-A22EF3267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120">
              <a:extLst>
                <a:ext uri="{FF2B5EF4-FFF2-40B4-BE49-F238E27FC236}">
                  <a16:creationId xmlns:a16="http://schemas.microsoft.com/office/drawing/2014/main" id="{A201C9D5-60F7-92DD-E3F3-338A3A24D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27CA4-2384-8D34-5EC8-CC4BB23A921C}"/>
              </a:ext>
            </a:extLst>
          </p:cNvPr>
          <p:cNvGrpSpPr/>
          <p:nvPr/>
        </p:nvGrpSpPr>
        <p:grpSpPr>
          <a:xfrm>
            <a:off x="6495469" y="2582921"/>
            <a:ext cx="2249141" cy="375823"/>
            <a:chOff x="5899880" y="5099977"/>
            <a:chExt cx="2249141" cy="375823"/>
          </a:xfrm>
        </p:grpSpPr>
        <p:sp>
          <p:nvSpPr>
            <p:cNvPr id="13" name="Line 33">
              <a:extLst>
                <a:ext uri="{FF2B5EF4-FFF2-40B4-BE49-F238E27FC236}">
                  <a16:creationId xmlns:a16="http://schemas.microsoft.com/office/drawing/2014/main" id="{6CC85BDD-3452-6CD3-B77F-6A88804CA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E920B8B4-D738-9200-E383-8E4683667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1622F8C6-6677-B817-B92A-632B201ACC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1">
              <a:extLst>
                <a:ext uri="{FF2B5EF4-FFF2-40B4-BE49-F238E27FC236}">
                  <a16:creationId xmlns:a16="http://schemas.microsoft.com/office/drawing/2014/main" id="{C2C75C82-C393-2346-E603-4E7C47752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6B6071-FB52-541D-BBF9-38649362C77E}"/>
              </a:ext>
            </a:extLst>
          </p:cNvPr>
          <p:cNvGrpSpPr/>
          <p:nvPr/>
        </p:nvGrpSpPr>
        <p:grpSpPr>
          <a:xfrm>
            <a:off x="7075050" y="3023554"/>
            <a:ext cx="3429936" cy="375464"/>
            <a:chOff x="6479461" y="5540610"/>
            <a:chExt cx="3429936" cy="375464"/>
          </a:xfrm>
        </p:grpSpPr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9A68ACEB-BA60-8AB4-F023-D53874E0A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EBE00A61-D25D-CECC-9325-3127F5B5A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A109715C-EFD3-7927-D514-1D9D5E4D5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1">
              <a:extLst>
                <a:ext uri="{FF2B5EF4-FFF2-40B4-BE49-F238E27FC236}">
                  <a16:creationId xmlns:a16="http://schemas.microsoft.com/office/drawing/2014/main" id="{8D077887-008F-D414-453E-3F7F5337C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2">
              <a:extLst>
                <a:ext uri="{FF2B5EF4-FFF2-40B4-BE49-F238E27FC236}">
                  <a16:creationId xmlns:a16="http://schemas.microsoft.com/office/drawing/2014/main" id="{95A5203F-749F-DBE0-D67B-E618D2F1C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AC9B04-A18E-F289-EF9C-2D1154A114AC}"/>
              </a:ext>
            </a:extLst>
          </p:cNvPr>
          <p:cNvGrpSpPr/>
          <p:nvPr/>
        </p:nvGrpSpPr>
        <p:grpSpPr>
          <a:xfrm>
            <a:off x="9857889" y="2139221"/>
            <a:ext cx="1470630" cy="372642"/>
            <a:chOff x="9333420" y="4656277"/>
            <a:chExt cx="1470630" cy="372642"/>
          </a:xfrm>
        </p:grpSpPr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41F3A4B8-B535-D3C3-131A-242A485D6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43">
              <a:extLst>
                <a:ext uri="{FF2B5EF4-FFF2-40B4-BE49-F238E27FC236}">
                  <a16:creationId xmlns:a16="http://schemas.microsoft.com/office/drawing/2014/main" id="{A497EA78-DA91-7997-01F6-8DA94BFF7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4">
              <a:extLst>
                <a:ext uri="{FF2B5EF4-FFF2-40B4-BE49-F238E27FC236}">
                  <a16:creationId xmlns:a16="http://schemas.microsoft.com/office/drawing/2014/main" id="{50DFA0B1-8E43-0B6F-1222-0E76E00C2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Rectangle 123">
              <a:extLst>
                <a:ext uri="{FF2B5EF4-FFF2-40B4-BE49-F238E27FC236}">
                  <a16:creationId xmlns:a16="http://schemas.microsoft.com/office/drawing/2014/main" id="{F4876FD5-14F6-D808-9998-DCC51C858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8" name="Group 5">
            <a:extLst>
              <a:ext uri="{FF2B5EF4-FFF2-40B4-BE49-F238E27FC236}">
                <a16:creationId xmlns:a16="http://schemas.microsoft.com/office/drawing/2014/main" id="{C7F4CCFB-0568-F15B-EDFA-5889EC4CA2AE}"/>
              </a:ext>
            </a:extLst>
          </p:cNvPr>
          <p:cNvGraphicFramePr>
            <a:graphicFrameLocks noGrp="1"/>
          </p:cNvGraphicFramePr>
          <p:nvPr/>
        </p:nvGraphicFramePr>
        <p:xfrm>
          <a:off x="5400689" y="1836023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72C0B-12D0-D64D-A376-D90D054D69E0}"/>
              </a:ext>
            </a:extLst>
          </p:cNvPr>
          <p:cNvGrpSpPr/>
          <p:nvPr/>
        </p:nvGrpSpPr>
        <p:grpSpPr>
          <a:xfrm>
            <a:off x="6984624" y="4250691"/>
            <a:ext cx="1612149" cy="377971"/>
            <a:chOff x="5899880" y="4657640"/>
            <a:chExt cx="1612149" cy="377971"/>
          </a:xfrm>
        </p:grpSpPr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5ED3A696-A403-75C8-69B5-F04FAFE87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FCAA4401-FF3B-78D7-0054-E0A7EBEF7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F00E7212-93C5-AF23-45A3-D084898040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C3E376BB-3FCF-B867-7C84-9F79F9626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120">
              <a:extLst>
                <a:ext uri="{FF2B5EF4-FFF2-40B4-BE49-F238E27FC236}">
                  <a16:creationId xmlns:a16="http://schemas.microsoft.com/office/drawing/2014/main" id="{F61FE7E2-B339-352C-9209-0DB2A117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35" name="Group 5">
            <a:extLst>
              <a:ext uri="{FF2B5EF4-FFF2-40B4-BE49-F238E27FC236}">
                <a16:creationId xmlns:a16="http://schemas.microsoft.com/office/drawing/2014/main" id="{225C0E07-9957-05DA-C2F7-1897DC7B6DF0}"/>
              </a:ext>
            </a:extLst>
          </p:cNvPr>
          <p:cNvGraphicFramePr>
            <a:graphicFrameLocks noGrp="1"/>
          </p:cNvGraphicFramePr>
          <p:nvPr/>
        </p:nvGraphicFramePr>
        <p:xfrm>
          <a:off x="5706964" y="3946130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1FA4132C-E6E7-A2BA-54CF-9DCFCE53B586}"/>
              </a:ext>
            </a:extLst>
          </p:cNvPr>
          <p:cNvGrpSpPr/>
          <p:nvPr/>
        </p:nvGrpSpPr>
        <p:grpSpPr>
          <a:xfrm>
            <a:off x="10174391" y="4264108"/>
            <a:ext cx="1263621" cy="369332"/>
            <a:chOff x="5899880" y="5099977"/>
            <a:chExt cx="1263621" cy="369332"/>
          </a:xfrm>
        </p:grpSpPr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76EE1B3E-984D-82DD-FE3D-6501235D2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4">
              <a:extLst>
                <a:ext uri="{FF2B5EF4-FFF2-40B4-BE49-F238E27FC236}">
                  <a16:creationId xmlns:a16="http://schemas.microsoft.com/office/drawing/2014/main" id="{58D9B91B-2AEE-25E6-EA89-08321F017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10810008-2414-67C6-04EB-93F95FCDE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Rectangle 121">
              <a:extLst>
                <a:ext uri="{FF2B5EF4-FFF2-40B4-BE49-F238E27FC236}">
                  <a16:creationId xmlns:a16="http://schemas.microsoft.com/office/drawing/2014/main" id="{C98A292B-9048-2279-BC01-4ADB489C4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41" name="Group 5">
            <a:extLst>
              <a:ext uri="{FF2B5EF4-FFF2-40B4-BE49-F238E27FC236}">
                <a16:creationId xmlns:a16="http://schemas.microsoft.com/office/drawing/2014/main" id="{D4A0F09C-809D-A156-2A6B-12610E70DA8A}"/>
              </a:ext>
            </a:extLst>
          </p:cNvPr>
          <p:cNvGraphicFramePr>
            <a:graphicFrameLocks noGrp="1"/>
          </p:cNvGraphicFramePr>
          <p:nvPr/>
        </p:nvGraphicFramePr>
        <p:xfrm>
          <a:off x="8884526" y="3942718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4CC9EE5F-6AF7-6C96-C958-827C48621DD6}"/>
              </a:ext>
            </a:extLst>
          </p:cNvPr>
          <p:cNvGrpSpPr/>
          <p:nvPr/>
        </p:nvGrpSpPr>
        <p:grpSpPr>
          <a:xfrm>
            <a:off x="8292332" y="5086803"/>
            <a:ext cx="2149776" cy="370160"/>
            <a:chOff x="6479461" y="5540610"/>
            <a:chExt cx="2149776" cy="370160"/>
          </a:xfrm>
        </p:grpSpPr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CBE37490-C123-B111-86F5-29F85FD60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7">
              <a:extLst>
                <a:ext uri="{FF2B5EF4-FFF2-40B4-BE49-F238E27FC236}">
                  <a16:creationId xmlns:a16="http://schemas.microsoft.com/office/drawing/2014/main" id="{DAF19083-C91D-7F7F-CC11-C85C8DBEB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38">
              <a:extLst>
                <a:ext uri="{FF2B5EF4-FFF2-40B4-BE49-F238E27FC236}">
                  <a16:creationId xmlns:a16="http://schemas.microsoft.com/office/drawing/2014/main" id="{3F53A990-AC44-2A9E-6F4B-888EF47B0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5B709128-58D9-073A-8BEB-7844C269B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Rectangle 122">
              <a:extLst>
                <a:ext uri="{FF2B5EF4-FFF2-40B4-BE49-F238E27FC236}">
                  <a16:creationId xmlns:a16="http://schemas.microsoft.com/office/drawing/2014/main" id="{C6B065C8-923A-CDAC-C458-EF0BD119B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741653-AA79-EAB3-EC5F-1F695ADBF146}"/>
              </a:ext>
            </a:extLst>
          </p:cNvPr>
          <p:cNvGrpSpPr/>
          <p:nvPr/>
        </p:nvGrpSpPr>
        <p:grpSpPr>
          <a:xfrm>
            <a:off x="9887269" y="5532394"/>
            <a:ext cx="1430373" cy="372642"/>
            <a:chOff x="9333420" y="4656277"/>
            <a:chExt cx="1430373" cy="372642"/>
          </a:xfrm>
        </p:grpSpPr>
        <p:sp>
          <p:nvSpPr>
            <p:cNvPr id="49" name="Line 42">
              <a:extLst>
                <a:ext uri="{FF2B5EF4-FFF2-40B4-BE49-F238E27FC236}">
                  <a16:creationId xmlns:a16="http://schemas.microsoft.com/office/drawing/2014/main" id="{1A4DBCAC-0858-56E2-C4A2-079B6FA40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43">
              <a:extLst>
                <a:ext uri="{FF2B5EF4-FFF2-40B4-BE49-F238E27FC236}">
                  <a16:creationId xmlns:a16="http://schemas.microsoft.com/office/drawing/2014/main" id="{9BF36B09-C534-636D-5C7D-268B66427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7227AD4D-33D4-1164-42CD-32D3D0ECB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Rectangle 123">
              <a:extLst>
                <a:ext uri="{FF2B5EF4-FFF2-40B4-BE49-F238E27FC236}">
                  <a16:creationId xmlns:a16="http://schemas.microsoft.com/office/drawing/2014/main" id="{E09A7EA9-D0AD-B105-0C83-E0C03CB18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53" name="Group 5">
            <a:extLst>
              <a:ext uri="{FF2B5EF4-FFF2-40B4-BE49-F238E27FC236}">
                <a16:creationId xmlns:a16="http://schemas.microsoft.com/office/drawing/2014/main" id="{534CF5A1-D009-51B2-FBA2-07C1883AF92A}"/>
              </a:ext>
            </a:extLst>
          </p:cNvPr>
          <p:cNvGraphicFramePr>
            <a:graphicFrameLocks noGrp="1"/>
          </p:cNvGraphicFramePr>
          <p:nvPr/>
        </p:nvGraphicFramePr>
        <p:xfrm>
          <a:off x="7048206" y="477162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5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451499" cy="4240848"/>
              </a:xfrm>
            </p:spPr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Relationenschema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in 3. Normalform (3NF), wenn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2NF</a:t>
                </a:r>
                <a:r>
                  <a:rPr lang="de-DE" dirty="0">
                    <a:sym typeface="Symbol" pitchFamily="1" charset="2"/>
                  </a:rPr>
                  <a:t> ist und 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Kein nicht-primes Attribut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</a:t>
                </a:r>
                <a:r>
                  <a:rPr lang="de-DE" dirty="0">
                    <a:solidFill>
                      <a:srgbClr val="FFC000"/>
                    </a:solidFill>
                    <a:sym typeface="Symbol" pitchFamily="1" charset="2"/>
                  </a:rPr>
                  <a:t>transitiv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von einem Kandidatenschlüssel</a:t>
                </a:r>
                <a:r>
                  <a:rPr lang="de-DE" dirty="0">
                    <a:sym typeface="Symbol" pitchFamily="1" charset="2"/>
                  </a:rPr>
                  <a:t> abhängt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Keine so genannten </a:t>
                </a:r>
                <a:r>
                  <a:rPr lang="de-DE" i="1" dirty="0">
                    <a:sym typeface="Symbol" pitchFamily="1" charset="2"/>
                  </a:rPr>
                  <a:t>transitiven Abhängigkeiten</a:t>
                </a:r>
                <a:endParaRPr lang="de-DE" i="1" dirty="0"/>
              </a:p>
              <a:p>
                <a:r>
                  <a:rPr lang="de-DE" dirty="0"/>
                  <a:t>Erzeugung:</a:t>
                </a:r>
              </a:p>
              <a:p>
                <a:pPr lvl="1"/>
                <a:r>
                  <a:rPr lang="de-DE" dirty="0"/>
                  <a:t>Zerlege das Relationenschema und erstelle ein neues, welches das nicht-prime Attribut bzw. die nicht-primen Attribute beinhaltet, die funktional von anderen nicht-primen Attributen bestimmt werden </a:t>
                </a:r>
              </a:p>
              <a:p>
                <a:pPr lvl="2"/>
                <a:r>
                  <a:rPr lang="de-DE" dirty="0">
                    <a:solidFill>
                      <a:schemeClr val="accent2"/>
                    </a:solidFill>
                  </a:rPr>
                  <a:t>Synthesealgorithmus</a:t>
                </a:r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451499" cy="4240848"/>
              </a:xfrm>
              <a:blipFill>
                <a:blip r:embed="rId2"/>
                <a:stretch>
                  <a:fillRect l="-2750" t="-2985" r="-2947" b="-56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28" name="Pfeil nach unten 27"/>
          <p:cNvSpPr/>
          <p:nvPr/>
        </p:nvSpPr>
        <p:spPr bwMode="auto">
          <a:xfrm>
            <a:off x="9584963" y="356425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421C4-455A-8A4D-A086-87ABE95F5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BF2289-4B06-DB9E-BFC5-9A0704C25A54}"/>
              </a:ext>
            </a:extLst>
          </p:cNvPr>
          <p:cNvGrpSpPr/>
          <p:nvPr/>
        </p:nvGrpSpPr>
        <p:grpSpPr>
          <a:xfrm>
            <a:off x="8625058" y="4442490"/>
            <a:ext cx="2149776" cy="370160"/>
            <a:chOff x="6479461" y="5540610"/>
            <a:chExt cx="2149776" cy="370160"/>
          </a:xfrm>
        </p:grpSpPr>
        <p:sp>
          <p:nvSpPr>
            <p:cNvPr id="54" name="Line 36">
              <a:extLst>
                <a:ext uri="{FF2B5EF4-FFF2-40B4-BE49-F238E27FC236}">
                  <a16:creationId xmlns:a16="http://schemas.microsoft.com/office/drawing/2014/main" id="{647B115D-0765-C2E7-BA0D-F9A095E38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7">
              <a:extLst>
                <a:ext uri="{FF2B5EF4-FFF2-40B4-BE49-F238E27FC236}">
                  <a16:creationId xmlns:a16="http://schemas.microsoft.com/office/drawing/2014/main" id="{4298AEE0-33D7-7606-A654-1B70884AF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38">
              <a:extLst>
                <a:ext uri="{FF2B5EF4-FFF2-40B4-BE49-F238E27FC236}">
                  <a16:creationId xmlns:a16="http://schemas.microsoft.com/office/drawing/2014/main" id="{05514F85-48CF-7B21-BDCD-63484312D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6738C4E6-5331-7CCD-275B-70D134F48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Rectangle 122">
              <a:extLst>
                <a:ext uri="{FF2B5EF4-FFF2-40B4-BE49-F238E27FC236}">
                  <a16:creationId xmlns:a16="http://schemas.microsoft.com/office/drawing/2014/main" id="{5CBC2206-CC3E-77F5-4718-E864848F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64" name="Group 5">
            <a:extLst>
              <a:ext uri="{FF2B5EF4-FFF2-40B4-BE49-F238E27FC236}">
                <a16:creationId xmlns:a16="http://schemas.microsoft.com/office/drawing/2014/main" id="{7D4497FD-A0AA-6981-BAA0-5804AA74F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351054"/>
              </p:ext>
            </p:extLst>
          </p:nvPr>
        </p:nvGraphicFramePr>
        <p:xfrm>
          <a:off x="7299652" y="4127312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AB443020-9DBD-11C4-0C40-EF192935B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456080"/>
              </p:ext>
            </p:extLst>
          </p:nvPr>
        </p:nvGraphicFramePr>
        <p:xfrm>
          <a:off x="7357239" y="5224750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7" name="Date Placeholder 76">
            <a:extLst>
              <a:ext uri="{FF2B5EF4-FFF2-40B4-BE49-F238E27FC236}">
                <a16:creationId xmlns:a16="http://schemas.microsoft.com/office/drawing/2014/main" id="{C64BA13E-6AD5-F0FD-1B74-DD5AFA4CA0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50057C-A90A-9861-B222-0318C042F26A}"/>
              </a:ext>
            </a:extLst>
          </p:cNvPr>
          <p:cNvGrpSpPr/>
          <p:nvPr/>
        </p:nvGrpSpPr>
        <p:grpSpPr>
          <a:xfrm>
            <a:off x="8295929" y="2398083"/>
            <a:ext cx="2149776" cy="370160"/>
            <a:chOff x="6479461" y="5540610"/>
            <a:chExt cx="2149776" cy="370160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C202BE69-7408-FDCE-6D2A-7D7568017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7">
              <a:extLst>
                <a:ext uri="{FF2B5EF4-FFF2-40B4-BE49-F238E27FC236}">
                  <a16:creationId xmlns:a16="http://schemas.microsoft.com/office/drawing/2014/main" id="{B373D9FF-2730-D85F-89A6-AFAAB1D69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8">
              <a:extLst>
                <a:ext uri="{FF2B5EF4-FFF2-40B4-BE49-F238E27FC236}">
                  <a16:creationId xmlns:a16="http://schemas.microsoft.com/office/drawing/2014/main" id="{D564CA52-E6CA-A978-2F29-51942E749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41">
              <a:extLst>
                <a:ext uri="{FF2B5EF4-FFF2-40B4-BE49-F238E27FC236}">
                  <a16:creationId xmlns:a16="http://schemas.microsoft.com/office/drawing/2014/main" id="{C4E6DB46-49CB-E660-0E6F-B3D4DD435B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2">
              <a:extLst>
                <a:ext uri="{FF2B5EF4-FFF2-40B4-BE49-F238E27FC236}">
                  <a16:creationId xmlns:a16="http://schemas.microsoft.com/office/drawing/2014/main" id="{C612AB7A-E007-7817-DD0C-B31173A4B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404F3-50DF-7C7A-CADA-710FB0D63745}"/>
              </a:ext>
            </a:extLst>
          </p:cNvPr>
          <p:cNvGrpSpPr/>
          <p:nvPr/>
        </p:nvGrpSpPr>
        <p:grpSpPr>
          <a:xfrm>
            <a:off x="9890866" y="2843674"/>
            <a:ext cx="1430373" cy="372642"/>
            <a:chOff x="9333420" y="4656277"/>
            <a:chExt cx="1430373" cy="372642"/>
          </a:xfrm>
        </p:grpSpPr>
        <p:sp>
          <p:nvSpPr>
            <p:cNvPr id="19" name="Line 42">
              <a:extLst>
                <a:ext uri="{FF2B5EF4-FFF2-40B4-BE49-F238E27FC236}">
                  <a16:creationId xmlns:a16="http://schemas.microsoft.com/office/drawing/2014/main" id="{1AF0BF67-3CE1-1358-8D6B-9C6C9A987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3">
              <a:extLst>
                <a:ext uri="{FF2B5EF4-FFF2-40B4-BE49-F238E27FC236}">
                  <a16:creationId xmlns:a16="http://schemas.microsoft.com/office/drawing/2014/main" id="{F72CE1FA-DCF2-63CD-8460-359695929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4">
              <a:extLst>
                <a:ext uri="{FF2B5EF4-FFF2-40B4-BE49-F238E27FC236}">
                  <a16:creationId xmlns:a16="http://schemas.microsoft.com/office/drawing/2014/main" id="{24B6096B-C6C3-4511-3C2A-11BADB7FAD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3">
              <a:extLst>
                <a:ext uri="{FF2B5EF4-FFF2-40B4-BE49-F238E27FC236}">
                  <a16:creationId xmlns:a16="http://schemas.microsoft.com/office/drawing/2014/main" id="{52CF9E0E-DE38-D0DA-02ED-8A2CCC4A4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3" name="Group 5">
            <a:extLst>
              <a:ext uri="{FF2B5EF4-FFF2-40B4-BE49-F238E27FC236}">
                <a16:creationId xmlns:a16="http://schemas.microsoft.com/office/drawing/2014/main" id="{5DFBA547-30E3-29D1-8331-3B1D4A572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664457"/>
              </p:ext>
            </p:extLst>
          </p:nvPr>
        </p:nvGraphicFramePr>
        <p:xfrm>
          <a:off x="7051803" y="208290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F82F4454-6300-3D34-34EA-8929D02DF0C3}"/>
              </a:ext>
            </a:extLst>
          </p:cNvPr>
          <p:cNvGrpSpPr/>
          <p:nvPr/>
        </p:nvGrpSpPr>
        <p:grpSpPr>
          <a:xfrm>
            <a:off x="8931728" y="5533272"/>
            <a:ext cx="1430373" cy="372642"/>
            <a:chOff x="9333420" y="4656277"/>
            <a:chExt cx="1430373" cy="372642"/>
          </a:xfrm>
        </p:grpSpPr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E3E2C75F-29DA-1BA2-3A32-1981714059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7435360C-6259-0F09-D912-DBCCB6D888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44">
              <a:extLst>
                <a:ext uri="{FF2B5EF4-FFF2-40B4-BE49-F238E27FC236}">
                  <a16:creationId xmlns:a16="http://schemas.microsoft.com/office/drawing/2014/main" id="{1B261A8A-5A6D-FA4D-8EDB-79359E834D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123">
              <a:extLst>
                <a:ext uri="{FF2B5EF4-FFF2-40B4-BE49-F238E27FC236}">
                  <a16:creationId xmlns:a16="http://schemas.microsoft.com/office/drawing/2014/main" id="{A209832D-71AC-A038-9F65-9D46C6A5B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4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89A2-ADDB-8D4F-8987-8223A169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Ziel: </a:t>
                </a:r>
                <a:r>
                  <a:rPr lang="de-DE" dirty="0">
                    <a:solidFill>
                      <a:schemeClr val="accent1"/>
                    </a:solidFill>
                  </a:rPr>
                  <a:t>abhängigkeitswahrende, verlustlose Zerlegung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in Bezug auf eine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eines Relationenschemas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so dass jede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in </a:t>
                </a:r>
                <a:r>
                  <a:rPr lang="de-DE" dirty="0">
                    <a:solidFill>
                      <a:schemeClr val="accent1"/>
                    </a:solidFill>
                  </a:rPr>
                  <a:t>3NF</a:t>
                </a:r>
                <a:r>
                  <a:rPr lang="de-DE" dirty="0"/>
                  <a:t> ist</a:t>
                </a:r>
              </a:p>
              <a:p>
                <a:r>
                  <a:rPr lang="de-DE" dirty="0"/>
                  <a:t>Input: Universal-</a:t>
                </a:r>
                <a:r>
                  <a:rPr lang="de-DE" dirty="0" err="1"/>
                  <a:t>Relationenschema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für die Attribute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Universal-</a:t>
                </a:r>
                <a:r>
                  <a:rPr lang="de-DE" dirty="0" err="1"/>
                  <a:t>Relationenschema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als eine abstrakte Relation über alle betrachteten Attribute</a:t>
                </a:r>
              </a:p>
              <a:p>
                <a:r>
                  <a:rPr lang="de-DE" dirty="0"/>
                  <a:t>Output: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4 Schritte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Bestimme eine 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Erzeuge Relationenschemata für jede FD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Stelle sicher, dass es ein Schema mit einem Schlüssel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gibt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Eliminiere doppelte Schemata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607C1-16F2-7C4C-A540-3F286AF8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70381-08D0-C140-882C-FEED7610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132A6-7C3B-A8F7-9FEE-EF2B76FDC8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169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89A2-ADDB-8D4F-8987-8223A169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Synthesealgorithmus: Schritte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Input: Universal-</a:t>
                </a:r>
                <a:r>
                  <a:rPr lang="de-DE" dirty="0" err="1"/>
                  <a:t>Relationenschema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für die Attribute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Output: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01675" lvl="1" indent="-358775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Bestimme eine </a:t>
                </a:r>
                <a:r>
                  <a:rPr lang="de-DE" dirty="0"/>
                  <a:t>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949062" lvl="2" indent="-342900"/>
                <a:r>
                  <a:rPr lang="de-DE" dirty="0">
                    <a:sym typeface="Symbol" pitchFamily="18" charset="2"/>
                  </a:rPr>
                  <a:t>Linksreduktion, Rechtsreduktion, FDs mit leerem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löschen, FDs mit gleichem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zusammenfassen</a:t>
                </a:r>
              </a:p>
              <a:p>
                <a:pPr marL="701675" lvl="1" indent="-358775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Für jede FD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, erzeuge ein Relationenschema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Attributen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∪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:r>
                  <a:rPr lang="de-DE" dirty="0">
                    <a:latin typeface="+mn-lt"/>
                    <a:sym typeface="Symbol" pitchFamily="18" charset="2"/>
                  </a:rPr>
                  <a:t>Ordne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  <a:sym typeface="Symbol" pitchFamily="18" charset="2"/>
                  </a:rPr>
                  <a:t> die FDs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  <a:sym typeface="Symbol" pitchFamily="18" charset="2"/>
                  </a:rPr>
                  <a:t> zu, deren Attribute in</a:t>
                </a:r>
                <a:r>
                  <a:rPr lang="de-DE" dirty="0"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∪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r>
                  <a:rPr lang="de-DE" dirty="0">
                    <a:latin typeface="+mn-lt"/>
                    <a:sym typeface="Symbol" pitchFamily="18" charset="2"/>
                  </a:rPr>
                  <a:t> sind: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∪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∪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𝛽</m:t>
                        </m:r>
                      </m:e>
                    </m:d>
                  </m:oMath>
                </a14:m>
                <a:endParaRPr lang="de-DE" dirty="0">
                  <a:latin typeface="+mn-lt"/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ist Schlüssel dieses Relationenschemas</a:t>
                </a:r>
              </a:p>
              <a:p>
                <a:pPr marL="717550" lvl="1" indent="-37465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Wenn keines der resultierenden Relationenschemata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einen 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enthält, dann erzeuge ein weiteres Relationenschema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das die Attribute enthält, die einen 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bilden: Wähle Kandidatenschlüssel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und definiere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𝜅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über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𝜅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=∅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7550" lvl="1" indent="-37465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Eliminiere diejenigen Schemata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die in einem anderen Schema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enthalten sind, d.h.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⊆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106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607C1-16F2-7C4C-A540-3F286AF8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70381-08D0-C140-882C-FEED7610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1A64F8-23A8-A08C-0DA3-CC5B604146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573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Rectangle 3"/>
              <p:cNvSpPr>
                <a:spLocks noGrp="1" noChangeArrowheads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Sei unten stehendes Relationenschema R mit funktionalen Abhängigkeiten gegeben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endParaRPr lang="de-DE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Bestimme eine 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DE" dirty="0">
                  <a:latin typeface="+mn-lt"/>
                </a:endParaRPr>
              </a:p>
              <a:p>
                <a:pPr lvl="1"/>
                <a:r>
                  <a:rPr lang="en-DE" dirty="0">
                    <a:latin typeface="+mn-lt"/>
                  </a:rPr>
                  <a:t>Ergebnis aus vorherigen Folien: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𝑁𝑅𝐺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</m:oMath>
                  </m:oMathPara>
                </a14:m>
                <a:endParaRPr lang="en-DE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Erzeuge Schemata für die FDs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741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488" t="-2985" r="-302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878A5-75EC-7A48-B15B-2BBD49172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59</a:t>
            </a:fld>
            <a:endParaRPr lang="de-D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64EE341-3364-F71D-B0AD-E6A7894C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C10FD8-0F87-CAC4-EB89-2759F991520C}"/>
              </a:ext>
            </a:extLst>
          </p:cNvPr>
          <p:cNvGrpSpPr/>
          <p:nvPr/>
        </p:nvGrpSpPr>
        <p:grpSpPr>
          <a:xfrm>
            <a:off x="7727450" y="3171122"/>
            <a:ext cx="2289275" cy="288925"/>
            <a:chOff x="7727450" y="4593246"/>
            <a:chExt cx="2289275" cy="288925"/>
          </a:xfrm>
        </p:grpSpPr>
        <p:sp>
          <p:nvSpPr>
            <p:cNvPr id="10" name="Line 17">
              <a:extLst>
                <a:ext uri="{FF2B5EF4-FFF2-40B4-BE49-F238E27FC236}">
                  <a16:creationId xmlns:a16="http://schemas.microsoft.com/office/drawing/2014/main" id="{C447E0CC-11C9-BBB0-E194-0DB09D151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89678BD2-D84C-8AEB-C18D-1F24A5D92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882169"/>
              <a:ext cx="22892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D6B54B3A-E74E-1082-365D-1BAF9416D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31B0BE-B0FE-8AD3-FFCA-40E127E0B4EB}"/>
              </a:ext>
            </a:extLst>
          </p:cNvPr>
          <p:cNvGrpSpPr/>
          <p:nvPr/>
        </p:nvGrpSpPr>
        <p:grpSpPr>
          <a:xfrm>
            <a:off x="7727450" y="2847272"/>
            <a:ext cx="715997" cy="288925"/>
            <a:chOff x="7727450" y="4269396"/>
            <a:chExt cx="715997" cy="288925"/>
          </a:xfrm>
        </p:grpSpPr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8F3872D5-48E9-9EF5-22D4-A8DF31DC0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4CB21AE4-F895-6533-CBF5-79E52DF70D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556731"/>
              <a:ext cx="7159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C8A93079-4E4E-2A88-F220-20580293C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0EBD82-D339-0A3E-006B-05076C5BA1E5}"/>
              </a:ext>
            </a:extLst>
          </p:cNvPr>
          <p:cNvGrpSpPr/>
          <p:nvPr/>
        </p:nvGrpSpPr>
        <p:grpSpPr>
          <a:xfrm>
            <a:off x="7727450" y="2523422"/>
            <a:ext cx="2289275" cy="293769"/>
            <a:chOff x="7727450" y="3945546"/>
            <a:chExt cx="2289275" cy="293769"/>
          </a:xfrm>
        </p:grpSpPr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6F542917-71C2-B1CB-3EB5-3A487DCFF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5">
              <a:extLst>
                <a:ext uri="{FF2B5EF4-FFF2-40B4-BE49-F238E27FC236}">
                  <a16:creationId xmlns:a16="http://schemas.microsoft.com/office/drawing/2014/main" id="{57678CA7-5BCE-B35C-E16F-6FAF3E8D86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6">
              <a:extLst>
                <a:ext uri="{FF2B5EF4-FFF2-40B4-BE49-F238E27FC236}">
                  <a16:creationId xmlns:a16="http://schemas.microsoft.com/office/drawing/2014/main" id="{FCED2546-793A-0F0C-D578-35835945B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id="{C566851F-CBCC-2B90-B5D3-1AD7D6F73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30">
              <a:extLst>
                <a:ext uri="{FF2B5EF4-FFF2-40B4-BE49-F238E27FC236}">
                  <a16:creationId xmlns:a16="http://schemas.microsoft.com/office/drawing/2014/main" id="{C49A7937-3199-79BF-DCA7-88CD3D565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CF7AF8-8952-7DF8-8923-6BBB70CC8BBB}"/>
              </a:ext>
            </a:extLst>
          </p:cNvPr>
          <p:cNvGrpSpPr/>
          <p:nvPr/>
        </p:nvGrpSpPr>
        <p:grpSpPr>
          <a:xfrm>
            <a:off x="10016725" y="3494972"/>
            <a:ext cx="1101009" cy="288925"/>
            <a:chOff x="10016725" y="4917096"/>
            <a:chExt cx="1101009" cy="288925"/>
          </a:xfrm>
        </p:grpSpPr>
        <p:sp>
          <p:nvSpPr>
            <p:cNvPr id="26" name="Line 34">
              <a:extLst>
                <a:ext uri="{FF2B5EF4-FFF2-40B4-BE49-F238E27FC236}">
                  <a16:creationId xmlns:a16="http://schemas.microsoft.com/office/drawing/2014/main" id="{BA702148-C725-41AB-C714-590C2187E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49FDA6A0-27E8-10A8-4AF5-E7DBBD96D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1C735906-3BA1-8142-BB3F-EB7682DF9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5">
                <a:extLst>
                  <a:ext uri="{FF2B5EF4-FFF2-40B4-BE49-F238E27FC236}">
                    <a16:creationId xmlns:a16="http://schemas.microsoft.com/office/drawing/2014/main" id="{0A2B9A34-C88B-6635-2579-6ACC593262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87475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5">
                <a:extLst>
                  <a:ext uri="{FF2B5EF4-FFF2-40B4-BE49-F238E27FC236}">
                    <a16:creationId xmlns:a16="http://schemas.microsoft.com/office/drawing/2014/main" id="{0A2B9A34-C88B-6635-2579-6ACC593262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87475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F7FA89B1-6173-0041-6632-A5288EDF9C5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F7FA89B1-6173-0041-6632-A5288EDF9C5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6667" r="-126428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51294-F80F-4192-E6F9-ABA189A4B6BE}"/>
              </a:ext>
            </a:extLst>
          </p:cNvPr>
          <p:cNvGrpSpPr/>
          <p:nvPr/>
        </p:nvGrpSpPr>
        <p:grpSpPr>
          <a:xfrm>
            <a:off x="7727450" y="5257576"/>
            <a:ext cx="2289275" cy="293769"/>
            <a:chOff x="7727450" y="3945546"/>
            <a:chExt cx="2289275" cy="293769"/>
          </a:xfrm>
        </p:grpSpPr>
        <p:sp>
          <p:nvSpPr>
            <p:cNvPr id="40" name="Line 14">
              <a:extLst>
                <a:ext uri="{FF2B5EF4-FFF2-40B4-BE49-F238E27FC236}">
                  <a16:creationId xmlns:a16="http://schemas.microsoft.com/office/drawing/2014/main" id="{C37516C7-9DCD-8061-39F5-BFC306065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966AA950-D59E-63C2-50D0-293F99352C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Line 26">
              <a:extLst>
                <a:ext uri="{FF2B5EF4-FFF2-40B4-BE49-F238E27FC236}">
                  <a16:creationId xmlns:a16="http://schemas.microsoft.com/office/drawing/2014/main" id="{4534A542-FFC3-70DF-CFE0-98FE0C8A1B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27">
              <a:extLst>
                <a:ext uri="{FF2B5EF4-FFF2-40B4-BE49-F238E27FC236}">
                  <a16:creationId xmlns:a16="http://schemas.microsoft.com/office/drawing/2014/main" id="{AABD020C-3206-F99A-FA35-B5CFB30C2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0">
              <a:extLst>
                <a:ext uri="{FF2B5EF4-FFF2-40B4-BE49-F238E27FC236}">
                  <a16:creationId xmlns:a16="http://schemas.microsoft.com/office/drawing/2014/main" id="{ACB47F57-3D12-96A0-0B2E-5BA91A610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41B9F7A-C32F-0CB6-31D0-DB2461E494E0}"/>
              </a:ext>
            </a:extLst>
          </p:cNvPr>
          <p:cNvGrpSpPr/>
          <p:nvPr/>
        </p:nvGrpSpPr>
        <p:grpSpPr>
          <a:xfrm>
            <a:off x="10016725" y="5619526"/>
            <a:ext cx="1101009" cy="288925"/>
            <a:chOff x="10016725" y="4917096"/>
            <a:chExt cx="1101009" cy="288925"/>
          </a:xfrm>
        </p:grpSpPr>
        <p:sp>
          <p:nvSpPr>
            <p:cNvPr id="46" name="Line 34">
              <a:extLst>
                <a:ext uri="{FF2B5EF4-FFF2-40B4-BE49-F238E27FC236}">
                  <a16:creationId xmlns:a16="http://schemas.microsoft.com/office/drawing/2014/main" id="{C1DF9E10-9DE8-FF02-F7F5-C338F67DC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35">
              <a:extLst>
                <a:ext uri="{FF2B5EF4-FFF2-40B4-BE49-F238E27FC236}">
                  <a16:creationId xmlns:a16="http://schemas.microsoft.com/office/drawing/2014/main" id="{57B08B34-6B45-FF36-7CA5-5AE98BA84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7EEBE52E-6455-2AE1-59D5-E41EED260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5">
                <a:extLst>
                  <a:ext uri="{FF2B5EF4-FFF2-40B4-BE49-F238E27FC236}">
                    <a16:creationId xmlns:a16="http://schemas.microsoft.com/office/drawing/2014/main" id="{256F60BC-C5F1-1D8C-D51C-2EA4F2F6AC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838857"/>
                  </p:ext>
                </p:extLst>
              </p:nvPr>
            </p:nvGraphicFramePr>
            <p:xfrm>
              <a:off x="7008319" y="488673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5">
                <a:extLst>
                  <a:ext uri="{FF2B5EF4-FFF2-40B4-BE49-F238E27FC236}">
                    <a16:creationId xmlns:a16="http://schemas.microsoft.com/office/drawing/2014/main" id="{256F60BC-C5F1-1D8C-D51C-2EA4F2F6AC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838857"/>
                  </p:ext>
                </p:extLst>
              </p:nvPr>
            </p:nvGraphicFramePr>
            <p:xfrm>
              <a:off x="7008319" y="488673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0" name="Pfeil nach unten 27">
            <a:extLst>
              <a:ext uri="{FF2B5EF4-FFF2-40B4-BE49-F238E27FC236}">
                <a16:creationId xmlns:a16="http://schemas.microsoft.com/office/drawing/2014/main" id="{AB94A914-BDDC-9CC4-0D6A-ADE77CCD2BC6}"/>
              </a:ext>
            </a:extLst>
          </p:cNvPr>
          <p:cNvSpPr/>
          <p:nvPr/>
        </p:nvSpPr>
        <p:spPr bwMode="auto">
          <a:xfrm>
            <a:off x="9584963" y="4189643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28800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">
                <a:extLst>
                  <a:ext uri="{FF2B5EF4-FFF2-40B4-BE49-F238E27FC236}">
                    <a16:creationId xmlns:a16="http://schemas.microsoft.com/office/drawing/2014/main" id="{E380D8CA-3C56-6623-6C68-BAE0F3933C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108395"/>
                  </p:ext>
                </p:extLst>
              </p:nvPr>
            </p:nvGraphicFramePr>
            <p:xfrm>
              <a:off x="454496" y="488673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">
                <a:extLst>
                  <a:ext uri="{FF2B5EF4-FFF2-40B4-BE49-F238E27FC236}">
                    <a16:creationId xmlns:a16="http://schemas.microsoft.com/office/drawing/2014/main" id="{E380D8CA-3C56-6623-6C68-BAE0F3933C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108395"/>
                  </p:ext>
                </p:extLst>
              </p:nvPr>
            </p:nvGraphicFramePr>
            <p:xfrm>
              <a:off x="454496" y="488673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t="-6667" r="-885714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">
                <a:extLst>
                  <a:ext uri="{FF2B5EF4-FFF2-40B4-BE49-F238E27FC236}">
                    <a16:creationId xmlns:a16="http://schemas.microsoft.com/office/drawing/2014/main" id="{664E5293-FD98-A79D-4024-64BD8EF2B7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3174494"/>
                  </p:ext>
                </p:extLst>
              </p:nvPr>
            </p:nvGraphicFramePr>
            <p:xfrm>
              <a:off x="3923185" y="488673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">
                <a:extLst>
                  <a:ext uri="{FF2B5EF4-FFF2-40B4-BE49-F238E27FC236}">
                    <a16:creationId xmlns:a16="http://schemas.microsoft.com/office/drawing/2014/main" id="{664E5293-FD98-A79D-4024-64BD8EF2B7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3174494"/>
                  </p:ext>
                </p:extLst>
              </p:nvPr>
            </p:nvGraphicFramePr>
            <p:xfrm>
              <a:off x="3923185" y="488673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8"/>
                          <a:stretch>
                            <a:fillRect t="-6667" r="-60689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D31A38E-32BF-BB2C-F510-8822BAC7A047}"/>
              </a:ext>
            </a:extLst>
          </p:cNvPr>
          <p:cNvGrpSpPr/>
          <p:nvPr/>
        </p:nvGrpSpPr>
        <p:grpSpPr>
          <a:xfrm>
            <a:off x="4682792" y="5262420"/>
            <a:ext cx="1101009" cy="288925"/>
            <a:chOff x="10016725" y="4917096"/>
            <a:chExt cx="1101009" cy="288925"/>
          </a:xfrm>
        </p:grpSpPr>
        <p:sp>
          <p:nvSpPr>
            <p:cNvPr id="54" name="Line 34">
              <a:extLst>
                <a:ext uri="{FF2B5EF4-FFF2-40B4-BE49-F238E27FC236}">
                  <a16:creationId xmlns:a16="http://schemas.microsoft.com/office/drawing/2014/main" id="{496502FA-8455-BF8F-6694-72D02DBF7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5">
              <a:extLst>
                <a:ext uri="{FF2B5EF4-FFF2-40B4-BE49-F238E27FC236}">
                  <a16:creationId xmlns:a16="http://schemas.microsoft.com/office/drawing/2014/main" id="{60E5DD7B-2CF8-7A59-FA63-307BC3023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36">
              <a:extLst>
                <a:ext uri="{FF2B5EF4-FFF2-40B4-BE49-F238E27FC236}">
                  <a16:creationId xmlns:a16="http://schemas.microsoft.com/office/drawing/2014/main" id="{B2996EE1-9471-E66A-D159-B18E79C8A7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861BBDF-B2CB-F753-8BB8-82455945F179}"/>
              </a:ext>
            </a:extLst>
          </p:cNvPr>
          <p:cNvGrpSpPr/>
          <p:nvPr/>
        </p:nvGrpSpPr>
        <p:grpSpPr>
          <a:xfrm>
            <a:off x="1205252" y="5261559"/>
            <a:ext cx="2289275" cy="293769"/>
            <a:chOff x="7727450" y="3945546"/>
            <a:chExt cx="2289275" cy="293769"/>
          </a:xfrm>
        </p:grpSpPr>
        <p:sp>
          <p:nvSpPr>
            <p:cNvPr id="58" name="Line 14">
              <a:extLst>
                <a:ext uri="{FF2B5EF4-FFF2-40B4-BE49-F238E27FC236}">
                  <a16:creationId xmlns:a16="http://schemas.microsoft.com/office/drawing/2014/main" id="{3F6FF19F-455D-EF07-0C87-E3ED256B84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Line 25">
              <a:extLst>
                <a:ext uri="{FF2B5EF4-FFF2-40B4-BE49-F238E27FC236}">
                  <a16:creationId xmlns:a16="http://schemas.microsoft.com/office/drawing/2014/main" id="{BBD5CE4E-34AD-D859-28CF-3158FCB13D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0" name="Line 26">
              <a:extLst>
                <a:ext uri="{FF2B5EF4-FFF2-40B4-BE49-F238E27FC236}">
                  <a16:creationId xmlns:a16="http://schemas.microsoft.com/office/drawing/2014/main" id="{1AB259C1-0680-4749-967F-583BF31E9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27">
              <a:extLst>
                <a:ext uri="{FF2B5EF4-FFF2-40B4-BE49-F238E27FC236}">
                  <a16:creationId xmlns:a16="http://schemas.microsoft.com/office/drawing/2014/main" id="{E0456B52-C4E4-4BF7-BF34-6F5A86AC3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Line 30">
              <a:extLst>
                <a:ext uri="{FF2B5EF4-FFF2-40B4-BE49-F238E27FC236}">
                  <a16:creationId xmlns:a16="http://schemas.microsoft.com/office/drawing/2014/main" id="{771F38FE-9C3A-F21E-A93E-CBAF425F5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3" name="Pfeil nach unten 27">
            <a:extLst>
              <a:ext uri="{FF2B5EF4-FFF2-40B4-BE49-F238E27FC236}">
                <a16:creationId xmlns:a16="http://schemas.microsoft.com/office/drawing/2014/main" id="{70CD719F-B79E-E3FD-9211-11B09127141D}"/>
              </a:ext>
            </a:extLst>
          </p:cNvPr>
          <p:cNvSpPr/>
          <p:nvPr/>
        </p:nvSpPr>
        <p:spPr bwMode="auto">
          <a:xfrm rot="5400000">
            <a:off x="6552747" y="496277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72000" tIns="36000" rIns="360000" bIns="1800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21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Relation: Update-Anomalie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080083"/>
              </p:ext>
            </p:extLst>
          </p:nvPr>
        </p:nvGraphicFramePr>
        <p:xfrm>
          <a:off x="360363" y="1665288"/>
          <a:ext cx="11471129" cy="3337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732456732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732456732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  <a:endParaRPr lang="de-DE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732456732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Borg, James</a:t>
                      </a:r>
                      <a:r>
                        <a:rPr lang="de-DE" sz="1600" baseline="0" dirty="0"/>
                        <a:t> E.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277567" y="5264482"/>
            <a:ext cx="5477974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/>
              <a:t>Abteilung Research bekommt neuen Leiter ... hoffentlich</a:t>
            </a:r>
          </a:p>
          <a:p>
            <a:pPr marL="6350" lvl="1"/>
            <a:r>
              <a:rPr lang="de-DE" dirty="0">
                <a:sym typeface="Wingdings" pitchFamily="2" charset="2"/>
              </a:rPr>
              <a:t>keine Zeile vergessen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FBAE-9D33-7443-B7B1-479074DC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51676C-2D5C-231F-4ED0-E9E2D8DB58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nach Schritt 2</a:t>
                </a:r>
              </a:p>
              <a:p>
                <a:endParaRPr lang="de-DE" dirty="0">
                  <a:sym typeface="Symbol" pitchFamily="18" charset="2"/>
                </a:endParaRPr>
              </a:p>
              <a:p>
                <a:r>
                  <a:rPr lang="de-DE" dirty="0">
                    <a:sym typeface="Symbol" pitchFamily="18" charset="2"/>
                  </a:rPr>
                  <a:t>Schritt 3: Abschließendes Relationenschema bei fehlendem Schlüssel</a:t>
                </a:r>
              </a:p>
              <a:p>
                <a:pPr lvl="1"/>
                <a:r>
                  <a:rPr lang="de-DE" dirty="0">
                    <a:sym typeface="Symbol" pitchFamily="18" charset="2"/>
                  </a:rPr>
                  <a:t>Wenn keines der Relationenschemata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einen 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enthält, dann erzeuge ein weiteres Relationenschema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das Attribute enthält, die einen Schlüssel von R bilden.</a:t>
                </a:r>
              </a:p>
              <a:p>
                <a:pPr lvl="2"/>
                <a:r>
                  <a:rPr lang="de-DE" dirty="0">
                    <a:sym typeface="Symbol" pitchFamily="18" charset="2"/>
                  </a:rPr>
                  <a:t>Betrifft Attribute, die in keiner FD vorkommen</a:t>
                </a:r>
              </a:p>
              <a:p>
                <a:pPr lvl="1"/>
                <a:r>
                  <a:rPr lang="de-DE" b="0" dirty="0">
                    <a:sym typeface="Symbol" pitchFamily="18" charset="2"/>
                  </a:rPr>
                  <a:t>Beispiel: </a:t>
                </a:r>
                <a:r>
                  <a:rPr lang="de-DE" dirty="0">
                    <a:sym typeface="Symbol" pitchFamily="18" charset="2"/>
                  </a:rPr>
                  <a:t>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enthalten (keine Änderungen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)</a:t>
                </a:r>
              </a:p>
              <a:p>
                <a:r>
                  <a:rPr lang="de-DE" dirty="0">
                    <a:sym typeface="Symbol" pitchFamily="18" charset="2"/>
                  </a:rPr>
                  <a:t>Schritt 4: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𝐺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reduzieren</a:t>
                </a:r>
              </a:p>
              <a:p>
                <a:pPr lvl="1"/>
                <a:r>
                  <a:rPr lang="de-DE" dirty="0">
                    <a:sym typeface="Symbol" pitchFamily="18" charset="2"/>
                  </a:rPr>
                  <a:t>Eliminiere diejenigen Schemata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die in einem anderen Schema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enthalten sind</a:t>
                </a:r>
              </a:p>
              <a:p>
                <a:pPr lvl="1"/>
                <a:r>
                  <a:rPr lang="de-DE" dirty="0">
                    <a:sym typeface="Symbol" pitchFamily="18" charset="2"/>
                  </a:rPr>
                  <a:t>Beispiel: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sind nicht im jeweils anderen enthalten (keine Änderungen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)</a:t>
                </a:r>
              </a:p>
              <a:p>
                <a:pPr lvl="2"/>
                <a:r>
                  <a:rPr lang="de-DE" dirty="0">
                    <a:sym typeface="Symbol" pitchFamily="18" charset="2"/>
                  </a:rPr>
                  <a:t>D.h., der Algorithmus terminiert</a:t>
                </a:r>
                <a:endParaRPr lang="de-DE" dirty="0"/>
              </a:p>
            </p:txBody>
          </p:sp>
        </mc:Choice>
        <mc:Fallback xmlns="">
          <p:sp>
            <p:nvSpPr>
              <p:cNvPr id="1946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60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92CE03-E75D-A14F-BA4D-02B2C6833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9AEBB14-F174-892C-B8E4-5D67FDD2C0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0892292"/>
                  </p:ext>
                </p:extLst>
              </p:nvPr>
            </p:nvGraphicFramePr>
            <p:xfrm>
              <a:off x="2988525" y="166506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9AEBB14-F174-892C-B8E4-5D67FDD2C0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0892292"/>
                  </p:ext>
                </p:extLst>
              </p:nvPr>
            </p:nvGraphicFramePr>
            <p:xfrm>
              <a:off x="2988525" y="166506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6667" r="-882143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5">
                <a:extLst>
                  <a:ext uri="{FF2B5EF4-FFF2-40B4-BE49-F238E27FC236}">
                    <a16:creationId xmlns:a16="http://schemas.microsoft.com/office/drawing/2014/main" id="{3F0CEB1C-E682-8F5D-D357-36947F97CED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57214" y="166506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5">
                <a:extLst>
                  <a:ext uri="{FF2B5EF4-FFF2-40B4-BE49-F238E27FC236}">
                    <a16:creationId xmlns:a16="http://schemas.microsoft.com/office/drawing/2014/main" id="{3F0CEB1C-E682-8F5D-D357-36947F97CE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5783463"/>
                  </p:ext>
                </p:extLst>
              </p:nvPr>
            </p:nvGraphicFramePr>
            <p:xfrm>
              <a:off x="6457214" y="166506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628571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1194EFED-9B4D-68A3-5589-432A7289E6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5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9626" y="1665066"/>
            <a:ext cx="6814798" cy="4240848"/>
          </a:xfrm>
        </p:spPr>
        <p:txBody>
          <a:bodyPr/>
          <a:lstStyle/>
          <a:p>
            <a:r>
              <a:rPr lang="de-DE" dirty="0">
                <a:sym typeface="Symbol" pitchFamily="1" charset="2"/>
              </a:rPr>
              <a:t>Effekt:</a:t>
            </a:r>
          </a:p>
          <a:p>
            <a:pPr lvl="1"/>
            <a:r>
              <a:rPr lang="de-DE" dirty="0">
                <a:sym typeface="Symbol" pitchFamily="1" charset="2"/>
              </a:rPr>
              <a:t>Es gibt keine anderen Nicht-Schlüsselattribute, von denen ein nicht primes Attribut funktional abhängig ist</a:t>
            </a:r>
          </a:p>
          <a:p>
            <a:r>
              <a:rPr lang="de-DE" dirty="0"/>
              <a:t>Praktischer Nutzen:</a:t>
            </a:r>
          </a:p>
          <a:p>
            <a:pPr lvl="1"/>
            <a:r>
              <a:rPr lang="de-DE" dirty="0">
                <a:sym typeface="Symbol" pitchFamily="1" charset="2"/>
              </a:rPr>
              <a:t>Verbliebene thematische Durchmischung behoben (</a:t>
            </a:r>
            <a:r>
              <a:rPr lang="de-DE" i="1" dirty="0">
                <a:sym typeface="Symbol" pitchFamily="1" charset="2"/>
              </a:rPr>
              <a:t>Abgrenzung</a:t>
            </a:r>
            <a:r>
              <a:rPr lang="de-DE" dirty="0">
                <a:sym typeface="Symbol" pitchFamily="1" charset="2"/>
              </a:rPr>
              <a:t>)</a:t>
            </a:r>
          </a:p>
          <a:p>
            <a:pPr lvl="1"/>
            <a:r>
              <a:rPr lang="de-DE" dirty="0">
                <a:sym typeface="Symbol" pitchFamily="1" charset="2"/>
              </a:rPr>
              <a:t>Weitere </a:t>
            </a:r>
            <a:r>
              <a:rPr lang="de-DE" i="1" dirty="0">
                <a:sym typeface="Symbol" pitchFamily="1" charset="2"/>
              </a:rPr>
              <a:t>Reduktion redundanter Werte</a:t>
            </a:r>
          </a:p>
          <a:p>
            <a:pPr lvl="2"/>
            <a:r>
              <a:rPr lang="de-DE" dirty="0"/>
              <a:t>Weitere Vermeidung von Anomalien</a:t>
            </a:r>
          </a:p>
          <a:p>
            <a:pPr lvl="2"/>
            <a:r>
              <a:rPr lang="de-DE" dirty="0"/>
              <a:t>Beispiel: Standortnamen nur einmal pro Standortnummer</a:t>
            </a:r>
          </a:p>
          <a:p>
            <a:r>
              <a:rPr lang="de-DE" dirty="0"/>
              <a:t>Die meisten 3NF-Schemata weisen in der Praxis keine dramatischen Probleme auf</a:t>
            </a:r>
          </a:p>
          <a:p>
            <a:pPr lvl="1"/>
            <a:r>
              <a:rPr lang="de-DE" dirty="0"/>
              <a:t>Sorgfältige Erstellung, z.B., über ER-Diagramm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61</a:t>
            </a:fld>
            <a:endParaRPr lang="de-DE"/>
          </a:p>
        </p:txBody>
      </p:sp>
      <p:sp>
        <p:nvSpPr>
          <p:cNvPr id="28" name="Pfeil nach unten 27"/>
          <p:cNvSpPr/>
          <p:nvPr/>
        </p:nvSpPr>
        <p:spPr bwMode="auto">
          <a:xfrm>
            <a:off x="9584963" y="356425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421C4-455A-8A4D-A086-87ABE95F5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BF2289-4B06-DB9E-BFC5-9A0704C25A54}"/>
              </a:ext>
            </a:extLst>
          </p:cNvPr>
          <p:cNvGrpSpPr/>
          <p:nvPr/>
        </p:nvGrpSpPr>
        <p:grpSpPr>
          <a:xfrm>
            <a:off x="8625058" y="4442490"/>
            <a:ext cx="2149776" cy="370160"/>
            <a:chOff x="6479461" y="5540610"/>
            <a:chExt cx="2149776" cy="370160"/>
          </a:xfrm>
        </p:grpSpPr>
        <p:sp>
          <p:nvSpPr>
            <p:cNvPr id="54" name="Line 36">
              <a:extLst>
                <a:ext uri="{FF2B5EF4-FFF2-40B4-BE49-F238E27FC236}">
                  <a16:creationId xmlns:a16="http://schemas.microsoft.com/office/drawing/2014/main" id="{647B115D-0765-C2E7-BA0D-F9A095E38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7">
              <a:extLst>
                <a:ext uri="{FF2B5EF4-FFF2-40B4-BE49-F238E27FC236}">
                  <a16:creationId xmlns:a16="http://schemas.microsoft.com/office/drawing/2014/main" id="{4298AEE0-33D7-7606-A654-1B70884AF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38">
              <a:extLst>
                <a:ext uri="{FF2B5EF4-FFF2-40B4-BE49-F238E27FC236}">
                  <a16:creationId xmlns:a16="http://schemas.microsoft.com/office/drawing/2014/main" id="{05514F85-48CF-7B21-BDCD-63484312D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6738C4E6-5331-7CCD-275B-70D134F48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Rectangle 122">
              <a:extLst>
                <a:ext uri="{FF2B5EF4-FFF2-40B4-BE49-F238E27FC236}">
                  <a16:creationId xmlns:a16="http://schemas.microsoft.com/office/drawing/2014/main" id="{5CBC2206-CC3E-77F5-4718-E864848F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64" name="Group 5">
            <a:extLst>
              <a:ext uri="{FF2B5EF4-FFF2-40B4-BE49-F238E27FC236}">
                <a16:creationId xmlns:a16="http://schemas.microsoft.com/office/drawing/2014/main" id="{7D4497FD-A0AA-6981-BAA0-5804AA74FA30}"/>
              </a:ext>
            </a:extLst>
          </p:cNvPr>
          <p:cNvGraphicFramePr>
            <a:graphicFrameLocks noGrp="1"/>
          </p:cNvGraphicFramePr>
          <p:nvPr/>
        </p:nvGraphicFramePr>
        <p:xfrm>
          <a:off x="7299652" y="4127312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AB443020-9DBD-11C4-0C40-EF192935B6F5}"/>
              </a:ext>
            </a:extLst>
          </p:cNvPr>
          <p:cNvGraphicFramePr>
            <a:graphicFrameLocks noGrp="1"/>
          </p:cNvGraphicFramePr>
          <p:nvPr/>
        </p:nvGraphicFramePr>
        <p:xfrm>
          <a:off x="7357239" y="5224750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7" name="Date Placeholder 76">
            <a:extLst>
              <a:ext uri="{FF2B5EF4-FFF2-40B4-BE49-F238E27FC236}">
                <a16:creationId xmlns:a16="http://schemas.microsoft.com/office/drawing/2014/main" id="{C64BA13E-6AD5-F0FD-1B74-DD5AFA4CA0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EB5C92-D0F5-5583-8005-3680ED3C0B6C}"/>
              </a:ext>
            </a:extLst>
          </p:cNvPr>
          <p:cNvGrpSpPr/>
          <p:nvPr/>
        </p:nvGrpSpPr>
        <p:grpSpPr>
          <a:xfrm>
            <a:off x="8295929" y="2398083"/>
            <a:ext cx="2149776" cy="370160"/>
            <a:chOff x="6479461" y="5540610"/>
            <a:chExt cx="2149776" cy="370160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D09C6D21-F58E-B045-C689-A16802724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7">
              <a:extLst>
                <a:ext uri="{FF2B5EF4-FFF2-40B4-BE49-F238E27FC236}">
                  <a16:creationId xmlns:a16="http://schemas.microsoft.com/office/drawing/2014/main" id="{6B980C23-9AEA-73AC-1570-4B328A2D2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8">
              <a:extLst>
                <a:ext uri="{FF2B5EF4-FFF2-40B4-BE49-F238E27FC236}">
                  <a16:creationId xmlns:a16="http://schemas.microsoft.com/office/drawing/2014/main" id="{ED1B5DDB-B401-4667-F174-BBA13D9FB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41">
              <a:extLst>
                <a:ext uri="{FF2B5EF4-FFF2-40B4-BE49-F238E27FC236}">
                  <a16:creationId xmlns:a16="http://schemas.microsoft.com/office/drawing/2014/main" id="{F7770EEF-D6B0-E3BE-95B7-7A655294C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2">
              <a:extLst>
                <a:ext uri="{FF2B5EF4-FFF2-40B4-BE49-F238E27FC236}">
                  <a16:creationId xmlns:a16="http://schemas.microsoft.com/office/drawing/2014/main" id="{A3BCD37D-C5D8-B4D2-E30F-D23D93CD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992944-0874-0ACF-C990-6564D45C997F}"/>
              </a:ext>
            </a:extLst>
          </p:cNvPr>
          <p:cNvGrpSpPr/>
          <p:nvPr/>
        </p:nvGrpSpPr>
        <p:grpSpPr>
          <a:xfrm>
            <a:off x="9890866" y="2843674"/>
            <a:ext cx="1430373" cy="372642"/>
            <a:chOff x="9333420" y="4656277"/>
            <a:chExt cx="1430373" cy="372642"/>
          </a:xfrm>
        </p:grpSpPr>
        <p:sp>
          <p:nvSpPr>
            <p:cNvPr id="19" name="Line 42">
              <a:extLst>
                <a:ext uri="{FF2B5EF4-FFF2-40B4-BE49-F238E27FC236}">
                  <a16:creationId xmlns:a16="http://schemas.microsoft.com/office/drawing/2014/main" id="{F69EF1E7-506E-2F3D-86EB-2E842AE2B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3">
              <a:extLst>
                <a:ext uri="{FF2B5EF4-FFF2-40B4-BE49-F238E27FC236}">
                  <a16:creationId xmlns:a16="http://schemas.microsoft.com/office/drawing/2014/main" id="{E0456B05-BCB1-FC2A-AE64-5E8C3B82C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4">
              <a:extLst>
                <a:ext uri="{FF2B5EF4-FFF2-40B4-BE49-F238E27FC236}">
                  <a16:creationId xmlns:a16="http://schemas.microsoft.com/office/drawing/2014/main" id="{A45A8015-36B7-4EBD-0482-DB545DAD3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3">
              <a:extLst>
                <a:ext uri="{FF2B5EF4-FFF2-40B4-BE49-F238E27FC236}">
                  <a16:creationId xmlns:a16="http://schemas.microsoft.com/office/drawing/2014/main" id="{53FBDB67-A6B6-7174-1D0E-60A8DA389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3" name="Group 5">
            <a:extLst>
              <a:ext uri="{FF2B5EF4-FFF2-40B4-BE49-F238E27FC236}">
                <a16:creationId xmlns:a16="http://schemas.microsoft.com/office/drawing/2014/main" id="{04705F3D-7CB3-1CAD-1F38-506AA32DF912}"/>
              </a:ext>
            </a:extLst>
          </p:cNvPr>
          <p:cNvGraphicFramePr>
            <a:graphicFrameLocks noGrp="1"/>
          </p:cNvGraphicFramePr>
          <p:nvPr/>
        </p:nvGraphicFramePr>
        <p:xfrm>
          <a:off x="7051803" y="208290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102B4C52-D08B-6902-B913-954DB30646EA}"/>
              </a:ext>
            </a:extLst>
          </p:cNvPr>
          <p:cNvGrpSpPr/>
          <p:nvPr/>
        </p:nvGrpSpPr>
        <p:grpSpPr>
          <a:xfrm>
            <a:off x="8931728" y="5533272"/>
            <a:ext cx="1430373" cy="372642"/>
            <a:chOff x="9333420" y="4656277"/>
            <a:chExt cx="1430373" cy="372642"/>
          </a:xfrm>
        </p:grpSpPr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7C281C6B-3E6D-5C64-E18D-43B98F7A9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E1516364-23C8-0200-01E8-7999049D6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44">
              <a:extLst>
                <a:ext uri="{FF2B5EF4-FFF2-40B4-BE49-F238E27FC236}">
                  <a16:creationId xmlns:a16="http://schemas.microsoft.com/office/drawing/2014/main" id="{073CDE61-CDCD-2D16-AA21-FDA2178FA9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123">
              <a:extLst>
                <a:ext uri="{FF2B5EF4-FFF2-40B4-BE49-F238E27FC236}">
                  <a16:creationId xmlns:a16="http://schemas.microsoft.com/office/drawing/2014/main" id="{C5D69B7E-0996-7328-7254-504B31663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5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Normalform: Probleme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Immer noch redundante Werte möglich ➝ Anomalien möglich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𝐾𝑈𝑁𝐷𝐸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𝑉𝑘𝑁𝑎𝑚𝑒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Abhängigkeiten: </a:t>
                </a:r>
              </a:p>
              <a:p>
                <a:pPr lvl="3"/>
                <a:r>
                  <a:rPr lang="de-DE" b="0" dirty="0">
                    <a:sym typeface="Symbol" pitchFamily="1" charset="2"/>
                  </a:rPr>
                  <a:t>FD1: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</a:t>
                </a:r>
              </a:p>
              <a:p>
                <a:pPr lvl="3"/>
                <a:r>
                  <a:rPr lang="de-DE" b="0" dirty="0">
                    <a:sym typeface="Symbol" pitchFamily="1" charset="2"/>
                  </a:rPr>
                  <a:t>FD2: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𝑘𝑁𝑟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𝑉𝐾𝑁𝑎𝑚𝑒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In 3NF: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𝐾𝑈𝑁𝐷𝐸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  <a:endParaRPr lang="de-DE" dirty="0">
                  <a:sym typeface="Symbol" pitchFamily="1" charset="2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𝑉𝐸𝑅𝐾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Ä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𝑈𝐹𝐸𝑅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Problem: Folgende Zerlegung </a:t>
                </a:r>
                <a:r>
                  <a:rPr lang="de-DE" dirty="0">
                    <a:solidFill>
                      <a:srgbClr val="FFC000"/>
                    </a:solidFill>
                    <a:sym typeface="Symbol" pitchFamily="1" charset="2"/>
                  </a:rPr>
                  <a:t>ebenfalls in 3NF</a:t>
                </a:r>
                <a:endParaRPr lang="de-DE" dirty="0">
                  <a:sym typeface="Symbol" pitchFamily="1" charset="2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𝐾𝑈𝑁𝐷𝐸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𝑉𝐸𝑅𝐾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Ä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𝑈𝐹𝐸𝑅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1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73D3A-FC7E-564C-86C1-93363C64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6BC5E-2782-7868-EF97-E367C71C0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D639AC2E-2677-B380-17BF-225A88F21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2306"/>
              </p:ext>
            </p:extLst>
          </p:nvPr>
        </p:nvGraphicFramePr>
        <p:xfrm>
          <a:off x="7786008" y="2444627"/>
          <a:ext cx="4045667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Group 5">
            <a:extLst>
              <a:ext uri="{FF2B5EF4-FFF2-40B4-BE49-F238E27FC236}">
                <a16:creationId xmlns:a16="http://schemas.microsoft.com/office/drawing/2014/main" id="{E53AA3C9-0BA3-875A-C365-31BD7F104C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319801"/>
              </p:ext>
            </p:extLst>
          </p:nvPr>
        </p:nvGraphicFramePr>
        <p:xfrm>
          <a:off x="5962855" y="4082922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Group 5">
            <a:extLst>
              <a:ext uri="{FF2B5EF4-FFF2-40B4-BE49-F238E27FC236}">
                <a16:creationId xmlns:a16="http://schemas.microsoft.com/office/drawing/2014/main" id="{2EE8B559-59DF-C216-2C05-B63F65E61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998183"/>
              </p:ext>
            </p:extLst>
          </p:nvPr>
        </p:nvGraphicFramePr>
        <p:xfrm>
          <a:off x="9171023" y="4082922"/>
          <a:ext cx="2664025" cy="315840"/>
        </p:xfrm>
        <a:graphic>
          <a:graphicData uri="http://schemas.openxmlformats.org/drawingml/2006/table">
            <a:tbl>
              <a:tblPr/>
              <a:tblGrid>
                <a:gridCol w="11727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Group 5">
            <a:extLst>
              <a:ext uri="{FF2B5EF4-FFF2-40B4-BE49-F238E27FC236}">
                <a16:creationId xmlns:a16="http://schemas.microsoft.com/office/drawing/2014/main" id="{133D0952-2556-1042-AC85-6532FDB18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258521"/>
              </p:ext>
            </p:extLst>
          </p:nvPr>
        </p:nvGraphicFramePr>
        <p:xfrm>
          <a:off x="5962855" y="5224595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Group 5">
            <a:extLst>
              <a:ext uri="{FF2B5EF4-FFF2-40B4-BE49-F238E27FC236}">
                <a16:creationId xmlns:a16="http://schemas.microsoft.com/office/drawing/2014/main" id="{FBDC4406-00DE-6248-292D-837A76D40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5702"/>
              </p:ext>
            </p:extLst>
          </p:nvPr>
        </p:nvGraphicFramePr>
        <p:xfrm>
          <a:off x="9166062" y="5224595"/>
          <a:ext cx="2665613" cy="315840"/>
        </p:xfrm>
        <a:graphic>
          <a:graphicData uri="http://schemas.openxmlformats.org/drawingml/2006/table">
            <a:tbl>
              <a:tblPr/>
              <a:tblGrid>
                <a:gridCol w="127588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2E3E8D55-E9B5-490C-7596-39E094DD1E55}"/>
              </a:ext>
            </a:extLst>
          </p:cNvPr>
          <p:cNvGrpSpPr/>
          <p:nvPr/>
        </p:nvGrpSpPr>
        <p:grpSpPr>
          <a:xfrm>
            <a:off x="3596254" y="5319171"/>
            <a:ext cx="2475826" cy="720009"/>
            <a:chOff x="799083" y="5130124"/>
            <a:chExt cx="2475826" cy="7200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F51035-E4F1-5320-F9F6-39340EB1ACC7}"/>
                </a:ext>
              </a:extLst>
            </p:cNvPr>
            <p:cNvSpPr txBox="1"/>
            <p:nvPr/>
          </p:nvSpPr>
          <p:spPr>
            <a:xfrm>
              <a:off x="799083" y="5130124"/>
              <a:ext cx="2475826" cy="720009"/>
            </a:xfrm>
            <a:prstGeom prst="cloudCallout">
              <a:avLst>
                <a:gd name="adj1" fmla="val -12283"/>
                <a:gd name="adj2" fmla="val -812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F587C9F-B592-9D23-083C-852EB878AB79}"/>
                </a:ext>
              </a:extLst>
            </p:cNvPr>
            <p:cNvSpPr/>
            <p:nvPr/>
          </p:nvSpPr>
          <p:spPr>
            <a:xfrm>
              <a:off x="970662" y="5166962"/>
              <a:ext cx="2132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für Anomalien können entstehen?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9225F8-1C19-0C82-A2BB-B25C46193D11}"/>
              </a:ext>
            </a:extLst>
          </p:cNvPr>
          <p:cNvGrpSpPr/>
          <p:nvPr/>
        </p:nvGrpSpPr>
        <p:grpSpPr>
          <a:xfrm>
            <a:off x="8251206" y="2764167"/>
            <a:ext cx="2400044" cy="369332"/>
            <a:chOff x="8251206" y="2764167"/>
            <a:chExt cx="2400044" cy="369332"/>
          </a:xfrm>
        </p:grpSpPr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29A85DCC-4AFF-310D-20AB-56E3B50CA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1357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37">
              <a:extLst>
                <a:ext uri="{FF2B5EF4-FFF2-40B4-BE49-F238E27FC236}">
                  <a16:creationId xmlns:a16="http://schemas.microsoft.com/office/drawing/2014/main" id="{51A663C7-8B77-3421-BFA0-9A1A163AE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8389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38">
              <a:extLst>
                <a:ext uri="{FF2B5EF4-FFF2-40B4-BE49-F238E27FC236}">
                  <a16:creationId xmlns:a16="http://schemas.microsoft.com/office/drawing/2014/main" id="{62B6DDA5-BA29-907E-40C9-BD8E61145B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07473" y="276996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41">
              <a:extLst>
                <a:ext uri="{FF2B5EF4-FFF2-40B4-BE49-F238E27FC236}">
                  <a16:creationId xmlns:a16="http://schemas.microsoft.com/office/drawing/2014/main" id="{2BC15FE7-285A-BBC1-41E4-987DBDB9C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08102" y="3129137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8">
              <a:extLst>
                <a:ext uri="{FF2B5EF4-FFF2-40B4-BE49-F238E27FC236}">
                  <a16:creationId xmlns:a16="http://schemas.microsoft.com/office/drawing/2014/main" id="{FAAB11A3-F1E3-DBA3-E56E-9DDB933160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6E94406-6D8C-C1D0-BA26-7D1D9EF08F94}"/>
                </a:ext>
              </a:extLst>
            </p:cNvPr>
            <p:cNvSpPr txBox="1"/>
            <p:nvPr/>
          </p:nvSpPr>
          <p:spPr>
            <a:xfrm>
              <a:off x="8251206" y="2764167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587BC4-89EC-9FF4-F3B2-70475B41E497}"/>
              </a:ext>
            </a:extLst>
          </p:cNvPr>
          <p:cNvGrpSpPr/>
          <p:nvPr/>
        </p:nvGrpSpPr>
        <p:grpSpPr>
          <a:xfrm>
            <a:off x="10097727" y="3201937"/>
            <a:ext cx="1288266" cy="370276"/>
            <a:chOff x="10097727" y="3201937"/>
            <a:chExt cx="1288266" cy="370276"/>
          </a:xfrm>
        </p:grpSpPr>
        <p:sp>
          <p:nvSpPr>
            <p:cNvPr id="14" name="Line 42">
              <a:extLst>
                <a:ext uri="{FF2B5EF4-FFF2-40B4-BE49-F238E27FC236}">
                  <a16:creationId xmlns:a16="http://schemas.microsoft.com/office/drawing/2014/main" id="{035D7E03-1B81-58D1-D504-EFAFCC69F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43">
              <a:extLst>
                <a:ext uri="{FF2B5EF4-FFF2-40B4-BE49-F238E27FC236}">
                  <a16:creationId xmlns:a16="http://schemas.microsoft.com/office/drawing/2014/main" id="{44A32266-2F81-AA5B-BE2F-4DCEE5600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44">
              <a:extLst>
                <a:ext uri="{FF2B5EF4-FFF2-40B4-BE49-F238E27FC236}">
                  <a16:creationId xmlns:a16="http://schemas.microsoft.com/office/drawing/2014/main" id="{5A5EC6F8-3192-C318-13B3-AD2FF6E3B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4641DB-5859-6E3D-0264-131E5B6CC464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EF51F3-0213-81C8-022D-44201B8211FE}"/>
              </a:ext>
            </a:extLst>
          </p:cNvPr>
          <p:cNvGrpSpPr/>
          <p:nvPr/>
        </p:nvGrpSpPr>
        <p:grpSpPr>
          <a:xfrm>
            <a:off x="6434009" y="4400758"/>
            <a:ext cx="2394088" cy="369332"/>
            <a:chOff x="6434009" y="4400758"/>
            <a:chExt cx="2394088" cy="369332"/>
          </a:xfrm>
        </p:grpSpPr>
        <p:sp>
          <p:nvSpPr>
            <p:cNvPr id="27" name="Line 36">
              <a:extLst>
                <a:ext uri="{FF2B5EF4-FFF2-40B4-BE49-F238E27FC236}">
                  <a16:creationId xmlns:a16="http://schemas.microsoft.com/office/drawing/2014/main" id="{5E71E9DA-A529-4BAC-76EB-6CA168BE5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8204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7">
              <a:extLst>
                <a:ext uri="{FF2B5EF4-FFF2-40B4-BE49-F238E27FC236}">
                  <a16:creationId xmlns:a16="http://schemas.microsoft.com/office/drawing/2014/main" id="{932C35B8-3D50-792D-5D73-610EE35546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5236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8">
              <a:extLst>
                <a:ext uri="{FF2B5EF4-FFF2-40B4-BE49-F238E27FC236}">
                  <a16:creationId xmlns:a16="http://schemas.microsoft.com/office/drawing/2014/main" id="{84090CAB-28C5-15E3-0C8D-0D069665F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4320" y="440826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41">
              <a:extLst>
                <a:ext uri="{FF2B5EF4-FFF2-40B4-BE49-F238E27FC236}">
                  <a16:creationId xmlns:a16="http://schemas.microsoft.com/office/drawing/2014/main" id="{B7742D3A-2ED9-C826-1890-BA7D34D198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84949" y="4767432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8">
              <a:extLst>
                <a:ext uri="{FF2B5EF4-FFF2-40B4-BE49-F238E27FC236}">
                  <a16:creationId xmlns:a16="http://schemas.microsoft.com/office/drawing/2014/main" id="{2541AD6C-A874-4D14-219E-6374ED95A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97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7D4BB0B-B183-5386-BC47-D2BAEAA45ADF}"/>
                </a:ext>
              </a:extLst>
            </p:cNvPr>
            <p:cNvSpPr txBox="1"/>
            <p:nvPr/>
          </p:nvSpPr>
          <p:spPr>
            <a:xfrm>
              <a:off x="6434009" y="4400758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14C4CEC-5A1A-5A3F-A3D4-3F2BB525F4B7}"/>
              </a:ext>
            </a:extLst>
          </p:cNvPr>
          <p:cNvGrpSpPr/>
          <p:nvPr/>
        </p:nvGrpSpPr>
        <p:grpSpPr>
          <a:xfrm>
            <a:off x="10097727" y="4398492"/>
            <a:ext cx="1288266" cy="370276"/>
            <a:chOff x="10097727" y="3201937"/>
            <a:chExt cx="1288266" cy="370276"/>
          </a:xfrm>
        </p:grpSpPr>
        <p:sp>
          <p:nvSpPr>
            <p:cNvPr id="59" name="Line 42">
              <a:extLst>
                <a:ext uri="{FF2B5EF4-FFF2-40B4-BE49-F238E27FC236}">
                  <a16:creationId xmlns:a16="http://schemas.microsoft.com/office/drawing/2014/main" id="{68035079-0945-A0E6-6030-B8879C81F5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Line 43">
              <a:extLst>
                <a:ext uri="{FF2B5EF4-FFF2-40B4-BE49-F238E27FC236}">
                  <a16:creationId xmlns:a16="http://schemas.microsoft.com/office/drawing/2014/main" id="{5576D650-9C64-BF74-7B9B-2E0AAB5DA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44">
              <a:extLst>
                <a:ext uri="{FF2B5EF4-FFF2-40B4-BE49-F238E27FC236}">
                  <a16:creationId xmlns:a16="http://schemas.microsoft.com/office/drawing/2014/main" id="{29E45252-035F-9C5D-0EDD-1671D10A5C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CA464D-C88C-9AAB-FC6D-5B87407E312B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02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Normalform: Probleme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Fortsetzung Beispiel: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Änderungsaufwand: Änderung eines 𝑉𝑘𝑁𝑎𝑚𝑒 zu einer 𝑉𝑘𝑁𝑟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Unvollständiges Einfügen: Einfügen eines neuen Verkäufers mit Nummer und Name, der noch keinen Kunden betreut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Ursache: FDs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𝑘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𝑁𝑎𝑚𝑒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werden auf zwei Relationen „transitiv“ verteilt</a:t>
                </a:r>
              </a:p>
              <a:p>
                <a:pPr lvl="2"/>
                <a:r>
                  <a:rPr lang="de-DE" i="1" dirty="0">
                    <a:sym typeface="Symbol" pitchFamily="1" charset="2"/>
                  </a:rPr>
                  <a:t>IR3</a:t>
                </a:r>
                <a:r>
                  <a:rPr lang="de-DE" dirty="0">
                    <a:sym typeface="Symbol" pitchFamily="1" charset="2"/>
                  </a:rPr>
                  <a:t>: Wenn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𝐾𝑁𝑟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𝑉𝑘𝑁𝑟</m:t>
                            </m:r>
                          </m:e>
                        </m:d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𝑉𝑘𝑁𝑟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𝑉𝐾𝑁𝑎𝑚𝑒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</a:t>
                </a:r>
              </a:p>
              <a:p>
                <a:pPr marL="1246188" lvl="2" indent="0">
                  <a:buNone/>
                </a:pPr>
                <a:r>
                  <a:rPr lang="de-DE" dirty="0">
                    <a:sym typeface="Symbol" pitchFamily="1" charset="2"/>
                  </a:rPr>
                  <a:t>dann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𝑉𝐾𝑁𝑎𝑚𝑒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(FD3)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Reine Erfüllung der NF kein gutes Maß</a:t>
                </a:r>
              </a:p>
              <a:p>
                <a:endParaRPr lang="de-DE" dirty="0">
                  <a:sym typeface="Symbol" pitchFamily="1" charset="2"/>
                </a:endParaRPr>
              </a:p>
              <a:p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  <a:blipFill>
                <a:blip r:embed="rId3"/>
                <a:stretch>
                  <a:fillRect l="-23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73D3A-FC7E-564C-86C1-93363C64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6BC5E-2782-7868-EF97-E367C71C0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aphicFrame>
        <p:nvGraphicFramePr>
          <p:cNvPr id="46" name="Group 5">
            <a:extLst>
              <a:ext uri="{FF2B5EF4-FFF2-40B4-BE49-F238E27FC236}">
                <a16:creationId xmlns:a16="http://schemas.microsoft.com/office/drawing/2014/main" id="{FBDC4406-00DE-6248-292D-837A76D40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087301"/>
              </p:ext>
            </p:extLst>
          </p:nvPr>
        </p:nvGraphicFramePr>
        <p:xfrm>
          <a:off x="9166062" y="5224595"/>
          <a:ext cx="2665613" cy="315840"/>
        </p:xfrm>
        <a:graphic>
          <a:graphicData uri="http://schemas.openxmlformats.org/drawingml/2006/table">
            <a:tbl>
              <a:tblPr/>
              <a:tblGrid>
                <a:gridCol w="127588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5" name="Group 5">
            <a:extLst>
              <a:ext uri="{FF2B5EF4-FFF2-40B4-BE49-F238E27FC236}">
                <a16:creationId xmlns:a16="http://schemas.microsoft.com/office/drawing/2014/main" id="{6D0F303D-342B-FC78-EBCF-84A184AB1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64999"/>
              </p:ext>
            </p:extLst>
          </p:nvPr>
        </p:nvGraphicFramePr>
        <p:xfrm>
          <a:off x="7786008" y="2444627"/>
          <a:ext cx="4045667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6A030E11-9E60-46FB-4CD4-B40560A42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205796"/>
              </p:ext>
            </p:extLst>
          </p:nvPr>
        </p:nvGraphicFramePr>
        <p:xfrm>
          <a:off x="5962855" y="4082922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7" name="Group 5">
            <a:extLst>
              <a:ext uri="{FF2B5EF4-FFF2-40B4-BE49-F238E27FC236}">
                <a16:creationId xmlns:a16="http://schemas.microsoft.com/office/drawing/2014/main" id="{FF16A8DA-A601-B750-E467-8DE56AE4C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27845"/>
              </p:ext>
            </p:extLst>
          </p:nvPr>
        </p:nvGraphicFramePr>
        <p:xfrm>
          <a:off x="9171023" y="4082922"/>
          <a:ext cx="2664025" cy="315840"/>
        </p:xfrm>
        <a:graphic>
          <a:graphicData uri="http://schemas.openxmlformats.org/drawingml/2006/table">
            <a:tbl>
              <a:tblPr/>
              <a:tblGrid>
                <a:gridCol w="11727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8" name="Group 5">
            <a:extLst>
              <a:ext uri="{FF2B5EF4-FFF2-40B4-BE49-F238E27FC236}">
                <a16:creationId xmlns:a16="http://schemas.microsoft.com/office/drawing/2014/main" id="{DC8981ED-0EB4-07F9-0BFD-0DD8DC44D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65527"/>
              </p:ext>
            </p:extLst>
          </p:nvPr>
        </p:nvGraphicFramePr>
        <p:xfrm>
          <a:off x="5962855" y="5224595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0" name="Group 79">
            <a:extLst>
              <a:ext uri="{FF2B5EF4-FFF2-40B4-BE49-F238E27FC236}">
                <a16:creationId xmlns:a16="http://schemas.microsoft.com/office/drawing/2014/main" id="{168C11D3-4361-9AC7-448C-D5AA3C29EFE9}"/>
              </a:ext>
            </a:extLst>
          </p:cNvPr>
          <p:cNvGrpSpPr/>
          <p:nvPr/>
        </p:nvGrpSpPr>
        <p:grpSpPr>
          <a:xfrm>
            <a:off x="8251206" y="2764167"/>
            <a:ext cx="2400044" cy="369332"/>
            <a:chOff x="8251206" y="2764167"/>
            <a:chExt cx="2400044" cy="369332"/>
          </a:xfrm>
        </p:grpSpPr>
        <p:sp>
          <p:nvSpPr>
            <p:cNvPr id="81" name="Line 36">
              <a:extLst>
                <a:ext uri="{FF2B5EF4-FFF2-40B4-BE49-F238E27FC236}">
                  <a16:creationId xmlns:a16="http://schemas.microsoft.com/office/drawing/2014/main" id="{A80796C8-587A-6644-51A2-E3A631805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1357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37">
              <a:extLst>
                <a:ext uri="{FF2B5EF4-FFF2-40B4-BE49-F238E27FC236}">
                  <a16:creationId xmlns:a16="http://schemas.microsoft.com/office/drawing/2014/main" id="{F8E604AA-E5FF-1565-8D6D-BBB7AF2CE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8389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38">
              <a:extLst>
                <a:ext uri="{FF2B5EF4-FFF2-40B4-BE49-F238E27FC236}">
                  <a16:creationId xmlns:a16="http://schemas.microsoft.com/office/drawing/2014/main" id="{8B25BF7F-6B0A-2968-2A87-1D1FE1E0E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07473" y="276996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41">
              <a:extLst>
                <a:ext uri="{FF2B5EF4-FFF2-40B4-BE49-F238E27FC236}">
                  <a16:creationId xmlns:a16="http://schemas.microsoft.com/office/drawing/2014/main" id="{8E1DD264-6C63-4A53-F605-733091CF77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08102" y="3129137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Line 38">
              <a:extLst>
                <a:ext uri="{FF2B5EF4-FFF2-40B4-BE49-F238E27FC236}">
                  <a16:creationId xmlns:a16="http://schemas.microsoft.com/office/drawing/2014/main" id="{00518BF8-4DF5-64C2-39E8-00F8852CE4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378A8CA-6416-AF8B-E57D-C37C95BB076B}"/>
                </a:ext>
              </a:extLst>
            </p:cNvPr>
            <p:cNvSpPr txBox="1"/>
            <p:nvPr/>
          </p:nvSpPr>
          <p:spPr>
            <a:xfrm>
              <a:off x="8251206" y="2764167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59C90C4-7D87-B58B-EE8E-3E7C5CB924EA}"/>
              </a:ext>
            </a:extLst>
          </p:cNvPr>
          <p:cNvGrpSpPr/>
          <p:nvPr/>
        </p:nvGrpSpPr>
        <p:grpSpPr>
          <a:xfrm>
            <a:off x="10097727" y="3201937"/>
            <a:ext cx="1288266" cy="370276"/>
            <a:chOff x="10097727" y="3201937"/>
            <a:chExt cx="1288266" cy="370276"/>
          </a:xfrm>
        </p:grpSpPr>
        <p:sp>
          <p:nvSpPr>
            <p:cNvPr id="88" name="Line 42">
              <a:extLst>
                <a:ext uri="{FF2B5EF4-FFF2-40B4-BE49-F238E27FC236}">
                  <a16:creationId xmlns:a16="http://schemas.microsoft.com/office/drawing/2014/main" id="{7D8EFCA5-9BFF-2D8A-4C9E-17C0129D3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Line 43">
              <a:extLst>
                <a:ext uri="{FF2B5EF4-FFF2-40B4-BE49-F238E27FC236}">
                  <a16:creationId xmlns:a16="http://schemas.microsoft.com/office/drawing/2014/main" id="{BDD9544D-12A7-EA5A-DE38-B34380823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Line 44">
              <a:extLst>
                <a:ext uri="{FF2B5EF4-FFF2-40B4-BE49-F238E27FC236}">
                  <a16:creationId xmlns:a16="http://schemas.microsoft.com/office/drawing/2014/main" id="{8656630C-13A0-F00F-1849-6CEBDEA08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51DD2EF-6787-1821-3FD7-8EB856BC6CEB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05D92AD-F8ED-2306-FD8D-4BF289CC4113}"/>
              </a:ext>
            </a:extLst>
          </p:cNvPr>
          <p:cNvGrpSpPr/>
          <p:nvPr/>
        </p:nvGrpSpPr>
        <p:grpSpPr>
          <a:xfrm>
            <a:off x="6434009" y="4400758"/>
            <a:ext cx="2394088" cy="369332"/>
            <a:chOff x="6434009" y="4400758"/>
            <a:chExt cx="2394088" cy="369332"/>
          </a:xfrm>
        </p:grpSpPr>
        <p:sp>
          <p:nvSpPr>
            <p:cNvPr id="93" name="Line 36">
              <a:extLst>
                <a:ext uri="{FF2B5EF4-FFF2-40B4-BE49-F238E27FC236}">
                  <a16:creationId xmlns:a16="http://schemas.microsoft.com/office/drawing/2014/main" id="{0F61838F-57FE-90E4-A194-F61EA0057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8204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37">
              <a:extLst>
                <a:ext uri="{FF2B5EF4-FFF2-40B4-BE49-F238E27FC236}">
                  <a16:creationId xmlns:a16="http://schemas.microsoft.com/office/drawing/2014/main" id="{A02F673D-3AC5-99C6-C842-7CCDA47DD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5236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Line 38">
              <a:extLst>
                <a:ext uri="{FF2B5EF4-FFF2-40B4-BE49-F238E27FC236}">
                  <a16:creationId xmlns:a16="http://schemas.microsoft.com/office/drawing/2014/main" id="{A7743D39-5708-186A-FC0D-5509434807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4320" y="440826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Line 41">
              <a:extLst>
                <a:ext uri="{FF2B5EF4-FFF2-40B4-BE49-F238E27FC236}">
                  <a16:creationId xmlns:a16="http://schemas.microsoft.com/office/drawing/2014/main" id="{FFF97926-D00C-59A4-1EEA-47FE4A589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84949" y="4767432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38">
              <a:extLst>
                <a:ext uri="{FF2B5EF4-FFF2-40B4-BE49-F238E27FC236}">
                  <a16:creationId xmlns:a16="http://schemas.microsoft.com/office/drawing/2014/main" id="{39E63FBE-90B5-D1E2-E0A2-B6B50E90B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97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FF14A7F-A7E3-3D94-7258-7A7A0225C6A5}"/>
                </a:ext>
              </a:extLst>
            </p:cNvPr>
            <p:cNvSpPr txBox="1"/>
            <p:nvPr/>
          </p:nvSpPr>
          <p:spPr>
            <a:xfrm>
              <a:off x="6434009" y="4400758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03DF602-1E48-C29C-851C-EC80B802D84A}"/>
              </a:ext>
            </a:extLst>
          </p:cNvPr>
          <p:cNvGrpSpPr/>
          <p:nvPr/>
        </p:nvGrpSpPr>
        <p:grpSpPr>
          <a:xfrm>
            <a:off x="10097727" y="4398492"/>
            <a:ext cx="1288266" cy="370276"/>
            <a:chOff x="10097727" y="3201937"/>
            <a:chExt cx="1288266" cy="370276"/>
          </a:xfrm>
        </p:grpSpPr>
        <p:sp>
          <p:nvSpPr>
            <p:cNvPr id="100" name="Line 42">
              <a:extLst>
                <a:ext uri="{FF2B5EF4-FFF2-40B4-BE49-F238E27FC236}">
                  <a16:creationId xmlns:a16="http://schemas.microsoft.com/office/drawing/2014/main" id="{7D354D6A-15D0-9957-AC4B-E724FF933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Line 43">
              <a:extLst>
                <a:ext uri="{FF2B5EF4-FFF2-40B4-BE49-F238E27FC236}">
                  <a16:creationId xmlns:a16="http://schemas.microsoft.com/office/drawing/2014/main" id="{46D4EC3A-66FB-159A-072E-E74A9BD3A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Line 44">
              <a:extLst>
                <a:ext uri="{FF2B5EF4-FFF2-40B4-BE49-F238E27FC236}">
                  <a16:creationId xmlns:a16="http://schemas.microsoft.com/office/drawing/2014/main" id="{48EF7ED4-B6AD-5EEE-F2C5-26BA824CBC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655A36F-760D-CA33-EBDF-106EDCA09C49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C9C73B-271F-5BA3-344C-63DBC94090CC}"/>
              </a:ext>
            </a:extLst>
          </p:cNvPr>
          <p:cNvGrpSpPr/>
          <p:nvPr/>
        </p:nvGrpSpPr>
        <p:grpSpPr>
          <a:xfrm>
            <a:off x="6441542" y="5536251"/>
            <a:ext cx="2393300" cy="369332"/>
            <a:chOff x="6441542" y="5536251"/>
            <a:chExt cx="2393300" cy="369332"/>
          </a:xfrm>
        </p:grpSpPr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074FAEA5-C1D9-8E29-BCC3-27E17E882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4949" y="55403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95F359EA-6776-366B-FE3D-BE976A49F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1981" y="55403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5EB1FE46-6D72-0D61-4CF4-A329FC5CB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91065" y="554116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E9B9A168-3CC1-9BB3-E223-030644650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91694" y="5900337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8">
              <a:extLst>
                <a:ext uri="{FF2B5EF4-FFF2-40B4-BE49-F238E27FC236}">
                  <a16:creationId xmlns:a16="http://schemas.microsoft.com/office/drawing/2014/main" id="{9E64E888-D0B0-BE2B-6F85-74E1B0576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4842" y="55403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7D6A258-683D-F226-21F2-989F6A2EA99E}"/>
                </a:ext>
              </a:extLst>
            </p:cNvPr>
            <p:cNvSpPr txBox="1"/>
            <p:nvPr/>
          </p:nvSpPr>
          <p:spPr>
            <a:xfrm>
              <a:off x="6441542" y="553625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A92CF02-B66E-54F7-3631-0433ACCF2262}"/>
              </a:ext>
            </a:extLst>
          </p:cNvPr>
          <p:cNvGrpSpPr/>
          <p:nvPr/>
        </p:nvGrpSpPr>
        <p:grpSpPr>
          <a:xfrm>
            <a:off x="10097727" y="5536251"/>
            <a:ext cx="1288266" cy="370276"/>
            <a:chOff x="10097727" y="3201937"/>
            <a:chExt cx="1288266" cy="370276"/>
          </a:xfrm>
        </p:grpSpPr>
        <p:sp>
          <p:nvSpPr>
            <p:cNvPr id="107" name="Line 42">
              <a:extLst>
                <a:ext uri="{FF2B5EF4-FFF2-40B4-BE49-F238E27FC236}">
                  <a16:creationId xmlns:a16="http://schemas.microsoft.com/office/drawing/2014/main" id="{FBDE3A62-013D-2CD5-38EC-205CDB18B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Line 43">
              <a:extLst>
                <a:ext uri="{FF2B5EF4-FFF2-40B4-BE49-F238E27FC236}">
                  <a16:creationId xmlns:a16="http://schemas.microsoft.com/office/drawing/2014/main" id="{C8AE2AC8-93B1-093A-71A7-C16D49142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Line 44">
              <a:extLst>
                <a:ext uri="{FF2B5EF4-FFF2-40B4-BE49-F238E27FC236}">
                  <a16:creationId xmlns:a16="http://schemas.microsoft.com/office/drawing/2014/main" id="{6D3AF4CF-FF5F-5139-D874-6241CC00F4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C53EA6B-48AF-6981-EA89-FEBCBAF1F7B8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FD3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Normalform: Probleme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Nicht-triviale Abhängigkeiten zwischen Attributen von Schlüsselkandidaten ➝ Erzeugen ebenfalls Redundanzen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𝑅𝐸𝐶𝐻𝑁𝑈𝑁𝐺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𝑅𝑁𝑟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𝐾𝑜𝑠𝑡𝑒𝑛𝐴𝑟𝑡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𝐾𝐴𝑁𝑟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𝐴𝑛𝑧𝑎h𝑙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Abhängigkeit zwischen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𝐾𝑜𝑠𝑡𝑒𝑛𝐴𝑟𝑡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𝐾𝐴𝑁𝑟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(1:1-Beziehung)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Schlüsselkandidaten: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𝑅𝑁𝑟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𝐾𝑜𝑠𝑡𝑒𝑛𝐴𝑟𝑡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𝑅𝑁𝑟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𝐾𝐴𝑁𝑟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In 3NF, da</a:t>
                </a:r>
              </a:p>
              <a:p>
                <a:pPr lvl="3"/>
                <a:r>
                  <a:rPr lang="de-DE" dirty="0">
                    <a:sym typeface="Symbol" pitchFamily="1" charset="2"/>
                  </a:rPr>
                  <a:t>In 2NF: jedes nicht-prime Attribut (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𝐴𝑛𝑧𝑎h𝑙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) ist voll funktional abhängig von allen Attributen der jeweiligen Schlüsselkandidaten</a:t>
                </a:r>
              </a:p>
              <a:p>
                <a:pPr lvl="3"/>
                <a:r>
                  <a:rPr lang="de-DE" dirty="0">
                    <a:sym typeface="Symbol" pitchFamily="1" charset="2"/>
                  </a:rPr>
                  <a:t>Keine transitiven Abhängigkeiten, da kein weiteres nicht-primes Attribut vorhanden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Aber:</a:t>
                </a:r>
              </a:p>
              <a:p>
                <a:pPr lvl="3"/>
                <a:r>
                  <a:rPr lang="de-DE" dirty="0">
                    <a:sym typeface="Symbol" pitchFamily="1" charset="2"/>
                  </a:rPr>
                  <a:t>Redundanzen durch Abhängigkeit zwischen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𝐾𝑜𝑠𝑡𝑒𝑛𝐴𝑟𝑡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𝐾𝐴𝑁𝑟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➝ Anomalien möglich, z.B. wenn man eine Nummer zu einer Kostenart ändert</a:t>
                </a:r>
              </a:p>
              <a:p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  <a:blipFill>
                <a:blip r:embed="rId3"/>
                <a:stretch>
                  <a:fillRect l="-2349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73D3A-FC7E-564C-86C1-93363C64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6BC5E-2782-7868-EF97-E367C71C0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aphicFrame>
        <p:nvGraphicFramePr>
          <p:cNvPr id="75" name="Group 5">
            <a:extLst>
              <a:ext uri="{FF2B5EF4-FFF2-40B4-BE49-F238E27FC236}">
                <a16:creationId xmlns:a16="http://schemas.microsoft.com/office/drawing/2014/main" id="{6D0F303D-342B-FC78-EBCF-84A184AB1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90766"/>
              </p:ext>
            </p:extLst>
          </p:nvPr>
        </p:nvGraphicFramePr>
        <p:xfrm>
          <a:off x="7809293" y="1665066"/>
          <a:ext cx="4022382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8E1F5F-38C0-2E2C-70A5-125D86281D08}"/>
              </a:ext>
            </a:extLst>
          </p:cNvPr>
          <p:cNvSpPr txBox="1"/>
          <p:nvPr/>
        </p:nvSpPr>
        <p:spPr>
          <a:xfrm>
            <a:off x="8436835" y="4428586"/>
            <a:ext cx="3394840" cy="147732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In 3NF ist es möglich, dass ein Teil eines (zusammengesetzten) Schlüsselkandidaten funktional abhängig ist von einem Teil eines anderen Schlüsselkandidaten. </a:t>
            </a:r>
          </a:p>
        </p:txBody>
      </p:sp>
    </p:spTree>
    <p:extLst>
      <p:ext uri="{BB962C8B-B14F-4D97-AF65-F5344CB8AC3E}">
        <p14:creationId xmlns:p14="http://schemas.microsoft.com/office/powerpoint/2010/main" val="9026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Boyce-</a:t>
            </a:r>
            <a:r>
              <a:rPr lang="de-DE" dirty="0" err="1"/>
              <a:t>Codd</a:t>
            </a:r>
            <a:r>
              <a:rPr lang="de-DE" dirty="0"/>
              <a:t>-Normalform (BCNF)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5644361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Relationenschema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in </a:t>
                </a:r>
                <a:r>
                  <a:rPr lang="de-DE" dirty="0" err="1">
                    <a:sym typeface="Symbol" pitchFamily="1" charset="2"/>
                  </a:rPr>
                  <a:t>Boyce</a:t>
                </a:r>
                <a:r>
                  <a:rPr lang="de-DE" dirty="0">
                    <a:sym typeface="Symbol" pitchFamily="1" charset="2"/>
                  </a:rPr>
                  <a:t>-</a:t>
                </a:r>
                <a:r>
                  <a:rPr lang="de-DE" dirty="0" err="1">
                    <a:sym typeface="Symbol" pitchFamily="1" charset="2"/>
                  </a:rPr>
                  <a:t>Codd</a:t>
                </a:r>
                <a:r>
                  <a:rPr lang="de-DE" dirty="0">
                    <a:sym typeface="Symbol" pitchFamily="1" charset="2"/>
                  </a:rPr>
                  <a:t>-Normalform (BCNF), wenn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3NF</a:t>
                </a:r>
                <a:r>
                  <a:rPr lang="de-DE" dirty="0">
                    <a:sym typeface="Symbol" pitchFamily="1" charset="2"/>
                  </a:rPr>
                  <a:t> ist und 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Für jede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nicht-triviale funktionale Abhängigkeit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𝐴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gilt</a:t>
                </a:r>
                <a:r>
                  <a:rPr lang="de-DE" dirty="0"/>
                  <a:t>: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258503" lvl="1" indent="0" algn="ctr">
                  <a:buNone/>
                </a:pP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ist ein</a:t>
                </a:r>
                <a:r>
                  <a:rPr lang="de-DE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>
                    <a:solidFill>
                      <a:srgbClr val="FFC000"/>
                    </a:solidFill>
                  </a:rPr>
                  <a:t>Superschlüssel</a:t>
                </a:r>
                <a:r>
                  <a:rPr lang="de-DE" dirty="0">
                    <a:solidFill>
                      <a:schemeClr val="accent1"/>
                    </a:solidFill>
                  </a:rPr>
                  <a:t> von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Erzeugung:</a:t>
                </a:r>
              </a:p>
              <a:p>
                <a:pPr lvl="1"/>
                <a:r>
                  <a:rPr lang="de-DE" dirty="0"/>
                  <a:t>Für eine nicht-triviale Abhängigkeit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, die die BCNF verletzt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kein Superschlüssel), erzeuge eine neue Relation über Attribute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als Schlüssel und lösche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>
                    <a:solidFill>
                      <a:schemeClr val="accent2"/>
                    </a:solidFill>
                  </a:rPr>
                  <a:t>Zerlegungsalgorithmus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5644361" cy="4240848"/>
              </a:xfrm>
              <a:blipFill>
                <a:blip r:embed="rId3"/>
                <a:stretch>
                  <a:fillRect l="-3146" t="-2985" r="-38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1B459510-C672-A219-556E-7F8D86141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723582"/>
              </p:ext>
            </p:extLst>
          </p:nvPr>
        </p:nvGraphicFramePr>
        <p:xfrm>
          <a:off x="7809293" y="1665066"/>
          <a:ext cx="4022382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90BC0CA3-4AC7-6403-ABE0-ADCDD0C59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050436"/>
              </p:ext>
            </p:extLst>
          </p:nvPr>
        </p:nvGraphicFramePr>
        <p:xfrm>
          <a:off x="5636820" y="2869889"/>
          <a:ext cx="3405307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E823C410-A561-D332-9D0A-2048E3848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837417"/>
              </p:ext>
            </p:extLst>
          </p:nvPr>
        </p:nvGraphicFramePr>
        <p:xfrm>
          <a:off x="8201661" y="3627570"/>
          <a:ext cx="2241432" cy="315840"/>
        </p:xfrm>
        <a:graphic>
          <a:graphicData uri="http://schemas.openxmlformats.org/drawingml/2006/table">
            <a:tbl>
              <a:tblPr/>
              <a:tblGrid>
                <a:gridCol w="140098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4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2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4BA243EE-C200-09E7-C04A-17FD7A184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753372"/>
              </p:ext>
            </p:extLst>
          </p:nvPr>
        </p:nvGraphicFramePr>
        <p:xfrm>
          <a:off x="9042127" y="2869889"/>
          <a:ext cx="2789548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2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299179C-6762-E190-E261-6F9E85EE0785}"/>
              </a:ext>
            </a:extLst>
          </p:cNvPr>
          <p:cNvSpPr txBox="1"/>
          <p:nvPr/>
        </p:nvSpPr>
        <p:spPr>
          <a:xfrm>
            <a:off x="7231545" y="2500557"/>
            <a:ext cx="109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entweder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B4379F-583B-1DDE-D327-ADA182D47D0A}"/>
              </a:ext>
            </a:extLst>
          </p:cNvPr>
          <p:cNvSpPr txBox="1"/>
          <p:nvPr/>
        </p:nvSpPr>
        <p:spPr>
          <a:xfrm>
            <a:off x="10567570" y="250055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oder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58032-AB8A-E6C4-D621-44EC1C0D886B}"/>
              </a:ext>
            </a:extLst>
          </p:cNvPr>
          <p:cNvSpPr txBox="1"/>
          <p:nvPr/>
        </p:nvSpPr>
        <p:spPr>
          <a:xfrm>
            <a:off x="8873706" y="3221983"/>
            <a:ext cx="107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u</a:t>
            </a:r>
            <a:r>
              <a:rPr lang="en-DE" i="1" dirty="0"/>
              <a:t>nd dazu</a:t>
            </a:r>
          </a:p>
        </p:txBody>
      </p:sp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A78FDA04-1FBF-CE50-17AB-75911CE56F35}"/>
              </a:ext>
            </a:extLst>
          </p:cNvPr>
          <p:cNvSpPr/>
          <p:nvPr/>
        </p:nvSpPr>
        <p:spPr bwMode="auto">
          <a:xfrm>
            <a:off x="9322377" y="2165774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6" grpId="0"/>
      <p:bldP spid="2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EA2F-F260-9A33-DE07-8B38528B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Zerlegungsalgorithmus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014F6-6231-B215-8894-95622F7E54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altLang="x-none" dirty="0"/>
                  <a:t>Eingabe: Relationenschema </a:t>
                </a:r>
                <a14:m>
                  <m:oMath xmlns:m="http://schemas.openxmlformats.org/officeDocument/2006/math"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x-none" dirty="0"/>
                  <a:t> und Menge von zugehörigen FDs </a:t>
                </a:r>
                <a14:m>
                  <m:oMath xmlns:m="http://schemas.openxmlformats.org/officeDocument/2006/math"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altLang="x-none" dirty="0"/>
              </a:p>
              <a:p>
                <a:r>
                  <a:rPr lang="de-DE" altLang="x-none" dirty="0"/>
                  <a:t>Ausgabe: Zerlegung </a:t>
                </a:r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altLang="x-none" dirty="0"/>
                  <a:t>, wobei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in BCNF ist</a:t>
                </a:r>
              </a:p>
              <a:p>
                <a:r>
                  <a:rPr lang="de-DE" altLang="x-none" dirty="0"/>
                  <a:t>Starte mit </a:t>
                </a:r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altLang="x-non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r>
                  <a:rPr lang="de-DE" altLang="x-none" dirty="0"/>
                  <a:t>Solange es noch ein Relationenschema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in </a:t>
                </a:r>
                <a14:m>
                  <m:oMath xmlns:m="http://schemas.openxmlformats.org/officeDocument/2006/math"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altLang="x-none" dirty="0"/>
                  <a:t> gibt, das nicht in BCNF ist:</a:t>
                </a:r>
              </a:p>
              <a:p>
                <a:pPr lvl="1"/>
                <a:r>
                  <a:rPr lang="de-DE" altLang="x-none" dirty="0"/>
                  <a:t>Finde eine FD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altLang="x-non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, die dem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zugehörig ist, mit </a:t>
                </a:r>
              </a:p>
              <a:p>
                <a:pPr marL="990067" lvl="2" indent="-457200">
                  <a:buFont typeface="+mj-lt"/>
                  <a:buAutoNum type="arabicPeriod"/>
                </a:pPr>
                <a:r>
                  <a:rPr lang="de-DE" altLang="x-none" b="0" dirty="0"/>
                  <a:t> </a:t>
                </a:r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endParaRPr lang="de-DE" altLang="x-none" dirty="0">
                  <a:sym typeface="Symbol" charset="2"/>
                </a:endParaRPr>
              </a:p>
              <a:p>
                <a:pPr marL="990067" lvl="2" indent="-457200">
                  <a:buFont typeface="+mj-lt"/>
                  <a:buAutoNum type="arabicPeriod"/>
                </a:pPr>
                <a:r>
                  <a:rPr lang="de-DE" altLang="x-none" b="0" dirty="0">
                    <a:sym typeface="Symbol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altLang="x-none" dirty="0">
                  <a:sym typeface="Symbol" charset="2"/>
                </a:endParaRPr>
              </a:p>
              <a:p>
                <a:pPr lvl="2"/>
                <a:r>
                  <a:rPr lang="de-DE" altLang="x-none" dirty="0"/>
                  <a:t>Man sollte </a:t>
                </a:r>
                <a14:m>
                  <m:oMath xmlns:m="http://schemas.openxmlformats.org/officeDocument/2006/math">
                    <m:r>
                      <a:rPr lang="de-DE" altLang="x-non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altLang="x-non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so wählen, dass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alle von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funktional abhängigen Attribute </a:t>
                </a:r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de-DE" altLang="x-none" dirty="0"/>
                  <a:t> enthält, damit der Dekompositionsalgorithmus möglichst schnell terminiert</a:t>
                </a:r>
              </a:p>
              <a:p>
                <a:pPr lvl="1"/>
                <a:r>
                  <a:rPr lang="de-DE" altLang="x-none" dirty="0"/>
                  <a:t>Zerlege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de-DE" altLang="x-none" dirty="0"/>
              </a:p>
              <a:p>
                <a:pPr lvl="1"/>
                <a:r>
                  <a:rPr lang="de-DE" altLang="x-none" dirty="0"/>
                  <a:t>Entferne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aus </a:t>
                </a:r>
                <a14:m>
                  <m:oMath xmlns:m="http://schemas.openxmlformats.org/officeDocument/2006/math">
                    <m:r>
                      <a:rPr lang="de-DE" altLang="x-none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altLang="x-none" dirty="0"/>
                  <a:t> und füge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altLang="x-non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altLang="x-none" dirty="0"/>
                  <a:t> ein, also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altLang="x-none" dirty="0"/>
              </a:p>
              <a:p>
                <a:endParaRPr lang="en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014F6-6231-B215-8894-95622F7E54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1F455-5C02-7F12-DEA1-4EB48F4BF0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49463-128C-B3A9-54D2-DC368AA00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99EEC-B74D-5933-6F33-842405998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51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5467195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Zerlegung </a:t>
                </a:r>
                <a:r>
                  <a:rPr lang="de-DE" sz="2400" dirty="0"/>
                  <a:t>ANGEST_PROJ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FD4 </a:t>
                </a:r>
                <a:r>
                  <a:rPr lang="de-DE" sz="2000" dirty="0"/>
                  <a:t>erfüllt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ANGEST_PROJ-C2 ➝ in BCNF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ANGEST_PROJ'(</a:t>
                </a:r>
                <a:r>
                  <a:rPr lang="de-DE" dirty="0" err="1">
                    <a:sym typeface="Symbol" pitchFamily="1" charset="2"/>
                  </a:rPr>
                  <a:t>SVNr</a:t>
                </a:r>
                <a:r>
                  <a:rPr lang="de-DE" dirty="0">
                    <a:sym typeface="Symbol" pitchFamily="1" charset="2"/>
                  </a:rPr>
                  <a:t>, </a:t>
                </a:r>
                <a:r>
                  <a:rPr lang="de-DE" dirty="0" err="1">
                    <a:sym typeface="Symbol" pitchFamily="1" charset="2"/>
                  </a:rPr>
                  <a:t>PNr</a:t>
                </a:r>
                <a:r>
                  <a:rPr lang="de-DE" dirty="0">
                    <a:sym typeface="Symbol" pitchFamily="1" charset="2"/>
                  </a:rPr>
                  <a:t>, Std, </a:t>
                </a:r>
                <a:r>
                  <a:rPr lang="de-DE" dirty="0" err="1">
                    <a:sym typeface="Symbol" pitchFamily="1" charset="2"/>
                  </a:rPr>
                  <a:t>AName</a:t>
                </a:r>
                <a:r>
                  <a:rPr lang="de-DE" dirty="0">
                    <a:sym typeface="Symbol" pitchFamily="1" charset="2"/>
                  </a:rPr>
                  <a:t>, </a:t>
                </a:r>
                <a:r>
                  <a:rPr lang="de-DE" dirty="0" err="1">
                    <a:sym typeface="Symbol" pitchFamily="1" charset="2"/>
                  </a:rPr>
                  <a:t>Pname</a:t>
                </a:r>
                <a:r>
                  <a:rPr lang="de-DE" dirty="0">
                    <a:sym typeface="Symbol" pitchFamily="1" charset="2"/>
                  </a:rPr>
                  <a:t>, </a:t>
                </a:r>
                <a:r>
                  <a:rPr lang="de-DE" dirty="0" err="1">
                    <a:sym typeface="Symbol" pitchFamily="1" charset="2"/>
                  </a:rPr>
                  <a:t>PStandNr</a:t>
                </a:r>
                <a:r>
                  <a:rPr lang="de-DE" dirty="0">
                    <a:sym typeface="Symbol" pitchFamily="1" charset="2"/>
                  </a:rPr>
                  <a:t>)</a:t>
                </a:r>
              </a:p>
              <a:p>
                <a:pPr lvl="1"/>
                <a:r>
                  <a:rPr lang="de-DE" sz="2200" dirty="0"/>
                  <a:t>FD3 erfüllt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200" dirty="0"/>
                  <a:t> in </a:t>
                </a:r>
                <a:r>
                  <a:rPr lang="de-DE" dirty="0">
                    <a:sym typeface="Symbol" pitchFamily="1" charset="2"/>
                  </a:rPr>
                  <a:t>ANGEST_PROJ':</a:t>
                </a:r>
              </a:p>
              <a:p>
                <a:pPr lvl="2"/>
                <a:r>
                  <a:rPr lang="de-DE" sz="2000" dirty="0">
                    <a:sym typeface="Symbol" pitchFamily="1" charset="2"/>
                  </a:rPr>
                  <a:t>ANGEST_PROJ-C1 ➝ in BCNF</a:t>
                </a:r>
              </a:p>
              <a:p>
                <a:pPr lvl="2"/>
                <a:r>
                  <a:rPr lang="de-DE" sz="2000" dirty="0"/>
                  <a:t>ANGEST_PROJ''(</a:t>
                </a:r>
                <a:r>
                  <a:rPr lang="de-DE" sz="2000" dirty="0" err="1"/>
                  <a:t>SVNr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PNr</a:t>
                </a:r>
                <a:r>
                  <a:rPr lang="de-DE" sz="2000" dirty="0"/>
                  <a:t>, Std, </a:t>
                </a:r>
                <a:r>
                  <a:rPr lang="de-DE" sz="2000" dirty="0" err="1"/>
                  <a:t>AName</a:t>
                </a:r>
                <a:r>
                  <a:rPr lang="de-DE" sz="2000" dirty="0"/>
                  <a:t>)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FD2 erfüllt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altLang="x-none" dirty="0">
                    <a:sym typeface="Symbol" charset="2"/>
                  </a:rPr>
                  <a:t> in </a:t>
                </a:r>
                <a:r>
                  <a:rPr lang="de-DE" sz="2200" dirty="0"/>
                  <a:t>ANGEST_PROJ''</a:t>
                </a:r>
                <a:r>
                  <a:rPr lang="de-DE" altLang="x-none" dirty="0">
                    <a:sym typeface="Symbol" charset="2"/>
                  </a:rPr>
                  <a:t>:</a:t>
                </a:r>
              </a:p>
              <a:p>
                <a:pPr lvl="2"/>
                <a:r>
                  <a:rPr lang="de-DE" sz="2000" dirty="0"/>
                  <a:t>ANGEST_PROJ-B(</a:t>
                </a:r>
                <a:r>
                  <a:rPr lang="de-DE" sz="2000" dirty="0" err="1"/>
                  <a:t>SVNr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AName</a:t>
                </a:r>
                <a:r>
                  <a:rPr lang="de-DE" sz="2000" dirty="0"/>
                  <a:t>) ➝ in BCNF</a:t>
                </a:r>
              </a:p>
              <a:p>
                <a:pPr lvl="2"/>
                <a:r>
                  <a:rPr lang="de-DE" sz="2000" dirty="0"/>
                  <a:t>ANGEST_PROJ-A(</a:t>
                </a:r>
                <a:r>
                  <a:rPr lang="de-DE" sz="2000" dirty="0" err="1"/>
                  <a:t>SVNr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PNr</a:t>
                </a:r>
                <a:r>
                  <a:rPr lang="de-DE" sz="2000" dirty="0"/>
                  <a:t>, Std) ➝ in BCNF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5467195" cy="4240848"/>
              </a:xfrm>
              <a:blipFill>
                <a:blip r:embed="rId3"/>
                <a:stretch>
                  <a:fillRect l="-3248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67</a:t>
            </a:fld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7570E34-9580-27CA-CD9E-2335A292E7AB}"/>
              </a:ext>
            </a:extLst>
          </p:cNvPr>
          <p:cNvGrpSpPr/>
          <p:nvPr/>
        </p:nvGrpSpPr>
        <p:grpSpPr>
          <a:xfrm>
            <a:off x="9225274" y="4740864"/>
            <a:ext cx="2149776" cy="370160"/>
            <a:chOff x="6479461" y="5540610"/>
            <a:chExt cx="2149776" cy="370160"/>
          </a:xfrm>
        </p:grpSpPr>
        <p:sp>
          <p:nvSpPr>
            <p:cNvPr id="70" name="Line 36">
              <a:extLst>
                <a:ext uri="{FF2B5EF4-FFF2-40B4-BE49-F238E27FC236}">
                  <a16:creationId xmlns:a16="http://schemas.microsoft.com/office/drawing/2014/main" id="{B2024571-B8D5-A273-42B0-A6B6A4CF19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Line 37">
              <a:extLst>
                <a:ext uri="{FF2B5EF4-FFF2-40B4-BE49-F238E27FC236}">
                  <a16:creationId xmlns:a16="http://schemas.microsoft.com/office/drawing/2014/main" id="{51F68168-F92F-8D7C-BE22-432EA9B9B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Line 38">
              <a:extLst>
                <a:ext uri="{FF2B5EF4-FFF2-40B4-BE49-F238E27FC236}">
                  <a16:creationId xmlns:a16="http://schemas.microsoft.com/office/drawing/2014/main" id="{8A074C59-D7A4-98D2-E5DC-B0AB7BD610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Line 41">
              <a:extLst>
                <a:ext uri="{FF2B5EF4-FFF2-40B4-BE49-F238E27FC236}">
                  <a16:creationId xmlns:a16="http://schemas.microsoft.com/office/drawing/2014/main" id="{3422E3A4-893E-D144-0F75-A0D8871B7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Rectangle 122">
              <a:extLst>
                <a:ext uri="{FF2B5EF4-FFF2-40B4-BE49-F238E27FC236}">
                  <a16:creationId xmlns:a16="http://schemas.microsoft.com/office/drawing/2014/main" id="{97264594-A0F1-40DA-A9D9-D20B72621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75" name="Group 5">
            <a:extLst>
              <a:ext uri="{FF2B5EF4-FFF2-40B4-BE49-F238E27FC236}">
                <a16:creationId xmlns:a16="http://schemas.microsoft.com/office/drawing/2014/main" id="{A3781339-E05D-7E23-BAC6-8E200A081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18929"/>
              </p:ext>
            </p:extLst>
          </p:nvPr>
        </p:nvGraphicFramePr>
        <p:xfrm>
          <a:off x="7899868" y="4425686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6610C649-166C-29AE-AF93-492CE1D6F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346021"/>
              </p:ext>
            </p:extLst>
          </p:nvPr>
        </p:nvGraphicFramePr>
        <p:xfrm>
          <a:off x="8273253" y="5219098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CDC5CBAB-F12F-725B-EDD5-4F116BF3681C}"/>
              </a:ext>
            </a:extLst>
          </p:cNvPr>
          <p:cNvGrpSpPr/>
          <p:nvPr/>
        </p:nvGrpSpPr>
        <p:grpSpPr>
          <a:xfrm>
            <a:off x="9847742" y="5527620"/>
            <a:ext cx="1430373" cy="372642"/>
            <a:chOff x="9333420" y="4656277"/>
            <a:chExt cx="1430373" cy="372642"/>
          </a:xfrm>
        </p:grpSpPr>
        <p:sp>
          <p:nvSpPr>
            <p:cNvPr id="78" name="Line 42">
              <a:extLst>
                <a:ext uri="{FF2B5EF4-FFF2-40B4-BE49-F238E27FC236}">
                  <a16:creationId xmlns:a16="http://schemas.microsoft.com/office/drawing/2014/main" id="{1A15DEAA-A18B-4490-1892-6E4E918663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43">
              <a:extLst>
                <a:ext uri="{FF2B5EF4-FFF2-40B4-BE49-F238E27FC236}">
                  <a16:creationId xmlns:a16="http://schemas.microsoft.com/office/drawing/2014/main" id="{C887288E-EEB8-7A7D-0449-46790E09FB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44">
              <a:extLst>
                <a:ext uri="{FF2B5EF4-FFF2-40B4-BE49-F238E27FC236}">
                  <a16:creationId xmlns:a16="http://schemas.microsoft.com/office/drawing/2014/main" id="{3F6F163E-EC53-259E-3CD9-3C633AA65B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Rectangle 123">
              <a:extLst>
                <a:ext uri="{FF2B5EF4-FFF2-40B4-BE49-F238E27FC236}">
                  <a16:creationId xmlns:a16="http://schemas.microsoft.com/office/drawing/2014/main" id="{35C728FB-1ADA-7DDE-0CC4-AA4096BC5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sp>
        <p:nvSpPr>
          <p:cNvPr id="84" name="Pfeil nach unten 63">
            <a:extLst>
              <a:ext uri="{FF2B5EF4-FFF2-40B4-BE49-F238E27FC236}">
                <a16:creationId xmlns:a16="http://schemas.microsoft.com/office/drawing/2014/main" id="{F94807E4-BFE3-5C65-1D49-0F39535CAB9D}"/>
              </a:ext>
            </a:extLst>
          </p:cNvPr>
          <p:cNvSpPr/>
          <p:nvPr/>
        </p:nvSpPr>
        <p:spPr bwMode="auto">
          <a:xfrm>
            <a:off x="9063386" y="331682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8FA9F2-5B77-268D-D220-DDF0BB863ED3}"/>
              </a:ext>
            </a:extLst>
          </p:cNvPr>
          <p:cNvGrpSpPr/>
          <p:nvPr/>
        </p:nvGrpSpPr>
        <p:grpSpPr>
          <a:xfrm>
            <a:off x="6495469" y="1966436"/>
            <a:ext cx="1612149" cy="369332"/>
            <a:chOff x="5899880" y="4657640"/>
            <a:chExt cx="1612149" cy="369332"/>
          </a:xfrm>
        </p:grpSpPr>
        <p:sp>
          <p:nvSpPr>
            <p:cNvPr id="86" name="Line 23">
              <a:extLst>
                <a:ext uri="{FF2B5EF4-FFF2-40B4-BE49-F238E27FC236}">
                  <a16:creationId xmlns:a16="http://schemas.microsoft.com/office/drawing/2014/main" id="{7A744919-F195-07DF-C7C3-033D283FD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25">
              <a:extLst>
                <a:ext uri="{FF2B5EF4-FFF2-40B4-BE49-F238E27FC236}">
                  <a16:creationId xmlns:a16="http://schemas.microsoft.com/office/drawing/2014/main" id="{50AF0922-55CB-C7BC-8A6D-FE3EC0C7E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Line 27">
              <a:extLst>
                <a:ext uri="{FF2B5EF4-FFF2-40B4-BE49-F238E27FC236}">
                  <a16:creationId xmlns:a16="http://schemas.microsoft.com/office/drawing/2014/main" id="{75EC7B52-CE36-BF21-6849-AC1F5E855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Line 32">
              <a:extLst>
                <a:ext uri="{FF2B5EF4-FFF2-40B4-BE49-F238E27FC236}">
                  <a16:creationId xmlns:a16="http://schemas.microsoft.com/office/drawing/2014/main" id="{9163184C-0965-EB49-F5E8-6079C0243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Rectangle 120">
              <a:extLst>
                <a:ext uri="{FF2B5EF4-FFF2-40B4-BE49-F238E27FC236}">
                  <a16:creationId xmlns:a16="http://schemas.microsoft.com/office/drawing/2014/main" id="{2B9EC949-D973-37DA-CD26-47CADAE7D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4EA40F-6460-1C7F-5CC7-9BE5AF24896C}"/>
              </a:ext>
            </a:extLst>
          </p:cNvPr>
          <p:cNvGrpSpPr/>
          <p:nvPr/>
        </p:nvGrpSpPr>
        <p:grpSpPr>
          <a:xfrm>
            <a:off x="6495469" y="2408773"/>
            <a:ext cx="2249141" cy="375823"/>
            <a:chOff x="5899880" y="5099977"/>
            <a:chExt cx="2249141" cy="375823"/>
          </a:xfrm>
        </p:grpSpPr>
        <p:sp>
          <p:nvSpPr>
            <p:cNvPr id="92" name="Line 33">
              <a:extLst>
                <a:ext uri="{FF2B5EF4-FFF2-40B4-BE49-F238E27FC236}">
                  <a16:creationId xmlns:a16="http://schemas.microsoft.com/office/drawing/2014/main" id="{2D5BE825-A4A3-05F9-3398-DD1AD3B90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34">
              <a:extLst>
                <a:ext uri="{FF2B5EF4-FFF2-40B4-BE49-F238E27FC236}">
                  <a16:creationId xmlns:a16="http://schemas.microsoft.com/office/drawing/2014/main" id="{1B32DB1C-D867-B6F6-2F39-EDF27CF64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35">
              <a:extLst>
                <a:ext uri="{FF2B5EF4-FFF2-40B4-BE49-F238E27FC236}">
                  <a16:creationId xmlns:a16="http://schemas.microsoft.com/office/drawing/2014/main" id="{CE56F206-D9DB-5FC9-331E-240850F3F2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Rectangle 121">
              <a:extLst>
                <a:ext uri="{FF2B5EF4-FFF2-40B4-BE49-F238E27FC236}">
                  <a16:creationId xmlns:a16="http://schemas.microsoft.com/office/drawing/2014/main" id="{F7F7B54E-0BA1-C270-D095-088DC55F0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39847F-B1DB-3F63-C572-BBC1A247A88B}"/>
              </a:ext>
            </a:extLst>
          </p:cNvPr>
          <p:cNvGrpSpPr/>
          <p:nvPr/>
        </p:nvGrpSpPr>
        <p:grpSpPr>
          <a:xfrm>
            <a:off x="7075050" y="2849406"/>
            <a:ext cx="3429936" cy="375464"/>
            <a:chOff x="6479461" y="5540610"/>
            <a:chExt cx="3429936" cy="375464"/>
          </a:xfrm>
        </p:grpSpPr>
        <p:sp>
          <p:nvSpPr>
            <p:cNvPr id="97" name="Line 36">
              <a:extLst>
                <a:ext uri="{FF2B5EF4-FFF2-40B4-BE49-F238E27FC236}">
                  <a16:creationId xmlns:a16="http://schemas.microsoft.com/office/drawing/2014/main" id="{52B5AE68-A1FA-1170-096D-513A1989D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37">
              <a:extLst>
                <a:ext uri="{FF2B5EF4-FFF2-40B4-BE49-F238E27FC236}">
                  <a16:creationId xmlns:a16="http://schemas.microsoft.com/office/drawing/2014/main" id="{59540100-3E9D-7C73-D12D-5D7B7A738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38">
              <a:extLst>
                <a:ext uri="{FF2B5EF4-FFF2-40B4-BE49-F238E27FC236}">
                  <a16:creationId xmlns:a16="http://schemas.microsoft.com/office/drawing/2014/main" id="{2B3EBBC2-4E8E-025B-F830-E1B26A6283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Line 41">
              <a:extLst>
                <a:ext uri="{FF2B5EF4-FFF2-40B4-BE49-F238E27FC236}">
                  <a16:creationId xmlns:a16="http://schemas.microsoft.com/office/drawing/2014/main" id="{CE6B3395-9B82-5CAA-79DB-83FC2BFA7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Rectangle 122">
              <a:extLst>
                <a:ext uri="{FF2B5EF4-FFF2-40B4-BE49-F238E27FC236}">
                  <a16:creationId xmlns:a16="http://schemas.microsoft.com/office/drawing/2014/main" id="{2FD5509F-21DB-FFD2-3174-14081347C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FEA220E-A568-0113-B14D-87E1430BF71A}"/>
              </a:ext>
            </a:extLst>
          </p:cNvPr>
          <p:cNvGrpSpPr/>
          <p:nvPr/>
        </p:nvGrpSpPr>
        <p:grpSpPr>
          <a:xfrm>
            <a:off x="9857889" y="1965073"/>
            <a:ext cx="1470630" cy="372642"/>
            <a:chOff x="9333420" y="4656277"/>
            <a:chExt cx="1470630" cy="372642"/>
          </a:xfrm>
        </p:grpSpPr>
        <p:sp>
          <p:nvSpPr>
            <p:cNvPr id="103" name="Line 42">
              <a:extLst>
                <a:ext uri="{FF2B5EF4-FFF2-40B4-BE49-F238E27FC236}">
                  <a16:creationId xmlns:a16="http://schemas.microsoft.com/office/drawing/2014/main" id="{EDE59C0C-78B3-0D2A-DDF5-0CD92289A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43">
              <a:extLst>
                <a:ext uri="{FF2B5EF4-FFF2-40B4-BE49-F238E27FC236}">
                  <a16:creationId xmlns:a16="http://schemas.microsoft.com/office/drawing/2014/main" id="{B059D00B-6605-1634-D622-FADD7833A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44">
              <a:extLst>
                <a:ext uri="{FF2B5EF4-FFF2-40B4-BE49-F238E27FC236}">
                  <a16:creationId xmlns:a16="http://schemas.microsoft.com/office/drawing/2014/main" id="{9781317D-95F6-CD74-96A5-D14023F697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Rectangle 123">
              <a:extLst>
                <a:ext uri="{FF2B5EF4-FFF2-40B4-BE49-F238E27FC236}">
                  <a16:creationId xmlns:a16="http://schemas.microsoft.com/office/drawing/2014/main" id="{92BFBDEA-6BE0-ECB5-6440-91233AC8E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107" name="Group 5">
            <a:extLst>
              <a:ext uri="{FF2B5EF4-FFF2-40B4-BE49-F238E27FC236}">
                <a16:creationId xmlns:a16="http://schemas.microsoft.com/office/drawing/2014/main" id="{2947068F-BD3A-DE04-BBA6-73374EB64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974786"/>
              </p:ext>
            </p:extLst>
          </p:nvPr>
        </p:nvGraphicFramePr>
        <p:xfrm>
          <a:off x="5400689" y="1661875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38CDC84-AEF7-0590-B985-719A73F3CF14}"/>
              </a:ext>
            </a:extLst>
          </p:cNvPr>
          <p:cNvGrpSpPr/>
          <p:nvPr/>
        </p:nvGrpSpPr>
        <p:grpSpPr>
          <a:xfrm>
            <a:off x="6984624" y="3934910"/>
            <a:ext cx="1612149" cy="377971"/>
            <a:chOff x="5899880" y="4657640"/>
            <a:chExt cx="1612149" cy="377971"/>
          </a:xfrm>
        </p:grpSpPr>
        <p:sp>
          <p:nvSpPr>
            <p:cNvPr id="109" name="Line 23">
              <a:extLst>
                <a:ext uri="{FF2B5EF4-FFF2-40B4-BE49-F238E27FC236}">
                  <a16:creationId xmlns:a16="http://schemas.microsoft.com/office/drawing/2014/main" id="{A7409159-5718-9275-1487-2C1AE02CC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25">
              <a:extLst>
                <a:ext uri="{FF2B5EF4-FFF2-40B4-BE49-F238E27FC236}">
                  <a16:creationId xmlns:a16="http://schemas.microsoft.com/office/drawing/2014/main" id="{8D1B6DBD-801C-1946-135E-0E6CA7015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27">
              <a:extLst>
                <a:ext uri="{FF2B5EF4-FFF2-40B4-BE49-F238E27FC236}">
                  <a16:creationId xmlns:a16="http://schemas.microsoft.com/office/drawing/2014/main" id="{64FD2A5C-6CAF-E077-80DE-6B819B599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Line 32">
              <a:extLst>
                <a:ext uri="{FF2B5EF4-FFF2-40B4-BE49-F238E27FC236}">
                  <a16:creationId xmlns:a16="http://schemas.microsoft.com/office/drawing/2014/main" id="{EEC65CD8-A9E2-FAB6-D3D0-0D98D6B98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Rectangle 120">
              <a:extLst>
                <a:ext uri="{FF2B5EF4-FFF2-40B4-BE49-F238E27FC236}">
                  <a16:creationId xmlns:a16="http://schemas.microsoft.com/office/drawing/2014/main" id="{28B7B058-3589-966E-CB36-8E831B179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114" name="Group 5">
            <a:extLst>
              <a:ext uri="{FF2B5EF4-FFF2-40B4-BE49-F238E27FC236}">
                <a16:creationId xmlns:a16="http://schemas.microsoft.com/office/drawing/2014/main" id="{5FD2280E-1E1E-EF72-72E3-05CC87E32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00700"/>
              </p:ext>
            </p:extLst>
          </p:nvPr>
        </p:nvGraphicFramePr>
        <p:xfrm>
          <a:off x="5706964" y="3630349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8ABA31A-8516-F646-92E2-3AF01139F3CC}"/>
              </a:ext>
            </a:extLst>
          </p:cNvPr>
          <p:cNvGrpSpPr/>
          <p:nvPr/>
        </p:nvGrpSpPr>
        <p:grpSpPr>
          <a:xfrm>
            <a:off x="10174391" y="3948327"/>
            <a:ext cx="1263621" cy="369332"/>
            <a:chOff x="5899880" y="5099977"/>
            <a:chExt cx="1263621" cy="369332"/>
          </a:xfrm>
        </p:grpSpPr>
        <p:sp>
          <p:nvSpPr>
            <p:cNvPr id="116" name="Line 33">
              <a:extLst>
                <a:ext uri="{FF2B5EF4-FFF2-40B4-BE49-F238E27FC236}">
                  <a16:creationId xmlns:a16="http://schemas.microsoft.com/office/drawing/2014/main" id="{A012D922-D917-C3BB-0593-5B5BA35D7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34">
              <a:extLst>
                <a:ext uri="{FF2B5EF4-FFF2-40B4-BE49-F238E27FC236}">
                  <a16:creationId xmlns:a16="http://schemas.microsoft.com/office/drawing/2014/main" id="{08DD5400-C9C2-BE59-5C49-64586A119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Line 35">
              <a:extLst>
                <a:ext uri="{FF2B5EF4-FFF2-40B4-BE49-F238E27FC236}">
                  <a16:creationId xmlns:a16="http://schemas.microsoft.com/office/drawing/2014/main" id="{AF627D92-5702-0867-C7FA-0375E5866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Rectangle 121">
              <a:extLst>
                <a:ext uri="{FF2B5EF4-FFF2-40B4-BE49-F238E27FC236}">
                  <a16:creationId xmlns:a16="http://schemas.microsoft.com/office/drawing/2014/main" id="{4FE948BE-D886-EB4B-70FB-9C1257F3B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120" name="Group 5">
            <a:extLst>
              <a:ext uri="{FF2B5EF4-FFF2-40B4-BE49-F238E27FC236}">
                <a16:creationId xmlns:a16="http://schemas.microsoft.com/office/drawing/2014/main" id="{BA514AF8-5FD8-11A5-A814-D7B1D6534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131128"/>
              </p:ext>
            </p:extLst>
          </p:nvPr>
        </p:nvGraphicFramePr>
        <p:xfrm>
          <a:off x="8884526" y="3626937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DE98740-966C-5263-4F9C-A2E144A92384}"/>
              </a:ext>
            </a:extLst>
          </p:cNvPr>
          <p:cNvGrpSpPr/>
          <p:nvPr/>
        </p:nvGrpSpPr>
        <p:grpSpPr>
          <a:xfrm>
            <a:off x="5311186" y="5279736"/>
            <a:ext cx="3104315" cy="720009"/>
            <a:chOff x="593984" y="5130124"/>
            <a:chExt cx="3104315" cy="7200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DD4D41-D408-9C92-0867-5F851CB06BA0}"/>
                </a:ext>
              </a:extLst>
            </p:cNvPr>
            <p:cNvSpPr txBox="1"/>
            <p:nvPr/>
          </p:nvSpPr>
          <p:spPr>
            <a:xfrm>
              <a:off x="593984" y="5130124"/>
              <a:ext cx="3104315" cy="720009"/>
            </a:xfrm>
            <a:prstGeom prst="cloudCallout">
              <a:avLst>
                <a:gd name="adj1" fmla="val -12283"/>
                <a:gd name="adj2" fmla="val -812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72C193-420A-FE97-B990-D39C89CE6412}"/>
                </a:ext>
              </a:extLst>
            </p:cNvPr>
            <p:cNvSpPr/>
            <p:nvPr/>
          </p:nvSpPr>
          <p:spPr>
            <a:xfrm>
              <a:off x="799083" y="5166962"/>
              <a:ext cx="27276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ist das Ergebnis, wenn wir FD1-4 abarbeiten?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Boyce-</a:t>
            </a:r>
            <a:r>
              <a:rPr lang="de-DE" dirty="0" err="1"/>
              <a:t>Codd</a:t>
            </a:r>
            <a:r>
              <a:rPr lang="de-DE" dirty="0"/>
              <a:t>-Normalform (BCNF)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5246836" cy="4240848"/>
          </a:xfrm>
        </p:spPr>
        <p:txBody>
          <a:bodyPr>
            <a:normAutofit/>
          </a:bodyPr>
          <a:lstStyle/>
          <a:p>
            <a:r>
              <a:rPr lang="de-DE" dirty="0">
                <a:sym typeface="Symbol" pitchFamily="1" charset="2"/>
              </a:rPr>
              <a:t>Relation lässt sich immer in BCNF bringen</a:t>
            </a:r>
          </a:p>
          <a:p>
            <a:pPr lvl="1"/>
            <a:r>
              <a:rPr lang="de-DE" dirty="0">
                <a:sym typeface="Symbol" pitchFamily="1" charset="2"/>
              </a:rPr>
              <a:t>Dann keine Redundanzen mehr</a:t>
            </a:r>
          </a:p>
          <a:p>
            <a:pPr lvl="1"/>
            <a:r>
              <a:rPr lang="de-DE" dirty="0">
                <a:sym typeface="Symbol" pitchFamily="1" charset="2"/>
              </a:rPr>
              <a:t>Verlustlos</a:t>
            </a:r>
          </a:p>
          <a:p>
            <a:r>
              <a:rPr lang="de-DE" dirty="0">
                <a:sym typeface="Symbol" pitchFamily="1" charset="2"/>
              </a:rPr>
              <a:t>Aber: </a:t>
            </a:r>
            <a:r>
              <a:rPr lang="de-DE" dirty="0"/>
              <a:t>Nicht jedes 3NF Schema in BCNF überführbar bei gleichzeitiger Wahrung der Abhängigkeiten</a:t>
            </a:r>
          </a:p>
          <a:p>
            <a:pPr lvl="1"/>
            <a:r>
              <a:rPr lang="de-DE" dirty="0">
                <a:solidFill>
                  <a:srgbClr val="FFC000"/>
                </a:solidFill>
                <a:sym typeface="Symbol" pitchFamily="1" charset="2"/>
              </a:rPr>
              <a:t>Damit keine effiziente Überprüfung der Abhängigkeiten möglich</a:t>
            </a:r>
          </a:p>
          <a:p>
            <a:pPr lvl="2"/>
            <a:r>
              <a:rPr lang="de-DE" dirty="0">
                <a:solidFill>
                  <a:srgbClr val="FFC000"/>
                </a:solidFill>
                <a:sym typeface="Symbol" pitchFamily="1" charset="2"/>
              </a:rPr>
              <a:t>Beispiel: Man erhält nicht mehr ohne </a:t>
            </a:r>
            <a:r>
              <a:rPr lang="de-DE" dirty="0" err="1">
                <a:solidFill>
                  <a:srgbClr val="FFC000"/>
                </a:solidFill>
                <a:sym typeface="Symbol" pitchFamily="1" charset="2"/>
              </a:rPr>
              <a:t>Join</a:t>
            </a:r>
            <a:r>
              <a:rPr lang="de-DE" dirty="0">
                <a:solidFill>
                  <a:srgbClr val="FFC000"/>
                </a:solidFill>
                <a:sym typeface="Symbol" pitchFamily="1" charset="2"/>
              </a:rPr>
              <a:t> die PLZ zu Straße und Ort</a:t>
            </a:r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68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7F72D-DC9F-C3E2-8B4E-8E953C69E121}"/>
              </a:ext>
            </a:extLst>
          </p:cNvPr>
          <p:cNvGrpSpPr/>
          <p:nvPr/>
        </p:nvGrpSpPr>
        <p:grpSpPr>
          <a:xfrm>
            <a:off x="7087437" y="1948572"/>
            <a:ext cx="2008124" cy="383038"/>
            <a:chOff x="5928213" y="3495411"/>
            <a:chExt cx="2008124" cy="383038"/>
          </a:xfrm>
        </p:grpSpPr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478363" y="351844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6478362" y="3872978"/>
              <a:ext cx="14579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5928213" y="3495411"/>
              <a:ext cx="550152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7936337" y="351844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7341990" y="351844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316BF53-9494-D2E0-4BF2-8C65891E27CB}"/>
              </a:ext>
            </a:extLst>
          </p:cNvPr>
          <p:cNvGrpSpPr/>
          <p:nvPr/>
        </p:nvGrpSpPr>
        <p:grpSpPr>
          <a:xfrm>
            <a:off x="7946667" y="2337946"/>
            <a:ext cx="1142220" cy="389607"/>
            <a:chOff x="6540987" y="3812692"/>
            <a:chExt cx="1142220" cy="389607"/>
          </a:xfrm>
        </p:grpSpPr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7091138" y="384229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7683207" y="384229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7091139" y="4199967"/>
              <a:ext cx="5920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540987" y="3812692"/>
              <a:ext cx="550152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>
                  <a:solidFill>
                    <a:srgbClr val="FFC000"/>
                  </a:solidFill>
                </a:rPr>
                <a:t>FD2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DB8926-E9FE-EE45-BD9A-91BA9F4E9A27}"/>
              </a:ext>
            </a:extLst>
          </p:cNvPr>
          <p:cNvGraphicFramePr>
            <a:graphicFrameLocks noGrp="1"/>
          </p:cNvGraphicFramePr>
          <p:nvPr/>
        </p:nvGraphicFramePr>
        <p:xfrm>
          <a:off x="9508907" y="1637954"/>
          <a:ext cx="2322768" cy="1676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61657">
                  <a:extLst>
                    <a:ext uri="{9D8B030D-6E8A-4147-A177-3AD203B41FA5}">
                      <a16:colId xmlns:a16="http://schemas.microsoft.com/office/drawing/2014/main" val="1334223088"/>
                    </a:ext>
                  </a:extLst>
                </a:gridCol>
                <a:gridCol w="619443">
                  <a:extLst>
                    <a:ext uri="{9D8B030D-6E8A-4147-A177-3AD203B41FA5}">
                      <a16:colId xmlns:a16="http://schemas.microsoft.com/office/drawing/2014/main" val="1027434009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2189090832"/>
                    </a:ext>
                  </a:extLst>
                </a:gridCol>
              </a:tblGrid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PLZ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87331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7513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Parkstr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26014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Wiesenstr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44432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270030"/>
                  </a:ext>
                </a:extLst>
              </a:tr>
            </a:tbl>
          </a:graphicData>
        </a:graphic>
      </p:graphicFrame>
      <p:sp>
        <p:nvSpPr>
          <p:cNvPr id="31" name="Pfeil nach unten 27">
            <a:extLst>
              <a:ext uri="{FF2B5EF4-FFF2-40B4-BE49-F238E27FC236}">
                <a16:creationId xmlns:a16="http://schemas.microsoft.com/office/drawing/2014/main" id="{7EE71E31-F9FD-6745-8AB7-92647C043AC3}"/>
              </a:ext>
            </a:extLst>
          </p:cNvPr>
          <p:cNvSpPr/>
          <p:nvPr/>
        </p:nvSpPr>
        <p:spPr bwMode="auto">
          <a:xfrm>
            <a:off x="8225671" y="3602931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CA6371-3057-9446-9B2A-F708A525199F}"/>
              </a:ext>
            </a:extLst>
          </p:cNvPr>
          <p:cNvGraphicFramePr>
            <a:graphicFrameLocks noGrp="1"/>
          </p:cNvGraphicFramePr>
          <p:nvPr/>
        </p:nvGraphicFramePr>
        <p:xfrm>
          <a:off x="7426359" y="4229081"/>
          <a:ext cx="1703325" cy="1676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61657">
                  <a:extLst>
                    <a:ext uri="{9D8B030D-6E8A-4147-A177-3AD203B41FA5}">
                      <a16:colId xmlns:a16="http://schemas.microsoft.com/office/drawing/2014/main" val="1334223088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2189090832"/>
                    </a:ext>
                  </a:extLst>
                </a:gridCol>
              </a:tblGrid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PLZ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87331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7513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Parkstr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26014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Wiesenstr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44432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27003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D20AF99-885C-964D-AB47-90D8F5458656}"/>
              </a:ext>
            </a:extLst>
          </p:cNvPr>
          <p:cNvGraphicFramePr>
            <a:graphicFrameLocks noGrp="1"/>
          </p:cNvGraphicFramePr>
          <p:nvPr/>
        </p:nvGraphicFramePr>
        <p:xfrm>
          <a:off x="10572004" y="4226948"/>
          <a:ext cx="1259671" cy="1342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19443">
                  <a:extLst>
                    <a:ext uri="{9D8B030D-6E8A-4147-A177-3AD203B41FA5}">
                      <a16:colId xmlns:a16="http://schemas.microsoft.com/office/drawing/2014/main" val="1027434009"/>
                    </a:ext>
                  </a:extLst>
                </a:gridCol>
                <a:gridCol w="640228">
                  <a:extLst>
                    <a:ext uri="{9D8B030D-6E8A-4147-A177-3AD203B41FA5}">
                      <a16:colId xmlns:a16="http://schemas.microsoft.com/office/drawing/2014/main" val="2189090832"/>
                    </a:ext>
                  </a:extLst>
                </a:gridCol>
              </a:tblGrid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PLZ</a:t>
                      </a:r>
                    </a:p>
                  </a:txBody>
                  <a:tcPr marL="90000" marB="0"/>
                </a:tc>
                <a:extLst>
                  <a:ext uri="{0D108BD9-81ED-4DB2-BD59-A6C34878D82A}">
                    <a16:rowId xmlns:a16="http://schemas.microsoft.com/office/drawing/2014/main" val="329187331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Biel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2500</a:t>
                      </a:r>
                    </a:p>
                  </a:txBody>
                  <a:tcPr marL="90000" marB="46800"/>
                </a:tc>
                <a:extLst>
                  <a:ext uri="{0D108BD9-81ED-4DB2-BD59-A6C34878D82A}">
                    <a16:rowId xmlns:a16="http://schemas.microsoft.com/office/drawing/2014/main" val="112075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3000</a:t>
                      </a:r>
                    </a:p>
                  </a:txBody>
                  <a:tcPr marL="90000" marB="0"/>
                </a:tc>
                <a:extLst>
                  <a:ext uri="{0D108BD9-81ED-4DB2-BD59-A6C34878D82A}">
                    <a16:rowId xmlns:a16="http://schemas.microsoft.com/office/drawing/2014/main" val="3181926014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 marL="90000" marB="0"/>
                </a:tc>
                <a:extLst>
                  <a:ext uri="{0D108BD9-81ED-4DB2-BD59-A6C34878D82A}">
                    <a16:rowId xmlns:a16="http://schemas.microsoft.com/office/drawing/2014/main" val="6712444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7AF889-5EF6-0C4E-B5C1-44369A009319}"/>
              </a:ext>
            </a:extLst>
          </p:cNvPr>
          <p:cNvSpPr txBox="1"/>
          <p:nvPr/>
        </p:nvSpPr>
        <p:spPr>
          <a:xfrm>
            <a:off x="5924903" y="4777642"/>
            <a:ext cx="118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C000"/>
                </a:solidFill>
              </a:rPr>
              <a:t>FD1 geht verloren!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444F4D-B848-3337-2F1A-121AE316F955}"/>
              </a:ext>
            </a:extLst>
          </p:cNvPr>
          <p:cNvGrpSpPr/>
          <p:nvPr/>
        </p:nvGrpSpPr>
        <p:grpSpPr>
          <a:xfrm>
            <a:off x="9122992" y="4544843"/>
            <a:ext cx="982659" cy="369332"/>
            <a:chOff x="10435435" y="3785490"/>
            <a:chExt cx="982659" cy="369332"/>
          </a:xfrm>
        </p:grpSpPr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57FE69C0-D9A1-BC4F-A04D-15FD6184DD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85586" y="3803047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B8C524B6-0A88-D34B-8D66-4E959275B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8093" y="3803047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21">
              <a:extLst>
                <a:ext uri="{FF2B5EF4-FFF2-40B4-BE49-F238E27FC236}">
                  <a16:creationId xmlns:a16="http://schemas.microsoft.com/office/drawing/2014/main" id="{D8E55B60-A283-B644-B454-EE28954C9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85587" y="4091971"/>
              <a:ext cx="43250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1365F775-4874-7C44-825F-D17A62779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5435" y="378549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4967D05-B43C-FD41-B731-475EB47C9309}"/>
              </a:ext>
            </a:extLst>
          </p:cNvPr>
          <p:cNvSpPr txBox="1"/>
          <p:nvPr/>
        </p:nvSpPr>
        <p:spPr>
          <a:xfrm>
            <a:off x="6906544" y="2878061"/>
            <a:ext cx="25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C000"/>
                </a:solidFill>
              </a:rPr>
              <a:t>PLZ kein Superschlüssel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20" name="Group 5">
            <a:extLst>
              <a:ext uri="{FF2B5EF4-FFF2-40B4-BE49-F238E27FC236}">
                <a16:creationId xmlns:a16="http://schemas.microsoft.com/office/drawing/2014/main" id="{37D7C0D0-9FB7-637E-573E-5F2FEA8EE921}"/>
              </a:ext>
            </a:extLst>
          </p:cNvPr>
          <p:cNvGraphicFramePr>
            <a:graphicFrameLocks noGrp="1"/>
          </p:cNvGraphicFramePr>
          <p:nvPr/>
        </p:nvGraphicFramePr>
        <p:xfrm>
          <a:off x="5497341" y="1640967"/>
          <a:ext cx="3917918" cy="315840"/>
        </p:xfrm>
        <a:graphic>
          <a:graphicData uri="http://schemas.openxmlformats.org/drawingml/2006/table">
            <a:tbl>
              <a:tblPr/>
              <a:tblGrid>
                <a:gridCol w="161751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PLZ-VERZEICHNIS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Group 5">
            <a:extLst>
              <a:ext uri="{FF2B5EF4-FFF2-40B4-BE49-F238E27FC236}">
                <a16:creationId xmlns:a16="http://schemas.microsoft.com/office/drawing/2014/main" id="{11800EC4-1EAB-4A7F-F116-50BDBD75B8F0}"/>
              </a:ext>
            </a:extLst>
          </p:cNvPr>
          <p:cNvGraphicFramePr>
            <a:graphicFrameLocks noGrp="1"/>
          </p:cNvGraphicFramePr>
          <p:nvPr/>
        </p:nvGraphicFramePr>
        <p:xfrm>
          <a:off x="5675810" y="4230433"/>
          <a:ext cx="1681200" cy="315840"/>
        </p:xfrm>
        <a:graphic>
          <a:graphicData uri="http://schemas.openxmlformats.org/drawingml/2006/table">
            <a:tbl>
              <a:tblPr/>
              <a:tblGrid>
                <a:gridCol w="10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Group 5">
            <a:extLst>
              <a:ext uri="{FF2B5EF4-FFF2-40B4-BE49-F238E27FC236}">
                <a16:creationId xmlns:a16="http://schemas.microsoft.com/office/drawing/2014/main" id="{9A9D7D27-485A-82A1-A357-1D2088605881}"/>
              </a:ext>
            </a:extLst>
          </p:cNvPr>
          <p:cNvGraphicFramePr>
            <a:graphicFrameLocks noGrp="1"/>
          </p:cNvGraphicFramePr>
          <p:nvPr/>
        </p:nvGraphicFramePr>
        <p:xfrm>
          <a:off x="9270196" y="4235608"/>
          <a:ext cx="1238400" cy="315840"/>
        </p:xfrm>
        <a:graphic>
          <a:graphicData uri="http://schemas.openxmlformats.org/drawingml/2006/table">
            <a:tbl>
              <a:tblPr/>
              <a:tblGrid>
                <a:gridCol w="6192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/>
      <p:bldP spid="3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BCNF und 3NF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5246836" cy="4240848"/>
          </a:xfrm>
        </p:spPr>
        <p:txBody>
          <a:bodyPr>
            <a:normAutofit/>
          </a:bodyPr>
          <a:lstStyle/>
          <a:p>
            <a:r>
              <a:rPr lang="de-DE" dirty="0">
                <a:sym typeface="Symbol" pitchFamily="1" charset="2"/>
              </a:rPr>
              <a:t>Unterschied zwischen 3NF und BCNF nur bei mehreren Schlüsselkandidaten mit überlappenden Attributen</a:t>
            </a:r>
          </a:p>
          <a:p>
            <a:r>
              <a:rPr lang="de-DE" dirty="0"/>
              <a:t>Relation in BCNF hat garantiert keine Redundanzen</a:t>
            </a:r>
          </a:p>
          <a:p>
            <a:pPr lvl="1"/>
            <a:r>
              <a:rPr lang="de-DE" dirty="0"/>
              <a:t>Im Gegensatz zu Relation in 3NF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69</a:t>
            </a:fld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5A10686B-5DE9-B2D9-EBFA-58DB92DBC5A3}"/>
              </a:ext>
            </a:extLst>
          </p:cNvPr>
          <p:cNvGraphicFramePr>
            <a:graphicFrameLocks noGrp="1"/>
          </p:cNvGraphicFramePr>
          <p:nvPr/>
        </p:nvGraphicFramePr>
        <p:xfrm>
          <a:off x="359624" y="4355773"/>
          <a:ext cx="4022382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130EB7BD-3C84-23B4-981E-D84BFE52399F}"/>
              </a:ext>
            </a:extLst>
          </p:cNvPr>
          <p:cNvGraphicFramePr>
            <a:graphicFrameLocks noGrp="1"/>
          </p:cNvGraphicFramePr>
          <p:nvPr/>
        </p:nvGraphicFramePr>
        <p:xfrm>
          <a:off x="366996" y="5218381"/>
          <a:ext cx="3405307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7E63B3E4-F793-0FD8-B1DF-73C532783ECE}"/>
              </a:ext>
            </a:extLst>
          </p:cNvPr>
          <p:cNvGraphicFramePr>
            <a:graphicFrameLocks noGrp="1"/>
          </p:cNvGraphicFramePr>
          <p:nvPr/>
        </p:nvGraphicFramePr>
        <p:xfrm>
          <a:off x="359624" y="5587879"/>
          <a:ext cx="2241432" cy="315840"/>
        </p:xfrm>
        <a:graphic>
          <a:graphicData uri="http://schemas.openxmlformats.org/drawingml/2006/table">
            <a:tbl>
              <a:tblPr/>
              <a:tblGrid>
                <a:gridCol w="140098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4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2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Pfeil nach unten 27">
            <a:extLst>
              <a:ext uri="{FF2B5EF4-FFF2-40B4-BE49-F238E27FC236}">
                <a16:creationId xmlns:a16="http://schemas.microsoft.com/office/drawing/2014/main" id="{EC6C7A4E-7FBE-4AEC-78F8-BE5C5FC6796B}"/>
              </a:ext>
            </a:extLst>
          </p:cNvPr>
          <p:cNvSpPr/>
          <p:nvPr/>
        </p:nvSpPr>
        <p:spPr bwMode="auto">
          <a:xfrm>
            <a:off x="1872708" y="4856481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F1FB04-CEF4-EB54-176D-FD19AD02B87D}"/>
              </a:ext>
            </a:extLst>
          </p:cNvPr>
          <p:cNvGrpSpPr/>
          <p:nvPr/>
        </p:nvGrpSpPr>
        <p:grpSpPr>
          <a:xfrm>
            <a:off x="9225274" y="4740864"/>
            <a:ext cx="2149776" cy="370160"/>
            <a:chOff x="6479461" y="5540610"/>
            <a:chExt cx="2149776" cy="370160"/>
          </a:xfrm>
        </p:grpSpPr>
        <p:sp>
          <p:nvSpPr>
            <p:cNvPr id="6" name="Line 36">
              <a:extLst>
                <a:ext uri="{FF2B5EF4-FFF2-40B4-BE49-F238E27FC236}">
                  <a16:creationId xmlns:a16="http://schemas.microsoft.com/office/drawing/2014/main" id="{1AD1DB3D-8294-8FD6-37F3-19D286117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37">
              <a:extLst>
                <a:ext uri="{FF2B5EF4-FFF2-40B4-BE49-F238E27FC236}">
                  <a16:creationId xmlns:a16="http://schemas.microsoft.com/office/drawing/2014/main" id="{F2A3C89E-4DE9-F792-C8B1-A42DD134F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38">
              <a:extLst>
                <a:ext uri="{FF2B5EF4-FFF2-40B4-BE49-F238E27FC236}">
                  <a16:creationId xmlns:a16="http://schemas.microsoft.com/office/drawing/2014/main" id="{0AC37532-C75D-F118-F2F9-1B40CDF939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41">
              <a:extLst>
                <a:ext uri="{FF2B5EF4-FFF2-40B4-BE49-F238E27FC236}">
                  <a16:creationId xmlns:a16="http://schemas.microsoft.com/office/drawing/2014/main" id="{80FFDE06-ADEF-5A4D-B8F6-F1ADF2DE9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tangle 122">
              <a:extLst>
                <a:ext uri="{FF2B5EF4-FFF2-40B4-BE49-F238E27FC236}">
                  <a16:creationId xmlns:a16="http://schemas.microsoft.com/office/drawing/2014/main" id="{21A50A72-794E-CC59-68C5-F6955413A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15" name="Group 5">
            <a:extLst>
              <a:ext uri="{FF2B5EF4-FFF2-40B4-BE49-F238E27FC236}">
                <a16:creationId xmlns:a16="http://schemas.microsoft.com/office/drawing/2014/main" id="{41307E07-3385-CCBD-7517-4F0D472F6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87034"/>
              </p:ext>
            </p:extLst>
          </p:nvPr>
        </p:nvGraphicFramePr>
        <p:xfrm>
          <a:off x="7899868" y="4425686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Group 5">
            <a:extLst>
              <a:ext uri="{FF2B5EF4-FFF2-40B4-BE49-F238E27FC236}">
                <a16:creationId xmlns:a16="http://schemas.microsoft.com/office/drawing/2014/main" id="{B9D174A5-6E95-1B9D-13AF-80866388B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112852"/>
              </p:ext>
            </p:extLst>
          </p:nvPr>
        </p:nvGraphicFramePr>
        <p:xfrm>
          <a:off x="8273253" y="5219098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C57FC1-0E44-9C34-E132-E579862A6147}"/>
              </a:ext>
            </a:extLst>
          </p:cNvPr>
          <p:cNvGrpSpPr/>
          <p:nvPr/>
        </p:nvGrpSpPr>
        <p:grpSpPr>
          <a:xfrm>
            <a:off x="9847742" y="5527620"/>
            <a:ext cx="1430373" cy="372642"/>
            <a:chOff x="9333420" y="4656277"/>
            <a:chExt cx="1430373" cy="372642"/>
          </a:xfrm>
        </p:grpSpPr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CB743F-B5C0-3868-1B8E-C792663BB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43">
              <a:extLst>
                <a:ext uri="{FF2B5EF4-FFF2-40B4-BE49-F238E27FC236}">
                  <a16:creationId xmlns:a16="http://schemas.microsoft.com/office/drawing/2014/main" id="{59F74195-C3FD-AE43-357F-7818BE4A0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4">
              <a:extLst>
                <a:ext uri="{FF2B5EF4-FFF2-40B4-BE49-F238E27FC236}">
                  <a16:creationId xmlns:a16="http://schemas.microsoft.com/office/drawing/2014/main" id="{009AF5EA-548A-6EF2-A236-73E2EA7FA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123">
              <a:extLst>
                <a:ext uri="{FF2B5EF4-FFF2-40B4-BE49-F238E27FC236}">
                  <a16:creationId xmlns:a16="http://schemas.microsoft.com/office/drawing/2014/main" id="{042B1A7A-9962-B3F3-21C0-2E901FCAA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sp>
        <p:nvSpPr>
          <p:cNvPr id="22" name="Pfeil nach unten 63">
            <a:extLst>
              <a:ext uri="{FF2B5EF4-FFF2-40B4-BE49-F238E27FC236}">
                <a16:creationId xmlns:a16="http://schemas.microsoft.com/office/drawing/2014/main" id="{373AF77A-7638-56BB-5751-1F193484C572}"/>
              </a:ext>
            </a:extLst>
          </p:cNvPr>
          <p:cNvSpPr/>
          <p:nvPr/>
        </p:nvSpPr>
        <p:spPr bwMode="auto">
          <a:xfrm>
            <a:off x="9063386" y="331682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722F7-7DEB-3AC5-84D4-48611E82BA71}"/>
              </a:ext>
            </a:extLst>
          </p:cNvPr>
          <p:cNvGrpSpPr/>
          <p:nvPr/>
        </p:nvGrpSpPr>
        <p:grpSpPr>
          <a:xfrm>
            <a:off x="6495469" y="1966436"/>
            <a:ext cx="1612149" cy="369332"/>
            <a:chOff x="5899880" y="4657640"/>
            <a:chExt cx="1612149" cy="369332"/>
          </a:xfrm>
        </p:grpSpPr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1758D9A7-9189-0762-A9E2-53FA03F63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9A1108DE-B2CC-39E8-6DE7-1C459D685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13A8641F-EBE6-2E7C-AC0E-27D31BA65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>
              <a:extLst>
                <a:ext uri="{FF2B5EF4-FFF2-40B4-BE49-F238E27FC236}">
                  <a16:creationId xmlns:a16="http://schemas.microsoft.com/office/drawing/2014/main" id="{04501842-99A5-64AD-2A88-6E84B7F59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Rectangle 120">
              <a:extLst>
                <a:ext uri="{FF2B5EF4-FFF2-40B4-BE49-F238E27FC236}">
                  <a16:creationId xmlns:a16="http://schemas.microsoft.com/office/drawing/2014/main" id="{FE2B3E50-669C-D277-DC42-0C2825000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D112CF-1294-00DF-DCFA-E9E9190039F5}"/>
              </a:ext>
            </a:extLst>
          </p:cNvPr>
          <p:cNvGrpSpPr/>
          <p:nvPr/>
        </p:nvGrpSpPr>
        <p:grpSpPr>
          <a:xfrm>
            <a:off x="6495469" y="2408773"/>
            <a:ext cx="2249141" cy="375823"/>
            <a:chOff x="5899880" y="5099977"/>
            <a:chExt cx="2249141" cy="375823"/>
          </a:xfrm>
        </p:grpSpPr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6E5E1DB8-309E-ED64-7ADA-072F90783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9AC1A55B-F72B-5103-3F42-6BD08C83B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5">
              <a:extLst>
                <a:ext uri="{FF2B5EF4-FFF2-40B4-BE49-F238E27FC236}">
                  <a16:creationId xmlns:a16="http://schemas.microsoft.com/office/drawing/2014/main" id="{7AABEA9E-7D4D-5D46-F95D-EE82A61139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121">
              <a:extLst>
                <a:ext uri="{FF2B5EF4-FFF2-40B4-BE49-F238E27FC236}">
                  <a16:creationId xmlns:a16="http://schemas.microsoft.com/office/drawing/2014/main" id="{26EA22C9-E1C3-2F67-2F5C-056FA88CE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AAA796-DE80-CE54-FC19-494924CC7480}"/>
              </a:ext>
            </a:extLst>
          </p:cNvPr>
          <p:cNvGrpSpPr/>
          <p:nvPr/>
        </p:nvGrpSpPr>
        <p:grpSpPr>
          <a:xfrm>
            <a:off x="7075050" y="2849406"/>
            <a:ext cx="3429936" cy="375464"/>
            <a:chOff x="6479461" y="5540610"/>
            <a:chExt cx="3429936" cy="375464"/>
          </a:xfrm>
        </p:grpSpPr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7CFAC1D3-6BB5-1523-6C6C-684DBA500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F1E66704-A63F-2892-318D-0468454E2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052ED567-F3EE-CB75-B505-A47975C8B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41">
              <a:extLst>
                <a:ext uri="{FF2B5EF4-FFF2-40B4-BE49-F238E27FC236}">
                  <a16:creationId xmlns:a16="http://schemas.microsoft.com/office/drawing/2014/main" id="{615B2DED-601B-5F12-6874-1FF8BF8025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Rectangle 122">
              <a:extLst>
                <a:ext uri="{FF2B5EF4-FFF2-40B4-BE49-F238E27FC236}">
                  <a16:creationId xmlns:a16="http://schemas.microsoft.com/office/drawing/2014/main" id="{55ED1C1A-D64C-587E-74E6-E25FAFAAA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29C2C4-3875-AFF5-B8CB-979353DB01C3}"/>
              </a:ext>
            </a:extLst>
          </p:cNvPr>
          <p:cNvGrpSpPr/>
          <p:nvPr/>
        </p:nvGrpSpPr>
        <p:grpSpPr>
          <a:xfrm>
            <a:off x="9857889" y="1965073"/>
            <a:ext cx="1470630" cy="372642"/>
            <a:chOff x="9333420" y="4656277"/>
            <a:chExt cx="1470630" cy="372642"/>
          </a:xfrm>
        </p:grpSpPr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8950F0C2-81D8-C156-58F6-3BCFE374A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4EFD55C9-3CD8-BDB0-575A-EC443A6E6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4CFE15C2-D955-CF0A-DBF9-93C931155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Rectangle 123">
              <a:extLst>
                <a:ext uri="{FF2B5EF4-FFF2-40B4-BE49-F238E27FC236}">
                  <a16:creationId xmlns:a16="http://schemas.microsoft.com/office/drawing/2014/main" id="{8F220A5B-AE9C-5C7B-2CC8-92BB8373E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47" name="Group 5">
            <a:extLst>
              <a:ext uri="{FF2B5EF4-FFF2-40B4-BE49-F238E27FC236}">
                <a16:creationId xmlns:a16="http://schemas.microsoft.com/office/drawing/2014/main" id="{4BA8C6C6-2554-ED27-92B6-B1BABFCBA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44787"/>
              </p:ext>
            </p:extLst>
          </p:nvPr>
        </p:nvGraphicFramePr>
        <p:xfrm>
          <a:off x="5400689" y="1661875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:a16="http://schemas.microsoft.com/office/drawing/2014/main" id="{5D9F758E-40DB-CC48-3AE9-9A04C65EFBFD}"/>
              </a:ext>
            </a:extLst>
          </p:cNvPr>
          <p:cNvGrpSpPr/>
          <p:nvPr/>
        </p:nvGrpSpPr>
        <p:grpSpPr>
          <a:xfrm>
            <a:off x="6984624" y="3934910"/>
            <a:ext cx="1612149" cy="377971"/>
            <a:chOff x="5899880" y="4657640"/>
            <a:chExt cx="1612149" cy="377971"/>
          </a:xfrm>
        </p:grpSpPr>
        <p:sp>
          <p:nvSpPr>
            <p:cNvPr id="49" name="Line 23">
              <a:extLst>
                <a:ext uri="{FF2B5EF4-FFF2-40B4-BE49-F238E27FC236}">
                  <a16:creationId xmlns:a16="http://schemas.microsoft.com/office/drawing/2014/main" id="{0022481D-CE66-FDB2-6175-05566251D0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25">
              <a:extLst>
                <a:ext uri="{FF2B5EF4-FFF2-40B4-BE49-F238E27FC236}">
                  <a16:creationId xmlns:a16="http://schemas.microsoft.com/office/drawing/2014/main" id="{B70702B8-8FFE-CAAC-AB61-35EBDC8F64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27">
              <a:extLst>
                <a:ext uri="{FF2B5EF4-FFF2-40B4-BE49-F238E27FC236}">
                  <a16:creationId xmlns:a16="http://schemas.microsoft.com/office/drawing/2014/main" id="{C5C96B6A-B468-0A17-E0E0-C633C46134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32">
              <a:extLst>
                <a:ext uri="{FF2B5EF4-FFF2-40B4-BE49-F238E27FC236}">
                  <a16:creationId xmlns:a16="http://schemas.microsoft.com/office/drawing/2014/main" id="{BAB64E16-4F12-0F9F-0168-947D6CD4A9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Rectangle 120">
              <a:extLst>
                <a:ext uri="{FF2B5EF4-FFF2-40B4-BE49-F238E27FC236}">
                  <a16:creationId xmlns:a16="http://schemas.microsoft.com/office/drawing/2014/main" id="{F2319E95-51D2-9172-D031-79B76C139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54" name="Group 5">
            <a:extLst>
              <a:ext uri="{FF2B5EF4-FFF2-40B4-BE49-F238E27FC236}">
                <a16:creationId xmlns:a16="http://schemas.microsoft.com/office/drawing/2014/main" id="{F55008E5-B054-2526-793C-53CC84F11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919206"/>
              </p:ext>
            </p:extLst>
          </p:nvPr>
        </p:nvGraphicFramePr>
        <p:xfrm>
          <a:off x="5706964" y="3630349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id="{49AB1465-55A2-25CB-0F9F-F87003EEF1B3}"/>
              </a:ext>
            </a:extLst>
          </p:cNvPr>
          <p:cNvGrpSpPr/>
          <p:nvPr/>
        </p:nvGrpSpPr>
        <p:grpSpPr>
          <a:xfrm>
            <a:off x="10174391" y="3948327"/>
            <a:ext cx="1263621" cy="369332"/>
            <a:chOff x="5899880" y="5099977"/>
            <a:chExt cx="1263621" cy="369332"/>
          </a:xfrm>
        </p:grpSpPr>
        <p:sp>
          <p:nvSpPr>
            <p:cNvPr id="56" name="Line 33">
              <a:extLst>
                <a:ext uri="{FF2B5EF4-FFF2-40B4-BE49-F238E27FC236}">
                  <a16:creationId xmlns:a16="http://schemas.microsoft.com/office/drawing/2014/main" id="{B5F4A9C4-925D-4293-3655-FEFF87926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34">
              <a:extLst>
                <a:ext uri="{FF2B5EF4-FFF2-40B4-BE49-F238E27FC236}">
                  <a16:creationId xmlns:a16="http://schemas.microsoft.com/office/drawing/2014/main" id="{884DC6F4-FF17-4ADE-14F8-7C03E3ED5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35">
              <a:extLst>
                <a:ext uri="{FF2B5EF4-FFF2-40B4-BE49-F238E27FC236}">
                  <a16:creationId xmlns:a16="http://schemas.microsoft.com/office/drawing/2014/main" id="{2400E48C-8BE8-79D4-F525-F52ACE25E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Rectangle 121">
              <a:extLst>
                <a:ext uri="{FF2B5EF4-FFF2-40B4-BE49-F238E27FC236}">
                  <a16:creationId xmlns:a16="http://schemas.microsoft.com/office/drawing/2014/main" id="{DD6AE2EB-4429-477F-9ACC-C3FBB25ED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60" name="Group 5">
            <a:extLst>
              <a:ext uri="{FF2B5EF4-FFF2-40B4-BE49-F238E27FC236}">
                <a16:creationId xmlns:a16="http://schemas.microsoft.com/office/drawing/2014/main" id="{DB3E7E10-B2D1-4EEC-D442-7A786C431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987898"/>
              </p:ext>
            </p:extLst>
          </p:nvPr>
        </p:nvGraphicFramePr>
        <p:xfrm>
          <a:off x="8884526" y="3626937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6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Relation: Löschanomalie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027168"/>
              </p:ext>
            </p:extLst>
          </p:nvPr>
        </p:nvGraphicFramePr>
        <p:xfrm>
          <a:off x="360363" y="1665288"/>
          <a:ext cx="11471129" cy="3337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Borg, James</a:t>
                      </a:r>
                      <a:r>
                        <a:rPr lang="de-DE" sz="1600" strike="sngStrike" baseline="0" dirty="0"/>
                        <a:t> E.</a:t>
                      </a:r>
                      <a:endParaRPr lang="de-DE" sz="1600" strike="sngStrike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050681" y="5187938"/>
            <a:ext cx="6089937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/>
              <a:t>James E. Borg geht in den Ruhestand. Es gibt aber noch keinen </a:t>
            </a:r>
            <a:br>
              <a:rPr lang="de-DE" dirty="0"/>
            </a:br>
            <a:r>
              <a:rPr lang="de-DE" dirty="0"/>
              <a:t>Nachfolger ... Wo ist die Abteilung Headquarters hin??</a:t>
            </a:r>
            <a:endParaRPr lang="de-DE" dirty="0">
              <a:sym typeface="Wingdings" pitchFamily="2" charset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BBAC8-017A-C948-9069-D7978C416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6EBD25-9011-0935-3DFE-DDBA0872DD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69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3A8F-887F-BF4B-A8E7-E6602698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Höhere Normalformen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24D6F1B-AE05-8848-A884-D9DCED0A44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869974" cy="4240848"/>
              </a:xfrm>
            </p:spPr>
            <p:txBody>
              <a:bodyPr/>
              <a:lstStyle/>
              <a:p>
                <a:r>
                  <a:rPr lang="de-DE" dirty="0"/>
                  <a:t>4. Normalform (4NF): Keine mehrwertigen Abhängigkeiten (</a:t>
                </a:r>
                <a:r>
                  <a:rPr lang="de-DE" i="1" dirty="0"/>
                  <a:t>multi-</a:t>
                </a:r>
                <a:r>
                  <a:rPr lang="de-DE" i="1" dirty="0" err="1"/>
                  <a:t>valued</a:t>
                </a:r>
                <a:r>
                  <a:rPr lang="de-DE" i="1" dirty="0"/>
                  <a:t> </a:t>
                </a:r>
                <a:r>
                  <a:rPr lang="de-DE" i="1" dirty="0" err="1"/>
                  <a:t>dependencies</a:t>
                </a:r>
                <a:r>
                  <a:rPr lang="de-DE" dirty="0"/>
                  <a:t>, MVDs) </a:t>
                </a:r>
              </a:p>
              <a:p>
                <a:pPr lvl="1"/>
                <a:r>
                  <a:rPr lang="de-DE" dirty="0"/>
                  <a:t>Falls in einem Relationenschema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wenigstens zwei 1:n-Beziehungen der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baseline="-25000" dirty="0"/>
                  <a:t> </a:t>
                </a:r>
                <a:r>
                  <a:rPr lang="de-DE" dirty="0"/>
                  <a:t>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 err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existieren, bei denen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„unabhängig“ sind, dann kann eine MVD entstehen </a:t>
                </a:r>
                <a:br>
                  <a:rPr lang="de-DE" dirty="0"/>
                </a:br>
                <a:r>
                  <a:rPr lang="de-DE" dirty="0"/>
                  <a:t>➝</a:t>
                </a:r>
                <a:r>
                  <a:rPr lang="de-DE" dirty="0">
                    <a:solidFill>
                      <a:schemeClr val="accent1"/>
                    </a:solidFill>
                  </a:rPr>
                  <a:t> zu zerlegen für 4NF</a:t>
                </a:r>
              </a:p>
              <a:p>
                <a:pPr lvl="1"/>
                <a:r>
                  <a:rPr lang="de-DE" dirty="0"/>
                  <a:t>Beispiel</a:t>
                </a:r>
              </a:p>
              <a:p>
                <a:pPr lvl="2"/>
                <a:r>
                  <a:rPr lang="de-DE" dirty="0"/>
                  <a:t>Ein Angestellter arbeitet an Projekten und hat Angehörige. Er kann an mehreren Projekten arbeiten und ebenfalls mehrere Angehörige haben. Projekte und Angehörige sind aber voneinander unabhängig.</a:t>
                </a:r>
              </a:p>
              <a:p>
                <a:pPr lvl="2"/>
                <a:r>
                  <a:rPr lang="de-DE" dirty="0"/>
                  <a:t>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𝐴𝑁𝐺𝐸𝑆𝑇</m:t>
                    </m:r>
                  </m:oMath>
                </a14:m>
                <a:r>
                  <a:rPr lang="de-DE" dirty="0"/>
                  <a:t> sind die beiden 1:n-Beziehungen in einer Relation, bei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𝑃𝑅𝑂𝐽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𝐴𝑁𝐺</m:t>
                    </m:r>
                  </m:oMath>
                </a14:m>
                <a:r>
                  <a:rPr lang="de-DE" dirty="0"/>
                  <a:t> auf zwei Relationen verteilt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24D6F1B-AE05-8848-A884-D9DCED0A44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869974" cy="4240848"/>
              </a:xfrm>
              <a:blipFill>
                <a:blip r:embed="rId2"/>
                <a:stretch>
                  <a:fillRect l="-2258" t="-2985" r="-1613" b="-1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64620-E232-1E45-B6FC-C92E966A7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7F62A-18F2-E448-8E38-5222E6706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C2302B63-EA04-22E4-DF9A-45B4482E9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2634"/>
              </p:ext>
            </p:extLst>
          </p:nvPr>
        </p:nvGraphicFramePr>
        <p:xfrm>
          <a:off x="8471390" y="1665066"/>
          <a:ext cx="3360285" cy="1581867"/>
        </p:xfrm>
        <a:graphic>
          <a:graphicData uri="http://schemas.openxmlformats.org/drawingml/2006/table">
            <a:tbl>
              <a:tblPr/>
              <a:tblGrid>
                <a:gridCol w="85659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11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P1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P2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Smith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P2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5CB7FE51-5FCA-F720-BAB0-3C83828C2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690199"/>
              </p:ext>
            </p:extLst>
          </p:nvPr>
        </p:nvGraphicFramePr>
        <p:xfrm>
          <a:off x="8778903" y="4936296"/>
          <a:ext cx="3052772" cy="969618"/>
        </p:xfrm>
        <a:graphic>
          <a:graphicData uri="http://schemas.openxmlformats.org/drawingml/2006/table">
            <a:tbl>
              <a:tblPr/>
              <a:tblGrid>
                <a:gridCol w="133602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ANGEST_ANG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John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Anna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08A101D6-FA64-F1F0-202B-D27990CA7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199154"/>
              </p:ext>
            </p:extLst>
          </p:nvPr>
        </p:nvGraphicFramePr>
        <p:xfrm>
          <a:off x="8776083" y="3819967"/>
          <a:ext cx="2956062" cy="88656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Smith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0" name="Pfeil nach unten 27">
            <a:extLst>
              <a:ext uri="{FF2B5EF4-FFF2-40B4-BE49-F238E27FC236}">
                <a16:creationId xmlns:a16="http://schemas.microsoft.com/office/drawing/2014/main" id="{23CE2ABD-28A8-760B-14E8-42F20BA86615}"/>
              </a:ext>
            </a:extLst>
          </p:cNvPr>
          <p:cNvSpPr/>
          <p:nvPr/>
        </p:nvSpPr>
        <p:spPr bwMode="auto">
          <a:xfrm>
            <a:off x="10305289" y="3388774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36AB910-7A72-FF86-36D5-1B1F7E880D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0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Höhere Normalformen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0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334593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5. Normalform (5NF)</a:t>
                </a:r>
              </a:p>
              <a:p>
                <a:pPr lvl="1"/>
                <a:r>
                  <a:rPr lang="de-DE" dirty="0"/>
                  <a:t>Es gibt Fälle, in denen eine nicht-additive JOIN-Zerlegung eines Schemas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in zwei Relationenschemata nicht möglich ist, aber in drei oder mehr</a:t>
                </a:r>
              </a:p>
              <a:p>
                <a:pPr lvl="1"/>
                <a:r>
                  <a:rPr lang="de-DE" dirty="0"/>
                  <a:t>Beispiel:</a:t>
                </a:r>
              </a:p>
              <a:p>
                <a:pPr lvl="2"/>
                <a:r>
                  <a:rPr lang="de-DE" dirty="0"/>
                  <a:t>Zerlegung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in zwei Schemata nicht möglich (unechte Tupel)</a:t>
                </a:r>
              </a:p>
              <a:p>
                <a:pPr lvl="2"/>
                <a:r>
                  <a:rPr lang="de-DE" dirty="0"/>
                  <a:t>Nicht-additive JOIN-Zerlegung </a:t>
                </a:r>
                <a:br>
                  <a:rPr lang="de-DE" dirty="0"/>
                </a:br>
                <a:r>
                  <a:rPr lang="de-DE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möglich</a:t>
                </a:r>
              </a:p>
              <a:p>
                <a:pPr lvl="3"/>
                <a:r>
                  <a:rPr lang="de-DE" dirty="0"/>
                  <a:t>Man sagt auch: </a:t>
                </a:r>
                <a:br>
                  <a:rPr lang="de-DE" dirty="0"/>
                </a:br>
                <a:r>
                  <a:rPr lang="de-DE" dirty="0"/>
                  <a:t>„JOIN-Abhängigkeit“ verhindern</a:t>
                </a:r>
              </a:p>
            </p:txBody>
          </p:sp>
        </mc:Choice>
        <mc:Fallback xmlns="">
          <p:sp>
            <p:nvSpPr>
              <p:cNvPr id="3175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334593" cy="4240848"/>
              </a:xfrm>
              <a:blipFill>
                <a:blip r:embed="rId3"/>
                <a:stretch>
                  <a:fillRect l="-3325" t="-2985" r="-7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6D00B-E797-C542-A1E5-F78D234AF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5" name="Group 5">
            <a:extLst>
              <a:ext uri="{FF2B5EF4-FFF2-40B4-BE49-F238E27FC236}">
                <a16:creationId xmlns:a16="http://schemas.microsoft.com/office/drawing/2014/main" id="{BFB1FA43-AEB0-D35C-F992-DB0BC078F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600553"/>
              </p:ext>
            </p:extLst>
          </p:nvPr>
        </p:nvGraphicFramePr>
        <p:xfrm>
          <a:off x="6664763" y="1665065"/>
          <a:ext cx="3404481" cy="1908756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5635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01DA5E85-1707-90D2-743C-3D6210E6E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605435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8" name="Pfeil nach unten 27">
            <a:extLst>
              <a:ext uri="{FF2B5EF4-FFF2-40B4-BE49-F238E27FC236}">
                <a16:creationId xmlns:a16="http://schemas.microsoft.com/office/drawing/2014/main" id="{80598685-3E7E-6FC0-B64F-84F8775C35FA}"/>
              </a:ext>
            </a:extLst>
          </p:cNvPr>
          <p:cNvSpPr/>
          <p:nvPr/>
        </p:nvSpPr>
        <p:spPr bwMode="auto">
          <a:xfrm>
            <a:off x="8156971" y="3804257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538C9207-E998-7D36-AC3D-62A861119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331055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B345878C-8B5E-1F44-3646-1B3CC8A8F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04109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6492FF-5986-F70F-31A0-E51947EB2E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5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4" name="Rectangle 5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490457" cy="4240848"/>
              </a:xfrm>
            </p:spPr>
            <p:txBody>
              <a:bodyPr/>
              <a:lstStyle/>
              <a:p>
                <a:r>
                  <a:rPr lang="de-DE" dirty="0"/>
                  <a:t>Beispiel (Test 1):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Join</a:t>
                </a:r>
                <a:r>
                  <a:rPr lang="de-DE" dirty="0"/>
                  <a:t>-Prädikat Repräsentant)</a:t>
                </a:r>
              </a:p>
            </p:txBody>
          </p:sp>
        </mc:Choice>
        <mc:Fallback xmlns="">
          <p:sp>
            <p:nvSpPr>
              <p:cNvPr id="32774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490457" cy="4240848"/>
              </a:xfrm>
              <a:blipFill>
                <a:blip r:embed="rId3"/>
                <a:stretch>
                  <a:fillRect l="-323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DE8B4-C8AA-9F44-8A03-3D4B5C7F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72</a:t>
            </a:fld>
            <a:endParaRPr lang="de-DE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902EE548-8911-C329-0DDF-3F4808837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31388"/>
              </p:ext>
            </p:extLst>
          </p:nvPr>
        </p:nvGraphicFramePr>
        <p:xfrm>
          <a:off x="6664763" y="698709"/>
          <a:ext cx="3404481" cy="2889423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0891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15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05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5635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2288A8A1-7BF5-4899-287B-FB11AFEAC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926862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6E308C0B-70AC-45CD-6E29-FF5CF8F8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514441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4" name="Group 5">
            <a:extLst>
              <a:ext uri="{FF2B5EF4-FFF2-40B4-BE49-F238E27FC236}">
                <a16:creationId xmlns:a16="http://schemas.microsoft.com/office/drawing/2014/main" id="{4606DB22-65D9-2118-1A41-2DE87D955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122227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5" name="Right Brace 14">
            <a:extLst>
              <a:ext uri="{FF2B5EF4-FFF2-40B4-BE49-F238E27FC236}">
                <a16:creationId xmlns:a16="http://schemas.microsoft.com/office/drawing/2014/main" id="{C231D159-0DF6-1B09-CE0D-BF18C29FDDEC}"/>
              </a:ext>
            </a:extLst>
          </p:cNvPr>
          <p:cNvSpPr/>
          <p:nvPr/>
        </p:nvSpPr>
        <p:spPr>
          <a:xfrm rot="16200000">
            <a:off x="7074928" y="1626609"/>
            <a:ext cx="174100" cy="5035905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EC20DF-0DA5-5736-80C3-67B09CA981B7}"/>
              </a:ext>
            </a:extLst>
          </p:cNvPr>
          <p:cNvCxnSpPr>
            <a:cxnSpLocks/>
            <a:stCxn id="15" idx="1"/>
            <a:endCxn id="10" idx="2"/>
          </p:cNvCxnSpPr>
          <p:nvPr/>
        </p:nvCxnSpPr>
        <p:spPr>
          <a:xfrm flipV="1">
            <a:off x="7161979" y="3588132"/>
            <a:ext cx="1205024" cy="4693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FA6610-6209-DAD0-7B74-3A7AE1ECAE44}"/>
                  </a:ext>
                </a:extLst>
              </p:cNvPr>
              <p:cNvSpPr txBox="1"/>
              <p:nvPr/>
            </p:nvSpPr>
            <p:spPr>
              <a:xfrm>
                <a:off x="6657735" y="3646990"/>
                <a:ext cx="764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FA6610-6209-DAD0-7B74-3A7AE1ECA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735" y="3646990"/>
                <a:ext cx="764055" cy="276999"/>
              </a:xfrm>
              <a:prstGeom prst="rect">
                <a:avLst/>
              </a:prstGeom>
              <a:blipFill>
                <a:blip r:embed="rId4"/>
                <a:stretch>
                  <a:fillRect l="-6557" r="-1639"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216">
            <a:extLst>
              <a:ext uri="{FF2B5EF4-FFF2-40B4-BE49-F238E27FC236}">
                <a16:creationId xmlns:a16="http://schemas.microsoft.com/office/drawing/2014/main" id="{F5AA80FB-1BDC-4D16-183C-7AE0C733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842" y="1480198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</a:t>
            </a:r>
            <a:r>
              <a:rPr lang="de-DE" sz="1800" dirty="0">
                <a:solidFill>
                  <a:srgbClr val="FFC000"/>
                </a:solidFill>
                <a:latin typeface="+mn-lt"/>
              </a:rPr>
              <a:t>unechte Tupel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03A83B1-BA6A-FDFA-AEC4-F6FFD62DBA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9494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7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041051" cy="4240848"/>
              </a:xfrm>
            </p:spPr>
            <p:txBody>
              <a:bodyPr/>
              <a:lstStyle/>
              <a:p>
                <a:r>
                  <a:rPr lang="de-DE" dirty="0"/>
                  <a:t>Beispiel (Test 2):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Join</a:t>
                </a:r>
                <a:r>
                  <a:rPr lang="de-DE" dirty="0"/>
                  <a:t>-Prädikat Firma)</a:t>
                </a:r>
              </a:p>
            </p:txBody>
          </p:sp>
        </mc:Choice>
        <mc:Fallback xmlns="">
          <p:sp>
            <p:nvSpPr>
              <p:cNvPr id="33797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041051" cy="4240848"/>
              </a:xfrm>
              <a:blipFill>
                <a:blip r:embed="rId3"/>
                <a:stretch>
                  <a:fillRect l="-3518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47F7C-76F4-E145-B429-26CE4FE3B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73</a:t>
            </a:fld>
            <a:endParaRPr lang="de-DE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3107C4A0-BF69-6D83-F856-841D8B06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59031"/>
              </p:ext>
            </p:extLst>
          </p:nvPr>
        </p:nvGraphicFramePr>
        <p:xfrm>
          <a:off x="6664763" y="1399749"/>
          <a:ext cx="3404481" cy="2194116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0891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15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05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9D995DFF-8821-AEEC-A39F-6A9D5B4CC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59262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DC962532-BD74-B3A6-4D68-DEEF67098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753654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A253CEB0-5F17-137D-6090-284A5323D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019143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4" name="Right Brace 13">
            <a:extLst>
              <a:ext uri="{FF2B5EF4-FFF2-40B4-BE49-F238E27FC236}">
                <a16:creationId xmlns:a16="http://schemas.microsoft.com/office/drawing/2014/main" id="{957985A0-BD74-F989-BD2E-A7EEA3DDB439}"/>
              </a:ext>
            </a:extLst>
          </p:cNvPr>
          <p:cNvSpPr/>
          <p:nvPr/>
        </p:nvSpPr>
        <p:spPr>
          <a:xfrm rot="16200000">
            <a:off x="5768055" y="2961946"/>
            <a:ext cx="174100" cy="2376000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38C149-8A45-C732-D933-1C8353021777}"/>
              </a:ext>
            </a:extLst>
          </p:cNvPr>
          <p:cNvCxnSpPr>
            <a:cxnSpLocks/>
            <a:stCxn id="25" idx="1"/>
            <a:endCxn id="10" idx="2"/>
          </p:cNvCxnSpPr>
          <p:nvPr/>
        </p:nvCxnSpPr>
        <p:spPr>
          <a:xfrm flipV="1">
            <a:off x="8313002" y="3593865"/>
            <a:ext cx="54001" cy="28954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F68A84-6311-DD58-3BD8-354A295055DD}"/>
                  </a:ext>
                </a:extLst>
              </p:cNvPr>
              <p:cNvSpPr txBox="1"/>
              <p:nvPr/>
            </p:nvSpPr>
            <p:spPr>
              <a:xfrm>
                <a:off x="7331936" y="3642014"/>
                <a:ext cx="764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F68A84-6311-DD58-3BD8-354A29505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36" y="3642014"/>
                <a:ext cx="764055" cy="276999"/>
              </a:xfrm>
              <a:prstGeom prst="rect">
                <a:avLst/>
              </a:prstGeom>
              <a:blipFill>
                <a:blip r:embed="rId4"/>
                <a:stretch>
                  <a:fillRect l="-6557" r="-1639" b="-130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216">
            <a:extLst>
              <a:ext uri="{FF2B5EF4-FFF2-40B4-BE49-F238E27FC236}">
                <a16:creationId xmlns:a16="http://schemas.microsoft.com/office/drawing/2014/main" id="{E8894C3B-B07E-CED5-781E-0279EE133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842" y="1480198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</a:t>
            </a:r>
            <a:r>
              <a:rPr lang="de-DE" sz="1800" dirty="0">
                <a:solidFill>
                  <a:srgbClr val="FFC000"/>
                </a:solidFill>
                <a:latin typeface="+mn-lt"/>
              </a:rPr>
              <a:t>unechte Tupel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E61D6A0-3F24-0768-C1A7-F9D7DA872923}"/>
              </a:ext>
            </a:extLst>
          </p:cNvPr>
          <p:cNvSpPr/>
          <p:nvPr/>
        </p:nvSpPr>
        <p:spPr>
          <a:xfrm rot="16200000">
            <a:off x="10680545" y="3090507"/>
            <a:ext cx="174100" cy="2118878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44FF24B1-0CE7-0E73-621D-4B1472CDC52C}"/>
              </a:ext>
            </a:extLst>
          </p:cNvPr>
          <p:cNvSpPr/>
          <p:nvPr/>
        </p:nvSpPr>
        <p:spPr>
          <a:xfrm rot="16200000">
            <a:off x="8225952" y="1516723"/>
            <a:ext cx="174100" cy="4907478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63EC86DA-DF50-6769-B673-763ECB552D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605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041199" cy="4240848"/>
              </a:xfrm>
            </p:spPr>
            <p:txBody>
              <a:bodyPr/>
              <a:lstStyle/>
              <a:p>
                <a:r>
                  <a:rPr lang="de-DE" dirty="0"/>
                  <a:t>Beispiel (Test 3):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Join</a:t>
                </a:r>
                <a:r>
                  <a:rPr lang="de-DE" dirty="0"/>
                  <a:t>-Prädikat Produkt)</a:t>
                </a:r>
              </a:p>
            </p:txBody>
          </p:sp>
        </mc:Choice>
        <mc:Fallback xmlns="">
          <p:sp>
            <p:nvSpPr>
              <p:cNvPr id="3482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041199" cy="4240848"/>
              </a:xfrm>
              <a:blipFill>
                <a:blip r:embed="rId3"/>
                <a:stretch>
                  <a:fillRect l="-3518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EF133-DC5F-2A47-8CC3-ECFAB7045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74</a:t>
            </a:fld>
            <a:endParaRPr lang="de-DE"/>
          </a:p>
        </p:txBody>
      </p:sp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7999D367-AA4F-E7EB-369A-7DFA3D223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517332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A9FB84B7-1058-49CB-06E4-EBE56D2A9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07251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B569EC58-1830-D754-DFB6-AE580EAAF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178488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4" name="Right Brace 13">
            <a:extLst>
              <a:ext uri="{FF2B5EF4-FFF2-40B4-BE49-F238E27FC236}">
                <a16:creationId xmlns:a16="http://schemas.microsoft.com/office/drawing/2014/main" id="{1597EA1A-7783-2CA1-DC59-56444CD88BF3}"/>
              </a:ext>
            </a:extLst>
          </p:cNvPr>
          <p:cNvSpPr/>
          <p:nvPr/>
        </p:nvSpPr>
        <p:spPr>
          <a:xfrm rot="16200000">
            <a:off x="9346350" y="1750926"/>
            <a:ext cx="174100" cy="4787269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5D39C7-9747-C1B1-C56E-A2D81716B579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367003" y="3588132"/>
            <a:ext cx="1066398" cy="4693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0DAEC-2C59-BEBB-C771-5C1E6AD1087F}"/>
                  </a:ext>
                </a:extLst>
              </p:cNvPr>
              <p:cNvSpPr txBox="1"/>
              <p:nvPr/>
            </p:nvSpPr>
            <p:spPr>
              <a:xfrm>
                <a:off x="9429062" y="3688076"/>
                <a:ext cx="7693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0DAEC-2C59-BEBB-C771-5C1E6AD10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062" y="3688076"/>
                <a:ext cx="769378" cy="276999"/>
              </a:xfrm>
              <a:prstGeom prst="rect">
                <a:avLst/>
              </a:prstGeom>
              <a:blipFill>
                <a:blip r:embed="rId4"/>
                <a:stretch>
                  <a:fillRect l="-6452" r="-1613" b="-181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216">
            <a:extLst>
              <a:ext uri="{FF2B5EF4-FFF2-40B4-BE49-F238E27FC236}">
                <a16:creationId xmlns:a16="http://schemas.microsoft.com/office/drawing/2014/main" id="{855AD925-DE0B-79A8-BE6C-77D6B2E5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842" y="1480198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</a:t>
            </a:r>
            <a:r>
              <a:rPr lang="de-DE" sz="1800" dirty="0">
                <a:solidFill>
                  <a:srgbClr val="FFC000"/>
                </a:solidFill>
                <a:latin typeface="+mn-lt"/>
              </a:rPr>
              <a:t>unechte Tupel</a:t>
            </a:r>
          </a:p>
        </p:txBody>
      </p:sp>
      <p:graphicFrame>
        <p:nvGraphicFramePr>
          <p:cNvPr id="20" name="Group 5">
            <a:extLst>
              <a:ext uri="{FF2B5EF4-FFF2-40B4-BE49-F238E27FC236}">
                <a16:creationId xmlns:a16="http://schemas.microsoft.com/office/drawing/2014/main" id="{A8501D29-C34A-1B58-FA47-B2935D972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007612"/>
              </p:ext>
            </p:extLst>
          </p:nvPr>
        </p:nvGraphicFramePr>
        <p:xfrm>
          <a:off x="6664763" y="1399749"/>
          <a:ext cx="3404481" cy="2235645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0891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159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055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4B4AF98-8447-294F-3A5C-1CCA1B7343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9516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Beispiel (Test 4):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5844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539F1-8C69-CA49-8B9D-5A28FA807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75</a:t>
            </a:fld>
            <a:endParaRPr lang="de-DE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81CAF7E6-BDA2-D56B-0341-845E474D8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925531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0A3CA419-D7C8-6F6D-EA17-354ABA7A2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173724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1BBA146C-287B-07BF-8398-26E65E35A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18612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3" name="Right Brace 12">
            <a:extLst>
              <a:ext uri="{FF2B5EF4-FFF2-40B4-BE49-F238E27FC236}">
                <a16:creationId xmlns:a16="http://schemas.microsoft.com/office/drawing/2014/main" id="{8DE4CB6B-A46E-8683-4431-B8F9366AE1BB}"/>
              </a:ext>
            </a:extLst>
          </p:cNvPr>
          <p:cNvSpPr/>
          <p:nvPr/>
        </p:nvSpPr>
        <p:spPr>
          <a:xfrm rot="16200000">
            <a:off x="8148482" y="553055"/>
            <a:ext cx="174100" cy="7183009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BEEA5D-6535-34FF-2A3C-E97642787EA1}"/>
              </a:ext>
            </a:extLst>
          </p:cNvPr>
          <p:cNvCxnSpPr>
            <a:cxnSpLocks/>
            <a:stCxn id="13" idx="1"/>
            <a:endCxn id="18" idx="2"/>
          </p:cNvCxnSpPr>
          <p:nvPr/>
        </p:nvCxnSpPr>
        <p:spPr>
          <a:xfrm flipV="1">
            <a:off x="8235533" y="3573821"/>
            <a:ext cx="131470" cy="483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E13086-8DAC-8283-40B1-1A6D91F48590}"/>
                  </a:ext>
                </a:extLst>
              </p:cNvPr>
              <p:cNvSpPr txBox="1"/>
              <p:nvPr/>
            </p:nvSpPr>
            <p:spPr>
              <a:xfrm>
                <a:off x="8570268" y="3688073"/>
                <a:ext cx="1229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E13086-8DAC-8283-40B1-1A6D91F48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268" y="3688073"/>
                <a:ext cx="1229696" cy="276999"/>
              </a:xfrm>
              <a:prstGeom prst="rect">
                <a:avLst/>
              </a:prstGeom>
              <a:blipFill>
                <a:blip r:embed="rId4"/>
                <a:stretch>
                  <a:fillRect l="-3061" r="-1020" b="-181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767038E5-0AB0-F6A1-E790-2E07E13B2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894349"/>
              </p:ext>
            </p:extLst>
          </p:nvPr>
        </p:nvGraphicFramePr>
        <p:xfrm>
          <a:off x="6664763" y="1665065"/>
          <a:ext cx="3404481" cy="1908756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5635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FD3EB3B6-F065-9238-CB96-E54AE08B18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8574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Normalisierung und die Praxis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Aus Performance-Gründen manchmal keine Normalisierung</a:t>
            </a:r>
          </a:p>
          <a:p>
            <a:endParaRPr lang="de-DE" dirty="0"/>
          </a:p>
          <a:p>
            <a:r>
              <a:rPr lang="de-DE" dirty="0"/>
              <a:t>Gründe gegen Normalisierung, z.B.</a:t>
            </a:r>
          </a:p>
          <a:p>
            <a:pPr lvl="1"/>
            <a:r>
              <a:rPr lang="de-DE" dirty="0"/>
              <a:t>Zerlegung kann häufige JOINs erfordern</a:t>
            </a:r>
          </a:p>
          <a:p>
            <a:pPr lvl="2"/>
            <a:r>
              <a:rPr lang="de-DE" dirty="0"/>
              <a:t>Wenn Dinge immer wieder vorkommen, ist es vielleicht sinnvoll die JOIN Tabelle zu speichern, auch wenn es Redundanzen gibt</a:t>
            </a:r>
          </a:p>
          <a:p>
            <a:pPr lvl="1"/>
            <a:r>
              <a:rPr lang="de-DE" dirty="0"/>
              <a:t>Wenn es kaum Änderungen am Datensatz gibt, dann sind Redundanzen nicht so tragisch</a:t>
            </a:r>
          </a:p>
          <a:p>
            <a:pPr lvl="2"/>
            <a:endParaRPr lang="de-DE" dirty="0"/>
          </a:p>
          <a:p>
            <a:r>
              <a:rPr lang="de-DE" dirty="0"/>
              <a:t>Gründe für Normalisierung, z.B.</a:t>
            </a:r>
          </a:p>
          <a:p>
            <a:pPr lvl="1"/>
            <a:r>
              <a:rPr lang="de-DE" dirty="0"/>
              <a:t>Häufiger Änderungen</a:t>
            </a:r>
          </a:p>
          <a:p>
            <a:pPr lvl="2"/>
            <a:r>
              <a:rPr lang="de-DE" dirty="0"/>
              <a:t>Abwägung zwischen Redundanzfreiheit und Abhängigkeitswahrung, sollte nur eins von beiden gehen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C2A38-184E-BF42-A775-2A03FB842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657BF1-7E74-A086-6275-D5A4E26ED0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3CC320-1153-CF6C-D7FB-9EE2F9C17323}"/>
              </a:ext>
            </a:extLst>
          </p:cNvPr>
          <p:cNvGrpSpPr/>
          <p:nvPr/>
        </p:nvGrpSpPr>
        <p:grpSpPr>
          <a:xfrm>
            <a:off x="8396854" y="1890171"/>
            <a:ext cx="2475826" cy="1054735"/>
            <a:chOff x="799083" y="5130124"/>
            <a:chExt cx="2475826" cy="105473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D06D12-8310-E608-BAA7-F26446439CE4}"/>
                </a:ext>
              </a:extLst>
            </p:cNvPr>
            <p:cNvSpPr txBox="1"/>
            <p:nvPr/>
          </p:nvSpPr>
          <p:spPr>
            <a:xfrm>
              <a:off x="799083" y="5130124"/>
              <a:ext cx="2475826" cy="1054735"/>
            </a:xfrm>
            <a:prstGeom prst="cloudCallout">
              <a:avLst>
                <a:gd name="adj1" fmla="val -56277"/>
                <a:gd name="adj2" fmla="val -5062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CCC20F-ACFB-CEC0-9479-EF88DFFF0BB6}"/>
                </a:ext>
              </a:extLst>
            </p:cNvPr>
            <p:cNvSpPr/>
            <p:nvPr/>
          </p:nvSpPr>
          <p:spPr>
            <a:xfrm>
              <a:off x="970662" y="5166962"/>
              <a:ext cx="21326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Wann würde man eher normalisieren und wann nicht?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2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43A361-F341-294F-9C83-F8D409BE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C5D35-1475-4B4B-966F-7F2E26B04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Korrektheitskriterien für Zerlegungen: Verlustlose Zerlegung, Abhängigkeitswahrung</a:t>
            </a:r>
          </a:p>
          <a:p>
            <a:pPr lvl="1"/>
            <a:r>
              <a:rPr lang="de-DE" dirty="0"/>
              <a:t>Dazu: Vermeidung von Redundanzen</a:t>
            </a:r>
          </a:p>
          <a:p>
            <a:r>
              <a:rPr lang="de-DE" dirty="0"/>
              <a:t>Normalformen</a:t>
            </a:r>
          </a:p>
          <a:p>
            <a:pPr lvl="1"/>
            <a:r>
              <a:rPr lang="de-DE" dirty="0"/>
              <a:t>(NF</a:t>
            </a:r>
            <a:r>
              <a:rPr lang="de-DE" baseline="30000" dirty="0"/>
              <a:t>2</a:t>
            </a:r>
            <a:r>
              <a:rPr lang="de-DE" dirty="0"/>
              <a:t>), 1NF, 2NF, 3NF, BCNF, 4NF, 5NF</a:t>
            </a:r>
          </a:p>
          <a:p>
            <a:pPr lvl="1"/>
            <a:r>
              <a:rPr lang="de-DE" dirty="0"/>
              <a:t>Synthesealgorithmus liefert </a:t>
            </a:r>
            <a:br>
              <a:rPr lang="de-DE" dirty="0"/>
            </a:br>
            <a:r>
              <a:rPr lang="de-DE" dirty="0"/>
              <a:t>verlustfreie, abhängigkeitswahrende </a:t>
            </a:r>
            <a:br>
              <a:rPr lang="de-DE" dirty="0"/>
            </a:br>
            <a:r>
              <a:rPr lang="de-DE" dirty="0"/>
              <a:t>Zerlegung mit Schemata in 3NF; </a:t>
            </a:r>
            <a:br>
              <a:rPr lang="de-DE" dirty="0"/>
            </a:br>
            <a:r>
              <a:rPr lang="de-DE" dirty="0"/>
              <a:t>Redundanzen möglich</a:t>
            </a:r>
          </a:p>
          <a:p>
            <a:pPr lvl="1"/>
            <a:r>
              <a:rPr lang="de-DE" dirty="0"/>
              <a:t>Zerlegungsalgorithmus liefert </a:t>
            </a:r>
            <a:br>
              <a:rPr lang="de-DE" dirty="0"/>
            </a:br>
            <a:r>
              <a:rPr lang="de-DE" dirty="0"/>
              <a:t>verlustfreie Zerlegung ohne </a:t>
            </a:r>
            <a:br>
              <a:rPr lang="de-DE" dirty="0"/>
            </a:br>
            <a:r>
              <a:rPr lang="de-DE" dirty="0"/>
              <a:t>Redundanzen mit Schemata </a:t>
            </a:r>
            <a:br>
              <a:rPr lang="de-DE" dirty="0"/>
            </a:br>
            <a:r>
              <a:rPr lang="de-DE" dirty="0"/>
              <a:t>in BCNF, aber nicht immer </a:t>
            </a:r>
            <a:br>
              <a:rPr lang="de-DE" dirty="0"/>
            </a:br>
            <a:r>
              <a:rPr lang="de-DE" dirty="0"/>
              <a:t>abhängigkeitswahrend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A15DA-47E7-C943-8E53-210A7767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E007-B088-8448-9415-F4EF9D667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28A8F-0BF4-ED58-B148-D25349081C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9B6CD-3831-0674-2724-8D2CC8B8960D}"/>
              </a:ext>
            </a:extLst>
          </p:cNvPr>
          <p:cNvSpPr txBox="1"/>
          <p:nvPr/>
        </p:nvSpPr>
        <p:spPr>
          <a:xfrm>
            <a:off x="5068362" y="3612058"/>
            <a:ext cx="2526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Abhängigkeitserhaltende</a:t>
            </a:r>
          </a:p>
          <a:p>
            <a:pPr algn="ctr"/>
            <a:r>
              <a:rPr lang="en-DE" dirty="0"/>
              <a:t>Zerlegung</a:t>
            </a:r>
          </a:p>
          <a:p>
            <a:pPr algn="ctr"/>
            <a:r>
              <a:rPr lang="en-DE" dirty="0"/>
              <a:t>(bis 3NF)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F3607-6598-BA09-38C9-8DBB04526274}"/>
              </a:ext>
            </a:extLst>
          </p:cNvPr>
          <p:cNvSpPr txBox="1"/>
          <p:nvPr/>
        </p:nvSpPr>
        <p:spPr>
          <a:xfrm>
            <a:off x="5230842" y="4897485"/>
            <a:ext cx="220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Verlustlose Zerlegung</a:t>
            </a:r>
          </a:p>
          <a:p>
            <a:pPr algn="ctr"/>
            <a:r>
              <a:rPr lang="en-DE" dirty="0"/>
              <a:t>(bis 5NF)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668959-2A8A-B1FE-4829-AEBB60D76F30}"/>
              </a:ext>
            </a:extLst>
          </p:cNvPr>
          <p:cNvCxnSpPr>
            <a:cxnSpLocks/>
          </p:cNvCxnSpPr>
          <p:nvPr/>
        </p:nvCxnSpPr>
        <p:spPr>
          <a:xfrm>
            <a:off x="7788051" y="3083886"/>
            <a:ext cx="0" cy="2160000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8000">
                  <a:schemeClr val="accent1">
                    <a:lumMod val="40000"/>
                    <a:lumOff val="60000"/>
                  </a:schemeClr>
                </a:gs>
                <a:gs pos="33000">
                  <a:schemeClr val="accent1">
                    <a:lumMod val="60000"/>
                    <a:lumOff val="40000"/>
                  </a:schemeClr>
                </a:gs>
                <a:gs pos="86000">
                  <a:schemeClr val="tx1">
                    <a:lumMod val="60000"/>
                    <a:lumOff val="40000"/>
                  </a:schemeClr>
                </a:gs>
                <a:gs pos="72000">
                  <a:schemeClr val="accent1">
                    <a:lumMod val="50000"/>
                  </a:schemeClr>
                </a:gs>
                <a:gs pos="60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8BC21-5786-99DE-633B-28967B8164E9}"/>
              </a:ext>
            </a:extLst>
          </p:cNvPr>
          <p:cNvCxnSpPr>
            <a:cxnSpLocks/>
          </p:cNvCxnSpPr>
          <p:nvPr/>
        </p:nvCxnSpPr>
        <p:spPr>
          <a:xfrm>
            <a:off x="7645193" y="3083886"/>
            <a:ext cx="0" cy="1411014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27000">
                  <a:schemeClr val="accent1">
                    <a:lumMod val="40000"/>
                    <a:lumOff val="60000"/>
                  </a:schemeClr>
                </a:gs>
                <a:gs pos="59000">
                  <a:schemeClr val="accent1">
                    <a:lumMod val="60000"/>
                    <a:lumOff val="40000"/>
                  </a:schemeClr>
                </a:gs>
                <a:gs pos="85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6">
            <a:extLst>
              <a:ext uri="{FF2B5EF4-FFF2-40B4-BE49-F238E27FC236}">
                <a16:creationId xmlns:a16="http://schemas.microsoft.com/office/drawing/2014/main" id="{717C0C31-0C48-4404-0006-0A610C507E5B}"/>
              </a:ext>
            </a:extLst>
          </p:cNvPr>
          <p:cNvSpPr/>
          <p:nvPr/>
        </p:nvSpPr>
        <p:spPr bwMode="auto">
          <a:xfrm>
            <a:off x="7890295" y="3083886"/>
            <a:ext cx="3941380" cy="2822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Alle Relationenschemata (NF</a:t>
            </a:r>
            <a:r>
              <a:rPr lang="de-DE" sz="1400" b="1" baseline="30000" dirty="0"/>
              <a:t>2</a:t>
            </a:r>
            <a:r>
              <a:rPr lang="de-DE" sz="1400" b="1" dirty="0"/>
              <a:t>)</a:t>
            </a:r>
          </a:p>
        </p:txBody>
      </p:sp>
      <p:sp>
        <p:nvSpPr>
          <p:cNvPr id="18" name="Rechteck 7">
            <a:extLst>
              <a:ext uri="{FF2B5EF4-FFF2-40B4-BE49-F238E27FC236}">
                <a16:creationId xmlns:a16="http://schemas.microsoft.com/office/drawing/2014/main" id="{EE1A17CF-5F4C-2C69-32ED-E09E8C1A8BDB}"/>
              </a:ext>
            </a:extLst>
          </p:cNvPr>
          <p:cNvSpPr/>
          <p:nvPr/>
        </p:nvSpPr>
        <p:spPr bwMode="auto">
          <a:xfrm>
            <a:off x="7975837" y="3429000"/>
            <a:ext cx="3770296" cy="237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1NF Relationenschemata</a:t>
            </a:r>
          </a:p>
        </p:txBody>
      </p:sp>
      <p:sp>
        <p:nvSpPr>
          <p:cNvPr id="19" name="Rechteck 8">
            <a:extLst>
              <a:ext uri="{FF2B5EF4-FFF2-40B4-BE49-F238E27FC236}">
                <a16:creationId xmlns:a16="http://schemas.microsoft.com/office/drawing/2014/main" id="{2BFF08BE-5116-2B4F-C351-F3F6F96B73C5}"/>
              </a:ext>
            </a:extLst>
          </p:cNvPr>
          <p:cNvSpPr/>
          <p:nvPr/>
        </p:nvSpPr>
        <p:spPr bwMode="auto">
          <a:xfrm>
            <a:off x="8045614" y="3776634"/>
            <a:ext cx="3599213" cy="19164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2NF Relationenschemata</a:t>
            </a:r>
          </a:p>
        </p:txBody>
      </p:sp>
      <p:sp>
        <p:nvSpPr>
          <p:cNvPr id="20" name="Rechteck 9">
            <a:extLst>
              <a:ext uri="{FF2B5EF4-FFF2-40B4-BE49-F238E27FC236}">
                <a16:creationId xmlns:a16="http://schemas.microsoft.com/office/drawing/2014/main" id="{5E1EBAB9-4CA2-9F88-7919-3D55574AB990}"/>
              </a:ext>
            </a:extLst>
          </p:cNvPr>
          <p:cNvSpPr/>
          <p:nvPr/>
        </p:nvSpPr>
        <p:spPr bwMode="auto">
          <a:xfrm>
            <a:off x="8162687" y="4106685"/>
            <a:ext cx="3428129" cy="14760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3NF Relationenschemata</a:t>
            </a:r>
          </a:p>
        </p:txBody>
      </p:sp>
      <p:sp>
        <p:nvSpPr>
          <p:cNvPr id="21" name="Rechteck 11">
            <a:extLst>
              <a:ext uri="{FF2B5EF4-FFF2-40B4-BE49-F238E27FC236}">
                <a16:creationId xmlns:a16="http://schemas.microsoft.com/office/drawing/2014/main" id="{7B2ECE51-D5A9-D122-644F-294AFC3FD2C1}"/>
              </a:ext>
            </a:extLst>
          </p:cNvPr>
          <p:cNvSpPr/>
          <p:nvPr/>
        </p:nvSpPr>
        <p:spPr bwMode="auto">
          <a:xfrm>
            <a:off x="8254310" y="4447555"/>
            <a:ext cx="3230525" cy="10287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BCNF Relationenschemata</a:t>
            </a:r>
          </a:p>
        </p:txBody>
      </p:sp>
      <p:sp>
        <p:nvSpPr>
          <p:cNvPr id="22" name="Rechteck 12">
            <a:extLst>
              <a:ext uri="{FF2B5EF4-FFF2-40B4-BE49-F238E27FC236}">
                <a16:creationId xmlns:a16="http://schemas.microsoft.com/office/drawing/2014/main" id="{D3B32555-E32D-5174-446A-238766D2D27C}"/>
              </a:ext>
            </a:extLst>
          </p:cNvPr>
          <p:cNvSpPr/>
          <p:nvPr/>
        </p:nvSpPr>
        <p:spPr bwMode="auto">
          <a:xfrm>
            <a:off x="8321924" y="4755962"/>
            <a:ext cx="3052552" cy="645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4NF Relationenschemata</a:t>
            </a:r>
          </a:p>
        </p:txBody>
      </p:sp>
      <p:sp>
        <p:nvSpPr>
          <p:cNvPr id="23" name="Rechteck 12">
            <a:extLst>
              <a:ext uri="{FF2B5EF4-FFF2-40B4-BE49-F238E27FC236}">
                <a16:creationId xmlns:a16="http://schemas.microsoft.com/office/drawing/2014/main" id="{E5897713-9AFA-EBBA-D703-D522BDD1D7F0}"/>
              </a:ext>
            </a:extLst>
          </p:cNvPr>
          <p:cNvSpPr/>
          <p:nvPr/>
        </p:nvSpPr>
        <p:spPr bwMode="auto">
          <a:xfrm>
            <a:off x="8380441" y="5026495"/>
            <a:ext cx="2895355" cy="30002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5NF Relationenschemata</a:t>
            </a:r>
          </a:p>
        </p:txBody>
      </p:sp>
    </p:spTree>
    <p:extLst>
      <p:ext uri="{BB962C8B-B14F-4D97-AF65-F5344CB8AC3E}">
        <p14:creationId xmlns:p14="http://schemas.microsoft.com/office/powerpoint/2010/main" val="41011785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Funktionale Abhängigkeiten</a:t>
            </a:r>
          </a:p>
          <a:p>
            <a:pPr lvl="1"/>
            <a:r>
              <a:rPr lang="de-DE" dirty="0"/>
              <a:t>Definition, Schlüssel, Ableitungen</a:t>
            </a:r>
          </a:p>
          <a:p>
            <a:pPr lvl="1"/>
            <a:r>
              <a:rPr lang="de-DE" dirty="0"/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i="1" dirty="0"/>
              <a:t>Normalformen</a:t>
            </a:r>
          </a:p>
          <a:p>
            <a:pPr lvl="1"/>
            <a:r>
              <a:rPr lang="de-DE" dirty="0"/>
              <a:t>Zerlegung von Relationen</a:t>
            </a:r>
          </a:p>
          <a:p>
            <a:pPr lvl="1"/>
            <a:r>
              <a:rPr lang="de-DE" dirty="0"/>
              <a:t>Exkurs: NF</a:t>
            </a:r>
            <a:r>
              <a:rPr lang="de-DE" baseline="30000" dirty="0"/>
              <a:t>2</a:t>
            </a:r>
            <a:r>
              <a:rPr lang="de-DE" dirty="0"/>
              <a:t>; 1NF, 2NF, 3NF, BCNF, 4NF, 5NF</a:t>
            </a:r>
          </a:p>
          <a:p>
            <a:pPr lvl="1"/>
            <a:r>
              <a:rPr lang="de-DE" dirty="0"/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Datenqualität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Datenqualitätsprobleme, Dimensionen der Datenqualität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78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B503E-E666-AC80-3553-FEDD112375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0581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Problemfeld Datenqualität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Normalformen zielen auf die </a:t>
            </a:r>
            <a:r>
              <a:rPr lang="de-DE" dirty="0">
                <a:solidFill>
                  <a:schemeClr val="accent1"/>
                </a:solidFill>
              </a:rPr>
              <a:t>strukturelle Qualität </a:t>
            </a:r>
            <a:r>
              <a:rPr lang="de-DE" dirty="0"/>
              <a:t>von Relationenschemata </a:t>
            </a:r>
          </a:p>
          <a:p>
            <a:pPr lvl="1"/>
            <a:r>
              <a:rPr lang="de-DE" dirty="0"/>
              <a:t>„Intension“</a:t>
            </a:r>
          </a:p>
          <a:p>
            <a:r>
              <a:rPr lang="de-DE" dirty="0"/>
              <a:t>Datenqualität umfasst Beiträge zur </a:t>
            </a:r>
            <a:r>
              <a:rPr lang="de-DE" dirty="0">
                <a:solidFill>
                  <a:schemeClr val="accent1"/>
                </a:solidFill>
              </a:rPr>
              <a:t>Verbesserung der konkreten „inhaltlichen“ Dateninstanzen</a:t>
            </a:r>
            <a:r>
              <a:rPr lang="de-DE" dirty="0"/>
              <a:t> auf der Schemaebene</a:t>
            </a:r>
          </a:p>
          <a:p>
            <a:pPr lvl="1"/>
            <a:r>
              <a:rPr lang="de-DE" dirty="0"/>
              <a:t>„Extension“</a:t>
            </a:r>
          </a:p>
          <a:p>
            <a:r>
              <a:rPr lang="de-DE" dirty="0"/>
              <a:t>Der Aspekt der Datenqualität ist als problematisch einzuschätzen, wenn Daten vor dem Hintergrund einer Anwendungssituation, z.B.</a:t>
            </a:r>
          </a:p>
          <a:p>
            <a:pPr lvl="1"/>
            <a:r>
              <a:rPr lang="de-DE" dirty="0"/>
              <a:t>Nicht die angenommene Bedeutung haben</a:t>
            </a:r>
          </a:p>
          <a:p>
            <a:pPr lvl="1"/>
            <a:r>
              <a:rPr lang="de-DE" dirty="0"/>
              <a:t>Nicht der Spezifikation entsprechen</a:t>
            </a:r>
          </a:p>
          <a:p>
            <a:pPr lvl="1"/>
            <a:r>
              <a:rPr lang="de-DE" dirty="0"/>
              <a:t>Unverständlich sind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36F56-4F84-3640-BDFB-6F112C000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7DF3F-73B0-A75C-F6FE-D8BEE0D978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ym typeface="Wingdings" pitchFamily="2" charset="2"/>
              </a:rPr>
              <a:t>Problem: Kombination aus Angestellten- mit Abteilungsinformation</a:t>
            </a:r>
          </a:p>
          <a:p>
            <a:r>
              <a:rPr lang="de-DE" dirty="0">
                <a:solidFill>
                  <a:schemeClr val="accent1"/>
                </a:solidFill>
              </a:rPr>
              <a:t>Einfüge-Anomalie</a:t>
            </a:r>
          </a:p>
          <a:p>
            <a:pPr lvl="1"/>
            <a:r>
              <a:rPr lang="de-DE" dirty="0"/>
              <a:t>Neuer Angestellter </a:t>
            </a:r>
            <a:r>
              <a:rPr lang="de-DE" dirty="0">
                <a:sym typeface="Wingdings" pitchFamily="2" charset="2"/>
              </a:rPr>
              <a:t>➝ Information zu Abteilung konsistent?</a:t>
            </a:r>
          </a:p>
          <a:p>
            <a:pPr lvl="1"/>
            <a:r>
              <a:rPr lang="de-DE" dirty="0">
                <a:sym typeface="Wingdings" pitchFamily="2" charset="2"/>
              </a:rPr>
              <a:t>Keine neue Abteilung ohne Mitarbeiter</a:t>
            </a:r>
            <a:endParaRPr lang="de-DE" dirty="0"/>
          </a:p>
          <a:p>
            <a:r>
              <a:rPr lang="de-DE" dirty="0">
                <a:solidFill>
                  <a:schemeClr val="accent1"/>
                </a:solidFill>
              </a:rPr>
              <a:t>Update-Anomalie</a:t>
            </a:r>
          </a:p>
          <a:p>
            <a:pPr lvl="1"/>
            <a:r>
              <a:rPr lang="de-DE" dirty="0"/>
              <a:t>Änderung des Abteilungsleiters </a:t>
            </a:r>
            <a:r>
              <a:rPr lang="de-DE" dirty="0">
                <a:sym typeface="Wingdings" pitchFamily="2" charset="2"/>
              </a:rPr>
              <a:t>➝ Update in allen Angestellten-Einträgen?</a:t>
            </a:r>
            <a:endParaRPr lang="de-DE" dirty="0"/>
          </a:p>
          <a:p>
            <a:r>
              <a:rPr lang="de-DE" dirty="0">
                <a:solidFill>
                  <a:schemeClr val="accent1"/>
                </a:solidFill>
              </a:rPr>
              <a:t>Lösch-Anomalie</a:t>
            </a:r>
          </a:p>
          <a:p>
            <a:pPr lvl="1"/>
            <a:r>
              <a:rPr lang="de-DE" dirty="0"/>
              <a:t>Letzter Angestellter einer Abteilung gelöscht ➝ Abteilung verschwindet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BB5219-6D67-2CF0-7013-0C89E8AF37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Was fällt auf? </a:t>
            </a:r>
          </a:p>
          <a:p>
            <a:pPr lvl="1"/>
            <a:r>
              <a:rPr lang="de-DE" dirty="0"/>
              <a:t>Es tauchen Redundanzen in den Tupeln auf</a:t>
            </a:r>
          </a:p>
          <a:p>
            <a:pPr lvl="1"/>
            <a:r>
              <a:rPr lang="de-DE" dirty="0"/>
              <a:t>Verschiedene </a:t>
            </a:r>
            <a:r>
              <a:rPr lang="de-DE" dirty="0">
                <a:solidFill>
                  <a:srgbClr val="FFC000"/>
                </a:solidFill>
              </a:rPr>
              <a:t>Abhängigkeiten</a:t>
            </a:r>
            <a:r>
              <a:rPr lang="de-DE" dirty="0"/>
              <a:t> in der Relation</a:t>
            </a:r>
          </a:p>
          <a:p>
            <a:pPr lvl="1"/>
            <a:r>
              <a:rPr lang="de-DE" dirty="0"/>
              <a:t>Änderungen an den Daten können zu Anomalien führen, da </a:t>
            </a:r>
          </a:p>
          <a:p>
            <a:pPr lvl="2"/>
            <a:r>
              <a:rPr lang="de-DE" dirty="0"/>
              <a:t>Informationen an mehreren Stellen verändert werden müssen</a:t>
            </a:r>
            <a:endParaRPr lang="en-DE" dirty="0"/>
          </a:p>
          <a:p>
            <a:pPr lvl="2"/>
            <a:r>
              <a:rPr lang="de-DE" dirty="0"/>
              <a:t>Abhängigkeiten nicht berücksichtigt werden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16B49C-50C3-6442-1C38-5917985E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27F8C-5CBE-344F-BA6C-DAD2B766A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cxnSp>
        <p:nvCxnSpPr>
          <p:cNvPr id="25" name="Gerade Verbindung 24"/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mit Pfeil 26"/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Gerade Verbindung mit Pfeil 29"/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Gerade Verbindung 31"/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/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33"/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 Verbindung mit Pfeil 35"/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C86F83-026E-DF0B-0AD5-93BFF096D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566847"/>
              </p:ext>
            </p:extLst>
          </p:nvPr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3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de-DE"/>
              <a:t>Beispiele für mindere Datenqualität</a:t>
            </a:r>
            <a:endParaRPr lang="de-DE" sz="36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2167D-0F99-4F48-B4C1-179DAACB8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0AC23-16E1-447B-B901-A196F77E65E0}" type="slidenum">
              <a:rPr lang="de-DE" smtClean="0"/>
              <a:pPr>
                <a:defRPr/>
              </a:pPr>
              <a:t>80</a:t>
            </a:fld>
            <a:endParaRPr lang="de-DE" dirty="0"/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  <p:graphicFrame>
        <p:nvGraphicFramePr>
          <p:cNvPr id="6" name="Group 5">
            <a:extLst>
              <a:ext uri="{FF2B5EF4-FFF2-40B4-BE49-F238E27FC236}">
                <a16:creationId xmlns:a16="http://schemas.microsoft.com/office/drawing/2014/main" id="{B57AF110-40C4-2719-1ACD-329258CCD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972792"/>
              </p:ext>
            </p:extLst>
          </p:nvPr>
        </p:nvGraphicFramePr>
        <p:xfrm>
          <a:off x="2098881" y="2688349"/>
          <a:ext cx="6525625" cy="126336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5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592691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1097770">
                  <a:extLst>
                    <a:ext uri="{9D8B030D-6E8A-4147-A177-3AD203B41FA5}">
                      <a16:colId xmlns:a16="http://schemas.microsoft.com/office/drawing/2014/main" val="3338323895"/>
                    </a:ext>
                  </a:extLst>
                </a:gridCol>
                <a:gridCol w="974263">
                  <a:extLst>
                    <a:ext uri="{9D8B030D-6E8A-4147-A177-3AD203B41FA5}">
                      <a16:colId xmlns:a16="http://schemas.microsoft.com/office/drawing/2014/main" val="1221506893"/>
                    </a:ext>
                  </a:extLst>
                </a:gridCol>
                <a:gridCol w="705975">
                  <a:extLst>
                    <a:ext uri="{9D8B030D-6E8A-4147-A177-3AD203B41FA5}">
                      <a16:colId xmlns:a16="http://schemas.microsoft.com/office/drawing/2014/main" val="19403217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Geb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Geschlecht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Telefon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Pren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Leo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18.2.99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999-9999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98693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 Joy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32.2.89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768-4511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Leo </a:t>
                      </a: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Pren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18.2.99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567-3211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98693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FD738D38-17B1-9114-54FC-D8DFAE8B0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05020"/>
              </p:ext>
            </p:extLst>
          </p:nvPr>
        </p:nvGraphicFramePr>
        <p:xfrm>
          <a:off x="3605849" y="4161632"/>
          <a:ext cx="3511687" cy="1263360"/>
        </p:xfrm>
        <a:graphic>
          <a:graphicData uri="http://schemas.openxmlformats.org/drawingml/2006/table">
            <a:tbl>
              <a:tblPr/>
              <a:tblGrid>
                <a:gridCol w="113498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ADRESSE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98693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Ilmenau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98684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Ilmenauh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98766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FC05FE-0AE2-D9C2-4D72-079CA3F628F6}"/>
              </a:ext>
            </a:extLst>
          </p:cNvPr>
          <p:cNvSpPr txBox="1"/>
          <p:nvPr/>
        </p:nvSpPr>
        <p:spPr>
          <a:xfrm>
            <a:off x="359625" y="3364758"/>
            <a:ext cx="1411540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Eindeutigkeit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AEDC7F-31DB-58BB-BB34-3789DD0CD7BE}"/>
              </a:ext>
            </a:extLst>
          </p:cNvPr>
          <p:cNvCxnSpPr>
            <a:cxnSpLocks/>
            <a:stCxn id="8" idx="3"/>
            <a:endCxn id="11" idx="2"/>
          </p:cNvCxnSpPr>
          <p:nvPr/>
        </p:nvCxnSpPr>
        <p:spPr>
          <a:xfrm flipV="1">
            <a:off x="1771165" y="3324578"/>
            <a:ext cx="1130079" cy="22484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3DDB301-BFD6-4C28-6214-7F2EBA55562E}"/>
              </a:ext>
            </a:extLst>
          </p:cNvPr>
          <p:cNvSpPr/>
          <p:nvPr/>
        </p:nvSpPr>
        <p:spPr>
          <a:xfrm>
            <a:off x="2901244" y="2968978"/>
            <a:ext cx="519289" cy="711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924A8-5ABA-1E3C-992A-A539CF60827E}"/>
              </a:ext>
            </a:extLst>
          </p:cNvPr>
          <p:cNvSpPr txBox="1"/>
          <p:nvPr/>
        </p:nvSpPr>
        <p:spPr>
          <a:xfrm>
            <a:off x="2435767" y="2012594"/>
            <a:ext cx="1537922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Repräsenation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E97AA0-0090-7333-8AAD-EC77334F4B5B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3204728" y="2381926"/>
            <a:ext cx="768961" cy="60963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13FF343-43E8-DC6D-46AE-26C77B6E562D}"/>
              </a:ext>
            </a:extLst>
          </p:cNvPr>
          <p:cNvSpPr/>
          <p:nvPr/>
        </p:nvSpPr>
        <p:spPr>
          <a:xfrm>
            <a:off x="3499556" y="2991556"/>
            <a:ext cx="948266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22F74A-ACBF-28C6-1F18-CF10B7DE45AA}"/>
              </a:ext>
            </a:extLst>
          </p:cNvPr>
          <p:cNvSpPr txBox="1"/>
          <p:nvPr/>
        </p:nvSpPr>
        <p:spPr>
          <a:xfrm>
            <a:off x="4567854" y="2012594"/>
            <a:ext cx="1504771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Widersprüche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0B0735-DE86-BE0A-BB05-39D3E426496D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 flipH="1">
            <a:off x="5164666" y="2381926"/>
            <a:ext cx="155574" cy="60638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7391804-0153-FFC9-F29A-A965E17399C8}"/>
              </a:ext>
            </a:extLst>
          </p:cNvPr>
          <p:cNvSpPr/>
          <p:nvPr/>
        </p:nvSpPr>
        <p:spPr>
          <a:xfrm>
            <a:off x="4447821" y="2988310"/>
            <a:ext cx="1433689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FFC93B-AA0F-995F-7CE7-E3A142E52D32}"/>
              </a:ext>
            </a:extLst>
          </p:cNvPr>
          <p:cNvSpPr txBox="1"/>
          <p:nvPr/>
        </p:nvSpPr>
        <p:spPr>
          <a:xfrm>
            <a:off x="9531943" y="3475779"/>
            <a:ext cx="2299732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Referentielle Integrität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E9EABF-4265-3558-6669-5764C9940C1D}"/>
              </a:ext>
            </a:extLst>
          </p:cNvPr>
          <p:cNvCxnSpPr>
            <a:cxnSpLocks/>
            <a:stCxn id="32" idx="1"/>
            <a:endCxn id="34" idx="6"/>
          </p:cNvCxnSpPr>
          <p:nvPr/>
        </p:nvCxnSpPr>
        <p:spPr>
          <a:xfrm flipH="1" flipV="1">
            <a:off x="8624506" y="3475779"/>
            <a:ext cx="907437" cy="18466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70FBC76-7DBC-4815-7DA2-63E51A4B67B0}"/>
              </a:ext>
            </a:extLst>
          </p:cNvPr>
          <p:cNvSpPr/>
          <p:nvPr/>
        </p:nvSpPr>
        <p:spPr>
          <a:xfrm>
            <a:off x="7912001" y="3297979"/>
            <a:ext cx="712505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47C19E-7968-0360-2D5D-7B7B8471819E}"/>
              </a:ext>
            </a:extLst>
          </p:cNvPr>
          <p:cNvSpPr txBox="1"/>
          <p:nvPr/>
        </p:nvSpPr>
        <p:spPr>
          <a:xfrm>
            <a:off x="3021918" y="5061443"/>
            <a:ext cx="1425903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Schreibfehler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FABCB67-DD03-8A69-0695-9F6E0D66F117}"/>
              </a:ext>
            </a:extLst>
          </p:cNvPr>
          <p:cNvCxnSpPr>
            <a:cxnSpLocks/>
            <a:stCxn id="36" idx="3"/>
            <a:endCxn id="38" idx="2"/>
          </p:cNvCxnSpPr>
          <p:nvPr/>
        </p:nvCxnSpPr>
        <p:spPr>
          <a:xfrm flipV="1">
            <a:off x="4447821" y="4961467"/>
            <a:ext cx="1738489" cy="28464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8A6AC9B0-9AF8-1ED2-6172-E26354529763}"/>
              </a:ext>
            </a:extLst>
          </p:cNvPr>
          <p:cNvSpPr/>
          <p:nvPr/>
        </p:nvSpPr>
        <p:spPr>
          <a:xfrm>
            <a:off x="6186310" y="4786489"/>
            <a:ext cx="931226" cy="34995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DE2E19-6738-BBE7-0CE2-5CF9B9F9BCAE}"/>
              </a:ext>
            </a:extLst>
          </p:cNvPr>
          <p:cNvSpPr txBox="1"/>
          <p:nvPr/>
        </p:nvSpPr>
        <p:spPr>
          <a:xfrm>
            <a:off x="7484159" y="2005128"/>
            <a:ext cx="1686744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Fehlende Werte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B600331-CA88-E60A-428D-A134AF99F9ED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 flipH="1">
            <a:off x="7422700" y="2374460"/>
            <a:ext cx="904831" cy="62094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7B3B2736-D933-1236-0DD4-3ADEDDAEDD79}"/>
              </a:ext>
            </a:extLst>
          </p:cNvPr>
          <p:cNvSpPr/>
          <p:nvPr/>
        </p:nvSpPr>
        <p:spPr>
          <a:xfrm>
            <a:off x="6933398" y="2995407"/>
            <a:ext cx="978604" cy="32917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961" name="TextBox 40960">
            <a:extLst>
              <a:ext uri="{FF2B5EF4-FFF2-40B4-BE49-F238E27FC236}">
                <a16:creationId xmlns:a16="http://schemas.microsoft.com/office/drawing/2014/main" id="{22153D6D-D9E8-CC8F-993A-1FE9314EB34C}"/>
              </a:ext>
            </a:extLst>
          </p:cNvPr>
          <p:cNvSpPr txBox="1"/>
          <p:nvPr/>
        </p:nvSpPr>
        <p:spPr>
          <a:xfrm>
            <a:off x="8190405" y="4599727"/>
            <a:ext cx="1507592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Falsche Werte</a:t>
            </a:r>
          </a:p>
        </p:txBody>
      </p:sp>
      <p:cxnSp>
        <p:nvCxnSpPr>
          <p:cNvPr id="40963" name="Straight Arrow Connector 40962">
            <a:extLst>
              <a:ext uri="{FF2B5EF4-FFF2-40B4-BE49-F238E27FC236}">
                <a16:creationId xmlns:a16="http://schemas.microsoft.com/office/drawing/2014/main" id="{55270387-5D98-30D2-3A62-B7E8EE3B62CD}"/>
              </a:ext>
            </a:extLst>
          </p:cNvPr>
          <p:cNvCxnSpPr>
            <a:cxnSpLocks/>
            <a:stCxn id="40961" idx="1"/>
            <a:endCxn id="40966" idx="6"/>
          </p:cNvCxnSpPr>
          <p:nvPr/>
        </p:nvCxnSpPr>
        <p:spPr>
          <a:xfrm flipH="1">
            <a:off x="6660445" y="4784393"/>
            <a:ext cx="1529960" cy="49523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Oval 40965">
            <a:extLst>
              <a:ext uri="{FF2B5EF4-FFF2-40B4-BE49-F238E27FC236}">
                <a16:creationId xmlns:a16="http://schemas.microsoft.com/office/drawing/2014/main" id="{8D483AD3-2ECD-F39D-7078-49BFB0AD9A53}"/>
              </a:ext>
            </a:extLst>
          </p:cNvPr>
          <p:cNvSpPr/>
          <p:nvPr/>
        </p:nvSpPr>
        <p:spPr>
          <a:xfrm>
            <a:off x="6186311" y="5101826"/>
            <a:ext cx="474134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40972" name="Straight Arrow Connector 40971">
            <a:extLst>
              <a:ext uri="{FF2B5EF4-FFF2-40B4-BE49-F238E27FC236}">
                <a16:creationId xmlns:a16="http://schemas.microsoft.com/office/drawing/2014/main" id="{83FA37EC-3EF4-EB64-0CB8-8654C4D67AB4}"/>
              </a:ext>
            </a:extLst>
          </p:cNvPr>
          <p:cNvCxnSpPr>
            <a:cxnSpLocks/>
            <a:stCxn id="40961" idx="1"/>
            <a:endCxn id="40973" idx="5"/>
          </p:cNvCxnSpPr>
          <p:nvPr/>
        </p:nvCxnSpPr>
        <p:spPr>
          <a:xfrm flipH="1" flipV="1">
            <a:off x="5153974" y="3628102"/>
            <a:ext cx="3036431" cy="115629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3" name="Oval 40972">
            <a:extLst>
              <a:ext uri="{FF2B5EF4-FFF2-40B4-BE49-F238E27FC236}">
                <a16:creationId xmlns:a16="http://schemas.microsoft.com/office/drawing/2014/main" id="{373BBB36-0442-6C58-6759-0A482EBDEFDB}"/>
              </a:ext>
            </a:extLst>
          </p:cNvPr>
          <p:cNvSpPr/>
          <p:nvPr/>
        </p:nvSpPr>
        <p:spPr>
          <a:xfrm>
            <a:off x="4526844" y="3324578"/>
            <a:ext cx="734729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40974" name="Straight Arrow Connector 40973">
            <a:extLst>
              <a:ext uri="{FF2B5EF4-FFF2-40B4-BE49-F238E27FC236}">
                <a16:creationId xmlns:a16="http://schemas.microsoft.com/office/drawing/2014/main" id="{228CBC16-F3E7-2143-08FF-F49845839A34}"/>
              </a:ext>
            </a:extLst>
          </p:cNvPr>
          <p:cNvCxnSpPr>
            <a:cxnSpLocks/>
            <a:stCxn id="40961" idx="1"/>
            <a:endCxn id="40975" idx="5"/>
          </p:cNvCxnSpPr>
          <p:nvPr/>
        </p:nvCxnSpPr>
        <p:spPr>
          <a:xfrm flipH="1" flipV="1">
            <a:off x="6057976" y="3613908"/>
            <a:ext cx="2132429" cy="117048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5" name="Oval 40974">
            <a:extLst>
              <a:ext uri="{FF2B5EF4-FFF2-40B4-BE49-F238E27FC236}">
                <a16:creationId xmlns:a16="http://schemas.microsoft.com/office/drawing/2014/main" id="{631D70EF-AEA1-4558-BCD8-CA8E830D47BC}"/>
              </a:ext>
            </a:extLst>
          </p:cNvPr>
          <p:cNvSpPr/>
          <p:nvPr/>
        </p:nvSpPr>
        <p:spPr>
          <a:xfrm>
            <a:off x="5836358" y="3310384"/>
            <a:ext cx="259642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995" name="TextBox 40994">
            <a:extLst>
              <a:ext uri="{FF2B5EF4-FFF2-40B4-BE49-F238E27FC236}">
                <a16:creationId xmlns:a16="http://schemas.microsoft.com/office/drawing/2014/main" id="{58772DDA-DF0F-E197-A925-35BB9C731EE1}"/>
              </a:ext>
            </a:extLst>
          </p:cNvPr>
          <p:cNvSpPr txBox="1"/>
          <p:nvPr/>
        </p:nvSpPr>
        <p:spPr>
          <a:xfrm>
            <a:off x="10002027" y="4345093"/>
            <a:ext cx="107535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Duplikate</a:t>
            </a:r>
          </a:p>
        </p:txBody>
      </p:sp>
      <p:cxnSp>
        <p:nvCxnSpPr>
          <p:cNvPr id="40996" name="Straight Arrow Connector 40995">
            <a:extLst>
              <a:ext uri="{FF2B5EF4-FFF2-40B4-BE49-F238E27FC236}">
                <a16:creationId xmlns:a16="http://schemas.microsoft.com/office/drawing/2014/main" id="{9EBF7A34-70A8-05E3-E351-64533FD09B25}"/>
              </a:ext>
            </a:extLst>
          </p:cNvPr>
          <p:cNvCxnSpPr>
            <a:cxnSpLocks/>
            <a:stCxn id="40995" idx="1"/>
          </p:cNvCxnSpPr>
          <p:nvPr/>
        </p:nvCxnSpPr>
        <p:spPr>
          <a:xfrm flipH="1" flipV="1">
            <a:off x="8645083" y="3814573"/>
            <a:ext cx="1356944" cy="71518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97" name="Straight Arrow Connector 40996">
            <a:extLst>
              <a:ext uri="{FF2B5EF4-FFF2-40B4-BE49-F238E27FC236}">
                <a16:creationId xmlns:a16="http://schemas.microsoft.com/office/drawing/2014/main" id="{6F4D788F-20FB-EA0C-99EF-BB3BAC19927A}"/>
              </a:ext>
            </a:extLst>
          </p:cNvPr>
          <p:cNvCxnSpPr>
            <a:cxnSpLocks/>
            <a:stCxn id="40995" idx="1"/>
          </p:cNvCxnSpPr>
          <p:nvPr/>
        </p:nvCxnSpPr>
        <p:spPr>
          <a:xfrm flipH="1" flipV="1">
            <a:off x="8605494" y="3132869"/>
            <a:ext cx="1396533" cy="139689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2" name="Date Placeholder 41001">
            <a:extLst>
              <a:ext uri="{FF2B5EF4-FFF2-40B4-BE49-F238E27FC236}">
                <a16:creationId xmlns:a16="http://schemas.microsoft.com/office/drawing/2014/main" id="{025AB5C2-1573-8018-B0A7-8E2CD42AE0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Ursachen für Datenqualitätsprobleme</a:t>
            </a:r>
          </a:p>
        </p:txBody>
      </p:sp>
      <p:sp>
        <p:nvSpPr>
          <p:cNvPr id="4199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Ursachen liegen auf verschiedenen Ebenen, u.a. bei der</a:t>
            </a:r>
          </a:p>
          <a:p>
            <a:pPr lvl="1"/>
            <a:r>
              <a:rPr lang="de-DE" dirty="0"/>
              <a:t>Datenproduktion, z.B.</a:t>
            </a:r>
          </a:p>
          <a:p>
            <a:pPr lvl="2"/>
            <a:r>
              <a:rPr lang="de-DE" dirty="0"/>
              <a:t>Verschiedene Quellen repräsentieren gleiche Realwelt-Objekte in unterschiedlicher Form</a:t>
            </a:r>
          </a:p>
          <a:p>
            <a:pPr lvl="2"/>
            <a:r>
              <a:rPr lang="de-DE" dirty="0"/>
              <a:t>Datenerfassung unterliegt „subjektiven Einflüssen“</a:t>
            </a:r>
          </a:p>
          <a:p>
            <a:pPr lvl="2"/>
            <a:r>
              <a:rPr lang="de-DE" dirty="0"/>
              <a:t>Systematische Probleme bei Datenerfassung (Messung, Kodierung etc.)</a:t>
            </a:r>
          </a:p>
          <a:p>
            <a:pPr lvl="1"/>
            <a:r>
              <a:rPr lang="de-DE" dirty="0"/>
              <a:t>Datenspeicherung, z.B.</a:t>
            </a:r>
          </a:p>
          <a:p>
            <a:pPr lvl="2"/>
            <a:r>
              <a:rPr lang="de-DE" dirty="0"/>
              <a:t>Unterschiedliche oder ungeeignete Formate</a:t>
            </a:r>
          </a:p>
          <a:p>
            <a:pPr lvl="1"/>
            <a:r>
              <a:rPr lang="de-DE" dirty="0"/>
              <a:t>Datennutzung, z.B.</a:t>
            </a:r>
          </a:p>
          <a:p>
            <a:pPr lvl="2"/>
            <a:r>
              <a:rPr lang="de-DE" dirty="0"/>
              <a:t>Unzureichende Analyse- und Verarbeitungsmöglichkeiten</a:t>
            </a:r>
          </a:p>
          <a:p>
            <a:pPr lvl="2"/>
            <a:r>
              <a:rPr lang="de-DE" dirty="0"/>
              <a:t>Veränderung der Nutzungsbedürfnisse</a:t>
            </a:r>
          </a:p>
          <a:p>
            <a:pPr lvl="2"/>
            <a:r>
              <a:rPr lang="de-DE" dirty="0"/>
              <a:t>Sicherheits- und Zugriffsprobleme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81</a:t>
            </a:fld>
            <a:endParaRPr lang="de-DE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6172CB5-BCBF-064C-A6A3-453F2F4BD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F25DC-59D0-0145-9B2C-8C7F42CA2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5B4B0D-E6ED-5813-0BCE-8A6791EAD2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783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Arten von Datenqualitätsproblemen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5BA25-9438-3B4F-8FCB-91EA224EC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82</a:t>
            </a:fld>
            <a:endParaRPr lang="de-DE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87125F3-5800-9E41-B83F-C8558E2B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704A4-2A54-1AD2-DAF6-794282FAE717}"/>
              </a:ext>
            </a:extLst>
          </p:cNvPr>
          <p:cNvSpPr txBox="1"/>
          <p:nvPr/>
        </p:nvSpPr>
        <p:spPr>
          <a:xfrm>
            <a:off x="5106822" y="1664103"/>
            <a:ext cx="197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Qualitätsprobleme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2FD2E-B74D-B1D6-3AA6-E9262DFE94AB}"/>
              </a:ext>
            </a:extLst>
          </p:cNvPr>
          <p:cNvSpPr txBox="1"/>
          <p:nvPr/>
        </p:nvSpPr>
        <p:spPr>
          <a:xfrm>
            <a:off x="1867678" y="2611559"/>
            <a:ext cx="257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Betrachtung einer Quelle</a:t>
            </a:r>
          </a:p>
          <a:p>
            <a:pPr algn="ctr"/>
            <a:r>
              <a:rPr lang="en-DE" dirty="0"/>
              <a:t>(</a:t>
            </a:r>
            <a:r>
              <a:rPr lang="en-DE" i="1" dirty="0"/>
              <a:t>single-source problems</a:t>
            </a:r>
            <a:r>
              <a:rPr lang="en-DE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7F38D-8CDE-6C04-411A-9A37FEAD7B03}"/>
              </a:ext>
            </a:extLst>
          </p:cNvPr>
          <p:cNvSpPr txBox="1"/>
          <p:nvPr/>
        </p:nvSpPr>
        <p:spPr>
          <a:xfrm>
            <a:off x="7471522" y="2611559"/>
            <a:ext cx="3104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Betrachtung mehrerer Quellen</a:t>
            </a:r>
          </a:p>
          <a:p>
            <a:pPr algn="ctr"/>
            <a:r>
              <a:rPr lang="en-DE" dirty="0"/>
              <a:t>(</a:t>
            </a:r>
            <a:r>
              <a:rPr lang="en-DE" i="1" dirty="0"/>
              <a:t>multi-source problems</a:t>
            </a:r>
            <a:r>
              <a:rPr lang="en-DE" dirty="0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161E99-A75B-6D84-F8C6-B2BBB460AC8C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flipH="1">
            <a:off x="3155467" y="2033435"/>
            <a:ext cx="2940184" cy="578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383D51-3EE4-A6A9-7561-E318A6640723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6095651" y="2033435"/>
            <a:ext cx="2927995" cy="578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D9B038-F13A-CDE6-6000-F97EB0D215E0}"/>
              </a:ext>
            </a:extLst>
          </p:cNvPr>
          <p:cNvSpPr txBox="1"/>
          <p:nvPr/>
        </p:nvSpPr>
        <p:spPr>
          <a:xfrm>
            <a:off x="360488" y="3606556"/>
            <a:ext cx="275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/>
              <a:t>Schemaebene</a:t>
            </a:r>
          </a:p>
          <a:p>
            <a:r>
              <a:rPr lang="en-DE" dirty="0"/>
              <a:t>(</a:t>
            </a:r>
            <a:r>
              <a:rPr lang="en-DE" i="1" dirty="0"/>
              <a:t>Fehlen von Integritäts-bedingungen, schlechter Entwurf</a:t>
            </a:r>
            <a:r>
              <a:rPr lang="en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Eindeutigkeit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Referentielle Integrität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2ED8F8-B511-014B-E521-5C82C973EE3F}"/>
              </a:ext>
            </a:extLst>
          </p:cNvPr>
          <p:cNvSpPr txBox="1"/>
          <p:nvPr/>
        </p:nvSpPr>
        <p:spPr>
          <a:xfrm>
            <a:off x="3090696" y="3606556"/>
            <a:ext cx="27537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Instanzebene</a:t>
            </a:r>
          </a:p>
          <a:p>
            <a:r>
              <a:rPr lang="en-DE" dirty="0"/>
              <a:t>(</a:t>
            </a:r>
            <a:r>
              <a:rPr lang="en-DE" i="1" dirty="0"/>
              <a:t>Eingabefehler</a:t>
            </a:r>
            <a:r>
              <a:rPr lang="en-DE" dirty="0"/>
              <a:t>)</a:t>
            </a:r>
          </a:p>
          <a:p>
            <a:endParaRPr lang="en-DE" dirty="0"/>
          </a:p>
          <a:p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Schreibfehler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Redundanzen/Duplikate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Widersprüchliche Werte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31B133-445B-6901-4434-38E095ED85D4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flipH="1">
            <a:off x="1737488" y="3257890"/>
            <a:ext cx="1417979" cy="34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4F6865-8B8A-854D-4F03-EF04E697C6B9}"/>
              </a:ext>
            </a:extLst>
          </p:cNvPr>
          <p:cNvCxnSpPr>
            <a:cxnSpLocks/>
            <a:stCxn id="14" idx="2"/>
            <a:endCxn id="25" idx="0"/>
          </p:cNvCxnSpPr>
          <p:nvPr/>
        </p:nvCxnSpPr>
        <p:spPr>
          <a:xfrm>
            <a:off x="3155467" y="3257890"/>
            <a:ext cx="1312113" cy="34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0C70111-84C0-0835-7F64-74F15764C60C}"/>
              </a:ext>
            </a:extLst>
          </p:cNvPr>
          <p:cNvSpPr txBox="1"/>
          <p:nvPr/>
        </p:nvSpPr>
        <p:spPr>
          <a:xfrm>
            <a:off x="6269646" y="3606556"/>
            <a:ext cx="275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/>
              <a:t>Schemaebene</a:t>
            </a:r>
          </a:p>
          <a:p>
            <a:r>
              <a:rPr lang="en-DE" dirty="0"/>
              <a:t>(</a:t>
            </a:r>
            <a:r>
              <a:rPr lang="en-DE" i="1" dirty="0"/>
              <a:t>Heterogenität von Datenmodell, Schema</a:t>
            </a:r>
            <a:r>
              <a:rPr lang="en-DE" dirty="0"/>
              <a:t>)</a:t>
            </a:r>
          </a:p>
          <a:p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Strukturelle Konflikte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Namenskonflikte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FD83D6-21ED-0CBD-F543-4651BF215844}"/>
              </a:ext>
            </a:extLst>
          </p:cNvPr>
          <p:cNvSpPr txBox="1"/>
          <p:nvPr/>
        </p:nvSpPr>
        <p:spPr>
          <a:xfrm>
            <a:off x="9077512" y="3597590"/>
            <a:ext cx="275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/>
              <a:t>Instanzebene</a:t>
            </a:r>
          </a:p>
          <a:p>
            <a:r>
              <a:rPr lang="en-DE" dirty="0"/>
              <a:t>(</a:t>
            </a:r>
            <a:r>
              <a:rPr lang="en-DE" i="1" dirty="0"/>
              <a:t>Überlappung, Widerspruch, Inkonsistenz</a:t>
            </a:r>
            <a:r>
              <a:rPr lang="en-DE" dirty="0"/>
              <a:t>)</a:t>
            </a:r>
          </a:p>
          <a:p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Repräsentation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Zeitkonflikte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85B59F-956E-017D-CB6E-D93A713C52D0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flipH="1">
            <a:off x="7646646" y="3257890"/>
            <a:ext cx="1377000" cy="34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1BE03B-DB04-2BC8-F5C6-F86D78F91455}"/>
              </a:ext>
            </a:extLst>
          </p:cNvPr>
          <p:cNvCxnSpPr>
            <a:cxnSpLocks/>
            <a:stCxn id="15" idx="2"/>
            <a:endCxn id="36" idx="0"/>
          </p:cNvCxnSpPr>
          <p:nvPr/>
        </p:nvCxnSpPr>
        <p:spPr>
          <a:xfrm>
            <a:off x="9023646" y="3257890"/>
            <a:ext cx="1430866" cy="33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2D5CD9FA-45E3-F0DE-1E69-E63E21770F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4493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Dimensionen der Datenqualität</a:t>
            </a:r>
          </a:p>
        </p:txBody>
      </p:sp>
      <p:sp>
        <p:nvSpPr>
          <p:cNvPr id="44037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Datenqualität wird anhand verschiedener Dimensionen beurteilt, z.B.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Vollständigkeit</a:t>
            </a:r>
            <a:r>
              <a:rPr lang="de-DE" dirty="0"/>
              <a:t>: Verhältnis tatsächlicher Werte zu gespeicherten Werten, u.a.</a:t>
            </a:r>
          </a:p>
          <a:p>
            <a:pPr lvl="2"/>
            <a:r>
              <a:rPr lang="de-DE" dirty="0"/>
              <a:t>Wertebelegungen verschieden von Null</a:t>
            </a:r>
          </a:p>
          <a:p>
            <a:pPr lvl="2"/>
            <a:r>
              <a:rPr lang="de-DE" dirty="0"/>
              <a:t>Repräsentation aller in der </a:t>
            </a:r>
            <a:r>
              <a:rPr lang="de-DE" dirty="0" err="1"/>
              <a:t>Realwelt</a:t>
            </a:r>
            <a:r>
              <a:rPr lang="de-DE" dirty="0"/>
              <a:t> vorkommenden Objekte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Genauigkeit</a:t>
            </a:r>
            <a:r>
              <a:rPr lang="de-DE" dirty="0"/>
              <a:t>: Verhältnis der Anzahl der korrekten Werte zur Gesamtanzahl, d.h. prozentualer Anteil an Daten ohne Datenfehler</a:t>
            </a:r>
          </a:p>
          <a:p>
            <a:pPr lvl="2"/>
            <a:r>
              <a:rPr lang="de-DE" dirty="0"/>
              <a:t>Umfang, in dem Attributwerte im jeweils „optimalen“ Detaillierungsgrad vorliegen</a:t>
            </a:r>
          </a:p>
          <a:p>
            <a:pPr lvl="2"/>
            <a:r>
              <a:rPr lang="de-DE" dirty="0"/>
              <a:t>Nähe eines Wertes zum korrekten Wert innerhalb der </a:t>
            </a:r>
            <a:r>
              <a:rPr lang="de-DE" dirty="0" err="1"/>
              <a:t>Realwelt</a:t>
            </a:r>
            <a:endParaRPr lang="de-DE" dirty="0"/>
          </a:p>
          <a:p>
            <a:pPr lvl="1"/>
            <a:r>
              <a:rPr lang="de-DE" dirty="0">
                <a:solidFill>
                  <a:schemeClr val="accent1"/>
                </a:solidFill>
              </a:rPr>
              <a:t>Zeitnähe</a:t>
            </a:r>
            <a:r>
              <a:rPr lang="de-DE" dirty="0"/>
              <a:t>: Aktualität, in der Attributwerte dem sich dynamisch ändernden Realwelt-Zustand entsprechen</a:t>
            </a:r>
          </a:p>
          <a:p>
            <a:pPr lvl="2"/>
            <a:r>
              <a:rPr lang="de-DE" dirty="0"/>
              <a:t>Alter: Zeit seit dem Erfassen / Laden der Daten</a:t>
            </a:r>
          </a:p>
          <a:p>
            <a:pPr lvl="2"/>
            <a:r>
              <a:rPr lang="de-DE" dirty="0"/>
              <a:t>Volatilität: Häufigkeit der Änderungen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83</a:t>
            </a:fld>
            <a:endParaRPr lang="de-DE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1B59F3A-E047-B64A-B9EC-565837FB9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E61F42-D8A2-F241-AC5E-E46B9E504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87F26-FB51-8AED-4FFF-971EA0017B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8134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Dimensionen der Datenqualität (Fortsetzung)</a:t>
            </a:r>
          </a:p>
        </p:txBody>
      </p:sp>
      <p:sp>
        <p:nvSpPr>
          <p:cNvPr id="45061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Weitere Dimensionen, u.a.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Relevanz</a:t>
            </a:r>
            <a:r>
              <a:rPr lang="de-DE" dirty="0"/>
              <a:t>: Grad, in dem der Informationsgehalt den Nutzungsbedürfnissen entspricht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Verständlichkeit</a:t>
            </a:r>
            <a:r>
              <a:rPr lang="de-DE" dirty="0"/>
              <a:t>: Grad, in dem Daten in Inhalt und Struktur mit der „Vorstellungswelt“ der nutzenden Personen übereinstimmen 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Konsistenz</a:t>
            </a:r>
            <a:r>
              <a:rPr lang="de-DE" dirty="0"/>
              <a:t>: Grad, in dem Daten frei von logischen Widersprüchen sind </a:t>
            </a:r>
          </a:p>
          <a:p>
            <a:pPr lvl="2"/>
            <a:r>
              <a:rPr lang="de-DE" dirty="0"/>
              <a:t>Integritätsbedingungen, Geschäftsregeln, ...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Verfügbarkeit: </a:t>
            </a:r>
            <a:r>
              <a:rPr lang="de-DE" dirty="0"/>
              <a:t>Grad, in dem Daten für nutzende Personen in einem bestimmten Zeitraum nutzbar sind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Glaubwürdigkeit</a:t>
            </a:r>
            <a:r>
              <a:rPr lang="de-DE" dirty="0"/>
              <a:t>: Grad, in dem Daten von nutzenden Personen als korrekt akzeptiert werden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Kosten</a:t>
            </a:r>
            <a:r>
              <a:rPr lang="de-DE" dirty="0"/>
              <a:t>: Preis für Datenzugriff, Anfrage, Datenübertragung, ...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84</a:t>
            </a:fld>
            <a:endParaRPr lang="de-DE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ACEBAAA-359E-C24C-B066-ED4C049A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80C22-73FA-3548-8612-63CB0D5A2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FA6BB9-AFF3-8CC5-EBC7-E9013D9ED8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423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43A361-F341-294F-9C83-F8D409BE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C5D35-1475-4B4B-966F-7F2E26B04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Normalformen: strukturelle Qualität, Datenqualität: Qualität der Dateninstanzen</a:t>
            </a:r>
          </a:p>
          <a:p>
            <a:r>
              <a:rPr lang="de-DE" dirty="0"/>
              <a:t>Ursachen von Datenqualitätsproblemen</a:t>
            </a:r>
          </a:p>
          <a:p>
            <a:pPr lvl="1"/>
            <a:r>
              <a:rPr lang="de-DE" dirty="0"/>
              <a:t>Verschiedene Quellen, subjektive oder systematische Einflüsse bei der Datenerfassung</a:t>
            </a:r>
          </a:p>
          <a:p>
            <a:pPr lvl="1"/>
            <a:r>
              <a:rPr lang="de-DE" dirty="0"/>
              <a:t>Unterschiedliche / falsche Formate</a:t>
            </a:r>
          </a:p>
          <a:p>
            <a:pPr lvl="1"/>
            <a:r>
              <a:rPr lang="de-DE" dirty="0"/>
              <a:t>Veränderte Anforderungen, Sicherheits- und Zugriffsprobleme</a:t>
            </a:r>
          </a:p>
          <a:p>
            <a:r>
              <a:rPr lang="de-DE" dirty="0"/>
              <a:t>Arten von Datenqualitätsproblemen</a:t>
            </a:r>
          </a:p>
          <a:p>
            <a:pPr lvl="1"/>
            <a:r>
              <a:rPr lang="de-DE" dirty="0"/>
              <a:t>Eindeutigkeit, referentielle Integrität, Schreibfehler, Redundanzen / Duplikate, Widersprüche</a:t>
            </a:r>
          </a:p>
          <a:p>
            <a:pPr lvl="1"/>
            <a:r>
              <a:rPr lang="de-DE" dirty="0"/>
              <a:t>Namenskonflikte, strukturelle Konflikte, Repräsentation</a:t>
            </a:r>
          </a:p>
          <a:p>
            <a:r>
              <a:rPr lang="de-DE" dirty="0"/>
              <a:t>Dimension Beurteilung</a:t>
            </a:r>
          </a:p>
          <a:p>
            <a:pPr lvl="1"/>
            <a:r>
              <a:rPr lang="de-DE" dirty="0"/>
              <a:t>Vollständigkeit, Genauigkeit, Zeitnähe, Relevanz, Verständlichkeit, Konsistenz, Verfügbarkeit, Glaubwürdigkeit, Kosten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A15DA-47E7-C943-8E53-210A7767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E007-B088-8448-9415-F4EF9D667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84E0D-4141-1EFB-7EF2-2EF6B22E71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187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Funktionale Abhängigkeiten</a:t>
            </a:r>
          </a:p>
          <a:p>
            <a:pPr lvl="1"/>
            <a:r>
              <a:rPr lang="de-DE" dirty="0"/>
              <a:t>Definition, Schlüssel, Ableitungen</a:t>
            </a:r>
          </a:p>
          <a:p>
            <a:pPr lvl="1"/>
            <a:r>
              <a:rPr lang="de-DE" dirty="0"/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i="1" dirty="0"/>
              <a:t>Normalformen</a:t>
            </a:r>
          </a:p>
          <a:p>
            <a:pPr lvl="1"/>
            <a:r>
              <a:rPr lang="de-DE" dirty="0"/>
              <a:t>Zerlegung von Relationen</a:t>
            </a:r>
          </a:p>
          <a:p>
            <a:pPr lvl="1"/>
            <a:r>
              <a:rPr lang="de-DE" dirty="0"/>
              <a:t>Exkurs: NF</a:t>
            </a:r>
            <a:r>
              <a:rPr lang="de-DE" baseline="30000" dirty="0"/>
              <a:t>2</a:t>
            </a:r>
            <a:r>
              <a:rPr lang="de-DE" dirty="0"/>
              <a:t>; 1NF, 2NF, 3NF, BCNF, 4NF, 5NF</a:t>
            </a:r>
          </a:p>
          <a:p>
            <a:pPr lvl="1"/>
            <a:r>
              <a:rPr lang="de-DE" dirty="0"/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Datenqualität</a:t>
            </a:r>
          </a:p>
          <a:p>
            <a:pPr lvl="1"/>
            <a:r>
              <a:rPr lang="de-DE" dirty="0"/>
              <a:t>Datenqualitätsprobleme, Dimensionen der Datenqualität</a:t>
            </a:r>
          </a:p>
          <a:p>
            <a:pPr lvl="1"/>
            <a:endParaRPr lang="de-DE" dirty="0"/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Structured Query Language (SQL)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86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5BE15-6D63-9842-B232-E8C0D0362A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2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89A3-C603-9145-9C03-48B5D8E5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 der relationalen Entwurfstheorie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645F9-46F4-744F-8331-4A6668909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Bewertung der Qualität eines Relationenschemas</a:t>
            </a:r>
          </a:p>
          <a:p>
            <a:pPr lvl="1"/>
            <a:r>
              <a:rPr lang="de-DE" dirty="0"/>
              <a:t>Redundanz</a:t>
            </a:r>
          </a:p>
          <a:p>
            <a:pPr lvl="2"/>
            <a:r>
              <a:rPr lang="de-DE" dirty="0"/>
              <a:t>Viel Redundanz erhöht Gefahr für Anomalien, vor allem bei Updates</a:t>
            </a:r>
          </a:p>
          <a:p>
            <a:pPr lvl="1"/>
            <a:r>
              <a:rPr lang="de-DE" dirty="0"/>
              <a:t>Einhaltung von Konsistenzbedingungen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Funktionale Abhängigkeiten</a:t>
            </a:r>
            <a:r>
              <a:rPr lang="de-DE" dirty="0"/>
              <a:t>, anhand derer Konsistenz geprüft werden kann </a:t>
            </a:r>
          </a:p>
          <a:p>
            <a:r>
              <a:rPr lang="de-DE" dirty="0">
                <a:solidFill>
                  <a:schemeClr val="accent1"/>
                </a:solidFill>
              </a:rPr>
              <a:t>Normalformen </a:t>
            </a:r>
            <a:r>
              <a:rPr lang="de-DE" dirty="0"/>
              <a:t>als Gütekriterium</a:t>
            </a:r>
          </a:p>
          <a:p>
            <a:r>
              <a:rPr lang="de-DE" dirty="0"/>
              <a:t>Gegebenenfalls Verbesserung eines Relationenschemas durch</a:t>
            </a:r>
          </a:p>
          <a:p>
            <a:pPr lvl="1"/>
            <a:r>
              <a:rPr lang="de-DE" dirty="0"/>
              <a:t>Synthesealgorithmus</a:t>
            </a:r>
          </a:p>
          <a:p>
            <a:pPr lvl="1"/>
            <a:r>
              <a:rPr lang="de-DE" dirty="0"/>
              <a:t>Zerlegungsalgorithmus</a:t>
            </a:r>
          </a:p>
          <a:p>
            <a:endParaRPr lang="de-DE" dirty="0"/>
          </a:p>
          <a:p>
            <a:r>
              <a:rPr lang="de-DE" dirty="0"/>
              <a:t>Meist gute Qualität bei aus validen ER-Diagrammen erstellte DB-Schemata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36FCF-BAC3-2F4B-843F-0C77025FC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E06FC-AC54-F94E-9648-2FC83DDAE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F9167-3471-1ADF-7179-FD1B8B5649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24947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-16x9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" id="{CD513E19-B721-C047-BA30-82984D7A367C}" vid="{B09A2FB4-8176-8E4E-8F6E-FA0B5FDF8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</Template>
  <TotalTime>15691</TotalTime>
  <Words>10208</Words>
  <Application>Microsoft Macintosh PowerPoint</Application>
  <PresentationFormat>Widescreen</PresentationFormat>
  <Paragraphs>3064</Paragraphs>
  <Slides>86</Slides>
  <Notes>47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Arial</vt:lpstr>
      <vt:lpstr>Arial Narrow</vt:lpstr>
      <vt:lpstr>Calibri</vt:lpstr>
      <vt:lpstr>Cambria Math</vt:lpstr>
      <vt:lpstr>Meta Offc Pro</vt:lpstr>
      <vt:lpstr>MetaOffcPro</vt:lpstr>
      <vt:lpstr>System Font Regular</vt:lpstr>
      <vt:lpstr>Times New Roman</vt:lpstr>
      <vt:lpstr>Webdings</vt:lpstr>
      <vt:lpstr>Wingdings</vt:lpstr>
      <vt:lpstr>wwu-adapted-16x9</vt:lpstr>
      <vt:lpstr>Datenbank-Entwurf</vt:lpstr>
      <vt:lpstr>Inhalte: Datenbanken (DBs)</vt:lpstr>
      <vt:lpstr>Phasen des DB-Entwurfs</vt:lpstr>
      <vt:lpstr>„Schlechte“ Relation</vt:lpstr>
      <vt:lpstr>„Schlechte“ Relation: Einfügeanomalie</vt:lpstr>
      <vt:lpstr>„Schlechte“ Relation: Update-Anomalie</vt:lpstr>
      <vt:lpstr>„Schlechte“ Relation: Löschanomalie</vt:lpstr>
      <vt:lpstr>„Schlechte“ Relation</vt:lpstr>
      <vt:lpstr>Ziele der relationalen Entwurfstheorie</vt:lpstr>
      <vt:lpstr>Überblick: 4. Datenbankentwurf</vt:lpstr>
      <vt:lpstr>Funktionale Abhängigkeiten</vt:lpstr>
      <vt:lpstr>Funktionale Abhängigkeiten</vt:lpstr>
      <vt:lpstr>Wo kommen die FDs her?</vt:lpstr>
      <vt:lpstr>Schlüssel</vt:lpstr>
      <vt:lpstr>Schlüssel: Beispiel 1</vt:lpstr>
      <vt:lpstr>Schlüssel: Beispiel 2</vt:lpstr>
      <vt:lpstr>Herleitung funktionaler Abhängigkeiten</vt:lpstr>
      <vt:lpstr>Die sechs Inferenzregeln (RATZAP)</vt:lpstr>
      <vt:lpstr>Beispiel für die Anwendung von Inferenzregeln</vt:lpstr>
      <vt:lpstr>Attributhülle</vt:lpstr>
      <vt:lpstr>Attributhülle: Beispiel</vt:lpstr>
      <vt:lpstr>Attributhülle: Beispiel</vt:lpstr>
      <vt:lpstr>Attributhülle</vt:lpstr>
      <vt:lpstr>Redundanz in FDs &amp; Kanonische Überdeckung</vt:lpstr>
      <vt:lpstr>Kanonische Überdeckung: Berechnung</vt:lpstr>
      <vt:lpstr>Kanonische Überdeckung:  Pseudocode</vt:lpstr>
      <vt:lpstr>Kanonische Überdeckung</vt:lpstr>
      <vt:lpstr>Kanonische Überdeckung</vt:lpstr>
      <vt:lpstr>Kanonische Überdeckung: Abstraktes Beispiel (zusätzlich)</vt:lpstr>
      <vt:lpstr>Kanonische Überdeckung: Abstraktes Beispiel</vt:lpstr>
      <vt:lpstr>Zwischenzusammenfassung</vt:lpstr>
      <vt:lpstr>Überblick: 4. Datenbankentwurf</vt:lpstr>
      <vt:lpstr>Erinnerung: Ziele der relationalen Entwurfstheorie</vt:lpstr>
      <vt:lpstr>Normalisierung von Datenbank-Schemata &amp; Normalformen (NF)</vt:lpstr>
      <vt:lpstr>Zerlegung von Schemata</vt:lpstr>
      <vt:lpstr>Verlustlosigkeit bzw. nicht-additiver JOIN</vt:lpstr>
      <vt:lpstr>Beispiel</vt:lpstr>
      <vt:lpstr>Nicht-additiver JOIN-Test</vt:lpstr>
      <vt:lpstr>Nicht-additiver JOIN-Test: Beispiel 1</vt:lpstr>
      <vt:lpstr>Nicht-additiver JOIN-Test: Beispiel 1</vt:lpstr>
      <vt:lpstr>Nicht-additiver JOIN-Test: Beispiel 2</vt:lpstr>
      <vt:lpstr>Nicht-additiver JOIN – Test: Beispiel 2</vt:lpstr>
      <vt:lpstr>Nebenbemerkung: Unechte Tupel</vt:lpstr>
      <vt:lpstr>Beispiel</vt:lpstr>
      <vt:lpstr>Abhängigkeitswahrung</vt:lpstr>
      <vt:lpstr>Abhängigkeitswahrung: Beispiel 1</vt:lpstr>
      <vt:lpstr>Abhängigkeitswahrung: Beispiel 2</vt:lpstr>
      <vt:lpstr>Normalformen</vt:lpstr>
      <vt:lpstr>Historie</vt:lpstr>
      <vt:lpstr>Nebenbemerkung: Non-first Normal Form (NF2)</vt:lpstr>
      <vt:lpstr>1. Normalform</vt:lpstr>
      <vt:lpstr>1. Normalform</vt:lpstr>
      <vt:lpstr>2. Normalform</vt:lpstr>
      <vt:lpstr>2. Normalform</vt:lpstr>
      <vt:lpstr>2. Normalform</vt:lpstr>
      <vt:lpstr>3. Normalform</vt:lpstr>
      <vt:lpstr>Synthesealgorithmus</vt:lpstr>
      <vt:lpstr>Synthesealgorithmus: Schritte</vt:lpstr>
      <vt:lpstr>Synthesealgorithmus: Beispiel</vt:lpstr>
      <vt:lpstr>Synthesealgorithmus: Beispiel</vt:lpstr>
      <vt:lpstr>3. Normalform</vt:lpstr>
      <vt:lpstr>3. Normalform: Probleme</vt:lpstr>
      <vt:lpstr>3. Normalform: Probleme</vt:lpstr>
      <vt:lpstr>3. Normalform: Probleme</vt:lpstr>
      <vt:lpstr>Boyce-Codd-Normalform (BCNF)</vt:lpstr>
      <vt:lpstr>Zerlegungsalgorithmus</vt:lpstr>
      <vt:lpstr>Beispiele</vt:lpstr>
      <vt:lpstr>Boyce-Codd-Normalform (BCNF)</vt:lpstr>
      <vt:lpstr>BCNF und 3NF</vt:lpstr>
      <vt:lpstr>Höhere Normalformen</vt:lpstr>
      <vt:lpstr>Höhere Normalformen</vt:lpstr>
      <vt:lpstr>Die 5. Normalform – Motivation</vt:lpstr>
      <vt:lpstr>Die 5. Normalform – Motivation</vt:lpstr>
      <vt:lpstr>Die 5. Normalform – Motivation</vt:lpstr>
      <vt:lpstr>Die 5. Normalform – Motivation</vt:lpstr>
      <vt:lpstr>Normalisierung und die Praxis</vt:lpstr>
      <vt:lpstr>Zwischenzusammenfassung</vt:lpstr>
      <vt:lpstr>Überblick: 4. Datenbankentwurf</vt:lpstr>
      <vt:lpstr>Problemfeld Datenqualität</vt:lpstr>
      <vt:lpstr>Beispiele für mindere Datenqualität</vt:lpstr>
      <vt:lpstr>Ursachen für Datenqualitätsprobleme</vt:lpstr>
      <vt:lpstr>Arten von Datenqualitätsproblemen</vt:lpstr>
      <vt:lpstr>Dimensionen der Datenqualität</vt:lpstr>
      <vt:lpstr>Dimensionen der Datenqualität (Fortsetzung)</vt:lpstr>
      <vt:lpstr>Zwischenzusammenfassung</vt:lpstr>
      <vt:lpstr>Überblick: 4. Datenbankentwurf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MOBI-DBs-B: DatenbankSysteme</dc:title>
  <dc:creator>Microsoft Office User</dc:creator>
  <cp:lastModifiedBy>Tanya Braun</cp:lastModifiedBy>
  <cp:revision>184</cp:revision>
  <cp:lastPrinted>2019-05-10T18:14:38Z</cp:lastPrinted>
  <dcterms:created xsi:type="dcterms:W3CDTF">2019-02-21T11:57:08Z</dcterms:created>
  <dcterms:modified xsi:type="dcterms:W3CDTF">2023-06-07T11:29:20Z</dcterms:modified>
</cp:coreProperties>
</file>