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73"/>
  </p:notesMasterIdLst>
  <p:sldIdLst>
    <p:sldId id="256" r:id="rId2"/>
    <p:sldId id="258" r:id="rId3"/>
    <p:sldId id="300" r:id="rId4"/>
    <p:sldId id="413" r:id="rId5"/>
    <p:sldId id="269" r:id="rId6"/>
    <p:sldId id="414" r:id="rId7"/>
    <p:sldId id="415" r:id="rId8"/>
    <p:sldId id="345" r:id="rId9"/>
    <p:sldId id="337" r:id="rId10"/>
    <p:sldId id="359" r:id="rId11"/>
    <p:sldId id="361" r:id="rId12"/>
    <p:sldId id="418" r:id="rId13"/>
    <p:sldId id="419" r:id="rId14"/>
    <p:sldId id="360" r:id="rId15"/>
    <p:sldId id="364" r:id="rId16"/>
    <p:sldId id="366" r:id="rId17"/>
    <p:sldId id="362" r:id="rId18"/>
    <p:sldId id="363" r:id="rId19"/>
    <p:sldId id="339" r:id="rId20"/>
    <p:sldId id="367" r:id="rId21"/>
    <p:sldId id="368" r:id="rId22"/>
    <p:sldId id="371" r:id="rId23"/>
    <p:sldId id="370" r:id="rId24"/>
    <p:sldId id="373" r:id="rId25"/>
    <p:sldId id="340" r:id="rId26"/>
    <p:sldId id="372" r:id="rId27"/>
    <p:sldId id="374" r:id="rId28"/>
    <p:sldId id="420" r:id="rId29"/>
    <p:sldId id="377" r:id="rId30"/>
    <p:sldId id="378" r:id="rId31"/>
    <p:sldId id="379" r:id="rId32"/>
    <p:sldId id="380" r:id="rId33"/>
    <p:sldId id="421" r:id="rId34"/>
    <p:sldId id="382" r:id="rId35"/>
    <p:sldId id="381" r:id="rId36"/>
    <p:sldId id="422" r:id="rId37"/>
    <p:sldId id="423" r:id="rId38"/>
    <p:sldId id="383" r:id="rId39"/>
    <p:sldId id="384" r:id="rId40"/>
    <p:sldId id="424" r:id="rId41"/>
    <p:sldId id="385" r:id="rId42"/>
    <p:sldId id="386" r:id="rId43"/>
    <p:sldId id="387" r:id="rId44"/>
    <p:sldId id="394" r:id="rId45"/>
    <p:sldId id="395" r:id="rId46"/>
    <p:sldId id="396" r:id="rId47"/>
    <p:sldId id="397" r:id="rId48"/>
    <p:sldId id="398" r:id="rId49"/>
    <p:sldId id="399" r:id="rId50"/>
    <p:sldId id="343" r:id="rId51"/>
    <p:sldId id="329" r:id="rId52"/>
    <p:sldId id="416" r:id="rId53"/>
    <p:sldId id="330" r:id="rId54"/>
    <p:sldId id="344" r:id="rId55"/>
    <p:sldId id="331" r:id="rId56"/>
    <p:sldId id="391" r:id="rId57"/>
    <p:sldId id="388" r:id="rId58"/>
    <p:sldId id="392" r:id="rId59"/>
    <p:sldId id="336" r:id="rId60"/>
    <p:sldId id="417" r:id="rId61"/>
    <p:sldId id="346" r:id="rId62"/>
    <p:sldId id="347" r:id="rId63"/>
    <p:sldId id="350" r:id="rId64"/>
    <p:sldId id="351" r:id="rId65"/>
    <p:sldId id="400" r:id="rId66"/>
    <p:sldId id="354" r:id="rId67"/>
    <p:sldId id="355" r:id="rId68"/>
    <p:sldId id="356" r:id="rId69"/>
    <p:sldId id="401" r:id="rId70"/>
    <p:sldId id="393" r:id="rId71"/>
    <p:sldId id="42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AE3F3"/>
    <a:srgbClr val="D8DBE8"/>
    <a:srgbClr val="D6F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89410"/>
  </p:normalViewPr>
  <p:slideViewPr>
    <p:cSldViewPr snapToGrid="0" snapToObjects="1">
      <p:cViewPr varScale="1">
        <p:scale>
          <a:sx n="117" d="100"/>
          <a:sy n="117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R=S -&gt; automatisch kompatibel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55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Kurse, die vom MATH Department gehalten werden oder alle Kurse, die maximal </a:t>
            </a:r>
          </a:p>
          <a:p>
            <a:endParaRPr lang="de-DE" dirty="0"/>
          </a:p>
          <a:p>
            <a:r>
              <a:rPr lang="de-DE" dirty="0"/>
              <a:t>Kurse aus unterschiedlichen Tabellen zusammenfügen</a:t>
            </a:r>
          </a:p>
          <a:p>
            <a:r>
              <a:rPr lang="de-DE" dirty="0"/>
              <a:t>Wenn gleiche Relation, dann über AND, OR abbildbar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91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Kurse, die vom MATH Department gehalten werden und maximal 3 SWS haben</a:t>
            </a:r>
          </a:p>
          <a:p>
            <a:r>
              <a:rPr lang="de-DE" dirty="0"/>
              <a:t>(kann man auch über AND Bedingung in Selektion machen)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2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Kurse, die vom MATH Department gehalten werden oder alle Kurse, die maximal 3 SWS haben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3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50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Dozenten, die im Jahr 19 Kurse des Departments CS halten, und die Kursnummern der Kurse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1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Dozenten, die im Jahr 19 Kurse des Departments CS halten, und die Kursnummern der Kurse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07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Dozenten, die Kurse des Departments CS halten, und die Kursnummern der Kurse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Dozenten, die Kurse des Departments CS halten, und die Kursnummern der Kurse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0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7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7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RESN = RES1 mit zusätzlichem Tupel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76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RESN = RES1 mit zusätzlichem Tupel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4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Kandidaten: b1, b2, b3, b4</a:t>
            </a:r>
          </a:p>
          <a:p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[B]=b1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[A]=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 für alle A in S (a1, a2, a3)? -&gt;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existiert für a1, a2, a3 -&gt; ok</a:t>
            </a:r>
          </a:p>
          <a:p>
            <a:endParaRPr lang="de-DE" dirty="0"/>
          </a:p>
          <a:p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[B]=b2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[A]=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 für alle A in S (a1, a2, a3)? -&gt;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existiert für a1, a3 -&gt; not</a:t>
            </a:r>
          </a:p>
          <a:p>
            <a:endParaRPr lang="de-DE" dirty="0">
              <a:solidFill>
                <a:schemeClr val="accent1"/>
              </a:solidFill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[B]=b3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[A]=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 für alle A in S (a1, a2, a3)? -&gt;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existiert für a2, a3 -&gt; not</a:t>
            </a:r>
          </a:p>
          <a:p>
            <a:endParaRPr lang="de-DE" dirty="0">
              <a:solidFill>
                <a:schemeClr val="accent1"/>
              </a:solidFill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[B]=b4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[A]=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 für alle A in S (a1, a2, a3)? -&gt;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und </a:t>
            </a:r>
            <a:r>
              <a:rPr lang="de-DE" dirty="0" err="1">
                <a:solidFill>
                  <a:schemeClr val="accent1"/>
                </a:solidFill>
                <a:sym typeface="Symbol" pitchFamily="18" charset="2"/>
              </a:rPr>
              <a:t>t</a:t>
            </a:r>
            <a:r>
              <a:rPr lang="de-DE" baseline="-25000" dirty="0" err="1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de-DE" dirty="0">
                <a:solidFill>
                  <a:schemeClr val="accent1"/>
                </a:solidFill>
                <a:sym typeface="Symbol" pitchFamily="18" charset="2"/>
              </a:rPr>
              <a:t>[A] existiert für a1, a2, a3 -&gt; 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chemeClr val="accent1"/>
              </a:solidFill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Sammle die </a:t>
            </a:r>
            <a:r>
              <a:rPr lang="de-DE" dirty="0" err="1"/>
              <a:t>Bs</a:t>
            </a:r>
            <a:r>
              <a:rPr lang="de-DE" dirty="0"/>
              <a:t> ein, die alle As haben, die in S vorkommen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35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5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91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19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46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16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07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0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Relationenschema</a:t>
            </a:r>
            <a:r>
              <a:rPr lang="de-DE" dirty="0"/>
              <a:t>: Course(</a:t>
            </a:r>
            <a:r>
              <a:rPr lang="de-DE" dirty="0" err="1"/>
              <a:t>CourseName</a:t>
            </a:r>
            <a:r>
              <a:rPr lang="de-DE" dirty="0"/>
              <a:t>, </a:t>
            </a:r>
            <a:r>
              <a:rPr lang="de-DE" dirty="0" err="1"/>
              <a:t>CourseNumber</a:t>
            </a:r>
            <a:r>
              <a:rPr lang="de-DE" dirty="0"/>
              <a:t>, </a:t>
            </a:r>
            <a:r>
              <a:rPr lang="de-DE" dirty="0" err="1"/>
              <a:t>CreditHours</a:t>
            </a:r>
            <a:r>
              <a:rPr lang="de-DE" dirty="0"/>
              <a:t>, Department)</a:t>
            </a:r>
          </a:p>
          <a:p>
            <a:r>
              <a:rPr lang="de-DE" dirty="0"/>
              <a:t>Attribut z.B. </a:t>
            </a:r>
            <a:r>
              <a:rPr lang="de-DE" dirty="0" err="1"/>
              <a:t>CourseName</a:t>
            </a:r>
            <a:r>
              <a:rPr lang="de-DE" dirty="0"/>
              <a:t>: </a:t>
            </a:r>
            <a:r>
              <a:rPr lang="de-DE" dirty="0" err="1"/>
              <a:t>dom</a:t>
            </a:r>
            <a:r>
              <a:rPr lang="de-DE" dirty="0"/>
              <a:t> = String, oder aus Menge von </a:t>
            </a:r>
            <a:r>
              <a:rPr lang="de-DE" dirty="0" err="1"/>
              <a:t>CourseNames</a:t>
            </a:r>
            <a:r>
              <a:rPr lang="de-DE" dirty="0"/>
              <a:t> an der Uni (beschränkt)</a:t>
            </a:r>
          </a:p>
          <a:p>
            <a:r>
              <a:rPr lang="de-DE" dirty="0"/>
              <a:t>Grad: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5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Min: </a:t>
            </a:r>
            <a:r>
              <a:rPr lang="de-DE" dirty="0">
                <a:solidFill>
                  <a:schemeClr val="accent1"/>
                </a:solidFill>
              </a:rPr>
              <a:t> 	</a:t>
            </a:r>
            <a:r>
              <a:rPr lang="de-DE" dirty="0"/>
              <a:t>Stundenzahl, die ein Kurs mindestens hat</a:t>
            </a:r>
          </a:p>
          <a:p>
            <a:r>
              <a:rPr lang="de-DE" dirty="0"/>
              <a:t>Max: </a:t>
            </a:r>
            <a:r>
              <a:rPr lang="de-DE" dirty="0">
                <a:solidFill>
                  <a:schemeClr val="accent1"/>
                </a:solidFill>
              </a:rPr>
              <a:t>	</a:t>
            </a:r>
            <a:r>
              <a:rPr lang="de-DE" dirty="0"/>
              <a:t>Stundenzahl, die ein Kurs maximal hat </a:t>
            </a:r>
          </a:p>
          <a:p>
            <a:r>
              <a:rPr lang="de-DE" dirty="0" err="1"/>
              <a:t>Avg</a:t>
            </a:r>
            <a:r>
              <a:rPr lang="de-DE" dirty="0"/>
              <a:t>: </a:t>
            </a:r>
            <a:r>
              <a:rPr lang="de-DE" dirty="0">
                <a:solidFill>
                  <a:schemeClr val="accent1"/>
                </a:solidFill>
              </a:rPr>
              <a:t>	</a:t>
            </a:r>
            <a:r>
              <a:rPr lang="de-DE" dirty="0"/>
              <a:t>Durchschnittliche Stunden aller Kurse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Sum</a:t>
            </a:r>
            <a:r>
              <a:rPr lang="de-DE" dirty="0"/>
              <a:t>:	Gesamtstunden aller Kurse</a:t>
            </a:r>
          </a:p>
          <a:p>
            <a:r>
              <a:rPr lang="de-DE" dirty="0" err="1"/>
              <a:t>Cnt</a:t>
            </a:r>
            <a:r>
              <a:rPr lang="de-DE" dirty="0"/>
              <a:t>:	Anzahl der Kurse mit gegebenen Stunden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COUNT Department = 4, da Department=NULL beim letzten Tupel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20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Aggregation ohne Gruppierung</a:t>
            </a:r>
          </a:p>
          <a:p>
            <a:r>
              <a:rPr lang="de-DE" dirty="0"/>
              <a:t>Aggregation mit Gruppierung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Aggregation mit Gruppierung und anschließender Speicherung als Relation mit neuen Namen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697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Letzte Vorlesung: Dynamik in </a:t>
            </a:r>
            <a:r>
              <a:rPr lang="de-DE" dirty="0" err="1"/>
              <a:t>Relationenzuständen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06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Wertebereichseinschränkungen: Tippfehler? Anderer Ausdruck für das richtig gemeinte (vier vs. 4)? String als Domäne sehr allgemein -&gt; </a:t>
            </a:r>
            <a:r>
              <a:rPr lang="de-DE" dirty="0" err="1"/>
              <a:t>Regex</a:t>
            </a:r>
            <a:r>
              <a:rPr lang="de-DE" dirty="0"/>
              <a:t>/Parser? (Teil des DBMS bzw. </a:t>
            </a:r>
            <a:r>
              <a:rPr lang="de-DE" dirty="0" err="1"/>
              <a:t>Preprocessing</a:t>
            </a:r>
            <a:r>
              <a:rPr lang="de-DE" dirty="0"/>
              <a:t>, wo auch immer geparst wird)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8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Wertebereichseinschränkungen: Tippfehler? Anderer Ausdruck für das richtig gemeinte (vier vs. 4)? String als Domäne sehr allgemein -&gt; </a:t>
            </a:r>
            <a:r>
              <a:rPr lang="de-DE" dirty="0" err="1"/>
              <a:t>Regex</a:t>
            </a:r>
            <a:r>
              <a:rPr lang="de-DE" dirty="0"/>
              <a:t>/Parser? (Teil des DBMS bzw. </a:t>
            </a:r>
            <a:r>
              <a:rPr lang="de-DE" dirty="0" err="1"/>
              <a:t>Preprocessing</a:t>
            </a:r>
            <a:r>
              <a:rPr lang="de-DE" dirty="0"/>
              <a:t>, wo auch immer geparst wird)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30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Wiederholung aus letzter Vorlesung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17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Wiederholung aus letzter Vorlesung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4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Wiederholung aus letzter Vorlesung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5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0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Welche? Nächste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2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Bestimmte</a:t>
            </a:r>
            <a:r>
              <a:rPr lang="en-GB" dirty="0"/>
              <a:t> </a:t>
            </a:r>
            <a:r>
              <a:rPr lang="en-GB" dirty="0" err="1"/>
              <a:t>Zeilen</a:t>
            </a:r>
            <a:r>
              <a:rPr lang="en-GB" dirty="0"/>
              <a:t>, </a:t>
            </a:r>
            <a:r>
              <a:rPr lang="en-GB" dirty="0" err="1"/>
              <a:t>bestimmte</a:t>
            </a:r>
            <a:r>
              <a:rPr lang="en-GB" dirty="0"/>
              <a:t> </a:t>
            </a:r>
            <a:r>
              <a:rPr lang="en-GB" dirty="0" err="1"/>
              <a:t>Spalten</a:t>
            </a:r>
            <a:r>
              <a:rPr lang="en-GB" dirty="0"/>
              <a:t>, </a:t>
            </a:r>
            <a:r>
              <a:rPr lang="en-GB" dirty="0" err="1"/>
              <a:t>Verbindungen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Tabelle</a:t>
            </a:r>
            <a:r>
              <a:rPr lang="en-GB" dirty="0"/>
              <a:t> </a:t>
            </a:r>
            <a:r>
              <a:rPr lang="en-GB" dirty="0" err="1"/>
              <a:t>hinaus</a:t>
            </a:r>
            <a:r>
              <a:rPr lang="en-GB" dirty="0"/>
              <a:t>, </a:t>
            </a:r>
            <a:r>
              <a:rPr lang="en-GB" dirty="0" err="1"/>
              <a:t>gruppieren</a:t>
            </a:r>
            <a:r>
              <a:rPr lang="en-GB" dirty="0"/>
              <a:t>, </a:t>
            </a:r>
            <a:r>
              <a:rPr lang="en-GB" dirty="0" err="1"/>
              <a:t>aggregieren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häufig</a:t>
            </a:r>
            <a:r>
              <a:rPr lang="en-GB" dirty="0"/>
              <a:t> </a:t>
            </a:r>
            <a:r>
              <a:rPr lang="en-GB" dirty="0" err="1"/>
              <a:t>kommt</a:t>
            </a:r>
            <a:r>
              <a:rPr lang="en-GB" dirty="0"/>
              <a:t> Note A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 </a:t>
            </a:r>
            <a:r>
              <a:rPr lang="en-GB" dirty="0" err="1"/>
              <a:t>Datenbanken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? </a:t>
            </a:r>
            <a:r>
              <a:rPr lang="en-GB" dirty="0" err="1"/>
              <a:t>Benenne</a:t>
            </a:r>
            <a:r>
              <a:rPr lang="en-GB" dirty="0"/>
              <a:t> das </a:t>
            </a:r>
            <a:r>
              <a:rPr lang="en-GB" dirty="0" err="1"/>
              <a:t>Ergebnis</a:t>
            </a:r>
            <a:r>
              <a:rPr lang="en-GB" dirty="0"/>
              <a:t> “</a:t>
            </a:r>
            <a:r>
              <a:rPr lang="en-GB" dirty="0" err="1"/>
              <a:t>Anzahl</a:t>
            </a:r>
            <a:r>
              <a:rPr lang="en-GB" dirty="0"/>
              <a:t>”…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77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Fremdschlüsseländerung will man evtl. nicht </a:t>
            </a:r>
            <a:r>
              <a:rPr lang="de-DE" dirty="0" err="1"/>
              <a:t>kaskadieren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34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6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7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Kurse, die das Department CS betreut</a:t>
            </a:r>
          </a:p>
          <a:p>
            <a:r>
              <a:rPr lang="de-DE" dirty="0"/>
              <a:t>Alle Kurse, die mindestens 4 Stunden gehen</a:t>
            </a:r>
          </a:p>
          <a:p>
            <a:r>
              <a:rPr lang="de-DE" dirty="0"/>
              <a:t>Alle Kurse, die maximal drei Stunden und vom Department CS betreut werden oder Kurse, die vom Department MATH betreut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3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&lt;Liste2&gt; </a:t>
            </a:r>
            <a:r>
              <a:rPr lang="de-DE" dirty="0">
                <a:sym typeface="Symbol" pitchFamily="18" charset="2"/>
              </a:rPr>
              <a:t> </a:t>
            </a:r>
            <a:r>
              <a:rPr lang="de-DE" dirty="0"/>
              <a:t>&lt;Liste1&gt;? </a:t>
            </a:r>
            <a:r>
              <a:rPr lang="el-GR" dirty="0"/>
              <a:t>π</a:t>
            </a:r>
            <a:r>
              <a:rPr lang="de-DE" baseline="-25000" dirty="0"/>
              <a:t>&lt;Liste2&gt;</a:t>
            </a:r>
            <a:r>
              <a:rPr lang="de-DE" dirty="0"/>
              <a:t>(</a:t>
            </a:r>
            <a:r>
              <a:rPr lang="de-DE" i="1" dirty="0"/>
              <a:t>R</a:t>
            </a:r>
            <a:r>
              <a:rPr lang="de-D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0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&lt;Liste2&gt; </a:t>
            </a:r>
            <a:r>
              <a:rPr lang="de-DE" dirty="0">
                <a:sym typeface="Symbol" pitchFamily="18" charset="2"/>
              </a:rPr>
              <a:t> </a:t>
            </a:r>
            <a:r>
              <a:rPr lang="de-DE" dirty="0"/>
              <a:t>&lt;Liste1&gt;? </a:t>
            </a:r>
            <a:r>
              <a:rPr lang="el-GR" dirty="0"/>
              <a:t>π</a:t>
            </a:r>
            <a:r>
              <a:rPr lang="de-DE" baseline="-25000" dirty="0"/>
              <a:t>&lt;Liste2&gt;</a:t>
            </a:r>
            <a:r>
              <a:rPr lang="de-DE" dirty="0"/>
              <a:t>(</a:t>
            </a:r>
            <a:r>
              <a:rPr lang="de-DE" i="1" dirty="0"/>
              <a:t>R</a:t>
            </a:r>
            <a:r>
              <a:rPr lang="de-D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5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 Departments, die Kurse mit mindestens 4 Stunden halten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151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75996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9290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1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17708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07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717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58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75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746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346805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115120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4745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5159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6527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 Algebra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9562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Das relationale Modell:</a:t>
            </a:r>
            <a:br>
              <a:rPr lang="de-DE" dirty="0"/>
            </a:br>
            <a:r>
              <a:rPr lang="de-DE" dirty="0"/>
              <a:t>Relationale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Datenbanken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B6F229B3-3207-8840-9549-3F21EE3588AB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/>
              <a:t>Tanya Braun</a:t>
            </a:r>
          </a:p>
          <a:p>
            <a:r>
              <a:rPr lang="de-DE"/>
              <a:t>Arbeitsgruppe Data Science, Institut für Informatik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D7EC745-7C5B-8244-B892-2AC43902C579}"/>
              </a:ext>
            </a:extLst>
          </p:cNvPr>
          <p:cNvSpPr/>
          <p:nvPr/>
        </p:nvSpPr>
        <p:spPr>
          <a:xfrm rot="1407458">
            <a:off x="8200349" y="2035879"/>
            <a:ext cx="953304" cy="32072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F4193BC-84BA-4C45-95D1-A702BFE19AB8}"/>
              </a:ext>
            </a:extLst>
          </p:cNvPr>
          <p:cNvSpPr/>
          <p:nvPr/>
        </p:nvSpPr>
        <p:spPr>
          <a:xfrm rot="19938954">
            <a:off x="8668981" y="2576110"/>
            <a:ext cx="46106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E3EA215-B472-8048-B09C-0BB3928313FC}"/>
              </a:ext>
            </a:extLst>
          </p:cNvPr>
          <p:cNvSpPr/>
          <p:nvPr/>
        </p:nvSpPr>
        <p:spPr>
          <a:xfrm>
            <a:off x="9541028" y="2335776"/>
            <a:ext cx="46106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78C376-1E33-084A-9B79-2DC3E4334CE1}"/>
                  </a:ext>
                </a:extLst>
              </p:cNvPr>
              <p:cNvSpPr/>
              <p:nvPr/>
            </p:nvSpPr>
            <p:spPr>
              <a:xfrm>
                <a:off x="9151072" y="2363463"/>
                <a:ext cx="349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78C376-1E33-084A-9B79-2DC3E4334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072" y="2363463"/>
                <a:ext cx="34977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C3DC1289-87A1-CA43-AAD0-2936F60D6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31192"/>
              </p:ext>
            </p:extLst>
          </p:nvPr>
        </p:nvGraphicFramePr>
        <p:xfrm>
          <a:off x="9713183" y="1968990"/>
          <a:ext cx="2000450" cy="789600"/>
        </p:xfrm>
        <a:graphic>
          <a:graphicData uri="http://schemas.openxmlformats.org/drawingml/2006/table">
            <a:tbl>
              <a:tblPr/>
              <a:tblGrid>
                <a:gridCol w="361487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5680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68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CB151C8-7DD6-ED47-8A24-062B7ED2C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76461"/>
              </p:ext>
            </p:extLst>
          </p:nvPr>
        </p:nvGraphicFramePr>
        <p:xfrm>
          <a:off x="6639696" y="1307802"/>
          <a:ext cx="1383375" cy="789600"/>
        </p:xfrm>
        <a:graphic>
          <a:graphicData uri="http://schemas.openxmlformats.org/drawingml/2006/table">
            <a:tbl>
              <a:tblPr/>
              <a:tblGrid>
                <a:gridCol w="42657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95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1" name="Group 86">
            <a:extLst>
              <a:ext uri="{FF2B5EF4-FFF2-40B4-BE49-F238E27FC236}">
                <a16:creationId xmlns:a16="http://schemas.microsoft.com/office/drawing/2014/main" id="{E900A530-972C-EA46-896D-A30F42A23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96407"/>
              </p:ext>
            </p:extLst>
          </p:nvPr>
        </p:nvGraphicFramePr>
        <p:xfrm>
          <a:off x="6635596" y="2488149"/>
          <a:ext cx="1863925" cy="978000"/>
        </p:xfrm>
        <a:graphic>
          <a:graphicData uri="http://schemas.openxmlformats.org/drawingml/2006/table">
            <a:tbl>
              <a:tblPr/>
              <a:tblGrid>
                <a:gridCol w="426575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75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C4FD5F-C77B-A549-90D0-4B075287B856}"/>
                  </a:ext>
                </a:extLst>
              </p:cNvPr>
              <p:cNvSpPr txBox="1"/>
              <p:nvPr/>
            </p:nvSpPr>
            <p:spPr>
              <a:xfrm>
                <a:off x="8538019" y="1350597"/>
                <a:ext cx="15758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𝑅𝐸𝑆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𝑅𝐸𝑆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𝑅𝐸𝑆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C4FD5F-C77B-A549-90D0-4B075287B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019" y="1350597"/>
                <a:ext cx="15758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C3037-6F80-5A45-A1F9-C849BB6189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>
                    <a:ea typeface="Cambria Math" panose="02040503050406030204" pitchFamily="18" charset="0"/>
                  </a:rPr>
                  <a:t>Selektion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C3037-6F80-5A45-A1F9-C849BB618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68" t="-4255"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420BD16-6F1C-E64B-8B68-E1D55BF7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9183208" cy="4240848"/>
              </a:xfrm>
            </p:spPr>
            <p:txBody>
              <a:bodyPr>
                <a:noAutofit/>
              </a:bodyPr>
              <a:lstStyle/>
              <a:p>
                <a:r>
                  <a:rPr lang="de-DE" dirty="0"/>
                  <a:t>Bildet eine Teilmenge von </a:t>
                </a:r>
                <a:r>
                  <a:rPr lang="de-DE" dirty="0" err="1"/>
                  <a:t>Tupeln</a:t>
                </a:r>
                <a:r>
                  <a:rPr lang="de-DE" dirty="0"/>
                  <a:t> einer Relation, die (jeweils) eine bestimmte Auswahlbedingung erfüllen: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𝐴𝑢𝑠𝑤𝑎h𝑙𝑏𝑒𝑑𝑖𝑛𝑔𝑢𝑛𝑔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/>
                  <a:t>Unär: wird auf genau eine Relation angewendet</a:t>
                </a:r>
              </a:p>
              <a:p>
                <a:pPr lvl="1"/>
                <a:r>
                  <a:rPr lang="de-DE" dirty="0"/>
                  <a:t>Grad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= Grad von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D.h., alle Attribute bleiben erhalten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/>
                  <a:t>Kardinalität wird möglicherweise kleiner</a:t>
                </a:r>
              </a:p>
              <a:p>
                <a:r>
                  <a:rPr lang="de-DE" dirty="0"/>
                  <a:t>Beispiele: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𝐷𝑒𝑝𝑎𝑟𝑡𝑚𝑒𝑛𝑡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∨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𝐷𝑒𝑝𝑎𝑟𝑚𝑒𝑛𝑡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𝑀𝐴𝑇𝐻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420BD16-6F1C-E64B-8B68-E1D55BF7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9183208" cy="4240848"/>
              </a:xfrm>
              <a:blipFill>
                <a:blip r:embed="rId4"/>
                <a:stretch>
                  <a:fillRect l="-179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55E4A-A896-EB4D-AE0D-AFC8ED45A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467BFFDC-D190-E244-A2C3-478E3E78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52427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5CE6E-A4F4-764D-9DAB-176BF17222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07AF47-6856-9649-8CE6-2AE27A38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F7DE9-37FD-6141-93AA-5F78DB594E66}"/>
                  </a:ext>
                </a:extLst>
              </p:cNvPr>
              <p:cNvSpPr txBox="1"/>
              <p:nvPr/>
            </p:nvSpPr>
            <p:spPr>
              <a:xfrm>
                <a:off x="9551071" y="1665066"/>
                <a:ext cx="2268250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/>
                  <a:t>Selektion = Auswahl</a:t>
                </a:r>
              </a:p>
              <a:p>
                <a:r>
                  <a:rPr lang="de-DE" u="sng"/>
                  <a:t>S</a:t>
                </a:r>
                <a:r>
                  <a:rPr lang="de-DE"/>
                  <a:t>elektion ➝ </a:t>
                </a:r>
                <a:r>
                  <a:rPr lang="de-DE" u="sng"/>
                  <a:t>s</a:t>
                </a:r>
                <a:r>
                  <a:rPr lang="de-DE"/>
                  <a:t>igma (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F7DE9-37FD-6141-93AA-5F78DB594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071" y="1665066"/>
                <a:ext cx="22682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142FB93-08D5-5D41-B8D0-ABF62A923E4F}"/>
              </a:ext>
            </a:extLst>
          </p:cNvPr>
          <p:cNvSpPr/>
          <p:nvPr/>
        </p:nvSpPr>
        <p:spPr>
          <a:xfrm>
            <a:off x="6044119" y="4804658"/>
            <a:ext cx="5775202" cy="5227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10FCED-1004-2547-8300-5F5DFE218BE7}"/>
              </a:ext>
            </a:extLst>
          </p:cNvPr>
          <p:cNvSpPr/>
          <p:nvPr/>
        </p:nvSpPr>
        <p:spPr>
          <a:xfrm>
            <a:off x="6044119" y="5360697"/>
            <a:ext cx="5775202" cy="5227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36D8A9-0666-7643-8983-EA7C6A75A369}"/>
              </a:ext>
            </a:extLst>
          </p:cNvPr>
          <p:cNvSpPr/>
          <p:nvPr/>
        </p:nvSpPr>
        <p:spPr>
          <a:xfrm>
            <a:off x="849171" y="4989689"/>
            <a:ext cx="3015431" cy="3264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D05493-64A1-6648-AA5A-1F0CFC7E0306}"/>
              </a:ext>
            </a:extLst>
          </p:cNvPr>
          <p:cNvSpPr/>
          <p:nvPr/>
        </p:nvSpPr>
        <p:spPr>
          <a:xfrm>
            <a:off x="849171" y="5349960"/>
            <a:ext cx="5043629" cy="3735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B3E0AA-F0FB-6241-8E39-3F85BC91DE44}"/>
              </a:ext>
            </a:extLst>
          </p:cNvPr>
          <p:cNvSpPr/>
          <p:nvPr/>
        </p:nvSpPr>
        <p:spPr>
          <a:xfrm>
            <a:off x="849171" y="4583933"/>
            <a:ext cx="3113229" cy="326404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E3C3C-C5A7-3D40-AE66-E8FA6948EDC1}"/>
              </a:ext>
            </a:extLst>
          </p:cNvPr>
          <p:cNvSpPr/>
          <p:nvPr/>
        </p:nvSpPr>
        <p:spPr>
          <a:xfrm>
            <a:off x="6044119" y="4815240"/>
            <a:ext cx="5775202" cy="497255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450B8F-B761-BF49-AC42-411432F57991}"/>
              </a:ext>
            </a:extLst>
          </p:cNvPr>
          <p:cNvSpPr/>
          <p:nvPr/>
        </p:nvSpPr>
        <p:spPr>
          <a:xfrm>
            <a:off x="6044119" y="5635856"/>
            <a:ext cx="5775202" cy="234830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C3037-6F80-5A45-A1F9-C849BB6189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Selektion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C3037-6F80-5A45-A1F9-C849BB618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7018" b="-175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420BD16-6F1C-E64B-8B68-E1D55BF7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Kommutativ: 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𝐵𝑒𝑑𝑖𝑛𝑔𝑢𝑛𝑔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𝐵𝑒𝑑𝑖𝑛𝑔𝑢𝑛𝑔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𝐵𝑒𝑑𝑖𝑛𝑔𝑢𝑛𝑔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𝐵𝑒𝑑𝑖𝑛𝑔𝑢𝑛𝑔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Beispiel:</a:t>
                </a:r>
                <a:br>
                  <a:rPr lang="de-DE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𝐷𝑒𝑝𝑎𝑟𝑡𝑚𝑒𝑛𝑡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𝐶𝑟𝑒𝑑𝑖𝑡𝐻𝑜𝑢𝑟𝑠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lvl="1"/>
                <a:endParaRPr lang="de-DE" dirty="0">
                  <a:solidFill>
                    <a:srgbClr val="FFC000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Aber: Reihenfolge hat eine Auswirkung auf Größe des Zwischenergebnisses</a:t>
                </a:r>
              </a:p>
              <a:p>
                <a:pPr lvl="2"/>
                <a:r>
                  <a:rPr lang="de-DE" dirty="0"/>
                  <a:t>Zu nutze machen für effiziente Beantwortung (</a:t>
                </a:r>
                <a:r>
                  <a:rPr lang="de-DE" dirty="0">
                    <a:solidFill>
                      <a:schemeClr val="accent2"/>
                    </a:solidFill>
                  </a:rPr>
                  <a:t>➝ Kapitel 6: Anfragebeantwortung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420BD16-6F1C-E64B-8B68-E1D55BF7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C9180-CEB5-8447-8DC9-D9CDF97EA7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565E3F9-D0E1-AC43-8AC3-CD8F2C505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55E4A-A896-EB4D-AE0D-AFC8ED45A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6E596A-6230-1946-9568-58C262C9C9A5}"/>
                  </a:ext>
                </a:extLst>
              </p:cNvPr>
              <p:cNvSpPr txBox="1"/>
              <p:nvPr/>
            </p:nvSpPr>
            <p:spPr>
              <a:xfrm>
                <a:off x="3218374" y="3322500"/>
                <a:ext cx="2164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3 Tupel nach erster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6E596A-6230-1946-9568-58C262C9C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74" y="3322500"/>
                <a:ext cx="2164310" cy="369332"/>
              </a:xfrm>
              <a:prstGeom prst="rect">
                <a:avLst/>
              </a:prstGeom>
              <a:blipFill>
                <a:blip r:embed="rId4"/>
                <a:stretch>
                  <a:fillRect l="-1744"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A0A7A2-F6FD-7042-BED7-569BB50F489F}"/>
                  </a:ext>
                </a:extLst>
              </p:cNvPr>
              <p:cNvSpPr txBox="1"/>
              <p:nvPr/>
            </p:nvSpPr>
            <p:spPr>
              <a:xfrm>
                <a:off x="8652562" y="3322500"/>
                <a:ext cx="2164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2 Tupel nach erster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A0A7A2-F6FD-7042-BED7-569BB50F4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562" y="3322500"/>
                <a:ext cx="2164310" cy="369332"/>
              </a:xfrm>
              <a:prstGeom prst="rect">
                <a:avLst/>
              </a:prstGeom>
              <a:blipFill>
                <a:blip r:embed="rId5"/>
                <a:stretch>
                  <a:fillRect l="-1744"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A9012BF7-22E3-7B49-A1F4-0C5B438F4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98178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1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C3037-6F80-5A45-A1F9-C849BB6189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Selektion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C3037-6F80-5A45-A1F9-C849BB618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7018" b="-175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420BD16-6F1C-E64B-8B68-E1D55BF7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Kaskade von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/>
                  <a:t> = Und-Verknüpfung der Bedingungen:</a:t>
                </a:r>
              </a:p>
              <a:p>
                <a:pPr marL="314325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𝐵𝑒𝑑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𝐵𝑒𝑑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𝐵𝑒𝑑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1∧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𝐵𝑒𝑑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2∧…∧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𝐵𝑒𝑑𝑛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Beispiel: </a:t>
                </a:r>
              </a:p>
              <a:p>
                <a:pPr marL="127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𝐶𝑟𝑒𝑑𝑖𝑡𝐻𝑜𝑢𝑟𝑠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𝐷𝑒𝑝𝑎𝑟𝑡𝑚𝑒𝑛𝑡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𝐶𝑆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𝐶𝑂𝑈𝑅𝑆𝐸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𝐷𝑒𝑝𝑎𝑟𝑡𝑚𝑒𝑛𝑡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𝐶𝑟𝑒𝑑𝑖𝑡𝐻𝑜𝑢𝑟𝑠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𝐶𝑂𝑈𝑅𝑆𝐸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420BD16-6F1C-E64B-8B68-E1D55BF7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C9180-CEB5-8447-8DC9-D9CDF97EA7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565E3F9-D0E1-AC43-8AC3-CD8F2C505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55E4A-A896-EB4D-AE0D-AFC8ED45A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0D3D057B-83EA-8348-8459-DCE5795A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98178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94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23">
            <a:extLst>
              <a:ext uri="{FF2B5EF4-FFF2-40B4-BE49-F238E27FC236}">
                <a16:creationId xmlns:a16="http://schemas.microsoft.com/office/drawing/2014/main" id="{FE1AEEFE-E2E2-3A4C-A9C7-6E131494A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41833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1C2B5E-33B6-5D42-8B5B-3A6CF7A43B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>
                    <a:ea typeface="Cambria Math" panose="02040503050406030204" pitchFamily="18" charset="0"/>
                  </a:rPr>
                  <a:t>Projektion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1C2B5E-33B6-5D42-8B5B-3A6CF7A43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68" t="-4255"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2C3AF-49DC-224B-BA32-5E03FF3B9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9116884" cy="4240848"/>
              </a:xfrm>
            </p:spPr>
            <p:txBody>
              <a:bodyPr>
                <a:noAutofit/>
              </a:bodyPr>
              <a:lstStyle/>
              <a:p>
                <a:r>
                  <a:rPr lang="de-DE" dirty="0"/>
                  <a:t>Wählt aus einer Relation bestimmte Attribute aus und verwirft die anderen: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𝐴𝑡𝑡𝑟𝑖𝑏𝑢𝑡𝑙𝑖𝑠𝑡𝑒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/>
                  <a:t>Unär: wird auf genau eine Relation angewendet</a:t>
                </a:r>
              </a:p>
              <a:p>
                <a:pPr lvl="1"/>
                <a:r>
                  <a:rPr lang="de-DE" dirty="0"/>
                  <a:t>Grad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≤ Grad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 err="1"/>
                  <a:t>idR</a:t>
                </a:r>
                <a:r>
                  <a:rPr lang="de-DE" dirty="0"/>
                  <a:t> fehlen nach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 Attribute</a:t>
                </a:r>
              </a:p>
              <a:p>
                <a:r>
                  <a:rPr lang="de-DE" dirty="0"/>
                  <a:t>Beispiele: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2C3AF-49DC-224B-BA32-5E03FF3B9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9116884" cy="4240848"/>
              </a:xfrm>
              <a:blipFill>
                <a:blip r:embed="rId4"/>
                <a:stretch>
                  <a:fillRect l="-1808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20E4-6BE4-AC4E-AC89-B5A2CACBD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13</a:t>
            </a:fld>
            <a:endParaRPr lang="de-D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44EBC4A-AA9E-9647-B573-8FBBD86CB2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6942A0-3DEC-614B-937C-B91A96A6B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T. Braun - Datenbanken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F674AB-C751-CC40-8FA9-663D616163FC}"/>
                  </a:ext>
                </a:extLst>
              </p:cNvPr>
              <p:cNvSpPr txBox="1"/>
              <p:nvPr/>
            </p:nvSpPr>
            <p:spPr>
              <a:xfrm>
                <a:off x="9434096" y="1665066"/>
                <a:ext cx="2397579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de-DE"/>
                  <a:t>Projektion = Abbildung</a:t>
                </a:r>
              </a:p>
              <a:p>
                <a:r>
                  <a:rPr lang="de-DE" u="sng"/>
                  <a:t>P</a:t>
                </a:r>
                <a:r>
                  <a:rPr lang="de-DE"/>
                  <a:t>rojektion ➝ </a:t>
                </a:r>
                <a:r>
                  <a:rPr lang="de-DE" u="sng"/>
                  <a:t>p</a:t>
                </a:r>
                <a:r>
                  <a:rPr lang="de-DE"/>
                  <a:t>i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F674AB-C751-CC40-8FA9-663D61616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096" y="1665066"/>
                <a:ext cx="239757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36AA5A4B-DB46-224B-AC95-25E896B64744}"/>
              </a:ext>
            </a:extLst>
          </p:cNvPr>
          <p:cNvSpPr/>
          <p:nvPr/>
        </p:nvSpPr>
        <p:spPr>
          <a:xfrm>
            <a:off x="849171" y="4584736"/>
            <a:ext cx="2827479" cy="3264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D1A0B0-0E4D-2B41-B8E4-CF0ED6795C8C}"/>
              </a:ext>
            </a:extLst>
          </p:cNvPr>
          <p:cNvSpPr/>
          <p:nvPr/>
        </p:nvSpPr>
        <p:spPr>
          <a:xfrm>
            <a:off x="849171" y="4236666"/>
            <a:ext cx="4341954" cy="326404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5A36A-56C5-D942-86C5-C066C6316C31}"/>
              </a:ext>
            </a:extLst>
          </p:cNvPr>
          <p:cNvSpPr/>
          <p:nvPr/>
        </p:nvSpPr>
        <p:spPr>
          <a:xfrm>
            <a:off x="6024664" y="4470714"/>
            <a:ext cx="3428483" cy="1435201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5CBD4C-BAEB-D144-935E-A3F8A940FEF0}"/>
              </a:ext>
            </a:extLst>
          </p:cNvPr>
          <p:cNvSpPr/>
          <p:nvPr/>
        </p:nvSpPr>
        <p:spPr>
          <a:xfrm>
            <a:off x="6024664" y="4470712"/>
            <a:ext cx="1985862" cy="14352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1C2B5E-33B6-5D42-8B5B-3A6CF7A43B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>
                    <a:ea typeface="Cambria Math" panose="02040503050406030204" pitchFamily="18" charset="0"/>
                  </a:rPr>
                  <a:t>Projektion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1C2B5E-33B6-5D42-8B5B-3A6CF7A43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68" t="-4255"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2C3AF-49DC-224B-BA32-5E03FF3B9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Es gilt: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b="0" i="0" smtClean="0">
                          <a:latin typeface="+mn-lt"/>
                        </a:rPr>
                        <m:t>Wenn</m:t>
                      </m:r>
                      <m:r>
                        <m:rPr>
                          <m:nor/>
                        </m:rPr>
                        <a:rPr lang="de-DE" b="0" i="0" smtClean="0">
                          <a:latin typeface="+mn-lt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𝐿𝑖𝑠𝑡𝑒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𝐿𝑖𝑠𝑡𝑒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𝐿𝑖𝑠𝑡𝑒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𝐿𝑖𝑠𝑡𝑒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𝐿𝑖𝑠𝑡𝑒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Beispiel: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𝐶𝑜𝑢𝑟𝑠𝑒𝑁𝑎𝑚𝑒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2C3AF-49DC-224B-BA32-5E03FF3B9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44EBC4A-AA9E-9647-B573-8FBBD86CB2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6942A0-3DEC-614B-937C-B91A96A6B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20E4-6BE4-AC4E-AC89-B5A2CACBD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14</a:t>
            </a:fld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4AF3E-A0CC-414A-9132-4543B220C93E}"/>
              </a:ext>
            </a:extLst>
          </p:cNvPr>
          <p:cNvSpPr/>
          <p:nvPr/>
        </p:nvSpPr>
        <p:spPr>
          <a:xfrm>
            <a:off x="1355608" y="2942438"/>
            <a:ext cx="1507167" cy="3264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8B39B-1161-4A4D-BA5F-F428AFBB6526}"/>
              </a:ext>
            </a:extLst>
          </p:cNvPr>
          <p:cNvSpPr/>
          <p:nvPr/>
        </p:nvSpPr>
        <p:spPr>
          <a:xfrm>
            <a:off x="2994494" y="2942438"/>
            <a:ext cx="4341954" cy="326404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4D005-B75D-4843-80A1-ACDB3E0ED7D2}"/>
              </a:ext>
            </a:extLst>
          </p:cNvPr>
          <p:cNvSpPr/>
          <p:nvPr/>
        </p:nvSpPr>
        <p:spPr>
          <a:xfrm>
            <a:off x="7794868" y="2942438"/>
            <a:ext cx="2769969" cy="3264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Group 23">
            <a:extLst>
              <a:ext uri="{FF2B5EF4-FFF2-40B4-BE49-F238E27FC236}">
                <a16:creationId xmlns:a16="http://schemas.microsoft.com/office/drawing/2014/main" id="{D6241D62-CCF5-0F41-A0AB-E1BDD6400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88516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442E53B-04EC-F44C-BEF1-D2968D3287FC}"/>
              </a:ext>
            </a:extLst>
          </p:cNvPr>
          <p:cNvSpPr/>
          <p:nvPr/>
        </p:nvSpPr>
        <p:spPr>
          <a:xfrm>
            <a:off x="6024664" y="4470714"/>
            <a:ext cx="3428483" cy="1435201"/>
          </a:xfrm>
          <a:prstGeom prst="rect">
            <a:avLst/>
          </a:prstGeom>
          <a:solidFill>
            <a:srgbClr val="7030A0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1175B-3AB6-E84B-843F-5EF0B45E62F0}"/>
              </a:ext>
            </a:extLst>
          </p:cNvPr>
          <p:cNvSpPr/>
          <p:nvPr/>
        </p:nvSpPr>
        <p:spPr>
          <a:xfrm>
            <a:off x="6024664" y="4470712"/>
            <a:ext cx="1985862" cy="14352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1C2B5E-33B6-5D42-8B5B-3A6CF7A43B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Projektion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1C2B5E-33B6-5D42-8B5B-3A6CF7A43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7018" b="-157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2C3AF-49DC-224B-BA32-5E03FF3B9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Anzahl der Tupel (Kardinalität) kann sich verringern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Mengeneigenschaft</a:t>
                </a:r>
                <a:r>
                  <a:rPr lang="de-DE" dirty="0"/>
                  <a:t> entfernt Duplikate</a:t>
                </a:r>
              </a:p>
              <a:p>
                <a:r>
                  <a:rPr lang="de-DE" dirty="0"/>
                  <a:t>Beispiele: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Projektionen der vorherigen Folien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Keine doppelten Einträge</a:t>
                </a:r>
              </a:p>
              <a:p>
                <a:pPr lvl="2"/>
                <a:r>
                  <a:rPr lang="de-DE" dirty="0" err="1"/>
                  <a:t>CourseName</a:t>
                </a:r>
                <a:r>
                  <a:rPr lang="de-DE" dirty="0"/>
                  <a:t>, </a:t>
                </a:r>
                <a:r>
                  <a:rPr lang="de-DE" dirty="0" err="1"/>
                  <a:t>CourseNumber</a:t>
                </a:r>
                <a:r>
                  <a:rPr lang="de-DE" dirty="0"/>
                  <a:t> eindeutig </a:t>
                </a:r>
                <a:br>
                  <a:rPr lang="de-DE" dirty="0"/>
                </a:br>
                <a:r>
                  <a:rPr lang="de-DE" dirty="0"/>
                  <a:t>(Primärschlüssel bzw. Schlüsselkandidaten)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2C3AF-49DC-224B-BA32-5E03FF3B9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20E4-6BE4-AC4E-AC89-B5A2CACBD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B5525481-12DB-A64E-84EC-E5E6AE53F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44969"/>
              </p:ext>
            </p:extLst>
          </p:nvPr>
        </p:nvGraphicFramePr>
        <p:xfrm>
          <a:off x="9453147" y="1085214"/>
          <a:ext cx="2373848" cy="1155360"/>
        </p:xfrm>
        <a:graphic>
          <a:graphicData uri="http://schemas.openxmlformats.org/drawingml/2006/table">
            <a:tbl>
              <a:tblPr/>
              <a:tblGrid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1E5A8174-50F7-DC46-AD18-E00AC9FE82F8}"/>
              </a:ext>
            </a:extLst>
          </p:cNvPr>
          <p:cNvSpPr/>
          <p:nvPr/>
        </p:nvSpPr>
        <p:spPr>
          <a:xfrm rot="16200000">
            <a:off x="10529645" y="4108421"/>
            <a:ext cx="252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Group 23">
            <a:extLst>
              <a:ext uri="{FF2B5EF4-FFF2-40B4-BE49-F238E27FC236}">
                <a16:creationId xmlns:a16="http://schemas.microsoft.com/office/drawing/2014/main" id="{72ECDC31-AFFD-6C4E-9EE4-60DA1949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60597"/>
              </p:ext>
            </p:extLst>
          </p:nvPr>
        </p:nvGraphicFramePr>
        <p:xfrm>
          <a:off x="9453147" y="2634589"/>
          <a:ext cx="2373848" cy="1435200"/>
        </p:xfrm>
        <a:graphic>
          <a:graphicData uri="http://schemas.openxmlformats.org/drawingml/2006/table">
            <a:tbl>
              <a:tblPr/>
              <a:tblGrid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3" name="Right Arrow 12">
            <a:extLst>
              <a:ext uri="{FF2B5EF4-FFF2-40B4-BE49-F238E27FC236}">
                <a16:creationId xmlns:a16="http://schemas.microsoft.com/office/drawing/2014/main" id="{F55583ED-2B62-424A-B390-F4D04B53F8AD}"/>
              </a:ext>
            </a:extLst>
          </p:cNvPr>
          <p:cNvSpPr/>
          <p:nvPr/>
        </p:nvSpPr>
        <p:spPr>
          <a:xfrm rot="16200000">
            <a:off x="10530368" y="2273520"/>
            <a:ext cx="252000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34E586-9ECB-C94E-A5B3-CDAAC9D6C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1FF897-ABFA-6A40-B051-D88D05C41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3916D095-1449-0248-AF10-DC27904FD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011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4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Operationssequenzen und </a:t>
            </a:r>
            <a:r>
              <a:rPr lang="de-DE" dirty="0" err="1"/>
              <a:t>Renaming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Relationale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36CB4-5E51-5A49-9381-A302F3C3C6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FE7F4-3454-9E4B-A770-5B7A28CD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43712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ED2D-40DE-7549-9813-116BF440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Sequenzen von Operationen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CFB16-38FD-E14F-B45F-154B51CF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Im Allgemeinen werden mehrere Operationen nacheinander ausgeführt </a:t>
                </a:r>
              </a:p>
              <a:p>
                <a:pPr lvl="1"/>
                <a:r>
                  <a:rPr lang="de-DE" dirty="0"/>
                  <a:t>Einzelner Ausdruck oder Sequenz mit explizit benanntem Zwischenergebnis</a:t>
                </a:r>
              </a:p>
              <a:p>
                <a:r>
                  <a:rPr lang="de-DE" dirty="0"/>
                  <a:t>Beispiel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≥4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𝑀𝐼𝑁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4←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≥4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𝑅𝐸𝑆𝑈𝐿𝑇𝐴𝑇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𝑀𝐼𝑁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</a:p>
              <a:p>
                <a:pPr lvl="1"/>
                <a:endParaRPr lang="de-DE" dirty="0"/>
              </a:p>
              <a:p>
                <a:r>
                  <a:rPr lang="de-DE" dirty="0"/>
                  <a:t>Relationen umbenennen möglich: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𝑀𝐼𝑁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4←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≥4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𝐶𝑂𝑈𝑅𝑆𝐸</m:t>
                    </m:r>
                    <m:r>
                      <a:rPr lang="de-DE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𝐻𝑜𝑢𝑟𝑠</m:t>
                        </m:r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𝑀𝐼𝑁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CFB16-38FD-E14F-B45F-154B51CF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F0D4-9DE2-0943-A3E9-BE921E1D0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772838F5-AD7E-CC4D-9C2E-27F0977AE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80466"/>
              </p:ext>
            </p:extLst>
          </p:nvPr>
        </p:nvGraphicFramePr>
        <p:xfrm>
          <a:off x="9457827" y="3474448"/>
          <a:ext cx="2373848" cy="595680"/>
        </p:xfrm>
        <a:graphic>
          <a:graphicData uri="http://schemas.openxmlformats.org/drawingml/2006/table">
            <a:tbl>
              <a:tblPr/>
              <a:tblGrid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F623E5E4-D79E-ED4C-9ECC-FC7F4AAA6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2789"/>
              </p:ext>
            </p:extLst>
          </p:nvPr>
        </p:nvGraphicFramePr>
        <p:xfrm>
          <a:off x="8990168" y="2478182"/>
          <a:ext cx="2841507" cy="595680"/>
        </p:xfrm>
        <a:graphic>
          <a:graphicData uri="http://schemas.openxmlformats.org/drawingml/2006/table">
            <a:tbl>
              <a:tblPr/>
              <a:tblGrid>
                <a:gridCol w="966642">
                  <a:extLst>
                    <a:ext uri="{9D8B030D-6E8A-4147-A177-3AD203B41FA5}">
                      <a16:colId xmlns:a16="http://schemas.microsoft.com/office/drawing/2014/main" val="28613131"/>
                    </a:ext>
                  </a:extLst>
                </a:gridCol>
                <a:gridCol w="67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lang="de-DE" sz="1600" dirty="0">
                          <a:solidFill>
                            <a:srgbClr val="7030A0"/>
                          </a:solidFill>
                          <a:latin typeface="+mn-lt"/>
                        </a:rPr>
                        <a:t>COURSE4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137A27-1D0C-5A40-B603-E03CA3B5C2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39168DB-9EFE-9249-9654-18D3B50AB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6" name="Group 23">
            <a:extLst>
              <a:ext uri="{FF2B5EF4-FFF2-40B4-BE49-F238E27FC236}">
                <a16:creationId xmlns:a16="http://schemas.microsoft.com/office/drawing/2014/main" id="{29562A66-FB21-CE4B-9786-5A71BE39B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29324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9" name="Right Arrow 18">
            <a:extLst>
              <a:ext uri="{FF2B5EF4-FFF2-40B4-BE49-F238E27FC236}">
                <a16:creationId xmlns:a16="http://schemas.microsoft.com/office/drawing/2014/main" id="{F1BCC2A1-8940-344E-9DC9-E53E2C9E749E}"/>
              </a:ext>
            </a:extLst>
          </p:cNvPr>
          <p:cNvSpPr/>
          <p:nvPr/>
        </p:nvSpPr>
        <p:spPr>
          <a:xfrm rot="16200000">
            <a:off x="10529645" y="4108421"/>
            <a:ext cx="252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5F0B66A-FD78-464D-AE89-9C751F884334}"/>
              </a:ext>
            </a:extLst>
          </p:cNvPr>
          <p:cNvSpPr/>
          <p:nvPr/>
        </p:nvSpPr>
        <p:spPr>
          <a:xfrm rot="16200000">
            <a:off x="10530368" y="3111370"/>
            <a:ext cx="252000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89A43-35E9-DC45-88C4-C89364340C20}"/>
              </a:ext>
            </a:extLst>
          </p:cNvPr>
          <p:cNvSpPr/>
          <p:nvPr/>
        </p:nvSpPr>
        <p:spPr>
          <a:xfrm>
            <a:off x="6024664" y="4470714"/>
            <a:ext cx="5807012" cy="87054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51A49B-0CB2-824C-966D-24E78A5B4F4F}"/>
              </a:ext>
            </a:extLst>
          </p:cNvPr>
          <p:cNvSpPr/>
          <p:nvPr/>
        </p:nvSpPr>
        <p:spPr>
          <a:xfrm>
            <a:off x="9457827" y="4470714"/>
            <a:ext cx="2373848" cy="87054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477630-0100-C347-855D-C0961D2E6A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Umbenennung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477630-0100-C347-855D-C0961D2E6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7018" b="-175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1B917-1932-B34E-B176-71C4F60C6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Erlaubt die explizite Umbenennung von Relationen und Attributen</a:t>
                </a:r>
              </a:p>
              <a:p>
                <a:r>
                  <a:rPr lang="de-DE" dirty="0"/>
                  <a:t>Gegeben Ausgangsrelation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:</a:t>
                </a:r>
              </a:p>
              <a:p>
                <a:r>
                  <a:rPr lang="de-DE" dirty="0"/>
                  <a:t>Umbenennung von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und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Verändert nicht Tupel, sondern Schemata</a:t>
                </a:r>
              </a:p>
              <a:p>
                <a:pPr lvl="2"/>
                <a:r>
                  <a:rPr lang="de-DE" dirty="0" err="1"/>
                  <a:t>Unär</a:t>
                </a:r>
                <a:r>
                  <a:rPr lang="de-DE" dirty="0"/>
                  <a:t>: wird auf ein Schema angewendet</a:t>
                </a:r>
              </a:p>
              <a:p>
                <a:pPr lvl="2"/>
                <a:r>
                  <a:rPr lang="de-DE" dirty="0"/>
                  <a:t>Häufig Hilfsoperation in Operationssequenzen</a:t>
                </a:r>
              </a:p>
              <a:p>
                <a:pPr lvl="2"/>
                <a:r>
                  <a:rPr lang="de-DE" dirty="0"/>
                  <a:t>Auch bekannt als RENAME</a:t>
                </a:r>
              </a:p>
              <a:p>
                <a:pPr lvl="1"/>
                <a:r>
                  <a:rPr lang="de-DE" dirty="0"/>
                  <a:t>Beispiel: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𝐾𝑈𝑅𝑆</m:t>
                        </m:r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𝐾𝑢𝑟𝑠𝑁𝑎𝑚𝑒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𝐾𝑢𝑟𝑠𝑁𝑟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𝑆𝑊𝑆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𝐼𝑛𝑠𝑡𝑖𝑡𝑢𝑡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11B917-1932-B34E-B176-71C4F60C6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304FFB4-FCD2-BC4B-A940-73B4DDA17F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53F7CA-EBEC-D140-870F-EDB60FC52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18736-A3C2-BF4C-B206-AF70FA48A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E9E13F3F-367F-7047-BA4F-F9A13B019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98714"/>
              </p:ext>
            </p:extLst>
          </p:nvPr>
        </p:nvGraphicFramePr>
        <p:xfrm>
          <a:off x="5163630" y="2634928"/>
          <a:ext cx="6662872" cy="1435200"/>
        </p:xfrm>
        <a:graphic>
          <a:graphicData uri="http://schemas.openxmlformats.org/drawingml/2006/table">
            <a:tbl>
              <a:tblPr/>
              <a:tblGrid>
                <a:gridCol w="86040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KursName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KursNr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Institut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id="{F6C5309B-718C-2B48-880E-C97954B97FC9}"/>
              </a:ext>
            </a:extLst>
          </p:cNvPr>
          <p:cNvSpPr/>
          <p:nvPr/>
        </p:nvSpPr>
        <p:spPr>
          <a:xfrm rot="16200000">
            <a:off x="8947589" y="4108421"/>
            <a:ext cx="252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Group 23">
            <a:extLst>
              <a:ext uri="{FF2B5EF4-FFF2-40B4-BE49-F238E27FC236}">
                <a16:creationId xmlns:a16="http://schemas.microsoft.com/office/drawing/2014/main" id="{15C90763-D123-1341-A8DC-D691395E2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6707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3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Vereinigung, Schnitt, Differenz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Mengenoperatoren</a:t>
            </a:r>
            <a:br>
              <a:rPr lang="de-DE" dirty="0"/>
            </a:b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EE13F-3FF2-9946-8240-661E3C897A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CD4B-0488-EB4D-8D1A-FBAEA8EDE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79152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Das relationale Modell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Relationales Datenmodell (RM)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Vom ER-Modell zum RM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Erweiterung</a:t>
            </a:r>
          </a:p>
          <a:p>
            <a:pPr lvl="1"/>
            <a:r>
              <a:rPr lang="de-DE" dirty="0"/>
              <a:t>Noch offen: verteilte DBs, deduktive DBs (</a:t>
            </a:r>
            <a:r>
              <a:rPr lang="de-DE" dirty="0" err="1"/>
              <a:t>DataLog</a:t>
            </a:r>
            <a:r>
              <a:rPr lang="de-DE" dirty="0"/>
              <a:t> ➝ Logik-Verbindung), XML, Graph-DBs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5D49-C61E-374D-9704-2FBC41A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B2EC-B461-EC44-B669-5BC12A2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53873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965A-39E6-C741-9A8B-A62E590F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Mengenoperationen auf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96F39-29FE-0643-8AFA-D7E85FD7C5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Vereinigung: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enthält alle Tupel, die </a:t>
                </a:r>
                <a:r>
                  <a:rPr lang="de-DE" dirty="0">
                    <a:solidFill>
                      <a:schemeClr val="accent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,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oder in beiden</a:t>
                </a:r>
                <a:r>
                  <a:rPr lang="de-DE" dirty="0"/>
                  <a:t> Relationen auftauchen</a:t>
                </a:r>
              </a:p>
              <a:p>
                <a:pPr lvl="1"/>
                <a:r>
                  <a:rPr lang="de-DE" dirty="0"/>
                  <a:t>Duplikat-Tupel werden eliminiert</a:t>
                </a:r>
              </a:p>
              <a:p>
                <a:r>
                  <a:rPr lang="de-DE" dirty="0"/>
                  <a:t>Schnitt: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enthält nur Tupel, die </a:t>
                </a:r>
                <a:r>
                  <a:rPr lang="de-DE" dirty="0">
                    <a:solidFill>
                      <a:schemeClr val="accent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und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auftauchen</a:t>
                </a:r>
              </a:p>
              <a:p>
                <a:r>
                  <a:rPr lang="de-DE" dirty="0"/>
                  <a:t>Differenz: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–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enthält alle Tupel, die </a:t>
                </a:r>
                <a:r>
                  <a:rPr lang="de-DE" dirty="0">
                    <a:solidFill>
                      <a:schemeClr val="accent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, jedoch nicht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enthalten sind</a:t>
                </a:r>
              </a:p>
              <a:p>
                <a:r>
                  <a:rPr lang="de-DE" dirty="0"/>
                  <a:t>Auch bekannt als UNION, INTERSECTION, DIFFERENCE</a:t>
                </a:r>
              </a:p>
              <a:p>
                <a:r>
                  <a:rPr lang="de-DE" dirty="0"/>
                  <a:t>Binär: werden auf zwei Relationen angewendet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können dieselbe Relation sein, d.h.,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Dann auch durch UND, ODER, NICHT Verknüpfungen darstellbar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96F39-29FE-0643-8AFA-D7E85FD7C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2011F-FC97-A047-AE35-F434D66C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D0E93-5684-6445-ADBB-4CF7A815AC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4E7E-A63A-CD4A-8E45-C4770B88F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245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4EB9-7B8F-C540-8E1D-5BE58326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Vereinigung: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056BA-0E46-B944-A3E2-5E3F9A310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𝐷𝑒𝑝𝑎𝑟𝑚𝑒𝑛𝑡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𝑀𝐴𝑇𝐻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  <m: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>
                  <a:solidFill>
                    <a:srgbClr val="7030A0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056BA-0E46-B944-A3E2-5E3F9A310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7C11A-207A-D843-8D54-B13D9BAFF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346A428-6B0C-5642-85F2-68CAB4AE4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19503"/>
              </p:ext>
            </p:extLst>
          </p:nvPr>
        </p:nvGraphicFramePr>
        <p:xfrm>
          <a:off x="1603374" y="5310234"/>
          <a:ext cx="3269370" cy="595680"/>
        </p:xfrm>
        <a:graphic>
          <a:graphicData uri="http://schemas.openxmlformats.org/drawingml/2006/table">
            <a:tbl>
              <a:tblPr/>
              <a:tblGrid>
                <a:gridCol w="895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3A30DA7D-A36A-4242-BA4E-92B893CB9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3216"/>
              </p:ext>
            </p:extLst>
          </p:nvPr>
        </p:nvGraphicFramePr>
        <p:xfrm>
          <a:off x="1603374" y="4290918"/>
          <a:ext cx="3269370" cy="875520"/>
        </p:xfrm>
        <a:graphic>
          <a:graphicData uri="http://schemas.openxmlformats.org/drawingml/2006/table">
            <a:tbl>
              <a:tblPr/>
              <a:tblGrid>
                <a:gridCol w="895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id="{DF3BAEE7-3D13-F141-97D0-040D49B6EBEB}"/>
              </a:ext>
            </a:extLst>
          </p:cNvPr>
          <p:cNvSpPr/>
          <p:nvPr/>
        </p:nvSpPr>
        <p:spPr>
          <a:xfrm rot="10800000">
            <a:off x="4938398" y="5497230"/>
            <a:ext cx="263506" cy="22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Group 23">
            <a:extLst>
              <a:ext uri="{FF2B5EF4-FFF2-40B4-BE49-F238E27FC236}">
                <a16:creationId xmlns:a16="http://schemas.microsoft.com/office/drawing/2014/main" id="{9EB0A7F2-B110-704B-B7C3-5F9D2E277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39008"/>
              </p:ext>
            </p:extLst>
          </p:nvPr>
        </p:nvGraphicFramePr>
        <p:xfrm>
          <a:off x="359625" y="3230530"/>
          <a:ext cx="3166183" cy="875520"/>
        </p:xfrm>
        <a:graphic>
          <a:graphicData uri="http://schemas.openxmlformats.org/drawingml/2006/table">
            <a:tbl>
              <a:tblPr/>
              <a:tblGrid>
                <a:gridCol w="79233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33FA07B4-2A59-594F-BCE6-EBDC39672EF1}"/>
              </a:ext>
            </a:extLst>
          </p:cNvPr>
          <p:cNvSpPr/>
          <p:nvPr/>
        </p:nvSpPr>
        <p:spPr>
          <a:xfrm rot="10800000">
            <a:off x="4945950" y="4617834"/>
            <a:ext cx="255954" cy="22168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2A0A20B-7903-8643-9A16-15CD50DA33D9}"/>
              </a:ext>
            </a:extLst>
          </p:cNvPr>
          <p:cNvSpPr/>
          <p:nvPr/>
        </p:nvSpPr>
        <p:spPr>
          <a:xfrm rot="8383576">
            <a:off x="1384917" y="4695129"/>
            <a:ext cx="263506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07EC6FD-DFC2-F149-86AF-A07B9AE48A97}"/>
              </a:ext>
            </a:extLst>
          </p:cNvPr>
          <p:cNvSpPr/>
          <p:nvPr/>
        </p:nvSpPr>
        <p:spPr>
          <a:xfrm rot="13200000">
            <a:off x="1372882" y="5070980"/>
            <a:ext cx="255954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D7884A-99FF-614B-993B-72AD3439AA3B}"/>
                  </a:ext>
                </a:extLst>
              </p:cNvPr>
              <p:cNvSpPr/>
              <p:nvPr/>
            </p:nvSpPr>
            <p:spPr>
              <a:xfrm>
                <a:off x="941653" y="4818982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∪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D7884A-99FF-614B-993B-72AD3439A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53" y="4818982"/>
                <a:ext cx="3946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0C52422A-4A7B-5A4E-8C4E-9286D0F731CD}"/>
              </a:ext>
            </a:extLst>
          </p:cNvPr>
          <p:cNvSpPr/>
          <p:nvPr/>
        </p:nvSpPr>
        <p:spPr>
          <a:xfrm rot="16200000">
            <a:off x="1011005" y="4342578"/>
            <a:ext cx="255954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5533C2-3A62-DB47-B66F-23A99073DB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FF118-79AB-0948-8721-11EC1BC8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graphicFrame>
        <p:nvGraphicFramePr>
          <p:cNvPr id="17" name="Group 23">
            <a:extLst>
              <a:ext uri="{FF2B5EF4-FFF2-40B4-BE49-F238E27FC236}">
                <a16:creationId xmlns:a16="http://schemas.microsoft.com/office/drawing/2014/main" id="{86B12830-25E0-3045-A952-FBAC74D7A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6707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4EB9-7B8F-C540-8E1D-5BE58326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Schnitt: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056BA-0E46-B944-A3E2-5E3F9A310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𝐷𝑒𝑝𝑎𝑟𝑚𝑒𝑛𝑡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𝑀𝐴𝑇𝐻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>
                  <a:solidFill>
                    <a:srgbClr val="7030A0"/>
                  </a:solidFill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056BA-0E46-B944-A3E2-5E3F9A310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7C11A-207A-D843-8D54-B13D9BAFF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22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A7F9F2-84EA-D14D-9E8E-C9E0D6FE1F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E4C04A-B6DB-9543-BFA2-90E082CA9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22" name="Group 23">
            <a:extLst>
              <a:ext uri="{FF2B5EF4-FFF2-40B4-BE49-F238E27FC236}">
                <a16:creationId xmlns:a16="http://schemas.microsoft.com/office/drawing/2014/main" id="{B8241355-A66E-4D45-84F5-9B0B499F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54910"/>
              </p:ext>
            </p:extLst>
          </p:nvPr>
        </p:nvGraphicFramePr>
        <p:xfrm>
          <a:off x="1603374" y="5310234"/>
          <a:ext cx="3269370" cy="595680"/>
        </p:xfrm>
        <a:graphic>
          <a:graphicData uri="http://schemas.openxmlformats.org/drawingml/2006/table">
            <a:tbl>
              <a:tblPr/>
              <a:tblGrid>
                <a:gridCol w="895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23" name="Group 23">
            <a:extLst>
              <a:ext uri="{FF2B5EF4-FFF2-40B4-BE49-F238E27FC236}">
                <a16:creationId xmlns:a16="http://schemas.microsoft.com/office/drawing/2014/main" id="{177E80A0-DEE4-1449-8E41-0F059FEA4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3075"/>
              </p:ext>
            </p:extLst>
          </p:nvPr>
        </p:nvGraphicFramePr>
        <p:xfrm>
          <a:off x="1603374" y="4290918"/>
          <a:ext cx="3269370" cy="875520"/>
        </p:xfrm>
        <a:graphic>
          <a:graphicData uri="http://schemas.openxmlformats.org/drawingml/2006/table">
            <a:tbl>
              <a:tblPr/>
              <a:tblGrid>
                <a:gridCol w="895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4" name="Right Arrow 23">
            <a:extLst>
              <a:ext uri="{FF2B5EF4-FFF2-40B4-BE49-F238E27FC236}">
                <a16:creationId xmlns:a16="http://schemas.microsoft.com/office/drawing/2014/main" id="{27F8E570-F40E-6F4F-8025-07256050DF63}"/>
              </a:ext>
            </a:extLst>
          </p:cNvPr>
          <p:cNvSpPr/>
          <p:nvPr/>
        </p:nvSpPr>
        <p:spPr>
          <a:xfrm rot="10800000">
            <a:off x="4938398" y="5497230"/>
            <a:ext cx="263506" cy="22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5" name="Group 23">
            <a:extLst>
              <a:ext uri="{FF2B5EF4-FFF2-40B4-BE49-F238E27FC236}">
                <a16:creationId xmlns:a16="http://schemas.microsoft.com/office/drawing/2014/main" id="{3825FBAC-5B91-6C41-B2B7-D7B08FA1D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04392"/>
              </p:ext>
            </p:extLst>
          </p:nvPr>
        </p:nvGraphicFramePr>
        <p:xfrm>
          <a:off x="359625" y="3509385"/>
          <a:ext cx="3166183" cy="595680"/>
        </p:xfrm>
        <a:graphic>
          <a:graphicData uri="http://schemas.openxmlformats.org/drawingml/2006/table">
            <a:tbl>
              <a:tblPr/>
              <a:tblGrid>
                <a:gridCol w="79233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sp>
        <p:nvSpPr>
          <p:cNvPr id="26" name="Right Arrow 25">
            <a:extLst>
              <a:ext uri="{FF2B5EF4-FFF2-40B4-BE49-F238E27FC236}">
                <a16:creationId xmlns:a16="http://schemas.microsoft.com/office/drawing/2014/main" id="{19F98DA7-A20F-0A4F-BA58-9EBF21822FD6}"/>
              </a:ext>
            </a:extLst>
          </p:cNvPr>
          <p:cNvSpPr/>
          <p:nvPr/>
        </p:nvSpPr>
        <p:spPr>
          <a:xfrm rot="10800000">
            <a:off x="4945950" y="4617834"/>
            <a:ext cx="255954" cy="22168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3EA919E7-ACB4-5A47-868D-08B4A509621D}"/>
              </a:ext>
            </a:extLst>
          </p:cNvPr>
          <p:cNvSpPr/>
          <p:nvPr/>
        </p:nvSpPr>
        <p:spPr>
          <a:xfrm rot="8383576">
            <a:off x="1384917" y="4695129"/>
            <a:ext cx="263506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3866115F-7F13-E549-AEA6-EAC9483E4E49}"/>
              </a:ext>
            </a:extLst>
          </p:cNvPr>
          <p:cNvSpPr/>
          <p:nvPr/>
        </p:nvSpPr>
        <p:spPr>
          <a:xfrm rot="13200000">
            <a:off x="1372882" y="5070980"/>
            <a:ext cx="255954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2487F20-C186-C348-A726-A2492019BDA1}"/>
                  </a:ext>
                </a:extLst>
              </p:cNvPr>
              <p:cNvSpPr/>
              <p:nvPr/>
            </p:nvSpPr>
            <p:spPr>
              <a:xfrm>
                <a:off x="941653" y="4818982"/>
                <a:ext cx="394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2487F20-C186-C348-A726-A2492019B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53" y="4818982"/>
                <a:ext cx="3946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4F0C376B-26B5-BC44-B9C3-85896FEF2A7F}"/>
              </a:ext>
            </a:extLst>
          </p:cNvPr>
          <p:cNvSpPr/>
          <p:nvPr/>
        </p:nvSpPr>
        <p:spPr>
          <a:xfrm rot="16200000">
            <a:off x="1011005" y="4342578"/>
            <a:ext cx="255954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E82D4F39-CB84-184D-B078-B5B9B1B6C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6707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5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4EB9-7B8F-C540-8E1D-5BE58326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056BA-0E46-B944-A3E2-5E3F9A310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𝐷𝑒𝑝𝑎𝑟𝑚𝑒𝑛𝑡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𝑀𝐴𝑇𝐻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𝑅𝐸𝑆𝑈𝐿𝑇</m:t>
                    </m:r>
                    <m:r>
                      <a:rPr lang="de-DE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>
                  <a:solidFill>
                    <a:srgbClr val="7030A0"/>
                  </a:solidFill>
                </a:endParaRP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056BA-0E46-B944-A3E2-5E3F9A310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7C11A-207A-D843-8D54-B13D9BAFF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23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020304-57D5-A940-9F3C-EC153EF5B4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D461D9-F619-4745-B03D-621D3257B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22" name="Group 23">
            <a:extLst>
              <a:ext uri="{FF2B5EF4-FFF2-40B4-BE49-F238E27FC236}">
                <a16:creationId xmlns:a16="http://schemas.microsoft.com/office/drawing/2014/main" id="{39A48414-73DD-8447-8B75-E28847DAD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74976"/>
              </p:ext>
            </p:extLst>
          </p:nvPr>
        </p:nvGraphicFramePr>
        <p:xfrm>
          <a:off x="1603374" y="5310234"/>
          <a:ext cx="3269370" cy="595680"/>
        </p:xfrm>
        <a:graphic>
          <a:graphicData uri="http://schemas.openxmlformats.org/drawingml/2006/table">
            <a:tbl>
              <a:tblPr/>
              <a:tblGrid>
                <a:gridCol w="895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23" name="Group 23">
            <a:extLst>
              <a:ext uri="{FF2B5EF4-FFF2-40B4-BE49-F238E27FC236}">
                <a16:creationId xmlns:a16="http://schemas.microsoft.com/office/drawing/2014/main" id="{BCA383AB-2827-5644-A697-BB1AB36BB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94894"/>
              </p:ext>
            </p:extLst>
          </p:nvPr>
        </p:nvGraphicFramePr>
        <p:xfrm>
          <a:off x="1603374" y="4290918"/>
          <a:ext cx="3269370" cy="875520"/>
        </p:xfrm>
        <a:graphic>
          <a:graphicData uri="http://schemas.openxmlformats.org/drawingml/2006/table">
            <a:tbl>
              <a:tblPr/>
              <a:tblGrid>
                <a:gridCol w="895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4" name="Right Arrow 23">
            <a:extLst>
              <a:ext uri="{FF2B5EF4-FFF2-40B4-BE49-F238E27FC236}">
                <a16:creationId xmlns:a16="http://schemas.microsoft.com/office/drawing/2014/main" id="{FC67F2BD-3DDB-FE4E-B257-BB0403217844}"/>
              </a:ext>
            </a:extLst>
          </p:cNvPr>
          <p:cNvSpPr/>
          <p:nvPr/>
        </p:nvSpPr>
        <p:spPr>
          <a:xfrm rot="10800000">
            <a:off x="4938398" y="5497230"/>
            <a:ext cx="263506" cy="221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82F9CCE-A1DF-5E44-9B77-E695BABC50BB}"/>
              </a:ext>
            </a:extLst>
          </p:cNvPr>
          <p:cNvSpPr/>
          <p:nvPr/>
        </p:nvSpPr>
        <p:spPr>
          <a:xfrm rot="10800000">
            <a:off x="4945950" y="4617834"/>
            <a:ext cx="255954" cy="22168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0725E238-735E-1947-A8BE-CA3850FD98B5}"/>
              </a:ext>
            </a:extLst>
          </p:cNvPr>
          <p:cNvSpPr/>
          <p:nvPr/>
        </p:nvSpPr>
        <p:spPr>
          <a:xfrm rot="8383576">
            <a:off x="1384917" y="4695129"/>
            <a:ext cx="263506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4DBCDE6-1725-AF41-B156-ADFBF52E4EFD}"/>
              </a:ext>
            </a:extLst>
          </p:cNvPr>
          <p:cNvSpPr/>
          <p:nvPr/>
        </p:nvSpPr>
        <p:spPr>
          <a:xfrm rot="13200000">
            <a:off x="1372882" y="5070980"/>
            <a:ext cx="255954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A35FE5-4F86-884D-A485-8FCA0D010F37}"/>
                  </a:ext>
                </a:extLst>
              </p:cNvPr>
              <p:cNvSpPr/>
              <p:nvPr/>
            </p:nvSpPr>
            <p:spPr>
              <a:xfrm>
                <a:off x="941653" y="481898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A35FE5-4F86-884D-A485-8FCA0D010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53" y="4818982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1817FA6E-4315-444E-AAC1-491915821DF6}"/>
              </a:ext>
            </a:extLst>
          </p:cNvPr>
          <p:cNvSpPr/>
          <p:nvPr/>
        </p:nvSpPr>
        <p:spPr>
          <a:xfrm rot="16200000">
            <a:off x="1011005" y="4342578"/>
            <a:ext cx="255954" cy="221688"/>
          </a:xfrm>
          <a:prstGeom prst="rightArrow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1" name="Group 23">
            <a:extLst>
              <a:ext uri="{FF2B5EF4-FFF2-40B4-BE49-F238E27FC236}">
                <a16:creationId xmlns:a16="http://schemas.microsoft.com/office/drawing/2014/main" id="{63E09535-8ECE-204F-9939-077A88E92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64772"/>
              </p:ext>
            </p:extLst>
          </p:nvPr>
        </p:nvGraphicFramePr>
        <p:xfrm>
          <a:off x="359625" y="3509385"/>
          <a:ext cx="3166183" cy="595680"/>
        </p:xfrm>
        <a:graphic>
          <a:graphicData uri="http://schemas.openxmlformats.org/drawingml/2006/table">
            <a:tbl>
              <a:tblPr/>
              <a:tblGrid>
                <a:gridCol w="79233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81A2D40-4555-AD4D-8B8B-B8B6BFA199B9}"/>
              </a:ext>
            </a:extLst>
          </p:cNvPr>
          <p:cNvGrpSpPr/>
          <p:nvPr/>
        </p:nvGrpSpPr>
        <p:grpSpPr>
          <a:xfrm>
            <a:off x="3901872" y="3226218"/>
            <a:ext cx="4172085" cy="559272"/>
            <a:chOff x="6852595" y="2898843"/>
            <a:chExt cx="4172085" cy="559272"/>
          </a:xfrm>
        </p:grpSpPr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5C353B4F-083F-FA46-B986-6E7B6006E215}"/>
                </a:ext>
              </a:extLst>
            </p:cNvPr>
            <p:cNvSpPr/>
            <p:nvPr/>
          </p:nvSpPr>
          <p:spPr>
            <a:xfrm>
              <a:off x="6852595" y="2898843"/>
              <a:ext cx="4172085" cy="559272"/>
            </a:xfrm>
            <a:prstGeom prst="cloudCallout">
              <a:avLst>
                <a:gd name="adj1" fmla="val -36843"/>
                <a:gd name="adj2" fmla="val 67138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96AF04C-B953-BA4C-AA6D-D6F2D2EBF701}"/>
                    </a:ext>
                  </a:extLst>
                </p:cNvPr>
                <p:cNvSpPr/>
                <p:nvPr/>
              </p:nvSpPr>
              <p:spPr>
                <a:xfrm>
                  <a:off x="7112528" y="2993813"/>
                  <a:ext cx="36522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𝑅𝐸𝑆𝑈𝐿𝑇</m:t>
                      </m:r>
                      <m:r>
                        <a:rPr lang="de-DE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𝑅𝐸𝑆𝑈𝐿𝑇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𝑅𝐸𝑆𝑈𝐿𝑇</m:t>
                      </m:r>
                      <m:r>
                        <a:rPr lang="de-DE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de-DE" dirty="0">
                      <a:solidFill>
                        <a:schemeClr val="bg1"/>
                      </a:solidFill>
                    </a:rPr>
                    <a:t>?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96AF04C-B953-BA4C-AA6D-D6F2D2EBF7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528" y="2993813"/>
                  <a:ext cx="365221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r="-346" b="-26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0" name="Group 23">
            <a:extLst>
              <a:ext uri="{FF2B5EF4-FFF2-40B4-BE49-F238E27FC236}">
                <a16:creationId xmlns:a16="http://schemas.microsoft.com/office/drawing/2014/main" id="{7B5CC582-CAC8-9D47-9D1E-5B827E338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6707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2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B512-14AD-EE40-B254-CEB573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Mengenoperatoren: Eigenschaften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7A37E-E22B-294D-84D0-2CED8E501B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Können nur auf </a:t>
                </a:r>
                <a:r>
                  <a:rPr lang="de-DE" dirty="0">
                    <a:solidFill>
                      <a:schemeClr val="accent1"/>
                    </a:solidFill>
                  </a:rPr>
                  <a:t>UNION-kompatible</a:t>
                </a:r>
                <a:r>
                  <a:rPr lang="de-DE" dirty="0"/>
                  <a:t> Relationen angewendet werden: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haben gleichen Grad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Attribute haben gleiche Wertebereiche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i="0" dirty="0" err="1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für alle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Attribute müssen aber nicht gleich heißen ➝ Umbenennung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Konvention: </a:t>
                </a:r>
                <a:br>
                  <a:rPr lang="de-DE" dirty="0"/>
                </a:br>
                <a:r>
                  <a:rPr lang="de-DE" dirty="0"/>
                  <a:t>Namen aus der ersten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7A37E-E22B-294D-84D0-2CED8E501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016" t="-2687" r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0D179A-BE9D-BE48-A66E-5C82306FB93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de-DE" dirty="0"/>
                  <a:t>Vereinigung und Schnitt sind </a:t>
                </a:r>
                <a:r>
                  <a:rPr lang="de-DE" dirty="0">
                    <a:solidFill>
                      <a:schemeClr val="accent1"/>
                    </a:solidFill>
                  </a:rPr>
                  <a:t>kommutativ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Vereinigung und Schnitt sind </a:t>
                </a:r>
                <a:r>
                  <a:rPr lang="de-DE" dirty="0">
                    <a:solidFill>
                      <a:schemeClr val="accent1"/>
                    </a:solidFill>
                  </a:rPr>
                  <a:t>assoziativ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r>
                  <a:rPr lang="de-DE" dirty="0">
                    <a:solidFill>
                      <a:srgbClr val="FFC000"/>
                    </a:solidFill>
                  </a:rPr>
                  <a:t>Differenz</a:t>
                </a:r>
                <a:r>
                  <a:rPr lang="de-DE" dirty="0"/>
                  <a:t>?</a:t>
                </a:r>
              </a:p>
              <a:p>
                <a:pPr lvl="1"/>
                <a:r>
                  <a:rPr lang="de-DE" dirty="0"/>
                  <a:t>Im Allgemeinen nicht kommutativ: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Im Allgemeinen nicht assoziativ: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0D179A-BE9D-BE48-A66E-5C82306FB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88087-8B7E-AD46-BD19-6614E306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9ABCE-61EF-5847-AAD3-074FDEB3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5F8A3-FAC5-6449-8B95-617934B6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0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Kartesisches Produkt, </a:t>
            </a:r>
            <a:r>
              <a:rPr lang="de-DE" dirty="0" err="1"/>
              <a:t>Join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Outer</a:t>
            </a:r>
            <a:r>
              <a:rPr lang="de-DE" dirty="0"/>
              <a:t> Union, Division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Kombinierende Operatoren</a:t>
            </a:r>
            <a:br>
              <a:rPr lang="de-DE" dirty="0"/>
            </a:br>
            <a:r>
              <a:rPr lang="de-DE" dirty="0"/>
              <a:t>Relationale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0512E-7999-EF46-A288-BA53874ABA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747DD-9816-8245-95D5-6B86E4B57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28466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A9E7-1C66-5145-9C76-1BFE302B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Kartesisches Produkt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8EC93-0672-BB47-988A-57FDB8938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>
                    <a:ea typeface="ＭＳ Ｐゴシック" charset="0"/>
                  </a:rPr>
                  <a:t>Alle Tupel zweier Relationen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𝑅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𝑆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werden kombinatorisch („vollständig“) miteinander verbunden</a:t>
                </a:r>
                <a:endParaRPr lang="de-DE" dirty="0"/>
              </a:p>
              <a:p>
                <a:pPr lvl="1"/>
                <a:r>
                  <a:rPr lang="de-DE" dirty="0"/>
                  <a:t>Gegeben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…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sym typeface="Symbol" pitchFamily="18" charset="2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𝑄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…,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lvl="1"/>
                <a:r>
                  <a:rPr lang="de-DE" dirty="0"/>
                  <a:t>Binär: wird auf zwei Relationen angewendet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müssen nicht UNION-kompatibel sein</a:t>
                </a:r>
              </a:p>
              <a:p>
                <a:pPr lvl="1"/>
                <a:r>
                  <a:rPr lang="de-DE" dirty="0">
                    <a:ea typeface="ＭＳ Ｐゴシック" charset="0"/>
                  </a:rPr>
                  <a:t>Um eindeutige Attributbezeichnungen in der Ergebnisrelation zu gewährleisten, müssen Attribute, die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𝑅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𝑆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gleich bezeichnet sind, vorher umbenannt werden</a:t>
                </a:r>
                <a:endParaRPr lang="de-DE" dirty="0"/>
              </a:p>
              <a:p>
                <a:r>
                  <a:rPr lang="de-DE" dirty="0"/>
                  <a:t>Resultat</a:t>
                </a:r>
              </a:p>
              <a:p>
                <a:pPr lvl="1">
                  <a:defRPr/>
                </a:pPr>
                <a:r>
                  <a:rPr lang="de-DE" dirty="0">
                    <a:ea typeface="ＭＳ Ｐゴシック" charset="0"/>
                  </a:rPr>
                  <a:t>Grad: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𝑅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hat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Spalten,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𝑆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hat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𝑚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Spalten ➝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𝑆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  <a:ea typeface="ＭＳ Ｐゴシック" charset="0"/>
                          </a:rPr>
                          <m:t>+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  <a:ea typeface="ＭＳ Ｐゴシック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de-DE" dirty="0">
                    <a:ea typeface="ＭＳ Ｐゴシック" charset="0"/>
                  </a:rPr>
                  <a:t> Spalten</a:t>
                </a:r>
              </a:p>
              <a:p>
                <a:pPr lvl="1">
                  <a:defRPr/>
                </a:pPr>
                <a:r>
                  <a:rPr lang="de-DE" dirty="0">
                    <a:ea typeface="ＭＳ Ｐゴシック" charset="0"/>
                  </a:rPr>
                  <a:t>Kardinalität: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𝑅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hat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Zeilen,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𝑆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hat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𝑙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Zeilen ➝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𝑅</m:t>
                    </m:r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 × </m:t>
                    </m:r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𝑆</m:t>
                    </m:r>
                  </m:oMath>
                </a14:m>
                <a:r>
                  <a:rPr lang="de-DE" dirty="0">
                    <a:ea typeface="ＭＳ Ｐゴシック" charset="0"/>
                  </a:rPr>
                  <a:t> 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⋅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de-DE" dirty="0">
                    <a:ea typeface="ＭＳ Ｐゴシック" charset="0"/>
                  </a:rPr>
                  <a:t> Zeilen</a:t>
                </a:r>
              </a:p>
              <a:p>
                <a:pPr lvl="1"/>
                <a:endParaRPr lang="de-DE" dirty="0">
                  <a:sym typeface="Symbol" pitchFamily="18" charset="2"/>
                </a:endParaRP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8EC93-0672-BB47-988A-57FDB8938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1730C-9DE5-634C-82EB-0E58D1DB0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55274-4D15-C742-BC82-7F0821DEE1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D881F-1AD1-9F48-8879-08EABC1CB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04808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EB1C-31E2-3846-9949-98EED9F4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Kartesisches Produkt: Beispiel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  <a:ea typeface="ＭＳ Ｐゴシック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𝐶𝑅𝑂𝑆𝑆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7030A0"/>
                  </a:solidFill>
                  <a:ea typeface="ＭＳ Ｐゴシック" charset="0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5F43-FB2B-C54D-BFAE-6B873F84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1A0B8665-72C4-AD4A-8C51-4E3BA94D8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76682"/>
              </p:ext>
            </p:extLst>
          </p:nvPr>
        </p:nvGraphicFramePr>
        <p:xfrm>
          <a:off x="1160835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7B56E1D0-7BB2-2A4F-A753-7BDA80272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95714"/>
              </p:ext>
            </p:extLst>
          </p:nvPr>
        </p:nvGraphicFramePr>
        <p:xfrm>
          <a:off x="8109268" y="4750554"/>
          <a:ext cx="2036726" cy="1155360"/>
        </p:xfrm>
        <a:graphic>
          <a:graphicData uri="http://schemas.openxmlformats.org/drawingml/2006/table">
            <a:tbl>
              <a:tblPr/>
              <a:tblGrid>
                <a:gridCol w="596056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2054F153-A768-EA4A-8F27-DE0F406C0259}"/>
              </a:ext>
            </a:extLst>
          </p:cNvPr>
          <p:cNvSpPr/>
          <p:nvPr/>
        </p:nvSpPr>
        <p:spPr>
          <a:xfrm>
            <a:off x="8024695" y="5155813"/>
            <a:ext cx="461063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0C7D09-6F33-694E-976D-5B04952ACF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046A14F-621B-1644-A506-87F1ED928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3397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EB1C-31E2-3846-9949-98EED9F4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Kartesisches Produkt: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b="0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  <a:ea typeface="ＭＳ Ｐゴシック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𝐶𝑅𝑂𝑆𝑆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7030A0"/>
                  </a:solidFill>
                  <a:ea typeface="ＭＳ Ｐゴシック" charset="0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5F43-FB2B-C54D-BFAE-6B873F84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C41DE439-5F65-4944-8365-D5504B513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60189"/>
              </p:ext>
            </p:extLst>
          </p:nvPr>
        </p:nvGraphicFramePr>
        <p:xfrm>
          <a:off x="851636" y="3911034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C2392217-66CF-784A-B4FF-33ABC7BE5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89245"/>
              </p:ext>
            </p:extLst>
          </p:nvPr>
        </p:nvGraphicFramePr>
        <p:xfrm>
          <a:off x="7664180" y="4307274"/>
          <a:ext cx="2700664" cy="1435200"/>
        </p:xfrm>
        <a:graphic>
          <a:graphicData uri="http://schemas.openxmlformats.org/drawingml/2006/table">
            <a:tbl>
              <a:tblPr/>
              <a:tblGrid>
                <a:gridCol w="596056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1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25CF65A7-2ACB-2C4F-A6C6-D1719091C43B}"/>
              </a:ext>
            </a:extLst>
          </p:cNvPr>
          <p:cNvSpPr/>
          <p:nvPr/>
        </p:nvSpPr>
        <p:spPr>
          <a:xfrm>
            <a:off x="7583706" y="4887714"/>
            <a:ext cx="461063" cy="32255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0C7D09-6F33-694E-976D-5B04952ACF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046A14F-621B-1644-A506-87F1ED928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8293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EB1C-31E2-3846-9949-98EED9F4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Kartesisches Produkt: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  <a:ea typeface="ＭＳ Ｐゴシック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𝐶𝑅𝑂𝑆𝑆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7030A0"/>
                  </a:solidFill>
                  <a:ea typeface="ＭＳ Ｐゴシック" charset="0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6E2F0D2-9FE9-1642-9432-FF2ECB822348}"/>
              </a:ext>
            </a:extLst>
          </p:cNvPr>
          <p:cNvSpPr/>
          <p:nvPr/>
        </p:nvSpPr>
        <p:spPr>
          <a:xfrm>
            <a:off x="3596254" y="3167187"/>
            <a:ext cx="5852546" cy="4190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5F43-FB2B-C54D-BFAE-6B873F84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29</a:t>
            </a:fld>
            <a:endParaRPr lang="en-GB" dirty="0"/>
          </a:p>
        </p:txBody>
      </p:sp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7B56E1D0-7BB2-2A4F-A753-7BDA80272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96286"/>
              </p:ext>
            </p:extLst>
          </p:nvPr>
        </p:nvGraphicFramePr>
        <p:xfrm>
          <a:off x="3718543" y="2993994"/>
          <a:ext cx="2053300" cy="9420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C2392217-66CF-784A-B4FF-33ABC7BE5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78083"/>
              </p:ext>
            </p:extLst>
          </p:nvPr>
        </p:nvGraphicFramePr>
        <p:xfrm>
          <a:off x="3714443" y="4427256"/>
          <a:ext cx="2533660" cy="116088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4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2054F153-A768-EA4A-8F27-DE0F406C0259}"/>
              </a:ext>
            </a:extLst>
          </p:cNvPr>
          <p:cNvSpPr/>
          <p:nvPr/>
        </p:nvSpPr>
        <p:spPr>
          <a:xfrm rot="1836706">
            <a:off x="5865599" y="3808718"/>
            <a:ext cx="106380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5CF65A7-2ACB-2C4F-A6C6-D1719091C43B}"/>
              </a:ext>
            </a:extLst>
          </p:cNvPr>
          <p:cNvSpPr/>
          <p:nvPr/>
        </p:nvSpPr>
        <p:spPr>
          <a:xfrm rot="19938954">
            <a:off x="6427798" y="4659038"/>
            <a:ext cx="46106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4314F-FD75-9F42-BB1E-A33F48C465CA}"/>
              </a:ext>
            </a:extLst>
          </p:cNvPr>
          <p:cNvSpPr/>
          <p:nvPr/>
        </p:nvSpPr>
        <p:spPr>
          <a:xfrm>
            <a:off x="6815407" y="42860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C000"/>
                </a:solidFill>
                <a:ea typeface="ＭＳ Ｐゴシック" charset="0"/>
              </a:rPr>
              <a:t>×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51457C3-3E08-BF44-B9C0-7F72F18916C5}"/>
              </a:ext>
            </a:extLst>
          </p:cNvPr>
          <p:cNvSpPr/>
          <p:nvPr/>
        </p:nvSpPr>
        <p:spPr>
          <a:xfrm>
            <a:off x="7230906" y="4309443"/>
            <a:ext cx="46106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Group 86">
            <a:extLst>
              <a:ext uri="{FF2B5EF4-FFF2-40B4-BE49-F238E27FC236}">
                <a16:creationId xmlns:a16="http://schemas.microsoft.com/office/drawing/2014/main" id="{6EF6E777-070F-FA4D-B704-1D5FB0456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63602"/>
              </p:ext>
            </p:extLst>
          </p:nvPr>
        </p:nvGraphicFramePr>
        <p:xfrm>
          <a:off x="7734791" y="2993994"/>
          <a:ext cx="4096884" cy="2911920"/>
        </p:xfrm>
        <a:graphic>
          <a:graphicData uri="http://schemas.openxmlformats.org/drawingml/2006/table">
            <a:tbl>
              <a:tblPr/>
              <a:tblGrid>
                <a:gridCol w="826625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4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96861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150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037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88117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5791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CACC3B-7C73-5D41-8D6E-6FB7245B880B}"/>
              </a:ext>
            </a:extLst>
          </p:cNvPr>
          <p:cNvCxnSpPr/>
          <p:nvPr/>
        </p:nvCxnSpPr>
        <p:spPr>
          <a:xfrm>
            <a:off x="5771844" y="3387263"/>
            <a:ext cx="2792399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6E959D-3C86-EE46-B728-FCC894161C9D}"/>
              </a:ext>
            </a:extLst>
          </p:cNvPr>
          <p:cNvCxnSpPr>
            <a:cxnSpLocks/>
          </p:cNvCxnSpPr>
          <p:nvPr/>
        </p:nvCxnSpPr>
        <p:spPr>
          <a:xfrm flipV="1">
            <a:off x="6248104" y="3387264"/>
            <a:ext cx="2316139" cy="145508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AE153E-448D-0845-A081-4476F5D7261F}"/>
              </a:ext>
            </a:extLst>
          </p:cNvPr>
          <p:cNvCxnSpPr>
            <a:cxnSpLocks/>
          </p:cNvCxnSpPr>
          <p:nvPr/>
        </p:nvCxnSpPr>
        <p:spPr>
          <a:xfrm flipV="1">
            <a:off x="6248102" y="3618616"/>
            <a:ext cx="2316140" cy="145161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08496A-B5D9-DD4E-86ED-FF12C5A277BD}"/>
              </a:ext>
            </a:extLst>
          </p:cNvPr>
          <p:cNvCxnSpPr>
            <a:cxnSpLocks/>
          </p:cNvCxnSpPr>
          <p:nvPr/>
        </p:nvCxnSpPr>
        <p:spPr>
          <a:xfrm>
            <a:off x="5771844" y="3387264"/>
            <a:ext cx="2792399" cy="23135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48B84-CB75-F44E-81F8-8AF1568C7283}"/>
              </a:ext>
            </a:extLst>
          </p:cNvPr>
          <p:cNvCxnSpPr>
            <a:cxnSpLocks/>
          </p:cNvCxnSpPr>
          <p:nvPr/>
        </p:nvCxnSpPr>
        <p:spPr>
          <a:xfrm>
            <a:off x="5771844" y="3387264"/>
            <a:ext cx="2792399" cy="45531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B9185-F44F-A744-8ED0-4F5194DCAEED}"/>
              </a:ext>
            </a:extLst>
          </p:cNvPr>
          <p:cNvCxnSpPr>
            <a:cxnSpLocks/>
          </p:cNvCxnSpPr>
          <p:nvPr/>
        </p:nvCxnSpPr>
        <p:spPr>
          <a:xfrm flipV="1">
            <a:off x="6248102" y="3827774"/>
            <a:ext cx="2316140" cy="145190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C6CE04-0171-F749-9E26-D591AA247179}"/>
              </a:ext>
            </a:extLst>
          </p:cNvPr>
          <p:cNvCxnSpPr>
            <a:cxnSpLocks/>
          </p:cNvCxnSpPr>
          <p:nvPr/>
        </p:nvCxnSpPr>
        <p:spPr>
          <a:xfrm>
            <a:off x="5771844" y="3387474"/>
            <a:ext cx="2792399" cy="64294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A701F7-E903-2148-98E0-26F4C549E795}"/>
              </a:ext>
            </a:extLst>
          </p:cNvPr>
          <p:cNvCxnSpPr>
            <a:cxnSpLocks/>
          </p:cNvCxnSpPr>
          <p:nvPr/>
        </p:nvCxnSpPr>
        <p:spPr>
          <a:xfrm flipV="1">
            <a:off x="6248102" y="4034016"/>
            <a:ext cx="2316140" cy="145190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3B78A6-0A3A-0343-A0A6-0ED0989515C0}"/>
              </a:ext>
            </a:extLst>
          </p:cNvPr>
          <p:cNvCxnSpPr>
            <a:cxnSpLocks/>
          </p:cNvCxnSpPr>
          <p:nvPr/>
        </p:nvCxnSpPr>
        <p:spPr>
          <a:xfrm>
            <a:off x="5771844" y="3621733"/>
            <a:ext cx="2792399" cy="642942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42FDA0C-4B8A-7243-A10F-53E5BC0BE093}"/>
              </a:ext>
            </a:extLst>
          </p:cNvPr>
          <p:cNvCxnSpPr>
            <a:cxnSpLocks/>
          </p:cNvCxnSpPr>
          <p:nvPr/>
        </p:nvCxnSpPr>
        <p:spPr>
          <a:xfrm flipV="1">
            <a:off x="6248102" y="4268276"/>
            <a:ext cx="2316140" cy="581385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92103CF-0F2C-044D-9B85-ED6DD18FF29D}"/>
              </a:ext>
            </a:extLst>
          </p:cNvPr>
          <p:cNvSpPr txBox="1"/>
          <p:nvPr/>
        </p:nvSpPr>
        <p:spPr>
          <a:xfrm>
            <a:off x="5796198" y="6071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BD8DAC2-E559-124F-BEFB-2CE13EF7E40F}"/>
              </a:ext>
            </a:extLst>
          </p:cNvPr>
          <p:cNvCxnSpPr>
            <a:cxnSpLocks/>
          </p:cNvCxnSpPr>
          <p:nvPr/>
        </p:nvCxnSpPr>
        <p:spPr>
          <a:xfrm>
            <a:off x="5771844" y="3617862"/>
            <a:ext cx="2792399" cy="887824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BE8E173-2356-724C-80C5-4FFED8BDFF1E}"/>
              </a:ext>
            </a:extLst>
          </p:cNvPr>
          <p:cNvCxnSpPr>
            <a:cxnSpLocks/>
          </p:cNvCxnSpPr>
          <p:nvPr/>
        </p:nvCxnSpPr>
        <p:spPr>
          <a:xfrm flipV="1">
            <a:off x="6248102" y="4491990"/>
            <a:ext cx="2316141" cy="578999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8E6342B-CD28-C94B-85E2-29CC8E157C37}"/>
              </a:ext>
            </a:extLst>
          </p:cNvPr>
          <p:cNvCxnSpPr>
            <a:cxnSpLocks/>
          </p:cNvCxnSpPr>
          <p:nvPr/>
        </p:nvCxnSpPr>
        <p:spPr>
          <a:xfrm>
            <a:off x="5771842" y="3620980"/>
            <a:ext cx="2784780" cy="1082827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0B2BA76-B3F1-A947-8BC3-BBAED1F310D2}"/>
              </a:ext>
            </a:extLst>
          </p:cNvPr>
          <p:cNvCxnSpPr>
            <a:cxnSpLocks/>
          </p:cNvCxnSpPr>
          <p:nvPr/>
        </p:nvCxnSpPr>
        <p:spPr>
          <a:xfrm flipV="1">
            <a:off x="6240482" y="4690110"/>
            <a:ext cx="2316141" cy="578999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0E85460-15CC-F24C-8C9D-F516850D8255}"/>
              </a:ext>
            </a:extLst>
          </p:cNvPr>
          <p:cNvCxnSpPr>
            <a:cxnSpLocks/>
          </p:cNvCxnSpPr>
          <p:nvPr/>
        </p:nvCxnSpPr>
        <p:spPr>
          <a:xfrm>
            <a:off x="5771842" y="3627807"/>
            <a:ext cx="2792401" cy="1291459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C2B666C-C9BC-994A-B889-4C9E7617620B}"/>
              </a:ext>
            </a:extLst>
          </p:cNvPr>
          <p:cNvCxnSpPr>
            <a:cxnSpLocks/>
          </p:cNvCxnSpPr>
          <p:nvPr/>
        </p:nvCxnSpPr>
        <p:spPr>
          <a:xfrm flipV="1">
            <a:off x="6248102" y="4905569"/>
            <a:ext cx="2316141" cy="578998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A65AF98-6500-E04D-8458-FE43DFFFC55C}"/>
              </a:ext>
            </a:extLst>
          </p:cNvPr>
          <p:cNvCxnSpPr>
            <a:cxnSpLocks/>
          </p:cNvCxnSpPr>
          <p:nvPr/>
        </p:nvCxnSpPr>
        <p:spPr>
          <a:xfrm>
            <a:off x="5771842" y="3830560"/>
            <a:ext cx="2784781" cy="1308783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0CFB1B2-6668-1841-AF9F-CA380F16D74D}"/>
              </a:ext>
            </a:extLst>
          </p:cNvPr>
          <p:cNvCxnSpPr>
            <a:cxnSpLocks/>
          </p:cNvCxnSpPr>
          <p:nvPr/>
        </p:nvCxnSpPr>
        <p:spPr>
          <a:xfrm>
            <a:off x="6240480" y="4838224"/>
            <a:ext cx="2316142" cy="301119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2A82E85-DAC0-6D44-B262-AE0B35A40769}"/>
              </a:ext>
            </a:extLst>
          </p:cNvPr>
          <p:cNvCxnSpPr>
            <a:cxnSpLocks/>
          </p:cNvCxnSpPr>
          <p:nvPr/>
        </p:nvCxnSpPr>
        <p:spPr>
          <a:xfrm>
            <a:off x="5771840" y="3848649"/>
            <a:ext cx="2784782" cy="1501230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253E069-5A06-4A4A-B8D4-7A94F1D404EB}"/>
              </a:ext>
            </a:extLst>
          </p:cNvPr>
          <p:cNvCxnSpPr>
            <a:cxnSpLocks/>
          </p:cNvCxnSpPr>
          <p:nvPr/>
        </p:nvCxnSpPr>
        <p:spPr>
          <a:xfrm>
            <a:off x="6248102" y="5060018"/>
            <a:ext cx="2308521" cy="301574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0224E6F-E3B2-F64F-A037-7E44CACD0BEF}"/>
              </a:ext>
            </a:extLst>
          </p:cNvPr>
          <p:cNvCxnSpPr>
            <a:cxnSpLocks/>
          </p:cNvCxnSpPr>
          <p:nvPr/>
        </p:nvCxnSpPr>
        <p:spPr>
          <a:xfrm>
            <a:off x="5764222" y="3836937"/>
            <a:ext cx="2792401" cy="1732599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7B69684-897F-3445-A629-270F680EE9C5}"/>
              </a:ext>
            </a:extLst>
          </p:cNvPr>
          <p:cNvCxnSpPr>
            <a:cxnSpLocks/>
          </p:cNvCxnSpPr>
          <p:nvPr/>
        </p:nvCxnSpPr>
        <p:spPr>
          <a:xfrm>
            <a:off x="6248102" y="5279674"/>
            <a:ext cx="2308521" cy="301574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7A29290-D0D1-8745-820A-215683B2D978}"/>
              </a:ext>
            </a:extLst>
          </p:cNvPr>
          <p:cNvCxnSpPr>
            <a:cxnSpLocks/>
          </p:cNvCxnSpPr>
          <p:nvPr/>
        </p:nvCxnSpPr>
        <p:spPr>
          <a:xfrm>
            <a:off x="5764220" y="3836363"/>
            <a:ext cx="2792402" cy="1936663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5402B25-BE18-584C-9BE9-0DB28821A14D}"/>
              </a:ext>
            </a:extLst>
          </p:cNvPr>
          <p:cNvCxnSpPr>
            <a:cxnSpLocks/>
          </p:cNvCxnSpPr>
          <p:nvPr/>
        </p:nvCxnSpPr>
        <p:spPr>
          <a:xfrm>
            <a:off x="6248102" y="5483164"/>
            <a:ext cx="2308521" cy="301574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19BE-054F-6048-AFE9-63D41E4FD4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31350-0F16-744A-B251-5FFCEACC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0066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6" grpId="0"/>
      <p:bldP spid="6" grpId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Phasen des DB-Entwurfs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D86C0-576B-254D-A9F6-651930C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3404824" cy="4240848"/>
          </a:xfrm>
        </p:spPr>
        <p:txBody>
          <a:bodyPr/>
          <a:lstStyle/>
          <a:p>
            <a:r>
              <a:rPr lang="de-DE" dirty="0"/>
              <a:t>Ausblick: Von der </a:t>
            </a:r>
            <a:br>
              <a:rPr lang="de-DE" dirty="0"/>
            </a:br>
            <a:r>
              <a:rPr lang="de-DE" dirty="0"/>
              <a:t>Anwendung her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2.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DB-Modellierung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Methode: ERM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3. Das relationale Datenmodell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Methode: relationale Modellierung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4. DB-Entwurf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5. SQL &amp; Übergang zu „Hinter den Kulissen“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F64-5EBE-F349-8481-2BA2B918B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1164-97EE-FF42-96E1-99BDA567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79200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Logische Daten-</a:t>
            </a:r>
          </a:p>
          <a:p>
            <a:r>
              <a:rPr lang="de-DE" sz="1400">
                <a:solidFill>
                  <a:schemeClr val="bg1"/>
                </a:solidFill>
              </a:rPr>
              <a:t>modellierung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99901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Datenbank-</a:t>
            </a:r>
          </a:p>
          <a:p>
            <a:r>
              <a:rPr lang="de-DE" sz="1400">
                <a:solidFill>
                  <a:schemeClr val="bg1"/>
                </a:solidFill>
              </a:rPr>
              <a:t>Installation</a:t>
            </a: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851563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Semantische</a:t>
            </a:r>
          </a:p>
          <a:p>
            <a:r>
              <a:rPr lang="de-DE" sz="1400">
                <a:solidFill>
                  <a:schemeClr val="bg1"/>
                </a:solidFill>
              </a:rPr>
              <a:t>Datenmodellier.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3808450" y="1581920"/>
            <a:ext cx="1816100" cy="517525"/>
          </a:xfrm>
          <a:prstGeom prst="homePlate">
            <a:avLst>
              <a:gd name="adj" fmla="val 5705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Informations-</a:t>
            </a:r>
            <a:br>
              <a:rPr lang="de-DE" sz="1400" b="1">
                <a:solidFill>
                  <a:schemeClr val="bg1"/>
                </a:solidFill>
              </a:rPr>
            </a:br>
            <a:r>
              <a:rPr lang="de-DE" sz="1400" b="1">
                <a:solidFill>
                  <a:schemeClr val="bg1"/>
                </a:solidFill>
              </a:rPr>
              <a:t>sammlung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3808451" y="2857957"/>
            <a:ext cx="803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1498935" y="259856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400" i="1"/>
              <a:t>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70416" y="2130883"/>
            <a:ext cx="1233491" cy="835025"/>
            <a:chOff x="717" y="1551"/>
            <a:chExt cx="777" cy="52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717" y="1551"/>
              <a:ext cx="7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Anforderungs-</a:t>
              </a:r>
            </a:p>
            <a:p>
              <a:pPr algn="l"/>
              <a:r>
                <a:rPr lang="de-DE" sz="1400" b="1"/>
                <a:t>analyse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1066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65832" y="2145169"/>
            <a:ext cx="1168403" cy="820738"/>
            <a:chOff x="1596" y="1560"/>
            <a:chExt cx="736" cy="517"/>
          </a:xfrm>
        </p:grpSpPr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1596" y="1560"/>
              <a:ext cx="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 b="1"/>
                <a:t>Grobe</a:t>
              </a:r>
            </a:p>
            <a:p>
              <a:pPr algn="l"/>
              <a:r>
                <a:rPr lang="de-DE" sz="1400"/>
                <a:t>Modellierung</a:t>
              </a:r>
              <a:endParaRPr lang="de-DE" sz="1400" b="1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1858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78046" y="2162949"/>
            <a:ext cx="1189040" cy="833438"/>
            <a:chOff x="2302" y="1552"/>
            <a:chExt cx="749" cy="525"/>
          </a:xfrm>
        </p:grpSpPr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2302" y="1552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Genaue</a:t>
              </a:r>
            </a:p>
            <a:p>
              <a:pPr algn="l"/>
              <a:r>
                <a:rPr lang="de-DE" sz="1400" b="1"/>
                <a:t>Modellierung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2610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808450" y="3097669"/>
            <a:ext cx="1780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/>
              <a:t>Interview</a:t>
            </a:r>
          </a:p>
          <a:p>
            <a:pPr marL="182563" indent="-182563">
              <a:buFontTx/>
              <a:buChar char="•"/>
            </a:pPr>
            <a:r>
              <a:rPr lang="de-DE"/>
              <a:t>Begriffsanalyse</a:t>
            </a:r>
          </a:p>
          <a:p>
            <a:pPr marL="182563" indent="-182563">
              <a:buFontTx/>
              <a:buChar char="•"/>
            </a:pPr>
            <a:r>
              <a:rPr lang="de-DE"/>
              <a:t>Brainstorming</a:t>
            </a:r>
          </a:p>
          <a:p>
            <a:pPr marL="182563" indent="-182563">
              <a:buFontTx/>
              <a:buChar char="•"/>
            </a:pPr>
            <a:r>
              <a:rPr lang="de-DE"/>
              <a:t>Dokumenten-</a:t>
            </a:r>
            <a:br>
              <a:rPr lang="de-DE"/>
            </a:br>
            <a:r>
              <a:rPr lang="de-DE"/>
              <a:t>analyse</a:t>
            </a:r>
          </a:p>
          <a:p>
            <a:pPr marL="182563" indent="-182563">
              <a:buFontTx/>
              <a:buChar char="•"/>
            </a:pPr>
            <a:r>
              <a:rPr lang="de-DE"/>
              <a:t>…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981739" y="3088145"/>
            <a:ext cx="13660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ERM</a:t>
            </a:r>
          </a:p>
          <a:p>
            <a:pPr algn="l">
              <a:buFontTx/>
              <a:buChar char="•"/>
            </a:pPr>
            <a:r>
              <a:rPr lang="de-DE"/>
              <a:t> NIAM</a:t>
            </a:r>
          </a:p>
          <a:p>
            <a:pPr algn="l">
              <a:buFontTx/>
              <a:buChar char="•"/>
            </a:pPr>
            <a:r>
              <a:rPr lang="de-DE"/>
              <a:t> EXPRESS-G</a:t>
            </a:r>
          </a:p>
          <a:p>
            <a:pPr algn="l">
              <a:buFontTx/>
              <a:buChar char="•"/>
            </a:pPr>
            <a:r>
              <a:rPr lang="de-DE"/>
              <a:t> IDEF1X</a:t>
            </a:r>
          </a:p>
          <a:p>
            <a:pPr algn="l">
              <a:buFontTx/>
              <a:buChar char="•"/>
            </a:pPr>
            <a:r>
              <a:rPr lang="de-DE"/>
              <a:t> STEP</a:t>
            </a:r>
          </a:p>
          <a:p>
            <a:pPr algn="l">
              <a:buFontTx/>
              <a:buChar char="•"/>
            </a:pPr>
            <a:r>
              <a:rPr lang="de-DE"/>
              <a:t> UML</a:t>
            </a:r>
          </a:p>
          <a:p>
            <a:pPr algn="l">
              <a:buFontTx/>
              <a:buChar char="•"/>
            </a:pPr>
            <a:r>
              <a:rPr lang="de-DE"/>
              <a:t> ...</a:t>
            </a: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8470938" y="356936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de-DE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8494750" y="3224669"/>
            <a:ext cx="19327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Hierarchisch</a:t>
            </a:r>
          </a:p>
          <a:p>
            <a:pPr algn="l">
              <a:buFontTx/>
              <a:buChar char="•"/>
            </a:pPr>
            <a:r>
              <a:rPr lang="de-DE"/>
              <a:t> Netzwerk</a:t>
            </a:r>
          </a:p>
          <a:p>
            <a:pPr algn="l">
              <a:buFontTx/>
              <a:buChar char="•"/>
            </a:pPr>
            <a:r>
              <a:rPr lang="de-DE"/>
              <a:t> Relational</a:t>
            </a:r>
          </a:p>
          <a:p>
            <a:pPr algn="l">
              <a:buFontTx/>
              <a:buChar char="•"/>
            </a:pPr>
            <a:r>
              <a:rPr lang="de-DE"/>
              <a:t> Objekt-orientiert</a:t>
            </a:r>
          </a:p>
          <a:p>
            <a:pPr algn="l">
              <a:buFontTx/>
              <a:buChar char="•"/>
            </a:pPr>
            <a:r>
              <a:rPr lang="de-DE" b="1"/>
              <a:t> </a:t>
            </a:r>
            <a:r>
              <a:rPr lang="de-DE"/>
              <a:t>XML</a:t>
            </a:r>
          </a:p>
          <a:p>
            <a:pPr algn="l">
              <a:buFontTx/>
              <a:buChar char="•"/>
            </a:pPr>
            <a:r>
              <a:rPr lang="de-DE"/>
              <a:t> …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527890" y="3228461"/>
            <a:ext cx="1163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5738" indent="-185738">
              <a:buFontTx/>
              <a:buChar char="•"/>
            </a:pPr>
            <a:r>
              <a:rPr lang="de-DE"/>
              <a:t>DB2</a:t>
            </a:r>
          </a:p>
          <a:p>
            <a:pPr marL="185738" indent="-185738">
              <a:buFontTx/>
              <a:buChar char="•"/>
            </a:pPr>
            <a:r>
              <a:rPr lang="de-DE"/>
              <a:t>Informix</a:t>
            </a:r>
          </a:p>
          <a:p>
            <a:pPr marL="185738" indent="-185738">
              <a:buFontTx/>
              <a:buChar char="•"/>
            </a:pPr>
            <a:r>
              <a:rPr lang="de-DE"/>
              <a:t>ORACLE</a:t>
            </a:r>
          </a:p>
          <a:p>
            <a:pPr marL="185738" indent="-185738">
              <a:buFontTx/>
              <a:buChar char="•"/>
            </a:pPr>
            <a:r>
              <a:rPr lang="de-DE"/>
              <a:t>Postgres</a:t>
            </a:r>
          </a:p>
          <a:p>
            <a:pPr marL="185738" indent="-185738">
              <a:buFontTx/>
              <a:buChar char="•"/>
            </a:pPr>
            <a:r>
              <a:rPr lang="de-DE"/>
              <a:t>mySQL</a:t>
            </a:r>
          </a:p>
          <a:p>
            <a:pPr marL="185738" indent="-185738">
              <a:buFontTx/>
              <a:buChar char="•"/>
            </a:pPr>
            <a:r>
              <a:rPr lang="de-DE"/>
              <a:t>...</a:t>
            </a: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6202718" y="4894387"/>
            <a:ext cx="1877076" cy="466974"/>
          </a:xfrm>
          <a:prstGeom prst="leftArrow">
            <a:avLst>
              <a:gd name="adj1" fmla="val 67741"/>
              <a:gd name="adj2" fmla="val 893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l"/>
            <a:r>
              <a:rPr lang="de-DE" sz="1600"/>
              <a:t>DBMS unabhängig</a:t>
            </a:r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8548726" y="4821904"/>
            <a:ext cx="1935163" cy="611940"/>
          </a:xfrm>
          <a:prstGeom prst="rightArrow">
            <a:avLst>
              <a:gd name="adj1" fmla="val 51870"/>
              <a:gd name="adj2" fmla="val 677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/>
            <a:r>
              <a:rPr lang="de-DE" sz="1600"/>
              <a:t>DBMS abhängig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928557" y="5382137"/>
            <a:ext cx="1687512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konzeptueller DB 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 Entwurf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8091096" y="5382137"/>
            <a:ext cx="1508125" cy="517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Logischer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112799" y="5373116"/>
            <a:ext cx="1508125" cy="517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Physischer</a:t>
            </a:r>
            <a:endParaRPr lang="de-DE" sz="1400" b="1">
              <a:solidFill>
                <a:schemeClr val="bg1"/>
              </a:solidFill>
            </a:endParaRP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198846" y="2465307"/>
            <a:ext cx="1375802" cy="78530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108000" anchor="t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Konzeptuelles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Schema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10575495" y="2553951"/>
            <a:ext cx="673100" cy="608012"/>
          </a:xfrm>
          <a:prstGeom prst="can">
            <a:avLst>
              <a:gd name="adj" fmla="val 25000"/>
            </a:avLst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3C917C-D9EE-C541-A118-A4190D5D3562}"/>
              </a:ext>
            </a:extLst>
          </p:cNvPr>
          <p:cNvSpPr/>
          <p:nvPr/>
        </p:nvSpPr>
        <p:spPr>
          <a:xfrm>
            <a:off x="7902598" y="1480197"/>
            <a:ext cx="2381263" cy="4492585"/>
          </a:xfrm>
          <a:prstGeom prst="rect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97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EB1C-31E2-3846-9949-98EED9F4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Kartesisches Produkt: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... </a:t>
                </a: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 × 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  <a:ea typeface="ＭＳ Ｐゴシック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ＭＳ Ｐゴシック" charset="0"/>
                      </a:rPr>
                      <m:t>𝑅𝐸𝑆𝑈𝐿𝑇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𝐶𝑜𝑢𝑟𝑠𝑒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𝐶𝑅𝑂𝑆𝑆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rgbClr val="7030A0"/>
                  </a:solidFill>
                  <a:ea typeface="ＭＳ Ｐゴシック" charset="0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45CE8-F0AF-B542-A54B-6BDE08AE9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5F43-FB2B-C54D-BFAE-6B873F846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30</a:t>
            </a:fld>
            <a:endParaRPr lang="en-GB" dirty="0"/>
          </a:p>
        </p:txBody>
      </p:sp>
      <p:graphicFrame>
        <p:nvGraphicFramePr>
          <p:cNvPr id="13" name="Group 86">
            <a:extLst>
              <a:ext uri="{FF2B5EF4-FFF2-40B4-BE49-F238E27FC236}">
                <a16:creationId xmlns:a16="http://schemas.microsoft.com/office/drawing/2014/main" id="{6EF6E777-070F-FA4D-B704-1D5FB0456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16472"/>
              </p:ext>
            </p:extLst>
          </p:nvPr>
        </p:nvGraphicFramePr>
        <p:xfrm>
          <a:off x="2144835" y="2994323"/>
          <a:ext cx="4096884" cy="2911920"/>
        </p:xfrm>
        <a:graphic>
          <a:graphicData uri="http://schemas.openxmlformats.org/drawingml/2006/table">
            <a:tbl>
              <a:tblPr/>
              <a:tblGrid>
                <a:gridCol w="826625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4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96861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150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037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88117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5791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592103CF-0F2C-044D-9B85-ED6DD18FF29D}"/>
              </a:ext>
            </a:extLst>
          </p:cNvPr>
          <p:cNvSpPr txBox="1"/>
          <p:nvPr/>
        </p:nvSpPr>
        <p:spPr>
          <a:xfrm>
            <a:off x="5796198" y="6071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37" name="Group 86">
            <a:extLst>
              <a:ext uri="{FF2B5EF4-FFF2-40B4-BE49-F238E27FC236}">
                <a16:creationId xmlns:a16="http://schemas.microsoft.com/office/drawing/2014/main" id="{19DC2F3F-0AE9-C541-B04D-985B482B4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83856"/>
              </p:ext>
            </p:extLst>
          </p:nvPr>
        </p:nvGraphicFramePr>
        <p:xfrm>
          <a:off x="7094504" y="3897317"/>
          <a:ext cx="2984700" cy="9420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40" name="Right Arrow 39">
            <a:extLst>
              <a:ext uri="{FF2B5EF4-FFF2-40B4-BE49-F238E27FC236}">
                <a16:creationId xmlns:a16="http://schemas.microsoft.com/office/drawing/2014/main" id="{45A83108-2B30-5743-A4A7-7D1F4DEB9554}"/>
              </a:ext>
            </a:extLst>
          </p:cNvPr>
          <p:cNvSpPr/>
          <p:nvPr/>
        </p:nvSpPr>
        <p:spPr>
          <a:xfrm>
            <a:off x="6466309" y="4289006"/>
            <a:ext cx="461063" cy="322554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7F1ACA-8226-1843-A8D0-5B92F09D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916" y="3682752"/>
            <a:ext cx="3352607" cy="281455"/>
          </a:xfrm>
          <a:prstGeom prst="rect">
            <a:avLst/>
          </a:prstGeom>
          <a:noFill/>
          <a:ln w="158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4341E7-7B93-C842-BEEA-66472641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032" y="4121198"/>
            <a:ext cx="3352607" cy="281455"/>
          </a:xfrm>
          <a:prstGeom prst="rect">
            <a:avLst/>
          </a:prstGeom>
          <a:noFill/>
          <a:ln w="158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1E35B8-DB82-014A-867D-42D20507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024" y="5658931"/>
            <a:ext cx="3352607" cy="281455"/>
          </a:xfrm>
          <a:prstGeom prst="rect">
            <a:avLst/>
          </a:prstGeom>
          <a:noFill/>
          <a:ln w="158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5FE195-0808-5B48-8813-AFFF64B247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298F71-7C7F-EF4A-8478-2DFD0DA20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48308-29C3-3243-B0A3-9A6DAF7D7AD2}"/>
              </a:ext>
            </a:extLst>
          </p:cNvPr>
          <p:cNvGrpSpPr/>
          <p:nvPr/>
        </p:nvGrpSpPr>
        <p:grpSpPr>
          <a:xfrm>
            <a:off x="8486739" y="2940873"/>
            <a:ext cx="2985310" cy="559272"/>
            <a:chOff x="6852596" y="2898843"/>
            <a:chExt cx="2985310" cy="559272"/>
          </a:xfrm>
        </p:grpSpPr>
        <p:sp>
          <p:nvSpPr>
            <p:cNvPr id="16" name="Cloud Callout 15">
              <a:extLst>
                <a:ext uri="{FF2B5EF4-FFF2-40B4-BE49-F238E27FC236}">
                  <a16:creationId xmlns:a16="http://schemas.microsoft.com/office/drawing/2014/main" id="{CD5F6DC7-2340-7544-B147-81DE36F2A6BA}"/>
                </a:ext>
              </a:extLst>
            </p:cNvPr>
            <p:cNvSpPr/>
            <p:nvPr/>
          </p:nvSpPr>
          <p:spPr>
            <a:xfrm>
              <a:off x="6852596" y="2898843"/>
              <a:ext cx="2985310" cy="559272"/>
            </a:xfrm>
            <a:prstGeom prst="cloudCallout">
              <a:avLst>
                <a:gd name="adj1" fmla="val -36843"/>
                <a:gd name="adj2" fmla="val 67138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FD64DA-8825-B942-8A07-A2F8AA5E7B05}"/>
                </a:ext>
              </a:extLst>
            </p:cNvPr>
            <p:cNvSpPr/>
            <p:nvPr/>
          </p:nvSpPr>
          <p:spPr>
            <a:xfrm>
              <a:off x="7061732" y="2993813"/>
              <a:ext cx="2563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Geht das auch einfacher?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4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BF87AC-1382-8143-A90F-A37BBC9F43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Join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: Intuition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BF87AC-1382-8143-A90F-A37BBC9F4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90" t="-7018" b="-175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4B0C-B3CE-CB4F-BD94-8F3BE8453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Die Tupel miteinander verbinden, wo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1.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𝐶𝑜𝑢𝑟𝑠𝑒𝑁𝑢𝑚𝑏𝑒𝑟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2.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𝐶𝑜𝑢𝑟𝑠𝑒</m:t>
                    </m:r>
                  </m:oMath>
                </a14:m>
                <a:r>
                  <a:rPr lang="de-DE" dirty="0">
                    <a:solidFill>
                      <a:srgbClr val="FFC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4B0C-B3CE-CB4F-BD94-8F3BE8453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36" t="-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FBC56-77C6-9941-99EB-612170697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6AC7D771-31C2-E745-945D-68BD4BB04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29089"/>
              </p:ext>
            </p:extLst>
          </p:nvPr>
        </p:nvGraphicFramePr>
        <p:xfrm>
          <a:off x="357645" y="3608810"/>
          <a:ext cx="2053300" cy="9420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B0A58888-39DE-3744-8287-247659A63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50923"/>
              </p:ext>
            </p:extLst>
          </p:nvPr>
        </p:nvGraphicFramePr>
        <p:xfrm>
          <a:off x="353545" y="4789157"/>
          <a:ext cx="2533660" cy="116088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4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7" name="Group 86">
            <a:extLst>
              <a:ext uri="{FF2B5EF4-FFF2-40B4-BE49-F238E27FC236}">
                <a16:creationId xmlns:a16="http://schemas.microsoft.com/office/drawing/2014/main" id="{AC55ACE6-813A-F046-9CF7-568678BF4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27839"/>
              </p:ext>
            </p:extLst>
          </p:nvPr>
        </p:nvGraphicFramePr>
        <p:xfrm>
          <a:off x="7596681" y="3033742"/>
          <a:ext cx="4234996" cy="2911920"/>
        </p:xfrm>
        <a:graphic>
          <a:graphicData uri="http://schemas.openxmlformats.org/drawingml/2006/table">
            <a:tbl>
              <a:tblPr/>
              <a:tblGrid>
                <a:gridCol w="964737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4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96861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150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037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88117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05791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AA29B4C-3C20-2140-A432-0180E2B3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90" y="3861878"/>
            <a:ext cx="1515339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2144A-D37A-5C40-828D-9A11859D8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055908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BC23E4-C28C-9949-AA7C-AC0F7F69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472829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ED59B-636B-2048-B649-CF722B51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262861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43FAB5-6257-BD4A-B6F8-98BE2779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703955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817E11-747E-2647-84F4-76F09B056A53}"/>
              </a:ext>
            </a:extLst>
          </p:cNvPr>
          <p:cNvCxnSpPr>
            <a:cxnSpLocks/>
          </p:cNvCxnSpPr>
          <p:nvPr/>
        </p:nvCxnSpPr>
        <p:spPr>
          <a:xfrm>
            <a:off x="2410943" y="3997877"/>
            <a:ext cx="2563285" cy="63164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82596B-6FF0-744E-9008-6731E6256488}"/>
              </a:ext>
            </a:extLst>
          </p:cNvPr>
          <p:cNvCxnSpPr>
            <a:cxnSpLocks/>
          </p:cNvCxnSpPr>
          <p:nvPr/>
        </p:nvCxnSpPr>
        <p:spPr>
          <a:xfrm flipV="1">
            <a:off x="2885884" y="4609770"/>
            <a:ext cx="2088344" cy="102073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A64347-D5D0-FC46-AB67-8A1DE977D906}"/>
              </a:ext>
            </a:extLst>
          </p:cNvPr>
          <p:cNvCxnSpPr>
            <a:cxnSpLocks/>
          </p:cNvCxnSpPr>
          <p:nvPr/>
        </p:nvCxnSpPr>
        <p:spPr>
          <a:xfrm>
            <a:off x="2410944" y="4232284"/>
            <a:ext cx="2563285" cy="626750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60F87B-1E15-A242-80AD-FF9F62D9A44F}"/>
              </a:ext>
            </a:extLst>
          </p:cNvPr>
          <p:cNvCxnSpPr>
            <a:cxnSpLocks/>
          </p:cNvCxnSpPr>
          <p:nvPr/>
        </p:nvCxnSpPr>
        <p:spPr>
          <a:xfrm flipV="1">
            <a:off x="2879582" y="4847727"/>
            <a:ext cx="2094646" cy="364488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D4EEC0-4802-FB42-832C-19DDE59A3DC2}"/>
              </a:ext>
            </a:extLst>
          </p:cNvPr>
          <p:cNvCxnSpPr>
            <a:cxnSpLocks/>
          </p:cNvCxnSpPr>
          <p:nvPr/>
        </p:nvCxnSpPr>
        <p:spPr>
          <a:xfrm>
            <a:off x="2410945" y="4449372"/>
            <a:ext cx="2563284" cy="606536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8D15DA-8368-B841-AF46-2EF129B04E4C}"/>
              </a:ext>
            </a:extLst>
          </p:cNvPr>
          <p:cNvCxnSpPr>
            <a:cxnSpLocks/>
          </p:cNvCxnSpPr>
          <p:nvPr/>
        </p:nvCxnSpPr>
        <p:spPr>
          <a:xfrm flipV="1">
            <a:off x="2879582" y="5039061"/>
            <a:ext cx="2094646" cy="820579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D64BF-B1BA-A64D-AD1E-98A153D6452B}"/>
                  </a:ext>
                </a:extLst>
              </p:cNvPr>
              <p:cNvSpPr txBox="1"/>
              <p:nvPr/>
            </p:nvSpPr>
            <p:spPr>
              <a:xfrm>
                <a:off x="4312747" y="5481330"/>
                <a:ext cx="41744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𝑅𝐸𝑆</m:t>
                      </m:r>
                      <m:r>
                        <a:rPr lang="de-DE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de-DE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de-DE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𝐶𝑜𝑢𝑟𝑠𝑒𝑁𝑢𝑚𝑏𝑒𝑟</m:t>
                          </m:r>
                          <m:r>
                            <a:rPr lang="de-DE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𝐶𝑜𝑢𝑟𝑠𝑒</m:t>
                          </m:r>
                        </m:sub>
                      </m:sSub>
                      <m:r>
                        <a:rPr lang="de-DE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𝑅𝐸𝑆</m:t>
                      </m:r>
                      <m:r>
                        <a:rPr lang="de-DE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21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2D64BF-B1BA-A64D-AD1E-98A153D64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47" y="5481330"/>
                <a:ext cx="4174411" cy="415498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Group 86">
            <a:extLst>
              <a:ext uri="{FF2B5EF4-FFF2-40B4-BE49-F238E27FC236}">
                <a16:creationId xmlns:a16="http://schemas.microsoft.com/office/drawing/2014/main" id="{9E5FA56C-2BCC-384B-BD22-63B21D5FF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64307"/>
              </p:ext>
            </p:extLst>
          </p:nvPr>
        </p:nvGraphicFramePr>
        <p:xfrm>
          <a:off x="4005249" y="4235805"/>
          <a:ext cx="4234996" cy="942000"/>
        </p:xfrm>
        <a:graphic>
          <a:graphicData uri="http://schemas.openxmlformats.org/drawingml/2006/table">
            <a:tbl>
              <a:tblPr/>
              <a:tblGrid>
                <a:gridCol w="964737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4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CROSS'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D39088-514E-0644-B4C0-98E5DB02D1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978556-9017-194B-9FC0-458970B95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8312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ABA24-3D6F-9040-9973-75A19330CC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Join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ABA24-3D6F-9040-9973-75A19330C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0" t="-7018" b="-175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A9510-9C20-C34F-978D-7869AFD25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Verbindet die Tupel zweier Relationen, die die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Join</a:t>
                </a:r>
                <a:r>
                  <a:rPr lang="de-DE" dirty="0">
                    <a:solidFill>
                      <a:schemeClr val="accent1"/>
                    </a:solidFill>
                  </a:rPr>
                  <a:t>-Bedingung</a:t>
                </a:r>
                <a:r>
                  <a:rPr lang="de-DE" dirty="0"/>
                  <a:t> erfüllen</a:t>
                </a:r>
              </a:p>
              <a:p>
                <a:pPr lvl="1"/>
                <a:r>
                  <a:rPr lang="de-DE" dirty="0"/>
                  <a:t>Gegeben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sym typeface="Symbol" pitchFamily="18" charset="2"/>
                  </a:rPr>
                  <a:t> und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𝐵𝑒𝑑𝑖𝑛𝑔𝑢𝑛𝑔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𝑄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enthält alle Kombinationen von </a:t>
                </a:r>
                <a:r>
                  <a:rPr lang="de-DE" dirty="0" err="1">
                    <a:sym typeface="Symbol" pitchFamily="18" charset="2"/>
                  </a:rPr>
                  <a:t>Tupeln</a:t>
                </a:r>
                <a:r>
                  <a:rPr lang="de-DE" dirty="0">
                    <a:sym typeface="Symbol" pitchFamily="18" charset="2"/>
                  </a:rPr>
                  <a:t>, die der Bedingung entsprechen</a:t>
                </a:r>
              </a:p>
              <a:p>
                <a:pPr lvl="1"/>
                <a:r>
                  <a:rPr lang="de-DE" dirty="0">
                    <a:sym typeface="Symbol" pitchFamily="18" charset="2"/>
                  </a:rPr>
                  <a:t>Äquivalent zu kartesischem Produkt mit anschließender Selektion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𝐵𝑒𝑑𝑖𝑛𝑔𝑢𝑛𝑔</m:t>
                            </m:r>
                          </m:e>
                        </m:d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𝐵𝑒𝑑𝑖𝑛𝑔𝑢𝑛𝑔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Zwischenergebnis kleiner bei </a:t>
                </a:r>
                <a:r>
                  <a:rPr lang="de-DE" dirty="0" err="1"/>
                  <a:t>Join</a:t>
                </a:r>
                <a:endParaRPr lang="de-DE" dirty="0"/>
              </a:p>
              <a:p>
                <a:pPr lvl="1"/>
                <a:r>
                  <a:rPr lang="de-DE" dirty="0"/>
                  <a:t>Binär: werden auf zwei Relationen angewendet</a:t>
                </a:r>
              </a:p>
              <a:p>
                <a:pPr lvl="2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A9510-9C20-C34F-978D-7869AFD25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FA1DF-737A-C44C-9DF0-14DCD1DA1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32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AB73476-F7AB-734F-A944-596081407E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D6B26F-F73D-F249-B38E-62DF0CBA6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916318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ABA24-3D6F-9040-9973-75A19330CCC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Join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: Beispiel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ABA24-3D6F-9040-9973-75A19330C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8" t="-4255"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A9510-9C20-C34F-978D-7869AFD25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𝐽𝑂𝐼𝑁𝑅𝐸𝑆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𝑅𝐸𝑆</m:t>
                    </m:r>
                    <m:r>
                      <a:rPr lang="de-DE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𝐽𝑂𝐼𝑁𝑅𝐸𝑆</m:t>
                        </m:r>
                      </m:e>
                    </m:d>
                  </m:oMath>
                </a14:m>
                <a:endParaRPr lang="de-DE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A9510-9C20-C34F-978D-7869AFD25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FA1DF-737A-C44C-9DF0-14DCD1DA1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4E842294-6F55-F248-8AB9-CAD1CC1CD75E}"/>
              </a:ext>
            </a:extLst>
          </p:cNvPr>
          <p:cNvGraphicFramePr>
            <a:graphicFrameLocks noGrp="1"/>
          </p:cNvGraphicFramePr>
          <p:nvPr/>
        </p:nvGraphicFramePr>
        <p:xfrm>
          <a:off x="8945401" y="4229794"/>
          <a:ext cx="2886275" cy="942000"/>
        </p:xfrm>
        <a:graphic>
          <a:graphicData uri="http://schemas.openxmlformats.org/drawingml/2006/table">
            <a:tbl>
              <a:tblPr/>
              <a:tblGrid>
                <a:gridCol w="559925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7ED51C75-D138-3A48-9DAD-EA25EE01C927}"/>
              </a:ext>
            </a:extLst>
          </p:cNvPr>
          <p:cNvSpPr/>
          <p:nvPr/>
        </p:nvSpPr>
        <p:spPr>
          <a:xfrm>
            <a:off x="8484337" y="4672342"/>
            <a:ext cx="461063" cy="322554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AB73476-F7AB-734F-A944-596081407E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D6B26F-F73D-F249-B38E-62DF0CBA6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C6DFA63F-E800-8143-B451-EECFE18D7F9D}"/>
              </a:ext>
            </a:extLst>
          </p:cNvPr>
          <p:cNvGraphicFramePr>
            <a:graphicFrameLocks noGrp="1"/>
          </p:cNvGraphicFramePr>
          <p:nvPr/>
        </p:nvGraphicFramePr>
        <p:xfrm>
          <a:off x="357645" y="3608810"/>
          <a:ext cx="2053300" cy="9420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1" name="Group 86">
            <a:extLst>
              <a:ext uri="{FF2B5EF4-FFF2-40B4-BE49-F238E27FC236}">
                <a16:creationId xmlns:a16="http://schemas.microsoft.com/office/drawing/2014/main" id="{F48EA7FD-D123-ED42-A176-511EF226ECE0}"/>
              </a:ext>
            </a:extLst>
          </p:cNvPr>
          <p:cNvGraphicFramePr>
            <a:graphicFrameLocks noGrp="1"/>
          </p:cNvGraphicFramePr>
          <p:nvPr/>
        </p:nvGraphicFramePr>
        <p:xfrm>
          <a:off x="353545" y="4789157"/>
          <a:ext cx="2533660" cy="116088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4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AA02F95-007B-5647-94EC-C31F19231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90" y="3861878"/>
            <a:ext cx="1515339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49568-116A-E64A-83DF-CFE24AFF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055908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DB7609-F193-A54A-AA26-E88A24B6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472829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7AA794-8B68-1A4E-90AD-BE3D82A71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262861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543189-1309-5B4C-A834-1CA0BC5A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89" y="5703955"/>
            <a:ext cx="1981007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CADE81-BA10-BE47-A52D-087CECE156B1}"/>
              </a:ext>
            </a:extLst>
          </p:cNvPr>
          <p:cNvCxnSpPr>
            <a:cxnSpLocks/>
          </p:cNvCxnSpPr>
          <p:nvPr/>
        </p:nvCxnSpPr>
        <p:spPr>
          <a:xfrm>
            <a:off x="2410943" y="3997877"/>
            <a:ext cx="2563285" cy="63164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D654EB-3143-204B-A026-F89B9E706F0B}"/>
              </a:ext>
            </a:extLst>
          </p:cNvPr>
          <p:cNvCxnSpPr>
            <a:cxnSpLocks/>
          </p:cNvCxnSpPr>
          <p:nvPr/>
        </p:nvCxnSpPr>
        <p:spPr>
          <a:xfrm flipV="1">
            <a:off x="2885884" y="4609770"/>
            <a:ext cx="2088344" cy="102073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B1131A-F9E7-534B-87D0-E24BE265D826}"/>
              </a:ext>
            </a:extLst>
          </p:cNvPr>
          <p:cNvCxnSpPr>
            <a:cxnSpLocks/>
          </p:cNvCxnSpPr>
          <p:nvPr/>
        </p:nvCxnSpPr>
        <p:spPr>
          <a:xfrm>
            <a:off x="2410944" y="4232284"/>
            <a:ext cx="2563285" cy="626750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DFB55A-9CFD-404A-BACB-37599BF13C7D}"/>
              </a:ext>
            </a:extLst>
          </p:cNvPr>
          <p:cNvCxnSpPr>
            <a:cxnSpLocks/>
          </p:cNvCxnSpPr>
          <p:nvPr/>
        </p:nvCxnSpPr>
        <p:spPr>
          <a:xfrm flipV="1">
            <a:off x="2879582" y="4847727"/>
            <a:ext cx="2094646" cy="364488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362275-CCFA-8640-83B1-20B47C936D65}"/>
              </a:ext>
            </a:extLst>
          </p:cNvPr>
          <p:cNvCxnSpPr>
            <a:cxnSpLocks/>
          </p:cNvCxnSpPr>
          <p:nvPr/>
        </p:nvCxnSpPr>
        <p:spPr>
          <a:xfrm>
            <a:off x="2410945" y="4449372"/>
            <a:ext cx="2563284" cy="606536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12854B-0391-134C-BF69-966764846D1E}"/>
              </a:ext>
            </a:extLst>
          </p:cNvPr>
          <p:cNvCxnSpPr>
            <a:cxnSpLocks/>
          </p:cNvCxnSpPr>
          <p:nvPr/>
        </p:nvCxnSpPr>
        <p:spPr>
          <a:xfrm flipV="1">
            <a:off x="2879582" y="5039061"/>
            <a:ext cx="2094646" cy="820579"/>
          </a:xfrm>
          <a:prstGeom prst="straightConnector1">
            <a:avLst/>
          </a:prstGeom>
          <a:ln w="127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oup 86">
            <a:extLst>
              <a:ext uri="{FF2B5EF4-FFF2-40B4-BE49-F238E27FC236}">
                <a16:creationId xmlns:a16="http://schemas.microsoft.com/office/drawing/2014/main" id="{4AE25DA2-B4FF-8E43-A851-D14DD5C4A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06186"/>
              </p:ext>
            </p:extLst>
          </p:nvPr>
        </p:nvGraphicFramePr>
        <p:xfrm>
          <a:off x="4005249" y="4235805"/>
          <a:ext cx="4234996" cy="942000"/>
        </p:xfrm>
        <a:graphic>
          <a:graphicData uri="http://schemas.openxmlformats.org/drawingml/2006/table">
            <a:tbl>
              <a:tblPr/>
              <a:tblGrid>
                <a:gridCol w="964737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4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JOINRES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43E0-6F9D-7B44-8340-9F95A2AA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 dirty="0"/>
              <a:t>-Arten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Theta-</a:t>
                </a:r>
                <a:r>
                  <a:rPr lang="de-DE" dirty="0" err="1"/>
                  <a:t>Join</a:t>
                </a:r>
                <a:endParaRPr lang="de-DE" dirty="0"/>
              </a:p>
              <a:p>
                <a:pPr lvl="1"/>
                <a:r>
                  <a:rPr lang="de-DE" dirty="0"/>
                  <a:t>Jede (Teil-)Bedingung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der </a:t>
                </a:r>
                <a:r>
                  <a:rPr lang="de-DE" dirty="0" err="1"/>
                  <a:t>Join</a:t>
                </a:r>
                <a:r>
                  <a:rPr lang="de-DE" dirty="0"/>
                  <a:t>-Bedingung </a:t>
                </a:r>
              </a:p>
              <a:p>
                <a:pPr lvl="1"/>
                <a:r>
                  <a:rPr lang="de-DE" dirty="0"/>
                  <a:t>basiert auf einem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/>
                  <a:t> </a:t>
                </a:r>
                <a:r>
                  <a:rPr lang="de-DE" dirty="0"/>
                  <a:t>aus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=, &lt;, ≤, ≥, &gt;, ≠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de-DE" dirty="0" err="1"/>
                  <a:t>Equi-Join</a:t>
                </a:r>
                <a:r>
                  <a:rPr lang="de-DE" dirty="0"/>
                  <a:t> (Spezialfall)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/>
                  <a:t> </a:t>
                </a:r>
                <a:r>
                  <a:rPr lang="de-DE" dirty="0"/>
                  <a:t>ist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</m:oMath>
                </a14:m>
                <a:r>
                  <a:rPr lang="de-DE" dirty="0"/>
                  <a:t>: es gibt nur eine </a:t>
                </a:r>
                <a:r>
                  <a:rPr lang="de-DE" dirty="0" err="1"/>
                  <a:t>Join</a:t>
                </a:r>
                <a:r>
                  <a:rPr lang="de-DE" dirty="0"/>
                  <a:t>-Bedingung, und sie prüft auf Gleichheit</a:t>
                </a:r>
              </a:p>
              <a:p>
                <a:pPr lvl="1"/>
                <a:r>
                  <a:rPr lang="de-DE" dirty="0">
                    <a:sym typeface="Symbol" pitchFamily="18" charset="2"/>
                  </a:rPr>
                  <a:t>Beispiel von vorher: </a:t>
                </a:r>
                <a:r>
                  <a:rPr lang="de-DE" dirty="0" err="1">
                    <a:sym typeface="Symbol" pitchFamily="18" charset="2"/>
                  </a:rPr>
                  <a:t>Equi-Join</a:t>
                </a:r>
                <a:endParaRPr lang="de-DE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𝐸𝑆</m:t>
                    </m:r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𝐽𝑂𝐼𝑁𝑅𝐸𝑆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sz="20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sz="20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𝑅𝐸𝑆</m:t>
                    </m:r>
                    <m:r>
                      <a:rPr lang="de-DE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𝐽𝑂𝐼𝑁𝑅𝐸𝑆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99E8-0930-DB4D-A358-95A02C338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3628A-4BB1-E344-9128-DD53F784DB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4C685-A6BB-2A43-85B3-E74647925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463389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43E0-6F9D-7B44-8340-9F95A2AA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 dirty="0"/>
              <a:t>-Arten (Forts.)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Natural </a:t>
                </a:r>
                <a:r>
                  <a:rPr lang="de-DE" dirty="0" err="1"/>
                  <a:t>Join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 err="1"/>
                  <a:t>Join</a:t>
                </a:r>
                <a:r>
                  <a:rPr lang="de-DE" dirty="0"/>
                  <a:t>-Bedingung muss nicht angegeben werden: entspricht einem </a:t>
                </a:r>
                <a:r>
                  <a:rPr lang="de-DE" dirty="0" err="1"/>
                  <a:t>Equi-Join</a:t>
                </a:r>
                <a:r>
                  <a:rPr lang="de-DE" dirty="0"/>
                  <a:t> mit mehreren Attributen, die in beiden Relationen gleich heißen (➝RENAME)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Doppelte Spalten werden entfernt</a:t>
                </a:r>
              </a:p>
              <a:p>
                <a:pPr lvl="1"/>
                <a:r>
                  <a:rPr lang="de-DE" dirty="0">
                    <a:sym typeface="Symbol" pitchFamily="18" charset="2"/>
                  </a:rPr>
                  <a:t>Beispiel von vorher als Natural </a:t>
                </a:r>
                <a:r>
                  <a:rPr lang="de-DE" dirty="0" err="1">
                    <a:sym typeface="Symbol" pitchFamily="18" charset="2"/>
                  </a:rPr>
                  <a:t>Join</a:t>
                </a:r>
                <a:endParaRPr lang="de-DE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trike="sngStrike" dirty="0" err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𝐶𝑜𝑢𝑟𝑠𝑒</m:t>
                        </m:r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𝐼𝑛𝑠𝑡𝑟𝑢𝑐𝑡𝑜𝑟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𝑆𝐸𝐶𝑇𝐼𝑂𝑁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𝐽𝑂𝐼𝑁𝑅𝐸𝑆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1∗</m:t>
                    </m:r>
                    <m:r>
                      <a:rPr lang="de-DE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𝑅𝐸𝑆</m:t>
                    </m:r>
                    <m:r>
                      <a:rPr lang="de-DE" sz="2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 strike="sngStrike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strike="sngStrike" dirty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trike="sngStrike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strike="sngStrike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trike="sngStrike" dirty="0">
                            <a:latin typeface="Cambria Math" panose="02040503050406030204" pitchFamily="18" charset="0"/>
                          </a:rPr>
                          <m:t>𝐽𝑂𝐼𝑁𝑅𝐸𝑆</m:t>
                        </m:r>
                      </m:e>
                    </m:d>
                  </m:oMath>
                </a14:m>
                <a:endParaRPr lang="de-DE" strike="sngStrike" dirty="0"/>
              </a:p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99E8-0930-DB4D-A358-95A02C338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EF28E-731B-8E42-8537-E19FCA6EC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B7954-0BAB-3B4D-8281-DC0313280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68460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43E0-6F9D-7B44-8340-9F95A2AA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 dirty="0"/>
              <a:t>-Arten (Forts.)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ym typeface="Symbol" pitchFamily="18" charset="2"/>
                  </a:rPr>
                  <a:t>Beispiel von vorher als Natural </a:t>
                </a:r>
                <a:r>
                  <a:rPr lang="de-DE" dirty="0" err="1">
                    <a:sym typeface="Symbol" pitchFamily="18" charset="2"/>
                  </a:rPr>
                  <a:t>Join</a:t>
                </a:r>
                <a:endParaRPr lang="de-DE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1←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𝐼𝑛𝑠𝑡𝑟𝑢𝑐𝑡𝑜𝑟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𝑌𝑒𝑎𝑟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=19</m:t>
                            </m:r>
                          </m:sub>
                        </m:sSub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𝑆𝐸𝐶𝑇𝐼𝑂𝑁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𝐽𝑂𝐼𝑁𝑅𝐸𝑆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1∗</m:t>
                    </m:r>
                    <m:r>
                      <a:rPr lang="de-DE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𝑅𝐸𝑆</m:t>
                    </m:r>
                    <m:r>
                      <a:rPr lang="de-DE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  <a:p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99E8-0930-DB4D-A358-95A02C338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36</a:t>
            </a:fld>
            <a:endParaRPr lang="en-GB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C50891-F876-204E-891B-E20CCFC06A92}"/>
              </a:ext>
            </a:extLst>
          </p:cNvPr>
          <p:cNvSpPr/>
          <p:nvPr/>
        </p:nvSpPr>
        <p:spPr>
          <a:xfrm rot="1407458">
            <a:off x="6779477" y="4216585"/>
            <a:ext cx="1355738" cy="32072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637FD679-CA45-5B46-9FBA-F656DAF05F30}"/>
              </a:ext>
            </a:extLst>
          </p:cNvPr>
          <p:cNvSpPr/>
          <p:nvPr/>
        </p:nvSpPr>
        <p:spPr>
          <a:xfrm rot="19938954">
            <a:off x="7633913" y="4836914"/>
            <a:ext cx="46106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9E406C70-CA55-0040-86E5-85952E298ABB}"/>
              </a:ext>
            </a:extLst>
          </p:cNvPr>
          <p:cNvSpPr/>
          <p:nvPr/>
        </p:nvSpPr>
        <p:spPr>
          <a:xfrm>
            <a:off x="8548164" y="4596580"/>
            <a:ext cx="461063" cy="32255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155F52-B728-7349-8F14-168616C91642}"/>
                  </a:ext>
                </a:extLst>
              </p:cNvPr>
              <p:cNvSpPr/>
              <p:nvPr/>
            </p:nvSpPr>
            <p:spPr>
              <a:xfrm>
                <a:off x="8116004" y="4624267"/>
                <a:ext cx="349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155F52-B728-7349-8F14-168616C91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004" y="4624267"/>
                <a:ext cx="3497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EF28E-731B-8E42-8537-E19FCA6EC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B7954-0BAB-3B4D-8281-DC0313280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4" name="Group 86">
            <a:extLst>
              <a:ext uri="{FF2B5EF4-FFF2-40B4-BE49-F238E27FC236}">
                <a16:creationId xmlns:a16="http://schemas.microsoft.com/office/drawing/2014/main" id="{54FBBC8A-7218-644E-8517-9B4FC2CB44A5}"/>
              </a:ext>
            </a:extLst>
          </p:cNvPr>
          <p:cNvGraphicFramePr>
            <a:graphicFrameLocks noGrp="1"/>
          </p:cNvGraphicFramePr>
          <p:nvPr/>
        </p:nvGraphicFramePr>
        <p:xfrm>
          <a:off x="8945401" y="4229794"/>
          <a:ext cx="2886275" cy="942000"/>
        </p:xfrm>
        <a:graphic>
          <a:graphicData uri="http://schemas.openxmlformats.org/drawingml/2006/table">
            <a:tbl>
              <a:tblPr/>
              <a:tblGrid>
                <a:gridCol w="559925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</a:tbl>
          </a:graphicData>
        </a:graphic>
      </p:graphicFrame>
      <p:graphicFrame>
        <p:nvGraphicFramePr>
          <p:cNvPr id="16" name="Group 23">
            <a:extLst>
              <a:ext uri="{FF2B5EF4-FFF2-40B4-BE49-F238E27FC236}">
                <a16:creationId xmlns:a16="http://schemas.microsoft.com/office/drawing/2014/main" id="{DCCF8DF0-8F54-D14D-9DBD-B26F802FB238}"/>
              </a:ext>
            </a:extLst>
          </p:cNvPr>
          <p:cNvGraphicFramePr>
            <a:graphicFrameLocks noGrp="1"/>
          </p:cNvGraphicFramePr>
          <p:nvPr/>
        </p:nvGraphicFramePr>
        <p:xfrm>
          <a:off x="4718365" y="3568606"/>
          <a:ext cx="2053300" cy="9420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7" name="Group 86">
            <a:extLst>
              <a:ext uri="{FF2B5EF4-FFF2-40B4-BE49-F238E27FC236}">
                <a16:creationId xmlns:a16="http://schemas.microsoft.com/office/drawing/2014/main" id="{85734C4B-E8BC-C545-A5CF-FB0B18FBD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41378"/>
              </p:ext>
            </p:extLst>
          </p:nvPr>
        </p:nvGraphicFramePr>
        <p:xfrm>
          <a:off x="4714265" y="4748953"/>
          <a:ext cx="2533660" cy="116088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4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0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43E0-6F9D-7B44-8340-9F95A2AA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/>
              <a:t>-Arten (Forts.)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Left-/</a:t>
                </a:r>
                <a:r>
                  <a:rPr lang="de-DE" dirty="0" err="1"/>
                  <a:t>Right</a:t>
                </a:r>
                <a:r>
                  <a:rPr lang="de-DE" dirty="0"/>
                  <a:t>-/</a:t>
                </a:r>
                <a:r>
                  <a:rPr lang="de-DE" dirty="0" err="1"/>
                  <a:t>Full-Outer-Join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nary>
                      <m:naryPr>
                        <m:chr m:val="⟕"/>
                        <m:subHide m:val="on"/>
                        <m:supHide m:val="on"/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nary>
                      <m:naryPr>
                        <m:chr m:val="⟖"/>
                        <m:subHide m:val="on"/>
                        <m:supHide m:val="on"/>
                        <m:ctrlP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nary>
                      <m:naryPr>
                        <m:chr m:val="⟗"/>
                        <m:subHide m:val="on"/>
                        <m:supHide m:val="on"/>
                        <m:ctrlP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</m:oMath>
                </a14:m>
                <a:r>
                  <a:rPr lang="de-DE" dirty="0"/>
                  <a:t>) </a:t>
                </a:r>
              </a:p>
              <a:p>
                <a:pPr lvl="1"/>
                <a:r>
                  <a:rPr lang="de-DE" dirty="0"/>
                  <a:t>Tupel ohne </a:t>
                </a:r>
                <a:r>
                  <a:rPr lang="de-DE" dirty="0" err="1"/>
                  <a:t>Join</a:t>
                </a:r>
                <a:r>
                  <a:rPr lang="de-DE" dirty="0"/>
                  <a:t>-Partner kommen trotzdem ins Ergebnis</a:t>
                </a:r>
              </a:p>
              <a:p>
                <a:pPr lvl="2"/>
                <a:r>
                  <a:rPr lang="de-DE" dirty="0"/>
                  <a:t>Fehlende Werte werden mit NULL aufgefüllt</a:t>
                </a:r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Left</a:t>
                </a:r>
                <a:r>
                  <a:rPr lang="de-DE" dirty="0"/>
                  <a:t> </a:t>
                </a:r>
                <a:r>
                  <a:rPr lang="de-DE" dirty="0" err="1"/>
                  <a:t>Outer</a:t>
                </a:r>
                <a:r>
                  <a:rPr lang="de-DE" dirty="0"/>
                  <a:t> </a:t>
                </a:r>
                <a:r>
                  <a:rPr lang="de-DE" dirty="0" err="1"/>
                  <a:t>Join</a:t>
                </a:r>
                <a:r>
                  <a:rPr lang="de-DE" dirty="0"/>
                  <a:t>: alle Tupel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>
                    <a:solidFill>
                      <a:srgbClr val="FFC000"/>
                    </a:solidFill>
                  </a:rPr>
                  <a:t>Right</a:t>
                </a:r>
                <a:r>
                  <a:rPr lang="de-DE" dirty="0"/>
                  <a:t> </a:t>
                </a:r>
                <a:r>
                  <a:rPr lang="de-DE" dirty="0" err="1"/>
                  <a:t>Outer</a:t>
                </a:r>
                <a:r>
                  <a:rPr lang="de-DE" dirty="0"/>
                  <a:t> </a:t>
                </a:r>
                <a:r>
                  <a:rPr lang="de-DE" dirty="0" err="1"/>
                  <a:t>Join</a:t>
                </a:r>
                <a:r>
                  <a:rPr lang="de-DE" dirty="0"/>
                  <a:t>: alle Tupel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>
                    <a:solidFill>
                      <a:srgbClr val="7030A0"/>
                    </a:solidFill>
                  </a:rPr>
                  <a:t>Full</a:t>
                </a:r>
                <a:r>
                  <a:rPr lang="de-DE" dirty="0"/>
                  <a:t> </a:t>
                </a:r>
                <a:r>
                  <a:rPr lang="de-DE" dirty="0" err="1"/>
                  <a:t>Outer</a:t>
                </a:r>
                <a:r>
                  <a:rPr lang="de-DE" dirty="0"/>
                  <a:t> </a:t>
                </a:r>
                <a:r>
                  <a:rPr lang="de-DE" dirty="0" err="1"/>
                  <a:t>Join</a:t>
                </a:r>
                <a:r>
                  <a:rPr lang="de-DE" dirty="0"/>
                  <a:t>: alle Tupel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r>
                  <a:rPr lang="de-DE" dirty="0"/>
                  <a:t>Beispiele: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𝐿𝐸𝐹𝑇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⟕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𝑅𝐼𝐺𝐻𝑇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⟖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𝐹𝑈𝐿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⟗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2894704-B4F9-0543-A928-3CE8913A88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56AB819-6EB7-E644-9C5A-2662A632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99E8-0930-DB4D-A358-95A02C338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2C0DD00F-2823-9845-8E50-E0349C49B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81680"/>
              </p:ext>
            </p:extLst>
          </p:nvPr>
        </p:nvGraphicFramePr>
        <p:xfrm>
          <a:off x="9068717" y="2902248"/>
          <a:ext cx="2099020" cy="14352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RES'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533271"/>
                  </a:ext>
                </a:extLst>
              </a:tr>
            </a:tbl>
          </a:graphicData>
        </a:graphic>
      </p:graphicFrame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E94D2ECF-A529-5843-856B-F359C52A7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62531"/>
              </p:ext>
            </p:extLst>
          </p:nvPr>
        </p:nvGraphicFramePr>
        <p:xfrm>
          <a:off x="9068717" y="4470714"/>
          <a:ext cx="2762958" cy="14352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1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5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43E0-6F9D-7B44-8340-9F95A2AA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Join</a:t>
            </a:r>
            <a:r>
              <a:rPr lang="de-DE"/>
              <a:t>-Arten (Forts.)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𝐿𝐸𝐹𝑇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⟕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𝑅𝐼𝐺𝐻𝑇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⟖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𝐹𝑈𝐿𝐿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⟗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𝑅𝐸𝑆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5902C-A1A7-9945-8DF1-4B75B385F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2894704-B4F9-0543-A928-3CE8913A88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56AB819-6EB7-E644-9C5A-2662A632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499E8-0930-DB4D-A358-95A02C338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67A7BE78-E402-9C44-AAF9-22913BFBE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58889"/>
              </p:ext>
            </p:extLst>
          </p:nvPr>
        </p:nvGraphicFramePr>
        <p:xfrm>
          <a:off x="3802282" y="2916688"/>
          <a:ext cx="2099020" cy="14352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RES'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533271"/>
                  </a:ext>
                </a:extLst>
              </a:tr>
            </a:tbl>
          </a:graphicData>
        </a:graphic>
      </p:graphicFrame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3A7FB1E8-D5E9-D74C-B87A-85139F345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07119"/>
              </p:ext>
            </p:extLst>
          </p:nvPr>
        </p:nvGraphicFramePr>
        <p:xfrm>
          <a:off x="3802282" y="4452088"/>
          <a:ext cx="2762958" cy="1435200"/>
        </p:xfrm>
        <a:graphic>
          <a:graphicData uri="http://schemas.openxmlformats.org/drawingml/2006/table">
            <a:tbl>
              <a:tblPr/>
              <a:tblGrid>
                <a:gridCol w="6583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1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7" name="Group 86">
            <a:extLst>
              <a:ext uri="{FF2B5EF4-FFF2-40B4-BE49-F238E27FC236}">
                <a16:creationId xmlns:a16="http://schemas.microsoft.com/office/drawing/2014/main" id="{ACBDD8D0-6A3B-F34B-B4EF-27F9C3921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03681"/>
              </p:ext>
            </p:extLst>
          </p:nvPr>
        </p:nvGraphicFramePr>
        <p:xfrm>
          <a:off x="7540734" y="1094443"/>
          <a:ext cx="4288044" cy="1435200"/>
        </p:xfrm>
        <a:graphic>
          <a:graphicData uri="http://schemas.openxmlformats.org/drawingml/2006/table">
            <a:tbl>
              <a:tblPr/>
              <a:tblGrid>
                <a:gridCol w="74520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110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lang="de-DE" sz="16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LEFT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48457"/>
                  </a:ext>
                </a:extLst>
              </a:tr>
            </a:tbl>
          </a:graphicData>
        </a:graphic>
      </p:graphicFrame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89C53ED6-1468-644C-8B8B-ACE27E6F5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51585"/>
              </p:ext>
            </p:extLst>
          </p:nvPr>
        </p:nvGraphicFramePr>
        <p:xfrm>
          <a:off x="7540734" y="2641118"/>
          <a:ext cx="4290941" cy="1435200"/>
        </p:xfrm>
        <a:graphic>
          <a:graphicData uri="http://schemas.openxmlformats.org/drawingml/2006/table">
            <a:tbl>
              <a:tblPr/>
              <a:tblGrid>
                <a:gridCol w="745663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11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lang="de-DE" sz="1600" dirty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RIGHT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48457"/>
                  </a:ext>
                </a:extLst>
              </a:tr>
            </a:tbl>
          </a:graphicData>
        </a:graphic>
      </p:graphicFrame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46276FE2-B905-CA48-A7B6-C8F3CA371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76850"/>
              </p:ext>
            </p:extLst>
          </p:nvPr>
        </p:nvGraphicFramePr>
        <p:xfrm>
          <a:off x="7659797" y="4190875"/>
          <a:ext cx="4171878" cy="1715040"/>
        </p:xfrm>
        <a:graphic>
          <a:graphicData uri="http://schemas.openxmlformats.org/drawingml/2006/table">
            <a:tbl>
              <a:tblPr/>
              <a:tblGrid>
                <a:gridCol w="62660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231453895"/>
                    </a:ext>
                  </a:extLst>
                </a:gridCol>
                <a:gridCol w="11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lang="de-DE" sz="1600" dirty="0">
                          <a:solidFill>
                            <a:srgbClr val="7030A0"/>
                          </a:solidFill>
                          <a:latin typeface="+mn-lt"/>
                          <a:cs typeface="Arial" panose="020B0604020202020204" pitchFamily="34" charset="0"/>
                        </a:rPr>
                        <a:t>FULL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493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2882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4056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4845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4B418E1-7541-2D4E-B9C7-2F52941D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177" y="3789134"/>
            <a:ext cx="1515339" cy="28145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92E57D-8AE1-4642-9116-27219BC171CF}"/>
              </a:ext>
            </a:extLst>
          </p:cNvPr>
          <p:cNvCxnSpPr>
            <a:cxnSpLocks/>
          </p:cNvCxnSpPr>
          <p:nvPr/>
        </p:nvCxnSpPr>
        <p:spPr>
          <a:xfrm flipV="1">
            <a:off x="5888371" y="2392897"/>
            <a:ext cx="2399595" cy="156886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F801354-5F13-754A-B462-B25C1246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72" y="4764665"/>
            <a:ext cx="2188836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B04B0B-7506-2247-9AEA-201C6B03792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614808" y="3939848"/>
            <a:ext cx="1673158" cy="96554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70DE429-8962-3143-B071-6885B689F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177" y="3782649"/>
            <a:ext cx="1515339" cy="281455"/>
          </a:xfrm>
          <a:prstGeom prst="rect">
            <a:avLst/>
          </a:prstGeom>
          <a:noFill/>
          <a:ln w="158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AF7815-3F98-CE4A-B309-25E09ECEBE9A}"/>
              </a:ext>
            </a:extLst>
          </p:cNvPr>
          <p:cNvCxnSpPr>
            <a:cxnSpLocks/>
          </p:cNvCxnSpPr>
          <p:nvPr/>
        </p:nvCxnSpPr>
        <p:spPr>
          <a:xfrm>
            <a:off x="5888371" y="3961762"/>
            <a:ext cx="2399595" cy="154152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596FE04-4214-384D-88B6-21B79D4F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72" y="4764665"/>
            <a:ext cx="2188837" cy="281455"/>
          </a:xfrm>
          <a:prstGeom prst="rect">
            <a:avLst/>
          </a:prstGeom>
          <a:noFill/>
          <a:ln w="158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087979-7608-DB4A-9A33-03AD23A451D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614809" y="4905393"/>
            <a:ext cx="1673157" cy="86443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6F50-1D75-1740-8B49-5A304DC4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Outer</a:t>
            </a:r>
            <a:r>
              <a:rPr lang="de-DE" dirty="0"/>
              <a:t> Union </a:t>
            </a:r>
            <a:r>
              <a:rPr lang="de-DE" strike="sngStrike" dirty="0"/>
              <a:t>⋃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8842D-531D-2342-A950-767FC0D8A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Vereinigung von </a:t>
                </a:r>
                <a:r>
                  <a:rPr lang="de-DE" dirty="0" err="1"/>
                  <a:t>Tupeln</a:t>
                </a:r>
                <a:r>
                  <a:rPr lang="de-DE" dirty="0"/>
                  <a:t>, deren Relationen nicht UNION-kompatibel bzw. nur partiell UNION-kompatibel sind</a:t>
                </a:r>
              </a:p>
              <a:p>
                <a:pPr lvl="1"/>
                <a:r>
                  <a:rPr lang="de-DE" dirty="0"/>
                  <a:t>Gegeben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sym typeface="Symbol" pitchFamily="18" charset="2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⋃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𝐶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/>
                  <a:t> beinhaltet die kompatiblen Attribute sowie die verbliebenen Attribute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Kompatible Attribute müssen nicht gleich heißen ➝ Umbenennung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Konvention: Namen aus der ersten Relation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Binär: wird auf zwei Relationen angewendet</a:t>
                </a:r>
              </a:p>
              <a:p>
                <a:pPr lvl="2"/>
                <a:r>
                  <a:rPr lang="de-DE" dirty="0">
                    <a:solidFill>
                      <a:srgbClr val="FFC000"/>
                    </a:solidFill>
                  </a:rPr>
                  <a:t>NULL</a:t>
                </a:r>
                <a:r>
                  <a:rPr lang="de-DE" dirty="0"/>
                  <a:t>-Werte für Datenfelder, die dadurch für ein Tupel neu entstehen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8842D-531D-2342-A950-767FC0D8A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E654-5052-7F47-AD2E-77D194E76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F4A7F-5B28-F24D-AF02-9A38623FC2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FF336-132B-2A47-9486-923CCB93B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66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Relationales Datenmodell</a:t>
                </a:r>
              </a:p>
              <a:p>
                <a:pPr lvl="1"/>
                <a:r>
                  <a:rPr lang="de-DE" dirty="0"/>
                  <a:t>Relationen, Attribute, relationale Datenbanken und –</a:t>
                </a:r>
                <a:r>
                  <a:rPr lang="de-DE" dirty="0" err="1"/>
                  <a:t>schemata</a:t>
                </a:r>
                <a:endParaRPr lang="de-DE" dirty="0"/>
              </a:p>
              <a:p>
                <a:pPr lvl="1"/>
                <a:r>
                  <a:rPr lang="de-DE" dirty="0"/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Entwurf relationaler Schemata</a:t>
                </a:r>
              </a:p>
              <a:p>
                <a:pPr lvl="1"/>
                <a:r>
                  <a:rPr lang="de-DE" dirty="0"/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Minimalität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Aggregieren, gruppieren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Einfügen, löschen, aktualisieren</a:t>
                </a:r>
              </a:p>
              <a:p>
                <a:pPr lvl="1"/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45003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6F50-1D75-1740-8B49-5A304DC4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Outer</a:t>
            </a:r>
            <a:r>
              <a:rPr lang="de-DE" dirty="0"/>
              <a:t> Union </a:t>
            </a:r>
            <a:r>
              <a:rPr lang="de-DE" strike="sngStrike" dirty="0"/>
              <a:t>⋃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8842D-531D-2342-A950-767FC0D8A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Beispiel: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𝐴𝐿𝐿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𝐶𝑂𝑈𝑅𝑆𝐸𝑆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𝐶𝑂𝑈𝑅𝑆𝐸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𝑀𝑜𝑑𝑢𝑙𝑒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𝑆𝐸𝑀𝐼𝑁𝐴𝑅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8842D-531D-2342-A950-767FC0D8A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E654-5052-7F47-AD2E-77D194E76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50F1EE17-387A-BE47-99A1-A1729067D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77377"/>
              </p:ext>
            </p:extLst>
          </p:nvPr>
        </p:nvGraphicFramePr>
        <p:xfrm>
          <a:off x="2125120" y="2701584"/>
          <a:ext cx="7111390" cy="1435200"/>
        </p:xfrm>
        <a:graphic>
          <a:graphicData uri="http://schemas.openxmlformats.org/drawingml/2006/table">
            <a:tbl>
              <a:tblPr/>
              <a:tblGrid>
                <a:gridCol w="130680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52D0B35-7F7F-3348-BEB3-E8150F732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84659"/>
              </p:ext>
            </p:extLst>
          </p:nvPr>
        </p:nvGraphicFramePr>
        <p:xfrm>
          <a:off x="2125120" y="4270783"/>
          <a:ext cx="5872061" cy="1155360"/>
        </p:xfrm>
        <a:graphic>
          <a:graphicData uri="http://schemas.openxmlformats.org/drawingml/2006/table">
            <a:tbl>
              <a:tblPr/>
              <a:tblGrid>
                <a:gridCol w="130680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36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388">
                  <a:extLst>
                    <a:ext uri="{9D8B030D-6E8A-4147-A177-3AD203B41FA5}">
                      <a16:colId xmlns:a16="http://schemas.microsoft.com/office/drawing/2014/main" val="93991314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SeminarName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Sorting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Hashing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844A7F2-7EE8-0D46-A948-7E6F99D40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602" y="2649916"/>
            <a:ext cx="1533581" cy="1528433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F3A61-FA8A-9548-BDCC-51825CBD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627" y="4233539"/>
            <a:ext cx="918315" cy="1245617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4" name="Group 23">
            <a:extLst>
              <a:ext uri="{FF2B5EF4-FFF2-40B4-BE49-F238E27FC236}">
                <a16:creationId xmlns:a16="http://schemas.microsoft.com/office/drawing/2014/main" id="{32BEBD1D-8BC0-6E41-B782-90CC7C784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11735"/>
              </p:ext>
            </p:extLst>
          </p:nvPr>
        </p:nvGraphicFramePr>
        <p:xfrm>
          <a:off x="2125120" y="5590074"/>
          <a:ext cx="7205237" cy="315840"/>
        </p:xfrm>
        <a:graphic>
          <a:graphicData uri="http://schemas.openxmlformats.org/drawingml/2006/table">
            <a:tbl>
              <a:tblPr/>
              <a:tblGrid>
                <a:gridCol w="1305986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2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388">
                  <a:extLst>
                    <a:ext uri="{9D8B030D-6E8A-4147-A177-3AD203B41FA5}">
                      <a16:colId xmlns:a16="http://schemas.microsoft.com/office/drawing/2014/main" val="44541415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ALL-COURSES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F4A7F-5B28-F24D-AF02-9A38623FC2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FF336-132B-2A47-9486-923CCB93B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5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6F50-1D75-1740-8B49-5A304DC4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Outer</a:t>
            </a:r>
            <a:r>
              <a:rPr lang="de-DE" dirty="0"/>
              <a:t> Union </a:t>
            </a:r>
            <a:r>
              <a:rPr lang="de-DE" strike="sngStrike" dirty="0"/>
              <a:t>⋃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8842D-531D-2342-A950-767FC0D8A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Beispiel: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𝐴𝐿𝐿</m:t>
                    </m:r>
                    <m:r>
                      <m:rPr>
                        <m:nor/>
                      </m:rPr>
                      <a:rPr lang="de-DE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𝐶𝑂𝑈𝑅𝑆𝐸𝑆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𝐶𝑂𝑈𝑅𝑆𝐸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𝐶𝑜𝑢𝑟𝑠𝑒𝑁𝑎𝑚𝑒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𝐶𝑟𝑒𝑑𝑖𝑡𝐻𝑜𝑢𝑟𝑠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𝑀𝑜𝑑𝑢𝑙𝑒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𝑆𝐸𝑀𝐼𝑁𝐴𝑅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8842D-531D-2342-A950-767FC0D8A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8E654-5052-7F47-AD2E-77D194E76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05896C38-D66F-664C-B59C-1E4C5D246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33548"/>
              </p:ext>
            </p:extLst>
          </p:nvPr>
        </p:nvGraphicFramePr>
        <p:xfrm>
          <a:off x="1406864" y="3631194"/>
          <a:ext cx="7981652" cy="2274720"/>
        </p:xfrm>
        <a:graphic>
          <a:graphicData uri="http://schemas.openxmlformats.org/drawingml/2006/table">
            <a:tbl>
              <a:tblPr/>
              <a:tblGrid>
                <a:gridCol w="1345674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388">
                  <a:extLst>
                    <a:ext uri="{9D8B030D-6E8A-4147-A177-3AD203B41FA5}">
                      <a16:colId xmlns:a16="http://schemas.microsoft.com/office/drawing/2014/main" val="44541415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ALL_COURSES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Sorting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FC000"/>
                          </a:solidFill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08767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FC000"/>
                          </a:solidFill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601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Hashing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FC000"/>
                          </a:solidFill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42062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9D6D7-CA93-574A-BE84-16A1E09F9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80474-A727-C241-88FD-32374F50E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819717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DCA5-3244-EC4A-BB04-8AA10FA7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Division </a:t>
            </a:r>
            <a:r>
              <a:rPr lang="en-US" dirty="0"/>
              <a:t>÷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3A22B-3C40-9E4B-A149-3AFA1D49CD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𝑇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𝑌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</a:rPr>
                      <m:t>÷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Geht nur, wenn gilt: Attributmengen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de-DE" baseline="-25000" dirty="0"/>
              </a:p>
              <a:p>
                <a:pPr lvl="1"/>
                <a:r>
                  <a:rPr lang="de-DE" dirty="0"/>
                  <a:t>Binär: auf zwei Relationen angewendet</a:t>
                </a:r>
              </a:p>
              <a:p>
                <a:pPr lvl="1"/>
                <a:r>
                  <a:rPr lang="de-DE" dirty="0"/>
                  <a:t>Nicht sehr intuitiv ➝ selten verwendet</a:t>
                </a:r>
              </a:p>
              <a:p>
                <a:r>
                  <a:rPr lang="de-DE" dirty="0">
                    <a:sym typeface="WP MathA" pitchFamily="2" charset="2"/>
                  </a:rPr>
                  <a:t>Sei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𝑌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=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𝑍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𝑋</m:t>
                    </m:r>
                  </m:oMath>
                </a14:m>
                <a:endParaRPr lang="de-DE" dirty="0">
                  <a:sym typeface="WP MathA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𝑇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𝑌</m:t>
                        </m:r>
                      </m:e>
                    </m:d>
                  </m:oMath>
                </a14:m>
                <a:r>
                  <a:rPr lang="de-DE" dirty="0">
                    <a:sym typeface="Symbol" pitchFamily="18" charset="2"/>
                  </a:rPr>
                  <a:t> enthält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, wenn </a:t>
                </a:r>
                <a:r>
                  <a:rPr lang="de-DE" dirty="0">
                    <a:solidFill>
                      <a:schemeClr val="accent1"/>
                    </a:solidFill>
                    <a:sym typeface="Symbol" pitchFamily="18" charset="2"/>
                  </a:rPr>
                  <a:t>für jedes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1"/>
                    </a:solidFill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ein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existiert, so dass gilt:</a:t>
                </a:r>
                <a:endParaRPr lang="de-DE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r>
                        <a:rPr lang="de-DE" i="1" baseline="-25000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𝑅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[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𝑌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]=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i="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und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de-DE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r>
                        <a:rPr lang="de-DE" i="1" baseline="-25000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𝑅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[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𝑋</m:t>
                      </m:r>
                      <m:r>
                        <a:rPr lang="de-DE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]=</m:t>
                      </m:r>
                      <m:r>
                        <a:rPr lang="de-DE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r>
                        <a:rPr lang="de-DE" i="1" baseline="-25000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𝑆</m:t>
                      </m:r>
                    </m:oMath>
                  </m:oMathPara>
                </a14:m>
                <a:endParaRPr lang="de-DE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lvl="1"/>
                <a:r>
                  <a:rPr lang="de-DE" dirty="0">
                    <a:sym typeface="Symbol" pitchFamily="18" charset="2"/>
                  </a:rPr>
                  <a:t>Jedes </a:t>
                </a:r>
                <a:r>
                  <a:rPr lang="de-DE" dirty="0" err="1">
                    <a:sym typeface="Symbol" pitchFamily="18" charset="2"/>
                  </a:rPr>
                  <a:t>Ergebnistupel</a:t>
                </a:r>
                <a:r>
                  <a:rPr lang="de-DE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muss mit jedem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 aus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ein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DE" dirty="0"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 erzeugen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3A22B-3C40-9E4B-A149-3AFA1D49C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687" r="-34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2567AF3-AAEC-6949-9C6C-28BC705D1C9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Beispiel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2567AF3-AAEC-6949-9C6C-28BC705D1C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C5B88BE-13CC-2445-A140-5CAEF239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4CC8B3-9D8D-A541-BDD1-B4EBB06BB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52F91-C154-F647-B123-D4EE9DF3D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 descr="DIVISION-Beispiel--001">
            <a:extLst>
              <a:ext uri="{FF2B5EF4-FFF2-40B4-BE49-F238E27FC236}">
                <a16:creationId xmlns:a16="http://schemas.microsoft.com/office/drawing/2014/main" id="{8F1D8A95-23BF-0A40-9234-AF4BD4078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55" r="-2"/>
          <a:stretch/>
        </p:blipFill>
        <p:spPr bwMode="auto">
          <a:xfrm>
            <a:off x="6516026" y="2821789"/>
            <a:ext cx="2670122" cy="30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IVISION-Beispiel--001">
            <a:extLst>
              <a:ext uri="{FF2B5EF4-FFF2-40B4-BE49-F238E27FC236}">
                <a16:creationId xmlns:a16="http://schemas.microsoft.com/office/drawing/2014/main" id="{5485065F-F980-4C4C-A819-F59FEBAB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21" b="74188"/>
          <a:stretch>
            <a:fillRect/>
          </a:stretch>
        </p:blipFill>
        <p:spPr bwMode="auto">
          <a:xfrm>
            <a:off x="9638223" y="2832518"/>
            <a:ext cx="896470" cy="7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F1B239-9F6A-B74A-8F02-9BCA94E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934" y="3061811"/>
            <a:ext cx="983562" cy="755299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27FE2-8891-F341-8B74-BFEC682E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934" y="3957375"/>
            <a:ext cx="983562" cy="558483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C1507-D698-7D45-8F8B-4E8675673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162" y="4394140"/>
            <a:ext cx="983562" cy="781623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5A5FA5-4EFE-C748-ABCB-77579DFD5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162" y="5094247"/>
            <a:ext cx="983562" cy="755299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EA6A0D-D033-6846-8B21-E66ACE322059}"/>
                  </a:ext>
                </a:extLst>
              </p:cNvPr>
              <p:cNvSpPr txBox="1"/>
              <p:nvPr/>
            </p:nvSpPr>
            <p:spPr>
              <a:xfrm>
                <a:off x="8170491" y="3784190"/>
                <a:ext cx="34653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„Sammle die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dirty="0" err="1"/>
                  <a:t>‘s</a:t>
                </a:r>
                <a:r>
                  <a:rPr lang="de-DE" dirty="0"/>
                  <a:t> ein, die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de-DE" dirty="0"/>
                </a:br>
                <a:r>
                  <a:rPr lang="de-DE" dirty="0"/>
                  <a:t>  mit allen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 err="1"/>
                  <a:t>‘s</a:t>
                </a:r>
                <a:r>
                  <a:rPr lang="de-DE" dirty="0"/>
                  <a:t> auftreten, die </a:t>
                </a:r>
              </a:p>
              <a:p>
                <a:r>
                  <a:rPr lang="de-DE" dirty="0"/>
                  <a:t> 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vorkommen (a1, a2, a3).“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b1: taucht mit a1, a2, a3 auf: </a:t>
                </a:r>
                <a:r>
                  <a:rPr lang="de-DE" dirty="0">
                    <a:solidFill>
                      <a:schemeClr val="accent1"/>
                    </a:solidFill>
                  </a:rPr>
                  <a:t>✓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b2: taucht mit a1, a3 auf: </a:t>
                </a:r>
                <a:r>
                  <a:rPr lang="de-DE" dirty="0">
                    <a:solidFill>
                      <a:srgbClr val="FFC000"/>
                    </a:solidFill>
                  </a:rPr>
                  <a:t>☇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b3: taucht mit a2, a3 auf: </a:t>
                </a:r>
                <a:r>
                  <a:rPr lang="de-DE" dirty="0">
                    <a:solidFill>
                      <a:srgbClr val="FFC000"/>
                    </a:solidFill>
                  </a:rPr>
                  <a:t>☇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b4: taucht mit a1, a2, a3 auf: </a:t>
                </a:r>
                <a:r>
                  <a:rPr lang="de-DE" dirty="0">
                    <a:solidFill>
                      <a:schemeClr val="accent1"/>
                    </a:solidFill>
                  </a:rPr>
                  <a:t>✓</a:t>
                </a:r>
              </a:p>
              <a:p>
                <a:r>
                  <a:rPr lang="de-DE" dirty="0"/>
                  <a:t>a4 irrelevant, da nicht in 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EA6A0D-D033-6846-8B21-E66ACE322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91" y="3784190"/>
                <a:ext cx="3465368" cy="2308324"/>
              </a:xfrm>
              <a:prstGeom prst="rect">
                <a:avLst/>
              </a:prstGeom>
              <a:blipFill>
                <a:blip r:embed="rId6"/>
                <a:stretch>
                  <a:fillRect l="-1095" t="-1093" b="-2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Ermittle alle Namen von Studenten, die in allen Kursen, die das Department CS anbietet, im Jahr 19 Prüfungen abgelegt haben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𝐶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𝐶𝑂𝑈𝑅𝑆𝐸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𝐷𝑒𝑝𝑎𝑟𝑡𝑚𝑒𝑛𝑡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𝑌𝑒𝑎𝑟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=19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de-DE" b="0" i="0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  <m:r>
                          <m:rPr>
                            <m:nor/>
                          </m:rPr>
                          <a:rPr lang="de-DE" b="0" i="0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𝐺𝑅𝐴𝐷𝐸</m:t>
                        </m:r>
                        <m:r>
                          <m:rPr>
                            <m:nor/>
                          </m:rPr>
                          <a:rPr lang="de-DE" i="0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𝑅𝐸𝑃𝑂𝑅𝑇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𝑆𝑇𝑈𝐷𝐸𝑁𝑇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÷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 smtClean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</m:oMath>
                </a14:m>
                <a:endParaRPr lang="de-DE" dirty="0">
                  <a:sym typeface="Symbol" pitchFamily="18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𝑅𝐸𝑆𝑈𝐿𝑇𝐴𝑇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Symbol" pitchFamily="18" charset="2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𝑁𝑎𝑚𝑒</m:t>
                        </m:r>
                      </m:sub>
                    </m:sSub>
                    <m:d>
                      <m:dPr>
                        <m:ctrlPr>
                          <a:rPr lang="de-DE" b="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de-DE" i="0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𝑆𝑇𝑈𝐷𝐸𝑁𝑇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𝑆𝑇𝑈𝐷𝐸𝑁𝑇</m:t>
                        </m:r>
                      </m:e>
                    </m:d>
                  </m:oMath>
                </a14:m>
                <a:endParaRPr lang="el-GR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43</a:t>
            </a:fld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5066F14-7BEC-374E-B1A9-7FC41C9E57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7D5BB59-C3C5-9A41-A0CA-EFB7646B5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195129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𝐶𝑂𝑈𝑅𝑆𝐸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𝐷𝑒𝑝𝑎𝑟𝑡𝑚𝑒𝑛𝑡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lvl="1"/>
                <a:endParaRPr lang="el-GR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8FAD5965-0456-A846-A017-2051222E7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53037"/>
              </p:ext>
            </p:extLst>
          </p:nvPr>
        </p:nvGraphicFramePr>
        <p:xfrm>
          <a:off x="5071872" y="2859870"/>
          <a:ext cx="6759803" cy="1435200"/>
        </p:xfrm>
        <a:graphic>
          <a:graphicData uri="http://schemas.openxmlformats.org/drawingml/2006/table">
            <a:tbl>
              <a:tblPr/>
              <a:tblGrid>
                <a:gridCol w="955213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C32FBAA6-AE34-7F4B-9303-FE08ACF85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42890"/>
              </p:ext>
            </p:extLst>
          </p:nvPr>
        </p:nvGraphicFramePr>
        <p:xfrm>
          <a:off x="5031233" y="4750554"/>
          <a:ext cx="6800442" cy="1155360"/>
        </p:xfrm>
        <a:graphic>
          <a:graphicData uri="http://schemas.openxmlformats.org/drawingml/2006/table">
            <a:tbl>
              <a:tblPr/>
              <a:tblGrid>
                <a:gridCol w="1301287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68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CS-COURSE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id="{6FCA1A27-73A8-0A4F-A1F6-57796024819E}"/>
              </a:ext>
            </a:extLst>
          </p:cNvPr>
          <p:cNvSpPr/>
          <p:nvPr/>
        </p:nvSpPr>
        <p:spPr>
          <a:xfrm rot="5400000">
            <a:off x="9310418" y="4361535"/>
            <a:ext cx="259475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6A101-8AAE-4648-B1C2-4714090F3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74DB27-8D90-6043-8860-40D9B6DF8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0713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15703" lvl="1" indent="-457200">
                  <a:buFont typeface="+mj-lt"/>
                  <a:buAutoNum type="arabicPeriod" startAt="2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𝑌𝑒𝑎𝑟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=19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7" name="Group 86">
            <a:extLst>
              <a:ext uri="{FF2B5EF4-FFF2-40B4-BE49-F238E27FC236}">
                <a16:creationId xmlns:a16="http://schemas.microsoft.com/office/drawing/2014/main" id="{A295E44F-FAAF-5D4A-AC22-37B5165A6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76336"/>
              </p:ext>
            </p:extLst>
          </p:nvPr>
        </p:nvGraphicFramePr>
        <p:xfrm>
          <a:off x="5416125" y="2005124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0" name="Group 86">
            <a:extLst>
              <a:ext uri="{FF2B5EF4-FFF2-40B4-BE49-F238E27FC236}">
                <a16:creationId xmlns:a16="http://schemas.microsoft.com/office/drawing/2014/main" id="{C09CDACA-BC49-B349-9661-49A41E588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09860"/>
              </p:ext>
            </p:extLst>
          </p:nvPr>
        </p:nvGraphicFramePr>
        <p:xfrm>
          <a:off x="5147837" y="4470714"/>
          <a:ext cx="6683838" cy="1435200"/>
        </p:xfrm>
        <a:graphic>
          <a:graphicData uri="http://schemas.openxmlformats.org/drawingml/2006/table">
            <a:tbl>
              <a:tblPr/>
              <a:tblGrid>
                <a:gridCol w="1174478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19-SECTION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id="{46758531-7E5C-EB48-8F6E-159FF0A21761}"/>
              </a:ext>
            </a:extLst>
          </p:cNvPr>
          <p:cNvSpPr/>
          <p:nvPr/>
        </p:nvSpPr>
        <p:spPr>
          <a:xfrm rot="5400000">
            <a:off x="9163208" y="4074082"/>
            <a:ext cx="285842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CF176-06C1-A740-B677-84578E579F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13A15-90D1-EF48-8AA0-CB1CFEBEC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508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𝐶𝑂𝑈𝑅𝑆𝐸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𝐷𝑒𝑝𝑎𝑟𝑡𝑚𝑒𝑛𝑡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𝑌𝑒𝑎𝑟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=19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46</a:t>
            </a:fld>
            <a:endParaRPr lang="en-GB"/>
          </a:p>
        </p:txBody>
      </p:sp>
      <p:graphicFrame>
        <p:nvGraphicFramePr>
          <p:cNvPr id="12" name="Group 86">
            <a:extLst>
              <a:ext uri="{FF2B5EF4-FFF2-40B4-BE49-F238E27FC236}">
                <a16:creationId xmlns:a16="http://schemas.microsoft.com/office/drawing/2014/main" id="{7699B3AD-E248-0A4B-928B-49C45CED5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37767"/>
              </p:ext>
            </p:extLst>
          </p:nvPr>
        </p:nvGraphicFramePr>
        <p:xfrm>
          <a:off x="8027566" y="3753114"/>
          <a:ext cx="3084858" cy="1155360"/>
        </p:xfrm>
        <a:graphic>
          <a:graphicData uri="http://schemas.openxmlformats.org/drawingml/2006/table">
            <a:tbl>
              <a:tblPr/>
              <a:tblGrid>
                <a:gridCol w="1526713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CS19-SECTION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1466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id="{EBA63A46-28D5-734D-A5BC-00BD11D72868}"/>
              </a:ext>
            </a:extLst>
          </p:cNvPr>
          <p:cNvSpPr/>
          <p:nvPr/>
        </p:nvSpPr>
        <p:spPr>
          <a:xfrm>
            <a:off x="7400769" y="4145926"/>
            <a:ext cx="266605" cy="291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93AEB-1C7A-B847-B4CB-E5D3E86D44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C81E0-7A08-334A-BCDF-EF5DF3B23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D6916BF0-8F93-3943-97EB-CC646C94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09125"/>
              </p:ext>
            </p:extLst>
          </p:nvPr>
        </p:nvGraphicFramePr>
        <p:xfrm>
          <a:off x="418217" y="2990566"/>
          <a:ext cx="6625246" cy="1155360"/>
        </p:xfrm>
        <a:graphic>
          <a:graphicData uri="http://schemas.openxmlformats.org/drawingml/2006/table">
            <a:tbl>
              <a:tblPr/>
              <a:tblGrid>
                <a:gridCol w="1126091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68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CS-COURSE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3" name="Group 86">
            <a:extLst>
              <a:ext uri="{FF2B5EF4-FFF2-40B4-BE49-F238E27FC236}">
                <a16:creationId xmlns:a16="http://schemas.microsoft.com/office/drawing/2014/main" id="{CA550FEC-5723-D748-8A63-40D302885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22183"/>
              </p:ext>
            </p:extLst>
          </p:nvPr>
        </p:nvGraphicFramePr>
        <p:xfrm>
          <a:off x="359625" y="4330794"/>
          <a:ext cx="6683838" cy="1435200"/>
        </p:xfrm>
        <a:graphic>
          <a:graphicData uri="http://schemas.openxmlformats.org/drawingml/2006/table">
            <a:tbl>
              <a:tblPr/>
              <a:tblGrid>
                <a:gridCol w="1174478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19-SECTION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15703" lvl="1" indent="-457200">
                  <a:buFont typeface="+mj-lt"/>
                  <a:buAutoNum type="arabicPeriod" startAt="4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𝐺𝑅𝐴𝐷𝐸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𝑅𝐸𝑃𝑂𝑅𝑇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8" name="Group 87">
            <a:extLst>
              <a:ext uri="{FF2B5EF4-FFF2-40B4-BE49-F238E27FC236}">
                <a16:creationId xmlns:a16="http://schemas.microsoft.com/office/drawing/2014/main" id="{49013C87-C8FA-174B-95E5-93608D580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22738"/>
              </p:ext>
            </p:extLst>
          </p:nvPr>
        </p:nvGraphicFramePr>
        <p:xfrm>
          <a:off x="350990" y="2485286"/>
          <a:ext cx="5257602" cy="1994880"/>
        </p:xfrm>
        <a:graphic>
          <a:graphicData uri="http://schemas.openxmlformats.org/drawingml/2006/table">
            <a:tbl>
              <a:tblPr/>
              <a:tblGrid>
                <a:gridCol w="1490327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GRADE-REPORT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graphicFrame>
        <p:nvGraphicFramePr>
          <p:cNvPr id="13" name="Group 87">
            <a:extLst>
              <a:ext uri="{FF2B5EF4-FFF2-40B4-BE49-F238E27FC236}">
                <a16:creationId xmlns:a16="http://schemas.microsoft.com/office/drawing/2014/main" id="{3C665C10-7059-524E-B581-C5690357A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291140"/>
              </p:ext>
            </p:extLst>
          </p:nvPr>
        </p:nvGraphicFramePr>
        <p:xfrm>
          <a:off x="6761738" y="2485286"/>
          <a:ext cx="3920881" cy="1994880"/>
        </p:xfrm>
        <a:graphic>
          <a:graphicData uri="http://schemas.openxmlformats.org/drawingml/2006/table">
            <a:tbl>
              <a:tblPr/>
              <a:tblGrid>
                <a:gridCol w="844278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STN-SID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sp>
        <p:nvSpPr>
          <p:cNvPr id="17" name="Right Arrow 16">
            <a:extLst>
              <a:ext uri="{FF2B5EF4-FFF2-40B4-BE49-F238E27FC236}">
                <a16:creationId xmlns:a16="http://schemas.microsoft.com/office/drawing/2014/main" id="{4B4C2AA1-D191-E348-BF74-99E343A361A6}"/>
              </a:ext>
            </a:extLst>
          </p:cNvPr>
          <p:cNvSpPr/>
          <p:nvPr/>
        </p:nvSpPr>
        <p:spPr>
          <a:xfrm>
            <a:off x="6095650" y="3360673"/>
            <a:ext cx="331609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18478-30E3-3C4A-A362-57372DC933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64FD8-8FBC-934C-9C4B-82CDFC4C5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4148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15703" lvl="1" indent="-457200">
                  <a:buFont typeface="+mj-lt"/>
                  <a:buAutoNum type="arabicPeriod" startAt="3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 startAt="3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𝐺𝑅𝐴𝐷𝐸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𝑅𝐸𝑃𝑂𝑅𝑇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 startAt="3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𝑆𝑇𝑈𝐷𝐸𝑁𝑇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÷</m:t>
                    </m:r>
                    <m:r>
                      <a:rPr lang="de-DE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</m:oMath>
                </a14:m>
                <a:endParaRPr lang="de-DE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48</a:t>
            </a:fld>
            <a:endParaRPr lang="en-GB"/>
          </a:p>
        </p:txBody>
      </p:sp>
      <p:graphicFrame>
        <p:nvGraphicFramePr>
          <p:cNvPr id="14" name="Group 86">
            <a:extLst>
              <a:ext uri="{FF2B5EF4-FFF2-40B4-BE49-F238E27FC236}">
                <a16:creationId xmlns:a16="http://schemas.microsoft.com/office/drawing/2014/main" id="{141BCE48-BBB0-E744-BBD0-100C7D65D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407"/>
              </p:ext>
            </p:extLst>
          </p:nvPr>
        </p:nvGraphicFramePr>
        <p:xfrm>
          <a:off x="6225634" y="5310234"/>
          <a:ext cx="2954874" cy="595680"/>
        </p:xfrm>
        <a:graphic>
          <a:graphicData uri="http://schemas.openxmlformats.org/drawingml/2006/table">
            <a:tbl>
              <a:tblPr/>
              <a:tblGrid>
                <a:gridCol w="1436416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CS19-STUDENT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id="{A905F0E1-3EA6-6F43-957E-7E910924DDD4}"/>
              </a:ext>
            </a:extLst>
          </p:cNvPr>
          <p:cNvSpPr/>
          <p:nvPr/>
        </p:nvSpPr>
        <p:spPr>
          <a:xfrm rot="2327399">
            <a:off x="6284633" y="4780588"/>
            <a:ext cx="349244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AF3C3-190E-BF43-910C-48E5D366DD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04FDB-CEB9-1043-9465-D66F93CC1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1" name="Group 86">
            <a:extLst>
              <a:ext uri="{FF2B5EF4-FFF2-40B4-BE49-F238E27FC236}">
                <a16:creationId xmlns:a16="http://schemas.microsoft.com/office/drawing/2014/main" id="{0609C1BA-8FD2-6E42-A478-BB6DE3FA8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03797"/>
              </p:ext>
            </p:extLst>
          </p:nvPr>
        </p:nvGraphicFramePr>
        <p:xfrm>
          <a:off x="6095650" y="2973466"/>
          <a:ext cx="3084858" cy="1155360"/>
        </p:xfrm>
        <a:graphic>
          <a:graphicData uri="http://schemas.openxmlformats.org/drawingml/2006/table">
            <a:tbl>
              <a:tblPr/>
              <a:tblGrid>
                <a:gridCol w="1526713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CS19-SECTION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1466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5" name="Group 87">
            <a:extLst>
              <a:ext uri="{FF2B5EF4-FFF2-40B4-BE49-F238E27FC236}">
                <a16:creationId xmlns:a16="http://schemas.microsoft.com/office/drawing/2014/main" id="{9ED6B36C-4EFC-6A4A-8FDD-DCBF039B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1253"/>
              </p:ext>
            </p:extLst>
          </p:nvPr>
        </p:nvGraphicFramePr>
        <p:xfrm>
          <a:off x="1236428" y="2973466"/>
          <a:ext cx="3920881" cy="1994880"/>
        </p:xfrm>
        <a:graphic>
          <a:graphicData uri="http://schemas.openxmlformats.org/drawingml/2006/table">
            <a:tbl>
              <a:tblPr/>
              <a:tblGrid>
                <a:gridCol w="844278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STN-SID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9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F93B-63E3-BE40-82A0-120DA6F5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Ermittle alle Namen von Studenten, die in allen Kursen, die das Department CS anbietet, im Jahr 19 Prüfungen abgelegt haben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𝐶𝑂𝑈𝑅𝑆𝐸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𝐷𝑒𝑝𝑎𝑟𝑡𝑚𝑒𝑛𝑡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𝑌𝑒𝑎𝑟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=19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𝑆𝐸𝐶𝑇𝐼𝑂𝑁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𝑆𝑒𝑐𝑡𝑖𝑜𝑛𝐼𝑑𝑒𝑛𝑡𝑖𝑓𝑖𝑒𝑟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𝐺𝑅𝐴𝐷𝐸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𝑅𝐸𝑃𝑂𝑅𝑇</m:t>
                        </m:r>
                      </m:e>
                    </m:d>
                  </m:oMath>
                </a14:m>
                <a:endParaRPr lang="de-DE" dirty="0">
                  <a:sym typeface="WP MathA" pitchFamily="2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WP MathA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𝐶𝑆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𝑆𝑇𝑈𝐷𝐸𝑁𝑇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</m:ctrlPr>
                      </m:d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𝑆𝑡𝑢𝑑𝑒𝑛𝑡𝑁𝑢𝑚𝑏𝑒𝑟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𝑆𝑇𝑁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𝑆𝐼𝐷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÷</m:t>
                    </m:r>
                    <m:r>
                      <a:rPr lang="de-DE" i="1" dirty="0"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19</m:t>
                    </m:r>
                    <m:r>
                      <m:rPr>
                        <m:nor/>
                      </m:rPr>
                      <a:rPr lang="de-DE" dirty="0">
                        <a:latin typeface="Cambria Math" panose="02040503050406030204" pitchFamily="18" charset="0"/>
                        <a:sym typeface="WP MathA" pitchFamily="2" charset="2"/>
                      </a:rPr>
                      <m:t>−</m:t>
                    </m:r>
                    <m:r>
                      <a:rPr lang="de-DE" i="1" dirty="0">
                        <a:latin typeface="Cambria Math" panose="02040503050406030204" pitchFamily="18" charset="0"/>
                        <a:sym typeface="WP MathA" pitchFamily="2" charset="2"/>
                      </a:rPr>
                      <m:t>𝑆𝐸𝐶𝑇𝐼𝑂𝑁</m:t>
                    </m:r>
                  </m:oMath>
                </a14:m>
                <a:endParaRPr lang="de-DE" dirty="0">
                  <a:sym typeface="Symbol" pitchFamily="18" charset="2"/>
                </a:endParaRP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sym typeface="Symbol" pitchFamily="18" charset="2"/>
                      </a:rPr>
                      <m:t>𝑅𝐸𝑆𝑈𝐿𝑇𝐴𝑇</m:t>
                    </m:r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Symbol" pitchFamily="18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𝑁𝑎𝑚𝑒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𝐶𝑆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de-DE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−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WP MathA" pitchFamily="2" charset="2"/>
                          </a:rPr>
                          <m:t>𝑆𝑇𝑈𝐷𝐸𝑁𝑇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𝑆𝑇𝑈𝐷𝐸𝑁𝑇</m:t>
                        </m:r>
                      </m:e>
                    </m:d>
                  </m:oMath>
                </a14:m>
                <a:endParaRPr lang="el-GR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C5FDF-3913-924A-B8CF-8C971547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08C-9191-C746-B9CD-30DAF0974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14" name="Group 86">
            <a:extLst>
              <a:ext uri="{FF2B5EF4-FFF2-40B4-BE49-F238E27FC236}">
                <a16:creationId xmlns:a16="http://schemas.microsoft.com/office/drawing/2014/main" id="{141BCE48-BBB0-E744-BBD0-100C7D65D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83705"/>
              </p:ext>
            </p:extLst>
          </p:nvPr>
        </p:nvGraphicFramePr>
        <p:xfrm>
          <a:off x="534723" y="5029272"/>
          <a:ext cx="2954874" cy="595680"/>
        </p:xfrm>
        <a:graphic>
          <a:graphicData uri="http://schemas.openxmlformats.org/drawingml/2006/table">
            <a:tbl>
              <a:tblPr/>
              <a:tblGrid>
                <a:gridCol w="1436416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CS19-STUDENT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</a:tbl>
          </a:graphicData>
        </a:graphic>
      </p:graphicFrame>
      <p:graphicFrame>
        <p:nvGraphicFramePr>
          <p:cNvPr id="15" name="Group 86">
            <a:extLst>
              <a:ext uri="{FF2B5EF4-FFF2-40B4-BE49-F238E27FC236}">
                <a16:creationId xmlns:a16="http://schemas.microsoft.com/office/drawing/2014/main" id="{0127BDFB-555D-894C-97FB-9F9AC300F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56920"/>
              </p:ext>
            </p:extLst>
          </p:nvPr>
        </p:nvGraphicFramePr>
        <p:xfrm>
          <a:off x="9225989" y="5029272"/>
          <a:ext cx="1705320" cy="595680"/>
        </p:xfrm>
        <a:graphic>
          <a:graphicData uri="http://schemas.openxmlformats.org/drawingml/2006/table">
            <a:tbl>
              <a:tblPr/>
              <a:tblGrid>
                <a:gridCol w="976485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72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RESULTAT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</a:tbl>
          </a:graphicData>
        </a:graphic>
      </p:graphicFrame>
      <p:graphicFrame>
        <p:nvGraphicFramePr>
          <p:cNvPr id="5" name="Group 5">
            <a:extLst>
              <a:ext uri="{FF2B5EF4-FFF2-40B4-BE49-F238E27FC236}">
                <a16:creationId xmlns:a16="http://schemas.microsoft.com/office/drawing/2014/main" id="{C9BA88A6-5FEF-9641-AC0C-3FAB1354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36788"/>
              </p:ext>
            </p:extLst>
          </p:nvPr>
        </p:nvGraphicFramePr>
        <p:xfrm>
          <a:off x="3648591" y="5030394"/>
          <a:ext cx="4501933" cy="875520"/>
        </p:xfrm>
        <a:graphic>
          <a:graphicData uri="http://schemas.openxmlformats.org/drawingml/2006/table">
            <a:tbl>
              <a:tblPr firstRow="1"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71F3B-959A-084F-AF65-921C9C8C32F4}"/>
              </a:ext>
            </a:extLst>
          </p:cNvPr>
          <p:cNvSpPr/>
          <p:nvPr/>
        </p:nvSpPr>
        <p:spPr>
          <a:xfrm>
            <a:off x="8553535" y="5165835"/>
            <a:ext cx="269443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AF2775-E3AB-F149-BEA9-D218897321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B14DF-6BCF-4749-9DED-1B04BCCD8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7197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Relationenschemata</a:t>
            </a:r>
            <a:r>
              <a:rPr lang="de-DE" dirty="0"/>
              <a:t> und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…,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ten</a:t>
                </a:r>
                <a:r>
                  <a:rPr lang="de-DE" dirty="0"/>
                  <a:t> Grades</a:t>
                </a:r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: ein Tupel der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ist der Wert, der im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dem 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entspricht.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: ein Attribut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des </a:t>
                </a:r>
                <a:r>
                  <a:rPr lang="de-DE" dirty="0" err="1"/>
                  <a:t>Relationenschemas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Für einzelne Komponentenwerte von einem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gilt: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/>
                  <a:t>beziehen sich auf den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für 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beziehen sich auf Werte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von </a:t>
                </a:r>
                <a:br>
                  <a:rPr lang="de-DE" dirty="0"/>
                </a:br>
                <a:r>
                  <a:rPr lang="de-DE" dirty="0" err="1"/>
                  <a:t>Subtupeln</a:t>
                </a:r>
                <a:r>
                  <a:rPr lang="de-DE" dirty="0"/>
                  <a:t> von t, die den Attributen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entsprechen</a:t>
                </a:r>
              </a:p>
              <a:p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41814-45D7-DA41-B677-07341A5AFA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9BBEC-49CF-C140-8F95-A1D00C8F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2A9DE913-1710-204C-B866-BDAB8B829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67206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3636E4A-7E44-9540-A659-B0A713322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82" y="4509656"/>
            <a:ext cx="6598609" cy="1451306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A9102244-ABFB-BA4C-907A-8D4FDE6DEA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665" y="4326728"/>
            <a:ext cx="139786" cy="292065"/>
          </a:xfrm>
          <a:prstGeom prst="line">
            <a:avLst/>
          </a:prstGeom>
          <a:noFill/>
          <a:ln w="6350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2">
                <a:extLst>
                  <a:ext uri="{FF2B5EF4-FFF2-40B4-BE49-F238E27FC236}">
                    <a16:creationId xmlns:a16="http://schemas.microsoft.com/office/drawing/2014/main" id="{EA2415FC-B2E7-A942-AFFD-70B85CF850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 Box 12">
                <a:extLst>
                  <a:ext uri="{FF2B5EF4-FFF2-40B4-BE49-F238E27FC236}">
                    <a16:creationId xmlns:a16="http://schemas.microsoft.com/office/drawing/2014/main" id="{EA2415FC-B2E7-A942-AFFD-70B85CF85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blipFill>
                <a:blip r:embed="rId4"/>
                <a:stretch>
                  <a:fillRect l="-3371" t="-3333" b="-2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2">
                <a:extLst>
                  <a:ext uri="{FF2B5EF4-FFF2-40B4-BE49-F238E27FC236}">
                    <a16:creationId xmlns:a16="http://schemas.microsoft.com/office/drawing/2014/main" id="{7C42E033-23A7-2A42-AA27-316629D21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Grad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 Box 12">
                <a:extLst>
                  <a:ext uri="{FF2B5EF4-FFF2-40B4-BE49-F238E27FC236}">
                    <a16:creationId xmlns:a16="http://schemas.microsoft.com/office/drawing/2014/main" id="{7C42E033-23A7-2A42-AA27-316629D21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blipFill>
                <a:blip r:embed="rId5"/>
                <a:stretch>
                  <a:fillRect l="-4545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44E0DD8-AB96-D342-AC00-21E89741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63" y="4546767"/>
            <a:ext cx="6461710" cy="405262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EAC507C3-F7CD-C34F-8A12-7B9C28D14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62" y="4158401"/>
            <a:ext cx="533803" cy="38836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2">
                <a:extLst>
                  <a:ext uri="{FF2B5EF4-FFF2-40B4-BE49-F238E27FC236}">
                    <a16:creationId xmlns:a16="http://schemas.microsoft.com/office/drawing/2014/main" id="{D2BA5C83-D9A5-C942-910F-935C5B9EE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 err="1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 Box 12">
                <a:extLst>
                  <a:ext uri="{FF2B5EF4-FFF2-40B4-BE49-F238E27FC236}">
                    <a16:creationId xmlns:a16="http://schemas.microsoft.com/office/drawing/2014/main" id="{D2BA5C83-D9A5-C942-910F-935C5B9E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blipFill>
                <a:blip r:embed="rId6"/>
                <a:stretch>
                  <a:fillRect l="-1786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9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/>
      <p:bldP spid="23" grpId="0"/>
      <p:bldP spid="27" grpId="0" animBg="1"/>
      <p:bldP spid="28" grpId="0" animBg="1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Minimalität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Relationale Algebra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FCE0C-18EF-C34C-93D2-286A8A1FE7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79E44-D90D-8B4F-B50E-73C069C51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573837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Minimalität der relationalen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Minimale Operatormenge</a:t>
                </a:r>
              </a:p>
              <a:p>
                <a:pPr lvl="1"/>
                <a:r>
                  <a:rPr lang="de-DE" dirty="0"/>
                  <a:t>Selektion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/>
                  <a:t>) und Projektion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Umbenennung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Vereinigung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∪</m:t>
                    </m:r>
                  </m:oMath>
                </a14:m>
                <a:r>
                  <a:rPr lang="de-DE" dirty="0"/>
                  <a:t>) und Differenz 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Kartesisches Produkt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dirty="0"/>
                  <a:t>Weitere Operatoren durch minimale Operatormenge ausdrückbar</a:t>
                </a:r>
              </a:p>
              <a:p>
                <a:pPr lvl="1"/>
                <a:r>
                  <a:rPr lang="de-DE" dirty="0"/>
                  <a:t>Schnitt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∩</m:t>
                    </m:r>
                  </m:oMath>
                </a14:m>
                <a:r>
                  <a:rPr lang="de-DE" dirty="0">
                    <a:sym typeface="Symbol" pitchFamily="18" charset="2"/>
                  </a:rPr>
                  <a:t>):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</m:d>
                  </m:oMath>
                </a14:m>
                <a:endParaRPr lang="de-DE" dirty="0">
                  <a:sym typeface="Symbol" pitchFamily="18" charset="2"/>
                </a:endParaRPr>
              </a:p>
              <a:p>
                <a:pPr lvl="1"/>
                <a:r>
                  <a:rPr lang="de-DE" dirty="0" err="1">
                    <a:sym typeface="Symbol" pitchFamily="18" charset="2"/>
                  </a:rPr>
                  <a:t>Join</a:t>
                </a:r>
                <a:r>
                  <a:rPr lang="de-DE" dirty="0">
                    <a:sym typeface="Symbol" pitchFamily="18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2842B-E576-EE4C-9299-E48E89CDBE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1A536-BD67-704D-8565-300F69DCB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8134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Minimalität der relationalen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Argumentation für die </a:t>
                </a:r>
                <a:r>
                  <a:rPr lang="de-DE" dirty="0" err="1"/>
                  <a:t>Minimalität</a:t>
                </a:r>
                <a:r>
                  <a:rPr lang="de-DE" dirty="0"/>
                  <a:t> – kein Beweis</a:t>
                </a:r>
              </a:p>
              <a:p>
                <a:pPr lvl="1"/>
                <a:r>
                  <a:rPr lang="de-DE" dirty="0"/>
                  <a:t>Die Umbenennung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) kann nicht durch eine der anderen fünf Operatoren ersetzt werden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 hat zudem keinen Einfluss auf die Darstellung eines der anderen Operatoren mithilfe der noch verbleibenden fünf Operatoren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,∪,−,×</m:t>
                    </m:r>
                  </m:oMath>
                </a14:m>
                <a:r>
                  <a:rPr lang="de-DE" dirty="0"/>
                  <a:t>)</a:t>
                </a:r>
                <a:br>
                  <a:rPr lang="de-DE" dirty="0"/>
                </a:br>
                <a:r>
                  <a:rPr lang="de-DE" dirty="0"/>
                  <a:t>Daher wird auf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de-DE" dirty="0"/>
                  <a:t> im Folgenden nicht weiter eingegangen</a:t>
                </a:r>
              </a:p>
              <a:p>
                <a:pPr lvl="1"/>
                <a:r>
                  <a:rPr lang="de-DE" dirty="0"/>
                  <a:t>Es verbleiben also die Operatoren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,∪,−,×</m:t>
                    </m:r>
                  </m:oMath>
                </a14:m>
                <a:r>
                  <a:rPr lang="de-DE" dirty="0"/>
                  <a:t> bzgl. der Untersuchung, ob man welche davon ohne Verlust der Ausdrucksmöglichkeiten streichen kann</a:t>
                </a:r>
                <a:endParaRPr lang="de-DE" dirty="0">
                  <a:sym typeface="Symbol" pitchFamily="18" charset="2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2842B-E576-EE4C-9299-E48E89CDBE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1A536-BD67-704D-8565-300F69DCB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2087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Untersuchung der verbliebenen Operatoren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/>
                  <a:t>Kartesisches Produkt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dirty="0"/>
                  <a:t>): </a:t>
                </a:r>
              </a:p>
              <a:p>
                <a:pPr lvl="1"/>
                <a:r>
                  <a:rPr lang="de-DE" dirty="0"/>
                  <a:t>Kann nicht simuliert werden, da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∪,−</m:t>
                        </m:r>
                      </m:e>
                    </m:d>
                  </m:oMath>
                </a14:m>
                <a:r>
                  <a:rPr lang="de-DE" dirty="0"/>
                  <a:t> ein Schema nicht erweitern können</a:t>
                </a:r>
              </a:p>
              <a:p>
                <a:r>
                  <a:rPr lang="de-DE" dirty="0"/>
                  <a:t>Projektion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):</a:t>
                </a:r>
              </a:p>
              <a:p>
                <a:pPr lvl="1"/>
                <a:r>
                  <a:rPr lang="de-DE" dirty="0"/>
                  <a:t>Analoges Argument: keiner der Operatoren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∪,−,×</m:t>
                        </m:r>
                      </m:e>
                    </m:d>
                  </m:oMath>
                </a14:m>
                <a:r>
                  <a:rPr lang="de-DE" dirty="0"/>
                  <a:t> kann ein Schema reduzieren</a:t>
                </a:r>
              </a:p>
              <a:p>
                <a:r>
                  <a:rPr lang="de-DE" dirty="0"/>
                  <a:t>Selektion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/>
                  <a:t>):</a:t>
                </a:r>
              </a:p>
              <a:p>
                <a:pPr lvl="1"/>
                <a:r>
                  <a:rPr lang="de-DE" dirty="0"/>
                  <a:t>Kann höchstens durch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dirty="0"/>
                  <a:t> simuliert werden; Differenz testet jedoch nur auf Gleichheit ganzer Tupel und nicht auf beliebige Vergleiche durch Formeln, die sich auf Komponenten von </a:t>
                </a:r>
                <a:r>
                  <a:rPr lang="de-DE" dirty="0" err="1"/>
                  <a:t>Tupeln</a:t>
                </a:r>
                <a:r>
                  <a:rPr lang="de-DE" dirty="0"/>
                  <a:t> beziehen</a:t>
                </a:r>
              </a:p>
              <a:p>
                <a:r>
                  <a:rPr lang="de-DE" dirty="0"/>
                  <a:t>Differenz (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dirty="0"/>
                  <a:t>) </a:t>
                </a:r>
              </a:p>
              <a:p>
                <a:pPr lvl="1"/>
                <a:r>
                  <a:rPr lang="de-DE" dirty="0"/>
                  <a:t>Kann die Selektion nicht simulieren, da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/>
                  <a:t> die „Negation“ auf Relationen nicht darstellen kann.</a:t>
                </a:r>
              </a:p>
              <a:p>
                <a:r>
                  <a:rPr lang="de-DE" dirty="0"/>
                  <a:t>Vereinigung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∪</m:t>
                    </m:r>
                  </m:oMath>
                </a14:m>
                <a:r>
                  <a:rPr lang="de-DE" dirty="0"/>
                  <a:t>) </a:t>
                </a:r>
              </a:p>
              <a:p>
                <a:pPr lvl="1"/>
                <a:r>
                  <a:rPr lang="de-DE" dirty="0"/>
                  <a:t>Kann nicht durch durch die Operatoren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,−,×</m:t>
                        </m:r>
                      </m:e>
                    </m:d>
                  </m:oMath>
                </a14:m>
                <a:r>
                  <a:rPr lang="de-DE" dirty="0"/>
                  <a:t> dargestellt werden.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3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82E2C-CE05-7E45-9867-6504061E9F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8E85C-9F0D-7F46-8AEB-689772E68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6201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Aggregatfunktion und Gruppierung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Relationale Algebra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C34B0-6AF6-8F4E-94A7-C8D058B624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BACD-E553-A74F-97D0-706B83ABA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494015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Aggregatfunktionen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Aggregiert mehrere Tupel zu einem Tupel bzgl. eines Attributes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einer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𝐿𝑖𝑠𝑡𝑒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𝑣𝑜𝑛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𝐹𝑢𝑛𝑘𝑡𝑖𝑜𝑛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𝐴𝑡𝑡𝑟𝑖𝑏𝑢𝑡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𝑃𝑎𝑎𝑟𝑒𝑛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Abbildung in den Wertebereich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de-DE" dirty="0"/>
              </a:p>
              <a:p>
                <a:r>
                  <a:rPr lang="de-DE" dirty="0"/>
                  <a:t>Standard-</a:t>
                </a:r>
                <a:r>
                  <a:rPr lang="de-DE" dirty="0" err="1"/>
                  <a:t>Aggregationsfunkionen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		Minimaler Wert, den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annimmt</a:t>
                </a:r>
                <a:endParaRPr lang="de-DE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Maximaler Wert, den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annimmt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	Durchschnittlicher Wert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über alle Tupel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SUM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Summe der Werte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über alle Tupel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Anzahl der Tupel, bei denen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 NULL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ohne Attribut (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de-DE" dirty="0"/>
                  <a:t>) = Kardinalität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	 Häufig im Anschluss an eine Selektion</a:t>
                </a:r>
              </a:p>
              <a:p>
                <a:pPr lvl="1"/>
                <a:r>
                  <a:rPr lang="de-DE" dirty="0"/>
                  <a:t>Setzt voraus, dass im Wertebereich des aggregierten Attributs eine Ordnung (bei MIN, MAX) bzw. Rechenoperationen (bei AVG, SUM) definiert sind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5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C01E4-03F0-DF49-A239-E0B655F897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95FC8-DF02-3F46-95DE-8EEE9193F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6033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Aggregatfunktionen</a:t>
            </a:r>
            <a:r>
              <a:rPr lang="de-DE" dirty="0"/>
              <a:t>: Beispiele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𝑅𝑀𝐼𝑁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𝑀𝑖𝑛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baseline="-25000" dirty="0"/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𝑅𝑀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𝐴𝑋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baseline="-25000" dirty="0"/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𝐴𝑉𝐺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𝐴𝑣𝑔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𝑆𝑈𝑀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𝑆𝑢𝑚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SUM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𝐶𝑁𝑇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𝐶𝑛𝑡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sSub>
                      <m:sSub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r>
                  <a:rPr lang="de-DE" dirty="0"/>
                  <a:t>?</a:t>
                </a:r>
              </a:p>
              <a:p>
                <a:pPr lvl="2"/>
                <a:r>
                  <a:rPr lang="de-DE" dirty="0"/>
                  <a:t>Mit Projektion:</a:t>
                </a:r>
                <a:br>
                  <a:rPr lang="de-DE" dirty="0"/>
                </a:br>
                <a:r>
                  <a:rPr lang="de-DE" dirty="0"/>
                  <a:t>Anzahl an Kursen vom Department CS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𝐷𝑒𝑝𝑎𝑟𝑡𝑚𝑒𝑛𝑡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𝐶𝑆</m:t>
                            </m:r>
                          </m:sub>
                        </m:sSub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𝐶𝑂𝑈𝑅𝑆𝐸</m:t>
                            </m:r>
                          </m:e>
                        </m:d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𝐷𝑒𝑝𝑎𝑟𝑡𝑚𝑒𝑛𝑡</m:t>
                            </m:r>
                          </m:e>
                        </m:func>
                      </m:sub>
                    </m:sSub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𝐶𝑂𝑈𝑅𝑆𝐸</m:t>
                    </m:r>
                    <m:r>
                      <a:rPr lang="de-DE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FFC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EE9E2836-CAF7-3241-B3CF-8F2B8B7A7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79728"/>
              </p:ext>
            </p:extLst>
          </p:nvPr>
        </p:nvGraphicFramePr>
        <p:xfrm>
          <a:off x="5163630" y="3519118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05048-EAFC-5B4F-BF61-E7F5E821A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08097"/>
              </p:ext>
            </p:extLst>
          </p:nvPr>
        </p:nvGraphicFramePr>
        <p:xfrm>
          <a:off x="6024876" y="4954318"/>
          <a:ext cx="5806800" cy="279840"/>
        </p:xfrm>
        <a:graphic>
          <a:graphicData uri="http://schemas.openxmlformats.org/drawingml/2006/table">
            <a:tbl>
              <a:tblPr/>
              <a:tblGrid>
                <a:gridCol w="1994400">
                  <a:extLst>
                    <a:ext uri="{9D8B030D-6E8A-4147-A177-3AD203B41FA5}">
                      <a16:colId xmlns:a16="http://schemas.microsoft.com/office/drawing/2014/main" val="7474118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4340344"/>
                    </a:ext>
                  </a:extLst>
                </a:gridCol>
                <a:gridCol w="1177200">
                  <a:extLst>
                    <a:ext uri="{9D8B030D-6E8A-4147-A177-3AD203B41FA5}">
                      <a16:colId xmlns:a16="http://schemas.microsoft.com/office/drawing/2014/main" val="218335425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2611764239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Algorithms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55669"/>
                  </a:ext>
                </a:extLst>
              </a:tr>
            </a:tbl>
          </a:graphicData>
        </a:graphic>
      </p:graphicFrame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81891DA7-F62D-014C-BDB2-FB0E1A311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0364"/>
              </p:ext>
            </p:extLst>
          </p:nvPr>
        </p:nvGraphicFramePr>
        <p:xfrm>
          <a:off x="5480144" y="5311713"/>
          <a:ext cx="1172237" cy="595680"/>
        </p:xfrm>
        <a:graphic>
          <a:graphicData uri="http://schemas.openxmlformats.org/drawingml/2006/table">
            <a:tbl>
              <a:tblPr/>
              <a:tblGrid>
                <a:gridCol w="65676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51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RMIN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7D4B21D2-3F5A-614E-8081-8E7E7CC6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38459"/>
              </p:ext>
            </p:extLst>
          </p:nvPr>
        </p:nvGraphicFramePr>
        <p:xfrm>
          <a:off x="6763272" y="5313330"/>
          <a:ext cx="1241770" cy="595680"/>
        </p:xfrm>
        <a:graphic>
          <a:graphicData uri="http://schemas.openxmlformats.org/drawingml/2006/table">
            <a:tbl>
              <a:tblPr/>
              <a:tblGrid>
                <a:gridCol w="69645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54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RMAX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DCCF9891-DEE3-3C4A-92D1-A2675184A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79132"/>
              </p:ext>
            </p:extLst>
          </p:nvPr>
        </p:nvGraphicFramePr>
        <p:xfrm>
          <a:off x="8115933" y="5310234"/>
          <a:ext cx="1140107" cy="595680"/>
        </p:xfrm>
        <a:graphic>
          <a:graphicData uri="http://schemas.openxmlformats.org/drawingml/2006/table">
            <a:tbl>
              <a:tblPr/>
              <a:tblGrid>
                <a:gridCol w="65181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48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RAVG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graphicFrame>
        <p:nvGraphicFramePr>
          <p:cNvPr id="12" name="Group 23">
            <a:extLst>
              <a:ext uri="{FF2B5EF4-FFF2-40B4-BE49-F238E27FC236}">
                <a16:creationId xmlns:a16="http://schemas.microsoft.com/office/drawing/2014/main" id="{51B1333F-4014-6B44-AB6F-96417B32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0735"/>
              </p:ext>
            </p:extLst>
          </p:nvPr>
        </p:nvGraphicFramePr>
        <p:xfrm>
          <a:off x="9366931" y="5310234"/>
          <a:ext cx="1247358" cy="595680"/>
        </p:xfrm>
        <a:graphic>
          <a:graphicData uri="http://schemas.openxmlformats.org/drawingml/2006/table">
            <a:tbl>
              <a:tblPr/>
              <a:tblGrid>
                <a:gridCol w="69537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55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graphicFrame>
        <p:nvGraphicFramePr>
          <p:cNvPr id="13" name="Group 23">
            <a:extLst>
              <a:ext uri="{FF2B5EF4-FFF2-40B4-BE49-F238E27FC236}">
                <a16:creationId xmlns:a16="http://schemas.microsoft.com/office/drawing/2014/main" id="{66997A5B-6F3D-2144-95AA-2E8BDBB9C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43860"/>
              </p:ext>
            </p:extLst>
          </p:nvPr>
        </p:nvGraphicFramePr>
        <p:xfrm>
          <a:off x="10725179" y="5310234"/>
          <a:ext cx="1108230" cy="595680"/>
        </p:xfrm>
        <a:graphic>
          <a:graphicData uri="http://schemas.openxmlformats.org/drawingml/2006/table">
            <a:tbl>
              <a:tblPr/>
              <a:tblGrid>
                <a:gridCol w="63752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47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RCNT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971C-5570-1B4A-8D31-69FA7BA7A5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94C604-76EF-2D4E-90CB-967D7957F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7812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Gruppierung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Bildet Gruppen von </a:t>
                </a:r>
                <a:r>
                  <a:rPr lang="de-DE" dirty="0" err="1"/>
                  <a:t>Tupeln</a:t>
                </a:r>
                <a:r>
                  <a:rPr lang="de-DE" dirty="0"/>
                  <a:t>, die in einer Attributmenge die gleichen Werte haben</a:t>
                </a:r>
              </a:p>
              <a:p>
                <a:pPr lvl="1"/>
                <a:r>
                  <a:rPr lang="de-DE" dirty="0"/>
                  <a:t>Häufig zur Vorbereitung einer Aggregation</a:t>
                </a:r>
              </a:p>
              <a:p>
                <a:pPr lvl="1"/>
                <a:r>
                  <a:rPr lang="de-DE" dirty="0"/>
                  <a:t>Notation: Attributliste vor den Ausdruck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𝐿𝑖𝑠𝑡𝑒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𝑣𝑜𝑛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𝐹𝑢𝑛𝑘𝑡𝑖𝑜𝑛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𝐴𝑡𝑡𝑟𝑖𝑏𝑢𝑡</m:t>
                                </m:r>
                              </m:e>
                            </m:d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𝑃𝑎𝑎𝑟𝑒𝑛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Beispiel: </a:t>
                </a:r>
              </a:p>
              <a:p>
                <a:pPr lvl="2"/>
                <a:r>
                  <a:rPr lang="de-DE" dirty="0"/>
                  <a:t>Bestimme die durchschnittliche Stundenzahl der Kurse der Departments</a:t>
                </a:r>
              </a:p>
              <a:p>
                <a:pPr marL="532867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𝐺𝐴𝑉𝐺</m:t>
                      </m:r>
                      <m:d>
                        <m:d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𝐷𝑒𝑝𝑎𝑟𝑡𝑚𝑒𝑛𝑡</m:t>
                          </m:r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𝐶𝑛𝑡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𝐴𝑣𝑔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  <a:ea typeface="ヒラギノ角ゴ Pro W3" pitchFamily="1" charset="-128"/>
                          <a:sym typeface="WP MathA" pitchFamily="2" charset="2"/>
                        </a:rPr>
                        <m:t>←</m:t>
                      </m:r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𝐷𝑒𝑝𝑎𝑟𝑡𝑚𝑒𝑛𝑡</m:t>
                      </m:r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func>
                            <m:func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latin typeface="Cambria Math" panose="02040503050406030204" pitchFamily="18" charset="0"/>
                                </a:rPr>
                                <m:t>COUNT</m:t>
                              </m:r>
                            </m:fName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𝐶𝑜𝑢𝑟𝑠𝑒𝑁𝑢𝑚𝑏𝑒𝑟</m:t>
                              </m:r>
                            </m:e>
                          </m:func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latin typeface="Cambria Math" panose="02040503050406030204" pitchFamily="18" charset="0"/>
                                </a:rPr>
                                <m:t>AVG</m:t>
                              </m:r>
                            </m:fName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𝐶𝑟𝑒𝑑𝑖𝑡𝐻𝑜𝑢𝑟𝑠</m:t>
                              </m:r>
                            </m:e>
                          </m:func>
                        </m:sub>
                      </m:sSub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𝑂𝑈𝑅𝑆𝐸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57</a:t>
            </a:fld>
            <a:endParaRPr lang="de-DE"/>
          </a:p>
        </p:txBody>
      </p:sp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A63C7535-4033-554F-BBE7-785061ED2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80005"/>
              </p:ext>
            </p:extLst>
          </p:nvPr>
        </p:nvGraphicFramePr>
        <p:xfrm>
          <a:off x="8166966" y="4470714"/>
          <a:ext cx="2778878" cy="723120"/>
        </p:xfrm>
        <a:graphic>
          <a:graphicData uri="http://schemas.openxmlformats.org/drawingml/2006/table">
            <a:tbl>
              <a:tblPr/>
              <a:tblGrid>
                <a:gridCol w="6943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18725">
                  <a:extLst>
                    <a:ext uri="{9D8B030D-6E8A-4147-A177-3AD203B41FA5}">
                      <a16:colId xmlns:a16="http://schemas.microsoft.com/office/drawing/2014/main" val="4084637773"/>
                    </a:ext>
                  </a:extLst>
                </a:gridCol>
                <a:gridCol w="469437">
                  <a:extLst>
                    <a:ext uri="{9D8B030D-6E8A-4147-A177-3AD203B41FA5}">
                      <a16:colId xmlns:a16="http://schemas.microsoft.com/office/drawing/2014/main" val="1102669686"/>
                    </a:ext>
                  </a:extLst>
                </a:gridCol>
                <a:gridCol w="49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GAVG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Avg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4039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9C59-248B-3948-9201-8BDE181573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20B1-7323-D949-AE2F-7F73F000C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79EA3A2-E7A9-5640-BA10-FEF68CD94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010"/>
              </p:ext>
            </p:extLst>
          </p:nvPr>
        </p:nvGraphicFramePr>
        <p:xfrm>
          <a:off x="359625" y="4470714"/>
          <a:ext cx="6759803" cy="1435200"/>
        </p:xfrm>
        <a:graphic>
          <a:graphicData uri="http://schemas.openxmlformats.org/drawingml/2006/table">
            <a:tbl>
              <a:tblPr/>
              <a:tblGrid>
                <a:gridCol w="955213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id="{2DAB18BA-4AEE-3346-9C97-46BA567CD17C}"/>
              </a:ext>
            </a:extLst>
          </p:cNvPr>
          <p:cNvSpPr/>
          <p:nvPr/>
        </p:nvSpPr>
        <p:spPr>
          <a:xfrm>
            <a:off x="7457675" y="4670997"/>
            <a:ext cx="269443" cy="322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7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Gruppierung: Unterschiede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Beispiel: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</m:e>
                        </m:func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𝐷𝑒𝑝𝑎𝑟𝑡𝑚𝑒𝑛𝑡</m:t>
                    </m:r>
                    <m:r>
                      <a:rPr lang="de-DE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</m:e>
                        </m:func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𝐺𝐴𝑉𝐺</m:t>
                    </m:r>
                    <m:d>
                      <m:dPr>
                        <m:ctrlP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𝐷𝑒𝑝𝑎𝑟𝑡𝑚𝑒𝑛𝑡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𝐶𝑛𝑡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𝐴𝑣𝑔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ヒラギノ角ゴ Pro W3" pitchFamily="1" charset="-128"/>
                        <a:sym typeface="WP MathA" pitchFamily="2" charset="2"/>
                      </a:rPr>
                      <m:t>←</m:t>
                    </m:r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𝐷𝑒𝑝𝑎𝑟𝑡𝑚𝑒𝑛𝑡</m:t>
                    </m:r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𝐶𝑜𝑢𝑟𝑠𝑒𝑁𝑢𝑚𝑏𝑒𝑟</m:t>
                            </m:r>
                          </m:e>
                        </m:func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dirty="0"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𝐶𝑟𝑒𝑑𝑖𝑡𝐻𝑜𝑢𝑟𝑠</m:t>
                            </m:r>
                          </m:e>
                        </m:func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𝐶𝑂𝑈𝑅𝑆𝐸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58</a:t>
            </a:fld>
            <a:endParaRPr lang="de-DE"/>
          </a:p>
        </p:txBody>
      </p:sp>
      <p:graphicFrame>
        <p:nvGraphicFramePr>
          <p:cNvPr id="11" name="Group 23">
            <a:extLst>
              <a:ext uri="{FF2B5EF4-FFF2-40B4-BE49-F238E27FC236}">
                <a16:creationId xmlns:a16="http://schemas.microsoft.com/office/drawing/2014/main" id="{A63C7535-4033-554F-BBE7-785061ED2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43803"/>
              </p:ext>
            </p:extLst>
          </p:nvPr>
        </p:nvGraphicFramePr>
        <p:xfrm>
          <a:off x="6091600" y="5030394"/>
          <a:ext cx="4438960" cy="875520"/>
        </p:xfrm>
        <a:graphic>
          <a:graphicData uri="http://schemas.openxmlformats.org/drawingml/2006/table">
            <a:tbl>
              <a:tblPr/>
              <a:tblGrid>
                <a:gridCol w="6943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4084637773"/>
                    </a:ext>
                  </a:extLst>
                </a:gridCol>
                <a:gridCol w="1097580">
                  <a:extLst>
                    <a:ext uri="{9D8B030D-6E8A-4147-A177-3AD203B41FA5}">
                      <a16:colId xmlns:a16="http://schemas.microsoft.com/office/drawing/2014/main" val="1102669686"/>
                    </a:ext>
                  </a:extLst>
                </a:gridCol>
                <a:gridCol w="145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GAVG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lang="de-DE" sz="16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KursAnzahl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lang="de-DE" sz="16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StundenSchnitt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40392"/>
                  </a:ext>
                </a:extLst>
              </a:tr>
            </a:tbl>
          </a:graphicData>
        </a:graphic>
      </p:graphicFrame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3AE3883E-84CA-8042-9FA8-9086B3B2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3040"/>
              </p:ext>
            </p:extLst>
          </p:nvPr>
        </p:nvGraphicFramePr>
        <p:xfrm>
          <a:off x="6091601" y="4114128"/>
          <a:ext cx="5740074" cy="875520"/>
        </p:xfrm>
        <a:graphic>
          <a:graphicData uri="http://schemas.openxmlformats.org/drawingml/2006/table">
            <a:tbl>
              <a:tblPr/>
              <a:tblGrid>
                <a:gridCol w="6943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4084637773"/>
                    </a:ext>
                  </a:extLst>
                </a:gridCol>
                <a:gridCol w="2219624">
                  <a:extLst>
                    <a:ext uri="{9D8B030D-6E8A-4147-A177-3AD203B41FA5}">
                      <a16:colId xmlns:a16="http://schemas.microsoft.com/office/drawing/2014/main" val="1102669686"/>
                    </a:ext>
                  </a:extLst>
                </a:gridCol>
                <a:gridCol w="162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COUNT_CourseNumbers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AVG_CreditHours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40392"/>
                  </a:ext>
                </a:extLst>
              </a:tr>
            </a:tbl>
          </a:graphicData>
        </a:graphic>
      </p:graphicFrame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795BA2A3-E8C4-0A49-9F58-2869479B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75533"/>
              </p:ext>
            </p:extLst>
          </p:nvPr>
        </p:nvGraphicFramePr>
        <p:xfrm>
          <a:off x="6091600" y="3472157"/>
          <a:ext cx="4543879" cy="595680"/>
        </p:xfrm>
        <a:graphic>
          <a:graphicData uri="http://schemas.openxmlformats.org/drawingml/2006/table">
            <a:tbl>
              <a:tblPr/>
              <a:tblGrid>
                <a:gridCol w="6943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2219624">
                  <a:extLst>
                    <a:ext uri="{9D8B030D-6E8A-4147-A177-3AD203B41FA5}">
                      <a16:colId xmlns:a16="http://schemas.microsoft.com/office/drawing/2014/main" val="1102669686"/>
                    </a:ext>
                  </a:extLst>
                </a:gridCol>
                <a:gridCol w="162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COUNT_CourseNumbers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AVG_CreditHours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86AE7-6CB0-A34A-9CE7-49DC1D8317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CF0E4-B34B-A74D-B886-D801EF65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C4F7A57D-FC5D-E248-9617-CF9AD83BF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66100"/>
              </p:ext>
            </p:extLst>
          </p:nvPr>
        </p:nvGraphicFramePr>
        <p:xfrm>
          <a:off x="5071872" y="229866"/>
          <a:ext cx="6759803" cy="1435200"/>
        </p:xfrm>
        <a:graphic>
          <a:graphicData uri="http://schemas.openxmlformats.org/drawingml/2006/table">
            <a:tbl>
              <a:tblPr/>
              <a:tblGrid>
                <a:gridCol w="955213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Einfügen, Löschen, Aktualisieren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Änderung von </a:t>
            </a:r>
            <a:r>
              <a:rPr lang="de-DE" dirty="0" err="1"/>
              <a:t>Relationenzuständen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BF1B-FDFC-854C-ACB6-B88B27913A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574BC-C003-5948-934E-99024A0C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86459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BDD9-C7DA-C943-A133-B308E2F6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DB-Schemas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8508CB-193B-AC4F-8B36-17E569265D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6E1C134-DB3C-1A49-B1A7-8A7DA4D64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C422B-1A1C-E14C-BCC8-B301F8702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4E9E9930-BE26-5443-AFDC-DD8970255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00895"/>
              </p:ext>
            </p:extLst>
          </p:nvPr>
        </p:nvGraphicFramePr>
        <p:xfrm>
          <a:off x="3936887" y="1848768"/>
          <a:ext cx="4455260" cy="31584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2103073E-E13A-9F4C-83BD-F82F766F7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78356"/>
              </p:ext>
            </p:extLst>
          </p:nvPr>
        </p:nvGraphicFramePr>
        <p:xfrm>
          <a:off x="3198858" y="2685418"/>
          <a:ext cx="5931318" cy="31584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2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948A6236-2E87-8540-9051-4ED676896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72291"/>
              </p:ext>
            </p:extLst>
          </p:nvPr>
        </p:nvGraphicFramePr>
        <p:xfrm>
          <a:off x="2956742" y="3522068"/>
          <a:ext cx="6415550" cy="31584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87">
            <a:extLst>
              <a:ext uri="{FF2B5EF4-FFF2-40B4-BE49-F238E27FC236}">
                <a16:creationId xmlns:a16="http://schemas.microsoft.com/office/drawing/2014/main" id="{C1F83211-57A2-A94D-8322-0F9C6ECA9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95758"/>
              </p:ext>
            </p:extLst>
          </p:nvPr>
        </p:nvGraphicFramePr>
        <p:xfrm>
          <a:off x="3517206" y="4358718"/>
          <a:ext cx="5294622" cy="31584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87">
            <a:extLst>
              <a:ext uri="{FF2B5EF4-FFF2-40B4-BE49-F238E27FC236}">
                <a16:creationId xmlns:a16="http://schemas.microsoft.com/office/drawing/2014/main" id="{3E5E766E-3993-0546-833F-418C1D2BF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36675"/>
              </p:ext>
            </p:extLst>
          </p:nvPr>
        </p:nvGraphicFramePr>
        <p:xfrm>
          <a:off x="3823585" y="5195366"/>
          <a:ext cx="4681865" cy="31584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21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82EE94-6962-1F4C-A20F-37EDC10D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Mengenorientierte Spezifizierung von Änderungsoperatoren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C30A86-293E-8E43-8013-B7B24226A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Änderungen am </a:t>
                </a:r>
                <a:r>
                  <a:rPr lang="de-DE" dirty="0" err="1"/>
                  <a:t>Relationenzustand</a:t>
                </a:r>
                <a:r>
                  <a:rPr lang="de-DE" dirty="0"/>
                  <a:t> über Mengenoperationen realisierbar</a:t>
                </a:r>
              </a:p>
              <a:p>
                <a:pPr lvl="1"/>
                <a:r>
                  <a:rPr lang="de-DE" b="0" dirty="0"/>
                  <a:t>Gegeben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über die gleichen Attribute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kann eine Menge von </a:t>
                </a:r>
                <a:r>
                  <a:rPr lang="de-DE" dirty="0" err="1"/>
                  <a:t>Tupeln</a:t>
                </a:r>
                <a:r>
                  <a:rPr lang="de-DE" dirty="0"/>
                  <a:t> sein oder ein komplexer relationaler Ausdruck, der in die gleichen Attribute endet</a:t>
                </a:r>
              </a:p>
              <a:p>
                <a:pPr lvl="1"/>
                <a:r>
                  <a:rPr lang="de-DE" i="1" dirty="0"/>
                  <a:t>Einfügen</a:t>
                </a:r>
                <a:r>
                  <a:rPr lang="de-DE" dirty="0"/>
                  <a:t>: Vereinigung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1"/>
                <a:r>
                  <a:rPr lang="de-DE" i="1" dirty="0"/>
                  <a:t>Löschen</a:t>
                </a:r>
                <a:r>
                  <a:rPr lang="de-DE" dirty="0"/>
                  <a:t>: Differenz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i="1" dirty="0"/>
                  <a:t>Aktualisieren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/>
                  <a:t>oder ein relationaler Ausdruck, der Tupel aktualisiert: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Änderungen </a:t>
                </a:r>
              </a:p>
              <a:p>
                <a:pPr lvl="1"/>
                <a:r>
                  <a:rPr lang="de-DE" dirty="0"/>
                  <a:t>Einfügen, löschen: ganze Tupel betroffen</a:t>
                </a:r>
              </a:p>
              <a:p>
                <a:pPr lvl="1"/>
                <a:r>
                  <a:rPr lang="de-DE" dirty="0"/>
                  <a:t>Aktualisieren: Werte einzelner Attribute ändern, Attribute hinzufügen (z.B. über Funktionen)</a:t>
                </a:r>
              </a:p>
              <a:p>
                <a:r>
                  <a:rPr lang="de-DE" dirty="0"/>
                  <a:t>Deklarative Spezifizierung auch mittels INSERT, DELETE, UPDATE bekannt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C30A86-293E-8E43-8013-B7B24226A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5340-EE7C-FD49-99B3-2A773EC514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 Algebra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388B-8CA1-1646-B2FB-A49C4D2E3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5C75-767B-9F4A-B894-66159B4B6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168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A24455-A6C0-054C-AB27-0C23BA37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von </a:t>
            </a:r>
            <a:r>
              <a:rPr lang="de-DE" dirty="0" err="1"/>
              <a:t>Tupeln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22FC6-1407-384D-B186-ED7A1CA61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b="1" dirty="0">
                    <a:solidFill>
                      <a:schemeClr val="accent1"/>
                    </a:solidFill>
                  </a:rPr>
                  <a:t>INSERT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b="1" dirty="0">
                    <a:solidFill>
                      <a:schemeClr val="accent1"/>
                    </a:solidFill>
                  </a:rPr>
                  <a:t>INTO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		</a:t>
                </a:r>
                <a:r>
                  <a:rPr lang="de-DE" dirty="0"/>
                  <a:t>// oder: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b="1" dirty="0">
                    <a:solidFill>
                      <a:schemeClr val="accent1"/>
                    </a:solidFill>
                  </a:rPr>
                  <a:t>INSERT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b="1" dirty="0">
                    <a:solidFill>
                      <a:schemeClr val="accent1"/>
                    </a:solidFill>
                  </a:rPr>
                  <a:t>INTO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de-DE" dirty="0">
                    <a:solidFill>
                      <a:schemeClr val="accent1"/>
                    </a:solidFill>
                  </a:rPr>
                </a:br>
                <a:r>
                  <a:rPr lang="de-DE" b="1" dirty="0">
                    <a:solidFill>
                      <a:schemeClr val="accent1"/>
                    </a:solidFill>
                  </a:rPr>
                  <a:t>VALUES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Eingabe: </a:t>
                </a:r>
                <a:br>
                  <a:rPr lang="de-DE" dirty="0"/>
                </a:br>
                <a:r>
                  <a:rPr lang="de-DE" dirty="0"/>
                  <a:t>eine Liste von Attributwerten für ein neues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, </a:t>
                </a:r>
                <a:br>
                  <a:rPr lang="de-DE" dirty="0"/>
                </a:br>
                <a:r>
                  <a:rPr lang="de-DE" dirty="0"/>
                  <a:t>das in die Relation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eingefügt werden soll</a:t>
                </a:r>
              </a:p>
              <a:p>
                <a:pPr lvl="1"/>
                <a:r>
                  <a:rPr lang="de-DE" dirty="0"/>
                  <a:t>Beispiel:</a:t>
                </a:r>
              </a:p>
              <a:p>
                <a:pPr lvl="2"/>
                <a:r>
                  <a:rPr lang="de-DE" b="1" dirty="0"/>
                  <a:t>INSERT</a:t>
                </a:r>
                <a:r>
                  <a:rPr lang="de-DE" dirty="0"/>
                  <a:t> </a:t>
                </a:r>
                <a:r>
                  <a:rPr lang="de-DE" b="1" dirty="0"/>
                  <a:t>INTO</a:t>
                </a:r>
                <a:r>
                  <a:rPr lang="de-DE" dirty="0"/>
                  <a:t> COURSE</a:t>
                </a:r>
                <a:br>
                  <a:rPr lang="de-DE" dirty="0"/>
                </a:br>
                <a:r>
                  <a:rPr lang="de-DE" b="1" dirty="0"/>
                  <a:t>VALUES</a:t>
                </a:r>
                <a:r>
                  <a:rPr lang="de-DE" dirty="0"/>
                  <a:t> &lt;</a:t>
                </a:r>
                <a:r>
                  <a:rPr lang="de-DE" dirty="0" err="1"/>
                  <a:t>Algorithms</a:t>
                </a:r>
                <a:r>
                  <a:rPr lang="de-DE" dirty="0"/>
                  <a:t>, CS3390, 4, CS&gt;</a:t>
                </a:r>
              </a:p>
              <a:p>
                <a:pPr lvl="3"/>
                <a:r>
                  <a:rPr lang="de-DE" dirty="0"/>
                  <a:t>Primärschlüssel noch nicht vorhanden</a:t>
                </a:r>
              </a:p>
              <a:p>
                <a:pPr lvl="3"/>
                <a:r>
                  <a:rPr lang="de-DE" dirty="0"/>
                  <a:t>Werte der Attribute liegen in den Domänen </a:t>
                </a:r>
                <a:br>
                  <a:rPr lang="de-DE" dirty="0"/>
                </a:br>
                <a:r>
                  <a:rPr lang="de-DE" dirty="0"/>
                  <a:t>der Attribute</a:t>
                </a:r>
              </a:p>
              <a:p>
                <a:pPr lvl="3"/>
                <a:r>
                  <a:rPr lang="de-DE" dirty="0"/>
                  <a:t>Kein zu prüfender Fremdschlüssel in Tupel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22FC6-1407-384D-B186-ED7A1CA61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67E12-8A57-274D-BE55-F8934D46D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EF7B6-8E53-3F4B-859B-5E43E407CF8D}"/>
              </a:ext>
            </a:extLst>
          </p:cNvPr>
          <p:cNvSpPr txBox="1"/>
          <p:nvPr/>
        </p:nvSpPr>
        <p:spPr>
          <a:xfrm>
            <a:off x="9411286" y="2529697"/>
            <a:ext cx="2420389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Eigentlich sind Strings als solche zu markieren. Zur Übersicht lassen wir Anführungszeichen in dieser Vorlesung weg.</a:t>
            </a:r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B7B1FA2F-802F-A24E-946A-62AECA529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4662"/>
              </p:ext>
            </p:extLst>
          </p:nvPr>
        </p:nvGraphicFramePr>
        <p:xfrm>
          <a:off x="5163630" y="4190870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9F39152-9A27-9542-93C0-7736E7493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44277"/>
              </p:ext>
            </p:extLst>
          </p:nvPr>
        </p:nvGraphicFramePr>
        <p:xfrm>
          <a:off x="6024876" y="5626074"/>
          <a:ext cx="5806800" cy="279840"/>
        </p:xfrm>
        <a:graphic>
          <a:graphicData uri="http://schemas.openxmlformats.org/drawingml/2006/table">
            <a:tbl>
              <a:tblPr/>
              <a:tblGrid>
                <a:gridCol w="1994400">
                  <a:extLst>
                    <a:ext uri="{9D8B030D-6E8A-4147-A177-3AD203B41FA5}">
                      <a16:colId xmlns:a16="http://schemas.microsoft.com/office/drawing/2014/main" val="7474118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4340344"/>
                    </a:ext>
                  </a:extLst>
                </a:gridCol>
                <a:gridCol w="1177200">
                  <a:extLst>
                    <a:ext uri="{9D8B030D-6E8A-4147-A177-3AD203B41FA5}">
                      <a16:colId xmlns:a16="http://schemas.microsoft.com/office/drawing/2014/main" val="218335425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2611764239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Algorithms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55669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2E4A2-7368-DA48-B2B1-2632C6510D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BCF41-CC02-7345-8468-12C01245F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C6B38A-6538-134D-950B-A09D76C151A0}"/>
              </a:ext>
            </a:extLst>
          </p:cNvPr>
          <p:cNvGrpSpPr/>
          <p:nvPr/>
        </p:nvGrpSpPr>
        <p:grpSpPr>
          <a:xfrm>
            <a:off x="8782551" y="1543154"/>
            <a:ext cx="1709802" cy="720009"/>
            <a:chOff x="1434379" y="5127118"/>
            <a:chExt cx="1709802" cy="7200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2C84E1-767C-4E4E-BF84-CEA64B8A3F2D}"/>
                </a:ext>
              </a:extLst>
            </p:cNvPr>
            <p:cNvSpPr txBox="1"/>
            <p:nvPr/>
          </p:nvSpPr>
          <p:spPr>
            <a:xfrm>
              <a:off x="1434379" y="5127118"/>
              <a:ext cx="1709802" cy="720009"/>
            </a:xfrm>
            <a:prstGeom prst="cloudCallout">
              <a:avLst>
                <a:gd name="adj1" fmla="val -93210"/>
                <a:gd name="adj2" fmla="val -176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1FAD48-1576-AC43-AD89-E6CCC7F93B45}"/>
                </a:ext>
              </a:extLst>
            </p:cNvPr>
            <p:cNvSpPr/>
            <p:nvPr/>
          </p:nvSpPr>
          <p:spPr>
            <a:xfrm>
              <a:off x="1506255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kann schief gehen?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7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A24455-A6C0-054C-AB27-0C23BA37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von </a:t>
            </a:r>
            <a:r>
              <a:rPr lang="de-DE" dirty="0" err="1"/>
              <a:t>Tupeln</a:t>
            </a:r>
            <a:r>
              <a:rPr lang="de-DE" dirty="0"/>
              <a:t>: Fehlersituationen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22FC6-1407-384D-B186-ED7A1CA61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b="1" dirty="0"/>
                  <a:t>INSERT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erzeugt </a:t>
                </a:r>
                <a:r>
                  <a:rPr lang="de-DE" dirty="0">
                    <a:solidFill>
                      <a:srgbClr val="FFC000"/>
                    </a:solidFill>
                  </a:rPr>
                  <a:t>Fehler</a:t>
                </a:r>
              </a:p>
              <a:p>
                <a:pPr lvl="1">
                  <a:buFont typeface="Zapf Dingbats"/>
                  <a:buChar char="➝"/>
                </a:pPr>
                <a:r>
                  <a:rPr lang="de-DE" dirty="0">
                    <a:solidFill>
                      <a:schemeClr val="accent1"/>
                    </a:solidFill>
                    <a:sym typeface="Wingdings" pitchFamily="2" charset="2"/>
                  </a:rPr>
                  <a:t> Führt zur Abweisung der INSERT Operation (Konsistenz bewahren!)</a:t>
                </a:r>
                <a:endParaRPr lang="de-DE" dirty="0"/>
              </a:p>
              <a:p>
                <a:r>
                  <a:rPr lang="de-DE" dirty="0"/>
                  <a:t>Fehlersituationen</a:t>
                </a:r>
              </a:p>
              <a:p>
                <a:pPr lvl="1"/>
                <a:r>
                  <a:rPr lang="de-DE" i="1" dirty="0"/>
                  <a:t>Wertebereichseinschränkungen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entspricht nicht dem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festgelegten Wertebereich</a:t>
                </a:r>
              </a:p>
              <a:p>
                <a:pPr lvl="2"/>
                <a:r>
                  <a:rPr lang="de-DE" b="1" dirty="0"/>
                  <a:t>INSERT</a:t>
                </a:r>
                <a:r>
                  <a:rPr lang="de-DE" dirty="0"/>
                  <a:t> ... &lt;</a:t>
                </a:r>
                <a:r>
                  <a:rPr lang="de-DE" dirty="0" err="1"/>
                  <a:t>Algorithms</a:t>
                </a:r>
                <a:r>
                  <a:rPr lang="de-DE" dirty="0"/>
                  <a:t>, CS3390, </a:t>
                </a:r>
                <a:r>
                  <a:rPr lang="de-DE" dirty="0" err="1">
                    <a:solidFill>
                      <a:srgbClr val="FFC000"/>
                    </a:solidFill>
                  </a:rPr>
                  <a:t>four</a:t>
                </a:r>
                <a:r>
                  <a:rPr lang="de-DE" dirty="0"/>
                  <a:t>, CS&gt;                     bei z.B. </a:t>
                </a:r>
                <a:r>
                  <a:rPr lang="de-DE" dirty="0" err="1"/>
                  <a:t>dom</a:t>
                </a:r>
                <a:r>
                  <a:rPr lang="de-DE" dirty="0"/>
                  <a:t>(</a:t>
                </a:r>
                <a:r>
                  <a:rPr lang="de-DE" dirty="0" err="1"/>
                  <a:t>CreditHours</a:t>
                </a:r>
                <a:r>
                  <a:rPr lang="de-DE" dirty="0"/>
                  <a:t>) = </a:t>
                </a:r>
                <a:r>
                  <a:rPr lang="de-DE" dirty="0">
                    <a:solidFill>
                      <a:srgbClr val="FFC000"/>
                    </a:solidFill>
                  </a:rPr>
                  <a:t>Integer</a:t>
                </a:r>
                <a:endParaRPr lang="de-DE" dirty="0">
                  <a:solidFill>
                    <a:srgbClr val="FFC000"/>
                  </a:solidFill>
                  <a:sym typeface="Wingdings" pitchFamily="2" charset="2"/>
                </a:endParaRPr>
              </a:p>
              <a:p>
                <a:pPr lvl="1"/>
                <a:r>
                  <a:rPr lang="de-DE" i="1" dirty="0"/>
                  <a:t>Schlüsseleinschränkungen</a:t>
                </a:r>
                <a:r>
                  <a:rPr lang="de-DE" dirty="0"/>
                  <a:t>: Primärschlüsselwert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existiert schon in </a:t>
                </a:r>
                <a:r>
                  <a:rPr lang="de-DE" dirty="0" err="1"/>
                  <a:t>r</a:t>
                </a:r>
                <a:r>
                  <a:rPr lang="de-DE" dirty="0"/>
                  <a:t>(R)</a:t>
                </a:r>
              </a:p>
              <a:p>
                <a:pPr lvl="2"/>
                <a:r>
                  <a:rPr lang="de-DE" b="1" dirty="0"/>
                  <a:t>INSERT</a:t>
                </a:r>
                <a:r>
                  <a:rPr lang="de-DE" dirty="0"/>
                  <a:t> ... &lt;</a:t>
                </a:r>
                <a:r>
                  <a:rPr lang="de-DE" dirty="0" err="1"/>
                  <a:t>Algorithms</a:t>
                </a:r>
                <a:r>
                  <a:rPr lang="de-DE" dirty="0"/>
                  <a:t>, </a:t>
                </a:r>
                <a:r>
                  <a:rPr lang="de-DE" dirty="0">
                    <a:solidFill>
                      <a:srgbClr val="FFC000"/>
                    </a:solidFill>
                  </a:rPr>
                  <a:t>CS3380</a:t>
                </a:r>
                <a:r>
                  <a:rPr lang="de-DE" dirty="0"/>
                  <a:t>, 4, CS&gt;</a:t>
                </a:r>
              </a:p>
              <a:p>
                <a:pPr lvl="1"/>
                <a:r>
                  <a:rPr lang="de-DE" i="1" dirty="0"/>
                  <a:t>Entitätsintegrität</a:t>
                </a:r>
                <a:r>
                  <a:rPr lang="de-DE" dirty="0"/>
                  <a:t>: Primärschlüssel </a:t>
                </a:r>
                <a:br>
                  <a:rPr lang="de-DE" dirty="0"/>
                </a:br>
                <a:r>
                  <a:rPr lang="de-DE" dirty="0"/>
                  <a:t>/ Teil des Primärschlüssels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hat </a:t>
                </a:r>
                <a:br>
                  <a:rPr lang="de-DE" dirty="0"/>
                </a:br>
                <a:r>
                  <a:rPr lang="de-DE" dirty="0"/>
                  <a:t>den Wert NULL</a:t>
                </a:r>
              </a:p>
              <a:p>
                <a:pPr lvl="2"/>
                <a:r>
                  <a:rPr lang="de-DE" b="1" dirty="0"/>
                  <a:t>INSERT</a:t>
                </a:r>
                <a:r>
                  <a:rPr lang="de-DE" dirty="0"/>
                  <a:t> ... &lt;</a:t>
                </a:r>
                <a:r>
                  <a:rPr lang="de-DE" dirty="0" err="1"/>
                  <a:t>Algorithms</a:t>
                </a:r>
                <a:r>
                  <a:rPr lang="de-DE" dirty="0"/>
                  <a:t>, </a:t>
                </a:r>
                <a:r>
                  <a:rPr lang="de-DE" dirty="0">
                    <a:solidFill>
                      <a:srgbClr val="FFC000"/>
                    </a:solidFill>
                  </a:rPr>
                  <a:t>NULL</a:t>
                </a:r>
                <a:r>
                  <a:rPr lang="de-DE" dirty="0"/>
                  <a:t>, 4, CS&gt;</a:t>
                </a:r>
                <a:endParaRPr lang="de-DE" dirty="0">
                  <a:solidFill>
                    <a:schemeClr val="accent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22FC6-1407-384D-B186-ED7A1CA61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67E12-8A57-274D-BE55-F8934D46D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62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533C1-426C-284B-8261-1C5621158F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D3E61-3F86-5242-A075-DF210267D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B6F698BF-BB22-BD4D-96DB-2CC78FD04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6707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A24455-A6C0-054C-AB27-0C23BA37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von </a:t>
            </a:r>
            <a:r>
              <a:rPr lang="de-DE" dirty="0" err="1"/>
              <a:t>Tupeln</a:t>
            </a:r>
            <a:r>
              <a:rPr lang="de-DE" dirty="0"/>
              <a:t>: Fehlersituationen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22FC6-1407-384D-B186-ED7A1CA61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b="1" dirty="0"/>
                  <a:t>INSERT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erzeugt </a:t>
                </a:r>
                <a:r>
                  <a:rPr lang="de-DE" dirty="0">
                    <a:solidFill>
                      <a:srgbClr val="FFC000"/>
                    </a:solidFill>
                  </a:rPr>
                  <a:t>Fehler</a:t>
                </a:r>
              </a:p>
              <a:p>
                <a:pPr lvl="1">
                  <a:buFont typeface="Zapf Dingbats"/>
                  <a:buChar char="➝"/>
                </a:pPr>
                <a:r>
                  <a:rPr lang="de-DE" dirty="0">
                    <a:solidFill>
                      <a:schemeClr val="accent1"/>
                    </a:solidFill>
                    <a:sym typeface="Wingdings" pitchFamily="2" charset="2"/>
                  </a:rPr>
                  <a:t> Führt zur Abweisung der INSERT Operation (Konsistenz bewahren!)</a:t>
                </a:r>
                <a:endParaRPr lang="de-DE" dirty="0"/>
              </a:p>
              <a:p>
                <a:r>
                  <a:rPr lang="de-DE" dirty="0"/>
                  <a:t>Fehlersituationen (Forts.)</a:t>
                </a:r>
              </a:p>
              <a:p>
                <a:pPr lvl="1"/>
                <a:r>
                  <a:rPr lang="de-DE" i="1" dirty="0"/>
                  <a:t>Referenzielle Integrität</a:t>
                </a:r>
                <a:r>
                  <a:rPr lang="de-DE" dirty="0"/>
                  <a:t>: </a:t>
                </a:r>
                <a:br>
                  <a:rPr lang="de-DE" dirty="0"/>
                </a:br>
                <a:r>
                  <a:rPr lang="de-DE" dirty="0"/>
                  <a:t>Wert eines Fremdschlüssels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referenziert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/>
                  <a:t> in einer </a:t>
                </a:r>
                <a:br>
                  <a:rPr lang="de-DE" dirty="0"/>
                </a:br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, welches dort gar </a:t>
                </a:r>
                <a:br>
                  <a:rPr lang="de-DE" dirty="0"/>
                </a:br>
                <a:r>
                  <a:rPr lang="de-DE" dirty="0"/>
                  <a:t>nicht existiert</a:t>
                </a:r>
              </a:p>
              <a:p>
                <a:pPr lvl="2"/>
                <a:r>
                  <a:rPr lang="de-DE" b="1" dirty="0"/>
                  <a:t>INSERT</a:t>
                </a:r>
                <a:r>
                  <a:rPr lang="de-DE" dirty="0"/>
                  <a:t> </a:t>
                </a:r>
                <a:r>
                  <a:rPr lang="de-DE" b="1" dirty="0"/>
                  <a:t>INTO</a:t>
                </a:r>
                <a:r>
                  <a:rPr lang="de-DE" dirty="0"/>
                  <a:t> SECTION</a:t>
                </a:r>
                <a:br>
                  <a:rPr lang="de-DE" dirty="0"/>
                </a:br>
                <a:r>
                  <a:rPr lang="de-DE" b="1" dirty="0"/>
                  <a:t>VALUES</a:t>
                </a:r>
                <a:r>
                  <a:rPr lang="de-DE" dirty="0"/>
                  <a:t> (142, </a:t>
                </a:r>
                <a:r>
                  <a:rPr lang="de-DE" dirty="0">
                    <a:solidFill>
                      <a:srgbClr val="FFC000"/>
                    </a:solidFill>
                  </a:rPr>
                  <a:t>CS3390</a:t>
                </a:r>
                <a:r>
                  <a:rPr lang="de-DE" dirty="0"/>
                  <a:t>, Fall, 19, Anderson)</a:t>
                </a:r>
              </a:p>
              <a:p>
                <a:pPr lvl="3"/>
                <a:r>
                  <a:rPr lang="de-DE" dirty="0"/>
                  <a:t>Vorherige Fehler können also spätere </a:t>
                </a:r>
                <a:br>
                  <a:rPr lang="de-DE" dirty="0"/>
                </a:br>
                <a:r>
                  <a:rPr lang="de-DE" dirty="0"/>
                  <a:t>Fehler nach sich ziehen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722FC6-1407-384D-B186-ED7A1CA61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67E12-8A57-274D-BE55-F8934D46D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63</a:t>
            </a:fld>
            <a:endParaRPr lang="en-GB"/>
          </a:p>
        </p:txBody>
      </p:sp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B7965F36-011F-B347-A9CD-F0F821D59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02755"/>
              </p:ext>
            </p:extLst>
          </p:nvPr>
        </p:nvGraphicFramePr>
        <p:xfrm>
          <a:off x="5416124" y="2774882"/>
          <a:ext cx="6415550" cy="115536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5FA527-A11A-8041-815E-B020DF376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45277"/>
              </p:ext>
            </p:extLst>
          </p:nvPr>
        </p:nvGraphicFramePr>
        <p:xfrm>
          <a:off x="6327275" y="3924340"/>
          <a:ext cx="5504400" cy="279840"/>
        </p:xfrm>
        <a:graphic>
          <a:graphicData uri="http://schemas.openxmlformats.org/drawingml/2006/table">
            <a:tbl>
              <a:tblPr/>
              <a:tblGrid>
                <a:gridCol w="1555200">
                  <a:extLst>
                    <a:ext uri="{9D8B030D-6E8A-4147-A177-3AD203B41FA5}">
                      <a16:colId xmlns:a16="http://schemas.microsoft.com/office/drawing/2014/main" val="7474118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4340344"/>
                    </a:ext>
                  </a:extLst>
                </a:gridCol>
                <a:gridCol w="964800">
                  <a:extLst>
                    <a:ext uri="{9D8B030D-6E8A-4147-A177-3AD203B41FA5}">
                      <a16:colId xmlns:a16="http://schemas.microsoft.com/office/drawing/2014/main" val="218335425"/>
                    </a:ext>
                  </a:extLst>
                </a:gridCol>
                <a:gridCol w="543600">
                  <a:extLst>
                    <a:ext uri="{9D8B030D-6E8A-4147-A177-3AD203B41FA5}">
                      <a16:colId xmlns:a16="http://schemas.microsoft.com/office/drawing/2014/main" val="2611764239"/>
                    </a:ext>
                  </a:extLst>
                </a:gridCol>
                <a:gridCol w="1000800">
                  <a:extLst>
                    <a:ext uri="{9D8B030D-6E8A-4147-A177-3AD203B41FA5}">
                      <a16:colId xmlns:a16="http://schemas.microsoft.com/office/drawing/2014/main" val="411635365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55669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529EB-0558-8347-83FA-9C0E6CC1D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63FD3-AF0A-FB46-B48E-00233F0C8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4C4F948C-113E-0744-A088-FC1F39B84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67072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2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460A-AEF5-194E-9061-EB1B5FAF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</a:t>
            </a:r>
            <a:r>
              <a:rPr lang="de-DE" dirty="0" err="1"/>
              <a:t>Tupeln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BFE66-C0BE-F044-B846-64830FC9D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b="1" dirty="0">
                    <a:solidFill>
                      <a:schemeClr val="accent1"/>
                    </a:solidFill>
                  </a:rPr>
                  <a:t>DELETE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b="1" dirty="0">
                    <a:solidFill>
                      <a:schemeClr val="accent1"/>
                    </a:solidFill>
                  </a:rPr>
                  <a:t>FROM</a:t>
                </a:r>
                <a:r>
                  <a:rPr lang="de-DE" dirty="0">
                    <a:solidFill>
                      <a:schemeClr val="accent1"/>
                    </a:solidFill>
                  </a:rPr>
                  <a:t> R</a:t>
                </a:r>
                <a:br>
                  <a:rPr lang="de-DE" dirty="0">
                    <a:solidFill>
                      <a:schemeClr val="accent1"/>
                    </a:solidFill>
                  </a:rPr>
                </a:br>
                <a:r>
                  <a:rPr lang="de-DE" dirty="0">
                    <a:solidFill>
                      <a:schemeClr val="accent1"/>
                    </a:solidFill>
                  </a:rPr>
                  <a:t>[</a:t>
                </a:r>
                <a:r>
                  <a:rPr lang="de-DE" b="1" dirty="0">
                    <a:solidFill>
                      <a:schemeClr val="accent1"/>
                    </a:solidFill>
                  </a:rPr>
                  <a:t>WHERE</a:t>
                </a:r>
                <a:r>
                  <a:rPr lang="de-DE" dirty="0">
                    <a:solidFill>
                      <a:schemeClr val="accent1"/>
                    </a:solidFill>
                  </a:rPr>
                  <a:t> &lt;Bedingung&gt;]</a:t>
                </a:r>
              </a:p>
              <a:p>
                <a:pPr lvl="1"/>
                <a:r>
                  <a:rPr lang="de-DE" dirty="0"/>
                  <a:t>Löscht eine Menge von </a:t>
                </a:r>
                <a:r>
                  <a:rPr lang="de-DE" dirty="0" err="1"/>
                  <a:t>Tupeln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 err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de-DE" dirty="0"/>
                  <a:t> aus einer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Spezifiziert über Bedingungen</a:t>
                </a:r>
                <a:endParaRPr lang="de-DE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de-DE" dirty="0"/>
                  <a:t>Beispiele:</a:t>
                </a:r>
              </a:p>
              <a:p>
                <a:pPr lvl="2"/>
                <a:r>
                  <a:rPr lang="de-DE" dirty="0"/>
                  <a:t>Bestimmtes Tupel über Wert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des Primärschlüssels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dirty="0"/>
                  <a:t> referenziert (löscht ein Tupel)</a:t>
                </a:r>
              </a:p>
              <a:p>
                <a:pPr lvl="3"/>
                <a:r>
                  <a:rPr lang="de-DE" b="1" dirty="0"/>
                  <a:t>DELETE</a:t>
                </a:r>
                <a:r>
                  <a:rPr lang="de-DE" dirty="0"/>
                  <a:t> </a:t>
                </a:r>
                <a:r>
                  <a:rPr lang="de-DE" b="1" dirty="0"/>
                  <a:t>FROM</a:t>
                </a:r>
                <a:r>
                  <a:rPr lang="de-DE" dirty="0"/>
                  <a:t> COURSE</a:t>
                </a:r>
                <a:br>
                  <a:rPr lang="de-DE" dirty="0"/>
                </a:br>
                <a:r>
                  <a:rPr lang="de-DE" b="1" dirty="0"/>
                  <a:t>WHERE</a:t>
                </a:r>
                <a:r>
                  <a:rPr lang="de-DE" dirty="0"/>
                  <a:t> </a:t>
                </a:r>
                <a:r>
                  <a:rPr lang="de-DE" dirty="0" err="1"/>
                  <a:t>COURSE.CourseNumber</a:t>
                </a:r>
                <a:r>
                  <a:rPr lang="de-DE" dirty="0"/>
                  <a:t> = CS3380</a:t>
                </a:r>
              </a:p>
              <a:p>
                <a:pPr lvl="2"/>
                <a:r>
                  <a:rPr lang="de-DE" dirty="0"/>
                  <a:t>Alle Tupel, bei denen z.B. ein </a:t>
                </a:r>
                <a:br>
                  <a:rPr lang="de-DE" dirty="0"/>
                </a:br>
                <a:r>
                  <a:rPr lang="de-DE" dirty="0"/>
                  <a:t>Attribut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größer einem Wert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ist (löscht mehrere Tupel)</a:t>
                </a:r>
              </a:p>
              <a:p>
                <a:pPr lvl="3"/>
                <a:r>
                  <a:rPr lang="de-DE" b="1" dirty="0"/>
                  <a:t>DELETE</a:t>
                </a:r>
                <a:r>
                  <a:rPr lang="de-DE" dirty="0"/>
                  <a:t> </a:t>
                </a:r>
                <a:r>
                  <a:rPr lang="de-DE" b="1" dirty="0"/>
                  <a:t>FROM</a:t>
                </a:r>
                <a:r>
                  <a:rPr lang="de-DE" dirty="0"/>
                  <a:t> COURSE </a:t>
                </a:r>
                <a:br>
                  <a:rPr lang="de-DE" dirty="0"/>
                </a:br>
                <a:r>
                  <a:rPr lang="de-DE" b="1" dirty="0"/>
                  <a:t>WHERE</a:t>
                </a:r>
                <a:r>
                  <a:rPr lang="de-DE" dirty="0"/>
                  <a:t> </a:t>
                </a:r>
                <a:r>
                  <a:rPr lang="de-DE" dirty="0" err="1"/>
                  <a:t>COURSE.CreditHours</a:t>
                </a:r>
                <a:r>
                  <a:rPr lang="de-DE" dirty="0"/>
                  <a:t> &gt;= 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BFE66-C0BE-F044-B846-64830FC9D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543C9-742E-B74F-B662-D0CB9852A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0FC1F-159B-5847-8FA3-4491D747B3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D19D-F5FE-E041-9E40-54C02EAAC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6" name="Group 23">
            <a:extLst>
              <a:ext uri="{FF2B5EF4-FFF2-40B4-BE49-F238E27FC236}">
                <a16:creationId xmlns:a16="http://schemas.microsoft.com/office/drawing/2014/main" id="{52F387A3-988B-BD46-A799-9186EA7A7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05729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2F1D542-8A0E-1E4A-BBDB-E926B8F7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423" y="5588156"/>
            <a:ext cx="5904778" cy="36000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chemeClr val="accent1"/>
              </a:solidFill>
            </a:endParaRP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E3CC6C34-DDDC-9E42-9C35-B7C573873C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7226" y="5591333"/>
            <a:ext cx="905195" cy="1425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chemeClr val="accent1"/>
              </a:solidFill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ED55F98-A564-4D40-9771-89E4970E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497" y="5242589"/>
            <a:ext cx="143584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wird gelöscht</a:t>
            </a:r>
            <a:endParaRPr lang="de-DE" baseline="-25000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23FBD2-005B-1440-ADFD-368681CA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423" y="4749281"/>
            <a:ext cx="5904778" cy="648000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chemeClr val="accent1"/>
              </a:solidFill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6F2BA9B5-B27E-A141-853D-98B7E4AD2E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7227" y="5210356"/>
            <a:ext cx="846113" cy="30778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chemeClr val="accent1"/>
              </a:solidFill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5A250563-3A55-254B-9B23-839E0932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498" y="4871802"/>
            <a:ext cx="143584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wird gelöscht</a:t>
            </a:r>
            <a:endParaRPr lang="de-DE" baseline="-25000" dirty="0">
              <a:solidFill>
                <a:schemeClr val="accent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15BACE-E526-0A45-9CCA-C137D453A811}"/>
              </a:ext>
            </a:extLst>
          </p:cNvPr>
          <p:cNvGrpSpPr/>
          <p:nvPr/>
        </p:nvGrpSpPr>
        <p:grpSpPr>
          <a:xfrm>
            <a:off x="8782551" y="1543154"/>
            <a:ext cx="1709802" cy="720009"/>
            <a:chOff x="1434379" y="5127118"/>
            <a:chExt cx="1709802" cy="7200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51C962-032B-8346-B1CD-0D5AC08F7B4B}"/>
                </a:ext>
              </a:extLst>
            </p:cNvPr>
            <p:cNvSpPr txBox="1"/>
            <p:nvPr/>
          </p:nvSpPr>
          <p:spPr>
            <a:xfrm>
              <a:off x="1434379" y="5127118"/>
              <a:ext cx="1709802" cy="720009"/>
            </a:xfrm>
            <a:prstGeom prst="cloudCallout">
              <a:avLst>
                <a:gd name="adj1" fmla="val -93210"/>
                <a:gd name="adj2" fmla="val -176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E7A518-FF2B-594E-9970-AFA54E1C2229}"/>
                </a:ext>
              </a:extLst>
            </p:cNvPr>
            <p:cNvSpPr/>
            <p:nvPr/>
          </p:nvSpPr>
          <p:spPr>
            <a:xfrm>
              <a:off x="1506255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kann schief gehen?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8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/>
      <p:bldP spid="15" grpId="1"/>
      <p:bldP spid="24" grpId="0" animBg="1"/>
      <p:bldP spid="25" grpId="0" animBg="1"/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460A-AEF5-194E-9061-EB1B5FAF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</a:t>
            </a:r>
            <a:r>
              <a:rPr lang="de-DE" dirty="0" err="1"/>
              <a:t>Tupeln</a:t>
            </a:r>
            <a:r>
              <a:rPr lang="de-DE" dirty="0"/>
              <a:t>: Fehlersituation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BFE66-C0BE-F044-B846-64830FC9D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7730490" cy="4240848"/>
              </a:xfrm>
            </p:spPr>
            <p:txBody>
              <a:bodyPr/>
              <a:lstStyle/>
              <a:p>
                <a:r>
                  <a:rPr lang="de-DE" dirty="0"/>
                  <a:t>Fehlersituation: </a:t>
                </a:r>
                <a:r>
                  <a:rPr lang="de-DE" i="1" dirty="0"/>
                  <a:t>Referenzielle Integrität</a:t>
                </a:r>
              </a:p>
              <a:p>
                <a:pPr lvl="1"/>
                <a:r>
                  <a:rPr lang="de-DE" dirty="0"/>
                  <a:t>In einer anderen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gibt es einen </a:t>
                </a:r>
                <a:br>
                  <a:rPr lang="de-DE" dirty="0"/>
                </a:br>
                <a:r>
                  <a:rPr lang="de-DE" dirty="0"/>
                  <a:t>Fremdschlüssel auf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und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referenziert das zu löschende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2"/>
                <a:r>
                  <a:rPr lang="de-DE" b="1" dirty="0"/>
                  <a:t>DELETE</a:t>
                </a:r>
                <a:r>
                  <a:rPr lang="de-DE" dirty="0"/>
                  <a:t> </a:t>
                </a:r>
                <a:r>
                  <a:rPr lang="de-DE" b="1" dirty="0"/>
                  <a:t>FROM</a:t>
                </a:r>
                <a:r>
                  <a:rPr lang="de-DE" dirty="0"/>
                  <a:t> COURSE</a:t>
                </a:r>
                <a:br>
                  <a:rPr lang="de-DE" dirty="0"/>
                </a:br>
                <a:r>
                  <a:rPr lang="de-DE" b="1" dirty="0"/>
                  <a:t>WHERE</a:t>
                </a:r>
                <a:r>
                  <a:rPr lang="de-DE" dirty="0"/>
                  <a:t> </a:t>
                </a:r>
                <a:r>
                  <a:rPr lang="de-DE" dirty="0" err="1"/>
                  <a:t>COURSE.CourseNumber</a:t>
                </a:r>
                <a:r>
                  <a:rPr lang="de-DE" dirty="0"/>
                  <a:t>=</a:t>
                </a:r>
                <a:r>
                  <a:rPr lang="de-DE" dirty="0">
                    <a:solidFill>
                      <a:srgbClr val="FFC000"/>
                    </a:solidFill>
                  </a:rPr>
                  <a:t>CS3380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BFE66-C0BE-F044-B846-64830FC9D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7730490" cy="4240848"/>
              </a:xfrm>
              <a:blipFill>
                <a:blip r:embed="rId3"/>
                <a:stretch>
                  <a:fillRect l="-2131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543C9-742E-B74F-B662-D0CB9852A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65</a:t>
            </a:fld>
            <a:endParaRPr lang="en-GB"/>
          </a:p>
        </p:txBody>
      </p:sp>
      <p:graphicFrame>
        <p:nvGraphicFramePr>
          <p:cNvPr id="19" name="Group 23">
            <a:extLst>
              <a:ext uri="{FF2B5EF4-FFF2-40B4-BE49-F238E27FC236}">
                <a16:creationId xmlns:a16="http://schemas.microsoft.com/office/drawing/2014/main" id="{126D96E8-4106-4640-9DA2-B819F43D7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51933"/>
              </p:ext>
            </p:extLst>
          </p:nvPr>
        </p:nvGraphicFramePr>
        <p:xfrm>
          <a:off x="5158672" y="4470815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0D1F1174-9343-9746-A967-33A1AF0FF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93261"/>
              </p:ext>
            </p:extLst>
          </p:nvPr>
        </p:nvGraphicFramePr>
        <p:xfrm>
          <a:off x="7921712" y="1977815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2F1D542-8A0E-1E4A-BBDB-E926B8F7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460" y="5582322"/>
            <a:ext cx="5898360" cy="374651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E3CC6C34-DDDC-9E42-9C35-B7C573873C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3756" y="5624514"/>
            <a:ext cx="536703" cy="122137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F42101-08D1-5742-816A-F2B85031B447}"/>
              </a:ext>
            </a:extLst>
          </p:cNvPr>
          <p:cNvCxnSpPr>
            <a:cxnSpLocks/>
          </p:cNvCxnSpPr>
          <p:nvPr/>
        </p:nvCxnSpPr>
        <p:spPr>
          <a:xfrm flipH="1">
            <a:off x="9231629" y="3869062"/>
            <a:ext cx="1429084" cy="18958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9">
            <a:extLst>
              <a:ext uri="{FF2B5EF4-FFF2-40B4-BE49-F238E27FC236}">
                <a16:creationId xmlns:a16="http://schemas.microsoft.com/office/drawing/2014/main" id="{1ED55F98-A564-4D40-9771-89E4970E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11" y="5337863"/>
            <a:ext cx="11709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zu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210C7CEA-090A-1543-9DC3-67D9D5020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689" y="4254983"/>
            <a:ext cx="188888" cy="240265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5AF5F8E6-45D1-9D4D-9310-E1453B16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660" y="3972897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4872D3F5-0B12-AF41-801C-C4002CF42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3754" y="1628295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ACBD6211-CC1C-1741-BE6A-28AD0DDB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275" y="1332570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A1BF0C-F87C-FE4B-B159-3E053D3EDD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BA32A0-5A73-2D40-8F96-FC3CAD878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FFA8E-5053-D949-9B54-00C72EE49911}"/>
              </a:ext>
            </a:extLst>
          </p:cNvPr>
          <p:cNvGrpSpPr/>
          <p:nvPr/>
        </p:nvGrpSpPr>
        <p:grpSpPr>
          <a:xfrm>
            <a:off x="5980807" y="1998633"/>
            <a:ext cx="1984442" cy="1360151"/>
            <a:chOff x="481060" y="5127118"/>
            <a:chExt cx="1984442" cy="13601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2A63EF-0316-2741-BA4A-4222C27288EB}"/>
                </a:ext>
              </a:extLst>
            </p:cNvPr>
            <p:cNvSpPr txBox="1"/>
            <p:nvPr/>
          </p:nvSpPr>
          <p:spPr>
            <a:xfrm>
              <a:off x="481060" y="5127118"/>
              <a:ext cx="1984442" cy="1360151"/>
            </a:xfrm>
            <a:prstGeom prst="cloudCallout">
              <a:avLst>
                <a:gd name="adj1" fmla="val -68120"/>
                <a:gd name="adj2" fmla="val -5958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97DCF3-6168-2F49-BB57-67B23FC80952}"/>
                </a:ext>
              </a:extLst>
            </p:cNvPr>
            <p:cNvSpPr/>
            <p:nvPr/>
          </p:nvSpPr>
          <p:spPr>
            <a:xfrm>
              <a:off x="549065" y="5214445"/>
              <a:ext cx="18614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können wir machen um die Konsistenz zu bewahren?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9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460A-AEF5-194E-9061-EB1B5FAF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</a:t>
            </a:r>
            <a:r>
              <a:rPr lang="de-DE" dirty="0" err="1"/>
              <a:t>Tupeln</a:t>
            </a:r>
            <a:r>
              <a:rPr lang="de-DE" dirty="0"/>
              <a:t>: Fehlersituation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FE66-C0BE-F044-B846-64830FC9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5666143" cy="4240848"/>
          </a:xfrm>
        </p:spPr>
        <p:txBody>
          <a:bodyPr/>
          <a:lstStyle/>
          <a:p>
            <a:r>
              <a:rPr lang="de-DE" dirty="0"/>
              <a:t>Fehlersituation: Referenzielle Integrität</a:t>
            </a:r>
          </a:p>
          <a:p>
            <a:r>
              <a:rPr lang="de-DE" dirty="0">
                <a:solidFill>
                  <a:schemeClr val="accent1"/>
                </a:solidFill>
              </a:rPr>
              <a:t>Lösungsansätze um die Konsistenz zu bewahren</a:t>
            </a:r>
          </a:p>
          <a:p>
            <a:pPr lvl="1"/>
            <a:r>
              <a:rPr lang="de-DE" dirty="0"/>
              <a:t>DELETE Operation abweisen (Fehlermeldung)</a:t>
            </a:r>
          </a:p>
          <a:p>
            <a:pPr lvl="1"/>
            <a:r>
              <a:rPr lang="de-DE" dirty="0" err="1"/>
              <a:t>Kaskadierend</a:t>
            </a:r>
            <a:r>
              <a:rPr lang="de-DE" dirty="0"/>
              <a:t> löschen</a:t>
            </a:r>
          </a:p>
          <a:p>
            <a:pPr lvl="1"/>
            <a:r>
              <a:rPr lang="de-DE" dirty="0"/>
              <a:t>Betroffene Tupel korrigieren </a:t>
            </a:r>
          </a:p>
          <a:p>
            <a:pPr lvl="2"/>
            <a:r>
              <a:rPr lang="de-DE" dirty="0"/>
              <a:t>Fremdschlüssel auf NULL setzen </a:t>
            </a:r>
            <a:br>
              <a:rPr lang="de-DE" dirty="0"/>
            </a:br>
            <a:r>
              <a:rPr lang="de-DE" dirty="0"/>
              <a:t>(wenn nicht Teil des Primärschlüssels)</a:t>
            </a:r>
          </a:p>
          <a:p>
            <a:pPr lvl="2"/>
            <a:r>
              <a:rPr lang="de-DE" dirty="0"/>
              <a:t>Fremdschlüssel auf Default-Wert setzen </a:t>
            </a:r>
            <a:br>
              <a:rPr lang="de-DE" dirty="0"/>
            </a:br>
            <a:r>
              <a:rPr lang="de-DE" dirty="0"/>
              <a:t>(wenn vorhanden)</a:t>
            </a:r>
          </a:p>
          <a:p>
            <a:pPr lvl="2"/>
            <a:r>
              <a:rPr lang="de-DE" dirty="0"/>
              <a:t>Fremdschlüssel auf existierenden Schlüsselwert setzen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543C9-742E-B74F-B662-D0CB9852A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66</a:t>
            </a:fld>
            <a:endParaRPr lang="en-GB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C3B297C-9AD1-C640-B852-5BA9058A19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ADCDE99-12A0-4F4C-AA59-917DAC548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36" name="Group 86">
            <a:extLst>
              <a:ext uri="{FF2B5EF4-FFF2-40B4-BE49-F238E27FC236}">
                <a16:creationId xmlns:a16="http://schemas.microsoft.com/office/drawing/2014/main" id="{7FC70427-983D-744D-A072-2BAEA5FE3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85270"/>
              </p:ext>
            </p:extLst>
          </p:nvPr>
        </p:nvGraphicFramePr>
        <p:xfrm>
          <a:off x="7921712" y="1977815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43" name="Line 11">
            <a:extLst>
              <a:ext uri="{FF2B5EF4-FFF2-40B4-BE49-F238E27FC236}">
                <a16:creationId xmlns:a16="http://schemas.microsoft.com/office/drawing/2014/main" id="{638314C6-66CB-A549-9847-2C736F856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3754" y="1628295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1B7ECFBB-EBDD-294A-B08A-99FFDB98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275" y="1332570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1" name="Line 18">
            <a:extLst>
              <a:ext uri="{FF2B5EF4-FFF2-40B4-BE49-F238E27FC236}">
                <a16:creationId xmlns:a16="http://schemas.microsoft.com/office/drawing/2014/main" id="{27DC061E-36A4-4C4F-B04E-B99EB7B9D7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03660" y="3679258"/>
            <a:ext cx="566498" cy="142944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1FFE5D4D-51E3-8F49-859A-960326B7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372" y="3416358"/>
            <a:ext cx="224959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rgbClr val="FFC000"/>
                </a:solidFill>
              </a:rPr>
              <a:t>kaskadierend</a:t>
            </a:r>
            <a:r>
              <a:rPr lang="de-DE" dirty="0">
                <a:solidFill>
                  <a:srgbClr val="FFC000"/>
                </a:solidFill>
              </a:rPr>
              <a:t>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8B75E-4991-224E-BC88-2F1D7162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0159" y="3653530"/>
            <a:ext cx="3081568" cy="355678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550E67-11FB-5343-A91B-6841F816D8D4}"/>
              </a:ext>
            </a:extLst>
          </p:cNvPr>
          <p:cNvSpPr txBox="1"/>
          <p:nvPr/>
        </p:nvSpPr>
        <p:spPr>
          <a:xfrm>
            <a:off x="10717354" y="3727073"/>
            <a:ext cx="79014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400" dirty="0">
                <a:solidFill>
                  <a:srgbClr val="7030A0"/>
                </a:solidFill>
              </a:rPr>
              <a:t>NULL</a:t>
            </a:r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7C98676F-BDAE-2542-B0A9-EC20CF646A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122183" y="3942516"/>
            <a:ext cx="84081" cy="211026"/>
          </a:xfrm>
          <a:prstGeom prst="line">
            <a:avLst/>
          </a:prstGeom>
          <a:noFill/>
          <a:ln w="15875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7030A0"/>
              </a:solidFill>
            </a:endParaRP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B7F49049-5A9A-1F4E-9820-FA2CE6C6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869" y="4086852"/>
            <a:ext cx="16898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auf NULL setzen</a:t>
            </a:r>
            <a:endParaRPr lang="de-DE" baseline="-25000" dirty="0">
              <a:solidFill>
                <a:srgbClr val="7030A0"/>
              </a:solidFill>
            </a:endParaRPr>
          </a:p>
        </p:txBody>
      </p:sp>
      <p:graphicFrame>
        <p:nvGraphicFramePr>
          <p:cNvPr id="23" name="Group 23">
            <a:extLst>
              <a:ext uri="{FF2B5EF4-FFF2-40B4-BE49-F238E27FC236}">
                <a16:creationId xmlns:a16="http://schemas.microsoft.com/office/drawing/2014/main" id="{29C6F8DF-FF3B-1343-B075-614719761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23543"/>
              </p:ext>
            </p:extLst>
          </p:nvPr>
        </p:nvGraphicFramePr>
        <p:xfrm>
          <a:off x="5158672" y="4470815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EEBD350-ED2A-5F49-BF2E-39EFCE30C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460" y="5582322"/>
            <a:ext cx="5898360" cy="374651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D4F4BE6B-ED7E-D54C-9A0A-4EF7C24917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3756" y="5624514"/>
            <a:ext cx="536703" cy="122137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DCA6DE-5761-B948-8E02-8257985CAB26}"/>
              </a:ext>
            </a:extLst>
          </p:cNvPr>
          <p:cNvCxnSpPr>
            <a:cxnSpLocks/>
          </p:cNvCxnSpPr>
          <p:nvPr/>
        </p:nvCxnSpPr>
        <p:spPr>
          <a:xfrm flipH="1">
            <a:off x="9231629" y="3869062"/>
            <a:ext cx="1429084" cy="189583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9">
            <a:extLst>
              <a:ext uri="{FF2B5EF4-FFF2-40B4-BE49-F238E27FC236}">
                <a16:creationId xmlns:a16="http://schemas.microsoft.com/office/drawing/2014/main" id="{9D59B948-AF22-E64B-84F2-8D0247EE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11" y="5337863"/>
            <a:ext cx="11709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zu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F71B29B2-FC0F-E24F-961B-8CA436BDA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689" y="4254983"/>
            <a:ext cx="188888" cy="240265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98A5012F-04EE-A94D-AF4E-61B2C3BBF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660" y="3972897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</p:spTree>
    <p:extLst>
      <p:ext uri="{BB962C8B-B14F-4D97-AF65-F5344CB8AC3E}">
        <p14:creationId xmlns:p14="http://schemas.microsoft.com/office/powerpoint/2010/main" val="13973183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45B8-EBC4-8247-8E9B-45FE5605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Aktualisieren von </a:t>
            </a:r>
            <a:r>
              <a:rPr lang="de-DE" dirty="0" err="1"/>
              <a:t>Tupeln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165D-6B56-C54B-8EE7-F5EB585B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UPDATE</a:t>
            </a:r>
            <a:r>
              <a:rPr lang="de-DE" dirty="0">
                <a:solidFill>
                  <a:schemeClr val="accent1"/>
                </a:solidFill>
              </a:rPr>
              <a:t> R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b="1" dirty="0">
                <a:solidFill>
                  <a:schemeClr val="accent1"/>
                </a:solidFill>
              </a:rPr>
              <a:t>SET</a:t>
            </a:r>
            <a:r>
              <a:rPr lang="de-DE" dirty="0">
                <a:solidFill>
                  <a:schemeClr val="accent1"/>
                </a:solidFill>
              </a:rPr>
              <a:t> ...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[</a:t>
            </a:r>
            <a:r>
              <a:rPr lang="de-DE" b="1" dirty="0">
                <a:solidFill>
                  <a:schemeClr val="accent1"/>
                </a:solidFill>
              </a:rPr>
              <a:t>WHERE</a:t>
            </a:r>
            <a:r>
              <a:rPr lang="de-DE" dirty="0">
                <a:solidFill>
                  <a:schemeClr val="accent1"/>
                </a:solidFill>
              </a:rPr>
              <a:t> &lt;Bedingung&gt;]</a:t>
            </a:r>
          </a:p>
          <a:p>
            <a:pPr lvl="1"/>
            <a:r>
              <a:rPr lang="de-DE" dirty="0"/>
              <a:t>Aktualisiert / ändert eine Menge von </a:t>
            </a:r>
            <a:r>
              <a:rPr lang="de-DE" dirty="0" err="1"/>
              <a:t>Tupeln</a:t>
            </a:r>
            <a:r>
              <a:rPr lang="de-DE" dirty="0"/>
              <a:t> aus einer Relation</a:t>
            </a:r>
          </a:p>
          <a:p>
            <a:pPr lvl="1"/>
            <a:r>
              <a:rPr lang="de-DE" dirty="0"/>
              <a:t>Identifikation bestimmter Tupel über Schlüsselwerte/Bedingungen</a:t>
            </a:r>
          </a:p>
          <a:p>
            <a:pPr lvl="2"/>
            <a:r>
              <a:rPr lang="de-DE" b="1" dirty="0"/>
              <a:t>UPDATE</a:t>
            </a:r>
            <a:r>
              <a:rPr lang="de-DE" dirty="0"/>
              <a:t> COURSE</a:t>
            </a:r>
            <a:br>
              <a:rPr lang="de-DE" dirty="0"/>
            </a:br>
            <a:r>
              <a:rPr lang="de-DE" b="1" dirty="0"/>
              <a:t>SET</a:t>
            </a:r>
            <a:r>
              <a:rPr lang="de-DE" dirty="0"/>
              <a:t> </a:t>
            </a:r>
            <a:r>
              <a:rPr lang="de-DE" dirty="0" err="1"/>
              <a:t>Course.CreditHours</a:t>
            </a:r>
            <a:r>
              <a:rPr lang="de-DE" dirty="0"/>
              <a:t> = 4 </a:t>
            </a:r>
            <a:br>
              <a:rPr lang="de-DE" dirty="0"/>
            </a:br>
            <a:r>
              <a:rPr lang="de-DE" b="1" dirty="0"/>
              <a:t>WHERE</a:t>
            </a:r>
            <a:r>
              <a:rPr lang="de-DE" dirty="0"/>
              <a:t> </a:t>
            </a:r>
            <a:r>
              <a:rPr lang="de-DE" dirty="0" err="1"/>
              <a:t>Course.CourseNumber</a:t>
            </a:r>
            <a:r>
              <a:rPr lang="de-DE" dirty="0"/>
              <a:t> = CS3380</a:t>
            </a:r>
          </a:p>
          <a:p>
            <a:pPr lvl="2"/>
            <a:r>
              <a:rPr lang="de-DE" b="1" dirty="0"/>
              <a:t>UPDATE</a:t>
            </a:r>
            <a:r>
              <a:rPr lang="de-DE" dirty="0"/>
              <a:t> COURSE</a:t>
            </a:r>
            <a:br>
              <a:rPr lang="de-DE" dirty="0"/>
            </a:br>
            <a:r>
              <a:rPr lang="de-DE" b="1" dirty="0"/>
              <a:t>SET</a:t>
            </a:r>
            <a:r>
              <a:rPr lang="de-DE" dirty="0"/>
              <a:t> </a:t>
            </a:r>
            <a:r>
              <a:rPr lang="de-DE" dirty="0" err="1"/>
              <a:t>Course.CreditHours</a:t>
            </a:r>
            <a:r>
              <a:rPr lang="de-DE" dirty="0"/>
              <a:t> = 4 </a:t>
            </a:r>
            <a:br>
              <a:rPr lang="de-DE" dirty="0"/>
            </a:br>
            <a:r>
              <a:rPr lang="de-DE" b="1" dirty="0"/>
              <a:t>WHERE</a:t>
            </a:r>
            <a:r>
              <a:rPr lang="de-DE" dirty="0"/>
              <a:t> </a:t>
            </a:r>
            <a:r>
              <a:rPr lang="de-DE" dirty="0" err="1"/>
              <a:t>Course.CreditHours</a:t>
            </a:r>
            <a:r>
              <a:rPr lang="de-DE" dirty="0"/>
              <a:t> =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D83E6-6829-054B-B096-A7DAF744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67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778F59-A8EB-2A4A-84C9-71F3296952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D80FDA-BC99-F842-A96F-B69CF599D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14" name="Group 23">
            <a:extLst>
              <a:ext uri="{FF2B5EF4-FFF2-40B4-BE49-F238E27FC236}">
                <a16:creationId xmlns:a16="http://schemas.microsoft.com/office/drawing/2014/main" id="{AD4A8FAA-9DAB-E449-B5C9-DE323DF1C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02469"/>
              </p:ext>
            </p:extLst>
          </p:nvPr>
        </p:nvGraphicFramePr>
        <p:xfrm>
          <a:off x="5165217" y="4473454"/>
          <a:ext cx="6666458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8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3D64C9-0948-F541-8C50-B913A2028DD9}"/>
              </a:ext>
            </a:extLst>
          </p:cNvPr>
          <p:cNvSpPr txBox="1"/>
          <p:nvPr/>
        </p:nvSpPr>
        <p:spPr>
          <a:xfrm>
            <a:off x="9640567" y="5676459"/>
            <a:ext cx="79014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400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79064-661E-0042-9614-78166C96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432" y="5620687"/>
            <a:ext cx="1470331" cy="30477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EB42F2-29D0-6C41-834A-6DE78BAC61F7}"/>
              </a:ext>
            </a:extLst>
          </p:cNvPr>
          <p:cNvCxnSpPr/>
          <p:nvPr/>
        </p:nvCxnSpPr>
        <p:spPr>
          <a:xfrm>
            <a:off x="9506864" y="5773468"/>
            <a:ext cx="432000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E8796-9652-894D-8C88-01033BB3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060" y="5303520"/>
            <a:ext cx="1236217" cy="616462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2213B-1076-0B47-986F-A848BB334E4E}"/>
              </a:ext>
            </a:extLst>
          </p:cNvPr>
          <p:cNvSpPr txBox="1"/>
          <p:nvPr/>
        </p:nvSpPr>
        <p:spPr>
          <a:xfrm>
            <a:off x="9640567" y="5373011"/>
            <a:ext cx="79014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400" dirty="0">
                <a:solidFill>
                  <a:srgbClr val="FFC000"/>
                </a:solidFill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0E0F47-C31A-DE4C-B861-E504930EA7F3}"/>
              </a:ext>
            </a:extLst>
          </p:cNvPr>
          <p:cNvGrpSpPr/>
          <p:nvPr/>
        </p:nvGrpSpPr>
        <p:grpSpPr>
          <a:xfrm>
            <a:off x="8782551" y="1543154"/>
            <a:ext cx="1709802" cy="720009"/>
            <a:chOff x="1434379" y="5127118"/>
            <a:chExt cx="1709802" cy="7200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619A29-2B6A-5C42-886C-A211CBC22365}"/>
                </a:ext>
              </a:extLst>
            </p:cNvPr>
            <p:cNvSpPr txBox="1"/>
            <p:nvPr/>
          </p:nvSpPr>
          <p:spPr>
            <a:xfrm>
              <a:off x="1434379" y="5127118"/>
              <a:ext cx="1709802" cy="720009"/>
            </a:xfrm>
            <a:prstGeom prst="cloudCallout">
              <a:avLst>
                <a:gd name="adj1" fmla="val -93210"/>
                <a:gd name="adj2" fmla="val -176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23A87F-2CA4-6A44-99FE-DA8F09460225}"/>
                </a:ext>
              </a:extLst>
            </p:cNvPr>
            <p:cNvSpPr/>
            <p:nvPr/>
          </p:nvSpPr>
          <p:spPr>
            <a:xfrm>
              <a:off x="1506255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kann schief gehen?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4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45B8-EBC4-8247-8E9B-45FE5605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Aktualisieren von </a:t>
            </a:r>
            <a:r>
              <a:rPr lang="de-DE" dirty="0" err="1"/>
              <a:t>Tupeln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165D-6B56-C54B-8EE7-F5EB585B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11472051" cy="4240848"/>
          </a:xfrm>
        </p:spPr>
        <p:txBody>
          <a:bodyPr/>
          <a:lstStyle/>
          <a:p>
            <a:r>
              <a:rPr lang="de-DE" dirty="0"/>
              <a:t>Fehlersituationen</a:t>
            </a:r>
          </a:p>
          <a:p>
            <a:pPr lvl="1"/>
            <a:r>
              <a:rPr lang="de-DE" dirty="0"/>
              <a:t>Wenn keine Primär- oder Fremdschlüssel geändert werden:</a:t>
            </a:r>
          </a:p>
          <a:p>
            <a:pPr lvl="2"/>
            <a:r>
              <a:rPr lang="de-DE" dirty="0"/>
              <a:t>Nur Wertebereichseinschränkungen</a:t>
            </a:r>
          </a:p>
          <a:p>
            <a:pPr lvl="3"/>
            <a:r>
              <a:rPr lang="de-DE" b="1" dirty="0"/>
              <a:t>UPDATE</a:t>
            </a:r>
            <a:r>
              <a:rPr lang="de-DE" dirty="0"/>
              <a:t> COURSE</a:t>
            </a:r>
            <a:br>
              <a:rPr lang="de-DE" dirty="0"/>
            </a:br>
            <a:r>
              <a:rPr lang="de-DE" b="1" dirty="0"/>
              <a:t>SET</a:t>
            </a:r>
            <a:r>
              <a:rPr lang="de-DE" dirty="0"/>
              <a:t> </a:t>
            </a:r>
            <a:r>
              <a:rPr lang="de-DE" dirty="0" err="1"/>
              <a:t>Course.CreditHours</a:t>
            </a:r>
            <a:r>
              <a:rPr lang="de-DE" dirty="0"/>
              <a:t> =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four</a:t>
            </a:r>
            <a:r>
              <a:rPr lang="de-DE" dirty="0">
                <a:solidFill>
                  <a:srgbClr val="C00000"/>
                </a:solidFill>
              </a:rPr>
              <a:t>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b="1" dirty="0"/>
              <a:t>WHERE</a:t>
            </a:r>
            <a:r>
              <a:rPr lang="de-DE" dirty="0"/>
              <a:t> </a:t>
            </a:r>
            <a:r>
              <a:rPr lang="de-DE" dirty="0" err="1"/>
              <a:t>Course.CourseNumber</a:t>
            </a:r>
            <a:r>
              <a:rPr lang="de-DE" dirty="0"/>
              <a:t> = CS3380 </a:t>
            </a:r>
          </a:p>
          <a:p>
            <a:pPr lvl="2"/>
            <a:r>
              <a:rPr lang="de-DE" dirty="0"/>
              <a:t>Kein Tupel durch Bedingung angesprochen (keine Auswirkung!)</a:t>
            </a:r>
          </a:p>
          <a:p>
            <a:pPr lvl="3"/>
            <a:r>
              <a:rPr lang="de-DE" b="1" dirty="0"/>
              <a:t>UPDATE</a:t>
            </a:r>
            <a:r>
              <a:rPr lang="de-DE" dirty="0"/>
              <a:t> COURSE</a:t>
            </a:r>
            <a:br>
              <a:rPr lang="de-DE" dirty="0"/>
            </a:br>
            <a:r>
              <a:rPr lang="de-DE" b="1" dirty="0"/>
              <a:t>SET</a:t>
            </a:r>
            <a:r>
              <a:rPr lang="de-DE" dirty="0"/>
              <a:t> </a:t>
            </a:r>
            <a:r>
              <a:rPr lang="de-DE" dirty="0" err="1"/>
              <a:t>Course.CreditHours</a:t>
            </a:r>
            <a:r>
              <a:rPr lang="de-DE" dirty="0"/>
              <a:t> =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4</a:t>
            </a:r>
            <a:r>
              <a:rPr lang="de-DE" dirty="0">
                <a:solidFill>
                  <a:srgbClr val="C00000"/>
                </a:solidFill>
              </a:rPr>
              <a:t> </a:t>
            </a:r>
            <a:br>
              <a:rPr lang="de-DE" dirty="0"/>
            </a:br>
            <a:r>
              <a:rPr lang="de-DE" b="1" dirty="0"/>
              <a:t>WHERE</a:t>
            </a:r>
            <a:r>
              <a:rPr lang="de-DE" dirty="0"/>
              <a:t> </a:t>
            </a:r>
            <a:r>
              <a:rPr lang="de-DE" dirty="0" err="1"/>
              <a:t>Course.CourseNumber</a:t>
            </a:r>
            <a:r>
              <a:rPr lang="de-DE" dirty="0"/>
              <a:t> = </a:t>
            </a:r>
            <a:r>
              <a:rPr lang="de-DE" dirty="0">
                <a:solidFill>
                  <a:srgbClr val="FFC000"/>
                </a:solidFill>
              </a:rPr>
              <a:t>CS3390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Ansonsten alle Probleme von </a:t>
            </a:r>
            <a:br>
              <a:rPr lang="de-DE" dirty="0"/>
            </a:br>
            <a:r>
              <a:rPr lang="de-DE" b="1" dirty="0"/>
              <a:t>INSERT</a:t>
            </a:r>
            <a:r>
              <a:rPr lang="de-DE" dirty="0"/>
              <a:t> und </a:t>
            </a:r>
            <a:r>
              <a:rPr lang="de-DE" b="1" dirty="0"/>
              <a:t>DELETE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D83E6-6829-054B-B096-A7DAF744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F9A19A-3964-8D48-A41B-640F39D465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14177C-EFEB-814F-9852-8EA8EFF51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64BA61BD-DB7D-CE42-B304-A1E30D932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93153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4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45B8-EBC4-8247-8E9B-45FE5605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Aktualisieren von </a:t>
            </a:r>
            <a:r>
              <a:rPr lang="de-DE" dirty="0" err="1"/>
              <a:t>Tupeln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165D-6B56-C54B-8EE7-F5EB585B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Fehlersituationen</a:t>
            </a:r>
          </a:p>
          <a:p>
            <a:pPr lvl="1"/>
            <a:r>
              <a:rPr lang="de-DE" dirty="0"/>
              <a:t>Ansonsten alle Probleme von </a:t>
            </a:r>
            <a:r>
              <a:rPr lang="de-DE" b="1" dirty="0"/>
              <a:t>INSERT</a:t>
            </a:r>
            <a:r>
              <a:rPr lang="de-DE" dirty="0"/>
              <a:t> und </a:t>
            </a:r>
            <a:r>
              <a:rPr lang="de-DE" b="1" dirty="0"/>
              <a:t>DELETE</a:t>
            </a:r>
            <a:r>
              <a:rPr lang="de-DE" dirty="0"/>
              <a:t>; Beispiele</a:t>
            </a:r>
          </a:p>
          <a:p>
            <a:pPr lvl="2"/>
            <a:r>
              <a:rPr lang="de-DE" dirty="0"/>
              <a:t>Primärschlüsseländerungen: Neuer Schlüsselwert schon belegt? </a:t>
            </a:r>
          </a:p>
          <a:p>
            <a:pPr lvl="2"/>
            <a:r>
              <a:rPr lang="de-DE" b="1" dirty="0"/>
              <a:t>UPDATE</a:t>
            </a:r>
            <a:r>
              <a:rPr lang="de-DE" dirty="0"/>
              <a:t> COURSE </a:t>
            </a:r>
            <a:r>
              <a:rPr lang="de-DE" b="1" dirty="0"/>
              <a:t>SET</a:t>
            </a:r>
            <a:r>
              <a:rPr lang="de-DE" dirty="0"/>
              <a:t> </a:t>
            </a:r>
            <a:r>
              <a:rPr lang="de-DE" dirty="0" err="1"/>
              <a:t>Course.CourseNumber</a:t>
            </a:r>
            <a:r>
              <a:rPr lang="de-DE" dirty="0"/>
              <a:t> =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CS1310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...</a:t>
            </a:r>
          </a:p>
          <a:p>
            <a:pPr lvl="2"/>
            <a:r>
              <a:rPr lang="de-DE" dirty="0"/>
              <a:t>Referenz auf alten Schlüssel in anderer Relation vorhanden? ➝ </a:t>
            </a:r>
            <a:r>
              <a:rPr lang="de-DE" dirty="0" err="1"/>
              <a:t>Kaskadierend</a:t>
            </a:r>
            <a:r>
              <a:rPr lang="de-DE" dirty="0"/>
              <a:t> aktualisieren</a:t>
            </a:r>
          </a:p>
          <a:p>
            <a:pPr lvl="2"/>
            <a:r>
              <a:rPr lang="de-DE" b="1" dirty="0"/>
              <a:t>UPDATE</a:t>
            </a:r>
            <a:r>
              <a:rPr lang="de-DE" dirty="0"/>
              <a:t> COURSE </a:t>
            </a:r>
            <a:r>
              <a:rPr lang="de-DE" b="1" dirty="0"/>
              <a:t>SET</a:t>
            </a:r>
            <a:r>
              <a:rPr lang="de-DE" dirty="0"/>
              <a:t> </a:t>
            </a:r>
            <a:r>
              <a:rPr lang="de-DE" dirty="0" err="1"/>
              <a:t>Course.CourseNumber</a:t>
            </a:r>
            <a:r>
              <a:rPr lang="de-DE" dirty="0"/>
              <a:t> =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CS3390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...</a:t>
            </a:r>
          </a:p>
          <a:p>
            <a:pPr lvl="2"/>
            <a:r>
              <a:rPr lang="de-DE" dirty="0"/>
              <a:t>Fremdschlüsseländerungen: Existiert neuer Fremdschlüsselwert in referenzierter Relation?</a:t>
            </a:r>
          </a:p>
          <a:p>
            <a:pPr lvl="2"/>
            <a:r>
              <a:rPr lang="de-DE" b="1" dirty="0"/>
              <a:t>UPDATE</a:t>
            </a:r>
            <a:r>
              <a:rPr lang="de-DE" dirty="0"/>
              <a:t> </a:t>
            </a:r>
            <a:r>
              <a:rPr lang="de-DE" dirty="0" err="1"/>
              <a:t>Section.CourseNumber</a:t>
            </a:r>
            <a:r>
              <a:rPr lang="de-DE" dirty="0"/>
              <a:t> =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</a:rPr>
              <a:t>CS3390</a:t>
            </a:r>
            <a:r>
              <a:rPr lang="de-DE" dirty="0"/>
              <a:t> ...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Lösungen: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Prinzipiell gleiche Optionen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wie bei DELETE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D83E6-6829-054B-B096-A7DAF744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1E09E-CDC9-CE41-9252-6578C2141F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96E0F12-7D2B-EE46-B641-1B226C8E0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graphicFrame>
        <p:nvGraphicFramePr>
          <p:cNvPr id="8" name="Group 23">
            <a:extLst>
              <a:ext uri="{FF2B5EF4-FFF2-40B4-BE49-F238E27FC236}">
                <a16:creationId xmlns:a16="http://schemas.microsoft.com/office/drawing/2014/main" id="{1921F004-D668-1844-863C-70B78D990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06623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4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334A-0996-3746-A657-00D55A43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DB-Zustands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292DC-3BA5-2D49-9E71-B373ECA8F1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750FB-6D5B-5C4D-948E-79B6DB7D9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C3502-6BFF-8946-BA70-700C30CD2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9" name="Group 5">
            <a:extLst>
              <a:ext uri="{FF2B5EF4-FFF2-40B4-BE49-F238E27FC236}">
                <a16:creationId xmlns:a16="http://schemas.microsoft.com/office/drawing/2014/main" id="{3563BD00-5C26-7C46-8FD1-C1133C266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16334"/>
              </p:ext>
            </p:extLst>
          </p:nvPr>
        </p:nvGraphicFramePr>
        <p:xfrm>
          <a:off x="359625" y="2550879"/>
          <a:ext cx="4501933" cy="87552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277F0DF-D87B-C049-9C35-FE62F237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30459"/>
              </p:ext>
            </p:extLst>
          </p:nvPr>
        </p:nvGraphicFramePr>
        <p:xfrm>
          <a:off x="5158969" y="932978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1" name="Group 86">
            <a:extLst>
              <a:ext uri="{FF2B5EF4-FFF2-40B4-BE49-F238E27FC236}">
                <a16:creationId xmlns:a16="http://schemas.microsoft.com/office/drawing/2014/main" id="{562E4E09-02AD-0247-A942-05645FC4A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32767"/>
              </p:ext>
            </p:extLst>
          </p:nvPr>
        </p:nvGraphicFramePr>
        <p:xfrm>
          <a:off x="5411464" y="2553289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2" name="Group 87">
            <a:extLst>
              <a:ext uri="{FF2B5EF4-FFF2-40B4-BE49-F238E27FC236}">
                <a16:creationId xmlns:a16="http://schemas.microsoft.com/office/drawing/2014/main" id="{89920C90-992A-C94C-834B-71D01E212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70517"/>
              </p:ext>
            </p:extLst>
          </p:nvPr>
        </p:nvGraphicFramePr>
        <p:xfrm>
          <a:off x="359625" y="3894694"/>
          <a:ext cx="5299957" cy="199488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graphicFrame>
        <p:nvGraphicFramePr>
          <p:cNvPr id="13" name="Group 87">
            <a:extLst>
              <a:ext uri="{FF2B5EF4-FFF2-40B4-BE49-F238E27FC236}">
                <a16:creationId xmlns:a16="http://schemas.microsoft.com/office/drawing/2014/main" id="{22E21F67-4BF3-5B41-A0AE-BE5F7429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25458"/>
              </p:ext>
            </p:extLst>
          </p:nvPr>
        </p:nvGraphicFramePr>
        <p:xfrm>
          <a:off x="7149810" y="4734214"/>
          <a:ext cx="4681865" cy="115536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2663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7328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5042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5EBF6BDC-37EC-394C-A729-6611A5551017}"/>
              </a:ext>
            </a:extLst>
          </p:cNvPr>
          <p:cNvGrpSpPr/>
          <p:nvPr/>
        </p:nvGrpSpPr>
        <p:grpSpPr>
          <a:xfrm>
            <a:off x="2156353" y="1613740"/>
            <a:ext cx="2879801" cy="720009"/>
            <a:chOff x="1102310" y="5127118"/>
            <a:chExt cx="2879801" cy="7200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4DC721-2292-7947-ABBB-875C7C517350}"/>
                </a:ext>
              </a:extLst>
            </p:cNvPr>
            <p:cNvSpPr txBox="1"/>
            <p:nvPr/>
          </p:nvSpPr>
          <p:spPr>
            <a:xfrm>
              <a:off x="1102310" y="5127118"/>
              <a:ext cx="2879801" cy="720009"/>
            </a:xfrm>
            <a:prstGeom prst="cloudCallout">
              <a:avLst>
                <a:gd name="adj1" fmla="val -68779"/>
                <a:gd name="adj2" fmla="val -4024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EBFD44-EE56-CD44-9CE1-13CB1998DE7E}"/>
                </a:ext>
              </a:extLst>
            </p:cNvPr>
            <p:cNvSpPr/>
            <p:nvPr/>
          </p:nvSpPr>
          <p:spPr>
            <a:xfrm>
              <a:off x="1381239" y="5163956"/>
              <a:ext cx="23219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für Fragen würde man stellen wollen?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8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4954-0DDC-6946-9A4D-0FD5E076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3E97F-DCB2-0440-A697-CF9CBEDBF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Relationale Algebra als Anfragesprache an Relationen</a:t>
                </a:r>
              </a:p>
              <a:p>
                <a:r>
                  <a:rPr lang="de-DE" dirty="0">
                    <a:ea typeface="Cambria Math" panose="02040503050406030204" pitchFamily="18" charset="0"/>
                  </a:rPr>
                  <a:t>Entfernende Operatoren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Selektion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Projektion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Umbenennung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de-DE" dirty="0"/>
              </a:p>
              <a:p>
                <a:r>
                  <a:rPr lang="de-DE" dirty="0"/>
                  <a:t>Kombinierende Operatoren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Klassisch: Vereinigung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Schnitt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Differenz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Kartesisches Produkt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>
                    <a:ea typeface="Cambria Math" panose="02040503050406030204" pitchFamily="18" charset="0"/>
                  </a:rPr>
                  <a:t>Join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 und weitere </a:t>
                </a:r>
                <a:r>
                  <a:rPr lang="de-DE" dirty="0" err="1"/>
                  <a:t>Join</a:t>
                </a:r>
                <a:r>
                  <a:rPr lang="de-DE" dirty="0"/>
                  <a:t>-Arten, </a:t>
                </a:r>
                <a:r>
                  <a:rPr lang="de-DE" dirty="0" err="1"/>
                  <a:t>Outer</a:t>
                </a:r>
                <a:r>
                  <a:rPr lang="de-DE" dirty="0"/>
                  <a:t> Union, Division</a:t>
                </a:r>
              </a:p>
              <a:p>
                <a:r>
                  <a:rPr lang="de-DE" dirty="0" err="1"/>
                  <a:t>Minimalität</a:t>
                </a:r>
                <a:r>
                  <a:rPr lang="de-DE" dirty="0"/>
                  <a:t> der relationalen Algebra</a:t>
                </a:r>
              </a:p>
              <a:p>
                <a:r>
                  <a:rPr lang="de-DE" dirty="0"/>
                  <a:t>Aggregieren, gruppieren</a:t>
                </a:r>
              </a:p>
              <a:p>
                <a:r>
                  <a:rPr lang="de-DE" dirty="0" err="1"/>
                  <a:t>Relationenzustände</a:t>
                </a:r>
                <a:r>
                  <a:rPr lang="de-DE" dirty="0"/>
                  <a:t> ändern</a:t>
                </a:r>
              </a:p>
              <a:p>
                <a:pPr lvl="1"/>
                <a:r>
                  <a:rPr lang="de-DE" dirty="0"/>
                  <a:t>Einfügen, löschen, aktualisieren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3E97F-DCB2-0440-A697-CF9CBEDBF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BD017-68EE-DA4F-8508-4AE44D567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997F3-3A37-C348-9442-ABF11E44F7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527355-73A8-9746-830D-7E2C6CF99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6127042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Relationales Datenmodell</a:t>
                </a:r>
              </a:p>
              <a:p>
                <a:pPr lvl="1"/>
                <a:r>
                  <a:rPr lang="de-DE" dirty="0"/>
                  <a:t>Relationen, Attribute, relationale Datenbanken und -schemata</a:t>
                </a:r>
              </a:p>
              <a:p>
                <a:pPr lvl="1"/>
                <a:r>
                  <a:rPr lang="de-DE" dirty="0"/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Entwurf relationaler Schemata</a:t>
                </a:r>
              </a:p>
              <a:p>
                <a:pPr lvl="1"/>
                <a:r>
                  <a:rPr lang="de-DE" dirty="0"/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>
                    <a:solidFill>
                      <a:schemeClr val="tx1"/>
                    </a:solidFill>
                  </a:rPr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chemeClr val="tx1"/>
                    </a:solidFill>
                  </a:rPr>
                  <a:t>Minimalität</a:t>
                </a:r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tx1"/>
                    </a:solidFill>
                  </a:rPr>
                  <a:t>Aggregieren, gruppieren</a:t>
                </a:r>
              </a:p>
              <a:p>
                <a:pPr lvl="1"/>
                <a:r>
                  <a:rPr lang="de-DE" dirty="0">
                    <a:solidFill>
                      <a:schemeClr val="tx1"/>
                    </a:solidFill>
                  </a:rPr>
                  <a:t>Einfügen, löschen, aktualisieren</a:t>
                </a:r>
              </a:p>
              <a:p>
                <a:pPr lvl="3"/>
                <a:endParaRPr lang="de-DE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de-DE" dirty="0">
                    <a:solidFill>
                      <a:schemeClr val="accent1"/>
                    </a:solidFill>
                  </a:rPr>
                  <a:t>➝ Datenbank-Entwurf</a:t>
                </a:r>
              </a:p>
              <a:p>
                <a:pPr lvl="1"/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71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2467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4954-0DDC-6946-9A4D-0FD5E076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Anfragen an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3E97F-DCB2-0440-A697-CF9CBEDBF9C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Entfernende Operatoren 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Selektion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Projektion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Umbenennung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de-DE" dirty="0"/>
              </a:p>
              <a:p>
                <a:r>
                  <a:rPr lang="de-DE" dirty="0">
                    <a:ea typeface="Cambria Math" panose="02040503050406030204" pitchFamily="18" charset="0"/>
                  </a:rPr>
                  <a:t>Klassische Mengenoperatoren (kombinieren Relationen)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Vereinigung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Schnitt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Differenz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endParaRPr lang="de-DE" dirty="0"/>
              </a:p>
              <a:p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3E97F-DCB2-0440-A697-CF9CBEDBF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3096DE4-8BAD-8248-87BE-7AB4793E8EF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de-DE" dirty="0"/>
                  <a:t>Weitere kombinierende Operatoren</a:t>
                </a:r>
              </a:p>
              <a:p>
                <a:pPr lvl="1"/>
                <a:r>
                  <a:rPr lang="de-DE" dirty="0">
                    <a:ea typeface="Cambria Math" panose="02040503050406030204" pitchFamily="18" charset="0"/>
                  </a:rPr>
                  <a:t>Kartesisches Produkt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>
                    <a:ea typeface="Cambria Math" panose="02040503050406030204" pitchFamily="18" charset="0"/>
                  </a:rPr>
                  <a:t>Join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de-DE" dirty="0"/>
                  <a:t> und weitere </a:t>
                </a:r>
                <a:r>
                  <a:rPr lang="de-DE" dirty="0" err="1"/>
                  <a:t>Join</a:t>
                </a:r>
                <a:r>
                  <a:rPr lang="de-DE" dirty="0"/>
                  <a:t>-Arten</a:t>
                </a:r>
              </a:p>
              <a:p>
                <a:pPr lvl="1"/>
                <a:r>
                  <a:rPr lang="de-DE" dirty="0" err="1"/>
                  <a:t>Outer</a:t>
                </a:r>
                <a:r>
                  <a:rPr lang="de-DE" dirty="0"/>
                  <a:t> Union</a:t>
                </a:r>
              </a:p>
              <a:p>
                <a:pPr lvl="1"/>
                <a:r>
                  <a:rPr lang="de-DE" dirty="0"/>
                  <a:t>Division</a:t>
                </a:r>
              </a:p>
              <a:p>
                <a:r>
                  <a:rPr lang="de-DE" dirty="0"/>
                  <a:t>Aggregieren, gruppieren</a:t>
                </a:r>
              </a:p>
              <a:p>
                <a:pPr lvl="1"/>
                <a:r>
                  <a:rPr lang="de-DE" dirty="0"/>
                  <a:t>Über die klassische relationale Algebra hinaus</a:t>
                </a:r>
              </a:p>
              <a:p>
                <a:r>
                  <a:rPr lang="de-DE" i="1" dirty="0"/>
                  <a:t>Spotlight</a:t>
                </a:r>
                <a:r>
                  <a:rPr lang="de-DE" dirty="0"/>
                  <a:t>: </a:t>
                </a:r>
                <a:r>
                  <a:rPr lang="de-DE" dirty="0" err="1"/>
                  <a:t>Relationenzustände</a:t>
                </a:r>
                <a:r>
                  <a:rPr lang="de-DE" dirty="0"/>
                  <a:t> ändern</a:t>
                </a:r>
              </a:p>
              <a:p>
                <a:pPr lvl="1"/>
                <a:r>
                  <a:rPr lang="de-DE" dirty="0"/>
                  <a:t>Einfügen, löschen, aktualisieren</a:t>
                </a:r>
              </a:p>
              <a:p>
                <a:endParaRPr lang="de-DE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3096DE4-8BAD-8248-87BE-7AB4793E8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BD017-68EE-DA4F-8508-4AE44D567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D1816-6302-5C44-95AF-CA42F8B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AE631-4C69-D944-A309-8EC4256B2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82644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999C-1FBE-8A4A-AFCD-858EC92F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Selektion und Projektion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E77-E594-CE4E-88A8-A0803E59F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Entfernende Operatoren*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2E092-31AD-0B4F-BE57-B347BBF4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E26F4-D284-4F47-B546-8605D87156E2}"/>
              </a:ext>
            </a:extLst>
          </p:cNvPr>
          <p:cNvSpPr txBox="1"/>
          <p:nvPr/>
        </p:nvSpPr>
        <p:spPr>
          <a:xfrm>
            <a:off x="8551161" y="4982583"/>
            <a:ext cx="3280514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* Entfernen in dem Sinne, dass in einem Zwischenergebnis weniger Tupel oder Attribute vorkommen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0C263-35B1-814E-9225-4F51E0913A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 Algebra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40BF79-C148-D44D-BAAD-388C916FB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265434623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-16x9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" id="{CD513E19-B721-C047-BA30-82984D7A367C}" vid="{B09A2FB4-8176-8E4E-8F6E-FA0B5FDF8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24126</TotalTime>
  <Words>6767</Words>
  <Application>Microsoft Macintosh PowerPoint</Application>
  <PresentationFormat>Widescreen</PresentationFormat>
  <Paragraphs>2493</Paragraphs>
  <Slides>71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Arial Narrow</vt:lpstr>
      <vt:lpstr>Calibri</vt:lpstr>
      <vt:lpstr>Cambria Math</vt:lpstr>
      <vt:lpstr>Meta Offc Pro</vt:lpstr>
      <vt:lpstr>Zapf Dingbats</vt:lpstr>
      <vt:lpstr>wwu-adapted-16x9</vt:lpstr>
      <vt:lpstr>Das relationale Modell: Relationale Algebra</vt:lpstr>
      <vt:lpstr>Inhalte: Datenbanken (DBs)</vt:lpstr>
      <vt:lpstr>Phasen des DB-Entwurfs</vt:lpstr>
      <vt:lpstr>Übersicht: 3. Das Relationale Datenmodell</vt:lpstr>
      <vt:lpstr>Relationenschemata und Relationen</vt:lpstr>
      <vt:lpstr>Beispiel eines DB-Schemas</vt:lpstr>
      <vt:lpstr>Beispiel eines DB-Zustands</vt:lpstr>
      <vt:lpstr>Anfragen an Relationen</vt:lpstr>
      <vt:lpstr>Selektion und Projektion</vt:lpstr>
      <vt:lpstr>Selektion σ</vt:lpstr>
      <vt:lpstr>Selektion σ</vt:lpstr>
      <vt:lpstr>Selektion σ</vt:lpstr>
      <vt:lpstr>Projektion π</vt:lpstr>
      <vt:lpstr>Projektion π</vt:lpstr>
      <vt:lpstr>Projektion π</vt:lpstr>
      <vt:lpstr>Operationssequenzen und Renaming</vt:lpstr>
      <vt:lpstr>Sequenzen von Operationen</vt:lpstr>
      <vt:lpstr>Umbenennung ρ </vt:lpstr>
      <vt:lpstr>Vereinigung, Schnitt, Differenz</vt:lpstr>
      <vt:lpstr>Mengenoperationen auf Relationen</vt:lpstr>
      <vt:lpstr>Vereinigung: Beispiel</vt:lpstr>
      <vt:lpstr>Schnitt: Beispiel</vt:lpstr>
      <vt:lpstr>Differenz: Beispiel</vt:lpstr>
      <vt:lpstr>Mengenoperatoren: Eigenschaften</vt:lpstr>
      <vt:lpstr>Kartesisches Produkt, Join,  Outer Union, Division</vt:lpstr>
      <vt:lpstr>Kartesisches Produkt</vt:lpstr>
      <vt:lpstr>Kartesisches Produkt: Beispiel</vt:lpstr>
      <vt:lpstr>Kartesisches Produkt: Beispiel</vt:lpstr>
      <vt:lpstr>Kartesisches Produkt: Beispiel</vt:lpstr>
      <vt:lpstr>Kartesisches Produkt: Beispiel</vt:lpstr>
      <vt:lpstr>Join ⋈: Intuition</vt:lpstr>
      <vt:lpstr>Join ⋈</vt:lpstr>
      <vt:lpstr>Join ⋈: Beispiel</vt:lpstr>
      <vt:lpstr>Join-Arten</vt:lpstr>
      <vt:lpstr>Join-Arten (Forts.)</vt:lpstr>
      <vt:lpstr>Join-Arten (Forts.)</vt:lpstr>
      <vt:lpstr>Join-Arten (Forts.)</vt:lpstr>
      <vt:lpstr>Join-Arten (Forts.)</vt:lpstr>
      <vt:lpstr>Outer Union ⋃</vt:lpstr>
      <vt:lpstr>Outer Union ⋃</vt:lpstr>
      <vt:lpstr>Outer Union ⋃</vt:lpstr>
      <vt:lpstr>Division ÷</vt:lpstr>
      <vt:lpstr>Beispiel</vt:lpstr>
      <vt:lpstr>Beispiel</vt:lpstr>
      <vt:lpstr>Beispiel</vt:lpstr>
      <vt:lpstr>Beispiel</vt:lpstr>
      <vt:lpstr>Beispiel</vt:lpstr>
      <vt:lpstr>Beispiel</vt:lpstr>
      <vt:lpstr>Beispiel</vt:lpstr>
      <vt:lpstr>Minimalität</vt:lpstr>
      <vt:lpstr>Minimalität der relationalen Algebra</vt:lpstr>
      <vt:lpstr>Minimalität der relationalen Algebra</vt:lpstr>
      <vt:lpstr>Untersuchung der verbliebenen Operatoren</vt:lpstr>
      <vt:lpstr>Aggregatfunktion und Gruppierung</vt:lpstr>
      <vt:lpstr>Aggregatfunktionen</vt:lpstr>
      <vt:lpstr>Aggregatfunktionen: Beispiele</vt:lpstr>
      <vt:lpstr>Gruppierung</vt:lpstr>
      <vt:lpstr>Gruppierung: Unterschiede</vt:lpstr>
      <vt:lpstr>Einfügen, Löschen, Aktualisieren</vt:lpstr>
      <vt:lpstr>Mengenorientierte Spezifizierung von Änderungsoperatoren</vt:lpstr>
      <vt:lpstr>Einfügen von Tupeln</vt:lpstr>
      <vt:lpstr>Einfügen von Tupeln: Fehlersituationen</vt:lpstr>
      <vt:lpstr>Einfügen von Tupeln: Fehlersituationen</vt:lpstr>
      <vt:lpstr>Löschen von Tupeln</vt:lpstr>
      <vt:lpstr>Löschen von Tupeln: Fehlersituation</vt:lpstr>
      <vt:lpstr>Löschen von Tupeln: Fehlersituation</vt:lpstr>
      <vt:lpstr>Aktualisieren von Tupeln</vt:lpstr>
      <vt:lpstr>Aktualisieren von Tupeln</vt:lpstr>
      <vt:lpstr>Aktualisieren von Tupeln</vt:lpstr>
      <vt:lpstr>Zwischenzusammenfassung</vt:lpstr>
      <vt:lpstr>Übersicht: 3. Das Relationale Datenmodell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 Braun</cp:lastModifiedBy>
  <cp:revision>326</cp:revision>
  <cp:lastPrinted>2023-04-13T13:43:17Z</cp:lastPrinted>
  <dcterms:created xsi:type="dcterms:W3CDTF">2019-02-21T11:57:08Z</dcterms:created>
  <dcterms:modified xsi:type="dcterms:W3CDTF">2023-06-07T11:17:32Z</dcterms:modified>
</cp:coreProperties>
</file>