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6" r:id="rId1"/>
  </p:sldMasterIdLst>
  <p:notesMasterIdLst>
    <p:notesMasterId r:id="rId87"/>
  </p:notesMasterIdLst>
  <p:sldIdLst>
    <p:sldId id="256" r:id="rId2"/>
    <p:sldId id="263" r:id="rId3"/>
    <p:sldId id="751" r:id="rId4"/>
    <p:sldId id="812" r:id="rId5"/>
    <p:sldId id="754" r:id="rId6"/>
    <p:sldId id="916" r:id="rId7"/>
    <p:sldId id="756" r:id="rId8"/>
    <p:sldId id="757" r:id="rId9"/>
    <p:sldId id="955" r:id="rId10"/>
    <p:sldId id="819" r:id="rId11"/>
    <p:sldId id="885" r:id="rId12"/>
    <p:sldId id="887" r:id="rId13"/>
    <p:sldId id="821" r:id="rId14"/>
    <p:sldId id="824" r:id="rId15"/>
    <p:sldId id="947" r:id="rId16"/>
    <p:sldId id="948" r:id="rId17"/>
    <p:sldId id="772" r:id="rId18"/>
    <p:sldId id="920" r:id="rId19"/>
    <p:sldId id="917" r:id="rId20"/>
    <p:sldId id="925" r:id="rId21"/>
    <p:sldId id="914" r:id="rId22"/>
    <p:sldId id="888" r:id="rId23"/>
    <p:sldId id="915" r:id="rId24"/>
    <p:sldId id="829" r:id="rId25"/>
    <p:sldId id="926" r:id="rId26"/>
    <p:sldId id="927" r:id="rId27"/>
    <p:sldId id="928" r:id="rId28"/>
    <p:sldId id="940" r:id="rId29"/>
    <p:sldId id="930" r:id="rId30"/>
    <p:sldId id="936" r:id="rId31"/>
    <p:sldId id="934" r:id="rId32"/>
    <p:sldId id="937" r:id="rId33"/>
    <p:sldId id="950" r:id="rId34"/>
    <p:sldId id="938" r:id="rId35"/>
    <p:sldId id="952" r:id="rId36"/>
    <p:sldId id="951" r:id="rId37"/>
    <p:sldId id="939" r:id="rId38"/>
    <p:sldId id="841" r:id="rId39"/>
    <p:sldId id="906" r:id="rId40"/>
    <p:sldId id="918" r:id="rId41"/>
    <p:sldId id="842" r:id="rId42"/>
    <p:sldId id="843" r:id="rId43"/>
    <p:sldId id="844" r:id="rId44"/>
    <p:sldId id="845" r:id="rId45"/>
    <p:sldId id="856" r:id="rId46"/>
    <p:sldId id="846" r:id="rId47"/>
    <p:sldId id="956" r:id="rId48"/>
    <p:sldId id="923" r:id="rId49"/>
    <p:sldId id="847" r:id="rId50"/>
    <p:sldId id="941" r:id="rId51"/>
    <p:sldId id="849" r:id="rId52"/>
    <p:sldId id="942" r:id="rId53"/>
    <p:sldId id="851" r:id="rId54"/>
    <p:sldId id="953" r:id="rId55"/>
    <p:sldId id="857" r:id="rId56"/>
    <p:sldId id="858" r:id="rId57"/>
    <p:sldId id="868" r:id="rId58"/>
    <p:sldId id="869" r:id="rId59"/>
    <p:sldId id="860" r:id="rId60"/>
    <p:sldId id="957" r:id="rId61"/>
    <p:sldId id="871" r:id="rId62"/>
    <p:sldId id="958" r:id="rId63"/>
    <p:sldId id="943" r:id="rId64"/>
    <p:sldId id="959" r:id="rId65"/>
    <p:sldId id="862" r:id="rId66"/>
    <p:sldId id="874" r:id="rId67"/>
    <p:sldId id="873" r:id="rId68"/>
    <p:sldId id="899" r:id="rId69"/>
    <p:sldId id="908" r:id="rId70"/>
    <p:sldId id="924" r:id="rId71"/>
    <p:sldId id="919" r:id="rId72"/>
    <p:sldId id="881" r:id="rId73"/>
    <p:sldId id="883" r:id="rId74"/>
    <p:sldId id="864" r:id="rId75"/>
    <p:sldId id="876" r:id="rId76"/>
    <p:sldId id="865" r:id="rId77"/>
    <p:sldId id="945" r:id="rId78"/>
    <p:sldId id="949" r:id="rId79"/>
    <p:sldId id="866" r:id="rId80"/>
    <p:sldId id="879" r:id="rId81"/>
    <p:sldId id="801" r:id="rId82"/>
    <p:sldId id="880" r:id="rId83"/>
    <p:sldId id="954" r:id="rId84"/>
    <p:sldId id="745" r:id="rId85"/>
    <p:sldId id="921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90886"/>
  </p:normalViewPr>
  <p:slideViewPr>
    <p:cSldViewPr snapToGrid="0" snapToObjects="1">
      <p:cViewPr varScale="1">
        <p:scale>
          <a:sx n="119" d="100"/>
          <a:sy n="119" d="100"/>
        </p:scale>
        <p:origin x="1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 dirty="0"/>
              <a:t>8: Rao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Refinements: parallel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90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Problem representation that has flaws that need to be resolved ➝ turns problem into plan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4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78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Keep constraints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25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77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1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All resolvers for a flaw need to be tried to ensure completeness ➝ backtrack</a:t>
            </a:r>
          </a:p>
          <a:p>
            <a:endParaRPr lang="en-DE" dirty="0"/>
          </a:p>
          <a:p>
            <a:r>
              <a:rPr lang="en-DE" dirty="0"/>
              <a:t>How to do transform, we will see during </a:t>
            </a:r>
            <a:r>
              <a:rPr lang="en-GB" dirty="0" err="1"/>
              <a:t>th</a:t>
            </a:r>
            <a:r>
              <a:rPr lang="en-DE" dirty="0"/>
              <a:t>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94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Instantiation not yet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6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24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/>
                  <a:t>Instantiation not yet needed</a:t>
                </a:r>
              </a:p>
              <a:p>
                <a:r>
                  <a:rPr lang="en-GB"/>
                  <a:t>Is it ok to instantiate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/>
                  <a:t>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Instantiation not yet needed</a:t>
                </a:r>
              </a:p>
              <a:p>
                <a:r>
                  <a:rPr lang="en-GB" dirty="0"/>
                  <a:t>Is it ok to instantiate </a:t>
                </a:r>
                <a:r>
                  <a:rPr lang="en-US" i="0" dirty="0">
                    <a:latin typeface="Cambria Math" panose="02040503050406030204" pitchFamily="18" charset="0"/>
                  </a:rPr>
                  <a:t>𝑟=𝑟^′</a:t>
                </a:r>
                <a:r>
                  <a:rPr lang="en-GB" dirty="0"/>
                  <a:t>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7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 yet continuous time</a:t>
            </a:r>
          </a:p>
        </p:txBody>
      </p:sp>
    </p:spTree>
    <p:extLst>
      <p:ext uri="{BB962C8B-B14F-4D97-AF65-F5344CB8AC3E}">
        <p14:creationId xmlns:p14="http://schemas.microsoft.com/office/powerpoint/2010/main" val="58560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44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030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Should 0&lt;t1, 0&lt;t2 have been there already?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10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Should 0&lt;t1, 0&lt;t2 have been there already?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60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Different choice to see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27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Persistence condition </a:t>
            </a:r>
            <a:r>
              <a:rPr lang="en-US" sz="1200"/>
              <a:t>[0</a:t>
            </a:r>
            <a:r>
              <a:rPr lang="en-US" sz="1200" i="1"/>
              <a:t>,t′</a:t>
            </a:r>
            <a:r>
              <a:rPr lang="en-US" sz="1200" i="1" baseline="-25000"/>
              <a:t>s</a:t>
            </a:r>
            <a:r>
              <a:rPr lang="en-US" sz="1200"/>
              <a:t>] freight(r2)=empty because </a:t>
            </a:r>
            <a:r>
              <a:rPr lang="en-US" sz="1200" err="1"/>
              <a:t>ts’</a:t>
            </a:r>
            <a:r>
              <a:rPr lang="en-US" sz="1200"/>
              <a:t> not constrained to 0 (compare to </a:t>
            </a:r>
            <a:r>
              <a:rPr lang="en-US" sz="1200" err="1"/>
              <a:t>ts</a:t>
            </a:r>
            <a:r>
              <a:rPr lang="en-US" sz="1200"/>
              <a:t>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3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Persistence condition </a:t>
            </a:r>
            <a:r>
              <a:rPr lang="en-US" sz="1200"/>
              <a:t>[0</a:t>
            </a:r>
            <a:r>
              <a:rPr lang="en-US" sz="1200" i="1"/>
              <a:t>,t′</a:t>
            </a:r>
            <a:r>
              <a:rPr lang="en-US" sz="1200" i="1" baseline="-25000"/>
              <a:t>s</a:t>
            </a:r>
            <a:r>
              <a:rPr lang="en-US" sz="1200"/>
              <a:t>] freight(r2)=empty because </a:t>
            </a:r>
            <a:r>
              <a:rPr lang="en-US" sz="1200" err="1"/>
              <a:t>ts’</a:t>
            </a:r>
            <a:r>
              <a:rPr lang="en-US" sz="1200"/>
              <a:t> not constrained to 0 (compare to </a:t>
            </a:r>
            <a:r>
              <a:rPr lang="en-US" sz="1200" err="1"/>
              <a:t>ts</a:t>
            </a:r>
            <a:r>
              <a:rPr lang="en-US" sz="1200"/>
              <a:t>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58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21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96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Example: Because only two different containers c1 and c2 exist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0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Timeline planning: constraint-based planning</a:t>
            </a:r>
          </a:p>
        </p:txBody>
      </p:sp>
    </p:spTree>
    <p:extLst>
      <p:ext uri="{BB962C8B-B14F-4D97-AF65-F5344CB8AC3E}">
        <p14:creationId xmlns:p14="http://schemas.microsoft.com/office/powerpoint/2010/main" val="1201689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11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</a:t>
            </a:r>
            <a:r>
              <a:rPr lang="en-GB" dirty="0" err="1"/>
              <a:t>x,y</a:t>
            </a:r>
            <a:r>
              <a:rPr lang="en-GB" dirty="0"/>
              <a:t>] before it was an interval in an assertion, now it is a [</a:t>
            </a:r>
            <a:r>
              <a:rPr lang="en-GB" dirty="0" err="1"/>
              <a:t>min,max</a:t>
            </a:r>
            <a:r>
              <a:rPr lang="en-GB" dirty="0"/>
              <a:t>] duration in a constraint</a:t>
            </a:r>
          </a:p>
          <a:p>
            <a:r>
              <a:rPr lang="en-GB" dirty="0"/>
              <a:t>Minimum duration t1, t2 + t2, t3 : 4 vs. duration between 2 and 3 =&gt; inconsistent</a:t>
            </a:r>
          </a:p>
          <a:p>
            <a:r>
              <a:rPr lang="en-GB" dirty="0"/>
              <a:t>Complete calculation:</a:t>
            </a:r>
          </a:p>
          <a:p>
            <a:r>
              <a:rPr lang="en-GB" dirty="0"/>
              <a:t>t1 = x</a:t>
            </a:r>
          </a:p>
          <a:p>
            <a:r>
              <a:rPr lang="en-GB" dirty="0"/>
              <a:t>1 &lt;= t2 - x  &lt;= 2 -&gt; t2 = x+1 or t2 = x+2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 &lt;= t3 - x  &lt;= 3 -&gt; t3 = x+2 or t2 = x+3</a:t>
            </a:r>
          </a:p>
          <a:p>
            <a:r>
              <a:rPr lang="en-GB" dirty="0"/>
              <a:t>3 &lt;= t3 - t2 &lt;= 4 -&gt; 3 &lt;= (x + 2 </a:t>
            </a:r>
            <a:r>
              <a:rPr lang="en-GB" dirty="0" err="1"/>
              <a:t>oder</a:t>
            </a:r>
            <a:r>
              <a:rPr lang="en-GB" dirty="0"/>
              <a:t> 3) – (x + 1 </a:t>
            </a:r>
            <a:r>
              <a:rPr lang="en-GB" dirty="0" err="1"/>
              <a:t>oder</a:t>
            </a:r>
            <a:r>
              <a:rPr lang="en-GB" dirty="0"/>
              <a:t> 2) &lt;= 4 -&gt; 3 &lt;= 2 </a:t>
            </a:r>
            <a:r>
              <a:rPr lang="en-GB" dirty="0" err="1"/>
              <a:t>oder</a:t>
            </a:r>
            <a:r>
              <a:rPr lang="en-GB" dirty="0"/>
              <a:t> 3 – 1 </a:t>
            </a:r>
            <a:r>
              <a:rPr lang="en-GB" dirty="0" err="1"/>
              <a:t>oder</a:t>
            </a:r>
            <a:r>
              <a:rPr lang="en-GB" dirty="0"/>
              <a:t> 2 &lt;=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1 &lt;= 4 -&gt; 3 &lt;= 1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2 &lt;= 4 -&gt; 3 &lt;= 0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1 &lt;= 4 -&gt; 3 &lt;= 2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2 &lt;= 4 -&gt; 3 &lt;= 1 &lt;= 4 X</a:t>
            </a:r>
          </a:p>
          <a:p>
            <a:r>
              <a:rPr lang="en-GB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910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</a:t>
            </a:r>
            <a:r>
              <a:rPr lang="en-GB" dirty="0" err="1"/>
              <a:t>x,y</a:t>
            </a:r>
            <a:r>
              <a:rPr lang="en-GB" dirty="0"/>
              <a:t>] before it was an interval in an assertion, now it is a [</a:t>
            </a:r>
            <a:r>
              <a:rPr lang="en-GB" dirty="0" err="1"/>
              <a:t>min,max</a:t>
            </a:r>
            <a:r>
              <a:rPr lang="en-GB" dirty="0"/>
              <a:t>] duration in a constraint</a:t>
            </a:r>
          </a:p>
          <a:p>
            <a:r>
              <a:rPr lang="en-GB" dirty="0"/>
              <a:t>Minimum duration t1, t2 + t2, t3 : 4 vs. duration between 2 and 3 =&gt; inconsistent</a:t>
            </a:r>
          </a:p>
          <a:p>
            <a:r>
              <a:rPr lang="en-GB" dirty="0"/>
              <a:t>Complete calculation:</a:t>
            </a:r>
          </a:p>
          <a:p>
            <a:r>
              <a:rPr lang="en-GB" dirty="0"/>
              <a:t>t1 = x</a:t>
            </a:r>
          </a:p>
          <a:p>
            <a:r>
              <a:rPr lang="en-GB" dirty="0"/>
              <a:t>1 &lt;= t2 - x  &lt;= 2 -&gt; t2 = x+1 or t2 = x+2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 &lt;= t3 - x  &lt;= 3 -&gt; t3 = x+2 or t2 = x+3</a:t>
            </a:r>
          </a:p>
          <a:p>
            <a:r>
              <a:rPr lang="en-GB" dirty="0"/>
              <a:t>3 &lt;= t3 - t2 &lt;= 4 -&gt; 3 &lt;= (x + 2 </a:t>
            </a:r>
            <a:r>
              <a:rPr lang="en-GB" dirty="0" err="1"/>
              <a:t>oder</a:t>
            </a:r>
            <a:r>
              <a:rPr lang="en-GB" dirty="0"/>
              <a:t> 3) – (x + 1 </a:t>
            </a:r>
            <a:r>
              <a:rPr lang="en-GB" dirty="0" err="1"/>
              <a:t>oder</a:t>
            </a:r>
            <a:r>
              <a:rPr lang="en-GB" dirty="0"/>
              <a:t> 2) &lt;= 4 -&gt; 3 &lt;= 2 </a:t>
            </a:r>
            <a:r>
              <a:rPr lang="en-GB" dirty="0" err="1"/>
              <a:t>oder</a:t>
            </a:r>
            <a:r>
              <a:rPr lang="en-GB" dirty="0"/>
              <a:t> 3 – 1 </a:t>
            </a:r>
            <a:r>
              <a:rPr lang="en-GB" dirty="0" err="1"/>
              <a:t>oder</a:t>
            </a:r>
            <a:r>
              <a:rPr lang="en-GB" dirty="0"/>
              <a:t> 2 &lt;=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1 &lt;= 4 -&gt; 3 &lt;= 1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2 &lt;= 4 -&gt; 3 &lt;= 0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1 &lt;= 4 -&gt; 3 &lt;= 2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2 &lt;= 4 -&gt; 3 &lt;= 1 &lt;= 4 X</a:t>
            </a:r>
          </a:p>
          <a:p>
            <a:r>
              <a:rPr lang="en-GB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22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 value in interval belongs to a solution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Minimum duration t1, t2 + t2, t3 : 4 vs. duration of 3 in [3,7] =&gt; not minimal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Maximum duration t1, t2 + t2, t3 : 6 vs. duration of 7 in [3,7] =&gt; not minimal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Minimal with [4,6]</a:t>
            </a:r>
          </a:p>
          <a:p>
            <a:endParaRPr lang="en-GB" dirty="0"/>
          </a:p>
          <a:p>
            <a:r>
              <a:rPr lang="en-GB" dirty="0"/>
              <a:t>Complete calculation</a:t>
            </a:r>
          </a:p>
          <a:p>
            <a:r>
              <a:rPr lang="en-GB" dirty="0"/>
              <a:t>t1 = x</a:t>
            </a:r>
          </a:p>
          <a:p>
            <a:r>
              <a:rPr lang="en-GB" dirty="0"/>
              <a:t>1 &lt;= t2 - x  &lt;= 2 -&gt; t2 = x+1 or t2 = x+2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 &lt;= t3 - x  &lt;= 7 -&gt; t3 = x+3 to t3 = x+7</a:t>
            </a:r>
          </a:p>
          <a:p>
            <a:r>
              <a:rPr lang="en-GB" dirty="0"/>
              <a:t>3 &lt;= t3 - t2 &lt;= 4 -&gt; 3 &lt;= (x + 3 </a:t>
            </a:r>
            <a:r>
              <a:rPr lang="en-GB" dirty="0" err="1"/>
              <a:t>bis</a:t>
            </a:r>
            <a:r>
              <a:rPr lang="en-GB" dirty="0"/>
              <a:t> 7) – (x + 1 </a:t>
            </a:r>
            <a:r>
              <a:rPr lang="en-GB" dirty="0" err="1"/>
              <a:t>oder</a:t>
            </a:r>
            <a:r>
              <a:rPr lang="en-GB" dirty="0"/>
              <a:t> 2) &lt;= 4 -&gt; 3 &lt;= 3 </a:t>
            </a:r>
            <a:r>
              <a:rPr lang="en-GB" dirty="0" err="1"/>
              <a:t>bis</a:t>
            </a:r>
            <a:r>
              <a:rPr lang="en-GB" dirty="0"/>
              <a:t> 7 – 1 </a:t>
            </a:r>
            <a:r>
              <a:rPr lang="en-GB" dirty="0" err="1"/>
              <a:t>oder</a:t>
            </a:r>
            <a:r>
              <a:rPr lang="en-GB" dirty="0"/>
              <a:t> 2 &lt;=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1 &lt;= 4 -&gt; 3 &lt;= 2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4 – 1 &lt;= 4 -&gt; 3 &lt;= 3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5 – 1 &lt;= 4 -&gt; 3 &lt;= 4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7 – 1 &lt;= 4 -&gt; 3 &lt;= 6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2 &lt;= 4 -&gt; 3 &lt;= 1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5 – 2 &lt;= 4 -&gt; 3 &lt;= 3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6 – 2 &lt;= 4 -&gt; 3 &lt;= 4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7 – 2 &lt;= 4 -&gt; 3 &lt;= 5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t1 = x, t2 = x+1, t3=x+4 or t3=x+5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t1 = x, t2 = x+2, t3=x+5 or t3=x+6</a:t>
            </a:r>
          </a:p>
          <a:p>
            <a:r>
              <a:rPr lang="en-GB" dirty="0"/>
              <a:t>t2-t1 in [1,2] : x+1-x = 1 or x+2-x = 2 v</a:t>
            </a:r>
          </a:p>
          <a:p>
            <a:r>
              <a:rPr lang="en-GB" dirty="0"/>
              <a:t>t3-t1 in [3,7] : x+4-x = 4 or x+5-x = 5 or x+6-x=6 but no 3 or 7 X -&gt; not minimal</a:t>
            </a:r>
          </a:p>
          <a:p>
            <a:r>
              <a:rPr lang="en-GB" dirty="0"/>
              <a:t>t3-t2 in [3,4] : x+(4 or 5) – (x+1) = (3 or 4) or x+(5 or 6) – (x+2) = (3 or 4) v</a:t>
            </a:r>
          </a:p>
          <a:p>
            <a:r>
              <a:rPr lang="en-GB" dirty="0"/>
              <a:t>No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863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60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=[4,3]</m:t>
                    </m:r>
                  </m:oMath>
                </a14:m>
                <a:r>
                  <a:rPr lang="en-GB"/>
                  <a:t> = empty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𝑟_13∩𝑟_13^′</a:t>
                </a:r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=[2,3]</a:t>
                </a:r>
                <a:r>
                  <a:rPr lang="de-DE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∩</a:t>
                </a:r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[4,6]=[4,3]</a:t>
                </a:r>
                <a:r>
                  <a:rPr lang="en-GB" dirty="0"/>
                  <a:t> = empty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528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in </a:t>
            </a:r>
            <a:r>
              <a:rPr lang="en-GB" err="1"/>
              <a:t>TemPlan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096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Shrunk: at least those with no constraints get an infinity constraint that gets most likely shrunk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142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310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STN below: minimal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7369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plug in values for t4 and t2</a:t>
                </a:r>
              </a:p>
              <a:p>
                <a:endParaRPr lang="en-GB" dirty="0"/>
              </a:p>
              <a:p>
                <a:r>
                  <a:rPr lang="en-GB" dirty="0"/>
                  <a:t>t3&lt;= 25: </a:t>
                </a:r>
                <a:r>
                  <a:rPr lang="en-GB" dirty="0" err="1"/>
                  <a:t>bring&amp;move</a:t>
                </a:r>
                <a:r>
                  <a:rPr lang="en-GB" dirty="0"/>
                  <a:t> running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  <a:cs typeface="Times New Roman"/>
                  </a:rPr>
                  <a:t>𝑡</a:t>
                </a:r>
                <a:r>
                  <a:rPr lang="de-DE" b="0" i="0">
                    <a:latin typeface="Cambria Math" panose="02040503050406030204" pitchFamily="18" charset="0"/>
                    <a:cs typeface="Times New Roman"/>
                  </a:rPr>
                  <a:t>_4</a:t>
                </a:r>
                <a:r>
                  <a:rPr lang="en-US" i="0">
                    <a:latin typeface="Cambria Math" panose="02040503050406030204" pitchFamily="18" charset="0"/>
                    <a:cs typeface="Times New Roman"/>
                  </a:rPr>
                  <a:t>–𝑡</a:t>
                </a:r>
                <a:r>
                  <a:rPr lang="de-DE" b="0" i="0">
                    <a:latin typeface="Cambria Math" panose="02040503050406030204" pitchFamily="18" charset="0"/>
                    <a:cs typeface="Times New Roman"/>
                  </a:rPr>
                  <a:t>_2</a:t>
                </a:r>
                <a:r>
                  <a:rPr lang="en-GB" dirty="0"/>
                  <a:t> plug in values for t4 and t2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738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replace t</a:t>
                </a:r>
                <a:r>
                  <a:rPr lang="en-GB" baseline="-25000" dirty="0"/>
                  <a:t>3</a:t>
                </a:r>
                <a:r>
                  <a:rPr lang="en-GB" dirty="0"/>
                  <a:t> with t’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+10]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Shortest time of t4 - longest time of t2</a:t>
                </a:r>
              </a:p>
              <a:p>
                <a:r>
                  <a:rPr lang="en-GB" dirty="0"/>
                  <a:t>Longest time of t4 - shortest time of t2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replace t</a:t>
                </a:r>
                <a:r>
                  <a:rPr lang="en-GB" baseline="-25000" dirty="0"/>
                  <a:t>3</a:t>
                </a:r>
                <a:r>
                  <a:rPr lang="en-GB" dirty="0"/>
                  <a:t> with t’ in 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_4</a:t>
                </a:r>
                <a:r>
                  <a:rPr lang="en-US" i="0" dirty="0">
                    <a:latin typeface="Cambria Math" panose="02040503050406030204" pitchFamily="18" charset="0"/>
                    <a:cs typeface="Times New Roman Regular" charset="0"/>
                  </a:rPr>
                  <a:t>∈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[𝑡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_3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+5, 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_3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+10]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52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Contingent constraints not controllable, reduction implies controllability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437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509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7068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2914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946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useful to account for time needed to open door, assessed from statistics.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breaking this duration into how long it takes to reach for the handle and how long to turn the handle introduces more noise in operational models. </a:t>
            </a:r>
          </a:p>
          <a:p>
            <a:endParaRPr lang="en-GB" dirty="0"/>
          </a:p>
          <a:p>
            <a:r>
              <a:rPr lang="en-GB" dirty="0"/>
              <a:t>Still RAE requires some temporal reasoning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Dispatching takes into account past occurrences and the current time; these are propagated into the temporal network to keep it dynamically controllable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8541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307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 elements of V at the right moment, given the observation of elements of V ̃, and given the progress of current time, denoted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time goes by, some time points have occurred: triggered by the actor for controllable points or observed for contingent ones 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Trigger those points that cannot wait any longer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Arbitrary choice to trigger any other enabled point (consider domain specific considerations)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55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timeline does not say anything about when it happens and how much time passes between the </a:t>
            </a:r>
            <a:r>
              <a:rPr lang="en-GB" dirty="0" err="1"/>
              <a:t>ti’s</a:t>
            </a:r>
            <a:endParaRPr lang="en-GB" dirty="0"/>
          </a:p>
          <a:p>
            <a:r>
              <a:rPr lang="en-GB" dirty="0"/>
              <a:t>Constraints with route make it that r1 leaves loc1 at t1 and arrives at l at t2 and is in some intermediate state route in between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709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41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 elements of V at the right moment, given the observation of elements of V ̃, and given the progress of current time, denoted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time goes by, some time points have occurred: triggered by the actor for controllable points or observed for contingent ones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Trigger those points that cannot wait any longer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Arbitrary choice to trigger any other enabled point (consider domain specific considerations)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430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755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3" name="Shape 1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4985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7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timeline does not say anything about when it happens and how much time passes between the </a:t>
            </a:r>
            <a:r>
              <a:rPr lang="en-GB" dirty="0" err="1"/>
              <a:t>ti’s</a:t>
            </a:r>
            <a:endParaRPr lang="en-GB" dirty="0"/>
          </a:p>
          <a:p>
            <a:r>
              <a:rPr lang="en-GB" dirty="0"/>
              <a:t>Constraints with route make it that r1 leaves loc1 at t1 and arrives at l at t2 and is in some intermediate state route in between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06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0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Refinements: all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88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Refinements: actions + another task/method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1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vng.knowledge">
            <a:extLst>
              <a:ext uri="{FF2B5EF4-FFF2-40B4-BE49-F238E27FC236}">
                <a16:creationId xmlns:a16="http://schemas.microsoft.com/office/drawing/2014/main" id="{B047EBDB-25E0-3349-8C4B-88673F3FCF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EF30B318-F6E7-ED2A-610E-2E91ECB55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55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45318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551519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1463" userDrawn="1">
          <p15:clr>
            <a:srgbClr val="FBAE40"/>
          </p15:clr>
        </p15:guide>
        <p15:guide id="17" orient="horz" pos="3618" userDrawn="1">
          <p15:clr>
            <a:srgbClr val="FBAE40"/>
          </p15:clr>
        </p15:guide>
        <p15:guide id="18" orient="horz" pos="85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634230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301" userDrawn="1">
          <p15:clr>
            <a:srgbClr val="FBAE40"/>
          </p15:clr>
        </p15:guide>
        <p15:guide id="15" pos="737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E1DC7D-227B-E4B8-B03E-633258849192}"/>
              </a:ext>
            </a:extLst>
          </p:cNvPr>
          <p:cNvSpPr/>
          <p:nvPr/>
        </p:nvSpPr>
        <p:spPr>
          <a:xfrm>
            <a:off x="268941" y="228600"/>
            <a:ext cx="2277035" cy="537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956034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301" userDrawn="1">
          <p15:clr>
            <a:srgbClr val="FBAE40"/>
          </p15:clr>
        </p15:guide>
        <p15:guide id="15" pos="737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97315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3618" userDrawn="1">
          <p15:clr>
            <a:srgbClr val="FBAE40"/>
          </p15:clr>
        </p15:guide>
        <p15:guide id="17" orient="horz" pos="851" userDrawn="1">
          <p15:clr>
            <a:srgbClr val="FBAE40"/>
          </p15:clr>
        </p15:guide>
        <p15:guide id="18" orient="horz" pos="178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5" y="1709741"/>
            <a:ext cx="1098782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25" y="4589466"/>
            <a:ext cx="10987826" cy="131644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18632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BB22276-F35F-A440-A378-D70B6EA7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209" y="304199"/>
            <a:ext cx="2089425" cy="1045801"/>
          </a:xfrm>
          <a:prstGeom prst="rect">
            <a:avLst/>
          </a:prstGeom>
        </p:spPr>
      </p:pic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4FF0C5A2-C4EB-F182-2EE2-80EFF8809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0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9" orient="horz" pos="1236" userDrawn="1">
          <p15:clr>
            <a:srgbClr val="FBAE40"/>
          </p15:clr>
        </p15:guide>
        <p15:guide id="10" orient="horz" pos="2040" userDrawn="1">
          <p15:clr>
            <a:srgbClr val="FBAE40"/>
          </p15:clr>
        </p15:guide>
        <p15:guide id="11" pos="301" userDrawn="1">
          <p15:clr>
            <a:srgbClr val="FBAE40"/>
          </p15:clr>
        </p15:guide>
        <p15:guide id="12" pos="73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166DFA8A-0A60-6E57-3E6D-1B298569B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8902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301">
          <p15:clr>
            <a:srgbClr val="FBAE40"/>
          </p15:clr>
        </p15:guide>
        <p15:guide id="8" pos="73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vng.knowledge">
            <a:extLst>
              <a:ext uri="{FF2B5EF4-FFF2-40B4-BE49-F238E27FC236}">
                <a16:creationId xmlns:a16="http://schemas.microsoft.com/office/drawing/2014/main" id="{47F7FB0D-7814-7142-AFBE-7A75ED0F01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E5A42739-E9FA-3CC1-4EF3-0BB95C72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12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53D18515-2728-DF4D-BD30-577CE284C0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362335E6-E2DE-E887-0E05-1D86681CC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74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B7AED09D-D872-F34F-B764-A4039FDCE9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E894909E-E2BC-9CE0-6436-C1C86992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74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7" name="livng.knowledge">
            <a:extLst>
              <a:ext uri="{FF2B5EF4-FFF2-40B4-BE49-F238E27FC236}">
                <a16:creationId xmlns:a16="http://schemas.microsoft.com/office/drawing/2014/main" id="{066467CB-860E-B94F-9269-FA8017D323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928005D7-52D0-42FE-4CE2-FCB5BF3976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1709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344504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1463" userDrawn="1">
          <p15:clr>
            <a:srgbClr val="FBAE40"/>
          </p15:clr>
        </p15:guide>
        <p15:guide id="17" orient="horz" pos="3618" userDrawn="1">
          <p15:clr>
            <a:srgbClr val="FBAE40"/>
          </p15:clr>
        </p15:guide>
        <p15:guide id="18" orient="horz" pos="85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66992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D1FA1C16-9242-3325-D975-73234123843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-78" b="-78"/>
          <a:stretch/>
        </p:blipFill>
        <p:spPr>
          <a:xfrm>
            <a:off x="350838" y="267118"/>
            <a:ext cx="1632338" cy="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7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270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0.png"/><Relationship Id="rId11" Type="http://schemas.openxmlformats.org/officeDocument/2006/relationships/image" Target="../media/image31.png"/><Relationship Id="rId5" Type="http://schemas.openxmlformats.org/officeDocument/2006/relationships/image" Target="../media/image250.png"/><Relationship Id="rId15" Type="http://schemas.openxmlformats.org/officeDocument/2006/relationships/image" Target="../media/image35.png"/><Relationship Id="rId10" Type="http://schemas.openxmlformats.org/officeDocument/2006/relationships/image" Target="../media/image300.png"/><Relationship Id="rId19" Type="http://schemas.openxmlformats.org/officeDocument/2006/relationships/image" Target="../media/image39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Relationship Id="rId1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40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3.png"/><Relationship Id="rId13" Type="http://schemas.openxmlformats.org/officeDocument/2006/relationships/image" Target="../media/image77.png"/><Relationship Id="rId18" Type="http://schemas.openxmlformats.org/officeDocument/2006/relationships/image" Target="../media/image700.png"/><Relationship Id="rId3" Type="http://schemas.openxmlformats.org/officeDocument/2006/relationships/image" Target="../media/image70.png"/><Relationship Id="rId21" Type="http://schemas.openxmlformats.org/officeDocument/2006/relationships/image" Target="../media/image73.png"/><Relationship Id="rId25" Type="http://schemas.openxmlformats.org/officeDocument/2006/relationships/image" Target="../media/image82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0.png"/><Relationship Id="rId20" Type="http://schemas.openxmlformats.org/officeDocument/2006/relationships/image" Target="../media/image72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8.xml"/><Relationship Id="rId24" Type="http://schemas.openxmlformats.org/officeDocument/2006/relationships/image" Target="../media/image76.png"/><Relationship Id="rId23" Type="http://schemas.openxmlformats.org/officeDocument/2006/relationships/image" Target="../media/image75.png"/><Relationship Id="rId28" Type="http://schemas.openxmlformats.org/officeDocument/2006/relationships/image" Target="../media/image86.png"/><Relationship Id="rId15" Type="http://schemas.openxmlformats.org/officeDocument/2006/relationships/image" Target="../media/image79.png"/><Relationship Id="rId19" Type="http://schemas.openxmlformats.org/officeDocument/2006/relationships/image" Target="../media/image71.png"/><Relationship Id="rId22" Type="http://schemas.openxmlformats.org/officeDocument/2006/relationships/image" Target="../media/image74.png"/><Relationship Id="rId27" Type="http://schemas.openxmlformats.org/officeDocument/2006/relationships/image" Target="../media/image84.png"/><Relationship Id="rId1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9.emf"/><Relationship Id="rId4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050.png"/><Relationship Id="rId3" Type="http://schemas.openxmlformats.org/officeDocument/2006/relationships/image" Target="../media/image940.png"/><Relationship Id="rId7" Type="http://schemas.openxmlformats.org/officeDocument/2006/relationships/image" Target="../media/image980.png"/><Relationship Id="rId12" Type="http://schemas.openxmlformats.org/officeDocument/2006/relationships/image" Target="../media/image10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70.png"/><Relationship Id="rId11" Type="http://schemas.openxmlformats.org/officeDocument/2006/relationships/image" Target="../media/image1030.png"/><Relationship Id="rId5" Type="http://schemas.openxmlformats.org/officeDocument/2006/relationships/image" Target="../media/image960.png"/><Relationship Id="rId10" Type="http://schemas.openxmlformats.org/officeDocument/2006/relationships/image" Target="../media/image1020.png"/><Relationship Id="rId4" Type="http://schemas.openxmlformats.org/officeDocument/2006/relationships/image" Target="../media/image950.png"/><Relationship Id="rId9" Type="http://schemas.openxmlformats.org/officeDocument/2006/relationships/image" Target="../media/image10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4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1160.png"/><Relationship Id="rId3" Type="http://schemas.openxmlformats.org/officeDocument/2006/relationships/image" Target="../media/image120.png"/><Relationship Id="rId7" Type="http://schemas.openxmlformats.org/officeDocument/2006/relationships/image" Target="../media/image1090.png"/><Relationship Id="rId12" Type="http://schemas.openxmlformats.org/officeDocument/2006/relationships/image" Target="../media/image1150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80.png"/><Relationship Id="rId11" Type="http://schemas.openxmlformats.org/officeDocument/2006/relationships/image" Target="../media/image1140.png"/><Relationship Id="rId5" Type="http://schemas.openxmlformats.org/officeDocument/2006/relationships/image" Target="../media/image1070.png"/><Relationship Id="rId15" Type="http://schemas.openxmlformats.org/officeDocument/2006/relationships/image" Target="../media/image122.png"/><Relationship Id="rId10" Type="http://schemas.openxmlformats.org/officeDocument/2006/relationships/image" Target="../media/image1130.png"/><Relationship Id="rId4" Type="http://schemas.openxmlformats.org/officeDocument/2006/relationships/image" Target="../media/image1060.png"/><Relationship Id="rId9" Type="http://schemas.openxmlformats.org/officeDocument/2006/relationships/image" Target="../media/image1120.png"/><Relationship Id="rId14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1.png"/><Relationship Id="rId3" Type="http://schemas.openxmlformats.org/officeDocument/2006/relationships/image" Target="../media/image124.png"/><Relationship Id="rId7" Type="http://schemas.openxmlformats.org/officeDocument/2006/relationships/image" Target="../media/image1240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30.png"/><Relationship Id="rId11" Type="http://schemas.openxmlformats.org/officeDocument/2006/relationships/image" Target="../media/image128.png"/><Relationship Id="rId5" Type="http://schemas.openxmlformats.org/officeDocument/2006/relationships/image" Target="../media/image1220.png"/><Relationship Id="rId10" Type="http://schemas.openxmlformats.org/officeDocument/2006/relationships/image" Target="../media/image127.png"/><Relationship Id="rId4" Type="http://schemas.openxmlformats.org/officeDocument/2006/relationships/image" Target="../media/image1210.png"/><Relationship Id="rId9" Type="http://schemas.openxmlformats.org/officeDocument/2006/relationships/image" Target="../media/image12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0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3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5" Type="http://schemas.openxmlformats.org/officeDocument/2006/relationships/image" Target="../media/image151.png"/><Relationship Id="rId10" Type="http://schemas.openxmlformats.org/officeDocument/2006/relationships/image" Target="../media/image145.png"/><Relationship Id="rId4" Type="http://schemas.openxmlformats.org/officeDocument/2006/relationships/image" Target="../media/image1390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39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50.png"/><Relationship Id="rId11" Type="http://schemas.openxmlformats.org/officeDocument/2006/relationships/image" Target="../media/image160.png"/><Relationship Id="rId5" Type="http://schemas.openxmlformats.org/officeDocument/2006/relationships/image" Target="../media/image1540.png"/><Relationship Id="rId10" Type="http://schemas.openxmlformats.org/officeDocument/2006/relationships/image" Target="../media/image159.png"/><Relationship Id="rId4" Type="http://schemas.openxmlformats.org/officeDocument/2006/relationships/image" Target="../media/image150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0.png"/><Relationship Id="rId13" Type="http://schemas.openxmlformats.org/officeDocument/2006/relationships/image" Target="../media/image173.png"/><Relationship Id="rId3" Type="http://schemas.openxmlformats.org/officeDocument/2006/relationships/image" Target="../media/image169.png"/><Relationship Id="rId7" Type="http://schemas.openxmlformats.org/officeDocument/2006/relationships/image" Target="../media/image1670.png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60.png"/><Relationship Id="rId11" Type="http://schemas.openxmlformats.org/officeDocument/2006/relationships/image" Target="../media/image171.png"/><Relationship Id="rId5" Type="http://schemas.openxmlformats.org/officeDocument/2006/relationships/image" Target="../media/image1650.png"/><Relationship Id="rId10" Type="http://schemas.openxmlformats.org/officeDocument/2006/relationships/image" Target="../media/image170.png"/><Relationship Id="rId4" Type="http://schemas.openxmlformats.org/officeDocument/2006/relationships/image" Target="../media/image1640.png"/><Relationship Id="rId9" Type="http://schemas.openxmlformats.org/officeDocument/2006/relationships/image" Target="../media/image1690.png"/><Relationship Id="rId14" Type="http://schemas.openxmlformats.org/officeDocument/2006/relationships/image" Target="../media/image17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9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9.png"/><Relationship Id="rId5" Type="http://schemas.openxmlformats.org/officeDocument/2006/relationships/image" Target="../media/image92.png"/><Relationship Id="rId4" Type="http://schemas.openxmlformats.org/officeDocument/2006/relationships/image" Target="../media/image10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0.png"/><Relationship Id="rId3" Type="http://schemas.openxmlformats.org/officeDocument/2006/relationships/image" Target="../media/image183.png"/><Relationship Id="rId7" Type="http://schemas.openxmlformats.org/officeDocument/2006/relationships/image" Target="../media/image1810.png"/><Relationship Id="rId12" Type="http://schemas.openxmlformats.org/officeDocument/2006/relationships/image" Target="../media/image18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00.png"/><Relationship Id="rId11" Type="http://schemas.openxmlformats.org/officeDocument/2006/relationships/image" Target="../media/image185.png"/><Relationship Id="rId5" Type="http://schemas.openxmlformats.org/officeDocument/2006/relationships/image" Target="../media/image1790.png"/><Relationship Id="rId10" Type="http://schemas.openxmlformats.org/officeDocument/2006/relationships/image" Target="../media/image184.png"/><Relationship Id="rId4" Type="http://schemas.openxmlformats.org/officeDocument/2006/relationships/image" Target="../media/image1780.png"/><Relationship Id="rId9" Type="http://schemas.openxmlformats.org/officeDocument/2006/relationships/image" Target="../media/image183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0.png"/><Relationship Id="rId3" Type="http://schemas.openxmlformats.org/officeDocument/2006/relationships/image" Target="../media/image188.png"/><Relationship Id="rId7" Type="http://schemas.openxmlformats.org/officeDocument/2006/relationships/image" Target="../media/image1810.png"/><Relationship Id="rId12" Type="http://schemas.openxmlformats.org/officeDocument/2006/relationships/image" Target="../media/image18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00.png"/><Relationship Id="rId11" Type="http://schemas.openxmlformats.org/officeDocument/2006/relationships/image" Target="../media/image185.png"/><Relationship Id="rId5" Type="http://schemas.openxmlformats.org/officeDocument/2006/relationships/image" Target="../media/image1790.png"/><Relationship Id="rId10" Type="http://schemas.openxmlformats.org/officeDocument/2006/relationships/image" Target="../media/image184.png"/><Relationship Id="rId4" Type="http://schemas.openxmlformats.org/officeDocument/2006/relationships/image" Target="../media/image1780.png"/><Relationship Id="rId9" Type="http://schemas.openxmlformats.org/officeDocument/2006/relationships/image" Target="../media/image183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3" Type="http://schemas.openxmlformats.org/officeDocument/2006/relationships/image" Target="../media/image1870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90.png"/><Relationship Id="rId11" Type="http://schemas.openxmlformats.org/officeDocument/2006/relationships/image" Target="../media/image194.png"/><Relationship Id="rId5" Type="http://schemas.openxmlformats.org/officeDocument/2006/relationships/image" Target="../media/image1230.png"/><Relationship Id="rId10" Type="http://schemas.openxmlformats.org/officeDocument/2006/relationships/image" Target="../media/image193.png"/><Relationship Id="rId4" Type="http://schemas.openxmlformats.org/officeDocument/2006/relationships/image" Target="../media/image1880.png"/><Relationship Id="rId9" Type="http://schemas.openxmlformats.org/officeDocument/2006/relationships/image" Target="../media/image19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0.png"/><Relationship Id="rId7" Type="http://schemas.openxmlformats.org/officeDocument/2006/relationships/image" Target="../media/image1830.png"/><Relationship Id="rId2" Type="http://schemas.openxmlformats.org/officeDocument/2006/relationships/image" Target="../media/image17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20.png"/><Relationship Id="rId5" Type="http://schemas.openxmlformats.org/officeDocument/2006/relationships/image" Target="../media/image1810.png"/><Relationship Id="rId10" Type="http://schemas.openxmlformats.org/officeDocument/2006/relationships/image" Target="../media/image186.png"/><Relationship Id="rId4" Type="http://schemas.openxmlformats.org/officeDocument/2006/relationships/image" Target="../media/image1800.png"/><Relationship Id="rId9" Type="http://schemas.openxmlformats.org/officeDocument/2006/relationships/image" Target="../media/image18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0.png"/><Relationship Id="rId11" Type="http://schemas.openxmlformats.org/officeDocument/2006/relationships/image" Target="../media/image13.png"/><Relationship Id="rId5" Type="http://schemas.openxmlformats.org/officeDocument/2006/relationships/image" Target="../media/image710.png"/><Relationship Id="rId10" Type="http://schemas.openxmlformats.org/officeDocument/2006/relationships/image" Target="../media/image12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6.png"/><Relationship Id="rId3" Type="http://schemas.openxmlformats.org/officeDocument/2006/relationships/image" Target="../media/image1970.png"/><Relationship Id="rId7" Type="http://schemas.openxmlformats.org/officeDocument/2006/relationships/image" Target="../media/image201.png"/><Relationship Id="rId12" Type="http://schemas.openxmlformats.org/officeDocument/2006/relationships/image" Target="../media/image15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2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0.png"/><Relationship Id="rId11" Type="http://schemas.openxmlformats.org/officeDocument/2006/relationships/image" Target="../media/image13.png"/><Relationship Id="rId5" Type="http://schemas.openxmlformats.org/officeDocument/2006/relationships/image" Target="../media/image710.png"/><Relationship Id="rId10" Type="http://schemas.openxmlformats.org/officeDocument/2006/relationships/image" Target="../media/image12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Temporal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  <a:p>
            <a:r>
              <a:rPr lang="en-GB" dirty="0"/>
              <a:t>Research Group Data Science, Computer Science Department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FA05F-498D-EA4E-B9BA-AEDF8F0D7C4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278438" y="-720725"/>
            <a:ext cx="6913562" cy="360362"/>
          </a:xfrm>
        </p:spPr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DE4C5-C631-3D47-A9FB-C93B39F4FE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31563" y="7019925"/>
            <a:ext cx="960437" cy="360363"/>
          </a:xfrm>
        </p:spPr>
        <p:txBody>
          <a:bodyPr/>
          <a:lstStyle/>
          <a:p>
            <a:fld id="{67C9959E-8E6B-B04C-9955-EA096F41CA7A}" type="slidenum">
              <a:rPr lang="en-GB" smtClean="0"/>
              <a:t>1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C8DC10-BA74-2D43-BBBD-7611F2FFBECC}"/>
              </a:ext>
            </a:extLst>
          </p:cNvPr>
          <p:cNvGrpSpPr/>
          <p:nvPr/>
        </p:nvGrpSpPr>
        <p:grpSpPr>
          <a:xfrm>
            <a:off x="7046914" y="1962149"/>
            <a:ext cx="4664867" cy="2406315"/>
            <a:chOff x="4381931" y="704841"/>
            <a:chExt cx="4664867" cy="240631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7614D99-E55D-0848-922F-0A3D58D5BA18}"/>
                </a:ext>
              </a:extLst>
            </p:cNvPr>
            <p:cNvGrpSpPr/>
            <p:nvPr/>
          </p:nvGrpSpPr>
          <p:grpSpPr>
            <a:xfrm>
              <a:off x="4381931" y="704841"/>
              <a:ext cx="4664867" cy="2406315"/>
              <a:chOff x="4381931" y="704841"/>
              <a:chExt cx="4664867" cy="240631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FD9F1B-0383-2E42-A707-C77B59D2C5F8}"/>
                  </a:ext>
                </a:extLst>
              </p:cNvPr>
              <p:cNvGrpSpPr/>
              <p:nvPr/>
            </p:nvGrpSpPr>
            <p:grpSpPr>
              <a:xfrm>
                <a:off x="4381931" y="704841"/>
                <a:ext cx="4664867" cy="2406315"/>
                <a:chOff x="4381931" y="552437"/>
                <a:chExt cx="4664867" cy="2406315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43260EF-949A-DF49-B05C-E64494746708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64867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1192213" algn="l"/>
                      <a:tab pos="1997075" algn="l"/>
                      <a:tab pos="2260600" algn="l"/>
                      <a:tab pos="2306638" algn="l"/>
                      <a:tab pos="3065463" algn="l"/>
                      <a:tab pos="3328988" algn="l"/>
                      <a:tab pos="4127500" algn="l"/>
                    </a:tabLst>
                  </a:pP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3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4</a:t>
                  </a:r>
                  <a:r>
                    <a:rPr lang="en-US" sz="2000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5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6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7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FDFC20A8-3928-F04A-92BD-DA07405A3691}"/>
                    </a:ext>
                  </a:extLst>
                </p:cNvPr>
                <p:cNvGrpSpPr/>
                <p:nvPr/>
              </p:nvGrpSpPr>
              <p:grpSpPr>
                <a:xfrm>
                  <a:off x="4472344" y="552437"/>
                  <a:ext cx="4480560" cy="1896429"/>
                  <a:chOff x="4284132" y="1052110"/>
                  <a:chExt cx="4480560" cy="1896429"/>
                </a:xfrm>
              </p:grpSpPr>
              <p:sp>
                <p:nvSpPr>
                  <p:cNvPr id="25" name="Shape 591">
                    <a:extLst>
                      <a:ext uri="{FF2B5EF4-FFF2-40B4-BE49-F238E27FC236}">
                        <a16:creationId xmlns:a16="http://schemas.microsoft.com/office/drawing/2014/main" id="{D0978D94-2DF6-E845-A05A-12A9C64D1E9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5509991" y="1938813"/>
                    <a:ext cx="0" cy="100166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6" name="Shape 592">
                    <a:extLst>
                      <a:ext uri="{FF2B5EF4-FFF2-40B4-BE49-F238E27FC236}">
                        <a16:creationId xmlns:a16="http://schemas.microsoft.com/office/drawing/2014/main" id="{7AA7F6C2-EFB6-C645-A9E0-41C9A6090122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650962" y="2728633"/>
                    <a:ext cx="0" cy="21183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7" name="Shape 593">
                    <a:extLst>
                      <a:ext uri="{FF2B5EF4-FFF2-40B4-BE49-F238E27FC236}">
                        <a16:creationId xmlns:a16="http://schemas.microsoft.com/office/drawing/2014/main" id="{98E16BE6-1957-1243-B19C-B213EED6351E}"/>
                      </a:ext>
                    </a:extLst>
                  </p:cNvPr>
                  <p:cNvSpPr/>
                  <p:nvPr/>
                </p:nvSpPr>
                <p:spPr>
                  <a:xfrm flipV="1">
                    <a:off x="6323436" y="2728633"/>
                    <a:ext cx="0" cy="21990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8" name="Shape 595">
                    <a:extLst>
                      <a:ext uri="{FF2B5EF4-FFF2-40B4-BE49-F238E27FC236}">
                        <a16:creationId xmlns:a16="http://schemas.microsoft.com/office/drawing/2014/main" id="{C5F72B83-1B9C-7247-9A16-348E94CBFE82}"/>
                      </a:ext>
                    </a:extLst>
                  </p:cNvPr>
                  <p:cNvSpPr/>
                  <p:nvPr/>
                </p:nvSpPr>
                <p:spPr>
                  <a:xfrm>
                    <a:off x="5509991" y="2569883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9" name="Shape 596">
                    <a:extLst>
                      <a:ext uri="{FF2B5EF4-FFF2-40B4-BE49-F238E27FC236}">
                        <a16:creationId xmlns:a16="http://schemas.microsoft.com/office/drawing/2014/main" id="{7B4B2E5E-8DC9-CB4E-A236-15821F0B53EF}"/>
                      </a:ext>
                    </a:extLst>
                  </p:cNvPr>
                  <p:cNvSpPr/>
                  <p:nvPr/>
                </p:nvSpPr>
                <p:spPr>
                  <a:xfrm>
                    <a:off x="5439727" y="2236352"/>
                    <a:ext cx="96082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30" name="Shape 597">
                    <a:extLst>
                      <a:ext uri="{FF2B5EF4-FFF2-40B4-BE49-F238E27FC236}">
                        <a16:creationId xmlns:a16="http://schemas.microsoft.com/office/drawing/2014/main" id="{24EEECC3-1398-1542-8917-411CB8306FFE}"/>
                      </a:ext>
                    </a:extLst>
                  </p:cNvPr>
                  <p:cNvSpPr/>
                  <p:nvPr/>
                </p:nvSpPr>
                <p:spPr>
                  <a:xfrm>
                    <a:off x="6449547" y="1841379"/>
                    <a:ext cx="1056994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move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31" name="Shape 598">
                    <a:extLst>
                      <a:ext uri="{FF2B5EF4-FFF2-40B4-BE49-F238E27FC236}">
                        <a16:creationId xmlns:a16="http://schemas.microsoft.com/office/drawing/2014/main" id="{76281A3A-5916-704F-A44F-40E62091B55B}"/>
                      </a:ext>
                    </a:extLst>
                  </p:cNvPr>
                  <p:cNvSpPr/>
                  <p:nvPr/>
                </p:nvSpPr>
                <p:spPr>
                  <a:xfrm>
                    <a:off x="6586930" y="2169030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2" name="Shape 599">
                    <a:extLst>
                      <a:ext uri="{FF2B5EF4-FFF2-40B4-BE49-F238E27FC236}">
                        <a16:creationId xmlns:a16="http://schemas.microsoft.com/office/drawing/2014/main" id="{19C7B4CD-A079-7C4B-BEB1-E126A877A444}"/>
                      </a:ext>
                    </a:extLst>
                  </p:cNvPr>
                  <p:cNvSpPr/>
                  <p:nvPr/>
                </p:nvSpPr>
                <p:spPr>
                  <a:xfrm>
                    <a:off x="7654385" y="2569432"/>
                    <a:ext cx="807655" cy="15773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3" name="Shape 600">
                    <a:extLst>
                      <a:ext uri="{FF2B5EF4-FFF2-40B4-BE49-F238E27FC236}">
                        <a16:creationId xmlns:a16="http://schemas.microsoft.com/office/drawing/2014/main" id="{B701AA79-227A-794A-AC96-DF9DA446273C}"/>
                      </a:ext>
                    </a:extLst>
                  </p:cNvPr>
                  <p:cNvSpPr/>
                  <p:nvPr/>
                </p:nvSpPr>
                <p:spPr>
                  <a:xfrm flipV="1">
                    <a:off x="6586931" y="23277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4" name="Shape 601">
                    <a:extLst>
                      <a:ext uri="{FF2B5EF4-FFF2-40B4-BE49-F238E27FC236}">
                        <a16:creationId xmlns:a16="http://schemas.microsoft.com/office/drawing/2014/main" id="{02B7A648-0808-3F40-8966-764754041525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401093" y="2335845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5" name="Shape 602">
                    <a:extLst>
                      <a:ext uri="{FF2B5EF4-FFF2-40B4-BE49-F238E27FC236}">
                        <a16:creationId xmlns:a16="http://schemas.microsoft.com/office/drawing/2014/main" id="{5E91C4A8-4607-E44A-923C-20D49C6F471E}"/>
                      </a:ext>
                    </a:extLst>
                  </p:cNvPr>
                  <p:cNvSpPr/>
                  <p:nvPr/>
                </p:nvSpPr>
                <p:spPr>
                  <a:xfrm flipV="1">
                    <a:off x="8462040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6" name="Shape 610">
                    <a:extLst>
                      <a:ext uri="{FF2B5EF4-FFF2-40B4-BE49-F238E27FC236}">
                        <a16:creationId xmlns:a16="http://schemas.microsoft.com/office/drawing/2014/main" id="{5C71FA15-FDA7-2544-985E-A39809FC46A8}"/>
                      </a:ext>
                    </a:extLst>
                  </p:cNvPr>
                  <p:cNvSpPr/>
                  <p:nvPr/>
                </p:nvSpPr>
                <p:spPr>
                  <a:xfrm>
                    <a:off x="7696438" y="2319891"/>
                    <a:ext cx="722955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unload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Shape 594">
                        <a:extLst>
                          <a:ext uri="{FF2B5EF4-FFF2-40B4-BE49-F238E27FC236}">
                            <a16:creationId xmlns:a16="http://schemas.microsoft.com/office/drawing/2014/main" id="{59B1C0AC-8CA9-0B43-B2DB-DDAE4C5BBB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7" name="Shape 594">
                        <a:extLst>
                          <a:ext uri="{FF2B5EF4-FFF2-40B4-BE49-F238E27FC236}">
                            <a16:creationId xmlns:a16="http://schemas.microsoft.com/office/drawing/2014/main" id="{59B1C0AC-8CA9-0B43-B2DB-DDAE4C5BBB8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8" name="Straight Arrow Connector 37">
                    <a:extLst>
                      <a:ext uri="{FF2B5EF4-FFF2-40B4-BE49-F238E27FC236}">
                        <a16:creationId xmlns:a16="http://schemas.microsoft.com/office/drawing/2014/main" id="{A927B191-943C-F046-B3DE-342245849F3E}"/>
                      </a:ext>
                    </a:extLst>
                  </p:cNvPr>
                  <p:cNvCxnSpPr/>
                  <p:nvPr/>
                </p:nvCxnSpPr>
                <p:spPr>
                  <a:xfrm>
                    <a:off x="4284132" y="2940476"/>
                    <a:ext cx="448056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9" name="Shape 595">
                <a:extLst>
                  <a:ext uri="{FF2B5EF4-FFF2-40B4-BE49-F238E27FC236}">
                    <a16:creationId xmlns:a16="http://schemas.microsoft.com/office/drawing/2014/main" id="{18C98424-9F41-5942-987C-77DEEECBB6BC}"/>
                  </a:ext>
                </a:extLst>
              </p:cNvPr>
              <p:cNvSpPr/>
              <p:nvPr/>
            </p:nvSpPr>
            <p:spPr>
              <a:xfrm>
                <a:off x="4508720" y="2306897"/>
                <a:ext cx="810000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20" name="Shape 596">
                <a:extLst>
                  <a:ext uri="{FF2B5EF4-FFF2-40B4-BE49-F238E27FC236}">
                    <a16:creationId xmlns:a16="http://schemas.microsoft.com/office/drawing/2014/main" id="{408068D9-3D74-CB41-961A-DD2B5083100A}"/>
                  </a:ext>
                </a:extLst>
              </p:cNvPr>
              <p:cNvSpPr/>
              <p:nvPr/>
            </p:nvSpPr>
            <p:spPr>
              <a:xfrm>
                <a:off x="4438456" y="1973366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1" name="Shape 595">
                <a:extLst>
                  <a:ext uri="{FF2B5EF4-FFF2-40B4-BE49-F238E27FC236}">
                    <a16:creationId xmlns:a16="http://schemas.microsoft.com/office/drawing/2014/main" id="{A6FEB070-8150-4D42-B43B-4713F4C30EBB}"/>
                  </a:ext>
                </a:extLst>
              </p:cNvPr>
              <p:cNvSpPr/>
              <p:nvPr/>
            </p:nvSpPr>
            <p:spPr>
              <a:xfrm>
                <a:off x="4508720" y="1894719"/>
                <a:ext cx="939556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22" name="Shape 596">
                <a:extLst>
                  <a:ext uri="{FF2B5EF4-FFF2-40B4-BE49-F238E27FC236}">
                    <a16:creationId xmlns:a16="http://schemas.microsoft.com/office/drawing/2014/main" id="{3A4856E9-5DC9-004D-B901-C734A0AE5A70}"/>
                  </a:ext>
                </a:extLst>
              </p:cNvPr>
              <p:cNvSpPr/>
              <p:nvPr/>
            </p:nvSpPr>
            <p:spPr>
              <a:xfrm>
                <a:off x="4438456" y="1561188"/>
                <a:ext cx="1114502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move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9" name="Shape 591">
              <a:extLst>
                <a:ext uri="{FF2B5EF4-FFF2-40B4-BE49-F238E27FC236}">
                  <a16:creationId xmlns:a16="http://schemas.microsoft.com/office/drawing/2014/main" id="{FB6919E8-BD02-D040-BCEF-EDDED33B1760}"/>
                </a:ext>
              </a:extLst>
            </p:cNvPr>
            <p:cNvSpPr/>
            <p:nvPr/>
          </p:nvSpPr>
          <p:spPr>
            <a:xfrm flipH="1" flipV="1">
              <a:off x="4508718" y="1591545"/>
              <a:ext cx="0" cy="100019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DEF079-EE1C-234C-AFD4-D851FCFCA4E8}"/>
                </a:ext>
              </a:extLst>
            </p:cNvPr>
            <p:cNvSpPr/>
            <p:nvPr/>
          </p:nvSpPr>
          <p:spPr>
            <a:xfrm>
              <a:off x="5315398" y="1599876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1</a:t>
              </a:r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C93E38-3044-1D44-8FF9-92995F3B3E8B}"/>
                </a:ext>
              </a:extLst>
            </p:cNvPr>
            <p:cNvSpPr/>
            <p:nvPr/>
          </p:nvSpPr>
          <p:spPr>
            <a:xfrm>
              <a:off x="5257529" y="2257492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2</a:t>
              </a:r>
              <a:endParaRPr lang="en-GB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D9FACD5-1FE0-7F48-855F-789535DAB6A2}"/>
                </a:ext>
              </a:extLst>
            </p:cNvPr>
            <p:cNvCxnSpPr>
              <a:stCxn id="21" idx="3"/>
              <a:endCxn id="28" idx="1"/>
            </p:cNvCxnSpPr>
            <p:nvPr/>
          </p:nvCxnSpPr>
          <p:spPr>
            <a:xfrm>
              <a:off x="5448276" y="1974096"/>
              <a:ext cx="249927" cy="327895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9958CB-4C4C-4646-9845-0826D32A06C8}"/>
                </a:ext>
              </a:extLst>
            </p:cNvPr>
            <p:cNvCxnSpPr>
              <a:cxnSpLocks/>
              <a:stCxn id="19" idx="3"/>
              <a:endCxn id="28" idx="1"/>
            </p:cNvCxnSpPr>
            <p:nvPr/>
          </p:nvCxnSpPr>
          <p:spPr>
            <a:xfrm flipV="1">
              <a:off x="5318720" y="2301991"/>
              <a:ext cx="379483" cy="8428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3FC3E75-C76A-2F45-9786-F2D724ECC72A}"/>
                </a:ext>
              </a:extLst>
            </p:cNvPr>
            <p:cNvCxnSpPr>
              <a:stCxn id="9" idx="1"/>
              <a:endCxn id="25" idx="1"/>
            </p:cNvCxnSpPr>
            <p:nvPr/>
          </p:nvCxnSpPr>
          <p:spPr>
            <a:xfrm flipV="1">
              <a:off x="4508717" y="1591544"/>
              <a:ext cx="1189485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8F6EB2E-DB9D-8A48-BF78-D3E154515B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362" y="1548208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C21BF87-D5AA-3C41-B92A-347299F2B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7347" y="1546372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hape 571">
              <a:extLst>
                <a:ext uri="{FF2B5EF4-FFF2-40B4-BE49-F238E27FC236}">
                  <a16:creationId xmlns:a16="http://schemas.microsoft.com/office/drawing/2014/main" id="{74922B04-E621-E349-9E01-B06BEA61F20C}"/>
                </a:ext>
              </a:extLst>
            </p:cNvPr>
            <p:cNvSpPr/>
            <p:nvPr/>
          </p:nvSpPr>
          <p:spPr>
            <a:xfrm>
              <a:off x="4469500" y="983106"/>
              <a:ext cx="1814706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40" tIns="45720" rIns="9144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pile(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c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</a:t>
              </a:r>
              <a:r>
                <a:rPr lang="en-US" sz="1800" i="1">
                  <a:latin typeface="+mn-lt"/>
                </a:rPr>
                <a:t>′</a:t>
              </a:r>
              <a:endParaRPr lang="en-US" sz="1800" i="1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freight(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r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empty</a:t>
              </a:r>
              <a:endParaRPr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85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Preliminaries:</a:t>
                </a:r>
              </a:p>
              <a:p>
                <a:pPr lvl="1"/>
                <a:r>
                  <a:rPr lang="en-US" dirty="0"/>
                  <a:t>Timelines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dirty="0">
                    <a:cs typeface="Times New Roman"/>
                  </a:rPr>
                  <a:t> different state variables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Their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union</a:t>
                </a:r>
                <a:r>
                  <a:rPr lang="en-US" dirty="0">
                    <a:cs typeface="Times New Roman"/>
                  </a:rPr>
                  <a:t>:</a:t>
                </a:r>
                <a:endParaRPr lang="en-US" i="1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 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If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is secure, and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no pair of timelines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has any unground variables in common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then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Lucida Handwriting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is also secure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56" t="-2985" r="-2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6DFB0D6-A9F9-5936-2D85-EB08869EC8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Action</a:t>
                </a:r>
                <a:r>
                  <a:rPr lang="en-US" i="1" dirty="0"/>
                  <a:t>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chemeClr val="accent1"/>
                    </a:solidFill>
                  </a:rPr>
                  <a:t>primitive task </a:t>
                </a:r>
                <a:r>
                  <a:rPr lang="en-US" dirty="0"/>
                  <a:t>(or just </a:t>
                </a:r>
                <a:r>
                  <a:rPr lang="en-US" i="1" dirty="0"/>
                  <a:t>primitive</a:t>
                </a:r>
                <a:r>
                  <a:rPr lang="en-US" dirty="0"/>
                  <a:t>): </a:t>
                </a:r>
              </a:p>
              <a:p>
                <a:pPr lvl="1"/>
                <a:r>
                  <a:rPr lang="en-US" dirty="0"/>
                  <a:t>a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h𝑒𝑎𝑑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h𝑒𝑎𝑑</m:t>
                    </m:r>
                  </m:oMath>
                </a14:m>
                <a:r>
                  <a:rPr lang="en-US" dirty="0"/>
                  <a:t> is the name and arguments</a:t>
                </a:r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 is the union of a set of timelines</a:t>
                </a:r>
              </a:p>
              <a:p>
                <a:pPr lvl="1"/>
                <a:r>
                  <a:rPr lang="en-US" dirty="0"/>
                  <a:t>Primitive at the planning level</a:t>
                </a:r>
              </a:p>
              <a:p>
                <a:pPr lvl="2"/>
                <a:r>
                  <a:rPr lang="en-US" dirty="0"/>
                  <a:t>May be further refined at the acting level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6DFB0D6-A9F9-5936-2D85-EB08869EC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985" r="-204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231B-F4AF-D34F-93F1-91301585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1CF356-31C5-94DC-3D7F-B40F8283D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9FB6C-BB90-6148-B883-F7672F59D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78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GB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Robot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leaves 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goes to adjacent waypoint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GB" i="1" dirty="0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changes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/>
                  <a:t> with delay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i="1" dirty="0"/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becomes empty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6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Two additional conventional parameters  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Starting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dirty="0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Ending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No separate preconditions and effects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Change assertion expresses both precondition and effect</a:t>
                </a: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r>
                  <a:rPr lang="en-GB" dirty="0">
                    <a:latin typeface="Calibri"/>
                  </a:rPr>
                  <a:t>E.g., </a:t>
                </a:r>
                <a:r>
                  <a:rPr lang="en-GB" dirty="0"/>
                  <a:t>[</a:t>
                </a:r>
                <a:r>
                  <a:rPr lang="en-GB" i="1" dirty="0" err="1"/>
                  <a:t>t</a:t>
                </a:r>
                <a:r>
                  <a:rPr lang="en-GB" i="1" baseline="-25000" dirty="0" err="1"/>
                  <a:t>s</a:t>
                </a:r>
                <a:r>
                  <a:rPr lang="en-GB" dirty="0" err="1"/>
                  <a:t>,</a:t>
                </a:r>
                <a:r>
                  <a:rPr lang="en-GB" i="1" dirty="0" err="1"/>
                  <a:t>t</a:t>
                </a:r>
                <a:r>
                  <a:rPr lang="en-GB" i="1" baseline="-25000" dirty="0" err="1"/>
                  <a:t>e</a:t>
                </a:r>
                <a:r>
                  <a:rPr lang="en-GB" dirty="0"/>
                  <a:t>] occupant(</a:t>
                </a:r>
                <a:r>
                  <a:rPr lang="en-GB" i="1" dirty="0"/>
                  <a:t>d</a:t>
                </a:r>
                <a:r>
                  <a:rPr lang="en-GB" dirty="0"/>
                  <a:t>): (</a:t>
                </a:r>
                <a:r>
                  <a:rPr lang="en-GB" i="1" dirty="0" err="1"/>
                  <a:t>r</a:t>
                </a:r>
                <a:r>
                  <a:rPr lang="en-GB" dirty="0" err="1"/>
                  <a:t>,empty</a:t>
                </a:r>
                <a:r>
                  <a:rPr lang="en-GB" dirty="0"/>
                  <a:t>)</a:t>
                </a:r>
                <a:endParaRPr lang="en-GB" dirty="0">
                  <a:latin typeface="Calibri"/>
                </a:endParaRPr>
              </a:p>
              <a:p>
                <a:pPr lvl="3">
                  <a:tabLst>
                    <a:tab pos="744538" algn="l"/>
                    <a:tab pos="1658938" algn="l"/>
                  </a:tabLst>
                </a:pPr>
                <a:r>
                  <a:rPr lang="en-GB" dirty="0">
                    <a:latin typeface="Calibri"/>
                  </a:rPr>
                  <a:t>Pre: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>
                    <a:latin typeface="Calibri"/>
                  </a:rPr>
                  <a:t> is occupied by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>
                    <a:latin typeface="Calibri"/>
                  </a:rPr>
                  <a:t> </a:t>
                </a:r>
              </a:p>
              <a:p>
                <a:pPr lvl="3">
                  <a:tabLst>
                    <a:tab pos="744538" algn="l"/>
                    <a:tab pos="1658938" algn="l"/>
                  </a:tabLst>
                </a:pPr>
                <a:r>
                  <a:rPr lang="en-GB" dirty="0">
                    <a:latin typeface="Calibri"/>
                  </a:rPr>
                  <a:t>Effect: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>
                    <a:latin typeface="Calibri"/>
                  </a:rPr>
                  <a:t> is empty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0840312-E1DA-C546-9D84-0CA1BFDE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F00F88A-841C-6CDE-80EF-094F1924F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26D2D-E564-8D4F-9A51-56B1649DB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53A3E3-A634-284E-9D3F-A7492E1DB901}"/>
              </a:ext>
            </a:extLst>
          </p:cNvPr>
          <p:cNvGrpSpPr/>
          <p:nvPr/>
        </p:nvGrpSpPr>
        <p:grpSpPr>
          <a:xfrm>
            <a:off x="8717015" y="5160151"/>
            <a:ext cx="2670475" cy="745761"/>
            <a:chOff x="4718837" y="5805758"/>
            <a:chExt cx="2670475" cy="745761"/>
          </a:xfrm>
        </p:grpSpPr>
        <p:sp>
          <p:nvSpPr>
            <p:cNvPr id="65" name="Line 853"/>
            <p:cNvSpPr>
              <a:spLocks noChangeShapeType="1"/>
            </p:cNvSpPr>
            <p:nvPr/>
          </p:nvSpPr>
          <p:spPr bwMode="auto">
            <a:xfrm>
              <a:off x="4718837" y="6537984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GB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7" name="Line 853"/>
            <p:cNvSpPr>
              <a:spLocks noChangeShapeType="1"/>
            </p:cNvSpPr>
            <p:nvPr/>
          </p:nvSpPr>
          <p:spPr bwMode="auto">
            <a:xfrm>
              <a:off x="5880552" y="6547157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GB" i="1">
                  <a:ea typeface="Times New Roman"/>
                  <a:cs typeface="Times New Roman"/>
                </a:rPr>
                <a:t>             d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372685" y="5941056"/>
              <a:ext cx="5180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</a:t>
              </a:r>
              <a:r>
                <a:rPr lang="en-GB" i="1">
                  <a:ea typeface="Calibri"/>
                  <a:cs typeface="Calibri"/>
                </a:rPr>
                <a:t>w</a:t>
              </a: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5933914" y="5805758"/>
              <a:ext cx="1203321" cy="500893"/>
              <a:chOff x="6392419" y="5864703"/>
              <a:chExt cx="1203321" cy="500893"/>
            </a:xfrm>
          </p:grpSpPr>
          <p:sp>
            <p:nvSpPr>
              <p:cNvPr id="113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14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15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16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17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19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20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GB" i="1"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21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22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56AA14B-F0B1-C841-A0CD-88531077A2A7}"/>
              </a:ext>
            </a:extLst>
          </p:cNvPr>
          <p:cNvSpPr/>
          <p:nvPr/>
        </p:nvSpPr>
        <p:spPr>
          <a:xfrm>
            <a:off x="1068377" y="2680679"/>
            <a:ext cx="3747693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en-GB" dirty="0"/>
              <a:t>leave(</a:t>
            </a:r>
            <a:r>
              <a:rPr lang="en-GB" i="1" dirty="0" err="1"/>
              <a:t>r,d,w</a:t>
            </a:r>
            <a:r>
              <a:rPr lang="en-GB" dirty="0"/>
              <a:t>)</a:t>
            </a:r>
          </a:p>
          <a:p>
            <a:pPr marL="687388" lvl="1" indent="-285750">
              <a:tabLst>
                <a:tab pos="744538" algn="l"/>
                <a:tab pos="1658938" algn="l"/>
              </a:tabLst>
            </a:pPr>
            <a:r>
              <a:rPr lang="en-GB" dirty="0"/>
              <a:t>assertions:	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dirty="0"/>
              <a:t>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): (</a:t>
            </a:r>
            <a:r>
              <a:rPr lang="en-GB" i="1" dirty="0" err="1"/>
              <a:t>d,w</a:t>
            </a:r>
            <a:r>
              <a:rPr lang="en-GB" dirty="0"/>
              <a:t>)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dirty="0"/>
              <a:t>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occupant(</a:t>
            </a:r>
            <a:r>
              <a:rPr lang="en-GB" i="1" dirty="0"/>
              <a:t>d</a:t>
            </a:r>
            <a:r>
              <a:rPr lang="en-GB" dirty="0"/>
              <a:t>): (</a:t>
            </a:r>
            <a:r>
              <a:rPr lang="en-GB" i="1" dirty="0" err="1"/>
              <a:t>r</a:t>
            </a:r>
            <a:r>
              <a:rPr lang="en-GB" dirty="0" err="1"/>
              <a:t>,empty</a:t>
            </a:r>
            <a:r>
              <a:rPr lang="en-GB" dirty="0"/>
              <a:t>) </a:t>
            </a:r>
          </a:p>
          <a:p>
            <a:pPr marL="687388" lvl="1" indent="-285750">
              <a:tabLst>
                <a:tab pos="744538" algn="l"/>
                <a:tab pos="1658938" algn="l"/>
              </a:tabLst>
            </a:pPr>
            <a:r>
              <a:rPr lang="en-GB" dirty="0"/>
              <a:t>constraints: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 ≤ 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/>
              <a:t> + δ</a:t>
            </a:r>
            <a:r>
              <a:rPr lang="en-GB" baseline="-25000" dirty="0"/>
              <a:t>1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dirty="0" err="1"/>
              <a:t>adj</a:t>
            </a:r>
            <a:r>
              <a:rPr lang="en-GB" dirty="0"/>
              <a:t>(</a:t>
            </a:r>
            <a:r>
              <a:rPr lang="en-GB" i="1" dirty="0" err="1"/>
              <a:t>d,w</a:t>
            </a:r>
            <a:r>
              <a:rPr lang="en-GB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6754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GB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Robot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enters 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from an adjacent waypoint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de-DE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758297" lvl="2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758297" lvl="2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758297" lvl="2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758297" lvl="2" indent="-285750">
                  <a:tabLst>
                    <a:tab pos="744538" algn="l"/>
                    <a:tab pos="1658938" algn="l"/>
                  </a:tabLst>
                </a:pPr>
                <a:endParaRPr lang="en-GB" dirty="0"/>
              </a:p>
              <a:p>
                <a:pPr marL="758297" lvl="2" indent="-285750">
                  <a:tabLst>
                    <a:tab pos="744538" algn="l"/>
                    <a:tab pos="1658938" algn="l"/>
                  </a:tabLst>
                </a:pPr>
                <a:endParaRPr lang="en-GB" dirty="0"/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changes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with delay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i="1" dirty="0"/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becomes occupied by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i="1" baseline="-25000" dirty="0"/>
              </a:p>
              <a:p>
                <a:endParaRPr lang="en-GB" dirty="0"/>
              </a:p>
              <a:p>
                <a:pPr marL="0" lvl="2" indent="-3175">
                  <a:buSzPct val="110000"/>
                  <a:buNone/>
                  <a:tabLst>
                    <a:tab pos="287338" algn="l"/>
                    <a:tab pos="855663" algn="l"/>
                  </a:tabLst>
                </a:pPr>
                <a:endParaRPr lang="en-GB" baseline="-25000" dirty="0"/>
              </a:p>
              <a:p>
                <a:pPr marL="0" lvl="1" indent="-3175">
                  <a:tabLst>
                    <a:tab pos="287338" algn="l"/>
                    <a:tab pos="855663" algn="l"/>
                  </a:tabLst>
                </a:pPr>
                <a:endParaRPr lang="en-GB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56" t="-26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A849D399-44A8-0549-07EC-30017FE9013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𝑡𝑎𝑘𝑒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r>
                  <a:rPr lang="en-US" dirty="0"/>
                  <a:t>Action: crane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</a:t>
                </a:r>
                <a:br>
                  <a:rPr lang="en-US" dirty="0"/>
                </a:br>
                <a:r>
                  <a:rPr lang="en-US" dirty="0"/>
                  <a:t>container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on dock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A849D399-44A8-0549-07EC-30017FE90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6237D-CA43-604E-ADD2-56F90D24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D46C1-3DAE-9493-EBD4-B69CCEF14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5367A-7E72-314B-AE04-B0372B35D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D3BB3D-E4AF-4843-90C5-578DF612DD2B}"/>
              </a:ext>
            </a:extLst>
          </p:cNvPr>
          <p:cNvGrpSpPr/>
          <p:nvPr/>
        </p:nvGrpSpPr>
        <p:grpSpPr>
          <a:xfrm>
            <a:off x="2669117" y="1207367"/>
            <a:ext cx="2822817" cy="761919"/>
            <a:chOff x="4410911" y="5797516"/>
            <a:chExt cx="2822817" cy="761919"/>
          </a:xfrm>
        </p:grpSpPr>
        <p:sp>
          <p:nvSpPr>
            <p:cNvPr id="126" name="Line 853"/>
            <p:cNvSpPr>
              <a:spLocks noChangeShapeType="1"/>
            </p:cNvSpPr>
            <p:nvPr/>
          </p:nvSpPr>
          <p:spPr bwMode="auto">
            <a:xfrm>
              <a:off x="5933358" y="6546232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GB">
                <a:ea typeface="Times New Roman"/>
                <a:cs typeface="Times New Roman"/>
              </a:endParaRPr>
            </a:p>
          </p:txBody>
        </p:sp>
        <p:sp>
          <p:nvSpPr>
            <p:cNvPr id="128" name="Line 853"/>
            <p:cNvSpPr>
              <a:spLocks noChangeShapeType="1"/>
            </p:cNvSpPr>
            <p:nvPr/>
          </p:nvSpPr>
          <p:spPr bwMode="auto">
            <a:xfrm>
              <a:off x="4410911" y="6546232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GB" i="1">
                  <a:ea typeface="Times New Roman"/>
                  <a:cs typeface="Times New Roman"/>
                </a:rPr>
                <a:t>                 d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379802" y="6190103"/>
              <a:ext cx="5180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</a:t>
              </a:r>
              <a:r>
                <a:rPr lang="en-GB" i="1">
                  <a:ea typeface="Calibri"/>
                  <a:cs typeface="Calibri"/>
                </a:rPr>
                <a:t>w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6030407" y="5797516"/>
              <a:ext cx="1203321" cy="500893"/>
              <a:chOff x="6392419" y="5864703"/>
              <a:chExt cx="1203321" cy="500893"/>
            </a:xfrm>
          </p:grpSpPr>
          <p:sp>
            <p:nvSpPr>
              <p:cNvPr id="131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32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33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34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35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37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38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GB" i="1"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39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40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D5116-908D-9148-81A5-45B518D69DAC}"/>
              </a:ext>
            </a:extLst>
          </p:cNvPr>
          <p:cNvSpPr/>
          <p:nvPr/>
        </p:nvSpPr>
        <p:spPr>
          <a:xfrm>
            <a:off x="1068377" y="2680679"/>
            <a:ext cx="3747693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indent="-3175">
              <a:buSzPct val="110000"/>
              <a:tabLst>
                <a:tab pos="395288" algn="l"/>
                <a:tab pos="855663" algn="l"/>
              </a:tabLst>
            </a:pPr>
            <a:r>
              <a:rPr lang="en-GB" dirty="0"/>
              <a:t>enter(</a:t>
            </a:r>
            <a:r>
              <a:rPr lang="en-GB" i="1" dirty="0" err="1"/>
              <a:t>r,d,w</a:t>
            </a:r>
            <a:r>
              <a:rPr lang="en-GB" dirty="0"/>
              <a:t>)</a:t>
            </a:r>
          </a:p>
          <a:p>
            <a:pPr marL="0" lvl="2" indent="-3175">
              <a:buSzPct val="110000"/>
              <a:tabLst>
                <a:tab pos="395288" algn="l"/>
                <a:tab pos="855663" algn="l"/>
              </a:tabLst>
            </a:pPr>
            <a:r>
              <a:rPr lang="en-GB" dirty="0"/>
              <a:t>	assertions:	</a:t>
            </a:r>
          </a:p>
          <a:p>
            <a:pPr marL="0" lvl="2" indent="-3175">
              <a:buSzPct val="110000"/>
              <a:tabLst>
                <a:tab pos="395288" algn="l"/>
                <a:tab pos="855663" algn="l"/>
              </a:tabLst>
            </a:pPr>
            <a:r>
              <a:rPr lang="en-GB" dirty="0"/>
              <a:t>		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): (</a:t>
            </a:r>
            <a:r>
              <a:rPr lang="en-GB" i="1" dirty="0" err="1"/>
              <a:t>w,d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		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occupant(</a:t>
            </a:r>
            <a:r>
              <a:rPr lang="en-GB" i="1" dirty="0"/>
              <a:t>d</a:t>
            </a:r>
            <a:r>
              <a:rPr lang="en-GB" dirty="0"/>
              <a:t>): (</a:t>
            </a:r>
            <a:r>
              <a:rPr lang="en-GB" dirty="0" err="1"/>
              <a:t>empty</a:t>
            </a:r>
            <a:r>
              <a:rPr lang="en-GB" dirty="0" err="1">
                <a:cs typeface="Times New Roman"/>
              </a:rPr>
              <a:t>,</a:t>
            </a:r>
            <a:r>
              <a:rPr lang="en-GB" i="1" dirty="0" err="1">
                <a:cs typeface="Times New Roman"/>
              </a:rPr>
              <a:t>r</a:t>
            </a:r>
            <a:r>
              <a:rPr lang="en-GB" dirty="0"/>
              <a:t>) </a:t>
            </a:r>
          </a:p>
          <a:p>
            <a:pPr marL="0" lvl="2" indent="-3175">
              <a:buSzPct val="110000"/>
              <a:tabLst>
                <a:tab pos="395288" algn="l"/>
                <a:tab pos="855663" algn="l"/>
              </a:tabLst>
            </a:pPr>
            <a:r>
              <a:rPr lang="en-GB" dirty="0"/>
              <a:t>	constraints:</a:t>
            </a:r>
          </a:p>
          <a:p>
            <a:pPr marL="0" lvl="2" indent="-3175">
              <a:buSzPct val="110000"/>
              <a:tabLst>
                <a:tab pos="395288" algn="l"/>
                <a:tab pos="855663" algn="l"/>
              </a:tabLst>
            </a:pPr>
            <a:r>
              <a:rPr lang="en-GB" dirty="0"/>
              <a:t>		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 ≤ 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/>
              <a:t> + δ</a:t>
            </a:r>
            <a:r>
              <a:rPr lang="en-GB" baseline="-25000" dirty="0"/>
              <a:t>2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 err="1"/>
              <a:t>adj</a:t>
            </a:r>
            <a:r>
              <a:rPr lang="en-GB" dirty="0"/>
              <a:t>(</a:t>
            </a:r>
            <a:r>
              <a:rPr lang="en-GB" i="1" dirty="0" err="1"/>
              <a:t>d,w</a:t>
            </a:r>
            <a:r>
              <a:rPr lang="en-GB" dirty="0"/>
              <a:t>)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2016C6-9067-72C3-8AFD-5BF6FF6AFFB4}"/>
              </a:ext>
            </a:extLst>
          </p:cNvPr>
          <p:cNvGrpSpPr/>
          <p:nvPr/>
        </p:nvGrpSpPr>
        <p:grpSpPr>
          <a:xfrm>
            <a:off x="9384117" y="1588327"/>
            <a:ext cx="2447558" cy="1762990"/>
            <a:chOff x="1271379" y="2149125"/>
            <a:chExt cx="2447558" cy="1762990"/>
          </a:xfrm>
        </p:grpSpPr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D21F3C63-5785-D54C-E1A8-D4B7720822B6}"/>
                </a:ext>
              </a:extLst>
            </p:cNvPr>
            <p:cNvSpPr/>
            <p:nvPr/>
          </p:nvSpPr>
          <p:spPr>
            <a:xfrm>
              <a:off x="2326667" y="2942895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i="1">
                  <a:solidFill>
                    <a:schemeClr val="tx1"/>
                  </a:solidFill>
                  <a:latin typeface="Times New Roman" charset="0"/>
                  <a:ea typeface="Calibri"/>
                  <a:cs typeface="Calibri"/>
                </a:rPr>
                <a:t>c</a:t>
              </a:r>
              <a:endParaRPr lang="en-US" i="1" baseline="-25000">
                <a:solidFill>
                  <a:schemeClr val="tx1"/>
                </a:solidFill>
                <a:latin typeface="Times New Roman" charset="0"/>
                <a:ea typeface="Calibri"/>
                <a:cs typeface="Calibri"/>
              </a:endParaRPr>
            </a:p>
          </p:txBody>
        </p:sp>
        <p:sp>
          <p:nvSpPr>
            <p:cNvPr id="45" name="Line 853">
              <a:extLst>
                <a:ext uri="{FF2B5EF4-FFF2-40B4-BE49-F238E27FC236}">
                  <a16:creationId xmlns:a16="http://schemas.microsoft.com/office/drawing/2014/main" id="{0BAAC1FC-5956-12A9-CE0F-63ADE2303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1379" y="3907753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i="1">
                  <a:latin typeface="Calibri"/>
                  <a:ea typeface="Times New Roman"/>
                  <a:cs typeface="Times New Roman"/>
                </a:rPr>
                <a:t>                 </a:t>
              </a:r>
              <a:r>
                <a:rPr lang="en-US" i="1">
                  <a:latin typeface="Times New Roman" charset="0"/>
                  <a:ea typeface="Times New Roman"/>
                  <a:cs typeface="Times New Roman"/>
                </a:rPr>
                <a:t>d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57AD8E8-DA40-7673-33AB-9D3AB4493207}"/>
                </a:ext>
              </a:extLst>
            </p:cNvPr>
            <p:cNvGrpSpPr/>
            <p:nvPr/>
          </p:nvGrpSpPr>
          <p:grpSpPr>
            <a:xfrm>
              <a:off x="1584118" y="3177193"/>
              <a:ext cx="1203321" cy="500893"/>
              <a:chOff x="6392419" y="5864703"/>
              <a:chExt cx="1203321" cy="500893"/>
            </a:xfrm>
          </p:grpSpPr>
          <p:sp>
            <p:nvSpPr>
              <p:cNvPr id="61" name="Oval 859">
                <a:extLst>
                  <a:ext uri="{FF2B5EF4-FFF2-40B4-BE49-F238E27FC236}">
                    <a16:creationId xmlns:a16="http://schemas.microsoft.com/office/drawing/2014/main" id="{F75461A6-8A02-0ACC-DB1A-78A03321742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2" name="Oval 861">
                <a:extLst>
                  <a:ext uri="{FF2B5EF4-FFF2-40B4-BE49-F238E27FC236}">
                    <a16:creationId xmlns:a16="http://schemas.microsoft.com/office/drawing/2014/main" id="{EF4BCAC1-84F4-4312-423D-4859544D4A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3" name="Oval 862">
                <a:extLst>
                  <a:ext uri="{FF2B5EF4-FFF2-40B4-BE49-F238E27FC236}">
                    <a16:creationId xmlns:a16="http://schemas.microsoft.com/office/drawing/2014/main" id="{6803F79B-B348-5DC0-57FE-718FFFE3AC8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4" name="Oval 863">
                <a:extLst>
                  <a:ext uri="{FF2B5EF4-FFF2-40B4-BE49-F238E27FC236}">
                    <a16:creationId xmlns:a16="http://schemas.microsoft.com/office/drawing/2014/main" id="{7464B181-CBD9-0CDC-B553-480858972E1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5" name="Oval 863">
                <a:extLst>
                  <a:ext uri="{FF2B5EF4-FFF2-40B4-BE49-F238E27FC236}">
                    <a16:creationId xmlns:a16="http://schemas.microsoft.com/office/drawing/2014/main" id="{990AF45D-F784-1568-C686-EF92E595E3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06592C6-8E37-F39C-8035-46B7AF1C857B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67" name="Freeform 860">
                  <a:extLst>
                    <a:ext uri="{FF2B5EF4-FFF2-40B4-BE49-F238E27FC236}">
                      <a16:creationId xmlns:a16="http://schemas.microsoft.com/office/drawing/2014/main" id="{90DEE775-0F5C-3EB6-B9AD-9DEE816C23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8" name="Rectangle 864">
                  <a:extLst>
                    <a:ext uri="{FF2B5EF4-FFF2-40B4-BE49-F238E27FC236}">
                      <a16:creationId xmlns:a16="http://schemas.microsoft.com/office/drawing/2014/main" id="{13A7DFD4-2B52-4D43-0249-B22BDBBD4A5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i="1">
                      <a:latin typeface="Times New Roman" charset="0"/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69" name="Freeform 865">
                  <a:extLst>
                    <a:ext uri="{FF2B5EF4-FFF2-40B4-BE49-F238E27FC236}">
                      <a16:creationId xmlns:a16="http://schemas.microsoft.com/office/drawing/2014/main" id="{91F3FBB8-E45C-5B4B-1FE5-8F0341D4266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0" name="Freeform 866">
                  <a:extLst>
                    <a:ext uri="{FF2B5EF4-FFF2-40B4-BE49-F238E27FC236}">
                      <a16:creationId xmlns:a16="http://schemas.microsoft.com/office/drawing/2014/main" id="{84B35C97-C5AB-FCBF-5715-5FE9CBA8735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D2D835D-E354-FEE3-6B38-11DF874AAA18}"/>
                </a:ext>
              </a:extLst>
            </p:cNvPr>
            <p:cNvGrpSpPr/>
            <p:nvPr/>
          </p:nvGrpSpPr>
          <p:grpSpPr>
            <a:xfrm>
              <a:off x="2499737" y="2149125"/>
              <a:ext cx="1219200" cy="1278997"/>
              <a:chOff x="4324883" y="4603510"/>
              <a:chExt cx="1219200" cy="1278997"/>
            </a:xfrm>
            <a:solidFill>
              <a:srgbClr val="BD5951"/>
            </a:solidFill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3D6BCEE-55DE-E6E4-5E3F-42E5A26660C7}"/>
                  </a:ext>
                </a:extLst>
              </p:cNvPr>
              <p:cNvGrpSpPr/>
              <p:nvPr/>
            </p:nvGrpSpPr>
            <p:grpSpPr>
              <a:xfrm>
                <a:off x="4943997" y="4725862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57" name="Oval 878">
                  <a:extLst>
                    <a:ext uri="{FF2B5EF4-FFF2-40B4-BE49-F238E27FC236}">
                      <a16:creationId xmlns:a16="http://schemas.microsoft.com/office/drawing/2014/main" id="{3384FBDE-08CB-2C93-0390-1E0EB0EE58B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8" name="Rectangle 880">
                  <a:extLst>
                    <a:ext uri="{FF2B5EF4-FFF2-40B4-BE49-F238E27FC236}">
                      <a16:creationId xmlns:a16="http://schemas.microsoft.com/office/drawing/2014/main" id="{0D538E64-D6E0-E392-11C1-D575159EF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9" name="Line 881">
                  <a:extLst>
                    <a:ext uri="{FF2B5EF4-FFF2-40B4-BE49-F238E27FC236}">
                      <a16:creationId xmlns:a16="http://schemas.microsoft.com/office/drawing/2014/main" id="{9FF826B8-4E60-25BC-C3F1-822C8A3653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0" name="Line 882">
                  <a:extLst>
                    <a:ext uri="{FF2B5EF4-FFF2-40B4-BE49-F238E27FC236}">
                      <a16:creationId xmlns:a16="http://schemas.microsoft.com/office/drawing/2014/main" id="{18CDE006-F86C-2A73-C3F7-ED9C9E8BFB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49" name="Group 883">
                <a:extLst>
                  <a:ext uri="{FF2B5EF4-FFF2-40B4-BE49-F238E27FC236}">
                    <a16:creationId xmlns:a16="http://schemas.microsoft.com/office/drawing/2014/main" id="{08632F24-F991-9ADA-2E68-15E75C7252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084" y="4680476"/>
                <a:ext cx="42359" cy="763457"/>
                <a:chOff x="960" y="251"/>
                <a:chExt cx="23" cy="367"/>
              </a:xfrm>
              <a:grpFill/>
            </p:grpSpPr>
            <p:sp>
              <p:nvSpPr>
                <p:cNvPr id="55" name="Line 884">
                  <a:extLst>
                    <a:ext uri="{FF2B5EF4-FFF2-40B4-BE49-F238E27FC236}">
                      <a16:creationId xmlns:a16="http://schemas.microsoft.com/office/drawing/2014/main" id="{0C970DA3-60E2-7836-1F4B-7F903C711F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6" name="Oval 885">
                  <a:extLst>
                    <a:ext uri="{FF2B5EF4-FFF2-40B4-BE49-F238E27FC236}">
                      <a16:creationId xmlns:a16="http://schemas.microsoft.com/office/drawing/2014/main" id="{D6CECDF0-7C0D-CA8C-24CA-EF1EC3109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50" name="Rectangle 886">
                <a:extLst>
                  <a:ext uri="{FF2B5EF4-FFF2-40B4-BE49-F238E27FC236}">
                    <a16:creationId xmlns:a16="http://schemas.microsoft.com/office/drawing/2014/main" id="{FB042F25-91EE-FD5F-5E08-45DB7133F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883" y="4715845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1" name="Freeform 887">
                <a:extLst>
                  <a:ext uri="{FF2B5EF4-FFF2-40B4-BE49-F238E27FC236}">
                    <a16:creationId xmlns:a16="http://schemas.microsoft.com/office/drawing/2014/main" id="{1EB04492-B3B6-8CD0-3BFB-E343A76DAE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4883" y="4640955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2" name="Freeform 888">
                <a:extLst>
                  <a:ext uri="{FF2B5EF4-FFF2-40B4-BE49-F238E27FC236}">
                    <a16:creationId xmlns:a16="http://schemas.microsoft.com/office/drawing/2014/main" id="{73EADC1B-2A3C-0781-5B37-402F75032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703363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i="1">
                    <a:solidFill>
                      <a:schemeClr val="bg1"/>
                    </a:solidFill>
                    <a:latin typeface="Times New Roman" charset="0"/>
                    <a:ea typeface="Calibri"/>
                    <a:cs typeface="Calibri"/>
                  </a:rPr>
                  <a:t>k</a:t>
                </a:r>
              </a:p>
            </p:txBody>
          </p:sp>
          <p:sp>
            <p:nvSpPr>
              <p:cNvPr id="53" name="Freeform 889">
                <a:extLst>
                  <a:ext uri="{FF2B5EF4-FFF2-40B4-BE49-F238E27FC236}">
                    <a16:creationId xmlns:a16="http://schemas.microsoft.com/office/drawing/2014/main" id="{0BF54F03-C93A-0125-2D71-C49D89CAA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603510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4" name="Freeform 890">
                <a:extLst>
                  <a:ext uri="{FF2B5EF4-FFF2-40B4-BE49-F238E27FC236}">
                    <a16:creationId xmlns:a16="http://schemas.microsoft.com/office/drawing/2014/main" id="{4C22212E-EA57-71AD-9F9D-7AF26697B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682" y="4603510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C54D64B9-5A34-D6D8-173A-625383C6F068}"/>
              </a:ext>
            </a:extLst>
          </p:cNvPr>
          <p:cNvSpPr/>
          <p:nvPr/>
        </p:nvSpPr>
        <p:spPr>
          <a:xfrm>
            <a:off x="5562254" y="3597590"/>
            <a:ext cx="6269421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175">
              <a:tabLst>
                <a:tab pos="287338" algn="l"/>
                <a:tab pos="855663" algn="l"/>
                <a:tab pos="2528888" algn="l"/>
              </a:tabLst>
            </a:pPr>
            <a:r>
              <a:rPr lang="en-US" dirty="0"/>
              <a:t>take(</a:t>
            </a:r>
            <a:r>
              <a:rPr lang="en-US" i="1" dirty="0" err="1"/>
              <a:t>k,c,r,d</a:t>
            </a:r>
            <a:r>
              <a:rPr lang="en-US" dirty="0"/>
              <a:t>)	// crane </a:t>
            </a:r>
            <a:r>
              <a:rPr lang="en-US" i="1" dirty="0"/>
              <a:t>k</a:t>
            </a:r>
            <a:r>
              <a:rPr lang="en-US" dirty="0"/>
              <a:t>, container </a:t>
            </a:r>
            <a:r>
              <a:rPr lang="en-US" i="1" dirty="0"/>
              <a:t>c</a:t>
            </a:r>
            <a:r>
              <a:rPr lang="en-US" dirty="0"/>
              <a:t>, robot </a:t>
            </a:r>
            <a:r>
              <a:rPr lang="en-US" i="1" dirty="0"/>
              <a:t>r</a:t>
            </a:r>
            <a:r>
              <a:rPr lang="en-US" dirty="0"/>
              <a:t>, dock </a:t>
            </a:r>
            <a:r>
              <a:rPr lang="en-US" i="1" dirty="0"/>
              <a:t>d</a:t>
            </a:r>
          </a:p>
          <a:p>
            <a:pPr indent="-3175">
              <a:tabLst>
                <a:tab pos="287338" algn="l"/>
                <a:tab pos="855663" algn="l"/>
                <a:tab pos="3417888" algn="l"/>
              </a:tabLst>
            </a:pPr>
            <a:r>
              <a:rPr lang="en-US" dirty="0"/>
              <a:t>	assertions:</a:t>
            </a:r>
          </a:p>
          <a:p>
            <a:pPr indent="-3175">
              <a:tabLst>
                <a:tab pos="287338" algn="l"/>
                <a:tab pos="855663" algn="l"/>
                <a:tab pos="3417888" algn="l"/>
              </a:tabLst>
            </a:pPr>
            <a:r>
              <a:rPr lang="en-US" dirty="0"/>
              <a:t>		[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 err="1"/>
              <a:t>,</a:t>
            </a:r>
            <a:r>
              <a:rPr lang="en-US" i="1" dirty="0" err="1"/>
              <a:t>t</a:t>
            </a:r>
            <a:r>
              <a:rPr lang="en-US" i="1" baseline="-25000" dirty="0" err="1"/>
              <a:t>e</a:t>
            </a:r>
            <a:r>
              <a:rPr lang="en-US" dirty="0"/>
              <a:t>] pos(</a:t>
            </a:r>
            <a:r>
              <a:rPr lang="en-US" i="1" dirty="0"/>
              <a:t>c</a:t>
            </a:r>
            <a:r>
              <a:rPr lang="en-US" dirty="0"/>
              <a:t>): (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) 	</a:t>
            </a:r>
            <a:r>
              <a:rPr lang="pl-PL" dirty="0"/>
              <a:t>//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i="1" dirty="0"/>
              <a:t>c</a:t>
            </a:r>
            <a:r>
              <a:rPr lang="pl-PL" dirty="0"/>
              <a:t> </a:t>
            </a:r>
            <a:r>
              <a:rPr lang="pl-PL" dirty="0" err="1"/>
              <a:t>is</a:t>
            </a:r>
            <a:endParaRPr lang="en-US" dirty="0"/>
          </a:p>
          <a:p>
            <a:pPr indent="-3175">
              <a:tabLst>
                <a:tab pos="287338" algn="l"/>
                <a:tab pos="855663" algn="l"/>
                <a:tab pos="341788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en-US" i="1" baseline="-25000" dirty="0"/>
              <a:t>e</a:t>
            </a:r>
            <a:r>
              <a:rPr lang="en-US" dirty="0"/>
              <a:t>] grip(</a:t>
            </a:r>
            <a:r>
              <a:rPr lang="en-US" i="1" dirty="0"/>
              <a:t>k</a:t>
            </a:r>
            <a:r>
              <a:rPr lang="en-US" dirty="0"/>
              <a:t>): (empty, </a:t>
            </a:r>
            <a:r>
              <a:rPr lang="en-US" i="1" dirty="0"/>
              <a:t>c</a:t>
            </a:r>
            <a:r>
              <a:rPr lang="en-US" dirty="0"/>
              <a:t>) 	</a:t>
            </a:r>
            <a:r>
              <a:rPr lang="pl-PL" dirty="0"/>
              <a:t>//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i="1" dirty="0" err="1"/>
              <a:t>k</a:t>
            </a:r>
            <a:r>
              <a:rPr lang="pl-PL" dirty="0" err="1"/>
              <a:t>’s</a:t>
            </a:r>
            <a:r>
              <a:rPr lang="pl-PL" dirty="0"/>
              <a:t> </a:t>
            </a:r>
            <a:r>
              <a:rPr lang="pl-PL" dirty="0" err="1"/>
              <a:t>gripper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holding</a:t>
            </a:r>
            <a:endParaRPr lang="en-US" dirty="0"/>
          </a:p>
          <a:p>
            <a:pPr indent="-3175">
              <a:tabLst>
                <a:tab pos="287338" algn="l"/>
                <a:tab pos="855663" algn="l"/>
                <a:tab pos="341788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en-US" i="1" baseline="-25000" dirty="0"/>
              <a:t>e</a:t>
            </a:r>
            <a:r>
              <a:rPr lang="en-US" dirty="0"/>
              <a:t>] freight(</a:t>
            </a:r>
            <a:r>
              <a:rPr lang="en-US" i="1" dirty="0"/>
              <a:t>r</a:t>
            </a:r>
            <a:r>
              <a:rPr lang="en-US" dirty="0"/>
              <a:t>): (</a:t>
            </a:r>
            <a:r>
              <a:rPr lang="en-US" i="1" dirty="0" err="1"/>
              <a:t>c</a:t>
            </a:r>
            <a:r>
              <a:rPr lang="en-US" dirty="0" err="1"/>
              <a:t>,empty</a:t>
            </a:r>
            <a:r>
              <a:rPr lang="en-US" dirty="0"/>
              <a:t>) 	</a:t>
            </a:r>
            <a:r>
              <a:rPr lang="pl-PL" dirty="0"/>
              <a:t>//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i="1" dirty="0"/>
              <a:t>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carrying</a:t>
            </a:r>
            <a:endParaRPr lang="en-US" dirty="0"/>
          </a:p>
          <a:p>
            <a:pPr indent="-3175">
              <a:tabLst>
                <a:tab pos="287338" algn="l"/>
                <a:tab pos="855663" algn="l"/>
                <a:tab pos="341788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en-US" dirty="0"/>
              <a:t>] loc(</a:t>
            </a:r>
            <a:r>
              <a:rPr lang="en-US" i="1" dirty="0"/>
              <a:t>r</a:t>
            </a:r>
            <a:r>
              <a:rPr lang="en-US" dirty="0"/>
              <a:t>) = </a:t>
            </a:r>
            <a:r>
              <a:rPr lang="en-US" i="1" dirty="0"/>
              <a:t>d	</a:t>
            </a:r>
            <a:r>
              <a:rPr lang="pl-PL" dirty="0"/>
              <a:t>//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i="1" dirty="0"/>
              <a:t>r</a:t>
            </a:r>
            <a:r>
              <a:rPr lang="pl-PL" dirty="0"/>
              <a:t> </a:t>
            </a:r>
            <a:r>
              <a:rPr lang="pl-PL" dirty="0" err="1"/>
              <a:t>is</a:t>
            </a:r>
            <a:endParaRPr lang="en-US" i="1" dirty="0"/>
          </a:p>
          <a:p>
            <a:pPr indent="-3175">
              <a:tabLst>
                <a:tab pos="287338" algn="l"/>
                <a:tab pos="855663" algn="l"/>
                <a:tab pos="3417888" algn="l"/>
              </a:tabLst>
            </a:pPr>
            <a:r>
              <a:rPr lang="en-US" i="1" dirty="0"/>
              <a:t>	</a:t>
            </a:r>
            <a:r>
              <a:rPr lang="pl-PL" dirty="0" err="1"/>
              <a:t>constraints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		</a:t>
            </a:r>
            <a:r>
              <a:rPr lang="en-US" dirty="0"/>
              <a:t>attached(</a:t>
            </a:r>
            <a:r>
              <a:rPr lang="en-US" i="1" dirty="0" err="1"/>
              <a:t>k,d</a:t>
            </a:r>
            <a:r>
              <a:rPr lang="en-US" dirty="0"/>
              <a:t>) 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E379EA7-3AA8-CEC4-E7D1-85E0A4A5941F}"/>
              </a:ext>
            </a:extLst>
          </p:cNvPr>
          <p:cNvCxnSpPr>
            <a:cxnSpLocks/>
            <a:stCxn id="73" idx="2"/>
          </p:cNvCxnSpPr>
          <p:nvPr/>
        </p:nvCxnSpPr>
        <p:spPr>
          <a:xfrm flipH="1">
            <a:off x="6765509" y="3457300"/>
            <a:ext cx="548761" cy="322324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96852B5-D763-D864-97CE-673B7129FD61}"/>
              </a:ext>
            </a:extLst>
          </p:cNvPr>
          <p:cNvSpPr txBox="1"/>
          <p:nvPr/>
        </p:nvSpPr>
        <p:spPr>
          <a:xfrm>
            <a:off x="6520385" y="3087968"/>
            <a:ext cx="158777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Times New Roman" charset="0"/>
                <a:cs typeface="Times New Roman" charset="0"/>
              </a:rPr>
              <a:t>book omits </a:t>
            </a:r>
            <a:r>
              <a:rPr lang="en-US" i="1" dirty="0">
                <a:ea typeface="Times New Roman" charset="0"/>
                <a:cs typeface="Times New Roman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7205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in the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de-DE" dirty="0"/>
                  <a:t>	</a:t>
                </a: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leaves dock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to an adjacent waypoint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enters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an adjacent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𝑡𝑎𝑘𝑒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	crane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cont.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latin typeface="Calibri"/>
                  </a:rPr>
                  <a:t>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latin typeface="Calibri"/>
                </a:endParaRPr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𝑛𝑎𝑣𝑖𝑔𝑎𝑡𝑒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navigates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stacks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 top of pile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𝑢𝑛𝑠𝑡𝑎𝑐𝑘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top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pl-PL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at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5B78C2-57CC-3841-88B3-D64CA3B8AB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A44A58-CCEE-D9EC-07D6-15649D17A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20804-B09E-1D4F-B5B0-DCE43D93B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9C2721-82FE-814C-A54A-F73214DC0B3E}"/>
              </a:ext>
            </a:extLst>
          </p:cNvPr>
          <p:cNvGrpSpPr/>
          <p:nvPr/>
        </p:nvGrpSpPr>
        <p:grpSpPr>
          <a:xfrm>
            <a:off x="8296336" y="4142924"/>
            <a:ext cx="3535339" cy="1762990"/>
            <a:chOff x="4895603" y="4719973"/>
            <a:chExt cx="3535339" cy="1762990"/>
          </a:xfrm>
        </p:grpSpPr>
        <p:sp>
          <p:nvSpPr>
            <p:cNvPr id="65" name="Line 853"/>
            <p:cNvSpPr>
              <a:spLocks noChangeShapeType="1"/>
            </p:cNvSpPr>
            <p:nvPr/>
          </p:nvSpPr>
          <p:spPr bwMode="auto">
            <a:xfrm>
              <a:off x="4895603" y="6478601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ea typeface="Times New Roman"/>
                <a:cs typeface="Times New Roman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549452" y="5881673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</a:t>
              </a:r>
              <a:r>
                <a:rPr lang="en-US" i="1">
                  <a:ea typeface="Calibri"/>
                  <a:cs typeface="Calibri"/>
                </a:rPr>
                <a:t>w</a:t>
              </a:r>
            </a:p>
          </p:txBody>
        </p:sp>
        <p:sp>
          <p:nvSpPr>
            <p:cNvPr id="126" name="Cube 125"/>
            <p:cNvSpPr/>
            <p:nvPr/>
          </p:nvSpPr>
          <p:spPr>
            <a:xfrm>
              <a:off x="7038672" y="5513743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i="1">
                  <a:solidFill>
                    <a:schemeClr val="tx1"/>
                  </a:solidFill>
                  <a:ea typeface="Calibri"/>
                  <a:cs typeface="Calibri"/>
                </a:rPr>
                <a:t>c</a:t>
              </a:r>
              <a:endParaRPr lang="en-US" i="1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128" name="Line 853"/>
            <p:cNvSpPr>
              <a:spLocks noChangeShapeType="1"/>
            </p:cNvSpPr>
            <p:nvPr/>
          </p:nvSpPr>
          <p:spPr bwMode="auto">
            <a:xfrm>
              <a:off x="5983384" y="6478601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i="1">
                  <a:ea typeface="Times New Roman"/>
                  <a:cs typeface="Times New Roman"/>
                </a:rPr>
                <a:t>                 d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6296123" y="5748041"/>
              <a:ext cx="1203321" cy="500893"/>
              <a:chOff x="6392419" y="5864703"/>
              <a:chExt cx="1203321" cy="500893"/>
            </a:xfrm>
          </p:grpSpPr>
          <p:sp>
            <p:nvSpPr>
              <p:cNvPr id="130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ea typeface="Calibri"/>
                  <a:cs typeface="Calibri"/>
                </a:endParaRPr>
              </a:p>
            </p:txBody>
          </p:sp>
          <p:sp>
            <p:nvSpPr>
              <p:cNvPr id="131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ea typeface="Calibri"/>
                  <a:cs typeface="Calibri"/>
                </a:endParaRPr>
              </a:p>
            </p:txBody>
          </p:sp>
          <p:sp>
            <p:nvSpPr>
              <p:cNvPr id="132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ea typeface="Calibri"/>
                  <a:cs typeface="Calibri"/>
                </a:endParaRPr>
              </a:p>
            </p:txBody>
          </p:sp>
          <p:sp>
            <p:nvSpPr>
              <p:cNvPr id="133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ea typeface="Calibri"/>
                  <a:cs typeface="Calibri"/>
                </a:endParaRPr>
              </a:p>
            </p:txBody>
          </p:sp>
          <p:sp>
            <p:nvSpPr>
              <p:cNvPr id="134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ea typeface="Calibri"/>
                  <a:cs typeface="Calibri"/>
                </a:endParaRPr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3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3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i="1"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3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3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0" name="Group 139"/>
            <p:cNvGrpSpPr/>
            <p:nvPr/>
          </p:nvGrpSpPr>
          <p:grpSpPr>
            <a:xfrm>
              <a:off x="7211742" y="4719973"/>
              <a:ext cx="1219200" cy="1278997"/>
              <a:chOff x="4324883" y="4603510"/>
              <a:chExt cx="1219200" cy="1278997"/>
            </a:xfrm>
            <a:solidFill>
              <a:srgbClr val="BD5951"/>
            </a:solidFill>
          </p:grpSpPr>
          <p:grpSp>
            <p:nvGrpSpPr>
              <p:cNvPr id="141" name="Group 140"/>
              <p:cNvGrpSpPr/>
              <p:nvPr/>
            </p:nvGrpSpPr>
            <p:grpSpPr>
              <a:xfrm>
                <a:off x="4943997" y="4725862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150" name="Oval 878"/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ea typeface="Calibri"/>
                    <a:cs typeface="Calibri"/>
                  </a:endParaRPr>
                </a:p>
              </p:txBody>
            </p:sp>
            <p:sp>
              <p:nvSpPr>
                <p:cNvPr id="151" name="Rectangle 880"/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ea typeface="Calibri"/>
                    <a:cs typeface="Calibri"/>
                  </a:endParaRPr>
                </a:p>
              </p:txBody>
            </p:sp>
            <p:sp>
              <p:nvSpPr>
                <p:cNvPr id="152" name="Line 88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ea typeface="Calibri"/>
                    <a:cs typeface="Calibri"/>
                  </a:endParaRPr>
                </a:p>
              </p:txBody>
            </p:sp>
            <p:sp>
              <p:nvSpPr>
                <p:cNvPr id="153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42" name="Group 883"/>
              <p:cNvGrpSpPr>
                <a:grpSpLocks/>
              </p:cNvGrpSpPr>
              <p:nvPr/>
            </p:nvGrpSpPr>
            <p:grpSpPr bwMode="auto">
              <a:xfrm>
                <a:off x="4369084" y="4680476"/>
                <a:ext cx="42359" cy="763457"/>
                <a:chOff x="960" y="251"/>
                <a:chExt cx="23" cy="367"/>
              </a:xfrm>
              <a:grpFill/>
            </p:grpSpPr>
            <p:sp>
              <p:nvSpPr>
                <p:cNvPr id="148" name="Line 884"/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>
                    <a:ea typeface="Calibri"/>
                    <a:cs typeface="Calibri"/>
                  </a:endParaRPr>
                </a:p>
              </p:txBody>
            </p:sp>
            <p:sp>
              <p:nvSpPr>
                <p:cNvPr id="149" name="Oval 885"/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43" name="Rectangle 886"/>
              <p:cNvSpPr>
                <a:spLocks noChangeArrowheads="1"/>
              </p:cNvSpPr>
              <p:nvPr/>
            </p:nvSpPr>
            <p:spPr bwMode="auto">
              <a:xfrm>
                <a:off x="4324883" y="4715845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ea typeface="Calibri"/>
                  <a:cs typeface="Calibri"/>
                </a:endParaRPr>
              </a:p>
            </p:txBody>
          </p:sp>
          <p:sp>
            <p:nvSpPr>
              <p:cNvPr id="144" name="Freeform 887"/>
              <p:cNvSpPr>
                <a:spLocks noChangeAspect="1"/>
              </p:cNvSpPr>
              <p:nvPr/>
            </p:nvSpPr>
            <p:spPr bwMode="auto">
              <a:xfrm>
                <a:off x="4324883" y="4640955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Calibri"/>
                  <a:cs typeface="Calibri"/>
                </a:endParaRPr>
              </a:p>
            </p:txBody>
          </p:sp>
          <p:sp>
            <p:nvSpPr>
              <p:cNvPr id="145" name="Freeform 888"/>
              <p:cNvSpPr>
                <a:spLocks/>
              </p:cNvSpPr>
              <p:nvPr/>
            </p:nvSpPr>
            <p:spPr bwMode="auto">
              <a:xfrm>
                <a:off x="5190478" y="4703363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i="1">
                    <a:solidFill>
                      <a:schemeClr val="bg1"/>
                    </a:solidFill>
                    <a:ea typeface="Calibri"/>
                    <a:cs typeface="Calibri"/>
                  </a:rPr>
                  <a:t>k</a:t>
                </a:r>
              </a:p>
            </p:txBody>
          </p:sp>
          <p:sp>
            <p:nvSpPr>
              <p:cNvPr id="146" name="Freeform 889"/>
              <p:cNvSpPr>
                <a:spLocks/>
              </p:cNvSpPr>
              <p:nvPr/>
            </p:nvSpPr>
            <p:spPr bwMode="auto">
              <a:xfrm>
                <a:off x="5190478" y="4603510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Calibri"/>
                  <a:cs typeface="Calibri"/>
                </a:endParaRPr>
              </a:p>
            </p:txBody>
          </p:sp>
          <p:sp>
            <p:nvSpPr>
              <p:cNvPr id="147" name="Freeform 890"/>
              <p:cNvSpPr>
                <a:spLocks/>
              </p:cNvSpPr>
              <p:nvPr/>
            </p:nvSpPr>
            <p:spPr bwMode="auto">
              <a:xfrm>
                <a:off x="5455682" y="4603510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Calibri"/>
                  <a:cs typeface="Calibri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B036866-1F16-AE4C-874E-D03471A83C43}"/>
              </a:ext>
            </a:extLst>
          </p:cNvPr>
          <p:cNvSpPr txBox="1"/>
          <p:nvPr/>
        </p:nvSpPr>
        <p:spPr>
          <a:xfrm>
            <a:off x="1446665" y="4928993"/>
            <a:ext cx="1411944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ea typeface="Times New Roman" charset="0"/>
                <a:cs typeface="Times New Roman" charset="0"/>
              </a:rPr>
              <a:t>book omits </a:t>
            </a:r>
            <a:r>
              <a:rPr lang="en-US" i="1" dirty="0">
                <a:ea typeface="Times New Roman" charset="0"/>
                <a:cs typeface="Times New Roman" charset="0"/>
              </a:rPr>
              <a:t>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881AF2-2E4F-4F4D-8BAE-BCD8ED464575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2152637" y="4386043"/>
            <a:ext cx="0" cy="54295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9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Methods implement a given task using refinements</a:t>
                </a:r>
              </a:p>
              <a:p>
                <a:pPr lvl="1"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Refinements can be actions or tasks again</a:t>
                </a:r>
              </a:p>
              <a:p>
                <a:pPr lvl="1"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Example only with actions as refinements</a:t>
                </a:r>
              </a:p>
              <a:p>
                <a:pPr lvl="2"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Task: move robot </a:t>
                </a:r>
                <a:r>
                  <a:rPr lang="en-US" i="1" dirty="0"/>
                  <a:t>r</a:t>
                </a:r>
                <a:r>
                  <a:rPr lang="en-US" dirty="0"/>
                  <a:t> to dock </a:t>
                </a:r>
                <a:r>
                  <a:rPr lang="en-US" i="1" dirty="0"/>
                  <a:t>d</a:t>
                </a:r>
                <a:r>
                  <a:rPr lang="en-US" dirty="0"/>
                  <a:t>, i.e.,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 lvl="2">
                  <a:tabLst>
                    <a:tab pos="509588" algn="l"/>
                    <a:tab pos="1770063" algn="l"/>
                  </a:tabLst>
                </a:pPr>
                <a:r>
                  <a:rPr lang="en-US" dirty="0"/>
                  <a:t>Method:</a:t>
                </a: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558C196-CB6C-3C44-8DFF-A9146B33BC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C17AD-3DEE-0AC8-61D7-D92FAF173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19D3-4A0E-0B40-9032-0195FB3B5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B5A995-F20A-F544-AC45-5CC52AA2CA6B}"/>
              </a:ext>
            </a:extLst>
          </p:cNvPr>
          <p:cNvGrpSpPr/>
          <p:nvPr/>
        </p:nvGrpSpPr>
        <p:grpSpPr>
          <a:xfrm>
            <a:off x="7207204" y="1666800"/>
            <a:ext cx="4624471" cy="1987069"/>
            <a:chOff x="4381931" y="971683"/>
            <a:chExt cx="4624471" cy="198706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CC5C78-46D9-6149-9929-3D8E18A80997}"/>
                </a:ext>
              </a:extLst>
            </p:cNvPr>
            <p:cNvSpPr/>
            <p:nvPr/>
          </p:nvSpPr>
          <p:spPr>
            <a:xfrm>
              <a:off x="4381931" y="2466309"/>
              <a:ext cx="462447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bIns="182880">
              <a:spAutoFit/>
            </a:bodyPr>
            <a:lstStyle/>
            <a:p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     </a:t>
              </a:r>
              <a:r>
                <a:rPr lang="en-US" sz="2000" i="1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t</a:t>
              </a:r>
              <a:r>
                <a:rPr lang="en-US" sz="2000" i="1" baseline="-25000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s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             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1 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2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           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3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4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             </a:t>
              </a:r>
              <a:r>
                <a:rPr lang="en-US" sz="2000" i="1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t</a:t>
              </a:r>
              <a:r>
                <a:rPr lang="en-US" sz="2000" i="1" baseline="-25000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e</a:t>
              </a:r>
              <a:r>
                <a:rPr lang="en-US" sz="2000" i="1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     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472344" y="971683"/>
              <a:ext cx="4480560" cy="1477183"/>
              <a:chOff x="4284132" y="1471356"/>
              <a:chExt cx="4480560" cy="1477183"/>
            </a:xfrm>
          </p:grpSpPr>
          <p:sp>
            <p:nvSpPr>
              <p:cNvPr id="54" name="Shape 591"/>
              <p:cNvSpPr/>
              <p:nvPr/>
            </p:nvSpPr>
            <p:spPr>
              <a:xfrm flipH="1" flipV="1">
                <a:off x="4611104" y="2728634"/>
                <a:ext cx="0" cy="21184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5" name="Shape 592"/>
              <p:cNvSpPr/>
              <p:nvPr/>
            </p:nvSpPr>
            <p:spPr>
              <a:xfrm flipH="1" flipV="1">
                <a:off x="7336539" y="2728633"/>
                <a:ext cx="0" cy="21183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6" name="Shape 593"/>
              <p:cNvSpPr/>
              <p:nvPr/>
            </p:nvSpPr>
            <p:spPr>
              <a:xfrm flipV="1">
                <a:off x="5734509" y="2728633"/>
                <a:ext cx="0" cy="21990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7" name="Shape 595"/>
              <p:cNvSpPr/>
              <p:nvPr/>
            </p:nvSpPr>
            <p:spPr>
              <a:xfrm>
                <a:off x="4611104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8" name="Shape 596"/>
              <p:cNvSpPr/>
              <p:nvPr/>
            </p:nvSpPr>
            <p:spPr>
              <a:xfrm>
                <a:off x="4703569" y="2135615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leave</a:t>
                </a:r>
                <a:endPara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9" name="Shape 597"/>
              <p:cNvSpPr/>
              <p:nvPr/>
            </p:nvSpPr>
            <p:spPr>
              <a:xfrm>
                <a:off x="6000102" y="1740642"/>
                <a:ext cx="1056994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navigate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0" name="Shape 598"/>
              <p:cNvSpPr/>
              <p:nvPr/>
            </p:nvSpPr>
            <p:spPr>
              <a:xfrm>
                <a:off x="5998003" y="2098856"/>
                <a:ext cx="1059093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1" name="Shape 599"/>
              <p:cNvSpPr/>
              <p:nvPr/>
            </p:nvSpPr>
            <p:spPr>
              <a:xfrm>
                <a:off x="7338635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2" name="Shape 600"/>
              <p:cNvSpPr/>
              <p:nvPr/>
            </p:nvSpPr>
            <p:spPr>
              <a:xfrm flipV="1">
                <a:off x="5998004" y="2327782"/>
                <a:ext cx="0" cy="61269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3" name="Shape 601"/>
              <p:cNvSpPr/>
              <p:nvPr/>
            </p:nvSpPr>
            <p:spPr>
              <a:xfrm flipH="1" flipV="1">
                <a:off x="7052385" y="2335845"/>
                <a:ext cx="0" cy="60462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4" name="Shape 602"/>
              <p:cNvSpPr/>
              <p:nvPr/>
            </p:nvSpPr>
            <p:spPr>
              <a:xfrm flipV="1">
                <a:off x="8462040" y="2728631"/>
                <a:ext cx="0" cy="211837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70" name="Shape 610"/>
              <p:cNvSpPr/>
              <p:nvPr/>
            </p:nvSpPr>
            <p:spPr>
              <a:xfrm>
                <a:off x="7646338" y="2212729"/>
                <a:ext cx="577531" cy="2992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ct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enter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Shape 594"/>
                  <p:cNvSpPr/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marL="6350" lvl="1">
                      <a:tabLst>
                        <a:tab pos="509588" algn="l"/>
                        <a:tab pos="1033463" algn="l"/>
                        <a:tab pos="199866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cs typeface="Calibri"/>
                            </a:rPr>
                            <m:t>𝑚𝑜𝑣𝑒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oMath>
                      </m:oMathPara>
                    </a14:m>
                    <a:endParaRPr lang="en-US" sz="2000"/>
                  </a:p>
                </p:txBody>
              </p:sp>
            </mc:Choice>
            <mc:Fallback xmlns="">
              <p:sp>
                <p:nvSpPr>
                  <p:cNvPr id="73" name="Shape 5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/>
              <p:cNvCxnSpPr/>
              <p:nvPr/>
            </p:nvCxnSpPr>
            <p:spPr>
              <a:xfrm>
                <a:off x="4284132" y="2940476"/>
                <a:ext cx="4480560" cy="0"/>
              </a:xfrm>
              <a:prstGeom prst="straightConnector1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068A5A-2046-9846-AD84-E7D5A792DF65}"/>
              </a:ext>
            </a:extLst>
          </p:cNvPr>
          <p:cNvGrpSpPr/>
          <p:nvPr/>
        </p:nvGrpSpPr>
        <p:grpSpPr>
          <a:xfrm>
            <a:off x="7915618" y="4375817"/>
            <a:ext cx="3669787" cy="1530095"/>
            <a:chOff x="4718837" y="5021424"/>
            <a:chExt cx="3669787" cy="1530095"/>
          </a:xfrm>
        </p:grpSpPr>
        <p:sp>
          <p:nvSpPr>
            <p:cNvPr id="29" name="Line 853">
              <a:extLst>
                <a:ext uri="{FF2B5EF4-FFF2-40B4-BE49-F238E27FC236}">
                  <a16:creationId xmlns:a16="http://schemas.microsoft.com/office/drawing/2014/main" id="{4DEC83CC-AD5A-8E4B-9518-94CADFEAD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837" y="6537984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064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" name="Line 853">
              <a:extLst>
                <a:ext uri="{FF2B5EF4-FFF2-40B4-BE49-F238E27FC236}">
                  <a16:creationId xmlns:a16="http://schemas.microsoft.com/office/drawing/2014/main" id="{02F17091-586B-DC45-B4B3-A7618D2FA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0552" y="6547157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                   d1</a:t>
              </a:r>
            </a:p>
          </p:txBody>
        </p:sp>
        <p:sp>
          <p:nvSpPr>
            <p:cNvPr id="33" name="Line 853">
              <a:extLst>
                <a:ext uri="{FF2B5EF4-FFF2-40B4-BE49-F238E27FC236}">
                  <a16:creationId xmlns:a16="http://schemas.microsoft.com/office/drawing/2014/main" id="{82AEA405-7806-9141-B816-81258C9B6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7297" y="5468735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                   d2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5822F31-AF38-6842-B7EE-9CF625C2C9E8}"/>
                </a:ext>
              </a:extLst>
            </p:cNvPr>
            <p:cNvSpPr/>
            <p:nvPr/>
          </p:nvSpPr>
          <p:spPr>
            <a:xfrm>
              <a:off x="5314175" y="5941056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w1</a:t>
              </a:r>
              <a:endParaRPr lang="en-US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1CAA5AE-D1BC-3C44-95F8-A917163BF198}"/>
                </a:ext>
              </a:extLst>
            </p:cNvPr>
            <p:cNvGrpSpPr/>
            <p:nvPr/>
          </p:nvGrpSpPr>
          <p:grpSpPr>
            <a:xfrm>
              <a:off x="6538526" y="5741085"/>
              <a:ext cx="1203321" cy="500893"/>
              <a:chOff x="6392419" y="5864703"/>
              <a:chExt cx="1203321" cy="500893"/>
            </a:xfrm>
          </p:grpSpPr>
          <p:sp>
            <p:nvSpPr>
              <p:cNvPr id="101" name="Oval 859">
                <a:extLst>
                  <a:ext uri="{FF2B5EF4-FFF2-40B4-BE49-F238E27FC236}">
                    <a16:creationId xmlns:a16="http://schemas.microsoft.com/office/drawing/2014/main" id="{F855D368-354E-B94A-B019-DD9A366C395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2" name="Oval 861">
                <a:extLst>
                  <a:ext uri="{FF2B5EF4-FFF2-40B4-BE49-F238E27FC236}">
                    <a16:creationId xmlns:a16="http://schemas.microsoft.com/office/drawing/2014/main" id="{176524F2-2BC7-8B4F-90F3-FBE0DF7485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Oval 862">
                <a:extLst>
                  <a:ext uri="{FF2B5EF4-FFF2-40B4-BE49-F238E27FC236}">
                    <a16:creationId xmlns:a16="http://schemas.microsoft.com/office/drawing/2014/main" id="{23E87DCD-3A2C-144B-A48F-FAF0F7289C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Oval 863">
                <a:extLst>
                  <a:ext uri="{FF2B5EF4-FFF2-40B4-BE49-F238E27FC236}">
                    <a16:creationId xmlns:a16="http://schemas.microsoft.com/office/drawing/2014/main" id="{CE7494E2-004E-8A41-B24F-4DA7BC1AD9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5" name="Oval 863">
                <a:extLst>
                  <a:ext uri="{FF2B5EF4-FFF2-40B4-BE49-F238E27FC236}">
                    <a16:creationId xmlns:a16="http://schemas.microsoft.com/office/drawing/2014/main" id="{6C7568A1-7976-2640-996F-1850435C6E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1DFE9F73-8E93-DC4C-B96D-01E50B20CB4B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07" name="Freeform 860">
                  <a:extLst>
                    <a:ext uri="{FF2B5EF4-FFF2-40B4-BE49-F238E27FC236}">
                      <a16:creationId xmlns:a16="http://schemas.microsoft.com/office/drawing/2014/main" id="{6504C1D3-DF39-784A-AE35-53806247BC4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Rectangle 864">
                  <a:extLst>
                    <a:ext uri="{FF2B5EF4-FFF2-40B4-BE49-F238E27FC236}">
                      <a16:creationId xmlns:a16="http://schemas.microsoft.com/office/drawing/2014/main" id="{97A7FD77-B627-314C-99C5-457E731CFF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09" name="Freeform 865">
                  <a:extLst>
                    <a:ext uri="{FF2B5EF4-FFF2-40B4-BE49-F238E27FC236}">
                      <a16:creationId xmlns:a16="http://schemas.microsoft.com/office/drawing/2014/main" id="{DCF95F18-DB11-6B42-A910-1A59610977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Freeform 866">
                  <a:extLst>
                    <a:ext uri="{FF2B5EF4-FFF2-40B4-BE49-F238E27FC236}">
                      <a16:creationId xmlns:a16="http://schemas.microsoft.com/office/drawing/2014/main" id="{CCB566A5-D4BC-FB4F-AA36-00C3AAF2659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84062D3-D543-674C-862E-53ABC40AE550}"/>
                </a:ext>
              </a:extLst>
            </p:cNvPr>
            <p:cNvSpPr/>
            <p:nvPr/>
          </p:nvSpPr>
          <p:spPr>
            <a:xfrm>
              <a:off x="6135857" y="5021424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w2</a:t>
              </a:r>
              <a:endParaRPr lang="en-US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3CE31FA-0196-674F-8467-9596E284BCD0}"/>
              </a:ext>
            </a:extLst>
          </p:cNvPr>
          <p:cNvSpPr/>
          <p:nvPr/>
        </p:nvSpPr>
        <p:spPr>
          <a:xfrm>
            <a:off x="2108673" y="3123596"/>
            <a:ext cx="3881629" cy="286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lvl="1">
              <a:tabLst>
                <a:tab pos="387350" algn="l"/>
                <a:tab pos="1189038" algn="l"/>
                <a:tab pos="4222750" algn="l"/>
              </a:tabLst>
            </a:pPr>
            <a:r>
              <a:rPr lang="en-US" dirty="0"/>
              <a:t>m-move1(</a:t>
            </a:r>
            <a:r>
              <a:rPr lang="en-US" i="1" dirty="0"/>
              <a:t>r,d,d′,</a:t>
            </a:r>
            <a:r>
              <a:rPr lang="en-US" i="1" dirty="0" err="1"/>
              <a:t>w,w</a:t>
            </a:r>
            <a:r>
              <a:rPr lang="en-US" i="1" dirty="0"/>
              <a:t>′</a:t>
            </a:r>
            <a:r>
              <a:rPr lang="en-US" dirty="0"/>
              <a:t>)</a:t>
            </a:r>
          </a:p>
          <a:p>
            <a:pPr marL="12700" lvl="1">
              <a:tabLst>
                <a:tab pos="387350" algn="l"/>
                <a:tab pos="1589088" algn="l"/>
              </a:tabLst>
            </a:pPr>
            <a:r>
              <a:rPr lang="en-US" dirty="0"/>
              <a:t>	task:	move(</a:t>
            </a:r>
            <a:r>
              <a:rPr lang="en-US" i="1" dirty="0" err="1"/>
              <a:t>r,d</a:t>
            </a:r>
            <a:r>
              <a:rPr lang="en-US" dirty="0"/>
              <a:t>)</a:t>
            </a:r>
          </a:p>
          <a:p>
            <a:pPr marL="12700" lvl="1">
              <a:tabLst>
                <a:tab pos="387350" algn="l"/>
                <a:tab pos="1589088" algn="l"/>
              </a:tabLst>
            </a:pPr>
            <a:r>
              <a:rPr lang="en-US" dirty="0"/>
              <a:t>	refinement: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leave(</a:t>
            </a:r>
            <a:r>
              <a:rPr lang="en-US" i="1" dirty="0" err="1"/>
              <a:t>r,d</a:t>
            </a:r>
            <a:r>
              <a:rPr lang="en-US" dirty="0" err="1"/>
              <a:t>′</a:t>
            </a:r>
            <a:r>
              <a:rPr lang="en-US" i="1" dirty="0" err="1"/>
              <a:t>,w</a:t>
            </a:r>
            <a:r>
              <a:rPr lang="en-US" dirty="0"/>
              <a:t>′)</a:t>
            </a:r>
            <a:br>
              <a:rPr lang="en-US" sz="1200" dirty="0"/>
            </a:br>
            <a:r>
              <a:rPr lang="en-US" sz="1200" dirty="0"/>
              <a:t>	</a:t>
            </a:r>
            <a:r>
              <a:rPr lang="en-US" dirty="0"/>
              <a:t>	[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navigate(</a:t>
            </a:r>
            <a:r>
              <a:rPr lang="en-US" i="1" dirty="0" err="1"/>
              <a:t>r,w</a:t>
            </a:r>
            <a:r>
              <a:rPr lang="en-US" dirty="0" err="1"/>
              <a:t>′</a:t>
            </a:r>
            <a:r>
              <a:rPr lang="en-US" i="1" dirty="0" err="1"/>
              <a:t>,w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i="1" dirty="0"/>
              <a:t>,t</a:t>
            </a:r>
            <a:r>
              <a:rPr lang="en-US" i="1" baseline="-25000" dirty="0"/>
              <a:t>e</a:t>
            </a:r>
            <a:r>
              <a:rPr lang="en-US" dirty="0"/>
              <a:t>] enter(</a:t>
            </a:r>
            <a:r>
              <a:rPr lang="en-US" i="1" dirty="0" err="1"/>
              <a:t>r,d,w</a:t>
            </a:r>
            <a:r>
              <a:rPr lang="en-US" dirty="0"/>
              <a:t>)</a:t>
            </a:r>
          </a:p>
          <a:p>
            <a:pPr marL="12700" lvl="1">
              <a:tabLst>
                <a:tab pos="387350" algn="l"/>
                <a:tab pos="1589088" algn="l"/>
              </a:tabLst>
            </a:pPr>
            <a:r>
              <a:rPr lang="en-US" dirty="0"/>
              <a:t>	assertions: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loc(</a:t>
            </a:r>
            <a:r>
              <a:rPr lang="en-US" i="1" dirty="0"/>
              <a:t>r</a:t>
            </a:r>
            <a:r>
              <a:rPr lang="en-US" dirty="0"/>
              <a:t>) = </a:t>
            </a:r>
            <a:r>
              <a:rPr lang="en-US" i="1" dirty="0"/>
              <a:t>d</a:t>
            </a:r>
            <a:r>
              <a:rPr lang="en-US" dirty="0"/>
              <a:t>′ </a:t>
            </a:r>
          </a:p>
          <a:p>
            <a:pPr marL="12700" lvl="1">
              <a:tabLst>
                <a:tab pos="387350" algn="l"/>
                <a:tab pos="1589088" algn="l"/>
              </a:tabLst>
            </a:pPr>
            <a:r>
              <a:rPr lang="en-US" dirty="0">
                <a:cs typeface="Times New Roman"/>
              </a:rPr>
              <a:t>	constraints:	</a:t>
            </a:r>
            <a:r>
              <a:rPr lang="en-US" dirty="0"/>
              <a:t>adj(</a:t>
            </a:r>
            <a:r>
              <a:rPr lang="en-US" i="1" dirty="0" err="1"/>
              <a:t>d,w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adj(</a:t>
            </a:r>
            <a:r>
              <a:rPr lang="en-US" i="1" dirty="0" err="1"/>
              <a:t>d′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i="1" dirty="0"/>
              <a:t>′</a:t>
            </a:r>
            <a:r>
              <a:rPr lang="en-US" dirty="0"/>
              <a:t>), </a:t>
            </a:r>
            <a:r>
              <a:rPr lang="en-US" i="1" dirty="0"/>
              <a:t>d ≠ d′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connected(</a:t>
            </a:r>
            <a:r>
              <a:rPr lang="en-US" i="1" dirty="0" err="1"/>
              <a:t>w,w</a:t>
            </a:r>
            <a:r>
              <a:rPr lang="en-US" i="1" dirty="0"/>
              <a:t>′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E52C19-1C2B-B9BB-6240-05E765F0E6B7}"/>
                  </a:ext>
                </a:extLst>
              </p:cNvPr>
              <p:cNvSpPr txBox="1"/>
              <p:nvPr/>
            </p:nvSpPr>
            <p:spPr>
              <a:xfrm>
                <a:off x="5962251" y="3728434"/>
                <a:ext cx="2548705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96863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becomes empty during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:r>
                  <a:rPr lang="de-DE" b="0" dirty="0">
                    <a:latin typeface="Cambria Math" panose="02040503050406030204" pitchFamily="18" charset="0"/>
                  </a:rPr>
                  <a:t>➝ </a:t>
                </a:r>
                <a:r>
                  <a:rPr lang="en-GB" dirty="0"/>
                  <a:t>Another robot may enter it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  <a:p>
                <a:pPr marL="296863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does not need to be empty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➝ When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starts entering it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E52C19-1C2B-B9BB-6240-05E765F0E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251" y="3728434"/>
                <a:ext cx="2548705" cy="2308324"/>
              </a:xfrm>
              <a:prstGeom prst="rect">
                <a:avLst/>
              </a:prstGeom>
              <a:blipFill>
                <a:blip r:embed="rId5"/>
                <a:stretch>
                  <a:fillRect l="-990" t="-1093" r="-3465" b="-327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89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Task: remove everything above container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in pile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lvl="1">
                  <a:tabLst>
                    <a:tab pos="509588" algn="l"/>
                    <a:tab pos="17700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𝑢𝑛𝑐𝑜𝑣𝑒𝑟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 dirty="0"/>
                  <a:t>Method:</a:t>
                </a:r>
                <a:br>
                  <a:rPr lang="en-US" baseline="-2500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CBA61-DD82-FE4C-8359-3B5F3613D3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C23AD-5028-05F9-98E5-4847B209D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19D3-4A0E-0B40-9032-0195FB3B5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B5A995-F20A-F544-AC45-5CC52AA2CA6B}"/>
              </a:ext>
            </a:extLst>
          </p:cNvPr>
          <p:cNvGrpSpPr/>
          <p:nvPr/>
        </p:nvGrpSpPr>
        <p:grpSpPr>
          <a:xfrm>
            <a:off x="7207204" y="1677235"/>
            <a:ext cx="4624471" cy="1987069"/>
            <a:chOff x="4381931" y="971683"/>
            <a:chExt cx="4624471" cy="198706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CC5C78-46D9-6149-9929-3D8E18A80997}"/>
                </a:ext>
              </a:extLst>
            </p:cNvPr>
            <p:cNvSpPr/>
            <p:nvPr/>
          </p:nvSpPr>
          <p:spPr>
            <a:xfrm>
              <a:off x="4381931" y="2466309"/>
              <a:ext cx="462447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bIns="182880">
              <a:spAutoFit/>
            </a:bodyPr>
            <a:lstStyle/>
            <a:p>
              <a:r>
                <a:rPr lang="en-US" sz="2000" i="1" dirty="0">
                  <a:ea typeface="Times New Roman" charset="0"/>
                  <a:cs typeface="Times New Roman" charset="0"/>
                </a:rPr>
                <a:t>     </a:t>
              </a:r>
              <a:r>
                <a:rPr lang="en-US" sz="2000" i="1" dirty="0" err="1"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dirty="0" err="1">
                  <a:ea typeface="Times New Roman" charset="0"/>
                  <a:cs typeface="Times New Roman" charset="0"/>
                </a:rPr>
                <a:t>s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             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1 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2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           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3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4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             </a:t>
              </a:r>
              <a:r>
                <a:rPr lang="en-US" sz="2000" i="1" dirty="0" err="1"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dirty="0" err="1">
                  <a:ea typeface="Times New Roman" charset="0"/>
                  <a:cs typeface="Times New Roman" charset="0"/>
                </a:rPr>
                <a:t>e</a:t>
              </a:r>
              <a:r>
                <a:rPr lang="en-US" sz="2000" i="1" baseline="-25000" dirty="0">
                  <a:ea typeface="Times New Roman" charset="0"/>
                  <a:cs typeface="Times New Roman" charset="0"/>
                </a:rPr>
                <a:t>     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472344" y="971683"/>
              <a:ext cx="4480560" cy="1477183"/>
              <a:chOff x="4284132" y="1471356"/>
              <a:chExt cx="4480560" cy="1477183"/>
            </a:xfrm>
          </p:grpSpPr>
          <p:sp>
            <p:nvSpPr>
              <p:cNvPr id="54" name="Shape 591"/>
              <p:cNvSpPr/>
              <p:nvPr/>
            </p:nvSpPr>
            <p:spPr>
              <a:xfrm flipH="1" flipV="1">
                <a:off x="4611104" y="2728634"/>
                <a:ext cx="0" cy="21184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5" name="Shape 592"/>
              <p:cNvSpPr/>
              <p:nvPr/>
            </p:nvSpPr>
            <p:spPr>
              <a:xfrm flipH="1" flipV="1">
                <a:off x="7336539" y="2728633"/>
                <a:ext cx="0" cy="21183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6" name="Shape 593"/>
              <p:cNvSpPr/>
              <p:nvPr/>
            </p:nvSpPr>
            <p:spPr>
              <a:xfrm flipV="1">
                <a:off x="5734509" y="2728633"/>
                <a:ext cx="0" cy="21990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7" name="Shape 595"/>
              <p:cNvSpPr/>
              <p:nvPr/>
            </p:nvSpPr>
            <p:spPr>
              <a:xfrm>
                <a:off x="4611104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8" name="Shape 596"/>
              <p:cNvSpPr/>
              <p:nvPr/>
            </p:nvSpPr>
            <p:spPr>
              <a:xfrm>
                <a:off x="4703569" y="2135615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unstack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9" name="Shape 597"/>
              <p:cNvSpPr/>
              <p:nvPr/>
            </p:nvSpPr>
            <p:spPr>
              <a:xfrm>
                <a:off x="6000102" y="1740642"/>
                <a:ext cx="1056994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stack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0" name="Shape 598"/>
              <p:cNvSpPr/>
              <p:nvPr/>
            </p:nvSpPr>
            <p:spPr>
              <a:xfrm>
                <a:off x="5998003" y="2098856"/>
                <a:ext cx="1059093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1" name="Shape 599"/>
              <p:cNvSpPr/>
              <p:nvPr/>
            </p:nvSpPr>
            <p:spPr>
              <a:xfrm>
                <a:off x="7338635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2" name="Shape 600"/>
              <p:cNvSpPr/>
              <p:nvPr/>
            </p:nvSpPr>
            <p:spPr>
              <a:xfrm flipV="1">
                <a:off x="5998004" y="2327782"/>
                <a:ext cx="0" cy="61269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3" name="Shape 601"/>
              <p:cNvSpPr/>
              <p:nvPr/>
            </p:nvSpPr>
            <p:spPr>
              <a:xfrm flipH="1" flipV="1">
                <a:off x="7052385" y="2335845"/>
                <a:ext cx="0" cy="60462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4" name="Shape 602"/>
              <p:cNvSpPr/>
              <p:nvPr/>
            </p:nvSpPr>
            <p:spPr>
              <a:xfrm flipV="1">
                <a:off x="8462040" y="2728631"/>
                <a:ext cx="0" cy="211837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70" name="Shape 610"/>
              <p:cNvSpPr/>
              <p:nvPr/>
            </p:nvSpPr>
            <p:spPr>
              <a:xfrm>
                <a:off x="7520118" y="2212729"/>
                <a:ext cx="829972" cy="2992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ct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Shape 594"/>
                  <p:cNvSpPr/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marL="12700" lvl="1">
                      <a:tabLst>
                        <a:tab pos="509588" algn="l"/>
                        <a:tab pos="177006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𝑢𝑛𝑐𝑜𝑣𝑒𝑟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3" name="Shape 5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/>
              <p:cNvCxnSpPr/>
              <p:nvPr/>
            </p:nvCxnSpPr>
            <p:spPr>
              <a:xfrm>
                <a:off x="4284132" y="2940476"/>
                <a:ext cx="4480560" cy="0"/>
              </a:xfrm>
              <a:prstGeom prst="straightConnector1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CECFF39-A9E0-D24C-9510-E0F61313459C}"/>
              </a:ext>
            </a:extLst>
          </p:cNvPr>
          <p:cNvSpPr/>
          <p:nvPr/>
        </p:nvSpPr>
        <p:spPr>
          <a:xfrm>
            <a:off x="1780565" y="2482454"/>
            <a:ext cx="5268253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tabLst>
                <a:tab pos="509588" algn="l"/>
                <a:tab pos="1770063" algn="l"/>
              </a:tabLst>
            </a:pPr>
            <a:r>
              <a:rPr lang="en-US" dirty="0"/>
              <a:t>m-uncover(</a:t>
            </a:r>
            <a:r>
              <a:rPr lang="en-US" i="1" dirty="0" err="1"/>
              <a:t>c,p,k,d,p</a:t>
            </a:r>
            <a:r>
              <a:rPr lang="en-US" i="1" dirty="0"/>
              <a:t>′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task:	uncover(</a:t>
            </a:r>
            <a:r>
              <a:rPr lang="en-US" i="1" dirty="0" err="1"/>
              <a:t>c,p</a:t>
            </a:r>
            <a:r>
              <a:rPr lang="en-US" dirty="0"/>
              <a:t>)	           </a:t>
            </a:r>
          </a:p>
          <a:p>
            <a:pPr>
              <a:tabLst>
                <a:tab pos="509588" algn="l"/>
                <a:tab pos="1770063" algn="l"/>
              </a:tabLst>
            </a:pPr>
            <a:r>
              <a:rPr lang="en-US" dirty="0"/>
              <a:t>	refinement: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unstack(</a:t>
            </a:r>
            <a:r>
              <a:rPr lang="en-US" i="1" dirty="0" err="1"/>
              <a:t>k,c</a:t>
            </a:r>
            <a:r>
              <a:rPr lang="en-US" dirty="0" err="1"/>
              <a:t>′</a:t>
            </a:r>
            <a:r>
              <a:rPr lang="en-US" i="1" dirty="0" err="1"/>
              <a:t>,p</a:t>
            </a:r>
            <a:r>
              <a:rPr lang="en-US" dirty="0"/>
              <a:t>)      // action</a:t>
            </a:r>
            <a:br>
              <a:rPr lang="en-US" sz="1200" dirty="0"/>
            </a:br>
            <a:r>
              <a:rPr lang="en-US" sz="1200" dirty="0"/>
              <a:t>	</a:t>
            </a:r>
            <a:r>
              <a:rPr lang="en-US" dirty="0"/>
              <a:t>	[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stack(</a:t>
            </a:r>
            <a:r>
              <a:rPr lang="en-US" i="1" dirty="0" err="1"/>
              <a:t>k,c</a:t>
            </a:r>
            <a:r>
              <a:rPr lang="en-US" dirty="0" err="1"/>
              <a:t>′</a:t>
            </a:r>
            <a:r>
              <a:rPr lang="en-US" i="1" dirty="0" err="1"/>
              <a:t>,p</a:t>
            </a:r>
            <a:r>
              <a:rPr lang="en-US" dirty="0"/>
              <a:t>′)         // action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i="1" dirty="0"/>
              <a:t>,t</a:t>
            </a:r>
            <a:r>
              <a:rPr lang="en-US" i="1" baseline="-25000" dirty="0"/>
              <a:t>e</a:t>
            </a:r>
            <a:r>
              <a:rPr lang="en-US" dirty="0"/>
              <a:t>] uncover(</a:t>
            </a:r>
            <a:r>
              <a:rPr lang="en-US" i="1" dirty="0" err="1"/>
              <a:t>c,p</a:t>
            </a:r>
            <a:r>
              <a:rPr lang="en-US" dirty="0"/>
              <a:t>)         // recursion</a:t>
            </a:r>
          </a:p>
          <a:p>
            <a:pPr marL="0" lvl="1">
              <a:tabLst>
                <a:tab pos="509588" algn="l"/>
                <a:tab pos="1770063" algn="l"/>
              </a:tabLst>
            </a:pPr>
            <a:r>
              <a:rPr lang="en-US" dirty="0"/>
              <a:t>	assertions: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pile(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top(</a:t>
            </a:r>
            <a:r>
              <a:rPr lang="en-US" i="1" dirty="0"/>
              <a:t>p</a:t>
            </a:r>
            <a:r>
              <a:rPr lang="en-US" dirty="0"/>
              <a:t>) = </a:t>
            </a:r>
            <a:r>
              <a:rPr lang="en-US" i="1" dirty="0"/>
              <a:t>c</a:t>
            </a:r>
            <a:r>
              <a:rPr lang="en-US" dirty="0"/>
              <a:t>′</a:t>
            </a:r>
            <a:br>
              <a:rPr lang="en-US" sz="1200" dirty="0"/>
            </a:br>
            <a:r>
              <a:rPr lang="en-US" sz="1200" dirty="0"/>
              <a:t>		</a:t>
            </a:r>
            <a:r>
              <a:rPr lang="en-US" dirty="0"/>
              <a:t>[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i="1" dirty="0"/>
              <a:t>, 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grip(</a:t>
            </a:r>
            <a:r>
              <a:rPr lang="en-US" i="1" dirty="0"/>
              <a:t>k</a:t>
            </a:r>
            <a:r>
              <a:rPr lang="en-US" dirty="0"/>
              <a:t>) = empty </a:t>
            </a:r>
          </a:p>
          <a:p>
            <a:pPr>
              <a:tabLst>
                <a:tab pos="509588" algn="l"/>
                <a:tab pos="1770063" algn="l"/>
              </a:tabLst>
            </a:pPr>
            <a:r>
              <a:rPr lang="en-US" dirty="0"/>
              <a:t>	</a:t>
            </a:r>
            <a:r>
              <a:rPr lang="en-US" dirty="0">
                <a:cs typeface="Times New Roman"/>
              </a:rPr>
              <a:t>constraints:	</a:t>
            </a:r>
            <a:r>
              <a:rPr lang="en-US" dirty="0"/>
              <a:t>attached(</a:t>
            </a:r>
            <a:r>
              <a:rPr lang="en-US" i="1" dirty="0" err="1"/>
              <a:t>k,d</a:t>
            </a:r>
            <a:r>
              <a:rPr lang="en-US" dirty="0"/>
              <a:t>), attached(</a:t>
            </a:r>
            <a:r>
              <a:rPr lang="en-US" i="1" dirty="0" err="1"/>
              <a:t>p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		attached(</a:t>
            </a:r>
            <a:r>
              <a:rPr lang="en-US" i="1" dirty="0" err="1"/>
              <a:t>p′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p ≠ p′</a:t>
            </a:r>
            <a:r>
              <a:rPr lang="en-US" dirty="0"/>
              <a:t>, </a:t>
            </a:r>
            <a:r>
              <a:rPr lang="en-US" i="1" dirty="0"/>
              <a:t>c′ ≠ c</a:t>
            </a:r>
            <a:r>
              <a:rPr lang="en-US" dirty="0"/>
              <a:t>, </a:t>
            </a:r>
            <a:br>
              <a:rPr lang="en-US" i="1" dirty="0"/>
            </a:br>
            <a:r>
              <a:rPr lang="en-US" i="1" dirty="0"/>
              <a:t>		t</a:t>
            </a:r>
            <a:r>
              <a:rPr lang="en-US" baseline="-25000" dirty="0"/>
              <a:t>1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44" name="Line 853">
            <a:extLst>
              <a:ext uri="{FF2B5EF4-FFF2-40B4-BE49-F238E27FC236}">
                <a16:creationId xmlns:a16="http://schemas.microsoft.com/office/drawing/2014/main" id="{F0FBB07A-BF79-7446-B0C0-1F6C2E1DF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0042" y="5661452"/>
            <a:ext cx="150876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>
                <a:latin typeface="Calibri"/>
                <a:ea typeface="Times New Roman"/>
                <a:cs typeface="Times New Roman"/>
              </a:rPr>
              <a:t>          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1772C4-F7D2-9E4C-BBBF-03AEE1A935D1}"/>
              </a:ext>
            </a:extLst>
          </p:cNvPr>
          <p:cNvGrpSpPr/>
          <p:nvPr/>
        </p:nvGrpSpPr>
        <p:grpSpPr>
          <a:xfrm>
            <a:off x="10591397" y="3913937"/>
            <a:ext cx="1219200" cy="1278997"/>
            <a:chOff x="4324883" y="4603510"/>
            <a:chExt cx="1219200" cy="1278997"/>
          </a:xfrm>
          <a:solidFill>
            <a:srgbClr val="BD5951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A224CC5-2D23-7142-9ECE-18452A6132DF}"/>
                </a:ext>
              </a:extLst>
            </p:cNvPr>
            <p:cNvGrpSpPr/>
            <p:nvPr/>
          </p:nvGrpSpPr>
          <p:grpSpPr>
            <a:xfrm>
              <a:off x="4943997" y="4725862"/>
              <a:ext cx="88096" cy="1156645"/>
              <a:chOff x="3636432" y="1147233"/>
              <a:chExt cx="88096" cy="1156645"/>
            </a:xfrm>
            <a:grpFill/>
          </p:grpSpPr>
          <p:sp>
            <p:nvSpPr>
              <p:cNvPr id="68" name="Oval 878">
                <a:extLst>
                  <a:ext uri="{FF2B5EF4-FFF2-40B4-BE49-F238E27FC236}">
                    <a16:creationId xmlns:a16="http://schemas.microsoft.com/office/drawing/2014/main" id="{A68876EB-D41D-B54A-B87D-2F7D10623B6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39810" y="2256032"/>
                <a:ext cx="84718" cy="478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9" name="Rectangle 880">
                <a:extLst>
                  <a:ext uri="{FF2B5EF4-FFF2-40B4-BE49-F238E27FC236}">
                    <a16:creationId xmlns:a16="http://schemas.microsoft.com/office/drawing/2014/main" id="{9A1F6501-B8A1-B94B-AC68-3CF70F1A7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432" y="1147233"/>
                <a:ext cx="88094" cy="1135842"/>
              </a:xfrm>
              <a:prstGeom prst="rect">
                <a:avLst/>
              </a:prstGeom>
              <a:grpFill/>
              <a:ln w="9525">
                <a:solidFill>
                  <a:srgbClr val="9CDD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1" name="Line 881">
                <a:extLst>
                  <a:ext uri="{FF2B5EF4-FFF2-40B4-BE49-F238E27FC236}">
                    <a16:creationId xmlns:a16="http://schemas.microsoft.com/office/drawing/2014/main" id="{5545EC9A-8A65-0149-8E2F-6F994DC55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36432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2" name="Line 882">
                <a:extLst>
                  <a:ext uri="{FF2B5EF4-FFF2-40B4-BE49-F238E27FC236}">
                    <a16:creationId xmlns:a16="http://schemas.microsoft.com/office/drawing/2014/main" id="{20699A55-1920-A94D-83BE-501A731CC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4527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48" name="Group 883">
              <a:extLst>
                <a:ext uri="{FF2B5EF4-FFF2-40B4-BE49-F238E27FC236}">
                  <a16:creationId xmlns:a16="http://schemas.microsoft.com/office/drawing/2014/main" id="{9920DD02-5110-D54B-8160-B534422E6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9084" y="4680480"/>
              <a:ext cx="42359" cy="293319"/>
              <a:chOff x="960" y="251"/>
              <a:chExt cx="23" cy="141"/>
            </a:xfrm>
            <a:grpFill/>
          </p:grpSpPr>
          <p:sp>
            <p:nvSpPr>
              <p:cNvPr id="66" name="Line 884">
                <a:extLst>
                  <a:ext uri="{FF2B5EF4-FFF2-40B4-BE49-F238E27FC236}">
                    <a16:creationId xmlns:a16="http://schemas.microsoft.com/office/drawing/2014/main" id="{A211AD92-5603-514E-912C-2211F2BFA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" y="251"/>
                <a:ext cx="0" cy="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7" name="Oval 885">
                <a:extLst>
                  <a:ext uri="{FF2B5EF4-FFF2-40B4-BE49-F238E27FC236}">
                    <a16:creationId xmlns:a16="http://schemas.microsoft.com/office/drawing/2014/main" id="{C07375FE-9C6E-E940-B8D3-C72675ED2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347"/>
                <a:ext cx="23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9" name="Rectangle 886">
              <a:extLst>
                <a:ext uri="{FF2B5EF4-FFF2-40B4-BE49-F238E27FC236}">
                  <a16:creationId xmlns:a16="http://schemas.microsoft.com/office/drawing/2014/main" id="{A8B2EE23-0C50-DC42-96A1-35476DB8D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883" y="4715845"/>
              <a:ext cx="884012" cy="4784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0" name="Freeform 887">
              <a:extLst>
                <a:ext uri="{FF2B5EF4-FFF2-40B4-BE49-F238E27FC236}">
                  <a16:creationId xmlns:a16="http://schemas.microsoft.com/office/drawing/2014/main" id="{21C67144-FBD1-2748-B22A-9FF26F6EFC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4883" y="4640955"/>
              <a:ext cx="942946" cy="76970"/>
            </a:xfrm>
            <a:custGeom>
              <a:avLst/>
              <a:gdLst>
                <a:gd name="T0" fmla="*/ 0 w 672"/>
                <a:gd name="T1" fmla="*/ 2 h 48"/>
                <a:gd name="T2" fmla="*/ 2 w 672"/>
                <a:gd name="T3" fmla="*/ 0 h 48"/>
                <a:gd name="T4" fmla="*/ 20 w 672"/>
                <a:gd name="T5" fmla="*/ 0 h 48"/>
                <a:gd name="T6" fmla="*/ 18 w 672"/>
                <a:gd name="T7" fmla="*/ 2 h 48"/>
                <a:gd name="T8" fmla="*/ 0 w 67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48"/>
                <a:gd name="T17" fmla="*/ 672 w 67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48">
                  <a:moveTo>
                    <a:pt x="0" y="48"/>
                  </a:moveTo>
                  <a:lnTo>
                    <a:pt x="48" y="0"/>
                  </a:lnTo>
                  <a:lnTo>
                    <a:pt x="672" y="0"/>
                  </a:lnTo>
                  <a:lnTo>
                    <a:pt x="6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2" name="Freeform 888">
              <a:extLst>
                <a:ext uri="{FF2B5EF4-FFF2-40B4-BE49-F238E27FC236}">
                  <a16:creationId xmlns:a16="http://schemas.microsoft.com/office/drawing/2014/main" id="{EA161F04-30DA-4340-BB29-E55530542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703363"/>
              <a:ext cx="265204" cy="301640"/>
            </a:xfrm>
            <a:custGeom>
              <a:avLst/>
              <a:gdLst>
                <a:gd name="T0" fmla="*/ 144 w 144"/>
                <a:gd name="T1" fmla="*/ 5 h 192"/>
                <a:gd name="T2" fmla="*/ 0 w 144"/>
                <a:gd name="T3" fmla="*/ 5 h 192"/>
                <a:gd name="T4" fmla="*/ 0 w 144"/>
                <a:gd name="T5" fmla="*/ 0 h 192"/>
                <a:gd name="T6" fmla="*/ 144 w 144"/>
                <a:gd name="T7" fmla="*/ 0 h 192"/>
                <a:gd name="T8" fmla="*/ 144 w 144"/>
                <a:gd name="T9" fmla="*/ 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144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18872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k1</a:t>
              </a:r>
            </a:p>
          </p:txBody>
        </p:sp>
        <p:sp>
          <p:nvSpPr>
            <p:cNvPr id="53" name="Freeform 889">
              <a:extLst>
                <a:ext uri="{FF2B5EF4-FFF2-40B4-BE49-F238E27FC236}">
                  <a16:creationId xmlns:a16="http://schemas.microsoft.com/office/drawing/2014/main" id="{D44EE3AD-8953-3245-B4CF-1A1ABB19F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603510"/>
              <a:ext cx="353605" cy="99853"/>
            </a:xfrm>
            <a:custGeom>
              <a:avLst/>
              <a:gdLst>
                <a:gd name="T0" fmla="*/ 144 w 192"/>
                <a:gd name="T1" fmla="*/ 48 h 48"/>
                <a:gd name="T2" fmla="*/ 0 w 192"/>
                <a:gd name="T3" fmla="*/ 48 h 48"/>
                <a:gd name="T4" fmla="*/ 48 w 192"/>
                <a:gd name="T5" fmla="*/ 0 h 48"/>
                <a:gd name="T6" fmla="*/ 192 w 192"/>
                <a:gd name="T7" fmla="*/ 0 h 48"/>
                <a:gd name="T8" fmla="*/ 144 w 192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5" name="Freeform 890">
              <a:extLst>
                <a:ext uri="{FF2B5EF4-FFF2-40B4-BE49-F238E27FC236}">
                  <a16:creationId xmlns:a16="http://schemas.microsoft.com/office/drawing/2014/main" id="{04E506B2-B35A-D742-8936-7A0C2B698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682" y="4603510"/>
              <a:ext cx="88401" cy="399413"/>
            </a:xfrm>
            <a:custGeom>
              <a:avLst/>
              <a:gdLst>
                <a:gd name="T0" fmla="*/ 0 w 48"/>
                <a:gd name="T1" fmla="*/ 48 h 192"/>
                <a:gd name="T2" fmla="*/ 48 w 48"/>
                <a:gd name="T3" fmla="*/ 0 h 192"/>
                <a:gd name="T4" fmla="*/ 48 w 48"/>
                <a:gd name="T5" fmla="*/ 144 h 192"/>
                <a:gd name="T6" fmla="*/ 0 w 48"/>
                <a:gd name="T7" fmla="*/ 192 h 192"/>
                <a:gd name="T8" fmla="*/ 0 w 48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2"/>
                <a:gd name="T17" fmla="*/ 48 w 4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2">
                  <a:moveTo>
                    <a:pt x="0" y="48"/>
                  </a:moveTo>
                  <a:lnTo>
                    <a:pt x="48" y="0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6" name="Line 853">
            <a:extLst>
              <a:ext uri="{FF2B5EF4-FFF2-40B4-BE49-F238E27FC236}">
                <a16:creationId xmlns:a16="http://schemas.microsoft.com/office/drawing/2014/main" id="{8877B12A-BCEF-B448-9F6F-18FBF3A9EC5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9834394" y="5662548"/>
            <a:ext cx="524868" cy="19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0" lon="0" rev="0"/>
            </a:camera>
            <a:lightRig rig="legacyFlat3" dir="l"/>
          </a:scene3d>
          <a:sp3d extrusionH="508000" contourW="6350" prstMaterial="legacyPlastic">
            <a:bevelT w="13500" h="13500" prst="angle"/>
            <a:bevelB w="13500" h="13500" prst="angle"/>
            <a:extrusionClr>
              <a:srgbClr val="D9BC9D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tIns="91440" bIns="182880" anchor="t">
            <a:flatTx/>
          </a:bodyPr>
          <a:lstStyle/>
          <a:p>
            <a:r>
              <a:rPr lang="en-US">
                <a:latin typeface="Calibri"/>
                <a:ea typeface="Times New Roman"/>
                <a:cs typeface="Times New Roman"/>
              </a:rPr>
              <a:t>  p1</a:t>
            </a:r>
            <a:endParaRPr lang="en-US" baseline="-2500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7" name="Cube 76">
            <a:extLst>
              <a:ext uri="{FF2B5EF4-FFF2-40B4-BE49-F238E27FC236}">
                <a16:creationId xmlns:a16="http://schemas.microsoft.com/office/drawing/2014/main" id="{2EBB2403-A3B3-034D-B601-D7DFBDB99636}"/>
              </a:ext>
            </a:extLst>
          </p:cNvPr>
          <p:cNvSpPr/>
          <p:nvPr/>
        </p:nvSpPr>
        <p:spPr>
          <a:xfrm>
            <a:off x="9935824" y="5283133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c3</a:t>
            </a:r>
            <a:endParaRPr lang="en-US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A9D7DDD1-C7F7-F342-BC3C-E4F538ADCA70}"/>
              </a:ext>
            </a:extLst>
          </p:cNvPr>
          <p:cNvSpPr/>
          <p:nvPr/>
        </p:nvSpPr>
        <p:spPr>
          <a:xfrm>
            <a:off x="9938700" y="5041031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c2</a:t>
            </a:r>
            <a:endParaRPr lang="en-US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C41687EA-8DF5-9141-AD1C-A79D1348D41E}"/>
              </a:ext>
            </a:extLst>
          </p:cNvPr>
          <p:cNvSpPr/>
          <p:nvPr/>
        </p:nvSpPr>
        <p:spPr>
          <a:xfrm>
            <a:off x="9938700" y="4798658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c1</a:t>
            </a:r>
            <a:endParaRPr lang="en-US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80" name="Line 853">
            <a:extLst>
              <a:ext uri="{FF2B5EF4-FFF2-40B4-BE49-F238E27FC236}">
                <a16:creationId xmlns:a16="http://schemas.microsoft.com/office/drawing/2014/main" id="{B7762AB5-B988-044D-AA0D-F20123BE390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0526588" y="5660487"/>
            <a:ext cx="524868" cy="19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0" lon="0" rev="0"/>
            </a:camera>
            <a:lightRig rig="legacyFlat3" dir="l"/>
          </a:scene3d>
          <a:sp3d extrusionH="508000" contourW="6350" prstMaterial="legacyPlastic">
            <a:bevelT w="13500" h="13500" prst="angle"/>
            <a:bevelB w="13500" h="13500" prst="angle"/>
            <a:extrusionClr>
              <a:srgbClr val="D9BC9D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tIns="91440" bIns="182880" anchor="t">
            <a:flatTx/>
          </a:bodyPr>
          <a:lstStyle/>
          <a:p>
            <a:r>
              <a:rPr lang="en-US">
                <a:latin typeface="Calibri"/>
                <a:ea typeface="Times New Roman"/>
                <a:cs typeface="Times New Roman"/>
              </a:rPr>
              <a:t>  p2</a:t>
            </a:r>
            <a:endParaRPr lang="en-US" baseline="-2500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603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Task: robot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brings container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to pile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lvl="1">
                  <a:tabLst>
                    <a:tab pos="509588" algn="l"/>
                    <a:tab pos="17700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𝑏𝑟𝑖𝑛𝑔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 dirty="0"/>
                  <a:t>Method:</a:t>
                </a:r>
                <a:br>
                  <a:rPr lang="en-US" baseline="-2500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E991631-73D5-6B4B-BB05-FB608C20D3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3850098B-C9B9-5396-6C16-318A28481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19D3-4A0E-0B40-9032-0195FB3B5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A268BC-3150-5140-A76F-007E3EF71C08}"/>
              </a:ext>
            </a:extLst>
          </p:cNvPr>
          <p:cNvGrpSpPr/>
          <p:nvPr/>
        </p:nvGrpSpPr>
        <p:grpSpPr>
          <a:xfrm>
            <a:off x="7827213" y="3198172"/>
            <a:ext cx="4003212" cy="2551473"/>
            <a:chOff x="5038330" y="4095758"/>
            <a:chExt cx="4003212" cy="2551473"/>
          </a:xfrm>
        </p:grpSpPr>
        <p:sp>
          <p:nvSpPr>
            <p:cNvPr id="45" name="Line 853">
              <a:extLst>
                <a:ext uri="{FF2B5EF4-FFF2-40B4-BE49-F238E27FC236}">
                  <a16:creationId xmlns:a16="http://schemas.microsoft.com/office/drawing/2014/main" id="{97B05B33-CD6A-0D4F-9EE3-86B0F975A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8330" y="6626120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1" name="Line 853">
              <a:extLst>
                <a:ext uri="{FF2B5EF4-FFF2-40B4-BE49-F238E27FC236}">
                  <a16:creationId xmlns:a16="http://schemas.microsoft.com/office/drawing/2014/main" id="{405C1662-FEBD-9D4A-8131-E4BE7859A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0045" y="6635293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                    d1</a:t>
              </a:r>
              <a:br>
                <a:rPr lang="en-US">
                  <a:latin typeface="Calibri"/>
                  <a:ea typeface="Times New Roman"/>
                  <a:cs typeface="Times New Roman"/>
                </a:rPr>
              </a:br>
              <a:endParaRPr lang="en-US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2" name="Line 853">
              <a:extLst>
                <a:ext uri="{FF2B5EF4-FFF2-40B4-BE49-F238E27FC236}">
                  <a16:creationId xmlns:a16="http://schemas.microsoft.com/office/drawing/2014/main" id="{2C59AE43-F8D4-2143-B912-1FE0C7AF4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8994" y="5413650"/>
              <a:ext cx="13716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                   d2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FB0643B-3D40-4345-A200-AC864E30B187}"/>
                </a:ext>
              </a:extLst>
            </p:cNvPr>
            <p:cNvSpPr/>
            <p:nvPr/>
          </p:nvSpPr>
          <p:spPr>
            <a:xfrm>
              <a:off x="5633669" y="6029192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/>
                  <a:ea typeface="Calibri"/>
                  <a:cs typeface="Calibri"/>
                </a:rPr>
                <a:t>• w1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2BDE65B-D03A-C44B-AF8B-CA317810C513}"/>
                </a:ext>
              </a:extLst>
            </p:cNvPr>
            <p:cNvGrpSpPr/>
            <p:nvPr/>
          </p:nvGrpSpPr>
          <p:grpSpPr>
            <a:xfrm>
              <a:off x="6913296" y="4095758"/>
              <a:ext cx="1219200" cy="1278997"/>
              <a:chOff x="6949550" y="3248843"/>
              <a:chExt cx="1219200" cy="1278997"/>
            </a:xfrm>
            <a:solidFill>
              <a:srgbClr val="BD5951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3539B91-0473-BD4D-9B8A-8D95A0ADB3D3}"/>
                  </a:ext>
                </a:extLst>
              </p:cNvPr>
              <p:cNvGrpSpPr/>
              <p:nvPr/>
            </p:nvGrpSpPr>
            <p:grpSpPr>
              <a:xfrm>
                <a:off x="7568664" y="3371195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94" name="Oval 878">
                  <a:extLst>
                    <a:ext uri="{FF2B5EF4-FFF2-40B4-BE49-F238E27FC236}">
                      <a16:creationId xmlns:a16="http://schemas.microsoft.com/office/drawing/2014/main" id="{D4F0A7E0-059C-E747-9F30-E6B96A2BD33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Rectangle 880">
                  <a:extLst>
                    <a:ext uri="{FF2B5EF4-FFF2-40B4-BE49-F238E27FC236}">
                      <a16:creationId xmlns:a16="http://schemas.microsoft.com/office/drawing/2014/main" id="{D835C984-0A2C-344A-BD54-FB940EA07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Line 881">
                  <a:extLst>
                    <a:ext uri="{FF2B5EF4-FFF2-40B4-BE49-F238E27FC236}">
                      <a16:creationId xmlns:a16="http://schemas.microsoft.com/office/drawing/2014/main" id="{578A8A79-5C07-2E44-972D-8DB0DA133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Line 882">
                  <a:extLst>
                    <a:ext uri="{FF2B5EF4-FFF2-40B4-BE49-F238E27FC236}">
                      <a16:creationId xmlns:a16="http://schemas.microsoft.com/office/drawing/2014/main" id="{F494411D-B9A8-FF46-B784-1E17E9B0D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6" name="Group 883">
                <a:extLst>
                  <a:ext uri="{FF2B5EF4-FFF2-40B4-BE49-F238E27FC236}">
                    <a16:creationId xmlns:a16="http://schemas.microsoft.com/office/drawing/2014/main" id="{39E4B51D-24DA-A94E-B329-5723739B9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93751" y="3325813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92" name="Line 884">
                  <a:extLst>
                    <a:ext uri="{FF2B5EF4-FFF2-40B4-BE49-F238E27FC236}">
                      <a16:creationId xmlns:a16="http://schemas.microsoft.com/office/drawing/2014/main" id="{A637325C-DE4F-1B47-8DEF-19217D1EB0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Oval 885">
                  <a:extLst>
                    <a:ext uri="{FF2B5EF4-FFF2-40B4-BE49-F238E27FC236}">
                      <a16:creationId xmlns:a16="http://schemas.microsoft.com/office/drawing/2014/main" id="{BCF80F0A-8E73-9549-AC90-EAB57E0962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87" name="Rectangle 886">
                <a:extLst>
                  <a:ext uri="{FF2B5EF4-FFF2-40B4-BE49-F238E27FC236}">
                    <a16:creationId xmlns:a16="http://schemas.microsoft.com/office/drawing/2014/main" id="{5C846431-40EB-964D-A94E-65035EB2F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9550" y="3361178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8" name="Freeform 887">
                <a:extLst>
                  <a:ext uri="{FF2B5EF4-FFF2-40B4-BE49-F238E27FC236}">
                    <a16:creationId xmlns:a16="http://schemas.microsoft.com/office/drawing/2014/main" id="{3C8B4AC0-F9D0-7249-B4D8-ECBC4C7F2E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49550" y="3286288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9" name="Freeform 888">
                <a:extLst>
                  <a:ext uri="{FF2B5EF4-FFF2-40B4-BE49-F238E27FC236}">
                    <a16:creationId xmlns:a16="http://schemas.microsoft.com/office/drawing/2014/main" id="{0B5A3B95-8511-284B-95AC-98AF931AB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145" y="3348696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rPr>
                  <a:t>k2</a:t>
                </a:r>
              </a:p>
            </p:txBody>
          </p:sp>
          <p:sp>
            <p:nvSpPr>
              <p:cNvPr id="90" name="Freeform 889">
                <a:extLst>
                  <a:ext uri="{FF2B5EF4-FFF2-40B4-BE49-F238E27FC236}">
                    <a16:creationId xmlns:a16="http://schemas.microsoft.com/office/drawing/2014/main" id="{111C2479-922D-B142-94EA-E22FE471D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145" y="3248843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1" name="Freeform 890">
                <a:extLst>
                  <a:ext uri="{FF2B5EF4-FFF2-40B4-BE49-F238E27FC236}">
                    <a16:creationId xmlns:a16="http://schemas.microsoft.com/office/drawing/2014/main" id="{6FD1F4AE-1ACF-9D47-A6F4-0CB674B35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49" y="3248843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98" name="Line 853">
              <a:extLst>
                <a:ext uri="{FF2B5EF4-FFF2-40B4-BE49-F238E27FC236}">
                  <a16:creationId xmlns:a16="http://schemas.microsoft.com/office/drawing/2014/main" id="{652DF7CB-04EA-294D-A7AA-DD25B810861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687820" y="5413960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p3</a:t>
              </a:r>
              <a:endParaRPr lang="en-US" baseline="-25000"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66CE1C4-5183-A94A-AF5E-EA51444B3A69}"/>
                </a:ext>
              </a:extLst>
            </p:cNvPr>
            <p:cNvGrpSpPr/>
            <p:nvPr/>
          </p:nvGrpSpPr>
          <p:grpSpPr>
            <a:xfrm>
              <a:off x="5744106" y="5318186"/>
              <a:ext cx="1219200" cy="1278997"/>
              <a:chOff x="4324883" y="4603510"/>
              <a:chExt cx="1219200" cy="1278997"/>
            </a:xfrm>
            <a:solidFill>
              <a:srgbClr val="BD5951"/>
            </a:solidFill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0CEAAFF5-00D6-FB44-A4A4-3C4A3F2EDF51}"/>
                  </a:ext>
                </a:extLst>
              </p:cNvPr>
              <p:cNvGrpSpPr/>
              <p:nvPr/>
            </p:nvGrpSpPr>
            <p:grpSpPr>
              <a:xfrm>
                <a:off x="4943997" y="4725862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109" name="Oval 878">
                  <a:extLst>
                    <a:ext uri="{FF2B5EF4-FFF2-40B4-BE49-F238E27FC236}">
                      <a16:creationId xmlns:a16="http://schemas.microsoft.com/office/drawing/2014/main" id="{1F4116FE-E58A-7641-B851-86A58C15FC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Rectangle 880">
                  <a:extLst>
                    <a:ext uri="{FF2B5EF4-FFF2-40B4-BE49-F238E27FC236}">
                      <a16:creationId xmlns:a16="http://schemas.microsoft.com/office/drawing/2014/main" id="{3E303B4C-2951-AA40-8887-275B308B48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1" name="Line 881">
                  <a:extLst>
                    <a:ext uri="{FF2B5EF4-FFF2-40B4-BE49-F238E27FC236}">
                      <a16:creationId xmlns:a16="http://schemas.microsoft.com/office/drawing/2014/main" id="{3AC6C1CC-A9D3-8E40-8F45-EDC5866CF6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2" name="Line 882">
                  <a:extLst>
                    <a:ext uri="{FF2B5EF4-FFF2-40B4-BE49-F238E27FC236}">
                      <a16:creationId xmlns:a16="http://schemas.microsoft.com/office/drawing/2014/main" id="{41A19B2D-98C8-EB4D-8135-CEEFEF7D4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01" name="Group 883">
                <a:extLst>
                  <a:ext uri="{FF2B5EF4-FFF2-40B4-BE49-F238E27FC236}">
                    <a16:creationId xmlns:a16="http://schemas.microsoft.com/office/drawing/2014/main" id="{425E2905-D885-8E4A-8364-BCB582EDCE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084" y="4680480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107" name="Line 884">
                  <a:extLst>
                    <a:ext uri="{FF2B5EF4-FFF2-40B4-BE49-F238E27FC236}">
                      <a16:creationId xmlns:a16="http://schemas.microsoft.com/office/drawing/2014/main" id="{BF22F109-6FCF-9C41-B457-38D8D663B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Oval 885">
                  <a:extLst>
                    <a:ext uri="{FF2B5EF4-FFF2-40B4-BE49-F238E27FC236}">
                      <a16:creationId xmlns:a16="http://schemas.microsoft.com/office/drawing/2014/main" id="{F0F3B72C-DFF4-0348-84AE-92722022C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02" name="Rectangle 886">
                <a:extLst>
                  <a:ext uri="{FF2B5EF4-FFF2-40B4-BE49-F238E27FC236}">
                    <a16:creationId xmlns:a16="http://schemas.microsoft.com/office/drawing/2014/main" id="{0D90594A-72A9-B24E-8B8E-785079DAC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883" y="4715845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Freeform 887">
                <a:extLst>
                  <a:ext uri="{FF2B5EF4-FFF2-40B4-BE49-F238E27FC236}">
                    <a16:creationId xmlns:a16="http://schemas.microsoft.com/office/drawing/2014/main" id="{CAAB171D-015D-7745-8668-8F17B02A10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4883" y="4640955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Freeform 888">
                <a:extLst>
                  <a:ext uri="{FF2B5EF4-FFF2-40B4-BE49-F238E27FC236}">
                    <a16:creationId xmlns:a16="http://schemas.microsoft.com/office/drawing/2014/main" id="{8D01933F-559F-EB46-866E-7564371B6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703363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rPr>
                  <a:t>k1</a:t>
                </a:r>
              </a:p>
            </p:txBody>
          </p:sp>
          <p:sp>
            <p:nvSpPr>
              <p:cNvPr id="105" name="Freeform 889">
                <a:extLst>
                  <a:ext uri="{FF2B5EF4-FFF2-40B4-BE49-F238E27FC236}">
                    <a16:creationId xmlns:a16="http://schemas.microsoft.com/office/drawing/2014/main" id="{CA54A203-7A38-0743-95E1-10DC41898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603510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6" name="Freeform 890">
                <a:extLst>
                  <a:ext uri="{FF2B5EF4-FFF2-40B4-BE49-F238E27FC236}">
                    <a16:creationId xmlns:a16="http://schemas.microsoft.com/office/drawing/2014/main" id="{7FAE79BD-D41A-6F45-A3E5-59BAFE7E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682" y="4603510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0889208-71E1-EB4A-AC2F-81CEC9137107}"/>
                </a:ext>
              </a:extLst>
            </p:cNvPr>
            <p:cNvGrpSpPr/>
            <p:nvPr/>
          </p:nvGrpSpPr>
          <p:grpSpPr>
            <a:xfrm>
              <a:off x="7838221" y="4594898"/>
              <a:ext cx="1203321" cy="500893"/>
              <a:chOff x="6392419" y="5864703"/>
              <a:chExt cx="1203321" cy="500893"/>
            </a:xfrm>
          </p:grpSpPr>
          <p:sp>
            <p:nvSpPr>
              <p:cNvPr id="114" name="Oval 859">
                <a:extLst>
                  <a:ext uri="{FF2B5EF4-FFF2-40B4-BE49-F238E27FC236}">
                    <a16:creationId xmlns:a16="http://schemas.microsoft.com/office/drawing/2014/main" id="{8770171B-D8ED-B947-85E9-A3FD642DA7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5" name="Oval 861">
                <a:extLst>
                  <a:ext uri="{FF2B5EF4-FFF2-40B4-BE49-F238E27FC236}">
                    <a16:creationId xmlns:a16="http://schemas.microsoft.com/office/drawing/2014/main" id="{1F902ECC-9B66-1442-8003-EAAF949DDC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6" name="Oval 862">
                <a:extLst>
                  <a:ext uri="{FF2B5EF4-FFF2-40B4-BE49-F238E27FC236}">
                    <a16:creationId xmlns:a16="http://schemas.microsoft.com/office/drawing/2014/main" id="{E6786EFB-5D25-D345-87C3-4C98426FC8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7" name="Oval 863">
                <a:extLst>
                  <a:ext uri="{FF2B5EF4-FFF2-40B4-BE49-F238E27FC236}">
                    <a16:creationId xmlns:a16="http://schemas.microsoft.com/office/drawing/2014/main" id="{FDACCFFE-31AA-084C-A4B2-AA298D386A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8" name="Oval 863">
                <a:extLst>
                  <a:ext uri="{FF2B5EF4-FFF2-40B4-BE49-F238E27FC236}">
                    <a16:creationId xmlns:a16="http://schemas.microsoft.com/office/drawing/2014/main" id="{FC838110-AE11-7842-835B-A0635F09F8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B6DAC75E-826F-E14E-978B-0D639E39F46F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20" name="Freeform 860">
                  <a:extLst>
                    <a:ext uri="{FF2B5EF4-FFF2-40B4-BE49-F238E27FC236}">
                      <a16:creationId xmlns:a16="http://schemas.microsoft.com/office/drawing/2014/main" id="{EC33BEF4-4E5D-534C-8C7A-35A4CE9834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1" name="Rectangle 864">
                  <a:extLst>
                    <a:ext uri="{FF2B5EF4-FFF2-40B4-BE49-F238E27FC236}">
                      <a16:creationId xmlns:a16="http://schemas.microsoft.com/office/drawing/2014/main" id="{BC53AC26-14D3-0843-B641-0A20E629C99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22" name="Freeform 865">
                  <a:extLst>
                    <a:ext uri="{FF2B5EF4-FFF2-40B4-BE49-F238E27FC236}">
                      <a16:creationId xmlns:a16="http://schemas.microsoft.com/office/drawing/2014/main" id="{60CDB46A-943E-0D45-B04C-37D1FF5258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3" name="Freeform 866">
                  <a:extLst>
                    <a:ext uri="{FF2B5EF4-FFF2-40B4-BE49-F238E27FC236}">
                      <a16:creationId xmlns:a16="http://schemas.microsoft.com/office/drawing/2014/main" id="{9018D66B-C3E8-7A4F-86FD-62A77DBE0B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124" name="Line 853">
              <a:extLst>
                <a:ext uri="{FF2B5EF4-FFF2-40B4-BE49-F238E27FC236}">
                  <a16:creationId xmlns:a16="http://schemas.microsoft.com/office/drawing/2014/main" id="{F8209FA4-16AB-6740-8E56-EFD3DEB6F3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518635" y="6636388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p1</a:t>
              </a:r>
              <a:endParaRPr lang="en-US" baseline="-250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494947C5-BF83-1D4B-A006-90CE8D04624B}"/>
                </a:ext>
              </a:extLst>
            </p:cNvPr>
            <p:cNvSpPr/>
            <p:nvPr/>
          </p:nvSpPr>
          <p:spPr>
            <a:xfrm>
              <a:off x="6620064" y="6256974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c1</a:t>
              </a:r>
              <a:endParaRPr lang="en-US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E163FFA-3966-6E41-9EB9-49856BDFB81E}"/>
                </a:ext>
              </a:extLst>
            </p:cNvPr>
            <p:cNvSpPr/>
            <p:nvPr/>
          </p:nvSpPr>
          <p:spPr>
            <a:xfrm>
              <a:off x="6763827" y="4889220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/>
                  <a:ea typeface="Calibri"/>
                  <a:cs typeface="Calibri"/>
                </a:rPr>
                <a:t>• w2</a:t>
              </a:r>
            </a:p>
          </p:txBody>
        </p:sp>
        <p:sp>
          <p:nvSpPr>
            <p:cNvPr id="127" name="Line 853">
              <a:extLst>
                <a:ext uri="{FF2B5EF4-FFF2-40B4-BE49-F238E27FC236}">
                  <a16:creationId xmlns:a16="http://schemas.microsoft.com/office/drawing/2014/main" id="{C0A6A32F-93B0-604C-9620-86DE3F8ADE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249575" y="6645300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p2</a:t>
              </a:r>
              <a:endParaRPr lang="en-US" baseline="-2500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FD1AA08-46FE-F444-B5F3-401CED403656}"/>
              </a:ext>
            </a:extLst>
          </p:cNvPr>
          <p:cNvSpPr/>
          <p:nvPr/>
        </p:nvSpPr>
        <p:spPr>
          <a:xfrm>
            <a:off x="1786044" y="2493731"/>
            <a:ext cx="4878249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509588" algn="l"/>
                <a:tab pos="1368425" algn="l"/>
              </a:tabLst>
            </a:pPr>
            <a:r>
              <a:rPr lang="en-US" dirty="0"/>
              <a:t>m-bring(</a:t>
            </a:r>
            <a:r>
              <a:rPr lang="en-US" i="1" dirty="0"/>
              <a:t>r,c,p,p′,</a:t>
            </a:r>
            <a:r>
              <a:rPr lang="en-US" i="1" dirty="0" err="1"/>
              <a:t>d,d</a:t>
            </a:r>
            <a:r>
              <a:rPr lang="en-US" i="1" dirty="0"/>
              <a:t>′</a:t>
            </a:r>
            <a:r>
              <a:rPr lang="en-US" dirty="0"/>
              <a:t>)</a:t>
            </a:r>
          </a:p>
          <a:p>
            <a:pPr>
              <a:tabLst>
                <a:tab pos="174625" algn="l"/>
                <a:tab pos="1371600" algn="l"/>
              </a:tabLst>
            </a:pPr>
            <a:r>
              <a:rPr lang="en-US" dirty="0"/>
              <a:t>	task:	bring(</a:t>
            </a:r>
            <a:r>
              <a:rPr lang="en-US" i="1" dirty="0" err="1"/>
              <a:t>r,c,p</a:t>
            </a:r>
            <a:r>
              <a:rPr lang="en-US" dirty="0"/>
              <a:t>)</a:t>
            </a:r>
          </a:p>
          <a:p>
            <a:pPr marL="0" lvl="1">
              <a:tabLst>
                <a:tab pos="174625" algn="l"/>
                <a:tab pos="1371600" algn="l"/>
              </a:tabLst>
            </a:pPr>
            <a:r>
              <a:rPr lang="en-US" dirty="0"/>
              <a:t>	refinement: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move(</a:t>
            </a:r>
            <a:r>
              <a:rPr lang="en-US" i="1" dirty="0" err="1"/>
              <a:t>r,d</a:t>
            </a:r>
            <a:r>
              <a:rPr lang="en-US" dirty="0"/>
              <a:t>′)</a:t>
            </a:r>
            <a:br>
              <a:rPr lang="en-US" sz="1000" dirty="0"/>
            </a:br>
            <a:r>
              <a:rPr lang="en-US" sz="1000" dirty="0"/>
              <a:t>	</a:t>
            </a:r>
            <a:r>
              <a:rPr lang="en-US" dirty="0"/>
              <a:t>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2</a:t>
            </a:r>
            <a:r>
              <a:rPr lang="en-US" dirty="0"/>
              <a:t>] uncover(</a:t>
            </a:r>
            <a:r>
              <a:rPr lang="en-US" i="1" dirty="0" err="1"/>
              <a:t>c,p</a:t>
            </a:r>
            <a:r>
              <a:rPr lang="en-US" dirty="0"/>
              <a:t>′)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i="1" dirty="0"/>
              <a:t>,t</a:t>
            </a:r>
            <a:r>
              <a:rPr lang="en-US" baseline="-25000" dirty="0"/>
              <a:t>4</a:t>
            </a:r>
            <a:r>
              <a:rPr lang="en-US" dirty="0"/>
              <a:t>] load(</a:t>
            </a:r>
            <a:r>
              <a:rPr lang="en-US" i="1" dirty="0"/>
              <a:t>k′,</a:t>
            </a:r>
            <a:r>
              <a:rPr lang="en-US" i="1" dirty="0" err="1"/>
              <a:t>r,c,p</a:t>
            </a:r>
            <a:r>
              <a:rPr lang="en-US" dirty="0"/>
              <a:t>′)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5</a:t>
            </a:r>
            <a:r>
              <a:rPr lang="en-US" i="1" dirty="0"/>
              <a:t>,t</a:t>
            </a:r>
            <a:r>
              <a:rPr lang="en-US" baseline="-25000" dirty="0"/>
              <a:t>6</a:t>
            </a:r>
            <a:r>
              <a:rPr lang="en-US" dirty="0"/>
              <a:t>] move(</a:t>
            </a:r>
            <a:r>
              <a:rPr lang="en-US" i="1" dirty="0" err="1"/>
              <a:t>r,d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7</a:t>
            </a:r>
            <a:r>
              <a:rPr lang="en-US" i="1" dirty="0"/>
              <a:t>,t</a:t>
            </a:r>
            <a:r>
              <a:rPr lang="en-US" i="1" baseline="-25000" dirty="0"/>
              <a:t>e</a:t>
            </a:r>
            <a:r>
              <a:rPr lang="en-US" dirty="0"/>
              <a:t>] unload(</a:t>
            </a:r>
            <a:r>
              <a:rPr lang="en-US" i="1" dirty="0" err="1"/>
              <a:t>k,r,c,p</a:t>
            </a:r>
            <a:r>
              <a:rPr lang="en-US" dirty="0"/>
              <a:t>)</a:t>
            </a:r>
          </a:p>
          <a:p>
            <a:pPr marL="0" lvl="1">
              <a:tabLst>
                <a:tab pos="174625" algn="l"/>
                <a:tab pos="1371600" algn="l"/>
              </a:tabLst>
            </a:pPr>
            <a:r>
              <a:rPr lang="en-US" dirty="0"/>
              <a:t>	assertions: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pile(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′</a:t>
            </a:r>
            <a:r>
              <a:rPr lang="en-US" sz="1000" dirty="0"/>
              <a:t> </a:t>
            </a:r>
            <a:br>
              <a:rPr lang="en-US" sz="1000" dirty="0"/>
            </a:br>
            <a:r>
              <a:rPr lang="en-US" sz="1000" dirty="0"/>
              <a:t>		</a:t>
            </a:r>
            <a:r>
              <a:rPr lang="en-US" dirty="0"/>
              <a:t>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freight(</a:t>
            </a:r>
            <a:r>
              <a:rPr lang="en-US" i="1" dirty="0"/>
              <a:t>r</a:t>
            </a:r>
            <a:r>
              <a:rPr lang="en-US" dirty="0"/>
              <a:t>) = empty </a:t>
            </a:r>
          </a:p>
          <a:p>
            <a:pPr>
              <a:tabLst>
                <a:tab pos="174625" algn="l"/>
                <a:tab pos="1371600" algn="l"/>
              </a:tabLst>
            </a:pPr>
            <a:r>
              <a:rPr lang="en-US" dirty="0">
                <a:cs typeface="Times New Roman"/>
              </a:rPr>
              <a:t>	constraints:	</a:t>
            </a:r>
            <a:r>
              <a:rPr lang="en-US" dirty="0"/>
              <a:t>attached(</a:t>
            </a:r>
            <a:r>
              <a:rPr lang="en-US" i="1" dirty="0" err="1"/>
              <a:t>p′,d</a:t>
            </a:r>
            <a:r>
              <a:rPr lang="en-US" i="1" dirty="0"/>
              <a:t>′</a:t>
            </a:r>
            <a:r>
              <a:rPr lang="en-US" dirty="0"/>
              <a:t>), attached(</a:t>
            </a:r>
            <a:r>
              <a:rPr lang="en-US" i="1" dirty="0" err="1"/>
              <a:t>p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 </a:t>
            </a:r>
            <a:r>
              <a:rPr lang="en-US" i="1" dirty="0"/>
              <a:t>d ≠ d′</a:t>
            </a:r>
            <a:br>
              <a:rPr lang="en-US" dirty="0"/>
            </a:br>
            <a:r>
              <a:rPr lang="en-US" dirty="0">
                <a:cs typeface="Times New Roman"/>
              </a:rPr>
              <a:t>		</a:t>
            </a:r>
            <a:r>
              <a:rPr lang="en-US" dirty="0"/>
              <a:t>attached(</a:t>
            </a:r>
            <a:r>
              <a:rPr lang="en-US" i="1" dirty="0" err="1"/>
              <a:t>k′,d</a:t>
            </a:r>
            <a:r>
              <a:rPr lang="en-US" i="1" dirty="0"/>
              <a:t>′</a:t>
            </a:r>
            <a:r>
              <a:rPr lang="en-US" dirty="0"/>
              <a:t>), attached(</a:t>
            </a:r>
            <a:r>
              <a:rPr lang="en-US" i="1" dirty="0" err="1"/>
              <a:t>k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 </a:t>
            </a:r>
            <a:r>
              <a:rPr lang="en-US" i="1" dirty="0"/>
              <a:t>k ≠ k′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5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6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7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BBDFF1-73F2-334D-BA13-A8F9027544F1}"/>
              </a:ext>
            </a:extLst>
          </p:cNvPr>
          <p:cNvGrpSpPr/>
          <p:nvPr/>
        </p:nvGrpSpPr>
        <p:grpSpPr>
          <a:xfrm>
            <a:off x="7166808" y="854604"/>
            <a:ext cx="4664867" cy="2406315"/>
            <a:chOff x="4381931" y="704841"/>
            <a:chExt cx="4664867" cy="24063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098EFF-43D7-024B-A795-C7BE516FE16C}"/>
                </a:ext>
              </a:extLst>
            </p:cNvPr>
            <p:cNvGrpSpPr/>
            <p:nvPr/>
          </p:nvGrpSpPr>
          <p:grpSpPr>
            <a:xfrm>
              <a:off x="4381931" y="704841"/>
              <a:ext cx="4664867" cy="2406315"/>
              <a:chOff x="4381931" y="704841"/>
              <a:chExt cx="4664867" cy="240631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6B5A995-F20A-F544-AC45-5CC52AA2CA6B}"/>
                  </a:ext>
                </a:extLst>
              </p:cNvPr>
              <p:cNvGrpSpPr/>
              <p:nvPr/>
            </p:nvGrpSpPr>
            <p:grpSpPr>
              <a:xfrm>
                <a:off x="4381931" y="704841"/>
                <a:ext cx="4664867" cy="2406315"/>
                <a:chOff x="4381931" y="552437"/>
                <a:chExt cx="4664867" cy="2406315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45CC5C78-46D9-6149-9929-3D8E18A80997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64867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1192213" algn="l"/>
                      <a:tab pos="1997075" algn="l"/>
                      <a:tab pos="2260600" algn="l"/>
                      <a:tab pos="2306638" algn="l"/>
                      <a:tab pos="3065463" algn="l"/>
                      <a:tab pos="3328988" algn="l"/>
                      <a:tab pos="4127500" algn="l"/>
                    </a:tabLst>
                  </a:pP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3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4</a:t>
                  </a:r>
                  <a:r>
                    <a:rPr lang="en-US" sz="2000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5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6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7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4472344" y="552437"/>
                  <a:ext cx="4480560" cy="1896429"/>
                  <a:chOff x="4284132" y="1052110"/>
                  <a:chExt cx="4480560" cy="1896429"/>
                </a:xfrm>
              </p:grpSpPr>
              <p:sp>
                <p:nvSpPr>
                  <p:cNvPr id="54" name="Shape 591"/>
                  <p:cNvSpPr/>
                  <p:nvPr/>
                </p:nvSpPr>
                <p:spPr>
                  <a:xfrm flipH="1" flipV="1">
                    <a:off x="5509991" y="1938813"/>
                    <a:ext cx="0" cy="100166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5" name="Shape 592"/>
                  <p:cNvSpPr/>
                  <p:nvPr/>
                </p:nvSpPr>
                <p:spPr>
                  <a:xfrm flipH="1" flipV="1">
                    <a:off x="7650962" y="2728633"/>
                    <a:ext cx="0" cy="21183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6" name="Shape 593"/>
                  <p:cNvSpPr/>
                  <p:nvPr/>
                </p:nvSpPr>
                <p:spPr>
                  <a:xfrm flipV="1">
                    <a:off x="6323436" y="2728633"/>
                    <a:ext cx="0" cy="21990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7" name="Shape 595"/>
                  <p:cNvSpPr/>
                  <p:nvPr/>
                </p:nvSpPr>
                <p:spPr>
                  <a:xfrm>
                    <a:off x="5509991" y="2569883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8" name="Shape 596"/>
                  <p:cNvSpPr/>
                  <p:nvPr/>
                </p:nvSpPr>
                <p:spPr>
                  <a:xfrm>
                    <a:off x="5439727" y="2236352"/>
                    <a:ext cx="96082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59" name="Shape 597"/>
                  <p:cNvSpPr/>
                  <p:nvPr/>
                </p:nvSpPr>
                <p:spPr>
                  <a:xfrm>
                    <a:off x="6449547" y="1841379"/>
                    <a:ext cx="1056994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move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60" name="Shape 598"/>
                  <p:cNvSpPr/>
                  <p:nvPr/>
                </p:nvSpPr>
                <p:spPr>
                  <a:xfrm>
                    <a:off x="6586930" y="2169030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1" name="Shape 599"/>
                  <p:cNvSpPr/>
                  <p:nvPr/>
                </p:nvSpPr>
                <p:spPr>
                  <a:xfrm>
                    <a:off x="7654385" y="2569432"/>
                    <a:ext cx="807655" cy="15773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2" name="Shape 600"/>
                  <p:cNvSpPr/>
                  <p:nvPr/>
                </p:nvSpPr>
                <p:spPr>
                  <a:xfrm flipV="1">
                    <a:off x="6586931" y="23277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3" name="Shape 601"/>
                  <p:cNvSpPr/>
                  <p:nvPr/>
                </p:nvSpPr>
                <p:spPr>
                  <a:xfrm flipH="1" flipV="1">
                    <a:off x="7401093" y="2335845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4" name="Shape 602"/>
                  <p:cNvSpPr/>
                  <p:nvPr/>
                </p:nvSpPr>
                <p:spPr>
                  <a:xfrm flipV="1">
                    <a:off x="8462040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70" name="Shape 610"/>
                  <p:cNvSpPr/>
                  <p:nvPr/>
                </p:nvSpPr>
                <p:spPr>
                  <a:xfrm>
                    <a:off x="7696438" y="2319891"/>
                    <a:ext cx="722955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unload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Shape 594"/>
                      <p:cNvSpPr/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73" name="Shape 59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4" name="Straight Arrow Connector 73"/>
                  <p:cNvCxnSpPr/>
                  <p:nvPr/>
                </p:nvCxnSpPr>
                <p:spPr>
                  <a:xfrm>
                    <a:off x="4284132" y="2940476"/>
                    <a:ext cx="448056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1" name="Shape 595">
                <a:extLst>
                  <a:ext uri="{FF2B5EF4-FFF2-40B4-BE49-F238E27FC236}">
                    <a16:creationId xmlns:a16="http://schemas.microsoft.com/office/drawing/2014/main" id="{BF0D186E-8A4D-6843-974D-2582BFAE699B}"/>
                  </a:ext>
                </a:extLst>
              </p:cNvPr>
              <p:cNvSpPr/>
              <p:nvPr/>
            </p:nvSpPr>
            <p:spPr>
              <a:xfrm>
                <a:off x="4508720" y="2306897"/>
                <a:ext cx="810000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142" name="Shape 596">
                <a:extLst>
                  <a:ext uri="{FF2B5EF4-FFF2-40B4-BE49-F238E27FC236}">
                    <a16:creationId xmlns:a16="http://schemas.microsoft.com/office/drawing/2014/main" id="{0AEF718C-60AA-024B-9E53-DD90DA4001B7}"/>
                  </a:ext>
                </a:extLst>
              </p:cNvPr>
              <p:cNvSpPr/>
              <p:nvPr/>
            </p:nvSpPr>
            <p:spPr>
              <a:xfrm>
                <a:off x="4438456" y="1973366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3" name="Shape 595">
                <a:extLst>
                  <a:ext uri="{FF2B5EF4-FFF2-40B4-BE49-F238E27FC236}">
                    <a16:creationId xmlns:a16="http://schemas.microsoft.com/office/drawing/2014/main" id="{68BD5482-AB40-7C4A-99BA-183001AC6E79}"/>
                  </a:ext>
                </a:extLst>
              </p:cNvPr>
              <p:cNvSpPr/>
              <p:nvPr/>
            </p:nvSpPr>
            <p:spPr>
              <a:xfrm>
                <a:off x="4508720" y="1894719"/>
                <a:ext cx="939556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144" name="Shape 596">
                <a:extLst>
                  <a:ext uri="{FF2B5EF4-FFF2-40B4-BE49-F238E27FC236}">
                    <a16:creationId xmlns:a16="http://schemas.microsoft.com/office/drawing/2014/main" id="{421BCBB6-D78F-B54B-AE56-EF157321F9BB}"/>
                  </a:ext>
                </a:extLst>
              </p:cNvPr>
              <p:cNvSpPr/>
              <p:nvPr/>
            </p:nvSpPr>
            <p:spPr>
              <a:xfrm>
                <a:off x="4438456" y="1561188"/>
                <a:ext cx="1114502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move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45" name="Shape 591">
              <a:extLst>
                <a:ext uri="{FF2B5EF4-FFF2-40B4-BE49-F238E27FC236}">
                  <a16:creationId xmlns:a16="http://schemas.microsoft.com/office/drawing/2014/main" id="{26EA732A-3E87-8846-85BF-DFB6F6695807}"/>
                </a:ext>
              </a:extLst>
            </p:cNvPr>
            <p:cNvSpPr/>
            <p:nvPr/>
          </p:nvSpPr>
          <p:spPr>
            <a:xfrm flipH="1" flipV="1">
              <a:off x="4508718" y="1591545"/>
              <a:ext cx="0" cy="100019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F24EA3-01B5-8F4C-92F3-536D7DCD312A}"/>
                </a:ext>
              </a:extLst>
            </p:cNvPr>
            <p:cNvSpPr/>
            <p:nvPr/>
          </p:nvSpPr>
          <p:spPr>
            <a:xfrm>
              <a:off x="5315398" y="1599876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1</a:t>
              </a:r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57DE40B-636C-D242-904A-2E190EC2555B}"/>
                </a:ext>
              </a:extLst>
            </p:cNvPr>
            <p:cNvSpPr/>
            <p:nvPr/>
          </p:nvSpPr>
          <p:spPr>
            <a:xfrm>
              <a:off x="5257529" y="2257492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2</a:t>
              </a:r>
              <a:endParaRPr lang="en-GB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D4F6AB3-1FC4-E44B-95C6-852F07BF3681}"/>
                </a:ext>
              </a:extLst>
            </p:cNvPr>
            <p:cNvCxnSpPr>
              <a:stCxn id="143" idx="3"/>
              <a:endCxn id="57" idx="1"/>
            </p:cNvCxnSpPr>
            <p:nvPr/>
          </p:nvCxnSpPr>
          <p:spPr>
            <a:xfrm>
              <a:off x="5448276" y="1974096"/>
              <a:ext cx="249927" cy="327895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AAB69549-E7BD-1248-B95C-1754CBC3DC8E}"/>
                </a:ext>
              </a:extLst>
            </p:cNvPr>
            <p:cNvCxnSpPr>
              <a:cxnSpLocks/>
              <a:stCxn id="141" idx="3"/>
              <a:endCxn id="57" idx="1"/>
            </p:cNvCxnSpPr>
            <p:nvPr/>
          </p:nvCxnSpPr>
          <p:spPr>
            <a:xfrm flipV="1">
              <a:off x="5318720" y="2301991"/>
              <a:ext cx="379483" cy="8428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175BCCE-CFA7-8F4B-8FF5-7F773AC40742}"/>
                </a:ext>
              </a:extLst>
            </p:cNvPr>
            <p:cNvCxnSpPr>
              <a:stCxn id="145" idx="1"/>
              <a:endCxn id="54" idx="1"/>
            </p:cNvCxnSpPr>
            <p:nvPr/>
          </p:nvCxnSpPr>
          <p:spPr>
            <a:xfrm flipV="1">
              <a:off x="4508717" y="1591544"/>
              <a:ext cx="1189485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A30F1FF1-0357-1740-A822-F57AF9C173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362" y="1548208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754BF52C-04F1-4148-9E20-1B4E9E0A5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7347" y="1546372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Shape 571">
              <a:extLst>
                <a:ext uri="{FF2B5EF4-FFF2-40B4-BE49-F238E27FC236}">
                  <a16:creationId xmlns:a16="http://schemas.microsoft.com/office/drawing/2014/main" id="{8ADC82F2-2A6D-3342-9CE9-5DF8F839B22E}"/>
                </a:ext>
              </a:extLst>
            </p:cNvPr>
            <p:cNvSpPr/>
            <p:nvPr/>
          </p:nvSpPr>
          <p:spPr>
            <a:xfrm>
              <a:off x="4469500" y="983106"/>
              <a:ext cx="1814706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40" tIns="45720" rIns="9144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pile(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c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</a:t>
              </a:r>
              <a:r>
                <a:rPr lang="en-US" sz="1800" i="1">
                  <a:latin typeface="+mn-lt"/>
                </a:rPr>
                <a:t>′</a:t>
              </a:r>
              <a:endParaRPr lang="en-US" sz="1800" i="1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freight(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r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empty</a:t>
              </a:r>
              <a:endParaRPr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8AAE5D-CE44-1446-AA85-48DFB00F17D2}"/>
                  </a:ext>
                </a:extLst>
              </p:cNvPr>
              <p:cNvSpPr txBox="1"/>
              <p:nvPr/>
            </p:nvSpPr>
            <p:spPr>
              <a:xfrm>
                <a:off x="5009514" y="2528173"/>
                <a:ext cx="2078053" cy="64633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Refine into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𝑢𝑛𝑠𝑡𝑎𝑐𝑘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𝑝𝑢𝑡</m:t>
                    </m:r>
                  </m:oMath>
                </a14:m>
                <a:r>
                  <a:rPr lang="en-GB" dirty="0"/>
                  <a:t> primitives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8AAE5D-CE44-1446-AA85-48DFB00F1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514" y="2528173"/>
                <a:ext cx="207805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F148DC4-A494-8242-967A-6F85C9665869}"/>
                  </a:ext>
                </a:extLst>
              </p:cNvPr>
              <p:cNvSpPr txBox="1"/>
              <p:nvPr/>
            </p:nvSpPr>
            <p:spPr>
              <a:xfrm>
                <a:off x="5704983" y="3942667"/>
                <a:ext cx="2142335" cy="64633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Refine into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𝑡𝑎𝑘𝑒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𝑠𝑡𝑎𝑐𝑘</m:t>
                    </m:r>
                  </m:oMath>
                </a14:m>
                <a:r>
                  <a:rPr lang="en-GB" dirty="0"/>
                  <a:t> primitives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F148DC4-A494-8242-967A-6F85C9665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983" y="3942667"/>
                <a:ext cx="214233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25970B-1DB0-3E44-80FC-14CCE6F27C51}"/>
              </a:ext>
            </a:extLst>
          </p:cNvPr>
          <p:cNvCxnSpPr>
            <a:cxnSpLocks/>
          </p:cNvCxnSpPr>
          <p:nvPr/>
        </p:nvCxnSpPr>
        <p:spPr>
          <a:xfrm flipH="1">
            <a:off x="5028090" y="3172588"/>
            <a:ext cx="377250" cy="6105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FA3CC6-6497-BD4A-BD06-03B538CFE84D}"/>
              </a:ext>
            </a:extLst>
          </p:cNvPr>
          <p:cNvCxnSpPr>
            <a:cxnSpLocks/>
            <a:stCxn id="128" idx="1"/>
          </p:cNvCxnSpPr>
          <p:nvPr/>
        </p:nvCxnSpPr>
        <p:spPr>
          <a:xfrm flipH="1">
            <a:off x="5133746" y="4265833"/>
            <a:ext cx="571237" cy="8045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2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Chronicles: Unions of Timelines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B13C5-1C4D-4548-BDB5-3DF8812B8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ea typeface="Times New Roman" charset="0"/>
                    <a:cs typeface="Times New Roman" charset="0"/>
                  </a:rPr>
                  <a:t>Chronicle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</m:oMath>
                </a14:m>
                <a:endParaRPr lang="en-US" dirty="0">
                  <a:ea typeface="Times New Roman" charset="0"/>
                  <a:cs typeface="Times New Roman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𝒜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temporally qualified actions and tasks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𝒮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</a:t>
                </a:r>
                <a:r>
                  <a:rPr lang="en-US" i="1" dirty="0">
                    <a:ea typeface="Times New Roman" charset="0"/>
                    <a:cs typeface="Times New Roman" charset="0"/>
                  </a:rPr>
                  <a:t>a priori </a:t>
                </a:r>
                <a:r>
                  <a:rPr lang="en-US" dirty="0">
                    <a:ea typeface="Times New Roman" charset="0"/>
                    <a:cs typeface="Times New Roman" charset="0"/>
                  </a:rPr>
                  <a:t>supported assertions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𝒯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temporally qualified assertions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𝒞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constraints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can include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Current state, future predicted events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Tasks to perform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Assertions and constraints to satisfy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can represent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Planning problem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Plan or partial plan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B13C5-1C4D-4548-BDB5-3DF8812B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776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782CA-CD80-254C-917B-3C0A188CFE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A6AFF-6F5F-344F-992A-2B5F25402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10049-6A57-E942-8257-7CAF62A8E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CE3ED48-4D1F-A84B-A3BC-ECCA56FA1D89}"/>
              </a:ext>
            </a:extLst>
          </p:cNvPr>
          <p:cNvSpPr txBox="1">
            <a:spLocks/>
          </p:cNvSpPr>
          <p:nvPr/>
        </p:nvSpPr>
        <p:spPr bwMode="auto">
          <a:xfrm>
            <a:off x="7625132" y="2679708"/>
            <a:ext cx="4206543" cy="322620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 i="1">
                <a:latin typeface="Times New Roman" charset="0"/>
                <a:ea typeface="Times New Roman" charset="0"/>
                <a:cs typeface="Times New Roman" charset="0"/>
              </a:rPr>
              <a:t>ϕ</a:t>
            </a:r>
            <a:r>
              <a:rPr lang="sv-SE" sz="1800" baseline="-25000"/>
              <a:t>0</a:t>
            </a:r>
            <a:r>
              <a:rPr lang="sv-SE" sz="1800"/>
              <a:t>:</a:t>
            </a:r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/>
              <a:t>	tasks:	[</a:t>
            </a:r>
            <a:r>
              <a:rPr lang="sv-SE" sz="1800" i="1" err="1"/>
              <a:t>t</a:t>
            </a:r>
            <a:r>
              <a:rPr lang="sv-SE" sz="1800" err="1"/>
              <a:t>,</a:t>
            </a:r>
            <a:r>
              <a:rPr lang="sv-SE" sz="1800" i="1" err="1"/>
              <a:t>t</a:t>
            </a:r>
            <a:r>
              <a:rPr lang="sv-SE" sz="1800" i="1"/>
              <a:t>’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bring</a:t>
            </a:r>
            <a:r>
              <a:rPr lang="sv-SE" sz="1800"/>
              <a:t>(</a:t>
            </a:r>
            <a:r>
              <a:rPr lang="sv-SE" sz="1800" i="1"/>
              <a:t>r,</a:t>
            </a:r>
            <a:r>
              <a:rPr lang="sv-SE" sz="1800">
                <a:latin typeface="Calibri"/>
              </a:rPr>
              <a:t>c1,d4)</a:t>
            </a:r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/>
              <a:t>	</a:t>
            </a:r>
            <a:r>
              <a:rPr lang="sv-SE" sz="1800" err="1"/>
              <a:t>supported</a:t>
            </a:r>
            <a:r>
              <a:rPr lang="sv-SE" sz="1800"/>
              <a:t>: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loc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r1)=d1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loc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r2)=d2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/>
              <a:t>t</a:t>
            </a:r>
            <a:r>
              <a:rPr lang="sv-SE" sz="1800" i="1" baseline="-25000"/>
              <a:t>s</a:t>
            </a:r>
            <a:r>
              <a:rPr lang="sv-SE" sz="1800"/>
              <a:t>+10,</a:t>
            </a:r>
            <a:r>
              <a:rPr lang="sv-SE" sz="1800" i="1"/>
              <a:t>t</a:t>
            </a:r>
            <a:r>
              <a:rPr lang="sv-SE" sz="1800" i="1" baseline="-25000"/>
              <a:t>s</a:t>
            </a:r>
            <a:r>
              <a:rPr lang="sv-SE" sz="1800"/>
              <a:t>+</a:t>
            </a:r>
            <a:r>
              <a:rPr lang="el-GR" sz="1800"/>
              <a:t>δ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docked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ship1)=d3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top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pile-ship1)=c1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pos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c1)=pallet</a:t>
            </a:r>
            <a:endParaRPr lang="sv-SE" sz="1800"/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/>
              <a:t>	</a:t>
            </a:r>
            <a:r>
              <a:rPr lang="sv-SE" sz="1800" err="1"/>
              <a:t>assertions</a:t>
            </a:r>
            <a:r>
              <a:rPr lang="sv-SE" sz="1800"/>
              <a:t>:	[</a:t>
            </a:r>
            <a:r>
              <a:rPr lang="sv-SE" sz="1800" i="1"/>
              <a:t>t</a:t>
            </a:r>
            <a:r>
              <a:rPr lang="sv-SE" sz="1800" i="1" baseline="-25000"/>
              <a:t>e</a:t>
            </a:r>
            <a:r>
              <a:rPr lang="sv-SE" sz="1800"/>
              <a:t>] </a:t>
            </a:r>
            <a:r>
              <a:rPr lang="sv-SE" sz="1800" err="1">
                <a:latin typeface="Calibri"/>
                <a:cs typeface="Calibri"/>
              </a:rPr>
              <a:t>loc</a:t>
            </a:r>
            <a:r>
              <a:rPr lang="sv-SE" sz="1800">
                <a:latin typeface="Calibri"/>
                <a:cs typeface="Calibri"/>
              </a:rPr>
              <a:t>(r1)=d1</a:t>
            </a:r>
            <a:br>
              <a:rPr lang="sv-SE" sz="1800">
                <a:latin typeface="Calibri"/>
                <a:cs typeface="Calibri"/>
              </a:rPr>
            </a:br>
            <a:r>
              <a:rPr lang="sv-SE" sz="1800">
                <a:latin typeface="Calibri"/>
                <a:cs typeface="Calibri"/>
              </a:rPr>
              <a:t>		</a:t>
            </a:r>
            <a:r>
              <a:rPr lang="sv-SE" sz="1800"/>
              <a:t>[</a:t>
            </a:r>
            <a:r>
              <a:rPr lang="sv-SE" sz="1800" i="1"/>
              <a:t>t</a:t>
            </a:r>
            <a:r>
              <a:rPr lang="sv-SE" sz="1800" i="1" baseline="-25000"/>
              <a:t>e</a:t>
            </a:r>
            <a:r>
              <a:rPr lang="sv-SE" sz="1800"/>
              <a:t>] </a:t>
            </a:r>
            <a:r>
              <a:rPr lang="sv-SE" sz="1800" err="1">
                <a:latin typeface="Calibri"/>
                <a:cs typeface="Calibri"/>
              </a:rPr>
              <a:t>loc</a:t>
            </a:r>
            <a:r>
              <a:rPr lang="sv-SE" sz="1800">
                <a:latin typeface="Calibri"/>
                <a:cs typeface="Calibri"/>
              </a:rPr>
              <a:t>(r2)=d2</a:t>
            </a:r>
            <a:endParaRPr lang="sv-SE" sz="1800"/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/>
              <a:t>	</a:t>
            </a:r>
            <a:r>
              <a:rPr lang="sv-SE" sz="1800" err="1"/>
              <a:t>constraints</a:t>
            </a:r>
            <a:r>
              <a:rPr lang="sv-SE" sz="1800"/>
              <a:t>:	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 baseline="-25000"/>
              <a:t> </a:t>
            </a:r>
            <a:r>
              <a:rPr lang="sv-SE" sz="1800"/>
              <a:t>=</a:t>
            </a:r>
            <a:r>
              <a:rPr lang="sv-SE" sz="1800" baseline="-25000"/>
              <a:t> </a:t>
            </a:r>
            <a:r>
              <a:rPr lang="sv-SE" sz="1800"/>
              <a:t>0</a:t>
            </a:r>
            <a:r>
              <a:rPr lang="sv-SE" sz="1800" baseline="-25000"/>
              <a:t> </a:t>
            </a:r>
            <a:r>
              <a:rPr lang="sv-SE" sz="1800" i="1"/>
              <a:t>&lt;</a:t>
            </a:r>
            <a:r>
              <a:rPr lang="sv-SE" sz="1800" i="1" baseline="-25000"/>
              <a:t> </a:t>
            </a:r>
            <a:r>
              <a:rPr lang="sv-SE" sz="1800" i="1"/>
              <a:t>t</a:t>
            </a:r>
            <a:r>
              <a:rPr lang="sv-SE" sz="1800" i="1" baseline="-25000"/>
              <a:t> </a:t>
            </a:r>
            <a:r>
              <a:rPr lang="sv-SE" sz="1800" i="1"/>
              <a:t>&lt;</a:t>
            </a:r>
            <a:r>
              <a:rPr lang="sv-SE" sz="1800" i="1" baseline="-25000"/>
              <a:t> </a:t>
            </a:r>
            <a:r>
              <a:rPr lang="sv-SE" sz="1800" i="1"/>
              <a:t>t'</a:t>
            </a:r>
            <a:r>
              <a:rPr lang="sv-SE" sz="1800" i="1" baseline="-25000"/>
              <a:t> </a:t>
            </a:r>
            <a:r>
              <a:rPr lang="sv-SE" sz="1800" i="1"/>
              <a:t>&lt;</a:t>
            </a:r>
            <a:r>
              <a:rPr lang="sv-SE" sz="1800" i="1" baseline="-25000"/>
              <a:t> </a:t>
            </a:r>
            <a:r>
              <a:rPr lang="sv-SE" sz="1800" i="1"/>
              <a:t>t</a:t>
            </a:r>
            <a:r>
              <a:rPr lang="sv-SE" sz="1800" i="1" baseline="-25000"/>
              <a:t>e </a:t>
            </a:r>
            <a:r>
              <a:rPr lang="sv-SE" sz="1800"/>
              <a:t>, 20 ≤</a:t>
            </a:r>
            <a:r>
              <a:rPr lang="sv-SE" sz="1800" baseline="-25000"/>
              <a:t> </a:t>
            </a:r>
            <a:r>
              <a:rPr lang="el-GR" sz="1800"/>
              <a:t>δ</a:t>
            </a:r>
            <a:r>
              <a:rPr lang="sv-SE" sz="1800" baseline="-25000"/>
              <a:t> </a:t>
            </a:r>
            <a:r>
              <a:rPr lang="sv-SE" sz="1800"/>
              <a:t>≤</a:t>
            </a:r>
            <a:r>
              <a:rPr lang="sv-SE" sz="1800" baseline="-25000"/>
              <a:t> </a:t>
            </a:r>
            <a:r>
              <a:rPr lang="sv-SE" sz="1800"/>
              <a:t>30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0733CC-1497-794F-9ED2-69680A6FBA92}"/>
              </a:ext>
            </a:extLst>
          </p:cNvPr>
          <p:cNvGrpSpPr/>
          <p:nvPr/>
        </p:nvGrpSpPr>
        <p:grpSpPr>
          <a:xfrm>
            <a:off x="5897837" y="691056"/>
            <a:ext cx="5933838" cy="1988652"/>
            <a:chOff x="3138689" y="4550036"/>
            <a:chExt cx="5933838" cy="1988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AB1125-4791-8E44-BE9D-A8055F2B6529}"/>
                </a:ext>
              </a:extLst>
            </p:cNvPr>
            <p:cNvGrpSpPr/>
            <p:nvPr/>
          </p:nvGrpSpPr>
          <p:grpSpPr>
            <a:xfrm>
              <a:off x="3138689" y="4550036"/>
              <a:ext cx="5933838" cy="1988652"/>
              <a:chOff x="3066152" y="1122504"/>
              <a:chExt cx="5933838" cy="1988652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0C415B8-9051-744D-A331-37A251850949}"/>
                  </a:ext>
                </a:extLst>
              </p:cNvPr>
              <p:cNvGrpSpPr/>
              <p:nvPr/>
            </p:nvGrpSpPr>
            <p:grpSpPr>
              <a:xfrm>
                <a:off x="4381931" y="1122504"/>
                <a:ext cx="4618059" cy="1988652"/>
                <a:chOff x="4381931" y="970100"/>
                <a:chExt cx="4618059" cy="1988652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4F43CEB-CD57-E347-87DB-CD308C5463EA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18059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441325" algn="l"/>
                      <a:tab pos="1143000" algn="l"/>
                      <a:tab pos="2566988" algn="l"/>
                      <a:tab pos="3198813" algn="l"/>
                      <a:tab pos="3994150" algn="l"/>
                    </a:tabLst>
                  </a:pPr>
                  <a:r>
                    <a:rPr lang="en-US" sz="2000" i="1" dirty="0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dirty="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i="1" dirty="0">
                      <a:ea typeface="Times New Roman" charset="0"/>
                      <a:cs typeface="Times New Roman" charset="0"/>
                    </a:rPr>
                    <a:t>	t	t</a:t>
                  </a:r>
                  <a:r>
                    <a:rPr lang="en-US" sz="2000" baseline="-25000" dirty="0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dirty="0">
                      <a:ea typeface="Times New Roman" charset="0"/>
                      <a:cs typeface="Times New Roman" charset="0"/>
                    </a:rPr>
                    <a:t>+10	</a:t>
                  </a:r>
                  <a:r>
                    <a:rPr lang="en-US" sz="2000" i="1" dirty="0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 dirty="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dirty="0">
                      <a:ea typeface="Times New Roman" charset="0"/>
                      <a:cs typeface="Times New Roman" charset="0"/>
                    </a:rPr>
                    <a:t>+𝛿</a:t>
                  </a:r>
                  <a:r>
                    <a:rPr lang="en-US" sz="2000" i="1" dirty="0">
                      <a:ea typeface="Times New Roman" charset="0"/>
                      <a:cs typeface="Times New Roman" charset="0"/>
                    </a:rPr>
                    <a:t>	t’	</a:t>
                  </a:r>
                  <a:r>
                    <a:rPr lang="en-US" sz="2000" i="1" dirty="0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dirty="0" err="1"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i="1" baseline="-25000" dirty="0"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1B1AFB0-CFA4-FC45-B9C8-9536439DD8D7}"/>
                    </a:ext>
                  </a:extLst>
                </p:cNvPr>
                <p:cNvGrpSpPr/>
                <p:nvPr/>
              </p:nvGrpSpPr>
              <p:grpSpPr>
                <a:xfrm>
                  <a:off x="4472344" y="970100"/>
                  <a:ext cx="4357849" cy="1482267"/>
                  <a:chOff x="4284132" y="1469773"/>
                  <a:chExt cx="4357849" cy="1482267"/>
                </a:xfrm>
              </p:grpSpPr>
              <p:sp>
                <p:nvSpPr>
                  <p:cNvPr id="46" name="Shape 591">
                    <a:extLst>
                      <a:ext uri="{FF2B5EF4-FFF2-40B4-BE49-F238E27FC236}">
                        <a16:creationId xmlns:a16="http://schemas.microsoft.com/office/drawing/2014/main" id="{01F181E4-2ECA-C04A-8FA8-8C677178E703}"/>
                      </a:ext>
                    </a:extLst>
                  </p:cNvPr>
                  <p:cNvSpPr/>
                  <p:nvPr/>
                </p:nvSpPr>
                <p:spPr>
                  <a:xfrm flipV="1">
                    <a:off x="4799564" y="1798031"/>
                    <a:ext cx="0" cy="1154009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47" name="Shape 592">
                    <a:extLst>
                      <a:ext uri="{FF2B5EF4-FFF2-40B4-BE49-F238E27FC236}">
                        <a16:creationId xmlns:a16="http://schemas.microsoft.com/office/drawing/2014/main" id="{B8215D49-973B-9C48-A632-EFBE8E771B77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514154" y="1825922"/>
                    <a:ext cx="3423" cy="112385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1" name="Shape 597">
                    <a:extLst>
                      <a:ext uri="{FF2B5EF4-FFF2-40B4-BE49-F238E27FC236}">
                        <a16:creationId xmlns:a16="http://schemas.microsoft.com/office/drawing/2014/main" id="{40B1653E-AFFA-074E-A480-C247864DB65F}"/>
                      </a:ext>
                    </a:extLst>
                  </p:cNvPr>
                  <p:cNvSpPr/>
                  <p:nvPr/>
                </p:nvSpPr>
                <p:spPr>
                  <a:xfrm>
                    <a:off x="5202287" y="1935340"/>
                    <a:ext cx="202036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docked(ship1) = d3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53" name="Shape 599">
                    <a:extLst>
                      <a:ext uri="{FF2B5EF4-FFF2-40B4-BE49-F238E27FC236}">
                        <a16:creationId xmlns:a16="http://schemas.microsoft.com/office/drawing/2014/main" id="{D91E4421-BB4B-1245-AE2C-F64D357BBAE4}"/>
                      </a:ext>
                    </a:extLst>
                  </p:cNvPr>
                  <p:cNvSpPr/>
                  <p:nvPr/>
                </p:nvSpPr>
                <p:spPr>
                  <a:xfrm>
                    <a:off x="7517578" y="2643572"/>
                    <a:ext cx="807655" cy="85050"/>
                  </a:xfrm>
                  <a:prstGeom prst="rect">
                    <a:avLst/>
                  </a:prstGeom>
                  <a:solidFill>
                    <a:srgbClr val="7030A0">
                      <a:alpha val="53000"/>
                    </a:srgbClr>
                  </a:solidFill>
                  <a:ln w="12700" cap="sq">
                    <a:solidFill>
                      <a:srgbClr val="7030A0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4" name="Shape 600">
                    <a:extLst>
                      <a:ext uri="{FF2B5EF4-FFF2-40B4-BE49-F238E27FC236}">
                        <a16:creationId xmlns:a16="http://schemas.microsoft.com/office/drawing/2014/main" id="{2B5D9E40-06DE-2846-97EC-3041587405CA}"/>
                      </a:ext>
                    </a:extLst>
                  </p:cNvPr>
                  <p:cNvSpPr/>
                  <p:nvPr/>
                </p:nvSpPr>
                <p:spPr>
                  <a:xfrm flipV="1">
                    <a:off x="5444900" y="23184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5" name="Shape 601">
                    <a:extLst>
                      <a:ext uri="{FF2B5EF4-FFF2-40B4-BE49-F238E27FC236}">
                        <a16:creationId xmlns:a16="http://schemas.microsoft.com/office/drawing/2014/main" id="{39E6F815-D9C6-584E-926A-6ED01056325A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6875313" y="2322464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6" name="Shape 602">
                    <a:extLst>
                      <a:ext uri="{FF2B5EF4-FFF2-40B4-BE49-F238E27FC236}">
                        <a16:creationId xmlns:a16="http://schemas.microsoft.com/office/drawing/2014/main" id="{8AD15DA5-C34D-DF40-A23D-106820300726}"/>
                      </a:ext>
                    </a:extLst>
                  </p:cNvPr>
                  <p:cNvSpPr/>
                  <p:nvPr/>
                </p:nvSpPr>
                <p:spPr>
                  <a:xfrm flipV="1">
                    <a:off x="8325233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7" name="Shape 610">
                    <a:extLst>
                      <a:ext uri="{FF2B5EF4-FFF2-40B4-BE49-F238E27FC236}">
                        <a16:creationId xmlns:a16="http://schemas.microsoft.com/office/drawing/2014/main" id="{F263B753-ED22-A04D-9145-D69E823960CD}"/>
                      </a:ext>
                    </a:extLst>
                  </p:cNvPr>
                  <p:cNvSpPr/>
                  <p:nvPr/>
                </p:nvSpPr>
                <p:spPr>
                  <a:xfrm>
                    <a:off x="7499038" y="2380946"/>
                    <a:ext cx="1142943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 err="1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loc</a:t>
                    </a:r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(r1) = d1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Shape 594">
                        <a:extLst>
                          <a:ext uri="{FF2B5EF4-FFF2-40B4-BE49-F238E27FC236}">
                            <a16:creationId xmlns:a16="http://schemas.microsoft.com/office/drawing/2014/main" id="{D2A612AF-184E-E348-A086-B09EDB83E9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7911" y="1469773"/>
                        <a:ext cx="2724389" cy="347783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58" name="Shape 594">
                        <a:extLst>
                          <a:ext uri="{FF2B5EF4-FFF2-40B4-BE49-F238E27FC236}">
                            <a16:creationId xmlns:a16="http://schemas.microsoft.com/office/drawing/2014/main" id="{D2A612AF-184E-E348-A086-B09EDB83E9F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97911" y="1469773"/>
                        <a:ext cx="2724389" cy="347783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9" name="Straight Arrow Connector 58">
                    <a:extLst>
                      <a:ext uri="{FF2B5EF4-FFF2-40B4-BE49-F238E27FC236}">
                        <a16:creationId xmlns:a16="http://schemas.microsoft.com/office/drawing/2014/main" id="{705672CD-729C-944A-9989-7380054012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84132" y="2940476"/>
                    <a:ext cx="4279942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4" name="Shape 591">
                <a:extLst>
                  <a:ext uri="{FF2B5EF4-FFF2-40B4-BE49-F238E27FC236}">
                    <a16:creationId xmlns:a16="http://schemas.microsoft.com/office/drawing/2014/main" id="{32E6BA2B-5FD4-8F44-B5B0-87EA5724761A}"/>
                  </a:ext>
                </a:extLst>
              </p:cNvPr>
              <p:cNvSpPr/>
              <p:nvPr/>
            </p:nvSpPr>
            <p:spPr>
              <a:xfrm flipV="1">
                <a:off x="4505295" y="2132735"/>
                <a:ext cx="644" cy="46046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F303D6F6-2E9B-CE49-9200-753A8F8836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0291" y="2132735"/>
                <a:ext cx="461698" cy="1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F7512B41-E46C-8E40-841B-6CA40D69D9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9362" y="2089399"/>
                <a:ext cx="0" cy="103336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882BD0D-AC59-FF43-A71D-A3E4D1E9F2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1110" y="2087563"/>
                <a:ext cx="0" cy="103336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Shape 571">
                <a:extLst>
                  <a:ext uri="{FF2B5EF4-FFF2-40B4-BE49-F238E27FC236}">
                    <a16:creationId xmlns:a16="http://schemas.microsoft.com/office/drawing/2014/main" id="{4B045F00-A3EC-D648-85C6-10643E782833}"/>
                  </a:ext>
                </a:extLst>
              </p:cNvPr>
              <p:cNvSpPr/>
              <p:nvPr/>
            </p:nvSpPr>
            <p:spPr>
              <a:xfrm>
                <a:off x="3066152" y="1510903"/>
                <a:ext cx="1991045" cy="6001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40" tIns="45720" rIns="91440" bIns="0" numCol="1" anchor="ctr">
                <a:sp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r"/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loc(r1)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=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d1</a:t>
                </a:r>
              </a:p>
              <a:p>
                <a:pPr algn="r"/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top(pile-ship1) = c1</a:t>
                </a:r>
                <a:endParaRPr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8FEEC27-FCD8-3548-B9F9-80FDD967E8E7}"/>
                </a:ext>
              </a:extLst>
            </p:cNvPr>
            <p:cNvCxnSpPr>
              <a:cxnSpLocks/>
              <a:stCxn id="54" idx="1"/>
              <a:endCxn id="55" idx="1"/>
            </p:cNvCxnSpPr>
            <p:nvPr/>
          </p:nvCxnSpPr>
          <p:spPr>
            <a:xfrm>
              <a:off x="5705650" y="5398745"/>
              <a:ext cx="1430411" cy="3982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41530E6-29E5-8744-959F-4CEE27A4A1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7669" y="5356471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97B21BC-0B7A-8D48-A54D-EEA9DF339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6061" y="5356471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871058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Timelines</a:t>
            </a:r>
          </a:p>
          <a:p>
            <a:pPr lvl="1"/>
            <a:r>
              <a:rPr lang="en-US" dirty="0">
                <a:cs typeface="Times New Roman"/>
              </a:rPr>
              <a:t>Temporal assertions (change, persistence), constraints</a:t>
            </a:r>
          </a:p>
          <a:p>
            <a:pPr lvl="1"/>
            <a:r>
              <a:rPr lang="en-US" dirty="0">
                <a:cs typeface="Times New Roman"/>
              </a:rPr>
              <a:t>Conflicts, consistency, security, causal support</a:t>
            </a:r>
          </a:p>
          <a:p>
            <a:r>
              <a:rPr lang="en-US" dirty="0">
                <a:cs typeface="Times New Roman"/>
              </a:rPr>
              <a:t>Chronicle: union of several timelines</a:t>
            </a:r>
          </a:p>
          <a:p>
            <a:pPr lvl="1"/>
            <a:r>
              <a:rPr lang="en-US" dirty="0">
                <a:cs typeface="Times New Roman"/>
              </a:rPr>
              <a:t>Consistency, security, causal support</a:t>
            </a:r>
          </a:p>
          <a:p>
            <a:r>
              <a:rPr lang="en-US" dirty="0">
                <a:cs typeface="Times New Roman"/>
              </a:rPr>
              <a:t>Actions represented by chronicles</a:t>
            </a:r>
          </a:p>
          <a:p>
            <a:pPr lvl="1">
              <a:tabLst>
                <a:tab pos="744538" algn="l"/>
                <a:tab pos="1658938" algn="l"/>
              </a:tabLst>
            </a:pPr>
            <a:r>
              <a:rPr lang="en-GB" dirty="0"/>
              <a:t>No separate preconditions and effects</a:t>
            </a:r>
          </a:p>
          <a:p>
            <a:pPr lvl="2">
              <a:tabLst>
                <a:tab pos="744538" algn="l"/>
                <a:tab pos="1658938" algn="l"/>
              </a:tabLst>
            </a:pPr>
            <a:r>
              <a:rPr lang="en-GB" dirty="0"/>
              <a:t>Preconditions </a:t>
            </a:r>
            <a:r>
              <a:rPr lang="en-GB" dirty="0">
                <a:sym typeface="Wingdings"/>
              </a:rPr>
              <a:t>⇔ </a:t>
            </a:r>
            <a:r>
              <a:rPr lang="en-GB" dirty="0"/>
              <a:t>need for causal support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19634-2529-2D4B-9D2B-B8B3ABA78B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6A90C-B90B-CE59-7421-89AFC2789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C9F4E-693A-E74A-A36D-73C04516C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31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4.3 Temporal Planning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Resolvers and flaws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Search space</a:t>
            </a: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78640-E624-2642-9371-F5C4D9FAE1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5BF7A-730F-E132-30F6-AD39AECCF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5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Content: Planning and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Refinement</a:t>
            </a:r>
            <a:r>
              <a:rPr lang="en-GB" dirty="0"/>
              <a:t>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Planning and Acting with </a:t>
            </a:r>
            <a:r>
              <a:rPr lang="en-GB" b="1" dirty="0">
                <a:solidFill>
                  <a:schemeClr val="accent1"/>
                </a:solidFill>
              </a:rPr>
              <a:t>Temporal</a:t>
            </a:r>
            <a:r>
              <a:rPr lang="en-GB" dirty="0">
                <a:solidFill>
                  <a:schemeClr val="accent1"/>
                </a:solidFill>
              </a:rPr>
              <a:t>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Temporal Representation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Planning with Temporal Refinement Methods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Constraint Management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Acting with Temporal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Nondeterministic</a:t>
            </a:r>
            <a:r>
              <a:rPr lang="en-GB" dirty="0"/>
              <a:t> Models</a:t>
            </a: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 With </a:t>
            </a:r>
            <a:r>
              <a:rPr lang="en-GB" b="1" dirty="0"/>
              <a:t>Probabilistic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By </a:t>
            </a:r>
            <a:r>
              <a:rPr lang="en-GB" b="1" dirty="0"/>
              <a:t>Decision Making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Foundations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Extensions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Structure</a:t>
            </a:r>
            <a:endParaRPr lang="en-GB" b="1" dirty="0"/>
          </a:p>
          <a:p>
            <a:pPr marL="495300" indent="-4953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Human-awareness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56DA8-D534-834E-9513-D3E3421064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4E0D7-3B70-4C25-0D1D-7A3DFA86C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C76D-A1F6-8045-9B5A-B8CFF2B6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F1896-FF7E-5443-8F50-9F3D5D45E1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4338258" cy="424084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Planning problem:</a:t>
                </a:r>
              </a:p>
              <a:p>
                <a:pPr lvl="1"/>
                <a:r>
                  <a:rPr lang="en-GB" dirty="0"/>
                  <a:t>Chronicle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  <a:r>
                  <a:rPr lang="en-GB" dirty="0"/>
                  <a:t>that has some flaws </a:t>
                </a:r>
              </a:p>
              <a:p>
                <a:pPr lvl="2"/>
                <a:r>
                  <a:rPr lang="en-GB" dirty="0"/>
                  <a:t>Analogous to flaws in PSP</a:t>
                </a:r>
              </a:p>
              <a:p>
                <a:r>
                  <a:rPr lang="en-GB" dirty="0"/>
                  <a:t>Add new assertions, constraints, actions to resolve the flaws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F1896-FF7E-5443-8F50-9F3D5D45E1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4338258" cy="4240848"/>
              </a:xfrm>
              <a:blipFill>
                <a:blip r:embed="rId3"/>
                <a:stretch>
                  <a:fillRect l="-4082" t="-2985" r="-40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Date Placeholder 42">
            <a:extLst>
              <a:ext uri="{FF2B5EF4-FFF2-40B4-BE49-F238E27FC236}">
                <a16:creationId xmlns:a16="http://schemas.microsoft.com/office/drawing/2014/main" id="{9C35E1EF-4D2F-944F-B733-88BC9AE297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892EF-42E4-B102-B238-618EA36A5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650AC-4607-784E-95E1-8C0B8C74C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DC5E24-4A3C-7046-9108-433710E5EED5}"/>
              </a:ext>
            </a:extLst>
          </p:cNvPr>
          <p:cNvSpPr txBox="1">
            <a:spLocks/>
          </p:cNvSpPr>
          <p:nvPr/>
        </p:nvSpPr>
        <p:spPr bwMode="auto">
          <a:xfrm>
            <a:off x="4921517" y="2163695"/>
            <a:ext cx="3132000" cy="229165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sv-SE" sz="14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400" baseline="-25000" dirty="0">
                <a:cs typeface="Times New Roman"/>
              </a:rPr>
              <a:t>0</a:t>
            </a:r>
            <a:r>
              <a:rPr lang="en-US" sz="1400" dirty="0">
                <a:cs typeface="Times New Roman"/>
              </a:rPr>
              <a:t>:</a:t>
            </a:r>
            <a:r>
              <a:rPr lang="en-US" sz="1400" dirty="0"/>
              <a:t>   tasks: 	</a:t>
            </a:r>
            <a:r>
              <a:rPr lang="en-US" sz="1400" i="1" dirty="0"/>
              <a:t>(none)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supported: 	</a:t>
            </a:r>
            <a:r>
              <a:rPr lang="en-US" sz="14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assertions:	</a:t>
            </a:r>
            <a:r>
              <a:rPr lang="en-US" sz="1400" dirty="0"/>
              <a:t>[</a:t>
            </a:r>
            <a:r>
              <a:rPr lang="en-US" sz="1400" i="1" dirty="0"/>
              <a:t>t</a:t>
            </a:r>
            <a:r>
              <a:rPr lang="en-US" sz="1400" baseline="-25000" dirty="0"/>
              <a:t>1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2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= </a:t>
            </a:r>
            <a:r>
              <a:rPr lang="en-US" sz="1400" i="1" dirty="0"/>
              <a:t>l</a:t>
            </a:r>
            <a:endParaRPr lang="en-US" sz="1400" i="1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	[</a:t>
            </a:r>
            <a:r>
              <a:rPr lang="en-US" sz="1400" i="1" dirty="0"/>
              <a:t>t</a:t>
            </a:r>
            <a:r>
              <a:rPr lang="en-US" sz="1400" baseline="-25000" dirty="0"/>
              <a:t>3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4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: (loc3,loc4)</a:t>
            </a:r>
            <a:endParaRPr lang="en-US" sz="1400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constraints: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(loc3,w1)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(w1,loc3)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(loc4,w2)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(w2,loc4)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connected(w1,w2)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9EB6455-AA23-4243-A22D-C26ECECC020B}"/>
              </a:ext>
            </a:extLst>
          </p:cNvPr>
          <p:cNvSpPr txBox="1">
            <a:spLocks/>
          </p:cNvSpPr>
          <p:nvPr/>
        </p:nvSpPr>
        <p:spPr bwMode="auto">
          <a:xfrm>
            <a:off x="8699675" y="2182369"/>
            <a:ext cx="3132000" cy="229165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sv-SE" sz="14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400" baseline="-25000" dirty="0">
                <a:cs typeface="Times New Roman"/>
              </a:rPr>
              <a:t>1</a:t>
            </a:r>
            <a:r>
              <a:rPr lang="en-US" sz="1400" dirty="0">
                <a:cs typeface="Times New Roman"/>
              </a:rPr>
              <a:t>:</a:t>
            </a:r>
            <a:r>
              <a:rPr lang="en-US" sz="1400" dirty="0"/>
              <a:t>   tasks: 	[</a:t>
            </a:r>
            <a:r>
              <a:rPr lang="en-US" sz="1400" i="1" dirty="0">
                <a:ea typeface="Times New Roman" charset="0"/>
                <a:cs typeface="Times New Roman" charset="0"/>
              </a:rPr>
              <a:t>t</a:t>
            </a:r>
            <a:r>
              <a:rPr lang="en-US" sz="1400" baseline="-25000" dirty="0">
                <a:ea typeface="Times New Roman" charset="0"/>
                <a:cs typeface="Times New Roman" charset="0"/>
              </a:rPr>
              <a:t>2</a:t>
            </a:r>
            <a:r>
              <a:rPr lang="en-US" sz="1400" dirty="0">
                <a:ea typeface="Times New Roman" charset="0"/>
                <a:cs typeface="Times New Roman" charset="0"/>
              </a:rPr>
              <a:t>,</a:t>
            </a:r>
            <a:r>
              <a:rPr lang="en-US" sz="1400" i="1" dirty="0">
                <a:ea typeface="Times New Roman" charset="0"/>
                <a:cs typeface="Times New Roman" charset="0"/>
              </a:rPr>
              <a:t>t</a:t>
            </a:r>
            <a:r>
              <a:rPr lang="en-US" sz="1400" baseline="-25000" dirty="0">
                <a:ea typeface="Times New Roman" charset="0"/>
                <a:cs typeface="Times New Roman" charset="0"/>
              </a:rPr>
              <a:t>3</a:t>
            </a:r>
            <a:r>
              <a:rPr lang="en-US" sz="1400" dirty="0"/>
              <a:t>] move(r1,loc3)</a:t>
            </a:r>
            <a:endParaRPr lang="en-US" sz="1400" i="1" dirty="0"/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supported: 	</a:t>
            </a:r>
            <a:r>
              <a:rPr lang="en-US" sz="14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assertions:	</a:t>
            </a:r>
            <a:r>
              <a:rPr lang="en-US" sz="1400" dirty="0"/>
              <a:t>[</a:t>
            </a:r>
            <a:r>
              <a:rPr lang="en-US" sz="1400" i="1" dirty="0"/>
              <a:t>t</a:t>
            </a:r>
            <a:r>
              <a:rPr lang="en-US" sz="1400" baseline="-25000" dirty="0"/>
              <a:t>1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2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= </a:t>
            </a:r>
            <a:r>
              <a:rPr lang="en-US" sz="1400" i="1" dirty="0"/>
              <a:t>l</a:t>
            </a:r>
            <a:endParaRPr lang="en-US" sz="1400" i="1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	[</a:t>
            </a:r>
            <a:r>
              <a:rPr lang="en-US" sz="1400" i="1" dirty="0"/>
              <a:t>t</a:t>
            </a:r>
            <a:r>
              <a:rPr lang="en-US" sz="1400" baseline="-25000" dirty="0"/>
              <a:t>3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4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: (loc3,loc4)</a:t>
            </a:r>
            <a:endParaRPr lang="en-US" sz="1400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constraints: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(loc3,w1)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(w1,loc3)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(loc4,w2)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(w2,loc4)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connected(w1,w2)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6FDCE98B-84F0-2B45-9D6A-95736747757A}"/>
              </a:ext>
            </a:extLst>
          </p:cNvPr>
          <p:cNvSpPr/>
          <p:nvPr/>
        </p:nvSpPr>
        <p:spPr>
          <a:xfrm>
            <a:off x="7909392" y="5085613"/>
            <a:ext cx="1011587" cy="2042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8FCA66E-C888-F74B-853D-481603445AE4}"/>
              </a:ext>
            </a:extLst>
          </p:cNvPr>
          <p:cNvGrpSpPr/>
          <p:nvPr/>
        </p:nvGrpSpPr>
        <p:grpSpPr>
          <a:xfrm>
            <a:off x="5072240" y="4441368"/>
            <a:ext cx="2609297" cy="1445581"/>
            <a:chOff x="4457230" y="2530375"/>
            <a:chExt cx="2609297" cy="1445581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5100D4C-3B3E-1C49-BD40-FE5A97E447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48967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2C1B5F0-6EF3-4241-8EC1-5500EA84CF6E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ACC86F1-CA45-9345-9990-91CAD6C038F5}"/>
                    </a:ext>
                  </a:extLst>
                </p:cNvPr>
                <p:cNvSpPr txBox="1"/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ACC86F1-CA45-9345-9990-91CAD6C03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76F353-7C5B-A64D-9CDA-984607C7F862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76F353-7C5B-A64D-9CDA-984607C7F8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6BCDE5D-32E1-8E4B-A721-9B3F6F475EAE}"/>
                    </a:ext>
                  </a:extLst>
                </p:cNvPr>
                <p:cNvSpPr txBox="1"/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6BCDE5D-32E1-8E4B-A721-9B3F6F475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382A7BB-4C21-2840-BFA7-23FF00AE9AD2}"/>
                    </a:ext>
                  </a:extLst>
                </p:cNvPr>
                <p:cNvSpPr txBox="1"/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382A7BB-4C21-2840-BFA7-23FF00AE9A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E01AE05-BD4F-624A-8AE6-29690BDB5273}"/>
                    </a:ext>
                  </a:extLst>
                </p:cNvPr>
                <p:cNvSpPr txBox="1"/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E01AE05-BD4F-624A-8AE6-29690BDB5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FE7BAA7-806B-C244-B93F-A32757E43AE9}"/>
                </a:ext>
              </a:extLst>
            </p:cNvPr>
            <p:cNvCxnSpPr>
              <a:cxnSpLocks/>
              <a:stCxn id="53" idx="0"/>
              <a:endCxn id="58" idx="3"/>
            </p:cNvCxnSpPr>
            <p:nvPr/>
          </p:nvCxnSpPr>
          <p:spPr>
            <a:xfrm flipH="1" flipV="1">
              <a:off x="6805783" y="2940788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27BA842-9048-7149-9C42-470B4BA9C0B5}"/>
                </a:ext>
              </a:extLst>
            </p:cNvPr>
            <p:cNvCxnSpPr>
              <a:cxnSpLocks/>
              <a:stCxn id="50" idx="0"/>
              <a:endCxn id="60" idx="1"/>
            </p:cNvCxnSpPr>
            <p:nvPr/>
          </p:nvCxnSpPr>
          <p:spPr>
            <a:xfrm flipV="1">
              <a:off x="5025004" y="3004871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047FCB4-CFD0-7045-9E5C-0BE1FC8EAE54}"/>
                </a:ext>
              </a:extLst>
            </p:cNvPr>
            <p:cNvCxnSpPr>
              <a:cxnSpLocks/>
              <a:stCxn id="51" idx="0"/>
              <a:endCxn id="60" idx="3"/>
            </p:cNvCxnSpPr>
            <p:nvPr/>
          </p:nvCxnSpPr>
          <p:spPr>
            <a:xfrm flipV="1">
              <a:off x="5646435" y="3004871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9BE304-0113-AC45-A85F-178E68D6205E}"/>
                </a:ext>
              </a:extLst>
            </p:cNvPr>
            <p:cNvCxnSpPr>
              <a:cxnSpLocks/>
              <a:stCxn id="52" idx="0"/>
              <a:endCxn id="58" idx="1"/>
            </p:cNvCxnSpPr>
            <p:nvPr/>
          </p:nvCxnSpPr>
          <p:spPr>
            <a:xfrm flipH="1" flipV="1">
              <a:off x="6291365" y="3334842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85812DD-406C-EA4D-BACA-7526D8C24644}"/>
                </a:ext>
              </a:extLst>
            </p:cNvPr>
            <p:cNvSpPr/>
            <p:nvPr/>
          </p:nvSpPr>
          <p:spPr>
            <a:xfrm rot="19352826">
              <a:off x="6224574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85C0B3E-FB6F-9544-B50E-736CE39693F5}"/>
                </a:ext>
              </a:extLst>
            </p:cNvPr>
            <p:cNvSpPr/>
            <p:nvPr/>
          </p:nvSpPr>
          <p:spPr>
            <a:xfrm>
              <a:off x="5031213" y="2973035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9DA5E6C-CE71-2741-BFA6-FBAD662CFC56}"/>
                    </a:ext>
                  </a:extLst>
                </p:cNvPr>
                <p:cNvSpPr/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9DA5E6C-CE71-2741-BFA6-FBAD662CFC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18E9352-EA33-3B48-8F4E-3EFCBA9847BF}"/>
                    </a:ext>
                  </a:extLst>
                </p:cNvPr>
                <p:cNvSpPr/>
                <p:nvPr/>
              </p:nvSpPr>
              <p:spPr>
                <a:xfrm>
                  <a:off x="5699019" y="3297505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18E9352-EA33-3B48-8F4E-3EFCBA9847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019" y="3297505"/>
                  <a:ext cx="66717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2FBE03C-066E-6443-AE90-CDD24FC85C05}"/>
                    </a:ext>
                  </a:extLst>
                </p:cNvPr>
                <p:cNvSpPr/>
                <p:nvPr/>
              </p:nvSpPr>
              <p:spPr>
                <a:xfrm>
                  <a:off x="5184002" y="2648967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2FBE03C-066E-6443-AE90-CDD24FC85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002" y="2648967"/>
                  <a:ext cx="31701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AC38B6F-09D0-CE41-8849-D863EE3180B9}"/>
              </a:ext>
            </a:extLst>
          </p:cNvPr>
          <p:cNvGrpSpPr/>
          <p:nvPr/>
        </p:nvGrpSpPr>
        <p:grpSpPr>
          <a:xfrm>
            <a:off x="8961027" y="4460331"/>
            <a:ext cx="2609297" cy="1445581"/>
            <a:chOff x="5205469" y="4985258"/>
            <a:chExt cx="2609297" cy="144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BEFCB87-38A7-0C43-907E-C949D46ED606}"/>
                    </a:ext>
                  </a:extLst>
                </p:cNvPr>
                <p:cNvSpPr txBox="1"/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BEFCB87-38A7-0C43-907E-C949D46ED6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F4239AE-204F-1D4F-8929-FD7CC0EDE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4383" y="5103850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F1D60AD-7C49-0D40-A10E-0B0C3DBDD57D}"/>
                </a:ext>
              </a:extLst>
            </p:cNvPr>
            <p:cNvCxnSpPr>
              <a:cxnSpLocks/>
            </p:cNvCxnSpPr>
            <p:nvPr/>
          </p:nvCxnSpPr>
          <p:spPr>
            <a:xfrm>
              <a:off x="5485242" y="6107231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7C6AAC13-1C9B-5840-B980-845FB19F1D25}"/>
                    </a:ext>
                  </a:extLst>
                </p:cNvPr>
                <p:cNvSpPr txBox="1"/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7C6AAC13-1C9B-5840-B980-845FB19F1D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56E92894-967A-BC4F-AC6A-F40B919E4BF6}"/>
                    </a:ext>
                  </a:extLst>
                </p:cNvPr>
                <p:cNvSpPr txBox="1"/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56E92894-967A-BC4F-AC6A-F40B919E4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DACDCE1D-1CD7-1E40-8EEB-6F90C2E0AD0E}"/>
                    </a:ext>
                  </a:extLst>
                </p:cNvPr>
                <p:cNvSpPr txBox="1"/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DACDCE1D-1CD7-1E40-8EEB-6F90C2E0AD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4B4F66B-A34D-1649-A8BD-0B9458A73C1D}"/>
                    </a:ext>
                  </a:extLst>
                </p:cNvPr>
                <p:cNvSpPr txBox="1"/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4B4F66B-A34D-1649-A8BD-0B9458A73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49A852C-9011-D64B-9A6D-3EC771059909}"/>
                </a:ext>
              </a:extLst>
            </p:cNvPr>
            <p:cNvCxnSpPr>
              <a:cxnSpLocks/>
              <a:stCxn id="98" idx="0"/>
              <a:endCxn id="103" idx="3"/>
            </p:cNvCxnSpPr>
            <p:nvPr/>
          </p:nvCxnSpPr>
          <p:spPr>
            <a:xfrm flipH="1" flipV="1">
              <a:off x="7554022" y="5395671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472128C-B524-FF4C-AA94-757DBFBF6848}"/>
                </a:ext>
              </a:extLst>
            </p:cNvPr>
            <p:cNvCxnSpPr>
              <a:cxnSpLocks/>
              <a:stCxn id="95" idx="0"/>
              <a:endCxn id="104" idx="1"/>
            </p:cNvCxnSpPr>
            <p:nvPr/>
          </p:nvCxnSpPr>
          <p:spPr>
            <a:xfrm flipV="1">
              <a:off x="5773243" y="5459754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F15023C-B59D-3E44-9250-9171A0A9CCE5}"/>
                </a:ext>
              </a:extLst>
            </p:cNvPr>
            <p:cNvCxnSpPr>
              <a:cxnSpLocks/>
              <a:stCxn id="96" idx="0"/>
              <a:endCxn id="104" idx="3"/>
            </p:cNvCxnSpPr>
            <p:nvPr/>
          </p:nvCxnSpPr>
          <p:spPr>
            <a:xfrm flipV="1">
              <a:off x="6394674" y="5459754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DA3792E-6608-154B-80BA-C54C076D878D}"/>
                </a:ext>
              </a:extLst>
            </p:cNvPr>
            <p:cNvCxnSpPr>
              <a:cxnSpLocks/>
              <a:stCxn id="97" idx="0"/>
              <a:endCxn id="103" idx="1"/>
            </p:cNvCxnSpPr>
            <p:nvPr/>
          </p:nvCxnSpPr>
          <p:spPr>
            <a:xfrm flipH="1" flipV="1">
              <a:off x="7039604" y="5789725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F8DA536-ABA3-5B4F-8759-CC544AF6BDE5}"/>
                </a:ext>
              </a:extLst>
            </p:cNvPr>
            <p:cNvSpPr/>
            <p:nvPr/>
          </p:nvSpPr>
          <p:spPr>
            <a:xfrm rot="1589546">
              <a:off x="6318088" y="5593976"/>
              <a:ext cx="784800" cy="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0162672-7F9B-794F-842E-63D9CE618CEB}"/>
                </a:ext>
              </a:extLst>
            </p:cNvPr>
            <p:cNvSpPr/>
            <p:nvPr/>
          </p:nvSpPr>
          <p:spPr>
            <a:xfrm rot="19352826">
              <a:off x="6972813" y="556029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8A0F839-0072-A84B-AB47-D4478AE8FD18}"/>
                </a:ext>
              </a:extLst>
            </p:cNvPr>
            <p:cNvSpPr/>
            <p:nvPr/>
          </p:nvSpPr>
          <p:spPr>
            <a:xfrm>
              <a:off x="5779452" y="5427918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E831A7F-E4CF-1D4E-AD5F-833ADC03540E}"/>
                    </a:ext>
                  </a:extLst>
                </p:cNvPr>
                <p:cNvSpPr/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E831A7F-E4CF-1D4E-AD5F-833ADC0354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0519DAA-7AB9-8A49-BA8C-D1CAF6173467}"/>
                    </a:ext>
                  </a:extLst>
                </p:cNvPr>
                <p:cNvSpPr/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0519DAA-7AB9-8A49-BA8C-D1CAF61734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23B85FA5-8478-1144-90D2-34F01E7CCBEA}"/>
                    </a:ext>
                  </a:extLst>
                </p:cNvPr>
                <p:cNvSpPr/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23B85FA5-8478-1144-90D2-34F01E7CCB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4CCA547-400C-104F-90B9-F30D41DD0D92}"/>
                </a:ext>
              </a:extLst>
            </p:cNvPr>
            <p:cNvSpPr/>
            <p:nvPr/>
          </p:nvSpPr>
          <p:spPr>
            <a:xfrm rot="1590112">
              <a:off x="6430534" y="5330323"/>
              <a:ext cx="707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move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4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Flaws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01638" indent="-401638">
                  <a:buNone/>
                </a:pPr>
                <a:r>
                  <a:rPr lang="en-US" b="1" dirty="0"/>
                  <a:t>1.  </a:t>
                </a:r>
                <a:r>
                  <a:rPr lang="en-US" dirty="0"/>
                  <a:t>Temporal assertion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that is not </a:t>
                </a:r>
                <a:r>
                  <a:rPr lang="en-US" i="1" dirty="0"/>
                  <a:t>causally supported</a:t>
                </a:r>
              </a:p>
              <a:p>
                <a:pPr lvl="1"/>
                <a:r>
                  <a:rPr lang="en-US" dirty="0"/>
                  <a:t>What causes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be 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i="1" dirty="0"/>
                  <a:t>Resolvers</a:t>
                </a:r>
                <a:r>
                  <a:rPr lang="en-US" dirty="0"/>
                  <a:t>:</a:t>
                </a:r>
                <a:endParaRPr lang="en-US" baseline="-25000" dirty="0"/>
              </a:p>
              <a:p>
                <a:pPr lvl="1"/>
                <a:r>
                  <a:rPr lang="en-US" dirty="0"/>
                  <a:t>Add constraints to support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from an assertion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endParaRPr lang="en-US" dirty="0">
                  <a:ea typeface="Times New Roman" charset="0"/>
                  <a:cs typeface="Times New Roman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3,  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a new persistence assertion to support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3, 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a new task or action </a:t>
                </a:r>
                <a:br>
                  <a:rPr lang="en-US" dirty="0"/>
                </a:br>
                <a:r>
                  <a:rPr lang="en-US" dirty="0"/>
                  <a:t>to support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Refining it will produce </a:t>
                </a:r>
                <a:br>
                  <a:rPr lang="en-US" dirty="0"/>
                </a:br>
                <a:r>
                  <a:rPr lang="en-US" dirty="0"/>
                  <a:t>support for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5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9372B8B-0AB0-DF49-A382-8515C21146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32A7C-CD82-8BA6-64AA-83A91E4A6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C133-ADB9-8944-B796-E3B879E9B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82C00-991F-9A49-BE24-9534A7853C65}"/>
              </a:ext>
            </a:extLst>
          </p:cNvPr>
          <p:cNvSpPr/>
          <p:nvPr/>
        </p:nvSpPr>
        <p:spPr>
          <a:xfrm>
            <a:off x="9399671" y="1665497"/>
            <a:ext cx="24358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Like an open goal in PSP</a:t>
            </a:r>
            <a:endParaRPr lang="en-US" b="1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BF5BB9E-136D-CD49-B0FA-D7453C52D93C}"/>
              </a:ext>
            </a:extLst>
          </p:cNvPr>
          <p:cNvGrpSpPr/>
          <p:nvPr/>
        </p:nvGrpSpPr>
        <p:grpSpPr>
          <a:xfrm>
            <a:off x="3952538" y="4457011"/>
            <a:ext cx="2609297" cy="1445581"/>
            <a:chOff x="4457230" y="2530375"/>
            <a:chExt cx="2609297" cy="1445581"/>
          </a:xfrm>
        </p:grpSpPr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FD6749F-F28E-6B40-BE99-BEAE6CABA8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32906"/>
              <a:ext cx="0" cy="1116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0A2AD6B-11DE-9F46-8488-57F6A310C719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47A5B3F4-8914-BF41-9338-07E7F97B89A1}"/>
                    </a:ext>
                  </a:extLst>
                </p:cNvPr>
                <p:cNvSpPr txBox="1"/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47A5B3F4-8914-BF41-9338-07E7F97B89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4AB499A-DDF4-5144-BDBA-29573E28DA8D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4AB499A-DDF4-5144-BDBA-29573E28D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603258E9-47CC-7A4B-9C79-1C9AAC0E34A2}"/>
                    </a:ext>
                  </a:extLst>
                </p:cNvPr>
                <p:cNvSpPr txBox="1"/>
                <p:nvPr/>
              </p:nvSpPr>
              <p:spPr>
                <a:xfrm>
                  <a:off x="5170123" y="3651902"/>
                  <a:ext cx="929549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603258E9-47CC-7A4B-9C79-1C9AAC0E3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0123" y="3651902"/>
                  <a:ext cx="929549" cy="323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742375BC-A711-8446-911A-DD5EA3B33A2A}"/>
                    </a:ext>
                  </a:extLst>
                </p:cNvPr>
                <p:cNvSpPr txBox="1"/>
                <p:nvPr/>
              </p:nvSpPr>
              <p:spPr>
                <a:xfrm>
                  <a:off x="5948890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742375BC-A711-8446-911A-DD5EA3B33A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8890" y="3651902"/>
                  <a:ext cx="432874" cy="3231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25F4FC0-E490-F04F-ADF0-C8BF35BA4D8E}"/>
                </a:ext>
              </a:extLst>
            </p:cNvPr>
            <p:cNvCxnSpPr>
              <a:cxnSpLocks/>
              <a:stCxn id="134" idx="0"/>
              <a:endCxn id="139" idx="3"/>
            </p:cNvCxnSpPr>
            <p:nvPr/>
          </p:nvCxnSpPr>
          <p:spPr>
            <a:xfrm flipH="1" flipV="1">
              <a:off x="6160908" y="2940788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029EB5A-7009-9546-BD3F-CDFB0A9A39F3}"/>
                </a:ext>
              </a:extLst>
            </p:cNvPr>
            <p:cNvCxnSpPr>
              <a:cxnSpLocks/>
              <a:stCxn id="131" idx="0"/>
              <a:endCxn id="140" idx="1"/>
            </p:cNvCxnSpPr>
            <p:nvPr/>
          </p:nvCxnSpPr>
          <p:spPr>
            <a:xfrm flipV="1">
              <a:off x="5025004" y="3322498"/>
              <a:ext cx="6209" cy="33029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6A1C6EA-71E5-6642-A50F-B0940EC8B125}"/>
                </a:ext>
              </a:extLst>
            </p:cNvPr>
            <p:cNvCxnSpPr>
              <a:cxnSpLocks/>
              <a:stCxn id="132" idx="0"/>
              <a:endCxn id="140" idx="3"/>
            </p:cNvCxnSpPr>
            <p:nvPr/>
          </p:nvCxnSpPr>
          <p:spPr>
            <a:xfrm flipV="1">
              <a:off x="5634898" y="3322498"/>
              <a:ext cx="14139" cy="32940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F0D77EE-7F34-4F4A-B275-691A92DE0456}"/>
                </a:ext>
              </a:extLst>
            </p:cNvPr>
            <p:cNvSpPr/>
            <p:nvPr/>
          </p:nvSpPr>
          <p:spPr>
            <a:xfrm rot="19352826">
              <a:off x="5579699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32A2904-BB34-094F-AA2C-6EF7958562DF}"/>
                </a:ext>
              </a:extLst>
            </p:cNvPr>
            <p:cNvSpPr/>
            <p:nvPr/>
          </p:nvSpPr>
          <p:spPr>
            <a:xfrm>
              <a:off x="5031213" y="3290662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BDF80B17-C182-A148-923D-989DE58A6F74}"/>
                    </a:ext>
                  </a:extLst>
                </p:cNvPr>
                <p:cNvSpPr/>
                <p:nvPr/>
              </p:nvSpPr>
              <p:spPr>
                <a:xfrm>
                  <a:off x="6044644" y="2652156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BDF80B17-C182-A148-923D-989DE58A6F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4644" y="2652156"/>
                  <a:ext cx="66717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1D0302B8-41A5-D949-B5E7-990B6EED6999}"/>
                    </a:ext>
                  </a:extLst>
                </p:cNvPr>
                <p:cNvSpPr/>
                <p:nvPr/>
              </p:nvSpPr>
              <p:spPr>
                <a:xfrm>
                  <a:off x="4809963" y="2947334"/>
                  <a:ext cx="10479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1D0302B8-41A5-D949-B5E7-990B6EED69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963" y="2947334"/>
                  <a:ext cx="104797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E18A3B6-E25C-544C-86A5-17383A34F998}"/>
              </a:ext>
            </a:extLst>
          </p:cNvPr>
          <p:cNvGrpSpPr/>
          <p:nvPr/>
        </p:nvGrpSpPr>
        <p:grpSpPr>
          <a:xfrm>
            <a:off x="6566530" y="4457900"/>
            <a:ext cx="2609297" cy="1445581"/>
            <a:chOff x="4457230" y="2530375"/>
            <a:chExt cx="2609297" cy="1445581"/>
          </a:xfrm>
        </p:grpSpPr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D83F65ED-91B0-AB45-A8FA-CC862CBDF5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46709"/>
              <a:ext cx="0" cy="1116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041FC7ED-8555-5646-8F6E-DCCCD5DC9B32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483AC4C9-C328-8349-881A-3C5D47548C16}"/>
                    </a:ext>
                  </a:extLst>
                </p:cNvPr>
                <p:cNvSpPr txBox="1"/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483AC4C9-C328-8349-881A-3C5D47548C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EA5399BE-2CB5-F043-9978-63F917550C26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EA5399BE-2CB5-F043-9978-63F917550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704482D9-0B40-E04D-AA49-7BEFD3C87CBC}"/>
                    </a:ext>
                  </a:extLst>
                </p:cNvPr>
                <p:cNvSpPr txBox="1"/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704482D9-0B40-E04D-AA49-7BEFD3C87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73685E53-ACFC-1242-AF56-E25E43C749A9}"/>
                    </a:ext>
                  </a:extLst>
                </p:cNvPr>
                <p:cNvSpPr txBox="1"/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73685E53-ACFC-1242-AF56-E25E43C749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3B14808E-86E2-D645-B756-FD393610A098}"/>
                    </a:ext>
                  </a:extLst>
                </p:cNvPr>
                <p:cNvSpPr txBox="1"/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3B14808E-86E2-D645-B756-FD393610A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B4BE5DF-C4B9-CE43-9E28-4F8615B7C0C7}"/>
                </a:ext>
              </a:extLst>
            </p:cNvPr>
            <p:cNvCxnSpPr>
              <a:cxnSpLocks/>
              <a:stCxn id="170" idx="0"/>
              <a:endCxn id="175" idx="3"/>
            </p:cNvCxnSpPr>
            <p:nvPr/>
          </p:nvCxnSpPr>
          <p:spPr>
            <a:xfrm flipH="1" flipV="1">
              <a:off x="6805783" y="2940788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60A7FD4-8352-6D49-8CB4-FF57DC18643C}"/>
                </a:ext>
              </a:extLst>
            </p:cNvPr>
            <p:cNvCxnSpPr>
              <a:cxnSpLocks/>
              <a:stCxn id="167" idx="0"/>
              <a:endCxn id="176" idx="1"/>
            </p:cNvCxnSpPr>
            <p:nvPr/>
          </p:nvCxnSpPr>
          <p:spPr>
            <a:xfrm flipV="1">
              <a:off x="5025004" y="3332121"/>
              <a:ext cx="6209" cy="32067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9779F2E-685E-1844-AABB-974F20461D2D}"/>
                </a:ext>
              </a:extLst>
            </p:cNvPr>
            <p:cNvCxnSpPr>
              <a:cxnSpLocks/>
              <a:stCxn id="176" idx="0"/>
              <a:endCxn id="168" idx="0"/>
            </p:cNvCxnSpPr>
            <p:nvPr/>
          </p:nvCxnSpPr>
          <p:spPr>
            <a:xfrm flipH="1">
              <a:off x="5646435" y="3300285"/>
              <a:ext cx="0" cy="35161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E39D59A-D972-9A47-A4F1-184F2313B9D9}"/>
                </a:ext>
              </a:extLst>
            </p:cNvPr>
            <p:cNvCxnSpPr>
              <a:cxnSpLocks/>
              <a:stCxn id="169" idx="0"/>
              <a:endCxn id="175" idx="1"/>
            </p:cNvCxnSpPr>
            <p:nvPr/>
          </p:nvCxnSpPr>
          <p:spPr>
            <a:xfrm flipH="1" flipV="1">
              <a:off x="6291365" y="3334842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FCE1363D-6256-2E48-9AFF-A5B478DB1DFE}"/>
                </a:ext>
              </a:extLst>
            </p:cNvPr>
            <p:cNvSpPr/>
            <p:nvPr/>
          </p:nvSpPr>
          <p:spPr>
            <a:xfrm rot="19352826">
              <a:off x="6224574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0FEDE76-3BBE-4740-8645-9D741B75F480}"/>
                </a:ext>
              </a:extLst>
            </p:cNvPr>
            <p:cNvSpPr/>
            <p:nvPr/>
          </p:nvSpPr>
          <p:spPr>
            <a:xfrm>
              <a:off x="5031213" y="3300285"/>
              <a:ext cx="1296000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734FE9EF-5017-EC49-B1B6-02A2961A13CB}"/>
                    </a:ext>
                  </a:extLst>
                </p:cNvPr>
                <p:cNvSpPr/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734FE9EF-5017-EC49-B1B6-02A2961A13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1CE285D5-267A-874D-9EF3-A4E9B8676929}"/>
                    </a:ext>
                  </a:extLst>
                </p:cNvPr>
                <p:cNvSpPr/>
                <p:nvPr/>
              </p:nvSpPr>
              <p:spPr>
                <a:xfrm>
                  <a:off x="4809055" y="2995205"/>
                  <a:ext cx="10479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1CE285D5-267A-874D-9EF3-A4E9B86769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055" y="2995205"/>
                  <a:ext cx="104797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8C2EDA6-A715-3C4F-B252-7B423794E499}"/>
              </a:ext>
            </a:extLst>
          </p:cNvPr>
          <p:cNvGrpSpPr/>
          <p:nvPr/>
        </p:nvGrpSpPr>
        <p:grpSpPr>
          <a:xfrm>
            <a:off x="9173066" y="2065420"/>
            <a:ext cx="2609297" cy="1445581"/>
            <a:chOff x="4457230" y="2530375"/>
            <a:chExt cx="2609297" cy="1445581"/>
          </a:xfrm>
        </p:grpSpPr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4F689E1F-E3FE-7E43-BCA9-36E201AEF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48967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A13E557F-B0A4-8E47-A585-ECA454958869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BF2F13DA-C42A-1041-A44B-0F59D7DF6FEA}"/>
                    </a:ext>
                  </a:extLst>
                </p:cNvPr>
                <p:cNvSpPr txBox="1"/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BF2F13DA-C42A-1041-A44B-0F59D7DF6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FDE900D6-CC8A-5A4A-B6DE-360BB6466474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FDE900D6-CC8A-5A4A-B6DE-360BB6466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790CE3B6-AAFB-9B45-932A-26196FD14E99}"/>
                    </a:ext>
                  </a:extLst>
                </p:cNvPr>
                <p:cNvSpPr txBox="1"/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790CE3B6-AAFB-9B45-932A-26196FD14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AD53D3ED-6ACF-EF42-8EDE-8D7FCFE0E24F}"/>
                    </a:ext>
                  </a:extLst>
                </p:cNvPr>
                <p:cNvSpPr txBox="1"/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AD53D3ED-6ACF-EF42-8EDE-8D7FCFE0E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CCA79715-3707-B14A-B22B-0EBB607EEE7A}"/>
                    </a:ext>
                  </a:extLst>
                </p:cNvPr>
                <p:cNvSpPr txBox="1"/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CCA79715-3707-B14A-B22B-0EBB607EEE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4C7E9B18-0C15-C846-AE3C-307929E77017}"/>
                </a:ext>
              </a:extLst>
            </p:cNvPr>
            <p:cNvCxnSpPr>
              <a:cxnSpLocks/>
              <a:stCxn id="188" idx="0"/>
              <a:endCxn id="193" idx="3"/>
            </p:cNvCxnSpPr>
            <p:nvPr/>
          </p:nvCxnSpPr>
          <p:spPr>
            <a:xfrm flipH="1" flipV="1">
              <a:off x="6805783" y="2940788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59EFFD5-3827-4D40-AD64-E69914578CC1}"/>
                </a:ext>
              </a:extLst>
            </p:cNvPr>
            <p:cNvCxnSpPr>
              <a:cxnSpLocks/>
              <a:stCxn id="185" idx="0"/>
              <a:endCxn id="194" idx="1"/>
            </p:cNvCxnSpPr>
            <p:nvPr/>
          </p:nvCxnSpPr>
          <p:spPr>
            <a:xfrm flipV="1">
              <a:off x="5025004" y="3004871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F024B3C-C031-EF41-9CC0-0DB3618F8B95}"/>
                </a:ext>
              </a:extLst>
            </p:cNvPr>
            <p:cNvCxnSpPr>
              <a:cxnSpLocks/>
              <a:stCxn id="186" idx="0"/>
              <a:endCxn id="194" idx="3"/>
            </p:cNvCxnSpPr>
            <p:nvPr/>
          </p:nvCxnSpPr>
          <p:spPr>
            <a:xfrm flipV="1">
              <a:off x="5646435" y="3004871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BD989F3-806E-7F41-BD37-C2FC5BBE0CD1}"/>
                </a:ext>
              </a:extLst>
            </p:cNvPr>
            <p:cNvCxnSpPr>
              <a:cxnSpLocks/>
              <a:stCxn id="187" idx="0"/>
              <a:endCxn id="193" idx="1"/>
            </p:cNvCxnSpPr>
            <p:nvPr/>
          </p:nvCxnSpPr>
          <p:spPr>
            <a:xfrm flipH="1" flipV="1">
              <a:off x="6291365" y="3334842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5DCC3C8-862E-C74C-99AB-088867E480A7}"/>
                </a:ext>
              </a:extLst>
            </p:cNvPr>
            <p:cNvSpPr/>
            <p:nvPr/>
          </p:nvSpPr>
          <p:spPr>
            <a:xfrm rot="19352826">
              <a:off x="6224574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20BDEF02-EB22-0F48-93DC-BFC31DC9927A}"/>
                </a:ext>
              </a:extLst>
            </p:cNvPr>
            <p:cNvSpPr/>
            <p:nvPr/>
          </p:nvSpPr>
          <p:spPr>
            <a:xfrm>
              <a:off x="5031213" y="2973035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A407E95F-E95C-FB44-9E18-7BDE6EE64AD3}"/>
                    </a:ext>
                  </a:extLst>
                </p:cNvPr>
                <p:cNvSpPr/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A407E95F-E95C-FB44-9E18-7BDE6EE64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2DDC68A5-4B63-DE4D-B6ED-C52808C90CB0}"/>
                    </a:ext>
                  </a:extLst>
                </p:cNvPr>
                <p:cNvSpPr/>
                <p:nvPr/>
              </p:nvSpPr>
              <p:spPr>
                <a:xfrm>
                  <a:off x="5699019" y="3297505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2DDC68A5-4B63-DE4D-B6ED-C52808C90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019" y="3297505"/>
                  <a:ext cx="667170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6EF9E366-A34B-DC43-901D-4DD4A380B90B}"/>
                    </a:ext>
                  </a:extLst>
                </p:cNvPr>
                <p:cNvSpPr/>
                <p:nvPr/>
              </p:nvSpPr>
              <p:spPr>
                <a:xfrm>
                  <a:off x="5184002" y="2648967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6EF9E366-A34B-DC43-901D-4DD4A380B9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002" y="2648967"/>
                  <a:ext cx="317010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999036E-FD71-EE4E-AF83-84181DB30360}"/>
              </a:ext>
            </a:extLst>
          </p:cNvPr>
          <p:cNvGrpSpPr/>
          <p:nvPr/>
        </p:nvGrpSpPr>
        <p:grpSpPr>
          <a:xfrm>
            <a:off x="9173065" y="4458789"/>
            <a:ext cx="2609297" cy="1445581"/>
            <a:chOff x="5205469" y="4985258"/>
            <a:chExt cx="2609297" cy="144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102D23CE-1157-674C-93B2-34DF3EFB4F6D}"/>
                    </a:ext>
                  </a:extLst>
                </p:cNvPr>
                <p:cNvSpPr txBox="1"/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102D23CE-1157-674C-93B2-34DF3EFB4F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863EF5E4-7792-9F4B-B0CD-23C685490E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4383" y="5103850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5D6F3108-8288-0046-A52E-5BCC48890A2D}"/>
                </a:ext>
              </a:extLst>
            </p:cNvPr>
            <p:cNvCxnSpPr>
              <a:cxnSpLocks/>
            </p:cNvCxnSpPr>
            <p:nvPr/>
          </p:nvCxnSpPr>
          <p:spPr>
            <a:xfrm>
              <a:off x="5485242" y="6107231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7C40896E-DBA2-AB49-8E8E-0AC2217A4481}"/>
                    </a:ext>
                  </a:extLst>
                </p:cNvPr>
                <p:cNvSpPr txBox="1"/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7C40896E-DBA2-AB49-8E8E-0AC2217A44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2C6FCBC1-D687-D647-801B-1FCD933FCCA2}"/>
                    </a:ext>
                  </a:extLst>
                </p:cNvPr>
                <p:cNvSpPr txBox="1"/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2C6FCBC1-D687-D647-801B-1FCD933FCC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B5B507E9-3833-0C42-8D57-150837CE95BF}"/>
                    </a:ext>
                  </a:extLst>
                </p:cNvPr>
                <p:cNvSpPr txBox="1"/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B5B507E9-3833-0C42-8D57-150837CE9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101F41A5-A4CB-1E4B-B023-A277DBAF10A1}"/>
                    </a:ext>
                  </a:extLst>
                </p:cNvPr>
                <p:cNvSpPr txBox="1"/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101F41A5-A4CB-1E4B-B023-A277DBAF10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B8CEE67-4709-904E-B7F3-DA0EAEF80E6D}"/>
                </a:ext>
              </a:extLst>
            </p:cNvPr>
            <p:cNvCxnSpPr>
              <a:cxnSpLocks/>
              <a:stCxn id="205" idx="0"/>
              <a:endCxn id="211" idx="3"/>
            </p:cNvCxnSpPr>
            <p:nvPr/>
          </p:nvCxnSpPr>
          <p:spPr>
            <a:xfrm flipH="1" flipV="1">
              <a:off x="7554022" y="5395671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38B7BA5-4007-8749-9079-192CEDDC5C95}"/>
                </a:ext>
              </a:extLst>
            </p:cNvPr>
            <p:cNvCxnSpPr>
              <a:cxnSpLocks/>
              <a:stCxn id="202" idx="0"/>
              <a:endCxn id="212" idx="1"/>
            </p:cNvCxnSpPr>
            <p:nvPr/>
          </p:nvCxnSpPr>
          <p:spPr>
            <a:xfrm flipV="1">
              <a:off x="5773243" y="5459754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7DB4D380-071C-A54B-9E36-7214E64D69F5}"/>
                </a:ext>
              </a:extLst>
            </p:cNvPr>
            <p:cNvCxnSpPr>
              <a:cxnSpLocks/>
              <a:stCxn id="203" idx="0"/>
              <a:endCxn id="212" idx="3"/>
            </p:cNvCxnSpPr>
            <p:nvPr/>
          </p:nvCxnSpPr>
          <p:spPr>
            <a:xfrm flipV="1">
              <a:off x="6394674" y="5459754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2C44EBF-71EA-C04B-973A-D8E7A989105D}"/>
                </a:ext>
              </a:extLst>
            </p:cNvPr>
            <p:cNvCxnSpPr>
              <a:cxnSpLocks/>
              <a:stCxn id="204" idx="0"/>
              <a:endCxn id="211" idx="1"/>
            </p:cNvCxnSpPr>
            <p:nvPr/>
          </p:nvCxnSpPr>
          <p:spPr>
            <a:xfrm flipH="1" flipV="1">
              <a:off x="7039604" y="5789725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0374725A-28C2-874C-BC00-17DBDEE4DD16}"/>
                </a:ext>
              </a:extLst>
            </p:cNvPr>
            <p:cNvSpPr/>
            <p:nvPr/>
          </p:nvSpPr>
          <p:spPr>
            <a:xfrm rot="1589546">
              <a:off x="6318088" y="5593976"/>
              <a:ext cx="784800" cy="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7B1E42E8-320D-A149-AC27-94E59AFC8813}"/>
                </a:ext>
              </a:extLst>
            </p:cNvPr>
            <p:cNvSpPr/>
            <p:nvPr/>
          </p:nvSpPr>
          <p:spPr>
            <a:xfrm rot="19352826">
              <a:off x="6972813" y="556029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A6F2940-4EE4-9341-9D72-235FE7E1DE3D}"/>
                </a:ext>
              </a:extLst>
            </p:cNvPr>
            <p:cNvSpPr/>
            <p:nvPr/>
          </p:nvSpPr>
          <p:spPr>
            <a:xfrm>
              <a:off x="5779452" y="5427918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C157BCB2-7261-9C41-AED0-C7DD2169AA9C}"/>
                    </a:ext>
                  </a:extLst>
                </p:cNvPr>
                <p:cNvSpPr/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C157BCB2-7261-9C41-AED0-C7DD2169AA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A0C058D8-4A1B-9744-92E7-6A07C8CFAD87}"/>
                    </a:ext>
                  </a:extLst>
                </p:cNvPr>
                <p:cNvSpPr/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A0C058D8-4A1B-9744-92E7-6A07C8CFAD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F347D672-9F08-5248-8938-CC0BB7E2660C}"/>
                    </a:ext>
                  </a:extLst>
                </p:cNvPr>
                <p:cNvSpPr/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F347D672-9F08-5248-8938-CC0BB7E266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AF553A87-5AAD-9C4C-863A-51C430C1939B}"/>
                </a:ext>
              </a:extLst>
            </p:cNvPr>
            <p:cNvSpPr/>
            <p:nvPr/>
          </p:nvSpPr>
          <p:spPr>
            <a:xfrm rot="1590112">
              <a:off x="6430534" y="5330323"/>
              <a:ext cx="707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move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5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Flaws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2.  </a:t>
                </a:r>
                <a:r>
                  <a:rPr lang="en-US" dirty="0"/>
                  <a:t>Non-refined task</a:t>
                </a:r>
              </a:p>
              <a:p>
                <a:r>
                  <a:rPr lang="en-US" i="1" dirty="0"/>
                  <a:t>Resolver</a:t>
                </a:r>
                <a:r>
                  <a:rPr lang="en-US" dirty="0"/>
                  <a:t>: refinement method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Applicable if it matches the task + its constraints are consistent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r>
                  <a:rPr lang="en-US" dirty="0"/>
                  <a:t>’s</a:t>
                </a:r>
              </a:p>
              <a:p>
                <a:r>
                  <a:rPr lang="en-US" dirty="0"/>
                  <a:t>Applying the resolver:</a:t>
                </a:r>
              </a:p>
              <a:p>
                <a:pPr lvl="1"/>
                <a:r>
                  <a:rPr lang="en-US" dirty="0"/>
                  <a:t>Modify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by replacing the task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Refinement will replace it with something like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𝑛𝑎𝑣𝑖𝑔𝑎𝑡𝑒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Plus constraints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5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5A9D94-6085-CC46-AD8D-4518409B9F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7D9ECE-FBDB-36D7-AB44-1959A28BB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04D11-96F9-C449-8CFF-9D67166FA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627842" y="1665066"/>
            <a:ext cx="20003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Like a task in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SeRPE</a:t>
            </a:r>
            <a:endParaRPr lang="en-US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4034DA-022B-2E46-A213-2D8337AC056E}"/>
              </a:ext>
            </a:extLst>
          </p:cNvPr>
          <p:cNvGrpSpPr/>
          <p:nvPr/>
        </p:nvGrpSpPr>
        <p:grpSpPr>
          <a:xfrm>
            <a:off x="9222378" y="2172088"/>
            <a:ext cx="2609297" cy="1445581"/>
            <a:chOff x="5205469" y="4985258"/>
            <a:chExt cx="2609297" cy="144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F7D03EB-2DF2-BD4E-8693-4F04D2CE3E76}"/>
                    </a:ext>
                  </a:extLst>
                </p:cNvPr>
                <p:cNvSpPr txBox="1"/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F7D03EB-2DF2-BD4E-8693-4F04D2CE3E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2955876-C4F1-EC47-9EF8-5940F92E70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4383" y="5103850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0F1C684-F398-8647-940A-22BD25D44BAF}"/>
                </a:ext>
              </a:extLst>
            </p:cNvPr>
            <p:cNvCxnSpPr>
              <a:cxnSpLocks/>
            </p:cNvCxnSpPr>
            <p:nvPr/>
          </p:nvCxnSpPr>
          <p:spPr>
            <a:xfrm>
              <a:off x="5485242" y="6107231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5075527-CE6D-794B-B8D2-47B78FB6C1A9}"/>
                    </a:ext>
                  </a:extLst>
                </p:cNvPr>
                <p:cNvSpPr txBox="1"/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5075527-CE6D-794B-B8D2-47B78FB6C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7B18C3E-616C-9140-A7B0-449BAC1775FC}"/>
                    </a:ext>
                  </a:extLst>
                </p:cNvPr>
                <p:cNvSpPr txBox="1"/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7B18C3E-616C-9140-A7B0-449BAC1775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AC81DF0-D57C-6D40-B69B-BCAEBA74D319}"/>
                    </a:ext>
                  </a:extLst>
                </p:cNvPr>
                <p:cNvSpPr txBox="1"/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AC81DF0-D57C-6D40-B69B-BCAEBA74D3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B0FA62D-E835-1F4D-9A57-1D41F2F595EB}"/>
                    </a:ext>
                  </a:extLst>
                </p:cNvPr>
                <p:cNvSpPr txBox="1"/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B0FA62D-E835-1F4D-9A57-1D41F2F5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670B089-4364-CD4F-9C29-6C52DB65E039}"/>
                </a:ext>
              </a:extLst>
            </p:cNvPr>
            <p:cNvCxnSpPr>
              <a:cxnSpLocks/>
              <a:stCxn id="51" idx="0"/>
              <a:endCxn id="57" idx="3"/>
            </p:cNvCxnSpPr>
            <p:nvPr/>
          </p:nvCxnSpPr>
          <p:spPr>
            <a:xfrm flipH="1" flipV="1">
              <a:off x="7554022" y="5395671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983BD4E-B8AF-3E40-A4A9-50778DA6CE7A}"/>
                </a:ext>
              </a:extLst>
            </p:cNvPr>
            <p:cNvCxnSpPr>
              <a:cxnSpLocks/>
              <a:stCxn id="48" idx="0"/>
              <a:endCxn id="58" idx="1"/>
            </p:cNvCxnSpPr>
            <p:nvPr/>
          </p:nvCxnSpPr>
          <p:spPr>
            <a:xfrm flipV="1">
              <a:off x="5773243" y="5459754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19F0880-4714-AE4E-B03E-E8C5126D68D5}"/>
                </a:ext>
              </a:extLst>
            </p:cNvPr>
            <p:cNvCxnSpPr>
              <a:cxnSpLocks/>
              <a:stCxn id="49" idx="0"/>
              <a:endCxn id="58" idx="3"/>
            </p:cNvCxnSpPr>
            <p:nvPr/>
          </p:nvCxnSpPr>
          <p:spPr>
            <a:xfrm flipV="1">
              <a:off x="6394674" y="5459754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45114C-AB66-3843-BAAB-E76C8E28F9C8}"/>
                </a:ext>
              </a:extLst>
            </p:cNvPr>
            <p:cNvCxnSpPr>
              <a:cxnSpLocks/>
              <a:stCxn id="50" idx="0"/>
              <a:endCxn id="57" idx="1"/>
            </p:cNvCxnSpPr>
            <p:nvPr/>
          </p:nvCxnSpPr>
          <p:spPr>
            <a:xfrm flipH="1" flipV="1">
              <a:off x="7039604" y="5789725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2384363-C199-7A48-8A29-9521694D3FD9}"/>
                </a:ext>
              </a:extLst>
            </p:cNvPr>
            <p:cNvSpPr/>
            <p:nvPr/>
          </p:nvSpPr>
          <p:spPr>
            <a:xfrm rot="1589546">
              <a:off x="6318088" y="5593976"/>
              <a:ext cx="784800" cy="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A0E2D78-7872-6F43-A25E-3881DCE4B082}"/>
                </a:ext>
              </a:extLst>
            </p:cNvPr>
            <p:cNvSpPr/>
            <p:nvPr/>
          </p:nvSpPr>
          <p:spPr>
            <a:xfrm rot="19352826">
              <a:off x="6972813" y="556029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E2F248F-DA4B-B04D-9041-8A78A8BDFAB3}"/>
                </a:ext>
              </a:extLst>
            </p:cNvPr>
            <p:cNvSpPr/>
            <p:nvPr/>
          </p:nvSpPr>
          <p:spPr>
            <a:xfrm>
              <a:off x="5779452" y="5427918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E5AEBAE-04AE-C64F-8E29-C59DDAE4C641}"/>
                    </a:ext>
                  </a:extLst>
                </p:cNvPr>
                <p:cNvSpPr/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E5AEBAE-04AE-C64F-8E29-C59DDAE4C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97DF4F5-294F-1244-8834-F7E2FE48615C}"/>
                    </a:ext>
                  </a:extLst>
                </p:cNvPr>
                <p:cNvSpPr/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97DF4F5-294F-1244-8834-F7E2FE4861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1504467-0854-4340-BACD-6DCB8C5FC9F7}"/>
                    </a:ext>
                  </a:extLst>
                </p:cNvPr>
                <p:cNvSpPr/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1504467-0854-4340-BACD-6DCB8C5FC9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039FD9A-1954-8E46-8EEB-DEA25BA1D0FF}"/>
                </a:ext>
              </a:extLst>
            </p:cNvPr>
            <p:cNvSpPr/>
            <p:nvPr/>
          </p:nvSpPr>
          <p:spPr>
            <a:xfrm rot="1590112">
              <a:off x="6430534" y="5330323"/>
              <a:ext cx="707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move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392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Flaws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3.  </a:t>
                </a:r>
                <a:r>
                  <a:rPr lang="en-US" dirty="0"/>
                  <a:t>A pair of possibly-conflicting temporal assertions</a:t>
                </a:r>
              </a:p>
              <a:p>
                <a:r>
                  <a:rPr lang="en-US" dirty="0"/>
                  <a:t>Temporal assertions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C000"/>
                    </a:solidFill>
                  </a:rPr>
                  <a:t>possibly conflict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/>
                  <a:t>if they can have inconsistent instances</a:t>
                </a:r>
              </a:p>
              <a:p>
                <a:pPr marL="536575" lvl="1" indent="-279400">
                  <a:tabLst>
                    <a:tab pos="1681163" algn="l"/>
                  </a:tabLst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de-DE" dirty="0"/>
                </a:br>
                <a:r>
                  <a:rPr lang="de-DE" dirty="0"/>
                  <a:t>	</a:t>
                </a:r>
                <a:r>
                  <a:rPr lang="en-US" dirty="0">
                    <a:solidFill>
                      <a:srgbClr val="FFC000"/>
                    </a:solidFill>
                  </a:rPr>
                  <a:t>↓ ↓                                  </a:t>
                </a:r>
                <a:r>
                  <a:rPr lang="en-US" baseline="-25000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</a:rPr>
                  <a:t>↓ ↓         ↓      ↓   ↘</a:t>
                </a:r>
                <a:br>
                  <a:rPr lang="de-DE" i="1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</a:br>
                <a:r>
                  <a:rPr lang="de-DE" i="1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1,     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de-DE" i="1" dirty="0"/>
                  <a:t> </a:t>
                </a:r>
              </a:p>
              <a:p>
                <a:r>
                  <a:rPr lang="en-US" i="1" dirty="0"/>
                  <a:t>Resolvers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1"/>
                    </a:solidFill>
                  </a:rPr>
                  <a:t>separation</a:t>
                </a:r>
                <a:r>
                  <a:rPr lang="en-US" dirty="0"/>
                  <a:t> constraints</a:t>
                </a:r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 provides causal support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 provides causal support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59" t="-2985" b="-209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3C13E-47D2-CB47-AAC5-AE61D01EE9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27E40-1B96-A467-E9C5-4B2286B29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FD028-E5B3-1F4A-9B8E-45CD59BF8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8357E55-460E-EB44-B282-FBC0FA8BAA61}"/>
              </a:ext>
            </a:extLst>
          </p:cNvPr>
          <p:cNvSpPr/>
          <p:nvPr/>
        </p:nvSpPr>
        <p:spPr>
          <a:xfrm>
            <a:off x="9622337" y="1669239"/>
            <a:ext cx="196438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Like a threat in PSP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77118C-69A8-4E4C-9312-CBD2C36FDEBF}"/>
              </a:ext>
            </a:extLst>
          </p:cNvPr>
          <p:cNvGrpSpPr/>
          <p:nvPr/>
        </p:nvGrpSpPr>
        <p:grpSpPr>
          <a:xfrm>
            <a:off x="9052116" y="4233710"/>
            <a:ext cx="2779559" cy="1672204"/>
            <a:chOff x="6209477" y="3339794"/>
            <a:chExt cx="2779559" cy="1672204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CA4B078-1DC9-9B42-AA08-13E6E3CF2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8391" y="3458386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C733EA7-A4A7-3C42-A9AD-789C1BC8AE70}"/>
                </a:ext>
              </a:extLst>
            </p:cNvPr>
            <p:cNvCxnSpPr>
              <a:cxnSpLocks/>
            </p:cNvCxnSpPr>
            <p:nvPr/>
          </p:nvCxnSpPr>
          <p:spPr>
            <a:xfrm>
              <a:off x="6489250" y="4461767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6F63BCE-031D-0741-8EAC-A5E46A7AB268}"/>
                    </a:ext>
                  </a:extLst>
                </p:cNvPr>
                <p:cNvSpPr txBox="1"/>
                <p:nvPr/>
              </p:nvSpPr>
              <p:spPr>
                <a:xfrm rot="16200000">
                  <a:off x="5906220" y="3643051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6F63BCE-031D-0741-8EAC-A5E46A7AB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906220" y="3643051"/>
                  <a:ext cx="975845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0EEE70E-5ED1-B440-8DE1-38726C48797E}"/>
                    </a:ext>
                  </a:extLst>
                </p:cNvPr>
                <p:cNvSpPr txBox="1"/>
                <p:nvPr/>
              </p:nvSpPr>
              <p:spPr>
                <a:xfrm>
                  <a:off x="6563474" y="4462210"/>
                  <a:ext cx="857158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0EEE70E-5ED1-B440-8DE1-38726C487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474" y="4462210"/>
                  <a:ext cx="857158" cy="3231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1AD03B2-8677-F642-827F-DEA65184E50C}"/>
                    </a:ext>
                  </a:extLst>
                </p:cNvPr>
                <p:cNvSpPr txBox="1"/>
                <p:nvPr/>
              </p:nvSpPr>
              <p:spPr>
                <a:xfrm>
                  <a:off x="7447421" y="4461321"/>
                  <a:ext cx="862480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1AD03B2-8677-F642-827F-DEA65184E5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7421" y="4461321"/>
                  <a:ext cx="862480" cy="3231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B6B4B18-B101-EB4A-B15F-56EAB73DF7AA}"/>
                    </a:ext>
                  </a:extLst>
                </p:cNvPr>
                <p:cNvSpPr txBox="1"/>
                <p:nvPr/>
              </p:nvSpPr>
              <p:spPr>
                <a:xfrm>
                  <a:off x="6909575" y="4688833"/>
                  <a:ext cx="862480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B6B4B18-B101-EB4A-B15F-56EAB73DF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575" y="4688833"/>
                  <a:ext cx="862480" cy="32316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A281624-9DA8-F848-863B-BCA537B9A395}"/>
                    </a:ext>
                  </a:extLst>
                </p:cNvPr>
                <p:cNvSpPr txBox="1"/>
                <p:nvPr/>
              </p:nvSpPr>
              <p:spPr>
                <a:xfrm>
                  <a:off x="8126556" y="4461321"/>
                  <a:ext cx="862480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A281624-9DA8-F848-863B-BCA537B9A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556" y="4461321"/>
                  <a:ext cx="862480" cy="32316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78C7C9D-DA6C-8C4F-9D92-4E84A2F09DF5}"/>
                </a:ext>
              </a:extLst>
            </p:cNvPr>
            <p:cNvCxnSpPr>
              <a:cxnSpLocks/>
              <a:stCxn id="66" idx="0"/>
              <a:endCxn id="93" idx="3"/>
            </p:cNvCxnSpPr>
            <p:nvPr/>
          </p:nvCxnSpPr>
          <p:spPr>
            <a:xfrm flipV="1">
              <a:off x="8557796" y="3759851"/>
              <a:ext cx="3417" cy="70147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1B56119-B409-7D44-A191-DE268CCABDBE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 flipH="1" flipV="1">
              <a:off x="6783460" y="3814290"/>
              <a:ext cx="56" cy="64703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1268491-4299-BA4F-A34F-F38DA35E4DF2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 flipV="1">
              <a:off x="7876852" y="3814290"/>
              <a:ext cx="1809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C033B8E-FE29-1A46-BDD7-3B549000BE1D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7340815" y="4207986"/>
              <a:ext cx="0" cy="4808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935BAD-47E6-B44B-84DE-6D7C37FA9E62}"/>
                </a:ext>
              </a:extLst>
            </p:cNvPr>
            <p:cNvSpPr/>
            <p:nvPr/>
          </p:nvSpPr>
          <p:spPr>
            <a:xfrm>
              <a:off x="6783460" y="3782454"/>
              <a:ext cx="1080000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429333D-1B63-464F-82CE-3337E925B395}"/>
                    </a:ext>
                  </a:extLst>
                </p:cNvPr>
                <p:cNvSpPr/>
                <p:nvPr/>
              </p:nvSpPr>
              <p:spPr>
                <a:xfrm>
                  <a:off x="8095266" y="3413450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429333D-1B63-464F-82CE-3337E925B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5266" y="3413450"/>
                  <a:ext cx="667170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2FE4EE8-B5CB-5F4B-8221-ADC3C820BFD2}"/>
                    </a:ext>
                  </a:extLst>
                </p:cNvPr>
                <p:cNvSpPr/>
                <p:nvPr/>
              </p:nvSpPr>
              <p:spPr>
                <a:xfrm>
                  <a:off x="6792877" y="3969736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2FE4EE8-B5CB-5F4B-8221-ADC3C820BF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2877" y="3969736"/>
                  <a:ext cx="667170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95FE26D-DB02-B342-A9CC-A56922822521}"/>
                    </a:ext>
                  </a:extLst>
                </p:cNvPr>
                <p:cNvSpPr/>
                <p:nvPr/>
              </p:nvSpPr>
              <p:spPr>
                <a:xfrm>
                  <a:off x="6759839" y="3458386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95FE26D-DB02-B342-A9CC-A569228225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9839" y="3458386"/>
                  <a:ext cx="667170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CF45847-E2BB-BF47-A1F2-663CFAD0199D}"/>
                </a:ext>
              </a:extLst>
            </p:cNvPr>
            <p:cNvSpPr/>
            <p:nvPr/>
          </p:nvSpPr>
          <p:spPr>
            <a:xfrm rot="20392075">
              <a:off x="7304805" y="3950483"/>
              <a:ext cx="1296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A3B27D8-32D8-E9B5-9F7A-D7E7C5A33089}"/>
              </a:ext>
            </a:extLst>
          </p:cNvPr>
          <p:cNvGrpSpPr/>
          <p:nvPr/>
        </p:nvGrpSpPr>
        <p:grpSpPr>
          <a:xfrm>
            <a:off x="9192002" y="2168013"/>
            <a:ext cx="2609297" cy="1445581"/>
            <a:chOff x="9192002" y="2168013"/>
            <a:chExt cx="2609297" cy="144558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3E06E0B-E847-C542-A147-9217CC51613B}"/>
                </a:ext>
              </a:extLst>
            </p:cNvPr>
            <p:cNvGrpSpPr/>
            <p:nvPr/>
          </p:nvGrpSpPr>
          <p:grpSpPr>
            <a:xfrm>
              <a:off x="9192002" y="2168013"/>
              <a:ext cx="2609297" cy="1445581"/>
              <a:chOff x="4457230" y="2530375"/>
              <a:chExt cx="2609297" cy="1445581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FA18E07C-C2E9-0D41-82F2-D17B8042A7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6144" y="2648967"/>
                <a:ext cx="0" cy="111584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DF52428E-32A3-714D-8DE2-36C578672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7003" y="3652348"/>
                <a:ext cx="2329524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6758BFC1-A9B0-4247-81F1-F2E2ADB4649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153973" y="2833632"/>
                    <a:ext cx="9758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𝑙𝑜𝑐</m:t>
                          </m:r>
                          <m:d>
                            <m:d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6758BFC1-A9B0-4247-81F1-F2E2ADB464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153973" y="2833632"/>
                    <a:ext cx="975845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917A1A0-A9EA-4748-9C43-C1378FEDC1B5}"/>
                      </a:ext>
                    </a:extLst>
                  </p:cNvPr>
                  <p:cNvSpPr txBox="1"/>
                  <p:nvPr/>
                </p:nvSpPr>
                <p:spPr>
                  <a:xfrm>
                    <a:off x="4811227" y="3652791"/>
                    <a:ext cx="427553" cy="323165"/>
                  </a:xfrm>
                  <a:prstGeom prst="rect">
                    <a:avLst/>
                  </a:prstGeom>
                  <a:noFill/>
                </p:spPr>
                <p:txBody>
                  <a:bodyPr wrap="none" t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917A1A0-A9EA-4748-9C43-C1378FEDC1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11227" y="3652791"/>
                    <a:ext cx="427553" cy="3231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DB6A8E3-9F3C-B54A-B0AC-74493191E963}"/>
                      </a:ext>
                    </a:extLst>
                  </p:cNvPr>
                  <p:cNvSpPr txBox="1"/>
                  <p:nvPr/>
                </p:nvSpPr>
                <p:spPr>
                  <a:xfrm>
                    <a:off x="5429998" y="3651902"/>
                    <a:ext cx="432874" cy="323165"/>
                  </a:xfrm>
                  <a:prstGeom prst="rect">
                    <a:avLst/>
                  </a:prstGeom>
                  <a:noFill/>
                </p:spPr>
                <p:txBody>
                  <a:bodyPr wrap="none" t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DB6A8E3-9F3C-B54A-B0AC-74493191E9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9998" y="3651902"/>
                    <a:ext cx="432874" cy="3231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C8094910-A20A-D246-87D7-A3E3E6EA57A9}"/>
                      </a:ext>
                    </a:extLst>
                  </p:cNvPr>
                  <p:cNvSpPr txBox="1"/>
                  <p:nvPr/>
                </p:nvSpPr>
                <p:spPr>
                  <a:xfrm>
                    <a:off x="6075953" y="3651902"/>
                    <a:ext cx="432874" cy="323165"/>
                  </a:xfrm>
                  <a:prstGeom prst="rect">
                    <a:avLst/>
                  </a:prstGeom>
                  <a:noFill/>
                </p:spPr>
                <p:txBody>
                  <a:bodyPr wrap="none" t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C8094910-A20A-D246-87D7-A3E3E6EA57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5953" y="3651902"/>
                    <a:ext cx="432874" cy="3231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1F362B8-DCEA-9E4A-B275-C4B218827777}"/>
                      </a:ext>
                    </a:extLst>
                  </p:cNvPr>
                  <p:cNvSpPr txBox="1"/>
                  <p:nvPr/>
                </p:nvSpPr>
                <p:spPr>
                  <a:xfrm>
                    <a:off x="6593765" y="3651902"/>
                    <a:ext cx="432874" cy="323165"/>
                  </a:xfrm>
                  <a:prstGeom prst="rect">
                    <a:avLst/>
                  </a:prstGeom>
                  <a:noFill/>
                </p:spPr>
                <p:txBody>
                  <a:bodyPr wrap="none" t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1F362B8-DCEA-9E4A-B275-C4B2188277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3765" y="3651902"/>
                    <a:ext cx="432874" cy="3231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FCA0C347-CB35-8D41-9CA8-076ED23BBB6C}"/>
                  </a:ext>
                </a:extLst>
              </p:cNvPr>
              <p:cNvCxnSpPr>
                <a:cxnSpLocks/>
                <a:stCxn id="83" idx="0"/>
                <a:endCxn id="88" idx="3"/>
              </p:cNvCxnSpPr>
              <p:nvPr/>
            </p:nvCxnSpPr>
            <p:spPr>
              <a:xfrm flipH="1" flipV="1">
                <a:off x="6805783" y="2940788"/>
                <a:ext cx="4419" cy="71111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B09F95F-6433-3346-A93C-A8BD047B7ABF}"/>
                  </a:ext>
                </a:extLst>
              </p:cNvPr>
              <p:cNvCxnSpPr>
                <a:cxnSpLocks/>
                <a:stCxn id="80" idx="0"/>
                <a:endCxn id="89" idx="1"/>
              </p:cNvCxnSpPr>
              <p:nvPr/>
            </p:nvCxnSpPr>
            <p:spPr>
              <a:xfrm flipV="1">
                <a:off x="5025004" y="3004871"/>
                <a:ext cx="6209" cy="64792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A42E7CB-7BDD-E84C-8585-BE8F54BD5434}"/>
                  </a:ext>
                </a:extLst>
              </p:cNvPr>
              <p:cNvCxnSpPr>
                <a:cxnSpLocks/>
                <a:stCxn id="81" idx="0"/>
                <a:endCxn id="89" idx="3"/>
              </p:cNvCxnSpPr>
              <p:nvPr/>
            </p:nvCxnSpPr>
            <p:spPr>
              <a:xfrm flipV="1">
                <a:off x="5646435" y="3004871"/>
                <a:ext cx="2602" cy="647031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826FADD-C5A2-9A48-A922-A2BD27E5A10C}"/>
                  </a:ext>
                </a:extLst>
              </p:cNvPr>
              <p:cNvCxnSpPr>
                <a:cxnSpLocks/>
                <a:stCxn id="82" idx="0"/>
                <a:endCxn id="88" idx="1"/>
              </p:cNvCxnSpPr>
              <p:nvPr/>
            </p:nvCxnSpPr>
            <p:spPr>
              <a:xfrm flipH="1" flipV="1">
                <a:off x="6291365" y="3334842"/>
                <a:ext cx="1025" cy="31706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127C0F4-DD9B-1A43-9983-90D943AEC12E}"/>
                  </a:ext>
                </a:extLst>
              </p:cNvPr>
              <p:cNvSpPr/>
              <p:nvPr/>
            </p:nvSpPr>
            <p:spPr>
              <a:xfrm rot="19352826">
                <a:off x="6224574" y="3105415"/>
                <a:ext cx="648000" cy="6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5F30DD9-2CE6-6446-9729-5F93CC65A6C4}"/>
                  </a:ext>
                </a:extLst>
              </p:cNvPr>
              <p:cNvSpPr/>
              <p:nvPr/>
            </p:nvSpPr>
            <p:spPr>
              <a:xfrm>
                <a:off x="5031213" y="2973035"/>
                <a:ext cx="617824" cy="6367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7B48921-9C86-6847-B762-C9910D174306}"/>
                      </a:ext>
                    </a:extLst>
                  </p:cNvPr>
                  <p:cNvSpPr/>
                  <p:nvPr/>
                </p:nvSpPr>
                <p:spPr>
                  <a:xfrm>
                    <a:off x="6586313" y="2631735"/>
                    <a:ext cx="38587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7B48921-9C86-6847-B762-C9910D17430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6313" y="2631735"/>
                    <a:ext cx="38587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76EE980A-A430-1E44-AFB1-A3FD9B75871C}"/>
                      </a:ext>
                    </a:extLst>
                  </p:cNvPr>
                  <p:cNvSpPr/>
                  <p:nvPr/>
                </p:nvSpPr>
                <p:spPr>
                  <a:xfrm>
                    <a:off x="6039244" y="3287282"/>
                    <a:ext cx="31701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76EE980A-A430-1E44-AFB1-A3FD9B7587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244" y="3287282"/>
                    <a:ext cx="317010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C07B204-4749-E441-9C7B-EEC0A4009EED}"/>
                      </a:ext>
                    </a:extLst>
                  </p:cNvPr>
                  <p:cNvSpPr/>
                  <p:nvPr/>
                </p:nvSpPr>
                <p:spPr>
                  <a:xfrm>
                    <a:off x="5011743" y="2657801"/>
                    <a:ext cx="6671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𝑜𝑐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C07B204-4749-E441-9C7B-EEC0A4009E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1743" y="2657801"/>
                    <a:ext cx="667170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23D3F57-B773-6941-9572-EA3138149BA1}"/>
                    </a:ext>
                  </a:extLst>
                </p:cNvPr>
                <p:cNvSpPr/>
                <p:nvPr/>
              </p:nvSpPr>
              <p:spPr>
                <a:xfrm>
                  <a:off x="10531330" y="2435946"/>
                  <a:ext cx="8519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23D3F57-B773-6941-9572-EA3138149B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1330" y="2435946"/>
                  <a:ext cx="851900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4920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6131519" cy="42408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Like </a:t>
                </a:r>
                <a:r>
                  <a:rPr lang="en-US" dirty="0">
                    <a:cs typeface="Calibri"/>
                  </a:rPr>
                  <a:t>PSP</a:t>
                </a:r>
              </a:p>
              <a:p>
                <a:pPr lvl="1"/>
                <a:r>
                  <a:rPr lang="en-US" dirty="0"/>
                  <a:t>Repeatedly selects flaws and chooses resolvers</a:t>
                </a:r>
              </a:p>
              <a:p>
                <a:r>
                  <a:rPr lang="en-US" dirty="0"/>
                  <a:t>Input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Chronicle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resolving all flaws possible, at least one nondeterministic execution trace will do so</a:t>
                </a:r>
              </a:p>
              <a:p>
                <a:r>
                  <a:rPr lang="en-US" dirty="0"/>
                  <a:t>In a deterministic implementation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Selecting a resolver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is</a:t>
                </a:r>
                <a:r>
                  <a:rPr lang="en-US" dirty="0"/>
                  <a:t> a backtracking point</a:t>
                </a:r>
              </a:p>
              <a:p>
                <a:pPr lvl="1"/>
                <a:r>
                  <a:rPr lang="en-US" dirty="0"/>
                  <a:t>Selecting a flaw is not</a:t>
                </a:r>
              </a:p>
              <a:p>
                <a:pPr lvl="1"/>
                <a:r>
                  <a:rPr lang="en-US" dirty="0"/>
                  <a:t>(As in PSP)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6131519" cy="4240848"/>
              </a:xfrm>
              <a:blipFill>
                <a:blip r:embed="rId3"/>
                <a:stretch>
                  <a:fillRect l="-2893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B348E-9A37-EE48-9BA9-88644D14EC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A7FB6-A56F-AD44-3F30-3F521876F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1DD42-AB8B-DE4E-A8F6-3B5636260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991A90-5D9E-B24E-99AA-1C4E1EA5DA35}"/>
              </a:ext>
            </a:extLst>
          </p:cNvPr>
          <p:cNvSpPr/>
          <p:nvPr/>
        </p:nvSpPr>
        <p:spPr>
          <a:xfrm>
            <a:off x="6491145" y="791402"/>
            <a:ext cx="5340530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4825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// recursive version (book)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821AB0-5199-1347-9C34-3530C6B294B9}"/>
              </a:ext>
            </a:extLst>
          </p:cNvPr>
          <p:cNvSpPr/>
          <p:nvPr/>
        </p:nvSpPr>
        <p:spPr>
          <a:xfrm>
            <a:off x="6491145" y="3443701"/>
            <a:ext cx="5340530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// iterative version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5732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US" dirty="0"/>
                  <a:t>Establishes state-variable values at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Flaws: two </a:t>
                </a:r>
                <a:br>
                  <a:rPr lang="en-US" dirty="0"/>
                </a:br>
                <a:r>
                  <a:rPr lang="en-US" dirty="0"/>
                  <a:t>unrefined tasks</a:t>
                </a:r>
              </a:p>
              <a:p>
                <a:pPr lvl="2"/>
                <a:r>
                  <a:rPr lang="en-US" dirty="0">
                    <a:solidFill>
                      <a:srgbClr val="FFC000"/>
                    </a:solidFill>
                    <a:cs typeface="Calibri"/>
                  </a:rPr>
                  <a:t>bring(</a:t>
                </a:r>
                <a:r>
                  <a:rPr lang="en-US" i="1" dirty="0">
                    <a:solidFill>
                      <a:srgbClr val="FFC000"/>
                    </a:solidFill>
                    <a:cs typeface="Times New Roman"/>
                  </a:rPr>
                  <a:t>r</a:t>
                </a:r>
                <a:r>
                  <a:rPr lang="en-US" dirty="0">
                    <a:solidFill>
                      <a:srgbClr val="FFC000"/>
                    </a:solidFill>
                    <a:cs typeface="Calibri"/>
                  </a:rPr>
                  <a:t>,c1,p3)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>
                    <a:solidFill>
                      <a:schemeClr val="accent1"/>
                    </a:solidFill>
                    <a:cs typeface="Calibri"/>
                  </a:rPr>
                  <a:t>bring(</a:t>
                </a:r>
                <a:r>
                  <a:rPr lang="en-US" i="1" dirty="0">
                    <a:solidFill>
                      <a:schemeClr val="accent1"/>
                    </a:solidFill>
                    <a:cs typeface="Times New Roman"/>
                  </a:rPr>
                  <a:t>r′</a:t>
                </a:r>
                <a:r>
                  <a:rPr lang="en-US" dirty="0">
                    <a:solidFill>
                      <a:schemeClr val="accent1"/>
                    </a:solidFill>
                    <a:cs typeface="Calibri"/>
                  </a:rPr>
                  <a:t>,c2,p4)</a:t>
                </a:r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0AB5AA-4B6A-1A45-9D67-BC3FF5B4A0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0386B-001A-FC05-8968-E04ACE495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152ED5-0A8A-1C4E-8706-F3ECB2890B78}"/>
              </a:ext>
            </a:extLst>
          </p:cNvPr>
          <p:cNvGrpSpPr/>
          <p:nvPr/>
        </p:nvGrpSpPr>
        <p:grpSpPr>
          <a:xfrm>
            <a:off x="2659175" y="2524131"/>
            <a:ext cx="5278582" cy="3429000"/>
            <a:chOff x="337730" y="3252701"/>
            <a:chExt cx="5278582" cy="3429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EB1F29-96DC-914D-BF4D-3B23D5DC2C85}"/>
                </a:ext>
              </a:extLst>
            </p:cNvPr>
            <p:cNvSpPr/>
            <p:nvPr/>
          </p:nvSpPr>
          <p:spPr>
            <a:xfrm>
              <a:off x="337730" y="3273483"/>
              <a:ext cx="5278582" cy="3408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D3BB92-C277-8E49-9E39-62A59DF38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000" y="3252701"/>
              <a:ext cx="5092700" cy="3429000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AD5814-C678-9604-3BAE-236CF6A6CEE4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,c1,p3)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,c2,p4)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assertions:	</a:t>
            </a:r>
            <a:r>
              <a:rPr lang="en-US" sz="1800" i="1" dirty="0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. . .</a:t>
            </a:r>
          </a:p>
        </p:txBody>
      </p:sp>
    </p:spTree>
    <p:extLst>
      <p:ext uri="{BB962C8B-B14F-4D97-AF65-F5344CB8AC3E}">
        <p14:creationId xmlns:p14="http://schemas.microsoft.com/office/powerpoint/2010/main" val="29453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579142-8B17-7443-B55D-E2C85E663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Flaws: two unrefined tasks</a:t>
            </a:r>
          </a:p>
          <a:p>
            <a:pPr lvl="1"/>
            <a:r>
              <a:rPr lang="en-US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dirty="0">
                <a:solidFill>
                  <a:srgbClr val="FFC000"/>
                </a:solidFill>
                <a:cs typeface="Calibri"/>
              </a:rPr>
              <a:t>,c1,p3)</a:t>
            </a:r>
            <a:r>
              <a:rPr lang="en-US" dirty="0">
                <a:cs typeface="Calibri"/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r>
              <a:rPr lang="en-US" dirty="0">
                <a:cs typeface="Calibri"/>
              </a:rPr>
              <a:t>Refinement for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both: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0FEF-6C1F-CE46-96AC-5319EE0218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521AF-B326-5140-E385-856EB9C72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D7633C-FFB5-704A-BDC1-FCCEA637FE64}"/>
              </a:ext>
            </a:extLst>
          </p:cNvPr>
          <p:cNvSpPr txBox="1">
            <a:spLocks/>
          </p:cNvSpPr>
          <p:nvPr/>
        </p:nvSpPr>
        <p:spPr bwMode="auto">
          <a:xfrm>
            <a:off x="2634758" y="2430728"/>
            <a:ext cx="3866192" cy="4118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m-bring(</a:t>
            </a:r>
            <a:r>
              <a:rPr lang="en-US" sz="1800" i="1" dirty="0">
                <a:solidFill>
                  <a:schemeClr val="bg1"/>
                </a:solidFill>
              </a:rPr>
              <a:t>r,c,p,p′,d,d′,</a:t>
            </a:r>
            <a:r>
              <a:rPr lang="en-US" sz="1800" i="1" dirty="0" err="1">
                <a:solidFill>
                  <a:schemeClr val="bg1"/>
                </a:solidFill>
              </a:rPr>
              <a:t>k,k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          task:	bring(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refinement: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] move(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] uncover(</a:t>
            </a:r>
            <a:r>
              <a:rPr lang="en-US" sz="1800" i="1" dirty="0" err="1">
                <a:solidFill>
                  <a:schemeClr val="bg1"/>
                </a:solidFill>
              </a:rPr>
              <a:t>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] load(</a:t>
            </a:r>
            <a:r>
              <a:rPr lang="en-US" sz="1800" i="1" dirty="0">
                <a:solidFill>
                  <a:schemeClr val="bg1"/>
                </a:solidFill>
              </a:rPr>
              <a:t>k′,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] move(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i="1" baseline="-25000" dirty="0">
                <a:solidFill>
                  <a:schemeClr val="bg1"/>
                </a:solidFill>
              </a:rPr>
              <a:t>e</a:t>
            </a:r>
            <a:r>
              <a:rPr lang="en-US" sz="1800" dirty="0">
                <a:solidFill>
                  <a:schemeClr val="bg1"/>
                </a:solidFill>
              </a:rPr>
              <a:t>] unload(</a:t>
            </a:r>
            <a:r>
              <a:rPr lang="en-US" sz="1800" i="1" dirty="0" err="1">
                <a:solidFill>
                  <a:schemeClr val="bg1"/>
                </a:solidFill>
              </a:rPr>
              <a:t>k,r,c,p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assertions: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pile(</a:t>
            </a:r>
            <a:r>
              <a:rPr lang="en-US" sz="1800" i="1" dirty="0">
                <a:solidFill>
                  <a:schemeClr val="bg1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) = </a:t>
            </a:r>
            <a:r>
              <a:rPr lang="en-US" sz="1800" i="1" dirty="0">
                <a:solidFill>
                  <a:schemeClr val="bg1"/>
                </a:solidFill>
              </a:rPr>
              <a:t>p</a:t>
            </a:r>
            <a:r>
              <a:rPr lang="en-US" sz="1800" dirty="0">
                <a:solidFill>
                  <a:schemeClr val="bg1"/>
                </a:solidFill>
              </a:rPr>
              <a:t>′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freight(</a:t>
            </a:r>
            <a:r>
              <a:rPr lang="en-US" sz="1800" i="1" dirty="0">
                <a:solidFill>
                  <a:schemeClr val="bg1"/>
                </a:solidFill>
              </a:rPr>
              <a:t>r</a:t>
            </a:r>
            <a:r>
              <a:rPr lang="en-US" sz="1800" dirty="0">
                <a:solidFill>
                  <a:schemeClr val="bg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constraints:	</a:t>
            </a:r>
            <a:r>
              <a:rPr lang="en-US" sz="1800" dirty="0">
                <a:solidFill>
                  <a:schemeClr val="bg1"/>
                </a:solidFill>
              </a:rPr>
              <a:t>attached(</a:t>
            </a:r>
            <a:r>
              <a:rPr lang="en-US" sz="1800" i="1" dirty="0" err="1">
                <a:solidFill>
                  <a:schemeClr val="bg1"/>
                </a:solidFill>
              </a:rPr>
              <a:t>p′,d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attached(</a:t>
            </a:r>
            <a:r>
              <a:rPr lang="en-US" sz="1800" i="1" dirty="0" err="1">
                <a:solidFill>
                  <a:schemeClr val="bg1"/>
                </a:solidFill>
              </a:rPr>
              <a:t>p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d ≠ d′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  <a:cs typeface="Times New Roman"/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attached(</a:t>
            </a:r>
            <a:r>
              <a:rPr lang="en-US" sz="1800" i="1" dirty="0" err="1">
                <a:solidFill>
                  <a:schemeClr val="bg1"/>
                </a:solidFill>
              </a:rPr>
              <a:t>k′,d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attached(</a:t>
            </a:r>
            <a:r>
              <a:rPr lang="en-US" sz="1800" i="1" dirty="0" err="1">
                <a:solidFill>
                  <a:schemeClr val="bg1"/>
                </a:solidFill>
              </a:rPr>
              <a:t>k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k ≠ k′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D3A035-F970-C925-49DB-983E1FE41D03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,c1,p3)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,c2,p4)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assertions:	</a:t>
            </a:r>
            <a:r>
              <a:rPr lang="en-US" sz="1800" i="1" dirty="0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. . .</a:t>
            </a:r>
          </a:p>
        </p:txBody>
      </p:sp>
    </p:spTree>
    <p:extLst>
      <p:ext uri="{BB962C8B-B14F-4D97-AF65-F5344CB8AC3E}">
        <p14:creationId xmlns:p14="http://schemas.microsoft.com/office/powerpoint/2010/main" val="4246667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Instantiate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/>
                  <a:t> to </a:t>
                </a:r>
                <a:br>
                  <a:rPr lang="en-GB" dirty="0"/>
                </a:br>
                <a:r>
                  <a:rPr lang="en-GB" dirty="0"/>
                  <a:t>match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instantiated to </a:t>
                </a:r>
                <a:br>
                  <a:rPr lang="en-GB" dirty="0"/>
                </a:br>
                <a:r>
                  <a:rPr lang="en-GB" dirty="0"/>
                  <a:t>match book </a:t>
                </a:r>
              </a:p>
              <a:p>
                <a:pPr lvl="1"/>
                <a:r>
                  <a:rPr lang="en-GB" dirty="0"/>
                  <a:t>Needed later to </a:t>
                </a:r>
                <a:br>
                  <a:rPr lang="en-GB" dirty="0"/>
                </a:br>
                <a:r>
                  <a:rPr lang="en-GB" dirty="0"/>
                  <a:t>satisfy action </a:t>
                </a:r>
                <a:br>
                  <a:rPr lang="en-GB" dirty="0"/>
                </a:br>
                <a:r>
                  <a:rPr lang="en-GB" dirty="0"/>
                  <a:t>preconditions</a:t>
                </a:r>
              </a:p>
              <a:p>
                <a:pPr lvl="1"/>
                <a:endParaRPr lang="en-US" dirty="0"/>
              </a:p>
              <a:p>
                <a:endParaRPr lang="en-GB" dirty="0">
                  <a:solidFill>
                    <a:srgbClr val="C00000"/>
                  </a:solidFill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0DB31-AE33-9848-BBCC-65F0D95462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6CE46-E597-A31B-69E8-915617A77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6A4D3F-038E-5E4D-B548-42BA98753823}"/>
              </a:ext>
            </a:extLst>
          </p:cNvPr>
          <p:cNvSpPr txBox="1">
            <a:spLocks/>
          </p:cNvSpPr>
          <p:nvPr/>
        </p:nvSpPr>
        <p:spPr bwMode="auto">
          <a:xfrm>
            <a:off x="2661780" y="2430728"/>
            <a:ext cx="3812148" cy="411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  <a:latin typeface="Calibri"/>
              </a:rPr>
              <a:t>m-bring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d1,k3,k1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</a:rPr>
              <a:t>             task: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bring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</a:rPr>
              <a:t>  refinement: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100" dirty="0">
                <a:solidFill>
                  <a:srgbClr val="FFC000"/>
                </a:solidFill>
              </a:rPr>
            </a:br>
            <a:r>
              <a:rPr lang="en-US" sz="11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uncover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load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 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unload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</a:rPr>
              <a:t>   assertions: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pile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br>
              <a:rPr lang="en-US" sz="1100" dirty="0">
                <a:solidFill>
                  <a:srgbClr val="FFC000"/>
                </a:solidFill>
              </a:rPr>
            </a:br>
            <a:r>
              <a:rPr lang="en-US" sz="11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freight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empty 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  <a:cs typeface="Times New Roman"/>
              </a:rPr>
              <a:t>  constraints: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	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i="1" dirty="0">
                <a:solidFill>
                  <a:srgbClr val="FFC000"/>
                </a:solidFill>
              </a:rPr>
              <a:t> ≠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 ≠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CFE533-8579-9330-C355-5EB13E44E4E4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,c1,p3)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,c2,p4)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assertions:	</a:t>
            </a:r>
            <a:r>
              <a:rPr lang="en-US" sz="1800" i="1" dirty="0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. . .</a:t>
            </a:r>
          </a:p>
        </p:txBody>
      </p:sp>
    </p:spTree>
    <p:extLst>
      <p:ext uri="{BB962C8B-B14F-4D97-AF65-F5344CB8AC3E}">
        <p14:creationId xmlns:p14="http://schemas.microsoft.com/office/powerpoint/2010/main" val="1006424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Modified Chronicle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Changes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Removed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GB" dirty="0"/>
                  <a:t>Added 5 tasks, 2 assertions, 10 constraints</a:t>
                </a:r>
              </a:p>
              <a:p>
                <a:r>
                  <a:rPr lang="en-GB" dirty="0"/>
                  <a:t>Flaws</a:t>
                </a:r>
              </a:p>
              <a:p>
                <a:pPr lvl="1"/>
                <a:r>
                  <a:rPr lang="en-GB" dirty="0"/>
                  <a:t>6 unrefined tasks, 2 unsupported assertions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08E69-7D13-B143-B238-1A2C314FA5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B2F1B-2B6A-2797-802C-5BA94072A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4B6FA5-EB63-0C4F-9A18-752B4D4046E9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794400" cy="598015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1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kern="0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 . . .</a:t>
            </a:r>
            <a:endParaRPr lang="en-US" sz="1800" dirty="0">
              <a:solidFill>
                <a:srgbClr val="03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88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Instantiate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to </a:t>
                </a:r>
                <a:br>
                  <a:rPr lang="en-US" dirty="0"/>
                </a:br>
                <a:r>
                  <a:rPr lang="en-US" dirty="0"/>
                  <a:t>match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instantiated to </a:t>
                </a:r>
                <a:br>
                  <a:rPr lang="en-GB" dirty="0"/>
                </a:br>
                <a:r>
                  <a:rPr lang="en-GB" dirty="0"/>
                  <a:t>match book </a:t>
                </a:r>
                <a:br>
                  <a:rPr lang="en-GB" dirty="0"/>
                </a:br>
                <a:r>
                  <a:rPr lang="en-GB" dirty="0"/>
                  <a:t>again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EA290-8457-734C-AF9C-087FDC4EE3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F9D9C4-B296-013A-6CC9-5D6222A04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794400" cy="598015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1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kern="0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5C0408B-8356-A842-B854-C173EDF20303}"/>
              </a:ext>
            </a:extLst>
          </p:cNvPr>
          <p:cNvSpPr txBox="1">
            <a:spLocks/>
          </p:cNvSpPr>
          <p:nvPr/>
        </p:nvSpPr>
        <p:spPr bwMode="auto">
          <a:xfrm>
            <a:off x="2661780" y="2414047"/>
            <a:ext cx="3812148" cy="411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  <a:latin typeface="Calibri"/>
              </a:rPr>
              <a:t>m-bring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d2,k4,k2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</a:rPr>
              <a:t>             task: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bring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</a:rPr>
              <a:t>  refinement: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move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100" dirty="0">
                <a:solidFill>
                  <a:schemeClr val="accent1"/>
                </a:solidFill>
              </a:rPr>
            </a:br>
            <a:r>
              <a:rPr lang="en-US" sz="11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uncover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load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k2</a:t>
            </a:r>
            <a:r>
              <a:rPr lang="en-US" sz="1800" i="1" dirty="0">
                <a:solidFill>
                  <a:schemeClr val="accent1"/>
                </a:solidFill>
              </a:rPr>
              <a:t>,r’,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move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 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unload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</a:rPr>
              <a:t>   assertions: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pile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br>
              <a:rPr lang="en-US" sz="1100" dirty="0">
                <a:solidFill>
                  <a:schemeClr val="accent1"/>
                </a:solidFill>
              </a:rPr>
            </a:br>
            <a:r>
              <a:rPr lang="en-US" sz="11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freight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empty 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  <a:cs typeface="Times New Roman"/>
              </a:rPr>
              <a:t>  constraints: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	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i="1" dirty="0">
                <a:solidFill>
                  <a:schemeClr val="accent1"/>
                </a:solidFill>
              </a:rPr>
              <a:t> ≠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k4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 ≠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6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Temporal Models</a:t>
            </a:r>
            <a:endParaRPr dirty="0"/>
          </a:p>
        </p:txBody>
      </p:sp>
      <p:sp>
        <p:nvSpPr>
          <p:cNvPr id="131" name="Shape 131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dirty="0"/>
              <a:t>Durations of actions</a:t>
            </a:r>
          </a:p>
          <a:p>
            <a:r>
              <a:rPr lang="en-GB" dirty="0"/>
              <a:t>Delayed effects and preconditions</a:t>
            </a:r>
          </a:p>
          <a:p>
            <a:pPr lvl="1"/>
            <a:r>
              <a:rPr lang="en-GB" dirty="0"/>
              <a:t>E.g., resources borrowed or consumed during an action</a:t>
            </a:r>
          </a:p>
          <a:p>
            <a:r>
              <a:rPr lang="en-GB" dirty="0"/>
              <a:t>Time constraints on goals</a:t>
            </a:r>
          </a:p>
          <a:p>
            <a:pPr lvl="1"/>
            <a:r>
              <a:rPr lang="en-GB" dirty="0"/>
              <a:t>Relative or absolute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B2AAA-88AC-4743-69A5-DE4F3CDF12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Exogenous events expected to occur in the future</a:t>
            </a:r>
          </a:p>
          <a:p>
            <a:pPr lvl="1"/>
            <a:r>
              <a:rPr lang="en-GB" dirty="0"/>
              <a:t>When?</a:t>
            </a:r>
          </a:p>
          <a:p>
            <a:r>
              <a:rPr lang="en-GB" dirty="0"/>
              <a:t>Maintenance actions: </a:t>
            </a:r>
          </a:p>
          <a:p>
            <a:pPr lvl="1"/>
            <a:r>
              <a:rPr lang="en-GB" dirty="0"/>
              <a:t>Maintain a property (≠ changing a value)</a:t>
            </a:r>
          </a:p>
          <a:p>
            <a:pPr lvl="1"/>
            <a:r>
              <a:rPr lang="en-GB" dirty="0"/>
              <a:t>E.g., track a moving target, keep a spring latch in position</a:t>
            </a:r>
          </a:p>
          <a:p>
            <a:r>
              <a:rPr lang="en-GB" dirty="0"/>
              <a:t>Concurrent actions</a:t>
            </a:r>
          </a:p>
          <a:p>
            <a:pPr lvl="1"/>
            <a:r>
              <a:rPr lang="en-GB" dirty="0"/>
              <a:t>Interacting effects, joint effects</a:t>
            </a:r>
          </a:p>
          <a:p>
            <a:r>
              <a:rPr lang="en-GB" dirty="0"/>
              <a:t>Delayed commitment </a:t>
            </a:r>
          </a:p>
          <a:p>
            <a:pPr lvl="1"/>
            <a:r>
              <a:rPr lang="en-GB" dirty="0"/>
              <a:t>Instantiation at acting time</a:t>
            </a:r>
          </a:p>
          <a:p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B521E-2022-B340-9630-D1FEDBE0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63B82-FA63-D10A-E295-93C1EC3C3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DA4DB6-D311-9948-8F6F-0E17293DE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30524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Chronicle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Changes</a:t>
                </a: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Removed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Added 5 tasks, 2 assertions, 10 constraints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Flaws</a:t>
                </a: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10 unrefined tasks, 4 unsupported assertions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Next, work on these two assertions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F926E-A12A-6744-BC5A-4B5001B391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0C025-5F1D-0BFA-BAA0-FA5EBC507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794400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</a:t>
            </a:r>
            <a:r>
              <a:rPr lang="en-US" sz="1800" dirty="0"/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64FDA6-DE26-BC41-8C3A-5FCBBA82FC5D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075853" y="3620278"/>
            <a:ext cx="2746818" cy="83197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ft Brace 15">
            <a:extLst>
              <a:ext uri="{FF2B5EF4-FFF2-40B4-BE49-F238E27FC236}">
                <a16:creationId xmlns:a16="http://schemas.microsoft.com/office/drawing/2014/main" id="{0F344F11-42D0-014A-8025-B92A2DE3BB38}"/>
              </a:ext>
            </a:extLst>
          </p:cNvPr>
          <p:cNvSpPr/>
          <p:nvPr/>
        </p:nvSpPr>
        <p:spPr>
          <a:xfrm>
            <a:off x="7822671" y="4180114"/>
            <a:ext cx="156556" cy="544286"/>
          </a:xfrm>
          <a:prstGeom prst="leftBrace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  <a:endParaRPr lang="de-DE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spcAft>
                    <a:spcPts val="600"/>
                  </a:spcAft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new action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  <a:blipFill>
                <a:blip r:embed="rId3"/>
                <a:stretch>
                  <a:fillRect l="-274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E9789-4A5B-DE48-8356-430651E9AC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AFAD6-0608-FD06-C9AD-149927772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</a:t>
            </a:r>
            <a:r>
              <a:rPr lang="en-US" sz="1800" dirty="0"/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1F6472-9801-E143-854A-7F96FEB5496E}"/>
              </a:ext>
            </a:extLst>
          </p:cNvPr>
          <p:cNvGrpSpPr/>
          <p:nvPr/>
        </p:nvGrpSpPr>
        <p:grpSpPr>
          <a:xfrm>
            <a:off x="1791889" y="4543458"/>
            <a:ext cx="2810839" cy="1362456"/>
            <a:chOff x="1866179" y="2185118"/>
            <a:chExt cx="2810839" cy="1362456"/>
          </a:xfrm>
        </p:grpSpPr>
        <p:sp>
          <p:nvSpPr>
            <p:cNvPr id="14" name="Cloud Callout 13">
              <a:extLst>
                <a:ext uri="{FF2B5EF4-FFF2-40B4-BE49-F238E27FC236}">
                  <a16:creationId xmlns:a16="http://schemas.microsoft.com/office/drawing/2014/main" id="{E539D65B-8D60-9941-ABB6-7450344CA183}"/>
                </a:ext>
              </a:extLst>
            </p:cNvPr>
            <p:cNvSpPr/>
            <p:nvPr/>
          </p:nvSpPr>
          <p:spPr>
            <a:xfrm rot="292227">
              <a:off x="1866179" y="2185118"/>
              <a:ext cx="2810839" cy="1362456"/>
            </a:xfrm>
            <a:prstGeom prst="cloudCallout">
              <a:avLst>
                <a:gd name="adj1" fmla="val -24895"/>
                <a:gd name="adj2" fmla="val -84083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63E34C-23B9-2D4F-BF3B-5E22B99526EE}"/>
                </a:ext>
              </a:extLst>
            </p:cNvPr>
            <p:cNvSpPr/>
            <p:nvPr/>
          </p:nvSpPr>
          <p:spPr>
            <a:xfrm>
              <a:off x="2011827" y="2334482"/>
              <a:ext cx="252256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Will any of them also provide support for</a:t>
              </a:r>
              <a:r>
                <a:rPr lang="en-US" dirty="0"/>
                <a:t> </a:t>
              </a:r>
              <a:br>
                <a:rPr lang="en-US" dirty="0"/>
              </a:br>
              <a:r>
                <a:rPr lang="en-US" dirty="0">
                  <a:solidFill>
                    <a:schemeClr val="bg2"/>
                  </a:solidFill>
                </a:rPr>
                <a:t>[</a:t>
              </a:r>
              <a:r>
                <a:rPr lang="en-US" i="1" dirty="0">
                  <a:solidFill>
                    <a:schemeClr val="bg2"/>
                  </a:solidFill>
                </a:rPr>
                <a:t>t</a:t>
              </a:r>
              <a:r>
                <a:rPr lang="en-US" i="1" baseline="-25000" dirty="0">
                  <a:solidFill>
                    <a:schemeClr val="bg2"/>
                  </a:solidFill>
                </a:rPr>
                <a:t>s</a:t>
              </a:r>
              <a:r>
                <a:rPr lang="en-US" i="1" dirty="0">
                  <a:solidFill>
                    <a:schemeClr val="bg2"/>
                  </a:solidFill>
                </a:rPr>
                <a:t>,t</a:t>
              </a:r>
              <a:r>
                <a:rPr lang="en-US" baseline="-25000" dirty="0">
                  <a:solidFill>
                    <a:schemeClr val="bg2"/>
                  </a:solidFill>
                </a:rPr>
                <a:t>3</a:t>
              </a:r>
              <a:r>
                <a:rPr lang="en-US" dirty="0">
                  <a:solidFill>
                    <a:schemeClr val="bg2"/>
                  </a:solidFill>
                </a:rPr>
                <a:t>] freight(</a:t>
              </a:r>
              <a:r>
                <a:rPr lang="en-US" i="1" dirty="0">
                  <a:solidFill>
                    <a:schemeClr val="bg2"/>
                  </a:solidFill>
                </a:rPr>
                <a:t>r</a:t>
              </a:r>
              <a:r>
                <a:rPr lang="en-US" dirty="0">
                  <a:solidFill>
                    <a:schemeClr val="bg2"/>
                  </a:solidFill>
                </a:rPr>
                <a:t>) = empty</a:t>
              </a:r>
              <a:br>
                <a:rPr lang="en-US" dirty="0">
                  <a:solidFill>
                    <a:schemeClr val="bg2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4CD49E8-576C-F81D-6DFF-BDD80CBE66D6}"/>
              </a:ext>
            </a:extLst>
          </p:cNvPr>
          <p:cNvSpPr/>
          <p:nvPr/>
        </p:nvSpPr>
        <p:spPr>
          <a:xfrm>
            <a:off x="2375895" y="2521737"/>
            <a:ext cx="821414" cy="28114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600"/>
                  </a:spcAft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  <a:endParaRPr lang="de-DE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Clr>
                    <a:schemeClr val="tx1"/>
                  </a:buClr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𝑓𝑟𝑒𝑖𝑔h𝑡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𝑒𝑚𝑝𝑡𝑦</m:t>
                    </m:r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  <a:blipFill>
                <a:blip r:embed="rId3"/>
                <a:stretch>
                  <a:fillRect l="-274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29EE9-729C-9540-BF2F-A4FC09C8F2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4BBEA-8A2C-D90A-ED50-74E7FC3A3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/>
              <a:t>assertions: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19E41F-EC24-2742-8A9C-1D5DAF798677}"/>
              </a:ext>
            </a:extLst>
          </p:cNvPr>
          <p:cNvSpPr/>
          <p:nvPr/>
        </p:nvSpPr>
        <p:spPr>
          <a:xfrm>
            <a:off x="7981950" y="95695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AD56FB-C9BF-0F49-A2AA-6B4F549632FD}"/>
              </a:ext>
            </a:extLst>
          </p:cNvPr>
          <p:cNvSpPr/>
          <p:nvPr/>
        </p:nvSpPr>
        <p:spPr>
          <a:xfrm>
            <a:off x="7981950" y="368070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5869DF-999E-5344-BA80-BFBA14604DA5}"/>
              </a:ext>
            </a:extLst>
          </p:cNvPr>
          <p:cNvSpPr/>
          <p:nvPr/>
        </p:nvSpPr>
        <p:spPr>
          <a:xfrm>
            <a:off x="7981950" y="4108526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3F52BF-DB69-AC4A-93B0-B118C89780F7}"/>
              </a:ext>
            </a:extLst>
          </p:cNvPr>
          <p:cNvSpPr/>
          <p:nvPr/>
        </p:nvSpPr>
        <p:spPr>
          <a:xfrm>
            <a:off x="7981950" y="4380901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83F52D-851E-2144-AB71-B923C050DE9A}"/>
              </a:ext>
            </a:extLst>
          </p:cNvPr>
          <p:cNvSpPr/>
          <p:nvPr/>
        </p:nvSpPr>
        <p:spPr>
          <a:xfrm>
            <a:off x="8769436" y="5268593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04C8D4-0F87-CA46-A2C8-B28DEBDC3FD4}"/>
              </a:ext>
            </a:extLst>
          </p:cNvPr>
          <p:cNvSpPr/>
          <p:nvPr/>
        </p:nvSpPr>
        <p:spPr>
          <a:xfrm>
            <a:off x="8004810" y="5268593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C7DE2F-C913-BD47-8E47-CC8230F831C0}"/>
              </a:ext>
            </a:extLst>
          </p:cNvPr>
          <p:cNvSpPr/>
          <p:nvPr/>
        </p:nvSpPr>
        <p:spPr>
          <a:xfrm>
            <a:off x="2385236" y="3922673"/>
            <a:ext cx="833825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911D1E-E88A-4F47-8D0D-8448D10F820C}"/>
              </a:ext>
            </a:extLst>
          </p:cNvPr>
          <p:cNvSpPr/>
          <p:nvPr/>
        </p:nvSpPr>
        <p:spPr>
          <a:xfrm>
            <a:off x="2375895" y="2521737"/>
            <a:ext cx="821414" cy="28114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7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  <a:endParaRPr lang="de-DE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spcAft>
                    <a:spcPts val="600"/>
                  </a:spcAft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Clr>
                    <a:schemeClr val="tx1"/>
                  </a:buClr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𝑓𝑟𝑒𝑖𝑔h𝑡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𝑒𝑚𝑝𝑡𝑦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  <a:blipFill>
                <a:blip r:embed="rId3"/>
                <a:stretch>
                  <a:fillRect l="-274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DC0481-3951-324B-9621-592F428D7E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09A37-890F-6195-B163-B340C6368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1D0060-030B-4D46-9678-A88F2F1161C1}"/>
              </a:ext>
            </a:extLst>
          </p:cNvPr>
          <p:cNvSpPr/>
          <p:nvPr/>
        </p:nvSpPr>
        <p:spPr>
          <a:xfrm>
            <a:off x="9128160" y="4380902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8B643A-387D-434A-823A-1ABBB05749DC}"/>
              </a:ext>
            </a:extLst>
          </p:cNvPr>
          <p:cNvSpPr/>
          <p:nvPr/>
        </p:nvSpPr>
        <p:spPr>
          <a:xfrm>
            <a:off x="9028338" y="113836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2891C1-B5FC-CA46-A1DD-6CC32B5898CF}"/>
              </a:ext>
            </a:extLst>
          </p:cNvPr>
          <p:cNvSpPr/>
          <p:nvPr/>
        </p:nvSpPr>
        <p:spPr>
          <a:xfrm>
            <a:off x="9228936" y="656496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E1CF94-1B96-684B-A617-2D15008DA8B9}"/>
              </a:ext>
            </a:extLst>
          </p:cNvPr>
          <p:cNvSpPr/>
          <p:nvPr/>
        </p:nvSpPr>
        <p:spPr>
          <a:xfrm>
            <a:off x="9073511" y="927223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1FA931-9372-0742-8AB7-3AC54A502DA7}"/>
              </a:ext>
            </a:extLst>
          </p:cNvPr>
          <p:cNvSpPr/>
          <p:nvPr/>
        </p:nvSpPr>
        <p:spPr>
          <a:xfrm>
            <a:off x="9452280" y="1199156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3F9A9-6C31-E830-700A-BE04E1E00D2F}"/>
              </a:ext>
            </a:extLst>
          </p:cNvPr>
          <p:cNvSpPr/>
          <p:nvPr/>
        </p:nvSpPr>
        <p:spPr>
          <a:xfrm>
            <a:off x="2385236" y="3922673"/>
            <a:ext cx="833825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51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is-I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′</m:t>
                          </m:r>
                        </m:sup>
                      </m:sSup>
                      <m:r>
                        <a:rPr lang="is-I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dirty="0"/>
              </a:p>
              <a:p>
                <a:pPr marL="715962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new action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  <a:blipFill>
                <a:blip r:embed="rId3"/>
                <a:stretch>
                  <a:fillRect l="-274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C0CB4-EB67-6744-BD5A-BDE37D76D4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FC47E-DDBC-D7D0-6DAE-F3470EEBD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E54A4A-C5E8-AD43-8597-28E3DE0094DB}"/>
              </a:ext>
            </a:extLst>
          </p:cNvPr>
          <p:cNvSpPr/>
          <p:nvPr/>
        </p:nvSpPr>
        <p:spPr>
          <a:xfrm>
            <a:off x="4071408" y="2349348"/>
            <a:ext cx="2469351" cy="30584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D1AF748-8ECA-184A-9712-0247FDC6F73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6460275" cy="424084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is-I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′</m:t>
                          </m:r>
                        </m:sup>
                      </m:sSup>
                      <m:r>
                        <a:rPr lang="is-I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>
                    <a:cs typeface="Times New Roman"/>
                  </a:rPr>
                  <a:t>Constrain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add persistence condition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6460275" cy="4240848"/>
              </a:xfrm>
              <a:blipFill>
                <a:blip r:embed="rId3"/>
                <a:stretch>
                  <a:fillRect l="-274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F9C0B-5BD6-C14A-85B1-5EA9244A28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2544A-605F-2707-8903-2F396D936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D1AF748-8ECA-184A-9712-0247FDC6F73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3797303" cy="648028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</a:t>
            </a: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1         . . .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is-IS" sz="1800" dirty="0">
                <a:solidFill>
                  <a:srgbClr val="C00000"/>
                </a:solidFill>
                <a:cs typeface="Times New Roman"/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</a:t>
            </a: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97605-BF4A-D148-8FD4-326BCDAB1222}"/>
              </a:ext>
            </a:extLst>
          </p:cNvPr>
          <p:cNvSpPr/>
          <p:nvPr/>
        </p:nvSpPr>
        <p:spPr>
          <a:xfrm>
            <a:off x="7908880" y="4409350"/>
            <a:ext cx="1925958" cy="2577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E49A30-E5E0-FA40-81AC-48FC882A70B9}"/>
              </a:ext>
            </a:extLst>
          </p:cNvPr>
          <p:cNvSpPr/>
          <p:nvPr/>
        </p:nvSpPr>
        <p:spPr>
          <a:xfrm>
            <a:off x="4071408" y="2357941"/>
            <a:ext cx="2478682" cy="30584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EF1DD-467F-63E0-8773-498342BB5184}"/>
              </a:ext>
            </a:extLst>
          </p:cNvPr>
          <p:cNvSpPr/>
          <p:nvPr/>
        </p:nvSpPr>
        <p:spPr>
          <a:xfrm>
            <a:off x="1585258" y="4055417"/>
            <a:ext cx="3322648" cy="3323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B90E0-F32A-280D-8C09-A20324928D60}"/>
              </a:ext>
            </a:extLst>
          </p:cNvPr>
          <p:cNvSpPr/>
          <p:nvPr/>
        </p:nvSpPr>
        <p:spPr>
          <a:xfrm>
            <a:off x="2174033" y="3444769"/>
            <a:ext cx="969908" cy="31612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6460276" cy="424084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is-I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′</m:t>
                          </m:r>
                        </m:sup>
                      </m:sSup>
                      <m:r>
                        <a:rPr lang="is-I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>
                    <a:cs typeface="Times New Roman"/>
                  </a:rPr>
                  <a:t>Constrain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add persistence condition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All assertions currently supported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Remaining flaws: unrefined tasks</a:t>
                </a:r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6460276" cy="4240848"/>
              </a:xfrm>
              <a:blipFill>
                <a:blip r:embed="rId3"/>
                <a:stretch>
                  <a:fillRect l="-274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6D654-C7C8-6E4A-A53A-C2BAA7815E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0CC23-69FA-1D00-77C7-6CEE0D564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3797303" cy="667421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  <a:br>
              <a:rPr lang="is-IS" sz="1800" dirty="0">
                <a:cs typeface="Times New Roman"/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is-IS" sz="1800" dirty="0">
                <a:solidFill>
                  <a:schemeClr val="accent1"/>
                </a:solidFill>
                <a:cs typeface="Calibri"/>
              </a:rPr>
            </a:br>
            <a:r>
              <a:rPr lang="is-IS" sz="1800" dirty="0">
                <a:solidFill>
                  <a:srgbClr val="0332FF"/>
                </a:solidFill>
                <a:cs typeface="Calibri"/>
              </a:rPr>
              <a:t>	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freight(r2)=empty</a:t>
            </a:r>
            <a:br>
              <a:rPr lang="en-US" sz="1800" dirty="0">
                <a:solidFill>
                  <a:srgbClr val="0332FF"/>
                </a:solidFill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freight(r2)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/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30EB43-4AB2-744C-86FC-54334F68B199}"/>
              </a:ext>
            </a:extLst>
          </p:cNvPr>
          <p:cNvSpPr/>
          <p:nvPr/>
        </p:nvSpPr>
        <p:spPr>
          <a:xfrm>
            <a:off x="9253126" y="5235788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8A2455-47E6-224C-8536-11ACE6209530}"/>
              </a:ext>
            </a:extLst>
          </p:cNvPr>
          <p:cNvSpPr/>
          <p:nvPr/>
        </p:nvSpPr>
        <p:spPr>
          <a:xfrm>
            <a:off x="9138066" y="1522012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EB0840-61C0-5D44-B955-93C50072CF44}"/>
              </a:ext>
            </a:extLst>
          </p:cNvPr>
          <p:cNvSpPr/>
          <p:nvPr/>
        </p:nvSpPr>
        <p:spPr>
          <a:xfrm>
            <a:off x="9338664" y="2064672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56CE41-3404-C142-8581-C66B1EA85FD3}"/>
              </a:ext>
            </a:extLst>
          </p:cNvPr>
          <p:cNvSpPr/>
          <p:nvPr/>
        </p:nvSpPr>
        <p:spPr>
          <a:xfrm>
            <a:off x="9164951" y="2335399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68A87-1E7F-E54B-B2FB-00A210226457}"/>
              </a:ext>
            </a:extLst>
          </p:cNvPr>
          <p:cNvSpPr/>
          <p:nvPr/>
        </p:nvSpPr>
        <p:spPr>
          <a:xfrm>
            <a:off x="9562008" y="2607332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B78931-FBAB-1444-9F15-CF07E15882C9}"/>
              </a:ext>
            </a:extLst>
          </p:cNvPr>
          <p:cNvSpPr/>
          <p:nvPr/>
        </p:nvSpPr>
        <p:spPr>
          <a:xfrm>
            <a:off x="7926910" y="4973353"/>
            <a:ext cx="2227947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0906A8-CB45-C14E-A4EC-49C1DF1F6F1B}"/>
              </a:ext>
            </a:extLst>
          </p:cNvPr>
          <p:cNvSpPr/>
          <p:nvPr/>
        </p:nvSpPr>
        <p:spPr>
          <a:xfrm>
            <a:off x="1585258" y="4055417"/>
            <a:ext cx="3322648" cy="3323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783105-2256-9F4F-9488-BB77740E651D}"/>
              </a:ext>
            </a:extLst>
          </p:cNvPr>
          <p:cNvSpPr/>
          <p:nvPr/>
        </p:nvSpPr>
        <p:spPr>
          <a:xfrm>
            <a:off x="2174033" y="3444769"/>
            <a:ext cx="969908" cy="31612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A1EACF3-BB95-4B47-AEA4-218D45D7CEBE}"/>
              </a:ext>
            </a:extLst>
          </p:cNvPr>
          <p:cNvGrpSpPr/>
          <p:nvPr/>
        </p:nvGrpSpPr>
        <p:grpSpPr>
          <a:xfrm>
            <a:off x="791689" y="2476914"/>
            <a:ext cx="5278582" cy="3429000"/>
            <a:chOff x="337730" y="3252701"/>
            <a:chExt cx="5278582" cy="3429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548B9E-080F-D840-B587-2C1A7137640A}"/>
                </a:ext>
              </a:extLst>
            </p:cNvPr>
            <p:cNvSpPr/>
            <p:nvPr/>
          </p:nvSpPr>
          <p:spPr>
            <a:xfrm>
              <a:off x="337730" y="3273483"/>
              <a:ext cx="5278582" cy="3408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8579944-E0BB-144D-90DB-6E8020452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000" y="3252701"/>
              <a:ext cx="5092700" cy="342900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E9CA8D4-6B66-D746-9A31-0C84856175AA}"/>
              </a:ext>
            </a:extLst>
          </p:cNvPr>
          <p:cNvSpPr/>
          <p:nvPr/>
        </p:nvSpPr>
        <p:spPr>
          <a:xfrm>
            <a:off x="738603" y="2608056"/>
            <a:ext cx="5278582" cy="1705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87D38-061D-9646-8E05-41472F0ACC95}"/>
              </a:ext>
            </a:extLst>
          </p:cNvPr>
          <p:cNvSpPr/>
          <p:nvPr/>
        </p:nvSpPr>
        <p:spPr>
          <a:xfrm>
            <a:off x="2021806" y="4949658"/>
            <a:ext cx="1356088" cy="91567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of Conflicts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E3675A8-09AD-2F4F-936E-491274AC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6" y="1665066"/>
            <a:ext cx="6460276" cy="424084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Refining tasks into actions will produce possibly-conflicting assertions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>
                <a:solidFill>
                  <a:schemeClr val="accent6"/>
                </a:solidFill>
              </a:rPr>
              <a:t>move(r2,d4)</a:t>
            </a:r>
            <a:r>
              <a:rPr lang="en-US" dirty="0"/>
              <a:t> must go from d2 through </a:t>
            </a:r>
            <a:r>
              <a:rPr lang="en-US" dirty="0">
                <a:solidFill>
                  <a:srgbClr val="7030A0"/>
                </a:solidFill>
              </a:rPr>
              <a:t>d3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Conflict: </a:t>
            </a:r>
            <a:r>
              <a:rPr lang="en-US" dirty="0">
                <a:solidFill>
                  <a:schemeClr val="accent6"/>
                </a:solidFill>
              </a:rPr>
              <a:t>occupant(d3)=r1, occupant(d3)=r2</a:t>
            </a:r>
          </a:p>
          <a:p>
            <a:pPr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Resolvers: 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Separation constraints to ensure r2 only goes through d3 while r1 away from d3</a:t>
            </a:r>
          </a:p>
          <a:p>
            <a:pPr lvl="2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E.g., by ensuring </a:t>
            </a:r>
            <a:r>
              <a:rPr lang="en-US" dirty="0">
                <a:solidFill>
                  <a:srgbClr val="FFC000"/>
                </a:solidFill>
              </a:rPr>
              <a:t>move(r1</a:t>
            </a:r>
            <a:r>
              <a:rPr lang="en-US" i="1">
                <a:solidFill>
                  <a:srgbClr val="FFC000"/>
                </a:solidFill>
              </a:rPr>
              <a:t>,</a:t>
            </a:r>
            <a:r>
              <a:rPr lang="en-US">
                <a:solidFill>
                  <a:srgbClr val="FFC000"/>
                </a:solidFill>
                <a:cs typeface="Calibri"/>
              </a:rPr>
              <a:t>d1</a:t>
            </a:r>
            <a:r>
              <a:rPr lang="en-US">
                <a:solidFill>
                  <a:srgbClr val="FFC000"/>
                </a:solidFill>
              </a:rPr>
              <a:t>)</a:t>
            </a:r>
            <a:r>
              <a:rPr lang="en-US"/>
              <a:t> </a:t>
            </a:r>
            <a:r>
              <a:rPr lang="en-US" dirty="0"/>
              <a:t>has happened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99C40-E1EA-154F-BED4-BBFEC25979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58E9A-E318-3F99-DDAA-180F53602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3797303" cy="667421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  <a:br>
              <a:rPr lang="is-IS" sz="1800" dirty="0">
                <a:cs typeface="Times New Roman"/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is-IS" sz="1800" dirty="0">
                <a:solidFill>
                  <a:schemeClr val="accent1"/>
                </a:solidFill>
                <a:cs typeface="Calibri"/>
              </a:rPr>
            </a:br>
            <a:r>
              <a:rPr lang="is-IS" sz="1800" dirty="0">
                <a:solidFill>
                  <a:srgbClr val="0332FF"/>
                </a:solidFill>
                <a:cs typeface="Calibri"/>
              </a:rPr>
              <a:t>	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freight(</a:t>
            </a:r>
            <a:r>
              <a:rPr lang="en-US" sz="1800" dirty="0">
                <a:latin typeface="Calibri" panose="020F0502020204030204" pitchFamily="34" charset="0"/>
              </a:rPr>
              <a:t>r2</a:t>
            </a:r>
            <a:r>
              <a:rPr lang="en-US" sz="1800" dirty="0"/>
              <a:t>)=empty</a:t>
            </a:r>
            <a:br>
              <a:rPr lang="en-US" sz="1800" dirty="0">
                <a:solidFill>
                  <a:srgbClr val="0332FF"/>
                </a:solidFill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</a:rPr>
              <a:t>r2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</a:t>
            </a:r>
            <a:r>
              <a:rPr lang="en-US" sz="1800" dirty="0">
                <a:solidFill>
                  <a:srgbClr val="FFC000"/>
                </a:solidFill>
                <a:cs typeface="Times New Roman"/>
              </a:rPr>
              <a:t>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8D8F17-B9B3-9A43-85FC-0F2C2A0D7114}"/>
              </a:ext>
            </a:extLst>
          </p:cNvPr>
          <p:cNvSpPr/>
          <p:nvPr/>
        </p:nvSpPr>
        <p:spPr>
          <a:xfrm>
            <a:off x="7903845" y="929640"/>
            <a:ext cx="1743076" cy="27055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2A884-BF9A-4B4D-9037-4162015C1020}"/>
              </a:ext>
            </a:extLst>
          </p:cNvPr>
          <p:cNvSpPr/>
          <p:nvPr/>
        </p:nvSpPr>
        <p:spPr>
          <a:xfrm>
            <a:off x="7903845" y="2339341"/>
            <a:ext cx="1857375" cy="26871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57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Heuristics for Guiding </a:t>
            </a:r>
            <a:r>
              <a:rPr lang="en-US" dirty="0" err="1"/>
              <a:t>TemPlan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25" y="1665066"/>
            <a:ext cx="6557841" cy="4240848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Flaw selection, resolver selection heuristics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similar to those in </a:t>
            </a:r>
            <a:r>
              <a:rPr lang="en-US" dirty="0">
                <a:cs typeface="Calibri"/>
              </a:rPr>
              <a:t>PSP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Select the flaw with the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smallest number of resolvers</a:t>
            </a:r>
          </a:p>
          <a:p>
            <a:pPr lvl="1"/>
            <a:r>
              <a:rPr lang="en-US" dirty="0">
                <a:cs typeface="Times New Roman"/>
              </a:rPr>
              <a:t>C</a:t>
            </a:r>
            <a:r>
              <a:rPr lang="en-US" dirty="0"/>
              <a:t>hoose the resolver that rules out the fewest resolvers for the other flaws </a:t>
            </a:r>
          </a:p>
          <a:p>
            <a:r>
              <a:rPr lang="en-US" dirty="0"/>
              <a:t>There is also a problem with constraint management</a:t>
            </a:r>
          </a:p>
          <a:p>
            <a:pPr lvl="1"/>
            <a:r>
              <a:rPr lang="en-US" dirty="0"/>
              <a:t>We ignored it when discussing </a:t>
            </a:r>
            <a:r>
              <a:rPr lang="en-US" dirty="0">
                <a:cs typeface="Calibri"/>
              </a:rPr>
              <a:t>PSP</a:t>
            </a:r>
          </a:p>
          <a:p>
            <a:pPr lvl="1"/>
            <a:r>
              <a:rPr lang="en-US" dirty="0">
                <a:cs typeface="Times New Roman"/>
              </a:rPr>
              <a:t>We discuss it next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370F9-632D-4D46-A6D5-CCD9E64B36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E8BDD-7699-824A-BAA8-1E079A507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605B-2A30-4240-822F-3F957EE58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B2477-FBA5-1D43-A0CD-3472C509C240}"/>
              </a:ext>
            </a:extLst>
          </p:cNvPr>
          <p:cNvSpPr/>
          <p:nvPr/>
        </p:nvSpPr>
        <p:spPr>
          <a:xfrm>
            <a:off x="6917468" y="830041"/>
            <a:ext cx="4914206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91112-250B-024F-95DA-9375B103AF7E}"/>
              </a:ext>
            </a:extLst>
          </p:cNvPr>
          <p:cNvSpPr/>
          <p:nvPr/>
        </p:nvSpPr>
        <p:spPr>
          <a:xfrm>
            <a:off x="7225385" y="3443701"/>
            <a:ext cx="4606290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PSP(</a:t>
            </a:r>
            <a:r>
              <a:rPr lang="en-US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(𝜋) = ∅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arbitrarily select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 Flaws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(𝜋)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←{all feasible resolvers for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ρ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5213" algn="l"/>
                <a:tab pos="3640138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𝜋 ← 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ρ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𝜋)</a:t>
            </a:r>
          </a:p>
          <a:p>
            <a:pPr>
              <a:tabLst>
                <a:tab pos="354013" algn="l"/>
                <a:tab pos="709613" algn="l"/>
                <a:tab pos="1065213" algn="l"/>
                <a:tab pos="3640138" algn="l"/>
              </a:tabLst>
            </a:pP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endParaRPr lang="en-GB" sz="1400" i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6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Planning problems</a:t>
            </a:r>
          </a:p>
          <a:p>
            <a:pPr lvl="1"/>
            <a:r>
              <a:rPr lang="en-US" dirty="0">
                <a:cs typeface="Times New Roman"/>
              </a:rPr>
              <a:t>Three kinds of flaws and their resolvers:</a:t>
            </a:r>
          </a:p>
          <a:p>
            <a:pPr lvl="2"/>
            <a:r>
              <a:rPr lang="en-US" dirty="0">
                <a:cs typeface="Times New Roman"/>
              </a:rPr>
              <a:t>tasks (that need to be refined), </a:t>
            </a:r>
          </a:p>
          <a:p>
            <a:pPr lvl="2"/>
            <a:r>
              <a:rPr lang="en-US" dirty="0">
                <a:cs typeface="Times New Roman"/>
              </a:rPr>
              <a:t>causal support (for assertions), </a:t>
            </a:r>
          </a:p>
          <a:p>
            <a:pPr lvl="2"/>
            <a:r>
              <a:rPr lang="en-US" dirty="0">
                <a:cs typeface="Times New Roman"/>
              </a:rPr>
              <a:t>security (of instantiations)</a:t>
            </a:r>
          </a:p>
          <a:p>
            <a:pPr lvl="1"/>
            <a:r>
              <a:rPr lang="en-US" dirty="0">
                <a:cs typeface="Times New Roman"/>
              </a:rPr>
              <a:t>Partial plans, solution plans</a:t>
            </a:r>
          </a:p>
          <a:p>
            <a:r>
              <a:rPr lang="en-US" dirty="0">
                <a:cs typeface="Times New Roman"/>
              </a:rPr>
              <a:t>Planning: </a:t>
            </a:r>
            <a:r>
              <a:rPr lang="en-US" dirty="0" err="1">
                <a:cs typeface="Times New Roman"/>
              </a:rPr>
              <a:t>TemPlan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Like PSP but with tasks, temporal assertions, temporal constraints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91D90-6282-4441-BC4E-0EB82BA61C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BD30E-6A10-CABA-7761-D8E12784C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C9F4E-693A-E74A-A36D-73C04516C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8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cs typeface="ＭＳ Ｐゴシック" charset="0"/>
              </a:rPr>
              <a:t>Timelines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dirty="0">
                    <a:cs typeface="ＭＳ Ｐゴシック" charset="0"/>
                  </a:rPr>
                  <a:t>Up to now, </a:t>
                </a:r>
                <a:r>
                  <a:rPr lang="en-US" i="1" dirty="0">
                    <a:cs typeface="ＭＳ Ｐゴシック" charset="0"/>
                  </a:rPr>
                  <a:t>state-oriented</a:t>
                </a:r>
                <a:r>
                  <a:rPr lang="en-US" dirty="0">
                    <a:cs typeface="ＭＳ Ｐゴシック" charset="0"/>
                  </a:rPr>
                  <a:t> view</a:t>
                </a:r>
                <a:endParaRPr lang="en-US" dirty="0">
                  <a:ea typeface="ＭＳ Ｐゴシック" charset="0"/>
                  <a:cs typeface="ＭＳ Ｐゴシック" charset="0"/>
                </a:endParaRP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Time is a sequence of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Instantaneous actions transform each state into the next one</a:t>
                </a: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No overlapping actions</a:t>
                </a:r>
              </a:p>
              <a:p>
                <a:pPr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Switch to a </a:t>
                </a:r>
                <a:r>
                  <a:rPr lang="en-US" i="1" dirty="0">
                    <a:ea typeface="ＭＳ Ｐゴシック" charset="0"/>
                    <a:cs typeface="ＭＳ Ｐゴシック" charset="0"/>
                  </a:rPr>
                  <a:t>time-oriented</a:t>
                </a:r>
                <a:r>
                  <a:rPr lang="en-US" dirty="0">
                    <a:ea typeface="ＭＳ Ｐゴシック" charset="0"/>
                    <a:cs typeface="ＭＳ Ｐゴシック" charset="0"/>
                  </a:rPr>
                  <a:t> view</a:t>
                </a:r>
              </a:p>
              <a:p>
                <a:pPr lvl="1"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Sequence of integer time points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=1, 2, 3, …</m:t>
                    </m:r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  <a:p>
                <a:pPr lvl="1"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For each state variable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𝑥</m:t>
                    </m:r>
                  </m:oMath>
                </a14:m>
                <a:r>
                  <a:rPr lang="en-US" dirty="0">
                    <a:ea typeface="ＭＳ Ｐゴシック" charset="0"/>
                    <a:cs typeface="ＭＳ Ｐゴシック" charset="0"/>
                  </a:rPr>
                  <a:t>, a </a:t>
                </a:r>
                <a:r>
                  <a:rPr lang="en-US" dirty="0">
                    <a:solidFill>
                      <a:schemeClr val="accent1"/>
                    </a:solidFill>
                    <a:ea typeface="ＭＳ Ｐゴシック" charset="0"/>
                    <a:cs typeface="ＭＳ Ｐゴシック" charset="0"/>
                  </a:rPr>
                  <a:t>timeline</a:t>
                </a:r>
              </a:p>
              <a:p>
                <a:pPr lvl="2"/>
                <a:r>
                  <a:rPr lang="en-US" dirty="0">
                    <a:ea typeface="ＭＳ Ｐゴシック" charset="0"/>
                    <a:cs typeface="ＭＳ Ｐゴシック" charset="0"/>
                  </a:rPr>
                  <a:t>Sequence of values during different time intervals</a:t>
                </a: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State at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={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state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−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variable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values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at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time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}</m:t>
                    </m:r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6F44F-77B7-A54C-AAD4-74A1E9B045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98A89-9DF6-08FA-4EE4-A4D1AD70B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820BB-682E-7845-B05F-F69136E5A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7938674" y="3412484"/>
            <a:ext cx="3893001" cy="2493430"/>
            <a:chOff x="4750292" y="3880833"/>
            <a:chExt cx="3893001" cy="2493430"/>
          </a:xfrm>
        </p:grpSpPr>
        <p:sp>
          <p:nvSpPr>
            <p:cNvPr id="32" name="Shape 134"/>
            <p:cNvSpPr/>
            <p:nvPr/>
          </p:nvSpPr>
          <p:spPr>
            <a:xfrm>
              <a:off x="7164581" y="4254809"/>
              <a:ext cx="36000" cy="1828800"/>
            </a:xfrm>
            <a:prstGeom prst="rect">
              <a:avLst/>
            </a:prstGeom>
            <a:solidFill>
              <a:srgbClr val="FFC000"/>
            </a:solidFill>
            <a:ln w="12700" cap="sq">
              <a:solidFill>
                <a:srgbClr val="FFC000"/>
              </a:solidFill>
            </a:ln>
          </p:spPr>
          <p:txBody>
            <a:bodyPr lIns="35719" tIns="35719" rIns="35719" bIns="35719" anchor="ctr"/>
            <a:lstStyle/>
            <a:p>
              <a:pPr algn="ctr"/>
              <a:endParaRPr sz="1687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26701" y="3888405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ea typeface="Times New Roman" charset="0"/>
                  <a:cs typeface="Times New Roman" charset="0"/>
                </a:rPr>
                <a:t>t</a:t>
              </a:r>
              <a:r>
                <a:rPr lang="en-US" dirty="0">
                  <a:ea typeface="Times New Roman" charset="0"/>
                  <a:cs typeface="Times New Roman" charset="0"/>
                </a:rPr>
                <a:t>+1</a:t>
              </a:r>
              <a:endParaRPr lang="en-US" baseline="-25000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Shape 134"/>
            <p:cNvSpPr/>
            <p:nvPr/>
          </p:nvSpPr>
          <p:spPr>
            <a:xfrm>
              <a:off x="6636160" y="4247237"/>
              <a:ext cx="36000" cy="1828800"/>
            </a:xfrm>
            <a:prstGeom prst="rect">
              <a:avLst/>
            </a:prstGeom>
            <a:solidFill>
              <a:srgbClr val="FFC000"/>
            </a:solidFill>
            <a:ln w="12700" cap="sq">
              <a:solidFill>
                <a:srgbClr val="FFC000"/>
              </a:solidFill>
            </a:ln>
          </p:spPr>
          <p:txBody>
            <a:bodyPr lIns="35719" tIns="35719" rIns="35719" bIns="35719" anchor="ctr"/>
            <a:lstStyle/>
            <a:p>
              <a:pPr algn="ctr"/>
              <a:endParaRPr sz="1687" dirty="0"/>
            </a:p>
          </p:txBody>
        </p:sp>
        <p:sp>
          <p:nvSpPr>
            <p:cNvPr id="21" name="Shape 138"/>
            <p:cNvSpPr/>
            <p:nvPr/>
          </p:nvSpPr>
          <p:spPr>
            <a:xfrm>
              <a:off x="5019886" y="6083609"/>
              <a:ext cx="3513898" cy="0"/>
            </a:xfrm>
            <a:prstGeom prst="line">
              <a:avLst/>
            </a:prstGeom>
            <a:ln w="25400" cap="sq">
              <a:solidFill>
                <a:schemeClr val="tx1"/>
              </a:solidFill>
              <a:tailEnd type="triangle"/>
            </a:ln>
          </p:spPr>
          <p:txBody>
            <a:bodyPr lIns="0" tIns="0" rIns="0" bIns="0"/>
            <a:lstStyle/>
            <a:p>
              <a:endParaRPr sz="1687" dirty="0"/>
            </a:p>
          </p:txBody>
        </p:sp>
        <p:sp>
          <p:nvSpPr>
            <p:cNvPr id="22" name="Shape 139"/>
            <p:cNvSpPr/>
            <p:nvPr/>
          </p:nvSpPr>
          <p:spPr>
            <a:xfrm flipV="1">
              <a:off x="5109183" y="4094055"/>
              <a:ext cx="1" cy="2078851"/>
            </a:xfrm>
            <a:prstGeom prst="line">
              <a:avLst/>
            </a:prstGeom>
            <a:ln w="25400" cap="sq">
              <a:solidFill>
                <a:schemeClr val="tx1"/>
              </a:solidFill>
              <a:tailEnd type="triangle"/>
            </a:ln>
          </p:spPr>
          <p:txBody>
            <a:bodyPr lIns="0" tIns="0" rIns="0" bIns="0"/>
            <a:lstStyle/>
            <a:p>
              <a:endParaRPr sz="1687" dirty="0"/>
            </a:p>
          </p:txBody>
        </p:sp>
        <p:sp>
          <p:nvSpPr>
            <p:cNvPr id="23" name="Shape 140"/>
            <p:cNvSpPr/>
            <p:nvPr/>
          </p:nvSpPr>
          <p:spPr>
            <a:xfrm>
              <a:off x="8004711" y="6025128"/>
              <a:ext cx="501740" cy="3491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time</a:t>
              </a:r>
            </a:p>
          </p:txBody>
        </p:sp>
        <p:sp>
          <p:nvSpPr>
            <p:cNvPr id="24" name="Shape 141"/>
            <p:cNvSpPr/>
            <p:nvPr/>
          </p:nvSpPr>
          <p:spPr>
            <a:xfrm rot="16200000">
              <a:off x="4197801" y="4694605"/>
              <a:ext cx="1454117" cy="3491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state variables</a:t>
              </a:r>
            </a:p>
          </p:txBody>
        </p:sp>
        <p:grpSp>
          <p:nvGrpSpPr>
            <p:cNvPr id="25" name="Group 145"/>
            <p:cNvGrpSpPr/>
            <p:nvPr/>
          </p:nvGrpSpPr>
          <p:grpSpPr>
            <a:xfrm>
              <a:off x="5118113" y="4434817"/>
              <a:ext cx="3525180" cy="349135"/>
              <a:chOff x="0" y="-46248"/>
              <a:chExt cx="5013588" cy="496547"/>
            </a:xfrm>
          </p:grpSpPr>
          <p:sp>
            <p:nvSpPr>
              <p:cNvPr id="30" name="Shape 143"/>
              <p:cNvSpPr/>
              <p:nvPr/>
            </p:nvSpPr>
            <p:spPr>
              <a:xfrm>
                <a:off x="0" y="88900"/>
                <a:ext cx="4888608" cy="317501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i="1" dirty="0">
                  <a:solidFill>
                    <a:schemeClr val="accent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1" name="Shape 144"/>
              <p:cNvSpPr/>
              <p:nvPr/>
            </p:nvSpPr>
            <p:spPr>
              <a:xfrm>
                <a:off x="112280" y="-46248"/>
                <a:ext cx="4901308" cy="496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24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x 		</a:t>
                </a:r>
                <a:endParaRPr sz="1800" i="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26" name="Group 149"/>
            <p:cNvGrpSpPr/>
            <p:nvPr/>
          </p:nvGrpSpPr>
          <p:grpSpPr>
            <a:xfrm>
              <a:off x="5118113" y="5557313"/>
              <a:ext cx="3498391" cy="349135"/>
              <a:chOff x="0" y="-62710"/>
              <a:chExt cx="4975488" cy="496547"/>
            </a:xfrm>
          </p:grpSpPr>
          <p:sp>
            <p:nvSpPr>
              <p:cNvPr id="28" name="Shape 147"/>
              <p:cNvSpPr/>
              <p:nvPr/>
            </p:nvSpPr>
            <p:spPr>
              <a:xfrm>
                <a:off x="0" y="88900"/>
                <a:ext cx="4888608" cy="317501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9" name="Shape 148"/>
              <p:cNvSpPr/>
              <p:nvPr/>
            </p:nvSpPr>
            <p:spPr>
              <a:xfrm>
                <a:off x="74180" y="-62710"/>
                <a:ext cx="4901308" cy="496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24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y</a:t>
                </a:r>
                <a:endParaRPr lang="en-US" sz="1800" i="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514498" y="3880833"/>
              <a:ext cx="261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ea typeface="Times New Roman" charset="0"/>
                  <a:cs typeface="Times New Roman" charset="0"/>
                </a:rPr>
                <a:t>t</a:t>
              </a:r>
              <a:endParaRPr lang="en-US" baseline="-25000" dirty="0"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214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4.4 Constraint Management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Consistency of object constraints and time constraints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atemporal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2D821-949A-9F4F-BB2E-9A6B1D4A94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CAFC2-2C68-5536-E967-7792FEC5F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25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Constraint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cs typeface="Times New Roman"/>
                  </a:rPr>
                  <a:t>Each time </a:t>
                </a:r>
                <a:r>
                  <a:rPr lang="en-US" dirty="0" err="1"/>
                  <a:t>TemPlan</a:t>
                </a:r>
                <a:r>
                  <a:rPr lang="en-US" dirty="0"/>
                  <a:t> applies a resolver, it modifies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Some resolvers will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inconsistent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No solution in this part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of the search space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Detect inconsistency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➝ prune this part of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the search space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Do not detect it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➝ waste time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looking for a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solution</a:t>
                </a:r>
                <a:endParaRPr lang="en-US" baseline="-250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8615F1E-1DDA-C250-9DEA-78A402FBA9A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/>
                  </a:rPr>
                  <a:t>Analogy: PSP checks simple cases of inconsistency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E.g., cannot create a constraint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≺</m:t>
                    </m:r>
                    <m:r>
                      <a:rPr lang="en-US" i="1" err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if there is already a constraint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err="1">
                        <a:latin typeface="Cambria Math" panose="02040503050406030204" pitchFamily="18" charset="0"/>
                        <a:cs typeface="Times New Roman"/>
                      </a:rPr>
                      <m:t>≺</m:t>
                    </m:r>
                    <m:r>
                      <a:rPr lang="en-US" i="1" err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Ignores more complicated cases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Example: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𝐶𝑜𝑛𝑡𝑎𝑖𝑛𝑒𝑟𝑠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3"/>
                <a:r>
                  <a:rPr lang="en-US" dirty="0"/>
                  <a:t>Threats involving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3"/>
                <a:r>
                  <a:rPr lang="en-US" dirty="0">
                    <a:cs typeface="Times New Roman"/>
                  </a:rPr>
                  <a:t>For resolvers, suppose PSP chooses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lvl="3"/>
                <a:r>
                  <a:rPr lang="en-US" dirty="0">
                    <a:cs typeface="Times New Roman"/>
                  </a:rPr>
                  <a:t>No solutions in this part of the search space, but PSP searches it anyway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8615F1E-1DDA-C250-9DEA-78A402FBA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985" r="-3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F51A8-EC3E-0344-AA87-FD057E95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3B8D9-C1BB-C007-6498-21DEE755E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88181-2381-C84F-9338-C709DB7F8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831" y="2885130"/>
            <a:ext cx="3563201" cy="302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23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Constraint Management in </a:t>
            </a:r>
            <a:r>
              <a:rPr lang="en-US" err="1"/>
              <a:t>TemPlan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/>
                  </a:rPr>
                  <a:t>At various points, check consistency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is inconsistent,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inconsistent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Can prune this part of the search space</a:t>
                </a:r>
              </a:p>
              <a:p>
                <a:pPr lvl="2"/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cs typeface="Lucida Handwriting"/>
                  </a:rPr>
                  <a:t> is c</a:t>
                </a:r>
                <a:r>
                  <a:rPr lang="en-US" dirty="0"/>
                  <a:t>onsistent,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may or may not be consistent</a:t>
                </a:r>
              </a:p>
              <a:p>
                <a:pPr lvl="1"/>
                <a:r>
                  <a:rPr lang="en-US" dirty="0"/>
                  <a:t>Example: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1,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2}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Gives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two values during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endParaRPr lang="en-US" i="1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4E266-FEB2-6446-896A-53221A7DEE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1DF4B7-E156-74B0-D37A-A737FCE13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62F17-EAA6-DE41-9CE3-DE9EC29F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911E07-A28D-8247-BFD6-F8A7D1075D89}"/>
                  </a:ext>
                </a:extLst>
              </p:cNvPr>
              <p:cNvSpPr/>
              <p:nvPr/>
            </p:nvSpPr>
            <p:spPr>
              <a:xfrm>
                <a:off x="7916052" y="1665066"/>
                <a:ext cx="3915623" cy="1200329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An instance is </a:t>
                </a:r>
                <a:r>
                  <a:rPr lang="en-US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consistent</a:t>
                </a:r>
                <a:r>
                  <a:rPr lang="en-US" dirty="0"/>
                  <a:t> if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it satisfies all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and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does not specify two different values for a state variable at the same time</a:t>
                </a:r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911E07-A28D-8247-BFD6-F8A7D107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052" y="1665066"/>
                <a:ext cx="391562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697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Consistency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>
                  <a:cs typeface="Lucida Handwriting"/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 t="-24561" b="-38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contains two kinds of constraints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Object</a:t>
                </a:r>
                <a:r>
                  <a:rPr lang="en-US" dirty="0"/>
                  <a:t> constraints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3, 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1,  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Temporal</a:t>
                </a:r>
                <a:r>
                  <a:rPr lang="en-US" dirty="0"/>
                  <a:t> constraints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object constraints are independent of temporal constraints and vice versa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  <a:sym typeface="Times New Roman"/>
                  </a:rPr>
                  <a:t>Exclude things like </a:t>
                </a:r>
                <a14:m>
                  <m:oMath xmlns:m="http://schemas.openxmlformats.org/officeDocument/2006/math">
                    <m:r>
                      <a:rPr lang="mr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𝑡</m:t>
                    </m:r>
                    <m:r>
                      <a:rPr lang="mr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&lt;</m:t>
                    </m:r>
                    <m:r>
                      <a:rPr lang="mr-IN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𝑓</m:t>
                    </m:r>
                    <m:d>
                      <m:dPr>
                        <m:ctrlPr>
                          <a:rPr lang="mr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</m:ctrlPr>
                      </m:dPr>
                      <m:e>
                        <m:r>
                          <a:rPr lang="mr-IN" i="1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𝑙</m:t>
                        </m:r>
                        <m:r>
                          <a:rPr lang="mr-IN" i="1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,</m:t>
                        </m:r>
                        <m:r>
                          <a:rPr lang="mr-IN" i="1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with some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two separate subproblems: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Check consistency of object constraints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Check consistency of temporal constraints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is consistent </a:t>
                </a:r>
                <a:r>
                  <a:rPr lang="en-US" dirty="0" err="1"/>
                  <a:t>iff</a:t>
                </a:r>
                <a:r>
                  <a:rPr lang="en-US" dirty="0"/>
                  <a:t> both are consistent</a:t>
                </a:r>
              </a:p>
              <a:p>
                <a:endParaRPr lang="en-US" dirty="0"/>
              </a:p>
              <a:p>
                <a:pPr lvl="1"/>
                <a:endParaRPr lang="en-US" i="1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7D971-CDA9-C84A-AC90-A2B809334D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F8B5-50E7-BB66-CBE7-3201B30A4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BC92A-74EE-AD48-ABE5-462EC9D74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79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Constraints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Constraint-satisfaction problem –  NP-complete</a:t>
            </a:r>
          </a:p>
          <a:p>
            <a:r>
              <a:rPr lang="en-US" dirty="0"/>
              <a:t>Can write an algorithm that is </a:t>
            </a:r>
            <a:r>
              <a:rPr lang="en-US" dirty="0">
                <a:solidFill>
                  <a:schemeClr val="accent1"/>
                </a:solidFill>
              </a:rPr>
              <a:t>complete</a:t>
            </a:r>
            <a:r>
              <a:rPr lang="en-US" dirty="0"/>
              <a:t> but runs in </a:t>
            </a:r>
            <a:r>
              <a:rPr lang="en-US" dirty="0">
                <a:solidFill>
                  <a:srgbClr val="FFC000"/>
                </a:solidFill>
              </a:rPr>
              <a:t>exponential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If there is an inconsistency, always finds it</a:t>
            </a:r>
          </a:p>
          <a:p>
            <a:pPr lvl="1"/>
            <a:r>
              <a:rPr lang="en-US" dirty="0"/>
              <a:t>Might prune a lot, but spends lots of time at each node</a:t>
            </a:r>
          </a:p>
          <a:p>
            <a:r>
              <a:rPr lang="en-US" dirty="0"/>
              <a:t>Instead, use a technique that is </a:t>
            </a:r>
            <a:r>
              <a:rPr lang="en-US" dirty="0">
                <a:solidFill>
                  <a:srgbClr val="FFC000"/>
                </a:solidFill>
              </a:rPr>
              <a:t>incomplete</a:t>
            </a:r>
            <a:r>
              <a:rPr lang="en-US" dirty="0"/>
              <a:t> but takes </a:t>
            </a:r>
            <a:r>
              <a:rPr lang="en-US" dirty="0">
                <a:solidFill>
                  <a:schemeClr val="accent1"/>
                </a:solidFill>
              </a:rPr>
              <a:t>polynomial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Detects some inconsistencies but not others</a:t>
            </a:r>
          </a:p>
          <a:p>
            <a:pPr lvl="2"/>
            <a:r>
              <a:rPr lang="en-US" dirty="0"/>
              <a:t>Runs much faster, but prunes fewer nodes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15C69-23AF-7F4F-9D3C-BC599E6655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363BCD-28E3-1235-08FA-6E4567E69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15A03-E653-6347-B35E-A125B141F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474" y="2885132"/>
            <a:ext cx="3563201" cy="302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20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Constraints: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Simple Temporal Networks (STNs)</a:t>
                </a:r>
              </a:p>
              <a:p>
                <a:pPr lvl="1"/>
                <a:r>
                  <a:rPr lang="en-GB" dirty="0"/>
                  <a:t>Networks of constraints on time points</a:t>
                </a:r>
              </a:p>
              <a:p>
                <a:endParaRPr lang="en-GB" dirty="0"/>
              </a:p>
              <a:p>
                <a:r>
                  <a:rPr lang="en-GB" dirty="0"/>
                  <a:t>Synthesise an STN incrementally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  <m:t>0</m:t>
                        </m:r>
                      </m:sub>
                    </m:sSub>
                  </m:oMath>
                </a14:m>
                <a:endParaRPr lang="en-GB" baseline="-25000" dirty="0">
                  <a:latin typeface="Times"/>
                  <a:ea typeface="Times"/>
                  <a:cs typeface="Times"/>
                  <a:sym typeface="Times"/>
                </a:endParaRPr>
              </a:p>
              <a:p>
                <a:pPr lvl="1"/>
                <a:r>
                  <a:rPr lang="en-GB" dirty="0" err="1">
                    <a:latin typeface="Calibri" panose="020F0502020204030204" pitchFamily="34" charset="0"/>
                  </a:rPr>
                  <a:t>TemPlan</a:t>
                </a:r>
                <a:r>
                  <a:rPr lang="en-GB" dirty="0"/>
                  <a:t> can check time constraints in time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Incrementally instantiated at acting time</a:t>
                </a:r>
              </a:p>
              <a:p>
                <a:r>
                  <a:rPr lang="en-GB" dirty="0"/>
                  <a:t>Kept consistent throughout planning and acting</a:t>
                </a:r>
              </a:p>
              <a:p>
                <a:pPr lvl="1"/>
                <a:endParaRPr lang="en-GB" baseline="-25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F7FA1-5CE5-AA40-8D6A-41DAC13523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96B5EF-B162-304B-4C3E-EC13ACC09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96BD8-6712-684E-86FB-5F7DB914E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2C4662-2677-BA4E-B5E4-53815C98DBA9}"/>
              </a:ext>
            </a:extLst>
          </p:cNvPr>
          <p:cNvGrpSpPr/>
          <p:nvPr/>
        </p:nvGrpSpPr>
        <p:grpSpPr>
          <a:xfrm>
            <a:off x="8541390" y="3543316"/>
            <a:ext cx="3290285" cy="2362598"/>
            <a:chOff x="5687798" y="2264686"/>
            <a:chExt cx="3290285" cy="2362598"/>
          </a:xfrm>
        </p:grpSpPr>
        <p:sp>
          <p:nvSpPr>
            <p:cNvPr id="53" name="Shape 800"/>
            <p:cNvSpPr/>
            <p:nvPr/>
          </p:nvSpPr>
          <p:spPr>
            <a:xfrm>
              <a:off x="5832144" y="331371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51" name="Shape 803"/>
            <p:cNvSpPr/>
            <p:nvPr/>
          </p:nvSpPr>
          <p:spPr>
            <a:xfrm>
              <a:off x="8686237" y="305320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</a:endParaRPr>
            </a:p>
          </p:txBody>
        </p:sp>
        <p:sp>
          <p:nvSpPr>
            <p:cNvPr id="34" name="Shape 805"/>
            <p:cNvSpPr/>
            <p:nvPr/>
          </p:nvSpPr>
          <p:spPr>
            <a:xfrm>
              <a:off x="7073994" y="2626575"/>
              <a:ext cx="138863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49" name="Shape 807"/>
            <p:cNvSpPr/>
            <p:nvPr/>
          </p:nvSpPr>
          <p:spPr>
            <a:xfrm>
              <a:off x="7009082" y="3494743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39" name="Shape 812"/>
            <p:cNvSpPr/>
            <p:nvPr/>
          </p:nvSpPr>
          <p:spPr>
            <a:xfrm>
              <a:off x="7130642" y="4366854"/>
              <a:ext cx="138864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2BF101D-3D27-F74A-8CC4-BB62A159FA34}"/>
                    </a:ext>
                  </a:extLst>
                </p:cNvPr>
                <p:cNvSpPr txBox="1"/>
                <p:nvPr/>
              </p:nvSpPr>
              <p:spPr>
                <a:xfrm>
                  <a:off x="5687798" y="2944304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2BF101D-3D27-F74A-8CC4-BB62A159FA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7798" y="2944304"/>
                  <a:ext cx="42755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54B8F14-572C-4946-B26D-D323F7262B6E}"/>
                    </a:ext>
                  </a:extLst>
                </p:cNvPr>
                <p:cNvSpPr txBox="1"/>
                <p:nvPr/>
              </p:nvSpPr>
              <p:spPr>
                <a:xfrm>
                  <a:off x="6933487" y="2264686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54B8F14-572C-4946-B26D-D323F7262B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487" y="2264686"/>
                  <a:ext cx="43287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BB1D96A-8280-BA49-B26A-C7A0366E4F36}"/>
                    </a:ext>
                  </a:extLst>
                </p:cNvPr>
                <p:cNvSpPr txBox="1"/>
                <p:nvPr/>
              </p:nvSpPr>
              <p:spPr>
                <a:xfrm>
                  <a:off x="6655780" y="338918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BB1D96A-8280-BA49-B26A-C7A0366E4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5780" y="3389188"/>
                  <a:ext cx="432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544586B-4E1E-F544-BF42-217F188FAE2F}"/>
                    </a:ext>
                  </a:extLst>
                </p:cNvPr>
                <p:cNvSpPr txBox="1"/>
                <p:nvPr/>
              </p:nvSpPr>
              <p:spPr>
                <a:xfrm>
                  <a:off x="8545208" y="270909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544586B-4E1E-F544-BF42-217F188FAE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5208" y="2709092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4ADC638-079B-4A46-B471-39B478DF83B8}"/>
                    </a:ext>
                  </a:extLst>
                </p:cNvPr>
                <p:cNvSpPr txBox="1"/>
                <p:nvPr/>
              </p:nvSpPr>
              <p:spPr>
                <a:xfrm>
                  <a:off x="7204063" y="425795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4ADC638-079B-4A46-B471-39B478DF8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4063" y="4257952"/>
                  <a:ext cx="4328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3608C11-011D-EF41-A692-EF5EE8CF9A87}"/>
                    </a:ext>
                  </a:extLst>
                </p:cNvPr>
                <p:cNvSpPr txBox="1"/>
                <p:nvPr/>
              </p:nvSpPr>
              <p:spPr>
                <a:xfrm rot="19821361">
                  <a:off x="6098602" y="2712793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3608C11-011D-EF41-A692-EF5EE8CF9A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21361">
                  <a:off x="6098602" y="2712793"/>
                  <a:ext cx="70371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920C2AA-A4F2-CF40-817C-3A5137FB603D}"/>
                    </a:ext>
                  </a:extLst>
                </p:cNvPr>
                <p:cNvSpPr txBox="1"/>
                <p:nvPr/>
              </p:nvSpPr>
              <p:spPr>
                <a:xfrm rot="804104">
                  <a:off x="7636201" y="2555187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920C2AA-A4F2-CF40-817C-3A5137FB6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04104">
                  <a:off x="7636201" y="2555187"/>
                  <a:ext cx="70371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6057483-0A26-5D43-8D8F-35F75961E049}"/>
                    </a:ext>
                  </a:extLst>
                </p:cNvPr>
                <p:cNvSpPr txBox="1"/>
                <p:nvPr/>
              </p:nvSpPr>
              <p:spPr>
                <a:xfrm rot="20650469">
                  <a:off x="7566877" y="3349991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6057483-0A26-5D43-8D8F-35F75961E0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50469">
                  <a:off x="7566877" y="3349991"/>
                  <a:ext cx="70371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3F0377F-6F0F-F14B-8ED2-FC80FF652A60}"/>
                    </a:ext>
                  </a:extLst>
                </p:cNvPr>
                <p:cNvSpPr txBox="1"/>
                <p:nvPr/>
              </p:nvSpPr>
              <p:spPr>
                <a:xfrm rot="21315593">
                  <a:off x="6843241" y="2939258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1,7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3F0377F-6F0F-F14B-8ED2-FC80FF652A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15593">
                  <a:off x="6843241" y="2939258"/>
                  <a:ext cx="70371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0AAE8E7-F985-F544-A8CB-258CF804B088}"/>
                    </a:ext>
                  </a:extLst>
                </p:cNvPr>
                <p:cNvSpPr txBox="1"/>
                <p:nvPr/>
              </p:nvSpPr>
              <p:spPr>
                <a:xfrm rot="2354170">
                  <a:off x="6071177" y="3810093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6,7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0AAE8E7-F985-F544-A8CB-258CF804B0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54170">
                  <a:off x="6071177" y="3810093"/>
                  <a:ext cx="70371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BB50E53-0CC8-C64D-92D4-2671A0242E31}"/>
                    </a:ext>
                  </a:extLst>
                </p:cNvPr>
                <p:cNvSpPr txBox="1"/>
                <p:nvPr/>
              </p:nvSpPr>
              <p:spPr>
                <a:xfrm rot="21041965">
                  <a:off x="7041192" y="3754721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4,5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BB50E53-0CC8-C64D-92D4-2671A0242E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41965">
                  <a:off x="7041192" y="3754721"/>
                  <a:ext cx="70371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B29E2DC-8FAF-B14B-83D4-520227AB5C26}"/>
                </a:ext>
              </a:extLst>
            </p:cNvPr>
            <p:cNvCxnSpPr>
              <a:cxnSpLocks/>
              <a:stCxn id="53" idx="5"/>
              <a:endCxn id="39" idx="1"/>
            </p:cNvCxnSpPr>
            <p:nvPr/>
          </p:nvCxnSpPr>
          <p:spPr>
            <a:xfrm>
              <a:off x="5950671" y="3443051"/>
              <a:ext cx="1200307" cy="94599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254D1BF-BD4D-674A-9230-1E47978E9DE4}"/>
                </a:ext>
              </a:extLst>
            </p:cNvPr>
            <p:cNvCxnSpPr>
              <a:cxnSpLocks/>
              <a:stCxn id="34" idx="6"/>
              <a:endCxn id="51" idx="1"/>
            </p:cNvCxnSpPr>
            <p:nvPr/>
          </p:nvCxnSpPr>
          <p:spPr>
            <a:xfrm>
              <a:off x="7212857" y="2702339"/>
              <a:ext cx="1493716" cy="373057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871F08B-2C92-9240-B770-696F2565F5E2}"/>
                </a:ext>
              </a:extLst>
            </p:cNvPr>
            <p:cNvCxnSpPr>
              <a:cxnSpLocks/>
              <a:stCxn id="53" idx="7"/>
              <a:endCxn id="34" idx="2"/>
            </p:cNvCxnSpPr>
            <p:nvPr/>
          </p:nvCxnSpPr>
          <p:spPr>
            <a:xfrm flipV="1">
              <a:off x="5950671" y="2702339"/>
              <a:ext cx="1123323" cy="63356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7FEBD89-29A2-8846-9F9E-7398E656A0C8}"/>
                </a:ext>
              </a:extLst>
            </p:cNvPr>
            <p:cNvCxnSpPr>
              <a:cxnSpLocks/>
              <a:stCxn id="53" idx="6"/>
              <a:endCxn id="51" idx="2"/>
            </p:cNvCxnSpPr>
            <p:nvPr/>
          </p:nvCxnSpPr>
          <p:spPr>
            <a:xfrm flipV="1">
              <a:off x="5971007" y="3128970"/>
              <a:ext cx="2715230" cy="260508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FECC92A-51BE-6341-9E99-D045F95A933A}"/>
                </a:ext>
              </a:extLst>
            </p:cNvPr>
            <p:cNvCxnSpPr>
              <a:cxnSpLocks/>
              <a:stCxn id="49" idx="6"/>
              <a:endCxn id="51" idx="3"/>
            </p:cNvCxnSpPr>
            <p:nvPr/>
          </p:nvCxnSpPr>
          <p:spPr>
            <a:xfrm flipV="1">
              <a:off x="7147945" y="3182544"/>
              <a:ext cx="1558628" cy="38796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EF5010D-8443-A741-AC48-F4796FEEE371}"/>
                </a:ext>
              </a:extLst>
            </p:cNvPr>
            <p:cNvCxnSpPr>
              <a:cxnSpLocks/>
              <a:stCxn id="49" idx="4"/>
              <a:endCxn id="39" idx="0"/>
            </p:cNvCxnSpPr>
            <p:nvPr/>
          </p:nvCxnSpPr>
          <p:spPr>
            <a:xfrm>
              <a:off x="7078514" y="3646273"/>
              <a:ext cx="121560" cy="72058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6714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Temporal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STN: a pair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set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temporal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variables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Lucida Handwriting"/>
                      </a:rPr>
                      <m:t>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GB" dirty="0"/>
                  <a:t> is a set of edges</a:t>
                </a:r>
              </a:p>
              <a:p>
                <a:r>
                  <a:rPr lang="en-GB" dirty="0"/>
                  <a:t>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labelled with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Shorthand: represents constraint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Equivalently,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Representing unary constraints</a:t>
                </a:r>
              </a:p>
              <a:p>
                <a:pPr lvl="1"/>
                <a:r>
                  <a:rPr lang="en-GB" dirty="0"/>
                  <a:t>Dummy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Edge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labelled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represents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7953BB48-A103-E04E-9EC7-1D43165FF3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54ABE4A9-50EA-7C81-0A94-6423FD86E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88A49-8E78-264F-8483-1A221C9D3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8634408" y="1904879"/>
            <a:ext cx="2478016" cy="1397272"/>
            <a:chOff x="6321776" y="2230824"/>
            <a:chExt cx="2787549" cy="1397272"/>
          </a:xfrm>
        </p:grpSpPr>
        <p:cxnSp>
          <p:nvCxnSpPr>
            <p:cNvPr id="8" name="Straight Arrow Connector 7"/>
            <p:cNvCxnSpPr>
              <a:endCxn id="1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321776" y="3187838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37482" y="2230824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1298" y="3109329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6085" y="2492463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[1,2]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2484" y="2421652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[3,4]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081" y="3351097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[2,3]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 bwMode="auto">
            <a:xfrm>
              <a:off x="7875508" y="2384713"/>
              <a:ext cx="995793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8634409" y="3503529"/>
            <a:ext cx="2392939" cy="1422671"/>
            <a:chOff x="6320736" y="2230824"/>
            <a:chExt cx="2797975" cy="1422671"/>
          </a:xfrm>
        </p:grpSpPr>
        <p:cxnSp>
          <p:nvCxnSpPr>
            <p:cNvPr id="19" name="Straight Arrow Connector 18"/>
            <p:cNvCxnSpPr>
              <a:endCxn id="22" idx="1"/>
            </p:cNvCxnSpPr>
            <p:nvPr/>
          </p:nvCxnSpPr>
          <p:spPr bwMode="auto">
            <a:xfrm flipV="1">
              <a:off x="6527783" y="2384713"/>
              <a:ext cx="1109699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6527782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320736" y="3187838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7482" y="2230824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71300" y="3109329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6088" y="2492463"/>
              <a:ext cx="506070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[1,2]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02488" y="2421652"/>
              <a:ext cx="506070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[3,4]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65784" y="3376496"/>
              <a:ext cx="768851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[–3,–2]</a:t>
              </a:r>
            </a:p>
          </p:txBody>
        </p:sp>
        <p:cxnSp>
          <p:nvCxnSpPr>
            <p:cNvPr id="27" name="Straight Arrow Connector 26"/>
            <p:cNvCxnSpPr>
              <a:stCxn id="22" idx="3"/>
            </p:cNvCxnSpPr>
            <p:nvPr/>
          </p:nvCxnSpPr>
          <p:spPr bwMode="auto">
            <a:xfrm>
              <a:off x="7884893" y="2384713"/>
              <a:ext cx="986406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86901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Temporal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STN: a pair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set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temporal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variables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Lucida Handwriting"/>
                      </a:rPr>
                      <m:t>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GB" dirty="0"/>
                  <a:t> is a set of edges</a:t>
                </a:r>
              </a:p>
              <a:p>
                <a:r>
                  <a:rPr lang="en-GB" dirty="0"/>
                  <a:t>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labelled with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Shorthand: represents constraint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Equivalently,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Representing unary constraints</a:t>
                </a:r>
              </a:p>
              <a:p>
                <a:pPr lvl="1"/>
                <a:r>
                  <a:rPr lang="en-GB" dirty="0"/>
                  <a:t>Dummy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Edge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labelled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represents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 r="-3023" b="-38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45B1A535-D36A-FF52-AD05-B1A36D9D85B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Solution</a:t>
                </a:r>
                <a:r>
                  <a:rPr lang="en-GB" dirty="0"/>
                  <a:t> to an STN</a:t>
                </a:r>
              </a:p>
              <a:p>
                <a:pPr lvl="1"/>
                <a:r>
                  <a:rPr lang="en-GB" dirty="0"/>
                  <a:t>Integer value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b="0" dirty="0"/>
              </a:p>
              <a:p>
                <a:pPr lvl="1"/>
                <a:r>
                  <a:rPr lang="en-GB" dirty="0"/>
                  <a:t>All constraints satisfied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Consistent</a:t>
                </a:r>
                <a:r>
                  <a:rPr lang="en-GB" i="1" dirty="0"/>
                  <a:t> </a:t>
                </a:r>
                <a:r>
                  <a:rPr lang="en-GB" dirty="0"/>
                  <a:t>STN</a:t>
                </a:r>
              </a:p>
              <a:p>
                <a:pPr lvl="1"/>
                <a:r>
                  <a:rPr lang="en-GB" dirty="0"/>
                  <a:t>Has a solution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45B1A535-D36A-FF52-AD05-B1A36D9D8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7953BB48-A103-E04E-9EC7-1D43165F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54ABE4A9-50EA-7C81-0A94-6423FD86E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88A49-8E78-264F-8483-1A221C9D3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9353660" y="4508640"/>
            <a:ext cx="2478016" cy="1397272"/>
            <a:chOff x="6321776" y="2230824"/>
            <a:chExt cx="2787549" cy="1397272"/>
          </a:xfrm>
        </p:grpSpPr>
        <p:cxnSp>
          <p:nvCxnSpPr>
            <p:cNvPr id="8" name="Straight Arrow Connector 7"/>
            <p:cNvCxnSpPr>
              <a:endCxn id="1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321776" y="3187838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37482" y="2230824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1298" y="3109329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6085" y="2492463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[1,2]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2484" y="2421652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[3,4]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081" y="3351097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[2,3]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 bwMode="auto">
            <a:xfrm>
              <a:off x="7875508" y="2384713"/>
              <a:ext cx="995793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6491252" y="4479864"/>
            <a:ext cx="2392939" cy="1422671"/>
            <a:chOff x="6320736" y="2230824"/>
            <a:chExt cx="2797975" cy="1422671"/>
          </a:xfrm>
        </p:grpSpPr>
        <p:cxnSp>
          <p:nvCxnSpPr>
            <p:cNvPr id="19" name="Straight Arrow Connector 18"/>
            <p:cNvCxnSpPr>
              <a:endCxn id="22" idx="1"/>
            </p:cNvCxnSpPr>
            <p:nvPr/>
          </p:nvCxnSpPr>
          <p:spPr bwMode="auto">
            <a:xfrm flipV="1">
              <a:off x="6527783" y="2384713"/>
              <a:ext cx="1109699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6527782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320736" y="3187838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7482" y="2230824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71300" y="3109329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6088" y="2492463"/>
              <a:ext cx="506070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[1,2]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02488" y="2421652"/>
              <a:ext cx="506070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[3,4]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65784" y="3376496"/>
              <a:ext cx="768851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[–3,–2]</a:t>
              </a:r>
            </a:p>
          </p:txBody>
        </p:sp>
        <p:cxnSp>
          <p:nvCxnSpPr>
            <p:cNvPr id="27" name="Straight Arrow Connector 26"/>
            <p:cNvCxnSpPr>
              <a:stCxn id="22" idx="3"/>
            </p:cNvCxnSpPr>
            <p:nvPr/>
          </p:nvCxnSpPr>
          <p:spPr bwMode="auto">
            <a:xfrm>
              <a:off x="7884893" y="2384713"/>
              <a:ext cx="986406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760F2A-9E24-5042-9562-170FDBC5557A}"/>
              </a:ext>
            </a:extLst>
          </p:cNvPr>
          <p:cNvGrpSpPr/>
          <p:nvPr/>
        </p:nvGrpSpPr>
        <p:grpSpPr>
          <a:xfrm>
            <a:off x="8163550" y="3880311"/>
            <a:ext cx="1762416" cy="750303"/>
            <a:chOff x="1866180" y="2294302"/>
            <a:chExt cx="1762416" cy="750303"/>
          </a:xfrm>
        </p:grpSpPr>
        <p:sp>
          <p:nvSpPr>
            <p:cNvPr id="30" name="Cloud Callout 29">
              <a:extLst>
                <a:ext uri="{FF2B5EF4-FFF2-40B4-BE49-F238E27FC236}">
                  <a16:creationId xmlns:a16="http://schemas.microsoft.com/office/drawing/2014/main" id="{B6F47F21-605E-C949-BBAC-2CBE39EC4D16}"/>
                </a:ext>
              </a:extLst>
            </p:cNvPr>
            <p:cNvSpPr/>
            <p:nvPr/>
          </p:nvSpPr>
          <p:spPr>
            <a:xfrm>
              <a:off x="1866180" y="2294302"/>
              <a:ext cx="1762416" cy="750303"/>
            </a:xfrm>
            <a:prstGeom prst="cloudCallout">
              <a:avLst>
                <a:gd name="adj1" fmla="val 11307"/>
                <a:gd name="adj2" fmla="val 96995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0F48AD9-581F-4747-9563-25A491C759F8}"/>
                </a:ext>
              </a:extLst>
            </p:cNvPr>
            <p:cNvSpPr/>
            <p:nvPr/>
          </p:nvSpPr>
          <p:spPr>
            <a:xfrm>
              <a:off x="2028482" y="2340177"/>
              <a:ext cx="16001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Is this network consistent?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FE675E-A8B0-7D42-B171-48EF3B61B866}"/>
              </a:ext>
            </a:extLst>
          </p:cNvPr>
          <p:cNvGrpSpPr/>
          <p:nvPr/>
        </p:nvGrpSpPr>
        <p:grpSpPr>
          <a:xfrm>
            <a:off x="9787315" y="1431587"/>
            <a:ext cx="2164358" cy="2139425"/>
            <a:chOff x="3669234" y="4469915"/>
            <a:chExt cx="2164358" cy="2139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78FE6E-DA80-984A-A68A-1DC4290C92E5}"/>
                    </a:ext>
                  </a:extLst>
                </p:cNvPr>
                <p:cNvSpPr txBox="1"/>
                <p:nvPr/>
              </p:nvSpPr>
              <p:spPr>
                <a:xfrm>
                  <a:off x="3669234" y="4701125"/>
                  <a:ext cx="2023712" cy="1908215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Book says: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dirty="0"/>
                    <a:t>Solution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400" dirty="0"/>
                    <a:t>Integer value for each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GB" sz="14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dirty="0"/>
                    <a:t>Consistent: 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400" dirty="0"/>
                    <a:t>Has a solution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400" i="1" dirty="0"/>
                    <a:t>All constraints satisfied</a:t>
                  </a:r>
                  <a:endParaRPr lang="en-GB" sz="1200" i="1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78FE6E-DA80-984A-A68A-1DC4290C92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234" y="4701125"/>
                  <a:ext cx="2023712" cy="190821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7A7B63-373F-5743-B2D0-569D11AA4DB4}"/>
                </a:ext>
              </a:extLst>
            </p:cNvPr>
            <p:cNvSpPr txBox="1"/>
            <p:nvPr/>
          </p:nvSpPr>
          <p:spPr>
            <a:xfrm>
              <a:off x="5315501" y="4469915"/>
              <a:ext cx="5180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!</a:t>
              </a:r>
              <a:endParaRPr lang="en-GB" sz="40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2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>
                    <a:solidFill>
                      <a:schemeClr val="accent1"/>
                    </a:solidFill>
                  </a:rPr>
                  <a:t>Minimal</a:t>
                </a:r>
                <a:r>
                  <a:rPr lang="en-GB" i="1"/>
                  <a:t> </a:t>
                </a:r>
                <a:r>
                  <a:rPr lang="en-GB"/>
                  <a:t>STN: </a:t>
                </a:r>
              </a:p>
              <a:p>
                <a:pPr lvl="1"/>
                <a:r>
                  <a:rPr lang="en-GB"/>
                  <a:t>For every edge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with label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>
                  <a:cs typeface="Times New Roman"/>
                </a:endParaRPr>
              </a:p>
              <a:p>
                <a:pPr lvl="2"/>
                <a:r>
                  <a:rPr lang="en-GB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>
                  <a:cs typeface="Times New Roman"/>
                </a:endParaRPr>
              </a:p>
              <a:p>
                <a:pPr lvl="3"/>
                <a:r>
                  <a:rPr lang="en-GB"/>
                  <a:t>There is at least one solution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/>
              </a:p>
              <a:p>
                <a:pPr lvl="1"/>
                <a:r>
                  <a:rPr lang="en-GB"/>
                  <a:t>Cannot make any of the time intervals shorter without excluding some solutions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CA555-4504-C24F-B808-30D03E1E74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5F600B-BAA6-E209-D15A-ED6B0668F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877D41-D1F0-9847-9342-5DB87E306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337981" y="3830782"/>
            <a:ext cx="2478016" cy="1397272"/>
            <a:chOff x="6321776" y="2230824"/>
            <a:chExt cx="2787549" cy="1397272"/>
          </a:xfrm>
        </p:grpSpPr>
        <p:cxnSp>
          <p:nvCxnSpPr>
            <p:cNvPr id="8" name="Straight Arrow Connector 7"/>
            <p:cNvCxnSpPr>
              <a:endCxn id="1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321776" y="3187838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37482" y="2230824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1298" y="3109329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6085" y="2492463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[1,2]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2484" y="2421652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[3,4]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081" y="3351097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[3,7]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 bwMode="auto">
            <a:xfrm>
              <a:off x="7875508" y="2384713"/>
              <a:ext cx="995793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7A3FB9-B041-D546-96FB-7D00AD8F70B0}"/>
              </a:ext>
            </a:extLst>
          </p:cNvPr>
          <p:cNvGrpSpPr/>
          <p:nvPr/>
        </p:nvGrpSpPr>
        <p:grpSpPr>
          <a:xfrm>
            <a:off x="6244185" y="5204962"/>
            <a:ext cx="1762416" cy="750303"/>
            <a:chOff x="1866180" y="2294302"/>
            <a:chExt cx="1762416" cy="750303"/>
          </a:xfrm>
        </p:grpSpPr>
        <p:sp>
          <p:nvSpPr>
            <p:cNvPr id="19" name="Cloud Callout 18">
              <a:extLst>
                <a:ext uri="{FF2B5EF4-FFF2-40B4-BE49-F238E27FC236}">
                  <a16:creationId xmlns:a16="http://schemas.microsoft.com/office/drawing/2014/main" id="{79549FD6-A0D0-574A-B764-43BE849722DF}"/>
                </a:ext>
              </a:extLst>
            </p:cNvPr>
            <p:cNvSpPr/>
            <p:nvPr/>
          </p:nvSpPr>
          <p:spPr>
            <a:xfrm>
              <a:off x="1866180" y="2294302"/>
              <a:ext cx="1762416" cy="750303"/>
            </a:xfrm>
            <a:prstGeom prst="cloudCallout">
              <a:avLst>
                <a:gd name="adj1" fmla="val -74388"/>
                <a:gd name="adj2" fmla="val -61665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6A18BA-496D-1742-AE87-41E7387A9A59}"/>
                </a:ext>
              </a:extLst>
            </p:cNvPr>
            <p:cNvSpPr/>
            <p:nvPr/>
          </p:nvSpPr>
          <p:spPr>
            <a:xfrm>
              <a:off x="2028482" y="2340177"/>
              <a:ext cx="16001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Is this network minimal?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9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Operations on STNs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Intersection,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endParaRPr lang="en-GB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GB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GB" dirty="0">
                    <a:solidFill>
                      <a:srgbClr val="FFC000"/>
                    </a:solidFill>
                  </a:rPr>
                  <a:t>Infer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GB" baseline="-25000" dirty="0">
                  <a:solidFill>
                    <a:srgbClr val="C00000"/>
                  </a:solidFill>
                </a:endParaRPr>
              </a:p>
              <a:p>
                <a:r>
                  <a:rPr lang="en-GB" dirty="0"/>
                  <a:t>Composition,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endParaRPr lang="en-GB" i="1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d>
                  </m:oMath>
                </a14:m>
                <a:endParaRPr lang="en-GB" b="0" dirty="0"/>
              </a:p>
              <a:p>
                <a:pPr lvl="1"/>
                <a:r>
                  <a:rPr lang="en-GB" dirty="0">
                    <a:solidFill>
                      <a:srgbClr val="7030A0"/>
                    </a:solidFill>
                  </a:rPr>
                  <a:t>Infer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solidFill>
                    <a:srgbClr val="7030A0"/>
                  </a:solidFill>
                </a:endParaRPr>
              </a:p>
              <a:p>
                <a:pPr lvl="2"/>
                <a:r>
                  <a:rPr lang="en-GB" dirty="0"/>
                  <a:t>Reasoning: add up shortest and longest times</a:t>
                </a:r>
                <a:endParaRPr lang="en-GB" baseline="-25000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Consistency</a:t>
                </a:r>
                <a:r>
                  <a:rPr lang="en-GB" dirty="0"/>
                  <a:t> checking</a:t>
                </a:r>
              </a:p>
              <a:p>
                <a:pPr lvl="1"/>
                <a:r>
                  <a:rPr lang="en-GB" b="0" dirty="0"/>
                  <a:t>Three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are c</a:t>
                </a:r>
                <a:r>
                  <a:rPr lang="en-GB" dirty="0">
                    <a:cs typeface="Times New Roman Regular" charset="0"/>
                  </a:rPr>
                  <a:t>onsistent only </a:t>
                </a: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∩(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GB" i="1">
                        <a:latin typeface="Cambria Math" panose="02040503050406030204" pitchFamily="18" charset="0"/>
                        <a:cs typeface="Times New Roman Regular" charset="0"/>
                      </a:rPr>
                      <m:t>∅</m:t>
                    </m:r>
                  </m:oMath>
                </a14:m>
                <a:endParaRPr lang="en-GB" dirty="0">
                  <a:cs typeface="Times New Roman Regular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44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2E757-C08F-CF45-B43A-C8BCFF2AE9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5DB8DE-DCCD-DEE7-9E20-3401B2409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85-F134-3243-B396-1EEEC095C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9469641" y="1032908"/>
            <a:ext cx="2358121" cy="1276734"/>
            <a:chOff x="6216960" y="1493432"/>
            <a:chExt cx="2358121" cy="1276734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6423355" y="1860038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216960" y="1789934"/>
              <a:ext cx="16350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i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08369" y="1659117"/>
              <a:ext cx="16671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j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8079" y="1493432"/>
              <a:ext cx="16831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/>
                <a:t>r</a:t>
              </a:r>
              <a:r>
                <a:rPr lang="en-US" sz="2000" i="1" baseline="-25000" dirty="0" err="1"/>
                <a:t>ij</a:t>
              </a:r>
              <a:endParaRPr lang="en-US" sz="2000" dirty="0"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881036" y="2335047"/>
                  <a:ext cx="1178862" cy="4351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Sup>
                          <m:sSubSupPr>
                            <m:ctrlP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rgbClr val="FFC000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1036" y="2335047"/>
                  <a:ext cx="1178862" cy="435119"/>
                </a:xfrm>
                <a:prstGeom prst="rect">
                  <a:avLst/>
                </a:prstGeom>
                <a:blipFill>
                  <a:blip r:embed="rId4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7325349" y="1978731"/>
              <a:ext cx="224420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err="1"/>
                <a:t>r′</a:t>
              </a:r>
              <a:r>
                <a:rPr lang="en-US" sz="2000" i="1" baseline="-25000" err="1"/>
                <a:t>ij</a:t>
              </a:r>
              <a:endParaRPr lang="en-US" sz="2000">
                <a:cs typeface="Times New Rom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469641" y="2505140"/>
            <a:ext cx="2358121" cy="1422376"/>
            <a:chOff x="6216960" y="1000944"/>
            <a:chExt cx="2358121" cy="1422376"/>
          </a:xfrm>
        </p:grpSpPr>
        <p:cxnSp>
          <p:nvCxnSpPr>
            <p:cNvPr id="18" name="Straight Arrow Connector 17"/>
            <p:cNvCxnSpPr>
              <a:endCxn id="30" idx="1"/>
            </p:cNvCxnSpPr>
            <p:nvPr/>
          </p:nvCxnSpPr>
          <p:spPr bwMode="auto">
            <a:xfrm flipV="1">
              <a:off x="6423355" y="1154833"/>
              <a:ext cx="840983" cy="7419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6423355" y="1860038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6216960" y="1789934"/>
              <a:ext cx="16350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i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64338" y="1000944"/>
              <a:ext cx="20197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k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08369" y="1659117"/>
              <a:ext cx="16671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j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95349" y="1130528"/>
              <a:ext cx="20358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/>
                <a:t>r</a:t>
              </a:r>
              <a:r>
                <a:rPr lang="en-US" sz="2000" i="1" baseline="-25000"/>
                <a:t>ik</a:t>
              </a:r>
              <a:endParaRPr lang="en-US" sz="2000">
                <a:cs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14534" y="1074304"/>
              <a:ext cx="20678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/>
                <a:t>r</a:t>
              </a:r>
              <a:r>
                <a:rPr lang="en-US" sz="2000" i="1" baseline="-25000" dirty="0" err="1"/>
                <a:t>kj</a:t>
              </a:r>
              <a:endParaRPr lang="en-US" sz="2000" dirty="0">
                <a:cs typeface="Times New Roman"/>
              </a:endParaRPr>
            </a:p>
          </p:txBody>
        </p:sp>
        <p:cxnSp>
          <p:nvCxnSpPr>
            <p:cNvPr id="35" name="Straight Arrow Connector 34"/>
            <p:cNvCxnSpPr>
              <a:stCxn id="30" idx="3"/>
            </p:cNvCxnSpPr>
            <p:nvPr/>
          </p:nvCxnSpPr>
          <p:spPr bwMode="auto">
            <a:xfrm>
              <a:off x="7466316" y="1154833"/>
              <a:ext cx="942053" cy="611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896932" y="1998524"/>
                  <a:ext cx="1072280" cy="424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4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932" y="1998524"/>
                  <a:ext cx="1072280" cy="424796"/>
                </a:xfrm>
                <a:prstGeom prst="rect">
                  <a:avLst/>
                </a:prstGeom>
                <a:blipFill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9539936" y="4081404"/>
            <a:ext cx="2358121" cy="1824510"/>
            <a:chOff x="5898607" y="4993311"/>
            <a:chExt cx="2358121" cy="1824510"/>
          </a:xfrm>
        </p:grpSpPr>
        <p:cxnSp>
          <p:nvCxnSpPr>
            <p:cNvPr id="52" name="Straight Arrow Connector 51"/>
            <p:cNvCxnSpPr>
              <a:endCxn id="55" idx="1"/>
            </p:cNvCxnSpPr>
            <p:nvPr/>
          </p:nvCxnSpPr>
          <p:spPr bwMode="auto">
            <a:xfrm flipV="1">
              <a:off x="6105002" y="5147200"/>
              <a:ext cx="840983" cy="7419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6105002" y="5852405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5898607" y="5782301"/>
              <a:ext cx="16350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i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945985" y="4993311"/>
              <a:ext cx="20197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k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90016" y="5651484"/>
              <a:ext cx="16671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j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157732" y="5147199"/>
              <a:ext cx="20358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/>
                <a:t>r</a:t>
              </a:r>
              <a:r>
                <a:rPr lang="en-US" sz="2000" i="1" baseline="-25000" dirty="0" err="1"/>
                <a:t>ik</a:t>
              </a:r>
              <a:endParaRPr lang="en-US" sz="2000" dirty="0">
                <a:cs typeface="Times New Roman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784295" y="5128782"/>
              <a:ext cx="20678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err="1"/>
                <a:t>r</a:t>
              </a:r>
              <a:r>
                <a:rPr lang="en-US" sz="2000" i="1" baseline="-25000" err="1"/>
                <a:t>kj</a:t>
              </a:r>
              <a:endParaRPr lang="en-US" sz="2000">
                <a:cs typeface="Times New Roman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60145" y="5544628"/>
              <a:ext cx="16831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/>
                <a:t>r</a:t>
              </a:r>
              <a:r>
                <a:rPr lang="en-US" sz="2000" i="1" baseline="-25000" dirty="0" err="1"/>
                <a:t>ij</a:t>
              </a:r>
              <a:endParaRPr lang="en-US" sz="2000" dirty="0">
                <a:cs typeface="Times New Roman"/>
              </a:endParaRPr>
            </a:p>
          </p:txBody>
        </p:sp>
        <p:cxnSp>
          <p:nvCxnSpPr>
            <p:cNvPr id="60" name="Straight Arrow Connector 59"/>
            <p:cNvCxnSpPr>
              <a:stCxn id="55" idx="3"/>
            </p:cNvCxnSpPr>
            <p:nvPr/>
          </p:nvCxnSpPr>
          <p:spPr bwMode="auto">
            <a:xfrm>
              <a:off x="7147963" y="5147200"/>
              <a:ext cx="942053" cy="611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6227519" y="6370904"/>
                  <a:ext cx="1856086" cy="4469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err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sSub>
                              <m:sSubPr>
                                <m:ctrlPr>
                                  <a:rPr lang="de-DE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err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519" y="6370904"/>
                  <a:ext cx="1856086" cy="446917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6668965" y="5896149"/>
                  <a:ext cx="1072280" cy="424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4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8965" y="5896149"/>
                  <a:ext cx="1072280" cy="424796"/>
                </a:xfrm>
                <a:prstGeom prst="rect">
                  <a:avLst/>
                </a:prstGeom>
                <a:blipFill>
                  <a:blip r:embed="rId7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33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Timeline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Sets of constraints on state variables and events</a:t>
            </a:r>
          </a:p>
          <a:p>
            <a:pPr lvl="1"/>
            <a:r>
              <a:rPr lang="en-US" dirty="0"/>
              <a:t>Reflect predicted actions and events</a:t>
            </a:r>
          </a:p>
          <a:p>
            <a:r>
              <a:rPr lang="en-US" dirty="0"/>
              <a:t>Planning is constraint-based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CCF4F-293C-024F-B09C-16EDD38A7A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838EA-E0C4-C6A8-9635-69AA7F3E7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721F-7D99-A640-8456-D98423732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 dirty="0"/>
          </a:p>
        </p:txBody>
      </p:sp>
      <p:grpSp>
        <p:nvGrpSpPr>
          <p:cNvPr id="54" name="Group 116"/>
          <p:cNvGrpSpPr>
            <a:grpSpLocks noChangeAspect="1"/>
          </p:cNvGrpSpPr>
          <p:nvPr/>
        </p:nvGrpSpPr>
        <p:grpSpPr>
          <a:xfrm>
            <a:off x="1816807" y="3345345"/>
            <a:ext cx="8557686" cy="2560569"/>
            <a:chOff x="234808" y="0"/>
            <a:chExt cx="11288891" cy="3377779"/>
          </a:xfrm>
        </p:grpSpPr>
        <p:pic>
          <p:nvPicPr>
            <p:cNvPr id="55" name="exTempPlan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73" t="3116" r="994" b="21529"/>
            <a:stretch>
              <a:fillRect/>
            </a:stretch>
          </p:blipFill>
          <p:spPr>
            <a:xfrm>
              <a:off x="234808" y="0"/>
              <a:ext cx="11288891" cy="33777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" name="Shape 115"/>
            <p:cNvSpPr/>
            <p:nvPr/>
          </p:nvSpPr>
          <p:spPr>
            <a:xfrm>
              <a:off x="234808" y="2564836"/>
              <a:ext cx="6339843" cy="812943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miter lim="400000"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algn="ctr" defTabSz="406385">
                <a:defRPr sz="3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sz="2672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32632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F432-90D6-1749-A349-6D33E896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F53CBB-270B-294D-A922-F977B211E0C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STN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2,3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Composition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Cannot satisfy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inconsistent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F53CBB-270B-294D-A922-F977B211E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32E7C06-29DA-1244-A271-BA292D4E295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STN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Composition (as before)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consistent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Minimal network </a:t>
                </a:r>
                <a:br>
                  <a:rPr lang="en-GB" dirty="0"/>
                </a:br>
                <a:r>
                  <a:rPr lang="en-GB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32E7C06-29DA-1244-A271-BA292D4E2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99E30BEB-646A-1F4E-B515-25F29E27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5C6C831D-B201-39D8-2B62-2352A689D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A209B-E7EE-5349-9B77-7246C1AB4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3D89F6-24FE-AB4C-9708-B8D020210472}"/>
              </a:ext>
            </a:extLst>
          </p:cNvPr>
          <p:cNvGrpSpPr/>
          <p:nvPr/>
        </p:nvGrpSpPr>
        <p:grpSpPr>
          <a:xfrm>
            <a:off x="3361866" y="4461582"/>
            <a:ext cx="2734662" cy="1438162"/>
            <a:chOff x="802568" y="1021533"/>
            <a:chExt cx="2734662" cy="14381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13E4D4-CB53-454B-8302-892A565EAE8D}"/>
                </a:ext>
              </a:extLst>
            </p:cNvPr>
            <p:cNvGrpSpPr/>
            <p:nvPr/>
          </p:nvGrpSpPr>
          <p:grpSpPr>
            <a:xfrm>
              <a:off x="802568" y="1176794"/>
              <a:ext cx="2734662" cy="1282901"/>
              <a:chOff x="802568" y="1176794"/>
              <a:chExt cx="2734662" cy="1282901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94463736-8202-E549-9933-D159101140DB}"/>
                  </a:ext>
                </a:extLst>
              </p:cNvPr>
              <p:cNvCxnSpPr>
                <a:stCxn id="10" idx="3"/>
              </p:cNvCxnSpPr>
              <p:nvPr/>
            </p:nvCxnSpPr>
            <p:spPr bwMode="auto">
              <a:xfrm flipV="1">
                <a:off x="1014164" y="1176794"/>
                <a:ext cx="1077652" cy="93349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11BEC40-138C-C449-8B49-6C70E9578128}"/>
                  </a:ext>
                </a:extLst>
              </p:cNvPr>
              <p:cNvCxnSpPr/>
              <p:nvPr/>
            </p:nvCxnSpPr>
            <p:spPr bwMode="auto">
              <a:xfrm flipV="1">
                <a:off x="994928" y="2086942"/>
                <a:ext cx="2330706" cy="7850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75CED1-41D0-3947-9FEF-F6A18803D47E}"/>
                  </a:ext>
                </a:extLst>
              </p:cNvPr>
              <p:cNvSpPr/>
              <p:nvPr/>
            </p:nvSpPr>
            <p:spPr>
              <a:xfrm>
                <a:off x="802568" y="1956403"/>
                <a:ext cx="21159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sz="2000" i="1">
                    <a:solidFill>
                      <a:schemeClr val="accent1"/>
                    </a:solidFill>
                    <a:cs typeface="Times New Roman"/>
                  </a:rPr>
                  <a:t>t</a:t>
                </a:r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1</a:t>
                </a:r>
                <a:endParaRPr lang="en-US" sz="2000">
                  <a:solidFill>
                    <a:schemeClr val="accent1"/>
                  </a:solidFill>
                  <a:cs typeface="Times New Roman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0520FA-985D-7A4B-8E6A-8B4E1239E3A0}"/>
                  </a:ext>
                </a:extLst>
              </p:cNvPr>
              <p:cNvSpPr/>
              <p:nvPr/>
            </p:nvSpPr>
            <p:spPr>
              <a:xfrm>
                <a:off x="3325634" y="1877894"/>
                <a:ext cx="21159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sz="2000" i="1">
                    <a:solidFill>
                      <a:schemeClr val="accent1"/>
                    </a:solidFill>
                    <a:cs typeface="Times New Roman"/>
                  </a:rPr>
                  <a:t>t</a:t>
                </a:r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3</a:t>
                </a:r>
                <a:endParaRPr lang="en-US" sz="2000">
                  <a:solidFill>
                    <a:schemeClr val="accent1"/>
                  </a:solidFill>
                  <a:cs typeface="Times New Roman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AE8AFD-2A58-8140-8F38-B44A8C875ED9}"/>
                  </a:ext>
                </a:extLst>
              </p:cNvPr>
              <p:cNvSpPr/>
              <p:nvPr/>
            </p:nvSpPr>
            <p:spPr>
              <a:xfrm>
                <a:off x="1080422" y="1284544"/>
                <a:ext cx="442279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cs typeface="Times New Roman"/>
                  </a:rPr>
                  <a:t>[1,2]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2D9297-D7B9-C34C-AE98-F318509347E9}"/>
                  </a:ext>
                </a:extLst>
              </p:cNvPr>
              <p:cNvSpPr/>
              <p:nvPr/>
            </p:nvSpPr>
            <p:spPr>
              <a:xfrm>
                <a:off x="2756822" y="1213733"/>
                <a:ext cx="442279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dirty="0">
                    <a:cs typeface="Times New Roman"/>
                  </a:rPr>
                  <a:t>[3,4]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670D6C-E7F9-FB45-9E35-1EEE44AFE539}"/>
                  </a:ext>
                </a:extLst>
              </p:cNvPr>
              <p:cNvSpPr/>
              <p:nvPr/>
            </p:nvSpPr>
            <p:spPr>
              <a:xfrm>
                <a:off x="1929403" y="2182696"/>
                <a:ext cx="442279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cs typeface="Times New Roman"/>
                  </a:rPr>
                  <a:t>[2,3]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387AF9C-3032-314A-8709-4E580F8E0C10}"/>
                  </a:ext>
                </a:extLst>
              </p:cNvPr>
              <p:cNvCxnSpPr>
                <a:endCxn id="11" idx="1"/>
              </p:cNvCxnSpPr>
              <p:nvPr/>
            </p:nvCxnSpPr>
            <p:spPr bwMode="auto">
              <a:xfrm>
                <a:off x="2291315" y="1176794"/>
                <a:ext cx="1034319" cy="85498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1F5C6B9-1E42-7245-81A8-F05313889294}"/>
                </a:ext>
              </a:extLst>
            </p:cNvPr>
            <p:cNvSpPr/>
            <p:nvPr/>
          </p:nvSpPr>
          <p:spPr>
            <a:xfrm>
              <a:off x="2072412" y="1021533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A16085-5372-4047-B904-31DE16155673}"/>
              </a:ext>
            </a:extLst>
          </p:cNvPr>
          <p:cNvGrpSpPr/>
          <p:nvPr/>
        </p:nvGrpSpPr>
        <p:grpSpPr>
          <a:xfrm>
            <a:off x="9115054" y="4461582"/>
            <a:ext cx="2734662" cy="1436790"/>
            <a:chOff x="5405090" y="1085299"/>
            <a:chExt cx="2734662" cy="143679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27EB4B4-7ED3-3F4B-A0EA-1FEF47CAE541}"/>
                </a:ext>
              </a:extLst>
            </p:cNvPr>
            <p:cNvCxnSpPr>
              <a:stCxn id="19" idx="3"/>
              <a:endCxn id="20" idx="1"/>
            </p:cNvCxnSpPr>
            <p:nvPr/>
          </p:nvCxnSpPr>
          <p:spPr bwMode="auto">
            <a:xfrm flipV="1">
              <a:off x="5616686" y="1239188"/>
              <a:ext cx="1077652" cy="9334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10C65B0-9DC0-E24D-A0D6-2B8B6B6702B6}"/>
                </a:ext>
              </a:extLst>
            </p:cNvPr>
            <p:cNvCxnSpPr/>
            <p:nvPr/>
          </p:nvCxnSpPr>
          <p:spPr bwMode="auto">
            <a:xfrm flipV="1">
              <a:off x="5597450" y="2149336"/>
              <a:ext cx="2330706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74BC22-968A-FB4D-841A-9D2E030693F2}"/>
                </a:ext>
              </a:extLst>
            </p:cNvPr>
            <p:cNvSpPr/>
            <p:nvPr/>
          </p:nvSpPr>
          <p:spPr>
            <a:xfrm>
              <a:off x="5405090" y="2018797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F7FC29-5C21-D94D-8D2C-94D3BA4E97CC}"/>
                </a:ext>
              </a:extLst>
            </p:cNvPr>
            <p:cNvSpPr/>
            <p:nvPr/>
          </p:nvSpPr>
          <p:spPr>
            <a:xfrm>
              <a:off x="6694338" y="1085299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917519-A669-574B-8AEA-DABDD4284A46}"/>
                </a:ext>
              </a:extLst>
            </p:cNvPr>
            <p:cNvSpPr/>
            <p:nvPr/>
          </p:nvSpPr>
          <p:spPr>
            <a:xfrm>
              <a:off x="7928156" y="1940288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CC3B303-7C17-2843-A277-86B677574E01}"/>
                </a:ext>
              </a:extLst>
            </p:cNvPr>
            <p:cNvSpPr/>
            <p:nvPr/>
          </p:nvSpPr>
          <p:spPr>
            <a:xfrm>
              <a:off x="5682944" y="1346938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[1,2]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FFD5F5-1A69-A44D-AB94-5D882C453B7E}"/>
                </a:ext>
              </a:extLst>
            </p:cNvPr>
            <p:cNvSpPr/>
            <p:nvPr/>
          </p:nvSpPr>
          <p:spPr>
            <a:xfrm>
              <a:off x="7359344" y="1276127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[3,4]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C80027-C160-654F-A1B4-46AE98617F80}"/>
                </a:ext>
              </a:extLst>
            </p:cNvPr>
            <p:cNvSpPr/>
            <p:nvPr/>
          </p:nvSpPr>
          <p:spPr>
            <a:xfrm>
              <a:off x="6531925" y="2245090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[2,</a:t>
              </a:r>
              <a:r>
                <a:rPr lang="en-US" dirty="0">
                  <a:solidFill>
                    <a:srgbClr val="FFC000"/>
                  </a:solidFill>
                  <a:cs typeface="Times New Roman"/>
                </a:rPr>
                <a:t>5</a:t>
              </a:r>
              <a:r>
                <a:rPr lang="en-US" dirty="0">
                  <a:cs typeface="Times New Roman"/>
                </a:rPr>
                <a:t>]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3D78C7-677C-F74C-83B2-CD338D0BC346}"/>
                </a:ext>
              </a:extLst>
            </p:cNvPr>
            <p:cNvCxnSpPr>
              <a:stCxn id="20" idx="3"/>
              <a:endCxn id="21" idx="1"/>
            </p:cNvCxnSpPr>
            <p:nvPr/>
          </p:nvCxnSpPr>
          <p:spPr bwMode="auto">
            <a:xfrm>
              <a:off x="6905934" y="1239188"/>
              <a:ext cx="1022222" cy="8549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563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Operations on STNs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latin typeface="Calibri"/>
                  </a:rPr>
                  <a:t>PC</a:t>
                </a:r>
                <a:r>
                  <a:rPr lang="en-US" dirty="0"/>
                  <a:t> (</a:t>
                </a:r>
                <a:r>
                  <a:rPr lang="en-US" i="1" dirty="0"/>
                  <a:t>Path Consistency</a:t>
                </a:r>
                <a:r>
                  <a:rPr lang="en-US" dirty="0"/>
                  <a:t>) algorithm: </a:t>
                </a:r>
              </a:p>
              <a:p>
                <a:pPr lvl="1"/>
                <a:r>
                  <a:rPr lang="en-US" dirty="0"/>
                  <a:t>Consistency checking on all triples</a:t>
                </a:r>
              </a:p>
              <a:p>
                <a:pPr lvl="1"/>
                <a:r>
                  <a:rPr lang="en-US" dirty="0"/>
                  <a:t>Input: STN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an edge has no constraint, 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−∞, +∞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constraints 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triples ➝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de-DE" b="0" dirty="0"/>
              </a:p>
              <a:p>
                <a:r>
                  <a:rPr lang="en-GB" dirty="0"/>
                  <a:t>Example: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–∞,∞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=[1+3, 2+4]=[4,6]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← 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–∞,4</m:t>
                                </m:r>
                              </m:e>
                            </m:d>
                          </m:e>
                        </m:func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∞,6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A9779D-E53F-7946-A157-2C6AFB3D1E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EEB240-083F-4AD8-C5BD-FA0358ECC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A316-003C-5144-ADC3-A44F193E2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51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0BA67-7A91-DD47-8163-3F9C462F687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18288" y="1666875"/>
            <a:ext cx="5573712" cy="4238625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375E1-1C62-FD48-BAE9-DC047CDAC277}"/>
              </a:ext>
            </a:extLst>
          </p:cNvPr>
          <p:cNvSpPr/>
          <p:nvPr/>
        </p:nvSpPr>
        <p:spPr>
          <a:xfrm>
            <a:off x="7309750" y="1667588"/>
            <a:ext cx="4521925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PC(𝒱,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ℰ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∩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∘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inconsistent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consistent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C417F6-73D4-9A46-BC08-56679E1908ED}"/>
              </a:ext>
            </a:extLst>
          </p:cNvPr>
          <p:cNvGrpSpPr/>
          <p:nvPr/>
        </p:nvGrpSpPr>
        <p:grpSpPr>
          <a:xfrm>
            <a:off x="7960508" y="3541151"/>
            <a:ext cx="3290285" cy="2362598"/>
            <a:chOff x="5687798" y="2264686"/>
            <a:chExt cx="3290285" cy="2362598"/>
          </a:xfrm>
        </p:grpSpPr>
        <p:sp>
          <p:nvSpPr>
            <p:cNvPr id="11" name="Shape 800">
              <a:extLst>
                <a:ext uri="{FF2B5EF4-FFF2-40B4-BE49-F238E27FC236}">
                  <a16:creationId xmlns:a16="http://schemas.microsoft.com/office/drawing/2014/main" id="{E7CF1697-AA06-774E-8C53-22539D8A3FB3}"/>
                </a:ext>
              </a:extLst>
            </p:cNvPr>
            <p:cNvSpPr/>
            <p:nvPr/>
          </p:nvSpPr>
          <p:spPr>
            <a:xfrm>
              <a:off x="5832144" y="331371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12" name="Shape 803">
              <a:extLst>
                <a:ext uri="{FF2B5EF4-FFF2-40B4-BE49-F238E27FC236}">
                  <a16:creationId xmlns:a16="http://schemas.microsoft.com/office/drawing/2014/main" id="{81BD0F5E-4DC5-E342-B767-7CA877CA567D}"/>
                </a:ext>
              </a:extLst>
            </p:cNvPr>
            <p:cNvSpPr/>
            <p:nvPr/>
          </p:nvSpPr>
          <p:spPr>
            <a:xfrm>
              <a:off x="8686237" y="305320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Shape 805">
              <a:extLst>
                <a:ext uri="{FF2B5EF4-FFF2-40B4-BE49-F238E27FC236}">
                  <a16:creationId xmlns:a16="http://schemas.microsoft.com/office/drawing/2014/main" id="{915C1819-527C-054C-B7C0-C8C57879037E}"/>
                </a:ext>
              </a:extLst>
            </p:cNvPr>
            <p:cNvSpPr/>
            <p:nvPr/>
          </p:nvSpPr>
          <p:spPr>
            <a:xfrm>
              <a:off x="7073994" y="2626575"/>
              <a:ext cx="138863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15" name="Shape 807">
              <a:extLst>
                <a:ext uri="{FF2B5EF4-FFF2-40B4-BE49-F238E27FC236}">
                  <a16:creationId xmlns:a16="http://schemas.microsoft.com/office/drawing/2014/main" id="{74DF2582-C715-6F48-9B69-DFF76BC4C6AC}"/>
                </a:ext>
              </a:extLst>
            </p:cNvPr>
            <p:cNvSpPr/>
            <p:nvPr/>
          </p:nvSpPr>
          <p:spPr>
            <a:xfrm>
              <a:off x="7009082" y="3494743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16" name="Shape 812">
              <a:extLst>
                <a:ext uri="{FF2B5EF4-FFF2-40B4-BE49-F238E27FC236}">
                  <a16:creationId xmlns:a16="http://schemas.microsoft.com/office/drawing/2014/main" id="{D3971E0A-3716-8348-A697-97A27E302C23}"/>
                </a:ext>
              </a:extLst>
            </p:cNvPr>
            <p:cNvSpPr/>
            <p:nvPr/>
          </p:nvSpPr>
          <p:spPr>
            <a:xfrm>
              <a:off x="7130642" y="4366854"/>
              <a:ext cx="138864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0EEC41-4587-3E49-AB30-14625AF037EB}"/>
                    </a:ext>
                  </a:extLst>
                </p:cNvPr>
                <p:cNvSpPr txBox="1"/>
                <p:nvPr/>
              </p:nvSpPr>
              <p:spPr>
                <a:xfrm>
                  <a:off x="5687798" y="2944304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0EEC41-4587-3E49-AB30-14625AF037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7798" y="2944304"/>
                  <a:ext cx="42755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3E122FB-24E1-6347-85B1-0C7DFDF0ABF8}"/>
                    </a:ext>
                  </a:extLst>
                </p:cNvPr>
                <p:cNvSpPr txBox="1"/>
                <p:nvPr/>
              </p:nvSpPr>
              <p:spPr>
                <a:xfrm>
                  <a:off x="6933487" y="2264686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3E122FB-24E1-6347-85B1-0C7DFDF0AB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487" y="2264686"/>
                  <a:ext cx="432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C37D94E-CC3B-8B4B-A66E-3E9F5DD4C564}"/>
                    </a:ext>
                  </a:extLst>
                </p:cNvPr>
                <p:cNvSpPr txBox="1"/>
                <p:nvPr/>
              </p:nvSpPr>
              <p:spPr>
                <a:xfrm>
                  <a:off x="6655780" y="338918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C37D94E-CC3B-8B4B-A66E-3E9F5DD4C5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5780" y="3389188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A433364-AEB0-C444-BE06-41FE48A51CC7}"/>
                    </a:ext>
                  </a:extLst>
                </p:cNvPr>
                <p:cNvSpPr txBox="1"/>
                <p:nvPr/>
              </p:nvSpPr>
              <p:spPr>
                <a:xfrm>
                  <a:off x="8545208" y="270909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A433364-AEB0-C444-BE06-41FE48A51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5208" y="2709092"/>
                  <a:ext cx="4328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46080D-AA9D-294C-BDDE-8243C6FC7785}"/>
                    </a:ext>
                  </a:extLst>
                </p:cNvPr>
                <p:cNvSpPr txBox="1"/>
                <p:nvPr/>
              </p:nvSpPr>
              <p:spPr>
                <a:xfrm>
                  <a:off x="7204063" y="425795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46080D-AA9D-294C-BDDE-8243C6FC77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4063" y="4257952"/>
                  <a:ext cx="43287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C0177D-8407-7F4B-A96F-CEE9D03E5AFD}"/>
                    </a:ext>
                  </a:extLst>
                </p:cNvPr>
                <p:cNvSpPr txBox="1"/>
                <p:nvPr/>
              </p:nvSpPr>
              <p:spPr>
                <a:xfrm rot="19821361">
                  <a:off x="6098602" y="2712793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C0177D-8407-7F4B-A96F-CEE9D03E5A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21361">
                  <a:off x="6098602" y="2712793"/>
                  <a:ext cx="70371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7825DF2-B6E9-3649-BF26-6FC6F25693D8}"/>
                    </a:ext>
                  </a:extLst>
                </p:cNvPr>
                <p:cNvSpPr txBox="1"/>
                <p:nvPr/>
              </p:nvSpPr>
              <p:spPr>
                <a:xfrm rot="804104">
                  <a:off x="7636201" y="2555187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7825DF2-B6E9-3649-BF26-6FC6F2569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04104">
                  <a:off x="7636201" y="2555187"/>
                  <a:ext cx="70371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0FFAE7E-4B6A-CA4F-8C58-ED5FE3E741A9}"/>
                    </a:ext>
                  </a:extLst>
                </p:cNvPr>
                <p:cNvSpPr txBox="1"/>
                <p:nvPr/>
              </p:nvSpPr>
              <p:spPr>
                <a:xfrm rot="20650469">
                  <a:off x="7566877" y="3349991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0FFAE7E-4B6A-CA4F-8C58-ED5FE3E74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50469">
                  <a:off x="7566877" y="3349991"/>
                  <a:ext cx="70371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6D34F4-669C-474F-9586-E781489B0B4A}"/>
                    </a:ext>
                  </a:extLst>
                </p:cNvPr>
                <p:cNvSpPr txBox="1"/>
                <p:nvPr/>
              </p:nvSpPr>
              <p:spPr>
                <a:xfrm rot="2354170">
                  <a:off x="6071177" y="3810093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6,7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6D34F4-669C-474F-9586-E781489B0B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54170">
                  <a:off x="6071177" y="3810093"/>
                  <a:ext cx="70371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1D21F4-D9DC-1741-A91A-C26F7C76AE7C}"/>
                    </a:ext>
                  </a:extLst>
                </p:cNvPr>
                <p:cNvSpPr txBox="1"/>
                <p:nvPr/>
              </p:nvSpPr>
              <p:spPr>
                <a:xfrm rot="21041965">
                  <a:off x="7041192" y="3754721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4,5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1D21F4-D9DC-1741-A91A-C26F7C76AE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41965">
                  <a:off x="7041192" y="3754721"/>
                  <a:ext cx="70371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79C2294-BE47-694D-9572-55CC2F352506}"/>
                </a:ext>
              </a:extLst>
            </p:cNvPr>
            <p:cNvCxnSpPr>
              <a:cxnSpLocks/>
              <a:stCxn id="11" idx="5"/>
              <a:endCxn id="16" idx="1"/>
            </p:cNvCxnSpPr>
            <p:nvPr/>
          </p:nvCxnSpPr>
          <p:spPr>
            <a:xfrm>
              <a:off x="5950671" y="3443051"/>
              <a:ext cx="1200307" cy="94599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2864307-AE1B-EC4D-B734-68EFD2AAC82A}"/>
                </a:ext>
              </a:extLst>
            </p:cNvPr>
            <p:cNvCxnSpPr>
              <a:cxnSpLocks/>
              <a:stCxn id="14" idx="6"/>
              <a:endCxn id="12" idx="1"/>
            </p:cNvCxnSpPr>
            <p:nvPr/>
          </p:nvCxnSpPr>
          <p:spPr>
            <a:xfrm>
              <a:off x="7212857" y="2702339"/>
              <a:ext cx="1493716" cy="373057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06CF50E-3AF0-BA47-9DA7-D820B36A29E1}"/>
                </a:ext>
              </a:extLst>
            </p:cNvPr>
            <p:cNvCxnSpPr>
              <a:cxnSpLocks/>
              <a:stCxn id="11" idx="7"/>
              <a:endCxn id="14" idx="2"/>
            </p:cNvCxnSpPr>
            <p:nvPr/>
          </p:nvCxnSpPr>
          <p:spPr>
            <a:xfrm flipV="1">
              <a:off x="5950671" y="2702339"/>
              <a:ext cx="1123323" cy="63356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284B0C5-1CB9-E54D-B4B4-B8BFDB5386A2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5971007" y="3128970"/>
              <a:ext cx="2715230" cy="260508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8B5A8A6-858E-1749-92AA-2B4278A8F764}"/>
                </a:ext>
              </a:extLst>
            </p:cNvPr>
            <p:cNvCxnSpPr>
              <a:cxnSpLocks/>
              <a:stCxn id="15" idx="6"/>
              <a:endCxn id="12" idx="3"/>
            </p:cNvCxnSpPr>
            <p:nvPr/>
          </p:nvCxnSpPr>
          <p:spPr>
            <a:xfrm flipV="1">
              <a:off x="7147945" y="3182544"/>
              <a:ext cx="1558628" cy="38796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4BAAAC4-29D7-ED48-B875-4F1A9C8859A7}"/>
                </a:ext>
              </a:extLst>
            </p:cNvPr>
            <p:cNvCxnSpPr>
              <a:cxnSpLocks/>
              <a:stCxn id="15" idx="4"/>
              <a:endCxn id="16" idx="0"/>
            </p:cNvCxnSpPr>
            <p:nvPr/>
          </p:nvCxnSpPr>
          <p:spPr>
            <a:xfrm>
              <a:off x="7078514" y="3646273"/>
              <a:ext cx="121560" cy="72058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1E2D4F-3BB3-BE45-9CBF-37C2AE83C86C}"/>
                  </a:ext>
                </a:extLst>
              </p:cNvPr>
              <p:cNvSpPr txBox="1"/>
              <p:nvPr/>
            </p:nvSpPr>
            <p:spPr>
              <a:xfrm>
                <a:off x="7707543" y="4481200"/>
                <a:ext cx="318613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1E2D4F-3BB3-BE45-9CBF-37C2AE83C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543" y="4481200"/>
                <a:ext cx="31861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84FBFA-89CA-CB4C-B734-09F22B458FFE}"/>
                  </a:ext>
                </a:extLst>
              </p:cNvPr>
              <p:cNvSpPr txBox="1"/>
              <p:nvPr/>
            </p:nvSpPr>
            <p:spPr>
              <a:xfrm>
                <a:off x="8899615" y="3429000"/>
                <a:ext cx="370935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84FBFA-89CA-CB4C-B734-09F22B458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615" y="3429000"/>
                <a:ext cx="37093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5F50687-F9B4-BF48-B190-6164BDB9F636}"/>
                  </a:ext>
                </a:extLst>
              </p:cNvPr>
              <p:cNvSpPr txBox="1"/>
              <p:nvPr/>
            </p:nvSpPr>
            <p:spPr>
              <a:xfrm>
                <a:off x="11188580" y="4221598"/>
                <a:ext cx="324896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5F50687-F9B4-BF48-B190-6164BDB9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8580" y="4221598"/>
                <a:ext cx="32489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8113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Operations on STNs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PC makes network minimal</a:t>
                </a:r>
              </a:p>
              <a:p>
                <a:pPr lvl="1"/>
                <a:r>
                  <a:rPr lang="en-US" dirty="0"/>
                  <a:t>Shrinks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to exclude values not in any solution</a:t>
                </a:r>
                <a:endParaRPr lang="en-US" i="1" dirty="0"/>
              </a:p>
              <a:p>
                <a:pPr lvl="1"/>
                <a:r>
                  <a:rPr lang="en-US" dirty="0"/>
                  <a:t>Doing so, it detects inconsistent networks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empty ➝ inconsistent</a:t>
                </a:r>
              </a:p>
              <a:p>
                <a:r>
                  <a:rPr lang="en-US" dirty="0"/>
                  <a:t>Graph: dashed lines</a:t>
                </a:r>
              </a:p>
              <a:p>
                <a:pPr lvl="1"/>
                <a:r>
                  <a:rPr lang="en-US" dirty="0"/>
                  <a:t>Constraints that were shrunk</a:t>
                </a:r>
              </a:p>
              <a:p>
                <a:r>
                  <a:rPr lang="en-US" dirty="0"/>
                  <a:t>Can modify PC to make it incremental</a:t>
                </a:r>
              </a:p>
              <a:p>
                <a:pPr lvl="1"/>
                <a:r>
                  <a:rPr lang="en-US" dirty="0"/>
                  <a:t>Input</a:t>
                </a:r>
              </a:p>
              <a:p>
                <a:pPr lvl="2"/>
                <a:r>
                  <a:rPr lang="en-US" dirty="0"/>
                  <a:t>A consistent, minimal STN</a:t>
                </a:r>
              </a:p>
              <a:p>
                <a:pPr lvl="2"/>
                <a:r>
                  <a:rPr lang="en-US" dirty="0"/>
                  <a:t>A new constraint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Incorporate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de-DE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4AE20B-0237-F34F-9E6C-AC835E0538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A72240-1E66-CB11-2E68-BA957334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A316-003C-5144-ADC3-A44F193E2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0BA67-7A91-DD47-8163-3F9C462F687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18288" y="1666875"/>
            <a:ext cx="5573712" cy="4238625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375E1-1C62-FD48-BAE9-DC047CDAC277}"/>
              </a:ext>
            </a:extLst>
          </p:cNvPr>
          <p:cNvSpPr/>
          <p:nvPr/>
        </p:nvSpPr>
        <p:spPr>
          <a:xfrm>
            <a:off x="7309750" y="1667030"/>
            <a:ext cx="4521925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PC(𝒱,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ℰ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∩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∘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inconsistent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consistent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A7E57C-D130-5045-92B3-2E88FADDB6CC}"/>
              </a:ext>
            </a:extLst>
          </p:cNvPr>
          <p:cNvGrpSpPr/>
          <p:nvPr/>
        </p:nvGrpSpPr>
        <p:grpSpPr>
          <a:xfrm>
            <a:off x="8372328" y="3706456"/>
            <a:ext cx="2396767" cy="1786957"/>
            <a:chOff x="5327370" y="3306903"/>
            <a:chExt cx="2396767" cy="17869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CA93CED-05E7-DF43-8428-C4E3E0B2B301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11" name="Shape 800">
                <a:extLst>
                  <a:ext uri="{FF2B5EF4-FFF2-40B4-BE49-F238E27FC236}">
                    <a16:creationId xmlns:a16="http://schemas.microsoft.com/office/drawing/2014/main" id="{5357E8D2-A3B4-5441-8BBC-82A782A11CF0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Shape 803">
                <a:extLst>
                  <a:ext uri="{FF2B5EF4-FFF2-40B4-BE49-F238E27FC236}">
                    <a16:creationId xmlns:a16="http://schemas.microsoft.com/office/drawing/2014/main" id="{5E9598D4-639F-BC42-945C-D000EB423D5C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Shape 805">
                <a:extLst>
                  <a:ext uri="{FF2B5EF4-FFF2-40B4-BE49-F238E27FC236}">
                    <a16:creationId xmlns:a16="http://schemas.microsoft.com/office/drawing/2014/main" id="{C5E44DF0-122F-B64D-8354-9488164D2230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Shape 807">
                <a:extLst>
                  <a:ext uri="{FF2B5EF4-FFF2-40B4-BE49-F238E27FC236}">
                    <a16:creationId xmlns:a16="http://schemas.microsoft.com/office/drawing/2014/main" id="{3E17D119-BB06-864D-819C-4DD5A7D434CF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BEF74F0-E061-434C-B86F-B90984494D3D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BEF74F0-E061-434C-B86F-B90984494D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C6CB982-3524-6F44-8760-FD5F4A2ED681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C6CB982-3524-6F44-8760-FD5F4A2ED6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8B00967-DA98-BC42-9AD1-225A13B83F4B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8B00967-DA98-BC42-9AD1-225A13B83F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1F42FD2-2E39-2047-9891-ABC00A36D54A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1F42FD2-2E39-2047-9891-ABC00A36D5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F5C5868-78BA-6240-87BD-677F694A81A1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F5C5868-78BA-6240-87BD-677F694A81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12E0D9C-6D8F-C04D-8C29-D438A7DD9F53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12E0D9C-6D8F-C04D-8C29-D438A7DD9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37BF13F-FB1C-964A-B1C6-89EEA449DB97}"/>
                      </a:ext>
                    </a:extLst>
                  </p:cNvPr>
                  <p:cNvSpPr txBox="1"/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0,15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37BF13F-FB1C-964A-B1C6-89EEA449DB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E6EEB0E-3F59-7C41-8D2A-B98E590DC27D}"/>
                      </a:ext>
                    </a:extLst>
                  </p:cNvPr>
                  <p:cNvSpPr txBox="1"/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15,50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E6EEB0E-3F59-7C41-8D2A-B98E590DC2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2AABAC5-EF2F-0343-8803-191372FFFE26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2AABAC5-EF2F-0343-8803-191372FFFE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C0D12E9-7B9D-B14F-B13B-8F1F754DECB3}"/>
                  </a:ext>
                </a:extLst>
              </p:cNvPr>
              <p:cNvCxnSpPr>
                <a:cxnSpLocks/>
                <a:stCxn id="11" idx="5"/>
                <a:endCxn id="15" idx="0"/>
              </p:cNvCxnSpPr>
              <p:nvPr/>
            </p:nvCxnSpPr>
            <p:spPr>
              <a:xfrm>
                <a:off x="5905858" y="2755913"/>
                <a:ext cx="582000" cy="72172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AC201A0-3691-044B-98DD-44D447251B21}"/>
                  </a:ext>
                </a:extLst>
              </p:cNvPr>
              <p:cNvCxnSpPr>
                <a:cxnSpLocks/>
                <a:stCxn id="14" idx="5"/>
                <a:endCxn id="12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A8A7D6D-1F2B-7640-83F8-B06A019A5754}"/>
                  </a:ext>
                </a:extLst>
              </p:cNvPr>
              <p:cNvCxnSpPr>
                <a:cxnSpLocks/>
                <a:stCxn id="11" idx="6"/>
                <a:endCxn id="14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83EC5A4-669D-354D-B2F7-4AA335F8532B}"/>
                  </a:ext>
                </a:extLst>
              </p:cNvPr>
              <p:cNvCxnSpPr>
                <a:cxnSpLocks/>
                <a:stCxn id="11" idx="6"/>
                <a:endCxn id="12" idx="1"/>
              </p:cNvCxnSpPr>
              <p:nvPr/>
            </p:nvCxnSpPr>
            <p:spPr>
              <a:xfrm>
                <a:off x="5926194" y="2702340"/>
                <a:ext cx="1848178" cy="795874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09502B2-551B-7C44-917B-7ABE992610C1}"/>
                  </a:ext>
                </a:extLst>
              </p:cNvPr>
              <p:cNvCxnSpPr>
                <a:cxnSpLocks/>
                <a:stCxn id="15" idx="6"/>
                <a:endCxn id="12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99C38035-C494-2B4F-9F78-533D36DB4B19}"/>
                  </a:ext>
                </a:extLst>
              </p:cNvPr>
              <p:cNvCxnSpPr>
                <a:cxnSpLocks/>
                <a:stCxn id="15" idx="7"/>
                <a:endCxn id="14" idx="3"/>
              </p:cNvCxnSpPr>
              <p:nvPr/>
            </p:nvCxnSpPr>
            <p:spPr>
              <a:xfrm flipV="1">
                <a:off x="6536953" y="2755912"/>
                <a:ext cx="557377" cy="743918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94E8806-1E1A-8642-8D91-151FAC0E05EE}"/>
                    </a:ext>
                  </a:extLst>
                </p:cNvPr>
                <p:cNvSpPr txBox="1"/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25,55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94E8806-1E1A-8642-8D91-151FAC0E0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12F096F-CEB5-7B42-80A7-76E55CEA9C3A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5E1337-2B2F-3544-9D48-DD7CACC2DFC6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0212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Pruning </a:t>
            </a:r>
            <a:r>
              <a:rPr lang="en-US" err="1"/>
              <a:t>TemPlan’s</a:t>
            </a:r>
            <a:r>
              <a:rPr lang="en-US"/>
              <a:t> search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/>
                  </a:rPr>
                  <a:t>Take the time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Write them as an STN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Use PC to check whether STN is consistent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If it is inconsistent, </a:t>
                </a:r>
                <a:r>
                  <a:rPr lang="en-US" dirty="0" err="1">
                    <a:cs typeface="Calibri"/>
                  </a:rPr>
                  <a:t>TemPlan</a:t>
                </a:r>
                <a:r>
                  <a:rPr lang="en-US" dirty="0">
                    <a:cs typeface="Times New Roman"/>
                  </a:rPr>
                  <a:t> can backtrack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35DB2-BF8E-6743-BC4F-49C1487785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5B319-4D21-AA38-972D-C13C4A23B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B79DA-49B9-4B44-BD6C-D74F76C11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4747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19D12F-B583-7549-AC86-EDD549E4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Controllability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F6FFDF-6690-F94F-B886-BA0331EDD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Constraint Management with Uncertain Durations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48FFE-831E-2048-CA95-A0AA51799C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16877-92E6-7001-3F8C-A33749F24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B90A2-6F59-4C4E-9C66-06F002BA3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427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</a:t>
            </a:r>
            <a:r>
              <a:rPr lang="en-US" dirty="0" err="1"/>
              <a:t>TemPlan</a:t>
            </a:r>
            <a:r>
              <a:rPr lang="en-US" dirty="0">
                <a:cs typeface="Times New Roman"/>
              </a:rPr>
              <a:t> gives you a chronicle and you want to execute it</a:t>
            </a:r>
          </a:p>
          <a:p>
            <a:pPr lvl="1"/>
            <a:r>
              <a:rPr lang="en-US" dirty="0">
                <a:cs typeface="Times New Roman"/>
              </a:rPr>
              <a:t>Constraints on time points</a:t>
            </a:r>
          </a:p>
          <a:p>
            <a:pPr lvl="1"/>
            <a:r>
              <a:rPr lang="en-US" dirty="0">
                <a:cs typeface="Times New Roman"/>
              </a:rPr>
              <a:t>Need to reason about these to decide when to start each action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EE839F-023A-D243-A41F-78DD9CEDF3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28A87-C7A3-9A51-BDAA-5997E9DD0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36F8C-EEFA-2A45-AFD0-7D0AD7266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55</a:t>
            </a:fld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54100C-8681-BA44-95DA-76DD86CBF98B}"/>
              </a:ext>
            </a:extLst>
          </p:cNvPr>
          <p:cNvGrpSpPr/>
          <p:nvPr/>
        </p:nvGrpSpPr>
        <p:grpSpPr>
          <a:xfrm>
            <a:off x="9434908" y="4118957"/>
            <a:ext cx="2396767" cy="1786957"/>
            <a:chOff x="5327370" y="3306903"/>
            <a:chExt cx="2396767" cy="178695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EFE22AD-8709-FC44-AFC2-74D4FAF4E897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36" name="Shape 800">
                <a:extLst>
                  <a:ext uri="{FF2B5EF4-FFF2-40B4-BE49-F238E27FC236}">
                    <a16:creationId xmlns:a16="http://schemas.microsoft.com/office/drawing/2014/main" id="{952A1AEA-8F2A-D048-A33F-7DD908E4A2BC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Shape 803">
                <a:extLst>
                  <a:ext uri="{FF2B5EF4-FFF2-40B4-BE49-F238E27FC236}">
                    <a16:creationId xmlns:a16="http://schemas.microsoft.com/office/drawing/2014/main" id="{5C01CD84-6853-034D-84A7-1467D9382FFB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Shape 805">
                <a:extLst>
                  <a:ext uri="{FF2B5EF4-FFF2-40B4-BE49-F238E27FC236}">
                    <a16:creationId xmlns:a16="http://schemas.microsoft.com/office/drawing/2014/main" id="{3612F6C2-64C2-4F44-8D74-519AE0331FA6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Shape 807">
                <a:extLst>
                  <a:ext uri="{FF2B5EF4-FFF2-40B4-BE49-F238E27FC236}">
                    <a16:creationId xmlns:a16="http://schemas.microsoft.com/office/drawing/2014/main" id="{AA9D2B60-7408-C541-B786-1BC8C2763C04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B33C8CA-2608-EE4E-A0EB-FC906D318E50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B33C8CA-2608-EE4E-A0EB-FC906D318E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3AE9E7F-4D49-A04F-B7DA-515292085179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3AE9E7F-4D49-A04F-B7DA-5152920851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F6EF44A-B309-2B42-BB2E-4A94838912D4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F6EF44A-B309-2B42-BB2E-4A94838912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0F6918B-9F2D-4840-A089-63434458774B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0F6918B-9F2D-4840-A089-6343445877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07F929E9-6CA0-D741-9B7C-8507633C61DE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07F929E9-6CA0-D741-9B7C-8507633C61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A0B7C99-AF03-7F47-AF80-5D75DF42C5CF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A0B7C99-AF03-7F47-AF80-5D75DF42C5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1FABDD2-F26E-A243-9665-A03D698C8DB4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1FABDD2-F26E-A243-9665-A03D698C8D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2DDE93E-CBDA-3D43-B237-53EE17B3803A}"/>
                  </a:ext>
                </a:extLst>
              </p:cNvPr>
              <p:cNvCxnSpPr>
                <a:cxnSpLocks/>
                <a:stCxn id="38" idx="5"/>
                <a:endCxn id="37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060891FA-17B2-B34C-BC86-BFF30A363E0C}"/>
                  </a:ext>
                </a:extLst>
              </p:cNvPr>
              <p:cNvCxnSpPr>
                <a:cxnSpLocks/>
                <a:stCxn id="36" idx="6"/>
                <a:endCxn id="38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0DF9ADB-F74E-C843-99BA-932265D26F7F}"/>
                  </a:ext>
                </a:extLst>
              </p:cNvPr>
              <p:cNvCxnSpPr>
                <a:cxnSpLocks/>
                <a:stCxn id="39" idx="6"/>
                <a:endCxn id="37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79F9C4-C66C-C340-9EC5-4BB12D4EEB34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8AD69C-F2AC-4C4F-B0D3-B4C3C3930794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9903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Solid lines: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duration constraints</a:t>
            </a:r>
          </a:p>
          <a:p>
            <a:pPr lvl="1"/>
            <a:r>
              <a:rPr lang="en-US" dirty="0">
                <a:cs typeface="Times New Roman"/>
              </a:rPr>
              <a:t>Robot will do </a:t>
            </a:r>
            <a:r>
              <a:rPr lang="en-US" dirty="0" err="1">
                <a:cs typeface="Calibri"/>
              </a:rPr>
              <a:t>bring&amp;move</a:t>
            </a:r>
            <a:r>
              <a:rPr lang="en-US" dirty="0">
                <a:cs typeface="Times New Roman"/>
              </a:rPr>
              <a:t>, will take 30 to 50 time-units</a:t>
            </a:r>
          </a:p>
          <a:p>
            <a:pPr lvl="1"/>
            <a:r>
              <a:rPr lang="en-US" dirty="0">
                <a:cs typeface="Times New Roman"/>
              </a:rPr>
              <a:t>Crane will do </a:t>
            </a:r>
            <a:r>
              <a:rPr lang="en-US" dirty="0">
                <a:cs typeface="Calibri"/>
              </a:rPr>
              <a:t>uncover</a:t>
            </a:r>
            <a:r>
              <a:rPr lang="en-US" dirty="0">
                <a:cs typeface="Times New Roman"/>
              </a:rPr>
              <a:t>, will take 5 to 10 time-units</a:t>
            </a:r>
          </a:p>
          <a:p>
            <a:r>
              <a:rPr lang="en-US" dirty="0">
                <a:cs typeface="Times New Roman"/>
              </a:rPr>
              <a:t>Dashed line: </a:t>
            </a:r>
            <a:r>
              <a:rPr lang="en-US" dirty="0" err="1">
                <a:solidFill>
                  <a:schemeClr val="accent1"/>
                </a:solidFill>
                <a:cs typeface="Times New Roman"/>
              </a:rPr>
              <a:t>synchronisation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 constraint</a:t>
            </a:r>
          </a:p>
          <a:p>
            <a:pPr lvl="1"/>
            <a:r>
              <a:rPr lang="en-US" dirty="0">
                <a:cs typeface="Times New Roman"/>
              </a:rPr>
              <a:t>Do not want either the crane or robot to wait long</a:t>
            </a:r>
          </a:p>
          <a:p>
            <a:pPr lvl="1"/>
            <a:r>
              <a:rPr lang="en-US" dirty="0">
                <a:cs typeface="Times New Roman"/>
              </a:rPr>
              <a:t>At most 5 seconds between the two ending times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Objective</a:t>
            </a:r>
          </a:p>
          <a:p>
            <a:pPr lvl="1"/>
            <a:r>
              <a:rPr lang="en-US" dirty="0">
                <a:cs typeface="Times New Roman"/>
              </a:rPr>
              <a:t>Choose time points that will satisfy all the constraints</a:t>
            </a:r>
            <a:br>
              <a:rPr lang="en-US" dirty="0">
                <a:cs typeface="Times New Roman"/>
              </a:rPr>
            </a:br>
            <a:endParaRPr lang="en-US" dirty="0">
              <a:cs typeface="Times New Roman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954ACC-1247-2E44-9BC1-4010E152A5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C0589-CAEB-F157-1F15-01DDD7C0E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6A3F1-CD8B-6F45-9F0E-3BA607959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56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FB2B8E-893C-C92E-212E-D8864F468673}"/>
              </a:ext>
            </a:extLst>
          </p:cNvPr>
          <p:cNvGrpSpPr/>
          <p:nvPr/>
        </p:nvGrpSpPr>
        <p:grpSpPr>
          <a:xfrm>
            <a:off x="9434908" y="4118957"/>
            <a:ext cx="2396767" cy="1786957"/>
            <a:chOff x="5327370" y="3306903"/>
            <a:chExt cx="2396767" cy="17869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58D9070-0F29-7781-352D-AA6256C6DC19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26" name="Shape 800">
                <a:extLst>
                  <a:ext uri="{FF2B5EF4-FFF2-40B4-BE49-F238E27FC236}">
                    <a16:creationId xmlns:a16="http://schemas.microsoft.com/office/drawing/2014/main" id="{52950F75-BA87-B133-1236-85476EC161D9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Shape 803">
                <a:extLst>
                  <a:ext uri="{FF2B5EF4-FFF2-40B4-BE49-F238E27FC236}">
                    <a16:creationId xmlns:a16="http://schemas.microsoft.com/office/drawing/2014/main" id="{45CD385C-3381-8826-1502-8E85C63C471E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Shape 805">
                <a:extLst>
                  <a:ext uri="{FF2B5EF4-FFF2-40B4-BE49-F238E27FC236}">
                    <a16:creationId xmlns:a16="http://schemas.microsoft.com/office/drawing/2014/main" id="{B15D8CB4-B861-B53A-D9A5-2B8C16AD20EB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Shape 807">
                <a:extLst>
                  <a:ext uri="{FF2B5EF4-FFF2-40B4-BE49-F238E27FC236}">
                    <a16:creationId xmlns:a16="http://schemas.microsoft.com/office/drawing/2014/main" id="{CEC7158E-A0D9-E1B5-8BE2-FB8E04BD75E3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A3E0878-58EC-9BB4-173A-903ACB8F6E0E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B33C8CA-2608-EE4E-A0EB-FC906D318E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5A1D331F-A4F7-EC0D-DF6F-339F246AC247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3AE9E7F-4D49-A04F-B7DA-5152920851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FA95066-26F5-6CC7-C171-6D0DCB9685C8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F6EF44A-B309-2B42-BB2E-4A94838912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35785AD-3E08-05C1-024D-7B5D8A827E82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0F6918B-9F2D-4840-A089-6343445877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74C2960C-979A-94AD-6A92-5E4D24C8522B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07F929E9-6CA0-D741-9B7C-8507633C61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7131AA13-8315-A72F-276F-EDDE4C09FA75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A0B7C99-AF03-7F47-AF80-5D75DF42C5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CB2658F-9D2D-FA1D-5841-43E4AADE2EDE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1FABDD2-F26E-A243-9665-A03D698C8D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DBABDE30-E8B4-8F65-B88B-B30FC97ED92B}"/>
                  </a:ext>
                </a:extLst>
              </p:cNvPr>
              <p:cNvCxnSpPr>
                <a:cxnSpLocks/>
                <a:stCxn id="31" idx="5"/>
                <a:endCxn id="29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A007D0FD-429D-BD33-B3B8-4BAEB6983DE4}"/>
                  </a:ext>
                </a:extLst>
              </p:cNvPr>
              <p:cNvCxnSpPr>
                <a:cxnSpLocks/>
                <a:stCxn id="26" idx="6"/>
                <a:endCxn id="31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8D83208-22A0-95CC-7DAF-CA7D42A82F32}"/>
                  </a:ext>
                </a:extLst>
              </p:cNvPr>
              <p:cNvCxnSpPr>
                <a:cxnSpLocks/>
                <a:stCxn id="32" idx="6"/>
                <a:endCxn id="29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45DA65-DBA7-9C62-62A4-6FF81EB4A40E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509953-3D10-5DFC-C7EA-A51DAC1B764D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4891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cs typeface="Times New Roman"/>
                  </a:rPr>
                  <a:t>Suppose we run PC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PC returns a minimal and consistent network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There </a:t>
                </a:r>
                <a:r>
                  <a:rPr lang="en-US" i="1" dirty="0">
                    <a:cs typeface="Times New Roman"/>
                  </a:rPr>
                  <a:t>exist</a:t>
                </a:r>
                <a:r>
                  <a:rPr lang="en-US" dirty="0">
                    <a:cs typeface="Times New Roman"/>
                  </a:rPr>
                  <a:t> time points that satisfy all the constraints</a:t>
                </a:r>
              </a:p>
              <a:p>
                <a:r>
                  <a:rPr lang="en-US" dirty="0">
                    <a:cs typeface="Times New Roman"/>
                  </a:rPr>
                  <a:t>Would work if we could choose all four time points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But we cannot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cs typeface="Times New Roman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are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Actor can control when each action starts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are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Cannot control how long the actions take</a:t>
                </a:r>
              </a:p>
              <a:p>
                <a:pPr lvl="1"/>
                <a:r>
                  <a:rPr lang="en-US" dirty="0"/>
                  <a:t>Random variables that are known to satisfy the duration constraints</a:t>
                </a:r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 Regular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+30, 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+50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+5, 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537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E3ECA8-0252-3C47-806D-8EE215A3FE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F5FAC-003B-965A-0177-EB0FC3BA0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12574-4B97-C048-A7B4-B9CC2068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57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897DE-98CA-5944-8B09-C88CA0C494A1}"/>
              </a:ext>
            </a:extLst>
          </p:cNvPr>
          <p:cNvGrpSpPr/>
          <p:nvPr/>
        </p:nvGrpSpPr>
        <p:grpSpPr>
          <a:xfrm>
            <a:off x="9434908" y="1989491"/>
            <a:ext cx="2396767" cy="1786957"/>
            <a:chOff x="5327370" y="3306903"/>
            <a:chExt cx="2396767" cy="178695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1B1A0D2-2422-D84B-AAC2-0448A20FBE80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13" name="Shape 800">
                <a:extLst>
                  <a:ext uri="{FF2B5EF4-FFF2-40B4-BE49-F238E27FC236}">
                    <a16:creationId xmlns:a16="http://schemas.microsoft.com/office/drawing/2014/main" id="{5E3A370C-3EA5-9242-B378-757E10FB14A8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Shape 803">
                <a:extLst>
                  <a:ext uri="{FF2B5EF4-FFF2-40B4-BE49-F238E27FC236}">
                    <a16:creationId xmlns:a16="http://schemas.microsoft.com/office/drawing/2014/main" id="{656BCB3C-4157-D845-B111-199A86F03024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Shape 805">
                <a:extLst>
                  <a:ext uri="{FF2B5EF4-FFF2-40B4-BE49-F238E27FC236}">
                    <a16:creationId xmlns:a16="http://schemas.microsoft.com/office/drawing/2014/main" id="{0DE33FBC-55F0-BA47-8D5A-039D02DF0956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Shape 807">
                <a:extLst>
                  <a:ext uri="{FF2B5EF4-FFF2-40B4-BE49-F238E27FC236}">
                    <a16:creationId xmlns:a16="http://schemas.microsoft.com/office/drawing/2014/main" id="{AADC8C48-B7EE-8144-904F-BC5FB9D8CBCF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805F619-C62D-F549-B2FB-C6890B8B5097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805F619-C62D-F549-B2FB-C6890B8B50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8F98C5D-4AD8-7440-860A-F561D0982113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8F98C5D-4AD8-7440-860A-F561D09821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04538BA-B311-2447-BD4C-5E17D610056D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04538BA-B311-2447-BD4C-5E17D61005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0A84555-5354-044D-B7D8-7206F360B0E9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0A84555-5354-044D-B7D8-7206F360B0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C823A59-8731-804E-A99F-E173819EFF0C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C823A59-8731-804E-A99F-E173819EFF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762F027-A2E9-2A48-90E6-AF629D7E28A5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762F027-A2E9-2A48-90E6-AF629D7E28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512C567-F1E4-DC44-B201-9A5BA5C9FEBE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512C567-F1E4-DC44-B201-9A5BA5C9FE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8CE00A2-9AD6-3A41-BC62-744651284ADB}"/>
                  </a:ext>
                </a:extLst>
              </p:cNvPr>
              <p:cNvCxnSpPr>
                <a:cxnSpLocks/>
                <a:stCxn id="16" idx="5"/>
                <a:endCxn id="15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A3B6AA7-5301-0C41-AA77-1BC2982D419E}"/>
                  </a:ext>
                </a:extLst>
              </p:cNvPr>
              <p:cNvCxnSpPr>
                <a:cxnSpLocks/>
                <a:stCxn id="13" idx="6"/>
                <a:endCxn id="16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3F67852-817C-AD49-8CA1-088616EC325B}"/>
                  </a:ext>
                </a:extLst>
              </p:cNvPr>
              <p:cNvCxnSpPr>
                <a:cxnSpLocks/>
                <a:stCxn id="17" idx="6"/>
                <a:endCxn id="15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BEB6B5-5EFD-8540-88BA-4C2E637F9395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F7F29E-91C6-704B-AFEF-FDC921CD6669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3D1605-7F00-8548-ABA3-C8B248A70C06}"/>
              </a:ext>
            </a:extLst>
          </p:cNvPr>
          <p:cNvGrpSpPr/>
          <p:nvPr/>
        </p:nvGrpSpPr>
        <p:grpSpPr>
          <a:xfrm>
            <a:off x="9440625" y="4118957"/>
            <a:ext cx="2396767" cy="1786957"/>
            <a:chOff x="5327370" y="3306903"/>
            <a:chExt cx="2396767" cy="178695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7773B04-7646-7C41-8E06-04AD18BBA430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33" name="Shape 800">
                <a:extLst>
                  <a:ext uri="{FF2B5EF4-FFF2-40B4-BE49-F238E27FC236}">
                    <a16:creationId xmlns:a16="http://schemas.microsoft.com/office/drawing/2014/main" id="{3BDCB806-D426-A845-9DA8-95306A0815D3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Shape 803">
                <a:extLst>
                  <a:ext uri="{FF2B5EF4-FFF2-40B4-BE49-F238E27FC236}">
                    <a16:creationId xmlns:a16="http://schemas.microsoft.com/office/drawing/2014/main" id="{33E8B8BC-703E-784A-AED0-3EA58B128BC0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rgbClr val="FFC000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Shape 805">
                <a:extLst>
                  <a:ext uri="{FF2B5EF4-FFF2-40B4-BE49-F238E27FC236}">
                    <a16:creationId xmlns:a16="http://schemas.microsoft.com/office/drawing/2014/main" id="{2905CB9B-417F-F14F-809B-D82170FC9CD4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rgbClr val="FFC000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Shape 807">
                <a:extLst>
                  <a:ext uri="{FF2B5EF4-FFF2-40B4-BE49-F238E27FC236}">
                    <a16:creationId xmlns:a16="http://schemas.microsoft.com/office/drawing/2014/main" id="{66D33ED0-78B3-684A-B337-8B39359FA0BA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3C6705AF-9FEB-0844-8459-5B86C46DF390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3C6705AF-9FEB-0844-8459-5B86C46DF3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1CAB501-CA5C-434A-B281-8487F827593E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1CAB501-CA5C-434A-B281-8487F82759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00ABB47-BA36-FA43-8EB0-A26C8E22FA4F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00ABB47-BA36-FA43-8EB0-A26C8E22FA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A730779-0716-FF4F-BA20-28D3470208D9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A730779-0716-FF4F-BA20-28D3470208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E5BDE80-1F67-4F4E-9DA5-EC25D3629213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E5BDE80-1F67-4F4E-9DA5-EC25D36292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29F04D7-A821-E14B-B669-A00B89332F8A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29F04D7-A821-E14B-B669-A00B89332F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7436F574-A3D0-A54C-8BD2-4581DFFA4E8F}"/>
                      </a:ext>
                    </a:extLst>
                  </p:cNvPr>
                  <p:cNvSpPr txBox="1"/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0,15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7436F574-A3D0-A54C-8BD2-4581DFFA4E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949A750-5D89-D04F-AE66-CF8CA574F56F}"/>
                      </a:ext>
                    </a:extLst>
                  </p:cNvPr>
                  <p:cNvSpPr txBox="1"/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15,50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949A750-5D89-D04F-AE66-CF8CA574F5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E91C66D-5BDD-B340-9E23-7B7A6360A39C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E91C66D-5BDD-B340-9E23-7B7A6360A3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F8E4BC00-F354-FB47-BED0-F9BD386882CF}"/>
                  </a:ext>
                </a:extLst>
              </p:cNvPr>
              <p:cNvCxnSpPr>
                <a:cxnSpLocks/>
                <a:stCxn id="33" idx="5"/>
                <a:endCxn id="36" idx="0"/>
              </p:cNvCxnSpPr>
              <p:nvPr/>
            </p:nvCxnSpPr>
            <p:spPr>
              <a:xfrm>
                <a:off x="5905858" y="2755913"/>
                <a:ext cx="582000" cy="72172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4ABB27C-5576-5642-8DE9-FFBB05071A37}"/>
                  </a:ext>
                </a:extLst>
              </p:cNvPr>
              <p:cNvCxnSpPr>
                <a:cxnSpLocks/>
                <a:stCxn id="35" idx="5"/>
                <a:endCxn id="34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83094B4-37B8-5D45-B119-8663120C8DAF}"/>
                  </a:ext>
                </a:extLst>
              </p:cNvPr>
              <p:cNvCxnSpPr>
                <a:cxnSpLocks/>
                <a:stCxn id="33" idx="6"/>
                <a:endCxn id="35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2DC88D9-B4B9-E84B-B169-9F692A15A7C5}"/>
                  </a:ext>
                </a:extLst>
              </p:cNvPr>
              <p:cNvCxnSpPr>
                <a:cxnSpLocks/>
                <a:stCxn id="33" idx="6"/>
                <a:endCxn id="34" idx="1"/>
              </p:cNvCxnSpPr>
              <p:nvPr/>
            </p:nvCxnSpPr>
            <p:spPr>
              <a:xfrm>
                <a:off x="5926194" y="2702340"/>
                <a:ext cx="1848178" cy="795874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DFE54271-6641-6048-AD5A-73F42C34C118}"/>
                  </a:ext>
                </a:extLst>
              </p:cNvPr>
              <p:cNvCxnSpPr>
                <a:cxnSpLocks/>
                <a:stCxn id="36" idx="6"/>
                <a:endCxn id="34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AA41E4A5-328F-8F48-9C91-0401384078F7}"/>
                  </a:ext>
                </a:extLst>
              </p:cNvPr>
              <p:cNvCxnSpPr>
                <a:cxnSpLocks/>
                <a:stCxn id="36" idx="7"/>
                <a:endCxn id="35" idx="3"/>
              </p:cNvCxnSpPr>
              <p:nvPr/>
            </p:nvCxnSpPr>
            <p:spPr>
              <a:xfrm flipV="1">
                <a:off x="6536953" y="2755912"/>
                <a:ext cx="557377" cy="743918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93721AE-558F-7844-842A-B6C5EFC4BFAF}"/>
                    </a:ext>
                  </a:extLst>
                </p:cNvPr>
                <p:cNvSpPr txBox="1"/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25,55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93721AE-558F-7844-842A-B6C5EFC4BF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1276C4-2F76-1E49-949C-430A5451F483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FE8612-2B7C-DF4B-B248-1349DB15E2F2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6046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cs typeface="Times New Roman"/>
                  </a:rPr>
                  <a:t>Cannot guarantee all constraints satisfied</a:t>
                </a:r>
              </a:p>
              <a:p>
                <a:r>
                  <a:rPr lang="en-US" dirty="0">
                    <a:cs typeface="Times New Roman"/>
                  </a:rPr>
                  <a:t>Start </a:t>
                </a:r>
                <a:r>
                  <a:rPr lang="en-US" dirty="0" err="1">
                    <a:latin typeface="Calibri"/>
                    <a:cs typeface="Calibri"/>
                  </a:rPr>
                  <a:t>bring&amp;move</a:t>
                </a:r>
                <a:r>
                  <a:rPr lang="en-US" dirty="0">
                    <a:latin typeface="Calibri"/>
                    <a:cs typeface="Calibri"/>
                  </a:rPr>
                  <a:t> </a:t>
                </a:r>
                <a:r>
                  <a:rPr lang="en-US" dirty="0">
                    <a:cs typeface="Times New Roman"/>
                  </a:rPr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Suppose the durations are</a:t>
                </a:r>
              </a:p>
              <a:p>
                <a:pPr lvl="1"/>
                <a:r>
                  <a:rPr lang="en-US" dirty="0" err="1">
                    <a:latin typeface="Calibri"/>
                    <a:cs typeface="Calibri"/>
                  </a:rPr>
                  <a:t>bring&amp;move</a:t>
                </a:r>
                <a:r>
                  <a:rPr lang="en-US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30</m:t>
                    </m:r>
                  </m:oMath>
                </a14:m>
                <a:r>
                  <a:rPr lang="en-US" dirty="0">
                    <a:cs typeface="Times New Roman"/>
                  </a:rPr>
                  <a:t>, 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10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+30=30</m:t>
                    </m:r>
                  </m:oMath>
                </a14:m>
                <a:endParaRPr lang="en-US" i="1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: 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5≤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</m:t>
                    </m:r>
                  </m:oMath>
                </a14:m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–5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≤5</m:t>
                    </m:r>
                  </m:oMath>
                </a14:m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  <a:sym typeface="Wingdings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  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   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25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Must start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≤25</m:t>
                    </m:r>
                  </m:oMath>
                </a14:m>
                <a:endParaRPr lang="en-US" baseline="-25000" dirty="0">
                  <a:cs typeface="Times New Roman"/>
                </a:endParaRPr>
              </a:p>
              <a:p>
                <a:pPr marL="0" lvl="1" indent="0">
                  <a:buSzPct val="85000"/>
                  <a:buNone/>
                </a:pPr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 r="-1860" b="-14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cs typeface="Times New Roman"/>
                  </a:rPr>
                  <a:t>But if we start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≤25</m:t>
                    </m:r>
                  </m:oMath>
                </a14:m>
                <a:r>
                  <a:rPr lang="en-US" dirty="0">
                    <a:cs typeface="Times New Roman"/>
                  </a:rPr>
                  <a:t>, neither action has finished yet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We do not yet know how long they will take</a:t>
                </a:r>
              </a:p>
              <a:p>
                <a:r>
                  <a:rPr lang="en-US" dirty="0">
                    <a:cs typeface="Times New Roman"/>
                  </a:rPr>
                  <a:t>Durations might instead be</a:t>
                </a:r>
              </a:p>
              <a:p>
                <a:pPr lvl="1"/>
                <a:r>
                  <a:rPr lang="en-US" dirty="0" err="1">
                    <a:latin typeface="Calibri"/>
                    <a:cs typeface="Calibri"/>
                  </a:rPr>
                  <a:t>bring&amp;move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50</m:t>
                    </m:r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+50=50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+5≤25+5=30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≤30–50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3"/>
                <a:r>
                  <a:rPr lang="en-US" dirty="0">
                    <a:cs typeface="Times New Roman"/>
                  </a:rPr>
                  <a:t>Violates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985" r="-3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9D08A-7AF5-F24C-8806-89FE6F78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8C062-A3BB-781E-C760-0ABF98F08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10F75-A598-AA40-8382-4C023C1B0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58</a:t>
            </a:fld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6B6427-538D-474C-BB42-9564CFCF97EC}"/>
              </a:ext>
            </a:extLst>
          </p:cNvPr>
          <p:cNvCxnSpPr>
            <a:cxnSpLocks/>
          </p:cNvCxnSpPr>
          <p:nvPr/>
        </p:nvCxnSpPr>
        <p:spPr>
          <a:xfrm flipH="1">
            <a:off x="2537600" y="3100128"/>
            <a:ext cx="1450548" cy="58309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F8CF66-40D0-E848-AA11-A2A41DE676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04744" y="3763606"/>
            <a:ext cx="1545603" cy="133893"/>
          </a:xfrm>
          <a:prstGeom prst="bentConnector3">
            <a:avLst>
              <a:gd name="adj1" fmla="val 100198"/>
            </a:avLst>
          </a:prstGeom>
          <a:ln w="190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DE050C1-702B-0544-90AC-4FACF325C8BC}"/>
              </a:ext>
            </a:extLst>
          </p:cNvPr>
          <p:cNvCxnSpPr>
            <a:cxnSpLocks/>
          </p:cNvCxnSpPr>
          <p:nvPr/>
        </p:nvCxnSpPr>
        <p:spPr>
          <a:xfrm rot="5400000">
            <a:off x="8601000" y="2107571"/>
            <a:ext cx="2083227" cy="1853167"/>
          </a:xfrm>
          <a:prstGeom prst="bentConnector3">
            <a:avLst>
              <a:gd name="adj1" fmla="val 105199"/>
            </a:avLst>
          </a:prstGeom>
          <a:ln w="190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971CF8-0BB5-1742-9B56-EFAF821D2016}"/>
              </a:ext>
            </a:extLst>
          </p:cNvPr>
          <p:cNvCxnSpPr>
            <a:cxnSpLocks/>
          </p:cNvCxnSpPr>
          <p:nvPr/>
        </p:nvCxnSpPr>
        <p:spPr>
          <a:xfrm>
            <a:off x="9755754" y="3423498"/>
            <a:ext cx="0" cy="33707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D39884-107F-7445-94D7-C4C44CAC4D7F}"/>
              </a:ext>
            </a:extLst>
          </p:cNvPr>
          <p:cNvGrpSpPr/>
          <p:nvPr/>
        </p:nvGrpSpPr>
        <p:grpSpPr>
          <a:xfrm>
            <a:off x="9437611" y="4118955"/>
            <a:ext cx="2396767" cy="1786957"/>
            <a:chOff x="5327370" y="3306903"/>
            <a:chExt cx="2396767" cy="178695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345A2C1-50EC-ED40-9DD0-CAEF7580D3E3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18" name="Shape 800">
                <a:extLst>
                  <a:ext uri="{FF2B5EF4-FFF2-40B4-BE49-F238E27FC236}">
                    <a16:creationId xmlns:a16="http://schemas.microsoft.com/office/drawing/2014/main" id="{7D4B91B2-A515-0246-BE9B-3560BBD803CE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Shape 803">
                <a:extLst>
                  <a:ext uri="{FF2B5EF4-FFF2-40B4-BE49-F238E27FC236}">
                    <a16:creationId xmlns:a16="http://schemas.microsoft.com/office/drawing/2014/main" id="{23C60CCB-11D6-0147-BC2D-BD1201BD1CD1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Shape 805">
                <a:extLst>
                  <a:ext uri="{FF2B5EF4-FFF2-40B4-BE49-F238E27FC236}">
                    <a16:creationId xmlns:a16="http://schemas.microsoft.com/office/drawing/2014/main" id="{7E024694-8973-0B4D-83AF-6B297AF76F01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Shape 807">
                <a:extLst>
                  <a:ext uri="{FF2B5EF4-FFF2-40B4-BE49-F238E27FC236}">
                    <a16:creationId xmlns:a16="http://schemas.microsoft.com/office/drawing/2014/main" id="{40162401-4358-4641-855D-826D0A88F9C0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2B33907-44D8-1C4C-89BB-58878C6870E1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2B33907-44D8-1C4C-89BB-58878C687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096C60A-391C-DF43-A5C5-C261C1E2B6F1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096C60A-391C-DF43-A5C5-C261C1E2B6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06AC5DAE-F941-2F41-9BC2-DE27D11F04E4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06AC5DAE-F941-2F41-9BC2-DE27D11F04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C66D72A-D177-3345-8108-3B545E542376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C66D72A-D177-3345-8108-3B545E5423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42D609A-22C4-0947-A9D4-30AA194FD744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42D609A-22C4-0947-A9D4-30AA194FD7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A622FF4-D6CA-2547-952A-93362C8FAF82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A622FF4-D6CA-2547-952A-93362C8FAF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B1E121AA-0517-7942-ABBC-15E2BFB08FA8}"/>
                      </a:ext>
                    </a:extLst>
                  </p:cNvPr>
                  <p:cNvSpPr txBox="1"/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0,15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B1E121AA-0517-7942-ABBC-15E2BFB08F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9A90497-7347-944C-9D3D-98427ACA7B26}"/>
                      </a:ext>
                    </a:extLst>
                  </p:cNvPr>
                  <p:cNvSpPr txBox="1"/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15,50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9A90497-7347-944C-9D3D-98427ACA7B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D3BFA6C-A61C-9943-B0FB-D3059EB3CB8D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D3BFA6C-A61C-9943-B0FB-D3059EB3CB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A38EE8B-ADAE-3C44-9ABC-C3361D63A9A9}"/>
                  </a:ext>
                </a:extLst>
              </p:cNvPr>
              <p:cNvCxnSpPr>
                <a:cxnSpLocks/>
                <a:stCxn id="18" idx="5"/>
                <a:endCxn id="24" idx="0"/>
              </p:cNvCxnSpPr>
              <p:nvPr/>
            </p:nvCxnSpPr>
            <p:spPr>
              <a:xfrm>
                <a:off x="5905858" y="2755913"/>
                <a:ext cx="582000" cy="72172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4E2E0F3-05F9-D849-BE50-B7E31F6B13AF}"/>
                  </a:ext>
                </a:extLst>
              </p:cNvPr>
              <p:cNvCxnSpPr>
                <a:cxnSpLocks/>
                <a:stCxn id="23" idx="5"/>
                <a:endCxn id="20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74DE656-5FCF-C140-88F9-CF3688AF4458}"/>
                  </a:ext>
                </a:extLst>
              </p:cNvPr>
              <p:cNvCxnSpPr>
                <a:cxnSpLocks/>
                <a:stCxn id="18" idx="6"/>
                <a:endCxn id="23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34B3AEC-A139-8149-8FB2-96EF28D7546F}"/>
                  </a:ext>
                </a:extLst>
              </p:cNvPr>
              <p:cNvCxnSpPr>
                <a:cxnSpLocks/>
                <a:stCxn id="18" idx="6"/>
                <a:endCxn id="20" idx="1"/>
              </p:cNvCxnSpPr>
              <p:nvPr/>
            </p:nvCxnSpPr>
            <p:spPr>
              <a:xfrm>
                <a:off x="5926194" y="2702340"/>
                <a:ext cx="1848178" cy="795874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1C0E53F2-C942-3941-8E82-281E84468807}"/>
                  </a:ext>
                </a:extLst>
              </p:cNvPr>
              <p:cNvCxnSpPr>
                <a:cxnSpLocks/>
                <a:stCxn id="24" idx="6"/>
                <a:endCxn id="20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88AE8045-5DF8-3F4D-847B-3005CE3A1B8F}"/>
                  </a:ext>
                </a:extLst>
              </p:cNvPr>
              <p:cNvCxnSpPr>
                <a:cxnSpLocks/>
                <a:stCxn id="24" idx="7"/>
                <a:endCxn id="23" idx="3"/>
              </p:cNvCxnSpPr>
              <p:nvPr/>
            </p:nvCxnSpPr>
            <p:spPr>
              <a:xfrm flipV="1">
                <a:off x="6536953" y="2755912"/>
                <a:ext cx="557377" cy="743918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08A4F8-8F85-9845-80A4-2B2B0FCF9C30}"/>
                    </a:ext>
                  </a:extLst>
                </p:cNvPr>
                <p:cNvSpPr txBox="1"/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25,55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08A4F8-8F85-9845-80A4-2B2B0FCF9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9525F5-D366-E446-8ED5-20BC61D113C9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3EEAF3-C5AF-A940-AFCE-997C7C393664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7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STNUs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STNU (Simple Temporal Network with Uncertainty)</a:t>
                </a:r>
                <a:r>
                  <a:rPr lang="en-US" i="1" dirty="0"/>
                  <a:t>:</a:t>
                </a:r>
              </a:p>
              <a:p>
                <a:pPr lvl="1"/>
                <a:r>
                  <a:rPr lang="en-US" dirty="0"/>
                  <a:t>A 4-tuple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>
                    <a:cs typeface="Times New Roman"/>
                  </a:rPr>
                  <a:t> ={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  <a:r>
                  <a:rPr lang="en-US" dirty="0">
                    <a:cs typeface="Times New Roman"/>
                  </a:rPr>
                  <a:t> time points}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E.g., starting times of actions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>
                    <a:cs typeface="Times New Roman"/>
                  </a:rPr>
                  <a:t> ={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time points}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E.g., ending times of actions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2000" dirty="0">
                    <a:cs typeface="Times New Roman"/>
                  </a:rPr>
                  <a:t> ={</a:t>
                </a:r>
                <a:r>
                  <a:rPr lang="en-US" sz="2000" dirty="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  <a:r>
                  <a:rPr lang="en-US" sz="2000" dirty="0">
                    <a:cs typeface="Times New Roman"/>
                  </a:rPr>
                  <a:t> constraints}</a:t>
                </a:r>
              </a:p>
              <a:p>
                <a:pPr lvl="3"/>
                <a:r>
                  <a:rPr lang="en-US" sz="1800" dirty="0">
                    <a:cs typeface="Times New Roman"/>
                  </a:rPr>
                  <a:t>Next slide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sz="2000" dirty="0">
                    <a:cs typeface="Times New Roman"/>
                  </a:rPr>
                  <a:t> ={</a:t>
                </a:r>
                <a:r>
                  <a:rPr lang="en-US" sz="2000" dirty="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constraints}</a:t>
                </a:r>
              </a:p>
              <a:p>
                <a:pPr lvl="3"/>
                <a:r>
                  <a:rPr lang="en-US" sz="1800" dirty="0">
                    <a:cs typeface="Times New Roman"/>
                  </a:rPr>
                  <a:t>Next slide</a:t>
                </a:r>
              </a:p>
              <a:p>
                <a:pPr lvl="3"/>
                <a:endParaRPr lang="en-US" sz="1800" dirty="0">
                  <a:cs typeface="Times New Roman"/>
                </a:endParaRPr>
              </a:p>
              <a:p>
                <a:pPr lvl="2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C4280A-B06E-CA4E-A11D-449B9FC4EE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6B5169-9400-9FE0-0251-82FEEDADD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81347-2CFF-1F4B-BA81-CA2012479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8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4.2 Representation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Timelines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Actions and tasks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atemporal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435BC-6E72-514D-A638-DED9688D94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C111D-7B3C-2B3B-6352-2B65E10A0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459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STNUs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Controllable and contingent constraints: 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Synchronization between two </a:t>
                </a:r>
                <a:r>
                  <a:rPr lang="en-US" dirty="0">
                    <a:solidFill>
                      <a:srgbClr val="FFC000"/>
                    </a:solidFill>
                    <a:cs typeface="Times New Roman"/>
                  </a:rPr>
                  <a:t>starting</a:t>
                </a:r>
                <a:r>
                  <a:rPr lang="en-US" dirty="0">
                    <a:cs typeface="Times New Roman"/>
                  </a:rPr>
                  <a:t> times: </a:t>
                </a:r>
                <a:r>
                  <a:rPr lang="en-US" i="1" dirty="0">
                    <a:cs typeface="Times New Roman"/>
                  </a:rPr>
                  <a:t>controllable</a:t>
                </a:r>
              </a:p>
              <a:p>
                <a:pPr lvl="1"/>
                <a:r>
                  <a:rPr lang="en-US" dirty="0">
                    <a:solidFill>
                      <a:srgbClr val="FFC000"/>
                    </a:solidFill>
                    <a:cs typeface="Times New Roman"/>
                  </a:rPr>
                  <a:t>Duration</a:t>
                </a:r>
                <a:r>
                  <a:rPr lang="en-US" dirty="0">
                    <a:cs typeface="Times New Roman"/>
                  </a:rPr>
                  <a:t> of an action: </a:t>
                </a:r>
                <a:r>
                  <a:rPr lang="en-US" i="1" dirty="0">
                    <a:cs typeface="Times New Roman"/>
                  </a:rPr>
                  <a:t>contingent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Synchronization between </a:t>
                </a:r>
                <a:r>
                  <a:rPr lang="en-US" dirty="0">
                    <a:solidFill>
                      <a:srgbClr val="FFC000"/>
                    </a:solidFill>
                    <a:cs typeface="Times New Roman"/>
                  </a:rPr>
                  <a:t>ending</a:t>
                </a:r>
                <a:r>
                  <a:rPr lang="en-US" dirty="0">
                    <a:cs typeface="Times New Roman"/>
                  </a:rPr>
                  <a:t> points of two actions: </a:t>
                </a:r>
                <a:r>
                  <a:rPr lang="en-US" i="1" dirty="0">
                    <a:cs typeface="Times New Roman"/>
                  </a:rPr>
                  <a:t>contingent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Synchronization between end of one action, start of another:</a:t>
                </a:r>
              </a:p>
              <a:p>
                <a:pPr lvl="2"/>
                <a:r>
                  <a:rPr lang="en-US" i="1" dirty="0">
                    <a:cs typeface="Times New Roman"/>
                  </a:rPr>
                  <a:t>Controllable</a:t>
                </a:r>
                <a:r>
                  <a:rPr lang="en-US" dirty="0">
                    <a:cs typeface="Times New Roman"/>
                  </a:rPr>
                  <a:t> if the new action starts after the old one ends</a:t>
                </a:r>
              </a:p>
              <a:p>
                <a:pPr lvl="2"/>
                <a:r>
                  <a:rPr lang="en-US" i="1" dirty="0">
                    <a:cs typeface="Times New Roman"/>
                  </a:rPr>
                  <a:t>Contingent</a:t>
                </a:r>
                <a:r>
                  <a:rPr lang="en-US" dirty="0">
                    <a:cs typeface="Times New Roman"/>
                  </a:rPr>
                  <a:t> if the new action starts before the old one ends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/>
                  <a:t>Want a way for the actor to choose time points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>
                    <a:latin typeface="Lucida Handwriting" charset="0"/>
                  </a:rPr>
                  <a:t> </a:t>
                </a:r>
                <a:r>
                  <a:rPr lang="en-US" dirty="0"/>
                  <a:t>(starting times) that guarantee that constraints are satisfied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C4280A-B06E-CA4E-A11D-449B9FC4EE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6B5169-9400-9FE0-0251-82FEEDADD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81347-2CFF-1F4B-BA81-CA2012479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934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Three kinds of 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strongly controllable </a:t>
                </a:r>
                <a:r>
                  <a:rPr lang="en-US" dirty="0"/>
                  <a:t>if the actor can choose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such that success will occur for all values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that satisfy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Actor can choose the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offline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The right choice will work regardless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endParaRPr lang="en-US" baseline="-250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weakly controllable </a:t>
                </a:r>
                <a:r>
                  <a:rPr lang="en-US" dirty="0"/>
                  <a:t>if the actor can choose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such that success will occur for </a:t>
                </a:r>
                <a:r>
                  <a:rPr lang="en-US" i="1" dirty="0"/>
                  <a:t>at least one </a:t>
                </a:r>
                <a:r>
                  <a:rPr lang="en-US" dirty="0"/>
                  <a:t>combination of values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Actor can choose the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only if the actor knows in advance what the values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will be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14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81096-4460-7543-AA39-78E775829B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A8BAC-2542-6475-7398-2F24FB51B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A0B72-1B94-CC43-B6B4-75F30DE13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791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kinds of 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Dynamic controllability</a:t>
                </a:r>
                <a:r>
                  <a:rPr lang="en-US" dirty="0"/>
                  <a:t>: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Game-theoretic model: actor vs. environment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 player’s </a:t>
                </a:r>
                <a:r>
                  <a:rPr lang="en-US" dirty="0">
                    <a:solidFill>
                      <a:schemeClr val="accent1"/>
                    </a:solidFill>
                  </a:rPr>
                  <a:t>strategy</a:t>
                </a:r>
                <a:r>
                  <a:rPr lang="en-US" dirty="0"/>
                  <a:t>: a function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cs typeface="Times New Roman"/>
                      </a:rPr>
                      <m:t>𝜎</m:t>
                    </m:r>
                  </m:oMath>
                </a14:m>
                <a:r>
                  <a:rPr lang="el-GR" i="1" dirty="0">
                    <a:cs typeface="Times New Roman"/>
                  </a:rPr>
                  <a:t> </a:t>
                </a:r>
                <a:r>
                  <a:rPr lang="en-US" dirty="0"/>
                  <a:t>telling what to do in every situation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>
                    <a:cs typeface="Lucida Handwriting"/>
                  </a:rPr>
                  <a:t>Choices may differ depending on what has happened so far</a:t>
                </a:r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dynamically controllable </a:t>
                </a:r>
                <a:r>
                  <a:rPr lang="en-US" dirty="0"/>
                  <a:t>if ∃ strategy for an actor that will guarantee success regardless of the environment’s strategy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3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81096-4460-7543-AA39-78E775829B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A8BAC-2542-6475-7398-2F24FB51B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A0B72-1B94-CC43-B6B4-75F30DE13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693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B89A-5A6D-6148-BBC9-ECFB0070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Dynamic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 1, 2, …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Actor chooses an unassigned 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that all can be assigned the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without violating any constraints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endParaRPr lang="en-GB" dirty="0"/>
              </a:p>
              <a:p>
                <a:pPr lvl="2"/>
                <a:r>
                  <a:rPr lang="en-US" dirty="0">
                    <a:cs typeface="Lucida Handwriting"/>
                  </a:rPr>
                  <a:t>≈ actions the actor chooses to start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Lucida Handwriting"/>
                      </a:rPr>
                      <m:t>𝑡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Simultaneously, environment chooses an unassigned 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/>
                      <m:t>⊆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/>
                  <a:t> that all can be assigned the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without violating any constraints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endParaRPr lang="en-GB" dirty="0"/>
              </a:p>
              <a:p>
                <a:pPr lvl="2"/>
                <a:r>
                  <a:rPr lang="en-US" dirty="0">
                    <a:cs typeface="Lucida Handwriting"/>
                  </a:rPr>
                  <a:t>≈ actions that finish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Lucida Handwriting"/>
                      </a:rPr>
                      <m:t>𝑡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Each chosen time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assigned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cs typeface="Calibri"/>
                  </a:rPr>
                  <a:t>Failure </a:t>
                </a:r>
                <a:r>
                  <a:rPr lang="en-US" dirty="0"/>
                  <a:t>if any of the constraints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are violated</a:t>
                </a:r>
              </a:p>
              <a:p>
                <a:pPr lvl="2"/>
                <a:r>
                  <a:rPr lang="en-US" dirty="0"/>
                  <a:t>There might be violations that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caused individually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cs typeface="Calibri"/>
                  </a:rPr>
                  <a:t>Success </a:t>
                </a:r>
                <a:r>
                  <a:rPr lang="en-US" dirty="0"/>
                  <a:t>if all variables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have values and </a:t>
                </a:r>
                <a:br>
                  <a:rPr lang="en-US" dirty="0"/>
                </a:br>
                <a:r>
                  <a:rPr lang="en-US" dirty="0"/>
                  <a:t>no constraints are violated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 b="-59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ECD190-E3EC-EB45-83E7-402A9659D8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D7C77D-585B-71AE-1C6D-868E7A27E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3A6CF-5D49-B949-883A-22B95F73E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A4CD87-E439-E247-B80D-60E663E279C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646978" y="4968221"/>
                <a:ext cx="2184697" cy="93769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𝑖𝑗</m:t>
                        </m:r>
                      </m:sub>
                    </m:sSub>
                    <m:r>
                      <a:rPr lang="en-US" sz="17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1700" kern="0" dirty="0">
                    <a:solidFill>
                      <a:schemeClr val="bg1"/>
                    </a:solidFill>
                  </a:rPr>
                  <a:t> is </a:t>
                </a:r>
                <a:r>
                  <a:rPr lang="en-US" sz="1700" kern="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violated</a:t>
                </a:r>
                <a:r>
                  <a:rPr lang="en-US" sz="1700" kern="0" dirty="0">
                    <a:solidFill>
                      <a:schemeClr val="bg1"/>
                    </a:solidFill>
                  </a:rPr>
                  <a:t> </a:t>
                </a:r>
                <a:br>
                  <a:rPr lang="en-US" sz="1700" kern="0" dirty="0">
                    <a:solidFill>
                      <a:schemeClr val="bg1"/>
                    </a:solidFill>
                  </a:rPr>
                </a:br>
                <a:r>
                  <a:rPr lang="en-US" sz="1700" kern="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kern="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700" kern="0" dirty="0">
                    <a:solidFill>
                      <a:schemeClr val="bg1"/>
                    </a:solidFill>
                  </a:rPr>
                  <a:t> have values </a:t>
                </a:r>
                <a:br>
                  <a:rPr lang="en-US" sz="1700" kern="0" dirty="0">
                    <a:solidFill>
                      <a:schemeClr val="bg1"/>
                    </a:solidFill>
                  </a:rPr>
                </a:br>
                <a:r>
                  <a:rPr lang="en-US" sz="1700" kern="0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sz="17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 Regular" charset="0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sz="17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A4CD87-E439-E247-B80D-60E663E27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46978" y="4968221"/>
                <a:ext cx="2184697" cy="937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8949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B89A-5A6D-6148-BBC9-ECFB0070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Dynamic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Dynamic execution strategies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actor,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 for environment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/>
                  <a:t> = {what events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>
                    <a:cs typeface="Times New Roman"/>
                  </a:rPr>
                  <a:t> to trigger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}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= {</a:t>
                </a:r>
                <a:r>
                  <a:rPr lang="en-US" dirty="0"/>
                  <a:t>what events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>
                    <a:cs typeface="Times New Roman"/>
                  </a:rPr>
                  <a:t> to trigger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}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⋅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>
                  <a:cs typeface="Times New Roman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dynamically controllable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that will guarantee success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ECD190-E3EC-EB45-83E7-402A9659D8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D7C77D-585B-71AE-1C6D-868E7A27E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3A6CF-5D49-B949-883A-22B95F73E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833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Instead of a single </a:t>
            </a:r>
            <a:r>
              <a:rPr lang="en-US" dirty="0" err="1">
                <a:cs typeface="Calibri"/>
              </a:rPr>
              <a:t>bring&amp;move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task, two separate </a:t>
            </a:r>
            <a:r>
              <a:rPr lang="en-US" dirty="0">
                <a:cs typeface="Calibri"/>
              </a:rPr>
              <a:t>bring</a:t>
            </a:r>
            <a:r>
              <a:rPr lang="en-US" dirty="0">
                <a:cs typeface="Times New Roman"/>
              </a:rPr>
              <a:t> and </a:t>
            </a:r>
            <a:r>
              <a:rPr lang="en-US" dirty="0">
                <a:cs typeface="Calibri"/>
              </a:rPr>
              <a:t>move</a:t>
            </a:r>
            <a:r>
              <a:rPr lang="en-US" dirty="0">
                <a:cs typeface="Times New Roman"/>
              </a:rPr>
              <a:t> tasks</a:t>
            </a:r>
          </a:p>
          <a:p>
            <a:pPr lvl="1"/>
            <a:endParaRPr lang="en-US" dirty="0">
              <a:cs typeface="Times New Roman"/>
            </a:endParaRPr>
          </a:p>
          <a:p>
            <a:pPr lvl="1"/>
            <a:endParaRPr lang="en-US" dirty="0">
              <a:cs typeface="Times New Roman"/>
            </a:endParaRPr>
          </a:p>
          <a:p>
            <a:pPr lvl="1"/>
            <a:endParaRPr lang="en-US" dirty="0">
              <a:cs typeface="Times New Roman"/>
            </a:endParaRPr>
          </a:p>
          <a:p>
            <a:pPr lvl="1"/>
            <a:endParaRPr lang="en-US" dirty="0">
              <a:cs typeface="Times New Roman"/>
            </a:endParaRPr>
          </a:p>
          <a:p>
            <a:pPr lvl="1"/>
            <a:endParaRPr lang="en-US" dirty="0"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1D57972-4AB4-8DCF-69B3-A25485345B5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/>
                  </a:rPr>
                  <a:t>Actor’s dynamic execution strategy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whatever time you want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Wait and observe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at any time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+10]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–5, 5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 Thus, all constraints are satisfied</a:t>
                </a:r>
                <a:endParaRPr lang="en-US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1D57972-4AB4-8DCF-69B3-A25485345B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2598B-68FF-D348-B915-7BB4DB28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96572-BB05-0EBD-83A8-1987EC844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0FE1A-E0E0-814B-8691-DFCE2440E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65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B55BC0-6E83-4245-B1C1-6C07F0D01FF6}"/>
              </a:ext>
            </a:extLst>
          </p:cNvPr>
          <p:cNvGrpSpPr/>
          <p:nvPr/>
        </p:nvGrpSpPr>
        <p:grpSpPr>
          <a:xfrm>
            <a:off x="628774" y="2439406"/>
            <a:ext cx="4914384" cy="1778650"/>
            <a:chOff x="3298981" y="3601068"/>
            <a:chExt cx="4914384" cy="1778650"/>
          </a:xfrm>
        </p:grpSpPr>
        <p:sp>
          <p:nvSpPr>
            <p:cNvPr id="41" name="Shape 800">
              <a:extLst>
                <a:ext uri="{FF2B5EF4-FFF2-40B4-BE49-F238E27FC236}">
                  <a16:creationId xmlns:a16="http://schemas.microsoft.com/office/drawing/2014/main" id="{6F6EA06B-19D2-D644-AB84-AB038B4279C0}"/>
                </a:ext>
              </a:extLst>
            </p:cNvPr>
            <p:cNvSpPr/>
            <p:nvPr/>
          </p:nvSpPr>
          <p:spPr>
            <a:xfrm>
              <a:off x="5961579" y="4003021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42" name="Shape 803">
              <a:extLst>
                <a:ext uri="{FF2B5EF4-FFF2-40B4-BE49-F238E27FC236}">
                  <a16:creationId xmlns:a16="http://schemas.microsoft.com/office/drawing/2014/main" id="{75EEE508-9EFB-2048-9653-A61A973FB791}"/>
                </a:ext>
              </a:extLst>
            </p:cNvPr>
            <p:cNvSpPr/>
            <p:nvPr/>
          </p:nvSpPr>
          <p:spPr>
            <a:xfrm>
              <a:off x="7928284" y="4852469"/>
              <a:ext cx="138863" cy="15153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</a:endParaRPr>
            </a:p>
          </p:txBody>
        </p:sp>
        <p:sp>
          <p:nvSpPr>
            <p:cNvPr id="43" name="Shape 805">
              <a:extLst>
                <a:ext uri="{FF2B5EF4-FFF2-40B4-BE49-F238E27FC236}">
                  <a16:creationId xmlns:a16="http://schemas.microsoft.com/office/drawing/2014/main" id="{5243DF0D-B8F3-5C4D-893D-7EE5D32B1E73}"/>
                </a:ext>
              </a:extLst>
            </p:cNvPr>
            <p:cNvSpPr/>
            <p:nvPr/>
          </p:nvSpPr>
          <p:spPr>
            <a:xfrm>
              <a:off x="7248242" y="4003021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44" name="Shape 807">
              <a:extLst>
                <a:ext uri="{FF2B5EF4-FFF2-40B4-BE49-F238E27FC236}">
                  <a16:creationId xmlns:a16="http://schemas.microsoft.com/office/drawing/2014/main" id="{E01DEE81-BB0E-8540-8443-7445BE507538}"/>
                </a:ext>
              </a:extLst>
            </p:cNvPr>
            <p:cNvSpPr/>
            <p:nvPr/>
          </p:nvSpPr>
          <p:spPr>
            <a:xfrm>
              <a:off x="6592674" y="485408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547D042-D3DC-904F-AE36-027D785C1A06}"/>
                    </a:ext>
                  </a:extLst>
                </p:cNvPr>
                <p:cNvSpPr txBox="1"/>
                <p:nvPr/>
              </p:nvSpPr>
              <p:spPr>
                <a:xfrm>
                  <a:off x="5816598" y="3642412"/>
                  <a:ext cx="4107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547D042-D3DC-904F-AE36-027D785C1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598" y="3642412"/>
                  <a:ext cx="41075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11C3A1C-DE12-5147-BF31-66011BA0E619}"/>
                    </a:ext>
                  </a:extLst>
                </p:cNvPr>
                <p:cNvSpPr txBox="1"/>
                <p:nvPr/>
              </p:nvSpPr>
              <p:spPr>
                <a:xfrm>
                  <a:off x="7107735" y="364113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11C3A1C-DE12-5147-BF31-66011BA0E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7735" y="3641132"/>
                  <a:ext cx="432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E9F85E8-FDE2-ED41-84C8-693428B3D347}"/>
                    </a:ext>
                  </a:extLst>
                </p:cNvPr>
                <p:cNvSpPr txBox="1"/>
                <p:nvPr/>
              </p:nvSpPr>
              <p:spPr>
                <a:xfrm>
                  <a:off x="6449306" y="499271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E9F85E8-FDE2-ED41-84C8-693428B3D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306" y="4992718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23507DA-6DD2-D94D-806D-62CE9EAB1A04}"/>
                    </a:ext>
                  </a:extLst>
                </p:cNvPr>
                <p:cNvSpPr txBox="1"/>
                <p:nvPr/>
              </p:nvSpPr>
              <p:spPr>
                <a:xfrm>
                  <a:off x="7780490" y="4988409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23507DA-6DD2-D94D-806D-62CE9EAB1A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490" y="4988409"/>
                  <a:ext cx="4328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12F6DB0-B1F5-3B42-B8EF-6BECA39AF51F}"/>
                    </a:ext>
                  </a:extLst>
                </p:cNvPr>
                <p:cNvSpPr txBox="1"/>
                <p:nvPr/>
              </p:nvSpPr>
              <p:spPr>
                <a:xfrm>
                  <a:off x="6272255" y="3807024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15,20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12F6DB0-B1F5-3B42-B8EF-6BECA39AF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255" y="3807024"/>
                  <a:ext cx="78483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9576820-C190-F64B-AC5B-3117D853BBBB}"/>
                    </a:ext>
                  </a:extLst>
                </p:cNvPr>
                <p:cNvSpPr txBox="1"/>
                <p:nvPr/>
              </p:nvSpPr>
              <p:spPr>
                <a:xfrm rot="3021131">
                  <a:off x="7420135" y="4222641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−5,5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9576820-C190-F64B-AC5B-3117D853B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021131">
                  <a:off x="7420135" y="4222641"/>
                  <a:ext cx="72071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F632C9D-E8DC-154E-BC6C-5A1D23B2889D}"/>
                    </a:ext>
                  </a:extLst>
                </p:cNvPr>
                <p:cNvSpPr txBox="1"/>
                <p:nvPr/>
              </p:nvSpPr>
              <p:spPr>
                <a:xfrm>
                  <a:off x="3730600" y="3824581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15,25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F632C9D-E8DC-154E-BC6C-5A1D23B28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600" y="3824581"/>
                  <a:ext cx="784830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342DBE1-C109-2149-94B8-1097BF70B438}"/>
                    </a:ext>
                  </a:extLst>
                </p:cNvPr>
                <p:cNvSpPr txBox="1"/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342DBE1-C109-2149-94B8-1097BF70B4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2E5F835-6FE8-FA42-B7C8-2D1316BB1F65}"/>
                    </a:ext>
                  </a:extLst>
                </p:cNvPr>
                <p:cNvSpPr txBox="1"/>
                <p:nvPr/>
              </p:nvSpPr>
              <p:spPr>
                <a:xfrm>
                  <a:off x="6987188" y="4903015"/>
                  <a:ext cx="6854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5,10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2E5F835-6FE8-FA42-B7C8-2D1316BB1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7188" y="4903015"/>
                  <a:ext cx="685444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88288BF-0D56-EA41-BE41-CC612EB46C9F}"/>
                </a:ext>
              </a:extLst>
            </p:cNvPr>
            <p:cNvCxnSpPr>
              <a:cxnSpLocks/>
              <a:stCxn id="115" idx="6"/>
              <a:endCxn id="41" idx="2"/>
            </p:cNvCxnSpPr>
            <p:nvPr/>
          </p:nvCxnSpPr>
          <p:spPr>
            <a:xfrm flipV="1">
              <a:off x="4869488" y="4078786"/>
              <a:ext cx="1092091" cy="6324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80756BE-A666-3B41-B6DA-01B894DA5060}"/>
                </a:ext>
              </a:extLst>
            </p:cNvPr>
            <p:cNvCxnSpPr>
              <a:cxnSpLocks/>
              <a:stCxn id="43" idx="5"/>
              <a:endCxn id="42" idx="0"/>
            </p:cNvCxnSpPr>
            <p:nvPr/>
          </p:nvCxnSpPr>
          <p:spPr>
            <a:xfrm>
              <a:off x="7366769" y="4132358"/>
              <a:ext cx="630947" cy="720111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8D7AC62-0602-ED4A-BCE0-D21DEA7C493F}"/>
                </a:ext>
              </a:extLst>
            </p:cNvPr>
            <p:cNvCxnSpPr>
              <a:cxnSpLocks/>
              <a:stCxn id="41" idx="6"/>
              <a:endCxn id="43" idx="2"/>
            </p:cNvCxnSpPr>
            <p:nvPr/>
          </p:nvCxnSpPr>
          <p:spPr>
            <a:xfrm flipV="1">
              <a:off x="6100442" y="4078785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E8BD0C9-EC06-5F42-B07E-E29EC7F97BAF}"/>
                </a:ext>
              </a:extLst>
            </p:cNvPr>
            <p:cNvCxnSpPr>
              <a:cxnSpLocks/>
              <a:stCxn id="44" idx="6"/>
              <a:endCxn id="42" idx="2"/>
            </p:cNvCxnSpPr>
            <p:nvPr/>
          </p:nvCxnSpPr>
          <p:spPr>
            <a:xfrm flipV="1">
              <a:off x="6731537" y="4928234"/>
              <a:ext cx="1196747" cy="161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724DF4-DE89-344B-AE6B-CD50CCECF7F0}"/>
                </a:ext>
              </a:extLst>
            </p:cNvPr>
            <p:cNvSpPr txBox="1"/>
            <p:nvPr/>
          </p:nvSpPr>
          <p:spPr>
            <a:xfrm>
              <a:off x="6389440" y="3601068"/>
              <a:ext cx="590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move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78CA30-127B-D848-9C30-633AC2B4506C}"/>
                </a:ext>
              </a:extLst>
            </p:cNvPr>
            <p:cNvSpPr txBox="1"/>
            <p:nvPr/>
          </p:nvSpPr>
          <p:spPr>
            <a:xfrm>
              <a:off x="6948184" y="5071941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  <p:sp>
          <p:nvSpPr>
            <p:cNvPr id="114" name="Shape 800">
              <a:extLst>
                <a:ext uri="{FF2B5EF4-FFF2-40B4-BE49-F238E27FC236}">
                  <a16:creationId xmlns:a16="http://schemas.microsoft.com/office/drawing/2014/main" id="{9CDCB469-493F-F445-A49C-23CB67E814BD}"/>
                </a:ext>
              </a:extLst>
            </p:cNvPr>
            <p:cNvSpPr/>
            <p:nvPr/>
          </p:nvSpPr>
          <p:spPr>
            <a:xfrm>
              <a:off x="3443962" y="4009346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115" name="Shape 805">
              <a:extLst>
                <a:ext uri="{FF2B5EF4-FFF2-40B4-BE49-F238E27FC236}">
                  <a16:creationId xmlns:a16="http://schemas.microsoft.com/office/drawing/2014/main" id="{4FB68F05-E479-214B-851C-C3E197A63EE6}"/>
                </a:ext>
              </a:extLst>
            </p:cNvPr>
            <p:cNvSpPr/>
            <p:nvPr/>
          </p:nvSpPr>
          <p:spPr>
            <a:xfrm>
              <a:off x="4730625" y="4009346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AF5AEC50-538A-4D43-B778-5BF1712F87E4}"/>
                    </a:ext>
                  </a:extLst>
                </p:cNvPr>
                <p:cNvSpPr txBox="1"/>
                <p:nvPr/>
              </p:nvSpPr>
              <p:spPr>
                <a:xfrm>
                  <a:off x="3298981" y="3648737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AF5AEC50-538A-4D43-B778-5BF1712F87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981" y="3648737"/>
                  <a:ext cx="42755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5B5176FC-B780-904E-BB53-E6C728A234B8}"/>
                </a:ext>
              </a:extLst>
            </p:cNvPr>
            <p:cNvCxnSpPr>
              <a:cxnSpLocks/>
              <a:stCxn id="114" idx="6"/>
              <a:endCxn id="115" idx="2"/>
            </p:cNvCxnSpPr>
            <p:nvPr/>
          </p:nvCxnSpPr>
          <p:spPr>
            <a:xfrm flipV="1">
              <a:off x="3582825" y="4085110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F60705C-4910-D54A-B501-532328D547D7}"/>
                    </a:ext>
                  </a:extLst>
                </p:cNvPr>
                <p:cNvSpPr txBox="1"/>
                <p:nvPr/>
              </p:nvSpPr>
              <p:spPr>
                <a:xfrm>
                  <a:off x="4640133" y="3648737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F60705C-4910-D54A-B501-532328D547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133" y="3648737"/>
                  <a:ext cx="33457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672D03F-A504-D44F-A477-BE1DEE472D6E}"/>
                </a:ext>
              </a:extLst>
            </p:cNvPr>
            <p:cNvSpPr txBox="1"/>
            <p:nvPr/>
          </p:nvSpPr>
          <p:spPr>
            <a:xfrm>
              <a:off x="3872666" y="364251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bring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88255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Controllability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chronicle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Temporal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𝒞</m:t>
                    </m:r>
                  </m:oMath>
                </a14:m>
                <a:r>
                  <a:rPr lang="en-US" dirty="0"/>
                  <a:t> correspond to an STNU</a:t>
                </a:r>
              </a:p>
              <a:p>
                <a:pPr lvl="1"/>
                <a:r>
                  <a:rPr lang="en-US" dirty="0"/>
                  <a:t>Adapt </a:t>
                </a:r>
                <a:r>
                  <a:rPr lang="en-US" dirty="0" err="1"/>
                  <a:t>TemPlan</a:t>
                </a:r>
                <a:r>
                  <a:rPr lang="en-US" dirty="0"/>
                  <a:t> to test not only consistency but also dynamic controllability (*) of the STNU</a:t>
                </a:r>
              </a:p>
              <a:p>
                <a:pPr lvl="1"/>
                <a:r>
                  <a:rPr lang="en-US" dirty="0"/>
                  <a:t>If we detect cases where it is not dynamically controllable, then backtrack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 r="-34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7907300-39BF-9B78-0763-612652B84C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buFont typeface="System Font"/>
                  <a:buChar char="*"/>
                </a:pPr>
                <a:r>
                  <a:rPr lang="en-US" dirty="0"/>
                  <a:t>Use PC as well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latin typeface="Calibri"/>
                    <a:cs typeface="Calibri"/>
                  </a:rPr>
                  <a:t>PC</a:t>
                </a:r>
                <a:r>
                  <a:rPr lang="en-US" dirty="0">
                    <a:cs typeface="Times New Roman"/>
                  </a:rPr>
                  <a:t>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/>
                  <a:t>,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dirty="0"/>
                  <a:t>) reduces a contingent constraint,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not </a:t>
                </a:r>
                <a:r>
                  <a:rPr lang="en-US" dirty="0" err="1"/>
                  <a:t>dyn</a:t>
                </a:r>
                <a:r>
                  <a:rPr lang="en-US" dirty="0"/>
                  <a:t>. controllable</a:t>
                </a:r>
              </a:p>
              <a:p>
                <a:pPr lvl="2">
                  <a:buFont typeface=".Hiragino Kaku Gothic Interface W3"/>
                  <a:buChar char="⇒"/>
                </a:pPr>
                <a:r>
                  <a:rPr lang="en-US" dirty="0"/>
                  <a:t> Can prune this branch</a:t>
                </a:r>
              </a:p>
              <a:p>
                <a:pPr lvl="1"/>
                <a:r>
                  <a:rPr lang="en-US" dirty="0"/>
                  <a:t>Otherwise: unknown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dynamically controllable</a:t>
                </a:r>
              </a:p>
              <a:p>
                <a:pPr lvl="2"/>
                <a:r>
                  <a:rPr lang="en-US" dirty="0"/>
                  <a:t>Only </a:t>
                </a:r>
                <a:r>
                  <a:rPr lang="en-US" dirty="0">
                    <a:solidFill>
                      <a:schemeClr val="accent1"/>
                    </a:solidFill>
                  </a:rPr>
                  <a:t>necessary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FFC000"/>
                    </a:solidFill>
                  </a:rPr>
                  <a:t>not sufficient </a:t>
                </a:r>
                <a:r>
                  <a:rPr lang="en-US" dirty="0"/>
                  <a:t>condition</a:t>
                </a:r>
              </a:p>
              <a:p>
                <a:pPr lvl="2"/>
                <a:r>
                  <a:rPr lang="en-US" dirty="0"/>
                  <a:t>Two options</a:t>
                </a:r>
              </a:p>
              <a:p>
                <a:pPr lvl="3"/>
                <a:r>
                  <a:rPr lang="en-US" dirty="0"/>
                  <a:t>Continue down this branch and backtrack later if necessary</a:t>
                </a:r>
              </a:p>
              <a:p>
                <a:pPr lvl="3"/>
                <a:r>
                  <a:rPr lang="en-US" dirty="0"/>
                  <a:t>Extend </a:t>
                </a:r>
                <a:r>
                  <a:rPr lang="en-US" dirty="0">
                    <a:latin typeface="Calibri" panose="020F0502020204030204" pitchFamily="34" charset="0"/>
                  </a:rPr>
                  <a:t>PC</a:t>
                </a:r>
                <a:r>
                  <a:rPr lang="en-US" dirty="0"/>
                  <a:t> to detect more cases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not dynamically controllable</a:t>
                </a:r>
                <a:br>
                  <a:rPr lang="en-US" dirty="0"/>
                </a:br>
                <a:r>
                  <a:rPr lang="en-US" dirty="0"/>
                  <a:t>(additional constraint propagation rules)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7907300-39BF-9B78-0763-612652B84C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182" t="-3284" r="-2045" b="-119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CD5F3-A973-A34C-B122-941E99F3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CAB34-8825-F8C6-21AD-BF3C2246F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5B740-1750-1142-A428-3AB0275FB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107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720"/>
          <p:cNvSpPr/>
          <p:nvPr/>
        </p:nvSpPr>
        <p:spPr>
          <a:xfrm>
            <a:off x="4541764" y="3245767"/>
            <a:ext cx="7289911" cy="452883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>
            <a:solidFill>
              <a:srgbClr val="FFFFFF"/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sp>
        <p:nvSpPr>
          <p:cNvPr id="1038" name="Shape 10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Additional Constraint Propagation Rules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must come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Add a composition constraint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Find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such that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13243-DA61-C642-995D-EA0259AF5B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AB23A3-D5C6-EDC2-FF61-FA3A54D25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A1826-9B4C-4744-91F3-3B9A954EE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67</a:t>
            </a:fld>
            <a:endParaRPr lang="en-GB"/>
          </a:p>
        </p:txBody>
      </p:sp>
      <p:pic>
        <p:nvPicPr>
          <p:cNvPr id="38" name="Untitled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189" y="2882111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30A26F8F-D767-6443-9540-60B2A33F4A5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kern="0" dirty="0"/>
                  <a:t>⟹ contingent	⟶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30A26F8F-D767-6443-9540-60B2A33F4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blipFill>
                <a:blip r:embed="rId5"/>
                <a:stretch>
                  <a:fillRect l="-840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4580827-42BD-0548-BC7E-3980E7BB2223}"/>
              </a:ext>
            </a:extLst>
          </p:cNvPr>
          <p:cNvGrpSpPr/>
          <p:nvPr/>
        </p:nvGrpSpPr>
        <p:grpSpPr>
          <a:xfrm>
            <a:off x="417333" y="4005210"/>
            <a:ext cx="2646098" cy="1734743"/>
            <a:chOff x="5904411" y="1576697"/>
            <a:chExt cx="2646098" cy="1734743"/>
          </a:xfrm>
        </p:grpSpPr>
        <p:sp>
          <p:nvSpPr>
            <p:cNvPr id="56" name="Shape 1050"/>
            <p:cNvSpPr/>
            <p:nvPr/>
          </p:nvSpPr>
          <p:spPr>
            <a:xfrm flipV="1">
              <a:off x="7971970" y="2123507"/>
              <a:ext cx="293408" cy="818692"/>
            </a:xfrm>
            <a:prstGeom prst="line">
              <a:avLst/>
            </a:prstGeom>
            <a:ln w="25400">
              <a:solidFill>
                <a:srgbClr val="011993"/>
              </a:solidFill>
              <a:prstDash val="sysDot"/>
              <a:miter lim="400000"/>
              <a:tailEnd type="stealth" w="lg" len="lg"/>
            </a:ln>
          </p:spPr>
          <p:txBody>
            <a:bodyPr lIns="0" tIns="0" rIns="0" bIns="0"/>
            <a:lstStyle/>
            <a:p>
              <a:pPr marL="28574" marR="28574" defTabSz="642915">
                <a:defRPr sz="3000"/>
              </a:pPr>
              <a:endParaRPr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95324" y="1709929"/>
              <a:ext cx="1559284" cy="1601511"/>
              <a:chOff x="777988" y="1130070"/>
              <a:chExt cx="1559284" cy="1601511"/>
            </a:xfrm>
          </p:grpSpPr>
          <p:sp>
            <p:nvSpPr>
              <p:cNvPr id="1042" name="Shape 1042"/>
              <p:cNvSpPr/>
              <p:nvPr/>
            </p:nvSpPr>
            <p:spPr>
              <a:xfrm>
                <a:off x="1698075" y="2351992"/>
                <a:ext cx="261608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t</a:t>
                </a:r>
              </a:p>
            </p:txBody>
          </p:sp>
          <p:sp>
            <p:nvSpPr>
              <p:cNvPr id="1043" name="Shape 1043"/>
              <p:cNvSpPr/>
              <p:nvPr/>
            </p:nvSpPr>
            <p:spPr>
              <a:xfrm>
                <a:off x="1169833" y="1130070"/>
                <a:ext cx="684801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[</a:t>
                </a:r>
                <a:r>
                  <a:rPr sz="180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a, b</a:t>
                </a:r>
                <a:r>
                  <a:rPr sz="1800" i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]</a:t>
                </a:r>
              </a:p>
            </p:txBody>
          </p:sp>
          <p:sp>
            <p:nvSpPr>
              <p:cNvPr id="1045" name="Shape 1045"/>
              <p:cNvSpPr/>
              <p:nvPr/>
            </p:nvSpPr>
            <p:spPr>
              <a:xfrm>
                <a:off x="1665295" y="1710309"/>
                <a:ext cx="671977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[</a:t>
                </a:r>
                <a:r>
                  <a:rPr sz="1800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u, v</a:t>
                </a:r>
                <a:r>
                  <a:rPr sz="1800" i="0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]</a:t>
                </a:r>
              </a:p>
            </p:txBody>
          </p:sp>
          <p:sp>
            <p:nvSpPr>
              <p:cNvPr id="1046" name="Shape 1046"/>
              <p:cNvSpPr/>
              <p:nvPr/>
            </p:nvSpPr>
            <p:spPr>
              <a:xfrm>
                <a:off x="777988" y="1392984"/>
                <a:ext cx="138863" cy="151529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47" name="Shape 1047"/>
              <p:cNvSpPr/>
              <p:nvPr/>
            </p:nvSpPr>
            <p:spPr>
              <a:xfrm>
                <a:off x="1778794" y="2284104"/>
                <a:ext cx="138864" cy="151529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48" name="Shape 1048"/>
              <p:cNvSpPr/>
              <p:nvPr/>
            </p:nvSpPr>
            <p:spPr>
              <a:xfrm>
                <a:off x="2107445" y="1392984"/>
                <a:ext cx="138863" cy="151529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49" name="Shape 1049"/>
              <p:cNvSpPr/>
              <p:nvPr/>
            </p:nvSpPr>
            <p:spPr>
              <a:xfrm>
                <a:off x="906137" y="1468749"/>
                <a:ext cx="1221489" cy="1"/>
              </a:xfrm>
              <a:prstGeom prst="line">
                <a:avLst/>
              </a:prstGeom>
              <a:ln w="50800">
                <a:solidFill>
                  <a:srgbClr val="011993"/>
                </a:solidFill>
                <a:miter lim="400000"/>
                <a:tailEnd type="stealth"/>
              </a:ln>
            </p:spPr>
            <p:txBody>
              <a:bodyPr lIns="0" tIns="0" rIns="0" bIns="0"/>
              <a:lstStyle/>
              <a:p>
                <a:pPr marL="28574" marR="28574" defTabSz="642915">
                  <a:defRPr sz="3000"/>
                </a:pPr>
                <a:endParaRPr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50" name="Shape 1050"/>
              <p:cNvSpPr/>
              <p:nvPr/>
            </p:nvSpPr>
            <p:spPr>
              <a:xfrm>
                <a:off x="887070" y="1537065"/>
                <a:ext cx="957563" cy="750963"/>
              </a:xfrm>
              <a:prstGeom prst="line">
                <a:avLst/>
              </a:prstGeom>
              <a:ln w="25400">
                <a:solidFill>
                  <a:srgbClr val="011993"/>
                </a:solidFill>
                <a:prstDash val="sysDot"/>
                <a:miter lim="400000"/>
                <a:tailEnd type="stealth" w="lg" len="lg"/>
              </a:ln>
            </p:spPr>
            <p:txBody>
              <a:bodyPr lIns="0" tIns="0" rIns="0" bIns="0"/>
              <a:lstStyle/>
              <a:p>
                <a:pPr marL="28574" marR="28574" defTabSz="642915">
                  <a:defRPr sz="3000"/>
                </a:pPr>
                <a:endParaRPr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52" name="Shape 1052"/>
              <p:cNvSpPr/>
              <p:nvPr/>
            </p:nvSpPr>
            <p:spPr>
              <a:xfrm>
                <a:off x="777988" y="1392984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53" name="Shape 1053"/>
              <p:cNvSpPr/>
              <p:nvPr/>
            </p:nvSpPr>
            <p:spPr>
              <a:xfrm>
                <a:off x="1774385" y="2291369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26" name="Shape 1042"/>
            <p:cNvSpPr/>
            <p:nvPr/>
          </p:nvSpPr>
          <p:spPr>
            <a:xfrm>
              <a:off x="6840363" y="1576697"/>
              <a:ext cx="308096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1800" baseline="-250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  <a:endParaRPr sz="1800" baseline="-25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Shape 1042"/>
            <p:cNvSpPr/>
            <p:nvPr/>
          </p:nvSpPr>
          <p:spPr>
            <a:xfrm>
              <a:off x="8224781" y="1576697"/>
              <a:ext cx="325728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1800" baseline="-25000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endParaRPr sz="1800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7C6C1F03-E48F-F742-AA40-BE8F66F0FFF4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5904411" y="2543062"/>
              <a:ext cx="1503616" cy="62799"/>
            </a:xfrm>
            <a:prstGeom prst="curvedConnector2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CBA5F9-1A8A-F54E-BDC3-062997D6A4AD}"/>
                </a:ext>
              </a:extLst>
            </p:cNvPr>
            <p:cNvSpPr/>
            <p:nvPr/>
          </p:nvSpPr>
          <p:spPr>
            <a:xfrm rot="2516964">
              <a:off x="7287169" y="2212111"/>
              <a:ext cx="495462" cy="37958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EC463A-C215-7D4F-838F-E7E91313E091}"/>
                  </a:ext>
                </a:extLst>
              </p:cNvPr>
              <p:cNvSpPr txBox="1"/>
              <p:nvPr/>
            </p:nvSpPr>
            <p:spPr>
              <a:xfrm>
                <a:off x="9076289" y="1969246"/>
                <a:ext cx="20361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Should be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de-DE" dirty="0">
                    <a:solidFill>
                      <a:srgbClr val="FFC000"/>
                    </a:solidFill>
                  </a:rPr>
                </a:br>
                <a:r>
                  <a:rPr lang="de-DE" dirty="0" err="1">
                    <a:solidFill>
                      <a:srgbClr val="FFC000"/>
                    </a:solidFill>
                  </a:rPr>
                  <a:t>if</a:t>
                </a:r>
                <a:r>
                  <a:rPr lang="de-DE" dirty="0">
                    <a:solidFill>
                      <a:srgbClr val="FFC000"/>
                    </a:solidFill>
                  </a:rPr>
                  <a:t> I am not </a:t>
                </a:r>
                <a:r>
                  <a:rPr lang="de-DE" dirty="0" err="1">
                    <a:solidFill>
                      <a:srgbClr val="FFC000"/>
                    </a:solidFill>
                  </a:rPr>
                  <a:t>mistaken</a:t>
                </a:r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EC463A-C215-7D4F-838F-E7E91313E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289" y="1969246"/>
                <a:ext cx="2036135" cy="646331"/>
              </a:xfrm>
              <a:prstGeom prst="rect">
                <a:avLst/>
              </a:prstGeom>
              <a:blipFill>
                <a:blip r:embed="rId6"/>
                <a:stretch>
                  <a:fillRect l="-2469" t="-3922" r="-1235" b="-156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055EB9-CF52-E447-A8EF-A2E142B4F48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0094357" y="2615577"/>
            <a:ext cx="250976" cy="62721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162258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705118C-D9A8-094F-A9F5-07F69EEA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Additional Constraint Propagation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4182139" cy="42408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may be before or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Add a </a:t>
                </a:r>
                <a:r>
                  <a:rPr lang="en-US" dirty="0">
                    <a:solidFill>
                      <a:schemeClr val="accent1"/>
                    </a:solidFill>
                  </a:rPr>
                  <a:t>wait</a:t>
                </a:r>
                <a:r>
                  <a:rPr lang="en-US" i="1" dirty="0"/>
                  <a:t> </a:t>
                </a:r>
                <a:r>
                  <a:rPr lang="en-US" dirty="0"/>
                  <a:t>constraint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defined w.r.t. </a:t>
                </a:r>
                <a:br>
                  <a:rPr lang="en-US" dirty="0"/>
                </a:br>
                <a:r>
                  <a:rPr lang="en-US" dirty="0"/>
                  <a:t>some controllable time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Wait until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occurs or current time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whichever comes first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4182139" cy="4240848"/>
              </a:xfrm>
              <a:blipFill>
                <a:blip r:embed="rId3"/>
                <a:stretch>
                  <a:fillRect l="-4242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74BB6-CB88-584C-AD00-4C370BC98F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CFEA92-DA81-941A-60DF-F4D4B9E32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B1F89-43AC-8C48-BD39-CA7FB1326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68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0D3B07-A6D8-EA48-9456-59BFFA17277F}"/>
              </a:ext>
            </a:extLst>
          </p:cNvPr>
          <p:cNvGrpSpPr/>
          <p:nvPr/>
        </p:nvGrpSpPr>
        <p:grpSpPr>
          <a:xfrm>
            <a:off x="1188851" y="4304437"/>
            <a:ext cx="2096504" cy="1734743"/>
            <a:chOff x="6454005" y="1576697"/>
            <a:chExt cx="2096504" cy="1734743"/>
          </a:xfrm>
        </p:grpSpPr>
        <p:pic>
          <p:nvPicPr>
            <p:cNvPr id="56" name="pasted-image.pdf">
              <a:extLst>
                <a:ext uri="{FF2B5EF4-FFF2-40B4-BE49-F238E27FC236}">
                  <a16:creationId xmlns:a16="http://schemas.microsoft.com/office/drawing/2014/main" id="{D1D54BAC-E51B-6940-BD5E-09752CDD5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4005" y="2458471"/>
              <a:ext cx="944372" cy="237744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FCC1C4C-960C-4641-83E1-BC89DE49E391}"/>
                </a:ext>
              </a:extLst>
            </p:cNvPr>
            <p:cNvGrpSpPr/>
            <p:nvPr/>
          </p:nvGrpSpPr>
          <p:grpSpPr>
            <a:xfrm>
              <a:off x="6840363" y="1576697"/>
              <a:ext cx="1710146" cy="1734743"/>
              <a:chOff x="6840363" y="1576697"/>
              <a:chExt cx="1710146" cy="1734743"/>
            </a:xfrm>
          </p:grpSpPr>
          <p:sp>
            <p:nvSpPr>
              <p:cNvPr id="59" name="Shape 1050">
                <a:extLst>
                  <a:ext uri="{FF2B5EF4-FFF2-40B4-BE49-F238E27FC236}">
                    <a16:creationId xmlns:a16="http://schemas.microsoft.com/office/drawing/2014/main" id="{8D72F82D-8866-F248-8871-281C26080329}"/>
                  </a:ext>
                </a:extLst>
              </p:cNvPr>
              <p:cNvSpPr/>
              <p:nvPr/>
            </p:nvSpPr>
            <p:spPr>
              <a:xfrm flipV="1">
                <a:off x="7971970" y="2123507"/>
                <a:ext cx="293408" cy="818692"/>
              </a:xfrm>
              <a:prstGeom prst="line">
                <a:avLst/>
              </a:prstGeom>
              <a:ln w="25400">
                <a:solidFill>
                  <a:srgbClr val="011993"/>
                </a:solidFill>
                <a:prstDash val="sysDot"/>
                <a:miter lim="400000"/>
                <a:tailEnd type="stealth" w="lg" len="lg"/>
              </a:ln>
            </p:spPr>
            <p:txBody>
              <a:bodyPr lIns="0" tIns="0" rIns="0" bIns="0"/>
              <a:lstStyle/>
              <a:p>
                <a:pPr marL="28574" marR="28574" defTabSz="642915">
                  <a:defRPr sz="3000"/>
                </a:pPr>
                <a:endParaRPr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218649A-FFBA-FC4A-B4BC-DAB13776ACEE}"/>
                  </a:ext>
                </a:extLst>
              </p:cNvPr>
              <p:cNvGrpSpPr/>
              <p:nvPr/>
            </p:nvGrpSpPr>
            <p:grpSpPr>
              <a:xfrm>
                <a:off x="6895324" y="1709929"/>
                <a:ext cx="1559284" cy="1601511"/>
                <a:chOff x="777988" y="1130070"/>
                <a:chExt cx="1559284" cy="1601511"/>
              </a:xfrm>
            </p:grpSpPr>
            <p:sp>
              <p:nvSpPr>
                <p:cNvPr id="65" name="Shape 1042">
                  <a:extLst>
                    <a:ext uri="{FF2B5EF4-FFF2-40B4-BE49-F238E27FC236}">
                      <a16:creationId xmlns:a16="http://schemas.microsoft.com/office/drawing/2014/main" id="{0C94F205-DDA5-CF4C-87D2-4DCE03F93F42}"/>
                    </a:ext>
                  </a:extLst>
                </p:cNvPr>
                <p:cNvSpPr/>
                <p:nvPr/>
              </p:nvSpPr>
              <p:spPr>
                <a:xfrm>
                  <a:off x="1698075" y="2351992"/>
                  <a:ext cx="261608" cy="37958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799" tIns="50799" rIns="50799" bIns="50799" anchor="ctr">
                  <a:spAutoFit/>
                </a:bodyPr>
                <a:lstStyle>
                  <a:lvl1pPr marL="40640" marR="40640" defTabSz="914400">
                    <a:defRPr sz="3000" i="1">
                      <a:solidFill>
                        <a:srgbClr val="011993"/>
                      </a:solidFill>
                    </a:defRPr>
                  </a:lvl1pPr>
                </a:lstStyle>
                <a:p>
                  <a:r>
                    <a:rPr sz="180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t</a:t>
                  </a:r>
                </a:p>
              </p:txBody>
            </p:sp>
            <p:sp>
              <p:nvSpPr>
                <p:cNvPr id="66" name="Shape 1043">
                  <a:extLst>
                    <a:ext uri="{FF2B5EF4-FFF2-40B4-BE49-F238E27FC236}">
                      <a16:creationId xmlns:a16="http://schemas.microsoft.com/office/drawing/2014/main" id="{3D6C12AA-098A-C349-982F-6F17534B30CF}"/>
                    </a:ext>
                  </a:extLst>
                </p:cNvPr>
                <p:cNvSpPr/>
                <p:nvPr/>
              </p:nvSpPr>
              <p:spPr>
                <a:xfrm>
                  <a:off x="1169833" y="1130070"/>
                  <a:ext cx="684801" cy="37958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799" tIns="50799" rIns="50799" bIns="50799" anchor="ctr">
                  <a:spAutoFit/>
                </a:bodyPr>
                <a:lstStyle>
                  <a:lvl1pPr marL="40640" marR="40640" defTabSz="914400">
                    <a:defRPr sz="2200" i="1">
                      <a:solidFill>
                        <a:srgbClr val="011993"/>
                      </a:solidFill>
                    </a:defRPr>
                  </a:lvl1pPr>
                </a:lstStyle>
                <a:p>
                  <a:r>
                    <a:rPr sz="1800" i="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[</a:t>
                  </a:r>
                  <a:r>
                    <a:rPr sz="180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a, b</a:t>
                  </a:r>
                  <a:r>
                    <a:rPr sz="1800" i="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]</a:t>
                  </a:r>
                </a:p>
              </p:txBody>
            </p:sp>
            <p:sp>
              <p:nvSpPr>
                <p:cNvPr id="67" name="Shape 1045">
                  <a:extLst>
                    <a:ext uri="{FF2B5EF4-FFF2-40B4-BE49-F238E27FC236}">
                      <a16:creationId xmlns:a16="http://schemas.microsoft.com/office/drawing/2014/main" id="{B04FB1C8-2E6E-2A4B-8E4E-9542AB5AA702}"/>
                    </a:ext>
                  </a:extLst>
                </p:cNvPr>
                <p:cNvSpPr/>
                <p:nvPr/>
              </p:nvSpPr>
              <p:spPr>
                <a:xfrm>
                  <a:off x="1665295" y="1710309"/>
                  <a:ext cx="671977" cy="37958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799" tIns="50799" rIns="50799" bIns="50799" anchor="ctr">
                  <a:spAutoFit/>
                </a:bodyPr>
                <a:lstStyle>
                  <a:lvl1pPr marL="40640" marR="40640" defTabSz="914400">
                    <a:defRPr sz="2200" i="1">
                      <a:solidFill>
                        <a:srgbClr val="011993"/>
                      </a:solidFill>
                    </a:defRPr>
                  </a:lvl1pPr>
                </a:lstStyle>
                <a:p>
                  <a:r>
                    <a:rPr sz="1800" i="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[</a:t>
                  </a:r>
                  <a:r>
                    <a:rPr sz="180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u, v</a:t>
                  </a:r>
                  <a:r>
                    <a:rPr sz="1800" i="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]</a:t>
                  </a:r>
                </a:p>
              </p:txBody>
            </p:sp>
            <p:sp>
              <p:nvSpPr>
                <p:cNvPr id="68" name="Shape 1046">
                  <a:extLst>
                    <a:ext uri="{FF2B5EF4-FFF2-40B4-BE49-F238E27FC236}">
                      <a16:creationId xmlns:a16="http://schemas.microsoft.com/office/drawing/2014/main" id="{AE694E5F-A756-AB48-A335-238E816B27EF}"/>
                    </a:ext>
                  </a:extLst>
                </p:cNvPr>
                <p:cNvSpPr/>
                <p:nvPr/>
              </p:nvSpPr>
              <p:spPr>
                <a:xfrm>
                  <a:off x="777988" y="1392984"/>
                  <a:ext cx="138863" cy="151529"/>
                </a:xfrm>
                <a:prstGeom prst="ellipse">
                  <a:avLst/>
                </a:prstGeom>
                <a:solidFill>
                  <a:srgbClr val="FFA941"/>
                </a:solidFill>
                <a:ln w="12700" cap="sq">
                  <a:solidFill>
                    <a:srgbClr val="FFFFFF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69" name="Shape 1047">
                  <a:extLst>
                    <a:ext uri="{FF2B5EF4-FFF2-40B4-BE49-F238E27FC236}">
                      <a16:creationId xmlns:a16="http://schemas.microsoft.com/office/drawing/2014/main" id="{8F4806C3-B471-C74C-99C3-8F5E02C1E2BA}"/>
                    </a:ext>
                  </a:extLst>
                </p:cNvPr>
                <p:cNvSpPr/>
                <p:nvPr/>
              </p:nvSpPr>
              <p:spPr>
                <a:xfrm>
                  <a:off x="1778794" y="2284104"/>
                  <a:ext cx="138864" cy="151529"/>
                </a:xfrm>
                <a:prstGeom prst="ellipse">
                  <a:avLst/>
                </a:prstGeom>
                <a:solidFill>
                  <a:srgbClr val="FFA941"/>
                </a:solidFill>
                <a:ln w="12700" cap="sq">
                  <a:solidFill>
                    <a:srgbClr val="FFFFFF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0" name="Shape 1048">
                  <a:extLst>
                    <a:ext uri="{FF2B5EF4-FFF2-40B4-BE49-F238E27FC236}">
                      <a16:creationId xmlns:a16="http://schemas.microsoft.com/office/drawing/2014/main" id="{168B0E35-F7CD-974D-B588-0420035101D2}"/>
                    </a:ext>
                  </a:extLst>
                </p:cNvPr>
                <p:cNvSpPr/>
                <p:nvPr/>
              </p:nvSpPr>
              <p:spPr>
                <a:xfrm>
                  <a:off x="2107445" y="1392984"/>
                  <a:ext cx="138863" cy="151529"/>
                </a:xfrm>
                <a:prstGeom prst="ellipse">
                  <a:avLst/>
                </a:prstGeom>
                <a:solidFill>
                  <a:srgbClr val="FFA941"/>
                </a:solidFill>
                <a:ln w="12700" cap="sq">
                  <a:solidFill>
                    <a:srgbClr val="FFFFFF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1" name="Shape 1049">
                  <a:extLst>
                    <a:ext uri="{FF2B5EF4-FFF2-40B4-BE49-F238E27FC236}">
                      <a16:creationId xmlns:a16="http://schemas.microsoft.com/office/drawing/2014/main" id="{3C7B88DB-D326-FA44-BA3C-B4F67E3C7310}"/>
                    </a:ext>
                  </a:extLst>
                </p:cNvPr>
                <p:cNvSpPr/>
                <p:nvPr/>
              </p:nvSpPr>
              <p:spPr>
                <a:xfrm>
                  <a:off x="906137" y="1468749"/>
                  <a:ext cx="1221489" cy="1"/>
                </a:xfrm>
                <a:prstGeom prst="line">
                  <a:avLst/>
                </a:prstGeom>
                <a:ln w="50800">
                  <a:solidFill>
                    <a:srgbClr val="011993"/>
                  </a:solidFill>
                  <a:miter lim="400000"/>
                  <a:tailEnd type="stealth"/>
                </a:ln>
              </p:spPr>
              <p:txBody>
                <a:bodyPr lIns="0" tIns="0" rIns="0" bIns="0"/>
                <a:lstStyle/>
                <a:p>
                  <a:pPr marL="28574" marR="28574" defTabSz="642915">
                    <a:defRPr sz="3000"/>
                  </a:pPr>
                  <a:endParaRPr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2" name="Shape 1050">
                  <a:extLst>
                    <a:ext uri="{FF2B5EF4-FFF2-40B4-BE49-F238E27FC236}">
                      <a16:creationId xmlns:a16="http://schemas.microsoft.com/office/drawing/2014/main" id="{FD4B67DF-0A16-6542-9CA0-69EF76F965AA}"/>
                    </a:ext>
                  </a:extLst>
                </p:cNvPr>
                <p:cNvSpPr/>
                <p:nvPr/>
              </p:nvSpPr>
              <p:spPr>
                <a:xfrm>
                  <a:off x="887070" y="1537065"/>
                  <a:ext cx="957563" cy="750963"/>
                </a:xfrm>
                <a:prstGeom prst="line">
                  <a:avLst/>
                </a:prstGeom>
                <a:ln w="25400">
                  <a:solidFill>
                    <a:srgbClr val="011993"/>
                  </a:solidFill>
                  <a:prstDash val="sysDot"/>
                  <a:miter lim="400000"/>
                  <a:tailEnd type="stealth" w="lg" len="lg"/>
                </a:ln>
              </p:spPr>
              <p:txBody>
                <a:bodyPr lIns="0" tIns="0" rIns="0" bIns="0"/>
                <a:lstStyle/>
                <a:p>
                  <a:pPr marL="28574" marR="28574" defTabSz="642915">
                    <a:defRPr sz="3000"/>
                  </a:pPr>
                  <a:endParaRPr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3" name="Shape 1052">
                  <a:extLst>
                    <a:ext uri="{FF2B5EF4-FFF2-40B4-BE49-F238E27FC236}">
                      <a16:creationId xmlns:a16="http://schemas.microsoft.com/office/drawing/2014/main" id="{36859720-86E9-0F4A-9BA3-35170E9BD196}"/>
                    </a:ext>
                  </a:extLst>
                </p:cNvPr>
                <p:cNvSpPr/>
                <p:nvPr/>
              </p:nvSpPr>
              <p:spPr>
                <a:xfrm>
                  <a:off x="777988" y="1392984"/>
                  <a:ext cx="138863" cy="151529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accent1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4" name="Shape 1053">
                  <a:extLst>
                    <a:ext uri="{FF2B5EF4-FFF2-40B4-BE49-F238E27FC236}">
                      <a16:creationId xmlns:a16="http://schemas.microsoft.com/office/drawing/2014/main" id="{1C233015-8DC1-284C-97FB-9EBBDF297E75}"/>
                    </a:ext>
                  </a:extLst>
                </p:cNvPr>
                <p:cNvSpPr/>
                <p:nvPr/>
              </p:nvSpPr>
              <p:spPr>
                <a:xfrm>
                  <a:off x="1774385" y="2291369"/>
                  <a:ext cx="138863" cy="151528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accent1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>
                    <a:ea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61" name="Shape 1042">
                <a:extLst>
                  <a:ext uri="{FF2B5EF4-FFF2-40B4-BE49-F238E27FC236}">
                    <a16:creationId xmlns:a16="http://schemas.microsoft.com/office/drawing/2014/main" id="{A7111757-8AA2-A347-ADDA-BCCCC6553D53}"/>
                  </a:ext>
                </a:extLst>
              </p:cNvPr>
              <p:cNvSpPr/>
              <p:nvPr/>
            </p:nvSpPr>
            <p:spPr>
              <a:xfrm>
                <a:off x="6840363" y="1576697"/>
                <a:ext cx="308096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baseline="-250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endParaRPr sz="1800" baseline="-250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2" name="Shape 1042">
                <a:extLst>
                  <a:ext uri="{FF2B5EF4-FFF2-40B4-BE49-F238E27FC236}">
                    <a16:creationId xmlns:a16="http://schemas.microsoft.com/office/drawing/2014/main" id="{AFEE6DFC-2317-E943-81BC-FCC0C506C718}"/>
                  </a:ext>
                </a:extLst>
              </p:cNvPr>
              <p:cNvSpPr/>
              <p:nvPr/>
            </p:nvSpPr>
            <p:spPr>
              <a:xfrm>
                <a:off x="8224781" y="1576697"/>
                <a:ext cx="325728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 err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baseline="-25000" dirty="0" err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endParaRPr sz="1800" baseline="-25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1401C16-2ED8-5D41-9810-BD65D89EBA21}"/>
                  </a:ext>
                </a:extLst>
              </p:cNvPr>
              <p:cNvSpPr/>
              <p:nvPr/>
            </p:nvSpPr>
            <p:spPr>
              <a:xfrm rot="2516964">
                <a:off x="7287169" y="2212111"/>
                <a:ext cx="495462" cy="3795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Shape 720">
            <a:extLst>
              <a:ext uri="{FF2B5EF4-FFF2-40B4-BE49-F238E27FC236}">
                <a16:creationId xmlns:a16="http://schemas.microsoft.com/office/drawing/2014/main" id="{6F4D1C69-8B35-5942-1DA8-AE89B2A65E0C}"/>
              </a:ext>
            </a:extLst>
          </p:cNvPr>
          <p:cNvSpPr/>
          <p:nvPr/>
        </p:nvSpPr>
        <p:spPr>
          <a:xfrm>
            <a:off x="4541764" y="3684305"/>
            <a:ext cx="7289911" cy="439826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>
            <a:solidFill>
              <a:srgbClr val="FFFFFF"/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pic>
        <p:nvPicPr>
          <p:cNvPr id="8" name="Untitled.pdf">
            <a:extLst>
              <a:ext uri="{FF2B5EF4-FFF2-40B4-BE49-F238E27FC236}">
                <a16:creationId xmlns:a16="http://schemas.microsoft.com/office/drawing/2014/main" id="{A65EF0DC-4A4C-5FB7-D29A-F493B057E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189" y="2882111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D2BF946-1322-D1C6-3366-0C87E372DF1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kern="0" dirty="0"/>
                  <a:t>⟹ contingent	⟶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D2BF946-1322-D1C6-3366-0C87E372D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blipFill>
                <a:blip r:embed="rId6"/>
                <a:stretch>
                  <a:fillRect l="-840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5E05129D-0D70-26F6-FA22-5F064FFCBA56}"/>
              </a:ext>
            </a:extLst>
          </p:cNvPr>
          <p:cNvCxnSpPr>
            <a:cxnSpLocks/>
          </p:cNvCxnSpPr>
          <p:nvPr/>
        </p:nvCxnSpPr>
        <p:spPr>
          <a:xfrm flipV="1">
            <a:off x="-406485" y="5305083"/>
            <a:ext cx="1503616" cy="62799"/>
          </a:xfrm>
          <a:prstGeom prst="curvedConnector2">
            <a:avLst/>
          </a:prstGeom>
          <a:solidFill>
            <a:schemeClr val="accent1"/>
          </a:solidFill>
          <a:ln w="1905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99811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705118C-D9A8-094F-A9F5-07F69EEA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Extended Version of 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a fast algorithm that </a:t>
            </a:r>
            <a:r>
              <a:rPr lang="en-US" dirty="0" err="1">
                <a:latin typeface="Calibri" panose="020F0502020204030204" pitchFamily="34" charset="0"/>
              </a:rPr>
              <a:t>TemPlan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/>
              <a:t>can run at each node, to decide whether to backtrack</a:t>
            </a:r>
          </a:p>
          <a:p>
            <a:r>
              <a:rPr lang="en-US" dirty="0"/>
              <a:t>There is an extended version of </a:t>
            </a:r>
            <a:r>
              <a:rPr lang="en-US" dirty="0">
                <a:latin typeface="Calibri" panose="020F0502020204030204" pitchFamily="34" charset="0"/>
              </a:rPr>
              <a:t>PC</a:t>
            </a:r>
            <a:r>
              <a:rPr lang="en-US" dirty="0"/>
              <a:t> that runs in polynomial time, but it has high overhead</a:t>
            </a:r>
          </a:p>
          <a:p>
            <a:r>
              <a:rPr lang="en-US" dirty="0"/>
              <a:t>Possible compromise: </a:t>
            </a:r>
            <a:br>
              <a:rPr lang="en-US" dirty="0"/>
            </a:br>
            <a:r>
              <a:rPr lang="en-US" dirty="0"/>
              <a:t>use ordinary </a:t>
            </a:r>
            <a:r>
              <a:rPr lang="en-US" dirty="0">
                <a:latin typeface="Calibri" panose="020F0502020204030204" pitchFamily="34" charset="0"/>
              </a:rPr>
              <a:t>PC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most of the time</a:t>
            </a:r>
          </a:p>
          <a:p>
            <a:pPr lvl="1"/>
            <a:r>
              <a:rPr lang="en-US" dirty="0"/>
              <a:t>Run extended version </a:t>
            </a:r>
            <a:br>
              <a:rPr lang="en-US" dirty="0"/>
            </a:br>
            <a:r>
              <a:rPr lang="en-US" dirty="0"/>
              <a:t>occasionally, or at end </a:t>
            </a:r>
            <a:br>
              <a:rPr lang="en-US" dirty="0"/>
            </a:br>
            <a:r>
              <a:rPr lang="en-US" dirty="0"/>
              <a:t>of search before </a:t>
            </a:r>
            <a:br>
              <a:rPr lang="en-US" dirty="0"/>
            </a:br>
            <a:r>
              <a:rPr lang="en-US" dirty="0"/>
              <a:t>returning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60F80-896B-304E-83BE-AEDFE7A6D5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4BCAB-E218-89A8-D9D6-DC8AA7C8F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8178A-0DE4-D24C-AC1F-7CA9DB316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69</a:t>
            </a:fld>
            <a:endParaRPr lang="en-GB"/>
          </a:p>
        </p:txBody>
      </p:sp>
      <p:pic>
        <p:nvPicPr>
          <p:cNvPr id="6" name="Untitled.pdf">
            <a:extLst>
              <a:ext uri="{FF2B5EF4-FFF2-40B4-BE49-F238E27FC236}">
                <a16:creationId xmlns:a16="http://schemas.microsoft.com/office/drawing/2014/main" id="{7D393FFA-57D6-8674-A916-4F7F5416B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189" y="2882111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F6BCB3E-CDF5-8501-1579-DEAC151190C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kern="0" dirty="0"/>
                  <a:t>⟹ contingent	⟶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F6BCB3E-CDF5-8501-1579-DEAC15119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blipFill>
                <a:blip r:embed="rId4"/>
                <a:stretch>
                  <a:fillRect l="-840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78308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Quantitative model of time</a:t>
                </a:r>
              </a:p>
              <a:p>
                <a:pPr lvl="1"/>
                <a:r>
                  <a:rPr lang="en-US" dirty="0"/>
                  <a:t>Discrete: time points are integers</a:t>
                </a:r>
              </a:p>
              <a:p>
                <a:r>
                  <a:rPr lang="en-US" dirty="0"/>
                  <a:t>Expressions:</a:t>
                </a:r>
              </a:p>
              <a:p>
                <a:pPr lvl="1"/>
                <a:r>
                  <a:rPr lang="en-US" dirty="0"/>
                  <a:t>time-point variables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′,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…</m:t>
                    </m:r>
                  </m:oMath>
                </a14:m>
                <a:endParaRPr lang="en-US" i="1" baseline="-25000" dirty="0"/>
              </a:p>
              <a:p>
                <a:pPr lvl="1"/>
                <a:r>
                  <a:rPr lang="en-US" dirty="0"/>
                  <a:t>simple constraints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i="1" dirty="0"/>
              </a:p>
              <a:p>
                <a:pPr>
                  <a:tabLst>
                    <a:tab pos="1716088" algn="l"/>
                    <a:tab pos="4003675" algn="l"/>
                  </a:tabLst>
                </a:pPr>
                <a:r>
                  <a:rPr lang="en-US" dirty="0">
                    <a:solidFill>
                      <a:schemeClr val="accent1"/>
                    </a:solidFill>
                  </a:rPr>
                  <a:t>Temporal assertion</a:t>
                </a:r>
                <a:r>
                  <a:rPr lang="en-US" dirty="0"/>
                  <a:t>:</a:t>
                </a:r>
              </a:p>
              <a:p>
                <a:pPr lvl="1">
                  <a:tabLst>
                    <a:tab pos="1716088" algn="l"/>
                    <a:tab pos="4003675" algn="l"/>
                  </a:tabLst>
                </a:pPr>
                <a:r>
                  <a:rPr lang="en-US" dirty="0"/>
                  <a:t>Value of a state variable during a time interval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Persistence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		entails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Change</a:t>
                </a:r>
                <a:r>
                  <a:rPr lang="en-US" dirty="0"/>
                  <a:t>: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/>
                  <a:t> 	</a:t>
                </a:r>
                <a:r>
                  <a:rPr lang="en-US" dirty="0"/>
                  <a:t>entails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D992F-526A-AE43-AC10-EA1B4F7E56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019D4-F2DD-231F-A97C-752B14F3F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0AD64E-EBD3-5E4B-92DD-A5F73CFEB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946431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6253-403F-3B47-ACB1-B0EDD044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0335-606B-0741-B8BA-93E8DA13D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Constraint management</a:t>
            </a:r>
          </a:p>
          <a:p>
            <a:pPr lvl="1"/>
            <a:r>
              <a:rPr lang="en-GB"/>
              <a:t>Consistency of object constraints </a:t>
            </a:r>
          </a:p>
          <a:p>
            <a:pPr lvl="2"/>
            <a:r>
              <a:rPr lang="en-GB"/>
              <a:t>Constraint-satisfaction problem</a:t>
            </a:r>
          </a:p>
          <a:p>
            <a:pPr lvl="1"/>
            <a:r>
              <a:rPr lang="en-GB"/>
              <a:t>Consistency of time constraints</a:t>
            </a:r>
          </a:p>
          <a:p>
            <a:pPr lvl="2"/>
            <a:r>
              <a:rPr lang="en-GB"/>
              <a:t>STN, solution, minimality, consistency</a:t>
            </a:r>
          </a:p>
          <a:p>
            <a:pPr lvl="2"/>
            <a:r>
              <a:rPr lang="en-GB"/>
              <a:t>PC</a:t>
            </a:r>
          </a:p>
          <a:p>
            <a:r>
              <a:rPr lang="en-GB"/>
              <a:t>Controllability</a:t>
            </a:r>
          </a:p>
          <a:p>
            <a:pPr lvl="1"/>
            <a:r>
              <a:rPr lang="en-GB"/>
              <a:t>STNU, controllable, contingent</a:t>
            </a:r>
          </a:p>
          <a:p>
            <a:pPr lvl="1"/>
            <a:r>
              <a:rPr lang="en-GB"/>
              <a:t>Dynamic controllability</a:t>
            </a:r>
          </a:p>
          <a:p>
            <a:pPr lvl="1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7252A-1A6B-A041-92DC-5EE15F7AB7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B3581-1A6B-CD5C-43A3-7FDD0E645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8B7FB-ADFC-894A-ABF6-DB25BC4E9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7402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4.5 Acting with Temporal Models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Acting with </a:t>
            </a:r>
            <a:r>
              <a:rPr lang="en-GB" dirty="0" err="1">
                <a:solidFill>
                  <a:schemeClr val="accent1"/>
                </a:solidFill>
              </a:rPr>
              <a:t>atemporal</a:t>
            </a:r>
            <a:r>
              <a:rPr lang="en-GB" dirty="0">
                <a:solidFill>
                  <a:schemeClr val="accent1"/>
                </a:solidFill>
              </a:rPr>
              <a:t> refinement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Dispatching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Observation actions</a:t>
            </a:r>
          </a:p>
          <a:p>
            <a:pPr lvl="1"/>
            <a:endParaRPr lang="en-GB" dirty="0">
              <a:solidFill>
                <a:srgbClr val="C0000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1E516-C6D9-CF4F-8404-99B6129F82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6C683-3B49-D2E9-98E3-9C3F98747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049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Atemporal Refinement of Primitive 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TemPlan’s</a:t>
            </a:r>
            <a:r>
              <a:rPr lang="en-US" dirty="0"/>
              <a:t> action templates may correspond to compound tasks</a:t>
            </a:r>
          </a:p>
          <a:p>
            <a:pPr lvl="1"/>
            <a:r>
              <a:rPr lang="en-US" dirty="0"/>
              <a:t>In RAE, refine into commands with refinement methods</a:t>
            </a:r>
          </a:p>
          <a:p>
            <a:pPr lvl="1"/>
            <a:r>
              <a:rPr lang="en-US" dirty="0" err="1"/>
              <a:t>TemPlan’s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action template </a:t>
            </a:r>
            <a:br>
              <a:rPr lang="en-US" dirty="0"/>
            </a:br>
            <a:r>
              <a:rPr lang="en-US" dirty="0"/>
              <a:t>(descriptive model)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RAE’s </a:t>
            </a:r>
            <a:br>
              <a:rPr lang="en-US" dirty="0"/>
            </a:br>
            <a:r>
              <a:rPr lang="en-US" dirty="0"/>
              <a:t>refinement method</a:t>
            </a:r>
            <a:br>
              <a:rPr lang="en-US" dirty="0"/>
            </a:br>
            <a:r>
              <a:rPr lang="en-US" dirty="0"/>
              <a:t>(operational model)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C0168-13F7-724E-AD05-B8EAB2B1C7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F31FB-FA77-E6B7-B778-1A5C53EC0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95F087-3C1A-8D4B-A262-EC670B663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72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89BC8-C9B6-BF4C-A5EE-509E710DF787}"/>
              </a:ext>
            </a:extLst>
          </p:cNvPr>
          <p:cNvSpPr/>
          <p:nvPr/>
        </p:nvSpPr>
        <p:spPr>
          <a:xfrm>
            <a:off x="3265818" y="2494872"/>
            <a:ext cx="4409544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pl-PL" dirty="0" err="1"/>
              <a:t>leave</a:t>
            </a:r>
            <a:r>
              <a:rPr lang="pl-PL" dirty="0"/>
              <a:t>(</a:t>
            </a:r>
            <a:r>
              <a:rPr lang="pl-PL" i="1" dirty="0" err="1"/>
              <a:t>r,d,w</a:t>
            </a:r>
            <a:r>
              <a:rPr lang="pl-PL" dirty="0"/>
              <a:t>)</a:t>
            </a:r>
          </a:p>
          <a:p>
            <a:pPr marL="687388" lvl="1" indent="-285750">
              <a:tabLst>
                <a:tab pos="1590675" algn="l"/>
                <a:tab pos="1658938" algn="l"/>
              </a:tabLst>
            </a:pPr>
            <a:r>
              <a:rPr lang="pl-PL" dirty="0" err="1"/>
              <a:t>assertions</a:t>
            </a:r>
            <a:r>
              <a:rPr lang="pl-PL" dirty="0"/>
              <a:t>:	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pl-PL" dirty="0"/>
              <a:t>] </a:t>
            </a:r>
            <a:r>
              <a:rPr lang="pl-PL" dirty="0" err="1"/>
              <a:t>loc</a:t>
            </a:r>
            <a:r>
              <a:rPr lang="pl-PL" dirty="0"/>
              <a:t>(</a:t>
            </a:r>
            <a:r>
              <a:rPr lang="pl-PL" i="1" dirty="0"/>
              <a:t>r</a:t>
            </a:r>
            <a:r>
              <a:rPr lang="pl-PL" dirty="0"/>
              <a:t>): (</a:t>
            </a:r>
            <a:r>
              <a:rPr lang="pl-PL" i="1" dirty="0" err="1"/>
              <a:t>d,w</a:t>
            </a:r>
            <a:r>
              <a:rPr lang="pl-PL" dirty="0"/>
              <a:t>)</a:t>
            </a:r>
          </a:p>
          <a:p>
            <a:pPr marL="687388" lvl="2" indent="-285750">
              <a:tabLst>
                <a:tab pos="1590675" algn="l"/>
                <a:tab pos="1658938" algn="l"/>
              </a:tabLst>
            </a:pPr>
            <a:r>
              <a:rPr lang="pl-PL" dirty="0"/>
              <a:t>		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pl-PL" dirty="0"/>
              <a:t>] </a:t>
            </a:r>
            <a:r>
              <a:rPr lang="pl-PL" dirty="0" err="1"/>
              <a:t>occupant</a:t>
            </a:r>
            <a:r>
              <a:rPr lang="pl-PL" dirty="0"/>
              <a:t>(</a:t>
            </a:r>
            <a:r>
              <a:rPr lang="pl-PL" i="1" dirty="0"/>
              <a:t>d</a:t>
            </a:r>
            <a:r>
              <a:rPr lang="pl-PL" dirty="0"/>
              <a:t>): (</a:t>
            </a:r>
            <a:r>
              <a:rPr lang="pl-PL" i="1" dirty="0" err="1"/>
              <a:t>r</a:t>
            </a:r>
            <a:r>
              <a:rPr lang="pl-PL" dirty="0" err="1"/>
              <a:t>,empty</a:t>
            </a:r>
            <a:r>
              <a:rPr lang="pl-PL" dirty="0"/>
              <a:t>) </a:t>
            </a:r>
          </a:p>
          <a:p>
            <a:pPr marL="687388" lvl="1" indent="-285750">
              <a:tabLst>
                <a:tab pos="1590675" algn="l"/>
              </a:tabLst>
            </a:pPr>
            <a:r>
              <a:rPr lang="pl-PL" dirty="0" err="1"/>
              <a:t>constraints</a:t>
            </a:r>
            <a:r>
              <a:rPr lang="pl-PL" dirty="0"/>
              <a:t>:	</a:t>
            </a:r>
            <a:r>
              <a:rPr lang="pl-PL" i="1" dirty="0"/>
              <a:t>t</a:t>
            </a:r>
            <a:r>
              <a:rPr lang="pl-PL" i="1" baseline="-25000" dirty="0"/>
              <a:t>e</a:t>
            </a:r>
            <a:r>
              <a:rPr lang="pl-PL" dirty="0"/>
              <a:t> ≤ 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/>
              <a:t> + δ</a:t>
            </a:r>
            <a:r>
              <a:rPr lang="pl-PL" baseline="-25000" dirty="0"/>
              <a:t>1</a:t>
            </a:r>
          </a:p>
          <a:p>
            <a:pPr marL="687388" lvl="1" indent="-285750">
              <a:tabLst>
                <a:tab pos="1590675" algn="l"/>
                <a:tab pos="1658938" algn="l"/>
              </a:tabLst>
            </a:pPr>
            <a:r>
              <a:rPr lang="pl-PL" baseline="-25000" dirty="0"/>
              <a:t>		</a:t>
            </a:r>
            <a:r>
              <a:rPr lang="pl-PL" dirty="0" err="1"/>
              <a:t>adj</a:t>
            </a:r>
            <a:r>
              <a:rPr lang="pl-PL" dirty="0"/>
              <a:t>(</a:t>
            </a:r>
            <a:r>
              <a:rPr lang="pl-PL" i="1" dirty="0" err="1"/>
              <a:t>d,w</a:t>
            </a:r>
            <a:r>
              <a:rPr lang="pl-PL" dirty="0"/>
              <a:t>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8DE85-C27E-AA43-91C8-023AD76CF1BF}"/>
              </a:ext>
            </a:extLst>
          </p:cNvPr>
          <p:cNvSpPr/>
          <p:nvPr/>
        </p:nvSpPr>
        <p:spPr>
          <a:xfrm>
            <a:off x="3265818" y="4151588"/>
            <a:ext cx="4409544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pl-PL"/>
              <a:t>m-</a:t>
            </a:r>
            <a:r>
              <a:rPr lang="pl-PL" err="1"/>
              <a:t>leave</a:t>
            </a:r>
            <a:r>
              <a:rPr lang="pl-PL"/>
              <a:t>(</a:t>
            </a:r>
            <a:r>
              <a:rPr lang="pl-PL" i="1" err="1"/>
              <a:t>r,d,w,e</a:t>
            </a:r>
            <a:r>
              <a:rPr lang="pl-PL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 	</a:t>
            </a:r>
            <a:r>
              <a:rPr lang="pl-PL" err="1"/>
              <a:t>task</a:t>
            </a:r>
            <a:r>
              <a:rPr lang="pl-PL"/>
              <a:t>:	</a:t>
            </a:r>
            <a:r>
              <a:rPr lang="pl-PL" err="1"/>
              <a:t>leave</a:t>
            </a:r>
            <a:r>
              <a:rPr lang="pl-PL"/>
              <a:t>(</a:t>
            </a:r>
            <a:r>
              <a:rPr lang="pl-PL" i="1" err="1"/>
              <a:t>r</a:t>
            </a:r>
            <a:r>
              <a:rPr lang="pl-PL" err="1"/>
              <a:t>,</a:t>
            </a:r>
            <a:r>
              <a:rPr lang="pl-PL" i="1" err="1"/>
              <a:t>d</a:t>
            </a:r>
            <a:r>
              <a:rPr lang="pl-PL" err="1"/>
              <a:t>,</a:t>
            </a:r>
            <a:r>
              <a:rPr lang="pl-PL" i="1" err="1"/>
              <a:t>w</a:t>
            </a:r>
            <a:r>
              <a:rPr lang="pl-PL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 	</a:t>
            </a:r>
            <a:r>
              <a:rPr lang="pl-PL" err="1"/>
              <a:t>pre</a:t>
            </a:r>
            <a:r>
              <a:rPr lang="pl-PL"/>
              <a:t>:	</a:t>
            </a:r>
            <a:r>
              <a:rPr lang="pl-PL" err="1"/>
              <a:t>loc</a:t>
            </a:r>
            <a:r>
              <a:rPr lang="pl-PL"/>
              <a:t>(</a:t>
            </a:r>
            <a:r>
              <a:rPr lang="pl-PL" i="1"/>
              <a:t>r</a:t>
            </a:r>
            <a:r>
              <a:rPr lang="pl-PL"/>
              <a:t>)=</a:t>
            </a:r>
            <a:r>
              <a:rPr lang="pl-PL" i="1"/>
              <a:t>d</a:t>
            </a:r>
            <a:r>
              <a:rPr lang="pl-PL"/>
              <a:t>, </a:t>
            </a:r>
            <a:r>
              <a:rPr lang="pl-PL" err="1"/>
              <a:t>adj</a:t>
            </a:r>
            <a:r>
              <a:rPr lang="pl-PL"/>
              <a:t>(</a:t>
            </a:r>
            <a:r>
              <a:rPr lang="pl-PL" i="1" err="1"/>
              <a:t>d</a:t>
            </a:r>
            <a:r>
              <a:rPr lang="pl-PL" err="1"/>
              <a:t>,</a:t>
            </a:r>
            <a:r>
              <a:rPr lang="pl-PL" i="1" err="1"/>
              <a:t>w</a:t>
            </a:r>
            <a:r>
              <a:rPr lang="pl-PL"/>
              <a:t>), </a:t>
            </a:r>
            <a:r>
              <a:rPr lang="pl-PL" err="1"/>
              <a:t>exit</a:t>
            </a:r>
            <a:r>
              <a:rPr lang="pl-PL"/>
              <a:t>(</a:t>
            </a:r>
            <a:r>
              <a:rPr lang="pl-PL" i="1" err="1"/>
              <a:t>e</a:t>
            </a:r>
            <a:r>
              <a:rPr lang="pl-PL" err="1"/>
              <a:t>,</a:t>
            </a:r>
            <a:r>
              <a:rPr lang="pl-PL" i="1" err="1"/>
              <a:t>d</a:t>
            </a:r>
            <a:r>
              <a:rPr lang="pl-PL" err="1"/>
              <a:t>,</a:t>
            </a:r>
            <a:r>
              <a:rPr lang="pl-PL" i="1" err="1"/>
              <a:t>w</a:t>
            </a:r>
            <a:r>
              <a:rPr lang="pl-PL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 	body:	</a:t>
            </a:r>
            <a:r>
              <a:rPr lang="pl-PL" err="1"/>
              <a:t>until</a:t>
            </a:r>
            <a:r>
              <a:rPr lang="pl-PL"/>
              <a:t> </a:t>
            </a:r>
            <a:r>
              <a:rPr lang="pl-PL" err="1"/>
              <a:t>empty</a:t>
            </a:r>
            <a:r>
              <a:rPr lang="pl-PL"/>
              <a:t>(</a:t>
            </a:r>
            <a:r>
              <a:rPr lang="pl-PL" i="1"/>
              <a:t>e</a:t>
            </a:r>
            <a:r>
              <a:rPr lang="pl-PL"/>
              <a:t>) 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				</a:t>
            </a:r>
            <a:r>
              <a:rPr lang="pl-PL" err="1"/>
              <a:t>wait</a:t>
            </a:r>
            <a:r>
              <a:rPr lang="pl-PL"/>
              <a:t>(1)</a:t>
            </a:r>
          </a:p>
          <a:p>
            <a:pPr marL="7938" lvl="2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			</a:t>
            </a:r>
            <a:r>
              <a:rPr lang="pl-PL" err="1"/>
              <a:t>goto</a:t>
            </a:r>
            <a:r>
              <a:rPr lang="pl-PL"/>
              <a:t>(</a:t>
            </a:r>
            <a:r>
              <a:rPr lang="pl-PL" i="1" err="1"/>
              <a:t>r,e</a:t>
            </a:r>
            <a:r>
              <a:rPr lang="pl-PL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08903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Pros</a:t>
            </a:r>
          </a:p>
          <a:p>
            <a:pPr lvl="1"/>
            <a:r>
              <a:rPr lang="en-GB" dirty="0"/>
              <a:t>Simple online refinement with RAE</a:t>
            </a:r>
          </a:p>
          <a:p>
            <a:pPr lvl="1"/>
            <a:r>
              <a:rPr lang="en-GB" dirty="0"/>
              <a:t>Avoids breaking down uncertainty of contingent duration</a:t>
            </a:r>
          </a:p>
          <a:p>
            <a:pPr lvl="1"/>
            <a:r>
              <a:rPr lang="en-GB" dirty="0"/>
              <a:t>Can be augmented with temporal monitoring functions in RAE</a:t>
            </a:r>
          </a:p>
          <a:p>
            <a:pPr lvl="2"/>
            <a:r>
              <a:rPr lang="en-GB" dirty="0"/>
              <a:t>E.g., watchdogs, methods with duration preferences</a:t>
            </a:r>
          </a:p>
          <a:p>
            <a:r>
              <a:rPr lang="en-GB" dirty="0"/>
              <a:t>Cons</a:t>
            </a:r>
          </a:p>
          <a:p>
            <a:pPr lvl="1"/>
            <a:r>
              <a:rPr lang="en-GB" dirty="0"/>
              <a:t>Does not handle temporal requirements at the command level, </a:t>
            </a:r>
          </a:p>
          <a:p>
            <a:pPr lvl="2"/>
            <a:r>
              <a:rPr lang="en-GB" dirty="0"/>
              <a:t>E.g., synchronise two robots that must act concurrently</a:t>
            </a:r>
          </a:p>
          <a:p>
            <a:r>
              <a:rPr lang="en-GB" dirty="0"/>
              <a:t>Can augment RAE to include temporal reasoning</a:t>
            </a:r>
          </a:p>
          <a:p>
            <a:pPr lvl="1"/>
            <a:r>
              <a:rPr lang="en-GB" dirty="0"/>
              <a:t>Call it </a:t>
            </a:r>
            <a:r>
              <a:rPr lang="en-GB" dirty="0" err="1"/>
              <a:t>eRAE</a:t>
            </a:r>
            <a:endParaRPr lang="en-GB" dirty="0"/>
          </a:p>
          <a:p>
            <a:pPr lvl="1"/>
            <a:r>
              <a:rPr lang="en-GB" dirty="0"/>
              <a:t>One essential component: a </a:t>
            </a:r>
            <a:r>
              <a:rPr lang="en-GB" dirty="0">
                <a:solidFill>
                  <a:schemeClr val="accent1"/>
                </a:solidFill>
              </a:rPr>
              <a:t>dispatching</a:t>
            </a:r>
            <a:r>
              <a:rPr lang="en-GB" i="1" dirty="0"/>
              <a:t> </a:t>
            </a:r>
            <a:r>
              <a:rPr lang="en-GB" dirty="0"/>
              <a:t>function</a:t>
            </a: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78590-5072-1744-A7CA-FFA29570DA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E5AB-C1A3-D877-C45D-0EF4CD951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C2697-97F6-FE46-BAA3-EE06F6CE2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52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Acting With Temporal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Dispatching procedure: a dynamic execution strategy</a:t>
                </a:r>
              </a:p>
              <a:p>
                <a:pPr lvl="1"/>
                <a:r>
                  <a:rPr lang="en-US" dirty="0"/>
                  <a:t>Controls when to start each action</a:t>
                </a:r>
              </a:p>
              <a:p>
                <a:pPr lvl="1"/>
                <a:r>
                  <a:rPr lang="en-US" dirty="0"/>
                  <a:t>Given a dynamically controllable plan with executable primitives, </a:t>
                </a:r>
                <a:br>
                  <a:rPr lang="en-US" dirty="0"/>
                </a:br>
                <a:r>
                  <a:rPr lang="en-US" dirty="0"/>
                  <a:t>it triggers corresponding commands from online observations</a:t>
                </a:r>
              </a:p>
              <a:p>
                <a:r>
                  <a:rPr lang="en-US" dirty="0"/>
                  <a:t>Example</a:t>
                </a:r>
              </a:p>
              <a:p>
                <a:pPr lvl="1"/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needs to leave dock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before robot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enter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crane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needs to uncover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then 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C92939-13D5-7145-BA9D-1E859A9401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316EC1-26F2-B46C-DC39-D86329D9F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2A297-6EF8-D246-9B4F-230C5C861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74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084076-4F29-BC49-A1B7-1B7BF9FB03E5}"/>
              </a:ext>
            </a:extLst>
          </p:cNvPr>
          <p:cNvGrpSpPr/>
          <p:nvPr/>
        </p:nvGrpSpPr>
        <p:grpSpPr>
          <a:xfrm>
            <a:off x="7407617" y="1660933"/>
            <a:ext cx="3950932" cy="2543897"/>
            <a:chOff x="4886369" y="2562313"/>
            <a:chExt cx="3950932" cy="2543897"/>
          </a:xfrm>
        </p:grpSpPr>
        <p:sp>
          <p:nvSpPr>
            <p:cNvPr id="220" name="Line 853"/>
            <p:cNvSpPr>
              <a:spLocks noChangeShapeType="1"/>
            </p:cNvSpPr>
            <p:nvPr/>
          </p:nvSpPr>
          <p:spPr bwMode="auto">
            <a:xfrm>
              <a:off x="4886369" y="5092675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2" name="Line 853"/>
            <p:cNvSpPr>
              <a:spLocks noChangeShapeType="1"/>
            </p:cNvSpPr>
            <p:nvPr/>
          </p:nvSpPr>
          <p:spPr bwMode="auto">
            <a:xfrm>
              <a:off x="6048084" y="5101848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                 d1</a:t>
              </a:r>
            </a:p>
          </p:txBody>
        </p:sp>
        <p:sp>
          <p:nvSpPr>
            <p:cNvPr id="224" name="Line 853"/>
            <p:cNvSpPr>
              <a:spLocks noChangeShapeType="1"/>
            </p:cNvSpPr>
            <p:nvPr/>
          </p:nvSpPr>
          <p:spPr bwMode="auto">
            <a:xfrm>
              <a:off x="7207032" y="3880205"/>
              <a:ext cx="157276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                             d2</a:t>
              </a:r>
              <a:br>
                <a:rPr lang="en-US" sz="1700">
                  <a:latin typeface="Calibri"/>
                  <a:ea typeface="Times New Roman"/>
                  <a:cs typeface="Times New Roman"/>
                </a:rPr>
              </a:br>
              <a:endParaRPr lang="en-US" sz="1700"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7633980" y="3074231"/>
              <a:ext cx="1203321" cy="500893"/>
              <a:chOff x="7885440" y="3245681"/>
              <a:chExt cx="1203321" cy="500893"/>
            </a:xfrm>
          </p:grpSpPr>
          <p:sp>
            <p:nvSpPr>
              <p:cNvPr id="225" name="Oval 859"/>
              <p:cNvSpPr>
                <a:spLocks noChangeAspect="1" noChangeArrowheads="1"/>
              </p:cNvSpPr>
              <p:nvPr/>
            </p:nvSpPr>
            <p:spPr bwMode="auto">
              <a:xfrm>
                <a:off x="8946933" y="3524891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6" name="Oval 861"/>
              <p:cNvSpPr>
                <a:spLocks noChangeAspect="1" noChangeArrowheads="1"/>
              </p:cNvSpPr>
              <p:nvPr/>
            </p:nvSpPr>
            <p:spPr bwMode="auto">
              <a:xfrm>
                <a:off x="7885441" y="3635733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7" name="Oval 862"/>
              <p:cNvSpPr>
                <a:spLocks noChangeAspect="1" noChangeArrowheads="1"/>
              </p:cNvSpPr>
              <p:nvPr/>
            </p:nvSpPr>
            <p:spPr bwMode="auto">
              <a:xfrm>
                <a:off x="8832603" y="3635733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8" name="Oval 863"/>
              <p:cNvSpPr>
                <a:spLocks noChangeAspect="1" noChangeArrowheads="1"/>
              </p:cNvSpPr>
              <p:nvPr/>
            </p:nvSpPr>
            <p:spPr bwMode="auto">
              <a:xfrm>
                <a:off x="8731630" y="3633788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9" name="Oval 863"/>
              <p:cNvSpPr>
                <a:spLocks noChangeAspect="1" noChangeArrowheads="1"/>
              </p:cNvSpPr>
              <p:nvPr/>
            </p:nvSpPr>
            <p:spPr bwMode="auto">
              <a:xfrm>
                <a:off x="8306266" y="3635142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30" name="Group 229"/>
              <p:cNvGrpSpPr/>
              <p:nvPr/>
            </p:nvGrpSpPr>
            <p:grpSpPr>
              <a:xfrm>
                <a:off x="7885440" y="3245681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7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tIns="274320" anchor="b"/>
                <a:lstStyle/>
                <a:p>
                  <a:pPr algn="ctr"/>
                  <a:r>
                    <a:rPr lang="en-US" sz="1700">
                      <a:latin typeface="Calibri"/>
                      <a:ea typeface="Calibri"/>
                      <a:cs typeface="Calibri"/>
                    </a:rPr>
                    <a:t>r</a:t>
                  </a:r>
                  <a:r>
                    <a:rPr lang="en-US">
                      <a:latin typeface="Calibri" charset="0"/>
                    </a:rPr>
                    <a:t>2</a:t>
                  </a:r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231" name="Rectangle 230"/>
            <p:cNvSpPr/>
            <p:nvPr/>
          </p:nvSpPr>
          <p:spPr>
            <a:xfrm>
              <a:off x="5573881" y="4495747"/>
              <a:ext cx="450764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00">
                  <a:latin typeface="Calibri"/>
                  <a:ea typeface="Calibri"/>
                  <a:cs typeface="Calibri"/>
                </a:rPr>
                <a:t>w1</a:t>
              </a:r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6761335" y="2562313"/>
              <a:ext cx="1219200" cy="1278997"/>
              <a:chOff x="6949550" y="3248843"/>
              <a:chExt cx="1219200" cy="1278997"/>
            </a:xfrm>
            <a:solidFill>
              <a:srgbClr val="BD5951"/>
            </a:solidFill>
          </p:grpSpPr>
          <p:grpSp>
            <p:nvGrpSpPr>
              <p:cNvPr id="263" name="Group 262"/>
              <p:cNvGrpSpPr/>
              <p:nvPr/>
            </p:nvGrpSpPr>
            <p:grpSpPr>
              <a:xfrm>
                <a:off x="7568664" y="3371195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272" name="Oval 878"/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3" name="Rectangle 880"/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4" name="Line 88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5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64" name="Group 883"/>
              <p:cNvGrpSpPr>
                <a:grpSpLocks/>
              </p:cNvGrpSpPr>
              <p:nvPr/>
            </p:nvGrpSpPr>
            <p:grpSpPr bwMode="auto">
              <a:xfrm>
                <a:off x="6993751" y="3325813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270" name="Line 884"/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1" name="Oval 885"/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65" name="Rectangle 886"/>
              <p:cNvSpPr>
                <a:spLocks noChangeArrowheads="1"/>
              </p:cNvSpPr>
              <p:nvPr/>
            </p:nvSpPr>
            <p:spPr bwMode="auto">
              <a:xfrm>
                <a:off x="6949550" y="3361178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6" name="Freeform 887"/>
              <p:cNvSpPr>
                <a:spLocks noChangeAspect="1"/>
              </p:cNvSpPr>
              <p:nvPr/>
            </p:nvSpPr>
            <p:spPr bwMode="auto">
              <a:xfrm>
                <a:off x="6949550" y="3286288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7" name="Freeform 888"/>
              <p:cNvSpPr>
                <a:spLocks/>
              </p:cNvSpPr>
              <p:nvPr/>
            </p:nvSpPr>
            <p:spPr bwMode="auto">
              <a:xfrm>
                <a:off x="7815145" y="3348696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7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rPr>
                  <a:t>k</a:t>
                </a:r>
              </a:p>
            </p:txBody>
          </p:sp>
          <p:sp>
            <p:nvSpPr>
              <p:cNvPr id="268" name="Freeform 889"/>
              <p:cNvSpPr>
                <a:spLocks/>
              </p:cNvSpPr>
              <p:nvPr/>
            </p:nvSpPr>
            <p:spPr bwMode="auto">
              <a:xfrm>
                <a:off x="7815145" y="3248843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9" name="Freeform 890"/>
              <p:cNvSpPr>
                <a:spLocks/>
              </p:cNvSpPr>
              <p:nvPr/>
            </p:nvSpPr>
            <p:spPr bwMode="auto">
              <a:xfrm>
                <a:off x="8080349" y="3248843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233" name="Line 853"/>
            <p:cNvSpPr>
              <a:spLocks noChangeAspect="1" noChangeShapeType="1"/>
            </p:cNvSpPr>
            <p:nvPr/>
          </p:nvSpPr>
          <p:spPr bwMode="auto">
            <a:xfrm>
              <a:off x="8130219" y="3857655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p</a:t>
              </a:r>
              <a:endParaRPr lang="en-US" sz="1700" baseline="-250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4" name="Cube 233"/>
            <p:cNvSpPr/>
            <p:nvPr/>
          </p:nvSpPr>
          <p:spPr>
            <a:xfrm>
              <a:off x="8230294" y="3478241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70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 </a:t>
              </a:r>
              <a:endParaRPr lang="en-US" sz="1700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6706058" y="4295776"/>
              <a:ext cx="1203321" cy="500893"/>
              <a:chOff x="6392419" y="5864703"/>
              <a:chExt cx="1203321" cy="500893"/>
            </a:xfrm>
          </p:grpSpPr>
          <p:sp>
            <p:nvSpPr>
              <p:cNvPr id="240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1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2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3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4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45" name="Group 244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4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70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4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238" name="Cube 237"/>
            <p:cNvSpPr/>
            <p:nvPr/>
          </p:nvSpPr>
          <p:spPr>
            <a:xfrm>
              <a:off x="8228551" y="3226951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70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</a:t>
              </a:r>
              <a:r>
                <a:rPr lang="en-US">
                  <a:solidFill>
                    <a:schemeClr val="tx1"/>
                  </a:solidFill>
                  <a:latin typeface="Calibri" charset="0"/>
                </a:rPr>
                <a:t>′</a:t>
              </a:r>
              <a:endParaRPr lang="en-US" sz="1700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704039" y="3355775"/>
              <a:ext cx="450764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00">
                  <a:latin typeface="Calibri"/>
                  <a:ea typeface="Calibri"/>
                  <a:cs typeface="Calibri"/>
                </a:rPr>
                <a:t>w2</a:t>
              </a:r>
            </a:p>
          </p:txBody>
        </p:sp>
        <p:sp>
          <p:nvSpPr>
            <p:cNvPr id="125" name="Line 853">
              <a:extLst>
                <a:ext uri="{FF2B5EF4-FFF2-40B4-BE49-F238E27FC236}">
                  <a16:creationId xmlns:a16="http://schemas.microsoft.com/office/drawing/2014/main" id="{048940EA-AD59-DF4A-B83E-3BAA1D7B9BA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5117" y="3857655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q</a:t>
              </a:r>
              <a:endParaRPr lang="en-US" sz="1700" baseline="-25000">
                <a:latin typeface="Calibri"/>
                <a:ea typeface="Times New Roman"/>
                <a:cs typeface="Times New Roman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FA89A0-32B8-1D49-83C5-F89C2EC46113}"/>
              </a:ext>
            </a:extLst>
          </p:cNvPr>
          <p:cNvGrpSpPr/>
          <p:nvPr/>
        </p:nvGrpSpPr>
        <p:grpSpPr>
          <a:xfrm>
            <a:off x="3083470" y="3718662"/>
            <a:ext cx="8748205" cy="2191318"/>
            <a:chOff x="171009" y="4233527"/>
            <a:chExt cx="8748205" cy="2191318"/>
          </a:xfrm>
        </p:grpSpPr>
        <p:sp>
          <p:nvSpPr>
            <p:cNvPr id="127" name="Shape 1113">
              <a:extLst>
                <a:ext uri="{FF2B5EF4-FFF2-40B4-BE49-F238E27FC236}">
                  <a16:creationId xmlns:a16="http://schemas.microsoft.com/office/drawing/2014/main" id="{35C40CF5-A6A5-C34B-B172-E953BD0E493D}"/>
                </a:ext>
              </a:extLst>
            </p:cNvPr>
            <p:cNvSpPr/>
            <p:nvPr/>
          </p:nvSpPr>
          <p:spPr>
            <a:xfrm>
              <a:off x="7392138" y="5732182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8" name="Shape 1073">
              <a:extLst>
                <a:ext uri="{FF2B5EF4-FFF2-40B4-BE49-F238E27FC236}">
                  <a16:creationId xmlns:a16="http://schemas.microsoft.com/office/drawing/2014/main" id="{94BFBFB1-AE60-B044-8A58-50569498F8CD}"/>
                </a:ext>
              </a:extLst>
            </p:cNvPr>
            <p:cNvSpPr/>
            <p:nvPr/>
          </p:nvSpPr>
          <p:spPr>
            <a:xfrm>
              <a:off x="4581753" y="5455242"/>
              <a:ext cx="180848" cy="255972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9" name="Shape 1074">
              <a:extLst>
                <a:ext uri="{FF2B5EF4-FFF2-40B4-BE49-F238E27FC236}">
                  <a16:creationId xmlns:a16="http://schemas.microsoft.com/office/drawing/2014/main" id="{61ADC9AA-AA74-4B48-A6A6-25D80B86F121}"/>
                </a:ext>
              </a:extLst>
            </p:cNvPr>
            <p:cNvSpPr/>
            <p:nvPr/>
          </p:nvSpPr>
          <p:spPr>
            <a:xfrm>
              <a:off x="1899802" y="5264939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32" name="Shape 1077">
              <a:extLst>
                <a:ext uri="{FF2B5EF4-FFF2-40B4-BE49-F238E27FC236}">
                  <a16:creationId xmlns:a16="http://schemas.microsoft.com/office/drawing/2014/main" id="{82734F4F-B2A2-524E-93FC-3841D7EA6065}"/>
                </a:ext>
              </a:extLst>
            </p:cNvPr>
            <p:cNvSpPr/>
            <p:nvPr/>
          </p:nvSpPr>
          <p:spPr>
            <a:xfrm>
              <a:off x="1448663" y="5353988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33" name="Shape 1078">
              <a:extLst>
                <a:ext uri="{FF2B5EF4-FFF2-40B4-BE49-F238E27FC236}">
                  <a16:creationId xmlns:a16="http://schemas.microsoft.com/office/drawing/2014/main" id="{7D7392A2-0893-E744-AE98-03C6C11DBBB4}"/>
                </a:ext>
              </a:extLst>
            </p:cNvPr>
            <p:cNvSpPr/>
            <p:nvPr/>
          </p:nvSpPr>
          <p:spPr>
            <a:xfrm>
              <a:off x="312613" y="527822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36" name="Shape 1082">
              <a:extLst>
                <a:ext uri="{FF2B5EF4-FFF2-40B4-BE49-F238E27FC236}">
                  <a16:creationId xmlns:a16="http://schemas.microsoft.com/office/drawing/2014/main" id="{932566CB-71C0-2144-8F58-8DB77015689B}"/>
                </a:ext>
              </a:extLst>
            </p:cNvPr>
            <p:cNvSpPr/>
            <p:nvPr/>
          </p:nvSpPr>
          <p:spPr>
            <a:xfrm>
              <a:off x="1960701" y="5389400"/>
              <a:ext cx="106445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navigate(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137" name="Shape 1083">
              <a:extLst>
                <a:ext uri="{FF2B5EF4-FFF2-40B4-BE49-F238E27FC236}">
                  <a16:creationId xmlns:a16="http://schemas.microsoft.com/office/drawing/2014/main" id="{AF8A2DAC-84EC-9E41-BFA6-DFA40593E0DF}"/>
                </a:ext>
              </a:extLst>
            </p:cNvPr>
            <p:cNvSpPr/>
            <p:nvPr/>
          </p:nvSpPr>
          <p:spPr>
            <a:xfrm>
              <a:off x="408856" y="5370278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d1)</a:t>
              </a:r>
            </a:p>
          </p:txBody>
        </p:sp>
        <p:sp>
          <p:nvSpPr>
            <p:cNvPr id="138" name="Shape 1084">
              <a:extLst>
                <a:ext uri="{FF2B5EF4-FFF2-40B4-BE49-F238E27FC236}">
                  <a16:creationId xmlns:a16="http://schemas.microsoft.com/office/drawing/2014/main" id="{DA70CBDD-EE39-8D42-9F7E-53B307AB5124}"/>
                </a:ext>
              </a:extLst>
            </p:cNvPr>
            <p:cNvSpPr/>
            <p:nvPr/>
          </p:nvSpPr>
          <p:spPr>
            <a:xfrm>
              <a:off x="3483655" y="5968628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41" name="Shape 1087">
              <a:extLst>
                <a:ext uri="{FF2B5EF4-FFF2-40B4-BE49-F238E27FC236}">
                  <a16:creationId xmlns:a16="http://schemas.microsoft.com/office/drawing/2014/main" id="{BFB675EB-1324-744A-A00F-88512CC8C2B0}"/>
                </a:ext>
              </a:extLst>
            </p:cNvPr>
            <p:cNvSpPr/>
            <p:nvPr/>
          </p:nvSpPr>
          <p:spPr>
            <a:xfrm>
              <a:off x="3057915" y="6057678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42" name="Shape 1088">
              <a:extLst>
                <a:ext uri="{FF2B5EF4-FFF2-40B4-BE49-F238E27FC236}">
                  <a16:creationId xmlns:a16="http://schemas.microsoft.com/office/drawing/2014/main" id="{7578D45D-7D46-5C46-B6F2-665C5155078C}"/>
                </a:ext>
              </a:extLst>
            </p:cNvPr>
            <p:cNvSpPr/>
            <p:nvPr/>
          </p:nvSpPr>
          <p:spPr>
            <a:xfrm>
              <a:off x="2112366" y="598191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45" name="Shape 1091">
              <a:extLst>
                <a:ext uri="{FF2B5EF4-FFF2-40B4-BE49-F238E27FC236}">
                  <a16:creationId xmlns:a16="http://schemas.microsoft.com/office/drawing/2014/main" id="{38E561DF-7D1A-D541-9E60-12868C110368}"/>
                </a:ext>
              </a:extLst>
            </p:cNvPr>
            <p:cNvSpPr/>
            <p:nvPr/>
          </p:nvSpPr>
          <p:spPr>
            <a:xfrm>
              <a:off x="3464200" y="6102732"/>
              <a:ext cx="104611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stack(</a:t>
              </a:r>
              <a:r>
                <a:rPr lang="es-ES_tradnl" sz="1400" dirty="0" err="1">
                  <a:solidFill>
                    <a:schemeClr val="tx1"/>
                  </a:solidFill>
                  <a:latin typeface="Calibri" charset="0"/>
                </a:rPr>
                <a:t>k,c′,q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46" name="Shape 1092">
              <a:extLst>
                <a:ext uri="{FF2B5EF4-FFF2-40B4-BE49-F238E27FC236}">
                  <a16:creationId xmlns:a16="http://schemas.microsoft.com/office/drawing/2014/main" id="{70006AA4-8E29-BF4B-9946-6D73872BA344}"/>
                </a:ext>
              </a:extLst>
            </p:cNvPr>
            <p:cNvSpPr/>
            <p:nvPr/>
          </p:nvSpPr>
          <p:spPr>
            <a:xfrm>
              <a:off x="2005668" y="6106811"/>
              <a:ext cx="123527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en-US" sz="1400" dirty="0" err="1">
                  <a:solidFill>
                    <a:schemeClr val="tx1"/>
                  </a:solidFill>
                  <a:latin typeface="Calibri" charset="0"/>
                </a:rPr>
                <a:t>′,p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47" name="Shape 1093">
              <a:extLst>
                <a:ext uri="{FF2B5EF4-FFF2-40B4-BE49-F238E27FC236}">
                  <a16:creationId xmlns:a16="http://schemas.microsoft.com/office/drawing/2014/main" id="{5DD8A142-7426-034C-8F6F-D1574C04FEA9}"/>
                </a:ext>
              </a:extLst>
            </p:cNvPr>
            <p:cNvSpPr/>
            <p:nvPr/>
          </p:nvSpPr>
          <p:spPr>
            <a:xfrm>
              <a:off x="6351453" y="5655831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50" name="Shape 1096">
              <a:extLst>
                <a:ext uri="{FF2B5EF4-FFF2-40B4-BE49-F238E27FC236}">
                  <a16:creationId xmlns:a16="http://schemas.microsoft.com/office/drawing/2014/main" id="{50D1287E-E348-8540-9C3F-18233D064920}"/>
                </a:ext>
              </a:extLst>
            </p:cNvPr>
            <p:cNvSpPr/>
            <p:nvPr/>
          </p:nvSpPr>
          <p:spPr>
            <a:xfrm>
              <a:off x="5910473" y="5744881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51" name="Shape 1097">
              <a:extLst>
                <a:ext uri="{FF2B5EF4-FFF2-40B4-BE49-F238E27FC236}">
                  <a16:creationId xmlns:a16="http://schemas.microsoft.com/office/drawing/2014/main" id="{0A56BF3D-F24F-4341-AC57-3A820A16CED7}"/>
                </a:ext>
              </a:extLst>
            </p:cNvPr>
            <p:cNvSpPr/>
            <p:nvPr/>
          </p:nvSpPr>
          <p:spPr>
            <a:xfrm>
              <a:off x="4764265" y="5669118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54" name="Shape 1100">
              <a:extLst>
                <a:ext uri="{FF2B5EF4-FFF2-40B4-BE49-F238E27FC236}">
                  <a16:creationId xmlns:a16="http://schemas.microsoft.com/office/drawing/2014/main" id="{F65A5777-9687-BE46-8F4F-6D7453301975}"/>
                </a:ext>
              </a:extLst>
            </p:cNvPr>
            <p:cNvSpPr/>
            <p:nvPr/>
          </p:nvSpPr>
          <p:spPr>
            <a:xfrm>
              <a:off x="6248201" y="5795235"/>
              <a:ext cx="135376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putdown(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155" name="Shape 1101">
              <a:extLst>
                <a:ext uri="{FF2B5EF4-FFF2-40B4-BE49-F238E27FC236}">
                  <a16:creationId xmlns:a16="http://schemas.microsoft.com/office/drawing/2014/main" id="{67A8A40A-4590-3B40-AEFA-EA640F6D5A5A}"/>
                </a:ext>
              </a:extLst>
            </p:cNvPr>
            <p:cNvSpPr/>
            <p:nvPr/>
          </p:nvSpPr>
          <p:spPr>
            <a:xfrm>
              <a:off x="4784457" y="5795483"/>
              <a:ext cx="119519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de-DE" sz="1400" dirty="0">
                  <a:solidFill>
                    <a:schemeClr val="tx1"/>
                  </a:solidFill>
                  <a:latin typeface="Calibri" charset="0"/>
                </a:rPr>
                <a:t>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56" name="Shape 1102">
              <a:extLst>
                <a:ext uri="{FF2B5EF4-FFF2-40B4-BE49-F238E27FC236}">
                  <a16:creationId xmlns:a16="http://schemas.microsoft.com/office/drawing/2014/main" id="{12FEDF2B-5167-6244-976A-5728571C6825}"/>
                </a:ext>
              </a:extLst>
            </p:cNvPr>
            <p:cNvSpPr/>
            <p:nvPr/>
          </p:nvSpPr>
          <p:spPr>
            <a:xfrm>
              <a:off x="3277996" y="4648258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57" name="Shape 1103">
              <a:extLst>
                <a:ext uri="{FF2B5EF4-FFF2-40B4-BE49-F238E27FC236}">
                  <a16:creationId xmlns:a16="http://schemas.microsoft.com/office/drawing/2014/main" id="{DE379D23-FBE3-A94B-B5D1-E4EFB7CF25D6}"/>
                </a:ext>
              </a:extLst>
            </p:cNvPr>
            <p:cNvSpPr/>
            <p:nvPr/>
          </p:nvSpPr>
          <p:spPr>
            <a:xfrm>
              <a:off x="2080065" y="458265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60" name="Shape 1106">
              <a:extLst>
                <a:ext uri="{FF2B5EF4-FFF2-40B4-BE49-F238E27FC236}">
                  <a16:creationId xmlns:a16="http://schemas.microsoft.com/office/drawing/2014/main" id="{5EAED51C-0CD1-D144-8B5E-9BAB283BF126}"/>
                </a:ext>
              </a:extLst>
            </p:cNvPr>
            <p:cNvSpPr/>
            <p:nvPr/>
          </p:nvSpPr>
          <p:spPr>
            <a:xfrm>
              <a:off x="2168086" y="4329686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leave(r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</a:rPr>
                <a:t>2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,d2)</a:t>
              </a:r>
            </a:p>
          </p:txBody>
        </p:sp>
        <p:sp>
          <p:nvSpPr>
            <p:cNvPr id="161" name="Shape 1107">
              <a:extLst>
                <a:ext uri="{FF2B5EF4-FFF2-40B4-BE49-F238E27FC236}">
                  <a16:creationId xmlns:a16="http://schemas.microsoft.com/office/drawing/2014/main" id="{AEA60BC9-5AF8-A94B-8162-52045CE28037}"/>
                </a:ext>
              </a:extLst>
            </p:cNvPr>
            <p:cNvSpPr/>
            <p:nvPr/>
          </p:nvSpPr>
          <p:spPr>
            <a:xfrm>
              <a:off x="3449749" y="525549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64" name="Shape 1110">
              <a:extLst>
                <a:ext uri="{FF2B5EF4-FFF2-40B4-BE49-F238E27FC236}">
                  <a16:creationId xmlns:a16="http://schemas.microsoft.com/office/drawing/2014/main" id="{5930B058-4948-7943-B7E5-79CE327F5E7B}"/>
                </a:ext>
              </a:extLst>
            </p:cNvPr>
            <p:cNvSpPr/>
            <p:nvPr/>
          </p:nvSpPr>
          <p:spPr>
            <a:xfrm>
              <a:off x="2998609" y="5344540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65" name="Shape 1111">
              <a:extLst>
                <a:ext uri="{FF2B5EF4-FFF2-40B4-BE49-F238E27FC236}">
                  <a16:creationId xmlns:a16="http://schemas.microsoft.com/office/drawing/2014/main" id="{6C38C00E-A6E8-CC40-B4C4-BDB566682545}"/>
                </a:ext>
              </a:extLst>
            </p:cNvPr>
            <p:cNvSpPr/>
            <p:nvPr/>
          </p:nvSpPr>
          <p:spPr>
            <a:xfrm>
              <a:off x="3451894" y="5409540"/>
              <a:ext cx="107234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enter(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66" name="Shape 1112">
              <a:extLst>
                <a:ext uri="{FF2B5EF4-FFF2-40B4-BE49-F238E27FC236}">
                  <a16:creationId xmlns:a16="http://schemas.microsoft.com/office/drawing/2014/main" id="{9C09C350-1F61-8C4A-80DA-C0A215EF3C18}"/>
                </a:ext>
              </a:extLst>
            </p:cNvPr>
            <p:cNvSpPr/>
            <p:nvPr/>
          </p:nvSpPr>
          <p:spPr>
            <a:xfrm flipV="1">
              <a:off x="4429900" y="5716449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67" name="Shape 1114">
              <a:extLst>
                <a:ext uri="{FF2B5EF4-FFF2-40B4-BE49-F238E27FC236}">
                  <a16:creationId xmlns:a16="http://schemas.microsoft.com/office/drawing/2014/main" id="{A6BF9217-6DDF-0345-BC6A-FF32FDE5DD05}"/>
                </a:ext>
              </a:extLst>
            </p:cNvPr>
            <p:cNvSpPr/>
            <p:nvPr/>
          </p:nvSpPr>
          <p:spPr>
            <a:xfrm>
              <a:off x="7844194" y="5652733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68" name="Shape 1115">
              <a:extLst>
                <a:ext uri="{FF2B5EF4-FFF2-40B4-BE49-F238E27FC236}">
                  <a16:creationId xmlns:a16="http://schemas.microsoft.com/office/drawing/2014/main" id="{480EA29C-F5C9-2245-9FAD-43336A1AF03E}"/>
                </a:ext>
              </a:extLst>
            </p:cNvPr>
            <p:cNvSpPr/>
            <p:nvPr/>
          </p:nvSpPr>
          <p:spPr>
            <a:xfrm>
              <a:off x="7855976" y="5795137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71" name="Shape 1118">
              <a:extLst>
                <a:ext uri="{FF2B5EF4-FFF2-40B4-BE49-F238E27FC236}">
                  <a16:creationId xmlns:a16="http://schemas.microsoft.com/office/drawing/2014/main" id="{9295091C-917A-8944-AC30-085A74158C3C}"/>
                </a:ext>
              </a:extLst>
            </p:cNvPr>
            <p:cNvSpPr/>
            <p:nvPr/>
          </p:nvSpPr>
          <p:spPr>
            <a:xfrm>
              <a:off x="1996518" y="5427925"/>
              <a:ext cx="160029" cy="62043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2" name="Shape 1119">
              <a:extLst>
                <a:ext uri="{FF2B5EF4-FFF2-40B4-BE49-F238E27FC236}">
                  <a16:creationId xmlns:a16="http://schemas.microsoft.com/office/drawing/2014/main" id="{0B72BA23-78FD-A742-9907-8D598BE90161}"/>
                </a:ext>
              </a:extLst>
            </p:cNvPr>
            <p:cNvSpPr/>
            <p:nvPr/>
          </p:nvSpPr>
          <p:spPr>
            <a:xfrm flipV="1">
              <a:off x="1991488" y="4738969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3" name="Shape 1129">
              <a:extLst>
                <a:ext uri="{FF2B5EF4-FFF2-40B4-BE49-F238E27FC236}">
                  <a16:creationId xmlns:a16="http://schemas.microsoft.com/office/drawing/2014/main" id="{3D247571-498C-9744-B8EC-01E2A01A45D8}"/>
                </a:ext>
              </a:extLst>
            </p:cNvPr>
            <p:cNvSpPr/>
            <p:nvPr/>
          </p:nvSpPr>
          <p:spPr>
            <a:xfrm>
              <a:off x="315979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4" name="Shape 1130">
              <a:extLst>
                <a:ext uri="{FF2B5EF4-FFF2-40B4-BE49-F238E27FC236}">
                  <a16:creationId xmlns:a16="http://schemas.microsoft.com/office/drawing/2014/main" id="{38910A09-6D37-AB40-B218-E969889C6377}"/>
                </a:ext>
              </a:extLst>
            </p:cNvPr>
            <p:cNvSpPr/>
            <p:nvPr/>
          </p:nvSpPr>
          <p:spPr>
            <a:xfrm>
              <a:off x="2075128" y="4592443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5" name="Shape 1131">
              <a:extLst>
                <a:ext uri="{FF2B5EF4-FFF2-40B4-BE49-F238E27FC236}">
                  <a16:creationId xmlns:a16="http://schemas.microsoft.com/office/drawing/2014/main" id="{9588A723-7CCB-1743-B011-331F3E2AEB27}"/>
                </a:ext>
              </a:extLst>
            </p:cNvPr>
            <p:cNvSpPr/>
            <p:nvPr/>
          </p:nvSpPr>
          <p:spPr>
            <a:xfrm>
              <a:off x="1905464" y="5278849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6" name="Shape 1132">
              <a:extLst>
                <a:ext uri="{FF2B5EF4-FFF2-40B4-BE49-F238E27FC236}">
                  <a16:creationId xmlns:a16="http://schemas.microsoft.com/office/drawing/2014/main" id="{A45A0E79-DBD7-B249-873D-C8175F8CA0BD}"/>
                </a:ext>
              </a:extLst>
            </p:cNvPr>
            <p:cNvSpPr/>
            <p:nvPr/>
          </p:nvSpPr>
          <p:spPr>
            <a:xfrm>
              <a:off x="2119776" y="5974862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7" name="Shape 1133">
              <a:extLst>
                <a:ext uri="{FF2B5EF4-FFF2-40B4-BE49-F238E27FC236}">
                  <a16:creationId xmlns:a16="http://schemas.microsoft.com/office/drawing/2014/main" id="{AA270370-34B9-7140-8EE0-9165CCD9510D}"/>
                </a:ext>
              </a:extLst>
            </p:cNvPr>
            <p:cNvSpPr/>
            <p:nvPr/>
          </p:nvSpPr>
          <p:spPr>
            <a:xfrm>
              <a:off x="3450424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8" name="Shape 1134">
              <a:extLst>
                <a:ext uri="{FF2B5EF4-FFF2-40B4-BE49-F238E27FC236}">
                  <a16:creationId xmlns:a16="http://schemas.microsoft.com/office/drawing/2014/main" id="{FF60EF41-2955-EE47-905F-B3BB315C8A4D}"/>
                </a:ext>
              </a:extLst>
            </p:cNvPr>
            <p:cNvSpPr/>
            <p:nvPr/>
          </p:nvSpPr>
          <p:spPr>
            <a:xfrm>
              <a:off x="3494949" y="5974862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9" name="Shape 1135">
              <a:extLst>
                <a:ext uri="{FF2B5EF4-FFF2-40B4-BE49-F238E27FC236}">
                  <a16:creationId xmlns:a16="http://schemas.microsoft.com/office/drawing/2014/main" id="{D5BE3577-CEAA-2944-9408-4DA23C974B64}"/>
                </a:ext>
              </a:extLst>
            </p:cNvPr>
            <p:cNvSpPr/>
            <p:nvPr/>
          </p:nvSpPr>
          <p:spPr>
            <a:xfrm>
              <a:off x="4772018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80" name="Shape 1136">
              <a:extLst>
                <a:ext uri="{FF2B5EF4-FFF2-40B4-BE49-F238E27FC236}">
                  <a16:creationId xmlns:a16="http://schemas.microsoft.com/office/drawing/2014/main" id="{8A138D21-8193-B745-A5BA-B93F91080894}"/>
                </a:ext>
              </a:extLst>
            </p:cNvPr>
            <p:cNvSpPr/>
            <p:nvPr/>
          </p:nvSpPr>
          <p:spPr>
            <a:xfrm>
              <a:off x="6352449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81" name="Shape 1137">
              <a:extLst>
                <a:ext uri="{FF2B5EF4-FFF2-40B4-BE49-F238E27FC236}">
                  <a16:creationId xmlns:a16="http://schemas.microsoft.com/office/drawing/2014/main" id="{34FC9D2F-C957-D843-8DC1-42FD0DCDCFAB}"/>
                </a:ext>
              </a:extLst>
            </p:cNvPr>
            <p:cNvSpPr/>
            <p:nvPr/>
          </p:nvSpPr>
          <p:spPr>
            <a:xfrm>
              <a:off x="7834777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65FD9049-B62F-3A43-84AF-1E2DBD0DCA0D}"/>
                    </a:ext>
                  </a:extLst>
                </p:cNvPr>
                <p:cNvSpPr txBox="1"/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65FD9049-B62F-3A43-84AF-1E2DBD0DCA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0" name="Shape 1129">
              <a:extLst>
                <a:ext uri="{FF2B5EF4-FFF2-40B4-BE49-F238E27FC236}">
                  <a16:creationId xmlns:a16="http://schemas.microsoft.com/office/drawing/2014/main" id="{D639B544-1348-7A40-9919-920B94A5D514}"/>
                </a:ext>
              </a:extLst>
            </p:cNvPr>
            <p:cNvSpPr/>
            <p:nvPr/>
          </p:nvSpPr>
          <p:spPr>
            <a:xfrm>
              <a:off x="1373140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1" name="Shape 1129">
              <a:extLst>
                <a:ext uri="{FF2B5EF4-FFF2-40B4-BE49-F238E27FC236}">
                  <a16:creationId xmlns:a16="http://schemas.microsoft.com/office/drawing/2014/main" id="{81B51E42-0F64-2B41-8BFD-196B1345A79A}"/>
                </a:ext>
              </a:extLst>
            </p:cNvPr>
            <p:cNvSpPr/>
            <p:nvPr/>
          </p:nvSpPr>
          <p:spPr>
            <a:xfrm>
              <a:off x="2850069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2" name="Shape 1129">
              <a:extLst>
                <a:ext uri="{FF2B5EF4-FFF2-40B4-BE49-F238E27FC236}">
                  <a16:creationId xmlns:a16="http://schemas.microsoft.com/office/drawing/2014/main" id="{751858B5-7D84-8747-BC8C-C3E5C5ED979B}"/>
                </a:ext>
              </a:extLst>
            </p:cNvPr>
            <p:cNvSpPr/>
            <p:nvPr/>
          </p:nvSpPr>
          <p:spPr>
            <a:xfrm>
              <a:off x="3185419" y="459244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3" name="Shape 1129">
              <a:extLst>
                <a:ext uri="{FF2B5EF4-FFF2-40B4-BE49-F238E27FC236}">
                  <a16:creationId xmlns:a16="http://schemas.microsoft.com/office/drawing/2014/main" id="{25B96AC2-3394-B544-BEF0-4253E5DD9920}"/>
                </a:ext>
              </a:extLst>
            </p:cNvPr>
            <p:cNvSpPr/>
            <p:nvPr/>
          </p:nvSpPr>
          <p:spPr>
            <a:xfrm>
              <a:off x="2954640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4" name="Shape 1129">
              <a:extLst>
                <a:ext uri="{FF2B5EF4-FFF2-40B4-BE49-F238E27FC236}">
                  <a16:creationId xmlns:a16="http://schemas.microsoft.com/office/drawing/2014/main" id="{08D9BD2B-65DC-4144-8A83-91A26DF457F7}"/>
                </a:ext>
              </a:extLst>
            </p:cNvPr>
            <p:cNvSpPr/>
            <p:nvPr/>
          </p:nvSpPr>
          <p:spPr>
            <a:xfrm>
              <a:off x="4399341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5" name="Shape 1129">
              <a:extLst>
                <a:ext uri="{FF2B5EF4-FFF2-40B4-BE49-F238E27FC236}">
                  <a16:creationId xmlns:a16="http://schemas.microsoft.com/office/drawing/2014/main" id="{59976A79-3485-DF42-9A2A-D9210F33FDC5}"/>
                </a:ext>
              </a:extLst>
            </p:cNvPr>
            <p:cNvSpPr/>
            <p:nvPr/>
          </p:nvSpPr>
          <p:spPr>
            <a:xfrm>
              <a:off x="4318834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6" name="Shape 1129">
              <a:extLst>
                <a:ext uri="{FF2B5EF4-FFF2-40B4-BE49-F238E27FC236}">
                  <a16:creationId xmlns:a16="http://schemas.microsoft.com/office/drawing/2014/main" id="{9DE4AD68-BC7B-BB42-91C5-1824FACB4687}"/>
                </a:ext>
              </a:extLst>
            </p:cNvPr>
            <p:cNvSpPr/>
            <p:nvPr/>
          </p:nvSpPr>
          <p:spPr>
            <a:xfrm>
              <a:off x="581418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7" name="Shape 1129">
              <a:extLst>
                <a:ext uri="{FF2B5EF4-FFF2-40B4-BE49-F238E27FC236}">
                  <a16:creationId xmlns:a16="http://schemas.microsoft.com/office/drawing/2014/main" id="{1FD455AA-A13E-8A4E-B650-ABEAE2E19679}"/>
                </a:ext>
              </a:extLst>
            </p:cNvPr>
            <p:cNvSpPr/>
            <p:nvPr/>
          </p:nvSpPr>
          <p:spPr>
            <a:xfrm>
              <a:off x="730104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dirty="0">
                <a:latin typeface="Calibri" charset="0"/>
              </a:endParaRPr>
            </a:p>
          </p:txBody>
        </p:sp>
        <p:sp>
          <p:nvSpPr>
            <p:cNvPr id="208" name="Shape 1129">
              <a:extLst>
                <a:ext uri="{FF2B5EF4-FFF2-40B4-BE49-F238E27FC236}">
                  <a16:creationId xmlns:a16="http://schemas.microsoft.com/office/drawing/2014/main" id="{15AE2300-F3E1-2D41-8FCD-A1D741A464B9}"/>
                </a:ext>
              </a:extLst>
            </p:cNvPr>
            <p:cNvSpPr/>
            <p:nvPr/>
          </p:nvSpPr>
          <p:spPr>
            <a:xfrm>
              <a:off x="8780351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9ECE5E2A-5F8D-8F4D-B44E-00788D5E5C7B}"/>
                </a:ext>
              </a:extLst>
            </p:cNvPr>
            <p:cNvCxnSpPr>
              <a:cxnSpLocks/>
              <a:stCxn id="173" idx="6"/>
              <a:endCxn id="200" idx="2"/>
            </p:cNvCxnSpPr>
            <p:nvPr/>
          </p:nvCxnSpPr>
          <p:spPr>
            <a:xfrm>
              <a:off x="454842" y="5354614"/>
              <a:ext cx="918298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271314E3-2A82-6D46-8DA3-1503743C1059}"/>
                </a:ext>
              </a:extLst>
            </p:cNvPr>
            <p:cNvCxnSpPr>
              <a:cxnSpLocks/>
              <a:stCxn id="175" idx="6"/>
              <a:endCxn id="201" idx="2"/>
            </p:cNvCxnSpPr>
            <p:nvPr/>
          </p:nvCxnSpPr>
          <p:spPr>
            <a:xfrm>
              <a:off x="2044328" y="5354614"/>
              <a:ext cx="80574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5B9EE6B4-A1A9-CA4A-B638-6F4B0F8AE22D}"/>
                </a:ext>
              </a:extLst>
            </p:cNvPr>
            <p:cNvCxnSpPr>
              <a:cxnSpLocks/>
              <a:stCxn id="174" idx="6"/>
              <a:endCxn id="202" idx="2"/>
            </p:cNvCxnSpPr>
            <p:nvPr/>
          </p:nvCxnSpPr>
          <p:spPr>
            <a:xfrm>
              <a:off x="2213992" y="4668208"/>
              <a:ext cx="971427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3854C898-29CB-794E-BE57-8E7C34E28BDE}"/>
                </a:ext>
              </a:extLst>
            </p:cNvPr>
            <p:cNvCxnSpPr>
              <a:cxnSpLocks/>
              <a:stCxn id="176" idx="6"/>
              <a:endCxn id="203" idx="2"/>
            </p:cNvCxnSpPr>
            <p:nvPr/>
          </p:nvCxnSpPr>
          <p:spPr>
            <a:xfrm>
              <a:off x="2258640" y="6050627"/>
              <a:ext cx="696000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3603E86A-53AE-3540-85AF-3EE2C4E3F8FE}"/>
                </a:ext>
              </a:extLst>
            </p:cNvPr>
            <p:cNvCxnSpPr>
              <a:cxnSpLocks/>
              <a:stCxn id="177" idx="6"/>
              <a:endCxn id="204" idx="2"/>
            </p:cNvCxnSpPr>
            <p:nvPr/>
          </p:nvCxnSpPr>
          <p:spPr>
            <a:xfrm>
              <a:off x="3589287" y="5354614"/>
              <a:ext cx="81005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A62DEC7F-3875-8B4F-AE3E-01AB94FC1B00}"/>
                </a:ext>
              </a:extLst>
            </p:cNvPr>
            <p:cNvCxnSpPr>
              <a:cxnSpLocks/>
              <a:stCxn id="178" idx="6"/>
              <a:endCxn id="205" idx="2"/>
            </p:cNvCxnSpPr>
            <p:nvPr/>
          </p:nvCxnSpPr>
          <p:spPr>
            <a:xfrm>
              <a:off x="3633812" y="6050627"/>
              <a:ext cx="685022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4CA9DE70-4090-964D-878C-8FE9F6C0A765}"/>
                </a:ext>
              </a:extLst>
            </p:cNvPr>
            <p:cNvCxnSpPr>
              <a:cxnSpLocks/>
              <a:stCxn id="179" idx="6"/>
              <a:endCxn id="206" idx="2"/>
            </p:cNvCxnSpPr>
            <p:nvPr/>
          </p:nvCxnSpPr>
          <p:spPr>
            <a:xfrm>
              <a:off x="4910881" y="5736738"/>
              <a:ext cx="90330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51D1EBDF-116F-B743-8694-7C8149599D06}"/>
                </a:ext>
              </a:extLst>
            </p:cNvPr>
            <p:cNvCxnSpPr>
              <a:cxnSpLocks/>
              <a:stCxn id="180" idx="6"/>
              <a:endCxn id="207" idx="2"/>
            </p:cNvCxnSpPr>
            <p:nvPr/>
          </p:nvCxnSpPr>
          <p:spPr>
            <a:xfrm>
              <a:off x="6491312" y="5736738"/>
              <a:ext cx="809733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AF9770FD-1415-FB48-A2DB-422AA9F5F1E3}"/>
                </a:ext>
              </a:extLst>
            </p:cNvPr>
            <p:cNvCxnSpPr>
              <a:cxnSpLocks/>
              <a:stCxn id="181" idx="6"/>
              <a:endCxn id="208" idx="2"/>
            </p:cNvCxnSpPr>
            <p:nvPr/>
          </p:nvCxnSpPr>
          <p:spPr>
            <a:xfrm>
              <a:off x="7973640" y="5736738"/>
              <a:ext cx="80671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2C355656-013E-3148-B587-44E89A822082}"/>
                    </a:ext>
                  </a:extLst>
                </p:cNvPr>
                <p:cNvSpPr txBox="1"/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2C355656-013E-3148-B587-44E89A8220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B4E4051E-3B5B-EE48-90C8-06EF76EFB252}"/>
                    </a:ext>
                  </a:extLst>
                </p:cNvPr>
                <p:cNvSpPr txBox="1"/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B4E4051E-3B5B-EE48-90C8-06EF76EFB2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65E6BE4D-020D-3B47-B157-BB0AC302AE88}"/>
                    </a:ext>
                  </a:extLst>
                </p:cNvPr>
                <p:cNvSpPr txBox="1"/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65E6BE4D-020D-3B47-B157-BB0AC302A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2A71ADBA-D09A-494A-89C7-AC57F1947606}"/>
                    </a:ext>
                  </a:extLst>
                </p:cNvPr>
                <p:cNvSpPr txBox="1"/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2A71ADBA-D09A-494A-89C7-AC57F19476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EC4A4B64-68D5-0146-B9F9-F82DBA634974}"/>
                    </a:ext>
                  </a:extLst>
                </p:cNvPr>
                <p:cNvSpPr txBox="1"/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EC4A4B64-68D5-0146-B9F9-F82DBA6349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C7013F94-07A1-9D4C-A827-044A2336BF81}"/>
                    </a:ext>
                  </a:extLst>
                </p:cNvPr>
                <p:cNvSpPr txBox="1"/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C7013F94-07A1-9D4C-A827-044A2336B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5C30C6A8-FEE4-AD4C-910A-573C37AD8DDD}"/>
                    </a:ext>
                  </a:extLst>
                </p:cNvPr>
                <p:cNvSpPr txBox="1"/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5C30C6A8-FEE4-AD4C-910A-573C37AD8D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EA38CEF6-8931-AC47-8C6A-4E7F68EA5CE2}"/>
                    </a:ext>
                  </a:extLst>
                </p:cNvPr>
                <p:cNvSpPr txBox="1"/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EA38CEF6-8931-AC47-8C6A-4E7F68EA5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21882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Dispatching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/>
                  <a:t> be a controllable STNU </a:t>
                </a:r>
                <a:br>
                  <a:rPr lang="en-GB" dirty="0"/>
                </a:br>
                <a:r>
                  <a:rPr lang="en-GB" dirty="0"/>
                  <a:t>that is </a:t>
                </a:r>
                <a:r>
                  <a:rPr lang="en-GB" dirty="0">
                    <a:solidFill>
                      <a:schemeClr val="accent1"/>
                    </a:solidFill>
                  </a:rPr>
                  <a:t>grounded</a:t>
                </a:r>
              </a:p>
              <a:p>
                <a:pPr lvl="1"/>
                <a:r>
                  <a:rPr lang="en-GB" dirty="0"/>
                  <a:t>Different from a grounded expression in logic</a:t>
                </a:r>
              </a:p>
              <a:p>
                <a:pPr lvl="1"/>
                <a:r>
                  <a:rPr lang="en-GB" dirty="0"/>
                  <a:t>At least one time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/>
                  <a:t> is instantiated</a:t>
                </a:r>
              </a:p>
              <a:p>
                <a:pPr lvl="2"/>
                <a:r>
                  <a:rPr lang="en-GB" dirty="0">
                    <a:sym typeface="Wingdings"/>
                  </a:rPr>
                  <a:t>Bounds each</a:t>
                </a:r>
                <a:r>
                  <a:rPr lang="en-GB" dirty="0"/>
                  <a:t> time 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within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Controllable time point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in the future: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>
                    <a:solidFill>
                      <a:schemeClr val="accent1"/>
                    </a:solidFill>
                  </a:rPr>
                  <a:t>alive</a:t>
                </a:r>
                <a:r>
                  <a:rPr lang="en-GB" dirty="0"/>
                  <a:t> if current time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𝑛𝑜𝑤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>
                    <a:solidFill>
                      <a:schemeClr val="accent1"/>
                    </a:solidFill>
                  </a:rPr>
                  <a:t>enabled</a:t>
                </a:r>
                <a:r>
                  <a:rPr lang="en-GB" dirty="0"/>
                  <a:t> if</a:t>
                </a:r>
              </a:p>
              <a:p>
                <a:pPr lvl="2"/>
                <a:r>
                  <a:rPr lang="en-GB" dirty="0"/>
                  <a:t>It is alive</a:t>
                </a:r>
              </a:p>
              <a:p>
                <a:pPr lvl="2"/>
                <a:r>
                  <a:rPr lang="en-GB" dirty="0"/>
                  <a:t>For every precedence constraint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has occurred</a:t>
                </a:r>
              </a:p>
              <a:p>
                <a:pPr lvl="2"/>
                <a:r>
                  <a:rPr lang="en-GB" dirty="0"/>
                  <a:t>For every wait constraint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/>
                  <a:t> has occurred 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has expired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has expired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 has occurred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𝑛𝑜𝑤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388" b="-26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BF87-CFDD-4B4C-B3C7-85F184592B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B1BA9-C95F-F500-DD75-6CB901845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C0A8A-BDC1-F249-8561-1D6FA3E97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EC7C05-002C-ED4A-AEE0-7B651C3FDCF0}"/>
              </a:ext>
            </a:extLst>
          </p:cNvPr>
          <p:cNvSpPr/>
          <p:nvPr/>
        </p:nvSpPr>
        <p:spPr>
          <a:xfrm>
            <a:off x="7004951" y="1665066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GB" sz="1400" i="1" kern="0" dirty="0">
                <a:latin typeface="Lucida Handwriting"/>
                <a:cs typeface="Lucida Handwriting"/>
              </a:rPr>
              <a:t>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GB" sz="1400" i="1" kern="0" dirty="0">
                <a:latin typeface="Lucida Handwriting"/>
                <a:cs typeface="Lucida Handwriting"/>
              </a:rPr>
              <a:t>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initialise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GB" sz="1400" i="1" kern="0" dirty="0" err="1">
                <a:latin typeface="Lucida Handwriting"/>
                <a:cs typeface="Lucida Handwriting"/>
              </a:rPr>
              <a:t>Ṽ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98446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observe leave finish</a:t>
                </a:r>
              </a:p>
              <a:p>
                <a:r>
                  <a:rPr lang="en-US" dirty="0"/>
                  <a:t>Enable and 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enables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soon enough to allow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soon enough to allow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err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Rest of plan is linear: </a:t>
                </a:r>
              </a:p>
              <a:p>
                <a:pPr lvl="1"/>
                <a:r>
                  <a:rPr lang="en-US" dirty="0"/>
                  <a:t>Choose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after the previous </a:t>
                </a:r>
                <a:br>
                  <a:rPr lang="en-US" dirty="0"/>
                </a:br>
                <a:r>
                  <a:rPr lang="en-US" dirty="0"/>
                  <a:t>action ends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ED559-178D-A845-8C86-98624DF7E1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156E6-38EC-62B0-AAE0-5556A2FBC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B9AFB-9840-8E44-B753-490B9C14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76</a:t>
            </a:fld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C8065DD-21D0-A244-940A-430F43C52880}"/>
              </a:ext>
            </a:extLst>
          </p:cNvPr>
          <p:cNvSpPr/>
          <p:nvPr/>
        </p:nvSpPr>
        <p:spPr>
          <a:xfrm>
            <a:off x="7007420" y="1665066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US" sz="1400" i="1" kern="0" dirty="0">
                <a:latin typeface="Lucida Handwriting"/>
                <a:cs typeface="Lucida Handwriting"/>
              </a:rPr>
              <a:t>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US" sz="1400" i="1" kern="0" dirty="0">
                <a:latin typeface="Lucida Handwriting"/>
                <a:cs typeface="Lucida Handwriting"/>
              </a:rPr>
              <a:t>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US" sz="1400" i="1" kern="0" dirty="0" err="1">
                <a:latin typeface="Lucida Handwriting"/>
                <a:cs typeface="Lucida Handwriting"/>
              </a:rPr>
              <a:t>Ṽ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F942ECE-E15E-BE48-81EC-BEDA982E7EDC}"/>
              </a:ext>
            </a:extLst>
          </p:cNvPr>
          <p:cNvGrpSpPr/>
          <p:nvPr/>
        </p:nvGrpSpPr>
        <p:grpSpPr>
          <a:xfrm>
            <a:off x="3084686" y="3761807"/>
            <a:ext cx="8748205" cy="2191318"/>
            <a:chOff x="171009" y="4233527"/>
            <a:chExt cx="8748205" cy="2191318"/>
          </a:xfrm>
        </p:grpSpPr>
        <p:sp>
          <p:nvSpPr>
            <p:cNvPr id="83" name="Shape 1113">
              <a:extLst>
                <a:ext uri="{FF2B5EF4-FFF2-40B4-BE49-F238E27FC236}">
                  <a16:creationId xmlns:a16="http://schemas.microsoft.com/office/drawing/2014/main" id="{F3F08CD6-D9D2-7545-8019-624F98906577}"/>
                </a:ext>
              </a:extLst>
            </p:cNvPr>
            <p:cNvSpPr/>
            <p:nvPr/>
          </p:nvSpPr>
          <p:spPr>
            <a:xfrm>
              <a:off x="7392138" y="5732182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4" name="Shape 1073">
              <a:extLst>
                <a:ext uri="{FF2B5EF4-FFF2-40B4-BE49-F238E27FC236}">
                  <a16:creationId xmlns:a16="http://schemas.microsoft.com/office/drawing/2014/main" id="{BD711EC7-13E5-2E4B-AD8F-2A6A5DC0FC94}"/>
                </a:ext>
              </a:extLst>
            </p:cNvPr>
            <p:cNvSpPr/>
            <p:nvPr/>
          </p:nvSpPr>
          <p:spPr>
            <a:xfrm>
              <a:off x="4581753" y="5455242"/>
              <a:ext cx="180848" cy="255972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5" name="Shape 1074">
              <a:extLst>
                <a:ext uri="{FF2B5EF4-FFF2-40B4-BE49-F238E27FC236}">
                  <a16:creationId xmlns:a16="http://schemas.microsoft.com/office/drawing/2014/main" id="{0D3E6A6B-371D-A54D-B57E-9A68F27CFF20}"/>
                </a:ext>
              </a:extLst>
            </p:cNvPr>
            <p:cNvSpPr/>
            <p:nvPr/>
          </p:nvSpPr>
          <p:spPr>
            <a:xfrm>
              <a:off x="1899802" y="5264939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6" name="Shape 1077">
              <a:extLst>
                <a:ext uri="{FF2B5EF4-FFF2-40B4-BE49-F238E27FC236}">
                  <a16:creationId xmlns:a16="http://schemas.microsoft.com/office/drawing/2014/main" id="{41EBC38E-0907-2A44-A21E-DB17B87915BA}"/>
                </a:ext>
              </a:extLst>
            </p:cNvPr>
            <p:cNvSpPr/>
            <p:nvPr/>
          </p:nvSpPr>
          <p:spPr>
            <a:xfrm>
              <a:off x="1448663" y="5353988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7" name="Shape 1078">
              <a:extLst>
                <a:ext uri="{FF2B5EF4-FFF2-40B4-BE49-F238E27FC236}">
                  <a16:creationId xmlns:a16="http://schemas.microsoft.com/office/drawing/2014/main" id="{0E1A0249-7316-1242-B149-285ED8C445AE}"/>
                </a:ext>
              </a:extLst>
            </p:cNvPr>
            <p:cNvSpPr/>
            <p:nvPr/>
          </p:nvSpPr>
          <p:spPr>
            <a:xfrm>
              <a:off x="312613" y="527822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8" name="Shape 1082">
              <a:extLst>
                <a:ext uri="{FF2B5EF4-FFF2-40B4-BE49-F238E27FC236}">
                  <a16:creationId xmlns:a16="http://schemas.microsoft.com/office/drawing/2014/main" id="{45675575-5899-8E42-B12E-20910CAC3954}"/>
                </a:ext>
              </a:extLst>
            </p:cNvPr>
            <p:cNvSpPr/>
            <p:nvPr/>
          </p:nvSpPr>
          <p:spPr>
            <a:xfrm>
              <a:off x="1960701" y="5389400"/>
              <a:ext cx="106445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navigate(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9" name="Shape 1083">
              <a:extLst>
                <a:ext uri="{FF2B5EF4-FFF2-40B4-BE49-F238E27FC236}">
                  <a16:creationId xmlns:a16="http://schemas.microsoft.com/office/drawing/2014/main" id="{49882116-5B01-2748-8F07-7C0FB2CA059C}"/>
                </a:ext>
              </a:extLst>
            </p:cNvPr>
            <p:cNvSpPr/>
            <p:nvPr/>
          </p:nvSpPr>
          <p:spPr>
            <a:xfrm>
              <a:off x="408856" y="5370278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d1)</a:t>
              </a:r>
            </a:p>
          </p:txBody>
        </p:sp>
        <p:sp>
          <p:nvSpPr>
            <p:cNvPr id="90" name="Shape 1084">
              <a:extLst>
                <a:ext uri="{FF2B5EF4-FFF2-40B4-BE49-F238E27FC236}">
                  <a16:creationId xmlns:a16="http://schemas.microsoft.com/office/drawing/2014/main" id="{2F461CCB-23BB-D84D-ABBD-72EC710B6ED8}"/>
                </a:ext>
              </a:extLst>
            </p:cNvPr>
            <p:cNvSpPr/>
            <p:nvPr/>
          </p:nvSpPr>
          <p:spPr>
            <a:xfrm>
              <a:off x="3483655" y="5968628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1" name="Shape 1087">
              <a:extLst>
                <a:ext uri="{FF2B5EF4-FFF2-40B4-BE49-F238E27FC236}">
                  <a16:creationId xmlns:a16="http://schemas.microsoft.com/office/drawing/2014/main" id="{9612179E-A146-274D-90D7-6E870FA72C81}"/>
                </a:ext>
              </a:extLst>
            </p:cNvPr>
            <p:cNvSpPr/>
            <p:nvPr/>
          </p:nvSpPr>
          <p:spPr>
            <a:xfrm>
              <a:off x="3057915" y="6057678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2" name="Shape 1088">
              <a:extLst>
                <a:ext uri="{FF2B5EF4-FFF2-40B4-BE49-F238E27FC236}">
                  <a16:creationId xmlns:a16="http://schemas.microsoft.com/office/drawing/2014/main" id="{2C9245AF-F8AF-BA41-9B2E-D634CBF4322F}"/>
                </a:ext>
              </a:extLst>
            </p:cNvPr>
            <p:cNvSpPr/>
            <p:nvPr/>
          </p:nvSpPr>
          <p:spPr>
            <a:xfrm>
              <a:off x="2112366" y="598191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3" name="Shape 1091">
              <a:extLst>
                <a:ext uri="{FF2B5EF4-FFF2-40B4-BE49-F238E27FC236}">
                  <a16:creationId xmlns:a16="http://schemas.microsoft.com/office/drawing/2014/main" id="{D8F5246C-CCA9-4142-9D84-B4BCC1BB5A43}"/>
                </a:ext>
              </a:extLst>
            </p:cNvPr>
            <p:cNvSpPr/>
            <p:nvPr/>
          </p:nvSpPr>
          <p:spPr>
            <a:xfrm>
              <a:off x="3464200" y="6102732"/>
              <a:ext cx="104611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stack(</a:t>
              </a:r>
              <a:r>
                <a:rPr lang="es-ES_tradnl" sz="1400" dirty="0" err="1">
                  <a:solidFill>
                    <a:schemeClr val="tx1"/>
                  </a:solidFill>
                  <a:latin typeface="Calibri" charset="0"/>
                </a:rPr>
                <a:t>k,c′,q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4" name="Shape 1092">
              <a:extLst>
                <a:ext uri="{FF2B5EF4-FFF2-40B4-BE49-F238E27FC236}">
                  <a16:creationId xmlns:a16="http://schemas.microsoft.com/office/drawing/2014/main" id="{8C0801AA-9DA0-8E41-A000-022495439A67}"/>
                </a:ext>
              </a:extLst>
            </p:cNvPr>
            <p:cNvSpPr/>
            <p:nvPr/>
          </p:nvSpPr>
          <p:spPr>
            <a:xfrm>
              <a:off x="2005668" y="6106811"/>
              <a:ext cx="123527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en-US" sz="1400" dirty="0" err="1">
                  <a:solidFill>
                    <a:schemeClr val="tx1"/>
                  </a:solidFill>
                  <a:latin typeface="Calibri" charset="0"/>
                </a:rPr>
                <a:t>′,p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5" name="Shape 1093">
              <a:extLst>
                <a:ext uri="{FF2B5EF4-FFF2-40B4-BE49-F238E27FC236}">
                  <a16:creationId xmlns:a16="http://schemas.microsoft.com/office/drawing/2014/main" id="{86C32CF9-8779-D34D-8A29-674F779EBBE6}"/>
                </a:ext>
              </a:extLst>
            </p:cNvPr>
            <p:cNvSpPr/>
            <p:nvPr/>
          </p:nvSpPr>
          <p:spPr>
            <a:xfrm>
              <a:off x="6351453" y="5655831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6" name="Shape 1096">
              <a:extLst>
                <a:ext uri="{FF2B5EF4-FFF2-40B4-BE49-F238E27FC236}">
                  <a16:creationId xmlns:a16="http://schemas.microsoft.com/office/drawing/2014/main" id="{E576B21D-CED2-274C-A1F6-79D771B03CCB}"/>
                </a:ext>
              </a:extLst>
            </p:cNvPr>
            <p:cNvSpPr/>
            <p:nvPr/>
          </p:nvSpPr>
          <p:spPr>
            <a:xfrm>
              <a:off x="5910473" y="5744881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7" name="Shape 1097">
              <a:extLst>
                <a:ext uri="{FF2B5EF4-FFF2-40B4-BE49-F238E27FC236}">
                  <a16:creationId xmlns:a16="http://schemas.microsoft.com/office/drawing/2014/main" id="{C40752C2-9999-5046-8815-8AF0E6B4A587}"/>
                </a:ext>
              </a:extLst>
            </p:cNvPr>
            <p:cNvSpPr/>
            <p:nvPr/>
          </p:nvSpPr>
          <p:spPr>
            <a:xfrm>
              <a:off x="4764265" y="5669118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8" name="Shape 1100">
              <a:extLst>
                <a:ext uri="{FF2B5EF4-FFF2-40B4-BE49-F238E27FC236}">
                  <a16:creationId xmlns:a16="http://schemas.microsoft.com/office/drawing/2014/main" id="{84A78C1D-A684-F047-A78B-783E99D02B78}"/>
                </a:ext>
              </a:extLst>
            </p:cNvPr>
            <p:cNvSpPr/>
            <p:nvPr/>
          </p:nvSpPr>
          <p:spPr>
            <a:xfrm>
              <a:off x="6248201" y="5795235"/>
              <a:ext cx="135376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putdown(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9" name="Shape 1101">
              <a:extLst>
                <a:ext uri="{FF2B5EF4-FFF2-40B4-BE49-F238E27FC236}">
                  <a16:creationId xmlns:a16="http://schemas.microsoft.com/office/drawing/2014/main" id="{3C25BC18-F30B-6142-8A0B-C8BF88EB3AD7}"/>
                </a:ext>
              </a:extLst>
            </p:cNvPr>
            <p:cNvSpPr/>
            <p:nvPr/>
          </p:nvSpPr>
          <p:spPr>
            <a:xfrm>
              <a:off x="4784457" y="5795483"/>
              <a:ext cx="119519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de-DE" sz="1400" dirty="0">
                  <a:solidFill>
                    <a:schemeClr val="tx1"/>
                  </a:solidFill>
                  <a:latin typeface="Calibri" charset="0"/>
                </a:rPr>
                <a:t>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00" name="Shape 1102">
              <a:extLst>
                <a:ext uri="{FF2B5EF4-FFF2-40B4-BE49-F238E27FC236}">
                  <a16:creationId xmlns:a16="http://schemas.microsoft.com/office/drawing/2014/main" id="{160DF7F8-A181-5E4B-96E2-CF2961DA32AB}"/>
                </a:ext>
              </a:extLst>
            </p:cNvPr>
            <p:cNvSpPr/>
            <p:nvPr/>
          </p:nvSpPr>
          <p:spPr>
            <a:xfrm>
              <a:off x="3277996" y="4648258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1" name="Shape 1103">
              <a:extLst>
                <a:ext uri="{FF2B5EF4-FFF2-40B4-BE49-F238E27FC236}">
                  <a16:creationId xmlns:a16="http://schemas.microsoft.com/office/drawing/2014/main" id="{15B3C7C5-A081-C946-BF17-FD4FC545170F}"/>
                </a:ext>
              </a:extLst>
            </p:cNvPr>
            <p:cNvSpPr/>
            <p:nvPr/>
          </p:nvSpPr>
          <p:spPr>
            <a:xfrm>
              <a:off x="2080065" y="458265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2" name="Shape 1106">
              <a:extLst>
                <a:ext uri="{FF2B5EF4-FFF2-40B4-BE49-F238E27FC236}">
                  <a16:creationId xmlns:a16="http://schemas.microsoft.com/office/drawing/2014/main" id="{1FD00183-9C1B-CC4F-B8CC-0BE0CF8C1650}"/>
                </a:ext>
              </a:extLst>
            </p:cNvPr>
            <p:cNvSpPr/>
            <p:nvPr/>
          </p:nvSpPr>
          <p:spPr>
            <a:xfrm>
              <a:off x="2168086" y="4329686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leave(r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</a:rPr>
                <a:t>2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,d2)</a:t>
              </a:r>
            </a:p>
          </p:txBody>
        </p:sp>
        <p:sp>
          <p:nvSpPr>
            <p:cNvPr id="103" name="Shape 1107">
              <a:extLst>
                <a:ext uri="{FF2B5EF4-FFF2-40B4-BE49-F238E27FC236}">
                  <a16:creationId xmlns:a16="http://schemas.microsoft.com/office/drawing/2014/main" id="{C7F5F304-4200-7B44-AF32-3BEC402AF1B5}"/>
                </a:ext>
              </a:extLst>
            </p:cNvPr>
            <p:cNvSpPr/>
            <p:nvPr/>
          </p:nvSpPr>
          <p:spPr>
            <a:xfrm>
              <a:off x="3449749" y="525549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4" name="Shape 1110">
              <a:extLst>
                <a:ext uri="{FF2B5EF4-FFF2-40B4-BE49-F238E27FC236}">
                  <a16:creationId xmlns:a16="http://schemas.microsoft.com/office/drawing/2014/main" id="{392D0D0E-3919-FA41-A8DC-E971697625FA}"/>
                </a:ext>
              </a:extLst>
            </p:cNvPr>
            <p:cNvSpPr/>
            <p:nvPr/>
          </p:nvSpPr>
          <p:spPr>
            <a:xfrm>
              <a:off x="2998609" y="5344540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5" name="Shape 1111">
              <a:extLst>
                <a:ext uri="{FF2B5EF4-FFF2-40B4-BE49-F238E27FC236}">
                  <a16:creationId xmlns:a16="http://schemas.microsoft.com/office/drawing/2014/main" id="{329F96E9-0BBA-4C44-8844-8499E814DF70}"/>
                </a:ext>
              </a:extLst>
            </p:cNvPr>
            <p:cNvSpPr/>
            <p:nvPr/>
          </p:nvSpPr>
          <p:spPr>
            <a:xfrm>
              <a:off x="3451894" y="5409540"/>
              <a:ext cx="107234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enter(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6" name="Shape 1112">
              <a:extLst>
                <a:ext uri="{FF2B5EF4-FFF2-40B4-BE49-F238E27FC236}">
                  <a16:creationId xmlns:a16="http://schemas.microsoft.com/office/drawing/2014/main" id="{C6C21143-BB8C-4143-81FA-E97E7181C30E}"/>
                </a:ext>
              </a:extLst>
            </p:cNvPr>
            <p:cNvSpPr/>
            <p:nvPr/>
          </p:nvSpPr>
          <p:spPr>
            <a:xfrm flipV="1">
              <a:off x="4429900" y="5716449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7" name="Shape 1114">
              <a:extLst>
                <a:ext uri="{FF2B5EF4-FFF2-40B4-BE49-F238E27FC236}">
                  <a16:creationId xmlns:a16="http://schemas.microsoft.com/office/drawing/2014/main" id="{45988AD1-FA29-4549-AB54-445F237FBA2D}"/>
                </a:ext>
              </a:extLst>
            </p:cNvPr>
            <p:cNvSpPr/>
            <p:nvPr/>
          </p:nvSpPr>
          <p:spPr>
            <a:xfrm>
              <a:off x="7844194" y="5652733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8" name="Shape 1115">
              <a:extLst>
                <a:ext uri="{FF2B5EF4-FFF2-40B4-BE49-F238E27FC236}">
                  <a16:creationId xmlns:a16="http://schemas.microsoft.com/office/drawing/2014/main" id="{9C55546C-B10C-7F43-A0F9-82B36EE14429}"/>
                </a:ext>
              </a:extLst>
            </p:cNvPr>
            <p:cNvSpPr/>
            <p:nvPr/>
          </p:nvSpPr>
          <p:spPr>
            <a:xfrm>
              <a:off x="7855976" y="5795137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9" name="Shape 1118">
              <a:extLst>
                <a:ext uri="{FF2B5EF4-FFF2-40B4-BE49-F238E27FC236}">
                  <a16:creationId xmlns:a16="http://schemas.microsoft.com/office/drawing/2014/main" id="{EE10EFE8-7805-B242-9792-1B8620710D6A}"/>
                </a:ext>
              </a:extLst>
            </p:cNvPr>
            <p:cNvSpPr/>
            <p:nvPr/>
          </p:nvSpPr>
          <p:spPr>
            <a:xfrm>
              <a:off x="1996518" y="5427925"/>
              <a:ext cx="160029" cy="62043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0" name="Shape 1119">
              <a:extLst>
                <a:ext uri="{FF2B5EF4-FFF2-40B4-BE49-F238E27FC236}">
                  <a16:creationId xmlns:a16="http://schemas.microsoft.com/office/drawing/2014/main" id="{096EEB33-66AC-A246-A8CE-D19426C8CD33}"/>
                </a:ext>
              </a:extLst>
            </p:cNvPr>
            <p:cNvSpPr/>
            <p:nvPr/>
          </p:nvSpPr>
          <p:spPr>
            <a:xfrm flipV="1">
              <a:off x="1991488" y="4738969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1" name="Shape 1129">
              <a:extLst>
                <a:ext uri="{FF2B5EF4-FFF2-40B4-BE49-F238E27FC236}">
                  <a16:creationId xmlns:a16="http://schemas.microsoft.com/office/drawing/2014/main" id="{8A1DDFC5-C969-884C-9848-285EA275438F}"/>
                </a:ext>
              </a:extLst>
            </p:cNvPr>
            <p:cNvSpPr/>
            <p:nvPr/>
          </p:nvSpPr>
          <p:spPr>
            <a:xfrm>
              <a:off x="315979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2" name="Shape 1130">
              <a:extLst>
                <a:ext uri="{FF2B5EF4-FFF2-40B4-BE49-F238E27FC236}">
                  <a16:creationId xmlns:a16="http://schemas.microsoft.com/office/drawing/2014/main" id="{EBF18207-9AD2-E04F-84BF-577AD999CC34}"/>
                </a:ext>
              </a:extLst>
            </p:cNvPr>
            <p:cNvSpPr/>
            <p:nvPr/>
          </p:nvSpPr>
          <p:spPr>
            <a:xfrm>
              <a:off x="2075128" y="4592443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3" name="Shape 1131">
              <a:extLst>
                <a:ext uri="{FF2B5EF4-FFF2-40B4-BE49-F238E27FC236}">
                  <a16:creationId xmlns:a16="http://schemas.microsoft.com/office/drawing/2014/main" id="{4BC5AA69-1ADF-504B-B8B2-D96C6A6FDE64}"/>
                </a:ext>
              </a:extLst>
            </p:cNvPr>
            <p:cNvSpPr/>
            <p:nvPr/>
          </p:nvSpPr>
          <p:spPr>
            <a:xfrm>
              <a:off x="1905464" y="5278849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4" name="Shape 1132">
              <a:extLst>
                <a:ext uri="{FF2B5EF4-FFF2-40B4-BE49-F238E27FC236}">
                  <a16:creationId xmlns:a16="http://schemas.microsoft.com/office/drawing/2014/main" id="{E198F407-3F1D-9A48-957E-3A323EE7B3DC}"/>
                </a:ext>
              </a:extLst>
            </p:cNvPr>
            <p:cNvSpPr/>
            <p:nvPr/>
          </p:nvSpPr>
          <p:spPr>
            <a:xfrm>
              <a:off x="2119776" y="5974862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5" name="Shape 1133">
              <a:extLst>
                <a:ext uri="{FF2B5EF4-FFF2-40B4-BE49-F238E27FC236}">
                  <a16:creationId xmlns:a16="http://schemas.microsoft.com/office/drawing/2014/main" id="{FDA0B653-46ED-2741-9D87-CDA32CFA6B18}"/>
                </a:ext>
              </a:extLst>
            </p:cNvPr>
            <p:cNvSpPr/>
            <p:nvPr/>
          </p:nvSpPr>
          <p:spPr>
            <a:xfrm>
              <a:off x="3450424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6" name="Shape 1134">
              <a:extLst>
                <a:ext uri="{FF2B5EF4-FFF2-40B4-BE49-F238E27FC236}">
                  <a16:creationId xmlns:a16="http://schemas.microsoft.com/office/drawing/2014/main" id="{76B6B637-51CF-CF46-B12F-A15CD9543919}"/>
                </a:ext>
              </a:extLst>
            </p:cNvPr>
            <p:cNvSpPr/>
            <p:nvPr/>
          </p:nvSpPr>
          <p:spPr>
            <a:xfrm>
              <a:off x="3494949" y="5974862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7" name="Shape 1135">
              <a:extLst>
                <a:ext uri="{FF2B5EF4-FFF2-40B4-BE49-F238E27FC236}">
                  <a16:creationId xmlns:a16="http://schemas.microsoft.com/office/drawing/2014/main" id="{A6BCB424-E7CA-7A4A-AE4F-6E5BC56EC146}"/>
                </a:ext>
              </a:extLst>
            </p:cNvPr>
            <p:cNvSpPr/>
            <p:nvPr/>
          </p:nvSpPr>
          <p:spPr>
            <a:xfrm>
              <a:off x="4772018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8" name="Shape 1136">
              <a:extLst>
                <a:ext uri="{FF2B5EF4-FFF2-40B4-BE49-F238E27FC236}">
                  <a16:creationId xmlns:a16="http://schemas.microsoft.com/office/drawing/2014/main" id="{1C86465D-8FAB-F643-87D4-E7908B58D3C0}"/>
                </a:ext>
              </a:extLst>
            </p:cNvPr>
            <p:cNvSpPr/>
            <p:nvPr/>
          </p:nvSpPr>
          <p:spPr>
            <a:xfrm>
              <a:off x="6352449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9" name="Shape 1137">
              <a:extLst>
                <a:ext uri="{FF2B5EF4-FFF2-40B4-BE49-F238E27FC236}">
                  <a16:creationId xmlns:a16="http://schemas.microsoft.com/office/drawing/2014/main" id="{23E3D730-0977-D04C-B140-7AC382801509}"/>
                </a:ext>
              </a:extLst>
            </p:cNvPr>
            <p:cNvSpPr/>
            <p:nvPr/>
          </p:nvSpPr>
          <p:spPr>
            <a:xfrm>
              <a:off x="7834777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726800FD-618F-6E4B-A93C-74D8A44ED005}"/>
                    </a:ext>
                  </a:extLst>
                </p:cNvPr>
                <p:cNvSpPr txBox="1"/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726800FD-618F-6E4B-A93C-74D8A44ED0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Shape 1129">
              <a:extLst>
                <a:ext uri="{FF2B5EF4-FFF2-40B4-BE49-F238E27FC236}">
                  <a16:creationId xmlns:a16="http://schemas.microsoft.com/office/drawing/2014/main" id="{4D06A2DC-D744-4749-A267-5986C5D8CC40}"/>
                </a:ext>
              </a:extLst>
            </p:cNvPr>
            <p:cNvSpPr/>
            <p:nvPr/>
          </p:nvSpPr>
          <p:spPr>
            <a:xfrm>
              <a:off x="1373140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2" name="Shape 1129">
              <a:extLst>
                <a:ext uri="{FF2B5EF4-FFF2-40B4-BE49-F238E27FC236}">
                  <a16:creationId xmlns:a16="http://schemas.microsoft.com/office/drawing/2014/main" id="{A7F0CB99-D5B6-5142-8A7F-F6B6A79C1E80}"/>
                </a:ext>
              </a:extLst>
            </p:cNvPr>
            <p:cNvSpPr/>
            <p:nvPr/>
          </p:nvSpPr>
          <p:spPr>
            <a:xfrm>
              <a:off x="2850069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3" name="Shape 1129">
              <a:extLst>
                <a:ext uri="{FF2B5EF4-FFF2-40B4-BE49-F238E27FC236}">
                  <a16:creationId xmlns:a16="http://schemas.microsoft.com/office/drawing/2014/main" id="{AA66A61D-29D7-3B41-96BB-E9DDE9405FF5}"/>
                </a:ext>
              </a:extLst>
            </p:cNvPr>
            <p:cNvSpPr/>
            <p:nvPr/>
          </p:nvSpPr>
          <p:spPr>
            <a:xfrm>
              <a:off x="3185419" y="459244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4" name="Shape 1129">
              <a:extLst>
                <a:ext uri="{FF2B5EF4-FFF2-40B4-BE49-F238E27FC236}">
                  <a16:creationId xmlns:a16="http://schemas.microsoft.com/office/drawing/2014/main" id="{2C5C01D8-135A-1D44-A74F-1E9A16F446C7}"/>
                </a:ext>
              </a:extLst>
            </p:cNvPr>
            <p:cNvSpPr/>
            <p:nvPr/>
          </p:nvSpPr>
          <p:spPr>
            <a:xfrm>
              <a:off x="2954640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5" name="Shape 1129">
              <a:extLst>
                <a:ext uri="{FF2B5EF4-FFF2-40B4-BE49-F238E27FC236}">
                  <a16:creationId xmlns:a16="http://schemas.microsoft.com/office/drawing/2014/main" id="{AA5EDA7E-3DA3-B244-908C-C6B0BE06CA8C}"/>
                </a:ext>
              </a:extLst>
            </p:cNvPr>
            <p:cNvSpPr/>
            <p:nvPr/>
          </p:nvSpPr>
          <p:spPr>
            <a:xfrm>
              <a:off x="4399341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6" name="Shape 1129">
              <a:extLst>
                <a:ext uri="{FF2B5EF4-FFF2-40B4-BE49-F238E27FC236}">
                  <a16:creationId xmlns:a16="http://schemas.microsoft.com/office/drawing/2014/main" id="{F57FCE52-A93E-EE4E-AC84-0BBCA18D6F96}"/>
                </a:ext>
              </a:extLst>
            </p:cNvPr>
            <p:cNvSpPr/>
            <p:nvPr/>
          </p:nvSpPr>
          <p:spPr>
            <a:xfrm>
              <a:off x="4318834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7" name="Shape 1129">
              <a:extLst>
                <a:ext uri="{FF2B5EF4-FFF2-40B4-BE49-F238E27FC236}">
                  <a16:creationId xmlns:a16="http://schemas.microsoft.com/office/drawing/2014/main" id="{371D5C84-32E5-764A-A045-BF4BF4202D53}"/>
                </a:ext>
              </a:extLst>
            </p:cNvPr>
            <p:cNvSpPr/>
            <p:nvPr/>
          </p:nvSpPr>
          <p:spPr>
            <a:xfrm>
              <a:off x="581418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8" name="Shape 1129">
              <a:extLst>
                <a:ext uri="{FF2B5EF4-FFF2-40B4-BE49-F238E27FC236}">
                  <a16:creationId xmlns:a16="http://schemas.microsoft.com/office/drawing/2014/main" id="{F6944E10-0289-0147-A940-164CEF52972D}"/>
                </a:ext>
              </a:extLst>
            </p:cNvPr>
            <p:cNvSpPr/>
            <p:nvPr/>
          </p:nvSpPr>
          <p:spPr>
            <a:xfrm>
              <a:off x="730104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dirty="0">
                <a:latin typeface="Calibri" charset="0"/>
              </a:endParaRPr>
            </a:p>
          </p:txBody>
        </p:sp>
        <p:sp>
          <p:nvSpPr>
            <p:cNvPr id="129" name="Shape 1129">
              <a:extLst>
                <a:ext uri="{FF2B5EF4-FFF2-40B4-BE49-F238E27FC236}">
                  <a16:creationId xmlns:a16="http://schemas.microsoft.com/office/drawing/2014/main" id="{BA3EDC9B-E06A-6A40-B6A3-B87DA272410D}"/>
                </a:ext>
              </a:extLst>
            </p:cNvPr>
            <p:cNvSpPr/>
            <p:nvPr/>
          </p:nvSpPr>
          <p:spPr>
            <a:xfrm>
              <a:off x="8780351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B33F7DD4-A49E-BD41-B0E2-76D0B322098F}"/>
                </a:ext>
              </a:extLst>
            </p:cNvPr>
            <p:cNvCxnSpPr>
              <a:cxnSpLocks/>
              <a:stCxn id="111" idx="6"/>
              <a:endCxn id="121" idx="2"/>
            </p:cNvCxnSpPr>
            <p:nvPr/>
          </p:nvCxnSpPr>
          <p:spPr>
            <a:xfrm>
              <a:off x="454842" y="5354614"/>
              <a:ext cx="918298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E84340A0-0B92-9B46-B1A2-78E5EFDF8DC0}"/>
                </a:ext>
              </a:extLst>
            </p:cNvPr>
            <p:cNvCxnSpPr>
              <a:cxnSpLocks/>
              <a:stCxn id="113" idx="6"/>
              <a:endCxn id="122" idx="2"/>
            </p:cNvCxnSpPr>
            <p:nvPr/>
          </p:nvCxnSpPr>
          <p:spPr>
            <a:xfrm>
              <a:off x="2044328" y="5354614"/>
              <a:ext cx="80574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CA5BC7F0-5D31-1541-9355-2442878C01B2}"/>
                </a:ext>
              </a:extLst>
            </p:cNvPr>
            <p:cNvCxnSpPr>
              <a:cxnSpLocks/>
              <a:stCxn id="112" idx="6"/>
              <a:endCxn id="123" idx="2"/>
            </p:cNvCxnSpPr>
            <p:nvPr/>
          </p:nvCxnSpPr>
          <p:spPr>
            <a:xfrm>
              <a:off x="2213992" y="4668208"/>
              <a:ext cx="971427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4E8F245-4ED3-A94C-ABCD-1708F4176BE2}"/>
                </a:ext>
              </a:extLst>
            </p:cNvPr>
            <p:cNvCxnSpPr>
              <a:cxnSpLocks/>
              <a:stCxn id="114" idx="6"/>
              <a:endCxn id="124" idx="2"/>
            </p:cNvCxnSpPr>
            <p:nvPr/>
          </p:nvCxnSpPr>
          <p:spPr>
            <a:xfrm>
              <a:off x="2258640" y="6050627"/>
              <a:ext cx="696000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0713852B-7834-C74B-9108-832634AD9D83}"/>
                </a:ext>
              </a:extLst>
            </p:cNvPr>
            <p:cNvCxnSpPr>
              <a:cxnSpLocks/>
              <a:stCxn id="115" idx="6"/>
              <a:endCxn id="125" idx="2"/>
            </p:cNvCxnSpPr>
            <p:nvPr/>
          </p:nvCxnSpPr>
          <p:spPr>
            <a:xfrm>
              <a:off x="3589287" y="5354614"/>
              <a:ext cx="81005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A804618F-BFD2-A240-955C-42BCAD33F61E}"/>
                </a:ext>
              </a:extLst>
            </p:cNvPr>
            <p:cNvCxnSpPr>
              <a:cxnSpLocks/>
              <a:stCxn id="116" idx="6"/>
              <a:endCxn id="126" idx="2"/>
            </p:cNvCxnSpPr>
            <p:nvPr/>
          </p:nvCxnSpPr>
          <p:spPr>
            <a:xfrm>
              <a:off x="3633812" y="6050627"/>
              <a:ext cx="685022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47F979AD-A343-194D-8BB5-6088A524E07F}"/>
                </a:ext>
              </a:extLst>
            </p:cNvPr>
            <p:cNvCxnSpPr>
              <a:cxnSpLocks/>
              <a:stCxn id="117" idx="6"/>
              <a:endCxn id="127" idx="2"/>
            </p:cNvCxnSpPr>
            <p:nvPr/>
          </p:nvCxnSpPr>
          <p:spPr>
            <a:xfrm>
              <a:off x="4910881" y="5736738"/>
              <a:ext cx="90330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825DAF3-C57C-CF4E-90F1-A109850DED84}"/>
                </a:ext>
              </a:extLst>
            </p:cNvPr>
            <p:cNvCxnSpPr>
              <a:cxnSpLocks/>
              <a:stCxn id="118" idx="6"/>
              <a:endCxn id="128" idx="2"/>
            </p:cNvCxnSpPr>
            <p:nvPr/>
          </p:nvCxnSpPr>
          <p:spPr>
            <a:xfrm>
              <a:off x="6491312" y="5736738"/>
              <a:ext cx="809733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9207F179-B3C3-3849-8C45-C3B445475F01}"/>
                </a:ext>
              </a:extLst>
            </p:cNvPr>
            <p:cNvCxnSpPr>
              <a:cxnSpLocks/>
              <a:stCxn id="119" idx="6"/>
              <a:endCxn id="129" idx="2"/>
            </p:cNvCxnSpPr>
            <p:nvPr/>
          </p:nvCxnSpPr>
          <p:spPr>
            <a:xfrm>
              <a:off x="7973640" y="5736738"/>
              <a:ext cx="80671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6AC60D83-C730-8F43-9923-8DEFF6B9F0B7}"/>
                    </a:ext>
                  </a:extLst>
                </p:cNvPr>
                <p:cNvSpPr txBox="1"/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6AC60D83-C730-8F43-9923-8DEFF6B9F0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99FD499-CCA3-A04D-9087-34BB5FC46C8B}"/>
                    </a:ext>
                  </a:extLst>
                </p:cNvPr>
                <p:cNvSpPr txBox="1"/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99FD499-CCA3-A04D-9087-34BB5FC46C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870E8CA2-0247-0D42-A769-7C05C226B56D}"/>
                    </a:ext>
                  </a:extLst>
                </p:cNvPr>
                <p:cNvSpPr txBox="1"/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870E8CA2-0247-0D42-A769-7C05C226B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DB2BE15-7E03-3B4F-B4D6-F03192B0829A}"/>
                    </a:ext>
                  </a:extLst>
                </p:cNvPr>
                <p:cNvSpPr txBox="1"/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DB2BE15-7E03-3B4F-B4D6-F03192B08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40E904B-9D33-2941-A68D-E9736B5A820D}"/>
                    </a:ext>
                  </a:extLst>
                </p:cNvPr>
                <p:cNvSpPr txBox="1"/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40E904B-9D33-2941-A68D-E9736B5A82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B45A00B6-404D-5049-A83F-D9E510AC8F0D}"/>
                    </a:ext>
                  </a:extLst>
                </p:cNvPr>
                <p:cNvSpPr txBox="1"/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B45A00B6-404D-5049-A83F-D9E510AC8F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5F3F3CB4-53F3-A44C-BC24-EF806D010D7D}"/>
                    </a:ext>
                  </a:extLst>
                </p:cNvPr>
                <p:cNvSpPr txBox="1"/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5F3F3CB4-53F3-A44C-BC24-EF806D010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9FAB4FFF-601C-5D49-AFCD-068AD43C15F4}"/>
                    </a:ext>
                  </a:extLst>
                </p:cNvPr>
                <p:cNvSpPr txBox="1"/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9FAB4FFF-601C-5D49-AFCD-068AD43C15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6692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A082-0C7A-5841-828C-521954F1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from Slide 61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21FC8-3AA4-8740-9AFD-65D93EC80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0</m:t>
                    </m:r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Wait and observe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; this enables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at any time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+10]=[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+15, 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+20]</m:t>
                    </m:r>
                  </m:oMath>
                </a14:m>
                <a:endParaRPr lang="en-GB" dirty="0"/>
              </a:p>
              <a:p>
                <a:pPr lvl="1"/>
                <a:r>
                  <a:rPr lang="en-US" dirty="0">
                    <a:cs typeface="Times New Roman"/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–5, 5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21FC8-3AA4-8740-9AFD-65D93EC80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48B8A888-6135-4045-9A31-AAC167A252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D2D0E-FC2B-D4AC-0863-86B24C443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8880-3ACC-DE4A-892B-F80DF7882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77</a:t>
            </a:fld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D90B91-19F4-8D49-9291-2D593B8F7679}"/>
              </a:ext>
            </a:extLst>
          </p:cNvPr>
          <p:cNvSpPr/>
          <p:nvPr/>
        </p:nvSpPr>
        <p:spPr>
          <a:xfrm>
            <a:off x="7004951" y="1665066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US" sz="1400" i="1" kern="0" dirty="0">
                <a:latin typeface="Lucida Handwriting"/>
                <a:cs typeface="Lucida Handwriting"/>
              </a:rPr>
              <a:t>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US" sz="1400" i="1" kern="0" dirty="0">
                <a:latin typeface="Lucida Handwriting"/>
                <a:cs typeface="Lucida Handwriting"/>
              </a:rPr>
              <a:t>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US" sz="1400" i="1" kern="0" dirty="0" err="1">
                <a:latin typeface="Lucida Handwriting"/>
                <a:cs typeface="Lucida Handwriting"/>
              </a:rPr>
              <a:t>Ṽ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78EE40-CBC6-E848-AE64-6C278E5FA49C}"/>
              </a:ext>
            </a:extLst>
          </p:cNvPr>
          <p:cNvGrpSpPr/>
          <p:nvPr/>
        </p:nvGrpSpPr>
        <p:grpSpPr>
          <a:xfrm>
            <a:off x="1225096" y="4174481"/>
            <a:ext cx="4914384" cy="1778650"/>
            <a:chOff x="3298981" y="3601068"/>
            <a:chExt cx="4914384" cy="1778650"/>
          </a:xfrm>
        </p:grpSpPr>
        <p:sp>
          <p:nvSpPr>
            <p:cNvPr id="39" name="Shape 800">
              <a:extLst>
                <a:ext uri="{FF2B5EF4-FFF2-40B4-BE49-F238E27FC236}">
                  <a16:creationId xmlns:a16="http://schemas.microsoft.com/office/drawing/2014/main" id="{C50D15A7-05FF-F042-8B1E-C90BC6000F94}"/>
                </a:ext>
              </a:extLst>
            </p:cNvPr>
            <p:cNvSpPr/>
            <p:nvPr/>
          </p:nvSpPr>
          <p:spPr>
            <a:xfrm>
              <a:off x="5961579" y="4003021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40" name="Shape 803">
              <a:extLst>
                <a:ext uri="{FF2B5EF4-FFF2-40B4-BE49-F238E27FC236}">
                  <a16:creationId xmlns:a16="http://schemas.microsoft.com/office/drawing/2014/main" id="{779A900F-D561-2449-BC14-8F2AE1BE169A}"/>
                </a:ext>
              </a:extLst>
            </p:cNvPr>
            <p:cNvSpPr/>
            <p:nvPr/>
          </p:nvSpPr>
          <p:spPr>
            <a:xfrm>
              <a:off x="7928284" y="4852469"/>
              <a:ext cx="138863" cy="15153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</a:endParaRPr>
            </a:p>
          </p:txBody>
        </p:sp>
        <p:sp>
          <p:nvSpPr>
            <p:cNvPr id="41" name="Shape 805">
              <a:extLst>
                <a:ext uri="{FF2B5EF4-FFF2-40B4-BE49-F238E27FC236}">
                  <a16:creationId xmlns:a16="http://schemas.microsoft.com/office/drawing/2014/main" id="{26C8282F-27F9-584B-9BAE-CD2C3ECB3102}"/>
                </a:ext>
              </a:extLst>
            </p:cNvPr>
            <p:cNvSpPr/>
            <p:nvPr/>
          </p:nvSpPr>
          <p:spPr>
            <a:xfrm>
              <a:off x="7248242" y="4003021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42" name="Shape 807">
              <a:extLst>
                <a:ext uri="{FF2B5EF4-FFF2-40B4-BE49-F238E27FC236}">
                  <a16:creationId xmlns:a16="http://schemas.microsoft.com/office/drawing/2014/main" id="{29ACD43E-6D1C-7A47-A1C3-0721C47F0C65}"/>
                </a:ext>
              </a:extLst>
            </p:cNvPr>
            <p:cNvSpPr/>
            <p:nvPr/>
          </p:nvSpPr>
          <p:spPr>
            <a:xfrm>
              <a:off x="6592674" y="485408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F088496-1524-6E43-8F6C-450F8EF90F9F}"/>
                    </a:ext>
                  </a:extLst>
                </p:cNvPr>
                <p:cNvSpPr txBox="1"/>
                <p:nvPr/>
              </p:nvSpPr>
              <p:spPr>
                <a:xfrm>
                  <a:off x="5816598" y="3642412"/>
                  <a:ext cx="4107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F088496-1524-6E43-8F6C-450F8EF90F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598" y="3642412"/>
                  <a:ext cx="41075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562E4CD-CE60-064A-9EEB-68BC793B711A}"/>
                    </a:ext>
                  </a:extLst>
                </p:cNvPr>
                <p:cNvSpPr txBox="1"/>
                <p:nvPr/>
              </p:nvSpPr>
              <p:spPr>
                <a:xfrm>
                  <a:off x="7107735" y="364113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562E4CD-CE60-064A-9EEB-68BC793B7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7735" y="3641132"/>
                  <a:ext cx="43287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F6F06C-9926-5E49-A91F-F735D4A4B258}"/>
                    </a:ext>
                  </a:extLst>
                </p:cNvPr>
                <p:cNvSpPr txBox="1"/>
                <p:nvPr/>
              </p:nvSpPr>
              <p:spPr>
                <a:xfrm>
                  <a:off x="6449306" y="499271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F6F06C-9926-5E49-A91F-F735D4A4B2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306" y="4992718"/>
                  <a:ext cx="432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F009CD8-08C5-884A-B08F-B4F2A24AEC7E}"/>
                    </a:ext>
                  </a:extLst>
                </p:cNvPr>
                <p:cNvSpPr txBox="1"/>
                <p:nvPr/>
              </p:nvSpPr>
              <p:spPr>
                <a:xfrm>
                  <a:off x="7780490" y="4988409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F009CD8-08C5-884A-B08F-B4F2A24AE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490" y="4988409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5368F5B-AEB6-BF43-B500-7E9F2899AE0F}"/>
                    </a:ext>
                  </a:extLst>
                </p:cNvPr>
                <p:cNvSpPr txBox="1"/>
                <p:nvPr/>
              </p:nvSpPr>
              <p:spPr>
                <a:xfrm>
                  <a:off x="6272255" y="3807024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15,20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5368F5B-AEB6-BF43-B500-7E9F2899A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255" y="3807024"/>
                  <a:ext cx="78483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8EDDE9B-9EE8-954E-B256-FADA4CA0B9A9}"/>
                    </a:ext>
                  </a:extLst>
                </p:cNvPr>
                <p:cNvSpPr txBox="1"/>
                <p:nvPr/>
              </p:nvSpPr>
              <p:spPr>
                <a:xfrm rot="3021131">
                  <a:off x="7420135" y="4222641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−5,5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8EDDE9B-9EE8-954E-B256-FADA4CA0B9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021131">
                  <a:off x="7420135" y="4222641"/>
                  <a:ext cx="72071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55CEA2C-F242-7A4F-B026-B8E6434978EA}"/>
                    </a:ext>
                  </a:extLst>
                </p:cNvPr>
                <p:cNvSpPr txBox="1"/>
                <p:nvPr/>
              </p:nvSpPr>
              <p:spPr>
                <a:xfrm>
                  <a:off x="3730600" y="3824581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15,25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55CEA2C-F242-7A4F-B026-B8E6434978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600" y="3824581"/>
                  <a:ext cx="78483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F3D0393-A100-D447-8935-3E1FDFD865C6}"/>
                    </a:ext>
                  </a:extLst>
                </p:cNvPr>
                <p:cNvSpPr txBox="1"/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F3D0393-A100-D447-8935-3E1FDFD86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6EC2FAF-5301-E64F-9F9A-4C90CAB5ABFD}"/>
                    </a:ext>
                  </a:extLst>
                </p:cNvPr>
                <p:cNvSpPr txBox="1"/>
                <p:nvPr/>
              </p:nvSpPr>
              <p:spPr>
                <a:xfrm>
                  <a:off x="6987188" y="4903015"/>
                  <a:ext cx="6854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5,10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6EC2FAF-5301-E64F-9F9A-4C90CAB5A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7188" y="4903015"/>
                  <a:ext cx="685444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DF39EA3-82FA-5B41-A48A-E0FB828CE097}"/>
                </a:ext>
              </a:extLst>
            </p:cNvPr>
            <p:cNvCxnSpPr>
              <a:cxnSpLocks/>
              <a:stCxn id="59" idx="6"/>
              <a:endCxn id="39" idx="2"/>
            </p:cNvCxnSpPr>
            <p:nvPr/>
          </p:nvCxnSpPr>
          <p:spPr>
            <a:xfrm flipV="1">
              <a:off x="4869488" y="4078786"/>
              <a:ext cx="1092091" cy="6324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212E214-CE25-F24F-A48F-06414B5EDEB7}"/>
                </a:ext>
              </a:extLst>
            </p:cNvPr>
            <p:cNvCxnSpPr>
              <a:cxnSpLocks/>
              <a:stCxn id="41" idx="5"/>
              <a:endCxn id="40" idx="0"/>
            </p:cNvCxnSpPr>
            <p:nvPr/>
          </p:nvCxnSpPr>
          <p:spPr>
            <a:xfrm>
              <a:off x="7366769" y="4132358"/>
              <a:ext cx="630947" cy="720111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C5BAA07-5BD6-0B4E-9FFF-AB4CCFCA2AAA}"/>
                </a:ext>
              </a:extLst>
            </p:cNvPr>
            <p:cNvCxnSpPr>
              <a:cxnSpLocks/>
              <a:stCxn id="39" idx="6"/>
              <a:endCxn id="41" idx="2"/>
            </p:cNvCxnSpPr>
            <p:nvPr/>
          </p:nvCxnSpPr>
          <p:spPr>
            <a:xfrm flipV="1">
              <a:off x="6100442" y="4078785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A8CC309-07FC-D547-B9CF-37414FCBFFDF}"/>
                </a:ext>
              </a:extLst>
            </p:cNvPr>
            <p:cNvCxnSpPr>
              <a:cxnSpLocks/>
              <a:stCxn id="42" idx="6"/>
              <a:endCxn id="40" idx="2"/>
            </p:cNvCxnSpPr>
            <p:nvPr/>
          </p:nvCxnSpPr>
          <p:spPr>
            <a:xfrm flipV="1">
              <a:off x="6731537" y="4928234"/>
              <a:ext cx="1196747" cy="161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CF2CF91-9C9D-854D-9292-519F1E640EB9}"/>
                </a:ext>
              </a:extLst>
            </p:cNvPr>
            <p:cNvSpPr txBox="1"/>
            <p:nvPr/>
          </p:nvSpPr>
          <p:spPr>
            <a:xfrm>
              <a:off x="6389440" y="3601068"/>
              <a:ext cx="590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move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1A9746D-E894-D14E-A55C-6C6C3C9BE778}"/>
                </a:ext>
              </a:extLst>
            </p:cNvPr>
            <p:cNvSpPr txBox="1"/>
            <p:nvPr/>
          </p:nvSpPr>
          <p:spPr>
            <a:xfrm>
              <a:off x="6948184" y="5071941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  <p:sp>
          <p:nvSpPr>
            <p:cNvPr id="58" name="Shape 800">
              <a:extLst>
                <a:ext uri="{FF2B5EF4-FFF2-40B4-BE49-F238E27FC236}">
                  <a16:creationId xmlns:a16="http://schemas.microsoft.com/office/drawing/2014/main" id="{DABD83B3-5C77-0640-BBD2-F03C64F83E84}"/>
                </a:ext>
              </a:extLst>
            </p:cNvPr>
            <p:cNvSpPr/>
            <p:nvPr/>
          </p:nvSpPr>
          <p:spPr>
            <a:xfrm>
              <a:off x="3443962" y="4009346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59" name="Shape 805">
              <a:extLst>
                <a:ext uri="{FF2B5EF4-FFF2-40B4-BE49-F238E27FC236}">
                  <a16:creationId xmlns:a16="http://schemas.microsoft.com/office/drawing/2014/main" id="{B06E730A-9742-4C40-9192-75A8EEDC393B}"/>
                </a:ext>
              </a:extLst>
            </p:cNvPr>
            <p:cNvSpPr/>
            <p:nvPr/>
          </p:nvSpPr>
          <p:spPr>
            <a:xfrm>
              <a:off x="4730625" y="4009346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829C7CF-5639-F347-BA09-1C50A239E808}"/>
                    </a:ext>
                  </a:extLst>
                </p:cNvPr>
                <p:cNvSpPr txBox="1"/>
                <p:nvPr/>
              </p:nvSpPr>
              <p:spPr>
                <a:xfrm>
                  <a:off x="3298981" y="3648737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829C7CF-5639-F347-BA09-1C50A239E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981" y="3648737"/>
                  <a:ext cx="42755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4840AF2-4DB5-EC40-A696-58331A6A9DCF}"/>
                </a:ext>
              </a:extLst>
            </p:cNvPr>
            <p:cNvCxnSpPr>
              <a:cxnSpLocks/>
              <a:stCxn id="58" idx="6"/>
              <a:endCxn id="59" idx="2"/>
            </p:cNvCxnSpPr>
            <p:nvPr/>
          </p:nvCxnSpPr>
          <p:spPr>
            <a:xfrm flipV="1">
              <a:off x="3582825" y="4085110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11025A8-E0ED-0B42-89DD-EAFE9A05F7FB}"/>
                    </a:ext>
                  </a:extLst>
                </p:cNvPr>
                <p:cNvSpPr txBox="1"/>
                <p:nvPr/>
              </p:nvSpPr>
              <p:spPr>
                <a:xfrm>
                  <a:off x="4640133" y="3648737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11025A8-E0ED-0B42-89DD-EAFE9A05F7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133" y="3648737"/>
                  <a:ext cx="33457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9005C5-CA09-3040-80EA-D6DC02F72BC6}"/>
                </a:ext>
              </a:extLst>
            </p:cNvPr>
            <p:cNvSpPr txBox="1"/>
            <p:nvPr/>
          </p:nvSpPr>
          <p:spPr>
            <a:xfrm>
              <a:off x="3872666" y="364251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bring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0702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Dispatching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645326" cy="424084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Propagation step most costly one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the number of remaining future time points in network</a:t>
                </a:r>
              </a:p>
              <a:p>
                <a:r>
                  <a:rPr lang="en-GB" dirty="0"/>
                  <a:t>Ideally propagation fast enough to allow iterations and updates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𝑛𝑜𝑤</m:t>
                    </m:r>
                  </m:oMath>
                </a14:m>
                <a:r>
                  <a:rPr lang="en-GB" dirty="0"/>
                  <a:t> consistent with temporal granularity of plan</a:t>
                </a: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645326" cy="4240848"/>
              </a:xfrm>
              <a:blipFill>
                <a:blip r:embed="rId3"/>
                <a:stretch>
                  <a:fillRect l="-2672" t="-2985" r="-133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B7874-1BE6-AD4C-BBD2-54E812284E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3BD1-F0ED-C0ED-6E98-3F02BFB74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C0A8A-BDC1-F249-8561-1D6FA3E97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78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EC7C05-002C-ED4A-AEE0-7B651C3FDCF0}"/>
              </a:ext>
            </a:extLst>
          </p:cNvPr>
          <p:cNvSpPr/>
          <p:nvPr/>
        </p:nvSpPr>
        <p:spPr>
          <a:xfrm>
            <a:off x="7004951" y="1665066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GB" sz="1400" i="1" kern="0" dirty="0">
                <a:latin typeface="Lucida Handwriting"/>
                <a:cs typeface="Lucida Handwriting"/>
              </a:rPr>
              <a:t>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GB" sz="1400" i="1" kern="0" dirty="0">
                <a:latin typeface="Lucida Handwriting"/>
                <a:cs typeface="Lucida Handwriting"/>
              </a:rPr>
              <a:t>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initialise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GB" sz="1400" i="1" kern="0" dirty="0" err="1">
                <a:latin typeface="Lucida Handwriting"/>
                <a:cs typeface="Lucida Handwriting"/>
              </a:rPr>
              <a:t>Ṽ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68773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Deadline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something makes it impossible to start an action on time</a:t>
            </a:r>
          </a:p>
          <a:p>
            <a:r>
              <a:rPr lang="en-US" dirty="0"/>
              <a:t>Do one of the following:</a:t>
            </a:r>
          </a:p>
          <a:p>
            <a:pPr lvl="1"/>
            <a:r>
              <a:rPr lang="en-US" dirty="0"/>
              <a:t>Stop the delayed action, and look for new plan</a:t>
            </a:r>
          </a:p>
          <a:p>
            <a:pPr lvl="1"/>
            <a:r>
              <a:rPr lang="en-US" dirty="0"/>
              <a:t>Let the delayed action finish, try to repair the plan by resolving violated constraints at the STNU propagation level</a:t>
            </a:r>
          </a:p>
          <a:p>
            <a:pPr lvl="2"/>
            <a:r>
              <a:rPr lang="en-US" dirty="0"/>
              <a:t>E.g., accommodate a delay in </a:t>
            </a:r>
            <a:r>
              <a:rPr lang="en-US" dirty="0">
                <a:cs typeface="Calibri"/>
              </a:rPr>
              <a:t>navigate</a:t>
            </a:r>
            <a:r>
              <a:rPr lang="en-US" dirty="0">
                <a:cs typeface="Times New Roman"/>
              </a:rPr>
              <a:t> by delaying the whole plan</a:t>
            </a:r>
          </a:p>
          <a:p>
            <a:pPr lvl="1"/>
            <a:r>
              <a:rPr lang="en-US" dirty="0"/>
              <a:t>Let the delayed action finish, </a:t>
            </a:r>
            <a:br>
              <a:rPr lang="en-US" dirty="0"/>
            </a:br>
            <a:r>
              <a:rPr lang="en-US" dirty="0"/>
              <a:t>try to repair the plan </a:t>
            </a:r>
            <a:br>
              <a:rPr lang="en-US" dirty="0"/>
            </a:br>
            <a:r>
              <a:rPr lang="en-US" dirty="0">
                <a:cs typeface="Times New Roman"/>
              </a:rPr>
              <a:t>some other way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49F08-BF8D-4646-A304-0A2AEE8033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2E445-6F66-AAE0-70C1-334614475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0DEE2-DCD2-3840-AA89-14B927919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79</a:t>
            </a:fld>
            <a:endParaRPr lang="en-GB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C7764C1-10F4-9943-B969-CE637C83B66D}"/>
              </a:ext>
            </a:extLst>
          </p:cNvPr>
          <p:cNvGrpSpPr/>
          <p:nvPr/>
        </p:nvGrpSpPr>
        <p:grpSpPr>
          <a:xfrm>
            <a:off x="3083470" y="3714596"/>
            <a:ext cx="8748205" cy="2191318"/>
            <a:chOff x="171009" y="4233527"/>
            <a:chExt cx="8748205" cy="2191318"/>
          </a:xfrm>
        </p:grpSpPr>
        <p:sp>
          <p:nvSpPr>
            <p:cNvPr id="81" name="Shape 1113">
              <a:extLst>
                <a:ext uri="{FF2B5EF4-FFF2-40B4-BE49-F238E27FC236}">
                  <a16:creationId xmlns:a16="http://schemas.microsoft.com/office/drawing/2014/main" id="{D7B60AC1-7BED-BB4D-90EB-513A5B11C303}"/>
                </a:ext>
              </a:extLst>
            </p:cNvPr>
            <p:cNvSpPr/>
            <p:nvPr/>
          </p:nvSpPr>
          <p:spPr>
            <a:xfrm>
              <a:off x="7392138" y="5732182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2" name="Shape 1073">
              <a:extLst>
                <a:ext uri="{FF2B5EF4-FFF2-40B4-BE49-F238E27FC236}">
                  <a16:creationId xmlns:a16="http://schemas.microsoft.com/office/drawing/2014/main" id="{912BFD4C-A0F9-8743-AF11-D2E89F6823BB}"/>
                </a:ext>
              </a:extLst>
            </p:cNvPr>
            <p:cNvSpPr/>
            <p:nvPr/>
          </p:nvSpPr>
          <p:spPr>
            <a:xfrm>
              <a:off x="4581753" y="5455242"/>
              <a:ext cx="180848" cy="255972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3" name="Shape 1074">
              <a:extLst>
                <a:ext uri="{FF2B5EF4-FFF2-40B4-BE49-F238E27FC236}">
                  <a16:creationId xmlns:a16="http://schemas.microsoft.com/office/drawing/2014/main" id="{D76CD678-5257-214B-825A-49E5F2AEB9C8}"/>
                </a:ext>
              </a:extLst>
            </p:cNvPr>
            <p:cNvSpPr/>
            <p:nvPr/>
          </p:nvSpPr>
          <p:spPr>
            <a:xfrm>
              <a:off x="1899802" y="5264939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4" name="Shape 1077">
              <a:extLst>
                <a:ext uri="{FF2B5EF4-FFF2-40B4-BE49-F238E27FC236}">
                  <a16:creationId xmlns:a16="http://schemas.microsoft.com/office/drawing/2014/main" id="{A6EFD6EE-020A-C748-89CF-3B2EDBEBFAD7}"/>
                </a:ext>
              </a:extLst>
            </p:cNvPr>
            <p:cNvSpPr/>
            <p:nvPr/>
          </p:nvSpPr>
          <p:spPr>
            <a:xfrm>
              <a:off x="1448663" y="5353988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5" name="Shape 1078">
              <a:extLst>
                <a:ext uri="{FF2B5EF4-FFF2-40B4-BE49-F238E27FC236}">
                  <a16:creationId xmlns:a16="http://schemas.microsoft.com/office/drawing/2014/main" id="{73753AE0-A5E6-2543-AED0-0F46515CAF21}"/>
                </a:ext>
              </a:extLst>
            </p:cNvPr>
            <p:cNvSpPr/>
            <p:nvPr/>
          </p:nvSpPr>
          <p:spPr>
            <a:xfrm>
              <a:off x="312613" y="527822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6" name="Shape 1082">
              <a:extLst>
                <a:ext uri="{FF2B5EF4-FFF2-40B4-BE49-F238E27FC236}">
                  <a16:creationId xmlns:a16="http://schemas.microsoft.com/office/drawing/2014/main" id="{2B3D9F2E-CBE5-BF4A-A8E6-B6CFB483EC78}"/>
                </a:ext>
              </a:extLst>
            </p:cNvPr>
            <p:cNvSpPr/>
            <p:nvPr/>
          </p:nvSpPr>
          <p:spPr>
            <a:xfrm>
              <a:off x="1960701" y="5389400"/>
              <a:ext cx="106445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navigate(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7" name="Shape 1083">
              <a:extLst>
                <a:ext uri="{FF2B5EF4-FFF2-40B4-BE49-F238E27FC236}">
                  <a16:creationId xmlns:a16="http://schemas.microsoft.com/office/drawing/2014/main" id="{58B258D8-74FC-A743-9EEA-D6CAB74932B5}"/>
                </a:ext>
              </a:extLst>
            </p:cNvPr>
            <p:cNvSpPr/>
            <p:nvPr/>
          </p:nvSpPr>
          <p:spPr>
            <a:xfrm>
              <a:off x="408856" y="5370278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d1)</a:t>
              </a:r>
            </a:p>
          </p:txBody>
        </p:sp>
        <p:sp>
          <p:nvSpPr>
            <p:cNvPr id="88" name="Shape 1084">
              <a:extLst>
                <a:ext uri="{FF2B5EF4-FFF2-40B4-BE49-F238E27FC236}">
                  <a16:creationId xmlns:a16="http://schemas.microsoft.com/office/drawing/2014/main" id="{88E76937-5D3B-CA43-A7A7-684CCF04E9F5}"/>
                </a:ext>
              </a:extLst>
            </p:cNvPr>
            <p:cNvSpPr/>
            <p:nvPr/>
          </p:nvSpPr>
          <p:spPr>
            <a:xfrm>
              <a:off x="3483655" y="5968628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9" name="Shape 1087">
              <a:extLst>
                <a:ext uri="{FF2B5EF4-FFF2-40B4-BE49-F238E27FC236}">
                  <a16:creationId xmlns:a16="http://schemas.microsoft.com/office/drawing/2014/main" id="{FD425C88-1403-544D-BA63-C0A023703C20}"/>
                </a:ext>
              </a:extLst>
            </p:cNvPr>
            <p:cNvSpPr/>
            <p:nvPr/>
          </p:nvSpPr>
          <p:spPr>
            <a:xfrm>
              <a:off x="3057915" y="6057678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0" name="Shape 1088">
              <a:extLst>
                <a:ext uri="{FF2B5EF4-FFF2-40B4-BE49-F238E27FC236}">
                  <a16:creationId xmlns:a16="http://schemas.microsoft.com/office/drawing/2014/main" id="{9FCDA31D-0A6B-3448-815C-81B151940408}"/>
                </a:ext>
              </a:extLst>
            </p:cNvPr>
            <p:cNvSpPr/>
            <p:nvPr/>
          </p:nvSpPr>
          <p:spPr>
            <a:xfrm>
              <a:off x="2112366" y="598191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1" name="Shape 1091">
              <a:extLst>
                <a:ext uri="{FF2B5EF4-FFF2-40B4-BE49-F238E27FC236}">
                  <a16:creationId xmlns:a16="http://schemas.microsoft.com/office/drawing/2014/main" id="{8E678454-45DD-6043-9F23-A16BBAF59983}"/>
                </a:ext>
              </a:extLst>
            </p:cNvPr>
            <p:cNvSpPr/>
            <p:nvPr/>
          </p:nvSpPr>
          <p:spPr>
            <a:xfrm>
              <a:off x="3464200" y="6102732"/>
              <a:ext cx="104611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stack(</a:t>
              </a:r>
              <a:r>
                <a:rPr lang="es-ES_tradnl" sz="1400" dirty="0" err="1">
                  <a:solidFill>
                    <a:schemeClr val="tx1"/>
                  </a:solidFill>
                  <a:latin typeface="Calibri" charset="0"/>
                </a:rPr>
                <a:t>k,c′,q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2" name="Shape 1092">
              <a:extLst>
                <a:ext uri="{FF2B5EF4-FFF2-40B4-BE49-F238E27FC236}">
                  <a16:creationId xmlns:a16="http://schemas.microsoft.com/office/drawing/2014/main" id="{4254540F-9368-6A47-B69B-C96D4FFA6661}"/>
                </a:ext>
              </a:extLst>
            </p:cNvPr>
            <p:cNvSpPr/>
            <p:nvPr/>
          </p:nvSpPr>
          <p:spPr>
            <a:xfrm>
              <a:off x="2005668" y="6106811"/>
              <a:ext cx="123527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en-US" sz="1400" dirty="0" err="1">
                  <a:solidFill>
                    <a:schemeClr val="tx1"/>
                  </a:solidFill>
                  <a:latin typeface="Calibri" charset="0"/>
                </a:rPr>
                <a:t>′,p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3" name="Shape 1093">
              <a:extLst>
                <a:ext uri="{FF2B5EF4-FFF2-40B4-BE49-F238E27FC236}">
                  <a16:creationId xmlns:a16="http://schemas.microsoft.com/office/drawing/2014/main" id="{73A9772E-24FA-794F-B1C7-3E625E19E589}"/>
                </a:ext>
              </a:extLst>
            </p:cNvPr>
            <p:cNvSpPr/>
            <p:nvPr/>
          </p:nvSpPr>
          <p:spPr>
            <a:xfrm>
              <a:off x="6351453" y="5655831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4" name="Shape 1096">
              <a:extLst>
                <a:ext uri="{FF2B5EF4-FFF2-40B4-BE49-F238E27FC236}">
                  <a16:creationId xmlns:a16="http://schemas.microsoft.com/office/drawing/2014/main" id="{E1F6D9DD-A724-B54D-BE7A-9D72E6847CAE}"/>
                </a:ext>
              </a:extLst>
            </p:cNvPr>
            <p:cNvSpPr/>
            <p:nvPr/>
          </p:nvSpPr>
          <p:spPr>
            <a:xfrm>
              <a:off x="5910473" y="5744881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5" name="Shape 1097">
              <a:extLst>
                <a:ext uri="{FF2B5EF4-FFF2-40B4-BE49-F238E27FC236}">
                  <a16:creationId xmlns:a16="http://schemas.microsoft.com/office/drawing/2014/main" id="{B170A2DC-0A4D-3E42-933D-86122EF7789C}"/>
                </a:ext>
              </a:extLst>
            </p:cNvPr>
            <p:cNvSpPr/>
            <p:nvPr/>
          </p:nvSpPr>
          <p:spPr>
            <a:xfrm>
              <a:off x="4764265" y="5669118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6" name="Shape 1100">
              <a:extLst>
                <a:ext uri="{FF2B5EF4-FFF2-40B4-BE49-F238E27FC236}">
                  <a16:creationId xmlns:a16="http://schemas.microsoft.com/office/drawing/2014/main" id="{78C42A22-0EC3-CB4B-8AB0-1DC7C0A9B364}"/>
                </a:ext>
              </a:extLst>
            </p:cNvPr>
            <p:cNvSpPr/>
            <p:nvPr/>
          </p:nvSpPr>
          <p:spPr>
            <a:xfrm>
              <a:off x="6248201" y="5795235"/>
              <a:ext cx="135376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putdown(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7" name="Shape 1101">
              <a:extLst>
                <a:ext uri="{FF2B5EF4-FFF2-40B4-BE49-F238E27FC236}">
                  <a16:creationId xmlns:a16="http://schemas.microsoft.com/office/drawing/2014/main" id="{8107EB3B-598F-9647-940C-963837DF54E2}"/>
                </a:ext>
              </a:extLst>
            </p:cNvPr>
            <p:cNvSpPr/>
            <p:nvPr/>
          </p:nvSpPr>
          <p:spPr>
            <a:xfrm>
              <a:off x="4784457" y="5795483"/>
              <a:ext cx="119519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de-DE" sz="1400" dirty="0">
                  <a:solidFill>
                    <a:schemeClr val="tx1"/>
                  </a:solidFill>
                  <a:latin typeface="Calibri" charset="0"/>
                </a:rPr>
                <a:t>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8" name="Shape 1102">
              <a:extLst>
                <a:ext uri="{FF2B5EF4-FFF2-40B4-BE49-F238E27FC236}">
                  <a16:creationId xmlns:a16="http://schemas.microsoft.com/office/drawing/2014/main" id="{3B0E1534-CAA5-9D4B-8E3B-78056B5D383C}"/>
                </a:ext>
              </a:extLst>
            </p:cNvPr>
            <p:cNvSpPr/>
            <p:nvPr/>
          </p:nvSpPr>
          <p:spPr>
            <a:xfrm>
              <a:off x="3277996" y="4648258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9" name="Shape 1103">
              <a:extLst>
                <a:ext uri="{FF2B5EF4-FFF2-40B4-BE49-F238E27FC236}">
                  <a16:creationId xmlns:a16="http://schemas.microsoft.com/office/drawing/2014/main" id="{F593A93C-8702-6A41-9022-9C6F93183126}"/>
                </a:ext>
              </a:extLst>
            </p:cNvPr>
            <p:cNvSpPr/>
            <p:nvPr/>
          </p:nvSpPr>
          <p:spPr>
            <a:xfrm>
              <a:off x="2080065" y="458265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0" name="Shape 1106">
              <a:extLst>
                <a:ext uri="{FF2B5EF4-FFF2-40B4-BE49-F238E27FC236}">
                  <a16:creationId xmlns:a16="http://schemas.microsoft.com/office/drawing/2014/main" id="{17345702-F482-5744-8388-6F93B691929F}"/>
                </a:ext>
              </a:extLst>
            </p:cNvPr>
            <p:cNvSpPr/>
            <p:nvPr/>
          </p:nvSpPr>
          <p:spPr>
            <a:xfrm>
              <a:off x="2168086" y="4329686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leave(r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</a:rPr>
                <a:t>2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,d2)</a:t>
              </a:r>
            </a:p>
          </p:txBody>
        </p:sp>
        <p:sp>
          <p:nvSpPr>
            <p:cNvPr id="101" name="Shape 1107">
              <a:extLst>
                <a:ext uri="{FF2B5EF4-FFF2-40B4-BE49-F238E27FC236}">
                  <a16:creationId xmlns:a16="http://schemas.microsoft.com/office/drawing/2014/main" id="{EA7B6FFB-521B-DD4E-BD2C-CA631D4C894A}"/>
                </a:ext>
              </a:extLst>
            </p:cNvPr>
            <p:cNvSpPr/>
            <p:nvPr/>
          </p:nvSpPr>
          <p:spPr>
            <a:xfrm>
              <a:off x="3449749" y="525549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2" name="Shape 1110">
              <a:extLst>
                <a:ext uri="{FF2B5EF4-FFF2-40B4-BE49-F238E27FC236}">
                  <a16:creationId xmlns:a16="http://schemas.microsoft.com/office/drawing/2014/main" id="{25B49592-180B-F943-B732-79F825DF802B}"/>
                </a:ext>
              </a:extLst>
            </p:cNvPr>
            <p:cNvSpPr/>
            <p:nvPr/>
          </p:nvSpPr>
          <p:spPr>
            <a:xfrm>
              <a:off x="2998609" y="5344540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3" name="Shape 1111">
              <a:extLst>
                <a:ext uri="{FF2B5EF4-FFF2-40B4-BE49-F238E27FC236}">
                  <a16:creationId xmlns:a16="http://schemas.microsoft.com/office/drawing/2014/main" id="{EB712F2C-7E87-5743-AEB9-7EC906AFD21A}"/>
                </a:ext>
              </a:extLst>
            </p:cNvPr>
            <p:cNvSpPr/>
            <p:nvPr/>
          </p:nvSpPr>
          <p:spPr>
            <a:xfrm>
              <a:off x="3451894" y="5409540"/>
              <a:ext cx="107234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enter(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4" name="Shape 1112">
              <a:extLst>
                <a:ext uri="{FF2B5EF4-FFF2-40B4-BE49-F238E27FC236}">
                  <a16:creationId xmlns:a16="http://schemas.microsoft.com/office/drawing/2014/main" id="{4866AE3F-E1C9-2042-9922-6DE168A1D7CB}"/>
                </a:ext>
              </a:extLst>
            </p:cNvPr>
            <p:cNvSpPr/>
            <p:nvPr/>
          </p:nvSpPr>
          <p:spPr>
            <a:xfrm flipV="1">
              <a:off x="4429900" y="5716449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5" name="Shape 1114">
              <a:extLst>
                <a:ext uri="{FF2B5EF4-FFF2-40B4-BE49-F238E27FC236}">
                  <a16:creationId xmlns:a16="http://schemas.microsoft.com/office/drawing/2014/main" id="{744EAF2D-E88C-B64D-B003-9D84A543B158}"/>
                </a:ext>
              </a:extLst>
            </p:cNvPr>
            <p:cNvSpPr/>
            <p:nvPr/>
          </p:nvSpPr>
          <p:spPr>
            <a:xfrm>
              <a:off x="7844194" y="5652733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6" name="Shape 1115">
              <a:extLst>
                <a:ext uri="{FF2B5EF4-FFF2-40B4-BE49-F238E27FC236}">
                  <a16:creationId xmlns:a16="http://schemas.microsoft.com/office/drawing/2014/main" id="{EA17EFD1-B4BD-244A-8CE1-0248D2D20799}"/>
                </a:ext>
              </a:extLst>
            </p:cNvPr>
            <p:cNvSpPr/>
            <p:nvPr/>
          </p:nvSpPr>
          <p:spPr>
            <a:xfrm>
              <a:off x="7855976" y="5795137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7" name="Shape 1118">
              <a:extLst>
                <a:ext uri="{FF2B5EF4-FFF2-40B4-BE49-F238E27FC236}">
                  <a16:creationId xmlns:a16="http://schemas.microsoft.com/office/drawing/2014/main" id="{8AF581EE-87E0-2F4F-AA78-B9C008396535}"/>
                </a:ext>
              </a:extLst>
            </p:cNvPr>
            <p:cNvSpPr/>
            <p:nvPr/>
          </p:nvSpPr>
          <p:spPr>
            <a:xfrm>
              <a:off x="1996518" y="5427925"/>
              <a:ext cx="160029" cy="62043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8" name="Shape 1119">
              <a:extLst>
                <a:ext uri="{FF2B5EF4-FFF2-40B4-BE49-F238E27FC236}">
                  <a16:creationId xmlns:a16="http://schemas.microsoft.com/office/drawing/2014/main" id="{E71898A2-A41F-D847-B207-28BA2CE266FE}"/>
                </a:ext>
              </a:extLst>
            </p:cNvPr>
            <p:cNvSpPr/>
            <p:nvPr/>
          </p:nvSpPr>
          <p:spPr>
            <a:xfrm flipV="1">
              <a:off x="1991488" y="4738969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9" name="Shape 1129">
              <a:extLst>
                <a:ext uri="{FF2B5EF4-FFF2-40B4-BE49-F238E27FC236}">
                  <a16:creationId xmlns:a16="http://schemas.microsoft.com/office/drawing/2014/main" id="{6740163E-52B5-8A4C-86F5-CC773CF7C164}"/>
                </a:ext>
              </a:extLst>
            </p:cNvPr>
            <p:cNvSpPr/>
            <p:nvPr/>
          </p:nvSpPr>
          <p:spPr>
            <a:xfrm>
              <a:off x="315979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0" name="Shape 1130">
              <a:extLst>
                <a:ext uri="{FF2B5EF4-FFF2-40B4-BE49-F238E27FC236}">
                  <a16:creationId xmlns:a16="http://schemas.microsoft.com/office/drawing/2014/main" id="{AB7D17EC-F85D-8D4E-B343-34304DABFB5C}"/>
                </a:ext>
              </a:extLst>
            </p:cNvPr>
            <p:cNvSpPr/>
            <p:nvPr/>
          </p:nvSpPr>
          <p:spPr>
            <a:xfrm>
              <a:off x="2075128" y="4592443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1" name="Shape 1131">
              <a:extLst>
                <a:ext uri="{FF2B5EF4-FFF2-40B4-BE49-F238E27FC236}">
                  <a16:creationId xmlns:a16="http://schemas.microsoft.com/office/drawing/2014/main" id="{5BE3223D-A6C8-5A4B-B19E-4DF3482C04CB}"/>
                </a:ext>
              </a:extLst>
            </p:cNvPr>
            <p:cNvSpPr/>
            <p:nvPr/>
          </p:nvSpPr>
          <p:spPr>
            <a:xfrm>
              <a:off x="1905464" y="5278849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2" name="Shape 1132">
              <a:extLst>
                <a:ext uri="{FF2B5EF4-FFF2-40B4-BE49-F238E27FC236}">
                  <a16:creationId xmlns:a16="http://schemas.microsoft.com/office/drawing/2014/main" id="{BCAE96BF-4E29-E94D-96FC-5F182D559EA4}"/>
                </a:ext>
              </a:extLst>
            </p:cNvPr>
            <p:cNvSpPr/>
            <p:nvPr/>
          </p:nvSpPr>
          <p:spPr>
            <a:xfrm>
              <a:off x="2119776" y="5974862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3" name="Shape 1133">
              <a:extLst>
                <a:ext uri="{FF2B5EF4-FFF2-40B4-BE49-F238E27FC236}">
                  <a16:creationId xmlns:a16="http://schemas.microsoft.com/office/drawing/2014/main" id="{705B8D27-BB3E-0A44-82C0-7EC54CC03FAC}"/>
                </a:ext>
              </a:extLst>
            </p:cNvPr>
            <p:cNvSpPr/>
            <p:nvPr/>
          </p:nvSpPr>
          <p:spPr>
            <a:xfrm>
              <a:off x="3450424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4" name="Shape 1134">
              <a:extLst>
                <a:ext uri="{FF2B5EF4-FFF2-40B4-BE49-F238E27FC236}">
                  <a16:creationId xmlns:a16="http://schemas.microsoft.com/office/drawing/2014/main" id="{532F16B3-4D81-1A40-8FB3-37BB04FB7EA5}"/>
                </a:ext>
              </a:extLst>
            </p:cNvPr>
            <p:cNvSpPr/>
            <p:nvPr/>
          </p:nvSpPr>
          <p:spPr>
            <a:xfrm>
              <a:off x="3494949" y="5974862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5" name="Shape 1135">
              <a:extLst>
                <a:ext uri="{FF2B5EF4-FFF2-40B4-BE49-F238E27FC236}">
                  <a16:creationId xmlns:a16="http://schemas.microsoft.com/office/drawing/2014/main" id="{927FE10A-4554-EA45-8D2C-381440B63BAE}"/>
                </a:ext>
              </a:extLst>
            </p:cNvPr>
            <p:cNvSpPr/>
            <p:nvPr/>
          </p:nvSpPr>
          <p:spPr>
            <a:xfrm>
              <a:off x="4772018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6" name="Shape 1136">
              <a:extLst>
                <a:ext uri="{FF2B5EF4-FFF2-40B4-BE49-F238E27FC236}">
                  <a16:creationId xmlns:a16="http://schemas.microsoft.com/office/drawing/2014/main" id="{C46161B4-7E07-4144-B000-52CC73668C9C}"/>
                </a:ext>
              </a:extLst>
            </p:cNvPr>
            <p:cNvSpPr/>
            <p:nvPr/>
          </p:nvSpPr>
          <p:spPr>
            <a:xfrm>
              <a:off x="6352449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7" name="Shape 1137">
              <a:extLst>
                <a:ext uri="{FF2B5EF4-FFF2-40B4-BE49-F238E27FC236}">
                  <a16:creationId xmlns:a16="http://schemas.microsoft.com/office/drawing/2014/main" id="{0B9A036E-3B10-DA4B-A1D7-88EA8301135B}"/>
                </a:ext>
              </a:extLst>
            </p:cNvPr>
            <p:cNvSpPr/>
            <p:nvPr/>
          </p:nvSpPr>
          <p:spPr>
            <a:xfrm>
              <a:off x="7834777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614A8884-5DED-FF49-934A-FA977FAF3327}"/>
                    </a:ext>
                  </a:extLst>
                </p:cNvPr>
                <p:cNvSpPr txBox="1"/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614A8884-5DED-FF49-934A-FA977FAF33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Shape 1129">
              <a:extLst>
                <a:ext uri="{FF2B5EF4-FFF2-40B4-BE49-F238E27FC236}">
                  <a16:creationId xmlns:a16="http://schemas.microsoft.com/office/drawing/2014/main" id="{E173FF54-37C9-E548-B729-6D33CD6DED16}"/>
                </a:ext>
              </a:extLst>
            </p:cNvPr>
            <p:cNvSpPr/>
            <p:nvPr/>
          </p:nvSpPr>
          <p:spPr>
            <a:xfrm>
              <a:off x="1373140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0" name="Shape 1129">
              <a:extLst>
                <a:ext uri="{FF2B5EF4-FFF2-40B4-BE49-F238E27FC236}">
                  <a16:creationId xmlns:a16="http://schemas.microsoft.com/office/drawing/2014/main" id="{8F0F16A0-467F-FB46-82AE-0A7B2920DA23}"/>
                </a:ext>
              </a:extLst>
            </p:cNvPr>
            <p:cNvSpPr/>
            <p:nvPr/>
          </p:nvSpPr>
          <p:spPr>
            <a:xfrm>
              <a:off x="2850069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1" name="Shape 1129">
              <a:extLst>
                <a:ext uri="{FF2B5EF4-FFF2-40B4-BE49-F238E27FC236}">
                  <a16:creationId xmlns:a16="http://schemas.microsoft.com/office/drawing/2014/main" id="{2471EB0A-9E0D-E44E-A835-E66DD00BDB20}"/>
                </a:ext>
              </a:extLst>
            </p:cNvPr>
            <p:cNvSpPr/>
            <p:nvPr/>
          </p:nvSpPr>
          <p:spPr>
            <a:xfrm>
              <a:off x="3185419" y="459244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2" name="Shape 1129">
              <a:extLst>
                <a:ext uri="{FF2B5EF4-FFF2-40B4-BE49-F238E27FC236}">
                  <a16:creationId xmlns:a16="http://schemas.microsoft.com/office/drawing/2014/main" id="{F4E0C90C-BBB3-7247-9A6D-64A0EE99D7D9}"/>
                </a:ext>
              </a:extLst>
            </p:cNvPr>
            <p:cNvSpPr/>
            <p:nvPr/>
          </p:nvSpPr>
          <p:spPr>
            <a:xfrm>
              <a:off x="2954640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3" name="Shape 1129">
              <a:extLst>
                <a:ext uri="{FF2B5EF4-FFF2-40B4-BE49-F238E27FC236}">
                  <a16:creationId xmlns:a16="http://schemas.microsoft.com/office/drawing/2014/main" id="{B49F7D66-B6B6-484C-8510-157857C14616}"/>
                </a:ext>
              </a:extLst>
            </p:cNvPr>
            <p:cNvSpPr/>
            <p:nvPr/>
          </p:nvSpPr>
          <p:spPr>
            <a:xfrm>
              <a:off x="4399341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4" name="Shape 1129">
              <a:extLst>
                <a:ext uri="{FF2B5EF4-FFF2-40B4-BE49-F238E27FC236}">
                  <a16:creationId xmlns:a16="http://schemas.microsoft.com/office/drawing/2014/main" id="{7EA730B2-2AB8-7843-824C-F86CC61D0B9A}"/>
                </a:ext>
              </a:extLst>
            </p:cNvPr>
            <p:cNvSpPr/>
            <p:nvPr/>
          </p:nvSpPr>
          <p:spPr>
            <a:xfrm>
              <a:off x="4318834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5" name="Shape 1129">
              <a:extLst>
                <a:ext uri="{FF2B5EF4-FFF2-40B4-BE49-F238E27FC236}">
                  <a16:creationId xmlns:a16="http://schemas.microsoft.com/office/drawing/2014/main" id="{086BB8C1-3AFD-4641-9AAF-DDF434F80F1E}"/>
                </a:ext>
              </a:extLst>
            </p:cNvPr>
            <p:cNvSpPr/>
            <p:nvPr/>
          </p:nvSpPr>
          <p:spPr>
            <a:xfrm>
              <a:off x="581418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6" name="Shape 1129">
              <a:extLst>
                <a:ext uri="{FF2B5EF4-FFF2-40B4-BE49-F238E27FC236}">
                  <a16:creationId xmlns:a16="http://schemas.microsoft.com/office/drawing/2014/main" id="{182A9615-AF8F-9A4A-AA6D-13C7A40F9D94}"/>
                </a:ext>
              </a:extLst>
            </p:cNvPr>
            <p:cNvSpPr/>
            <p:nvPr/>
          </p:nvSpPr>
          <p:spPr>
            <a:xfrm>
              <a:off x="730104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dirty="0">
                <a:latin typeface="Calibri" charset="0"/>
              </a:endParaRPr>
            </a:p>
          </p:txBody>
        </p:sp>
        <p:sp>
          <p:nvSpPr>
            <p:cNvPr id="127" name="Shape 1129">
              <a:extLst>
                <a:ext uri="{FF2B5EF4-FFF2-40B4-BE49-F238E27FC236}">
                  <a16:creationId xmlns:a16="http://schemas.microsoft.com/office/drawing/2014/main" id="{1DA4053C-EA7B-2C4C-8539-00C31010673E}"/>
                </a:ext>
              </a:extLst>
            </p:cNvPr>
            <p:cNvSpPr/>
            <p:nvPr/>
          </p:nvSpPr>
          <p:spPr>
            <a:xfrm>
              <a:off x="8780351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5983A391-AE25-6343-BF8A-E34411653EB8}"/>
                </a:ext>
              </a:extLst>
            </p:cNvPr>
            <p:cNvCxnSpPr>
              <a:cxnSpLocks/>
              <a:stCxn id="109" idx="6"/>
              <a:endCxn id="119" idx="2"/>
            </p:cNvCxnSpPr>
            <p:nvPr/>
          </p:nvCxnSpPr>
          <p:spPr>
            <a:xfrm>
              <a:off x="454842" y="5354614"/>
              <a:ext cx="918298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F909FD18-CC78-FD4B-95C7-0E15F38470B9}"/>
                </a:ext>
              </a:extLst>
            </p:cNvPr>
            <p:cNvCxnSpPr>
              <a:cxnSpLocks/>
              <a:stCxn id="111" idx="6"/>
              <a:endCxn id="120" idx="2"/>
            </p:cNvCxnSpPr>
            <p:nvPr/>
          </p:nvCxnSpPr>
          <p:spPr>
            <a:xfrm>
              <a:off x="2044328" y="5354614"/>
              <a:ext cx="80574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F38136C-D6D7-F04E-BCA8-FB85796F314C}"/>
                </a:ext>
              </a:extLst>
            </p:cNvPr>
            <p:cNvCxnSpPr>
              <a:cxnSpLocks/>
              <a:stCxn id="110" idx="6"/>
              <a:endCxn id="121" idx="2"/>
            </p:cNvCxnSpPr>
            <p:nvPr/>
          </p:nvCxnSpPr>
          <p:spPr>
            <a:xfrm>
              <a:off x="2213992" y="4668208"/>
              <a:ext cx="971427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BE64EB96-0EBA-3E46-9F28-87DC7C0FE842}"/>
                </a:ext>
              </a:extLst>
            </p:cNvPr>
            <p:cNvCxnSpPr>
              <a:cxnSpLocks/>
              <a:stCxn id="112" idx="6"/>
              <a:endCxn id="122" idx="2"/>
            </p:cNvCxnSpPr>
            <p:nvPr/>
          </p:nvCxnSpPr>
          <p:spPr>
            <a:xfrm>
              <a:off x="2258640" y="6050627"/>
              <a:ext cx="696000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75B78362-D602-604D-AB5F-B927DF2EE8AD}"/>
                </a:ext>
              </a:extLst>
            </p:cNvPr>
            <p:cNvCxnSpPr>
              <a:cxnSpLocks/>
              <a:stCxn id="113" idx="6"/>
              <a:endCxn id="123" idx="2"/>
            </p:cNvCxnSpPr>
            <p:nvPr/>
          </p:nvCxnSpPr>
          <p:spPr>
            <a:xfrm>
              <a:off x="3589287" y="5354614"/>
              <a:ext cx="81005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E7ACDBF-E347-954E-8729-E0E202F6AD7E}"/>
                </a:ext>
              </a:extLst>
            </p:cNvPr>
            <p:cNvCxnSpPr>
              <a:cxnSpLocks/>
              <a:stCxn id="114" idx="6"/>
              <a:endCxn id="124" idx="2"/>
            </p:cNvCxnSpPr>
            <p:nvPr/>
          </p:nvCxnSpPr>
          <p:spPr>
            <a:xfrm>
              <a:off x="3633812" y="6050627"/>
              <a:ext cx="685022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2CBA9E69-2DFD-0C4D-ACE0-3722D38F1743}"/>
                </a:ext>
              </a:extLst>
            </p:cNvPr>
            <p:cNvCxnSpPr>
              <a:cxnSpLocks/>
              <a:stCxn id="115" idx="6"/>
              <a:endCxn id="125" idx="2"/>
            </p:cNvCxnSpPr>
            <p:nvPr/>
          </p:nvCxnSpPr>
          <p:spPr>
            <a:xfrm>
              <a:off x="4910881" y="5736738"/>
              <a:ext cx="90330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9E485017-22FA-3941-A004-59F03AA9EB42}"/>
                </a:ext>
              </a:extLst>
            </p:cNvPr>
            <p:cNvCxnSpPr>
              <a:cxnSpLocks/>
              <a:stCxn id="116" idx="6"/>
              <a:endCxn id="126" idx="2"/>
            </p:cNvCxnSpPr>
            <p:nvPr/>
          </p:nvCxnSpPr>
          <p:spPr>
            <a:xfrm>
              <a:off x="6491312" y="5736738"/>
              <a:ext cx="809733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5726321F-44D8-7141-A150-538269CB8ED1}"/>
                </a:ext>
              </a:extLst>
            </p:cNvPr>
            <p:cNvCxnSpPr>
              <a:cxnSpLocks/>
              <a:stCxn id="117" idx="6"/>
              <a:endCxn id="127" idx="2"/>
            </p:cNvCxnSpPr>
            <p:nvPr/>
          </p:nvCxnSpPr>
          <p:spPr>
            <a:xfrm>
              <a:off x="7973640" y="5736738"/>
              <a:ext cx="80671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1ACBA678-4828-0248-9BB4-E34246F5FD50}"/>
                    </a:ext>
                  </a:extLst>
                </p:cNvPr>
                <p:cNvSpPr txBox="1"/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1ACBA678-4828-0248-9BB4-E34246F5FD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7E1E2EB-10D6-6948-BC0E-98EBD86429CB}"/>
                    </a:ext>
                  </a:extLst>
                </p:cNvPr>
                <p:cNvSpPr txBox="1"/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7E1E2EB-10D6-6948-BC0E-98EBD8642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40593238-47E7-704C-BEBF-A2C2BAEE084E}"/>
                    </a:ext>
                  </a:extLst>
                </p:cNvPr>
                <p:cNvSpPr txBox="1"/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40593238-47E7-704C-BEBF-A2C2BAEE0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AAB043FC-7C8E-4949-91E4-040CE1BEFC92}"/>
                    </a:ext>
                  </a:extLst>
                </p:cNvPr>
                <p:cNvSpPr txBox="1"/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AAB043FC-7C8E-4949-91E4-040CE1BEFC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C5A34174-3A0A-DB42-AE54-2C1B03EBC2CD}"/>
                    </a:ext>
                  </a:extLst>
                </p:cNvPr>
                <p:cNvSpPr txBox="1"/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C5A34174-3A0A-DB42-AE54-2C1B03EBC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53C9806-8D86-6742-8456-EFB46E48BFF7}"/>
                    </a:ext>
                  </a:extLst>
                </p:cNvPr>
                <p:cNvSpPr txBox="1"/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53C9806-8D86-6742-8456-EFB46E48B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08FB7CE3-4D12-474E-A586-06A08DF7542C}"/>
                    </a:ext>
                  </a:extLst>
                </p:cNvPr>
                <p:cNvSpPr txBox="1"/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08FB7CE3-4D12-474E-A586-06A08DF754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7F953BB-1BC5-9444-9AAB-E345A3231693}"/>
                    </a:ext>
                  </a:extLst>
                </p:cNvPr>
                <p:cNvSpPr txBox="1"/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7F953BB-1BC5-9444-9AAB-E345A32316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416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Timeline</a:t>
                </a:r>
                <a:r>
                  <a:rPr lang="en-US" dirty="0"/>
                  <a:t>: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, partially predicted evolution of one state variable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temporal assertions, e.g.,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: constraints, e.g.,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de-DE" i="1" baseline="-25000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/>
              </a:p>
              <a:p>
                <a:pPr lvl="2"/>
                <a:r>
                  <a:rPr lang="en-US" dirty="0"/>
                  <a:t>If we want to restrict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Times New Roman" charset="0"/>
                  </a:rPr>
                  <a:t> </a:t>
                </a:r>
                <a:r>
                  <a:rPr lang="en-US" dirty="0"/>
                  <a:t>during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𝑟𝑜𝑢𝑡𝑒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–1,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𝑟𝑜𝑢𝑡𝑒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–1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𝑟𝑜𝑢𝑡𝑒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D2E68-CB3C-1B43-A809-2DA555C849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1287C-2E85-3BB5-6634-2AD1ECA02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77321-4B81-4641-B09F-FC3566972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B063DB-A0E8-B440-BA35-B0E7C21A3452}"/>
              </a:ext>
            </a:extLst>
          </p:cNvPr>
          <p:cNvGrpSpPr/>
          <p:nvPr/>
        </p:nvGrpSpPr>
        <p:grpSpPr>
          <a:xfrm>
            <a:off x="7633553" y="4118532"/>
            <a:ext cx="4198122" cy="1787382"/>
            <a:chOff x="4120688" y="2234741"/>
            <a:chExt cx="4198122" cy="178738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C84CA93-E1EA-5443-89DC-46DE8EEFF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0019" y="2234741"/>
              <a:ext cx="0" cy="153006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5CF045E-EF7A-4E4F-9C29-E6866AA54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1252" y="3651902"/>
              <a:ext cx="3947558" cy="4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4137D6-A78D-6C43-BDE5-FEDA6CC803B3}"/>
                    </a:ext>
                  </a:extLst>
                </p:cNvPr>
                <p:cNvSpPr txBox="1"/>
                <p:nvPr/>
              </p:nvSpPr>
              <p:spPr>
                <a:xfrm rot="16200000">
                  <a:off x="3817431" y="2588299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4137D6-A78D-6C43-BDE5-FEDA6CC80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817431" y="2588299"/>
                  <a:ext cx="97584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896CE2-C780-5940-BD21-694C49B73563}"/>
                    </a:ext>
                  </a:extLst>
                </p:cNvPr>
                <p:cNvSpPr txBox="1"/>
                <p:nvPr/>
              </p:nvSpPr>
              <p:spPr>
                <a:xfrm>
                  <a:off x="4859352" y="3652791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896CE2-C780-5940-BD21-694C49B73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352" y="3652791"/>
                  <a:ext cx="42755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0953473-C992-5148-986C-FA529D791240}"/>
                    </a:ext>
                  </a:extLst>
                </p:cNvPr>
                <p:cNvSpPr txBox="1"/>
                <p:nvPr/>
              </p:nvSpPr>
              <p:spPr>
                <a:xfrm>
                  <a:off x="5419273" y="3652346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0953473-C992-5148-986C-FA529D7912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273" y="3652346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3206F4-F3EC-7246-AE32-38B464AE4C69}"/>
                    </a:ext>
                  </a:extLst>
                </p:cNvPr>
                <p:cNvSpPr txBox="1"/>
                <p:nvPr/>
              </p:nvSpPr>
              <p:spPr>
                <a:xfrm>
                  <a:off x="6038418" y="365190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3206F4-F3EC-7246-AE32-38B464AE4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418" y="3651902"/>
                  <a:ext cx="4328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220A4E-17A4-0444-87A5-6FF80B918959}"/>
                    </a:ext>
                  </a:extLst>
                </p:cNvPr>
                <p:cNvSpPr txBox="1"/>
                <p:nvPr/>
              </p:nvSpPr>
              <p:spPr>
                <a:xfrm>
                  <a:off x="6507140" y="365190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220A4E-17A4-0444-87A5-6FF80B9189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140" y="3651902"/>
                  <a:ext cx="43287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7AED61D-1BDB-3A48-A745-A3223A6B0A2F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H="1" flipV="1">
              <a:off x="5056438" y="2852087"/>
              <a:ext cx="3113" cy="8041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FBAEA13-F0E2-8343-B6A6-9E7345FA9A73}"/>
                </a:ext>
              </a:extLst>
            </p:cNvPr>
            <p:cNvCxnSpPr>
              <a:cxnSpLocks/>
              <a:stCxn id="28" idx="0"/>
              <a:endCxn id="49" idx="1"/>
            </p:cNvCxnSpPr>
            <p:nvPr/>
          </p:nvCxnSpPr>
          <p:spPr>
            <a:xfrm flipH="1" flipV="1">
              <a:off x="5635710" y="2583579"/>
              <a:ext cx="1" cy="106876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CE7F916-0C3A-504B-977F-62835C57DEEE}"/>
                </a:ext>
              </a:extLst>
            </p:cNvPr>
            <p:cNvCxnSpPr>
              <a:cxnSpLocks/>
              <a:stCxn id="29" idx="0"/>
              <a:endCxn id="49" idx="3"/>
            </p:cNvCxnSpPr>
            <p:nvPr/>
          </p:nvCxnSpPr>
          <p:spPr>
            <a:xfrm flipH="1" flipV="1">
              <a:off x="6253534" y="2583579"/>
              <a:ext cx="1322" cy="106832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7711C4F-A7D5-5A48-8411-B550E0E5A2EF}"/>
                </a:ext>
              </a:extLst>
            </p:cNvPr>
            <p:cNvCxnSpPr>
              <a:cxnSpLocks/>
              <a:stCxn id="30" idx="0"/>
              <a:endCxn id="55" idx="3"/>
            </p:cNvCxnSpPr>
            <p:nvPr/>
          </p:nvCxnSpPr>
          <p:spPr>
            <a:xfrm flipV="1">
              <a:off x="6723578" y="3191256"/>
              <a:ext cx="0" cy="46064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A6B481-8EE7-5B4A-9AA3-940648F43A19}"/>
                </a:ext>
              </a:extLst>
            </p:cNvPr>
            <p:cNvSpPr/>
            <p:nvPr/>
          </p:nvSpPr>
          <p:spPr>
            <a:xfrm rot="20126638">
              <a:off x="5027134" y="268503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730A76-8036-1A4C-9779-5127DD729188}"/>
                </a:ext>
              </a:extLst>
            </p:cNvPr>
            <p:cNvSpPr/>
            <p:nvPr/>
          </p:nvSpPr>
          <p:spPr>
            <a:xfrm rot="3090290">
              <a:off x="6081088" y="2848922"/>
              <a:ext cx="792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60581D-6EB2-2D42-BCEA-5368D26DCC77}"/>
                </a:ext>
              </a:extLst>
            </p:cNvPr>
            <p:cNvSpPr/>
            <p:nvPr/>
          </p:nvSpPr>
          <p:spPr>
            <a:xfrm>
              <a:off x="5635710" y="2551743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E84A46-A1AD-A94B-A4B0-57DCCF3054E2}"/>
                </a:ext>
              </a:extLst>
            </p:cNvPr>
            <p:cNvSpPr txBox="1"/>
            <p:nvPr/>
          </p:nvSpPr>
          <p:spPr>
            <a:xfrm>
              <a:off x="6996497" y="2286905"/>
              <a:ext cx="124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Persistence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2343AF6-A206-8840-BA9B-073E262AAB0A}"/>
                </a:ext>
              </a:extLst>
            </p:cNvPr>
            <p:cNvSpPr txBox="1"/>
            <p:nvPr/>
          </p:nvSpPr>
          <p:spPr>
            <a:xfrm>
              <a:off x="7174013" y="2829893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Change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2BB703-1928-864B-9190-F26D2B97E309}"/>
                </a:ext>
              </a:extLst>
            </p:cNvPr>
            <p:cNvSpPr/>
            <p:nvPr/>
          </p:nvSpPr>
          <p:spPr>
            <a:xfrm>
              <a:off x="7310095" y="2660197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88C40C-F69E-BF48-9106-E3051E33CAD5}"/>
                </a:ext>
              </a:extLst>
            </p:cNvPr>
            <p:cNvSpPr/>
            <p:nvPr/>
          </p:nvSpPr>
          <p:spPr>
            <a:xfrm>
              <a:off x="7310094" y="3206487"/>
              <a:ext cx="617824" cy="636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19B9442-9FF3-6F4E-903D-2305BB50EC69}"/>
                    </a:ext>
                  </a:extLst>
                </p:cNvPr>
                <p:cNvSpPr/>
                <p:nvPr/>
              </p:nvSpPr>
              <p:spPr>
                <a:xfrm>
                  <a:off x="4534744" y="2518037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19B9442-9FF3-6F4E-903D-2305BB50EC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744" y="2518037"/>
                  <a:ext cx="66717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AF0E473-6003-FB40-88C4-BE0FDBACD3C2}"/>
                    </a:ext>
                  </a:extLst>
                </p:cNvPr>
                <p:cNvSpPr/>
                <p:nvPr/>
              </p:nvSpPr>
              <p:spPr>
                <a:xfrm>
                  <a:off x="6660549" y="3097905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AF0E473-6003-FB40-88C4-BE0FDBACD3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549" y="3097905"/>
                  <a:ext cx="66717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2D357A5-3230-6C4F-80F2-2F9B05C42B10}"/>
                    </a:ext>
                  </a:extLst>
                </p:cNvPr>
                <p:cNvSpPr/>
                <p:nvPr/>
              </p:nvSpPr>
              <p:spPr>
                <a:xfrm>
                  <a:off x="5800187" y="2234741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2D357A5-3230-6C4F-80F2-2F9B05C42B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187" y="2234741"/>
                  <a:ext cx="31701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5034395"/>
      </p:ext>
    </p:extLst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Observability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Tacit assumption: All occurrences of contingent events are observable</a:t>
            </a:r>
          </a:p>
          <a:p>
            <a:pPr lvl="1"/>
            <a:r>
              <a:rPr lang="en-US" dirty="0"/>
              <a:t>Observation needed for dynamic controllability</a:t>
            </a:r>
          </a:p>
          <a:p>
            <a:r>
              <a:rPr lang="en-US" dirty="0"/>
              <a:t>In general, not all events are observable </a:t>
            </a:r>
          </a:p>
          <a:p>
            <a:r>
              <a:rPr lang="en-US" dirty="0"/>
              <a:t>POSTNU (Partially Observable STNU)</a:t>
            </a:r>
          </a:p>
          <a:p>
            <a:pPr lvl="1"/>
            <a:r>
              <a:rPr lang="en-US" dirty="0"/>
              <a:t>STNU where the contingent time points are given by </a:t>
            </a:r>
            <a:br>
              <a:rPr lang="en-US" dirty="0"/>
            </a:br>
            <a:r>
              <a:rPr lang="en-US" dirty="0"/>
              <a:t>a set of invisible and a set of observable timepoints</a:t>
            </a:r>
          </a:p>
          <a:p>
            <a:pPr lvl="2"/>
            <a:r>
              <a:rPr lang="en-US" dirty="0"/>
              <a:t>POSTNU = STNU if </a:t>
            </a:r>
            <a:r>
              <a:rPr lang="en-GB" dirty="0"/>
              <a:t>Invisible = ∅</a:t>
            </a:r>
            <a:endParaRPr lang="en-US" dirty="0"/>
          </a:p>
          <a:p>
            <a:pPr lvl="1"/>
            <a:r>
              <a:rPr lang="en-US" dirty="0"/>
              <a:t>Dynamically controllable?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8C1F53-5759-0941-84D3-61DBF8C2E4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AAEA0D4-B11F-9D8D-E1F4-5E7CD6664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E70E-4C94-D345-9401-C8B225EF3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80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AE236E-2A58-154A-B10A-A329A928EFD6}"/>
              </a:ext>
            </a:extLst>
          </p:cNvPr>
          <p:cNvGrpSpPr/>
          <p:nvPr/>
        </p:nvGrpSpPr>
        <p:grpSpPr>
          <a:xfrm>
            <a:off x="7130175" y="3258976"/>
            <a:ext cx="4701500" cy="1464276"/>
            <a:chOff x="1588811" y="3548076"/>
            <a:chExt cx="4701500" cy="1464276"/>
          </a:xfrm>
        </p:grpSpPr>
        <p:sp>
          <p:nvSpPr>
            <p:cNvPr id="8" name="Shape 1173"/>
            <p:cNvSpPr/>
            <p:nvPr/>
          </p:nvSpPr>
          <p:spPr>
            <a:xfrm>
              <a:off x="1588811" y="3548076"/>
              <a:ext cx="4701500" cy="1464276"/>
            </a:xfrm>
            <a:prstGeom prst="rect">
              <a:avLst/>
            </a:prstGeom>
            <a:ln w="12700" cap="sq"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t">
              <a:normAutofit fontScale="47500" lnSpcReduction="20000"/>
            </a:bodyPr>
            <a:lstStyle/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dirty="0">
                  <a:solidFill>
                    <a:schemeClr val="accent1"/>
                  </a:solidFill>
                  <a:latin typeface="Calibri" charset="0"/>
                </a:rPr>
                <a:t>	Controllable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dirty="0">
                  <a:solidFill>
                    <a:schemeClr val="accent1"/>
                  </a:solidFill>
                  <a:latin typeface="Calibri" charset="0"/>
                </a:rPr>
                <a:t>Timepoints		Invisible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dirty="0">
                  <a:solidFill>
                    <a:schemeClr val="accent1"/>
                  </a:solidFill>
                  <a:latin typeface="Calibri" charset="0"/>
                </a:rPr>
                <a:t>	Contingent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dirty="0">
                  <a:solidFill>
                    <a:schemeClr val="accent1"/>
                  </a:solidFill>
                  <a:latin typeface="Calibri" charset="0"/>
                </a:rPr>
                <a:t>		Observable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05794" y="3640058"/>
              <a:ext cx="2420357" cy="862234"/>
              <a:chOff x="2705794" y="3456186"/>
              <a:chExt cx="2420357" cy="1114034"/>
            </a:xfrm>
          </p:grpSpPr>
          <p:sp>
            <p:nvSpPr>
              <p:cNvPr id="9" name="Shape 1174"/>
              <p:cNvSpPr/>
              <p:nvPr/>
            </p:nvSpPr>
            <p:spPr>
              <a:xfrm flipV="1">
                <a:off x="2705794" y="3456186"/>
                <a:ext cx="419062" cy="425284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>
                  <a:latin typeface="Calibri" charset="0"/>
                </a:endParaRPr>
              </a:p>
            </p:txBody>
          </p:sp>
          <p:sp>
            <p:nvSpPr>
              <p:cNvPr id="10" name="Shape 1175"/>
              <p:cNvSpPr/>
              <p:nvPr/>
            </p:nvSpPr>
            <p:spPr>
              <a:xfrm>
                <a:off x="2705794" y="3881470"/>
                <a:ext cx="419062" cy="263457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>
                  <a:latin typeface="Calibri" charset="0"/>
                </a:endParaRPr>
              </a:p>
            </p:txBody>
          </p:sp>
          <p:sp>
            <p:nvSpPr>
              <p:cNvPr id="11" name="Shape 1176"/>
              <p:cNvSpPr/>
              <p:nvPr/>
            </p:nvSpPr>
            <p:spPr>
              <a:xfrm flipV="1">
                <a:off x="4229470" y="3881471"/>
                <a:ext cx="896681" cy="344378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>
                  <a:latin typeface="Calibri" charset="0"/>
                </a:endParaRPr>
              </a:p>
            </p:txBody>
          </p:sp>
          <p:sp>
            <p:nvSpPr>
              <p:cNvPr id="12" name="Shape 1177"/>
              <p:cNvSpPr/>
              <p:nvPr/>
            </p:nvSpPr>
            <p:spPr>
              <a:xfrm>
                <a:off x="4229470" y="4225844"/>
                <a:ext cx="896681" cy="344376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>
                  <a:latin typeface="Calibri" charset="0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A838AA4-DA80-1C47-A0D6-E739754EB740}"/>
              </a:ext>
            </a:extLst>
          </p:cNvPr>
          <p:cNvSpPr txBox="1"/>
          <p:nvPr/>
        </p:nvSpPr>
        <p:spPr>
          <a:xfrm>
            <a:off x="3500846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Arthur Bit-</a:t>
            </a:r>
            <a:r>
              <a:rPr lang="en-GB" sz="1050" dirty="0" err="1"/>
              <a:t>Monnot</a:t>
            </a:r>
            <a:r>
              <a:rPr lang="en-GB" sz="1050" dirty="0"/>
              <a:t>, Malik </a:t>
            </a:r>
            <a:r>
              <a:rPr lang="en-GB" sz="1050" dirty="0" err="1"/>
              <a:t>Ghallab</a:t>
            </a:r>
            <a:r>
              <a:rPr lang="en-GB" sz="1050" dirty="0"/>
              <a:t>, Félix </a:t>
            </a:r>
            <a:r>
              <a:rPr lang="en-GB" sz="1050" dirty="0" err="1"/>
              <a:t>Ingrand</a:t>
            </a:r>
            <a:r>
              <a:rPr lang="en-GB" sz="1050" dirty="0"/>
              <a:t>: “Which Contingent Events to Observe for the Dynamic Controllability of a Plan”, IJCAI-16</a:t>
            </a:r>
          </a:p>
        </p:txBody>
      </p:sp>
    </p:spTree>
    <p:extLst>
      <p:ext uri="{BB962C8B-B14F-4D97-AF65-F5344CB8AC3E}">
        <p14:creationId xmlns:p14="http://schemas.microsoft.com/office/powerpoint/2010/main" val="27021381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Observation 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6BE90-D630-1647-8D18-92B7914EA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D38B1-0F12-EE4B-901C-EC3177D7A5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2D145-2471-009A-7C99-C8C37189E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8B245-BDAC-344B-B75E-A3A784295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81</a:t>
            </a:fld>
            <a:endParaRPr lang="en-GB"/>
          </a:p>
        </p:txBody>
      </p:sp>
      <p:sp>
        <p:nvSpPr>
          <p:cNvPr id="1215" name="Shape 1215"/>
          <p:cNvSpPr/>
          <p:nvPr/>
        </p:nvSpPr>
        <p:spPr>
          <a:xfrm>
            <a:off x="6736018" y="3844424"/>
            <a:ext cx="2219726" cy="892969"/>
          </a:xfrm>
          <a:prstGeom prst="ellipse">
            <a:avLst/>
          </a:prstGeom>
          <a:ln w="12700" cap="sq">
            <a:solidFill>
              <a:schemeClr val="accent1"/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grpSp>
        <p:nvGrpSpPr>
          <p:cNvPr id="1221" name="Group 1221"/>
          <p:cNvGrpSpPr/>
          <p:nvPr/>
        </p:nvGrpSpPr>
        <p:grpSpPr>
          <a:xfrm>
            <a:off x="2411403" y="4408997"/>
            <a:ext cx="1596758" cy="1098058"/>
            <a:chOff x="0" y="-62733"/>
            <a:chExt cx="2270945" cy="1561680"/>
          </a:xfrm>
        </p:grpSpPr>
        <p:sp>
          <p:nvSpPr>
            <p:cNvPr id="1218" name="Shape 1218"/>
            <p:cNvSpPr/>
            <p:nvPr/>
          </p:nvSpPr>
          <p:spPr>
            <a:xfrm>
              <a:off x="0" y="205019"/>
              <a:ext cx="197494" cy="215507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19" name="Shape 1219"/>
            <p:cNvSpPr/>
            <p:nvPr/>
          </p:nvSpPr>
          <p:spPr>
            <a:xfrm>
              <a:off x="0" y="1146792"/>
              <a:ext cx="197494" cy="215507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55890" y="-62733"/>
              <a:ext cx="1915055" cy="1561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lnSpc>
                  <a:spcPct val="140000"/>
                </a:lnSpc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Controllable</a:t>
              </a:r>
              <a:br>
                <a:rPr lang="en-US" sz="2000" baseline="-25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</a:br>
              <a:endParaRPr lang="en-US" sz="2000" baseline="-25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Contingent</a:t>
              </a:r>
            </a:p>
          </p:txBody>
        </p:sp>
      </p:grpSp>
      <p:grpSp>
        <p:nvGrpSpPr>
          <p:cNvPr id="1231" name="Group 1231"/>
          <p:cNvGrpSpPr/>
          <p:nvPr/>
        </p:nvGrpSpPr>
        <p:grpSpPr>
          <a:xfrm>
            <a:off x="4272133" y="4919647"/>
            <a:ext cx="1514926" cy="790281"/>
            <a:chOff x="465416" y="55448"/>
            <a:chExt cx="2154560" cy="1123953"/>
          </a:xfrm>
        </p:grpSpPr>
        <p:sp>
          <p:nvSpPr>
            <p:cNvPr id="1227" name="Shape 1227"/>
            <p:cNvSpPr/>
            <p:nvPr/>
          </p:nvSpPr>
          <p:spPr>
            <a:xfrm>
              <a:off x="465416" y="834115"/>
              <a:ext cx="224470" cy="22111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92346" y="199115"/>
              <a:ext cx="224469" cy="221110"/>
            </a:xfrm>
            <a:prstGeom prst="ellipse">
              <a:avLst/>
            </a:prstGeom>
            <a:solidFill>
              <a:srgbClr val="FFFF00"/>
            </a:solidFill>
            <a:ln w="28575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9" name="Shape 1229"/>
            <p:cNvSpPr/>
            <p:nvPr/>
          </p:nvSpPr>
          <p:spPr>
            <a:xfrm>
              <a:off x="886031" y="55448"/>
              <a:ext cx="1733945" cy="1123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spcBef>
                  <a:spcPts val="80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Invisible</a:t>
              </a:r>
            </a:p>
            <a:p>
              <a:pPr>
                <a:spcBef>
                  <a:spcPts val="80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observable</a:t>
              </a:r>
            </a:p>
          </p:txBody>
        </p:sp>
      </p:grpSp>
      <p:sp>
        <p:nvSpPr>
          <p:cNvPr id="5" name="Left Brace 4">
            <a:extLst>
              <a:ext uri="{FF2B5EF4-FFF2-40B4-BE49-F238E27FC236}">
                <a16:creationId xmlns:a16="http://schemas.microsoft.com/office/drawing/2014/main" id="{41555B7F-0741-A744-A6BC-12F0F7D1EE0E}"/>
              </a:ext>
            </a:extLst>
          </p:cNvPr>
          <p:cNvSpPr/>
          <p:nvPr/>
        </p:nvSpPr>
        <p:spPr>
          <a:xfrm>
            <a:off x="3993292" y="4937065"/>
            <a:ext cx="166269" cy="79028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A310F2-E763-1B42-8A33-ADFF0ACC82C2}"/>
              </a:ext>
            </a:extLst>
          </p:cNvPr>
          <p:cNvSpPr txBox="1"/>
          <p:nvPr/>
        </p:nvSpPr>
        <p:spPr>
          <a:xfrm>
            <a:off x="3500846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Arthur Bit-</a:t>
            </a:r>
            <a:r>
              <a:rPr lang="en-GB" sz="1050" dirty="0" err="1"/>
              <a:t>Monnot</a:t>
            </a:r>
            <a:r>
              <a:rPr lang="en-GB" sz="1050" dirty="0"/>
              <a:t>, Malik </a:t>
            </a:r>
            <a:r>
              <a:rPr lang="en-GB" sz="1050" dirty="0" err="1"/>
              <a:t>Ghallab</a:t>
            </a:r>
            <a:r>
              <a:rPr lang="en-GB" sz="1050" dirty="0"/>
              <a:t>, Félix </a:t>
            </a:r>
            <a:r>
              <a:rPr lang="en-GB" sz="1050" dirty="0" err="1"/>
              <a:t>Ingrand</a:t>
            </a:r>
            <a:r>
              <a:rPr lang="en-GB" sz="1050" dirty="0"/>
              <a:t>: “Which Contingent Events to Observe for the Dynamic Controllability of a Plan”, IJCAI-16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8DCE13-5D1D-624F-8F73-4A78DD925327}"/>
              </a:ext>
            </a:extLst>
          </p:cNvPr>
          <p:cNvGrpSpPr/>
          <p:nvPr/>
        </p:nvGrpSpPr>
        <p:grpSpPr>
          <a:xfrm>
            <a:off x="3256177" y="2262516"/>
            <a:ext cx="5485396" cy="2321801"/>
            <a:chOff x="3215289" y="332630"/>
            <a:chExt cx="5485396" cy="2321801"/>
          </a:xfrm>
        </p:grpSpPr>
        <p:sp>
          <p:nvSpPr>
            <p:cNvPr id="59" name="Shape 800">
              <a:extLst>
                <a:ext uri="{FF2B5EF4-FFF2-40B4-BE49-F238E27FC236}">
                  <a16:creationId xmlns:a16="http://schemas.microsoft.com/office/drawing/2014/main" id="{3F748123-3C2C-EC45-9613-7BA6CF37F960}"/>
                </a:ext>
              </a:extLst>
            </p:cNvPr>
            <p:cNvSpPr/>
            <p:nvPr/>
          </p:nvSpPr>
          <p:spPr>
            <a:xfrm>
              <a:off x="6448899" y="1277734"/>
              <a:ext cx="138863" cy="151529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chemeClr val="accent5"/>
              </a:solidFill>
              <a:prstDash val="sysDot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60" name="Shape 803">
              <a:extLst>
                <a:ext uri="{FF2B5EF4-FFF2-40B4-BE49-F238E27FC236}">
                  <a16:creationId xmlns:a16="http://schemas.microsoft.com/office/drawing/2014/main" id="{C2819A7E-2A02-7B4B-8800-85B9F00096B4}"/>
                </a:ext>
              </a:extLst>
            </p:cNvPr>
            <p:cNvSpPr/>
            <p:nvPr/>
          </p:nvSpPr>
          <p:spPr>
            <a:xfrm>
              <a:off x="8415604" y="2127182"/>
              <a:ext cx="138863" cy="15153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</a:endParaRPr>
            </a:p>
          </p:txBody>
        </p:sp>
        <p:sp>
          <p:nvSpPr>
            <p:cNvPr id="61" name="Shape 805">
              <a:extLst>
                <a:ext uri="{FF2B5EF4-FFF2-40B4-BE49-F238E27FC236}">
                  <a16:creationId xmlns:a16="http://schemas.microsoft.com/office/drawing/2014/main" id="{738D7E8D-38FE-944E-B7BB-11258B40EE56}"/>
                </a:ext>
              </a:extLst>
            </p:cNvPr>
            <p:cNvSpPr/>
            <p:nvPr/>
          </p:nvSpPr>
          <p:spPr>
            <a:xfrm>
              <a:off x="7735562" y="1277734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62" name="Shape 807">
              <a:extLst>
                <a:ext uri="{FF2B5EF4-FFF2-40B4-BE49-F238E27FC236}">
                  <a16:creationId xmlns:a16="http://schemas.microsoft.com/office/drawing/2014/main" id="{FF1E057C-BF15-B74E-9E2A-1C951505DAD4}"/>
                </a:ext>
              </a:extLst>
            </p:cNvPr>
            <p:cNvSpPr/>
            <p:nvPr/>
          </p:nvSpPr>
          <p:spPr>
            <a:xfrm>
              <a:off x="7079994" y="2128798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E748F8-58F1-3C49-8364-382F204F9901}"/>
                    </a:ext>
                  </a:extLst>
                </p:cNvPr>
                <p:cNvSpPr txBox="1"/>
                <p:nvPr/>
              </p:nvSpPr>
              <p:spPr>
                <a:xfrm>
                  <a:off x="6303918" y="917125"/>
                  <a:ext cx="4107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E748F8-58F1-3C49-8364-382F204F9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918" y="917125"/>
                  <a:ext cx="41075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45A42B2-8B51-2B4A-B8FC-310493A27935}"/>
                    </a:ext>
                  </a:extLst>
                </p:cNvPr>
                <p:cNvSpPr txBox="1"/>
                <p:nvPr/>
              </p:nvSpPr>
              <p:spPr>
                <a:xfrm>
                  <a:off x="7595055" y="915845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45A42B2-8B51-2B4A-B8FC-310493A279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055" y="915845"/>
                  <a:ext cx="43287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8216F62-0B7B-8347-A585-488E2BEC473A}"/>
                    </a:ext>
                  </a:extLst>
                </p:cNvPr>
                <p:cNvSpPr txBox="1"/>
                <p:nvPr/>
              </p:nvSpPr>
              <p:spPr>
                <a:xfrm>
                  <a:off x="6936626" y="2267431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8216F62-0B7B-8347-A585-488E2BEC47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6626" y="2267431"/>
                  <a:ext cx="432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3322749-75C8-CE4C-B98B-441713DDC395}"/>
                    </a:ext>
                  </a:extLst>
                </p:cNvPr>
                <p:cNvSpPr txBox="1"/>
                <p:nvPr/>
              </p:nvSpPr>
              <p:spPr>
                <a:xfrm>
                  <a:off x="8267810" y="226312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3322749-75C8-CE4C-B98B-441713DDC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810" y="2263122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FE8B3FB-8CB5-3D40-93F6-6EDCB6EACB26}"/>
                    </a:ext>
                  </a:extLst>
                </p:cNvPr>
                <p:cNvSpPr txBox="1"/>
                <p:nvPr/>
              </p:nvSpPr>
              <p:spPr>
                <a:xfrm>
                  <a:off x="6759575" y="1081737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20,25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FE8B3FB-8CB5-3D40-93F6-6EDCB6EAC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9575" y="1081737"/>
                  <a:ext cx="78483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B9065E1-2370-BF4A-A5C5-4A623D782094}"/>
                    </a:ext>
                  </a:extLst>
                </p:cNvPr>
                <p:cNvSpPr txBox="1"/>
                <p:nvPr/>
              </p:nvSpPr>
              <p:spPr>
                <a:xfrm rot="3021131">
                  <a:off x="7880064" y="1541958"/>
                  <a:ext cx="8200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−5,10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B9065E1-2370-BF4A-A5C5-4A623D782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021131">
                  <a:off x="7880064" y="1541958"/>
                  <a:ext cx="820096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510D994-E734-3342-8B6C-FE261F5942CD}"/>
                    </a:ext>
                  </a:extLst>
                </p:cNvPr>
                <p:cNvSpPr txBox="1"/>
                <p:nvPr/>
              </p:nvSpPr>
              <p:spPr>
                <a:xfrm rot="1391027">
                  <a:off x="3668676" y="577575"/>
                  <a:ext cx="133844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19:00,19:30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510D994-E734-3342-8B6C-FE261F594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91027">
                  <a:off x="3668676" y="577575"/>
                  <a:ext cx="1338443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AF715D7-81DE-EF42-81A9-1F41254C5C22}"/>
                    </a:ext>
                  </a:extLst>
                </p:cNvPr>
                <p:cNvSpPr txBox="1"/>
                <p:nvPr/>
              </p:nvSpPr>
              <p:spPr>
                <a:xfrm>
                  <a:off x="5422107" y="1081917"/>
                  <a:ext cx="8951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AF715D7-81DE-EF42-81A9-1F41254C5C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107" y="1081917"/>
                  <a:ext cx="895165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1BD46D8-B26C-CA48-985A-EC4BA049B77D}"/>
                    </a:ext>
                  </a:extLst>
                </p:cNvPr>
                <p:cNvSpPr txBox="1"/>
                <p:nvPr/>
              </p:nvSpPr>
              <p:spPr>
                <a:xfrm>
                  <a:off x="7418416" y="2189681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de-DE" sz="1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1BD46D8-B26C-CA48-985A-EC4BA049B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416" y="2189681"/>
                  <a:ext cx="784830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DB870E7-82A4-4441-B46A-02EED946096E}"/>
                </a:ext>
              </a:extLst>
            </p:cNvPr>
            <p:cNvCxnSpPr>
              <a:cxnSpLocks/>
              <a:stCxn id="79" idx="6"/>
              <a:endCxn id="59" idx="2"/>
            </p:cNvCxnSpPr>
            <p:nvPr/>
          </p:nvCxnSpPr>
          <p:spPr>
            <a:xfrm flipV="1">
              <a:off x="5356808" y="1353499"/>
              <a:ext cx="1092091" cy="6324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7429669-50B1-C24E-B7F8-3C4ADFF3CBE6}"/>
                </a:ext>
              </a:extLst>
            </p:cNvPr>
            <p:cNvCxnSpPr>
              <a:cxnSpLocks/>
              <a:stCxn id="61" idx="5"/>
              <a:endCxn id="60" idx="0"/>
            </p:cNvCxnSpPr>
            <p:nvPr/>
          </p:nvCxnSpPr>
          <p:spPr>
            <a:xfrm>
              <a:off x="7854089" y="1407071"/>
              <a:ext cx="630947" cy="720111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D379188-24A3-D343-ABC5-2207541BFFE7}"/>
                </a:ext>
              </a:extLst>
            </p:cNvPr>
            <p:cNvCxnSpPr>
              <a:cxnSpLocks/>
              <a:stCxn id="59" idx="6"/>
              <a:endCxn id="61" idx="2"/>
            </p:cNvCxnSpPr>
            <p:nvPr/>
          </p:nvCxnSpPr>
          <p:spPr>
            <a:xfrm flipV="1">
              <a:off x="6587762" y="1353498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D995583-495D-0C47-9C03-408E0969370F}"/>
                </a:ext>
              </a:extLst>
            </p:cNvPr>
            <p:cNvCxnSpPr>
              <a:cxnSpLocks/>
              <a:stCxn id="62" idx="6"/>
              <a:endCxn id="60" idx="2"/>
            </p:cNvCxnSpPr>
            <p:nvPr/>
          </p:nvCxnSpPr>
          <p:spPr>
            <a:xfrm flipV="1">
              <a:off x="7218857" y="2202947"/>
              <a:ext cx="1196747" cy="161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EFB6AC7-E0FB-3C4A-A383-29788C851133}"/>
                </a:ext>
              </a:extLst>
            </p:cNvPr>
            <p:cNvSpPr txBox="1"/>
            <p:nvPr/>
          </p:nvSpPr>
          <p:spPr>
            <a:xfrm>
              <a:off x="6817392" y="887432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driving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BEB72E4-753C-A340-8BC8-28B0DD09303D}"/>
                </a:ext>
              </a:extLst>
            </p:cNvPr>
            <p:cNvSpPr txBox="1"/>
            <p:nvPr/>
          </p:nvSpPr>
          <p:spPr>
            <a:xfrm>
              <a:off x="7435504" y="2346654"/>
              <a:ext cx="7506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cooking</a:t>
              </a:r>
            </a:p>
          </p:txBody>
        </p:sp>
        <p:sp>
          <p:nvSpPr>
            <p:cNvPr id="78" name="Shape 800">
              <a:extLst>
                <a:ext uri="{FF2B5EF4-FFF2-40B4-BE49-F238E27FC236}">
                  <a16:creationId xmlns:a16="http://schemas.microsoft.com/office/drawing/2014/main" id="{4ADED5F2-618E-474E-B0C5-AC5AAE30A79C}"/>
                </a:ext>
              </a:extLst>
            </p:cNvPr>
            <p:cNvSpPr/>
            <p:nvPr/>
          </p:nvSpPr>
          <p:spPr>
            <a:xfrm>
              <a:off x="3931282" y="128405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79" name="Shape 805">
              <a:extLst>
                <a:ext uri="{FF2B5EF4-FFF2-40B4-BE49-F238E27FC236}">
                  <a16:creationId xmlns:a16="http://schemas.microsoft.com/office/drawing/2014/main" id="{E13444E7-78EA-444F-80CF-BF768E88ECD1}"/>
                </a:ext>
              </a:extLst>
            </p:cNvPr>
            <p:cNvSpPr/>
            <p:nvPr/>
          </p:nvSpPr>
          <p:spPr>
            <a:xfrm>
              <a:off x="5217945" y="1284059"/>
              <a:ext cx="138863" cy="151528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chemeClr val="accent5"/>
              </a:solidFill>
              <a:prstDash val="sysDot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72F772D-AC98-BC4D-A19D-A51E70032009}"/>
                    </a:ext>
                  </a:extLst>
                </p:cNvPr>
                <p:cNvSpPr txBox="1"/>
                <p:nvPr/>
              </p:nvSpPr>
              <p:spPr>
                <a:xfrm>
                  <a:off x="3786301" y="923450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72F772D-AC98-BC4D-A19D-A51E70032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6301" y="923450"/>
                  <a:ext cx="42755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64ACC95-51F3-9E44-BFCF-E19B56CED2D0}"/>
                </a:ext>
              </a:extLst>
            </p:cNvPr>
            <p:cNvCxnSpPr>
              <a:cxnSpLocks/>
              <a:stCxn id="78" idx="6"/>
              <a:endCxn id="79" idx="2"/>
            </p:cNvCxnSpPr>
            <p:nvPr/>
          </p:nvCxnSpPr>
          <p:spPr>
            <a:xfrm flipV="1">
              <a:off x="4070145" y="1359823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8290B43-4CF0-0449-A3DE-05B8654368B6}"/>
                    </a:ext>
                  </a:extLst>
                </p:cNvPr>
                <p:cNvSpPr txBox="1"/>
                <p:nvPr/>
              </p:nvSpPr>
              <p:spPr>
                <a:xfrm>
                  <a:off x="5127453" y="923450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8290B43-4CF0-0449-A3DE-05B865436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7453" y="923450"/>
                  <a:ext cx="33457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7135C38-FE07-7944-920A-724F2E957160}"/>
                </a:ext>
              </a:extLst>
            </p:cNvPr>
            <p:cNvSpPr txBox="1"/>
            <p:nvPr/>
          </p:nvSpPr>
          <p:spPr>
            <a:xfrm>
              <a:off x="4280440" y="1342020"/>
              <a:ext cx="771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working</a:t>
              </a:r>
            </a:p>
          </p:txBody>
        </p:sp>
        <p:sp>
          <p:nvSpPr>
            <p:cNvPr id="84" name="Shape 805">
              <a:extLst>
                <a:ext uri="{FF2B5EF4-FFF2-40B4-BE49-F238E27FC236}">
                  <a16:creationId xmlns:a16="http://schemas.microsoft.com/office/drawing/2014/main" id="{F295BF74-8246-164D-93F7-F037EE3C197F}"/>
                </a:ext>
              </a:extLst>
            </p:cNvPr>
            <p:cNvSpPr/>
            <p:nvPr/>
          </p:nvSpPr>
          <p:spPr>
            <a:xfrm>
              <a:off x="3215289" y="332630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88E65CF-E28E-B74F-B9FC-84752DDF02CE}"/>
                </a:ext>
              </a:extLst>
            </p:cNvPr>
            <p:cNvCxnSpPr>
              <a:cxnSpLocks/>
              <a:stCxn id="84" idx="5"/>
              <a:endCxn id="79" idx="1"/>
            </p:cNvCxnSpPr>
            <p:nvPr/>
          </p:nvCxnSpPr>
          <p:spPr>
            <a:xfrm>
              <a:off x="3333816" y="461967"/>
              <a:ext cx="1904465" cy="844283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2646402"/>
      </p:ext>
    </p:extLst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Controllability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POSTNU is dynamically controllable if </a:t>
            </a:r>
          </a:p>
          <a:p>
            <a:pPr lvl="1"/>
            <a:r>
              <a:rPr lang="en-US" dirty="0"/>
              <a:t>there exists an execution strategy that chooses future controllable points to meet all the constraints, given the observation of past </a:t>
            </a:r>
            <a:r>
              <a:rPr lang="en-US" i="1" dirty="0"/>
              <a:t>visible</a:t>
            </a:r>
            <a:r>
              <a:rPr lang="en-US" dirty="0"/>
              <a:t> points</a:t>
            </a:r>
          </a:p>
          <a:p>
            <a:r>
              <a:rPr lang="en-US" dirty="0"/>
              <a:t>Check dynamic controllability</a:t>
            </a:r>
          </a:p>
          <a:p>
            <a:pPr lvl="1"/>
            <a:r>
              <a:rPr lang="en-US" dirty="0"/>
              <a:t>Map an POSTNU to an STNU by deleting invisible time points and adding corresponding constraints on controllable and observable time points</a:t>
            </a:r>
          </a:p>
          <a:p>
            <a:pPr lvl="1"/>
            <a:r>
              <a:rPr lang="en-US" dirty="0"/>
              <a:t>Check dynamic controllability of the mapped STNU</a:t>
            </a:r>
          </a:p>
          <a:p>
            <a:pPr lvl="2"/>
            <a:r>
              <a:rPr lang="en-US" dirty="0"/>
              <a:t>E.g., using the extended PC algorithm</a:t>
            </a:r>
          </a:p>
          <a:p>
            <a:pPr lvl="1"/>
            <a:r>
              <a:rPr lang="en-US" dirty="0"/>
              <a:t>More details in the paper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27F5E-EE30-5643-BB86-B5EAEAD943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E4956-01E7-F655-AD79-C95485880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5E638-A132-2D40-9611-38EF5DFA1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84091-9596-644D-9FF0-81B75914D211}"/>
              </a:ext>
            </a:extLst>
          </p:cNvPr>
          <p:cNvSpPr txBox="1"/>
          <p:nvPr/>
        </p:nvSpPr>
        <p:spPr>
          <a:xfrm>
            <a:off x="3500846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Arthur Bit-</a:t>
            </a:r>
            <a:r>
              <a:rPr lang="en-GB" sz="1050" dirty="0" err="1"/>
              <a:t>Monnot</a:t>
            </a:r>
            <a:r>
              <a:rPr lang="en-GB" sz="1050" dirty="0"/>
              <a:t>, Malik </a:t>
            </a:r>
            <a:r>
              <a:rPr lang="en-GB" sz="1050" dirty="0" err="1"/>
              <a:t>Ghallab</a:t>
            </a:r>
            <a:r>
              <a:rPr lang="en-GB" sz="1050" dirty="0"/>
              <a:t>, Félix </a:t>
            </a:r>
            <a:r>
              <a:rPr lang="en-GB" sz="1050" dirty="0" err="1"/>
              <a:t>Ingrand</a:t>
            </a:r>
            <a:r>
              <a:rPr lang="en-GB" sz="1050" dirty="0"/>
              <a:t>: “Which Contingent Events to Observe for the Dynamic Controllability of a Plan”, IJCAI-16</a:t>
            </a:r>
          </a:p>
        </p:txBody>
      </p:sp>
    </p:spTree>
    <p:extLst>
      <p:ext uri="{BB962C8B-B14F-4D97-AF65-F5344CB8AC3E}">
        <p14:creationId xmlns:p14="http://schemas.microsoft.com/office/powerpoint/2010/main" val="31113202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Controllability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POSTNU is dynamically controllable if </a:t>
            </a:r>
          </a:p>
          <a:p>
            <a:pPr lvl="1"/>
            <a:r>
              <a:rPr lang="en-US" dirty="0"/>
              <a:t>there exists an execution strategy that chooses future controllable points to meet all the constraints, given the observation of past </a:t>
            </a:r>
            <a:r>
              <a:rPr lang="en-US" i="1" dirty="0"/>
              <a:t>visible</a:t>
            </a:r>
            <a:r>
              <a:rPr lang="en-US" dirty="0"/>
              <a:t> points</a:t>
            </a:r>
          </a:p>
          <a:p>
            <a:r>
              <a:rPr lang="en-US" dirty="0"/>
              <a:t>Observable ≠ visible</a:t>
            </a:r>
            <a:endParaRPr lang="en-US" b="0" dirty="0"/>
          </a:p>
          <a:p>
            <a:pPr lvl="1"/>
            <a:r>
              <a:rPr lang="en-US" dirty="0"/>
              <a:t>Observable means it will be known </a:t>
            </a:r>
            <a:r>
              <a:rPr lang="en-US" dirty="0">
                <a:solidFill>
                  <a:schemeClr val="accent1"/>
                </a:solidFill>
              </a:rPr>
              <a:t>when observed</a:t>
            </a:r>
          </a:p>
          <a:p>
            <a:pPr lvl="2"/>
            <a:r>
              <a:rPr lang="en-US" dirty="0"/>
              <a:t>It can be temporarily </a:t>
            </a:r>
            <a:r>
              <a:rPr lang="en-US" dirty="0">
                <a:solidFill>
                  <a:srgbClr val="FFC000"/>
                </a:solidFill>
              </a:rPr>
              <a:t>hidden</a:t>
            </a:r>
          </a:p>
          <a:p>
            <a:pPr lvl="1"/>
            <a:r>
              <a:rPr lang="en-US" dirty="0"/>
              <a:t>Aim: Find out which time points </a:t>
            </a:r>
            <a:br>
              <a:rPr lang="en-US" dirty="0"/>
            </a:br>
            <a:r>
              <a:rPr lang="en-US" dirty="0"/>
              <a:t>need to be observed for the plan </a:t>
            </a:r>
            <a:br>
              <a:rPr lang="en-US" dirty="0"/>
            </a:br>
            <a:r>
              <a:rPr lang="en-US" dirty="0"/>
              <a:t>to be dynamically controllable </a:t>
            </a:r>
            <a:br>
              <a:rPr lang="en-US" dirty="0"/>
            </a:br>
            <a:r>
              <a:rPr lang="en-US" dirty="0"/>
              <a:t>(details in paper)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A1146-50AE-6841-BE3E-B85B1D87D2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8C07ED-1A8E-9446-1C32-14F08BF85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5E638-A132-2D40-9611-38EF5DFA1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83</a:t>
            </a:fld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E726B6-F8E6-794A-AED7-64F66AE4AC93}"/>
              </a:ext>
            </a:extLst>
          </p:cNvPr>
          <p:cNvSpPr txBox="1"/>
          <p:nvPr/>
        </p:nvSpPr>
        <p:spPr>
          <a:xfrm>
            <a:off x="3500846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Arthur Bit-</a:t>
            </a:r>
            <a:r>
              <a:rPr lang="en-GB" sz="1050" dirty="0" err="1"/>
              <a:t>Monnot</a:t>
            </a:r>
            <a:r>
              <a:rPr lang="en-GB" sz="1050" dirty="0"/>
              <a:t>, Malik </a:t>
            </a:r>
            <a:r>
              <a:rPr lang="en-GB" sz="1050" dirty="0" err="1"/>
              <a:t>Ghallab</a:t>
            </a:r>
            <a:r>
              <a:rPr lang="en-GB" sz="1050" dirty="0"/>
              <a:t>, Félix </a:t>
            </a:r>
            <a:r>
              <a:rPr lang="en-GB" sz="1050" dirty="0" err="1"/>
              <a:t>Ingrand</a:t>
            </a:r>
            <a:r>
              <a:rPr lang="en-GB" sz="1050" dirty="0"/>
              <a:t>: “Which Contingent Events to Observe for the Dynamic Controllability of a Plan”, IJCAI-16</a:t>
            </a:r>
          </a:p>
        </p:txBody>
      </p:sp>
      <p:sp>
        <p:nvSpPr>
          <p:cNvPr id="16" name="Shape 1247">
            <a:extLst>
              <a:ext uri="{FF2B5EF4-FFF2-40B4-BE49-F238E27FC236}">
                <a16:creationId xmlns:a16="http://schemas.microsoft.com/office/drawing/2014/main" id="{AA8BFEF6-DF3F-1CAC-45CB-082DFFD48FAA}"/>
              </a:ext>
            </a:extLst>
          </p:cNvPr>
          <p:cNvSpPr/>
          <p:nvPr/>
        </p:nvSpPr>
        <p:spPr>
          <a:xfrm>
            <a:off x="11198601" y="4284637"/>
            <a:ext cx="274091" cy="697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2" h="21600" extrusionOk="0">
                <a:moveTo>
                  <a:pt x="752" y="21600"/>
                </a:moveTo>
                <a:cubicBezTo>
                  <a:pt x="21600" y="14680"/>
                  <a:pt x="21349" y="7480"/>
                  <a:pt x="0" y="0"/>
                </a:cubicBezTo>
              </a:path>
            </a:pathLst>
          </a:custGeom>
          <a:ln w="28575" cap="sq">
            <a:solidFill>
              <a:srgbClr val="FFC000"/>
            </a:solidFill>
            <a:tailEnd type="stealth"/>
          </a:ln>
        </p:spPr>
        <p:txBody>
          <a:bodyPr/>
          <a:lstStyle/>
          <a:p>
            <a:endParaRPr sz="1687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8F0373-C7B2-82FF-F7C5-7B99110D6DA2}"/>
              </a:ext>
            </a:extLst>
          </p:cNvPr>
          <p:cNvGrpSpPr/>
          <p:nvPr/>
        </p:nvGrpSpPr>
        <p:grpSpPr>
          <a:xfrm>
            <a:off x="4913130" y="3429000"/>
            <a:ext cx="6353022" cy="1713611"/>
            <a:chOff x="127401" y="3747259"/>
            <a:chExt cx="6353022" cy="1713611"/>
          </a:xfrm>
        </p:grpSpPr>
        <p:sp>
          <p:nvSpPr>
            <p:cNvPr id="19" name="Shape 1173">
              <a:extLst>
                <a:ext uri="{FF2B5EF4-FFF2-40B4-BE49-F238E27FC236}">
                  <a16:creationId xmlns:a16="http://schemas.microsoft.com/office/drawing/2014/main" id="{084E1021-72FC-D046-F2B4-403E9D5F9268}"/>
                </a:ext>
              </a:extLst>
            </p:cNvPr>
            <p:cNvSpPr/>
            <p:nvPr/>
          </p:nvSpPr>
          <p:spPr>
            <a:xfrm>
              <a:off x="127401" y="3747259"/>
              <a:ext cx="6353022" cy="1713611"/>
            </a:xfrm>
            <a:prstGeom prst="rect">
              <a:avLst/>
            </a:prstGeom>
            <a:ln w="12700" cap="sq"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t">
              <a:spAutoFit/>
            </a:bodyPr>
            <a:lstStyle/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Controllable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Timepoints		Invisible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Contingent		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	Observable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		Hidden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7D94472-C6DA-5205-7D17-5221ACCA92AC}"/>
                </a:ext>
              </a:extLst>
            </p:cNvPr>
            <p:cNvGrpSpPr/>
            <p:nvPr/>
          </p:nvGrpSpPr>
          <p:grpSpPr>
            <a:xfrm>
              <a:off x="1253744" y="3937653"/>
              <a:ext cx="2410998" cy="1010190"/>
              <a:chOff x="2715153" y="3366330"/>
              <a:chExt cx="2410998" cy="1305198"/>
            </a:xfrm>
          </p:grpSpPr>
          <p:sp>
            <p:nvSpPr>
              <p:cNvPr id="23" name="Shape 1174">
                <a:extLst>
                  <a:ext uri="{FF2B5EF4-FFF2-40B4-BE49-F238E27FC236}">
                    <a16:creationId xmlns:a16="http://schemas.microsoft.com/office/drawing/2014/main" id="{C438850E-5754-3B84-EDFB-DFACDDE573D9}"/>
                  </a:ext>
                </a:extLst>
              </p:cNvPr>
              <p:cNvSpPr/>
              <p:nvPr/>
            </p:nvSpPr>
            <p:spPr>
              <a:xfrm flipV="1">
                <a:off x="2715154" y="3366330"/>
                <a:ext cx="409702" cy="434229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24" name="Shape 1175">
                <a:extLst>
                  <a:ext uri="{FF2B5EF4-FFF2-40B4-BE49-F238E27FC236}">
                    <a16:creationId xmlns:a16="http://schemas.microsoft.com/office/drawing/2014/main" id="{E0FAB68B-F948-61D5-E801-7BF68CE9A77E}"/>
                  </a:ext>
                </a:extLst>
              </p:cNvPr>
              <p:cNvSpPr/>
              <p:nvPr/>
            </p:nvSpPr>
            <p:spPr>
              <a:xfrm>
                <a:off x="2715153" y="3800560"/>
                <a:ext cx="409703" cy="425293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25" name="Shape 1176">
                <a:extLst>
                  <a:ext uri="{FF2B5EF4-FFF2-40B4-BE49-F238E27FC236}">
                    <a16:creationId xmlns:a16="http://schemas.microsoft.com/office/drawing/2014/main" id="{DFF9CA92-35C5-4C96-5BDA-78FF9A0BF9CA}"/>
                  </a:ext>
                </a:extLst>
              </p:cNvPr>
              <p:cNvSpPr/>
              <p:nvPr/>
            </p:nvSpPr>
            <p:spPr>
              <a:xfrm flipV="1">
                <a:off x="4229470" y="3800556"/>
                <a:ext cx="896681" cy="425294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34" name="Shape 1177">
                <a:extLst>
                  <a:ext uri="{FF2B5EF4-FFF2-40B4-BE49-F238E27FC236}">
                    <a16:creationId xmlns:a16="http://schemas.microsoft.com/office/drawing/2014/main" id="{9817C7B2-BF8B-C8BE-A13F-8AE970110B94}"/>
                  </a:ext>
                </a:extLst>
              </p:cNvPr>
              <p:cNvSpPr/>
              <p:nvPr/>
            </p:nvSpPr>
            <p:spPr>
              <a:xfrm>
                <a:off x="4229470" y="4225844"/>
                <a:ext cx="896681" cy="445684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</p:grpSp>
        <p:sp>
          <p:nvSpPr>
            <p:cNvPr id="21" name="Shape 1176">
              <a:extLst>
                <a:ext uri="{FF2B5EF4-FFF2-40B4-BE49-F238E27FC236}">
                  <a16:creationId xmlns:a16="http://schemas.microsoft.com/office/drawing/2014/main" id="{884C500E-070F-13ED-084A-E439C775FAAC}"/>
                </a:ext>
              </a:extLst>
            </p:cNvPr>
            <p:cNvSpPr/>
            <p:nvPr/>
          </p:nvSpPr>
          <p:spPr>
            <a:xfrm flipV="1">
              <a:off x="4771072" y="4626723"/>
              <a:ext cx="896681" cy="329167"/>
            </a:xfrm>
            <a:prstGeom prst="line">
              <a:avLst/>
            </a:prstGeom>
            <a:ln w="25400" cap="sq">
              <a:solidFill>
                <a:schemeClr val="accent5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2" name="Shape 1177">
              <a:extLst>
                <a:ext uri="{FF2B5EF4-FFF2-40B4-BE49-F238E27FC236}">
                  <a16:creationId xmlns:a16="http://schemas.microsoft.com/office/drawing/2014/main" id="{6E00BCB0-CE11-2BF2-8DC3-06AD09A69642}"/>
                </a:ext>
              </a:extLst>
            </p:cNvPr>
            <p:cNvSpPr/>
            <p:nvPr/>
          </p:nvSpPr>
          <p:spPr>
            <a:xfrm>
              <a:off x="4771072" y="4955885"/>
              <a:ext cx="896681" cy="344948"/>
            </a:xfrm>
            <a:prstGeom prst="line">
              <a:avLst/>
            </a:prstGeom>
            <a:ln w="25400" cap="sq">
              <a:solidFill>
                <a:schemeClr val="accent5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1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Acting</a:t>
            </a:r>
          </a:p>
          <a:p>
            <a:pPr lvl="1"/>
            <a:r>
              <a:rPr lang="en-US" dirty="0">
                <a:cs typeface="Times New Roman"/>
              </a:rPr>
              <a:t>Atemporal refinement</a:t>
            </a:r>
          </a:p>
          <a:p>
            <a:pPr lvl="2"/>
            <a:r>
              <a:rPr lang="en-US" dirty="0" err="1">
                <a:cs typeface="Calibri"/>
              </a:rPr>
              <a:t>eRAE</a:t>
            </a:r>
            <a:endParaRPr lang="en-US" dirty="0">
              <a:cs typeface="Times New Roman"/>
            </a:endParaRPr>
          </a:p>
          <a:p>
            <a:pPr lvl="2"/>
            <a:r>
              <a:rPr lang="en-US" dirty="0">
                <a:cs typeface="Times New Roman"/>
              </a:rPr>
              <a:t>Dispatching</a:t>
            </a:r>
          </a:p>
          <a:p>
            <a:pPr lvl="3"/>
            <a:r>
              <a:rPr lang="en-US" dirty="0">
                <a:cs typeface="Times New Roman"/>
              </a:rPr>
              <a:t>Alive, enabled</a:t>
            </a:r>
          </a:p>
          <a:p>
            <a:pPr lvl="1"/>
            <a:r>
              <a:rPr lang="en-US" dirty="0">
                <a:cs typeface="Times New Roman"/>
              </a:rPr>
              <a:t>Deadline failures</a:t>
            </a:r>
          </a:p>
          <a:p>
            <a:pPr lvl="1"/>
            <a:r>
              <a:rPr lang="en-US" dirty="0">
                <a:cs typeface="Times New Roman"/>
              </a:rPr>
              <a:t>Partial observability</a:t>
            </a:r>
          </a:p>
          <a:p>
            <a:pPr lvl="2"/>
            <a:r>
              <a:rPr lang="en-US" dirty="0">
                <a:cs typeface="Times New Roman"/>
              </a:rPr>
              <a:t>Invisible, observable (hidden/visible)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B6FF7-79D7-A446-A259-7ED78840B1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67854-E184-7CBE-39A8-720F32012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CF6FC-42CA-BD49-973C-AFCB1CCF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51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1858B-53AF-D443-BEAD-8751F52D8C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4F576-7D19-ED60-5783-4D35C546A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2B891-BF87-7061-2983-F4C8B1C9AE81}"/>
              </a:ext>
            </a:extLst>
          </p:cNvPr>
          <p:cNvSpPr txBox="1"/>
          <p:nvPr/>
        </p:nvSpPr>
        <p:spPr>
          <a:xfrm>
            <a:off x="2322303" y="5475027"/>
            <a:ext cx="75466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accent1"/>
                </a:solidFill>
              </a:rPr>
              <a:t>⟹ Next: Planning and Acting with Nondeterministic Models</a:t>
            </a:r>
            <a:endParaRPr lang="en-GB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Instance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 = temporal and object variables instantiated</a:t>
                </a:r>
                <a:endParaRPr lang="de-DE" dirty="0"/>
              </a:p>
              <a:p>
                <a:r>
                  <a:rPr lang="en-US" dirty="0"/>
                  <a:t>An instance is </a:t>
                </a:r>
                <a:r>
                  <a:rPr lang="en-US" dirty="0">
                    <a:solidFill>
                      <a:schemeClr val="accent1"/>
                    </a:solidFill>
                  </a:rPr>
                  <a:t>consistent</a:t>
                </a:r>
                <a:r>
                  <a:rPr lang="en-US" dirty="0"/>
                  <a:t> if it satisfies all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and does not specify two different values for a state variable at the same time</a:t>
                </a:r>
              </a:p>
              <a:p>
                <a:r>
                  <a:rPr lang="en-US" dirty="0"/>
                  <a:t>A timeline is </a:t>
                </a:r>
                <a:r>
                  <a:rPr lang="en-US" dirty="0">
                    <a:solidFill>
                      <a:schemeClr val="accent1"/>
                    </a:solidFill>
                  </a:rPr>
                  <a:t>secure</a:t>
                </a:r>
                <a:r>
                  <a:rPr lang="en-US" dirty="0"/>
                  <a:t> if its set of consistent instances is not empty</a:t>
                </a:r>
              </a:p>
              <a:p>
                <a:endParaRPr lang="en-US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r="-210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D2E68-CB3C-1B43-A809-2DA555C849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F394F-4F76-3002-B300-067BEF42E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77321-4B81-4641-B09F-FC3566972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B063DB-A0E8-B440-BA35-B0E7C21A3452}"/>
              </a:ext>
            </a:extLst>
          </p:cNvPr>
          <p:cNvGrpSpPr/>
          <p:nvPr/>
        </p:nvGrpSpPr>
        <p:grpSpPr>
          <a:xfrm>
            <a:off x="7633553" y="4118530"/>
            <a:ext cx="4198122" cy="1787382"/>
            <a:chOff x="4120688" y="2234741"/>
            <a:chExt cx="4198122" cy="178738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C84CA93-E1EA-5443-89DC-46DE8EEFF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0019" y="2234741"/>
              <a:ext cx="0" cy="153006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5CF045E-EF7A-4E4F-9C29-E6866AA54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1252" y="3651902"/>
              <a:ext cx="3947558" cy="4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4137D6-A78D-6C43-BDE5-FEDA6CC803B3}"/>
                    </a:ext>
                  </a:extLst>
                </p:cNvPr>
                <p:cNvSpPr txBox="1"/>
                <p:nvPr/>
              </p:nvSpPr>
              <p:spPr>
                <a:xfrm rot="16200000">
                  <a:off x="3817431" y="2588299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4137D6-A78D-6C43-BDE5-FEDA6CC80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817431" y="2588299"/>
                  <a:ext cx="97584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896CE2-C780-5940-BD21-694C49B73563}"/>
                    </a:ext>
                  </a:extLst>
                </p:cNvPr>
                <p:cNvSpPr txBox="1"/>
                <p:nvPr/>
              </p:nvSpPr>
              <p:spPr>
                <a:xfrm>
                  <a:off x="4859352" y="3652791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896CE2-C780-5940-BD21-694C49B73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352" y="3652791"/>
                  <a:ext cx="42755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0953473-C992-5148-986C-FA529D791240}"/>
                    </a:ext>
                  </a:extLst>
                </p:cNvPr>
                <p:cNvSpPr txBox="1"/>
                <p:nvPr/>
              </p:nvSpPr>
              <p:spPr>
                <a:xfrm>
                  <a:off x="5419273" y="3652346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0953473-C992-5148-986C-FA529D7912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273" y="3652346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3206F4-F3EC-7246-AE32-38B464AE4C69}"/>
                    </a:ext>
                  </a:extLst>
                </p:cNvPr>
                <p:cNvSpPr txBox="1"/>
                <p:nvPr/>
              </p:nvSpPr>
              <p:spPr>
                <a:xfrm>
                  <a:off x="6038418" y="365190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3206F4-F3EC-7246-AE32-38B464AE4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418" y="3651902"/>
                  <a:ext cx="4328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220A4E-17A4-0444-87A5-6FF80B918959}"/>
                    </a:ext>
                  </a:extLst>
                </p:cNvPr>
                <p:cNvSpPr txBox="1"/>
                <p:nvPr/>
              </p:nvSpPr>
              <p:spPr>
                <a:xfrm>
                  <a:off x="6507140" y="365190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220A4E-17A4-0444-87A5-6FF80B9189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140" y="3651902"/>
                  <a:ext cx="43287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7AED61D-1BDB-3A48-A745-A3223A6B0A2F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H="1" flipV="1">
              <a:off x="5056438" y="2852087"/>
              <a:ext cx="3113" cy="8041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FBAEA13-F0E2-8343-B6A6-9E7345FA9A73}"/>
                </a:ext>
              </a:extLst>
            </p:cNvPr>
            <p:cNvCxnSpPr>
              <a:cxnSpLocks/>
              <a:stCxn id="28" idx="0"/>
              <a:endCxn id="49" idx="1"/>
            </p:cNvCxnSpPr>
            <p:nvPr/>
          </p:nvCxnSpPr>
          <p:spPr>
            <a:xfrm flipH="1" flipV="1">
              <a:off x="5635710" y="2583579"/>
              <a:ext cx="1" cy="106876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CE7F916-0C3A-504B-977F-62835C57DEEE}"/>
                </a:ext>
              </a:extLst>
            </p:cNvPr>
            <p:cNvCxnSpPr>
              <a:cxnSpLocks/>
              <a:stCxn id="29" idx="0"/>
              <a:endCxn id="49" idx="3"/>
            </p:cNvCxnSpPr>
            <p:nvPr/>
          </p:nvCxnSpPr>
          <p:spPr>
            <a:xfrm flipH="1" flipV="1">
              <a:off x="6253534" y="2583579"/>
              <a:ext cx="1322" cy="106832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7711C4F-A7D5-5A48-8411-B550E0E5A2EF}"/>
                </a:ext>
              </a:extLst>
            </p:cNvPr>
            <p:cNvCxnSpPr>
              <a:cxnSpLocks/>
              <a:stCxn id="30" idx="0"/>
              <a:endCxn id="55" idx="3"/>
            </p:cNvCxnSpPr>
            <p:nvPr/>
          </p:nvCxnSpPr>
          <p:spPr>
            <a:xfrm flipV="1">
              <a:off x="6723578" y="3191256"/>
              <a:ext cx="0" cy="46064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A6B481-8EE7-5B4A-9AA3-940648F43A19}"/>
                </a:ext>
              </a:extLst>
            </p:cNvPr>
            <p:cNvSpPr/>
            <p:nvPr/>
          </p:nvSpPr>
          <p:spPr>
            <a:xfrm rot="20126638">
              <a:off x="5027134" y="268503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730A76-8036-1A4C-9779-5127DD729188}"/>
                </a:ext>
              </a:extLst>
            </p:cNvPr>
            <p:cNvSpPr/>
            <p:nvPr/>
          </p:nvSpPr>
          <p:spPr>
            <a:xfrm rot="3090290">
              <a:off x="6081088" y="2848922"/>
              <a:ext cx="792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60581D-6EB2-2D42-BCEA-5368D26DCC77}"/>
                </a:ext>
              </a:extLst>
            </p:cNvPr>
            <p:cNvSpPr/>
            <p:nvPr/>
          </p:nvSpPr>
          <p:spPr>
            <a:xfrm>
              <a:off x="5635710" y="2551743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E84A46-A1AD-A94B-A4B0-57DCCF3054E2}"/>
                </a:ext>
              </a:extLst>
            </p:cNvPr>
            <p:cNvSpPr txBox="1"/>
            <p:nvPr/>
          </p:nvSpPr>
          <p:spPr>
            <a:xfrm>
              <a:off x="6996497" y="2286905"/>
              <a:ext cx="124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Persistence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2343AF6-A206-8840-BA9B-073E262AAB0A}"/>
                </a:ext>
              </a:extLst>
            </p:cNvPr>
            <p:cNvSpPr txBox="1"/>
            <p:nvPr/>
          </p:nvSpPr>
          <p:spPr>
            <a:xfrm>
              <a:off x="7174013" y="2829893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Change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2BB703-1928-864B-9190-F26D2B97E309}"/>
                </a:ext>
              </a:extLst>
            </p:cNvPr>
            <p:cNvSpPr/>
            <p:nvPr/>
          </p:nvSpPr>
          <p:spPr>
            <a:xfrm>
              <a:off x="7310095" y="2660197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88C40C-F69E-BF48-9106-E3051E33CAD5}"/>
                </a:ext>
              </a:extLst>
            </p:cNvPr>
            <p:cNvSpPr/>
            <p:nvPr/>
          </p:nvSpPr>
          <p:spPr>
            <a:xfrm>
              <a:off x="7310094" y="3206487"/>
              <a:ext cx="617824" cy="636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19B9442-9FF3-6F4E-903D-2305BB50EC69}"/>
                    </a:ext>
                  </a:extLst>
                </p:cNvPr>
                <p:cNvSpPr/>
                <p:nvPr/>
              </p:nvSpPr>
              <p:spPr>
                <a:xfrm>
                  <a:off x="4534744" y="2518037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19B9442-9FF3-6F4E-903D-2305BB50EC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744" y="2518037"/>
                  <a:ext cx="66717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AF0E473-6003-FB40-88C4-BE0FDBACD3C2}"/>
                    </a:ext>
                  </a:extLst>
                </p:cNvPr>
                <p:cNvSpPr/>
                <p:nvPr/>
              </p:nvSpPr>
              <p:spPr>
                <a:xfrm>
                  <a:off x="6660549" y="3097905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AF0E473-6003-FB40-88C4-BE0FDBACD3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549" y="3097905"/>
                  <a:ext cx="66717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2D357A5-3230-6C4F-80F2-2F9B05C42B10}"/>
                    </a:ext>
                  </a:extLst>
                </p:cNvPr>
                <p:cNvSpPr/>
                <p:nvPr/>
              </p:nvSpPr>
              <p:spPr>
                <a:xfrm>
                  <a:off x="5800187" y="2234741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2D357A5-3230-6C4F-80F2-2F9B05C42B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187" y="2234741"/>
                  <a:ext cx="31701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615196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UM-en-new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M-en-new" id="{59C7D432-8138-4548-A7D7-91E264AD21C6}" vid="{0F7B2386-8E31-8B49-8677-D7DCA01AD3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</Template>
  <TotalTime>8606</TotalTime>
  <Words>14906</Words>
  <Application>Microsoft Macintosh PowerPoint</Application>
  <PresentationFormat>Widescreen</PresentationFormat>
  <Paragraphs>2031</Paragraphs>
  <Slides>85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9" baseType="lpstr">
      <vt:lpstr>.Hiragino Kaku Gothic Interface W3</vt:lpstr>
      <vt:lpstr>Arial</vt:lpstr>
      <vt:lpstr>Calibri</vt:lpstr>
      <vt:lpstr>Cambria Math</vt:lpstr>
      <vt:lpstr>Courier New</vt:lpstr>
      <vt:lpstr>Gill Sans</vt:lpstr>
      <vt:lpstr>Lucida Handwriting</vt:lpstr>
      <vt:lpstr>Meta Offc Pro</vt:lpstr>
      <vt:lpstr>System Font</vt:lpstr>
      <vt:lpstr>Times</vt:lpstr>
      <vt:lpstr>Times New Roman</vt:lpstr>
      <vt:lpstr>Webdings</vt:lpstr>
      <vt:lpstr>Wingdings</vt:lpstr>
      <vt:lpstr>UM-en-new</vt:lpstr>
      <vt:lpstr>Automated Planning and Acting</vt:lpstr>
      <vt:lpstr>Content: Planning and Acting</vt:lpstr>
      <vt:lpstr>Temporal Models</vt:lpstr>
      <vt:lpstr>Timelines</vt:lpstr>
      <vt:lpstr>Timelines</vt:lpstr>
      <vt:lpstr>Outline per the Book</vt:lpstr>
      <vt:lpstr>Representation</vt:lpstr>
      <vt:lpstr>Timeline</vt:lpstr>
      <vt:lpstr>Timeline</vt:lpstr>
      <vt:lpstr>Actions</vt:lpstr>
      <vt:lpstr>Actions</vt:lpstr>
      <vt:lpstr>Actions</vt:lpstr>
      <vt:lpstr>Actions in the Example</vt:lpstr>
      <vt:lpstr>Tasks and Methods</vt:lpstr>
      <vt:lpstr>Tasks and Methods</vt:lpstr>
      <vt:lpstr>Tasks and Methods</vt:lpstr>
      <vt:lpstr>Chronicles: Unions of Timelines</vt:lpstr>
      <vt:lpstr>Intermediate Summary</vt:lpstr>
      <vt:lpstr>Outline per the Book</vt:lpstr>
      <vt:lpstr>Planning</vt:lpstr>
      <vt:lpstr>Flaws (1)</vt:lpstr>
      <vt:lpstr>Flaws (2)</vt:lpstr>
      <vt:lpstr>Flaws (3)</vt:lpstr>
      <vt:lpstr>Planning Algorithm</vt:lpstr>
      <vt:lpstr>Example</vt:lpstr>
      <vt:lpstr>Example</vt:lpstr>
      <vt:lpstr>Method Instance</vt:lpstr>
      <vt:lpstr>Modified Chronicle</vt:lpstr>
      <vt:lpstr>Method Instance</vt:lpstr>
      <vt:lpstr>Modified Chronicle</vt:lpstr>
      <vt:lpstr>Supporting the Assertions</vt:lpstr>
      <vt:lpstr>Supporting the Assertions</vt:lpstr>
      <vt:lpstr>Supporting the Assertions</vt:lpstr>
      <vt:lpstr>Supporting the Assertions</vt:lpstr>
      <vt:lpstr>Supporting the Assertions</vt:lpstr>
      <vt:lpstr>Supporting the Assertions</vt:lpstr>
      <vt:lpstr>Example of Conflicts</vt:lpstr>
      <vt:lpstr>Heuristics for Guiding TemPlan</vt:lpstr>
      <vt:lpstr>Intermediate Summary</vt:lpstr>
      <vt:lpstr>Outline per the Book</vt:lpstr>
      <vt:lpstr>Constraint Management</vt:lpstr>
      <vt:lpstr>Constraint Management in TemPlan</vt:lpstr>
      <vt:lpstr>Consistency of C</vt:lpstr>
      <vt:lpstr>Object Constraints</vt:lpstr>
      <vt:lpstr>Time Constraints: Representation</vt:lpstr>
      <vt:lpstr>Simple Temporal Networks</vt:lpstr>
      <vt:lpstr>Simple Temporal Networks</vt:lpstr>
      <vt:lpstr>Time Constraints</vt:lpstr>
      <vt:lpstr>Operations on STNs</vt:lpstr>
      <vt:lpstr>Two Examples</vt:lpstr>
      <vt:lpstr>Operations on STNs</vt:lpstr>
      <vt:lpstr>Operations on STNs</vt:lpstr>
      <vt:lpstr>Pruning TemPlan’s search space</vt:lpstr>
      <vt:lpstr>Controllability</vt:lpstr>
      <vt:lpstr>Controllability</vt:lpstr>
      <vt:lpstr>Controllability</vt:lpstr>
      <vt:lpstr>Controllability</vt:lpstr>
      <vt:lpstr>Controllability</vt:lpstr>
      <vt:lpstr>STNUs</vt:lpstr>
      <vt:lpstr>STNUs</vt:lpstr>
      <vt:lpstr>Three kinds of controllability</vt:lpstr>
      <vt:lpstr>Three kinds of controllability</vt:lpstr>
      <vt:lpstr>Dynamic Execution</vt:lpstr>
      <vt:lpstr>Dynamic Execution</vt:lpstr>
      <vt:lpstr>Example</vt:lpstr>
      <vt:lpstr>Dynamic Controllability Checking</vt:lpstr>
      <vt:lpstr>Additional Constraint Propagation Rules</vt:lpstr>
      <vt:lpstr>Additional Constraint Propagation Rules</vt:lpstr>
      <vt:lpstr>Extended Version of PC</vt:lpstr>
      <vt:lpstr>Intermediate Summary</vt:lpstr>
      <vt:lpstr>Outline per the Book</vt:lpstr>
      <vt:lpstr>Atemporal Refinement of Primitive Actions</vt:lpstr>
      <vt:lpstr>Discussion</vt:lpstr>
      <vt:lpstr>Acting With Temporal Models</vt:lpstr>
      <vt:lpstr>Dispatching</vt:lpstr>
      <vt:lpstr>Example</vt:lpstr>
      <vt:lpstr>Example from Slide 61</vt:lpstr>
      <vt:lpstr>Dispatching</vt:lpstr>
      <vt:lpstr>Deadline Failures</vt:lpstr>
      <vt:lpstr>Partial Observability</vt:lpstr>
      <vt:lpstr>Observation Actions</vt:lpstr>
      <vt:lpstr>Dynamic Controllability</vt:lpstr>
      <vt:lpstr>Dynamic Controllability</vt:lpstr>
      <vt:lpstr>Intermediate Summary</vt:lpstr>
      <vt:lpstr>Outline per the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 Braun</cp:lastModifiedBy>
  <cp:revision>201</cp:revision>
  <cp:lastPrinted>2021-11-24T08:48:40Z</cp:lastPrinted>
  <dcterms:created xsi:type="dcterms:W3CDTF">2020-02-28T12:43:09Z</dcterms:created>
  <dcterms:modified xsi:type="dcterms:W3CDTF">2023-11-15T12:53:39Z</dcterms:modified>
</cp:coreProperties>
</file>