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3" r:id="rId1"/>
  </p:sldMasterIdLst>
  <p:notesMasterIdLst>
    <p:notesMasterId r:id="rId74"/>
  </p:notesMasterIdLst>
  <p:sldIdLst>
    <p:sldId id="256" r:id="rId2"/>
    <p:sldId id="258" r:id="rId3"/>
    <p:sldId id="366" r:id="rId4"/>
    <p:sldId id="408" r:id="rId5"/>
    <p:sldId id="298" r:id="rId6"/>
    <p:sldId id="300" r:id="rId7"/>
    <p:sldId id="407" r:id="rId8"/>
    <p:sldId id="303" r:id="rId9"/>
    <p:sldId id="305" r:id="rId10"/>
    <p:sldId id="306" r:id="rId11"/>
    <p:sldId id="354" r:id="rId12"/>
    <p:sldId id="338" r:id="rId13"/>
    <p:sldId id="360" r:id="rId14"/>
    <p:sldId id="359" r:id="rId15"/>
    <p:sldId id="339" r:id="rId16"/>
    <p:sldId id="310" r:id="rId17"/>
    <p:sldId id="309" r:id="rId18"/>
    <p:sldId id="361" r:id="rId19"/>
    <p:sldId id="348" r:id="rId20"/>
    <p:sldId id="350" r:id="rId21"/>
    <p:sldId id="342" r:id="rId22"/>
    <p:sldId id="263" r:id="rId23"/>
    <p:sldId id="337" r:id="rId24"/>
    <p:sldId id="343" r:id="rId25"/>
    <p:sldId id="344" r:id="rId26"/>
    <p:sldId id="346" r:id="rId27"/>
    <p:sldId id="347" r:id="rId28"/>
    <p:sldId id="336" r:id="rId29"/>
    <p:sldId id="358" r:id="rId30"/>
    <p:sldId id="318" r:id="rId31"/>
    <p:sldId id="409" r:id="rId32"/>
    <p:sldId id="410" r:id="rId33"/>
    <p:sldId id="362" r:id="rId34"/>
    <p:sldId id="321" r:id="rId35"/>
    <p:sldId id="363" r:id="rId36"/>
    <p:sldId id="364" r:id="rId37"/>
    <p:sldId id="365"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6" r:id="rId55"/>
    <p:sldId id="387" r:id="rId56"/>
    <p:sldId id="388" r:id="rId57"/>
    <p:sldId id="389" r:id="rId58"/>
    <p:sldId id="390" r:id="rId59"/>
    <p:sldId id="385" r:id="rId60"/>
    <p:sldId id="398" r:id="rId61"/>
    <p:sldId id="399" r:id="rId62"/>
    <p:sldId id="401" r:id="rId63"/>
    <p:sldId id="405" r:id="rId64"/>
    <p:sldId id="404" r:id="rId65"/>
    <p:sldId id="391" r:id="rId66"/>
    <p:sldId id="392" r:id="rId67"/>
    <p:sldId id="393" r:id="rId68"/>
    <p:sldId id="394" r:id="rId69"/>
    <p:sldId id="395" r:id="rId70"/>
    <p:sldId id="396" r:id="rId71"/>
    <p:sldId id="397" r:id="rId72"/>
    <p:sldId id="406"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3"/>
    <p:restoredTop sz="89455"/>
  </p:normalViewPr>
  <p:slideViewPr>
    <p:cSldViewPr snapToGrid="0" snapToObjects="1">
      <p:cViewPr varScale="1">
        <p:scale>
          <a:sx n="197" d="100"/>
          <a:sy n="197" d="100"/>
        </p:scale>
        <p:origin x="736" y="20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40429-3676-E144-BAB7-65E862D4716B}"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959B5-8531-3849-8B3F-39B2E56DD88C}" type="slidenum">
              <a:rPr lang="en-GB" smtClean="0"/>
              <a:t>‹#›</a:t>
            </a:fld>
            <a:endParaRPr lang="en-GB"/>
          </a:p>
        </p:txBody>
      </p:sp>
    </p:spTree>
    <p:extLst>
      <p:ext uri="{BB962C8B-B14F-4D97-AF65-F5344CB8AC3E}">
        <p14:creationId xmlns:p14="http://schemas.microsoft.com/office/powerpoint/2010/main" val="368164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8959B5-8531-3849-8B3F-39B2E56DD88C}" type="slidenum">
              <a:rPr lang="en-GB" smtClean="0"/>
              <a:t>2</a:t>
            </a:fld>
            <a:endParaRPr lang="en-GB"/>
          </a:p>
        </p:txBody>
      </p:sp>
    </p:spTree>
    <p:extLst>
      <p:ext uri="{BB962C8B-B14F-4D97-AF65-F5344CB8AC3E}">
        <p14:creationId xmlns:p14="http://schemas.microsoft.com/office/powerpoint/2010/main" val="416673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n:m</a:t>
            </a:r>
            <a:r>
              <a:rPr lang="de-DE" dirty="0"/>
              <a:t>: 0 bis unendlich viele Objekte der linken Seite stehen mit 0 bis unendlichen vielen Objekten der rechten Seite in Beziehung.</a:t>
            </a:r>
          </a:p>
          <a:p>
            <a:r>
              <a:rPr lang="de-DE" dirty="0"/>
              <a:t>1:n: 0 oder 1 Objekt der linken Seite steht mit 0 bis unendlich vielen Objekten der rechten Seite in Beziehung.</a:t>
            </a:r>
          </a:p>
          <a:p>
            <a:r>
              <a:rPr lang="de-DE" dirty="0"/>
              <a:t>1:1 0 oder 1 Objekt der linken Seite steht mit 0 oder 1 Objekt der rechten Seite in Beziehung.</a:t>
            </a:r>
          </a:p>
        </p:txBody>
      </p:sp>
      <p:sp>
        <p:nvSpPr>
          <p:cNvPr id="4" name="Slide Number Placeholder 3"/>
          <p:cNvSpPr>
            <a:spLocks noGrp="1"/>
          </p:cNvSpPr>
          <p:nvPr>
            <p:ph type="sldNum" sz="quarter" idx="5"/>
          </p:nvPr>
        </p:nvSpPr>
        <p:spPr/>
        <p:txBody>
          <a:bodyPr/>
          <a:lstStyle/>
          <a:p>
            <a:fld id="{488959B5-8531-3849-8B3F-39B2E56DD88C}" type="slidenum">
              <a:rPr lang="en-GB" smtClean="0"/>
              <a:t>18</a:t>
            </a:fld>
            <a:endParaRPr lang="en-GB"/>
          </a:p>
        </p:txBody>
      </p:sp>
    </p:spTree>
    <p:extLst>
      <p:ext uri="{BB962C8B-B14F-4D97-AF65-F5344CB8AC3E}">
        <p14:creationId xmlns:p14="http://schemas.microsoft.com/office/powerpoint/2010/main" val="2050427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Verbindung zur identifizierenden Entität in Doppelstrichen</a:t>
            </a:r>
          </a:p>
          <a:p>
            <a:r>
              <a:rPr lang="de-DE" dirty="0"/>
              <a:t>Angehörige könnte noch in anderen Beziehungen stehen, die aber nicht Verbindung zu identifizierender Entität (einfache Striche bei dem Beziehungsknoten)</a:t>
            </a:r>
          </a:p>
        </p:txBody>
      </p:sp>
      <p:sp>
        <p:nvSpPr>
          <p:cNvPr id="4" name="Slide Number Placeholder 3"/>
          <p:cNvSpPr>
            <a:spLocks noGrp="1"/>
          </p:cNvSpPr>
          <p:nvPr>
            <p:ph type="sldNum" sz="quarter" idx="5"/>
          </p:nvPr>
        </p:nvSpPr>
        <p:spPr/>
        <p:txBody>
          <a:bodyPr/>
          <a:lstStyle/>
          <a:p>
            <a:fld id="{488959B5-8531-3849-8B3F-39B2E56DD88C}" type="slidenum">
              <a:rPr lang="en-GB" smtClean="0"/>
              <a:t>19</a:t>
            </a:fld>
            <a:endParaRPr lang="en-GB"/>
          </a:p>
        </p:txBody>
      </p:sp>
    </p:spTree>
    <p:extLst>
      <p:ext uri="{BB962C8B-B14F-4D97-AF65-F5344CB8AC3E}">
        <p14:creationId xmlns:p14="http://schemas.microsoft.com/office/powerpoint/2010/main" val="365623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Regelfall:</a:t>
            </a:r>
          </a:p>
          <a:p>
            <a:r>
              <a:rPr lang="de-DE" dirty="0"/>
              <a:t>Entitäten: Nomen/Subjekte</a:t>
            </a:r>
          </a:p>
          <a:p>
            <a:r>
              <a:rPr lang="de-DE" dirty="0"/>
              <a:t>Beziehung: Verben/Prädikate</a:t>
            </a:r>
          </a:p>
          <a:p>
            <a:r>
              <a:rPr lang="de-DE" dirty="0"/>
              <a:t>Attribute: Nomen/Objekte</a:t>
            </a:r>
          </a:p>
          <a:p>
            <a:endParaRPr lang="de-DE" dirty="0"/>
          </a:p>
          <a:p>
            <a:r>
              <a:rPr lang="de-DE" dirty="0"/>
              <a:t>Anforderungsdefinition kann Hinweise geben, ob Entität oder Attribut (Nachfrage an Kunde möglich)</a:t>
            </a:r>
          </a:p>
        </p:txBody>
      </p:sp>
      <p:sp>
        <p:nvSpPr>
          <p:cNvPr id="4" name="Slide Number Placeholder 3"/>
          <p:cNvSpPr>
            <a:spLocks noGrp="1"/>
          </p:cNvSpPr>
          <p:nvPr>
            <p:ph type="sldNum" sz="quarter" idx="5"/>
          </p:nvPr>
        </p:nvSpPr>
        <p:spPr/>
        <p:txBody>
          <a:bodyPr/>
          <a:lstStyle/>
          <a:p>
            <a:fld id="{488959B5-8531-3849-8B3F-39B2E56DD88C}" type="slidenum">
              <a:rPr lang="en-GB" smtClean="0"/>
              <a:t>23</a:t>
            </a:fld>
            <a:endParaRPr lang="en-GB"/>
          </a:p>
        </p:txBody>
      </p:sp>
    </p:spTree>
    <p:extLst>
      <p:ext uri="{BB962C8B-B14F-4D97-AF65-F5344CB8AC3E}">
        <p14:creationId xmlns:p14="http://schemas.microsoft.com/office/powerpoint/2010/main" val="35151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Mehrwertige vs. einwertige Attribute: doppelte Striche vs. einfache Striche</a:t>
            </a:r>
          </a:p>
        </p:txBody>
      </p:sp>
      <p:sp>
        <p:nvSpPr>
          <p:cNvPr id="4" name="Slide Number Placeholder 3"/>
          <p:cNvSpPr>
            <a:spLocks noGrp="1"/>
          </p:cNvSpPr>
          <p:nvPr>
            <p:ph type="sldNum" sz="quarter" idx="5"/>
          </p:nvPr>
        </p:nvSpPr>
        <p:spPr/>
        <p:txBody>
          <a:bodyPr/>
          <a:lstStyle/>
          <a:p>
            <a:fld id="{488959B5-8531-3849-8B3F-39B2E56DD88C}" type="slidenum">
              <a:rPr lang="en-GB" smtClean="0"/>
              <a:t>24</a:t>
            </a:fld>
            <a:endParaRPr lang="en-GB"/>
          </a:p>
        </p:txBody>
      </p:sp>
    </p:spTree>
    <p:extLst>
      <p:ext uri="{BB962C8B-B14F-4D97-AF65-F5344CB8AC3E}">
        <p14:creationId xmlns:p14="http://schemas.microsoft.com/office/powerpoint/2010/main" val="422248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GebDatum</a:t>
            </a:r>
            <a:r>
              <a:rPr lang="de-DE" dirty="0"/>
              <a:t> als Tag Monat Jahr </a:t>
            </a:r>
            <a:r>
              <a:rPr lang="de-DE" dirty="0" err="1"/>
              <a:t>abspeicherbar</a:t>
            </a:r>
            <a:r>
              <a:rPr lang="de-DE" dirty="0"/>
              <a:t> (leichter Overkill)</a:t>
            </a:r>
          </a:p>
          <a:p>
            <a:r>
              <a:rPr lang="de-DE" dirty="0"/>
              <a:t>Adresse ebenso teilbar</a:t>
            </a:r>
          </a:p>
        </p:txBody>
      </p:sp>
      <p:sp>
        <p:nvSpPr>
          <p:cNvPr id="4" name="Slide Number Placeholder 3"/>
          <p:cNvSpPr>
            <a:spLocks noGrp="1"/>
          </p:cNvSpPr>
          <p:nvPr>
            <p:ph type="sldNum" sz="quarter" idx="5"/>
          </p:nvPr>
        </p:nvSpPr>
        <p:spPr/>
        <p:txBody>
          <a:bodyPr/>
          <a:lstStyle/>
          <a:p>
            <a:fld id="{488959B5-8531-3849-8B3F-39B2E56DD88C}" type="slidenum">
              <a:rPr lang="en-GB" smtClean="0"/>
              <a:t>25</a:t>
            </a:fld>
            <a:endParaRPr lang="en-GB"/>
          </a:p>
        </p:txBody>
      </p:sp>
    </p:spTree>
    <p:extLst>
      <p:ext uri="{BB962C8B-B14F-4D97-AF65-F5344CB8AC3E}">
        <p14:creationId xmlns:p14="http://schemas.microsoft.com/office/powerpoint/2010/main" val="82692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26</a:t>
            </a:fld>
            <a:endParaRPr lang="en-GB"/>
          </a:p>
        </p:txBody>
      </p:sp>
    </p:spTree>
    <p:extLst>
      <p:ext uri="{BB962C8B-B14F-4D97-AF65-F5344CB8AC3E}">
        <p14:creationId xmlns:p14="http://schemas.microsoft.com/office/powerpoint/2010/main" val="3288660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Wieder: </a:t>
            </a:r>
            <a:r>
              <a:rPr lang="de-DE" dirty="0" err="1"/>
              <a:t>GebDatum</a:t>
            </a:r>
            <a:r>
              <a:rPr lang="de-DE" dirty="0"/>
              <a:t> als Tag Monat Jahr </a:t>
            </a:r>
            <a:r>
              <a:rPr lang="de-DE" dirty="0" err="1"/>
              <a:t>abspeicherbar</a:t>
            </a:r>
            <a:r>
              <a:rPr lang="de-DE" dirty="0"/>
              <a:t> (leichter Overkill)</a:t>
            </a:r>
          </a:p>
        </p:txBody>
      </p:sp>
      <p:sp>
        <p:nvSpPr>
          <p:cNvPr id="4" name="Slide Number Placeholder 3"/>
          <p:cNvSpPr>
            <a:spLocks noGrp="1"/>
          </p:cNvSpPr>
          <p:nvPr>
            <p:ph type="sldNum" sz="quarter" idx="5"/>
          </p:nvPr>
        </p:nvSpPr>
        <p:spPr/>
        <p:txBody>
          <a:bodyPr/>
          <a:lstStyle/>
          <a:p>
            <a:fld id="{488959B5-8531-3849-8B3F-39B2E56DD88C}" type="slidenum">
              <a:rPr lang="en-GB" smtClean="0"/>
              <a:t>27</a:t>
            </a:fld>
            <a:endParaRPr lang="en-GB"/>
          </a:p>
        </p:txBody>
      </p:sp>
    </p:spTree>
    <p:extLst>
      <p:ext uri="{BB962C8B-B14F-4D97-AF65-F5344CB8AC3E}">
        <p14:creationId xmlns:p14="http://schemas.microsoft.com/office/powerpoint/2010/main" val="1769045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35014775" indent="-34592734">
              <a:defRPr sz="22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200">
                <a:solidFill>
                  <a:schemeClr val="tx1"/>
                </a:solidFill>
                <a:latin typeface="Arial" charset="0"/>
                <a:ea typeface="ＭＳ Ｐゴシック" charset="0"/>
              </a:defRPr>
            </a:lvl4pPr>
            <a:lvl5pPr>
              <a:defRPr sz="2200">
                <a:solidFill>
                  <a:schemeClr val="tx1"/>
                </a:solidFill>
                <a:latin typeface="Arial" charset="0"/>
                <a:ea typeface="ＭＳ Ｐゴシック" charset="0"/>
              </a:defRPr>
            </a:lvl5pPr>
            <a:lvl6pPr marL="422041" eaLnBrk="0" fontAlgn="base" hangingPunct="0">
              <a:spcBef>
                <a:spcPct val="0"/>
              </a:spcBef>
              <a:spcAft>
                <a:spcPct val="0"/>
              </a:spcAft>
              <a:defRPr sz="2200">
                <a:solidFill>
                  <a:schemeClr val="tx1"/>
                </a:solidFill>
                <a:latin typeface="Arial" charset="0"/>
                <a:ea typeface="ＭＳ Ｐゴシック" charset="0"/>
              </a:defRPr>
            </a:lvl6pPr>
            <a:lvl7pPr marL="844083" eaLnBrk="0" fontAlgn="base" hangingPunct="0">
              <a:spcBef>
                <a:spcPct val="0"/>
              </a:spcBef>
              <a:spcAft>
                <a:spcPct val="0"/>
              </a:spcAft>
              <a:defRPr sz="2200">
                <a:solidFill>
                  <a:schemeClr val="tx1"/>
                </a:solidFill>
                <a:latin typeface="Arial" charset="0"/>
                <a:ea typeface="ＭＳ Ｐゴシック" charset="0"/>
              </a:defRPr>
            </a:lvl7pPr>
            <a:lvl8pPr marL="1266124" eaLnBrk="0" fontAlgn="base" hangingPunct="0">
              <a:spcBef>
                <a:spcPct val="0"/>
              </a:spcBef>
              <a:spcAft>
                <a:spcPct val="0"/>
              </a:spcAft>
              <a:defRPr sz="2200">
                <a:solidFill>
                  <a:schemeClr val="tx1"/>
                </a:solidFill>
                <a:latin typeface="Arial" charset="0"/>
                <a:ea typeface="ＭＳ Ｐゴシック" charset="0"/>
              </a:defRPr>
            </a:lvl8pPr>
            <a:lvl9pPr marL="1688165" eaLnBrk="0" fontAlgn="base" hangingPunct="0">
              <a:spcBef>
                <a:spcPct val="0"/>
              </a:spcBef>
              <a:spcAft>
                <a:spcPct val="0"/>
              </a:spcAft>
              <a:defRPr sz="2200">
                <a:solidFill>
                  <a:schemeClr val="tx1"/>
                </a:solidFill>
                <a:latin typeface="Arial" charset="0"/>
                <a:ea typeface="ＭＳ Ｐゴシック" charset="0"/>
              </a:defRPr>
            </a:lvl9pPr>
          </a:lstStyle>
          <a:p>
            <a:fld id="{4E9779ED-5526-B743-BA5E-4F5317C08786}" type="slidenum">
              <a:rPr lang="de-DE" sz="1100"/>
              <a:pPr/>
              <a:t>30</a:t>
            </a:fld>
            <a:endParaRPr lang="de-DE" sz="1100"/>
          </a:p>
        </p:txBody>
      </p:sp>
      <p:sp>
        <p:nvSpPr>
          <p:cNvPr id="46083" name="Rectangle 2"/>
          <p:cNvSpPr>
            <a:spLocks noGrp="1" noRot="1" noChangeAspect="1" noChangeArrowheads="1" noTextEdit="1"/>
          </p:cNvSpPr>
          <p:nvPr>
            <p:ph type="sldImg"/>
          </p:nvPr>
        </p:nvSpPr>
        <p:spPr>
          <a:xfrm>
            <a:off x="685800" y="1143000"/>
            <a:ext cx="5486400" cy="3086100"/>
          </a:xfrm>
          <a:ln/>
        </p:spPr>
      </p:sp>
      <p:sp>
        <p:nvSpPr>
          <p:cNvPr id="460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44909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n:m</a:t>
            </a:r>
            <a:r>
              <a:rPr lang="de-DE" dirty="0"/>
              <a:t>: 0 bis unendlich viele Objekte der linken Seite stehen mit 0 bis unendlichen vielen Objekten der rechten Seite in Beziehung.</a:t>
            </a:r>
          </a:p>
          <a:p>
            <a:r>
              <a:rPr lang="de-DE" dirty="0"/>
              <a:t>1:n: 0 oder 1 Objekt der linken Seite steht mit 0 bis unendlich vielen Objekten der rechten Seite in Beziehung.</a:t>
            </a:r>
          </a:p>
          <a:p>
            <a:r>
              <a:rPr lang="de-DE" dirty="0"/>
              <a:t>1:1 0 oder 1 Objekt der linken Seite steht mit 0 oder 1 Objekt der rechten Seite in Beziehung.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 einem Projekt arbeiten m Mitarbeiter. Ein Mitarbeiter arbeitet an n Projekten. Oder: </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31</a:t>
            </a:fld>
            <a:endParaRPr lang="en-GB"/>
          </a:p>
        </p:txBody>
      </p:sp>
    </p:spTree>
    <p:extLst>
      <p:ext uri="{BB962C8B-B14F-4D97-AF65-F5344CB8AC3E}">
        <p14:creationId xmlns:p14="http://schemas.microsoft.com/office/powerpoint/2010/main" val="2704931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n:m</a:t>
            </a:r>
            <a:r>
              <a:rPr lang="de-DE" dirty="0"/>
              <a:t>: 0 bis unendlich viele Objekte der linken Seite stehen mit 0 bis unendlichen vielen Objekten der rechten Seite in Beziehung.</a:t>
            </a:r>
          </a:p>
          <a:p>
            <a:r>
              <a:rPr lang="de-DE" dirty="0"/>
              <a:t>1:n: 0 oder 1 Objekt der linken Seite steht mit 0 bis unendlich vielen Objekten der rechten Seite in Beziehung.</a:t>
            </a:r>
          </a:p>
          <a:p>
            <a:r>
              <a:rPr lang="de-DE" dirty="0"/>
              <a:t>1:1 0 oder 1 Objekt der linken Seite steht mit 0 oder 1 Objekt der rechten Seite in Beziehung.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 einem Projekt arbeiten m Mitarbeiter. Ein Mitarbeiter arbeitet an n Projekten. Oder: </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32</a:t>
            </a:fld>
            <a:endParaRPr lang="en-GB"/>
          </a:p>
        </p:txBody>
      </p:sp>
    </p:spTree>
    <p:extLst>
      <p:ext uri="{BB962C8B-B14F-4D97-AF65-F5344CB8AC3E}">
        <p14:creationId xmlns:p14="http://schemas.microsoft.com/office/powerpoint/2010/main" val="313940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Kompetenzen:</a:t>
            </a:r>
          </a:p>
          <a:p>
            <a:r>
              <a:rPr lang="de-DE" dirty="0"/>
              <a:t>Spezifikationen in Datenmodelle überführen</a:t>
            </a:r>
          </a:p>
          <a:p>
            <a:r>
              <a:rPr lang="de-DE" dirty="0"/>
              <a:t>Daten mit (E)ER modellieren</a:t>
            </a:r>
          </a:p>
          <a:p>
            <a:r>
              <a:rPr lang="de-DE" dirty="0"/>
              <a:t>ER-Modelle einem Kunden erklären</a:t>
            </a:r>
          </a:p>
          <a:p>
            <a:r>
              <a:rPr lang="de-DE" dirty="0"/>
              <a:t>Wenn UML bekannt:</a:t>
            </a:r>
            <a:br>
              <a:rPr lang="de-DE" dirty="0"/>
            </a:br>
            <a:r>
              <a:rPr lang="de-DE" dirty="0"/>
              <a:t>(E)ER-Modelle mit UML darstellen und wissen, wo die Grenzen/Unterschiede liegen</a:t>
            </a:r>
          </a:p>
          <a:p>
            <a:r>
              <a:rPr lang="de-DE" dirty="0"/>
              <a:t>Technische Probleme in Datenmodellen erkennen</a:t>
            </a:r>
          </a:p>
          <a:p>
            <a:r>
              <a:rPr lang="de-DE" dirty="0"/>
              <a:t>Mögliche inhaltliche Probleme in Datenmodellen erkennen und durch Fragen klären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4</a:t>
            </a:fld>
            <a:endParaRPr lang="en-GB"/>
          </a:p>
        </p:txBody>
      </p:sp>
    </p:spTree>
    <p:extLst>
      <p:ext uri="{BB962C8B-B14F-4D97-AF65-F5344CB8AC3E}">
        <p14:creationId xmlns:p14="http://schemas.microsoft.com/office/powerpoint/2010/main" val="915989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Schwache Entität?</a:t>
            </a:r>
          </a:p>
          <a:p>
            <a:r>
              <a:rPr lang="de-DE" dirty="0"/>
              <a:t>Identifizierende Entität?</a:t>
            </a:r>
          </a:p>
        </p:txBody>
      </p:sp>
      <p:sp>
        <p:nvSpPr>
          <p:cNvPr id="4" name="Slide Number Placeholder 3"/>
          <p:cNvSpPr>
            <a:spLocks noGrp="1"/>
          </p:cNvSpPr>
          <p:nvPr>
            <p:ph type="sldNum" sz="quarter" idx="5"/>
          </p:nvPr>
        </p:nvSpPr>
        <p:spPr/>
        <p:txBody>
          <a:bodyPr/>
          <a:lstStyle/>
          <a:p>
            <a:fld id="{488959B5-8531-3849-8B3F-39B2E56DD88C}" type="slidenum">
              <a:rPr lang="en-GB" smtClean="0"/>
              <a:t>33</a:t>
            </a:fld>
            <a:endParaRPr lang="en-GB"/>
          </a:p>
        </p:txBody>
      </p:sp>
    </p:spTree>
    <p:extLst>
      <p:ext uri="{BB962C8B-B14F-4D97-AF65-F5344CB8AC3E}">
        <p14:creationId xmlns:p14="http://schemas.microsoft.com/office/powerpoint/2010/main" val="4156132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35014775" indent="-34592734">
              <a:defRPr sz="22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200">
                <a:solidFill>
                  <a:schemeClr val="tx1"/>
                </a:solidFill>
                <a:latin typeface="Arial" charset="0"/>
                <a:ea typeface="ＭＳ Ｐゴシック" charset="0"/>
              </a:defRPr>
            </a:lvl4pPr>
            <a:lvl5pPr>
              <a:defRPr sz="2200">
                <a:solidFill>
                  <a:schemeClr val="tx1"/>
                </a:solidFill>
                <a:latin typeface="Arial" charset="0"/>
                <a:ea typeface="ＭＳ Ｐゴシック" charset="0"/>
              </a:defRPr>
            </a:lvl5pPr>
            <a:lvl6pPr marL="422041" eaLnBrk="0" fontAlgn="base" hangingPunct="0">
              <a:spcBef>
                <a:spcPct val="0"/>
              </a:spcBef>
              <a:spcAft>
                <a:spcPct val="0"/>
              </a:spcAft>
              <a:defRPr sz="2200">
                <a:solidFill>
                  <a:schemeClr val="tx1"/>
                </a:solidFill>
                <a:latin typeface="Arial" charset="0"/>
                <a:ea typeface="ＭＳ Ｐゴシック" charset="0"/>
              </a:defRPr>
            </a:lvl6pPr>
            <a:lvl7pPr marL="844083" eaLnBrk="0" fontAlgn="base" hangingPunct="0">
              <a:spcBef>
                <a:spcPct val="0"/>
              </a:spcBef>
              <a:spcAft>
                <a:spcPct val="0"/>
              </a:spcAft>
              <a:defRPr sz="2200">
                <a:solidFill>
                  <a:schemeClr val="tx1"/>
                </a:solidFill>
                <a:latin typeface="Arial" charset="0"/>
                <a:ea typeface="ＭＳ Ｐゴシック" charset="0"/>
              </a:defRPr>
            </a:lvl7pPr>
            <a:lvl8pPr marL="1266124" eaLnBrk="0" fontAlgn="base" hangingPunct="0">
              <a:spcBef>
                <a:spcPct val="0"/>
              </a:spcBef>
              <a:spcAft>
                <a:spcPct val="0"/>
              </a:spcAft>
              <a:defRPr sz="2200">
                <a:solidFill>
                  <a:schemeClr val="tx1"/>
                </a:solidFill>
                <a:latin typeface="Arial" charset="0"/>
                <a:ea typeface="ＭＳ Ｐゴシック" charset="0"/>
              </a:defRPr>
            </a:lvl8pPr>
            <a:lvl9pPr marL="1688165" eaLnBrk="0" fontAlgn="base" hangingPunct="0">
              <a:spcBef>
                <a:spcPct val="0"/>
              </a:spcBef>
              <a:spcAft>
                <a:spcPct val="0"/>
              </a:spcAft>
              <a:defRPr sz="2200">
                <a:solidFill>
                  <a:schemeClr val="tx1"/>
                </a:solidFill>
                <a:latin typeface="Arial" charset="0"/>
                <a:ea typeface="ＭＳ Ｐゴシック" charset="0"/>
              </a:defRPr>
            </a:lvl9pPr>
          </a:lstStyle>
          <a:p>
            <a:fld id="{1E4599FB-81B3-784C-8248-AE0ED89E2ADA}" type="slidenum">
              <a:rPr lang="de-DE" sz="1100"/>
              <a:pPr/>
              <a:t>34</a:t>
            </a:fld>
            <a:endParaRPr lang="de-DE" sz="1100"/>
          </a:p>
        </p:txBody>
      </p:sp>
      <p:sp>
        <p:nvSpPr>
          <p:cNvPr id="52227" name="Rectangle 2"/>
          <p:cNvSpPr>
            <a:spLocks noGrp="1" noRot="1" noChangeAspect="1" noChangeArrowheads="1" noTextEdit="1"/>
          </p:cNvSpPr>
          <p:nvPr>
            <p:ph type="sldImg"/>
          </p:nvPr>
        </p:nvSpPr>
        <p:spPr>
          <a:xfrm>
            <a:off x="685800" y="1143000"/>
            <a:ext cx="5486400" cy="3086100"/>
          </a:xfrm>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075430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Min. 4 Flächen; jede Fläche gehört zu einem Polyeder</a:t>
            </a:r>
          </a:p>
          <a:p>
            <a:r>
              <a:rPr lang="de-DE" dirty="0"/>
              <a:t>Pro Fläche min. 3 Kanten; jede Kante begrenzt zwei Flächen (senkrecht gestrichelte Kante: begrenzt die gestreifte Fläche und die gepunktete Fläche)</a:t>
            </a:r>
          </a:p>
          <a:p>
            <a:r>
              <a:rPr lang="de-DE" dirty="0"/>
              <a:t>Jede Kante hat zwei Endpunkte; jeder Punkt gehört zu drei Kanten (siehe der Punkt, an dem die drei gestrichelten Linien zusammentreffen)</a:t>
            </a:r>
          </a:p>
        </p:txBody>
      </p:sp>
      <p:sp>
        <p:nvSpPr>
          <p:cNvPr id="4" name="Slide Number Placeholder 3"/>
          <p:cNvSpPr>
            <a:spLocks noGrp="1"/>
          </p:cNvSpPr>
          <p:nvPr>
            <p:ph type="sldNum" sz="quarter" idx="5"/>
          </p:nvPr>
        </p:nvSpPr>
        <p:spPr/>
        <p:txBody>
          <a:bodyPr/>
          <a:lstStyle/>
          <a:p>
            <a:fld id="{488959B5-8531-3849-8B3F-39B2E56DD88C}" type="slidenum">
              <a:rPr lang="en-GB" smtClean="0"/>
              <a:t>36</a:t>
            </a:fld>
            <a:endParaRPr lang="en-GB"/>
          </a:p>
        </p:txBody>
      </p:sp>
    </p:spTree>
    <p:extLst>
      <p:ext uri="{BB962C8B-B14F-4D97-AF65-F5344CB8AC3E}">
        <p14:creationId xmlns:p14="http://schemas.microsoft.com/office/powerpoint/2010/main" val="3208851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Kompetenzen:</a:t>
            </a:r>
          </a:p>
          <a:p>
            <a:r>
              <a:rPr lang="de-DE" dirty="0"/>
              <a:t>Spezifikationen in Datenmodelle überführen</a:t>
            </a:r>
          </a:p>
          <a:p>
            <a:r>
              <a:rPr lang="de-DE" dirty="0"/>
              <a:t>Daten mit (E)ER modellieren</a:t>
            </a:r>
          </a:p>
          <a:p>
            <a:r>
              <a:rPr lang="de-DE" dirty="0"/>
              <a:t>ER-Modelle einem Kunden erklären</a:t>
            </a:r>
          </a:p>
          <a:p>
            <a:r>
              <a:rPr lang="de-DE" dirty="0"/>
              <a:t>Wenn UML bekannt:</a:t>
            </a:r>
            <a:br>
              <a:rPr lang="de-DE" dirty="0"/>
            </a:br>
            <a:r>
              <a:rPr lang="de-DE" dirty="0"/>
              <a:t>(E)ER-Modelle mit UML darstellen und wissen, wo die Grenzen/Unterschiede liegen</a:t>
            </a:r>
          </a:p>
          <a:p>
            <a:r>
              <a:rPr lang="de-DE" dirty="0"/>
              <a:t>Technische Probleme in Datenmodellen erkennen</a:t>
            </a:r>
          </a:p>
          <a:p>
            <a:r>
              <a:rPr lang="de-DE" dirty="0"/>
              <a:t>Mögliche inhaltliche Probleme in Datenmodellen erkennen und durch Fragen klären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38</a:t>
            </a:fld>
            <a:endParaRPr lang="en-GB"/>
          </a:p>
        </p:txBody>
      </p:sp>
    </p:spTree>
    <p:extLst>
      <p:ext uri="{BB962C8B-B14F-4D97-AF65-F5344CB8AC3E}">
        <p14:creationId xmlns:p14="http://schemas.microsoft.com/office/powerpoint/2010/main" val="3586993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Spezialisierung: Verfeinerung einer Entität (mehr Information/Anforderungen)</a:t>
            </a:r>
          </a:p>
          <a:p>
            <a:r>
              <a:rPr lang="de-DE" dirty="0"/>
              <a:t>Generalisierung: Vergröberung einer Entität (weniger Information/Anforderungen)</a:t>
            </a:r>
          </a:p>
        </p:txBody>
      </p:sp>
      <p:sp>
        <p:nvSpPr>
          <p:cNvPr id="4" name="Slide Number Placeholder 3"/>
          <p:cNvSpPr>
            <a:spLocks noGrp="1"/>
          </p:cNvSpPr>
          <p:nvPr>
            <p:ph type="sldNum" sz="quarter" idx="5"/>
          </p:nvPr>
        </p:nvSpPr>
        <p:spPr/>
        <p:txBody>
          <a:bodyPr/>
          <a:lstStyle/>
          <a:p>
            <a:fld id="{488959B5-8531-3849-8B3F-39B2E56DD88C}" type="slidenum">
              <a:rPr lang="en-GB" smtClean="0"/>
              <a:t>39</a:t>
            </a:fld>
            <a:endParaRPr lang="en-GB"/>
          </a:p>
        </p:txBody>
      </p:sp>
    </p:spTree>
    <p:extLst>
      <p:ext uri="{BB962C8B-B14F-4D97-AF65-F5344CB8AC3E}">
        <p14:creationId xmlns:p14="http://schemas.microsoft.com/office/powerpoint/2010/main" val="2124341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Geschlecht und Gehalt als Attribute gelöscht</a:t>
            </a:r>
          </a:p>
        </p:txBody>
      </p:sp>
      <p:sp>
        <p:nvSpPr>
          <p:cNvPr id="4" name="Slide Number Placeholder 3"/>
          <p:cNvSpPr>
            <a:spLocks noGrp="1"/>
          </p:cNvSpPr>
          <p:nvPr>
            <p:ph type="sldNum" sz="quarter" idx="5"/>
          </p:nvPr>
        </p:nvSpPr>
        <p:spPr/>
        <p:txBody>
          <a:bodyPr/>
          <a:lstStyle/>
          <a:p>
            <a:fld id="{488959B5-8531-3849-8B3F-39B2E56DD88C}" type="slidenum">
              <a:rPr lang="en-GB" smtClean="0"/>
              <a:t>40</a:t>
            </a:fld>
            <a:endParaRPr lang="en-GB"/>
          </a:p>
        </p:txBody>
      </p:sp>
    </p:spTree>
    <p:extLst>
      <p:ext uri="{BB962C8B-B14F-4D97-AF65-F5344CB8AC3E}">
        <p14:creationId xmlns:p14="http://schemas.microsoft.com/office/powerpoint/2010/main" val="1561268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41</a:t>
            </a:fld>
            <a:endParaRPr lang="en-GB"/>
          </a:p>
        </p:txBody>
      </p:sp>
    </p:spTree>
    <p:extLst>
      <p:ext uri="{BB962C8B-B14F-4D97-AF65-F5344CB8AC3E}">
        <p14:creationId xmlns:p14="http://schemas.microsoft.com/office/powerpoint/2010/main" val="55171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Teil sowohl selbst produziert und gekauft (zum Beispiel bei erhöhter Nachfrage)</a:t>
            </a:r>
          </a:p>
          <a:p>
            <a:r>
              <a:rPr lang="de-DE" dirty="0"/>
              <a:t>Überlappend und partiell auch möglich</a:t>
            </a:r>
          </a:p>
        </p:txBody>
      </p:sp>
      <p:sp>
        <p:nvSpPr>
          <p:cNvPr id="4" name="Slide Number Placeholder 3"/>
          <p:cNvSpPr>
            <a:spLocks noGrp="1"/>
          </p:cNvSpPr>
          <p:nvPr>
            <p:ph type="sldNum" sz="quarter" idx="5"/>
          </p:nvPr>
        </p:nvSpPr>
        <p:spPr/>
        <p:txBody>
          <a:bodyPr/>
          <a:lstStyle/>
          <a:p>
            <a:fld id="{488959B5-8531-3849-8B3F-39B2E56DD88C}" type="slidenum">
              <a:rPr lang="en-GB" smtClean="0"/>
              <a:t>43</a:t>
            </a:fld>
            <a:endParaRPr lang="en-GB"/>
          </a:p>
        </p:txBody>
      </p:sp>
    </p:spTree>
    <p:extLst>
      <p:ext uri="{BB962C8B-B14F-4D97-AF65-F5344CB8AC3E}">
        <p14:creationId xmlns:p14="http://schemas.microsoft.com/office/powerpoint/2010/main" val="4270520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Jedes Mal, wenn ein Tupel einen Wert bei Stellentyp hat, muss das Tupel auch eine Beziehung zu entsprechender Entität eingehen</a:t>
            </a:r>
          </a:p>
        </p:txBody>
      </p:sp>
      <p:sp>
        <p:nvSpPr>
          <p:cNvPr id="4" name="Slide Number Placeholder 3"/>
          <p:cNvSpPr>
            <a:spLocks noGrp="1"/>
          </p:cNvSpPr>
          <p:nvPr>
            <p:ph type="sldNum" sz="quarter" idx="5"/>
          </p:nvPr>
        </p:nvSpPr>
        <p:spPr/>
        <p:txBody>
          <a:bodyPr/>
          <a:lstStyle/>
          <a:p>
            <a:fld id="{488959B5-8531-3849-8B3F-39B2E56DD88C}" type="slidenum">
              <a:rPr lang="en-GB" smtClean="0"/>
              <a:t>44</a:t>
            </a:fld>
            <a:endParaRPr lang="en-GB"/>
          </a:p>
        </p:txBody>
      </p:sp>
    </p:spTree>
    <p:extLst>
      <p:ext uri="{BB962C8B-B14F-4D97-AF65-F5344CB8AC3E}">
        <p14:creationId xmlns:p14="http://schemas.microsoft.com/office/powerpoint/2010/main" val="1178757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Mehrfachvererbung in OO-Modellen</a:t>
            </a:r>
          </a:p>
        </p:txBody>
      </p:sp>
      <p:sp>
        <p:nvSpPr>
          <p:cNvPr id="4" name="Slide Number Placeholder 3"/>
          <p:cNvSpPr>
            <a:spLocks noGrp="1"/>
          </p:cNvSpPr>
          <p:nvPr>
            <p:ph type="sldNum" sz="quarter" idx="5"/>
          </p:nvPr>
        </p:nvSpPr>
        <p:spPr/>
        <p:txBody>
          <a:bodyPr/>
          <a:lstStyle/>
          <a:p>
            <a:fld id="{488959B5-8531-3849-8B3F-39B2E56DD88C}" type="slidenum">
              <a:rPr lang="en-GB" smtClean="0"/>
              <a:t>45</a:t>
            </a:fld>
            <a:endParaRPr lang="en-GB"/>
          </a:p>
        </p:txBody>
      </p:sp>
    </p:spTree>
    <p:extLst>
      <p:ext uri="{BB962C8B-B14F-4D97-AF65-F5344CB8AC3E}">
        <p14:creationId xmlns:p14="http://schemas.microsoft.com/office/powerpoint/2010/main" val="53463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DB: Datenmodell</a:t>
            </a:r>
          </a:p>
          <a:p>
            <a:r>
              <a:rPr lang="de-DE" dirty="0"/>
              <a:t>SW: Programmablaufplandiagramme</a:t>
            </a:r>
          </a:p>
          <a:p>
            <a:r>
              <a:rPr lang="de-DE" dirty="0"/>
              <a:t>Computer: von-Neumann-Architektur als Referenzmodell</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5</a:t>
            </a:fld>
            <a:endParaRPr lang="en-GB"/>
          </a:p>
        </p:txBody>
      </p:sp>
    </p:spTree>
    <p:extLst>
      <p:ext uri="{BB962C8B-B14F-4D97-AF65-F5344CB8AC3E}">
        <p14:creationId xmlns:p14="http://schemas.microsoft.com/office/powerpoint/2010/main" val="1617883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Manchmal auch als </a:t>
            </a:r>
            <a:r>
              <a:rPr lang="de-DE" dirty="0" err="1"/>
              <a:t>is</a:t>
            </a:r>
            <a:r>
              <a:rPr lang="de-DE" dirty="0"/>
              <a:t>-a Beziehung mit Pfeilen dargestellt</a:t>
            </a:r>
          </a:p>
        </p:txBody>
      </p:sp>
      <p:sp>
        <p:nvSpPr>
          <p:cNvPr id="4" name="Slide Number Placeholder 3"/>
          <p:cNvSpPr>
            <a:spLocks noGrp="1"/>
          </p:cNvSpPr>
          <p:nvPr>
            <p:ph type="sldNum" sz="quarter" idx="5"/>
          </p:nvPr>
        </p:nvSpPr>
        <p:spPr/>
        <p:txBody>
          <a:bodyPr/>
          <a:lstStyle/>
          <a:p>
            <a:fld id="{488959B5-8531-3849-8B3F-39B2E56DD88C}" type="slidenum">
              <a:rPr lang="en-GB" smtClean="0"/>
              <a:t>46</a:t>
            </a:fld>
            <a:endParaRPr lang="en-GB"/>
          </a:p>
        </p:txBody>
      </p:sp>
    </p:spTree>
    <p:extLst>
      <p:ext uri="{BB962C8B-B14F-4D97-AF65-F5344CB8AC3E}">
        <p14:creationId xmlns:p14="http://schemas.microsoft.com/office/powerpoint/2010/main" val="3545215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Einzelteile zu einem großen Ganzen zusammenführen</a:t>
            </a:r>
          </a:p>
        </p:txBody>
      </p:sp>
      <p:sp>
        <p:nvSpPr>
          <p:cNvPr id="4" name="Slide Number Placeholder 3"/>
          <p:cNvSpPr>
            <a:spLocks noGrp="1"/>
          </p:cNvSpPr>
          <p:nvPr>
            <p:ph type="sldNum" sz="quarter" idx="5"/>
          </p:nvPr>
        </p:nvSpPr>
        <p:spPr/>
        <p:txBody>
          <a:bodyPr/>
          <a:lstStyle/>
          <a:p>
            <a:fld id="{488959B5-8531-3849-8B3F-39B2E56DD88C}" type="slidenum">
              <a:rPr lang="en-GB" smtClean="0"/>
              <a:t>52</a:t>
            </a:fld>
            <a:endParaRPr lang="en-GB"/>
          </a:p>
        </p:txBody>
      </p:sp>
    </p:spTree>
    <p:extLst>
      <p:ext uri="{BB962C8B-B14F-4D97-AF65-F5344CB8AC3E}">
        <p14:creationId xmlns:p14="http://schemas.microsoft.com/office/powerpoint/2010/main" val="64887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Entität = Klasse</a:t>
            </a:r>
          </a:p>
          <a:p>
            <a:r>
              <a:rPr lang="de-DE" dirty="0"/>
              <a:t>Attribute einer Entität = Attribute einer Klasse (mehrwertig -&gt; z.B. Liste)</a:t>
            </a:r>
          </a:p>
          <a:p>
            <a:r>
              <a:rPr lang="de-DE" dirty="0"/>
              <a:t>Assoziation = Assoziation</a:t>
            </a:r>
          </a:p>
          <a:p>
            <a:r>
              <a:rPr lang="de-DE" dirty="0"/>
              <a:t>Assoziationsklasse = Assoziation(</a:t>
            </a:r>
            <a:r>
              <a:rPr lang="de-DE" dirty="0" err="1"/>
              <a:t>sname</a:t>
            </a:r>
            <a:r>
              <a:rPr lang="de-DE" dirty="0"/>
              <a:t>) + Attribute</a:t>
            </a:r>
          </a:p>
          <a:p>
            <a:r>
              <a:rPr lang="de-DE" dirty="0"/>
              <a:t>Abgeleitete Attribute = Methoden (z.B.)</a:t>
            </a:r>
          </a:p>
          <a:p>
            <a:r>
              <a:rPr lang="de-DE" dirty="0" err="1"/>
              <a:t>Multiplizitäten</a:t>
            </a:r>
            <a:r>
              <a:rPr lang="de-DE" dirty="0"/>
              <a:t>/Funktionalitäten = </a:t>
            </a:r>
            <a:r>
              <a:rPr lang="de-DE" dirty="0" err="1"/>
              <a:t>Multiplizitäten</a:t>
            </a:r>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61</a:t>
            </a:fld>
            <a:endParaRPr lang="en-GB"/>
          </a:p>
        </p:txBody>
      </p:sp>
    </p:spTree>
    <p:extLst>
      <p:ext uri="{BB962C8B-B14F-4D97-AF65-F5344CB8AC3E}">
        <p14:creationId xmlns:p14="http://schemas.microsoft.com/office/powerpoint/2010/main" val="616449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Kompetenzen:</a:t>
            </a:r>
          </a:p>
          <a:p>
            <a:r>
              <a:rPr lang="de-DE" dirty="0"/>
              <a:t>Spezifikationen in Datenmodelle überführen</a:t>
            </a:r>
          </a:p>
          <a:p>
            <a:r>
              <a:rPr lang="de-DE" dirty="0"/>
              <a:t>Daten mit (E)ER modellieren</a:t>
            </a:r>
          </a:p>
          <a:p>
            <a:r>
              <a:rPr lang="de-DE" dirty="0"/>
              <a:t>ER-Modelle einem Kunden erklären</a:t>
            </a:r>
          </a:p>
          <a:p>
            <a:r>
              <a:rPr lang="de-DE" dirty="0"/>
              <a:t>Wenn UML bekannt:</a:t>
            </a:r>
            <a:br>
              <a:rPr lang="de-DE" dirty="0"/>
            </a:br>
            <a:r>
              <a:rPr lang="de-DE" dirty="0"/>
              <a:t>(E)ER-Modelle mit UML darstellen und wissen, wo die Grenzen/Unterschiede liegen</a:t>
            </a:r>
          </a:p>
          <a:p>
            <a:r>
              <a:rPr lang="de-DE" dirty="0"/>
              <a:t>Technische Probleme in Datenmodellen erkennen</a:t>
            </a:r>
          </a:p>
          <a:p>
            <a:r>
              <a:rPr lang="de-DE" dirty="0"/>
              <a:t>Mögliche inhaltliche Probleme in Datenmodellen erkennen und durch Fragen klären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64</a:t>
            </a:fld>
            <a:endParaRPr lang="en-GB"/>
          </a:p>
        </p:txBody>
      </p:sp>
    </p:spTree>
    <p:extLst>
      <p:ext uri="{BB962C8B-B14F-4D97-AF65-F5344CB8AC3E}">
        <p14:creationId xmlns:p14="http://schemas.microsoft.com/office/powerpoint/2010/main" val="3842987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Ableitungen: Für das abgeleitete Attribut „</a:t>
            </a:r>
            <a:r>
              <a:rPr lang="de-DE" dirty="0" err="1"/>
              <a:t>AnzahlMitarbeiter</a:t>
            </a:r>
            <a:r>
              <a:rPr lang="de-DE" dirty="0"/>
              <a:t>“</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68</a:t>
            </a:fld>
            <a:endParaRPr lang="en-GB"/>
          </a:p>
        </p:txBody>
      </p:sp>
    </p:spTree>
    <p:extLst>
      <p:ext uri="{BB962C8B-B14F-4D97-AF65-F5344CB8AC3E}">
        <p14:creationId xmlns:p14="http://schemas.microsoft.com/office/powerpoint/2010/main" val="3912626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SH=Schleswig-Holstein</a:t>
            </a:r>
          </a:p>
          <a:p>
            <a:endParaRPr lang="de-DE" dirty="0"/>
          </a:p>
          <a:p>
            <a:r>
              <a:rPr lang="de-DE" dirty="0"/>
              <a:t>Da Lübecker und Kieler disjunkte Mengen sind, kann die Menge der Marzipanliebhaber nur leer sein als Untermenge der Gourmets -&gt; Damit sind alle Lübecker Marzipanverächter</a:t>
            </a:r>
          </a:p>
        </p:txBody>
      </p:sp>
      <p:sp>
        <p:nvSpPr>
          <p:cNvPr id="4" name="Slide Number Placeholder 3"/>
          <p:cNvSpPr>
            <a:spLocks noGrp="1"/>
          </p:cNvSpPr>
          <p:nvPr>
            <p:ph type="sldNum" sz="quarter" idx="5"/>
          </p:nvPr>
        </p:nvSpPr>
        <p:spPr/>
        <p:txBody>
          <a:bodyPr/>
          <a:lstStyle/>
          <a:p>
            <a:fld id="{488959B5-8531-3849-8B3F-39B2E56DD88C}" type="slidenum">
              <a:rPr lang="en-GB" smtClean="0"/>
              <a:t>70</a:t>
            </a:fld>
            <a:endParaRPr lang="en-GB"/>
          </a:p>
        </p:txBody>
      </p:sp>
    </p:spTree>
    <p:extLst>
      <p:ext uri="{BB962C8B-B14F-4D97-AF65-F5344CB8AC3E}">
        <p14:creationId xmlns:p14="http://schemas.microsoft.com/office/powerpoint/2010/main" val="1177513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Kompetenzen:</a:t>
            </a:r>
          </a:p>
          <a:p>
            <a:r>
              <a:rPr lang="de-DE" dirty="0"/>
              <a:t>Spezifikationen in Datenmodelle überführen</a:t>
            </a:r>
          </a:p>
          <a:p>
            <a:r>
              <a:rPr lang="de-DE" dirty="0"/>
              <a:t>Daten mit (E)ER modellieren</a:t>
            </a:r>
          </a:p>
          <a:p>
            <a:r>
              <a:rPr lang="de-DE" dirty="0"/>
              <a:t>ER-Modelle einem Kunden erklären</a:t>
            </a:r>
          </a:p>
          <a:p>
            <a:r>
              <a:rPr lang="de-DE" dirty="0"/>
              <a:t>Wenn UML bekannt:</a:t>
            </a:r>
            <a:br>
              <a:rPr lang="de-DE" dirty="0"/>
            </a:br>
            <a:r>
              <a:rPr lang="de-DE" dirty="0"/>
              <a:t>(E)ER-Modelle mit UML darstellen und wissen, wo die Grenzen/Unterschiede liegen</a:t>
            </a:r>
          </a:p>
          <a:p>
            <a:r>
              <a:rPr lang="de-DE" dirty="0"/>
              <a:t>Technische Probleme in Datenmodellen erkennen</a:t>
            </a:r>
          </a:p>
          <a:p>
            <a:r>
              <a:rPr lang="de-DE" dirty="0"/>
              <a:t>Mögliche inhaltliche Probleme in Datenmodellen erkennen und durch Fragen klären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72</a:t>
            </a:fld>
            <a:endParaRPr lang="en-GB"/>
          </a:p>
        </p:txBody>
      </p:sp>
    </p:spTree>
    <p:extLst>
      <p:ext uri="{BB962C8B-B14F-4D97-AF65-F5344CB8AC3E}">
        <p14:creationId xmlns:p14="http://schemas.microsoft.com/office/powerpoint/2010/main" val="75059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Kompetenzen:</a:t>
            </a:r>
          </a:p>
          <a:p>
            <a:r>
              <a:rPr lang="de-DE" dirty="0"/>
              <a:t>Spezifikationen in Datenmodelle überführen</a:t>
            </a:r>
          </a:p>
          <a:p>
            <a:r>
              <a:rPr lang="de-DE" dirty="0"/>
              <a:t>Daten mit (E)ER modellieren</a:t>
            </a:r>
          </a:p>
          <a:p>
            <a:r>
              <a:rPr lang="de-DE" dirty="0"/>
              <a:t>ER-Modelle einem Kunden erklären</a:t>
            </a:r>
          </a:p>
          <a:p>
            <a:r>
              <a:rPr lang="de-DE" dirty="0"/>
              <a:t>Wenn UML bekannt:</a:t>
            </a:r>
            <a:br>
              <a:rPr lang="de-DE" dirty="0"/>
            </a:br>
            <a:r>
              <a:rPr lang="de-DE" dirty="0"/>
              <a:t>(E)ER-Modelle mit UML darstellen und wissen, wo die Grenzen/Unterschiede liegen</a:t>
            </a:r>
          </a:p>
          <a:p>
            <a:r>
              <a:rPr lang="de-DE" dirty="0"/>
              <a:t>Technische Probleme in Datenmodellen erkennen</a:t>
            </a:r>
          </a:p>
          <a:p>
            <a:r>
              <a:rPr lang="de-DE" dirty="0"/>
              <a:t>Mögliche inhaltliche Probleme in Datenmodellen erkennen und durch Fragen klären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7</a:t>
            </a:fld>
            <a:endParaRPr lang="en-GB"/>
          </a:p>
        </p:txBody>
      </p:sp>
    </p:spTree>
    <p:extLst>
      <p:ext uri="{BB962C8B-B14F-4D97-AF65-F5344CB8AC3E}">
        <p14:creationId xmlns:p14="http://schemas.microsoft.com/office/powerpoint/2010/main" val="316322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Mitarbeiter: Nummer (Schlüssel), Name; Tupel: (4711, Mustermann)</a:t>
            </a:r>
          </a:p>
        </p:txBody>
      </p:sp>
      <p:sp>
        <p:nvSpPr>
          <p:cNvPr id="4" name="Slide Number Placeholder 3"/>
          <p:cNvSpPr>
            <a:spLocks noGrp="1"/>
          </p:cNvSpPr>
          <p:nvPr>
            <p:ph type="sldNum" sz="quarter" idx="5"/>
          </p:nvPr>
        </p:nvSpPr>
        <p:spPr/>
        <p:txBody>
          <a:bodyPr/>
          <a:lstStyle/>
          <a:p>
            <a:fld id="{488959B5-8531-3849-8B3F-39B2E56DD88C}" type="slidenum">
              <a:rPr lang="en-GB" smtClean="0"/>
              <a:t>10</a:t>
            </a:fld>
            <a:endParaRPr lang="en-GB"/>
          </a:p>
        </p:txBody>
      </p:sp>
    </p:spTree>
    <p:extLst>
      <p:ext uri="{BB962C8B-B14F-4D97-AF65-F5344CB8AC3E}">
        <p14:creationId xmlns:p14="http://schemas.microsoft.com/office/powerpoint/2010/main" val="303052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Zeiger </a:t>
            </a:r>
            <a:r>
              <a:rPr lang="en-GB" dirty="0" err="1"/>
              <a:t>Nachteil</a:t>
            </a:r>
            <a:r>
              <a:rPr lang="en-GB" dirty="0"/>
              <a:t>: </a:t>
            </a:r>
            <a:r>
              <a:rPr lang="en-GB" dirty="0" err="1"/>
              <a:t>Wenn</a:t>
            </a:r>
            <a:r>
              <a:rPr lang="en-GB" dirty="0"/>
              <a:t> </a:t>
            </a:r>
            <a:r>
              <a:rPr lang="en-GB" dirty="0" err="1"/>
              <a:t>sich</a:t>
            </a:r>
            <a:r>
              <a:rPr lang="en-GB" dirty="0"/>
              <a:t> </a:t>
            </a:r>
            <a:r>
              <a:rPr lang="en-GB" dirty="0" err="1"/>
              <a:t>Speicherort</a:t>
            </a:r>
            <a:r>
              <a:rPr lang="en-GB" dirty="0"/>
              <a:t> </a:t>
            </a:r>
            <a:r>
              <a:rPr lang="en-GB" dirty="0" err="1"/>
              <a:t>ändert</a:t>
            </a:r>
            <a:r>
              <a:rPr lang="en-GB" dirty="0"/>
              <a:t>, </a:t>
            </a:r>
            <a:r>
              <a:rPr lang="en-GB" dirty="0" err="1"/>
              <a:t>müssen</a:t>
            </a:r>
            <a:r>
              <a:rPr lang="en-GB" dirty="0"/>
              <a:t> </a:t>
            </a:r>
            <a:r>
              <a:rPr lang="en-GB" dirty="0" err="1"/>
              <a:t>alle</a:t>
            </a:r>
            <a:r>
              <a:rPr lang="en-GB" dirty="0"/>
              <a:t> </a:t>
            </a:r>
            <a:r>
              <a:rPr lang="en-GB" dirty="0" err="1"/>
              <a:t>Referenzen</a:t>
            </a:r>
            <a:r>
              <a:rPr lang="en-GB" dirty="0"/>
              <a:t> </a:t>
            </a:r>
            <a:r>
              <a:rPr lang="en-GB" dirty="0" err="1"/>
              <a:t>geändert</a:t>
            </a:r>
            <a:r>
              <a:rPr lang="en-GB" dirty="0"/>
              <a:t> </a:t>
            </a:r>
            <a:r>
              <a:rPr lang="en-GB" dirty="0" err="1"/>
              <a:t>werden</a:t>
            </a:r>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11</a:t>
            </a:fld>
            <a:endParaRPr lang="en-GB"/>
          </a:p>
        </p:txBody>
      </p:sp>
    </p:spTree>
    <p:extLst>
      <p:ext uri="{BB962C8B-B14F-4D97-AF65-F5344CB8AC3E}">
        <p14:creationId xmlns:p14="http://schemas.microsoft.com/office/powerpoint/2010/main" val="202915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Das gleiche gilt für Mitarbeiter</a:t>
            </a:r>
          </a:p>
        </p:txBody>
      </p:sp>
      <p:sp>
        <p:nvSpPr>
          <p:cNvPr id="4" name="Slide Number Placeholder 3"/>
          <p:cNvSpPr>
            <a:spLocks noGrp="1"/>
          </p:cNvSpPr>
          <p:nvPr>
            <p:ph type="sldNum" sz="quarter" idx="5"/>
          </p:nvPr>
        </p:nvSpPr>
        <p:spPr/>
        <p:txBody>
          <a:bodyPr/>
          <a:lstStyle/>
          <a:p>
            <a:fld id="{488959B5-8531-3849-8B3F-39B2E56DD88C}" type="slidenum">
              <a:rPr lang="en-GB" smtClean="0"/>
              <a:t>14</a:t>
            </a:fld>
            <a:endParaRPr lang="en-GB"/>
          </a:p>
        </p:txBody>
      </p:sp>
    </p:spTree>
    <p:extLst>
      <p:ext uri="{BB962C8B-B14F-4D97-AF65-F5344CB8AC3E}">
        <p14:creationId xmlns:p14="http://schemas.microsoft.com/office/powerpoint/2010/main" val="144204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n:m</a:t>
            </a:r>
            <a:r>
              <a:rPr lang="de-DE" dirty="0"/>
              <a:t>: 0 bis unendlich viele Objekte der linken Seite stehen mit 0 bis unendlichen vielen Objekten der rechten Seite in Beziehung.</a:t>
            </a:r>
          </a:p>
          <a:p>
            <a:r>
              <a:rPr lang="de-DE" dirty="0"/>
              <a:t>1:n: 0 oder 1 Objekt der linken Seite steht mit 0 bis unendlich vielen Objekten der rechten Seite in Beziehung.</a:t>
            </a:r>
          </a:p>
          <a:p>
            <a:r>
              <a:rPr lang="de-DE" dirty="0"/>
              <a:t>1:1 0 oder 1 Objekt der linken Seite steht mit 0 oder 1 Objekt der rechten Seite in Beziehung.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 einem Projekt arbeiten m Mitarbeiter. Ein Mitarbeiter arbeitet an n Projekten. Oder: </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15</a:t>
            </a:fld>
            <a:endParaRPr lang="en-GB"/>
          </a:p>
        </p:txBody>
      </p:sp>
    </p:spTree>
    <p:extLst>
      <p:ext uri="{BB962C8B-B14F-4D97-AF65-F5344CB8AC3E}">
        <p14:creationId xmlns:p14="http://schemas.microsoft.com/office/powerpoint/2010/main" val="218805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Ein Projekt wird von einer Abteilung durchgeführt. Eine Abteilung führt n Projekte durch. Oder: n Projekte sind an eine Abteilung gebunden.</a:t>
            </a:r>
          </a:p>
          <a:p>
            <a:endParaRPr lang="de-DE" dirty="0"/>
          </a:p>
          <a:p>
            <a:r>
              <a:rPr lang="de-DE" dirty="0"/>
              <a:t>Jede Abteilung muss mindestens ein Projekt durchführen</a:t>
            </a:r>
          </a:p>
        </p:txBody>
      </p:sp>
      <p:sp>
        <p:nvSpPr>
          <p:cNvPr id="4" name="Slide Number Placeholder 3"/>
          <p:cNvSpPr>
            <a:spLocks noGrp="1"/>
          </p:cNvSpPr>
          <p:nvPr>
            <p:ph type="sldNum" sz="quarter" idx="5"/>
          </p:nvPr>
        </p:nvSpPr>
        <p:spPr/>
        <p:txBody>
          <a:bodyPr/>
          <a:lstStyle/>
          <a:p>
            <a:fld id="{488959B5-8531-3849-8B3F-39B2E56DD88C}" type="slidenum">
              <a:rPr lang="en-GB" smtClean="0"/>
              <a:t>16</a:t>
            </a:fld>
            <a:endParaRPr lang="en-GB"/>
          </a:p>
        </p:txBody>
      </p:sp>
    </p:spTree>
    <p:extLst>
      <p:ext uri="{BB962C8B-B14F-4D97-AF65-F5344CB8AC3E}">
        <p14:creationId xmlns:p14="http://schemas.microsoft.com/office/powerpoint/2010/main" val="95087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hell mit Türmch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6" name="Logo">
            <a:extLst>
              <a:ext uri="{FF2B5EF4-FFF2-40B4-BE49-F238E27FC236}">
                <a16:creationId xmlns:a16="http://schemas.microsoft.com/office/drawing/2014/main" id="{179B03B2-EBED-5847-BE81-4E66985BD731}"/>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33" name="Linie">
            <a:extLst>
              <a:ext uri="{FF2B5EF4-FFF2-40B4-BE49-F238E27FC236}">
                <a16:creationId xmlns:a16="http://schemas.microsoft.com/office/drawing/2014/main" id="{8ACF9709-FDEF-994C-B10A-21B8BF8EFD73}"/>
              </a:ext>
            </a:extLst>
          </p:cNvPr>
          <p:cNvSpPr/>
          <p:nvPr/>
        </p:nvSpPr>
        <p:spPr>
          <a:xfrm>
            <a:off x="0" y="5642640"/>
            <a:ext cx="12191301"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34" name="wissen.leben">
            <a:extLst>
              <a:ext uri="{FF2B5EF4-FFF2-40B4-BE49-F238E27FC236}">
                <a16:creationId xmlns:a16="http://schemas.microsoft.com/office/drawing/2014/main" id="{415D29C4-E34B-8A45-AA7E-1D586CE77E3F}"/>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7" name="Türmchen">
            <a:extLst>
              <a:ext uri="{FF2B5EF4-FFF2-40B4-BE49-F238E27FC236}">
                <a16:creationId xmlns:a16="http://schemas.microsoft.com/office/drawing/2014/main" id="{C2786F34-A14B-7149-A1A4-26264A5B3225}"/>
              </a:ext>
            </a:extLst>
          </p:cNvPr>
          <p:cNvGrpSpPr>
            <a:grpSpLocks noChangeAspect="1"/>
          </p:cNvGrpSpPr>
          <p:nvPr/>
        </p:nvGrpSpPr>
        <p:grpSpPr bwMode="auto">
          <a:xfrm>
            <a:off x="8687276" y="1035715"/>
            <a:ext cx="3504724" cy="4606925"/>
            <a:chOff x="3550" y="652"/>
            <a:chExt cx="2210" cy="2902"/>
          </a:xfrm>
        </p:grpSpPr>
        <p:sp>
          <p:nvSpPr>
            <p:cNvPr id="58" name="Glocken">
              <a:extLst>
                <a:ext uri="{FF2B5EF4-FFF2-40B4-BE49-F238E27FC236}">
                  <a16:creationId xmlns:a16="http://schemas.microsoft.com/office/drawing/2014/main" id="{897961CD-E1C4-4F4A-AA14-A9A0813CD34A}"/>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4D89AE"/>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9" name="Glocken innen">
              <a:extLst>
                <a:ext uri="{FF2B5EF4-FFF2-40B4-BE49-F238E27FC236}">
                  <a16:creationId xmlns:a16="http://schemas.microsoft.com/office/drawing/2014/main" id="{C8B100EB-0FE2-5448-BA66-AA7E5BDD4A1B}"/>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3278A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0" name="Türmchen">
              <a:extLst>
                <a:ext uri="{FF2B5EF4-FFF2-40B4-BE49-F238E27FC236}">
                  <a16:creationId xmlns:a16="http://schemas.microsoft.com/office/drawing/2014/main" id="{EF9E2494-27ED-FD47-AA47-B55DC5A6596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1" name="Linien">
              <a:extLst>
                <a:ext uri="{FF2B5EF4-FFF2-40B4-BE49-F238E27FC236}">
                  <a16:creationId xmlns:a16="http://schemas.microsoft.com/office/drawing/2014/main" id="{275F8786-5C13-354C-B4A7-47655C5ED385}"/>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grpSp>
        <p:nvGrpSpPr>
          <p:cNvPr id="73" name="Regieanweisungen">
            <a:extLst>
              <a:ext uri="{FF2B5EF4-FFF2-40B4-BE49-F238E27FC236}">
                <a16:creationId xmlns:a16="http://schemas.microsoft.com/office/drawing/2014/main" id="{3A23A438-E371-914B-A807-0E0A5D9BA265}"/>
              </a:ext>
            </a:extLst>
          </p:cNvPr>
          <p:cNvGrpSpPr/>
          <p:nvPr/>
        </p:nvGrpSpPr>
        <p:grpSpPr>
          <a:xfrm>
            <a:off x="-467513" y="-468000"/>
            <a:ext cx="13126327" cy="7776000"/>
            <a:chOff x="-468000" y="-468000"/>
            <a:chExt cx="13140000" cy="7776000"/>
          </a:xfrm>
        </p:grpSpPr>
        <p:cxnSp>
          <p:nvCxnSpPr>
            <p:cNvPr id="74" name="Linie">
              <a:extLst>
                <a:ext uri="{FF2B5EF4-FFF2-40B4-BE49-F238E27FC236}">
                  <a16:creationId xmlns:a16="http://schemas.microsoft.com/office/drawing/2014/main" id="{66A7282E-E6D2-A84D-9891-C685DDBC109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Linie">
              <a:extLst>
                <a:ext uri="{FF2B5EF4-FFF2-40B4-BE49-F238E27FC236}">
                  <a16:creationId xmlns:a16="http://schemas.microsoft.com/office/drawing/2014/main" id="{C0DABCCF-2814-584B-9A9E-F2A36D2C3090}"/>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Linie">
              <a:extLst>
                <a:ext uri="{FF2B5EF4-FFF2-40B4-BE49-F238E27FC236}">
                  <a16:creationId xmlns:a16="http://schemas.microsoft.com/office/drawing/2014/main" id="{D3629D8F-6C40-8248-8619-674EAE2CCB08}"/>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Linie">
              <a:extLst>
                <a:ext uri="{FF2B5EF4-FFF2-40B4-BE49-F238E27FC236}">
                  <a16:creationId xmlns:a16="http://schemas.microsoft.com/office/drawing/2014/main" id="{C9DB8BEB-F5D8-154B-AB88-ABE9BF30F8E6}"/>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Linie">
              <a:extLst>
                <a:ext uri="{FF2B5EF4-FFF2-40B4-BE49-F238E27FC236}">
                  <a16:creationId xmlns:a16="http://schemas.microsoft.com/office/drawing/2014/main" id="{D16B4BFE-487A-344D-913F-8E929692C6C2}"/>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Linie">
              <a:extLst>
                <a:ext uri="{FF2B5EF4-FFF2-40B4-BE49-F238E27FC236}">
                  <a16:creationId xmlns:a16="http://schemas.microsoft.com/office/drawing/2014/main" id="{905B7DD5-57E2-DC4E-9121-9ECBF0008D7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Linie">
              <a:extLst>
                <a:ext uri="{FF2B5EF4-FFF2-40B4-BE49-F238E27FC236}">
                  <a16:creationId xmlns:a16="http://schemas.microsoft.com/office/drawing/2014/main" id="{9B3ECF95-13DB-9D42-BAFD-31ABD4373FDA}"/>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Linie">
              <a:extLst>
                <a:ext uri="{FF2B5EF4-FFF2-40B4-BE49-F238E27FC236}">
                  <a16:creationId xmlns:a16="http://schemas.microsoft.com/office/drawing/2014/main" id="{6F8DE9E6-D343-104B-9839-5629A47B601A}"/>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6249EA10-9AD9-5546-9E11-04B977DD959F}"/>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BBE723E7-4F58-1641-9D96-3E75670DF995}"/>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8239169"/>
      </p:ext>
    </p:extLst>
  </p:cSld>
  <p:clrMapOvr>
    <a:masterClrMapping/>
  </p:clrMapOvr>
  <p:extLst mod="1">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6" name="Datumsplatzhalter 3">
            <a:extLst>
              <a:ext uri="{FF2B5EF4-FFF2-40B4-BE49-F238E27FC236}">
                <a16:creationId xmlns:a16="http://schemas.microsoft.com/office/drawing/2014/main" id="{E86D8077-4372-5146-B398-83C6882281F8}"/>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7" name="Fußzeilenplatzhalter 4">
            <a:extLst>
              <a:ext uri="{FF2B5EF4-FFF2-40B4-BE49-F238E27FC236}">
                <a16:creationId xmlns:a16="http://schemas.microsoft.com/office/drawing/2014/main" id="{ED1D1C23-05DC-0441-B5B6-BAAFF83BB76A}"/>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8" name="Foliennummernplatzhalter 5">
            <a:extLst>
              <a:ext uri="{FF2B5EF4-FFF2-40B4-BE49-F238E27FC236}">
                <a16:creationId xmlns:a16="http://schemas.microsoft.com/office/drawing/2014/main" id="{A2DC22DA-6370-FE48-9C40-D6A00D45993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9" name="Linie">
            <a:extLst>
              <a:ext uri="{FF2B5EF4-FFF2-40B4-BE49-F238E27FC236}">
                <a16:creationId xmlns:a16="http://schemas.microsoft.com/office/drawing/2014/main" id="{9885FC69-7E8B-8346-A374-037CEFCE3D22}"/>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511177550"/>
      </p:ext>
    </p:extLst>
  </p:cSld>
  <p:clrMapOvr>
    <a:masterClrMapping/>
  </p:clrMapOvr>
  <p:extLst mod="1">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8F6EC800-7BF9-D54E-995A-94C9F9BADFCB}"/>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6" name="Fußzeilenplatzhalter 4">
            <a:extLst>
              <a:ext uri="{FF2B5EF4-FFF2-40B4-BE49-F238E27FC236}">
                <a16:creationId xmlns:a16="http://schemas.microsoft.com/office/drawing/2014/main" id="{6E503AAE-E423-DB45-AD86-48BA80EA3DF5}"/>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7" name="Foliennummernplatzhalter 5">
            <a:extLst>
              <a:ext uri="{FF2B5EF4-FFF2-40B4-BE49-F238E27FC236}">
                <a16:creationId xmlns:a16="http://schemas.microsoft.com/office/drawing/2014/main" id="{C952AEFA-84D8-9443-9CEB-F8F56C994FD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8" name="Linie">
            <a:extLst>
              <a:ext uri="{FF2B5EF4-FFF2-40B4-BE49-F238E27FC236}">
                <a16:creationId xmlns:a16="http://schemas.microsoft.com/office/drawing/2014/main" id="{9EE9B35D-3696-2543-AF9A-6BB5766D66BB}"/>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457900413"/>
      </p:ext>
    </p:extLst>
  </p:cSld>
  <p:clrMapOvr>
    <a:masterClrMapping/>
  </p:clrMapOvr>
  <p:extLst mod="1">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anz leer">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9995DF37-38DF-074D-8192-E1A584FD7BB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Tree>
    <p:extLst>
      <p:ext uri="{BB962C8B-B14F-4D97-AF65-F5344CB8AC3E}">
        <p14:creationId xmlns:p14="http://schemas.microsoft.com/office/powerpoint/2010/main" val="3676814983"/>
      </p:ext>
    </p:extLst>
  </p:cSld>
  <p:clrMapOvr>
    <a:masterClrMapping/>
  </p:clrMapOvr>
  <p:extLst mod="1">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line // 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70412" y="1019190"/>
            <a:ext cx="5494742" cy="1080000"/>
          </a:xfrm>
        </p:spPr>
        <p:txBody>
          <a:bodyPr/>
          <a:lstStyle>
            <a:lvl1pPr>
              <a:defRPr/>
            </a:lvl1pPr>
          </a:lstStyle>
          <a:p>
            <a:r>
              <a:rPr lang="de-DE" dirty="0"/>
              <a:t>Headline einfügen</a:t>
            </a:r>
            <a:br>
              <a:rPr lang="de-DE" dirty="0"/>
            </a:br>
            <a:r>
              <a:rPr lang="de-DE" dirty="0"/>
              <a:t>über zwei Zeilen</a:t>
            </a:r>
          </a:p>
        </p:txBody>
      </p:sp>
      <p:sp>
        <p:nvSpPr>
          <p:cNvPr id="6" name="Vertikaler Textplatzhalter 2"/>
          <p:cNvSpPr>
            <a:spLocks noGrp="1"/>
          </p:cNvSpPr>
          <p:nvPr>
            <p:ph type="body" orient="vert" idx="1" hasCustomPrompt="1"/>
          </p:nvPr>
        </p:nvSpPr>
        <p:spPr>
          <a:xfrm>
            <a:off x="359625" y="2369580"/>
            <a:ext cx="5494742" cy="3373994"/>
          </a:xfrm>
        </p:spPr>
        <p:txBody>
          <a:bodyPr vert="horz"/>
          <a:lstStyle>
            <a:lvl1pPr>
              <a:defRPr/>
            </a:lvl1pPr>
            <a:lvl2pPr>
              <a:defRPr b="0"/>
            </a:lvl2pPr>
            <a:lvl3pPr>
              <a:defRPr b="0"/>
            </a:lvl3pPr>
            <a:lvl4pPr>
              <a:defRPr b="0"/>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p:txBody>
      </p:sp>
      <p:sp>
        <p:nvSpPr>
          <p:cNvPr id="4" name="Bildplatzhalter 3"/>
          <p:cNvSpPr>
            <a:spLocks noGrp="1"/>
          </p:cNvSpPr>
          <p:nvPr>
            <p:ph type="pic" sz="quarter" idx="13" hasCustomPrompt="1"/>
          </p:nvPr>
        </p:nvSpPr>
        <p:spPr>
          <a:xfrm>
            <a:off x="6313152" y="1512000"/>
            <a:ext cx="5518523" cy="3028680"/>
          </a:xfrm>
          <a:solidFill>
            <a:schemeClr val="tx1">
              <a:lumMod val="20000"/>
              <a:lumOff val="80000"/>
            </a:schemeClr>
          </a:solidFill>
        </p:spPr>
        <p:txBody>
          <a:bodyPr anchor="ctr" anchorCtr="0"/>
          <a:lstStyle>
            <a:lvl1pPr algn="ctr">
              <a:spcBef>
                <a:spcPts val="0"/>
              </a:spcBef>
              <a:defRPr sz="1199"/>
            </a:lvl1pPr>
          </a:lstStyle>
          <a:p>
            <a:r>
              <a:rPr lang="de-DE" dirty="0"/>
              <a:t>Platzhalter für ein Bild (Format: 4:3)</a:t>
            </a:r>
            <a:br>
              <a:rPr lang="de-DE" dirty="0"/>
            </a:br>
            <a:br>
              <a:rPr lang="de-DE" dirty="0"/>
            </a:br>
            <a:br>
              <a:rPr lang="de-DE" dirty="0"/>
            </a:br>
            <a:endParaRPr lang="de-DE" dirty="0"/>
          </a:p>
        </p:txBody>
      </p:sp>
      <p:sp>
        <p:nvSpPr>
          <p:cNvPr id="13" name="Vertikaler Textplatzhalter 2"/>
          <p:cNvSpPr>
            <a:spLocks noGrp="1"/>
          </p:cNvSpPr>
          <p:nvPr>
            <p:ph type="body" orient="vert" idx="14" hasCustomPrompt="1"/>
          </p:nvPr>
        </p:nvSpPr>
        <p:spPr>
          <a:xfrm>
            <a:off x="6313152" y="4680002"/>
            <a:ext cx="5518726" cy="1063575"/>
          </a:xfrm>
        </p:spPr>
        <p:txBody>
          <a:bodyPr vert="horz"/>
          <a:lstStyle>
            <a:lvl1pPr marL="0" indent="0">
              <a:lnSpc>
                <a:spcPct val="112000"/>
              </a:lnSpc>
              <a:spcBef>
                <a:spcPts val="0"/>
              </a:spcBef>
              <a:buFont typeface="Arial" panose="020B0604020202020204" pitchFamily="34" charset="0"/>
              <a:buNone/>
              <a:defRPr sz="1399" b="0" i="0">
                <a:latin typeface="Calibri" panose="020F0502020204030204" pitchFamily="34" charset="0"/>
                <a:cs typeface="Calibri" panose="020F0502020204030204" pitchFamily="34" charset="0"/>
              </a:defRPr>
            </a:lvl1pPr>
            <a:lvl2pPr marL="0" indent="0">
              <a:lnSpc>
                <a:spcPct val="112000"/>
              </a:lnSpc>
              <a:spcBef>
                <a:spcPts val="0"/>
              </a:spcBef>
              <a:buNone/>
              <a:defRPr sz="1199" b="0" i="0">
                <a:latin typeface="+mn-lt"/>
              </a:defRPr>
            </a:lvl2pPr>
            <a:lvl3pPr marL="0" indent="0">
              <a:lnSpc>
                <a:spcPct val="112000"/>
              </a:lnSpc>
              <a:spcBef>
                <a:spcPts val="0"/>
              </a:spcBef>
              <a:buNone/>
              <a:defRPr sz="1199" b="0" i="0">
                <a:latin typeface="+mn-lt"/>
              </a:defRPr>
            </a:lvl3pPr>
            <a:lvl4pPr marL="0" indent="0">
              <a:lnSpc>
                <a:spcPct val="112000"/>
              </a:lnSpc>
              <a:spcBef>
                <a:spcPts val="0"/>
              </a:spcBef>
              <a:buNone/>
              <a:defRPr sz="1199" b="0" i="0">
                <a:latin typeface="+mn-lt"/>
              </a:defRPr>
            </a:lvl4pPr>
            <a:lvl5pPr marL="0" indent="0">
              <a:lnSpc>
                <a:spcPct val="112000"/>
              </a:lnSpc>
              <a:spcBef>
                <a:spcPts val="0"/>
              </a:spcBef>
              <a:buNone/>
              <a:defRPr sz="1199" b="0" i="0">
                <a:latin typeface="+mn-lt"/>
              </a:defRPr>
            </a:lvl5pPr>
            <a:lvl6pPr marL="0" indent="0">
              <a:lnSpc>
                <a:spcPct val="112000"/>
              </a:lnSpc>
              <a:spcBef>
                <a:spcPts val="0"/>
              </a:spcBef>
              <a:buNone/>
              <a:defRPr sz="1199" b="0" i="0">
                <a:latin typeface="+mn-lt"/>
              </a:defRPr>
            </a:lvl6pPr>
            <a:lvl7pPr marL="0" indent="0">
              <a:lnSpc>
                <a:spcPct val="112000"/>
              </a:lnSpc>
              <a:spcBef>
                <a:spcPts val="0"/>
              </a:spcBef>
              <a:buNone/>
              <a:defRPr sz="1199" b="0" i="0">
                <a:latin typeface="+mn-lt"/>
              </a:defRPr>
            </a:lvl7pPr>
            <a:lvl8pPr marL="0" indent="0">
              <a:lnSpc>
                <a:spcPct val="112000"/>
              </a:lnSpc>
              <a:spcBef>
                <a:spcPts val="0"/>
              </a:spcBef>
              <a:buNone/>
              <a:defRPr sz="1199" b="0" i="0">
                <a:latin typeface="+mn-lt"/>
              </a:defRPr>
            </a:lvl8pPr>
            <a:lvl9pPr marL="0" indent="0">
              <a:lnSpc>
                <a:spcPct val="112000"/>
              </a:lnSpc>
              <a:spcBef>
                <a:spcPts val="0"/>
              </a:spcBef>
              <a:buNone/>
              <a:defRPr sz="1199" b="0" i="0">
                <a:latin typeface="+mn-lt"/>
              </a:defRPr>
            </a:lvl9pPr>
          </a:lstStyle>
          <a:p>
            <a:pPr lvl="0"/>
            <a:r>
              <a:rPr lang="de-DE" dirty="0"/>
              <a:t>Bildunterschrift</a:t>
            </a:r>
          </a:p>
        </p:txBody>
      </p:sp>
      <p:sp>
        <p:nvSpPr>
          <p:cNvPr id="9" name="Datumsplatzhalter 3">
            <a:extLst>
              <a:ext uri="{FF2B5EF4-FFF2-40B4-BE49-F238E27FC236}">
                <a16:creationId xmlns:a16="http://schemas.microsoft.com/office/drawing/2014/main" id="{C6D58E90-194C-274B-8399-616475266D39}"/>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14" name="Fußzeilenplatzhalter 4">
            <a:extLst>
              <a:ext uri="{FF2B5EF4-FFF2-40B4-BE49-F238E27FC236}">
                <a16:creationId xmlns:a16="http://schemas.microsoft.com/office/drawing/2014/main" id="{9644BF75-828E-C94C-A7AA-0D73825FED61}"/>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5" name="Foliennummernplatzhalter 5">
            <a:extLst>
              <a:ext uri="{FF2B5EF4-FFF2-40B4-BE49-F238E27FC236}">
                <a16:creationId xmlns:a16="http://schemas.microsoft.com/office/drawing/2014/main" id="{42F02FE4-B132-6944-915C-2BF6E9BC093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6" name="Linie">
            <a:extLst>
              <a:ext uri="{FF2B5EF4-FFF2-40B4-BE49-F238E27FC236}">
                <a16:creationId xmlns:a16="http://schemas.microsoft.com/office/drawing/2014/main" id="{139920B9-F07E-8246-B59F-A38AA9EC7E8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344951734"/>
      </p:ext>
    </p:extLst>
  </p:cSld>
  <p:clrMapOvr>
    <a:masterClrMapping/>
  </p:clrMapOvr>
  <p:extLst mod="1">
    <p:ext uri="{DCECCB84-F9BA-43D5-87BE-67443E8EF086}">
      <p15:sldGuideLst xmlns:p15="http://schemas.microsoft.com/office/powerpoint/2012/main">
        <p15:guide id="4" pos="226">
          <p15:clr>
            <a:srgbClr val="FBAE40"/>
          </p15:clr>
        </p15:guide>
        <p15:guide id="5" pos="5534">
          <p15:clr>
            <a:srgbClr val="FBAE40"/>
          </p15:clr>
        </p15:guide>
        <p15:guide id="6" orient="horz" pos="3618">
          <p15:clr>
            <a:srgbClr val="FBAE40"/>
          </p15:clr>
        </p15:guide>
        <p15:guide id="7" orient="horz" pos="851">
          <p15:clr>
            <a:srgbClr val="FBAE40"/>
          </p15:clr>
        </p15:guide>
        <p15:guide id="8" orient="horz" pos="1781">
          <p15:clr>
            <a:srgbClr val="FBAE40"/>
          </p15:clr>
        </p15:guide>
        <p15:guide id="9" pos="227">
          <p15:clr>
            <a:srgbClr val="FBAE40"/>
          </p15:clr>
        </p15:guide>
        <p15:guide id="10" pos="74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40769"/>
            <a:ext cx="10363200" cy="2169195"/>
          </a:xfrm>
        </p:spPr>
        <p:txBody>
          <a:bodyPr anchor="b"/>
          <a:lstStyle>
            <a:lvl1pPr algn="ctr">
              <a:defRPr sz="5994"/>
            </a:lvl1pPr>
          </a:lstStyle>
          <a:p>
            <a:r>
              <a:rPr lang="en-US"/>
              <a:t>Click to edit Master title style</a:t>
            </a:r>
            <a:endParaRPr lang="en-US" dirty="0"/>
          </a:p>
        </p:txBody>
      </p:sp>
      <p:sp>
        <p:nvSpPr>
          <p:cNvPr id="3" name="Subtitle 2"/>
          <p:cNvSpPr>
            <a:spLocks noGrp="1"/>
          </p:cNvSpPr>
          <p:nvPr>
            <p:ph type="subTitle" idx="1"/>
          </p:nvPr>
        </p:nvSpPr>
        <p:spPr>
          <a:xfrm>
            <a:off x="1524001" y="3602039"/>
            <a:ext cx="9144000" cy="1272203"/>
          </a:xfrm>
          <a:solidFill>
            <a:schemeClr val="bg2"/>
          </a:solidFill>
        </p:spPr>
        <p:txBody>
          <a:bodyPr anchor="ctr" anchorCtr="0">
            <a:normAutofit/>
          </a:bodyPr>
          <a:lstStyle>
            <a:lvl1pPr marL="0" indent="0" algn="ctr">
              <a:buNone/>
              <a:defRPr sz="3197">
                <a:solidFill>
                  <a:schemeClr val="bg1"/>
                </a:solidFill>
              </a:defRPr>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10DEB978-30E1-904C-83B5-37E2717C4211}"/>
              </a:ext>
            </a:extLst>
          </p:cNvPr>
          <p:cNvSpPr>
            <a:spLocks noGrp="1"/>
          </p:cNvSpPr>
          <p:nvPr>
            <p:ph type="body" sz="quarter" idx="10"/>
          </p:nvPr>
        </p:nvSpPr>
        <p:spPr>
          <a:xfrm>
            <a:off x="1524001" y="4874243"/>
            <a:ext cx="9144000" cy="658813"/>
          </a:xfrm>
        </p:spPr>
        <p:txBody>
          <a:bodyPr anchor="ctr" anchorCtr="0">
            <a:normAutofit/>
          </a:bodyPr>
          <a:lstStyle>
            <a:lvl1pPr marL="0" indent="0" algn="ctr">
              <a:buNone/>
              <a:defRPr sz="2398"/>
            </a:lvl1pPr>
            <a:lvl2pPr marL="456743" indent="0">
              <a:buNone/>
              <a:defRPr/>
            </a:lvl2pPr>
          </a:lstStyle>
          <a:p>
            <a:pPr lvl="0"/>
            <a:r>
              <a:rPr lang="en-US"/>
              <a:t>Edit Master text styles</a:t>
            </a:r>
          </a:p>
        </p:txBody>
      </p:sp>
    </p:spTree>
    <p:extLst>
      <p:ext uri="{BB962C8B-B14F-4D97-AF65-F5344CB8AC3E}">
        <p14:creationId xmlns:p14="http://schemas.microsoft.com/office/powerpoint/2010/main" val="95613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9625" y="1709741"/>
            <a:ext cx="10987826" cy="2852737"/>
          </a:xfrm>
        </p:spPr>
        <p:txBody>
          <a:bodyPr anchor="b"/>
          <a:lstStyle>
            <a:lvl1pPr>
              <a:defRPr sz="5994"/>
            </a:lvl1pPr>
          </a:lstStyle>
          <a:p>
            <a:r>
              <a:rPr lang="en-US"/>
              <a:t>Click to edit Master title style</a:t>
            </a:r>
            <a:endParaRPr lang="en-US" dirty="0"/>
          </a:p>
        </p:txBody>
      </p:sp>
      <p:sp>
        <p:nvSpPr>
          <p:cNvPr id="3" name="Text Placeholder 2"/>
          <p:cNvSpPr>
            <a:spLocks noGrp="1"/>
          </p:cNvSpPr>
          <p:nvPr>
            <p:ph type="body" idx="1"/>
          </p:nvPr>
        </p:nvSpPr>
        <p:spPr>
          <a:xfrm>
            <a:off x="359625" y="4589466"/>
            <a:ext cx="10987826" cy="1316447"/>
          </a:xfrm>
        </p:spPr>
        <p:txBody>
          <a:bodyPr/>
          <a:lstStyle>
            <a:lvl1pPr marL="0" indent="0">
              <a:buNone/>
              <a:defRPr sz="2398">
                <a:solidFill>
                  <a:schemeClr val="tx1"/>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9" name="Datumsplatzhalter 3">
            <a:extLst>
              <a:ext uri="{FF2B5EF4-FFF2-40B4-BE49-F238E27FC236}">
                <a16:creationId xmlns:a16="http://schemas.microsoft.com/office/drawing/2014/main" id="{D08DBF21-BE4C-BC4D-82F0-6FB7937925DA}"/>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10" name="Fußzeilenplatzhalter 4">
            <a:extLst>
              <a:ext uri="{FF2B5EF4-FFF2-40B4-BE49-F238E27FC236}">
                <a16:creationId xmlns:a16="http://schemas.microsoft.com/office/drawing/2014/main" id="{F00B39BD-4F22-0941-BFB8-4356F415DFCE}"/>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1" name="Foliennummernplatzhalter 5">
            <a:extLst>
              <a:ext uri="{FF2B5EF4-FFF2-40B4-BE49-F238E27FC236}">
                <a16:creationId xmlns:a16="http://schemas.microsoft.com/office/drawing/2014/main" id="{8D7BF1C4-105C-CF45-9C87-83CAFBF72F61}"/>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2" name="Linie">
            <a:extLst>
              <a:ext uri="{FF2B5EF4-FFF2-40B4-BE49-F238E27FC236}">
                <a16:creationId xmlns:a16="http://schemas.microsoft.com/office/drawing/2014/main" id="{D8637B26-F5B6-5C41-822F-05994CF18C64}"/>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402318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hel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0" name="Logo">
            <a:extLst>
              <a:ext uri="{FF2B5EF4-FFF2-40B4-BE49-F238E27FC236}">
                <a16:creationId xmlns:a16="http://schemas.microsoft.com/office/drawing/2014/main" id="{D233BC18-2C2C-5943-9575-56EEFC9959B0}"/>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24" name="wissen.leben">
            <a:extLst>
              <a:ext uri="{FF2B5EF4-FFF2-40B4-BE49-F238E27FC236}">
                <a16:creationId xmlns:a16="http://schemas.microsoft.com/office/drawing/2014/main" id="{850FA578-6F92-ED42-ADFA-BBD1A333CA4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25" name="Regieanweisungen">
            <a:extLst>
              <a:ext uri="{FF2B5EF4-FFF2-40B4-BE49-F238E27FC236}">
                <a16:creationId xmlns:a16="http://schemas.microsoft.com/office/drawing/2014/main" id="{ED9FFC58-AD21-3E47-B1A8-93EE29275526}"/>
              </a:ext>
            </a:extLst>
          </p:cNvPr>
          <p:cNvGrpSpPr/>
          <p:nvPr/>
        </p:nvGrpSpPr>
        <p:grpSpPr>
          <a:xfrm>
            <a:off x="-467513" y="-468000"/>
            <a:ext cx="13126327" cy="7776000"/>
            <a:chOff x="-468000" y="-468000"/>
            <a:chExt cx="13140000" cy="7776000"/>
          </a:xfrm>
        </p:grpSpPr>
        <p:cxnSp>
          <p:nvCxnSpPr>
            <p:cNvPr id="26" name="Linie">
              <a:extLst>
                <a:ext uri="{FF2B5EF4-FFF2-40B4-BE49-F238E27FC236}">
                  <a16:creationId xmlns:a16="http://schemas.microsoft.com/office/drawing/2014/main" id="{B64ED526-E274-3147-A2AF-D81E318BDC7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Linie">
              <a:extLst>
                <a:ext uri="{FF2B5EF4-FFF2-40B4-BE49-F238E27FC236}">
                  <a16:creationId xmlns:a16="http://schemas.microsoft.com/office/drawing/2014/main" id="{635028BA-7335-574C-8E83-D802863F7E9D}"/>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nie">
              <a:extLst>
                <a:ext uri="{FF2B5EF4-FFF2-40B4-BE49-F238E27FC236}">
                  <a16:creationId xmlns:a16="http://schemas.microsoft.com/office/drawing/2014/main" id="{21CD66BF-E308-3F4B-895B-FAA7C5FE3EC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Linie">
              <a:extLst>
                <a:ext uri="{FF2B5EF4-FFF2-40B4-BE49-F238E27FC236}">
                  <a16:creationId xmlns:a16="http://schemas.microsoft.com/office/drawing/2014/main" id="{A699C338-927B-4942-9427-6060000D99F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nie">
              <a:extLst>
                <a:ext uri="{FF2B5EF4-FFF2-40B4-BE49-F238E27FC236}">
                  <a16:creationId xmlns:a16="http://schemas.microsoft.com/office/drawing/2014/main" id="{F475D903-336D-8E48-916C-726044DBD829}"/>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F8683604-57DF-764E-800E-48A3E945DA0E}"/>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616A30C2-8E95-384D-8B79-BA59DD2978B0}"/>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65786F69-7926-CA45-84BD-1AAD5F33CF1B}"/>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2CB29A9F-189F-B844-9FE4-D2371E12A0C9}"/>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9F47B3E-58E2-BF45-AA62-F5377549D8EC}"/>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4401091"/>
      </p:ext>
    </p:extLst>
  </p:cSld>
  <p:clrMapOvr>
    <a:masterClrMapping/>
  </p:clrMapOvr>
  <p:extLst mod="1">
    <p:ext uri="{DCECCB84-F9BA-43D5-87BE-67443E8EF086}">
      <p15:sldGuideLst xmlns:p15="http://schemas.microsoft.com/office/powerpoint/2012/main">
        <p15:guide id="1" orient="horz" pos="1236">
          <p15:clr>
            <a:srgbClr val="FBAE40"/>
          </p15:clr>
        </p15:guide>
        <p15:guide id="2" orient="horz" pos="2040">
          <p15:clr>
            <a:srgbClr val="FBAE40"/>
          </p15:clr>
        </p15:guide>
        <p15:guide id="3" pos="226">
          <p15:clr>
            <a:srgbClr val="FBAE40"/>
          </p15:clr>
        </p15:guide>
        <p15:guide id="4" pos="55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blau mit Türmchen">
    <p:spTree>
      <p:nvGrpSpPr>
        <p:cNvPr id="1" name=""/>
        <p:cNvGrpSpPr/>
        <p:nvPr/>
      </p:nvGrpSpPr>
      <p:grpSpPr>
        <a:xfrm>
          <a:off x="0" y="0"/>
          <a:ext cx="0" cy="0"/>
          <a:chOff x="0" y="0"/>
          <a:chExt cx="0" cy="0"/>
        </a:xfrm>
      </p:grpSpPr>
      <p:sp>
        <p:nvSpPr>
          <p:cNvPr id="13" name="Fläche"/>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15" name="Türmchen"/>
          <p:cNvGrpSpPr>
            <a:grpSpLocks noChangeAspect="1"/>
          </p:cNvGrpSpPr>
          <p:nvPr/>
        </p:nvGrpSpPr>
        <p:grpSpPr bwMode="auto">
          <a:xfrm>
            <a:off x="7513324" y="1035716"/>
            <a:ext cx="4677833" cy="4606925"/>
            <a:chOff x="3550" y="652"/>
            <a:chExt cx="2210" cy="2902"/>
          </a:xfrm>
        </p:grpSpPr>
        <p:sp>
          <p:nvSpPr>
            <p:cNvPr id="16" name="Glocken"/>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0" name="Glocken innen"/>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4" name="Türmchen"/>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5" name="Linien"/>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2" name="Titel 1"/>
          <p:cNvSpPr>
            <a:spLocks noGrp="1"/>
          </p:cNvSpPr>
          <p:nvPr>
            <p:ph type="ctrTitle" hasCustomPrompt="1"/>
          </p:nvPr>
        </p:nvSpPr>
        <p:spPr>
          <a:xfrm>
            <a:off x="480000" y="1962150"/>
            <a:ext cx="8544000" cy="1276350"/>
          </a:xfrm>
        </p:spPr>
        <p:txBody>
          <a:bodyPr anchor="t"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480000"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5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6" name="Fläche">
            <a:extLst>
              <a:ext uri="{FF2B5EF4-FFF2-40B4-BE49-F238E27FC236}">
                <a16:creationId xmlns:a16="http://schemas.microsoft.com/office/drawing/2014/main" id="{A0C1A4B1-F77B-CE43-BDE2-3A29F198B73A}"/>
              </a:ext>
            </a:extLst>
          </p:cNvPr>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7" name="Linie">
            <a:extLst>
              <a:ext uri="{FF2B5EF4-FFF2-40B4-BE49-F238E27FC236}">
                <a16:creationId xmlns:a16="http://schemas.microsoft.com/office/drawing/2014/main" id="{004499F2-1FF9-CC44-99DB-D9FE23B62C2B}"/>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49" name="Logo">
            <a:extLst>
              <a:ext uri="{FF2B5EF4-FFF2-40B4-BE49-F238E27FC236}">
                <a16:creationId xmlns:a16="http://schemas.microsoft.com/office/drawing/2014/main" id="{CD0DA697-2C40-B34B-863E-4D020E1380AA}"/>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50" name="wissen.leben">
            <a:extLst>
              <a:ext uri="{FF2B5EF4-FFF2-40B4-BE49-F238E27FC236}">
                <a16:creationId xmlns:a16="http://schemas.microsoft.com/office/drawing/2014/main" id="{8DAFEFA9-1702-514E-9F13-94F3E7D52DB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Türmchen">
            <a:extLst>
              <a:ext uri="{FF2B5EF4-FFF2-40B4-BE49-F238E27FC236}">
                <a16:creationId xmlns:a16="http://schemas.microsoft.com/office/drawing/2014/main" id="{CC994A96-87B1-FE4C-AC7E-79256B8AA1F8}"/>
              </a:ext>
            </a:extLst>
          </p:cNvPr>
          <p:cNvGrpSpPr>
            <a:grpSpLocks noChangeAspect="1"/>
          </p:cNvGrpSpPr>
          <p:nvPr/>
        </p:nvGrpSpPr>
        <p:grpSpPr bwMode="auto">
          <a:xfrm>
            <a:off x="8687276" y="1035715"/>
            <a:ext cx="3504724" cy="4606925"/>
            <a:chOff x="3550" y="652"/>
            <a:chExt cx="2210" cy="2902"/>
          </a:xfrm>
        </p:grpSpPr>
        <p:sp>
          <p:nvSpPr>
            <p:cNvPr id="52" name="Glocken">
              <a:extLst>
                <a:ext uri="{FF2B5EF4-FFF2-40B4-BE49-F238E27FC236}">
                  <a16:creationId xmlns:a16="http://schemas.microsoft.com/office/drawing/2014/main" id="{E325FA85-F261-8844-B4AC-72DA27F184FB}"/>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3" name="Glocken innen">
              <a:extLst>
                <a:ext uri="{FF2B5EF4-FFF2-40B4-BE49-F238E27FC236}">
                  <a16:creationId xmlns:a16="http://schemas.microsoft.com/office/drawing/2014/main" id="{F9788BDF-D72D-4942-828D-954B33880A37}"/>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5" name="Türmchen">
              <a:extLst>
                <a:ext uri="{FF2B5EF4-FFF2-40B4-BE49-F238E27FC236}">
                  <a16:creationId xmlns:a16="http://schemas.microsoft.com/office/drawing/2014/main" id="{1663F8F8-D044-1F4B-978F-47C077DB994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6" name="Linien">
              <a:extLst>
                <a:ext uri="{FF2B5EF4-FFF2-40B4-BE49-F238E27FC236}">
                  <a16:creationId xmlns:a16="http://schemas.microsoft.com/office/drawing/2014/main" id="{B0D2A84D-FA8B-8243-AFF2-1AA693CB60D8}"/>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60" name="Titel 1">
            <a:extLst>
              <a:ext uri="{FF2B5EF4-FFF2-40B4-BE49-F238E27FC236}">
                <a16:creationId xmlns:a16="http://schemas.microsoft.com/office/drawing/2014/main" id="{F6CCE017-8073-FA4E-BA50-DC2F3CC044E3}"/>
              </a:ext>
            </a:extLst>
          </p:cNvPr>
          <p:cNvSpPr txBox="1">
            <a:spLocks/>
          </p:cNvSpPr>
          <p:nvPr/>
        </p:nvSpPr>
        <p:spPr>
          <a:xfrm>
            <a:off x="359625" y="2114550"/>
            <a:ext cx="8544000" cy="1276350"/>
          </a:xfrm>
          <a:prstGeom prst="rect">
            <a:avLst/>
          </a:prstGeom>
        </p:spPr>
        <p:txBody>
          <a:bodyPr vert="horz" lIns="0" tIns="0" rIns="0" bIns="0" rtlCol="0" anchor="b" anchorCtr="0">
            <a:no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dirty="0"/>
              <a:t>Titel der Präsentation auf zwei Zeilen einfügen</a:t>
            </a:r>
          </a:p>
        </p:txBody>
      </p:sp>
      <p:sp>
        <p:nvSpPr>
          <p:cNvPr id="61" name="Untertitel 2">
            <a:extLst>
              <a:ext uri="{FF2B5EF4-FFF2-40B4-BE49-F238E27FC236}">
                <a16:creationId xmlns:a16="http://schemas.microsoft.com/office/drawing/2014/main" id="{5B42F7DF-CD0C-C748-89A7-998A99D3B063}"/>
              </a:ext>
            </a:extLst>
          </p:cNvPr>
          <p:cNvSpPr txBox="1">
            <a:spLocks/>
          </p:cNvSpPr>
          <p:nvPr/>
        </p:nvSpPr>
        <p:spPr>
          <a:xfrm>
            <a:off x="359625" y="3390901"/>
            <a:ext cx="8544000" cy="9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br>
              <a:rPr lang="en-GB" sz="1798"/>
            </a:br>
            <a:r>
              <a:rPr lang="en-GB" sz="1798"/>
              <a:t>Name: der Referentin / des Referenten</a:t>
            </a:r>
            <a:endParaRPr lang="en-GB" sz="1798" dirty="0"/>
          </a:p>
        </p:txBody>
      </p:sp>
      <p:grpSp>
        <p:nvGrpSpPr>
          <p:cNvPr id="62" name="Regieanweisungen">
            <a:extLst>
              <a:ext uri="{FF2B5EF4-FFF2-40B4-BE49-F238E27FC236}">
                <a16:creationId xmlns:a16="http://schemas.microsoft.com/office/drawing/2014/main" id="{C368D8F1-E7A9-554E-9B0E-05F32F9FAD2A}"/>
              </a:ext>
            </a:extLst>
          </p:cNvPr>
          <p:cNvGrpSpPr/>
          <p:nvPr/>
        </p:nvGrpSpPr>
        <p:grpSpPr>
          <a:xfrm>
            <a:off x="-467513" y="-468000"/>
            <a:ext cx="13126327" cy="7776000"/>
            <a:chOff x="-468000" y="-468000"/>
            <a:chExt cx="13140000" cy="7776000"/>
          </a:xfrm>
        </p:grpSpPr>
        <p:cxnSp>
          <p:nvCxnSpPr>
            <p:cNvPr id="63" name="Linie">
              <a:extLst>
                <a:ext uri="{FF2B5EF4-FFF2-40B4-BE49-F238E27FC236}">
                  <a16:creationId xmlns:a16="http://schemas.microsoft.com/office/drawing/2014/main" id="{CDBB0B1F-B071-A845-B192-682917954BF8}"/>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Linie">
              <a:extLst>
                <a:ext uri="{FF2B5EF4-FFF2-40B4-BE49-F238E27FC236}">
                  <a16:creationId xmlns:a16="http://schemas.microsoft.com/office/drawing/2014/main" id="{59954D6D-0B9C-AD44-9DDB-2550636C8703}"/>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Linie">
              <a:extLst>
                <a:ext uri="{FF2B5EF4-FFF2-40B4-BE49-F238E27FC236}">
                  <a16:creationId xmlns:a16="http://schemas.microsoft.com/office/drawing/2014/main" id="{914DE49F-EC57-2E43-AB89-FC5181C10FC2}"/>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Linie">
              <a:extLst>
                <a:ext uri="{FF2B5EF4-FFF2-40B4-BE49-F238E27FC236}">
                  <a16:creationId xmlns:a16="http://schemas.microsoft.com/office/drawing/2014/main" id="{7623077E-5FB6-4745-AFCB-96D80DF5C511}"/>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Linie">
              <a:extLst>
                <a:ext uri="{FF2B5EF4-FFF2-40B4-BE49-F238E27FC236}">
                  <a16:creationId xmlns:a16="http://schemas.microsoft.com/office/drawing/2014/main" id="{1F795CCA-E55C-9145-AF7B-409B01D54D4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Linie">
              <a:extLst>
                <a:ext uri="{FF2B5EF4-FFF2-40B4-BE49-F238E27FC236}">
                  <a16:creationId xmlns:a16="http://schemas.microsoft.com/office/drawing/2014/main" id="{97ACCA39-5369-2345-87C2-8BB0B10BF45A}"/>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Linie">
              <a:extLst>
                <a:ext uri="{FF2B5EF4-FFF2-40B4-BE49-F238E27FC236}">
                  <a16:creationId xmlns:a16="http://schemas.microsoft.com/office/drawing/2014/main" id="{81AE122C-4994-C147-AB0C-30343C0CDA3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Linie">
              <a:extLst>
                <a:ext uri="{FF2B5EF4-FFF2-40B4-BE49-F238E27FC236}">
                  <a16:creationId xmlns:a16="http://schemas.microsoft.com/office/drawing/2014/main" id="{927ABC02-A893-CA4C-A49C-DD10F440037F}"/>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Linie">
              <a:extLst>
                <a:ext uri="{FF2B5EF4-FFF2-40B4-BE49-F238E27FC236}">
                  <a16:creationId xmlns:a16="http://schemas.microsoft.com/office/drawing/2014/main" id="{510ABDD7-8E89-8F47-80F0-4C3AABCBBE0E}"/>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Linie">
              <a:extLst>
                <a:ext uri="{FF2B5EF4-FFF2-40B4-BE49-F238E27FC236}">
                  <a16:creationId xmlns:a16="http://schemas.microsoft.com/office/drawing/2014/main" id="{F789BD69-DEB7-444C-9201-C59C4B90395B}"/>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9378657"/>
      </p:ext>
    </p:extLst>
  </p:cSld>
  <p:clrMapOvr>
    <a:masterClrMapping/>
  </p:clrMapOvr>
  <p:extLst mod="1">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hell mit Typoeck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00ECBAA0-F64D-E642-91EE-7FD796756364}"/>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1258B1E1-19E8-F942-B303-89FEFD11BF6A}"/>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6BA3BDCF-D183-B04A-AEA5-AC77C96A4AA2}"/>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DFA2E6C8-7CCA-954B-8D5D-A533B5DBF0A9}"/>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5196E3F3-8648-3B4B-ABB0-4977CF50F9A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7DFB6D48-E4D7-4944-97D9-C9E340283921}"/>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86FF3820-6F06-974C-B737-51D86061C2D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9B3CCE05-F829-744F-9BC4-13D443ADB38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0203EE4C-F6CC-DD45-B690-6E669E24848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E23B25D5-DDAD-7C4B-9FFD-6A8E19F22CC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BE64572D-3AC4-C848-9602-D4066B4889CD}"/>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Logo">
            <a:extLst>
              <a:ext uri="{FF2B5EF4-FFF2-40B4-BE49-F238E27FC236}">
                <a16:creationId xmlns:a16="http://schemas.microsoft.com/office/drawing/2014/main" id="{8D8D12B4-6FC9-5049-B450-BF9A432CF1A0}"/>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50" name="wissen.leben">
            <a:extLst>
              <a:ext uri="{FF2B5EF4-FFF2-40B4-BE49-F238E27FC236}">
                <a16:creationId xmlns:a16="http://schemas.microsoft.com/office/drawing/2014/main" id="{4D57C032-00CB-EC45-A74C-53948B7A1E48}"/>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Ecke">
            <a:extLst>
              <a:ext uri="{FF2B5EF4-FFF2-40B4-BE49-F238E27FC236}">
                <a16:creationId xmlns:a16="http://schemas.microsoft.com/office/drawing/2014/main" id="{2BEE4D5A-671F-3C48-A20E-B0FDA728E146}"/>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77C02CE2-3D62-F84D-BA03-B0559DE31283}"/>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A73BFE46-D9BD-9442-A29C-F345929E0AD6}"/>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spTree>
    <p:extLst>
      <p:ext uri="{BB962C8B-B14F-4D97-AF65-F5344CB8AC3E}">
        <p14:creationId xmlns:p14="http://schemas.microsoft.com/office/powerpoint/2010/main" val="4249284337"/>
      </p:ext>
    </p:extLst>
  </p:cSld>
  <p:clrMapOvr>
    <a:masterClrMapping/>
  </p:clrMapOvr>
  <p:extLst mod="1">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blau mit Typoeck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solidFill>
                  <a:schemeClr val="bg1"/>
                </a:solidFill>
              </a:defRPr>
            </a:lvl1pPr>
            <a:lvl2pPr marL="0" indent="0" algn="r">
              <a:lnSpc>
                <a:spcPct val="100000"/>
              </a:lnSpc>
              <a:spcBef>
                <a:spcPts val="0"/>
              </a:spcBef>
              <a:buNone/>
              <a:defRPr sz="1399" b="0">
                <a:solidFill>
                  <a:schemeClr val="bg1"/>
                </a:solidFill>
              </a:defRPr>
            </a:lvl2pPr>
            <a:lvl3pPr marL="0" indent="0" algn="r">
              <a:lnSpc>
                <a:spcPct val="100000"/>
              </a:lnSpc>
              <a:spcBef>
                <a:spcPts val="0"/>
              </a:spcBef>
              <a:buNone/>
              <a:defRPr sz="1399" b="0">
                <a:solidFill>
                  <a:schemeClr val="bg1"/>
                </a:solidFill>
              </a:defRPr>
            </a:lvl3pPr>
            <a:lvl4pPr marL="0" indent="0" algn="r">
              <a:lnSpc>
                <a:spcPct val="100000"/>
              </a:lnSpc>
              <a:spcBef>
                <a:spcPts val="0"/>
              </a:spcBef>
              <a:buNone/>
              <a:defRPr sz="1399" b="0">
                <a:solidFill>
                  <a:schemeClr val="bg1"/>
                </a:solidFill>
              </a:defRPr>
            </a:lvl4pPr>
            <a:lvl5pPr marL="0" indent="0" algn="r">
              <a:lnSpc>
                <a:spcPct val="100000"/>
              </a:lnSpc>
              <a:spcBef>
                <a:spcPts val="0"/>
              </a:spcBef>
              <a:buNone/>
              <a:defRPr sz="1399" b="0">
                <a:solidFill>
                  <a:schemeClr val="bg1"/>
                </a:solidFill>
              </a:defRPr>
            </a:lvl5pPr>
            <a:lvl6pPr marL="0" indent="0" algn="r">
              <a:lnSpc>
                <a:spcPct val="100000"/>
              </a:lnSpc>
              <a:spcBef>
                <a:spcPts val="0"/>
              </a:spcBef>
              <a:buNone/>
              <a:defRPr sz="1399" b="0">
                <a:solidFill>
                  <a:schemeClr val="bg1"/>
                </a:solidFill>
              </a:defRPr>
            </a:lvl6pPr>
            <a:lvl7pPr marL="0" indent="0" algn="r">
              <a:lnSpc>
                <a:spcPct val="100000"/>
              </a:lnSpc>
              <a:spcBef>
                <a:spcPts val="0"/>
              </a:spcBef>
              <a:buNone/>
              <a:defRPr sz="1399" b="0">
                <a:solidFill>
                  <a:schemeClr val="bg1"/>
                </a:solidFill>
              </a:defRPr>
            </a:lvl7pPr>
            <a:lvl8pPr marL="0" indent="0" algn="r">
              <a:lnSpc>
                <a:spcPct val="100000"/>
              </a:lnSpc>
              <a:spcBef>
                <a:spcPts val="0"/>
              </a:spcBef>
              <a:buNone/>
              <a:defRPr sz="1399" b="0">
                <a:solidFill>
                  <a:schemeClr val="bg1"/>
                </a:solidFill>
              </a:defRPr>
            </a:lvl8pPr>
            <a:lvl9pPr marL="0" indent="0" algn="r">
              <a:lnSpc>
                <a:spcPct val="100000"/>
              </a:lnSpc>
              <a:spcBef>
                <a:spcPts val="0"/>
              </a:spcBef>
              <a:buNone/>
              <a:defRPr sz="1399" b="0">
                <a:solidFill>
                  <a:schemeClr val="bg1"/>
                </a:solidFill>
              </a:defRPr>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512A8336-2CA1-3948-948D-0926FA18E3D9}"/>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3A712D2C-532E-1B4C-8C51-6C3CFBE6792D}"/>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1301602D-0718-2A48-A04A-0D49AA4F6E8B}"/>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4F3F5AA7-BCBB-B546-A572-DC989FEA5A61}"/>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EBE982D6-758A-9946-B322-41730F8218C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C35184BC-F0EA-764D-BBA8-05D5C133415D}"/>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A9435E8A-1FCE-8444-8A1E-6C4BBFC7B0AF}"/>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5D8584CC-6766-3A46-90C2-1826275DF049}"/>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6C040198-35FF-884B-9182-4442C6D814DD}"/>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D4326288-7ACE-EE4A-8A01-F81A28678F26}"/>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806E543B-443F-A54A-A513-B77782818008}"/>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Logo">
            <a:extLst>
              <a:ext uri="{FF2B5EF4-FFF2-40B4-BE49-F238E27FC236}">
                <a16:creationId xmlns:a16="http://schemas.microsoft.com/office/drawing/2014/main" id="{4672C089-FB2C-964E-9999-280614770045}"/>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50" name="wissen.leben">
            <a:extLst>
              <a:ext uri="{FF2B5EF4-FFF2-40B4-BE49-F238E27FC236}">
                <a16:creationId xmlns:a16="http://schemas.microsoft.com/office/drawing/2014/main" id="{2A2B1711-C442-774C-8167-61B404ACABB2}"/>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bg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Ecke">
            <a:extLst>
              <a:ext uri="{FF2B5EF4-FFF2-40B4-BE49-F238E27FC236}">
                <a16:creationId xmlns:a16="http://schemas.microsoft.com/office/drawing/2014/main" id="{19C02532-AA4A-C045-8A7C-C8E7BBDB0760}"/>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0FC6C01B-DA14-A04F-877A-FF808590DB70}"/>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9CCCD4BC-B124-AF4B-8AC8-DC208DA27FCC}"/>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spTree>
    <p:extLst>
      <p:ext uri="{BB962C8B-B14F-4D97-AF65-F5344CB8AC3E}">
        <p14:creationId xmlns:p14="http://schemas.microsoft.com/office/powerpoint/2010/main" val="3129649807"/>
      </p:ext>
    </p:extLst>
  </p:cSld>
  <p:clrMapOvr>
    <a:masterClrMapping/>
  </p:clrMapOvr>
  <p:extLst mod="1">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pic>
        <p:nvPicPr>
          <p:cNvPr id="5" name="Hintergrundbild"/>
          <p:cNvPicPr>
            <a:picLocks noChangeAspect="1"/>
          </p:cNvPicPr>
          <p:nvPr/>
        </p:nvPicPr>
        <p:blipFill rotWithShape="1">
          <a:blip r:embed="rId2"/>
          <a:srcRect t="300" b="5222"/>
          <a:stretch/>
        </p:blipFill>
        <p:spPr>
          <a:xfrm>
            <a:off x="0" y="2"/>
            <a:ext cx="12192000" cy="5669999"/>
          </a:xfrm>
          <a:prstGeom prst="rect">
            <a:avLst/>
          </a:prstGeom>
        </p:spPr>
      </p:pic>
      <p:sp>
        <p:nvSpPr>
          <p:cNvPr id="2" name="Titel 1"/>
          <p:cNvSpPr>
            <a:spLocks noGrp="1"/>
          </p:cNvSpPr>
          <p:nvPr>
            <p:ph type="ctrTitle" hasCustomPrompt="1"/>
          </p:nvPr>
        </p:nvSpPr>
        <p:spPr>
          <a:xfrm>
            <a:off x="480001" y="1962075"/>
            <a:ext cx="5036816" cy="498598"/>
          </a:xfrm>
          <a:solidFill>
            <a:schemeClr val="bg2"/>
          </a:solidFill>
        </p:spPr>
        <p:txBody>
          <a:bodyPr wrap="none" lIns="90000" tIns="0" rIns="90000" anchor="t" anchorCtr="0">
            <a:spAutoFit/>
          </a:bodyPr>
          <a:lstStyle>
            <a:lvl1pPr marL="0" indent="0" algn="l">
              <a:lnSpc>
                <a:spcPct val="90000"/>
              </a:lnSpc>
              <a:spcBef>
                <a:spcPts val="0"/>
              </a:spcBef>
              <a:buFont typeface="Arial" panose="020B0604020202020204" pitchFamily="34" charset="0"/>
              <a:buNone/>
              <a:defRPr sz="3596" b="1" i="0">
                <a:solidFill>
                  <a:schemeClr val="bg1"/>
                </a:solidFill>
                <a:latin typeface="Calibri" panose="020F0502020204030204" pitchFamily="34" charset="0"/>
                <a:cs typeface="Calibri" panose="020F0502020204030204" pitchFamily="34" charset="0"/>
              </a:defRPr>
            </a:lvl1pPr>
          </a:lstStyle>
          <a:p>
            <a:r>
              <a:rPr lang="de-DE" dirty="0"/>
              <a:t>Titel der Präsentation auf</a:t>
            </a:r>
          </a:p>
        </p:txBody>
      </p:sp>
      <p:sp>
        <p:nvSpPr>
          <p:cNvPr id="3" name="Untertitel 2"/>
          <p:cNvSpPr>
            <a:spLocks noGrp="1"/>
          </p:cNvSpPr>
          <p:nvPr>
            <p:ph type="subTitle" idx="1" hasCustomPrompt="1"/>
          </p:nvPr>
        </p:nvSpPr>
        <p:spPr>
          <a:xfrm>
            <a:off x="480000" y="3590925"/>
            <a:ext cx="2688000" cy="18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598" b="0">
                <a:solidFill>
                  <a:schemeClr val="bg1"/>
                </a:solidFill>
              </a:defRPr>
            </a:lvl2pPr>
            <a:lvl3pPr marL="0" indent="0" algn="l">
              <a:lnSpc>
                <a:spcPct val="100000"/>
              </a:lnSpc>
              <a:spcBef>
                <a:spcPts val="0"/>
              </a:spcBef>
              <a:buFont typeface="Arial" panose="020B0604020202020204" pitchFamily="34" charset="0"/>
              <a:buNone/>
              <a:defRPr sz="1598" b="0">
                <a:solidFill>
                  <a:schemeClr val="bg1"/>
                </a:solidFill>
              </a:defRPr>
            </a:lvl3pPr>
            <a:lvl4pPr marL="0" indent="0" algn="l">
              <a:lnSpc>
                <a:spcPct val="100000"/>
              </a:lnSpc>
              <a:spcBef>
                <a:spcPts val="0"/>
              </a:spcBef>
              <a:buFont typeface="Arial" panose="020B0604020202020204" pitchFamily="34" charset="0"/>
              <a:buNone/>
              <a:defRPr sz="1598" b="0">
                <a:solidFill>
                  <a:schemeClr val="bg1"/>
                </a:solidFill>
              </a:defRPr>
            </a:lvl4pPr>
            <a:lvl5pPr marL="0" indent="0" algn="l">
              <a:lnSpc>
                <a:spcPct val="100000"/>
              </a:lnSpc>
              <a:spcBef>
                <a:spcPts val="0"/>
              </a:spcBef>
              <a:buFont typeface="Arial" panose="020B0604020202020204" pitchFamily="34" charset="0"/>
              <a:buNone/>
              <a:defRPr sz="1598" b="0">
                <a:solidFill>
                  <a:schemeClr val="bg1"/>
                </a:solidFill>
              </a:defRPr>
            </a:lvl5pPr>
            <a:lvl6pPr marL="0" indent="0" algn="l">
              <a:lnSpc>
                <a:spcPct val="100000"/>
              </a:lnSpc>
              <a:spcBef>
                <a:spcPts val="0"/>
              </a:spcBef>
              <a:buFont typeface="Arial" panose="020B0604020202020204" pitchFamily="34" charset="0"/>
              <a:buNone/>
              <a:defRPr sz="1598" b="0">
                <a:solidFill>
                  <a:schemeClr val="bg1"/>
                </a:solidFill>
              </a:defRPr>
            </a:lvl6pPr>
            <a:lvl7pPr marL="0" indent="0" algn="l">
              <a:lnSpc>
                <a:spcPct val="100000"/>
              </a:lnSpc>
              <a:spcBef>
                <a:spcPts val="0"/>
              </a:spcBef>
              <a:buFont typeface="Arial" panose="020B0604020202020204" pitchFamily="34" charset="0"/>
              <a:buNone/>
              <a:defRPr sz="1598" b="0">
                <a:solidFill>
                  <a:schemeClr val="bg1"/>
                </a:solidFill>
              </a:defRPr>
            </a:lvl7pPr>
            <a:lvl8pPr marL="0" indent="0" algn="l">
              <a:lnSpc>
                <a:spcPct val="100000"/>
              </a:lnSpc>
              <a:spcBef>
                <a:spcPts val="0"/>
              </a:spcBef>
              <a:buFont typeface="Arial" panose="020B0604020202020204" pitchFamily="34" charset="0"/>
              <a:buNone/>
              <a:defRPr sz="1598" b="0">
                <a:solidFill>
                  <a:schemeClr val="bg1"/>
                </a:solidFill>
              </a:defRPr>
            </a:lvl8pPr>
            <a:lvl9pPr marL="0" indent="0" algn="l">
              <a:lnSpc>
                <a:spcPct val="100000"/>
              </a:lnSpc>
              <a:spcBef>
                <a:spcPts val="0"/>
              </a:spcBef>
              <a:buFont typeface="Arial" panose="020B0604020202020204" pitchFamily="34" charset="0"/>
              <a:buNone/>
              <a:defRPr sz="1598" b="0">
                <a:solidFill>
                  <a:schemeClr val="bg1"/>
                </a:solidFill>
              </a:defRPr>
            </a:lvl9pPr>
          </a:lstStyle>
          <a:p>
            <a:pPr lvl="0"/>
            <a:r>
              <a:rPr lang="de-DE" dirty="0"/>
              <a:t>Untertitel bzw. Kurzbeschreibung der Präsentation</a:t>
            </a:r>
          </a:p>
          <a:p>
            <a:pPr lvl="0"/>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6" name="Vertikaler Textplatzhalter 2"/>
          <p:cNvSpPr>
            <a:spLocks noGrp="1"/>
          </p:cNvSpPr>
          <p:nvPr>
            <p:ph type="body" orient="vert" idx="17" hasCustomPrompt="1"/>
          </p:nvPr>
        </p:nvSpPr>
        <p:spPr>
          <a:xfrm>
            <a:off x="478368" y="2484439"/>
            <a:ext cx="4251137" cy="498598"/>
          </a:xfrm>
          <a:solidFill>
            <a:schemeClr val="bg2"/>
          </a:solidFill>
        </p:spPr>
        <p:txBody>
          <a:bodyPr vert="horz" wrap="none" lIns="90000" rIns="90000" anchor="t" anchorCtr="0">
            <a:spAutoFit/>
          </a:bodyPr>
          <a:lstStyle>
            <a:lvl1pPr marL="0" indent="0">
              <a:lnSpc>
                <a:spcPct val="90000"/>
              </a:lnSpc>
              <a:spcBef>
                <a:spcPts val="0"/>
              </a:spcBef>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
        <p:nvSpPr>
          <p:cNvPr id="29" name="Vertikaler Textplatzhalter 2"/>
          <p:cNvSpPr>
            <a:spLocks noGrp="1"/>
          </p:cNvSpPr>
          <p:nvPr>
            <p:ph type="body" orient="vert" idx="13" hasCustomPrompt="1"/>
          </p:nvPr>
        </p:nvSpPr>
        <p:spPr>
          <a:xfrm>
            <a:off x="4769229" y="6028843"/>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pic>
        <p:nvPicPr>
          <p:cNvPr id="24" name="Hintergrundbild">
            <a:extLst>
              <a:ext uri="{FF2B5EF4-FFF2-40B4-BE49-F238E27FC236}">
                <a16:creationId xmlns:a16="http://schemas.microsoft.com/office/drawing/2014/main" id="{BA571F12-9FBB-F444-8324-06D41A3658B2}"/>
              </a:ext>
            </a:extLst>
          </p:cNvPr>
          <p:cNvPicPr>
            <a:picLocks noChangeAspect="1"/>
          </p:cNvPicPr>
          <p:nvPr/>
        </p:nvPicPr>
        <p:blipFill>
          <a:blip r:embed="rId3"/>
          <a:stretch>
            <a:fillRect/>
          </a:stretch>
        </p:blipFill>
        <p:spPr>
          <a:xfrm>
            <a:off x="0" y="7982"/>
            <a:ext cx="12192000" cy="5654051"/>
          </a:xfrm>
          <a:prstGeom prst="rect">
            <a:avLst/>
          </a:prstGeom>
        </p:spPr>
      </p:pic>
      <p:sp>
        <p:nvSpPr>
          <p:cNvPr id="25" name="Linie">
            <a:extLst>
              <a:ext uri="{FF2B5EF4-FFF2-40B4-BE49-F238E27FC236}">
                <a16:creationId xmlns:a16="http://schemas.microsoft.com/office/drawing/2014/main" id="{77CF79E4-663F-5B48-89C0-26073481A6A8}"/>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28" name="Regieanweisungen">
            <a:extLst>
              <a:ext uri="{FF2B5EF4-FFF2-40B4-BE49-F238E27FC236}">
                <a16:creationId xmlns:a16="http://schemas.microsoft.com/office/drawing/2014/main" id="{712B8235-5A53-9945-8D5D-3510A4AA4400}"/>
              </a:ext>
            </a:extLst>
          </p:cNvPr>
          <p:cNvGrpSpPr/>
          <p:nvPr/>
        </p:nvGrpSpPr>
        <p:grpSpPr>
          <a:xfrm>
            <a:off x="-467513" y="-468000"/>
            <a:ext cx="13126327" cy="7776000"/>
            <a:chOff x="-468000" y="-468000"/>
            <a:chExt cx="13140000" cy="7776000"/>
          </a:xfrm>
        </p:grpSpPr>
        <p:cxnSp>
          <p:nvCxnSpPr>
            <p:cNvPr id="32" name="Linie">
              <a:extLst>
                <a:ext uri="{FF2B5EF4-FFF2-40B4-BE49-F238E27FC236}">
                  <a16:creationId xmlns:a16="http://schemas.microsoft.com/office/drawing/2014/main" id="{9F75CF44-58E0-CF49-9E1C-463536DD6D92}"/>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7A362EBF-CD5A-4142-8441-D4957096E564}"/>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218FBFDE-7BFD-DB4F-883E-BEF6AD66B75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A6889172-AEB2-4B49-ABBB-14A5EC539A7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nie">
              <a:extLst>
                <a:ext uri="{FF2B5EF4-FFF2-40B4-BE49-F238E27FC236}">
                  <a16:creationId xmlns:a16="http://schemas.microsoft.com/office/drawing/2014/main" id="{E7812F82-53CA-9C4F-BE00-FB80E6A90998}"/>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CE45FCEA-1E45-1343-8C1C-A3BEC099F383}"/>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nie">
              <a:extLst>
                <a:ext uri="{FF2B5EF4-FFF2-40B4-BE49-F238E27FC236}">
                  <a16:creationId xmlns:a16="http://schemas.microsoft.com/office/drawing/2014/main" id="{B6E18050-9C35-304A-9775-60B2821E1D4C}"/>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5221AB02-FC2F-414A-94B6-B8F74B382375}"/>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BE156E55-54A9-F549-AA7E-7C3CABBE8937}"/>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8C93632-B41D-164C-8A56-30C5204E38F2}"/>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Logo">
            <a:extLst>
              <a:ext uri="{FF2B5EF4-FFF2-40B4-BE49-F238E27FC236}">
                <a16:creationId xmlns:a16="http://schemas.microsoft.com/office/drawing/2014/main" id="{5838021F-306A-1641-8435-E83EC810637D}"/>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46" name="wissen.leben">
            <a:extLst>
              <a:ext uri="{FF2B5EF4-FFF2-40B4-BE49-F238E27FC236}">
                <a16:creationId xmlns:a16="http://schemas.microsoft.com/office/drawing/2014/main" id="{EFA1FCFF-ED22-EF47-B5EC-0ACF7025795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sp>
        <p:nvSpPr>
          <p:cNvPr id="58" name="Titel 1">
            <a:extLst>
              <a:ext uri="{FF2B5EF4-FFF2-40B4-BE49-F238E27FC236}">
                <a16:creationId xmlns:a16="http://schemas.microsoft.com/office/drawing/2014/main" id="{85805F51-5C97-E345-958F-2F1F3E4046D2}"/>
              </a:ext>
            </a:extLst>
          </p:cNvPr>
          <p:cNvSpPr txBox="1">
            <a:spLocks/>
          </p:cNvSpPr>
          <p:nvPr/>
        </p:nvSpPr>
        <p:spPr>
          <a:xfrm>
            <a:off x="359626" y="1962075"/>
            <a:ext cx="5036816" cy="498598"/>
          </a:xfrm>
          <a:prstGeom prst="rect">
            <a:avLst/>
          </a:prstGeom>
          <a:solidFill>
            <a:schemeClr val="bg2"/>
          </a:solidFill>
        </p:spPr>
        <p:txBody>
          <a:bodyPr vert="horz" wrap="none" lIns="89906" tIns="0" rIns="89906" bIns="0" rtlCol="0" anchor="t" anchorCtr="0">
            <a:sp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a:t>Titel der Präsentation auf</a:t>
            </a:r>
            <a:endParaRPr lang="de-DE" sz="3596" dirty="0"/>
          </a:p>
        </p:txBody>
      </p:sp>
      <p:sp>
        <p:nvSpPr>
          <p:cNvPr id="59" name="Untertitel 2">
            <a:extLst>
              <a:ext uri="{FF2B5EF4-FFF2-40B4-BE49-F238E27FC236}">
                <a16:creationId xmlns:a16="http://schemas.microsoft.com/office/drawing/2014/main" id="{21FA039B-FF8C-CC43-A7B1-3587AB2B0425}"/>
              </a:ext>
            </a:extLst>
          </p:cNvPr>
          <p:cNvSpPr txBox="1">
            <a:spLocks/>
          </p:cNvSpPr>
          <p:nvPr/>
        </p:nvSpPr>
        <p:spPr>
          <a:xfrm>
            <a:off x="359625" y="3590925"/>
            <a:ext cx="2013902" cy="18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p>
          <a:p>
            <a:r>
              <a:rPr lang="en-GB" sz="1798"/>
              <a:t>Name: der Referentin / des Referenten</a:t>
            </a:r>
            <a:endParaRPr lang="en-GB" sz="1798" dirty="0"/>
          </a:p>
        </p:txBody>
      </p:sp>
      <p:sp>
        <p:nvSpPr>
          <p:cNvPr id="60" name="Vertikaler Textplatzhalter 2">
            <a:extLst>
              <a:ext uri="{FF2B5EF4-FFF2-40B4-BE49-F238E27FC236}">
                <a16:creationId xmlns:a16="http://schemas.microsoft.com/office/drawing/2014/main" id="{757A8D0F-1525-5440-90DB-24F909E2470A}"/>
              </a:ext>
            </a:extLst>
          </p:cNvPr>
          <p:cNvSpPr>
            <a:spLocks noGrp="1"/>
          </p:cNvSpPr>
          <p:nvPr>
            <p:ph type="body" orient="vert" idx="18" hasCustomPrompt="1"/>
          </p:nvPr>
        </p:nvSpPr>
        <p:spPr>
          <a:xfrm>
            <a:off x="358402" y="2484439"/>
            <a:ext cx="4089403" cy="498598"/>
          </a:xfrm>
          <a:solidFill>
            <a:schemeClr val="bg2"/>
          </a:solidFill>
        </p:spPr>
        <p:txBody>
          <a:bodyPr vert="horz" wrap="none" lIns="90000" rIns="90000" anchor="t" anchorCtr="0">
            <a:spAutoFit/>
          </a:bodyPr>
          <a:lstStyle>
            <a:lvl1pPr marL="0" indent="0">
              <a:lnSpc>
                <a:spcPct val="90000"/>
              </a:lnSpc>
              <a:spcBef>
                <a:spcPts val="0"/>
              </a:spcBef>
              <a:buNone/>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Tree>
    <p:extLst>
      <p:ext uri="{BB962C8B-B14F-4D97-AF65-F5344CB8AC3E}">
        <p14:creationId xmlns:p14="http://schemas.microsoft.com/office/powerpoint/2010/main" val="1608469245"/>
      </p:ext>
    </p:extLst>
  </p:cSld>
  <p:clrMapOvr>
    <a:masterClrMapping/>
  </p:clrMapOvr>
  <p:extLst mod="1">
    <p:ext uri="{DCECCB84-F9BA-43D5-87BE-67443E8EF086}">
      <p15:sldGuideLst xmlns:p15="http://schemas.microsoft.com/office/powerpoint/2012/main">
        <p15:guide id="3" pos="226">
          <p15:clr>
            <a:srgbClr val="FBAE40"/>
          </p15:clr>
        </p15:guide>
        <p15:guide id="4" pos="5534">
          <p15:clr>
            <a:srgbClr val="FBAE40"/>
          </p15:clr>
        </p15:guide>
        <p15:guide id="6" orient="horz" pos="1236">
          <p15:clr>
            <a:srgbClr val="FBAE40"/>
          </p15:clr>
        </p15:guide>
        <p15:guide id="7" orient="horz" pos="2262">
          <p15:clr>
            <a:srgbClr val="FBAE40"/>
          </p15:clr>
        </p15:guide>
        <p15:guide id="8" pos="227">
          <p15:clr>
            <a:srgbClr val="FBAE40"/>
          </p15:clr>
        </p15:guide>
        <p15:guide id="9" pos="7461">
          <p15:clr>
            <a:srgbClr val="FBAE40"/>
          </p15:clr>
        </p15:guide>
        <p15:guide id="10" orient="horz" pos="156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3" name="Inhaltsplatzhalter 2"/>
          <p:cNvSpPr>
            <a:spLocks noGrp="1"/>
          </p:cNvSpPr>
          <p:nvPr>
            <p:ph idx="1" hasCustomPrompt="1"/>
          </p:nvPr>
        </p:nvSpPr>
        <p:spPr>
          <a:xfrm>
            <a:off x="359625" y="1665066"/>
            <a:ext cx="11472051" cy="4240848"/>
          </a:xfrm>
        </p:spPr>
        <p:txBody>
          <a:bodyPr/>
          <a:lstStyle>
            <a:lvl1pPr marL="274363" marR="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lvl1pPr>
            <a:lvl2pPr marL="539210" marR="0"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2pPr>
            <a:lvl3pPr marL="802472" marR="0"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3pPr>
            <a:lvl4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4pPr>
            <a:lvl5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5pPr>
            <a:lvl6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6pPr>
            <a:lvl7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7pPr>
            <a:lvl8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8pPr>
            <a:lvl9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9pPr>
          </a:lstStyle>
          <a:p>
            <a:pPr marL="274363" marR="0" lvl="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Fließtext auf erster Ebene // für weitere Aufzählungen </a:t>
            </a:r>
            <a:b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b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&gt;&gt; Menü &gt; Start &gt; Absatz &gt; Listenebne erhöhen </a:t>
            </a:r>
          </a:p>
          <a:p>
            <a:pPr marL="539210" marR="0" lvl="1"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1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Zweite Ebene</a:t>
            </a:r>
          </a:p>
          <a:p>
            <a:pPr marL="802472" marR="0" lvl="2"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Dritte Ebene</a:t>
            </a:r>
          </a:p>
          <a:p>
            <a:pPr marL="1067320" marR="0" lvl="3"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Vierte Ebene</a:t>
            </a:r>
          </a:p>
          <a:p>
            <a:pPr marL="1067320" marR="0" lvl="4"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Fünfte Ebene</a:t>
            </a:r>
          </a:p>
          <a:p>
            <a:pPr marL="1067320" marR="0" lvl="5"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Sechste Ebene</a:t>
            </a:r>
          </a:p>
          <a:p>
            <a:pPr marL="1067320" marR="0" lvl="6"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Siebte Ebene</a:t>
            </a:r>
          </a:p>
          <a:p>
            <a:pPr marL="1067320" marR="0" lvl="7"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Achte Ebene</a:t>
            </a:r>
          </a:p>
          <a:p>
            <a:pPr marL="1067320" marR="0" lvl="8"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Neunte Ebene</a:t>
            </a:r>
          </a:p>
        </p:txBody>
      </p:sp>
      <p:sp>
        <p:nvSpPr>
          <p:cNvPr id="8" name="Datumsplatzhalter 3">
            <a:extLst>
              <a:ext uri="{FF2B5EF4-FFF2-40B4-BE49-F238E27FC236}">
                <a16:creationId xmlns:a16="http://schemas.microsoft.com/office/drawing/2014/main" id="{1BA5F8B6-9755-B049-B5EE-24C8818A39B7}"/>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9" name="Fußzeilenplatzhalter 4">
            <a:extLst>
              <a:ext uri="{FF2B5EF4-FFF2-40B4-BE49-F238E27FC236}">
                <a16:creationId xmlns:a16="http://schemas.microsoft.com/office/drawing/2014/main" id="{7BA8AF51-BD09-E140-B970-8F7D15CD2AC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3" name="Foliennummernplatzhalter 5">
            <a:extLst>
              <a:ext uri="{FF2B5EF4-FFF2-40B4-BE49-F238E27FC236}">
                <a16:creationId xmlns:a16="http://schemas.microsoft.com/office/drawing/2014/main" id="{AE209590-B7E9-864F-8E23-D8E66B67ED22}"/>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4" name="Linie">
            <a:extLst>
              <a:ext uri="{FF2B5EF4-FFF2-40B4-BE49-F238E27FC236}">
                <a16:creationId xmlns:a16="http://schemas.microsoft.com/office/drawing/2014/main" id="{74E4E7DF-5D97-5A48-92FB-8CDE15E71AB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029195268"/>
      </p:ext>
    </p:extLst>
  </p:cSld>
  <p:clrMapOvr>
    <a:masterClrMapping/>
  </p:clrMapOvr>
  <p:extLst mod="1">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359962" y="1666800"/>
            <a:ext cx="5452008" cy="4239112"/>
          </a:xfrm>
        </p:spPr>
        <p:txBody>
          <a:bodyPr/>
          <a:lstStyle>
            <a:lvl2pPr>
              <a:defRPr b="0"/>
            </a:lvl2pPr>
            <a:lvl3pPr>
              <a:defRPr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7842" y="1666800"/>
            <a:ext cx="5573833" cy="4239112"/>
          </a:xfrm>
        </p:spPr>
        <p:txBody>
          <a:bodyPr/>
          <a:lstStyle>
            <a:lvl2pPr>
              <a:defRPr b="0"/>
            </a:lvl2pPr>
            <a:lvl3pPr>
              <a:defRPr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umsplatzhalter 3">
            <a:extLst>
              <a:ext uri="{FF2B5EF4-FFF2-40B4-BE49-F238E27FC236}">
                <a16:creationId xmlns:a16="http://schemas.microsoft.com/office/drawing/2014/main" id="{DD891D81-850B-104A-8882-3B4FE65D2A86}"/>
              </a:ext>
            </a:extLst>
          </p:cNvPr>
          <p:cNvSpPr>
            <a:spLocks noGrp="1"/>
          </p:cNvSpPr>
          <p:nvPr>
            <p:ph type="dt" sz="half" idx="10"/>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11" name="Fußzeilenplatzhalter 4">
            <a:extLst>
              <a:ext uri="{FF2B5EF4-FFF2-40B4-BE49-F238E27FC236}">
                <a16:creationId xmlns:a16="http://schemas.microsoft.com/office/drawing/2014/main" id="{5C3E01FC-4088-3E4B-A987-3CBED1C47A40}"/>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2" name="Foliennummernplatzhalter 5">
            <a:extLst>
              <a:ext uri="{FF2B5EF4-FFF2-40B4-BE49-F238E27FC236}">
                <a16:creationId xmlns:a16="http://schemas.microsoft.com/office/drawing/2014/main" id="{1227048F-4499-5747-BBA5-477A08D6E89D}"/>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3" name="Linie">
            <a:extLst>
              <a:ext uri="{FF2B5EF4-FFF2-40B4-BE49-F238E27FC236}">
                <a16:creationId xmlns:a16="http://schemas.microsoft.com/office/drawing/2014/main" id="{B3105BE5-7E5E-0845-B3F4-48E9C5D4B19D}"/>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5172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361826" y="2615519"/>
            <a:ext cx="5572334" cy="3290393"/>
          </a:xfrm>
        </p:spPr>
        <p:txBody>
          <a:bodyPr/>
          <a:lstStyle>
            <a:lvl2pPr>
              <a:defRPr b="0"/>
            </a:lvl2pPr>
            <a:lvl3pPr>
              <a:defRPr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7843" y="2615519"/>
            <a:ext cx="5573833" cy="3290393"/>
          </a:xfrm>
        </p:spPr>
        <p:txBody>
          <a:bodyPr/>
          <a:lstStyle>
            <a:lvl2pPr>
              <a:defRPr b="0"/>
            </a:lvl2pPr>
            <a:lvl3pPr>
              <a:defRPr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8E951C31-C6BD-824C-BF6E-8C71F39EAA78}"/>
              </a:ext>
            </a:extLst>
          </p:cNvPr>
          <p:cNvSpPr>
            <a:spLocks noGrp="1"/>
          </p:cNvSpPr>
          <p:nvPr>
            <p:ph type="body" idx="13"/>
          </p:nvPr>
        </p:nvSpPr>
        <p:spPr>
          <a:xfrm>
            <a:off x="359624" y="1666800"/>
            <a:ext cx="5574533"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10" name="Text Placeholder 4">
            <a:extLst>
              <a:ext uri="{FF2B5EF4-FFF2-40B4-BE49-F238E27FC236}">
                <a16:creationId xmlns:a16="http://schemas.microsoft.com/office/drawing/2014/main" id="{2770AB22-F3E9-294E-99D4-9AB1D452A1AC}"/>
              </a:ext>
            </a:extLst>
          </p:cNvPr>
          <p:cNvSpPr>
            <a:spLocks noGrp="1"/>
          </p:cNvSpPr>
          <p:nvPr>
            <p:ph type="body" sz="quarter" idx="3"/>
          </p:nvPr>
        </p:nvSpPr>
        <p:spPr>
          <a:xfrm>
            <a:off x="6257840" y="1666800"/>
            <a:ext cx="557383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12" name="Datumsplatzhalter 3">
            <a:extLst>
              <a:ext uri="{FF2B5EF4-FFF2-40B4-BE49-F238E27FC236}">
                <a16:creationId xmlns:a16="http://schemas.microsoft.com/office/drawing/2014/main" id="{7C6A65A7-1CBA-0D4F-B9D8-6D61E7871B6C}"/>
              </a:ext>
            </a:extLst>
          </p:cNvPr>
          <p:cNvSpPr>
            <a:spLocks noGrp="1"/>
          </p:cNvSpPr>
          <p:nvPr>
            <p:ph type="dt" sz="half" idx="14"/>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13" name="Fußzeilenplatzhalter 4">
            <a:extLst>
              <a:ext uri="{FF2B5EF4-FFF2-40B4-BE49-F238E27FC236}">
                <a16:creationId xmlns:a16="http://schemas.microsoft.com/office/drawing/2014/main" id="{B6433E5C-9FED-DA4C-8DE8-B99B9F300100}"/>
              </a:ext>
            </a:extLst>
          </p:cNvPr>
          <p:cNvSpPr>
            <a:spLocks noGrp="1"/>
          </p:cNvSpPr>
          <p:nvPr>
            <p:ph type="ftr" sz="quarter" idx="15"/>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4" name="Foliennummernplatzhalter 5">
            <a:extLst>
              <a:ext uri="{FF2B5EF4-FFF2-40B4-BE49-F238E27FC236}">
                <a16:creationId xmlns:a16="http://schemas.microsoft.com/office/drawing/2014/main" id="{AFD26347-1A0A-784C-8CCF-ACBD593832F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5" name="Linie">
            <a:extLst>
              <a:ext uri="{FF2B5EF4-FFF2-40B4-BE49-F238E27FC236}">
                <a16:creationId xmlns:a16="http://schemas.microsoft.com/office/drawing/2014/main" id="{5D1988EE-945D-DC4D-B6FF-84072DB78E01}"/>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223721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9625" y="904869"/>
            <a:ext cx="11472051" cy="575329"/>
          </a:xfrm>
          <a:prstGeom prst="rect">
            <a:avLst/>
          </a:prstGeom>
        </p:spPr>
        <p:txBody>
          <a:bodyPr vert="horz" lIns="0" tIns="0" rIns="0" bIns="0" rtlCol="0" anchor="ctr" anchorCtr="0">
            <a:noAutofit/>
          </a:bodyPr>
          <a:lstStyle/>
          <a:p>
            <a:r>
              <a:rPr lang="de-DE" dirty="0"/>
              <a:t>Headline einfügen</a:t>
            </a:r>
          </a:p>
        </p:txBody>
      </p:sp>
      <p:sp>
        <p:nvSpPr>
          <p:cNvPr id="3" name="Textplatzhalter 2"/>
          <p:cNvSpPr>
            <a:spLocks noGrp="1"/>
          </p:cNvSpPr>
          <p:nvPr>
            <p:ph type="body" idx="1"/>
          </p:nvPr>
        </p:nvSpPr>
        <p:spPr>
          <a:xfrm>
            <a:off x="359625" y="1665065"/>
            <a:ext cx="11472051" cy="4240848"/>
          </a:xfrm>
          <a:prstGeom prst="rect">
            <a:avLst/>
          </a:prstGeom>
        </p:spPr>
        <p:txBody>
          <a:bodyPr vert="horz" lIns="0" tIns="0" rIns="0" bIns="0" rtlCol="0" anchor="t" anchorCtr="0">
            <a:noAutofit/>
          </a:body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grpSp>
        <p:nvGrpSpPr>
          <p:cNvPr id="76" name="Regieanweisungen">
            <a:extLst>
              <a:ext uri="{FF2B5EF4-FFF2-40B4-BE49-F238E27FC236}">
                <a16:creationId xmlns:a16="http://schemas.microsoft.com/office/drawing/2014/main" id="{D1E7AB19-6326-F842-B55D-602CEE998E58}"/>
              </a:ext>
            </a:extLst>
          </p:cNvPr>
          <p:cNvGrpSpPr/>
          <p:nvPr/>
        </p:nvGrpSpPr>
        <p:grpSpPr>
          <a:xfrm>
            <a:off x="-467513" y="-468000"/>
            <a:ext cx="13126327" cy="7776000"/>
            <a:chOff x="-468000" y="-468000"/>
            <a:chExt cx="13140000" cy="7776000"/>
          </a:xfrm>
        </p:grpSpPr>
        <p:cxnSp>
          <p:nvCxnSpPr>
            <p:cNvPr id="81" name="Linie">
              <a:extLst>
                <a:ext uri="{FF2B5EF4-FFF2-40B4-BE49-F238E27FC236}">
                  <a16:creationId xmlns:a16="http://schemas.microsoft.com/office/drawing/2014/main" id="{E83804AF-E342-CE4F-B1EC-DEAF381D56D0}"/>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424FF1AA-1F85-0349-8AC7-B8DE428B8B2E}"/>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D3816368-3ED9-E949-869E-C138AEA477E6}"/>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Linie">
              <a:extLst>
                <a:ext uri="{FF2B5EF4-FFF2-40B4-BE49-F238E27FC236}">
                  <a16:creationId xmlns:a16="http://schemas.microsoft.com/office/drawing/2014/main" id="{A35BC36B-DBB2-8D43-8FC8-61482A66030E}"/>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Linie">
              <a:extLst>
                <a:ext uri="{FF2B5EF4-FFF2-40B4-BE49-F238E27FC236}">
                  <a16:creationId xmlns:a16="http://schemas.microsoft.com/office/drawing/2014/main" id="{1D0BC4A0-12DF-0742-991C-E85484A0CF6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Linie">
              <a:extLst>
                <a:ext uri="{FF2B5EF4-FFF2-40B4-BE49-F238E27FC236}">
                  <a16:creationId xmlns:a16="http://schemas.microsoft.com/office/drawing/2014/main" id="{28E5A8EC-4E8D-2243-AAA2-E0CA46623482}"/>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Linie">
              <a:extLst>
                <a:ext uri="{FF2B5EF4-FFF2-40B4-BE49-F238E27FC236}">
                  <a16:creationId xmlns:a16="http://schemas.microsoft.com/office/drawing/2014/main" id="{89CA6780-65ED-624F-AF8E-E86F7BC6A566}"/>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Linie">
              <a:extLst>
                <a:ext uri="{FF2B5EF4-FFF2-40B4-BE49-F238E27FC236}">
                  <a16:creationId xmlns:a16="http://schemas.microsoft.com/office/drawing/2014/main" id="{5C0C5252-6141-8542-B72D-C99EAD62160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Linie">
              <a:extLst>
                <a:ext uri="{FF2B5EF4-FFF2-40B4-BE49-F238E27FC236}">
                  <a16:creationId xmlns:a16="http://schemas.microsoft.com/office/drawing/2014/main" id="{B5AFC2EF-7146-F64A-AFFE-05B78978B34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Linie">
              <a:extLst>
                <a:ext uri="{FF2B5EF4-FFF2-40B4-BE49-F238E27FC236}">
                  <a16:creationId xmlns:a16="http://schemas.microsoft.com/office/drawing/2014/main" id="{03D06505-86C7-C14B-8902-B14251A25389}"/>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Datumsplatzhalter 3">
            <a:extLst>
              <a:ext uri="{FF2B5EF4-FFF2-40B4-BE49-F238E27FC236}">
                <a16:creationId xmlns:a16="http://schemas.microsoft.com/office/drawing/2014/main" id="{BBC00DD8-CEB4-714C-9F21-1C97522ED652}"/>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99" name="Fußzeilenplatzhalter 4">
            <a:extLst>
              <a:ext uri="{FF2B5EF4-FFF2-40B4-BE49-F238E27FC236}">
                <a16:creationId xmlns:a16="http://schemas.microsoft.com/office/drawing/2014/main" id="{20C08151-2A10-7E40-AD9E-0C6B1986FA2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00" name="Foliennummernplatzhalter 5">
            <a:extLst>
              <a:ext uri="{FF2B5EF4-FFF2-40B4-BE49-F238E27FC236}">
                <a16:creationId xmlns:a16="http://schemas.microsoft.com/office/drawing/2014/main" id="{B9FBCA1B-1C8C-194C-82E1-B0AC47CED4A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01" name="Logo">
            <a:extLst>
              <a:ext uri="{FF2B5EF4-FFF2-40B4-BE49-F238E27FC236}">
                <a16:creationId xmlns:a16="http://schemas.microsoft.com/office/drawing/2014/main" id="{03F2C863-AB4B-0042-B635-635A91C8D527}"/>
              </a:ext>
            </a:extLst>
          </p:cNvPr>
          <p:cNvSpPr>
            <a:spLocks noChangeAspect="1" noEditPoints="1"/>
          </p:cNvSpPr>
          <p:nvPr/>
        </p:nvSpPr>
        <p:spPr bwMode="auto">
          <a:xfrm>
            <a:off x="359625" y="304200"/>
            <a:ext cx="1438502" cy="41580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02" name="Linie">
            <a:extLst>
              <a:ext uri="{FF2B5EF4-FFF2-40B4-BE49-F238E27FC236}">
                <a16:creationId xmlns:a16="http://schemas.microsoft.com/office/drawing/2014/main" id="{60B90A70-D8B1-A04E-AE50-1F02457FB929}"/>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92159906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Lst>
  <p:hf hdr="0"/>
  <p:txStyles>
    <p:titleStyle>
      <a:lvl1pPr marL="0" indent="0" algn="l" defTabSz="913463" rtl="0" eaLnBrk="1" latinLnBrk="0" hangingPunct="1">
        <a:lnSpc>
          <a:spcPct val="100000"/>
        </a:lnSpc>
        <a:spcBef>
          <a:spcPts val="0"/>
        </a:spcBef>
        <a:buFont typeface="Arial" panose="020B0604020202020204" pitchFamily="34" charset="0"/>
        <a:buNone/>
        <a:defRPr sz="2797" b="1" i="0" kern="1200" baseline="0">
          <a:solidFill>
            <a:schemeClr val="bg2"/>
          </a:solidFill>
          <a:latin typeface="Calibri" panose="020F0502020204030204" pitchFamily="34" charset="0"/>
          <a:ea typeface="+mj-ea"/>
          <a:cs typeface="Calibri" panose="020F0502020204030204" pitchFamily="34" charset="0"/>
        </a:defRPr>
      </a:lvl1pPr>
    </p:titleStyle>
    <p:bodyStyle>
      <a:lvl1pPr marL="274363" indent="-274363" algn="l" defTabSz="913463" rtl="0" eaLnBrk="1" latinLnBrk="0" hangingPunct="1">
        <a:lnSpc>
          <a:spcPct val="90000"/>
        </a:lnSpc>
        <a:spcBef>
          <a:spcPts val="500"/>
        </a:spcBef>
        <a:spcAft>
          <a:spcPts val="0"/>
        </a:spcAft>
        <a:buFont typeface="Arial" panose="020B0604020202020204" pitchFamily="34" charset="0"/>
        <a:buChar char="•"/>
        <a:tabLst/>
        <a:defRPr lang="de-DE" sz="2398" b="0" i="0" u="none" strike="noStrike" kern="1200" baseline="0" smtClean="0">
          <a:solidFill>
            <a:schemeClr val="tx1"/>
          </a:solidFill>
          <a:latin typeface="Calibri" panose="020F0502020204030204" pitchFamily="34" charset="0"/>
          <a:ea typeface="+mn-ea"/>
          <a:cs typeface="Calibri" panose="020F0502020204030204" pitchFamily="34" charset="0"/>
        </a:defRPr>
      </a:lvl1pPr>
      <a:lvl2pPr marL="539210" indent="-280707" algn="l" defTabSz="913463" rtl="0" eaLnBrk="1" latinLnBrk="0" hangingPunct="1">
        <a:lnSpc>
          <a:spcPct val="90000"/>
        </a:lnSpc>
        <a:spcBef>
          <a:spcPts val="500"/>
        </a:spcBef>
        <a:spcAft>
          <a:spcPts val="0"/>
        </a:spcAft>
        <a:buFont typeface="Arial" panose="020B0604020202020204" pitchFamily="34" charset="0"/>
        <a:buChar char="•"/>
        <a:tabLst/>
        <a:defRPr sz="2198" b="0" kern="1200" baseline="0">
          <a:solidFill>
            <a:schemeClr val="tx1"/>
          </a:solidFill>
          <a:latin typeface="Calibri" panose="020F0502020204030204" pitchFamily="34" charset="0"/>
          <a:ea typeface="+mn-ea"/>
          <a:cs typeface="Calibri" panose="020F0502020204030204" pitchFamily="34" charset="0"/>
        </a:defRPr>
      </a:lvl2pPr>
      <a:lvl3pPr marL="802472" indent="-269605" algn="l" defTabSz="913463" rtl="0" eaLnBrk="1" latinLnBrk="0" hangingPunct="1">
        <a:lnSpc>
          <a:spcPct val="90000"/>
        </a:lnSpc>
        <a:spcBef>
          <a:spcPts val="500"/>
        </a:spcBef>
        <a:spcAft>
          <a:spcPts val="0"/>
        </a:spcAft>
        <a:buFont typeface="Arial" panose="020B0604020202020204" pitchFamily="34" charset="0"/>
        <a:buChar char="•"/>
        <a:tabLst/>
        <a:defRPr sz="1998" b="0" kern="1200" baseline="0">
          <a:solidFill>
            <a:schemeClr val="tx1"/>
          </a:solidFill>
          <a:latin typeface="Calibri" panose="020F0502020204030204" pitchFamily="34" charset="0"/>
          <a:ea typeface="+mn-ea"/>
          <a:cs typeface="Calibri" panose="020F0502020204030204" pitchFamily="34" charset="0"/>
        </a:defRPr>
      </a:lvl3pPr>
      <a:lvl4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4pPr>
      <a:lvl5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5pPr>
      <a:lvl6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6pPr>
      <a:lvl7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7pPr>
      <a:lvl8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8pPr>
      <a:lvl9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9pPr>
    </p:bodyStyle>
    <p:otherStyle>
      <a:defPPr>
        <a:defRPr lang="de-DE"/>
      </a:defPPr>
      <a:lvl1pPr marL="0" algn="l" defTabSz="913463" rtl="0" eaLnBrk="1" latinLnBrk="0" hangingPunct="1">
        <a:defRPr sz="1798" kern="1200">
          <a:solidFill>
            <a:schemeClr val="tx1"/>
          </a:solidFill>
          <a:latin typeface="+mn-lt"/>
          <a:ea typeface="+mn-ea"/>
          <a:cs typeface="+mn-cs"/>
        </a:defRPr>
      </a:lvl1pPr>
      <a:lvl2pPr marL="456732" algn="l" defTabSz="913463" rtl="0" eaLnBrk="1" latinLnBrk="0" hangingPunct="1">
        <a:defRPr sz="1798" kern="1200">
          <a:solidFill>
            <a:schemeClr val="tx1"/>
          </a:solidFill>
          <a:latin typeface="+mn-lt"/>
          <a:ea typeface="+mn-ea"/>
          <a:cs typeface="+mn-cs"/>
        </a:defRPr>
      </a:lvl2pPr>
      <a:lvl3pPr marL="913463" algn="l" defTabSz="913463" rtl="0" eaLnBrk="1" latinLnBrk="0" hangingPunct="1">
        <a:defRPr sz="1798" kern="1200">
          <a:solidFill>
            <a:schemeClr val="tx1"/>
          </a:solidFill>
          <a:latin typeface="+mn-lt"/>
          <a:ea typeface="+mn-ea"/>
          <a:cs typeface="+mn-cs"/>
        </a:defRPr>
      </a:lvl3pPr>
      <a:lvl4pPr marL="1370194" algn="l" defTabSz="913463" rtl="0" eaLnBrk="1" latinLnBrk="0" hangingPunct="1">
        <a:defRPr sz="1798" kern="1200">
          <a:solidFill>
            <a:schemeClr val="tx1"/>
          </a:solidFill>
          <a:latin typeface="+mn-lt"/>
          <a:ea typeface="+mn-ea"/>
          <a:cs typeface="+mn-cs"/>
        </a:defRPr>
      </a:lvl4pPr>
      <a:lvl5pPr marL="1826925" algn="l" defTabSz="913463" rtl="0" eaLnBrk="1" latinLnBrk="0" hangingPunct="1">
        <a:defRPr sz="1798" kern="1200">
          <a:solidFill>
            <a:schemeClr val="tx1"/>
          </a:solidFill>
          <a:latin typeface="+mn-lt"/>
          <a:ea typeface="+mn-ea"/>
          <a:cs typeface="+mn-cs"/>
        </a:defRPr>
      </a:lvl5pPr>
      <a:lvl6pPr marL="2283657" algn="l" defTabSz="913463" rtl="0" eaLnBrk="1" latinLnBrk="0" hangingPunct="1">
        <a:defRPr sz="1798" kern="1200">
          <a:solidFill>
            <a:schemeClr val="tx1"/>
          </a:solidFill>
          <a:latin typeface="+mn-lt"/>
          <a:ea typeface="+mn-ea"/>
          <a:cs typeface="+mn-cs"/>
        </a:defRPr>
      </a:lvl6pPr>
      <a:lvl7pPr marL="2740388" algn="l" defTabSz="913463" rtl="0" eaLnBrk="1" latinLnBrk="0" hangingPunct="1">
        <a:defRPr sz="1798" kern="1200">
          <a:solidFill>
            <a:schemeClr val="tx1"/>
          </a:solidFill>
          <a:latin typeface="+mn-lt"/>
          <a:ea typeface="+mn-ea"/>
          <a:cs typeface="+mn-cs"/>
        </a:defRPr>
      </a:lvl7pPr>
      <a:lvl8pPr marL="3197120" algn="l" defTabSz="913463" rtl="0" eaLnBrk="1" latinLnBrk="0" hangingPunct="1">
        <a:defRPr sz="1798" kern="1200">
          <a:solidFill>
            <a:schemeClr val="tx1"/>
          </a:solidFill>
          <a:latin typeface="+mn-lt"/>
          <a:ea typeface="+mn-ea"/>
          <a:cs typeface="+mn-cs"/>
        </a:defRPr>
      </a:lvl8pPr>
      <a:lvl9pPr marL="3653851" algn="l" defTabSz="913463"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01BB-6779-014A-A9D7-6811034CF8FE}"/>
              </a:ext>
            </a:extLst>
          </p:cNvPr>
          <p:cNvSpPr>
            <a:spLocks noGrp="1"/>
          </p:cNvSpPr>
          <p:nvPr>
            <p:ph type="ctrTitle"/>
          </p:nvPr>
        </p:nvSpPr>
        <p:spPr/>
        <p:txBody>
          <a:bodyPr>
            <a:normAutofit/>
          </a:bodyPr>
          <a:lstStyle/>
          <a:p>
            <a:r>
              <a:rPr lang="de-DE"/>
              <a:t>Datenbank-Modellierung</a:t>
            </a:r>
          </a:p>
        </p:txBody>
      </p:sp>
      <p:sp>
        <p:nvSpPr>
          <p:cNvPr id="3" name="Subtitle 2">
            <a:extLst>
              <a:ext uri="{FF2B5EF4-FFF2-40B4-BE49-F238E27FC236}">
                <a16:creationId xmlns:a16="http://schemas.microsoft.com/office/drawing/2014/main" id="{55119CD3-2A94-8040-A408-5B8A4155E744}"/>
              </a:ext>
            </a:extLst>
          </p:cNvPr>
          <p:cNvSpPr>
            <a:spLocks noGrp="1"/>
          </p:cNvSpPr>
          <p:nvPr>
            <p:ph type="subTitle" idx="1"/>
          </p:nvPr>
        </p:nvSpPr>
        <p:spPr/>
        <p:txBody>
          <a:bodyPr>
            <a:normAutofit/>
          </a:bodyPr>
          <a:lstStyle/>
          <a:p>
            <a:r>
              <a:rPr lang="de-DE"/>
              <a:t>Datenbanken</a:t>
            </a:r>
          </a:p>
        </p:txBody>
      </p:sp>
      <p:sp>
        <p:nvSpPr>
          <p:cNvPr id="4" name="Vertical Text Placeholder 3">
            <a:extLst>
              <a:ext uri="{FF2B5EF4-FFF2-40B4-BE49-F238E27FC236}">
                <a16:creationId xmlns:a16="http://schemas.microsoft.com/office/drawing/2014/main" id="{4152AB79-0972-C44B-A5B6-E692A8B76F7F}"/>
              </a:ext>
            </a:extLst>
          </p:cNvPr>
          <p:cNvSpPr>
            <a:spLocks noGrp="1"/>
          </p:cNvSpPr>
          <p:nvPr>
            <p:ph type="body" orient="vert" idx="13"/>
          </p:nvPr>
        </p:nvSpPr>
        <p:spPr/>
        <p:txBody>
          <a:bodyPr/>
          <a:lstStyle/>
          <a:p>
            <a:r>
              <a:rPr lang="de-DE"/>
              <a:t>Tanya Braun</a:t>
            </a:r>
          </a:p>
          <a:p>
            <a:r>
              <a:rPr lang="de-DE"/>
              <a:t>Arbeitsgruppe Date Science, Institut für Informatik</a:t>
            </a:r>
          </a:p>
        </p:txBody>
      </p:sp>
      <p:grpSp>
        <p:nvGrpSpPr>
          <p:cNvPr id="27" name="Group 26">
            <a:extLst>
              <a:ext uri="{FF2B5EF4-FFF2-40B4-BE49-F238E27FC236}">
                <a16:creationId xmlns:a16="http://schemas.microsoft.com/office/drawing/2014/main" id="{1750E644-3D91-5445-B447-7B37058ABCE4}"/>
              </a:ext>
            </a:extLst>
          </p:cNvPr>
          <p:cNvGrpSpPr/>
          <p:nvPr/>
        </p:nvGrpSpPr>
        <p:grpSpPr>
          <a:xfrm>
            <a:off x="6168163" y="1962149"/>
            <a:ext cx="5545470" cy="1859127"/>
            <a:chOff x="4350432" y="3397816"/>
            <a:chExt cx="7481243" cy="2508098"/>
          </a:xfrm>
        </p:grpSpPr>
        <p:sp>
          <p:nvSpPr>
            <p:cNvPr id="5" name="Rectangle 2">
              <a:extLst>
                <a:ext uri="{FF2B5EF4-FFF2-40B4-BE49-F238E27FC236}">
                  <a16:creationId xmlns:a16="http://schemas.microsoft.com/office/drawing/2014/main" id="{A489654A-9B69-EE4C-84DC-F0D9B4DD56EE}"/>
                </a:ext>
              </a:extLst>
            </p:cNvPr>
            <p:cNvSpPr>
              <a:spLocks noChangeArrowheads="1"/>
            </p:cNvSpPr>
            <p:nvPr/>
          </p:nvSpPr>
          <p:spPr bwMode="auto">
            <a:xfrm>
              <a:off x="10376452" y="4010958"/>
              <a:ext cx="988294" cy="326635"/>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100"/>
                <a:t>Abteilung</a:t>
              </a:r>
            </a:p>
          </p:txBody>
        </p:sp>
        <p:sp>
          <p:nvSpPr>
            <p:cNvPr id="6" name="Oval 7">
              <a:extLst>
                <a:ext uri="{FF2B5EF4-FFF2-40B4-BE49-F238E27FC236}">
                  <a16:creationId xmlns:a16="http://schemas.microsoft.com/office/drawing/2014/main" id="{12B821D9-6665-3141-94EE-27C987BAD006}"/>
                </a:ext>
              </a:extLst>
            </p:cNvPr>
            <p:cNvSpPr>
              <a:spLocks noChangeArrowheads="1"/>
            </p:cNvSpPr>
            <p:nvPr/>
          </p:nvSpPr>
          <p:spPr bwMode="auto">
            <a:xfrm>
              <a:off x="10043511" y="3397816"/>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100"/>
                <a:t>AnzahlAngestellte</a:t>
              </a:r>
            </a:p>
          </p:txBody>
        </p:sp>
        <p:cxnSp>
          <p:nvCxnSpPr>
            <p:cNvPr id="7" name="Straight Connector 6">
              <a:extLst>
                <a:ext uri="{FF2B5EF4-FFF2-40B4-BE49-F238E27FC236}">
                  <a16:creationId xmlns:a16="http://schemas.microsoft.com/office/drawing/2014/main" id="{2FCD1B72-E9A6-CE46-AC39-A7689BA8471D}"/>
                </a:ext>
              </a:extLst>
            </p:cNvPr>
            <p:cNvCxnSpPr>
              <a:cxnSpLocks/>
              <a:stCxn id="6" idx="4"/>
              <a:endCxn id="5" idx="0"/>
            </p:cNvCxnSpPr>
            <p:nvPr/>
          </p:nvCxnSpPr>
          <p:spPr>
            <a:xfrm>
              <a:off x="10870597" y="3766116"/>
              <a:ext cx="3" cy="24484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5EC11C2D-43FB-064A-AC5B-5FDAD6B18239}"/>
                </a:ext>
              </a:extLst>
            </p:cNvPr>
            <p:cNvSpPr>
              <a:spLocks noChangeArrowheads="1"/>
            </p:cNvSpPr>
            <p:nvPr/>
          </p:nvSpPr>
          <p:spPr bwMode="auto">
            <a:xfrm>
              <a:off x="7080801" y="3864973"/>
              <a:ext cx="1919472" cy="596900"/>
            </a:xfrm>
            <a:prstGeom prst="diamond">
              <a:avLst/>
            </a:prstGeom>
            <a:solidFill>
              <a:schemeClr val="bg1"/>
            </a:solidFill>
            <a:ln w="12700">
              <a:solidFill>
                <a:srgbClr val="7030A0"/>
              </a:solidFill>
              <a:miter lim="800000"/>
              <a:headEnd/>
              <a:tailEnd/>
            </a:ln>
          </p:spPr>
          <p:txBody>
            <a:bodyPr wrap="none" anchor="ctr"/>
            <a:lstStyle/>
            <a:p>
              <a:pPr algn="ctr"/>
              <a:r>
                <a:rPr lang="de-DE" sz="1200"/>
                <a:t>arbeitet_für</a:t>
              </a:r>
            </a:p>
          </p:txBody>
        </p:sp>
        <p:cxnSp>
          <p:nvCxnSpPr>
            <p:cNvPr id="9" name="Straight Connector 8">
              <a:extLst>
                <a:ext uri="{FF2B5EF4-FFF2-40B4-BE49-F238E27FC236}">
                  <a16:creationId xmlns:a16="http://schemas.microsoft.com/office/drawing/2014/main" id="{CE0D2EC1-E743-3544-9F5D-1563B8E8F8D4}"/>
                </a:ext>
              </a:extLst>
            </p:cNvPr>
            <p:cNvCxnSpPr>
              <a:cxnSpLocks/>
              <a:stCxn id="8" idx="3"/>
              <a:endCxn id="5" idx="1"/>
            </p:cNvCxnSpPr>
            <p:nvPr/>
          </p:nvCxnSpPr>
          <p:spPr>
            <a:xfrm>
              <a:off x="9000272" y="4163423"/>
              <a:ext cx="1376180" cy="1085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0" name="Rectangle 2">
              <a:extLst>
                <a:ext uri="{FF2B5EF4-FFF2-40B4-BE49-F238E27FC236}">
                  <a16:creationId xmlns:a16="http://schemas.microsoft.com/office/drawing/2014/main" id="{4CEC8A79-97D3-684B-ABB6-077FF4B43454}"/>
                </a:ext>
              </a:extLst>
            </p:cNvPr>
            <p:cNvSpPr>
              <a:spLocks noChangeArrowheads="1"/>
            </p:cNvSpPr>
            <p:nvPr/>
          </p:nvSpPr>
          <p:spPr bwMode="auto">
            <a:xfrm>
              <a:off x="4350432" y="4680185"/>
              <a:ext cx="1115887" cy="326635"/>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100"/>
                <a:t>Angestellte</a:t>
              </a:r>
            </a:p>
          </p:txBody>
        </p:sp>
        <p:cxnSp>
          <p:nvCxnSpPr>
            <p:cNvPr id="11" name="Straight Connector 10">
              <a:extLst>
                <a:ext uri="{FF2B5EF4-FFF2-40B4-BE49-F238E27FC236}">
                  <a16:creationId xmlns:a16="http://schemas.microsoft.com/office/drawing/2014/main" id="{F012698E-FA4F-6D4E-B3F1-A687319C7F61}"/>
                </a:ext>
              </a:extLst>
            </p:cNvPr>
            <p:cNvCxnSpPr>
              <a:cxnSpLocks/>
              <a:stCxn id="10" idx="3"/>
              <a:endCxn id="8" idx="1"/>
            </p:cNvCxnSpPr>
            <p:nvPr/>
          </p:nvCxnSpPr>
          <p:spPr>
            <a:xfrm flipV="1">
              <a:off x="5466319" y="4163423"/>
              <a:ext cx="1614483" cy="680080"/>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2" name="AutoShape 4">
              <a:extLst>
                <a:ext uri="{FF2B5EF4-FFF2-40B4-BE49-F238E27FC236}">
                  <a16:creationId xmlns:a16="http://schemas.microsoft.com/office/drawing/2014/main" id="{B9B9FC34-8590-0B47-A831-A635CDCCFBDF}"/>
                </a:ext>
              </a:extLst>
            </p:cNvPr>
            <p:cNvSpPr>
              <a:spLocks noChangeArrowheads="1"/>
            </p:cNvSpPr>
            <p:nvPr/>
          </p:nvSpPr>
          <p:spPr bwMode="auto">
            <a:xfrm>
              <a:off x="9912203" y="4577878"/>
              <a:ext cx="1919472" cy="596900"/>
            </a:xfrm>
            <a:prstGeom prst="diamond">
              <a:avLst/>
            </a:prstGeom>
            <a:solidFill>
              <a:schemeClr val="bg1"/>
            </a:solidFill>
            <a:ln w="12700">
              <a:solidFill>
                <a:srgbClr val="7030A0"/>
              </a:solidFill>
              <a:miter lim="800000"/>
              <a:headEnd/>
              <a:tailEnd/>
            </a:ln>
          </p:spPr>
          <p:txBody>
            <a:bodyPr wrap="none" anchor="ctr"/>
            <a:lstStyle/>
            <a:p>
              <a:pPr algn="ctr"/>
              <a:r>
                <a:rPr lang="de-DE" sz="1200"/>
                <a:t>kontrolliert</a:t>
              </a:r>
            </a:p>
          </p:txBody>
        </p:sp>
        <p:cxnSp>
          <p:nvCxnSpPr>
            <p:cNvPr id="13" name="Straight Connector 12">
              <a:extLst>
                <a:ext uri="{FF2B5EF4-FFF2-40B4-BE49-F238E27FC236}">
                  <a16:creationId xmlns:a16="http://schemas.microsoft.com/office/drawing/2014/main" id="{49B03259-929D-FD47-B4C4-EFAD793F579B}"/>
                </a:ext>
              </a:extLst>
            </p:cNvPr>
            <p:cNvCxnSpPr>
              <a:cxnSpLocks/>
              <a:stCxn id="12" idx="0"/>
              <a:endCxn id="5" idx="2"/>
            </p:cNvCxnSpPr>
            <p:nvPr/>
          </p:nvCxnSpPr>
          <p:spPr>
            <a:xfrm flipH="1" flipV="1">
              <a:off x="10870600" y="4337592"/>
              <a:ext cx="1340" cy="24028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D18F791-52DC-C040-B0D1-1C2D11942E56}"/>
                </a:ext>
              </a:extLst>
            </p:cNvPr>
            <p:cNvCxnSpPr>
              <a:cxnSpLocks/>
              <a:stCxn id="15" idx="0"/>
              <a:endCxn id="12" idx="2"/>
            </p:cNvCxnSpPr>
            <p:nvPr/>
          </p:nvCxnSpPr>
          <p:spPr>
            <a:xfrm flipV="1">
              <a:off x="10871939" y="5174779"/>
              <a:ext cx="0" cy="27700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5" name="Rectangle 2">
              <a:extLst>
                <a:ext uri="{FF2B5EF4-FFF2-40B4-BE49-F238E27FC236}">
                  <a16:creationId xmlns:a16="http://schemas.microsoft.com/office/drawing/2014/main" id="{45D5618D-BEAF-DE4D-A799-C47B660045DD}"/>
                </a:ext>
              </a:extLst>
            </p:cNvPr>
            <p:cNvSpPr>
              <a:spLocks noChangeArrowheads="1"/>
            </p:cNvSpPr>
            <p:nvPr/>
          </p:nvSpPr>
          <p:spPr bwMode="auto">
            <a:xfrm>
              <a:off x="10471864" y="5451781"/>
              <a:ext cx="800151" cy="326635"/>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100"/>
                <a:t>Projekt</a:t>
              </a:r>
            </a:p>
          </p:txBody>
        </p:sp>
        <p:sp>
          <p:nvSpPr>
            <p:cNvPr id="16" name="AutoShape 4">
              <a:extLst>
                <a:ext uri="{FF2B5EF4-FFF2-40B4-BE49-F238E27FC236}">
                  <a16:creationId xmlns:a16="http://schemas.microsoft.com/office/drawing/2014/main" id="{1ABEB745-3409-4649-9E14-D5F7A50B8DE0}"/>
                </a:ext>
              </a:extLst>
            </p:cNvPr>
            <p:cNvSpPr>
              <a:spLocks noChangeArrowheads="1"/>
            </p:cNvSpPr>
            <p:nvPr/>
          </p:nvSpPr>
          <p:spPr bwMode="auto">
            <a:xfrm>
              <a:off x="7048290" y="5309014"/>
              <a:ext cx="1919472" cy="596900"/>
            </a:xfrm>
            <a:prstGeom prst="diamond">
              <a:avLst/>
            </a:prstGeom>
            <a:solidFill>
              <a:schemeClr val="bg1"/>
            </a:solidFill>
            <a:ln w="12700">
              <a:solidFill>
                <a:srgbClr val="7030A0"/>
              </a:solidFill>
              <a:miter lim="800000"/>
              <a:headEnd/>
              <a:tailEnd/>
            </a:ln>
          </p:spPr>
          <p:txBody>
            <a:bodyPr wrap="none" anchor="ctr"/>
            <a:lstStyle/>
            <a:p>
              <a:pPr algn="ctr"/>
              <a:r>
                <a:rPr lang="de-DE" sz="1200"/>
                <a:t>arbeitet_an</a:t>
              </a:r>
            </a:p>
          </p:txBody>
        </p:sp>
        <p:cxnSp>
          <p:nvCxnSpPr>
            <p:cNvPr id="17" name="Straight Connector 16">
              <a:extLst>
                <a:ext uri="{FF2B5EF4-FFF2-40B4-BE49-F238E27FC236}">
                  <a16:creationId xmlns:a16="http://schemas.microsoft.com/office/drawing/2014/main" id="{6B2E0E33-3719-904B-9683-0227193CBA56}"/>
                </a:ext>
              </a:extLst>
            </p:cNvPr>
            <p:cNvCxnSpPr>
              <a:cxnSpLocks/>
              <a:stCxn id="16" idx="3"/>
              <a:endCxn id="15" idx="1"/>
            </p:cNvCxnSpPr>
            <p:nvPr/>
          </p:nvCxnSpPr>
          <p:spPr>
            <a:xfrm>
              <a:off x="8967762" y="5607464"/>
              <a:ext cx="1504102" cy="7634"/>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457AB4D-9EEE-8B49-98B7-40661AE9E254}"/>
                </a:ext>
              </a:extLst>
            </p:cNvPr>
            <p:cNvCxnSpPr>
              <a:cxnSpLocks/>
              <a:stCxn id="10" idx="3"/>
              <a:endCxn id="16" idx="1"/>
            </p:cNvCxnSpPr>
            <p:nvPr/>
          </p:nvCxnSpPr>
          <p:spPr>
            <a:xfrm>
              <a:off x="5466319" y="4843503"/>
              <a:ext cx="1581971" cy="763961"/>
            </a:xfrm>
            <a:prstGeom prst="line">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19" name="Oval 7">
              <a:extLst>
                <a:ext uri="{FF2B5EF4-FFF2-40B4-BE49-F238E27FC236}">
                  <a16:creationId xmlns:a16="http://schemas.microsoft.com/office/drawing/2014/main" id="{4319AB9B-B54D-2C41-A4D8-EB9CB14D0EB6}"/>
                </a:ext>
              </a:extLst>
            </p:cNvPr>
            <p:cNvSpPr>
              <a:spLocks noChangeArrowheads="1"/>
            </p:cNvSpPr>
            <p:nvPr/>
          </p:nvSpPr>
          <p:spPr bwMode="auto">
            <a:xfrm>
              <a:off x="7518175" y="4712124"/>
              <a:ext cx="979702" cy="368300"/>
            </a:xfrm>
            <a:prstGeom prst="ellipse">
              <a:avLst/>
            </a:prstGeom>
            <a:solidFill>
              <a:schemeClr val="bg1"/>
            </a:solidFill>
            <a:ln w="12700">
              <a:solidFill>
                <a:srgbClr val="FFC000"/>
              </a:solidFill>
              <a:round/>
              <a:headEnd/>
              <a:tailEnd/>
            </a:ln>
          </p:spPr>
          <p:txBody>
            <a:bodyPr wrap="none" anchor="ctr"/>
            <a:lstStyle/>
            <a:p>
              <a:pPr algn="ctr"/>
              <a:r>
                <a:rPr lang="de-DE" sz="1100"/>
                <a:t>Stunden</a:t>
              </a:r>
            </a:p>
          </p:txBody>
        </p:sp>
        <p:cxnSp>
          <p:nvCxnSpPr>
            <p:cNvPr id="20" name="Straight Connector 19">
              <a:extLst>
                <a:ext uri="{FF2B5EF4-FFF2-40B4-BE49-F238E27FC236}">
                  <a16:creationId xmlns:a16="http://schemas.microsoft.com/office/drawing/2014/main" id="{9C5C15F4-AF24-0847-814A-9D03EB8BF22F}"/>
                </a:ext>
              </a:extLst>
            </p:cNvPr>
            <p:cNvCxnSpPr>
              <a:cxnSpLocks/>
              <a:stCxn id="16" idx="0"/>
              <a:endCxn id="19" idx="4"/>
            </p:cNvCxnSpPr>
            <p:nvPr/>
          </p:nvCxnSpPr>
          <p:spPr>
            <a:xfrm flipV="1">
              <a:off x="8008026" y="5080424"/>
              <a:ext cx="0" cy="2285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DDDA926-1766-2543-B280-DDBB06649DE2}"/>
                </a:ext>
              </a:extLst>
            </p:cNvPr>
            <p:cNvSpPr txBox="1"/>
            <p:nvPr/>
          </p:nvSpPr>
          <p:spPr>
            <a:xfrm>
              <a:off x="6843656" y="4184622"/>
              <a:ext cx="357256" cy="373692"/>
            </a:xfrm>
            <a:prstGeom prst="rect">
              <a:avLst/>
            </a:prstGeom>
            <a:noFill/>
          </p:spPr>
          <p:txBody>
            <a:bodyPr wrap="none" rtlCol="0">
              <a:spAutoFit/>
            </a:bodyPr>
            <a:lstStyle/>
            <a:p>
              <a:r>
                <a:rPr lang="de-DE" sz="1200"/>
                <a:t>n</a:t>
              </a:r>
            </a:p>
          </p:txBody>
        </p:sp>
        <p:sp>
          <p:nvSpPr>
            <p:cNvPr id="22" name="TextBox 21">
              <a:extLst>
                <a:ext uri="{FF2B5EF4-FFF2-40B4-BE49-F238E27FC236}">
                  <a16:creationId xmlns:a16="http://schemas.microsoft.com/office/drawing/2014/main" id="{F8EF5AF5-0A2E-6344-9783-9F3D01050313}"/>
                </a:ext>
              </a:extLst>
            </p:cNvPr>
            <p:cNvSpPr txBox="1"/>
            <p:nvPr/>
          </p:nvSpPr>
          <p:spPr>
            <a:xfrm>
              <a:off x="8997245" y="4181998"/>
              <a:ext cx="355095" cy="373692"/>
            </a:xfrm>
            <a:prstGeom prst="rect">
              <a:avLst/>
            </a:prstGeom>
            <a:noFill/>
          </p:spPr>
          <p:txBody>
            <a:bodyPr wrap="none" rtlCol="0">
              <a:spAutoFit/>
            </a:bodyPr>
            <a:lstStyle/>
            <a:p>
              <a:r>
                <a:rPr lang="de-DE" sz="1200"/>
                <a:t>1</a:t>
              </a:r>
            </a:p>
          </p:txBody>
        </p:sp>
        <p:sp>
          <p:nvSpPr>
            <p:cNvPr id="23" name="TextBox 22">
              <a:extLst>
                <a:ext uri="{FF2B5EF4-FFF2-40B4-BE49-F238E27FC236}">
                  <a16:creationId xmlns:a16="http://schemas.microsoft.com/office/drawing/2014/main" id="{8E9ACFD2-6587-354A-B48A-19B86BB0FCA7}"/>
                </a:ext>
              </a:extLst>
            </p:cNvPr>
            <p:cNvSpPr txBox="1"/>
            <p:nvPr/>
          </p:nvSpPr>
          <p:spPr>
            <a:xfrm>
              <a:off x="10846166" y="4306975"/>
              <a:ext cx="355095" cy="373692"/>
            </a:xfrm>
            <a:prstGeom prst="rect">
              <a:avLst/>
            </a:prstGeom>
            <a:noFill/>
          </p:spPr>
          <p:txBody>
            <a:bodyPr wrap="none" rtlCol="0">
              <a:spAutoFit/>
            </a:bodyPr>
            <a:lstStyle/>
            <a:p>
              <a:r>
                <a:rPr lang="de-DE" sz="1200"/>
                <a:t>1</a:t>
              </a:r>
            </a:p>
          </p:txBody>
        </p:sp>
        <p:sp>
          <p:nvSpPr>
            <p:cNvPr id="24" name="TextBox 23">
              <a:extLst>
                <a:ext uri="{FF2B5EF4-FFF2-40B4-BE49-F238E27FC236}">
                  <a16:creationId xmlns:a16="http://schemas.microsoft.com/office/drawing/2014/main" id="{392D69A2-4F3E-7545-91AD-2523F713680D}"/>
                </a:ext>
              </a:extLst>
            </p:cNvPr>
            <p:cNvSpPr txBox="1"/>
            <p:nvPr/>
          </p:nvSpPr>
          <p:spPr>
            <a:xfrm>
              <a:off x="10870597" y="5038246"/>
              <a:ext cx="357256" cy="373692"/>
            </a:xfrm>
            <a:prstGeom prst="rect">
              <a:avLst/>
            </a:prstGeom>
            <a:noFill/>
          </p:spPr>
          <p:txBody>
            <a:bodyPr wrap="none" rtlCol="0">
              <a:spAutoFit/>
            </a:bodyPr>
            <a:lstStyle/>
            <a:p>
              <a:r>
                <a:rPr lang="de-DE" sz="1200"/>
                <a:t>n</a:t>
              </a:r>
            </a:p>
          </p:txBody>
        </p:sp>
        <p:sp>
          <p:nvSpPr>
            <p:cNvPr id="25" name="TextBox 24">
              <a:extLst>
                <a:ext uri="{FF2B5EF4-FFF2-40B4-BE49-F238E27FC236}">
                  <a16:creationId xmlns:a16="http://schemas.microsoft.com/office/drawing/2014/main" id="{BA195B90-128A-A94B-A891-78F0AFF9F895}"/>
                </a:ext>
              </a:extLst>
            </p:cNvPr>
            <p:cNvSpPr txBox="1"/>
            <p:nvPr/>
          </p:nvSpPr>
          <p:spPr>
            <a:xfrm>
              <a:off x="6837708" y="5231469"/>
              <a:ext cx="415647" cy="373692"/>
            </a:xfrm>
            <a:prstGeom prst="rect">
              <a:avLst/>
            </a:prstGeom>
            <a:noFill/>
          </p:spPr>
          <p:txBody>
            <a:bodyPr wrap="none" rtlCol="0">
              <a:spAutoFit/>
            </a:bodyPr>
            <a:lstStyle/>
            <a:p>
              <a:r>
                <a:rPr lang="de-DE" sz="1200"/>
                <a:t>m</a:t>
              </a:r>
            </a:p>
          </p:txBody>
        </p:sp>
        <p:sp>
          <p:nvSpPr>
            <p:cNvPr id="26" name="TextBox 25">
              <a:extLst>
                <a:ext uri="{FF2B5EF4-FFF2-40B4-BE49-F238E27FC236}">
                  <a16:creationId xmlns:a16="http://schemas.microsoft.com/office/drawing/2014/main" id="{F579B152-CC5A-0040-B3C6-4AE1A11FADB0}"/>
                </a:ext>
              </a:extLst>
            </p:cNvPr>
            <p:cNvSpPr txBox="1"/>
            <p:nvPr/>
          </p:nvSpPr>
          <p:spPr>
            <a:xfrm>
              <a:off x="8871850" y="5231469"/>
              <a:ext cx="357256" cy="373692"/>
            </a:xfrm>
            <a:prstGeom prst="rect">
              <a:avLst/>
            </a:prstGeom>
            <a:noFill/>
          </p:spPr>
          <p:txBody>
            <a:bodyPr wrap="none" rtlCol="0">
              <a:spAutoFit/>
            </a:bodyPr>
            <a:lstStyle/>
            <a:p>
              <a:r>
                <a:rPr lang="de-DE" sz="1200"/>
                <a:t>n</a:t>
              </a:r>
            </a:p>
          </p:txBody>
        </p:sp>
      </p:grpSp>
    </p:spTree>
    <p:extLst>
      <p:ext uri="{BB962C8B-B14F-4D97-AF65-F5344CB8AC3E}">
        <p14:creationId xmlns:p14="http://schemas.microsoft.com/office/powerpoint/2010/main" val="27194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0720-8BE0-8040-8CA0-72708F701AD9}"/>
              </a:ext>
            </a:extLst>
          </p:cNvPr>
          <p:cNvSpPr>
            <a:spLocks noGrp="1"/>
          </p:cNvSpPr>
          <p:nvPr>
            <p:ph type="title"/>
          </p:nvPr>
        </p:nvSpPr>
        <p:spPr/>
        <p:txBody>
          <a:bodyPr/>
          <a:lstStyle/>
          <a:p>
            <a:r>
              <a:rPr lang="de-DE" dirty="0"/>
              <a:t>Objekte/Entitäten und Attribute</a:t>
            </a:r>
          </a:p>
        </p:txBody>
      </p:sp>
      <p:sp>
        <p:nvSpPr>
          <p:cNvPr id="3" name="Content Placeholder 2">
            <a:extLst>
              <a:ext uri="{FF2B5EF4-FFF2-40B4-BE49-F238E27FC236}">
                <a16:creationId xmlns:a16="http://schemas.microsoft.com/office/drawing/2014/main" id="{526D1E85-F1DC-4F45-AD4F-886D19AC81F3}"/>
              </a:ext>
            </a:extLst>
          </p:cNvPr>
          <p:cNvSpPr>
            <a:spLocks noGrp="1"/>
          </p:cNvSpPr>
          <p:nvPr>
            <p:ph sz="half" idx="1"/>
          </p:nvPr>
        </p:nvSpPr>
        <p:spPr>
          <a:xfrm>
            <a:off x="359961" y="1666800"/>
            <a:ext cx="6553161" cy="4239112"/>
          </a:xfrm>
        </p:spPr>
        <p:txBody>
          <a:bodyPr>
            <a:noAutofit/>
          </a:bodyPr>
          <a:lstStyle/>
          <a:p>
            <a:r>
              <a:rPr lang="de-DE" dirty="0">
                <a:solidFill>
                  <a:schemeClr val="accent1"/>
                </a:solidFill>
              </a:rPr>
              <a:t>Entitäten</a:t>
            </a:r>
          </a:p>
          <a:p>
            <a:pPr lvl="1"/>
            <a:r>
              <a:rPr lang="de-DE" dirty="0"/>
              <a:t>Wesentliche Konzepte („abgrenzbare Dinge“) realer oder gedachter Miniwelten</a:t>
            </a:r>
          </a:p>
          <a:p>
            <a:pPr lvl="1"/>
            <a:r>
              <a:rPr lang="de-DE" dirty="0"/>
              <a:t>Haben eine eigenständige Existenz</a:t>
            </a:r>
          </a:p>
          <a:p>
            <a:r>
              <a:rPr lang="de-DE" dirty="0">
                <a:solidFill>
                  <a:schemeClr val="accent1"/>
                </a:solidFill>
              </a:rPr>
              <a:t>Attribute</a:t>
            </a:r>
            <a:r>
              <a:rPr lang="de-DE" dirty="0"/>
              <a:t> beschreiben Eigenschaften von Entitäten</a:t>
            </a:r>
          </a:p>
          <a:p>
            <a:r>
              <a:rPr lang="de-DE" dirty="0"/>
              <a:t>Mathematische Bedeutung: </a:t>
            </a:r>
            <a:br>
              <a:rPr lang="de-DE" dirty="0"/>
            </a:br>
            <a:r>
              <a:rPr lang="de-DE" dirty="0"/>
              <a:t>Menge von </a:t>
            </a:r>
            <a:r>
              <a:rPr lang="de-DE" dirty="0" err="1"/>
              <a:t>Tupeln</a:t>
            </a:r>
            <a:r>
              <a:rPr lang="de-DE" dirty="0"/>
              <a:t> von Werten</a:t>
            </a:r>
          </a:p>
          <a:p>
            <a:pPr lvl="1"/>
            <a:r>
              <a:rPr lang="de-DE" dirty="0"/>
              <a:t>Tupel = „Aggregat“ von Basiswerten</a:t>
            </a:r>
          </a:p>
          <a:p>
            <a:r>
              <a:rPr lang="de-DE" dirty="0">
                <a:solidFill>
                  <a:schemeClr val="accent1"/>
                </a:solidFill>
              </a:rPr>
              <a:t>Schlüssel</a:t>
            </a:r>
            <a:r>
              <a:rPr lang="de-DE" dirty="0"/>
              <a:t>: Attribute, die Tupel eindeutig kennzeichnen</a:t>
            </a:r>
            <a:endParaRPr lang="de-DE" dirty="0">
              <a:solidFill>
                <a:schemeClr val="accent1"/>
              </a:solidFill>
            </a:endParaRPr>
          </a:p>
          <a:p>
            <a:pPr lvl="1"/>
            <a:r>
              <a:rPr lang="de-DE" dirty="0"/>
              <a:t>In der Graphik sind diese Attribute unterstrichen</a:t>
            </a:r>
          </a:p>
          <a:p>
            <a:pPr lvl="1"/>
            <a:r>
              <a:rPr lang="de-DE" dirty="0"/>
              <a:t>Entitäten mit eigenem Schlüssel = </a:t>
            </a:r>
            <a:r>
              <a:rPr lang="de-DE" dirty="0">
                <a:solidFill>
                  <a:schemeClr val="accent1"/>
                </a:solidFill>
              </a:rPr>
              <a:t>starke Entität</a:t>
            </a:r>
            <a:endParaRPr lang="de-DE" dirty="0"/>
          </a:p>
          <a:p>
            <a:endParaRPr lang="de-DE" dirty="0"/>
          </a:p>
        </p:txBody>
      </p:sp>
      <p:sp>
        <p:nvSpPr>
          <p:cNvPr id="11" name="Content Placeholder 10">
            <a:extLst>
              <a:ext uri="{FF2B5EF4-FFF2-40B4-BE49-F238E27FC236}">
                <a16:creationId xmlns:a16="http://schemas.microsoft.com/office/drawing/2014/main" id="{9F0BE147-648E-FE41-B23B-C63BB98D3C88}"/>
              </a:ext>
            </a:extLst>
          </p:cNvPr>
          <p:cNvSpPr>
            <a:spLocks noGrp="1"/>
          </p:cNvSpPr>
          <p:nvPr>
            <p:ph sz="half" idx="2"/>
          </p:nvPr>
        </p:nvSpPr>
        <p:spPr>
          <a:xfrm>
            <a:off x="7088221" y="1666800"/>
            <a:ext cx="4743454" cy="4239112"/>
          </a:xfrm>
        </p:spPr>
        <p:txBody>
          <a:bodyPr/>
          <a:lstStyle/>
          <a:p>
            <a:r>
              <a:rPr lang="de-DE" dirty="0"/>
              <a:t>Beispiel: </a:t>
            </a:r>
          </a:p>
          <a:p>
            <a:pPr lvl="1"/>
            <a:r>
              <a:rPr lang="de-DE" dirty="0"/>
              <a:t>Entität: Projekt</a:t>
            </a:r>
          </a:p>
          <a:p>
            <a:pPr lvl="1"/>
            <a:r>
              <a:rPr lang="de-DE" dirty="0"/>
              <a:t>Attribute: Projekt beschrieben durch</a:t>
            </a:r>
          </a:p>
          <a:p>
            <a:pPr lvl="2"/>
            <a:r>
              <a:rPr lang="de-DE" dirty="0"/>
              <a:t>Eine </a:t>
            </a:r>
            <a:r>
              <a:rPr lang="de-DE" dirty="0">
                <a:solidFill>
                  <a:schemeClr val="accent1"/>
                </a:solidFill>
              </a:rPr>
              <a:t>Nummer</a:t>
            </a:r>
          </a:p>
          <a:p>
            <a:pPr lvl="2"/>
            <a:r>
              <a:rPr lang="de-DE" dirty="0"/>
              <a:t>Einen Titel</a:t>
            </a:r>
          </a:p>
          <a:p>
            <a:pPr lvl="2"/>
            <a:r>
              <a:rPr lang="de-DE" dirty="0"/>
              <a:t>Das Budget</a:t>
            </a:r>
          </a:p>
          <a:p>
            <a:pPr lvl="1"/>
            <a:r>
              <a:rPr lang="en-GB" dirty="0" err="1"/>
              <a:t>Als</a:t>
            </a:r>
            <a:r>
              <a:rPr lang="en-GB" dirty="0"/>
              <a:t> </a:t>
            </a:r>
            <a:r>
              <a:rPr lang="en-GB" dirty="0" err="1"/>
              <a:t>Menge</a:t>
            </a:r>
            <a:r>
              <a:rPr lang="en-GB" dirty="0"/>
              <a:t> von </a:t>
            </a:r>
            <a:r>
              <a:rPr lang="en-GB" dirty="0" err="1"/>
              <a:t>Tupeln</a:t>
            </a:r>
            <a:r>
              <a:rPr lang="en-GB" dirty="0"/>
              <a:t>: </a:t>
            </a:r>
          </a:p>
          <a:p>
            <a:pPr lvl="2"/>
            <a:r>
              <a:rPr lang="de-DE" dirty="0"/>
              <a:t>(</a:t>
            </a:r>
            <a:r>
              <a:rPr lang="de-DE" u="sng" dirty="0"/>
              <a:t>42</a:t>
            </a:r>
            <a:r>
              <a:rPr lang="de-DE" dirty="0"/>
              <a:t>, Flughafen, 100M)</a:t>
            </a:r>
          </a:p>
          <a:p>
            <a:pPr lvl="2"/>
            <a:r>
              <a:rPr lang="de-DE" dirty="0"/>
              <a:t>(</a:t>
            </a:r>
            <a:r>
              <a:rPr lang="de-DE" u="sng" dirty="0"/>
              <a:t>21</a:t>
            </a:r>
            <a:r>
              <a:rPr lang="de-DE" dirty="0"/>
              <a:t>, Bahnhof, 50M)</a:t>
            </a:r>
          </a:p>
          <a:p>
            <a:pPr lvl="1"/>
            <a:endParaRPr lang="en-GB" dirty="0"/>
          </a:p>
        </p:txBody>
      </p:sp>
      <p:sp>
        <p:nvSpPr>
          <p:cNvPr id="6" name="Date Placeholder 5">
            <a:extLst>
              <a:ext uri="{FF2B5EF4-FFF2-40B4-BE49-F238E27FC236}">
                <a16:creationId xmlns:a16="http://schemas.microsoft.com/office/drawing/2014/main" id="{C4605DBD-30D7-DC40-BB02-A815F3B39BEC}"/>
              </a:ext>
            </a:extLst>
          </p:cNvPr>
          <p:cNvSpPr>
            <a:spLocks noGrp="1"/>
          </p:cNvSpPr>
          <p:nvPr>
            <p:ph type="dt" sz="half" idx="10"/>
          </p:nvPr>
        </p:nvSpPr>
        <p:spPr/>
        <p:txBody>
          <a:bodyPr/>
          <a:lstStyle/>
          <a:p>
            <a:r>
              <a:rPr lang="en-GB"/>
              <a:t>Modellierung</a:t>
            </a:r>
          </a:p>
        </p:txBody>
      </p:sp>
      <p:sp>
        <p:nvSpPr>
          <p:cNvPr id="8" name="Footer Placeholder 7">
            <a:extLst>
              <a:ext uri="{FF2B5EF4-FFF2-40B4-BE49-F238E27FC236}">
                <a16:creationId xmlns:a16="http://schemas.microsoft.com/office/drawing/2014/main" id="{93B12819-4CED-B14D-8B0A-4341496E175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D5D188E-924E-D04C-9EA0-A0051B13BA62}"/>
              </a:ext>
            </a:extLst>
          </p:cNvPr>
          <p:cNvSpPr>
            <a:spLocks noGrp="1"/>
          </p:cNvSpPr>
          <p:nvPr>
            <p:ph type="sldNum" sz="quarter" idx="4"/>
          </p:nvPr>
        </p:nvSpPr>
        <p:spPr/>
        <p:txBody>
          <a:bodyPr/>
          <a:lstStyle/>
          <a:p>
            <a:fld id="{6B52BCD7-8B4B-1443-81DC-540C3C62FE02}" type="slidenum">
              <a:rPr lang="en-GB" smtClean="0"/>
              <a:t>10</a:t>
            </a:fld>
            <a:endParaRPr lang="en-GB"/>
          </a:p>
        </p:txBody>
      </p:sp>
      <p:grpSp>
        <p:nvGrpSpPr>
          <p:cNvPr id="19" name="Group 18">
            <a:extLst>
              <a:ext uri="{FF2B5EF4-FFF2-40B4-BE49-F238E27FC236}">
                <a16:creationId xmlns:a16="http://schemas.microsoft.com/office/drawing/2014/main" id="{357E80EF-253D-8E41-9E44-1F40DDA787AA}"/>
              </a:ext>
            </a:extLst>
          </p:cNvPr>
          <p:cNvGrpSpPr/>
          <p:nvPr/>
        </p:nvGrpSpPr>
        <p:grpSpPr>
          <a:xfrm>
            <a:off x="9506440" y="4477133"/>
            <a:ext cx="2325235" cy="1428781"/>
            <a:chOff x="9506440" y="4477133"/>
            <a:chExt cx="2325235" cy="1428781"/>
          </a:xfrm>
        </p:grpSpPr>
        <p:sp>
          <p:nvSpPr>
            <p:cNvPr id="21" name="Rectangle 2">
              <a:extLst>
                <a:ext uri="{FF2B5EF4-FFF2-40B4-BE49-F238E27FC236}">
                  <a16:creationId xmlns:a16="http://schemas.microsoft.com/office/drawing/2014/main" id="{5FFEF8C3-BB6E-9E4D-8DF7-75907790225F}"/>
                </a:ext>
              </a:extLst>
            </p:cNvPr>
            <p:cNvSpPr>
              <a:spLocks noChangeArrowheads="1"/>
            </p:cNvSpPr>
            <p:nvPr/>
          </p:nvSpPr>
          <p:spPr bwMode="auto">
            <a:xfrm>
              <a:off x="9506440" y="5039373"/>
              <a:ext cx="798296" cy="315471"/>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23" name="Oval 4">
              <a:extLst>
                <a:ext uri="{FF2B5EF4-FFF2-40B4-BE49-F238E27FC236}">
                  <a16:creationId xmlns:a16="http://schemas.microsoft.com/office/drawing/2014/main" id="{13BE5E77-4016-F845-B19E-23A95CCB16B4}"/>
                </a:ext>
              </a:extLst>
            </p:cNvPr>
            <p:cNvSpPr>
              <a:spLocks noChangeArrowheads="1"/>
            </p:cNvSpPr>
            <p:nvPr/>
          </p:nvSpPr>
          <p:spPr bwMode="auto">
            <a:xfrm>
              <a:off x="11069675" y="4477133"/>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u="sng" dirty="0" err="1"/>
                <a:t>Nr</a:t>
              </a:r>
              <a:endParaRPr lang="en-US" sz="1600" u="sng" dirty="0"/>
            </a:p>
          </p:txBody>
        </p:sp>
        <p:sp>
          <p:nvSpPr>
            <p:cNvPr id="25" name="Oval 7">
              <a:extLst>
                <a:ext uri="{FF2B5EF4-FFF2-40B4-BE49-F238E27FC236}">
                  <a16:creationId xmlns:a16="http://schemas.microsoft.com/office/drawing/2014/main" id="{11E68FAA-C73C-564A-AD5B-3A33292A0543}"/>
                </a:ext>
              </a:extLst>
            </p:cNvPr>
            <p:cNvSpPr>
              <a:spLocks noChangeArrowheads="1"/>
            </p:cNvSpPr>
            <p:nvPr/>
          </p:nvSpPr>
          <p:spPr bwMode="auto">
            <a:xfrm>
              <a:off x="11068210" y="5012958"/>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err="1"/>
                <a:t>Titel</a:t>
              </a:r>
              <a:endParaRPr lang="en-US" sz="1600" dirty="0"/>
            </a:p>
          </p:txBody>
        </p:sp>
        <p:sp>
          <p:nvSpPr>
            <p:cNvPr id="26" name="Oval 10">
              <a:extLst>
                <a:ext uri="{FF2B5EF4-FFF2-40B4-BE49-F238E27FC236}">
                  <a16:creationId xmlns:a16="http://schemas.microsoft.com/office/drawing/2014/main" id="{D97E2ADF-8808-194D-B373-5E24134626A8}"/>
                </a:ext>
              </a:extLst>
            </p:cNvPr>
            <p:cNvSpPr>
              <a:spLocks noChangeArrowheads="1"/>
            </p:cNvSpPr>
            <p:nvPr/>
          </p:nvSpPr>
          <p:spPr bwMode="auto">
            <a:xfrm>
              <a:off x="11068210" y="5537614"/>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a:t>Budget</a:t>
              </a:r>
            </a:p>
          </p:txBody>
        </p:sp>
        <p:cxnSp>
          <p:nvCxnSpPr>
            <p:cNvPr id="27" name="Straight Connector 26">
              <a:extLst>
                <a:ext uri="{FF2B5EF4-FFF2-40B4-BE49-F238E27FC236}">
                  <a16:creationId xmlns:a16="http://schemas.microsoft.com/office/drawing/2014/main" id="{00623776-B4CA-F940-8AD9-F9CACDDBF08C}"/>
                </a:ext>
              </a:extLst>
            </p:cNvPr>
            <p:cNvCxnSpPr>
              <a:stCxn id="21" idx="3"/>
              <a:endCxn id="23" idx="2"/>
            </p:cNvCxnSpPr>
            <p:nvPr/>
          </p:nvCxnSpPr>
          <p:spPr>
            <a:xfrm flipV="1">
              <a:off x="10304736" y="4661283"/>
              <a:ext cx="764939" cy="535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5AE39B-3C85-0248-9797-93C152122859}"/>
                </a:ext>
              </a:extLst>
            </p:cNvPr>
            <p:cNvCxnSpPr>
              <a:stCxn id="21" idx="3"/>
              <a:endCxn id="25" idx="2"/>
            </p:cNvCxnSpPr>
            <p:nvPr/>
          </p:nvCxnSpPr>
          <p:spPr>
            <a:xfrm flipV="1">
              <a:off x="10304736" y="5197108"/>
              <a:ext cx="76347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B0BFBE-AC98-ED44-B490-6ADED27DC96B}"/>
                </a:ext>
              </a:extLst>
            </p:cNvPr>
            <p:cNvCxnSpPr>
              <a:cxnSpLocks/>
              <a:stCxn id="21" idx="3"/>
              <a:endCxn id="26" idx="2"/>
            </p:cNvCxnSpPr>
            <p:nvPr/>
          </p:nvCxnSpPr>
          <p:spPr>
            <a:xfrm>
              <a:off x="10304736" y="5197109"/>
              <a:ext cx="763474" cy="524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459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342942-4627-3249-9F55-89AEF32B4E9D}"/>
              </a:ext>
            </a:extLst>
          </p:cNvPr>
          <p:cNvSpPr>
            <a:spLocks noGrp="1"/>
          </p:cNvSpPr>
          <p:nvPr>
            <p:ph type="title"/>
          </p:nvPr>
        </p:nvSpPr>
        <p:spPr/>
        <p:txBody>
          <a:bodyPr/>
          <a:lstStyle/>
          <a:p>
            <a:r>
              <a:rPr lang="de-DE" dirty="0"/>
              <a:t>Identifikation und Schlüssel</a:t>
            </a:r>
          </a:p>
        </p:txBody>
      </p:sp>
      <p:sp>
        <p:nvSpPr>
          <p:cNvPr id="6" name="Content Placeholder 5">
            <a:extLst>
              <a:ext uri="{FF2B5EF4-FFF2-40B4-BE49-F238E27FC236}">
                <a16:creationId xmlns:a16="http://schemas.microsoft.com/office/drawing/2014/main" id="{B7734051-0229-5247-B648-7C65FA4ADB6E}"/>
              </a:ext>
            </a:extLst>
          </p:cNvPr>
          <p:cNvSpPr>
            <a:spLocks noGrp="1"/>
          </p:cNvSpPr>
          <p:nvPr>
            <p:ph idx="1"/>
          </p:nvPr>
        </p:nvSpPr>
        <p:spPr/>
        <p:txBody>
          <a:bodyPr>
            <a:normAutofit/>
          </a:bodyPr>
          <a:lstStyle/>
          <a:p>
            <a:r>
              <a:rPr lang="de-DE" dirty="0"/>
              <a:t>Identifikation: Zwei grundlegende Ansätze in DB-Modellen</a:t>
            </a:r>
          </a:p>
          <a:p>
            <a:pPr lvl="1"/>
            <a:r>
              <a:rPr lang="de-DE" dirty="0"/>
              <a:t>Referentielle Identifikation</a:t>
            </a:r>
          </a:p>
          <a:p>
            <a:pPr lvl="2"/>
            <a:r>
              <a:rPr lang="de-DE" dirty="0"/>
              <a:t>Direkte Verweise auf Objekte (Zeiger in Programmiersprachen)</a:t>
            </a:r>
          </a:p>
          <a:p>
            <a:pPr lvl="1"/>
            <a:r>
              <a:rPr lang="de-DE" dirty="0"/>
              <a:t>Assoziative Identifikation</a:t>
            </a:r>
          </a:p>
          <a:p>
            <a:pPr lvl="2"/>
            <a:r>
              <a:rPr lang="de-DE" dirty="0"/>
              <a:t>Werte von Attributen oder Attributkombinationen, um sich eindeutig auf Objekte zu beziehen (Schlüssel: Ausweisnummer, Fahrgestellnummer, ...)</a:t>
            </a:r>
          </a:p>
          <a:p>
            <a:pPr lvl="2"/>
            <a:r>
              <a:rPr lang="de-DE" dirty="0"/>
              <a:t>Schlüssel</a:t>
            </a:r>
          </a:p>
          <a:p>
            <a:pPr lvl="3"/>
            <a:r>
              <a:rPr lang="de-DE" dirty="0"/>
              <a:t>Attribute oder Attribut</a:t>
            </a:r>
            <a:r>
              <a:rPr lang="de-DE" u="sng" dirty="0"/>
              <a:t>kombinationen</a:t>
            </a:r>
            <a:r>
              <a:rPr lang="de-DE" dirty="0"/>
              <a:t> mit innerhalb einer Klasse eindeutigen Werten</a:t>
            </a:r>
          </a:p>
          <a:p>
            <a:pPr lvl="3"/>
            <a:r>
              <a:rPr lang="de-DE" dirty="0"/>
              <a:t>Mehrere Schlüsselkandidaten möglich (dazu mehr später)</a:t>
            </a:r>
          </a:p>
          <a:p>
            <a:endParaRPr lang="de-DE" dirty="0"/>
          </a:p>
          <a:p>
            <a:endParaRPr lang="de-DE" dirty="0"/>
          </a:p>
        </p:txBody>
      </p:sp>
      <p:sp>
        <p:nvSpPr>
          <p:cNvPr id="4" name="Slide Number Placeholder 3">
            <a:extLst>
              <a:ext uri="{FF2B5EF4-FFF2-40B4-BE49-F238E27FC236}">
                <a16:creationId xmlns:a16="http://schemas.microsoft.com/office/drawing/2014/main" id="{D8DAC2BC-ACAA-3D4E-8920-47C83A546B34}"/>
              </a:ext>
            </a:extLst>
          </p:cNvPr>
          <p:cNvSpPr>
            <a:spLocks noGrp="1"/>
          </p:cNvSpPr>
          <p:nvPr>
            <p:ph type="sldNum" sz="quarter" idx="4"/>
          </p:nvPr>
        </p:nvSpPr>
        <p:spPr/>
        <p:txBody>
          <a:bodyPr/>
          <a:lstStyle/>
          <a:p>
            <a:fld id="{6B52BCD7-8B4B-1443-81DC-540C3C62FE02}" type="slidenum">
              <a:rPr lang="en-GB" smtClean="0"/>
              <a:t>11</a:t>
            </a:fld>
            <a:endParaRPr lang="en-GB"/>
          </a:p>
        </p:txBody>
      </p:sp>
      <p:sp>
        <p:nvSpPr>
          <p:cNvPr id="2" name="Date Placeholder 1">
            <a:extLst>
              <a:ext uri="{FF2B5EF4-FFF2-40B4-BE49-F238E27FC236}">
                <a16:creationId xmlns:a16="http://schemas.microsoft.com/office/drawing/2014/main" id="{1484D576-D98C-664D-BA80-D417BC74CB62}"/>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5A405499-DB08-074D-AB1C-7FEFDE73572C}"/>
              </a:ext>
            </a:extLst>
          </p:cNvPr>
          <p:cNvSpPr>
            <a:spLocks noGrp="1"/>
          </p:cNvSpPr>
          <p:nvPr>
            <p:ph type="ftr" sz="quarter" idx="3"/>
          </p:nvPr>
        </p:nvSpPr>
        <p:spPr/>
        <p:txBody>
          <a:bodyPr/>
          <a:lstStyle/>
          <a:p>
            <a:r>
              <a:rPr lang="en-GB"/>
              <a:t>T. Braun - Datenbanken</a:t>
            </a:r>
          </a:p>
        </p:txBody>
      </p:sp>
      <p:grpSp>
        <p:nvGrpSpPr>
          <p:cNvPr id="16" name="Group 15">
            <a:extLst>
              <a:ext uri="{FF2B5EF4-FFF2-40B4-BE49-F238E27FC236}">
                <a16:creationId xmlns:a16="http://schemas.microsoft.com/office/drawing/2014/main" id="{BD99B84C-D306-1C4F-B0E8-EA82237E6344}"/>
              </a:ext>
            </a:extLst>
          </p:cNvPr>
          <p:cNvGrpSpPr/>
          <p:nvPr/>
        </p:nvGrpSpPr>
        <p:grpSpPr>
          <a:xfrm>
            <a:off x="9506440" y="4477133"/>
            <a:ext cx="2325235" cy="1428781"/>
            <a:chOff x="9506440" y="4477133"/>
            <a:chExt cx="2325235" cy="1428781"/>
          </a:xfrm>
        </p:grpSpPr>
        <p:sp>
          <p:nvSpPr>
            <p:cNvPr id="17" name="Rectangle 2">
              <a:extLst>
                <a:ext uri="{FF2B5EF4-FFF2-40B4-BE49-F238E27FC236}">
                  <a16:creationId xmlns:a16="http://schemas.microsoft.com/office/drawing/2014/main" id="{7342A76C-4666-3A45-8709-213A76D40DFC}"/>
                </a:ext>
              </a:extLst>
            </p:cNvPr>
            <p:cNvSpPr>
              <a:spLocks noChangeArrowheads="1"/>
            </p:cNvSpPr>
            <p:nvPr/>
          </p:nvSpPr>
          <p:spPr bwMode="auto">
            <a:xfrm>
              <a:off x="9506440" y="5039373"/>
              <a:ext cx="798296" cy="315471"/>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18" name="Oval 4">
              <a:extLst>
                <a:ext uri="{FF2B5EF4-FFF2-40B4-BE49-F238E27FC236}">
                  <a16:creationId xmlns:a16="http://schemas.microsoft.com/office/drawing/2014/main" id="{1A71C1F2-79A5-D848-A2DD-1C4C4C00C045}"/>
                </a:ext>
              </a:extLst>
            </p:cNvPr>
            <p:cNvSpPr>
              <a:spLocks noChangeArrowheads="1"/>
            </p:cNvSpPr>
            <p:nvPr/>
          </p:nvSpPr>
          <p:spPr bwMode="auto">
            <a:xfrm>
              <a:off x="11069675" y="4477133"/>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u="sng" dirty="0" err="1"/>
                <a:t>Nr</a:t>
              </a:r>
              <a:endParaRPr lang="en-US" sz="1600" u="sng" dirty="0"/>
            </a:p>
          </p:txBody>
        </p:sp>
        <p:sp>
          <p:nvSpPr>
            <p:cNvPr id="19" name="Oval 7">
              <a:extLst>
                <a:ext uri="{FF2B5EF4-FFF2-40B4-BE49-F238E27FC236}">
                  <a16:creationId xmlns:a16="http://schemas.microsoft.com/office/drawing/2014/main" id="{2D25F7BB-3C1B-934C-8B16-DF2FD07E76A0}"/>
                </a:ext>
              </a:extLst>
            </p:cNvPr>
            <p:cNvSpPr>
              <a:spLocks noChangeArrowheads="1"/>
            </p:cNvSpPr>
            <p:nvPr/>
          </p:nvSpPr>
          <p:spPr bwMode="auto">
            <a:xfrm>
              <a:off x="11068210" y="5012958"/>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err="1"/>
                <a:t>Titel</a:t>
              </a:r>
              <a:endParaRPr lang="en-US" sz="1600" dirty="0"/>
            </a:p>
          </p:txBody>
        </p:sp>
        <p:sp>
          <p:nvSpPr>
            <p:cNvPr id="20" name="Oval 10">
              <a:extLst>
                <a:ext uri="{FF2B5EF4-FFF2-40B4-BE49-F238E27FC236}">
                  <a16:creationId xmlns:a16="http://schemas.microsoft.com/office/drawing/2014/main" id="{8D934877-44CD-AF4E-8882-BEE185D02C02}"/>
                </a:ext>
              </a:extLst>
            </p:cNvPr>
            <p:cNvSpPr>
              <a:spLocks noChangeArrowheads="1"/>
            </p:cNvSpPr>
            <p:nvPr/>
          </p:nvSpPr>
          <p:spPr bwMode="auto">
            <a:xfrm>
              <a:off x="11068210" y="5537614"/>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a:t>Budget</a:t>
              </a:r>
            </a:p>
          </p:txBody>
        </p:sp>
        <p:cxnSp>
          <p:nvCxnSpPr>
            <p:cNvPr id="21" name="Straight Connector 20">
              <a:extLst>
                <a:ext uri="{FF2B5EF4-FFF2-40B4-BE49-F238E27FC236}">
                  <a16:creationId xmlns:a16="http://schemas.microsoft.com/office/drawing/2014/main" id="{26ECB099-2DA2-AC45-8465-6E6825257FC6}"/>
                </a:ext>
              </a:extLst>
            </p:cNvPr>
            <p:cNvCxnSpPr>
              <a:stCxn id="17" idx="3"/>
              <a:endCxn id="18" idx="2"/>
            </p:cNvCxnSpPr>
            <p:nvPr/>
          </p:nvCxnSpPr>
          <p:spPr>
            <a:xfrm flipV="1">
              <a:off x="10304736" y="4661283"/>
              <a:ext cx="764939" cy="535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CB1C3A-A2CE-3A4B-963B-1FD32E4EED06}"/>
                </a:ext>
              </a:extLst>
            </p:cNvPr>
            <p:cNvCxnSpPr>
              <a:stCxn id="17" idx="3"/>
              <a:endCxn id="19" idx="2"/>
            </p:cNvCxnSpPr>
            <p:nvPr/>
          </p:nvCxnSpPr>
          <p:spPr>
            <a:xfrm flipV="1">
              <a:off x="10304736" y="5197108"/>
              <a:ext cx="76347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5F7529-C5C3-474F-9CFA-D757EA496940}"/>
                </a:ext>
              </a:extLst>
            </p:cNvPr>
            <p:cNvCxnSpPr>
              <a:cxnSpLocks/>
              <a:stCxn id="17" idx="3"/>
              <a:endCxn id="20" idx="2"/>
            </p:cNvCxnSpPr>
            <p:nvPr/>
          </p:nvCxnSpPr>
          <p:spPr>
            <a:xfrm>
              <a:off x="10304736" y="5197109"/>
              <a:ext cx="763474" cy="524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072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DD1F-E77A-3142-B16D-849AB8619007}"/>
              </a:ext>
            </a:extLst>
          </p:cNvPr>
          <p:cNvSpPr>
            <a:spLocks noGrp="1"/>
          </p:cNvSpPr>
          <p:nvPr>
            <p:ph type="title"/>
          </p:nvPr>
        </p:nvSpPr>
        <p:spPr/>
        <p:txBody>
          <a:bodyPr/>
          <a:lstStyle/>
          <a:p>
            <a:r>
              <a:rPr lang="de-DE"/>
              <a:t>Assoziation/Relationship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C529B2-4C68-904A-995A-CE26789B019E}"/>
                  </a:ext>
                </a:extLst>
              </p:cNvPr>
              <p:cNvSpPr>
                <a:spLocks noGrp="1"/>
              </p:cNvSpPr>
              <p:nvPr>
                <p:ph idx="1"/>
              </p:nvPr>
            </p:nvSpPr>
            <p:spPr/>
            <p:txBody>
              <a:bodyPr/>
              <a:lstStyle/>
              <a:p>
                <a:r>
                  <a:rPr lang="de-DE"/>
                  <a:t>Objekte können miteinander in Beziehung gesetzt (assoziiert) werden:</a:t>
                </a:r>
              </a:p>
              <a:p>
                <a:pPr lvl="1"/>
                <a:r>
                  <a:rPr lang="de-DE"/>
                  <a:t>Binäre (ternäre, ...) Beziehungen assoziieren zwei (drei, ...) Klassen oder Objekte</a:t>
                </a:r>
              </a:p>
              <a:p>
                <a:pPr lvl="1"/>
                <a:r>
                  <a:rPr lang="de-DE"/>
                  <a:t>Allgemein: </a:t>
                </a:r>
                <a14:m>
                  <m:oMath xmlns:m="http://schemas.openxmlformats.org/officeDocument/2006/math">
                    <m:r>
                      <a:rPr lang="de-DE" smtClean="0">
                        <a:latin typeface="Cambria Math" panose="02040503050406030204" pitchFamily="18" charset="0"/>
                      </a:rPr>
                      <m:t>𝑛</m:t>
                    </m:r>
                  </m:oMath>
                </a14:m>
                <a:r>
                  <a:rPr lang="de-DE"/>
                  <a:t>-äre Beziehungen zwischen </a:t>
                </a:r>
                <a14:m>
                  <m:oMath xmlns:m="http://schemas.openxmlformats.org/officeDocument/2006/math">
                    <m:r>
                      <a:rPr lang="de-DE" i="1" smtClean="0">
                        <a:latin typeface="Cambria Math" panose="02040503050406030204" pitchFamily="18" charset="0"/>
                      </a:rPr>
                      <m:t>𝑛</m:t>
                    </m:r>
                  </m:oMath>
                </a14:m>
                <a:r>
                  <a:rPr lang="de-DE"/>
                  <a:t> Klassen oder Objekten</a:t>
                </a:r>
              </a:p>
              <a:p>
                <a:pPr lvl="2"/>
                <a14:m>
                  <m:oMath xmlns:m="http://schemas.openxmlformats.org/officeDocument/2006/math">
                    <m:r>
                      <a:rPr lang="de-DE" i="1" smtClean="0">
                        <a:latin typeface="Cambria Math" panose="02040503050406030204" pitchFamily="18" charset="0"/>
                      </a:rPr>
                      <m:t>𝑛</m:t>
                    </m:r>
                  </m:oMath>
                </a14:m>
                <a:r>
                  <a:rPr lang="de-DE"/>
                  <a:t> Grad der Beziehung</a:t>
                </a:r>
              </a:p>
              <a:p>
                <a:pPr lvl="1"/>
                <a:r>
                  <a:rPr lang="de-DE"/>
                  <a:t>Mathematische Bedeutung: Menge an verknüpften Tupeln</a:t>
                </a:r>
              </a:p>
              <a:p>
                <a:r>
                  <a:rPr lang="de-DE"/>
                  <a:t>Beispiel</a:t>
                </a:r>
              </a:p>
              <a:p>
                <a:pPr lvl="1"/>
                <a:r>
                  <a:rPr lang="de-DE"/>
                  <a:t>An Projekten arbeiten Mitarbeiter</a:t>
                </a:r>
              </a:p>
              <a:p>
                <a:pPr lvl="2"/>
                <a:r>
                  <a:rPr lang="de-DE"/>
                  <a:t>Mitarbeiter: Entität mit Attributen PersNr und Name</a:t>
                </a:r>
              </a:p>
              <a:p>
                <a:pPr lvl="2"/>
                <a:r>
                  <a:rPr lang="de-DE"/>
                  <a:t>Verknüpftes Tupel: </a:t>
                </a:r>
                <a:br>
                  <a:rPr lang="de-DE"/>
                </a:br>
                <a:r>
                  <a:rPr lang="de-DE"/>
                  <a:t>((4711, Mustermann), </a:t>
                </a:r>
                <a:br>
                  <a:rPr lang="de-DE"/>
                </a:br>
                <a:r>
                  <a:rPr lang="de-DE"/>
                  <a:t> (42, Flughafen, 100M))</a:t>
                </a:r>
              </a:p>
              <a:p>
                <a:pPr lvl="2"/>
                <a:endParaRPr lang="de-DE"/>
              </a:p>
            </p:txBody>
          </p:sp>
        </mc:Choice>
        <mc:Fallback xmlns="">
          <p:sp>
            <p:nvSpPr>
              <p:cNvPr id="3" name="Content Placeholder 2">
                <a:extLst>
                  <a:ext uri="{FF2B5EF4-FFF2-40B4-BE49-F238E27FC236}">
                    <a16:creationId xmlns:a16="http://schemas.microsoft.com/office/drawing/2014/main" id="{65C529B2-4C68-904A-995A-CE26789B019E}"/>
                  </a:ext>
                </a:extLst>
              </p:cNvPr>
              <p:cNvSpPr>
                <a:spLocks noGrp="1" noRot="1" noChangeAspect="1" noMove="1" noResize="1" noEditPoints="1" noAdjustHandles="1" noChangeArrowheads="1" noChangeShapeType="1" noTextEdit="1"/>
              </p:cNvSpPr>
              <p:nvPr>
                <p:ph idx="1"/>
              </p:nvPr>
            </p:nvSpPr>
            <p:spPr>
              <a:blipFill>
                <a:blip r:embed="rId2"/>
                <a:stretch>
                  <a:fillRect l="-1436" t="-2687"/>
                </a:stretch>
              </a:blipFill>
            </p:spPr>
            <p:txBody>
              <a:bodyPr/>
              <a:lstStyle/>
              <a:p>
                <a:r>
                  <a:rPr lang="en-GB">
                    <a:noFill/>
                  </a:rPr>
                  <a:t> </a:t>
                </a:r>
              </a:p>
            </p:txBody>
          </p:sp>
        </mc:Fallback>
      </mc:AlternateContent>
      <p:sp>
        <p:nvSpPr>
          <p:cNvPr id="9" name="Date Placeholder 8">
            <a:extLst>
              <a:ext uri="{FF2B5EF4-FFF2-40B4-BE49-F238E27FC236}">
                <a16:creationId xmlns:a16="http://schemas.microsoft.com/office/drawing/2014/main" id="{1D158040-0AEA-7D4E-8A2E-680FEBF99077}"/>
              </a:ext>
            </a:extLst>
          </p:cNvPr>
          <p:cNvSpPr>
            <a:spLocks noGrp="1"/>
          </p:cNvSpPr>
          <p:nvPr>
            <p:ph type="dt" sz="half" idx="2"/>
          </p:nvPr>
        </p:nvSpPr>
        <p:spPr/>
        <p:txBody>
          <a:bodyPr/>
          <a:lstStyle/>
          <a:p>
            <a:r>
              <a:rPr lang="de-DE"/>
              <a:t>Modellierung</a:t>
            </a:r>
          </a:p>
        </p:txBody>
      </p:sp>
      <p:sp>
        <p:nvSpPr>
          <p:cNvPr id="10" name="Footer Placeholder 9">
            <a:extLst>
              <a:ext uri="{FF2B5EF4-FFF2-40B4-BE49-F238E27FC236}">
                <a16:creationId xmlns:a16="http://schemas.microsoft.com/office/drawing/2014/main" id="{945076FE-FDFB-DF43-811E-72EAF6EB658D}"/>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ABDB5E11-9270-D14E-B6E4-88A538B6D0DB}"/>
              </a:ext>
            </a:extLst>
          </p:cNvPr>
          <p:cNvSpPr>
            <a:spLocks noGrp="1"/>
          </p:cNvSpPr>
          <p:nvPr>
            <p:ph type="sldNum" sz="quarter" idx="4"/>
          </p:nvPr>
        </p:nvSpPr>
        <p:spPr/>
        <p:txBody>
          <a:bodyPr/>
          <a:lstStyle/>
          <a:p>
            <a:fld id="{6B52BCD7-8B4B-1443-81DC-540C3C62FE02}" type="slidenum">
              <a:rPr lang="de-DE" smtClean="0"/>
              <a:pPr/>
              <a:t>12</a:t>
            </a:fld>
            <a:endParaRPr lang="de-DE"/>
          </a:p>
        </p:txBody>
      </p:sp>
      <p:grpSp>
        <p:nvGrpSpPr>
          <p:cNvPr id="143" name="Group 142">
            <a:extLst>
              <a:ext uri="{FF2B5EF4-FFF2-40B4-BE49-F238E27FC236}">
                <a16:creationId xmlns:a16="http://schemas.microsoft.com/office/drawing/2014/main" id="{754576B4-E3DD-E04B-9E2F-6E96DA661038}"/>
              </a:ext>
            </a:extLst>
          </p:cNvPr>
          <p:cNvGrpSpPr/>
          <p:nvPr/>
        </p:nvGrpSpPr>
        <p:grpSpPr>
          <a:xfrm>
            <a:off x="7794854" y="2969610"/>
            <a:ext cx="4035356" cy="969533"/>
            <a:chOff x="2725701" y="3227089"/>
            <a:chExt cx="4035356" cy="969533"/>
          </a:xfrm>
        </p:grpSpPr>
        <p:grpSp>
          <p:nvGrpSpPr>
            <p:cNvPr id="5" name="Group 4">
              <a:extLst>
                <a:ext uri="{FF2B5EF4-FFF2-40B4-BE49-F238E27FC236}">
                  <a16:creationId xmlns:a16="http://schemas.microsoft.com/office/drawing/2014/main" id="{21A21189-B0AB-0A46-A507-4171531E838E}"/>
                </a:ext>
              </a:extLst>
            </p:cNvPr>
            <p:cNvGrpSpPr>
              <a:grpSpLocks/>
            </p:cNvGrpSpPr>
            <p:nvPr/>
          </p:nvGrpSpPr>
          <p:grpSpPr bwMode="auto">
            <a:xfrm>
              <a:off x="2725701" y="3227089"/>
              <a:ext cx="4035356" cy="579438"/>
              <a:chOff x="1554" y="524"/>
              <a:chExt cx="2542" cy="365"/>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810DFDE-ADA4-F44B-AE8D-82EEAB61064A}"/>
                      </a:ext>
                    </a:extLst>
                  </p:cNvPr>
                  <p:cNvSpPr>
                    <a:spLocks noChangeArrowheads="1"/>
                  </p:cNvSpPr>
                  <p:nvPr/>
                </p:nvSpPr>
                <p:spPr bwMode="auto">
                  <a:xfrm>
                    <a:off x="1554" y="576"/>
                    <a:ext cx="454" cy="261"/>
                  </a:xfrm>
                  <a:prstGeom prst="rect">
                    <a:avLst/>
                  </a:prstGeom>
                  <a:noFill/>
                  <a:ln w="12700">
                    <a:solidFill>
                      <a:schemeClr val="accent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𝐸</m:t>
                              </m:r>
                            </m:e>
                            <m:sub>
                              <m:r>
                                <a:rPr lang="de-DE" b="0" i="1" smtClean="0">
                                  <a:latin typeface="Cambria Math" panose="02040503050406030204" pitchFamily="18" charset="0"/>
                                </a:rPr>
                                <m:t>1</m:t>
                              </m:r>
                            </m:sub>
                          </m:sSub>
                        </m:oMath>
                      </m:oMathPara>
                    </a14:m>
                    <a:endParaRPr lang="de-DE" i="1">
                      <a:latin typeface="Times New Roman" charset="0"/>
                    </a:endParaRPr>
                  </a:p>
                </p:txBody>
              </p:sp>
            </mc:Choice>
            <mc:Fallback xmlns="">
              <p:sp>
                <p:nvSpPr>
                  <p:cNvPr id="6" name="Rectangle 5">
                    <a:extLst>
                      <a:ext uri="{FF2B5EF4-FFF2-40B4-BE49-F238E27FC236}">
                        <a16:creationId xmlns:a16="http://schemas.microsoft.com/office/drawing/2014/main" id="{3810DFDE-ADA4-F44B-AE8D-82EEAB61064A}"/>
                      </a:ext>
                    </a:extLst>
                  </p:cNvPr>
                  <p:cNvSpPr>
                    <a:spLocks noRot="1" noChangeAspect="1" noMove="1" noResize="1" noEditPoints="1" noAdjustHandles="1" noChangeArrowheads="1" noChangeShapeType="1" noTextEdit="1"/>
                  </p:cNvSpPr>
                  <p:nvPr/>
                </p:nvSpPr>
                <p:spPr bwMode="auto">
                  <a:xfrm>
                    <a:off x="1554" y="576"/>
                    <a:ext cx="454" cy="261"/>
                  </a:xfrm>
                  <a:prstGeom prst="rect">
                    <a:avLst/>
                  </a:prstGeom>
                  <a:blipFill>
                    <a:blip r:embed="rId3"/>
                    <a:stretch>
                      <a:fillRect/>
                    </a:stretch>
                  </a:blipFill>
                  <a:ln w="12700">
                    <a:solidFill>
                      <a:schemeClr val="accent1"/>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6E94265-7186-A342-AF4C-BA91FFFE5897}"/>
                      </a:ext>
                    </a:extLst>
                  </p:cNvPr>
                  <p:cNvSpPr>
                    <a:spLocks noChangeArrowheads="1"/>
                  </p:cNvSpPr>
                  <p:nvPr/>
                </p:nvSpPr>
                <p:spPr bwMode="auto">
                  <a:xfrm>
                    <a:off x="3642" y="576"/>
                    <a:ext cx="454" cy="261"/>
                  </a:xfrm>
                  <a:prstGeom prst="rect">
                    <a:avLst/>
                  </a:prstGeom>
                  <a:noFill/>
                  <a:ln w="12700">
                    <a:solidFill>
                      <a:schemeClr val="accent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𝐸</m:t>
                              </m:r>
                            </m:e>
                            <m:sub>
                              <m:r>
                                <a:rPr lang="de-DE" b="0" i="1" smtClean="0">
                                  <a:latin typeface="Cambria Math" panose="02040503050406030204" pitchFamily="18" charset="0"/>
                                </a:rPr>
                                <m:t>2</m:t>
                              </m:r>
                            </m:sub>
                          </m:sSub>
                        </m:oMath>
                      </m:oMathPara>
                    </a14:m>
                    <a:endParaRPr lang="de-DE" i="1">
                      <a:latin typeface="Times New Roman" charset="0"/>
                    </a:endParaRPr>
                  </a:p>
                </p:txBody>
              </p:sp>
            </mc:Choice>
            <mc:Fallback xmlns="">
              <p:sp>
                <p:nvSpPr>
                  <p:cNvPr id="7" name="Rectangle 6">
                    <a:extLst>
                      <a:ext uri="{FF2B5EF4-FFF2-40B4-BE49-F238E27FC236}">
                        <a16:creationId xmlns:a16="http://schemas.microsoft.com/office/drawing/2014/main" id="{56E94265-7186-A342-AF4C-BA91FFFE5897}"/>
                      </a:ext>
                    </a:extLst>
                  </p:cNvPr>
                  <p:cNvSpPr>
                    <a:spLocks noRot="1" noChangeAspect="1" noMove="1" noResize="1" noEditPoints="1" noAdjustHandles="1" noChangeArrowheads="1" noChangeShapeType="1" noTextEdit="1"/>
                  </p:cNvSpPr>
                  <p:nvPr/>
                </p:nvSpPr>
                <p:spPr bwMode="auto">
                  <a:xfrm>
                    <a:off x="3642" y="576"/>
                    <a:ext cx="454" cy="261"/>
                  </a:xfrm>
                  <a:prstGeom prst="rect">
                    <a:avLst/>
                  </a:prstGeom>
                  <a:blipFill>
                    <a:blip r:embed="rId4"/>
                    <a:stretch>
                      <a:fillRect/>
                    </a:stretch>
                  </a:blipFill>
                  <a:ln w="12700">
                    <a:solidFill>
                      <a:schemeClr val="accent1"/>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AutoShape 7">
                    <a:extLst>
                      <a:ext uri="{FF2B5EF4-FFF2-40B4-BE49-F238E27FC236}">
                        <a16:creationId xmlns:a16="http://schemas.microsoft.com/office/drawing/2014/main" id="{39637715-503D-5145-B9F4-C9573A9C8FA4}"/>
                      </a:ext>
                    </a:extLst>
                  </p:cNvPr>
                  <p:cNvSpPr>
                    <a:spLocks noChangeArrowheads="1"/>
                  </p:cNvSpPr>
                  <p:nvPr/>
                </p:nvSpPr>
                <p:spPr bwMode="auto">
                  <a:xfrm>
                    <a:off x="2466" y="524"/>
                    <a:ext cx="680" cy="365"/>
                  </a:xfrm>
                  <a:prstGeom prst="diamond">
                    <a:avLst/>
                  </a:prstGeom>
                  <a:noFill/>
                  <a:ln w="12700">
                    <a:solidFill>
                      <a:srgbClr val="FFC000"/>
                    </a:solidFill>
                    <a:miter lim="800000"/>
                    <a:headEnd/>
                    <a:tailEnd/>
                  </a:ln>
                  <a:extLst/>
                </p:spPr>
                <p:txBody>
                  <a:bodyPr wrap="none" anchor="ctr"/>
                  <a:lstStyle/>
                  <a:p>
                    <a:pPr algn="ctr">
                      <a:lnSpc>
                        <a:spcPct val="110000"/>
                      </a:lnSpc>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i="1">
                      <a:latin typeface="Times New Roman" charset="0"/>
                    </a:endParaRPr>
                  </a:p>
                </p:txBody>
              </p:sp>
            </mc:Choice>
            <mc:Fallback xmlns="">
              <p:sp>
                <p:nvSpPr>
                  <p:cNvPr id="8" name="AutoShape 7">
                    <a:extLst>
                      <a:ext uri="{FF2B5EF4-FFF2-40B4-BE49-F238E27FC236}">
                        <a16:creationId xmlns:a16="http://schemas.microsoft.com/office/drawing/2014/main" id="{39637715-503D-5145-B9F4-C9573A9C8FA4}"/>
                      </a:ext>
                    </a:extLst>
                  </p:cNvPr>
                  <p:cNvSpPr>
                    <a:spLocks noRot="1" noChangeAspect="1" noMove="1" noResize="1" noEditPoints="1" noAdjustHandles="1" noChangeArrowheads="1" noChangeShapeType="1" noTextEdit="1"/>
                  </p:cNvSpPr>
                  <p:nvPr/>
                </p:nvSpPr>
                <p:spPr bwMode="auto">
                  <a:xfrm>
                    <a:off x="2466" y="524"/>
                    <a:ext cx="680" cy="365"/>
                  </a:xfrm>
                  <a:prstGeom prst="diamond">
                    <a:avLst/>
                  </a:prstGeom>
                  <a:blipFill>
                    <a:blip r:embed="rId5"/>
                    <a:stretch>
                      <a:fillRect/>
                    </a:stretch>
                  </a:blipFill>
                  <a:ln w="12700">
                    <a:solidFill>
                      <a:srgbClr val="FFC000"/>
                    </a:solidFill>
                    <a:miter lim="800000"/>
                    <a:headEnd/>
                    <a:tailEnd/>
                  </a:ln>
                  <a:extLst/>
                </p:spPr>
                <p:txBody>
                  <a:bodyPr/>
                  <a:lstStyle/>
                  <a:p>
                    <a:r>
                      <a:rPr lang="en-GB">
                        <a:noFill/>
                      </a:rPr>
                      <a:t> </a:t>
                    </a:r>
                  </a:p>
                </p:txBody>
              </p:sp>
            </mc:Fallback>
          </mc:AlternateContent>
          <p:sp>
            <p:nvSpPr>
              <p:cNvPr id="11" name="Line 10">
                <a:extLst>
                  <a:ext uri="{FF2B5EF4-FFF2-40B4-BE49-F238E27FC236}">
                    <a16:creationId xmlns:a16="http://schemas.microsoft.com/office/drawing/2014/main" id="{96E23767-D74B-9946-92AA-7E3BCC273887}"/>
                  </a:ext>
                </a:extLst>
              </p:cNvPr>
              <p:cNvSpPr>
                <a:spLocks noChangeShapeType="1"/>
              </p:cNvSpPr>
              <p:nvPr/>
            </p:nvSpPr>
            <p:spPr bwMode="auto">
              <a:xfrm>
                <a:off x="2145" y="576"/>
                <a:ext cx="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mc:AlternateContent xmlns:mc="http://schemas.openxmlformats.org/markup-compatibility/2006" xmlns:a14="http://schemas.microsoft.com/office/drawing/2010/main">
          <mc:Choice Requires="a14">
            <p:sp>
              <p:nvSpPr>
                <p:cNvPr id="14" name="Text Box 13">
                  <a:extLst>
                    <a:ext uri="{FF2B5EF4-FFF2-40B4-BE49-F238E27FC236}">
                      <a16:creationId xmlns:a16="http://schemas.microsoft.com/office/drawing/2014/main" id="{AA190414-5EDD-4545-A18A-D2FEDD44A461}"/>
                    </a:ext>
                  </a:extLst>
                </p:cNvPr>
                <p:cNvSpPr txBox="1">
                  <a:spLocks noChangeArrowheads="1"/>
                </p:cNvSpPr>
                <p:nvPr/>
              </p:nvSpPr>
              <p:spPr bwMode="auto">
                <a:xfrm>
                  <a:off x="3392439" y="3827290"/>
                  <a:ext cx="2760712" cy="369332"/>
                </a:xfrm>
                <a:prstGeom prst="rect">
                  <a:avLst/>
                </a:prstGeom>
                <a:noFill/>
                <a:ln>
                  <a:noFill/>
                </a:ln>
                <a:extLst>
                  <a:ext uri="{909E8E84-426E-40DD-AFC4-6F175D3DCCD1}">
                    <a14:hiddenFill>
                      <a:solidFill>
                        <a:srgbClr val="FFFFFF"/>
                      </a:solidFill>
                    </a14:hiddenFill>
                  </a:ext>
                  <a:ext uri="{91240B29-F687-4F45-9708-019B960494DF}">
                    <a14:hiddenLine w="63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14:m>
                    <m:oMathPara xmlns:m="http://schemas.openxmlformats.org/officeDocument/2006/math">
                      <m:oMathParaPr>
                        <m:jc m:val="centerGroup"/>
                      </m:oMathParaPr>
                      <m:oMath xmlns:m="http://schemas.openxmlformats.org/officeDocument/2006/math">
                        <m:r>
                          <a:rPr lang="de-DE" sz="1800" i="1" smtClean="0">
                            <a:latin typeface="Cambria Math" panose="02040503050406030204" pitchFamily="18" charset="0"/>
                          </a:rPr>
                          <m:t>𝑅</m:t>
                        </m:r>
                        <m:r>
                          <a:rPr lang="de-DE" sz="1800" i="1" smtClean="0">
                            <a:latin typeface="Cambria Math" panose="02040503050406030204" pitchFamily="18" charset="0"/>
                            <a:ea typeface="Cambria Math" panose="02040503050406030204" pitchFamily="18" charset="0"/>
                          </a:rPr>
                          <m:t>⊆</m:t>
                        </m:r>
                        <m:sSub>
                          <m:sSubPr>
                            <m:ctrlPr>
                              <a:rPr lang="de-DE" sz="1800" b="0" i="1" smtClean="0">
                                <a:latin typeface="Cambria Math" panose="02040503050406030204" pitchFamily="18" charset="0"/>
                                <a:ea typeface="Cambria Math" panose="02040503050406030204" pitchFamily="18" charset="0"/>
                              </a:rPr>
                            </m:ctrlPr>
                          </m:sSubPr>
                          <m:e>
                            <m:r>
                              <a:rPr lang="de-DE" sz="1800" b="0" i="1" smtClean="0">
                                <a:latin typeface="Cambria Math" panose="02040503050406030204" pitchFamily="18" charset="0"/>
                                <a:ea typeface="Cambria Math" panose="02040503050406030204" pitchFamily="18" charset="0"/>
                              </a:rPr>
                              <m:t>𝐸</m:t>
                            </m:r>
                          </m:e>
                          <m:sub>
                            <m:r>
                              <a:rPr lang="de-DE" sz="1800" b="0" i="1" smtClean="0">
                                <a:latin typeface="Cambria Math" panose="02040503050406030204" pitchFamily="18" charset="0"/>
                                <a:ea typeface="Cambria Math" panose="02040503050406030204" pitchFamily="18" charset="0"/>
                              </a:rPr>
                              <m:t>1</m:t>
                            </m:r>
                          </m:sub>
                        </m:sSub>
                        <m:r>
                          <a:rPr lang="de-DE" sz="1800" b="0" i="1" smtClean="0">
                            <a:latin typeface="Cambria Math" panose="02040503050406030204" pitchFamily="18" charset="0"/>
                            <a:ea typeface="Cambria Math" panose="02040503050406030204" pitchFamily="18" charset="0"/>
                          </a:rPr>
                          <m:t>×</m:t>
                        </m:r>
                        <m:sSub>
                          <m:sSubPr>
                            <m:ctrlPr>
                              <a:rPr lang="de-DE" sz="1800" b="0" i="1" smtClean="0">
                                <a:latin typeface="Cambria Math" panose="02040503050406030204" pitchFamily="18" charset="0"/>
                                <a:ea typeface="Cambria Math" panose="02040503050406030204" pitchFamily="18" charset="0"/>
                              </a:rPr>
                            </m:ctrlPr>
                          </m:sSubPr>
                          <m:e>
                            <m:r>
                              <a:rPr lang="de-DE" sz="1800" b="0" i="1" smtClean="0">
                                <a:latin typeface="Cambria Math" panose="02040503050406030204" pitchFamily="18" charset="0"/>
                                <a:ea typeface="Cambria Math" panose="02040503050406030204" pitchFamily="18" charset="0"/>
                              </a:rPr>
                              <m:t>𝐸</m:t>
                            </m:r>
                          </m:e>
                          <m:sub>
                            <m:r>
                              <a:rPr lang="de-DE" sz="1800" b="0" i="1" smtClean="0">
                                <a:latin typeface="Cambria Math" panose="02040503050406030204" pitchFamily="18" charset="0"/>
                                <a:ea typeface="Cambria Math" panose="02040503050406030204" pitchFamily="18" charset="0"/>
                              </a:rPr>
                              <m:t>2</m:t>
                            </m:r>
                          </m:sub>
                        </m:sSub>
                      </m:oMath>
                    </m:oMathPara>
                  </a14:m>
                  <a:endParaRPr lang="de-DE" sz="1800" i="1">
                    <a:latin typeface="Times New Roman" charset="0"/>
                  </a:endParaRPr>
                </a:p>
              </p:txBody>
            </p:sp>
          </mc:Choice>
          <mc:Fallback xmlns="">
            <p:sp>
              <p:nvSpPr>
                <p:cNvPr id="14" name="Text Box 13">
                  <a:extLst>
                    <a:ext uri="{FF2B5EF4-FFF2-40B4-BE49-F238E27FC236}">
                      <a16:creationId xmlns:a16="http://schemas.microsoft.com/office/drawing/2014/main" id="{AA190414-5EDD-4545-A18A-D2FEDD44A461}"/>
                    </a:ext>
                  </a:extLst>
                </p:cNvPr>
                <p:cNvSpPr txBox="1">
                  <a:spLocks noRot="1" noChangeAspect="1" noMove="1" noResize="1" noEditPoints="1" noAdjustHandles="1" noChangeArrowheads="1" noChangeShapeType="1" noTextEdit="1"/>
                </p:cNvSpPr>
                <p:nvPr/>
              </p:nvSpPr>
              <p:spPr bwMode="auto">
                <a:xfrm>
                  <a:off x="3392439" y="3827290"/>
                  <a:ext cx="2760712" cy="369332"/>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p>
                  <a:r>
                    <a:rPr lang="en-GB">
                      <a:noFill/>
                    </a:rPr>
                    <a:t> </a:t>
                  </a:r>
                </a:p>
              </p:txBody>
            </p:sp>
          </mc:Fallback>
        </mc:AlternateContent>
        <p:cxnSp>
          <p:nvCxnSpPr>
            <p:cNvPr id="128" name="Straight Connector 127">
              <a:extLst>
                <a:ext uri="{FF2B5EF4-FFF2-40B4-BE49-F238E27FC236}">
                  <a16:creationId xmlns:a16="http://schemas.microsoft.com/office/drawing/2014/main" id="{B23037F6-AA40-6046-B9BB-AF8FF8487F78}"/>
                </a:ext>
              </a:extLst>
            </p:cNvPr>
            <p:cNvCxnSpPr>
              <a:cxnSpLocks/>
              <a:stCxn id="6" idx="3"/>
              <a:endCxn id="8" idx="1"/>
            </p:cNvCxnSpPr>
            <p:nvPr/>
          </p:nvCxnSpPr>
          <p:spPr>
            <a:xfrm>
              <a:off x="3446414" y="3516808"/>
              <a:ext cx="7270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9B2C93E-35EE-2641-AB01-7CAD96054D3C}"/>
                </a:ext>
              </a:extLst>
            </p:cNvPr>
            <p:cNvCxnSpPr>
              <a:cxnSpLocks/>
              <a:stCxn id="8" idx="3"/>
              <a:endCxn id="7" idx="1"/>
            </p:cNvCxnSpPr>
            <p:nvPr/>
          </p:nvCxnSpPr>
          <p:spPr>
            <a:xfrm>
              <a:off x="5252958" y="3516808"/>
              <a:ext cx="7873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A4273C1-81F9-DF48-AC1D-71289807C632}"/>
              </a:ext>
            </a:extLst>
          </p:cNvPr>
          <p:cNvGrpSpPr/>
          <p:nvPr/>
        </p:nvGrpSpPr>
        <p:grpSpPr>
          <a:xfrm>
            <a:off x="4876060" y="4688425"/>
            <a:ext cx="4630380" cy="990490"/>
            <a:chOff x="4876060" y="4688425"/>
            <a:chExt cx="4630380" cy="990490"/>
          </a:xfrm>
        </p:grpSpPr>
        <p:sp>
          <p:nvSpPr>
            <p:cNvPr id="33" name="Rectangle 3">
              <a:extLst>
                <a:ext uri="{FF2B5EF4-FFF2-40B4-BE49-F238E27FC236}">
                  <a16:creationId xmlns:a16="http://schemas.microsoft.com/office/drawing/2014/main" id="{CE69E5AE-CC75-7342-B2A7-75148248D682}"/>
                </a:ext>
              </a:extLst>
            </p:cNvPr>
            <p:cNvSpPr>
              <a:spLocks noChangeArrowheads="1"/>
            </p:cNvSpPr>
            <p:nvPr/>
          </p:nvSpPr>
          <p:spPr bwMode="auto">
            <a:xfrm>
              <a:off x="6306042" y="5027246"/>
              <a:ext cx="1257299" cy="33972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Mitarbeiter</a:t>
              </a:r>
            </a:p>
          </p:txBody>
        </p:sp>
        <p:sp>
          <p:nvSpPr>
            <p:cNvPr id="34" name="AutoShape 6">
              <a:extLst>
                <a:ext uri="{FF2B5EF4-FFF2-40B4-BE49-F238E27FC236}">
                  <a16:creationId xmlns:a16="http://schemas.microsoft.com/office/drawing/2014/main" id="{B9FEA7DD-2178-184C-90B3-3A3469648FF8}"/>
                </a:ext>
              </a:extLst>
            </p:cNvPr>
            <p:cNvSpPr>
              <a:spLocks noChangeArrowheads="1"/>
            </p:cNvSpPr>
            <p:nvPr/>
          </p:nvSpPr>
          <p:spPr bwMode="auto">
            <a:xfrm>
              <a:off x="8126049" y="4715302"/>
              <a:ext cx="889488" cy="963613"/>
            </a:xfrm>
            <a:prstGeom prst="diamond">
              <a:avLst/>
            </a:prstGeom>
            <a:solidFill>
              <a:schemeClr val="bg1"/>
            </a:solidFill>
            <a:ln w="12700">
              <a:solidFill>
                <a:schemeClr val="tx1"/>
              </a:solidFill>
              <a:miter lim="800000"/>
              <a:headEnd/>
              <a:tailEnd/>
            </a:ln>
            <a:extLst/>
          </p:spPr>
          <p:txBody>
            <a:bodyPr wrap="none" anchor="ctr"/>
            <a:lstStyle/>
            <a:p>
              <a:pPr algn="ctr"/>
              <a:endParaRPr lang="de-DE"/>
            </a:p>
            <a:p>
              <a:pPr algn="ctr"/>
              <a:r>
                <a:rPr lang="de-DE"/>
                <a:t>arbeitet</a:t>
              </a:r>
              <a:br>
                <a:rPr lang="de-DE"/>
              </a:br>
              <a:r>
                <a:rPr lang="de-DE"/>
                <a:t>an</a:t>
              </a:r>
            </a:p>
          </p:txBody>
        </p:sp>
        <p:cxnSp>
          <p:nvCxnSpPr>
            <p:cNvPr id="23" name="Straight Connector 22">
              <a:extLst>
                <a:ext uri="{FF2B5EF4-FFF2-40B4-BE49-F238E27FC236}">
                  <a16:creationId xmlns:a16="http://schemas.microsoft.com/office/drawing/2014/main" id="{3347AFC8-051F-7240-8DFA-41536A391DA7}"/>
                </a:ext>
              </a:extLst>
            </p:cNvPr>
            <p:cNvCxnSpPr>
              <a:stCxn id="33" idx="3"/>
              <a:endCxn id="34" idx="1"/>
            </p:cNvCxnSpPr>
            <p:nvPr/>
          </p:nvCxnSpPr>
          <p:spPr>
            <a:xfrm>
              <a:off x="7563341" y="5197109"/>
              <a:ext cx="562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6D57E4-2C48-7F46-8A1F-31A17E7012DE}"/>
                </a:ext>
              </a:extLst>
            </p:cNvPr>
            <p:cNvCxnSpPr>
              <a:cxnSpLocks/>
              <a:stCxn id="34" idx="3"/>
              <a:endCxn id="55" idx="1"/>
            </p:cNvCxnSpPr>
            <p:nvPr/>
          </p:nvCxnSpPr>
          <p:spPr>
            <a:xfrm>
              <a:off x="9015537" y="5197109"/>
              <a:ext cx="4909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4">
              <a:extLst>
                <a:ext uri="{FF2B5EF4-FFF2-40B4-BE49-F238E27FC236}">
                  <a16:creationId xmlns:a16="http://schemas.microsoft.com/office/drawing/2014/main" id="{E4546C08-6D48-444F-BF1D-5B95A11DBE5C}"/>
                </a:ext>
              </a:extLst>
            </p:cNvPr>
            <p:cNvSpPr>
              <a:spLocks noChangeArrowheads="1"/>
            </p:cNvSpPr>
            <p:nvPr/>
          </p:nvSpPr>
          <p:spPr bwMode="auto">
            <a:xfrm>
              <a:off x="4876060" y="4688425"/>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PersNr</a:t>
              </a:r>
            </a:p>
          </p:txBody>
        </p:sp>
        <p:sp>
          <p:nvSpPr>
            <p:cNvPr id="18" name="Oval 7">
              <a:extLst>
                <a:ext uri="{FF2B5EF4-FFF2-40B4-BE49-F238E27FC236}">
                  <a16:creationId xmlns:a16="http://schemas.microsoft.com/office/drawing/2014/main" id="{97204E54-8713-8943-B282-24072D25B97F}"/>
                </a:ext>
              </a:extLst>
            </p:cNvPr>
            <p:cNvSpPr>
              <a:spLocks noChangeArrowheads="1"/>
            </p:cNvSpPr>
            <p:nvPr/>
          </p:nvSpPr>
          <p:spPr bwMode="auto">
            <a:xfrm>
              <a:off x="4876060" y="527764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Name</a:t>
              </a:r>
            </a:p>
          </p:txBody>
        </p:sp>
        <p:cxnSp>
          <p:nvCxnSpPr>
            <p:cNvPr id="19" name="Straight Connector 18">
              <a:extLst>
                <a:ext uri="{FF2B5EF4-FFF2-40B4-BE49-F238E27FC236}">
                  <a16:creationId xmlns:a16="http://schemas.microsoft.com/office/drawing/2014/main" id="{D356F14C-E929-4B49-B932-D01C2818C9BE}"/>
                </a:ext>
              </a:extLst>
            </p:cNvPr>
            <p:cNvCxnSpPr>
              <a:cxnSpLocks/>
              <a:stCxn id="33" idx="1"/>
              <a:endCxn id="17" idx="6"/>
            </p:cNvCxnSpPr>
            <p:nvPr/>
          </p:nvCxnSpPr>
          <p:spPr>
            <a:xfrm flipH="1" flipV="1">
              <a:off x="5638060" y="4872575"/>
              <a:ext cx="667982" cy="324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83D3BB-6DBC-D74A-AFBD-C1D910051106}"/>
                </a:ext>
              </a:extLst>
            </p:cNvPr>
            <p:cNvCxnSpPr>
              <a:cxnSpLocks/>
              <a:stCxn id="33" idx="1"/>
              <a:endCxn id="18" idx="6"/>
            </p:cNvCxnSpPr>
            <p:nvPr/>
          </p:nvCxnSpPr>
          <p:spPr>
            <a:xfrm flipH="1">
              <a:off x="5638060" y="5197109"/>
              <a:ext cx="667982" cy="264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F5C77624-A34E-0B48-8B6D-4CB6770B7C0C}"/>
              </a:ext>
            </a:extLst>
          </p:cNvPr>
          <p:cNvGrpSpPr/>
          <p:nvPr/>
        </p:nvGrpSpPr>
        <p:grpSpPr>
          <a:xfrm>
            <a:off x="9506440" y="4477133"/>
            <a:ext cx="2325235" cy="1428781"/>
            <a:chOff x="9506440" y="4477133"/>
            <a:chExt cx="2325235" cy="1428781"/>
          </a:xfrm>
        </p:grpSpPr>
        <p:sp>
          <p:nvSpPr>
            <p:cNvPr id="55" name="Rectangle 2">
              <a:extLst>
                <a:ext uri="{FF2B5EF4-FFF2-40B4-BE49-F238E27FC236}">
                  <a16:creationId xmlns:a16="http://schemas.microsoft.com/office/drawing/2014/main" id="{E0ABE012-B6CE-AD43-9623-D374DDDA1502}"/>
                </a:ext>
              </a:extLst>
            </p:cNvPr>
            <p:cNvSpPr>
              <a:spLocks noChangeArrowheads="1"/>
            </p:cNvSpPr>
            <p:nvPr/>
          </p:nvSpPr>
          <p:spPr bwMode="auto">
            <a:xfrm>
              <a:off x="9506440" y="5039373"/>
              <a:ext cx="798296" cy="315471"/>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a:t>Projekt</a:t>
              </a:r>
            </a:p>
          </p:txBody>
        </p:sp>
        <p:sp>
          <p:nvSpPr>
            <p:cNvPr id="56" name="Oval 4">
              <a:extLst>
                <a:ext uri="{FF2B5EF4-FFF2-40B4-BE49-F238E27FC236}">
                  <a16:creationId xmlns:a16="http://schemas.microsoft.com/office/drawing/2014/main" id="{EED01A0C-1AC8-7146-84F3-BF1F0F82E194}"/>
                </a:ext>
              </a:extLst>
            </p:cNvPr>
            <p:cNvSpPr>
              <a:spLocks noChangeArrowheads="1"/>
            </p:cNvSpPr>
            <p:nvPr/>
          </p:nvSpPr>
          <p:spPr bwMode="auto">
            <a:xfrm>
              <a:off x="11069675" y="4477133"/>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Nr</a:t>
              </a:r>
            </a:p>
          </p:txBody>
        </p:sp>
        <p:sp>
          <p:nvSpPr>
            <p:cNvPr id="57" name="Oval 7">
              <a:extLst>
                <a:ext uri="{FF2B5EF4-FFF2-40B4-BE49-F238E27FC236}">
                  <a16:creationId xmlns:a16="http://schemas.microsoft.com/office/drawing/2014/main" id="{E7D72F1F-DE41-A742-931B-09899FE1F9A5}"/>
                </a:ext>
              </a:extLst>
            </p:cNvPr>
            <p:cNvSpPr>
              <a:spLocks noChangeArrowheads="1"/>
            </p:cNvSpPr>
            <p:nvPr/>
          </p:nvSpPr>
          <p:spPr bwMode="auto">
            <a:xfrm>
              <a:off x="11068210" y="5012958"/>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Titel</a:t>
              </a:r>
            </a:p>
          </p:txBody>
        </p:sp>
        <p:sp>
          <p:nvSpPr>
            <p:cNvPr id="58" name="Oval 10">
              <a:extLst>
                <a:ext uri="{FF2B5EF4-FFF2-40B4-BE49-F238E27FC236}">
                  <a16:creationId xmlns:a16="http://schemas.microsoft.com/office/drawing/2014/main" id="{26126393-4225-444D-8662-29AB4986D144}"/>
                </a:ext>
              </a:extLst>
            </p:cNvPr>
            <p:cNvSpPr>
              <a:spLocks noChangeArrowheads="1"/>
            </p:cNvSpPr>
            <p:nvPr/>
          </p:nvSpPr>
          <p:spPr bwMode="auto">
            <a:xfrm>
              <a:off x="11068210" y="553761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Budget</a:t>
              </a:r>
            </a:p>
          </p:txBody>
        </p:sp>
        <p:cxnSp>
          <p:nvCxnSpPr>
            <p:cNvPr id="52" name="Straight Connector 51">
              <a:extLst>
                <a:ext uri="{FF2B5EF4-FFF2-40B4-BE49-F238E27FC236}">
                  <a16:creationId xmlns:a16="http://schemas.microsoft.com/office/drawing/2014/main" id="{1E25BDEC-BB3D-BF46-AD3D-96A89DC819EE}"/>
                </a:ext>
              </a:extLst>
            </p:cNvPr>
            <p:cNvCxnSpPr>
              <a:stCxn id="55" idx="3"/>
              <a:endCxn id="56" idx="2"/>
            </p:cNvCxnSpPr>
            <p:nvPr/>
          </p:nvCxnSpPr>
          <p:spPr>
            <a:xfrm flipV="1">
              <a:off x="10304736" y="4661283"/>
              <a:ext cx="764939" cy="535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E2F99D-457C-C548-A944-60C845861F3B}"/>
                </a:ext>
              </a:extLst>
            </p:cNvPr>
            <p:cNvCxnSpPr>
              <a:stCxn id="55" idx="3"/>
              <a:endCxn id="57" idx="2"/>
            </p:cNvCxnSpPr>
            <p:nvPr/>
          </p:nvCxnSpPr>
          <p:spPr>
            <a:xfrm flipV="1">
              <a:off x="10304736" y="5197108"/>
              <a:ext cx="76347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E25EB63-ACB6-484F-8A52-2D7B637ADAFB}"/>
                </a:ext>
              </a:extLst>
            </p:cNvPr>
            <p:cNvCxnSpPr>
              <a:cxnSpLocks/>
              <a:stCxn id="55" idx="3"/>
              <a:endCxn id="58" idx="2"/>
            </p:cNvCxnSpPr>
            <p:nvPr/>
          </p:nvCxnSpPr>
          <p:spPr>
            <a:xfrm>
              <a:off x="10304736" y="5197109"/>
              <a:ext cx="763474" cy="524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920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DD1F-E77A-3142-B16D-849AB8619007}"/>
              </a:ext>
            </a:extLst>
          </p:cNvPr>
          <p:cNvSpPr>
            <a:spLocks noGrp="1"/>
          </p:cNvSpPr>
          <p:nvPr>
            <p:ph type="title"/>
          </p:nvPr>
        </p:nvSpPr>
        <p:spPr/>
        <p:txBody>
          <a:bodyPr/>
          <a:lstStyle/>
          <a:p>
            <a:r>
              <a:rPr lang="de-DE"/>
              <a:t>Assoziation/Relationship</a:t>
            </a:r>
          </a:p>
        </p:txBody>
      </p:sp>
      <p:sp>
        <p:nvSpPr>
          <p:cNvPr id="3" name="Content Placeholder 2">
            <a:extLst>
              <a:ext uri="{FF2B5EF4-FFF2-40B4-BE49-F238E27FC236}">
                <a16:creationId xmlns:a16="http://schemas.microsoft.com/office/drawing/2014/main" id="{65C529B2-4C68-904A-995A-CE26789B019E}"/>
              </a:ext>
            </a:extLst>
          </p:cNvPr>
          <p:cNvSpPr>
            <a:spLocks noGrp="1"/>
          </p:cNvSpPr>
          <p:nvPr>
            <p:ph idx="1"/>
          </p:nvPr>
        </p:nvSpPr>
        <p:spPr/>
        <p:txBody>
          <a:bodyPr/>
          <a:lstStyle/>
          <a:p>
            <a:r>
              <a:rPr lang="de-DE" dirty="0"/>
              <a:t>Schlüssel um Objekte in Assoziationen zu identifizieren</a:t>
            </a:r>
          </a:p>
          <a:p>
            <a:pPr lvl="1"/>
            <a:r>
              <a:rPr lang="de-DE" dirty="0"/>
              <a:t>Schlüssel stellen als Attributwerte Beziehungen zu anderen Objekten her</a:t>
            </a:r>
          </a:p>
          <a:p>
            <a:pPr lvl="1"/>
            <a:r>
              <a:rPr lang="de-DE" dirty="0"/>
              <a:t>Referenzierte Objekte müssen existieren (➝ </a:t>
            </a:r>
            <a:r>
              <a:rPr lang="de-DE" dirty="0">
                <a:solidFill>
                  <a:schemeClr val="accent1"/>
                </a:solidFill>
              </a:rPr>
              <a:t>referentielle Integrität</a:t>
            </a:r>
            <a:r>
              <a:rPr lang="de-DE" dirty="0"/>
              <a:t>)</a:t>
            </a:r>
          </a:p>
          <a:p>
            <a:pPr lvl="1"/>
            <a:r>
              <a:rPr lang="de-DE" dirty="0"/>
              <a:t>Erlauben vereinfachter </a:t>
            </a:r>
            <a:r>
              <a:rPr lang="de-DE" dirty="0" err="1"/>
              <a:t>Referenzierung</a:t>
            </a:r>
            <a:r>
              <a:rPr lang="de-DE" dirty="0"/>
              <a:t> in </a:t>
            </a:r>
            <a:r>
              <a:rPr lang="de-DE" dirty="0" err="1"/>
              <a:t>Tupeln</a:t>
            </a:r>
            <a:endParaRPr lang="de-DE" dirty="0"/>
          </a:p>
          <a:p>
            <a:r>
              <a:rPr lang="de-DE" dirty="0"/>
              <a:t>Beispiel</a:t>
            </a:r>
          </a:p>
          <a:p>
            <a:pPr lvl="1"/>
            <a:r>
              <a:rPr lang="de-DE" dirty="0"/>
              <a:t>Attribut „</a:t>
            </a:r>
            <a:r>
              <a:rPr lang="de-DE" dirty="0" err="1"/>
              <a:t>Nr</a:t>
            </a:r>
            <a:r>
              <a:rPr lang="de-DE" dirty="0"/>
              <a:t>“ Schlüssel für Projekte</a:t>
            </a:r>
          </a:p>
          <a:p>
            <a:pPr lvl="1"/>
            <a:r>
              <a:rPr lang="de-DE" dirty="0"/>
              <a:t>Attribut „</a:t>
            </a:r>
            <a:r>
              <a:rPr lang="de-DE" dirty="0" err="1"/>
              <a:t>PersNr</a:t>
            </a:r>
            <a:r>
              <a:rPr lang="de-DE" dirty="0"/>
              <a:t>“ Schlüssel für Mitarbeiter</a:t>
            </a:r>
          </a:p>
          <a:p>
            <a:pPr lvl="1"/>
            <a:r>
              <a:rPr lang="de-DE" dirty="0"/>
              <a:t>Ursprüngliches Tupel</a:t>
            </a:r>
          </a:p>
          <a:p>
            <a:pPr lvl="2"/>
            <a:r>
              <a:rPr lang="de-DE" dirty="0"/>
              <a:t>((4711, Mustermann), </a:t>
            </a:r>
            <a:br>
              <a:rPr lang="de-DE" dirty="0"/>
            </a:br>
            <a:r>
              <a:rPr lang="de-DE" dirty="0"/>
              <a:t> (42, Flughafen, 100M))</a:t>
            </a:r>
          </a:p>
          <a:p>
            <a:pPr lvl="1"/>
            <a:r>
              <a:rPr lang="de-DE" dirty="0"/>
              <a:t>Unter Zuhilfenahme der Schlüssel: </a:t>
            </a:r>
          </a:p>
          <a:p>
            <a:pPr lvl="2"/>
            <a:r>
              <a:rPr lang="de-DE" dirty="0"/>
              <a:t>(4711, 42)</a:t>
            </a:r>
          </a:p>
          <a:p>
            <a:endParaRPr lang="de-DE" dirty="0"/>
          </a:p>
        </p:txBody>
      </p:sp>
      <p:sp>
        <p:nvSpPr>
          <p:cNvPr id="5" name="Date Placeholder 4">
            <a:extLst>
              <a:ext uri="{FF2B5EF4-FFF2-40B4-BE49-F238E27FC236}">
                <a16:creationId xmlns:a16="http://schemas.microsoft.com/office/drawing/2014/main" id="{36FA1C10-0711-AD44-8512-B1E5CAD1E671}"/>
              </a:ext>
            </a:extLst>
          </p:cNvPr>
          <p:cNvSpPr>
            <a:spLocks noGrp="1"/>
          </p:cNvSpPr>
          <p:nvPr>
            <p:ph type="dt" sz="half" idx="2"/>
          </p:nvPr>
        </p:nvSpPr>
        <p:spPr/>
        <p:txBody>
          <a:bodyPr/>
          <a:lstStyle/>
          <a:p>
            <a:r>
              <a:rPr lang="de-DE"/>
              <a:t>Modellierung</a:t>
            </a:r>
          </a:p>
        </p:txBody>
      </p:sp>
      <p:sp>
        <p:nvSpPr>
          <p:cNvPr id="6" name="Footer Placeholder 5">
            <a:extLst>
              <a:ext uri="{FF2B5EF4-FFF2-40B4-BE49-F238E27FC236}">
                <a16:creationId xmlns:a16="http://schemas.microsoft.com/office/drawing/2014/main" id="{9793ABB3-75B8-684A-A1AE-FE3ED0BF55AB}"/>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ABDB5E11-9270-D14E-B6E4-88A538B6D0DB}"/>
              </a:ext>
            </a:extLst>
          </p:cNvPr>
          <p:cNvSpPr>
            <a:spLocks noGrp="1"/>
          </p:cNvSpPr>
          <p:nvPr>
            <p:ph type="sldNum" sz="quarter" idx="4"/>
          </p:nvPr>
        </p:nvSpPr>
        <p:spPr/>
        <p:txBody>
          <a:bodyPr/>
          <a:lstStyle/>
          <a:p>
            <a:fld id="{6B52BCD7-8B4B-1443-81DC-540C3C62FE02}" type="slidenum">
              <a:rPr lang="de-DE" smtClean="0"/>
              <a:pPr/>
              <a:t>13</a:t>
            </a:fld>
            <a:endParaRPr lang="de-DE"/>
          </a:p>
        </p:txBody>
      </p:sp>
      <p:grpSp>
        <p:nvGrpSpPr>
          <p:cNvPr id="34" name="Group 33">
            <a:extLst>
              <a:ext uri="{FF2B5EF4-FFF2-40B4-BE49-F238E27FC236}">
                <a16:creationId xmlns:a16="http://schemas.microsoft.com/office/drawing/2014/main" id="{BE64CE2C-1F3E-0D49-8DF2-4825D52392C2}"/>
              </a:ext>
            </a:extLst>
          </p:cNvPr>
          <p:cNvGrpSpPr/>
          <p:nvPr/>
        </p:nvGrpSpPr>
        <p:grpSpPr>
          <a:xfrm>
            <a:off x="4876060" y="4688425"/>
            <a:ext cx="4630380" cy="990490"/>
            <a:chOff x="4876060" y="4688425"/>
            <a:chExt cx="4630380" cy="990490"/>
          </a:xfrm>
        </p:grpSpPr>
        <p:sp>
          <p:nvSpPr>
            <p:cNvPr id="35" name="Rectangle 3">
              <a:extLst>
                <a:ext uri="{FF2B5EF4-FFF2-40B4-BE49-F238E27FC236}">
                  <a16:creationId xmlns:a16="http://schemas.microsoft.com/office/drawing/2014/main" id="{EFE0D314-07CC-DF49-931A-0450ECF1ED3B}"/>
                </a:ext>
              </a:extLst>
            </p:cNvPr>
            <p:cNvSpPr>
              <a:spLocks noChangeArrowheads="1"/>
            </p:cNvSpPr>
            <p:nvPr/>
          </p:nvSpPr>
          <p:spPr bwMode="auto">
            <a:xfrm>
              <a:off x="6306042" y="5027246"/>
              <a:ext cx="1257299" cy="33972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Mitarbeiter</a:t>
              </a:r>
            </a:p>
          </p:txBody>
        </p:sp>
        <p:sp>
          <p:nvSpPr>
            <p:cNvPr id="36" name="AutoShape 6">
              <a:extLst>
                <a:ext uri="{FF2B5EF4-FFF2-40B4-BE49-F238E27FC236}">
                  <a16:creationId xmlns:a16="http://schemas.microsoft.com/office/drawing/2014/main" id="{2AD15FC9-596A-9D46-AACD-2C7A7D82FA12}"/>
                </a:ext>
              </a:extLst>
            </p:cNvPr>
            <p:cNvSpPr>
              <a:spLocks noChangeArrowheads="1"/>
            </p:cNvSpPr>
            <p:nvPr/>
          </p:nvSpPr>
          <p:spPr bwMode="auto">
            <a:xfrm>
              <a:off x="8126049" y="4715302"/>
              <a:ext cx="889488" cy="963613"/>
            </a:xfrm>
            <a:prstGeom prst="diamond">
              <a:avLst/>
            </a:prstGeom>
            <a:solidFill>
              <a:schemeClr val="bg1"/>
            </a:solidFill>
            <a:ln w="12700">
              <a:solidFill>
                <a:schemeClr val="tx1"/>
              </a:solidFill>
              <a:miter lim="800000"/>
              <a:headEnd/>
              <a:tailEnd/>
            </a:ln>
            <a:extLst/>
          </p:spPr>
          <p:txBody>
            <a:bodyPr wrap="none" anchor="ctr"/>
            <a:lstStyle/>
            <a:p>
              <a:pPr algn="ctr"/>
              <a:endParaRPr lang="de-DE"/>
            </a:p>
            <a:p>
              <a:pPr algn="ctr"/>
              <a:r>
                <a:rPr lang="de-DE"/>
                <a:t>arbeitet</a:t>
              </a:r>
              <a:br>
                <a:rPr lang="de-DE"/>
              </a:br>
              <a:r>
                <a:rPr lang="de-DE"/>
                <a:t>an</a:t>
              </a:r>
            </a:p>
          </p:txBody>
        </p:sp>
        <p:cxnSp>
          <p:nvCxnSpPr>
            <p:cNvPr id="37" name="Straight Connector 36">
              <a:extLst>
                <a:ext uri="{FF2B5EF4-FFF2-40B4-BE49-F238E27FC236}">
                  <a16:creationId xmlns:a16="http://schemas.microsoft.com/office/drawing/2014/main" id="{40E51967-0806-9648-93DB-6AA0E17EB979}"/>
                </a:ext>
              </a:extLst>
            </p:cNvPr>
            <p:cNvCxnSpPr>
              <a:stCxn id="35" idx="3"/>
              <a:endCxn id="36" idx="1"/>
            </p:cNvCxnSpPr>
            <p:nvPr/>
          </p:nvCxnSpPr>
          <p:spPr>
            <a:xfrm>
              <a:off x="7563341" y="5197109"/>
              <a:ext cx="562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E1EEC36-6E75-9A40-86F5-78579B063E31}"/>
                </a:ext>
              </a:extLst>
            </p:cNvPr>
            <p:cNvCxnSpPr>
              <a:cxnSpLocks/>
              <a:stCxn id="36" idx="3"/>
              <a:endCxn id="55" idx="1"/>
            </p:cNvCxnSpPr>
            <p:nvPr/>
          </p:nvCxnSpPr>
          <p:spPr>
            <a:xfrm>
              <a:off x="9015537" y="5197109"/>
              <a:ext cx="4909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
              <a:extLst>
                <a:ext uri="{FF2B5EF4-FFF2-40B4-BE49-F238E27FC236}">
                  <a16:creationId xmlns:a16="http://schemas.microsoft.com/office/drawing/2014/main" id="{FBCB5C0E-219D-7243-A835-1F233C7C6EF5}"/>
                </a:ext>
              </a:extLst>
            </p:cNvPr>
            <p:cNvSpPr>
              <a:spLocks noChangeArrowheads="1"/>
            </p:cNvSpPr>
            <p:nvPr/>
          </p:nvSpPr>
          <p:spPr bwMode="auto">
            <a:xfrm>
              <a:off x="4876060" y="4688425"/>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PersNr</a:t>
              </a:r>
            </a:p>
          </p:txBody>
        </p:sp>
        <p:sp>
          <p:nvSpPr>
            <p:cNvPr id="51" name="Oval 7">
              <a:extLst>
                <a:ext uri="{FF2B5EF4-FFF2-40B4-BE49-F238E27FC236}">
                  <a16:creationId xmlns:a16="http://schemas.microsoft.com/office/drawing/2014/main" id="{40E34540-1FED-C34B-8FF7-BCC1FD86D0EB}"/>
                </a:ext>
              </a:extLst>
            </p:cNvPr>
            <p:cNvSpPr>
              <a:spLocks noChangeArrowheads="1"/>
            </p:cNvSpPr>
            <p:nvPr/>
          </p:nvSpPr>
          <p:spPr bwMode="auto">
            <a:xfrm>
              <a:off x="4876060" y="527764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Name</a:t>
              </a:r>
            </a:p>
          </p:txBody>
        </p:sp>
        <p:cxnSp>
          <p:nvCxnSpPr>
            <p:cNvPr id="52" name="Straight Connector 51">
              <a:extLst>
                <a:ext uri="{FF2B5EF4-FFF2-40B4-BE49-F238E27FC236}">
                  <a16:creationId xmlns:a16="http://schemas.microsoft.com/office/drawing/2014/main" id="{D59FA927-F4A6-E841-B358-9B6FBD55DB85}"/>
                </a:ext>
              </a:extLst>
            </p:cNvPr>
            <p:cNvCxnSpPr>
              <a:cxnSpLocks/>
              <a:stCxn id="35" idx="1"/>
              <a:endCxn id="50" idx="6"/>
            </p:cNvCxnSpPr>
            <p:nvPr/>
          </p:nvCxnSpPr>
          <p:spPr>
            <a:xfrm flipH="1" flipV="1">
              <a:off x="5638060" y="4872575"/>
              <a:ext cx="667982" cy="324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30BD23-AA40-F844-B7AC-EA0C38851A06}"/>
                </a:ext>
              </a:extLst>
            </p:cNvPr>
            <p:cNvCxnSpPr>
              <a:cxnSpLocks/>
              <a:stCxn id="35" idx="1"/>
              <a:endCxn id="51" idx="6"/>
            </p:cNvCxnSpPr>
            <p:nvPr/>
          </p:nvCxnSpPr>
          <p:spPr>
            <a:xfrm flipH="1">
              <a:off x="5638060" y="5197109"/>
              <a:ext cx="667982" cy="264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F2A39F79-FA0B-644C-A419-CDEA6FB1F5E7}"/>
              </a:ext>
            </a:extLst>
          </p:cNvPr>
          <p:cNvGrpSpPr/>
          <p:nvPr/>
        </p:nvGrpSpPr>
        <p:grpSpPr>
          <a:xfrm>
            <a:off x="9506440" y="4477133"/>
            <a:ext cx="2325235" cy="1428781"/>
            <a:chOff x="9506440" y="4477133"/>
            <a:chExt cx="2325235" cy="1428781"/>
          </a:xfrm>
        </p:grpSpPr>
        <p:sp>
          <p:nvSpPr>
            <p:cNvPr id="55" name="Rectangle 2">
              <a:extLst>
                <a:ext uri="{FF2B5EF4-FFF2-40B4-BE49-F238E27FC236}">
                  <a16:creationId xmlns:a16="http://schemas.microsoft.com/office/drawing/2014/main" id="{DCFDC58D-6E94-9F4E-94F8-CC64400C293F}"/>
                </a:ext>
              </a:extLst>
            </p:cNvPr>
            <p:cNvSpPr>
              <a:spLocks noChangeArrowheads="1"/>
            </p:cNvSpPr>
            <p:nvPr/>
          </p:nvSpPr>
          <p:spPr bwMode="auto">
            <a:xfrm>
              <a:off x="9506440" y="5039373"/>
              <a:ext cx="798296" cy="315471"/>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a:t>Projekt</a:t>
              </a:r>
            </a:p>
          </p:txBody>
        </p:sp>
        <p:sp>
          <p:nvSpPr>
            <p:cNvPr id="56" name="Oval 4">
              <a:extLst>
                <a:ext uri="{FF2B5EF4-FFF2-40B4-BE49-F238E27FC236}">
                  <a16:creationId xmlns:a16="http://schemas.microsoft.com/office/drawing/2014/main" id="{0096F992-76D7-2045-B3E2-A31C0CF8A444}"/>
                </a:ext>
              </a:extLst>
            </p:cNvPr>
            <p:cNvSpPr>
              <a:spLocks noChangeArrowheads="1"/>
            </p:cNvSpPr>
            <p:nvPr/>
          </p:nvSpPr>
          <p:spPr bwMode="auto">
            <a:xfrm>
              <a:off x="11069675" y="4477133"/>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Nr</a:t>
              </a:r>
            </a:p>
          </p:txBody>
        </p:sp>
        <p:sp>
          <p:nvSpPr>
            <p:cNvPr id="57" name="Oval 7">
              <a:extLst>
                <a:ext uri="{FF2B5EF4-FFF2-40B4-BE49-F238E27FC236}">
                  <a16:creationId xmlns:a16="http://schemas.microsoft.com/office/drawing/2014/main" id="{7660F710-7DCB-D04F-AF69-588F10C6D943}"/>
                </a:ext>
              </a:extLst>
            </p:cNvPr>
            <p:cNvSpPr>
              <a:spLocks noChangeArrowheads="1"/>
            </p:cNvSpPr>
            <p:nvPr/>
          </p:nvSpPr>
          <p:spPr bwMode="auto">
            <a:xfrm>
              <a:off x="11068210" y="5012958"/>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Titel</a:t>
              </a:r>
            </a:p>
          </p:txBody>
        </p:sp>
        <p:sp>
          <p:nvSpPr>
            <p:cNvPr id="58" name="Oval 10">
              <a:extLst>
                <a:ext uri="{FF2B5EF4-FFF2-40B4-BE49-F238E27FC236}">
                  <a16:creationId xmlns:a16="http://schemas.microsoft.com/office/drawing/2014/main" id="{44985617-E82A-F045-B3F5-3A5D43737B5A}"/>
                </a:ext>
              </a:extLst>
            </p:cNvPr>
            <p:cNvSpPr>
              <a:spLocks noChangeArrowheads="1"/>
            </p:cNvSpPr>
            <p:nvPr/>
          </p:nvSpPr>
          <p:spPr bwMode="auto">
            <a:xfrm>
              <a:off x="11068210" y="553761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Budget</a:t>
              </a:r>
            </a:p>
          </p:txBody>
        </p:sp>
        <p:cxnSp>
          <p:nvCxnSpPr>
            <p:cNvPr id="59" name="Straight Connector 58">
              <a:extLst>
                <a:ext uri="{FF2B5EF4-FFF2-40B4-BE49-F238E27FC236}">
                  <a16:creationId xmlns:a16="http://schemas.microsoft.com/office/drawing/2014/main" id="{B44AE345-79C2-4745-BAE2-9BCFA840F479}"/>
                </a:ext>
              </a:extLst>
            </p:cNvPr>
            <p:cNvCxnSpPr>
              <a:stCxn id="55" idx="3"/>
              <a:endCxn id="56" idx="2"/>
            </p:cNvCxnSpPr>
            <p:nvPr/>
          </p:nvCxnSpPr>
          <p:spPr>
            <a:xfrm flipV="1">
              <a:off x="10304736" y="4661283"/>
              <a:ext cx="764939" cy="535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8599008-01BF-C541-B6CC-F908D33713D2}"/>
                </a:ext>
              </a:extLst>
            </p:cNvPr>
            <p:cNvCxnSpPr>
              <a:stCxn id="55" idx="3"/>
              <a:endCxn id="57" idx="2"/>
            </p:cNvCxnSpPr>
            <p:nvPr/>
          </p:nvCxnSpPr>
          <p:spPr>
            <a:xfrm flipV="1">
              <a:off x="10304736" y="5197108"/>
              <a:ext cx="76347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7C9750-B118-9F40-87CD-42E2801B08DF}"/>
                </a:ext>
              </a:extLst>
            </p:cNvPr>
            <p:cNvCxnSpPr>
              <a:cxnSpLocks/>
              <a:stCxn id="55" idx="3"/>
              <a:endCxn id="58" idx="2"/>
            </p:cNvCxnSpPr>
            <p:nvPr/>
          </p:nvCxnSpPr>
          <p:spPr>
            <a:xfrm>
              <a:off x="10304736" y="5197109"/>
              <a:ext cx="763474" cy="524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02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DD1F-E77A-3142-B16D-849AB8619007}"/>
              </a:ext>
            </a:extLst>
          </p:cNvPr>
          <p:cNvSpPr>
            <a:spLocks noGrp="1"/>
          </p:cNvSpPr>
          <p:nvPr>
            <p:ph type="title"/>
          </p:nvPr>
        </p:nvSpPr>
        <p:spPr/>
        <p:txBody>
          <a:bodyPr/>
          <a:lstStyle/>
          <a:p>
            <a:r>
              <a:rPr lang="de-DE"/>
              <a:t>Identifikation und referentielle Integrität</a:t>
            </a:r>
          </a:p>
        </p:txBody>
      </p:sp>
      <p:sp>
        <p:nvSpPr>
          <p:cNvPr id="3" name="Content Placeholder 2">
            <a:extLst>
              <a:ext uri="{FF2B5EF4-FFF2-40B4-BE49-F238E27FC236}">
                <a16:creationId xmlns:a16="http://schemas.microsoft.com/office/drawing/2014/main" id="{65C529B2-4C68-904A-995A-CE26789B019E}"/>
              </a:ext>
            </a:extLst>
          </p:cNvPr>
          <p:cNvSpPr>
            <a:spLocks noGrp="1"/>
          </p:cNvSpPr>
          <p:nvPr>
            <p:ph idx="1"/>
          </p:nvPr>
        </p:nvSpPr>
        <p:spPr>
          <a:xfrm>
            <a:off x="359626" y="1665066"/>
            <a:ext cx="4402508" cy="4240848"/>
          </a:xfrm>
        </p:spPr>
        <p:txBody>
          <a:bodyPr>
            <a:noAutofit/>
          </a:bodyPr>
          <a:lstStyle/>
          <a:p>
            <a:r>
              <a:rPr lang="de-DE"/>
              <a:t>Beispiel: Projekt</a:t>
            </a:r>
          </a:p>
          <a:p>
            <a:pPr lvl="1"/>
            <a:r>
              <a:rPr lang="de-DE"/>
              <a:t>Projekte werden durch eine Nummer eindeutig identifiziert</a:t>
            </a:r>
          </a:p>
          <a:p>
            <a:pPr lvl="1"/>
            <a:r>
              <a:rPr lang="de-DE"/>
              <a:t>Zwei Möglichkeiten zur Identifikation von Projekten innerhalb der Assoziation „arbeitet an“</a:t>
            </a:r>
          </a:p>
          <a:p>
            <a:pPr lvl="1"/>
            <a:r>
              <a:rPr lang="de-DE">
                <a:ea typeface="ＭＳ Ｐゴシック" charset="0"/>
              </a:rPr>
              <a:t>Annahme: Projekt</a:t>
            </a:r>
            <a:r>
              <a:rPr lang="de-DE">
                <a:solidFill>
                  <a:srgbClr val="FFC000"/>
                </a:solidFill>
                <a:ea typeface="ＭＳ Ｐゴシック" charset="0"/>
              </a:rPr>
              <a:t> 54</a:t>
            </a:r>
            <a:r>
              <a:rPr lang="de-DE">
                <a:ea typeface="ＭＳ Ｐゴシック" charset="0"/>
              </a:rPr>
              <a:t> existiert nicht ➝ </a:t>
            </a:r>
            <a:r>
              <a:rPr lang="de-DE">
                <a:solidFill>
                  <a:srgbClr val="FFC000"/>
                </a:solidFill>
                <a:ea typeface="ＭＳ Ｐゴシック" charset="0"/>
              </a:rPr>
              <a:t>referentielle Integrität verletzt!</a:t>
            </a:r>
            <a:endParaRPr lang="de-DE" sz="1400">
              <a:solidFill>
                <a:srgbClr val="FFC000"/>
              </a:solidFill>
              <a:ea typeface="ＭＳ Ｐゴシック" charset="0"/>
            </a:endParaRPr>
          </a:p>
        </p:txBody>
      </p:sp>
      <p:sp>
        <p:nvSpPr>
          <p:cNvPr id="4" name="Slide Number Placeholder 3">
            <a:extLst>
              <a:ext uri="{FF2B5EF4-FFF2-40B4-BE49-F238E27FC236}">
                <a16:creationId xmlns:a16="http://schemas.microsoft.com/office/drawing/2014/main" id="{ABDB5E11-9270-D14E-B6E4-88A538B6D0DB}"/>
              </a:ext>
            </a:extLst>
          </p:cNvPr>
          <p:cNvSpPr>
            <a:spLocks noGrp="1"/>
          </p:cNvSpPr>
          <p:nvPr>
            <p:ph type="sldNum" sz="quarter" idx="4"/>
          </p:nvPr>
        </p:nvSpPr>
        <p:spPr/>
        <p:txBody>
          <a:bodyPr/>
          <a:lstStyle/>
          <a:p>
            <a:fld id="{6B52BCD7-8B4B-1443-81DC-540C3C62FE02}" type="slidenum">
              <a:rPr lang="de-DE" smtClean="0"/>
              <a:t>14</a:t>
            </a:fld>
            <a:endParaRPr lang="de-DE"/>
          </a:p>
        </p:txBody>
      </p:sp>
      <p:grpSp>
        <p:nvGrpSpPr>
          <p:cNvPr id="20" name="Group 28">
            <a:extLst>
              <a:ext uri="{FF2B5EF4-FFF2-40B4-BE49-F238E27FC236}">
                <a16:creationId xmlns:a16="http://schemas.microsoft.com/office/drawing/2014/main" id="{B95E200C-E125-1745-B0D7-82D00A02E2F6}"/>
              </a:ext>
            </a:extLst>
          </p:cNvPr>
          <p:cNvGrpSpPr>
            <a:grpSpLocks/>
          </p:cNvGrpSpPr>
          <p:nvPr/>
        </p:nvGrpSpPr>
        <p:grpSpPr bwMode="auto">
          <a:xfrm>
            <a:off x="5581775" y="2061945"/>
            <a:ext cx="2766646" cy="2068513"/>
            <a:chOff x="837" y="2606"/>
            <a:chExt cx="1888" cy="1303"/>
          </a:xfrm>
        </p:grpSpPr>
        <p:sp>
          <p:nvSpPr>
            <p:cNvPr id="21" name="Rectangle 29">
              <a:extLst>
                <a:ext uri="{FF2B5EF4-FFF2-40B4-BE49-F238E27FC236}">
                  <a16:creationId xmlns:a16="http://schemas.microsoft.com/office/drawing/2014/main" id="{6FC004EC-171D-2048-A108-64974EE0763C}"/>
                </a:ext>
              </a:extLst>
            </p:cNvPr>
            <p:cNvSpPr>
              <a:spLocks noChangeArrowheads="1"/>
            </p:cNvSpPr>
            <p:nvPr/>
          </p:nvSpPr>
          <p:spPr bwMode="auto">
            <a:xfrm>
              <a:off x="1072" y="2980"/>
              <a:ext cx="1480" cy="916"/>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de-DE"/>
            </a:p>
          </p:txBody>
        </p:sp>
        <p:sp>
          <p:nvSpPr>
            <p:cNvPr id="22" name="Line 30">
              <a:extLst>
                <a:ext uri="{FF2B5EF4-FFF2-40B4-BE49-F238E27FC236}">
                  <a16:creationId xmlns:a16="http://schemas.microsoft.com/office/drawing/2014/main" id="{EF5D267F-8C51-B944-A52D-624AD85E6618}"/>
                </a:ext>
              </a:extLst>
            </p:cNvPr>
            <p:cNvSpPr>
              <a:spLocks noChangeShapeType="1"/>
            </p:cNvSpPr>
            <p:nvPr/>
          </p:nvSpPr>
          <p:spPr bwMode="auto">
            <a:xfrm>
              <a:off x="1072" y="321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3" name="Line 31">
              <a:extLst>
                <a:ext uri="{FF2B5EF4-FFF2-40B4-BE49-F238E27FC236}">
                  <a16:creationId xmlns:a16="http://schemas.microsoft.com/office/drawing/2014/main" id="{041A9C5D-A402-7C49-87E6-7D3B52E81267}"/>
                </a:ext>
              </a:extLst>
            </p:cNvPr>
            <p:cNvSpPr>
              <a:spLocks noChangeShapeType="1"/>
            </p:cNvSpPr>
            <p:nvPr/>
          </p:nvSpPr>
          <p:spPr bwMode="auto">
            <a:xfrm>
              <a:off x="1072" y="345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4" name="Line 32">
              <a:extLst>
                <a:ext uri="{FF2B5EF4-FFF2-40B4-BE49-F238E27FC236}">
                  <a16:creationId xmlns:a16="http://schemas.microsoft.com/office/drawing/2014/main" id="{B2161E51-66A3-BA47-8F95-072615343C50}"/>
                </a:ext>
              </a:extLst>
            </p:cNvPr>
            <p:cNvSpPr>
              <a:spLocks noChangeShapeType="1"/>
            </p:cNvSpPr>
            <p:nvPr/>
          </p:nvSpPr>
          <p:spPr bwMode="auto">
            <a:xfrm>
              <a:off x="1072" y="369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 name="Line 33">
              <a:extLst>
                <a:ext uri="{FF2B5EF4-FFF2-40B4-BE49-F238E27FC236}">
                  <a16:creationId xmlns:a16="http://schemas.microsoft.com/office/drawing/2014/main" id="{21D4E145-C5D7-A94D-923C-F50320DBE114}"/>
                </a:ext>
              </a:extLst>
            </p:cNvPr>
            <p:cNvSpPr>
              <a:spLocks noChangeShapeType="1"/>
            </p:cNvSpPr>
            <p:nvPr/>
          </p:nvSpPr>
          <p:spPr bwMode="auto">
            <a:xfrm>
              <a:off x="1788" y="2980"/>
              <a:ext cx="0" cy="9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6" name="Rectangle 34">
              <a:extLst>
                <a:ext uri="{FF2B5EF4-FFF2-40B4-BE49-F238E27FC236}">
                  <a16:creationId xmlns:a16="http://schemas.microsoft.com/office/drawing/2014/main" id="{D045D1D5-4567-8949-89CC-DFB5BB45E5F7}"/>
                </a:ext>
              </a:extLst>
            </p:cNvPr>
            <p:cNvSpPr>
              <a:spLocks noChangeArrowheads="1"/>
            </p:cNvSpPr>
            <p:nvPr/>
          </p:nvSpPr>
          <p:spPr bwMode="auto">
            <a:xfrm>
              <a:off x="1143" y="2783"/>
              <a:ext cx="59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Projekt</a:t>
              </a:r>
            </a:p>
          </p:txBody>
        </p:sp>
        <p:sp>
          <p:nvSpPr>
            <p:cNvPr id="27" name="Rectangle 35">
              <a:extLst>
                <a:ext uri="{FF2B5EF4-FFF2-40B4-BE49-F238E27FC236}">
                  <a16:creationId xmlns:a16="http://schemas.microsoft.com/office/drawing/2014/main" id="{D7ED820A-6F40-8240-A0D1-2DFA8F8525AA}"/>
                </a:ext>
              </a:extLst>
            </p:cNvPr>
            <p:cNvSpPr>
              <a:spLocks noChangeArrowheads="1"/>
            </p:cNvSpPr>
            <p:nvPr/>
          </p:nvSpPr>
          <p:spPr bwMode="auto">
            <a:xfrm>
              <a:off x="1743" y="2783"/>
              <a:ext cx="85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Mitarbeiter</a:t>
              </a:r>
            </a:p>
          </p:txBody>
        </p:sp>
        <p:sp>
          <p:nvSpPr>
            <p:cNvPr id="28" name="Rectangle 36">
              <a:extLst>
                <a:ext uri="{FF2B5EF4-FFF2-40B4-BE49-F238E27FC236}">
                  <a16:creationId xmlns:a16="http://schemas.microsoft.com/office/drawing/2014/main" id="{5418680C-C7EA-A541-883E-4ECA517962E3}"/>
                </a:ext>
              </a:extLst>
            </p:cNvPr>
            <p:cNvSpPr>
              <a:spLocks noChangeArrowheads="1"/>
            </p:cNvSpPr>
            <p:nvPr/>
          </p:nvSpPr>
          <p:spPr bwMode="auto">
            <a:xfrm>
              <a:off x="1251" y="3695"/>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29" name="Rectangle 37">
              <a:extLst>
                <a:ext uri="{FF2B5EF4-FFF2-40B4-BE49-F238E27FC236}">
                  <a16:creationId xmlns:a16="http://schemas.microsoft.com/office/drawing/2014/main" id="{51D586AC-904B-3D4A-B2FF-314E23D974C6}"/>
                </a:ext>
              </a:extLst>
            </p:cNvPr>
            <p:cNvSpPr>
              <a:spLocks noChangeArrowheads="1"/>
            </p:cNvSpPr>
            <p:nvPr/>
          </p:nvSpPr>
          <p:spPr bwMode="auto">
            <a:xfrm>
              <a:off x="1971" y="3023"/>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30" name="Rectangle 38">
              <a:extLst>
                <a:ext uri="{FF2B5EF4-FFF2-40B4-BE49-F238E27FC236}">
                  <a16:creationId xmlns:a16="http://schemas.microsoft.com/office/drawing/2014/main" id="{F62E91EF-2381-464A-A807-0D83E73092A5}"/>
                </a:ext>
              </a:extLst>
            </p:cNvPr>
            <p:cNvSpPr>
              <a:spLocks noChangeArrowheads="1"/>
            </p:cNvSpPr>
            <p:nvPr/>
          </p:nvSpPr>
          <p:spPr bwMode="auto">
            <a:xfrm>
              <a:off x="1971" y="3263"/>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31" name="Rectangle 39">
              <a:extLst>
                <a:ext uri="{FF2B5EF4-FFF2-40B4-BE49-F238E27FC236}">
                  <a16:creationId xmlns:a16="http://schemas.microsoft.com/office/drawing/2014/main" id="{445B8188-0C6B-CF48-B249-9F24BC978645}"/>
                </a:ext>
              </a:extLst>
            </p:cNvPr>
            <p:cNvSpPr>
              <a:spLocks noChangeArrowheads="1"/>
            </p:cNvSpPr>
            <p:nvPr/>
          </p:nvSpPr>
          <p:spPr bwMode="auto">
            <a:xfrm>
              <a:off x="1971" y="3503"/>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32" name="Rectangle 40">
              <a:extLst>
                <a:ext uri="{FF2B5EF4-FFF2-40B4-BE49-F238E27FC236}">
                  <a16:creationId xmlns:a16="http://schemas.microsoft.com/office/drawing/2014/main" id="{F2A2EB66-B260-8744-AA68-1229A60B339E}"/>
                </a:ext>
              </a:extLst>
            </p:cNvPr>
            <p:cNvSpPr>
              <a:spLocks noChangeArrowheads="1"/>
            </p:cNvSpPr>
            <p:nvPr/>
          </p:nvSpPr>
          <p:spPr bwMode="auto">
            <a:xfrm>
              <a:off x="1971" y="3695"/>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33" name="Oval 41">
              <a:extLst>
                <a:ext uri="{FF2B5EF4-FFF2-40B4-BE49-F238E27FC236}">
                  <a16:creationId xmlns:a16="http://schemas.microsoft.com/office/drawing/2014/main" id="{B318F74C-9678-6849-9A8A-12169CA96181}"/>
                </a:ext>
              </a:extLst>
            </p:cNvPr>
            <p:cNvSpPr>
              <a:spLocks noChangeArrowheads="1"/>
            </p:cNvSpPr>
            <p:nvPr/>
          </p:nvSpPr>
          <p:spPr bwMode="auto">
            <a:xfrm>
              <a:off x="1408" y="3076"/>
              <a:ext cx="40" cy="40"/>
            </a:xfrm>
            <a:prstGeom prst="ellipse">
              <a:avLst/>
            </a:prstGeom>
            <a:solidFill>
              <a:schemeClr val="tx1"/>
            </a:solidFill>
            <a:ln w="12700">
              <a:solidFill>
                <a:schemeClr val="tx1"/>
              </a:solidFill>
              <a:round/>
              <a:headEnd/>
              <a:tailEnd/>
            </a:ln>
          </p:spPr>
          <p:txBody>
            <a:bodyPr wrap="none" anchor="ctr"/>
            <a:lstStyle/>
            <a:p>
              <a:endParaRPr lang="de-DE"/>
            </a:p>
          </p:txBody>
        </p:sp>
        <p:sp>
          <p:nvSpPr>
            <p:cNvPr id="34" name="Oval 42">
              <a:extLst>
                <a:ext uri="{FF2B5EF4-FFF2-40B4-BE49-F238E27FC236}">
                  <a16:creationId xmlns:a16="http://schemas.microsoft.com/office/drawing/2014/main" id="{BAA1287A-8F69-4E47-841F-0DDEEFDD497B}"/>
                </a:ext>
              </a:extLst>
            </p:cNvPr>
            <p:cNvSpPr>
              <a:spLocks noChangeArrowheads="1"/>
            </p:cNvSpPr>
            <p:nvPr/>
          </p:nvSpPr>
          <p:spPr bwMode="auto">
            <a:xfrm>
              <a:off x="1408" y="3316"/>
              <a:ext cx="40" cy="40"/>
            </a:xfrm>
            <a:prstGeom prst="ellipse">
              <a:avLst/>
            </a:prstGeom>
            <a:solidFill>
              <a:schemeClr val="tx1"/>
            </a:solidFill>
            <a:ln w="12700">
              <a:solidFill>
                <a:schemeClr val="tx1"/>
              </a:solidFill>
              <a:round/>
              <a:headEnd/>
              <a:tailEnd/>
            </a:ln>
          </p:spPr>
          <p:txBody>
            <a:bodyPr wrap="none" anchor="ctr"/>
            <a:lstStyle/>
            <a:p>
              <a:endParaRPr lang="de-DE"/>
            </a:p>
          </p:txBody>
        </p:sp>
        <p:sp>
          <p:nvSpPr>
            <p:cNvPr id="35" name="Oval 43">
              <a:extLst>
                <a:ext uri="{FF2B5EF4-FFF2-40B4-BE49-F238E27FC236}">
                  <a16:creationId xmlns:a16="http://schemas.microsoft.com/office/drawing/2014/main" id="{1B04B1BA-9AD5-E14E-897B-856036ACFE9C}"/>
                </a:ext>
              </a:extLst>
            </p:cNvPr>
            <p:cNvSpPr>
              <a:spLocks noChangeArrowheads="1"/>
            </p:cNvSpPr>
            <p:nvPr/>
          </p:nvSpPr>
          <p:spPr bwMode="auto">
            <a:xfrm>
              <a:off x="1408" y="3556"/>
              <a:ext cx="40" cy="40"/>
            </a:xfrm>
            <a:prstGeom prst="ellipse">
              <a:avLst/>
            </a:prstGeom>
            <a:solidFill>
              <a:schemeClr val="tx1"/>
            </a:solidFill>
            <a:ln w="12700">
              <a:solidFill>
                <a:schemeClr val="tx1"/>
              </a:solidFill>
              <a:round/>
              <a:headEnd/>
              <a:tailEnd/>
            </a:ln>
          </p:spPr>
          <p:txBody>
            <a:bodyPr wrap="none" anchor="ctr"/>
            <a:lstStyle/>
            <a:p>
              <a:endParaRPr lang="de-DE"/>
            </a:p>
          </p:txBody>
        </p:sp>
        <p:sp>
          <p:nvSpPr>
            <p:cNvPr id="36" name="Line 44">
              <a:extLst>
                <a:ext uri="{FF2B5EF4-FFF2-40B4-BE49-F238E27FC236}">
                  <a16:creationId xmlns:a16="http://schemas.microsoft.com/office/drawing/2014/main" id="{2A6A1228-8687-4844-A486-B52BA94D405D}"/>
                </a:ext>
              </a:extLst>
            </p:cNvPr>
            <p:cNvSpPr>
              <a:spLocks noChangeShapeType="1"/>
            </p:cNvSpPr>
            <p:nvPr/>
          </p:nvSpPr>
          <p:spPr bwMode="auto">
            <a:xfrm flipH="1">
              <a:off x="837" y="3096"/>
              <a:ext cx="58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Line 45">
              <a:extLst>
                <a:ext uri="{FF2B5EF4-FFF2-40B4-BE49-F238E27FC236}">
                  <a16:creationId xmlns:a16="http://schemas.microsoft.com/office/drawing/2014/main" id="{D3CCBEFB-190A-2A41-B567-5C2C903752B2}"/>
                </a:ext>
              </a:extLst>
            </p:cNvPr>
            <p:cNvSpPr>
              <a:spLocks noChangeShapeType="1"/>
            </p:cNvSpPr>
            <p:nvPr/>
          </p:nvSpPr>
          <p:spPr bwMode="auto">
            <a:xfrm flipH="1">
              <a:off x="837" y="3339"/>
              <a:ext cx="58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8" name="Line 46">
              <a:extLst>
                <a:ext uri="{FF2B5EF4-FFF2-40B4-BE49-F238E27FC236}">
                  <a16:creationId xmlns:a16="http://schemas.microsoft.com/office/drawing/2014/main" id="{87ED57A9-1075-6446-B0FD-DCCE239A5837}"/>
                </a:ext>
              </a:extLst>
            </p:cNvPr>
            <p:cNvSpPr>
              <a:spLocks noChangeShapeType="1"/>
            </p:cNvSpPr>
            <p:nvPr/>
          </p:nvSpPr>
          <p:spPr bwMode="auto">
            <a:xfrm flipH="1">
              <a:off x="837" y="3579"/>
              <a:ext cx="58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9" name="Rectangle 47">
              <a:extLst>
                <a:ext uri="{FF2B5EF4-FFF2-40B4-BE49-F238E27FC236}">
                  <a16:creationId xmlns:a16="http://schemas.microsoft.com/office/drawing/2014/main" id="{4D864FDF-8D62-3D40-85BB-03561CB0515F}"/>
                </a:ext>
              </a:extLst>
            </p:cNvPr>
            <p:cNvSpPr>
              <a:spLocks noChangeArrowheads="1"/>
            </p:cNvSpPr>
            <p:nvPr/>
          </p:nvSpPr>
          <p:spPr bwMode="auto">
            <a:xfrm>
              <a:off x="851" y="2606"/>
              <a:ext cx="187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b="1"/>
                <a:t>Referentielle Identifikation</a:t>
              </a:r>
            </a:p>
          </p:txBody>
        </p:sp>
      </p:grpSp>
      <p:grpSp>
        <p:nvGrpSpPr>
          <p:cNvPr id="40" name="Group 48">
            <a:extLst>
              <a:ext uri="{FF2B5EF4-FFF2-40B4-BE49-F238E27FC236}">
                <a16:creationId xmlns:a16="http://schemas.microsoft.com/office/drawing/2014/main" id="{439E7955-53F1-7C47-8ED8-2B10F6D6CFAB}"/>
              </a:ext>
            </a:extLst>
          </p:cNvPr>
          <p:cNvGrpSpPr>
            <a:grpSpLocks/>
          </p:cNvGrpSpPr>
          <p:nvPr/>
        </p:nvGrpSpPr>
        <p:grpSpPr bwMode="auto">
          <a:xfrm>
            <a:off x="9314601" y="2079467"/>
            <a:ext cx="2586404" cy="2052638"/>
            <a:chOff x="3497" y="2604"/>
            <a:chExt cx="1765" cy="1293"/>
          </a:xfrm>
        </p:grpSpPr>
        <p:sp>
          <p:nvSpPr>
            <p:cNvPr id="41" name="Rectangle 49">
              <a:extLst>
                <a:ext uri="{FF2B5EF4-FFF2-40B4-BE49-F238E27FC236}">
                  <a16:creationId xmlns:a16="http://schemas.microsoft.com/office/drawing/2014/main" id="{6CCB1F52-EBF4-6B45-912E-A7F49BB8D02F}"/>
                </a:ext>
              </a:extLst>
            </p:cNvPr>
            <p:cNvSpPr>
              <a:spLocks noChangeArrowheads="1"/>
            </p:cNvSpPr>
            <p:nvPr/>
          </p:nvSpPr>
          <p:spPr bwMode="auto">
            <a:xfrm>
              <a:off x="3660" y="2972"/>
              <a:ext cx="1480" cy="916"/>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de-DE"/>
            </a:p>
          </p:txBody>
        </p:sp>
        <p:sp>
          <p:nvSpPr>
            <p:cNvPr id="42" name="Line 50">
              <a:extLst>
                <a:ext uri="{FF2B5EF4-FFF2-40B4-BE49-F238E27FC236}">
                  <a16:creationId xmlns:a16="http://schemas.microsoft.com/office/drawing/2014/main" id="{7A741F2F-4D2C-D14E-99CD-A9747CE21DE2}"/>
                </a:ext>
              </a:extLst>
            </p:cNvPr>
            <p:cNvSpPr>
              <a:spLocks noChangeShapeType="1"/>
            </p:cNvSpPr>
            <p:nvPr/>
          </p:nvSpPr>
          <p:spPr bwMode="auto">
            <a:xfrm>
              <a:off x="3664" y="321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3" name="Line 51">
              <a:extLst>
                <a:ext uri="{FF2B5EF4-FFF2-40B4-BE49-F238E27FC236}">
                  <a16:creationId xmlns:a16="http://schemas.microsoft.com/office/drawing/2014/main" id="{F4390EDB-9EE4-774A-8657-278FC13A1547}"/>
                </a:ext>
              </a:extLst>
            </p:cNvPr>
            <p:cNvSpPr>
              <a:spLocks noChangeShapeType="1"/>
            </p:cNvSpPr>
            <p:nvPr/>
          </p:nvSpPr>
          <p:spPr bwMode="auto">
            <a:xfrm>
              <a:off x="3664" y="345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2">
              <a:extLst>
                <a:ext uri="{FF2B5EF4-FFF2-40B4-BE49-F238E27FC236}">
                  <a16:creationId xmlns:a16="http://schemas.microsoft.com/office/drawing/2014/main" id="{E5905630-DF5E-964A-8A00-99F50DE23544}"/>
                </a:ext>
              </a:extLst>
            </p:cNvPr>
            <p:cNvSpPr>
              <a:spLocks noChangeShapeType="1"/>
            </p:cNvSpPr>
            <p:nvPr/>
          </p:nvSpPr>
          <p:spPr bwMode="auto">
            <a:xfrm>
              <a:off x="3664" y="369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 name="Line 53">
              <a:extLst>
                <a:ext uri="{FF2B5EF4-FFF2-40B4-BE49-F238E27FC236}">
                  <a16:creationId xmlns:a16="http://schemas.microsoft.com/office/drawing/2014/main" id="{0E758B6B-A991-5A4E-AECB-7AB49F0BD0B5}"/>
                </a:ext>
              </a:extLst>
            </p:cNvPr>
            <p:cNvSpPr>
              <a:spLocks noChangeShapeType="1"/>
            </p:cNvSpPr>
            <p:nvPr/>
          </p:nvSpPr>
          <p:spPr bwMode="auto">
            <a:xfrm>
              <a:off x="4380" y="2980"/>
              <a:ext cx="0" cy="9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6" name="Rectangle 54">
              <a:extLst>
                <a:ext uri="{FF2B5EF4-FFF2-40B4-BE49-F238E27FC236}">
                  <a16:creationId xmlns:a16="http://schemas.microsoft.com/office/drawing/2014/main" id="{E40CF9AC-B69C-754F-8B3E-7EEED6CC3EFE}"/>
                </a:ext>
              </a:extLst>
            </p:cNvPr>
            <p:cNvSpPr>
              <a:spLocks noChangeArrowheads="1"/>
            </p:cNvSpPr>
            <p:nvPr/>
          </p:nvSpPr>
          <p:spPr bwMode="auto">
            <a:xfrm>
              <a:off x="3735" y="2783"/>
              <a:ext cx="59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Projekt</a:t>
              </a:r>
            </a:p>
          </p:txBody>
        </p:sp>
        <p:sp>
          <p:nvSpPr>
            <p:cNvPr id="47" name="Rectangle 55">
              <a:extLst>
                <a:ext uri="{FF2B5EF4-FFF2-40B4-BE49-F238E27FC236}">
                  <a16:creationId xmlns:a16="http://schemas.microsoft.com/office/drawing/2014/main" id="{B044CC22-9AF4-0C46-8E0C-C6A6BC4DDD6F}"/>
                </a:ext>
              </a:extLst>
            </p:cNvPr>
            <p:cNvSpPr>
              <a:spLocks noChangeArrowheads="1"/>
            </p:cNvSpPr>
            <p:nvPr/>
          </p:nvSpPr>
          <p:spPr bwMode="auto">
            <a:xfrm>
              <a:off x="4347" y="2783"/>
              <a:ext cx="85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Mitarbeiter</a:t>
              </a:r>
            </a:p>
          </p:txBody>
        </p:sp>
        <p:sp>
          <p:nvSpPr>
            <p:cNvPr id="48" name="Rectangle 56">
              <a:extLst>
                <a:ext uri="{FF2B5EF4-FFF2-40B4-BE49-F238E27FC236}">
                  <a16:creationId xmlns:a16="http://schemas.microsoft.com/office/drawing/2014/main" id="{F9271819-B995-4842-A850-BA4DD22C90C5}"/>
                </a:ext>
              </a:extLst>
            </p:cNvPr>
            <p:cNvSpPr>
              <a:spLocks noChangeArrowheads="1"/>
            </p:cNvSpPr>
            <p:nvPr/>
          </p:nvSpPr>
          <p:spPr bwMode="auto">
            <a:xfrm>
              <a:off x="3856" y="2990"/>
              <a:ext cx="28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42</a:t>
              </a:r>
            </a:p>
          </p:txBody>
        </p:sp>
        <p:sp>
          <p:nvSpPr>
            <p:cNvPr id="49" name="Rectangle 57">
              <a:extLst>
                <a:ext uri="{FF2B5EF4-FFF2-40B4-BE49-F238E27FC236}">
                  <a16:creationId xmlns:a16="http://schemas.microsoft.com/office/drawing/2014/main" id="{2D84BC0A-F3BC-0942-961E-5E029BF596E2}"/>
                </a:ext>
              </a:extLst>
            </p:cNvPr>
            <p:cNvSpPr>
              <a:spLocks noChangeArrowheads="1"/>
            </p:cNvSpPr>
            <p:nvPr/>
          </p:nvSpPr>
          <p:spPr bwMode="auto">
            <a:xfrm>
              <a:off x="3856" y="3232"/>
              <a:ext cx="28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21</a:t>
              </a:r>
            </a:p>
          </p:txBody>
        </p:sp>
        <p:sp>
          <p:nvSpPr>
            <p:cNvPr id="50" name="Rectangle 58">
              <a:extLst>
                <a:ext uri="{FF2B5EF4-FFF2-40B4-BE49-F238E27FC236}">
                  <a16:creationId xmlns:a16="http://schemas.microsoft.com/office/drawing/2014/main" id="{B6CAF3FD-0552-1541-871A-0454804C98F7}"/>
                </a:ext>
              </a:extLst>
            </p:cNvPr>
            <p:cNvSpPr>
              <a:spLocks noChangeArrowheads="1"/>
            </p:cNvSpPr>
            <p:nvPr/>
          </p:nvSpPr>
          <p:spPr bwMode="auto">
            <a:xfrm>
              <a:off x="3856" y="3475"/>
              <a:ext cx="28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solidFill>
                    <a:srgbClr val="FFC000"/>
                  </a:solidFill>
                </a:rPr>
                <a:t>54</a:t>
              </a:r>
            </a:p>
          </p:txBody>
        </p:sp>
        <p:sp>
          <p:nvSpPr>
            <p:cNvPr id="51" name="Rectangle 59">
              <a:extLst>
                <a:ext uri="{FF2B5EF4-FFF2-40B4-BE49-F238E27FC236}">
                  <a16:creationId xmlns:a16="http://schemas.microsoft.com/office/drawing/2014/main" id="{35366403-DA93-824D-B8F9-7FD8C40CC718}"/>
                </a:ext>
              </a:extLst>
            </p:cNvPr>
            <p:cNvSpPr>
              <a:spLocks noChangeArrowheads="1"/>
            </p:cNvSpPr>
            <p:nvPr/>
          </p:nvSpPr>
          <p:spPr bwMode="auto">
            <a:xfrm>
              <a:off x="3792" y="3683"/>
              <a:ext cx="28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52" name="Rectangle 60">
              <a:extLst>
                <a:ext uri="{FF2B5EF4-FFF2-40B4-BE49-F238E27FC236}">
                  <a16:creationId xmlns:a16="http://schemas.microsoft.com/office/drawing/2014/main" id="{0313F945-1F93-5A4D-B826-7A5EBC1711BC}"/>
                </a:ext>
              </a:extLst>
            </p:cNvPr>
            <p:cNvSpPr>
              <a:spLocks noChangeArrowheads="1"/>
            </p:cNvSpPr>
            <p:nvPr/>
          </p:nvSpPr>
          <p:spPr bwMode="auto">
            <a:xfrm>
              <a:off x="4561" y="3683"/>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53" name="Rectangle 61">
              <a:extLst>
                <a:ext uri="{FF2B5EF4-FFF2-40B4-BE49-F238E27FC236}">
                  <a16:creationId xmlns:a16="http://schemas.microsoft.com/office/drawing/2014/main" id="{7C646F18-FE68-FB44-B9DF-B1147E13EF14}"/>
                </a:ext>
              </a:extLst>
            </p:cNvPr>
            <p:cNvSpPr>
              <a:spLocks noChangeArrowheads="1"/>
            </p:cNvSpPr>
            <p:nvPr/>
          </p:nvSpPr>
          <p:spPr bwMode="auto">
            <a:xfrm>
              <a:off x="4561" y="3469"/>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54" name="Rectangle 62">
              <a:extLst>
                <a:ext uri="{FF2B5EF4-FFF2-40B4-BE49-F238E27FC236}">
                  <a16:creationId xmlns:a16="http://schemas.microsoft.com/office/drawing/2014/main" id="{DF5093A2-464D-B748-8A02-48622DE30398}"/>
                </a:ext>
              </a:extLst>
            </p:cNvPr>
            <p:cNvSpPr>
              <a:spLocks noChangeArrowheads="1"/>
            </p:cNvSpPr>
            <p:nvPr/>
          </p:nvSpPr>
          <p:spPr bwMode="auto">
            <a:xfrm>
              <a:off x="4561" y="3232"/>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55" name="Rectangle 63">
              <a:extLst>
                <a:ext uri="{FF2B5EF4-FFF2-40B4-BE49-F238E27FC236}">
                  <a16:creationId xmlns:a16="http://schemas.microsoft.com/office/drawing/2014/main" id="{3D08A1E2-7DC1-554F-9DF3-1FF02D48F4E4}"/>
                </a:ext>
              </a:extLst>
            </p:cNvPr>
            <p:cNvSpPr>
              <a:spLocks noChangeArrowheads="1"/>
            </p:cNvSpPr>
            <p:nvPr/>
          </p:nvSpPr>
          <p:spPr bwMode="auto">
            <a:xfrm>
              <a:off x="4561" y="2990"/>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56" name="Rectangle 64">
              <a:extLst>
                <a:ext uri="{FF2B5EF4-FFF2-40B4-BE49-F238E27FC236}">
                  <a16:creationId xmlns:a16="http://schemas.microsoft.com/office/drawing/2014/main" id="{910D6FF7-762D-5440-9315-E89906D8679A}"/>
                </a:ext>
              </a:extLst>
            </p:cNvPr>
            <p:cNvSpPr>
              <a:spLocks noChangeArrowheads="1"/>
            </p:cNvSpPr>
            <p:nvPr/>
          </p:nvSpPr>
          <p:spPr bwMode="auto">
            <a:xfrm>
              <a:off x="3497" y="2604"/>
              <a:ext cx="176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b="1"/>
                <a:t>Assoziative Identifikation</a:t>
              </a:r>
            </a:p>
          </p:txBody>
        </p:sp>
      </p:grpSp>
      <p:sp>
        <p:nvSpPr>
          <p:cNvPr id="5" name="TextBox 4">
            <a:extLst>
              <a:ext uri="{FF2B5EF4-FFF2-40B4-BE49-F238E27FC236}">
                <a16:creationId xmlns:a16="http://schemas.microsoft.com/office/drawing/2014/main" id="{1A87D14F-B9F8-ED43-A93C-920CDD653AB1}"/>
              </a:ext>
            </a:extLst>
          </p:cNvPr>
          <p:cNvSpPr txBox="1"/>
          <p:nvPr/>
        </p:nvSpPr>
        <p:spPr>
          <a:xfrm>
            <a:off x="4876060" y="3417153"/>
            <a:ext cx="736099" cy="369332"/>
          </a:xfrm>
          <a:prstGeom prst="rect">
            <a:avLst/>
          </a:prstGeom>
          <a:noFill/>
        </p:spPr>
        <p:txBody>
          <a:bodyPr wrap="none" rtlCol="0">
            <a:spAutoFit/>
          </a:bodyPr>
          <a:lstStyle/>
          <a:p>
            <a:r>
              <a:rPr lang="de-DE">
                <a:solidFill>
                  <a:srgbClr val="FFC000"/>
                </a:solidFill>
                <a:latin typeface="Courier New" panose="02070309020205020404" pitchFamily="49" charset="0"/>
                <a:cs typeface="Courier New" panose="02070309020205020404" pitchFamily="49" charset="0"/>
              </a:rPr>
              <a:t>NULL</a:t>
            </a:r>
          </a:p>
        </p:txBody>
      </p:sp>
      <p:sp>
        <p:nvSpPr>
          <p:cNvPr id="6" name="Date Placeholder 5">
            <a:extLst>
              <a:ext uri="{FF2B5EF4-FFF2-40B4-BE49-F238E27FC236}">
                <a16:creationId xmlns:a16="http://schemas.microsoft.com/office/drawing/2014/main" id="{99BCE612-2D08-E940-923F-E1EC8A429E1D}"/>
              </a:ext>
            </a:extLst>
          </p:cNvPr>
          <p:cNvSpPr>
            <a:spLocks noGrp="1"/>
          </p:cNvSpPr>
          <p:nvPr>
            <p:ph type="dt" sz="half" idx="2"/>
          </p:nvPr>
        </p:nvSpPr>
        <p:spPr/>
        <p:txBody>
          <a:bodyPr/>
          <a:lstStyle/>
          <a:p>
            <a:r>
              <a:rPr lang="de-DE"/>
              <a:t>Modellierung</a:t>
            </a:r>
          </a:p>
        </p:txBody>
      </p:sp>
      <p:sp>
        <p:nvSpPr>
          <p:cNvPr id="7" name="Footer Placeholder 6">
            <a:extLst>
              <a:ext uri="{FF2B5EF4-FFF2-40B4-BE49-F238E27FC236}">
                <a16:creationId xmlns:a16="http://schemas.microsoft.com/office/drawing/2014/main" id="{93B24D88-8621-7543-BEA5-71F047D3B072}"/>
              </a:ext>
            </a:extLst>
          </p:cNvPr>
          <p:cNvSpPr>
            <a:spLocks noGrp="1"/>
          </p:cNvSpPr>
          <p:nvPr>
            <p:ph type="ftr" sz="quarter" idx="3"/>
          </p:nvPr>
        </p:nvSpPr>
        <p:spPr/>
        <p:txBody>
          <a:bodyPr/>
          <a:lstStyle/>
          <a:p>
            <a:r>
              <a:rPr lang="de-DE"/>
              <a:t>T. Braun - Datenbanken</a:t>
            </a:r>
          </a:p>
        </p:txBody>
      </p:sp>
      <p:grpSp>
        <p:nvGrpSpPr>
          <p:cNvPr id="79" name="Group 78">
            <a:extLst>
              <a:ext uri="{FF2B5EF4-FFF2-40B4-BE49-F238E27FC236}">
                <a16:creationId xmlns:a16="http://schemas.microsoft.com/office/drawing/2014/main" id="{FEB95788-9033-3D45-8D9D-62DC76A02401}"/>
              </a:ext>
            </a:extLst>
          </p:cNvPr>
          <p:cNvGrpSpPr/>
          <p:nvPr/>
        </p:nvGrpSpPr>
        <p:grpSpPr>
          <a:xfrm>
            <a:off x="4876060" y="4688425"/>
            <a:ext cx="4630380" cy="990490"/>
            <a:chOff x="4876060" y="4688425"/>
            <a:chExt cx="4630380" cy="990490"/>
          </a:xfrm>
        </p:grpSpPr>
        <p:sp>
          <p:nvSpPr>
            <p:cNvPr id="80" name="Rectangle 3">
              <a:extLst>
                <a:ext uri="{FF2B5EF4-FFF2-40B4-BE49-F238E27FC236}">
                  <a16:creationId xmlns:a16="http://schemas.microsoft.com/office/drawing/2014/main" id="{C4938931-AD00-4447-A0B5-E0A5A52AF416}"/>
                </a:ext>
              </a:extLst>
            </p:cNvPr>
            <p:cNvSpPr>
              <a:spLocks noChangeArrowheads="1"/>
            </p:cNvSpPr>
            <p:nvPr/>
          </p:nvSpPr>
          <p:spPr bwMode="auto">
            <a:xfrm>
              <a:off x="6306042" y="5027246"/>
              <a:ext cx="1257299" cy="33972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Mitarbeiter</a:t>
              </a:r>
            </a:p>
          </p:txBody>
        </p:sp>
        <p:sp>
          <p:nvSpPr>
            <p:cNvPr id="81" name="AutoShape 6">
              <a:extLst>
                <a:ext uri="{FF2B5EF4-FFF2-40B4-BE49-F238E27FC236}">
                  <a16:creationId xmlns:a16="http://schemas.microsoft.com/office/drawing/2014/main" id="{F5E2C81E-C649-5644-8FE3-B16FC52BDB57}"/>
                </a:ext>
              </a:extLst>
            </p:cNvPr>
            <p:cNvSpPr>
              <a:spLocks noChangeArrowheads="1"/>
            </p:cNvSpPr>
            <p:nvPr/>
          </p:nvSpPr>
          <p:spPr bwMode="auto">
            <a:xfrm>
              <a:off x="8126049" y="4715302"/>
              <a:ext cx="889488" cy="963613"/>
            </a:xfrm>
            <a:prstGeom prst="diamond">
              <a:avLst/>
            </a:prstGeom>
            <a:solidFill>
              <a:schemeClr val="bg1"/>
            </a:solidFill>
            <a:ln w="12700">
              <a:solidFill>
                <a:schemeClr val="tx1"/>
              </a:solidFill>
              <a:miter lim="800000"/>
              <a:headEnd/>
              <a:tailEnd/>
            </a:ln>
            <a:extLst/>
          </p:spPr>
          <p:txBody>
            <a:bodyPr wrap="none" anchor="ctr"/>
            <a:lstStyle/>
            <a:p>
              <a:pPr algn="ctr"/>
              <a:endParaRPr lang="de-DE" dirty="0"/>
            </a:p>
            <a:p>
              <a:pPr algn="ctr"/>
              <a:r>
                <a:rPr lang="de-DE" dirty="0"/>
                <a:t>arbeitet</a:t>
              </a:r>
              <a:br>
                <a:rPr lang="de-DE" dirty="0"/>
              </a:br>
              <a:r>
                <a:rPr lang="de-DE" dirty="0"/>
                <a:t>an</a:t>
              </a:r>
            </a:p>
          </p:txBody>
        </p:sp>
        <p:cxnSp>
          <p:nvCxnSpPr>
            <p:cNvPr id="82" name="Straight Connector 81">
              <a:extLst>
                <a:ext uri="{FF2B5EF4-FFF2-40B4-BE49-F238E27FC236}">
                  <a16:creationId xmlns:a16="http://schemas.microsoft.com/office/drawing/2014/main" id="{F1B69C43-408A-C447-8860-099229DDEF7F}"/>
                </a:ext>
              </a:extLst>
            </p:cNvPr>
            <p:cNvCxnSpPr>
              <a:stCxn id="80" idx="3"/>
              <a:endCxn id="81" idx="1"/>
            </p:cNvCxnSpPr>
            <p:nvPr/>
          </p:nvCxnSpPr>
          <p:spPr>
            <a:xfrm>
              <a:off x="7563341" y="5197109"/>
              <a:ext cx="562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DEFBDC7-97CE-6848-8837-4223191A2084}"/>
                </a:ext>
              </a:extLst>
            </p:cNvPr>
            <p:cNvCxnSpPr>
              <a:cxnSpLocks/>
              <a:stCxn id="81" idx="3"/>
              <a:endCxn id="89" idx="1"/>
            </p:cNvCxnSpPr>
            <p:nvPr/>
          </p:nvCxnSpPr>
          <p:spPr>
            <a:xfrm>
              <a:off x="9015537" y="5197109"/>
              <a:ext cx="4909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4">
              <a:extLst>
                <a:ext uri="{FF2B5EF4-FFF2-40B4-BE49-F238E27FC236}">
                  <a16:creationId xmlns:a16="http://schemas.microsoft.com/office/drawing/2014/main" id="{DF958D2B-3E61-0342-84C3-94CAEC154A8D}"/>
                </a:ext>
              </a:extLst>
            </p:cNvPr>
            <p:cNvSpPr>
              <a:spLocks noChangeArrowheads="1"/>
            </p:cNvSpPr>
            <p:nvPr/>
          </p:nvSpPr>
          <p:spPr bwMode="auto">
            <a:xfrm>
              <a:off x="4876060" y="4688425"/>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PersNr</a:t>
              </a:r>
            </a:p>
          </p:txBody>
        </p:sp>
        <p:sp>
          <p:nvSpPr>
            <p:cNvPr id="85" name="Oval 7">
              <a:extLst>
                <a:ext uri="{FF2B5EF4-FFF2-40B4-BE49-F238E27FC236}">
                  <a16:creationId xmlns:a16="http://schemas.microsoft.com/office/drawing/2014/main" id="{F531FA63-59B4-D045-A1C2-1CF0592C14D5}"/>
                </a:ext>
              </a:extLst>
            </p:cNvPr>
            <p:cNvSpPr>
              <a:spLocks noChangeArrowheads="1"/>
            </p:cNvSpPr>
            <p:nvPr/>
          </p:nvSpPr>
          <p:spPr bwMode="auto">
            <a:xfrm>
              <a:off x="4876060" y="527764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Name</a:t>
              </a:r>
            </a:p>
          </p:txBody>
        </p:sp>
        <p:cxnSp>
          <p:nvCxnSpPr>
            <p:cNvPr id="86" name="Straight Connector 85">
              <a:extLst>
                <a:ext uri="{FF2B5EF4-FFF2-40B4-BE49-F238E27FC236}">
                  <a16:creationId xmlns:a16="http://schemas.microsoft.com/office/drawing/2014/main" id="{EA031AF6-9BD3-E44E-9956-375E68FBE283}"/>
                </a:ext>
              </a:extLst>
            </p:cNvPr>
            <p:cNvCxnSpPr>
              <a:cxnSpLocks/>
              <a:stCxn id="80" idx="1"/>
              <a:endCxn id="84" idx="6"/>
            </p:cNvCxnSpPr>
            <p:nvPr/>
          </p:nvCxnSpPr>
          <p:spPr>
            <a:xfrm flipH="1" flipV="1">
              <a:off x="5638060" y="4872575"/>
              <a:ext cx="667982" cy="324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E0B69F-F4CA-F342-AF4E-E486FB7758A3}"/>
                </a:ext>
              </a:extLst>
            </p:cNvPr>
            <p:cNvCxnSpPr>
              <a:cxnSpLocks/>
              <a:stCxn id="80" idx="1"/>
              <a:endCxn id="85" idx="6"/>
            </p:cNvCxnSpPr>
            <p:nvPr/>
          </p:nvCxnSpPr>
          <p:spPr>
            <a:xfrm flipH="1">
              <a:off x="5638060" y="5197109"/>
              <a:ext cx="667982" cy="264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1A81B5BA-A978-324B-BD21-9C11FB0108AE}"/>
              </a:ext>
            </a:extLst>
          </p:cNvPr>
          <p:cNvGrpSpPr/>
          <p:nvPr/>
        </p:nvGrpSpPr>
        <p:grpSpPr>
          <a:xfrm>
            <a:off x="9506440" y="4477133"/>
            <a:ext cx="2325235" cy="1428781"/>
            <a:chOff x="9506440" y="4477133"/>
            <a:chExt cx="2325235" cy="1428781"/>
          </a:xfrm>
        </p:grpSpPr>
        <p:sp>
          <p:nvSpPr>
            <p:cNvPr id="89" name="Rectangle 2">
              <a:extLst>
                <a:ext uri="{FF2B5EF4-FFF2-40B4-BE49-F238E27FC236}">
                  <a16:creationId xmlns:a16="http://schemas.microsoft.com/office/drawing/2014/main" id="{926D1999-2E65-F14C-BA86-95CFCE688791}"/>
                </a:ext>
              </a:extLst>
            </p:cNvPr>
            <p:cNvSpPr>
              <a:spLocks noChangeArrowheads="1"/>
            </p:cNvSpPr>
            <p:nvPr/>
          </p:nvSpPr>
          <p:spPr bwMode="auto">
            <a:xfrm>
              <a:off x="9506440" y="5039373"/>
              <a:ext cx="798296" cy="315471"/>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a:t>Projekt</a:t>
              </a:r>
            </a:p>
          </p:txBody>
        </p:sp>
        <p:sp>
          <p:nvSpPr>
            <p:cNvPr id="90" name="Oval 4">
              <a:extLst>
                <a:ext uri="{FF2B5EF4-FFF2-40B4-BE49-F238E27FC236}">
                  <a16:creationId xmlns:a16="http://schemas.microsoft.com/office/drawing/2014/main" id="{48229FE3-9EAE-CF41-B733-159BABBAB6C6}"/>
                </a:ext>
              </a:extLst>
            </p:cNvPr>
            <p:cNvSpPr>
              <a:spLocks noChangeArrowheads="1"/>
            </p:cNvSpPr>
            <p:nvPr/>
          </p:nvSpPr>
          <p:spPr bwMode="auto">
            <a:xfrm>
              <a:off x="11069675" y="4477133"/>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Nr</a:t>
              </a:r>
            </a:p>
          </p:txBody>
        </p:sp>
        <p:sp>
          <p:nvSpPr>
            <p:cNvPr id="91" name="Oval 7">
              <a:extLst>
                <a:ext uri="{FF2B5EF4-FFF2-40B4-BE49-F238E27FC236}">
                  <a16:creationId xmlns:a16="http://schemas.microsoft.com/office/drawing/2014/main" id="{78183921-31CF-354E-8AC9-A2F92B07B25C}"/>
                </a:ext>
              </a:extLst>
            </p:cNvPr>
            <p:cNvSpPr>
              <a:spLocks noChangeArrowheads="1"/>
            </p:cNvSpPr>
            <p:nvPr/>
          </p:nvSpPr>
          <p:spPr bwMode="auto">
            <a:xfrm>
              <a:off x="11068210" y="5012958"/>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Titel</a:t>
              </a:r>
            </a:p>
          </p:txBody>
        </p:sp>
        <p:sp>
          <p:nvSpPr>
            <p:cNvPr id="92" name="Oval 10">
              <a:extLst>
                <a:ext uri="{FF2B5EF4-FFF2-40B4-BE49-F238E27FC236}">
                  <a16:creationId xmlns:a16="http://schemas.microsoft.com/office/drawing/2014/main" id="{332AEE8D-0A64-AD40-BE1C-C8035BA0C951}"/>
                </a:ext>
              </a:extLst>
            </p:cNvPr>
            <p:cNvSpPr>
              <a:spLocks noChangeArrowheads="1"/>
            </p:cNvSpPr>
            <p:nvPr/>
          </p:nvSpPr>
          <p:spPr bwMode="auto">
            <a:xfrm>
              <a:off x="11068210" y="553761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Budget</a:t>
              </a:r>
            </a:p>
          </p:txBody>
        </p:sp>
        <p:cxnSp>
          <p:nvCxnSpPr>
            <p:cNvPr id="93" name="Straight Connector 92">
              <a:extLst>
                <a:ext uri="{FF2B5EF4-FFF2-40B4-BE49-F238E27FC236}">
                  <a16:creationId xmlns:a16="http://schemas.microsoft.com/office/drawing/2014/main" id="{D32EDE12-29C4-6F49-AD3F-1D200BB276A7}"/>
                </a:ext>
              </a:extLst>
            </p:cNvPr>
            <p:cNvCxnSpPr>
              <a:stCxn id="89" idx="3"/>
              <a:endCxn id="90" idx="2"/>
            </p:cNvCxnSpPr>
            <p:nvPr/>
          </p:nvCxnSpPr>
          <p:spPr>
            <a:xfrm flipV="1">
              <a:off x="10304736" y="4661283"/>
              <a:ext cx="764939" cy="535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4054EE8-9901-D846-88B3-A92B16CE4B8A}"/>
                </a:ext>
              </a:extLst>
            </p:cNvPr>
            <p:cNvCxnSpPr>
              <a:stCxn id="89" idx="3"/>
              <a:endCxn id="91" idx="2"/>
            </p:cNvCxnSpPr>
            <p:nvPr/>
          </p:nvCxnSpPr>
          <p:spPr>
            <a:xfrm flipV="1">
              <a:off x="10304736" y="5197108"/>
              <a:ext cx="76347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C08C839-67D6-3842-B5C4-3F4C31DE6245}"/>
                </a:ext>
              </a:extLst>
            </p:cNvPr>
            <p:cNvCxnSpPr>
              <a:cxnSpLocks/>
              <a:stCxn id="89" idx="3"/>
              <a:endCxn id="92" idx="2"/>
            </p:cNvCxnSpPr>
            <p:nvPr/>
          </p:nvCxnSpPr>
          <p:spPr>
            <a:xfrm>
              <a:off x="10304736" y="5197109"/>
              <a:ext cx="763474" cy="524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4191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E24B-B8A0-674C-B06E-23FD17056FF4}"/>
              </a:ext>
            </a:extLst>
          </p:cNvPr>
          <p:cNvSpPr>
            <a:spLocks noGrp="1"/>
          </p:cNvSpPr>
          <p:nvPr>
            <p:ph type="title"/>
          </p:nvPr>
        </p:nvSpPr>
        <p:spPr/>
        <p:txBody>
          <a:bodyPr/>
          <a:lstStyle/>
          <a:p>
            <a:r>
              <a:rPr lang="de-DE" dirty="0"/>
              <a:t>Funktionalitäten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740C25-17C3-954F-8C01-CB62454CC605}"/>
                  </a:ext>
                </a:extLst>
              </p:cNvPr>
              <p:cNvSpPr>
                <a:spLocks noGrp="1"/>
              </p:cNvSpPr>
              <p:nvPr>
                <p:ph idx="1"/>
              </p:nvPr>
            </p:nvSpPr>
            <p:spPr>
              <a:xfrm>
                <a:off x="359626" y="1665066"/>
                <a:ext cx="7273724" cy="4240848"/>
              </a:xfrm>
            </p:spPr>
            <p:txBody>
              <a:bodyPr>
                <a:noAutofit/>
              </a:bodyPr>
              <a:lstStyle/>
              <a:p>
                <a:r>
                  <a:rPr lang="de-DE" dirty="0">
                    <a:ea typeface="ＭＳ Ｐゴシック" charset="0"/>
                  </a:rPr>
                  <a:t>Funktionalitätsangaben definieren Einschränkungen:</a:t>
                </a:r>
              </a:p>
              <a:p>
                <a:pPr lvl="1"/>
                <a:r>
                  <a:rPr lang="de-DE" dirty="0">
                    <a:ea typeface="ＭＳ Ｐゴシック" charset="0"/>
                  </a:rPr>
                  <a:t>Varianten sind </a:t>
                </a:r>
                <a14:m>
                  <m:oMath xmlns:m="http://schemas.openxmlformats.org/officeDocument/2006/math">
                    <m:r>
                      <a:rPr lang="de-DE" i="1">
                        <a:latin typeface="Cambria Math" panose="02040503050406030204" pitchFamily="18" charset="0"/>
                        <a:ea typeface="ＭＳ Ｐゴシック" charset="0"/>
                      </a:rPr>
                      <m:t>𝑛</m:t>
                    </m:r>
                    <m:r>
                      <a:rPr lang="de-DE" i="1">
                        <a:latin typeface="Cambria Math" panose="02040503050406030204" pitchFamily="18" charset="0"/>
                        <a:ea typeface="ＭＳ Ｐゴシック" charset="0"/>
                      </a:rPr>
                      <m:t> :</m:t>
                    </m:r>
                    <m:r>
                      <a:rPr lang="de-DE" i="1">
                        <a:latin typeface="Cambria Math" panose="02040503050406030204" pitchFamily="18" charset="0"/>
                        <a:ea typeface="ＭＳ Ｐゴシック" charset="0"/>
                      </a:rPr>
                      <m:t>𝑚</m:t>
                    </m:r>
                    <m:r>
                      <a:rPr lang="de-DE" i="1">
                        <a:latin typeface="Cambria Math" panose="02040503050406030204" pitchFamily="18" charset="0"/>
                        <a:ea typeface="ＭＳ Ｐゴシック" charset="0"/>
                      </a:rPr>
                      <m:t>,1 :</m:t>
                    </m:r>
                    <m:r>
                      <a:rPr lang="de-DE" i="1">
                        <a:latin typeface="Cambria Math" panose="02040503050406030204" pitchFamily="18" charset="0"/>
                        <a:ea typeface="ＭＳ Ｐゴシック" charset="0"/>
                      </a:rPr>
                      <m:t>𝑛</m:t>
                    </m:r>
                    <m:r>
                      <a:rPr lang="de-DE" i="1">
                        <a:latin typeface="Cambria Math" panose="02040503050406030204" pitchFamily="18" charset="0"/>
                        <a:ea typeface="ＭＳ Ｐゴシック" charset="0"/>
                      </a:rPr>
                      <m:t>, 1 :1</m:t>
                    </m:r>
                  </m:oMath>
                </a14:m>
                <a:endParaRPr lang="de-DE" dirty="0">
                  <a:ea typeface="ＭＳ Ｐゴシック" charset="0"/>
                </a:endParaRPr>
              </a:p>
              <a:p>
                <a:pPr lvl="1"/>
                <a:r>
                  <a:rPr lang="de-DE" dirty="0">
                    <a:ea typeface="ＭＳ Ｐゴシック" charset="0"/>
                  </a:rPr>
                  <a:t>Gegeben </a:t>
                </a:r>
                <a14:m>
                  <m:oMath xmlns:m="http://schemas.openxmlformats.org/officeDocument/2006/math">
                    <m:r>
                      <a:rPr lang="de-DE" b="0" i="1" smtClean="0">
                        <a:latin typeface="Cambria Math" panose="02040503050406030204" pitchFamily="18" charset="0"/>
                        <a:ea typeface="ＭＳ Ｐゴシック" charset="0"/>
                      </a:rPr>
                      <m:t>𝑥</m:t>
                    </m:r>
                    <m:r>
                      <a:rPr lang="de-DE" b="0" i="1" smtClean="0">
                        <a:latin typeface="Cambria Math" panose="02040503050406030204" pitchFamily="18" charset="0"/>
                        <a:ea typeface="ＭＳ Ｐゴシック" charset="0"/>
                      </a:rPr>
                      <m:t> :</m:t>
                    </m:r>
                    <m:r>
                      <a:rPr lang="de-DE" b="0" i="1" smtClean="0">
                        <a:latin typeface="Cambria Math" panose="02040503050406030204" pitchFamily="18" charset="0"/>
                        <a:ea typeface="ＭＳ Ｐゴシック" charset="0"/>
                      </a:rPr>
                      <m:t>𝑦</m:t>
                    </m:r>
                  </m:oMath>
                </a14:m>
                <a:r>
                  <a:rPr lang="de-DE" b="0" dirty="0">
                    <a:ea typeface="ＭＳ Ｐゴシック" charset="0"/>
                  </a:rPr>
                  <a:t>, </a:t>
                </a:r>
              </a:p>
              <a:p>
                <a:pPr lvl="2"/>
                <a:r>
                  <a:rPr lang="de-DE" b="0" dirty="0">
                    <a:ea typeface="ＭＳ Ｐゴシック" charset="0"/>
                  </a:rPr>
                  <a:t>J</a:t>
                </a:r>
                <a:r>
                  <a:rPr lang="de-DE" dirty="0">
                    <a:ea typeface="ＭＳ Ｐゴシック" charset="0"/>
                  </a:rPr>
                  <a:t>ede Instanz der ersten Klasse kann mit bis zu </a:t>
                </a:r>
                <a:br>
                  <a:rPr lang="de-DE" dirty="0">
                    <a:ea typeface="ＭＳ Ｐゴシック" charset="0"/>
                  </a:rPr>
                </a:br>
                <a14:m>
                  <m:oMath xmlns:m="http://schemas.openxmlformats.org/officeDocument/2006/math">
                    <m:r>
                      <a:rPr lang="de-DE" i="1">
                        <a:latin typeface="Cambria Math" panose="02040503050406030204" pitchFamily="18" charset="0"/>
                        <a:ea typeface="ＭＳ Ｐゴシック" charset="0"/>
                      </a:rPr>
                      <m:t>𝑦</m:t>
                    </m:r>
                  </m:oMath>
                </a14:m>
                <a:r>
                  <a:rPr lang="de-DE" dirty="0">
                    <a:ea typeface="ＭＳ Ｐゴシック" charset="0"/>
                  </a:rPr>
                  <a:t> Instanzen der zweiten Klasse assoziiert werden </a:t>
                </a:r>
              </a:p>
              <a:p>
                <a:pPr lvl="2"/>
                <a:r>
                  <a:rPr lang="de-DE" dirty="0">
                    <a:ea typeface="ＭＳ Ｐゴシック" charset="0"/>
                  </a:rPr>
                  <a:t>Jede Instanz der zweiten Klasse mit bis zu </a:t>
                </a:r>
                <a:br>
                  <a:rPr lang="de-DE" dirty="0">
                    <a:ea typeface="ＭＳ Ｐゴシック" charset="0"/>
                  </a:rPr>
                </a:br>
                <a14:m>
                  <m:oMath xmlns:m="http://schemas.openxmlformats.org/officeDocument/2006/math">
                    <m:r>
                      <a:rPr lang="de-DE" b="0" i="1" smtClean="0">
                        <a:latin typeface="Cambria Math" panose="02040503050406030204" pitchFamily="18" charset="0"/>
                        <a:ea typeface="ＭＳ Ｐゴシック" charset="0"/>
                      </a:rPr>
                      <m:t>𝑥</m:t>
                    </m:r>
                  </m:oMath>
                </a14:m>
                <a:r>
                  <a:rPr lang="de-DE" dirty="0">
                    <a:ea typeface="ＭＳ Ｐゴシック" charset="0"/>
                  </a:rPr>
                  <a:t> Instanzen der ersten Klasse assoziiert werden</a:t>
                </a:r>
              </a:p>
              <a:p>
                <a:r>
                  <a:rPr lang="de-DE" dirty="0">
                    <a:ea typeface="ＭＳ Ｐゴシック" charset="0"/>
                  </a:rPr>
                  <a:t>Beispiel</a:t>
                </a:r>
              </a:p>
              <a:p>
                <a:pPr lvl="1"/>
                <a:r>
                  <a:rPr lang="de-DE" dirty="0">
                    <a:ea typeface="ＭＳ Ｐゴシック" charset="0"/>
                  </a:rPr>
                  <a:t>An Projekten arbeiten Mitarbeiter</a:t>
                </a:r>
              </a:p>
              <a:p>
                <a:pPr lvl="2"/>
                <a:r>
                  <a:rPr lang="de-DE" dirty="0">
                    <a:ea typeface="ＭＳ Ｐゴシック" charset="0"/>
                  </a:rPr>
                  <a:t>Ein Mitarbeiter kann an mehreren (n) Projekten arbeiten </a:t>
                </a:r>
              </a:p>
              <a:p>
                <a:pPr lvl="2"/>
                <a:r>
                  <a:rPr lang="de-DE" dirty="0">
                    <a:ea typeface="ＭＳ Ｐゴシック" charset="0"/>
                  </a:rPr>
                  <a:t>Jedes Projekt wird von beliebig vielen (m) Mitarbeitern bearbeitet</a:t>
                </a:r>
              </a:p>
              <a:p>
                <a:endParaRPr lang="de-DE" dirty="0">
                  <a:ea typeface="ＭＳ Ｐゴシック" charset="0"/>
                </a:endParaRPr>
              </a:p>
            </p:txBody>
          </p:sp>
        </mc:Choice>
        <mc:Fallback xmlns="">
          <p:sp>
            <p:nvSpPr>
              <p:cNvPr id="3" name="Content Placeholder 2">
                <a:extLst>
                  <a:ext uri="{FF2B5EF4-FFF2-40B4-BE49-F238E27FC236}">
                    <a16:creationId xmlns:a16="http://schemas.microsoft.com/office/drawing/2014/main" id="{5F740C25-17C3-954F-8C01-CB62454CC605}"/>
                  </a:ext>
                </a:extLst>
              </p:cNvPr>
              <p:cNvSpPr>
                <a:spLocks noGrp="1" noRot="1" noChangeAspect="1" noMove="1" noResize="1" noEditPoints="1" noAdjustHandles="1" noChangeArrowheads="1" noChangeShapeType="1" noTextEdit="1"/>
              </p:cNvSpPr>
              <p:nvPr>
                <p:ph idx="1"/>
              </p:nvPr>
            </p:nvSpPr>
            <p:spPr>
              <a:xfrm>
                <a:off x="359626" y="1665066"/>
                <a:ext cx="7273724" cy="4240848"/>
              </a:xfrm>
              <a:blipFill>
                <a:blip r:embed="rId3"/>
                <a:stretch>
                  <a:fillRect l="-2265" t="-2687"/>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9D78A40-516C-1A46-B609-66C6699E4239}"/>
              </a:ext>
            </a:extLst>
          </p:cNvPr>
          <p:cNvSpPr>
            <a:spLocks noGrp="1"/>
          </p:cNvSpPr>
          <p:nvPr>
            <p:ph type="sldNum" sz="quarter" idx="4"/>
          </p:nvPr>
        </p:nvSpPr>
        <p:spPr/>
        <p:txBody>
          <a:bodyPr/>
          <a:lstStyle/>
          <a:p>
            <a:fld id="{6B52BCD7-8B4B-1443-81DC-540C3C62FE02}" type="slidenum">
              <a:rPr lang="en-GB" smtClean="0"/>
              <a:t>15</a:t>
            </a:fld>
            <a:endParaRPr lang="en-GB"/>
          </a:p>
        </p:txBody>
      </p:sp>
      <p:grpSp>
        <p:nvGrpSpPr>
          <p:cNvPr id="121" name="Group 120">
            <a:extLst>
              <a:ext uri="{FF2B5EF4-FFF2-40B4-BE49-F238E27FC236}">
                <a16:creationId xmlns:a16="http://schemas.microsoft.com/office/drawing/2014/main" id="{6C9FBF37-1AC3-C445-8A22-0D52F4EB5568}"/>
              </a:ext>
            </a:extLst>
          </p:cNvPr>
          <p:cNvGrpSpPr/>
          <p:nvPr/>
        </p:nvGrpSpPr>
        <p:grpSpPr>
          <a:xfrm>
            <a:off x="8495114" y="2156804"/>
            <a:ext cx="1535723" cy="2166938"/>
            <a:chOff x="7719806" y="2155960"/>
            <a:chExt cx="1535723" cy="2166938"/>
          </a:xfrm>
        </p:grpSpPr>
        <p:sp>
          <p:nvSpPr>
            <p:cNvPr id="44" name="Oval 41">
              <a:extLst>
                <a:ext uri="{FF2B5EF4-FFF2-40B4-BE49-F238E27FC236}">
                  <a16:creationId xmlns:a16="http://schemas.microsoft.com/office/drawing/2014/main" id="{51255A7F-65FA-B948-8E8B-3A0DDA529D96}"/>
                </a:ext>
              </a:extLst>
            </p:cNvPr>
            <p:cNvSpPr>
              <a:spLocks noChangeArrowheads="1"/>
            </p:cNvSpPr>
            <p:nvPr/>
          </p:nvSpPr>
          <p:spPr bwMode="auto">
            <a:xfrm>
              <a:off x="7719806" y="2308360"/>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Rectangle 42">
              <a:extLst>
                <a:ext uri="{FF2B5EF4-FFF2-40B4-BE49-F238E27FC236}">
                  <a16:creationId xmlns:a16="http://schemas.microsoft.com/office/drawing/2014/main" id="{DD1EF42E-B69A-254F-B145-A239156585B3}"/>
                </a:ext>
              </a:extLst>
            </p:cNvPr>
            <p:cNvSpPr>
              <a:spLocks noChangeArrowheads="1"/>
            </p:cNvSpPr>
            <p:nvPr/>
          </p:nvSpPr>
          <p:spPr bwMode="auto">
            <a:xfrm>
              <a:off x="8352852" y="2155960"/>
              <a:ext cx="269631" cy="179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Rectangle 43">
              <a:extLst>
                <a:ext uri="{FF2B5EF4-FFF2-40B4-BE49-F238E27FC236}">
                  <a16:creationId xmlns:a16="http://schemas.microsoft.com/office/drawing/2014/main" id="{D951424B-B6E3-A54B-A5C1-8884DAC99CE2}"/>
                </a:ext>
              </a:extLst>
            </p:cNvPr>
            <p:cNvSpPr>
              <a:spLocks noChangeArrowheads="1"/>
            </p:cNvSpPr>
            <p:nvPr/>
          </p:nvSpPr>
          <p:spPr bwMode="auto">
            <a:xfrm>
              <a:off x="8423190" y="2384560"/>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47" name="Oval 44">
              <a:extLst>
                <a:ext uri="{FF2B5EF4-FFF2-40B4-BE49-F238E27FC236}">
                  <a16:creationId xmlns:a16="http://schemas.microsoft.com/office/drawing/2014/main" id="{B96E8E2D-EA4B-544F-9B0D-2836ED60920D}"/>
                </a:ext>
              </a:extLst>
            </p:cNvPr>
            <p:cNvSpPr>
              <a:spLocks noChangeArrowheads="1"/>
            </p:cNvSpPr>
            <p:nvPr/>
          </p:nvSpPr>
          <p:spPr bwMode="auto">
            <a:xfrm>
              <a:off x="7860483" y="26131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8" name="Oval 45">
              <a:extLst>
                <a:ext uri="{FF2B5EF4-FFF2-40B4-BE49-F238E27FC236}">
                  <a16:creationId xmlns:a16="http://schemas.microsoft.com/office/drawing/2014/main" id="{6AF9972D-428D-BF4C-B9E5-1B2665D5425B}"/>
                </a:ext>
              </a:extLst>
            </p:cNvPr>
            <p:cNvSpPr>
              <a:spLocks noChangeArrowheads="1"/>
            </p:cNvSpPr>
            <p:nvPr/>
          </p:nvSpPr>
          <p:spPr bwMode="auto">
            <a:xfrm>
              <a:off x="8845221" y="2308360"/>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Oval 46">
              <a:extLst>
                <a:ext uri="{FF2B5EF4-FFF2-40B4-BE49-F238E27FC236}">
                  <a16:creationId xmlns:a16="http://schemas.microsoft.com/office/drawing/2014/main" id="{FD4B06F6-B686-EA4E-8439-CD672CA6A744}"/>
                </a:ext>
              </a:extLst>
            </p:cNvPr>
            <p:cNvSpPr>
              <a:spLocks noChangeArrowheads="1"/>
            </p:cNvSpPr>
            <p:nvPr/>
          </p:nvSpPr>
          <p:spPr bwMode="auto">
            <a:xfrm>
              <a:off x="8001159" y="27655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0" name="Oval 47">
              <a:extLst>
                <a:ext uri="{FF2B5EF4-FFF2-40B4-BE49-F238E27FC236}">
                  <a16:creationId xmlns:a16="http://schemas.microsoft.com/office/drawing/2014/main" id="{0244EEA6-2CE9-6943-876F-01BBFCF9CB7A}"/>
                </a:ext>
              </a:extLst>
            </p:cNvPr>
            <p:cNvSpPr>
              <a:spLocks noChangeArrowheads="1"/>
            </p:cNvSpPr>
            <p:nvPr/>
          </p:nvSpPr>
          <p:spPr bwMode="auto">
            <a:xfrm>
              <a:off x="7860483" y="29179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1" name="Oval 48">
              <a:extLst>
                <a:ext uri="{FF2B5EF4-FFF2-40B4-BE49-F238E27FC236}">
                  <a16:creationId xmlns:a16="http://schemas.microsoft.com/office/drawing/2014/main" id="{04488B4C-2AE0-174E-9F90-1D59F589E31C}"/>
                </a:ext>
              </a:extLst>
            </p:cNvPr>
            <p:cNvSpPr>
              <a:spLocks noChangeArrowheads="1"/>
            </p:cNvSpPr>
            <p:nvPr/>
          </p:nvSpPr>
          <p:spPr bwMode="auto">
            <a:xfrm>
              <a:off x="8001159" y="30703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2" name="Oval 49">
              <a:extLst>
                <a:ext uri="{FF2B5EF4-FFF2-40B4-BE49-F238E27FC236}">
                  <a16:creationId xmlns:a16="http://schemas.microsoft.com/office/drawing/2014/main" id="{A70FD1EE-170E-6B47-AE52-3598A9C04775}"/>
                </a:ext>
              </a:extLst>
            </p:cNvPr>
            <p:cNvSpPr>
              <a:spLocks noChangeArrowheads="1"/>
            </p:cNvSpPr>
            <p:nvPr/>
          </p:nvSpPr>
          <p:spPr bwMode="auto">
            <a:xfrm>
              <a:off x="7860483" y="32227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3" name="Oval 50">
              <a:extLst>
                <a:ext uri="{FF2B5EF4-FFF2-40B4-BE49-F238E27FC236}">
                  <a16:creationId xmlns:a16="http://schemas.microsoft.com/office/drawing/2014/main" id="{39A2B609-4EFF-CA48-A43C-45F55ABEE787}"/>
                </a:ext>
              </a:extLst>
            </p:cNvPr>
            <p:cNvSpPr>
              <a:spLocks noChangeArrowheads="1"/>
            </p:cNvSpPr>
            <p:nvPr/>
          </p:nvSpPr>
          <p:spPr bwMode="auto">
            <a:xfrm>
              <a:off x="8001159" y="33751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4" name="Oval 51">
              <a:extLst>
                <a:ext uri="{FF2B5EF4-FFF2-40B4-BE49-F238E27FC236}">
                  <a16:creationId xmlns:a16="http://schemas.microsoft.com/office/drawing/2014/main" id="{CED3AE0E-AB12-6B4B-A26E-FD8F61C25416}"/>
                </a:ext>
              </a:extLst>
            </p:cNvPr>
            <p:cNvSpPr>
              <a:spLocks noChangeArrowheads="1"/>
            </p:cNvSpPr>
            <p:nvPr/>
          </p:nvSpPr>
          <p:spPr bwMode="auto">
            <a:xfrm>
              <a:off x="7860483" y="35275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5" name="Oval 52">
              <a:extLst>
                <a:ext uri="{FF2B5EF4-FFF2-40B4-BE49-F238E27FC236}">
                  <a16:creationId xmlns:a16="http://schemas.microsoft.com/office/drawing/2014/main" id="{C24CD26B-DE53-1C45-8634-6B64977C0CB2}"/>
                </a:ext>
              </a:extLst>
            </p:cNvPr>
            <p:cNvSpPr>
              <a:spLocks noChangeArrowheads="1"/>
            </p:cNvSpPr>
            <p:nvPr/>
          </p:nvSpPr>
          <p:spPr bwMode="auto">
            <a:xfrm>
              <a:off x="8985898" y="25369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6" name="Oval 53">
              <a:extLst>
                <a:ext uri="{FF2B5EF4-FFF2-40B4-BE49-F238E27FC236}">
                  <a16:creationId xmlns:a16="http://schemas.microsoft.com/office/drawing/2014/main" id="{9E67AEDE-162B-EE48-A4F0-E113E30238EB}"/>
                </a:ext>
              </a:extLst>
            </p:cNvPr>
            <p:cNvSpPr>
              <a:spLocks noChangeArrowheads="1"/>
            </p:cNvSpPr>
            <p:nvPr/>
          </p:nvSpPr>
          <p:spPr bwMode="auto">
            <a:xfrm>
              <a:off x="9126575" y="26893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7" name="Oval 54">
              <a:extLst>
                <a:ext uri="{FF2B5EF4-FFF2-40B4-BE49-F238E27FC236}">
                  <a16:creationId xmlns:a16="http://schemas.microsoft.com/office/drawing/2014/main" id="{E10EED06-0549-454D-8DC3-F811E8542F8E}"/>
                </a:ext>
              </a:extLst>
            </p:cNvPr>
            <p:cNvSpPr>
              <a:spLocks noChangeArrowheads="1"/>
            </p:cNvSpPr>
            <p:nvPr/>
          </p:nvSpPr>
          <p:spPr bwMode="auto">
            <a:xfrm>
              <a:off x="8985898" y="28417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8" name="Oval 55">
              <a:extLst>
                <a:ext uri="{FF2B5EF4-FFF2-40B4-BE49-F238E27FC236}">
                  <a16:creationId xmlns:a16="http://schemas.microsoft.com/office/drawing/2014/main" id="{F1BCAD2B-8A12-3848-BF92-75609FFE7B3A}"/>
                </a:ext>
              </a:extLst>
            </p:cNvPr>
            <p:cNvSpPr>
              <a:spLocks noChangeArrowheads="1"/>
            </p:cNvSpPr>
            <p:nvPr/>
          </p:nvSpPr>
          <p:spPr bwMode="auto">
            <a:xfrm>
              <a:off x="9126575" y="30703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9" name="Oval 56">
              <a:extLst>
                <a:ext uri="{FF2B5EF4-FFF2-40B4-BE49-F238E27FC236}">
                  <a16:creationId xmlns:a16="http://schemas.microsoft.com/office/drawing/2014/main" id="{B6D84850-EAF4-FA40-AAB4-520E0693DB2B}"/>
                </a:ext>
              </a:extLst>
            </p:cNvPr>
            <p:cNvSpPr>
              <a:spLocks noChangeArrowheads="1"/>
            </p:cNvSpPr>
            <p:nvPr/>
          </p:nvSpPr>
          <p:spPr bwMode="auto">
            <a:xfrm>
              <a:off x="8985898" y="31465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60" name="Oval 57">
              <a:extLst>
                <a:ext uri="{FF2B5EF4-FFF2-40B4-BE49-F238E27FC236}">
                  <a16:creationId xmlns:a16="http://schemas.microsoft.com/office/drawing/2014/main" id="{72A23436-C047-4F4C-B5DB-06F34E093572}"/>
                </a:ext>
              </a:extLst>
            </p:cNvPr>
            <p:cNvSpPr>
              <a:spLocks noChangeArrowheads="1"/>
            </p:cNvSpPr>
            <p:nvPr/>
          </p:nvSpPr>
          <p:spPr bwMode="auto">
            <a:xfrm>
              <a:off x="9056236" y="33751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61" name="Oval 58">
              <a:extLst>
                <a:ext uri="{FF2B5EF4-FFF2-40B4-BE49-F238E27FC236}">
                  <a16:creationId xmlns:a16="http://schemas.microsoft.com/office/drawing/2014/main" id="{C83084C1-9C7A-3948-BF68-08A39A6A5EA3}"/>
                </a:ext>
              </a:extLst>
            </p:cNvPr>
            <p:cNvSpPr>
              <a:spLocks noChangeArrowheads="1"/>
            </p:cNvSpPr>
            <p:nvPr/>
          </p:nvSpPr>
          <p:spPr bwMode="auto">
            <a:xfrm>
              <a:off x="8985898" y="35275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62" name="Rectangle 59">
              <a:extLst>
                <a:ext uri="{FF2B5EF4-FFF2-40B4-BE49-F238E27FC236}">
                  <a16:creationId xmlns:a16="http://schemas.microsoft.com/office/drawing/2014/main" id="{1D46D17F-D45E-7541-ABB9-D3C32E08EFDA}"/>
                </a:ext>
              </a:extLst>
            </p:cNvPr>
            <p:cNvSpPr>
              <a:spLocks noChangeArrowheads="1"/>
            </p:cNvSpPr>
            <p:nvPr/>
          </p:nvSpPr>
          <p:spPr bwMode="auto">
            <a:xfrm>
              <a:off x="8423190" y="2841760"/>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63" name="Rectangle 60">
              <a:extLst>
                <a:ext uri="{FF2B5EF4-FFF2-40B4-BE49-F238E27FC236}">
                  <a16:creationId xmlns:a16="http://schemas.microsoft.com/office/drawing/2014/main" id="{78B701FF-9A7F-EC4C-9552-4B45567B9D9E}"/>
                </a:ext>
              </a:extLst>
            </p:cNvPr>
            <p:cNvSpPr>
              <a:spLocks noChangeArrowheads="1"/>
            </p:cNvSpPr>
            <p:nvPr/>
          </p:nvSpPr>
          <p:spPr bwMode="auto">
            <a:xfrm>
              <a:off x="8493529" y="3070360"/>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64" name="Rectangle 61">
              <a:extLst>
                <a:ext uri="{FF2B5EF4-FFF2-40B4-BE49-F238E27FC236}">
                  <a16:creationId xmlns:a16="http://schemas.microsoft.com/office/drawing/2014/main" id="{40FB09EF-CE2B-BA46-9BA0-8AF7D88303E7}"/>
                </a:ext>
              </a:extLst>
            </p:cNvPr>
            <p:cNvSpPr>
              <a:spLocks noChangeArrowheads="1"/>
            </p:cNvSpPr>
            <p:nvPr/>
          </p:nvSpPr>
          <p:spPr bwMode="auto">
            <a:xfrm>
              <a:off x="8493529" y="3527560"/>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65" name="Line 62">
              <a:extLst>
                <a:ext uri="{FF2B5EF4-FFF2-40B4-BE49-F238E27FC236}">
                  <a16:creationId xmlns:a16="http://schemas.microsoft.com/office/drawing/2014/main" id="{777BA3F3-861B-F748-A241-B2D92E094494}"/>
                </a:ext>
              </a:extLst>
            </p:cNvPr>
            <p:cNvSpPr>
              <a:spLocks noChangeShapeType="1"/>
            </p:cNvSpPr>
            <p:nvPr/>
          </p:nvSpPr>
          <p:spPr bwMode="auto">
            <a:xfrm flipH="1" flipV="1">
              <a:off x="8446636" y="2419485"/>
              <a:ext cx="580292" cy="146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6" name="Line 63">
              <a:extLst>
                <a:ext uri="{FF2B5EF4-FFF2-40B4-BE49-F238E27FC236}">
                  <a16:creationId xmlns:a16="http://schemas.microsoft.com/office/drawing/2014/main" id="{7D708E41-AF8E-DA4B-AC7D-1C011C35D290}"/>
                </a:ext>
              </a:extLst>
            </p:cNvPr>
            <p:cNvSpPr>
              <a:spLocks noChangeShapeType="1"/>
            </p:cNvSpPr>
            <p:nvPr/>
          </p:nvSpPr>
          <p:spPr bwMode="auto">
            <a:xfrm flipH="1">
              <a:off x="8456894" y="2873510"/>
              <a:ext cx="5700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7" name="Line 64">
              <a:extLst>
                <a:ext uri="{FF2B5EF4-FFF2-40B4-BE49-F238E27FC236}">
                  <a16:creationId xmlns:a16="http://schemas.microsoft.com/office/drawing/2014/main" id="{DB225D1A-B9C4-3749-A694-D5EC696743CC}"/>
                </a:ext>
              </a:extLst>
            </p:cNvPr>
            <p:cNvSpPr>
              <a:spLocks noChangeShapeType="1"/>
            </p:cNvSpPr>
            <p:nvPr/>
          </p:nvSpPr>
          <p:spPr bwMode="auto">
            <a:xfrm flipH="1" flipV="1">
              <a:off x="8528698" y="3102110"/>
              <a:ext cx="487973"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8" name="Line 65">
              <a:extLst>
                <a:ext uri="{FF2B5EF4-FFF2-40B4-BE49-F238E27FC236}">
                  <a16:creationId xmlns:a16="http://schemas.microsoft.com/office/drawing/2014/main" id="{C707A357-D263-A442-9BDC-F3F42A06E2C6}"/>
                </a:ext>
              </a:extLst>
            </p:cNvPr>
            <p:cNvSpPr>
              <a:spLocks noChangeShapeType="1"/>
            </p:cNvSpPr>
            <p:nvPr/>
          </p:nvSpPr>
          <p:spPr bwMode="auto">
            <a:xfrm flipH="1">
              <a:off x="8508183" y="3406910"/>
              <a:ext cx="592015" cy="155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9" name="Line 66">
              <a:extLst>
                <a:ext uri="{FF2B5EF4-FFF2-40B4-BE49-F238E27FC236}">
                  <a16:creationId xmlns:a16="http://schemas.microsoft.com/office/drawing/2014/main" id="{97871ECA-2683-6846-8495-47885572B764}"/>
                </a:ext>
              </a:extLst>
            </p:cNvPr>
            <p:cNvSpPr>
              <a:spLocks noChangeShapeType="1"/>
            </p:cNvSpPr>
            <p:nvPr/>
          </p:nvSpPr>
          <p:spPr bwMode="auto">
            <a:xfrm flipH="1">
              <a:off x="8023140" y="2421073"/>
              <a:ext cx="445477" cy="36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0" name="Line 67">
              <a:extLst>
                <a:ext uri="{FF2B5EF4-FFF2-40B4-BE49-F238E27FC236}">
                  <a16:creationId xmlns:a16="http://schemas.microsoft.com/office/drawing/2014/main" id="{0D62BB3B-B091-7C42-ABED-1DC09FC6E09F}"/>
                </a:ext>
              </a:extLst>
            </p:cNvPr>
            <p:cNvSpPr>
              <a:spLocks noChangeShapeType="1"/>
            </p:cNvSpPr>
            <p:nvPr/>
          </p:nvSpPr>
          <p:spPr bwMode="auto">
            <a:xfrm flipH="1" flipV="1">
              <a:off x="8023140" y="2800485"/>
              <a:ext cx="435219"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1" name="Line 68">
              <a:extLst>
                <a:ext uri="{FF2B5EF4-FFF2-40B4-BE49-F238E27FC236}">
                  <a16:creationId xmlns:a16="http://schemas.microsoft.com/office/drawing/2014/main" id="{E76E4E37-D8B4-0640-9BA0-6147D7933DDF}"/>
                </a:ext>
              </a:extLst>
            </p:cNvPr>
            <p:cNvSpPr>
              <a:spLocks noChangeShapeType="1"/>
            </p:cNvSpPr>
            <p:nvPr/>
          </p:nvSpPr>
          <p:spPr bwMode="auto">
            <a:xfrm flipH="1">
              <a:off x="8023140" y="3097348"/>
              <a:ext cx="507023" cy="111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2" name="Line 69">
              <a:extLst>
                <a:ext uri="{FF2B5EF4-FFF2-40B4-BE49-F238E27FC236}">
                  <a16:creationId xmlns:a16="http://schemas.microsoft.com/office/drawing/2014/main" id="{2930C348-E7C9-6C43-A78E-3776B6270794}"/>
                </a:ext>
              </a:extLst>
            </p:cNvPr>
            <p:cNvSpPr>
              <a:spLocks noChangeShapeType="1"/>
            </p:cNvSpPr>
            <p:nvPr/>
          </p:nvSpPr>
          <p:spPr bwMode="auto">
            <a:xfrm flipH="1" flipV="1">
              <a:off x="8023140" y="3394210"/>
              <a:ext cx="496765" cy="180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mc:AlternateContent xmlns:mc="http://schemas.openxmlformats.org/markup-compatibility/2006" xmlns:a14="http://schemas.microsoft.com/office/drawing/2010/main">
          <mc:Choice Requires="a14">
            <p:sp>
              <p:nvSpPr>
                <p:cNvPr id="73" name="Rectangle 70">
                  <a:extLst>
                    <a:ext uri="{FF2B5EF4-FFF2-40B4-BE49-F238E27FC236}">
                      <a16:creationId xmlns:a16="http://schemas.microsoft.com/office/drawing/2014/main" id="{616ED587-F00A-1042-98B5-F46F3C482FF3}"/>
                    </a:ext>
                  </a:extLst>
                </p:cNvPr>
                <p:cNvSpPr>
                  <a:spLocks noChangeArrowheads="1"/>
                </p:cNvSpPr>
                <p:nvPr/>
              </p:nvSpPr>
              <p:spPr bwMode="auto">
                <a:xfrm>
                  <a:off x="8175540" y="3983173"/>
                  <a:ext cx="698988" cy="3397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p>
                  <a:pPr algn="ctr">
                    <a:lnSpc>
                      <a:spcPct val="90000"/>
                    </a:lnSpc>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1</m:t>
                        </m:r>
                        <m:r>
                          <a:rPr lang="de-DE" i="1" dirty="0">
                            <a:latin typeface="Cambria Math" panose="02040503050406030204" pitchFamily="18" charset="0"/>
                          </a:rPr>
                          <m:t> :</m:t>
                        </m:r>
                        <m:r>
                          <a:rPr lang="de-DE" b="0" i="1" dirty="0" smtClean="0">
                            <a:latin typeface="Cambria Math" panose="02040503050406030204" pitchFamily="18" charset="0"/>
                          </a:rPr>
                          <m:t>𝑛</m:t>
                        </m:r>
                      </m:oMath>
                    </m:oMathPara>
                  </a14:m>
                  <a:endParaRPr lang="de-DE" dirty="0"/>
                </a:p>
              </p:txBody>
            </p:sp>
          </mc:Choice>
          <mc:Fallback xmlns="">
            <p:sp>
              <p:nvSpPr>
                <p:cNvPr id="73" name="Rectangle 70">
                  <a:extLst>
                    <a:ext uri="{FF2B5EF4-FFF2-40B4-BE49-F238E27FC236}">
                      <a16:creationId xmlns:a16="http://schemas.microsoft.com/office/drawing/2014/main" id="{616ED587-F00A-1042-98B5-F46F3C482FF3}"/>
                    </a:ext>
                  </a:extLst>
                </p:cNvPr>
                <p:cNvSpPr>
                  <a:spLocks noRot="1" noChangeAspect="1" noMove="1" noResize="1" noEditPoints="1" noAdjustHandles="1" noChangeArrowheads="1" noChangeShapeType="1" noTextEdit="1"/>
                </p:cNvSpPr>
                <p:nvPr/>
              </p:nvSpPr>
              <p:spPr bwMode="auto">
                <a:xfrm>
                  <a:off x="8175540" y="3983173"/>
                  <a:ext cx="698988" cy="33972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noFill/>
                    </a:rPr>
                    <a:t> </a:t>
                  </a:r>
                </a:p>
              </p:txBody>
            </p:sp>
          </mc:Fallback>
        </mc:AlternateContent>
      </p:grpSp>
      <p:grpSp>
        <p:nvGrpSpPr>
          <p:cNvPr id="122" name="Group 121">
            <a:extLst>
              <a:ext uri="{FF2B5EF4-FFF2-40B4-BE49-F238E27FC236}">
                <a16:creationId xmlns:a16="http://schemas.microsoft.com/office/drawing/2014/main" id="{682DB8C5-1615-7B43-88D6-A2860F06E9F8}"/>
              </a:ext>
            </a:extLst>
          </p:cNvPr>
          <p:cNvGrpSpPr/>
          <p:nvPr/>
        </p:nvGrpSpPr>
        <p:grpSpPr>
          <a:xfrm>
            <a:off x="6694276" y="2144104"/>
            <a:ext cx="1535723" cy="2179638"/>
            <a:chOff x="5161244" y="2133735"/>
            <a:chExt cx="1535723" cy="2179638"/>
          </a:xfrm>
        </p:grpSpPr>
        <p:sp>
          <p:nvSpPr>
            <p:cNvPr id="6" name="Oval 3">
              <a:extLst>
                <a:ext uri="{FF2B5EF4-FFF2-40B4-BE49-F238E27FC236}">
                  <a16:creationId xmlns:a16="http://schemas.microsoft.com/office/drawing/2014/main" id="{FDFF1CB5-AB71-754C-BDA5-E35343A0B370}"/>
                </a:ext>
              </a:extLst>
            </p:cNvPr>
            <p:cNvSpPr>
              <a:spLocks noChangeArrowheads="1"/>
            </p:cNvSpPr>
            <p:nvPr/>
          </p:nvSpPr>
          <p:spPr bwMode="auto">
            <a:xfrm>
              <a:off x="5161244" y="2286135"/>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Rectangle 4">
              <a:extLst>
                <a:ext uri="{FF2B5EF4-FFF2-40B4-BE49-F238E27FC236}">
                  <a16:creationId xmlns:a16="http://schemas.microsoft.com/office/drawing/2014/main" id="{85E95B45-D4C6-8148-AB30-9DB432EF5793}"/>
                </a:ext>
              </a:extLst>
            </p:cNvPr>
            <p:cNvSpPr>
              <a:spLocks noChangeArrowheads="1"/>
            </p:cNvSpPr>
            <p:nvPr/>
          </p:nvSpPr>
          <p:spPr bwMode="auto">
            <a:xfrm>
              <a:off x="5794290" y="2133735"/>
              <a:ext cx="269631" cy="179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Rectangle 5">
              <a:extLst>
                <a:ext uri="{FF2B5EF4-FFF2-40B4-BE49-F238E27FC236}">
                  <a16:creationId xmlns:a16="http://schemas.microsoft.com/office/drawing/2014/main" id="{9DE424D4-F48E-B947-81B1-64C290AECA73}"/>
                </a:ext>
              </a:extLst>
            </p:cNvPr>
            <p:cNvSpPr>
              <a:spLocks noChangeArrowheads="1"/>
            </p:cNvSpPr>
            <p:nvPr/>
          </p:nvSpPr>
          <p:spPr bwMode="auto">
            <a:xfrm>
              <a:off x="5864629" y="23623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 name="Oval 6">
              <a:extLst>
                <a:ext uri="{FF2B5EF4-FFF2-40B4-BE49-F238E27FC236}">
                  <a16:creationId xmlns:a16="http://schemas.microsoft.com/office/drawing/2014/main" id="{0125ED03-F971-214A-8121-AE8B42B57B03}"/>
                </a:ext>
              </a:extLst>
            </p:cNvPr>
            <p:cNvSpPr>
              <a:spLocks noChangeArrowheads="1"/>
            </p:cNvSpPr>
            <p:nvPr/>
          </p:nvSpPr>
          <p:spPr bwMode="auto">
            <a:xfrm>
              <a:off x="5301921" y="2590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0" name="Oval 7">
              <a:extLst>
                <a:ext uri="{FF2B5EF4-FFF2-40B4-BE49-F238E27FC236}">
                  <a16:creationId xmlns:a16="http://schemas.microsoft.com/office/drawing/2014/main" id="{66E9CAF2-4AF5-F844-B306-086259D632F8}"/>
                </a:ext>
              </a:extLst>
            </p:cNvPr>
            <p:cNvSpPr>
              <a:spLocks noChangeArrowheads="1"/>
            </p:cNvSpPr>
            <p:nvPr/>
          </p:nvSpPr>
          <p:spPr bwMode="auto">
            <a:xfrm>
              <a:off x="6286659" y="2286135"/>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Oval 8">
              <a:extLst>
                <a:ext uri="{FF2B5EF4-FFF2-40B4-BE49-F238E27FC236}">
                  <a16:creationId xmlns:a16="http://schemas.microsoft.com/office/drawing/2014/main" id="{1A2C8A09-9B07-F042-AF7D-8D6F49A0C488}"/>
                </a:ext>
              </a:extLst>
            </p:cNvPr>
            <p:cNvSpPr>
              <a:spLocks noChangeArrowheads="1"/>
            </p:cNvSpPr>
            <p:nvPr/>
          </p:nvSpPr>
          <p:spPr bwMode="auto">
            <a:xfrm>
              <a:off x="5442598" y="2743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2" name="Oval 9">
              <a:extLst>
                <a:ext uri="{FF2B5EF4-FFF2-40B4-BE49-F238E27FC236}">
                  <a16:creationId xmlns:a16="http://schemas.microsoft.com/office/drawing/2014/main" id="{F5B0E53B-1C93-F640-8D1E-29DBE693AFCE}"/>
                </a:ext>
              </a:extLst>
            </p:cNvPr>
            <p:cNvSpPr>
              <a:spLocks noChangeArrowheads="1"/>
            </p:cNvSpPr>
            <p:nvPr/>
          </p:nvSpPr>
          <p:spPr bwMode="auto">
            <a:xfrm>
              <a:off x="5301921" y="28957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3" name="Oval 10">
              <a:extLst>
                <a:ext uri="{FF2B5EF4-FFF2-40B4-BE49-F238E27FC236}">
                  <a16:creationId xmlns:a16="http://schemas.microsoft.com/office/drawing/2014/main" id="{91CD353E-76BB-2648-83DD-6B673BFBC997}"/>
                </a:ext>
              </a:extLst>
            </p:cNvPr>
            <p:cNvSpPr>
              <a:spLocks noChangeArrowheads="1"/>
            </p:cNvSpPr>
            <p:nvPr/>
          </p:nvSpPr>
          <p:spPr bwMode="auto">
            <a:xfrm>
              <a:off x="5442598" y="3048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4" name="Oval 11">
              <a:extLst>
                <a:ext uri="{FF2B5EF4-FFF2-40B4-BE49-F238E27FC236}">
                  <a16:creationId xmlns:a16="http://schemas.microsoft.com/office/drawing/2014/main" id="{1889326B-16BD-AA41-928A-635EAB804BCD}"/>
                </a:ext>
              </a:extLst>
            </p:cNvPr>
            <p:cNvSpPr>
              <a:spLocks noChangeArrowheads="1"/>
            </p:cNvSpPr>
            <p:nvPr/>
          </p:nvSpPr>
          <p:spPr bwMode="auto">
            <a:xfrm>
              <a:off x="5301921" y="32005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5" name="Oval 12">
              <a:extLst>
                <a:ext uri="{FF2B5EF4-FFF2-40B4-BE49-F238E27FC236}">
                  <a16:creationId xmlns:a16="http://schemas.microsoft.com/office/drawing/2014/main" id="{444F2007-420F-8444-AFF6-4C1EB34A99BD}"/>
                </a:ext>
              </a:extLst>
            </p:cNvPr>
            <p:cNvSpPr>
              <a:spLocks noChangeArrowheads="1"/>
            </p:cNvSpPr>
            <p:nvPr/>
          </p:nvSpPr>
          <p:spPr bwMode="auto">
            <a:xfrm>
              <a:off x="5442598" y="3352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6" name="Oval 13">
              <a:extLst>
                <a:ext uri="{FF2B5EF4-FFF2-40B4-BE49-F238E27FC236}">
                  <a16:creationId xmlns:a16="http://schemas.microsoft.com/office/drawing/2014/main" id="{64A9FFC3-2550-604F-BA90-AE13030D71DE}"/>
                </a:ext>
              </a:extLst>
            </p:cNvPr>
            <p:cNvSpPr>
              <a:spLocks noChangeArrowheads="1"/>
            </p:cNvSpPr>
            <p:nvPr/>
          </p:nvSpPr>
          <p:spPr bwMode="auto">
            <a:xfrm>
              <a:off x="5301921" y="3505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7" name="Oval 14">
              <a:extLst>
                <a:ext uri="{FF2B5EF4-FFF2-40B4-BE49-F238E27FC236}">
                  <a16:creationId xmlns:a16="http://schemas.microsoft.com/office/drawing/2014/main" id="{F4DEC1B6-E6BA-254C-8435-6CC0CF182A6A}"/>
                </a:ext>
              </a:extLst>
            </p:cNvPr>
            <p:cNvSpPr>
              <a:spLocks noChangeArrowheads="1"/>
            </p:cNvSpPr>
            <p:nvPr/>
          </p:nvSpPr>
          <p:spPr bwMode="auto">
            <a:xfrm>
              <a:off x="6427336" y="25147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8" name="Oval 15">
              <a:extLst>
                <a:ext uri="{FF2B5EF4-FFF2-40B4-BE49-F238E27FC236}">
                  <a16:creationId xmlns:a16="http://schemas.microsoft.com/office/drawing/2014/main" id="{C9F1C3FD-1795-0143-8350-C430AFD91E32}"/>
                </a:ext>
              </a:extLst>
            </p:cNvPr>
            <p:cNvSpPr>
              <a:spLocks noChangeArrowheads="1"/>
            </p:cNvSpPr>
            <p:nvPr/>
          </p:nvSpPr>
          <p:spPr bwMode="auto">
            <a:xfrm>
              <a:off x="6568013" y="2667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9" name="Oval 16">
              <a:extLst>
                <a:ext uri="{FF2B5EF4-FFF2-40B4-BE49-F238E27FC236}">
                  <a16:creationId xmlns:a16="http://schemas.microsoft.com/office/drawing/2014/main" id="{C1E9C092-1A58-FE49-8489-9D00AE1C5CC4}"/>
                </a:ext>
              </a:extLst>
            </p:cNvPr>
            <p:cNvSpPr>
              <a:spLocks noChangeArrowheads="1"/>
            </p:cNvSpPr>
            <p:nvPr/>
          </p:nvSpPr>
          <p:spPr bwMode="auto">
            <a:xfrm>
              <a:off x="6427336" y="28195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0" name="Oval 17">
              <a:extLst>
                <a:ext uri="{FF2B5EF4-FFF2-40B4-BE49-F238E27FC236}">
                  <a16:creationId xmlns:a16="http://schemas.microsoft.com/office/drawing/2014/main" id="{34E783B7-2072-2D44-85DD-B10397472B29}"/>
                </a:ext>
              </a:extLst>
            </p:cNvPr>
            <p:cNvSpPr>
              <a:spLocks noChangeArrowheads="1"/>
            </p:cNvSpPr>
            <p:nvPr/>
          </p:nvSpPr>
          <p:spPr bwMode="auto">
            <a:xfrm>
              <a:off x="6568013" y="3048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1" name="Oval 18">
              <a:extLst>
                <a:ext uri="{FF2B5EF4-FFF2-40B4-BE49-F238E27FC236}">
                  <a16:creationId xmlns:a16="http://schemas.microsoft.com/office/drawing/2014/main" id="{3B507E9D-594E-6F43-87B7-9D4A4634443A}"/>
                </a:ext>
              </a:extLst>
            </p:cNvPr>
            <p:cNvSpPr>
              <a:spLocks noChangeArrowheads="1"/>
            </p:cNvSpPr>
            <p:nvPr/>
          </p:nvSpPr>
          <p:spPr bwMode="auto">
            <a:xfrm>
              <a:off x="6427336" y="3124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2" name="Oval 19">
              <a:extLst>
                <a:ext uri="{FF2B5EF4-FFF2-40B4-BE49-F238E27FC236}">
                  <a16:creationId xmlns:a16="http://schemas.microsoft.com/office/drawing/2014/main" id="{28011973-9C5B-0B4E-BA8D-36B34A658CE3}"/>
                </a:ext>
              </a:extLst>
            </p:cNvPr>
            <p:cNvSpPr>
              <a:spLocks noChangeArrowheads="1"/>
            </p:cNvSpPr>
            <p:nvPr/>
          </p:nvSpPr>
          <p:spPr bwMode="auto">
            <a:xfrm>
              <a:off x="6497675" y="3352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3" name="Oval 20">
              <a:extLst>
                <a:ext uri="{FF2B5EF4-FFF2-40B4-BE49-F238E27FC236}">
                  <a16:creationId xmlns:a16="http://schemas.microsoft.com/office/drawing/2014/main" id="{BE9D9C61-C33A-9B4E-B576-D4B9C211508C}"/>
                </a:ext>
              </a:extLst>
            </p:cNvPr>
            <p:cNvSpPr>
              <a:spLocks noChangeArrowheads="1"/>
            </p:cNvSpPr>
            <p:nvPr/>
          </p:nvSpPr>
          <p:spPr bwMode="auto">
            <a:xfrm>
              <a:off x="6427336" y="3505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4" name="Rectangle 21">
              <a:extLst>
                <a:ext uri="{FF2B5EF4-FFF2-40B4-BE49-F238E27FC236}">
                  <a16:creationId xmlns:a16="http://schemas.microsoft.com/office/drawing/2014/main" id="{EA545B7A-1D90-3E4E-9F0A-BB82B0C925D5}"/>
                </a:ext>
              </a:extLst>
            </p:cNvPr>
            <p:cNvSpPr>
              <a:spLocks noChangeArrowheads="1"/>
            </p:cNvSpPr>
            <p:nvPr/>
          </p:nvSpPr>
          <p:spPr bwMode="auto">
            <a:xfrm>
              <a:off x="5934967" y="25909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5" name="Rectangle 22">
              <a:extLst>
                <a:ext uri="{FF2B5EF4-FFF2-40B4-BE49-F238E27FC236}">
                  <a16:creationId xmlns:a16="http://schemas.microsoft.com/office/drawing/2014/main" id="{D1AD80B4-3D06-2F4E-BD40-1F5BBAF844DF}"/>
                </a:ext>
              </a:extLst>
            </p:cNvPr>
            <p:cNvSpPr>
              <a:spLocks noChangeArrowheads="1"/>
            </p:cNvSpPr>
            <p:nvPr/>
          </p:nvSpPr>
          <p:spPr bwMode="auto">
            <a:xfrm>
              <a:off x="5864629" y="28195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6" name="Rectangle 23">
              <a:extLst>
                <a:ext uri="{FF2B5EF4-FFF2-40B4-BE49-F238E27FC236}">
                  <a16:creationId xmlns:a16="http://schemas.microsoft.com/office/drawing/2014/main" id="{7AE09F50-7901-534F-966A-A79E7708FBFF}"/>
                </a:ext>
              </a:extLst>
            </p:cNvPr>
            <p:cNvSpPr>
              <a:spLocks noChangeArrowheads="1"/>
            </p:cNvSpPr>
            <p:nvPr/>
          </p:nvSpPr>
          <p:spPr bwMode="auto">
            <a:xfrm>
              <a:off x="5934967" y="30481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7" name="Rectangle 24">
              <a:extLst>
                <a:ext uri="{FF2B5EF4-FFF2-40B4-BE49-F238E27FC236}">
                  <a16:creationId xmlns:a16="http://schemas.microsoft.com/office/drawing/2014/main" id="{BD83C606-192A-404D-BF8F-17228AC669B8}"/>
                </a:ext>
              </a:extLst>
            </p:cNvPr>
            <p:cNvSpPr>
              <a:spLocks noChangeArrowheads="1"/>
            </p:cNvSpPr>
            <p:nvPr/>
          </p:nvSpPr>
          <p:spPr bwMode="auto">
            <a:xfrm>
              <a:off x="5864629" y="32767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8" name="Rectangle 25">
              <a:extLst>
                <a:ext uri="{FF2B5EF4-FFF2-40B4-BE49-F238E27FC236}">
                  <a16:creationId xmlns:a16="http://schemas.microsoft.com/office/drawing/2014/main" id="{7D627422-ED9D-1A42-8895-B2F4C67E595F}"/>
                </a:ext>
              </a:extLst>
            </p:cNvPr>
            <p:cNvSpPr>
              <a:spLocks noChangeArrowheads="1"/>
            </p:cNvSpPr>
            <p:nvPr/>
          </p:nvSpPr>
          <p:spPr bwMode="auto">
            <a:xfrm>
              <a:off x="5934967" y="35053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9" name="Rectangle 26">
              <a:extLst>
                <a:ext uri="{FF2B5EF4-FFF2-40B4-BE49-F238E27FC236}">
                  <a16:creationId xmlns:a16="http://schemas.microsoft.com/office/drawing/2014/main" id="{724F119D-6C27-1E45-A348-51AC57B47657}"/>
                </a:ext>
              </a:extLst>
            </p:cNvPr>
            <p:cNvSpPr>
              <a:spLocks noChangeArrowheads="1"/>
            </p:cNvSpPr>
            <p:nvPr/>
          </p:nvSpPr>
          <p:spPr bwMode="auto">
            <a:xfrm>
              <a:off x="5864629" y="36577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0" name="Line 27">
              <a:extLst>
                <a:ext uri="{FF2B5EF4-FFF2-40B4-BE49-F238E27FC236}">
                  <a16:creationId xmlns:a16="http://schemas.microsoft.com/office/drawing/2014/main" id="{6BEBA13F-62AB-5F4D-AE4D-C64585B82AFE}"/>
                </a:ext>
              </a:extLst>
            </p:cNvPr>
            <p:cNvSpPr>
              <a:spLocks noChangeShapeType="1"/>
            </p:cNvSpPr>
            <p:nvPr/>
          </p:nvSpPr>
          <p:spPr bwMode="auto">
            <a:xfrm flipV="1">
              <a:off x="5335625" y="2382973"/>
              <a:ext cx="556846" cy="247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1" name="Line 28">
              <a:extLst>
                <a:ext uri="{FF2B5EF4-FFF2-40B4-BE49-F238E27FC236}">
                  <a16:creationId xmlns:a16="http://schemas.microsoft.com/office/drawing/2014/main" id="{1906FE1D-4EFF-B94B-B83E-86AC786D0129}"/>
                </a:ext>
              </a:extLst>
            </p:cNvPr>
            <p:cNvSpPr>
              <a:spLocks noChangeShapeType="1"/>
            </p:cNvSpPr>
            <p:nvPr/>
          </p:nvSpPr>
          <p:spPr bwMode="auto">
            <a:xfrm>
              <a:off x="5904194" y="2395673"/>
              <a:ext cx="546588" cy="144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29">
              <a:extLst>
                <a:ext uri="{FF2B5EF4-FFF2-40B4-BE49-F238E27FC236}">
                  <a16:creationId xmlns:a16="http://schemas.microsoft.com/office/drawing/2014/main" id="{8917435A-F776-A249-AD86-CDAE3965B2DB}"/>
                </a:ext>
              </a:extLst>
            </p:cNvPr>
            <p:cNvSpPr>
              <a:spLocks noChangeShapeType="1"/>
            </p:cNvSpPr>
            <p:nvPr/>
          </p:nvSpPr>
          <p:spPr bwMode="auto">
            <a:xfrm>
              <a:off x="5325367" y="2624273"/>
              <a:ext cx="6389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3" name="Line 30">
              <a:extLst>
                <a:ext uri="{FF2B5EF4-FFF2-40B4-BE49-F238E27FC236}">
                  <a16:creationId xmlns:a16="http://schemas.microsoft.com/office/drawing/2014/main" id="{CFFE9C7E-AF59-B240-9A65-DBC53BC390CC}"/>
                </a:ext>
              </a:extLst>
            </p:cNvPr>
            <p:cNvSpPr>
              <a:spLocks noChangeShapeType="1"/>
            </p:cNvSpPr>
            <p:nvPr/>
          </p:nvSpPr>
          <p:spPr bwMode="auto">
            <a:xfrm>
              <a:off x="5965740" y="2619510"/>
              <a:ext cx="495300"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4" name="Line 31">
              <a:extLst>
                <a:ext uri="{FF2B5EF4-FFF2-40B4-BE49-F238E27FC236}">
                  <a16:creationId xmlns:a16="http://schemas.microsoft.com/office/drawing/2014/main" id="{D8513CA8-F20F-6246-BC05-07CC17A2105A}"/>
                </a:ext>
              </a:extLst>
            </p:cNvPr>
            <p:cNvSpPr>
              <a:spLocks noChangeShapeType="1"/>
            </p:cNvSpPr>
            <p:nvPr/>
          </p:nvSpPr>
          <p:spPr bwMode="auto">
            <a:xfrm flipV="1">
              <a:off x="5325367" y="2843348"/>
              <a:ext cx="556846" cy="90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5" name="Line 32">
              <a:extLst>
                <a:ext uri="{FF2B5EF4-FFF2-40B4-BE49-F238E27FC236}">
                  <a16:creationId xmlns:a16="http://schemas.microsoft.com/office/drawing/2014/main" id="{2F203F85-C8B0-1C4D-9A9F-48131B33971D}"/>
                </a:ext>
              </a:extLst>
            </p:cNvPr>
            <p:cNvSpPr>
              <a:spLocks noChangeShapeType="1"/>
            </p:cNvSpPr>
            <p:nvPr/>
          </p:nvSpPr>
          <p:spPr bwMode="auto">
            <a:xfrm>
              <a:off x="5873421" y="2844935"/>
              <a:ext cx="577362" cy="9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33">
              <a:extLst>
                <a:ext uri="{FF2B5EF4-FFF2-40B4-BE49-F238E27FC236}">
                  <a16:creationId xmlns:a16="http://schemas.microsoft.com/office/drawing/2014/main" id="{A5E7FC36-7890-9444-8122-9ED4FBF6CA1F}"/>
                </a:ext>
              </a:extLst>
            </p:cNvPr>
            <p:cNvSpPr>
              <a:spLocks noChangeShapeType="1"/>
            </p:cNvSpPr>
            <p:nvPr/>
          </p:nvSpPr>
          <p:spPr bwMode="auto">
            <a:xfrm>
              <a:off x="5489490" y="3073535"/>
              <a:ext cx="4747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7" name="Line 34">
              <a:extLst>
                <a:ext uri="{FF2B5EF4-FFF2-40B4-BE49-F238E27FC236}">
                  <a16:creationId xmlns:a16="http://schemas.microsoft.com/office/drawing/2014/main" id="{AA39391C-6358-B744-8D53-3199136FD6C4}"/>
                </a:ext>
              </a:extLst>
            </p:cNvPr>
            <p:cNvSpPr>
              <a:spLocks noChangeShapeType="1"/>
            </p:cNvSpPr>
            <p:nvPr/>
          </p:nvSpPr>
          <p:spPr bwMode="auto">
            <a:xfrm>
              <a:off x="5965740" y="3073535"/>
              <a:ext cx="6198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8" name="Line 35">
              <a:extLst>
                <a:ext uri="{FF2B5EF4-FFF2-40B4-BE49-F238E27FC236}">
                  <a16:creationId xmlns:a16="http://schemas.microsoft.com/office/drawing/2014/main" id="{0784C551-23B5-B04B-ADC1-2C748F1CCEF5}"/>
                </a:ext>
              </a:extLst>
            </p:cNvPr>
            <p:cNvSpPr>
              <a:spLocks noChangeShapeType="1"/>
            </p:cNvSpPr>
            <p:nvPr/>
          </p:nvSpPr>
          <p:spPr bwMode="auto">
            <a:xfrm flipV="1">
              <a:off x="5479232" y="3302135"/>
              <a:ext cx="413238"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9" name="Line 36">
              <a:extLst>
                <a:ext uri="{FF2B5EF4-FFF2-40B4-BE49-F238E27FC236}">
                  <a16:creationId xmlns:a16="http://schemas.microsoft.com/office/drawing/2014/main" id="{E1F98785-EF9B-1E4F-AB91-3E4439C4E1F1}"/>
                </a:ext>
              </a:extLst>
            </p:cNvPr>
            <p:cNvSpPr>
              <a:spLocks noChangeShapeType="1"/>
            </p:cNvSpPr>
            <p:nvPr/>
          </p:nvSpPr>
          <p:spPr bwMode="auto">
            <a:xfrm flipV="1">
              <a:off x="5893936" y="2843348"/>
              <a:ext cx="546588" cy="46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0" name="Line 37">
              <a:extLst>
                <a:ext uri="{FF2B5EF4-FFF2-40B4-BE49-F238E27FC236}">
                  <a16:creationId xmlns:a16="http://schemas.microsoft.com/office/drawing/2014/main" id="{EBD25431-A903-2041-BC80-DF42B0E6BD57}"/>
                </a:ext>
              </a:extLst>
            </p:cNvPr>
            <p:cNvSpPr>
              <a:spLocks noChangeShapeType="1"/>
            </p:cNvSpPr>
            <p:nvPr/>
          </p:nvSpPr>
          <p:spPr bwMode="auto">
            <a:xfrm>
              <a:off x="5501213" y="3392623"/>
              <a:ext cx="463062" cy="133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1" name="Line 38">
              <a:extLst>
                <a:ext uri="{FF2B5EF4-FFF2-40B4-BE49-F238E27FC236}">
                  <a16:creationId xmlns:a16="http://schemas.microsoft.com/office/drawing/2014/main" id="{EAF6E7A4-C080-E748-8C8B-F056E430D2A0}"/>
                </a:ext>
              </a:extLst>
            </p:cNvPr>
            <p:cNvSpPr>
              <a:spLocks noChangeShapeType="1"/>
            </p:cNvSpPr>
            <p:nvPr/>
          </p:nvSpPr>
          <p:spPr bwMode="auto">
            <a:xfrm flipV="1">
              <a:off x="5986256" y="3368810"/>
              <a:ext cx="526073" cy="16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2" name="Line 39">
              <a:extLst>
                <a:ext uri="{FF2B5EF4-FFF2-40B4-BE49-F238E27FC236}">
                  <a16:creationId xmlns:a16="http://schemas.microsoft.com/office/drawing/2014/main" id="{129387EF-BFD3-3249-972C-5AEF1C36D75B}"/>
                </a:ext>
              </a:extLst>
            </p:cNvPr>
            <p:cNvSpPr>
              <a:spLocks noChangeShapeType="1"/>
            </p:cNvSpPr>
            <p:nvPr/>
          </p:nvSpPr>
          <p:spPr bwMode="auto">
            <a:xfrm>
              <a:off x="5345882" y="3538673"/>
              <a:ext cx="546588" cy="144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3" name="Line 40">
              <a:extLst>
                <a:ext uri="{FF2B5EF4-FFF2-40B4-BE49-F238E27FC236}">
                  <a16:creationId xmlns:a16="http://schemas.microsoft.com/office/drawing/2014/main" id="{5C6AD48C-5954-584E-B6AE-CE1433CBE19C}"/>
                </a:ext>
              </a:extLst>
            </p:cNvPr>
            <p:cNvSpPr>
              <a:spLocks noChangeShapeType="1"/>
            </p:cNvSpPr>
            <p:nvPr/>
          </p:nvSpPr>
          <p:spPr bwMode="auto">
            <a:xfrm flipV="1">
              <a:off x="5893936" y="3525973"/>
              <a:ext cx="567104" cy="16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mc:AlternateContent xmlns:mc="http://schemas.openxmlformats.org/markup-compatibility/2006" xmlns:a14="http://schemas.microsoft.com/office/drawing/2010/main">
          <mc:Choice Requires="a14">
            <p:sp>
              <p:nvSpPr>
                <p:cNvPr id="74" name="Rectangle 71">
                  <a:extLst>
                    <a:ext uri="{FF2B5EF4-FFF2-40B4-BE49-F238E27FC236}">
                      <a16:creationId xmlns:a16="http://schemas.microsoft.com/office/drawing/2014/main" id="{EE79905C-4A28-544A-96CA-3E25BF1E7700}"/>
                    </a:ext>
                  </a:extLst>
                </p:cNvPr>
                <p:cNvSpPr>
                  <a:spLocks noChangeArrowheads="1"/>
                </p:cNvSpPr>
                <p:nvPr/>
              </p:nvSpPr>
              <p:spPr bwMode="auto">
                <a:xfrm>
                  <a:off x="5596463" y="3973648"/>
                  <a:ext cx="769327" cy="3397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p>
                  <a:pPr algn="ctr">
                    <a:lnSpc>
                      <a:spcPct val="90000"/>
                    </a:lnSpc>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𝑛</m:t>
                        </m:r>
                        <m:r>
                          <a:rPr lang="de-DE" b="0" i="1" dirty="0" smtClean="0">
                            <a:latin typeface="Cambria Math" panose="02040503050406030204" pitchFamily="18" charset="0"/>
                          </a:rPr>
                          <m:t> :</m:t>
                        </m:r>
                        <m:r>
                          <a:rPr lang="de-DE" i="1" dirty="0" smtClean="0">
                            <a:latin typeface="Cambria Math" panose="02040503050406030204" pitchFamily="18" charset="0"/>
                          </a:rPr>
                          <m:t>𝑚</m:t>
                        </m:r>
                      </m:oMath>
                    </m:oMathPara>
                  </a14:m>
                  <a:endParaRPr lang="de-DE" dirty="0"/>
                </a:p>
              </p:txBody>
            </p:sp>
          </mc:Choice>
          <mc:Fallback xmlns="">
            <p:sp>
              <p:nvSpPr>
                <p:cNvPr id="74" name="Rectangle 71">
                  <a:extLst>
                    <a:ext uri="{FF2B5EF4-FFF2-40B4-BE49-F238E27FC236}">
                      <a16:creationId xmlns:a16="http://schemas.microsoft.com/office/drawing/2014/main" id="{EE79905C-4A28-544A-96CA-3E25BF1E7700}"/>
                    </a:ext>
                  </a:extLst>
                </p:cNvPr>
                <p:cNvSpPr>
                  <a:spLocks noRot="1" noChangeAspect="1" noMove="1" noResize="1" noEditPoints="1" noAdjustHandles="1" noChangeArrowheads="1" noChangeShapeType="1" noTextEdit="1"/>
                </p:cNvSpPr>
                <p:nvPr/>
              </p:nvSpPr>
              <p:spPr bwMode="auto">
                <a:xfrm>
                  <a:off x="5596463" y="3973648"/>
                  <a:ext cx="769327" cy="33972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noFill/>
                    </a:rPr>
                    <a:t> </a:t>
                  </a:r>
                </a:p>
              </p:txBody>
            </p:sp>
          </mc:Fallback>
        </mc:AlternateContent>
      </p:grpSp>
      <p:grpSp>
        <p:nvGrpSpPr>
          <p:cNvPr id="120" name="Group 119">
            <a:extLst>
              <a:ext uri="{FF2B5EF4-FFF2-40B4-BE49-F238E27FC236}">
                <a16:creationId xmlns:a16="http://schemas.microsoft.com/office/drawing/2014/main" id="{B677290C-7344-2443-B88E-447C422A803F}"/>
              </a:ext>
            </a:extLst>
          </p:cNvPr>
          <p:cNvGrpSpPr/>
          <p:nvPr/>
        </p:nvGrpSpPr>
        <p:grpSpPr>
          <a:xfrm>
            <a:off x="10295952" y="2132992"/>
            <a:ext cx="1535723" cy="2190750"/>
            <a:chOff x="10295952" y="2133735"/>
            <a:chExt cx="1535723" cy="2190750"/>
          </a:xfrm>
        </p:grpSpPr>
        <p:sp>
          <p:nvSpPr>
            <p:cNvPr id="75" name="Oval 72">
              <a:extLst>
                <a:ext uri="{FF2B5EF4-FFF2-40B4-BE49-F238E27FC236}">
                  <a16:creationId xmlns:a16="http://schemas.microsoft.com/office/drawing/2014/main" id="{AF525D8C-584B-8149-AC1B-868A54515642}"/>
                </a:ext>
              </a:extLst>
            </p:cNvPr>
            <p:cNvSpPr>
              <a:spLocks noChangeArrowheads="1"/>
            </p:cNvSpPr>
            <p:nvPr/>
          </p:nvSpPr>
          <p:spPr bwMode="auto">
            <a:xfrm>
              <a:off x="10295952" y="2286135"/>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Rectangle 73">
              <a:extLst>
                <a:ext uri="{FF2B5EF4-FFF2-40B4-BE49-F238E27FC236}">
                  <a16:creationId xmlns:a16="http://schemas.microsoft.com/office/drawing/2014/main" id="{E255A025-DFDB-054B-8A43-E463DD584913}"/>
                </a:ext>
              </a:extLst>
            </p:cNvPr>
            <p:cNvSpPr>
              <a:spLocks noChangeArrowheads="1"/>
            </p:cNvSpPr>
            <p:nvPr/>
          </p:nvSpPr>
          <p:spPr bwMode="auto">
            <a:xfrm>
              <a:off x="10928998" y="2133735"/>
              <a:ext cx="269631" cy="179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 name="Rectangle 74">
              <a:extLst>
                <a:ext uri="{FF2B5EF4-FFF2-40B4-BE49-F238E27FC236}">
                  <a16:creationId xmlns:a16="http://schemas.microsoft.com/office/drawing/2014/main" id="{02297B5D-D6A4-DB47-AAF4-A3354B3DAEEC}"/>
                </a:ext>
              </a:extLst>
            </p:cNvPr>
            <p:cNvSpPr>
              <a:spLocks noChangeArrowheads="1"/>
            </p:cNvSpPr>
            <p:nvPr/>
          </p:nvSpPr>
          <p:spPr bwMode="auto">
            <a:xfrm>
              <a:off x="10999337" y="23623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8" name="Oval 75">
              <a:extLst>
                <a:ext uri="{FF2B5EF4-FFF2-40B4-BE49-F238E27FC236}">
                  <a16:creationId xmlns:a16="http://schemas.microsoft.com/office/drawing/2014/main" id="{3EBA5F93-BCFF-4C48-8123-5F76FDC7327F}"/>
                </a:ext>
              </a:extLst>
            </p:cNvPr>
            <p:cNvSpPr>
              <a:spLocks noChangeArrowheads="1"/>
            </p:cNvSpPr>
            <p:nvPr/>
          </p:nvSpPr>
          <p:spPr bwMode="auto">
            <a:xfrm>
              <a:off x="10436629" y="2590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79" name="Oval 76">
              <a:extLst>
                <a:ext uri="{FF2B5EF4-FFF2-40B4-BE49-F238E27FC236}">
                  <a16:creationId xmlns:a16="http://schemas.microsoft.com/office/drawing/2014/main" id="{B5DF7755-1B17-C243-9174-4092F215CBC4}"/>
                </a:ext>
              </a:extLst>
            </p:cNvPr>
            <p:cNvSpPr>
              <a:spLocks noChangeArrowheads="1"/>
            </p:cNvSpPr>
            <p:nvPr/>
          </p:nvSpPr>
          <p:spPr bwMode="auto">
            <a:xfrm>
              <a:off x="11421367" y="2286135"/>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 name="Oval 77">
              <a:extLst>
                <a:ext uri="{FF2B5EF4-FFF2-40B4-BE49-F238E27FC236}">
                  <a16:creationId xmlns:a16="http://schemas.microsoft.com/office/drawing/2014/main" id="{F8F026A5-EDA1-5A40-B186-620A6A92CD2E}"/>
                </a:ext>
              </a:extLst>
            </p:cNvPr>
            <p:cNvSpPr>
              <a:spLocks noChangeArrowheads="1"/>
            </p:cNvSpPr>
            <p:nvPr/>
          </p:nvSpPr>
          <p:spPr bwMode="auto">
            <a:xfrm>
              <a:off x="10577306" y="2743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1" name="Oval 78">
              <a:extLst>
                <a:ext uri="{FF2B5EF4-FFF2-40B4-BE49-F238E27FC236}">
                  <a16:creationId xmlns:a16="http://schemas.microsoft.com/office/drawing/2014/main" id="{FCF835AF-51B4-9F4D-BC55-FE7CCD50731F}"/>
                </a:ext>
              </a:extLst>
            </p:cNvPr>
            <p:cNvSpPr>
              <a:spLocks noChangeArrowheads="1"/>
            </p:cNvSpPr>
            <p:nvPr/>
          </p:nvSpPr>
          <p:spPr bwMode="auto">
            <a:xfrm>
              <a:off x="10436629" y="28957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2" name="Oval 79">
              <a:extLst>
                <a:ext uri="{FF2B5EF4-FFF2-40B4-BE49-F238E27FC236}">
                  <a16:creationId xmlns:a16="http://schemas.microsoft.com/office/drawing/2014/main" id="{8928D17E-DDD8-4F4D-B6A6-DFD043106D00}"/>
                </a:ext>
              </a:extLst>
            </p:cNvPr>
            <p:cNvSpPr>
              <a:spLocks noChangeArrowheads="1"/>
            </p:cNvSpPr>
            <p:nvPr/>
          </p:nvSpPr>
          <p:spPr bwMode="auto">
            <a:xfrm>
              <a:off x="10577306" y="3048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3" name="Oval 80">
              <a:extLst>
                <a:ext uri="{FF2B5EF4-FFF2-40B4-BE49-F238E27FC236}">
                  <a16:creationId xmlns:a16="http://schemas.microsoft.com/office/drawing/2014/main" id="{15C0FFAF-0107-7143-847A-5B89EBAA13EE}"/>
                </a:ext>
              </a:extLst>
            </p:cNvPr>
            <p:cNvSpPr>
              <a:spLocks noChangeArrowheads="1"/>
            </p:cNvSpPr>
            <p:nvPr/>
          </p:nvSpPr>
          <p:spPr bwMode="auto">
            <a:xfrm>
              <a:off x="10436629" y="32005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4" name="Oval 81">
              <a:extLst>
                <a:ext uri="{FF2B5EF4-FFF2-40B4-BE49-F238E27FC236}">
                  <a16:creationId xmlns:a16="http://schemas.microsoft.com/office/drawing/2014/main" id="{A840637F-6056-4145-A160-3D9F66CFCB2D}"/>
                </a:ext>
              </a:extLst>
            </p:cNvPr>
            <p:cNvSpPr>
              <a:spLocks noChangeArrowheads="1"/>
            </p:cNvSpPr>
            <p:nvPr/>
          </p:nvSpPr>
          <p:spPr bwMode="auto">
            <a:xfrm>
              <a:off x="10577306" y="3352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5" name="Oval 82">
              <a:extLst>
                <a:ext uri="{FF2B5EF4-FFF2-40B4-BE49-F238E27FC236}">
                  <a16:creationId xmlns:a16="http://schemas.microsoft.com/office/drawing/2014/main" id="{282FBC76-27CC-C844-AD31-B62A91B70F21}"/>
                </a:ext>
              </a:extLst>
            </p:cNvPr>
            <p:cNvSpPr>
              <a:spLocks noChangeArrowheads="1"/>
            </p:cNvSpPr>
            <p:nvPr/>
          </p:nvSpPr>
          <p:spPr bwMode="auto">
            <a:xfrm>
              <a:off x="10436629" y="3505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6" name="Oval 83">
              <a:extLst>
                <a:ext uri="{FF2B5EF4-FFF2-40B4-BE49-F238E27FC236}">
                  <a16:creationId xmlns:a16="http://schemas.microsoft.com/office/drawing/2014/main" id="{D2F6AC50-02DB-9E45-A09A-632CF316C97E}"/>
                </a:ext>
              </a:extLst>
            </p:cNvPr>
            <p:cNvSpPr>
              <a:spLocks noChangeArrowheads="1"/>
            </p:cNvSpPr>
            <p:nvPr/>
          </p:nvSpPr>
          <p:spPr bwMode="auto">
            <a:xfrm>
              <a:off x="11562044" y="25147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7" name="Oval 84">
              <a:extLst>
                <a:ext uri="{FF2B5EF4-FFF2-40B4-BE49-F238E27FC236}">
                  <a16:creationId xmlns:a16="http://schemas.microsoft.com/office/drawing/2014/main" id="{DC5B974F-8073-474A-87B8-160173351D1F}"/>
                </a:ext>
              </a:extLst>
            </p:cNvPr>
            <p:cNvSpPr>
              <a:spLocks noChangeArrowheads="1"/>
            </p:cNvSpPr>
            <p:nvPr/>
          </p:nvSpPr>
          <p:spPr bwMode="auto">
            <a:xfrm>
              <a:off x="11702721" y="2667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8" name="Oval 85">
              <a:extLst>
                <a:ext uri="{FF2B5EF4-FFF2-40B4-BE49-F238E27FC236}">
                  <a16:creationId xmlns:a16="http://schemas.microsoft.com/office/drawing/2014/main" id="{CE70F720-C418-0C43-9B4D-8E42F3D0EF1D}"/>
                </a:ext>
              </a:extLst>
            </p:cNvPr>
            <p:cNvSpPr>
              <a:spLocks noChangeArrowheads="1"/>
            </p:cNvSpPr>
            <p:nvPr/>
          </p:nvSpPr>
          <p:spPr bwMode="auto">
            <a:xfrm>
              <a:off x="11562044" y="28195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9" name="Oval 86">
              <a:extLst>
                <a:ext uri="{FF2B5EF4-FFF2-40B4-BE49-F238E27FC236}">
                  <a16:creationId xmlns:a16="http://schemas.microsoft.com/office/drawing/2014/main" id="{36FDD3A1-C81F-A944-890B-4830AF7EDF39}"/>
                </a:ext>
              </a:extLst>
            </p:cNvPr>
            <p:cNvSpPr>
              <a:spLocks noChangeArrowheads="1"/>
            </p:cNvSpPr>
            <p:nvPr/>
          </p:nvSpPr>
          <p:spPr bwMode="auto">
            <a:xfrm>
              <a:off x="11702721" y="3048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90" name="Oval 87">
              <a:extLst>
                <a:ext uri="{FF2B5EF4-FFF2-40B4-BE49-F238E27FC236}">
                  <a16:creationId xmlns:a16="http://schemas.microsoft.com/office/drawing/2014/main" id="{A7CBD038-13AE-D941-A14E-F7CBFA59672E}"/>
                </a:ext>
              </a:extLst>
            </p:cNvPr>
            <p:cNvSpPr>
              <a:spLocks noChangeArrowheads="1"/>
            </p:cNvSpPr>
            <p:nvPr/>
          </p:nvSpPr>
          <p:spPr bwMode="auto">
            <a:xfrm>
              <a:off x="11562044" y="3124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91" name="Oval 88">
              <a:extLst>
                <a:ext uri="{FF2B5EF4-FFF2-40B4-BE49-F238E27FC236}">
                  <a16:creationId xmlns:a16="http://schemas.microsoft.com/office/drawing/2014/main" id="{981A96DA-1479-F64D-AB9A-44DB0694FF2E}"/>
                </a:ext>
              </a:extLst>
            </p:cNvPr>
            <p:cNvSpPr>
              <a:spLocks noChangeArrowheads="1"/>
            </p:cNvSpPr>
            <p:nvPr/>
          </p:nvSpPr>
          <p:spPr bwMode="auto">
            <a:xfrm>
              <a:off x="11632383" y="3352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92" name="Oval 89">
              <a:extLst>
                <a:ext uri="{FF2B5EF4-FFF2-40B4-BE49-F238E27FC236}">
                  <a16:creationId xmlns:a16="http://schemas.microsoft.com/office/drawing/2014/main" id="{B94E3A8C-8594-414C-BFE6-E85337608800}"/>
                </a:ext>
              </a:extLst>
            </p:cNvPr>
            <p:cNvSpPr>
              <a:spLocks noChangeArrowheads="1"/>
            </p:cNvSpPr>
            <p:nvPr/>
          </p:nvSpPr>
          <p:spPr bwMode="auto">
            <a:xfrm>
              <a:off x="11562044" y="3505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93" name="Rectangle 90">
              <a:extLst>
                <a:ext uri="{FF2B5EF4-FFF2-40B4-BE49-F238E27FC236}">
                  <a16:creationId xmlns:a16="http://schemas.microsoft.com/office/drawing/2014/main" id="{AA6081BB-0B13-7B42-87FA-1C79A7406ADA}"/>
                </a:ext>
              </a:extLst>
            </p:cNvPr>
            <p:cNvSpPr>
              <a:spLocks noChangeArrowheads="1"/>
            </p:cNvSpPr>
            <p:nvPr/>
          </p:nvSpPr>
          <p:spPr bwMode="auto">
            <a:xfrm>
              <a:off x="11069675" y="25909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4" name="Rectangle 91">
              <a:extLst>
                <a:ext uri="{FF2B5EF4-FFF2-40B4-BE49-F238E27FC236}">
                  <a16:creationId xmlns:a16="http://schemas.microsoft.com/office/drawing/2014/main" id="{29D95B48-81CA-2F4E-9AF4-62B5AC4D138A}"/>
                </a:ext>
              </a:extLst>
            </p:cNvPr>
            <p:cNvSpPr>
              <a:spLocks noChangeArrowheads="1"/>
            </p:cNvSpPr>
            <p:nvPr/>
          </p:nvSpPr>
          <p:spPr bwMode="auto">
            <a:xfrm>
              <a:off x="11069675" y="30481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5" name="Rectangle 92">
              <a:extLst>
                <a:ext uri="{FF2B5EF4-FFF2-40B4-BE49-F238E27FC236}">
                  <a16:creationId xmlns:a16="http://schemas.microsoft.com/office/drawing/2014/main" id="{10C3B889-A9A6-F14B-AEDE-A2126BDDEE6F}"/>
                </a:ext>
              </a:extLst>
            </p:cNvPr>
            <p:cNvSpPr>
              <a:spLocks noChangeArrowheads="1"/>
            </p:cNvSpPr>
            <p:nvPr/>
          </p:nvSpPr>
          <p:spPr bwMode="auto">
            <a:xfrm>
              <a:off x="10999337" y="32767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6" name="Rectangle 93">
              <a:extLst>
                <a:ext uri="{FF2B5EF4-FFF2-40B4-BE49-F238E27FC236}">
                  <a16:creationId xmlns:a16="http://schemas.microsoft.com/office/drawing/2014/main" id="{E625FEC5-E2BB-F24B-B808-6FF0477E1730}"/>
                </a:ext>
              </a:extLst>
            </p:cNvPr>
            <p:cNvSpPr>
              <a:spLocks noChangeArrowheads="1"/>
            </p:cNvSpPr>
            <p:nvPr/>
          </p:nvSpPr>
          <p:spPr bwMode="auto">
            <a:xfrm>
              <a:off x="11069675" y="35053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7" name="Line 94">
              <a:extLst>
                <a:ext uri="{FF2B5EF4-FFF2-40B4-BE49-F238E27FC236}">
                  <a16:creationId xmlns:a16="http://schemas.microsoft.com/office/drawing/2014/main" id="{26023897-DE49-F44B-82B8-4BFB29389B4B}"/>
                </a:ext>
              </a:extLst>
            </p:cNvPr>
            <p:cNvSpPr>
              <a:spLocks noChangeShapeType="1"/>
            </p:cNvSpPr>
            <p:nvPr/>
          </p:nvSpPr>
          <p:spPr bwMode="auto">
            <a:xfrm flipH="1" flipV="1">
              <a:off x="11002267" y="2386148"/>
              <a:ext cx="611065" cy="168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8" name="Line 95">
              <a:extLst>
                <a:ext uri="{FF2B5EF4-FFF2-40B4-BE49-F238E27FC236}">
                  <a16:creationId xmlns:a16="http://schemas.microsoft.com/office/drawing/2014/main" id="{4FDED9EE-4269-424D-AEF7-25E9643BB4F5}"/>
                </a:ext>
              </a:extLst>
            </p:cNvPr>
            <p:cNvSpPr>
              <a:spLocks noChangeShapeType="1"/>
            </p:cNvSpPr>
            <p:nvPr/>
          </p:nvSpPr>
          <p:spPr bwMode="auto">
            <a:xfrm flipH="1">
              <a:off x="10454213" y="2409960"/>
              <a:ext cx="570035" cy="200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9" name="Line 96">
              <a:extLst>
                <a:ext uri="{FF2B5EF4-FFF2-40B4-BE49-F238E27FC236}">
                  <a16:creationId xmlns:a16="http://schemas.microsoft.com/office/drawing/2014/main" id="{07F3B127-CD75-584F-BAEF-04E7A10AD71D}"/>
                </a:ext>
              </a:extLst>
            </p:cNvPr>
            <p:cNvSpPr>
              <a:spLocks noChangeShapeType="1"/>
            </p:cNvSpPr>
            <p:nvPr/>
          </p:nvSpPr>
          <p:spPr bwMode="auto">
            <a:xfrm flipV="1">
              <a:off x="10621267" y="2609985"/>
              <a:ext cx="483577" cy="180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0" name="Line 97">
              <a:extLst>
                <a:ext uri="{FF2B5EF4-FFF2-40B4-BE49-F238E27FC236}">
                  <a16:creationId xmlns:a16="http://schemas.microsoft.com/office/drawing/2014/main" id="{922B6560-FF96-D242-A72C-C927FB5E6084}"/>
                </a:ext>
              </a:extLst>
            </p:cNvPr>
            <p:cNvSpPr>
              <a:spLocks noChangeShapeType="1"/>
            </p:cNvSpPr>
            <p:nvPr/>
          </p:nvSpPr>
          <p:spPr bwMode="auto">
            <a:xfrm>
              <a:off x="11106310" y="2644910"/>
              <a:ext cx="485042" cy="211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1" name="Line 98">
              <a:extLst>
                <a:ext uri="{FF2B5EF4-FFF2-40B4-BE49-F238E27FC236}">
                  <a16:creationId xmlns:a16="http://schemas.microsoft.com/office/drawing/2014/main" id="{7573F37E-A918-CF4A-9BB2-61206493BFD8}"/>
                </a:ext>
              </a:extLst>
            </p:cNvPr>
            <p:cNvSpPr>
              <a:spLocks noChangeShapeType="1"/>
            </p:cNvSpPr>
            <p:nvPr/>
          </p:nvSpPr>
          <p:spPr bwMode="auto">
            <a:xfrm>
              <a:off x="10611010" y="3075123"/>
              <a:ext cx="48357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2" name="Line 99">
              <a:extLst>
                <a:ext uri="{FF2B5EF4-FFF2-40B4-BE49-F238E27FC236}">
                  <a16:creationId xmlns:a16="http://schemas.microsoft.com/office/drawing/2014/main" id="{7A44C4A0-9BF5-D047-B1CB-7D35B94C66A9}"/>
                </a:ext>
              </a:extLst>
            </p:cNvPr>
            <p:cNvSpPr>
              <a:spLocks noChangeShapeType="1"/>
            </p:cNvSpPr>
            <p:nvPr/>
          </p:nvSpPr>
          <p:spPr bwMode="auto">
            <a:xfrm>
              <a:off x="11106310" y="3075123"/>
              <a:ext cx="6198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3" name="Line 100">
              <a:extLst>
                <a:ext uri="{FF2B5EF4-FFF2-40B4-BE49-F238E27FC236}">
                  <a16:creationId xmlns:a16="http://schemas.microsoft.com/office/drawing/2014/main" id="{30203735-A7CF-BB4D-9868-8094AA7A5875}"/>
                </a:ext>
              </a:extLst>
            </p:cNvPr>
            <p:cNvSpPr>
              <a:spLocks noChangeShapeType="1"/>
            </p:cNvSpPr>
            <p:nvPr/>
          </p:nvSpPr>
          <p:spPr bwMode="auto">
            <a:xfrm flipV="1">
              <a:off x="10631525" y="3303723"/>
              <a:ext cx="391258" cy="80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 name="Line 101">
              <a:extLst>
                <a:ext uri="{FF2B5EF4-FFF2-40B4-BE49-F238E27FC236}">
                  <a16:creationId xmlns:a16="http://schemas.microsoft.com/office/drawing/2014/main" id="{8A0C6593-BE19-EA44-A51E-DF69061E7519}"/>
                </a:ext>
              </a:extLst>
            </p:cNvPr>
            <p:cNvSpPr>
              <a:spLocks noChangeShapeType="1"/>
            </p:cNvSpPr>
            <p:nvPr/>
          </p:nvSpPr>
          <p:spPr bwMode="auto">
            <a:xfrm>
              <a:off x="11044763" y="3305310"/>
              <a:ext cx="546588"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 name="Line 102">
              <a:extLst>
                <a:ext uri="{FF2B5EF4-FFF2-40B4-BE49-F238E27FC236}">
                  <a16:creationId xmlns:a16="http://schemas.microsoft.com/office/drawing/2014/main" id="{C721C1FD-EE32-2946-A22F-DA4A1FF572B7}"/>
                </a:ext>
              </a:extLst>
            </p:cNvPr>
            <p:cNvSpPr>
              <a:spLocks noChangeShapeType="1"/>
            </p:cNvSpPr>
            <p:nvPr/>
          </p:nvSpPr>
          <p:spPr bwMode="auto">
            <a:xfrm flipH="1">
              <a:off x="11094587" y="3395798"/>
              <a:ext cx="581758" cy="144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 name="Line 103">
              <a:extLst>
                <a:ext uri="{FF2B5EF4-FFF2-40B4-BE49-F238E27FC236}">
                  <a16:creationId xmlns:a16="http://schemas.microsoft.com/office/drawing/2014/main" id="{9B6632FB-B7DB-9449-9406-2EEDE71DA2D9}"/>
                </a:ext>
              </a:extLst>
            </p:cNvPr>
            <p:cNvSpPr>
              <a:spLocks noChangeShapeType="1"/>
            </p:cNvSpPr>
            <p:nvPr/>
          </p:nvSpPr>
          <p:spPr bwMode="auto">
            <a:xfrm flipH="1">
              <a:off x="10454213" y="3546610"/>
              <a:ext cx="6520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mc:AlternateContent xmlns:mc="http://schemas.openxmlformats.org/markup-compatibility/2006" xmlns:a14="http://schemas.microsoft.com/office/drawing/2010/main">
          <mc:Choice Requires="a14">
            <p:sp>
              <p:nvSpPr>
                <p:cNvPr id="107" name="Rectangle 104">
                  <a:extLst>
                    <a:ext uri="{FF2B5EF4-FFF2-40B4-BE49-F238E27FC236}">
                      <a16:creationId xmlns:a16="http://schemas.microsoft.com/office/drawing/2014/main" id="{24108FDB-E8B5-E445-BA28-6CF033821413}"/>
                    </a:ext>
                  </a:extLst>
                </p:cNvPr>
                <p:cNvSpPr>
                  <a:spLocks noChangeArrowheads="1"/>
                </p:cNvSpPr>
                <p:nvPr/>
              </p:nvSpPr>
              <p:spPr bwMode="auto">
                <a:xfrm>
                  <a:off x="10741429" y="3984760"/>
                  <a:ext cx="690196" cy="3397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p>
                  <a:pPr algn="ctr">
                    <a:lnSpc>
                      <a:spcPct val="90000"/>
                    </a:lnSpc>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1</m:t>
                        </m:r>
                        <m:r>
                          <a:rPr lang="de-DE" i="1" dirty="0">
                            <a:latin typeface="Cambria Math" panose="02040503050406030204" pitchFamily="18" charset="0"/>
                          </a:rPr>
                          <m:t> :</m:t>
                        </m:r>
                        <m:r>
                          <a:rPr lang="de-DE" b="0" i="1" dirty="0" smtClean="0">
                            <a:latin typeface="Cambria Math" panose="02040503050406030204" pitchFamily="18" charset="0"/>
                          </a:rPr>
                          <m:t>1</m:t>
                        </m:r>
                      </m:oMath>
                    </m:oMathPara>
                  </a14:m>
                  <a:endParaRPr lang="de-DE" dirty="0"/>
                </a:p>
              </p:txBody>
            </p:sp>
          </mc:Choice>
          <mc:Fallback xmlns="">
            <p:sp>
              <p:nvSpPr>
                <p:cNvPr id="107" name="Rectangle 104">
                  <a:extLst>
                    <a:ext uri="{FF2B5EF4-FFF2-40B4-BE49-F238E27FC236}">
                      <a16:creationId xmlns:a16="http://schemas.microsoft.com/office/drawing/2014/main" id="{24108FDB-E8B5-E445-BA28-6CF033821413}"/>
                    </a:ext>
                  </a:extLst>
                </p:cNvPr>
                <p:cNvSpPr>
                  <a:spLocks noRot="1" noChangeAspect="1" noMove="1" noResize="1" noEditPoints="1" noAdjustHandles="1" noChangeArrowheads="1" noChangeShapeType="1" noTextEdit="1"/>
                </p:cNvSpPr>
                <p:nvPr/>
              </p:nvSpPr>
              <p:spPr bwMode="auto">
                <a:xfrm>
                  <a:off x="10741429" y="3984760"/>
                  <a:ext cx="690196" cy="33972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noFill/>
                    </a:rPr>
                    <a:t> </a:t>
                  </a:r>
                </a:p>
              </p:txBody>
            </p:sp>
          </mc:Fallback>
        </mc:AlternateContent>
      </p:grpSp>
      <p:sp>
        <p:nvSpPr>
          <p:cNvPr id="108" name="Date Placeholder 107">
            <a:extLst>
              <a:ext uri="{FF2B5EF4-FFF2-40B4-BE49-F238E27FC236}">
                <a16:creationId xmlns:a16="http://schemas.microsoft.com/office/drawing/2014/main" id="{BB0B3E04-DB39-A545-B6FC-B27E3A3657D1}"/>
              </a:ext>
            </a:extLst>
          </p:cNvPr>
          <p:cNvSpPr>
            <a:spLocks noGrp="1"/>
          </p:cNvSpPr>
          <p:nvPr>
            <p:ph type="dt" sz="half" idx="2"/>
          </p:nvPr>
        </p:nvSpPr>
        <p:spPr/>
        <p:txBody>
          <a:bodyPr/>
          <a:lstStyle/>
          <a:p>
            <a:r>
              <a:rPr lang="en-GB"/>
              <a:t>Modellierung</a:t>
            </a:r>
          </a:p>
        </p:txBody>
      </p:sp>
      <p:sp>
        <p:nvSpPr>
          <p:cNvPr id="119" name="Footer Placeholder 118">
            <a:extLst>
              <a:ext uri="{FF2B5EF4-FFF2-40B4-BE49-F238E27FC236}">
                <a16:creationId xmlns:a16="http://schemas.microsoft.com/office/drawing/2014/main" id="{213AC6AE-FFF1-3846-996A-DFF902CF739D}"/>
              </a:ext>
            </a:extLst>
          </p:cNvPr>
          <p:cNvSpPr>
            <a:spLocks noGrp="1"/>
          </p:cNvSpPr>
          <p:nvPr>
            <p:ph type="ftr" sz="quarter" idx="3"/>
          </p:nvPr>
        </p:nvSpPr>
        <p:spPr/>
        <p:txBody>
          <a:bodyPr/>
          <a:lstStyle/>
          <a:p>
            <a:r>
              <a:rPr lang="en-GB"/>
              <a:t>T. Braun - Datenbanken</a:t>
            </a:r>
          </a:p>
        </p:txBody>
      </p:sp>
      <p:grpSp>
        <p:nvGrpSpPr>
          <p:cNvPr id="123" name="Group 122">
            <a:extLst>
              <a:ext uri="{FF2B5EF4-FFF2-40B4-BE49-F238E27FC236}">
                <a16:creationId xmlns:a16="http://schemas.microsoft.com/office/drawing/2014/main" id="{14911533-90C8-A14A-A7B3-71D8E21B38CC}"/>
              </a:ext>
            </a:extLst>
          </p:cNvPr>
          <p:cNvGrpSpPr/>
          <p:nvPr/>
        </p:nvGrpSpPr>
        <p:grpSpPr>
          <a:xfrm>
            <a:off x="9796222" y="1067402"/>
            <a:ext cx="2002869" cy="720009"/>
            <a:chOff x="1102310" y="5127118"/>
            <a:chExt cx="2002869" cy="720009"/>
          </a:xfrm>
        </p:grpSpPr>
        <p:sp>
          <p:nvSpPr>
            <p:cNvPr id="124" name="TextBox 123">
              <a:extLst>
                <a:ext uri="{FF2B5EF4-FFF2-40B4-BE49-F238E27FC236}">
                  <a16:creationId xmlns:a16="http://schemas.microsoft.com/office/drawing/2014/main" id="{D7E4DE7C-B2E8-5840-9A08-283C1FE201D1}"/>
                </a:ext>
              </a:extLst>
            </p:cNvPr>
            <p:cNvSpPr txBox="1"/>
            <p:nvPr/>
          </p:nvSpPr>
          <p:spPr>
            <a:xfrm>
              <a:off x="1102310" y="5127118"/>
              <a:ext cx="2002869" cy="720009"/>
            </a:xfrm>
            <a:prstGeom prst="cloudCallout">
              <a:avLst>
                <a:gd name="adj1" fmla="val -23165"/>
                <a:gd name="adj2" fmla="val 77761"/>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A0364428-A226-8D4C-8CD3-ABDF1C28FF94}"/>
                    </a:ext>
                  </a:extLst>
                </p:cNvPr>
                <p:cNvSpPr/>
                <p:nvPr/>
              </p:nvSpPr>
              <p:spPr>
                <a:xfrm>
                  <a:off x="1343888" y="5164851"/>
                  <a:ext cx="1527828" cy="646331"/>
                </a:xfrm>
                <a:prstGeom prst="rect">
                  <a:avLst/>
                </a:prstGeom>
              </p:spPr>
              <p:txBody>
                <a:bodyPr wrap="square">
                  <a:spAutoFit/>
                </a:bodyPr>
                <a:lstStyle/>
                <a:p>
                  <a:pPr algn="ctr"/>
                  <a:r>
                    <a:rPr lang="de-DE" dirty="0">
                      <a:solidFill>
                        <a:schemeClr val="bg1"/>
                      </a:solidFill>
                    </a:rPr>
                    <a:t>Beispiele für </a:t>
                  </a:r>
                  <a14:m>
                    <m:oMath xmlns:m="http://schemas.openxmlformats.org/officeDocument/2006/math">
                      <m:r>
                        <a:rPr lang="de-DE" i="1">
                          <a:solidFill>
                            <a:schemeClr val="bg1"/>
                          </a:solidFill>
                          <a:latin typeface="Cambria Math" panose="02040503050406030204" pitchFamily="18" charset="0"/>
                          <a:ea typeface="ＭＳ Ｐゴシック" charset="0"/>
                        </a:rPr>
                        <m:t>1 :</m:t>
                      </m:r>
                      <m:r>
                        <a:rPr lang="de-DE" i="1">
                          <a:solidFill>
                            <a:schemeClr val="bg1"/>
                          </a:solidFill>
                          <a:latin typeface="Cambria Math" panose="02040503050406030204" pitchFamily="18" charset="0"/>
                          <a:ea typeface="ＭＳ Ｐゴシック" charset="0"/>
                        </a:rPr>
                        <m:t>𝑛</m:t>
                      </m:r>
                      <m:r>
                        <a:rPr lang="de-DE" i="1">
                          <a:solidFill>
                            <a:schemeClr val="bg1"/>
                          </a:solidFill>
                          <a:latin typeface="Cambria Math" panose="02040503050406030204" pitchFamily="18" charset="0"/>
                          <a:ea typeface="ＭＳ Ｐゴシック" charset="0"/>
                        </a:rPr>
                        <m:t>, 1 :1</m:t>
                      </m:r>
                    </m:oMath>
                  </a14:m>
                  <a:r>
                    <a:rPr lang="de-DE" dirty="0">
                      <a:solidFill>
                        <a:schemeClr val="bg1"/>
                      </a:solidFill>
                      <a:ea typeface="ＭＳ Ｐゴシック" charset="0"/>
                    </a:rPr>
                    <a:t>?</a:t>
                  </a:r>
                </a:p>
              </p:txBody>
            </p:sp>
          </mc:Choice>
          <mc:Fallback xmlns="">
            <p:sp>
              <p:nvSpPr>
                <p:cNvPr id="125" name="Rectangle 124">
                  <a:extLst>
                    <a:ext uri="{FF2B5EF4-FFF2-40B4-BE49-F238E27FC236}">
                      <a16:creationId xmlns:a16="http://schemas.microsoft.com/office/drawing/2014/main" id="{A0364428-A226-8D4C-8CD3-ABDF1C28FF94}"/>
                    </a:ext>
                  </a:extLst>
                </p:cNvPr>
                <p:cNvSpPr>
                  <a:spLocks noRot="1" noChangeAspect="1" noMove="1" noResize="1" noEditPoints="1" noAdjustHandles="1" noChangeArrowheads="1" noChangeShapeType="1" noTextEdit="1"/>
                </p:cNvSpPr>
                <p:nvPr/>
              </p:nvSpPr>
              <p:spPr>
                <a:xfrm>
                  <a:off x="1343888" y="5164851"/>
                  <a:ext cx="1527828" cy="646331"/>
                </a:xfrm>
                <a:prstGeom prst="rect">
                  <a:avLst/>
                </a:prstGeom>
                <a:blipFill>
                  <a:blip r:embed="rId7"/>
                  <a:stretch>
                    <a:fillRect t="-3846" b="-13462"/>
                  </a:stretch>
                </a:blipFill>
              </p:spPr>
              <p:txBody>
                <a:bodyPr/>
                <a:lstStyle/>
                <a:p>
                  <a:r>
                    <a:rPr lang="en-GB">
                      <a:noFill/>
                    </a:rPr>
                    <a:t> </a:t>
                  </a:r>
                </a:p>
              </p:txBody>
            </p:sp>
          </mc:Fallback>
        </mc:AlternateContent>
      </p:grpSp>
      <p:grpSp>
        <p:nvGrpSpPr>
          <p:cNvPr id="130" name="Group 129">
            <a:extLst>
              <a:ext uri="{FF2B5EF4-FFF2-40B4-BE49-F238E27FC236}">
                <a16:creationId xmlns:a16="http://schemas.microsoft.com/office/drawing/2014/main" id="{C08BACAD-C963-6846-9845-114F4C02E50A}"/>
              </a:ext>
            </a:extLst>
          </p:cNvPr>
          <p:cNvGrpSpPr/>
          <p:nvPr/>
        </p:nvGrpSpPr>
        <p:grpSpPr>
          <a:xfrm>
            <a:off x="7569307" y="4937372"/>
            <a:ext cx="4262368" cy="963613"/>
            <a:chOff x="7569307" y="4937372"/>
            <a:chExt cx="4262368" cy="963613"/>
          </a:xfrm>
        </p:grpSpPr>
        <p:sp>
          <p:nvSpPr>
            <p:cNvPr id="115" name="Rectangle 4">
              <a:extLst>
                <a:ext uri="{FF2B5EF4-FFF2-40B4-BE49-F238E27FC236}">
                  <a16:creationId xmlns:a16="http://schemas.microsoft.com/office/drawing/2014/main" id="{DCF0C347-7129-0240-BF7D-964D2C0B2223}"/>
                </a:ext>
              </a:extLst>
            </p:cNvPr>
            <p:cNvSpPr>
              <a:spLocks noChangeArrowheads="1"/>
            </p:cNvSpPr>
            <p:nvPr/>
          </p:nvSpPr>
          <p:spPr bwMode="auto">
            <a:xfrm>
              <a:off x="10571444" y="5247728"/>
              <a:ext cx="1260231"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Mitarbeiter</a:t>
              </a:r>
            </a:p>
          </p:txBody>
        </p:sp>
        <p:sp>
          <p:nvSpPr>
            <p:cNvPr id="111" name="Rectangle 14">
              <a:extLst>
                <a:ext uri="{FF2B5EF4-FFF2-40B4-BE49-F238E27FC236}">
                  <a16:creationId xmlns:a16="http://schemas.microsoft.com/office/drawing/2014/main" id="{0D3BD749-75B7-9440-AEAB-452C294C5F65}"/>
                </a:ext>
              </a:extLst>
            </p:cNvPr>
            <p:cNvSpPr>
              <a:spLocks noChangeArrowheads="1"/>
            </p:cNvSpPr>
            <p:nvPr/>
          </p:nvSpPr>
          <p:spPr bwMode="auto">
            <a:xfrm>
              <a:off x="9946462" y="5137563"/>
              <a:ext cx="37991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m</a:t>
              </a:r>
            </a:p>
          </p:txBody>
        </p:sp>
        <p:sp>
          <p:nvSpPr>
            <p:cNvPr id="112" name="Rectangle 15">
              <a:extLst>
                <a:ext uri="{FF2B5EF4-FFF2-40B4-BE49-F238E27FC236}">
                  <a16:creationId xmlns:a16="http://schemas.microsoft.com/office/drawing/2014/main" id="{B5AB7957-0D0D-A449-8B51-B192FF31C14F}"/>
                </a:ext>
              </a:extLst>
            </p:cNvPr>
            <p:cNvSpPr>
              <a:spLocks noChangeArrowheads="1"/>
            </p:cNvSpPr>
            <p:nvPr/>
          </p:nvSpPr>
          <p:spPr bwMode="auto">
            <a:xfrm>
              <a:off x="8971928" y="5137563"/>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sp>
          <p:nvSpPr>
            <p:cNvPr id="126" name="Rectangle 3">
              <a:extLst>
                <a:ext uri="{FF2B5EF4-FFF2-40B4-BE49-F238E27FC236}">
                  <a16:creationId xmlns:a16="http://schemas.microsoft.com/office/drawing/2014/main" id="{CD1634E9-6C98-7F4E-8BBB-723E6028C2C2}"/>
                </a:ext>
              </a:extLst>
            </p:cNvPr>
            <p:cNvSpPr>
              <a:spLocks noChangeArrowheads="1"/>
            </p:cNvSpPr>
            <p:nvPr/>
          </p:nvSpPr>
          <p:spPr bwMode="auto">
            <a:xfrm>
              <a:off x="7569307" y="5249316"/>
              <a:ext cx="849529"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127" name="AutoShape 6">
              <a:extLst>
                <a:ext uri="{FF2B5EF4-FFF2-40B4-BE49-F238E27FC236}">
                  <a16:creationId xmlns:a16="http://schemas.microsoft.com/office/drawing/2014/main" id="{5ABBB45D-361E-EC40-B097-6051DB4C8658}"/>
                </a:ext>
              </a:extLst>
            </p:cNvPr>
            <p:cNvSpPr>
              <a:spLocks noChangeArrowheads="1"/>
            </p:cNvSpPr>
            <p:nvPr/>
          </p:nvSpPr>
          <p:spPr bwMode="auto">
            <a:xfrm>
              <a:off x="9185429" y="4937372"/>
              <a:ext cx="889488" cy="963613"/>
            </a:xfrm>
            <a:prstGeom prst="diamond">
              <a:avLst/>
            </a:prstGeom>
            <a:solidFill>
              <a:schemeClr val="bg1"/>
            </a:solidFill>
            <a:ln w="12700">
              <a:solidFill>
                <a:schemeClr val="tx1"/>
              </a:solidFill>
              <a:miter lim="800000"/>
              <a:headEnd/>
              <a:tailEnd/>
            </a:ln>
            <a:extLst/>
          </p:spPr>
          <p:txBody>
            <a:bodyPr wrap="none" anchor="ctr"/>
            <a:lstStyle/>
            <a:p>
              <a:pPr algn="ctr"/>
              <a:endParaRPr lang="de-DE" dirty="0"/>
            </a:p>
            <a:p>
              <a:pPr algn="ctr"/>
              <a:r>
                <a:rPr lang="de-DE" dirty="0"/>
                <a:t>arbeitet</a:t>
              </a:r>
              <a:br>
                <a:rPr lang="de-DE" dirty="0"/>
              </a:br>
              <a:r>
                <a:rPr lang="de-DE" dirty="0"/>
                <a:t>an</a:t>
              </a:r>
            </a:p>
          </p:txBody>
        </p:sp>
        <p:cxnSp>
          <p:nvCxnSpPr>
            <p:cNvPr id="128" name="Straight Connector 127">
              <a:extLst>
                <a:ext uri="{FF2B5EF4-FFF2-40B4-BE49-F238E27FC236}">
                  <a16:creationId xmlns:a16="http://schemas.microsoft.com/office/drawing/2014/main" id="{8587AA1D-489C-B94B-B1FF-D0296E15B27A}"/>
                </a:ext>
              </a:extLst>
            </p:cNvPr>
            <p:cNvCxnSpPr>
              <a:stCxn id="126" idx="3"/>
              <a:endCxn id="127" idx="1"/>
            </p:cNvCxnSpPr>
            <p:nvPr/>
          </p:nvCxnSpPr>
          <p:spPr>
            <a:xfrm>
              <a:off x="8418836" y="5418850"/>
              <a:ext cx="766593" cy="3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465BB9A-7530-CD46-93EB-CD6AF28125CB}"/>
                </a:ext>
              </a:extLst>
            </p:cNvPr>
            <p:cNvCxnSpPr>
              <a:cxnSpLocks/>
              <a:stCxn id="127" idx="3"/>
              <a:endCxn id="115" idx="1"/>
            </p:cNvCxnSpPr>
            <p:nvPr/>
          </p:nvCxnSpPr>
          <p:spPr>
            <a:xfrm flipV="1">
              <a:off x="10074917" y="5419178"/>
              <a:ext cx="49652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53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2"/>
          <p:cNvSpPr>
            <a:spLocks noGrp="1" noChangeArrowheads="1"/>
          </p:cNvSpPr>
          <p:nvPr>
            <p:ph type="title"/>
          </p:nvPr>
        </p:nvSpPr>
        <p:spPr/>
        <p:txBody>
          <a:bodyPr/>
          <a:lstStyle/>
          <a:p>
            <a:r>
              <a:rPr lang="de-DE" dirty="0">
                <a:ea typeface="ＭＳ Ｐゴシック" charset="0"/>
                <a:cs typeface="ＭＳ Ｐゴシック" charset="0"/>
              </a:rPr>
              <a:t>Partizipation</a:t>
            </a:r>
            <a:endParaRPr lang="de-DE" sz="1800" dirty="0">
              <a:ea typeface="ＭＳ Ｐゴシック" charset="0"/>
              <a:cs typeface="ＭＳ Ｐゴシック" charset="0"/>
            </a:endParaRPr>
          </a:p>
        </p:txBody>
      </p:sp>
      <p:sp>
        <p:nvSpPr>
          <p:cNvPr id="36869" name="Rectangle 23"/>
          <p:cNvSpPr>
            <a:spLocks noGrp="1" noChangeArrowheads="1"/>
          </p:cNvSpPr>
          <p:nvPr>
            <p:ph idx="1"/>
          </p:nvPr>
        </p:nvSpPr>
        <p:spPr>
          <a:xfrm>
            <a:off x="359625" y="1665066"/>
            <a:ext cx="7522839" cy="4240848"/>
          </a:xfrm>
        </p:spPr>
        <p:txBody>
          <a:bodyPr/>
          <a:lstStyle/>
          <a:p>
            <a:r>
              <a:rPr lang="de-DE" dirty="0"/>
              <a:t>Beteiligung an einer Beziehung</a:t>
            </a:r>
          </a:p>
          <a:p>
            <a:r>
              <a:rPr lang="de-DE" dirty="0"/>
              <a:t>Formen:</a:t>
            </a:r>
          </a:p>
          <a:p>
            <a:pPr lvl="1"/>
            <a:r>
              <a:rPr lang="de-DE" dirty="0">
                <a:solidFill>
                  <a:schemeClr val="accent1"/>
                </a:solidFill>
              </a:rPr>
              <a:t>Totale Partizipation</a:t>
            </a:r>
            <a:r>
              <a:rPr lang="de-DE" dirty="0"/>
              <a:t>: Jede Instanz einer Klasse muss mit einer Instanz der zweiten Klasse in Beziehung stehen (           )</a:t>
            </a:r>
          </a:p>
          <a:p>
            <a:pPr lvl="1"/>
            <a:r>
              <a:rPr lang="de-DE" dirty="0">
                <a:solidFill>
                  <a:schemeClr val="accent1"/>
                </a:solidFill>
              </a:rPr>
              <a:t>Partielle Partizipation</a:t>
            </a:r>
            <a:r>
              <a:rPr lang="de-DE" dirty="0"/>
              <a:t>: Eine Instanz einer Klasse kann in Beziehung zu einer Instanz der zweiten Klasse stehen (           )</a:t>
            </a:r>
          </a:p>
          <a:p>
            <a:r>
              <a:rPr lang="de-DE" dirty="0">
                <a:ea typeface="ＭＳ Ｐゴシック" charset="0"/>
              </a:rPr>
              <a:t>Beispiel: </a:t>
            </a:r>
          </a:p>
          <a:p>
            <a:pPr lvl="1"/>
            <a:r>
              <a:rPr lang="de-DE" dirty="0">
                <a:ea typeface="ＭＳ Ｐゴシック" charset="0"/>
              </a:rPr>
              <a:t>Projekte werden von Abteilungen durchgeführt</a:t>
            </a:r>
          </a:p>
          <a:p>
            <a:pPr lvl="1"/>
            <a:r>
              <a:rPr lang="de-DE" dirty="0">
                <a:solidFill>
                  <a:schemeClr val="accent1"/>
                </a:solidFill>
                <a:ea typeface="ＭＳ Ｐゴシック" charset="0"/>
              </a:rPr>
              <a:t>Jedes Projekt muss einer Abteilung zugeordnet sein</a:t>
            </a:r>
          </a:p>
          <a:p>
            <a:pPr lvl="1"/>
            <a:r>
              <a:rPr lang="de-DE" dirty="0">
                <a:ea typeface="ＭＳ Ｐゴシック" charset="0"/>
              </a:rPr>
              <a:t>Eine Abteilung kann mehrere Projekte ausführen.</a:t>
            </a:r>
          </a:p>
        </p:txBody>
      </p:sp>
      <p:sp>
        <p:nvSpPr>
          <p:cNvPr id="2" name="Date Placeholder 1">
            <a:extLst>
              <a:ext uri="{FF2B5EF4-FFF2-40B4-BE49-F238E27FC236}">
                <a16:creationId xmlns:a16="http://schemas.microsoft.com/office/drawing/2014/main" id="{B2990256-BCEF-2B4B-9D70-5E664398F5BD}"/>
              </a:ext>
            </a:extLst>
          </p:cNvPr>
          <p:cNvSpPr>
            <a:spLocks noGrp="1"/>
          </p:cNvSpPr>
          <p:nvPr>
            <p:ph type="dt" sz="half" idx="2"/>
          </p:nvPr>
        </p:nvSpPr>
        <p:spPr/>
        <p:txBody>
          <a:bodyPr/>
          <a:lstStyle/>
          <a:p>
            <a:r>
              <a:rPr lang="en-GB"/>
              <a:t>Modellierung</a:t>
            </a:r>
          </a:p>
        </p:txBody>
      </p:sp>
      <p:sp>
        <p:nvSpPr>
          <p:cNvPr id="4" name="Footer Placeholder 3">
            <a:extLst>
              <a:ext uri="{FF2B5EF4-FFF2-40B4-BE49-F238E27FC236}">
                <a16:creationId xmlns:a16="http://schemas.microsoft.com/office/drawing/2014/main" id="{5E1AA39B-E42C-284D-8BBC-96A3D6A146C6}"/>
              </a:ext>
            </a:extLst>
          </p:cNvPr>
          <p:cNvSpPr>
            <a:spLocks noGrp="1"/>
          </p:cNvSpPr>
          <p:nvPr>
            <p:ph type="ftr" sz="quarter" idx="3"/>
          </p:nvPr>
        </p:nvSpPr>
        <p:spPr/>
        <p:txBody>
          <a:bodyPr/>
          <a:lstStyle/>
          <a:p>
            <a:r>
              <a:rPr lang="en-GB"/>
              <a:t>T. Braun - Datenbanken</a:t>
            </a:r>
          </a:p>
        </p:txBody>
      </p:sp>
      <p:sp>
        <p:nvSpPr>
          <p:cNvPr id="5" name="Slide Number Placeholder 4">
            <a:extLst>
              <a:ext uri="{FF2B5EF4-FFF2-40B4-BE49-F238E27FC236}">
                <a16:creationId xmlns:a16="http://schemas.microsoft.com/office/drawing/2014/main" id="{8797B05E-B937-8F4C-AC27-ECA321A1A326}"/>
              </a:ext>
            </a:extLst>
          </p:cNvPr>
          <p:cNvSpPr>
            <a:spLocks noGrp="1"/>
          </p:cNvSpPr>
          <p:nvPr>
            <p:ph type="sldNum" sz="quarter" idx="4"/>
          </p:nvPr>
        </p:nvSpPr>
        <p:spPr/>
        <p:txBody>
          <a:bodyPr/>
          <a:lstStyle/>
          <a:p>
            <a:fld id="{6B52BCD7-8B4B-1443-81DC-540C3C62FE02}" type="slidenum">
              <a:rPr lang="en-GB" smtClean="0"/>
              <a:t>16</a:t>
            </a:fld>
            <a:endParaRPr lang="en-GB"/>
          </a:p>
        </p:txBody>
      </p:sp>
      <p:sp>
        <p:nvSpPr>
          <p:cNvPr id="31" name="Line 16">
            <a:extLst>
              <a:ext uri="{FF2B5EF4-FFF2-40B4-BE49-F238E27FC236}">
                <a16:creationId xmlns:a16="http://schemas.microsoft.com/office/drawing/2014/main" id="{3DDA6431-F0F2-C64E-9F9C-99D0F7180742}"/>
              </a:ext>
            </a:extLst>
          </p:cNvPr>
          <p:cNvSpPr>
            <a:spLocks noChangeShapeType="1"/>
          </p:cNvSpPr>
          <p:nvPr/>
        </p:nvSpPr>
        <p:spPr bwMode="auto">
          <a:xfrm flipH="1">
            <a:off x="6393158" y="2952115"/>
            <a:ext cx="57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17">
            <a:extLst>
              <a:ext uri="{FF2B5EF4-FFF2-40B4-BE49-F238E27FC236}">
                <a16:creationId xmlns:a16="http://schemas.microsoft.com/office/drawing/2014/main" id="{CEFF2076-E628-9B47-9311-5CB010BF1EFE}"/>
              </a:ext>
            </a:extLst>
          </p:cNvPr>
          <p:cNvSpPr>
            <a:spLocks noChangeShapeType="1"/>
          </p:cNvSpPr>
          <p:nvPr/>
        </p:nvSpPr>
        <p:spPr bwMode="auto">
          <a:xfrm flipH="1">
            <a:off x="6393158" y="2878823"/>
            <a:ext cx="57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3" name="Line 17">
            <a:extLst>
              <a:ext uri="{FF2B5EF4-FFF2-40B4-BE49-F238E27FC236}">
                <a16:creationId xmlns:a16="http://schemas.microsoft.com/office/drawing/2014/main" id="{BCE9FA6D-E6A5-234C-B87D-443BC692F699}"/>
              </a:ext>
            </a:extLst>
          </p:cNvPr>
          <p:cNvSpPr>
            <a:spLocks noChangeShapeType="1"/>
          </p:cNvSpPr>
          <p:nvPr/>
        </p:nvSpPr>
        <p:spPr bwMode="auto">
          <a:xfrm flipH="1">
            <a:off x="7072271" y="3565242"/>
            <a:ext cx="57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nvGrpSpPr>
          <p:cNvPr id="34" name="Group 33">
            <a:extLst>
              <a:ext uri="{FF2B5EF4-FFF2-40B4-BE49-F238E27FC236}">
                <a16:creationId xmlns:a16="http://schemas.microsoft.com/office/drawing/2014/main" id="{77CDBF28-78C0-7C4B-8BA0-D9EC3EF76C8A}"/>
              </a:ext>
            </a:extLst>
          </p:cNvPr>
          <p:cNvGrpSpPr/>
          <p:nvPr/>
        </p:nvGrpSpPr>
        <p:grpSpPr>
          <a:xfrm>
            <a:off x="9487547" y="2737741"/>
            <a:ext cx="2002869" cy="720009"/>
            <a:chOff x="1102310" y="5127118"/>
            <a:chExt cx="2002869" cy="720009"/>
          </a:xfrm>
        </p:grpSpPr>
        <p:sp>
          <p:nvSpPr>
            <p:cNvPr id="35" name="TextBox 34">
              <a:extLst>
                <a:ext uri="{FF2B5EF4-FFF2-40B4-BE49-F238E27FC236}">
                  <a16:creationId xmlns:a16="http://schemas.microsoft.com/office/drawing/2014/main" id="{0CF94B6B-C43F-1E48-BD8C-D6F81A62F341}"/>
                </a:ext>
              </a:extLst>
            </p:cNvPr>
            <p:cNvSpPr txBox="1"/>
            <p:nvPr/>
          </p:nvSpPr>
          <p:spPr>
            <a:xfrm>
              <a:off x="1102310" y="5127118"/>
              <a:ext cx="2002869" cy="720009"/>
            </a:xfrm>
            <a:prstGeom prst="cloudCallout">
              <a:avLst>
                <a:gd name="adj1" fmla="val -176"/>
                <a:gd name="adj2" fmla="val 101179"/>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36" name="Rectangle 35">
              <a:extLst>
                <a:ext uri="{FF2B5EF4-FFF2-40B4-BE49-F238E27FC236}">
                  <a16:creationId xmlns:a16="http://schemas.microsoft.com/office/drawing/2014/main" id="{137E9F4A-246E-3B40-B7D2-22D8D71410CC}"/>
                </a:ext>
              </a:extLst>
            </p:cNvPr>
            <p:cNvSpPr/>
            <p:nvPr/>
          </p:nvSpPr>
          <p:spPr>
            <a:xfrm>
              <a:off x="1252853" y="5164037"/>
              <a:ext cx="1701781" cy="646331"/>
            </a:xfrm>
            <a:prstGeom prst="rect">
              <a:avLst/>
            </a:prstGeom>
          </p:spPr>
          <p:txBody>
            <a:bodyPr wrap="square">
              <a:spAutoFit/>
            </a:bodyPr>
            <a:lstStyle/>
            <a:p>
              <a:pPr algn="ctr"/>
              <a:r>
                <a:rPr lang="de-DE" dirty="0">
                  <a:solidFill>
                    <a:schemeClr val="bg1"/>
                  </a:solidFill>
                </a:rPr>
                <a:t>Was bedeutet die Änderung?</a:t>
              </a:r>
              <a:endParaRPr lang="de-DE" dirty="0">
                <a:solidFill>
                  <a:schemeClr val="bg1"/>
                </a:solidFill>
                <a:ea typeface="ＭＳ Ｐゴシック" charset="0"/>
              </a:endParaRPr>
            </a:p>
          </p:txBody>
        </p:sp>
      </p:grpSp>
      <p:grpSp>
        <p:nvGrpSpPr>
          <p:cNvPr id="15" name="Group 14">
            <a:extLst>
              <a:ext uri="{FF2B5EF4-FFF2-40B4-BE49-F238E27FC236}">
                <a16:creationId xmlns:a16="http://schemas.microsoft.com/office/drawing/2014/main" id="{83FB8A8A-5D03-8641-9FB4-083D91DB38FC}"/>
              </a:ext>
            </a:extLst>
          </p:cNvPr>
          <p:cNvGrpSpPr/>
          <p:nvPr/>
        </p:nvGrpSpPr>
        <p:grpSpPr>
          <a:xfrm>
            <a:off x="7955733" y="4942301"/>
            <a:ext cx="3875942" cy="963613"/>
            <a:chOff x="7955733" y="4942301"/>
            <a:chExt cx="3875942" cy="963613"/>
          </a:xfrm>
        </p:grpSpPr>
        <p:sp>
          <p:nvSpPr>
            <p:cNvPr id="36870" name="Rectangle 12"/>
            <p:cNvSpPr>
              <a:spLocks noChangeArrowheads="1"/>
            </p:cNvSpPr>
            <p:nvPr/>
          </p:nvSpPr>
          <p:spPr bwMode="auto">
            <a:xfrm>
              <a:off x="7955733" y="5252657"/>
              <a:ext cx="874835"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36871" name="Rectangle 13"/>
            <p:cNvSpPr>
              <a:spLocks noChangeArrowheads="1"/>
            </p:cNvSpPr>
            <p:nvPr/>
          </p:nvSpPr>
          <p:spPr bwMode="auto">
            <a:xfrm>
              <a:off x="10747290" y="5254245"/>
              <a:ext cx="1084385" cy="33972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Abteilung</a:t>
              </a:r>
            </a:p>
          </p:txBody>
        </p:sp>
        <p:sp>
          <p:nvSpPr>
            <p:cNvPr id="36872" name="Rectangle 14"/>
            <p:cNvSpPr>
              <a:spLocks noChangeArrowheads="1"/>
            </p:cNvSpPr>
            <p:nvPr/>
          </p:nvSpPr>
          <p:spPr bwMode="auto">
            <a:xfrm>
              <a:off x="10086402" y="5097876"/>
              <a:ext cx="30186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36873" name="Rectangle 15"/>
            <p:cNvSpPr>
              <a:spLocks noChangeArrowheads="1"/>
            </p:cNvSpPr>
            <p:nvPr/>
          </p:nvSpPr>
          <p:spPr bwMode="auto">
            <a:xfrm>
              <a:off x="9160279" y="5097876"/>
              <a:ext cx="30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nvGrpSpPr>
            <p:cNvPr id="36877" name="Group 19"/>
            <p:cNvGrpSpPr>
              <a:grpSpLocks/>
            </p:cNvGrpSpPr>
            <p:nvPr/>
          </p:nvGrpSpPr>
          <p:grpSpPr bwMode="auto">
            <a:xfrm>
              <a:off x="9328798" y="4942301"/>
              <a:ext cx="889488" cy="963613"/>
              <a:chOff x="2364" y="1510"/>
              <a:chExt cx="607" cy="607"/>
            </a:xfrm>
          </p:grpSpPr>
          <p:sp>
            <p:nvSpPr>
              <p:cNvPr id="36878" name="AutoShape 20"/>
              <p:cNvSpPr>
                <a:spLocks noChangeArrowheads="1"/>
              </p:cNvSpPr>
              <p:nvPr/>
            </p:nvSpPr>
            <p:spPr bwMode="auto">
              <a:xfrm>
                <a:off x="2364" y="1510"/>
                <a:ext cx="607" cy="607"/>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36879" name="Rectangle 21"/>
              <p:cNvSpPr>
                <a:spLocks noChangeArrowheads="1"/>
              </p:cNvSpPr>
              <p:nvPr/>
            </p:nvSpPr>
            <p:spPr bwMode="auto">
              <a:xfrm>
                <a:off x="2413" y="1629"/>
                <a:ext cx="50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führt</a:t>
                </a:r>
              </a:p>
              <a:p>
                <a:pPr algn="ctr">
                  <a:lnSpc>
                    <a:spcPct val="90000"/>
                  </a:lnSpc>
                </a:pPr>
                <a:r>
                  <a:rPr lang="de-DE" dirty="0"/>
                  <a:t>durch</a:t>
                </a:r>
              </a:p>
            </p:txBody>
          </p:sp>
        </p:grpSp>
        <p:cxnSp>
          <p:nvCxnSpPr>
            <p:cNvPr id="7" name="Straight Connector 6">
              <a:extLst>
                <a:ext uri="{FF2B5EF4-FFF2-40B4-BE49-F238E27FC236}">
                  <a16:creationId xmlns:a16="http://schemas.microsoft.com/office/drawing/2014/main" id="{3C7B0155-4286-5C42-9417-3A1715607446}"/>
                </a:ext>
              </a:extLst>
            </p:cNvPr>
            <p:cNvCxnSpPr>
              <a:stCxn id="36870" idx="3"/>
              <a:endCxn id="36878" idx="1"/>
            </p:cNvCxnSpPr>
            <p:nvPr/>
          </p:nvCxnSpPr>
          <p:spPr>
            <a:xfrm>
              <a:off x="8830568" y="5424107"/>
              <a:ext cx="498230" cy="1"/>
            </a:xfrm>
            <a:prstGeom prst="line">
              <a:avLst/>
            </a:prstGeom>
            <a:ln w="63500" cmpd="dbl"/>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F1D19D-383E-6C47-8CA0-8A46A3FD2C6C}"/>
                </a:ext>
              </a:extLst>
            </p:cNvPr>
            <p:cNvCxnSpPr>
              <a:cxnSpLocks/>
              <a:stCxn id="36878" idx="3"/>
              <a:endCxn id="36871" idx="1"/>
            </p:cNvCxnSpPr>
            <p:nvPr/>
          </p:nvCxnSpPr>
          <p:spPr>
            <a:xfrm>
              <a:off x="10218286" y="5424108"/>
              <a:ext cx="5290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3DD5475-C237-374A-A68B-0E6FACBAB893}"/>
              </a:ext>
            </a:extLst>
          </p:cNvPr>
          <p:cNvGrpSpPr/>
          <p:nvPr/>
        </p:nvGrpSpPr>
        <p:grpSpPr>
          <a:xfrm>
            <a:off x="7955733" y="3842246"/>
            <a:ext cx="3875942" cy="963613"/>
            <a:chOff x="7955733" y="3842246"/>
            <a:chExt cx="3875942" cy="963613"/>
          </a:xfrm>
        </p:grpSpPr>
        <p:sp>
          <p:nvSpPr>
            <p:cNvPr id="50" name="Rectangle 12">
              <a:extLst>
                <a:ext uri="{FF2B5EF4-FFF2-40B4-BE49-F238E27FC236}">
                  <a16:creationId xmlns:a16="http://schemas.microsoft.com/office/drawing/2014/main" id="{D51A3F55-6640-6649-AD43-9FFA8CD47839}"/>
                </a:ext>
              </a:extLst>
            </p:cNvPr>
            <p:cNvSpPr>
              <a:spLocks noChangeArrowheads="1"/>
            </p:cNvSpPr>
            <p:nvPr/>
          </p:nvSpPr>
          <p:spPr bwMode="auto">
            <a:xfrm>
              <a:off x="7955733" y="4151809"/>
              <a:ext cx="874835"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51" name="Rectangle 13">
              <a:extLst>
                <a:ext uri="{FF2B5EF4-FFF2-40B4-BE49-F238E27FC236}">
                  <a16:creationId xmlns:a16="http://schemas.microsoft.com/office/drawing/2014/main" id="{D86EC2A1-AB3B-F842-9EC7-407783F8CE85}"/>
                </a:ext>
              </a:extLst>
            </p:cNvPr>
            <p:cNvSpPr>
              <a:spLocks noChangeArrowheads="1"/>
            </p:cNvSpPr>
            <p:nvPr/>
          </p:nvSpPr>
          <p:spPr bwMode="auto">
            <a:xfrm>
              <a:off x="10747290" y="4154984"/>
              <a:ext cx="1084385" cy="33972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Abteilung</a:t>
              </a:r>
            </a:p>
          </p:txBody>
        </p:sp>
        <p:sp>
          <p:nvSpPr>
            <p:cNvPr id="52" name="Rectangle 14">
              <a:extLst>
                <a:ext uri="{FF2B5EF4-FFF2-40B4-BE49-F238E27FC236}">
                  <a16:creationId xmlns:a16="http://schemas.microsoft.com/office/drawing/2014/main" id="{A5E876A6-EB8C-8F41-85B7-C13FB107DC1A}"/>
                </a:ext>
              </a:extLst>
            </p:cNvPr>
            <p:cNvSpPr>
              <a:spLocks noChangeArrowheads="1"/>
            </p:cNvSpPr>
            <p:nvPr/>
          </p:nvSpPr>
          <p:spPr bwMode="auto">
            <a:xfrm>
              <a:off x="10086402" y="3997821"/>
              <a:ext cx="30186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53" name="Rectangle 15">
              <a:extLst>
                <a:ext uri="{FF2B5EF4-FFF2-40B4-BE49-F238E27FC236}">
                  <a16:creationId xmlns:a16="http://schemas.microsoft.com/office/drawing/2014/main" id="{CC7F95F7-6363-244D-9079-8C1A6402EB77}"/>
                </a:ext>
              </a:extLst>
            </p:cNvPr>
            <p:cNvSpPr>
              <a:spLocks noChangeArrowheads="1"/>
            </p:cNvSpPr>
            <p:nvPr/>
          </p:nvSpPr>
          <p:spPr bwMode="auto">
            <a:xfrm>
              <a:off x="9160279" y="3997821"/>
              <a:ext cx="30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nvGrpSpPr>
            <p:cNvPr id="57" name="Group 19">
              <a:extLst>
                <a:ext uri="{FF2B5EF4-FFF2-40B4-BE49-F238E27FC236}">
                  <a16:creationId xmlns:a16="http://schemas.microsoft.com/office/drawing/2014/main" id="{459B8234-37D8-F544-8287-1CCC9EA47D6C}"/>
                </a:ext>
              </a:extLst>
            </p:cNvPr>
            <p:cNvGrpSpPr>
              <a:grpSpLocks/>
            </p:cNvGrpSpPr>
            <p:nvPr/>
          </p:nvGrpSpPr>
          <p:grpSpPr bwMode="auto">
            <a:xfrm>
              <a:off x="9328798" y="3842246"/>
              <a:ext cx="889488" cy="963613"/>
              <a:chOff x="2364" y="1510"/>
              <a:chExt cx="607" cy="607"/>
            </a:xfrm>
          </p:grpSpPr>
          <p:sp>
            <p:nvSpPr>
              <p:cNvPr id="58" name="AutoShape 20">
                <a:extLst>
                  <a:ext uri="{FF2B5EF4-FFF2-40B4-BE49-F238E27FC236}">
                    <a16:creationId xmlns:a16="http://schemas.microsoft.com/office/drawing/2014/main" id="{B879CC87-6F4F-2942-A4FE-10AD491711B9}"/>
                  </a:ext>
                </a:extLst>
              </p:cNvPr>
              <p:cNvSpPr>
                <a:spLocks noChangeArrowheads="1"/>
              </p:cNvSpPr>
              <p:nvPr/>
            </p:nvSpPr>
            <p:spPr bwMode="auto">
              <a:xfrm>
                <a:off x="2364" y="1510"/>
                <a:ext cx="607" cy="607"/>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59" name="Rectangle 21">
                <a:extLst>
                  <a:ext uri="{FF2B5EF4-FFF2-40B4-BE49-F238E27FC236}">
                    <a16:creationId xmlns:a16="http://schemas.microsoft.com/office/drawing/2014/main" id="{96B52E18-F581-1C4B-9387-99E0364B00FE}"/>
                  </a:ext>
                </a:extLst>
              </p:cNvPr>
              <p:cNvSpPr>
                <a:spLocks noChangeArrowheads="1"/>
              </p:cNvSpPr>
              <p:nvPr/>
            </p:nvSpPr>
            <p:spPr bwMode="auto">
              <a:xfrm>
                <a:off x="2413" y="1629"/>
                <a:ext cx="50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a:t>führt</a:t>
                </a:r>
              </a:p>
              <a:p>
                <a:pPr algn="ctr">
                  <a:lnSpc>
                    <a:spcPct val="90000"/>
                  </a:lnSpc>
                </a:pPr>
                <a:r>
                  <a:rPr lang="de-DE"/>
                  <a:t>durch</a:t>
                </a:r>
              </a:p>
            </p:txBody>
          </p:sp>
        </p:grpSp>
        <p:cxnSp>
          <p:nvCxnSpPr>
            <p:cNvPr id="42" name="Straight Connector 41">
              <a:extLst>
                <a:ext uri="{FF2B5EF4-FFF2-40B4-BE49-F238E27FC236}">
                  <a16:creationId xmlns:a16="http://schemas.microsoft.com/office/drawing/2014/main" id="{00D51D36-2250-8E4B-9E00-DEEF7260E5E8}"/>
                </a:ext>
              </a:extLst>
            </p:cNvPr>
            <p:cNvCxnSpPr>
              <a:cxnSpLocks/>
              <a:stCxn id="50" idx="3"/>
              <a:endCxn id="58" idx="1"/>
            </p:cNvCxnSpPr>
            <p:nvPr/>
          </p:nvCxnSpPr>
          <p:spPr>
            <a:xfrm>
              <a:off x="8830568" y="4323259"/>
              <a:ext cx="498230" cy="794"/>
            </a:xfrm>
            <a:prstGeom prst="line">
              <a:avLst/>
            </a:prstGeom>
            <a:ln w="444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DCBF72-9EDD-A642-9ACB-FBA3E56A5EBB}"/>
                </a:ext>
              </a:extLst>
            </p:cNvPr>
            <p:cNvCxnSpPr>
              <a:cxnSpLocks/>
              <a:stCxn id="58" idx="3"/>
              <a:endCxn id="51" idx="1"/>
            </p:cNvCxnSpPr>
            <p:nvPr/>
          </p:nvCxnSpPr>
          <p:spPr>
            <a:xfrm>
              <a:off x="10218286" y="4324053"/>
              <a:ext cx="529004" cy="794"/>
            </a:xfrm>
            <a:prstGeom prst="line">
              <a:avLst/>
            </a:prstGeom>
            <a:ln w="63500" cmpd="dbl">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104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a:t>Partizipation: Rollennamen</a:t>
            </a:r>
          </a:p>
        </p:txBody>
      </p:sp>
      <p:sp>
        <p:nvSpPr>
          <p:cNvPr id="35843" name="Rectangle 3"/>
          <p:cNvSpPr>
            <a:spLocks noGrp="1" noChangeArrowheads="1"/>
          </p:cNvSpPr>
          <p:nvPr>
            <p:ph idx="1"/>
          </p:nvPr>
        </p:nvSpPr>
        <p:spPr/>
        <p:txBody>
          <a:bodyPr>
            <a:normAutofit/>
          </a:bodyPr>
          <a:lstStyle/>
          <a:p>
            <a:r>
              <a:rPr lang="de-DE" dirty="0">
                <a:solidFill>
                  <a:schemeClr val="accent1"/>
                </a:solidFill>
              </a:rPr>
              <a:t>Rollennamen</a:t>
            </a:r>
            <a:r>
              <a:rPr lang="de-DE" dirty="0"/>
              <a:t> (Namen für die Argumente der Relation) identifizieren die Menge der Instanzen, die mit einer anderen Instanz in Beziehung stehen.</a:t>
            </a:r>
          </a:p>
          <a:p>
            <a:pPr lvl="1"/>
            <a:r>
              <a:rPr lang="de-DE" dirty="0"/>
              <a:t>Rollen können als abgeleitete Attribute verstanden werden, die die Menge der Instanzen als Attributwerte besitzen</a:t>
            </a:r>
          </a:p>
          <a:p>
            <a:pPr lvl="1"/>
            <a:r>
              <a:rPr lang="de-DE" dirty="0"/>
              <a:t>Besonders bei rekursiven Assoziationen eingesetzt</a:t>
            </a:r>
          </a:p>
          <a:p>
            <a:pPr lvl="1"/>
            <a:r>
              <a:rPr lang="de-DE" dirty="0"/>
              <a:t>Beispiele:</a:t>
            </a:r>
          </a:p>
          <a:p>
            <a:pPr lvl="2"/>
            <a:r>
              <a:rPr lang="de-DE" dirty="0"/>
              <a:t>Abteilungen als Durchführer von Projekten als Durchgeführte</a:t>
            </a:r>
          </a:p>
          <a:p>
            <a:pPr lvl="2"/>
            <a:r>
              <a:rPr lang="de-DE" dirty="0"/>
              <a:t>Rekursiv: Vorgesetzte und Untergebene</a:t>
            </a:r>
          </a:p>
        </p:txBody>
      </p:sp>
      <p:grpSp>
        <p:nvGrpSpPr>
          <p:cNvPr id="7" name="Group 6">
            <a:extLst>
              <a:ext uri="{FF2B5EF4-FFF2-40B4-BE49-F238E27FC236}">
                <a16:creationId xmlns:a16="http://schemas.microsoft.com/office/drawing/2014/main" id="{801A0925-8377-9849-A985-8B38B3C5EEB1}"/>
              </a:ext>
            </a:extLst>
          </p:cNvPr>
          <p:cNvGrpSpPr/>
          <p:nvPr/>
        </p:nvGrpSpPr>
        <p:grpSpPr>
          <a:xfrm>
            <a:off x="6960418" y="3872359"/>
            <a:ext cx="3240864" cy="1806576"/>
            <a:chOff x="5842299" y="4462934"/>
            <a:chExt cx="3240864" cy="1806576"/>
          </a:xfrm>
        </p:grpSpPr>
        <p:grpSp>
          <p:nvGrpSpPr>
            <p:cNvPr id="17" name="Group 2">
              <a:extLst>
                <a:ext uri="{FF2B5EF4-FFF2-40B4-BE49-F238E27FC236}">
                  <a16:creationId xmlns:a16="http://schemas.microsoft.com/office/drawing/2014/main" id="{F8DD29C1-63F0-6244-88B2-BEEB94E78536}"/>
                </a:ext>
              </a:extLst>
            </p:cNvPr>
            <p:cNvGrpSpPr>
              <a:grpSpLocks/>
            </p:cNvGrpSpPr>
            <p:nvPr/>
          </p:nvGrpSpPr>
          <p:grpSpPr bwMode="auto">
            <a:xfrm>
              <a:off x="6677749" y="4462934"/>
              <a:ext cx="1439007" cy="1806576"/>
              <a:chOff x="3278" y="2179"/>
              <a:chExt cx="982" cy="1138"/>
            </a:xfrm>
          </p:grpSpPr>
          <p:sp>
            <p:nvSpPr>
              <p:cNvPr id="18" name="Line 10">
                <a:extLst>
                  <a:ext uri="{FF2B5EF4-FFF2-40B4-BE49-F238E27FC236}">
                    <a16:creationId xmlns:a16="http://schemas.microsoft.com/office/drawing/2014/main" id="{B71F7A96-A520-4640-87DB-824367173393}"/>
                  </a:ext>
                </a:extLst>
              </p:cNvPr>
              <p:cNvSpPr>
                <a:spLocks noChangeShapeType="1"/>
              </p:cNvSpPr>
              <p:nvPr/>
            </p:nvSpPr>
            <p:spPr bwMode="auto">
              <a:xfrm flipH="1">
                <a:off x="3452" y="2481"/>
                <a:ext cx="18" cy="6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20" name="Rectangle 4">
                <a:extLst>
                  <a:ext uri="{FF2B5EF4-FFF2-40B4-BE49-F238E27FC236}">
                    <a16:creationId xmlns:a16="http://schemas.microsoft.com/office/drawing/2014/main" id="{29D912AD-C544-5F4E-8ADE-4C0BB3B1BDC3}"/>
                  </a:ext>
                </a:extLst>
              </p:cNvPr>
              <p:cNvSpPr>
                <a:spLocks noChangeArrowheads="1"/>
              </p:cNvSpPr>
              <p:nvPr/>
            </p:nvSpPr>
            <p:spPr bwMode="auto">
              <a:xfrm>
                <a:off x="3343" y="3101"/>
                <a:ext cx="860" cy="21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Mitarbeiter</a:t>
                </a:r>
              </a:p>
            </p:txBody>
          </p:sp>
          <p:sp>
            <p:nvSpPr>
              <p:cNvPr id="21" name="AutoShape 6">
                <a:extLst>
                  <a:ext uri="{FF2B5EF4-FFF2-40B4-BE49-F238E27FC236}">
                    <a16:creationId xmlns:a16="http://schemas.microsoft.com/office/drawing/2014/main" id="{068C58F5-02B9-E649-B242-29B3FFED35E0}"/>
                  </a:ext>
                </a:extLst>
              </p:cNvPr>
              <p:cNvSpPr>
                <a:spLocks noChangeArrowheads="1"/>
              </p:cNvSpPr>
              <p:nvPr/>
            </p:nvSpPr>
            <p:spPr bwMode="auto">
              <a:xfrm>
                <a:off x="3470" y="2179"/>
                <a:ext cx="607" cy="607"/>
              </a:xfrm>
              <a:prstGeom prst="diamond">
                <a:avLst/>
              </a:prstGeom>
              <a:solidFill>
                <a:schemeClr val="bg1"/>
              </a:solidFill>
              <a:ln w="12700">
                <a:solidFill>
                  <a:schemeClr val="tx1"/>
                </a:solidFill>
                <a:miter lim="800000"/>
                <a:headEnd/>
                <a:tailEnd/>
              </a:ln>
              <a:extLst/>
            </p:spPr>
            <p:txBody>
              <a:bodyPr wrap="none" anchor="ctr"/>
              <a:lstStyle/>
              <a:p>
                <a:endParaRPr lang="en-US"/>
              </a:p>
            </p:txBody>
          </p:sp>
          <p:sp>
            <p:nvSpPr>
              <p:cNvPr id="22" name="Rectangle 7">
                <a:extLst>
                  <a:ext uri="{FF2B5EF4-FFF2-40B4-BE49-F238E27FC236}">
                    <a16:creationId xmlns:a16="http://schemas.microsoft.com/office/drawing/2014/main" id="{3C1803CB-BC0F-FF4B-B5E9-7F737DE2148B}"/>
                  </a:ext>
                </a:extLst>
              </p:cNvPr>
              <p:cNvSpPr>
                <a:spLocks noChangeArrowheads="1"/>
              </p:cNvSpPr>
              <p:nvPr/>
            </p:nvSpPr>
            <p:spPr bwMode="auto">
              <a:xfrm>
                <a:off x="3278" y="2380"/>
                <a:ext cx="20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23" name="Rectangle 8">
                <a:extLst>
                  <a:ext uri="{FF2B5EF4-FFF2-40B4-BE49-F238E27FC236}">
                    <a16:creationId xmlns:a16="http://schemas.microsoft.com/office/drawing/2014/main" id="{29313AA6-40C9-9C4B-9D90-88F0592F4190}"/>
                  </a:ext>
                </a:extLst>
              </p:cNvPr>
              <p:cNvSpPr>
                <a:spLocks noChangeArrowheads="1"/>
              </p:cNvSpPr>
              <p:nvPr/>
            </p:nvSpPr>
            <p:spPr bwMode="auto">
              <a:xfrm>
                <a:off x="4052" y="2380"/>
                <a:ext cx="2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sp>
            <p:nvSpPr>
              <p:cNvPr id="24" name="Line 9">
                <a:extLst>
                  <a:ext uri="{FF2B5EF4-FFF2-40B4-BE49-F238E27FC236}">
                    <a16:creationId xmlns:a16="http://schemas.microsoft.com/office/drawing/2014/main" id="{1F342452-8E84-3A49-9C70-5F49DE66103F}"/>
                  </a:ext>
                </a:extLst>
              </p:cNvPr>
              <p:cNvSpPr>
                <a:spLocks noChangeShapeType="1"/>
              </p:cNvSpPr>
              <p:nvPr/>
            </p:nvSpPr>
            <p:spPr bwMode="auto">
              <a:xfrm flipH="1" flipV="1">
                <a:off x="4077" y="2487"/>
                <a:ext cx="36" cy="6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 name="Rectangle 5">
                <a:extLst>
                  <a:ext uri="{FF2B5EF4-FFF2-40B4-BE49-F238E27FC236}">
                    <a16:creationId xmlns:a16="http://schemas.microsoft.com/office/drawing/2014/main" id="{7A5D3A16-5F26-8A47-93A3-0747096C085A}"/>
                  </a:ext>
                </a:extLst>
              </p:cNvPr>
              <p:cNvSpPr>
                <a:spLocks noChangeArrowheads="1"/>
              </p:cNvSpPr>
              <p:nvPr/>
            </p:nvSpPr>
            <p:spPr bwMode="auto">
              <a:xfrm>
                <a:off x="3452" y="2375"/>
                <a:ext cx="6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Aufsicht</a:t>
                </a:r>
              </a:p>
            </p:txBody>
          </p:sp>
        </p:grpSp>
        <p:sp>
          <p:nvSpPr>
            <p:cNvPr id="26" name="Rectangle 21">
              <a:extLst>
                <a:ext uri="{FF2B5EF4-FFF2-40B4-BE49-F238E27FC236}">
                  <a16:creationId xmlns:a16="http://schemas.microsoft.com/office/drawing/2014/main" id="{15331F4A-1365-D240-95CA-39CDCC633A41}"/>
                </a:ext>
              </a:extLst>
            </p:cNvPr>
            <p:cNvSpPr>
              <a:spLocks noChangeArrowheads="1"/>
            </p:cNvSpPr>
            <p:nvPr/>
          </p:nvSpPr>
          <p:spPr bwMode="auto">
            <a:xfrm>
              <a:off x="5842299" y="5286357"/>
              <a:ext cx="1045224" cy="283667"/>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sz="1400" dirty="0">
                  <a:solidFill>
                    <a:schemeClr val="accent1"/>
                  </a:solidFill>
                </a:rPr>
                <a:t>Vorgesetzte</a:t>
              </a:r>
            </a:p>
          </p:txBody>
        </p:sp>
        <p:sp>
          <p:nvSpPr>
            <p:cNvPr id="27" name="Rectangle 21">
              <a:extLst>
                <a:ext uri="{FF2B5EF4-FFF2-40B4-BE49-F238E27FC236}">
                  <a16:creationId xmlns:a16="http://schemas.microsoft.com/office/drawing/2014/main" id="{168CD860-0580-354B-AE4A-AD903FBAB139}"/>
                </a:ext>
              </a:extLst>
            </p:cNvPr>
            <p:cNvSpPr>
              <a:spLocks noChangeArrowheads="1"/>
            </p:cNvSpPr>
            <p:nvPr/>
          </p:nvSpPr>
          <p:spPr bwMode="auto">
            <a:xfrm>
              <a:off x="7941310" y="5292650"/>
              <a:ext cx="1141853" cy="283667"/>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sz="1400" dirty="0">
                  <a:solidFill>
                    <a:schemeClr val="accent1"/>
                  </a:solidFill>
                </a:rPr>
                <a:t>Untergebene</a:t>
              </a:r>
            </a:p>
          </p:txBody>
        </p:sp>
      </p:grpSp>
      <p:grpSp>
        <p:nvGrpSpPr>
          <p:cNvPr id="29" name="Group 28">
            <a:extLst>
              <a:ext uri="{FF2B5EF4-FFF2-40B4-BE49-F238E27FC236}">
                <a16:creationId xmlns:a16="http://schemas.microsoft.com/office/drawing/2014/main" id="{D4EB9289-D308-274C-B6B2-D3D3BF2313F4}"/>
              </a:ext>
            </a:extLst>
          </p:cNvPr>
          <p:cNvGrpSpPr/>
          <p:nvPr/>
        </p:nvGrpSpPr>
        <p:grpSpPr>
          <a:xfrm>
            <a:off x="1378033" y="4715322"/>
            <a:ext cx="5137641" cy="963613"/>
            <a:chOff x="400623" y="5538543"/>
            <a:chExt cx="5137641" cy="963613"/>
          </a:xfrm>
        </p:grpSpPr>
        <p:grpSp>
          <p:nvGrpSpPr>
            <p:cNvPr id="38" name="Group 11">
              <a:extLst>
                <a:ext uri="{FF2B5EF4-FFF2-40B4-BE49-F238E27FC236}">
                  <a16:creationId xmlns:a16="http://schemas.microsoft.com/office/drawing/2014/main" id="{008E9F7B-FA3B-0B47-A578-AD42205F43F7}"/>
                </a:ext>
              </a:extLst>
            </p:cNvPr>
            <p:cNvGrpSpPr>
              <a:grpSpLocks/>
            </p:cNvGrpSpPr>
            <p:nvPr/>
          </p:nvGrpSpPr>
          <p:grpSpPr bwMode="auto">
            <a:xfrm>
              <a:off x="400623" y="5538543"/>
              <a:ext cx="5137641" cy="963613"/>
              <a:chOff x="998" y="1510"/>
              <a:chExt cx="3506" cy="607"/>
            </a:xfrm>
          </p:grpSpPr>
          <p:sp>
            <p:nvSpPr>
              <p:cNvPr id="39" name="Rectangle 12">
                <a:extLst>
                  <a:ext uri="{FF2B5EF4-FFF2-40B4-BE49-F238E27FC236}">
                    <a16:creationId xmlns:a16="http://schemas.microsoft.com/office/drawing/2014/main" id="{37DC3767-1352-2149-BD00-C23B983C712A}"/>
                  </a:ext>
                </a:extLst>
              </p:cNvPr>
              <p:cNvSpPr>
                <a:spLocks noChangeArrowheads="1"/>
              </p:cNvSpPr>
              <p:nvPr/>
            </p:nvSpPr>
            <p:spPr bwMode="auto">
              <a:xfrm>
                <a:off x="998" y="1708"/>
                <a:ext cx="597" cy="21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40" name="Rectangle 13">
                <a:extLst>
                  <a:ext uri="{FF2B5EF4-FFF2-40B4-BE49-F238E27FC236}">
                    <a16:creationId xmlns:a16="http://schemas.microsoft.com/office/drawing/2014/main" id="{B2411C9A-CB7F-BD48-9170-B8413C75327A}"/>
                  </a:ext>
                </a:extLst>
              </p:cNvPr>
              <p:cNvSpPr>
                <a:spLocks noChangeArrowheads="1"/>
              </p:cNvSpPr>
              <p:nvPr/>
            </p:nvSpPr>
            <p:spPr bwMode="auto">
              <a:xfrm>
                <a:off x="3764" y="1707"/>
                <a:ext cx="740" cy="214"/>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Abteilung</a:t>
                </a:r>
              </a:p>
            </p:txBody>
          </p:sp>
          <p:sp>
            <p:nvSpPr>
              <p:cNvPr id="41" name="Rectangle 14">
                <a:extLst>
                  <a:ext uri="{FF2B5EF4-FFF2-40B4-BE49-F238E27FC236}">
                    <a16:creationId xmlns:a16="http://schemas.microsoft.com/office/drawing/2014/main" id="{7154D5A0-CB98-4145-A3F2-17393575ABE0}"/>
                  </a:ext>
                </a:extLst>
              </p:cNvPr>
              <p:cNvSpPr>
                <a:spLocks noChangeArrowheads="1"/>
              </p:cNvSpPr>
              <p:nvPr/>
            </p:nvSpPr>
            <p:spPr bwMode="auto">
              <a:xfrm>
                <a:off x="2881" y="1608"/>
                <a:ext cx="20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42" name="Rectangle 15">
                <a:extLst>
                  <a:ext uri="{FF2B5EF4-FFF2-40B4-BE49-F238E27FC236}">
                    <a16:creationId xmlns:a16="http://schemas.microsoft.com/office/drawing/2014/main" id="{AB37F3DA-BA11-C145-AAFD-62EA1698BD69}"/>
                  </a:ext>
                </a:extLst>
              </p:cNvPr>
              <p:cNvSpPr>
                <a:spLocks noChangeArrowheads="1"/>
              </p:cNvSpPr>
              <p:nvPr/>
            </p:nvSpPr>
            <p:spPr bwMode="auto">
              <a:xfrm>
                <a:off x="2249" y="1608"/>
                <a:ext cx="2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nvGrpSpPr>
              <p:cNvPr id="46" name="Group 19">
                <a:extLst>
                  <a:ext uri="{FF2B5EF4-FFF2-40B4-BE49-F238E27FC236}">
                    <a16:creationId xmlns:a16="http://schemas.microsoft.com/office/drawing/2014/main" id="{A731F9B2-7701-F640-A6B7-82400543FE19}"/>
                  </a:ext>
                </a:extLst>
              </p:cNvPr>
              <p:cNvGrpSpPr>
                <a:grpSpLocks/>
              </p:cNvGrpSpPr>
              <p:nvPr/>
            </p:nvGrpSpPr>
            <p:grpSpPr bwMode="auto">
              <a:xfrm>
                <a:off x="2364" y="1510"/>
                <a:ext cx="607" cy="607"/>
                <a:chOff x="2364" y="1510"/>
                <a:chExt cx="607" cy="607"/>
              </a:xfrm>
            </p:grpSpPr>
            <p:sp>
              <p:nvSpPr>
                <p:cNvPr id="47" name="AutoShape 20">
                  <a:extLst>
                    <a:ext uri="{FF2B5EF4-FFF2-40B4-BE49-F238E27FC236}">
                      <a16:creationId xmlns:a16="http://schemas.microsoft.com/office/drawing/2014/main" id="{8E5388E4-FFC7-0E43-B55A-5B0CCE48D1C2}"/>
                    </a:ext>
                  </a:extLst>
                </p:cNvPr>
                <p:cNvSpPr>
                  <a:spLocks noChangeArrowheads="1"/>
                </p:cNvSpPr>
                <p:nvPr/>
              </p:nvSpPr>
              <p:spPr bwMode="auto">
                <a:xfrm>
                  <a:off x="2364" y="1510"/>
                  <a:ext cx="607" cy="607"/>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48" name="Rectangle 21">
                  <a:extLst>
                    <a:ext uri="{FF2B5EF4-FFF2-40B4-BE49-F238E27FC236}">
                      <a16:creationId xmlns:a16="http://schemas.microsoft.com/office/drawing/2014/main" id="{6DAE29D6-CF0E-DA45-AC4E-47C79C00BDA3}"/>
                    </a:ext>
                  </a:extLst>
                </p:cNvPr>
                <p:cNvSpPr>
                  <a:spLocks noChangeArrowheads="1"/>
                </p:cNvSpPr>
                <p:nvPr/>
              </p:nvSpPr>
              <p:spPr bwMode="auto">
                <a:xfrm>
                  <a:off x="2413" y="1629"/>
                  <a:ext cx="50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führt</a:t>
                  </a:r>
                </a:p>
                <a:p>
                  <a:pPr algn="ctr">
                    <a:lnSpc>
                      <a:spcPct val="90000"/>
                    </a:lnSpc>
                  </a:pPr>
                  <a:r>
                    <a:rPr lang="de-DE" dirty="0"/>
                    <a:t>durch</a:t>
                  </a:r>
                </a:p>
              </p:txBody>
            </p:sp>
          </p:grpSp>
        </p:grpSp>
        <p:sp>
          <p:nvSpPr>
            <p:cNvPr id="49" name="Rectangle 21">
              <a:extLst>
                <a:ext uri="{FF2B5EF4-FFF2-40B4-BE49-F238E27FC236}">
                  <a16:creationId xmlns:a16="http://schemas.microsoft.com/office/drawing/2014/main" id="{E1363EFD-7F07-4E43-8784-2DCA6DA8FD89}"/>
                </a:ext>
              </a:extLst>
            </p:cNvPr>
            <p:cNvSpPr>
              <a:spLocks noChangeArrowheads="1"/>
            </p:cNvSpPr>
            <p:nvPr/>
          </p:nvSpPr>
          <p:spPr bwMode="auto">
            <a:xfrm>
              <a:off x="1225897" y="6144376"/>
              <a:ext cx="1291378" cy="287258"/>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sz="1400" dirty="0">
                  <a:solidFill>
                    <a:schemeClr val="accent1"/>
                  </a:solidFill>
                </a:rPr>
                <a:t>Durchgeführte</a:t>
              </a:r>
            </a:p>
          </p:txBody>
        </p:sp>
        <p:sp>
          <p:nvSpPr>
            <p:cNvPr id="50" name="Rectangle 21">
              <a:extLst>
                <a:ext uri="{FF2B5EF4-FFF2-40B4-BE49-F238E27FC236}">
                  <a16:creationId xmlns:a16="http://schemas.microsoft.com/office/drawing/2014/main" id="{0D589660-7AC7-D741-B966-EFA9A8C97640}"/>
                </a:ext>
              </a:extLst>
            </p:cNvPr>
            <p:cNvSpPr>
              <a:spLocks noChangeArrowheads="1"/>
            </p:cNvSpPr>
            <p:nvPr/>
          </p:nvSpPr>
          <p:spPr bwMode="auto">
            <a:xfrm>
              <a:off x="3243122" y="6146171"/>
              <a:ext cx="1072795" cy="283667"/>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sz="1400" dirty="0">
                  <a:solidFill>
                    <a:schemeClr val="accent1"/>
                  </a:solidFill>
                </a:rPr>
                <a:t>Durchführer</a:t>
              </a:r>
            </a:p>
          </p:txBody>
        </p:sp>
        <p:cxnSp>
          <p:nvCxnSpPr>
            <p:cNvPr id="11" name="Straight Connector 10">
              <a:extLst>
                <a:ext uri="{FF2B5EF4-FFF2-40B4-BE49-F238E27FC236}">
                  <a16:creationId xmlns:a16="http://schemas.microsoft.com/office/drawing/2014/main" id="{6F259CFB-35E8-2145-BDD3-F6B81B050123}"/>
                </a:ext>
              </a:extLst>
            </p:cNvPr>
            <p:cNvCxnSpPr>
              <a:stCxn id="39" idx="3"/>
              <a:endCxn id="47" idx="1"/>
            </p:cNvCxnSpPr>
            <p:nvPr/>
          </p:nvCxnSpPr>
          <p:spPr>
            <a:xfrm flipV="1">
              <a:off x="1275457" y="6020350"/>
              <a:ext cx="1126881" cy="3968"/>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EF8507-030F-0549-8CF8-6FC90312C16A}"/>
                </a:ext>
              </a:extLst>
            </p:cNvPr>
            <p:cNvCxnSpPr>
              <a:stCxn id="47" idx="3"/>
              <a:endCxn id="40" idx="1"/>
            </p:cNvCxnSpPr>
            <p:nvPr/>
          </p:nvCxnSpPr>
          <p:spPr>
            <a:xfrm>
              <a:off x="3291828" y="6020350"/>
              <a:ext cx="1162051"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7FA65047-9B1F-ED4A-8E96-6FDFBD353347}"/>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55A30C29-3463-3A43-82CE-A8E4D975DD59}"/>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DD49883-4367-D943-8D41-02CC27055BA2}"/>
              </a:ext>
            </a:extLst>
          </p:cNvPr>
          <p:cNvSpPr>
            <a:spLocks noGrp="1"/>
          </p:cNvSpPr>
          <p:nvPr>
            <p:ph type="sldNum" sz="quarter" idx="4"/>
          </p:nvPr>
        </p:nvSpPr>
        <p:spPr/>
        <p:txBody>
          <a:bodyPr/>
          <a:lstStyle/>
          <a:p>
            <a:fld id="{6B52BCD7-8B4B-1443-81DC-540C3C62FE02}" type="slidenum">
              <a:rPr lang="en-GB" smtClean="0"/>
              <a:t>17</a:t>
            </a:fld>
            <a:endParaRPr lang="en-GB"/>
          </a:p>
        </p:txBody>
      </p:sp>
    </p:spTree>
    <p:extLst>
      <p:ext uri="{BB962C8B-B14F-4D97-AF65-F5344CB8AC3E}">
        <p14:creationId xmlns:p14="http://schemas.microsoft.com/office/powerpoint/2010/main" val="3184787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E24B-B8A0-674C-B06E-23FD17056FF4}"/>
              </a:ext>
            </a:extLst>
          </p:cNvPr>
          <p:cNvSpPr>
            <a:spLocks noGrp="1"/>
          </p:cNvSpPr>
          <p:nvPr>
            <p:ph type="title"/>
          </p:nvPr>
        </p:nvSpPr>
        <p:spPr/>
        <p:txBody>
          <a:bodyPr/>
          <a:lstStyle/>
          <a:p>
            <a:r>
              <a:rPr lang="de-DE" dirty="0"/>
              <a:t>Funktionalitäten (Reprise)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740C25-17C3-954F-8C01-CB62454CC605}"/>
                  </a:ext>
                </a:extLst>
              </p:cNvPr>
              <p:cNvSpPr>
                <a:spLocks noGrp="1"/>
              </p:cNvSpPr>
              <p:nvPr>
                <p:ph idx="1"/>
              </p:nvPr>
            </p:nvSpPr>
            <p:spPr>
              <a:xfrm>
                <a:off x="359626" y="1665066"/>
                <a:ext cx="7208636" cy="4240848"/>
              </a:xfrm>
            </p:spPr>
            <p:txBody>
              <a:bodyPr>
                <a:normAutofit/>
              </a:bodyPr>
              <a:lstStyle/>
              <a:p>
                <a:r>
                  <a:rPr lang="de-DE" dirty="0">
                    <a:ea typeface="ＭＳ Ｐゴシック" charset="0"/>
                  </a:rPr>
                  <a:t>Explizite Angabe der </a:t>
                </a:r>
                <a:r>
                  <a:rPr lang="de-DE" dirty="0" err="1">
                    <a:ea typeface="ＭＳ Ｐゴシック" charset="0"/>
                  </a:rPr>
                  <a:t>Kardinalitäten</a:t>
                </a:r>
                <a:r>
                  <a:rPr lang="de-DE" dirty="0">
                    <a:ea typeface="ＭＳ Ｐゴシック" charset="0"/>
                  </a:rPr>
                  <a:t> über </a:t>
                </a:r>
                <a:r>
                  <a:rPr lang="de-DE" dirty="0">
                    <a:solidFill>
                      <a:schemeClr val="accent1"/>
                    </a:solidFill>
                    <a:ea typeface="ＭＳ Ｐゴシック" charset="0"/>
                  </a:rPr>
                  <a:t>(min, </a:t>
                </a:r>
                <a:r>
                  <a:rPr lang="de-DE" dirty="0" err="1">
                    <a:solidFill>
                      <a:schemeClr val="accent1"/>
                    </a:solidFill>
                    <a:ea typeface="ＭＳ Ｐゴシック" charset="0"/>
                  </a:rPr>
                  <a:t>max</a:t>
                </a:r>
                <a:r>
                  <a:rPr lang="de-DE" dirty="0">
                    <a:solidFill>
                      <a:schemeClr val="accent1"/>
                    </a:solidFill>
                    <a:ea typeface="ＭＳ Ｐゴシック" charset="0"/>
                  </a:rPr>
                  <a:t>)</a:t>
                </a:r>
                <a:r>
                  <a:rPr lang="de-DE" dirty="0">
                    <a:ea typeface="ＭＳ Ｐゴシック" charset="0"/>
                  </a:rPr>
                  <a:t>-</a:t>
                </a:r>
                <a:r>
                  <a:rPr lang="de-DE" dirty="0" err="1">
                    <a:ea typeface="ＭＳ Ｐゴシック" charset="0"/>
                  </a:rPr>
                  <a:t>Kardinalitäten</a:t>
                </a:r>
                <a:endParaRPr lang="de-DE" dirty="0">
                  <a:ea typeface="ＭＳ Ｐゴシック" charset="0"/>
                </a:endParaRPr>
              </a:p>
              <a:p>
                <a:pPr lvl="1"/>
                <a:r>
                  <a:rPr lang="de-DE" dirty="0">
                    <a:ea typeface="ＭＳ Ｐゴシック" charset="0"/>
                  </a:rPr>
                  <a:t>Instanz ist mit </a:t>
                </a:r>
                <a:r>
                  <a:rPr lang="de-DE" dirty="0">
                    <a:solidFill>
                      <a:schemeClr val="accent1"/>
                    </a:solidFill>
                    <a:ea typeface="ＭＳ Ｐゴシック" charset="0"/>
                  </a:rPr>
                  <a:t>min </a:t>
                </a:r>
                <a:r>
                  <a:rPr lang="de-DE" dirty="0">
                    <a:ea typeface="ＭＳ Ｐゴシック" charset="0"/>
                  </a:rPr>
                  <a:t>bis </a:t>
                </a:r>
                <a:r>
                  <a:rPr lang="de-DE" dirty="0" err="1">
                    <a:solidFill>
                      <a:schemeClr val="accent1"/>
                    </a:solidFill>
                    <a:ea typeface="ＭＳ Ｐゴシック" charset="0"/>
                  </a:rPr>
                  <a:t>max</a:t>
                </a:r>
                <a:r>
                  <a:rPr lang="de-DE" dirty="0">
                    <a:ea typeface="ＭＳ Ｐゴシック" charset="0"/>
                  </a:rPr>
                  <a:t> Instanzen assoziiert</a:t>
                </a:r>
              </a:p>
              <a:p>
                <a:pPr lvl="1"/>
                <a:r>
                  <a:rPr lang="de-DE" dirty="0">
                    <a:ea typeface="ＭＳ Ｐゴシック" charset="0"/>
                  </a:rPr>
                  <a:t>Leider invers zu </a:t>
                </a:r>
                <a14:m>
                  <m:oMath xmlns:m="http://schemas.openxmlformats.org/officeDocument/2006/math">
                    <m:r>
                      <a:rPr lang="de-DE" i="1">
                        <a:latin typeface="Cambria Math" panose="02040503050406030204" pitchFamily="18" charset="0"/>
                        <a:ea typeface="ＭＳ Ｐゴシック" charset="0"/>
                      </a:rPr>
                      <m:t>𝑛</m:t>
                    </m:r>
                    <m:r>
                      <a:rPr lang="de-DE" i="1">
                        <a:latin typeface="Cambria Math" panose="02040503050406030204" pitchFamily="18" charset="0"/>
                        <a:ea typeface="ＭＳ Ｐゴシック" charset="0"/>
                      </a:rPr>
                      <m:t> :</m:t>
                    </m:r>
                    <m:r>
                      <a:rPr lang="de-DE" i="1">
                        <a:latin typeface="Cambria Math" panose="02040503050406030204" pitchFamily="18" charset="0"/>
                        <a:ea typeface="ＭＳ Ｐゴシック" charset="0"/>
                      </a:rPr>
                      <m:t>𝑚</m:t>
                    </m:r>
                  </m:oMath>
                </a14:m>
                <a:r>
                  <a:rPr lang="de-DE" dirty="0">
                    <a:ea typeface="ＭＳ Ｐゴシック" charset="0"/>
                  </a:rPr>
                  <a:t> Funktionalitäten an den Kanten</a:t>
                </a:r>
              </a:p>
              <a:p>
                <a:pPr lvl="1"/>
                <a:r>
                  <a:rPr lang="de-DE" dirty="0">
                    <a:ea typeface="ＭＳ Ｐゴシック" charset="0"/>
                  </a:rPr>
                  <a:t>Erlaubt totale Partizipation direkt anzugeben</a:t>
                </a:r>
              </a:p>
              <a:p>
                <a:pPr lvl="2"/>
                <a:r>
                  <a:rPr lang="de-DE" dirty="0">
                    <a:ea typeface="ＭＳ Ｐゴシック" charset="0"/>
                  </a:rPr>
                  <a:t>Durch </a:t>
                </a:r>
                <a:r>
                  <a:rPr lang="de-DE" dirty="0">
                    <a:solidFill>
                      <a:schemeClr val="accent1"/>
                    </a:solidFill>
                    <a:ea typeface="ＭＳ Ｐゴシック" charset="0"/>
                  </a:rPr>
                  <a:t>min=1</a:t>
                </a:r>
                <a:endParaRPr lang="de-DE" dirty="0">
                  <a:ea typeface="ＭＳ Ｐゴシック" charset="0"/>
                </a:endParaRPr>
              </a:p>
              <a:p>
                <a:pPr lvl="2"/>
                <a:r>
                  <a:rPr lang="de-DE" dirty="0">
                    <a:ea typeface="ＭＳ Ｐゴシック" charset="0"/>
                  </a:rPr>
                  <a:t>Doppelte Striche dann nicht mehr nötig</a:t>
                </a:r>
              </a:p>
              <a:p>
                <a:pPr lvl="2"/>
                <a:r>
                  <a:rPr lang="de-DE" dirty="0">
                    <a:ea typeface="ＭＳ Ｐゴシック" charset="0"/>
                  </a:rPr>
                  <a:t>Beispiele</a:t>
                </a:r>
              </a:p>
              <a:p>
                <a:pPr lvl="3"/>
                <a:r>
                  <a:rPr lang="de-DE" dirty="0">
                    <a:ea typeface="ＭＳ Ｐゴシック" charset="0"/>
                  </a:rPr>
                  <a:t>Totale Partizipation von Projekt</a:t>
                </a:r>
              </a:p>
              <a:p>
                <a:pPr lvl="3"/>
                <a:r>
                  <a:rPr lang="de-DE" dirty="0">
                    <a:ea typeface="ＭＳ Ｐゴシック" charset="0"/>
                  </a:rPr>
                  <a:t>Totale Partizipation beider Entitäten</a:t>
                </a:r>
              </a:p>
            </p:txBody>
          </p:sp>
        </mc:Choice>
        <mc:Fallback xmlns="">
          <p:sp>
            <p:nvSpPr>
              <p:cNvPr id="3" name="Content Placeholder 2">
                <a:extLst>
                  <a:ext uri="{FF2B5EF4-FFF2-40B4-BE49-F238E27FC236}">
                    <a16:creationId xmlns:a16="http://schemas.microsoft.com/office/drawing/2014/main" id="{5F740C25-17C3-954F-8C01-CB62454CC605}"/>
                  </a:ext>
                </a:extLst>
              </p:cNvPr>
              <p:cNvSpPr>
                <a:spLocks noGrp="1" noRot="1" noChangeAspect="1" noMove="1" noResize="1" noEditPoints="1" noAdjustHandles="1" noChangeArrowheads="1" noChangeShapeType="1" noTextEdit="1"/>
              </p:cNvSpPr>
              <p:nvPr>
                <p:ph idx="1"/>
              </p:nvPr>
            </p:nvSpPr>
            <p:spPr>
              <a:xfrm>
                <a:off x="359626" y="1665066"/>
                <a:ext cx="7208636" cy="4240848"/>
              </a:xfrm>
              <a:blipFill>
                <a:blip r:embed="rId3"/>
                <a:stretch>
                  <a:fillRect l="-2285" t="-2687"/>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9D78A40-516C-1A46-B609-66C6699E4239}"/>
              </a:ext>
            </a:extLst>
          </p:cNvPr>
          <p:cNvSpPr>
            <a:spLocks noGrp="1"/>
          </p:cNvSpPr>
          <p:nvPr>
            <p:ph type="sldNum" sz="quarter" idx="4"/>
          </p:nvPr>
        </p:nvSpPr>
        <p:spPr/>
        <p:txBody>
          <a:bodyPr/>
          <a:lstStyle/>
          <a:p>
            <a:fld id="{6B52BCD7-8B4B-1443-81DC-540C3C62FE02}" type="slidenum">
              <a:rPr lang="en-GB" smtClean="0"/>
              <a:t>18</a:t>
            </a:fld>
            <a:endParaRPr lang="en-GB"/>
          </a:p>
        </p:txBody>
      </p:sp>
      <p:grpSp>
        <p:nvGrpSpPr>
          <p:cNvPr id="130" name="Group 129">
            <a:extLst>
              <a:ext uri="{FF2B5EF4-FFF2-40B4-BE49-F238E27FC236}">
                <a16:creationId xmlns:a16="http://schemas.microsoft.com/office/drawing/2014/main" id="{DA3248A8-6AE2-9147-AC45-E81C92CF4CB3}"/>
              </a:ext>
            </a:extLst>
          </p:cNvPr>
          <p:cNvGrpSpPr/>
          <p:nvPr/>
        </p:nvGrpSpPr>
        <p:grpSpPr>
          <a:xfrm>
            <a:off x="7848750" y="1475883"/>
            <a:ext cx="3982905" cy="963613"/>
            <a:chOff x="2820427" y="2212329"/>
            <a:chExt cx="3982905" cy="963613"/>
          </a:xfrm>
        </p:grpSpPr>
        <p:grpSp>
          <p:nvGrpSpPr>
            <p:cNvPr id="108" name="Group 107">
              <a:extLst>
                <a:ext uri="{FF2B5EF4-FFF2-40B4-BE49-F238E27FC236}">
                  <a16:creationId xmlns:a16="http://schemas.microsoft.com/office/drawing/2014/main" id="{6345CBDC-75C8-5344-9C23-F92448F44ADE}"/>
                </a:ext>
              </a:extLst>
            </p:cNvPr>
            <p:cNvGrpSpPr/>
            <p:nvPr/>
          </p:nvGrpSpPr>
          <p:grpSpPr>
            <a:xfrm>
              <a:off x="2820427" y="2212329"/>
              <a:ext cx="3982905" cy="963613"/>
              <a:chOff x="2632553" y="4209852"/>
              <a:chExt cx="3982905" cy="963613"/>
            </a:xfrm>
          </p:grpSpPr>
          <p:grpSp>
            <p:nvGrpSpPr>
              <p:cNvPr id="109" name="Group 2">
                <a:extLst>
                  <a:ext uri="{FF2B5EF4-FFF2-40B4-BE49-F238E27FC236}">
                    <a16:creationId xmlns:a16="http://schemas.microsoft.com/office/drawing/2014/main" id="{29312E31-B4D2-FC4E-8B47-66007D7F4221}"/>
                  </a:ext>
                </a:extLst>
              </p:cNvPr>
              <p:cNvGrpSpPr>
                <a:grpSpLocks/>
              </p:cNvGrpSpPr>
              <p:nvPr/>
            </p:nvGrpSpPr>
            <p:grpSpPr bwMode="auto">
              <a:xfrm>
                <a:off x="2632553" y="4209852"/>
                <a:ext cx="3982905" cy="963613"/>
                <a:chOff x="1485" y="2913"/>
                <a:chExt cx="2718" cy="607"/>
              </a:xfrm>
            </p:grpSpPr>
            <p:sp>
              <p:nvSpPr>
                <p:cNvPr id="112" name="Line 10">
                  <a:extLst>
                    <a:ext uri="{FF2B5EF4-FFF2-40B4-BE49-F238E27FC236}">
                      <a16:creationId xmlns:a16="http://schemas.microsoft.com/office/drawing/2014/main" id="{EBA80C60-3E81-BC41-8E72-4457F67FDCA3}"/>
                    </a:ext>
                  </a:extLst>
                </p:cNvPr>
                <p:cNvSpPr>
                  <a:spLocks noChangeShapeType="1"/>
                </p:cNvSpPr>
                <p:nvPr/>
              </p:nvSpPr>
              <p:spPr bwMode="auto">
                <a:xfrm>
                  <a:off x="2974" y="3216"/>
                  <a:ext cx="36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116" name="Line 9">
                  <a:extLst>
                    <a:ext uri="{FF2B5EF4-FFF2-40B4-BE49-F238E27FC236}">
                      <a16:creationId xmlns:a16="http://schemas.microsoft.com/office/drawing/2014/main" id="{D99AB9E7-195C-9545-845A-077480CABD53}"/>
                    </a:ext>
                  </a:extLst>
                </p:cNvPr>
                <p:cNvSpPr>
                  <a:spLocks noChangeShapeType="1"/>
                </p:cNvSpPr>
                <p:nvPr/>
              </p:nvSpPr>
              <p:spPr bwMode="auto">
                <a:xfrm flipH="1">
                  <a:off x="2084" y="3217"/>
                  <a:ext cx="3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3" name="Rectangle 3">
                  <a:extLst>
                    <a:ext uri="{FF2B5EF4-FFF2-40B4-BE49-F238E27FC236}">
                      <a16:creationId xmlns:a16="http://schemas.microsoft.com/office/drawing/2014/main" id="{8FAF6CC6-1185-F349-93AF-FF4B1E35DED2}"/>
                    </a:ext>
                  </a:extLst>
                </p:cNvPr>
                <p:cNvSpPr>
                  <a:spLocks noChangeArrowheads="1"/>
                </p:cNvSpPr>
                <p:nvPr/>
              </p:nvSpPr>
              <p:spPr bwMode="auto">
                <a:xfrm>
                  <a:off x="1485" y="3101"/>
                  <a:ext cx="597" cy="21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Projekt</a:t>
                  </a:r>
                </a:p>
              </p:txBody>
            </p:sp>
            <p:sp>
              <p:nvSpPr>
                <p:cNvPr id="114" name="Rectangle 4">
                  <a:extLst>
                    <a:ext uri="{FF2B5EF4-FFF2-40B4-BE49-F238E27FC236}">
                      <a16:creationId xmlns:a16="http://schemas.microsoft.com/office/drawing/2014/main" id="{4ABBA2B2-F51B-6C4B-B489-4BEA0F88C38B}"/>
                    </a:ext>
                  </a:extLst>
                </p:cNvPr>
                <p:cNvSpPr>
                  <a:spLocks noChangeArrowheads="1"/>
                </p:cNvSpPr>
                <p:nvPr/>
              </p:nvSpPr>
              <p:spPr bwMode="auto">
                <a:xfrm>
                  <a:off x="3343" y="3101"/>
                  <a:ext cx="860" cy="21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Mitarbeiter</a:t>
                  </a:r>
                </a:p>
              </p:txBody>
            </p:sp>
            <p:sp>
              <p:nvSpPr>
                <p:cNvPr id="115" name="AutoShape 6">
                  <a:extLst>
                    <a:ext uri="{FF2B5EF4-FFF2-40B4-BE49-F238E27FC236}">
                      <a16:creationId xmlns:a16="http://schemas.microsoft.com/office/drawing/2014/main" id="{3C39DF70-167A-C048-A7B2-5FA32E41AE4B}"/>
                    </a:ext>
                  </a:extLst>
                </p:cNvPr>
                <p:cNvSpPr>
                  <a:spLocks noChangeArrowheads="1"/>
                </p:cNvSpPr>
                <p:nvPr/>
              </p:nvSpPr>
              <p:spPr bwMode="auto">
                <a:xfrm>
                  <a:off x="2469" y="2913"/>
                  <a:ext cx="607" cy="607"/>
                </a:xfrm>
                <a:prstGeom prst="diamond">
                  <a:avLst/>
                </a:prstGeom>
                <a:solidFill>
                  <a:schemeClr val="bg1"/>
                </a:solidFill>
                <a:ln w="12700">
                  <a:solidFill>
                    <a:schemeClr val="tx1"/>
                  </a:solidFill>
                  <a:miter lim="800000"/>
                  <a:headEnd/>
                  <a:tailEnd/>
                </a:ln>
                <a:extLst/>
              </p:spPr>
              <p:txBody>
                <a:bodyPr wrap="none" anchor="ctr"/>
                <a:lstStyle/>
                <a:p>
                  <a:endParaRPr lang="en-US"/>
                </a:p>
              </p:txBody>
            </p:sp>
            <p:sp>
              <p:nvSpPr>
                <p:cNvPr id="117" name="Rectangle 5">
                  <a:extLst>
                    <a:ext uri="{FF2B5EF4-FFF2-40B4-BE49-F238E27FC236}">
                      <a16:creationId xmlns:a16="http://schemas.microsoft.com/office/drawing/2014/main" id="{097EDAE5-3C86-4C43-B4E6-028D38FD42B7}"/>
                    </a:ext>
                  </a:extLst>
                </p:cNvPr>
                <p:cNvSpPr>
                  <a:spLocks noChangeArrowheads="1"/>
                </p:cNvSpPr>
                <p:nvPr/>
              </p:nvSpPr>
              <p:spPr bwMode="auto">
                <a:xfrm>
                  <a:off x="2445" y="3117"/>
                  <a:ext cx="65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arbeitet</a:t>
                  </a:r>
                </a:p>
                <a:p>
                  <a:pPr algn="ctr">
                    <a:lnSpc>
                      <a:spcPct val="90000"/>
                    </a:lnSpc>
                  </a:pPr>
                  <a:r>
                    <a:rPr lang="de-DE" dirty="0"/>
                    <a:t>an</a:t>
                  </a:r>
                </a:p>
              </p:txBody>
            </p:sp>
          </p:grpSp>
          <p:sp>
            <p:nvSpPr>
              <p:cNvPr id="110" name="Rectangle 14">
                <a:extLst>
                  <a:ext uri="{FF2B5EF4-FFF2-40B4-BE49-F238E27FC236}">
                    <a16:creationId xmlns:a16="http://schemas.microsoft.com/office/drawing/2014/main" id="{5F27B16D-A0AF-424E-BDF0-E5F82FE92704}"/>
                  </a:ext>
                </a:extLst>
              </p:cNvPr>
              <p:cNvSpPr>
                <a:spLocks noChangeArrowheads="1"/>
              </p:cNvSpPr>
              <p:nvPr/>
            </p:nvSpPr>
            <p:spPr bwMode="auto">
              <a:xfrm>
                <a:off x="4844725" y="4405114"/>
                <a:ext cx="37991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m</a:t>
                </a:r>
              </a:p>
            </p:txBody>
          </p:sp>
          <p:sp>
            <p:nvSpPr>
              <p:cNvPr id="111" name="Rectangle 15">
                <a:extLst>
                  <a:ext uri="{FF2B5EF4-FFF2-40B4-BE49-F238E27FC236}">
                    <a16:creationId xmlns:a16="http://schemas.microsoft.com/office/drawing/2014/main" id="{A3E1FEE4-3202-B842-85E4-A3BA2B374ED3}"/>
                  </a:ext>
                </a:extLst>
              </p:cNvPr>
              <p:cNvSpPr>
                <a:spLocks noChangeArrowheads="1"/>
              </p:cNvSpPr>
              <p:nvPr/>
            </p:nvSpPr>
            <p:spPr bwMode="auto">
              <a:xfrm>
                <a:off x="3870191" y="4405114"/>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sp>
          <p:nvSpPr>
            <p:cNvPr id="128" name="TextBox 127">
              <a:extLst>
                <a:ext uri="{FF2B5EF4-FFF2-40B4-BE49-F238E27FC236}">
                  <a16:creationId xmlns:a16="http://schemas.microsoft.com/office/drawing/2014/main" id="{3D621ECE-2CBE-D247-AD0D-F867BB0490B0}"/>
                </a:ext>
              </a:extLst>
            </p:cNvPr>
            <p:cNvSpPr txBox="1"/>
            <p:nvPr/>
          </p:nvSpPr>
          <p:spPr>
            <a:xfrm>
              <a:off x="3800810" y="2682503"/>
              <a:ext cx="736532" cy="369332"/>
            </a:xfrm>
            <a:prstGeom prst="rect">
              <a:avLst/>
            </a:prstGeom>
            <a:noFill/>
          </p:spPr>
          <p:txBody>
            <a:bodyPr wrap="square" rtlCol="0">
              <a:spAutoFit/>
            </a:bodyPr>
            <a:lstStyle/>
            <a:p>
              <a:r>
                <a:rPr lang="de-DE" dirty="0">
                  <a:solidFill>
                    <a:schemeClr val="accent1"/>
                  </a:solidFill>
                </a:rPr>
                <a:t>(0,m)</a:t>
              </a:r>
            </a:p>
          </p:txBody>
        </p:sp>
        <p:sp>
          <p:nvSpPr>
            <p:cNvPr id="129" name="TextBox 128">
              <a:extLst>
                <a:ext uri="{FF2B5EF4-FFF2-40B4-BE49-F238E27FC236}">
                  <a16:creationId xmlns:a16="http://schemas.microsoft.com/office/drawing/2014/main" id="{4897634D-EAEA-614D-BCAA-F5A9500FC084}"/>
                </a:ext>
              </a:extLst>
            </p:cNvPr>
            <p:cNvSpPr txBox="1"/>
            <p:nvPr/>
          </p:nvSpPr>
          <p:spPr>
            <a:xfrm>
              <a:off x="4983788" y="2677764"/>
              <a:ext cx="622286" cy="369332"/>
            </a:xfrm>
            <a:prstGeom prst="rect">
              <a:avLst/>
            </a:prstGeom>
            <a:noFill/>
          </p:spPr>
          <p:txBody>
            <a:bodyPr wrap="none" rtlCol="0">
              <a:spAutoFit/>
            </a:bodyPr>
            <a:lstStyle/>
            <a:p>
              <a:r>
                <a:rPr lang="de-DE" dirty="0">
                  <a:solidFill>
                    <a:schemeClr val="accent1"/>
                  </a:solidFill>
                </a:rPr>
                <a:t>(0,n)</a:t>
              </a:r>
            </a:p>
          </p:txBody>
        </p:sp>
      </p:grpSp>
      <p:grpSp>
        <p:nvGrpSpPr>
          <p:cNvPr id="171" name="Group 170">
            <a:extLst>
              <a:ext uri="{FF2B5EF4-FFF2-40B4-BE49-F238E27FC236}">
                <a16:creationId xmlns:a16="http://schemas.microsoft.com/office/drawing/2014/main" id="{B33335FA-E31E-7040-A176-FB9B53E315AC}"/>
              </a:ext>
            </a:extLst>
          </p:cNvPr>
          <p:cNvGrpSpPr/>
          <p:nvPr/>
        </p:nvGrpSpPr>
        <p:grpSpPr>
          <a:xfrm>
            <a:off x="8831037" y="4267695"/>
            <a:ext cx="1812680" cy="347663"/>
            <a:chOff x="3644956" y="3918312"/>
            <a:chExt cx="1812680" cy="347663"/>
          </a:xfrm>
        </p:grpSpPr>
        <p:sp>
          <p:nvSpPr>
            <p:cNvPr id="134" name="Rectangle 14">
              <a:extLst>
                <a:ext uri="{FF2B5EF4-FFF2-40B4-BE49-F238E27FC236}">
                  <a16:creationId xmlns:a16="http://schemas.microsoft.com/office/drawing/2014/main" id="{F3185AB7-80EF-2047-A6D8-B725DE87D831}"/>
                </a:ext>
              </a:extLst>
            </p:cNvPr>
            <p:cNvSpPr>
              <a:spLocks noChangeArrowheads="1"/>
            </p:cNvSpPr>
            <p:nvPr/>
          </p:nvSpPr>
          <p:spPr bwMode="auto">
            <a:xfrm>
              <a:off x="4842175" y="3926250"/>
              <a:ext cx="61546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(0,n)</a:t>
              </a:r>
            </a:p>
          </p:txBody>
        </p:sp>
        <p:sp>
          <p:nvSpPr>
            <p:cNvPr id="135" name="Rectangle 15">
              <a:extLst>
                <a:ext uri="{FF2B5EF4-FFF2-40B4-BE49-F238E27FC236}">
                  <a16:creationId xmlns:a16="http://schemas.microsoft.com/office/drawing/2014/main" id="{AFBEAFC2-C48E-7849-95DA-6753B263D40B}"/>
                </a:ext>
              </a:extLst>
            </p:cNvPr>
            <p:cNvSpPr>
              <a:spLocks noChangeArrowheads="1"/>
            </p:cNvSpPr>
            <p:nvPr/>
          </p:nvSpPr>
          <p:spPr bwMode="auto">
            <a:xfrm>
              <a:off x="3644956" y="3918312"/>
              <a:ext cx="61985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solidFill>
                    <a:srgbClr val="FFC000"/>
                  </a:solidFill>
                </a:rPr>
                <a:t>(1,1)</a:t>
              </a:r>
            </a:p>
          </p:txBody>
        </p:sp>
      </p:grpSp>
      <p:grpSp>
        <p:nvGrpSpPr>
          <p:cNvPr id="170" name="Group 169">
            <a:extLst>
              <a:ext uri="{FF2B5EF4-FFF2-40B4-BE49-F238E27FC236}">
                <a16:creationId xmlns:a16="http://schemas.microsoft.com/office/drawing/2014/main" id="{F92815E9-2F45-A14F-A752-4E7D77415FCB}"/>
              </a:ext>
            </a:extLst>
          </p:cNvPr>
          <p:cNvGrpSpPr/>
          <p:nvPr/>
        </p:nvGrpSpPr>
        <p:grpSpPr>
          <a:xfrm>
            <a:off x="7833091" y="3774852"/>
            <a:ext cx="3998564" cy="963613"/>
            <a:chOff x="2647030" y="3435712"/>
            <a:chExt cx="3998564" cy="963613"/>
          </a:xfrm>
        </p:grpSpPr>
        <p:sp>
          <p:nvSpPr>
            <p:cNvPr id="132" name="Rectangle 12">
              <a:extLst>
                <a:ext uri="{FF2B5EF4-FFF2-40B4-BE49-F238E27FC236}">
                  <a16:creationId xmlns:a16="http://schemas.microsoft.com/office/drawing/2014/main" id="{37389418-8B26-124C-B8FD-6D972D3CDBE0}"/>
                </a:ext>
              </a:extLst>
            </p:cNvPr>
            <p:cNvSpPr>
              <a:spLocks noChangeArrowheads="1"/>
            </p:cNvSpPr>
            <p:nvPr/>
          </p:nvSpPr>
          <p:spPr bwMode="auto">
            <a:xfrm>
              <a:off x="2647030" y="3748450"/>
              <a:ext cx="874834"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133" name="Rectangle 13">
              <a:extLst>
                <a:ext uri="{FF2B5EF4-FFF2-40B4-BE49-F238E27FC236}">
                  <a16:creationId xmlns:a16="http://schemas.microsoft.com/office/drawing/2014/main" id="{CC2BCE38-4100-8D4D-A3BF-843C8D7EDA1B}"/>
                </a:ext>
              </a:extLst>
            </p:cNvPr>
            <p:cNvSpPr>
              <a:spLocks noChangeArrowheads="1"/>
            </p:cNvSpPr>
            <p:nvPr/>
          </p:nvSpPr>
          <p:spPr bwMode="auto">
            <a:xfrm>
              <a:off x="5560681" y="3742100"/>
              <a:ext cx="1084913"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Abteilung</a:t>
              </a:r>
            </a:p>
          </p:txBody>
        </p:sp>
        <p:sp>
          <p:nvSpPr>
            <p:cNvPr id="139" name="AutoShape 20">
              <a:extLst>
                <a:ext uri="{FF2B5EF4-FFF2-40B4-BE49-F238E27FC236}">
                  <a16:creationId xmlns:a16="http://schemas.microsoft.com/office/drawing/2014/main" id="{A4E1CF03-671E-A044-9703-4C94C19E4BF1}"/>
                </a:ext>
              </a:extLst>
            </p:cNvPr>
            <p:cNvSpPr>
              <a:spLocks noChangeArrowheads="1"/>
            </p:cNvSpPr>
            <p:nvPr/>
          </p:nvSpPr>
          <p:spPr bwMode="auto">
            <a:xfrm>
              <a:off x="4106552" y="3435712"/>
              <a:ext cx="889488" cy="963613"/>
            </a:xfrm>
            <a:prstGeom prst="diamond">
              <a:avLst/>
            </a:prstGeom>
            <a:solidFill>
              <a:schemeClr val="bg1"/>
            </a:solidFill>
            <a:ln w="12700">
              <a:solidFill>
                <a:schemeClr val="tx1"/>
              </a:solidFill>
              <a:miter lim="800000"/>
              <a:headEnd/>
              <a:tailEnd/>
            </a:ln>
          </p:spPr>
          <p:txBody>
            <a:bodyPr wrap="none" anchor="ctr"/>
            <a:lstStyle/>
            <a:p>
              <a:pPr algn="ctr"/>
              <a:r>
                <a:rPr lang="en-US" dirty="0" err="1"/>
                <a:t>führt</a:t>
              </a:r>
              <a:br>
                <a:rPr lang="en-US" dirty="0"/>
              </a:br>
              <a:r>
                <a:rPr lang="en-US" dirty="0" err="1"/>
                <a:t>durch</a:t>
              </a:r>
              <a:endParaRPr lang="en-US" dirty="0"/>
            </a:p>
          </p:txBody>
        </p:sp>
        <p:cxnSp>
          <p:nvCxnSpPr>
            <p:cNvPr id="152" name="Straight Connector 151">
              <a:extLst>
                <a:ext uri="{FF2B5EF4-FFF2-40B4-BE49-F238E27FC236}">
                  <a16:creationId xmlns:a16="http://schemas.microsoft.com/office/drawing/2014/main" id="{A4C4A352-519A-C744-BCAB-051482DC39A5}"/>
                </a:ext>
              </a:extLst>
            </p:cNvPr>
            <p:cNvCxnSpPr>
              <a:stCxn id="132" idx="3"/>
              <a:endCxn id="139" idx="1"/>
            </p:cNvCxnSpPr>
            <p:nvPr/>
          </p:nvCxnSpPr>
          <p:spPr>
            <a:xfrm flipV="1">
              <a:off x="3521864" y="3917519"/>
              <a:ext cx="584688" cy="2381"/>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E5AB4D6-3479-134C-93AC-754500720093}"/>
                </a:ext>
              </a:extLst>
            </p:cNvPr>
            <p:cNvCxnSpPr>
              <a:cxnSpLocks/>
              <a:stCxn id="139" idx="3"/>
              <a:endCxn id="133" idx="1"/>
            </p:cNvCxnSpPr>
            <p:nvPr/>
          </p:nvCxnSpPr>
          <p:spPr>
            <a:xfrm flipV="1">
              <a:off x="4996040" y="3911634"/>
              <a:ext cx="564641" cy="58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Rectangle 14">
              <a:extLst>
                <a:ext uri="{FF2B5EF4-FFF2-40B4-BE49-F238E27FC236}">
                  <a16:creationId xmlns:a16="http://schemas.microsoft.com/office/drawing/2014/main" id="{70908502-C39C-C549-9FF8-C7D6D75FBDAA}"/>
                </a:ext>
              </a:extLst>
            </p:cNvPr>
            <p:cNvSpPr>
              <a:spLocks noChangeArrowheads="1"/>
            </p:cNvSpPr>
            <p:nvPr/>
          </p:nvSpPr>
          <p:spPr bwMode="auto">
            <a:xfrm>
              <a:off x="4893063" y="3634866"/>
              <a:ext cx="29976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167" name="Rectangle 15">
              <a:extLst>
                <a:ext uri="{FF2B5EF4-FFF2-40B4-BE49-F238E27FC236}">
                  <a16:creationId xmlns:a16="http://schemas.microsoft.com/office/drawing/2014/main" id="{A5A75FD8-7BEF-E24B-BE40-A62E7334EAF3}"/>
                </a:ext>
              </a:extLst>
            </p:cNvPr>
            <p:cNvSpPr>
              <a:spLocks noChangeArrowheads="1"/>
            </p:cNvSpPr>
            <p:nvPr/>
          </p:nvSpPr>
          <p:spPr bwMode="auto">
            <a:xfrm>
              <a:off x="3878454" y="3634866"/>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grpSp>
        <p:nvGrpSpPr>
          <p:cNvPr id="172" name="Group 171">
            <a:extLst>
              <a:ext uri="{FF2B5EF4-FFF2-40B4-BE49-F238E27FC236}">
                <a16:creationId xmlns:a16="http://schemas.microsoft.com/office/drawing/2014/main" id="{2CF3D152-69A2-4B44-9439-368D9B9799CE}"/>
              </a:ext>
            </a:extLst>
          </p:cNvPr>
          <p:cNvGrpSpPr/>
          <p:nvPr/>
        </p:nvGrpSpPr>
        <p:grpSpPr>
          <a:xfrm>
            <a:off x="8831037" y="5424901"/>
            <a:ext cx="1812680" cy="347663"/>
            <a:chOff x="3644956" y="3918312"/>
            <a:chExt cx="1812680" cy="347663"/>
          </a:xfrm>
        </p:grpSpPr>
        <p:sp>
          <p:nvSpPr>
            <p:cNvPr id="173" name="Rectangle 14">
              <a:extLst>
                <a:ext uri="{FF2B5EF4-FFF2-40B4-BE49-F238E27FC236}">
                  <a16:creationId xmlns:a16="http://schemas.microsoft.com/office/drawing/2014/main" id="{B9A9A4D8-2B8A-0A4A-9882-FAC30B0FE2C7}"/>
                </a:ext>
              </a:extLst>
            </p:cNvPr>
            <p:cNvSpPr>
              <a:spLocks noChangeArrowheads="1"/>
            </p:cNvSpPr>
            <p:nvPr/>
          </p:nvSpPr>
          <p:spPr bwMode="auto">
            <a:xfrm>
              <a:off x="4842175" y="3926250"/>
              <a:ext cx="61546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solidFill>
                    <a:srgbClr val="FFC000"/>
                  </a:solidFill>
                </a:rPr>
                <a:t>(1,n)</a:t>
              </a:r>
            </a:p>
          </p:txBody>
        </p:sp>
        <p:sp>
          <p:nvSpPr>
            <p:cNvPr id="174" name="Rectangle 15">
              <a:extLst>
                <a:ext uri="{FF2B5EF4-FFF2-40B4-BE49-F238E27FC236}">
                  <a16:creationId xmlns:a16="http://schemas.microsoft.com/office/drawing/2014/main" id="{242A4353-CB55-D542-85BE-596F222899E3}"/>
                </a:ext>
              </a:extLst>
            </p:cNvPr>
            <p:cNvSpPr>
              <a:spLocks noChangeArrowheads="1"/>
            </p:cNvSpPr>
            <p:nvPr/>
          </p:nvSpPr>
          <p:spPr bwMode="auto">
            <a:xfrm>
              <a:off x="3644956" y="3918312"/>
              <a:ext cx="61985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solidFill>
                    <a:srgbClr val="FFC000"/>
                  </a:solidFill>
                </a:rPr>
                <a:t>(1,1)</a:t>
              </a:r>
            </a:p>
          </p:txBody>
        </p:sp>
      </p:grpSp>
      <p:grpSp>
        <p:nvGrpSpPr>
          <p:cNvPr id="175" name="Group 174">
            <a:extLst>
              <a:ext uri="{FF2B5EF4-FFF2-40B4-BE49-F238E27FC236}">
                <a16:creationId xmlns:a16="http://schemas.microsoft.com/office/drawing/2014/main" id="{C619DAD9-10C2-7345-9F53-CD58A6D74EDE}"/>
              </a:ext>
            </a:extLst>
          </p:cNvPr>
          <p:cNvGrpSpPr/>
          <p:nvPr/>
        </p:nvGrpSpPr>
        <p:grpSpPr>
          <a:xfrm>
            <a:off x="7833111" y="4942301"/>
            <a:ext cx="3998564" cy="963613"/>
            <a:chOff x="2647030" y="3435712"/>
            <a:chExt cx="3998564" cy="963613"/>
          </a:xfrm>
        </p:grpSpPr>
        <p:sp>
          <p:nvSpPr>
            <p:cNvPr id="176" name="Rectangle 12">
              <a:extLst>
                <a:ext uri="{FF2B5EF4-FFF2-40B4-BE49-F238E27FC236}">
                  <a16:creationId xmlns:a16="http://schemas.microsoft.com/office/drawing/2014/main" id="{0A0A7004-C23D-184D-A3DC-847DB2ADFE76}"/>
                </a:ext>
              </a:extLst>
            </p:cNvPr>
            <p:cNvSpPr>
              <a:spLocks noChangeArrowheads="1"/>
            </p:cNvSpPr>
            <p:nvPr/>
          </p:nvSpPr>
          <p:spPr bwMode="auto">
            <a:xfrm>
              <a:off x="2647030" y="3748450"/>
              <a:ext cx="874834"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177" name="Rectangle 13">
              <a:extLst>
                <a:ext uri="{FF2B5EF4-FFF2-40B4-BE49-F238E27FC236}">
                  <a16:creationId xmlns:a16="http://schemas.microsoft.com/office/drawing/2014/main" id="{BA4D9774-F679-BF4D-9F5C-ADB4BC39AC66}"/>
                </a:ext>
              </a:extLst>
            </p:cNvPr>
            <p:cNvSpPr>
              <a:spLocks noChangeArrowheads="1"/>
            </p:cNvSpPr>
            <p:nvPr/>
          </p:nvSpPr>
          <p:spPr bwMode="auto">
            <a:xfrm>
              <a:off x="5560681" y="3742100"/>
              <a:ext cx="1084913"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Abteilung</a:t>
              </a:r>
            </a:p>
          </p:txBody>
        </p:sp>
        <p:sp>
          <p:nvSpPr>
            <p:cNvPr id="178" name="AutoShape 20">
              <a:extLst>
                <a:ext uri="{FF2B5EF4-FFF2-40B4-BE49-F238E27FC236}">
                  <a16:creationId xmlns:a16="http://schemas.microsoft.com/office/drawing/2014/main" id="{7ECE38B3-4346-8C4A-938A-09EE1D5760B1}"/>
                </a:ext>
              </a:extLst>
            </p:cNvPr>
            <p:cNvSpPr>
              <a:spLocks noChangeArrowheads="1"/>
            </p:cNvSpPr>
            <p:nvPr/>
          </p:nvSpPr>
          <p:spPr bwMode="auto">
            <a:xfrm>
              <a:off x="4106552" y="3435712"/>
              <a:ext cx="889488" cy="963613"/>
            </a:xfrm>
            <a:prstGeom prst="diamond">
              <a:avLst/>
            </a:prstGeom>
            <a:solidFill>
              <a:schemeClr val="bg1"/>
            </a:solidFill>
            <a:ln w="12700">
              <a:solidFill>
                <a:schemeClr val="tx1"/>
              </a:solidFill>
              <a:miter lim="800000"/>
              <a:headEnd/>
              <a:tailEnd/>
            </a:ln>
          </p:spPr>
          <p:txBody>
            <a:bodyPr wrap="none" anchor="ctr"/>
            <a:lstStyle/>
            <a:p>
              <a:pPr algn="ctr"/>
              <a:r>
                <a:rPr lang="en-US" dirty="0" err="1"/>
                <a:t>führt</a:t>
              </a:r>
              <a:br>
                <a:rPr lang="en-US" dirty="0"/>
              </a:br>
              <a:r>
                <a:rPr lang="en-US" dirty="0" err="1"/>
                <a:t>durch</a:t>
              </a:r>
              <a:endParaRPr lang="en-US" dirty="0"/>
            </a:p>
          </p:txBody>
        </p:sp>
        <p:cxnSp>
          <p:nvCxnSpPr>
            <p:cNvPr id="179" name="Straight Connector 178">
              <a:extLst>
                <a:ext uri="{FF2B5EF4-FFF2-40B4-BE49-F238E27FC236}">
                  <a16:creationId xmlns:a16="http://schemas.microsoft.com/office/drawing/2014/main" id="{30F4750F-7FDB-8147-ACC4-6DCCD58FF0AE}"/>
                </a:ext>
              </a:extLst>
            </p:cNvPr>
            <p:cNvCxnSpPr>
              <a:stCxn id="176" idx="3"/>
              <a:endCxn id="178" idx="1"/>
            </p:cNvCxnSpPr>
            <p:nvPr/>
          </p:nvCxnSpPr>
          <p:spPr>
            <a:xfrm flipV="1">
              <a:off x="3521864" y="3917519"/>
              <a:ext cx="584688" cy="2381"/>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EA968FE-A65A-B642-A19A-554735F2AA11}"/>
                </a:ext>
              </a:extLst>
            </p:cNvPr>
            <p:cNvCxnSpPr>
              <a:cxnSpLocks/>
              <a:stCxn id="178" idx="3"/>
              <a:endCxn id="177" idx="1"/>
            </p:cNvCxnSpPr>
            <p:nvPr/>
          </p:nvCxnSpPr>
          <p:spPr>
            <a:xfrm flipV="1">
              <a:off x="4996040" y="3911634"/>
              <a:ext cx="564641" cy="5885"/>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ectangle 14">
              <a:extLst>
                <a:ext uri="{FF2B5EF4-FFF2-40B4-BE49-F238E27FC236}">
                  <a16:creationId xmlns:a16="http://schemas.microsoft.com/office/drawing/2014/main" id="{790504E7-7D46-7149-82F5-4A33DEC50907}"/>
                </a:ext>
              </a:extLst>
            </p:cNvPr>
            <p:cNvSpPr>
              <a:spLocks noChangeArrowheads="1"/>
            </p:cNvSpPr>
            <p:nvPr/>
          </p:nvSpPr>
          <p:spPr bwMode="auto">
            <a:xfrm>
              <a:off x="4893063" y="3634866"/>
              <a:ext cx="29976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182" name="Rectangle 15">
              <a:extLst>
                <a:ext uri="{FF2B5EF4-FFF2-40B4-BE49-F238E27FC236}">
                  <a16:creationId xmlns:a16="http://schemas.microsoft.com/office/drawing/2014/main" id="{FED7B5CD-563E-3A40-A540-F2EB5FD45D7C}"/>
                </a:ext>
              </a:extLst>
            </p:cNvPr>
            <p:cNvSpPr>
              <a:spLocks noChangeArrowheads="1"/>
            </p:cNvSpPr>
            <p:nvPr/>
          </p:nvSpPr>
          <p:spPr bwMode="auto">
            <a:xfrm>
              <a:off x="3878454" y="3634866"/>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sp>
        <p:nvSpPr>
          <p:cNvPr id="183" name="Rectangle 182">
            <a:extLst>
              <a:ext uri="{FF2B5EF4-FFF2-40B4-BE49-F238E27FC236}">
                <a16:creationId xmlns:a16="http://schemas.microsoft.com/office/drawing/2014/main" id="{009A335D-D6D9-FC4C-A738-A84CB5D780D9}"/>
              </a:ext>
            </a:extLst>
          </p:cNvPr>
          <p:cNvSpPr/>
          <p:nvPr/>
        </p:nvSpPr>
        <p:spPr>
          <a:xfrm>
            <a:off x="1180756" y="5264590"/>
            <a:ext cx="3540258" cy="646331"/>
          </a:xfrm>
          <a:prstGeom prst="rect">
            <a:avLst/>
          </a:prstGeom>
        </p:spPr>
        <p:txBody>
          <a:bodyPr wrap="square">
            <a:spAutoFit/>
          </a:bodyPr>
          <a:lstStyle/>
          <a:p>
            <a:pPr marL="7938" lvl="1"/>
            <a:r>
              <a:rPr lang="de-DE" dirty="0">
                <a:solidFill>
                  <a:schemeClr val="tx1">
                    <a:lumMod val="60000"/>
                    <a:lumOff val="40000"/>
                  </a:schemeClr>
                </a:solidFill>
                <a:ea typeface="ＭＳ Ｐゴシック" charset="0"/>
              </a:rPr>
              <a:t>Bemerkung: In der Literatur findet man weitere Beschriftungsregeln.</a:t>
            </a:r>
          </a:p>
        </p:txBody>
      </p:sp>
      <p:sp>
        <p:nvSpPr>
          <p:cNvPr id="5" name="Date Placeholder 4">
            <a:extLst>
              <a:ext uri="{FF2B5EF4-FFF2-40B4-BE49-F238E27FC236}">
                <a16:creationId xmlns:a16="http://schemas.microsoft.com/office/drawing/2014/main" id="{721EFAA0-833F-EB42-9512-BEB6C2EA8DB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93390795-5204-F842-AC3B-CAB4F8786EFC}"/>
              </a:ext>
            </a:extLst>
          </p:cNvPr>
          <p:cNvSpPr>
            <a:spLocks noGrp="1"/>
          </p:cNvSpPr>
          <p:nvPr>
            <p:ph type="ftr" sz="quarter" idx="3"/>
          </p:nvPr>
        </p:nvSpPr>
        <p:spPr/>
        <p:txBody>
          <a:bodyPr/>
          <a:lstStyle/>
          <a:p>
            <a:r>
              <a:rPr lang="en-GB" dirty="0"/>
              <a:t>T. Braun - </a:t>
            </a:r>
            <a:r>
              <a:rPr lang="en-GB" dirty="0" err="1"/>
              <a:t>Datenbanken</a:t>
            </a:r>
            <a:endParaRPr lang="en-GB" dirty="0"/>
          </a:p>
        </p:txBody>
      </p:sp>
    </p:spTree>
    <p:extLst>
      <p:ext uri="{BB962C8B-B14F-4D97-AF65-F5344CB8AC3E}">
        <p14:creationId xmlns:p14="http://schemas.microsoft.com/office/powerpoint/2010/main" val="33077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0853-2D1E-D94D-8F99-854001A6670F}"/>
              </a:ext>
            </a:extLst>
          </p:cNvPr>
          <p:cNvSpPr>
            <a:spLocks noGrp="1"/>
          </p:cNvSpPr>
          <p:nvPr>
            <p:ph type="title"/>
          </p:nvPr>
        </p:nvSpPr>
        <p:spPr/>
        <p:txBody>
          <a:bodyPr/>
          <a:lstStyle/>
          <a:p>
            <a:r>
              <a:rPr lang="de-DE" dirty="0"/>
              <a:t>Schwache,</a:t>
            </a:r>
            <a:r>
              <a:rPr lang="de-DE" dirty="0">
                <a:ea typeface="ＭＳ Ｐゴシック" charset="0"/>
                <a:cs typeface="ＭＳ Ｐゴシック" charset="0"/>
              </a:rPr>
              <a:t> existenzabhängige</a:t>
            </a:r>
            <a:r>
              <a:rPr lang="de-DE" dirty="0"/>
              <a:t> Entitäten</a:t>
            </a:r>
          </a:p>
        </p:txBody>
      </p:sp>
      <p:sp>
        <p:nvSpPr>
          <p:cNvPr id="3" name="Content Placeholder 2">
            <a:extLst>
              <a:ext uri="{FF2B5EF4-FFF2-40B4-BE49-F238E27FC236}">
                <a16:creationId xmlns:a16="http://schemas.microsoft.com/office/drawing/2014/main" id="{B9FE72E5-65CC-E14E-ADD7-BC74D94514E4}"/>
              </a:ext>
            </a:extLst>
          </p:cNvPr>
          <p:cNvSpPr>
            <a:spLocks noGrp="1"/>
          </p:cNvSpPr>
          <p:nvPr>
            <p:ph idx="1"/>
          </p:nvPr>
        </p:nvSpPr>
        <p:spPr>
          <a:xfrm>
            <a:off x="359626" y="1665066"/>
            <a:ext cx="7363837" cy="4240848"/>
          </a:xfrm>
        </p:spPr>
        <p:txBody>
          <a:bodyPr>
            <a:normAutofit/>
          </a:bodyPr>
          <a:lstStyle/>
          <a:p>
            <a:r>
              <a:rPr lang="de-DE" dirty="0"/>
              <a:t>Starke Entitäten</a:t>
            </a:r>
          </a:p>
          <a:p>
            <a:pPr lvl="1"/>
            <a:r>
              <a:rPr lang="de-DE" dirty="0"/>
              <a:t>Besitzen ausgezeichnete Attribute </a:t>
            </a:r>
            <a:br>
              <a:rPr lang="de-DE" dirty="0"/>
            </a:br>
            <a:r>
              <a:rPr lang="de-DE" dirty="0"/>
              <a:t>zur eindeutigen Identifikation (Schlüssel)</a:t>
            </a:r>
          </a:p>
          <a:p>
            <a:pPr lvl="1"/>
            <a:r>
              <a:rPr lang="de-DE" dirty="0"/>
              <a:t>Beispiel:</a:t>
            </a:r>
          </a:p>
          <a:p>
            <a:pPr lvl="2"/>
            <a:r>
              <a:rPr lang="de-DE" dirty="0"/>
              <a:t>Projekt Schlüssel: </a:t>
            </a:r>
            <a:r>
              <a:rPr lang="de-DE" dirty="0" err="1"/>
              <a:t>Nr</a:t>
            </a:r>
            <a:r>
              <a:rPr lang="de-DE" dirty="0"/>
              <a:t>, Mitarbeiter Schlüssel: </a:t>
            </a:r>
            <a:r>
              <a:rPr lang="de-DE" dirty="0" err="1"/>
              <a:t>PersNr</a:t>
            </a:r>
            <a:endParaRPr lang="de-DE" dirty="0"/>
          </a:p>
          <a:p>
            <a:r>
              <a:rPr lang="de-DE" dirty="0">
                <a:solidFill>
                  <a:schemeClr val="accent1"/>
                </a:solidFill>
              </a:rPr>
              <a:t>Schwache</a:t>
            </a:r>
            <a:r>
              <a:rPr lang="de-DE" dirty="0"/>
              <a:t> Entitäten</a:t>
            </a:r>
          </a:p>
          <a:p>
            <a:pPr lvl="1"/>
            <a:r>
              <a:rPr lang="de-DE" dirty="0"/>
              <a:t>Benötigen identifizierende Einheit zur Identifikation</a:t>
            </a:r>
          </a:p>
          <a:p>
            <a:pPr lvl="1"/>
            <a:r>
              <a:rPr lang="de-DE" dirty="0"/>
              <a:t>Starke Entität mit schwacher Entität in Beziehung</a:t>
            </a:r>
          </a:p>
          <a:p>
            <a:pPr lvl="2"/>
            <a:r>
              <a:rPr lang="de-DE" dirty="0"/>
              <a:t>Totale Partizipation der schwachen Entität nötig</a:t>
            </a:r>
          </a:p>
          <a:p>
            <a:pPr lvl="1"/>
            <a:r>
              <a:rPr lang="de-DE" dirty="0"/>
              <a:t>Beispiel: </a:t>
            </a:r>
          </a:p>
          <a:p>
            <a:pPr lvl="2"/>
            <a:r>
              <a:rPr lang="de-DE" dirty="0"/>
              <a:t>Beziehung „Angehörige von“ stellt die Verbindung </a:t>
            </a:r>
            <a:br>
              <a:rPr lang="de-DE" dirty="0"/>
            </a:br>
            <a:r>
              <a:rPr lang="de-DE" dirty="0"/>
              <a:t>zur identifizierenden Einheit (Angestellter) her</a:t>
            </a:r>
          </a:p>
        </p:txBody>
      </p:sp>
      <p:sp>
        <p:nvSpPr>
          <p:cNvPr id="4" name="Slide Number Placeholder 3">
            <a:extLst>
              <a:ext uri="{FF2B5EF4-FFF2-40B4-BE49-F238E27FC236}">
                <a16:creationId xmlns:a16="http://schemas.microsoft.com/office/drawing/2014/main" id="{92DA2D1F-C167-254B-853D-F590CE06E813}"/>
              </a:ext>
            </a:extLst>
          </p:cNvPr>
          <p:cNvSpPr>
            <a:spLocks noGrp="1"/>
          </p:cNvSpPr>
          <p:nvPr>
            <p:ph type="sldNum" sz="quarter" idx="4"/>
          </p:nvPr>
        </p:nvSpPr>
        <p:spPr/>
        <p:txBody>
          <a:bodyPr/>
          <a:lstStyle/>
          <a:p>
            <a:fld id="{6B52BCD7-8B4B-1443-81DC-540C3C62FE02}" type="slidenum">
              <a:rPr lang="en-GB" smtClean="0"/>
              <a:t>19</a:t>
            </a:fld>
            <a:endParaRPr lang="en-GB"/>
          </a:p>
        </p:txBody>
      </p:sp>
      <p:grpSp>
        <p:nvGrpSpPr>
          <p:cNvPr id="5" name="Group 19">
            <a:extLst>
              <a:ext uri="{FF2B5EF4-FFF2-40B4-BE49-F238E27FC236}">
                <a16:creationId xmlns:a16="http://schemas.microsoft.com/office/drawing/2014/main" id="{0FBE490E-F80A-F54C-8D8C-7695310CC8BC}"/>
              </a:ext>
            </a:extLst>
          </p:cNvPr>
          <p:cNvGrpSpPr>
            <a:grpSpLocks/>
          </p:cNvGrpSpPr>
          <p:nvPr/>
        </p:nvGrpSpPr>
        <p:grpSpPr bwMode="auto">
          <a:xfrm>
            <a:off x="6681270" y="5057363"/>
            <a:ext cx="5150445" cy="848551"/>
            <a:chOff x="2681" y="2426"/>
            <a:chExt cx="1742" cy="287"/>
          </a:xfrm>
        </p:grpSpPr>
        <p:sp>
          <p:nvSpPr>
            <p:cNvPr id="7" name="Rectangle 6">
              <a:extLst>
                <a:ext uri="{FF2B5EF4-FFF2-40B4-BE49-F238E27FC236}">
                  <a16:creationId xmlns:a16="http://schemas.microsoft.com/office/drawing/2014/main" id="{831EA33D-2C5E-584B-8CE5-57AC669BB995}"/>
                </a:ext>
              </a:extLst>
            </p:cNvPr>
            <p:cNvSpPr>
              <a:spLocks noChangeArrowheads="1"/>
            </p:cNvSpPr>
            <p:nvPr/>
          </p:nvSpPr>
          <p:spPr bwMode="auto">
            <a:xfrm>
              <a:off x="2707" y="2510"/>
              <a:ext cx="458" cy="105"/>
            </a:xfrm>
            <a:prstGeom prst="rect">
              <a:avLst/>
            </a:prstGeom>
            <a:noFill/>
            <a:ln w="12700">
              <a:solidFill>
                <a:schemeClr val="tx1"/>
              </a:solidFill>
              <a:miter lim="800000"/>
              <a:headEnd type="none" w="sm" len="sm"/>
              <a:tailEnd type="none" w="sm" len="sm"/>
            </a:ln>
          </p:spPr>
          <p:txBody>
            <a:bodyPr wrap="none" anchor="ctr"/>
            <a:lstStyle/>
            <a:p>
              <a:pPr algn="ctr"/>
              <a:r>
                <a:rPr lang="de-DE" dirty="0"/>
                <a:t>Angestellter</a:t>
              </a:r>
              <a:endParaRPr lang="de-DE" sz="1100" dirty="0"/>
            </a:p>
          </p:txBody>
        </p:sp>
        <p:sp>
          <p:nvSpPr>
            <p:cNvPr id="8" name="Text Box 10">
              <a:extLst>
                <a:ext uri="{FF2B5EF4-FFF2-40B4-BE49-F238E27FC236}">
                  <a16:creationId xmlns:a16="http://schemas.microsoft.com/office/drawing/2014/main" id="{A9A3A12C-DEF9-3C49-92E8-D7D31E801DF3}"/>
                </a:ext>
              </a:extLst>
            </p:cNvPr>
            <p:cNvSpPr txBox="1">
              <a:spLocks noChangeArrowheads="1"/>
            </p:cNvSpPr>
            <p:nvPr/>
          </p:nvSpPr>
          <p:spPr bwMode="auto">
            <a:xfrm>
              <a:off x="2681" y="2618"/>
              <a:ext cx="374" cy="94"/>
            </a:xfrm>
            <a:prstGeom prst="rect">
              <a:avLst/>
            </a:prstGeom>
            <a:noFill/>
            <a:ln w="12700">
              <a:noFill/>
              <a:miter lim="800000"/>
              <a:headEnd type="none" w="sm" len="sm"/>
              <a:tailEnd type="none" w="sm" len="sm"/>
            </a:ln>
          </p:spPr>
          <p:txBody>
            <a:bodyPr wrap="none">
              <a:spAutoFit/>
            </a:bodyPr>
            <a:lstStyle/>
            <a:p>
              <a:r>
                <a:rPr lang="de-DE" sz="1200" dirty="0"/>
                <a:t>(starke) Entität</a:t>
              </a:r>
            </a:p>
          </p:txBody>
        </p:sp>
        <p:sp>
          <p:nvSpPr>
            <p:cNvPr id="9" name="AutoShape 12">
              <a:extLst>
                <a:ext uri="{FF2B5EF4-FFF2-40B4-BE49-F238E27FC236}">
                  <a16:creationId xmlns:a16="http://schemas.microsoft.com/office/drawing/2014/main" id="{E4844F38-3694-0C4A-818A-2F059BFA4BA1}"/>
                </a:ext>
              </a:extLst>
            </p:cNvPr>
            <p:cNvSpPr>
              <a:spLocks noChangeArrowheads="1"/>
            </p:cNvSpPr>
            <p:nvPr/>
          </p:nvSpPr>
          <p:spPr bwMode="auto">
            <a:xfrm>
              <a:off x="3348" y="2426"/>
              <a:ext cx="408" cy="272"/>
            </a:xfrm>
            <a:prstGeom prst="diamond">
              <a:avLst/>
            </a:prstGeom>
            <a:solidFill>
              <a:schemeClr val="bg1"/>
            </a:solidFill>
            <a:ln w="38100" cmpd="dbl">
              <a:solidFill>
                <a:schemeClr val="tx1"/>
              </a:solidFill>
              <a:miter lim="800000"/>
              <a:headEnd type="none" w="sm" len="sm"/>
              <a:tailEnd type="none" w="sm" len="sm"/>
            </a:ln>
          </p:spPr>
          <p:txBody>
            <a:bodyPr wrap="none" anchor="ctr"/>
            <a:lstStyle/>
            <a:p>
              <a:pPr algn="ctr"/>
              <a:r>
                <a:rPr lang="de-DE" sz="1200" dirty="0"/>
                <a:t>Angehörige</a:t>
              </a:r>
              <a:br>
                <a:rPr lang="de-DE" sz="1200" dirty="0"/>
              </a:br>
              <a:r>
                <a:rPr lang="de-DE" sz="1200" dirty="0"/>
                <a:t>von</a:t>
              </a:r>
            </a:p>
          </p:txBody>
        </p:sp>
        <p:sp>
          <p:nvSpPr>
            <p:cNvPr id="12" name="Text Box 16">
              <a:extLst>
                <a:ext uri="{FF2B5EF4-FFF2-40B4-BE49-F238E27FC236}">
                  <a16:creationId xmlns:a16="http://schemas.microsoft.com/office/drawing/2014/main" id="{2C7E1E82-A2E2-B643-9322-44E20ADB21CD}"/>
                </a:ext>
              </a:extLst>
            </p:cNvPr>
            <p:cNvSpPr txBox="1">
              <a:spLocks noChangeArrowheads="1"/>
            </p:cNvSpPr>
            <p:nvPr/>
          </p:nvSpPr>
          <p:spPr bwMode="auto">
            <a:xfrm>
              <a:off x="3734" y="2455"/>
              <a:ext cx="104" cy="125"/>
            </a:xfrm>
            <a:prstGeom prst="rect">
              <a:avLst/>
            </a:prstGeom>
            <a:noFill/>
            <a:ln w="12700">
              <a:noFill/>
              <a:miter lim="800000"/>
              <a:headEnd type="none" w="sm" len="sm"/>
              <a:tailEnd type="none" w="sm" len="sm"/>
            </a:ln>
          </p:spPr>
          <p:txBody>
            <a:bodyPr wrap="none">
              <a:spAutoFit/>
            </a:bodyPr>
            <a:lstStyle/>
            <a:p>
              <a:r>
                <a:rPr lang="de-DE" dirty="0"/>
                <a:t>n</a:t>
              </a:r>
            </a:p>
          </p:txBody>
        </p:sp>
        <p:sp>
          <p:nvSpPr>
            <p:cNvPr id="13" name="Text Box 17">
              <a:extLst>
                <a:ext uri="{FF2B5EF4-FFF2-40B4-BE49-F238E27FC236}">
                  <a16:creationId xmlns:a16="http://schemas.microsoft.com/office/drawing/2014/main" id="{E7FCBCD6-2832-2149-AF51-BCE47120C490}"/>
                </a:ext>
              </a:extLst>
            </p:cNvPr>
            <p:cNvSpPr txBox="1">
              <a:spLocks noChangeArrowheads="1"/>
            </p:cNvSpPr>
            <p:nvPr/>
          </p:nvSpPr>
          <p:spPr bwMode="auto">
            <a:xfrm>
              <a:off x="3277" y="2463"/>
              <a:ext cx="102" cy="125"/>
            </a:xfrm>
            <a:prstGeom prst="rect">
              <a:avLst/>
            </a:prstGeom>
            <a:noFill/>
            <a:ln w="12700">
              <a:noFill/>
              <a:miter lim="800000"/>
              <a:headEnd type="none" w="sm" len="sm"/>
              <a:tailEnd type="none" w="sm" len="sm"/>
            </a:ln>
          </p:spPr>
          <p:txBody>
            <a:bodyPr wrap="none">
              <a:spAutoFit/>
            </a:bodyPr>
            <a:lstStyle/>
            <a:p>
              <a:r>
                <a:rPr lang="de-DE" dirty="0"/>
                <a:t>1</a:t>
              </a:r>
            </a:p>
          </p:txBody>
        </p:sp>
        <p:sp>
          <p:nvSpPr>
            <p:cNvPr id="14" name="Rectangle 9">
              <a:extLst>
                <a:ext uri="{FF2B5EF4-FFF2-40B4-BE49-F238E27FC236}">
                  <a16:creationId xmlns:a16="http://schemas.microsoft.com/office/drawing/2014/main" id="{81720C1C-CABF-2F42-A2F0-63121A8473DE}"/>
                </a:ext>
              </a:extLst>
            </p:cNvPr>
            <p:cNvSpPr>
              <a:spLocks noChangeArrowheads="1"/>
            </p:cNvSpPr>
            <p:nvPr/>
          </p:nvSpPr>
          <p:spPr bwMode="auto">
            <a:xfrm>
              <a:off x="3941" y="2510"/>
              <a:ext cx="482" cy="105"/>
            </a:xfrm>
            <a:prstGeom prst="rect">
              <a:avLst/>
            </a:prstGeom>
            <a:noFill/>
            <a:ln w="38100" cmpd="dbl">
              <a:solidFill>
                <a:schemeClr val="tx1"/>
              </a:solidFill>
              <a:miter lim="800000"/>
              <a:headEnd type="none" w="sm" len="sm"/>
              <a:tailEnd type="none" w="sm" len="sm"/>
            </a:ln>
          </p:spPr>
          <p:txBody>
            <a:bodyPr wrap="none" anchor="ctr"/>
            <a:lstStyle/>
            <a:p>
              <a:pPr algn="ctr"/>
              <a:r>
                <a:rPr lang="de-DE" dirty="0"/>
                <a:t>Angehöriger</a:t>
              </a:r>
              <a:endParaRPr lang="de-DE" sz="1100" dirty="0"/>
            </a:p>
          </p:txBody>
        </p:sp>
        <p:sp>
          <p:nvSpPr>
            <p:cNvPr id="15" name="Text Box 11">
              <a:extLst>
                <a:ext uri="{FF2B5EF4-FFF2-40B4-BE49-F238E27FC236}">
                  <a16:creationId xmlns:a16="http://schemas.microsoft.com/office/drawing/2014/main" id="{20B085B1-671B-5647-B1D2-51380453C57F}"/>
                </a:ext>
              </a:extLst>
            </p:cNvPr>
            <p:cNvSpPr txBox="1">
              <a:spLocks noChangeArrowheads="1"/>
            </p:cNvSpPr>
            <p:nvPr/>
          </p:nvSpPr>
          <p:spPr bwMode="auto">
            <a:xfrm>
              <a:off x="3931" y="2619"/>
              <a:ext cx="421" cy="94"/>
            </a:xfrm>
            <a:prstGeom prst="rect">
              <a:avLst/>
            </a:prstGeom>
            <a:noFill/>
            <a:ln w="12700">
              <a:noFill/>
              <a:miter lim="800000"/>
              <a:headEnd type="none" w="sm" len="sm"/>
              <a:tailEnd type="none" w="sm" len="sm"/>
            </a:ln>
          </p:spPr>
          <p:txBody>
            <a:bodyPr wrap="none">
              <a:spAutoFit/>
            </a:bodyPr>
            <a:lstStyle/>
            <a:p>
              <a:r>
                <a:rPr lang="de-DE" sz="1200" dirty="0"/>
                <a:t>schwache Entität</a:t>
              </a:r>
            </a:p>
          </p:txBody>
        </p:sp>
      </p:grpSp>
      <p:grpSp>
        <p:nvGrpSpPr>
          <p:cNvPr id="28" name="Group 27">
            <a:extLst>
              <a:ext uri="{FF2B5EF4-FFF2-40B4-BE49-F238E27FC236}">
                <a16:creationId xmlns:a16="http://schemas.microsoft.com/office/drawing/2014/main" id="{D135B100-DD64-CE43-8857-8120A0436EBA}"/>
              </a:ext>
            </a:extLst>
          </p:cNvPr>
          <p:cNvGrpSpPr/>
          <p:nvPr/>
        </p:nvGrpSpPr>
        <p:grpSpPr>
          <a:xfrm>
            <a:off x="6918782" y="2034930"/>
            <a:ext cx="3878936" cy="963613"/>
            <a:chOff x="2981366" y="3708679"/>
            <a:chExt cx="3878936" cy="963613"/>
          </a:xfrm>
        </p:grpSpPr>
        <p:grpSp>
          <p:nvGrpSpPr>
            <p:cNvPr id="16" name="Group 15">
              <a:extLst>
                <a:ext uri="{FF2B5EF4-FFF2-40B4-BE49-F238E27FC236}">
                  <a16:creationId xmlns:a16="http://schemas.microsoft.com/office/drawing/2014/main" id="{D46C622C-ACB9-5F41-B5B3-58F08027F7C7}"/>
                </a:ext>
              </a:extLst>
            </p:cNvPr>
            <p:cNvGrpSpPr/>
            <p:nvPr/>
          </p:nvGrpSpPr>
          <p:grpSpPr>
            <a:xfrm>
              <a:off x="3113316" y="3708679"/>
              <a:ext cx="3746986" cy="963613"/>
              <a:chOff x="2868495" y="4197152"/>
              <a:chExt cx="3746986" cy="963613"/>
            </a:xfrm>
          </p:grpSpPr>
          <p:grpSp>
            <p:nvGrpSpPr>
              <p:cNvPr id="17" name="Group 2">
                <a:extLst>
                  <a:ext uri="{FF2B5EF4-FFF2-40B4-BE49-F238E27FC236}">
                    <a16:creationId xmlns:a16="http://schemas.microsoft.com/office/drawing/2014/main" id="{0A3BCEF1-1AD2-1F4D-93F5-03B0EEEF605F}"/>
                  </a:ext>
                </a:extLst>
              </p:cNvPr>
              <p:cNvGrpSpPr>
                <a:grpSpLocks/>
              </p:cNvGrpSpPr>
              <p:nvPr/>
            </p:nvGrpSpPr>
            <p:grpSpPr bwMode="auto">
              <a:xfrm>
                <a:off x="2868495" y="4197152"/>
                <a:ext cx="3746986" cy="963613"/>
                <a:chOff x="1646" y="2905"/>
                <a:chExt cx="2557" cy="607"/>
              </a:xfrm>
            </p:grpSpPr>
            <p:sp>
              <p:nvSpPr>
                <p:cNvPr id="21" name="Rectangle 3">
                  <a:extLst>
                    <a:ext uri="{FF2B5EF4-FFF2-40B4-BE49-F238E27FC236}">
                      <a16:creationId xmlns:a16="http://schemas.microsoft.com/office/drawing/2014/main" id="{34219F98-4A08-754F-9B40-AF8A25859086}"/>
                    </a:ext>
                  </a:extLst>
                </p:cNvPr>
                <p:cNvSpPr>
                  <a:spLocks noChangeArrowheads="1"/>
                </p:cNvSpPr>
                <p:nvPr/>
              </p:nvSpPr>
              <p:spPr bwMode="auto">
                <a:xfrm>
                  <a:off x="1646" y="3100"/>
                  <a:ext cx="597" cy="21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22" name="Rectangle 4">
                  <a:extLst>
                    <a:ext uri="{FF2B5EF4-FFF2-40B4-BE49-F238E27FC236}">
                      <a16:creationId xmlns:a16="http://schemas.microsoft.com/office/drawing/2014/main" id="{D2F8F8FE-40D7-2844-8AE7-DF1D2C79E2D6}"/>
                    </a:ext>
                  </a:extLst>
                </p:cNvPr>
                <p:cNvSpPr>
                  <a:spLocks noChangeArrowheads="1"/>
                </p:cNvSpPr>
                <p:nvPr/>
              </p:nvSpPr>
              <p:spPr bwMode="auto">
                <a:xfrm>
                  <a:off x="3343" y="3100"/>
                  <a:ext cx="860" cy="21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Mitarbeiter</a:t>
                  </a:r>
                </a:p>
              </p:txBody>
            </p:sp>
            <p:sp>
              <p:nvSpPr>
                <p:cNvPr id="23" name="AutoShape 6">
                  <a:extLst>
                    <a:ext uri="{FF2B5EF4-FFF2-40B4-BE49-F238E27FC236}">
                      <a16:creationId xmlns:a16="http://schemas.microsoft.com/office/drawing/2014/main" id="{21964A6B-5042-BA49-9C79-DF0F9DEBCB9F}"/>
                    </a:ext>
                  </a:extLst>
                </p:cNvPr>
                <p:cNvSpPr>
                  <a:spLocks noChangeArrowheads="1"/>
                </p:cNvSpPr>
                <p:nvPr/>
              </p:nvSpPr>
              <p:spPr bwMode="auto">
                <a:xfrm>
                  <a:off x="2483" y="2905"/>
                  <a:ext cx="607" cy="607"/>
                </a:xfrm>
                <a:prstGeom prst="diamond">
                  <a:avLst/>
                </a:prstGeom>
                <a:solidFill>
                  <a:schemeClr val="bg1"/>
                </a:solidFill>
                <a:ln w="12700">
                  <a:solidFill>
                    <a:schemeClr val="tx1"/>
                  </a:solidFill>
                  <a:miter lim="800000"/>
                  <a:headEnd/>
                  <a:tailEnd/>
                </a:ln>
                <a:extLst/>
              </p:spPr>
              <p:txBody>
                <a:bodyPr wrap="none" anchor="ctr"/>
                <a:lstStyle/>
                <a:p>
                  <a:endParaRPr lang="en-US"/>
                </a:p>
              </p:txBody>
            </p:sp>
            <p:sp>
              <p:nvSpPr>
                <p:cNvPr id="25" name="Rectangle 5">
                  <a:extLst>
                    <a:ext uri="{FF2B5EF4-FFF2-40B4-BE49-F238E27FC236}">
                      <a16:creationId xmlns:a16="http://schemas.microsoft.com/office/drawing/2014/main" id="{FAC6F2D4-382B-704F-91AF-29B4E8CA02B6}"/>
                    </a:ext>
                  </a:extLst>
                </p:cNvPr>
                <p:cNvSpPr>
                  <a:spLocks noChangeArrowheads="1"/>
                </p:cNvSpPr>
                <p:nvPr/>
              </p:nvSpPr>
              <p:spPr bwMode="auto">
                <a:xfrm>
                  <a:off x="2464" y="3109"/>
                  <a:ext cx="65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arbeitet</a:t>
                  </a:r>
                </a:p>
                <a:p>
                  <a:pPr algn="ctr">
                    <a:lnSpc>
                      <a:spcPct val="90000"/>
                    </a:lnSpc>
                  </a:pPr>
                  <a:r>
                    <a:rPr lang="de-DE" dirty="0"/>
                    <a:t>an</a:t>
                  </a:r>
                </a:p>
              </p:txBody>
            </p:sp>
          </p:grpSp>
          <p:sp>
            <p:nvSpPr>
              <p:cNvPr id="18" name="Rectangle 14">
                <a:extLst>
                  <a:ext uri="{FF2B5EF4-FFF2-40B4-BE49-F238E27FC236}">
                    <a16:creationId xmlns:a16="http://schemas.microsoft.com/office/drawing/2014/main" id="{FC628F7D-78D9-A74F-8597-A07D331CB008}"/>
                  </a:ext>
                </a:extLst>
              </p:cNvPr>
              <p:cNvSpPr>
                <a:spLocks noChangeArrowheads="1"/>
              </p:cNvSpPr>
              <p:nvPr/>
            </p:nvSpPr>
            <p:spPr bwMode="auto">
              <a:xfrm>
                <a:off x="4852179" y="4391568"/>
                <a:ext cx="37991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m</a:t>
                </a:r>
              </a:p>
            </p:txBody>
          </p:sp>
          <p:sp>
            <p:nvSpPr>
              <p:cNvPr id="19" name="Rectangle 15">
                <a:extLst>
                  <a:ext uri="{FF2B5EF4-FFF2-40B4-BE49-F238E27FC236}">
                    <a16:creationId xmlns:a16="http://schemas.microsoft.com/office/drawing/2014/main" id="{B567B594-0188-FA46-83BA-B855A7EACC09}"/>
                  </a:ext>
                </a:extLst>
              </p:cNvPr>
              <p:cNvSpPr>
                <a:spLocks noChangeArrowheads="1"/>
              </p:cNvSpPr>
              <p:nvPr/>
            </p:nvSpPr>
            <p:spPr bwMode="auto">
              <a:xfrm>
                <a:off x="3877645" y="4391568"/>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sp>
          <p:nvSpPr>
            <p:cNvPr id="26" name="Text Box 10">
              <a:extLst>
                <a:ext uri="{FF2B5EF4-FFF2-40B4-BE49-F238E27FC236}">
                  <a16:creationId xmlns:a16="http://schemas.microsoft.com/office/drawing/2014/main" id="{B83076BD-D68E-1A4E-9904-7C8D7FCC320D}"/>
                </a:ext>
              </a:extLst>
            </p:cNvPr>
            <p:cNvSpPr txBox="1">
              <a:spLocks noChangeArrowheads="1"/>
            </p:cNvSpPr>
            <p:nvPr/>
          </p:nvSpPr>
          <p:spPr bwMode="auto">
            <a:xfrm>
              <a:off x="2981366" y="4323429"/>
              <a:ext cx="1104405" cy="276999"/>
            </a:xfrm>
            <a:prstGeom prst="rect">
              <a:avLst/>
            </a:prstGeom>
            <a:noFill/>
            <a:ln w="12700">
              <a:noFill/>
              <a:miter lim="800000"/>
              <a:headEnd type="none" w="sm" len="sm"/>
              <a:tailEnd type="none" w="sm" len="sm"/>
            </a:ln>
          </p:spPr>
          <p:txBody>
            <a:bodyPr wrap="none">
              <a:spAutoFit/>
            </a:bodyPr>
            <a:lstStyle/>
            <a:p>
              <a:r>
                <a:rPr lang="de-DE" sz="1200" dirty="0"/>
                <a:t>(starke) Entität</a:t>
              </a:r>
            </a:p>
          </p:txBody>
        </p:sp>
        <p:sp>
          <p:nvSpPr>
            <p:cNvPr id="27" name="Text Box 10">
              <a:extLst>
                <a:ext uri="{FF2B5EF4-FFF2-40B4-BE49-F238E27FC236}">
                  <a16:creationId xmlns:a16="http://schemas.microsoft.com/office/drawing/2014/main" id="{8029BB28-E05A-534E-9E2E-0D1D1185223F}"/>
                </a:ext>
              </a:extLst>
            </p:cNvPr>
            <p:cNvSpPr txBox="1">
              <a:spLocks noChangeArrowheads="1"/>
            </p:cNvSpPr>
            <p:nvPr/>
          </p:nvSpPr>
          <p:spPr bwMode="auto">
            <a:xfrm>
              <a:off x="5535417" y="4335426"/>
              <a:ext cx="1104405" cy="276999"/>
            </a:xfrm>
            <a:prstGeom prst="rect">
              <a:avLst/>
            </a:prstGeom>
            <a:noFill/>
            <a:ln w="12700">
              <a:noFill/>
              <a:miter lim="800000"/>
              <a:headEnd type="none" w="sm" len="sm"/>
              <a:tailEnd type="none" w="sm" len="sm"/>
            </a:ln>
          </p:spPr>
          <p:txBody>
            <a:bodyPr wrap="none">
              <a:spAutoFit/>
            </a:bodyPr>
            <a:lstStyle/>
            <a:p>
              <a:r>
                <a:rPr lang="de-DE" sz="1200" dirty="0"/>
                <a:t>(starke) Entität</a:t>
              </a:r>
            </a:p>
          </p:txBody>
        </p:sp>
      </p:grpSp>
      <p:sp>
        <p:nvSpPr>
          <p:cNvPr id="6" name="Date Placeholder 5">
            <a:extLst>
              <a:ext uri="{FF2B5EF4-FFF2-40B4-BE49-F238E27FC236}">
                <a16:creationId xmlns:a16="http://schemas.microsoft.com/office/drawing/2014/main" id="{182B7E70-C246-2243-8E2F-BEFB98C4C597}"/>
              </a:ext>
            </a:extLst>
          </p:cNvPr>
          <p:cNvSpPr>
            <a:spLocks noGrp="1"/>
          </p:cNvSpPr>
          <p:nvPr>
            <p:ph type="dt" sz="half" idx="2"/>
          </p:nvPr>
        </p:nvSpPr>
        <p:spPr/>
        <p:txBody>
          <a:bodyPr/>
          <a:lstStyle/>
          <a:p>
            <a:r>
              <a:rPr lang="en-GB"/>
              <a:t>Modellierung</a:t>
            </a:r>
          </a:p>
        </p:txBody>
      </p:sp>
      <p:sp>
        <p:nvSpPr>
          <p:cNvPr id="29" name="Footer Placeholder 28">
            <a:extLst>
              <a:ext uri="{FF2B5EF4-FFF2-40B4-BE49-F238E27FC236}">
                <a16:creationId xmlns:a16="http://schemas.microsoft.com/office/drawing/2014/main" id="{FF51F6B5-1D47-EC4D-B0C6-294773821271}"/>
              </a:ext>
            </a:extLst>
          </p:cNvPr>
          <p:cNvSpPr>
            <a:spLocks noGrp="1"/>
          </p:cNvSpPr>
          <p:nvPr>
            <p:ph type="ftr" sz="quarter" idx="3"/>
          </p:nvPr>
        </p:nvSpPr>
        <p:spPr/>
        <p:txBody>
          <a:bodyPr/>
          <a:lstStyle/>
          <a:p>
            <a:r>
              <a:rPr lang="en-GB"/>
              <a:t>T. Braun - Datenbanken</a:t>
            </a:r>
          </a:p>
        </p:txBody>
      </p:sp>
      <p:grpSp>
        <p:nvGrpSpPr>
          <p:cNvPr id="30" name="Group 29">
            <a:extLst>
              <a:ext uri="{FF2B5EF4-FFF2-40B4-BE49-F238E27FC236}">
                <a16:creationId xmlns:a16="http://schemas.microsoft.com/office/drawing/2014/main" id="{1B761A80-A249-0541-9FFA-4D0387583263}"/>
              </a:ext>
            </a:extLst>
          </p:cNvPr>
          <p:cNvGrpSpPr/>
          <p:nvPr/>
        </p:nvGrpSpPr>
        <p:grpSpPr>
          <a:xfrm>
            <a:off x="6013560" y="2010171"/>
            <a:ext cx="1037172" cy="957519"/>
            <a:chOff x="5614341" y="4688425"/>
            <a:chExt cx="1037172" cy="957519"/>
          </a:xfrm>
        </p:grpSpPr>
        <p:sp>
          <p:nvSpPr>
            <p:cNvPr id="35" name="Oval 4">
              <a:extLst>
                <a:ext uri="{FF2B5EF4-FFF2-40B4-BE49-F238E27FC236}">
                  <a16:creationId xmlns:a16="http://schemas.microsoft.com/office/drawing/2014/main" id="{10D35331-3E5E-694C-86CF-7DD0B1870F6E}"/>
                </a:ext>
              </a:extLst>
            </p:cNvPr>
            <p:cNvSpPr>
              <a:spLocks noChangeArrowheads="1"/>
            </p:cNvSpPr>
            <p:nvPr/>
          </p:nvSpPr>
          <p:spPr bwMode="auto">
            <a:xfrm>
              <a:off x="5614341" y="4688425"/>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u="sng" dirty="0" err="1"/>
                <a:t>PersNr</a:t>
              </a:r>
              <a:endParaRPr lang="en-US" sz="1600" u="sng" dirty="0"/>
            </a:p>
          </p:txBody>
        </p:sp>
        <p:sp>
          <p:nvSpPr>
            <p:cNvPr id="36" name="Oval 7">
              <a:extLst>
                <a:ext uri="{FF2B5EF4-FFF2-40B4-BE49-F238E27FC236}">
                  <a16:creationId xmlns:a16="http://schemas.microsoft.com/office/drawing/2014/main" id="{13701C25-B4AE-0045-B84A-ED8694316F7D}"/>
                </a:ext>
              </a:extLst>
            </p:cNvPr>
            <p:cNvSpPr>
              <a:spLocks noChangeArrowheads="1"/>
            </p:cNvSpPr>
            <p:nvPr/>
          </p:nvSpPr>
          <p:spPr bwMode="auto">
            <a:xfrm>
              <a:off x="5614341" y="5277644"/>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a:t>Name</a:t>
              </a:r>
            </a:p>
          </p:txBody>
        </p:sp>
        <p:cxnSp>
          <p:nvCxnSpPr>
            <p:cNvPr id="37" name="Straight Connector 36">
              <a:extLst>
                <a:ext uri="{FF2B5EF4-FFF2-40B4-BE49-F238E27FC236}">
                  <a16:creationId xmlns:a16="http://schemas.microsoft.com/office/drawing/2014/main" id="{DB61D728-5E66-794D-8B3A-2F0CE9BC51EA}"/>
                </a:ext>
              </a:extLst>
            </p:cNvPr>
            <p:cNvCxnSpPr>
              <a:cxnSpLocks/>
              <a:stCxn id="21" idx="1"/>
              <a:endCxn id="35" idx="6"/>
            </p:cNvCxnSpPr>
            <p:nvPr/>
          </p:nvCxnSpPr>
          <p:spPr>
            <a:xfrm flipH="1" flipV="1">
              <a:off x="6376341" y="4872575"/>
              <a:ext cx="275172" cy="32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D8BE216-FD28-3346-93D9-0A373553AFD3}"/>
                </a:ext>
              </a:extLst>
            </p:cNvPr>
            <p:cNvCxnSpPr>
              <a:cxnSpLocks/>
              <a:stCxn id="21" idx="1"/>
              <a:endCxn id="36" idx="6"/>
            </p:cNvCxnSpPr>
            <p:nvPr/>
          </p:nvCxnSpPr>
          <p:spPr>
            <a:xfrm flipH="1">
              <a:off x="6376341" y="5194197"/>
              <a:ext cx="275172" cy="267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CDB07F0E-9721-6048-BB01-6232AF768552}"/>
              </a:ext>
            </a:extLst>
          </p:cNvPr>
          <p:cNvGrpSpPr/>
          <p:nvPr/>
        </p:nvGrpSpPr>
        <p:grpSpPr>
          <a:xfrm>
            <a:off x="10797718" y="1798871"/>
            <a:ext cx="1033957" cy="1428781"/>
            <a:chOff x="10465833" y="4463587"/>
            <a:chExt cx="1033957" cy="1428781"/>
          </a:xfrm>
        </p:grpSpPr>
        <p:sp>
          <p:nvSpPr>
            <p:cNvPr id="41" name="Oval 4">
              <a:extLst>
                <a:ext uri="{FF2B5EF4-FFF2-40B4-BE49-F238E27FC236}">
                  <a16:creationId xmlns:a16="http://schemas.microsoft.com/office/drawing/2014/main" id="{AE5D8C9A-34BA-7744-8682-35E3D82B7165}"/>
                </a:ext>
              </a:extLst>
            </p:cNvPr>
            <p:cNvSpPr>
              <a:spLocks noChangeArrowheads="1"/>
            </p:cNvSpPr>
            <p:nvPr/>
          </p:nvSpPr>
          <p:spPr bwMode="auto">
            <a:xfrm>
              <a:off x="10737790" y="4463587"/>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u="sng" dirty="0" err="1"/>
                <a:t>Nr</a:t>
              </a:r>
              <a:endParaRPr lang="en-US" sz="1600" u="sng" dirty="0"/>
            </a:p>
          </p:txBody>
        </p:sp>
        <p:sp>
          <p:nvSpPr>
            <p:cNvPr id="42" name="Oval 7">
              <a:extLst>
                <a:ext uri="{FF2B5EF4-FFF2-40B4-BE49-F238E27FC236}">
                  <a16:creationId xmlns:a16="http://schemas.microsoft.com/office/drawing/2014/main" id="{62CB95F4-2FCF-EF47-A079-EA5D9784028E}"/>
                </a:ext>
              </a:extLst>
            </p:cNvPr>
            <p:cNvSpPr>
              <a:spLocks noChangeArrowheads="1"/>
            </p:cNvSpPr>
            <p:nvPr/>
          </p:nvSpPr>
          <p:spPr bwMode="auto">
            <a:xfrm>
              <a:off x="10736325" y="4999412"/>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err="1"/>
                <a:t>Titel</a:t>
              </a:r>
              <a:endParaRPr lang="en-US" sz="1600" dirty="0"/>
            </a:p>
          </p:txBody>
        </p:sp>
        <p:sp>
          <p:nvSpPr>
            <p:cNvPr id="43" name="Oval 10">
              <a:extLst>
                <a:ext uri="{FF2B5EF4-FFF2-40B4-BE49-F238E27FC236}">
                  <a16:creationId xmlns:a16="http://schemas.microsoft.com/office/drawing/2014/main" id="{053EF8AD-AAD7-E649-B6FC-9D434DEC5DBE}"/>
                </a:ext>
              </a:extLst>
            </p:cNvPr>
            <p:cNvSpPr>
              <a:spLocks noChangeArrowheads="1"/>
            </p:cNvSpPr>
            <p:nvPr/>
          </p:nvSpPr>
          <p:spPr bwMode="auto">
            <a:xfrm>
              <a:off x="10736325" y="5524068"/>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a:t>Budget</a:t>
              </a:r>
            </a:p>
          </p:txBody>
        </p:sp>
        <p:cxnSp>
          <p:nvCxnSpPr>
            <p:cNvPr id="44" name="Straight Connector 43">
              <a:extLst>
                <a:ext uri="{FF2B5EF4-FFF2-40B4-BE49-F238E27FC236}">
                  <a16:creationId xmlns:a16="http://schemas.microsoft.com/office/drawing/2014/main" id="{965A94C2-0A97-FF4F-BA2A-34BFAA5368F6}"/>
                </a:ext>
              </a:extLst>
            </p:cNvPr>
            <p:cNvCxnSpPr>
              <a:cxnSpLocks/>
              <a:stCxn id="22" idx="3"/>
              <a:endCxn id="41" idx="2"/>
            </p:cNvCxnSpPr>
            <p:nvPr/>
          </p:nvCxnSpPr>
          <p:spPr>
            <a:xfrm flipV="1">
              <a:off x="10465833" y="4647737"/>
              <a:ext cx="271957" cy="532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7B18F39-BD5A-4B41-8971-2B8D2AA93D4D}"/>
                </a:ext>
              </a:extLst>
            </p:cNvPr>
            <p:cNvCxnSpPr>
              <a:cxnSpLocks/>
              <a:stCxn id="22" idx="3"/>
              <a:endCxn id="42" idx="2"/>
            </p:cNvCxnSpPr>
            <p:nvPr/>
          </p:nvCxnSpPr>
          <p:spPr>
            <a:xfrm>
              <a:off x="10465833" y="5180659"/>
              <a:ext cx="270492" cy="29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850EC43-061A-2B45-B286-D4BFA7D26C44}"/>
                </a:ext>
              </a:extLst>
            </p:cNvPr>
            <p:cNvCxnSpPr>
              <a:cxnSpLocks/>
              <a:stCxn id="22" idx="3"/>
              <a:endCxn id="43" idx="2"/>
            </p:cNvCxnSpPr>
            <p:nvPr/>
          </p:nvCxnSpPr>
          <p:spPr>
            <a:xfrm>
              <a:off x="10465833" y="5180659"/>
              <a:ext cx="270492" cy="5275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980043BE-950C-224D-950D-0A7C2D396E5C}"/>
              </a:ext>
            </a:extLst>
          </p:cNvPr>
          <p:cNvCxnSpPr>
            <a:cxnSpLocks/>
            <a:stCxn id="21" idx="3"/>
            <a:endCxn id="23" idx="1"/>
          </p:cNvCxnSpPr>
          <p:nvPr/>
        </p:nvCxnSpPr>
        <p:spPr>
          <a:xfrm>
            <a:off x="7925566" y="2515943"/>
            <a:ext cx="351692"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A6E5653-B16D-4A42-9C30-E618745AFF58}"/>
              </a:ext>
            </a:extLst>
          </p:cNvPr>
          <p:cNvCxnSpPr>
            <a:cxnSpLocks/>
            <a:stCxn id="23" idx="3"/>
            <a:endCxn id="22" idx="1"/>
          </p:cNvCxnSpPr>
          <p:nvPr/>
        </p:nvCxnSpPr>
        <p:spPr>
          <a:xfrm flipV="1">
            <a:off x="9166746" y="2515943"/>
            <a:ext cx="370742"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0EE0727-94B1-8F47-B444-F98A78AB55D5}"/>
              </a:ext>
            </a:extLst>
          </p:cNvPr>
          <p:cNvCxnSpPr>
            <a:cxnSpLocks/>
            <a:stCxn id="7" idx="3"/>
            <a:endCxn id="9" idx="1"/>
          </p:cNvCxnSpPr>
          <p:nvPr/>
        </p:nvCxnSpPr>
        <p:spPr>
          <a:xfrm flipV="1">
            <a:off x="8112277" y="5459464"/>
            <a:ext cx="541063" cy="1478"/>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1D32741-4683-9A43-B134-E456171E8F6F}"/>
              </a:ext>
            </a:extLst>
          </p:cNvPr>
          <p:cNvCxnSpPr>
            <a:cxnSpLocks/>
            <a:stCxn id="9" idx="3"/>
            <a:endCxn id="14" idx="1"/>
          </p:cNvCxnSpPr>
          <p:nvPr/>
        </p:nvCxnSpPr>
        <p:spPr>
          <a:xfrm>
            <a:off x="9859644" y="5459464"/>
            <a:ext cx="546976" cy="1478"/>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6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9E7E-FF85-9A45-BACD-8433E1AF909A}"/>
              </a:ext>
            </a:extLst>
          </p:cNvPr>
          <p:cNvSpPr>
            <a:spLocks noGrp="1"/>
          </p:cNvSpPr>
          <p:nvPr>
            <p:ph type="title"/>
          </p:nvPr>
        </p:nvSpPr>
        <p:spPr/>
        <p:txBody>
          <a:bodyPr/>
          <a:lstStyle/>
          <a:p>
            <a:r>
              <a:rPr lang="de-DE" dirty="0"/>
              <a:t>Inhalte: Datenbanken (DBs)</a:t>
            </a:r>
          </a:p>
        </p:txBody>
      </p:sp>
      <p:sp>
        <p:nvSpPr>
          <p:cNvPr id="3" name="Content Placeholder 2">
            <a:extLst>
              <a:ext uri="{FF2B5EF4-FFF2-40B4-BE49-F238E27FC236}">
                <a16:creationId xmlns:a16="http://schemas.microsoft.com/office/drawing/2014/main" id="{D7C1E219-4D1E-034D-83DE-29A60A233579}"/>
              </a:ext>
            </a:extLst>
          </p:cNvPr>
          <p:cNvSpPr>
            <a:spLocks noGrp="1"/>
          </p:cNvSpPr>
          <p:nvPr>
            <p:ph idx="1"/>
          </p:nvPr>
        </p:nvSpPr>
        <p:spPr/>
        <p:txBody>
          <a:bodyPr numCol="2">
            <a:normAutofit fontScale="92500" lnSpcReduction="10000"/>
          </a:bodyPr>
          <a:lstStyle/>
          <a:p>
            <a:pPr marL="457200" indent="-457200">
              <a:buFont typeface="+mj-lt"/>
              <a:buAutoNum type="arabicPeriod"/>
            </a:pPr>
            <a:r>
              <a:rPr lang="de-DE" b="1" dirty="0"/>
              <a:t>Einführung</a:t>
            </a:r>
          </a:p>
          <a:p>
            <a:pPr lvl="1"/>
            <a:r>
              <a:rPr lang="de-DE" dirty="0"/>
              <a:t>Anwendungen</a:t>
            </a:r>
          </a:p>
          <a:p>
            <a:pPr lvl="1"/>
            <a:r>
              <a:rPr lang="de-DE" dirty="0"/>
              <a:t>Datenbankmanagementsysteme</a:t>
            </a:r>
          </a:p>
          <a:p>
            <a:pPr marL="457200" indent="-457200">
              <a:buFont typeface="+mj-lt"/>
              <a:buAutoNum type="arabicPeriod"/>
            </a:pPr>
            <a:r>
              <a:rPr lang="de-DE" b="1" dirty="0">
                <a:solidFill>
                  <a:schemeClr val="accent1"/>
                </a:solidFill>
              </a:rPr>
              <a:t>Datenbank-Modellierung</a:t>
            </a:r>
          </a:p>
          <a:p>
            <a:pPr lvl="1"/>
            <a:r>
              <a:rPr lang="de-DE" dirty="0">
                <a:solidFill>
                  <a:schemeClr val="accent1"/>
                </a:solidFill>
              </a:rPr>
              <a:t>Entity-</a:t>
            </a:r>
            <a:r>
              <a:rPr lang="de-DE" dirty="0" err="1">
                <a:solidFill>
                  <a:schemeClr val="accent1"/>
                </a:solidFill>
              </a:rPr>
              <a:t>Relationship</a:t>
            </a:r>
            <a:r>
              <a:rPr lang="de-DE" dirty="0">
                <a:solidFill>
                  <a:schemeClr val="accent1"/>
                </a:solidFill>
              </a:rPr>
              <a:t>-Modell (ER-Modell)</a:t>
            </a:r>
          </a:p>
          <a:p>
            <a:pPr lvl="1"/>
            <a:r>
              <a:rPr lang="de-DE" dirty="0">
                <a:solidFill>
                  <a:schemeClr val="accent1"/>
                </a:solidFill>
              </a:rPr>
              <a:t>Beziehung zwischen ER und UML</a:t>
            </a:r>
          </a:p>
          <a:p>
            <a:pPr marL="457200" indent="-457200">
              <a:buFont typeface="+mj-lt"/>
              <a:buAutoNum type="arabicPeriod"/>
            </a:pPr>
            <a:r>
              <a:rPr lang="de-DE" b="1" dirty="0"/>
              <a:t>Das relationale Modell</a:t>
            </a:r>
          </a:p>
          <a:p>
            <a:pPr lvl="1"/>
            <a:r>
              <a:rPr lang="de-DE" dirty="0"/>
              <a:t>Relationales Datenmodell (RM)</a:t>
            </a:r>
          </a:p>
          <a:p>
            <a:pPr lvl="1"/>
            <a:r>
              <a:rPr lang="de-DE" dirty="0"/>
              <a:t>Vom ER-Modell zum RM</a:t>
            </a:r>
          </a:p>
          <a:p>
            <a:pPr lvl="1"/>
            <a:r>
              <a:rPr lang="de-DE" dirty="0"/>
              <a:t>Relationale Algebra als Anfragesprache</a:t>
            </a:r>
          </a:p>
          <a:p>
            <a:pPr marL="457200" indent="-457200">
              <a:buFont typeface="+mj-lt"/>
              <a:buAutoNum type="arabicPeriod"/>
            </a:pPr>
            <a:r>
              <a:rPr lang="de-DE" b="1" dirty="0"/>
              <a:t>Datenbank-Entwurf</a:t>
            </a:r>
          </a:p>
          <a:p>
            <a:pPr lvl="1"/>
            <a:r>
              <a:rPr lang="de-DE" dirty="0"/>
              <a:t>Funktionale Abhängigkeiten</a:t>
            </a:r>
          </a:p>
          <a:p>
            <a:pPr lvl="1"/>
            <a:r>
              <a:rPr lang="de-DE" dirty="0"/>
              <a:t>Normalformen</a:t>
            </a:r>
          </a:p>
          <a:p>
            <a:pPr marL="457200" indent="-457200">
              <a:buFont typeface="+mj-lt"/>
              <a:buAutoNum type="arabicPeriod"/>
            </a:pPr>
            <a:r>
              <a:rPr lang="de-DE" b="1" dirty="0"/>
              <a:t>Structured Query Language (SQL) </a:t>
            </a:r>
          </a:p>
          <a:p>
            <a:pPr lvl="1"/>
            <a:r>
              <a:rPr lang="de-DE" dirty="0"/>
              <a:t>Datendefinition</a:t>
            </a:r>
          </a:p>
          <a:p>
            <a:pPr lvl="1"/>
            <a:r>
              <a:rPr lang="de-DE" dirty="0"/>
              <a:t>Datenmanipulation</a:t>
            </a:r>
          </a:p>
          <a:p>
            <a:pPr marL="457200" indent="-457200">
              <a:buFont typeface="+mj-lt"/>
              <a:buAutoNum type="arabicPeriod"/>
            </a:pPr>
            <a:r>
              <a:rPr lang="de-DE" b="1" dirty="0"/>
              <a:t>Anfrageverarbeitung</a:t>
            </a:r>
          </a:p>
          <a:p>
            <a:pPr lvl="1"/>
            <a:r>
              <a:rPr lang="de-DE" dirty="0"/>
              <a:t>Architektur</a:t>
            </a:r>
          </a:p>
          <a:p>
            <a:pPr lvl="1"/>
            <a:r>
              <a:rPr lang="de-DE" dirty="0"/>
              <a:t>Indexierung</a:t>
            </a:r>
          </a:p>
          <a:p>
            <a:pPr lvl="1"/>
            <a:r>
              <a:rPr lang="de-DE" dirty="0"/>
              <a:t>Anfragepläne, Optimierung</a:t>
            </a:r>
          </a:p>
          <a:p>
            <a:pPr marL="457200" indent="-457200">
              <a:buFont typeface="+mj-lt"/>
              <a:buAutoNum type="arabicPeriod"/>
            </a:pPr>
            <a:r>
              <a:rPr lang="de-DE" b="1" dirty="0"/>
              <a:t>Transaktionen</a:t>
            </a:r>
          </a:p>
          <a:p>
            <a:pPr lvl="1"/>
            <a:r>
              <a:rPr lang="de-DE" dirty="0"/>
              <a:t>Transaktionsverarbeitung, </a:t>
            </a:r>
            <a:r>
              <a:rPr lang="de-DE" dirty="0" err="1"/>
              <a:t>Schedules</a:t>
            </a:r>
            <a:r>
              <a:rPr lang="de-DE" dirty="0"/>
              <a:t>, Sperren</a:t>
            </a:r>
          </a:p>
          <a:p>
            <a:pPr lvl="1"/>
            <a:r>
              <a:rPr lang="de-DE" dirty="0"/>
              <a:t>Wiederherstellung</a:t>
            </a:r>
          </a:p>
          <a:p>
            <a:pPr marL="457200" indent="-457200">
              <a:buFont typeface="+mj-lt"/>
              <a:buAutoNum type="arabicPeriod"/>
            </a:pPr>
            <a:r>
              <a:rPr lang="de-DE" b="1" dirty="0"/>
              <a:t>Erweiterung</a:t>
            </a:r>
          </a:p>
          <a:p>
            <a:pPr lvl="1"/>
            <a:r>
              <a:rPr lang="de-DE" dirty="0"/>
              <a:t>Noch offen: verteilte DBs, deduktive DBs (</a:t>
            </a:r>
            <a:r>
              <a:rPr lang="de-DE" dirty="0" err="1"/>
              <a:t>DataLog</a:t>
            </a:r>
            <a:r>
              <a:rPr lang="de-DE" dirty="0"/>
              <a:t> ➝ Logik-Verbindung), XML, Graph-DBs</a:t>
            </a:r>
          </a:p>
        </p:txBody>
      </p:sp>
      <p:sp>
        <p:nvSpPr>
          <p:cNvPr id="4" name="Slide Number Placeholder 3">
            <a:extLst>
              <a:ext uri="{FF2B5EF4-FFF2-40B4-BE49-F238E27FC236}">
                <a16:creationId xmlns:a16="http://schemas.microsoft.com/office/drawing/2014/main" id="{9597543F-F586-3148-899E-5C8DE66F3429}"/>
              </a:ext>
            </a:extLst>
          </p:cNvPr>
          <p:cNvSpPr>
            <a:spLocks noGrp="1"/>
          </p:cNvSpPr>
          <p:nvPr>
            <p:ph type="sldNum" sz="quarter" idx="4"/>
          </p:nvPr>
        </p:nvSpPr>
        <p:spPr/>
        <p:txBody>
          <a:bodyPr/>
          <a:lstStyle/>
          <a:p>
            <a:fld id="{6B52BCD7-8B4B-1443-81DC-540C3C62FE02}" type="slidenum">
              <a:rPr lang="en-GB" smtClean="0"/>
              <a:t>2</a:t>
            </a:fld>
            <a:endParaRPr lang="en-GB"/>
          </a:p>
        </p:txBody>
      </p:sp>
      <p:sp>
        <p:nvSpPr>
          <p:cNvPr id="5" name="Date Placeholder 4">
            <a:extLst>
              <a:ext uri="{FF2B5EF4-FFF2-40B4-BE49-F238E27FC236}">
                <a16:creationId xmlns:a16="http://schemas.microsoft.com/office/drawing/2014/main" id="{4EC15D49-C61E-374D-9704-2FBC41AA98EC}"/>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649DB2EC-B461-EC44-B669-5BC12A2CBBE4}"/>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335536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EEA1-629C-354C-A04C-73FC70DEE10C}"/>
              </a:ext>
            </a:extLst>
          </p:cNvPr>
          <p:cNvSpPr>
            <a:spLocks noGrp="1"/>
          </p:cNvSpPr>
          <p:nvPr>
            <p:ph type="title"/>
          </p:nvPr>
        </p:nvSpPr>
        <p:spPr/>
        <p:txBody>
          <a:bodyPr/>
          <a:lstStyle/>
          <a:p>
            <a:r>
              <a:rPr lang="de-DE" dirty="0"/>
              <a:t>Schwache Entitäten und Schlüssel</a:t>
            </a:r>
          </a:p>
        </p:txBody>
      </p:sp>
      <p:sp>
        <p:nvSpPr>
          <p:cNvPr id="3" name="Content Placeholder 2">
            <a:extLst>
              <a:ext uri="{FF2B5EF4-FFF2-40B4-BE49-F238E27FC236}">
                <a16:creationId xmlns:a16="http://schemas.microsoft.com/office/drawing/2014/main" id="{3823867A-E9AA-604F-A493-FEE7A644E921}"/>
              </a:ext>
            </a:extLst>
          </p:cNvPr>
          <p:cNvSpPr>
            <a:spLocks noGrp="1"/>
          </p:cNvSpPr>
          <p:nvPr>
            <p:ph idx="1"/>
          </p:nvPr>
        </p:nvSpPr>
        <p:spPr/>
        <p:txBody>
          <a:bodyPr/>
          <a:lstStyle/>
          <a:p>
            <a:r>
              <a:rPr lang="de-DE" dirty="0"/>
              <a:t>Beziehung zwischen starken und schwachem Typ ist immer 1:n (oder 1:1 in seltenen Fällen)</a:t>
            </a:r>
          </a:p>
          <a:p>
            <a:r>
              <a:rPr lang="de-DE" dirty="0"/>
              <a:t>Schwache Entitäten haben </a:t>
            </a:r>
            <a:r>
              <a:rPr lang="de-DE" dirty="0">
                <a:solidFill>
                  <a:schemeClr val="accent1"/>
                </a:solidFill>
              </a:rPr>
              <a:t>partiellen Schlüssel</a:t>
            </a:r>
          </a:p>
          <a:p>
            <a:pPr lvl="1"/>
            <a:r>
              <a:rPr lang="de-DE" dirty="0"/>
              <a:t>Wird eindeutig mit Schlüssel der identifizierenden Entität</a:t>
            </a:r>
          </a:p>
          <a:p>
            <a:pPr lvl="1"/>
            <a:r>
              <a:rPr lang="de-DE" dirty="0"/>
              <a:t>Beispiel:</a:t>
            </a:r>
          </a:p>
          <a:p>
            <a:pPr lvl="2"/>
            <a:r>
              <a:rPr lang="de-DE" dirty="0" err="1"/>
              <a:t>RaumNr</a:t>
            </a:r>
            <a:r>
              <a:rPr lang="de-DE" dirty="0"/>
              <a:t> ist nur innerhalb eines Gebäudes eindeutig</a:t>
            </a:r>
          </a:p>
          <a:p>
            <a:pPr lvl="2"/>
            <a:r>
              <a:rPr lang="de-DE" dirty="0"/>
              <a:t>Eindeutiger Schlüssel ist: </a:t>
            </a:r>
            <a:r>
              <a:rPr lang="de-DE" dirty="0" err="1">
                <a:solidFill>
                  <a:srgbClr val="FFC000"/>
                </a:solidFill>
              </a:rPr>
              <a:t>GebNr</a:t>
            </a:r>
            <a:r>
              <a:rPr lang="de-DE" dirty="0">
                <a:solidFill>
                  <a:srgbClr val="FFC000"/>
                </a:solidFill>
              </a:rPr>
              <a:t> und </a:t>
            </a:r>
            <a:r>
              <a:rPr lang="de-DE" dirty="0" err="1">
                <a:solidFill>
                  <a:schemeClr val="accent1"/>
                </a:solidFill>
              </a:rPr>
              <a:t>RaumNr</a:t>
            </a:r>
            <a:endParaRPr lang="de-DE" dirty="0">
              <a:solidFill>
                <a:schemeClr val="accent1"/>
              </a:solidFill>
            </a:endParaRPr>
          </a:p>
        </p:txBody>
      </p:sp>
      <p:sp>
        <p:nvSpPr>
          <p:cNvPr id="4" name="Slide Number Placeholder 3">
            <a:extLst>
              <a:ext uri="{FF2B5EF4-FFF2-40B4-BE49-F238E27FC236}">
                <a16:creationId xmlns:a16="http://schemas.microsoft.com/office/drawing/2014/main" id="{C33949D7-61E8-1E40-9F59-4FCA2F71F87F}"/>
              </a:ext>
            </a:extLst>
          </p:cNvPr>
          <p:cNvSpPr>
            <a:spLocks noGrp="1"/>
          </p:cNvSpPr>
          <p:nvPr>
            <p:ph type="sldNum" sz="quarter" idx="4"/>
          </p:nvPr>
        </p:nvSpPr>
        <p:spPr/>
        <p:txBody>
          <a:bodyPr/>
          <a:lstStyle/>
          <a:p>
            <a:fld id="{6B52BCD7-8B4B-1443-81DC-540C3C62FE02}" type="slidenum">
              <a:rPr lang="en-GB" smtClean="0"/>
              <a:t>20</a:t>
            </a:fld>
            <a:endParaRPr lang="en-GB"/>
          </a:p>
        </p:txBody>
      </p:sp>
      <p:grpSp>
        <p:nvGrpSpPr>
          <p:cNvPr id="63" name="Group 62">
            <a:extLst>
              <a:ext uri="{FF2B5EF4-FFF2-40B4-BE49-F238E27FC236}">
                <a16:creationId xmlns:a16="http://schemas.microsoft.com/office/drawing/2014/main" id="{354C7E11-CB87-3E4D-BC74-B68602C03CBE}"/>
              </a:ext>
            </a:extLst>
          </p:cNvPr>
          <p:cNvGrpSpPr/>
          <p:nvPr/>
        </p:nvGrpSpPr>
        <p:grpSpPr>
          <a:xfrm>
            <a:off x="5076228" y="4837021"/>
            <a:ext cx="6755447" cy="1068893"/>
            <a:chOff x="1375670" y="4548193"/>
            <a:chExt cx="6755447" cy="1068893"/>
          </a:xfrm>
        </p:grpSpPr>
        <p:sp>
          <p:nvSpPr>
            <p:cNvPr id="8" name="Oval 7">
              <a:extLst>
                <a:ext uri="{FF2B5EF4-FFF2-40B4-BE49-F238E27FC236}">
                  <a16:creationId xmlns:a16="http://schemas.microsoft.com/office/drawing/2014/main" id="{B593CC13-6586-8241-99EE-F98A0670C63F}"/>
                </a:ext>
              </a:extLst>
            </p:cNvPr>
            <p:cNvSpPr>
              <a:spLocks noChangeArrowheads="1"/>
            </p:cNvSpPr>
            <p:nvPr/>
          </p:nvSpPr>
          <p:spPr bwMode="auto">
            <a:xfrm>
              <a:off x="1433385" y="5114136"/>
              <a:ext cx="670381" cy="457200"/>
            </a:xfrm>
            <a:prstGeom prst="ellipse">
              <a:avLst/>
            </a:prstGeom>
            <a:noFill/>
            <a:ln w="12700">
              <a:solidFill>
                <a:schemeClr val="tx1"/>
              </a:solidFill>
              <a:round/>
              <a:headEnd/>
              <a:tailEnd/>
            </a:ln>
          </p:spPr>
          <p:txBody>
            <a:bodyPr wrap="none" anchor="ctr"/>
            <a:lstStyle/>
            <a:p>
              <a:pPr algn="ctr"/>
              <a:r>
                <a:rPr lang="de-DE" dirty="0"/>
                <a:t>Höhe</a:t>
              </a:r>
            </a:p>
          </p:txBody>
        </p:sp>
        <p:sp>
          <p:nvSpPr>
            <p:cNvPr id="9" name="Oval 8">
              <a:extLst>
                <a:ext uri="{FF2B5EF4-FFF2-40B4-BE49-F238E27FC236}">
                  <a16:creationId xmlns:a16="http://schemas.microsoft.com/office/drawing/2014/main" id="{2DBE68DE-26D3-A047-A710-2407E3970C4C}"/>
                </a:ext>
              </a:extLst>
            </p:cNvPr>
            <p:cNvSpPr>
              <a:spLocks noChangeArrowheads="1"/>
            </p:cNvSpPr>
            <p:nvPr/>
          </p:nvSpPr>
          <p:spPr bwMode="auto">
            <a:xfrm>
              <a:off x="1375670" y="4548193"/>
              <a:ext cx="785809" cy="457200"/>
            </a:xfrm>
            <a:prstGeom prst="ellipse">
              <a:avLst/>
            </a:prstGeom>
            <a:noFill/>
            <a:ln w="12700">
              <a:solidFill>
                <a:schemeClr val="tx1"/>
              </a:solidFill>
              <a:round/>
              <a:headEnd/>
              <a:tailEnd/>
            </a:ln>
          </p:spPr>
          <p:txBody>
            <a:bodyPr wrap="none" anchor="ctr"/>
            <a:lstStyle/>
            <a:p>
              <a:pPr algn="ctr"/>
              <a:r>
                <a:rPr lang="de-DE" u="sng" dirty="0" err="1">
                  <a:solidFill>
                    <a:srgbClr val="FFC000"/>
                  </a:solidFill>
                </a:rPr>
                <a:t>GebNr</a:t>
              </a:r>
              <a:endParaRPr lang="de-DE" u="sng" dirty="0">
                <a:solidFill>
                  <a:srgbClr val="FFC000"/>
                </a:solidFill>
              </a:endParaRPr>
            </a:p>
          </p:txBody>
        </p:sp>
        <p:sp>
          <p:nvSpPr>
            <p:cNvPr id="10" name="Oval 9">
              <a:extLst>
                <a:ext uri="{FF2B5EF4-FFF2-40B4-BE49-F238E27FC236}">
                  <a16:creationId xmlns:a16="http://schemas.microsoft.com/office/drawing/2014/main" id="{8313FBFC-61E6-4040-879A-82E248AA0747}"/>
                </a:ext>
              </a:extLst>
            </p:cNvPr>
            <p:cNvSpPr>
              <a:spLocks noChangeArrowheads="1"/>
            </p:cNvSpPr>
            <p:nvPr/>
          </p:nvSpPr>
          <p:spPr bwMode="auto">
            <a:xfrm>
              <a:off x="7132672" y="5159886"/>
              <a:ext cx="804068" cy="457200"/>
            </a:xfrm>
            <a:prstGeom prst="ellipse">
              <a:avLst/>
            </a:prstGeom>
            <a:noFill/>
            <a:ln w="12700">
              <a:solidFill>
                <a:schemeClr val="tx1"/>
              </a:solidFill>
              <a:round/>
              <a:headEnd/>
              <a:tailEnd/>
            </a:ln>
          </p:spPr>
          <p:txBody>
            <a:bodyPr wrap="none" anchor="ctr"/>
            <a:lstStyle/>
            <a:p>
              <a:pPr algn="ctr"/>
              <a:r>
                <a:rPr lang="de-DE"/>
                <a:t>Größe</a:t>
              </a:r>
            </a:p>
          </p:txBody>
        </p:sp>
        <p:grpSp>
          <p:nvGrpSpPr>
            <p:cNvPr id="37" name="Group 36">
              <a:extLst>
                <a:ext uri="{FF2B5EF4-FFF2-40B4-BE49-F238E27FC236}">
                  <a16:creationId xmlns:a16="http://schemas.microsoft.com/office/drawing/2014/main" id="{BC885F9A-3A00-CD43-BB5B-2ED86F3F1EEC}"/>
                </a:ext>
              </a:extLst>
            </p:cNvPr>
            <p:cNvGrpSpPr/>
            <p:nvPr/>
          </p:nvGrpSpPr>
          <p:grpSpPr>
            <a:xfrm>
              <a:off x="6938294" y="4549252"/>
              <a:ext cx="1192823" cy="457200"/>
              <a:chOff x="6899382" y="3935986"/>
              <a:chExt cx="1192823" cy="457200"/>
            </a:xfrm>
          </p:grpSpPr>
          <p:sp>
            <p:nvSpPr>
              <p:cNvPr id="11" name="Oval 10">
                <a:extLst>
                  <a:ext uri="{FF2B5EF4-FFF2-40B4-BE49-F238E27FC236}">
                    <a16:creationId xmlns:a16="http://schemas.microsoft.com/office/drawing/2014/main" id="{074BF14F-D963-E64D-A905-BB7AF52F7004}"/>
                  </a:ext>
                </a:extLst>
              </p:cNvPr>
              <p:cNvSpPr>
                <a:spLocks noChangeArrowheads="1"/>
              </p:cNvSpPr>
              <p:nvPr/>
            </p:nvSpPr>
            <p:spPr bwMode="auto">
              <a:xfrm>
                <a:off x="6899382" y="3935986"/>
                <a:ext cx="1192823" cy="457200"/>
              </a:xfrm>
              <a:prstGeom prst="ellipse">
                <a:avLst/>
              </a:prstGeom>
              <a:noFill/>
              <a:ln w="12700">
                <a:solidFill>
                  <a:schemeClr val="tx1"/>
                </a:solidFill>
                <a:round/>
                <a:headEnd/>
                <a:tailEnd/>
              </a:ln>
            </p:spPr>
            <p:txBody>
              <a:bodyPr wrap="none" anchor="ctr"/>
              <a:lstStyle/>
              <a:p>
                <a:pPr algn="ctr"/>
                <a:r>
                  <a:rPr lang="de-DE" dirty="0" err="1">
                    <a:solidFill>
                      <a:schemeClr val="accent1"/>
                    </a:solidFill>
                  </a:rPr>
                  <a:t>RaumNr</a:t>
                </a:r>
                <a:endParaRPr lang="de-DE" dirty="0">
                  <a:solidFill>
                    <a:schemeClr val="accent1"/>
                  </a:solidFill>
                </a:endParaRPr>
              </a:p>
            </p:txBody>
          </p:sp>
          <p:sp>
            <p:nvSpPr>
              <p:cNvPr id="17" name="Line 16">
                <a:extLst>
                  <a:ext uri="{FF2B5EF4-FFF2-40B4-BE49-F238E27FC236}">
                    <a16:creationId xmlns:a16="http://schemas.microsoft.com/office/drawing/2014/main" id="{B27E0FA4-67B5-8E49-9B48-8AF86F890243}"/>
                  </a:ext>
                </a:extLst>
              </p:cNvPr>
              <p:cNvSpPr>
                <a:spLocks noChangeShapeType="1"/>
              </p:cNvSpPr>
              <p:nvPr/>
            </p:nvSpPr>
            <p:spPr bwMode="auto">
              <a:xfrm>
                <a:off x="7087015" y="4278886"/>
                <a:ext cx="851389"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36" name="Group 35">
              <a:extLst>
                <a:ext uri="{FF2B5EF4-FFF2-40B4-BE49-F238E27FC236}">
                  <a16:creationId xmlns:a16="http://schemas.microsoft.com/office/drawing/2014/main" id="{D8D757F1-FCD6-5D4C-95EC-C0F31FE2F076}"/>
                </a:ext>
              </a:extLst>
            </p:cNvPr>
            <p:cNvGrpSpPr/>
            <p:nvPr/>
          </p:nvGrpSpPr>
          <p:grpSpPr>
            <a:xfrm>
              <a:off x="2654673" y="4607723"/>
              <a:ext cx="3899389" cy="963613"/>
              <a:chOff x="2692746" y="3708679"/>
              <a:chExt cx="3899389" cy="963613"/>
            </a:xfrm>
          </p:grpSpPr>
          <p:grpSp>
            <p:nvGrpSpPr>
              <p:cNvPr id="24" name="Group 23">
                <a:extLst>
                  <a:ext uri="{FF2B5EF4-FFF2-40B4-BE49-F238E27FC236}">
                    <a16:creationId xmlns:a16="http://schemas.microsoft.com/office/drawing/2014/main" id="{1BE86067-85AD-BA48-8D44-0A88F7E0709A}"/>
                  </a:ext>
                </a:extLst>
              </p:cNvPr>
              <p:cNvGrpSpPr/>
              <p:nvPr/>
            </p:nvGrpSpPr>
            <p:grpSpPr>
              <a:xfrm>
                <a:off x="2692746" y="3708679"/>
                <a:ext cx="3899389" cy="963613"/>
                <a:chOff x="2447925" y="4197152"/>
                <a:chExt cx="3899389" cy="963613"/>
              </a:xfrm>
            </p:grpSpPr>
            <p:grpSp>
              <p:nvGrpSpPr>
                <p:cNvPr id="25" name="Group 2">
                  <a:extLst>
                    <a:ext uri="{FF2B5EF4-FFF2-40B4-BE49-F238E27FC236}">
                      <a16:creationId xmlns:a16="http://schemas.microsoft.com/office/drawing/2014/main" id="{6034E228-0389-7C42-8DD9-610F4E1E3423}"/>
                    </a:ext>
                  </a:extLst>
                </p:cNvPr>
                <p:cNvGrpSpPr>
                  <a:grpSpLocks/>
                </p:cNvGrpSpPr>
                <p:nvPr/>
              </p:nvGrpSpPr>
              <p:grpSpPr bwMode="auto">
                <a:xfrm>
                  <a:off x="2447925" y="4197152"/>
                  <a:ext cx="3899389" cy="963613"/>
                  <a:chOff x="1359" y="2905"/>
                  <a:chExt cx="2661" cy="607"/>
                </a:xfrm>
              </p:grpSpPr>
              <p:sp>
                <p:nvSpPr>
                  <p:cNvPr id="29" name="Rectangle 3">
                    <a:extLst>
                      <a:ext uri="{FF2B5EF4-FFF2-40B4-BE49-F238E27FC236}">
                        <a16:creationId xmlns:a16="http://schemas.microsoft.com/office/drawing/2014/main" id="{A33FFDCD-E16B-DD4C-BEAD-267471C42526}"/>
                      </a:ext>
                    </a:extLst>
                  </p:cNvPr>
                  <p:cNvSpPr>
                    <a:spLocks noChangeArrowheads="1"/>
                  </p:cNvSpPr>
                  <p:nvPr/>
                </p:nvSpPr>
                <p:spPr bwMode="auto">
                  <a:xfrm>
                    <a:off x="1359" y="3102"/>
                    <a:ext cx="707" cy="214"/>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Gebäude</a:t>
                    </a:r>
                  </a:p>
                </p:txBody>
              </p:sp>
              <p:sp>
                <p:nvSpPr>
                  <p:cNvPr id="30" name="Rectangle 4">
                    <a:extLst>
                      <a:ext uri="{FF2B5EF4-FFF2-40B4-BE49-F238E27FC236}">
                        <a16:creationId xmlns:a16="http://schemas.microsoft.com/office/drawing/2014/main" id="{35327733-C57D-004F-8314-421086F3F988}"/>
                      </a:ext>
                    </a:extLst>
                  </p:cNvPr>
                  <p:cNvSpPr>
                    <a:spLocks noChangeArrowheads="1"/>
                  </p:cNvSpPr>
                  <p:nvPr/>
                </p:nvSpPr>
                <p:spPr bwMode="auto">
                  <a:xfrm>
                    <a:off x="3526" y="3101"/>
                    <a:ext cx="494" cy="214"/>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dirty="0"/>
                      <a:t>Raum</a:t>
                    </a:r>
                  </a:p>
                </p:txBody>
              </p:sp>
              <p:sp>
                <p:nvSpPr>
                  <p:cNvPr id="31" name="AutoShape 6">
                    <a:extLst>
                      <a:ext uri="{FF2B5EF4-FFF2-40B4-BE49-F238E27FC236}">
                        <a16:creationId xmlns:a16="http://schemas.microsoft.com/office/drawing/2014/main" id="{511B86A9-8593-9A4C-93CA-7C87CC69EEDC}"/>
                      </a:ext>
                    </a:extLst>
                  </p:cNvPr>
                  <p:cNvSpPr>
                    <a:spLocks noChangeArrowheads="1"/>
                  </p:cNvSpPr>
                  <p:nvPr/>
                </p:nvSpPr>
                <p:spPr bwMode="auto">
                  <a:xfrm>
                    <a:off x="2396" y="2905"/>
                    <a:ext cx="607" cy="607"/>
                  </a:xfrm>
                  <a:prstGeom prst="diamond">
                    <a:avLst/>
                  </a:prstGeom>
                  <a:solidFill>
                    <a:schemeClr val="bg1"/>
                  </a:solidFill>
                  <a:ln w="38100" cmpd="dbl">
                    <a:solidFill>
                      <a:schemeClr val="tx1"/>
                    </a:solidFill>
                    <a:miter lim="800000"/>
                    <a:headEnd/>
                    <a:tailEnd/>
                  </a:ln>
                  <a:extLst/>
                </p:spPr>
                <p:txBody>
                  <a:bodyPr wrap="none" anchor="ctr"/>
                  <a:lstStyle/>
                  <a:p>
                    <a:pPr algn="ctr"/>
                    <a:r>
                      <a:rPr lang="en-US" dirty="0" err="1"/>
                      <a:t>liegt</a:t>
                    </a:r>
                    <a:br>
                      <a:rPr lang="en-US" dirty="0"/>
                    </a:br>
                    <a:r>
                      <a:rPr lang="en-US" dirty="0"/>
                      <a:t>in</a:t>
                    </a:r>
                  </a:p>
                </p:txBody>
              </p:sp>
            </p:grpSp>
            <p:sp>
              <p:nvSpPr>
                <p:cNvPr id="26" name="Rectangle 14">
                  <a:extLst>
                    <a:ext uri="{FF2B5EF4-FFF2-40B4-BE49-F238E27FC236}">
                      <a16:creationId xmlns:a16="http://schemas.microsoft.com/office/drawing/2014/main" id="{D4402EA8-E955-F445-AD15-2E7C2DF5C8A3}"/>
                    </a:ext>
                  </a:extLst>
                </p:cNvPr>
                <p:cNvSpPr>
                  <a:spLocks noChangeArrowheads="1"/>
                </p:cNvSpPr>
                <p:nvPr/>
              </p:nvSpPr>
              <p:spPr bwMode="auto">
                <a:xfrm>
                  <a:off x="4767935" y="4405114"/>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sp>
              <p:nvSpPr>
                <p:cNvPr id="27" name="Rectangle 15">
                  <a:extLst>
                    <a:ext uri="{FF2B5EF4-FFF2-40B4-BE49-F238E27FC236}">
                      <a16:creationId xmlns:a16="http://schemas.microsoft.com/office/drawing/2014/main" id="{256C0D63-8919-C848-8BED-5A11685276B2}"/>
                    </a:ext>
                  </a:extLst>
                </p:cNvPr>
                <p:cNvSpPr>
                  <a:spLocks noChangeArrowheads="1"/>
                </p:cNvSpPr>
                <p:nvPr/>
              </p:nvSpPr>
              <p:spPr bwMode="auto">
                <a:xfrm>
                  <a:off x="3755731" y="4405114"/>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grpSp>
          <p:cxnSp>
            <p:nvCxnSpPr>
              <p:cNvPr id="35" name="Straight Connector 34">
                <a:extLst>
                  <a:ext uri="{FF2B5EF4-FFF2-40B4-BE49-F238E27FC236}">
                    <a16:creationId xmlns:a16="http://schemas.microsoft.com/office/drawing/2014/main" id="{9C33B371-12D9-8C4F-9B01-7DA74FBD5C48}"/>
                  </a:ext>
                </a:extLst>
              </p:cNvPr>
              <p:cNvCxnSpPr>
                <a:stCxn id="29" idx="3"/>
                <a:endCxn id="31" idx="1"/>
              </p:cNvCxnSpPr>
              <p:nvPr/>
            </p:nvCxnSpPr>
            <p:spPr>
              <a:xfrm flipV="1">
                <a:off x="3728773" y="4190486"/>
                <a:ext cx="483577"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DE7F0252-4ECE-A646-B7B3-CC83B2555E12}"/>
                </a:ext>
              </a:extLst>
            </p:cNvPr>
            <p:cNvCxnSpPr>
              <a:cxnSpLocks/>
              <a:stCxn id="9" idx="6"/>
              <a:endCxn id="29" idx="1"/>
            </p:cNvCxnSpPr>
            <p:nvPr/>
          </p:nvCxnSpPr>
          <p:spPr>
            <a:xfrm>
              <a:off x="2161479" y="4776793"/>
              <a:ext cx="493194" cy="3135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8F03F6-FC46-BA4D-981D-7AE5E0A2613B}"/>
                </a:ext>
              </a:extLst>
            </p:cNvPr>
            <p:cNvCxnSpPr>
              <a:cxnSpLocks/>
              <a:stCxn id="8" idx="6"/>
              <a:endCxn id="29" idx="1"/>
            </p:cNvCxnSpPr>
            <p:nvPr/>
          </p:nvCxnSpPr>
          <p:spPr>
            <a:xfrm flipV="1">
              <a:off x="2103766" y="5090324"/>
              <a:ext cx="550907" cy="252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B16D1A8-AE33-A341-9B84-34AA81AE7851}"/>
                </a:ext>
              </a:extLst>
            </p:cNvPr>
            <p:cNvCxnSpPr>
              <a:cxnSpLocks/>
              <a:stCxn id="11" idx="2"/>
              <a:endCxn id="30" idx="3"/>
            </p:cNvCxnSpPr>
            <p:nvPr/>
          </p:nvCxnSpPr>
          <p:spPr>
            <a:xfrm flipH="1">
              <a:off x="6554062" y="4777852"/>
              <a:ext cx="384232" cy="310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165A6C-38AF-3F4A-B3E4-FEC19BA14884}"/>
                </a:ext>
              </a:extLst>
            </p:cNvPr>
            <p:cNvCxnSpPr>
              <a:cxnSpLocks/>
              <a:stCxn id="10" idx="2"/>
              <a:endCxn id="30" idx="3"/>
            </p:cNvCxnSpPr>
            <p:nvPr/>
          </p:nvCxnSpPr>
          <p:spPr>
            <a:xfrm flipH="1" flipV="1">
              <a:off x="6554062" y="5088736"/>
              <a:ext cx="578610" cy="299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26EE8D-5DBF-0945-B306-2B8D1847D4FA}"/>
                </a:ext>
              </a:extLst>
            </p:cNvPr>
            <p:cNvCxnSpPr>
              <a:cxnSpLocks/>
              <a:stCxn id="31" idx="3"/>
              <a:endCxn id="30" idx="1"/>
            </p:cNvCxnSpPr>
            <p:nvPr/>
          </p:nvCxnSpPr>
          <p:spPr>
            <a:xfrm flipV="1">
              <a:off x="5063766" y="5088736"/>
              <a:ext cx="766396" cy="794"/>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04FA9D6C-3B61-7340-A99D-F031CCBA28A9}"/>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6A4918D5-0567-4341-B482-B69F1F96EE56}"/>
              </a:ext>
            </a:extLst>
          </p:cNvPr>
          <p:cNvSpPr>
            <a:spLocks noGrp="1"/>
          </p:cNvSpPr>
          <p:nvPr>
            <p:ph type="ftr" sz="quarter" idx="3"/>
          </p:nvPr>
        </p:nvSpPr>
        <p:spPr/>
        <p:txBody>
          <a:bodyPr/>
          <a:lstStyle/>
          <a:p>
            <a:r>
              <a:rPr lang="en-GB"/>
              <a:t>T. Braun - Datenbanken</a:t>
            </a:r>
          </a:p>
        </p:txBody>
      </p:sp>
      <p:grpSp>
        <p:nvGrpSpPr>
          <p:cNvPr id="32" name="Group 31">
            <a:extLst>
              <a:ext uri="{FF2B5EF4-FFF2-40B4-BE49-F238E27FC236}">
                <a16:creationId xmlns:a16="http://schemas.microsoft.com/office/drawing/2014/main" id="{B40AAF17-75AA-F842-A0CD-864278B549DF}"/>
              </a:ext>
            </a:extLst>
          </p:cNvPr>
          <p:cNvGrpSpPr/>
          <p:nvPr/>
        </p:nvGrpSpPr>
        <p:grpSpPr>
          <a:xfrm>
            <a:off x="8906726" y="2256565"/>
            <a:ext cx="2695787" cy="861791"/>
            <a:chOff x="684256" y="5090359"/>
            <a:chExt cx="2695787" cy="861791"/>
          </a:xfrm>
        </p:grpSpPr>
        <p:sp>
          <p:nvSpPr>
            <p:cNvPr id="33" name="TextBox 32">
              <a:extLst>
                <a:ext uri="{FF2B5EF4-FFF2-40B4-BE49-F238E27FC236}">
                  <a16:creationId xmlns:a16="http://schemas.microsoft.com/office/drawing/2014/main" id="{52F436F1-7E60-2C42-A7F8-67F1839AF7D0}"/>
                </a:ext>
              </a:extLst>
            </p:cNvPr>
            <p:cNvSpPr txBox="1"/>
            <p:nvPr/>
          </p:nvSpPr>
          <p:spPr>
            <a:xfrm>
              <a:off x="684256" y="5090359"/>
              <a:ext cx="2695787" cy="861791"/>
            </a:xfrm>
            <a:prstGeom prst="cloudCallout">
              <a:avLst>
                <a:gd name="adj1" fmla="val -42890"/>
                <a:gd name="adj2" fmla="val -75662"/>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34" name="Rectangle 33">
              <a:extLst>
                <a:ext uri="{FF2B5EF4-FFF2-40B4-BE49-F238E27FC236}">
                  <a16:creationId xmlns:a16="http://schemas.microsoft.com/office/drawing/2014/main" id="{225BF5CD-C224-BB46-B760-15C71812FD65}"/>
                </a:ext>
              </a:extLst>
            </p:cNvPr>
            <p:cNvSpPr/>
            <p:nvPr/>
          </p:nvSpPr>
          <p:spPr>
            <a:xfrm>
              <a:off x="724832" y="5198088"/>
              <a:ext cx="2567805" cy="646331"/>
            </a:xfrm>
            <a:prstGeom prst="rect">
              <a:avLst/>
            </a:prstGeom>
          </p:spPr>
          <p:txBody>
            <a:bodyPr wrap="square">
              <a:spAutoFit/>
            </a:bodyPr>
            <a:lstStyle/>
            <a:p>
              <a:pPr algn="ctr"/>
              <a:r>
                <a:rPr lang="de-DE" dirty="0">
                  <a:solidFill>
                    <a:schemeClr val="bg1"/>
                  </a:solidFill>
                </a:rPr>
                <a:t>Warum kann das keine </a:t>
              </a:r>
              <a:r>
                <a:rPr lang="de-DE" dirty="0" err="1">
                  <a:solidFill>
                    <a:schemeClr val="bg1"/>
                  </a:solidFill>
                </a:rPr>
                <a:t>n:m-Beziehung</a:t>
              </a:r>
              <a:r>
                <a:rPr lang="de-DE" dirty="0">
                  <a:solidFill>
                    <a:schemeClr val="bg1"/>
                  </a:solidFill>
                </a:rPr>
                <a:t> sein?</a:t>
              </a:r>
              <a:endParaRPr lang="en-GB" dirty="0">
                <a:solidFill>
                  <a:schemeClr val="bg1"/>
                </a:solidFill>
              </a:endParaRPr>
            </a:p>
          </p:txBody>
        </p:sp>
      </p:grpSp>
    </p:spTree>
    <p:extLst>
      <p:ext uri="{BB962C8B-B14F-4D97-AF65-F5344CB8AC3E}">
        <p14:creationId xmlns:p14="http://schemas.microsoft.com/office/powerpoint/2010/main" val="29007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BF6C-D6D9-A54B-9208-7A8625B761F5}"/>
              </a:ext>
            </a:extLst>
          </p:cNvPr>
          <p:cNvSpPr>
            <a:spLocks noGrp="1"/>
          </p:cNvSpPr>
          <p:nvPr>
            <p:ph type="title"/>
          </p:nvPr>
        </p:nvSpPr>
        <p:spPr/>
        <p:txBody>
          <a:bodyPr/>
          <a:lstStyle/>
          <a:p>
            <a:r>
              <a:rPr lang="de-DE" dirty="0"/>
              <a:t>Von der Anforderungsdefinition</a:t>
            </a:r>
          </a:p>
        </p:txBody>
      </p:sp>
      <p:sp>
        <p:nvSpPr>
          <p:cNvPr id="3" name="Text Placeholder 2">
            <a:extLst>
              <a:ext uri="{FF2B5EF4-FFF2-40B4-BE49-F238E27FC236}">
                <a16:creationId xmlns:a16="http://schemas.microsoft.com/office/drawing/2014/main" id="{EF3CB361-31DE-CD43-8C39-F135C30F80D0}"/>
              </a:ext>
            </a:extLst>
          </p:cNvPr>
          <p:cNvSpPr>
            <a:spLocks noGrp="1"/>
          </p:cNvSpPr>
          <p:nvPr>
            <p:ph type="body" idx="1"/>
          </p:nvPr>
        </p:nvSpPr>
        <p:spPr/>
        <p:txBody>
          <a:bodyPr/>
          <a:lstStyle/>
          <a:p>
            <a:r>
              <a:rPr lang="de-DE" dirty="0"/>
              <a:t>Zum ER-Diagramm</a:t>
            </a:r>
          </a:p>
        </p:txBody>
      </p:sp>
      <p:sp>
        <p:nvSpPr>
          <p:cNvPr id="4" name="Slide Number Placeholder 3">
            <a:extLst>
              <a:ext uri="{FF2B5EF4-FFF2-40B4-BE49-F238E27FC236}">
                <a16:creationId xmlns:a16="http://schemas.microsoft.com/office/drawing/2014/main" id="{A93EC8E5-1563-5C41-8F0F-986D8DFBC287}"/>
              </a:ext>
            </a:extLst>
          </p:cNvPr>
          <p:cNvSpPr>
            <a:spLocks noGrp="1"/>
          </p:cNvSpPr>
          <p:nvPr>
            <p:ph type="sldNum" sz="quarter" idx="4"/>
          </p:nvPr>
        </p:nvSpPr>
        <p:spPr/>
        <p:txBody>
          <a:bodyPr/>
          <a:lstStyle/>
          <a:p>
            <a:fld id="{6B52BCD7-8B4B-1443-81DC-540C3C62FE02}" type="slidenum">
              <a:rPr lang="en-GB" smtClean="0"/>
              <a:t>21</a:t>
            </a:fld>
            <a:endParaRPr lang="en-GB"/>
          </a:p>
        </p:txBody>
      </p:sp>
      <p:sp>
        <p:nvSpPr>
          <p:cNvPr id="5" name="Date Placeholder 4">
            <a:extLst>
              <a:ext uri="{FF2B5EF4-FFF2-40B4-BE49-F238E27FC236}">
                <a16:creationId xmlns:a16="http://schemas.microsoft.com/office/drawing/2014/main" id="{F49297FE-9506-AB42-93E6-D1EC05558F89}"/>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4C81D92A-9DB7-7B46-95D3-6344BBCA467A}"/>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84867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a:xfrm>
            <a:off x="359625" y="1665066"/>
            <a:ext cx="11472051" cy="4240848"/>
          </a:xfrm>
        </p:spPr>
        <p:txBody>
          <a:bodyPr>
            <a:normAutofit fontScale="92500" lnSpcReduction="10000"/>
          </a:bodyPr>
          <a:lstStyle/>
          <a:p>
            <a:pPr marL="360363" indent="-360363">
              <a:buFont typeface="+mj-lt"/>
              <a:buAutoNum type="arabicPeriod"/>
            </a:pPr>
            <a:r>
              <a:rPr lang="de-DE" dirty="0"/>
              <a:t>Die Firma ist in Abteilungen organisiert. Jede Abteilung hat eine eindeutige Bezeichnung, eine eindeutige Nummer und einen bestimmten Angestellten, der die Abteilung leitet. Es wird das Anfangsdatum verfolgt, ab dem dieser Angestellte die Leitung der Abteilung übernommen hat. Eine Abteilung verfügt über mehrere Standorte.</a:t>
            </a:r>
          </a:p>
          <a:p>
            <a:pPr marL="360363" indent="-360363">
              <a:buFont typeface="+mj-lt"/>
              <a:buAutoNum type="arabicPeriod"/>
            </a:pPr>
            <a:r>
              <a:rPr lang="de-DE" dirty="0"/>
              <a:t>Eine Abteilung kontrolliert eine Reihe von Projekten, die jeweils einen Namen, eine eindeutige Nummer und einen einzigen Standort haben.</a:t>
            </a:r>
          </a:p>
          <a:p>
            <a:pPr marL="360363" indent="-360363">
              <a:buFont typeface="+mj-lt"/>
              <a:buAutoNum type="arabicPeriod"/>
            </a:pPr>
            <a:r>
              <a:rPr lang="de-DE" dirty="0"/>
              <a:t>Zu jedem Angestellten sollen Name, Sozialversicherungsnummer, Adresse, Gehalt, Geschlecht und Geburtsdatum gespeichert werden. Ein Angestellter wird einer Abteilung zugewiesen, kann aber an mehreren Projekten arbeiten, die nicht unbedingt alle von der gleichen Abteilung kontrolliert werden. Dabei wird die Stundenzahl pro Woche verfolgt, die ein Angestellter an jedem Projekt arbeitet. Es wird auch der unmittelbare Vorgesetzte eines Angestellten gespeichert.</a:t>
            </a:r>
          </a:p>
          <a:p>
            <a:pPr marL="360363" indent="-360363">
              <a:buFont typeface="+mj-lt"/>
              <a:buAutoNum type="arabicPeriod"/>
            </a:pPr>
            <a:r>
              <a:rPr lang="de-DE" dirty="0"/>
              <a:t>Zu Versicherungszwecken sollen die Familienangehörigen jedes Mitarbeiters gespeichert werden. Hierzu werden für jeden Angehörigen Vorname, Geschlecht, Geburtsdatum und Verwandtschaftsgrad zum jeweiligen Angestellten erfasst.</a:t>
            </a:r>
          </a:p>
          <a:p>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22</a:t>
            </a:fld>
            <a:endParaRPr lang="de-DE"/>
          </a:p>
        </p:txBody>
      </p:sp>
      <p:sp>
        <p:nvSpPr>
          <p:cNvPr id="5" name="Date Placeholder 4">
            <a:extLst>
              <a:ext uri="{FF2B5EF4-FFF2-40B4-BE49-F238E27FC236}">
                <a16:creationId xmlns:a16="http://schemas.microsoft.com/office/drawing/2014/main" id="{C80DB288-68E1-5A40-B2B8-5E4B8B16D4D0}"/>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72BDBE71-F3C6-3F49-9B18-EB99D7AA2DE2}"/>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122466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p:txBody>
          <a:bodyPr>
            <a:noAutofit/>
          </a:bodyPr>
          <a:lstStyle/>
          <a:p>
            <a:pPr marL="360363" indent="-360363">
              <a:buFont typeface="+mj-lt"/>
              <a:buAutoNum type="arabicPeriod"/>
            </a:pPr>
            <a:r>
              <a:rPr lang="de-DE" dirty="0"/>
              <a:t>Die Firma ist in Abteilungen organisiert. Jede Abteilung hat eine eindeutige Bezeichnung, eine eindeutige Nummer und einen bestimmten Angestellten, der die Abteilung leitet. Es wird das Anfangsdatum verfolgt, ab dem dieser Angestellte die Leitung der Abteilung übernommen hat. Eine Abteilung verfügt über mehrere Standorte.</a:t>
            </a:r>
          </a:p>
          <a:p>
            <a:pPr lvl="1"/>
            <a:r>
              <a:rPr lang="de-DE" dirty="0"/>
              <a:t>Interpretation: totale Partizipation der Abteilung</a:t>
            </a:r>
          </a:p>
          <a:p>
            <a:r>
              <a:rPr lang="de-DE" dirty="0"/>
              <a:t>Mehrwertige Attribute: </a:t>
            </a:r>
          </a:p>
          <a:p>
            <a:pPr lvl="1"/>
            <a:r>
              <a:rPr lang="de-DE" dirty="0"/>
              <a:t>Graphische Darstellung: doppelte Umrandung</a:t>
            </a:r>
          </a:p>
          <a:p>
            <a:pPr lvl="1"/>
            <a:r>
              <a:rPr lang="de-DE" dirty="0"/>
              <a:t>Mehrere Orte pro Abteilung</a:t>
            </a:r>
          </a:p>
          <a:p>
            <a:r>
              <a:rPr lang="de-DE" dirty="0"/>
              <a:t>Anforderungen nicht immer eindeutig</a:t>
            </a:r>
          </a:p>
          <a:p>
            <a:pPr lvl="1"/>
            <a:r>
              <a:rPr lang="de-DE" dirty="0"/>
              <a:t>Standort auch als Entität denkbar</a:t>
            </a:r>
          </a:p>
        </p:txBody>
      </p:sp>
      <p:sp>
        <p:nvSpPr>
          <p:cNvPr id="4" name="Foliennummernplatzhalter 3"/>
          <p:cNvSpPr>
            <a:spLocks noGrp="1"/>
          </p:cNvSpPr>
          <p:nvPr>
            <p:ph type="sldNum" sz="quarter" idx="4"/>
          </p:nvPr>
        </p:nvSpPr>
        <p:spPr/>
        <p:txBody>
          <a:bodyPr/>
          <a:lstStyle/>
          <a:p>
            <a:fld id="{F7DF081D-10DE-4B74-9430-A19A7CE4796F}" type="slidenum">
              <a:rPr lang="de-DE" smtClean="0"/>
              <a:pPr/>
              <a:t>23</a:t>
            </a:fld>
            <a:endParaRPr lang="de-DE"/>
          </a:p>
        </p:txBody>
      </p:sp>
      <p:sp>
        <p:nvSpPr>
          <p:cNvPr id="6" name="Rectangle 2">
            <a:extLst>
              <a:ext uri="{FF2B5EF4-FFF2-40B4-BE49-F238E27FC236}">
                <a16:creationId xmlns:a16="http://schemas.microsoft.com/office/drawing/2014/main" id="{6ABD2201-175F-FC49-A129-242501D60F9B}"/>
              </a:ext>
            </a:extLst>
          </p:cNvPr>
          <p:cNvSpPr>
            <a:spLocks noChangeArrowheads="1"/>
          </p:cNvSpPr>
          <p:nvPr/>
        </p:nvSpPr>
        <p:spPr bwMode="auto">
          <a:xfrm>
            <a:off x="9911262" y="5451781"/>
            <a:ext cx="98116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7" name="Oval 4">
            <a:extLst>
              <a:ext uri="{FF2B5EF4-FFF2-40B4-BE49-F238E27FC236}">
                <a16:creationId xmlns:a16="http://schemas.microsoft.com/office/drawing/2014/main" id="{30E4FE9C-FFE6-884F-871B-D8E0F216AB8B}"/>
              </a:ext>
            </a:extLst>
          </p:cNvPr>
          <p:cNvSpPr>
            <a:spLocks noChangeArrowheads="1"/>
          </p:cNvSpPr>
          <p:nvPr/>
        </p:nvSpPr>
        <p:spPr bwMode="auto">
          <a:xfrm>
            <a:off x="9034513" y="4704871"/>
            <a:ext cx="762000" cy="368300"/>
          </a:xfrm>
          <a:prstGeom prst="ellipse">
            <a:avLst/>
          </a:prstGeom>
          <a:solidFill>
            <a:schemeClr val="bg1"/>
          </a:solidFill>
          <a:ln w="12700">
            <a:solidFill>
              <a:srgbClr val="FFC000"/>
            </a:solidFill>
            <a:round/>
            <a:headEnd/>
            <a:tailEnd/>
          </a:ln>
        </p:spPr>
        <p:txBody>
          <a:bodyPr wrap="none" anchor="ctr"/>
          <a:lstStyle/>
          <a:p>
            <a:pPr algn="ctr"/>
            <a:r>
              <a:rPr lang="de-DE" sz="1600" u="sng"/>
              <a:t>Name</a:t>
            </a:r>
          </a:p>
        </p:txBody>
      </p:sp>
      <p:sp>
        <p:nvSpPr>
          <p:cNvPr id="8" name="Oval 7">
            <a:extLst>
              <a:ext uri="{FF2B5EF4-FFF2-40B4-BE49-F238E27FC236}">
                <a16:creationId xmlns:a16="http://schemas.microsoft.com/office/drawing/2014/main" id="{55A9F3DA-719E-574B-9EFE-A9DB20F76041}"/>
              </a:ext>
            </a:extLst>
          </p:cNvPr>
          <p:cNvSpPr>
            <a:spLocks noChangeArrowheads="1"/>
          </p:cNvSpPr>
          <p:nvPr/>
        </p:nvSpPr>
        <p:spPr bwMode="auto">
          <a:xfrm>
            <a:off x="9911992" y="4099254"/>
            <a:ext cx="979702" cy="368300"/>
          </a:xfrm>
          <a:prstGeom prst="ellipse">
            <a:avLst/>
          </a:prstGeom>
          <a:solidFill>
            <a:schemeClr val="bg1"/>
          </a:solidFill>
          <a:ln w="12700">
            <a:solidFill>
              <a:srgbClr val="FFC000"/>
            </a:solidFill>
            <a:round/>
            <a:headEnd/>
            <a:tailEnd/>
          </a:ln>
        </p:spPr>
        <p:txBody>
          <a:bodyPr wrap="none" anchor="ctr"/>
          <a:lstStyle/>
          <a:p>
            <a:pPr algn="ctr"/>
            <a:r>
              <a:rPr lang="de-DE" sz="1600" u="sng"/>
              <a:t>Nummer</a:t>
            </a:r>
          </a:p>
        </p:txBody>
      </p:sp>
      <p:sp>
        <p:nvSpPr>
          <p:cNvPr id="9" name="Oval 10">
            <a:extLst>
              <a:ext uri="{FF2B5EF4-FFF2-40B4-BE49-F238E27FC236}">
                <a16:creationId xmlns:a16="http://schemas.microsoft.com/office/drawing/2014/main" id="{CD9CFCF7-DF57-DD45-8623-3F79CD58B0A8}"/>
              </a:ext>
            </a:extLst>
          </p:cNvPr>
          <p:cNvSpPr>
            <a:spLocks noChangeArrowheads="1"/>
          </p:cNvSpPr>
          <p:nvPr/>
        </p:nvSpPr>
        <p:spPr bwMode="auto">
          <a:xfrm>
            <a:off x="10850508" y="4701436"/>
            <a:ext cx="981167" cy="368300"/>
          </a:xfrm>
          <a:prstGeom prst="ellipse">
            <a:avLst/>
          </a:prstGeom>
          <a:solidFill>
            <a:schemeClr val="bg1"/>
          </a:solidFill>
          <a:ln w="38100" cmpd="dbl">
            <a:solidFill>
              <a:srgbClr val="FFC000"/>
            </a:solidFill>
            <a:round/>
            <a:headEnd/>
            <a:tailEnd/>
          </a:ln>
        </p:spPr>
        <p:txBody>
          <a:bodyPr wrap="none" anchor="ctr"/>
          <a:lstStyle/>
          <a:p>
            <a:pPr algn="ctr"/>
            <a:r>
              <a:rPr lang="de-DE" sz="1600" dirty="0"/>
              <a:t>Standorte</a:t>
            </a:r>
          </a:p>
        </p:txBody>
      </p:sp>
      <p:cxnSp>
        <p:nvCxnSpPr>
          <p:cNvPr id="10" name="Straight Connector 9">
            <a:extLst>
              <a:ext uri="{FF2B5EF4-FFF2-40B4-BE49-F238E27FC236}">
                <a16:creationId xmlns:a16="http://schemas.microsoft.com/office/drawing/2014/main" id="{00FCE33B-DD12-FB4C-8CB2-2BB244D4B3B7}"/>
              </a:ext>
            </a:extLst>
          </p:cNvPr>
          <p:cNvCxnSpPr>
            <a:cxnSpLocks/>
            <a:stCxn id="6" idx="0"/>
            <a:endCxn id="7" idx="4"/>
          </p:cNvCxnSpPr>
          <p:nvPr/>
        </p:nvCxnSpPr>
        <p:spPr>
          <a:xfrm flipH="1" flipV="1">
            <a:off x="9415513" y="5073172"/>
            <a:ext cx="986332" cy="378609"/>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732115B-084D-2249-8D01-D142B4048297}"/>
              </a:ext>
            </a:extLst>
          </p:cNvPr>
          <p:cNvCxnSpPr>
            <a:cxnSpLocks/>
            <a:stCxn id="6" idx="0"/>
            <a:endCxn id="8" idx="4"/>
          </p:cNvCxnSpPr>
          <p:nvPr/>
        </p:nvCxnSpPr>
        <p:spPr>
          <a:xfrm flipH="1" flipV="1">
            <a:off x="10401843" y="4467554"/>
            <a:ext cx="2" cy="98422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706C7DC-1542-464B-8AB5-D8F6FDA790BF}"/>
              </a:ext>
            </a:extLst>
          </p:cNvPr>
          <p:cNvCxnSpPr>
            <a:cxnSpLocks/>
            <a:stCxn id="6" idx="0"/>
            <a:endCxn id="9" idx="4"/>
          </p:cNvCxnSpPr>
          <p:nvPr/>
        </p:nvCxnSpPr>
        <p:spPr>
          <a:xfrm flipV="1">
            <a:off x="10401845" y="5069736"/>
            <a:ext cx="939246" cy="38204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AutoShape 4">
            <a:extLst>
              <a:ext uri="{FF2B5EF4-FFF2-40B4-BE49-F238E27FC236}">
                <a16:creationId xmlns:a16="http://schemas.microsoft.com/office/drawing/2014/main" id="{0CBBC5F9-03C3-DD4F-9634-3855DAD81EE4}"/>
              </a:ext>
            </a:extLst>
          </p:cNvPr>
          <p:cNvSpPr>
            <a:spLocks noChangeArrowheads="1"/>
          </p:cNvSpPr>
          <p:nvPr/>
        </p:nvSpPr>
        <p:spPr bwMode="auto">
          <a:xfrm>
            <a:off x="6630604" y="5309014"/>
            <a:ext cx="1919472" cy="596900"/>
          </a:xfrm>
          <a:prstGeom prst="diamond">
            <a:avLst/>
          </a:prstGeom>
          <a:solidFill>
            <a:schemeClr val="bg1"/>
          </a:solidFill>
          <a:ln w="12700">
            <a:solidFill>
              <a:schemeClr val="accent4"/>
            </a:solidFill>
            <a:miter lim="800000"/>
            <a:headEnd/>
            <a:tailEnd/>
          </a:ln>
        </p:spPr>
        <p:txBody>
          <a:bodyPr wrap="none" anchor="ctr"/>
          <a:lstStyle/>
          <a:p>
            <a:pPr algn="ctr"/>
            <a:r>
              <a:rPr lang="de-DE" dirty="0"/>
              <a:t>Leitet</a:t>
            </a:r>
          </a:p>
        </p:txBody>
      </p:sp>
      <p:cxnSp>
        <p:nvCxnSpPr>
          <p:cNvPr id="14" name="Straight Connector 13">
            <a:extLst>
              <a:ext uri="{FF2B5EF4-FFF2-40B4-BE49-F238E27FC236}">
                <a16:creationId xmlns:a16="http://schemas.microsoft.com/office/drawing/2014/main" id="{2A2810F0-6694-214D-A4EF-75D4CC9A315A}"/>
              </a:ext>
            </a:extLst>
          </p:cNvPr>
          <p:cNvCxnSpPr>
            <a:cxnSpLocks/>
            <a:stCxn id="13" idx="3"/>
            <a:endCxn id="6" idx="1"/>
          </p:cNvCxnSpPr>
          <p:nvPr/>
        </p:nvCxnSpPr>
        <p:spPr>
          <a:xfrm>
            <a:off x="8550077" y="5607464"/>
            <a:ext cx="1361185" cy="0"/>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5" name="Rectangle 2">
            <a:extLst>
              <a:ext uri="{FF2B5EF4-FFF2-40B4-BE49-F238E27FC236}">
                <a16:creationId xmlns:a16="http://schemas.microsoft.com/office/drawing/2014/main" id="{95C133D7-84B2-D844-8DAA-3F0EFC296C7C}"/>
              </a:ext>
            </a:extLst>
          </p:cNvPr>
          <p:cNvSpPr>
            <a:spLocks noChangeArrowheads="1"/>
          </p:cNvSpPr>
          <p:nvPr/>
        </p:nvSpPr>
        <p:spPr bwMode="auto">
          <a:xfrm>
            <a:off x="4149024" y="5451440"/>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16" name="Straight Connector 15">
            <a:extLst>
              <a:ext uri="{FF2B5EF4-FFF2-40B4-BE49-F238E27FC236}">
                <a16:creationId xmlns:a16="http://schemas.microsoft.com/office/drawing/2014/main" id="{F092466F-8116-BF4E-B597-48AA768B67D9}"/>
              </a:ext>
            </a:extLst>
          </p:cNvPr>
          <p:cNvCxnSpPr>
            <a:cxnSpLocks/>
            <a:stCxn id="15" idx="3"/>
            <a:endCxn id="13" idx="1"/>
          </p:cNvCxnSpPr>
          <p:nvPr/>
        </p:nvCxnSpPr>
        <p:spPr>
          <a:xfrm>
            <a:off x="5264330" y="5607124"/>
            <a:ext cx="1366274" cy="34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 name="Oval 7">
            <a:extLst>
              <a:ext uri="{FF2B5EF4-FFF2-40B4-BE49-F238E27FC236}">
                <a16:creationId xmlns:a16="http://schemas.microsoft.com/office/drawing/2014/main" id="{848FA21C-7355-D841-B6E3-5404EE56B65E}"/>
              </a:ext>
            </a:extLst>
          </p:cNvPr>
          <p:cNvSpPr>
            <a:spLocks noChangeArrowheads="1"/>
          </p:cNvSpPr>
          <p:nvPr/>
        </p:nvSpPr>
        <p:spPr bwMode="auto">
          <a:xfrm>
            <a:off x="6927765" y="4557013"/>
            <a:ext cx="1325150" cy="368300"/>
          </a:xfrm>
          <a:prstGeom prst="ellipse">
            <a:avLst/>
          </a:prstGeom>
          <a:solidFill>
            <a:schemeClr val="bg1"/>
          </a:solidFill>
          <a:ln w="12700">
            <a:solidFill>
              <a:srgbClr val="FFC000"/>
            </a:solidFill>
            <a:round/>
            <a:headEnd/>
            <a:tailEnd/>
          </a:ln>
        </p:spPr>
        <p:txBody>
          <a:bodyPr wrap="none" anchor="ctr"/>
          <a:lstStyle/>
          <a:p>
            <a:pPr algn="ctr"/>
            <a:r>
              <a:rPr lang="de-DE" sz="1600" dirty="0"/>
              <a:t>Anfangsdatum</a:t>
            </a:r>
          </a:p>
        </p:txBody>
      </p:sp>
      <p:cxnSp>
        <p:nvCxnSpPr>
          <p:cNvPr id="18" name="Straight Connector 17">
            <a:extLst>
              <a:ext uri="{FF2B5EF4-FFF2-40B4-BE49-F238E27FC236}">
                <a16:creationId xmlns:a16="http://schemas.microsoft.com/office/drawing/2014/main" id="{521A9D11-036B-6349-A46A-8A2930C01E65}"/>
              </a:ext>
            </a:extLst>
          </p:cNvPr>
          <p:cNvCxnSpPr>
            <a:cxnSpLocks/>
            <a:stCxn id="13" idx="0"/>
            <a:endCxn id="17" idx="4"/>
          </p:cNvCxnSpPr>
          <p:nvPr/>
        </p:nvCxnSpPr>
        <p:spPr>
          <a:xfrm flipV="1">
            <a:off x="7590340" y="4925314"/>
            <a:ext cx="0" cy="38370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A158888A-5A04-9A45-95A4-A5E5D3F7B3C2}"/>
              </a:ext>
            </a:extLst>
          </p:cNvPr>
          <p:cNvSpPr txBox="1"/>
          <p:nvPr/>
        </p:nvSpPr>
        <p:spPr>
          <a:xfrm>
            <a:off x="6371283" y="5505810"/>
            <a:ext cx="301686" cy="369332"/>
          </a:xfrm>
          <a:prstGeom prst="rect">
            <a:avLst/>
          </a:prstGeom>
          <a:noFill/>
        </p:spPr>
        <p:txBody>
          <a:bodyPr wrap="none" rtlCol="0">
            <a:spAutoFit/>
          </a:bodyPr>
          <a:lstStyle/>
          <a:p>
            <a:r>
              <a:rPr lang="de-DE" dirty="0"/>
              <a:t>1</a:t>
            </a:r>
          </a:p>
        </p:txBody>
      </p:sp>
      <p:sp>
        <p:nvSpPr>
          <p:cNvPr id="20" name="TextBox 19">
            <a:extLst>
              <a:ext uri="{FF2B5EF4-FFF2-40B4-BE49-F238E27FC236}">
                <a16:creationId xmlns:a16="http://schemas.microsoft.com/office/drawing/2014/main" id="{7FA0C3B4-AAD7-5642-B8E9-FB278C338678}"/>
              </a:ext>
            </a:extLst>
          </p:cNvPr>
          <p:cNvSpPr txBox="1"/>
          <p:nvPr/>
        </p:nvSpPr>
        <p:spPr>
          <a:xfrm>
            <a:off x="8524872" y="5503186"/>
            <a:ext cx="301686" cy="369332"/>
          </a:xfrm>
          <a:prstGeom prst="rect">
            <a:avLst/>
          </a:prstGeom>
          <a:noFill/>
        </p:spPr>
        <p:txBody>
          <a:bodyPr wrap="none" rtlCol="0">
            <a:spAutoFit/>
          </a:bodyPr>
          <a:lstStyle/>
          <a:p>
            <a:r>
              <a:rPr lang="de-DE" dirty="0"/>
              <a:t>1</a:t>
            </a:r>
          </a:p>
        </p:txBody>
      </p:sp>
      <p:sp>
        <p:nvSpPr>
          <p:cNvPr id="22" name="Rectangle 21">
            <a:extLst>
              <a:ext uri="{FF2B5EF4-FFF2-40B4-BE49-F238E27FC236}">
                <a16:creationId xmlns:a16="http://schemas.microsoft.com/office/drawing/2014/main" id="{DD1AFBAD-8456-8648-8F5C-59093E2BFE70}"/>
              </a:ext>
            </a:extLst>
          </p:cNvPr>
          <p:cNvSpPr/>
          <p:nvPr/>
        </p:nvSpPr>
        <p:spPr>
          <a:xfrm>
            <a:off x="2614051" y="1691244"/>
            <a:ext cx="1497362"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tangle 22">
            <a:extLst>
              <a:ext uri="{FF2B5EF4-FFF2-40B4-BE49-F238E27FC236}">
                <a16:creationId xmlns:a16="http://schemas.microsoft.com/office/drawing/2014/main" id="{4F4EA080-DA37-DA43-AD03-289CDB251DCE}"/>
              </a:ext>
            </a:extLst>
          </p:cNvPr>
          <p:cNvSpPr/>
          <p:nvPr/>
        </p:nvSpPr>
        <p:spPr>
          <a:xfrm>
            <a:off x="6725237" y="2018610"/>
            <a:ext cx="1551776"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D007DBCC-642E-0842-9FB2-CE162F84E976}"/>
              </a:ext>
            </a:extLst>
          </p:cNvPr>
          <p:cNvSpPr/>
          <p:nvPr/>
        </p:nvSpPr>
        <p:spPr>
          <a:xfrm>
            <a:off x="8471655" y="1658125"/>
            <a:ext cx="3131065"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2BD0C28F-FDA6-1E4D-B667-6AC4BA8D59BE}"/>
              </a:ext>
            </a:extLst>
          </p:cNvPr>
          <p:cNvSpPr/>
          <p:nvPr/>
        </p:nvSpPr>
        <p:spPr>
          <a:xfrm>
            <a:off x="1226855" y="2003785"/>
            <a:ext cx="2640718"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Diamond 25">
            <a:extLst>
              <a:ext uri="{FF2B5EF4-FFF2-40B4-BE49-F238E27FC236}">
                <a16:creationId xmlns:a16="http://schemas.microsoft.com/office/drawing/2014/main" id="{86F34E07-29FC-EE45-931B-43B8BD70F3F8}"/>
              </a:ext>
            </a:extLst>
          </p:cNvPr>
          <p:cNvSpPr/>
          <p:nvPr/>
        </p:nvSpPr>
        <p:spPr>
          <a:xfrm>
            <a:off x="10504661" y="1932572"/>
            <a:ext cx="843515"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8A7D10C1-A577-5A45-80C9-55A143969D9E}"/>
              </a:ext>
            </a:extLst>
          </p:cNvPr>
          <p:cNvSpPr/>
          <p:nvPr/>
        </p:nvSpPr>
        <p:spPr>
          <a:xfrm>
            <a:off x="1713672" y="2332776"/>
            <a:ext cx="1950701"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441D3E77-2A95-5747-B8AF-68EA10A2E095}"/>
              </a:ext>
            </a:extLst>
          </p:cNvPr>
          <p:cNvSpPr/>
          <p:nvPr/>
        </p:nvSpPr>
        <p:spPr>
          <a:xfrm>
            <a:off x="7509230" y="2657505"/>
            <a:ext cx="1390930"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Straight Connector 29">
            <a:extLst>
              <a:ext uri="{FF2B5EF4-FFF2-40B4-BE49-F238E27FC236}">
                <a16:creationId xmlns:a16="http://schemas.microsoft.com/office/drawing/2014/main" id="{528D347A-2C2D-9D40-B9FA-3E7ADE31DD09}"/>
              </a:ext>
            </a:extLst>
          </p:cNvPr>
          <p:cNvCxnSpPr>
            <a:cxnSpLocks/>
          </p:cNvCxnSpPr>
          <p:nvPr/>
        </p:nvCxnSpPr>
        <p:spPr>
          <a:xfrm>
            <a:off x="5206326" y="2280079"/>
            <a:ext cx="144508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420C4AD2-93B7-834D-9A00-27541912DE44}"/>
              </a:ext>
            </a:extLst>
          </p:cNvPr>
          <p:cNvSpPr>
            <a:spLocks noGrp="1"/>
          </p:cNvSpPr>
          <p:nvPr>
            <p:ph type="dt" sz="half" idx="2"/>
          </p:nvPr>
        </p:nvSpPr>
        <p:spPr/>
        <p:txBody>
          <a:bodyPr/>
          <a:lstStyle/>
          <a:p>
            <a:r>
              <a:rPr lang="en-GB"/>
              <a:t>Modellierung</a:t>
            </a:r>
          </a:p>
        </p:txBody>
      </p:sp>
      <p:sp>
        <p:nvSpPr>
          <p:cNvPr id="21" name="Footer Placeholder 20">
            <a:extLst>
              <a:ext uri="{FF2B5EF4-FFF2-40B4-BE49-F238E27FC236}">
                <a16:creationId xmlns:a16="http://schemas.microsoft.com/office/drawing/2014/main" id="{32E28CC2-DED4-5A47-B986-5C9EF6819D3A}"/>
              </a:ext>
            </a:extLst>
          </p:cNvPr>
          <p:cNvSpPr>
            <a:spLocks noGrp="1"/>
          </p:cNvSpPr>
          <p:nvPr>
            <p:ph type="ftr" sz="quarter" idx="3"/>
          </p:nvPr>
        </p:nvSpPr>
        <p:spPr/>
        <p:txBody>
          <a:bodyPr/>
          <a:lstStyle/>
          <a:p>
            <a:r>
              <a:rPr lang="en-GB"/>
              <a:t>T. Braun - Datenbanken</a:t>
            </a:r>
          </a:p>
        </p:txBody>
      </p:sp>
      <p:sp>
        <p:nvSpPr>
          <p:cNvPr id="31" name="Oval 10">
            <a:extLst>
              <a:ext uri="{FF2B5EF4-FFF2-40B4-BE49-F238E27FC236}">
                <a16:creationId xmlns:a16="http://schemas.microsoft.com/office/drawing/2014/main" id="{E9682E7D-F1C3-8B46-843B-1ECF42145743}"/>
              </a:ext>
            </a:extLst>
          </p:cNvPr>
          <p:cNvSpPr>
            <a:spLocks noChangeArrowheads="1"/>
          </p:cNvSpPr>
          <p:nvPr/>
        </p:nvSpPr>
        <p:spPr bwMode="auto">
          <a:xfrm>
            <a:off x="4546744" y="4099254"/>
            <a:ext cx="981167" cy="368300"/>
          </a:xfrm>
          <a:prstGeom prst="ellipse">
            <a:avLst/>
          </a:prstGeom>
          <a:solidFill>
            <a:schemeClr val="bg1"/>
          </a:solidFill>
          <a:ln w="38100" cmpd="dbl">
            <a:solidFill>
              <a:srgbClr val="FFC000"/>
            </a:solidFill>
            <a:round/>
            <a:headEnd/>
            <a:tailEnd/>
          </a:ln>
        </p:spPr>
        <p:txBody>
          <a:bodyPr wrap="none" anchor="ctr"/>
          <a:lstStyle/>
          <a:p>
            <a:pPr algn="ctr"/>
            <a:r>
              <a:rPr lang="de-DE" sz="1600" dirty="0"/>
              <a:t>Standorte</a:t>
            </a:r>
          </a:p>
        </p:txBody>
      </p:sp>
    </p:spTree>
    <p:extLst>
      <p:ext uri="{BB962C8B-B14F-4D97-AF65-F5344CB8AC3E}">
        <p14:creationId xmlns:p14="http://schemas.microsoft.com/office/powerpoint/2010/main" val="4070694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
                                            <p:txEl>
                                              <p:pRg st="5" end="5"/>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5" grpId="0" animBg="1"/>
      <p:bldP spid="17" grpId="0" animBg="1"/>
      <p:bldP spid="19" grpId="0"/>
      <p:bldP spid="20" grpId="0"/>
      <p:bldP spid="22" grpId="0" animBg="1"/>
      <p:bldP spid="23" grpId="0" animBg="1"/>
      <p:bldP spid="24" grpId="0" animBg="1"/>
      <p:bldP spid="25" grpId="0" animBg="1"/>
      <p:bldP spid="26" grpId="0" animBg="1"/>
      <p:bldP spid="27" grpId="0" animBg="1"/>
      <p:bldP spid="28"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a:xfrm>
            <a:off x="359625" y="1665066"/>
            <a:ext cx="7642205" cy="4240848"/>
          </a:xfrm>
        </p:spPr>
        <p:txBody>
          <a:bodyPr>
            <a:normAutofit/>
          </a:bodyPr>
          <a:lstStyle/>
          <a:p>
            <a:pPr marL="360363" indent="-360363">
              <a:buFont typeface="+mj-lt"/>
              <a:buAutoNum type="arabicPeriod" startAt="2"/>
            </a:pPr>
            <a:r>
              <a:rPr lang="de-DE" dirty="0"/>
              <a:t>Eine Abteilung kontrolliert eine Reihe von Projekten, die jeweils einen Namen, eine eindeutige Nummer und einen einzigen Standort haben.</a:t>
            </a:r>
          </a:p>
          <a:p>
            <a:pPr lvl="1"/>
            <a:r>
              <a:rPr lang="de-DE" dirty="0"/>
              <a:t>Interpretation: totale Partizipation der Projekte</a:t>
            </a:r>
          </a:p>
          <a:p>
            <a:endParaRPr lang="de-DE" dirty="0"/>
          </a:p>
          <a:p>
            <a:r>
              <a:rPr lang="de-DE" dirty="0"/>
              <a:t>Mehrwertige vs. einwertige Attribute</a:t>
            </a:r>
          </a:p>
          <a:p>
            <a:pPr lvl="1"/>
            <a:r>
              <a:rPr lang="de-DE" dirty="0"/>
              <a:t>Standorte: mehrere Orte pro Abteilung</a:t>
            </a:r>
          </a:p>
          <a:p>
            <a:pPr lvl="1"/>
            <a:endParaRPr lang="de-DE" dirty="0"/>
          </a:p>
          <a:p>
            <a:pPr lvl="1"/>
            <a:endParaRPr lang="de-DE" dirty="0"/>
          </a:p>
          <a:p>
            <a:pPr lvl="1"/>
            <a:r>
              <a:rPr lang="de-DE" dirty="0"/>
              <a:t>Standort: ein Ort pro Projekt</a:t>
            </a:r>
          </a:p>
          <a:p>
            <a:pPr lvl="1"/>
            <a:endParaRPr lang="de-DE" dirty="0"/>
          </a:p>
          <a:p>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24</a:t>
            </a:fld>
            <a:endParaRPr lang="de-DE"/>
          </a:p>
        </p:txBody>
      </p:sp>
      <p:sp>
        <p:nvSpPr>
          <p:cNvPr id="6" name="Rectangle 2">
            <a:extLst>
              <a:ext uri="{FF2B5EF4-FFF2-40B4-BE49-F238E27FC236}">
                <a16:creationId xmlns:a16="http://schemas.microsoft.com/office/drawing/2014/main" id="{6ABD2201-175F-FC49-A129-242501D60F9B}"/>
              </a:ext>
            </a:extLst>
          </p:cNvPr>
          <p:cNvSpPr>
            <a:spLocks noChangeArrowheads="1"/>
          </p:cNvSpPr>
          <p:nvPr/>
        </p:nvSpPr>
        <p:spPr bwMode="auto">
          <a:xfrm>
            <a:off x="9913985" y="2448106"/>
            <a:ext cx="98116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7" name="Oval 4">
            <a:extLst>
              <a:ext uri="{FF2B5EF4-FFF2-40B4-BE49-F238E27FC236}">
                <a16:creationId xmlns:a16="http://schemas.microsoft.com/office/drawing/2014/main" id="{30E4FE9C-FFE6-884F-871B-D8E0F216AB8B}"/>
              </a:ext>
            </a:extLst>
          </p:cNvPr>
          <p:cNvSpPr>
            <a:spLocks noChangeArrowheads="1"/>
          </p:cNvSpPr>
          <p:nvPr/>
        </p:nvSpPr>
        <p:spPr bwMode="auto">
          <a:xfrm>
            <a:off x="9037236" y="1701196"/>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Name</a:t>
            </a:r>
          </a:p>
        </p:txBody>
      </p:sp>
      <p:sp>
        <p:nvSpPr>
          <p:cNvPr id="8" name="Oval 7">
            <a:extLst>
              <a:ext uri="{FF2B5EF4-FFF2-40B4-BE49-F238E27FC236}">
                <a16:creationId xmlns:a16="http://schemas.microsoft.com/office/drawing/2014/main" id="{55A9F3DA-719E-574B-9EFE-A9DB20F76041}"/>
              </a:ext>
            </a:extLst>
          </p:cNvPr>
          <p:cNvSpPr>
            <a:spLocks noChangeArrowheads="1"/>
          </p:cNvSpPr>
          <p:nvPr/>
        </p:nvSpPr>
        <p:spPr bwMode="auto">
          <a:xfrm>
            <a:off x="9914715" y="1095579"/>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a:t>Nummer</a:t>
            </a:r>
          </a:p>
        </p:txBody>
      </p:sp>
      <p:sp>
        <p:nvSpPr>
          <p:cNvPr id="9" name="Oval 10">
            <a:extLst>
              <a:ext uri="{FF2B5EF4-FFF2-40B4-BE49-F238E27FC236}">
                <a16:creationId xmlns:a16="http://schemas.microsoft.com/office/drawing/2014/main" id="{CD9CFCF7-DF57-DD45-8623-3F79CD58B0A8}"/>
              </a:ext>
            </a:extLst>
          </p:cNvPr>
          <p:cNvSpPr>
            <a:spLocks noChangeArrowheads="1"/>
          </p:cNvSpPr>
          <p:nvPr/>
        </p:nvSpPr>
        <p:spPr bwMode="auto">
          <a:xfrm>
            <a:off x="10853231" y="1697761"/>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dirty="0"/>
              <a:t>Standorte</a:t>
            </a:r>
          </a:p>
        </p:txBody>
      </p:sp>
      <p:cxnSp>
        <p:nvCxnSpPr>
          <p:cNvPr id="10" name="Straight Connector 9">
            <a:extLst>
              <a:ext uri="{FF2B5EF4-FFF2-40B4-BE49-F238E27FC236}">
                <a16:creationId xmlns:a16="http://schemas.microsoft.com/office/drawing/2014/main" id="{00FCE33B-DD12-FB4C-8CB2-2BB244D4B3B7}"/>
              </a:ext>
            </a:extLst>
          </p:cNvPr>
          <p:cNvCxnSpPr>
            <a:cxnSpLocks/>
            <a:stCxn id="6" idx="0"/>
            <a:endCxn id="7" idx="4"/>
          </p:cNvCxnSpPr>
          <p:nvPr/>
        </p:nvCxnSpPr>
        <p:spPr>
          <a:xfrm flipH="1" flipV="1">
            <a:off x="9418236" y="2069497"/>
            <a:ext cx="986332" cy="37860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732115B-084D-2249-8D01-D142B4048297}"/>
              </a:ext>
            </a:extLst>
          </p:cNvPr>
          <p:cNvCxnSpPr>
            <a:cxnSpLocks/>
            <a:stCxn id="6" idx="0"/>
            <a:endCxn id="8" idx="4"/>
          </p:cNvCxnSpPr>
          <p:nvPr/>
        </p:nvCxnSpPr>
        <p:spPr>
          <a:xfrm flipH="1" flipV="1">
            <a:off x="10404566" y="1463879"/>
            <a:ext cx="2" cy="98422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706C7DC-1542-464B-8AB5-D8F6FDA790BF}"/>
              </a:ext>
            </a:extLst>
          </p:cNvPr>
          <p:cNvCxnSpPr>
            <a:cxnSpLocks/>
            <a:stCxn id="6" idx="0"/>
            <a:endCxn id="9" idx="4"/>
          </p:cNvCxnSpPr>
          <p:nvPr/>
        </p:nvCxnSpPr>
        <p:spPr>
          <a:xfrm flipV="1">
            <a:off x="10404568" y="2066061"/>
            <a:ext cx="939246" cy="38204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D1AFBAD-8456-8648-8F5C-59093E2BFE70}"/>
              </a:ext>
            </a:extLst>
          </p:cNvPr>
          <p:cNvSpPr/>
          <p:nvPr/>
        </p:nvSpPr>
        <p:spPr>
          <a:xfrm>
            <a:off x="5908882" y="1683709"/>
            <a:ext cx="1162478"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D007DBCC-642E-0842-9FB2-CE162F84E976}"/>
              </a:ext>
            </a:extLst>
          </p:cNvPr>
          <p:cNvSpPr/>
          <p:nvPr/>
        </p:nvSpPr>
        <p:spPr>
          <a:xfrm>
            <a:off x="2332663" y="2005534"/>
            <a:ext cx="1019596"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2BD0C28F-FDA6-1E4D-B667-6AC4BA8D59BE}"/>
              </a:ext>
            </a:extLst>
          </p:cNvPr>
          <p:cNvSpPr/>
          <p:nvPr/>
        </p:nvSpPr>
        <p:spPr>
          <a:xfrm>
            <a:off x="3957590" y="1994107"/>
            <a:ext cx="2632864"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Diamond 25">
            <a:extLst>
              <a:ext uri="{FF2B5EF4-FFF2-40B4-BE49-F238E27FC236}">
                <a16:creationId xmlns:a16="http://schemas.microsoft.com/office/drawing/2014/main" id="{86F34E07-29FC-EE45-931B-43B8BD70F3F8}"/>
              </a:ext>
            </a:extLst>
          </p:cNvPr>
          <p:cNvSpPr/>
          <p:nvPr/>
        </p:nvSpPr>
        <p:spPr>
          <a:xfrm>
            <a:off x="2510461" y="1594757"/>
            <a:ext cx="1447128"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441D3E77-2A95-5747-B8AF-68EA10A2E095}"/>
              </a:ext>
            </a:extLst>
          </p:cNvPr>
          <p:cNvSpPr/>
          <p:nvPr/>
        </p:nvSpPr>
        <p:spPr>
          <a:xfrm>
            <a:off x="1745248" y="2331965"/>
            <a:ext cx="1148249"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Straight Connector 29">
            <a:extLst>
              <a:ext uri="{FF2B5EF4-FFF2-40B4-BE49-F238E27FC236}">
                <a16:creationId xmlns:a16="http://schemas.microsoft.com/office/drawing/2014/main" id="{528D347A-2C2D-9D40-B9FA-3E7ADE31DD09}"/>
              </a:ext>
            </a:extLst>
          </p:cNvPr>
          <p:cNvCxnSpPr>
            <a:cxnSpLocks/>
          </p:cNvCxnSpPr>
          <p:nvPr/>
        </p:nvCxnSpPr>
        <p:spPr>
          <a:xfrm>
            <a:off x="4610556" y="1955992"/>
            <a:ext cx="66586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AutoShape 4">
            <a:extLst>
              <a:ext uri="{FF2B5EF4-FFF2-40B4-BE49-F238E27FC236}">
                <a16:creationId xmlns:a16="http://schemas.microsoft.com/office/drawing/2014/main" id="{EBF2DAF1-2797-4943-BB30-E78CEB9755CC}"/>
              </a:ext>
            </a:extLst>
          </p:cNvPr>
          <p:cNvSpPr>
            <a:spLocks noChangeArrowheads="1"/>
          </p:cNvSpPr>
          <p:nvPr/>
        </p:nvSpPr>
        <p:spPr bwMode="auto">
          <a:xfrm>
            <a:off x="9446173" y="3301677"/>
            <a:ext cx="1919472" cy="596900"/>
          </a:xfrm>
          <a:prstGeom prst="diamond">
            <a:avLst/>
          </a:prstGeom>
          <a:solidFill>
            <a:schemeClr val="bg1"/>
          </a:solidFill>
          <a:ln w="12700">
            <a:solidFill>
              <a:schemeClr val="accent4"/>
            </a:solidFill>
            <a:miter lim="800000"/>
            <a:headEnd/>
            <a:tailEnd/>
          </a:ln>
        </p:spPr>
        <p:txBody>
          <a:bodyPr wrap="none" anchor="ctr"/>
          <a:lstStyle/>
          <a:p>
            <a:pPr algn="ctr"/>
            <a:r>
              <a:rPr lang="de-DE" dirty="0"/>
              <a:t>kontrolliert</a:t>
            </a:r>
          </a:p>
        </p:txBody>
      </p:sp>
      <p:cxnSp>
        <p:nvCxnSpPr>
          <p:cNvPr id="31" name="Straight Connector 30">
            <a:extLst>
              <a:ext uri="{FF2B5EF4-FFF2-40B4-BE49-F238E27FC236}">
                <a16:creationId xmlns:a16="http://schemas.microsoft.com/office/drawing/2014/main" id="{D40C15D1-E807-9248-82E6-0E2E52002E82}"/>
              </a:ext>
            </a:extLst>
          </p:cNvPr>
          <p:cNvCxnSpPr>
            <a:cxnSpLocks/>
            <a:stCxn id="29" idx="0"/>
            <a:endCxn id="6" idx="2"/>
          </p:cNvCxnSpPr>
          <p:nvPr/>
        </p:nvCxnSpPr>
        <p:spPr>
          <a:xfrm flipH="1" flipV="1">
            <a:off x="10404569" y="2759473"/>
            <a:ext cx="1341" cy="54220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46A4917-F8D4-B945-87B0-46361CAB435F}"/>
              </a:ext>
            </a:extLst>
          </p:cNvPr>
          <p:cNvCxnSpPr>
            <a:cxnSpLocks/>
            <a:stCxn id="33" idx="0"/>
            <a:endCxn id="29" idx="2"/>
          </p:cNvCxnSpPr>
          <p:nvPr/>
        </p:nvCxnSpPr>
        <p:spPr>
          <a:xfrm flipH="1" flipV="1">
            <a:off x="10405910" y="3898577"/>
            <a:ext cx="1" cy="518376"/>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33" name="Rectangle 2">
            <a:extLst>
              <a:ext uri="{FF2B5EF4-FFF2-40B4-BE49-F238E27FC236}">
                <a16:creationId xmlns:a16="http://schemas.microsoft.com/office/drawing/2014/main" id="{69FCE0EA-9065-2244-894B-DC07C1A3343A}"/>
              </a:ext>
            </a:extLst>
          </p:cNvPr>
          <p:cNvSpPr>
            <a:spLocks noChangeArrowheads="1"/>
          </p:cNvSpPr>
          <p:nvPr/>
        </p:nvSpPr>
        <p:spPr bwMode="auto">
          <a:xfrm>
            <a:off x="10016155" y="4416954"/>
            <a:ext cx="779510"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34" name="Oval 4">
            <a:extLst>
              <a:ext uri="{FF2B5EF4-FFF2-40B4-BE49-F238E27FC236}">
                <a16:creationId xmlns:a16="http://schemas.microsoft.com/office/drawing/2014/main" id="{9840713D-93A2-994D-A369-9D706C45EDFA}"/>
              </a:ext>
            </a:extLst>
          </p:cNvPr>
          <p:cNvSpPr>
            <a:spLocks noChangeArrowheads="1"/>
          </p:cNvSpPr>
          <p:nvPr/>
        </p:nvSpPr>
        <p:spPr bwMode="auto">
          <a:xfrm>
            <a:off x="9368302" y="5153273"/>
            <a:ext cx="762000" cy="368300"/>
          </a:xfrm>
          <a:prstGeom prst="ellipse">
            <a:avLst/>
          </a:prstGeom>
          <a:solidFill>
            <a:schemeClr val="bg1"/>
          </a:solidFill>
          <a:ln w="12700">
            <a:solidFill>
              <a:srgbClr val="FFC000"/>
            </a:solidFill>
            <a:round/>
            <a:headEnd/>
            <a:tailEnd/>
          </a:ln>
        </p:spPr>
        <p:txBody>
          <a:bodyPr wrap="none" anchor="ctr"/>
          <a:lstStyle/>
          <a:p>
            <a:pPr algn="ctr"/>
            <a:r>
              <a:rPr lang="de-DE" sz="1600" u="sng" dirty="0"/>
              <a:t>Name</a:t>
            </a:r>
          </a:p>
        </p:txBody>
      </p:sp>
      <p:sp>
        <p:nvSpPr>
          <p:cNvPr id="35" name="Oval 7">
            <a:extLst>
              <a:ext uri="{FF2B5EF4-FFF2-40B4-BE49-F238E27FC236}">
                <a16:creationId xmlns:a16="http://schemas.microsoft.com/office/drawing/2014/main" id="{3F8BDC91-4317-3747-B754-BEE46544FC7A}"/>
              </a:ext>
            </a:extLst>
          </p:cNvPr>
          <p:cNvSpPr>
            <a:spLocks noChangeArrowheads="1"/>
          </p:cNvSpPr>
          <p:nvPr/>
        </p:nvSpPr>
        <p:spPr bwMode="auto">
          <a:xfrm>
            <a:off x="9712364" y="5537614"/>
            <a:ext cx="979702" cy="368300"/>
          </a:xfrm>
          <a:prstGeom prst="ellipse">
            <a:avLst/>
          </a:prstGeom>
          <a:solidFill>
            <a:schemeClr val="bg1"/>
          </a:solidFill>
          <a:ln w="12700">
            <a:solidFill>
              <a:srgbClr val="FFC000"/>
            </a:solidFill>
            <a:round/>
            <a:headEnd/>
            <a:tailEnd/>
          </a:ln>
        </p:spPr>
        <p:txBody>
          <a:bodyPr wrap="none" anchor="ctr"/>
          <a:lstStyle/>
          <a:p>
            <a:pPr algn="ctr"/>
            <a:r>
              <a:rPr lang="de-DE" sz="1600" dirty="0"/>
              <a:t>Nummer</a:t>
            </a:r>
          </a:p>
        </p:txBody>
      </p:sp>
      <p:sp>
        <p:nvSpPr>
          <p:cNvPr id="36" name="Oval 10">
            <a:extLst>
              <a:ext uri="{FF2B5EF4-FFF2-40B4-BE49-F238E27FC236}">
                <a16:creationId xmlns:a16="http://schemas.microsoft.com/office/drawing/2014/main" id="{354A757D-7EE1-8C48-B584-3A0286F45C0E}"/>
              </a:ext>
            </a:extLst>
          </p:cNvPr>
          <p:cNvSpPr>
            <a:spLocks noChangeArrowheads="1"/>
          </p:cNvSpPr>
          <p:nvPr/>
        </p:nvSpPr>
        <p:spPr bwMode="auto">
          <a:xfrm>
            <a:off x="10383137" y="5165239"/>
            <a:ext cx="981167" cy="368300"/>
          </a:xfrm>
          <a:prstGeom prst="ellipse">
            <a:avLst/>
          </a:prstGeom>
          <a:solidFill>
            <a:schemeClr val="bg1"/>
          </a:solidFill>
          <a:ln w="12700" cmpd="sng">
            <a:solidFill>
              <a:srgbClr val="FFC000"/>
            </a:solidFill>
            <a:round/>
            <a:headEnd/>
            <a:tailEnd/>
          </a:ln>
        </p:spPr>
        <p:txBody>
          <a:bodyPr wrap="none" anchor="ctr"/>
          <a:lstStyle/>
          <a:p>
            <a:pPr algn="ctr"/>
            <a:r>
              <a:rPr lang="de-DE" sz="1600" dirty="0"/>
              <a:t>Standort</a:t>
            </a:r>
          </a:p>
        </p:txBody>
      </p:sp>
      <p:cxnSp>
        <p:nvCxnSpPr>
          <p:cNvPr id="37" name="Straight Connector 36">
            <a:extLst>
              <a:ext uri="{FF2B5EF4-FFF2-40B4-BE49-F238E27FC236}">
                <a16:creationId xmlns:a16="http://schemas.microsoft.com/office/drawing/2014/main" id="{F56EF212-89BC-7344-8728-5C3734E0E6C4}"/>
              </a:ext>
            </a:extLst>
          </p:cNvPr>
          <p:cNvCxnSpPr>
            <a:cxnSpLocks/>
            <a:stCxn id="33" idx="2"/>
            <a:endCxn id="34" idx="7"/>
          </p:cNvCxnSpPr>
          <p:nvPr/>
        </p:nvCxnSpPr>
        <p:spPr>
          <a:xfrm flipH="1">
            <a:off x="10018710" y="4728321"/>
            <a:ext cx="387200" cy="478889"/>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A842721-AF1D-1C46-94C5-056F845C32D1}"/>
              </a:ext>
            </a:extLst>
          </p:cNvPr>
          <p:cNvCxnSpPr>
            <a:cxnSpLocks/>
            <a:stCxn id="33" idx="2"/>
            <a:endCxn id="35" idx="0"/>
          </p:cNvCxnSpPr>
          <p:nvPr/>
        </p:nvCxnSpPr>
        <p:spPr>
          <a:xfrm flipH="1">
            <a:off x="10202216" y="4728320"/>
            <a:ext cx="203695" cy="80929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86739AD-3B7E-0D4D-A9DE-63098E533A5F}"/>
              </a:ext>
            </a:extLst>
          </p:cNvPr>
          <p:cNvCxnSpPr>
            <a:cxnSpLocks/>
            <a:stCxn id="33" idx="2"/>
            <a:endCxn id="36" idx="0"/>
          </p:cNvCxnSpPr>
          <p:nvPr/>
        </p:nvCxnSpPr>
        <p:spPr>
          <a:xfrm>
            <a:off x="10405910" y="4728321"/>
            <a:ext cx="467810" cy="43691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239CDC0C-F2B4-8C42-9313-81A0380F3455}"/>
              </a:ext>
            </a:extLst>
          </p:cNvPr>
          <p:cNvSpPr txBox="1"/>
          <p:nvPr/>
        </p:nvSpPr>
        <p:spPr>
          <a:xfrm>
            <a:off x="10420597" y="3006498"/>
            <a:ext cx="301686" cy="369332"/>
          </a:xfrm>
          <a:prstGeom prst="rect">
            <a:avLst/>
          </a:prstGeom>
          <a:noFill/>
        </p:spPr>
        <p:txBody>
          <a:bodyPr wrap="none" rtlCol="0">
            <a:spAutoFit/>
          </a:bodyPr>
          <a:lstStyle/>
          <a:p>
            <a:r>
              <a:rPr lang="de-DE" dirty="0"/>
              <a:t>1</a:t>
            </a:r>
          </a:p>
        </p:txBody>
      </p:sp>
      <p:sp>
        <p:nvSpPr>
          <p:cNvPr id="41" name="TextBox 40">
            <a:extLst>
              <a:ext uri="{FF2B5EF4-FFF2-40B4-BE49-F238E27FC236}">
                <a16:creationId xmlns:a16="http://schemas.microsoft.com/office/drawing/2014/main" id="{49BC2860-FEE6-CD43-9B44-3248A1D818F0}"/>
              </a:ext>
            </a:extLst>
          </p:cNvPr>
          <p:cNvSpPr txBox="1"/>
          <p:nvPr/>
        </p:nvSpPr>
        <p:spPr>
          <a:xfrm>
            <a:off x="10404567" y="3802505"/>
            <a:ext cx="306494" cy="369332"/>
          </a:xfrm>
          <a:prstGeom prst="rect">
            <a:avLst/>
          </a:prstGeom>
          <a:noFill/>
        </p:spPr>
        <p:txBody>
          <a:bodyPr wrap="none" rtlCol="0">
            <a:spAutoFit/>
          </a:bodyPr>
          <a:lstStyle/>
          <a:p>
            <a:r>
              <a:rPr lang="de-DE" dirty="0"/>
              <a:t>n</a:t>
            </a:r>
          </a:p>
        </p:txBody>
      </p:sp>
      <p:sp>
        <p:nvSpPr>
          <p:cNvPr id="47" name="Rectangle 46">
            <a:extLst>
              <a:ext uri="{FF2B5EF4-FFF2-40B4-BE49-F238E27FC236}">
                <a16:creationId xmlns:a16="http://schemas.microsoft.com/office/drawing/2014/main" id="{D09C4B6E-0B92-964D-B7FD-110D9787FC6A}"/>
              </a:ext>
            </a:extLst>
          </p:cNvPr>
          <p:cNvSpPr/>
          <p:nvPr/>
        </p:nvSpPr>
        <p:spPr>
          <a:xfrm>
            <a:off x="1310798" y="1676353"/>
            <a:ext cx="1199663"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Oval 10">
            <a:extLst>
              <a:ext uri="{FF2B5EF4-FFF2-40B4-BE49-F238E27FC236}">
                <a16:creationId xmlns:a16="http://schemas.microsoft.com/office/drawing/2014/main" id="{7F2B3AA6-60C6-2C44-9D72-083BF587E042}"/>
              </a:ext>
            </a:extLst>
          </p:cNvPr>
          <p:cNvSpPr>
            <a:spLocks noChangeArrowheads="1"/>
          </p:cNvSpPr>
          <p:nvPr/>
        </p:nvSpPr>
        <p:spPr bwMode="auto">
          <a:xfrm>
            <a:off x="4043601" y="4255566"/>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dirty="0"/>
              <a:t>Standorte</a:t>
            </a:r>
          </a:p>
        </p:txBody>
      </p:sp>
      <p:sp>
        <p:nvSpPr>
          <p:cNvPr id="51" name="Oval 10">
            <a:extLst>
              <a:ext uri="{FF2B5EF4-FFF2-40B4-BE49-F238E27FC236}">
                <a16:creationId xmlns:a16="http://schemas.microsoft.com/office/drawing/2014/main" id="{B1125230-1DFF-F246-A512-F574914789E6}"/>
              </a:ext>
            </a:extLst>
          </p:cNvPr>
          <p:cNvSpPr>
            <a:spLocks noChangeArrowheads="1"/>
          </p:cNvSpPr>
          <p:nvPr/>
        </p:nvSpPr>
        <p:spPr bwMode="auto">
          <a:xfrm>
            <a:off x="4043600" y="5321876"/>
            <a:ext cx="981167" cy="368300"/>
          </a:xfrm>
          <a:prstGeom prst="ellipse">
            <a:avLst/>
          </a:prstGeom>
          <a:solidFill>
            <a:schemeClr val="bg1"/>
          </a:solidFill>
          <a:ln w="12700" cmpd="sng">
            <a:solidFill>
              <a:srgbClr val="FFC000"/>
            </a:solidFill>
            <a:round/>
            <a:headEnd/>
            <a:tailEnd/>
          </a:ln>
        </p:spPr>
        <p:txBody>
          <a:bodyPr wrap="none" anchor="ctr"/>
          <a:lstStyle/>
          <a:p>
            <a:pPr algn="ctr"/>
            <a:r>
              <a:rPr lang="de-DE" sz="1600" dirty="0"/>
              <a:t>Standort</a:t>
            </a:r>
          </a:p>
        </p:txBody>
      </p:sp>
      <p:sp>
        <p:nvSpPr>
          <p:cNvPr id="5" name="Date Placeholder 4">
            <a:extLst>
              <a:ext uri="{FF2B5EF4-FFF2-40B4-BE49-F238E27FC236}">
                <a16:creationId xmlns:a16="http://schemas.microsoft.com/office/drawing/2014/main" id="{82AB45AE-9763-E145-9D65-90172CC1D4E5}"/>
              </a:ext>
            </a:extLst>
          </p:cNvPr>
          <p:cNvSpPr>
            <a:spLocks noGrp="1"/>
          </p:cNvSpPr>
          <p:nvPr>
            <p:ph type="dt" sz="half" idx="2"/>
          </p:nvPr>
        </p:nvSpPr>
        <p:spPr/>
        <p:txBody>
          <a:bodyPr/>
          <a:lstStyle/>
          <a:p>
            <a:r>
              <a:rPr lang="en-GB"/>
              <a:t>Modellierung</a:t>
            </a:r>
          </a:p>
        </p:txBody>
      </p:sp>
      <p:sp>
        <p:nvSpPr>
          <p:cNvPr id="13" name="Footer Placeholder 12">
            <a:extLst>
              <a:ext uri="{FF2B5EF4-FFF2-40B4-BE49-F238E27FC236}">
                <a16:creationId xmlns:a16="http://schemas.microsoft.com/office/drawing/2014/main" id="{4ABDF54D-C839-AF47-9E86-7FDD65520CC9}"/>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6920537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3" end="3"/>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2" grpId="0" animBg="1"/>
      <p:bldP spid="24" grpId="0" animBg="1"/>
      <p:bldP spid="25" grpId="0" animBg="1"/>
      <p:bldP spid="26" grpId="0" animBg="1"/>
      <p:bldP spid="28" grpId="0" animBg="1"/>
      <p:bldP spid="29" grpId="0" animBg="1"/>
      <p:bldP spid="33" grpId="0" animBg="1"/>
      <p:bldP spid="34" grpId="0" animBg="1"/>
      <p:bldP spid="35" grpId="0" animBg="1"/>
      <p:bldP spid="36" grpId="0" animBg="1"/>
      <p:bldP spid="40" grpId="0"/>
      <p:bldP spid="41" grpId="0"/>
      <p:bldP spid="47" grpId="0" animBg="1"/>
      <p:bldP spid="49"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a:xfrm>
            <a:off x="359625" y="1665066"/>
            <a:ext cx="7551429" cy="4240848"/>
          </a:xfrm>
          <a:ln>
            <a:noFill/>
          </a:ln>
        </p:spPr>
        <p:txBody>
          <a:bodyPr>
            <a:noAutofit/>
          </a:bodyPr>
          <a:lstStyle/>
          <a:p>
            <a:pPr marL="360363" indent="-360363">
              <a:buFont typeface="+mj-lt"/>
              <a:buAutoNum type="arabicPeriod" startAt="3"/>
            </a:pPr>
            <a:r>
              <a:rPr lang="de-DE" dirty="0"/>
              <a:t>Zu jedem Angestellten sollen Name, Sozialversicherungsnummer, Adresse, Gehalt, Geschlecht und Geburtsdatum gespeichert werden. ... Es wird auch der unmittelbare Vorgesetzte eines Angestellten gespeichert.</a:t>
            </a:r>
          </a:p>
          <a:p>
            <a:pPr lvl="1"/>
            <a:r>
              <a:rPr lang="de-DE" dirty="0"/>
              <a:t>Interpretation: Name als mehrwertiges Attribut, auch bei anderen Attributen denkbar</a:t>
            </a:r>
          </a:p>
          <a:p>
            <a:pPr lvl="1"/>
            <a:endParaRPr lang="de-DE" dirty="0"/>
          </a:p>
          <a:p>
            <a:r>
              <a:rPr lang="de-DE" i="1" dirty="0"/>
              <a:t>Neues Konzept</a:t>
            </a:r>
            <a:r>
              <a:rPr lang="de-DE" dirty="0"/>
              <a:t>: Atomare vs. zusammengesetzte Attribute</a:t>
            </a:r>
          </a:p>
          <a:p>
            <a:pPr lvl="1"/>
            <a:r>
              <a:rPr lang="de-DE" dirty="0"/>
              <a:t>Atomar: unteilbar (nicht sinnvoll zerlegbar); z.B. </a:t>
            </a:r>
            <a:r>
              <a:rPr lang="de-DE" dirty="0" err="1"/>
              <a:t>SozVersNr</a:t>
            </a:r>
            <a:endParaRPr lang="de-DE" dirty="0"/>
          </a:p>
          <a:p>
            <a:pPr lvl="1"/>
            <a:r>
              <a:rPr lang="de-DE" dirty="0"/>
              <a:t>Zusammengesetzt: aus mehreren Attributen bestehend; z.B. Name besteht aus Vorname und Nachname</a:t>
            </a:r>
          </a:p>
        </p:txBody>
      </p:sp>
      <p:sp>
        <p:nvSpPr>
          <p:cNvPr id="4" name="Foliennummernplatzhalter 3"/>
          <p:cNvSpPr>
            <a:spLocks noGrp="1"/>
          </p:cNvSpPr>
          <p:nvPr>
            <p:ph type="sldNum" sz="quarter" idx="4"/>
          </p:nvPr>
        </p:nvSpPr>
        <p:spPr/>
        <p:txBody>
          <a:bodyPr/>
          <a:lstStyle/>
          <a:p>
            <a:fld id="{F7DF081D-10DE-4B74-9430-A19A7CE4796F}" type="slidenum">
              <a:rPr lang="de-DE" smtClean="0"/>
              <a:pPr/>
              <a:t>25</a:t>
            </a:fld>
            <a:endParaRPr lang="de-DE"/>
          </a:p>
        </p:txBody>
      </p:sp>
      <p:sp>
        <p:nvSpPr>
          <p:cNvPr id="22" name="Rectangle 21">
            <a:extLst>
              <a:ext uri="{FF2B5EF4-FFF2-40B4-BE49-F238E27FC236}">
                <a16:creationId xmlns:a16="http://schemas.microsoft.com/office/drawing/2014/main" id="{DD1AFBAD-8456-8648-8F5C-59093E2BFE70}"/>
              </a:ext>
            </a:extLst>
          </p:cNvPr>
          <p:cNvSpPr/>
          <p:nvPr/>
        </p:nvSpPr>
        <p:spPr>
          <a:xfrm>
            <a:off x="1910058" y="1700198"/>
            <a:ext cx="1584982"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D007DBCC-642E-0842-9FB2-CE162F84E976}"/>
              </a:ext>
            </a:extLst>
          </p:cNvPr>
          <p:cNvSpPr/>
          <p:nvPr/>
        </p:nvSpPr>
        <p:spPr>
          <a:xfrm>
            <a:off x="4305069" y="1669486"/>
            <a:ext cx="803640"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2BD0C28F-FDA6-1E4D-B667-6AC4BA8D59BE}"/>
              </a:ext>
            </a:extLst>
          </p:cNvPr>
          <p:cNvSpPr/>
          <p:nvPr/>
        </p:nvSpPr>
        <p:spPr>
          <a:xfrm>
            <a:off x="596053" y="2010458"/>
            <a:ext cx="3657858"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7603A67F-70A7-A24A-AD1B-D2E0186E6A49}"/>
              </a:ext>
            </a:extLst>
          </p:cNvPr>
          <p:cNvSpPr/>
          <p:nvPr/>
        </p:nvSpPr>
        <p:spPr>
          <a:xfrm>
            <a:off x="4253911" y="1996542"/>
            <a:ext cx="1045586"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30">
            <a:extLst>
              <a:ext uri="{FF2B5EF4-FFF2-40B4-BE49-F238E27FC236}">
                <a16:creationId xmlns:a16="http://schemas.microsoft.com/office/drawing/2014/main" id="{22BA6997-1097-5645-BE94-312E8A4CA0BE}"/>
              </a:ext>
            </a:extLst>
          </p:cNvPr>
          <p:cNvSpPr/>
          <p:nvPr/>
        </p:nvSpPr>
        <p:spPr>
          <a:xfrm>
            <a:off x="5379678" y="1988503"/>
            <a:ext cx="910880"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31">
            <a:extLst>
              <a:ext uri="{FF2B5EF4-FFF2-40B4-BE49-F238E27FC236}">
                <a16:creationId xmlns:a16="http://schemas.microsoft.com/office/drawing/2014/main" id="{D18B15F6-58E2-BE46-BF68-B8C68140FACE}"/>
              </a:ext>
            </a:extLst>
          </p:cNvPr>
          <p:cNvSpPr/>
          <p:nvPr/>
        </p:nvSpPr>
        <p:spPr>
          <a:xfrm>
            <a:off x="6300925" y="1988503"/>
            <a:ext cx="1534265"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32">
            <a:extLst>
              <a:ext uri="{FF2B5EF4-FFF2-40B4-BE49-F238E27FC236}">
                <a16:creationId xmlns:a16="http://schemas.microsoft.com/office/drawing/2014/main" id="{ECE7F25E-A7E6-3944-A7D5-BF168BE7DE14}"/>
              </a:ext>
            </a:extLst>
          </p:cNvPr>
          <p:cNvSpPr/>
          <p:nvPr/>
        </p:nvSpPr>
        <p:spPr>
          <a:xfrm>
            <a:off x="1212761" y="2309284"/>
            <a:ext cx="1902972"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tangle 2">
            <a:extLst>
              <a:ext uri="{FF2B5EF4-FFF2-40B4-BE49-F238E27FC236}">
                <a16:creationId xmlns:a16="http://schemas.microsoft.com/office/drawing/2014/main" id="{E636BF1E-DBCE-6449-ABD6-717FD8B1EADA}"/>
              </a:ext>
            </a:extLst>
          </p:cNvPr>
          <p:cNvSpPr>
            <a:spLocks noChangeArrowheads="1"/>
          </p:cNvSpPr>
          <p:nvPr/>
        </p:nvSpPr>
        <p:spPr bwMode="auto">
          <a:xfrm>
            <a:off x="9353056" y="2961341"/>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Angestellte</a:t>
            </a:r>
          </a:p>
        </p:txBody>
      </p:sp>
      <p:sp>
        <p:nvSpPr>
          <p:cNvPr id="41" name="Oval 7">
            <a:extLst>
              <a:ext uri="{FF2B5EF4-FFF2-40B4-BE49-F238E27FC236}">
                <a16:creationId xmlns:a16="http://schemas.microsoft.com/office/drawing/2014/main" id="{0D99A0EC-FBC1-7347-8EEF-59E39C9B92EF}"/>
              </a:ext>
            </a:extLst>
          </p:cNvPr>
          <p:cNvSpPr>
            <a:spLocks noChangeArrowheads="1"/>
          </p:cNvSpPr>
          <p:nvPr/>
        </p:nvSpPr>
        <p:spPr bwMode="auto">
          <a:xfrm>
            <a:off x="7835623" y="2763641"/>
            <a:ext cx="1081882" cy="368300"/>
          </a:xfrm>
          <a:prstGeom prst="ellipse">
            <a:avLst/>
          </a:prstGeom>
          <a:solidFill>
            <a:schemeClr val="bg1"/>
          </a:solidFill>
          <a:ln w="12700">
            <a:solidFill>
              <a:srgbClr val="FFC000"/>
            </a:solidFill>
            <a:round/>
            <a:headEnd/>
            <a:tailEnd/>
          </a:ln>
        </p:spPr>
        <p:txBody>
          <a:bodyPr wrap="none" anchor="ctr"/>
          <a:lstStyle/>
          <a:p>
            <a:pPr algn="ctr"/>
            <a:r>
              <a:rPr lang="de-DE" sz="1600" u="sng" dirty="0" err="1"/>
              <a:t>SozVersNr</a:t>
            </a:r>
            <a:endParaRPr lang="de-DE" sz="1600" u="sng" dirty="0"/>
          </a:p>
        </p:txBody>
      </p:sp>
      <p:sp>
        <p:nvSpPr>
          <p:cNvPr id="42" name="Oval 10">
            <a:extLst>
              <a:ext uri="{FF2B5EF4-FFF2-40B4-BE49-F238E27FC236}">
                <a16:creationId xmlns:a16="http://schemas.microsoft.com/office/drawing/2014/main" id="{B32A4F5C-32F8-D04B-83B6-E31AAECE2E79}"/>
              </a:ext>
            </a:extLst>
          </p:cNvPr>
          <p:cNvSpPr>
            <a:spLocks noChangeArrowheads="1"/>
          </p:cNvSpPr>
          <p:nvPr/>
        </p:nvSpPr>
        <p:spPr bwMode="auto">
          <a:xfrm>
            <a:off x="7885981" y="3298551"/>
            <a:ext cx="981167" cy="368300"/>
          </a:xfrm>
          <a:prstGeom prst="ellipse">
            <a:avLst/>
          </a:prstGeom>
          <a:solidFill>
            <a:schemeClr val="bg1"/>
          </a:solidFill>
          <a:ln w="12700" cmpd="sng">
            <a:solidFill>
              <a:srgbClr val="FFC000"/>
            </a:solidFill>
            <a:round/>
            <a:headEnd/>
            <a:tailEnd/>
          </a:ln>
        </p:spPr>
        <p:txBody>
          <a:bodyPr wrap="none" anchor="ctr"/>
          <a:lstStyle/>
          <a:p>
            <a:pPr algn="ctr"/>
            <a:r>
              <a:rPr lang="de-DE" sz="1600" dirty="0" err="1"/>
              <a:t>GebDatum</a:t>
            </a:r>
            <a:endParaRPr lang="de-DE" sz="1600" dirty="0"/>
          </a:p>
        </p:txBody>
      </p:sp>
      <p:cxnSp>
        <p:nvCxnSpPr>
          <p:cNvPr id="43" name="Straight Connector 42">
            <a:extLst>
              <a:ext uri="{FF2B5EF4-FFF2-40B4-BE49-F238E27FC236}">
                <a16:creationId xmlns:a16="http://schemas.microsoft.com/office/drawing/2014/main" id="{29374322-1AF2-6045-A81A-B549FF9EF2B5}"/>
              </a:ext>
            </a:extLst>
          </p:cNvPr>
          <p:cNvCxnSpPr>
            <a:cxnSpLocks/>
            <a:stCxn id="40" idx="1"/>
            <a:endCxn id="41" idx="6"/>
          </p:cNvCxnSpPr>
          <p:nvPr/>
        </p:nvCxnSpPr>
        <p:spPr>
          <a:xfrm flipH="1" flipV="1">
            <a:off x="8917505" y="2947792"/>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E77DEE7-2170-BE40-A731-4FB1A35D3E51}"/>
              </a:ext>
            </a:extLst>
          </p:cNvPr>
          <p:cNvCxnSpPr>
            <a:cxnSpLocks/>
            <a:stCxn id="40" idx="1"/>
            <a:endCxn id="42" idx="6"/>
          </p:cNvCxnSpPr>
          <p:nvPr/>
        </p:nvCxnSpPr>
        <p:spPr>
          <a:xfrm flipH="1">
            <a:off x="8867147" y="3117025"/>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5" name="Oval 7">
            <a:extLst>
              <a:ext uri="{FF2B5EF4-FFF2-40B4-BE49-F238E27FC236}">
                <a16:creationId xmlns:a16="http://schemas.microsoft.com/office/drawing/2014/main" id="{64903495-5514-1C4E-A355-F00AC9101558}"/>
              </a:ext>
            </a:extLst>
          </p:cNvPr>
          <p:cNvSpPr>
            <a:spLocks noChangeArrowheads="1"/>
          </p:cNvSpPr>
          <p:nvPr/>
        </p:nvSpPr>
        <p:spPr bwMode="auto">
          <a:xfrm>
            <a:off x="9287009" y="1974867"/>
            <a:ext cx="1048623" cy="368300"/>
          </a:xfrm>
          <a:prstGeom prst="ellipse">
            <a:avLst/>
          </a:prstGeom>
          <a:solidFill>
            <a:schemeClr val="bg1"/>
          </a:solidFill>
          <a:ln w="12700">
            <a:solidFill>
              <a:srgbClr val="FFC000"/>
            </a:solidFill>
            <a:round/>
            <a:headEnd/>
            <a:tailEnd/>
          </a:ln>
        </p:spPr>
        <p:txBody>
          <a:bodyPr wrap="none" anchor="ctr"/>
          <a:lstStyle/>
          <a:p>
            <a:pPr algn="ctr"/>
            <a:r>
              <a:rPr lang="de-DE" sz="1600" dirty="0"/>
              <a:t>Geschlecht</a:t>
            </a:r>
          </a:p>
        </p:txBody>
      </p:sp>
      <p:cxnSp>
        <p:nvCxnSpPr>
          <p:cNvPr id="46" name="Straight Connector 45">
            <a:extLst>
              <a:ext uri="{FF2B5EF4-FFF2-40B4-BE49-F238E27FC236}">
                <a16:creationId xmlns:a16="http://schemas.microsoft.com/office/drawing/2014/main" id="{CF69DFBD-5600-2C4A-ADE6-5449C8D619AD}"/>
              </a:ext>
            </a:extLst>
          </p:cNvPr>
          <p:cNvCxnSpPr>
            <a:cxnSpLocks/>
            <a:stCxn id="40" idx="0"/>
            <a:endCxn id="45" idx="4"/>
          </p:cNvCxnSpPr>
          <p:nvPr/>
        </p:nvCxnSpPr>
        <p:spPr>
          <a:xfrm flipH="1" flipV="1">
            <a:off x="9811321" y="2343168"/>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7" name="Oval 7">
            <a:extLst>
              <a:ext uri="{FF2B5EF4-FFF2-40B4-BE49-F238E27FC236}">
                <a16:creationId xmlns:a16="http://schemas.microsoft.com/office/drawing/2014/main" id="{C4649E96-44C5-684D-884E-E365FC853E0C}"/>
              </a:ext>
            </a:extLst>
          </p:cNvPr>
          <p:cNvSpPr>
            <a:spLocks noChangeArrowheads="1"/>
          </p:cNvSpPr>
          <p:nvPr/>
        </p:nvSpPr>
        <p:spPr bwMode="auto">
          <a:xfrm>
            <a:off x="9887184" y="2316948"/>
            <a:ext cx="793884" cy="368300"/>
          </a:xfrm>
          <a:prstGeom prst="ellipse">
            <a:avLst/>
          </a:prstGeom>
          <a:solidFill>
            <a:schemeClr val="bg1"/>
          </a:solidFill>
          <a:ln w="12700">
            <a:solidFill>
              <a:srgbClr val="FFC000"/>
            </a:solidFill>
            <a:round/>
            <a:headEnd/>
            <a:tailEnd/>
          </a:ln>
        </p:spPr>
        <p:txBody>
          <a:bodyPr wrap="none" anchor="ctr"/>
          <a:lstStyle/>
          <a:p>
            <a:pPr algn="ctr"/>
            <a:r>
              <a:rPr lang="de-DE" sz="1600" dirty="0"/>
              <a:t>Adresse</a:t>
            </a:r>
          </a:p>
        </p:txBody>
      </p:sp>
      <p:cxnSp>
        <p:nvCxnSpPr>
          <p:cNvPr id="48" name="Straight Connector 47">
            <a:extLst>
              <a:ext uri="{FF2B5EF4-FFF2-40B4-BE49-F238E27FC236}">
                <a16:creationId xmlns:a16="http://schemas.microsoft.com/office/drawing/2014/main" id="{4B2248FB-3941-374E-AF98-67B908F9E5F1}"/>
              </a:ext>
            </a:extLst>
          </p:cNvPr>
          <p:cNvCxnSpPr>
            <a:cxnSpLocks/>
            <a:stCxn id="40" idx="0"/>
            <a:endCxn id="47" idx="4"/>
          </p:cNvCxnSpPr>
          <p:nvPr/>
        </p:nvCxnSpPr>
        <p:spPr>
          <a:xfrm flipV="1">
            <a:off x="9910710" y="2685248"/>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9" name="Oval 7">
            <a:extLst>
              <a:ext uri="{FF2B5EF4-FFF2-40B4-BE49-F238E27FC236}">
                <a16:creationId xmlns:a16="http://schemas.microsoft.com/office/drawing/2014/main" id="{5B5D4FA9-DAAE-0C40-9D98-958D9AE5071C}"/>
              </a:ext>
            </a:extLst>
          </p:cNvPr>
          <p:cNvSpPr>
            <a:spLocks noChangeArrowheads="1"/>
          </p:cNvSpPr>
          <p:nvPr/>
        </p:nvSpPr>
        <p:spPr bwMode="auto">
          <a:xfrm>
            <a:off x="10783052" y="2003907"/>
            <a:ext cx="1048623" cy="368300"/>
          </a:xfrm>
          <a:prstGeom prst="ellipse">
            <a:avLst/>
          </a:prstGeom>
          <a:solidFill>
            <a:schemeClr val="bg1"/>
          </a:solidFill>
          <a:ln w="12700">
            <a:solidFill>
              <a:srgbClr val="FFC000"/>
            </a:solidFill>
            <a:round/>
            <a:headEnd/>
            <a:tailEnd/>
          </a:ln>
        </p:spPr>
        <p:txBody>
          <a:bodyPr wrap="none" anchor="ctr"/>
          <a:lstStyle/>
          <a:p>
            <a:pPr algn="ctr"/>
            <a:r>
              <a:rPr lang="de-DE" sz="1600" dirty="0"/>
              <a:t>Gehalt</a:t>
            </a:r>
          </a:p>
        </p:txBody>
      </p:sp>
      <p:cxnSp>
        <p:nvCxnSpPr>
          <p:cNvPr id="50" name="Straight Connector 49">
            <a:extLst>
              <a:ext uri="{FF2B5EF4-FFF2-40B4-BE49-F238E27FC236}">
                <a16:creationId xmlns:a16="http://schemas.microsoft.com/office/drawing/2014/main" id="{C836CF5A-C8C2-BA41-B665-51B62811B6F4}"/>
              </a:ext>
            </a:extLst>
          </p:cNvPr>
          <p:cNvCxnSpPr>
            <a:cxnSpLocks/>
            <a:stCxn id="40" idx="0"/>
            <a:endCxn id="49" idx="4"/>
          </p:cNvCxnSpPr>
          <p:nvPr/>
        </p:nvCxnSpPr>
        <p:spPr>
          <a:xfrm flipV="1">
            <a:off x="9910709" y="2372208"/>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1" name="Oval 7">
            <a:extLst>
              <a:ext uri="{FF2B5EF4-FFF2-40B4-BE49-F238E27FC236}">
                <a16:creationId xmlns:a16="http://schemas.microsoft.com/office/drawing/2014/main" id="{EADB134E-3172-A943-B63D-617CB2A7066B}"/>
              </a:ext>
            </a:extLst>
          </p:cNvPr>
          <p:cNvSpPr>
            <a:spLocks noChangeArrowheads="1"/>
          </p:cNvSpPr>
          <p:nvPr/>
        </p:nvSpPr>
        <p:spPr bwMode="auto">
          <a:xfrm>
            <a:off x="8574356" y="2014089"/>
            <a:ext cx="573663" cy="368300"/>
          </a:xfrm>
          <a:prstGeom prst="ellipse">
            <a:avLst/>
          </a:prstGeom>
          <a:solidFill>
            <a:schemeClr val="bg1"/>
          </a:solidFill>
          <a:ln w="12700">
            <a:solidFill>
              <a:srgbClr val="FFC000"/>
            </a:solidFill>
            <a:round/>
            <a:headEnd/>
            <a:tailEnd/>
          </a:ln>
        </p:spPr>
        <p:txBody>
          <a:bodyPr wrap="none" anchor="ctr"/>
          <a:lstStyle/>
          <a:p>
            <a:pPr algn="ctr"/>
            <a:r>
              <a:rPr lang="de-DE" sz="1600" dirty="0"/>
              <a:t>Name</a:t>
            </a:r>
          </a:p>
        </p:txBody>
      </p:sp>
      <p:cxnSp>
        <p:nvCxnSpPr>
          <p:cNvPr id="52" name="Straight Connector 51">
            <a:extLst>
              <a:ext uri="{FF2B5EF4-FFF2-40B4-BE49-F238E27FC236}">
                <a16:creationId xmlns:a16="http://schemas.microsoft.com/office/drawing/2014/main" id="{2D2DFBC3-A7C7-004E-990D-626006D730DB}"/>
              </a:ext>
            </a:extLst>
          </p:cNvPr>
          <p:cNvCxnSpPr>
            <a:cxnSpLocks/>
            <a:stCxn id="40" idx="1"/>
            <a:endCxn id="51" idx="4"/>
          </p:cNvCxnSpPr>
          <p:nvPr/>
        </p:nvCxnSpPr>
        <p:spPr>
          <a:xfrm flipH="1" flipV="1">
            <a:off x="8861187" y="2382390"/>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3" name="Oval 7">
            <a:extLst>
              <a:ext uri="{FF2B5EF4-FFF2-40B4-BE49-F238E27FC236}">
                <a16:creationId xmlns:a16="http://schemas.microsoft.com/office/drawing/2014/main" id="{2D828AF7-4457-4342-96AA-418CBB35DA95}"/>
              </a:ext>
            </a:extLst>
          </p:cNvPr>
          <p:cNvSpPr>
            <a:spLocks noChangeArrowheads="1"/>
          </p:cNvSpPr>
          <p:nvPr/>
        </p:nvSpPr>
        <p:spPr bwMode="auto">
          <a:xfrm>
            <a:off x="8005339" y="1472243"/>
            <a:ext cx="861808" cy="368300"/>
          </a:xfrm>
          <a:prstGeom prst="ellipse">
            <a:avLst/>
          </a:prstGeom>
          <a:solidFill>
            <a:schemeClr val="bg1"/>
          </a:solidFill>
          <a:ln w="12700">
            <a:solidFill>
              <a:srgbClr val="FFC000"/>
            </a:solidFill>
            <a:round/>
            <a:headEnd/>
            <a:tailEnd/>
          </a:ln>
        </p:spPr>
        <p:txBody>
          <a:bodyPr wrap="none" anchor="ctr"/>
          <a:lstStyle/>
          <a:p>
            <a:pPr algn="ctr"/>
            <a:r>
              <a:rPr lang="de-DE" sz="1600" dirty="0"/>
              <a:t>Vorname</a:t>
            </a:r>
          </a:p>
        </p:txBody>
      </p:sp>
      <p:cxnSp>
        <p:nvCxnSpPr>
          <p:cNvPr id="54" name="Straight Connector 53">
            <a:extLst>
              <a:ext uri="{FF2B5EF4-FFF2-40B4-BE49-F238E27FC236}">
                <a16:creationId xmlns:a16="http://schemas.microsoft.com/office/drawing/2014/main" id="{2FD07384-C859-B64F-8345-82E03A3A1CFB}"/>
              </a:ext>
            </a:extLst>
          </p:cNvPr>
          <p:cNvCxnSpPr>
            <a:cxnSpLocks/>
            <a:stCxn id="51" idx="1"/>
            <a:endCxn id="53" idx="4"/>
          </p:cNvCxnSpPr>
          <p:nvPr/>
        </p:nvCxnSpPr>
        <p:spPr>
          <a:xfrm flipH="1" flipV="1">
            <a:off x="8436244" y="1840543"/>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5" name="Oval 7">
            <a:extLst>
              <a:ext uri="{FF2B5EF4-FFF2-40B4-BE49-F238E27FC236}">
                <a16:creationId xmlns:a16="http://schemas.microsoft.com/office/drawing/2014/main" id="{47C14A44-DFD1-DE4A-9B8E-61A494524361}"/>
              </a:ext>
            </a:extLst>
          </p:cNvPr>
          <p:cNvSpPr>
            <a:spLocks noChangeArrowheads="1"/>
          </p:cNvSpPr>
          <p:nvPr/>
        </p:nvSpPr>
        <p:spPr bwMode="auto">
          <a:xfrm>
            <a:off x="8951142" y="1468521"/>
            <a:ext cx="977266" cy="368300"/>
          </a:xfrm>
          <a:prstGeom prst="ellipse">
            <a:avLst/>
          </a:prstGeom>
          <a:solidFill>
            <a:schemeClr val="bg1"/>
          </a:solidFill>
          <a:ln w="12700">
            <a:solidFill>
              <a:srgbClr val="FFC000"/>
            </a:solidFill>
            <a:round/>
            <a:headEnd/>
            <a:tailEnd/>
          </a:ln>
        </p:spPr>
        <p:txBody>
          <a:bodyPr wrap="none" anchor="ctr"/>
          <a:lstStyle/>
          <a:p>
            <a:pPr algn="ctr"/>
            <a:r>
              <a:rPr lang="de-DE" sz="1600" dirty="0"/>
              <a:t>Nachname</a:t>
            </a:r>
          </a:p>
        </p:txBody>
      </p:sp>
      <p:cxnSp>
        <p:nvCxnSpPr>
          <p:cNvPr id="56" name="Straight Connector 55">
            <a:extLst>
              <a:ext uri="{FF2B5EF4-FFF2-40B4-BE49-F238E27FC236}">
                <a16:creationId xmlns:a16="http://schemas.microsoft.com/office/drawing/2014/main" id="{D20C671B-4F9D-9945-BED9-1B4B3E9BF481}"/>
              </a:ext>
            </a:extLst>
          </p:cNvPr>
          <p:cNvCxnSpPr>
            <a:cxnSpLocks/>
            <a:stCxn id="51" idx="7"/>
            <a:endCxn id="55" idx="4"/>
          </p:cNvCxnSpPr>
          <p:nvPr/>
        </p:nvCxnSpPr>
        <p:spPr>
          <a:xfrm flipV="1">
            <a:off x="9064007" y="1836821"/>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8" name="AutoShape 4">
            <a:extLst>
              <a:ext uri="{FF2B5EF4-FFF2-40B4-BE49-F238E27FC236}">
                <a16:creationId xmlns:a16="http://schemas.microsoft.com/office/drawing/2014/main" id="{C0A80C1B-EE75-FF49-ACF8-B821E49E0430}"/>
              </a:ext>
            </a:extLst>
          </p:cNvPr>
          <p:cNvSpPr>
            <a:spLocks noChangeArrowheads="1"/>
          </p:cNvSpPr>
          <p:nvPr/>
        </p:nvSpPr>
        <p:spPr bwMode="auto">
          <a:xfrm>
            <a:off x="8832301" y="5309014"/>
            <a:ext cx="1919472" cy="596900"/>
          </a:xfrm>
          <a:prstGeom prst="diamond">
            <a:avLst/>
          </a:prstGeom>
          <a:solidFill>
            <a:schemeClr val="bg1"/>
          </a:solidFill>
          <a:ln w="12700">
            <a:solidFill>
              <a:schemeClr val="accent4"/>
            </a:solidFill>
            <a:miter lim="800000"/>
            <a:headEnd/>
            <a:tailEnd/>
          </a:ln>
        </p:spPr>
        <p:txBody>
          <a:bodyPr wrap="none" anchor="ctr"/>
          <a:lstStyle/>
          <a:p>
            <a:pPr algn="ctr"/>
            <a:r>
              <a:rPr lang="de-DE" dirty="0"/>
              <a:t>Aufsicht</a:t>
            </a:r>
          </a:p>
        </p:txBody>
      </p:sp>
      <p:cxnSp>
        <p:nvCxnSpPr>
          <p:cNvPr id="59" name="Straight Connector 58">
            <a:extLst>
              <a:ext uri="{FF2B5EF4-FFF2-40B4-BE49-F238E27FC236}">
                <a16:creationId xmlns:a16="http://schemas.microsoft.com/office/drawing/2014/main" id="{C44E7F83-186E-8645-A521-EFE572F4D523}"/>
              </a:ext>
            </a:extLst>
          </p:cNvPr>
          <p:cNvCxnSpPr>
            <a:cxnSpLocks/>
            <a:stCxn id="58" idx="3"/>
            <a:endCxn id="40" idx="2"/>
          </p:cNvCxnSpPr>
          <p:nvPr/>
        </p:nvCxnSpPr>
        <p:spPr>
          <a:xfrm flipH="1" flipV="1">
            <a:off x="9910709" y="3272708"/>
            <a:ext cx="841064"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2C7225C-32FA-7140-859F-9341B2FACA7F}"/>
              </a:ext>
            </a:extLst>
          </p:cNvPr>
          <p:cNvCxnSpPr>
            <a:cxnSpLocks/>
            <a:stCxn id="40" idx="2"/>
            <a:endCxn id="58" idx="1"/>
          </p:cNvCxnSpPr>
          <p:nvPr/>
        </p:nvCxnSpPr>
        <p:spPr>
          <a:xfrm flipH="1">
            <a:off x="8832301" y="3272708"/>
            <a:ext cx="1078408"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ED5F7C48-1EC9-604D-BF2E-8785A9DC9EDE}"/>
              </a:ext>
            </a:extLst>
          </p:cNvPr>
          <p:cNvSpPr txBox="1"/>
          <p:nvPr/>
        </p:nvSpPr>
        <p:spPr>
          <a:xfrm>
            <a:off x="7991235" y="4379474"/>
            <a:ext cx="1370055" cy="369332"/>
          </a:xfrm>
          <a:prstGeom prst="rect">
            <a:avLst/>
          </a:prstGeom>
          <a:noFill/>
        </p:spPr>
        <p:txBody>
          <a:bodyPr wrap="none" rtlCol="0">
            <a:spAutoFit/>
          </a:bodyPr>
          <a:lstStyle/>
          <a:p>
            <a:r>
              <a:rPr lang="de-DE" dirty="0"/>
              <a:t>Vorgesetzter</a:t>
            </a:r>
          </a:p>
        </p:txBody>
      </p:sp>
      <p:sp>
        <p:nvSpPr>
          <p:cNvPr id="62" name="TextBox 61">
            <a:extLst>
              <a:ext uri="{FF2B5EF4-FFF2-40B4-BE49-F238E27FC236}">
                <a16:creationId xmlns:a16="http://schemas.microsoft.com/office/drawing/2014/main" id="{7E8C27CC-80F3-0849-A8DC-4FD1D6E76DE2}"/>
              </a:ext>
            </a:extLst>
          </p:cNvPr>
          <p:cNvSpPr txBox="1"/>
          <p:nvPr/>
        </p:nvSpPr>
        <p:spPr>
          <a:xfrm>
            <a:off x="10325548" y="4379474"/>
            <a:ext cx="1495859" cy="369332"/>
          </a:xfrm>
          <a:prstGeom prst="rect">
            <a:avLst/>
          </a:prstGeom>
          <a:noFill/>
        </p:spPr>
        <p:txBody>
          <a:bodyPr wrap="none" rtlCol="0">
            <a:spAutoFit/>
          </a:bodyPr>
          <a:lstStyle/>
          <a:p>
            <a:r>
              <a:rPr lang="de-DE" dirty="0"/>
              <a:t>Untergebener</a:t>
            </a:r>
          </a:p>
        </p:txBody>
      </p:sp>
      <p:sp>
        <p:nvSpPr>
          <p:cNvPr id="63" name="TextBox 62">
            <a:extLst>
              <a:ext uri="{FF2B5EF4-FFF2-40B4-BE49-F238E27FC236}">
                <a16:creationId xmlns:a16="http://schemas.microsoft.com/office/drawing/2014/main" id="{8D019A48-A4E1-6646-86B3-B0F77F51369B}"/>
              </a:ext>
            </a:extLst>
          </p:cNvPr>
          <p:cNvSpPr txBox="1"/>
          <p:nvPr/>
        </p:nvSpPr>
        <p:spPr>
          <a:xfrm>
            <a:off x="8583843" y="5425422"/>
            <a:ext cx="301686" cy="369332"/>
          </a:xfrm>
          <a:prstGeom prst="rect">
            <a:avLst/>
          </a:prstGeom>
          <a:noFill/>
        </p:spPr>
        <p:txBody>
          <a:bodyPr wrap="none" rtlCol="0">
            <a:spAutoFit/>
          </a:bodyPr>
          <a:lstStyle/>
          <a:p>
            <a:r>
              <a:rPr lang="de-DE" dirty="0"/>
              <a:t>1</a:t>
            </a:r>
          </a:p>
        </p:txBody>
      </p:sp>
      <p:sp>
        <p:nvSpPr>
          <p:cNvPr id="64" name="TextBox 63">
            <a:extLst>
              <a:ext uri="{FF2B5EF4-FFF2-40B4-BE49-F238E27FC236}">
                <a16:creationId xmlns:a16="http://schemas.microsoft.com/office/drawing/2014/main" id="{173F6D76-8F72-234C-B7B3-5F01359A3885}"/>
              </a:ext>
            </a:extLst>
          </p:cNvPr>
          <p:cNvSpPr txBox="1"/>
          <p:nvPr/>
        </p:nvSpPr>
        <p:spPr>
          <a:xfrm>
            <a:off x="10737432" y="5422798"/>
            <a:ext cx="306494" cy="369332"/>
          </a:xfrm>
          <a:prstGeom prst="rect">
            <a:avLst/>
          </a:prstGeom>
          <a:noFill/>
        </p:spPr>
        <p:txBody>
          <a:bodyPr wrap="none" rtlCol="0">
            <a:spAutoFit/>
          </a:bodyPr>
          <a:lstStyle/>
          <a:p>
            <a:r>
              <a:rPr lang="de-DE" dirty="0"/>
              <a:t>n</a:t>
            </a:r>
          </a:p>
        </p:txBody>
      </p:sp>
      <p:sp>
        <p:nvSpPr>
          <p:cNvPr id="67" name="Diamond 66">
            <a:extLst>
              <a:ext uri="{FF2B5EF4-FFF2-40B4-BE49-F238E27FC236}">
                <a16:creationId xmlns:a16="http://schemas.microsoft.com/office/drawing/2014/main" id="{B9ACAD30-7E86-ED43-8468-AA78926B45B4}"/>
              </a:ext>
            </a:extLst>
          </p:cNvPr>
          <p:cNvSpPr/>
          <p:nvPr/>
        </p:nvSpPr>
        <p:spPr>
          <a:xfrm>
            <a:off x="2705324" y="2553691"/>
            <a:ext cx="1781859"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8" name="Straight Connector 67">
            <a:extLst>
              <a:ext uri="{FF2B5EF4-FFF2-40B4-BE49-F238E27FC236}">
                <a16:creationId xmlns:a16="http://schemas.microsoft.com/office/drawing/2014/main" id="{433FE802-791E-3146-9BAC-2A33CF4AE4AC}"/>
              </a:ext>
            </a:extLst>
          </p:cNvPr>
          <p:cNvCxnSpPr>
            <a:cxnSpLocks/>
          </p:cNvCxnSpPr>
          <p:nvPr/>
        </p:nvCxnSpPr>
        <p:spPr>
          <a:xfrm>
            <a:off x="720355" y="2947791"/>
            <a:ext cx="209735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95773CB1-2C4F-0344-A89D-83C2404DC63A}"/>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B38F7A39-A8BF-B147-AF7D-7880D4397E24}"/>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078522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3" end="3"/>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9" grpId="0" animBg="1"/>
      <p:bldP spid="31" grpId="0" animBg="1"/>
      <p:bldP spid="32" grpId="0" animBg="1"/>
      <p:bldP spid="33" grpId="0" animBg="1"/>
      <p:bldP spid="40" grpId="0" animBg="1"/>
      <p:bldP spid="41" grpId="0" animBg="1"/>
      <p:bldP spid="42" grpId="0" animBg="1"/>
      <p:bldP spid="45" grpId="0" animBg="1"/>
      <p:bldP spid="47" grpId="0" animBg="1"/>
      <p:bldP spid="49" grpId="0" animBg="1"/>
      <p:bldP spid="51" grpId="0" animBg="1"/>
      <p:bldP spid="53" grpId="0" animBg="1"/>
      <p:bldP spid="55" grpId="0" animBg="1"/>
      <p:bldP spid="58" grpId="0" animBg="1"/>
      <p:bldP spid="61" grpId="0"/>
      <p:bldP spid="62" grpId="0"/>
      <p:bldP spid="63" grpId="0"/>
      <p:bldP spid="64" grpId="0"/>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p:txBody>
          <a:bodyPr>
            <a:noAutofit/>
          </a:bodyPr>
          <a:lstStyle/>
          <a:p>
            <a:pPr marL="360363" indent="-360363">
              <a:buFont typeface="+mj-lt"/>
              <a:buAutoNum type="arabicPeriod" startAt="3"/>
            </a:pPr>
            <a:r>
              <a:rPr lang="de-DE" dirty="0"/>
              <a:t>... Ein Angestellter wird einer Abteilung zugewiesen, kann aber an mehreren Projekten arbeiten, die nicht unbedingt alle von der gleichen Abteilung kontrolliert werden. Dabei wird die Stundenzahl pro Woche verfolgt, die ein Angestellter an jedem Projekt arbeitet...</a:t>
            </a:r>
          </a:p>
          <a:p>
            <a:pPr lvl="1"/>
            <a:r>
              <a:rPr lang="de-DE" dirty="0"/>
              <a:t>Interpretation: totale Partizipation der Abteilung und der Projekte in den Beziehungen zu Angestellten</a:t>
            </a:r>
          </a:p>
          <a:p>
            <a:r>
              <a:rPr lang="de-DE" dirty="0"/>
              <a:t>Neues Konzept: abgeleitetes Attribut</a:t>
            </a:r>
          </a:p>
          <a:p>
            <a:pPr lvl="1"/>
            <a:r>
              <a:rPr lang="de-DE" dirty="0"/>
              <a:t>Kann berechnet werden</a:t>
            </a:r>
          </a:p>
          <a:p>
            <a:pPr lvl="1"/>
            <a:r>
              <a:rPr lang="de-DE" dirty="0"/>
              <a:t>Beispiel:</a:t>
            </a:r>
          </a:p>
        </p:txBody>
      </p:sp>
      <p:sp>
        <p:nvSpPr>
          <p:cNvPr id="4" name="Foliennummernplatzhalter 3"/>
          <p:cNvSpPr>
            <a:spLocks noGrp="1"/>
          </p:cNvSpPr>
          <p:nvPr>
            <p:ph type="sldNum" sz="quarter" idx="4"/>
          </p:nvPr>
        </p:nvSpPr>
        <p:spPr/>
        <p:txBody>
          <a:bodyPr/>
          <a:lstStyle/>
          <a:p>
            <a:fld id="{F7DF081D-10DE-4B74-9430-A19A7CE4796F}" type="slidenum">
              <a:rPr lang="de-DE" smtClean="0"/>
              <a:pPr/>
              <a:t>26</a:t>
            </a:fld>
            <a:endParaRPr lang="de-DE"/>
          </a:p>
        </p:txBody>
      </p:sp>
      <p:sp>
        <p:nvSpPr>
          <p:cNvPr id="22" name="Rectangle 21">
            <a:extLst>
              <a:ext uri="{FF2B5EF4-FFF2-40B4-BE49-F238E27FC236}">
                <a16:creationId xmlns:a16="http://schemas.microsoft.com/office/drawing/2014/main" id="{DD1AFBAD-8456-8648-8F5C-59093E2BFE70}"/>
              </a:ext>
            </a:extLst>
          </p:cNvPr>
          <p:cNvSpPr/>
          <p:nvPr/>
        </p:nvSpPr>
        <p:spPr>
          <a:xfrm>
            <a:off x="1443706" y="1681862"/>
            <a:ext cx="1523014"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D007DBCC-642E-0842-9FB2-CE162F84E976}"/>
              </a:ext>
            </a:extLst>
          </p:cNvPr>
          <p:cNvSpPr/>
          <p:nvPr/>
        </p:nvSpPr>
        <p:spPr>
          <a:xfrm>
            <a:off x="1698780" y="2321608"/>
            <a:ext cx="1654019"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tangle 29">
            <a:extLst>
              <a:ext uri="{FF2B5EF4-FFF2-40B4-BE49-F238E27FC236}">
                <a16:creationId xmlns:a16="http://schemas.microsoft.com/office/drawing/2014/main" id="{C5D8A4CB-C763-3B4F-87F6-9F2961B0EEAE}"/>
              </a:ext>
            </a:extLst>
          </p:cNvPr>
          <p:cNvSpPr/>
          <p:nvPr/>
        </p:nvSpPr>
        <p:spPr>
          <a:xfrm>
            <a:off x="4343946" y="1681863"/>
            <a:ext cx="1210187"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tangle 33">
            <a:extLst>
              <a:ext uri="{FF2B5EF4-FFF2-40B4-BE49-F238E27FC236}">
                <a16:creationId xmlns:a16="http://schemas.microsoft.com/office/drawing/2014/main" id="{A5F50CFE-4436-AC4A-8D57-7CC847E09C4D}"/>
              </a:ext>
            </a:extLst>
          </p:cNvPr>
          <p:cNvSpPr/>
          <p:nvPr/>
        </p:nvSpPr>
        <p:spPr>
          <a:xfrm>
            <a:off x="10121807" y="1681864"/>
            <a:ext cx="1225829"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tangle 2">
            <a:extLst>
              <a:ext uri="{FF2B5EF4-FFF2-40B4-BE49-F238E27FC236}">
                <a16:creationId xmlns:a16="http://schemas.microsoft.com/office/drawing/2014/main" id="{C7D4F958-7949-0841-B088-10074A13B43F}"/>
              </a:ext>
            </a:extLst>
          </p:cNvPr>
          <p:cNvSpPr>
            <a:spLocks noChangeArrowheads="1"/>
          </p:cNvSpPr>
          <p:nvPr/>
        </p:nvSpPr>
        <p:spPr bwMode="auto">
          <a:xfrm>
            <a:off x="10380015" y="4010958"/>
            <a:ext cx="98116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36" name="Oval 7">
            <a:extLst>
              <a:ext uri="{FF2B5EF4-FFF2-40B4-BE49-F238E27FC236}">
                <a16:creationId xmlns:a16="http://schemas.microsoft.com/office/drawing/2014/main" id="{FC057D28-CA7C-5A4A-9DE1-8429E238058C}"/>
              </a:ext>
            </a:extLst>
          </p:cNvPr>
          <p:cNvSpPr>
            <a:spLocks noChangeArrowheads="1"/>
          </p:cNvSpPr>
          <p:nvPr/>
        </p:nvSpPr>
        <p:spPr bwMode="auto">
          <a:xfrm>
            <a:off x="10043511" y="3397816"/>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a:t>AnzahlAngestellte</a:t>
            </a:r>
          </a:p>
        </p:txBody>
      </p:sp>
      <p:cxnSp>
        <p:nvCxnSpPr>
          <p:cNvPr id="37" name="Straight Connector 36">
            <a:extLst>
              <a:ext uri="{FF2B5EF4-FFF2-40B4-BE49-F238E27FC236}">
                <a16:creationId xmlns:a16="http://schemas.microsoft.com/office/drawing/2014/main" id="{1B6F4783-281D-A64B-B64E-32B3F96DCC80}"/>
              </a:ext>
            </a:extLst>
          </p:cNvPr>
          <p:cNvCxnSpPr>
            <a:cxnSpLocks/>
            <a:stCxn id="36" idx="4"/>
            <a:endCxn id="35" idx="0"/>
          </p:cNvCxnSpPr>
          <p:nvPr/>
        </p:nvCxnSpPr>
        <p:spPr>
          <a:xfrm>
            <a:off x="10870596" y="3766117"/>
            <a:ext cx="2" cy="24484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AutoShape 4">
            <a:extLst>
              <a:ext uri="{FF2B5EF4-FFF2-40B4-BE49-F238E27FC236}">
                <a16:creationId xmlns:a16="http://schemas.microsoft.com/office/drawing/2014/main" id="{7AA1E2B2-C336-CB4C-B306-1D9F61DDE8B8}"/>
              </a:ext>
            </a:extLst>
          </p:cNvPr>
          <p:cNvSpPr>
            <a:spLocks noChangeArrowheads="1"/>
          </p:cNvSpPr>
          <p:nvPr/>
        </p:nvSpPr>
        <p:spPr bwMode="auto">
          <a:xfrm>
            <a:off x="7080801" y="3864973"/>
            <a:ext cx="1919472" cy="596900"/>
          </a:xfrm>
          <a:prstGeom prst="diamond">
            <a:avLst/>
          </a:prstGeom>
          <a:solidFill>
            <a:schemeClr val="bg1"/>
          </a:solidFill>
          <a:ln w="12700">
            <a:solidFill>
              <a:schemeClr val="accent4"/>
            </a:solidFill>
            <a:miter lim="800000"/>
            <a:headEnd/>
            <a:tailEnd/>
          </a:ln>
        </p:spPr>
        <p:txBody>
          <a:bodyPr wrap="none" anchor="ctr"/>
          <a:lstStyle/>
          <a:p>
            <a:pPr algn="ctr"/>
            <a:r>
              <a:rPr lang="de-DE" dirty="0" err="1"/>
              <a:t>arbeitet_für</a:t>
            </a:r>
            <a:endParaRPr lang="de-DE" dirty="0"/>
          </a:p>
        </p:txBody>
      </p:sp>
      <p:cxnSp>
        <p:nvCxnSpPr>
          <p:cNvPr id="39" name="Straight Connector 38">
            <a:extLst>
              <a:ext uri="{FF2B5EF4-FFF2-40B4-BE49-F238E27FC236}">
                <a16:creationId xmlns:a16="http://schemas.microsoft.com/office/drawing/2014/main" id="{B16102B9-1AB5-8746-84A8-BFA7C64F4A2B}"/>
              </a:ext>
            </a:extLst>
          </p:cNvPr>
          <p:cNvCxnSpPr>
            <a:cxnSpLocks/>
            <a:stCxn id="38" idx="3"/>
            <a:endCxn id="35" idx="1"/>
          </p:cNvCxnSpPr>
          <p:nvPr/>
        </p:nvCxnSpPr>
        <p:spPr>
          <a:xfrm>
            <a:off x="9000274" y="4163423"/>
            <a:ext cx="1379741" cy="321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57" name="Rectangle 2">
            <a:extLst>
              <a:ext uri="{FF2B5EF4-FFF2-40B4-BE49-F238E27FC236}">
                <a16:creationId xmlns:a16="http://schemas.microsoft.com/office/drawing/2014/main" id="{1F5C5CD8-F904-6D4E-8BE5-70EE62A0709C}"/>
              </a:ext>
            </a:extLst>
          </p:cNvPr>
          <p:cNvSpPr>
            <a:spLocks noChangeArrowheads="1"/>
          </p:cNvSpPr>
          <p:nvPr/>
        </p:nvSpPr>
        <p:spPr bwMode="auto">
          <a:xfrm>
            <a:off x="4350723" y="4680185"/>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58" name="Straight Connector 57">
            <a:extLst>
              <a:ext uri="{FF2B5EF4-FFF2-40B4-BE49-F238E27FC236}">
                <a16:creationId xmlns:a16="http://schemas.microsoft.com/office/drawing/2014/main" id="{66FAF457-B836-9245-90AC-7E0F81163EC5}"/>
              </a:ext>
            </a:extLst>
          </p:cNvPr>
          <p:cNvCxnSpPr>
            <a:cxnSpLocks/>
            <a:stCxn id="57" idx="3"/>
            <a:endCxn id="38" idx="1"/>
          </p:cNvCxnSpPr>
          <p:nvPr/>
        </p:nvCxnSpPr>
        <p:spPr>
          <a:xfrm flipV="1">
            <a:off x="5466029" y="4163424"/>
            <a:ext cx="1614772" cy="672445"/>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59" name="AutoShape 4">
            <a:extLst>
              <a:ext uri="{FF2B5EF4-FFF2-40B4-BE49-F238E27FC236}">
                <a16:creationId xmlns:a16="http://schemas.microsoft.com/office/drawing/2014/main" id="{A0D0BB3C-A3CA-CE48-88CD-CDF92B3506C6}"/>
              </a:ext>
            </a:extLst>
          </p:cNvPr>
          <p:cNvSpPr>
            <a:spLocks noChangeArrowheads="1"/>
          </p:cNvSpPr>
          <p:nvPr/>
        </p:nvSpPr>
        <p:spPr bwMode="auto">
          <a:xfrm>
            <a:off x="9912203" y="4577878"/>
            <a:ext cx="1919472" cy="596900"/>
          </a:xfrm>
          <a:prstGeom prst="diamond">
            <a:avLst/>
          </a:prstGeom>
          <a:solidFill>
            <a:schemeClr val="bg1"/>
          </a:solidFill>
          <a:ln w="12700">
            <a:solidFill>
              <a:schemeClr val="tx1"/>
            </a:solidFill>
            <a:miter lim="800000"/>
            <a:headEnd/>
            <a:tailEnd/>
          </a:ln>
        </p:spPr>
        <p:txBody>
          <a:bodyPr wrap="none" anchor="ctr"/>
          <a:lstStyle/>
          <a:p>
            <a:pPr algn="ctr"/>
            <a:r>
              <a:rPr lang="de-DE" dirty="0"/>
              <a:t>kontrolliert</a:t>
            </a:r>
          </a:p>
        </p:txBody>
      </p:sp>
      <p:cxnSp>
        <p:nvCxnSpPr>
          <p:cNvPr id="60" name="Straight Connector 59">
            <a:extLst>
              <a:ext uri="{FF2B5EF4-FFF2-40B4-BE49-F238E27FC236}">
                <a16:creationId xmlns:a16="http://schemas.microsoft.com/office/drawing/2014/main" id="{5222AFD9-3D8C-5144-A04E-293158BDCC84}"/>
              </a:ext>
            </a:extLst>
          </p:cNvPr>
          <p:cNvCxnSpPr>
            <a:cxnSpLocks/>
            <a:stCxn id="59" idx="0"/>
            <a:endCxn id="35" idx="2"/>
          </p:cNvCxnSpPr>
          <p:nvPr/>
        </p:nvCxnSpPr>
        <p:spPr>
          <a:xfrm flipH="1" flipV="1">
            <a:off x="10870599" y="4322324"/>
            <a:ext cx="1341" cy="2555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0A85E6C0-0583-0E48-9FB1-3819B046C1D1}"/>
              </a:ext>
            </a:extLst>
          </p:cNvPr>
          <p:cNvCxnSpPr>
            <a:cxnSpLocks/>
            <a:stCxn id="62" idx="0"/>
            <a:endCxn id="59" idx="2"/>
          </p:cNvCxnSpPr>
          <p:nvPr/>
        </p:nvCxnSpPr>
        <p:spPr>
          <a:xfrm flipH="1" flipV="1">
            <a:off x="10871940" y="5174778"/>
            <a:ext cx="1" cy="27700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62" name="Rectangle 2">
            <a:extLst>
              <a:ext uri="{FF2B5EF4-FFF2-40B4-BE49-F238E27FC236}">
                <a16:creationId xmlns:a16="http://schemas.microsoft.com/office/drawing/2014/main" id="{1150B9DB-594B-3742-B1C8-3E817BAB20C7}"/>
              </a:ext>
            </a:extLst>
          </p:cNvPr>
          <p:cNvSpPr>
            <a:spLocks noChangeArrowheads="1"/>
          </p:cNvSpPr>
          <p:nvPr/>
        </p:nvSpPr>
        <p:spPr bwMode="auto">
          <a:xfrm>
            <a:off x="10482185" y="5451781"/>
            <a:ext cx="779510"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63" name="AutoShape 4">
            <a:extLst>
              <a:ext uri="{FF2B5EF4-FFF2-40B4-BE49-F238E27FC236}">
                <a16:creationId xmlns:a16="http://schemas.microsoft.com/office/drawing/2014/main" id="{4ECCFAC9-B828-5B44-80F2-8F45FEF08DFE}"/>
              </a:ext>
            </a:extLst>
          </p:cNvPr>
          <p:cNvSpPr>
            <a:spLocks noChangeArrowheads="1"/>
          </p:cNvSpPr>
          <p:nvPr/>
        </p:nvSpPr>
        <p:spPr bwMode="auto">
          <a:xfrm>
            <a:off x="7048290" y="5309014"/>
            <a:ext cx="1919472" cy="596900"/>
          </a:xfrm>
          <a:prstGeom prst="diamond">
            <a:avLst/>
          </a:prstGeom>
          <a:solidFill>
            <a:schemeClr val="bg1"/>
          </a:solidFill>
          <a:ln w="12700">
            <a:solidFill>
              <a:schemeClr val="accent4"/>
            </a:solidFill>
            <a:miter lim="800000"/>
            <a:headEnd/>
            <a:tailEnd/>
          </a:ln>
        </p:spPr>
        <p:txBody>
          <a:bodyPr wrap="none" anchor="ctr"/>
          <a:lstStyle/>
          <a:p>
            <a:pPr algn="ctr"/>
            <a:r>
              <a:rPr lang="de-DE" dirty="0" err="1"/>
              <a:t>arbeitet_an</a:t>
            </a:r>
            <a:endParaRPr lang="de-DE" dirty="0"/>
          </a:p>
        </p:txBody>
      </p:sp>
      <p:cxnSp>
        <p:nvCxnSpPr>
          <p:cNvPr id="64" name="Straight Connector 63">
            <a:extLst>
              <a:ext uri="{FF2B5EF4-FFF2-40B4-BE49-F238E27FC236}">
                <a16:creationId xmlns:a16="http://schemas.microsoft.com/office/drawing/2014/main" id="{7F60EA6E-D663-364B-905E-8D3BFEB93062}"/>
              </a:ext>
            </a:extLst>
          </p:cNvPr>
          <p:cNvCxnSpPr>
            <a:cxnSpLocks/>
            <a:stCxn id="63" idx="3"/>
            <a:endCxn id="62" idx="1"/>
          </p:cNvCxnSpPr>
          <p:nvPr/>
        </p:nvCxnSpPr>
        <p:spPr>
          <a:xfrm>
            <a:off x="8967763" y="5607464"/>
            <a:ext cx="1514423" cy="0"/>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87702381-527E-EB46-B6AF-22E82737B934}"/>
              </a:ext>
            </a:extLst>
          </p:cNvPr>
          <p:cNvCxnSpPr>
            <a:cxnSpLocks/>
            <a:stCxn id="57" idx="3"/>
            <a:endCxn id="63" idx="1"/>
          </p:cNvCxnSpPr>
          <p:nvPr/>
        </p:nvCxnSpPr>
        <p:spPr>
          <a:xfrm>
            <a:off x="5466030" y="4835868"/>
            <a:ext cx="1582261" cy="771596"/>
          </a:xfrm>
          <a:prstGeom prst="line">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66" name="Oval 7">
            <a:extLst>
              <a:ext uri="{FF2B5EF4-FFF2-40B4-BE49-F238E27FC236}">
                <a16:creationId xmlns:a16="http://schemas.microsoft.com/office/drawing/2014/main" id="{D0C533B6-4174-6046-9EDB-1B39484165B2}"/>
              </a:ext>
            </a:extLst>
          </p:cNvPr>
          <p:cNvSpPr>
            <a:spLocks noChangeArrowheads="1"/>
          </p:cNvSpPr>
          <p:nvPr/>
        </p:nvSpPr>
        <p:spPr bwMode="auto">
          <a:xfrm>
            <a:off x="7518175" y="4712124"/>
            <a:ext cx="979702" cy="368300"/>
          </a:xfrm>
          <a:prstGeom prst="ellipse">
            <a:avLst/>
          </a:prstGeom>
          <a:solidFill>
            <a:schemeClr val="bg1"/>
          </a:solidFill>
          <a:ln w="12700">
            <a:solidFill>
              <a:srgbClr val="FFC000"/>
            </a:solidFill>
            <a:round/>
            <a:headEnd/>
            <a:tailEnd/>
          </a:ln>
        </p:spPr>
        <p:txBody>
          <a:bodyPr wrap="none" anchor="ctr"/>
          <a:lstStyle/>
          <a:p>
            <a:pPr algn="ctr"/>
            <a:r>
              <a:rPr lang="de-DE" sz="1600" dirty="0"/>
              <a:t>Stunden</a:t>
            </a:r>
          </a:p>
        </p:txBody>
      </p:sp>
      <p:cxnSp>
        <p:nvCxnSpPr>
          <p:cNvPr id="67" name="Straight Connector 66">
            <a:extLst>
              <a:ext uri="{FF2B5EF4-FFF2-40B4-BE49-F238E27FC236}">
                <a16:creationId xmlns:a16="http://schemas.microsoft.com/office/drawing/2014/main" id="{8F3E8F36-7310-A642-BEA0-9DE27FE51D60}"/>
              </a:ext>
            </a:extLst>
          </p:cNvPr>
          <p:cNvCxnSpPr>
            <a:cxnSpLocks/>
            <a:stCxn id="63" idx="0"/>
            <a:endCxn id="66" idx="4"/>
          </p:cNvCxnSpPr>
          <p:nvPr/>
        </p:nvCxnSpPr>
        <p:spPr>
          <a:xfrm flipV="1">
            <a:off x="8008026" y="5080424"/>
            <a:ext cx="0" cy="2285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21323E32-1A49-7A4B-89FF-E1009124E893}"/>
              </a:ext>
            </a:extLst>
          </p:cNvPr>
          <p:cNvSpPr txBox="1"/>
          <p:nvPr/>
        </p:nvSpPr>
        <p:spPr>
          <a:xfrm>
            <a:off x="6843656" y="4184622"/>
            <a:ext cx="306494" cy="369332"/>
          </a:xfrm>
          <a:prstGeom prst="rect">
            <a:avLst/>
          </a:prstGeom>
          <a:noFill/>
        </p:spPr>
        <p:txBody>
          <a:bodyPr wrap="none" rtlCol="0">
            <a:spAutoFit/>
          </a:bodyPr>
          <a:lstStyle/>
          <a:p>
            <a:r>
              <a:rPr lang="de-DE" dirty="0"/>
              <a:t>n</a:t>
            </a:r>
          </a:p>
        </p:txBody>
      </p:sp>
      <p:sp>
        <p:nvSpPr>
          <p:cNvPr id="69" name="TextBox 68">
            <a:extLst>
              <a:ext uri="{FF2B5EF4-FFF2-40B4-BE49-F238E27FC236}">
                <a16:creationId xmlns:a16="http://schemas.microsoft.com/office/drawing/2014/main" id="{7B5FB196-3BD5-AB4B-9B4F-548BBB1E4E57}"/>
              </a:ext>
            </a:extLst>
          </p:cNvPr>
          <p:cNvSpPr txBox="1"/>
          <p:nvPr/>
        </p:nvSpPr>
        <p:spPr>
          <a:xfrm>
            <a:off x="8997245" y="4181998"/>
            <a:ext cx="301686" cy="369332"/>
          </a:xfrm>
          <a:prstGeom prst="rect">
            <a:avLst/>
          </a:prstGeom>
          <a:noFill/>
        </p:spPr>
        <p:txBody>
          <a:bodyPr wrap="none" rtlCol="0">
            <a:spAutoFit/>
          </a:bodyPr>
          <a:lstStyle/>
          <a:p>
            <a:r>
              <a:rPr lang="de-DE" dirty="0"/>
              <a:t>1</a:t>
            </a:r>
          </a:p>
        </p:txBody>
      </p:sp>
      <p:sp>
        <p:nvSpPr>
          <p:cNvPr id="70" name="TextBox 69">
            <a:extLst>
              <a:ext uri="{FF2B5EF4-FFF2-40B4-BE49-F238E27FC236}">
                <a16:creationId xmlns:a16="http://schemas.microsoft.com/office/drawing/2014/main" id="{A4A1720F-F393-D04E-8216-9F0A9233206B}"/>
              </a:ext>
            </a:extLst>
          </p:cNvPr>
          <p:cNvSpPr txBox="1"/>
          <p:nvPr/>
        </p:nvSpPr>
        <p:spPr>
          <a:xfrm>
            <a:off x="10846167" y="4306975"/>
            <a:ext cx="301686" cy="369332"/>
          </a:xfrm>
          <a:prstGeom prst="rect">
            <a:avLst/>
          </a:prstGeom>
          <a:noFill/>
        </p:spPr>
        <p:txBody>
          <a:bodyPr wrap="none" rtlCol="0">
            <a:spAutoFit/>
          </a:bodyPr>
          <a:lstStyle/>
          <a:p>
            <a:r>
              <a:rPr lang="de-DE" dirty="0"/>
              <a:t>1</a:t>
            </a:r>
          </a:p>
        </p:txBody>
      </p:sp>
      <p:sp>
        <p:nvSpPr>
          <p:cNvPr id="71" name="TextBox 70">
            <a:extLst>
              <a:ext uri="{FF2B5EF4-FFF2-40B4-BE49-F238E27FC236}">
                <a16:creationId xmlns:a16="http://schemas.microsoft.com/office/drawing/2014/main" id="{5EDFA95C-1AEB-9644-BA1A-D6FE0296B528}"/>
              </a:ext>
            </a:extLst>
          </p:cNvPr>
          <p:cNvSpPr txBox="1"/>
          <p:nvPr/>
        </p:nvSpPr>
        <p:spPr>
          <a:xfrm>
            <a:off x="10870597" y="5038246"/>
            <a:ext cx="306494" cy="369332"/>
          </a:xfrm>
          <a:prstGeom prst="rect">
            <a:avLst/>
          </a:prstGeom>
          <a:noFill/>
        </p:spPr>
        <p:txBody>
          <a:bodyPr wrap="none" rtlCol="0">
            <a:spAutoFit/>
          </a:bodyPr>
          <a:lstStyle/>
          <a:p>
            <a:r>
              <a:rPr lang="de-DE" dirty="0"/>
              <a:t>n</a:t>
            </a:r>
          </a:p>
        </p:txBody>
      </p:sp>
      <p:sp>
        <p:nvSpPr>
          <p:cNvPr id="72" name="TextBox 71">
            <a:extLst>
              <a:ext uri="{FF2B5EF4-FFF2-40B4-BE49-F238E27FC236}">
                <a16:creationId xmlns:a16="http://schemas.microsoft.com/office/drawing/2014/main" id="{0A2A5921-A307-CC4D-A0F3-78CB229E1093}"/>
              </a:ext>
            </a:extLst>
          </p:cNvPr>
          <p:cNvSpPr txBox="1"/>
          <p:nvPr/>
        </p:nvSpPr>
        <p:spPr>
          <a:xfrm>
            <a:off x="6837709" y="5374493"/>
            <a:ext cx="381836" cy="369332"/>
          </a:xfrm>
          <a:prstGeom prst="rect">
            <a:avLst/>
          </a:prstGeom>
          <a:noFill/>
        </p:spPr>
        <p:txBody>
          <a:bodyPr wrap="none" rtlCol="0">
            <a:spAutoFit/>
          </a:bodyPr>
          <a:lstStyle/>
          <a:p>
            <a:r>
              <a:rPr lang="de-DE" dirty="0"/>
              <a:t>m</a:t>
            </a:r>
          </a:p>
        </p:txBody>
      </p:sp>
      <p:sp>
        <p:nvSpPr>
          <p:cNvPr id="73" name="TextBox 72">
            <a:extLst>
              <a:ext uri="{FF2B5EF4-FFF2-40B4-BE49-F238E27FC236}">
                <a16:creationId xmlns:a16="http://schemas.microsoft.com/office/drawing/2014/main" id="{350D6F3A-30D8-114E-BB36-F5ED6267F2AD}"/>
              </a:ext>
            </a:extLst>
          </p:cNvPr>
          <p:cNvSpPr txBox="1"/>
          <p:nvPr/>
        </p:nvSpPr>
        <p:spPr>
          <a:xfrm>
            <a:off x="8871850" y="5374493"/>
            <a:ext cx="306494" cy="369332"/>
          </a:xfrm>
          <a:prstGeom prst="rect">
            <a:avLst/>
          </a:prstGeom>
          <a:noFill/>
        </p:spPr>
        <p:txBody>
          <a:bodyPr wrap="none" rtlCol="0">
            <a:spAutoFit/>
          </a:bodyPr>
          <a:lstStyle/>
          <a:p>
            <a:r>
              <a:rPr lang="de-DE" dirty="0"/>
              <a:t>n</a:t>
            </a:r>
          </a:p>
        </p:txBody>
      </p:sp>
      <p:sp>
        <p:nvSpPr>
          <p:cNvPr id="85" name="Diamond 84">
            <a:extLst>
              <a:ext uri="{FF2B5EF4-FFF2-40B4-BE49-F238E27FC236}">
                <a16:creationId xmlns:a16="http://schemas.microsoft.com/office/drawing/2014/main" id="{EBB3FFB2-D0DE-0C4B-A3C3-2C02A71BC26A}"/>
              </a:ext>
            </a:extLst>
          </p:cNvPr>
          <p:cNvSpPr/>
          <p:nvPr/>
        </p:nvSpPr>
        <p:spPr>
          <a:xfrm>
            <a:off x="5554133" y="1622090"/>
            <a:ext cx="1494157"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6" name="Straight Connector 85">
            <a:extLst>
              <a:ext uri="{FF2B5EF4-FFF2-40B4-BE49-F238E27FC236}">
                <a16:creationId xmlns:a16="http://schemas.microsoft.com/office/drawing/2014/main" id="{598FDC67-4C5C-1145-89A0-0C69BF04D649}"/>
              </a:ext>
            </a:extLst>
          </p:cNvPr>
          <p:cNvCxnSpPr>
            <a:cxnSpLocks/>
          </p:cNvCxnSpPr>
          <p:nvPr/>
        </p:nvCxnSpPr>
        <p:spPr>
          <a:xfrm>
            <a:off x="3644233" y="1936043"/>
            <a:ext cx="62141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8" name="Diamond 87">
            <a:extLst>
              <a:ext uri="{FF2B5EF4-FFF2-40B4-BE49-F238E27FC236}">
                <a16:creationId xmlns:a16="http://schemas.microsoft.com/office/drawing/2014/main" id="{BE5C01D7-0B30-724B-B087-6BD34E54A2C0}"/>
              </a:ext>
            </a:extLst>
          </p:cNvPr>
          <p:cNvSpPr/>
          <p:nvPr/>
        </p:nvSpPr>
        <p:spPr>
          <a:xfrm>
            <a:off x="628144" y="1934128"/>
            <a:ext cx="1184522"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9" name="Straight Connector 88">
            <a:extLst>
              <a:ext uri="{FF2B5EF4-FFF2-40B4-BE49-F238E27FC236}">
                <a16:creationId xmlns:a16="http://schemas.microsoft.com/office/drawing/2014/main" id="{1BBDE9AD-F0E9-1B4B-B6AB-63E323AF4C95}"/>
              </a:ext>
            </a:extLst>
          </p:cNvPr>
          <p:cNvCxnSpPr>
            <a:cxnSpLocks/>
          </p:cNvCxnSpPr>
          <p:nvPr/>
        </p:nvCxnSpPr>
        <p:spPr>
          <a:xfrm>
            <a:off x="8871850" y="1934128"/>
            <a:ext cx="117166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1" name="Oval 7">
            <a:extLst>
              <a:ext uri="{FF2B5EF4-FFF2-40B4-BE49-F238E27FC236}">
                <a16:creationId xmlns:a16="http://schemas.microsoft.com/office/drawing/2014/main" id="{9360DBAE-E9EE-9448-83BB-DEBFEEE98142}"/>
              </a:ext>
            </a:extLst>
          </p:cNvPr>
          <p:cNvSpPr>
            <a:spLocks noChangeArrowheads="1"/>
          </p:cNvSpPr>
          <p:nvPr/>
        </p:nvSpPr>
        <p:spPr bwMode="auto">
          <a:xfrm>
            <a:off x="1081782" y="4499646"/>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a:t>AnzahlAngestellte</a:t>
            </a:r>
          </a:p>
        </p:txBody>
      </p:sp>
      <p:sp>
        <p:nvSpPr>
          <p:cNvPr id="5" name="Date Placeholder 4">
            <a:extLst>
              <a:ext uri="{FF2B5EF4-FFF2-40B4-BE49-F238E27FC236}">
                <a16:creationId xmlns:a16="http://schemas.microsoft.com/office/drawing/2014/main" id="{5601E55B-4B1B-1147-B29D-33719CE70ED5}"/>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7A049BD2-3CE8-0548-98CE-BF7CB8BF2A89}"/>
              </a:ext>
            </a:extLst>
          </p:cNvPr>
          <p:cNvSpPr>
            <a:spLocks noGrp="1"/>
          </p:cNvSpPr>
          <p:nvPr>
            <p:ph type="ftr" sz="quarter" idx="3"/>
          </p:nvPr>
        </p:nvSpPr>
        <p:spPr/>
        <p:txBody>
          <a:bodyPr/>
          <a:lstStyle/>
          <a:p>
            <a:r>
              <a:rPr lang="en-GB" dirty="0"/>
              <a:t>T. Braun - </a:t>
            </a:r>
            <a:r>
              <a:rPr lang="en-GB" dirty="0" err="1"/>
              <a:t>Datenbanken</a:t>
            </a:r>
            <a:endParaRPr lang="en-GB" dirty="0"/>
          </a:p>
        </p:txBody>
      </p:sp>
    </p:spTree>
    <p:extLst>
      <p:ext uri="{BB962C8B-B14F-4D97-AF65-F5344CB8AC3E}">
        <p14:creationId xmlns:p14="http://schemas.microsoft.com/office/powerpoint/2010/main" val="3270242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30" grpId="0" animBg="1"/>
      <p:bldP spid="34" grpId="0" animBg="1"/>
      <p:bldP spid="35" grpId="0" animBg="1"/>
      <p:bldP spid="36" grpId="0" animBg="1"/>
      <p:bldP spid="38" grpId="0" animBg="1"/>
      <p:bldP spid="57" grpId="0" animBg="1"/>
      <p:bldP spid="59" grpId="0" animBg="1"/>
      <p:bldP spid="62" grpId="0" animBg="1"/>
      <p:bldP spid="63" grpId="0" animBg="1"/>
      <p:bldP spid="66" grpId="0" animBg="1"/>
      <p:bldP spid="68" grpId="0"/>
      <p:bldP spid="69" grpId="0"/>
      <p:bldP spid="70" grpId="0"/>
      <p:bldP spid="71" grpId="0"/>
      <p:bldP spid="72" grpId="0"/>
      <p:bldP spid="73" grpId="0"/>
      <p:bldP spid="85" grpId="0" animBg="1"/>
      <p:bldP spid="88" grpId="0" animBg="1"/>
      <p:bldP spid="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a:xfrm>
            <a:off x="359626" y="1665066"/>
            <a:ext cx="8190536" cy="4240848"/>
          </a:xfrm>
        </p:spPr>
        <p:txBody>
          <a:bodyPr>
            <a:noAutofit/>
          </a:bodyPr>
          <a:lstStyle/>
          <a:p>
            <a:pPr marL="360363" indent="-360363">
              <a:buFont typeface="+mj-lt"/>
              <a:buAutoNum type="arabicPeriod" startAt="4"/>
            </a:pPr>
            <a:r>
              <a:rPr lang="de-DE" dirty="0"/>
              <a:t>Zu Versicherungszwecken sollen die Familienangehörigen jedes Mitarbeiters gespeichert werden. Hierzu werden für jeden Angehörigen Vorname, Geschlecht, Geburtsdatum und Verwandtschaftsgrad zum jeweiligen Angestellten erfasst.</a:t>
            </a:r>
          </a:p>
          <a:p>
            <a:endParaRPr lang="de-DE" dirty="0"/>
          </a:p>
          <a:p>
            <a:endParaRPr lang="de-DE" dirty="0"/>
          </a:p>
          <a:p>
            <a:r>
              <a:rPr lang="de-DE" dirty="0"/>
              <a:t>Partielle Schlüsselattribute</a:t>
            </a:r>
          </a:p>
          <a:p>
            <a:pPr lvl="1"/>
            <a:r>
              <a:rPr lang="de-DE" dirty="0"/>
              <a:t>Name ist nicht eindeutig ohne den dazugehörigen Angestellten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27</a:t>
            </a:fld>
            <a:endParaRPr lang="de-DE"/>
          </a:p>
        </p:txBody>
      </p:sp>
      <p:sp>
        <p:nvSpPr>
          <p:cNvPr id="22" name="Rectangle 21">
            <a:extLst>
              <a:ext uri="{FF2B5EF4-FFF2-40B4-BE49-F238E27FC236}">
                <a16:creationId xmlns:a16="http://schemas.microsoft.com/office/drawing/2014/main" id="{DD1AFBAD-8456-8648-8F5C-59093E2BFE70}"/>
              </a:ext>
            </a:extLst>
          </p:cNvPr>
          <p:cNvSpPr/>
          <p:nvPr/>
        </p:nvSpPr>
        <p:spPr>
          <a:xfrm>
            <a:off x="707728" y="2011126"/>
            <a:ext cx="1527472"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D007DBCC-642E-0842-9FB2-CE162F84E976}"/>
              </a:ext>
            </a:extLst>
          </p:cNvPr>
          <p:cNvSpPr/>
          <p:nvPr/>
        </p:nvSpPr>
        <p:spPr>
          <a:xfrm>
            <a:off x="2299606" y="2320911"/>
            <a:ext cx="1236074"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2BD0C28F-FDA6-1E4D-B667-6AC4BA8D59BE}"/>
              </a:ext>
            </a:extLst>
          </p:cNvPr>
          <p:cNvSpPr/>
          <p:nvPr/>
        </p:nvSpPr>
        <p:spPr>
          <a:xfrm>
            <a:off x="3551251" y="2325877"/>
            <a:ext cx="1517526"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7603A67F-70A7-A24A-AD1B-D2E0186E6A49}"/>
              </a:ext>
            </a:extLst>
          </p:cNvPr>
          <p:cNvSpPr/>
          <p:nvPr/>
        </p:nvSpPr>
        <p:spPr>
          <a:xfrm>
            <a:off x="5102779" y="2318726"/>
            <a:ext cx="1894074"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30">
            <a:extLst>
              <a:ext uri="{FF2B5EF4-FFF2-40B4-BE49-F238E27FC236}">
                <a16:creationId xmlns:a16="http://schemas.microsoft.com/office/drawing/2014/main" id="{22BA6997-1097-5645-BE94-312E8A4CA0BE}"/>
              </a:ext>
            </a:extLst>
          </p:cNvPr>
          <p:cNvSpPr/>
          <p:nvPr/>
        </p:nvSpPr>
        <p:spPr>
          <a:xfrm>
            <a:off x="623009" y="2657752"/>
            <a:ext cx="2817844"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tangle 2">
            <a:extLst>
              <a:ext uri="{FF2B5EF4-FFF2-40B4-BE49-F238E27FC236}">
                <a16:creationId xmlns:a16="http://schemas.microsoft.com/office/drawing/2014/main" id="{E636BF1E-DBCE-6449-ABD6-717FD8B1EADA}"/>
              </a:ext>
            </a:extLst>
          </p:cNvPr>
          <p:cNvSpPr>
            <a:spLocks noChangeArrowheads="1"/>
          </p:cNvSpPr>
          <p:nvPr/>
        </p:nvSpPr>
        <p:spPr bwMode="auto">
          <a:xfrm>
            <a:off x="9277927" y="2334380"/>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Angestellte</a:t>
            </a:r>
          </a:p>
        </p:txBody>
      </p:sp>
      <p:sp>
        <p:nvSpPr>
          <p:cNvPr id="67" name="Diamond 66">
            <a:extLst>
              <a:ext uri="{FF2B5EF4-FFF2-40B4-BE49-F238E27FC236}">
                <a16:creationId xmlns:a16="http://schemas.microsoft.com/office/drawing/2014/main" id="{B9ACAD30-7E86-ED43-8468-AA78926B45B4}"/>
              </a:ext>
            </a:extLst>
          </p:cNvPr>
          <p:cNvSpPr/>
          <p:nvPr/>
        </p:nvSpPr>
        <p:spPr>
          <a:xfrm>
            <a:off x="5068777" y="1582128"/>
            <a:ext cx="2680989"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8" name="Straight Connector 67">
            <a:extLst>
              <a:ext uri="{FF2B5EF4-FFF2-40B4-BE49-F238E27FC236}">
                <a16:creationId xmlns:a16="http://schemas.microsoft.com/office/drawing/2014/main" id="{433FE802-791E-3146-9BAC-2A33CF4AE4AC}"/>
              </a:ext>
            </a:extLst>
          </p:cNvPr>
          <p:cNvCxnSpPr>
            <a:cxnSpLocks/>
          </p:cNvCxnSpPr>
          <p:nvPr/>
        </p:nvCxnSpPr>
        <p:spPr>
          <a:xfrm>
            <a:off x="4740553" y="1936613"/>
            <a:ext cx="3622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A8AA0B1-21E4-A247-9309-E07CC6E8CCC6}"/>
              </a:ext>
            </a:extLst>
          </p:cNvPr>
          <p:cNvSpPr/>
          <p:nvPr/>
        </p:nvSpPr>
        <p:spPr>
          <a:xfrm>
            <a:off x="5169514" y="1687464"/>
            <a:ext cx="2580252"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utoShape 4">
            <a:extLst>
              <a:ext uri="{FF2B5EF4-FFF2-40B4-BE49-F238E27FC236}">
                <a16:creationId xmlns:a16="http://schemas.microsoft.com/office/drawing/2014/main" id="{F7D293D2-8BC1-6947-9DC9-88163E4D0086}"/>
              </a:ext>
            </a:extLst>
          </p:cNvPr>
          <p:cNvSpPr>
            <a:spLocks noChangeArrowheads="1"/>
          </p:cNvSpPr>
          <p:nvPr/>
        </p:nvSpPr>
        <p:spPr bwMode="auto">
          <a:xfrm>
            <a:off x="8754351" y="3142542"/>
            <a:ext cx="2160574" cy="1192907"/>
          </a:xfrm>
          <a:prstGeom prst="diamond">
            <a:avLst/>
          </a:prstGeom>
          <a:solidFill>
            <a:schemeClr val="bg1"/>
          </a:solidFill>
          <a:ln w="38100" cmpd="dbl">
            <a:solidFill>
              <a:schemeClr val="accent4"/>
            </a:solidFill>
            <a:miter lim="800000"/>
            <a:headEnd/>
            <a:tailEnd/>
          </a:ln>
        </p:spPr>
        <p:txBody>
          <a:bodyPr wrap="none" anchor="ctr"/>
          <a:lstStyle/>
          <a:p>
            <a:pPr algn="ctr"/>
            <a:r>
              <a:rPr lang="de-DE" dirty="0" err="1"/>
              <a:t>Angehörige_von</a:t>
            </a:r>
            <a:endParaRPr lang="de-DE" dirty="0"/>
          </a:p>
        </p:txBody>
      </p:sp>
      <p:cxnSp>
        <p:nvCxnSpPr>
          <p:cNvPr id="65" name="Straight Connector 64">
            <a:extLst>
              <a:ext uri="{FF2B5EF4-FFF2-40B4-BE49-F238E27FC236}">
                <a16:creationId xmlns:a16="http://schemas.microsoft.com/office/drawing/2014/main" id="{2F5B8ECC-2785-B844-8BBA-596C1A1EE306}"/>
              </a:ext>
            </a:extLst>
          </p:cNvPr>
          <p:cNvCxnSpPr>
            <a:cxnSpLocks/>
            <a:stCxn id="57" idx="2"/>
            <a:endCxn id="69" idx="0"/>
          </p:cNvCxnSpPr>
          <p:nvPr/>
        </p:nvCxnSpPr>
        <p:spPr>
          <a:xfrm>
            <a:off x="9834638" y="4335449"/>
            <a:ext cx="0" cy="577197"/>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86FC57C4-855A-9643-871A-8A60FBE4BCCF}"/>
              </a:ext>
            </a:extLst>
          </p:cNvPr>
          <p:cNvCxnSpPr>
            <a:cxnSpLocks/>
            <a:stCxn id="40" idx="2"/>
            <a:endCxn id="57" idx="0"/>
          </p:cNvCxnSpPr>
          <p:nvPr/>
        </p:nvCxnSpPr>
        <p:spPr>
          <a:xfrm flipH="1">
            <a:off x="9834638" y="2645747"/>
            <a:ext cx="942" cy="49679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9" name="Rectangle 2">
            <a:extLst>
              <a:ext uri="{FF2B5EF4-FFF2-40B4-BE49-F238E27FC236}">
                <a16:creationId xmlns:a16="http://schemas.microsoft.com/office/drawing/2014/main" id="{802566D2-FA99-1B4C-ACDA-B518F5BF8682}"/>
              </a:ext>
            </a:extLst>
          </p:cNvPr>
          <p:cNvSpPr>
            <a:spLocks noChangeArrowheads="1"/>
          </p:cNvSpPr>
          <p:nvPr/>
        </p:nvSpPr>
        <p:spPr bwMode="auto">
          <a:xfrm>
            <a:off x="9172598" y="4912646"/>
            <a:ext cx="1324081" cy="311367"/>
          </a:xfrm>
          <a:prstGeom prst="rect">
            <a:avLst/>
          </a:prstGeom>
          <a:solidFill>
            <a:schemeClr val="bg1"/>
          </a:solidFill>
          <a:ln w="38100" cmpd="dbl">
            <a:solidFill>
              <a:schemeClr val="accent1"/>
            </a:solidFill>
            <a:miter lim="800000"/>
            <a:headEnd/>
            <a:tailEnd/>
          </a:ln>
        </p:spPr>
        <p:txBody>
          <a:bodyPr wrap="square" lIns="90488" tIns="44450" rIns="90488" bIns="44450">
            <a:spAutoFit/>
          </a:bodyPr>
          <a:lstStyle/>
          <a:p>
            <a:pPr algn="ctr">
              <a:lnSpc>
                <a:spcPct val="90000"/>
              </a:lnSpc>
            </a:pPr>
            <a:r>
              <a:rPr lang="de-DE" sz="1600" dirty="0"/>
              <a:t>Angehörige</a:t>
            </a:r>
          </a:p>
        </p:txBody>
      </p:sp>
      <p:sp>
        <p:nvSpPr>
          <p:cNvPr id="70" name="Oval 10">
            <a:extLst>
              <a:ext uri="{FF2B5EF4-FFF2-40B4-BE49-F238E27FC236}">
                <a16:creationId xmlns:a16="http://schemas.microsoft.com/office/drawing/2014/main" id="{8A2FC56E-84AC-E149-87F0-E542A4EDD0A7}"/>
              </a:ext>
            </a:extLst>
          </p:cNvPr>
          <p:cNvSpPr>
            <a:spLocks noChangeArrowheads="1"/>
          </p:cNvSpPr>
          <p:nvPr/>
        </p:nvSpPr>
        <p:spPr bwMode="auto">
          <a:xfrm>
            <a:off x="8550161" y="5507571"/>
            <a:ext cx="981167" cy="368300"/>
          </a:xfrm>
          <a:prstGeom prst="ellipse">
            <a:avLst/>
          </a:prstGeom>
          <a:solidFill>
            <a:schemeClr val="bg1"/>
          </a:solidFill>
          <a:ln w="12700" cmpd="sng">
            <a:solidFill>
              <a:srgbClr val="FFC000"/>
            </a:solidFill>
            <a:round/>
            <a:headEnd/>
            <a:tailEnd/>
          </a:ln>
        </p:spPr>
        <p:txBody>
          <a:bodyPr wrap="none" anchor="ctr"/>
          <a:lstStyle/>
          <a:p>
            <a:pPr algn="ctr"/>
            <a:r>
              <a:rPr lang="de-DE" sz="1600" dirty="0" err="1"/>
              <a:t>GebDatum</a:t>
            </a:r>
            <a:endParaRPr lang="de-DE" sz="1600" dirty="0"/>
          </a:p>
        </p:txBody>
      </p:sp>
      <p:cxnSp>
        <p:nvCxnSpPr>
          <p:cNvPr id="71" name="Straight Connector 70">
            <a:extLst>
              <a:ext uri="{FF2B5EF4-FFF2-40B4-BE49-F238E27FC236}">
                <a16:creationId xmlns:a16="http://schemas.microsoft.com/office/drawing/2014/main" id="{9B1AA03A-88C9-8E4A-84FE-E4C0FDAEE497}"/>
              </a:ext>
            </a:extLst>
          </p:cNvPr>
          <p:cNvCxnSpPr>
            <a:cxnSpLocks/>
            <a:stCxn id="69" idx="2"/>
            <a:endCxn id="70" idx="0"/>
          </p:cNvCxnSpPr>
          <p:nvPr/>
        </p:nvCxnSpPr>
        <p:spPr>
          <a:xfrm flipH="1">
            <a:off x="9040744" y="5224013"/>
            <a:ext cx="793894"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2" name="Oval 7">
            <a:extLst>
              <a:ext uri="{FF2B5EF4-FFF2-40B4-BE49-F238E27FC236}">
                <a16:creationId xmlns:a16="http://schemas.microsoft.com/office/drawing/2014/main" id="{285D7C7D-E587-C84F-8780-CF94BED83E6D}"/>
              </a:ext>
            </a:extLst>
          </p:cNvPr>
          <p:cNvSpPr>
            <a:spLocks noChangeArrowheads="1"/>
          </p:cNvSpPr>
          <p:nvPr/>
        </p:nvSpPr>
        <p:spPr bwMode="auto">
          <a:xfrm>
            <a:off x="9917239" y="5537614"/>
            <a:ext cx="1048623" cy="368300"/>
          </a:xfrm>
          <a:prstGeom prst="ellipse">
            <a:avLst/>
          </a:prstGeom>
          <a:solidFill>
            <a:schemeClr val="bg1"/>
          </a:solidFill>
          <a:ln w="12700">
            <a:solidFill>
              <a:srgbClr val="FFC000"/>
            </a:solidFill>
            <a:round/>
            <a:headEnd/>
            <a:tailEnd/>
          </a:ln>
        </p:spPr>
        <p:txBody>
          <a:bodyPr wrap="none" anchor="ctr"/>
          <a:lstStyle/>
          <a:p>
            <a:pPr algn="ctr"/>
            <a:r>
              <a:rPr lang="de-DE" sz="1600" dirty="0"/>
              <a:t>Geschlecht</a:t>
            </a:r>
          </a:p>
        </p:txBody>
      </p:sp>
      <p:cxnSp>
        <p:nvCxnSpPr>
          <p:cNvPr id="73" name="Straight Connector 72">
            <a:extLst>
              <a:ext uri="{FF2B5EF4-FFF2-40B4-BE49-F238E27FC236}">
                <a16:creationId xmlns:a16="http://schemas.microsoft.com/office/drawing/2014/main" id="{470D72C1-8D51-CE41-8FB2-62F9E820232C}"/>
              </a:ext>
            </a:extLst>
          </p:cNvPr>
          <p:cNvCxnSpPr>
            <a:cxnSpLocks/>
            <a:stCxn id="69" idx="2"/>
            <a:endCxn id="72" idx="0"/>
          </p:cNvCxnSpPr>
          <p:nvPr/>
        </p:nvCxnSpPr>
        <p:spPr>
          <a:xfrm>
            <a:off x="9834638" y="5224012"/>
            <a:ext cx="606912"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4" name="Oval 7">
            <a:extLst>
              <a:ext uri="{FF2B5EF4-FFF2-40B4-BE49-F238E27FC236}">
                <a16:creationId xmlns:a16="http://schemas.microsoft.com/office/drawing/2014/main" id="{8B86608C-1D75-1546-A043-6A18E5425B7C}"/>
              </a:ext>
            </a:extLst>
          </p:cNvPr>
          <p:cNvSpPr>
            <a:spLocks noChangeArrowheads="1"/>
          </p:cNvSpPr>
          <p:nvPr/>
        </p:nvSpPr>
        <p:spPr bwMode="auto">
          <a:xfrm>
            <a:off x="11286740" y="5513632"/>
            <a:ext cx="542166" cy="368300"/>
          </a:xfrm>
          <a:prstGeom prst="ellipse">
            <a:avLst/>
          </a:prstGeom>
          <a:solidFill>
            <a:schemeClr val="bg1"/>
          </a:solidFill>
          <a:ln w="12700">
            <a:solidFill>
              <a:srgbClr val="FFC000"/>
            </a:solidFill>
            <a:round/>
            <a:headEnd/>
            <a:tailEnd/>
          </a:ln>
        </p:spPr>
        <p:txBody>
          <a:bodyPr wrap="none" anchor="ctr"/>
          <a:lstStyle/>
          <a:p>
            <a:pPr algn="ctr"/>
            <a:r>
              <a:rPr lang="de-DE" sz="1600" dirty="0"/>
              <a:t>Grad</a:t>
            </a:r>
          </a:p>
        </p:txBody>
      </p:sp>
      <p:cxnSp>
        <p:nvCxnSpPr>
          <p:cNvPr id="75" name="Straight Connector 74">
            <a:extLst>
              <a:ext uri="{FF2B5EF4-FFF2-40B4-BE49-F238E27FC236}">
                <a16:creationId xmlns:a16="http://schemas.microsoft.com/office/drawing/2014/main" id="{47BCCC61-6EDA-9D40-829E-E6A8C5D407DD}"/>
              </a:ext>
            </a:extLst>
          </p:cNvPr>
          <p:cNvCxnSpPr>
            <a:cxnSpLocks/>
            <a:stCxn id="69" idx="3"/>
            <a:endCxn id="74" idx="0"/>
          </p:cNvCxnSpPr>
          <p:nvPr/>
        </p:nvCxnSpPr>
        <p:spPr>
          <a:xfrm>
            <a:off x="10496679" y="5068330"/>
            <a:ext cx="10611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6" name="Oval 7">
            <a:extLst>
              <a:ext uri="{FF2B5EF4-FFF2-40B4-BE49-F238E27FC236}">
                <a16:creationId xmlns:a16="http://schemas.microsoft.com/office/drawing/2014/main" id="{B226EA97-D32A-1F41-9BFF-7A14EE2EE54E}"/>
              </a:ext>
            </a:extLst>
          </p:cNvPr>
          <p:cNvSpPr>
            <a:spLocks noChangeArrowheads="1"/>
          </p:cNvSpPr>
          <p:nvPr/>
        </p:nvSpPr>
        <p:spPr bwMode="auto">
          <a:xfrm>
            <a:off x="7695281" y="5494649"/>
            <a:ext cx="573663" cy="368300"/>
          </a:xfrm>
          <a:prstGeom prst="ellipse">
            <a:avLst/>
          </a:prstGeom>
          <a:solidFill>
            <a:schemeClr val="bg1"/>
          </a:solidFill>
          <a:ln w="12700">
            <a:solidFill>
              <a:srgbClr val="FFC000"/>
            </a:solidFill>
            <a:round/>
            <a:headEnd/>
            <a:tailEnd/>
          </a:ln>
        </p:spPr>
        <p:txBody>
          <a:bodyPr wrap="none" anchor="ctr"/>
          <a:lstStyle/>
          <a:p>
            <a:pPr algn="ctr"/>
            <a:r>
              <a:rPr lang="de-DE" sz="1600" dirty="0"/>
              <a:t>Name</a:t>
            </a:r>
          </a:p>
        </p:txBody>
      </p:sp>
      <p:cxnSp>
        <p:nvCxnSpPr>
          <p:cNvPr id="77" name="Straight Connector 76">
            <a:extLst>
              <a:ext uri="{FF2B5EF4-FFF2-40B4-BE49-F238E27FC236}">
                <a16:creationId xmlns:a16="http://schemas.microsoft.com/office/drawing/2014/main" id="{02531633-1294-404D-8CB7-2B17FC4EF779}"/>
              </a:ext>
            </a:extLst>
          </p:cNvPr>
          <p:cNvCxnSpPr>
            <a:cxnSpLocks/>
            <a:stCxn id="69" idx="1"/>
            <a:endCxn id="76" idx="0"/>
          </p:cNvCxnSpPr>
          <p:nvPr/>
        </p:nvCxnSpPr>
        <p:spPr>
          <a:xfrm flipH="1">
            <a:off x="7982113" y="5068329"/>
            <a:ext cx="1190485"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94E3F3A3-42B3-DB46-831D-C770CB9B9B04}"/>
              </a:ext>
            </a:extLst>
          </p:cNvPr>
          <p:cNvSpPr txBox="1"/>
          <p:nvPr/>
        </p:nvSpPr>
        <p:spPr>
          <a:xfrm>
            <a:off x="9795477" y="2844988"/>
            <a:ext cx="301686" cy="369332"/>
          </a:xfrm>
          <a:prstGeom prst="rect">
            <a:avLst/>
          </a:prstGeom>
          <a:noFill/>
        </p:spPr>
        <p:txBody>
          <a:bodyPr wrap="square" rtlCol="0">
            <a:spAutoFit/>
          </a:bodyPr>
          <a:lstStyle/>
          <a:p>
            <a:r>
              <a:rPr lang="de-DE" dirty="0"/>
              <a:t>1</a:t>
            </a:r>
          </a:p>
        </p:txBody>
      </p:sp>
      <p:sp>
        <p:nvSpPr>
          <p:cNvPr id="79" name="TextBox 78">
            <a:extLst>
              <a:ext uri="{FF2B5EF4-FFF2-40B4-BE49-F238E27FC236}">
                <a16:creationId xmlns:a16="http://schemas.microsoft.com/office/drawing/2014/main" id="{139354E9-7CB1-E94F-8043-71EDEA3A98CD}"/>
              </a:ext>
            </a:extLst>
          </p:cNvPr>
          <p:cNvSpPr txBox="1"/>
          <p:nvPr/>
        </p:nvSpPr>
        <p:spPr>
          <a:xfrm>
            <a:off x="9815418" y="4249675"/>
            <a:ext cx="306494" cy="369332"/>
          </a:xfrm>
          <a:prstGeom prst="rect">
            <a:avLst/>
          </a:prstGeom>
          <a:noFill/>
        </p:spPr>
        <p:txBody>
          <a:bodyPr wrap="square" rtlCol="0">
            <a:spAutoFit/>
          </a:bodyPr>
          <a:lstStyle/>
          <a:p>
            <a:r>
              <a:rPr lang="de-DE" dirty="0"/>
              <a:t>n</a:t>
            </a:r>
          </a:p>
        </p:txBody>
      </p:sp>
      <p:cxnSp>
        <p:nvCxnSpPr>
          <p:cNvPr id="80" name="Straight Connector 79">
            <a:extLst>
              <a:ext uri="{FF2B5EF4-FFF2-40B4-BE49-F238E27FC236}">
                <a16:creationId xmlns:a16="http://schemas.microsoft.com/office/drawing/2014/main" id="{DB7C6D2D-514A-B542-B354-5FCEB322D668}"/>
              </a:ext>
            </a:extLst>
          </p:cNvPr>
          <p:cNvCxnSpPr>
            <a:cxnSpLocks/>
          </p:cNvCxnSpPr>
          <p:nvPr/>
        </p:nvCxnSpPr>
        <p:spPr>
          <a:xfrm>
            <a:off x="7749766" y="5783505"/>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Oval 7">
            <a:extLst>
              <a:ext uri="{FF2B5EF4-FFF2-40B4-BE49-F238E27FC236}">
                <a16:creationId xmlns:a16="http://schemas.microsoft.com/office/drawing/2014/main" id="{53BFC80A-45CF-AE4C-B4BB-B6444E869698}"/>
              </a:ext>
            </a:extLst>
          </p:cNvPr>
          <p:cNvSpPr>
            <a:spLocks noChangeArrowheads="1"/>
          </p:cNvSpPr>
          <p:nvPr/>
        </p:nvSpPr>
        <p:spPr bwMode="auto">
          <a:xfrm>
            <a:off x="4256500" y="3794533"/>
            <a:ext cx="573663" cy="368300"/>
          </a:xfrm>
          <a:prstGeom prst="ellipse">
            <a:avLst/>
          </a:prstGeom>
          <a:solidFill>
            <a:schemeClr val="bg1"/>
          </a:solidFill>
          <a:ln w="12700">
            <a:solidFill>
              <a:srgbClr val="FFC000"/>
            </a:solidFill>
            <a:round/>
            <a:headEnd/>
            <a:tailEnd/>
          </a:ln>
        </p:spPr>
        <p:txBody>
          <a:bodyPr wrap="none" anchor="ctr"/>
          <a:lstStyle/>
          <a:p>
            <a:pPr algn="ctr"/>
            <a:r>
              <a:rPr lang="de-DE" sz="1600" dirty="0"/>
              <a:t>Name</a:t>
            </a:r>
          </a:p>
        </p:txBody>
      </p:sp>
      <p:cxnSp>
        <p:nvCxnSpPr>
          <p:cNvPr id="82" name="Straight Connector 81">
            <a:extLst>
              <a:ext uri="{FF2B5EF4-FFF2-40B4-BE49-F238E27FC236}">
                <a16:creationId xmlns:a16="http://schemas.microsoft.com/office/drawing/2014/main" id="{C20F2A98-9F70-9B4A-A061-A02808F1D197}"/>
              </a:ext>
            </a:extLst>
          </p:cNvPr>
          <p:cNvCxnSpPr>
            <a:cxnSpLocks/>
          </p:cNvCxnSpPr>
          <p:nvPr/>
        </p:nvCxnSpPr>
        <p:spPr>
          <a:xfrm>
            <a:off x="4310985" y="4083389"/>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E9394B57-583C-4946-89EA-13B5FFE93C18}"/>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9A9E4C9C-46E5-D543-AAE0-5CD143707FEB}"/>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229238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9" grpId="0" animBg="1"/>
      <p:bldP spid="31" grpId="0" animBg="1"/>
      <p:bldP spid="40" grpId="0" animBg="1"/>
      <p:bldP spid="67" grpId="0" animBg="1"/>
      <p:bldP spid="38" grpId="0" animBg="1"/>
      <p:bldP spid="57" grpId="0" animBg="1"/>
      <p:bldP spid="69" grpId="0" animBg="1"/>
      <p:bldP spid="70" grpId="0" animBg="1"/>
      <p:bldP spid="72" grpId="0" animBg="1"/>
      <p:bldP spid="74" grpId="0" animBg="1"/>
      <p:bldP spid="76" grpId="0" animBg="1"/>
      <p:bldP spid="78" grpId="0"/>
      <p:bldP spid="79" grpId="0"/>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AEF33-D267-0143-A6C4-3700B1319622}"/>
              </a:ext>
            </a:extLst>
          </p:cNvPr>
          <p:cNvSpPr>
            <a:spLocks noGrp="1"/>
          </p:cNvSpPr>
          <p:nvPr>
            <p:ph type="sldNum" sz="quarter" idx="4"/>
          </p:nvPr>
        </p:nvSpPr>
        <p:spPr/>
        <p:txBody>
          <a:bodyPr/>
          <a:lstStyle/>
          <a:p>
            <a:fld id="{6B52BCD7-8B4B-1443-81DC-540C3C62FE02}" type="slidenum">
              <a:rPr lang="en-GB" smtClean="0"/>
              <a:t>28</a:t>
            </a:fld>
            <a:endParaRPr lang="en-GB"/>
          </a:p>
        </p:txBody>
      </p:sp>
      <p:sp>
        <p:nvSpPr>
          <p:cNvPr id="6" name="Rectangle 2">
            <a:extLst>
              <a:ext uri="{FF2B5EF4-FFF2-40B4-BE49-F238E27FC236}">
                <a16:creationId xmlns:a16="http://schemas.microsoft.com/office/drawing/2014/main" id="{8CC24E12-3003-6547-9F90-A54F46AF9B3F}"/>
              </a:ext>
            </a:extLst>
          </p:cNvPr>
          <p:cNvSpPr>
            <a:spLocks noChangeArrowheads="1"/>
          </p:cNvSpPr>
          <p:nvPr/>
        </p:nvSpPr>
        <p:spPr bwMode="auto">
          <a:xfrm>
            <a:off x="8950055" y="1632376"/>
            <a:ext cx="98116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17" name="Oval 4">
            <a:extLst>
              <a:ext uri="{FF2B5EF4-FFF2-40B4-BE49-F238E27FC236}">
                <a16:creationId xmlns:a16="http://schemas.microsoft.com/office/drawing/2014/main" id="{91CC192C-2589-8C42-9555-674F4E4177E3}"/>
              </a:ext>
            </a:extLst>
          </p:cNvPr>
          <p:cNvSpPr>
            <a:spLocks noChangeArrowheads="1"/>
          </p:cNvSpPr>
          <p:nvPr/>
        </p:nvSpPr>
        <p:spPr bwMode="auto">
          <a:xfrm>
            <a:off x="8474151" y="701316"/>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Name</a:t>
            </a:r>
          </a:p>
        </p:txBody>
      </p:sp>
      <p:sp>
        <p:nvSpPr>
          <p:cNvPr id="15" name="Oval 7">
            <a:extLst>
              <a:ext uri="{FF2B5EF4-FFF2-40B4-BE49-F238E27FC236}">
                <a16:creationId xmlns:a16="http://schemas.microsoft.com/office/drawing/2014/main" id="{7A5847E3-10E0-1942-9562-931173850661}"/>
              </a:ext>
            </a:extLst>
          </p:cNvPr>
          <p:cNvSpPr>
            <a:spLocks noChangeArrowheads="1"/>
          </p:cNvSpPr>
          <p:nvPr/>
        </p:nvSpPr>
        <p:spPr bwMode="auto">
          <a:xfrm>
            <a:off x="8813963" y="240250"/>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a:t>Nummer</a:t>
            </a:r>
          </a:p>
        </p:txBody>
      </p:sp>
      <p:sp>
        <p:nvSpPr>
          <p:cNvPr id="13" name="Oval 10">
            <a:extLst>
              <a:ext uri="{FF2B5EF4-FFF2-40B4-BE49-F238E27FC236}">
                <a16:creationId xmlns:a16="http://schemas.microsoft.com/office/drawing/2014/main" id="{83881D14-504C-5344-A6F7-998C7E1198E3}"/>
              </a:ext>
            </a:extLst>
          </p:cNvPr>
          <p:cNvSpPr>
            <a:spLocks noChangeArrowheads="1"/>
          </p:cNvSpPr>
          <p:nvPr/>
        </p:nvSpPr>
        <p:spPr bwMode="auto">
          <a:xfrm>
            <a:off x="9419207" y="818219"/>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a:t>Standorte</a:t>
            </a:r>
          </a:p>
        </p:txBody>
      </p:sp>
      <p:cxnSp>
        <p:nvCxnSpPr>
          <p:cNvPr id="20" name="Straight Connector 19">
            <a:extLst>
              <a:ext uri="{FF2B5EF4-FFF2-40B4-BE49-F238E27FC236}">
                <a16:creationId xmlns:a16="http://schemas.microsoft.com/office/drawing/2014/main" id="{14F73FBE-3AC1-A142-8703-E247CAAF7620}"/>
              </a:ext>
            </a:extLst>
          </p:cNvPr>
          <p:cNvCxnSpPr>
            <a:cxnSpLocks/>
            <a:stCxn id="6" idx="0"/>
            <a:endCxn id="17" idx="4"/>
          </p:cNvCxnSpPr>
          <p:nvPr/>
        </p:nvCxnSpPr>
        <p:spPr>
          <a:xfrm flipH="1" flipV="1">
            <a:off x="8855152" y="1069617"/>
            <a:ext cx="585487" cy="562759"/>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AA2362C-623E-394B-943C-B06E6C1A8118}"/>
              </a:ext>
            </a:extLst>
          </p:cNvPr>
          <p:cNvCxnSpPr>
            <a:cxnSpLocks/>
            <a:stCxn id="6" idx="0"/>
            <a:endCxn id="15" idx="4"/>
          </p:cNvCxnSpPr>
          <p:nvPr/>
        </p:nvCxnSpPr>
        <p:spPr>
          <a:xfrm flipH="1" flipV="1">
            <a:off x="9303814" y="608551"/>
            <a:ext cx="136824" cy="102382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E28A8B7-2687-9E41-925A-13C2FA429638}"/>
              </a:ext>
            </a:extLst>
          </p:cNvPr>
          <p:cNvCxnSpPr>
            <a:cxnSpLocks/>
            <a:stCxn id="6" idx="0"/>
            <a:endCxn id="13" idx="4"/>
          </p:cNvCxnSpPr>
          <p:nvPr/>
        </p:nvCxnSpPr>
        <p:spPr>
          <a:xfrm flipV="1">
            <a:off x="9440638" y="1186519"/>
            <a:ext cx="469152" cy="4458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2" name="Oval 7">
            <a:extLst>
              <a:ext uri="{FF2B5EF4-FFF2-40B4-BE49-F238E27FC236}">
                <a16:creationId xmlns:a16="http://schemas.microsoft.com/office/drawing/2014/main" id="{409B7ACF-C226-964E-9DD2-E4ED7E14DAAE}"/>
              </a:ext>
            </a:extLst>
          </p:cNvPr>
          <p:cNvSpPr>
            <a:spLocks noChangeArrowheads="1"/>
          </p:cNvSpPr>
          <p:nvPr/>
        </p:nvSpPr>
        <p:spPr bwMode="auto">
          <a:xfrm>
            <a:off x="6970519" y="1319797"/>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a:t>AnzahlAngestellte</a:t>
            </a:r>
          </a:p>
        </p:txBody>
      </p:sp>
      <p:cxnSp>
        <p:nvCxnSpPr>
          <p:cNvPr id="33" name="Straight Connector 32">
            <a:extLst>
              <a:ext uri="{FF2B5EF4-FFF2-40B4-BE49-F238E27FC236}">
                <a16:creationId xmlns:a16="http://schemas.microsoft.com/office/drawing/2014/main" id="{BA9C4469-4FC9-B84C-A60B-22A50AC32AD0}"/>
              </a:ext>
            </a:extLst>
          </p:cNvPr>
          <p:cNvCxnSpPr>
            <a:cxnSpLocks/>
            <a:stCxn id="32" idx="6"/>
            <a:endCxn id="6" idx="1"/>
          </p:cNvCxnSpPr>
          <p:nvPr/>
        </p:nvCxnSpPr>
        <p:spPr>
          <a:xfrm>
            <a:off x="8624690" y="1503947"/>
            <a:ext cx="325365" cy="2841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7" name="AutoShape 4">
            <a:extLst>
              <a:ext uri="{FF2B5EF4-FFF2-40B4-BE49-F238E27FC236}">
                <a16:creationId xmlns:a16="http://schemas.microsoft.com/office/drawing/2014/main" id="{6FE12A75-62D8-B94F-BD42-05C7104A742E}"/>
              </a:ext>
            </a:extLst>
          </p:cNvPr>
          <p:cNvSpPr>
            <a:spLocks noChangeArrowheads="1"/>
          </p:cNvSpPr>
          <p:nvPr/>
        </p:nvSpPr>
        <p:spPr bwMode="auto">
          <a:xfrm>
            <a:off x="6414937" y="590332"/>
            <a:ext cx="1564261" cy="596900"/>
          </a:xfrm>
          <a:prstGeom prst="diamond">
            <a:avLst/>
          </a:prstGeom>
          <a:solidFill>
            <a:schemeClr val="bg1"/>
          </a:solidFill>
          <a:ln w="12700">
            <a:solidFill>
              <a:schemeClr val="tx1"/>
            </a:solidFill>
            <a:miter lim="800000"/>
            <a:headEnd/>
            <a:tailEnd/>
          </a:ln>
        </p:spPr>
        <p:txBody>
          <a:bodyPr wrap="none" anchor="ctr"/>
          <a:lstStyle/>
          <a:p>
            <a:pPr algn="ctr"/>
            <a:r>
              <a:rPr lang="de-DE" dirty="0" err="1"/>
              <a:t>arbeitet_für</a:t>
            </a:r>
            <a:endParaRPr lang="de-DE" dirty="0"/>
          </a:p>
        </p:txBody>
      </p:sp>
      <p:cxnSp>
        <p:nvCxnSpPr>
          <p:cNvPr id="38" name="Straight Connector 37">
            <a:extLst>
              <a:ext uri="{FF2B5EF4-FFF2-40B4-BE49-F238E27FC236}">
                <a16:creationId xmlns:a16="http://schemas.microsoft.com/office/drawing/2014/main" id="{2EBFE5CE-CD6A-EE4F-A166-91A4E2ACD993}"/>
              </a:ext>
            </a:extLst>
          </p:cNvPr>
          <p:cNvCxnSpPr>
            <a:cxnSpLocks/>
            <a:stCxn id="37" idx="3"/>
            <a:endCxn id="6" idx="0"/>
          </p:cNvCxnSpPr>
          <p:nvPr/>
        </p:nvCxnSpPr>
        <p:spPr>
          <a:xfrm>
            <a:off x="7979198" y="888783"/>
            <a:ext cx="1461441" cy="743593"/>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56" name="AutoShape 4">
            <a:extLst>
              <a:ext uri="{FF2B5EF4-FFF2-40B4-BE49-F238E27FC236}">
                <a16:creationId xmlns:a16="http://schemas.microsoft.com/office/drawing/2014/main" id="{785D7E22-B13A-7346-86C2-45424EC24D98}"/>
              </a:ext>
            </a:extLst>
          </p:cNvPr>
          <p:cNvSpPr>
            <a:spLocks noChangeArrowheads="1"/>
          </p:cNvSpPr>
          <p:nvPr/>
        </p:nvSpPr>
        <p:spPr bwMode="auto">
          <a:xfrm>
            <a:off x="6841263" y="2133400"/>
            <a:ext cx="777229" cy="596900"/>
          </a:xfrm>
          <a:prstGeom prst="diamond">
            <a:avLst/>
          </a:prstGeom>
          <a:solidFill>
            <a:schemeClr val="bg1"/>
          </a:solidFill>
          <a:ln w="12700">
            <a:solidFill>
              <a:schemeClr val="tx1"/>
            </a:solidFill>
            <a:miter lim="800000"/>
            <a:headEnd/>
            <a:tailEnd/>
          </a:ln>
        </p:spPr>
        <p:txBody>
          <a:bodyPr wrap="none" anchor="ctr"/>
          <a:lstStyle/>
          <a:p>
            <a:pPr algn="ctr"/>
            <a:r>
              <a:rPr lang="de-DE" dirty="0"/>
              <a:t>leitet</a:t>
            </a:r>
          </a:p>
        </p:txBody>
      </p:sp>
      <p:cxnSp>
        <p:nvCxnSpPr>
          <p:cNvPr id="57" name="Straight Connector 56">
            <a:extLst>
              <a:ext uri="{FF2B5EF4-FFF2-40B4-BE49-F238E27FC236}">
                <a16:creationId xmlns:a16="http://schemas.microsoft.com/office/drawing/2014/main" id="{50B28CA5-8940-E64D-A146-8F3CE88BC200}"/>
              </a:ext>
            </a:extLst>
          </p:cNvPr>
          <p:cNvCxnSpPr>
            <a:cxnSpLocks/>
            <a:stCxn id="56" idx="3"/>
            <a:endCxn id="6" idx="2"/>
          </p:cNvCxnSpPr>
          <p:nvPr/>
        </p:nvCxnSpPr>
        <p:spPr>
          <a:xfrm flipV="1">
            <a:off x="7618492" y="1943742"/>
            <a:ext cx="1822147" cy="48810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60" name="Rectangle 2">
            <a:extLst>
              <a:ext uri="{FF2B5EF4-FFF2-40B4-BE49-F238E27FC236}">
                <a16:creationId xmlns:a16="http://schemas.microsoft.com/office/drawing/2014/main" id="{621F52EA-80A7-7544-B69D-114575B00E6A}"/>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61" name="Straight Connector 60">
            <a:extLst>
              <a:ext uri="{FF2B5EF4-FFF2-40B4-BE49-F238E27FC236}">
                <a16:creationId xmlns:a16="http://schemas.microsoft.com/office/drawing/2014/main" id="{49793446-EA86-D249-A0B6-A1EBBD78F059}"/>
              </a:ext>
            </a:extLst>
          </p:cNvPr>
          <p:cNvCxnSpPr>
            <a:cxnSpLocks/>
            <a:stCxn id="60" idx="3"/>
            <a:endCxn id="37" idx="1"/>
          </p:cNvCxnSpPr>
          <p:nvPr/>
        </p:nvCxnSpPr>
        <p:spPr>
          <a:xfrm flipV="1">
            <a:off x="4574404" y="888782"/>
            <a:ext cx="1840532" cy="901426"/>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CFE3BAB-0EDA-7D4F-804E-D499A6CF0B46}"/>
              </a:ext>
            </a:extLst>
          </p:cNvPr>
          <p:cNvCxnSpPr>
            <a:cxnSpLocks/>
            <a:stCxn id="60" idx="3"/>
            <a:endCxn id="56" idx="1"/>
          </p:cNvCxnSpPr>
          <p:nvPr/>
        </p:nvCxnSpPr>
        <p:spPr>
          <a:xfrm>
            <a:off x="4574404" y="1790208"/>
            <a:ext cx="2266858" cy="64164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8" name="Oval 7">
            <a:extLst>
              <a:ext uri="{FF2B5EF4-FFF2-40B4-BE49-F238E27FC236}">
                <a16:creationId xmlns:a16="http://schemas.microsoft.com/office/drawing/2014/main" id="{81E960D2-173B-9949-BB66-D22F04CAC0E2}"/>
              </a:ext>
            </a:extLst>
          </p:cNvPr>
          <p:cNvSpPr>
            <a:spLocks noChangeArrowheads="1"/>
          </p:cNvSpPr>
          <p:nvPr/>
        </p:nvSpPr>
        <p:spPr bwMode="auto">
          <a:xfrm>
            <a:off x="5894784" y="1644585"/>
            <a:ext cx="1325150" cy="368300"/>
          </a:xfrm>
          <a:prstGeom prst="ellipse">
            <a:avLst/>
          </a:prstGeom>
          <a:solidFill>
            <a:schemeClr val="bg1"/>
          </a:solidFill>
          <a:ln w="12700">
            <a:solidFill>
              <a:schemeClr val="tx1"/>
            </a:solidFill>
            <a:round/>
            <a:headEnd/>
            <a:tailEnd/>
          </a:ln>
        </p:spPr>
        <p:txBody>
          <a:bodyPr wrap="none" anchor="ctr"/>
          <a:lstStyle/>
          <a:p>
            <a:pPr algn="ctr"/>
            <a:r>
              <a:rPr lang="de-DE" sz="1600" dirty="0"/>
              <a:t>Anfangsdatum</a:t>
            </a:r>
          </a:p>
        </p:txBody>
      </p:sp>
      <p:cxnSp>
        <p:nvCxnSpPr>
          <p:cNvPr id="69" name="Straight Connector 68">
            <a:extLst>
              <a:ext uri="{FF2B5EF4-FFF2-40B4-BE49-F238E27FC236}">
                <a16:creationId xmlns:a16="http://schemas.microsoft.com/office/drawing/2014/main" id="{EC185EEE-0DB9-E542-995D-2B772A326B93}"/>
              </a:ext>
            </a:extLst>
          </p:cNvPr>
          <p:cNvCxnSpPr>
            <a:cxnSpLocks/>
            <a:stCxn id="56" idx="0"/>
            <a:endCxn id="68" idx="4"/>
          </p:cNvCxnSpPr>
          <p:nvPr/>
        </p:nvCxnSpPr>
        <p:spPr>
          <a:xfrm flipH="1" flipV="1">
            <a:off x="6557359" y="2012886"/>
            <a:ext cx="672518" cy="12051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1" name="AutoShape 4">
            <a:extLst>
              <a:ext uri="{FF2B5EF4-FFF2-40B4-BE49-F238E27FC236}">
                <a16:creationId xmlns:a16="http://schemas.microsoft.com/office/drawing/2014/main" id="{7C163BF2-DB3E-B240-B132-02C0828B80EA}"/>
              </a:ext>
            </a:extLst>
          </p:cNvPr>
          <p:cNvSpPr>
            <a:spLocks noChangeArrowheads="1"/>
          </p:cNvSpPr>
          <p:nvPr/>
        </p:nvSpPr>
        <p:spPr bwMode="auto">
          <a:xfrm>
            <a:off x="8662085" y="2535469"/>
            <a:ext cx="1557107" cy="596900"/>
          </a:xfrm>
          <a:prstGeom prst="diamond">
            <a:avLst/>
          </a:prstGeom>
          <a:solidFill>
            <a:schemeClr val="bg1"/>
          </a:solidFill>
          <a:ln w="12700">
            <a:solidFill>
              <a:schemeClr val="tx1"/>
            </a:solidFill>
            <a:miter lim="800000"/>
            <a:headEnd/>
            <a:tailEnd/>
          </a:ln>
        </p:spPr>
        <p:txBody>
          <a:bodyPr wrap="none" anchor="ctr"/>
          <a:lstStyle/>
          <a:p>
            <a:pPr algn="ctr"/>
            <a:r>
              <a:rPr lang="de-DE" dirty="0"/>
              <a:t>kontrolliert</a:t>
            </a:r>
          </a:p>
        </p:txBody>
      </p:sp>
      <p:cxnSp>
        <p:nvCxnSpPr>
          <p:cNvPr id="72" name="Straight Connector 71">
            <a:extLst>
              <a:ext uri="{FF2B5EF4-FFF2-40B4-BE49-F238E27FC236}">
                <a16:creationId xmlns:a16="http://schemas.microsoft.com/office/drawing/2014/main" id="{FDE3B9B9-638E-3747-86FA-09D298E4F642}"/>
              </a:ext>
            </a:extLst>
          </p:cNvPr>
          <p:cNvCxnSpPr>
            <a:cxnSpLocks/>
            <a:stCxn id="71" idx="0"/>
            <a:endCxn id="6" idx="2"/>
          </p:cNvCxnSpPr>
          <p:nvPr/>
        </p:nvCxnSpPr>
        <p:spPr>
          <a:xfrm flipV="1">
            <a:off x="9440638" y="1943743"/>
            <a:ext cx="0" cy="59172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3F5D675-5F3A-424D-AC86-5D8F777B446F}"/>
              </a:ext>
            </a:extLst>
          </p:cNvPr>
          <p:cNvCxnSpPr>
            <a:cxnSpLocks/>
            <a:stCxn id="83" idx="0"/>
            <a:endCxn id="71" idx="2"/>
          </p:cNvCxnSpPr>
          <p:nvPr/>
        </p:nvCxnSpPr>
        <p:spPr>
          <a:xfrm flipH="1" flipV="1">
            <a:off x="9440638" y="3132369"/>
            <a:ext cx="1342" cy="50579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83" name="Rectangle 2">
            <a:extLst>
              <a:ext uri="{FF2B5EF4-FFF2-40B4-BE49-F238E27FC236}">
                <a16:creationId xmlns:a16="http://schemas.microsoft.com/office/drawing/2014/main" id="{A03D568C-5278-4D43-84E4-DE71762A5483}"/>
              </a:ext>
            </a:extLst>
          </p:cNvPr>
          <p:cNvSpPr>
            <a:spLocks noChangeArrowheads="1"/>
          </p:cNvSpPr>
          <p:nvPr/>
        </p:nvSpPr>
        <p:spPr bwMode="auto">
          <a:xfrm>
            <a:off x="9052225" y="3638168"/>
            <a:ext cx="779510"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84" name="Oval 4">
            <a:extLst>
              <a:ext uri="{FF2B5EF4-FFF2-40B4-BE49-F238E27FC236}">
                <a16:creationId xmlns:a16="http://schemas.microsoft.com/office/drawing/2014/main" id="{93FE04FF-FCF2-C545-B172-1A1BB296FD9E}"/>
              </a:ext>
            </a:extLst>
          </p:cNvPr>
          <p:cNvSpPr>
            <a:spLocks noChangeArrowheads="1"/>
          </p:cNvSpPr>
          <p:nvPr/>
        </p:nvSpPr>
        <p:spPr bwMode="auto">
          <a:xfrm>
            <a:off x="8404372" y="4374487"/>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sp>
        <p:nvSpPr>
          <p:cNvPr id="85" name="Oval 7">
            <a:extLst>
              <a:ext uri="{FF2B5EF4-FFF2-40B4-BE49-F238E27FC236}">
                <a16:creationId xmlns:a16="http://schemas.microsoft.com/office/drawing/2014/main" id="{6B5DC4F8-105B-2C44-A2FD-00581180DFCF}"/>
              </a:ext>
            </a:extLst>
          </p:cNvPr>
          <p:cNvSpPr>
            <a:spLocks noChangeArrowheads="1"/>
          </p:cNvSpPr>
          <p:nvPr/>
        </p:nvSpPr>
        <p:spPr bwMode="auto">
          <a:xfrm>
            <a:off x="8748434" y="4758828"/>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Nummer</a:t>
            </a:r>
          </a:p>
        </p:txBody>
      </p:sp>
      <p:sp>
        <p:nvSpPr>
          <p:cNvPr id="86" name="Oval 10">
            <a:extLst>
              <a:ext uri="{FF2B5EF4-FFF2-40B4-BE49-F238E27FC236}">
                <a16:creationId xmlns:a16="http://schemas.microsoft.com/office/drawing/2014/main" id="{2B4A7CE7-7879-F64C-945B-99E5346DA114}"/>
              </a:ext>
            </a:extLst>
          </p:cNvPr>
          <p:cNvSpPr>
            <a:spLocks noChangeArrowheads="1"/>
          </p:cNvSpPr>
          <p:nvPr/>
        </p:nvSpPr>
        <p:spPr bwMode="auto">
          <a:xfrm>
            <a:off x="9419207" y="4386453"/>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a:t>Standort</a:t>
            </a:r>
          </a:p>
        </p:txBody>
      </p:sp>
      <p:cxnSp>
        <p:nvCxnSpPr>
          <p:cNvPr id="87" name="Straight Connector 86">
            <a:extLst>
              <a:ext uri="{FF2B5EF4-FFF2-40B4-BE49-F238E27FC236}">
                <a16:creationId xmlns:a16="http://schemas.microsoft.com/office/drawing/2014/main" id="{6EB64188-27D8-B64F-9C07-C71AF6DDBB77}"/>
              </a:ext>
            </a:extLst>
          </p:cNvPr>
          <p:cNvCxnSpPr>
            <a:cxnSpLocks/>
            <a:stCxn id="83" idx="2"/>
            <a:endCxn id="84" idx="7"/>
          </p:cNvCxnSpPr>
          <p:nvPr/>
        </p:nvCxnSpPr>
        <p:spPr>
          <a:xfrm flipH="1">
            <a:off x="9054780" y="3949535"/>
            <a:ext cx="387200" cy="478889"/>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5307229-0703-F649-A7C8-039C3877BFBA}"/>
              </a:ext>
            </a:extLst>
          </p:cNvPr>
          <p:cNvCxnSpPr>
            <a:cxnSpLocks/>
            <a:stCxn id="83" idx="2"/>
            <a:endCxn id="85" idx="0"/>
          </p:cNvCxnSpPr>
          <p:nvPr/>
        </p:nvCxnSpPr>
        <p:spPr>
          <a:xfrm flipH="1">
            <a:off x="9238286" y="3949534"/>
            <a:ext cx="203695" cy="80929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FEC5BE2D-2A18-E345-951D-356C916E10C5}"/>
              </a:ext>
            </a:extLst>
          </p:cNvPr>
          <p:cNvCxnSpPr>
            <a:cxnSpLocks/>
            <a:stCxn id="83" idx="2"/>
            <a:endCxn id="86" idx="0"/>
          </p:cNvCxnSpPr>
          <p:nvPr/>
        </p:nvCxnSpPr>
        <p:spPr>
          <a:xfrm>
            <a:off x="9441980" y="3949535"/>
            <a:ext cx="467810" cy="43691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13" name="AutoShape 4">
            <a:extLst>
              <a:ext uri="{FF2B5EF4-FFF2-40B4-BE49-F238E27FC236}">
                <a16:creationId xmlns:a16="http://schemas.microsoft.com/office/drawing/2014/main" id="{E6256012-C5C1-0A4F-B0A3-B5C1E25F9766}"/>
              </a:ext>
            </a:extLst>
          </p:cNvPr>
          <p:cNvSpPr>
            <a:spLocks noChangeArrowheads="1"/>
          </p:cNvSpPr>
          <p:nvPr/>
        </p:nvSpPr>
        <p:spPr bwMode="auto">
          <a:xfrm>
            <a:off x="6447746" y="3480410"/>
            <a:ext cx="1564261" cy="596900"/>
          </a:xfrm>
          <a:prstGeom prst="diamond">
            <a:avLst/>
          </a:prstGeom>
          <a:solidFill>
            <a:schemeClr val="bg1"/>
          </a:solidFill>
          <a:ln w="12700">
            <a:solidFill>
              <a:schemeClr val="tx1"/>
            </a:solidFill>
            <a:miter lim="800000"/>
            <a:headEnd/>
            <a:tailEnd/>
          </a:ln>
        </p:spPr>
        <p:txBody>
          <a:bodyPr wrap="none" anchor="ctr"/>
          <a:lstStyle/>
          <a:p>
            <a:pPr algn="ctr"/>
            <a:r>
              <a:rPr lang="de-DE" dirty="0" err="1"/>
              <a:t>arbeitet_an</a:t>
            </a:r>
            <a:endParaRPr lang="de-DE" dirty="0"/>
          </a:p>
        </p:txBody>
      </p:sp>
      <p:cxnSp>
        <p:nvCxnSpPr>
          <p:cNvPr id="114" name="Straight Connector 113">
            <a:extLst>
              <a:ext uri="{FF2B5EF4-FFF2-40B4-BE49-F238E27FC236}">
                <a16:creationId xmlns:a16="http://schemas.microsoft.com/office/drawing/2014/main" id="{D7051768-B294-DA4E-80DE-BFA7BB15B1CE}"/>
              </a:ext>
            </a:extLst>
          </p:cNvPr>
          <p:cNvCxnSpPr>
            <a:cxnSpLocks/>
            <a:stCxn id="113" idx="3"/>
            <a:endCxn id="83" idx="1"/>
          </p:cNvCxnSpPr>
          <p:nvPr/>
        </p:nvCxnSpPr>
        <p:spPr>
          <a:xfrm>
            <a:off x="8012007" y="3778861"/>
            <a:ext cx="1040219" cy="14991"/>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81B845EC-6030-1C45-AA33-884DA375BC56}"/>
              </a:ext>
            </a:extLst>
          </p:cNvPr>
          <p:cNvCxnSpPr>
            <a:cxnSpLocks/>
            <a:stCxn id="60" idx="3"/>
            <a:endCxn id="113" idx="1"/>
          </p:cNvCxnSpPr>
          <p:nvPr/>
        </p:nvCxnSpPr>
        <p:spPr>
          <a:xfrm>
            <a:off x="4574405" y="1790208"/>
            <a:ext cx="1873341" cy="198865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16" name="Oval 7">
            <a:extLst>
              <a:ext uri="{FF2B5EF4-FFF2-40B4-BE49-F238E27FC236}">
                <a16:creationId xmlns:a16="http://schemas.microsoft.com/office/drawing/2014/main" id="{983675D1-2ABA-CB49-999F-7E3F402EA46A}"/>
              </a:ext>
            </a:extLst>
          </p:cNvPr>
          <p:cNvSpPr>
            <a:spLocks noChangeArrowheads="1"/>
          </p:cNvSpPr>
          <p:nvPr/>
        </p:nvSpPr>
        <p:spPr bwMode="auto">
          <a:xfrm>
            <a:off x="6341181" y="2948219"/>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dirty="0"/>
              <a:t>Stunden</a:t>
            </a:r>
          </a:p>
        </p:txBody>
      </p:sp>
      <p:cxnSp>
        <p:nvCxnSpPr>
          <p:cNvPr id="117" name="Straight Connector 116">
            <a:extLst>
              <a:ext uri="{FF2B5EF4-FFF2-40B4-BE49-F238E27FC236}">
                <a16:creationId xmlns:a16="http://schemas.microsoft.com/office/drawing/2014/main" id="{8A331BFD-DE98-854F-BC7E-D15BB46B86C1}"/>
              </a:ext>
            </a:extLst>
          </p:cNvPr>
          <p:cNvCxnSpPr>
            <a:cxnSpLocks/>
            <a:stCxn id="113" idx="0"/>
            <a:endCxn id="116" idx="4"/>
          </p:cNvCxnSpPr>
          <p:nvPr/>
        </p:nvCxnSpPr>
        <p:spPr>
          <a:xfrm flipH="1" flipV="1">
            <a:off x="6831032" y="3316520"/>
            <a:ext cx="398844" cy="16389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23" name="AutoShape 4">
            <a:extLst>
              <a:ext uri="{FF2B5EF4-FFF2-40B4-BE49-F238E27FC236}">
                <a16:creationId xmlns:a16="http://schemas.microsoft.com/office/drawing/2014/main" id="{9F9C8B6F-B519-1B4C-98C7-E2B714BE441F}"/>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124" name="Straight Connector 123">
            <a:extLst>
              <a:ext uri="{FF2B5EF4-FFF2-40B4-BE49-F238E27FC236}">
                <a16:creationId xmlns:a16="http://schemas.microsoft.com/office/drawing/2014/main" id="{EA695E7E-78BA-A242-9C0E-5CA2049604EE}"/>
              </a:ext>
            </a:extLst>
          </p:cNvPr>
          <p:cNvCxnSpPr>
            <a:cxnSpLocks/>
            <a:stCxn id="123" idx="3"/>
            <a:endCxn id="60"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18C5A46B-0C7C-B640-B40C-5DE09CA3DF64}"/>
              </a:ext>
            </a:extLst>
          </p:cNvPr>
          <p:cNvCxnSpPr>
            <a:cxnSpLocks/>
            <a:stCxn id="60" idx="2"/>
            <a:endCxn id="123"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0" name="AutoShape 4">
            <a:extLst>
              <a:ext uri="{FF2B5EF4-FFF2-40B4-BE49-F238E27FC236}">
                <a16:creationId xmlns:a16="http://schemas.microsoft.com/office/drawing/2014/main" id="{0567FF24-DB6F-B540-8B86-C160A4ED1413}"/>
              </a:ext>
            </a:extLst>
          </p:cNvPr>
          <p:cNvSpPr>
            <a:spLocks noChangeArrowheads="1"/>
          </p:cNvSpPr>
          <p:nvPr/>
        </p:nvSpPr>
        <p:spPr bwMode="auto">
          <a:xfrm>
            <a:off x="4722048" y="4133580"/>
            <a:ext cx="2160574" cy="1192907"/>
          </a:xfrm>
          <a:prstGeom prst="diamond">
            <a:avLst/>
          </a:prstGeom>
          <a:solidFill>
            <a:schemeClr val="bg1"/>
          </a:solidFill>
          <a:ln w="38100" cmpd="dbl">
            <a:solidFill>
              <a:schemeClr val="tx1"/>
            </a:solidFill>
            <a:miter lim="800000"/>
            <a:headEnd/>
            <a:tailEnd/>
          </a:ln>
        </p:spPr>
        <p:txBody>
          <a:bodyPr wrap="none" anchor="ctr"/>
          <a:lstStyle/>
          <a:p>
            <a:pPr algn="ctr"/>
            <a:r>
              <a:rPr lang="de-DE" dirty="0" err="1"/>
              <a:t>Angehörige_von</a:t>
            </a:r>
            <a:endParaRPr lang="de-DE" dirty="0"/>
          </a:p>
        </p:txBody>
      </p:sp>
      <p:cxnSp>
        <p:nvCxnSpPr>
          <p:cNvPr id="131" name="Straight Connector 130">
            <a:extLst>
              <a:ext uri="{FF2B5EF4-FFF2-40B4-BE49-F238E27FC236}">
                <a16:creationId xmlns:a16="http://schemas.microsoft.com/office/drawing/2014/main" id="{2771A553-B6D9-084D-883B-7495AB5FF0A2}"/>
              </a:ext>
            </a:extLst>
          </p:cNvPr>
          <p:cNvCxnSpPr>
            <a:cxnSpLocks/>
            <a:stCxn id="130" idx="2"/>
            <a:endCxn id="250" idx="0"/>
          </p:cNvCxnSpPr>
          <p:nvPr/>
        </p:nvCxnSpPr>
        <p:spPr>
          <a:xfrm>
            <a:off x="5802335" y="5326487"/>
            <a:ext cx="2" cy="253517"/>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C9D981A-01C1-814A-9AEA-60382DE6E508}"/>
              </a:ext>
            </a:extLst>
          </p:cNvPr>
          <p:cNvCxnSpPr>
            <a:cxnSpLocks/>
            <a:stCxn id="60" idx="3"/>
            <a:endCxn id="130" idx="0"/>
          </p:cNvCxnSpPr>
          <p:nvPr/>
        </p:nvCxnSpPr>
        <p:spPr>
          <a:xfrm>
            <a:off x="4574405" y="1790209"/>
            <a:ext cx="1227931" cy="234337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55" name="Oval 7">
            <a:extLst>
              <a:ext uri="{FF2B5EF4-FFF2-40B4-BE49-F238E27FC236}">
                <a16:creationId xmlns:a16="http://schemas.microsoft.com/office/drawing/2014/main" id="{1D553CE3-8F7B-DE4C-A73D-63EE31E9B574}"/>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156" name="Oval 10">
            <a:extLst>
              <a:ext uri="{FF2B5EF4-FFF2-40B4-BE49-F238E27FC236}">
                <a16:creationId xmlns:a16="http://schemas.microsoft.com/office/drawing/2014/main" id="{A376E98D-56B8-7A47-BCAF-30FE18197C93}"/>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157" name="Straight Connector 156">
            <a:extLst>
              <a:ext uri="{FF2B5EF4-FFF2-40B4-BE49-F238E27FC236}">
                <a16:creationId xmlns:a16="http://schemas.microsoft.com/office/drawing/2014/main" id="{148CDBA6-46AD-8E43-A9A7-5401E969F69B}"/>
              </a:ext>
            </a:extLst>
          </p:cNvPr>
          <p:cNvCxnSpPr>
            <a:cxnSpLocks/>
            <a:stCxn id="60" idx="1"/>
            <a:endCxn id="155"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5B871157-6030-BE4B-8E30-4B0FAB4C8D19}"/>
              </a:ext>
            </a:extLst>
          </p:cNvPr>
          <p:cNvCxnSpPr>
            <a:cxnSpLocks/>
            <a:stCxn id="60" idx="1"/>
            <a:endCxn id="156"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4" name="Oval 7">
            <a:extLst>
              <a:ext uri="{FF2B5EF4-FFF2-40B4-BE49-F238E27FC236}">
                <a16:creationId xmlns:a16="http://schemas.microsoft.com/office/drawing/2014/main" id="{45C117FF-14EB-C444-A569-849286D9EA0A}"/>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175" name="Straight Connector 174">
            <a:extLst>
              <a:ext uri="{FF2B5EF4-FFF2-40B4-BE49-F238E27FC236}">
                <a16:creationId xmlns:a16="http://schemas.microsoft.com/office/drawing/2014/main" id="{82B6BFBF-4274-314D-8B0F-A7DA98BCB366}"/>
              </a:ext>
            </a:extLst>
          </p:cNvPr>
          <p:cNvCxnSpPr>
            <a:cxnSpLocks/>
            <a:stCxn id="60" idx="0"/>
            <a:endCxn id="174"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8" name="Oval 7">
            <a:extLst>
              <a:ext uri="{FF2B5EF4-FFF2-40B4-BE49-F238E27FC236}">
                <a16:creationId xmlns:a16="http://schemas.microsoft.com/office/drawing/2014/main" id="{8DB8D303-12C2-7E4D-BA6E-D9B1D1576507}"/>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179" name="Straight Connector 178">
            <a:extLst>
              <a:ext uri="{FF2B5EF4-FFF2-40B4-BE49-F238E27FC236}">
                <a16:creationId xmlns:a16="http://schemas.microsoft.com/office/drawing/2014/main" id="{87F39EF6-ED76-0646-98AF-2FAB98EF536A}"/>
              </a:ext>
            </a:extLst>
          </p:cNvPr>
          <p:cNvCxnSpPr>
            <a:cxnSpLocks/>
            <a:stCxn id="60" idx="0"/>
            <a:endCxn id="178"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3" name="Oval 7">
            <a:extLst>
              <a:ext uri="{FF2B5EF4-FFF2-40B4-BE49-F238E27FC236}">
                <a16:creationId xmlns:a16="http://schemas.microsoft.com/office/drawing/2014/main" id="{EA4C6730-EC9B-E440-BF6F-C0EEFEFC0180}"/>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184" name="Straight Connector 183">
            <a:extLst>
              <a:ext uri="{FF2B5EF4-FFF2-40B4-BE49-F238E27FC236}">
                <a16:creationId xmlns:a16="http://schemas.microsoft.com/office/drawing/2014/main" id="{41AC4453-C4D2-134E-934C-AD609B660C9B}"/>
              </a:ext>
            </a:extLst>
          </p:cNvPr>
          <p:cNvCxnSpPr>
            <a:cxnSpLocks/>
            <a:stCxn id="60" idx="0"/>
            <a:endCxn id="183"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0" name="Oval 7">
            <a:extLst>
              <a:ext uri="{FF2B5EF4-FFF2-40B4-BE49-F238E27FC236}">
                <a16:creationId xmlns:a16="http://schemas.microsoft.com/office/drawing/2014/main" id="{14E78748-13CB-834C-A83C-9775FB6C5AE3}"/>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191" name="Straight Connector 190">
            <a:extLst>
              <a:ext uri="{FF2B5EF4-FFF2-40B4-BE49-F238E27FC236}">
                <a16:creationId xmlns:a16="http://schemas.microsoft.com/office/drawing/2014/main" id="{8D8439BA-5C64-7049-BD24-858A1E150D0A}"/>
              </a:ext>
            </a:extLst>
          </p:cNvPr>
          <p:cNvCxnSpPr>
            <a:cxnSpLocks/>
            <a:stCxn id="60" idx="1"/>
            <a:endCxn id="190"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5" name="Oval 7">
            <a:extLst>
              <a:ext uri="{FF2B5EF4-FFF2-40B4-BE49-F238E27FC236}">
                <a16:creationId xmlns:a16="http://schemas.microsoft.com/office/drawing/2014/main" id="{575FF9D7-851B-824F-8BEF-A6492794E958}"/>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196" name="Straight Connector 195">
            <a:extLst>
              <a:ext uri="{FF2B5EF4-FFF2-40B4-BE49-F238E27FC236}">
                <a16:creationId xmlns:a16="http://schemas.microsoft.com/office/drawing/2014/main" id="{578F5209-6293-5E41-9932-D1C44049AC7D}"/>
              </a:ext>
            </a:extLst>
          </p:cNvPr>
          <p:cNvCxnSpPr>
            <a:cxnSpLocks/>
            <a:stCxn id="190" idx="1"/>
            <a:endCxn id="195"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9" name="Oval 7">
            <a:extLst>
              <a:ext uri="{FF2B5EF4-FFF2-40B4-BE49-F238E27FC236}">
                <a16:creationId xmlns:a16="http://schemas.microsoft.com/office/drawing/2014/main" id="{5491E816-0A54-8241-B1CD-7A2E4F8ADAF7}"/>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200" name="Straight Connector 199">
            <a:extLst>
              <a:ext uri="{FF2B5EF4-FFF2-40B4-BE49-F238E27FC236}">
                <a16:creationId xmlns:a16="http://schemas.microsoft.com/office/drawing/2014/main" id="{A056D57B-13F5-6D4F-A33C-78A48B78369A}"/>
              </a:ext>
            </a:extLst>
          </p:cNvPr>
          <p:cNvCxnSpPr>
            <a:cxnSpLocks/>
            <a:stCxn id="190" idx="7"/>
            <a:endCxn id="199"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0" name="Rectangle 2">
            <a:extLst>
              <a:ext uri="{FF2B5EF4-FFF2-40B4-BE49-F238E27FC236}">
                <a16:creationId xmlns:a16="http://schemas.microsoft.com/office/drawing/2014/main" id="{467698BE-4970-5C42-9A58-C41A346457D1}"/>
              </a:ext>
            </a:extLst>
          </p:cNvPr>
          <p:cNvSpPr>
            <a:spLocks noChangeArrowheads="1"/>
          </p:cNvSpPr>
          <p:nvPr/>
        </p:nvSpPr>
        <p:spPr bwMode="auto">
          <a:xfrm>
            <a:off x="5233399" y="5580004"/>
            <a:ext cx="1137877" cy="311367"/>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251" name="Oval 10">
            <a:extLst>
              <a:ext uri="{FF2B5EF4-FFF2-40B4-BE49-F238E27FC236}">
                <a16:creationId xmlns:a16="http://schemas.microsoft.com/office/drawing/2014/main" id="{7E6AF3C2-8ED6-6045-8585-7D0F3A26F2E8}"/>
              </a:ext>
            </a:extLst>
          </p:cNvPr>
          <p:cNvSpPr>
            <a:spLocks noChangeArrowheads="1"/>
          </p:cNvSpPr>
          <p:nvPr/>
        </p:nvSpPr>
        <p:spPr bwMode="auto">
          <a:xfrm>
            <a:off x="4517858" y="6174929"/>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252" name="Straight Connector 251">
            <a:extLst>
              <a:ext uri="{FF2B5EF4-FFF2-40B4-BE49-F238E27FC236}">
                <a16:creationId xmlns:a16="http://schemas.microsoft.com/office/drawing/2014/main" id="{318E39AC-0536-DB4E-BDF0-7374DABB5E8F}"/>
              </a:ext>
            </a:extLst>
          </p:cNvPr>
          <p:cNvCxnSpPr>
            <a:cxnSpLocks/>
            <a:stCxn id="250" idx="2"/>
            <a:endCxn id="251" idx="0"/>
          </p:cNvCxnSpPr>
          <p:nvPr/>
        </p:nvCxnSpPr>
        <p:spPr>
          <a:xfrm flipH="1">
            <a:off x="5008441" y="5891371"/>
            <a:ext cx="793896"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3" name="Oval 7">
            <a:extLst>
              <a:ext uri="{FF2B5EF4-FFF2-40B4-BE49-F238E27FC236}">
                <a16:creationId xmlns:a16="http://schemas.microsoft.com/office/drawing/2014/main" id="{F16229B3-E1D2-4D43-AC88-363F7CE5AFDF}"/>
              </a:ext>
            </a:extLst>
          </p:cNvPr>
          <p:cNvSpPr>
            <a:spLocks noChangeArrowheads="1"/>
          </p:cNvSpPr>
          <p:nvPr/>
        </p:nvSpPr>
        <p:spPr bwMode="auto">
          <a:xfrm>
            <a:off x="5884936" y="6204972"/>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254" name="Straight Connector 253">
            <a:extLst>
              <a:ext uri="{FF2B5EF4-FFF2-40B4-BE49-F238E27FC236}">
                <a16:creationId xmlns:a16="http://schemas.microsoft.com/office/drawing/2014/main" id="{AF63AB97-56CE-2F43-8B62-BA197FF75AE6}"/>
              </a:ext>
            </a:extLst>
          </p:cNvPr>
          <p:cNvCxnSpPr>
            <a:cxnSpLocks/>
            <a:stCxn id="250" idx="2"/>
            <a:endCxn id="253" idx="0"/>
          </p:cNvCxnSpPr>
          <p:nvPr/>
        </p:nvCxnSpPr>
        <p:spPr>
          <a:xfrm>
            <a:off x="5802337" y="5891370"/>
            <a:ext cx="606910"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5" name="Oval 7">
            <a:extLst>
              <a:ext uri="{FF2B5EF4-FFF2-40B4-BE49-F238E27FC236}">
                <a16:creationId xmlns:a16="http://schemas.microsoft.com/office/drawing/2014/main" id="{0C87E2DA-406A-9E4B-ABE3-98589EDC9397}"/>
              </a:ext>
            </a:extLst>
          </p:cNvPr>
          <p:cNvSpPr>
            <a:spLocks noChangeArrowheads="1"/>
          </p:cNvSpPr>
          <p:nvPr/>
        </p:nvSpPr>
        <p:spPr bwMode="auto">
          <a:xfrm>
            <a:off x="7254437" y="6180990"/>
            <a:ext cx="542166" cy="368300"/>
          </a:xfrm>
          <a:prstGeom prst="ellipse">
            <a:avLst/>
          </a:prstGeom>
          <a:solidFill>
            <a:schemeClr val="bg1"/>
          </a:solidFill>
          <a:ln w="12700">
            <a:solidFill>
              <a:schemeClr val="tx1"/>
            </a:solidFill>
            <a:round/>
            <a:headEnd/>
            <a:tailEnd/>
          </a:ln>
        </p:spPr>
        <p:txBody>
          <a:bodyPr wrap="none" anchor="ctr"/>
          <a:lstStyle/>
          <a:p>
            <a:pPr algn="ctr"/>
            <a:r>
              <a:rPr lang="de-DE" sz="1600" dirty="0"/>
              <a:t>Grad</a:t>
            </a:r>
          </a:p>
        </p:txBody>
      </p:sp>
      <p:cxnSp>
        <p:nvCxnSpPr>
          <p:cNvPr id="256" name="Straight Connector 255">
            <a:extLst>
              <a:ext uri="{FF2B5EF4-FFF2-40B4-BE49-F238E27FC236}">
                <a16:creationId xmlns:a16="http://schemas.microsoft.com/office/drawing/2014/main" id="{1CA160AA-668B-2F44-AF48-E90AAA7DCC3B}"/>
              </a:ext>
            </a:extLst>
          </p:cNvPr>
          <p:cNvCxnSpPr>
            <a:cxnSpLocks/>
            <a:stCxn id="250" idx="3"/>
            <a:endCxn id="255" idx="0"/>
          </p:cNvCxnSpPr>
          <p:nvPr/>
        </p:nvCxnSpPr>
        <p:spPr>
          <a:xfrm>
            <a:off x="6371276" y="5735688"/>
            <a:ext cx="11542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7" name="Oval 7">
            <a:extLst>
              <a:ext uri="{FF2B5EF4-FFF2-40B4-BE49-F238E27FC236}">
                <a16:creationId xmlns:a16="http://schemas.microsoft.com/office/drawing/2014/main" id="{8E3B12E5-8B76-C248-A1C8-CDC46A18244B}"/>
              </a:ext>
            </a:extLst>
          </p:cNvPr>
          <p:cNvSpPr>
            <a:spLocks noChangeArrowheads="1"/>
          </p:cNvSpPr>
          <p:nvPr/>
        </p:nvSpPr>
        <p:spPr bwMode="auto">
          <a:xfrm>
            <a:off x="3662978" y="6162007"/>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258" name="Straight Connector 257">
            <a:extLst>
              <a:ext uri="{FF2B5EF4-FFF2-40B4-BE49-F238E27FC236}">
                <a16:creationId xmlns:a16="http://schemas.microsoft.com/office/drawing/2014/main" id="{66A4997D-4A33-DC4C-BD31-4D3A90A9E9C8}"/>
              </a:ext>
            </a:extLst>
          </p:cNvPr>
          <p:cNvCxnSpPr>
            <a:cxnSpLocks/>
            <a:stCxn id="250" idx="1"/>
            <a:endCxn id="257" idx="0"/>
          </p:cNvCxnSpPr>
          <p:nvPr/>
        </p:nvCxnSpPr>
        <p:spPr>
          <a:xfrm flipH="1">
            <a:off x="3949810" y="5735687"/>
            <a:ext cx="1283589"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6" name="TextBox 335">
            <a:extLst>
              <a:ext uri="{FF2B5EF4-FFF2-40B4-BE49-F238E27FC236}">
                <a16:creationId xmlns:a16="http://schemas.microsoft.com/office/drawing/2014/main" id="{A729B447-3EFA-BC4C-8F65-E34EC6C491C7}"/>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338" name="TextBox 337">
            <a:extLst>
              <a:ext uri="{FF2B5EF4-FFF2-40B4-BE49-F238E27FC236}">
                <a16:creationId xmlns:a16="http://schemas.microsoft.com/office/drawing/2014/main" id="{61FCBB16-ED47-1749-987B-487BE2A96DFE}"/>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sp>
        <p:nvSpPr>
          <p:cNvPr id="356" name="TextBox 355">
            <a:extLst>
              <a:ext uri="{FF2B5EF4-FFF2-40B4-BE49-F238E27FC236}">
                <a16:creationId xmlns:a16="http://schemas.microsoft.com/office/drawing/2014/main" id="{A560517C-4479-D046-988F-8AE21BC6D7F8}"/>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357" name="TextBox 356">
            <a:extLst>
              <a:ext uri="{FF2B5EF4-FFF2-40B4-BE49-F238E27FC236}">
                <a16:creationId xmlns:a16="http://schemas.microsoft.com/office/drawing/2014/main" id="{5C0456A0-B5EF-E94F-B3B5-0809433151C5}"/>
              </a:ext>
            </a:extLst>
          </p:cNvPr>
          <p:cNvSpPr txBox="1"/>
          <p:nvPr/>
        </p:nvSpPr>
        <p:spPr>
          <a:xfrm>
            <a:off x="3824620" y="4095982"/>
            <a:ext cx="306494" cy="369332"/>
          </a:xfrm>
          <a:prstGeom prst="rect">
            <a:avLst/>
          </a:prstGeom>
          <a:noFill/>
        </p:spPr>
        <p:txBody>
          <a:bodyPr wrap="none" rtlCol="0">
            <a:spAutoFit/>
          </a:bodyPr>
          <a:lstStyle/>
          <a:p>
            <a:r>
              <a:rPr lang="de-DE" dirty="0"/>
              <a:t>n</a:t>
            </a:r>
          </a:p>
        </p:txBody>
      </p:sp>
      <p:sp>
        <p:nvSpPr>
          <p:cNvPr id="358" name="TextBox 357">
            <a:extLst>
              <a:ext uri="{FF2B5EF4-FFF2-40B4-BE49-F238E27FC236}">
                <a16:creationId xmlns:a16="http://schemas.microsoft.com/office/drawing/2014/main" id="{B750AA57-55B2-D842-AAEC-F55890C2FC26}"/>
              </a:ext>
            </a:extLst>
          </p:cNvPr>
          <p:cNvSpPr txBox="1"/>
          <p:nvPr/>
        </p:nvSpPr>
        <p:spPr>
          <a:xfrm>
            <a:off x="6232986" y="581532"/>
            <a:ext cx="306494" cy="369332"/>
          </a:xfrm>
          <a:prstGeom prst="rect">
            <a:avLst/>
          </a:prstGeom>
          <a:noFill/>
        </p:spPr>
        <p:txBody>
          <a:bodyPr wrap="none" rtlCol="0">
            <a:spAutoFit/>
          </a:bodyPr>
          <a:lstStyle/>
          <a:p>
            <a:r>
              <a:rPr lang="de-DE" dirty="0"/>
              <a:t>n</a:t>
            </a:r>
          </a:p>
        </p:txBody>
      </p:sp>
      <p:sp>
        <p:nvSpPr>
          <p:cNvPr id="359" name="TextBox 358">
            <a:extLst>
              <a:ext uri="{FF2B5EF4-FFF2-40B4-BE49-F238E27FC236}">
                <a16:creationId xmlns:a16="http://schemas.microsoft.com/office/drawing/2014/main" id="{6AE35933-901F-8844-A269-8A1E3C905ED5}"/>
              </a:ext>
            </a:extLst>
          </p:cNvPr>
          <p:cNvSpPr txBox="1"/>
          <p:nvPr/>
        </p:nvSpPr>
        <p:spPr>
          <a:xfrm>
            <a:off x="7896017" y="592596"/>
            <a:ext cx="301686" cy="369332"/>
          </a:xfrm>
          <a:prstGeom prst="rect">
            <a:avLst/>
          </a:prstGeom>
          <a:noFill/>
        </p:spPr>
        <p:txBody>
          <a:bodyPr wrap="none" rtlCol="0">
            <a:spAutoFit/>
          </a:bodyPr>
          <a:lstStyle/>
          <a:p>
            <a:r>
              <a:rPr lang="de-DE" dirty="0"/>
              <a:t>1</a:t>
            </a:r>
          </a:p>
        </p:txBody>
      </p:sp>
      <p:sp>
        <p:nvSpPr>
          <p:cNvPr id="360" name="TextBox 359">
            <a:extLst>
              <a:ext uri="{FF2B5EF4-FFF2-40B4-BE49-F238E27FC236}">
                <a16:creationId xmlns:a16="http://schemas.microsoft.com/office/drawing/2014/main" id="{167F1760-8393-8E41-BF1F-6BC2333EE43C}"/>
              </a:ext>
            </a:extLst>
          </p:cNvPr>
          <p:cNvSpPr txBox="1"/>
          <p:nvPr/>
        </p:nvSpPr>
        <p:spPr>
          <a:xfrm>
            <a:off x="6622717" y="2360071"/>
            <a:ext cx="301686" cy="369332"/>
          </a:xfrm>
          <a:prstGeom prst="rect">
            <a:avLst/>
          </a:prstGeom>
          <a:noFill/>
        </p:spPr>
        <p:txBody>
          <a:bodyPr wrap="none" rtlCol="0">
            <a:spAutoFit/>
          </a:bodyPr>
          <a:lstStyle/>
          <a:p>
            <a:r>
              <a:rPr lang="de-DE" dirty="0"/>
              <a:t>1</a:t>
            </a:r>
          </a:p>
        </p:txBody>
      </p:sp>
      <p:sp>
        <p:nvSpPr>
          <p:cNvPr id="361" name="TextBox 360">
            <a:extLst>
              <a:ext uri="{FF2B5EF4-FFF2-40B4-BE49-F238E27FC236}">
                <a16:creationId xmlns:a16="http://schemas.microsoft.com/office/drawing/2014/main" id="{82DB9A33-1449-A349-A7C3-E5B736FA9D34}"/>
              </a:ext>
            </a:extLst>
          </p:cNvPr>
          <p:cNvSpPr txBox="1"/>
          <p:nvPr/>
        </p:nvSpPr>
        <p:spPr>
          <a:xfrm>
            <a:off x="7581112" y="2397033"/>
            <a:ext cx="301686" cy="369332"/>
          </a:xfrm>
          <a:prstGeom prst="rect">
            <a:avLst/>
          </a:prstGeom>
          <a:noFill/>
        </p:spPr>
        <p:txBody>
          <a:bodyPr wrap="none" rtlCol="0">
            <a:spAutoFit/>
          </a:bodyPr>
          <a:lstStyle/>
          <a:p>
            <a:r>
              <a:rPr lang="de-DE" dirty="0"/>
              <a:t>1</a:t>
            </a:r>
          </a:p>
        </p:txBody>
      </p:sp>
      <p:sp>
        <p:nvSpPr>
          <p:cNvPr id="362" name="TextBox 361">
            <a:extLst>
              <a:ext uri="{FF2B5EF4-FFF2-40B4-BE49-F238E27FC236}">
                <a16:creationId xmlns:a16="http://schemas.microsoft.com/office/drawing/2014/main" id="{66F82F0D-FCFC-2A45-86B8-C8AB9584C391}"/>
              </a:ext>
            </a:extLst>
          </p:cNvPr>
          <p:cNvSpPr txBox="1"/>
          <p:nvPr/>
        </p:nvSpPr>
        <p:spPr>
          <a:xfrm>
            <a:off x="9456667" y="2227712"/>
            <a:ext cx="301686" cy="369332"/>
          </a:xfrm>
          <a:prstGeom prst="rect">
            <a:avLst/>
          </a:prstGeom>
          <a:noFill/>
        </p:spPr>
        <p:txBody>
          <a:bodyPr wrap="none" rtlCol="0">
            <a:spAutoFit/>
          </a:bodyPr>
          <a:lstStyle/>
          <a:p>
            <a:r>
              <a:rPr lang="de-DE" dirty="0"/>
              <a:t>1</a:t>
            </a:r>
          </a:p>
        </p:txBody>
      </p:sp>
      <p:sp>
        <p:nvSpPr>
          <p:cNvPr id="363" name="TextBox 362">
            <a:extLst>
              <a:ext uri="{FF2B5EF4-FFF2-40B4-BE49-F238E27FC236}">
                <a16:creationId xmlns:a16="http://schemas.microsoft.com/office/drawing/2014/main" id="{814C47B7-0314-1844-B153-C15AFBB66795}"/>
              </a:ext>
            </a:extLst>
          </p:cNvPr>
          <p:cNvSpPr txBox="1"/>
          <p:nvPr/>
        </p:nvSpPr>
        <p:spPr>
          <a:xfrm>
            <a:off x="9440637" y="3023719"/>
            <a:ext cx="306494" cy="369332"/>
          </a:xfrm>
          <a:prstGeom prst="rect">
            <a:avLst/>
          </a:prstGeom>
          <a:noFill/>
        </p:spPr>
        <p:txBody>
          <a:bodyPr wrap="none" rtlCol="0">
            <a:spAutoFit/>
          </a:bodyPr>
          <a:lstStyle/>
          <a:p>
            <a:r>
              <a:rPr lang="de-DE" dirty="0"/>
              <a:t>n</a:t>
            </a:r>
          </a:p>
        </p:txBody>
      </p:sp>
      <p:sp>
        <p:nvSpPr>
          <p:cNvPr id="364" name="TextBox 363">
            <a:extLst>
              <a:ext uri="{FF2B5EF4-FFF2-40B4-BE49-F238E27FC236}">
                <a16:creationId xmlns:a16="http://schemas.microsoft.com/office/drawing/2014/main" id="{88C6C49A-848F-4841-8160-49FB48D4313C}"/>
              </a:ext>
            </a:extLst>
          </p:cNvPr>
          <p:cNvSpPr txBox="1"/>
          <p:nvPr/>
        </p:nvSpPr>
        <p:spPr>
          <a:xfrm>
            <a:off x="5763174" y="3836026"/>
            <a:ext cx="301686" cy="369332"/>
          </a:xfrm>
          <a:prstGeom prst="rect">
            <a:avLst/>
          </a:prstGeom>
          <a:noFill/>
        </p:spPr>
        <p:txBody>
          <a:bodyPr wrap="none" rtlCol="0">
            <a:spAutoFit/>
          </a:bodyPr>
          <a:lstStyle/>
          <a:p>
            <a:r>
              <a:rPr lang="de-DE" dirty="0"/>
              <a:t>1</a:t>
            </a:r>
          </a:p>
        </p:txBody>
      </p:sp>
      <p:sp>
        <p:nvSpPr>
          <p:cNvPr id="365" name="TextBox 364">
            <a:extLst>
              <a:ext uri="{FF2B5EF4-FFF2-40B4-BE49-F238E27FC236}">
                <a16:creationId xmlns:a16="http://schemas.microsoft.com/office/drawing/2014/main" id="{240D4E04-0410-F649-B4EE-80264A5AB479}"/>
              </a:ext>
            </a:extLst>
          </p:cNvPr>
          <p:cNvSpPr txBox="1"/>
          <p:nvPr/>
        </p:nvSpPr>
        <p:spPr>
          <a:xfrm>
            <a:off x="5783115" y="5240713"/>
            <a:ext cx="306494" cy="369332"/>
          </a:xfrm>
          <a:prstGeom prst="rect">
            <a:avLst/>
          </a:prstGeom>
          <a:noFill/>
        </p:spPr>
        <p:txBody>
          <a:bodyPr wrap="none" rtlCol="0">
            <a:spAutoFit/>
          </a:bodyPr>
          <a:lstStyle/>
          <a:p>
            <a:r>
              <a:rPr lang="de-DE" dirty="0"/>
              <a:t>n</a:t>
            </a:r>
          </a:p>
        </p:txBody>
      </p:sp>
      <p:sp>
        <p:nvSpPr>
          <p:cNvPr id="372" name="TextBox 371">
            <a:extLst>
              <a:ext uri="{FF2B5EF4-FFF2-40B4-BE49-F238E27FC236}">
                <a16:creationId xmlns:a16="http://schemas.microsoft.com/office/drawing/2014/main" id="{1A1BADD4-1008-8249-8E22-0337F72F7015}"/>
              </a:ext>
            </a:extLst>
          </p:cNvPr>
          <p:cNvSpPr txBox="1"/>
          <p:nvPr/>
        </p:nvSpPr>
        <p:spPr>
          <a:xfrm>
            <a:off x="6048427" y="3637803"/>
            <a:ext cx="381836" cy="369332"/>
          </a:xfrm>
          <a:prstGeom prst="rect">
            <a:avLst/>
          </a:prstGeom>
          <a:noFill/>
        </p:spPr>
        <p:txBody>
          <a:bodyPr wrap="none" rtlCol="0">
            <a:spAutoFit/>
          </a:bodyPr>
          <a:lstStyle/>
          <a:p>
            <a:r>
              <a:rPr lang="de-DE" dirty="0"/>
              <a:t>m</a:t>
            </a:r>
          </a:p>
        </p:txBody>
      </p:sp>
      <p:sp>
        <p:nvSpPr>
          <p:cNvPr id="373" name="TextBox 372">
            <a:extLst>
              <a:ext uri="{FF2B5EF4-FFF2-40B4-BE49-F238E27FC236}">
                <a16:creationId xmlns:a16="http://schemas.microsoft.com/office/drawing/2014/main" id="{0A8D917B-5E2A-E249-80A0-9F61D05E32AE}"/>
              </a:ext>
            </a:extLst>
          </p:cNvPr>
          <p:cNvSpPr txBox="1"/>
          <p:nvPr/>
        </p:nvSpPr>
        <p:spPr>
          <a:xfrm>
            <a:off x="7909207" y="3726650"/>
            <a:ext cx="306494" cy="369332"/>
          </a:xfrm>
          <a:prstGeom prst="rect">
            <a:avLst/>
          </a:prstGeom>
          <a:noFill/>
        </p:spPr>
        <p:txBody>
          <a:bodyPr wrap="none" rtlCol="0">
            <a:spAutoFit/>
          </a:bodyPr>
          <a:lstStyle/>
          <a:p>
            <a:r>
              <a:rPr lang="de-DE" dirty="0"/>
              <a:t>n</a:t>
            </a:r>
          </a:p>
        </p:txBody>
      </p:sp>
      <p:cxnSp>
        <p:nvCxnSpPr>
          <p:cNvPr id="376" name="Straight Connector 375">
            <a:extLst>
              <a:ext uri="{FF2B5EF4-FFF2-40B4-BE49-F238E27FC236}">
                <a16:creationId xmlns:a16="http://schemas.microsoft.com/office/drawing/2014/main" id="{2BB55028-B5D9-1A48-AD84-F7E0D4D6E84F}"/>
              </a:ext>
            </a:extLst>
          </p:cNvPr>
          <p:cNvCxnSpPr>
            <a:cxnSpLocks/>
          </p:cNvCxnSpPr>
          <p:nvPr/>
        </p:nvCxnSpPr>
        <p:spPr>
          <a:xfrm>
            <a:off x="3706908" y="6435576"/>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0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5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5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6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6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60"/>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1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7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1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7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1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16"/>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13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5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51"/>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25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53"/>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5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55"/>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5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57"/>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5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65"/>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7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3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64"/>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5" grpId="0" animBg="1"/>
      <p:bldP spid="13" grpId="0" animBg="1"/>
      <p:bldP spid="32" grpId="0" animBg="1"/>
      <p:bldP spid="37" grpId="0" animBg="1"/>
      <p:bldP spid="56" grpId="0" animBg="1"/>
      <p:bldP spid="60" grpId="0" animBg="1"/>
      <p:bldP spid="68" grpId="0" animBg="1"/>
      <p:bldP spid="71" grpId="0" animBg="1"/>
      <p:bldP spid="83" grpId="0" animBg="1"/>
      <p:bldP spid="84" grpId="0" animBg="1"/>
      <p:bldP spid="85" grpId="0" animBg="1"/>
      <p:bldP spid="86" grpId="0" animBg="1"/>
      <p:bldP spid="113" grpId="0" animBg="1"/>
      <p:bldP spid="116" grpId="0" animBg="1"/>
      <p:bldP spid="123" grpId="0" animBg="1"/>
      <p:bldP spid="130" grpId="0" animBg="1"/>
      <p:bldP spid="155" grpId="0" animBg="1"/>
      <p:bldP spid="156" grpId="0" animBg="1"/>
      <p:bldP spid="174" grpId="0" animBg="1"/>
      <p:bldP spid="178" grpId="0" animBg="1"/>
      <p:bldP spid="183" grpId="0" animBg="1"/>
      <p:bldP spid="190" grpId="0" animBg="1"/>
      <p:bldP spid="195" grpId="0" animBg="1"/>
      <p:bldP spid="199" grpId="0" animBg="1"/>
      <p:bldP spid="250" grpId="0" animBg="1"/>
      <p:bldP spid="251" grpId="0" animBg="1"/>
      <p:bldP spid="253" grpId="0" animBg="1"/>
      <p:bldP spid="255" grpId="0" animBg="1"/>
      <p:bldP spid="257" grpId="0" animBg="1"/>
      <p:bldP spid="336" grpId="0"/>
      <p:bldP spid="338" grpId="0"/>
      <p:bldP spid="356" grpId="0"/>
      <p:bldP spid="357" grpId="0"/>
      <p:bldP spid="358" grpId="0"/>
      <p:bldP spid="359" grpId="0"/>
      <p:bldP spid="360" grpId="0"/>
      <p:bldP spid="361" grpId="0"/>
      <p:bldP spid="362" grpId="0"/>
      <p:bldP spid="363" grpId="0"/>
      <p:bldP spid="364" grpId="0"/>
      <p:bldP spid="365" grpId="0"/>
      <p:bldP spid="372" grpId="0"/>
      <p:bldP spid="3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62EC-5C09-CC45-8A24-2282D544B5F1}"/>
              </a:ext>
            </a:extLst>
          </p:cNvPr>
          <p:cNvSpPr>
            <a:spLocks noGrp="1"/>
          </p:cNvSpPr>
          <p:nvPr>
            <p:ph type="title"/>
          </p:nvPr>
        </p:nvSpPr>
        <p:spPr/>
        <p:txBody>
          <a:bodyPr/>
          <a:lstStyle/>
          <a:p>
            <a:r>
              <a:rPr lang="de-DE" dirty="0"/>
              <a:t>Lesen von ER-Diagrammen</a:t>
            </a:r>
          </a:p>
        </p:txBody>
      </p:sp>
      <p:sp>
        <p:nvSpPr>
          <p:cNvPr id="3" name="Text Placeholder 2">
            <a:extLst>
              <a:ext uri="{FF2B5EF4-FFF2-40B4-BE49-F238E27FC236}">
                <a16:creationId xmlns:a16="http://schemas.microsoft.com/office/drawing/2014/main" id="{9CB1E9F1-3B6D-CD4F-82A1-131925ABB5E0}"/>
              </a:ext>
            </a:extLst>
          </p:cNvPr>
          <p:cNvSpPr>
            <a:spLocks noGrp="1"/>
          </p:cNvSpPr>
          <p:nvPr>
            <p:ph type="body" idx="1"/>
          </p:nvPr>
        </p:nvSpPr>
        <p:spPr/>
        <p:txBody>
          <a:bodyPr/>
          <a:lstStyle/>
          <a:p>
            <a:r>
              <a:rPr lang="de-DE" dirty="0"/>
              <a:t>Interpretation eines gegebenen ER-Diagramms</a:t>
            </a:r>
          </a:p>
        </p:txBody>
      </p:sp>
      <p:sp>
        <p:nvSpPr>
          <p:cNvPr id="4" name="Slide Number Placeholder 3">
            <a:extLst>
              <a:ext uri="{FF2B5EF4-FFF2-40B4-BE49-F238E27FC236}">
                <a16:creationId xmlns:a16="http://schemas.microsoft.com/office/drawing/2014/main" id="{2799D02D-BC30-1A45-A24E-D109B3CD34BE}"/>
              </a:ext>
            </a:extLst>
          </p:cNvPr>
          <p:cNvSpPr>
            <a:spLocks noGrp="1"/>
          </p:cNvSpPr>
          <p:nvPr>
            <p:ph type="sldNum" sz="quarter" idx="4"/>
          </p:nvPr>
        </p:nvSpPr>
        <p:spPr/>
        <p:txBody>
          <a:bodyPr/>
          <a:lstStyle/>
          <a:p>
            <a:fld id="{6B52BCD7-8B4B-1443-81DC-540C3C62FE02}" type="slidenum">
              <a:rPr lang="en-GB" smtClean="0"/>
              <a:t>29</a:t>
            </a:fld>
            <a:endParaRPr lang="en-GB"/>
          </a:p>
        </p:txBody>
      </p:sp>
      <p:sp>
        <p:nvSpPr>
          <p:cNvPr id="5" name="Date Placeholder 4">
            <a:extLst>
              <a:ext uri="{FF2B5EF4-FFF2-40B4-BE49-F238E27FC236}">
                <a16:creationId xmlns:a16="http://schemas.microsoft.com/office/drawing/2014/main" id="{D0D46B48-B97D-C148-86BB-A89CAA1EB367}"/>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48193224-C74F-3844-966E-6A2C260D72F0}"/>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56589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68" name="Rectangle 28"/>
          <p:cNvSpPr>
            <a:spLocks noGrp="1" noChangeArrowheads="1"/>
          </p:cNvSpPr>
          <p:nvPr>
            <p:ph type="title"/>
          </p:nvPr>
        </p:nvSpPr>
        <p:spPr/>
        <p:txBody>
          <a:bodyPr/>
          <a:lstStyle/>
          <a:p>
            <a:r>
              <a:rPr lang="de-DE"/>
              <a:t>Phasen des DB-Entwurfs</a:t>
            </a:r>
          </a:p>
        </p:txBody>
      </p:sp>
      <p:sp>
        <p:nvSpPr>
          <p:cNvPr id="7" name="Content Placeholder 6">
            <a:extLst>
              <a:ext uri="{FF2B5EF4-FFF2-40B4-BE49-F238E27FC236}">
                <a16:creationId xmlns:a16="http://schemas.microsoft.com/office/drawing/2014/main" id="{AC9D86C0-576B-254D-A9F6-651930CBFD2A}"/>
              </a:ext>
            </a:extLst>
          </p:cNvPr>
          <p:cNvSpPr>
            <a:spLocks noGrp="1"/>
          </p:cNvSpPr>
          <p:nvPr>
            <p:ph idx="1"/>
          </p:nvPr>
        </p:nvSpPr>
        <p:spPr>
          <a:xfrm>
            <a:off x="359625" y="1665066"/>
            <a:ext cx="3404824" cy="4240848"/>
          </a:xfrm>
        </p:spPr>
        <p:txBody>
          <a:bodyPr/>
          <a:lstStyle/>
          <a:p>
            <a:r>
              <a:rPr lang="de-DE" dirty="0"/>
              <a:t>Ausblick: Von der </a:t>
            </a:r>
            <a:br>
              <a:rPr lang="de-DE" dirty="0"/>
            </a:br>
            <a:r>
              <a:rPr lang="de-DE" dirty="0"/>
              <a:t>Anwendung her</a:t>
            </a:r>
          </a:p>
          <a:p>
            <a:pPr lvl="1"/>
            <a:r>
              <a:rPr lang="de-DE" dirty="0">
                <a:solidFill>
                  <a:schemeClr val="accent1"/>
                </a:solidFill>
              </a:rPr>
              <a:t>Teil von 2. </a:t>
            </a:r>
            <a:br>
              <a:rPr lang="de-DE" dirty="0">
                <a:solidFill>
                  <a:schemeClr val="accent1"/>
                </a:solidFill>
              </a:rPr>
            </a:br>
            <a:r>
              <a:rPr lang="de-DE" dirty="0">
                <a:solidFill>
                  <a:schemeClr val="accent1"/>
                </a:solidFill>
              </a:rPr>
              <a:t>DB-Modellierung</a:t>
            </a:r>
          </a:p>
          <a:p>
            <a:pPr lvl="2"/>
            <a:r>
              <a:rPr lang="de-DE" dirty="0">
                <a:solidFill>
                  <a:schemeClr val="accent1"/>
                </a:solidFill>
              </a:rPr>
              <a:t>Methode: ERM</a:t>
            </a:r>
          </a:p>
          <a:p>
            <a:pPr lvl="1"/>
            <a:r>
              <a:rPr lang="de-DE" dirty="0">
                <a:solidFill>
                  <a:schemeClr val="accent2"/>
                </a:solidFill>
              </a:rPr>
              <a:t>Teil von 3. Das relationale Datenmodell</a:t>
            </a:r>
          </a:p>
          <a:p>
            <a:pPr lvl="2"/>
            <a:r>
              <a:rPr lang="de-DE" dirty="0">
                <a:solidFill>
                  <a:schemeClr val="accent2"/>
                </a:solidFill>
              </a:rPr>
              <a:t>Methode: relationale Modellierung</a:t>
            </a:r>
          </a:p>
          <a:p>
            <a:pPr lvl="1"/>
            <a:r>
              <a:rPr lang="de-DE" dirty="0">
                <a:solidFill>
                  <a:schemeClr val="accent2"/>
                </a:solidFill>
              </a:rPr>
              <a:t>Teil von 4. DB-Entwurf</a:t>
            </a:r>
          </a:p>
          <a:p>
            <a:pPr lvl="1"/>
            <a:r>
              <a:rPr lang="de-DE" dirty="0">
                <a:solidFill>
                  <a:schemeClr val="accent6"/>
                </a:solidFill>
              </a:rPr>
              <a:t>Teil von 5. SQL &amp; Übergang zu „Hinter den Kulissen“</a:t>
            </a:r>
          </a:p>
        </p:txBody>
      </p:sp>
      <p:sp>
        <p:nvSpPr>
          <p:cNvPr id="5" name="Date Placeholder 4">
            <a:extLst>
              <a:ext uri="{FF2B5EF4-FFF2-40B4-BE49-F238E27FC236}">
                <a16:creationId xmlns:a16="http://schemas.microsoft.com/office/drawing/2014/main" id="{6723FF64-5EBE-F349-8481-2BA2B918B3C5}"/>
              </a:ext>
            </a:extLst>
          </p:cNvPr>
          <p:cNvSpPr>
            <a:spLocks noGrp="1"/>
          </p:cNvSpPr>
          <p:nvPr>
            <p:ph type="dt" sz="half" idx="2"/>
          </p:nvPr>
        </p:nvSpPr>
        <p:spPr/>
        <p:txBody>
          <a:bodyPr/>
          <a:lstStyle/>
          <a:p>
            <a:r>
              <a:rPr lang="en-GB"/>
              <a:t>Modellierung</a:t>
            </a:r>
            <a:endParaRPr lang="de-DE"/>
          </a:p>
        </p:txBody>
      </p:sp>
      <p:sp>
        <p:nvSpPr>
          <p:cNvPr id="6" name="Footer Placeholder 5">
            <a:extLst>
              <a:ext uri="{FF2B5EF4-FFF2-40B4-BE49-F238E27FC236}">
                <a16:creationId xmlns:a16="http://schemas.microsoft.com/office/drawing/2014/main" id="{A7B31164-97EE-FF42-96E1-99BDA5673EC6}"/>
              </a:ext>
            </a:extLst>
          </p:cNvPr>
          <p:cNvSpPr>
            <a:spLocks noGrp="1"/>
          </p:cNvSpPr>
          <p:nvPr>
            <p:ph type="ftr" sz="quarter" idx="3"/>
          </p:nvPr>
        </p:nvSpPr>
        <p:spPr/>
        <p:txBody>
          <a:bodyPr/>
          <a:lstStyle/>
          <a:p>
            <a:r>
              <a:rPr lang="de-DE"/>
              <a:t>T. Braun - Datenbanken</a:t>
            </a:r>
          </a:p>
        </p:txBody>
      </p:sp>
      <p:sp>
        <p:nvSpPr>
          <p:cNvPr id="30" name="Foliennummernplatzhalter 29"/>
          <p:cNvSpPr>
            <a:spLocks noGrp="1"/>
          </p:cNvSpPr>
          <p:nvPr>
            <p:ph type="sldNum" sz="quarter" idx="4"/>
          </p:nvPr>
        </p:nvSpPr>
        <p:spPr/>
        <p:txBody>
          <a:bodyPr/>
          <a:lstStyle/>
          <a:p>
            <a:pPr>
              <a:defRPr/>
            </a:pPr>
            <a:fld id="{EC1B3427-C226-4F34-8D19-E2B603CBE6B7}" type="slidenum">
              <a:rPr lang="de-DE" smtClean="0"/>
              <a:pPr>
                <a:defRPr/>
              </a:pPr>
              <a:t>3</a:t>
            </a:fld>
            <a:endParaRPr lang="de-DE"/>
          </a:p>
        </p:txBody>
      </p:sp>
      <p:sp>
        <p:nvSpPr>
          <p:cNvPr id="138244" name="AutoShape 4"/>
          <p:cNvSpPr>
            <a:spLocks noChangeArrowheads="1"/>
          </p:cNvSpPr>
          <p:nvPr/>
        </p:nvSpPr>
        <p:spPr bwMode="auto">
          <a:xfrm>
            <a:off x="7920075" y="1581920"/>
            <a:ext cx="1841500" cy="517525"/>
          </a:xfrm>
          <a:prstGeom prst="chevron">
            <a:avLst>
              <a:gd name="adj" fmla="val 46192"/>
            </a:avLst>
          </a:prstGeom>
          <a:solidFill>
            <a:schemeClr val="accent2"/>
          </a:solidFill>
          <a:ln w="9525">
            <a:solidFill>
              <a:schemeClr val="tx1"/>
            </a:solidFill>
            <a:miter lim="800000"/>
            <a:headEnd/>
            <a:tailEnd/>
          </a:ln>
          <a:effectLst/>
        </p:spPr>
        <p:txBody>
          <a:bodyPr wrap="none" anchor="ctr"/>
          <a:lstStyle/>
          <a:p>
            <a:r>
              <a:rPr lang="de-DE" sz="1400">
                <a:solidFill>
                  <a:schemeClr val="bg1"/>
                </a:solidFill>
              </a:rPr>
              <a:t>Logische Daten-</a:t>
            </a:r>
          </a:p>
          <a:p>
            <a:r>
              <a:rPr lang="de-DE" sz="1400">
                <a:solidFill>
                  <a:schemeClr val="bg1"/>
                </a:solidFill>
              </a:rPr>
              <a:t>modellierung</a:t>
            </a:r>
            <a:endParaRPr lang="de-DE">
              <a:solidFill>
                <a:schemeClr val="bg1"/>
              </a:solidFill>
            </a:endParaRPr>
          </a:p>
        </p:txBody>
      </p:sp>
      <p:sp>
        <p:nvSpPr>
          <p:cNvPr id="138245" name="AutoShape 5"/>
          <p:cNvSpPr>
            <a:spLocks noChangeArrowheads="1"/>
          </p:cNvSpPr>
          <p:nvPr/>
        </p:nvSpPr>
        <p:spPr bwMode="auto">
          <a:xfrm>
            <a:off x="9990175" y="1581920"/>
            <a:ext cx="1841500" cy="517525"/>
          </a:xfrm>
          <a:prstGeom prst="chevron">
            <a:avLst>
              <a:gd name="adj" fmla="val 46192"/>
            </a:avLst>
          </a:prstGeom>
          <a:solidFill>
            <a:schemeClr val="accent6"/>
          </a:solidFill>
          <a:ln w="9525">
            <a:solidFill>
              <a:schemeClr val="tx1"/>
            </a:solidFill>
            <a:miter lim="800000"/>
            <a:headEnd/>
            <a:tailEnd/>
          </a:ln>
          <a:effectLst/>
        </p:spPr>
        <p:txBody>
          <a:bodyPr wrap="none" anchor="ctr"/>
          <a:lstStyle/>
          <a:p>
            <a:r>
              <a:rPr lang="de-DE" sz="1400" b="1">
                <a:solidFill>
                  <a:schemeClr val="bg1"/>
                </a:solidFill>
              </a:rPr>
              <a:t>Datenbank-</a:t>
            </a:r>
          </a:p>
          <a:p>
            <a:r>
              <a:rPr lang="de-DE" sz="1400">
                <a:solidFill>
                  <a:schemeClr val="bg1"/>
                </a:solidFill>
              </a:rPr>
              <a:t>Installation</a:t>
            </a:r>
            <a:endParaRPr lang="de-DE" sz="1400" b="1">
              <a:solidFill>
                <a:schemeClr val="bg1"/>
              </a:solidFill>
            </a:endParaRPr>
          </a:p>
        </p:txBody>
      </p:sp>
      <p:sp>
        <p:nvSpPr>
          <p:cNvPr id="138246" name="AutoShape 6"/>
          <p:cNvSpPr>
            <a:spLocks noChangeArrowheads="1"/>
          </p:cNvSpPr>
          <p:nvPr/>
        </p:nvSpPr>
        <p:spPr bwMode="auto">
          <a:xfrm>
            <a:off x="5851563" y="1581920"/>
            <a:ext cx="1841500" cy="517525"/>
          </a:xfrm>
          <a:prstGeom prst="chevron">
            <a:avLst>
              <a:gd name="adj" fmla="val 46192"/>
            </a:avLst>
          </a:prstGeom>
          <a:solidFill>
            <a:schemeClr val="accent1"/>
          </a:solidFill>
          <a:ln w="9525">
            <a:solidFill>
              <a:schemeClr val="tx1"/>
            </a:solidFill>
            <a:miter lim="800000"/>
            <a:headEnd/>
            <a:tailEnd/>
          </a:ln>
          <a:effectLst/>
        </p:spPr>
        <p:txBody>
          <a:bodyPr wrap="none" anchor="ctr"/>
          <a:lstStyle/>
          <a:p>
            <a:r>
              <a:rPr lang="de-DE" sz="1400" b="1">
                <a:solidFill>
                  <a:schemeClr val="bg1"/>
                </a:solidFill>
              </a:rPr>
              <a:t>Semantische</a:t>
            </a:r>
          </a:p>
          <a:p>
            <a:r>
              <a:rPr lang="de-DE" sz="1400">
                <a:solidFill>
                  <a:schemeClr val="bg1"/>
                </a:solidFill>
              </a:rPr>
              <a:t>Datenmodellier.</a:t>
            </a:r>
            <a:endParaRPr lang="de-DE">
              <a:solidFill>
                <a:schemeClr val="bg1"/>
              </a:solidFill>
            </a:endParaRPr>
          </a:p>
        </p:txBody>
      </p:sp>
      <p:sp>
        <p:nvSpPr>
          <p:cNvPr id="138247" name="AutoShape 7"/>
          <p:cNvSpPr>
            <a:spLocks noChangeArrowheads="1"/>
          </p:cNvSpPr>
          <p:nvPr/>
        </p:nvSpPr>
        <p:spPr bwMode="auto">
          <a:xfrm>
            <a:off x="3808450" y="1581920"/>
            <a:ext cx="1816100" cy="517525"/>
          </a:xfrm>
          <a:prstGeom prst="homePlate">
            <a:avLst>
              <a:gd name="adj" fmla="val 57057"/>
            </a:avLst>
          </a:prstGeom>
          <a:solidFill>
            <a:schemeClr val="accent5"/>
          </a:solidFill>
          <a:ln w="9525">
            <a:solidFill>
              <a:schemeClr val="tx1"/>
            </a:solidFill>
            <a:miter lim="800000"/>
            <a:headEnd/>
            <a:tailEnd/>
          </a:ln>
          <a:effectLst/>
        </p:spPr>
        <p:txBody>
          <a:bodyPr wrap="none" anchor="ctr"/>
          <a:lstStyle/>
          <a:p>
            <a:r>
              <a:rPr lang="de-DE" sz="1400" b="1">
                <a:solidFill>
                  <a:schemeClr val="bg1"/>
                </a:solidFill>
              </a:rPr>
              <a:t>Informations-</a:t>
            </a:r>
            <a:br>
              <a:rPr lang="de-DE" sz="1400" b="1">
                <a:solidFill>
                  <a:schemeClr val="bg1"/>
                </a:solidFill>
              </a:rPr>
            </a:br>
            <a:r>
              <a:rPr lang="de-DE" sz="1400" b="1">
                <a:solidFill>
                  <a:schemeClr val="bg1"/>
                </a:solidFill>
              </a:rPr>
              <a:t>sammlung</a:t>
            </a:r>
          </a:p>
        </p:txBody>
      </p:sp>
      <p:sp>
        <p:nvSpPr>
          <p:cNvPr id="138248" name="Line 8"/>
          <p:cNvSpPr>
            <a:spLocks noChangeShapeType="1"/>
          </p:cNvSpPr>
          <p:nvPr/>
        </p:nvSpPr>
        <p:spPr bwMode="auto">
          <a:xfrm flipV="1">
            <a:off x="3808451" y="2857957"/>
            <a:ext cx="8031163" cy="0"/>
          </a:xfrm>
          <a:prstGeom prst="line">
            <a:avLst/>
          </a:prstGeom>
          <a:noFill/>
          <a:ln w="38100">
            <a:solidFill>
              <a:schemeClr val="tx1"/>
            </a:solidFill>
            <a:round/>
            <a:headEnd/>
            <a:tailEnd type="triangle" w="med" len="med"/>
          </a:ln>
          <a:effectLst/>
        </p:spPr>
        <p:txBody>
          <a:bodyPr wrap="none"/>
          <a:lstStyle/>
          <a:p>
            <a:endParaRPr lang="de-DE"/>
          </a:p>
        </p:txBody>
      </p:sp>
      <p:sp>
        <p:nvSpPr>
          <p:cNvPr id="138249" name="Text Box 9"/>
          <p:cNvSpPr txBox="1">
            <a:spLocks noChangeArrowheads="1"/>
          </p:cNvSpPr>
          <p:nvPr/>
        </p:nvSpPr>
        <p:spPr bwMode="auto">
          <a:xfrm>
            <a:off x="11498935" y="2598560"/>
            <a:ext cx="243978" cy="307777"/>
          </a:xfrm>
          <a:prstGeom prst="rect">
            <a:avLst/>
          </a:prstGeom>
          <a:noFill/>
          <a:ln w="9525">
            <a:noFill/>
            <a:miter lim="800000"/>
            <a:headEnd/>
            <a:tailEnd/>
          </a:ln>
          <a:effectLst/>
        </p:spPr>
        <p:txBody>
          <a:bodyPr wrap="none">
            <a:spAutoFit/>
          </a:bodyPr>
          <a:lstStyle/>
          <a:p>
            <a:pPr algn="l"/>
            <a:r>
              <a:rPr lang="de-DE" sz="1400" i="1"/>
              <a:t>t</a:t>
            </a:r>
          </a:p>
        </p:txBody>
      </p:sp>
      <p:grpSp>
        <p:nvGrpSpPr>
          <p:cNvPr id="2" name="Group 31"/>
          <p:cNvGrpSpPr>
            <a:grpSpLocks/>
          </p:cNvGrpSpPr>
          <p:nvPr/>
        </p:nvGrpSpPr>
        <p:grpSpPr bwMode="auto">
          <a:xfrm>
            <a:off x="4270416" y="2130883"/>
            <a:ext cx="1233491" cy="835025"/>
            <a:chOff x="717" y="1551"/>
            <a:chExt cx="777" cy="526"/>
          </a:xfrm>
        </p:grpSpPr>
        <p:sp>
          <p:nvSpPr>
            <p:cNvPr id="138252" name="Text Box 12"/>
            <p:cNvSpPr txBox="1">
              <a:spLocks noChangeArrowheads="1"/>
            </p:cNvSpPr>
            <p:nvPr/>
          </p:nvSpPr>
          <p:spPr bwMode="auto">
            <a:xfrm>
              <a:off x="717" y="1551"/>
              <a:ext cx="777" cy="330"/>
            </a:xfrm>
            <a:prstGeom prst="rect">
              <a:avLst/>
            </a:prstGeom>
            <a:noFill/>
            <a:ln w="9525">
              <a:noFill/>
              <a:miter lim="800000"/>
              <a:headEnd/>
              <a:tailEnd/>
            </a:ln>
            <a:effectLst/>
          </p:spPr>
          <p:txBody>
            <a:bodyPr wrap="none">
              <a:spAutoFit/>
            </a:bodyPr>
            <a:lstStyle/>
            <a:p>
              <a:pPr algn="l"/>
              <a:r>
                <a:rPr lang="de-DE" sz="1400"/>
                <a:t>Anforderungs-</a:t>
              </a:r>
            </a:p>
            <a:p>
              <a:pPr algn="l"/>
              <a:r>
                <a:rPr lang="de-DE" sz="1400" b="1"/>
                <a:t>analyse</a:t>
              </a:r>
            </a:p>
          </p:txBody>
        </p:sp>
        <p:sp>
          <p:nvSpPr>
            <p:cNvPr id="138253" name="Line 13"/>
            <p:cNvSpPr>
              <a:spLocks noChangeShapeType="1"/>
            </p:cNvSpPr>
            <p:nvPr/>
          </p:nvSpPr>
          <p:spPr bwMode="auto">
            <a:xfrm>
              <a:off x="1066" y="1945"/>
              <a:ext cx="0" cy="132"/>
            </a:xfrm>
            <a:prstGeom prst="line">
              <a:avLst/>
            </a:prstGeom>
            <a:noFill/>
            <a:ln w="9525">
              <a:solidFill>
                <a:schemeClr val="tx1"/>
              </a:solidFill>
              <a:round/>
              <a:headEnd/>
              <a:tailEnd/>
            </a:ln>
            <a:effectLst/>
          </p:spPr>
          <p:txBody>
            <a:bodyPr wrap="none"/>
            <a:lstStyle/>
            <a:p>
              <a:endParaRPr lang="de-DE"/>
            </a:p>
          </p:txBody>
        </p:sp>
      </p:grpSp>
      <p:grpSp>
        <p:nvGrpSpPr>
          <p:cNvPr id="3" name="Group 32"/>
          <p:cNvGrpSpPr>
            <a:grpSpLocks/>
          </p:cNvGrpSpPr>
          <p:nvPr/>
        </p:nvGrpSpPr>
        <p:grpSpPr bwMode="auto">
          <a:xfrm>
            <a:off x="5665832" y="2145169"/>
            <a:ext cx="1168403" cy="820738"/>
            <a:chOff x="1596" y="1560"/>
            <a:chExt cx="736" cy="517"/>
          </a:xfrm>
        </p:grpSpPr>
        <p:sp>
          <p:nvSpPr>
            <p:cNvPr id="138251" name="Text Box 11"/>
            <p:cNvSpPr txBox="1">
              <a:spLocks noChangeArrowheads="1"/>
            </p:cNvSpPr>
            <p:nvPr/>
          </p:nvSpPr>
          <p:spPr bwMode="auto">
            <a:xfrm>
              <a:off x="1596" y="1560"/>
              <a:ext cx="736" cy="330"/>
            </a:xfrm>
            <a:prstGeom prst="rect">
              <a:avLst/>
            </a:prstGeom>
            <a:noFill/>
            <a:ln w="9525">
              <a:noFill/>
              <a:miter lim="800000"/>
              <a:headEnd/>
              <a:tailEnd/>
            </a:ln>
            <a:effectLst/>
          </p:spPr>
          <p:txBody>
            <a:bodyPr wrap="none">
              <a:spAutoFit/>
            </a:bodyPr>
            <a:lstStyle/>
            <a:p>
              <a:pPr algn="l"/>
              <a:r>
                <a:rPr lang="de-DE" sz="1400" b="1"/>
                <a:t>Grobe</a:t>
              </a:r>
            </a:p>
            <a:p>
              <a:pPr algn="l"/>
              <a:r>
                <a:rPr lang="de-DE" sz="1400"/>
                <a:t>Modellierung</a:t>
              </a:r>
              <a:endParaRPr lang="de-DE" sz="1400" b="1"/>
            </a:p>
          </p:txBody>
        </p:sp>
        <p:sp>
          <p:nvSpPr>
            <p:cNvPr id="138254" name="Line 14"/>
            <p:cNvSpPr>
              <a:spLocks noChangeShapeType="1"/>
            </p:cNvSpPr>
            <p:nvPr/>
          </p:nvSpPr>
          <p:spPr bwMode="auto">
            <a:xfrm>
              <a:off x="1858" y="1945"/>
              <a:ext cx="0" cy="132"/>
            </a:xfrm>
            <a:prstGeom prst="line">
              <a:avLst/>
            </a:prstGeom>
            <a:noFill/>
            <a:ln w="9525">
              <a:solidFill>
                <a:schemeClr val="tx1"/>
              </a:solidFill>
              <a:round/>
              <a:headEnd/>
              <a:tailEnd/>
            </a:ln>
            <a:effectLst/>
          </p:spPr>
          <p:txBody>
            <a:bodyPr wrap="none"/>
            <a:lstStyle/>
            <a:p>
              <a:endParaRPr lang="de-DE"/>
            </a:p>
          </p:txBody>
        </p:sp>
      </p:grpSp>
      <p:grpSp>
        <p:nvGrpSpPr>
          <p:cNvPr id="4" name="Group 33"/>
          <p:cNvGrpSpPr>
            <a:grpSpLocks/>
          </p:cNvGrpSpPr>
          <p:nvPr/>
        </p:nvGrpSpPr>
        <p:grpSpPr bwMode="auto">
          <a:xfrm>
            <a:off x="6878046" y="2162949"/>
            <a:ext cx="1189040" cy="833438"/>
            <a:chOff x="2302" y="1552"/>
            <a:chExt cx="749" cy="525"/>
          </a:xfrm>
        </p:grpSpPr>
        <p:sp>
          <p:nvSpPr>
            <p:cNvPr id="138250" name="Text Box 10"/>
            <p:cNvSpPr txBox="1">
              <a:spLocks noChangeArrowheads="1"/>
            </p:cNvSpPr>
            <p:nvPr/>
          </p:nvSpPr>
          <p:spPr bwMode="auto">
            <a:xfrm>
              <a:off x="2302" y="1552"/>
              <a:ext cx="749" cy="330"/>
            </a:xfrm>
            <a:prstGeom prst="rect">
              <a:avLst/>
            </a:prstGeom>
            <a:noFill/>
            <a:ln w="9525">
              <a:noFill/>
              <a:miter lim="800000"/>
              <a:headEnd/>
              <a:tailEnd/>
            </a:ln>
            <a:effectLst/>
          </p:spPr>
          <p:txBody>
            <a:bodyPr wrap="none">
              <a:spAutoFit/>
            </a:bodyPr>
            <a:lstStyle/>
            <a:p>
              <a:pPr algn="l"/>
              <a:r>
                <a:rPr lang="de-DE" sz="1400"/>
                <a:t>Genaue</a:t>
              </a:r>
            </a:p>
            <a:p>
              <a:pPr algn="l"/>
              <a:r>
                <a:rPr lang="de-DE" sz="1400" b="1"/>
                <a:t>Modellierung</a:t>
              </a:r>
            </a:p>
          </p:txBody>
        </p:sp>
        <p:sp>
          <p:nvSpPr>
            <p:cNvPr id="138255" name="Line 15"/>
            <p:cNvSpPr>
              <a:spLocks noChangeShapeType="1"/>
            </p:cNvSpPr>
            <p:nvPr/>
          </p:nvSpPr>
          <p:spPr bwMode="auto">
            <a:xfrm>
              <a:off x="2610" y="1945"/>
              <a:ext cx="0" cy="132"/>
            </a:xfrm>
            <a:prstGeom prst="line">
              <a:avLst/>
            </a:prstGeom>
            <a:noFill/>
            <a:ln w="9525">
              <a:solidFill>
                <a:schemeClr val="tx1"/>
              </a:solidFill>
              <a:round/>
              <a:headEnd/>
              <a:tailEnd/>
            </a:ln>
            <a:effectLst/>
          </p:spPr>
          <p:txBody>
            <a:bodyPr wrap="none"/>
            <a:lstStyle/>
            <a:p>
              <a:endParaRPr lang="de-DE"/>
            </a:p>
          </p:txBody>
        </p:sp>
      </p:grpSp>
      <p:sp>
        <p:nvSpPr>
          <p:cNvPr id="138256" name="Text Box 16"/>
          <p:cNvSpPr txBox="1">
            <a:spLocks noChangeArrowheads="1"/>
          </p:cNvSpPr>
          <p:nvPr/>
        </p:nvSpPr>
        <p:spPr bwMode="auto">
          <a:xfrm>
            <a:off x="3808450" y="3097669"/>
            <a:ext cx="1780616" cy="1754326"/>
          </a:xfrm>
          <a:prstGeom prst="rect">
            <a:avLst/>
          </a:prstGeom>
          <a:noFill/>
          <a:ln w="9525">
            <a:noFill/>
            <a:miter lim="800000"/>
            <a:headEnd/>
            <a:tailEnd/>
          </a:ln>
          <a:effectLst/>
        </p:spPr>
        <p:txBody>
          <a:bodyPr wrap="none">
            <a:spAutoFit/>
          </a:bodyPr>
          <a:lstStyle/>
          <a:p>
            <a:pPr marL="182563" indent="-182563">
              <a:buFontTx/>
              <a:buChar char="•"/>
            </a:pPr>
            <a:r>
              <a:rPr lang="de-DE"/>
              <a:t>Interview</a:t>
            </a:r>
          </a:p>
          <a:p>
            <a:pPr marL="182563" indent="-182563">
              <a:buFontTx/>
              <a:buChar char="•"/>
            </a:pPr>
            <a:r>
              <a:rPr lang="de-DE"/>
              <a:t>Begriffsanalyse</a:t>
            </a:r>
          </a:p>
          <a:p>
            <a:pPr marL="182563" indent="-182563">
              <a:buFontTx/>
              <a:buChar char="•"/>
            </a:pPr>
            <a:r>
              <a:rPr lang="de-DE"/>
              <a:t>Brainstorming</a:t>
            </a:r>
          </a:p>
          <a:p>
            <a:pPr marL="182563" indent="-182563">
              <a:buFontTx/>
              <a:buChar char="•"/>
            </a:pPr>
            <a:r>
              <a:rPr lang="de-DE"/>
              <a:t>Dokumenten-</a:t>
            </a:r>
            <a:br>
              <a:rPr lang="de-DE"/>
            </a:br>
            <a:r>
              <a:rPr lang="de-DE"/>
              <a:t>analyse</a:t>
            </a:r>
          </a:p>
          <a:p>
            <a:pPr marL="182563" indent="-182563">
              <a:buFontTx/>
              <a:buChar char="•"/>
            </a:pPr>
            <a:r>
              <a:rPr lang="de-DE"/>
              <a:t>…</a:t>
            </a:r>
          </a:p>
        </p:txBody>
      </p:sp>
      <p:sp>
        <p:nvSpPr>
          <p:cNvPr id="138257" name="Text Box 17"/>
          <p:cNvSpPr txBox="1">
            <a:spLocks noChangeArrowheads="1"/>
          </p:cNvSpPr>
          <p:nvPr/>
        </p:nvSpPr>
        <p:spPr bwMode="auto">
          <a:xfrm>
            <a:off x="5981739" y="3088145"/>
            <a:ext cx="1366015" cy="2031325"/>
          </a:xfrm>
          <a:prstGeom prst="rect">
            <a:avLst/>
          </a:prstGeom>
          <a:noFill/>
          <a:ln w="9525">
            <a:noFill/>
            <a:miter lim="800000"/>
            <a:headEnd/>
            <a:tailEnd/>
          </a:ln>
          <a:effectLst/>
        </p:spPr>
        <p:txBody>
          <a:bodyPr wrap="none">
            <a:spAutoFit/>
          </a:bodyPr>
          <a:lstStyle/>
          <a:p>
            <a:pPr algn="l">
              <a:buFontTx/>
              <a:buChar char="•"/>
            </a:pPr>
            <a:r>
              <a:rPr lang="de-DE"/>
              <a:t> ERM</a:t>
            </a:r>
          </a:p>
          <a:p>
            <a:pPr algn="l">
              <a:buFontTx/>
              <a:buChar char="•"/>
            </a:pPr>
            <a:r>
              <a:rPr lang="de-DE"/>
              <a:t> NIAM</a:t>
            </a:r>
          </a:p>
          <a:p>
            <a:pPr algn="l">
              <a:buFontTx/>
              <a:buChar char="•"/>
            </a:pPr>
            <a:r>
              <a:rPr lang="de-DE"/>
              <a:t> EXPRESS-G</a:t>
            </a:r>
          </a:p>
          <a:p>
            <a:pPr algn="l">
              <a:buFontTx/>
              <a:buChar char="•"/>
            </a:pPr>
            <a:r>
              <a:rPr lang="de-DE"/>
              <a:t> IDEF1X</a:t>
            </a:r>
          </a:p>
          <a:p>
            <a:pPr algn="l">
              <a:buFontTx/>
              <a:buChar char="•"/>
            </a:pPr>
            <a:r>
              <a:rPr lang="de-DE"/>
              <a:t> STEP</a:t>
            </a:r>
          </a:p>
          <a:p>
            <a:pPr algn="l">
              <a:buFontTx/>
              <a:buChar char="•"/>
            </a:pPr>
            <a:r>
              <a:rPr lang="de-DE"/>
              <a:t> UML</a:t>
            </a:r>
          </a:p>
          <a:p>
            <a:pPr algn="l">
              <a:buFontTx/>
              <a:buChar char="•"/>
            </a:pPr>
            <a:r>
              <a:rPr lang="de-DE"/>
              <a:t> ...</a:t>
            </a:r>
          </a:p>
        </p:txBody>
      </p:sp>
      <p:sp>
        <p:nvSpPr>
          <p:cNvPr id="138258" name="Line 18"/>
          <p:cNvSpPr>
            <a:spLocks noChangeShapeType="1"/>
          </p:cNvSpPr>
          <p:nvPr/>
        </p:nvSpPr>
        <p:spPr bwMode="auto">
          <a:xfrm>
            <a:off x="8470938" y="3569368"/>
            <a:ext cx="0" cy="1652587"/>
          </a:xfrm>
          <a:prstGeom prst="line">
            <a:avLst/>
          </a:prstGeom>
          <a:noFill/>
          <a:ln w="9525">
            <a:solidFill>
              <a:schemeClr val="tx1"/>
            </a:solidFill>
            <a:round/>
            <a:headEnd/>
            <a:tailEnd/>
          </a:ln>
          <a:effectLst/>
        </p:spPr>
        <p:txBody>
          <a:bodyPr wrap="none"/>
          <a:lstStyle/>
          <a:p>
            <a:endParaRPr lang="de-DE">
              <a:ln w="57150">
                <a:solidFill>
                  <a:srgbClr val="FF0000"/>
                </a:solidFill>
              </a:ln>
            </a:endParaRPr>
          </a:p>
        </p:txBody>
      </p:sp>
      <p:sp>
        <p:nvSpPr>
          <p:cNvPr id="138259" name="Text Box 19"/>
          <p:cNvSpPr txBox="1">
            <a:spLocks noChangeArrowheads="1"/>
          </p:cNvSpPr>
          <p:nvPr/>
        </p:nvSpPr>
        <p:spPr bwMode="auto">
          <a:xfrm>
            <a:off x="8494750" y="3224669"/>
            <a:ext cx="1932773" cy="1754326"/>
          </a:xfrm>
          <a:prstGeom prst="rect">
            <a:avLst/>
          </a:prstGeom>
          <a:noFill/>
          <a:ln w="9525">
            <a:noFill/>
            <a:miter lim="800000"/>
            <a:headEnd/>
            <a:tailEnd/>
          </a:ln>
          <a:effectLst/>
        </p:spPr>
        <p:txBody>
          <a:bodyPr wrap="none">
            <a:spAutoFit/>
          </a:bodyPr>
          <a:lstStyle/>
          <a:p>
            <a:pPr algn="l">
              <a:buFontTx/>
              <a:buChar char="•"/>
            </a:pPr>
            <a:r>
              <a:rPr lang="de-DE"/>
              <a:t> Hierarchisch</a:t>
            </a:r>
          </a:p>
          <a:p>
            <a:pPr algn="l">
              <a:buFontTx/>
              <a:buChar char="•"/>
            </a:pPr>
            <a:r>
              <a:rPr lang="de-DE"/>
              <a:t> Netzwerk</a:t>
            </a:r>
          </a:p>
          <a:p>
            <a:pPr algn="l">
              <a:buFontTx/>
              <a:buChar char="•"/>
            </a:pPr>
            <a:r>
              <a:rPr lang="de-DE"/>
              <a:t> Relational</a:t>
            </a:r>
          </a:p>
          <a:p>
            <a:pPr algn="l">
              <a:buFontTx/>
              <a:buChar char="•"/>
            </a:pPr>
            <a:r>
              <a:rPr lang="de-DE"/>
              <a:t> Objekt-orientiert</a:t>
            </a:r>
          </a:p>
          <a:p>
            <a:pPr algn="l">
              <a:buFontTx/>
              <a:buChar char="•"/>
            </a:pPr>
            <a:r>
              <a:rPr lang="de-DE" b="1"/>
              <a:t> </a:t>
            </a:r>
            <a:r>
              <a:rPr lang="de-DE"/>
              <a:t>XML</a:t>
            </a:r>
          </a:p>
          <a:p>
            <a:pPr algn="l">
              <a:buFontTx/>
              <a:buChar char="•"/>
            </a:pPr>
            <a:r>
              <a:rPr lang="de-DE"/>
              <a:t> …</a:t>
            </a:r>
          </a:p>
        </p:txBody>
      </p:sp>
      <p:sp>
        <p:nvSpPr>
          <p:cNvPr id="138260" name="Text Box 20"/>
          <p:cNvSpPr txBox="1">
            <a:spLocks noChangeArrowheads="1"/>
          </p:cNvSpPr>
          <p:nvPr/>
        </p:nvSpPr>
        <p:spPr bwMode="auto">
          <a:xfrm>
            <a:off x="10527890" y="3228461"/>
            <a:ext cx="1163845" cy="1754326"/>
          </a:xfrm>
          <a:prstGeom prst="rect">
            <a:avLst/>
          </a:prstGeom>
          <a:noFill/>
          <a:ln w="9525">
            <a:noFill/>
            <a:miter lim="800000"/>
            <a:headEnd/>
            <a:tailEnd/>
          </a:ln>
          <a:effectLst/>
        </p:spPr>
        <p:txBody>
          <a:bodyPr wrap="none">
            <a:spAutoFit/>
          </a:bodyPr>
          <a:lstStyle/>
          <a:p>
            <a:pPr marL="185738" indent="-185738">
              <a:buFontTx/>
              <a:buChar char="•"/>
            </a:pPr>
            <a:r>
              <a:rPr lang="de-DE"/>
              <a:t>DB2</a:t>
            </a:r>
          </a:p>
          <a:p>
            <a:pPr marL="185738" indent="-185738">
              <a:buFontTx/>
              <a:buChar char="•"/>
            </a:pPr>
            <a:r>
              <a:rPr lang="de-DE"/>
              <a:t>Informix</a:t>
            </a:r>
          </a:p>
          <a:p>
            <a:pPr marL="185738" indent="-185738">
              <a:buFontTx/>
              <a:buChar char="•"/>
            </a:pPr>
            <a:r>
              <a:rPr lang="de-DE"/>
              <a:t>ORACLE</a:t>
            </a:r>
          </a:p>
          <a:p>
            <a:pPr marL="185738" indent="-185738">
              <a:buFontTx/>
              <a:buChar char="•"/>
            </a:pPr>
            <a:r>
              <a:rPr lang="de-DE"/>
              <a:t>Postgres</a:t>
            </a:r>
          </a:p>
          <a:p>
            <a:pPr marL="185738" indent="-185738">
              <a:buFontTx/>
              <a:buChar char="•"/>
            </a:pPr>
            <a:r>
              <a:rPr lang="de-DE"/>
              <a:t>mySQL</a:t>
            </a:r>
          </a:p>
          <a:p>
            <a:pPr marL="185738" indent="-185738">
              <a:buFontTx/>
              <a:buChar char="•"/>
            </a:pPr>
            <a:r>
              <a:rPr lang="de-DE"/>
              <a:t>...</a:t>
            </a:r>
          </a:p>
        </p:txBody>
      </p:sp>
      <p:sp>
        <p:nvSpPr>
          <p:cNvPr id="138261" name="AutoShape 21"/>
          <p:cNvSpPr>
            <a:spLocks noChangeArrowheads="1"/>
          </p:cNvSpPr>
          <p:nvPr/>
        </p:nvSpPr>
        <p:spPr bwMode="auto">
          <a:xfrm>
            <a:off x="6202718" y="4894387"/>
            <a:ext cx="1877076" cy="466974"/>
          </a:xfrm>
          <a:prstGeom prst="leftArrow">
            <a:avLst>
              <a:gd name="adj1" fmla="val 67741"/>
              <a:gd name="adj2" fmla="val 89391"/>
            </a:avLst>
          </a:prstGeom>
          <a:noFill/>
          <a:ln w="9525">
            <a:solidFill>
              <a:schemeClr val="tx2"/>
            </a:solidFill>
            <a:miter lim="800000"/>
            <a:headEnd/>
            <a:tailEnd/>
          </a:ln>
          <a:effectLst/>
        </p:spPr>
        <p:txBody>
          <a:bodyPr wrap="none" lIns="36000" tIns="36000" rIns="36000" bIns="36000">
            <a:spAutoFit/>
          </a:bodyPr>
          <a:lstStyle/>
          <a:p>
            <a:pPr algn="l"/>
            <a:r>
              <a:rPr lang="de-DE" sz="1600"/>
              <a:t>DBMS unabhängig</a:t>
            </a:r>
          </a:p>
        </p:txBody>
      </p:sp>
      <p:sp>
        <p:nvSpPr>
          <p:cNvPr id="138262" name="AutoShape 22"/>
          <p:cNvSpPr>
            <a:spLocks noChangeArrowheads="1"/>
          </p:cNvSpPr>
          <p:nvPr/>
        </p:nvSpPr>
        <p:spPr bwMode="auto">
          <a:xfrm>
            <a:off x="8548726" y="4821904"/>
            <a:ext cx="1935163" cy="611940"/>
          </a:xfrm>
          <a:prstGeom prst="rightArrow">
            <a:avLst>
              <a:gd name="adj1" fmla="val 51870"/>
              <a:gd name="adj2" fmla="val 67722"/>
            </a:avLst>
          </a:prstGeom>
          <a:noFill/>
          <a:ln w="9525">
            <a:solidFill>
              <a:schemeClr val="tx2"/>
            </a:solidFill>
            <a:miter lim="800000"/>
            <a:headEnd/>
            <a:tailEnd/>
          </a:ln>
          <a:effectLst/>
        </p:spPr>
        <p:txBody>
          <a:bodyPr lIns="36000" tIns="36000" rIns="36000" bIns="36000">
            <a:spAutoFit/>
          </a:bodyPr>
          <a:lstStyle/>
          <a:p>
            <a:pPr algn="r"/>
            <a:r>
              <a:rPr lang="de-DE" sz="1600"/>
              <a:t>DBMS abhängig</a:t>
            </a:r>
          </a:p>
        </p:txBody>
      </p:sp>
      <p:sp>
        <p:nvSpPr>
          <p:cNvPr id="138263" name="Text Box 23"/>
          <p:cNvSpPr txBox="1">
            <a:spLocks noChangeArrowheads="1"/>
          </p:cNvSpPr>
          <p:nvPr/>
        </p:nvSpPr>
        <p:spPr bwMode="auto">
          <a:xfrm>
            <a:off x="5928557" y="5382137"/>
            <a:ext cx="1687512" cy="517525"/>
          </a:xfrm>
          <a:prstGeom prst="rect">
            <a:avLst/>
          </a:prstGeom>
          <a:solidFill>
            <a:schemeClr val="accent1"/>
          </a:solidFill>
          <a:ln w="9525">
            <a:solidFill>
              <a:schemeClr val="tx1"/>
            </a:solidFill>
            <a:miter lim="800000"/>
            <a:headEnd/>
            <a:tailEnd/>
          </a:ln>
          <a:effectLst/>
        </p:spPr>
        <p:txBody>
          <a:bodyPr wrap="none" anchor="ctr"/>
          <a:lstStyle/>
          <a:p>
            <a:r>
              <a:rPr lang="de-DE" sz="1400" b="1">
                <a:solidFill>
                  <a:schemeClr val="bg1"/>
                </a:solidFill>
              </a:rPr>
              <a:t>konzeptueller DB </a:t>
            </a:r>
          </a:p>
          <a:p>
            <a:r>
              <a:rPr lang="de-DE" sz="1400" b="1">
                <a:solidFill>
                  <a:schemeClr val="bg1"/>
                </a:solidFill>
              </a:rPr>
              <a:t>Schema Entwurf</a:t>
            </a:r>
          </a:p>
        </p:txBody>
      </p:sp>
      <p:sp>
        <p:nvSpPr>
          <p:cNvPr id="138264" name="Rectangle 24"/>
          <p:cNvSpPr>
            <a:spLocks noChangeArrowheads="1"/>
          </p:cNvSpPr>
          <p:nvPr/>
        </p:nvSpPr>
        <p:spPr bwMode="auto">
          <a:xfrm>
            <a:off x="8091096" y="5382137"/>
            <a:ext cx="1508125" cy="517525"/>
          </a:xfrm>
          <a:prstGeom prst="rect">
            <a:avLst/>
          </a:prstGeom>
          <a:solidFill>
            <a:schemeClr val="accent2"/>
          </a:solidFill>
          <a:ln w="9525">
            <a:solidFill>
              <a:schemeClr val="tx1"/>
            </a:solidFill>
            <a:miter lim="800000"/>
            <a:headEnd/>
            <a:tailEnd/>
          </a:ln>
          <a:effectLst/>
        </p:spPr>
        <p:txBody>
          <a:bodyPr wrap="none" anchor="ctr"/>
          <a:lstStyle/>
          <a:p>
            <a:r>
              <a:rPr lang="de-DE" sz="1400" b="1">
                <a:solidFill>
                  <a:schemeClr val="bg1"/>
                </a:solidFill>
              </a:rPr>
              <a:t>Logischer</a:t>
            </a:r>
          </a:p>
          <a:p>
            <a:r>
              <a:rPr lang="de-DE" sz="1400" b="1">
                <a:solidFill>
                  <a:schemeClr val="bg1"/>
                </a:solidFill>
              </a:rPr>
              <a:t>Schemaentwurf</a:t>
            </a:r>
          </a:p>
        </p:txBody>
      </p:sp>
      <p:sp>
        <p:nvSpPr>
          <p:cNvPr id="138265" name="Rectangle 25"/>
          <p:cNvSpPr>
            <a:spLocks noChangeArrowheads="1"/>
          </p:cNvSpPr>
          <p:nvPr/>
        </p:nvSpPr>
        <p:spPr bwMode="auto">
          <a:xfrm>
            <a:off x="10112799" y="5373116"/>
            <a:ext cx="1508125" cy="517525"/>
          </a:xfrm>
          <a:prstGeom prst="rect">
            <a:avLst/>
          </a:prstGeom>
          <a:solidFill>
            <a:schemeClr val="accent6"/>
          </a:solidFill>
          <a:ln w="9525">
            <a:solidFill>
              <a:schemeClr val="tx1"/>
            </a:solidFill>
            <a:miter lim="800000"/>
            <a:headEnd/>
            <a:tailEnd/>
          </a:ln>
          <a:effectLst/>
        </p:spPr>
        <p:txBody>
          <a:bodyPr wrap="none" anchor="ctr"/>
          <a:lstStyle/>
          <a:p>
            <a:r>
              <a:rPr lang="de-DE" sz="1400">
                <a:solidFill>
                  <a:schemeClr val="bg1"/>
                </a:solidFill>
              </a:rPr>
              <a:t>Physischer</a:t>
            </a:r>
            <a:endParaRPr lang="de-DE" sz="1400" b="1">
              <a:solidFill>
                <a:schemeClr val="bg1"/>
              </a:solidFill>
            </a:endParaRPr>
          </a:p>
          <a:p>
            <a:r>
              <a:rPr lang="de-DE" sz="1400" b="1">
                <a:solidFill>
                  <a:schemeClr val="bg1"/>
                </a:solidFill>
              </a:rPr>
              <a:t>Schemaentwurf</a:t>
            </a:r>
          </a:p>
        </p:txBody>
      </p:sp>
      <p:sp>
        <p:nvSpPr>
          <p:cNvPr id="138266" name="Oval 26"/>
          <p:cNvSpPr>
            <a:spLocks noChangeArrowheads="1"/>
          </p:cNvSpPr>
          <p:nvPr/>
        </p:nvSpPr>
        <p:spPr bwMode="auto">
          <a:xfrm>
            <a:off x="8198846" y="2465307"/>
            <a:ext cx="1375802" cy="785301"/>
          </a:xfrm>
          <a:prstGeom prst="ellipse">
            <a:avLst/>
          </a:prstGeom>
          <a:solidFill>
            <a:schemeClr val="tx1">
              <a:lumMod val="60000"/>
              <a:lumOff val="40000"/>
            </a:schemeClr>
          </a:solidFill>
          <a:ln w="9525">
            <a:solidFill>
              <a:schemeClr val="tx1"/>
            </a:solidFill>
            <a:round/>
            <a:headEnd/>
            <a:tailEnd/>
          </a:ln>
          <a:effectLst/>
        </p:spPr>
        <p:txBody>
          <a:bodyPr wrap="none" tIns="108000" anchor="t"/>
          <a:lstStyle/>
          <a:p>
            <a:pPr algn="ctr"/>
            <a:r>
              <a:rPr lang="de-DE" sz="1600" b="1" dirty="0">
                <a:solidFill>
                  <a:schemeClr val="bg1"/>
                </a:solidFill>
              </a:rPr>
              <a:t>Konzeptuelles</a:t>
            </a:r>
          </a:p>
          <a:p>
            <a:pPr algn="ctr"/>
            <a:r>
              <a:rPr lang="de-DE" sz="1600" dirty="0">
                <a:solidFill>
                  <a:schemeClr val="bg1"/>
                </a:solidFill>
              </a:rPr>
              <a:t>Schema</a:t>
            </a:r>
            <a:endParaRPr lang="de-DE" sz="1600" b="1" dirty="0">
              <a:solidFill>
                <a:schemeClr val="bg1"/>
              </a:solidFill>
            </a:endParaRPr>
          </a:p>
        </p:txBody>
      </p:sp>
      <p:sp>
        <p:nvSpPr>
          <p:cNvPr id="138267" name="AutoShape 27"/>
          <p:cNvSpPr>
            <a:spLocks noChangeArrowheads="1"/>
          </p:cNvSpPr>
          <p:nvPr/>
        </p:nvSpPr>
        <p:spPr bwMode="auto">
          <a:xfrm>
            <a:off x="10575495" y="2553951"/>
            <a:ext cx="673100" cy="608012"/>
          </a:xfrm>
          <a:prstGeom prst="can">
            <a:avLst>
              <a:gd name="adj" fmla="val 25000"/>
            </a:avLst>
          </a:prstGeom>
          <a:solidFill>
            <a:schemeClr val="tx1">
              <a:lumMod val="60000"/>
              <a:lumOff val="40000"/>
            </a:schemeClr>
          </a:solidFill>
          <a:ln w="9525">
            <a:solidFill>
              <a:schemeClr val="tx1"/>
            </a:solidFill>
            <a:round/>
            <a:headEnd/>
            <a:tailEnd/>
          </a:ln>
          <a:effectLst/>
        </p:spPr>
        <p:txBody>
          <a:bodyPr wrap="none" anchor="ctr"/>
          <a:lstStyle/>
          <a:p>
            <a:pPr algn="ctr"/>
            <a:r>
              <a:rPr lang="de-DE" dirty="0">
                <a:solidFill>
                  <a:schemeClr val="bg1"/>
                </a:solidFill>
              </a:rPr>
              <a:t>DB</a:t>
            </a:r>
          </a:p>
        </p:txBody>
      </p:sp>
      <p:sp>
        <p:nvSpPr>
          <p:cNvPr id="8" name="Rectangle 7">
            <a:extLst>
              <a:ext uri="{FF2B5EF4-FFF2-40B4-BE49-F238E27FC236}">
                <a16:creationId xmlns:a16="http://schemas.microsoft.com/office/drawing/2014/main" id="{96564C1E-12C3-EF46-ABE5-9CCC55E7BBED}"/>
              </a:ext>
            </a:extLst>
          </p:cNvPr>
          <p:cNvSpPr/>
          <p:nvPr/>
        </p:nvSpPr>
        <p:spPr>
          <a:xfrm>
            <a:off x="5665831" y="1480197"/>
            <a:ext cx="2381263" cy="4492585"/>
          </a:xfrm>
          <a:prstGeom prst="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9867103-AAA0-2E4F-BC4A-A9A12EAE175F}"/>
              </a:ext>
            </a:extLst>
          </p:cNvPr>
          <p:cNvSpPr/>
          <p:nvPr/>
        </p:nvSpPr>
        <p:spPr>
          <a:xfrm>
            <a:off x="3805730" y="1480196"/>
            <a:ext cx="1859684" cy="4492585"/>
          </a:xfrm>
          <a:prstGeom prst="rect">
            <a:avLst/>
          </a:prstGeom>
          <a:solidFill>
            <a:srgbClr val="FFC00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9534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3683956" y="2403478"/>
            <a:ext cx="1631950" cy="455613"/>
          </a:xfrm>
          <a:prstGeom prst="rect">
            <a:avLst/>
          </a:prstGeom>
          <a:noFill/>
          <a:ln w="12700">
            <a:solidFill>
              <a:schemeClr val="accent1"/>
            </a:solidFill>
            <a:miter lim="800000"/>
            <a:headEnd/>
            <a:tailEnd/>
          </a:ln>
        </p:spPr>
        <p:txBody>
          <a:bodyPr wrap="none" anchor="ctr"/>
          <a:lstStyle/>
          <a:p>
            <a:pPr algn="ctr"/>
            <a:r>
              <a:rPr lang="de-DE" dirty="0"/>
              <a:t>Studierende</a:t>
            </a:r>
          </a:p>
        </p:txBody>
      </p:sp>
      <p:sp>
        <p:nvSpPr>
          <p:cNvPr id="45061" name="Rectangle 4"/>
          <p:cNvSpPr>
            <a:spLocks noChangeArrowheads="1"/>
          </p:cNvSpPr>
          <p:nvPr/>
        </p:nvSpPr>
        <p:spPr bwMode="auto">
          <a:xfrm>
            <a:off x="3363281" y="4680281"/>
            <a:ext cx="1631950" cy="455613"/>
          </a:xfrm>
          <a:prstGeom prst="rect">
            <a:avLst/>
          </a:prstGeom>
          <a:noFill/>
          <a:ln w="12700">
            <a:solidFill>
              <a:schemeClr val="accent1"/>
            </a:solidFill>
            <a:miter lim="800000"/>
            <a:headEnd/>
            <a:tailEnd/>
          </a:ln>
        </p:spPr>
        <p:txBody>
          <a:bodyPr wrap="none" anchor="ctr"/>
          <a:lstStyle/>
          <a:p>
            <a:pPr algn="ctr"/>
            <a:r>
              <a:rPr lang="de-DE" dirty="0" err="1"/>
              <a:t>WiMi</a:t>
            </a:r>
            <a:endParaRPr lang="de-DE" dirty="0"/>
          </a:p>
        </p:txBody>
      </p:sp>
      <p:sp>
        <p:nvSpPr>
          <p:cNvPr id="45062" name="Oval 5"/>
          <p:cNvSpPr>
            <a:spLocks noChangeArrowheads="1"/>
          </p:cNvSpPr>
          <p:nvPr/>
        </p:nvSpPr>
        <p:spPr bwMode="auto">
          <a:xfrm>
            <a:off x="2277431" y="1811340"/>
            <a:ext cx="788988" cy="417513"/>
          </a:xfrm>
          <a:prstGeom prst="ellipse">
            <a:avLst/>
          </a:prstGeom>
          <a:noFill/>
          <a:ln w="12700">
            <a:solidFill>
              <a:srgbClr val="FFC000"/>
            </a:solidFill>
            <a:round/>
            <a:headEnd/>
            <a:tailEnd/>
          </a:ln>
        </p:spPr>
        <p:txBody>
          <a:bodyPr wrap="none" anchor="ctr"/>
          <a:lstStyle/>
          <a:p>
            <a:pPr algn="ctr"/>
            <a:r>
              <a:rPr lang="de-DE" u="sng" dirty="0" err="1"/>
              <a:t>MatrNr</a:t>
            </a:r>
            <a:endParaRPr lang="de-DE" u="sng" dirty="0"/>
          </a:p>
        </p:txBody>
      </p:sp>
      <p:sp>
        <p:nvSpPr>
          <p:cNvPr id="45063" name="Oval 6"/>
          <p:cNvSpPr>
            <a:spLocks noChangeArrowheads="1"/>
          </p:cNvSpPr>
          <p:nvPr/>
        </p:nvSpPr>
        <p:spPr bwMode="auto">
          <a:xfrm>
            <a:off x="2210756" y="4135769"/>
            <a:ext cx="788988" cy="419100"/>
          </a:xfrm>
          <a:prstGeom prst="ellipse">
            <a:avLst/>
          </a:prstGeom>
          <a:noFill/>
          <a:ln w="12700">
            <a:solidFill>
              <a:srgbClr val="FFC000"/>
            </a:solidFill>
            <a:round/>
            <a:headEnd/>
            <a:tailEnd/>
          </a:ln>
        </p:spPr>
        <p:txBody>
          <a:bodyPr wrap="none" anchor="ctr"/>
          <a:lstStyle/>
          <a:p>
            <a:pPr algn="ctr"/>
            <a:r>
              <a:rPr lang="de-DE" u="sng" dirty="0" err="1"/>
              <a:t>PersNr</a:t>
            </a:r>
            <a:endParaRPr lang="de-DE" u="sng" dirty="0"/>
          </a:p>
        </p:txBody>
      </p:sp>
      <p:sp>
        <p:nvSpPr>
          <p:cNvPr id="45064" name="Oval 7"/>
          <p:cNvSpPr>
            <a:spLocks noChangeArrowheads="1"/>
          </p:cNvSpPr>
          <p:nvPr/>
        </p:nvSpPr>
        <p:spPr bwMode="auto">
          <a:xfrm>
            <a:off x="2217106" y="3051178"/>
            <a:ext cx="909638" cy="419100"/>
          </a:xfrm>
          <a:prstGeom prst="ellipse">
            <a:avLst/>
          </a:prstGeom>
          <a:noFill/>
          <a:ln w="12700">
            <a:solidFill>
              <a:srgbClr val="FFC000"/>
            </a:solidFill>
            <a:round/>
            <a:headEnd/>
            <a:tailEnd/>
          </a:ln>
        </p:spPr>
        <p:txBody>
          <a:bodyPr wrap="none" anchor="ctr"/>
          <a:lstStyle/>
          <a:p>
            <a:pPr algn="ctr"/>
            <a:r>
              <a:rPr lang="de-DE"/>
              <a:t>Semester</a:t>
            </a:r>
          </a:p>
        </p:txBody>
      </p:sp>
      <p:sp>
        <p:nvSpPr>
          <p:cNvPr id="45065" name="Oval 8"/>
          <p:cNvSpPr>
            <a:spLocks noChangeArrowheads="1"/>
          </p:cNvSpPr>
          <p:nvPr/>
        </p:nvSpPr>
        <p:spPr bwMode="auto">
          <a:xfrm>
            <a:off x="2277431" y="2430465"/>
            <a:ext cx="788988" cy="419100"/>
          </a:xfrm>
          <a:prstGeom prst="ellipse">
            <a:avLst/>
          </a:prstGeom>
          <a:noFill/>
          <a:ln w="12700">
            <a:solidFill>
              <a:srgbClr val="FFC000"/>
            </a:solidFill>
            <a:round/>
            <a:headEnd/>
            <a:tailEnd/>
          </a:ln>
        </p:spPr>
        <p:txBody>
          <a:bodyPr wrap="none" anchor="ctr"/>
          <a:lstStyle/>
          <a:p>
            <a:pPr algn="ctr"/>
            <a:r>
              <a:rPr lang="de-DE" dirty="0"/>
              <a:t>Name</a:t>
            </a:r>
          </a:p>
        </p:txBody>
      </p:sp>
      <p:sp>
        <p:nvSpPr>
          <p:cNvPr id="45066" name="Oval 9"/>
          <p:cNvSpPr>
            <a:spLocks noChangeArrowheads="1"/>
          </p:cNvSpPr>
          <p:nvPr/>
        </p:nvSpPr>
        <p:spPr bwMode="auto">
          <a:xfrm>
            <a:off x="2210756" y="4686631"/>
            <a:ext cx="788988" cy="439738"/>
          </a:xfrm>
          <a:prstGeom prst="ellipse">
            <a:avLst/>
          </a:prstGeom>
          <a:noFill/>
          <a:ln w="12700">
            <a:solidFill>
              <a:srgbClr val="FFC000"/>
            </a:solidFill>
            <a:round/>
            <a:headEnd/>
            <a:tailEnd/>
          </a:ln>
        </p:spPr>
        <p:txBody>
          <a:bodyPr wrap="none" anchor="ctr"/>
          <a:lstStyle/>
          <a:p>
            <a:pPr algn="ctr"/>
            <a:r>
              <a:rPr lang="de-DE"/>
              <a:t>Name</a:t>
            </a:r>
          </a:p>
        </p:txBody>
      </p:sp>
      <p:sp>
        <p:nvSpPr>
          <p:cNvPr id="45067" name="Oval 10"/>
          <p:cNvSpPr>
            <a:spLocks noChangeArrowheads="1"/>
          </p:cNvSpPr>
          <p:nvPr/>
        </p:nvSpPr>
        <p:spPr bwMode="auto">
          <a:xfrm>
            <a:off x="2075818" y="5264481"/>
            <a:ext cx="1071563" cy="417513"/>
          </a:xfrm>
          <a:prstGeom prst="ellipse">
            <a:avLst/>
          </a:prstGeom>
          <a:noFill/>
          <a:ln w="12700">
            <a:solidFill>
              <a:srgbClr val="FFC000"/>
            </a:solidFill>
            <a:round/>
            <a:headEnd/>
            <a:tailEnd/>
          </a:ln>
        </p:spPr>
        <p:txBody>
          <a:bodyPr wrap="none" anchor="ctr"/>
          <a:lstStyle/>
          <a:p>
            <a:pPr algn="ctr"/>
            <a:r>
              <a:rPr lang="de-DE"/>
              <a:t>Fachgebiet</a:t>
            </a:r>
          </a:p>
        </p:txBody>
      </p:sp>
      <p:sp>
        <p:nvSpPr>
          <p:cNvPr id="45068" name="Line 11"/>
          <p:cNvSpPr>
            <a:spLocks noChangeShapeType="1"/>
          </p:cNvSpPr>
          <p:nvPr/>
        </p:nvSpPr>
        <p:spPr bwMode="auto">
          <a:xfrm>
            <a:off x="3460118" y="5872165"/>
            <a:ext cx="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069" name="Oval 12"/>
          <p:cNvSpPr>
            <a:spLocks noChangeArrowheads="1"/>
          </p:cNvSpPr>
          <p:nvPr/>
        </p:nvSpPr>
        <p:spPr bwMode="auto">
          <a:xfrm>
            <a:off x="4364993" y="3588604"/>
            <a:ext cx="788988" cy="417513"/>
          </a:xfrm>
          <a:prstGeom prst="ellipse">
            <a:avLst/>
          </a:prstGeom>
          <a:noFill/>
          <a:ln w="12700">
            <a:solidFill>
              <a:srgbClr val="FFC000"/>
            </a:solidFill>
            <a:round/>
            <a:headEnd/>
            <a:tailEnd/>
          </a:ln>
        </p:spPr>
        <p:txBody>
          <a:bodyPr wrap="none" anchor="ctr"/>
          <a:lstStyle/>
          <a:p>
            <a:pPr algn="ctr"/>
            <a:r>
              <a:rPr lang="de-DE"/>
              <a:t>Note</a:t>
            </a:r>
          </a:p>
        </p:txBody>
      </p:sp>
      <p:sp>
        <p:nvSpPr>
          <p:cNvPr id="45070" name="AutoShape 13"/>
          <p:cNvSpPr>
            <a:spLocks noChangeArrowheads="1"/>
          </p:cNvSpPr>
          <p:nvPr/>
        </p:nvSpPr>
        <p:spPr bwMode="auto">
          <a:xfrm>
            <a:off x="5746118" y="2266953"/>
            <a:ext cx="1187450" cy="728663"/>
          </a:xfrm>
          <a:prstGeom prst="diamond">
            <a:avLst/>
          </a:prstGeom>
          <a:noFill/>
          <a:ln w="12700">
            <a:solidFill>
              <a:srgbClr val="7030A0"/>
            </a:solidFill>
            <a:miter lim="800000"/>
            <a:headEnd/>
            <a:tailEnd/>
          </a:ln>
        </p:spPr>
        <p:txBody>
          <a:bodyPr wrap="none" anchor="ctr"/>
          <a:lstStyle/>
          <a:p>
            <a:pPr algn="ctr"/>
            <a:r>
              <a:rPr lang="de-DE" dirty="0"/>
              <a:t>hören</a:t>
            </a:r>
          </a:p>
        </p:txBody>
      </p:sp>
      <p:sp>
        <p:nvSpPr>
          <p:cNvPr id="45071" name="AutoShape 14"/>
          <p:cNvSpPr>
            <a:spLocks noChangeArrowheads="1"/>
          </p:cNvSpPr>
          <p:nvPr/>
        </p:nvSpPr>
        <p:spPr bwMode="auto">
          <a:xfrm>
            <a:off x="5746118" y="3433029"/>
            <a:ext cx="1187450" cy="727075"/>
          </a:xfrm>
          <a:prstGeom prst="diamond">
            <a:avLst/>
          </a:prstGeom>
          <a:noFill/>
          <a:ln w="12700">
            <a:solidFill>
              <a:srgbClr val="7030A0"/>
            </a:solidFill>
            <a:miter lim="800000"/>
            <a:headEnd/>
            <a:tailEnd/>
          </a:ln>
        </p:spPr>
        <p:txBody>
          <a:bodyPr wrap="none" anchor="ctr"/>
          <a:lstStyle/>
          <a:p>
            <a:pPr algn="ctr"/>
            <a:r>
              <a:rPr lang="de-DE"/>
              <a:t>prüfen</a:t>
            </a:r>
          </a:p>
        </p:txBody>
      </p:sp>
      <p:sp>
        <p:nvSpPr>
          <p:cNvPr id="45072" name="AutoShape 15"/>
          <p:cNvSpPr>
            <a:spLocks noChangeArrowheads="1"/>
          </p:cNvSpPr>
          <p:nvPr/>
        </p:nvSpPr>
        <p:spPr bwMode="auto">
          <a:xfrm>
            <a:off x="5512756" y="4518356"/>
            <a:ext cx="1317625" cy="784225"/>
          </a:xfrm>
          <a:prstGeom prst="diamond">
            <a:avLst/>
          </a:prstGeom>
          <a:noFill/>
          <a:ln w="12700">
            <a:solidFill>
              <a:srgbClr val="7030A0"/>
            </a:solidFill>
            <a:miter lim="800000"/>
            <a:headEnd/>
            <a:tailEnd/>
          </a:ln>
        </p:spPr>
        <p:txBody>
          <a:bodyPr wrap="none" anchor="ctr"/>
          <a:lstStyle/>
          <a:p>
            <a:pPr algn="ctr"/>
            <a:r>
              <a:rPr lang="de-DE" dirty="0" err="1"/>
              <a:t>arbeitenFür</a:t>
            </a:r>
            <a:endParaRPr lang="de-DE" dirty="0"/>
          </a:p>
        </p:txBody>
      </p:sp>
      <p:sp>
        <p:nvSpPr>
          <p:cNvPr id="45073" name="Rectangle 16"/>
          <p:cNvSpPr>
            <a:spLocks noChangeArrowheads="1"/>
          </p:cNvSpPr>
          <p:nvPr/>
        </p:nvSpPr>
        <p:spPr bwMode="auto">
          <a:xfrm>
            <a:off x="7319331" y="4683456"/>
            <a:ext cx="1631950" cy="455613"/>
          </a:xfrm>
          <a:prstGeom prst="rect">
            <a:avLst/>
          </a:prstGeom>
          <a:noFill/>
          <a:ln w="12700">
            <a:solidFill>
              <a:schemeClr val="accent1"/>
            </a:solidFill>
            <a:miter lim="800000"/>
            <a:headEnd/>
            <a:tailEnd/>
          </a:ln>
        </p:spPr>
        <p:txBody>
          <a:bodyPr wrap="none" anchor="ctr"/>
          <a:lstStyle/>
          <a:p>
            <a:pPr algn="ctr"/>
            <a:r>
              <a:rPr lang="de-DE" dirty="0"/>
              <a:t>Professor*innen</a:t>
            </a:r>
          </a:p>
        </p:txBody>
      </p:sp>
      <p:sp>
        <p:nvSpPr>
          <p:cNvPr id="45074" name="Rectangle 17"/>
          <p:cNvSpPr>
            <a:spLocks noChangeArrowheads="1"/>
          </p:cNvSpPr>
          <p:nvPr/>
        </p:nvSpPr>
        <p:spPr bwMode="auto">
          <a:xfrm>
            <a:off x="7319331" y="2406653"/>
            <a:ext cx="1631950" cy="455613"/>
          </a:xfrm>
          <a:prstGeom prst="rect">
            <a:avLst/>
          </a:prstGeom>
          <a:noFill/>
          <a:ln w="12700">
            <a:solidFill>
              <a:schemeClr val="accent1"/>
            </a:solidFill>
            <a:miter lim="800000"/>
            <a:headEnd/>
            <a:tailEnd/>
          </a:ln>
        </p:spPr>
        <p:txBody>
          <a:bodyPr wrap="none" anchor="ctr"/>
          <a:lstStyle/>
          <a:p>
            <a:pPr algn="ctr"/>
            <a:r>
              <a:rPr lang="de-DE" dirty="0"/>
              <a:t>Vorlesungen</a:t>
            </a:r>
          </a:p>
        </p:txBody>
      </p:sp>
      <p:sp>
        <p:nvSpPr>
          <p:cNvPr id="45075" name="AutoShape 18"/>
          <p:cNvSpPr>
            <a:spLocks noChangeArrowheads="1"/>
          </p:cNvSpPr>
          <p:nvPr/>
        </p:nvSpPr>
        <p:spPr bwMode="auto">
          <a:xfrm>
            <a:off x="7543169" y="3433029"/>
            <a:ext cx="1185863" cy="727075"/>
          </a:xfrm>
          <a:prstGeom prst="diamond">
            <a:avLst/>
          </a:prstGeom>
          <a:noFill/>
          <a:ln w="12700">
            <a:solidFill>
              <a:srgbClr val="7030A0"/>
            </a:solidFill>
            <a:miter lim="800000"/>
            <a:headEnd/>
            <a:tailEnd/>
          </a:ln>
        </p:spPr>
        <p:txBody>
          <a:bodyPr wrap="none" anchor="ctr"/>
          <a:lstStyle/>
          <a:p>
            <a:pPr algn="ctr"/>
            <a:r>
              <a:rPr lang="de-DE"/>
              <a:t>lesen</a:t>
            </a:r>
          </a:p>
        </p:txBody>
      </p:sp>
      <p:sp>
        <p:nvSpPr>
          <p:cNvPr id="45076" name="AutoShape 19"/>
          <p:cNvSpPr>
            <a:spLocks noChangeArrowheads="1"/>
          </p:cNvSpPr>
          <p:nvPr/>
        </p:nvSpPr>
        <p:spPr bwMode="auto">
          <a:xfrm>
            <a:off x="7085969" y="1290640"/>
            <a:ext cx="2098675" cy="633413"/>
          </a:xfrm>
          <a:prstGeom prst="diamond">
            <a:avLst/>
          </a:prstGeom>
          <a:noFill/>
          <a:ln w="12700">
            <a:solidFill>
              <a:srgbClr val="7030A0"/>
            </a:solidFill>
            <a:miter lim="800000"/>
            <a:headEnd/>
            <a:tailEnd/>
          </a:ln>
        </p:spPr>
        <p:txBody>
          <a:bodyPr wrap="none" anchor="ctr"/>
          <a:lstStyle/>
          <a:p>
            <a:pPr algn="ctr"/>
            <a:r>
              <a:rPr lang="de-DE" dirty="0"/>
              <a:t>voraussetzen</a:t>
            </a:r>
          </a:p>
        </p:txBody>
      </p:sp>
      <p:sp>
        <p:nvSpPr>
          <p:cNvPr id="45077" name="Oval 20"/>
          <p:cNvSpPr>
            <a:spLocks noChangeArrowheads="1"/>
          </p:cNvSpPr>
          <p:nvPr/>
        </p:nvSpPr>
        <p:spPr bwMode="auto">
          <a:xfrm>
            <a:off x="9597394" y="2425703"/>
            <a:ext cx="790575" cy="417513"/>
          </a:xfrm>
          <a:prstGeom prst="ellipse">
            <a:avLst/>
          </a:prstGeom>
          <a:noFill/>
          <a:ln w="12700">
            <a:solidFill>
              <a:srgbClr val="FFC000"/>
            </a:solidFill>
            <a:round/>
            <a:headEnd/>
            <a:tailEnd/>
          </a:ln>
        </p:spPr>
        <p:txBody>
          <a:bodyPr wrap="none" anchor="ctr"/>
          <a:lstStyle/>
          <a:p>
            <a:pPr algn="ctr"/>
            <a:r>
              <a:rPr lang="de-DE"/>
              <a:t>SWS</a:t>
            </a:r>
          </a:p>
        </p:txBody>
      </p:sp>
      <p:sp>
        <p:nvSpPr>
          <p:cNvPr id="45078" name="Oval 21"/>
          <p:cNvSpPr>
            <a:spLocks noChangeArrowheads="1"/>
          </p:cNvSpPr>
          <p:nvPr/>
        </p:nvSpPr>
        <p:spPr bwMode="auto">
          <a:xfrm>
            <a:off x="9606919" y="1884365"/>
            <a:ext cx="790575" cy="419100"/>
          </a:xfrm>
          <a:prstGeom prst="ellipse">
            <a:avLst/>
          </a:prstGeom>
          <a:noFill/>
          <a:ln w="12700">
            <a:solidFill>
              <a:srgbClr val="FFC000"/>
            </a:solidFill>
            <a:round/>
            <a:headEnd/>
            <a:tailEnd/>
          </a:ln>
        </p:spPr>
        <p:txBody>
          <a:bodyPr wrap="none" anchor="ctr"/>
          <a:lstStyle/>
          <a:p>
            <a:pPr algn="ctr"/>
            <a:r>
              <a:rPr lang="de-DE" u="sng" dirty="0" err="1"/>
              <a:t>VorlNr</a:t>
            </a:r>
            <a:endParaRPr lang="de-DE" u="sng" dirty="0"/>
          </a:p>
        </p:txBody>
      </p:sp>
      <p:sp>
        <p:nvSpPr>
          <p:cNvPr id="45079" name="Oval 22"/>
          <p:cNvSpPr>
            <a:spLocks noChangeArrowheads="1"/>
          </p:cNvSpPr>
          <p:nvPr/>
        </p:nvSpPr>
        <p:spPr bwMode="auto">
          <a:xfrm>
            <a:off x="9606919" y="3028953"/>
            <a:ext cx="790575" cy="419100"/>
          </a:xfrm>
          <a:prstGeom prst="ellipse">
            <a:avLst/>
          </a:prstGeom>
          <a:noFill/>
          <a:ln w="12700">
            <a:solidFill>
              <a:srgbClr val="FFC000"/>
            </a:solidFill>
            <a:round/>
            <a:headEnd/>
            <a:tailEnd/>
          </a:ln>
        </p:spPr>
        <p:txBody>
          <a:bodyPr wrap="none" anchor="ctr"/>
          <a:lstStyle/>
          <a:p>
            <a:pPr algn="ctr"/>
            <a:r>
              <a:rPr lang="de-DE" dirty="0"/>
              <a:t>Titel</a:t>
            </a:r>
          </a:p>
        </p:txBody>
      </p:sp>
      <p:sp>
        <p:nvSpPr>
          <p:cNvPr id="45080" name="Oval 23"/>
          <p:cNvSpPr>
            <a:spLocks noChangeArrowheads="1"/>
          </p:cNvSpPr>
          <p:nvPr/>
        </p:nvSpPr>
        <p:spPr bwMode="auto">
          <a:xfrm>
            <a:off x="9389431" y="4999369"/>
            <a:ext cx="788988" cy="417513"/>
          </a:xfrm>
          <a:prstGeom prst="ellipse">
            <a:avLst/>
          </a:prstGeom>
          <a:noFill/>
          <a:ln w="12700">
            <a:solidFill>
              <a:srgbClr val="FFC000"/>
            </a:solidFill>
            <a:round/>
            <a:headEnd/>
            <a:tailEnd/>
          </a:ln>
        </p:spPr>
        <p:txBody>
          <a:bodyPr wrap="none" anchor="ctr"/>
          <a:lstStyle/>
          <a:p>
            <a:pPr algn="ctr"/>
            <a:r>
              <a:rPr lang="de-DE"/>
              <a:t>Raum</a:t>
            </a:r>
          </a:p>
        </p:txBody>
      </p:sp>
      <p:sp>
        <p:nvSpPr>
          <p:cNvPr id="45081" name="Oval 24"/>
          <p:cNvSpPr>
            <a:spLocks noChangeArrowheads="1"/>
          </p:cNvSpPr>
          <p:nvPr/>
        </p:nvSpPr>
        <p:spPr bwMode="auto">
          <a:xfrm>
            <a:off x="9389431" y="4331031"/>
            <a:ext cx="788988" cy="420688"/>
          </a:xfrm>
          <a:prstGeom prst="ellipse">
            <a:avLst/>
          </a:prstGeom>
          <a:noFill/>
          <a:ln w="12700">
            <a:solidFill>
              <a:srgbClr val="FFC000"/>
            </a:solidFill>
            <a:round/>
            <a:headEnd/>
            <a:tailEnd/>
          </a:ln>
        </p:spPr>
        <p:txBody>
          <a:bodyPr wrap="none" anchor="ctr"/>
          <a:lstStyle/>
          <a:p>
            <a:pPr algn="ctr"/>
            <a:r>
              <a:rPr lang="de-DE"/>
              <a:t>Rang</a:t>
            </a:r>
          </a:p>
        </p:txBody>
      </p:sp>
      <p:sp>
        <p:nvSpPr>
          <p:cNvPr id="45082" name="Oval 25"/>
          <p:cNvSpPr>
            <a:spLocks noChangeArrowheads="1"/>
          </p:cNvSpPr>
          <p:nvPr/>
        </p:nvSpPr>
        <p:spPr bwMode="auto">
          <a:xfrm>
            <a:off x="7279644" y="5481138"/>
            <a:ext cx="790575" cy="417513"/>
          </a:xfrm>
          <a:prstGeom prst="ellipse">
            <a:avLst/>
          </a:prstGeom>
          <a:noFill/>
          <a:ln w="12700">
            <a:solidFill>
              <a:srgbClr val="FFC000"/>
            </a:solidFill>
            <a:round/>
            <a:headEnd/>
            <a:tailEnd/>
          </a:ln>
        </p:spPr>
        <p:txBody>
          <a:bodyPr wrap="none" anchor="ctr"/>
          <a:lstStyle/>
          <a:p>
            <a:pPr algn="ctr"/>
            <a:r>
              <a:rPr lang="de-DE" u="sng"/>
              <a:t>PersNr</a:t>
            </a:r>
          </a:p>
        </p:txBody>
      </p:sp>
      <p:sp>
        <p:nvSpPr>
          <p:cNvPr id="45083" name="Text Box 26"/>
          <p:cNvSpPr txBox="1">
            <a:spLocks noChangeArrowheads="1"/>
          </p:cNvSpPr>
          <p:nvPr/>
        </p:nvSpPr>
        <p:spPr bwMode="auto">
          <a:xfrm>
            <a:off x="8276483" y="1955776"/>
            <a:ext cx="1379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Nachfolger</a:t>
            </a:r>
          </a:p>
        </p:txBody>
      </p:sp>
      <p:sp>
        <p:nvSpPr>
          <p:cNvPr id="45084" name="Text Box 27"/>
          <p:cNvSpPr txBox="1">
            <a:spLocks noChangeArrowheads="1"/>
          </p:cNvSpPr>
          <p:nvPr/>
        </p:nvSpPr>
        <p:spPr bwMode="auto">
          <a:xfrm>
            <a:off x="6644533" y="1949453"/>
            <a:ext cx="1162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Vorgänger</a:t>
            </a:r>
          </a:p>
        </p:txBody>
      </p:sp>
      <p:sp>
        <p:nvSpPr>
          <p:cNvPr id="45085" name="Oval 28"/>
          <p:cNvSpPr>
            <a:spLocks noChangeArrowheads="1"/>
          </p:cNvSpPr>
          <p:nvPr/>
        </p:nvSpPr>
        <p:spPr bwMode="auto">
          <a:xfrm>
            <a:off x="8162294" y="5479550"/>
            <a:ext cx="788988" cy="417513"/>
          </a:xfrm>
          <a:prstGeom prst="ellipse">
            <a:avLst/>
          </a:prstGeom>
          <a:noFill/>
          <a:ln w="12700">
            <a:solidFill>
              <a:srgbClr val="FFC000"/>
            </a:solidFill>
            <a:round/>
            <a:headEnd/>
            <a:tailEnd/>
          </a:ln>
        </p:spPr>
        <p:txBody>
          <a:bodyPr wrap="none" anchor="ctr"/>
          <a:lstStyle/>
          <a:p>
            <a:pPr algn="ctr"/>
            <a:r>
              <a:rPr lang="de-DE"/>
              <a:t>Name</a:t>
            </a:r>
          </a:p>
        </p:txBody>
      </p:sp>
      <p:sp>
        <p:nvSpPr>
          <p:cNvPr id="45086" name="Line 29"/>
          <p:cNvSpPr>
            <a:spLocks noChangeShapeType="1"/>
          </p:cNvSpPr>
          <p:nvPr/>
        </p:nvSpPr>
        <p:spPr bwMode="auto">
          <a:xfrm>
            <a:off x="7773570" y="1812112"/>
            <a:ext cx="0" cy="592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087" name="Line 30"/>
          <p:cNvSpPr>
            <a:spLocks noChangeShapeType="1"/>
          </p:cNvSpPr>
          <p:nvPr/>
        </p:nvSpPr>
        <p:spPr bwMode="auto">
          <a:xfrm>
            <a:off x="8392481" y="1852645"/>
            <a:ext cx="0" cy="539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cxnSp>
        <p:nvCxnSpPr>
          <p:cNvPr id="45089" name="AutoShape 32"/>
          <p:cNvCxnSpPr>
            <a:cxnSpLocks noChangeShapeType="1"/>
            <a:stCxn id="45061" idx="1"/>
            <a:endCxn id="45063" idx="5"/>
          </p:cNvCxnSpPr>
          <p:nvPr/>
        </p:nvCxnSpPr>
        <p:spPr bwMode="auto">
          <a:xfrm flipH="1" flipV="1">
            <a:off x="2883856" y="4492956"/>
            <a:ext cx="479425" cy="41433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0" name="AutoShape 33"/>
          <p:cNvCxnSpPr>
            <a:cxnSpLocks noChangeShapeType="1"/>
            <a:stCxn id="45061" idx="1"/>
            <a:endCxn id="45066" idx="6"/>
          </p:cNvCxnSpPr>
          <p:nvPr/>
        </p:nvCxnSpPr>
        <p:spPr bwMode="auto">
          <a:xfrm flipH="1" flipV="1">
            <a:off x="2999743" y="4907294"/>
            <a:ext cx="363538" cy="158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1" name="AutoShape 34"/>
          <p:cNvCxnSpPr>
            <a:cxnSpLocks noChangeShapeType="1"/>
            <a:stCxn id="45061" idx="1"/>
            <a:endCxn id="45067" idx="7"/>
          </p:cNvCxnSpPr>
          <p:nvPr/>
        </p:nvCxnSpPr>
        <p:spPr bwMode="auto">
          <a:xfrm flipH="1">
            <a:off x="2990218" y="4908881"/>
            <a:ext cx="373063" cy="41751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2" name="AutoShape 35"/>
          <p:cNvCxnSpPr>
            <a:cxnSpLocks noChangeShapeType="1"/>
            <a:stCxn id="45071" idx="2"/>
            <a:endCxn id="45073" idx="0"/>
          </p:cNvCxnSpPr>
          <p:nvPr/>
        </p:nvCxnSpPr>
        <p:spPr bwMode="auto">
          <a:xfrm>
            <a:off x="6339843" y="4160104"/>
            <a:ext cx="1795463" cy="5233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3" name="AutoShape 36"/>
          <p:cNvCxnSpPr>
            <a:cxnSpLocks noChangeShapeType="1"/>
            <a:stCxn id="45072" idx="3"/>
            <a:endCxn id="45073" idx="1"/>
          </p:cNvCxnSpPr>
          <p:nvPr/>
        </p:nvCxnSpPr>
        <p:spPr bwMode="auto">
          <a:xfrm>
            <a:off x="6830381" y="4910469"/>
            <a:ext cx="488950" cy="79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4" name="AutoShape 37"/>
          <p:cNvCxnSpPr>
            <a:cxnSpLocks noChangeShapeType="1"/>
            <a:stCxn id="45061" idx="3"/>
            <a:endCxn id="45072" idx="1"/>
          </p:cNvCxnSpPr>
          <p:nvPr/>
        </p:nvCxnSpPr>
        <p:spPr bwMode="auto">
          <a:xfrm>
            <a:off x="4995231" y="4908088"/>
            <a:ext cx="517525" cy="238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5" name="AutoShape 38"/>
          <p:cNvCxnSpPr>
            <a:cxnSpLocks noChangeShapeType="1"/>
            <a:stCxn id="45071" idx="0"/>
            <a:endCxn id="45060" idx="2"/>
          </p:cNvCxnSpPr>
          <p:nvPr/>
        </p:nvCxnSpPr>
        <p:spPr bwMode="auto">
          <a:xfrm flipH="1" flipV="1">
            <a:off x="4499931" y="2859091"/>
            <a:ext cx="1839912" cy="57393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6" name="AutoShape 39"/>
          <p:cNvCxnSpPr>
            <a:cxnSpLocks noChangeShapeType="1"/>
            <a:stCxn id="45074" idx="2"/>
            <a:endCxn id="45071" idx="0"/>
          </p:cNvCxnSpPr>
          <p:nvPr/>
        </p:nvCxnSpPr>
        <p:spPr bwMode="auto">
          <a:xfrm flipH="1">
            <a:off x="6339843" y="2862266"/>
            <a:ext cx="1795463" cy="5707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7" name="AutoShape 40"/>
          <p:cNvCxnSpPr>
            <a:cxnSpLocks noChangeShapeType="1"/>
            <a:stCxn id="45073" idx="0"/>
            <a:endCxn id="45075" idx="2"/>
          </p:cNvCxnSpPr>
          <p:nvPr/>
        </p:nvCxnSpPr>
        <p:spPr bwMode="auto">
          <a:xfrm flipV="1">
            <a:off x="8135306" y="4160104"/>
            <a:ext cx="795" cy="5233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8" name="AutoShape 41"/>
          <p:cNvCxnSpPr>
            <a:cxnSpLocks noChangeShapeType="1"/>
            <a:stCxn id="45074" idx="2"/>
            <a:endCxn id="45075" idx="0"/>
          </p:cNvCxnSpPr>
          <p:nvPr/>
        </p:nvCxnSpPr>
        <p:spPr bwMode="auto">
          <a:xfrm>
            <a:off x="8135306" y="2862266"/>
            <a:ext cx="795" cy="5707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9" name="AutoShape 42"/>
          <p:cNvCxnSpPr>
            <a:cxnSpLocks noChangeShapeType="1"/>
            <a:stCxn id="45060" idx="3"/>
            <a:endCxn id="45070" idx="1"/>
          </p:cNvCxnSpPr>
          <p:nvPr/>
        </p:nvCxnSpPr>
        <p:spPr bwMode="auto">
          <a:xfrm>
            <a:off x="5315906" y="2631285"/>
            <a:ext cx="430212" cy="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0" name="AutoShape 43"/>
          <p:cNvCxnSpPr>
            <a:cxnSpLocks noChangeShapeType="1"/>
            <a:stCxn id="45070" idx="3"/>
            <a:endCxn id="45074" idx="1"/>
          </p:cNvCxnSpPr>
          <p:nvPr/>
        </p:nvCxnSpPr>
        <p:spPr bwMode="auto">
          <a:xfrm>
            <a:off x="6933568" y="2631285"/>
            <a:ext cx="385763" cy="31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1" name="AutoShape 44"/>
          <p:cNvCxnSpPr>
            <a:cxnSpLocks noChangeShapeType="1"/>
            <a:stCxn id="45073" idx="2"/>
            <a:endCxn id="45082" idx="0"/>
          </p:cNvCxnSpPr>
          <p:nvPr/>
        </p:nvCxnSpPr>
        <p:spPr bwMode="auto">
          <a:xfrm flipH="1">
            <a:off x="7674932" y="5139069"/>
            <a:ext cx="460374" cy="342069"/>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2" name="AutoShape 45"/>
          <p:cNvCxnSpPr>
            <a:cxnSpLocks noChangeShapeType="1"/>
            <a:stCxn id="45073" idx="2"/>
            <a:endCxn id="45085" idx="0"/>
          </p:cNvCxnSpPr>
          <p:nvPr/>
        </p:nvCxnSpPr>
        <p:spPr bwMode="auto">
          <a:xfrm>
            <a:off x="8135306" y="5139069"/>
            <a:ext cx="421482" cy="34048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3" name="AutoShape 46"/>
          <p:cNvCxnSpPr>
            <a:cxnSpLocks noChangeShapeType="1"/>
            <a:stCxn id="45073" idx="3"/>
            <a:endCxn id="45081" idx="3"/>
          </p:cNvCxnSpPr>
          <p:nvPr/>
        </p:nvCxnSpPr>
        <p:spPr bwMode="auto">
          <a:xfrm flipV="1">
            <a:off x="8951281" y="4690111"/>
            <a:ext cx="553695" cy="2211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4" name="AutoShape 47"/>
          <p:cNvCxnSpPr>
            <a:cxnSpLocks noChangeShapeType="1"/>
            <a:stCxn id="45073" idx="3"/>
            <a:endCxn id="45080" idx="1"/>
          </p:cNvCxnSpPr>
          <p:nvPr/>
        </p:nvCxnSpPr>
        <p:spPr bwMode="auto">
          <a:xfrm>
            <a:off x="8951281" y="4911263"/>
            <a:ext cx="553695" cy="149249"/>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5" name="AutoShape 48"/>
          <p:cNvCxnSpPr>
            <a:cxnSpLocks noChangeShapeType="1"/>
            <a:stCxn id="45060" idx="1"/>
            <a:endCxn id="45062" idx="5"/>
          </p:cNvCxnSpPr>
          <p:nvPr/>
        </p:nvCxnSpPr>
        <p:spPr bwMode="auto">
          <a:xfrm flipH="1" flipV="1">
            <a:off x="2950531" y="2166940"/>
            <a:ext cx="733425" cy="4635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6" name="AutoShape 49"/>
          <p:cNvCxnSpPr>
            <a:cxnSpLocks noChangeShapeType="1"/>
            <a:stCxn id="45060" idx="1"/>
            <a:endCxn id="45065" idx="6"/>
          </p:cNvCxnSpPr>
          <p:nvPr/>
        </p:nvCxnSpPr>
        <p:spPr bwMode="auto">
          <a:xfrm flipH="1">
            <a:off x="3066418" y="2632078"/>
            <a:ext cx="617538" cy="793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7" name="AutoShape 50"/>
          <p:cNvCxnSpPr>
            <a:cxnSpLocks noChangeShapeType="1"/>
            <a:stCxn id="45060" idx="1"/>
            <a:endCxn id="45064" idx="7"/>
          </p:cNvCxnSpPr>
          <p:nvPr/>
        </p:nvCxnSpPr>
        <p:spPr bwMode="auto">
          <a:xfrm flipH="1">
            <a:off x="2993393" y="2632078"/>
            <a:ext cx="690563" cy="48101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8" name="AutoShape 51"/>
          <p:cNvCxnSpPr>
            <a:cxnSpLocks noChangeShapeType="1"/>
            <a:stCxn id="45074" idx="3"/>
            <a:endCxn id="45078" idx="3"/>
          </p:cNvCxnSpPr>
          <p:nvPr/>
        </p:nvCxnSpPr>
        <p:spPr bwMode="auto">
          <a:xfrm flipV="1">
            <a:off x="8951281" y="2242089"/>
            <a:ext cx="771415" cy="39237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9" name="AutoShape 52"/>
          <p:cNvCxnSpPr>
            <a:cxnSpLocks noChangeShapeType="1"/>
            <a:stCxn id="45074" idx="3"/>
            <a:endCxn id="45077" idx="2"/>
          </p:cNvCxnSpPr>
          <p:nvPr/>
        </p:nvCxnSpPr>
        <p:spPr bwMode="auto">
          <a:xfrm>
            <a:off x="8951281" y="2634460"/>
            <a:ext cx="646113" cy="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10" name="AutoShape 53"/>
          <p:cNvCxnSpPr>
            <a:cxnSpLocks noChangeShapeType="1"/>
            <a:stCxn id="45074" idx="3"/>
            <a:endCxn id="45079" idx="1"/>
          </p:cNvCxnSpPr>
          <p:nvPr/>
        </p:nvCxnSpPr>
        <p:spPr bwMode="auto">
          <a:xfrm>
            <a:off x="8951281" y="2634460"/>
            <a:ext cx="771415" cy="455869"/>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11" name="AutoShape 54"/>
          <p:cNvCxnSpPr>
            <a:cxnSpLocks noChangeShapeType="1"/>
            <a:stCxn id="45071" idx="1"/>
            <a:endCxn id="45069" idx="6"/>
          </p:cNvCxnSpPr>
          <p:nvPr/>
        </p:nvCxnSpPr>
        <p:spPr bwMode="auto">
          <a:xfrm flipH="1">
            <a:off x="5153981" y="3796567"/>
            <a:ext cx="592137" cy="79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a:extLst>
              <a:ext uri="{FF2B5EF4-FFF2-40B4-BE49-F238E27FC236}">
                <a16:creationId xmlns:a16="http://schemas.microsoft.com/office/drawing/2014/main" id="{58AFB5F6-2611-1D47-A75B-79C4BB74EB9E}"/>
              </a:ext>
            </a:extLst>
          </p:cNvPr>
          <p:cNvSpPr>
            <a:spLocks noGrp="1"/>
          </p:cNvSpPr>
          <p:nvPr>
            <p:ph type="title"/>
          </p:nvPr>
        </p:nvSpPr>
        <p:spPr>
          <a:xfrm>
            <a:off x="359625" y="904869"/>
            <a:ext cx="11472051" cy="575329"/>
          </a:xfrm>
        </p:spPr>
        <p:txBody>
          <a:bodyPr/>
          <a:lstStyle/>
          <a:p>
            <a:r>
              <a:rPr lang="de-DE" dirty="0"/>
              <a:t>Universitätsschema</a:t>
            </a:r>
          </a:p>
        </p:txBody>
      </p:sp>
      <p:sp>
        <p:nvSpPr>
          <p:cNvPr id="5" name="Date Placeholder 4">
            <a:extLst>
              <a:ext uri="{FF2B5EF4-FFF2-40B4-BE49-F238E27FC236}">
                <a16:creationId xmlns:a16="http://schemas.microsoft.com/office/drawing/2014/main" id="{5EC3751E-EAC3-EA4F-B9DE-3A408E1C3BE3}"/>
              </a:ext>
            </a:extLst>
          </p:cNvPr>
          <p:cNvSpPr>
            <a:spLocks noGrp="1"/>
          </p:cNvSpPr>
          <p:nvPr>
            <p:ph type="dt" sz="half" idx="2"/>
          </p:nvPr>
        </p:nvSpPr>
        <p:spPr>
          <a:xfrm>
            <a:off x="3596254" y="388800"/>
            <a:ext cx="8235421" cy="360000"/>
          </a:xfrm>
        </p:spPr>
        <p:txBody>
          <a:bodyPr/>
          <a:lstStyle/>
          <a:p>
            <a:r>
              <a:rPr lang="en-GB"/>
              <a:t>Modellierung</a:t>
            </a:r>
          </a:p>
        </p:txBody>
      </p:sp>
      <p:sp>
        <p:nvSpPr>
          <p:cNvPr id="6" name="Footer Placeholder 5">
            <a:extLst>
              <a:ext uri="{FF2B5EF4-FFF2-40B4-BE49-F238E27FC236}">
                <a16:creationId xmlns:a16="http://schemas.microsoft.com/office/drawing/2014/main" id="{80950CBF-A883-0441-9711-F2F11FA0C4E8}"/>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765B160F-BA21-DA40-9C44-9DC71669DFDF}"/>
              </a:ext>
            </a:extLst>
          </p:cNvPr>
          <p:cNvSpPr>
            <a:spLocks noGrp="1"/>
          </p:cNvSpPr>
          <p:nvPr>
            <p:ph type="sldNum" sz="quarter" idx="4"/>
          </p:nvPr>
        </p:nvSpPr>
        <p:spPr/>
        <p:txBody>
          <a:bodyPr/>
          <a:lstStyle/>
          <a:p>
            <a:fld id="{6B52BCD7-8B4B-1443-81DC-540C3C62FE02}" type="slidenum">
              <a:rPr lang="en-GB" smtClean="0"/>
              <a:t>30</a:t>
            </a:fld>
            <a:endParaRPr lang="en-GB"/>
          </a:p>
        </p:txBody>
      </p:sp>
      <p:sp>
        <p:nvSpPr>
          <p:cNvPr id="154" name="Text Box 55">
            <a:extLst>
              <a:ext uri="{FF2B5EF4-FFF2-40B4-BE49-F238E27FC236}">
                <a16:creationId xmlns:a16="http://schemas.microsoft.com/office/drawing/2014/main" id="{1AF386E6-0861-BC4D-9A52-FF756EB9F78D}"/>
              </a:ext>
            </a:extLst>
          </p:cNvPr>
          <p:cNvSpPr txBox="1">
            <a:spLocks noChangeArrowheads="1"/>
          </p:cNvSpPr>
          <p:nvPr/>
        </p:nvSpPr>
        <p:spPr bwMode="auto">
          <a:xfrm>
            <a:off x="8090795" y="409913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1</a:t>
            </a:r>
          </a:p>
        </p:txBody>
      </p:sp>
      <p:sp>
        <p:nvSpPr>
          <p:cNvPr id="155" name="Text Box 56">
            <a:extLst>
              <a:ext uri="{FF2B5EF4-FFF2-40B4-BE49-F238E27FC236}">
                <a16:creationId xmlns:a16="http://schemas.microsoft.com/office/drawing/2014/main" id="{A6EDC75E-D8C2-CA4A-A915-9DADCE40E9B7}"/>
              </a:ext>
            </a:extLst>
          </p:cNvPr>
          <p:cNvSpPr txBox="1">
            <a:spLocks noChangeArrowheads="1"/>
          </p:cNvSpPr>
          <p:nvPr/>
        </p:nvSpPr>
        <p:spPr bwMode="auto">
          <a:xfrm>
            <a:off x="7521684" y="1692279"/>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56" name="Text Box 57">
            <a:extLst>
              <a:ext uri="{FF2B5EF4-FFF2-40B4-BE49-F238E27FC236}">
                <a16:creationId xmlns:a16="http://schemas.microsoft.com/office/drawing/2014/main" id="{903B56D5-EE5B-F343-A71B-4E1FC2032D8C}"/>
              </a:ext>
            </a:extLst>
          </p:cNvPr>
          <p:cNvSpPr txBox="1">
            <a:spLocks noChangeArrowheads="1"/>
          </p:cNvSpPr>
          <p:nvPr/>
        </p:nvSpPr>
        <p:spPr bwMode="auto">
          <a:xfrm>
            <a:off x="6546219" y="397595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1</a:t>
            </a:r>
          </a:p>
        </p:txBody>
      </p:sp>
      <p:sp>
        <p:nvSpPr>
          <p:cNvPr id="157" name="Text Box 58">
            <a:extLst>
              <a:ext uri="{FF2B5EF4-FFF2-40B4-BE49-F238E27FC236}">
                <a16:creationId xmlns:a16="http://schemas.microsoft.com/office/drawing/2014/main" id="{4B1D0EC7-F27C-6545-98AD-9E38FF3F53E9}"/>
              </a:ext>
            </a:extLst>
          </p:cNvPr>
          <p:cNvSpPr txBox="1">
            <a:spLocks noChangeArrowheads="1"/>
          </p:cNvSpPr>
          <p:nvPr/>
        </p:nvSpPr>
        <p:spPr bwMode="auto">
          <a:xfrm>
            <a:off x="6785064" y="461043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1</a:t>
            </a:r>
          </a:p>
        </p:txBody>
      </p:sp>
      <p:sp>
        <p:nvSpPr>
          <p:cNvPr id="158" name="Text Box 59">
            <a:extLst>
              <a:ext uri="{FF2B5EF4-FFF2-40B4-BE49-F238E27FC236}">
                <a16:creationId xmlns:a16="http://schemas.microsoft.com/office/drawing/2014/main" id="{08490E4F-4561-6941-A101-7FD2A1B62376}"/>
              </a:ext>
            </a:extLst>
          </p:cNvPr>
          <p:cNvSpPr txBox="1">
            <a:spLocks noChangeArrowheads="1"/>
          </p:cNvSpPr>
          <p:nvPr/>
        </p:nvSpPr>
        <p:spPr bwMode="auto">
          <a:xfrm>
            <a:off x="5883761" y="3012897"/>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59" name="Text Box 60">
            <a:extLst>
              <a:ext uri="{FF2B5EF4-FFF2-40B4-BE49-F238E27FC236}">
                <a16:creationId xmlns:a16="http://schemas.microsoft.com/office/drawing/2014/main" id="{6B71FA49-D03E-8449-B857-AE437DFBDAAB}"/>
              </a:ext>
            </a:extLst>
          </p:cNvPr>
          <p:cNvSpPr txBox="1">
            <a:spLocks noChangeArrowheads="1"/>
          </p:cNvSpPr>
          <p:nvPr/>
        </p:nvSpPr>
        <p:spPr bwMode="auto">
          <a:xfrm>
            <a:off x="8098421" y="3141485"/>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60" name="Text Box 61">
            <a:extLst>
              <a:ext uri="{FF2B5EF4-FFF2-40B4-BE49-F238E27FC236}">
                <a16:creationId xmlns:a16="http://schemas.microsoft.com/office/drawing/2014/main" id="{5E47FE33-B514-DE41-AF46-77FF30C3FD2D}"/>
              </a:ext>
            </a:extLst>
          </p:cNvPr>
          <p:cNvSpPr txBox="1">
            <a:spLocks noChangeArrowheads="1"/>
          </p:cNvSpPr>
          <p:nvPr/>
        </p:nvSpPr>
        <p:spPr bwMode="auto">
          <a:xfrm>
            <a:off x="5237921" y="4593721"/>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61" name="Text Box 62">
            <a:extLst>
              <a:ext uri="{FF2B5EF4-FFF2-40B4-BE49-F238E27FC236}">
                <a16:creationId xmlns:a16="http://schemas.microsoft.com/office/drawing/2014/main" id="{5BFD214A-05CE-F94B-917E-7B624162D312}"/>
              </a:ext>
            </a:extLst>
          </p:cNvPr>
          <p:cNvSpPr txBox="1">
            <a:spLocks noChangeArrowheads="1"/>
          </p:cNvSpPr>
          <p:nvPr/>
        </p:nvSpPr>
        <p:spPr bwMode="auto">
          <a:xfrm>
            <a:off x="6444995" y="3013873"/>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sp>
        <p:nvSpPr>
          <p:cNvPr id="162" name="Text Box 63">
            <a:extLst>
              <a:ext uri="{FF2B5EF4-FFF2-40B4-BE49-F238E27FC236}">
                <a16:creationId xmlns:a16="http://schemas.microsoft.com/office/drawing/2014/main" id="{F9F45270-60E2-7444-B80E-2AF70A597AA7}"/>
              </a:ext>
            </a:extLst>
          </p:cNvPr>
          <p:cNvSpPr txBox="1">
            <a:spLocks noChangeArrowheads="1"/>
          </p:cNvSpPr>
          <p:nvPr/>
        </p:nvSpPr>
        <p:spPr bwMode="auto">
          <a:xfrm>
            <a:off x="8361087" y="1706883"/>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sp>
        <p:nvSpPr>
          <p:cNvPr id="163" name="Text Box 64">
            <a:extLst>
              <a:ext uri="{FF2B5EF4-FFF2-40B4-BE49-F238E27FC236}">
                <a16:creationId xmlns:a16="http://schemas.microsoft.com/office/drawing/2014/main" id="{A8A1EDB7-1176-354B-91C7-8811BF1E3A54}"/>
              </a:ext>
            </a:extLst>
          </p:cNvPr>
          <p:cNvSpPr txBox="1">
            <a:spLocks noChangeArrowheads="1"/>
          </p:cNvSpPr>
          <p:nvPr/>
        </p:nvSpPr>
        <p:spPr bwMode="auto">
          <a:xfrm>
            <a:off x="6850185" y="2324920"/>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sp>
        <p:nvSpPr>
          <p:cNvPr id="164" name="Text Box 65">
            <a:extLst>
              <a:ext uri="{FF2B5EF4-FFF2-40B4-BE49-F238E27FC236}">
                <a16:creationId xmlns:a16="http://schemas.microsoft.com/office/drawing/2014/main" id="{B4D93CCD-4287-C34B-9B3E-7DF31FD928D3}"/>
              </a:ext>
            </a:extLst>
          </p:cNvPr>
          <p:cNvSpPr txBox="1">
            <a:spLocks noChangeArrowheads="1"/>
          </p:cNvSpPr>
          <p:nvPr/>
        </p:nvSpPr>
        <p:spPr bwMode="auto">
          <a:xfrm>
            <a:off x="5506950" y="2319341"/>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3" name="Rectangle 2">
            <a:extLst>
              <a:ext uri="{FF2B5EF4-FFF2-40B4-BE49-F238E27FC236}">
                <a16:creationId xmlns:a16="http://schemas.microsoft.com/office/drawing/2014/main" id="{14B05281-A03A-1041-A4E9-FBCB7A34B709}"/>
              </a:ext>
            </a:extLst>
          </p:cNvPr>
          <p:cNvSpPr/>
          <p:nvPr/>
        </p:nvSpPr>
        <p:spPr>
          <a:xfrm>
            <a:off x="3902391" y="6433823"/>
            <a:ext cx="4387219" cy="276999"/>
          </a:xfrm>
          <a:prstGeom prst="rect">
            <a:avLst/>
          </a:prstGeom>
        </p:spPr>
        <p:txBody>
          <a:bodyPr wrap="square">
            <a:spAutoFit/>
          </a:bodyPr>
          <a:lstStyle/>
          <a:p>
            <a:pPr algn="ctr"/>
            <a:r>
              <a:rPr lang="de-DE" sz="1200" dirty="0">
                <a:solidFill>
                  <a:schemeClr val="tx1">
                    <a:lumMod val="60000"/>
                    <a:lumOff val="40000"/>
                  </a:schemeClr>
                </a:solidFill>
              </a:rPr>
              <a:t>A. Kemper, A. </a:t>
            </a:r>
            <a:r>
              <a:rPr lang="de-DE" sz="1200" dirty="0" err="1">
                <a:solidFill>
                  <a:schemeClr val="tx1">
                    <a:lumMod val="60000"/>
                    <a:lumOff val="40000"/>
                  </a:schemeClr>
                </a:solidFill>
              </a:rPr>
              <a:t>Eickler</a:t>
            </a:r>
            <a:r>
              <a:rPr lang="de-DE" sz="1200" dirty="0">
                <a:solidFill>
                  <a:schemeClr val="tx1">
                    <a:lumMod val="60000"/>
                    <a:lumOff val="40000"/>
                  </a:schemeClr>
                </a:solidFill>
              </a:rPr>
              <a:t>, </a:t>
            </a:r>
            <a:r>
              <a:rPr lang="de-DE" sz="1200" i="1" dirty="0">
                <a:solidFill>
                  <a:schemeClr val="tx1">
                    <a:lumMod val="60000"/>
                    <a:lumOff val="40000"/>
                  </a:schemeClr>
                </a:solidFill>
              </a:rPr>
              <a:t>Datenbanksysteme: Eine Einführung</a:t>
            </a:r>
            <a:endParaRPr lang="de-DE" sz="1200" dirty="0">
              <a:solidFill>
                <a:schemeClr val="tx1">
                  <a:lumMod val="60000"/>
                  <a:lumOff val="40000"/>
                </a:schemeClr>
              </a:solidFill>
            </a:endParaRPr>
          </a:p>
        </p:txBody>
      </p:sp>
    </p:spTree>
    <p:extLst>
      <p:ext uri="{BB962C8B-B14F-4D97-AF65-F5344CB8AC3E}">
        <p14:creationId xmlns:p14="http://schemas.microsoft.com/office/powerpoint/2010/main" val="18589661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E24B-B8A0-674C-B06E-23FD17056FF4}"/>
              </a:ext>
            </a:extLst>
          </p:cNvPr>
          <p:cNvSpPr>
            <a:spLocks noGrp="1"/>
          </p:cNvSpPr>
          <p:nvPr>
            <p:ph type="title"/>
          </p:nvPr>
        </p:nvSpPr>
        <p:spPr/>
        <p:txBody>
          <a:bodyPr/>
          <a:lstStyle/>
          <a:p>
            <a:r>
              <a:rPr lang="de-DE" dirty="0"/>
              <a:t>Funktionalitäten (Reprise)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740C25-17C3-954F-8C01-CB62454CC605}"/>
                  </a:ext>
                </a:extLst>
              </p:cNvPr>
              <p:cNvSpPr>
                <a:spLocks noGrp="1"/>
              </p:cNvSpPr>
              <p:nvPr>
                <p:ph idx="1"/>
              </p:nvPr>
            </p:nvSpPr>
            <p:spPr>
              <a:xfrm>
                <a:off x="359626" y="1665066"/>
                <a:ext cx="7273724" cy="4240848"/>
              </a:xfrm>
            </p:spPr>
            <p:txBody>
              <a:bodyPr>
                <a:noAutofit/>
              </a:bodyPr>
              <a:lstStyle/>
              <a:p>
                <a:r>
                  <a:rPr lang="de-DE" dirty="0">
                    <a:ea typeface="ＭＳ Ｐゴシック" charset="0"/>
                  </a:rPr>
                  <a:t>Funktionalitäten bei binären Beziehungen: </a:t>
                </a:r>
                <a:r>
                  <a:rPr lang="de-DE" dirty="0" err="1">
                    <a:ea typeface="ＭＳ Ｐゴシック" charset="0"/>
                  </a:rPr>
                  <a:t>n:m</a:t>
                </a:r>
                <a:r>
                  <a:rPr lang="de-DE" dirty="0">
                    <a:ea typeface="ＭＳ Ｐゴシック" charset="0"/>
                  </a:rPr>
                  <a:t>, 1:n, 1:1</a:t>
                </a:r>
              </a:p>
              <a:p>
                <a:r>
                  <a:rPr lang="de-DE" dirty="0">
                    <a:ea typeface="ＭＳ Ｐゴシック" charset="0"/>
                  </a:rPr>
                  <a:t>Generalisierung:</a:t>
                </a:r>
                <a:br>
                  <a:rPr lang="de-DE" dirty="0">
                    <a:ea typeface="ＭＳ Ｐゴシック" charset="0"/>
                  </a:rPr>
                </a:br>
                <a:r>
                  <a:rPr lang="de-DE" dirty="0">
                    <a:ea typeface="ＭＳ Ｐゴシック" charset="0"/>
                  </a:rPr>
                  <a:t>Funktionalitätsangaben bei </a:t>
                </a:r>
                <a14:m>
                  <m:oMath xmlns:m="http://schemas.openxmlformats.org/officeDocument/2006/math">
                    <m:r>
                      <a:rPr lang="de-DE" b="0" i="1" dirty="0" smtClean="0">
                        <a:latin typeface="Cambria Math" panose="02040503050406030204" pitchFamily="18" charset="0"/>
                        <a:ea typeface="ＭＳ Ｐゴシック" charset="0"/>
                      </a:rPr>
                      <m:t>𝑘</m:t>
                    </m:r>
                  </m:oMath>
                </a14:m>
                <a:r>
                  <a:rPr lang="de-DE" dirty="0">
                    <a:ea typeface="ＭＳ Ｐゴシック" charset="0"/>
                  </a:rPr>
                  <a:t>-ären Beziehungen</a:t>
                </a:r>
              </a:p>
              <a:p>
                <a:pPr lvl="1"/>
                <a:r>
                  <a:rPr lang="de-DE" dirty="0">
                    <a:ea typeface="ＭＳ Ｐゴシック" charset="0"/>
                  </a:rPr>
                  <a:t>Funktionalität zwischen einem Tupel von </a:t>
                </a:r>
                <a14:m>
                  <m:oMath xmlns:m="http://schemas.openxmlformats.org/officeDocument/2006/math">
                    <m:r>
                      <a:rPr lang="de-DE" i="1" dirty="0" smtClean="0">
                        <a:latin typeface="Cambria Math" panose="02040503050406030204" pitchFamily="18" charset="0"/>
                        <a:ea typeface="ＭＳ Ｐゴシック" charset="0"/>
                      </a:rPr>
                      <m:t>𝑘</m:t>
                    </m:r>
                    <m:r>
                      <a:rPr lang="de-DE" i="1" dirty="0" smtClean="0">
                        <a:latin typeface="Cambria Math" panose="02040503050406030204" pitchFamily="18" charset="0"/>
                        <a:ea typeface="ＭＳ Ｐゴシック" charset="0"/>
                      </a:rPr>
                      <m:t>−1</m:t>
                    </m:r>
                  </m:oMath>
                </a14:m>
                <a:r>
                  <a:rPr lang="de-DE" dirty="0">
                    <a:ea typeface="ＭＳ Ｐゴシック" charset="0"/>
                  </a:rPr>
                  <a:t> Entitäten und des verbliebenen Entitätstyps</a:t>
                </a:r>
              </a:p>
              <a:p>
                <a:pPr lvl="1"/>
                <a:r>
                  <a:rPr lang="de-DE" dirty="0">
                    <a:ea typeface="ＭＳ Ｐゴシック" charset="0"/>
                  </a:rPr>
                  <a:t>Beispiel</a:t>
                </a:r>
              </a:p>
              <a:p>
                <a:pPr lvl="2"/>
                <a:r>
                  <a:rPr lang="de-DE" dirty="0">
                    <a:ea typeface="ＭＳ Ｐゴシック" charset="0"/>
                  </a:rPr>
                  <a:t>Ternäre Beziehung „prüfen“</a:t>
                </a:r>
              </a:p>
              <a:p>
                <a:pPr lvl="3"/>
                <a:r>
                  <a:rPr lang="de-DE" dirty="0">
                    <a:ea typeface="ＭＳ Ｐゴシック" charset="0"/>
                  </a:rPr>
                  <a:t>Ein*</a:t>
                </a:r>
                <a:r>
                  <a:rPr lang="de-DE" dirty="0" err="1">
                    <a:ea typeface="ＭＳ Ｐゴシック" charset="0"/>
                  </a:rPr>
                  <a:t>e</a:t>
                </a:r>
                <a:r>
                  <a:rPr lang="de-DE" dirty="0">
                    <a:ea typeface="ＭＳ Ｐゴシック" charset="0"/>
                  </a:rPr>
                  <a:t> Studierende*</a:t>
                </a:r>
                <a:r>
                  <a:rPr lang="de-DE" dirty="0" err="1">
                    <a:ea typeface="ＭＳ Ｐゴシック" charset="0"/>
                  </a:rPr>
                  <a:t>r</a:t>
                </a:r>
                <a:r>
                  <a:rPr lang="de-DE" dirty="0">
                    <a:ea typeface="ＭＳ Ｐゴシック" charset="0"/>
                  </a:rPr>
                  <a:t> in einer Vorlesung kann von einem*</a:t>
                </a:r>
                <a:r>
                  <a:rPr lang="de-DE" dirty="0" err="1">
                    <a:ea typeface="ＭＳ Ｐゴシック" charset="0"/>
                  </a:rPr>
                  <a:t>r</a:t>
                </a:r>
                <a:r>
                  <a:rPr lang="de-DE" dirty="0">
                    <a:ea typeface="ＭＳ Ｐゴシック" charset="0"/>
                  </a:rPr>
                  <a:t> Professor*in geprüft werden ➝ 1</a:t>
                </a:r>
              </a:p>
              <a:p>
                <a:pPr lvl="3"/>
                <a:r>
                  <a:rPr lang="de-DE" dirty="0">
                    <a:ea typeface="ＭＳ Ｐゴシック" charset="0"/>
                  </a:rPr>
                  <a:t>Ein*</a:t>
                </a:r>
                <a:r>
                  <a:rPr lang="de-DE" dirty="0" err="1">
                    <a:ea typeface="ＭＳ Ｐゴシック" charset="0"/>
                  </a:rPr>
                  <a:t>e</a:t>
                </a:r>
                <a:r>
                  <a:rPr lang="de-DE" dirty="0">
                    <a:ea typeface="ＭＳ Ｐゴシック" charset="0"/>
                  </a:rPr>
                  <a:t> Professor*in in einer Vorlesung kann mehrere Studierende prüfen ➝ n</a:t>
                </a:r>
              </a:p>
              <a:p>
                <a:pPr lvl="3"/>
                <a:r>
                  <a:rPr lang="de-DE" dirty="0">
                    <a:ea typeface="ＭＳ Ｐゴシック" charset="0"/>
                  </a:rPr>
                  <a:t>Ein*</a:t>
                </a:r>
                <a:r>
                  <a:rPr lang="de-DE" dirty="0" err="1">
                    <a:ea typeface="ＭＳ Ｐゴシック" charset="0"/>
                  </a:rPr>
                  <a:t>e</a:t>
                </a:r>
                <a:r>
                  <a:rPr lang="de-DE" dirty="0">
                    <a:ea typeface="ＭＳ Ｐゴシック" charset="0"/>
                  </a:rPr>
                  <a:t> Professor*in kann eine*n Studierende*n in mehreren Vorlesungen prüfen ➝ m (</a:t>
                </a: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ea typeface="ＭＳ Ｐゴシック" charset="0"/>
                  </a:rPr>
                  <a:t> n)</a:t>
                </a:r>
              </a:p>
              <a:p>
                <a:pPr lvl="2"/>
                <a:endParaRPr lang="de-DE" dirty="0">
                  <a:ea typeface="ＭＳ Ｐゴシック" charset="0"/>
                </a:endParaRPr>
              </a:p>
            </p:txBody>
          </p:sp>
        </mc:Choice>
        <mc:Fallback xmlns="">
          <p:sp>
            <p:nvSpPr>
              <p:cNvPr id="3" name="Content Placeholder 2">
                <a:extLst>
                  <a:ext uri="{FF2B5EF4-FFF2-40B4-BE49-F238E27FC236}">
                    <a16:creationId xmlns:a16="http://schemas.microsoft.com/office/drawing/2014/main" id="{5F740C25-17C3-954F-8C01-CB62454CC605}"/>
                  </a:ext>
                </a:extLst>
              </p:cNvPr>
              <p:cNvSpPr>
                <a:spLocks noGrp="1" noRot="1" noChangeAspect="1" noMove="1" noResize="1" noEditPoints="1" noAdjustHandles="1" noChangeArrowheads="1" noChangeShapeType="1" noTextEdit="1"/>
              </p:cNvSpPr>
              <p:nvPr>
                <p:ph idx="1"/>
              </p:nvPr>
            </p:nvSpPr>
            <p:spPr>
              <a:xfrm>
                <a:off x="359626" y="1665066"/>
                <a:ext cx="7273724" cy="4240848"/>
              </a:xfrm>
              <a:blipFill>
                <a:blip r:embed="rId3"/>
                <a:stretch>
                  <a:fillRect l="-2265" t="-2687" r="-52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9D78A40-516C-1A46-B609-66C6699E4239}"/>
              </a:ext>
            </a:extLst>
          </p:cNvPr>
          <p:cNvSpPr>
            <a:spLocks noGrp="1"/>
          </p:cNvSpPr>
          <p:nvPr>
            <p:ph type="sldNum" sz="quarter" idx="4"/>
          </p:nvPr>
        </p:nvSpPr>
        <p:spPr/>
        <p:txBody>
          <a:bodyPr/>
          <a:lstStyle/>
          <a:p>
            <a:fld id="{6B52BCD7-8B4B-1443-81DC-540C3C62FE02}" type="slidenum">
              <a:rPr lang="en-GB" smtClean="0"/>
              <a:t>31</a:t>
            </a:fld>
            <a:endParaRPr lang="en-GB"/>
          </a:p>
        </p:txBody>
      </p:sp>
      <p:sp>
        <p:nvSpPr>
          <p:cNvPr id="108" name="Date Placeholder 107">
            <a:extLst>
              <a:ext uri="{FF2B5EF4-FFF2-40B4-BE49-F238E27FC236}">
                <a16:creationId xmlns:a16="http://schemas.microsoft.com/office/drawing/2014/main" id="{BB0B3E04-DB39-A545-B6FC-B27E3A3657D1}"/>
              </a:ext>
            </a:extLst>
          </p:cNvPr>
          <p:cNvSpPr>
            <a:spLocks noGrp="1"/>
          </p:cNvSpPr>
          <p:nvPr>
            <p:ph type="dt" sz="half" idx="2"/>
          </p:nvPr>
        </p:nvSpPr>
        <p:spPr/>
        <p:txBody>
          <a:bodyPr/>
          <a:lstStyle/>
          <a:p>
            <a:r>
              <a:rPr lang="en-GB"/>
              <a:t>Modellierung</a:t>
            </a:r>
          </a:p>
        </p:txBody>
      </p:sp>
      <p:sp>
        <p:nvSpPr>
          <p:cNvPr id="119" name="Footer Placeholder 118">
            <a:extLst>
              <a:ext uri="{FF2B5EF4-FFF2-40B4-BE49-F238E27FC236}">
                <a16:creationId xmlns:a16="http://schemas.microsoft.com/office/drawing/2014/main" id="{213AC6AE-FFF1-3846-996A-DFF902CF739D}"/>
              </a:ext>
            </a:extLst>
          </p:cNvPr>
          <p:cNvSpPr>
            <a:spLocks noGrp="1"/>
          </p:cNvSpPr>
          <p:nvPr>
            <p:ph type="ftr" sz="quarter" idx="3"/>
          </p:nvPr>
        </p:nvSpPr>
        <p:spPr/>
        <p:txBody>
          <a:bodyPr/>
          <a:lstStyle/>
          <a:p>
            <a:r>
              <a:rPr lang="en-GB"/>
              <a:t>T. Braun - Datenbanken</a:t>
            </a:r>
          </a:p>
        </p:txBody>
      </p:sp>
      <p:grpSp>
        <p:nvGrpSpPr>
          <p:cNvPr id="130" name="Group 129">
            <a:extLst>
              <a:ext uri="{FF2B5EF4-FFF2-40B4-BE49-F238E27FC236}">
                <a16:creationId xmlns:a16="http://schemas.microsoft.com/office/drawing/2014/main" id="{C08BACAD-C963-6846-9845-114F4C02E50A}"/>
              </a:ext>
            </a:extLst>
          </p:cNvPr>
          <p:cNvGrpSpPr/>
          <p:nvPr/>
        </p:nvGrpSpPr>
        <p:grpSpPr>
          <a:xfrm>
            <a:off x="7569307" y="4937372"/>
            <a:ext cx="4262368" cy="963613"/>
            <a:chOff x="7569307" y="4937372"/>
            <a:chExt cx="4262368" cy="963613"/>
          </a:xfrm>
        </p:grpSpPr>
        <p:sp>
          <p:nvSpPr>
            <p:cNvPr id="115" name="Rectangle 4">
              <a:extLst>
                <a:ext uri="{FF2B5EF4-FFF2-40B4-BE49-F238E27FC236}">
                  <a16:creationId xmlns:a16="http://schemas.microsoft.com/office/drawing/2014/main" id="{DCF0C347-7129-0240-BF7D-964D2C0B2223}"/>
                </a:ext>
              </a:extLst>
            </p:cNvPr>
            <p:cNvSpPr>
              <a:spLocks noChangeArrowheads="1"/>
            </p:cNvSpPr>
            <p:nvPr/>
          </p:nvSpPr>
          <p:spPr bwMode="auto">
            <a:xfrm>
              <a:off x="10571444" y="5247728"/>
              <a:ext cx="1260231"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Mitarbeiter</a:t>
              </a:r>
            </a:p>
          </p:txBody>
        </p:sp>
        <p:sp>
          <p:nvSpPr>
            <p:cNvPr id="111" name="Rectangle 14">
              <a:extLst>
                <a:ext uri="{FF2B5EF4-FFF2-40B4-BE49-F238E27FC236}">
                  <a16:creationId xmlns:a16="http://schemas.microsoft.com/office/drawing/2014/main" id="{0D3BD749-75B7-9440-AEAB-452C294C5F65}"/>
                </a:ext>
              </a:extLst>
            </p:cNvPr>
            <p:cNvSpPr>
              <a:spLocks noChangeArrowheads="1"/>
            </p:cNvSpPr>
            <p:nvPr/>
          </p:nvSpPr>
          <p:spPr bwMode="auto">
            <a:xfrm>
              <a:off x="9946462" y="5137563"/>
              <a:ext cx="37991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m</a:t>
              </a:r>
            </a:p>
          </p:txBody>
        </p:sp>
        <p:sp>
          <p:nvSpPr>
            <p:cNvPr id="112" name="Rectangle 15">
              <a:extLst>
                <a:ext uri="{FF2B5EF4-FFF2-40B4-BE49-F238E27FC236}">
                  <a16:creationId xmlns:a16="http://schemas.microsoft.com/office/drawing/2014/main" id="{B5AB7957-0D0D-A449-8B51-B192FF31C14F}"/>
                </a:ext>
              </a:extLst>
            </p:cNvPr>
            <p:cNvSpPr>
              <a:spLocks noChangeArrowheads="1"/>
            </p:cNvSpPr>
            <p:nvPr/>
          </p:nvSpPr>
          <p:spPr bwMode="auto">
            <a:xfrm>
              <a:off x="8971928" y="5137563"/>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sp>
          <p:nvSpPr>
            <p:cNvPr id="126" name="Rectangle 3">
              <a:extLst>
                <a:ext uri="{FF2B5EF4-FFF2-40B4-BE49-F238E27FC236}">
                  <a16:creationId xmlns:a16="http://schemas.microsoft.com/office/drawing/2014/main" id="{CD1634E9-6C98-7F4E-8BBB-723E6028C2C2}"/>
                </a:ext>
              </a:extLst>
            </p:cNvPr>
            <p:cNvSpPr>
              <a:spLocks noChangeArrowheads="1"/>
            </p:cNvSpPr>
            <p:nvPr/>
          </p:nvSpPr>
          <p:spPr bwMode="auto">
            <a:xfrm>
              <a:off x="7569307" y="5249316"/>
              <a:ext cx="849529"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127" name="AutoShape 6">
              <a:extLst>
                <a:ext uri="{FF2B5EF4-FFF2-40B4-BE49-F238E27FC236}">
                  <a16:creationId xmlns:a16="http://schemas.microsoft.com/office/drawing/2014/main" id="{5ABBB45D-361E-EC40-B097-6051DB4C8658}"/>
                </a:ext>
              </a:extLst>
            </p:cNvPr>
            <p:cNvSpPr>
              <a:spLocks noChangeArrowheads="1"/>
            </p:cNvSpPr>
            <p:nvPr/>
          </p:nvSpPr>
          <p:spPr bwMode="auto">
            <a:xfrm>
              <a:off x="9185429" y="4937372"/>
              <a:ext cx="889488" cy="963613"/>
            </a:xfrm>
            <a:prstGeom prst="diamond">
              <a:avLst/>
            </a:prstGeom>
            <a:solidFill>
              <a:schemeClr val="bg1"/>
            </a:solidFill>
            <a:ln w="12700">
              <a:solidFill>
                <a:schemeClr val="tx1"/>
              </a:solidFill>
              <a:miter lim="800000"/>
              <a:headEnd/>
              <a:tailEnd/>
            </a:ln>
            <a:extLst/>
          </p:spPr>
          <p:txBody>
            <a:bodyPr wrap="none" anchor="ctr"/>
            <a:lstStyle/>
            <a:p>
              <a:pPr algn="ctr"/>
              <a:endParaRPr lang="de-DE" dirty="0"/>
            </a:p>
            <a:p>
              <a:pPr algn="ctr"/>
              <a:r>
                <a:rPr lang="de-DE" dirty="0"/>
                <a:t>arbeitet</a:t>
              </a:r>
              <a:br>
                <a:rPr lang="de-DE" dirty="0"/>
              </a:br>
              <a:r>
                <a:rPr lang="de-DE" dirty="0"/>
                <a:t>an</a:t>
              </a:r>
            </a:p>
          </p:txBody>
        </p:sp>
        <p:cxnSp>
          <p:nvCxnSpPr>
            <p:cNvPr id="128" name="Straight Connector 127">
              <a:extLst>
                <a:ext uri="{FF2B5EF4-FFF2-40B4-BE49-F238E27FC236}">
                  <a16:creationId xmlns:a16="http://schemas.microsoft.com/office/drawing/2014/main" id="{8587AA1D-489C-B94B-B1FF-D0296E15B27A}"/>
                </a:ext>
              </a:extLst>
            </p:cNvPr>
            <p:cNvCxnSpPr>
              <a:stCxn id="126" idx="3"/>
              <a:endCxn id="127" idx="1"/>
            </p:cNvCxnSpPr>
            <p:nvPr/>
          </p:nvCxnSpPr>
          <p:spPr>
            <a:xfrm>
              <a:off x="8418836" y="5418850"/>
              <a:ext cx="766593" cy="3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465BB9A-7530-CD46-93EB-CD6AF28125CB}"/>
                </a:ext>
              </a:extLst>
            </p:cNvPr>
            <p:cNvCxnSpPr>
              <a:cxnSpLocks/>
              <a:stCxn id="127" idx="3"/>
              <a:endCxn id="115" idx="1"/>
            </p:cNvCxnSpPr>
            <p:nvPr/>
          </p:nvCxnSpPr>
          <p:spPr>
            <a:xfrm flipV="1">
              <a:off x="10074917" y="5419178"/>
              <a:ext cx="49652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BC22E47-DF6E-6F4E-9B85-87A474979661}"/>
              </a:ext>
            </a:extLst>
          </p:cNvPr>
          <p:cNvGrpSpPr/>
          <p:nvPr/>
        </p:nvGrpSpPr>
        <p:grpSpPr>
          <a:xfrm>
            <a:off x="7562040" y="1610470"/>
            <a:ext cx="4197299" cy="3076247"/>
            <a:chOff x="4248151" y="1780201"/>
            <a:chExt cx="4197299" cy="3076247"/>
          </a:xfrm>
        </p:grpSpPr>
        <p:sp>
          <p:nvSpPr>
            <p:cNvPr id="131" name="Rectangle 3">
              <a:extLst>
                <a:ext uri="{FF2B5EF4-FFF2-40B4-BE49-F238E27FC236}">
                  <a16:creationId xmlns:a16="http://schemas.microsoft.com/office/drawing/2014/main" id="{4374A195-2C2C-D34E-9EA0-89E2E604DF40}"/>
                </a:ext>
              </a:extLst>
            </p:cNvPr>
            <p:cNvSpPr>
              <a:spLocks noChangeArrowheads="1"/>
            </p:cNvSpPr>
            <p:nvPr/>
          </p:nvSpPr>
          <p:spPr bwMode="auto">
            <a:xfrm>
              <a:off x="4248151" y="2405066"/>
              <a:ext cx="1631950" cy="455613"/>
            </a:xfrm>
            <a:prstGeom prst="rect">
              <a:avLst/>
            </a:prstGeom>
            <a:noFill/>
            <a:ln w="12700">
              <a:solidFill>
                <a:schemeClr val="accent1"/>
              </a:solidFill>
              <a:miter lim="800000"/>
              <a:headEnd/>
              <a:tailEnd/>
            </a:ln>
          </p:spPr>
          <p:txBody>
            <a:bodyPr wrap="none" anchor="ctr"/>
            <a:lstStyle/>
            <a:p>
              <a:pPr algn="ctr"/>
              <a:r>
                <a:rPr lang="de-DE" dirty="0"/>
                <a:t>Studierende</a:t>
              </a:r>
            </a:p>
          </p:txBody>
        </p:sp>
        <p:sp>
          <p:nvSpPr>
            <p:cNvPr id="132" name="Oval 5">
              <a:extLst>
                <a:ext uri="{FF2B5EF4-FFF2-40B4-BE49-F238E27FC236}">
                  <a16:creationId xmlns:a16="http://schemas.microsoft.com/office/drawing/2014/main" id="{59544D57-69D5-A344-A54E-0B14B1916EE0}"/>
                </a:ext>
              </a:extLst>
            </p:cNvPr>
            <p:cNvSpPr>
              <a:spLocks noChangeArrowheads="1"/>
            </p:cNvSpPr>
            <p:nvPr/>
          </p:nvSpPr>
          <p:spPr bwMode="auto">
            <a:xfrm>
              <a:off x="4664313" y="1780201"/>
              <a:ext cx="788988" cy="417513"/>
            </a:xfrm>
            <a:prstGeom prst="ellipse">
              <a:avLst/>
            </a:prstGeom>
            <a:noFill/>
            <a:ln w="12700">
              <a:solidFill>
                <a:srgbClr val="FFC000"/>
              </a:solidFill>
              <a:round/>
              <a:headEnd/>
              <a:tailEnd/>
            </a:ln>
          </p:spPr>
          <p:txBody>
            <a:bodyPr wrap="none" anchor="ctr"/>
            <a:lstStyle/>
            <a:p>
              <a:pPr algn="ctr"/>
              <a:r>
                <a:rPr lang="de-DE" u="sng" dirty="0" err="1"/>
                <a:t>MatrNr</a:t>
              </a:r>
              <a:endParaRPr lang="de-DE" u="sng" dirty="0"/>
            </a:p>
          </p:txBody>
        </p:sp>
        <p:sp>
          <p:nvSpPr>
            <p:cNvPr id="133" name="Oval 12">
              <a:extLst>
                <a:ext uri="{FF2B5EF4-FFF2-40B4-BE49-F238E27FC236}">
                  <a16:creationId xmlns:a16="http://schemas.microsoft.com/office/drawing/2014/main" id="{24EB37A9-AA84-F64F-AF8E-DC61EA978D1D}"/>
                </a:ext>
              </a:extLst>
            </p:cNvPr>
            <p:cNvSpPr>
              <a:spLocks noChangeArrowheads="1"/>
            </p:cNvSpPr>
            <p:nvPr/>
          </p:nvSpPr>
          <p:spPr bwMode="auto">
            <a:xfrm>
              <a:off x="4364993" y="3588604"/>
              <a:ext cx="788988" cy="417513"/>
            </a:xfrm>
            <a:prstGeom prst="ellipse">
              <a:avLst/>
            </a:prstGeom>
            <a:noFill/>
            <a:ln w="12700">
              <a:solidFill>
                <a:srgbClr val="FFC000"/>
              </a:solidFill>
              <a:round/>
              <a:headEnd/>
              <a:tailEnd/>
            </a:ln>
          </p:spPr>
          <p:txBody>
            <a:bodyPr wrap="none" anchor="ctr"/>
            <a:lstStyle/>
            <a:p>
              <a:pPr algn="ctr"/>
              <a:r>
                <a:rPr lang="de-DE"/>
                <a:t>Note</a:t>
              </a:r>
            </a:p>
          </p:txBody>
        </p:sp>
        <p:sp>
          <p:nvSpPr>
            <p:cNvPr id="134" name="AutoShape 14">
              <a:extLst>
                <a:ext uri="{FF2B5EF4-FFF2-40B4-BE49-F238E27FC236}">
                  <a16:creationId xmlns:a16="http://schemas.microsoft.com/office/drawing/2014/main" id="{AA203400-7D37-9542-8797-59C41CB4A676}"/>
                </a:ext>
              </a:extLst>
            </p:cNvPr>
            <p:cNvSpPr>
              <a:spLocks noChangeArrowheads="1"/>
            </p:cNvSpPr>
            <p:nvPr/>
          </p:nvSpPr>
          <p:spPr bwMode="auto">
            <a:xfrm>
              <a:off x="5746118" y="3433029"/>
              <a:ext cx="1187450" cy="727075"/>
            </a:xfrm>
            <a:prstGeom prst="diamond">
              <a:avLst/>
            </a:prstGeom>
            <a:noFill/>
            <a:ln w="12700">
              <a:solidFill>
                <a:srgbClr val="7030A0"/>
              </a:solidFill>
              <a:miter lim="800000"/>
              <a:headEnd/>
              <a:tailEnd/>
            </a:ln>
          </p:spPr>
          <p:txBody>
            <a:bodyPr wrap="none" anchor="ctr"/>
            <a:lstStyle/>
            <a:p>
              <a:pPr algn="ctr"/>
              <a:r>
                <a:rPr lang="de-DE"/>
                <a:t>prüfen</a:t>
              </a:r>
            </a:p>
          </p:txBody>
        </p:sp>
        <p:sp>
          <p:nvSpPr>
            <p:cNvPr id="135" name="Rectangle 16">
              <a:extLst>
                <a:ext uri="{FF2B5EF4-FFF2-40B4-BE49-F238E27FC236}">
                  <a16:creationId xmlns:a16="http://schemas.microsoft.com/office/drawing/2014/main" id="{277D844B-564C-A84C-AD8A-4779DC2D2CC6}"/>
                </a:ext>
              </a:extLst>
            </p:cNvPr>
            <p:cNvSpPr>
              <a:spLocks noChangeArrowheads="1"/>
            </p:cNvSpPr>
            <p:nvPr/>
          </p:nvSpPr>
          <p:spPr bwMode="auto">
            <a:xfrm>
              <a:off x="5523868" y="4400835"/>
              <a:ext cx="1631950" cy="455613"/>
            </a:xfrm>
            <a:prstGeom prst="rect">
              <a:avLst/>
            </a:prstGeom>
            <a:noFill/>
            <a:ln w="12700">
              <a:solidFill>
                <a:schemeClr val="accent1"/>
              </a:solidFill>
              <a:miter lim="800000"/>
              <a:headEnd/>
              <a:tailEnd/>
            </a:ln>
          </p:spPr>
          <p:txBody>
            <a:bodyPr wrap="none" anchor="ctr"/>
            <a:lstStyle/>
            <a:p>
              <a:pPr algn="ctr"/>
              <a:r>
                <a:rPr lang="de-DE" dirty="0"/>
                <a:t>Professor*innen</a:t>
              </a:r>
            </a:p>
          </p:txBody>
        </p:sp>
        <p:sp>
          <p:nvSpPr>
            <p:cNvPr id="136" name="Rectangle 17">
              <a:extLst>
                <a:ext uri="{FF2B5EF4-FFF2-40B4-BE49-F238E27FC236}">
                  <a16:creationId xmlns:a16="http://schemas.microsoft.com/office/drawing/2014/main" id="{EEE91333-B56E-FC4F-91F5-84DB940CD858}"/>
                </a:ext>
              </a:extLst>
            </p:cNvPr>
            <p:cNvSpPr>
              <a:spLocks noChangeArrowheads="1"/>
            </p:cNvSpPr>
            <p:nvPr/>
          </p:nvSpPr>
          <p:spPr bwMode="auto">
            <a:xfrm>
              <a:off x="6813500" y="2405066"/>
              <a:ext cx="1631950" cy="455613"/>
            </a:xfrm>
            <a:prstGeom prst="rect">
              <a:avLst/>
            </a:prstGeom>
            <a:noFill/>
            <a:ln w="12700">
              <a:solidFill>
                <a:schemeClr val="accent1"/>
              </a:solidFill>
              <a:miter lim="800000"/>
              <a:headEnd/>
              <a:tailEnd/>
            </a:ln>
          </p:spPr>
          <p:txBody>
            <a:bodyPr wrap="none" anchor="ctr"/>
            <a:lstStyle/>
            <a:p>
              <a:pPr algn="ctr"/>
              <a:r>
                <a:rPr lang="de-DE" dirty="0"/>
                <a:t>Vorlesungen</a:t>
              </a:r>
            </a:p>
          </p:txBody>
        </p:sp>
        <p:sp>
          <p:nvSpPr>
            <p:cNvPr id="137" name="Oval 21">
              <a:extLst>
                <a:ext uri="{FF2B5EF4-FFF2-40B4-BE49-F238E27FC236}">
                  <a16:creationId xmlns:a16="http://schemas.microsoft.com/office/drawing/2014/main" id="{C3BBA877-1D5B-1B4F-B997-DF1C84120930}"/>
                </a:ext>
              </a:extLst>
            </p:cNvPr>
            <p:cNvSpPr>
              <a:spLocks noChangeArrowheads="1"/>
            </p:cNvSpPr>
            <p:nvPr/>
          </p:nvSpPr>
          <p:spPr bwMode="auto">
            <a:xfrm>
              <a:off x="7234187" y="1783729"/>
              <a:ext cx="790575" cy="419100"/>
            </a:xfrm>
            <a:prstGeom prst="ellipse">
              <a:avLst/>
            </a:prstGeom>
            <a:noFill/>
            <a:ln w="12700">
              <a:solidFill>
                <a:srgbClr val="FFC000"/>
              </a:solidFill>
              <a:round/>
              <a:headEnd/>
              <a:tailEnd/>
            </a:ln>
          </p:spPr>
          <p:txBody>
            <a:bodyPr wrap="none" anchor="ctr"/>
            <a:lstStyle/>
            <a:p>
              <a:pPr algn="ctr"/>
              <a:r>
                <a:rPr lang="de-DE" u="sng" dirty="0" err="1"/>
                <a:t>VorlNr</a:t>
              </a:r>
              <a:endParaRPr lang="de-DE" u="sng" dirty="0"/>
            </a:p>
          </p:txBody>
        </p:sp>
        <p:sp>
          <p:nvSpPr>
            <p:cNvPr id="138" name="Oval 25">
              <a:extLst>
                <a:ext uri="{FF2B5EF4-FFF2-40B4-BE49-F238E27FC236}">
                  <a16:creationId xmlns:a16="http://schemas.microsoft.com/office/drawing/2014/main" id="{5A563616-7DFC-F944-B659-CBCF91442F85}"/>
                </a:ext>
              </a:extLst>
            </p:cNvPr>
            <p:cNvSpPr>
              <a:spLocks noChangeArrowheads="1"/>
            </p:cNvSpPr>
            <p:nvPr/>
          </p:nvSpPr>
          <p:spPr bwMode="auto">
            <a:xfrm>
              <a:off x="7441091" y="4419884"/>
              <a:ext cx="790575" cy="417513"/>
            </a:xfrm>
            <a:prstGeom prst="ellipse">
              <a:avLst/>
            </a:prstGeom>
            <a:noFill/>
            <a:ln w="12700">
              <a:solidFill>
                <a:srgbClr val="FFC000"/>
              </a:solidFill>
              <a:round/>
              <a:headEnd/>
              <a:tailEnd/>
            </a:ln>
          </p:spPr>
          <p:txBody>
            <a:bodyPr wrap="none" anchor="ctr"/>
            <a:lstStyle/>
            <a:p>
              <a:pPr algn="ctr"/>
              <a:r>
                <a:rPr lang="de-DE" u="sng"/>
                <a:t>PersNr</a:t>
              </a:r>
            </a:p>
          </p:txBody>
        </p:sp>
        <p:cxnSp>
          <p:nvCxnSpPr>
            <p:cNvPr id="139" name="AutoShape 35">
              <a:extLst>
                <a:ext uri="{FF2B5EF4-FFF2-40B4-BE49-F238E27FC236}">
                  <a16:creationId xmlns:a16="http://schemas.microsoft.com/office/drawing/2014/main" id="{AFFADA09-2943-234E-BEE1-EA10BA3ADA85}"/>
                </a:ext>
              </a:extLst>
            </p:cNvPr>
            <p:cNvCxnSpPr>
              <a:cxnSpLocks noChangeShapeType="1"/>
              <a:stCxn id="134" idx="2"/>
              <a:endCxn id="135" idx="0"/>
            </p:cNvCxnSpPr>
            <p:nvPr/>
          </p:nvCxnSpPr>
          <p:spPr bwMode="auto">
            <a:xfrm>
              <a:off x="6339843" y="4160104"/>
              <a:ext cx="0" cy="24073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0" name="AutoShape 38">
              <a:extLst>
                <a:ext uri="{FF2B5EF4-FFF2-40B4-BE49-F238E27FC236}">
                  <a16:creationId xmlns:a16="http://schemas.microsoft.com/office/drawing/2014/main" id="{CCF719BD-FC07-3644-B862-B2F8BC392163}"/>
                </a:ext>
              </a:extLst>
            </p:cNvPr>
            <p:cNvCxnSpPr>
              <a:cxnSpLocks noChangeShapeType="1"/>
              <a:stCxn id="134" idx="0"/>
              <a:endCxn id="131" idx="2"/>
            </p:cNvCxnSpPr>
            <p:nvPr/>
          </p:nvCxnSpPr>
          <p:spPr bwMode="auto">
            <a:xfrm flipH="1" flipV="1">
              <a:off x="5064126" y="2860679"/>
              <a:ext cx="1275717" cy="5723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1" name="AutoShape 39">
              <a:extLst>
                <a:ext uri="{FF2B5EF4-FFF2-40B4-BE49-F238E27FC236}">
                  <a16:creationId xmlns:a16="http://schemas.microsoft.com/office/drawing/2014/main" id="{BBD2AA24-2330-5F47-BD9D-1B8DF3408651}"/>
                </a:ext>
              </a:extLst>
            </p:cNvPr>
            <p:cNvCxnSpPr>
              <a:cxnSpLocks noChangeShapeType="1"/>
              <a:stCxn id="136" idx="2"/>
              <a:endCxn id="134" idx="0"/>
            </p:cNvCxnSpPr>
            <p:nvPr/>
          </p:nvCxnSpPr>
          <p:spPr bwMode="auto">
            <a:xfrm flipH="1">
              <a:off x="6339843" y="2860679"/>
              <a:ext cx="1289632" cy="5723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2" name="AutoShape 44">
              <a:extLst>
                <a:ext uri="{FF2B5EF4-FFF2-40B4-BE49-F238E27FC236}">
                  <a16:creationId xmlns:a16="http://schemas.microsoft.com/office/drawing/2014/main" id="{196E3C1E-499A-1B42-BA76-FAF18A16CFB4}"/>
                </a:ext>
              </a:extLst>
            </p:cNvPr>
            <p:cNvCxnSpPr>
              <a:cxnSpLocks noChangeShapeType="1"/>
              <a:stCxn id="135" idx="3"/>
              <a:endCxn id="138" idx="2"/>
            </p:cNvCxnSpPr>
            <p:nvPr/>
          </p:nvCxnSpPr>
          <p:spPr bwMode="auto">
            <a:xfrm flipV="1">
              <a:off x="7155818" y="4628641"/>
              <a:ext cx="285273" cy="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3" name="AutoShape 48">
              <a:extLst>
                <a:ext uri="{FF2B5EF4-FFF2-40B4-BE49-F238E27FC236}">
                  <a16:creationId xmlns:a16="http://schemas.microsoft.com/office/drawing/2014/main" id="{42131227-3BCB-B54D-BAB8-7E4AEE34E9D9}"/>
                </a:ext>
              </a:extLst>
            </p:cNvPr>
            <p:cNvCxnSpPr>
              <a:cxnSpLocks noChangeShapeType="1"/>
              <a:stCxn id="131" idx="0"/>
              <a:endCxn id="132" idx="4"/>
            </p:cNvCxnSpPr>
            <p:nvPr/>
          </p:nvCxnSpPr>
          <p:spPr bwMode="auto">
            <a:xfrm flipH="1" flipV="1">
              <a:off x="5058807" y="2197714"/>
              <a:ext cx="5319" cy="2073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4" name="AutoShape 51">
              <a:extLst>
                <a:ext uri="{FF2B5EF4-FFF2-40B4-BE49-F238E27FC236}">
                  <a16:creationId xmlns:a16="http://schemas.microsoft.com/office/drawing/2014/main" id="{76AAC33F-0BBD-3249-B936-D447EA7317BD}"/>
                </a:ext>
              </a:extLst>
            </p:cNvPr>
            <p:cNvCxnSpPr>
              <a:cxnSpLocks noChangeShapeType="1"/>
              <a:stCxn id="136" idx="0"/>
              <a:endCxn id="137" idx="4"/>
            </p:cNvCxnSpPr>
            <p:nvPr/>
          </p:nvCxnSpPr>
          <p:spPr bwMode="auto">
            <a:xfrm flipV="1">
              <a:off x="7629475" y="2202829"/>
              <a:ext cx="0" cy="202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5" name="AutoShape 54">
              <a:extLst>
                <a:ext uri="{FF2B5EF4-FFF2-40B4-BE49-F238E27FC236}">
                  <a16:creationId xmlns:a16="http://schemas.microsoft.com/office/drawing/2014/main" id="{87133A59-A41E-4245-AB0E-68F6141C968A}"/>
                </a:ext>
              </a:extLst>
            </p:cNvPr>
            <p:cNvCxnSpPr>
              <a:cxnSpLocks noChangeShapeType="1"/>
              <a:stCxn id="134" idx="1"/>
              <a:endCxn id="133" idx="6"/>
            </p:cNvCxnSpPr>
            <p:nvPr/>
          </p:nvCxnSpPr>
          <p:spPr bwMode="auto">
            <a:xfrm flipH="1">
              <a:off x="5153981" y="3796567"/>
              <a:ext cx="592137" cy="79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46" name="Text Box 57">
              <a:extLst>
                <a:ext uri="{FF2B5EF4-FFF2-40B4-BE49-F238E27FC236}">
                  <a16:creationId xmlns:a16="http://schemas.microsoft.com/office/drawing/2014/main" id="{7A1D2DA5-1EB9-8E44-B9F6-D8EC1E7EDBD5}"/>
                </a:ext>
              </a:extLst>
            </p:cNvPr>
            <p:cNvSpPr txBox="1">
              <a:spLocks noChangeArrowheads="1"/>
            </p:cNvSpPr>
            <p:nvPr/>
          </p:nvSpPr>
          <p:spPr bwMode="auto">
            <a:xfrm>
              <a:off x="6546219" y="397595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1</a:t>
              </a:r>
            </a:p>
          </p:txBody>
        </p:sp>
        <p:sp>
          <p:nvSpPr>
            <p:cNvPr id="147" name="Text Box 59">
              <a:extLst>
                <a:ext uri="{FF2B5EF4-FFF2-40B4-BE49-F238E27FC236}">
                  <a16:creationId xmlns:a16="http://schemas.microsoft.com/office/drawing/2014/main" id="{7952FBE1-189D-F34E-9163-78B3604E71E3}"/>
                </a:ext>
              </a:extLst>
            </p:cNvPr>
            <p:cNvSpPr txBox="1">
              <a:spLocks noChangeArrowheads="1"/>
            </p:cNvSpPr>
            <p:nvPr/>
          </p:nvSpPr>
          <p:spPr bwMode="auto">
            <a:xfrm>
              <a:off x="5883761" y="3012897"/>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48" name="Text Box 62">
              <a:extLst>
                <a:ext uri="{FF2B5EF4-FFF2-40B4-BE49-F238E27FC236}">
                  <a16:creationId xmlns:a16="http://schemas.microsoft.com/office/drawing/2014/main" id="{13BA1C0E-F465-854F-ACFC-F39F0A6CBDB1}"/>
                </a:ext>
              </a:extLst>
            </p:cNvPr>
            <p:cNvSpPr txBox="1">
              <a:spLocks noChangeArrowheads="1"/>
            </p:cNvSpPr>
            <p:nvPr/>
          </p:nvSpPr>
          <p:spPr bwMode="auto">
            <a:xfrm>
              <a:off x="6444995" y="3013873"/>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grpSp>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DD837949-E6ED-BF4C-86AC-4D8D9456FE66}"/>
                  </a:ext>
                </a:extLst>
              </p:cNvPr>
              <p:cNvSpPr txBox="1"/>
              <p:nvPr/>
            </p:nvSpPr>
            <p:spPr>
              <a:xfrm>
                <a:off x="4915710" y="261435"/>
                <a:ext cx="5771745"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de-DE" dirty="0"/>
                  <a:t>Beziehungen mit Grad &gt; 2 werden auch </a:t>
                </a:r>
                <a14:m>
                  <m:oMath xmlns:m="http://schemas.openxmlformats.org/officeDocument/2006/math">
                    <m:r>
                      <a:rPr lang="de-DE" i="1" smtClean="0">
                        <a:latin typeface="Cambria Math" panose="02040503050406030204" pitchFamily="18" charset="0"/>
                      </a:rPr>
                      <m:t>𝑛</m:t>
                    </m:r>
                  </m:oMath>
                </a14:m>
                <a:r>
                  <a:rPr lang="de-DE" dirty="0"/>
                  <a:t>-</a:t>
                </a:r>
                <a:r>
                  <a:rPr lang="de-DE" dirty="0" err="1"/>
                  <a:t>äre</a:t>
                </a:r>
                <a:r>
                  <a:rPr lang="de-DE" dirty="0"/>
                  <a:t> Beziehungen genannt (wie auch hier auf Folie 12). Um Verwechslung mit dem n aus </a:t>
                </a:r>
                <a:r>
                  <a:rPr lang="de-DE" dirty="0" err="1"/>
                  <a:t>n:m</a:t>
                </a:r>
                <a:r>
                  <a:rPr lang="de-DE" dirty="0"/>
                  <a:t> zu vermeiden, heißt es hier </a:t>
                </a:r>
                <a14:m>
                  <m:oMath xmlns:m="http://schemas.openxmlformats.org/officeDocument/2006/math">
                    <m:r>
                      <a:rPr lang="de-DE" i="1">
                        <a:latin typeface="Cambria Math" panose="02040503050406030204" pitchFamily="18" charset="0"/>
                        <a:ea typeface="ＭＳ Ｐゴシック" charset="0"/>
                      </a:rPr>
                      <m:t>𝑘</m:t>
                    </m:r>
                  </m:oMath>
                </a14:m>
                <a:r>
                  <a:rPr lang="de-DE" dirty="0">
                    <a:ea typeface="ＭＳ Ｐゴシック" charset="0"/>
                  </a:rPr>
                  <a:t>-</a:t>
                </a:r>
                <a:r>
                  <a:rPr lang="de-DE" dirty="0" err="1">
                    <a:ea typeface="ＭＳ Ｐゴシック" charset="0"/>
                  </a:rPr>
                  <a:t>äre</a:t>
                </a:r>
                <a:r>
                  <a:rPr lang="de-DE" dirty="0">
                    <a:ea typeface="ＭＳ Ｐゴシック" charset="0"/>
                  </a:rPr>
                  <a:t> Beziehung.</a:t>
                </a:r>
                <a:endParaRPr lang="de-DE" dirty="0"/>
              </a:p>
            </p:txBody>
          </p:sp>
        </mc:Choice>
        <mc:Fallback xmlns="">
          <p:sp>
            <p:nvSpPr>
              <p:cNvPr id="159" name="TextBox 158">
                <a:extLst>
                  <a:ext uri="{FF2B5EF4-FFF2-40B4-BE49-F238E27FC236}">
                    <a16:creationId xmlns:a16="http://schemas.microsoft.com/office/drawing/2014/main" id="{DD837949-E6ED-BF4C-86AC-4D8D9456FE66}"/>
                  </a:ext>
                </a:extLst>
              </p:cNvPr>
              <p:cNvSpPr txBox="1">
                <a:spLocks noRot="1" noChangeAspect="1" noMove="1" noResize="1" noEditPoints="1" noAdjustHandles="1" noChangeArrowheads="1" noChangeShapeType="1" noTextEdit="1"/>
              </p:cNvSpPr>
              <p:nvPr/>
            </p:nvSpPr>
            <p:spPr>
              <a:xfrm>
                <a:off x="4915710" y="261435"/>
                <a:ext cx="5771745" cy="92333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6096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E24B-B8A0-674C-B06E-23FD17056FF4}"/>
              </a:ext>
            </a:extLst>
          </p:cNvPr>
          <p:cNvSpPr>
            <a:spLocks noGrp="1"/>
          </p:cNvSpPr>
          <p:nvPr>
            <p:ph type="title"/>
          </p:nvPr>
        </p:nvSpPr>
        <p:spPr/>
        <p:txBody>
          <a:bodyPr/>
          <a:lstStyle/>
          <a:p>
            <a:r>
              <a:rPr lang="de-DE" dirty="0"/>
              <a:t>Funktionalitäten (Reprise)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740C25-17C3-954F-8C01-CB62454CC605}"/>
                  </a:ext>
                </a:extLst>
              </p:cNvPr>
              <p:cNvSpPr>
                <a:spLocks noGrp="1"/>
              </p:cNvSpPr>
              <p:nvPr>
                <p:ph idx="1"/>
              </p:nvPr>
            </p:nvSpPr>
            <p:spPr>
              <a:xfrm>
                <a:off x="359626" y="1665066"/>
                <a:ext cx="6917141" cy="4240848"/>
              </a:xfrm>
            </p:spPr>
            <p:txBody>
              <a:bodyPr>
                <a:noAutofit/>
              </a:bodyPr>
              <a:lstStyle/>
              <a:p>
                <a:r>
                  <a:rPr lang="de-DE" dirty="0">
                    <a:ea typeface="ＭＳ Ｐゴシック" charset="0"/>
                  </a:rPr>
                  <a:t>Bestimmung von Funktionalitäten / Partizipation</a:t>
                </a:r>
              </a:p>
              <a:p>
                <a:pPr lvl="1"/>
                <a:r>
                  <a:rPr lang="de-DE" i="1" dirty="0">
                    <a:ea typeface="ＭＳ Ｐゴシック" charset="0"/>
                  </a:rPr>
                  <a:t>Kann</a:t>
                </a:r>
                <a:r>
                  <a:rPr lang="de-DE" dirty="0">
                    <a:ea typeface="ＭＳ Ｐゴシック" charset="0"/>
                  </a:rPr>
                  <a:t> ein Tupel von </a:t>
                </a:r>
                <a14:m>
                  <m:oMath xmlns:m="http://schemas.openxmlformats.org/officeDocument/2006/math">
                    <m:r>
                      <a:rPr lang="de-DE" b="0" i="1" dirty="0" smtClean="0">
                        <a:latin typeface="Cambria Math" panose="02040503050406030204" pitchFamily="18" charset="0"/>
                        <a:ea typeface="ＭＳ Ｐゴシック" charset="0"/>
                      </a:rPr>
                      <m:t>𝑘</m:t>
                    </m:r>
                    <m:r>
                      <a:rPr lang="de-DE" i="1" dirty="0" smtClean="0">
                        <a:latin typeface="Cambria Math" panose="02040503050406030204" pitchFamily="18" charset="0"/>
                        <a:ea typeface="ＭＳ Ｐゴシック" charset="0"/>
                      </a:rPr>
                      <m:t>−1</m:t>
                    </m:r>
                  </m:oMath>
                </a14:m>
                <a:r>
                  <a:rPr lang="de-DE" dirty="0">
                    <a:ea typeface="ＭＳ Ｐゴシック" charset="0"/>
                  </a:rPr>
                  <a:t> Entitäten mit </a:t>
                </a:r>
                <a:r>
                  <a:rPr lang="de-DE" i="1" dirty="0">
                    <a:ea typeface="ＭＳ Ｐゴシック" charset="0"/>
                  </a:rPr>
                  <a:t>mehreren</a:t>
                </a:r>
                <a:r>
                  <a:rPr lang="de-DE" dirty="0">
                    <a:ea typeface="ＭＳ Ｐゴシック" charset="0"/>
                  </a:rPr>
                  <a:t> Instanzen des verbliebenen Entitätstyps in Beziehung stehen? ➝ </a:t>
                </a:r>
                <a14:m>
                  <m:oMath xmlns:m="http://schemas.openxmlformats.org/officeDocument/2006/math">
                    <m:r>
                      <a:rPr lang="de-DE" i="1" dirty="0" smtClean="0">
                        <a:latin typeface="Cambria Math" panose="02040503050406030204" pitchFamily="18" charset="0"/>
                        <a:ea typeface="ＭＳ Ｐゴシック" charset="0"/>
                      </a:rPr>
                      <m:t>𝑛</m:t>
                    </m:r>
                  </m:oMath>
                </a14:m>
                <a:endParaRPr lang="de-DE" dirty="0">
                  <a:ea typeface="ＭＳ Ｐゴシック" charset="0"/>
                </a:endParaRPr>
              </a:p>
              <a:p>
                <a:pPr lvl="2"/>
                <a:r>
                  <a:rPr lang="de-DE" dirty="0">
                    <a:ea typeface="ＭＳ Ｐゴシック" charset="0"/>
                  </a:rPr>
                  <a:t>Mit genau einer Instanz? ➝ </a:t>
                </a:r>
                <a14:m>
                  <m:oMath xmlns:m="http://schemas.openxmlformats.org/officeDocument/2006/math">
                    <m:r>
                      <a:rPr lang="de-DE" i="1" dirty="0" smtClean="0">
                        <a:latin typeface="Cambria Math" panose="02040503050406030204" pitchFamily="18" charset="0"/>
                        <a:ea typeface="ＭＳ Ｐゴシック" charset="0"/>
                      </a:rPr>
                      <m:t>1</m:t>
                    </m:r>
                  </m:oMath>
                </a14:m>
                <a:endParaRPr lang="de-DE" dirty="0">
                  <a:ea typeface="ＭＳ Ｐゴシック" charset="0"/>
                </a:endParaRPr>
              </a:p>
              <a:p>
                <a:pPr lvl="1"/>
                <a:r>
                  <a:rPr lang="de-DE" i="1" dirty="0">
                    <a:ea typeface="ＭＳ Ｐゴシック" charset="0"/>
                  </a:rPr>
                  <a:t>Muss</a:t>
                </a:r>
                <a:r>
                  <a:rPr lang="de-DE" dirty="0">
                    <a:ea typeface="ＭＳ Ｐゴシック" charset="0"/>
                  </a:rPr>
                  <a:t> eine Tupel von </a:t>
                </a:r>
                <a14:m>
                  <m:oMath xmlns:m="http://schemas.openxmlformats.org/officeDocument/2006/math">
                    <m:r>
                      <a:rPr lang="de-DE" i="1" dirty="0">
                        <a:latin typeface="Cambria Math" panose="02040503050406030204" pitchFamily="18" charset="0"/>
                        <a:ea typeface="ＭＳ Ｐゴシック" charset="0"/>
                      </a:rPr>
                      <m:t>𝑘</m:t>
                    </m:r>
                    <m:r>
                      <a:rPr lang="de-DE" i="1" dirty="0">
                        <a:latin typeface="Cambria Math" panose="02040503050406030204" pitchFamily="18" charset="0"/>
                        <a:ea typeface="ＭＳ Ｐゴシック" charset="0"/>
                      </a:rPr>
                      <m:t>−1</m:t>
                    </m:r>
                  </m:oMath>
                </a14:m>
                <a:r>
                  <a:rPr lang="de-DE" dirty="0">
                    <a:ea typeface="ＭＳ Ｐゴシック" charset="0"/>
                  </a:rPr>
                  <a:t> Entitäten mit </a:t>
                </a:r>
                <a:r>
                  <a:rPr lang="de-DE" i="1" dirty="0">
                    <a:ea typeface="ＭＳ Ｐゴシック" charset="0"/>
                  </a:rPr>
                  <a:t>mindestens</a:t>
                </a:r>
                <a:r>
                  <a:rPr lang="de-DE" dirty="0">
                    <a:ea typeface="ＭＳ Ｐゴシック" charset="0"/>
                  </a:rPr>
                  <a:t> einer Instanz des verbliebenen Entitätstyps in Beziehung stehen? ➝ total</a:t>
                </a:r>
              </a:p>
              <a:p>
                <a:pPr lvl="2"/>
                <a:r>
                  <a:rPr lang="de-DE" dirty="0">
                    <a:ea typeface="ＭＳ Ｐゴシック" charset="0"/>
                  </a:rPr>
                  <a:t>Sonst ➝ partiell</a:t>
                </a:r>
              </a:p>
              <a:p>
                <a:endParaRPr lang="de-DE" dirty="0">
                  <a:ea typeface="ＭＳ Ｐゴシック" charset="0"/>
                </a:endParaRPr>
              </a:p>
            </p:txBody>
          </p:sp>
        </mc:Choice>
        <mc:Fallback xmlns="">
          <p:sp>
            <p:nvSpPr>
              <p:cNvPr id="3" name="Content Placeholder 2">
                <a:extLst>
                  <a:ext uri="{FF2B5EF4-FFF2-40B4-BE49-F238E27FC236}">
                    <a16:creationId xmlns:a16="http://schemas.microsoft.com/office/drawing/2014/main" id="{5F740C25-17C3-954F-8C01-CB62454CC605}"/>
                  </a:ext>
                </a:extLst>
              </p:cNvPr>
              <p:cNvSpPr>
                <a:spLocks noGrp="1" noRot="1" noChangeAspect="1" noMove="1" noResize="1" noEditPoints="1" noAdjustHandles="1" noChangeArrowheads="1" noChangeShapeType="1" noTextEdit="1"/>
              </p:cNvSpPr>
              <p:nvPr>
                <p:ph idx="1"/>
              </p:nvPr>
            </p:nvSpPr>
            <p:spPr>
              <a:xfrm>
                <a:off x="359626" y="1665066"/>
                <a:ext cx="6917141" cy="4240848"/>
              </a:xfrm>
              <a:blipFill>
                <a:blip r:embed="rId3"/>
                <a:stretch>
                  <a:fillRect l="-2381" t="-2687" r="-293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9D78A40-516C-1A46-B609-66C6699E4239}"/>
              </a:ext>
            </a:extLst>
          </p:cNvPr>
          <p:cNvSpPr>
            <a:spLocks noGrp="1"/>
          </p:cNvSpPr>
          <p:nvPr>
            <p:ph type="sldNum" sz="quarter" idx="4"/>
          </p:nvPr>
        </p:nvSpPr>
        <p:spPr/>
        <p:txBody>
          <a:bodyPr/>
          <a:lstStyle/>
          <a:p>
            <a:fld id="{6B52BCD7-8B4B-1443-81DC-540C3C62FE02}" type="slidenum">
              <a:rPr lang="en-GB" smtClean="0"/>
              <a:t>32</a:t>
            </a:fld>
            <a:endParaRPr lang="en-GB"/>
          </a:p>
        </p:txBody>
      </p:sp>
      <p:sp>
        <p:nvSpPr>
          <p:cNvPr id="108" name="Date Placeholder 107">
            <a:extLst>
              <a:ext uri="{FF2B5EF4-FFF2-40B4-BE49-F238E27FC236}">
                <a16:creationId xmlns:a16="http://schemas.microsoft.com/office/drawing/2014/main" id="{BB0B3E04-DB39-A545-B6FC-B27E3A3657D1}"/>
              </a:ext>
            </a:extLst>
          </p:cNvPr>
          <p:cNvSpPr>
            <a:spLocks noGrp="1"/>
          </p:cNvSpPr>
          <p:nvPr>
            <p:ph type="dt" sz="half" idx="2"/>
          </p:nvPr>
        </p:nvSpPr>
        <p:spPr/>
        <p:txBody>
          <a:bodyPr/>
          <a:lstStyle/>
          <a:p>
            <a:r>
              <a:rPr lang="en-GB"/>
              <a:t>Modellierung</a:t>
            </a:r>
          </a:p>
        </p:txBody>
      </p:sp>
      <p:sp>
        <p:nvSpPr>
          <p:cNvPr id="119" name="Footer Placeholder 118">
            <a:extLst>
              <a:ext uri="{FF2B5EF4-FFF2-40B4-BE49-F238E27FC236}">
                <a16:creationId xmlns:a16="http://schemas.microsoft.com/office/drawing/2014/main" id="{213AC6AE-FFF1-3846-996A-DFF902CF739D}"/>
              </a:ext>
            </a:extLst>
          </p:cNvPr>
          <p:cNvSpPr>
            <a:spLocks noGrp="1"/>
          </p:cNvSpPr>
          <p:nvPr>
            <p:ph type="ftr" sz="quarter" idx="3"/>
          </p:nvPr>
        </p:nvSpPr>
        <p:spPr/>
        <p:txBody>
          <a:bodyPr/>
          <a:lstStyle/>
          <a:p>
            <a:r>
              <a:rPr lang="en-GB"/>
              <a:t>T. Braun - Datenbanken</a:t>
            </a:r>
          </a:p>
        </p:txBody>
      </p:sp>
      <p:grpSp>
        <p:nvGrpSpPr>
          <p:cNvPr id="130" name="Group 129">
            <a:extLst>
              <a:ext uri="{FF2B5EF4-FFF2-40B4-BE49-F238E27FC236}">
                <a16:creationId xmlns:a16="http://schemas.microsoft.com/office/drawing/2014/main" id="{C08BACAD-C963-6846-9845-114F4C02E50A}"/>
              </a:ext>
            </a:extLst>
          </p:cNvPr>
          <p:cNvGrpSpPr/>
          <p:nvPr/>
        </p:nvGrpSpPr>
        <p:grpSpPr>
          <a:xfrm>
            <a:off x="7569307" y="4937372"/>
            <a:ext cx="4262368" cy="963613"/>
            <a:chOff x="7569307" y="4937372"/>
            <a:chExt cx="4262368" cy="963613"/>
          </a:xfrm>
        </p:grpSpPr>
        <p:sp>
          <p:nvSpPr>
            <p:cNvPr id="115" name="Rectangle 4">
              <a:extLst>
                <a:ext uri="{FF2B5EF4-FFF2-40B4-BE49-F238E27FC236}">
                  <a16:creationId xmlns:a16="http://schemas.microsoft.com/office/drawing/2014/main" id="{DCF0C347-7129-0240-BF7D-964D2C0B2223}"/>
                </a:ext>
              </a:extLst>
            </p:cNvPr>
            <p:cNvSpPr>
              <a:spLocks noChangeArrowheads="1"/>
            </p:cNvSpPr>
            <p:nvPr/>
          </p:nvSpPr>
          <p:spPr bwMode="auto">
            <a:xfrm>
              <a:off x="10571444" y="5247728"/>
              <a:ext cx="1260231"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Mitarbeiter</a:t>
              </a:r>
            </a:p>
          </p:txBody>
        </p:sp>
        <p:sp>
          <p:nvSpPr>
            <p:cNvPr id="111" name="Rectangle 14">
              <a:extLst>
                <a:ext uri="{FF2B5EF4-FFF2-40B4-BE49-F238E27FC236}">
                  <a16:creationId xmlns:a16="http://schemas.microsoft.com/office/drawing/2014/main" id="{0D3BD749-75B7-9440-AEAB-452C294C5F65}"/>
                </a:ext>
              </a:extLst>
            </p:cNvPr>
            <p:cNvSpPr>
              <a:spLocks noChangeArrowheads="1"/>
            </p:cNvSpPr>
            <p:nvPr/>
          </p:nvSpPr>
          <p:spPr bwMode="auto">
            <a:xfrm>
              <a:off x="9946462" y="5137563"/>
              <a:ext cx="37991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m</a:t>
              </a:r>
            </a:p>
          </p:txBody>
        </p:sp>
        <p:sp>
          <p:nvSpPr>
            <p:cNvPr id="112" name="Rectangle 15">
              <a:extLst>
                <a:ext uri="{FF2B5EF4-FFF2-40B4-BE49-F238E27FC236}">
                  <a16:creationId xmlns:a16="http://schemas.microsoft.com/office/drawing/2014/main" id="{B5AB7957-0D0D-A449-8B51-B192FF31C14F}"/>
                </a:ext>
              </a:extLst>
            </p:cNvPr>
            <p:cNvSpPr>
              <a:spLocks noChangeArrowheads="1"/>
            </p:cNvSpPr>
            <p:nvPr/>
          </p:nvSpPr>
          <p:spPr bwMode="auto">
            <a:xfrm>
              <a:off x="8971928" y="5137563"/>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sp>
          <p:nvSpPr>
            <p:cNvPr id="126" name="Rectangle 3">
              <a:extLst>
                <a:ext uri="{FF2B5EF4-FFF2-40B4-BE49-F238E27FC236}">
                  <a16:creationId xmlns:a16="http://schemas.microsoft.com/office/drawing/2014/main" id="{CD1634E9-6C98-7F4E-8BBB-723E6028C2C2}"/>
                </a:ext>
              </a:extLst>
            </p:cNvPr>
            <p:cNvSpPr>
              <a:spLocks noChangeArrowheads="1"/>
            </p:cNvSpPr>
            <p:nvPr/>
          </p:nvSpPr>
          <p:spPr bwMode="auto">
            <a:xfrm>
              <a:off x="7569307" y="5249316"/>
              <a:ext cx="849529"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127" name="AutoShape 6">
              <a:extLst>
                <a:ext uri="{FF2B5EF4-FFF2-40B4-BE49-F238E27FC236}">
                  <a16:creationId xmlns:a16="http://schemas.microsoft.com/office/drawing/2014/main" id="{5ABBB45D-361E-EC40-B097-6051DB4C8658}"/>
                </a:ext>
              </a:extLst>
            </p:cNvPr>
            <p:cNvSpPr>
              <a:spLocks noChangeArrowheads="1"/>
            </p:cNvSpPr>
            <p:nvPr/>
          </p:nvSpPr>
          <p:spPr bwMode="auto">
            <a:xfrm>
              <a:off x="9185429" y="4937372"/>
              <a:ext cx="889488" cy="963613"/>
            </a:xfrm>
            <a:prstGeom prst="diamond">
              <a:avLst/>
            </a:prstGeom>
            <a:solidFill>
              <a:schemeClr val="bg1"/>
            </a:solidFill>
            <a:ln w="12700">
              <a:solidFill>
                <a:schemeClr val="tx1"/>
              </a:solidFill>
              <a:miter lim="800000"/>
              <a:headEnd/>
              <a:tailEnd/>
            </a:ln>
            <a:extLst/>
          </p:spPr>
          <p:txBody>
            <a:bodyPr wrap="none" anchor="ctr"/>
            <a:lstStyle/>
            <a:p>
              <a:pPr algn="ctr"/>
              <a:endParaRPr lang="de-DE" dirty="0"/>
            </a:p>
            <a:p>
              <a:pPr algn="ctr"/>
              <a:r>
                <a:rPr lang="de-DE" dirty="0"/>
                <a:t>arbeitet</a:t>
              </a:r>
              <a:br>
                <a:rPr lang="de-DE" dirty="0"/>
              </a:br>
              <a:r>
                <a:rPr lang="de-DE" dirty="0"/>
                <a:t>an</a:t>
              </a:r>
            </a:p>
          </p:txBody>
        </p:sp>
        <p:cxnSp>
          <p:nvCxnSpPr>
            <p:cNvPr id="128" name="Straight Connector 127">
              <a:extLst>
                <a:ext uri="{FF2B5EF4-FFF2-40B4-BE49-F238E27FC236}">
                  <a16:creationId xmlns:a16="http://schemas.microsoft.com/office/drawing/2014/main" id="{8587AA1D-489C-B94B-B1FF-D0296E15B27A}"/>
                </a:ext>
              </a:extLst>
            </p:cNvPr>
            <p:cNvCxnSpPr>
              <a:stCxn id="126" idx="3"/>
              <a:endCxn id="127" idx="1"/>
            </p:cNvCxnSpPr>
            <p:nvPr/>
          </p:nvCxnSpPr>
          <p:spPr>
            <a:xfrm>
              <a:off x="8418836" y="5418850"/>
              <a:ext cx="766593" cy="3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465BB9A-7530-CD46-93EB-CD6AF28125CB}"/>
                </a:ext>
              </a:extLst>
            </p:cNvPr>
            <p:cNvCxnSpPr>
              <a:cxnSpLocks/>
              <a:stCxn id="127" idx="3"/>
              <a:endCxn id="115" idx="1"/>
            </p:cNvCxnSpPr>
            <p:nvPr/>
          </p:nvCxnSpPr>
          <p:spPr>
            <a:xfrm flipV="1">
              <a:off x="10074917" y="5419178"/>
              <a:ext cx="49652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8BC2440-A9E7-7D45-BFCC-0CD8F5397795}"/>
              </a:ext>
            </a:extLst>
          </p:cNvPr>
          <p:cNvGrpSpPr/>
          <p:nvPr/>
        </p:nvGrpSpPr>
        <p:grpSpPr>
          <a:xfrm>
            <a:off x="7562040" y="1610470"/>
            <a:ext cx="4197299" cy="3076247"/>
            <a:chOff x="4248151" y="1780201"/>
            <a:chExt cx="4197299" cy="3076247"/>
          </a:xfrm>
        </p:grpSpPr>
        <p:sp>
          <p:nvSpPr>
            <p:cNvPr id="35" name="Rectangle 3">
              <a:extLst>
                <a:ext uri="{FF2B5EF4-FFF2-40B4-BE49-F238E27FC236}">
                  <a16:creationId xmlns:a16="http://schemas.microsoft.com/office/drawing/2014/main" id="{9DB54CFD-63B8-9843-9534-7CB186E099A3}"/>
                </a:ext>
              </a:extLst>
            </p:cNvPr>
            <p:cNvSpPr>
              <a:spLocks noChangeArrowheads="1"/>
            </p:cNvSpPr>
            <p:nvPr/>
          </p:nvSpPr>
          <p:spPr bwMode="auto">
            <a:xfrm>
              <a:off x="4248151" y="2405066"/>
              <a:ext cx="1631950" cy="455613"/>
            </a:xfrm>
            <a:prstGeom prst="rect">
              <a:avLst/>
            </a:prstGeom>
            <a:noFill/>
            <a:ln w="12700">
              <a:solidFill>
                <a:schemeClr val="accent1"/>
              </a:solidFill>
              <a:miter lim="800000"/>
              <a:headEnd/>
              <a:tailEnd/>
            </a:ln>
          </p:spPr>
          <p:txBody>
            <a:bodyPr wrap="none" anchor="ctr"/>
            <a:lstStyle/>
            <a:p>
              <a:pPr algn="ctr"/>
              <a:r>
                <a:rPr lang="de-DE" dirty="0"/>
                <a:t>Studierende</a:t>
              </a:r>
            </a:p>
          </p:txBody>
        </p:sp>
        <p:sp>
          <p:nvSpPr>
            <p:cNvPr id="36" name="Oval 5">
              <a:extLst>
                <a:ext uri="{FF2B5EF4-FFF2-40B4-BE49-F238E27FC236}">
                  <a16:creationId xmlns:a16="http://schemas.microsoft.com/office/drawing/2014/main" id="{DCE73AC7-E11A-BF43-965A-355EEB008A5F}"/>
                </a:ext>
              </a:extLst>
            </p:cNvPr>
            <p:cNvSpPr>
              <a:spLocks noChangeArrowheads="1"/>
            </p:cNvSpPr>
            <p:nvPr/>
          </p:nvSpPr>
          <p:spPr bwMode="auto">
            <a:xfrm>
              <a:off x="4664313" y="1780201"/>
              <a:ext cx="788988" cy="417513"/>
            </a:xfrm>
            <a:prstGeom prst="ellipse">
              <a:avLst/>
            </a:prstGeom>
            <a:noFill/>
            <a:ln w="12700">
              <a:solidFill>
                <a:srgbClr val="FFC000"/>
              </a:solidFill>
              <a:round/>
              <a:headEnd/>
              <a:tailEnd/>
            </a:ln>
          </p:spPr>
          <p:txBody>
            <a:bodyPr wrap="none" anchor="ctr"/>
            <a:lstStyle/>
            <a:p>
              <a:pPr algn="ctr"/>
              <a:r>
                <a:rPr lang="de-DE" u="sng" dirty="0" err="1"/>
                <a:t>MatrNr</a:t>
              </a:r>
              <a:endParaRPr lang="de-DE" u="sng" dirty="0"/>
            </a:p>
          </p:txBody>
        </p:sp>
        <p:sp>
          <p:nvSpPr>
            <p:cNvPr id="37" name="Oval 12">
              <a:extLst>
                <a:ext uri="{FF2B5EF4-FFF2-40B4-BE49-F238E27FC236}">
                  <a16:creationId xmlns:a16="http://schemas.microsoft.com/office/drawing/2014/main" id="{D87B8E2E-6125-354C-A05F-DD48099D32AB}"/>
                </a:ext>
              </a:extLst>
            </p:cNvPr>
            <p:cNvSpPr>
              <a:spLocks noChangeArrowheads="1"/>
            </p:cNvSpPr>
            <p:nvPr/>
          </p:nvSpPr>
          <p:spPr bwMode="auto">
            <a:xfrm>
              <a:off x="4364993" y="3588604"/>
              <a:ext cx="788988" cy="417513"/>
            </a:xfrm>
            <a:prstGeom prst="ellipse">
              <a:avLst/>
            </a:prstGeom>
            <a:noFill/>
            <a:ln w="12700">
              <a:solidFill>
                <a:srgbClr val="FFC000"/>
              </a:solidFill>
              <a:round/>
              <a:headEnd/>
              <a:tailEnd/>
            </a:ln>
          </p:spPr>
          <p:txBody>
            <a:bodyPr wrap="none" anchor="ctr"/>
            <a:lstStyle/>
            <a:p>
              <a:pPr algn="ctr"/>
              <a:r>
                <a:rPr lang="de-DE"/>
                <a:t>Note</a:t>
              </a:r>
            </a:p>
          </p:txBody>
        </p:sp>
        <p:sp>
          <p:nvSpPr>
            <p:cNvPr id="38" name="AutoShape 14">
              <a:extLst>
                <a:ext uri="{FF2B5EF4-FFF2-40B4-BE49-F238E27FC236}">
                  <a16:creationId xmlns:a16="http://schemas.microsoft.com/office/drawing/2014/main" id="{5ED44A95-B894-3146-81B7-642BCF88AB97}"/>
                </a:ext>
              </a:extLst>
            </p:cNvPr>
            <p:cNvSpPr>
              <a:spLocks noChangeArrowheads="1"/>
            </p:cNvSpPr>
            <p:nvPr/>
          </p:nvSpPr>
          <p:spPr bwMode="auto">
            <a:xfrm>
              <a:off x="5746118" y="3433029"/>
              <a:ext cx="1187450" cy="727075"/>
            </a:xfrm>
            <a:prstGeom prst="diamond">
              <a:avLst/>
            </a:prstGeom>
            <a:noFill/>
            <a:ln w="12700">
              <a:solidFill>
                <a:srgbClr val="7030A0"/>
              </a:solidFill>
              <a:miter lim="800000"/>
              <a:headEnd/>
              <a:tailEnd/>
            </a:ln>
          </p:spPr>
          <p:txBody>
            <a:bodyPr wrap="none" anchor="ctr"/>
            <a:lstStyle/>
            <a:p>
              <a:pPr algn="ctr"/>
              <a:r>
                <a:rPr lang="de-DE"/>
                <a:t>prüfen</a:t>
              </a:r>
            </a:p>
          </p:txBody>
        </p:sp>
        <p:sp>
          <p:nvSpPr>
            <p:cNvPr id="39" name="Rectangle 16">
              <a:extLst>
                <a:ext uri="{FF2B5EF4-FFF2-40B4-BE49-F238E27FC236}">
                  <a16:creationId xmlns:a16="http://schemas.microsoft.com/office/drawing/2014/main" id="{0CCD6606-CE59-0345-9734-CBF82CB8ECC7}"/>
                </a:ext>
              </a:extLst>
            </p:cNvPr>
            <p:cNvSpPr>
              <a:spLocks noChangeArrowheads="1"/>
            </p:cNvSpPr>
            <p:nvPr/>
          </p:nvSpPr>
          <p:spPr bwMode="auto">
            <a:xfrm>
              <a:off x="5523868" y="4400835"/>
              <a:ext cx="1631950" cy="455613"/>
            </a:xfrm>
            <a:prstGeom prst="rect">
              <a:avLst/>
            </a:prstGeom>
            <a:noFill/>
            <a:ln w="12700">
              <a:solidFill>
                <a:schemeClr val="accent1"/>
              </a:solidFill>
              <a:miter lim="800000"/>
              <a:headEnd/>
              <a:tailEnd/>
            </a:ln>
          </p:spPr>
          <p:txBody>
            <a:bodyPr wrap="none" anchor="ctr"/>
            <a:lstStyle/>
            <a:p>
              <a:pPr algn="ctr"/>
              <a:r>
                <a:rPr lang="de-DE" dirty="0"/>
                <a:t>Professor*innen</a:t>
              </a:r>
            </a:p>
          </p:txBody>
        </p:sp>
        <p:sp>
          <p:nvSpPr>
            <p:cNvPr id="40" name="Rectangle 17">
              <a:extLst>
                <a:ext uri="{FF2B5EF4-FFF2-40B4-BE49-F238E27FC236}">
                  <a16:creationId xmlns:a16="http://schemas.microsoft.com/office/drawing/2014/main" id="{C6639873-C288-9E41-8521-050D10F3947F}"/>
                </a:ext>
              </a:extLst>
            </p:cNvPr>
            <p:cNvSpPr>
              <a:spLocks noChangeArrowheads="1"/>
            </p:cNvSpPr>
            <p:nvPr/>
          </p:nvSpPr>
          <p:spPr bwMode="auto">
            <a:xfrm>
              <a:off x="6813500" y="2405066"/>
              <a:ext cx="1631950" cy="455613"/>
            </a:xfrm>
            <a:prstGeom prst="rect">
              <a:avLst/>
            </a:prstGeom>
            <a:noFill/>
            <a:ln w="12700">
              <a:solidFill>
                <a:schemeClr val="accent1"/>
              </a:solidFill>
              <a:miter lim="800000"/>
              <a:headEnd/>
              <a:tailEnd/>
            </a:ln>
          </p:spPr>
          <p:txBody>
            <a:bodyPr wrap="none" anchor="ctr"/>
            <a:lstStyle/>
            <a:p>
              <a:pPr algn="ctr"/>
              <a:r>
                <a:rPr lang="de-DE" dirty="0"/>
                <a:t>Vorlesungen</a:t>
              </a:r>
            </a:p>
          </p:txBody>
        </p:sp>
        <p:sp>
          <p:nvSpPr>
            <p:cNvPr id="41" name="Oval 21">
              <a:extLst>
                <a:ext uri="{FF2B5EF4-FFF2-40B4-BE49-F238E27FC236}">
                  <a16:creationId xmlns:a16="http://schemas.microsoft.com/office/drawing/2014/main" id="{02125C80-61F1-9E41-9617-1A24131147B2}"/>
                </a:ext>
              </a:extLst>
            </p:cNvPr>
            <p:cNvSpPr>
              <a:spLocks noChangeArrowheads="1"/>
            </p:cNvSpPr>
            <p:nvPr/>
          </p:nvSpPr>
          <p:spPr bwMode="auto">
            <a:xfrm>
              <a:off x="7234187" y="1783729"/>
              <a:ext cx="790575" cy="419100"/>
            </a:xfrm>
            <a:prstGeom prst="ellipse">
              <a:avLst/>
            </a:prstGeom>
            <a:noFill/>
            <a:ln w="12700">
              <a:solidFill>
                <a:srgbClr val="FFC000"/>
              </a:solidFill>
              <a:round/>
              <a:headEnd/>
              <a:tailEnd/>
            </a:ln>
          </p:spPr>
          <p:txBody>
            <a:bodyPr wrap="none" anchor="ctr"/>
            <a:lstStyle/>
            <a:p>
              <a:pPr algn="ctr"/>
              <a:r>
                <a:rPr lang="de-DE" u="sng" dirty="0" err="1"/>
                <a:t>VorlNr</a:t>
              </a:r>
              <a:endParaRPr lang="de-DE" u="sng" dirty="0"/>
            </a:p>
          </p:txBody>
        </p:sp>
        <p:sp>
          <p:nvSpPr>
            <p:cNvPr id="42" name="Oval 25">
              <a:extLst>
                <a:ext uri="{FF2B5EF4-FFF2-40B4-BE49-F238E27FC236}">
                  <a16:creationId xmlns:a16="http://schemas.microsoft.com/office/drawing/2014/main" id="{181B0E4A-5EB9-BA46-BE7D-A91FF9D7892B}"/>
                </a:ext>
              </a:extLst>
            </p:cNvPr>
            <p:cNvSpPr>
              <a:spLocks noChangeArrowheads="1"/>
            </p:cNvSpPr>
            <p:nvPr/>
          </p:nvSpPr>
          <p:spPr bwMode="auto">
            <a:xfrm>
              <a:off x="7441091" y="4419884"/>
              <a:ext cx="790575" cy="417513"/>
            </a:xfrm>
            <a:prstGeom prst="ellipse">
              <a:avLst/>
            </a:prstGeom>
            <a:noFill/>
            <a:ln w="12700">
              <a:solidFill>
                <a:srgbClr val="FFC000"/>
              </a:solidFill>
              <a:round/>
              <a:headEnd/>
              <a:tailEnd/>
            </a:ln>
          </p:spPr>
          <p:txBody>
            <a:bodyPr wrap="none" anchor="ctr"/>
            <a:lstStyle/>
            <a:p>
              <a:pPr algn="ctr"/>
              <a:r>
                <a:rPr lang="de-DE" u="sng"/>
                <a:t>PersNr</a:t>
              </a:r>
            </a:p>
          </p:txBody>
        </p:sp>
        <p:cxnSp>
          <p:nvCxnSpPr>
            <p:cNvPr id="43" name="AutoShape 35">
              <a:extLst>
                <a:ext uri="{FF2B5EF4-FFF2-40B4-BE49-F238E27FC236}">
                  <a16:creationId xmlns:a16="http://schemas.microsoft.com/office/drawing/2014/main" id="{DA22EBB2-5E33-CC4D-9C95-44E10415FBD0}"/>
                </a:ext>
              </a:extLst>
            </p:cNvPr>
            <p:cNvCxnSpPr>
              <a:cxnSpLocks noChangeShapeType="1"/>
              <a:stCxn id="38" idx="2"/>
              <a:endCxn id="39" idx="0"/>
            </p:cNvCxnSpPr>
            <p:nvPr/>
          </p:nvCxnSpPr>
          <p:spPr bwMode="auto">
            <a:xfrm>
              <a:off x="6339843" y="4160104"/>
              <a:ext cx="0" cy="24073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4" name="AutoShape 38">
              <a:extLst>
                <a:ext uri="{FF2B5EF4-FFF2-40B4-BE49-F238E27FC236}">
                  <a16:creationId xmlns:a16="http://schemas.microsoft.com/office/drawing/2014/main" id="{6D0C2AAD-77C2-F542-A6D3-17284160B7B1}"/>
                </a:ext>
              </a:extLst>
            </p:cNvPr>
            <p:cNvCxnSpPr>
              <a:cxnSpLocks noChangeShapeType="1"/>
              <a:stCxn id="38" idx="0"/>
              <a:endCxn id="35" idx="2"/>
            </p:cNvCxnSpPr>
            <p:nvPr/>
          </p:nvCxnSpPr>
          <p:spPr bwMode="auto">
            <a:xfrm flipH="1" flipV="1">
              <a:off x="5064126" y="2860679"/>
              <a:ext cx="1275717" cy="5723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 name="AutoShape 39">
              <a:extLst>
                <a:ext uri="{FF2B5EF4-FFF2-40B4-BE49-F238E27FC236}">
                  <a16:creationId xmlns:a16="http://schemas.microsoft.com/office/drawing/2014/main" id="{E37A8416-E603-5543-92A6-F9E016CBA8B6}"/>
                </a:ext>
              </a:extLst>
            </p:cNvPr>
            <p:cNvCxnSpPr>
              <a:cxnSpLocks noChangeShapeType="1"/>
              <a:stCxn id="40" idx="2"/>
              <a:endCxn id="38" idx="0"/>
            </p:cNvCxnSpPr>
            <p:nvPr/>
          </p:nvCxnSpPr>
          <p:spPr bwMode="auto">
            <a:xfrm flipH="1">
              <a:off x="6339843" y="2860679"/>
              <a:ext cx="1289632" cy="5723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6" name="AutoShape 44">
              <a:extLst>
                <a:ext uri="{FF2B5EF4-FFF2-40B4-BE49-F238E27FC236}">
                  <a16:creationId xmlns:a16="http://schemas.microsoft.com/office/drawing/2014/main" id="{49467FA0-85E1-F140-9400-A038D5E91898}"/>
                </a:ext>
              </a:extLst>
            </p:cNvPr>
            <p:cNvCxnSpPr>
              <a:cxnSpLocks noChangeShapeType="1"/>
              <a:stCxn id="39" idx="3"/>
              <a:endCxn id="42" idx="2"/>
            </p:cNvCxnSpPr>
            <p:nvPr/>
          </p:nvCxnSpPr>
          <p:spPr bwMode="auto">
            <a:xfrm flipV="1">
              <a:off x="7155818" y="4628641"/>
              <a:ext cx="285273" cy="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7" name="AutoShape 48">
              <a:extLst>
                <a:ext uri="{FF2B5EF4-FFF2-40B4-BE49-F238E27FC236}">
                  <a16:creationId xmlns:a16="http://schemas.microsoft.com/office/drawing/2014/main" id="{82EBD818-0128-B24A-98FE-56F3D543C0A1}"/>
                </a:ext>
              </a:extLst>
            </p:cNvPr>
            <p:cNvCxnSpPr>
              <a:cxnSpLocks noChangeShapeType="1"/>
              <a:stCxn id="35" idx="0"/>
              <a:endCxn id="36" idx="4"/>
            </p:cNvCxnSpPr>
            <p:nvPr/>
          </p:nvCxnSpPr>
          <p:spPr bwMode="auto">
            <a:xfrm flipH="1" flipV="1">
              <a:off x="5058807" y="2197714"/>
              <a:ext cx="5319" cy="2073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 name="AutoShape 51">
              <a:extLst>
                <a:ext uri="{FF2B5EF4-FFF2-40B4-BE49-F238E27FC236}">
                  <a16:creationId xmlns:a16="http://schemas.microsoft.com/office/drawing/2014/main" id="{096C8F74-CD59-AB47-9424-02623F09F570}"/>
                </a:ext>
              </a:extLst>
            </p:cNvPr>
            <p:cNvCxnSpPr>
              <a:cxnSpLocks noChangeShapeType="1"/>
              <a:stCxn id="40" idx="0"/>
              <a:endCxn id="41" idx="4"/>
            </p:cNvCxnSpPr>
            <p:nvPr/>
          </p:nvCxnSpPr>
          <p:spPr bwMode="auto">
            <a:xfrm flipV="1">
              <a:off x="7629475" y="2202829"/>
              <a:ext cx="0" cy="202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9" name="AutoShape 54">
              <a:extLst>
                <a:ext uri="{FF2B5EF4-FFF2-40B4-BE49-F238E27FC236}">
                  <a16:creationId xmlns:a16="http://schemas.microsoft.com/office/drawing/2014/main" id="{F2ACE2CC-0A40-A146-BF9D-DB01EEE3D2E9}"/>
                </a:ext>
              </a:extLst>
            </p:cNvPr>
            <p:cNvCxnSpPr>
              <a:cxnSpLocks noChangeShapeType="1"/>
              <a:stCxn id="38" idx="1"/>
              <a:endCxn id="37" idx="6"/>
            </p:cNvCxnSpPr>
            <p:nvPr/>
          </p:nvCxnSpPr>
          <p:spPr bwMode="auto">
            <a:xfrm flipH="1">
              <a:off x="5153981" y="3796567"/>
              <a:ext cx="592137" cy="79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0" name="Text Box 57">
              <a:extLst>
                <a:ext uri="{FF2B5EF4-FFF2-40B4-BE49-F238E27FC236}">
                  <a16:creationId xmlns:a16="http://schemas.microsoft.com/office/drawing/2014/main" id="{AF5B02B0-5B0E-EA40-AA2A-DC93BF5CA1B6}"/>
                </a:ext>
              </a:extLst>
            </p:cNvPr>
            <p:cNvSpPr txBox="1">
              <a:spLocks noChangeArrowheads="1"/>
            </p:cNvSpPr>
            <p:nvPr/>
          </p:nvSpPr>
          <p:spPr bwMode="auto">
            <a:xfrm>
              <a:off x="6546219" y="397595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1</a:t>
              </a:r>
            </a:p>
          </p:txBody>
        </p:sp>
        <p:sp>
          <p:nvSpPr>
            <p:cNvPr id="51" name="Text Box 59">
              <a:extLst>
                <a:ext uri="{FF2B5EF4-FFF2-40B4-BE49-F238E27FC236}">
                  <a16:creationId xmlns:a16="http://schemas.microsoft.com/office/drawing/2014/main" id="{384849BC-2468-3641-B5ED-3A813EA8BD12}"/>
                </a:ext>
              </a:extLst>
            </p:cNvPr>
            <p:cNvSpPr txBox="1">
              <a:spLocks noChangeArrowheads="1"/>
            </p:cNvSpPr>
            <p:nvPr/>
          </p:nvSpPr>
          <p:spPr bwMode="auto">
            <a:xfrm>
              <a:off x="5883761" y="3012897"/>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52" name="Text Box 62">
              <a:extLst>
                <a:ext uri="{FF2B5EF4-FFF2-40B4-BE49-F238E27FC236}">
                  <a16:creationId xmlns:a16="http://schemas.microsoft.com/office/drawing/2014/main" id="{660C25A1-1863-0143-967B-C073FE83D626}"/>
                </a:ext>
              </a:extLst>
            </p:cNvPr>
            <p:cNvSpPr txBox="1">
              <a:spLocks noChangeArrowheads="1"/>
            </p:cNvSpPr>
            <p:nvPr/>
          </p:nvSpPr>
          <p:spPr bwMode="auto">
            <a:xfrm>
              <a:off x="6444995" y="3013873"/>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grpSp>
    </p:spTree>
    <p:extLst>
      <p:ext uri="{BB962C8B-B14F-4D97-AF65-F5344CB8AC3E}">
        <p14:creationId xmlns:p14="http://schemas.microsoft.com/office/powerpoint/2010/main" val="1690984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B109-5B6F-924A-B061-A981854D523F}"/>
              </a:ext>
            </a:extLst>
          </p:cNvPr>
          <p:cNvSpPr>
            <a:spLocks noGrp="1"/>
          </p:cNvSpPr>
          <p:nvPr>
            <p:ph type="title"/>
          </p:nvPr>
        </p:nvSpPr>
        <p:spPr/>
        <p:txBody>
          <a:bodyPr/>
          <a:lstStyle/>
          <a:p>
            <a:r>
              <a:rPr lang="de-DE" dirty="0"/>
              <a:t>Prüfungen</a:t>
            </a:r>
          </a:p>
        </p:txBody>
      </p:sp>
      <p:sp>
        <p:nvSpPr>
          <p:cNvPr id="88" name="Content Placeholder 87">
            <a:extLst>
              <a:ext uri="{FF2B5EF4-FFF2-40B4-BE49-F238E27FC236}">
                <a16:creationId xmlns:a16="http://schemas.microsoft.com/office/drawing/2014/main" id="{4C33BE0B-BFE8-BB4B-BF5E-919B909685A1}"/>
              </a:ext>
            </a:extLst>
          </p:cNvPr>
          <p:cNvSpPr>
            <a:spLocks noGrp="1"/>
          </p:cNvSpPr>
          <p:nvPr>
            <p:ph idx="1"/>
          </p:nvPr>
        </p:nvSpPr>
        <p:spPr/>
        <p:txBody>
          <a:bodyPr>
            <a:normAutofit/>
          </a:bodyPr>
          <a:lstStyle/>
          <a:p>
            <a:endParaRPr lang="de-DE" dirty="0"/>
          </a:p>
          <a:p>
            <a:endParaRPr lang="de-DE" dirty="0"/>
          </a:p>
          <a:p>
            <a:endParaRPr lang="de-DE" dirty="0"/>
          </a:p>
          <a:p>
            <a:endParaRPr lang="de-DE" dirty="0"/>
          </a:p>
          <a:p>
            <a:endParaRPr lang="de-DE" dirty="0"/>
          </a:p>
          <a:p>
            <a:endParaRPr lang="de-DE" dirty="0"/>
          </a:p>
          <a:p>
            <a:endParaRPr lang="de-DE" dirty="0"/>
          </a:p>
          <a:p>
            <a:pPr lvl="1"/>
            <a:endParaRPr lang="de-DE" dirty="0"/>
          </a:p>
          <a:p>
            <a:endParaRPr lang="de-DE" dirty="0"/>
          </a:p>
          <a:p>
            <a:r>
              <a:rPr lang="de-DE" dirty="0"/>
              <a:t>Mehrere Prüfer in einer Prüfung</a:t>
            </a:r>
          </a:p>
          <a:p>
            <a:r>
              <a:rPr lang="de-DE" dirty="0"/>
              <a:t>Mehrere Vorlesungen werden in einer Prüfung abgefragt</a:t>
            </a:r>
          </a:p>
          <a:p>
            <a:endParaRPr lang="de-DE" dirty="0"/>
          </a:p>
        </p:txBody>
      </p:sp>
      <p:sp>
        <p:nvSpPr>
          <p:cNvPr id="3" name="Slide Number Placeholder 2">
            <a:extLst>
              <a:ext uri="{FF2B5EF4-FFF2-40B4-BE49-F238E27FC236}">
                <a16:creationId xmlns:a16="http://schemas.microsoft.com/office/drawing/2014/main" id="{F0624C80-8B1B-694D-BC91-23D9C4FB0B63}"/>
              </a:ext>
            </a:extLst>
          </p:cNvPr>
          <p:cNvSpPr>
            <a:spLocks noGrp="1"/>
          </p:cNvSpPr>
          <p:nvPr>
            <p:ph type="sldNum" sz="quarter" idx="4"/>
          </p:nvPr>
        </p:nvSpPr>
        <p:spPr/>
        <p:txBody>
          <a:bodyPr/>
          <a:lstStyle/>
          <a:p>
            <a:fld id="{6B52BCD7-8B4B-1443-81DC-540C3C62FE02}" type="slidenum">
              <a:rPr lang="en-GB" smtClean="0"/>
              <a:t>33</a:t>
            </a:fld>
            <a:endParaRPr lang="en-GB"/>
          </a:p>
        </p:txBody>
      </p:sp>
      <p:grpSp>
        <p:nvGrpSpPr>
          <p:cNvPr id="87" name="Group 86">
            <a:extLst>
              <a:ext uri="{FF2B5EF4-FFF2-40B4-BE49-F238E27FC236}">
                <a16:creationId xmlns:a16="http://schemas.microsoft.com/office/drawing/2014/main" id="{BB9C3564-2385-9748-9CE4-DFDEC02C4452}"/>
              </a:ext>
            </a:extLst>
          </p:cNvPr>
          <p:cNvGrpSpPr/>
          <p:nvPr/>
        </p:nvGrpSpPr>
        <p:grpSpPr>
          <a:xfrm>
            <a:off x="2343511" y="1636267"/>
            <a:ext cx="7504277" cy="3395957"/>
            <a:chOff x="1194661" y="1374092"/>
            <a:chExt cx="7504277" cy="3395957"/>
          </a:xfrm>
        </p:grpSpPr>
        <p:sp>
          <p:nvSpPr>
            <p:cNvPr id="4" name="Rectangle 3">
              <a:extLst>
                <a:ext uri="{FF2B5EF4-FFF2-40B4-BE49-F238E27FC236}">
                  <a16:creationId xmlns:a16="http://schemas.microsoft.com/office/drawing/2014/main" id="{98342FD9-305B-C249-A248-8731CCE04491}"/>
                </a:ext>
              </a:extLst>
            </p:cNvPr>
            <p:cNvSpPr>
              <a:spLocks noChangeArrowheads="1"/>
            </p:cNvSpPr>
            <p:nvPr/>
          </p:nvSpPr>
          <p:spPr bwMode="auto">
            <a:xfrm>
              <a:off x="1194661" y="1607149"/>
              <a:ext cx="1207559" cy="433182"/>
            </a:xfrm>
            <a:prstGeom prst="rect">
              <a:avLst/>
            </a:prstGeom>
            <a:noFill/>
            <a:ln w="12700">
              <a:solidFill>
                <a:schemeClr val="accent1"/>
              </a:solidFill>
              <a:miter lim="800000"/>
              <a:headEnd/>
              <a:tailEnd/>
            </a:ln>
          </p:spPr>
          <p:txBody>
            <a:bodyPr wrap="none" anchor="ctr"/>
            <a:lstStyle/>
            <a:p>
              <a:pPr algn="ctr"/>
              <a:r>
                <a:rPr lang="de-DE" dirty="0"/>
                <a:t>Studierende</a:t>
              </a:r>
            </a:p>
          </p:txBody>
        </p:sp>
        <p:sp>
          <p:nvSpPr>
            <p:cNvPr id="5" name="AutoShape 4">
              <a:extLst>
                <a:ext uri="{FF2B5EF4-FFF2-40B4-BE49-F238E27FC236}">
                  <a16:creationId xmlns:a16="http://schemas.microsoft.com/office/drawing/2014/main" id="{897F0942-0EF4-1F49-BA1B-AC2EAC1276E2}"/>
                </a:ext>
              </a:extLst>
            </p:cNvPr>
            <p:cNvSpPr>
              <a:spLocks noChangeArrowheads="1"/>
            </p:cNvSpPr>
            <p:nvPr/>
          </p:nvSpPr>
          <p:spPr bwMode="auto">
            <a:xfrm>
              <a:off x="3058031" y="1549246"/>
              <a:ext cx="1086576" cy="557812"/>
            </a:xfrm>
            <a:prstGeom prst="diamond">
              <a:avLst/>
            </a:prstGeom>
            <a:noFill/>
            <a:ln w="38100" cmpd="dbl">
              <a:solidFill>
                <a:schemeClr val="accent4"/>
              </a:solidFill>
              <a:miter lim="800000"/>
              <a:headEnd/>
              <a:tailEnd/>
            </a:ln>
          </p:spPr>
          <p:txBody>
            <a:bodyPr wrap="none" anchor="ctr"/>
            <a:lstStyle/>
            <a:p>
              <a:pPr algn="ctr"/>
              <a:r>
                <a:rPr lang="de-DE" dirty="0"/>
                <a:t>ablegen</a:t>
              </a:r>
            </a:p>
          </p:txBody>
        </p:sp>
        <p:sp>
          <p:nvSpPr>
            <p:cNvPr id="6" name="Rectangle 5">
              <a:extLst>
                <a:ext uri="{FF2B5EF4-FFF2-40B4-BE49-F238E27FC236}">
                  <a16:creationId xmlns:a16="http://schemas.microsoft.com/office/drawing/2014/main" id="{8BEA55B6-2013-FB44-A171-DFDAEC25E422}"/>
                </a:ext>
              </a:extLst>
            </p:cNvPr>
            <p:cNvSpPr>
              <a:spLocks noChangeArrowheads="1"/>
            </p:cNvSpPr>
            <p:nvPr/>
          </p:nvSpPr>
          <p:spPr bwMode="auto">
            <a:xfrm>
              <a:off x="4734576" y="1607149"/>
              <a:ext cx="1207559" cy="433182"/>
            </a:xfrm>
            <a:prstGeom prst="rect">
              <a:avLst/>
            </a:prstGeom>
            <a:noFill/>
            <a:ln w="38100" cmpd="dbl">
              <a:solidFill>
                <a:schemeClr val="accent1"/>
              </a:solidFill>
              <a:miter lim="800000"/>
              <a:headEnd/>
              <a:tailEnd/>
            </a:ln>
          </p:spPr>
          <p:txBody>
            <a:bodyPr wrap="none" anchor="ctr"/>
            <a:lstStyle/>
            <a:p>
              <a:pPr algn="ctr"/>
              <a:r>
                <a:rPr lang="de-DE"/>
                <a:t>Prüfungen</a:t>
              </a:r>
            </a:p>
          </p:txBody>
        </p:sp>
        <p:sp>
          <p:nvSpPr>
            <p:cNvPr id="9" name="Text Box 8">
              <a:extLst>
                <a:ext uri="{FF2B5EF4-FFF2-40B4-BE49-F238E27FC236}">
                  <a16:creationId xmlns:a16="http://schemas.microsoft.com/office/drawing/2014/main" id="{C4C5718C-0552-7B44-9851-5E4731CA7A66}"/>
                </a:ext>
              </a:extLst>
            </p:cNvPr>
            <p:cNvSpPr txBox="1">
              <a:spLocks noChangeArrowheads="1"/>
            </p:cNvSpPr>
            <p:nvPr/>
          </p:nvSpPr>
          <p:spPr bwMode="auto">
            <a:xfrm>
              <a:off x="2816499" y="1503491"/>
              <a:ext cx="313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1</a:t>
              </a:r>
            </a:p>
          </p:txBody>
        </p:sp>
        <p:sp>
          <p:nvSpPr>
            <p:cNvPr id="10" name="Text Box 9">
              <a:extLst>
                <a:ext uri="{FF2B5EF4-FFF2-40B4-BE49-F238E27FC236}">
                  <a16:creationId xmlns:a16="http://schemas.microsoft.com/office/drawing/2014/main" id="{FAF8C671-48AC-C94A-BF27-4B68BC371039}"/>
                </a:ext>
              </a:extLst>
            </p:cNvPr>
            <p:cNvSpPr txBox="1">
              <a:spLocks noChangeArrowheads="1"/>
            </p:cNvSpPr>
            <p:nvPr/>
          </p:nvSpPr>
          <p:spPr bwMode="auto">
            <a:xfrm>
              <a:off x="4081248" y="1472211"/>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1" name="Oval 10">
              <a:extLst>
                <a:ext uri="{FF2B5EF4-FFF2-40B4-BE49-F238E27FC236}">
                  <a16:creationId xmlns:a16="http://schemas.microsoft.com/office/drawing/2014/main" id="{CC620E33-7262-B641-847B-41800FA2CB87}"/>
                </a:ext>
              </a:extLst>
            </p:cNvPr>
            <p:cNvSpPr>
              <a:spLocks noChangeArrowheads="1"/>
            </p:cNvSpPr>
            <p:nvPr/>
          </p:nvSpPr>
          <p:spPr bwMode="auto">
            <a:xfrm>
              <a:off x="6457950" y="1374092"/>
              <a:ext cx="1086576" cy="372682"/>
            </a:xfrm>
            <a:prstGeom prst="ellipse">
              <a:avLst/>
            </a:prstGeom>
            <a:noFill/>
            <a:ln w="12700">
              <a:solidFill>
                <a:srgbClr val="FFC000"/>
              </a:solidFill>
              <a:round/>
              <a:headEnd/>
              <a:tailEnd/>
            </a:ln>
          </p:spPr>
          <p:txBody>
            <a:bodyPr wrap="none" anchor="ctr"/>
            <a:lstStyle/>
            <a:p>
              <a:pPr algn="ctr"/>
              <a:r>
                <a:rPr lang="de-DE" dirty="0"/>
                <a:t>Note</a:t>
              </a:r>
            </a:p>
          </p:txBody>
        </p:sp>
        <p:grpSp>
          <p:nvGrpSpPr>
            <p:cNvPr id="66" name="Group 65">
              <a:extLst>
                <a:ext uri="{FF2B5EF4-FFF2-40B4-BE49-F238E27FC236}">
                  <a16:creationId xmlns:a16="http://schemas.microsoft.com/office/drawing/2014/main" id="{2E3E57F1-8507-8745-BB45-15A3D1607E18}"/>
                </a:ext>
              </a:extLst>
            </p:cNvPr>
            <p:cNvGrpSpPr/>
            <p:nvPr/>
          </p:nvGrpSpPr>
          <p:grpSpPr>
            <a:xfrm>
              <a:off x="6457950" y="1971362"/>
              <a:ext cx="1086576" cy="372682"/>
              <a:chOff x="6490189" y="1986343"/>
              <a:chExt cx="1086576" cy="372682"/>
            </a:xfrm>
          </p:grpSpPr>
          <p:sp>
            <p:nvSpPr>
              <p:cNvPr id="12" name="Oval 11">
                <a:extLst>
                  <a:ext uri="{FF2B5EF4-FFF2-40B4-BE49-F238E27FC236}">
                    <a16:creationId xmlns:a16="http://schemas.microsoft.com/office/drawing/2014/main" id="{BB75A8D2-F7D6-B74C-8AD4-9E091E62A5EB}"/>
                  </a:ext>
                </a:extLst>
              </p:cNvPr>
              <p:cNvSpPr>
                <a:spLocks noChangeArrowheads="1"/>
              </p:cNvSpPr>
              <p:nvPr/>
            </p:nvSpPr>
            <p:spPr bwMode="auto">
              <a:xfrm>
                <a:off x="6490189" y="1986343"/>
                <a:ext cx="1086576" cy="372682"/>
              </a:xfrm>
              <a:prstGeom prst="ellipse">
                <a:avLst/>
              </a:prstGeom>
              <a:noFill/>
              <a:ln w="12700">
                <a:solidFill>
                  <a:srgbClr val="FFC000"/>
                </a:solidFill>
                <a:round/>
                <a:headEnd/>
                <a:tailEnd/>
              </a:ln>
            </p:spPr>
            <p:txBody>
              <a:bodyPr wrap="none" anchor="ctr"/>
              <a:lstStyle/>
              <a:p>
                <a:pPr algn="ctr"/>
                <a:r>
                  <a:rPr lang="de-DE"/>
                  <a:t>PrüfTeil</a:t>
                </a:r>
              </a:p>
            </p:txBody>
          </p:sp>
          <p:sp>
            <p:nvSpPr>
              <p:cNvPr id="13" name="Line 12">
                <a:extLst>
                  <a:ext uri="{FF2B5EF4-FFF2-40B4-BE49-F238E27FC236}">
                    <a16:creationId xmlns:a16="http://schemas.microsoft.com/office/drawing/2014/main" id="{38FDF9D1-1479-6E44-878C-2FB8C5AD2584}"/>
                  </a:ext>
                </a:extLst>
              </p:cNvPr>
              <p:cNvSpPr>
                <a:spLocks noChangeShapeType="1"/>
              </p:cNvSpPr>
              <p:nvPr/>
            </p:nvSpPr>
            <p:spPr bwMode="auto">
              <a:xfrm>
                <a:off x="6664752" y="2278063"/>
                <a:ext cx="756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de-DE"/>
              </a:p>
            </p:txBody>
          </p:sp>
        </p:grpSp>
        <p:sp>
          <p:nvSpPr>
            <p:cNvPr id="14" name="Oval 13">
              <a:extLst>
                <a:ext uri="{FF2B5EF4-FFF2-40B4-BE49-F238E27FC236}">
                  <a16:creationId xmlns:a16="http://schemas.microsoft.com/office/drawing/2014/main" id="{1FB94C97-D1DC-4043-9F18-717DB3C1EA57}"/>
                </a:ext>
              </a:extLst>
            </p:cNvPr>
            <p:cNvSpPr>
              <a:spLocks noChangeArrowheads="1"/>
            </p:cNvSpPr>
            <p:nvPr/>
          </p:nvSpPr>
          <p:spPr bwMode="auto">
            <a:xfrm>
              <a:off x="1254586" y="2462323"/>
              <a:ext cx="1087707" cy="372682"/>
            </a:xfrm>
            <a:prstGeom prst="ellipse">
              <a:avLst/>
            </a:prstGeom>
            <a:noFill/>
            <a:ln w="12700">
              <a:solidFill>
                <a:srgbClr val="FFC000"/>
              </a:solidFill>
              <a:round/>
              <a:headEnd/>
              <a:tailEnd/>
            </a:ln>
          </p:spPr>
          <p:txBody>
            <a:bodyPr wrap="none" anchor="ctr"/>
            <a:lstStyle/>
            <a:p>
              <a:pPr algn="ctr"/>
              <a:r>
                <a:rPr lang="de-DE" u="sng" dirty="0" err="1"/>
                <a:t>MatrNr</a:t>
              </a:r>
              <a:endParaRPr lang="de-DE" u="sng" dirty="0"/>
            </a:p>
          </p:txBody>
        </p:sp>
        <p:sp>
          <p:nvSpPr>
            <p:cNvPr id="15" name="Rectangle 14">
              <a:extLst>
                <a:ext uri="{FF2B5EF4-FFF2-40B4-BE49-F238E27FC236}">
                  <a16:creationId xmlns:a16="http://schemas.microsoft.com/office/drawing/2014/main" id="{72ABE8B6-CE43-5C4E-AEF9-FB05B3513B9B}"/>
                </a:ext>
              </a:extLst>
            </p:cNvPr>
            <p:cNvSpPr>
              <a:spLocks noChangeArrowheads="1"/>
            </p:cNvSpPr>
            <p:nvPr/>
          </p:nvSpPr>
          <p:spPr bwMode="auto">
            <a:xfrm>
              <a:off x="3489469" y="4336262"/>
              <a:ext cx="1207559" cy="433182"/>
            </a:xfrm>
            <a:prstGeom prst="rect">
              <a:avLst/>
            </a:prstGeom>
            <a:noFill/>
            <a:ln w="12700">
              <a:solidFill>
                <a:schemeClr val="accent1"/>
              </a:solidFill>
              <a:miter lim="800000"/>
              <a:headEnd/>
              <a:tailEnd/>
            </a:ln>
          </p:spPr>
          <p:txBody>
            <a:bodyPr wrap="none" anchor="ctr"/>
            <a:lstStyle/>
            <a:p>
              <a:pPr algn="ctr"/>
              <a:r>
                <a:rPr lang="de-DE"/>
                <a:t>Vorlesungen</a:t>
              </a:r>
            </a:p>
          </p:txBody>
        </p:sp>
        <p:sp>
          <p:nvSpPr>
            <p:cNvPr id="16" name="AutoShape 15">
              <a:extLst>
                <a:ext uri="{FF2B5EF4-FFF2-40B4-BE49-F238E27FC236}">
                  <a16:creationId xmlns:a16="http://schemas.microsoft.com/office/drawing/2014/main" id="{5AE15CCB-0641-674F-BAC6-CA337451D8A2}"/>
                </a:ext>
              </a:extLst>
            </p:cNvPr>
            <p:cNvSpPr>
              <a:spLocks noChangeArrowheads="1"/>
            </p:cNvSpPr>
            <p:nvPr/>
          </p:nvSpPr>
          <p:spPr bwMode="auto">
            <a:xfrm>
              <a:off x="3489469" y="3039439"/>
              <a:ext cx="1207559" cy="620732"/>
            </a:xfrm>
            <a:prstGeom prst="diamond">
              <a:avLst/>
            </a:prstGeom>
            <a:noFill/>
            <a:ln w="12700">
              <a:solidFill>
                <a:schemeClr val="accent4"/>
              </a:solidFill>
              <a:miter lim="800000"/>
              <a:headEnd/>
              <a:tailEnd/>
            </a:ln>
          </p:spPr>
          <p:txBody>
            <a:bodyPr wrap="none" anchor="ctr"/>
            <a:lstStyle/>
            <a:p>
              <a:pPr algn="ctr"/>
              <a:r>
                <a:rPr lang="de-DE" dirty="0"/>
                <a:t>umfassen</a:t>
              </a:r>
            </a:p>
          </p:txBody>
        </p:sp>
        <p:sp>
          <p:nvSpPr>
            <p:cNvPr id="17" name="Oval 16">
              <a:extLst>
                <a:ext uri="{FF2B5EF4-FFF2-40B4-BE49-F238E27FC236}">
                  <a16:creationId xmlns:a16="http://schemas.microsoft.com/office/drawing/2014/main" id="{19BACEF9-D82F-C249-AF9C-29193B3EFEA4}"/>
                </a:ext>
              </a:extLst>
            </p:cNvPr>
            <p:cNvSpPr>
              <a:spLocks noChangeArrowheads="1"/>
            </p:cNvSpPr>
            <p:nvPr/>
          </p:nvSpPr>
          <p:spPr bwMode="auto">
            <a:xfrm>
              <a:off x="1854839" y="4365604"/>
              <a:ext cx="1086577" cy="372682"/>
            </a:xfrm>
            <a:prstGeom prst="ellipse">
              <a:avLst/>
            </a:prstGeom>
            <a:noFill/>
            <a:ln w="12700">
              <a:solidFill>
                <a:srgbClr val="FFC000"/>
              </a:solidFill>
              <a:round/>
              <a:headEnd/>
              <a:tailEnd/>
            </a:ln>
          </p:spPr>
          <p:txBody>
            <a:bodyPr wrap="none" anchor="ctr"/>
            <a:lstStyle/>
            <a:p>
              <a:pPr algn="ctr"/>
              <a:r>
                <a:rPr lang="de-DE" u="sng"/>
                <a:t>VorlNr</a:t>
              </a:r>
            </a:p>
          </p:txBody>
        </p:sp>
        <p:cxnSp>
          <p:nvCxnSpPr>
            <p:cNvPr id="18" name="AutoShape 17">
              <a:extLst>
                <a:ext uri="{FF2B5EF4-FFF2-40B4-BE49-F238E27FC236}">
                  <a16:creationId xmlns:a16="http://schemas.microsoft.com/office/drawing/2014/main" id="{2EA5C46E-331C-334B-A6A5-8414C1ABAD41}"/>
                </a:ext>
              </a:extLst>
            </p:cNvPr>
            <p:cNvCxnSpPr>
              <a:cxnSpLocks noChangeShapeType="1"/>
              <a:stCxn id="4" idx="2"/>
              <a:endCxn id="14" idx="0"/>
            </p:cNvCxnSpPr>
            <p:nvPr/>
          </p:nvCxnSpPr>
          <p:spPr bwMode="auto">
            <a:xfrm flipH="1">
              <a:off x="1798440" y="2040331"/>
              <a:ext cx="1" cy="42199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9" name="AutoShape 18">
              <a:extLst>
                <a:ext uri="{FF2B5EF4-FFF2-40B4-BE49-F238E27FC236}">
                  <a16:creationId xmlns:a16="http://schemas.microsoft.com/office/drawing/2014/main" id="{8C259406-399E-C046-85F6-6F100841C6F9}"/>
                </a:ext>
              </a:extLst>
            </p:cNvPr>
            <p:cNvCxnSpPr>
              <a:cxnSpLocks noChangeShapeType="1"/>
              <a:stCxn id="17" idx="6"/>
              <a:endCxn id="15" idx="1"/>
            </p:cNvCxnSpPr>
            <p:nvPr/>
          </p:nvCxnSpPr>
          <p:spPr bwMode="auto">
            <a:xfrm>
              <a:off x="2941416" y="4551945"/>
              <a:ext cx="548053" cy="90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0" name="AutoShape 19">
              <a:extLst>
                <a:ext uri="{FF2B5EF4-FFF2-40B4-BE49-F238E27FC236}">
                  <a16:creationId xmlns:a16="http://schemas.microsoft.com/office/drawing/2014/main" id="{0843A569-943D-EF4A-BB91-F35B56F5E16E}"/>
                </a:ext>
              </a:extLst>
            </p:cNvPr>
            <p:cNvCxnSpPr>
              <a:cxnSpLocks noChangeShapeType="1"/>
              <a:stCxn id="16" idx="0"/>
              <a:endCxn id="6" idx="2"/>
            </p:cNvCxnSpPr>
            <p:nvPr/>
          </p:nvCxnSpPr>
          <p:spPr bwMode="auto">
            <a:xfrm flipV="1">
              <a:off x="4093249" y="2040331"/>
              <a:ext cx="1245107" cy="99910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1" name="AutoShape 20">
              <a:extLst>
                <a:ext uri="{FF2B5EF4-FFF2-40B4-BE49-F238E27FC236}">
                  <a16:creationId xmlns:a16="http://schemas.microsoft.com/office/drawing/2014/main" id="{3B3DF6DB-946C-6943-8756-8665E353D5C0}"/>
                </a:ext>
              </a:extLst>
            </p:cNvPr>
            <p:cNvSpPr>
              <a:spLocks noChangeArrowheads="1"/>
            </p:cNvSpPr>
            <p:nvPr/>
          </p:nvSpPr>
          <p:spPr bwMode="auto">
            <a:xfrm>
              <a:off x="5942135" y="3040044"/>
              <a:ext cx="1207559" cy="620732"/>
            </a:xfrm>
            <a:prstGeom prst="diamond">
              <a:avLst/>
            </a:prstGeom>
            <a:noFill/>
            <a:ln w="12700">
              <a:solidFill>
                <a:schemeClr val="accent4"/>
              </a:solidFill>
              <a:miter lim="800000"/>
              <a:headEnd/>
              <a:tailEnd/>
            </a:ln>
          </p:spPr>
          <p:txBody>
            <a:bodyPr wrap="none" anchor="ctr"/>
            <a:lstStyle/>
            <a:p>
              <a:pPr algn="ctr"/>
              <a:r>
                <a:rPr lang="de-DE"/>
                <a:t>abhalten</a:t>
              </a:r>
            </a:p>
          </p:txBody>
        </p:sp>
        <p:cxnSp>
          <p:nvCxnSpPr>
            <p:cNvPr id="22" name="AutoShape 21">
              <a:extLst>
                <a:ext uri="{FF2B5EF4-FFF2-40B4-BE49-F238E27FC236}">
                  <a16:creationId xmlns:a16="http://schemas.microsoft.com/office/drawing/2014/main" id="{548931F4-A50A-0148-96B1-B0B6824B6B92}"/>
                </a:ext>
              </a:extLst>
            </p:cNvPr>
            <p:cNvCxnSpPr>
              <a:cxnSpLocks noChangeShapeType="1"/>
              <a:stCxn id="6" idx="2"/>
              <a:endCxn id="21" idx="0"/>
            </p:cNvCxnSpPr>
            <p:nvPr/>
          </p:nvCxnSpPr>
          <p:spPr bwMode="auto">
            <a:xfrm>
              <a:off x="5338356" y="2040331"/>
              <a:ext cx="1207559" cy="99971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E0FC4A45-3210-4D45-A7C8-6CBAC92F475E}"/>
                </a:ext>
              </a:extLst>
            </p:cNvPr>
            <p:cNvSpPr>
              <a:spLocks noChangeArrowheads="1"/>
            </p:cNvSpPr>
            <p:nvPr/>
          </p:nvSpPr>
          <p:spPr bwMode="auto">
            <a:xfrm>
              <a:off x="5773324" y="4336867"/>
              <a:ext cx="1548000" cy="433182"/>
            </a:xfrm>
            <a:prstGeom prst="rect">
              <a:avLst/>
            </a:prstGeom>
            <a:noFill/>
            <a:ln w="12700">
              <a:solidFill>
                <a:schemeClr val="accent1"/>
              </a:solidFill>
              <a:miter lim="800000"/>
              <a:headEnd/>
              <a:tailEnd/>
            </a:ln>
          </p:spPr>
          <p:txBody>
            <a:bodyPr wrap="none" anchor="ctr"/>
            <a:lstStyle/>
            <a:p>
              <a:pPr algn="ctr"/>
              <a:r>
                <a:rPr lang="de-DE" dirty="0"/>
                <a:t>Professor*innen</a:t>
              </a:r>
            </a:p>
          </p:txBody>
        </p:sp>
        <p:sp>
          <p:nvSpPr>
            <p:cNvPr id="24" name="Oval 23">
              <a:extLst>
                <a:ext uri="{FF2B5EF4-FFF2-40B4-BE49-F238E27FC236}">
                  <a16:creationId xmlns:a16="http://schemas.microsoft.com/office/drawing/2014/main" id="{E509FAD9-09D5-FD4B-A55F-08B49DDE29AD}"/>
                </a:ext>
              </a:extLst>
            </p:cNvPr>
            <p:cNvSpPr>
              <a:spLocks noChangeArrowheads="1"/>
            </p:cNvSpPr>
            <p:nvPr/>
          </p:nvSpPr>
          <p:spPr bwMode="auto">
            <a:xfrm>
              <a:off x="7612362" y="4366209"/>
              <a:ext cx="1086576" cy="371472"/>
            </a:xfrm>
            <a:prstGeom prst="ellipse">
              <a:avLst/>
            </a:prstGeom>
            <a:noFill/>
            <a:ln w="12700">
              <a:solidFill>
                <a:srgbClr val="FFC000"/>
              </a:solidFill>
              <a:round/>
              <a:headEnd/>
              <a:tailEnd/>
            </a:ln>
          </p:spPr>
          <p:txBody>
            <a:bodyPr wrap="none" anchor="ctr"/>
            <a:lstStyle/>
            <a:p>
              <a:pPr algn="ctr"/>
              <a:r>
                <a:rPr lang="de-DE" u="sng"/>
                <a:t>PersNr</a:t>
              </a:r>
            </a:p>
          </p:txBody>
        </p:sp>
        <p:cxnSp>
          <p:nvCxnSpPr>
            <p:cNvPr id="25" name="AutoShape 24">
              <a:extLst>
                <a:ext uri="{FF2B5EF4-FFF2-40B4-BE49-F238E27FC236}">
                  <a16:creationId xmlns:a16="http://schemas.microsoft.com/office/drawing/2014/main" id="{938BEED2-F1CE-E54B-B60C-19971E8A7FA6}"/>
                </a:ext>
              </a:extLst>
            </p:cNvPr>
            <p:cNvCxnSpPr>
              <a:cxnSpLocks noChangeShapeType="1"/>
              <a:stCxn id="16" idx="2"/>
              <a:endCxn id="15" idx="0"/>
            </p:cNvCxnSpPr>
            <p:nvPr/>
          </p:nvCxnSpPr>
          <p:spPr bwMode="auto">
            <a:xfrm>
              <a:off x="4093249" y="3660171"/>
              <a:ext cx="0" cy="67609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6" name="AutoShape 25">
              <a:extLst>
                <a:ext uri="{FF2B5EF4-FFF2-40B4-BE49-F238E27FC236}">
                  <a16:creationId xmlns:a16="http://schemas.microsoft.com/office/drawing/2014/main" id="{6B996275-B4AF-6548-A3E2-C946977F5343}"/>
                </a:ext>
              </a:extLst>
            </p:cNvPr>
            <p:cNvCxnSpPr>
              <a:cxnSpLocks noChangeShapeType="1"/>
              <a:stCxn id="21" idx="2"/>
              <a:endCxn id="23" idx="0"/>
            </p:cNvCxnSpPr>
            <p:nvPr/>
          </p:nvCxnSpPr>
          <p:spPr bwMode="auto">
            <a:xfrm>
              <a:off x="6545915" y="3660776"/>
              <a:ext cx="1409" cy="67609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7" name="AutoShape 26">
              <a:extLst>
                <a:ext uri="{FF2B5EF4-FFF2-40B4-BE49-F238E27FC236}">
                  <a16:creationId xmlns:a16="http://schemas.microsoft.com/office/drawing/2014/main" id="{6A83A587-5941-CA4E-9C9C-25ECDF58E988}"/>
                </a:ext>
              </a:extLst>
            </p:cNvPr>
            <p:cNvCxnSpPr>
              <a:cxnSpLocks noChangeShapeType="1"/>
              <a:stCxn id="4" idx="3"/>
              <a:endCxn id="5" idx="1"/>
            </p:cNvCxnSpPr>
            <p:nvPr/>
          </p:nvCxnSpPr>
          <p:spPr bwMode="auto">
            <a:xfrm>
              <a:off x="2402220" y="1823740"/>
              <a:ext cx="655811" cy="441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8" name="AutoShape 27">
              <a:extLst>
                <a:ext uri="{FF2B5EF4-FFF2-40B4-BE49-F238E27FC236}">
                  <a16:creationId xmlns:a16="http://schemas.microsoft.com/office/drawing/2014/main" id="{2FC61F73-E490-DE4C-A230-D3CF32E88A37}"/>
                </a:ext>
              </a:extLst>
            </p:cNvPr>
            <p:cNvCxnSpPr>
              <a:cxnSpLocks noChangeShapeType="1"/>
              <a:stCxn id="24" idx="2"/>
              <a:endCxn id="23" idx="3"/>
            </p:cNvCxnSpPr>
            <p:nvPr/>
          </p:nvCxnSpPr>
          <p:spPr bwMode="auto">
            <a:xfrm flipH="1">
              <a:off x="7321324" y="4551945"/>
              <a:ext cx="291038" cy="151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9" name="AutoShape 28">
              <a:extLst>
                <a:ext uri="{FF2B5EF4-FFF2-40B4-BE49-F238E27FC236}">
                  <a16:creationId xmlns:a16="http://schemas.microsoft.com/office/drawing/2014/main" id="{12ED2D57-EF80-F546-B97A-0911C5E4ED54}"/>
                </a:ext>
              </a:extLst>
            </p:cNvPr>
            <p:cNvCxnSpPr>
              <a:cxnSpLocks noChangeShapeType="1"/>
              <a:stCxn id="6" idx="3"/>
              <a:endCxn id="11" idx="2"/>
            </p:cNvCxnSpPr>
            <p:nvPr/>
          </p:nvCxnSpPr>
          <p:spPr bwMode="auto">
            <a:xfrm flipV="1">
              <a:off x="5942135" y="1560433"/>
              <a:ext cx="515815" cy="26330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0" name="AutoShape 29">
              <a:extLst>
                <a:ext uri="{FF2B5EF4-FFF2-40B4-BE49-F238E27FC236}">
                  <a16:creationId xmlns:a16="http://schemas.microsoft.com/office/drawing/2014/main" id="{E2713822-41E6-C545-A592-A3CEC70AA8A7}"/>
                </a:ext>
              </a:extLst>
            </p:cNvPr>
            <p:cNvCxnSpPr>
              <a:cxnSpLocks noChangeShapeType="1"/>
              <a:stCxn id="6" idx="3"/>
              <a:endCxn id="12" idx="2"/>
            </p:cNvCxnSpPr>
            <p:nvPr/>
          </p:nvCxnSpPr>
          <p:spPr bwMode="auto">
            <a:xfrm>
              <a:off x="5942135" y="1823740"/>
              <a:ext cx="515815" cy="3339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1" name="Text Box 30">
              <a:extLst>
                <a:ext uri="{FF2B5EF4-FFF2-40B4-BE49-F238E27FC236}">
                  <a16:creationId xmlns:a16="http://schemas.microsoft.com/office/drawing/2014/main" id="{FA87BAE6-D445-E24F-8E61-F79B969C0039}"/>
                </a:ext>
              </a:extLst>
            </p:cNvPr>
            <p:cNvSpPr txBox="1">
              <a:spLocks noChangeArrowheads="1"/>
            </p:cNvSpPr>
            <p:nvPr/>
          </p:nvSpPr>
          <p:spPr bwMode="auto">
            <a:xfrm>
              <a:off x="3928001" y="2694654"/>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32" name="Text Box 31">
              <a:extLst>
                <a:ext uri="{FF2B5EF4-FFF2-40B4-BE49-F238E27FC236}">
                  <a16:creationId xmlns:a16="http://schemas.microsoft.com/office/drawing/2014/main" id="{2C2CCCC5-2B1E-1041-90E7-7BFE596989F0}"/>
                </a:ext>
              </a:extLst>
            </p:cNvPr>
            <p:cNvSpPr txBox="1">
              <a:spLocks noChangeArrowheads="1"/>
            </p:cNvSpPr>
            <p:nvPr/>
          </p:nvSpPr>
          <p:spPr bwMode="auto">
            <a:xfrm>
              <a:off x="6479266" y="2742954"/>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33" name="Text Box 32">
              <a:extLst>
                <a:ext uri="{FF2B5EF4-FFF2-40B4-BE49-F238E27FC236}">
                  <a16:creationId xmlns:a16="http://schemas.microsoft.com/office/drawing/2014/main" id="{64CD61B5-E87B-8A42-93F2-663B60A76B29}"/>
                </a:ext>
              </a:extLst>
            </p:cNvPr>
            <p:cNvSpPr txBox="1">
              <a:spLocks noChangeArrowheads="1"/>
            </p:cNvSpPr>
            <p:nvPr/>
          </p:nvSpPr>
          <p:spPr bwMode="auto">
            <a:xfrm>
              <a:off x="3756255" y="3586393"/>
              <a:ext cx="3690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sp>
          <p:nvSpPr>
            <p:cNvPr id="34" name="Text Box 33">
              <a:extLst>
                <a:ext uri="{FF2B5EF4-FFF2-40B4-BE49-F238E27FC236}">
                  <a16:creationId xmlns:a16="http://schemas.microsoft.com/office/drawing/2014/main" id="{5F3A85CA-725D-9E47-81AA-FA03E24DF734}"/>
                </a:ext>
              </a:extLst>
            </p:cNvPr>
            <p:cNvSpPr txBox="1">
              <a:spLocks noChangeArrowheads="1"/>
            </p:cNvSpPr>
            <p:nvPr/>
          </p:nvSpPr>
          <p:spPr bwMode="auto">
            <a:xfrm>
              <a:off x="6545914" y="3520829"/>
              <a:ext cx="3690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cxnSp>
          <p:nvCxnSpPr>
            <p:cNvPr id="58" name="AutoShape 26">
              <a:extLst>
                <a:ext uri="{FF2B5EF4-FFF2-40B4-BE49-F238E27FC236}">
                  <a16:creationId xmlns:a16="http://schemas.microsoft.com/office/drawing/2014/main" id="{50BB34B0-AFC2-5F4F-9AF0-632D7CA0A5FA}"/>
                </a:ext>
              </a:extLst>
            </p:cNvPr>
            <p:cNvCxnSpPr>
              <a:cxnSpLocks noChangeShapeType="1"/>
              <a:stCxn id="5" idx="3"/>
              <a:endCxn id="6" idx="1"/>
            </p:cNvCxnSpPr>
            <p:nvPr/>
          </p:nvCxnSpPr>
          <p:spPr bwMode="auto">
            <a:xfrm flipV="1">
              <a:off x="4144607" y="1823740"/>
              <a:ext cx="589969" cy="4412"/>
            </a:xfrm>
            <a:prstGeom prst="straightConnector1">
              <a:avLst/>
            </a:prstGeom>
            <a:noFill/>
            <a:ln w="38100" cmpd="dbl">
              <a:solidFill>
                <a:schemeClr val="tx1"/>
              </a:solidFill>
              <a:round/>
              <a:headEnd/>
              <a:tailEnd/>
            </a:ln>
            <a:extLst>
              <a:ext uri="{909E8E84-426E-40DD-AFC4-6F175D3DCCD1}">
                <a14:hiddenFill xmlns:a14="http://schemas.microsoft.com/office/drawing/2010/main">
                  <a:noFill/>
                </a14:hiddenFill>
              </a:ext>
            </a:extLst>
          </p:spPr>
        </p:cxnSp>
      </p:grpSp>
      <p:sp>
        <p:nvSpPr>
          <p:cNvPr id="7" name="Date Placeholder 6">
            <a:extLst>
              <a:ext uri="{FF2B5EF4-FFF2-40B4-BE49-F238E27FC236}">
                <a16:creationId xmlns:a16="http://schemas.microsoft.com/office/drawing/2014/main" id="{55516164-0256-2042-A074-206BC63BC774}"/>
              </a:ext>
            </a:extLst>
          </p:cNvPr>
          <p:cNvSpPr>
            <a:spLocks noGrp="1"/>
          </p:cNvSpPr>
          <p:nvPr>
            <p:ph type="dt" sz="half" idx="2"/>
          </p:nvPr>
        </p:nvSpPr>
        <p:spPr/>
        <p:txBody>
          <a:bodyPr/>
          <a:lstStyle/>
          <a:p>
            <a:r>
              <a:rPr lang="en-GB"/>
              <a:t>Modellierung</a:t>
            </a:r>
          </a:p>
        </p:txBody>
      </p:sp>
      <p:sp>
        <p:nvSpPr>
          <p:cNvPr id="8" name="Footer Placeholder 7">
            <a:extLst>
              <a:ext uri="{FF2B5EF4-FFF2-40B4-BE49-F238E27FC236}">
                <a16:creationId xmlns:a16="http://schemas.microsoft.com/office/drawing/2014/main" id="{F95969AE-8EC2-C44C-9A09-AC292AED3711}"/>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15944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DE" dirty="0">
                <a:ea typeface="ＭＳ Ｐゴシック" charset="0"/>
                <a:cs typeface="ＭＳ Ｐゴシック" charset="0"/>
              </a:rPr>
              <a:t>N-stellige Beziehung: </a:t>
            </a:r>
            <a:r>
              <a:rPr lang="de-DE" i="1" dirty="0">
                <a:ea typeface="ＭＳ Ｐゴシック" charset="0"/>
                <a:cs typeface="ＭＳ Ｐゴシック" charset="0"/>
              </a:rPr>
              <a:t>betreuen</a:t>
            </a:r>
            <a:endParaRPr lang="de-DE" dirty="0">
              <a:ea typeface="ＭＳ Ｐゴシック" charset="0"/>
              <a:cs typeface="ＭＳ Ｐゴシック" charset="0"/>
            </a:endParaRPr>
          </a:p>
        </p:txBody>
      </p:sp>
      <p:sp>
        <p:nvSpPr>
          <p:cNvPr id="2" name="Content Placeholder 1">
            <a:extLst>
              <a:ext uri="{FF2B5EF4-FFF2-40B4-BE49-F238E27FC236}">
                <a16:creationId xmlns:a16="http://schemas.microsoft.com/office/drawing/2014/main" id="{17518485-FB49-A54B-A812-CEF4B2E0726F}"/>
              </a:ext>
            </a:extLst>
          </p:cNvPr>
          <p:cNvSpPr>
            <a:spLocks noGrp="1"/>
          </p:cNvSpPr>
          <p:nvPr>
            <p:ph idx="1"/>
          </p:nvPr>
        </p:nvSpPr>
        <p:spPr/>
        <p:txBody>
          <a:bodyPr>
            <a:normAutofit/>
          </a:bodyPr>
          <a:lstStyle/>
          <a:p>
            <a:r>
              <a:rPr lang="de-DE" dirty="0"/>
              <a:t>Erzwungene Konsistenzbedingungen</a:t>
            </a:r>
          </a:p>
          <a:p>
            <a:pPr lvl="1"/>
            <a:r>
              <a:rPr lang="de-DE" dirty="0"/>
              <a:t>Studierende dürfen bei demselben Professor bzw. derselben Professorin nur ein Seminarthema „ableisten“ (damit ein breites Spektrum abgedeckt wird)</a:t>
            </a:r>
          </a:p>
          <a:p>
            <a:pPr lvl="1"/>
            <a:r>
              <a:rPr lang="de-DE" dirty="0"/>
              <a:t>Studierende dürfen dasselbe Seminarthema nur einmal bearbeiten – sie dürfen also nicht bei anderen Professor*innen ein schon einmal erteiltes Seminarthema nochmals bearbeiten</a:t>
            </a:r>
          </a:p>
          <a:p>
            <a:r>
              <a:rPr lang="de-DE" dirty="0"/>
              <a:t>Mögliche Zustände</a:t>
            </a:r>
          </a:p>
          <a:p>
            <a:pPr lvl="1"/>
            <a:r>
              <a:rPr lang="de-DE" dirty="0"/>
              <a:t>Professor*innen können dasselbe Seminarthema „wiederverwenden“ – also dasselbe Thema auch mehreren Studierende erteilen</a:t>
            </a:r>
          </a:p>
          <a:p>
            <a:pPr lvl="1"/>
            <a:r>
              <a:rPr lang="de-DE" dirty="0"/>
              <a:t>Ein Thema kann von mehreren Professor*innen vergeben werden </a:t>
            </a:r>
            <a:br>
              <a:rPr lang="de-DE" dirty="0"/>
            </a:br>
            <a:r>
              <a:rPr lang="de-DE" dirty="0"/>
              <a:t>– aber an unterschiedliche Studierende</a:t>
            </a:r>
          </a:p>
          <a:p>
            <a:pPr lvl="1"/>
            <a:endParaRPr lang="de-DE" dirty="0"/>
          </a:p>
        </p:txBody>
      </p:sp>
      <p:grpSp>
        <p:nvGrpSpPr>
          <p:cNvPr id="18" name="Group 17">
            <a:extLst>
              <a:ext uri="{FF2B5EF4-FFF2-40B4-BE49-F238E27FC236}">
                <a16:creationId xmlns:a16="http://schemas.microsoft.com/office/drawing/2014/main" id="{F60A02A0-F5C0-884F-9169-70C2330263E3}"/>
              </a:ext>
            </a:extLst>
          </p:cNvPr>
          <p:cNvGrpSpPr/>
          <p:nvPr/>
        </p:nvGrpSpPr>
        <p:grpSpPr>
          <a:xfrm>
            <a:off x="4848080" y="4599493"/>
            <a:ext cx="6983595" cy="1306421"/>
            <a:chOff x="936821" y="2394874"/>
            <a:chExt cx="6983595" cy="1306421"/>
          </a:xfrm>
        </p:grpSpPr>
        <p:sp>
          <p:nvSpPr>
            <p:cNvPr id="51203" name="Rectangle 3"/>
            <p:cNvSpPr>
              <a:spLocks noChangeArrowheads="1"/>
            </p:cNvSpPr>
            <p:nvPr/>
          </p:nvSpPr>
          <p:spPr bwMode="auto">
            <a:xfrm>
              <a:off x="936821" y="2787134"/>
              <a:ext cx="1577779" cy="367376"/>
            </a:xfrm>
            <a:prstGeom prst="rect">
              <a:avLst/>
            </a:prstGeom>
            <a:noFill/>
            <a:ln w="12700">
              <a:solidFill>
                <a:schemeClr val="accent1"/>
              </a:solidFill>
              <a:miter lim="800000"/>
              <a:headEnd/>
              <a:tailEnd/>
            </a:ln>
          </p:spPr>
          <p:txBody>
            <a:bodyPr wrap="none" anchor="ctr"/>
            <a:lstStyle/>
            <a:p>
              <a:pPr algn="ctr"/>
              <a:r>
                <a:rPr lang="de-DE" dirty="0"/>
                <a:t>Studierende</a:t>
              </a:r>
            </a:p>
          </p:txBody>
        </p:sp>
        <p:sp>
          <p:nvSpPr>
            <p:cNvPr id="51204" name="AutoShape 4"/>
            <p:cNvSpPr>
              <a:spLocks noChangeArrowheads="1"/>
            </p:cNvSpPr>
            <p:nvPr/>
          </p:nvSpPr>
          <p:spPr bwMode="auto">
            <a:xfrm>
              <a:off x="3794828" y="2667000"/>
              <a:ext cx="1257300" cy="609600"/>
            </a:xfrm>
            <a:prstGeom prst="diamond">
              <a:avLst/>
            </a:prstGeom>
            <a:noFill/>
            <a:ln w="12700">
              <a:solidFill>
                <a:schemeClr val="accent4"/>
              </a:solidFill>
              <a:miter lim="800000"/>
              <a:headEnd/>
              <a:tailEnd/>
            </a:ln>
          </p:spPr>
          <p:txBody>
            <a:bodyPr wrap="none" anchor="ctr"/>
            <a:lstStyle/>
            <a:p>
              <a:pPr algn="ctr"/>
              <a:r>
                <a:rPr lang="de-DE" dirty="0"/>
                <a:t>betreuen</a:t>
              </a:r>
            </a:p>
          </p:txBody>
        </p:sp>
        <p:sp>
          <p:nvSpPr>
            <p:cNvPr id="51205" name="Oval 5"/>
            <p:cNvSpPr>
              <a:spLocks noChangeArrowheads="1"/>
            </p:cNvSpPr>
            <p:nvPr/>
          </p:nvSpPr>
          <p:spPr bwMode="auto">
            <a:xfrm>
              <a:off x="3307788" y="3304082"/>
              <a:ext cx="616512" cy="397213"/>
            </a:xfrm>
            <a:prstGeom prst="ellipse">
              <a:avLst/>
            </a:prstGeom>
            <a:noFill/>
            <a:ln w="12700">
              <a:solidFill>
                <a:srgbClr val="FFC000"/>
              </a:solidFill>
              <a:round/>
              <a:headEnd/>
              <a:tailEnd/>
            </a:ln>
          </p:spPr>
          <p:txBody>
            <a:bodyPr wrap="none" anchor="ctr"/>
            <a:lstStyle/>
            <a:p>
              <a:pPr algn="ctr"/>
              <a:r>
                <a:rPr lang="de-DE" dirty="0"/>
                <a:t>Note</a:t>
              </a:r>
            </a:p>
          </p:txBody>
        </p:sp>
        <p:sp>
          <p:nvSpPr>
            <p:cNvPr id="51208" name="Rectangle 8"/>
            <p:cNvSpPr>
              <a:spLocks noChangeArrowheads="1"/>
            </p:cNvSpPr>
            <p:nvPr/>
          </p:nvSpPr>
          <p:spPr bwMode="auto">
            <a:xfrm>
              <a:off x="6342636" y="3075648"/>
              <a:ext cx="1577780" cy="367376"/>
            </a:xfrm>
            <a:prstGeom prst="rect">
              <a:avLst/>
            </a:prstGeom>
            <a:noFill/>
            <a:ln w="12700">
              <a:solidFill>
                <a:schemeClr val="accent1"/>
              </a:solidFill>
              <a:miter lim="800000"/>
              <a:headEnd/>
              <a:tailEnd/>
            </a:ln>
          </p:spPr>
          <p:txBody>
            <a:bodyPr wrap="none" anchor="ctr"/>
            <a:lstStyle/>
            <a:p>
              <a:pPr algn="ctr"/>
              <a:r>
                <a:rPr lang="de-DE" dirty="0"/>
                <a:t>Seminarthemen</a:t>
              </a:r>
            </a:p>
          </p:txBody>
        </p:sp>
        <p:sp>
          <p:nvSpPr>
            <p:cNvPr id="51209" name="Rectangle 9"/>
            <p:cNvSpPr>
              <a:spLocks noChangeArrowheads="1"/>
            </p:cNvSpPr>
            <p:nvPr/>
          </p:nvSpPr>
          <p:spPr bwMode="auto">
            <a:xfrm>
              <a:off x="6342636" y="2394874"/>
              <a:ext cx="1577779" cy="367376"/>
            </a:xfrm>
            <a:prstGeom prst="rect">
              <a:avLst/>
            </a:prstGeom>
            <a:noFill/>
            <a:ln w="12700">
              <a:solidFill>
                <a:schemeClr val="accent1"/>
              </a:solidFill>
              <a:miter lim="800000"/>
              <a:headEnd/>
              <a:tailEnd/>
            </a:ln>
          </p:spPr>
          <p:txBody>
            <a:bodyPr wrap="none" anchor="ctr"/>
            <a:lstStyle/>
            <a:p>
              <a:pPr algn="ctr"/>
              <a:r>
                <a:rPr lang="de-DE" dirty="0"/>
                <a:t>Professor*innen</a:t>
              </a:r>
            </a:p>
          </p:txBody>
        </p:sp>
        <p:sp>
          <p:nvSpPr>
            <p:cNvPr id="51212" name="Text Box 12"/>
            <p:cNvSpPr txBox="1">
              <a:spLocks noChangeArrowheads="1"/>
            </p:cNvSpPr>
            <p:nvPr/>
          </p:nvSpPr>
          <p:spPr bwMode="auto">
            <a:xfrm>
              <a:off x="5019675" y="298346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1</a:t>
              </a:r>
            </a:p>
          </p:txBody>
        </p:sp>
        <p:sp>
          <p:nvSpPr>
            <p:cNvPr id="51213" name="Text Box 13"/>
            <p:cNvSpPr txBox="1">
              <a:spLocks noChangeArrowheads="1"/>
            </p:cNvSpPr>
            <p:nvPr/>
          </p:nvSpPr>
          <p:spPr bwMode="auto">
            <a:xfrm>
              <a:off x="5010150" y="260246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1</a:t>
              </a:r>
            </a:p>
          </p:txBody>
        </p:sp>
        <p:sp>
          <p:nvSpPr>
            <p:cNvPr id="51214" name="Text Box 14"/>
            <p:cNvSpPr txBox="1">
              <a:spLocks noChangeArrowheads="1"/>
            </p:cNvSpPr>
            <p:nvPr/>
          </p:nvSpPr>
          <p:spPr bwMode="auto">
            <a:xfrm>
              <a:off x="3470302" y="2660257"/>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cxnSp>
          <p:nvCxnSpPr>
            <p:cNvPr id="4" name="Straight Connector 3">
              <a:extLst>
                <a:ext uri="{FF2B5EF4-FFF2-40B4-BE49-F238E27FC236}">
                  <a16:creationId xmlns:a16="http://schemas.microsoft.com/office/drawing/2014/main" id="{419E6561-6A4C-BC4E-B6F5-3180DCF5952E}"/>
                </a:ext>
              </a:extLst>
            </p:cNvPr>
            <p:cNvCxnSpPr>
              <a:cxnSpLocks/>
              <a:stCxn id="51203" idx="3"/>
              <a:endCxn id="51204" idx="1"/>
            </p:cNvCxnSpPr>
            <p:nvPr/>
          </p:nvCxnSpPr>
          <p:spPr>
            <a:xfrm>
              <a:off x="2514600" y="2970822"/>
              <a:ext cx="1280228" cy="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5C76EB-5411-2D45-8E17-769D382BDCE4}"/>
                </a:ext>
              </a:extLst>
            </p:cNvPr>
            <p:cNvCxnSpPr>
              <a:cxnSpLocks/>
              <a:stCxn id="51205" idx="7"/>
              <a:endCxn id="51204" idx="2"/>
            </p:cNvCxnSpPr>
            <p:nvPr/>
          </p:nvCxnSpPr>
          <p:spPr>
            <a:xfrm flipV="1">
              <a:off x="3834014" y="3276600"/>
              <a:ext cx="589464" cy="85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80C30F-7071-3546-AE6A-4EA09F86056F}"/>
                </a:ext>
              </a:extLst>
            </p:cNvPr>
            <p:cNvCxnSpPr>
              <a:cxnSpLocks/>
              <a:stCxn id="51204" idx="3"/>
              <a:endCxn id="51209" idx="1"/>
            </p:cNvCxnSpPr>
            <p:nvPr/>
          </p:nvCxnSpPr>
          <p:spPr>
            <a:xfrm flipV="1">
              <a:off x="5052128" y="2578562"/>
              <a:ext cx="1290508" cy="3932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1A15D9-962D-EB41-918F-59B5AD648420}"/>
                </a:ext>
              </a:extLst>
            </p:cNvPr>
            <p:cNvCxnSpPr>
              <a:cxnSpLocks/>
              <a:stCxn id="51204" idx="3"/>
              <a:endCxn id="51208" idx="1"/>
            </p:cNvCxnSpPr>
            <p:nvPr/>
          </p:nvCxnSpPr>
          <p:spPr>
            <a:xfrm>
              <a:off x="5052128" y="2971800"/>
              <a:ext cx="1290508" cy="2875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45D52FA5-76C1-A04F-9F14-BF411187ECB5}"/>
              </a:ext>
            </a:extLst>
          </p:cNvPr>
          <p:cNvSpPr>
            <a:spLocks noGrp="1"/>
          </p:cNvSpPr>
          <p:nvPr>
            <p:ph type="dt" sz="half" idx="2"/>
          </p:nvPr>
        </p:nvSpPr>
        <p:spPr/>
        <p:txBody>
          <a:bodyPr/>
          <a:lstStyle/>
          <a:p>
            <a:r>
              <a:rPr lang="en-GB"/>
              <a:t>Modellierung</a:t>
            </a:r>
          </a:p>
        </p:txBody>
      </p:sp>
      <p:sp>
        <p:nvSpPr>
          <p:cNvPr id="5" name="Footer Placeholder 4">
            <a:extLst>
              <a:ext uri="{FF2B5EF4-FFF2-40B4-BE49-F238E27FC236}">
                <a16:creationId xmlns:a16="http://schemas.microsoft.com/office/drawing/2014/main" id="{478E38FB-F029-FA46-A753-73004FC782DE}"/>
              </a:ext>
            </a:extLst>
          </p:cNvPr>
          <p:cNvSpPr>
            <a:spLocks noGrp="1"/>
          </p:cNvSpPr>
          <p:nvPr>
            <p:ph type="ftr" sz="quarter" idx="3"/>
          </p:nvPr>
        </p:nvSpPr>
        <p:spPr/>
        <p:txBody>
          <a:bodyPr/>
          <a:lstStyle/>
          <a:p>
            <a:r>
              <a:rPr lang="en-GB"/>
              <a:t>T. Braun - Datenbanken</a:t>
            </a:r>
          </a:p>
        </p:txBody>
      </p:sp>
      <p:sp>
        <p:nvSpPr>
          <p:cNvPr id="6" name="Slide Number Placeholder 5">
            <a:extLst>
              <a:ext uri="{FF2B5EF4-FFF2-40B4-BE49-F238E27FC236}">
                <a16:creationId xmlns:a16="http://schemas.microsoft.com/office/drawing/2014/main" id="{387E8340-1FA5-624E-B351-9AA210FC4426}"/>
              </a:ext>
            </a:extLst>
          </p:cNvPr>
          <p:cNvSpPr>
            <a:spLocks noGrp="1"/>
          </p:cNvSpPr>
          <p:nvPr>
            <p:ph type="sldNum" sz="quarter" idx="4"/>
          </p:nvPr>
        </p:nvSpPr>
        <p:spPr/>
        <p:txBody>
          <a:bodyPr/>
          <a:lstStyle/>
          <a:p>
            <a:fld id="{6B52BCD7-8B4B-1443-81DC-540C3C62FE02}" type="slidenum">
              <a:rPr lang="en-GB" smtClean="0"/>
              <a:t>34</a:t>
            </a:fld>
            <a:endParaRPr lang="en-GB"/>
          </a:p>
        </p:txBody>
      </p:sp>
    </p:spTree>
    <p:extLst>
      <p:ext uri="{BB962C8B-B14F-4D97-AF65-F5344CB8AC3E}">
        <p14:creationId xmlns:p14="http://schemas.microsoft.com/office/powerpoint/2010/main" val="3101391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61BD-C2F4-3745-8B6C-D8801D6DA7E1}"/>
              </a:ext>
            </a:extLst>
          </p:cNvPr>
          <p:cNvSpPr>
            <a:spLocks noGrp="1"/>
          </p:cNvSpPr>
          <p:nvPr>
            <p:ph type="title"/>
          </p:nvPr>
        </p:nvSpPr>
        <p:spPr/>
        <p:txBody>
          <a:bodyPr/>
          <a:lstStyle/>
          <a:p>
            <a:r>
              <a:rPr lang="de-DE" dirty="0"/>
              <a:t>Komplex-strukturierte Entitäten</a:t>
            </a:r>
          </a:p>
        </p:txBody>
      </p:sp>
      <p:sp>
        <p:nvSpPr>
          <p:cNvPr id="18" name="Date Placeholder 17">
            <a:extLst>
              <a:ext uri="{FF2B5EF4-FFF2-40B4-BE49-F238E27FC236}">
                <a16:creationId xmlns:a16="http://schemas.microsoft.com/office/drawing/2014/main" id="{38DF4C5F-30B6-C741-ACFF-89011B8B6F94}"/>
              </a:ext>
            </a:extLst>
          </p:cNvPr>
          <p:cNvSpPr>
            <a:spLocks noGrp="1"/>
          </p:cNvSpPr>
          <p:nvPr>
            <p:ph type="dt" sz="half" idx="2"/>
          </p:nvPr>
        </p:nvSpPr>
        <p:spPr/>
        <p:txBody>
          <a:bodyPr/>
          <a:lstStyle/>
          <a:p>
            <a:r>
              <a:rPr lang="en-GB"/>
              <a:t>Modellierung</a:t>
            </a:r>
          </a:p>
        </p:txBody>
      </p:sp>
      <p:sp>
        <p:nvSpPr>
          <p:cNvPr id="19" name="Footer Placeholder 18">
            <a:extLst>
              <a:ext uri="{FF2B5EF4-FFF2-40B4-BE49-F238E27FC236}">
                <a16:creationId xmlns:a16="http://schemas.microsoft.com/office/drawing/2014/main" id="{19D3F384-AD62-EC4F-BC3C-549CC91AD57C}"/>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AC6D1D48-1A4D-9A49-B988-F21104C581BD}"/>
              </a:ext>
            </a:extLst>
          </p:cNvPr>
          <p:cNvSpPr>
            <a:spLocks noGrp="1"/>
          </p:cNvSpPr>
          <p:nvPr>
            <p:ph type="sldNum" sz="quarter" idx="4"/>
          </p:nvPr>
        </p:nvSpPr>
        <p:spPr/>
        <p:txBody>
          <a:bodyPr/>
          <a:lstStyle/>
          <a:p>
            <a:fld id="{6B52BCD7-8B4B-1443-81DC-540C3C62FE02}" type="slidenum">
              <a:rPr lang="en-GB" smtClean="0"/>
              <a:t>35</a:t>
            </a:fld>
            <a:endParaRPr lang="en-GB"/>
          </a:p>
        </p:txBody>
      </p:sp>
      <p:grpSp>
        <p:nvGrpSpPr>
          <p:cNvPr id="85" name="Group 84">
            <a:extLst>
              <a:ext uri="{FF2B5EF4-FFF2-40B4-BE49-F238E27FC236}">
                <a16:creationId xmlns:a16="http://schemas.microsoft.com/office/drawing/2014/main" id="{595CD57A-1366-A34E-9A48-F87B8EACA256}"/>
              </a:ext>
            </a:extLst>
          </p:cNvPr>
          <p:cNvGrpSpPr/>
          <p:nvPr/>
        </p:nvGrpSpPr>
        <p:grpSpPr>
          <a:xfrm>
            <a:off x="6210774" y="568800"/>
            <a:ext cx="3689831" cy="5284846"/>
            <a:chOff x="1143000" y="913308"/>
            <a:chExt cx="3689831" cy="5284846"/>
          </a:xfrm>
        </p:grpSpPr>
        <p:sp>
          <p:nvSpPr>
            <p:cNvPr id="5" name="Rectangle 3">
              <a:extLst>
                <a:ext uri="{FF2B5EF4-FFF2-40B4-BE49-F238E27FC236}">
                  <a16:creationId xmlns:a16="http://schemas.microsoft.com/office/drawing/2014/main" id="{C403AB8F-52FD-1340-824C-ED8035F0B3D1}"/>
                </a:ext>
              </a:extLst>
            </p:cNvPr>
            <p:cNvSpPr>
              <a:spLocks noChangeArrowheads="1"/>
            </p:cNvSpPr>
            <p:nvPr/>
          </p:nvSpPr>
          <p:spPr bwMode="auto">
            <a:xfrm>
              <a:off x="1333500" y="914400"/>
              <a:ext cx="1600200" cy="360000"/>
            </a:xfrm>
            <a:prstGeom prst="rect">
              <a:avLst/>
            </a:prstGeom>
            <a:noFill/>
            <a:ln w="12700">
              <a:solidFill>
                <a:schemeClr val="tx1"/>
              </a:solidFill>
              <a:miter lim="800000"/>
              <a:headEnd/>
              <a:tailEnd/>
            </a:ln>
          </p:spPr>
          <p:txBody>
            <a:bodyPr wrap="none" anchor="ctr"/>
            <a:lstStyle/>
            <a:p>
              <a:pPr algn="ctr"/>
              <a:r>
                <a:rPr lang="de-DE" dirty="0"/>
                <a:t>Polyeder</a:t>
              </a:r>
            </a:p>
          </p:txBody>
        </p:sp>
        <p:sp>
          <p:nvSpPr>
            <p:cNvPr id="6" name="AutoShape 4">
              <a:extLst>
                <a:ext uri="{FF2B5EF4-FFF2-40B4-BE49-F238E27FC236}">
                  <a16:creationId xmlns:a16="http://schemas.microsoft.com/office/drawing/2014/main" id="{2129DE04-55D0-394E-B683-F69DCEED6808}"/>
                </a:ext>
              </a:extLst>
            </p:cNvPr>
            <p:cNvSpPr>
              <a:spLocks noChangeArrowheads="1"/>
            </p:cNvSpPr>
            <p:nvPr/>
          </p:nvSpPr>
          <p:spPr bwMode="auto">
            <a:xfrm>
              <a:off x="1371600" y="1607263"/>
              <a:ext cx="1524000" cy="540000"/>
            </a:xfrm>
            <a:prstGeom prst="diamond">
              <a:avLst/>
            </a:prstGeom>
            <a:noFill/>
            <a:ln w="12700">
              <a:solidFill>
                <a:schemeClr val="tx1"/>
              </a:solidFill>
              <a:miter lim="800000"/>
              <a:headEnd/>
              <a:tailEnd/>
            </a:ln>
          </p:spPr>
          <p:txBody>
            <a:bodyPr wrap="none" anchor="ctr"/>
            <a:lstStyle/>
            <a:p>
              <a:pPr algn="ctr"/>
              <a:r>
                <a:rPr lang="de-DE" dirty="0"/>
                <a:t>Hülle</a:t>
              </a:r>
            </a:p>
          </p:txBody>
        </p:sp>
        <p:sp>
          <p:nvSpPr>
            <p:cNvPr id="7" name="Rectangle 5">
              <a:extLst>
                <a:ext uri="{FF2B5EF4-FFF2-40B4-BE49-F238E27FC236}">
                  <a16:creationId xmlns:a16="http://schemas.microsoft.com/office/drawing/2014/main" id="{71194D32-F203-6542-865D-BC5E87EB1B8E}"/>
                </a:ext>
              </a:extLst>
            </p:cNvPr>
            <p:cNvSpPr>
              <a:spLocks noChangeArrowheads="1"/>
            </p:cNvSpPr>
            <p:nvPr/>
          </p:nvSpPr>
          <p:spPr bwMode="auto">
            <a:xfrm>
              <a:off x="1333500" y="2443249"/>
              <a:ext cx="1600200" cy="360000"/>
            </a:xfrm>
            <a:prstGeom prst="rect">
              <a:avLst/>
            </a:prstGeom>
            <a:noFill/>
            <a:ln w="12700">
              <a:solidFill>
                <a:schemeClr val="tx1"/>
              </a:solidFill>
              <a:miter lim="800000"/>
              <a:headEnd/>
              <a:tailEnd/>
            </a:ln>
          </p:spPr>
          <p:txBody>
            <a:bodyPr wrap="none" anchor="ctr"/>
            <a:lstStyle/>
            <a:p>
              <a:pPr algn="ctr"/>
              <a:r>
                <a:rPr lang="de-DE"/>
                <a:t>Flächen</a:t>
              </a:r>
            </a:p>
          </p:txBody>
        </p:sp>
        <p:sp>
          <p:nvSpPr>
            <p:cNvPr id="8" name="AutoShape 6">
              <a:extLst>
                <a:ext uri="{FF2B5EF4-FFF2-40B4-BE49-F238E27FC236}">
                  <a16:creationId xmlns:a16="http://schemas.microsoft.com/office/drawing/2014/main" id="{05DCA1F8-EDC7-964B-8D63-59F39A458EFC}"/>
                </a:ext>
              </a:extLst>
            </p:cNvPr>
            <p:cNvSpPr>
              <a:spLocks noChangeArrowheads="1"/>
            </p:cNvSpPr>
            <p:nvPr/>
          </p:nvSpPr>
          <p:spPr bwMode="auto">
            <a:xfrm>
              <a:off x="1143000" y="3096890"/>
              <a:ext cx="1981200" cy="540000"/>
            </a:xfrm>
            <a:prstGeom prst="diamond">
              <a:avLst/>
            </a:prstGeom>
            <a:noFill/>
            <a:ln w="12700">
              <a:solidFill>
                <a:schemeClr val="tx1"/>
              </a:solidFill>
              <a:miter lim="800000"/>
              <a:headEnd/>
              <a:tailEnd/>
            </a:ln>
          </p:spPr>
          <p:txBody>
            <a:bodyPr wrap="none" anchor="ctr"/>
            <a:lstStyle/>
            <a:p>
              <a:pPr algn="ctr"/>
              <a:r>
                <a:rPr lang="de-DE" dirty="0"/>
                <a:t>Begrenzung</a:t>
              </a:r>
            </a:p>
          </p:txBody>
        </p:sp>
        <p:sp>
          <p:nvSpPr>
            <p:cNvPr id="9" name="Rectangle 7">
              <a:extLst>
                <a:ext uri="{FF2B5EF4-FFF2-40B4-BE49-F238E27FC236}">
                  <a16:creationId xmlns:a16="http://schemas.microsoft.com/office/drawing/2014/main" id="{28D3352F-EC22-7642-B784-A377587B5C43}"/>
                </a:ext>
              </a:extLst>
            </p:cNvPr>
            <p:cNvSpPr>
              <a:spLocks noChangeArrowheads="1"/>
            </p:cNvSpPr>
            <p:nvPr/>
          </p:nvSpPr>
          <p:spPr bwMode="auto">
            <a:xfrm>
              <a:off x="1333500" y="4004463"/>
              <a:ext cx="1600200" cy="360000"/>
            </a:xfrm>
            <a:prstGeom prst="rect">
              <a:avLst/>
            </a:prstGeom>
            <a:noFill/>
            <a:ln w="12700">
              <a:solidFill>
                <a:schemeClr val="tx1"/>
              </a:solidFill>
              <a:miter lim="800000"/>
              <a:headEnd/>
              <a:tailEnd/>
            </a:ln>
          </p:spPr>
          <p:txBody>
            <a:bodyPr wrap="none" anchor="ctr"/>
            <a:lstStyle/>
            <a:p>
              <a:pPr algn="ctr"/>
              <a:r>
                <a:rPr lang="de-DE"/>
                <a:t>Kanten</a:t>
              </a:r>
            </a:p>
          </p:txBody>
        </p:sp>
        <p:sp>
          <p:nvSpPr>
            <p:cNvPr id="10" name="AutoShape 8">
              <a:extLst>
                <a:ext uri="{FF2B5EF4-FFF2-40B4-BE49-F238E27FC236}">
                  <a16:creationId xmlns:a16="http://schemas.microsoft.com/office/drawing/2014/main" id="{A3D30A97-D09E-A44D-A0C8-AFADF373C296}"/>
                </a:ext>
              </a:extLst>
            </p:cNvPr>
            <p:cNvSpPr>
              <a:spLocks noChangeArrowheads="1"/>
            </p:cNvSpPr>
            <p:nvPr/>
          </p:nvSpPr>
          <p:spPr bwMode="auto">
            <a:xfrm>
              <a:off x="1295400" y="4673050"/>
              <a:ext cx="1676400" cy="540000"/>
            </a:xfrm>
            <a:prstGeom prst="diamond">
              <a:avLst/>
            </a:prstGeom>
            <a:noFill/>
            <a:ln w="12700">
              <a:solidFill>
                <a:schemeClr val="tx1"/>
              </a:solidFill>
              <a:miter lim="800000"/>
              <a:headEnd/>
              <a:tailEnd/>
            </a:ln>
          </p:spPr>
          <p:txBody>
            <a:bodyPr wrap="none" anchor="ctr"/>
            <a:lstStyle/>
            <a:p>
              <a:pPr algn="ctr"/>
              <a:r>
                <a:rPr lang="de-DE" dirty="0" err="1"/>
                <a:t>StartEnde</a:t>
              </a:r>
              <a:endParaRPr lang="de-DE" dirty="0"/>
            </a:p>
          </p:txBody>
        </p:sp>
        <p:sp>
          <p:nvSpPr>
            <p:cNvPr id="11" name="Rectangle 9">
              <a:extLst>
                <a:ext uri="{FF2B5EF4-FFF2-40B4-BE49-F238E27FC236}">
                  <a16:creationId xmlns:a16="http://schemas.microsoft.com/office/drawing/2014/main" id="{C8CBBFA2-B2A9-C44E-B5D7-13A4F98B3FA0}"/>
                </a:ext>
              </a:extLst>
            </p:cNvPr>
            <p:cNvSpPr>
              <a:spLocks noChangeArrowheads="1"/>
            </p:cNvSpPr>
            <p:nvPr/>
          </p:nvSpPr>
          <p:spPr bwMode="auto">
            <a:xfrm>
              <a:off x="1333500" y="5553133"/>
              <a:ext cx="1600200" cy="360000"/>
            </a:xfrm>
            <a:prstGeom prst="rect">
              <a:avLst/>
            </a:prstGeom>
            <a:noFill/>
            <a:ln w="12700">
              <a:solidFill>
                <a:schemeClr val="tx1"/>
              </a:solidFill>
              <a:miter lim="800000"/>
              <a:headEnd/>
              <a:tailEnd/>
            </a:ln>
          </p:spPr>
          <p:txBody>
            <a:bodyPr wrap="none" anchor="ctr"/>
            <a:lstStyle/>
            <a:p>
              <a:pPr algn="ctr"/>
              <a:r>
                <a:rPr lang="de-DE"/>
                <a:t>Punkte</a:t>
              </a:r>
            </a:p>
          </p:txBody>
        </p:sp>
        <p:sp>
          <p:nvSpPr>
            <p:cNvPr id="12" name="Oval 10">
              <a:extLst>
                <a:ext uri="{FF2B5EF4-FFF2-40B4-BE49-F238E27FC236}">
                  <a16:creationId xmlns:a16="http://schemas.microsoft.com/office/drawing/2014/main" id="{CD7A9F45-06B3-784D-A323-9165E021940A}"/>
                </a:ext>
              </a:extLst>
            </p:cNvPr>
            <p:cNvSpPr>
              <a:spLocks noChangeArrowheads="1"/>
            </p:cNvSpPr>
            <p:nvPr/>
          </p:nvSpPr>
          <p:spPr bwMode="auto">
            <a:xfrm>
              <a:off x="3748166" y="913308"/>
              <a:ext cx="873331" cy="360000"/>
            </a:xfrm>
            <a:prstGeom prst="ellipse">
              <a:avLst/>
            </a:prstGeom>
            <a:noFill/>
            <a:ln w="12700">
              <a:solidFill>
                <a:schemeClr val="tx1"/>
              </a:solidFill>
              <a:round/>
              <a:headEnd/>
              <a:tailEnd/>
            </a:ln>
          </p:spPr>
          <p:txBody>
            <a:bodyPr wrap="none" anchor="ctr"/>
            <a:lstStyle/>
            <a:p>
              <a:pPr algn="ctr"/>
              <a:r>
                <a:rPr lang="de-DE" u="sng" dirty="0" err="1"/>
                <a:t>PolyID</a:t>
              </a:r>
              <a:endParaRPr lang="de-DE" u="sng" dirty="0"/>
            </a:p>
          </p:txBody>
        </p:sp>
        <p:sp>
          <p:nvSpPr>
            <p:cNvPr id="13" name="Oval 11">
              <a:extLst>
                <a:ext uri="{FF2B5EF4-FFF2-40B4-BE49-F238E27FC236}">
                  <a16:creationId xmlns:a16="http://schemas.microsoft.com/office/drawing/2014/main" id="{A298E27A-9D6B-7145-B143-11A1736C891F}"/>
                </a:ext>
              </a:extLst>
            </p:cNvPr>
            <p:cNvSpPr>
              <a:spLocks noChangeArrowheads="1"/>
            </p:cNvSpPr>
            <p:nvPr/>
          </p:nvSpPr>
          <p:spPr bwMode="auto">
            <a:xfrm>
              <a:off x="3536831" y="2443249"/>
              <a:ext cx="1296000" cy="360000"/>
            </a:xfrm>
            <a:prstGeom prst="ellipse">
              <a:avLst/>
            </a:prstGeom>
            <a:noFill/>
            <a:ln w="12700">
              <a:solidFill>
                <a:schemeClr val="tx1"/>
              </a:solidFill>
              <a:round/>
              <a:headEnd/>
              <a:tailEnd/>
            </a:ln>
          </p:spPr>
          <p:txBody>
            <a:bodyPr wrap="none" anchor="ctr"/>
            <a:lstStyle/>
            <a:p>
              <a:pPr algn="ctr"/>
              <a:r>
                <a:rPr lang="de-DE" u="sng"/>
                <a:t>FlächenID</a:t>
              </a:r>
            </a:p>
          </p:txBody>
        </p:sp>
        <p:sp>
          <p:nvSpPr>
            <p:cNvPr id="14" name="Oval 12">
              <a:extLst>
                <a:ext uri="{FF2B5EF4-FFF2-40B4-BE49-F238E27FC236}">
                  <a16:creationId xmlns:a16="http://schemas.microsoft.com/office/drawing/2014/main" id="{B490B74C-0A89-6046-834F-43E246CD3DF2}"/>
                </a:ext>
              </a:extLst>
            </p:cNvPr>
            <p:cNvSpPr>
              <a:spLocks noChangeArrowheads="1"/>
            </p:cNvSpPr>
            <p:nvPr/>
          </p:nvSpPr>
          <p:spPr bwMode="auto">
            <a:xfrm>
              <a:off x="3536831" y="4010071"/>
              <a:ext cx="1296000" cy="360000"/>
            </a:xfrm>
            <a:prstGeom prst="ellipse">
              <a:avLst/>
            </a:prstGeom>
            <a:noFill/>
            <a:ln w="12700">
              <a:solidFill>
                <a:schemeClr val="tx1"/>
              </a:solidFill>
              <a:round/>
              <a:headEnd/>
              <a:tailEnd/>
            </a:ln>
          </p:spPr>
          <p:txBody>
            <a:bodyPr wrap="none" anchor="ctr"/>
            <a:lstStyle/>
            <a:p>
              <a:pPr algn="ctr"/>
              <a:r>
                <a:rPr lang="de-DE" u="sng"/>
                <a:t>KantenID</a:t>
              </a:r>
            </a:p>
          </p:txBody>
        </p:sp>
        <p:sp>
          <p:nvSpPr>
            <p:cNvPr id="15" name="Oval 13">
              <a:extLst>
                <a:ext uri="{FF2B5EF4-FFF2-40B4-BE49-F238E27FC236}">
                  <a16:creationId xmlns:a16="http://schemas.microsoft.com/office/drawing/2014/main" id="{099592C5-6F0F-9D4A-BB47-990C3A5862FB}"/>
                </a:ext>
              </a:extLst>
            </p:cNvPr>
            <p:cNvSpPr>
              <a:spLocks noChangeArrowheads="1"/>
            </p:cNvSpPr>
            <p:nvPr/>
          </p:nvSpPr>
          <p:spPr bwMode="auto">
            <a:xfrm>
              <a:off x="4022831" y="5264140"/>
              <a:ext cx="324000" cy="252000"/>
            </a:xfrm>
            <a:prstGeom prst="ellipse">
              <a:avLst/>
            </a:prstGeom>
            <a:noFill/>
            <a:ln w="12700">
              <a:solidFill>
                <a:schemeClr val="tx1"/>
              </a:solidFill>
              <a:round/>
              <a:headEnd/>
              <a:tailEnd/>
            </a:ln>
          </p:spPr>
          <p:txBody>
            <a:bodyPr wrap="none" anchor="ctr"/>
            <a:lstStyle/>
            <a:p>
              <a:pPr algn="ctr"/>
              <a:r>
                <a:rPr lang="de-DE" dirty="0"/>
                <a:t>X</a:t>
              </a:r>
            </a:p>
          </p:txBody>
        </p:sp>
        <p:sp>
          <p:nvSpPr>
            <p:cNvPr id="16" name="Oval 14">
              <a:extLst>
                <a:ext uri="{FF2B5EF4-FFF2-40B4-BE49-F238E27FC236}">
                  <a16:creationId xmlns:a16="http://schemas.microsoft.com/office/drawing/2014/main" id="{0D423072-587D-B94C-97B8-8F2B4801E284}"/>
                </a:ext>
              </a:extLst>
            </p:cNvPr>
            <p:cNvSpPr>
              <a:spLocks noChangeArrowheads="1"/>
            </p:cNvSpPr>
            <p:nvPr/>
          </p:nvSpPr>
          <p:spPr bwMode="auto">
            <a:xfrm>
              <a:off x="4022831" y="5605147"/>
              <a:ext cx="324000" cy="252000"/>
            </a:xfrm>
            <a:prstGeom prst="ellipse">
              <a:avLst/>
            </a:prstGeom>
            <a:noFill/>
            <a:ln w="12700">
              <a:solidFill>
                <a:schemeClr val="tx1"/>
              </a:solidFill>
              <a:round/>
              <a:headEnd/>
              <a:tailEnd/>
            </a:ln>
          </p:spPr>
          <p:txBody>
            <a:bodyPr wrap="none" anchor="ctr"/>
            <a:lstStyle/>
            <a:p>
              <a:pPr algn="ctr"/>
              <a:r>
                <a:rPr lang="de-DE"/>
                <a:t>Y</a:t>
              </a:r>
            </a:p>
          </p:txBody>
        </p:sp>
        <p:sp>
          <p:nvSpPr>
            <p:cNvPr id="17" name="Oval 15">
              <a:extLst>
                <a:ext uri="{FF2B5EF4-FFF2-40B4-BE49-F238E27FC236}">
                  <a16:creationId xmlns:a16="http://schemas.microsoft.com/office/drawing/2014/main" id="{38D4BB23-E940-5343-AFA3-E51CC22452E0}"/>
                </a:ext>
              </a:extLst>
            </p:cNvPr>
            <p:cNvSpPr>
              <a:spLocks noChangeArrowheads="1"/>
            </p:cNvSpPr>
            <p:nvPr/>
          </p:nvSpPr>
          <p:spPr bwMode="auto">
            <a:xfrm>
              <a:off x="4022831" y="5946154"/>
              <a:ext cx="324000" cy="252000"/>
            </a:xfrm>
            <a:prstGeom prst="ellipse">
              <a:avLst/>
            </a:prstGeom>
            <a:noFill/>
            <a:ln w="12700">
              <a:solidFill>
                <a:schemeClr val="tx1"/>
              </a:solidFill>
              <a:round/>
              <a:headEnd/>
              <a:tailEnd/>
            </a:ln>
          </p:spPr>
          <p:txBody>
            <a:bodyPr wrap="none" anchor="ctr"/>
            <a:lstStyle/>
            <a:p>
              <a:pPr algn="ctr"/>
              <a:r>
                <a:rPr lang="de-DE" dirty="0"/>
                <a:t>Z</a:t>
              </a:r>
            </a:p>
          </p:txBody>
        </p:sp>
        <p:sp>
          <p:nvSpPr>
            <p:cNvPr id="27" name="Text Box 25">
              <a:extLst>
                <a:ext uri="{FF2B5EF4-FFF2-40B4-BE49-F238E27FC236}">
                  <a16:creationId xmlns:a16="http://schemas.microsoft.com/office/drawing/2014/main" id="{14045CAC-2947-7B40-A157-C33D425DA6E0}"/>
                </a:ext>
              </a:extLst>
            </p:cNvPr>
            <p:cNvSpPr txBox="1">
              <a:spLocks noChangeArrowheads="1"/>
            </p:cNvSpPr>
            <p:nvPr/>
          </p:nvSpPr>
          <p:spPr bwMode="auto">
            <a:xfrm>
              <a:off x="1851534" y="1327706"/>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1</a:t>
              </a:r>
            </a:p>
          </p:txBody>
        </p:sp>
        <p:sp>
          <p:nvSpPr>
            <p:cNvPr id="28" name="Text Box 26">
              <a:extLst>
                <a:ext uri="{FF2B5EF4-FFF2-40B4-BE49-F238E27FC236}">
                  <a16:creationId xmlns:a16="http://schemas.microsoft.com/office/drawing/2014/main" id="{9AA664B5-9FDC-1C40-8FF1-4662B89C208B}"/>
                </a:ext>
              </a:extLst>
            </p:cNvPr>
            <p:cNvSpPr txBox="1">
              <a:spLocks noChangeArrowheads="1"/>
            </p:cNvSpPr>
            <p:nvPr/>
          </p:nvSpPr>
          <p:spPr bwMode="auto">
            <a:xfrm>
              <a:off x="1851534" y="2039044"/>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29" name="Text Box 27">
              <a:extLst>
                <a:ext uri="{FF2B5EF4-FFF2-40B4-BE49-F238E27FC236}">
                  <a16:creationId xmlns:a16="http://schemas.microsoft.com/office/drawing/2014/main" id="{189D537B-0A62-9D46-A8DA-0A50D5B93845}"/>
                </a:ext>
              </a:extLst>
            </p:cNvPr>
            <p:cNvSpPr txBox="1">
              <a:spLocks noChangeArrowheads="1"/>
            </p:cNvSpPr>
            <p:nvPr/>
          </p:nvSpPr>
          <p:spPr bwMode="auto">
            <a:xfrm>
              <a:off x="1851534" y="2818052"/>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30" name="Text Box 28">
              <a:extLst>
                <a:ext uri="{FF2B5EF4-FFF2-40B4-BE49-F238E27FC236}">
                  <a16:creationId xmlns:a16="http://schemas.microsoft.com/office/drawing/2014/main" id="{82DA16DF-3524-4643-84F0-4C5D28466113}"/>
                </a:ext>
              </a:extLst>
            </p:cNvPr>
            <p:cNvSpPr txBox="1">
              <a:spLocks noChangeArrowheads="1"/>
            </p:cNvSpPr>
            <p:nvPr/>
          </p:nvSpPr>
          <p:spPr bwMode="auto">
            <a:xfrm>
              <a:off x="1851534" y="3562520"/>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m</a:t>
              </a:r>
            </a:p>
          </p:txBody>
        </p:sp>
        <p:sp>
          <p:nvSpPr>
            <p:cNvPr id="31" name="Text Box 29">
              <a:extLst>
                <a:ext uri="{FF2B5EF4-FFF2-40B4-BE49-F238E27FC236}">
                  <a16:creationId xmlns:a16="http://schemas.microsoft.com/office/drawing/2014/main" id="{C308BFD9-BCE0-CC42-9F69-187E73353097}"/>
                </a:ext>
              </a:extLst>
            </p:cNvPr>
            <p:cNvSpPr txBox="1">
              <a:spLocks noChangeArrowheads="1"/>
            </p:cNvSpPr>
            <p:nvPr/>
          </p:nvSpPr>
          <p:spPr bwMode="auto">
            <a:xfrm>
              <a:off x="1851534" y="4392628"/>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32" name="Text Box 30">
              <a:extLst>
                <a:ext uri="{FF2B5EF4-FFF2-40B4-BE49-F238E27FC236}">
                  <a16:creationId xmlns:a16="http://schemas.microsoft.com/office/drawing/2014/main" id="{FCC87CDC-060E-4842-8784-19FC51FA530D}"/>
                </a:ext>
              </a:extLst>
            </p:cNvPr>
            <p:cNvSpPr txBox="1">
              <a:spLocks noChangeArrowheads="1"/>
            </p:cNvSpPr>
            <p:nvPr/>
          </p:nvSpPr>
          <p:spPr bwMode="auto">
            <a:xfrm>
              <a:off x="1851534" y="5085172"/>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m</a:t>
              </a:r>
            </a:p>
          </p:txBody>
        </p:sp>
        <p:cxnSp>
          <p:nvCxnSpPr>
            <p:cNvPr id="33" name="AutoShape 31">
              <a:extLst>
                <a:ext uri="{FF2B5EF4-FFF2-40B4-BE49-F238E27FC236}">
                  <a16:creationId xmlns:a16="http://schemas.microsoft.com/office/drawing/2014/main" id="{1E4E924C-2534-E943-94E5-6AE24486C339}"/>
                </a:ext>
              </a:extLst>
            </p:cNvPr>
            <p:cNvCxnSpPr>
              <a:cxnSpLocks noChangeShapeType="1"/>
              <a:stCxn id="15" idx="2"/>
              <a:endCxn id="11" idx="3"/>
            </p:cNvCxnSpPr>
            <p:nvPr/>
          </p:nvCxnSpPr>
          <p:spPr bwMode="auto">
            <a:xfrm flipH="1">
              <a:off x="2933700" y="5390140"/>
              <a:ext cx="1089131" cy="34299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4" name="AutoShape 32">
              <a:extLst>
                <a:ext uri="{FF2B5EF4-FFF2-40B4-BE49-F238E27FC236}">
                  <a16:creationId xmlns:a16="http://schemas.microsoft.com/office/drawing/2014/main" id="{1BE064EC-584E-4A40-9171-50D32A33D5EF}"/>
                </a:ext>
              </a:extLst>
            </p:cNvPr>
            <p:cNvCxnSpPr>
              <a:cxnSpLocks noChangeShapeType="1"/>
              <a:stCxn id="16" idx="2"/>
              <a:endCxn id="11" idx="3"/>
            </p:cNvCxnSpPr>
            <p:nvPr/>
          </p:nvCxnSpPr>
          <p:spPr bwMode="auto">
            <a:xfrm flipH="1">
              <a:off x="2933700" y="5731147"/>
              <a:ext cx="1089131" cy="198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5" name="AutoShape 33">
              <a:extLst>
                <a:ext uri="{FF2B5EF4-FFF2-40B4-BE49-F238E27FC236}">
                  <a16:creationId xmlns:a16="http://schemas.microsoft.com/office/drawing/2014/main" id="{FEC2E8DF-96D0-A04F-85C8-1ECB3B1FF7AD}"/>
                </a:ext>
              </a:extLst>
            </p:cNvPr>
            <p:cNvCxnSpPr>
              <a:cxnSpLocks noChangeShapeType="1"/>
              <a:stCxn id="17" idx="2"/>
              <a:endCxn id="11" idx="3"/>
            </p:cNvCxnSpPr>
            <p:nvPr/>
          </p:nvCxnSpPr>
          <p:spPr bwMode="auto">
            <a:xfrm flipH="1" flipV="1">
              <a:off x="2933700" y="5733133"/>
              <a:ext cx="1089131" cy="33902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7" name="AutoShape 31">
              <a:extLst>
                <a:ext uri="{FF2B5EF4-FFF2-40B4-BE49-F238E27FC236}">
                  <a16:creationId xmlns:a16="http://schemas.microsoft.com/office/drawing/2014/main" id="{0C4513B2-A8A5-2848-BE94-CCF1FB8A752A}"/>
                </a:ext>
              </a:extLst>
            </p:cNvPr>
            <p:cNvCxnSpPr>
              <a:cxnSpLocks noChangeShapeType="1"/>
              <a:stCxn id="14" idx="2"/>
              <a:endCxn id="9" idx="3"/>
            </p:cNvCxnSpPr>
            <p:nvPr/>
          </p:nvCxnSpPr>
          <p:spPr bwMode="auto">
            <a:xfrm flipH="1" flipV="1">
              <a:off x="2933700" y="4184463"/>
              <a:ext cx="603131" cy="560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0" name="AutoShape 31">
              <a:extLst>
                <a:ext uri="{FF2B5EF4-FFF2-40B4-BE49-F238E27FC236}">
                  <a16:creationId xmlns:a16="http://schemas.microsoft.com/office/drawing/2014/main" id="{06BD839F-DBE7-7F48-97DB-9228107DEE65}"/>
                </a:ext>
              </a:extLst>
            </p:cNvPr>
            <p:cNvCxnSpPr>
              <a:cxnSpLocks noChangeShapeType="1"/>
              <a:stCxn id="13" idx="2"/>
              <a:endCxn id="7" idx="3"/>
            </p:cNvCxnSpPr>
            <p:nvPr/>
          </p:nvCxnSpPr>
          <p:spPr bwMode="auto">
            <a:xfrm flipH="1">
              <a:off x="2933700" y="2623249"/>
              <a:ext cx="603131" cy="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4" name="AutoShape 31">
              <a:extLst>
                <a:ext uri="{FF2B5EF4-FFF2-40B4-BE49-F238E27FC236}">
                  <a16:creationId xmlns:a16="http://schemas.microsoft.com/office/drawing/2014/main" id="{968B6247-E582-274A-B11A-FC30144033BA}"/>
                </a:ext>
              </a:extLst>
            </p:cNvPr>
            <p:cNvCxnSpPr>
              <a:cxnSpLocks noChangeShapeType="1"/>
              <a:stCxn id="12" idx="2"/>
              <a:endCxn id="5" idx="3"/>
            </p:cNvCxnSpPr>
            <p:nvPr/>
          </p:nvCxnSpPr>
          <p:spPr bwMode="auto">
            <a:xfrm flipH="1">
              <a:off x="2933700" y="1093308"/>
              <a:ext cx="814466" cy="109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7" name="AutoShape 31">
              <a:extLst>
                <a:ext uri="{FF2B5EF4-FFF2-40B4-BE49-F238E27FC236}">
                  <a16:creationId xmlns:a16="http://schemas.microsoft.com/office/drawing/2014/main" id="{69EE2C81-9F38-564E-B1F6-C47A42E0C0BA}"/>
                </a:ext>
              </a:extLst>
            </p:cNvPr>
            <p:cNvCxnSpPr>
              <a:cxnSpLocks noChangeShapeType="1"/>
              <a:stCxn id="6" idx="0"/>
              <a:endCxn id="5" idx="2"/>
            </p:cNvCxnSpPr>
            <p:nvPr/>
          </p:nvCxnSpPr>
          <p:spPr bwMode="auto">
            <a:xfrm flipV="1">
              <a:off x="2133600" y="1274400"/>
              <a:ext cx="0" cy="3328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0" name="AutoShape 31">
              <a:extLst>
                <a:ext uri="{FF2B5EF4-FFF2-40B4-BE49-F238E27FC236}">
                  <a16:creationId xmlns:a16="http://schemas.microsoft.com/office/drawing/2014/main" id="{B7E2FCC7-648E-D949-9D8C-D41416711573}"/>
                </a:ext>
              </a:extLst>
            </p:cNvPr>
            <p:cNvCxnSpPr>
              <a:cxnSpLocks noChangeShapeType="1"/>
              <a:stCxn id="7" idx="0"/>
              <a:endCxn id="6" idx="2"/>
            </p:cNvCxnSpPr>
            <p:nvPr/>
          </p:nvCxnSpPr>
          <p:spPr bwMode="auto">
            <a:xfrm flipV="1">
              <a:off x="2133600" y="2147263"/>
              <a:ext cx="0" cy="29598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3" name="AutoShape 31">
              <a:extLst>
                <a:ext uri="{FF2B5EF4-FFF2-40B4-BE49-F238E27FC236}">
                  <a16:creationId xmlns:a16="http://schemas.microsoft.com/office/drawing/2014/main" id="{7A381571-26AF-4A4C-A017-13049A1B702E}"/>
                </a:ext>
              </a:extLst>
            </p:cNvPr>
            <p:cNvCxnSpPr>
              <a:cxnSpLocks noChangeShapeType="1"/>
              <a:stCxn id="8" idx="0"/>
              <a:endCxn id="7" idx="2"/>
            </p:cNvCxnSpPr>
            <p:nvPr/>
          </p:nvCxnSpPr>
          <p:spPr bwMode="auto">
            <a:xfrm flipV="1">
              <a:off x="2133600" y="2803249"/>
              <a:ext cx="0" cy="29364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6" name="AutoShape 31">
              <a:extLst>
                <a:ext uri="{FF2B5EF4-FFF2-40B4-BE49-F238E27FC236}">
                  <a16:creationId xmlns:a16="http://schemas.microsoft.com/office/drawing/2014/main" id="{F69F70A1-2239-1945-99E6-17375C34EBE0}"/>
                </a:ext>
              </a:extLst>
            </p:cNvPr>
            <p:cNvCxnSpPr>
              <a:cxnSpLocks noChangeShapeType="1"/>
              <a:stCxn id="9" idx="0"/>
              <a:endCxn id="8" idx="2"/>
            </p:cNvCxnSpPr>
            <p:nvPr/>
          </p:nvCxnSpPr>
          <p:spPr bwMode="auto">
            <a:xfrm flipV="1">
              <a:off x="2133600" y="3636890"/>
              <a:ext cx="0" cy="36757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9" name="AutoShape 31">
              <a:extLst>
                <a:ext uri="{FF2B5EF4-FFF2-40B4-BE49-F238E27FC236}">
                  <a16:creationId xmlns:a16="http://schemas.microsoft.com/office/drawing/2014/main" id="{B64DAD03-FB9F-324D-B311-8C7C8CDB837B}"/>
                </a:ext>
              </a:extLst>
            </p:cNvPr>
            <p:cNvCxnSpPr>
              <a:cxnSpLocks noChangeShapeType="1"/>
              <a:stCxn id="10" idx="0"/>
              <a:endCxn id="9" idx="2"/>
            </p:cNvCxnSpPr>
            <p:nvPr/>
          </p:nvCxnSpPr>
          <p:spPr bwMode="auto">
            <a:xfrm flipV="1">
              <a:off x="2133600" y="4364463"/>
              <a:ext cx="0" cy="30858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2" name="AutoShape 31">
              <a:extLst>
                <a:ext uri="{FF2B5EF4-FFF2-40B4-BE49-F238E27FC236}">
                  <a16:creationId xmlns:a16="http://schemas.microsoft.com/office/drawing/2014/main" id="{E770FF6D-5347-8542-84F4-B6F2F360F058}"/>
                </a:ext>
              </a:extLst>
            </p:cNvPr>
            <p:cNvCxnSpPr>
              <a:cxnSpLocks noChangeShapeType="1"/>
              <a:stCxn id="11" idx="0"/>
              <a:endCxn id="10" idx="2"/>
            </p:cNvCxnSpPr>
            <p:nvPr/>
          </p:nvCxnSpPr>
          <p:spPr bwMode="auto">
            <a:xfrm flipV="1">
              <a:off x="2133600" y="5213050"/>
              <a:ext cx="0" cy="34008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90" name="AutoShape 34">
            <a:extLst>
              <a:ext uri="{FF2B5EF4-FFF2-40B4-BE49-F238E27FC236}">
                <a16:creationId xmlns:a16="http://schemas.microsoft.com/office/drawing/2014/main" id="{99DDF69C-CECE-1146-A0B1-CCA162C2E63B}"/>
              </a:ext>
            </a:extLst>
          </p:cNvPr>
          <p:cNvSpPr>
            <a:spLocks noChangeArrowheads="1"/>
          </p:cNvSpPr>
          <p:nvPr/>
        </p:nvSpPr>
        <p:spPr bwMode="auto">
          <a:xfrm>
            <a:off x="1569594" y="2353345"/>
            <a:ext cx="2362200" cy="2362200"/>
          </a:xfrm>
          <a:prstGeom prst="cube">
            <a:avLst>
              <a:gd name="adj" fmla="val 25000"/>
            </a:avLst>
          </a:prstGeom>
          <a:solidFill>
            <a:srgbClr val="FF66FF"/>
          </a:solidFill>
          <a:ln w="31750">
            <a:solidFill>
              <a:schemeClr val="tx1"/>
            </a:solidFill>
            <a:miter lim="800000"/>
            <a:headEnd/>
            <a:tailEnd/>
          </a:ln>
        </p:spPr>
        <p:txBody>
          <a:bodyPr wrap="none" anchor="ctr"/>
          <a:lstStyle/>
          <a:p>
            <a:pPr algn="ctr"/>
            <a:r>
              <a:rPr lang="de-DE" dirty="0"/>
              <a:t>Beispiel-</a:t>
            </a:r>
          </a:p>
          <a:p>
            <a:pPr algn="ctr"/>
            <a:r>
              <a:rPr lang="de-DE" dirty="0"/>
              <a:t>Polyeder</a:t>
            </a:r>
          </a:p>
        </p:txBody>
      </p:sp>
      <p:sp>
        <p:nvSpPr>
          <p:cNvPr id="91" name="Rectangle 90">
            <a:extLst>
              <a:ext uri="{FF2B5EF4-FFF2-40B4-BE49-F238E27FC236}">
                <a16:creationId xmlns:a16="http://schemas.microsoft.com/office/drawing/2014/main" id="{F4B560F1-1381-5F4A-A7E3-CC36721BE6BC}"/>
              </a:ext>
            </a:extLst>
          </p:cNvPr>
          <p:cNvSpPr/>
          <p:nvPr/>
        </p:nvSpPr>
        <p:spPr>
          <a:xfrm>
            <a:off x="1569594" y="2947825"/>
            <a:ext cx="1772156" cy="1764000"/>
          </a:xfrm>
          <a:prstGeom prst="rect">
            <a:avLst/>
          </a:prstGeom>
          <a:solidFill>
            <a:srgbClr val="FF66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Fläche</a:t>
            </a:r>
          </a:p>
        </p:txBody>
      </p:sp>
      <p:cxnSp>
        <p:nvCxnSpPr>
          <p:cNvPr id="92" name="Straight Connector 91">
            <a:extLst>
              <a:ext uri="{FF2B5EF4-FFF2-40B4-BE49-F238E27FC236}">
                <a16:creationId xmlns:a16="http://schemas.microsoft.com/office/drawing/2014/main" id="{02296230-A019-1C4A-80E2-F0E6B9E00032}"/>
              </a:ext>
            </a:extLst>
          </p:cNvPr>
          <p:cNvCxnSpPr>
            <a:cxnSpLocks/>
          </p:cNvCxnSpPr>
          <p:nvPr/>
        </p:nvCxnSpPr>
        <p:spPr>
          <a:xfrm>
            <a:off x="1561502" y="4719917"/>
            <a:ext cx="1772156" cy="0"/>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646BE48-10C2-A841-BF32-B2625D350595}"/>
              </a:ext>
            </a:extLst>
          </p:cNvPr>
          <p:cNvCxnSpPr>
            <a:cxnSpLocks/>
          </p:cNvCxnSpPr>
          <p:nvPr/>
        </p:nvCxnSpPr>
        <p:spPr>
          <a:xfrm>
            <a:off x="1569594" y="2947825"/>
            <a:ext cx="1772156" cy="0"/>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8EB7560-9805-1242-B35F-D574057892EF}"/>
              </a:ext>
            </a:extLst>
          </p:cNvPr>
          <p:cNvCxnSpPr>
            <a:cxnSpLocks/>
          </p:cNvCxnSpPr>
          <p:nvPr/>
        </p:nvCxnSpPr>
        <p:spPr>
          <a:xfrm flipV="1">
            <a:off x="1572797" y="2937567"/>
            <a:ext cx="0" cy="1774258"/>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125EB21-980B-5243-9D49-45AA2DA5FFE0}"/>
              </a:ext>
            </a:extLst>
          </p:cNvPr>
          <p:cNvCxnSpPr>
            <a:cxnSpLocks/>
          </p:cNvCxnSpPr>
          <p:nvPr/>
        </p:nvCxnSpPr>
        <p:spPr>
          <a:xfrm flipV="1">
            <a:off x="3333658" y="2945659"/>
            <a:ext cx="0" cy="1774258"/>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227E558F-9197-8941-A446-A7F8C0D61231}"/>
              </a:ext>
            </a:extLst>
          </p:cNvPr>
          <p:cNvSpPr/>
          <p:nvPr/>
        </p:nvSpPr>
        <p:spPr>
          <a:xfrm>
            <a:off x="1427983" y="4580894"/>
            <a:ext cx="283222" cy="278047"/>
          </a:xfrm>
          <a:prstGeom prst="ellipse">
            <a:avLst/>
          </a:prstGeom>
          <a:noFill/>
          <a:ln w="317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Oval 96">
            <a:extLst>
              <a:ext uri="{FF2B5EF4-FFF2-40B4-BE49-F238E27FC236}">
                <a16:creationId xmlns:a16="http://schemas.microsoft.com/office/drawing/2014/main" id="{640EBD8A-A0F2-8E47-A333-0D4D3D521123}"/>
              </a:ext>
            </a:extLst>
          </p:cNvPr>
          <p:cNvSpPr/>
          <p:nvPr/>
        </p:nvSpPr>
        <p:spPr>
          <a:xfrm>
            <a:off x="3192047" y="4580893"/>
            <a:ext cx="283222" cy="278047"/>
          </a:xfrm>
          <a:prstGeom prst="ellipse">
            <a:avLst/>
          </a:prstGeom>
          <a:noFill/>
          <a:ln w="317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91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500" fill="hold"/>
                                        <p:tgtEl>
                                          <p:spTgt spid="90"/>
                                        </p:tgtEl>
                                        <p:attrNameLst>
                                          <p:attrName>fillcolor</p:attrName>
                                        </p:attrNameLst>
                                      </p:cBhvr>
                                      <p:to>
                                        <a:srgbClr val="A6A6A6"/>
                                      </p:to>
                                    </p:animClr>
                                    <p:set>
                                      <p:cBhvr>
                                        <p:cTn id="9" dur="500" fill="hold"/>
                                        <p:tgtEl>
                                          <p:spTgt spid="90"/>
                                        </p:tgtEl>
                                        <p:attrNameLst>
                                          <p:attrName>fill.type</p:attrName>
                                        </p:attrNameLst>
                                      </p:cBhvr>
                                      <p:to>
                                        <p:strVal val="solid"/>
                                      </p:to>
                                    </p:set>
                                    <p:set>
                                      <p:cBhvr>
                                        <p:cTn id="10" dur="500" fill="hold"/>
                                        <p:tgtEl>
                                          <p:spTgt spid="90"/>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500" fill="hold"/>
                                        <p:tgtEl>
                                          <p:spTgt spid="91"/>
                                        </p:tgtEl>
                                        <p:attrNameLst>
                                          <p:attrName>fillcolor</p:attrName>
                                        </p:attrNameLst>
                                      </p:cBhvr>
                                      <p:to>
                                        <a:srgbClr val="A6A6A6"/>
                                      </p:to>
                                    </p:animClr>
                                    <p:set>
                                      <p:cBhvr>
                                        <p:cTn id="17" dur="500" fill="hold"/>
                                        <p:tgtEl>
                                          <p:spTgt spid="91"/>
                                        </p:tgtEl>
                                        <p:attrNameLst>
                                          <p:attrName>fill.type</p:attrName>
                                        </p:attrNameLst>
                                      </p:cBhvr>
                                      <p:to>
                                        <p:strVal val="solid"/>
                                      </p:to>
                                    </p:set>
                                    <p:set>
                                      <p:cBhvr>
                                        <p:cTn id="18" dur="500" fill="hold"/>
                                        <p:tgtEl>
                                          <p:spTgt spid="91"/>
                                        </p:tgtEl>
                                        <p:attrNameLst>
                                          <p:attrName>fill.on</p:attrName>
                                        </p:attrNameLst>
                                      </p:cBhvr>
                                      <p:to>
                                        <p:strVal val="tru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9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6" grpId="0" animBg="1"/>
      <p:bldP spid="96" grpId="1" animBg="1"/>
      <p:bldP spid="9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37">
            <a:extLst>
              <a:ext uri="{FF2B5EF4-FFF2-40B4-BE49-F238E27FC236}">
                <a16:creationId xmlns:a16="http://schemas.microsoft.com/office/drawing/2014/main" id="{A4D28779-EB58-B94C-AF1C-D5F9ED1960A4}"/>
              </a:ext>
            </a:extLst>
          </p:cNvPr>
          <p:cNvSpPr>
            <a:spLocks noChangeArrowheads="1"/>
          </p:cNvSpPr>
          <p:nvPr/>
        </p:nvSpPr>
        <p:spPr bwMode="auto">
          <a:xfrm rot="14580000" flipH="1">
            <a:off x="1642958" y="3270732"/>
            <a:ext cx="2484000" cy="772238"/>
          </a:xfrm>
          <a:prstGeom prst="triangle">
            <a:avLst>
              <a:gd name="adj" fmla="val 62721"/>
            </a:avLst>
          </a:prstGeom>
          <a:pattFill prst="lgConfetti">
            <a:fgClr>
              <a:srgbClr val="FFE4FF"/>
            </a:fgClr>
            <a:bgClr>
              <a:schemeClr val="bg1"/>
            </a:bgClr>
          </a:pattFill>
          <a:ln w="31750">
            <a:noFill/>
            <a:prstDash val="sysDash"/>
            <a:miter lim="800000"/>
            <a:headEnd/>
            <a:tailEnd/>
          </a:ln>
        </p:spPr>
        <p:txBody>
          <a:bodyPr wrap="none" anchor="ctr"/>
          <a:lstStyle/>
          <a:p>
            <a:endParaRPr lang="en-US" b="1" dirty="0">
              <a:solidFill>
                <a:srgbClr val="FF66FF"/>
              </a:solidFill>
            </a:endParaRPr>
          </a:p>
        </p:txBody>
      </p:sp>
      <p:sp>
        <p:nvSpPr>
          <p:cNvPr id="65" name="AutoShape 37">
            <a:extLst>
              <a:ext uri="{FF2B5EF4-FFF2-40B4-BE49-F238E27FC236}">
                <a16:creationId xmlns:a16="http://schemas.microsoft.com/office/drawing/2014/main" id="{0B1FD7FA-AFDC-6342-A03E-18C09D9E414D}"/>
              </a:ext>
            </a:extLst>
          </p:cNvPr>
          <p:cNvSpPr>
            <a:spLocks noChangeArrowheads="1"/>
          </p:cNvSpPr>
          <p:nvPr/>
        </p:nvSpPr>
        <p:spPr bwMode="auto">
          <a:xfrm rot="7472433">
            <a:off x="924147" y="3256060"/>
            <a:ext cx="2717371" cy="1009600"/>
          </a:xfrm>
          <a:prstGeom prst="triangle">
            <a:avLst>
              <a:gd name="adj" fmla="val 52481"/>
            </a:avLst>
          </a:prstGeom>
          <a:pattFill prst="ltVert">
            <a:fgClr>
              <a:srgbClr val="FFE4FF"/>
            </a:fgClr>
            <a:bgClr>
              <a:schemeClr val="bg1"/>
            </a:bgClr>
          </a:pattFill>
          <a:ln w="31750">
            <a:noFill/>
            <a:prstDash val="sysDash"/>
            <a:miter lim="800000"/>
            <a:headEnd/>
            <a:tailEnd/>
          </a:ln>
        </p:spPr>
        <p:txBody>
          <a:bodyPr wrap="none" anchor="ctr"/>
          <a:lstStyle/>
          <a:p>
            <a:endParaRPr lang="en-US" b="1" dirty="0">
              <a:solidFill>
                <a:srgbClr val="FF66FF"/>
              </a:solidFill>
            </a:endParaRPr>
          </a:p>
        </p:txBody>
      </p:sp>
      <p:sp>
        <p:nvSpPr>
          <p:cNvPr id="2" name="Title 1">
            <a:extLst>
              <a:ext uri="{FF2B5EF4-FFF2-40B4-BE49-F238E27FC236}">
                <a16:creationId xmlns:a16="http://schemas.microsoft.com/office/drawing/2014/main" id="{E5C061BD-C2F4-3745-8B6C-D8801D6DA7E1}"/>
              </a:ext>
            </a:extLst>
          </p:cNvPr>
          <p:cNvSpPr>
            <a:spLocks noGrp="1"/>
          </p:cNvSpPr>
          <p:nvPr>
            <p:ph type="title"/>
          </p:nvPr>
        </p:nvSpPr>
        <p:spPr/>
        <p:txBody>
          <a:bodyPr/>
          <a:lstStyle/>
          <a:p>
            <a:r>
              <a:rPr lang="de-DE" dirty="0"/>
              <a:t>Komplex-strukturierte Entitäten</a:t>
            </a:r>
          </a:p>
        </p:txBody>
      </p:sp>
      <p:sp>
        <p:nvSpPr>
          <p:cNvPr id="18" name="Date Placeholder 17">
            <a:extLst>
              <a:ext uri="{FF2B5EF4-FFF2-40B4-BE49-F238E27FC236}">
                <a16:creationId xmlns:a16="http://schemas.microsoft.com/office/drawing/2014/main" id="{DF5C9476-1750-9D4F-974D-D8C5D4EE0952}"/>
              </a:ext>
            </a:extLst>
          </p:cNvPr>
          <p:cNvSpPr>
            <a:spLocks noGrp="1"/>
          </p:cNvSpPr>
          <p:nvPr>
            <p:ph type="dt" sz="half" idx="2"/>
          </p:nvPr>
        </p:nvSpPr>
        <p:spPr/>
        <p:txBody>
          <a:bodyPr/>
          <a:lstStyle/>
          <a:p>
            <a:r>
              <a:rPr lang="en-GB"/>
              <a:t>Modellierung</a:t>
            </a:r>
          </a:p>
        </p:txBody>
      </p:sp>
      <p:sp>
        <p:nvSpPr>
          <p:cNvPr id="19" name="Footer Placeholder 18">
            <a:extLst>
              <a:ext uri="{FF2B5EF4-FFF2-40B4-BE49-F238E27FC236}">
                <a16:creationId xmlns:a16="http://schemas.microsoft.com/office/drawing/2014/main" id="{64868A8E-F286-E145-AD95-B90020CC6BB4}"/>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AC6D1D48-1A4D-9A49-B988-F21104C581BD}"/>
              </a:ext>
            </a:extLst>
          </p:cNvPr>
          <p:cNvSpPr>
            <a:spLocks noGrp="1"/>
          </p:cNvSpPr>
          <p:nvPr>
            <p:ph type="sldNum" sz="quarter" idx="4"/>
          </p:nvPr>
        </p:nvSpPr>
        <p:spPr/>
        <p:txBody>
          <a:bodyPr/>
          <a:lstStyle/>
          <a:p>
            <a:fld id="{6B52BCD7-8B4B-1443-81DC-540C3C62FE02}" type="slidenum">
              <a:rPr lang="en-GB" smtClean="0"/>
              <a:t>36</a:t>
            </a:fld>
            <a:endParaRPr lang="en-GB"/>
          </a:p>
        </p:txBody>
      </p:sp>
      <p:grpSp>
        <p:nvGrpSpPr>
          <p:cNvPr id="49" name="Group 34">
            <a:extLst>
              <a:ext uri="{FF2B5EF4-FFF2-40B4-BE49-F238E27FC236}">
                <a16:creationId xmlns:a16="http://schemas.microsoft.com/office/drawing/2014/main" id="{81FBCE73-72A1-9F43-B613-9AE84A9008F6}"/>
              </a:ext>
            </a:extLst>
          </p:cNvPr>
          <p:cNvGrpSpPr>
            <a:grpSpLocks/>
          </p:cNvGrpSpPr>
          <p:nvPr/>
        </p:nvGrpSpPr>
        <p:grpSpPr bwMode="auto">
          <a:xfrm>
            <a:off x="1074135" y="2317619"/>
            <a:ext cx="2727326" cy="2294926"/>
            <a:chOff x="3803" y="2206"/>
            <a:chExt cx="1718" cy="1756"/>
          </a:xfrm>
        </p:grpSpPr>
        <p:sp>
          <p:nvSpPr>
            <p:cNvPr id="54" name="AutoShape 37">
              <a:extLst>
                <a:ext uri="{FF2B5EF4-FFF2-40B4-BE49-F238E27FC236}">
                  <a16:creationId xmlns:a16="http://schemas.microsoft.com/office/drawing/2014/main" id="{BE1AA1ED-DDBD-A44F-9CB0-60DD5D5A5C76}"/>
                </a:ext>
              </a:extLst>
            </p:cNvPr>
            <p:cNvSpPr>
              <a:spLocks noChangeArrowheads="1"/>
            </p:cNvSpPr>
            <p:nvPr/>
          </p:nvSpPr>
          <p:spPr bwMode="auto">
            <a:xfrm>
              <a:off x="3835" y="3576"/>
              <a:ext cx="1655" cy="384"/>
            </a:xfrm>
            <a:prstGeom prst="triangle">
              <a:avLst>
                <a:gd name="adj" fmla="val 58316"/>
              </a:avLst>
            </a:prstGeom>
            <a:solidFill>
              <a:srgbClr val="FFE4FF"/>
            </a:solidFill>
            <a:ln w="31750">
              <a:solidFill>
                <a:srgbClr val="FF66FF"/>
              </a:solidFill>
              <a:prstDash val="sysDash"/>
              <a:miter lim="800000"/>
              <a:headEnd/>
              <a:tailEnd/>
            </a:ln>
          </p:spPr>
          <p:txBody>
            <a:bodyPr wrap="none" anchor="ctr"/>
            <a:lstStyle/>
            <a:p>
              <a:endParaRPr lang="en-US" b="1" dirty="0">
                <a:solidFill>
                  <a:srgbClr val="FF66FF"/>
                </a:solidFill>
              </a:endParaRPr>
            </a:p>
          </p:txBody>
        </p:sp>
        <p:sp>
          <p:nvSpPr>
            <p:cNvPr id="51" name="AutoShape 35">
              <a:extLst>
                <a:ext uri="{FF2B5EF4-FFF2-40B4-BE49-F238E27FC236}">
                  <a16:creationId xmlns:a16="http://schemas.microsoft.com/office/drawing/2014/main" id="{FACE689D-8B14-864A-A348-9C65C5F34625}"/>
                </a:ext>
              </a:extLst>
            </p:cNvPr>
            <p:cNvSpPr>
              <a:spLocks noChangeArrowheads="1"/>
            </p:cNvSpPr>
            <p:nvPr/>
          </p:nvSpPr>
          <p:spPr bwMode="auto">
            <a:xfrm>
              <a:off x="3803" y="2208"/>
              <a:ext cx="1718" cy="1754"/>
            </a:xfrm>
            <a:prstGeom prst="triangle">
              <a:avLst>
                <a:gd name="adj" fmla="val 57715"/>
              </a:avLst>
            </a:prstGeom>
            <a:noFill/>
            <a:ln w="31750">
              <a:solidFill>
                <a:srgbClr val="FF66FF"/>
              </a:solidFill>
              <a:miter lim="800000"/>
              <a:headEnd/>
              <a:tailEnd/>
            </a:ln>
          </p:spPr>
          <p:txBody>
            <a:bodyPr wrap="none" anchor="ctr"/>
            <a:lstStyle/>
            <a:p>
              <a:endParaRPr lang="en-US">
                <a:solidFill>
                  <a:srgbClr val="FF66FF"/>
                </a:solidFill>
              </a:endParaRPr>
            </a:p>
          </p:txBody>
        </p:sp>
        <p:sp>
          <p:nvSpPr>
            <p:cNvPr id="52" name="Line 36">
              <a:extLst>
                <a:ext uri="{FF2B5EF4-FFF2-40B4-BE49-F238E27FC236}">
                  <a16:creationId xmlns:a16="http://schemas.microsoft.com/office/drawing/2014/main" id="{82A0FAE3-E4DC-A94E-BD2D-FD8A87503C7A}"/>
                </a:ext>
              </a:extLst>
            </p:cNvPr>
            <p:cNvSpPr>
              <a:spLocks noChangeShapeType="1"/>
            </p:cNvSpPr>
            <p:nvPr/>
          </p:nvSpPr>
          <p:spPr bwMode="auto">
            <a:xfrm>
              <a:off x="4797" y="2206"/>
              <a:ext cx="7" cy="1370"/>
            </a:xfrm>
            <a:prstGeom prst="line">
              <a:avLst/>
            </a:prstGeom>
            <a:noFill/>
            <a:ln w="31750">
              <a:solidFill>
                <a:srgbClr val="FF66FF"/>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de-DE" dirty="0">
                <a:solidFill>
                  <a:srgbClr val="FF66FF"/>
                </a:solidFill>
              </a:endParaRPr>
            </a:p>
          </p:txBody>
        </p:sp>
      </p:grpSp>
      <p:sp>
        <p:nvSpPr>
          <p:cNvPr id="57" name="Text Box 39">
            <a:extLst>
              <a:ext uri="{FF2B5EF4-FFF2-40B4-BE49-F238E27FC236}">
                <a16:creationId xmlns:a16="http://schemas.microsoft.com/office/drawing/2014/main" id="{9E2D56E3-E05C-8F4B-BD1A-9A676644716A}"/>
              </a:ext>
            </a:extLst>
          </p:cNvPr>
          <p:cNvSpPr txBox="1">
            <a:spLocks noChangeArrowheads="1"/>
          </p:cNvSpPr>
          <p:nvPr/>
        </p:nvSpPr>
        <p:spPr bwMode="auto">
          <a:xfrm>
            <a:off x="7127356" y="956401"/>
            <a:ext cx="6751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(4, </a:t>
            </a:r>
            <a:r>
              <a:rPr lang="de-DE" sz="1800" dirty="0">
                <a:solidFill>
                  <a:srgbClr val="FF66FF"/>
                </a:solidFill>
                <a:latin typeface="+mn-lt"/>
                <a:sym typeface="Symbol" charset="0"/>
              </a:rPr>
              <a:t>n)</a:t>
            </a:r>
            <a:endParaRPr lang="de-DE" sz="1800" dirty="0">
              <a:solidFill>
                <a:srgbClr val="FF66FF"/>
              </a:solidFill>
              <a:latin typeface="+mn-lt"/>
            </a:endParaRPr>
          </a:p>
        </p:txBody>
      </p:sp>
      <p:sp>
        <p:nvSpPr>
          <p:cNvPr id="58" name="Text Box 40">
            <a:extLst>
              <a:ext uri="{FF2B5EF4-FFF2-40B4-BE49-F238E27FC236}">
                <a16:creationId xmlns:a16="http://schemas.microsoft.com/office/drawing/2014/main" id="{E3BC0F79-5D1E-7845-97A4-3F76E72DD9F8}"/>
              </a:ext>
            </a:extLst>
          </p:cNvPr>
          <p:cNvSpPr txBox="1">
            <a:spLocks noChangeArrowheads="1"/>
          </p:cNvSpPr>
          <p:nvPr/>
        </p:nvSpPr>
        <p:spPr bwMode="auto">
          <a:xfrm>
            <a:off x="7157852" y="1726717"/>
            <a:ext cx="617369" cy="3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(1,1</a:t>
            </a:r>
            <a:r>
              <a:rPr lang="de-DE" sz="1800" dirty="0">
                <a:solidFill>
                  <a:srgbClr val="FF66FF"/>
                </a:solidFill>
                <a:latin typeface="+mn-lt"/>
                <a:sym typeface="Symbol" charset="0"/>
              </a:rPr>
              <a:t>)</a:t>
            </a:r>
            <a:endParaRPr lang="de-DE" sz="1800" dirty="0">
              <a:solidFill>
                <a:srgbClr val="FF66FF"/>
              </a:solidFill>
              <a:latin typeface="+mn-lt"/>
            </a:endParaRPr>
          </a:p>
        </p:txBody>
      </p:sp>
      <p:sp>
        <p:nvSpPr>
          <p:cNvPr id="60" name="Text Box 41">
            <a:extLst>
              <a:ext uri="{FF2B5EF4-FFF2-40B4-BE49-F238E27FC236}">
                <a16:creationId xmlns:a16="http://schemas.microsoft.com/office/drawing/2014/main" id="{91829815-B414-EA44-A838-DA310AD7BBC7}"/>
              </a:ext>
            </a:extLst>
          </p:cNvPr>
          <p:cNvSpPr txBox="1">
            <a:spLocks noChangeArrowheads="1"/>
          </p:cNvSpPr>
          <p:nvPr/>
        </p:nvSpPr>
        <p:spPr bwMode="auto">
          <a:xfrm>
            <a:off x="7097685" y="2473136"/>
            <a:ext cx="737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(3, </a:t>
            </a:r>
            <a:r>
              <a:rPr lang="de-DE" sz="1800" dirty="0">
                <a:solidFill>
                  <a:srgbClr val="FF66FF"/>
                </a:solidFill>
                <a:latin typeface="+mn-lt"/>
                <a:sym typeface="Symbol" charset="0"/>
              </a:rPr>
              <a:t>m)</a:t>
            </a:r>
            <a:endParaRPr lang="de-DE" sz="1800" dirty="0">
              <a:solidFill>
                <a:srgbClr val="FF66FF"/>
              </a:solidFill>
              <a:latin typeface="+mn-lt"/>
            </a:endParaRPr>
          </a:p>
        </p:txBody>
      </p:sp>
      <p:sp>
        <p:nvSpPr>
          <p:cNvPr id="61" name="Text Box 42">
            <a:extLst>
              <a:ext uri="{FF2B5EF4-FFF2-40B4-BE49-F238E27FC236}">
                <a16:creationId xmlns:a16="http://schemas.microsoft.com/office/drawing/2014/main" id="{E71D8797-1327-A441-B7B8-CB652D652209}"/>
              </a:ext>
            </a:extLst>
          </p:cNvPr>
          <p:cNvSpPr txBox="1">
            <a:spLocks noChangeArrowheads="1"/>
          </p:cNvSpPr>
          <p:nvPr/>
        </p:nvSpPr>
        <p:spPr bwMode="auto">
          <a:xfrm>
            <a:off x="7130871" y="3240524"/>
            <a:ext cx="669742" cy="3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a:solidFill>
                  <a:srgbClr val="FF66FF"/>
                </a:solidFill>
                <a:latin typeface="+mn-lt"/>
              </a:rPr>
              <a:t>(2, </a:t>
            </a:r>
            <a:r>
              <a:rPr lang="de-DE" sz="1800">
                <a:solidFill>
                  <a:srgbClr val="FF66FF"/>
                </a:solidFill>
                <a:latin typeface="+mn-lt"/>
                <a:sym typeface="Symbol" charset="0"/>
              </a:rPr>
              <a:t>2)</a:t>
            </a:r>
            <a:endParaRPr lang="de-DE" sz="1800">
              <a:solidFill>
                <a:srgbClr val="FF66FF"/>
              </a:solidFill>
              <a:latin typeface="+mn-lt"/>
            </a:endParaRPr>
          </a:p>
        </p:txBody>
      </p:sp>
      <p:sp>
        <p:nvSpPr>
          <p:cNvPr id="63" name="Text Box 43">
            <a:extLst>
              <a:ext uri="{FF2B5EF4-FFF2-40B4-BE49-F238E27FC236}">
                <a16:creationId xmlns:a16="http://schemas.microsoft.com/office/drawing/2014/main" id="{B2B003C9-AF72-4546-8183-DA202EB333B7}"/>
              </a:ext>
            </a:extLst>
          </p:cNvPr>
          <p:cNvSpPr txBox="1">
            <a:spLocks noChangeArrowheads="1"/>
          </p:cNvSpPr>
          <p:nvPr/>
        </p:nvSpPr>
        <p:spPr bwMode="auto">
          <a:xfrm>
            <a:off x="7130871" y="4026789"/>
            <a:ext cx="669742" cy="3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(2, </a:t>
            </a:r>
            <a:r>
              <a:rPr lang="de-DE" sz="1800" dirty="0">
                <a:solidFill>
                  <a:srgbClr val="FF66FF"/>
                </a:solidFill>
                <a:latin typeface="+mn-lt"/>
                <a:sym typeface="Symbol" charset="0"/>
              </a:rPr>
              <a:t>2)</a:t>
            </a:r>
            <a:endParaRPr lang="de-DE" sz="1800" dirty="0">
              <a:solidFill>
                <a:srgbClr val="FF66FF"/>
              </a:solidFill>
              <a:latin typeface="+mn-lt"/>
            </a:endParaRPr>
          </a:p>
        </p:txBody>
      </p:sp>
      <p:sp>
        <p:nvSpPr>
          <p:cNvPr id="64" name="Text Box 44">
            <a:extLst>
              <a:ext uri="{FF2B5EF4-FFF2-40B4-BE49-F238E27FC236}">
                <a16:creationId xmlns:a16="http://schemas.microsoft.com/office/drawing/2014/main" id="{C17F7CB6-6A49-B044-8334-DC8A5D5A3B14}"/>
              </a:ext>
            </a:extLst>
          </p:cNvPr>
          <p:cNvSpPr txBox="1">
            <a:spLocks noChangeArrowheads="1"/>
          </p:cNvSpPr>
          <p:nvPr/>
        </p:nvSpPr>
        <p:spPr bwMode="auto">
          <a:xfrm>
            <a:off x="7124523" y="4797026"/>
            <a:ext cx="684026" cy="3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(3, </a:t>
            </a:r>
            <a:r>
              <a:rPr lang="de-DE" sz="1800" dirty="0">
                <a:solidFill>
                  <a:srgbClr val="FF66FF"/>
                </a:solidFill>
                <a:latin typeface="+mn-lt"/>
                <a:sym typeface="Symbol" charset="0"/>
              </a:rPr>
              <a:t>n)</a:t>
            </a:r>
            <a:endParaRPr lang="de-DE" sz="1800" dirty="0">
              <a:solidFill>
                <a:srgbClr val="FF66FF"/>
              </a:solidFill>
              <a:latin typeface="+mn-lt"/>
            </a:endParaRPr>
          </a:p>
        </p:txBody>
      </p:sp>
      <p:sp>
        <p:nvSpPr>
          <p:cNvPr id="24" name="TextBox 23">
            <a:extLst>
              <a:ext uri="{FF2B5EF4-FFF2-40B4-BE49-F238E27FC236}">
                <a16:creationId xmlns:a16="http://schemas.microsoft.com/office/drawing/2014/main" id="{E16A1524-763F-CC40-90F4-917911E7E677}"/>
              </a:ext>
            </a:extLst>
          </p:cNvPr>
          <p:cNvSpPr txBox="1"/>
          <p:nvPr/>
        </p:nvSpPr>
        <p:spPr>
          <a:xfrm>
            <a:off x="1487788" y="4612181"/>
            <a:ext cx="1880964" cy="369332"/>
          </a:xfrm>
          <a:prstGeom prst="rect">
            <a:avLst/>
          </a:prstGeom>
          <a:noFill/>
        </p:spPr>
        <p:txBody>
          <a:bodyPr wrap="none" rtlCol="0">
            <a:spAutoFit/>
          </a:bodyPr>
          <a:lstStyle/>
          <a:p>
            <a:r>
              <a:rPr lang="de-DE" dirty="0"/>
              <a:t>Kleinster Polyeder</a:t>
            </a:r>
          </a:p>
        </p:txBody>
      </p:sp>
      <p:grpSp>
        <p:nvGrpSpPr>
          <p:cNvPr id="55" name="Group 54">
            <a:extLst>
              <a:ext uri="{FF2B5EF4-FFF2-40B4-BE49-F238E27FC236}">
                <a16:creationId xmlns:a16="http://schemas.microsoft.com/office/drawing/2014/main" id="{F60B6D22-155E-714E-B03A-0320431116A2}"/>
              </a:ext>
            </a:extLst>
          </p:cNvPr>
          <p:cNvGrpSpPr/>
          <p:nvPr/>
        </p:nvGrpSpPr>
        <p:grpSpPr>
          <a:xfrm>
            <a:off x="6210774" y="568800"/>
            <a:ext cx="3689831" cy="5284846"/>
            <a:chOff x="1143000" y="913308"/>
            <a:chExt cx="3689831" cy="5284846"/>
          </a:xfrm>
        </p:grpSpPr>
        <p:sp>
          <p:nvSpPr>
            <p:cNvPr id="67" name="Rectangle 3">
              <a:extLst>
                <a:ext uri="{FF2B5EF4-FFF2-40B4-BE49-F238E27FC236}">
                  <a16:creationId xmlns:a16="http://schemas.microsoft.com/office/drawing/2014/main" id="{7ADDDDB7-E0DB-5442-9EE7-986D996A4154}"/>
                </a:ext>
              </a:extLst>
            </p:cNvPr>
            <p:cNvSpPr>
              <a:spLocks noChangeArrowheads="1"/>
            </p:cNvSpPr>
            <p:nvPr/>
          </p:nvSpPr>
          <p:spPr bwMode="auto">
            <a:xfrm>
              <a:off x="1333500" y="914400"/>
              <a:ext cx="1600200" cy="360000"/>
            </a:xfrm>
            <a:prstGeom prst="rect">
              <a:avLst/>
            </a:prstGeom>
            <a:noFill/>
            <a:ln w="12700">
              <a:solidFill>
                <a:schemeClr val="tx1"/>
              </a:solidFill>
              <a:miter lim="800000"/>
              <a:headEnd/>
              <a:tailEnd/>
            </a:ln>
          </p:spPr>
          <p:txBody>
            <a:bodyPr wrap="none" anchor="ctr"/>
            <a:lstStyle/>
            <a:p>
              <a:pPr algn="ctr"/>
              <a:r>
                <a:rPr lang="de-DE" dirty="0"/>
                <a:t>Polyeder</a:t>
              </a:r>
            </a:p>
          </p:txBody>
        </p:sp>
        <p:sp>
          <p:nvSpPr>
            <p:cNvPr id="68" name="AutoShape 4">
              <a:extLst>
                <a:ext uri="{FF2B5EF4-FFF2-40B4-BE49-F238E27FC236}">
                  <a16:creationId xmlns:a16="http://schemas.microsoft.com/office/drawing/2014/main" id="{F551F3A0-E82F-8341-A4EF-0CADF073C312}"/>
                </a:ext>
              </a:extLst>
            </p:cNvPr>
            <p:cNvSpPr>
              <a:spLocks noChangeArrowheads="1"/>
            </p:cNvSpPr>
            <p:nvPr/>
          </p:nvSpPr>
          <p:spPr bwMode="auto">
            <a:xfrm>
              <a:off x="1371600" y="1607263"/>
              <a:ext cx="1524000" cy="540000"/>
            </a:xfrm>
            <a:prstGeom prst="diamond">
              <a:avLst/>
            </a:prstGeom>
            <a:noFill/>
            <a:ln w="12700">
              <a:solidFill>
                <a:schemeClr val="tx1"/>
              </a:solidFill>
              <a:miter lim="800000"/>
              <a:headEnd/>
              <a:tailEnd/>
            </a:ln>
          </p:spPr>
          <p:txBody>
            <a:bodyPr wrap="none" anchor="ctr"/>
            <a:lstStyle/>
            <a:p>
              <a:pPr algn="ctr"/>
              <a:r>
                <a:rPr lang="de-DE" dirty="0"/>
                <a:t>Hülle</a:t>
              </a:r>
            </a:p>
          </p:txBody>
        </p:sp>
        <p:sp>
          <p:nvSpPr>
            <p:cNvPr id="69" name="Rectangle 5">
              <a:extLst>
                <a:ext uri="{FF2B5EF4-FFF2-40B4-BE49-F238E27FC236}">
                  <a16:creationId xmlns:a16="http://schemas.microsoft.com/office/drawing/2014/main" id="{FACE0E78-7D5A-6C42-ABAE-482AE7C733F1}"/>
                </a:ext>
              </a:extLst>
            </p:cNvPr>
            <p:cNvSpPr>
              <a:spLocks noChangeArrowheads="1"/>
            </p:cNvSpPr>
            <p:nvPr/>
          </p:nvSpPr>
          <p:spPr bwMode="auto">
            <a:xfrm>
              <a:off x="1333500" y="2443249"/>
              <a:ext cx="1600200" cy="360000"/>
            </a:xfrm>
            <a:prstGeom prst="rect">
              <a:avLst/>
            </a:prstGeom>
            <a:noFill/>
            <a:ln w="12700">
              <a:solidFill>
                <a:schemeClr val="tx1"/>
              </a:solidFill>
              <a:miter lim="800000"/>
              <a:headEnd/>
              <a:tailEnd/>
            </a:ln>
          </p:spPr>
          <p:txBody>
            <a:bodyPr wrap="none" anchor="ctr"/>
            <a:lstStyle/>
            <a:p>
              <a:pPr algn="ctr"/>
              <a:r>
                <a:rPr lang="de-DE"/>
                <a:t>Flächen</a:t>
              </a:r>
            </a:p>
          </p:txBody>
        </p:sp>
        <p:sp>
          <p:nvSpPr>
            <p:cNvPr id="70" name="AutoShape 6">
              <a:extLst>
                <a:ext uri="{FF2B5EF4-FFF2-40B4-BE49-F238E27FC236}">
                  <a16:creationId xmlns:a16="http://schemas.microsoft.com/office/drawing/2014/main" id="{396062FE-0F1A-1D45-86D3-33B2564EA869}"/>
                </a:ext>
              </a:extLst>
            </p:cNvPr>
            <p:cNvSpPr>
              <a:spLocks noChangeArrowheads="1"/>
            </p:cNvSpPr>
            <p:nvPr/>
          </p:nvSpPr>
          <p:spPr bwMode="auto">
            <a:xfrm>
              <a:off x="1143000" y="3096890"/>
              <a:ext cx="1981200" cy="540000"/>
            </a:xfrm>
            <a:prstGeom prst="diamond">
              <a:avLst/>
            </a:prstGeom>
            <a:noFill/>
            <a:ln w="12700">
              <a:solidFill>
                <a:schemeClr val="tx1"/>
              </a:solidFill>
              <a:miter lim="800000"/>
              <a:headEnd/>
              <a:tailEnd/>
            </a:ln>
          </p:spPr>
          <p:txBody>
            <a:bodyPr wrap="none" anchor="ctr"/>
            <a:lstStyle/>
            <a:p>
              <a:pPr algn="ctr"/>
              <a:r>
                <a:rPr lang="de-DE" dirty="0"/>
                <a:t>Begrenzung</a:t>
              </a:r>
            </a:p>
          </p:txBody>
        </p:sp>
        <p:sp>
          <p:nvSpPr>
            <p:cNvPr id="71" name="Rectangle 7">
              <a:extLst>
                <a:ext uri="{FF2B5EF4-FFF2-40B4-BE49-F238E27FC236}">
                  <a16:creationId xmlns:a16="http://schemas.microsoft.com/office/drawing/2014/main" id="{6A152010-168A-C94E-B90A-7974158A112C}"/>
                </a:ext>
              </a:extLst>
            </p:cNvPr>
            <p:cNvSpPr>
              <a:spLocks noChangeArrowheads="1"/>
            </p:cNvSpPr>
            <p:nvPr/>
          </p:nvSpPr>
          <p:spPr bwMode="auto">
            <a:xfrm>
              <a:off x="1333500" y="4004463"/>
              <a:ext cx="1600200" cy="360000"/>
            </a:xfrm>
            <a:prstGeom prst="rect">
              <a:avLst/>
            </a:prstGeom>
            <a:noFill/>
            <a:ln w="12700">
              <a:solidFill>
                <a:schemeClr val="tx1"/>
              </a:solidFill>
              <a:miter lim="800000"/>
              <a:headEnd/>
              <a:tailEnd/>
            </a:ln>
          </p:spPr>
          <p:txBody>
            <a:bodyPr wrap="none" anchor="ctr"/>
            <a:lstStyle/>
            <a:p>
              <a:pPr algn="ctr"/>
              <a:r>
                <a:rPr lang="de-DE"/>
                <a:t>Kanten</a:t>
              </a:r>
            </a:p>
          </p:txBody>
        </p:sp>
        <p:sp>
          <p:nvSpPr>
            <p:cNvPr id="72" name="AutoShape 8">
              <a:extLst>
                <a:ext uri="{FF2B5EF4-FFF2-40B4-BE49-F238E27FC236}">
                  <a16:creationId xmlns:a16="http://schemas.microsoft.com/office/drawing/2014/main" id="{62747269-9436-8844-B0BA-FDE4C8ADEEF0}"/>
                </a:ext>
              </a:extLst>
            </p:cNvPr>
            <p:cNvSpPr>
              <a:spLocks noChangeArrowheads="1"/>
            </p:cNvSpPr>
            <p:nvPr/>
          </p:nvSpPr>
          <p:spPr bwMode="auto">
            <a:xfrm>
              <a:off x="1295400" y="4673050"/>
              <a:ext cx="1676400" cy="540000"/>
            </a:xfrm>
            <a:prstGeom prst="diamond">
              <a:avLst/>
            </a:prstGeom>
            <a:noFill/>
            <a:ln w="12700">
              <a:solidFill>
                <a:schemeClr val="tx1"/>
              </a:solidFill>
              <a:miter lim="800000"/>
              <a:headEnd/>
              <a:tailEnd/>
            </a:ln>
          </p:spPr>
          <p:txBody>
            <a:bodyPr wrap="none" anchor="ctr"/>
            <a:lstStyle/>
            <a:p>
              <a:pPr algn="ctr"/>
              <a:r>
                <a:rPr lang="de-DE" dirty="0" err="1"/>
                <a:t>StartEnde</a:t>
              </a:r>
              <a:endParaRPr lang="de-DE" dirty="0"/>
            </a:p>
          </p:txBody>
        </p:sp>
        <p:sp>
          <p:nvSpPr>
            <p:cNvPr id="73" name="Rectangle 9">
              <a:extLst>
                <a:ext uri="{FF2B5EF4-FFF2-40B4-BE49-F238E27FC236}">
                  <a16:creationId xmlns:a16="http://schemas.microsoft.com/office/drawing/2014/main" id="{22D9328A-519D-1F4C-9767-BCFE1D40A621}"/>
                </a:ext>
              </a:extLst>
            </p:cNvPr>
            <p:cNvSpPr>
              <a:spLocks noChangeArrowheads="1"/>
            </p:cNvSpPr>
            <p:nvPr/>
          </p:nvSpPr>
          <p:spPr bwMode="auto">
            <a:xfrm>
              <a:off x="1333500" y="5553133"/>
              <a:ext cx="1600200" cy="360000"/>
            </a:xfrm>
            <a:prstGeom prst="rect">
              <a:avLst/>
            </a:prstGeom>
            <a:noFill/>
            <a:ln w="12700">
              <a:solidFill>
                <a:schemeClr val="tx1"/>
              </a:solidFill>
              <a:miter lim="800000"/>
              <a:headEnd/>
              <a:tailEnd/>
            </a:ln>
          </p:spPr>
          <p:txBody>
            <a:bodyPr wrap="none" anchor="ctr"/>
            <a:lstStyle/>
            <a:p>
              <a:pPr algn="ctr"/>
              <a:r>
                <a:rPr lang="de-DE"/>
                <a:t>Punkte</a:t>
              </a:r>
            </a:p>
          </p:txBody>
        </p:sp>
        <p:sp>
          <p:nvSpPr>
            <p:cNvPr id="74" name="Oval 10">
              <a:extLst>
                <a:ext uri="{FF2B5EF4-FFF2-40B4-BE49-F238E27FC236}">
                  <a16:creationId xmlns:a16="http://schemas.microsoft.com/office/drawing/2014/main" id="{1A468FB5-9F24-544F-85DD-94875640698C}"/>
                </a:ext>
              </a:extLst>
            </p:cNvPr>
            <p:cNvSpPr>
              <a:spLocks noChangeArrowheads="1"/>
            </p:cNvSpPr>
            <p:nvPr/>
          </p:nvSpPr>
          <p:spPr bwMode="auto">
            <a:xfrm>
              <a:off x="3748166" y="913308"/>
              <a:ext cx="873331" cy="360000"/>
            </a:xfrm>
            <a:prstGeom prst="ellipse">
              <a:avLst/>
            </a:prstGeom>
            <a:noFill/>
            <a:ln w="12700">
              <a:solidFill>
                <a:schemeClr val="tx1"/>
              </a:solidFill>
              <a:round/>
              <a:headEnd/>
              <a:tailEnd/>
            </a:ln>
          </p:spPr>
          <p:txBody>
            <a:bodyPr wrap="none" anchor="ctr"/>
            <a:lstStyle/>
            <a:p>
              <a:pPr algn="ctr"/>
              <a:r>
                <a:rPr lang="de-DE" u="sng" dirty="0" err="1"/>
                <a:t>PolyID</a:t>
              </a:r>
              <a:endParaRPr lang="de-DE" u="sng" dirty="0"/>
            </a:p>
          </p:txBody>
        </p:sp>
        <p:sp>
          <p:nvSpPr>
            <p:cNvPr id="75" name="Oval 11">
              <a:extLst>
                <a:ext uri="{FF2B5EF4-FFF2-40B4-BE49-F238E27FC236}">
                  <a16:creationId xmlns:a16="http://schemas.microsoft.com/office/drawing/2014/main" id="{3C07DBD4-018D-DC47-8AA3-442E3A7B0F00}"/>
                </a:ext>
              </a:extLst>
            </p:cNvPr>
            <p:cNvSpPr>
              <a:spLocks noChangeArrowheads="1"/>
            </p:cNvSpPr>
            <p:nvPr/>
          </p:nvSpPr>
          <p:spPr bwMode="auto">
            <a:xfrm>
              <a:off x="3536831" y="2443249"/>
              <a:ext cx="1296000" cy="360000"/>
            </a:xfrm>
            <a:prstGeom prst="ellipse">
              <a:avLst/>
            </a:prstGeom>
            <a:noFill/>
            <a:ln w="12700">
              <a:solidFill>
                <a:schemeClr val="tx1"/>
              </a:solidFill>
              <a:round/>
              <a:headEnd/>
              <a:tailEnd/>
            </a:ln>
          </p:spPr>
          <p:txBody>
            <a:bodyPr wrap="none" anchor="ctr"/>
            <a:lstStyle/>
            <a:p>
              <a:pPr algn="ctr"/>
              <a:r>
                <a:rPr lang="de-DE" u="sng"/>
                <a:t>FlächenID</a:t>
              </a:r>
            </a:p>
          </p:txBody>
        </p:sp>
        <p:sp>
          <p:nvSpPr>
            <p:cNvPr id="76" name="Oval 12">
              <a:extLst>
                <a:ext uri="{FF2B5EF4-FFF2-40B4-BE49-F238E27FC236}">
                  <a16:creationId xmlns:a16="http://schemas.microsoft.com/office/drawing/2014/main" id="{DF36E619-9C97-FB4F-BBA8-040E54074F0B}"/>
                </a:ext>
              </a:extLst>
            </p:cNvPr>
            <p:cNvSpPr>
              <a:spLocks noChangeArrowheads="1"/>
            </p:cNvSpPr>
            <p:nvPr/>
          </p:nvSpPr>
          <p:spPr bwMode="auto">
            <a:xfrm>
              <a:off x="3536831" y="4010071"/>
              <a:ext cx="1296000" cy="360000"/>
            </a:xfrm>
            <a:prstGeom prst="ellipse">
              <a:avLst/>
            </a:prstGeom>
            <a:noFill/>
            <a:ln w="12700">
              <a:solidFill>
                <a:schemeClr val="tx1"/>
              </a:solidFill>
              <a:round/>
              <a:headEnd/>
              <a:tailEnd/>
            </a:ln>
          </p:spPr>
          <p:txBody>
            <a:bodyPr wrap="none" anchor="ctr"/>
            <a:lstStyle/>
            <a:p>
              <a:pPr algn="ctr"/>
              <a:r>
                <a:rPr lang="de-DE" u="sng"/>
                <a:t>KantenID</a:t>
              </a:r>
            </a:p>
          </p:txBody>
        </p:sp>
        <p:sp>
          <p:nvSpPr>
            <p:cNvPr id="77" name="Oval 13">
              <a:extLst>
                <a:ext uri="{FF2B5EF4-FFF2-40B4-BE49-F238E27FC236}">
                  <a16:creationId xmlns:a16="http://schemas.microsoft.com/office/drawing/2014/main" id="{96895C8B-3723-D840-A4C7-A368E69931CC}"/>
                </a:ext>
              </a:extLst>
            </p:cNvPr>
            <p:cNvSpPr>
              <a:spLocks noChangeArrowheads="1"/>
            </p:cNvSpPr>
            <p:nvPr/>
          </p:nvSpPr>
          <p:spPr bwMode="auto">
            <a:xfrm>
              <a:off x="4022831" y="5264140"/>
              <a:ext cx="324000" cy="252000"/>
            </a:xfrm>
            <a:prstGeom prst="ellipse">
              <a:avLst/>
            </a:prstGeom>
            <a:noFill/>
            <a:ln w="12700">
              <a:solidFill>
                <a:schemeClr val="tx1"/>
              </a:solidFill>
              <a:round/>
              <a:headEnd/>
              <a:tailEnd/>
            </a:ln>
          </p:spPr>
          <p:txBody>
            <a:bodyPr wrap="none" anchor="ctr"/>
            <a:lstStyle/>
            <a:p>
              <a:pPr algn="ctr"/>
              <a:r>
                <a:rPr lang="de-DE" dirty="0"/>
                <a:t>X</a:t>
              </a:r>
            </a:p>
          </p:txBody>
        </p:sp>
        <p:sp>
          <p:nvSpPr>
            <p:cNvPr id="78" name="Oval 14">
              <a:extLst>
                <a:ext uri="{FF2B5EF4-FFF2-40B4-BE49-F238E27FC236}">
                  <a16:creationId xmlns:a16="http://schemas.microsoft.com/office/drawing/2014/main" id="{C0565613-B992-5F41-B427-C4E1CD432FBB}"/>
                </a:ext>
              </a:extLst>
            </p:cNvPr>
            <p:cNvSpPr>
              <a:spLocks noChangeArrowheads="1"/>
            </p:cNvSpPr>
            <p:nvPr/>
          </p:nvSpPr>
          <p:spPr bwMode="auto">
            <a:xfrm>
              <a:off x="4022831" y="5605147"/>
              <a:ext cx="324000" cy="252000"/>
            </a:xfrm>
            <a:prstGeom prst="ellipse">
              <a:avLst/>
            </a:prstGeom>
            <a:noFill/>
            <a:ln w="12700">
              <a:solidFill>
                <a:schemeClr val="tx1"/>
              </a:solidFill>
              <a:round/>
              <a:headEnd/>
              <a:tailEnd/>
            </a:ln>
          </p:spPr>
          <p:txBody>
            <a:bodyPr wrap="none" anchor="ctr"/>
            <a:lstStyle/>
            <a:p>
              <a:pPr algn="ctr"/>
              <a:r>
                <a:rPr lang="de-DE"/>
                <a:t>Y</a:t>
              </a:r>
            </a:p>
          </p:txBody>
        </p:sp>
        <p:sp>
          <p:nvSpPr>
            <p:cNvPr id="79" name="Oval 15">
              <a:extLst>
                <a:ext uri="{FF2B5EF4-FFF2-40B4-BE49-F238E27FC236}">
                  <a16:creationId xmlns:a16="http://schemas.microsoft.com/office/drawing/2014/main" id="{9E54A824-1335-2241-BC3B-75E0FDE8CEAF}"/>
                </a:ext>
              </a:extLst>
            </p:cNvPr>
            <p:cNvSpPr>
              <a:spLocks noChangeArrowheads="1"/>
            </p:cNvSpPr>
            <p:nvPr/>
          </p:nvSpPr>
          <p:spPr bwMode="auto">
            <a:xfrm>
              <a:off x="4022831" y="5946154"/>
              <a:ext cx="324000" cy="252000"/>
            </a:xfrm>
            <a:prstGeom prst="ellipse">
              <a:avLst/>
            </a:prstGeom>
            <a:noFill/>
            <a:ln w="12700">
              <a:solidFill>
                <a:schemeClr val="tx1"/>
              </a:solidFill>
              <a:round/>
              <a:headEnd/>
              <a:tailEnd/>
            </a:ln>
          </p:spPr>
          <p:txBody>
            <a:bodyPr wrap="none" anchor="ctr"/>
            <a:lstStyle/>
            <a:p>
              <a:pPr algn="ctr"/>
              <a:r>
                <a:rPr lang="de-DE" dirty="0"/>
                <a:t>Z</a:t>
              </a:r>
            </a:p>
          </p:txBody>
        </p:sp>
        <p:sp>
          <p:nvSpPr>
            <p:cNvPr id="80" name="Text Box 25">
              <a:extLst>
                <a:ext uri="{FF2B5EF4-FFF2-40B4-BE49-F238E27FC236}">
                  <a16:creationId xmlns:a16="http://schemas.microsoft.com/office/drawing/2014/main" id="{11D99A76-53DB-024D-902E-DF62EC0DACEB}"/>
                </a:ext>
              </a:extLst>
            </p:cNvPr>
            <p:cNvSpPr txBox="1">
              <a:spLocks noChangeArrowheads="1"/>
            </p:cNvSpPr>
            <p:nvPr/>
          </p:nvSpPr>
          <p:spPr bwMode="auto">
            <a:xfrm>
              <a:off x="1851534" y="1327706"/>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1</a:t>
              </a:r>
            </a:p>
          </p:txBody>
        </p:sp>
        <p:sp>
          <p:nvSpPr>
            <p:cNvPr id="81" name="Text Box 26">
              <a:extLst>
                <a:ext uri="{FF2B5EF4-FFF2-40B4-BE49-F238E27FC236}">
                  <a16:creationId xmlns:a16="http://schemas.microsoft.com/office/drawing/2014/main" id="{D2F824AC-301D-A74D-9AF1-4EB3D16EBD9F}"/>
                </a:ext>
              </a:extLst>
            </p:cNvPr>
            <p:cNvSpPr txBox="1">
              <a:spLocks noChangeArrowheads="1"/>
            </p:cNvSpPr>
            <p:nvPr/>
          </p:nvSpPr>
          <p:spPr bwMode="auto">
            <a:xfrm>
              <a:off x="1851534" y="2039044"/>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82" name="Text Box 27">
              <a:extLst>
                <a:ext uri="{FF2B5EF4-FFF2-40B4-BE49-F238E27FC236}">
                  <a16:creationId xmlns:a16="http://schemas.microsoft.com/office/drawing/2014/main" id="{91C9D96C-C878-384C-BB37-1A7BD8AFB5CC}"/>
                </a:ext>
              </a:extLst>
            </p:cNvPr>
            <p:cNvSpPr txBox="1">
              <a:spLocks noChangeArrowheads="1"/>
            </p:cNvSpPr>
            <p:nvPr/>
          </p:nvSpPr>
          <p:spPr bwMode="auto">
            <a:xfrm>
              <a:off x="1851534" y="2818052"/>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83" name="Text Box 28">
              <a:extLst>
                <a:ext uri="{FF2B5EF4-FFF2-40B4-BE49-F238E27FC236}">
                  <a16:creationId xmlns:a16="http://schemas.microsoft.com/office/drawing/2014/main" id="{D01B064A-7007-1D47-A5B8-6719D6BC6A75}"/>
                </a:ext>
              </a:extLst>
            </p:cNvPr>
            <p:cNvSpPr txBox="1">
              <a:spLocks noChangeArrowheads="1"/>
            </p:cNvSpPr>
            <p:nvPr/>
          </p:nvSpPr>
          <p:spPr bwMode="auto">
            <a:xfrm>
              <a:off x="1851534" y="3562520"/>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m</a:t>
              </a:r>
            </a:p>
          </p:txBody>
        </p:sp>
        <p:sp>
          <p:nvSpPr>
            <p:cNvPr id="84" name="Text Box 29">
              <a:extLst>
                <a:ext uri="{FF2B5EF4-FFF2-40B4-BE49-F238E27FC236}">
                  <a16:creationId xmlns:a16="http://schemas.microsoft.com/office/drawing/2014/main" id="{409315CC-5882-9544-806A-EE7FB9BB7CF7}"/>
                </a:ext>
              </a:extLst>
            </p:cNvPr>
            <p:cNvSpPr txBox="1">
              <a:spLocks noChangeArrowheads="1"/>
            </p:cNvSpPr>
            <p:nvPr/>
          </p:nvSpPr>
          <p:spPr bwMode="auto">
            <a:xfrm>
              <a:off x="1851534" y="4392628"/>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86" name="Text Box 30">
              <a:extLst>
                <a:ext uri="{FF2B5EF4-FFF2-40B4-BE49-F238E27FC236}">
                  <a16:creationId xmlns:a16="http://schemas.microsoft.com/office/drawing/2014/main" id="{05F9870F-C5FB-CF45-92E9-6E3D77926B50}"/>
                </a:ext>
              </a:extLst>
            </p:cNvPr>
            <p:cNvSpPr txBox="1">
              <a:spLocks noChangeArrowheads="1"/>
            </p:cNvSpPr>
            <p:nvPr/>
          </p:nvSpPr>
          <p:spPr bwMode="auto">
            <a:xfrm>
              <a:off x="1851534" y="5085172"/>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m</a:t>
              </a:r>
            </a:p>
          </p:txBody>
        </p:sp>
        <p:cxnSp>
          <p:nvCxnSpPr>
            <p:cNvPr id="87" name="AutoShape 31">
              <a:extLst>
                <a:ext uri="{FF2B5EF4-FFF2-40B4-BE49-F238E27FC236}">
                  <a16:creationId xmlns:a16="http://schemas.microsoft.com/office/drawing/2014/main" id="{633D9A1F-8E07-254E-A1E6-5B3DDBDF95F3}"/>
                </a:ext>
              </a:extLst>
            </p:cNvPr>
            <p:cNvCxnSpPr>
              <a:cxnSpLocks noChangeShapeType="1"/>
              <a:stCxn id="77" idx="2"/>
              <a:endCxn id="73" idx="3"/>
            </p:cNvCxnSpPr>
            <p:nvPr/>
          </p:nvCxnSpPr>
          <p:spPr bwMode="auto">
            <a:xfrm flipH="1">
              <a:off x="2933700" y="5390140"/>
              <a:ext cx="1089131" cy="34299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8" name="AutoShape 32">
              <a:extLst>
                <a:ext uri="{FF2B5EF4-FFF2-40B4-BE49-F238E27FC236}">
                  <a16:creationId xmlns:a16="http://schemas.microsoft.com/office/drawing/2014/main" id="{7DBA6971-4AFF-3A4C-93F3-FD86B2B12A9B}"/>
                </a:ext>
              </a:extLst>
            </p:cNvPr>
            <p:cNvCxnSpPr>
              <a:cxnSpLocks noChangeShapeType="1"/>
              <a:stCxn id="78" idx="2"/>
              <a:endCxn id="73" idx="3"/>
            </p:cNvCxnSpPr>
            <p:nvPr/>
          </p:nvCxnSpPr>
          <p:spPr bwMode="auto">
            <a:xfrm flipH="1">
              <a:off x="2933700" y="5731147"/>
              <a:ext cx="1089131" cy="198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9" name="AutoShape 33">
              <a:extLst>
                <a:ext uri="{FF2B5EF4-FFF2-40B4-BE49-F238E27FC236}">
                  <a16:creationId xmlns:a16="http://schemas.microsoft.com/office/drawing/2014/main" id="{28AC788A-1528-FC49-B3B3-9616A84B38BC}"/>
                </a:ext>
              </a:extLst>
            </p:cNvPr>
            <p:cNvCxnSpPr>
              <a:cxnSpLocks noChangeShapeType="1"/>
              <a:stCxn id="79" idx="2"/>
              <a:endCxn id="73" idx="3"/>
            </p:cNvCxnSpPr>
            <p:nvPr/>
          </p:nvCxnSpPr>
          <p:spPr bwMode="auto">
            <a:xfrm flipH="1" flipV="1">
              <a:off x="2933700" y="5733133"/>
              <a:ext cx="1089131" cy="33902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0" name="AutoShape 31">
              <a:extLst>
                <a:ext uri="{FF2B5EF4-FFF2-40B4-BE49-F238E27FC236}">
                  <a16:creationId xmlns:a16="http://schemas.microsoft.com/office/drawing/2014/main" id="{0162B738-C7AE-9744-B36B-71E005AF5241}"/>
                </a:ext>
              </a:extLst>
            </p:cNvPr>
            <p:cNvCxnSpPr>
              <a:cxnSpLocks noChangeShapeType="1"/>
              <a:stCxn id="76" idx="2"/>
              <a:endCxn id="71" idx="3"/>
            </p:cNvCxnSpPr>
            <p:nvPr/>
          </p:nvCxnSpPr>
          <p:spPr bwMode="auto">
            <a:xfrm flipH="1" flipV="1">
              <a:off x="2933700" y="4184463"/>
              <a:ext cx="603131" cy="560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1" name="AutoShape 31">
              <a:extLst>
                <a:ext uri="{FF2B5EF4-FFF2-40B4-BE49-F238E27FC236}">
                  <a16:creationId xmlns:a16="http://schemas.microsoft.com/office/drawing/2014/main" id="{E9DE286C-029A-4B42-89E7-8C5FDEC9DCFB}"/>
                </a:ext>
              </a:extLst>
            </p:cNvPr>
            <p:cNvCxnSpPr>
              <a:cxnSpLocks noChangeShapeType="1"/>
              <a:stCxn id="75" idx="2"/>
              <a:endCxn id="69" idx="3"/>
            </p:cNvCxnSpPr>
            <p:nvPr/>
          </p:nvCxnSpPr>
          <p:spPr bwMode="auto">
            <a:xfrm flipH="1">
              <a:off x="2933700" y="2623249"/>
              <a:ext cx="603131" cy="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2" name="AutoShape 31">
              <a:extLst>
                <a:ext uri="{FF2B5EF4-FFF2-40B4-BE49-F238E27FC236}">
                  <a16:creationId xmlns:a16="http://schemas.microsoft.com/office/drawing/2014/main" id="{0B669F4E-462B-D748-9CE6-491248113869}"/>
                </a:ext>
              </a:extLst>
            </p:cNvPr>
            <p:cNvCxnSpPr>
              <a:cxnSpLocks noChangeShapeType="1"/>
              <a:stCxn id="74" idx="2"/>
              <a:endCxn id="67" idx="3"/>
            </p:cNvCxnSpPr>
            <p:nvPr/>
          </p:nvCxnSpPr>
          <p:spPr bwMode="auto">
            <a:xfrm flipH="1">
              <a:off x="2933700" y="1093308"/>
              <a:ext cx="814466" cy="109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3" name="AutoShape 31">
              <a:extLst>
                <a:ext uri="{FF2B5EF4-FFF2-40B4-BE49-F238E27FC236}">
                  <a16:creationId xmlns:a16="http://schemas.microsoft.com/office/drawing/2014/main" id="{E5BC18EB-D0B0-9548-9DBC-1289B8522252}"/>
                </a:ext>
              </a:extLst>
            </p:cNvPr>
            <p:cNvCxnSpPr>
              <a:cxnSpLocks noChangeShapeType="1"/>
              <a:stCxn id="68" idx="0"/>
              <a:endCxn id="67" idx="2"/>
            </p:cNvCxnSpPr>
            <p:nvPr/>
          </p:nvCxnSpPr>
          <p:spPr bwMode="auto">
            <a:xfrm flipV="1">
              <a:off x="2133600" y="1274400"/>
              <a:ext cx="0" cy="3328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4" name="AutoShape 31">
              <a:extLst>
                <a:ext uri="{FF2B5EF4-FFF2-40B4-BE49-F238E27FC236}">
                  <a16:creationId xmlns:a16="http://schemas.microsoft.com/office/drawing/2014/main" id="{A65368F0-F43A-FB4A-9C17-8D9ADA54E1BD}"/>
                </a:ext>
              </a:extLst>
            </p:cNvPr>
            <p:cNvCxnSpPr>
              <a:cxnSpLocks noChangeShapeType="1"/>
              <a:stCxn id="69" idx="0"/>
              <a:endCxn id="68" idx="2"/>
            </p:cNvCxnSpPr>
            <p:nvPr/>
          </p:nvCxnSpPr>
          <p:spPr bwMode="auto">
            <a:xfrm flipV="1">
              <a:off x="2133600" y="2147263"/>
              <a:ext cx="0" cy="29598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5" name="AutoShape 31">
              <a:extLst>
                <a:ext uri="{FF2B5EF4-FFF2-40B4-BE49-F238E27FC236}">
                  <a16:creationId xmlns:a16="http://schemas.microsoft.com/office/drawing/2014/main" id="{AC85C586-1F85-8046-A0A1-C0CEA0382A85}"/>
                </a:ext>
              </a:extLst>
            </p:cNvPr>
            <p:cNvCxnSpPr>
              <a:cxnSpLocks noChangeShapeType="1"/>
              <a:stCxn id="70" idx="0"/>
              <a:endCxn id="69" idx="2"/>
            </p:cNvCxnSpPr>
            <p:nvPr/>
          </p:nvCxnSpPr>
          <p:spPr bwMode="auto">
            <a:xfrm flipV="1">
              <a:off x="2133600" y="2803249"/>
              <a:ext cx="0" cy="29364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6" name="AutoShape 31">
              <a:extLst>
                <a:ext uri="{FF2B5EF4-FFF2-40B4-BE49-F238E27FC236}">
                  <a16:creationId xmlns:a16="http://schemas.microsoft.com/office/drawing/2014/main" id="{D319F0F8-FAFC-EF43-B7D4-06929EA70B1D}"/>
                </a:ext>
              </a:extLst>
            </p:cNvPr>
            <p:cNvCxnSpPr>
              <a:cxnSpLocks noChangeShapeType="1"/>
              <a:stCxn id="71" idx="0"/>
              <a:endCxn id="70" idx="2"/>
            </p:cNvCxnSpPr>
            <p:nvPr/>
          </p:nvCxnSpPr>
          <p:spPr bwMode="auto">
            <a:xfrm flipV="1">
              <a:off x="2133600" y="3636890"/>
              <a:ext cx="0" cy="36757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7" name="AutoShape 31">
              <a:extLst>
                <a:ext uri="{FF2B5EF4-FFF2-40B4-BE49-F238E27FC236}">
                  <a16:creationId xmlns:a16="http://schemas.microsoft.com/office/drawing/2014/main" id="{B9A6549F-87C8-0046-BABA-A26AD0CAD649}"/>
                </a:ext>
              </a:extLst>
            </p:cNvPr>
            <p:cNvCxnSpPr>
              <a:cxnSpLocks noChangeShapeType="1"/>
              <a:stCxn id="72" idx="0"/>
              <a:endCxn id="71" idx="2"/>
            </p:cNvCxnSpPr>
            <p:nvPr/>
          </p:nvCxnSpPr>
          <p:spPr bwMode="auto">
            <a:xfrm flipV="1">
              <a:off x="2133600" y="4364463"/>
              <a:ext cx="0" cy="30858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8" name="AutoShape 31">
              <a:extLst>
                <a:ext uri="{FF2B5EF4-FFF2-40B4-BE49-F238E27FC236}">
                  <a16:creationId xmlns:a16="http://schemas.microsoft.com/office/drawing/2014/main" id="{03E171F4-C286-4F4D-BB97-81CCE3BC45B8}"/>
                </a:ext>
              </a:extLst>
            </p:cNvPr>
            <p:cNvCxnSpPr>
              <a:cxnSpLocks noChangeShapeType="1"/>
              <a:stCxn id="73" idx="0"/>
              <a:endCxn id="72" idx="2"/>
            </p:cNvCxnSpPr>
            <p:nvPr/>
          </p:nvCxnSpPr>
          <p:spPr bwMode="auto">
            <a:xfrm flipV="1">
              <a:off x="2133600" y="5213050"/>
              <a:ext cx="0" cy="34008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866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0" grpId="0"/>
      <p:bldP spid="61"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5D4E-7976-494B-81E1-4C3747D64291}"/>
              </a:ext>
            </a:extLst>
          </p:cNvPr>
          <p:cNvSpPr>
            <a:spLocks noGrp="1"/>
          </p:cNvSpPr>
          <p:nvPr>
            <p:ph type="title"/>
          </p:nvPr>
        </p:nvSpPr>
        <p:spPr/>
        <p:txBody>
          <a:bodyPr/>
          <a:lstStyle/>
          <a:p>
            <a:r>
              <a:rPr lang="de-DE" dirty="0"/>
              <a:t>Zwischenzusammenfassung</a:t>
            </a:r>
          </a:p>
        </p:txBody>
      </p:sp>
      <p:sp>
        <p:nvSpPr>
          <p:cNvPr id="4" name="Content Placeholder 3">
            <a:extLst>
              <a:ext uri="{FF2B5EF4-FFF2-40B4-BE49-F238E27FC236}">
                <a16:creationId xmlns:a16="http://schemas.microsoft.com/office/drawing/2014/main" id="{6DD19FDA-1566-D841-87E6-8B3F3A3B00D7}"/>
              </a:ext>
            </a:extLst>
          </p:cNvPr>
          <p:cNvSpPr>
            <a:spLocks noGrp="1"/>
          </p:cNvSpPr>
          <p:nvPr>
            <p:ph idx="1"/>
          </p:nvPr>
        </p:nvSpPr>
        <p:spPr/>
        <p:txBody>
          <a:bodyPr/>
          <a:lstStyle/>
          <a:p>
            <a:r>
              <a:rPr lang="de-DE" dirty="0"/>
              <a:t>Entitäten</a:t>
            </a:r>
          </a:p>
          <a:p>
            <a:pPr lvl="1"/>
            <a:r>
              <a:rPr lang="de-DE" dirty="0"/>
              <a:t>Starke / schwache Entitäten</a:t>
            </a:r>
          </a:p>
          <a:p>
            <a:r>
              <a:rPr lang="de-DE" dirty="0"/>
              <a:t>Assoziationen / Beziehungen</a:t>
            </a:r>
          </a:p>
          <a:p>
            <a:r>
              <a:rPr lang="de-DE" dirty="0"/>
              <a:t>Attribute</a:t>
            </a:r>
          </a:p>
          <a:p>
            <a:pPr lvl="1"/>
            <a:r>
              <a:rPr lang="de-DE" dirty="0"/>
              <a:t>Mehrwertig / zusammengesetzt / abgeleitet</a:t>
            </a:r>
          </a:p>
          <a:p>
            <a:r>
              <a:rPr lang="de-DE" dirty="0"/>
              <a:t>Schlüssel</a:t>
            </a:r>
          </a:p>
          <a:p>
            <a:pPr lvl="1"/>
            <a:r>
              <a:rPr lang="de-DE" dirty="0"/>
              <a:t>Referentielle Integrität</a:t>
            </a:r>
          </a:p>
          <a:p>
            <a:pPr lvl="1"/>
            <a:r>
              <a:rPr lang="de-DE" dirty="0"/>
              <a:t>Partielle Schlüssel</a:t>
            </a:r>
          </a:p>
          <a:p>
            <a:r>
              <a:rPr lang="de-DE" dirty="0"/>
              <a:t>Funktionalitäten / </a:t>
            </a:r>
            <a:r>
              <a:rPr lang="de-DE" dirty="0" err="1"/>
              <a:t>Kardinalitäten</a:t>
            </a:r>
            <a:endParaRPr lang="de-DE" dirty="0"/>
          </a:p>
          <a:p>
            <a:r>
              <a:rPr lang="de-DE" dirty="0"/>
              <a:t>Partizipation: total, partiell</a:t>
            </a:r>
          </a:p>
        </p:txBody>
      </p:sp>
      <p:sp>
        <p:nvSpPr>
          <p:cNvPr id="3" name="Slide Number Placeholder 2">
            <a:extLst>
              <a:ext uri="{FF2B5EF4-FFF2-40B4-BE49-F238E27FC236}">
                <a16:creationId xmlns:a16="http://schemas.microsoft.com/office/drawing/2014/main" id="{4EBC74D9-F6C9-2842-8F74-4B73AE5C5051}"/>
              </a:ext>
            </a:extLst>
          </p:cNvPr>
          <p:cNvSpPr>
            <a:spLocks noGrp="1"/>
          </p:cNvSpPr>
          <p:nvPr>
            <p:ph type="sldNum" sz="quarter" idx="4"/>
          </p:nvPr>
        </p:nvSpPr>
        <p:spPr/>
        <p:txBody>
          <a:bodyPr/>
          <a:lstStyle/>
          <a:p>
            <a:fld id="{6B52BCD7-8B4B-1443-81DC-540C3C62FE02}" type="slidenum">
              <a:rPr lang="en-GB" smtClean="0"/>
              <a:t>37</a:t>
            </a:fld>
            <a:endParaRPr lang="en-GB"/>
          </a:p>
        </p:txBody>
      </p:sp>
      <p:grpSp>
        <p:nvGrpSpPr>
          <p:cNvPr id="13" name="Group 12">
            <a:extLst>
              <a:ext uri="{FF2B5EF4-FFF2-40B4-BE49-F238E27FC236}">
                <a16:creationId xmlns:a16="http://schemas.microsoft.com/office/drawing/2014/main" id="{7F2AE7AB-83F2-244A-B338-E14456D29519}"/>
              </a:ext>
            </a:extLst>
          </p:cNvPr>
          <p:cNvGrpSpPr/>
          <p:nvPr/>
        </p:nvGrpSpPr>
        <p:grpSpPr>
          <a:xfrm>
            <a:off x="6789012" y="904869"/>
            <a:ext cx="4190923" cy="5045762"/>
            <a:chOff x="4406060" y="1310589"/>
            <a:chExt cx="4190923" cy="5045762"/>
          </a:xfrm>
        </p:grpSpPr>
        <p:pic>
          <p:nvPicPr>
            <p:cNvPr id="5" name="Picture 13" descr="ER-Komponenten--002">
              <a:extLst>
                <a:ext uri="{FF2B5EF4-FFF2-40B4-BE49-F238E27FC236}">
                  <a16:creationId xmlns:a16="http://schemas.microsoft.com/office/drawing/2014/main" id="{99FFD71F-25DE-2842-BD04-D562CF4F8375}"/>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13002" r="45650" b="52940"/>
            <a:stretch/>
          </p:blipFill>
          <p:spPr bwMode="auto">
            <a:xfrm>
              <a:off x="6433885" y="1645169"/>
              <a:ext cx="2163098" cy="1703256"/>
            </a:xfrm>
            <a:prstGeom prst="rect">
              <a:avLst/>
            </a:prstGeom>
            <a:noFill/>
            <a:ln w="9525">
              <a:noFill/>
              <a:miter lim="800000"/>
              <a:headEnd/>
              <a:tailEnd/>
            </a:ln>
          </p:spPr>
        </p:pic>
        <p:pic>
          <p:nvPicPr>
            <p:cNvPr id="6" name="Picture 12" descr="ER-Komponenten--001">
              <a:extLst>
                <a:ext uri="{FF2B5EF4-FFF2-40B4-BE49-F238E27FC236}">
                  <a16:creationId xmlns:a16="http://schemas.microsoft.com/office/drawing/2014/main" id="{F8334371-A7A6-2145-B34A-7AE0A824724C}"/>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22786" t="77848" r="58115" b="13358"/>
            <a:stretch/>
          </p:blipFill>
          <p:spPr bwMode="auto">
            <a:xfrm>
              <a:off x="6990571" y="1310589"/>
              <a:ext cx="1034010" cy="315590"/>
            </a:xfrm>
            <a:prstGeom prst="rect">
              <a:avLst/>
            </a:prstGeom>
            <a:noFill/>
            <a:ln w="9525">
              <a:noFill/>
              <a:miter lim="800000"/>
              <a:headEnd/>
              <a:tailEnd/>
            </a:ln>
          </p:spPr>
        </p:pic>
        <p:pic>
          <p:nvPicPr>
            <p:cNvPr id="8" name="Picture 13" descr="ER-Komponenten--002">
              <a:extLst>
                <a:ext uri="{FF2B5EF4-FFF2-40B4-BE49-F238E27FC236}">
                  <a16:creationId xmlns:a16="http://schemas.microsoft.com/office/drawing/2014/main" id="{0442CF43-0397-2D43-9181-E6F2B58C0137}"/>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1429" t="47185" r="52186" b="1965"/>
            <a:stretch/>
          </p:blipFill>
          <p:spPr bwMode="auto">
            <a:xfrm>
              <a:off x="5146872" y="4515901"/>
              <a:ext cx="2426662" cy="1840450"/>
            </a:xfrm>
            <a:prstGeom prst="rect">
              <a:avLst/>
            </a:prstGeom>
            <a:noFill/>
            <a:ln w="9525">
              <a:noFill/>
              <a:miter lim="800000"/>
              <a:headEnd/>
              <a:tailEnd/>
            </a:ln>
          </p:spPr>
        </p:pic>
        <p:pic>
          <p:nvPicPr>
            <p:cNvPr id="9" name="Picture 12" descr="ER-Komponenten--001">
              <a:extLst>
                <a:ext uri="{FF2B5EF4-FFF2-40B4-BE49-F238E27FC236}">
                  <a16:creationId xmlns:a16="http://schemas.microsoft.com/office/drawing/2014/main" id="{F189654C-4E6B-A840-B366-3B65DA8E83AA}"/>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27263" t="10946" r="54929" b="63519"/>
            <a:stretch/>
          </p:blipFill>
          <p:spPr bwMode="auto">
            <a:xfrm>
              <a:off x="4406060" y="1909596"/>
              <a:ext cx="964133" cy="916343"/>
            </a:xfrm>
            <a:prstGeom prst="rect">
              <a:avLst/>
            </a:prstGeom>
            <a:noFill/>
            <a:ln w="9525">
              <a:noFill/>
              <a:miter lim="800000"/>
              <a:headEnd/>
              <a:tailEnd/>
            </a:ln>
          </p:spPr>
        </p:pic>
        <p:pic>
          <p:nvPicPr>
            <p:cNvPr id="10" name="Picture 12" descr="ER-Komponenten--001">
              <a:extLst>
                <a:ext uri="{FF2B5EF4-FFF2-40B4-BE49-F238E27FC236}">
                  <a16:creationId xmlns:a16="http://schemas.microsoft.com/office/drawing/2014/main" id="{65D22FA0-9957-9140-BD30-F6C5110815AD}"/>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30318" t="37113" r="57576" b="26132"/>
            <a:stretch/>
          </p:blipFill>
          <p:spPr bwMode="auto">
            <a:xfrm>
              <a:off x="5626910" y="1708266"/>
              <a:ext cx="655454" cy="1319002"/>
            </a:xfrm>
            <a:prstGeom prst="rect">
              <a:avLst/>
            </a:prstGeom>
            <a:noFill/>
            <a:ln w="9525">
              <a:noFill/>
              <a:miter lim="800000"/>
              <a:headEnd/>
              <a:tailEnd/>
            </a:ln>
          </p:spPr>
        </p:pic>
        <p:pic>
          <p:nvPicPr>
            <p:cNvPr id="11" name="Picture 12" descr="ER-Komponenten--001">
              <a:extLst>
                <a:ext uri="{FF2B5EF4-FFF2-40B4-BE49-F238E27FC236}">
                  <a16:creationId xmlns:a16="http://schemas.microsoft.com/office/drawing/2014/main" id="{35381685-A445-FE45-8846-6B3C3648640E}"/>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2623" t="89173" r="58115" b="-1"/>
            <a:stretch/>
          </p:blipFill>
          <p:spPr bwMode="auto">
            <a:xfrm>
              <a:off x="5297365" y="3695755"/>
              <a:ext cx="2125676" cy="388555"/>
            </a:xfrm>
            <a:prstGeom prst="rect">
              <a:avLst/>
            </a:prstGeom>
            <a:noFill/>
            <a:ln w="9525">
              <a:noFill/>
              <a:miter lim="800000"/>
              <a:headEnd/>
              <a:tailEnd/>
            </a:ln>
          </p:spPr>
        </p:pic>
      </p:grpSp>
      <p:sp>
        <p:nvSpPr>
          <p:cNvPr id="7" name="Date Placeholder 6">
            <a:extLst>
              <a:ext uri="{FF2B5EF4-FFF2-40B4-BE49-F238E27FC236}">
                <a16:creationId xmlns:a16="http://schemas.microsoft.com/office/drawing/2014/main" id="{C50C797E-78D5-614E-9E23-C3FC090E0020}"/>
              </a:ext>
            </a:extLst>
          </p:cNvPr>
          <p:cNvSpPr>
            <a:spLocks noGrp="1"/>
          </p:cNvSpPr>
          <p:nvPr>
            <p:ph type="dt" sz="half" idx="2"/>
          </p:nvPr>
        </p:nvSpPr>
        <p:spPr/>
        <p:txBody>
          <a:bodyPr/>
          <a:lstStyle/>
          <a:p>
            <a:r>
              <a:rPr lang="en-GB"/>
              <a:t>Modellierung</a:t>
            </a:r>
          </a:p>
        </p:txBody>
      </p:sp>
      <p:sp>
        <p:nvSpPr>
          <p:cNvPr id="12" name="Footer Placeholder 11">
            <a:extLst>
              <a:ext uri="{FF2B5EF4-FFF2-40B4-BE49-F238E27FC236}">
                <a16:creationId xmlns:a16="http://schemas.microsoft.com/office/drawing/2014/main" id="{767B3C22-2371-5B43-AA2E-658C2BB0EDBA}"/>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112620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986-4A3D-494F-8908-38D7ECA67333}"/>
              </a:ext>
            </a:extLst>
          </p:cNvPr>
          <p:cNvSpPr>
            <a:spLocks noGrp="1"/>
          </p:cNvSpPr>
          <p:nvPr>
            <p:ph type="title"/>
          </p:nvPr>
        </p:nvSpPr>
        <p:spPr/>
        <p:txBody>
          <a:bodyPr/>
          <a:lstStyle/>
          <a:p>
            <a:r>
              <a:rPr lang="de-DE"/>
              <a:t>Überblick: 2. Datenbank-Modellierung</a:t>
            </a:r>
          </a:p>
        </p:txBody>
      </p:sp>
      <p:sp>
        <p:nvSpPr>
          <p:cNvPr id="3" name="Content Placeholder 2">
            <a:extLst>
              <a:ext uri="{FF2B5EF4-FFF2-40B4-BE49-F238E27FC236}">
                <a16:creationId xmlns:a16="http://schemas.microsoft.com/office/drawing/2014/main" id="{BBB725B1-3089-7B45-87E8-5DA1B38A5C22}"/>
              </a:ext>
            </a:extLst>
          </p:cNvPr>
          <p:cNvSpPr>
            <a:spLocks noGrp="1"/>
          </p:cNvSpPr>
          <p:nvPr>
            <p:ph idx="1"/>
          </p:nvPr>
        </p:nvSpPr>
        <p:spPr>
          <a:xfrm>
            <a:off x="359625" y="1665066"/>
            <a:ext cx="11472051" cy="4240848"/>
          </a:xfrm>
        </p:spPr>
        <p:txBody>
          <a:bodyPr numCol="2"/>
          <a:lstStyle/>
          <a:p>
            <a:pPr marL="457200" indent="-457200">
              <a:buFont typeface="+mj-lt"/>
              <a:buAutoNum type="alphaUcPeriod"/>
            </a:pPr>
            <a:r>
              <a:rPr lang="de-DE" i="1" dirty="0"/>
              <a:t>Motivation</a:t>
            </a:r>
          </a:p>
          <a:p>
            <a:pPr lvl="1"/>
            <a:r>
              <a:rPr lang="de-DE" dirty="0"/>
              <a:t>Modelle und Modellierung</a:t>
            </a:r>
          </a:p>
          <a:p>
            <a:pPr marL="457200" indent="-457200">
              <a:buFont typeface="+mj-lt"/>
              <a:buAutoNum type="alphaUcPeriod"/>
            </a:pPr>
            <a:r>
              <a:rPr lang="de-DE" i="1" dirty="0"/>
              <a:t>Entity-</a:t>
            </a:r>
            <a:r>
              <a:rPr lang="de-DE" i="1" dirty="0" err="1"/>
              <a:t>Relationship</a:t>
            </a:r>
            <a:r>
              <a:rPr lang="de-DE" i="1" dirty="0"/>
              <a:t>-Modell (ER)</a:t>
            </a:r>
          </a:p>
          <a:p>
            <a:pPr lvl="1"/>
            <a:r>
              <a:rPr lang="de-DE" dirty="0"/>
              <a:t>Komponenten</a:t>
            </a:r>
          </a:p>
          <a:p>
            <a:pPr lvl="1"/>
            <a:r>
              <a:rPr lang="de-DE" dirty="0"/>
              <a:t>Von Anforderungen zum ER-Modell</a:t>
            </a:r>
          </a:p>
          <a:p>
            <a:pPr lvl="1"/>
            <a:r>
              <a:rPr lang="de-DE" dirty="0"/>
              <a:t>Interpretation von ER-Modellen</a:t>
            </a:r>
          </a:p>
          <a:p>
            <a:pPr lvl="1"/>
            <a:endParaRPr lang="de-DE" dirty="0"/>
          </a:p>
          <a:p>
            <a:pPr lvl="1"/>
            <a:endParaRPr lang="de-DE" dirty="0"/>
          </a:p>
          <a:p>
            <a:pPr lvl="1"/>
            <a:endParaRPr lang="de-DE" dirty="0"/>
          </a:p>
          <a:p>
            <a:pPr lvl="1"/>
            <a:endParaRPr lang="de-DE" dirty="0"/>
          </a:p>
          <a:p>
            <a:pPr lvl="1"/>
            <a:endParaRPr lang="de-DE" dirty="0"/>
          </a:p>
          <a:p>
            <a:pPr marL="457200" indent="-457200">
              <a:buFont typeface="+mj-lt"/>
              <a:buAutoNum type="alphaUcPeriod"/>
            </a:pPr>
            <a:r>
              <a:rPr lang="de-DE" b="1" i="1" dirty="0">
                <a:solidFill>
                  <a:schemeClr val="accent1"/>
                </a:solidFill>
              </a:rPr>
              <a:t>Enhanced ER-Modell (EER)</a:t>
            </a:r>
          </a:p>
          <a:p>
            <a:pPr lvl="1"/>
            <a:r>
              <a:rPr lang="de-DE" dirty="0">
                <a:solidFill>
                  <a:schemeClr val="accent1"/>
                </a:solidFill>
              </a:rPr>
              <a:t>Spezialisierung, Generalisierung</a:t>
            </a:r>
          </a:p>
          <a:p>
            <a:pPr lvl="1"/>
            <a:r>
              <a:rPr lang="de-DE" dirty="0">
                <a:solidFill>
                  <a:schemeClr val="accent1"/>
                </a:solidFill>
              </a:rPr>
              <a:t>Modellierungsvorgehen</a:t>
            </a:r>
          </a:p>
          <a:p>
            <a:pPr lvl="1"/>
            <a:r>
              <a:rPr lang="de-DE" dirty="0">
                <a:solidFill>
                  <a:schemeClr val="accent1"/>
                </a:solidFill>
              </a:rPr>
              <a:t>Beziehung zu UML </a:t>
            </a:r>
          </a:p>
          <a:p>
            <a:pPr marL="457200" indent="-457200">
              <a:buFont typeface="+mj-lt"/>
              <a:buAutoNum type="alphaUcPeriod"/>
            </a:pPr>
            <a:r>
              <a:rPr lang="de-DE" i="1" dirty="0"/>
              <a:t>Dokumentation &amp; Bewertung</a:t>
            </a:r>
          </a:p>
          <a:p>
            <a:pPr lvl="1"/>
            <a:r>
              <a:rPr lang="de-DE" dirty="0"/>
              <a:t>Dokumentation</a:t>
            </a:r>
          </a:p>
          <a:p>
            <a:pPr lvl="1"/>
            <a:r>
              <a:rPr lang="de-DE" dirty="0"/>
              <a:t>Qualitätskriterien EER</a:t>
            </a:r>
          </a:p>
          <a:p>
            <a:endParaRPr lang="de-DE" dirty="0"/>
          </a:p>
        </p:txBody>
      </p:sp>
      <p:sp>
        <p:nvSpPr>
          <p:cNvPr id="4" name="Slide Number Placeholder 3">
            <a:extLst>
              <a:ext uri="{FF2B5EF4-FFF2-40B4-BE49-F238E27FC236}">
                <a16:creationId xmlns:a16="http://schemas.microsoft.com/office/drawing/2014/main" id="{D55D7CEC-2DF2-DD49-96FD-7749C91C6A73}"/>
              </a:ext>
            </a:extLst>
          </p:cNvPr>
          <p:cNvSpPr>
            <a:spLocks noGrp="1"/>
          </p:cNvSpPr>
          <p:nvPr>
            <p:ph type="sldNum" sz="quarter" idx="4"/>
          </p:nvPr>
        </p:nvSpPr>
        <p:spPr/>
        <p:txBody>
          <a:bodyPr/>
          <a:lstStyle/>
          <a:p>
            <a:fld id="{6B52BCD7-8B4B-1443-81DC-540C3C62FE02}" type="slidenum">
              <a:rPr lang="de-DE" smtClean="0"/>
              <a:t>38</a:t>
            </a:fld>
            <a:endParaRPr lang="de-DE"/>
          </a:p>
        </p:txBody>
      </p:sp>
      <p:sp>
        <p:nvSpPr>
          <p:cNvPr id="5" name="Date Placeholder 4">
            <a:extLst>
              <a:ext uri="{FF2B5EF4-FFF2-40B4-BE49-F238E27FC236}">
                <a16:creationId xmlns:a16="http://schemas.microsoft.com/office/drawing/2014/main" id="{AAC3D43C-8123-734D-A6D6-AE4164EC4AD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24C7A7EF-E5BA-604A-84D2-2498329353AD}"/>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080043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AB081A-FE47-A34C-9179-E5DB3E05B614}"/>
              </a:ext>
            </a:extLst>
          </p:cNvPr>
          <p:cNvSpPr>
            <a:spLocks noGrp="1"/>
          </p:cNvSpPr>
          <p:nvPr>
            <p:ph type="title"/>
          </p:nvPr>
        </p:nvSpPr>
        <p:spPr/>
        <p:txBody>
          <a:bodyPr/>
          <a:lstStyle/>
          <a:p>
            <a:r>
              <a:rPr lang="de-DE" dirty="0"/>
              <a:t>Enhanced ER-Modell (EER-Modell)</a:t>
            </a:r>
          </a:p>
        </p:txBody>
      </p:sp>
      <p:sp>
        <p:nvSpPr>
          <p:cNvPr id="6" name="Content Placeholder 5">
            <a:extLst>
              <a:ext uri="{FF2B5EF4-FFF2-40B4-BE49-F238E27FC236}">
                <a16:creationId xmlns:a16="http://schemas.microsoft.com/office/drawing/2014/main" id="{DC967731-E917-D946-955C-982932518381}"/>
              </a:ext>
            </a:extLst>
          </p:cNvPr>
          <p:cNvSpPr>
            <a:spLocks noGrp="1"/>
          </p:cNvSpPr>
          <p:nvPr>
            <p:ph idx="1"/>
          </p:nvPr>
        </p:nvSpPr>
        <p:spPr/>
        <p:txBody>
          <a:bodyPr>
            <a:noAutofit/>
          </a:bodyPr>
          <a:lstStyle/>
          <a:p>
            <a:r>
              <a:rPr lang="de-DE" dirty="0"/>
              <a:t>Erweitert das ER-Modell um </a:t>
            </a:r>
            <a:r>
              <a:rPr lang="de-DE" dirty="0">
                <a:solidFill>
                  <a:schemeClr val="accent1"/>
                </a:solidFill>
              </a:rPr>
              <a:t>Spezialisierung</a:t>
            </a:r>
            <a:r>
              <a:rPr lang="de-DE" dirty="0"/>
              <a:t> und </a:t>
            </a:r>
            <a:r>
              <a:rPr lang="de-DE" dirty="0">
                <a:solidFill>
                  <a:schemeClr val="accent1"/>
                </a:solidFill>
              </a:rPr>
              <a:t>Generalisierung</a:t>
            </a:r>
          </a:p>
          <a:p>
            <a:pPr lvl="1"/>
            <a:r>
              <a:rPr lang="de-DE" dirty="0"/>
              <a:t>Spezialisierung: "top-down"</a:t>
            </a:r>
          </a:p>
          <a:p>
            <a:pPr lvl="2"/>
            <a:r>
              <a:rPr lang="de-DE" dirty="0"/>
              <a:t>Definition einer Menge von Subentitäten einer (Super-) Entität</a:t>
            </a:r>
          </a:p>
          <a:p>
            <a:pPr lvl="1"/>
            <a:r>
              <a:rPr lang="de-DE" dirty="0"/>
              <a:t>Generalisierung: "</a:t>
            </a:r>
            <a:r>
              <a:rPr lang="de-DE" dirty="0" err="1"/>
              <a:t>bottom-up</a:t>
            </a:r>
            <a:r>
              <a:rPr lang="de-DE" dirty="0"/>
              <a:t>"</a:t>
            </a:r>
          </a:p>
          <a:p>
            <a:pPr lvl="2"/>
            <a:r>
              <a:rPr lang="de-DE" dirty="0"/>
              <a:t>Bildung einer generalisierenden (Super-) Entität</a:t>
            </a:r>
          </a:p>
          <a:p>
            <a:pPr lvl="1"/>
            <a:r>
              <a:rPr lang="de-DE" dirty="0"/>
              <a:t>Entitäten, Superentitäten und Subentitäten werden häufig auch als Klassen, Superklassen und Subklassen bezeichnet</a:t>
            </a:r>
          </a:p>
          <a:p>
            <a:pPr lvl="2"/>
            <a:r>
              <a:rPr lang="de-DE" dirty="0"/>
              <a:t>Bilden eine Klassenhierarchie/Typhierarchie</a:t>
            </a:r>
          </a:p>
          <a:p>
            <a:pPr lvl="2"/>
            <a:r>
              <a:rPr lang="de-DE" dirty="0"/>
              <a:t>Objekte einer Entität sind auch Objekte der Superklasse</a:t>
            </a:r>
          </a:p>
          <a:p>
            <a:pPr lvl="2"/>
            <a:r>
              <a:rPr lang="de-DE" dirty="0"/>
              <a:t>Subklassen erben Eigenschaften der Superklasse</a:t>
            </a:r>
          </a:p>
          <a:p>
            <a:r>
              <a:rPr lang="de-DE" dirty="0"/>
              <a:t>Ausprägungen: Disjunkt oder überlappend (</a:t>
            </a:r>
            <a:r>
              <a:rPr lang="de-DE" dirty="0" err="1"/>
              <a:t>overlapping</a:t>
            </a:r>
            <a:r>
              <a:rPr lang="de-DE" dirty="0"/>
              <a:t>) sowie partiell oder total</a:t>
            </a:r>
          </a:p>
          <a:p>
            <a:r>
              <a:rPr lang="de-DE" dirty="0"/>
              <a:t>Definition eines Aufzählungstypen: definierendes Attribut</a:t>
            </a:r>
          </a:p>
          <a:p>
            <a:endParaRPr lang="de-DE" dirty="0"/>
          </a:p>
        </p:txBody>
      </p:sp>
      <p:sp>
        <p:nvSpPr>
          <p:cNvPr id="4" name="Slide Number Placeholder 3">
            <a:extLst>
              <a:ext uri="{FF2B5EF4-FFF2-40B4-BE49-F238E27FC236}">
                <a16:creationId xmlns:a16="http://schemas.microsoft.com/office/drawing/2014/main" id="{0ABB8EA7-B4EF-2E4E-A8FC-1BF58650C039}"/>
              </a:ext>
            </a:extLst>
          </p:cNvPr>
          <p:cNvSpPr>
            <a:spLocks noGrp="1"/>
          </p:cNvSpPr>
          <p:nvPr>
            <p:ph type="sldNum" sz="quarter" idx="4"/>
          </p:nvPr>
        </p:nvSpPr>
        <p:spPr/>
        <p:txBody>
          <a:bodyPr/>
          <a:lstStyle/>
          <a:p>
            <a:fld id="{6B52BCD7-8B4B-1443-81DC-540C3C62FE02}" type="slidenum">
              <a:rPr lang="en-GB" smtClean="0"/>
              <a:t>39</a:t>
            </a:fld>
            <a:endParaRPr lang="en-GB"/>
          </a:p>
        </p:txBody>
      </p:sp>
      <p:sp>
        <p:nvSpPr>
          <p:cNvPr id="2" name="Date Placeholder 1">
            <a:extLst>
              <a:ext uri="{FF2B5EF4-FFF2-40B4-BE49-F238E27FC236}">
                <a16:creationId xmlns:a16="http://schemas.microsoft.com/office/drawing/2014/main" id="{0012AAAD-1378-0346-9A68-93166782F6C4}"/>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50C5E363-3F66-8B4C-AB26-CB28F9E2FF56}"/>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16807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986-4A3D-494F-8908-38D7ECA67333}"/>
              </a:ext>
            </a:extLst>
          </p:cNvPr>
          <p:cNvSpPr>
            <a:spLocks noGrp="1"/>
          </p:cNvSpPr>
          <p:nvPr>
            <p:ph type="title"/>
          </p:nvPr>
        </p:nvSpPr>
        <p:spPr/>
        <p:txBody>
          <a:bodyPr/>
          <a:lstStyle/>
          <a:p>
            <a:r>
              <a:rPr lang="de-DE"/>
              <a:t>Überblick: 2. Datenbank-Modellierung</a:t>
            </a:r>
          </a:p>
        </p:txBody>
      </p:sp>
      <p:sp>
        <p:nvSpPr>
          <p:cNvPr id="3" name="Content Placeholder 2">
            <a:extLst>
              <a:ext uri="{FF2B5EF4-FFF2-40B4-BE49-F238E27FC236}">
                <a16:creationId xmlns:a16="http://schemas.microsoft.com/office/drawing/2014/main" id="{BBB725B1-3089-7B45-87E8-5DA1B38A5C22}"/>
              </a:ext>
            </a:extLst>
          </p:cNvPr>
          <p:cNvSpPr>
            <a:spLocks noGrp="1"/>
          </p:cNvSpPr>
          <p:nvPr>
            <p:ph idx="1"/>
          </p:nvPr>
        </p:nvSpPr>
        <p:spPr>
          <a:xfrm>
            <a:off x="359625" y="1665066"/>
            <a:ext cx="11472051" cy="4240848"/>
          </a:xfrm>
        </p:spPr>
        <p:txBody>
          <a:bodyPr numCol="2"/>
          <a:lstStyle/>
          <a:p>
            <a:pPr marL="457200" indent="-457200">
              <a:buFont typeface="+mj-lt"/>
              <a:buAutoNum type="alphaUcPeriod"/>
            </a:pPr>
            <a:r>
              <a:rPr lang="de-DE" b="1" i="1" dirty="0">
                <a:solidFill>
                  <a:schemeClr val="accent1"/>
                </a:solidFill>
              </a:rPr>
              <a:t>Motivation</a:t>
            </a:r>
          </a:p>
          <a:p>
            <a:pPr lvl="1"/>
            <a:r>
              <a:rPr lang="de-DE" dirty="0">
                <a:solidFill>
                  <a:schemeClr val="accent1"/>
                </a:solidFill>
              </a:rPr>
              <a:t>Modelle und Modellierung</a:t>
            </a:r>
          </a:p>
          <a:p>
            <a:pPr marL="457200" indent="-457200">
              <a:buFont typeface="+mj-lt"/>
              <a:buAutoNum type="alphaUcPeriod"/>
            </a:pPr>
            <a:r>
              <a:rPr lang="de-DE" i="1" dirty="0"/>
              <a:t>Entity-</a:t>
            </a:r>
            <a:r>
              <a:rPr lang="de-DE" i="1" dirty="0" err="1"/>
              <a:t>Relationship</a:t>
            </a:r>
            <a:r>
              <a:rPr lang="de-DE" i="1" dirty="0"/>
              <a:t>-Modell (ER)</a:t>
            </a:r>
          </a:p>
          <a:p>
            <a:pPr lvl="1"/>
            <a:r>
              <a:rPr lang="de-DE" dirty="0"/>
              <a:t>Komponenten</a:t>
            </a:r>
          </a:p>
          <a:p>
            <a:pPr lvl="1"/>
            <a:r>
              <a:rPr lang="de-DE" dirty="0"/>
              <a:t>Von Anforderungen zum ER-Modell</a:t>
            </a:r>
          </a:p>
          <a:p>
            <a:pPr lvl="1"/>
            <a:r>
              <a:rPr lang="de-DE" dirty="0"/>
              <a:t>Interpretation von ER-Modellen</a:t>
            </a:r>
          </a:p>
          <a:p>
            <a:pPr lvl="1"/>
            <a:endParaRPr lang="de-DE" dirty="0"/>
          </a:p>
          <a:p>
            <a:pPr lvl="1"/>
            <a:endParaRPr lang="de-DE" dirty="0"/>
          </a:p>
          <a:p>
            <a:pPr lvl="1"/>
            <a:endParaRPr lang="de-DE" dirty="0"/>
          </a:p>
          <a:p>
            <a:pPr lvl="1"/>
            <a:endParaRPr lang="de-DE" dirty="0"/>
          </a:p>
          <a:p>
            <a:pPr lvl="1"/>
            <a:endParaRPr lang="de-DE" dirty="0"/>
          </a:p>
          <a:p>
            <a:pPr marL="457200" indent="-457200">
              <a:buFont typeface="+mj-lt"/>
              <a:buAutoNum type="alphaUcPeriod"/>
            </a:pPr>
            <a:r>
              <a:rPr lang="de-DE" i="1" dirty="0"/>
              <a:t>Enhanced ER-Modell (EER)</a:t>
            </a:r>
          </a:p>
          <a:p>
            <a:pPr lvl="1"/>
            <a:r>
              <a:rPr lang="de-DE" dirty="0"/>
              <a:t>Spezialisierung, Generalisierung</a:t>
            </a:r>
          </a:p>
          <a:p>
            <a:pPr lvl="1"/>
            <a:r>
              <a:rPr lang="de-DE" dirty="0"/>
              <a:t>Modellierungsvorgehen</a:t>
            </a:r>
          </a:p>
          <a:p>
            <a:pPr lvl="1"/>
            <a:r>
              <a:rPr lang="de-DE" dirty="0"/>
              <a:t>Beziehung zu UML </a:t>
            </a:r>
          </a:p>
          <a:p>
            <a:pPr marL="457200" indent="-457200">
              <a:buFont typeface="+mj-lt"/>
              <a:buAutoNum type="alphaUcPeriod"/>
            </a:pPr>
            <a:r>
              <a:rPr lang="de-DE" i="1" dirty="0"/>
              <a:t>Dokumentation &amp; Bewertung</a:t>
            </a:r>
          </a:p>
          <a:p>
            <a:pPr lvl="1"/>
            <a:r>
              <a:rPr lang="de-DE" dirty="0"/>
              <a:t>Dokumentation</a:t>
            </a:r>
          </a:p>
          <a:p>
            <a:pPr lvl="1"/>
            <a:r>
              <a:rPr lang="de-DE" dirty="0"/>
              <a:t>Qualitätskriterien EER</a:t>
            </a:r>
          </a:p>
          <a:p>
            <a:endParaRPr lang="de-DE" dirty="0"/>
          </a:p>
        </p:txBody>
      </p:sp>
      <p:sp>
        <p:nvSpPr>
          <p:cNvPr id="4" name="Slide Number Placeholder 3">
            <a:extLst>
              <a:ext uri="{FF2B5EF4-FFF2-40B4-BE49-F238E27FC236}">
                <a16:creationId xmlns:a16="http://schemas.microsoft.com/office/drawing/2014/main" id="{D55D7CEC-2DF2-DD49-96FD-7749C91C6A73}"/>
              </a:ext>
            </a:extLst>
          </p:cNvPr>
          <p:cNvSpPr>
            <a:spLocks noGrp="1"/>
          </p:cNvSpPr>
          <p:nvPr>
            <p:ph type="sldNum" sz="quarter" idx="4"/>
          </p:nvPr>
        </p:nvSpPr>
        <p:spPr/>
        <p:txBody>
          <a:bodyPr/>
          <a:lstStyle/>
          <a:p>
            <a:fld id="{6B52BCD7-8B4B-1443-81DC-540C3C62FE02}" type="slidenum">
              <a:rPr lang="de-DE" smtClean="0"/>
              <a:t>4</a:t>
            </a:fld>
            <a:endParaRPr lang="de-DE"/>
          </a:p>
        </p:txBody>
      </p:sp>
      <p:sp>
        <p:nvSpPr>
          <p:cNvPr id="5" name="Date Placeholder 4">
            <a:extLst>
              <a:ext uri="{FF2B5EF4-FFF2-40B4-BE49-F238E27FC236}">
                <a16:creationId xmlns:a16="http://schemas.microsoft.com/office/drawing/2014/main" id="{AAC3D43C-8123-734D-A6D6-AE4164EC4AD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24C7A7EF-E5BA-604A-84D2-2498329353AD}"/>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632266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12D-7FCC-5048-B056-AB8B935589DA}"/>
              </a:ext>
            </a:extLst>
          </p:cNvPr>
          <p:cNvSpPr>
            <a:spLocks noGrp="1"/>
          </p:cNvSpPr>
          <p:nvPr>
            <p:ph type="title"/>
          </p:nvPr>
        </p:nvSpPr>
        <p:spPr/>
        <p:txBody>
          <a:bodyPr/>
          <a:lstStyle/>
          <a:p>
            <a:r>
              <a:rPr lang="de-DE" dirty="0"/>
              <a:t>Spezialisierung</a:t>
            </a:r>
          </a:p>
        </p:txBody>
      </p:sp>
      <p:sp>
        <p:nvSpPr>
          <p:cNvPr id="4" name="Content Placeholder 3">
            <a:extLst>
              <a:ext uri="{FF2B5EF4-FFF2-40B4-BE49-F238E27FC236}">
                <a16:creationId xmlns:a16="http://schemas.microsoft.com/office/drawing/2014/main" id="{D14805E4-CAAE-A845-835B-1D00CB7CCBB5}"/>
              </a:ext>
            </a:extLst>
          </p:cNvPr>
          <p:cNvSpPr>
            <a:spLocks noGrp="1"/>
          </p:cNvSpPr>
          <p:nvPr>
            <p:ph idx="1"/>
          </p:nvPr>
        </p:nvSpPr>
        <p:spPr>
          <a:xfrm>
            <a:off x="359626" y="1665066"/>
            <a:ext cx="6461043" cy="4240848"/>
          </a:xfrm>
        </p:spPr>
        <p:txBody>
          <a:bodyPr>
            <a:normAutofit/>
          </a:bodyPr>
          <a:lstStyle/>
          <a:p>
            <a:r>
              <a:rPr lang="de-DE" dirty="0"/>
              <a:t>Ermöglicht</a:t>
            </a:r>
          </a:p>
          <a:p>
            <a:pPr lvl="1"/>
            <a:r>
              <a:rPr lang="de-DE" dirty="0"/>
              <a:t>Definition einer Menge von Subentitäten zu einer Superentität</a:t>
            </a:r>
          </a:p>
          <a:p>
            <a:pPr lvl="1"/>
            <a:r>
              <a:rPr lang="de-DE" dirty="0"/>
              <a:t>Erzeugung zusätzlicher spezifischer Attribute für Subentitäten</a:t>
            </a:r>
          </a:p>
          <a:p>
            <a:pPr lvl="1"/>
            <a:r>
              <a:rPr lang="de-DE" dirty="0"/>
              <a:t>Erzeugung zusätzlicher spezifischer Beziehungen zwischen jeder Subentität und anderen Entitäten oder Subentitäten</a:t>
            </a:r>
          </a:p>
          <a:p>
            <a:r>
              <a:rPr lang="de-DE" dirty="0"/>
              <a:t>Beispiel:</a:t>
            </a:r>
          </a:p>
          <a:p>
            <a:pPr lvl="1"/>
            <a:r>
              <a:rPr lang="de-DE" dirty="0"/>
              <a:t>Disjunkt</a:t>
            </a:r>
          </a:p>
          <a:p>
            <a:pPr lvl="1"/>
            <a:r>
              <a:rPr lang="de-DE" dirty="0"/>
              <a:t>Partiell</a:t>
            </a:r>
          </a:p>
          <a:p>
            <a:endParaRPr lang="de-DE" dirty="0"/>
          </a:p>
        </p:txBody>
      </p:sp>
      <p:sp>
        <p:nvSpPr>
          <p:cNvPr id="3" name="Slide Number Placeholder 2">
            <a:extLst>
              <a:ext uri="{FF2B5EF4-FFF2-40B4-BE49-F238E27FC236}">
                <a16:creationId xmlns:a16="http://schemas.microsoft.com/office/drawing/2014/main" id="{EBD631B1-E7BC-0D4E-8B2D-E99FEAA8E7B5}"/>
              </a:ext>
            </a:extLst>
          </p:cNvPr>
          <p:cNvSpPr>
            <a:spLocks noGrp="1"/>
          </p:cNvSpPr>
          <p:nvPr>
            <p:ph type="sldNum" sz="quarter" idx="4"/>
          </p:nvPr>
        </p:nvSpPr>
        <p:spPr/>
        <p:txBody>
          <a:bodyPr/>
          <a:lstStyle/>
          <a:p>
            <a:fld id="{6B52BCD7-8B4B-1443-81DC-540C3C62FE02}" type="slidenum">
              <a:rPr lang="en-GB" smtClean="0"/>
              <a:t>40</a:t>
            </a:fld>
            <a:endParaRPr lang="en-GB"/>
          </a:p>
        </p:txBody>
      </p:sp>
      <p:grpSp>
        <p:nvGrpSpPr>
          <p:cNvPr id="6" name="Group 5">
            <a:extLst>
              <a:ext uri="{FF2B5EF4-FFF2-40B4-BE49-F238E27FC236}">
                <a16:creationId xmlns:a16="http://schemas.microsoft.com/office/drawing/2014/main" id="{C69EB9C5-77CF-7F48-B6AD-BE8AA8EC1269}"/>
              </a:ext>
            </a:extLst>
          </p:cNvPr>
          <p:cNvGrpSpPr/>
          <p:nvPr/>
        </p:nvGrpSpPr>
        <p:grpSpPr>
          <a:xfrm>
            <a:off x="7260757" y="1188294"/>
            <a:ext cx="4570918" cy="4717620"/>
            <a:chOff x="2253340" y="1638732"/>
            <a:chExt cx="4570918" cy="4717620"/>
          </a:xfrm>
        </p:grpSpPr>
        <p:sp>
          <p:nvSpPr>
            <p:cNvPr id="7" name="Rectangle 2">
              <a:extLst>
                <a:ext uri="{FF2B5EF4-FFF2-40B4-BE49-F238E27FC236}">
                  <a16:creationId xmlns:a16="http://schemas.microsoft.com/office/drawing/2014/main" id="{8242B1FB-B5DB-0C42-AC69-8319BC2044CC}"/>
                </a:ext>
              </a:extLst>
            </p:cNvPr>
            <p:cNvSpPr>
              <a:spLocks noChangeArrowheads="1"/>
            </p:cNvSpPr>
            <p:nvPr/>
          </p:nvSpPr>
          <p:spPr bwMode="auto">
            <a:xfrm>
              <a:off x="3979331" y="3131551"/>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Angestellte</a:t>
              </a:r>
            </a:p>
          </p:txBody>
        </p:sp>
        <p:sp>
          <p:nvSpPr>
            <p:cNvPr id="12" name="Oval 7">
              <a:extLst>
                <a:ext uri="{FF2B5EF4-FFF2-40B4-BE49-F238E27FC236}">
                  <a16:creationId xmlns:a16="http://schemas.microsoft.com/office/drawing/2014/main" id="{987B381D-2C73-C04D-A27C-37C3B7AEFC16}"/>
                </a:ext>
              </a:extLst>
            </p:cNvPr>
            <p:cNvSpPr>
              <a:spLocks noChangeArrowheads="1"/>
            </p:cNvSpPr>
            <p:nvPr/>
          </p:nvSpPr>
          <p:spPr bwMode="auto">
            <a:xfrm>
              <a:off x="3913284" y="2145078"/>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dirty="0"/>
            </a:p>
          </p:txBody>
        </p:sp>
        <p:cxnSp>
          <p:nvCxnSpPr>
            <p:cNvPr id="13" name="Straight Connector 12">
              <a:extLst>
                <a:ext uri="{FF2B5EF4-FFF2-40B4-BE49-F238E27FC236}">
                  <a16:creationId xmlns:a16="http://schemas.microsoft.com/office/drawing/2014/main" id="{E5119BF1-06A4-6845-A531-208705723FD0}"/>
                </a:ext>
              </a:extLst>
            </p:cNvPr>
            <p:cNvCxnSpPr>
              <a:cxnSpLocks/>
              <a:stCxn id="7" idx="0"/>
              <a:endCxn id="12" idx="4"/>
            </p:cNvCxnSpPr>
            <p:nvPr/>
          </p:nvCxnSpPr>
          <p:spPr>
            <a:xfrm flipH="1" flipV="1">
              <a:off x="4437596" y="2513378"/>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4" name="Oval 7">
              <a:extLst>
                <a:ext uri="{FF2B5EF4-FFF2-40B4-BE49-F238E27FC236}">
                  <a16:creationId xmlns:a16="http://schemas.microsoft.com/office/drawing/2014/main" id="{532A1517-B3A0-6641-A6EE-14B044045448}"/>
                </a:ext>
              </a:extLst>
            </p:cNvPr>
            <p:cNvSpPr>
              <a:spLocks noChangeArrowheads="1"/>
            </p:cNvSpPr>
            <p:nvPr/>
          </p:nvSpPr>
          <p:spPr bwMode="auto">
            <a:xfrm>
              <a:off x="4717853" y="2412370"/>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15" name="Straight Connector 14">
              <a:extLst>
                <a:ext uri="{FF2B5EF4-FFF2-40B4-BE49-F238E27FC236}">
                  <a16:creationId xmlns:a16="http://schemas.microsoft.com/office/drawing/2014/main" id="{A1808955-0735-9543-9DDB-646D81A44F70}"/>
                </a:ext>
              </a:extLst>
            </p:cNvPr>
            <p:cNvCxnSpPr>
              <a:cxnSpLocks/>
              <a:stCxn id="7" idx="0"/>
              <a:endCxn id="14" idx="4"/>
            </p:cNvCxnSpPr>
            <p:nvPr/>
          </p:nvCxnSpPr>
          <p:spPr>
            <a:xfrm flipV="1">
              <a:off x="4536985" y="2780670"/>
              <a:ext cx="577810" cy="35088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6" name="Oval 7">
              <a:extLst>
                <a:ext uri="{FF2B5EF4-FFF2-40B4-BE49-F238E27FC236}">
                  <a16:creationId xmlns:a16="http://schemas.microsoft.com/office/drawing/2014/main" id="{7CF600A5-B77E-5A4B-AB20-9A53B1053D96}"/>
                </a:ext>
              </a:extLst>
            </p:cNvPr>
            <p:cNvSpPr>
              <a:spLocks noChangeArrowheads="1"/>
            </p:cNvSpPr>
            <p:nvPr/>
          </p:nvSpPr>
          <p:spPr bwMode="auto">
            <a:xfrm>
              <a:off x="5409327" y="2174118"/>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GebDatum</a:t>
              </a:r>
              <a:endParaRPr lang="de-DE" sz="1600" dirty="0"/>
            </a:p>
          </p:txBody>
        </p:sp>
        <p:cxnSp>
          <p:nvCxnSpPr>
            <p:cNvPr id="17" name="Straight Connector 16">
              <a:extLst>
                <a:ext uri="{FF2B5EF4-FFF2-40B4-BE49-F238E27FC236}">
                  <a16:creationId xmlns:a16="http://schemas.microsoft.com/office/drawing/2014/main" id="{C12F7C44-1B08-DC49-B1AA-0A2FAF43D4E2}"/>
                </a:ext>
              </a:extLst>
            </p:cNvPr>
            <p:cNvCxnSpPr>
              <a:cxnSpLocks/>
              <a:stCxn id="7" idx="0"/>
              <a:endCxn id="16" idx="4"/>
            </p:cNvCxnSpPr>
            <p:nvPr/>
          </p:nvCxnSpPr>
          <p:spPr>
            <a:xfrm flipV="1">
              <a:off x="4536985" y="2542418"/>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Oval 7">
              <a:extLst>
                <a:ext uri="{FF2B5EF4-FFF2-40B4-BE49-F238E27FC236}">
                  <a16:creationId xmlns:a16="http://schemas.microsoft.com/office/drawing/2014/main" id="{EF4B85B6-E3F0-4B42-814D-D6ACE91CC6B9}"/>
                </a:ext>
              </a:extLst>
            </p:cNvPr>
            <p:cNvSpPr>
              <a:spLocks noChangeArrowheads="1"/>
            </p:cNvSpPr>
            <p:nvPr/>
          </p:nvSpPr>
          <p:spPr bwMode="auto">
            <a:xfrm>
              <a:off x="3200631" y="2184300"/>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19" name="Straight Connector 18">
              <a:extLst>
                <a:ext uri="{FF2B5EF4-FFF2-40B4-BE49-F238E27FC236}">
                  <a16:creationId xmlns:a16="http://schemas.microsoft.com/office/drawing/2014/main" id="{560BC405-3DEA-8247-9E37-848D6B4B2AB0}"/>
                </a:ext>
              </a:extLst>
            </p:cNvPr>
            <p:cNvCxnSpPr>
              <a:cxnSpLocks/>
              <a:stCxn id="7" idx="0"/>
              <a:endCxn id="18" idx="4"/>
            </p:cNvCxnSpPr>
            <p:nvPr/>
          </p:nvCxnSpPr>
          <p:spPr>
            <a:xfrm flipH="1" flipV="1">
              <a:off x="3487463" y="2552600"/>
              <a:ext cx="1049522" cy="57895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0" name="Oval 7">
              <a:extLst>
                <a:ext uri="{FF2B5EF4-FFF2-40B4-BE49-F238E27FC236}">
                  <a16:creationId xmlns:a16="http://schemas.microsoft.com/office/drawing/2014/main" id="{9892FC92-2D19-B84A-97F7-B27BE955BCD3}"/>
                </a:ext>
              </a:extLst>
            </p:cNvPr>
            <p:cNvSpPr>
              <a:spLocks noChangeArrowheads="1"/>
            </p:cNvSpPr>
            <p:nvPr/>
          </p:nvSpPr>
          <p:spPr bwMode="auto">
            <a:xfrm>
              <a:off x="2631615" y="1642454"/>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21" name="Straight Connector 20">
              <a:extLst>
                <a:ext uri="{FF2B5EF4-FFF2-40B4-BE49-F238E27FC236}">
                  <a16:creationId xmlns:a16="http://schemas.microsoft.com/office/drawing/2014/main" id="{9F1CD59F-D83B-1B4F-AF00-97018D8A83C7}"/>
                </a:ext>
              </a:extLst>
            </p:cNvPr>
            <p:cNvCxnSpPr>
              <a:cxnSpLocks/>
              <a:stCxn id="18" idx="1"/>
              <a:endCxn id="20" idx="4"/>
            </p:cNvCxnSpPr>
            <p:nvPr/>
          </p:nvCxnSpPr>
          <p:spPr>
            <a:xfrm flipH="1" flipV="1">
              <a:off x="3062519" y="2010754"/>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2" name="Oval 7">
              <a:extLst>
                <a:ext uri="{FF2B5EF4-FFF2-40B4-BE49-F238E27FC236}">
                  <a16:creationId xmlns:a16="http://schemas.microsoft.com/office/drawing/2014/main" id="{09748A0F-AA8E-8343-985B-0D14AE9AA64A}"/>
                </a:ext>
              </a:extLst>
            </p:cNvPr>
            <p:cNvSpPr>
              <a:spLocks noChangeArrowheads="1"/>
            </p:cNvSpPr>
            <p:nvPr/>
          </p:nvSpPr>
          <p:spPr bwMode="auto">
            <a:xfrm>
              <a:off x="3577418" y="1638732"/>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23" name="Straight Connector 22">
              <a:extLst>
                <a:ext uri="{FF2B5EF4-FFF2-40B4-BE49-F238E27FC236}">
                  <a16:creationId xmlns:a16="http://schemas.microsoft.com/office/drawing/2014/main" id="{F811AE95-92FA-814A-B1A8-F28CC4A4166C}"/>
                </a:ext>
              </a:extLst>
            </p:cNvPr>
            <p:cNvCxnSpPr>
              <a:cxnSpLocks/>
              <a:stCxn id="18" idx="7"/>
              <a:endCxn id="22" idx="4"/>
            </p:cNvCxnSpPr>
            <p:nvPr/>
          </p:nvCxnSpPr>
          <p:spPr>
            <a:xfrm flipV="1">
              <a:off x="3690283" y="2007032"/>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4" name="Rectangle 2">
              <a:extLst>
                <a:ext uri="{FF2B5EF4-FFF2-40B4-BE49-F238E27FC236}">
                  <a16:creationId xmlns:a16="http://schemas.microsoft.com/office/drawing/2014/main" id="{758F2AC9-C4A6-BC48-8C0B-F39370F6FB82}"/>
                </a:ext>
              </a:extLst>
            </p:cNvPr>
            <p:cNvSpPr>
              <a:spLocks noChangeArrowheads="1"/>
            </p:cNvSpPr>
            <p:nvPr/>
          </p:nvSpPr>
          <p:spPr bwMode="auto">
            <a:xfrm>
              <a:off x="4050005" y="5338954"/>
              <a:ext cx="97546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Techniker</a:t>
              </a:r>
            </a:p>
          </p:txBody>
        </p:sp>
        <p:sp>
          <p:nvSpPr>
            <p:cNvPr id="25" name="Rectangle 2">
              <a:extLst>
                <a:ext uri="{FF2B5EF4-FFF2-40B4-BE49-F238E27FC236}">
                  <a16:creationId xmlns:a16="http://schemas.microsoft.com/office/drawing/2014/main" id="{4016E88B-5B42-D640-B7B1-06A3992D99DA}"/>
                </a:ext>
              </a:extLst>
            </p:cNvPr>
            <p:cNvSpPr>
              <a:spLocks noChangeArrowheads="1"/>
            </p:cNvSpPr>
            <p:nvPr/>
          </p:nvSpPr>
          <p:spPr bwMode="auto">
            <a:xfrm>
              <a:off x="5828636" y="5338955"/>
              <a:ext cx="97449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Ingenieur</a:t>
              </a:r>
            </a:p>
          </p:txBody>
        </p:sp>
        <p:sp>
          <p:nvSpPr>
            <p:cNvPr id="26" name="Rectangle 2">
              <a:extLst>
                <a:ext uri="{FF2B5EF4-FFF2-40B4-BE49-F238E27FC236}">
                  <a16:creationId xmlns:a16="http://schemas.microsoft.com/office/drawing/2014/main" id="{EA71ECBE-508C-3542-9C3B-509EF0AA125F}"/>
                </a:ext>
              </a:extLst>
            </p:cNvPr>
            <p:cNvSpPr>
              <a:spLocks noChangeArrowheads="1"/>
            </p:cNvSpPr>
            <p:nvPr/>
          </p:nvSpPr>
          <p:spPr bwMode="auto">
            <a:xfrm>
              <a:off x="2446513" y="5338954"/>
              <a:ext cx="880178"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Sekretär</a:t>
              </a:r>
            </a:p>
          </p:txBody>
        </p:sp>
        <p:sp>
          <p:nvSpPr>
            <p:cNvPr id="27" name="Oval 7">
              <a:extLst>
                <a:ext uri="{FF2B5EF4-FFF2-40B4-BE49-F238E27FC236}">
                  <a16:creationId xmlns:a16="http://schemas.microsoft.com/office/drawing/2014/main" id="{7918D874-DB6C-5849-AD40-705030C2EBBE}"/>
                </a:ext>
              </a:extLst>
            </p:cNvPr>
            <p:cNvSpPr>
              <a:spLocks noChangeArrowheads="1"/>
            </p:cNvSpPr>
            <p:nvPr/>
          </p:nvSpPr>
          <p:spPr bwMode="auto">
            <a:xfrm>
              <a:off x="5939868" y="5988051"/>
              <a:ext cx="752033"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IngTyp</a:t>
              </a:r>
              <a:endParaRPr lang="de-DE" sz="1600" dirty="0"/>
            </a:p>
          </p:txBody>
        </p:sp>
        <p:cxnSp>
          <p:nvCxnSpPr>
            <p:cNvPr id="28" name="Straight Connector 27">
              <a:extLst>
                <a:ext uri="{FF2B5EF4-FFF2-40B4-BE49-F238E27FC236}">
                  <a16:creationId xmlns:a16="http://schemas.microsoft.com/office/drawing/2014/main" id="{493310B7-699E-CC42-A056-C3FD9D3E2494}"/>
                </a:ext>
              </a:extLst>
            </p:cNvPr>
            <p:cNvCxnSpPr>
              <a:cxnSpLocks/>
              <a:stCxn id="25" idx="2"/>
              <a:endCxn id="27" idx="0"/>
            </p:cNvCxnSpPr>
            <p:nvPr/>
          </p:nvCxnSpPr>
          <p:spPr>
            <a:xfrm flipH="1">
              <a:off x="6315885" y="5650322"/>
              <a:ext cx="1"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9" name="Oval 7">
              <a:extLst>
                <a:ext uri="{FF2B5EF4-FFF2-40B4-BE49-F238E27FC236}">
                  <a16:creationId xmlns:a16="http://schemas.microsoft.com/office/drawing/2014/main" id="{A713E464-9A7F-F045-B15D-1B49745C4719}"/>
                </a:ext>
              </a:extLst>
            </p:cNvPr>
            <p:cNvSpPr>
              <a:spLocks noChangeArrowheads="1"/>
            </p:cNvSpPr>
            <p:nvPr/>
          </p:nvSpPr>
          <p:spPr bwMode="auto">
            <a:xfrm>
              <a:off x="4242203" y="5988052"/>
              <a:ext cx="591065" cy="368300"/>
            </a:xfrm>
            <a:prstGeom prst="ellipse">
              <a:avLst/>
            </a:prstGeom>
            <a:solidFill>
              <a:schemeClr val="bg1"/>
            </a:solidFill>
            <a:ln w="12700">
              <a:solidFill>
                <a:schemeClr val="tx1"/>
              </a:solidFill>
              <a:round/>
              <a:headEnd/>
              <a:tailEnd/>
            </a:ln>
          </p:spPr>
          <p:txBody>
            <a:bodyPr wrap="none" anchor="ctr"/>
            <a:lstStyle/>
            <a:p>
              <a:pPr algn="ctr"/>
              <a:r>
                <a:rPr lang="de-DE" sz="1600" dirty="0"/>
                <a:t>Rang</a:t>
              </a:r>
            </a:p>
          </p:txBody>
        </p:sp>
        <p:cxnSp>
          <p:nvCxnSpPr>
            <p:cNvPr id="30" name="Straight Connector 29">
              <a:extLst>
                <a:ext uri="{FF2B5EF4-FFF2-40B4-BE49-F238E27FC236}">
                  <a16:creationId xmlns:a16="http://schemas.microsoft.com/office/drawing/2014/main" id="{58BCA050-915C-B847-B944-DFF48E59A3E4}"/>
                </a:ext>
              </a:extLst>
            </p:cNvPr>
            <p:cNvCxnSpPr>
              <a:cxnSpLocks/>
              <a:stCxn id="24" idx="2"/>
              <a:endCxn id="29" idx="0"/>
            </p:cNvCxnSpPr>
            <p:nvPr/>
          </p:nvCxnSpPr>
          <p:spPr>
            <a:xfrm>
              <a:off x="4537736" y="5650321"/>
              <a:ext cx="0" cy="33773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1" name="Oval 7">
              <a:extLst>
                <a:ext uri="{FF2B5EF4-FFF2-40B4-BE49-F238E27FC236}">
                  <a16:creationId xmlns:a16="http://schemas.microsoft.com/office/drawing/2014/main" id="{BFD19EC8-8496-1E46-9F24-1F0668F0CE3D}"/>
                </a:ext>
              </a:extLst>
            </p:cNvPr>
            <p:cNvSpPr>
              <a:spLocks noChangeArrowheads="1"/>
            </p:cNvSpPr>
            <p:nvPr/>
          </p:nvSpPr>
          <p:spPr bwMode="auto">
            <a:xfrm>
              <a:off x="2253340" y="5988051"/>
              <a:ext cx="1266524"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TastAnschläge</a:t>
              </a:r>
              <a:endParaRPr lang="de-DE" sz="1600" dirty="0"/>
            </a:p>
          </p:txBody>
        </p:sp>
        <p:cxnSp>
          <p:nvCxnSpPr>
            <p:cNvPr id="32" name="Straight Connector 31">
              <a:extLst>
                <a:ext uri="{FF2B5EF4-FFF2-40B4-BE49-F238E27FC236}">
                  <a16:creationId xmlns:a16="http://schemas.microsoft.com/office/drawing/2014/main" id="{AE4A307A-3DE2-424C-BE0C-1D98FFDB2181}"/>
                </a:ext>
              </a:extLst>
            </p:cNvPr>
            <p:cNvCxnSpPr>
              <a:cxnSpLocks/>
              <a:stCxn id="26" idx="2"/>
              <a:endCxn id="31" idx="0"/>
            </p:cNvCxnSpPr>
            <p:nvPr/>
          </p:nvCxnSpPr>
          <p:spPr>
            <a:xfrm>
              <a:off x="2886602" y="5650321"/>
              <a:ext cx="0"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498FD21F-7409-974B-9B90-A3A2FBD0659F}"/>
                </a:ext>
              </a:extLst>
            </p:cNvPr>
            <p:cNvSpPr/>
            <p:nvPr/>
          </p:nvSpPr>
          <p:spPr>
            <a:xfrm>
              <a:off x="4393735" y="400657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34" name="Straight Connector 33">
              <a:extLst>
                <a:ext uri="{FF2B5EF4-FFF2-40B4-BE49-F238E27FC236}">
                  <a16:creationId xmlns:a16="http://schemas.microsoft.com/office/drawing/2014/main" id="{7C15BC76-B9C8-A646-B7C9-F342C6D83033}"/>
                </a:ext>
              </a:extLst>
            </p:cNvPr>
            <p:cNvCxnSpPr>
              <a:cxnSpLocks/>
              <a:stCxn id="7" idx="2"/>
              <a:endCxn id="33" idx="0"/>
            </p:cNvCxnSpPr>
            <p:nvPr/>
          </p:nvCxnSpPr>
          <p:spPr>
            <a:xfrm>
              <a:off x="4536985" y="3442918"/>
              <a:ext cx="750" cy="5636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54CC647-04AF-1B49-AB23-D6CD73EA630E}"/>
                </a:ext>
              </a:extLst>
            </p:cNvPr>
            <p:cNvCxnSpPr>
              <a:cxnSpLocks/>
              <a:stCxn id="26" idx="0"/>
              <a:endCxn id="33" idx="3"/>
            </p:cNvCxnSpPr>
            <p:nvPr/>
          </p:nvCxnSpPr>
          <p:spPr>
            <a:xfrm flipV="1">
              <a:off x="2886602" y="4252399"/>
              <a:ext cx="1549310"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E1393D8-CB89-E54D-85EC-FE654D691C5D}"/>
                </a:ext>
              </a:extLst>
            </p:cNvPr>
            <p:cNvCxnSpPr>
              <a:cxnSpLocks/>
              <a:stCxn id="24" idx="0"/>
              <a:endCxn id="33" idx="4"/>
            </p:cNvCxnSpPr>
            <p:nvPr/>
          </p:nvCxnSpPr>
          <p:spPr>
            <a:xfrm flipH="1" flipV="1">
              <a:off x="4537735" y="4294576"/>
              <a:ext cx="1" cy="10443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50C0BCE1-E739-104B-942B-8D9D0D1EBDBB}"/>
                </a:ext>
              </a:extLst>
            </p:cNvPr>
            <p:cNvCxnSpPr>
              <a:cxnSpLocks/>
              <a:stCxn id="33" idx="5"/>
              <a:endCxn id="25" idx="0"/>
            </p:cNvCxnSpPr>
            <p:nvPr/>
          </p:nvCxnSpPr>
          <p:spPr>
            <a:xfrm>
              <a:off x="4639558" y="4252399"/>
              <a:ext cx="1676328" cy="10865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Round Same Side Corner Rectangle 87">
              <a:extLst>
                <a:ext uri="{FF2B5EF4-FFF2-40B4-BE49-F238E27FC236}">
                  <a16:creationId xmlns:a16="http://schemas.microsoft.com/office/drawing/2014/main" id="{FCBE004D-5CBB-0148-89AE-BA402322A733}"/>
                </a:ext>
              </a:extLst>
            </p:cNvPr>
            <p:cNvSpPr/>
            <p:nvPr/>
          </p:nvSpPr>
          <p:spPr>
            <a:xfrm rot="10800000">
              <a:off x="4419727" y="470991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ound Same Side Corner Rectangle 87">
              <a:extLst>
                <a:ext uri="{FF2B5EF4-FFF2-40B4-BE49-F238E27FC236}">
                  <a16:creationId xmlns:a16="http://schemas.microsoft.com/office/drawing/2014/main" id="{22A70F62-BAD5-EF48-8CF4-ED33ECB9A8C6}"/>
                </a:ext>
              </a:extLst>
            </p:cNvPr>
            <p:cNvSpPr/>
            <p:nvPr/>
          </p:nvSpPr>
          <p:spPr>
            <a:xfrm rot="14058704">
              <a:off x="3469989" y="4690254"/>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ound Same Side Corner Rectangle 87">
              <a:extLst>
                <a:ext uri="{FF2B5EF4-FFF2-40B4-BE49-F238E27FC236}">
                  <a16:creationId xmlns:a16="http://schemas.microsoft.com/office/drawing/2014/main" id="{1CF6BCFE-9C86-C04A-B14D-DBEB0E52E088}"/>
                </a:ext>
              </a:extLst>
            </p:cNvPr>
            <p:cNvSpPr/>
            <p:nvPr/>
          </p:nvSpPr>
          <p:spPr>
            <a:xfrm rot="7290862">
              <a:off x="5402748" y="4685637"/>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Box 40">
              <a:extLst>
                <a:ext uri="{FF2B5EF4-FFF2-40B4-BE49-F238E27FC236}">
                  <a16:creationId xmlns:a16="http://schemas.microsoft.com/office/drawing/2014/main" id="{AA4BEE8D-07C7-7541-B716-49E66EE64DEC}"/>
                </a:ext>
              </a:extLst>
            </p:cNvPr>
            <p:cNvSpPr txBox="1"/>
            <p:nvPr/>
          </p:nvSpPr>
          <p:spPr>
            <a:xfrm>
              <a:off x="4600123" y="3574087"/>
              <a:ext cx="2224135" cy="369332"/>
            </a:xfrm>
            <a:prstGeom prst="rect">
              <a:avLst/>
            </a:prstGeom>
            <a:noFill/>
          </p:spPr>
          <p:txBody>
            <a:bodyPr wrap="none" rtlCol="0">
              <a:spAutoFit/>
            </a:bodyPr>
            <a:lstStyle/>
            <a:p>
              <a:r>
                <a:rPr lang="de-DE" dirty="0">
                  <a:solidFill>
                    <a:srgbClr val="FFC000"/>
                  </a:solidFill>
                </a:rPr>
                <a:t>Disjunkt (und partiell)</a:t>
              </a:r>
            </a:p>
          </p:txBody>
        </p:sp>
        <p:cxnSp>
          <p:nvCxnSpPr>
            <p:cNvPr id="42" name="Straight Arrow Connector 41">
              <a:extLst>
                <a:ext uri="{FF2B5EF4-FFF2-40B4-BE49-F238E27FC236}">
                  <a16:creationId xmlns:a16="http://schemas.microsoft.com/office/drawing/2014/main" id="{D32E22C1-1F2C-C642-B02B-7A6EF5D0B53C}"/>
                </a:ext>
              </a:extLst>
            </p:cNvPr>
            <p:cNvCxnSpPr>
              <a:cxnSpLocks/>
              <a:endCxn id="33" idx="7"/>
            </p:cNvCxnSpPr>
            <p:nvPr/>
          </p:nvCxnSpPr>
          <p:spPr>
            <a:xfrm flipH="1">
              <a:off x="4639558" y="3875407"/>
              <a:ext cx="185424" cy="173346"/>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E9E547C1-236A-EB45-B4DC-D32D4C11CC73}"/>
              </a:ext>
            </a:extLst>
          </p:cNvPr>
          <p:cNvSpPr txBox="1"/>
          <p:nvPr/>
        </p:nvSpPr>
        <p:spPr>
          <a:xfrm>
            <a:off x="7158983" y="3844138"/>
            <a:ext cx="1889043" cy="369332"/>
          </a:xfrm>
          <a:prstGeom prst="rect">
            <a:avLst/>
          </a:prstGeom>
          <a:noFill/>
        </p:spPr>
        <p:txBody>
          <a:bodyPr wrap="none" rtlCol="0">
            <a:spAutoFit/>
          </a:bodyPr>
          <a:lstStyle/>
          <a:p>
            <a:r>
              <a:rPr lang="de-DE" dirty="0">
                <a:solidFill>
                  <a:srgbClr val="FFC000"/>
                </a:solidFill>
              </a:rPr>
              <a:t>Richtungsanzeiger</a:t>
            </a:r>
          </a:p>
        </p:txBody>
      </p:sp>
      <p:cxnSp>
        <p:nvCxnSpPr>
          <p:cNvPr id="84" name="Straight Arrow Connector 83">
            <a:extLst>
              <a:ext uri="{FF2B5EF4-FFF2-40B4-BE49-F238E27FC236}">
                <a16:creationId xmlns:a16="http://schemas.microsoft.com/office/drawing/2014/main" id="{EA76DB13-A6A2-0043-AD59-5839010EBD35}"/>
              </a:ext>
            </a:extLst>
          </p:cNvPr>
          <p:cNvCxnSpPr>
            <a:cxnSpLocks/>
            <a:endCxn id="39" idx="5"/>
          </p:cNvCxnSpPr>
          <p:nvPr/>
        </p:nvCxnSpPr>
        <p:spPr>
          <a:xfrm>
            <a:off x="8219076" y="4136940"/>
            <a:ext cx="279514" cy="17530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ADBE4156-DACD-F343-9182-37FDD5F7EA0D}"/>
              </a:ext>
            </a:extLst>
          </p:cNvPr>
          <p:cNvSpPr>
            <a:spLocks noGrp="1"/>
          </p:cNvSpPr>
          <p:nvPr>
            <p:ph type="dt" sz="half" idx="2"/>
          </p:nvPr>
        </p:nvSpPr>
        <p:spPr/>
        <p:txBody>
          <a:bodyPr/>
          <a:lstStyle/>
          <a:p>
            <a:r>
              <a:rPr lang="en-GB"/>
              <a:t>Modellierung</a:t>
            </a:r>
          </a:p>
        </p:txBody>
      </p:sp>
      <p:sp>
        <p:nvSpPr>
          <p:cNvPr id="8" name="Footer Placeholder 7">
            <a:extLst>
              <a:ext uri="{FF2B5EF4-FFF2-40B4-BE49-F238E27FC236}">
                <a16:creationId xmlns:a16="http://schemas.microsoft.com/office/drawing/2014/main" id="{03F503DB-81FE-8940-AA98-3610CBAD2452}"/>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761943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7CF5-B73F-8848-84DA-F83CB8CBBE17}"/>
              </a:ext>
            </a:extLst>
          </p:cNvPr>
          <p:cNvSpPr>
            <a:spLocks noGrp="1"/>
          </p:cNvSpPr>
          <p:nvPr>
            <p:ph type="title"/>
          </p:nvPr>
        </p:nvSpPr>
        <p:spPr/>
        <p:txBody>
          <a:bodyPr/>
          <a:lstStyle/>
          <a:p>
            <a:r>
              <a:rPr lang="de-DE" dirty="0"/>
              <a:t>Instanzen in Spezialisierungen</a:t>
            </a:r>
          </a:p>
        </p:txBody>
      </p:sp>
      <p:sp>
        <p:nvSpPr>
          <p:cNvPr id="3" name="Content Placeholder 2">
            <a:extLst>
              <a:ext uri="{FF2B5EF4-FFF2-40B4-BE49-F238E27FC236}">
                <a16:creationId xmlns:a16="http://schemas.microsoft.com/office/drawing/2014/main" id="{42F8C085-6AAF-2140-B334-6CC65F850C3E}"/>
              </a:ext>
            </a:extLst>
          </p:cNvPr>
          <p:cNvSpPr>
            <a:spLocks noGrp="1"/>
          </p:cNvSpPr>
          <p:nvPr>
            <p:ph idx="1"/>
          </p:nvPr>
        </p:nvSpPr>
        <p:spPr>
          <a:xfrm>
            <a:off x="359625" y="1665066"/>
            <a:ext cx="11472051" cy="4240848"/>
          </a:xfrm>
        </p:spPr>
        <p:txBody>
          <a:bodyPr>
            <a:noAutofit/>
          </a:bodyPr>
          <a:lstStyle/>
          <a:p>
            <a:r>
              <a:rPr lang="de-DE" dirty="0">
                <a:solidFill>
                  <a:schemeClr val="accent1"/>
                </a:solidFill>
              </a:rPr>
              <a:t>Disjunkt</a:t>
            </a:r>
            <a:r>
              <a:rPr lang="de-DE" dirty="0"/>
              <a:t>: Keine Instanz fällt in mehrere Spezial-Klassen</a:t>
            </a:r>
          </a:p>
          <a:p>
            <a:r>
              <a:rPr lang="de-DE" dirty="0">
                <a:solidFill>
                  <a:schemeClr val="accent1"/>
                </a:solidFill>
              </a:rPr>
              <a:t>Partiell</a:t>
            </a:r>
            <a:r>
              <a:rPr lang="de-DE" dirty="0"/>
              <a:t>: Es gibt Instanzen, die in keine Spezialklasse fallen (z.B. e</a:t>
            </a:r>
            <a:r>
              <a:rPr lang="de-DE" baseline="-25000" dirty="0"/>
              <a:t>3</a:t>
            </a:r>
            <a:r>
              <a:rPr lang="de-DE" dirty="0"/>
              <a:t>, e</a:t>
            </a:r>
            <a:r>
              <a:rPr lang="de-DE" baseline="-25000" dirty="0"/>
              <a:t>7</a:t>
            </a:r>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5" name="Slide Number Placeholder 4">
            <a:extLst>
              <a:ext uri="{FF2B5EF4-FFF2-40B4-BE49-F238E27FC236}">
                <a16:creationId xmlns:a16="http://schemas.microsoft.com/office/drawing/2014/main" id="{1ADED4EC-507F-1B4F-A7F2-AAF1EC1B4AD3}"/>
              </a:ext>
            </a:extLst>
          </p:cNvPr>
          <p:cNvSpPr>
            <a:spLocks noGrp="1"/>
          </p:cNvSpPr>
          <p:nvPr>
            <p:ph type="sldNum" sz="quarter" idx="4"/>
          </p:nvPr>
        </p:nvSpPr>
        <p:spPr/>
        <p:txBody>
          <a:bodyPr/>
          <a:lstStyle/>
          <a:p>
            <a:fld id="{6B52BCD7-8B4B-1443-81DC-540C3C62FE02}" type="slidenum">
              <a:rPr lang="en-GB" smtClean="0"/>
              <a:t>41</a:t>
            </a:fld>
            <a:endParaRPr lang="en-GB"/>
          </a:p>
        </p:txBody>
      </p:sp>
      <p:grpSp>
        <p:nvGrpSpPr>
          <p:cNvPr id="6" name="Group 5">
            <a:extLst>
              <a:ext uri="{FF2B5EF4-FFF2-40B4-BE49-F238E27FC236}">
                <a16:creationId xmlns:a16="http://schemas.microsoft.com/office/drawing/2014/main" id="{6E1DDA25-158C-B644-B3F6-F2E85DCFD982}"/>
              </a:ext>
            </a:extLst>
          </p:cNvPr>
          <p:cNvGrpSpPr/>
          <p:nvPr/>
        </p:nvGrpSpPr>
        <p:grpSpPr>
          <a:xfrm>
            <a:off x="2152944" y="3276360"/>
            <a:ext cx="3498870" cy="2518771"/>
            <a:chOff x="2834929" y="3131551"/>
            <a:chExt cx="3498870" cy="2518771"/>
          </a:xfrm>
        </p:grpSpPr>
        <p:sp>
          <p:nvSpPr>
            <p:cNvPr id="7" name="Rectangle 2">
              <a:extLst>
                <a:ext uri="{FF2B5EF4-FFF2-40B4-BE49-F238E27FC236}">
                  <a16:creationId xmlns:a16="http://schemas.microsoft.com/office/drawing/2014/main" id="{EDA8D22C-36F9-4540-A404-CC9133D259FE}"/>
                </a:ext>
              </a:extLst>
            </p:cNvPr>
            <p:cNvSpPr>
              <a:spLocks noChangeArrowheads="1"/>
            </p:cNvSpPr>
            <p:nvPr/>
          </p:nvSpPr>
          <p:spPr bwMode="auto">
            <a:xfrm>
              <a:off x="3979331" y="3131551"/>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Angestellte</a:t>
              </a:r>
            </a:p>
          </p:txBody>
        </p:sp>
        <p:sp>
          <p:nvSpPr>
            <p:cNvPr id="24" name="Rectangle 2">
              <a:extLst>
                <a:ext uri="{FF2B5EF4-FFF2-40B4-BE49-F238E27FC236}">
                  <a16:creationId xmlns:a16="http://schemas.microsoft.com/office/drawing/2014/main" id="{2DA1C55F-20B1-1444-A8D2-276AD5813AC3}"/>
                </a:ext>
              </a:extLst>
            </p:cNvPr>
            <p:cNvSpPr>
              <a:spLocks noChangeArrowheads="1"/>
            </p:cNvSpPr>
            <p:nvPr/>
          </p:nvSpPr>
          <p:spPr bwMode="auto">
            <a:xfrm>
              <a:off x="4050005" y="5338954"/>
              <a:ext cx="97546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Techniker</a:t>
              </a:r>
            </a:p>
          </p:txBody>
        </p:sp>
        <p:sp>
          <p:nvSpPr>
            <p:cNvPr id="25" name="Rectangle 2">
              <a:extLst>
                <a:ext uri="{FF2B5EF4-FFF2-40B4-BE49-F238E27FC236}">
                  <a16:creationId xmlns:a16="http://schemas.microsoft.com/office/drawing/2014/main" id="{BA636534-B24F-5446-8A31-1B34636C4A56}"/>
                </a:ext>
              </a:extLst>
            </p:cNvPr>
            <p:cNvSpPr>
              <a:spLocks noChangeArrowheads="1"/>
            </p:cNvSpPr>
            <p:nvPr/>
          </p:nvSpPr>
          <p:spPr bwMode="auto">
            <a:xfrm>
              <a:off x="5359300" y="5338955"/>
              <a:ext cx="97449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Ingenieur</a:t>
              </a:r>
            </a:p>
          </p:txBody>
        </p:sp>
        <p:sp>
          <p:nvSpPr>
            <p:cNvPr id="26" name="Rectangle 2">
              <a:extLst>
                <a:ext uri="{FF2B5EF4-FFF2-40B4-BE49-F238E27FC236}">
                  <a16:creationId xmlns:a16="http://schemas.microsoft.com/office/drawing/2014/main" id="{6444F01F-D40A-AD40-B678-E5BD0EA2BCB0}"/>
                </a:ext>
              </a:extLst>
            </p:cNvPr>
            <p:cNvSpPr>
              <a:spLocks noChangeArrowheads="1"/>
            </p:cNvSpPr>
            <p:nvPr/>
          </p:nvSpPr>
          <p:spPr bwMode="auto">
            <a:xfrm>
              <a:off x="2834929" y="5338954"/>
              <a:ext cx="880178"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Sekretär</a:t>
              </a:r>
            </a:p>
          </p:txBody>
        </p:sp>
        <p:sp>
          <p:nvSpPr>
            <p:cNvPr id="33" name="Oval 32">
              <a:extLst>
                <a:ext uri="{FF2B5EF4-FFF2-40B4-BE49-F238E27FC236}">
                  <a16:creationId xmlns:a16="http://schemas.microsoft.com/office/drawing/2014/main" id="{884EE133-3D55-BE49-B788-80CA2912FC6F}"/>
                </a:ext>
              </a:extLst>
            </p:cNvPr>
            <p:cNvSpPr/>
            <p:nvPr/>
          </p:nvSpPr>
          <p:spPr>
            <a:xfrm>
              <a:off x="4393735" y="400657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34" name="Straight Connector 33">
              <a:extLst>
                <a:ext uri="{FF2B5EF4-FFF2-40B4-BE49-F238E27FC236}">
                  <a16:creationId xmlns:a16="http://schemas.microsoft.com/office/drawing/2014/main" id="{4D313AC4-A555-D446-8FD6-1D345EF543AD}"/>
                </a:ext>
              </a:extLst>
            </p:cNvPr>
            <p:cNvCxnSpPr>
              <a:cxnSpLocks/>
              <a:stCxn id="7" idx="2"/>
              <a:endCxn id="33" idx="0"/>
            </p:cNvCxnSpPr>
            <p:nvPr/>
          </p:nvCxnSpPr>
          <p:spPr>
            <a:xfrm>
              <a:off x="4536985" y="3442918"/>
              <a:ext cx="750" cy="5636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1FB916E0-2FCE-1948-9188-44B2E8F93048}"/>
                </a:ext>
              </a:extLst>
            </p:cNvPr>
            <p:cNvCxnSpPr>
              <a:cxnSpLocks/>
              <a:stCxn id="26" idx="0"/>
              <a:endCxn id="33" idx="3"/>
            </p:cNvCxnSpPr>
            <p:nvPr/>
          </p:nvCxnSpPr>
          <p:spPr>
            <a:xfrm flipV="1">
              <a:off x="3275018" y="4252399"/>
              <a:ext cx="1160894"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0C941D9-C6F1-844F-A2A7-8371319ADA60}"/>
                </a:ext>
              </a:extLst>
            </p:cNvPr>
            <p:cNvCxnSpPr>
              <a:cxnSpLocks/>
              <a:stCxn id="24" idx="0"/>
              <a:endCxn id="33" idx="4"/>
            </p:cNvCxnSpPr>
            <p:nvPr/>
          </p:nvCxnSpPr>
          <p:spPr>
            <a:xfrm flipH="1" flipV="1">
              <a:off x="4537735" y="4294576"/>
              <a:ext cx="1" cy="10443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B2B207D6-C28C-4447-AC9C-45074F5EDED2}"/>
                </a:ext>
              </a:extLst>
            </p:cNvPr>
            <p:cNvCxnSpPr>
              <a:cxnSpLocks/>
              <a:stCxn id="33" idx="5"/>
              <a:endCxn id="25" idx="0"/>
            </p:cNvCxnSpPr>
            <p:nvPr/>
          </p:nvCxnSpPr>
          <p:spPr>
            <a:xfrm>
              <a:off x="4639558" y="4252399"/>
              <a:ext cx="1206992" cy="10865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Round Same Side Corner Rectangle 87">
              <a:extLst>
                <a:ext uri="{FF2B5EF4-FFF2-40B4-BE49-F238E27FC236}">
                  <a16:creationId xmlns:a16="http://schemas.microsoft.com/office/drawing/2014/main" id="{13BB53A1-C211-2D49-9103-8FE8CCD3BF45}"/>
                </a:ext>
              </a:extLst>
            </p:cNvPr>
            <p:cNvSpPr/>
            <p:nvPr/>
          </p:nvSpPr>
          <p:spPr>
            <a:xfrm rot="10800000">
              <a:off x="4419727" y="470991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ound Same Side Corner Rectangle 87">
              <a:extLst>
                <a:ext uri="{FF2B5EF4-FFF2-40B4-BE49-F238E27FC236}">
                  <a16:creationId xmlns:a16="http://schemas.microsoft.com/office/drawing/2014/main" id="{4C8B500B-0476-3643-AAF4-BFDE6FD96ECB}"/>
                </a:ext>
              </a:extLst>
            </p:cNvPr>
            <p:cNvSpPr/>
            <p:nvPr/>
          </p:nvSpPr>
          <p:spPr>
            <a:xfrm rot="13682597">
              <a:off x="3606116" y="4753067"/>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ound Same Side Corner Rectangle 87">
              <a:extLst>
                <a:ext uri="{FF2B5EF4-FFF2-40B4-BE49-F238E27FC236}">
                  <a16:creationId xmlns:a16="http://schemas.microsoft.com/office/drawing/2014/main" id="{A23A0CCD-792E-2840-9ADE-BF515F19E498}"/>
                </a:ext>
              </a:extLst>
            </p:cNvPr>
            <p:cNvSpPr/>
            <p:nvPr/>
          </p:nvSpPr>
          <p:spPr>
            <a:xfrm rot="7908770">
              <a:off x="5277984" y="477163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1" name="Group 100">
            <a:extLst>
              <a:ext uri="{FF2B5EF4-FFF2-40B4-BE49-F238E27FC236}">
                <a16:creationId xmlns:a16="http://schemas.microsoft.com/office/drawing/2014/main" id="{90073463-7D1B-F94D-8FA3-63FF2FD04AB0}"/>
              </a:ext>
            </a:extLst>
          </p:cNvPr>
          <p:cNvGrpSpPr/>
          <p:nvPr/>
        </p:nvGrpSpPr>
        <p:grpSpPr>
          <a:xfrm>
            <a:off x="5853624" y="3251356"/>
            <a:ext cx="4179356" cy="2654558"/>
            <a:chOff x="4329330" y="3141137"/>
            <a:chExt cx="4179356" cy="2654558"/>
          </a:xfrm>
        </p:grpSpPr>
        <p:grpSp>
          <p:nvGrpSpPr>
            <p:cNvPr id="43" name="Group 42">
              <a:extLst>
                <a:ext uri="{FF2B5EF4-FFF2-40B4-BE49-F238E27FC236}">
                  <a16:creationId xmlns:a16="http://schemas.microsoft.com/office/drawing/2014/main" id="{BFF9D400-9F14-0C4B-8C0D-BAD8DEBA2E3D}"/>
                </a:ext>
              </a:extLst>
            </p:cNvPr>
            <p:cNvGrpSpPr/>
            <p:nvPr/>
          </p:nvGrpSpPr>
          <p:grpSpPr>
            <a:xfrm>
              <a:off x="4329330" y="3141137"/>
              <a:ext cx="4115880" cy="2654558"/>
              <a:chOff x="2065518" y="3122237"/>
              <a:chExt cx="4115880" cy="2654558"/>
            </a:xfrm>
          </p:grpSpPr>
          <p:sp>
            <p:nvSpPr>
              <p:cNvPr id="44" name="Rectangle 2">
                <a:extLst>
                  <a:ext uri="{FF2B5EF4-FFF2-40B4-BE49-F238E27FC236}">
                    <a16:creationId xmlns:a16="http://schemas.microsoft.com/office/drawing/2014/main" id="{DE3E0567-B8DB-F44F-908B-ACD62EF6AA23}"/>
                  </a:ext>
                </a:extLst>
              </p:cNvPr>
              <p:cNvSpPr>
                <a:spLocks noChangeArrowheads="1"/>
              </p:cNvSpPr>
              <p:nvPr/>
            </p:nvSpPr>
            <p:spPr bwMode="auto">
              <a:xfrm>
                <a:off x="2784636" y="3122237"/>
                <a:ext cx="3002145" cy="437841"/>
              </a:xfrm>
              <a:prstGeom prst="ellipse">
                <a:avLst/>
              </a:prstGeom>
              <a:solidFill>
                <a:schemeClr val="bg1"/>
              </a:solidFill>
              <a:ln w="12700">
                <a:solidFill>
                  <a:schemeClr val="accent1"/>
                </a:solidFill>
                <a:miter lim="800000"/>
                <a:headEnd/>
                <a:tailEnd/>
              </a:ln>
            </p:spPr>
            <p:txBody>
              <a:bodyPr wrap="square" lIns="90488" tIns="44450" rIns="90488" bIns="44450">
                <a:spAutoFit/>
              </a:bodyPr>
              <a:lstStyle/>
              <a:p>
                <a:pPr algn="ctr">
                  <a:lnSpc>
                    <a:spcPct val="90000"/>
                  </a:lnSpc>
                </a:pPr>
                <a:endParaRPr lang="de-DE" sz="1600" dirty="0">
                  <a:solidFill>
                    <a:schemeClr val="accent1"/>
                  </a:solidFill>
                </a:endParaRPr>
              </a:p>
            </p:txBody>
          </p:sp>
          <p:sp>
            <p:nvSpPr>
              <p:cNvPr id="45" name="Rectangle 2">
                <a:extLst>
                  <a:ext uri="{FF2B5EF4-FFF2-40B4-BE49-F238E27FC236}">
                    <a16:creationId xmlns:a16="http://schemas.microsoft.com/office/drawing/2014/main" id="{C2136A5D-5990-0F4C-859B-1121664D5548}"/>
                  </a:ext>
                </a:extLst>
              </p:cNvPr>
              <p:cNvSpPr>
                <a:spLocks noChangeArrowheads="1"/>
              </p:cNvSpPr>
              <p:nvPr/>
            </p:nvSpPr>
            <p:spPr bwMode="auto">
              <a:xfrm>
                <a:off x="3630351" y="5338954"/>
                <a:ext cx="1260000" cy="437841"/>
              </a:xfrm>
              <a:prstGeom prst="ellipse">
                <a:avLst/>
              </a:prstGeom>
              <a:solidFill>
                <a:schemeClr val="bg1"/>
              </a:solidFill>
              <a:ln w="12700">
                <a:solidFill>
                  <a:schemeClr val="accent1"/>
                </a:solidFill>
                <a:miter lim="800000"/>
                <a:headEnd/>
                <a:tailEnd/>
              </a:ln>
            </p:spPr>
            <p:txBody>
              <a:bodyPr wrap="square" lIns="90488" tIns="44450" rIns="90488" bIns="44450">
                <a:spAutoFit/>
              </a:bodyPr>
              <a:lstStyle/>
              <a:p>
                <a:pPr algn="ctr">
                  <a:lnSpc>
                    <a:spcPct val="90000"/>
                  </a:lnSpc>
                </a:pPr>
                <a:endParaRPr lang="de-DE" sz="1600" dirty="0">
                  <a:solidFill>
                    <a:schemeClr val="accent1"/>
                  </a:solidFill>
                </a:endParaRPr>
              </a:p>
            </p:txBody>
          </p:sp>
          <p:sp>
            <p:nvSpPr>
              <p:cNvPr id="46" name="Rectangle 2">
                <a:extLst>
                  <a:ext uri="{FF2B5EF4-FFF2-40B4-BE49-F238E27FC236}">
                    <a16:creationId xmlns:a16="http://schemas.microsoft.com/office/drawing/2014/main" id="{4E259A83-B746-B747-9C1F-3F3EE4ABA2B3}"/>
                  </a:ext>
                </a:extLst>
              </p:cNvPr>
              <p:cNvSpPr>
                <a:spLocks noChangeArrowheads="1"/>
              </p:cNvSpPr>
              <p:nvPr/>
            </p:nvSpPr>
            <p:spPr bwMode="auto">
              <a:xfrm>
                <a:off x="5323270" y="5338954"/>
                <a:ext cx="858128" cy="437841"/>
              </a:xfrm>
              <a:prstGeom prst="ellipse">
                <a:avLst/>
              </a:prstGeom>
              <a:solidFill>
                <a:schemeClr val="bg1"/>
              </a:solidFill>
              <a:ln w="12700">
                <a:solidFill>
                  <a:schemeClr val="accent1"/>
                </a:solidFill>
                <a:miter lim="800000"/>
                <a:headEnd/>
                <a:tailEnd/>
              </a:ln>
            </p:spPr>
            <p:txBody>
              <a:bodyPr wrap="square" lIns="90488" tIns="44450" rIns="90488" bIns="44450">
                <a:spAutoFit/>
              </a:bodyPr>
              <a:lstStyle/>
              <a:p>
                <a:pPr algn="ctr">
                  <a:lnSpc>
                    <a:spcPct val="90000"/>
                  </a:lnSpc>
                </a:pPr>
                <a:endParaRPr lang="de-DE" sz="1600" dirty="0">
                  <a:solidFill>
                    <a:schemeClr val="accent1"/>
                  </a:solidFill>
                </a:endParaRPr>
              </a:p>
            </p:txBody>
          </p:sp>
          <p:sp>
            <p:nvSpPr>
              <p:cNvPr id="47" name="Rectangle 2">
                <a:extLst>
                  <a:ext uri="{FF2B5EF4-FFF2-40B4-BE49-F238E27FC236}">
                    <a16:creationId xmlns:a16="http://schemas.microsoft.com/office/drawing/2014/main" id="{5C7A7229-5D9D-CE4A-BFBB-79E9FE5E6B04}"/>
                  </a:ext>
                </a:extLst>
              </p:cNvPr>
              <p:cNvSpPr>
                <a:spLocks noChangeArrowheads="1"/>
              </p:cNvSpPr>
              <p:nvPr/>
            </p:nvSpPr>
            <p:spPr bwMode="auto">
              <a:xfrm>
                <a:off x="2065518" y="5338954"/>
                <a:ext cx="1260000" cy="437841"/>
              </a:xfrm>
              <a:prstGeom prst="ellipse">
                <a:avLst/>
              </a:prstGeom>
              <a:solidFill>
                <a:schemeClr val="bg1"/>
              </a:solidFill>
              <a:ln w="12700">
                <a:solidFill>
                  <a:schemeClr val="accent1"/>
                </a:solidFill>
                <a:miter lim="800000"/>
                <a:headEnd/>
                <a:tailEnd/>
              </a:ln>
            </p:spPr>
            <p:txBody>
              <a:bodyPr wrap="square" lIns="90488" tIns="44450" rIns="90488" bIns="44450">
                <a:spAutoFit/>
              </a:bodyPr>
              <a:lstStyle/>
              <a:p>
                <a:pPr algn="ctr">
                  <a:lnSpc>
                    <a:spcPct val="90000"/>
                  </a:lnSpc>
                </a:pPr>
                <a:endParaRPr lang="de-DE" sz="1600" dirty="0">
                  <a:solidFill>
                    <a:schemeClr val="accent1"/>
                  </a:solidFill>
                </a:endParaRPr>
              </a:p>
            </p:txBody>
          </p:sp>
          <p:cxnSp>
            <p:nvCxnSpPr>
              <p:cNvPr id="50" name="Straight Connector 49">
                <a:extLst>
                  <a:ext uri="{FF2B5EF4-FFF2-40B4-BE49-F238E27FC236}">
                    <a16:creationId xmlns:a16="http://schemas.microsoft.com/office/drawing/2014/main" id="{2E78A6AB-3F62-9D45-8720-9750962F70DD}"/>
                  </a:ext>
                </a:extLst>
              </p:cNvPr>
              <p:cNvCxnSpPr>
                <a:cxnSpLocks/>
              </p:cNvCxnSpPr>
              <p:nvPr/>
            </p:nvCxnSpPr>
            <p:spPr>
              <a:xfrm flipV="1">
                <a:off x="2315667" y="3413492"/>
                <a:ext cx="734287" cy="205009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22B6105F-6574-F440-8FD6-CDD561C7B2E7}"/>
                  </a:ext>
                </a:extLst>
              </p:cNvPr>
              <p:cNvCxnSpPr>
                <a:cxnSpLocks/>
              </p:cNvCxnSpPr>
              <p:nvPr/>
            </p:nvCxnSpPr>
            <p:spPr>
              <a:xfrm flipH="1" flipV="1">
                <a:off x="3382845" y="3413493"/>
                <a:ext cx="557696" cy="2050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7D0B74B-5685-D240-8D35-1CDC44755A67}"/>
                  </a:ext>
                </a:extLst>
              </p:cNvPr>
              <p:cNvCxnSpPr>
                <a:cxnSpLocks/>
              </p:cNvCxnSpPr>
              <p:nvPr/>
            </p:nvCxnSpPr>
            <p:spPr>
              <a:xfrm flipH="1">
                <a:off x="2545217" y="3420783"/>
                <a:ext cx="1397919" cy="20428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61" name="TextBox 60">
              <a:extLst>
                <a:ext uri="{FF2B5EF4-FFF2-40B4-BE49-F238E27FC236}">
                  <a16:creationId xmlns:a16="http://schemas.microsoft.com/office/drawing/2014/main" id="{9785B9A1-1881-784F-A14E-94B94C27B320}"/>
                </a:ext>
              </a:extLst>
            </p:cNvPr>
            <p:cNvSpPr txBox="1"/>
            <p:nvPr/>
          </p:nvSpPr>
          <p:spPr>
            <a:xfrm>
              <a:off x="5184433" y="3144247"/>
              <a:ext cx="378630" cy="369332"/>
            </a:xfrm>
            <a:prstGeom prst="rect">
              <a:avLst/>
            </a:prstGeom>
            <a:noFill/>
          </p:spPr>
          <p:txBody>
            <a:bodyPr wrap="none" rtlCol="0">
              <a:spAutoFit/>
            </a:bodyPr>
            <a:lstStyle/>
            <a:p>
              <a:r>
                <a:rPr lang="de-DE" dirty="0"/>
                <a:t>e</a:t>
              </a:r>
              <a:r>
                <a:rPr lang="de-DE" baseline="-25000" dirty="0"/>
                <a:t>1</a:t>
              </a:r>
            </a:p>
          </p:txBody>
        </p:sp>
        <p:sp>
          <p:nvSpPr>
            <p:cNvPr id="62" name="TextBox 61">
              <a:extLst>
                <a:ext uri="{FF2B5EF4-FFF2-40B4-BE49-F238E27FC236}">
                  <a16:creationId xmlns:a16="http://schemas.microsoft.com/office/drawing/2014/main" id="{62A15583-93DF-CF43-A431-FA2264E848A0}"/>
                </a:ext>
              </a:extLst>
            </p:cNvPr>
            <p:cNvSpPr txBox="1"/>
            <p:nvPr/>
          </p:nvSpPr>
          <p:spPr>
            <a:xfrm>
              <a:off x="5481478" y="3144247"/>
              <a:ext cx="378630" cy="369332"/>
            </a:xfrm>
            <a:prstGeom prst="rect">
              <a:avLst/>
            </a:prstGeom>
            <a:noFill/>
          </p:spPr>
          <p:txBody>
            <a:bodyPr wrap="none" rtlCol="0">
              <a:spAutoFit/>
            </a:bodyPr>
            <a:lstStyle/>
            <a:p>
              <a:r>
                <a:rPr lang="de-DE" dirty="0"/>
                <a:t>e</a:t>
              </a:r>
              <a:r>
                <a:rPr lang="de-DE" baseline="-25000" dirty="0"/>
                <a:t>2</a:t>
              </a:r>
            </a:p>
          </p:txBody>
        </p:sp>
        <p:sp>
          <p:nvSpPr>
            <p:cNvPr id="63" name="TextBox 62">
              <a:extLst>
                <a:ext uri="{FF2B5EF4-FFF2-40B4-BE49-F238E27FC236}">
                  <a16:creationId xmlns:a16="http://schemas.microsoft.com/office/drawing/2014/main" id="{38EFD109-75AA-BB47-804E-ECD1ECA5BFF8}"/>
                </a:ext>
              </a:extLst>
            </p:cNvPr>
            <p:cNvSpPr txBox="1"/>
            <p:nvPr/>
          </p:nvSpPr>
          <p:spPr>
            <a:xfrm>
              <a:off x="5778523" y="3144247"/>
              <a:ext cx="378630" cy="369332"/>
            </a:xfrm>
            <a:prstGeom prst="rect">
              <a:avLst/>
            </a:prstGeom>
            <a:noFill/>
          </p:spPr>
          <p:txBody>
            <a:bodyPr wrap="none" rtlCol="0">
              <a:spAutoFit/>
            </a:bodyPr>
            <a:lstStyle/>
            <a:p>
              <a:r>
                <a:rPr lang="de-DE" dirty="0"/>
                <a:t>e</a:t>
              </a:r>
              <a:r>
                <a:rPr lang="de-DE" baseline="-25000" dirty="0"/>
                <a:t>3</a:t>
              </a:r>
            </a:p>
          </p:txBody>
        </p:sp>
        <p:sp>
          <p:nvSpPr>
            <p:cNvPr id="64" name="TextBox 63">
              <a:extLst>
                <a:ext uri="{FF2B5EF4-FFF2-40B4-BE49-F238E27FC236}">
                  <a16:creationId xmlns:a16="http://schemas.microsoft.com/office/drawing/2014/main" id="{04E10107-8608-BA4B-9AD9-0897CEA0E3B1}"/>
                </a:ext>
              </a:extLst>
            </p:cNvPr>
            <p:cNvSpPr txBox="1"/>
            <p:nvPr/>
          </p:nvSpPr>
          <p:spPr>
            <a:xfrm>
              <a:off x="6075568" y="3144247"/>
              <a:ext cx="378630" cy="369332"/>
            </a:xfrm>
            <a:prstGeom prst="rect">
              <a:avLst/>
            </a:prstGeom>
            <a:noFill/>
          </p:spPr>
          <p:txBody>
            <a:bodyPr wrap="none" rtlCol="0">
              <a:spAutoFit/>
            </a:bodyPr>
            <a:lstStyle/>
            <a:p>
              <a:r>
                <a:rPr lang="de-DE" dirty="0"/>
                <a:t>e</a:t>
              </a:r>
              <a:r>
                <a:rPr lang="de-DE" baseline="-25000" dirty="0"/>
                <a:t>4</a:t>
              </a:r>
            </a:p>
          </p:txBody>
        </p:sp>
        <p:sp>
          <p:nvSpPr>
            <p:cNvPr id="65" name="TextBox 64">
              <a:extLst>
                <a:ext uri="{FF2B5EF4-FFF2-40B4-BE49-F238E27FC236}">
                  <a16:creationId xmlns:a16="http://schemas.microsoft.com/office/drawing/2014/main" id="{B9D52381-663A-CB48-95E6-373B88879BD1}"/>
                </a:ext>
              </a:extLst>
            </p:cNvPr>
            <p:cNvSpPr txBox="1"/>
            <p:nvPr/>
          </p:nvSpPr>
          <p:spPr>
            <a:xfrm>
              <a:off x="6372613" y="3144247"/>
              <a:ext cx="378630" cy="369332"/>
            </a:xfrm>
            <a:prstGeom prst="rect">
              <a:avLst/>
            </a:prstGeom>
            <a:noFill/>
          </p:spPr>
          <p:txBody>
            <a:bodyPr wrap="none" rtlCol="0">
              <a:spAutoFit/>
            </a:bodyPr>
            <a:lstStyle/>
            <a:p>
              <a:r>
                <a:rPr lang="de-DE" dirty="0"/>
                <a:t>e</a:t>
              </a:r>
              <a:r>
                <a:rPr lang="de-DE" baseline="-25000" dirty="0"/>
                <a:t>5</a:t>
              </a:r>
            </a:p>
          </p:txBody>
        </p:sp>
        <p:sp>
          <p:nvSpPr>
            <p:cNvPr id="66" name="TextBox 65">
              <a:extLst>
                <a:ext uri="{FF2B5EF4-FFF2-40B4-BE49-F238E27FC236}">
                  <a16:creationId xmlns:a16="http://schemas.microsoft.com/office/drawing/2014/main" id="{1E4CE06B-0A5A-CE46-97B3-F862DAD250C5}"/>
                </a:ext>
              </a:extLst>
            </p:cNvPr>
            <p:cNvSpPr txBox="1"/>
            <p:nvPr/>
          </p:nvSpPr>
          <p:spPr>
            <a:xfrm>
              <a:off x="6669658" y="3144247"/>
              <a:ext cx="378630" cy="369332"/>
            </a:xfrm>
            <a:prstGeom prst="rect">
              <a:avLst/>
            </a:prstGeom>
            <a:noFill/>
          </p:spPr>
          <p:txBody>
            <a:bodyPr wrap="none" rtlCol="0">
              <a:spAutoFit/>
            </a:bodyPr>
            <a:lstStyle/>
            <a:p>
              <a:r>
                <a:rPr lang="de-DE" dirty="0"/>
                <a:t>e</a:t>
              </a:r>
              <a:r>
                <a:rPr lang="de-DE" baseline="-25000" dirty="0"/>
                <a:t>6</a:t>
              </a:r>
            </a:p>
          </p:txBody>
        </p:sp>
        <p:sp>
          <p:nvSpPr>
            <p:cNvPr id="67" name="TextBox 66">
              <a:extLst>
                <a:ext uri="{FF2B5EF4-FFF2-40B4-BE49-F238E27FC236}">
                  <a16:creationId xmlns:a16="http://schemas.microsoft.com/office/drawing/2014/main" id="{DF09CBCD-2456-1E4B-8F9F-84DE52D500E3}"/>
                </a:ext>
              </a:extLst>
            </p:cNvPr>
            <p:cNvSpPr txBox="1"/>
            <p:nvPr/>
          </p:nvSpPr>
          <p:spPr>
            <a:xfrm>
              <a:off x="6966703" y="3144247"/>
              <a:ext cx="378630" cy="369332"/>
            </a:xfrm>
            <a:prstGeom prst="rect">
              <a:avLst/>
            </a:prstGeom>
            <a:noFill/>
          </p:spPr>
          <p:txBody>
            <a:bodyPr wrap="none" rtlCol="0">
              <a:spAutoFit/>
            </a:bodyPr>
            <a:lstStyle/>
            <a:p>
              <a:r>
                <a:rPr lang="de-DE" dirty="0"/>
                <a:t>e</a:t>
              </a:r>
              <a:r>
                <a:rPr lang="de-DE" baseline="-25000" dirty="0"/>
                <a:t>7</a:t>
              </a:r>
            </a:p>
          </p:txBody>
        </p:sp>
        <p:sp>
          <p:nvSpPr>
            <p:cNvPr id="68" name="TextBox 67">
              <a:extLst>
                <a:ext uri="{FF2B5EF4-FFF2-40B4-BE49-F238E27FC236}">
                  <a16:creationId xmlns:a16="http://schemas.microsoft.com/office/drawing/2014/main" id="{0EE57A78-FC01-2841-A204-6E114EB92C1D}"/>
                </a:ext>
              </a:extLst>
            </p:cNvPr>
            <p:cNvSpPr txBox="1"/>
            <p:nvPr/>
          </p:nvSpPr>
          <p:spPr>
            <a:xfrm>
              <a:off x="7263748" y="3144247"/>
              <a:ext cx="378630" cy="369332"/>
            </a:xfrm>
            <a:prstGeom prst="rect">
              <a:avLst/>
            </a:prstGeom>
            <a:noFill/>
          </p:spPr>
          <p:txBody>
            <a:bodyPr wrap="none" rtlCol="0">
              <a:spAutoFit/>
            </a:bodyPr>
            <a:lstStyle/>
            <a:p>
              <a:r>
                <a:rPr lang="de-DE" dirty="0"/>
                <a:t>e</a:t>
              </a:r>
              <a:r>
                <a:rPr lang="de-DE" baseline="-25000" dirty="0"/>
                <a:t>8</a:t>
              </a:r>
            </a:p>
          </p:txBody>
        </p:sp>
        <p:sp>
          <p:nvSpPr>
            <p:cNvPr id="69" name="TextBox 68">
              <a:extLst>
                <a:ext uri="{FF2B5EF4-FFF2-40B4-BE49-F238E27FC236}">
                  <a16:creationId xmlns:a16="http://schemas.microsoft.com/office/drawing/2014/main" id="{338B3890-C2D5-C143-907A-73664DD517B2}"/>
                </a:ext>
              </a:extLst>
            </p:cNvPr>
            <p:cNvSpPr txBox="1"/>
            <p:nvPr/>
          </p:nvSpPr>
          <p:spPr>
            <a:xfrm>
              <a:off x="7560789" y="3144247"/>
              <a:ext cx="357790" cy="369332"/>
            </a:xfrm>
            <a:prstGeom prst="rect">
              <a:avLst/>
            </a:prstGeom>
            <a:noFill/>
          </p:spPr>
          <p:txBody>
            <a:bodyPr wrap="none" rtlCol="0">
              <a:spAutoFit/>
            </a:bodyPr>
            <a:lstStyle/>
            <a:p>
              <a:r>
                <a:rPr lang="de-DE" dirty="0"/>
                <a:t>...</a:t>
              </a:r>
              <a:endParaRPr lang="de-DE" baseline="-25000" dirty="0"/>
            </a:p>
          </p:txBody>
        </p:sp>
        <p:sp>
          <p:nvSpPr>
            <p:cNvPr id="78" name="TextBox 77">
              <a:extLst>
                <a:ext uri="{FF2B5EF4-FFF2-40B4-BE49-F238E27FC236}">
                  <a16:creationId xmlns:a16="http://schemas.microsoft.com/office/drawing/2014/main" id="{5CD72883-C63A-BD45-B4E2-AC0DA0A65051}"/>
                </a:ext>
              </a:extLst>
            </p:cNvPr>
            <p:cNvSpPr txBox="1"/>
            <p:nvPr/>
          </p:nvSpPr>
          <p:spPr>
            <a:xfrm>
              <a:off x="4383241" y="5351607"/>
              <a:ext cx="378630" cy="369332"/>
            </a:xfrm>
            <a:prstGeom prst="rect">
              <a:avLst/>
            </a:prstGeom>
            <a:noFill/>
          </p:spPr>
          <p:txBody>
            <a:bodyPr wrap="none" rtlCol="0">
              <a:spAutoFit/>
            </a:bodyPr>
            <a:lstStyle/>
            <a:p>
              <a:r>
                <a:rPr lang="de-DE" dirty="0"/>
                <a:t>e</a:t>
              </a:r>
              <a:r>
                <a:rPr lang="de-DE" baseline="-25000" dirty="0"/>
                <a:t>1</a:t>
              </a:r>
            </a:p>
          </p:txBody>
        </p:sp>
        <p:sp>
          <p:nvSpPr>
            <p:cNvPr id="79" name="TextBox 78">
              <a:extLst>
                <a:ext uri="{FF2B5EF4-FFF2-40B4-BE49-F238E27FC236}">
                  <a16:creationId xmlns:a16="http://schemas.microsoft.com/office/drawing/2014/main" id="{B589C9C5-4397-B648-9DC9-48A55A7AC9C9}"/>
                </a:ext>
              </a:extLst>
            </p:cNvPr>
            <p:cNvSpPr txBox="1"/>
            <p:nvPr/>
          </p:nvSpPr>
          <p:spPr>
            <a:xfrm>
              <a:off x="4626818" y="5351607"/>
              <a:ext cx="378630" cy="369332"/>
            </a:xfrm>
            <a:prstGeom prst="rect">
              <a:avLst/>
            </a:prstGeom>
            <a:noFill/>
          </p:spPr>
          <p:txBody>
            <a:bodyPr wrap="none" rtlCol="0">
              <a:spAutoFit/>
            </a:bodyPr>
            <a:lstStyle/>
            <a:p>
              <a:r>
                <a:rPr lang="de-DE" dirty="0"/>
                <a:t>e</a:t>
              </a:r>
              <a:r>
                <a:rPr lang="de-DE" baseline="-25000" dirty="0"/>
                <a:t>4</a:t>
              </a:r>
            </a:p>
          </p:txBody>
        </p:sp>
        <p:sp>
          <p:nvSpPr>
            <p:cNvPr id="80" name="TextBox 79">
              <a:extLst>
                <a:ext uri="{FF2B5EF4-FFF2-40B4-BE49-F238E27FC236}">
                  <a16:creationId xmlns:a16="http://schemas.microsoft.com/office/drawing/2014/main" id="{E979027B-7CB0-F241-BF5F-32082BDBA180}"/>
                </a:ext>
              </a:extLst>
            </p:cNvPr>
            <p:cNvSpPr txBox="1"/>
            <p:nvPr/>
          </p:nvSpPr>
          <p:spPr>
            <a:xfrm>
              <a:off x="4870395" y="5351607"/>
              <a:ext cx="378630" cy="369332"/>
            </a:xfrm>
            <a:prstGeom prst="rect">
              <a:avLst/>
            </a:prstGeom>
            <a:noFill/>
          </p:spPr>
          <p:txBody>
            <a:bodyPr wrap="none" rtlCol="0">
              <a:spAutoFit/>
            </a:bodyPr>
            <a:lstStyle/>
            <a:p>
              <a:r>
                <a:rPr lang="de-DE" dirty="0"/>
                <a:t>e</a:t>
              </a:r>
              <a:r>
                <a:rPr lang="de-DE" baseline="-25000" dirty="0"/>
                <a:t>5</a:t>
              </a:r>
            </a:p>
          </p:txBody>
        </p:sp>
        <p:sp>
          <p:nvSpPr>
            <p:cNvPr id="81" name="TextBox 80">
              <a:extLst>
                <a:ext uri="{FF2B5EF4-FFF2-40B4-BE49-F238E27FC236}">
                  <a16:creationId xmlns:a16="http://schemas.microsoft.com/office/drawing/2014/main" id="{BEEA2998-D4B4-E346-9684-8F47CA52A817}"/>
                </a:ext>
              </a:extLst>
            </p:cNvPr>
            <p:cNvSpPr txBox="1"/>
            <p:nvPr/>
          </p:nvSpPr>
          <p:spPr>
            <a:xfrm>
              <a:off x="5113972" y="5351607"/>
              <a:ext cx="357790" cy="369332"/>
            </a:xfrm>
            <a:prstGeom prst="rect">
              <a:avLst/>
            </a:prstGeom>
            <a:noFill/>
          </p:spPr>
          <p:txBody>
            <a:bodyPr wrap="none" rtlCol="0">
              <a:spAutoFit/>
            </a:bodyPr>
            <a:lstStyle/>
            <a:p>
              <a:r>
                <a:rPr lang="de-DE" dirty="0"/>
                <a:t>...</a:t>
              </a:r>
              <a:endParaRPr lang="de-DE" baseline="-25000" dirty="0"/>
            </a:p>
          </p:txBody>
        </p:sp>
        <p:sp>
          <p:nvSpPr>
            <p:cNvPr id="82" name="TextBox 81">
              <a:extLst>
                <a:ext uri="{FF2B5EF4-FFF2-40B4-BE49-F238E27FC236}">
                  <a16:creationId xmlns:a16="http://schemas.microsoft.com/office/drawing/2014/main" id="{FFFCC216-046A-624A-BE16-F07035A64E35}"/>
                </a:ext>
              </a:extLst>
            </p:cNvPr>
            <p:cNvSpPr txBox="1"/>
            <p:nvPr/>
          </p:nvSpPr>
          <p:spPr>
            <a:xfrm>
              <a:off x="6078249" y="5360555"/>
              <a:ext cx="378630" cy="369332"/>
            </a:xfrm>
            <a:prstGeom prst="rect">
              <a:avLst/>
            </a:prstGeom>
            <a:noFill/>
          </p:spPr>
          <p:txBody>
            <a:bodyPr wrap="none" rtlCol="0">
              <a:spAutoFit/>
            </a:bodyPr>
            <a:lstStyle/>
            <a:p>
              <a:r>
                <a:rPr lang="de-DE" dirty="0"/>
                <a:t>e</a:t>
              </a:r>
              <a:r>
                <a:rPr lang="de-DE" baseline="-25000" dirty="0"/>
                <a:t>2</a:t>
              </a:r>
            </a:p>
          </p:txBody>
        </p:sp>
        <p:sp>
          <p:nvSpPr>
            <p:cNvPr id="83" name="TextBox 82">
              <a:extLst>
                <a:ext uri="{FF2B5EF4-FFF2-40B4-BE49-F238E27FC236}">
                  <a16:creationId xmlns:a16="http://schemas.microsoft.com/office/drawing/2014/main" id="{0636BA61-C99C-A740-A331-0229AE5BC9D3}"/>
                </a:ext>
              </a:extLst>
            </p:cNvPr>
            <p:cNvSpPr txBox="1"/>
            <p:nvPr/>
          </p:nvSpPr>
          <p:spPr>
            <a:xfrm>
              <a:off x="6377320" y="5360555"/>
              <a:ext cx="357790" cy="369332"/>
            </a:xfrm>
            <a:prstGeom prst="rect">
              <a:avLst/>
            </a:prstGeom>
            <a:noFill/>
          </p:spPr>
          <p:txBody>
            <a:bodyPr wrap="none" rtlCol="0">
              <a:spAutoFit/>
            </a:bodyPr>
            <a:lstStyle/>
            <a:p>
              <a:r>
                <a:rPr lang="de-DE" dirty="0"/>
                <a:t>...</a:t>
              </a:r>
              <a:endParaRPr lang="de-DE" baseline="-25000" dirty="0"/>
            </a:p>
          </p:txBody>
        </p:sp>
        <p:sp>
          <p:nvSpPr>
            <p:cNvPr id="86" name="TextBox 85">
              <a:extLst>
                <a:ext uri="{FF2B5EF4-FFF2-40B4-BE49-F238E27FC236}">
                  <a16:creationId xmlns:a16="http://schemas.microsoft.com/office/drawing/2014/main" id="{1CC50AFD-9748-364A-987A-C693B269D5FC}"/>
                </a:ext>
              </a:extLst>
            </p:cNvPr>
            <p:cNvSpPr txBox="1"/>
            <p:nvPr/>
          </p:nvSpPr>
          <p:spPr>
            <a:xfrm>
              <a:off x="7566241" y="5370953"/>
              <a:ext cx="378630" cy="369332"/>
            </a:xfrm>
            <a:prstGeom prst="rect">
              <a:avLst/>
            </a:prstGeom>
            <a:noFill/>
          </p:spPr>
          <p:txBody>
            <a:bodyPr wrap="none" rtlCol="0">
              <a:spAutoFit/>
            </a:bodyPr>
            <a:lstStyle/>
            <a:p>
              <a:r>
                <a:rPr lang="de-DE" dirty="0"/>
                <a:t>e</a:t>
              </a:r>
              <a:r>
                <a:rPr lang="de-DE" baseline="-25000" dirty="0"/>
                <a:t>6</a:t>
              </a:r>
            </a:p>
          </p:txBody>
        </p:sp>
        <p:sp>
          <p:nvSpPr>
            <p:cNvPr id="87" name="TextBox 86">
              <a:extLst>
                <a:ext uri="{FF2B5EF4-FFF2-40B4-BE49-F238E27FC236}">
                  <a16:creationId xmlns:a16="http://schemas.microsoft.com/office/drawing/2014/main" id="{763778CE-A075-7D41-895C-D80F7EFCCBA7}"/>
                </a:ext>
              </a:extLst>
            </p:cNvPr>
            <p:cNvSpPr txBox="1"/>
            <p:nvPr/>
          </p:nvSpPr>
          <p:spPr>
            <a:xfrm>
              <a:off x="7858569" y="5370953"/>
              <a:ext cx="378630" cy="369332"/>
            </a:xfrm>
            <a:prstGeom prst="rect">
              <a:avLst/>
            </a:prstGeom>
            <a:noFill/>
          </p:spPr>
          <p:txBody>
            <a:bodyPr wrap="none" rtlCol="0">
              <a:spAutoFit/>
            </a:bodyPr>
            <a:lstStyle/>
            <a:p>
              <a:r>
                <a:rPr lang="de-DE" dirty="0"/>
                <a:t>e</a:t>
              </a:r>
              <a:r>
                <a:rPr lang="de-DE" baseline="-25000" dirty="0"/>
                <a:t>8</a:t>
              </a:r>
            </a:p>
          </p:txBody>
        </p:sp>
        <p:sp>
          <p:nvSpPr>
            <p:cNvPr id="88" name="TextBox 87">
              <a:extLst>
                <a:ext uri="{FF2B5EF4-FFF2-40B4-BE49-F238E27FC236}">
                  <a16:creationId xmlns:a16="http://schemas.microsoft.com/office/drawing/2014/main" id="{768CD1D9-4463-BD4C-873C-0B94659D9D37}"/>
                </a:ext>
              </a:extLst>
            </p:cNvPr>
            <p:cNvSpPr txBox="1"/>
            <p:nvPr/>
          </p:nvSpPr>
          <p:spPr>
            <a:xfrm>
              <a:off x="8150896" y="5370953"/>
              <a:ext cx="357790" cy="369332"/>
            </a:xfrm>
            <a:prstGeom prst="rect">
              <a:avLst/>
            </a:prstGeom>
            <a:noFill/>
          </p:spPr>
          <p:txBody>
            <a:bodyPr wrap="none" rtlCol="0">
              <a:spAutoFit/>
            </a:bodyPr>
            <a:lstStyle/>
            <a:p>
              <a:r>
                <a:rPr lang="de-DE" dirty="0"/>
                <a:t>...</a:t>
              </a:r>
              <a:endParaRPr lang="de-DE" baseline="-25000" dirty="0"/>
            </a:p>
          </p:txBody>
        </p:sp>
        <p:cxnSp>
          <p:nvCxnSpPr>
            <p:cNvPr id="96" name="Straight Connector 95">
              <a:extLst>
                <a:ext uri="{FF2B5EF4-FFF2-40B4-BE49-F238E27FC236}">
                  <a16:creationId xmlns:a16="http://schemas.microsoft.com/office/drawing/2014/main" id="{0C62FE6F-724F-5045-9677-DBF2588FBEDE}"/>
                </a:ext>
              </a:extLst>
            </p:cNvPr>
            <p:cNvCxnSpPr>
              <a:cxnSpLocks/>
            </p:cNvCxnSpPr>
            <p:nvPr/>
          </p:nvCxnSpPr>
          <p:spPr>
            <a:xfrm flipH="1">
              <a:off x="5090901" y="3438335"/>
              <a:ext cx="1397919" cy="20428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4315EAC2-86F5-994A-97AA-94BF74C3073E}"/>
                </a:ext>
              </a:extLst>
            </p:cNvPr>
            <p:cNvCxnSpPr>
              <a:cxnSpLocks/>
            </p:cNvCxnSpPr>
            <p:nvPr/>
          </p:nvCxnSpPr>
          <p:spPr>
            <a:xfrm flipH="1" flipV="1">
              <a:off x="6842355" y="3439683"/>
              <a:ext cx="850998" cy="20483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2B014D3-AAD7-7442-80B2-0F875FAEA2FE}"/>
                </a:ext>
              </a:extLst>
            </p:cNvPr>
            <p:cNvCxnSpPr>
              <a:cxnSpLocks/>
            </p:cNvCxnSpPr>
            <p:nvPr/>
          </p:nvCxnSpPr>
          <p:spPr>
            <a:xfrm flipH="1" flipV="1">
              <a:off x="7422904" y="3432392"/>
              <a:ext cx="575282" cy="2064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48" name="Rectangle 47">
            <a:extLst>
              <a:ext uri="{FF2B5EF4-FFF2-40B4-BE49-F238E27FC236}">
                <a16:creationId xmlns:a16="http://schemas.microsoft.com/office/drawing/2014/main" id="{C1BE4DFB-E3E1-474A-8168-99490F665444}"/>
              </a:ext>
            </a:extLst>
          </p:cNvPr>
          <p:cNvSpPr/>
          <p:nvPr/>
        </p:nvSpPr>
        <p:spPr>
          <a:xfrm>
            <a:off x="7302817" y="3304069"/>
            <a:ext cx="324000"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tangle 48">
            <a:extLst>
              <a:ext uri="{FF2B5EF4-FFF2-40B4-BE49-F238E27FC236}">
                <a16:creationId xmlns:a16="http://schemas.microsoft.com/office/drawing/2014/main" id="{A3737401-DA8F-5042-AC4C-8FADFA70F86B}"/>
              </a:ext>
            </a:extLst>
          </p:cNvPr>
          <p:cNvSpPr/>
          <p:nvPr/>
        </p:nvSpPr>
        <p:spPr>
          <a:xfrm>
            <a:off x="8496240" y="3304069"/>
            <a:ext cx="324000"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19BA6E4D-F6D6-9649-B380-4A2DDF629E78}"/>
              </a:ext>
            </a:extLst>
          </p:cNvPr>
          <p:cNvSpPr>
            <a:spLocks noGrp="1"/>
          </p:cNvSpPr>
          <p:nvPr>
            <p:ph type="dt" sz="half" idx="2"/>
          </p:nvPr>
        </p:nvSpPr>
        <p:spPr/>
        <p:txBody>
          <a:bodyPr/>
          <a:lstStyle/>
          <a:p>
            <a:r>
              <a:rPr lang="en-GB"/>
              <a:t>Modellierung</a:t>
            </a:r>
          </a:p>
        </p:txBody>
      </p:sp>
      <p:sp>
        <p:nvSpPr>
          <p:cNvPr id="8" name="Footer Placeholder 7">
            <a:extLst>
              <a:ext uri="{FF2B5EF4-FFF2-40B4-BE49-F238E27FC236}">
                <a16:creationId xmlns:a16="http://schemas.microsoft.com/office/drawing/2014/main" id="{B5245492-A94F-6247-9B67-E409B3AC2A56}"/>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40524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15DF-AD83-254F-831A-D0D2D2F07DA7}"/>
              </a:ext>
            </a:extLst>
          </p:cNvPr>
          <p:cNvSpPr>
            <a:spLocks noGrp="1"/>
          </p:cNvSpPr>
          <p:nvPr>
            <p:ph type="title"/>
          </p:nvPr>
        </p:nvSpPr>
        <p:spPr/>
        <p:txBody>
          <a:bodyPr/>
          <a:lstStyle/>
          <a:p>
            <a:r>
              <a:rPr lang="de-DE"/>
              <a:t>Ausprägungen der Spezialisierung</a:t>
            </a:r>
          </a:p>
        </p:txBody>
      </p:sp>
      <p:sp>
        <p:nvSpPr>
          <p:cNvPr id="3" name="Content Placeholder 2">
            <a:extLst>
              <a:ext uri="{FF2B5EF4-FFF2-40B4-BE49-F238E27FC236}">
                <a16:creationId xmlns:a16="http://schemas.microsoft.com/office/drawing/2014/main" id="{7301E80E-FA81-0849-B878-AAA322E479D2}"/>
              </a:ext>
            </a:extLst>
          </p:cNvPr>
          <p:cNvSpPr>
            <a:spLocks noGrp="1"/>
          </p:cNvSpPr>
          <p:nvPr>
            <p:ph idx="1"/>
          </p:nvPr>
        </p:nvSpPr>
        <p:spPr>
          <a:xfrm>
            <a:off x="359625" y="1665066"/>
            <a:ext cx="4317811" cy="4240848"/>
          </a:xfrm>
        </p:spPr>
        <p:txBody>
          <a:bodyPr/>
          <a:lstStyle/>
          <a:p>
            <a:r>
              <a:rPr lang="de-DE" dirty="0">
                <a:solidFill>
                  <a:schemeClr val="accent1"/>
                </a:solidFill>
              </a:rPr>
              <a:t>Total</a:t>
            </a:r>
            <a:r>
              <a:rPr lang="de-DE" dirty="0"/>
              <a:t>: alle Instanzen müssen in eine Spezialisierung fallen</a:t>
            </a:r>
          </a:p>
          <a:p>
            <a:pPr lvl="1"/>
            <a:r>
              <a:rPr lang="de-DE" dirty="0"/>
              <a:t>Gegenstück zu partiell</a:t>
            </a:r>
          </a:p>
          <a:p>
            <a:pPr lvl="1"/>
            <a:r>
              <a:rPr lang="de-DE" dirty="0"/>
              <a:t>Genau eine: total + disjunkt</a:t>
            </a:r>
          </a:p>
        </p:txBody>
      </p:sp>
      <p:sp>
        <p:nvSpPr>
          <p:cNvPr id="5" name="Date Placeholder 4">
            <a:extLst>
              <a:ext uri="{FF2B5EF4-FFF2-40B4-BE49-F238E27FC236}">
                <a16:creationId xmlns:a16="http://schemas.microsoft.com/office/drawing/2014/main" id="{F4FA4340-E702-D849-AB67-FDA9FB4648D7}"/>
              </a:ext>
            </a:extLst>
          </p:cNvPr>
          <p:cNvSpPr>
            <a:spLocks noGrp="1"/>
          </p:cNvSpPr>
          <p:nvPr>
            <p:ph type="dt" sz="half" idx="2"/>
          </p:nvPr>
        </p:nvSpPr>
        <p:spPr/>
        <p:txBody>
          <a:bodyPr/>
          <a:lstStyle/>
          <a:p>
            <a:r>
              <a:rPr lang="de-DE"/>
              <a:t>Modellierung</a:t>
            </a:r>
          </a:p>
        </p:txBody>
      </p:sp>
      <p:sp>
        <p:nvSpPr>
          <p:cNvPr id="6" name="Footer Placeholder 5">
            <a:extLst>
              <a:ext uri="{FF2B5EF4-FFF2-40B4-BE49-F238E27FC236}">
                <a16:creationId xmlns:a16="http://schemas.microsoft.com/office/drawing/2014/main" id="{5245C304-B5B0-DD4C-B832-F209D6D0D99F}"/>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CEE23266-C38B-9941-A6B8-8A1E48308248}"/>
              </a:ext>
            </a:extLst>
          </p:cNvPr>
          <p:cNvSpPr>
            <a:spLocks noGrp="1"/>
          </p:cNvSpPr>
          <p:nvPr>
            <p:ph type="sldNum" sz="quarter" idx="4"/>
          </p:nvPr>
        </p:nvSpPr>
        <p:spPr/>
        <p:txBody>
          <a:bodyPr/>
          <a:lstStyle/>
          <a:p>
            <a:fld id="{6B52BCD7-8B4B-1443-81DC-540C3C62FE02}" type="slidenum">
              <a:rPr lang="de-DE" smtClean="0"/>
              <a:t>42</a:t>
            </a:fld>
            <a:endParaRPr lang="de-DE"/>
          </a:p>
        </p:txBody>
      </p:sp>
      <p:grpSp>
        <p:nvGrpSpPr>
          <p:cNvPr id="42" name="Group 41">
            <a:extLst>
              <a:ext uri="{FF2B5EF4-FFF2-40B4-BE49-F238E27FC236}">
                <a16:creationId xmlns:a16="http://schemas.microsoft.com/office/drawing/2014/main" id="{D7DCCCCE-48AE-1746-AF1F-21A3871226AA}"/>
              </a:ext>
            </a:extLst>
          </p:cNvPr>
          <p:cNvGrpSpPr/>
          <p:nvPr/>
        </p:nvGrpSpPr>
        <p:grpSpPr>
          <a:xfrm>
            <a:off x="3778226" y="1490498"/>
            <a:ext cx="6198010" cy="4259734"/>
            <a:chOff x="456916" y="2096618"/>
            <a:chExt cx="6198010" cy="4259734"/>
          </a:xfrm>
        </p:grpSpPr>
        <p:sp>
          <p:nvSpPr>
            <p:cNvPr id="43" name="Rectangle 2">
              <a:extLst>
                <a:ext uri="{FF2B5EF4-FFF2-40B4-BE49-F238E27FC236}">
                  <a16:creationId xmlns:a16="http://schemas.microsoft.com/office/drawing/2014/main" id="{BABCC6CA-BCF5-2945-87A8-8C612FB961A6}"/>
                </a:ext>
              </a:extLst>
            </p:cNvPr>
            <p:cNvSpPr>
              <a:spLocks noChangeArrowheads="1"/>
            </p:cNvSpPr>
            <p:nvPr/>
          </p:nvSpPr>
          <p:spPr bwMode="auto">
            <a:xfrm>
              <a:off x="4176307" y="3187232"/>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Angestellte</a:t>
              </a:r>
            </a:p>
          </p:txBody>
        </p:sp>
        <p:sp>
          <p:nvSpPr>
            <p:cNvPr id="44" name="Oval 7">
              <a:extLst>
                <a:ext uri="{FF2B5EF4-FFF2-40B4-BE49-F238E27FC236}">
                  <a16:creationId xmlns:a16="http://schemas.microsoft.com/office/drawing/2014/main" id="{CEF83528-F5DB-7340-8F1A-801EDAE2AEC9}"/>
                </a:ext>
              </a:extLst>
            </p:cNvPr>
            <p:cNvSpPr>
              <a:spLocks noChangeArrowheads="1"/>
            </p:cNvSpPr>
            <p:nvPr/>
          </p:nvSpPr>
          <p:spPr bwMode="auto">
            <a:xfrm>
              <a:off x="3883809" y="2630275"/>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u="sng"/>
                <a:t>SozVersNr</a:t>
              </a:r>
              <a:endParaRPr lang="de-DE" sz="1600"/>
            </a:p>
          </p:txBody>
        </p:sp>
        <p:cxnSp>
          <p:nvCxnSpPr>
            <p:cNvPr id="45" name="Straight Connector 44">
              <a:extLst>
                <a:ext uri="{FF2B5EF4-FFF2-40B4-BE49-F238E27FC236}">
                  <a16:creationId xmlns:a16="http://schemas.microsoft.com/office/drawing/2014/main" id="{CD9C2D37-90AE-D14B-8710-435E02EDCB6D}"/>
                </a:ext>
              </a:extLst>
            </p:cNvPr>
            <p:cNvCxnSpPr>
              <a:cxnSpLocks/>
              <a:stCxn id="43" idx="0"/>
              <a:endCxn id="44" idx="4"/>
            </p:cNvCxnSpPr>
            <p:nvPr/>
          </p:nvCxnSpPr>
          <p:spPr>
            <a:xfrm flipH="1" flipV="1">
              <a:off x="4408121" y="2998575"/>
              <a:ext cx="325840" cy="188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6" name="Oval 7">
              <a:extLst>
                <a:ext uri="{FF2B5EF4-FFF2-40B4-BE49-F238E27FC236}">
                  <a16:creationId xmlns:a16="http://schemas.microsoft.com/office/drawing/2014/main" id="{2D1E9D8D-F624-8947-B3B0-D74DCD8D69F4}"/>
                </a:ext>
              </a:extLst>
            </p:cNvPr>
            <p:cNvSpPr>
              <a:spLocks noChangeArrowheads="1"/>
            </p:cNvSpPr>
            <p:nvPr/>
          </p:nvSpPr>
          <p:spPr bwMode="auto">
            <a:xfrm>
              <a:off x="4914829" y="2468051"/>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a:t>Adresse</a:t>
              </a:r>
            </a:p>
          </p:txBody>
        </p:sp>
        <p:cxnSp>
          <p:nvCxnSpPr>
            <p:cNvPr id="47" name="Straight Connector 46">
              <a:extLst>
                <a:ext uri="{FF2B5EF4-FFF2-40B4-BE49-F238E27FC236}">
                  <a16:creationId xmlns:a16="http://schemas.microsoft.com/office/drawing/2014/main" id="{FC0B1C94-40D9-4047-A7A3-0A68BA9D38D3}"/>
                </a:ext>
              </a:extLst>
            </p:cNvPr>
            <p:cNvCxnSpPr>
              <a:cxnSpLocks/>
              <a:stCxn id="43" idx="0"/>
              <a:endCxn id="46" idx="4"/>
            </p:cNvCxnSpPr>
            <p:nvPr/>
          </p:nvCxnSpPr>
          <p:spPr>
            <a:xfrm flipV="1">
              <a:off x="4733961" y="2836351"/>
              <a:ext cx="577810" cy="35088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Oval 7">
              <a:extLst>
                <a:ext uri="{FF2B5EF4-FFF2-40B4-BE49-F238E27FC236}">
                  <a16:creationId xmlns:a16="http://schemas.microsoft.com/office/drawing/2014/main" id="{13A9546A-A832-824F-BF26-03BA69492724}"/>
                </a:ext>
              </a:extLst>
            </p:cNvPr>
            <p:cNvSpPr>
              <a:spLocks noChangeArrowheads="1"/>
            </p:cNvSpPr>
            <p:nvPr/>
          </p:nvSpPr>
          <p:spPr bwMode="auto">
            <a:xfrm>
              <a:off x="5606303" y="2229799"/>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a:t>GebDatum</a:t>
              </a:r>
            </a:p>
          </p:txBody>
        </p:sp>
        <p:cxnSp>
          <p:nvCxnSpPr>
            <p:cNvPr id="49" name="Straight Connector 48">
              <a:extLst>
                <a:ext uri="{FF2B5EF4-FFF2-40B4-BE49-F238E27FC236}">
                  <a16:creationId xmlns:a16="http://schemas.microsoft.com/office/drawing/2014/main" id="{39783E14-5178-0842-92BA-169F08DE4B24}"/>
                </a:ext>
              </a:extLst>
            </p:cNvPr>
            <p:cNvCxnSpPr>
              <a:cxnSpLocks/>
              <a:stCxn id="43" idx="0"/>
              <a:endCxn id="48" idx="4"/>
            </p:cNvCxnSpPr>
            <p:nvPr/>
          </p:nvCxnSpPr>
          <p:spPr>
            <a:xfrm flipV="1">
              <a:off x="4733961" y="2598099"/>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0" name="Oval 7">
              <a:extLst>
                <a:ext uri="{FF2B5EF4-FFF2-40B4-BE49-F238E27FC236}">
                  <a16:creationId xmlns:a16="http://schemas.microsoft.com/office/drawing/2014/main" id="{BDD2A976-E980-014C-9108-2E5604EA582A}"/>
                </a:ext>
              </a:extLst>
            </p:cNvPr>
            <p:cNvSpPr>
              <a:spLocks noChangeArrowheads="1"/>
            </p:cNvSpPr>
            <p:nvPr/>
          </p:nvSpPr>
          <p:spPr bwMode="auto">
            <a:xfrm>
              <a:off x="3235431" y="2642186"/>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a:t>Name</a:t>
              </a:r>
            </a:p>
          </p:txBody>
        </p:sp>
        <p:cxnSp>
          <p:nvCxnSpPr>
            <p:cNvPr id="51" name="Straight Connector 50">
              <a:extLst>
                <a:ext uri="{FF2B5EF4-FFF2-40B4-BE49-F238E27FC236}">
                  <a16:creationId xmlns:a16="http://schemas.microsoft.com/office/drawing/2014/main" id="{0DFFAC85-6D49-8C43-87A4-0C020453EDC1}"/>
                </a:ext>
              </a:extLst>
            </p:cNvPr>
            <p:cNvCxnSpPr>
              <a:cxnSpLocks/>
              <a:stCxn id="43" idx="0"/>
              <a:endCxn id="50" idx="4"/>
            </p:cNvCxnSpPr>
            <p:nvPr/>
          </p:nvCxnSpPr>
          <p:spPr>
            <a:xfrm flipH="1" flipV="1">
              <a:off x="3522263" y="3010486"/>
              <a:ext cx="1211698" cy="17674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Oval 7">
              <a:extLst>
                <a:ext uri="{FF2B5EF4-FFF2-40B4-BE49-F238E27FC236}">
                  <a16:creationId xmlns:a16="http://schemas.microsoft.com/office/drawing/2014/main" id="{29321D62-6C27-D844-8591-980972BDE748}"/>
                </a:ext>
              </a:extLst>
            </p:cNvPr>
            <p:cNvSpPr>
              <a:spLocks noChangeArrowheads="1"/>
            </p:cNvSpPr>
            <p:nvPr/>
          </p:nvSpPr>
          <p:spPr bwMode="auto">
            <a:xfrm>
              <a:off x="2666415" y="2100340"/>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a:t>Vorname</a:t>
              </a:r>
            </a:p>
          </p:txBody>
        </p:sp>
        <p:cxnSp>
          <p:nvCxnSpPr>
            <p:cNvPr id="53" name="Straight Connector 52">
              <a:extLst>
                <a:ext uri="{FF2B5EF4-FFF2-40B4-BE49-F238E27FC236}">
                  <a16:creationId xmlns:a16="http://schemas.microsoft.com/office/drawing/2014/main" id="{C837AB1D-37BB-B34C-A7F6-6C3C53C944E1}"/>
                </a:ext>
              </a:extLst>
            </p:cNvPr>
            <p:cNvCxnSpPr>
              <a:cxnSpLocks/>
              <a:stCxn id="50" idx="1"/>
              <a:endCxn id="52" idx="4"/>
            </p:cNvCxnSpPr>
            <p:nvPr/>
          </p:nvCxnSpPr>
          <p:spPr>
            <a:xfrm flipH="1" flipV="1">
              <a:off x="3097319" y="2468640"/>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4" name="Oval 7">
              <a:extLst>
                <a:ext uri="{FF2B5EF4-FFF2-40B4-BE49-F238E27FC236}">
                  <a16:creationId xmlns:a16="http://schemas.microsoft.com/office/drawing/2014/main" id="{0BF3094E-2FD5-D342-9249-AB44F256CBB7}"/>
                </a:ext>
              </a:extLst>
            </p:cNvPr>
            <p:cNvSpPr>
              <a:spLocks noChangeArrowheads="1"/>
            </p:cNvSpPr>
            <p:nvPr/>
          </p:nvSpPr>
          <p:spPr bwMode="auto">
            <a:xfrm>
              <a:off x="3612218" y="2096618"/>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a:t>Nachname</a:t>
              </a:r>
            </a:p>
          </p:txBody>
        </p:sp>
        <p:cxnSp>
          <p:nvCxnSpPr>
            <p:cNvPr id="55" name="Straight Connector 54">
              <a:extLst>
                <a:ext uri="{FF2B5EF4-FFF2-40B4-BE49-F238E27FC236}">
                  <a16:creationId xmlns:a16="http://schemas.microsoft.com/office/drawing/2014/main" id="{BEB607B0-8276-2244-8A4E-7E1360C401C3}"/>
                </a:ext>
              </a:extLst>
            </p:cNvPr>
            <p:cNvCxnSpPr>
              <a:cxnSpLocks/>
              <a:stCxn id="50" idx="7"/>
              <a:endCxn id="54" idx="4"/>
            </p:cNvCxnSpPr>
            <p:nvPr/>
          </p:nvCxnSpPr>
          <p:spPr>
            <a:xfrm flipV="1">
              <a:off x="3725083" y="2464918"/>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6" name="Rectangle 2">
              <a:extLst>
                <a:ext uri="{FF2B5EF4-FFF2-40B4-BE49-F238E27FC236}">
                  <a16:creationId xmlns:a16="http://schemas.microsoft.com/office/drawing/2014/main" id="{C5CC663E-1B7E-2940-B218-2A6494419900}"/>
                </a:ext>
              </a:extLst>
            </p:cNvPr>
            <p:cNvSpPr>
              <a:spLocks noChangeArrowheads="1"/>
            </p:cNvSpPr>
            <p:nvPr/>
          </p:nvSpPr>
          <p:spPr bwMode="auto">
            <a:xfrm>
              <a:off x="1735693" y="5338954"/>
              <a:ext cx="97546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Techniker</a:t>
              </a:r>
            </a:p>
          </p:txBody>
        </p:sp>
        <p:sp>
          <p:nvSpPr>
            <p:cNvPr id="57" name="Rectangle 2">
              <a:extLst>
                <a:ext uri="{FF2B5EF4-FFF2-40B4-BE49-F238E27FC236}">
                  <a16:creationId xmlns:a16="http://schemas.microsoft.com/office/drawing/2014/main" id="{F8E8D49B-92B2-EB4A-B499-06D14831E20C}"/>
                </a:ext>
              </a:extLst>
            </p:cNvPr>
            <p:cNvSpPr>
              <a:spLocks noChangeArrowheads="1"/>
            </p:cNvSpPr>
            <p:nvPr/>
          </p:nvSpPr>
          <p:spPr bwMode="auto">
            <a:xfrm>
              <a:off x="2929376" y="5338954"/>
              <a:ext cx="97449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Ingenieur</a:t>
              </a:r>
            </a:p>
          </p:txBody>
        </p:sp>
        <p:sp>
          <p:nvSpPr>
            <p:cNvPr id="58" name="Rectangle 2">
              <a:extLst>
                <a:ext uri="{FF2B5EF4-FFF2-40B4-BE49-F238E27FC236}">
                  <a16:creationId xmlns:a16="http://schemas.microsoft.com/office/drawing/2014/main" id="{345E1461-D89F-CD4F-8F2B-FCDFC5EB16E4}"/>
                </a:ext>
              </a:extLst>
            </p:cNvPr>
            <p:cNvSpPr>
              <a:spLocks noChangeArrowheads="1"/>
            </p:cNvSpPr>
            <p:nvPr/>
          </p:nvSpPr>
          <p:spPr bwMode="auto">
            <a:xfrm>
              <a:off x="650089" y="5338954"/>
              <a:ext cx="880178"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Sekretär</a:t>
              </a:r>
            </a:p>
          </p:txBody>
        </p:sp>
        <p:sp>
          <p:nvSpPr>
            <p:cNvPr id="59" name="Oval 7">
              <a:extLst>
                <a:ext uri="{FF2B5EF4-FFF2-40B4-BE49-F238E27FC236}">
                  <a16:creationId xmlns:a16="http://schemas.microsoft.com/office/drawing/2014/main" id="{DC188F1D-9E6F-524D-82BB-2D2561BD7349}"/>
                </a:ext>
              </a:extLst>
            </p:cNvPr>
            <p:cNvSpPr>
              <a:spLocks noChangeArrowheads="1"/>
            </p:cNvSpPr>
            <p:nvPr/>
          </p:nvSpPr>
          <p:spPr bwMode="auto">
            <a:xfrm>
              <a:off x="3040608" y="5988050"/>
              <a:ext cx="752033" cy="368300"/>
            </a:xfrm>
            <a:prstGeom prst="ellipse">
              <a:avLst/>
            </a:prstGeom>
            <a:solidFill>
              <a:schemeClr val="bg1"/>
            </a:solidFill>
            <a:ln w="12700">
              <a:solidFill>
                <a:schemeClr val="tx1"/>
              </a:solidFill>
              <a:round/>
              <a:headEnd/>
              <a:tailEnd/>
            </a:ln>
          </p:spPr>
          <p:txBody>
            <a:bodyPr wrap="none" anchor="ctr"/>
            <a:lstStyle/>
            <a:p>
              <a:pPr algn="ctr"/>
              <a:r>
                <a:rPr lang="de-DE" sz="1600"/>
                <a:t>IngTyp</a:t>
              </a:r>
            </a:p>
          </p:txBody>
        </p:sp>
        <p:cxnSp>
          <p:nvCxnSpPr>
            <p:cNvPr id="60" name="Straight Connector 59">
              <a:extLst>
                <a:ext uri="{FF2B5EF4-FFF2-40B4-BE49-F238E27FC236}">
                  <a16:creationId xmlns:a16="http://schemas.microsoft.com/office/drawing/2014/main" id="{9FA3BAE9-D432-4740-AB67-8F7829D56D9D}"/>
                </a:ext>
              </a:extLst>
            </p:cNvPr>
            <p:cNvCxnSpPr>
              <a:cxnSpLocks/>
              <a:stCxn id="57" idx="2"/>
              <a:endCxn id="59" idx="0"/>
            </p:cNvCxnSpPr>
            <p:nvPr/>
          </p:nvCxnSpPr>
          <p:spPr>
            <a:xfrm flipH="1">
              <a:off x="3416625" y="5650321"/>
              <a:ext cx="1"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1" name="Oval 7">
              <a:extLst>
                <a:ext uri="{FF2B5EF4-FFF2-40B4-BE49-F238E27FC236}">
                  <a16:creationId xmlns:a16="http://schemas.microsoft.com/office/drawing/2014/main" id="{78EC2D49-7111-5E41-8B32-A4EBF4F6FDFD}"/>
                </a:ext>
              </a:extLst>
            </p:cNvPr>
            <p:cNvSpPr>
              <a:spLocks noChangeArrowheads="1"/>
            </p:cNvSpPr>
            <p:nvPr/>
          </p:nvSpPr>
          <p:spPr bwMode="auto">
            <a:xfrm>
              <a:off x="1927891" y="5988052"/>
              <a:ext cx="591065" cy="368300"/>
            </a:xfrm>
            <a:prstGeom prst="ellipse">
              <a:avLst/>
            </a:prstGeom>
            <a:solidFill>
              <a:schemeClr val="bg1"/>
            </a:solidFill>
            <a:ln w="12700">
              <a:solidFill>
                <a:schemeClr val="tx1"/>
              </a:solidFill>
              <a:round/>
              <a:headEnd/>
              <a:tailEnd/>
            </a:ln>
          </p:spPr>
          <p:txBody>
            <a:bodyPr wrap="none" anchor="ctr"/>
            <a:lstStyle/>
            <a:p>
              <a:pPr algn="ctr"/>
              <a:r>
                <a:rPr lang="de-DE" sz="1600"/>
                <a:t>Rang</a:t>
              </a:r>
            </a:p>
          </p:txBody>
        </p:sp>
        <p:cxnSp>
          <p:nvCxnSpPr>
            <p:cNvPr id="62" name="Straight Connector 61">
              <a:extLst>
                <a:ext uri="{FF2B5EF4-FFF2-40B4-BE49-F238E27FC236}">
                  <a16:creationId xmlns:a16="http://schemas.microsoft.com/office/drawing/2014/main" id="{5A9DCE33-5865-D54C-8BD1-0E9600E4E4CE}"/>
                </a:ext>
              </a:extLst>
            </p:cNvPr>
            <p:cNvCxnSpPr>
              <a:cxnSpLocks/>
              <a:stCxn id="56" idx="2"/>
              <a:endCxn id="61" idx="0"/>
            </p:cNvCxnSpPr>
            <p:nvPr/>
          </p:nvCxnSpPr>
          <p:spPr>
            <a:xfrm>
              <a:off x="2223424" y="5650321"/>
              <a:ext cx="0" cy="33773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3" name="Oval 7">
              <a:extLst>
                <a:ext uri="{FF2B5EF4-FFF2-40B4-BE49-F238E27FC236}">
                  <a16:creationId xmlns:a16="http://schemas.microsoft.com/office/drawing/2014/main" id="{40185F30-E895-2347-8F60-75C6D1B29997}"/>
                </a:ext>
              </a:extLst>
            </p:cNvPr>
            <p:cNvSpPr>
              <a:spLocks noChangeArrowheads="1"/>
            </p:cNvSpPr>
            <p:nvPr/>
          </p:nvSpPr>
          <p:spPr bwMode="auto">
            <a:xfrm>
              <a:off x="456916" y="5988051"/>
              <a:ext cx="1266524" cy="368300"/>
            </a:xfrm>
            <a:prstGeom prst="ellipse">
              <a:avLst/>
            </a:prstGeom>
            <a:solidFill>
              <a:schemeClr val="bg1"/>
            </a:solidFill>
            <a:ln w="12700">
              <a:solidFill>
                <a:schemeClr val="tx1"/>
              </a:solidFill>
              <a:round/>
              <a:headEnd/>
              <a:tailEnd/>
            </a:ln>
          </p:spPr>
          <p:txBody>
            <a:bodyPr wrap="none" anchor="ctr"/>
            <a:lstStyle/>
            <a:p>
              <a:pPr algn="ctr"/>
              <a:r>
                <a:rPr lang="de-DE" sz="1600"/>
                <a:t>TastAnschläge</a:t>
              </a:r>
            </a:p>
          </p:txBody>
        </p:sp>
        <p:cxnSp>
          <p:nvCxnSpPr>
            <p:cNvPr id="64" name="Straight Connector 63">
              <a:extLst>
                <a:ext uri="{FF2B5EF4-FFF2-40B4-BE49-F238E27FC236}">
                  <a16:creationId xmlns:a16="http://schemas.microsoft.com/office/drawing/2014/main" id="{2A0318AD-CD1B-0A41-AD6E-90F3043EB3E6}"/>
                </a:ext>
              </a:extLst>
            </p:cNvPr>
            <p:cNvCxnSpPr>
              <a:cxnSpLocks/>
              <a:stCxn id="58" idx="2"/>
              <a:endCxn id="63" idx="0"/>
            </p:cNvCxnSpPr>
            <p:nvPr/>
          </p:nvCxnSpPr>
          <p:spPr>
            <a:xfrm>
              <a:off x="1090178" y="5650321"/>
              <a:ext cx="0"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FD8C39E8-BB5D-6042-87A2-BE5FB677AD33}"/>
                </a:ext>
              </a:extLst>
            </p:cNvPr>
            <p:cNvSpPr/>
            <p:nvPr/>
          </p:nvSpPr>
          <p:spPr>
            <a:xfrm>
              <a:off x="2079423" y="400657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FFC000"/>
                  </a:solidFill>
                </a:rPr>
                <a:t>d</a:t>
              </a:r>
            </a:p>
          </p:txBody>
        </p:sp>
        <p:cxnSp>
          <p:nvCxnSpPr>
            <p:cNvPr id="66" name="Straight Connector 65">
              <a:extLst>
                <a:ext uri="{FF2B5EF4-FFF2-40B4-BE49-F238E27FC236}">
                  <a16:creationId xmlns:a16="http://schemas.microsoft.com/office/drawing/2014/main" id="{47392EFC-7A1A-A24E-B800-2741F18CE636}"/>
                </a:ext>
              </a:extLst>
            </p:cNvPr>
            <p:cNvCxnSpPr>
              <a:cxnSpLocks/>
              <a:stCxn id="43" idx="2"/>
              <a:endCxn id="65" idx="0"/>
            </p:cNvCxnSpPr>
            <p:nvPr/>
          </p:nvCxnSpPr>
          <p:spPr>
            <a:xfrm flipH="1">
              <a:off x="2223423" y="3498599"/>
              <a:ext cx="2510538" cy="5079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B42F4FB5-B6FA-AD4F-85D5-7B79BD570EBD}"/>
                </a:ext>
              </a:extLst>
            </p:cNvPr>
            <p:cNvCxnSpPr>
              <a:cxnSpLocks/>
              <a:stCxn id="58" idx="0"/>
              <a:endCxn id="65" idx="3"/>
            </p:cNvCxnSpPr>
            <p:nvPr/>
          </p:nvCxnSpPr>
          <p:spPr>
            <a:xfrm flipV="1">
              <a:off x="1090178" y="4252399"/>
              <a:ext cx="1031422"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C2F891FD-C91A-7A41-B12F-4E06ACB69253}"/>
                </a:ext>
              </a:extLst>
            </p:cNvPr>
            <p:cNvCxnSpPr>
              <a:cxnSpLocks/>
              <a:stCxn id="56" idx="0"/>
              <a:endCxn id="65" idx="4"/>
            </p:cNvCxnSpPr>
            <p:nvPr/>
          </p:nvCxnSpPr>
          <p:spPr>
            <a:xfrm flipH="1" flipV="1">
              <a:off x="2223423" y="4294576"/>
              <a:ext cx="1" cy="10443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2DCFF46-891D-3241-9F65-A1C30D5B0E14}"/>
                </a:ext>
              </a:extLst>
            </p:cNvPr>
            <p:cNvCxnSpPr>
              <a:cxnSpLocks/>
              <a:stCxn id="65" idx="5"/>
              <a:endCxn id="57" idx="0"/>
            </p:cNvCxnSpPr>
            <p:nvPr/>
          </p:nvCxnSpPr>
          <p:spPr>
            <a:xfrm>
              <a:off x="2325246" y="4252399"/>
              <a:ext cx="1091380"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0" name="Round Same Side Corner Rectangle 87">
              <a:extLst>
                <a:ext uri="{FF2B5EF4-FFF2-40B4-BE49-F238E27FC236}">
                  <a16:creationId xmlns:a16="http://schemas.microsoft.com/office/drawing/2014/main" id="{F708F617-E877-3F48-BA7D-7770093A2B16}"/>
                </a:ext>
              </a:extLst>
            </p:cNvPr>
            <p:cNvSpPr/>
            <p:nvPr/>
          </p:nvSpPr>
          <p:spPr>
            <a:xfrm rot="10800000">
              <a:off x="2105415" y="470991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ound Same Side Corner Rectangle 87">
              <a:extLst>
                <a:ext uri="{FF2B5EF4-FFF2-40B4-BE49-F238E27FC236}">
                  <a16:creationId xmlns:a16="http://schemas.microsoft.com/office/drawing/2014/main" id="{4E3AB1A7-FF4E-9947-84EC-AC294493397A}"/>
                </a:ext>
              </a:extLst>
            </p:cNvPr>
            <p:cNvSpPr/>
            <p:nvPr/>
          </p:nvSpPr>
          <p:spPr>
            <a:xfrm rot="13457463">
              <a:off x="1414621" y="4714530"/>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ound Same Side Corner Rectangle 87">
              <a:extLst>
                <a:ext uri="{FF2B5EF4-FFF2-40B4-BE49-F238E27FC236}">
                  <a16:creationId xmlns:a16="http://schemas.microsoft.com/office/drawing/2014/main" id="{CB5B5F90-DE5E-3A4F-9F67-B5FCCE85E237}"/>
                </a:ext>
              </a:extLst>
            </p:cNvPr>
            <p:cNvSpPr/>
            <p:nvPr/>
          </p:nvSpPr>
          <p:spPr>
            <a:xfrm rot="8084403">
              <a:off x="2837584" y="4726097"/>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2" name="Group 131">
            <a:extLst>
              <a:ext uri="{FF2B5EF4-FFF2-40B4-BE49-F238E27FC236}">
                <a16:creationId xmlns:a16="http://schemas.microsoft.com/office/drawing/2014/main" id="{B0DF9136-0A50-1947-9D74-4EA6F169EDF8}"/>
              </a:ext>
            </a:extLst>
          </p:cNvPr>
          <p:cNvGrpSpPr/>
          <p:nvPr/>
        </p:nvGrpSpPr>
        <p:grpSpPr>
          <a:xfrm>
            <a:off x="4507559" y="2619962"/>
            <a:ext cx="2424062" cy="574016"/>
            <a:chOff x="1520365" y="2973864"/>
            <a:chExt cx="2424062" cy="574016"/>
          </a:xfrm>
        </p:grpSpPr>
        <p:sp>
          <p:nvSpPr>
            <p:cNvPr id="79" name="Rectangle 78">
              <a:extLst>
                <a:ext uri="{FF2B5EF4-FFF2-40B4-BE49-F238E27FC236}">
                  <a16:creationId xmlns:a16="http://schemas.microsoft.com/office/drawing/2014/main" id="{1535B46C-6C68-D843-AD3B-AB7DF80AD681}"/>
                </a:ext>
              </a:extLst>
            </p:cNvPr>
            <p:cNvSpPr/>
            <p:nvPr/>
          </p:nvSpPr>
          <p:spPr>
            <a:xfrm>
              <a:off x="1520365" y="2973864"/>
              <a:ext cx="2424062" cy="369332"/>
            </a:xfrm>
            <a:prstGeom prst="rect">
              <a:avLst/>
            </a:prstGeom>
          </p:spPr>
          <p:txBody>
            <a:bodyPr wrap="none">
              <a:spAutoFit/>
            </a:bodyPr>
            <a:lstStyle/>
            <a:p>
              <a:r>
                <a:rPr lang="de-DE">
                  <a:solidFill>
                    <a:srgbClr val="FFC000"/>
                  </a:solidFill>
                </a:rPr>
                <a:t>Partiell (einfache Kante)</a:t>
              </a:r>
            </a:p>
          </p:txBody>
        </p:sp>
        <p:cxnSp>
          <p:nvCxnSpPr>
            <p:cNvPr id="80" name="Straight Arrow Connector 79">
              <a:extLst>
                <a:ext uri="{FF2B5EF4-FFF2-40B4-BE49-F238E27FC236}">
                  <a16:creationId xmlns:a16="http://schemas.microsoft.com/office/drawing/2014/main" id="{08D0B9FB-9E91-094B-972B-952AADBCD477}"/>
                </a:ext>
              </a:extLst>
            </p:cNvPr>
            <p:cNvCxnSpPr>
              <a:cxnSpLocks/>
            </p:cNvCxnSpPr>
            <p:nvPr/>
          </p:nvCxnSpPr>
          <p:spPr>
            <a:xfrm>
              <a:off x="2738695" y="3313575"/>
              <a:ext cx="373227" cy="23430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F96056CA-1FA8-9646-B7C5-C1303EEA4135}"/>
              </a:ext>
            </a:extLst>
          </p:cNvPr>
          <p:cNvGrpSpPr/>
          <p:nvPr/>
        </p:nvGrpSpPr>
        <p:grpSpPr>
          <a:xfrm>
            <a:off x="8055271" y="2613357"/>
            <a:ext cx="3781371" cy="3136873"/>
            <a:chOff x="5063109" y="2967260"/>
            <a:chExt cx="3781371" cy="3136873"/>
          </a:xfrm>
        </p:grpSpPr>
        <p:cxnSp>
          <p:nvCxnSpPr>
            <p:cNvPr id="88" name="Straight Connector 87">
              <a:extLst>
                <a:ext uri="{FF2B5EF4-FFF2-40B4-BE49-F238E27FC236}">
                  <a16:creationId xmlns:a16="http://schemas.microsoft.com/office/drawing/2014/main" id="{77507499-78AF-DD48-B2D8-8350805C2A26}"/>
                </a:ext>
              </a:extLst>
            </p:cNvPr>
            <p:cNvCxnSpPr>
              <a:cxnSpLocks/>
              <a:stCxn id="43" idx="2"/>
              <a:endCxn id="104" idx="0"/>
            </p:cNvCxnSpPr>
            <p:nvPr/>
          </p:nvCxnSpPr>
          <p:spPr>
            <a:xfrm>
              <a:off x="5063109" y="3246382"/>
              <a:ext cx="2421430" cy="57219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98" name="Rectangle 2">
              <a:extLst>
                <a:ext uri="{FF2B5EF4-FFF2-40B4-BE49-F238E27FC236}">
                  <a16:creationId xmlns:a16="http://schemas.microsoft.com/office/drawing/2014/main" id="{F074C724-AB8B-964D-BC7F-C2ECA2F0ADD3}"/>
                </a:ext>
              </a:extLst>
            </p:cNvPr>
            <p:cNvSpPr>
              <a:spLocks noChangeArrowheads="1"/>
            </p:cNvSpPr>
            <p:nvPr/>
          </p:nvSpPr>
          <p:spPr bwMode="auto">
            <a:xfrm>
              <a:off x="7581376" y="5086736"/>
              <a:ext cx="126310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Honorarkraft</a:t>
              </a:r>
            </a:p>
          </p:txBody>
        </p:sp>
        <p:sp>
          <p:nvSpPr>
            <p:cNvPr id="99" name="Rectangle 2">
              <a:extLst>
                <a:ext uri="{FF2B5EF4-FFF2-40B4-BE49-F238E27FC236}">
                  <a16:creationId xmlns:a16="http://schemas.microsoft.com/office/drawing/2014/main" id="{9C8A79F8-F4D3-DE4F-9E75-5F6B1F70FFD3}"/>
                </a:ext>
              </a:extLst>
            </p:cNvPr>
            <p:cNvSpPr>
              <a:spLocks noChangeArrowheads="1"/>
            </p:cNvSpPr>
            <p:nvPr/>
          </p:nvSpPr>
          <p:spPr bwMode="auto">
            <a:xfrm>
              <a:off x="5904739" y="5086736"/>
              <a:ext cx="143289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Festangestellte</a:t>
              </a:r>
            </a:p>
          </p:txBody>
        </p:sp>
        <p:sp>
          <p:nvSpPr>
            <p:cNvPr id="100" name="Oval 7">
              <a:extLst>
                <a:ext uri="{FF2B5EF4-FFF2-40B4-BE49-F238E27FC236}">
                  <a16:creationId xmlns:a16="http://schemas.microsoft.com/office/drawing/2014/main" id="{93F4AAED-299B-B84A-9601-0E9A79D5CF57}"/>
                </a:ext>
              </a:extLst>
            </p:cNvPr>
            <p:cNvSpPr>
              <a:spLocks noChangeArrowheads="1"/>
            </p:cNvSpPr>
            <p:nvPr/>
          </p:nvSpPr>
          <p:spPr bwMode="auto">
            <a:xfrm>
              <a:off x="7644723" y="5735832"/>
              <a:ext cx="1136410" cy="368300"/>
            </a:xfrm>
            <a:prstGeom prst="ellipse">
              <a:avLst/>
            </a:prstGeom>
            <a:solidFill>
              <a:schemeClr val="bg1"/>
            </a:solidFill>
            <a:ln w="12700">
              <a:solidFill>
                <a:schemeClr val="tx1"/>
              </a:solidFill>
              <a:round/>
              <a:headEnd/>
              <a:tailEnd/>
            </a:ln>
          </p:spPr>
          <p:txBody>
            <a:bodyPr wrap="none" anchor="ctr"/>
            <a:lstStyle/>
            <a:p>
              <a:pPr algn="ctr"/>
              <a:r>
                <a:rPr lang="de-DE" sz="1600"/>
                <a:t>Stundensatz</a:t>
              </a:r>
            </a:p>
          </p:txBody>
        </p:sp>
        <p:cxnSp>
          <p:nvCxnSpPr>
            <p:cNvPr id="101" name="Straight Connector 100">
              <a:extLst>
                <a:ext uri="{FF2B5EF4-FFF2-40B4-BE49-F238E27FC236}">
                  <a16:creationId xmlns:a16="http://schemas.microsoft.com/office/drawing/2014/main" id="{493CF67B-5901-B442-A7DA-1DC83669058C}"/>
                </a:ext>
              </a:extLst>
            </p:cNvPr>
            <p:cNvCxnSpPr>
              <a:cxnSpLocks/>
              <a:stCxn id="98" idx="2"/>
              <a:endCxn id="100" idx="0"/>
            </p:cNvCxnSpPr>
            <p:nvPr/>
          </p:nvCxnSpPr>
          <p:spPr>
            <a:xfrm>
              <a:off x="8212928" y="5398103"/>
              <a:ext cx="0"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2" name="Oval 7">
              <a:extLst>
                <a:ext uri="{FF2B5EF4-FFF2-40B4-BE49-F238E27FC236}">
                  <a16:creationId xmlns:a16="http://schemas.microsoft.com/office/drawing/2014/main" id="{B4B2E2C0-54DD-9846-A028-AFB49F3E6966}"/>
                </a:ext>
              </a:extLst>
            </p:cNvPr>
            <p:cNvSpPr>
              <a:spLocks noChangeArrowheads="1"/>
            </p:cNvSpPr>
            <p:nvPr/>
          </p:nvSpPr>
          <p:spPr bwMode="auto">
            <a:xfrm>
              <a:off x="6230958" y="5735833"/>
              <a:ext cx="786472" cy="368300"/>
            </a:xfrm>
            <a:prstGeom prst="ellipse">
              <a:avLst/>
            </a:prstGeom>
            <a:solidFill>
              <a:schemeClr val="bg1"/>
            </a:solidFill>
            <a:ln w="12700">
              <a:solidFill>
                <a:schemeClr val="tx1"/>
              </a:solidFill>
              <a:round/>
              <a:headEnd/>
              <a:tailEnd/>
            </a:ln>
          </p:spPr>
          <p:txBody>
            <a:bodyPr wrap="none" anchor="ctr"/>
            <a:lstStyle/>
            <a:p>
              <a:pPr algn="ctr"/>
              <a:r>
                <a:rPr lang="de-DE" sz="1600"/>
                <a:t>Gehalt</a:t>
              </a:r>
            </a:p>
          </p:txBody>
        </p:sp>
        <p:cxnSp>
          <p:nvCxnSpPr>
            <p:cNvPr id="103" name="Straight Connector 102">
              <a:extLst>
                <a:ext uri="{FF2B5EF4-FFF2-40B4-BE49-F238E27FC236}">
                  <a16:creationId xmlns:a16="http://schemas.microsoft.com/office/drawing/2014/main" id="{3F3C9A31-D82F-444F-B4FC-C2A81AF317D6}"/>
                </a:ext>
              </a:extLst>
            </p:cNvPr>
            <p:cNvCxnSpPr>
              <a:cxnSpLocks/>
              <a:stCxn id="99" idx="2"/>
              <a:endCxn id="102" idx="0"/>
            </p:cNvCxnSpPr>
            <p:nvPr/>
          </p:nvCxnSpPr>
          <p:spPr>
            <a:xfrm>
              <a:off x="6621186" y="5398103"/>
              <a:ext cx="3008"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4" name="Oval 103">
              <a:extLst>
                <a:ext uri="{FF2B5EF4-FFF2-40B4-BE49-F238E27FC236}">
                  <a16:creationId xmlns:a16="http://schemas.microsoft.com/office/drawing/2014/main" id="{9BCE8AC1-D0AF-834F-AB4A-2D2A5C228AC2}"/>
                </a:ext>
              </a:extLst>
            </p:cNvPr>
            <p:cNvSpPr/>
            <p:nvPr/>
          </p:nvSpPr>
          <p:spPr>
            <a:xfrm>
              <a:off x="7340539" y="3818574"/>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105" name="Straight Connector 104">
              <a:extLst>
                <a:ext uri="{FF2B5EF4-FFF2-40B4-BE49-F238E27FC236}">
                  <a16:creationId xmlns:a16="http://schemas.microsoft.com/office/drawing/2014/main" id="{9699C468-9D18-764F-94FC-FE942F9113E8}"/>
                </a:ext>
              </a:extLst>
            </p:cNvPr>
            <p:cNvCxnSpPr>
              <a:cxnSpLocks/>
              <a:stCxn id="99" idx="0"/>
              <a:endCxn id="104" idx="3"/>
            </p:cNvCxnSpPr>
            <p:nvPr/>
          </p:nvCxnSpPr>
          <p:spPr>
            <a:xfrm flipV="1">
              <a:off x="6621186" y="4064397"/>
              <a:ext cx="761530" cy="102233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A1E02BAA-D853-1043-AF7F-9EDFF975AF82}"/>
                </a:ext>
              </a:extLst>
            </p:cNvPr>
            <p:cNvCxnSpPr>
              <a:cxnSpLocks/>
              <a:stCxn id="104" idx="5"/>
              <a:endCxn id="98" idx="0"/>
            </p:cNvCxnSpPr>
            <p:nvPr/>
          </p:nvCxnSpPr>
          <p:spPr>
            <a:xfrm>
              <a:off x="7586362" y="4064397"/>
              <a:ext cx="626566" cy="102233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7" name="Round Same Side Corner Rectangle 87">
              <a:extLst>
                <a:ext uri="{FF2B5EF4-FFF2-40B4-BE49-F238E27FC236}">
                  <a16:creationId xmlns:a16="http://schemas.microsoft.com/office/drawing/2014/main" id="{964C85FE-AD61-4245-B493-DFD7D3B4A381}"/>
                </a:ext>
              </a:extLst>
            </p:cNvPr>
            <p:cNvSpPr/>
            <p:nvPr/>
          </p:nvSpPr>
          <p:spPr>
            <a:xfrm rot="13006412">
              <a:off x="6882145" y="443086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ound Same Side Corner Rectangle 87">
              <a:extLst>
                <a:ext uri="{FF2B5EF4-FFF2-40B4-BE49-F238E27FC236}">
                  <a16:creationId xmlns:a16="http://schemas.microsoft.com/office/drawing/2014/main" id="{F06223A0-C4C1-EA49-B031-FC19687358A6}"/>
                </a:ext>
              </a:extLst>
            </p:cNvPr>
            <p:cNvSpPr/>
            <p:nvPr/>
          </p:nvSpPr>
          <p:spPr>
            <a:xfrm rot="8697968">
              <a:off x="7772830" y="4426322"/>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tangle 108">
              <a:extLst>
                <a:ext uri="{FF2B5EF4-FFF2-40B4-BE49-F238E27FC236}">
                  <a16:creationId xmlns:a16="http://schemas.microsoft.com/office/drawing/2014/main" id="{9EB1D419-3FEB-C042-A070-E56D3D90C4D6}"/>
                </a:ext>
              </a:extLst>
            </p:cNvPr>
            <p:cNvSpPr/>
            <p:nvPr/>
          </p:nvSpPr>
          <p:spPr>
            <a:xfrm>
              <a:off x="5791581" y="2967260"/>
              <a:ext cx="2264723" cy="369332"/>
            </a:xfrm>
            <a:prstGeom prst="rect">
              <a:avLst/>
            </a:prstGeom>
          </p:spPr>
          <p:txBody>
            <a:bodyPr wrap="none">
              <a:spAutoFit/>
            </a:bodyPr>
            <a:lstStyle/>
            <a:p>
              <a:r>
                <a:rPr lang="de-DE">
                  <a:solidFill>
                    <a:srgbClr val="FFC000"/>
                  </a:solidFill>
                </a:rPr>
                <a:t>Total (doppelte Kante)</a:t>
              </a:r>
            </a:p>
          </p:txBody>
        </p:sp>
        <p:cxnSp>
          <p:nvCxnSpPr>
            <p:cNvPr id="110" name="Straight Arrow Connector 109">
              <a:extLst>
                <a:ext uri="{FF2B5EF4-FFF2-40B4-BE49-F238E27FC236}">
                  <a16:creationId xmlns:a16="http://schemas.microsoft.com/office/drawing/2014/main" id="{0A1CB3C7-913C-8E47-8D82-029ED1264EF5}"/>
                </a:ext>
              </a:extLst>
            </p:cNvPr>
            <p:cNvCxnSpPr>
              <a:cxnSpLocks/>
            </p:cNvCxnSpPr>
            <p:nvPr/>
          </p:nvCxnSpPr>
          <p:spPr>
            <a:xfrm flipH="1">
              <a:off x="6267754" y="3271151"/>
              <a:ext cx="282962" cy="233486"/>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4DB90C50-B584-7A41-9353-ED6F84AF0ABA}"/>
              </a:ext>
            </a:extLst>
          </p:cNvPr>
          <p:cNvGrpSpPr/>
          <p:nvPr/>
        </p:nvGrpSpPr>
        <p:grpSpPr>
          <a:xfrm>
            <a:off x="6074362" y="2892479"/>
            <a:ext cx="2487650" cy="3042217"/>
            <a:chOff x="3087168" y="3217598"/>
            <a:chExt cx="2487650" cy="3042217"/>
          </a:xfrm>
        </p:grpSpPr>
        <p:sp>
          <p:nvSpPr>
            <p:cNvPr id="82" name="Rectangle 2">
              <a:extLst>
                <a:ext uri="{FF2B5EF4-FFF2-40B4-BE49-F238E27FC236}">
                  <a16:creationId xmlns:a16="http://schemas.microsoft.com/office/drawing/2014/main" id="{8DA98924-070A-2A4F-BC92-1F7F5EAD6E89}"/>
                </a:ext>
              </a:extLst>
            </p:cNvPr>
            <p:cNvSpPr>
              <a:spLocks noChangeArrowheads="1"/>
            </p:cNvSpPr>
            <p:nvPr/>
          </p:nvSpPr>
          <p:spPr bwMode="auto">
            <a:xfrm>
              <a:off x="4630141" y="4277255"/>
              <a:ext cx="929615"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Manager</a:t>
              </a:r>
            </a:p>
          </p:txBody>
        </p:sp>
        <p:cxnSp>
          <p:nvCxnSpPr>
            <p:cNvPr id="83" name="Straight Connector 82">
              <a:extLst>
                <a:ext uri="{FF2B5EF4-FFF2-40B4-BE49-F238E27FC236}">
                  <a16:creationId xmlns:a16="http://schemas.microsoft.com/office/drawing/2014/main" id="{42A0271C-CB0A-714A-9A8D-A59D5875CBD9}"/>
                </a:ext>
              </a:extLst>
            </p:cNvPr>
            <p:cNvCxnSpPr>
              <a:cxnSpLocks/>
              <a:stCxn id="82" idx="2"/>
              <a:endCxn id="87" idx="0"/>
            </p:cNvCxnSpPr>
            <p:nvPr/>
          </p:nvCxnSpPr>
          <p:spPr>
            <a:xfrm>
              <a:off x="5094949" y="4588622"/>
              <a:ext cx="1" cy="35534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D69F3DF0-C466-F148-AD8C-90896D44F762}"/>
                </a:ext>
              </a:extLst>
            </p:cNvPr>
            <p:cNvCxnSpPr>
              <a:cxnSpLocks/>
              <a:stCxn id="43" idx="2"/>
              <a:endCxn id="82" idx="0"/>
            </p:cNvCxnSpPr>
            <p:nvPr/>
          </p:nvCxnSpPr>
          <p:spPr>
            <a:xfrm>
              <a:off x="5068077" y="3217598"/>
              <a:ext cx="26872" cy="1059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85" name="Round Same Side Corner Rectangle 87">
              <a:extLst>
                <a:ext uri="{FF2B5EF4-FFF2-40B4-BE49-F238E27FC236}">
                  <a16:creationId xmlns:a16="http://schemas.microsoft.com/office/drawing/2014/main" id="{3691D06A-ECBB-AD42-9603-732EF474FCE9}"/>
                </a:ext>
              </a:extLst>
            </p:cNvPr>
            <p:cNvSpPr/>
            <p:nvPr/>
          </p:nvSpPr>
          <p:spPr>
            <a:xfrm rot="10800000">
              <a:off x="4955620" y="3691344"/>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AutoShape 4">
              <a:extLst>
                <a:ext uri="{FF2B5EF4-FFF2-40B4-BE49-F238E27FC236}">
                  <a16:creationId xmlns:a16="http://schemas.microsoft.com/office/drawing/2014/main" id="{838AC4D2-50EA-7F4F-A3E4-157D246DCAA1}"/>
                </a:ext>
              </a:extLst>
            </p:cNvPr>
            <p:cNvSpPr>
              <a:spLocks noChangeArrowheads="1"/>
            </p:cNvSpPr>
            <p:nvPr/>
          </p:nvSpPr>
          <p:spPr bwMode="auto">
            <a:xfrm>
              <a:off x="4615081" y="4943969"/>
              <a:ext cx="959737" cy="596900"/>
            </a:xfrm>
            <a:prstGeom prst="diamond">
              <a:avLst/>
            </a:prstGeom>
            <a:solidFill>
              <a:schemeClr val="bg1"/>
            </a:solidFill>
            <a:ln w="12700">
              <a:solidFill>
                <a:schemeClr val="tx1"/>
              </a:solidFill>
              <a:miter lim="800000"/>
              <a:headEnd/>
              <a:tailEnd/>
            </a:ln>
          </p:spPr>
          <p:txBody>
            <a:bodyPr wrap="none" anchor="ctr"/>
            <a:lstStyle/>
            <a:p>
              <a:pPr algn="ctr"/>
              <a:r>
                <a:rPr lang="de-DE"/>
                <a:t>leitet</a:t>
              </a:r>
            </a:p>
          </p:txBody>
        </p:sp>
        <p:sp>
          <p:nvSpPr>
            <p:cNvPr id="89" name="Rectangle 2">
              <a:extLst>
                <a:ext uri="{FF2B5EF4-FFF2-40B4-BE49-F238E27FC236}">
                  <a16:creationId xmlns:a16="http://schemas.microsoft.com/office/drawing/2014/main" id="{2092BF7B-6869-204D-BB8B-3ECB37076115}"/>
                </a:ext>
              </a:extLst>
            </p:cNvPr>
            <p:cNvSpPr>
              <a:spLocks noChangeArrowheads="1"/>
            </p:cNvSpPr>
            <p:nvPr/>
          </p:nvSpPr>
          <p:spPr bwMode="auto">
            <a:xfrm>
              <a:off x="4705194" y="5948448"/>
              <a:ext cx="779510"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a:solidFill>
                    <a:schemeClr val="accent1"/>
                  </a:solidFill>
                </a:rPr>
                <a:t>Projekt</a:t>
              </a:r>
            </a:p>
          </p:txBody>
        </p:sp>
        <p:cxnSp>
          <p:nvCxnSpPr>
            <p:cNvPr id="93" name="Straight Connector 92">
              <a:extLst>
                <a:ext uri="{FF2B5EF4-FFF2-40B4-BE49-F238E27FC236}">
                  <a16:creationId xmlns:a16="http://schemas.microsoft.com/office/drawing/2014/main" id="{14C500C8-7FD9-6246-92B3-B79B0A1BEF2D}"/>
                </a:ext>
              </a:extLst>
            </p:cNvPr>
            <p:cNvCxnSpPr>
              <a:cxnSpLocks/>
              <a:stCxn id="87" idx="2"/>
              <a:endCxn id="89" idx="0"/>
            </p:cNvCxnSpPr>
            <p:nvPr/>
          </p:nvCxnSpPr>
          <p:spPr>
            <a:xfrm flipH="1">
              <a:off x="5094949" y="5540869"/>
              <a:ext cx="1" cy="40757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A9FE2B32-B802-8B44-808F-9573EFCC4371}"/>
                </a:ext>
              </a:extLst>
            </p:cNvPr>
            <p:cNvSpPr txBox="1"/>
            <p:nvPr/>
          </p:nvSpPr>
          <p:spPr>
            <a:xfrm>
              <a:off x="3087168" y="3921908"/>
              <a:ext cx="1889043" cy="369332"/>
            </a:xfrm>
            <a:prstGeom prst="rect">
              <a:avLst/>
            </a:prstGeom>
            <a:noFill/>
          </p:spPr>
          <p:txBody>
            <a:bodyPr wrap="none" rtlCol="0">
              <a:spAutoFit/>
            </a:bodyPr>
            <a:lstStyle/>
            <a:p>
              <a:r>
                <a:rPr lang="de-DE">
                  <a:solidFill>
                    <a:srgbClr val="FFC000"/>
                  </a:solidFill>
                </a:rPr>
                <a:t>Richtungsanzeiger</a:t>
              </a:r>
            </a:p>
          </p:txBody>
        </p:sp>
        <p:cxnSp>
          <p:nvCxnSpPr>
            <p:cNvPr id="114" name="Straight Arrow Connector 113">
              <a:extLst>
                <a:ext uri="{FF2B5EF4-FFF2-40B4-BE49-F238E27FC236}">
                  <a16:creationId xmlns:a16="http://schemas.microsoft.com/office/drawing/2014/main" id="{94DEC138-3B7A-F346-9081-CBFC264DBE56}"/>
                </a:ext>
              </a:extLst>
            </p:cNvPr>
            <p:cNvCxnSpPr>
              <a:cxnSpLocks/>
            </p:cNvCxnSpPr>
            <p:nvPr/>
          </p:nvCxnSpPr>
          <p:spPr>
            <a:xfrm flipV="1">
              <a:off x="4369741" y="3860054"/>
              <a:ext cx="472398" cy="140127"/>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43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15DF-AD83-254F-831A-D0D2D2F07DA7}"/>
              </a:ext>
            </a:extLst>
          </p:cNvPr>
          <p:cNvSpPr>
            <a:spLocks noGrp="1"/>
          </p:cNvSpPr>
          <p:nvPr>
            <p:ph type="title"/>
          </p:nvPr>
        </p:nvSpPr>
        <p:spPr/>
        <p:txBody>
          <a:bodyPr/>
          <a:lstStyle/>
          <a:p>
            <a:r>
              <a:rPr lang="de-DE"/>
              <a:t>Ausprägungen der Spezialisierung</a:t>
            </a:r>
          </a:p>
        </p:txBody>
      </p:sp>
      <p:sp>
        <p:nvSpPr>
          <p:cNvPr id="3" name="Content Placeholder 2">
            <a:extLst>
              <a:ext uri="{FF2B5EF4-FFF2-40B4-BE49-F238E27FC236}">
                <a16:creationId xmlns:a16="http://schemas.microsoft.com/office/drawing/2014/main" id="{610CF7DB-7D0C-9D4B-9FA7-C92B6F23A354}"/>
              </a:ext>
            </a:extLst>
          </p:cNvPr>
          <p:cNvSpPr>
            <a:spLocks noGrp="1"/>
          </p:cNvSpPr>
          <p:nvPr>
            <p:ph idx="1"/>
          </p:nvPr>
        </p:nvSpPr>
        <p:spPr>
          <a:xfrm>
            <a:off x="359626" y="1665066"/>
            <a:ext cx="6899532" cy="4240848"/>
          </a:xfrm>
        </p:spPr>
        <p:txBody>
          <a:bodyPr/>
          <a:lstStyle/>
          <a:p>
            <a:r>
              <a:rPr lang="de-DE" dirty="0">
                <a:solidFill>
                  <a:schemeClr val="accent1"/>
                </a:solidFill>
              </a:rPr>
              <a:t>Überlappend</a:t>
            </a:r>
            <a:r>
              <a:rPr lang="de-DE" dirty="0"/>
              <a:t>: Instanzen können in mehr als eine Spezialisierung fallen</a:t>
            </a:r>
          </a:p>
        </p:txBody>
      </p:sp>
      <p:sp>
        <p:nvSpPr>
          <p:cNvPr id="5" name="Date Placeholder 4">
            <a:extLst>
              <a:ext uri="{FF2B5EF4-FFF2-40B4-BE49-F238E27FC236}">
                <a16:creationId xmlns:a16="http://schemas.microsoft.com/office/drawing/2014/main" id="{B8786048-DE3A-BA48-8CBB-47284A34AD84}"/>
              </a:ext>
            </a:extLst>
          </p:cNvPr>
          <p:cNvSpPr>
            <a:spLocks noGrp="1"/>
          </p:cNvSpPr>
          <p:nvPr>
            <p:ph type="dt" sz="half" idx="2"/>
          </p:nvPr>
        </p:nvSpPr>
        <p:spPr/>
        <p:txBody>
          <a:bodyPr/>
          <a:lstStyle/>
          <a:p>
            <a:r>
              <a:rPr lang="de-DE"/>
              <a:t>Modellierung</a:t>
            </a:r>
          </a:p>
        </p:txBody>
      </p:sp>
      <p:sp>
        <p:nvSpPr>
          <p:cNvPr id="6" name="Footer Placeholder 5">
            <a:extLst>
              <a:ext uri="{FF2B5EF4-FFF2-40B4-BE49-F238E27FC236}">
                <a16:creationId xmlns:a16="http://schemas.microsoft.com/office/drawing/2014/main" id="{67B36D0D-E874-8A4D-82E1-CAE7EEC56252}"/>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CEE23266-C38B-9941-A6B8-8A1E48308248}"/>
              </a:ext>
            </a:extLst>
          </p:cNvPr>
          <p:cNvSpPr>
            <a:spLocks noGrp="1"/>
          </p:cNvSpPr>
          <p:nvPr>
            <p:ph type="sldNum" sz="quarter" idx="4"/>
          </p:nvPr>
        </p:nvSpPr>
        <p:spPr/>
        <p:txBody>
          <a:bodyPr/>
          <a:lstStyle/>
          <a:p>
            <a:fld id="{6B52BCD7-8B4B-1443-81DC-540C3C62FE02}" type="slidenum">
              <a:rPr lang="de-DE" smtClean="0"/>
              <a:t>43</a:t>
            </a:fld>
            <a:endParaRPr lang="de-DE"/>
          </a:p>
        </p:txBody>
      </p:sp>
      <p:grpSp>
        <p:nvGrpSpPr>
          <p:cNvPr id="81" name="Group 80">
            <a:extLst>
              <a:ext uri="{FF2B5EF4-FFF2-40B4-BE49-F238E27FC236}">
                <a16:creationId xmlns:a16="http://schemas.microsoft.com/office/drawing/2014/main" id="{E5D5888C-5DA8-1F47-AC13-AC0E8756BA84}"/>
              </a:ext>
            </a:extLst>
          </p:cNvPr>
          <p:cNvGrpSpPr/>
          <p:nvPr/>
        </p:nvGrpSpPr>
        <p:grpSpPr>
          <a:xfrm>
            <a:off x="5014357" y="1682476"/>
            <a:ext cx="6817318" cy="4206028"/>
            <a:chOff x="1060062" y="1900843"/>
            <a:chExt cx="6817318" cy="4206028"/>
          </a:xfrm>
        </p:grpSpPr>
        <p:grpSp>
          <p:nvGrpSpPr>
            <p:cNvPr id="42" name="Group 41">
              <a:extLst>
                <a:ext uri="{FF2B5EF4-FFF2-40B4-BE49-F238E27FC236}">
                  <a16:creationId xmlns:a16="http://schemas.microsoft.com/office/drawing/2014/main" id="{D7DCCCCE-48AE-1746-AF1F-21A3871226AA}"/>
                </a:ext>
              </a:extLst>
            </p:cNvPr>
            <p:cNvGrpSpPr/>
            <p:nvPr/>
          </p:nvGrpSpPr>
          <p:grpSpPr>
            <a:xfrm>
              <a:off x="3701718" y="1900843"/>
              <a:ext cx="2751889" cy="1078401"/>
              <a:chOff x="3367602" y="2153061"/>
              <a:chExt cx="2751889" cy="1078401"/>
            </a:xfrm>
          </p:grpSpPr>
          <p:sp>
            <p:nvSpPr>
              <p:cNvPr id="43" name="Rectangle 2">
                <a:extLst>
                  <a:ext uri="{FF2B5EF4-FFF2-40B4-BE49-F238E27FC236}">
                    <a16:creationId xmlns:a16="http://schemas.microsoft.com/office/drawing/2014/main" id="{BABCC6CA-BCF5-2945-87A8-8C612FB961A6}"/>
                  </a:ext>
                </a:extLst>
              </p:cNvPr>
              <p:cNvSpPr>
                <a:spLocks noChangeArrowheads="1"/>
              </p:cNvSpPr>
              <p:nvPr/>
            </p:nvSpPr>
            <p:spPr bwMode="auto">
              <a:xfrm>
                <a:off x="4302898" y="2920095"/>
                <a:ext cx="45948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Teil</a:t>
                </a:r>
              </a:p>
            </p:txBody>
          </p:sp>
          <p:sp>
            <p:nvSpPr>
              <p:cNvPr id="44" name="Oval 7">
                <a:extLst>
                  <a:ext uri="{FF2B5EF4-FFF2-40B4-BE49-F238E27FC236}">
                    <a16:creationId xmlns:a16="http://schemas.microsoft.com/office/drawing/2014/main" id="{CEF83528-F5DB-7340-8F1A-801EDAE2AEC9}"/>
                  </a:ext>
                </a:extLst>
              </p:cNvPr>
              <p:cNvSpPr>
                <a:spLocks noChangeArrowheads="1"/>
              </p:cNvSpPr>
              <p:nvPr/>
            </p:nvSpPr>
            <p:spPr bwMode="auto">
              <a:xfrm>
                <a:off x="3367602" y="215306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u="sng"/>
                  <a:t>TeileNr</a:t>
                </a:r>
                <a:endParaRPr lang="de-DE" sz="1600"/>
              </a:p>
            </p:txBody>
          </p:sp>
          <p:cxnSp>
            <p:nvCxnSpPr>
              <p:cNvPr id="45" name="Straight Connector 44">
                <a:extLst>
                  <a:ext uri="{FF2B5EF4-FFF2-40B4-BE49-F238E27FC236}">
                    <a16:creationId xmlns:a16="http://schemas.microsoft.com/office/drawing/2014/main" id="{CD9C2D37-90AE-D14B-8710-435E02EDCB6D}"/>
                  </a:ext>
                </a:extLst>
              </p:cNvPr>
              <p:cNvCxnSpPr>
                <a:cxnSpLocks/>
                <a:stCxn id="43" idx="0"/>
                <a:endCxn id="44" idx="4"/>
              </p:cNvCxnSpPr>
              <p:nvPr/>
            </p:nvCxnSpPr>
            <p:spPr>
              <a:xfrm flipH="1" flipV="1">
                <a:off x="3891914" y="2521361"/>
                <a:ext cx="640728" cy="39873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Oval 7">
                <a:extLst>
                  <a:ext uri="{FF2B5EF4-FFF2-40B4-BE49-F238E27FC236}">
                    <a16:creationId xmlns:a16="http://schemas.microsoft.com/office/drawing/2014/main" id="{13A9546A-A832-824F-BF26-03BA69492724}"/>
                  </a:ext>
                </a:extLst>
              </p:cNvPr>
              <p:cNvSpPr>
                <a:spLocks noChangeArrowheads="1"/>
              </p:cNvSpPr>
              <p:nvPr/>
            </p:nvSpPr>
            <p:spPr bwMode="auto">
              <a:xfrm>
                <a:off x="4722838" y="2157638"/>
                <a:ext cx="1396653" cy="368300"/>
              </a:xfrm>
              <a:prstGeom prst="ellipse">
                <a:avLst/>
              </a:prstGeom>
              <a:solidFill>
                <a:schemeClr val="bg1"/>
              </a:solidFill>
              <a:ln w="12700">
                <a:solidFill>
                  <a:schemeClr val="tx1"/>
                </a:solidFill>
                <a:round/>
                <a:headEnd/>
                <a:tailEnd/>
              </a:ln>
            </p:spPr>
            <p:txBody>
              <a:bodyPr wrap="none" anchor="ctr"/>
              <a:lstStyle/>
              <a:p>
                <a:pPr algn="ctr"/>
                <a:r>
                  <a:rPr lang="de-DE" sz="1600"/>
                  <a:t>Beschreibung</a:t>
                </a:r>
              </a:p>
            </p:txBody>
          </p:sp>
          <p:cxnSp>
            <p:nvCxnSpPr>
              <p:cNvPr id="49" name="Straight Connector 48">
                <a:extLst>
                  <a:ext uri="{FF2B5EF4-FFF2-40B4-BE49-F238E27FC236}">
                    <a16:creationId xmlns:a16="http://schemas.microsoft.com/office/drawing/2014/main" id="{39783E14-5178-0842-92BA-169F08DE4B24}"/>
                  </a:ext>
                </a:extLst>
              </p:cNvPr>
              <p:cNvCxnSpPr>
                <a:cxnSpLocks/>
                <a:stCxn id="43" idx="0"/>
                <a:endCxn id="48" idx="4"/>
              </p:cNvCxnSpPr>
              <p:nvPr/>
            </p:nvCxnSpPr>
            <p:spPr>
              <a:xfrm flipV="1">
                <a:off x="4532642" y="2525938"/>
                <a:ext cx="888523" cy="3941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447D5940-75D8-9449-B098-DA4CB99F94FE}"/>
                </a:ext>
              </a:extLst>
            </p:cNvPr>
            <p:cNvGrpSpPr/>
            <p:nvPr/>
          </p:nvGrpSpPr>
          <p:grpSpPr>
            <a:xfrm>
              <a:off x="1060062" y="2908700"/>
              <a:ext cx="6817318" cy="3198171"/>
              <a:chOff x="1060062" y="2908700"/>
              <a:chExt cx="6817318" cy="3198171"/>
            </a:xfrm>
          </p:grpSpPr>
          <p:grpSp>
            <p:nvGrpSpPr>
              <p:cNvPr id="33" name="Group 32">
                <a:extLst>
                  <a:ext uri="{FF2B5EF4-FFF2-40B4-BE49-F238E27FC236}">
                    <a16:creationId xmlns:a16="http://schemas.microsoft.com/office/drawing/2014/main" id="{607F25C9-2090-744A-8E23-6CD1FC7A4574}"/>
                  </a:ext>
                </a:extLst>
              </p:cNvPr>
              <p:cNvGrpSpPr/>
              <p:nvPr/>
            </p:nvGrpSpPr>
            <p:grpSpPr>
              <a:xfrm>
                <a:off x="1060062" y="2908700"/>
                <a:ext cx="6205190" cy="3198171"/>
                <a:chOff x="1060062" y="2908700"/>
                <a:chExt cx="6205190" cy="3198171"/>
              </a:xfrm>
            </p:grpSpPr>
            <p:grpSp>
              <p:nvGrpSpPr>
                <p:cNvPr id="133" name="Group 132">
                  <a:extLst>
                    <a:ext uri="{FF2B5EF4-FFF2-40B4-BE49-F238E27FC236}">
                      <a16:creationId xmlns:a16="http://schemas.microsoft.com/office/drawing/2014/main" id="{F96056CA-1FA8-9646-B7C5-C1303EEA4135}"/>
                    </a:ext>
                  </a:extLst>
                </p:cNvPr>
                <p:cNvGrpSpPr/>
                <p:nvPr/>
              </p:nvGrpSpPr>
              <p:grpSpPr>
                <a:xfrm>
                  <a:off x="1060062" y="2908700"/>
                  <a:ext cx="6205190" cy="3195433"/>
                  <a:chOff x="1060062" y="2908700"/>
                  <a:chExt cx="6205190" cy="3195433"/>
                </a:xfrm>
              </p:grpSpPr>
              <p:cxnSp>
                <p:nvCxnSpPr>
                  <p:cNvPr id="88" name="Straight Connector 87">
                    <a:extLst>
                      <a:ext uri="{FF2B5EF4-FFF2-40B4-BE49-F238E27FC236}">
                        <a16:creationId xmlns:a16="http://schemas.microsoft.com/office/drawing/2014/main" id="{77507499-78AF-DD48-B2D8-8350805C2A26}"/>
                      </a:ext>
                    </a:extLst>
                  </p:cNvPr>
                  <p:cNvCxnSpPr>
                    <a:cxnSpLocks/>
                    <a:stCxn id="43" idx="2"/>
                    <a:endCxn id="104" idx="0"/>
                  </p:cNvCxnSpPr>
                  <p:nvPr/>
                </p:nvCxnSpPr>
                <p:spPr>
                  <a:xfrm>
                    <a:off x="4866758" y="2979244"/>
                    <a:ext cx="4054" cy="586511"/>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98" name="Rectangle 2">
                    <a:extLst>
                      <a:ext uri="{FF2B5EF4-FFF2-40B4-BE49-F238E27FC236}">
                        <a16:creationId xmlns:a16="http://schemas.microsoft.com/office/drawing/2014/main" id="{F074C724-AB8B-964D-BC7F-C2ECA2F0ADD3}"/>
                      </a:ext>
                    </a:extLst>
                  </p:cNvPr>
                  <p:cNvSpPr>
                    <a:spLocks noChangeArrowheads="1"/>
                  </p:cNvSpPr>
                  <p:nvPr/>
                </p:nvSpPr>
                <p:spPr bwMode="auto">
                  <a:xfrm>
                    <a:off x="6155684" y="5086737"/>
                    <a:ext cx="1082733"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Teil-Zukauf</a:t>
                    </a:r>
                  </a:p>
                </p:txBody>
              </p:sp>
              <p:sp>
                <p:nvSpPr>
                  <p:cNvPr id="99" name="Rectangle 2">
                    <a:extLst>
                      <a:ext uri="{FF2B5EF4-FFF2-40B4-BE49-F238E27FC236}">
                        <a16:creationId xmlns:a16="http://schemas.microsoft.com/office/drawing/2014/main" id="{9C8A79F8-F4D3-DE4F-9E75-5F6B1F70FFD3}"/>
                      </a:ext>
                    </a:extLst>
                  </p:cNvPr>
                  <p:cNvSpPr>
                    <a:spLocks noChangeArrowheads="1"/>
                  </p:cNvSpPr>
                  <p:nvPr/>
                </p:nvSpPr>
                <p:spPr bwMode="auto">
                  <a:xfrm>
                    <a:off x="2290947" y="5086736"/>
                    <a:ext cx="144417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Teil-Produktion</a:t>
                    </a:r>
                  </a:p>
                </p:txBody>
              </p:sp>
              <p:sp>
                <p:nvSpPr>
                  <p:cNvPr id="100" name="Oval 7">
                    <a:extLst>
                      <a:ext uri="{FF2B5EF4-FFF2-40B4-BE49-F238E27FC236}">
                        <a16:creationId xmlns:a16="http://schemas.microsoft.com/office/drawing/2014/main" id="{93F4AAED-299B-B84A-9601-0E9A79D5CF57}"/>
                      </a:ext>
                    </a:extLst>
                  </p:cNvPr>
                  <p:cNvSpPr>
                    <a:spLocks noChangeArrowheads="1"/>
                  </p:cNvSpPr>
                  <p:nvPr/>
                </p:nvSpPr>
                <p:spPr bwMode="auto">
                  <a:xfrm>
                    <a:off x="5274249" y="5735833"/>
                    <a:ext cx="1422802" cy="368300"/>
                  </a:xfrm>
                  <a:prstGeom prst="ellipse">
                    <a:avLst/>
                  </a:prstGeom>
                  <a:solidFill>
                    <a:schemeClr val="bg1"/>
                  </a:solidFill>
                  <a:ln w="12700">
                    <a:solidFill>
                      <a:schemeClr val="tx1"/>
                    </a:solidFill>
                    <a:round/>
                    <a:headEnd/>
                    <a:tailEnd/>
                  </a:ln>
                </p:spPr>
                <p:txBody>
                  <a:bodyPr wrap="none" anchor="ctr"/>
                  <a:lstStyle/>
                  <a:p>
                    <a:pPr algn="ctr"/>
                    <a:r>
                      <a:rPr lang="de-DE" sz="1600"/>
                      <a:t>LieferantName</a:t>
                    </a:r>
                  </a:p>
                </p:txBody>
              </p:sp>
              <p:cxnSp>
                <p:nvCxnSpPr>
                  <p:cNvPr id="101" name="Straight Connector 100">
                    <a:extLst>
                      <a:ext uri="{FF2B5EF4-FFF2-40B4-BE49-F238E27FC236}">
                        <a16:creationId xmlns:a16="http://schemas.microsoft.com/office/drawing/2014/main" id="{493CF67B-5901-B442-A7DA-1DC83669058C}"/>
                      </a:ext>
                    </a:extLst>
                  </p:cNvPr>
                  <p:cNvCxnSpPr>
                    <a:cxnSpLocks/>
                    <a:stCxn id="98" idx="2"/>
                    <a:endCxn id="100" idx="0"/>
                  </p:cNvCxnSpPr>
                  <p:nvPr/>
                </p:nvCxnSpPr>
                <p:spPr>
                  <a:xfrm flipH="1">
                    <a:off x="5985650" y="5398104"/>
                    <a:ext cx="711401"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2" name="Oval 7">
                    <a:extLst>
                      <a:ext uri="{FF2B5EF4-FFF2-40B4-BE49-F238E27FC236}">
                        <a16:creationId xmlns:a16="http://schemas.microsoft.com/office/drawing/2014/main" id="{B4B2E2C0-54DD-9846-A028-AFB49F3E6966}"/>
                      </a:ext>
                    </a:extLst>
                  </p:cNvPr>
                  <p:cNvSpPr>
                    <a:spLocks noChangeArrowheads="1"/>
                  </p:cNvSpPr>
                  <p:nvPr/>
                </p:nvSpPr>
                <p:spPr bwMode="auto">
                  <a:xfrm>
                    <a:off x="1060062" y="5735833"/>
                    <a:ext cx="1224428" cy="368300"/>
                  </a:xfrm>
                  <a:prstGeom prst="ellipse">
                    <a:avLst/>
                  </a:prstGeom>
                  <a:solidFill>
                    <a:schemeClr val="bg1"/>
                  </a:solidFill>
                  <a:ln w="12700">
                    <a:solidFill>
                      <a:schemeClr val="tx1"/>
                    </a:solidFill>
                    <a:round/>
                    <a:headEnd/>
                    <a:tailEnd/>
                  </a:ln>
                </p:spPr>
                <p:txBody>
                  <a:bodyPr wrap="none" anchor="ctr"/>
                  <a:lstStyle/>
                  <a:p>
                    <a:pPr algn="ctr"/>
                    <a:r>
                      <a:rPr lang="de-DE" sz="1600"/>
                      <a:t>ZeichnungNr</a:t>
                    </a:r>
                  </a:p>
                </p:txBody>
              </p:sp>
              <p:cxnSp>
                <p:nvCxnSpPr>
                  <p:cNvPr id="103" name="Straight Connector 102">
                    <a:extLst>
                      <a:ext uri="{FF2B5EF4-FFF2-40B4-BE49-F238E27FC236}">
                        <a16:creationId xmlns:a16="http://schemas.microsoft.com/office/drawing/2014/main" id="{3F3C9A31-D82F-444F-B4FC-C2A81AF317D6}"/>
                      </a:ext>
                    </a:extLst>
                  </p:cNvPr>
                  <p:cNvCxnSpPr>
                    <a:cxnSpLocks/>
                    <a:stCxn id="99" idx="2"/>
                    <a:endCxn id="102" idx="0"/>
                  </p:cNvCxnSpPr>
                  <p:nvPr/>
                </p:nvCxnSpPr>
                <p:spPr>
                  <a:xfrm flipH="1">
                    <a:off x="1672276" y="5398103"/>
                    <a:ext cx="1340761"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4" name="Oval 103">
                    <a:extLst>
                      <a:ext uri="{FF2B5EF4-FFF2-40B4-BE49-F238E27FC236}">
                        <a16:creationId xmlns:a16="http://schemas.microsoft.com/office/drawing/2014/main" id="{9BCE8AC1-D0AF-834F-AB4A-2D2A5C228AC2}"/>
                      </a:ext>
                    </a:extLst>
                  </p:cNvPr>
                  <p:cNvSpPr/>
                  <p:nvPr/>
                </p:nvSpPr>
                <p:spPr>
                  <a:xfrm>
                    <a:off x="4726812" y="3565755"/>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FFC000"/>
                        </a:solidFill>
                      </a:rPr>
                      <a:t>o</a:t>
                    </a:r>
                  </a:p>
                </p:txBody>
              </p:sp>
              <p:cxnSp>
                <p:nvCxnSpPr>
                  <p:cNvPr id="105" name="Straight Connector 104">
                    <a:extLst>
                      <a:ext uri="{FF2B5EF4-FFF2-40B4-BE49-F238E27FC236}">
                        <a16:creationId xmlns:a16="http://schemas.microsoft.com/office/drawing/2014/main" id="{9699C468-9D18-764F-94FC-FE942F9113E8}"/>
                      </a:ext>
                    </a:extLst>
                  </p:cNvPr>
                  <p:cNvCxnSpPr>
                    <a:cxnSpLocks/>
                    <a:stCxn id="99" idx="0"/>
                    <a:endCxn id="104" idx="3"/>
                  </p:cNvCxnSpPr>
                  <p:nvPr/>
                </p:nvCxnSpPr>
                <p:spPr>
                  <a:xfrm flipV="1">
                    <a:off x="3013037" y="3811578"/>
                    <a:ext cx="1755952" cy="12751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A1E02BAA-D853-1043-AF7F-9EDFF975AF82}"/>
                      </a:ext>
                    </a:extLst>
                  </p:cNvPr>
                  <p:cNvCxnSpPr>
                    <a:cxnSpLocks/>
                    <a:stCxn id="104" idx="5"/>
                    <a:endCxn id="98" idx="0"/>
                  </p:cNvCxnSpPr>
                  <p:nvPr/>
                </p:nvCxnSpPr>
                <p:spPr>
                  <a:xfrm>
                    <a:off x="4972635" y="3811578"/>
                    <a:ext cx="1724416" cy="12751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7" name="Round Same Side Corner Rectangle 87">
                    <a:extLst>
                      <a:ext uri="{FF2B5EF4-FFF2-40B4-BE49-F238E27FC236}">
                        <a16:creationId xmlns:a16="http://schemas.microsoft.com/office/drawing/2014/main" id="{964C85FE-AD61-4245-B493-DFD7D3B4A381}"/>
                      </a:ext>
                    </a:extLst>
                  </p:cNvPr>
                  <p:cNvSpPr/>
                  <p:nvPr/>
                </p:nvSpPr>
                <p:spPr>
                  <a:xfrm rot="14065289">
                    <a:off x="3605765" y="443086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ound Same Side Corner Rectangle 87">
                    <a:extLst>
                      <a:ext uri="{FF2B5EF4-FFF2-40B4-BE49-F238E27FC236}">
                        <a16:creationId xmlns:a16="http://schemas.microsoft.com/office/drawing/2014/main" id="{F06223A0-C4C1-EA49-B031-FC19687358A6}"/>
                      </a:ext>
                    </a:extLst>
                  </p:cNvPr>
                  <p:cNvSpPr/>
                  <p:nvPr/>
                </p:nvSpPr>
                <p:spPr>
                  <a:xfrm rot="7688943">
                    <a:off x="5900901" y="442632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tangle 108">
                    <a:extLst>
                      <a:ext uri="{FF2B5EF4-FFF2-40B4-BE49-F238E27FC236}">
                        <a16:creationId xmlns:a16="http://schemas.microsoft.com/office/drawing/2014/main" id="{9EB1D419-3FEB-C042-A070-E56D3D90C4D6}"/>
                      </a:ext>
                    </a:extLst>
                  </p:cNvPr>
                  <p:cNvSpPr/>
                  <p:nvPr/>
                </p:nvSpPr>
                <p:spPr>
                  <a:xfrm>
                    <a:off x="5000529" y="2908700"/>
                    <a:ext cx="2264723" cy="369332"/>
                  </a:xfrm>
                  <a:prstGeom prst="rect">
                    <a:avLst/>
                  </a:prstGeom>
                </p:spPr>
                <p:txBody>
                  <a:bodyPr wrap="none">
                    <a:spAutoFit/>
                  </a:bodyPr>
                  <a:lstStyle/>
                  <a:p>
                    <a:r>
                      <a:rPr lang="de-DE">
                        <a:solidFill>
                          <a:srgbClr val="FFC000"/>
                        </a:solidFill>
                      </a:rPr>
                      <a:t>Total (doppelte Kante)</a:t>
                    </a:r>
                  </a:p>
                </p:txBody>
              </p:sp>
              <p:cxnSp>
                <p:nvCxnSpPr>
                  <p:cNvPr id="110" name="Straight Arrow Connector 109">
                    <a:extLst>
                      <a:ext uri="{FF2B5EF4-FFF2-40B4-BE49-F238E27FC236}">
                        <a16:creationId xmlns:a16="http://schemas.microsoft.com/office/drawing/2014/main" id="{0A1CB3C7-913C-8E47-8D82-029ED1264EF5}"/>
                      </a:ext>
                    </a:extLst>
                  </p:cNvPr>
                  <p:cNvCxnSpPr>
                    <a:cxnSpLocks/>
                  </p:cNvCxnSpPr>
                  <p:nvPr/>
                </p:nvCxnSpPr>
                <p:spPr>
                  <a:xfrm flipH="1">
                    <a:off x="4907217" y="3201098"/>
                    <a:ext cx="435682" cy="16290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90" name="Oval 7">
                  <a:extLst>
                    <a:ext uri="{FF2B5EF4-FFF2-40B4-BE49-F238E27FC236}">
                      <a16:creationId xmlns:a16="http://schemas.microsoft.com/office/drawing/2014/main" id="{16809768-A6A6-7245-9F7B-34AF36F7ED1C}"/>
                    </a:ext>
                  </a:extLst>
                </p:cNvPr>
                <p:cNvSpPr>
                  <a:spLocks noChangeArrowheads="1"/>
                </p:cNvSpPr>
                <p:nvPr/>
              </p:nvSpPr>
              <p:spPr bwMode="auto">
                <a:xfrm>
                  <a:off x="2404445" y="5738571"/>
                  <a:ext cx="1224428" cy="368300"/>
                </a:xfrm>
                <a:prstGeom prst="ellipse">
                  <a:avLst/>
                </a:prstGeom>
                <a:solidFill>
                  <a:schemeClr val="bg1"/>
                </a:solidFill>
                <a:ln w="12700">
                  <a:solidFill>
                    <a:schemeClr val="tx1"/>
                  </a:solidFill>
                  <a:round/>
                  <a:headEnd/>
                  <a:tailEnd/>
                </a:ln>
              </p:spPr>
              <p:txBody>
                <a:bodyPr wrap="none" anchor="ctr"/>
                <a:lstStyle/>
                <a:p>
                  <a:pPr algn="ctr"/>
                  <a:r>
                    <a:rPr lang="de-DE" sz="1600"/>
                    <a:t>ProdDatum</a:t>
                  </a:r>
                </a:p>
              </p:txBody>
            </p:sp>
            <p:cxnSp>
              <p:nvCxnSpPr>
                <p:cNvPr id="91" name="Straight Connector 90">
                  <a:extLst>
                    <a:ext uri="{FF2B5EF4-FFF2-40B4-BE49-F238E27FC236}">
                      <a16:creationId xmlns:a16="http://schemas.microsoft.com/office/drawing/2014/main" id="{7AA4CC1F-2ABE-0F43-8017-7FFAB7FA4A9B}"/>
                    </a:ext>
                  </a:extLst>
                </p:cNvPr>
                <p:cNvCxnSpPr>
                  <a:cxnSpLocks/>
                  <a:stCxn id="99" idx="2"/>
                  <a:endCxn id="90" idx="0"/>
                </p:cNvCxnSpPr>
                <p:nvPr/>
              </p:nvCxnSpPr>
              <p:spPr>
                <a:xfrm>
                  <a:off x="3013037" y="5398103"/>
                  <a:ext cx="3622" cy="34046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2" name="Oval 7">
                  <a:extLst>
                    <a:ext uri="{FF2B5EF4-FFF2-40B4-BE49-F238E27FC236}">
                      <a16:creationId xmlns:a16="http://schemas.microsoft.com/office/drawing/2014/main" id="{2E02B185-ABF0-AC40-A574-83A27D7FC977}"/>
                    </a:ext>
                  </a:extLst>
                </p:cNvPr>
                <p:cNvSpPr>
                  <a:spLocks noChangeArrowheads="1"/>
                </p:cNvSpPr>
                <p:nvPr/>
              </p:nvSpPr>
              <p:spPr bwMode="auto">
                <a:xfrm>
                  <a:off x="3747281" y="5735833"/>
                  <a:ext cx="592067" cy="368300"/>
                </a:xfrm>
                <a:prstGeom prst="ellipse">
                  <a:avLst/>
                </a:prstGeom>
                <a:solidFill>
                  <a:schemeClr val="bg1"/>
                </a:solidFill>
                <a:ln w="12700">
                  <a:solidFill>
                    <a:schemeClr val="tx1"/>
                  </a:solidFill>
                  <a:round/>
                  <a:headEnd/>
                  <a:tailEnd/>
                </a:ln>
              </p:spPr>
              <p:txBody>
                <a:bodyPr wrap="none" anchor="ctr"/>
                <a:lstStyle/>
                <a:p>
                  <a:pPr algn="ctr"/>
                  <a:r>
                    <a:rPr lang="de-DE" sz="1600"/>
                    <a:t>LosNr</a:t>
                  </a:r>
                </a:p>
              </p:txBody>
            </p:sp>
            <p:cxnSp>
              <p:nvCxnSpPr>
                <p:cNvPr id="94" name="Straight Connector 93">
                  <a:extLst>
                    <a:ext uri="{FF2B5EF4-FFF2-40B4-BE49-F238E27FC236}">
                      <a16:creationId xmlns:a16="http://schemas.microsoft.com/office/drawing/2014/main" id="{6C9E2491-AE60-3C44-9E7E-4BAFEEB9633A}"/>
                    </a:ext>
                  </a:extLst>
                </p:cNvPr>
                <p:cNvCxnSpPr>
                  <a:cxnSpLocks/>
                  <a:stCxn id="99" idx="2"/>
                  <a:endCxn id="92" idx="0"/>
                </p:cNvCxnSpPr>
                <p:nvPr/>
              </p:nvCxnSpPr>
              <p:spPr>
                <a:xfrm>
                  <a:off x="3013037" y="5398103"/>
                  <a:ext cx="1030278"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111" name="Oval 7">
                <a:extLst>
                  <a:ext uri="{FF2B5EF4-FFF2-40B4-BE49-F238E27FC236}">
                    <a16:creationId xmlns:a16="http://schemas.microsoft.com/office/drawing/2014/main" id="{3A1EF4EF-8602-0748-BBA3-CBE301921E8E}"/>
                  </a:ext>
                </a:extLst>
              </p:cNvPr>
              <p:cNvSpPr>
                <a:spLocks noChangeArrowheads="1"/>
              </p:cNvSpPr>
              <p:nvPr/>
            </p:nvSpPr>
            <p:spPr bwMode="auto">
              <a:xfrm>
                <a:off x="6840251" y="5735833"/>
                <a:ext cx="1037129" cy="368300"/>
              </a:xfrm>
              <a:prstGeom prst="ellipse">
                <a:avLst/>
              </a:prstGeom>
              <a:solidFill>
                <a:schemeClr val="bg1"/>
              </a:solidFill>
              <a:ln w="12700">
                <a:solidFill>
                  <a:schemeClr val="tx1"/>
                </a:solidFill>
                <a:round/>
                <a:headEnd/>
                <a:tailEnd/>
              </a:ln>
            </p:spPr>
            <p:txBody>
              <a:bodyPr wrap="none" anchor="ctr"/>
              <a:lstStyle/>
              <a:p>
                <a:pPr algn="ctr"/>
                <a:r>
                  <a:rPr lang="de-DE" sz="1600"/>
                  <a:t>Listenpreis</a:t>
                </a:r>
              </a:p>
            </p:txBody>
          </p:sp>
          <p:cxnSp>
            <p:nvCxnSpPr>
              <p:cNvPr id="112" name="Straight Connector 111">
                <a:extLst>
                  <a:ext uri="{FF2B5EF4-FFF2-40B4-BE49-F238E27FC236}">
                    <a16:creationId xmlns:a16="http://schemas.microsoft.com/office/drawing/2014/main" id="{010BE2C5-C69B-EB4C-9D27-30D25D6FB1D7}"/>
                  </a:ext>
                </a:extLst>
              </p:cNvPr>
              <p:cNvCxnSpPr>
                <a:cxnSpLocks/>
                <a:stCxn id="98" idx="2"/>
                <a:endCxn id="111" idx="0"/>
              </p:cNvCxnSpPr>
              <p:nvPr/>
            </p:nvCxnSpPr>
            <p:spPr>
              <a:xfrm>
                <a:off x="6697051" y="5398104"/>
                <a:ext cx="661765"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115" name="TextBox 114">
              <a:extLst>
                <a:ext uri="{FF2B5EF4-FFF2-40B4-BE49-F238E27FC236}">
                  <a16:creationId xmlns:a16="http://schemas.microsoft.com/office/drawing/2014/main" id="{0D360FDD-0961-AE44-B2B3-B3F447A92B4B}"/>
                </a:ext>
              </a:extLst>
            </p:cNvPr>
            <p:cNvSpPr txBox="1"/>
            <p:nvPr/>
          </p:nvSpPr>
          <p:spPr>
            <a:xfrm>
              <a:off x="3331476" y="3185270"/>
              <a:ext cx="1325363" cy="369332"/>
            </a:xfrm>
            <a:prstGeom prst="rect">
              <a:avLst/>
            </a:prstGeom>
            <a:noFill/>
          </p:spPr>
          <p:txBody>
            <a:bodyPr wrap="none" rtlCol="0">
              <a:spAutoFit/>
            </a:bodyPr>
            <a:lstStyle/>
            <a:p>
              <a:r>
                <a:rPr lang="de-DE">
                  <a:solidFill>
                    <a:srgbClr val="FFC000"/>
                  </a:solidFill>
                </a:rPr>
                <a:t>Overlapping</a:t>
              </a:r>
            </a:p>
          </p:txBody>
        </p:sp>
        <p:cxnSp>
          <p:nvCxnSpPr>
            <p:cNvPr id="116" name="Straight Arrow Connector 115">
              <a:extLst>
                <a:ext uri="{FF2B5EF4-FFF2-40B4-BE49-F238E27FC236}">
                  <a16:creationId xmlns:a16="http://schemas.microsoft.com/office/drawing/2014/main" id="{FB5976C3-563E-F14F-89C3-DC49B899176A}"/>
                </a:ext>
              </a:extLst>
            </p:cNvPr>
            <p:cNvCxnSpPr>
              <a:cxnSpLocks/>
              <a:endCxn id="104" idx="2"/>
            </p:cNvCxnSpPr>
            <p:nvPr/>
          </p:nvCxnSpPr>
          <p:spPr>
            <a:xfrm>
              <a:off x="4316977" y="3496637"/>
              <a:ext cx="409835" cy="213118"/>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1993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C7CB-0521-2247-8F3D-602AE03A7679}"/>
              </a:ext>
            </a:extLst>
          </p:cNvPr>
          <p:cNvSpPr>
            <a:spLocks noGrp="1"/>
          </p:cNvSpPr>
          <p:nvPr>
            <p:ph type="title"/>
          </p:nvPr>
        </p:nvSpPr>
        <p:spPr/>
        <p:txBody>
          <a:bodyPr/>
          <a:lstStyle/>
          <a:p>
            <a:r>
              <a:rPr lang="de-DE"/>
              <a:t>Aufzählungstypen</a:t>
            </a:r>
          </a:p>
        </p:txBody>
      </p:sp>
      <p:sp>
        <p:nvSpPr>
          <p:cNvPr id="3" name="Content Placeholder 2">
            <a:extLst>
              <a:ext uri="{FF2B5EF4-FFF2-40B4-BE49-F238E27FC236}">
                <a16:creationId xmlns:a16="http://schemas.microsoft.com/office/drawing/2014/main" id="{7C57155D-7295-0A47-8211-A9EF80206E8D}"/>
              </a:ext>
            </a:extLst>
          </p:cNvPr>
          <p:cNvSpPr>
            <a:spLocks noGrp="1"/>
          </p:cNvSpPr>
          <p:nvPr>
            <p:ph idx="1"/>
          </p:nvPr>
        </p:nvSpPr>
        <p:spPr>
          <a:xfrm>
            <a:off x="359625" y="1665066"/>
            <a:ext cx="6781809" cy="4240848"/>
          </a:xfrm>
        </p:spPr>
        <p:txBody>
          <a:bodyPr/>
          <a:lstStyle/>
          <a:p>
            <a:r>
              <a:rPr lang="de-DE" dirty="0"/>
              <a:t>Zu einem bestimmten definierendes Attribut können eine Menge von Spezialisierungen definiert werden</a:t>
            </a:r>
          </a:p>
          <a:p>
            <a:pPr lvl="1"/>
            <a:r>
              <a:rPr lang="de-DE" dirty="0"/>
              <a:t>Erlaubt Attributwert-spezifische zusätzliche Attribute zu definieren</a:t>
            </a:r>
          </a:p>
          <a:p>
            <a:pPr lvl="1"/>
            <a:r>
              <a:rPr lang="de-DE" dirty="0"/>
              <a:t>Beispiel: Stellentyp mit Spezialisierungen</a:t>
            </a:r>
          </a:p>
          <a:p>
            <a:pPr lvl="2"/>
            <a:r>
              <a:rPr lang="de-DE" dirty="0"/>
              <a:t>Sekretärin</a:t>
            </a:r>
          </a:p>
          <a:p>
            <a:pPr lvl="3"/>
            <a:r>
              <a:rPr lang="de-DE" dirty="0"/>
              <a:t>Attribut: </a:t>
            </a:r>
            <a:r>
              <a:rPr lang="de-DE" dirty="0" err="1"/>
              <a:t>TastAnschläge</a:t>
            </a:r>
            <a:endParaRPr lang="de-DE" dirty="0"/>
          </a:p>
          <a:p>
            <a:pPr lvl="2"/>
            <a:r>
              <a:rPr lang="de-DE" dirty="0"/>
              <a:t>Techniker</a:t>
            </a:r>
          </a:p>
          <a:p>
            <a:pPr lvl="3"/>
            <a:r>
              <a:rPr lang="de-DE" dirty="0"/>
              <a:t>Attribut: Rang</a:t>
            </a:r>
          </a:p>
          <a:p>
            <a:pPr lvl="2"/>
            <a:r>
              <a:rPr lang="de-DE" dirty="0"/>
              <a:t>Ingenieur</a:t>
            </a:r>
          </a:p>
          <a:p>
            <a:pPr lvl="3"/>
            <a:r>
              <a:rPr lang="de-DE" dirty="0"/>
              <a:t>Attribut: </a:t>
            </a:r>
            <a:r>
              <a:rPr lang="de-DE" dirty="0" err="1"/>
              <a:t>IngTyp</a:t>
            </a:r>
            <a:endParaRPr lang="de-DE" dirty="0"/>
          </a:p>
        </p:txBody>
      </p:sp>
      <p:sp>
        <p:nvSpPr>
          <p:cNvPr id="36" name="Date Placeholder 35">
            <a:extLst>
              <a:ext uri="{FF2B5EF4-FFF2-40B4-BE49-F238E27FC236}">
                <a16:creationId xmlns:a16="http://schemas.microsoft.com/office/drawing/2014/main" id="{9FBD233F-DB26-FE4C-AF38-B15F1536E232}"/>
              </a:ext>
            </a:extLst>
          </p:cNvPr>
          <p:cNvSpPr>
            <a:spLocks noGrp="1"/>
          </p:cNvSpPr>
          <p:nvPr>
            <p:ph type="dt" sz="half" idx="2"/>
          </p:nvPr>
        </p:nvSpPr>
        <p:spPr/>
        <p:txBody>
          <a:bodyPr/>
          <a:lstStyle/>
          <a:p>
            <a:r>
              <a:rPr lang="de-DE"/>
              <a:t>Modellierung</a:t>
            </a:r>
          </a:p>
        </p:txBody>
      </p:sp>
      <p:sp>
        <p:nvSpPr>
          <p:cNvPr id="37" name="Footer Placeholder 36">
            <a:extLst>
              <a:ext uri="{FF2B5EF4-FFF2-40B4-BE49-F238E27FC236}">
                <a16:creationId xmlns:a16="http://schemas.microsoft.com/office/drawing/2014/main" id="{6ECFC6F6-84C4-E44D-8F08-17DFF14223BD}"/>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9C085FB2-E6D2-0A4C-B9A7-132EA27E3B76}"/>
              </a:ext>
            </a:extLst>
          </p:cNvPr>
          <p:cNvSpPr>
            <a:spLocks noGrp="1"/>
          </p:cNvSpPr>
          <p:nvPr>
            <p:ph type="sldNum" sz="quarter" idx="4"/>
          </p:nvPr>
        </p:nvSpPr>
        <p:spPr/>
        <p:txBody>
          <a:bodyPr/>
          <a:lstStyle/>
          <a:p>
            <a:fld id="{6B52BCD7-8B4B-1443-81DC-540C3C62FE02}" type="slidenum">
              <a:rPr lang="de-DE" smtClean="0"/>
              <a:t>44</a:t>
            </a:fld>
            <a:endParaRPr lang="de-DE"/>
          </a:p>
        </p:txBody>
      </p:sp>
      <p:grpSp>
        <p:nvGrpSpPr>
          <p:cNvPr id="5" name="Group 4">
            <a:extLst>
              <a:ext uri="{FF2B5EF4-FFF2-40B4-BE49-F238E27FC236}">
                <a16:creationId xmlns:a16="http://schemas.microsoft.com/office/drawing/2014/main" id="{4923E1FF-F1CB-294C-B31D-99080FC0BD31}"/>
              </a:ext>
            </a:extLst>
          </p:cNvPr>
          <p:cNvGrpSpPr/>
          <p:nvPr/>
        </p:nvGrpSpPr>
        <p:grpSpPr>
          <a:xfrm>
            <a:off x="5962884" y="1188294"/>
            <a:ext cx="5868791" cy="4717620"/>
            <a:chOff x="1565520" y="1638732"/>
            <a:chExt cx="5868791" cy="4717620"/>
          </a:xfrm>
        </p:grpSpPr>
        <p:sp>
          <p:nvSpPr>
            <p:cNvPr id="6" name="Rectangle 2">
              <a:extLst>
                <a:ext uri="{FF2B5EF4-FFF2-40B4-BE49-F238E27FC236}">
                  <a16:creationId xmlns:a16="http://schemas.microsoft.com/office/drawing/2014/main" id="{B1FB48EA-4631-0F41-93BF-56DE38233A58}"/>
                </a:ext>
              </a:extLst>
            </p:cNvPr>
            <p:cNvSpPr>
              <a:spLocks noChangeArrowheads="1"/>
            </p:cNvSpPr>
            <p:nvPr/>
          </p:nvSpPr>
          <p:spPr bwMode="auto">
            <a:xfrm>
              <a:off x="3979331" y="3131551"/>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Angestellte</a:t>
              </a:r>
            </a:p>
          </p:txBody>
        </p:sp>
        <p:sp>
          <p:nvSpPr>
            <p:cNvPr id="7" name="Oval 7">
              <a:extLst>
                <a:ext uri="{FF2B5EF4-FFF2-40B4-BE49-F238E27FC236}">
                  <a16:creationId xmlns:a16="http://schemas.microsoft.com/office/drawing/2014/main" id="{65549314-9E0E-AC4B-84E1-85237DE06150}"/>
                </a:ext>
              </a:extLst>
            </p:cNvPr>
            <p:cNvSpPr>
              <a:spLocks noChangeArrowheads="1"/>
            </p:cNvSpPr>
            <p:nvPr/>
          </p:nvSpPr>
          <p:spPr bwMode="auto">
            <a:xfrm>
              <a:off x="3913284" y="2145078"/>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u="sng"/>
                <a:t>SozVersNr</a:t>
              </a:r>
              <a:endParaRPr lang="de-DE" sz="1600"/>
            </a:p>
          </p:txBody>
        </p:sp>
        <p:cxnSp>
          <p:nvCxnSpPr>
            <p:cNvPr id="8" name="Straight Connector 7">
              <a:extLst>
                <a:ext uri="{FF2B5EF4-FFF2-40B4-BE49-F238E27FC236}">
                  <a16:creationId xmlns:a16="http://schemas.microsoft.com/office/drawing/2014/main" id="{82190F06-40B4-8240-B5D5-D43048C0491B}"/>
                </a:ext>
              </a:extLst>
            </p:cNvPr>
            <p:cNvCxnSpPr>
              <a:cxnSpLocks/>
              <a:stCxn id="6" idx="0"/>
              <a:endCxn id="7" idx="4"/>
            </p:cNvCxnSpPr>
            <p:nvPr/>
          </p:nvCxnSpPr>
          <p:spPr>
            <a:xfrm flipH="1" flipV="1">
              <a:off x="4437596" y="2513378"/>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 name="Oval 7">
              <a:extLst>
                <a:ext uri="{FF2B5EF4-FFF2-40B4-BE49-F238E27FC236}">
                  <a16:creationId xmlns:a16="http://schemas.microsoft.com/office/drawing/2014/main" id="{092B0564-96E8-CB42-ABE1-81EE3772C712}"/>
                </a:ext>
              </a:extLst>
            </p:cNvPr>
            <p:cNvSpPr>
              <a:spLocks noChangeArrowheads="1"/>
            </p:cNvSpPr>
            <p:nvPr/>
          </p:nvSpPr>
          <p:spPr bwMode="auto">
            <a:xfrm>
              <a:off x="4717853" y="2412370"/>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a:t>Adresse</a:t>
              </a:r>
            </a:p>
          </p:txBody>
        </p:sp>
        <p:cxnSp>
          <p:nvCxnSpPr>
            <p:cNvPr id="10" name="Straight Connector 9">
              <a:extLst>
                <a:ext uri="{FF2B5EF4-FFF2-40B4-BE49-F238E27FC236}">
                  <a16:creationId xmlns:a16="http://schemas.microsoft.com/office/drawing/2014/main" id="{3D1FC910-AE56-9C4E-9072-656B6502EA56}"/>
                </a:ext>
              </a:extLst>
            </p:cNvPr>
            <p:cNvCxnSpPr>
              <a:cxnSpLocks/>
              <a:stCxn id="6" idx="0"/>
              <a:endCxn id="9" idx="4"/>
            </p:cNvCxnSpPr>
            <p:nvPr/>
          </p:nvCxnSpPr>
          <p:spPr>
            <a:xfrm flipV="1">
              <a:off x="4536985" y="2780670"/>
              <a:ext cx="577810" cy="35088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1" name="Oval 7">
              <a:extLst>
                <a:ext uri="{FF2B5EF4-FFF2-40B4-BE49-F238E27FC236}">
                  <a16:creationId xmlns:a16="http://schemas.microsoft.com/office/drawing/2014/main" id="{FE1F943F-BDA3-E94B-B74A-E63E468EC8C6}"/>
                </a:ext>
              </a:extLst>
            </p:cNvPr>
            <p:cNvSpPr>
              <a:spLocks noChangeArrowheads="1"/>
            </p:cNvSpPr>
            <p:nvPr/>
          </p:nvSpPr>
          <p:spPr bwMode="auto">
            <a:xfrm>
              <a:off x="5409327" y="2174118"/>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a:t>GebDatum</a:t>
              </a:r>
            </a:p>
          </p:txBody>
        </p:sp>
        <p:cxnSp>
          <p:nvCxnSpPr>
            <p:cNvPr id="12" name="Straight Connector 11">
              <a:extLst>
                <a:ext uri="{FF2B5EF4-FFF2-40B4-BE49-F238E27FC236}">
                  <a16:creationId xmlns:a16="http://schemas.microsoft.com/office/drawing/2014/main" id="{304A6504-3A56-6046-A3A4-2C5BC31960BC}"/>
                </a:ext>
              </a:extLst>
            </p:cNvPr>
            <p:cNvCxnSpPr>
              <a:cxnSpLocks/>
              <a:stCxn id="6" idx="0"/>
              <a:endCxn id="11" idx="4"/>
            </p:cNvCxnSpPr>
            <p:nvPr/>
          </p:nvCxnSpPr>
          <p:spPr>
            <a:xfrm flipV="1">
              <a:off x="4536985" y="2542418"/>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Oval 7">
              <a:extLst>
                <a:ext uri="{FF2B5EF4-FFF2-40B4-BE49-F238E27FC236}">
                  <a16:creationId xmlns:a16="http://schemas.microsoft.com/office/drawing/2014/main" id="{44B63C9A-BE7D-7A43-BEEB-3CBBE1941CFA}"/>
                </a:ext>
              </a:extLst>
            </p:cNvPr>
            <p:cNvSpPr>
              <a:spLocks noChangeArrowheads="1"/>
            </p:cNvSpPr>
            <p:nvPr/>
          </p:nvSpPr>
          <p:spPr bwMode="auto">
            <a:xfrm>
              <a:off x="3200631" y="2184300"/>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a:t>Name</a:t>
              </a:r>
            </a:p>
          </p:txBody>
        </p:sp>
        <p:cxnSp>
          <p:nvCxnSpPr>
            <p:cNvPr id="14" name="Straight Connector 13">
              <a:extLst>
                <a:ext uri="{FF2B5EF4-FFF2-40B4-BE49-F238E27FC236}">
                  <a16:creationId xmlns:a16="http://schemas.microsoft.com/office/drawing/2014/main" id="{9477C8F3-77B0-064F-A456-EE23A3252A4E}"/>
                </a:ext>
              </a:extLst>
            </p:cNvPr>
            <p:cNvCxnSpPr>
              <a:cxnSpLocks/>
              <a:stCxn id="6" idx="0"/>
              <a:endCxn id="13" idx="4"/>
            </p:cNvCxnSpPr>
            <p:nvPr/>
          </p:nvCxnSpPr>
          <p:spPr>
            <a:xfrm flipH="1" flipV="1">
              <a:off x="3487463" y="2552600"/>
              <a:ext cx="1049522" cy="57895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5" name="Oval 7">
              <a:extLst>
                <a:ext uri="{FF2B5EF4-FFF2-40B4-BE49-F238E27FC236}">
                  <a16:creationId xmlns:a16="http://schemas.microsoft.com/office/drawing/2014/main" id="{4550A0E6-4459-7245-A028-7C30DC6B94D4}"/>
                </a:ext>
              </a:extLst>
            </p:cNvPr>
            <p:cNvSpPr>
              <a:spLocks noChangeArrowheads="1"/>
            </p:cNvSpPr>
            <p:nvPr/>
          </p:nvSpPr>
          <p:spPr bwMode="auto">
            <a:xfrm>
              <a:off x="2631615" y="1642454"/>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a:t>Vorname</a:t>
              </a:r>
            </a:p>
          </p:txBody>
        </p:sp>
        <p:cxnSp>
          <p:nvCxnSpPr>
            <p:cNvPr id="16" name="Straight Connector 15">
              <a:extLst>
                <a:ext uri="{FF2B5EF4-FFF2-40B4-BE49-F238E27FC236}">
                  <a16:creationId xmlns:a16="http://schemas.microsoft.com/office/drawing/2014/main" id="{513C5817-2D25-054B-A0DA-846EE5F29D78}"/>
                </a:ext>
              </a:extLst>
            </p:cNvPr>
            <p:cNvCxnSpPr>
              <a:cxnSpLocks/>
              <a:stCxn id="13" idx="1"/>
              <a:endCxn id="15" idx="4"/>
            </p:cNvCxnSpPr>
            <p:nvPr/>
          </p:nvCxnSpPr>
          <p:spPr>
            <a:xfrm flipH="1" flipV="1">
              <a:off x="3062519" y="2010754"/>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 name="Oval 7">
              <a:extLst>
                <a:ext uri="{FF2B5EF4-FFF2-40B4-BE49-F238E27FC236}">
                  <a16:creationId xmlns:a16="http://schemas.microsoft.com/office/drawing/2014/main" id="{8171386B-6950-5843-9739-6236CAD1CB58}"/>
                </a:ext>
              </a:extLst>
            </p:cNvPr>
            <p:cNvSpPr>
              <a:spLocks noChangeArrowheads="1"/>
            </p:cNvSpPr>
            <p:nvPr/>
          </p:nvSpPr>
          <p:spPr bwMode="auto">
            <a:xfrm>
              <a:off x="3577418" y="1638732"/>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a:t>Nachname</a:t>
              </a:r>
            </a:p>
          </p:txBody>
        </p:sp>
        <p:cxnSp>
          <p:nvCxnSpPr>
            <p:cNvPr id="18" name="Straight Connector 17">
              <a:extLst>
                <a:ext uri="{FF2B5EF4-FFF2-40B4-BE49-F238E27FC236}">
                  <a16:creationId xmlns:a16="http://schemas.microsoft.com/office/drawing/2014/main" id="{9B18FF83-CC16-4E46-8CDF-92A73E3AB7BC}"/>
                </a:ext>
              </a:extLst>
            </p:cNvPr>
            <p:cNvCxnSpPr>
              <a:cxnSpLocks/>
              <a:stCxn id="13" idx="7"/>
              <a:endCxn id="17" idx="4"/>
            </p:cNvCxnSpPr>
            <p:nvPr/>
          </p:nvCxnSpPr>
          <p:spPr>
            <a:xfrm flipV="1">
              <a:off x="3690283" y="2007032"/>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 name="Rectangle 2">
              <a:extLst>
                <a:ext uri="{FF2B5EF4-FFF2-40B4-BE49-F238E27FC236}">
                  <a16:creationId xmlns:a16="http://schemas.microsoft.com/office/drawing/2014/main" id="{2AB288D2-F1E3-134B-ADAF-5B8FCB11FA90}"/>
                </a:ext>
              </a:extLst>
            </p:cNvPr>
            <p:cNvSpPr>
              <a:spLocks noChangeArrowheads="1"/>
            </p:cNvSpPr>
            <p:nvPr/>
          </p:nvSpPr>
          <p:spPr bwMode="auto">
            <a:xfrm>
              <a:off x="4050005" y="5338954"/>
              <a:ext cx="97546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Techniker</a:t>
              </a:r>
            </a:p>
          </p:txBody>
        </p:sp>
        <p:sp>
          <p:nvSpPr>
            <p:cNvPr id="20" name="Rectangle 2">
              <a:extLst>
                <a:ext uri="{FF2B5EF4-FFF2-40B4-BE49-F238E27FC236}">
                  <a16:creationId xmlns:a16="http://schemas.microsoft.com/office/drawing/2014/main" id="{62E58938-2D1E-AB43-A179-8FF37783DB41}"/>
                </a:ext>
              </a:extLst>
            </p:cNvPr>
            <p:cNvSpPr>
              <a:spLocks noChangeArrowheads="1"/>
            </p:cNvSpPr>
            <p:nvPr/>
          </p:nvSpPr>
          <p:spPr bwMode="auto">
            <a:xfrm>
              <a:off x="6459812" y="5338955"/>
              <a:ext cx="97449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Ingenieur</a:t>
              </a:r>
            </a:p>
          </p:txBody>
        </p:sp>
        <p:sp>
          <p:nvSpPr>
            <p:cNvPr id="21" name="Rectangle 2">
              <a:extLst>
                <a:ext uri="{FF2B5EF4-FFF2-40B4-BE49-F238E27FC236}">
                  <a16:creationId xmlns:a16="http://schemas.microsoft.com/office/drawing/2014/main" id="{5D24A4D8-CB59-B047-8DCC-25EEF416F554}"/>
                </a:ext>
              </a:extLst>
            </p:cNvPr>
            <p:cNvSpPr>
              <a:spLocks noChangeArrowheads="1"/>
            </p:cNvSpPr>
            <p:nvPr/>
          </p:nvSpPr>
          <p:spPr bwMode="auto">
            <a:xfrm>
              <a:off x="1758693" y="5338954"/>
              <a:ext cx="880178"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Sekretär</a:t>
              </a:r>
            </a:p>
          </p:txBody>
        </p:sp>
        <p:sp>
          <p:nvSpPr>
            <p:cNvPr id="22" name="Oval 7">
              <a:extLst>
                <a:ext uri="{FF2B5EF4-FFF2-40B4-BE49-F238E27FC236}">
                  <a16:creationId xmlns:a16="http://schemas.microsoft.com/office/drawing/2014/main" id="{B1C40C97-AFAF-AE43-9896-2A05D29196C2}"/>
                </a:ext>
              </a:extLst>
            </p:cNvPr>
            <p:cNvSpPr>
              <a:spLocks noChangeArrowheads="1"/>
            </p:cNvSpPr>
            <p:nvPr/>
          </p:nvSpPr>
          <p:spPr bwMode="auto">
            <a:xfrm>
              <a:off x="6571044" y="5988051"/>
              <a:ext cx="752033" cy="368300"/>
            </a:xfrm>
            <a:prstGeom prst="ellipse">
              <a:avLst/>
            </a:prstGeom>
            <a:solidFill>
              <a:schemeClr val="bg1"/>
            </a:solidFill>
            <a:ln w="12700">
              <a:solidFill>
                <a:schemeClr val="tx1"/>
              </a:solidFill>
              <a:round/>
              <a:headEnd/>
              <a:tailEnd/>
            </a:ln>
          </p:spPr>
          <p:txBody>
            <a:bodyPr wrap="none" anchor="ctr"/>
            <a:lstStyle/>
            <a:p>
              <a:pPr algn="ctr"/>
              <a:r>
                <a:rPr lang="de-DE" sz="1600"/>
                <a:t>IngTyp</a:t>
              </a:r>
            </a:p>
          </p:txBody>
        </p:sp>
        <p:cxnSp>
          <p:nvCxnSpPr>
            <p:cNvPr id="23" name="Straight Connector 22">
              <a:extLst>
                <a:ext uri="{FF2B5EF4-FFF2-40B4-BE49-F238E27FC236}">
                  <a16:creationId xmlns:a16="http://schemas.microsoft.com/office/drawing/2014/main" id="{CF00A4C8-D14C-6444-8162-BF720AD918CB}"/>
                </a:ext>
              </a:extLst>
            </p:cNvPr>
            <p:cNvCxnSpPr>
              <a:cxnSpLocks/>
              <a:stCxn id="20" idx="2"/>
              <a:endCxn id="22" idx="0"/>
            </p:cNvCxnSpPr>
            <p:nvPr/>
          </p:nvCxnSpPr>
          <p:spPr>
            <a:xfrm flipH="1">
              <a:off x="6947061" y="5650322"/>
              <a:ext cx="1"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4" name="Oval 7">
              <a:extLst>
                <a:ext uri="{FF2B5EF4-FFF2-40B4-BE49-F238E27FC236}">
                  <a16:creationId xmlns:a16="http://schemas.microsoft.com/office/drawing/2014/main" id="{1CC309CE-1890-6743-82F9-AB28FC6B9525}"/>
                </a:ext>
              </a:extLst>
            </p:cNvPr>
            <p:cNvSpPr>
              <a:spLocks noChangeArrowheads="1"/>
            </p:cNvSpPr>
            <p:nvPr/>
          </p:nvSpPr>
          <p:spPr bwMode="auto">
            <a:xfrm>
              <a:off x="4242203" y="5988052"/>
              <a:ext cx="591065" cy="368300"/>
            </a:xfrm>
            <a:prstGeom prst="ellipse">
              <a:avLst/>
            </a:prstGeom>
            <a:solidFill>
              <a:schemeClr val="bg1"/>
            </a:solidFill>
            <a:ln w="12700">
              <a:solidFill>
                <a:schemeClr val="tx1"/>
              </a:solidFill>
              <a:round/>
              <a:headEnd/>
              <a:tailEnd/>
            </a:ln>
          </p:spPr>
          <p:txBody>
            <a:bodyPr wrap="none" anchor="ctr"/>
            <a:lstStyle/>
            <a:p>
              <a:pPr algn="ctr"/>
              <a:r>
                <a:rPr lang="de-DE" sz="1600"/>
                <a:t>Rang</a:t>
              </a:r>
            </a:p>
          </p:txBody>
        </p:sp>
        <p:cxnSp>
          <p:nvCxnSpPr>
            <p:cNvPr id="25" name="Straight Connector 24">
              <a:extLst>
                <a:ext uri="{FF2B5EF4-FFF2-40B4-BE49-F238E27FC236}">
                  <a16:creationId xmlns:a16="http://schemas.microsoft.com/office/drawing/2014/main" id="{10BFCF17-FE25-A447-8E2D-6E75EA04AB0D}"/>
                </a:ext>
              </a:extLst>
            </p:cNvPr>
            <p:cNvCxnSpPr>
              <a:cxnSpLocks/>
              <a:stCxn id="19" idx="2"/>
              <a:endCxn id="24" idx="0"/>
            </p:cNvCxnSpPr>
            <p:nvPr/>
          </p:nvCxnSpPr>
          <p:spPr>
            <a:xfrm>
              <a:off x="4537736" y="5650321"/>
              <a:ext cx="0" cy="33773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6" name="Oval 7">
              <a:extLst>
                <a:ext uri="{FF2B5EF4-FFF2-40B4-BE49-F238E27FC236}">
                  <a16:creationId xmlns:a16="http://schemas.microsoft.com/office/drawing/2014/main" id="{F17214CB-83B7-1E41-90DF-93DE48D8DD54}"/>
                </a:ext>
              </a:extLst>
            </p:cNvPr>
            <p:cNvSpPr>
              <a:spLocks noChangeArrowheads="1"/>
            </p:cNvSpPr>
            <p:nvPr/>
          </p:nvSpPr>
          <p:spPr bwMode="auto">
            <a:xfrm>
              <a:off x="1565520" y="5988051"/>
              <a:ext cx="1266524" cy="368300"/>
            </a:xfrm>
            <a:prstGeom prst="ellipse">
              <a:avLst/>
            </a:prstGeom>
            <a:solidFill>
              <a:schemeClr val="bg1"/>
            </a:solidFill>
            <a:ln w="12700">
              <a:solidFill>
                <a:schemeClr val="tx1"/>
              </a:solidFill>
              <a:round/>
              <a:headEnd/>
              <a:tailEnd/>
            </a:ln>
          </p:spPr>
          <p:txBody>
            <a:bodyPr wrap="none" anchor="ctr"/>
            <a:lstStyle/>
            <a:p>
              <a:pPr algn="ctr"/>
              <a:r>
                <a:rPr lang="de-DE" sz="1600"/>
                <a:t>TastAnschläge</a:t>
              </a:r>
            </a:p>
          </p:txBody>
        </p:sp>
        <p:cxnSp>
          <p:nvCxnSpPr>
            <p:cNvPr id="27" name="Straight Connector 26">
              <a:extLst>
                <a:ext uri="{FF2B5EF4-FFF2-40B4-BE49-F238E27FC236}">
                  <a16:creationId xmlns:a16="http://schemas.microsoft.com/office/drawing/2014/main" id="{B633C73D-0639-6441-8F96-D4BD0A05FC67}"/>
                </a:ext>
              </a:extLst>
            </p:cNvPr>
            <p:cNvCxnSpPr>
              <a:cxnSpLocks/>
              <a:stCxn id="21" idx="2"/>
              <a:endCxn id="26" idx="0"/>
            </p:cNvCxnSpPr>
            <p:nvPr/>
          </p:nvCxnSpPr>
          <p:spPr>
            <a:xfrm>
              <a:off x="2198782" y="5650321"/>
              <a:ext cx="0"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77E108D5-BF6C-DD45-B96C-8BD3850D58FE}"/>
                </a:ext>
              </a:extLst>
            </p:cNvPr>
            <p:cNvSpPr/>
            <p:nvPr/>
          </p:nvSpPr>
          <p:spPr>
            <a:xfrm>
              <a:off x="4393735" y="400657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d</a:t>
              </a:r>
            </a:p>
          </p:txBody>
        </p:sp>
        <p:cxnSp>
          <p:nvCxnSpPr>
            <p:cNvPr id="29" name="Straight Connector 28">
              <a:extLst>
                <a:ext uri="{FF2B5EF4-FFF2-40B4-BE49-F238E27FC236}">
                  <a16:creationId xmlns:a16="http://schemas.microsoft.com/office/drawing/2014/main" id="{1C43734C-E959-3340-B9C8-BAFF6EBE83E3}"/>
                </a:ext>
              </a:extLst>
            </p:cNvPr>
            <p:cNvCxnSpPr>
              <a:cxnSpLocks/>
              <a:stCxn id="6" idx="2"/>
              <a:endCxn id="28" idx="0"/>
            </p:cNvCxnSpPr>
            <p:nvPr/>
          </p:nvCxnSpPr>
          <p:spPr>
            <a:xfrm>
              <a:off x="4536985" y="3442918"/>
              <a:ext cx="750" cy="5636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4B713CD-8549-4E4F-ABCE-6418F6F13838}"/>
                </a:ext>
              </a:extLst>
            </p:cNvPr>
            <p:cNvCxnSpPr>
              <a:cxnSpLocks/>
              <a:stCxn id="21" idx="0"/>
              <a:endCxn id="28" idx="3"/>
            </p:cNvCxnSpPr>
            <p:nvPr/>
          </p:nvCxnSpPr>
          <p:spPr>
            <a:xfrm flipV="1">
              <a:off x="2198782" y="4252399"/>
              <a:ext cx="2237130"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639BC8E-1CD2-CC40-8E1E-AA655CEACBB6}"/>
                </a:ext>
              </a:extLst>
            </p:cNvPr>
            <p:cNvCxnSpPr>
              <a:cxnSpLocks/>
              <a:stCxn id="19" idx="0"/>
              <a:endCxn id="28" idx="4"/>
            </p:cNvCxnSpPr>
            <p:nvPr/>
          </p:nvCxnSpPr>
          <p:spPr>
            <a:xfrm flipH="1" flipV="1">
              <a:off x="4537735" y="4294576"/>
              <a:ext cx="1" cy="10443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07EC41E-9B79-C54E-8654-4DD9D9C5C54D}"/>
                </a:ext>
              </a:extLst>
            </p:cNvPr>
            <p:cNvCxnSpPr>
              <a:cxnSpLocks/>
              <a:stCxn id="28" idx="5"/>
              <a:endCxn id="20" idx="0"/>
            </p:cNvCxnSpPr>
            <p:nvPr/>
          </p:nvCxnSpPr>
          <p:spPr>
            <a:xfrm>
              <a:off x="4639558" y="4252399"/>
              <a:ext cx="2307504" cy="10865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 name="Round Same Side Corner Rectangle 87">
              <a:extLst>
                <a:ext uri="{FF2B5EF4-FFF2-40B4-BE49-F238E27FC236}">
                  <a16:creationId xmlns:a16="http://schemas.microsoft.com/office/drawing/2014/main" id="{215CE4F5-6230-374B-B504-1BC4B0206C76}"/>
                </a:ext>
              </a:extLst>
            </p:cNvPr>
            <p:cNvSpPr/>
            <p:nvPr/>
          </p:nvSpPr>
          <p:spPr>
            <a:xfrm rot="10800000">
              <a:off x="4419727" y="470991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ound Same Side Corner Rectangle 87">
              <a:extLst>
                <a:ext uri="{FF2B5EF4-FFF2-40B4-BE49-F238E27FC236}">
                  <a16:creationId xmlns:a16="http://schemas.microsoft.com/office/drawing/2014/main" id="{520F5B01-0C4F-8642-B9BD-FF76CC438679}"/>
                </a:ext>
              </a:extLst>
            </p:cNvPr>
            <p:cNvSpPr/>
            <p:nvPr/>
          </p:nvSpPr>
          <p:spPr>
            <a:xfrm rot="14731031">
              <a:off x="3113941" y="4690254"/>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ound Same Side Corner Rectangle 87">
              <a:extLst>
                <a:ext uri="{FF2B5EF4-FFF2-40B4-BE49-F238E27FC236}">
                  <a16:creationId xmlns:a16="http://schemas.microsoft.com/office/drawing/2014/main" id="{5EE5A741-DAA5-014E-8902-6E71F7D91558}"/>
                </a:ext>
              </a:extLst>
            </p:cNvPr>
            <p:cNvSpPr/>
            <p:nvPr/>
          </p:nvSpPr>
          <p:spPr>
            <a:xfrm rot="6916771">
              <a:off x="5783072" y="4685637"/>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2" name="Group 41">
            <a:extLst>
              <a:ext uri="{FF2B5EF4-FFF2-40B4-BE49-F238E27FC236}">
                <a16:creationId xmlns:a16="http://schemas.microsoft.com/office/drawing/2014/main" id="{B4B0B697-0979-1C47-A9F5-046DD190CE34}"/>
              </a:ext>
            </a:extLst>
          </p:cNvPr>
          <p:cNvGrpSpPr/>
          <p:nvPr/>
        </p:nvGrpSpPr>
        <p:grpSpPr>
          <a:xfrm>
            <a:off x="9492002" y="2131835"/>
            <a:ext cx="1775981" cy="704962"/>
            <a:chOff x="5422880" y="2459527"/>
            <a:chExt cx="1775981" cy="704962"/>
          </a:xfrm>
        </p:grpSpPr>
        <p:sp>
          <p:nvSpPr>
            <p:cNvPr id="38" name="Oval 7">
              <a:extLst>
                <a:ext uri="{FF2B5EF4-FFF2-40B4-BE49-F238E27FC236}">
                  <a16:creationId xmlns:a16="http://schemas.microsoft.com/office/drawing/2014/main" id="{E698E97A-9163-134D-9C7F-DC86ED81DCB0}"/>
                </a:ext>
              </a:extLst>
            </p:cNvPr>
            <p:cNvSpPr>
              <a:spLocks noChangeArrowheads="1"/>
            </p:cNvSpPr>
            <p:nvPr/>
          </p:nvSpPr>
          <p:spPr bwMode="auto">
            <a:xfrm>
              <a:off x="6150238" y="2459527"/>
              <a:ext cx="1048623" cy="368300"/>
            </a:xfrm>
            <a:prstGeom prst="ellipse">
              <a:avLst/>
            </a:prstGeom>
            <a:solidFill>
              <a:schemeClr val="bg1"/>
            </a:solidFill>
            <a:ln w="12700">
              <a:solidFill>
                <a:srgbClr val="FFC000"/>
              </a:solidFill>
              <a:round/>
              <a:headEnd/>
              <a:tailEnd/>
            </a:ln>
          </p:spPr>
          <p:txBody>
            <a:bodyPr wrap="none" anchor="ctr"/>
            <a:lstStyle/>
            <a:p>
              <a:pPr algn="ctr"/>
              <a:r>
                <a:rPr lang="de-DE" sz="1600">
                  <a:solidFill>
                    <a:srgbClr val="FFC000"/>
                  </a:solidFill>
                </a:rPr>
                <a:t>Stellentyp</a:t>
              </a:r>
            </a:p>
          </p:txBody>
        </p:sp>
        <p:cxnSp>
          <p:nvCxnSpPr>
            <p:cNvPr id="39" name="Straight Connector 38">
              <a:extLst>
                <a:ext uri="{FF2B5EF4-FFF2-40B4-BE49-F238E27FC236}">
                  <a16:creationId xmlns:a16="http://schemas.microsoft.com/office/drawing/2014/main" id="{4C20E290-719A-9D4F-8490-22AE03E3039A}"/>
                </a:ext>
              </a:extLst>
            </p:cNvPr>
            <p:cNvCxnSpPr>
              <a:cxnSpLocks/>
              <a:stCxn id="6" idx="3"/>
              <a:endCxn id="38" idx="4"/>
            </p:cNvCxnSpPr>
            <p:nvPr/>
          </p:nvCxnSpPr>
          <p:spPr>
            <a:xfrm flipV="1">
              <a:off x="5422880" y="2827827"/>
              <a:ext cx="1251670" cy="33666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47" name="Group 46">
            <a:extLst>
              <a:ext uri="{FF2B5EF4-FFF2-40B4-BE49-F238E27FC236}">
                <a16:creationId xmlns:a16="http://schemas.microsoft.com/office/drawing/2014/main" id="{32EE9E32-CB43-814F-8124-F9732A5A0A8D}"/>
              </a:ext>
            </a:extLst>
          </p:cNvPr>
          <p:cNvGrpSpPr/>
          <p:nvPr/>
        </p:nvGrpSpPr>
        <p:grpSpPr>
          <a:xfrm>
            <a:off x="6983626" y="3099953"/>
            <a:ext cx="3979688" cy="1834463"/>
            <a:chOff x="2630025" y="3427645"/>
            <a:chExt cx="3979688" cy="1834463"/>
          </a:xfrm>
        </p:grpSpPr>
        <p:sp>
          <p:nvSpPr>
            <p:cNvPr id="43" name="TextBox 42">
              <a:extLst>
                <a:ext uri="{FF2B5EF4-FFF2-40B4-BE49-F238E27FC236}">
                  <a16:creationId xmlns:a16="http://schemas.microsoft.com/office/drawing/2014/main" id="{1C4B734F-7DD7-4D41-9A23-72AE1930CB85}"/>
                </a:ext>
              </a:extLst>
            </p:cNvPr>
            <p:cNvSpPr txBox="1"/>
            <p:nvPr/>
          </p:nvSpPr>
          <p:spPr>
            <a:xfrm>
              <a:off x="4507118" y="3427645"/>
              <a:ext cx="1124219" cy="369332"/>
            </a:xfrm>
            <a:prstGeom prst="rect">
              <a:avLst/>
            </a:prstGeom>
            <a:noFill/>
          </p:spPr>
          <p:txBody>
            <a:bodyPr wrap="none" rtlCol="0">
              <a:spAutoFit/>
            </a:bodyPr>
            <a:lstStyle/>
            <a:p>
              <a:r>
                <a:rPr lang="de-DE">
                  <a:solidFill>
                    <a:srgbClr val="FFC000"/>
                  </a:solidFill>
                </a:rPr>
                <a:t>Stellentyp</a:t>
              </a:r>
            </a:p>
          </p:txBody>
        </p:sp>
        <p:sp>
          <p:nvSpPr>
            <p:cNvPr id="44" name="TextBox 43">
              <a:extLst>
                <a:ext uri="{FF2B5EF4-FFF2-40B4-BE49-F238E27FC236}">
                  <a16:creationId xmlns:a16="http://schemas.microsoft.com/office/drawing/2014/main" id="{40C18C41-066D-5E4C-AAC5-13B678C3F444}"/>
                </a:ext>
              </a:extLst>
            </p:cNvPr>
            <p:cNvSpPr txBox="1"/>
            <p:nvPr/>
          </p:nvSpPr>
          <p:spPr>
            <a:xfrm>
              <a:off x="2630025" y="4125932"/>
              <a:ext cx="1480855" cy="369332"/>
            </a:xfrm>
            <a:prstGeom prst="rect">
              <a:avLst/>
            </a:prstGeom>
            <a:noFill/>
          </p:spPr>
          <p:txBody>
            <a:bodyPr wrap="none" rtlCol="0">
              <a:spAutoFit/>
            </a:bodyPr>
            <a:lstStyle/>
            <a:p>
              <a:r>
                <a:rPr lang="de-DE">
                  <a:solidFill>
                    <a:srgbClr val="FFC000"/>
                  </a:solidFill>
                </a:rPr>
                <a:t>&gt;&gt;Sekretär&lt;&lt;</a:t>
              </a:r>
            </a:p>
          </p:txBody>
        </p:sp>
        <p:sp>
          <p:nvSpPr>
            <p:cNvPr id="45" name="TextBox 44">
              <a:extLst>
                <a:ext uri="{FF2B5EF4-FFF2-40B4-BE49-F238E27FC236}">
                  <a16:creationId xmlns:a16="http://schemas.microsoft.com/office/drawing/2014/main" id="{4FA72684-3F0A-814D-95C8-E6A6962875C6}"/>
                </a:ext>
              </a:extLst>
            </p:cNvPr>
            <p:cNvSpPr txBox="1"/>
            <p:nvPr/>
          </p:nvSpPr>
          <p:spPr>
            <a:xfrm>
              <a:off x="3136088" y="4892776"/>
              <a:ext cx="1540102" cy="369332"/>
            </a:xfrm>
            <a:prstGeom prst="rect">
              <a:avLst/>
            </a:prstGeom>
            <a:noFill/>
          </p:spPr>
          <p:txBody>
            <a:bodyPr wrap="none" rtlCol="0">
              <a:spAutoFit/>
            </a:bodyPr>
            <a:lstStyle/>
            <a:p>
              <a:r>
                <a:rPr lang="de-DE">
                  <a:solidFill>
                    <a:srgbClr val="FFC000"/>
                  </a:solidFill>
                </a:rPr>
                <a:t>&gt;&gt;Techniker&lt;&lt;</a:t>
              </a:r>
            </a:p>
          </p:txBody>
        </p:sp>
        <p:sp>
          <p:nvSpPr>
            <p:cNvPr id="46" name="TextBox 45">
              <a:extLst>
                <a:ext uri="{FF2B5EF4-FFF2-40B4-BE49-F238E27FC236}">
                  <a16:creationId xmlns:a16="http://schemas.microsoft.com/office/drawing/2014/main" id="{7FD9A61B-382A-B547-B234-204271244138}"/>
                </a:ext>
              </a:extLst>
            </p:cNvPr>
            <p:cNvSpPr txBox="1"/>
            <p:nvPr/>
          </p:nvSpPr>
          <p:spPr>
            <a:xfrm>
              <a:off x="5069227" y="4124773"/>
              <a:ext cx="1540486" cy="369332"/>
            </a:xfrm>
            <a:prstGeom prst="rect">
              <a:avLst/>
            </a:prstGeom>
            <a:noFill/>
          </p:spPr>
          <p:txBody>
            <a:bodyPr wrap="none" rtlCol="0">
              <a:spAutoFit/>
            </a:bodyPr>
            <a:lstStyle/>
            <a:p>
              <a:r>
                <a:rPr lang="de-DE">
                  <a:solidFill>
                    <a:srgbClr val="FFC000"/>
                  </a:solidFill>
                </a:rPr>
                <a:t>&gt;&gt;Ingenieur&lt;&lt;</a:t>
              </a:r>
            </a:p>
          </p:txBody>
        </p:sp>
      </p:grpSp>
    </p:spTree>
    <p:extLst>
      <p:ext uri="{BB962C8B-B14F-4D97-AF65-F5344CB8AC3E}">
        <p14:creationId xmlns:p14="http://schemas.microsoft.com/office/powerpoint/2010/main" val="23605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808D-2877-EA43-BB43-2681B1435409}"/>
              </a:ext>
            </a:extLst>
          </p:cNvPr>
          <p:cNvSpPr>
            <a:spLocks noGrp="1"/>
          </p:cNvSpPr>
          <p:nvPr>
            <p:ph type="title"/>
          </p:nvPr>
        </p:nvSpPr>
        <p:spPr/>
        <p:txBody>
          <a:bodyPr/>
          <a:lstStyle/>
          <a:p>
            <a:r>
              <a:rPr lang="de-DE" dirty="0"/>
              <a:t>Spezialisierungsnetzwerk</a:t>
            </a:r>
          </a:p>
        </p:txBody>
      </p:sp>
      <p:sp>
        <p:nvSpPr>
          <p:cNvPr id="5" name="Date Placeholder 4">
            <a:extLst>
              <a:ext uri="{FF2B5EF4-FFF2-40B4-BE49-F238E27FC236}">
                <a16:creationId xmlns:a16="http://schemas.microsoft.com/office/drawing/2014/main" id="{41B8EC08-C654-314A-B670-18D6B84FB9C4}"/>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D67C7957-28CC-B148-A3C3-45FD6EBD21D3}"/>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B9263598-7794-964D-9AD0-D2EB4EE68992}"/>
              </a:ext>
            </a:extLst>
          </p:cNvPr>
          <p:cNvSpPr>
            <a:spLocks noGrp="1"/>
          </p:cNvSpPr>
          <p:nvPr>
            <p:ph type="sldNum" sz="quarter" idx="4"/>
          </p:nvPr>
        </p:nvSpPr>
        <p:spPr/>
        <p:txBody>
          <a:bodyPr/>
          <a:lstStyle/>
          <a:p>
            <a:fld id="{6B52BCD7-8B4B-1443-81DC-540C3C62FE02}" type="slidenum">
              <a:rPr lang="en-GB" smtClean="0"/>
              <a:t>45</a:t>
            </a:fld>
            <a:endParaRPr lang="en-GB"/>
          </a:p>
        </p:txBody>
      </p:sp>
      <p:grpSp>
        <p:nvGrpSpPr>
          <p:cNvPr id="89" name="Group 88">
            <a:extLst>
              <a:ext uri="{FF2B5EF4-FFF2-40B4-BE49-F238E27FC236}">
                <a16:creationId xmlns:a16="http://schemas.microsoft.com/office/drawing/2014/main" id="{33F2AB28-4E9B-EB4B-B248-9DE219A70408}"/>
              </a:ext>
            </a:extLst>
          </p:cNvPr>
          <p:cNvGrpSpPr/>
          <p:nvPr/>
        </p:nvGrpSpPr>
        <p:grpSpPr>
          <a:xfrm>
            <a:off x="2179076" y="1766011"/>
            <a:ext cx="7860275" cy="3797472"/>
            <a:chOff x="984205" y="2879333"/>
            <a:chExt cx="7860275" cy="3797472"/>
          </a:xfrm>
        </p:grpSpPr>
        <p:grpSp>
          <p:nvGrpSpPr>
            <p:cNvPr id="73" name="Group 72">
              <a:extLst>
                <a:ext uri="{FF2B5EF4-FFF2-40B4-BE49-F238E27FC236}">
                  <a16:creationId xmlns:a16="http://schemas.microsoft.com/office/drawing/2014/main" id="{F019B771-490D-0447-87DF-52D15487D2E5}"/>
                </a:ext>
              </a:extLst>
            </p:cNvPr>
            <p:cNvGrpSpPr/>
            <p:nvPr/>
          </p:nvGrpSpPr>
          <p:grpSpPr>
            <a:xfrm>
              <a:off x="984205" y="2879333"/>
              <a:ext cx="7860275" cy="2518770"/>
              <a:chOff x="984205" y="2879333"/>
              <a:chExt cx="7860275" cy="2518770"/>
            </a:xfrm>
          </p:grpSpPr>
          <p:grpSp>
            <p:nvGrpSpPr>
              <p:cNvPr id="17" name="Group 16">
                <a:extLst>
                  <a:ext uri="{FF2B5EF4-FFF2-40B4-BE49-F238E27FC236}">
                    <a16:creationId xmlns:a16="http://schemas.microsoft.com/office/drawing/2014/main" id="{169147E1-2519-D243-B29E-6B4D16D936C5}"/>
                  </a:ext>
                </a:extLst>
              </p:cNvPr>
              <p:cNvGrpSpPr/>
              <p:nvPr/>
            </p:nvGrpSpPr>
            <p:grpSpPr>
              <a:xfrm>
                <a:off x="984205" y="2879333"/>
                <a:ext cx="4444549" cy="2518770"/>
                <a:chOff x="650089" y="3131551"/>
                <a:chExt cx="4444549" cy="2518770"/>
              </a:xfrm>
            </p:grpSpPr>
            <p:sp>
              <p:nvSpPr>
                <p:cNvPr id="18" name="Rectangle 2">
                  <a:extLst>
                    <a:ext uri="{FF2B5EF4-FFF2-40B4-BE49-F238E27FC236}">
                      <a16:creationId xmlns:a16="http://schemas.microsoft.com/office/drawing/2014/main" id="{54C1A7C9-DA9E-C54A-8C9B-B6BA3CEC475B}"/>
                    </a:ext>
                  </a:extLst>
                </p:cNvPr>
                <p:cNvSpPr>
                  <a:spLocks noChangeArrowheads="1"/>
                </p:cNvSpPr>
                <p:nvPr/>
              </p:nvSpPr>
              <p:spPr bwMode="auto">
                <a:xfrm>
                  <a:off x="3979331" y="3131551"/>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Angestellte</a:t>
                  </a:r>
                </a:p>
              </p:txBody>
            </p:sp>
            <p:sp>
              <p:nvSpPr>
                <p:cNvPr id="31" name="Rectangle 2">
                  <a:extLst>
                    <a:ext uri="{FF2B5EF4-FFF2-40B4-BE49-F238E27FC236}">
                      <a16:creationId xmlns:a16="http://schemas.microsoft.com/office/drawing/2014/main" id="{4660EA60-6CB5-0A44-A676-F37FAFFF5F4A}"/>
                    </a:ext>
                  </a:extLst>
                </p:cNvPr>
                <p:cNvSpPr>
                  <a:spLocks noChangeArrowheads="1"/>
                </p:cNvSpPr>
                <p:nvPr/>
              </p:nvSpPr>
              <p:spPr bwMode="auto">
                <a:xfrm>
                  <a:off x="1735693" y="5338954"/>
                  <a:ext cx="97546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Techniker</a:t>
                  </a:r>
                </a:p>
              </p:txBody>
            </p:sp>
            <p:sp>
              <p:nvSpPr>
                <p:cNvPr id="32" name="Rectangle 2">
                  <a:extLst>
                    <a:ext uri="{FF2B5EF4-FFF2-40B4-BE49-F238E27FC236}">
                      <a16:creationId xmlns:a16="http://schemas.microsoft.com/office/drawing/2014/main" id="{3BCFBD39-E4E2-0D40-AD65-3319E12E3750}"/>
                    </a:ext>
                  </a:extLst>
                </p:cNvPr>
                <p:cNvSpPr>
                  <a:spLocks noChangeArrowheads="1"/>
                </p:cNvSpPr>
                <p:nvPr/>
              </p:nvSpPr>
              <p:spPr bwMode="auto">
                <a:xfrm>
                  <a:off x="2929376" y="5338954"/>
                  <a:ext cx="97449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Ingenieur</a:t>
                  </a:r>
                </a:p>
              </p:txBody>
            </p:sp>
            <p:sp>
              <p:nvSpPr>
                <p:cNvPr id="33" name="Rectangle 2">
                  <a:extLst>
                    <a:ext uri="{FF2B5EF4-FFF2-40B4-BE49-F238E27FC236}">
                      <a16:creationId xmlns:a16="http://schemas.microsoft.com/office/drawing/2014/main" id="{8B232B45-C5BE-D942-B787-3C0AA829C0C3}"/>
                    </a:ext>
                  </a:extLst>
                </p:cNvPr>
                <p:cNvSpPr>
                  <a:spLocks noChangeArrowheads="1"/>
                </p:cNvSpPr>
                <p:nvPr/>
              </p:nvSpPr>
              <p:spPr bwMode="auto">
                <a:xfrm>
                  <a:off x="650089" y="5338954"/>
                  <a:ext cx="880178"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Sekretär</a:t>
                  </a:r>
                </a:p>
              </p:txBody>
            </p:sp>
            <p:sp>
              <p:nvSpPr>
                <p:cNvPr id="40" name="Oval 39">
                  <a:extLst>
                    <a:ext uri="{FF2B5EF4-FFF2-40B4-BE49-F238E27FC236}">
                      <a16:creationId xmlns:a16="http://schemas.microsoft.com/office/drawing/2014/main" id="{A0C468C5-5E66-4146-81E2-9C241972DC49}"/>
                    </a:ext>
                  </a:extLst>
                </p:cNvPr>
                <p:cNvSpPr/>
                <p:nvPr/>
              </p:nvSpPr>
              <p:spPr>
                <a:xfrm>
                  <a:off x="2079423" y="400657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41" name="Straight Connector 40">
                  <a:extLst>
                    <a:ext uri="{FF2B5EF4-FFF2-40B4-BE49-F238E27FC236}">
                      <a16:creationId xmlns:a16="http://schemas.microsoft.com/office/drawing/2014/main" id="{B10C2AF7-5767-634A-AEB0-5DFE98E8BAAE}"/>
                    </a:ext>
                  </a:extLst>
                </p:cNvPr>
                <p:cNvCxnSpPr>
                  <a:cxnSpLocks/>
                  <a:stCxn id="18" idx="2"/>
                  <a:endCxn id="40" idx="0"/>
                </p:cNvCxnSpPr>
                <p:nvPr/>
              </p:nvCxnSpPr>
              <p:spPr>
                <a:xfrm flipH="1">
                  <a:off x="2223423" y="3442918"/>
                  <a:ext cx="2313562" cy="5636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C9FC004-010D-B14E-8AA8-91A442D6861D}"/>
                    </a:ext>
                  </a:extLst>
                </p:cNvPr>
                <p:cNvCxnSpPr>
                  <a:cxnSpLocks/>
                  <a:stCxn id="33" idx="0"/>
                  <a:endCxn id="40" idx="3"/>
                </p:cNvCxnSpPr>
                <p:nvPr/>
              </p:nvCxnSpPr>
              <p:spPr>
                <a:xfrm flipV="1">
                  <a:off x="1090178" y="4252399"/>
                  <a:ext cx="1031422"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24B725FA-F957-5448-BE9E-DB8E70AA085F}"/>
                    </a:ext>
                  </a:extLst>
                </p:cNvPr>
                <p:cNvCxnSpPr>
                  <a:cxnSpLocks/>
                  <a:stCxn id="31" idx="0"/>
                  <a:endCxn id="40" idx="4"/>
                </p:cNvCxnSpPr>
                <p:nvPr/>
              </p:nvCxnSpPr>
              <p:spPr>
                <a:xfrm flipH="1" flipV="1">
                  <a:off x="2223423" y="4294576"/>
                  <a:ext cx="1" cy="10443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C7BDD35-07B1-0F4D-B052-BAA322F66F95}"/>
                    </a:ext>
                  </a:extLst>
                </p:cNvPr>
                <p:cNvCxnSpPr>
                  <a:cxnSpLocks/>
                  <a:stCxn id="40" idx="5"/>
                  <a:endCxn id="32" idx="0"/>
                </p:cNvCxnSpPr>
                <p:nvPr/>
              </p:nvCxnSpPr>
              <p:spPr>
                <a:xfrm>
                  <a:off x="2325246" y="4252399"/>
                  <a:ext cx="1091380"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5" name="Round Same Side Corner Rectangle 87">
                  <a:extLst>
                    <a:ext uri="{FF2B5EF4-FFF2-40B4-BE49-F238E27FC236}">
                      <a16:creationId xmlns:a16="http://schemas.microsoft.com/office/drawing/2014/main" id="{671EB0A9-4F25-E849-8E71-FDE05D4584DF}"/>
                    </a:ext>
                  </a:extLst>
                </p:cNvPr>
                <p:cNvSpPr/>
                <p:nvPr/>
              </p:nvSpPr>
              <p:spPr>
                <a:xfrm rot="10800000">
                  <a:off x="2105415" y="470991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ound Same Side Corner Rectangle 87">
                  <a:extLst>
                    <a:ext uri="{FF2B5EF4-FFF2-40B4-BE49-F238E27FC236}">
                      <a16:creationId xmlns:a16="http://schemas.microsoft.com/office/drawing/2014/main" id="{84007561-3874-C043-AEC8-A7D4178DB916}"/>
                    </a:ext>
                  </a:extLst>
                </p:cNvPr>
                <p:cNvSpPr/>
                <p:nvPr/>
              </p:nvSpPr>
              <p:spPr>
                <a:xfrm rot="13457463">
                  <a:off x="1414621" y="4714530"/>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ound Same Side Corner Rectangle 87">
                  <a:extLst>
                    <a:ext uri="{FF2B5EF4-FFF2-40B4-BE49-F238E27FC236}">
                      <a16:creationId xmlns:a16="http://schemas.microsoft.com/office/drawing/2014/main" id="{F90D4304-05BE-7D44-B81E-D7B93C32677E}"/>
                    </a:ext>
                  </a:extLst>
                </p:cNvPr>
                <p:cNvSpPr/>
                <p:nvPr/>
              </p:nvSpPr>
              <p:spPr>
                <a:xfrm rot="8084403">
                  <a:off x="2837584" y="4726097"/>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8" name="Group 47">
                <a:extLst>
                  <a:ext uri="{FF2B5EF4-FFF2-40B4-BE49-F238E27FC236}">
                    <a16:creationId xmlns:a16="http://schemas.microsoft.com/office/drawing/2014/main" id="{730A1305-0DEB-C842-9A66-2108D4F5390E}"/>
                  </a:ext>
                </a:extLst>
              </p:cNvPr>
              <p:cNvGrpSpPr/>
              <p:nvPr/>
            </p:nvGrpSpPr>
            <p:grpSpPr>
              <a:xfrm>
                <a:off x="4871101" y="3190700"/>
                <a:ext cx="3973379" cy="2207403"/>
                <a:chOff x="4871101" y="3190700"/>
                <a:chExt cx="3973379" cy="2207403"/>
              </a:xfrm>
            </p:grpSpPr>
            <p:cxnSp>
              <p:nvCxnSpPr>
                <p:cNvPr id="49" name="Straight Connector 48">
                  <a:extLst>
                    <a:ext uri="{FF2B5EF4-FFF2-40B4-BE49-F238E27FC236}">
                      <a16:creationId xmlns:a16="http://schemas.microsoft.com/office/drawing/2014/main" id="{FFE7A69F-0D63-144E-8888-CAFA1B2BA9C6}"/>
                    </a:ext>
                  </a:extLst>
                </p:cNvPr>
                <p:cNvCxnSpPr>
                  <a:cxnSpLocks/>
                  <a:stCxn id="18" idx="2"/>
                  <a:endCxn id="56" idx="0"/>
                </p:cNvCxnSpPr>
                <p:nvPr/>
              </p:nvCxnSpPr>
              <p:spPr>
                <a:xfrm>
                  <a:off x="4871101" y="3190700"/>
                  <a:ext cx="2613438" cy="627874"/>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50" name="Rectangle 2">
                  <a:extLst>
                    <a:ext uri="{FF2B5EF4-FFF2-40B4-BE49-F238E27FC236}">
                      <a16:creationId xmlns:a16="http://schemas.microsoft.com/office/drawing/2014/main" id="{D2D7040E-E940-EB44-8456-9B2E6963AC99}"/>
                    </a:ext>
                  </a:extLst>
                </p:cNvPr>
                <p:cNvSpPr>
                  <a:spLocks noChangeArrowheads="1"/>
                </p:cNvSpPr>
                <p:nvPr/>
              </p:nvSpPr>
              <p:spPr bwMode="auto">
                <a:xfrm>
                  <a:off x="7581376" y="5086736"/>
                  <a:ext cx="126310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Honorarkraft</a:t>
                  </a:r>
                </a:p>
              </p:txBody>
            </p:sp>
            <p:sp>
              <p:nvSpPr>
                <p:cNvPr id="51" name="Rectangle 2">
                  <a:extLst>
                    <a:ext uri="{FF2B5EF4-FFF2-40B4-BE49-F238E27FC236}">
                      <a16:creationId xmlns:a16="http://schemas.microsoft.com/office/drawing/2014/main" id="{4DA816F1-7481-654B-B2ED-7756EF88A43D}"/>
                    </a:ext>
                  </a:extLst>
                </p:cNvPr>
                <p:cNvSpPr>
                  <a:spLocks noChangeArrowheads="1"/>
                </p:cNvSpPr>
                <p:nvPr/>
              </p:nvSpPr>
              <p:spPr bwMode="auto">
                <a:xfrm>
                  <a:off x="5904739" y="5086736"/>
                  <a:ext cx="143289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Festangestellte</a:t>
                  </a:r>
                </a:p>
              </p:txBody>
            </p:sp>
            <p:sp>
              <p:nvSpPr>
                <p:cNvPr id="56" name="Oval 55">
                  <a:extLst>
                    <a:ext uri="{FF2B5EF4-FFF2-40B4-BE49-F238E27FC236}">
                      <a16:creationId xmlns:a16="http://schemas.microsoft.com/office/drawing/2014/main" id="{547A2731-E060-1F49-B671-C0696C7C7D33}"/>
                    </a:ext>
                  </a:extLst>
                </p:cNvPr>
                <p:cNvSpPr/>
                <p:nvPr/>
              </p:nvSpPr>
              <p:spPr>
                <a:xfrm>
                  <a:off x="7340539" y="3818574"/>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57" name="Straight Connector 56">
                  <a:extLst>
                    <a:ext uri="{FF2B5EF4-FFF2-40B4-BE49-F238E27FC236}">
                      <a16:creationId xmlns:a16="http://schemas.microsoft.com/office/drawing/2014/main" id="{778EF21B-F28F-BA4F-A7F3-F4C3BECEDBB0}"/>
                    </a:ext>
                  </a:extLst>
                </p:cNvPr>
                <p:cNvCxnSpPr>
                  <a:cxnSpLocks/>
                  <a:stCxn id="51" idx="0"/>
                  <a:endCxn id="56" idx="3"/>
                </p:cNvCxnSpPr>
                <p:nvPr/>
              </p:nvCxnSpPr>
              <p:spPr>
                <a:xfrm flipV="1">
                  <a:off x="6621186" y="4064397"/>
                  <a:ext cx="761530" cy="102233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7CC6FFB-7638-E249-BD7B-86130B9B095A}"/>
                    </a:ext>
                  </a:extLst>
                </p:cNvPr>
                <p:cNvCxnSpPr>
                  <a:cxnSpLocks/>
                  <a:stCxn id="56" idx="5"/>
                  <a:endCxn id="50" idx="0"/>
                </p:cNvCxnSpPr>
                <p:nvPr/>
              </p:nvCxnSpPr>
              <p:spPr>
                <a:xfrm>
                  <a:off x="7586362" y="4064397"/>
                  <a:ext cx="626566" cy="102233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9" name="Round Same Side Corner Rectangle 87">
                  <a:extLst>
                    <a:ext uri="{FF2B5EF4-FFF2-40B4-BE49-F238E27FC236}">
                      <a16:creationId xmlns:a16="http://schemas.microsoft.com/office/drawing/2014/main" id="{BADD0E48-00A0-5549-9E07-EDAF82AC966C}"/>
                    </a:ext>
                  </a:extLst>
                </p:cNvPr>
                <p:cNvSpPr/>
                <p:nvPr/>
              </p:nvSpPr>
              <p:spPr>
                <a:xfrm rot="13006412">
                  <a:off x="6882145" y="443086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ound Same Side Corner Rectangle 87">
                  <a:extLst>
                    <a:ext uri="{FF2B5EF4-FFF2-40B4-BE49-F238E27FC236}">
                      <a16:creationId xmlns:a16="http://schemas.microsoft.com/office/drawing/2014/main" id="{E3BDD41B-A825-F944-9994-2B34E63485B1}"/>
                    </a:ext>
                  </a:extLst>
                </p:cNvPr>
                <p:cNvSpPr/>
                <p:nvPr/>
              </p:nvSpPr>
              <p:spPr>
                <a:xfrm rot="8697968">
                  <a:off x="7772830" y="4426322"/>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3" name="Group 62">
                <a:extLst>
                  <a:ext uri="{FF2B5EF4-FFF2-40B4-BE49-F238E27FC236}">
                    <a16:creationId xmlns:a16="http://schemas.microsoft.com/office/drawing/2014/main" id="{3A8DC40E-BED3-F84E-90AC-1D0819CC2316}"/>
                  </a:ext>
                </a:extLst>
              </p:cNvPr>
              <p:cNvGrpSpPr/>
              <p:nvPr/>
            </p:nvGrpSpPr>
            <p:grpSpPr>
              <a:xfrm>
                <a:off x="4625316" y="3190700"/>
                <a:ext cx="929615" cy="2207402"/>
                <a:chOff x="4625316" y="3190700"/>
                <a:chExt cx="929615" cy="2207402"/>
              </a:xfrm>
            </p:grpSpPr>
            <p:sp>
              <p:nvSpPr>
                <p:cNvPr id="64" name="Rectangle 2">
                  <a:extLst>
                    <a:ext uri="{FF2B5EF4-FFF2-40B4-BE49-F238E27FC236}">
                      <a16:creationId xmlns:a16="http://schemas.microsoft.com/office/drawing/2014/main" id="{A672624A-4DE1-DF40-94BF-2A6EEB1D47B7}"/>
                    </a:ext>
                  </a:extLst>
                </p:cNvPr>
                <p:cNvSpPr>
                  <a:spLocks noChangeArrowheads="1"/>
                </p:cNvSpPr>
                <p:nvPr/>
              </p:nvSpPr>
              <p:spPr bwMode="auto">
                <a:xfrm>
                  <a:off x="4625316" y="5086735"/>
                  <a:ext cx="929615"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Manager</a:t>
                  </a:r>
                </a:p>
              </p:txBody>
            </p:sp>
            <p:cxnSp>
              <p:nvCxnSpPr>
                <p:cNvPr id="66" name="Straight Connector 65">
                  <a:extLst>
                    <a:ext uri="{FF2B5EF4-FFF2-40B4-BE49-F238E27FC236}">
                      <a16:creationId xmlns:a16="http://schemas.microsoft.com/office/drawing/2014/main" id="{51E5AE29-063E-BF4D-8EE4-F1C547980027}"/>
                    </a:ext>
                  </a:extLst>
                </p:cNvPr>
                <p:cNvCxnSpPr>
                  <a:cxnSpLocks/>
                  <a:stCxn id="18" idx="2"/>
                  <a:endCxn id="64" idx="0"/>
                </p:cNvCxnSpPr>
                <p:nvPr/>
              </p:nvCxnSpPr>
              <p:spPr>
                <a:xfrm>
                  <a:off x="4871101" y="3190700"/>
                  <a:ext cx="219023" cy="18960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7" name="Round Same Side Corner Rectangle 87">
                  <a:extLst>
                    <a:ext uri="{FF2B5EF4-FFF2-40B4-BE49-F238E27FC236}">
                      <a16:creationId xmlns:a16="http://schemas.microsoft.com/office/drawing/2014/main" id="{DCC02C04-2770-2449-A755-C979F7411E46}"/>
                    </a:ext>
                  </a:extLst>
                </p:cNvPr>
                <p:cNvSpPr/>
                <p:nvPr/>
              </p:nvSpPr>
              <p:spPr>
                <a:xfrm rot="10285252">
                  <a:off x="4919064" y="4453946"/>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74" name="Rectangle 2">
              <a:extLst>
                <a:ext uri="{FF2B5EF4-FFF2-40B4-BE49-F238E27FC236}">
                  <a16:creationId xmlns:a16="http://schemas.microsoft.com/office/drawing/2014/main" id="{E9071054-5EB1-904F-BF72-974931F42328}"/>
                </a:ext>
              </a:extLst>
            </p:cNvPr>
            <p:cNvSpPr>
              <a:spLocks noChangeArrowheads="1"/>
            </p:cNvSpPr>
            <p:nvPr/>
          </p:nvSpPr>
          <p:spPr bwMode="auto">
            <a:xfrm>
              <a:off x="4038938" y="6365438"/>
              <a:ext cx="210237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err="1">
                  <a:solidFill>
                    <a:schemeClr val="accent1"/>
                  </a:solidFill>
                </a:rPr>
                <a:t>Manager_Konstruktion</a:t>
              </a:r>
              <a:endParaRPr lang="de-DE" sz="1600" dirty="0">
                <a:solidFill>
                  <a:schemeClr val="accent1"/>
                </a:solidFill>
              </a:endParaRPr>
            </a:p>
          </p:txBody>
        </p:sp>
        <p:cxnSp>
          <p:nvCxnSpPr>
            <p:cNvPr id="75" name="Straight Connector 74">
              <a:extLst>
                <a:ext uri="{FF2B5EF4-FFF2-40B4-BE49-F238E27FC236}">
                  <a16:creationId xmlns:a16="http://schemas.microsoft.com/office/drawing/2014/main" id="{6128DBEA-9B28-1840-BFE4-6423B92EC70E}"/>
                </a:ext>
              </a:extLst>
            </p:cNvPr>
            <p:cNvCxnSpPr>
              <a:cxnSpLocks/>
              <a:stCxn id="32" idx="2"/>
              <a:endCxn id="74" idx="0"/>
            </p:cNvCxnSpPr>
            <p:nvPr/>
          </p:nvCxnSpPr>
          <p:spPr>
            <a:xfrm>
              <a:off x="3750742" y="5398103"/>
              <a:ext cx="1339382" cy="9673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FEC1E2F-91A0-0142-B0ED-F9214FACA004}"/>
                </a:ext>
              </a:extLst>
            </p:cNvPr>
            <p:cNvCxnSpPr>
              <a:cxnSpLocks/>
              <a:stCxn id="64" idx="2"/>
              <a:endCxn id="74" idx="0"/>
            </p:cNvCxnSpPr>
            <p:nvPr/>
          </p:nvCxnSpPr>
          <p:spPr>
            <a:xfrm>
              <a:off x="5090124" y="5398102"/>
              <a:ext cx="0" cy="96733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F4D0C534-F283-D543-A613-4FAB47CFE023}"/>
                </a:ext>
              </a:extLst>
            </p:cNvPr>
            <p:cNvCxnSpPr>
              <a:cxnSpLocks/>
              <a:stCxn id="51" idx="2"/>
              <a:endCxn id="74" idx="0"/>
            </p:cNvCxnSpPr>
            <p:nvPr/>
          </p:nvCxnSpPr>
          <p:spPr>
            <a:xfrm flipH="1">
              <a:off x="5090124" y="5398103"/>
              <a:ext cx="1531062" cy="9673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90" name="Round Same Side Corner Rectangle 87">
            <a:extLst>
              <a:ext uri="{FF2B5EF4-FFF2-40B4-BE49-F238E27FC236}">
                <a16:creationId xmlns:a16="http://schemas.microsoft.com/office/drawing/2014/main" id="{13A0DF57-BFD0-D842-8633-03EEAF3DAE1B}"/>
              </a:ext>
            </a:extLst>
          </p:cNvPr>
          <p:cNvSpPr/>
          <p:nvPr/>
        </p:nvSpPr>
        <p:spPr>
          <a:xfrm rot="10800000">
            <a:off x="6164470" y="4572882"/>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ound Same Side Corner Rectangle 87">
            <a:extLst>
              <a:ext uri="{FF2B5EF4-FFF2-40B4-BE49-F238E27FC236}">
                <a16:creationId xmlns:a16="http://schemas.microsoft.com/office/drawing/2014/main" id="{55587528-B0F6-8447-971F-594962515250}"/>
              </a:ext>
            </a:extLst>
          </p:cNvPr>
          <p:cNvSpPr/>
          <p:nvPr/>
        </p:nvSpPr>
        <p:spPr>
          <a:xfrm rot="14154889">
            <a:off x="6979565" y="4572301"/>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ound Same Side Corner Rectangle 87">
            <a:extLst>
              <a:ext uri="{FF2B5EF4-FFF2-40B4-BE49-F238E27FC236}">
                <a16:creationId xmlns:a16="http://schemas.microsoft.com/office/drawing/2014/main" id="{ED93B1C3-F93E-FC4B-8DF2-BC21A36500C6}"/>
              </a:ext>
            </a:extLst>
          </p:cNvPr>
          <p:cNvSpPr/>
          <p:nvPr/>
        </p:nvSpPr>
        <p:spPr>
          <a:xfrm rot="7642640">
            <a:off x="5434973" y="4572882"/>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5335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3D7A-1610-B64E-8CF5-0F232AF5CB4D}"/>
              </a:ext>
            </a:extLst>
          </p:cNvPr>
          <p:cNvSpPr>
            <a:spLocks noGrp="1"/>
          </p:cNvSpPr>
          <p:nvPr>
            <p:ph type="title"/>
          </p:nvPr>
        </p:nvSpPr>
        <p:spPr/>
        <p:txBody>
          <a:bodyPr/>
          <a:lstStyle/>
          <a:p>
            <a:r>
              <a:rPr lang="de-DE" dirty="0"/>
              <a:t>Generalisierung</a:t>
            </a:r>
          </a:p>
        </p:txBody>
      </p:sp>
      <p:sp>
        <p:nvSpPr>
          <p:cNvPr id="3" name="Content Placeholder 2">
            <a:extLst>
              <a:ext uri="{FF2B5EF4-FFF2-40B4-BE49-F238E27FC236}">
                <a16:creationId xmlns:a16="http://schemas.microsoft.com/office/drawing/2014/main" id="{21055853-2BAA-A547-B45C-5E3B3A1E4243}"/>
              </a:ext>
            </a:extLst>
          </p:cNvPr>
          <p:cNvSpPr>
            <a:spLocks noGrp="1"/>
          </p:cNvSpPr>
          <p:nvPr>
            <p:ph idx="1"/>
          </p:nvPr>
        </p:nvSpPr>
        <p:spPr>
          <a:xfrm>
            <a:off x="359625" y="1665066"/>
            <a:ext cx="4196503" cy="4240848"/>
          </a:xfrm>
        </p:spPr>
        <p:txBody>
          <a:bodyPr/>
          <a:lstStyle/>
          <a:p>
            <a:r>
              <a:rPr lang="de-DE" dirty="0"/>
              <a:t>Umkehrung der Spezialisierung</a:t>
            </a:r>
          </a:p>
          <a:p>
            <a:pPr lvl="1"/>
            <a:r>
              <a:rPr lang="de-DE" dirty="0"/>
              <a:t>Zusammenfassung von spezielleren Entitäten</a:t>
            </a:r>
          </a:p>
          <a:p>
            <a:pPr lvl="1"/>
            <a:r>
              <a:rPr lang="de-DE" dirty="0"/>
              <a:t>Ausprägungen und Darstellung gleich zu Spezialisierung</a:t>
            </a:r>
          </a:p>
        </p:txBody>
      </p:sp>
      <p:sp>
        <p:nvSpPr>
          <p:cNvPr id="4" name="Slide Number Placeholder 3">
            <a:extLst>
              <a:ext uri="{FF2B5EF4-FFF2-40B4-BE49-F238E27FC236}">
                <a16:creationId xmlns:a16="http://schemas.microsoft.com/office/drawing/2014/main" id="{AEB508E9-A6FA-1949-8FDF-71C9898FFF47}"/>
              </a:ext>
            </a:extLst>
          </p:cNvPr>
          <p:cNvSpPr>
            <a:spLocks noGrp="1"/>
          </p:cNvSpPr>
          <p:nvPr>
            <p:ph type="sldNum" sz="quarter" idx="4"/>
          </p:nvPr>
        </p:nvSpPr>
        <p:spPr/>
        <p:txBody>
          <a:bodyPr/>
          <a:lstStyle/>
          <a:p>
            <a:fld id="{6B52BCD7-8B4B-1443-81DC-540C3C62FE02}" type="slidenum">
              <a:rPr lang="en-GB" smtClean="0"/>
              <a:t>46</a:t>
            </a:fld>
            <a:endParaRPr lang="en-GB"/>
          </a:p>
        </p:txBody>
      </p:sp>
      <p:grpSp>
        <p:nvGrpSpPr>
          <p:cNvPr id="5" name="Group 4">
            <a:extLst>
              <a:ext uri="{FF2B5EF4-FFF2-40B4-BE49-F238E27FC236}">
                <a16:creationId xmlns:a16="http://schemas.microsoft.com/office/drawing/2014/main" id="{BACCFF2B-4BCC-8D45-B475-DCB4BBD516E3}"/>
              </a:ext>
            </a:extLst>
          </p:cNvPr>
          <p:cNvGrpSpPr/>
          <p:nvPr/>
        </p:nvGrpSpPr>
        <p:grpSpPr>
          <a:xfrm>
            <a:off x="4327066" y="1373077"/>
            <a:ext cx="3594318" cy="1367815"/>
            <a:chOff x="2595535" y="2372374"/>
            <a:chExt cx="3594318" cy="1367815"/>
          </a:xfrm>
        </p:grpSpPr>
        <p:sp>
          <p:nvSpPr>
            <p:cNvPr id="6" name="Rectangle 2">
              <a:extLst>
                <a:ext uri="{FF2B5EF4-FFF2-40B4-BE49-F238E27FC236}">
                  <a16:creationId xmlns:a16="http://schemas.microsoft.com/office/drawing/2014/main" id="{2271556A-828C-C545-84CB-C35D9BF51E25}"/>
                </a:ext>
              </a:extLst>
            </p:cNvPr>
            <p:cNvSpPr>
              <a:spLocks noChangeArrowheads="1"/>
            </p:cNvSpPr>
            <p:nvPr/>
          </p:nvSpPr>
          <p:spPr bwMode="auto">
            <a:xfrm>
              <a:off x="4572000" y="3145001"/>
              <a:ext cx="584713"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Auto</a:t>
              </a:r>
            </a:p>
          </p:txBody>
        </p:sp>
        <p:sp>
          <p:nvSpPr>
            <p:cNvPr id="7" name="Oval 7">
              <a:extLst>
                <a:ext uri="{FF2B5EF4-FFF2-40B4-BE49-F238E27FC236}">
                  <a16:creationId xmlns:a16="http://schemas.microsoft.com/office/drawing/2014/main" id="{33171F9F-F442-E646-9743-BFA27879480B}"/>
                </a:ext>
              </a:extLst>
            </p:cNvPr>
            <p:cNvSpPr>
              <a:spLocks noChangeArrowheads="1"/>
            </p:cNvSpPr>
            <p:nvPr/>
          </p:nvSpPr>
          <p:spPr bwMode="auto">
            <a:xfrm>
              <a:off x="5002240" y="2377414"/>
              <a:ext cx="1187613"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FahrzeugID</a:t>
              </a:r>
              <a:endParaRPr lang="de-DE" sz="1600" dirty="0"/>
            </a:p>
          </p:txBody>
        </p:sp>
        <p:cxnSp>
          <p:nvCxnSpPr>
            <p:cNvPr id="8" name="Straight Connector 7">
              <a:extLst>
                <a:ext uri="{FF2B5EF4-FFF2-40B4-BE49-F238E27FC236}">
                  <a16:creationId xmlns:a16="http://schemas.microsoft.com/office/drawing/2014/main" id="{7B6F3CB2-BA5C-8B4B-8E07-1554067FC813}"/>
                </a:ext>
              </a:extLst>
            </p:cNvPr>
            <p:cNvCxnSpPr>
              <a:cxnSpLocks/>
              <a:stCxn id="6" idx="0"/>
              <a:endCxn id="7" idx="4"/>
            </p:cNvCxnSpPr>
            <p:nvPr/>
          </p:nvCxnSpPr>
          <p:spPr>
            <a:xfrm flipV="1">
              <a:off x="4864357" y="2745714"/>
              <a:ext cx="731690" cy="39928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 name="Oval 7">
              <a:extLst>
                <a:ext uri="{FF2B5EF4-FFF2-40B4-BE49-F238E27FC236}">
                  <a16:creationId xmlns:a16="http://schemas.microsoft.com/office/drawing/2014/main" id="{DFF46EC1-CCF1-B24B-936B-D997E324329E}"/>
                </a:ext>
              </a:extLst>
            </p:cNvPr>
            <p:cNvSpPr>
              <a:spLocks noChangeArrowheads="1"/>
            </p:cNvSpPr>
            <p:nvPr/>
          </p:nvSpPr>
          <p:spPr bwMode="auto">
            <a:xfrm>
              <a:off x="2595535" y="3371889"/>
              <a:ext cx="1494256"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AnzahlInsassen</a:t>
              </a:r>
              <a:endParaRPr lang="de-DE" sz="1600" dirty="0"/>
            </a:p>
          </p:txBody>
        </p:sp>
        <p:cxnSp>
          <p:nvCxnSpPr>
            <p:cNvPr id="10" name="Straight Connector 9">
              <a:extLst>
                <a:ext uri="{FF2B5EF4-FFF2-40B4-BE49-F238E27FC236}">
                  <a16:creationId xmlns:a16="http://schemas.microsoft.com/office/drawing/2014/main" id="{731F2463-6F4E-CD43-8ED9-0C28C1B6B55D}"/>
                </a:ext>
              </a:extLst>
            </p:cNvPr>
            <p:cNvCxnSpPr>
              <a:cxnSpLocks/>
              <a:stCxn id="6" idx="1"/>
              <a:endCxn id="9" idx="6"/>
            </p:cNvCxnSpPr>
            <p:nvPr/>
          </p:nvCxnSpPr>
          <p:spPr>
            <a:xfrm flipH="1">
              <a:off x="4089791" y="3300685"/>
              <a:ext cx="482209" cy="2553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1" name="Oval 7">
              <a:extLst>
                <a:ext uri="{FF2B5EF4-FFF2-40B4-BE49-F238E27FC236}">
                  <a16:creationId xmlns:a16="http://schemas.microsoft.com/office/drawing/2014/main" id="{ADC77B2B-5F81-EE4E-BE0E-3CD51B228E81}"/>
                </a:ext>
              </a:extLst>
            </p:cNvPr>
            <p:cNvSpPr>
              <a:spLocks noChangeArrowheads="1"/>
            </p:cNvSpPr>
            <p:nvPr/>
          </p:nvSpPr>
          <p:spPr bwMode="auto">
            <a:xfrm>
              <a:off x="5618099" y="3116534"/>
              <a:ext cx="544069" cy="368300"/>
            </a:xfrm>
            <a:prstGeom prst="ellipse">
              <a:avLst/>
            </a:prstGeom>
            <a:solidFill>
              <a:schemeClr val="bg1"/>
            </a:solidFill>
            <a:ln w="12700">
              <a:solidFill>
                <a:schemeClr val="tx1"/>
              </a:solidFill>
              <a:round/>
              <a:headEnd/>
              <a:tailEnd/>
            </a:ln>
          </p:spPr>
          <p:txBody>
            <a:bodyPr wrap="none" anchor="ctr"/>
            <a:lstStyle/>
            <a:p>
              <a:pPr algn="ctr"/>
              <a:r>
                <a:rPr lang="de-DE" sz="1600" dirty="0"/>
                <a:t>Preis</a:t>
              </a:r>
            </a:p>
          </p:txBody>
        </p:sp>
        <p:cxnSp>
          <p:nvCxnSpPr>
            <p:cNvPr id="12" name="Straight Connector 11">
              <a:extLst>
                <a:ext uri="{FF2B5EF4-FFF2-40B4-BE49-F238E27FC236}">
                  <a16:creationId xmlns:a16="http://schemas.microsoft.com/office/drawing/2014/main" id="{D13EE9A2-E0C9-DF44-A7AC-E7CA4339E821}"/>
                </a:ext>
              </a:extLst>
            </p:cNvPr>
            <p:cNvCxnSpPr>
              <a:cxnSpLocks/>
              <a:stCxn id="6" idx="3"/>
              <a:endCxn id="11" idx="2"/>
            </p:cNvCxnSpPr>
            <p:nvPr/>
          </p:nvCxnSpPr>
          <p:spPr>
            <a:xfrm flipV="1">
              <a:off x="5156713" y="3300684"/>
              <a:ext cx="461386"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Oval 7">
              <a:extLst>
                <a:ext uri="{FF2B5EF4-FFF2-40B4-BE49-F238E27FC236}">
                  <a16:creationId xmlns:a16="http://schemas.microsoft.com/office/drawing/2014/main" id="{AE2508FC-E527-DB44-8B66-467A2537196B}"/>
                </a:ext>
              </a:extLst>
            </p:cNvPr>
            <p:cNvSpPr>
              <a:spLocks noChangeArrowheads="1"/>
            </p:cNvSpPr>
            <p:nvPr/>
          </p:nvSpPr>
          <p:spPr bwMode="auto">
            <a:xfrm>
              <a:off x="2603910" y="2941667"/>
              <a:ext cx="1480662"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MaxGeschwind</a:t>
              </a:r>
              <a:endParaRPr lang="de-DE" sz="1600" dirty="0"/>
            </a:p>
          </p:txBody>
        </p:sp>
        <p:cxnSp>
          <p:nvCxnSpPr>
            <p:cNvPr id="14" name="Straight Connector 13">
              <a:extLst>
                <a:ext uri="{FF2B5EF4-FFF2-40B4-BE49-F238E27FC236}">
                  <a16:creationId xmlns:a16="http://schemas.microsoft.com/office/drawing/2014/main" id="{8A5CE469-79B5-5F45-A6DB-1E37ED68A636}"/>
                </a:ext>
              </a:extLst>
            </p:cNvPr>
            <p:cNvCxnSpPr>
              <a:cxnSpLocks/>
              <a:stCxn id="6" idx="1"/>
              <a:endCxn id="13" idx="6"/>
            </p:cNvCxnSpPr>
            <p:nvPr/>
          </p:nvCxnSpPr>
          <p:spPr>
            <a:xfrm flipH="1" flipV="1">
              <a:off x="4084572" y="3125817"/>
              <a:ext cx="487428" cy="17486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5" name="Oval 7">
              <a:extLst>
                <a:ext uri="{FF2B5EF4-FFF2-40B4-BE49-F238E27FC236}">
                  <a16:creationId xmlns:a16="http://schemas.microsoft.com/office/drawing/2014/main" id="{A755AA1D-426A-7B44-834B-5310F9E462CC}"/>
                </a:ext>
              </a:extLst>
            </p:cNvPr>
            <p:cNvSpPr>
              <a:spLocks noChangeArrowheads="1"/>
            </p:cNvSpPr>
            <p:nvPr/>
          </p:nvSpPr>
          <p:spPr bwMode="auto">
            <a:xfrm>
              <a:off x="3512062" y="2372374"/>
              <a:ext cx="1341984"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Kennzeichen</a:t>
              </a:r>
            </a:p>
          </p:txBody>
        </p:sp>
        <p:cxnSp>
          <p:nvCxnSpPr>
            <p:cNvPr id="16" name="Straight Connector 15">
              <a:extLst>
                <a:ext uri="{FF2B5EF4-FFF2-40B4-BE49-F238E27FC236}">
                  <a16:creationId xmlns:a16="http://schemas.microsoft.com/office/drawing/2014/main" id="{7FE93B58-4DBC-E34A-BB9B-C5FE65D22882}"/>
                </a:ext>
              </a:extLst>
            </p:cNvPr>
            <p:cNvCxnSpPr>
              <a:cxnSpLocks/>
              <a:stCxn id="6" idx="0"/>
              <a:endCxn id="15" idx="4"/>
            </p:cNvCxnSpPr>
            <p:nvPr/>
          </p:nvCxnSpPr>
          <p:spPr>
            <a:xfrm flipH="1" flipV="1">
              <a:off x="4183054" y="2740674"/>
              <a:ext cx="681303" cy="40432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9F3D7A1B-05DA-8144-B66E-94E2A1440452}"/>
              </a:ext>
            </a:extLst>
          </p:cNvPr>
          <p:cNvGrpSpPr/>
          <p:nvPr/>
        </p:nvGrpSpPr>
        <p:grpSpPr>
          <a:xfrm>
            <a:off x="8300111" y="1373077"/>
            <a:ext cx="3594318" cy="1367815"/>
            <a:chOff x="2595535" y="2372374"/>
            <a:chExt cx="3594318" cy="1367815"/>
          </a:xfrm>
        </p:grpSpPr>
        <p:sp>
          <p:nvSpPr>
            <p:cNvPr id="18" name="Rectangle 2">
              <a:extLst>
                <a:ext uri="{FF2B5EF4-FFF2-40B4-BE49-F238E27FC236}">
                  <a16:creationId xmlns:a16="http://schemas.microsoft.com/office/drawing/2014/main" id="{5590F8C9-0545-C34D-B288-251614024114}"/>
                </a:ext>
              </a:extLst>
            </p:cNvPr>
            <p:cNvSpPr>
              <a:spLocks noChangeArrowheads="1"/>
            </p:cNvSpPr>
            <p:nvPr/>
          </p:nvSpPr>
          <p:spPr bwMode="auto">
            <a:xfrm>
              <a:off x="4333731" y="3145001"/>
              <a:ext cx="106125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Lastwagen</a:t>
              </a:r>
            </a:p>
          </p:txBody>
        </p:sp>
        <p:sp>
          <p:nvSpPr>
            <p:cNvPr id="19" name="Oval 7">
              <a:extLst>
                <a:ext uri="{FF2B5EF4-FFF2-40B4-BE49-F238E27FC236}">
                  <a16:creationId xmlns:a16="http://schemas.microsoft.com/office/drawing/2014/main" id="{F081EFC4-995F-5E42-9B41-3F8DCAAB1216}"/>
                </a:ext>
              </a:extLst>
            </p:cNvPr>
            <p:cNvSpPr>
              <a:spLocks noChangeArrowheads="1"/>
            </p:cNvSpPr>
            <p:nvPr/>
          </p:nvSpPr>
          <p:spPr bwMode="auto">
            <a:xfrm>
              <a:off x="5002240" y="2377414"/>
              <a:ext cx="1187613"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FahrzeugID</a:t>
              </a:r>
              <a:endParaRPr lang="de-DE" sz="1600" dirty="0"/>
            </a:p>
          </p:txBody>
        </p:sp>
        <p:cxnSp>
          <p:nvCxnSpPr>
            <p:cNvPr id="20" name="Straight Connector 19">
              <a:extLst>
                <a:ext uri="{FF2B5EF4-FFF2-40B4-BE49-F238E27FC236}">
                  <a16:creationId xmlns:a16="http://schemas.microsoft.com/office/drawing/2014/main" id="{92037BC2-EEBC-A642-A85B-7B0E54862D27}"/>
                </a:ext>
              </a:extLst>
            </p:cNvPr>
            <p:cNvCxnSpPr>
              <a:cxnSpLocks/>
              <a:stCxn id="18" idx="0"/>
              <a:endCxn id="19" idx="4"/>
            </p:cNvCxnSpPr>
            <p:nvPr/>
          </p:nvCxnSpPr>
          <p:spPr>
            <a:xfrm flipV="1">
              <a:off x="4864358" y="2745714"/>
              <a:ext cx="731689" cy="39928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1" name="Oval 7">
              <a:extLst>
                <a:ext uri="{FF2B5EF4-FFF2-40B4-BE49-F238E27FC236}">
                  <a16:creationId xmlns:a16="http://schemas.microsoft.com/office/drawing/2014/main" id="{ED968D6F-8336-514A-9ABC-825FDE9A9F5C}"/>
                </a:ext>
              </a:extLst>
            </p:cNvPr>
            <p:cNvSpPr>
              <a:spLocks noChangeArrowheads="1"/>
            </p:cNvSpPr>
            <p:nvPr/>
          </p:nvSpPr>
          <p:spPr bwMode="auto">
            <a:xfrm>
              <a:off x="2595535" y="3371889"/>
              <a:ext cx="1494256"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AnzahlAchsen</a:t>
              </a:r>
              <a:endParaRPr lang="de-DE" sz="1600" dirty="0"/>
            </a:p>
          </p:txBody>
        </p:sp>
        <p:cxnSp>
          <p:nvCxnSpPr>
            <p:cNvPr id="22" name="Straight Connector 21">
              <a:extLst>
                <a:ext uri="{FF2B5EF4-FFF2-40B4-BE49-F238E27FC236}">
                  <a16:creationId xmlns:a16="http://schemas.microsoft.com/office/drawing/2014/main" id="{0E25F2B2-6703-294D-9C0A-542AC81E7E56}"/>
                </a:ext>
              </a:extLst>
            </p:cNvPr>
            <p:cNvCxnSpPr>
              <a:cxnSpLocks/>
              <a:stCxn id="18" idx="1"/>
              <a:endCxn id="21" idx="6"/>
            </p:cNvCxnSpPr>
            <p:nvPr/>
          </p:nvCxnSpPr>
          <p:spPr>
            <a:xfrm flipH="1">
              <a:off x="4089791" y="3300685"/>
              <a:ext cx="243940" cy="2553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3" name="Oval 7">
              <a:extLst>
                <a:ext uri="{FF2B5EF4-FFF2-40B4-BE49-F238E27FC236}">
                  <a16:creationId xmlns:a16="http://schemas.microsoft.com/office/drawing/2014/main" id="{A78660BC-CDF0-D146-AC80-FE3AD715A695}"/>
                </a:ext>
              </a:extLst>
            </p:cNvPr>
            <p:cNvSpPr>
              <a:spLocks noChangeArrowheads="1"/>
            </p:cNvSpPr>
            <p:nvPr/>
          </p:nvSpPr>
          <p:spPr bwMode="auto">
            <a:xfrm>
              <a:off x="5618099" y="3116534"/>
              <a:ext cx="544069" cy="368300"/>
            </a:xfrm>
            <a:prstGeom prst="ellipse">
              <a:avLst/>
            </a:prstGeom>
            <a:solidFill>
              <a:schemeClr val="bg1"/>
            </a:solidFill>
            <a:ln w="12700">
              <a:solidFill>
                <a:schemeClr val="tx1"/>
              </a:solidFill>
              <a:round/>
              <a:headEnd/>
              <a:tailEnd/>
            </a:ln>
          </p:spPr>
          <p:txBody>
            <a:bodyPr wrap="none" anchor="ctr"/>
            <a:lstStyle/>
            <a:p>
              <a:pPr algn="ctr"/>
              <a:r>
                <a:rPr lang="de-DE" sz="1600" dirty="0"/>
                <a:t>Preis</a:t>
              </a:r>
            </a:p>
          </p:txBody>
        </p:sp>
        <p:cxnSp>
          <p:nvCxnSpPr>
            <p:cNvPr id="24" name="Straight Connector 23">
              <a:extLst>
                <a:ext uri="{FF2B5EF4-FFF2-40B4-BE49-F238E27FC236}">
                  <a16:creationId xmlns:a16="http://schemas.microsoft.com/office/drawing/2014/main" id="{1CC94690-EFFB-2B4B-AAEF-075BBE3CB7CB}"/>
                </a:ext>
              </a:extLst>
            </p:cNvPr>
            <p:cNvCxnSpPr>
              <a:cxnSpLocks/>
              <a:stCxn id="18" idx="3"/>
              <a:endCxn id="23" idx="2"/>
            </p:cNvCxnSpPr>
            <p:nvPr/>
          </p:nvCxnSpPr>
          <p:spPr>
            <a:xfrm flipV="1">
              <a:off x="5394985" y="3300684"/>
              <a:ext cx="223114"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Oval 7">
              <a:extLst>
                <a:ext uri="{FF2B5EF4-FFF2-40B4-BE49-F238E27FC236}">
                  <a16:creationId xmlns:a16="http://schemas.microsoft.com/office/drawing/2014/main" id="{4D4BB813-6E30-164A-AD0F-7A1F066D8240}"/>
                </a:ext>
              </a:extLst>
            </p:cNvPr>
            <p:cNvSpPr>
              <a:spLocks noChangeArrowheads="1"/>
            </p:cNvSpPr>
            <p:nvPr/>
          </p:nvSpPr>
          <p:spPr bwMode="auto">
            <a:xfrm>
              <a:off x="2882977" y="2960851"/>
              <a:ext cx="900504" cy="368300"/>
            </a:xfrm>
            <a:prstGeom prst="ellipse">
              <a:avLst/>
            </a:prstGeom>
            <a:solidFill>
              <a:schemeClr val="bg1"/>
            </a:solidFill>
            <a:ln w="12700">
              <a:solidFill>
                <a:schemeClr val="tx1"/>
              </a:solidFill>
              <a:round/>
              <a:headEnd/>
              <a:tailEnd/>
            </a:ln>
          </p:spPr>
          <p:txBody>
            <a:bodyPr wrap="none" anchor="ctr"/>
            <a:lstStyle/>
            <a:p>
              <a:pPr algn="ctr"/>
              <a:r>
                <a:rPr lang="de-DE" sz="1600" dirty="0"/>
                <a:t>Hubraum</a:t>
              </a:r>
            </a:p>
          </p:txBody>
        </p:sp>
        <p:cxnSp>
          <p:nvCxnSpPr>
            <p:cNvPr id="26" name="Straight Connector 25">
              <a:extLst>
                <a:ext uri="{FF2B5EF4-FFF2-40B4-BE49-F238E27FC236}">
                  <a16:creationId xmlns:a16="http://schemas.microsoft.com/office/drawing/2014/main" id="{7E96EF7C-3CB3-B845-A083-8F3F4017A41D}"/>
                </a:ext>
              </a:extLst>
            </p:cNvPr>
            <p:cNvCxnSpPr>
              <a:cxnSpLocks/>
              <a:stCxn id="18" idx="1"/>
              <a:endCxn id="25" idx="6"/>
            </p:cNvCxnSpPr>
            <p:nvPr/>
          </p:nvCxnSpPr>
          <p:spPr>
            <a:xfrm flipH="1" flipV="1">
              <a:off x="3783481" y="3145001"/>
              <a:ext cx="550250" cy="15568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7" name="Oval 7">
              <a:extLst>
                <a:ext uri="{FF2B5EF4-FFF2-40B4-BE49-F238E27FC236}">
                  <a16:creationId xmlns:a16="http://schemas.microsoft.com/office/drawing/2014/main" id="{128B6E8F-0EE2-2F48-8D15-62A3B8A62894}"/>
                </a:ext>
              </a:extLst>
            </p:cNvPr>
            <p:cNvSpPr>
              <a:spLocks noChangeArrowheads="1"/>
            </p:cNvSpPr>
            <p:nvPr/>
          </p:nvSpPr>
          <p:spPr bwMode="auto">
            <a:xfrm>
              <a:off x="3512062" y="2372374"/>
              <a:ext cx="1341984"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Kennzeichen</a:t>
              </a:r>
            </a:p>
          </p:txBody>
        </p:sp>
        <p:cxnSp>
          <p:nvCxnSpPr>
            <p:cNvPr id="28" name="Straight Connector 27">
              <a:extLst>
                <a:ext uri="{FF2B5EF4-FFF2-40B4-BE49-F238E27FC236}">
                  <a16:creationId xmlns:a16="http://schemas.microsoft.com/office/drawing/2014/main" id="{7513BEE1-88BE-5B47-93EA-E26591D50AD2}"/>
                </a:ext>
              </a:extLst>
            </p:cNvPr>
            <p:cNvCxnSpPr>
              <a:cxnSpLocks/>
              <a:stCxn id="18" idx="0"/>
              <a:endCxn id="27" idx="4"/>
            </p:cNvCxnSpPr>
            <p:nvPr/>
          </p:nvCxnSpPr>
          <p:spPr>
            <a:xfrm flipH="1" flipV="1">
              <a:off x="4183054" y="2740674"/>
              <a:ext cx="681304" cy="40432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3399F70C-0F3A-AC43-A998-2C2332AFA368}"/>
              </a:ext>
            </a:extLst>
          </p:cNvPr>
          <p:cNvGrpSpPr/>
          <p:nvPr/>
        </p:nvGrpSpPr>
        <p:grpSpPr>
          <a:xfrm>
            <a:off x="4837331" y="3146862"/>
            <a:ext cx="6275093" cy="2759052"/>
            <a:chOff x="3721254" y="2705120"/>
            <a:chExt cx="6275093" cy="2759052"/>
          </a:xfrm>
        </p:grpSpPr>
        <p:grpSp>
          <p:nvGrpSpPr>
            <p:cNvPr id="31" name="Group 30">
              <a:extLst>
                <a:ext uri="{FF2B5EF4-FFF2-40B4-BE49-F238E27FC236}">
                  <a16:creationId xmlns:a16="http://schemas.microsoft.com/office/drawing/2014/main" id="{9945AD18-6193-044A-BCBC-F35462737FBB}"/>
                </a:ext>
              </a:extLst>
            </p:cNvPr>
            <p:cNvGrpSpPr/>
            <p:nvPr/>
          </p:nvGrpSpPr>
          <p:grpSpPr>
            <a:xfrm>
              <a:off x="5502991" y="2705120"/>
              <a:ext cx="2677791" cy="2163864"/>
              <a:chOff x="5389984" y="2799149"/>
              <a:chExt cx="2677791" cy="2163864"/>
            </a:xfrm>
          </p:grpSpPr>
          <p:grpSp>
            <p:nvGrpSpPr>
              <p:cNvPr id="42" name="Group 41">
                <a:extLst>
                  <a:ext uri="{FF2B5EF4-FFF2-40B4-BE49-F238E27FC236}">
                    <a16:creationId xmlns:a16="http://schemas.microsoft.com/office/drawing/2014/main" id="{AF01500B-8B8C-9549-92D5-2C3C9323627A}"/>
                  </a:ext>
                </a:extLst>
              </p:cNvPr>
              <p:cNvGrpSpPr/>
              <p:nvPr/>
            </p:nvGrpSpPr>
            <p:grpSpPr>
              <a:xfrm>
                <a:off x="5389984" y="2799149"/>
                <a:ext cx="2677791" cy="1112460"/>
                <a:chOff x="3512062" y="3076378"/>
                <a:chExt cx="2677791" cy="1112460"/>
              </a:xfrm>
            </p:grpSpPr>
            <p:sp>
              <p:nvSpPr>
                <p:cNvPr id="50" name="Rectangle 2">
                  <a:extLst>
                    <a:ext uri="{FF2B5EF4-FFF2-40B4-BE49-F238E27FC236}">
                      <a16:creationId xmlns:a16="http://schemas.microsoft.com/office/drawing/2014/main" id="{EFAED374-18AF-674A-AC92-C89EDA8BECBD}"/>
                    </a:ext>
                  </a:extLst>
                </p:cNvPr>
                <p:cNvSpPr>
                  <a:spLocks noChangeArrowheads="1"/>
                </p:cNvSpPr>
                <p:nvPr/>
              </p:nvSpPr>
              <p:spPr bwMode="auto">
                <a:xfrm>
                  <a:off x="4398140" y="3849005"/>
                  <a:ext cx="932436"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Fahrzeug</a:t>
                  </a:r>
                </a:p>
              </p:txBody>
            </p:sp>
            <p:sp>
              <p:nvSpPr>
                <p:cNvPr id="51" name="Oval 7">
                  <a:extLst>
                    <a:ext uri="{FF2B5EF4-FFF2-40B4-BE49-F238E27FC236}">
                      <a16:creationId xmlns:a16="http://schemas.microsoft.com/office/drawing/2014/main" id="{13F1C8EE-31FA-804F-B384-8FD6F51A2EB3}"/>
                    </a:ext>
                  </a:extLst>
                </p:cNvPr>
                <p:cNvSpPr>
                  <a:spLocks noChangeArrowheads="1"/>
                </p:cNvSpPr>
                <p:nvPr/>
              </p:nvSpPr>
              <p:spPr bwMode="auto">
                <a:xfrm>
                  <a:off x="5002240" y="3081418"/>
                  <a:ext cx="1187613"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FahrzeugID</a:t>
                  </a:r>
                  <a:endParaRPr lang="de-DE" sz="1600" dirty="0"/>
                </a:p>
              </p:txBody>
            </p:sp>
            <p:cxnSp>
              <p:nvCxnSpPr>
                <p:cNvPr id="52" name="Straight Connector 51">
                  <a:extLst>
                    <a:ext uri="{FF2B5EF4-FFF2-40B4-BE49-F238E27FC236}">
                      <a16:creationId xmlns:a16="http://schemas.microsoft.com/office/drawing/2014/main" id="{9A44CCC7-2547-6441-9D1F-C5357B8B2265}"/>
                    </a:ext>
                  </a:extLst>
                </p:cNvPr>
                <p:cNvCxnSpPr>
                  <a:cxnSpLocks/>
                  <a:stCxn id="50" idx="0"/>
                  <a:endCxn id="51" idx="4"/>
                </p:cNvCxnSpPr>
                <p:nvPr/>
              </p:nvCxnSpPr>
              <p:spPr>
                <a:xfrm flipV="1">
                  <a:off x="4864358" y="3449718"/>
                  <a:ext cx="731689" cy="39928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3" name="Oval 7">
                  <a:extLst>
                    <a:ext uri="{FF2B5EF4-FFF2-40B4-BE49-F238E27FC236}">
                      <a16:creationId xmlns:a16="http://schemas.microsoft.com/office/drawing/2014/main" id="{0F7B85D7-B4C1-8441-BE10-B0730BCA3051}"/>
                    </a:ext>
                  </a:extLst>
                </p:cNvPr>
                <p:cNvSpPr>
                  <a:spLocks noChangeArrowheads="1"/>
                </p:cNvSpPr>
                <p:nvPr/>
              </p:nvSpPr>
              <p:spPr bwMode="auto">
                <a:xfrm>
                  <a:off x="5618099" y="3820538"/>
                  <a:ext cx="544069" cy="368300"/>
                </a:xfrm>
                <a:prstGeom prst="ellipse">
                  <a:avLst/>
                </a:prstGeom>
                <a:solidFill>
                  <a:schemeClr val="bg1"/>
                </a:solidFill>
                <a:ln w="12700">
                  <a:solidFill>
                    <a:schemeClr val="tx1"/>
                  </a:solidFill>
                  <a:round/>
                  <a:headEnd/>
                  <a:tailEnd/>
                </a:ln>
              </p:spPr>
              <p:txBody>
                <a:bodyPr wrap="none" anchor="ctr"/>
                <a:lstStyle/>
                <a:p>
                  <a:pPr algn="ctr"/>
                  <a:r>
                    <a:rPr lang="de-DE" sz="1600" dirty="0"/>
                    <a:t>Preis</a:t>
                  </a:r>
                </a:p>
              </p:txBody>
            </p:sp>
            <p:cxnSp>
              <p:nvCxnSpPr>
                <p:cNvPr id="54" name="Straight Connector 53">
                  <a:extLst>
                    <a:ext uri="{FF2B5EF4-FFF2-40B4-BE49-F238E27FC236}">
                      <a16:creationId xmlns:a16="http://schemas.microsoft.com/office/drawing/2014/main" id="{3082F514-6BC7-9F40-908B-5BBE9C798A78}"/>
                    </a:ext>
                  </a:extLst>
                </p:cNvPr>
                <p:cNvCxnSpPr>
                  <a:cxnSpLocks/>
                  <a:stCxn id="50" idx="3"/>
                  <a:endCxn id="53" idx="2"/>
                </p:cNvCxnSpPr>
                <p:nvPr/>
              </p:nvCxnSpPr>
              <p:spPr>
                <a:xfrm flipV="1">
                  <a:off x="5330576" y="4004688"/>
                  <a:ext cx="28752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5" name="Oval 7">
                  <a:extLst>
                    <a:ext uri="{FF2B5EF4-FFF2-40B4-BE49-F238E27FC236}">
                      <a16:creationId xmlns:a16="http://schemas.microsoft.com/office/drawing/2014/main" id="{4A9249F3-E750-764F-BA08-11D39760B9DA}"/>
                    </a:ext>
                  </a:extLst>
                </p:cNvPr>
                <p:cNvSpPr>
                  <a:spLocks noChangeArrowheads="1"/>
                </p:cNvSpPr>
                <p:nvPr/>
              </p:nvSpPr>
              <p:spPr bwMode="auto">
                <a:xfrm>
                  <a:off x="3512062" y="3076378"/>
                  <a:ext cx="1341984"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Kennzeichen</a:t>
                  </a:r>
                </a:p>
              </p:txBody>
            </p:sp>
            <p:cxnSp>
              <p:nvCxnSpPr>
                <p:cNvPr id="56" name="Straight Connector 55">
                  <a:extLst>
                    <a:ext uri="{FF2B5EF4-FFF2-40B4-BE49-F238E27FC236}">
                      <a16:creationId xmlns:a16="http://schemas.microsoft.com/office/drawing/2014/main" id="{36AEFC3F-FB31-7542-9F71-C92675D0BEE0}"/>
                    </a:ext>
                  </a:extLst>
                </p:cNvPr>
                <p:cNvCxnSpPr>
                  <a:cxnSpLocks/>
                  <a:stCxn id="50" idx="0"/>
                  <a:endCxn id="55" idx="4"/>
                </p:cNvCxnSpPr>
                <p:nvPr/>
              </p:nvCxnSpPr>
              <p:spPr>
                <a:xfrm flipH="1" flipV="1">
                  <a:off x="4183054" y="3444678"/>
                  <a:ext cx="681304" cy="40432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43" name="Group 42">
                <a:extLst>
                  <a:ext uri="{FF2B5EF4-FFF2-40B4-BE49-F238E27FC236}">
                    <a16:creationId xmlns:a16="http://schemas.microsoft.com/office/drawing/2014/main" id="{55ACBB12-914D-144A-A3CB-EF231C4B4B33}"/>
                  </a:ext>
                </a:extLst>
              </p:cNvPr>
              <p:cNvGrpSpPr/>
              <p:nvPr/>
            </p:nvGrpSpPr>
            <p:grpSpPr>
              <a:xfrm>
                <a:off x="5877069" y="3883143"/>
                <a:ext cx="1584498" cy="1079870"/>
                <a:chOff x="6605002" y="3883143"/>
                <a:chExt cx="1584498" cy="1079870"/>
              </a:xfrm>
            </p:grpSpPr>
            <p:cxnSp>
              <p:nvCxnSpPr>
                <p:cNvPr id="44" name="Straight Connector 43">
                  <a:extLst>
                    <a:ext uri="{FF2B5EF4-FFF2-40B4-BE49-F238E27FC236}">
                      <a16:creationId xmlns:a16="http://schemas.microsoft.com/office/drawing/2014/main" id="{70275B46-5C29-9A44-9A5D-9C12F0462243}"/>
                    </a:ext>
                  </a:extLst>
                </p:cNvPr>
                <p:cNvCxnSpPr>
                  <a:cxnSpLocks/>
                  <a:stCxn id="50" idx="2"/>
                  <a:endCxn id="45" idx="0"/>
                </p:cNvCxnSpPr>
                <p:nvPr/>
              </p:nvCxnSpPr>
              <p:spPr>
                <a:xfrm flipH="1">
                  <a:off x="7468355" y="3883143"/>
                  <a:ext cx="1858" cy="307663"/>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45" name="Oval 44">
                  <a:extLst>
                    <a:ext uri="{FF2B5EF4-FFF2-40B4-BE49-F238E27FC236}">
                      <a16:creationId xmlns:a16="http://schemas.microsoft.com/office/drawing/2014/main" id="{71C4234C-8B3F-6146-A25C-F1CB2BE53087}"/>
                    </a:ext>
                  </a:extLst>
                </p:cNvPr>
                <p:cNvSpPr/>
                <p:nvPr/>
              </p:nvSpPr>
              <p:spPr>
                <a:xfrm>
                  <a:off x="7324355" y="419080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46" name="Straight Connector 45">
                  <a:extLst>
                    <a:ext uri="{FF2B5EF4-FFF2-40B4-BE49-F238E27FC236}">
                      <a16:creationId xmlns:a16="http://schemas.microsoft.com/office/drawing/2014/main" id="{7E2CD346-E037-9A47-8AB9-CDD79C45A029}"/>
                    </a:ext>
                  </a:extLst>
                </p:cNvPr>
                <p:cNvCxnSpPr>
                  <a:cxnSpLocks/>
                  <a:stCxn id="32" idx="0"/>
                  <a:endCxn id="45" idx="3"/>
                </p:cNvCxnSpPr>
                <p:nvPr/>
              </p:nvCxnSpPr>
              <p:spPr>
                <a:xfrm flipV="1">
                  <a:off x="6605002" y="4436629"/>
                  <a:ext cx="761530" cy="520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6A09F71-55C5-0F43-A8AD-BDE5B5B4D0D7}"/>
                    </a:ext>
                  </a:extLst>
                </p:cNvPr>
                <p:cNvCxnSpPr>
                  <a:cxnSpLocks/>
                  <a:stCxn id="45" idx="5"/>
                  <a:endCxn id="37" idx="0"/>
                </p:cNvCxnSpPr>
                <p:nvPr/>
              </p:nvCxnSpPr>
              <p:spPr>
                <a:xfrm>
                  <a:off x="7570178" y="4436629"/>
                  <a:ext cx="619322" cy="52638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Round Same Side Corner Rectangle 87">
                  <a:extLst>
                    <a:ext uri="{FF2B5EF4-FFF2-40B4-BE49-F238E27FC236}">
                      <a16:creationId xmlns:a16="http://schemas.microsoft.com/office/drawing/2014/main" id="{6C3F3CCA-1E19-FA48-90A8-A0754A7B4255}"/>
                    </a:ext>
                  </a:extLst>
                </p:cNvPr>
                <p:cNvSpPr/>
                <p:nvPr/>
              </p:nvSpPr>
              <p:spPr>
                <a:xfrm rot="14094315">
                  <a:off x="6946998" y="4471710"/>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ound Same Side Corner Rectangle 87">
                  <a:extLst>
                    <a:ext uri="{FF2B5EF4-FFF2-40B4-BE49-F238E27FC236}">
                      <a16:creationId xmlns:a16="http://schemas.microsoft.com/office/drawing/2014/main" id="{93D36A70-E36B-694B-B2BE-4A786D3EB19F}"/>
                    </a:ext>
                  </a:extLst>
                </p:cNvPr>
                <p:cNvSpPr/>
                <p:nvPr/>
              </p:nvSpPr>
              <p:spPr>
                <a:xfrm rot="7875452">
                  <a:off x="7691301" y="4479089"/>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2" name="Rectangle 2">
              <a:extLst>
                <a:ext uri="{FF2B5EF4-FFF2-40B4-BE49-F238E27FC236}">
                  <a16:creationId xmlns:a16="http://schemas.microsoft.com/office/drawing/2014/main" id="{A6F5266A-84E0-FD45-BF7B-CA2E14497F7C}"/>
                </a:ext>
              </a:extLst>
            </p:cNvPr>
            <p:cNvSpPr>
              <a:spLocks noChangeArrowheads="1"/>
            </p:cNvSpPr>
            <p:nvPr/>
          </p:nvSpPr>
          <p:spPr bwMode="auto">
            <a:xfrm>
              <a:off x="5697719" y="4863235"/>
              <a:ext cx="584713"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Auto</a:t>
              </a:r>
            </a:p>
          </p:txBody>
        </p:sp>
        <p:sp>
          <p:nvSpPr>
            <p:cNvPr id="33" name="Oval 7">
              <a:extLst>
                <a:ext uri="{FF2B5EF4-FFF2-40B4-BE49-F238E27FC236}">
                  <a16:creationId xmlns:a16="http://schemas.microsoft.com/office/drawing/2014/main" id="{1C6CFE14-F356-614A-B980-40F554D4ECC2}"/>
                </a:ext>
              </a:extLst>
            </p:cNvPr>
            <p:cNvSpPr>
              <a:spLocks noChangeArrowheads="1"/>
            </p:cNvSpPr>
            <p:nvPr/>
          </p:nvSpPr>
          <p:spPr bwMode="auto">
            <a:xfrm>
              <a:off x="3721254" y="5090123"/>
              <a:ext cx="1494256"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AnzahlInsassen</a:t>
              </a:r>
              <a:endParaRPr lang="de-DE" sz="1600" dirty="0"/>
            </a:p>
          </p:txBody>
        </p:sp>
        <p:cxnSp>
          <p:nvCxnSpPr>
            <p:cNvPr id="34" name="Straight Connector 33">
              <a:extLst>
                <a:ext uri="{FF2B5EF4-FFF2-40B4-BE49-F238E27FC236}">
                  <a16:creationId xmlns:a16="http://schemas.microsoft.com/office/drawing/2014/main" id="{FE501A32-6F45-0C4A-851D-242404D0C3ED}"/>
                </a:ext>
              </a:extLst>
            </p:cNvPr>
            <p:cNvCxnSpPr>
              <a:cxnSpLocks/>
              <a:stCxn id="32" idx="1"/>
              <a:endCxn id="33" idx="6"/>
            </p:cNvCxnSpPr>
            <p:nvPr/>
          </p:nvCxnSpPr>
          <p:spPr>
            <a:xfrm flipH="1">
              <a:off x="5215510" y="5018919"/>
              <a:ext cx="482209" cy="2553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5" name="Oval 7">
              <a:extLst>
                <a:ext uri="{FF2B5EF4-FFF2-40B4-BE49-F238E27FC236}">
                  <a16:creationId xmlns:a16="http://schemas.microsoft.com/office/drawing/2014/main" id="{D9BAD92D-779D-E944-8E6A-2BC4C9CC0389}"/>
                </a:ext>
              </a:extLst>
            </p:cNvPr>
            <p:cNvSpPr>
              <a:spLocks noChangeArrowheads="1"/>
            </p:cNvSpPr>
            <p:nvPr/>
          </p:nvSpPr>
          <p:spPr bwMode="auto">
            <a:xfrm>
              <a:off x="3729629" y="4659901"/>
              <a:ext cx="1480662"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MaxGeschwind</a:t>
              </a:r>
              <a:endParaRPr lang="de-DE" sz="1600" dirty="0"/>
            </a:p>
          </p:txBody>
        </p:sp>
        <p:cxnSp>
          <p:nvCxnSpPr>
            <p:cNvPr id="36" name="Straight Connector 35">
              <a:extLst>
                <a:ext uri="{FF2B5EF4-FFF2-40B4-BE49-F238E27FC236}">
                  <a16:creationId xmlns:a16="http://schemas.microsoft.com/office/drawing/2014/main" id="{8EE79391-80A3-734F-9DC9-A32F823F92E4}"/>
                </a:ext>
              </a:extLst>
            </p:cNvPr>
            <p:cNvCxnSpPr>
              <a:cxnSpLocks/>
              <a:stCxn id="32" idx="1"/>
              <a:endCxn id="35" idx="6"/>
            </p:cNvCxnSpPr>
            <p:nvPr/>
          </p:nvCxnSpPr>
          <p:spPr>
            <a:xfrm flipH="1" flipV="1">
              <a:off x="5210291" y="4844051"/>
              <a:ext cx="487428" cy="17486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7" name="Rectangle 2">
              <a:extLst>
                <a:ext uri="{FF2B5EF4-FFF2-40B4-BE49-F238E27FC236}">
                  <a16:creationId xmlns:a16="http://schemas.microsoft.com/office/drawing/2014/main" id="{B286746B-34A7-484C-A161-7C7796995D27}"/>
                </a:ext>
              </a:extLst>
            </p:cNvPr>
            <p:cNvSpPr>
              <a:spLocks noChangeArrowheads="1"/>
            </p:cNvSpPr>
            <p:nvPr/>
          </p:nvSpPr>
          <p:spPr bwMode="auto">
            <a:xfrm>
              <a:off x="7043947" y="4868984"/>
              <a:ext cx="106125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Lastwagen</a:t>
              </a:r>
            </a:p>
          </p:txBody>
        </p:sp>
        <p:sp>
          <p:nvSpPr>
            <p:cNvPr id="38" name="Oval 7">
              <a:extLst>
                <a:ext uri="{FF2B5EF4-FFF2-40B4-BE49-F238E27FC236}">
                  <a16:creationId xmlns:a16="http://schemas.microsoft.com/office/drawing/2014/main" id="{AC3286E6-8B2E-CC44-8FAF-EEB3B6C95BC6}"/>
                </a:ext>
              </a:extLst>
            </p:cNvPr>
            <p:cNvSpPr>
              <a:spLocks noChangeArrowheads="1"/>
            </p:cNvSpPr>
            <p:nvPr/>
          </p:nvSpPr>
          <p:spPr bwMode="auto">
            <a:xfrm>
              <a:off x="8502091" y="5095872"/>
              <a:ext cx="1494256"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AnzahlAchsen</a:t>
              </a:r>
              <a:endParaRPr lang="de-DE" sz="1600" dirty="0"/>
            </a:p>
          </p:txBody>
        </p:sp>
        <p:cxnSp>
          <p:nvCxnSpPr>
            <p:cNvPr id="39" name="Straight Connector 38">
              <a:extLst>
                <a:ext uri="{FF2B5EF4-FFF2-40B4-BE49-F238E27FC236}">
                  <a16:creationId xmlns:a16="http://schemas.microsoft.com/office/drawing/2014/main" id="{16747E0E-512D-4445-B2FE-9B1DE0FF6F89}"/>
                </a:ext>
              </a:extLst>
            </p:cNvPr>
            <p:cNvCxnSpPr>
              <a:cxnSpLocks/>
              <a:stCxn id="37" idx="3"/>
              <a:endCxn id="38" idx="2"/>
            </p:cNvCxnSpPr>
            <p:nvPr/>
          </p:nvCxnSpPr>
          <p:spPr>
            <a:xfrm>
              <a:off x="8105201" y="5024668"/>
              <a:ext cx="396890" cy="2553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0" name="Oval 7">
              <a:extLst>
                <a:ext uri="{FF2B5EF4-FFF2-40B4-BE49-F238E27FC236}">
                  <a16:creationId xmlns:a16="http://schemas.microsoft.com/office/drawing/2014/main" id="{942EE3B1-6894-E14C-9B27-4C26C4E900F4}"/>
                </a:ext>
              </a:extLst>
            </p:cNvPr>
            <p:cNvSpPr>
              <a:spLocks noChangeArrowheads="1"/>
            </p:cNvSpPr>
            <p:nvPr/>
          </p:nvSpPr>
          <p:spPr bwMode="auto">
            <a:xfrm>
              <a:off x="8789533" y="4684834"/>
              <a:ext cx="900504" cy="368300"/>
            </a:xfrm>
            <a:prstGeom prst="ellipse">
              <a:avLst/>
            </a:prstGeom>
            <a:solidFill>
              <a:schemeClr val="bg1"/>
            </a:solidFill>
            <a:ln w="12700">
              <a:solidFill>
                <a:schemeClr val="tx1"/>
              </a:solidFill>
              <a:round/>
              <a:headEnd/>
              <a:tailEnd/>
            </a:ln>
          </p:spPr>
          <p:txBody>
            <a:bodyPr wrap="none" anchor="ctr"/>
            <a:lstStyle/>
            <a:p>
              <a:pPr algn="ctr"/>
              <a:r>
                <a:rPr lang="de-DE" sz="1600" dirty="0"/>
                <a:t>Hubraum</a:t>
              </a:r>
            </a:p>
          </p:txBody>
        </p:sp>
        <p:cxnSp>
          <p:nvCxnSpPr>
            <p:cNvPr id="41" name="Straight Connector 40">
              <a:extLst>
                <a:ext uri="{FF2B5EF4-FFF2-40B4-BE49-F238E27FC236}">
                  <a16:creationId xmlns:a16="http://schemas.microsoft.com/office/drawing/2014/main" id="{40A9B8EB-BA3F-1241-A6B0-7AFCE975A6C2}"/>
                </a:ext>
              </a:extLst>
            </p:cNvPr>
            <p:cNvCxnSpPr>
              <a:cxnSpLocks/>
              <a:stCxn id="37" idx="3"/>
              <a:endCxn id="40" idx="2"/>
            </p:cNvCxnSpPr>
            <p:nvPr/>
          </p:nvCxnSpPr>
          <p:spPr>
            <a:xfrm flipV="1">
              <a:off x="8105201" y="4868984"/>
              <a:ext cx="684332" cy="15568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9126647B-E256-8747-9F45-703077F1F312}"/>
              </a:ext>
            </a:extLst>
          </p:cNvPr>
          <p:cNvGrpSpPr/>
          <p:nvPr/>
        </p:nvGrpSpPr>
        <p:grpSpPr>
          <a:xfrm>
            <a:off x="1185747" y="3522856"/>
            <a:ext cx="2406813" cy="2030400"/>
            <a:chOff x="6517074" y="3391655"/>
            <a:chExt cx="2406813" cy="2031325"/>
          </a:xfrm>
        </p:grpSpPr>
        <p:sp>
          <p:nvSpPr>
            <p:cNvPr id="57" name="TextBox 56">
              <a:extLst>
                <a:ext uri="{FF2B5EF4-FFF2-40B4-BE49-F238E27FC236}">
                  <a16:creationId xmlns:a16="http://schemas.microsoft.com/office/drawing/2014/main" id="{CED8B951-D88D-FE4F-8E08-4049195DEECB}"/>
                </a:ext>
              </a:extLst>
            </p:cNvPr>
            <p:cNvSpPr txBox="1"/>
            <p:nvPr/>
          </p:nvSpPr>
          <p:spPr>
            <a:xfrm>
              <a:off x="6517074" y="3391655"/>
              <a:ext cx="2406813" cy="203132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de-DE" dirty="0">
                  <a:solidFill>
                    <a:schemeClr val="bg1"/>
                  </a:solidFill>
                </a:rPr>
                <a:t>Manchmal auch als </a:t>
              </a:r>
            </a:p>
            <a:p>
              <a:pPr algn="ctr"/>
              <a:r>
                <a:rPr lang="de-DE" b="1" dirty="0" err="1">
                  <a:solidFill>
                    <a:srgbClr val="FFC000"/>
                  </a:solidFill>
                </a:rPr>
                <a:t>is</a:t>
              </a:r>
              <a:r>
                <a:rPr lang="de-DE" b="1" dirty="0">
                  <a:solidFill>
                    <a:srgbClr val="FFC000"/>
                  </a:solidFill>
                </a:rPr>
                <a:t>-a Relation </a:t>
              </a:r>
              <a:r>
                <a:rPr lang="de-DE" dirty="0">
                  <a:solidFill>
                    <a:schemeClr val="bg1"/>
                  </a:solidFill>
                </a:rPr>
                <a:t>dargestellt</a:t>
              </a:r>
            </a:p>
            <a:p>
              <a:pPr algn="ctr"/>
              <a:endParaRPr lang="de-DE" dirty="0">
                <a:solidFill>
                  <a:schemeClr val="bg1"/>
                </a:solidFill>
              </a:endParaRPr>
            </a:p>
            <a:p>
              <a:pPr algn="ctr"/>
              <a:endParaRPr lang="de-DE" dirty="0">
                <a:solidFill>
                  <a:schemeClr val="bg1"/>
                </a:solidFill>
              </a:endParaRPr>
            </a:p>
            <a:p>
              <a:pPr algn="ctr"/>
              <a:endParaRPr lang="de-DE" dirty="0">
                <a:solidFill>
                  <a:schemeClr val="bg1"/>
                </a:solidFill>
              </a:endParaRPr>
            </a:p>
            <a:p>
              <a:pPr algn="ctr"/>
              <a:endParaRPr lang="de-DE" dirty="0">
                <a:solidFill>
                  <a:schemeClr val="bg1"/>
                </a:solidFill>
              </a:endParaRPr>
            </a:p>
            <a:p>
              <a:pPr algn="ctr"/>
              <a:endParaRPr lang="de-DE" dirty="0">
                <a:solidFill>
                  <a:schemeClr val="bg1"/>
                </a:solidFill>
              </a:endParaRPr>
            </a:p>
          </p:txBody>
        </p:sp>
        <p:cxnSp>
          <p:nvCxnSpPr>
            <p:cNvPr id="58" name="Straight Connector 57">
              <a:extLst>
                <a:ext uri="{FF2B5EF4-FFF2-40B4-BE49-F238E27FC236}">
                  <a16:creationId xmlns:a16="http://schemas.microsoft.com/office/drawing/2014/main" id="{E5216951-DD0C-E048-8F78-75878C9228B3}"/>
                </a:ext>
              </a:extLst>
            </p:cNvPr>
            <p:cNvCxnSpPr>
              <a:cxnSpLocks/>
              <a:endCxn id="59" idx="0"/>
            </p:cNvCxnSpPr>
            <p:nvPr/>
          </p:nvCxnSpPr>
          <p:spPr>
            <a:xfrm>
              <a:off x="7676900" y="4030520"/>
              <a:ext cx="1" cy="355347"/>
            </a:xfrm>
            <a:prstGeom prst="line">
              <a:avLst/>
            </a:prstGeom>
            <a:ln w="12700">
              <a:solidFill>
                <a:schemeClr val="bg1"/>
              </a:solidFill>
              <a:headEnd type="triangle"/>
            </a:ln>
          </p:spPr>
          <p:style>
            <a:lnRef idx="1">
              <a:schemeClr val="dk1"/>
            </a:lnRef>
            <a:fillRef idx="0">
              <a:schemeClr val="dk1"/>
            </a:fillRef>
            <a:effectRef idx="0">
              <a:schemeClr val="dk1"/>
            </a:effectRef>
            <a:fontRef idx="minor">
              <a:schemeClr val="tx1"/>
            </a:fontRef>
          </p:style>
        </p:cxnSp>
        <p:sp>
          <p:nvSpPr>
            <p:cNvPr id="59" name="AutoShape 4">
              <a:extLst>
                <a:ext uri="{FF2B5EF4-FFF2-40B4-BE49-F238E27FC236}">
                  <a16:creationId xmlns:a16="http://schemas.microsoft.com/office/drawing/2014/main" id="{73F374A7-9541-9047-918E-82A6672E44FF}"/>
                </a:ext>
              </a:extLst>
            </p:cNvPr>
            <p:cNvSpPr>
              <a:spLocks noChangeArrowheads="1"/>
            </p:cNvSpPr>
            <p:nvPr/>
          </p:nvSpPr>
          <p:spPr bwMode="auto">
            <a:xfrm>
              <a:off x="7197032" y="4385867"/>
              <a:ext cx="959737" cy="596900"/>
            </a:xfrm>
            <a:prstGeom prst="diamond">
              <a:avLst/>
            </a:prstGeom>
            <a:solidFill>
              <a:schemeClr val="bg1"/>
            </a:solidFill>
            <a:ln w="12700">
              <a:solidFill>
                <a:schemeClr val="tx1"/>
              </a:solidFill>
              <a:miter lim="800000"/>
              <a:headEnd/>
              <a:tailEnd/>
            </a:ln>
          </p:spPr>
          <p:txBody>
            <a:bodyPr wrap="none" anchor="ctr"/>
            <a:lstStyle/>
            <a:p>
              <a:pPr algn="ctr"/>
              <a:r>
                <a:rPr lang="de-DE" dirty="0" err="1"/>
                <a:t>is</a:t>
              </a:r>
              <a:r>
                <a:rPr lang="de-DE" dirty="0"/>
                <a:t> a</a:t>
              </a:r>
            </a:p>
          </p:txBody>
        </p:sp>
        <p:cxnSp>
          <p:nvCxnSpPr>
            <p:cNvPr id="60" name="Straight Connector 59">
              <a:extLst>
                <a:ext uri="{FF2B5EF4-FFF2-40B4-BE49-F238E27FC236}">
                  <a16:creationId xmlns:a16="http://schemas.microsoft.com/office/drawing/2014/main" id="{9946F554-7A5B-5C48-816C-4F1D725BE60D}"/>
                </a:ext>
              </a:extLst>
            </p:cNvPr>
            <p:cNvCxnSpPr>
              <a:cxnSpLocks/>
              <a:stCxn id="59" idx="2"/>
            </p:cNvCxnSpPr>
            <p:nvPr/>
          </p:nvCxnSpPr>
          <p:spPr>
            <a:xfrm flipH="1">
              <a:off x="7676900" y="4982767"/>
              <a:ext cx="1" cy="40757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61" name="Date Placeholder 60">
            <a:extLst>
              <a:ext uri="{FF2B5EF4-FFF2-40B4-BE49-F238E27FC236}">
                <a16:creationId xmlns:a16="http://schemas.microsoft.com/office/drawing/2014/main" id="{46FF17C9-3C1E-8141-961D-CA4237618118}"/>
              </a:ext>
            </a:extLst>
          </p:cNvPr>
          <p:cNvSpPr>
            <a:spLocks noGrp="1"/>
          </p:cNvSpPr>
          <p:nvPr>
            <p:ph type="dt" sz="half" idx="2"/>
          </p:nvPr>
        </p:nvSpPr>
        <p:spPr/>
        <p:txBody>
          <a:bodyPr/>
          <a:lstStyle/>
          <a:p>
            <a:r>
              <a:rPr lang="en-GB"/>
              <a:t>Modellierung</a:t>
            </a:r>
          </a:p>
        </p:txBody>
      </p:sp>
      <p:sp>
        <p:nvSpPr>
          <p:cNvPr id="62" name="Footer Placeholder 61">
            <a:extLst>
              <a:ext uri="{FF2B5EF4-FFF2-40B4-BE49-F238E27FC236}">
                <a16:creationId xmlns:a16="http://schemas.microsoft.com/office/drawing/2014/main" id="{3E79D0B9-847A-4D41-8164-FFD2708480C2}"/>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81162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11F-E69B-DD45-B57C-8CA85F08A8D1}"/>
              </a:ext>
            </a:extLst>
          </p:cNvPr>
          <p:cNvSpPr>
            <a:spLocks noGrp="1"/>
          </p:cNvSpPr>
          <p:nvPr>
            <p:ph type="title"/>
          </p:nvPr>
        </p:nvSpPr>
        <p:spPr/>
        <p:txBody>
          <a:bodyPr/>
          <a:lstStyle/>
          <a:p>
            <a:r>
              <a:rPr lang="de-DE" dirty="0"/>
              <a:t>EER-Modellierung</a:t>
            </a:r>
          </a:p>
        </p:txBody>
      </p:sp>
      <p:sp>
        <p:nvSpPr>
          <p:cNvPr id="3" name="Text Placeholder 2">
            <a:extLst>
              <a:ext uri="{FF2B5EF4-FFF2-40B4-BE49-F238E27FC236}">
                <a16:creationId xmlns:a16="http://schemas.microsoft.com/office/drawing/2014/main" id="{7971ACE3-1C88-1D40-B08D-D76FB2EB56AA}"/>
              </a:ext>
            </a:extLst>
          </p:cNvPr>
          <p:cNvSpPr>
            <a:spLocks noGrp="1"/>
          </p:cNvSpPr>
          <p:nvPr>
            <p:ph type="body" idx="1"/>
          </p:nvPr>
        </p:nvSpPr>
        <p:spPr/>
        <p:txBody>
          <a:bodyPr/>
          <a:lstStyle/>
          <a:p>
            <a:r>
              <a:rPr lang="de-DE" dirty="0"/>
              <a:t>Vorgehen</a:t>
            </a:r>
          </a:p>
        </p:txBody>
      </p:sp>
      <p:sp>
        <p:nvSpPr>
          <p:cNvPr id="4" name="Slide Number Placeholder 3">
            <a:extLst>
              <a:ext uri="{FF2B5EF4-FFF2-40B4-BE49-F238E27FC236}">
                <a16:creationId xmlns:a16="http://schemas.microsoft.com/office/drawing/2014/main" id="{5C8F8AAA-3DE5-684E-971F-D006431913F5}"/>
              </a:ext>
            </a:extLst>
          </p:cNvPr>
          <p:cNvSpPr>
            <a:spLocks noGrp="1"/>
          </p:cNvSpPr>
          <p:nvPr>
            <p:ph type="sldNum" sz="quarter" idx="4"/>
          </p:nvPr>
        </p:nvSpPr>
        <p:spPr/>
        <p:txBody>
          <a:bodyPr/>
          <a:lstStyle/>
          <a:p>
            <a:fld id="{6B52BCD7-8B4B-1443-81DC-540C3C62FE02}" type="slidenum">
              <a:rPr lang="en-GB" smtClean="0"/>
              <a:t>47</a:t>
            </a:fld>
            <a:endParaRPr lang="en-GB"/>
          </a:p>
        </p:txBody>
      </p:sp>
      <p:sp>
        <p:nvSpPr>
          <p:cNvPr id="5" name="Date Placeholder 4">
            <a:extLst>
              <a:ext uri="{FF2B5EF4-FFF2-40B4-BE49-F238E27FC236}">
                <a16:creationId xmlns:a16="http://schemas.microsoft.com/office/drawing/2014/main" id="{271C7309-81A2-4D40-8C19-DF48639900A2}"/>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5C3A74D4-D805-134E-8342-FECC3B7AF331}"/>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039408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86E778-E79D-9A40-B716-72CACDCFF89D}"/>
              </a:ext>
            </a:extLst>
          </p:cNvPr>
          <p:cNvSpPr>
            <a:spLocks noGrp="1"/>
          </p:cNvSpPr>
          <p:nvPr>
            <p:ph type="title"/>
          </p:nvPr>
        </p:nvSpPr>
        <p:spPr/>
        <p:txBody>
          <a:bodyPr/>
          <a:lstStyle/>
          <a:p>
            <a:r>
              <a:rPr lang="de-DE" dirty="0"/>
              <a:t>Vorgehen</a:t>
            </a:r>
          </a:p>
        </p:txBody>
      </p:sp>
      <p:sp>
        <p:nvSpPr>
          <p:cNvPr id="6" name="Content Placeholder 5">
            <a:extLst>
              <a:ext uri="{FF2B5EF4-FFF2-40B4-BE49-F238E27FC236}">
                <a16:creationId xmlns:a16="http://schemas.microsoft.com/office/drawing/2014/main" id="{91F70DAB-73D9-AE45-8E98-45790D8B18CD}"/>
              </a:ext>
            </a:extLst>
          </p:cNvPr>
          <p:cNvSpPr>
            <a:spLocks noGrp="1"/>
          </p:cNvSpPr>
          <p:nvPr>
            <p:ph idx="1"/>
          </p:nvPr>
        </p:nvSpPr>
        <p:spPr/>
        <p:txBody>
          <a:bodyPr>
            <a:normAutofit/>
          </a:bodyPr>
          <a:lstStyle/>
          <a:p>
            <a:r>
              <a:rPr lang="de-DE" dirty="0"/>
              <a:t>Top-down</a:t>
            </a:r>
          </a:p>
          <a:p>
            <a:pPr lvl="1"/>
            <a:r>
              <a:rPr lang="de-DE" dirty="0"/>
              <a:t>Sukzessiver Verfeinerungen initialer (abstrakter) Konzepte der Miniwelt</a:t>
            </a:r>
          </a:p>
          <a:p>
            <a:r>
              <a:rPr lang="de-DE" dirty="0" err="1"/>
              <a:t>Bottom-up</a:t>
            </a:r>
            <a:r>
              <a:rPr lang="de-DE" dirty="0"/>
              <a:t> </a:t>
            </a:r>
          </a:p>
          <a:p>
            <a:pPr lvl="1"/>
            <a:r>
              <a:rPr lang="de-DE" dirty="0"/>
              <a:t>Zerlegung der Miniwelt-Darstellung in kleinste Konzepte</a:t>
            </a:r>
          </a:p>
          <a:p>
            <a:pPr lvl="1"/>
            <a:r>
              <a:rPr lang="de-DE" dirty="0"/>
              <a:t>Abschließend Integration in ein Gesamtschema</a:t>
            </a:r>
          </a:p>
          <a:p>
            <a:r>
              <a:rPr lang="de-DE" dirty="0"/>
              <a:t>Inside-out</a:t>
            </a:r>
          </a:p>
          <a:p>
            <a:pPr lvl="1"/>
            <a:r>
              <a:rPr lang="de-DE" dirty="0"/>
              <a:t>wie </a:t>
            </a:r>
            <a:r>
              <a:rPr lang="de-DE" dirty="0" err="1"/>
              <a:t>bottom-up</a:t>
            </a:r>
            <a:r>
              <a:rPr lang="de-DE" dirty="0"/>
              <a:t>, aber ausgehend von einem zentralen Konzept </a:t>
            </a:r>
          </a:p>
          <a:p>
            <a:pPr lvl="2"/>
            <a:r>
              <a:rPr lang="de-DE" dirty="0"/>
              <a:t>Vom „Wichtigen“ zum „</a:t>
            </a:r>
            <a:r>
              <a:rPr lang="de-DE" dirty="0" err="1"/>
              <a:t>Un</a:t>
            </a:r>
            <a:r>
              <a:rPr lang="de-DE" dirty="0"/>
              <a:t>-wichtigen“</a:t>
            </a:r>
          </a:p>
          <a:p>
            <a:r>
              <a:rPr lang="de-DE" dirty="0"/>
              <a:t>Mixed</a:t>
            </a:r>
          </a:p>
          <a:p>
            <a:pPr lvl="1"/>
            <a:r>
              <a:rPr lang="de-DE" dirty="0"/>
              <a:t>Mischform des Top-down- und des </a:t>
            </a:r>
            <a:r>
              <a:rPr lang="de-DE" dirty="0" err="1"/>
              <a:t>Bottom</a:t>
            </a:r>
            <a:r>
              <a:rPr lang="de-DE" dirty="0"/>
              <a:t>-</a:t>
            </a:r>
            <a:r>
              <a:rPr lang="de-DE" dirty="0" err="1"/>
              <a:t>up</a:t>
            </a:r>
            <a:r>
              <a:rPr lang="de-DE" dirty="0"/>
              <a:t>-Ansatzes</a:t>
            </a:r>
          </a:p>
          <a:p>
            <a:r>
              <a:rPr lang="de-DE" dirty="0"/>
              <a:t>Für ein gegebenes ER-Modell: verschiedene Transformationen</a:t>
            </a:r>
          </a:p>
        </p:txBody>
      </p:sp>
      <p:sp>
        <p:nvSpPr>
          <p:cNvPr id="4" name="Slide Number Placeholder 3">
            <a:extLst>
              <a:ext uri="{FF2B5EF4-FFF2-40B4-BE49-F238E27FC236}">
                <a16:creationId xmlns:a16="http://schemas.microsoft.com/office/drawing/2014/main" id="{EFF306D3-AD3E-F143-9F36-B8992D01EB89}"/>
              </a:ext>
            </a:extLst>
          </p:cNvPr>
          <p:cNvSpPr>
            <a:spLocks noGrp="1"/>
          </p:cNvSpPr>
          <p:nvPr>
            <p:ph type="sldNum" sz="quarter" idx="4"/>
          </p:nvPr>
        </p:nvSpPr>
        <p:spPr/>
        <p:txBody>
          <a:bodyPr/>
          <a:lstStyle/>
          <a:p>
            <a:fld id="{6B52BCD7-8B4B-1443-81DC-540C3C62FE02}" type="slidenum">
              <a:rPr lang="en-GB" smtClean="0"/>
              <a:t>48</a:t>
            </a:fld>
            <a:endParaRPr lang="en-GB"/>
          </a:p>
        </p:txBody>
      </p:sp>
      <p:sp>
        <p:nvSpPr>
          <p:cNvPr id="2" name="Date Placeholder 1">
            <a:extLst>
              <a:ext uri="{FF2B5EF4-FFF2-40B4-BE49-F238E27FC236}">
                <a16:creationId xmlns:a16="http://schemas.microsoft.com/office/drawing/2014/main" id="{6885A3AC-0F69-074C-B037-AE6EFF0E1A3F}"/>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B33E486C-F2FD-4F43-9DD2-BDEEC0DD07B6}"/>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44574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9C75-3BA7-F749-930E-16BEB30D301A}"/>
              </a:ext>
            </a:extLst>
          </p:cNvPr>
          <p:cNvSpPr>
            <a:spLocks noGrp="1"/>
          </p:cNvSpPr>
          <p:nvPr>
            <p:ph type="title"/>
          </p:nvPr>
        </p:nvSpPr>
        <p:spPr/>
        <p:txBody>
          <a:bodyPr/>
          <a:lstStyle/>
          <a:p>
            <a:r>
              <a:rPr lang="de-DE" dirty="0"/>
              <a:t>Top-down</a:t>
            </a:r>
          </a:p>
        </p:txBody>
      </p:sp>
      <p:sp>
        <p:nvSpPr>
          <p:cNvPr id="3" name="Content Placeholder 2">
            <a:extLst>
              <a:ext uri="{FF2B5EF4-FFF2-40B4-BE49-F238E27FC236}">
                <a16:creationId xmlns:a16="http://schemas.microsoft.com/office/drawing/2014/main" id="{F5D2DEEA-4E5B-CB4E-8053-D5CB671AD66E}"/>
              </a:ext>
            </a:extLst>
          </p:cNvPr>
          <p:cNvSpPr>
            <a:spLocks noGrp="1"/>
          </p:cNvSpPr>
          <p:nvPr>
            <p:ph idx="1"/>
          </p:nvPr>
        </p:nvSpPr>
        <p:spPr/>
        <p:txBody>
          <a:bodyPr/>
          <a:lstStyle/>
          <a:p>
            <a:r>
              <a:rPr lang="de-DE" dirty="0"/>
              <a:t>Sukzessive Verfeinerungen initialer </a:t>
            </a:r>
            <a:br>
              <a:rPr lang="de-DE" dirty="0"/>
            </a:br>
            <a:r>
              <a:rPr lang="de-DE" dirty="0"/>
              <a:t>(abstrakter) Konzepte der Miniwelt</a:t>
            </a:r>
          </a:p>
        </p:txBody>
      </p:sp>
      <p:sp>
        <p:nvSpPr>
          <p:cNvPr id="4" name="Slide Number Placeholder 3">
            <a:extLst>
              <a:ext uri="{FF2B5EF4-FFF2-40B4-BE49-F238E27FC236}">
                <a16:creationId xmlns:a16="http://schemas.microsoft.com/office/drawing/2014/main" id="{8BA0C8AA-896D-3741-AD7D-1947C9B42021}"/>
              </a:ext>
            </a:extLst>
          </p:cNvPr>
          <p:cNvSpPr>
            <a:spLocks noGrp="1"/>
          </p:cNvSpPr>
          <p:nvPr>
            <p:ph type="sldNum" sz="quarter" idx="4"/>
          </p:nvPr>
        </p:nvSpPr>
        <p:spPr/>
        <p:txBody>
          <a:bodyPr/>
          <a:lstStyle/>
          <a:p>
            <a:fld id="{6B52BCD7-8B4B-1443-81DC-540C3C62FE02}" type="slidenum">
              <a:rPr lang="en-GB" smtClean="0"/>
              <a:t>49</a:t>
            </a:fld>
            <a:endParaRPr lang="en-GB"/>
          </a:p>
        </p:txBody>
      </p:sp>
      <p:grpSp>
        <p:nvGrpSpPr>
          <p:cNvPr id="5" name="Gruppieren 35">
            <a:extLst>
              <a:ext uri="{FF2B5EF4-FFF2-40B4-BE49-F238E27FC236}">
                <a16:creationId xmlns:a16="http://schemas.microsoft.com/office/drawing/2014/main" id="{3908B031-E79F-5540-941D-043E7294E7E9}"/>
              </a:ext>
            </a:extLst>
          </p:cNvPr>
          <p:cNvGrpSpPr/>
          <p:nvPr/>
        </p:nvGrpSpPr>
        <p:grpSpPr>
          <a:xfrm>
            <a:off x="4434641" y="1232289"/>
            <a:ext cx="7306944" cy="4673625"/>
            <a:chOff x="2076450" y="2349500"/>
            <a:chExt cx="5071487" cy="4006850"/>
          </a:xfrm>
        </p:grpSpPr>
        <p:sp>
          <p:nvSpPr>
            <p:cNvPr id="6" name="Text Box 25">
              <a:extLst>
                <a:ext uri="{FF2B5EF4-FFF2-40B4-BE49-F238E27FC236}">
                  <a16:creationId xmlns:a16="http://schemas.microsoft.com/office/drawing/2014/main" id="{0EB7CB48-3E3D-E84E-9583-68CCAFCD8D34}"/>
                </a:ext>
              </a:extLst>
            </p:cNvPr>
            <p:cNvSpPr txBox="1">
              <a:spLocks noChangeArrowheads="1"/>
            </p:cNvSpPr>
            <p:nvPr/>
          </p:nvSpPr>
          <p:spPr bwMode="auto">
            <a:xfrm>
              <a:off x="3857625" y="2349500"/>
              <a:ext cx="1181100" cy="263867"/>
            </a:xfrm>
            <a:prstGeom prst="rect">
              <a:avLst/>
            </a:prstGeom>
            <a:noFill/>
            <a:ln w="12700">
              <a:noFill/>
              <a:miter lim="800000"/>
              <a:headEnd type="none" w="sm" len="sm"/>
              <a:tailEnd type="none" w="sm" len="sm"/>
            </a:ln>
          </p:spPr>
          <p:txBody>
            <a:bodyPr>
              <a:spAutoFit/>
            </a:bodyPr>
            <a:lstStyle/>
            <a:p>
              <a:pPr algn="ctr"/>
              <a:r>
                <a:rPr lang="de-DE" sz="1400"/>
                <a:t>Spezifikationen</a:t>
              </a:r>
            </a:p>
          </p:txBody>
        </p:sp>
        <p:sp>
          <p:nvSpPr>
            <p:cNvPr id="7" name="AutoShape 20">
              <a:extLst>
                <a:ext uri="{FF2B5EF4-FFF2-40B4-BE49-F238E27FC236}">
                  <a16:creationId xmlns:a16="http://schemas.microsoft.com/office/drawing/2014/main" id="{4D15D295-A49E-2B49-8E51-359673645170}"/>
                </a:ext>
              </a:extLst>
            </p:cNvPr>
            <p:cNvSpPr>
              <a:spLocks noChangeArrowheads="1"/>
            </p:cNvSpPr>
            <p:nvPr/>
          </p:nvSpPr>
          <p:spPr bwMode="auto">
            <a:xfrm>
              <a:off x="2076450" y="5726113"/>
              <a:ext cx="4732338" cy="630237"/>
            </a:xfrm>
            <a:prstGeom prst="parallelogram">
              <a:avLst>
                <a:gd name="adj" fmla="val 176423"/>
              </a:avLst>
            </a:prstGeom>
            <a:solidFill>
              <a:schemeClr val="accent2">
                <a:lumMod val="75000"/>
              </a:schemeClr>
            </a:solidFill>
            <a:ln w="9525">
              <a:solidFill>
                <a:schemeClr val="tx1"/>
              </a:solidFill>
              <a:miter lim="800000"/>
              <a:headEnd type="none" w="sm" len="sm"/>
              <a:tailEnd type="none" w="sm" len="sm"/>
            </a:ln>
          </p:spPr>
          <p:txBody>
            <a:bodyPr wrap="none" anchor="ctr"/>
            <a:lstStyle/>
            <a:p>
              <a:endParaRPr lang="de-DE" sz="1400"/>
            </a:p>
          </p:txBody>
        </p:sp>
        <p:sp>
          <p:nvSpPr>
            <p:cNvPr id="8" name="AutoShape 17">
              <a:extLst>
                <a:ext uri="{FF2B5EF4-FFF2-40B4-BE49-F238E27FC236}">
                  <a16:creationId xmlns:a16="http://schemas.microsoft.com/office/drawing/2014/main" id="{29596D70-6B5D-6447-A17A-BC34FB0CC4F7}"/>
                </a:ext>
              </a:extLst>
            </p:cNvPr>
            <p:cNvSpPr>
              <a:spLocks noChangeArrowheads="1"/>
            </p:cNvSpPr>
            <p:nvPr/>
          </p:nvSpPr>
          <p:spPr bwMode="auto">
            <a:xfrm>
              <a:off x="2076450" y="3201988"/>
              <a:ext cx="4732338" cy="630237"/>
            </a:xfrm>
            <a:prstGeom prst="parallelogram">
              <a:avLst>
                <a:gd name="adj" fmla="val 176423"/>
              </a:avLst>
            </a:prstGeom>
            <a:solidFill>
              <a:schemeClr val="accent2">
                <a:lumMod val="20000"/>
                <a:lumOff val="80000"/>
              </a:schemeClr>
            </a:solidFill>
            <a:ln w="6350">
              <a:solidFill>
                <a:schemeClr val="tx1"/>
              </a:solidFill>
              <a:miter lim="800000"/>
              <a:headEnd type="none" w="sm" len="sm"/>
              <a:tailEnd type="none" w="sm" len="sm"/>
            </a:ln>
          </p:spPr>
          <p:txBody>
            <a:bodyPr wrap="none" anchor="ctr"/>
            <a:lstStyle/>
            <a:p>
              <a:endParaRPr lang="de-DE" sz="1400"/>
            </a:p>
          </p:txBody>
        </p:sp>
        <p:sp>
          <p:nvSpPr>
            <p:cNvPr id="9" name="AutoShape 8">
              <a:extLst>
                <a:ext uri="{FF2B5EF4-FFF2-40B4-BE49-F238E27FC236}">
                  <a16:creationId xmlns:a16="http://schemas.microsoft.com/office/drawing/2014/main" id="{F9126E46-3786-4046-870D-FC9F48777374}"/>
                </a:ext>
              </a:extLst>
            </p:cNvPr>
            <p:cNvSpPr>
              <a:spLocks noChangeArrowheads="1"/>
            </p:cNvSpPr>
            <p:nvPr/>
          </p:nvSpPr>
          <p:spPr bwMode="auto">
            <a:xfrm>
              <a:off x="2076450" y="4884738"/>
              <a:ext cx="4732338" cy="630237"/>
            </a:xfrm>
            <a:prstGeom prst="parallelogram">
              <a:avLst>
                <a:gd name="adj" fmla="val 176423"/>
              </a:avLst>
            </a:prstGeom>
            <a:solidFill>
              <a:schemeClr val="accent2">
                <a:lumMod val="60000"/>
                <a:lumOff val="40000"/>
              </a:schemeClr>
            </a:solidFill>
            <a:ln w="6350">
              <a:solidFill>
                <a:schemeClr val="tx1"/>
              </a:solidFill>
              <a:miter lim="800000"/>
              <a:headEnd type="none" w="sm" len="sm"/>
              <a:tailEnd type="none" w="sm" len="sm"/>
            </a:ln>
          </p:spPr>
          <p:txBody>
            <a:bodyPr wrap="none" anchor="ctr"/>
            <a:lstStyle/>
            <a:p>
              <a:endParaRPr lang="de-DE" sz="1400"/>
            </a:p>
          </p:txBody>
        </p:sp>
        <p:sp>
          <p:nvSpPr>
            <p:cNvPr id="10" name="AutoShape 14">
              <a:extLst>
                <a:ext uri="{FF2B5EF4-FFF2-40B4-BE49-F238E27FC236}">
                  <a16:creationId xmlns:a16="http://schemas.microsoft.com/office/drawing/2014/main" id="{6828CB6D-BCD9-E443-BC49-2BD03BA3FA43}"/>
                </a:ext>
              </a:extLst>
            </p:cNvPr>
            <p:cNvSpPr>
              <a:spLocks noChangeArrowheads="1"/>
            </p:cNvSpPr>
            <p:nvPr/>
          </p:nvSpPr>
          <p:spPr bwMode="auto">
            <a:xfrm>
              <a:off x="2076450" y="4043363"/>
              <a:ext cx="4732338" cy="630237"/>
            </a:xfrm>
            <a:prstGeom prst="parallelogram">
              <a:avLst>
                <a:gd name="adj" fmla="val 176423"/>
              </a:avLst>
            </a:prstGeom>
            <a:solidFill>
              <a:schemeClr val="accent2">
                <a:lumMod val="40000"/>
                <a:lumOff val="60000"/>
              </a:schemeClr>
            </a:solidFill>
            <a:ln w="6350">
              <a:solidFill>
                <a:schemeClr val="tx1"/>
              </a:solidFill>
              <a:miter lim="800000"/>
              <a:headEnd type="none" w="sm" len="sm"/>
              <a:tailEnd type="none" w="sm" len="sm"/>
            </a:ln>
          </p:spPr>
          <p:txBody>
            <a:bodyPr wrap="none" anchor="ctr"/>
            <a:lstStyle/>
            <a:p>
              <a:endParaRPr lang="de-DE" sz="1400"/>
            </a:p>
          </p:txBody>
        </p:sp>
        <p:sp>
          <p:nvSpPr>
            <p:cNvPr id="11" name="Line 38">
              <a:extLst>
                <a:ext uri="{FF2B5EF4-FFF2-40B4-BE49-F238E27FC236}">
                  <a16:creationId xmlns:a16="http://schemas.microsoft.com/office/drawing/2014/main" id="{86D1566D-C6E1-2949-A654-F911848FD513}"/>
                </a:ext>
              </a:extLst>
            </p:cNvPr>
            <p:cNvSpPr>
              <a:spLocks noChangeShapeType="1"/>
            </p:cNvSpPr>
            <p:nvPr/>
          </p:nvSpPr>
          <p:spPr bwMode="auto">
            <a:xfrm>
              <a:off x="5564188" y="5184775"/>
              <a:ext cx="87312" cy="323850"/>
            </a:xfrm>
            <a:prstGeom prst="line">
              <a:avLst/>
            </a:prstGeom>
            <a:noFill/>
            <a:ln w="12700">
              <a:solidFill>
                <a:srgbClr val="BCBCBC"/>
              </a:solidFill>
              <a:round/>
              <a:headEnd type="none" w="sm" len="sm"/>
              <a:tailEnd type="none" w="sm" len="sm"/>
            </a:ln>
          </p:spPr>
          <p:txBody>
            <a:bodyPr/>
            <a:lstStyle/>
            <a:p>
              <a:endParaRPr lang="de-DE" sz="1400"/>
            </a:p>
          </p:txBody>
        </p:sp>
        <p:sp>
          <p:nvSpPr>
            <p:cNvPr id="12" name="Line 39">
              <a:extLst>
                <a:ext uri="{FF2B5EF4-FFF2-40B4-BE49-F238E27FC236}">
                  <a16:creationId xmlns:a16="http://schemas.microsoft.com/office/drawing/2014/main" id="{B8D9357A-0F04-F044-9E43-3D4753ECEDDF}"/>
                </a:ext>
              </a:extLst>
            </p:cNvPr>
            <p:cNvSpPr>
              <a:spLocks noChangeShapeType="1"/>
            </p:cNvSpPr>
            <p:nvPr/>
          </p:nvSpPr>
          <p:spPr bwMode="auto">
            <a:xfrm>
              <a:off x="5330825" y="4352925"/>
              <a:ext cx="85725" cy="317500"/>
            </a:xfrm>
            <a:prstGeom prst="line">
              <a:avLst/>
            </a:prstGeom>
            <a:noFill/>
            <a:ln w="12700">
              <a:solidFill>
                <a:srgbClr val="BCBCBC"/>
              </a:solidFill>
              <a:prstDash val="dash"/>
              <a:round/>
              <a:headEnd type="none" w="sm" len="sm"/>
              <a:tailEnd type="none" w="sm" len="sm"/>
            </a:ln>
          </p:spPr>
          <p:txBody>
            <a:bodyPr/>
            <a:lstStyle/>
            <a:p>
              <a:endParaRPr lang="de-DE" sz="1400"/>
            </a:p>
          </p:txBody>
        </p:sp>
        <p:sp>
          <p:nvSpPr>
            <p:cNvPr id="13" name="Line 40">
              <a:extLst>
                <a:ext uri="{FF2B5EF4-FFF2-40B4-BE49-F238E27FC236}">
                  <a16:creationId xmlns:a16="http://schemas.microsoft.com/office/drawing/2014/main" id="{40334ABD-80DF-574D-BE67-AFE98C227204}"/>
                </a:ext>
              </a:extLst>
            </p:cNvPr>
            <p:cNvSpPr>
              <a:spLocks noChangeShapeType="1"/>
            </p:cNvSpPr>
            <p:nvPr/>
          </p:nvSpPr>
          <p:spPr bwMode="auto">
            <a:xfrm>
              <a:off x="5095875" y="3524250"/>
              <a:ext cx="87313" cy="317500"/>
            </a:xfrm>
            <a:prstGeom prst="line">
              <a:avLst/>
            </a:prstGeom>
            <a:noFill/>
            <a:ln w="12700">
              <a:solidFill>
                <a:srgbClr val="BCBCBC"/>
              </a:solidFill>
              <a:round/>
              <a:headEnd type="none" w="sm" len="sm"/>
              <a:tailEnd type="none" w="sm" len="sm"/>
            </a:ln>
          </p:spPr>
          <p:txBody>
            <a:bodyPr/>
            <a:lstStyle/>
            <a:p>
              <a:endParaRPr lang="de-DE" sz="1400"/>
            </a:p>
          </p:txBody>
        </p:sp>
        <p:sp>
          <p:nvSpPr>
            <p:cNvPr id="14" name="Line 41">
              <a:extLst>
                <a:ext uri="{FF2B5EF4-FFF2-40B4-BE49-F238E27FC236}">
                  <a16:creationId xmlns:a16="http://schemas.microsoft.com/office/drawing/2014/main" id="{4A2F238A-5AF3-AA4A-B8B4-FEAB30890999}"/>
                </a:ext>
              </a:extLst>
            </p:cNvPr>
            <p:cNvSpPr>
              <a:spLocks noChangeShapeType="1"/>
            </p:cNvSpPr>
            <p:nvPr/>
          </p:nvSpPr>
          <p:spPr bwMode="auto">
            <a:xfrm>
              <a:off x="4864100" y="2678113"/>
              <a:ext cx="231775" cy="842962"/>
            </a:xfrm>
            <a:prstGeom prst="line">
              <a:avLst/>
            </a:prstGeom>
            <a:noFill/>
            <a:ln w="12700">
              <a:solidFill>
                <a:schemeClr val="tx1"/>
              </a:solidFill>
              <a:round/>
              <a:headEnd type="none" w="sm" len="sm"/>
              <a:tailEnd type="none" w="sm" len="sm"/>
            </a:ln>
          </p:spPr>
          <p:txBody>
            <a:bodyPr/>
            <a:lstStyle/>
            <a:p>
              <a:endParaRPr lang="de-DE" sz="1400"/>
            </a:p>
          </p:txBody>
        </p:sp>
        <p:sp>
          <p:nvSpPr>
            <p:cNvPr id="15" name="Line 42">
              <a:extLst>
                <a:ext uri="{FF2B5EF4-FFF2-40B4-BE49-F238E27FC236}">
                  <a16:creationId xmlns:a16="http://schemas.microsoft.com/office/drawing/2014/main" id="{33E65991-9A6B-9E46-970B-8B8C8FC22C64}"/>
                </a:ext>
              </a:extLst>
            </p:cNvPr>
            <p:cNvSpPr>
              <a:spLocks noChangeShapeType="1"/>
            </p:cNvSpPr>
            <p:nvPr/>
          </p:nvSpPr>
          <p:spPr bwMode="auto">
            <a:xfrm>
              <a:off x="5181600" y="3830638"/>
              <a:ext cx="147638" cy="520700"/>
            </a:xfrm>
            <a:prstGeom prst="line">
              <a:avLst/>
            </a:prstGeom>
            <a:noFill/>
            <a:ln w="12700">
              <a:solidFill>
                <a:schemeClr val="tx1"/>
              </a:solidFill>
              <a:round/>
              <a:headEnd type="none" w="sm" len="sm"/>
              <a:tailEnd type="none" w="sm" len="sm"/>
            </a:ln>
          </p:spPr>
          <p:txBody>
            <a:bodyPr/>
            <a:lstStyle/>
            <a:p>
              <a:endParaRPr lang="de-DE" sz="1400"/>
            </a:p>
          </p:txBody>
        </p:sp>
        <p:sp>
          <p:nvSpPr>
            <p:cNvPr id="16" name="Line 43">
              <a:extLst>
                <a:ext uri="{FF2B5EF4-FFF2-40B4-BE49-F238E27FC236}">
                  <a16:creationId xmlns:a16="http://schemas.microsoft.com/office/drawing/2014/main" id="{B0FD18C7-8B36-6242-8872-041BB0FD1597}"/>
                </a:ext>
              </a:extLst>
            </p:cNvPr>
            <p:cNvSpPr>
              <a:spLocks noChangeShapeType="1"/>
            </p:cNvSpPr>
            <p:nvPr/>
          </p:nvSpPr>
          <p:spPr bwMode="auto">
            <a:xfrm>
              <a:off x="5416550" y="4667250"/>
              <a:ext cx="153988" cy="539750"/>
            </a:xfrm>
            <a:prstGeom prst="line">
              <a:avLst/>
            </a:prstGeom>
            <a:noFill/>
            <a:ln w="12700">
              <a:solidFill>
                <a:schemeClr val="tx1"/>
              </a:solidFill>
              <a:prstDash val="dash"/>
              <a:round/>
              <a:headEnd type="none" w="sm" len="sm"/>
              <a:tailEnd type="none" w="sm" len="sm"/>
            </a:ln>
          </p:spPr>
          <p:txBody>
            <a:bodyPr/>
            <a:lstStyle/>
            <a:p>
              <a:endParaRPr lang="de-DE" sz="1400"/>
            </a:p>
          </p:txBody>
        </p:sp>
        <p:sp>
          <p:nvSpPr>
            <p:cNvPr id="17" name="Line 44">
              <a:extLst>
                <a:ext uri="{FF2B5EF4-FFF2-40B4-BE49-F238E27FC236}">
                  <a16:creationId xmlns:a16="http://schemas.microsoft.com/office/drawing/2014/main" id="{BE527444-B167-5547-A705-BDADDC2F832A}"/>
                </a:ext>
              </a:extLst>
            </p:cNvPr>
            <p:cNvSpPr>
              <a:spLocks noChangeShapeType="1"/>
            </p:cNvSpPr>
            <p:nvPr/>
          </p:nvSpPr>
          <p:spPr bwMode="auto">
            <a:xfrm>
              <a:off x="5651500" y="5508625"/>
              <a:ext cx="142875" cy="525463"/>
            </a:xfrm>
            <a:prstGeom prst="line">
              <a:avLst/>
            </a:prstGeom>
            <a:noFill/>
            <a:ln w="12700">
              <a:solidFill>
                <a:schemeClr val="tx1"/>
              </a:solidFill>
              <a:round/>
              <a:headEnd type="none" w="sm" len="sm"/>
              <a:tailEnd type="none" w="sm" len="sm"/>
            </a:ln>
          </p:spPr>
          <p:txBody>
            <a:bodyPr/>
            <a:lstStyle/>
            <a:p>
              <a:endParaRPr lang="de-DE" sz="1400"/>
            </a:p>
          </p:txBody>
        </p:sp>
        <p:sp>
          <p:nvSpPr>
            <p:cNvPr id="18" name="Oval 21">
              <a:extLst>
                <a:ext uri="{FF2B5EF4-FFF2-40B4-BE49-F238E27FC236}">
                  <a16:creationId xmlns:a16="http://schemas.microsoft.com/office/drawing/2014/main" id="{E8C459BF-20E6-C446-8448-38BC82B9E7F4}"/>
                </a:ext>
              </a:extLst>
            </p:cNvPr>
            <p:cNvSpPr>
              <a:spLocks noChangeArrowheads="1"/>
            </p:cNvSpPr>
            <p:nvPr/>
          </p:nvSpPr>
          <p:spPr bwMode="auto">
            <a:xfrm>
              <a:off x="2984500" y="5838825"/>
              <a:ext cx="2806700" cy="404813"/>
            </a:xfrm>
            <a:prstGeom prst="ellipse">
              <a:avLst/>
            </a:prstGeom>
            <a:solidFill>
              <a:srgbClr val="FFCCCC"/>
            </a:solidFill>
            <a:ln w="12700">
              <a:solidFill>
                <a:schemeClr val="tx1"/>
              </a:solidFill>
              <a:round/>
              <a:headEnd type="none" w="sm" len="sm"/>
              <a:tailEnd type="none" w="sm" len="sm"/>
            </a:ln>
          </p:spPr>
          <p:txBody>
            <a:bodyPr wrap="none" anchor="ctr"/>
            <a:lstStyle/>
            <a:p>
              <a:pPr algn="ctr"/>
              <a:r>
                <a:rPr lang="de-DE" sz="1400"/>
                <a:t>Finales Schema</a:t>
              </a:r>
            </a:p>
          </p:txBody>
        </p:sp>
        <p:sp>
          <p:nvSpPr>
            <p:cNvPr id="19" name="Oval 22">
              <a:extLst>
                <a:ext uri="{FF2B5EF4-FFF2-40B4-BE49-F238E27FC236}">
                  <a16:creationId xmlns:a16="http://schemas.microsoft.com/office/drawing/2014/main" id="{B1EB606D-9E06-6A4B-BA0F-AFA6DF08A2AC}"/>
                </a:ext>
              </a:extLst>
            </p:cNvPr>
            <p:cNvSpPr>
              <a:spLocks noChangeArrowheads="1"/>
            </p:cNvSpPr>
            <p:nvPr/>
          </p:nvSpPr>
          <p:spPr bwMode="auto">
            <a:xfrm>
              <a:off x="4022725" y="2571750"/>
              <a:ext cx="841375" cy="209550"/>
            </a:xfrm>
            <a:prstGeom prst="ellipse">
              <a:avLst/>
            </a:prstGeom>
            <a:solidFill>
              <a:srgbClr val="D8DBE8"/>
            </a:solidFill>
            <a:ln w="12700">
              <a:solidFill>
                <a:schemeClr val="tx1"/>
              </a:solidFill>
              <a:round/>
              <a:headEnd type="none" w="sm" len="sm"/>
              <a:tailEnd type="none" w="sm" len="sm"/>
            </a:ln>
          </p:spPr>
          <p:txBody>
            <a:bodyPr wrap="none" anchor="ctr"/>
            <a:lstStyle/>
            <a:p>
              <a:pPr algn="ctr"/>
              <a:endParaRPr lang="de-DE" sz="1400"/>
            </a:p>
          </p:txBody>
        </p:sp>
        <p:sp>
          <p:nvSpPr>
            <p:cNvPr id="20" name="Line 33">
              <a:extLst>
                <a:ext uri="{FF2B5EF4-FFF2-40B4-BE49-F238E27FC236}">
                  <a16:creationId xmlns:a16="http://schemas.microsoft.com/office/drawing/2014/main" id="{CA45CD43-ADCA-0C4A-AC01-9DB544336AB6}"/>
                </a:ext>
              </a:extLst>
            </p:cNvPr>
            <p:cNvSpPr>
              <a:spLocks noChangeShapeType="1"/>
            </p:cNvSpPr>
            <p:nvPr/>
          </p:nvSpPr>
          <p:spPr bwMode="auto">
            <a:xfrm flipH="1">
              <a:off x="3144838" y="5207000"/>
              <a:ext cx="93662" cy="309563"/>
            </a:xfrm>
            <a:prstGeom prst="line">
              <a:avLst/>
            </a:prstGeom>
            <a:noFill/>
            <a:ln w="12700">
              <a:solidFill>
                <a:srgbClr val="BCBCBC"/>
              </a:solidFill>
              <a:round/>
              <a:headEnd type="none" w="sm" len="sm"/>
              <a:tailEnd type="none" w="sm" len="sm"/>
            </a:ln>
          </p:spPr>
          <p:txBody>
            <a:bodyPr/>
            <a:lstStyle/>
            <a:p>
              <a:endParaRPr lang="de-DE" sz="1400"/>
            </a:p>
          </p:txBody>
        </p:sp>
        <p:sp>
          <p:nvSpPr>
            <p:cNvPr id="21" name="Line 31">
              <a:extLst>
                <a:ext uri="{FF2B5EF4-FFF2-40B4-BE49-F238E27FC236}">
                  <a16:creationId xmlns:a16="http://schemas.microsoft.com/office/drawing/2014/main" id="{C035B30C-FCF0-B243-B840-AC85ED81AF16}"/>
                </a:ext>
              </a:extLst>
            </p:cNvPr>
            <p:cNvSpPr>
              <a:spLocks noChangeShapeType="1"/>
            </p:cNvSpPr>
            <p:nvPr/>
          </p:nvSpPr>
          <p:spPr bwMode="auto">
            <a:xfrm flipH="1">
              <a:off x="3408363" y="4360863"/>
              <a:ext cx="92075" cy="312737"/>
            </a:xfrm>
            <a:prstGeom prst="line">
              <a:avLst/>
            </a:prstGeom>
            <a:noFill/>
            <a:ln w="12700">
              <a:solidFill>
                <a:srgbClr val="BCBCBC"/>
              </a:solidFill>
              <a:prstDash val="dash"/>
              <a:round/>
              <a:headEnd type="none" w="sm" len="sm"/>
              <a:tailEnd type="none" w="sm" len="sm"/>
            </a:ln>
          </p:spPr>
          <p:txBody>
            <a:bodyPr/>
            <a:lstStyle/>
            <a:p>
              <a:endParaRPr lang="de-DE" sz="1400"/>
            </a:p>
          </p:txBody>
        </p:sp>
        <p:sp>
          <p:nvSpPr>
            <p:cNvPr id="22" name="Line 29">
              <a:extLst>
                <a:ext uri="{FF2B5EF4-FFF2-40B4-BE49-F238E27FC236}">
                  <a16:creationId xmlns:a16="http://schemas.microsoft.com/office/drawing/2014/main" id="{5D09D779-1045-6745-8A29-464FC38DB326}"/>
                </a:ext>
              </a:extLst>
            </p:cNvPr>
            <p:cNvSpPr>
              <a:spLocks noChangeShapeType="1"/>
            </p:cNvSpPr>
            <p:nvPr/>
          </p:nvSpPr>
          <p:spPr bwMode="auto">
            <a:xfrm flipH="1">
              <a:off x="3665538" y="3517900"/>
              <a:ext cx="98425" cy="322263"/>
            </a:xfrm>
            <a:prstGeom prst="line">
              <a:avLst/>
            </a:prstGeom>
            <a:noFill/>
            <a:ln w="12700">
              <a:solidFill>
                <a:srgbClr val="BCBCBC"/>
              </a:solidFill>
              <a:round/>
              <a:headEnd type="none" w="sm" len="sm"/>
              <a:tailEnd type="none" w="sm" len="sm"/>
            </a:ln>
          </p:spPr>
          <p:txBody>
            <a:bodyPr/>
            <a:lstStyle/>
            <a:p>
              <a:endParaRPr lang="de-DE" sz="1400"/>
            </a:p>
          </p:txBody>
        </p:sp>
        <p:sp>
          <p:nvSpPr>
            <p:cNvPr id="23" name="Line 28">
              <a:extLst>
                <a:ext uri="{FF2B5EF4-FFF2-40B4-BE49-F238E27FC236}">
                  <a16:creationId xmlns:a16="http://schemas.microsoft.com/office/drawing/2014/main" id="{8AAC50F4-948F-9F44-A31F-00B76A1E0991}"/>
                </a:ext>
              </a:extLst>
            </p:cNvPr>
            <p:cNvSpPr>
              <a:spLocks noChangeShapeType="1"/>
            </p:cNvSpPr>
            <p:nvPr/>
          </p:nvSpPr>
          <p:spPr bwMode="auto">
            <a:xfrm flipH="1">
              <a:off x="3763963" y="2674938"/>
              <a:ext cx="257175" cy="839787"/>
            </a:xfrm>
            <a:prstGeom prst="line">
              <a:avLst/>
            </a:prstGeom>
            <a:noFill/>
            <a:ln w="12700">
              <a:solidFill>
                <a:schemeClr val="tx1"/>
              </a:solidFill>
              <a:round/>
              <a:headEnd type="none" w="sm" len="sm"/>
              <a:tailEnd type="none" w="sm" len="sm"/>
            </a:ln>
          </p:spPr>
          <p:txBody>
            <a:bodyPr/>
            <a:lstStyle/>
            <a:p>
              <a:endParaRPr lang="de-DE" sz="1400"/>
            </a:p>
          </p:txBody>
        </p:sp>
        <p:sp>
          <p:nvSpPr>
            <p:cNvPr id="24" name="Line 30">
              <a:extLst>
                <a:ext uri="{FF2B5EF4-FFF2-40B4-BE49-F238E27FC236}">
                  <a16:creationId xmlns:a16="http://schemas.microsoft.com/office/drawing/2014/main" id="{26815A3B-5C4A-BC4A-8FD5-C4B0EB19E09F}"/>
                </a:ext>
              </a:extLst>
            </p:cNvPr>
            <p:cNvSpPr>
              <a:spLocks noChangeShapeType="1"/>
            </p:cNvSpPr>
            <p:nvPr/>
          </p:nvSpPr>
          <p:spPr bwMode="auto">
            <a:xfrm flipH="1">
              <a:off x="3502025" y="3829050"/>
              <a:ext cx="165100" cy="530225"/>
            </a:xfrm>
            <a:prstGeom prst="line">
              <a:avLst/>
            </a:prstGeom>
            <a:noFill/>
            <a:ln w="12700">
              <a:solidFill>
                <a:schemeClr val="tx1"/>
              </a:solidFill>
              <a:round/>
              <a:headEnd type="none" w="sm" len="sm"/>
              <a:tailEnd type="none" w="sm" len="sm"/>
            </a:ln>
          </p:spPr>
          <p:txBody>
            <a:bodyPr/>
            <a:lstStyle/>
            <a:p>
              <a:endParaRPr lang="de-DE" sz="1400"/>
            </a:p>
          </p:txBody>
        </p:sp>
        <p:sp>
          <p:nvSpPr>
            <p:cNvPr id="25" name="Line 32">
              <a:extLst>
                <a:ext uri="{FF2B5EF4-FFF2-40B4-BE49-F238E27FC236}">
                  <a16:creationId xmlns:a16="http://schemas.microsoft.com/office/drawing/2014/main" id="{04F9AFDE-BBA2-B449-B663-946F7B67045F}"/>
                </a:ext>
              </a:extLst>
            </p:cNvPr>
            <p:cNvSpPr>
              <a:spLocks noChangeShapeType="1"/>
            </p:cNvSpPr>
            <p:nvPr/>
          </p:nvSpPr>
          <p:spPr bwMode="auto">
            <a:xfrm flipH="1">
              <a:off x="3238500" y="4667250"/>
              <a:ext cx="171450" cy="538163"/>
            </a:xfrm>
            <a:prstGeom prst="line">
              <a:avLst/>
            </a:prstGeom>
            <a:noFill/>
            <a:ln w="12700">
              <a:solidFill>
                <a:schemeClr val="tx1"/>
              </a:solidFill>
              <a:prstDash val="dash"/>
              <a:round/>
              <a:headEnd type="none" w="sm" len="sm"/>
              <a:tailEnd type="none" w="sm" len="sm"/>
            </a:ln>
          </p:spPr>
          <p:txBody>
            <a:bodyPr/>
            <a:lstStyle/>
            <a:p>
              <a:endParaRPr lang="de-DE" sz="1400"/>
            </a:p>
          </p:txBody>
        </p:sp>
        <p:sp>
          <p:nvSpPr>
            <p:cNvPr id="26" name="Line 35">
              <a:extLst>
                <a:ext uri="{FF2B5EF4-FFF2-40B4-BE49-F238E27FC236}">
                  <a16:creationId xmlns:a16="http://schemas.microsoft.com/office/drawing/2014/main" id="{7B2A523A-77B1-824B-BA1E-3BEA6E338171}"/>
                </a:ext>
              </a:extLst>
            </p:cNvPr>
            <p:cNvSpPr>
              <a:spLocks noChangeShapeType="1"/>
            </p:cNvSpPr>
            <p:nvPr/>
          </p:nvSpPr>
          <p:spPr bwMode="auto">
            <a:xfrm flipH="1">
              <a:off x="2986088" y="5511800"/>
              <a:ext cx="158750" cy="520700"/>
            </a:xfrm>
            <a:prstGeom prst="line">
              <a:avLst/>
            </a:prstGeom>
            <a:noFill/>
            <a:ln w="12700">
              <a:solidFill>
                <a:schemeClr val="tx1"/>
              </a:solidFill>
              <a:round/>
              <a:headEnd type="none" w="sm" len="sm"/>
              <a:tailEnd type="none" w="sm" len="sm"/>
            </a:ln>
          </p:spPr>
          <p:txBody>
            <a:bodyPr/>
            <a:lstStyle/>
            <a:p>
              <a:endParaRPr lang="de-DE" sz="1400"/>
            </a:p>
          </p:txBody>
        </p:sp>
        <p:sp>
          <p:nvSpPr>
            <p:cNvPr id="27" name="Oval 15">
              <a:extLst>
                <a:ext uri="{FF2B5EF4-FFF2-40B4-BE49-F238E27FC236}">
                  <a16:creationId xmlns:a16="http://schemas.microsoft.com/office/drawing/2014/main" id="{69F79639-38F4-704B-A22C-E7DC070F3CDF}"/>
                </a:ext>
              </a:extLst>
            </p:cNvPr>
            <p:cNvSpPr>
              <a:spLocks noChangeArrowheads="1"/>
            </p:cNvSpPr>
            <p:nvPr/>
          </p:nvSpPr>
          <p:spPr bwMode="auto">
            <a:xfrm>
              <a:off x="3502025" y="4232275"/>
              <a:ext cx="1828800" cy="268288"/>
            </a:xfrm>
            <a:prstGeom prst="ellipse">
              <a:avLst/>
            </a:prstGeom>
            <a:solidFill>
              <a:srgbClr val="FFE5E5"/>
            </a:solidFill>
            <a:ln w="12700">
              <a:solidFill>
                <a:schemeClr val="tx1"/>
              </a:solidFill>
              <a:round/>
              <a:headEnd type="none" w="sm" len="sm"/>
              <a:tailEnd type="none" w="sm" len="sm"/>
            </a:ln>
          </p:spPr>
          <p:txBody>
            <a:bodyPr wrap="none" anchor="ctr"/>
            <a:lstStyle/>
            <a:p>
              <a:pPr algn="ctr"/>
              <a:r>
                <a:rPr lang="de-DE" sz="1400"/>
                <a:t>Zwischenschema</a:t>
              </a:r>
            </a:p>
          </p:txBody>
        </p:sp>
        <p:sp>
          <p:nvSpPr>
            <p:cNvPr id="28" name="Oval 9">
              <a:extLst>
                <a:ext uri="{FF2B5EF4-FFF2-40B4-BE49-F238E27FC236}">
                  <a16:creationId xmlns:a16="http://schemas.microsoft.com/office/drawing/2014/main" id="{1930C740-B2E9-9041-AE13-0E70B6DD9513}"/>
                </a:ext>
              </a:extLst>
            </p:cNvPr>
            <p:cNvSpPr>
              <a:spLocks noChangeArrowheads="1"/>
            </p:cNvSpPr>
            <p:nvPr/>
          </p:nvSpPr>
          <p:spPr bwMode="auto">
            <a:xfrm>
              <a:off x="3236913" y="5027613"/>
              <a:ext cx="2327275" cy="365125"/>
            </a:xfrm>
            <a:prstGeom prst="ellipse">
              <a:avLst/>
            </a:prstGeom>
            <a:solidFill>
              <a:srgbClr val="FFD9D9"/>
            </a:solidFill>
            <a:ln w="12700">
              <a:solidFill>
                <a:schemeClr val="tx1"/>
              </a:solidFill>
              <a:round/>
              <a:headEnd type="none" w="sm" len="sm"/>
              <a:tailEnd type="none" w="sm" len="sm"/>
            </a:ln>
          </p:spPr>
          <p:txBody>
            <a:bodyPr wrap="none" anchor="ctr"/>
            <a:lstStyle/>
            <a:p>
              <a:pPr algn="ctr"/>
              <a:r>
                <a:rPr lang="de-DE" sz="1400"/>
                <a:t>Zwischenschema</a:t>
              </a:r>
            </a:p>
          </p:txBody>
        </p:sp>
        <p:sp>
          <p:nvSpPr>
            <p:cNvPr id="29" name="Oval 18">
              <a:extLst>
                <a:ext uri="{FF2B5EF4-FFF2-40B4-BE49-F238E27FC236}">
                  <a16:creationId xmlns:a16="http://schemas.microsoft.com/office/drawing/2014/main" id="{63BAF6AC-41AE-9A43-8E9B-0A9AD7C23EBA}"/>
                </a:ext>
              </a:extLst>
            </p:cNvPr>
            <p:cNvSpPr>
              <a:spLocks noChangeArrowheads="1"/>
            </p:cNvSpPr>
            <p:nvPr/>
          </p:nvSpPr>
          <p:spPr bwMode="auto">
            <a:xfrm>
              <a:off x="3763963" y="3413125"/>
              <a:ext cx="1333500" cy="209550"/>
            </a:xfrm>
            <a:prstGeom prst="ellipse">
              <a:avLst/>
            </a:prstGeom>
            <a:solidFill>
              <a:srgbClr val="FFF3F3"/>
            </a:solidFill>
            <a:ln w="12700">
              <a:solidFill>
                <a:schemeClr val="tx1"/>
              </a:solidFill>
              <a:round/>
              <a:headEnd type="none" w="sm" len="sm"/>
              <a:tailEnd type="none" w="sm" len="sm"/>
            </a:ln>
          </p:spPr>
          <p:txBody>
            <a:bodyPr wrap="none" anchor="ctr"/>
            <a:lstStyle/>
            <a:p>
              <a:pPr algn="ctr"/>
              <a:r>
                <a:rPr lang="de-DE" sz="1400" dirty="0"/>
                <a:t>Initiales Schema</a:t>
              </a:r>
            </a:p>
          </p:txBody>
        </p:sp>
        <p:sp>
          <p:nvSpPr>
            <p:cNvPr id="30" name="Line 45">
              <a:extLst>
                <a:ext uri="{FF2B5EF4-FFF2-40B4-BE49-F238E27FC236}">
                  <a16:creationId xmlns:a16="http://schemas.microsoft.com/office/drawing/2014/main" id="{22F2E795-330C-C947-A64B-F7CB44FBAFFF}"/>
                </a:ext>
              </a:extLst>
            </p:cNvPr>
            <p:cNvSpPr>
              <a:spLocks noChangeShapeType="1"/>
            </p:cNvSpPr>
            <p:nvPr/>
          </p:nvSpPr>
          <p:spPr bwMode="auto">
            <a:xfrm>
              <a:off x="6196013" y="3594100"/>
              <a:ext cx="0" cy="771525"/>
            </a:xfrm>
            <a:prstGeom prst="line">
              <a:avLst/>
            </a:prstGeom>
            <a:noFill/>
            <a:ln w="28575">
              <a:solidFill>
                <a:schemeClr val="tx1"/>
              </a:solidFill>
              <a:round/>
              <a:headEnd/>
              <a:tailEnd type="triangle" w="med" len="med"/>
            </a:ln>
          </p:spPr>
          <p:txBody>
            <a:bodyPr/>
            <a:lstStyle/>
            <a:p>
              <a:endParaRPr lang="de-DE" sz="1400"/>
            </a:p>
          </p:txBody>
        </p:sp>
        <p:sp>
          <p:nvSpPr>
            <p:cNvPr id="31" name="Text Box 46">
              <a:extLst>
                <a:ext uri="{FF2B5EF4-FFF2-40B4-BE49-F238E27FC236}">
                  <a16:creationId xmlns:a16="http://schemas.microsoft.com/office/drawing/2014/main" id="{E1806B16-EA6D-D549-AC2D-15EF1ED077E9}"/>
                </a:ext>
              </a:extLst>
            </p:cNvPr>
            <p:cNvSpPr txBox="1">
              <a:spLocks noChangeArrowheads="1"/>
            </p:cNvSpPr>
            <p:nvPr/>
          </p:nvSpPr>
          <p:spPr bwMode="auto">
            <a:xfrm>
              <a:off x="6159500" y="3736975"/>
              <a:ext cx="786421" cy="263867"/>
            </a:xfrm>
            <a:prstGeom prst="rect">
              <a:avLst/>
            </a:prstGeom>
            <a:noFill/>
            <a:ln w="12700">
              <a:noFill/>
              <a:miter lim="800000"/>
              <a:headEnd type="none" w="sm" len="sm"/>
              <a:tailEnd type="none" w="sm" len="sm"/>
            </a:ln>
          </p:spPr>
          <p:txBody>
            <a:bodyPr wrap="none">
              <a:spAutoFit/>
            </a:bodyPr>
            <a:lstStyle/>
            <a:p>
              <a:r>
                <a:rPr lang="de-DE" sz="1400"/>
                <a:t>Verfeinerung</a:t>
              </a:r>
            </a:p>
          </p:txBody>
        </p:sp>
        <p:sp>
          <p:nvSpPr>
            <p:cNvPr id="32" name="Line 49">
              <a:extLst>
                <a:ext uri="{FF2B5EF4-FFF2-40B4-BE49-F238E27FC236}">
                  <a16:creationId xmlns:a16="http://schemas.microsoft.com/office/drawing/2014/main" id="{8A2492C9-7C00-6D42-AA4C-4961BAF1CE3C}"/>
                </a:ext>
              </a:extLst>
            </p:cNvPr>
            <p:cNvSpPr>
              <a:spLocks noChangeShapeType="1"/>
            </p:cNvSpPr>
            <p:nvPr/>
          </p:nvSpPr>
          <p:spPr bwMode="auto">
            <a:xfrm>
              <a:off x="6194425" y="4438650"/>
              <a:ext cx="0" cy="771525"/>
            </a:xfrm>
            <a:prstGeom prst="line">
              <a:avLst/>
            </a:prstGeom>
            <a:noFill/>
            <a:ln w="28575">
              <a:solidFill>
                <a:schemeClr val="tx1"/>
              </a:solidFill>
              <a:prstDash val="dash"/>
              <a:round/>
              <a:headEnd/>
              <a:tailEnd type="triangle" w="med" len="med"/>
            </a:ln>
          </p:spPr>
          <p:txBody>
            <a:bodyPr/>
            <a:lstStyle/>
            <a:p>
              <a:endParaRPr lang="de-DE" sz="1400"/>
            </a:p>
          </p:txBody>
        </p:sp>
        <p:sp>
          <p:nvSpPr>
            <p:cNvPr id="33" name="Text Box 50">
              <a:extLst>
                <a:ext uri="{FF2B5EF4-FFF2-40B4-BE49-F238E27FC236}">
                  <a16:creationId xmlns:a16="http://schemas.microsoft.com/office/drawing/2014/main" id="{6B142336-E1F3-D341-A11B-505B7E547BE4}"/>
                </a:ext>
              </a:extLst>
            </p:cNvPr>
            <p:cNvSpPr txBox="1">
              <a:spLocks noChangeArrowheads="1"/>
            </p:cNvSpPr>
            <p:nvPr/>
          </p:nvSpPr>
          <p:spPr bwMode="auto">
            <a:xfrm>
              <a:off x="6157913" y="4581525"/>
              <a:ext cx="990024" cy="263867"/>
            </a:xfrm>
            <a:prstGeom prst="rect">
              <a:avLst/>
            </a:prstGeom>
            <a:noFill/>
            <a:ln w="12700">
              <a:noFill/>
              <a:miter lim="800000"/>
              <a:headEnd type="none" w="sm" len="sm"/>
              <a:tailEnd type="none" w="sm" len="sm"/>
            </a:ln>
          </p:spPr>
          <p:txBody>
            <a:bodyPr wrap="none">
              <a:spAutoFit/>
            </a:bodyPr>
            <a:lstStyle/>
            <a:p>
              <a:r>
                <a:rPr lang="de-DE" sz="1400"/>
                <a:t>Verfeinerung(en)</a:t>
              </a:r>
            </a:p>
          </p:txBody>
        </p:sp>
        <p:sp>
          <p:nvSpPr>
            <p:cNvPr id="34" name="Line 52">
              <a:extLst>
                <a:ext uri="{FF2B5EF4-FFF2-40B4-BE49-F238E27FC236}">
                  <a16:creationId xmlns:a16="http://schemas.microsoft.com/office/drawing/2014/main" id="{A42374DE-EA4D-9C45-8B24-DC67322665CF}"/>
                </a:ext>
              </a:extLst>
            </p:cNvPr>
            <p:cNvSpPr>
              <a:spLocks noChangeShapeType="1"/>
            </p:cNvSpPr>
            <p:nvPr/>
          </p:nvSpPr>
          <p:spPr bwMode="auto">
            <a:xfrm>
              <a:off x="6196013" y="5273675"/>
              <a:ext cx="0" cy="769938"/>
            </a:xfrm>
            <a:prstGeom prst="line">
              <a:avLst/>
            </a:prstGeom>
            <a:noFill/>
            <a:ln w="28575">
              <a:solidFill>
                <a:schemeClr val="tx1"/>
              </a:solidFill>
              <a:round/>
              <a:headEnd/>
              <a:tailEnd type="triangle" w="med" len="med"/>
            </a:ln>
          </p:spPr>
          <p:txBody>
            <a:bodyPr/>
            <a:lstStyle/>
            <a:p>
              <a:endParaRPr lang="de-DE" sz="1400"/>
            </a:p>
          </p:txBody>
        </p:sp>
        <p:sp>
          <p:nvSpPr>
            <p:cNvPr id="35" name="Text Box 53">
              <a:extLst>
                <a:ext uri="{FF2B5EF4-FFF2-40B4-BE49-F238E27FC236}">
                  <a16:creationId xmlns:a16="http://schemas.microsoft.com/office/drawing/2014/main" id="{67245024-C9B2-FB4B-B43E-50D5E2939C02}"/>
                </a:ext>
              </a:extLst>
            </p:cNvPr>
            <p:cNvSpPr txBox="1">
              <a:spLocks noChangeArrowheads="1"/>
            </p:cNvSpPr>
            <p:nvPr/>
          </p:nvSpPr>
          <p:spPr bwMode="auto">
            <a:xfrm>
              <a:off x="6159500" y="5414963"/>
              <a:ext cx="786421" cy="263867"/>
            </a:xfrm>
            <a:prstGeom prst="rect">
              <a:avLst/>
            </a:prstGeom>
            <a:noFill/>
            <a:ln w="12700">
              <a:noFill/>
              <a:miter lim="800000"/>
              <a:headEnd type="none" w="sm" len="sm"/>
              <a:tailEnd type="none" w="sm" len="sm"/>
            </a:ln>
          </p:spPr>
          <p:txBody>
            <a:bodyPr wrap="none">
              <a:spAutoFit/>
            </a:bodyPr>
            <a:lstStyle/>
            <a:p>
              <a:r>
                <a:rPr lang="de-DE" sz="1400"/>
                <a:t>Verfeinerung</a:t>
              </a:r>
            </a:p>
          </p:txBody>
        </p:sp>
      </p:grpSp>
      <p:sp>
        <p:nvSpPr>
          <p:cNvPr id="36" name="Date Placeholder 35">
            <a:extLst>
              <a:ext uri="{FF2B5EF4-FFF2-40B4-BE49-F238E27FC236}">
                <a16:creationId xmlns:a16="http://schemas.microsoft.com/office/drawing/2014/main" id="{330E98F2-1EF6-D84D-9281-84369ADE7428}"/>
              </a:ext>
            </a:extLst>
          </p:cNvPr>
          <p:cNvSpPr>
            <a:spLocks noGrp="1"/>
          </p:cNvSpPr>
          <p:nvPr>
            <p:ph type="dt" sz="half" idx="2"/>
          </p:nvPr>
        </p:nvSpPr>
        <p:spPr/>
        <p:txBody>
          <a:bodyPr/>
          <a:lstStyle/>
          <a:p>
            <a:r>
              <a:rPr lang="en-GB"/>
              <a:t>Modellierung</a:t>
            </a:r>
          </a:p>
        </p:txBody>
      </p:sp>
      <p:sp>
        <p:nvSpPr>
          <p:cNvPr id="37" name="Footer Placeholder 36">
            <a:extLst>
              <a:ext uri="{FF2B5EF4-FFF2-40B4-BE49-F238E27FC236}">
                <a16:creationId xmlns:a16="http://schemas.microsoft.com/office/drawing/2014/main" id="{2E552D37-0C4C-8B42-AECD-117FE840D8C5}"/>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82469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43A361-F341-294F-9C83-F8D409BED29D}"/>
              </a:ext>
            </a:extLst>
          </p:cNvPr>
          <p:cNvSpPr>
            <a:spLocks noGrp="1"/>
          </p:cNvSpPr>
          <p:nvPr>
            <p:ph type="title"/>
          </p:nvPr>
        </p:nvSpPr>
        <p:spPr/>
        <p:txBody>
          <a:bodyPr/>
          <a:lstStyle/>
          <a:p>
            <a:r>
              <a:rPr lang="de-DE" dirty="0"/>
              <a:t>Modelle</a:t>
            </a:r>
          </a:p>
        </p:txBody>
      </p:sp>
      <p:sp>
        <p:nvSpPr>
          <p:cNvPr id="5" name="Content Placeholder 4">
            <a:extLst>
              <a:ext uri="{FF2B5EF4-FFF2-40B4-BE49-F238E27FC236}">
                <a16:creationId xmlns:a16="http://schemas.microsoft.com/office/drawing/2014/main" id="{DA4C5D35-1475-4B4B-966F-7F2E26B0429D}"/>
              </a:ext>
            </a:extLst>
          </p:cNvPr>
          <p:cNvSpPr>
            <a:spLocks noGrp="1"/>
          </p:cNvSpPr>
          <p:nvPr>
            <p:ph idx="1"/>
          </p:nvPr>
        </p:nvSpPr>
        <p:spPr>
          <a:xfrm>
            <a:off x="359626" y="1665066"/>
            <a:ext cx="7189610" cy="4240848"/>
          </a:xfrm>
        </p:spPr>
        <p:txBody>
          <a:bodyPr>
            <a:normAutofit/>
          </a:bodyPr>
          <a:lstStyle/>
          <a:p>
            <a:r>
              <a:rPr lang="de-DE" dirty="0"/>
              <a:t>Modell: Abbild, Vorbild</a:t>
            </a:r>
          </a:p>
          <a:p>
            <a:r>
              <a:rPr lang="de-DE" dirty="0"/>
              <a:t>Typen von Modellen</a:t>
            </a:r>
          </a:p>
          <a:p>
            <a:pPr lvl="1"/>
            <a:r>
              <a:rPr lang="de-DE" dirty="0"/>
              <a:t>Konkrete / abstrakte Modelle </a:t>
            </a:r>
          </a:p>
          <a:p>
            <a:pPr lvl="2"/>
            <a:r>
              <a:rPr lang="de-DE" dirty="0"/>
              <a:t>Prototyp eines neuen Laptop / Erlösmodell</a:t>
            </a:r>
          </a:p>
          <a:p>
            <a:pPr lvl="1"/>
            <a:r>
              <a:rPr lang="de-DE" dirty="0"/>
              <a:t>Konkrete / abstrakte Originale</a:t>
            </a:r>
          </a:p>
          <a:p>
            <a:pPr lvl="2"/>
            <a:r>
              <a:rPr lang="de-DE" dirty="0"/>
              <a:t>Laptop / Personalentwicklung</a:t>
            </a:r>
          </a:p>
          <a:p>
            <a:r>
              <a:rPr lang="de-DE" dirty="0"/>
              <a:t>Was wird modelliert?</a:t>
            </a:r>
          </a:p>
          <a:p>
            <a:pPr lvl="1"/>
            <a:r>
              <a:rPr lang="de-DE" dirty="0"/>
              <a:t>Struktur: Elemente eines Originals</a:t>
            </a:r>
          </a:p>
          <a:p>
            <a:pPr lvl="1"/>
            <a:r>
              <a:rPr lang="de-DE" dirty="0"/>
              <a:t>Eigenschaften: Attribute der Elemente</a:t>
            </a:r>
          </a:p>
          <a:p>
            <a:pPr lvl="1"/>
            <a:r>
              <a:rPr lang="de-DE" dirty="0"/>
              <a:t>Beziehungen zwischen Elementen</a:t>
            </a:r>
          </a:p>
          <a:p>
            <a:pPr lvl="1"/>
            <a:r>
              <a:rPr lang="de-DE" dirty="0"/>
              <a:t>Verhalten: Dynamik der Elemente</a:t>
            </a:r>
          </a:p>
        </p:txBody>
      </p:sp>
      <p:sp>
        <p:nvSpPr>
          <p:cNvPr id="3" name="Slide Number Placeholder 2">
            <a:extLst>
              <a:ext uri="{FF2B5EF4-FFF2-40B4-BE49-F238E27FC236}">
                <a16:creationId xmlns:a16="http://schemas.microsoft.com/office/drawing/2014/main" id="{63BA15DA-47E7-C943-8E53-210A77679CAF}"/>
              </a:ext>
            </a:extLst>
          </p:cNvPr>
          <p:cNvSpPr>
            <a:spLocks noGrp="1"/>
          </p:cNvSpPr>
          <p:nvPr>
            <p:ph type="sldNum" sz="quarter" idx="4"/>
          </p:nvPr>
        </p:nvSpPr>
        <p:spPr/>
        <p:txBody>
          <a:bodyPr/>
          <a:lstStyle/>
          <a:p>
            <a:fld id="{6B52BCD7-8B4B-1443-81DC-540C3C62FE02}" type="slidenum">
              <a:rPr lang="en-GB" smtClean="0"/>
              <a:t>5</a:t>
            </a:fld>
            <a:endParaRPr lang="en-GB"/>
          </a:p>
        </p:txBody>
      </p:sp>
      <p:pic>
        <p:nvPicPr>
          <p:cNvPr id="6" name="Picture 3">
            <a:extLst>
              <a:ext uri="{FF2B5EF4-FFF2-40B4-BE49-F238E27FC236}">
                <a16:creationId xmlns:a16="http://schemas.microsoft.com/office/drawing/2014/main" id="{EA19898D-5CF7-714F-AD78-C7D44A14399F}"/>
              </a:ext>
            </a:extLst>
          </p:cNvPr>
          <p:cNvPicPr>
            <a:picLocks noChangeAspect="1" noChangeArrowheads="1"/>
          </p:cNvPicPr>
          <p:nvPr/>
        </p:nvPicPr>
        <p:blipFill>
          <a:blip r:embed="rId3" cstate="print"/>
          <a:srcRect/>
          <a:stretch>
            <a:fillRect/>
          </a:stretch>
        </p:blipFill>
        <p:spPr bwMode="auto">
          <a:xfrm>
            <a:off x="7549235" y="2813042"/>
            <a:ext cx="4282440" cy="3092872"/>
          </a:xfrm>
          <a:prstGeom prst="rect">
            <a:avLst/>
          </a:prstGeom>
          <a:ln>
            <a:noFill/>
          </a:ln>
          <a:effectLst>
            <a:outerShdw blurRad="292100" dist="139700" dir="2700000" algn="tl" rotWithShape="0">
              <a:srgbClr val="333333">
                <a:alpha val="65000"/>
              </a:srgbClr>
            </a:outerShdw>
          </a:effectLst>
        </p:spPr>
      </p:pic>
      <p:pic>
        <p:nvPicPr>
          <p:cNvPr id="7" name="Picture 2">
            <a:extLst>
              <a:ext uri="{FF2B5EF4-FFF2-40B4-BE49-F238E27FC236}">
                <a16:creationId xmlns:a16="http://schemas.microsoft.com/office/drawing/2014/main" id="{E912F8B3-5626-A54F-8414-22F4789C7846}"/>
              </a:ext>
            </a:extLst>
          </p:cNvPr>
          <p:cNvPicPr>
            <a:picLocks noChangeAspect="1" noChangeArrowheads="1"/>
          </p:cNvPicPr>
          <p:nvPr/>
        </p:nvPicPr>
        <p:blipFill>
          <a:blip r:embed="rId4" cstate="print"/>
          <a:srcRect/>
          <a:stretch>
            <a:fillRect/>
          </a:stretch>
        </p:blipFill>
        <p:spPr bwMode="auto">
          <a:xfrm>
            <a:off x="8636990" y="1073194"/>
            <a:ext cx="3101340" cy="2481072"/>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247B7FAC-8828-F44C-A9D4-9302DC87D95B}"/>
              </a:ext>
            </a:extLst>
          </p:cNvPr>
          <p:cNvGrpSpPr/>
          <p:nvPr/>
        </p:nvGrpSpPr>
        <p:grpSpPr>
          <a:xfrm>
            <a:off x="4326595" y="1374918"/>
            <a:ext cx="2879801" cy="720009"/>
            <a:chOff x="1102310" y="5127118"/>
            <a:chExt cx="2879801" cy="720009"/>
          </a:xfrm>
        </p:grpSpPr>
        <p:sp>
          <p:nvSpPr>
            <p:cNvPr id="9" name="TextBox 8">
              <a:extLst>
                <a:ext uri="{FF2B5EF4-FFF2-40B4-BE49-F238E27FC236}">
                  <a16:creationId xmlns:a16="http://schemas.microsoft.com/office/drawing/2014/main" id="{394588E8-0FEE-DB43-B1A9-6A1C1C8681D9}"/>
                </a:ext>
              </a:extLst>
            </p:cNvPr>
            <p:cNvSpPr txBox="1"/>
            <p:nvPr/>
          </p:nvSpPr>
          <p:spPr>
            <a:xfrm>
              <a:off x="1102310" y="5127118"/>
              <a:ext cx="2879801" cy="720009"/>
            </a:xfrm>
            <a:prstGeom prst="cloudCallout">
              <a:avLst>
                <a:gd name="adj1" fmla="val -69467"/>
                <a:gd name="adj2" fmla="val 69655"/>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0" name="Rectangle 9">
              <a:extLst>
                <a:ext uri="{FF2B5EF4-FFF2-40B4-BE49-F238E27FC236}">
                  <a16:creationId xmlns:a16="http://schemas.microsoft.com/office/drawing/2014/main" id="{7CD37680-9DCD-7E4A-8FCE-1967AC968044}"/>
                </a:ext>
              </a:extLst>
            </p:cNvPr>
            <p:cNvSpPr/>
            <p:nvPr/>
          </p:nvSpPr>
          <p:spPr>
            <a:xfrm>
              <a:off x="1343887" y="5164851"/>
              <a:ext cx="2482927" cy="646331"/>
            </a:xfrm>
            <a:prstGeom prst="rect">
              <a:avLst/>
            </a:prstGeom>
          </p:spPr>
          <p:txBody>
            <a:bodyPr wrap="square">
              <a:spAutoFit/>
            </a:bodyPr>
            <a:lstStyle/>
            <a:p>
              <a:pPr algn="ctr"/>
              <a:r>
                <a:rPr lang="de-DE" dirty="0">
                  <a:solidFill>
                    <a:schemeClr val="bg1"/>
                  </a:solidFill>
                </a:rPr>
                <a:t>Welche Modelle gibt es in der Informatik?</a:t>
              </a:r>
            </a:p>
          </p:txBody>
        </p:sp>
      </p:grpSp>
      <p:grpSp>
        <p:nvGrpSpPr>
          <p:cNvPr id="11" name="Group 10">
            <a:extLst>
              <a:ext uri="{FF2B5EF4-FFF2-40B4-BE49-F238E27FC236}">
                <a16:creationId xmlns:a16="http://schemas.microsoft.com/office/drawing/2014/main" id="{6516C969-450D-FC48-BE7C-3D71163D5767}"/>
              </a:ext>
            </a:extLst>
          </p:cNvPr>
          <p:cNvGrpSpPr/>
          <p:nvPr/>
        </p:nvGrpSpPr>
        <p:grpSpPr>
          <a:xfrm>
            <a:off x="4823343" y="3323924"/>
            <a:ext cx="2833127" cy="1035554"/>
            <a:chOff x="1102310" y="5127119"/>
            <a:chExt cx="2833127" cy="1035554"/>
          </a:xfrm>
        </p:grpSpPr>
        <p:sp>
          <p:nvSpPr>
            <p:cNvPr id="12" name="TextBox 11">
              <a:extLst>
                <a:ext uri="{FF2B5EF4-FFF2-40B4-BE49-F238E27FC236}">
                  <a16:creationId xmlns:a16="http://schemas.microsoft.com/office/drawing/2014/main" id="{A2B80989-24CD-4449-9C06-344BCA3A964C}"/>
                </a:ext>
              </a:extLst>
            </p:cNvPr>
            <p:cNvSpPr txBox="1"/>
            <p:nvPr/>
          </p:nvSpPr>
          <p:spPr>
            <a:xfrm>
              <a:off x="1102310" y="5127119"/>
              <a:ext cx="2833127" cy="1035554"/>
            </a:xfrm>
            <a:prstGeom prst="cloudCallout">
              <a:avLst>
                <a:gd name="adj1" fmla="val -74732"/>
                <a:gd name="adj2" fmla="val 10788"/>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3" name="Rectangle 12">
              <a:extLst>
                <a:ext uri="{FF2B5EF4-FFF2-40B4-BE49-F238E27FC236}">
                  <a16:creationId xmlns:a16="http://schemas.microsoft.com/office/drawing/2014/main" id="{4274B343-6926-F64C-8636-E89B9D1A3449}"/>
                </a:ext>
              </a:extLst>
            </p:cNvPr>
            <p:cNvSpPr/>
            <p:nvPr/>
          </p:nvSpPr>
          <p:spPr>
            <a:xfrm>
              <a:off x="1269770" y="5180386"/>
              <a:ext cx="2498205" cy="923330"/>
            </a:xfrm>
            <a:prstGeom prst="rect">
              <a:avLst/>
            </a:prstGeom>
          </p:spPr>
          <p:txBody>
            <a:bodyPr wrap="square">
              <a:spAutoFit/>
            </a:bodyPr>
            <a:lstStyle/>
            <a:p>
              <a:pPr algn="ctr"/>
              <a:r>
                <a:rPr lang="de-DE" dirty="0">
                  <a:solidFill>
                    <a:schemeClr val="bg1"/>
                  </a:solidFill>
                </a:rPr>
                <a:t>Was davon bildet ein DB-Modell (Schema) ab? Und was nicht?</a:t>
              </a:r>
            </a:p>
          </p:txBody>
        </p:sp>
      </p:grpSp>
      <p:sp>
        <p:nvSpPr>
          <p:cNvPr id="2" name="Date Placeholder 1">
            <a:extLst>
              <a:ext uri="{FF2B5EF4-FFF2-40B4-BE49-F238E27FC236}">
                <a16:creationId xmlns:a16="http://schemas.microsoft.com/office/drawing/2014/main" id="{7D5E2E39-923F-474D-BEBD-A88CEA3B9C59}"/>
              </a:ext>
            </a:extLst>
          </p:cNvPr>
          <p:cNvSpPr>
            <a:spLocks noGrp="1"/>
          </p:cNvSpPr>
          <p:nvPr>
            <p:ph type="dt" sz="half" idx="2"/>
          </p:nvPr>
        </p:nvSpPr>
        <p:spPr/>
        <p:txBody>
          <a:bodyPr/>
          <a:lstStyle/>
          <a:p>
            <a:r>
              <a:rPr lang="en-GB"/>
              <a:t>Modellierung</a:t>
            </a:r>
          </a:p>
        </p:txBody>
      </p:sp>
      <p:sp>
        <p:nvSpPr>
          <p:cNvPr id="17" name="Footer Placeholder 16">
            <a:extLst>
              <a:ext uri="{FF2B5EF4-FFF2-40B4-BE49-F238E27FC236}">
                <a16:creationId xmlns:a16="http://schemas.microsoft.com/office/drawing/2014/main" id="{3CE235AE-3ADD-3046-9335-E372CE2183FF}"/>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5448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1F84-34AA-AB4D-8D30-F910D3728F78}"/>
              </a:ext>
            </a:extLst>
          </p:cNvPr>
          <p:cNvSpPr>
            <a:spLocks noGrp="1"/>
          </p:cNvSpPr>
          <p:nvPr>
            <p:ph type="title"/>
          </p:nvPr>
        </p:nvSpPr>
        <p:spPr/>
        <p:txBody>
          <a:bodyPr/>
          <a:lstStyle/>
          <a:p>
            <a:r>
              <a:rPr lang="de-DE" dirty="0"/>
              <a:t>Top-down EER-Transformationen</a:t>
            </a:r>
          </a:p>
        </p:txBody>
      </p:sp>
      <p:sp>
        <p:nvSpPr>
          <p:cNvPr id="63" name="Date Placeholder 62">
            <a:extLst>
              <a:ext uri="{FF2B5EF4-FFF2-40B4-BE49-F238E27FC236}">
                <a16:creationId xmlns:a16="http://schemas.microsoft.com/office/drawing/2014/main" id="{D24C4DDA-69C2-ED48-A863-566F8E86FD50}"/>
              </a:ext>
            </a:extLst>
          </p:cNvPr>
          <p:cNvSpPr>
            <a:spLocks noGrp="1"/>
          </p:cNvSpPr>
          <p:nvPr>
            <p:ph type="dt" sz="half" idx="2"/>
          </p:nvPr>
        </p:nvSpPr>
        <p:spPr/>
        <p:txBody>
          <a:bodyPr/>
          <a:lstStyle/>
          <a:p>
            <a:r>
              <a:rPr lang="en-GB"/>
              <a:t>Modellierung</a:t>
            </a:r>
          </a:p>
        </p:txBody>
      </p:sp>
      <p:sp>
        <p:nvSpPr>
          <p:cNvPr id="64" name="Footer Placeholder 63">
            <a:extLst>
              <a:ext uri="{FF2B5EF4-FFF2-40B4-BE49-F238E27FC236}">
                <a16:creationId xmlns:a16="http://schemas.microsoft.com/office/drawing/2014/main" id="{C94F3C79-EF61-7D4B-B9B5-534EE00D193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7CF2716C-301F-274C-92A1-40A09142C740}"/>
              </a:ext>
            </a:extLst>
          </p:cNvPr>
          <p:cNvSpPr>
            <a:spLocks noGrp="1"/>
          </p:cNvSpPr>
          <p:nvPr>
            <p:ph type="sldNum" sz="quarter" idx="4"/>
          </p:nvPr>
        </p:nvSpPr>
        <p:spPr/>
        <p:txBody>
          <a:bodyPr/>
          <a:lstStyle/>
          <a:p>
            <a:fld id="{6B52BCD7-8B4B-1443-81DC-540C3C62FE02}" type="slidenum">
              <a:rPr lang="en-GB" smtClean="0"/>
              <a:t>50</a:t>
            </a:fld>
            <a:endParaRPr lang="en-GB"/>
          </a:p>
        </p:txBody>
      </p:sp>
      <p:graphicFrame>
        <p:nvGraphicFramePr>
          <p:cNvPr id="5" name="Group 398">
            <a:extLst>
              <a:ext uri="{FF2B5EF4-FFF2-40B4-BE49-F238E27FC236}">
                <a16:creationId xmlns:a16="http://schemas.microsoft.com/office/drawing/2014/main" id="{FF2EA041-1BA8-EC45-99DD-90EEAACC82AB}"/>
              </a:ext>
            </a:extLst>
          </p:cNvPr>
          <p:cNvGraphicFramePr>
            <a:graphicFrameLocks/>
          </p:cNvGraphicFramePr>
          <p:nvPr>
            <p:extLst>
              <p:ext uri="{D42A27DB-BD31-4B8C-83A1-F6EECF244321}">
                <p14:modId xmlns:p14="http://schemas.microsoft.com/office/powerpoint/2010/main" val="700665836"/>
              </p:ext>
            </p:extLst>
          </p:nvPr>
        </p:nvGraphicFramePr>
        <p:xfrm>
          <a:off x="973206" y="1667280"/>
          <a:ext cx="9466620" cy="4234320"/>
        </p:xfrm>
        <a:graphic>
          <a:graphicData uri="http://schemas.openxmlformats.org/drawingml/2006/table">
            <a:tbl>
              <a:tblPr/>
              <a:tblGrid>
                <a:gridCol w="586662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tblGrid>
              <a:tr h="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Transformation</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Initiales Konzept</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Ergebnis</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1</a:t>
                      </a:r>
                      <a:r>
                        <a:rPr kumimoji="0" lang="de-DE" sz="1800" b="0" i="0" u="none" strike="noStrike" cap="none" normalizeH="0" baseline="0" dirty="0">
                          <a:ln>
                            <a:noFill/>
                          </a:ln>
                          <a:solidFill>
                            <a:schemeClr val="tx1"/>
                          </a:solidFill>
                          <a:effectLst/>
                          <a:latin typeface="+mn-lt"/>
                        </a:rPr>
                        <a:t>:Von einer Entität zu zwei Entitäten mit einer Beziehung</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2</a:t>
                      </a:r>
                      <a:r>
                        <a:rPr kumimoji="0" lang="de-DE" sz="1800" b="0" i="0" u="none" strike="noStrike" cap="none" normalizeH="0" baseline="0" dirty="0">
                          <a:ln>
                            <a:noFill/>
                          </a:ln>
                          <a:solidFill>
                            <a:schemeClr val="tx1"/>
                          </a:solidFill>
                          <a:effectLst/>
                          <a:latin typeface="+mn-lt"/>
                        </a:rPr>
                        <a:t>: Von einer Entität zu Entität und Spezialisierungen</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3</a:t>
                      </a:r>
                      <a:r>
                        <a:rPr kumimoji="0" lang="de-DE" sz="1800" b="0" i="0" u="none" strike="noStrike" cap="none" normalizeH="0" baseline="0" dirty="0">
                          <a:ln>
                            <a:noFill/>
                          </a:ln>
                          <a:solidFill>
                            <a:schemeClr val="tx1"/>
                          </a:solidFill>
                          <a:effectLst/>
                          <a:latin typeface="+mn-lt"/>
                        </a:rPr>
                        <a:t>: Von einer Beziehung zu mehreren Beziehungen</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4</a:t>
                      </a:r>
                      <a:r>
                        <a:rPr kumimoji="0" lang="de-DE" sz="1800" b="0" i="0" u="none" strike="noStrike" cap="none" normalizeH="0" baseline="0" dirty="0">
                          <a:ln>
                            <a:noFill/>
                          </a:ln>
                          <a:solidFill>
                            <a:schemeClr val="tx1"/>
                          </a:solidFill>
                          <a:effectLst/>
                          <a:latin typeface="+mn-lt"/>
                        </a:rPr>
                        <a:t>: Von einer Beziehung zu einer Entität mit Beziehungen</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5</a:t>
                      </a:r>
                      <a:r>
                        <a:rPr kumimoji="0" lang="de-DE" sz="1800" b="0" i="0" u="none" strike="noStrike" cap="none" normalizeH="0" baseline="0" dirty="0">
                          <a:ln>
                            <a:noFill/>
                          </a:ln>
                          <a:solidFill>
                            <a:schemeClr val="tx1"/>
                          </a:solidFill>
                          <a:effectLst/>
                          <a:latin typeface="+mn-lt"/>
                        </a:rPr>
                        <a:t>: Hinzufügen von Attributen zu einer Entität</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6</a:t>
                      </a:r>
                      <a:r>
                        <a:rPr kumimoji="0" lang="de-DE" sz="1800" b="0" i="0" u="none" strike="noStrike" cap="none" normalizeH="0" baseline="0" dirty="0">
                          <a:ln>
                            <a:noFill/>
                          </a:ln>
                          <a:solidFill>
                            <a:schemeClr val="tx1"/>
                          </a:solidFill>
                          <a:effectLst/>
                          <a:latin typeface="+mn-lt"/>
                        </a:rPr>
                        <a:t>: Hinzufügen von Attributen zu einer Beziehung</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Rectangle 205">
            <a:extLst>
              <a:ext uri="{FF2B5EF4-FFF2-40B4-BE49-F238E27FC236}">
                <a16:creationId xmlns:a16="http://schemas.microsoft.com/office/drawing/2014/main" id="{BD37B073-2C2B-4344-B896-B3F0341BD670}"/>
              </a:ext>
            </a:extLst>
          </p:cNvPr>
          <p:cNvSpPr>
            <a:spLocks noChangeArrowheads="1"/>
          </p:cNvSpPr>
          <p:nvPr/>
        </p:nvSpPr>
        <p:spPr bwMode="auto">
          <a:xfrm>
            <a:off x="7488760" y="2267619"/>
            <a:ext cx="369887" cy="161925"/>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7" name="Group 395">
            <a:extLst>
              <a:ext uri="{FF2B5EF4-FFF2-40B4-BE49-F238E27FC236}">
                <a16:creationId xmlns:a16="http://schemas.microsoft.com/office/drawing/2014/main" id="{324C0AED-47F8-754D-AE2B-7634D632E62D}"/>
              </a:ext>
            </a:extLst>
          </p:cNvPr>
          <p:cNvGrpSpPr>
            <a:grpSpLocks/>
          </p:cNvGrpSpPr>
          <p:nvPr/>
        </p:nvGrpSpPr>
        <p:grpSpPr bwMode="auto">
          <a:xfrm>
            <a:off x="9287698" y="2011740"/>
            <a:ext cx="369887" cy="630237"/>
            <a:chOff x="3651" y="1446"/>
            <a:chExt cx="233" cy="397"/>
          </a:xfrm>
        </p:grpSpPr>
        <p:sp>
          <p:nvSpPr>
            <p:cNvPr id="8" name="Rectangle 210">
              <a:extLst>
                <a:ext uri="{FF2B5EF4-FFF2-40B4-BE49-F238E27FC236}">
                  <a16:creationId xmlns:a16="http://schemas.microsoft.com/office/drawing/2014/main" id="{5E9F4C70-0153-0A43-B977-77C559A93C38}"/>
                </a:ext>
              </a:extLst>
            </p:cNvPr>
            <p:cNvSpPr>
              <a:spLocks noChangeArrowheads="1"/>
            </p:cNvSpPr>
            <p:nvPr/>
          </p:nvSpPr>
          <p:spPr bwMode="auto">
            <a:xfrm>
              <a:off x="3651" y="1741"/>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9" name="Rectangle 211">
              <a:extLst>
                <a:ext uri="{FF2B5EF4-FFF2-40B4-BE49-F238E27FC236}">
                  <a16:creationId xmlns:a16="http://schemas.microsoft.com/office/drawing/2014/main" id="{CF6C589A-2A94-3846-833D-3270E8D66700}"/>
                </a:ext>
              </a:extLst>
            </p:cNvPr>
            <p:cNvSpPr>
              <a:spLocks noChangeArrowheads="1"/>
            </p:cNvSpPr>
            <p:nvPr/>
          </p:nvSpPr>
          <p:spPr bwMode="auto">
            <a:xfrm>
              <a:off x="3651" y="1446"/>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0" name="AutoShape 212">
              <a:extLst>
                <a:ext uri="{FF2B5EF4-FFF2-40B4-BE49-F238E27FC236}">
                  <a16:creationId xmlns:a16="http://schemas.microsoft.com/office/drawing/2014/main" id="{8CE81C56-51A3-1F43-827E-22F86B8B82AF}"/>
                </a:ext>
              </a:extLst>
            </p:cNvPr>
            <p:cNvSpPr>
              <a:spLocks noChangeArrowheads="1"/>
            </p:cNvSpPr>
            <p:nvPr/>
          </p:nvSpPr>
          <p:spPr bwMode="auto">
            <a:xfrm>
              <a:off x="3664" y="1602"/>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1" name="Line 213">
              <a:extLst>
                <a:ext uri="{FF2B5EF4-FFF2-40B4-BE49-F238E27FC236}">
                  <a16:creationId xmlns:a16="http://schemas.microsoft.com/office/drawing/2014/main" id="{3BB2D419-7064-3D42-B753-1DDE4A8E874C}"/>
                </a:ext>
              </a:extLst>
            </p:cNvPr>
            <p:cNvSpPr>
              <a:spLocks noChangeShapeType="1"/>
            </p:cNvSpPr>
            <p:nvPr/>
          </p:nvSpPr>
          <p:spPr bwMode="auto">
            <a:xfrm>
              <a:off x="3766" y="1690"/>
              <a:ext cx="0" cy="50"/>
            </a:xfrm>
            <a:prstGeom prst="line">
              <a:avLst/>
            </a:prstGeom>
            <a:noFill/>
            <a:ln w="9525">
              <a:solidFill>
                <a:schemeClr val="tx1"/>
              </a:solidFill>
              <a:round/>
              <a:headEnd type="none" w="sm" len="sm"/>
              <a:tailEnd type="none" w="sm" len="sm"/>
            </a:ln>
          </p:spPr>
          <p:txBody>
            <a:bodyPr/>
            <a:lstStyle/>
            <a:p>
              <a:endParaRPr lang="de-DE"/>
            </a:p>
          </p:txBody>
        </p:sp>
        <p:sp>
          <p:nvSpPr>
            <p:cNvPr id="12" name="Line 214">
              <a:extLst>
                <a:ext uri="{FF2B5EF4-FFF2-40B4-BE49-F238E27FC236}">
                  <a16:creationId xmlns:a16="http://schemas.microsoft.com/office/drawing/2014/main" id="{FA36373D-7365-F340-AB64-0796E11BF1B5}"/>
                </a:ext>
              </a:extLst>
            </p:cNvPr>
            <p:cNvSpPr>
              <a:spLocks noChangeShapeType="1"/>
            </p:cNvSpPr>
            <p:nvPr/>
          </p:nvSpPr>
          <p:spPr bwMode="auto">
            <a:xfrm>
              <a:off x="3766" y="1550"/>
              <a:ext cx="0" cy="53"/>
            </a:xfrm>
            <a:prstGeom prst="line">
              <a:avLst/>
            </a:prstGeom>
            <a:noFill/>
            <a:ln w="9525">
              <a:solidFill>
                <a:schemeClr val="tx1"/>
              </a:solidFill>
              <a:round/>
              <a:headEnd type="none" w="sm" len="sm"/>
              <a:tailEnd type="none" w="sm" len="sm"/>
            </a:ln>
          </p:spPr>
          <p:txBody>
            <a:bodyPr/>
            <a:lstStyle/>
            <a:p>
              <a:endParaRPr lang="de-DE"/>
            </a:p>
          </p:txBody>
        </p:sp>
      </p:grpSp>
      <p:sp>
        <p:nvSpPr>
          <p:cNvPr id="13" name="Rectangle 215">
            <a:extLst>
              <a:ext uri="{FF2B5EF4-FFF2-40B4-BE49-F238E27FC236}">
                <a16:creationId xmlns:a16="http://schemas.microsoft.com/office/drawing/2014/main" id="{F124A685-8C86-7741-AD25-7DF21265B4DE}"/>
              </a:ext>
            </a:extLst>
          </p:cNvPr>
          <p:cNvSpPr>
            <a:spLocks noChangeArrowheads="1"/>
          </p:cNvSpPr>
          <p:nvPr/>
        </p:nvSpPr>
        <p:spPr bwMode="auto">
          <a:xfrm>
            <a:off x="7488760" y="2932053"/>
            <a:ext cx="369887" cy="161925"/>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14" name="Group 394">
            <a:extLst>
              <a:ext uri="{FF2B5EF4-FFF2-40B4-BE49-F238E27FC236}">
                <a16:creationId xmlns:a16="http://schemas.microsoft.com/office/drawing/2014/main" id="{3600CCCC-7AC0-AA41-8EBC-C407DA31E70C}"/>
              </a:ext>
            </a:extLst>
          </p:cNvPr>
          <p:cNvGrpSpPr>
            <a:grpSpLocks/>
          </p:cNvGrpSpPr>
          <p:nvPr/>
        </p:nvGrpSpPr>
        <p:grpSpPr bwMode="auto">
          <a:xfrm>
            <a:off x="8925747" y="2696278"/>
            <a:ext cx="1090613" cy="576263"/>
            <a:chOff x="3424" y="1933"/>
            <a:chExt cx="687" cy="363"/>
          </a:xfrm>
        </p:grpSpPr>
        <p:sp>
          <p:nvSpPr>
            <p:cNvPr id="15" name="Rectangle 251">
              <a:extLst>
                <a:ext uri="{FF2B5EF4-FFF2-40B4-BE49-F238E27FC236}">
                  <a16:creationId xmlns:a16="http://schemas.microsoft.com/office/drawing/2014/main" id="{0AA6CAA2-5FFD-554D-9EDD-ECFF8115A030}"/>
                </a:ext>
              </a:extLst>
            </p:cNvPr>
            <p:cNvSpPr>
              <a:spLocks noChangeArrowheads="1"/>
            </p:cNvSpPr>
            <p:nvPr/>
          </p:nvSpPr>
          <p:spPr bwMode="auto">
            <a:xfrm>
              <a:off x="3651" y="1933"/>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6" name="Rectangle 287">
              <a:extLst>
                <a:ext uri="{FF2B5EF4-FFF2-40B4-BE49-F238E27FC236}">
                  <a16:creationId xmlns:a16="http://schemas.microsoft.com/office/drawing/2014/main" id="{4FD6445E-2E71-EF4E-8951-9251A2150106}"/>
                </a:ext>
              </a:extLst>
            </p:cNvPr>
            <p:cNvSpPr>
              <a:spLocks noChangeArrowheads="1"/>
            </p:cNvSpPr>
            <p:nvPr/>
          </p:nvSpPr>
          <p:spPr bwMode="auto">
            <a:xfrm>
              <a:off x="3424" y="219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7" name="Rectangle 288">
              <a:extLst>
                <a:ext uri="{FF2B5EF4-FFF2-40B4-BE49-F238E27FC236}">
                  <a16:creationId xmlns:a16="http://schemas.microsoft.com/office/drawing/2014/main" id="{9FFB89EF-9122-A142-97F8-21BB7FF71FC9}"/>
                </a:ext>
              </a:extLst>
            </p:cNvPr>
            <p:cNvSpPr>
              <a:spLocks noChangeArrowheads="1"/>
            </p:cNvSpPr>
            <p:nvPr/>
          </p:nvSpPr>
          <p:spPr bwMode="auto">
            <a:xfrm>
              <a:off x="3878" y="219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8" name="Oval 289">
              <a:extLst>
                <a:ext uri="{FF2B5EF4-FFF2-40B4-BE49-F238E27FC236}">
                  <a16:creationId xmlns:a16="http://schemas.microsoft.com/office/drawing/2014/main" id="{D9FD2F4C-4AF4-5443-8EA7-E085F61216B4}"/>
                </a:ext>
              </a:extLst>
            </p:cNvPr>
            <p:cNvSpPr>
              <a:spLocks noChangeArrowheads="1"/>
            </p:cNvSpPr>
            <p:nvPr/>
          </p:nvSpPr>
          <p:spPr bwMode="auto">
            <a:xfrm>
              <a:off x="3742" y="2094"/>
              <a:ext cx="45"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9" name="Line 290">
              <a:extLst>
                <a:ext uri="{FF2B5EF4-FFF2-40B4-BE49-F238E27FC236}">
                  <a16:creationId xmlns:a16="http://schemas.microsoft.com/office/drawing/2014/main" id="{A86C1D23-672A-B643-883A-D19767C6982B}"/>
                </a:ext>
              </a:extLst>
            </p:cNvPr>
            <p:cNvSpPr>
              <a:spLocks noChangeShapeType="1"/>
            </p:cNvSpPr>
            <p:nvPr/>
          </p:nvSpPr>
          <p:spPr bwMode="auto">
            <a:xfrm flipV="1">
              <a:off x="3765" y="2037"/>
              <a:ext cx="0" cy="56"/>
            </a:xfrm>
            <a:prstGeom prst="line">
              <a:avLst/>
            </a:prstGeom>
            <a:noFill/>
            <a:ln w="9525">
              <a:solidFill>
                <a:schemeClr val="tx1"/>
              </a:solidFill>
              <a:round/>
              <a:headEnd type="none" w="sm" len="sm"/>
              <a:tailEnd type="none" w="sm" len="sm"/>
            </a:ln>
          </p:spPr>
          <p:txBody>
            <a:bodyPr/>
            <a:lstStyle/>
            <a:p>
              <a:endParaRPr lang="de-DE"/>
            </a:p>
          </p:txBody>
        </p:sp>
        <p:grpSp>
          <p:nvGrpSpPr>
            <p:cNvPr id="20" name="Group 305">
              <a:extLst>
                <a:ext uri="{FF2B5EF4-FFF2-40B4-BE49-F238E27FC236}">
                  <a16:creationId xmlns:a16="http://schemas.microsoft.com/office/drawing/2014/main" id="{B5D69FE0-E5E8-1542-9278-02C9EFFDAA0F}"/>
                </a:ext>
              </a:extLst>
            </p:cNvPr>
            <p:cNvGrpSpPr>
              <a:grpSpLocks/>
            </p:cNvGrpSpPr>
            <p:nvPr/>
          </p:nvGrpSpPr>
          <p:grpSpPr bwMode="auto">
            <a:xfrm rot="-1070848">
              <a:off x="3642" y="2118"/>
              <a:ext cx="85" cy="57"/>
              <a:chOff x="3470" y="2063"/>
              <a:chExt cx="85" cy="57"/>
            </a:xfrm>
          </p:grpSpPr>
          <p:sp>
            <p:nvSpPr>
              <p:cNvPr id="27" name="Oval 303">
                <a:extLst>
                  <a:ext uri="{FF2B5EF4-FFF2-40B4-BE49-F238E27FC236}">
                    <a16:creationId xmlns:a16="http://schemas.microsoft.com/office/drawing/2014/main" id="{B946643D-0FEE-9E4C-9CEE-21CD4D019C1B}"/>
                  </a:ext>
                </a:extLst>
              </p:cNvPr>
              <p:cNvSpPr>
                <a:spLocks noChangeArrowheads="1"/>
              </p:cNvSpPr>
              <p:nvPr/>
            </p:nvSpPr>
            <p:spPr bwMode="auto">
              <a:xfrm>
                <a:off x="3470" y="2069"/>
                <a:ext cx="66"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28" name="Rectangle 304">
                <a:extLst>
                  <a:ext uri="{FF2B5EF4-FFF2-40B4-BE49-F238E27FC236}">
                    <a16:creationId xmlns:a16="http://schemas.microsoft.com/office/drawing/2014/main" id="{09ACE326-5A52-D146-918F-F6DDBFA30EC9}"/>
                  </a:ext>
                </a:extLst>
              </p:cNvPr>
              <p:cNvSpPr>
                <a:spLocks noChangeArrowheads="1"/>
              </p:cNvSpPr>
              <p:nvPr/>
            </p:nvSpPr>
            <p:spPr bwMode="auto">
              <a:xfrm>
                <a:off x="3510" y="2063"/>
                <a:ext cx="45" cy="57"/>
              </a:xfrm>
              <a:prstGeom prst="rect">
                <a:avLst/>
              </a:prstGeom>
              <a:solidFill>
                <a:schemeClr val="bg1"/>
              </a:solidFill>
              <a:ln w="12700">
                <a:noFill/>
                <a:miter lim="800000"/>
                <a:headEnd type="none" w="sm" len="sm"/>
                <a:tailEnd type="none" w="sm" len="sm"/>
              </a:ln>
            </p:spPr>
            <p:txBody>
              <a:bodyPr wrap="none" anchor="ctr"/>
              <a:lstStyle/>
              <a:p>
                <a:endParaRPr lang="de-DE">
                  <a:latin typeface="Arial" charset="0"/>
                </a:endParaRPr>
              </a:p>
            </p:txBody>
          </p:sp>
        </p:grpSp>
        <p:sp>
          <p:nvSpPr>
            <p:cNvPr id="21" name="Line 292">
              <a:extLst>
                <a:ext uri="{FF2B5EF4-FFF2-40B4-BE49-F238E27FC236}">
                  <a16:creationId xmlns:a16="http://schemas.microsoft.com/office/drawing/2014/main" id="{2AA0FBE1-6C90-8B42-9B00-B842A0D738A4}"/>
                </a:ext>
              </a:extLst>
            </p:cNvPr>
            <p:cNvSpPr>
              <a:spLocks noChangeShapeType="1"/>
            </p:cNvSpPr>
            <p:nvPr/>
          </p:nvSpPr>
          <p:spPr bwMode="auto">
            <a:xfrm flipH="1">
              <a:off x="3535" y="2129"/>
              <a:ext cx="208" cy="65"/>
            </a:xfrm>
            <a:prstGeom prst="line">
              <a:avLst/>
            </a:prstGeom>
            <a:noFill/>
            <a:ln w="9525">
              <a:solidFill>
                <a:schemeClr val="tx1"/>
              </a:solidFill>
              <a:round/>
              <a:headEnd type="none" w="sm" len="sm"/>
              <a:tailEnd type="none" w="sm" len="sm"/>
            </a:ln>
          </p:spPr>
          <p:txBody>
            <a:bodyPr/>
            <a:lstStyle/>
            <a:p>
              <a:endParaRPr lang="de-DE"/>
            </a:p>
          </p:txBody>
        </p:sp>
        <p:grpSp>
          <p:nvGrpSpPr>
            <p:cNvPr id="22" name="Group 306">
              <a:extLst>
                <a:ext uri="{FF2B5EF4-FFF2-40B4-BE49-F238E27FC236}">
                  <a16:creationId xmlns:a16="http://schemas.microsoft.com/office/drawing/2014/main" id="{B7D1A140-E73C-964D-AFC9-856A1DB63956}"/>
                </a:ext>
              </a:extLst>
            </p:cNvPr>
            <p:cNvGrpSpPr>
              <a:grpSpLocks/>
            </p:cNvGrpSpPr>
            <p:nvPr/>
          </p:nvGrpSpPr>
          <p:grpSpPr bwMode="auto">
            <a:xfrm rot="-9578228">
              <a:off x="3807" y="2118"/>
              <a:ext cx="85" cy="57"/>
              <a:chOff x="3470" y="2063"/>
              <a:chExt cx="85" cy="57"/>
            </a:xfrm>
          </p:grpSpPr>
          <p:sp>
            <p:nvSpPr>
              <p:cNvPr id="25" name="Oval 307">
                <a:extLst>
                  <a:ext uri="{FF2B5EF4-FFF2-40B4-BE49-F238E27FC236}">
                    <a16:creationId xmlns:a16="http://schemas.microsoft.com/office/drawing/2014/main" id="{2D15C86A-2F0C-9F4F-BE4F-BE27C8CEC4F9}"/>
                  </a:ext>
                </a:extLst>
              </p:cNvPr>
              <p:cNvSpPr>
                <a:spLocks noChangeArrowheads="1"/>
              </p:cNvSpPr>
              <p:nvPr/>
            </p:nvSpPr>
            <p:spPr bwMode="auto">
              <a:xfrm>
                <a:off x="3470" y="2069"/>
                <a:ext cx="66"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26" name="Rectangle 308">
                <a:extLst>
                  <a:ext uri="{FF2B5EF4-FFF2-40B4-BE49-F238E27FC236}">
                    <a16:creationId xmlns:a16="http://schemas.microsoft.com/office/drawing/2014/main" id="{2254F729-9970-2344-A061-55C0477F56CD}"/>
                  </a:ext>
                </a:extLst>
              </p:cNvPr>
              <p:cNvSpPr>
                <a:spLocks noChangeArrowheads="1"/>
              </p:cNvSpPr>
              <p:nvPr/>
            </p:nvSpPr>
            <p:spPr bwMode="auto">
              <a:xfrm>
                <a:off x="3510" y="2063"/>
                <a:ext cx="45" cy="57"/>
              </a:xfrm>
              <a:prstGeom prst="rect">
                <a:avLst/>
              </a:prstGeom>
              <a:solidFill>
                <a:schemeClr val="bg1"/>
              </a:solidFill>
              <a:ln w="12700">
                <a:noFill/>
                <a:miter lim="800000"/>
                <a:headEnd type="none" w="sm" len="sm"/>
                <a:tailEnd type="none" w="sm" len="sm"/>
              </a:ln>
            </p:spPr>
            <p:txBody>
              <a:bodyPr wrap="none" anchor="ctr"/>
              <a:lstStyle/>
              <a:p>
                <a:endParaRPr lang="de-DE">
                  <a:latin typeface="Arial" charset="0"/>
                </a:endParaRPr>
              </a:p>
            </p:txBody>
          </p:sp>
        </p:grpSp>
        <p:sp>
          <p:nvSpPr>
            <p:cNvPr id="23" name="Line 293">
              <a:extLst>
                <a:ext uri="{FF2B5EF4-FFF2-40B4-BE49-F238E27FC236}">
                  <a16:creationId xmlns:a16="http://schemas.microsoft.com/office/drawing/2014/main" id="{92926FEA-364E-1A41-ACBA-C83CA6391A4F}"/>
                </a:ext>
              </a:extLst>
            </p:cNvPr>
            <p:cNvSpPr>
              <a:spLocks noChangeShapeType="1"/>
            </p:cNvSpPr>
            <p:nvPr/>
          </p:nvSpPr>
          <p:spPr bwMode="auto">
            <a:xfrm>
              <a:off x="3786" y="2126"/>
              <a:ext cx="214" cy="67"/>
            </a:xfrm>
            <a:prstGeom prst="line">
              <a:avLst/>
            </a:prstGeom>
            <a:noFill/>
            <a:ln w="9525">
              <a:solidFill>
                <a:schemeClr val="tx1"/>
              </a:solidFill>
              <a:round/>
              <a:headEnd type="none" w="sm" len="sm"/>
              <a:tailEnd type="none" w="sm" len="sm"/>
            </a:ln>
          </p:spPr>
          <p:txBody>
            <a:bodyPr/>
            <a:lstStyle/>
            <a:p>
              <a:endParaRPr lang="de-DE"/>
            </a:p>
          </p:txBody>
        </p:sp>
        <p:sp>
          <p:nvSpPr>
            <p:cNvPr id="24" name="Line 309">
              <a:extLst>
                <a:ext uri="{FF2B5EF4-FFF2-40B4-BE49-F238E27FC236}">
                  <a16:creationId xmlns:a16="http://schemas.microsoft.com/office/drawing/2014/main" id="{BA6F6137-94E4-1C40-8F5B-CE9D071C8D8E}"/>
                </a:ext>
              </a:extLst>
            </p:cNvPr>
            <p:cNvSpPr>
              <a:spLocks noChangeShapeType="1"/>
            </p:cNvSpPr>
            <p:nvPr/>
          </p:nvSpPr>
          <p:spPr bwMode="auto">
            <a:xfrm>
              <a:off x="3703" y="2241"/>
              <a:ext cx="137" cy="0"/>
            </a:xfrm>
            <a:prstGeom prst="line">
              <a:avLst/>
            </a:prstGeom>
            <a:noFill/>
            <a:ln w="19050">
              <a:solidFill>
                <a:schemeClr val="tx1"/>
              </a:solidFill>
              <a:prstDash val="sysDot"/>
              <a:round/>
              <a:headEnd type="none" w="sm" len="sm"/>
              <a:tailEnd type="none" w="sm" len="sm"/>
            </a:ln>
          </p:spPr>
          <p:txBody>
            <a:bodyPr/>
            <a:lstStyle/>
            <a:p>
              <a:endParaRPr lang="de-DE"/>
            </a:p>
          </p:txBody>
        </p:sp>
      </p:grpSp>
      <p:grpSp>
        <p:nvGrpSpPr>
          <p:cNvPr id="29" name="Group 313">
            <a:extLst>
              <a:ext uri="{FF2B5EF4-FFF2-40B4-BE49-F238E27FC236}">
                <a16:creationId xmlns:a16="http://schemas.microsoft.com/office/drawing/2014/main" id="{2991DD89-372F-4743-BC12-CFA1C1C5E300}"/>
              </a:ext>
            </a:extLst>
          </p:cNvPr>
          <p:cNvGrpSpPr>
            <a:grpSpLocks/>
          </p:cNvGrpSpPr>
          <p:nvPr/>
        </p:nvGrpSpPr>
        <p:grpSpPr bwMode="auto">
          <a:xfrm>
            <a:off x="7364141" y="3555333"/>
            <a:ext cx="619125" cy="142875"/>
            <a:chOff x="2580" y="2529"/>
            <a:chExt cx="390" cy="90"/>
          </a:xfrm>
        </p:grpSpPr>
        <p:sp>
          <p:nvSpPr>
            <p:cNvPr id="30" name="AutoShape 310">
              <a:extLst>
                <a:ext uri="{FF2B5EF4-FFF2-40B4-BE49-F238E27FC236}">
                  <a16:creationId xmlns:a16="http://schemas.microsoft.com/office/drawing/2014/main" id="{9648F2F6-A1FD-E345-A595-1BF45A28FB39}"/>
                </a:ext>
              </a:extLst>
            </p:cNvPr>
            <p:cNvSpPr>
              <a:spLocks noChangeArrowheads="1"/>
            </p:cNvSpPr>
            <p:nvPr/>
          </p:nvSpPr>
          <p:spPr bwMode="auto">
            <a:xfrm>
              <a:off x="2673" y="2529"/>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31" name="Line 311">
              <a:extLst>
                <a:ext uri="{FF2B5EF4-FFF2-40B4-BE49-F238E27FC236}">
                  <a16:creationId xmlns:a16="http://schemas.microsoft.com/office/drawing/2014/main" id="{8F728220-DE35-FE41-875F-E3901D0626AB}"/>
                </a:ext>
              </a:extLst>
            </p:cNvPr>
            <p:cNvSpPr>
              <a:spLocks noChangeShapeType="1"/>
            </p:cNvSpPr>
            <p:nvPr/>
          </p:nvSpPr>
          <p:spPr bwMode="auto">
            <a:xfrm flipH="1">
              <a:off x="2580" y="2575"/>
              <a:ext cx="91" cy="0"/>
            </a:xfrm>
            <a:prstGeom prst="line">
              <a:avLst/>
            </a:prstGeom>
            <a:noFill/>
            <a:ln w="9525">
              <a:solidFill>
                <a:schemeClr val="tx1"/>
              </a:solidFill>
              <a:round/>
              <a:headEnd type="none" w="sm" len="sm"/>
              <a:tailEnd type="none" w="sm" len="sm"/>
            </a:ln>
          </p:spPr>
          <p:txBody>
            <a:bodyPr/>
            <a:lstStyle/>
            <a:p>
              <a:endParaRPr lang="de-DE"/>
            </a:p>
          </p:txBody>
        </p:sp>
        <p:sp>
          <p:nvSpPr>
            <p:cNvPr id="32" name="Line 312">
              <a:extLst>
                <a:ext uri="{FF2B5EF4-FFF2-40B4-BE49-F238E27FC236}">
                  <a16:creationId xmlns:a16="http://schemas.microsoft.com/office/drawing/2014/main" id="{4484883F-F3AE-5D4C-AD45-BD9BD2DA6737}"/>
                </a:ext>
              </a:extLst>
            </p:cNvPr>
            <p:cNvSpPr>
              <a:spLocks noChangeShapeType="1"/>
            </p:cNvSpPr>
            <p:nvPr/>
          </p:nvSpPr>
          <p:spPr bwMode="auto">
            <a:xfrm flipH="1">
              <a:off x="2879" y="2574"/>
              <a:ext cx="91" cy="0"/>
            </a:xfrm>
            <a:prstGeom prst="line">
              <a:avLst/>
            </a:prstGeom>
            <a:noFill/>
            <a:ln w="9525">
              <a:solidFill>
                <a:schemeClr val="tx1"/>
              </a:solidFill>
              <a:round/>
              <a:headEnd type="none" w="sm" len="sm"/>
              <a:tailEnd type="none" w="sm" len="sm"/>
            </a:ln>
          </p:spPr>
          <p:txBody>
            <a:bodyPr/>
            <a:lstStyle/>
            <a:p>
              <a:endParaRPr lang="de-DE"/>
            </a:p>
          </p:txBody>
        </p:sp>
      </p:grpSp>
      <p:grpSp>
        <p:nvGrpSpPr>
          <p:cNvPr id="33" name="Group 393">
            <a:extLst>
              <a:ext uri="{FF2B5EF4-FFF2-40B4-BE49-F238E27FC236}">
                <a16:creationId xmlns:a16="http://schemas.microsoft.com/office/drawing/2014/main" id="{29C199A2-4E7C-FD40-9234-329B4D26F852}"/>
              </a:ext>
            </a:extLst>
          </p:cNvPr>
          <p:cNvGrpSpPr>
            <a:grpSpLocks/>
          </p:cNvGrpSpPr>
          <p:nvPr/>
        </p:nvGrpSpPr>
        <p:grpSpPr bwMode="auto">
          <a:xfrm>
            <a:off x="9163079" y="3450964"/>
            <a:ext cx="619125" cy="366713"/>
            <a:chOff x="3570" y="2411"/>
            <a:chExt cx="390" cy="231"/>
          </a:xfrm>
        </p:grpSpPr>
        <p:grpSp>
          <p:nvGrpSpPr>
            <p:cNvPr id="34" name="Group 314">
              <a:extLst>
                <a:ext uri="{FF2B5EF4-FFF2-40B4-BE49-F238E27FC236}">
                  <a16:creationId xmlns:a16="http://schemas.microsoft.com/office/drawing/2014/main" id="{BF8AF78E-BF30-094E-B86E-200A3A20B111}"/>
                </a:ext>
              </a:extLst>
            </p:cNvPr>
            <p:cNvGrpSpPr>
              <a:grpSpLocks/>
            </p:cNvGrpSpPr>
            <p:nvPr/>
          </p:nvGrpSpPr>
          <p:grpSpPr bwMode="auto">
            <a:xfrm>
              <a:off x="3570" y="2552"/>
              <a:ext cx="390" cy="90"/>
              <a:chOff x="2580" y="2529"/>
              <a:chExt cx="390" cy="90"/>
            </a:xfrm>
          </p:grpSpPr>
          <p:sp>
            <p:nvSpPr>
              <p:cNvPr id="39" name="AutoShape 315">
                <a:extLst>
                  <a:ext uri="{FF2B5EF4-FFF2-40B4-BE49-F238E27FC236}">
                    <a16:creationId xmlns:a16="http://schemas.microsoft.com/office/drawing/2014/main" id="{053DD9F9-10CE-4541-9E78-C455950E4F6F}"/>
                  </a:ext>
                </a:extLst>
              </p:cNvPr>
              <p:cNvSpPr>
                <a:spLocks noChangeArrowheads="1"/>
              </p:cNvSpPr>
              <p:nvPr/>
            </p:nvSpPr>
            <p:spPr bwMode="auto">
              <a:xfrm>
                <a:off x="2673" y="2529"/>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40" name="Line 316">
                <a:extLst>
                  <a:ext uri="{FF2B5EF4-FFF2-40B4-BE49-F238E27FC236}">
                    <a16:creationId xmlns:a16="http://schemas.microsoft.com/office/drawing/2014/main" id="{B8CCF695-0DC0-3B43-96E5-5C57572D27FD}"/>
                  </a:ext>
                </a:extLst>
              </p:cNvPr>
              <p:cNvSpPr>
                <a:spLocks noChangeShapeType="1"/>
              </p:cNvSpPr>
              <p:nvPr/>
            </p:nvSpPr>
            <p:spPr bwMode="auto">
              <a:xfrm flipH="1">
                <a:off x="2580" y="2575"/>
                <a:ext cx="91" cy="0"/>
              </a:xfrm>
              <a:prstGeom prst="line">
                <a:avLst/>
              </a:prstGeom>
              <a:noFill/>
              <a:ln w="9525">
                <a:solidFill>
                  <a:schemeClr val="tx1"/>
                </a:solidFill>
                <a:round/>
                <a:headEnd type="none" w="sm" len="sm"/>
                <a:tailEnd type="none" w="sm" len="sm"/>
              </a:ln>
            </p:spPr>
            <p:txBody>
              <a:bodyPr/>
              <a:lstStyle/>
              <a:p>
                <a:endParaRPr lang="de-DE"/>
              </a:p>
            </p:txBody>
          </p:sp>
          <p:sp>
            <p:nvSpPr>
              <p:cNvPr id="41" name="Line 317">
                <a:extLst>
                  <a:ext uri="{FF2B5EF4-FFF2-40B4-BE49-F238E27FC236}">
                    <a16:creationId xmlns:a16="http://schemas.microsoft.com/office/drawing/2014/main" id="{8C6FB5A9-DE70-E946-B6A9-E2A93DC63522}"/>
                  </a:ext>
                </a:extLst>
              </p:cNvPr>
              <p:cNvSpPr>
                <a:spLocks noChangeShapeType="1"/>
              </p:cNvSpPr>
              <p:nvPr/>
            </p:nvSpPr>
            <p:spPr bwMode="auto">
              <a:xfrm flipH="1">
                <a:off x="2879" y="2574"/>
                <a:ext cx="91" cy="0"/>
              </a:xfrm>
              <a:prstGeom prst="line">
                <a:avLst/>
              </a:prstGeom>
              <a:noFill/>
              <a:ln w="9525">
                <a:solidFill>
                  <a:schemeClr val="tx1"/>
                </a:solidFill>
                <a:round/>
                <a:headEnd type="none" w="sm" len="sm"/>
                <a:tailEnd type="none" w="sm" len="sm"/>
              </a:ln>
            </p:spPr>
            <p:txBody>
              <a:bodyPr/>
              <a:lstStyle/>
              <a:p>
                <a:endParaRPr lang="de-DE"/>
              </a:p>
            </p:txBody>
          </p:sp>
        </p:grpSp>
        <p:grpSp>
          <p:nvGrpSpPr>
            <p:cNvPr id="35" name="Group 318">
              <a:extLst>
                <a:ext uri="{FF2B5EF4-FFF2-40B4-BE49-F238E27FC236}">
                  <a16:creationId xmlns:a16="http://schemas.microsoft.com/office/drawing/2014/main" id="{0B129A8C-2A35-CC4B-B39C-D7871BC7D36D}"/>
                </a:ext>
              </a:extLst>
            </p:cNvPr>
            <p:cNvGrpSpPr>
              <a:grpSpLocks/>
            </p:cNvGrpSpPr>
            <p:nvPr/>
          </p:nvGrpSpPr>
          <p:grpSpPr bwMode="auto">
            <a:xfrm>
              <a:off x="3570" y="2411"/>
              <a:ext cx="390" cy="90"/>
              <a:chOff x="2580" y="2529"/>
              <a:chExt cx="390" cy="90"/>
            </a:xfrm>
          </p:grpSpPr>
          <p:sp>
            <p:nvSpPr>
              <p:cNvPr id="36" name="AutoShape 319">
                <a:extLst>
                  <a:ext uri="{FF2B5EF4-FFF2-40B4-BE49-F238E27FC236}">
                    <a16:creationId xmlns:a16="http://schemas.microsoft.com/office/drawing/2014/main" id="{C3812482-AB56-2E49-A9C6-E35857CD1570}"/>
                  </a:ext>
                </a:extLst>
              </p:cNvPr>
              <p:cNvSpPr>
                <a:spLocks noChangeArrowheads="1"/>
              </p:cNvSpPr>
              <p:nvPr/>
            </p:nvSpPr>
            <p:spPr bwMode="auto">
              <a:xfrm>
                <a:off x="2673" y="2529"/>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37" name="Line 320">
                <a:extLst>
                  <a:ext uri="{FF2B5EF4-FFF2-40B4-BE49-F238E27FC236}">
                    <a16:creationId xmlns:a16="http://schemas.microsoft.com/office/drawing/2014/main" id="{27D2B680-6E33-4649-80CE-822D81FAB75E}"/>
                  </a:ext>
                </a:extLst>
              </p:cNvPr>
              <p:cNvSpPr>
                <a:spLocks noChangeShapeType="1"/>
              </p:cNvSpPr>
              <p:nvPr/>
            </p:nvSpPr>
            <p:spPr bwMode="auto">
              <a:xfrm flipH="1">
                <a:off x="2580" y="2575"/>
                <a:ext cx="91" cy="0"/>
              </a:xfrm>
              <a:prstGeom prst="line">
                <a:avLst/>
              </a:prstGeom>
              <a:noFill/>
              <a:ln w="9525">
                <a:solidFill>
                  <a:schemeClr val="tx1"/>
                </a:solidFill>
                <a:round/>
                <a:headEnd type="none" w="sm" len="sm"/>
                <a:tailEnd type="none" w="sm" len="sm"/>
              </a:ln>
            </p:spPr>
            <p:txBody>
              <a:bodyPr/>
              <a:lstStyle/>
              <a:p>
                <a:endParaRPr lang="de-DE"/>
              </a:p>
            </p:txBody>
          </p:sp>
          <p:sp>
            <p:nvSpPr>
              <p:cNvPr id="38" name="Line 321">
                <a:extLst>
                  <a:ext uri="{FF2B5EF4-FFF2-40B4-BE49-F238E27FC236}">
                    <a16:creationId xmlns:a16="http://schemas.microsoft.com/office/drawing/2014/main" id="{A0D8BF42-7277-4D46-B695-8B5C74BE4078}"/>
                  </a:ext>
                </a:extLst>
              </p:cNvPr>
              <p:cNvSpPr>
                <a:spLocks noChangeShapeType="1"/>
              </p:cNvSpPr>
              <p:nvPr/>
            </p:nvSpPr>
            <p:spPr bwMode="auto">
              <a:xfrm flipH="1">
                <a:off x="2879" y="2574"/>
                <a:ext cx="91" cy="0"/>
              </a:xfrm>
              <a:prstGeom prst="line">
                <a:avLst/>
              </a:prstGeom>
              <a:noFill/>
              <a:ln w="9525">
                <a:solidFill>
                  <a:schemeClr val="tx1"/>
                </a:solidFill>
                <a:round/>
                <a:headEnd type="none" w="sm" len="sm"/>
                <a:tailEnd type="none" w="sm" len="sm"/>
              </a:ln>
            </p:spPr>
            <p:txBody>
              <a:bodyPr/>
              <a:lstStyle/>
              <a:p>
                <a:endParaRPr lang="de-DE"/>
              </a:p>
            </p:txBody>
          </p:sp>
        </p:grpSp>
      </p:grpSp>
      <p:sp>
        <p:nvSpPr>
          <p:cNvPr id="42" name="AutoShape 322">
            <a:extLst>
              <a:ext uri="{FF2B5EF4-FFF2-40B4-BE49-F238E27FC236}">
                <a16:creationId xmlns:a16="http://schemas.microsoft.com/office/drawing/2014/main" id="{03A9957B-6DC2-5842-AA54-8A0AB0C35220}"/>
              </a:ext>
            </a:extLst>
          </p:cNvPr>
          <p:cNvSpPr>
            <a:spLocks noChangeArrowheads="1"/>
          </p:cNvSpPr>
          <p:nvPr/>
        </p:nvSpPr>
        <p:spPr bwMode="auto">
          <a:xfrm>
            <a:off x="7513366" y="4222233"/>
            <a:ext cx="320675" cy="142875"/>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43" name="Group 392">
            <a:extLst>
              <a:ext uri="{FF2B5EF4-FFF2-40B4-BE49-F238E27FC236}">
                <a16:creationId xmlns:a16="http://schemas.microsoft.com/office/drawing/2014/main" id="{80283CC2-D376-8148-A5FD-0DCD947B7D6E}"/>
              </a:ext>
            </a:extLst>
          </p:cNvPr>
          <p:cNvGrpSpPr>
            <a:grpSpLocks/>
          </p:cNvGrpSpPr>
          <p:nvPr/>
        </p:nvGrpSpPr>
        <p:grpSpPr bwMode="auto">
          <a:xfrm>
            <a:off x="9287698" y="4006833"/>
            <a:ext cx="369888" cy="561975"/>
            <a:chOff x="3646" y="2756"/>
            <a:chExt cx="233" cy="354"/>
          </a:xfrm>
        </p:grpSpPr>
        <p:sp>
          <p:nvSpPr>
            <p:cNvPr id="44" name="Rectangle 324">
              <a:extLst>
                <a:ext uri="{FF2B5EF4-FFF2-40B4-BE49-F238E27FC236}">
                  <a16:creationId xmlns:a16="http://schemas.microsoft.com/office/drawing/2014/main" id="{3660D201-5FF7-B342-91B6-3EFDDDD7228D}"/>
                </a:ext>
              </a:extLst>
            </p:cNvPr>
            <p:cNvSpPr>
              <a:spLocks noChangeArrowheads="1"/>
            </p:cNvSpPr>
            <p:nvPr/>
          </p:nvSpPr>
          <p:spPr bwMode="auto">
            <a:xfrm>
              <a:off x="3646" y="2883"/>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45" name="AutoShape 325">
              <a:extLst>
                <a:ext uri="{FF2B5EF4-FFF2-40B4-BE49-F238E27FC236}">
                  <a16:creationId xmlns:a16="http://schemas.microsoft.com/office/drawing/2014/main" id="{E5A5E578-5A7D-A44C-A330-C33EB48F81C5}"/>
                </a:ext>
              </a:extLst>
            </p:cNvPr>
            <p:cNvSpPr>
              <a:spLocks noChangeArrowheads="1"/>
            </p:cNvSpPr>
            <p:nvPr/>
          </p:nvSpPr>
          <p:spPr bwMode="auto">
            <a:xfrm>
              <a:off x="3662" y="2756"/>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46" name="AutoShape 326">
              <a:extLst>
                <a:ext uri="{FF2B5EF4-FFF2-40B4-BE49-F238E27FC236}">
                  <a16:creationId xmlns:a16="http://schemas.microsoft.com/office/drawing/2014/main" id="{AF84040B-F254-ED4B-B51A-D71007DD95A3}"/>
                </a:ext>
              </a:extLst>
            </p:cNvPr>
            <p:cNvSpPr>
              <a:spLocks noChangeArrowheads="1"/>
            </p:cNvSpPr>
            <p:nvPr/>
          </p:nvSpPr>
          <p:spPr bwMode="auto">
            <a:xfrm>
              <a:off x="3662" y="3020"/>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47" name="Line 327">
              <a:extLst>
                <a:ext uri="{FF2B5EF4-FFF2-40B4-BE49-F238E27FC236}">
                  <a16:creationId xmlns:a16="http://schemas.microsoft.com/office/drawing/2014/main" id="{091F1D42-F36E-3E43-82E9-39D5C62A5DE7}"/>
                </a:ext>
              </a:extLst>
            </p:cNvPr>
            <p:cNvSpPr>
              <a:spLocks noChangeShapeType="1"/>
            </p:cNvSpPr>
            <p:nvPr/>
          </p:nvSpPr>
          <p:spPr bwMode="auto">
            <a:xfrm flipV="1">
              <a:off x="3763" y="2985"/>
              <a:ext cx="0" cy="35"/>
            </a:xfrm>
            <a:prstGeom prst="line">
              <a:avLst/>
            </a:prstGeom>
            <a:noFill/>
            <a:ln w="9525">
              <a:solidFill>
                <a:schemeClr val="tx1"/>
              </a:solidFill>
              <a:round/>
              <a:headEnd type="none" w="sm" len="sm"/>
              <a:tailEnd type="none" w="sm" len="sm"/>
            </a:ln>
          </p:spPr>
          <p:txBody>
            <a:bodyPr/>
            <a:lstStyle/>
            <a:p>
              <a:endParaRPr lang="de-DE"/>
            </a:p>
          </p:txBody>
        </p:sp>
        <p:sp>
          <p:nvSpPr>
            <p:cNvPr id="48" name="Line 328">
              <a:extLst>
                <a:ext uri="{FF2B5EF4-FFF2-40B4-BE49-F238E27FC236}">
                  <a16:creationId xmlns:a16="http://schemas.microsoft.com/office/drawing/2014/main" id="{98DAFB68-03B8-3640-A191-35AB368C5867}"/>
                </a:ext>
              </a:extLst>
            </p:cNvPr>
            <p:cNvSpPr>
              <a:spLocks noChangeShapeType="1"/>
            </p:cNvSpPr>
            <p:nvPr/>
          </p:nvSpPr>
          <p:spPr bwMode="auto">
            <a:xfrm flipV="1">
              <a:off x="3763" y="2846"/>
              <a:ext cx="0" cy="34"/>
            </a:xfrm>
            <a:prstGeom prst="line">
              <a:avLst/>
            </a:prstGeom>
            <a:noFill/>
            <a:ln w="9525">
              <a:solidFill>
                <a:schemeClr val="tx1"/>
              </a:solidFill>
              <a:round/>
              <a:headEnd type="none" w="sm" len="sm"/>
              <a:tailEnd type="none" w="sm" len="sm"/>
            </a:ln>
          </p:spPr>
          <p:txBody>
            <a:bodyPr/>
            <a:lstStyle/>
            <a:p>
              <a:endParaRPr lang="de-DE"/>
            </a:p>
          </p:txBody>
        </p:sp>
      </p:grpSp>
      <p:sp>
        <p:nvSpPr>
          <p:cNvPr id="49" name="Rectangle 331">
            <a:extLst>
              <a:ext uri="{FF2B5EF4-FFF2-40B4-BE49-F238E27FC236}">
                <a16:creationId xmlns:a16="http://schemas.microsoft.com/office/drawing/2014/main" id="{B3992A67-4CB8-4143-A6CE-641B706FBC34}"/>
              </a:ext>
            </a:extLst>
          </p:cNvPr>
          <p:cNvSpPr>
            <a:spLocks noChangeArrowheads="1"/>
          </p:cNvSpPr>
          <p:nvPr/>
        </p:nvSpPr>
        <p:spPr bwMode="auto">
          <a:xfrm>
            <a:off x="7488760" y="4852967"/>
            <a:ext cx="369887" cy="161925"/>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50" name="Group 391">
            <a:extLst>
              <a:ext uri="{FF2B5EF4-FFF2-40B4-BE49-F238E27FC236}">
                <a16:creationId xmlns:a16="http://schemas.microsoft.com/office/drawing/2014/main" id="{E7A3BEB3-6DBD-C240-99B1-90523CD8FAAE}"/>
              </a:ext>
            </a:extLst>
          </p:cNvPr>
          <p:cNvGrpSpPr>
            <a:grpSpLocks/>
          </p:cNvGrpSpPr>
          <p:nvPr/>
        </p:nvGrpSpPr>
        <p:grpSpPr bwMode="auto">
          <a:xfrm>
            <a:off x="9179748" y="4846704"/>
            <a:ext cx="650875" cy="161925"/>
            <a:chOff x="3606" y="3294"/>
            <a:chExt cx="410" cy="102"/>
          </a:xfrm>
        </p:grpSpPr>
        <p:sp>
          <p:nvSpPr>
            <p:cNvPr id="51" name="Rectangle 332">
              <a:extLst>
                <a:ext uri="{FF2B5EF4-FFF2-40B4-BE49-F238E27FC236}">
                  <a16:creationId xmlns:a16="http://schemas.microsoft.com/office/drawing/2014/main" id="{49218064-5F75-5144-A972-B4C720CD650B}"/>
                </a:ext>
              </a:extLst>
            </p:cNvPr>
            <p:cNvSpPr>
              <a:spLocks noChangeArrowheads="1"/>
            </p:cNvSpPr>
            <p:nvPr/>
          </p:nvSpPr>
          <p:spPr bwMode="auto">
            <a:xfrm>
              <a:off x="3606" y="329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52" name="Oval 334">
              <a:extLst>
                <a:ext uri="{FF2B5EF4-FFF2-40B4-BE49-F238E27FC236}">
                  <a16:creationId xmlns:a16="http://schemas.microsoft.com/office/drawing/2014/main" id="{E8905D88-1AF8-0F4A-B222-4E64372D49D8}"/>
                </a:ext>
              </a:extLst>
            </p:cNvPr>
            <p:cNvSpPr>
              <a:spLocks noChangeArrowheads="1"/>
            </p:cNvSpPr>
            <p:nvPr/>
          </p:nvSpPr>
          <p:spPr bwMode="auto">
            <a:xfrm>
              <a:off x="3924" y="3298"/>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53" name="Oval 335">
              <a:extLst>
                <a:ext uri="{FF2B5EF4-FFF2-40B4-BE49-F238E27FC236}">
                  <a16:creationId xmlns:a16="http://schemas.microsoft.com/office/drawing/2014/main" id="{1CC398AD-65DF-8641-AB6B-3680A51FAE1F}"/>
                </a:ext>
              </a:extLst>
            </p:cNvPr>
            <p:cNvSpPr>
              <a:spLocks noChangeArrowheads="1"/>
            </p:cNvSpPr>
            <p:nvPr/>
          </p:nvSpPr>
          <p:spPr bwMode="auto">
            <a:xfrm>
              <a:off x="3925" y="3359"/>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54" name="Line 337">
              <a:extLst>
                <a:ext uri="{FF2B5EF4-FFF2-40B4-BE49-F238E27FC236}">
                  <a16:creationId xmlns:a16="http://schemas.microsoft.com/office/drawing/2014/main" id="{E2E3E35D-E5D4-B64D-A7B2-8DB44BAF3139}"/>
                </a:ext>
              </a:extLst>
            </p:cNvPr>
            <p:cNvSpPr>
              <a:spLocks noChangeShapeType="1"/>
            </p:cNvSpPr>
            <p:nvPr/>
          </p:nvSpPr>
          <p:spPr bwMode="auto">
            <a:xfrm flipH="1">
              <a:off x="3840" y="3314"/>
              <a:ext cx="84" cy="0"/>
            </a:xfrm>
            <a:prstGeom prst="line">
              <a:avLst/>
            </a:prstGeom>
            <a:noFill/>
            <a:ln w="9525">
              <a:solidFill>
                <a:schemeClr val="tx1"/>
              </a:solidFill>
              <a:round/>
              <a:headEnd type="none" w="sm" len="sm"/>
              <a:tailEnd type="none" w="sm" len="sm"/>
            </a:ln>
          </p:spPr>
          <p:txBody>
            <a:bodyPr/>
            <a:lstStyle/>
            <a:p>
              <a:endParaRPr lang="de-DE"/>
            </a:p>
          </p:txBody>
        </p:sp>
        <p:sp>
          <p:nvSpPr>
            <p:cNvPr id="55" name="Line 338">
              <a:extLst>
                <a:ext uri="{FF2B5EF4-FFF2-40B4-BE49-F238E27FC236}">
                  <a16:creationId xmlns:a16="http://schemas.microsoft.com/office/drawing/2014/main" id="{1285E7DD-E5AD-2544-BB50-AC47C2C9CC5B}"/>
                </a:ext>
              </a:extLst>
            </p:cNvPr>
            <p:cNvSpPr>
              <a:spLocks noChangeShapeType="1"/>
            </p:cNvSpPr>
            <p:nvPr/>
          </p:nvSpPr>
          <p:spPr bwMode="auto">
            <a:xfrm flipH="1">
              <a:off x="3840" y="3375"/>
              <a:ext cx="84" cy="0"/>
            </a:xfrm>
            <a:prstGeom prst="line">
              <a:avLst/>
            </a:prstGeom>
            <a:noFill/>
            <a:ln w="9525">
              <a:solidFill>
                <a:schemeClr val="tx1"/>
              </a:solidFill>
              <a:round/>
              <a:headEnd type="none" w="sm" len="sm"/>
              <a:tailEnd type="none" w="sm" len="sm"/>
            </a:ln>
          </p:spPr>
          <p:txBody>
            <a:bodyPr/>
            <a:lstStyle/>
            <a:p>
              <a:endParaRPr lang="de-DE"/>
            </a:p>
          </p:txBody>
        </p:sp>
      </p:grpSp>
      <p:sp>
        <p:nvSpPr>
          <p:cNvPr id="56" name="AutoShape 378">
            <a:extLst>
              <a:ext uri="{FF2B5EF4-FFF2-40B4-BE49-F238E27FC236}">
                <a16:creationId xmlns:a16="http://schemas.microsoft.com/office/drawing/2014/main" id="{E37BBE18-E98F-5243-BD15-16CD9741E469}"/>
              </a:ext>
            </a:extLst>
          </p:cNvPr>
          <p:cNvSpPr>
            <a:spLocks noChangeArrowheads="1"/>
          </p:cNvSpPr>
          <p:nvPr/>
        </p:nvSpPr>
        <p:spPr bwMode="auto">
          <a:xfrm>
            <a:off x="7513366" y="5516003"/>
            <a:ext cx="320675" cy="142875"/>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57" name="Group 390">
            <a:extLst>
              <a:ext uri="{FF2B5EF4-FFF2-40B4-BE49-F238E27FC236}">
                <a16:creationId xmlns:a16="http://schemas.microsoft.com/office/drawing/2014/main" id="{2FA6AF2C-B68E-4449-9F9E-CEB6139A4C28}"/>
              </a:ext>
            </a:extLst>
          </p:cNvPr>
          <p:cNvGrpSpPr>
            <a:grpSpLocks/>
          </p:cNvGrpSpPr>
          <p:nvPr/>
        </p:nvGrpSpPr>
        <p:grpSpPr bwMode="auto">
          <a:xfrm>
            <a:off x="9251980" y="5497746"/>
            <a:ext cx="481012" cy="179388"/>
            <a:chOff x="3609" y="3650"/>
            <a:chExt cx="303" cy="113"/>
          </a:xfrm>
        </p:grpSpPr>
        <p:sp>
          <p:nvSpPr>
            <p:cNvPr id="58" name="AutoShape 383">
              <a:extLst>
                <a:ext uri="{FF2B5EF4-FFF2-40B4-BE49-F238E27FC236}">
                  <a16:creationId xmlns:a16="http://schemas.microsoft.com/office/drawing/2014/main" id="{9C02D862-CDAC-F84C-91EA-5EEAD33C380C}"/>
                </a:ext>
              </a:extLst>
            </p:cNvPr>
            <p:cNvSpPr>
              <a:spLocks noChangeArrowheads="1"/>
            </p:cNvSpPr>
            <p:nvPr/>
          </p:nvSpPr>
          <p:spPr bwMode="auto">
            <a:xfrm>
              <a:off x="3609" y="3661"/>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59" name="Oval 384">
              <a:extLst>
                <a:ext uri="{FF2B5EF4-FFF2-40B4-BE49-F238E27FC236}">
                  <a16:creationId xmlns:a16="http://schemas.microsoft.com/office/drawing/2014/main" id="{AC21FAA2-60DD-3D44-A35C-BFD031D238BB}"/>
                </a:ext>
              </a:extLst>
            </p:cNvPr>
            <p:cNvSpPr>
              <a:spLocks noChangeArrowheads="1"/>
            </p:cNvSpPr>
            <p:nvPr/>
          </p:nvSpPr>
          <p:spPr bwMode="auto">
            <a:xfrm>
              <a:off x="3819" y="3650"/>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60" name="Oval 385">
              <a:extLst>
                <a:ext uri="{FF2B5EF4-FFF2-40B4-BE49-F238E27FC236}">
                  <a16:creationId xmlns:a16="http://schemas.microsoft.com/office/drawing/2014/main" id="{EE48311B-8A6C-CB45-8C3B-99A47DA1A9B7}"/>
                </a:ext>
              </a:extLst>
            </p:cNvPr>
            <p:cNvSpPr>
              <a:spLocks noChangeArrowheads="1"/>
            </p:cNvSpPr>
            <p:nvPr/>
          </p:nvSpPr>
          <p:spPr bwMode="auto">
            <a:xfrm>
              <a:off x="3821" y="3729"/>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61" name="Line 388">
              <a:extLst>
                <a:ext uri="{FF2B5EF4-FFF2-40B4-BE49-F238E27FC236}">
                  <a16:creationId xmlns:a16="http://schemas.microsoft.com/office/drawing/2014/main" id="{AE811B3B-974B-2B43-B7CD-415F1E454FD2}"/>
                </a:ext>
              </a:extLst>
            </p:cNvPr>
            <p:cNvSpPr>
              <a:spLocks noChangeShapeType="1"/>
            </p:cNvSpPr>
            <p:nvPr/>
          </p:nvSpPr>
          <p:spPr bwMode="auto">
            <a:xfrm flipH="1" flipV="1">
              <a:off x="3774" y="3723"/>
              <a:ext cx="45" cy="18"/>
            </a:xfrm>
            <a:prstGeom prst="line">
              <a:avLst/>
            </a:prstGeom>
            <a:noFill/>
            <a:ln w="9525">
              <a:solidFill>
                <a:schemeClr val="tx1"/>
              </a:solidFill>
              <a:round/>
              <a:headEnd type="none" w="sm" len="sm"/>
              <a:tailEnd type="none" w="sm" len="sm"/>
            </a:ln>
          </p:spPr>
          <p:txBody>
            <a:bodyPr/>
            <a:lstStyle/>
            <a:p>
              <a:endParaRPr lang="de-DE"/>
            </a:p>
          </p:txBody>
        </p:sp>
        <p:sp>
          <p:nvSpPr>
            <p:cNvPr id="62" name="Line 389">
              <a:extLst>
                <a:ext uri="{FF2B5EF4-FFF2-40B4-BE49-F238E27FC236}">
                  <a16:creationId xmlns:a16="http://schemas.microsoft.com/office/drawing/2014/main" id="{80A65C70-A602-6D49-B552-1E1530E474E4}"/>
                </a:ext>
              </a:extLst>
            </p:cNvPr>
            <p:cNvSpPr>
              <a:spLocks noChangeShapeType="1"/>
            </p:cNvSpPr>
            <p:nvPr/>
          </p:nvSpPr>
          <p:spPr bwMode="auto">
            <a:xfrm flipH="1">
              <a:off x="3773" y="3666"/>
              <a:ext cx="46" cy="18"/>
            </a:xfrm>
            <a:prstGeom prst="line">
              <a:avLst/>
            </a:prstGeom>
            <a:noFill/>
            <a:ln w="9525">
              <a:solidFill>
                <a:schemeClr val="tx1"/>
              </a:solidFill>
              <a:round/>
              <a:headEnd type="none" w="sm" len="sm"/>
              <a:tailEnd type="none" w="sm" len="sm"/>
            </a:ln>
          </p:spPr>
          <p:txBody>
            <a:bodyPr/>
            <a:lstStyle/>
            <a:p>
              <a:endParaRPr lang="de-DE"/>
            </a:p>
          </p:txBody>
        </p:sp>
      </p:grpSp>
    </p:spTree>
    <p:extLst>
      <p:ext uri="{BB962C8B-B14F-4D97-AF65-F5344CB8AC3E}">
        <p14:creationId xmlns:p14="http://schemas.microsoft.com/office/powerpoint/2010/main" val="263994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42" grpId="0" animBg="1"/>
      <p:bldP spid="49" grpId="0" animBg="1"/>
      <p:bldP spid="5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7001-2871-4340-B015-835F11CFF368}"/>
              </a:ext>
            </a:extLst>
          </p:cNvPr>
          <p:cNvSpPr>
            <a:spLocks noGrp="1"/>
          </p:cNvSpPr>
          <p:nvPr>
            <p:ph type="title"/>
          </p:nvPr>
        </p:nvSpPr>
        <p:spPr/>
        <p:txBody>
          <a:bodyPr/>
          <a:lstStyle/>
          <a:p>
            <a:r>
              <a:rPr lang="de-DE" dirty="0" err="1"/>
              <a:t>Bottom-up</a:t>
            </a:r>
            <a:endParaRPr lang="de-DE" dirty="0"/>
          </a:p>
        </p:txBody>
      </p:sp>
      <p:sp>
        <p:nvSpPr>
          <p:cNvPr id="3" name="Content Placeholder 2">
            <a:extLst>
              <a:ext uri="{FF2B5EF4-FFF2-40B4-BE49-F238E27FC236}">
                <a16:creationId xmlns:a16="http://schemas.microsoft.com/office/drawing/2014/main" id="{0E9CECD8-AAC2-1645-B19E-CE9A6C84CF63}"/>
              </a:ext>
            </a:extLst>
          </p:cNvPr>
          <p:cNvSpPr>
            <a:spLocks noGrp="1"/>
          </p:cNvSpPr>
          <p:nvPr>
            <p:ph idx="1"/>
          </p:nvPr>
        </p:nvSpPr>
        <p:spPr>
          <a:xfrm>
            <a:off x="359625" y="1665066"/>
            <a:ext cx="4885907" cy="4240848"/>
          </a:xfrm>
        </p:spPr>
        <p:txBody>
          <a:bodyPr/>
          <a:lstStyle/>
          <a:p>
            <a:r>
              <a:rPr lang="de-DE" dirty="0"/>
              <a:t>Zerlegung der Miniwelt-Darstellung in kleinste Konzepte; abschließend Integration in ein Gesamtschema</a:t>
            </a:r>
          </a:p>
        </p:txBody>
      </p:sp>
      <p:sp>
        <p:nvSpPr>
          <p:cNvPr id="4" name="Slide Number Placeholder 3">
            <a:extLst>
              <a:ext uri="{FF2B5EF4-FFF2-40B4-BE49-F238E27FC236}">
                <a16:creationId xmlns:a16="http://schemas.microsoft.com/office/drawing/2014/main" id="{F2BA728D-FF29-F442-8A28-12C3167F40FF}"/>
              </a:ext>
            </a:extLst>
          </p:cNvPr>
          <p:cNvSpPr>
            <a:spLocks noGrp="1"/>
          </p:cNvSpPr>
          <p:nvPr>
            <p:ph type="sldNum" sz="quarter" idx="4"/>
          </p:nvPr>
        </p:nvSpPr>
        <p:spPr/>
        <p:txBody>
          <a:bodyPr/>
          <a:lstStyle/>
          <a:p>
            <a:fld id="{6B52BCD7-8B4B-1443-81DC-540C3C62FE02}" type="slidenum">
              <a:rPr lang="en-GB" smtClean="0"/>
              <a:t>51</a:t>
            </a:fld>
            <a:endParaRPr lang="en-GB"/>
          </a:p>
        </p:txBody>
      </p:sp>
      <p:grpSp>
        <p:nvGrpSpPr>
          <p:cNvPr id="5" name="Gruppieren 39">
            <a:extLst>
              <a:ext uri="{FF2B5EF4-FFF2-40B4-BE49-F238E27FC236}">
                <a16:creationId xmlns:a16="http://schemas.microsoft.com/office/drawing/2014/main" id="{E7F0B0E6-0EFD-A84F-AF95-DF5099BA4D49}"/>
              </a:ext>
            </a:extLst>
          </p:cNvPr>
          <p:cNvGrpSpPr/>
          <p:nvPr/>
        </p:nvGrpSpPr>
        <p:grpSpPr>
          <a:xfrm>
            <a:off x="4952129" y="1554816"/>
            <a:ext cx="6879546" cy="4351098"/>
            <a:chOff x="2232025" y="2420938"/>
            <a:chExt cx="4690083" cy="3959225"/>
          </a:xfrm>
        </p:grpSpPr>
        <p:sp>
          <p:nvSpPr>
            <p:cNvPr id="6" name="Oval 9">
              <a:extLst>
                <a:ext uri="{FF2B5EF4-FFF2-40B4-BE49-F238E27FC236}">
                  <a16:creationId xmlns:a16="http://schemas.microsoft.com/office/drawing/2014/main" id="{CFD1D6E8-35CA-1741-B4AB-B92A1043204C}"/>
                </a:ext>
              </a:extLst>
            </p:cNvPr>
            <p:cNvSpPr>
              <a:spLocks noChangeArrowheads="1"/>
            </p:cNvSpPr>
            <p:nvPr/>
          </p:nvSpPr>
          <p:spPr bwMode="auto">
            <a:xfrm>
              <a:off x="4065588" y="2420938"/>
              <a:ext cx="1008062" cy="358775"/>
            </a:xfrm>
            <a:prstGeom prst="ellipse">
              <a:avLst/>
            </a:prstGeom>
            <a:pattFill prst="ltUpDiag">
              <a:fgClr>
                <a:srgbClr val="D8DBE8"/>
              </a:fgClr>
              <a:bgClr>
                <a:srgbClr val="FFFFFF"/>
              </a:bgClr>
            </a:pattFill>
            <a:ln w="9525">
              <a:solidFill>
                <a:schemeClr val="tx1"/>
              </a:solidFill>
              <a:prstDash val="dash"/>
              <a:round/>
              <a:headEnd type="none" w="sm" len="sm"/>
              <a:tailEnd type="none" w="sm" len="sm"/>
            </a:ln>
          </p:spPr>
          <p:txBody>
            <a:bodyPr wrap="none" anchor="ctr" anchorCtr="1"/>
            <a:lstStyle/>
            <a:p>
              <a:pPr algn="ctr"/>
              <a:r>
                <a:rPr lang="de-DE" sz="1400">
                  <a:latin typeface="Arial" charset="0"/>
                </a:rPr>
                <a:t>Spezifikationen</a:t>
              </a:r>
            </a:p>
          </p:txBody>
        </p:sp>
        <p:sp>
          <p:nvSpPr>
            <p:cNvPr id="7" name="Oval 10">
              <a:extLst>
                <a:ext uri="{FF2B5EF4-FFF2-40B4-BE49-F238E27FC236}">
                  <a16:creationId xmlns:a16="http://schemas.microsoft.com/office/drawing/2014/main" id="{634F808A-A42C-774F-AF8B-9AE95AADD7AA}"/>
                </a:ext>
              </a:extLst>
            </p:cNvPr>
            <p:cNvSpPr>
              <a:spLocks noChangeArrowheads="1"/>
            </p:cNvSpPr>
            <p:nvPr/>
          </p:nvSpPr>
          <p:spPr bwMode="auto">
            <a:xfrm>
              <a:off x="5257800" y="2995613"/>
              <a:ext cx="1008063" cy="360362"/>
            </a:xfrm>
            <a:prstGeom prst="ellipse">
              <a:avLst/>
            </a:prstGeom>
            <a:solidFill>
              <a:srgbClr val="C6ECD9"/>
            </a:solidFill>
            <a:ln w="9525">
              <a:solidFill>
                <a:schemeClr val="tx1"/>
              </a:solidFill>
              <a:round/>
              <a:headEnd type="none" w="sm" len="sm"/>
              <a:tailEnd type="none" w="sm" len="sm"/>
            </a:ln>
          </p:spPr>
          <p:txBody>
            <a:bodyPr wrap="none" anchor="ctr" anchorCtr="1"/>
            <a:lstStyle/>
            <a:p>
              <a:pPr algn="ctr"/>
              <a:r>
                <a:rPr lang="de-DE" sz="1400">
                  <a:latin typeface="Arial" charset="0"/>
                </a:rPr>
                <a:t>Komponente n</a:t>
              </a:r>
            </a:p>
          </p:txBody>
        </p:sp>
        <p:sp>
          <p:nvSpPr>
            <p:cNvPr id="8" name="Oval 11">
              <a:extLst>
                <a:ext uri="{FF2B5EF4-FFF2-40B4-BE49-F238E27FC236}">
                  <a16:creationId xmlns:a16="http://schemas.microsoft.com/office/drawing/2014/main" id="{AB6956D1-70FC-474D-A343-F19E742260F5}"/>
                </a:ext>
              </a:extLst>
            </p:cNvPr>
            <p:cNvSpPr>
              <a:spLocks noChangeArrowheads="1"/>
            </p:cNvSpPr>
            <p:nvPr/>
          </p:nvSpPr>
          <p:spPr bwMode="auto">
            <a:xfrm>
              <a:off x="3459398" y="3860800"/>
              <a:ext cx="1079500" cy="360363"/>
            </a:xfrm>
            <a:prstGeom prst="ellipse">
              <a:avLst/>
            </a:prstGeom>
            <a:solidFill>
              <a:srgbClr val="C6ECD9"/>
            </a:solidFill>
            <a:ln w="9525">
              <a:solidFill>
                <a:schemeClr val="tx1"/>
              </a:solidFill>
              <a:round/>
              <a:headEnd type="none" w="sm" len="sm"/>
              <a:tailEnd type="none" w="sm" len="sm"/>
            </a:ln>
          </p:spPr>
          <p:txBody>
            <a:bodyPr wrap="none" anchor="ctr" anchorCtr="1"/>
            <a:lstStyle/>
            <a:p>
              <a:pPr algn="ctr"/>
              <a:r>
                <a:rPr lang="de-DE" sz="1400" dirty="0">
                  <a:latin typeface="Arial" charset="0"/>
                </a:rPr>
                <a:t>Komponente 1,m</a:t>
              </a:r>
              <a:r>
                <a:rPr lang="de-DE" sz="1400" baseline="-25000" dirty="0">
                  <a:latin typeface="Arial" charset="0"/>
                </a:rPr>
                <a:t>1</a:t>
              </a:r>
            </a:p>
          </p:txBody>
        </p:sp>
        <p:sp>
          <p:nvSpPr>
            <p:cNvPr id="9" name="Rectangle 12">
              <a:extLst>
                <a:ext uri="{FF2B5EF4-FFF2-40B4-BE49-F238E27FC236}">
                  <a16:creationId xmlns:a16="http://schemas.microsoft.com/office/drawing/2014/main" id="{2D78A6A8-11EF-5B46-89D0-ED28527A46F7}"/>
                </a:ext>
              </a:extLst>
            </p:cNvPr>
            <p:cNvSpPr>
              <a:spLocks noChangeArrowheads="1"/>
            </p:cNvSpPr>
            <p:nvPr/>
          </p:nvSpPr>
          <p:spPr bwMode="auto">
            <a:xfrm>
              <a:off x="4643438" y="4652963"/>
              <a:ext cx="1008062" cy="287337"/>
            </a:xfrm>
            <a:prstGeom prst="rect">
              <a:avLst/>
            </a:prstGeom>
            <a:solidFill>
              <a:srgbClr val="C6ECD9"/>
            </a:solidFill>
            <a:ln w="9525">
              <a:solidFill>
                <a:schemeClr val="tx1"/>
              </a:solidFill>
              <a:miter lim="800000"/>
              <a:headEnd type="none" w="sm" len="sm"/>
              <a:tailEnd type="none" w="sm" len="sm"/>
            </a:ln>
          </p:spPr>
          <p:txBody>
            <a:bodyPr wrap="none" anchor="ctr" anchorCtr="1"/>
            <a:lstStyle/>
            <a:p>
              <a:pPr algn="ctr"/>
              <a:r>
                <a:rPr lang="de-DE" sz="1400">
                  <a:latin typeface="Arial" charset="0"/>
                </a:rPr>
                <a:t>Schema n,1</a:t>
              </a:r>
            </a:p>
          </p:txBody>
        </p:sp>
        <p:sp>
          <p:nvSpPr>
            <p:cNvPr id="10" name="Rectangle 13">
              <a:extLst>
                <a:ext uri="{FF2B5EF4-FFF2-40B4-BE49-F238E27FC236}">
                  <a16:creationId xmlns:a16="http://schemas.microsoft.com/office/drawing/2014/main" id="{79E0B421-0AE7-EA4B-B870-7743B1BAE0D0}"/>
                </a:ext>
              </a:extLst>
            </p:cNvPr>
            <p:cNvSpPr>
              <a:spLocks noChangeArrowheads="1"/>
            </p:cNvSpPr>
            <p:nvPr/>
          </p:nvSpPr>
          <p:spPr bwMode="auto">
            <a:xfrm>
              <a:off x="5867400" y="4652963"/>
              <a:ext cx="1008063" cy="287337"/>
            </a:xfrm>
            <a:prstGeom prst="rect">
              <a:avLst/>
            </a:prstGeom>
            <a:solidFill>
              <a:srgbClr val="C6ECD9"/>
            </a:solidFill>
            <a:ln w="9525">
              <a:solidFill>
                <a:schemeClr val="tx1"/>
              </a:solidFill>
              <a:miter lim="800000"/>
              <a:headEnd type="none" w="sm" len="sm"/>
              <a:tailEnd type="none" w="sm" len="sm"/>
            </a:ln>
          </p:spPr>
          <p:txBody>
            <a:bodyPr wrap="none" anchor="ctr" anchorCtr="1"/>
            <a:lstStyle/>
            <a:p>
              <a:pPr algn="ctr"/>
              <a:r>
                <a:rPr lang="de-DE" sz="1400" dirty="0">
                  <a:latin typeface="Arial" charset="0"/>
                </a:rPr>
                <a:t>Schema </a:t>
              </a:r>
              <a:r>
                <a:rPr lang="de-DE" sz="1400" dirty="0" err="1">
                  <a:latin typeface="Arial" charset="0"/>
                </a:rPr>
                <a:t>n,m</a:t>
              </a:r>
              <a:r>
                <a:rPr lang="de-DE" sz="1400" baseline="-25000" dirty="0" err="1">
                  <a:latin typeface="Arial" charset="0"/>
                </a:rPr>
                <a:t>n</a:t>
              </a:r>
              <a:endParaRPr lang="de-DE" sz="1400" baseline="-25000" dirty="0">
                <a:latin typeface="Arial" charset="0"/>
              </a:endParaRPr>
            </a:p>
          </p:txBody>
        </p:sp>
        <p:sp>
          <p:nvSpPr>
            <p:cNvPr id="11" name="Oval 15">
              <a:extLst>
                <a:ext uri="{FF2B5EF4-FFF2-40B4-BE49-F238E27FC236}">
                  <a16:creationId xmlns:a16="http://schemas.microsoft.com/office/drawing/2014/main" id="{A42BD6FA-721C-F240-B006-80AE727E146E}"/>
                </a:ext>
              </a:extLst>
            </p:cNvPr>
            <p:cNvSpPr>
              <a:spLocks noChangeArrowheads="1"/>
            </p:cNvSpPr>
            <p:nvPr/>
          </p:nvSpPr>
          <p:spPr bwMode="auto">
            <a:xfrm>
              <a:off x="2878138" y="2995613"/>
              <a:ext cx="1008062" cy="360362"/>
            </a:xfrm>
            <a:prstGeom prst="ellipse">
              <a:avLst/>
            </a:prstGeom>
            <a:solidFill>
              <a:srgbClr val="C6ECD9"/>
            </a:solidFill>
            <a:ln w="9525">
              <a:solidFill>
                <a:schemeClr val="tx1"/>
              </a:solidFill>
              <a:round/>
              <a:headEnd type="none" w="sm" len="sm"/>
              <a:tailEnd type="none" w="sm" len="sm"/>
            </a:ln>
          </p:spPr>
          <p:txBody>
            <a:bodyPr wrap="none" anchor="ctr" anchorCtr="1"/>
            <a:lstStyle/>
            <a:p>
              <a:pPr algn="ctr"/>
              <a:r>
                <a:rPr lang="de-DE" sz="1400">
                  <a:latin typeface="Arial" charset="0"/>
                </a:rPr>
                <a:t>Komponente 1</a:t>
              </a:r>
            </a:p>
          </p:txBody>
        </p:sp>
        <p:sp>
          <p:nvSpPr>
            <p:cNvPr id="12" name="Freeform 20">
              <a:extLst>
                <a:ext uri="{FF2B5EF4-FFF2-40B4-BE49-F238E27FC236}">
                  <a16:creationId xmlns:a16="http://schemas.microsoft.com/office/drawing/2014/main" id="{497C33E7-7AAD-364E-8968-6A8D8500F556}"/>
                </a:ext>
              </a:extLst>
            </p:cNvPr>
            <p:cNvSpPr>
              <a:spLocks/>
            </p:cNvSpPr>
            <p:nvPr/>
          </p:nvSpPr>
          <p:spPr bwMode="auto">
            <a:xfrm>
              <a:off x="2232025" y="5156200"/>
              <a:ext cx="4679950" cy="739775"/>
            </a:xfrm>
            <a:custGeom>
              <a:avLst/>
              <a:gdLst>
                <a:gd name="T0" fmla="*/ 2147483647 w 2310"/>
                <a:gd name="T1" fmla="*/ 2147483647 h 618"/>
                <a:gd name="T2" fmla="*/ 2147483647 w 2310"/>
                <a:gd name="T3" fmla="*/ 2147483647 h 618"/>
                <a:gd name="T4" fmla="*/ 2147483647 w 2310"/>
                <a:gd name="T5" fmla="*/ 2147483647 h 618"/>
                <a:gd name="T6" fmla="*/ 2147483647 w 2310"/>
                <a:gd name="T7" fmla="*/ 2147483647 h 618"/>
                <a:gd name="T8" fmla="*/ 2147483647 w 2310"/>
                <a:gd name="T9" fmla="*/ 2147483647 h 618"/>
                <a:gd name="T10" fmla="*/ 2147483647 w 2310"/>
                <a:gd name="T11" fmla="*/ 2147483647 h 618"/>
                <a:gd name="T12" fmla="*/ 2147483647 w 2310"/>
                <a:gd name="T13" fmla="*/ 2147483647 h 618"/>
                <a:gd name="T14" fmla="*/ 2147483647 w 2310"/>
                <a:gd name="T15" fmla="*/ 2147483647 h 618"/>
                <a:gd name="T16" fmla="*/ 2147483647 w 2310"/>
                <a:gd name="T17" fmla="*/ 0 h 618"/>
                <a:gd name="T18" fmla="*/ 2147483647 w 2310"/>
                <a:gd name="T19" fmla="*/ 2147483647 h 618"/>
                <a:gd name="T20" fmla="*/ 2147483647 w 2310"/>
                <a:gd name="T21" fmla="*/ 2147483647 h 618"/>
                <a:gd name="T22" fmla="*/ 2147483647 w 2310"/>
                <a:gd name="T23" fmla="*/ 2147483647 h 618"/>
                <a:gd name="T24" fmla="*/ 2147483647 w 2310"/>
                <a:gd name="T25" fmla="*/ 2147483647 h 618"/>
                <a:gd name="T26" fmla="*/ 2147483647 w 2310"/>
                <a:gd name="T27" fmla="*/ 2147483647 h 618"/>
                <a:gd name="T28" fmla="*/ 2147483647 w 2310"/>
                <a:gd name="T29" fmla="*/ 2147483647 h 618"/>
                <a:gd name="T30" fmla="*/ 2147483647 w 2310"/>
                <a:gd name="T31" fmla="*/ 2147483647 h 618"/>
                <a:gd name="T32" fmla="*/ 2147483647 w 2310"/>
                <a:gd name="T33" fmla="*/ 2147483647 h 618"/>
                <a:gd name="T34" fmla="*/ 2147483647 w 2310"/>
                <a:gd name="T35" fmla="*/ 2147483647 h 618"/>
                <a:gd name="T36" fmla="*/ 2147483647 w 2310"/>
                <a:gd name="T37" fmla="*/ 2147483647 h 618"/>
                <a:gd name="T38" fmla="*/ 2147483647 w 2310"/>
                <a:gd name="T39" fmla="*/ 2147483647 h 618"/>
                <a:gd name="T40" fmla="*/ 2147483647 w 2310"/>
                <a:gd name="T41" fmla="*/ 2147483647 h 618"/>
                <a:gd name="T42" fmla="*/ 2147483647 w 2310"/>
                <a:gd name="T43" fmla="*/ 2147483647 h 618"/>
                <a:gd name="T44" fmla="*/ 2147483647 w 2310"/>
                <a:gd name="T45" fmla="*/ 2147483647 h 618"/>
                <a:gd name="T46" fmla="*/ 2147483647 w 2310"/>
                <a:gd name="T47" fmla="*/ 2147483647 h 618"/>
                <a:gd name="T48" fmla="*/ 2147483647 w 2310"/>
                <a:gd name="T49" fmla="*/ 2147483647 h 618"/>
                <a:gd name="T50" fmla="*/ 2147483647 w 2310"/>
                <a:gd name="T51" fmla="*/ 2147483647 h 618"/>
                <a:gd name="T52" fmla="*/ 2147483647 w 2310"/>
                <a:gd name="T53" fmla="*/ 2147483647 h 618"/>
                <a:gd name="T54" fmla="*/ 0 w 2310"/>
                <a:gd name="T55" fmla="*/ 2147483647 h 618"/>
                <a:gd name="T56" fmla="*/ 2147483647 w 2310"/>
                <a:gd name="T57" fmla="*/ 2147483647 h 618"/>
                <a:gd name="T58" fmla="*/ 2147483647 w 2310"/>
                <a:gd name="T59" fmla="*/ 2147483647 h 618"/>
                <a:gd name="T60" fmla="*/ 2147483647 w 2310"/>
                <a:gd name="T61" fmla="*/ 2147483647 h 618"/>
                <a:gd name="T62" fmla="*/ 2147483647 w 2310"/>
                <a:gd name="T63" fmla="*/ 2147483647 h 618"/>
                <a:gd name="T64" fmla="*/ 2147483647 w 2310"/>
                <a:gd name="T65" fmla="*/ 2147483647 h 6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0"/>
                <a:gd name="T100" fmla="*/ 0 h 618"/>
                <a:gd name="T101" fmla="*/ 2310 w 2310"/>
                <a:gd name="T102" fmla="*/ 618 h 6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0" h="618">
                  <a:moveTo>
                    <a:pt x="204" y="30"/>
                  </a:moveTo>
                  <a:lnTo>
                    <a:pt x="446" y="109"/>
                  </a:lnTo>
                  <a:lnTo>
                    <a:pt x="600" y="6"/>
                  </a:lnTo>
                  <a:lnTo>
                    <a:pt x="996" y="132"/>
                  </a:lnTo>
                  <a:lnTo>
                    <a:pt x="1086" y="48"/>
                  </a:lnTo>
                  <a:lnTo>
                    <a:pt x="1230" y="126"/>
                  </a:lnTo>
                  <a:lnTo>
                    <a:pt x="1434" y="6"/>
                  </a:lnTo>
                  <a:lnTo>
                    <a:pt x="1506" y="54"/>
                  </a:lnTo>
                  <a:lnTo>
                    <a:pt x="1710" y="0"/>
                  </a:lnTo>
                  <a:lnTo>
                    <a:pt x="1860" y="144"/>
                  </a:lnTo>
                  <a:lnTo>
                    <a:pt x="2280" y="36"/>
                  </a:lnTo>
                  <a:lnTo>
                    <a:pt x="2178" y="216"/>
                  </a:lnTo>
                  <a:lnTo>
                    <a:pt x="2310" y="342"/>
                  </a:lnTo>
                  <a:lnTo>
                    <a:pt x="2118" y="438"/>
                  </a:lnTo>
                  <a:lnTo>
                    <a:pt x="2184" y="594"/>
                  </a:lnTo>
                  <a:lnTo>
                    <a:pt x="1872" y="528"/>
                  </a:lnTo>
                  <a:lnTo>
                    <a:pt x="1860" y="594"/>
                  </a:lnTo>
                  <a:lnTo>
                    <a:pt x="1734" y="522"/>
                  </a:lnTo>
                  <a:lnTo>
                    <a:pt x="1506" y="618"/>
                  </a:lnTo>
                  <a:lnTo>
                    <a:pt x="1368" y="570"/>
                  </a:lnTo>
                  <a:lnTo>
                    <a:pt x="1290" y="582"/>
                  </a:lnTo>
                  <a:lnTo>
                    <a:pt x="984" y="480"/>
                  </a:lnTo>
                  <a:lnTo>
                    <a:pt x="936" y="594"/>
                  </a:lnTo>
                  <a:lnTo>
                    <a:pt x="846" y="522"/>
                  </a:lnTo>
                  <a:lnTo>
                    <a:pt x="636" y="588"/>
                  </a:lnTo>
                  <a:lnTo>
                    <a:pt x="468" y="516"/>
                  </a:lnTo>
                  <a:lnTo>
                    <a:pt x="324" y="576"/>
                  </a:lnTo>
                  <a:lnTo>
                    <a:pt x="0" y="498"/>
                  </a:lnTo>
                  <a:lnTo>
                    <a:pt x="192" y="438"/>
                  </a:lnTo>
                  <a:lnTo>
                    <a:pt x="84" y="330"/>
                  </a:lnTo>
                  <a:lnTo>
                    <a:pt x="222" y="246"/>
                  </a:lnTo>
                  <a:lnTo>
                    <a:pt x="48" y="102"/>
                  </a:lnTo>
                  <a:lnTo>
                    <a:pt x="204" y="30"/>
                  </a:lnTo>
                  <a:close/>
                </a:path>
              </a:pathLst>
            </a:custGeom>
            <a:solidFill>
              <a:srgbClr val="FFCCCC"/>
            </a:solidFill>
            <a:ln w="9525">
              <a:solidFill>
                <a:schemeClr val="tx1"/>
              </a:solidFill>
              <a:round/>
              <a:headEnd type="none" w="sm" len="sm"/>
              <a:tailEnd type="none" w="sm" len="sm"/>
            </a:ln>
          </p:spPr>
          <p:txBody>
            <a:bodyPr/>
            <a:lstStyle/>
            <a:p>
              <a:endParaRPr lang="de-DE" sz="1400"/>
            </a:p>
          </p:txBody>
        </p:sp>
        <p:sp>
          <p:nvSpPr>
            <p:cNvPr id="13" name="Rectangle 21">
              <a:extLst>
                <a:ext uri="{FF2B5EF4-FFF2-40B4-BE49-F238E27FC236}">
                  <a16:creationId xmlns:a16="http://schemas.microsoft.com/office/drawing/2014/main" id="{13623206-0008-2A43-99A1-C27F944BC9AE}"/>
                </a:ext>
              </a:extLst>
            </p:cNvPr>
            <p:cNvSpPr>
              <a:spLocks noChangeArrowheads="1"/>
            </p:cNvSpPr>
            <p:nvPr/>
          </p:nvSpPr>
          <p:spPr bwMode="auto">
            <a:xfrm>
              <a:off x="4067175" y="6092825"/>
              <a:ext cx="1008063" cy="287338"/>
            </a:xfrm>
            <a:prstGeom prst="rect">
              <a:avLst/>
            </a:prstGeom>
            <a:solidFill>
              <a:srgbClr val="C6ECD9"/>
            </a:solidFill>
            <a:ln w="9525">
              <a:solidFill>
                <a:schemeClr val="tx1"/>
              </a:solidFill>
              <a:miter lim="800000"/>
              <a:headEnd type="none" w="sm" len="sm"/>
              <a:tailEnd type="none" w="sm" len="sm"/>
            </a:ln>
          </p:spPr>
          <p:txBody>
            <a:bodyPr wrap="none" anchor="ctr" anchorCtr="1"/>
            <a:lstStyle/>
            <a:p>
              <a:pPr algn="ctr"/>
              <a:r>
                <a:rPr lang="de-DE" sz="1400">
                  <a:latin typeface="Arial" charset="0"/>
                </a:rPr>
                <a:t>Finales Schema</a:t>
              </a:r>
            </a:p>
          </p:txBody>
        </p:sp>
        <p:sp>
          <p:nvSpPr>
            <p:cNvPr id="14" name="Line 24">
              <a:extLst>
                <a:ext uri="{FF2B5EF4-FFF2-40B4-BE49-F238E27FC236}">
                  <a16:creationId xmlns:a16="http://schemas.microsoft.com/office/drawing/2014/main" id="{9CB19B7C-D81B-294E-A43C-E973F5AE6B53}"/>
                </a:ext>
              </a:extLst>
            </p:cNvPr>
            <p:cNvSpPr>
              <a:spLocks noChangeShapeType="1"/>
            </p:cNvSpPr>
            <p:nvPr/>
          </p:nvSpPr>
          <p:spPr bwMode="auto">
            <a:xfrm>
              <a:off x="4413250" y="3144838"/>
              <a:ext cx="325438" cy="0"/>
            </a:xfrm>
            <a:prstGeom prst="line">
              <a:avLst/>
            </a:prstGeom>
            <a:noFill/>
            <a:ln w="19050">
              <a:solidFill>
                <a:schemeClr val="tx1"/>
              </a:solidFill>
              <a:prstDash val="sysDot"/>
              <a:round/>
              <a:headEnd type="none" w="sm" len="sm"/>
              <a:tailEnd type="none" w="sm" len="sm"/>
            </a:ln>
          </p:spPr>
          <p:txBody>
            <a:bodyPr/>
            <a:lstStyle/>
            <a:p>
              <a:endParaRPr lang="de-DE" sz="1400"/>
            </a:p>
          </p:txBody>
        </p:sp>
        <p:sp>
          <p:nvSpPr>
            <p:cNvPr id="15" name="Line 27">
              <a:extLst>
                <a:ext uri="{FF2B5EF4-FFF2-40B4-BE49-F238E27FC236}">
                  <a16:creationId xmlns:a16="http://schemas.microsoft.com/office/drawing/2014/main" id="{616EAF15-B265-074E-9412-7FDD9597B428}"/>
                </a:ext>
              </a:extLst>
            </p:cNvPr>
            <p:cNvSpPr>
              <a:spLocks noChangeShapeType="1"/>
            </p:cNvSpPr>
            <p:nvPr/>
          </p:nvSpPr>
          <p:spPr bwMode="auto">
            <a:xfrm flipH="1">
              <a:off x="3711575" y="2705100"/>
              <a:ext cx="442913" cy="328613"/>
            </a:xfrm>
            <a:prstGeom prst="line">
              <a:avLst/>
            </a:prstGeom>
            <a:noFill/>
            <a:ln w="9525">
              <a:solidFill>
                <a:schemeClr val="tx1"/>
              </a:solidFill>
              <a:round/>
              <a:headEnd type="none" w="sm" len="sm"/>
              <a:tailEnd type="triangle" w="sm" len="sm"/>
            </a:ln>
          </p:spPr>
          <p:txBody>
            <a:bodyPr/>
            <a:lstStyle/>
            <a:p>
              <a:endParaRPr lang="de-DE" sz="1400"/>
            </a:p>
          </p:txBody>
        </p:sp>
        <p:sp>
          <p:nvSpPr>
            <p:cNvPr id="16" name="Line 28">
              <a:extLst>
                <a:ext uri="{FF2B5EF4-FFF2-40B4-BE49-F238E27FC236}">
                  <a16:creationId xmlns:a16="http://schemas.microsoft.com/office/drawing/2014/main" id="{1F7AD91F-89C2-A741-8B14-824946CE40C4}"/>
                </a:ext>
              </a:extLst>
            </p:cNvPr>
            <p:cNvSpPr>
              <a:spLocks noChangeShapeType="1"/>
            </p:cNvSpPr>
            <p:nvPr/>
          </p:nvSpPr>
          <p:spPr bwMode="auto">
            <a:xfrm>
              <a:off x="4965700" y="2713038"/>
              <a:ext cx="436563" cy="327025"/>
            </a:xfrm>
            <a:prstGeom prst="line">
              <a:avLst/>
            </a:prstGeom>
            <a:noFill/>
            <a:ln w="9525">
              <a:solidFill>
                <a:schemeClr val="tx1"/>
              </a:solidFill>
              <a:round/>
              <a:headEnd type="none" w="sm" len="sm"/>
              <a:tailEnd type="triangle" w="sm" len="sm"/>
            </a:ln>
          </p:spPr>
          <p:txBody>
            <a:bodyPr/>
            <a:lstStyle/>
            <a:p>
              <a:endParaRPr lang="de-DE" sz="1400"/>
            </a:p>
          </p:txBody>
        </p:sp>
        <p:sp>
          <p:nvSpPr>
            <p:cNvPr id="17" name="Line 29">
              <a:extLst>
                <a:ext uri="{FF2B5EF4-FFF2-40B4-BE49-F238E27FC236}">
                  <a16:creationId xmlns:a16="http://schemas.microsoft.com/office/drawing/2014/main" id="{2E3EC340-16F5-4B4E-BD16-A5569DF8734B}"/>
                </a:ext>
              </a:extLst>
            </p:cNvPr>
            <p:cNvSpPr>
              <a:spLocks noChangeShapeType="1"/>
            </p:cNvSpPr>
            <p:nvPr/>
          </p:nvSpPr>
          <p:spPr bwMode="auto">
            <a:xfrm flipH="1">
              <a:off x="2944813" y="3340100"/>
              <a:ext cx="225425" cy="528638"/>
            </a:xfrm>
            <a:prstGeom prst="line">
              <a:avLst/>
            </a:prstGeom>
            <a:noFill/>
            <a:ln w="9525">
              <a:solidFill>
                <a:schemeClr val="tx1"/>
              </a:solidFill>
              <a:round/>
              <a:headEnd type="none" w="sm" len="sm"/>
              <a:tailEnd type="triangle" w="sm" len="sm"/>
            </a:ln>
          </p:spPr>
          <p:txBody>
            <a:bodyPr/>
            <a:lstStyle/>
            <a:p>
              <a:endParaRPr lang="de-DE" sz="1400"/>
            </a:p>
          </p:txBody>
        </p:sp>
        <p:sp>
          <p:nvSpPr>
            <p:cNvPr id="18" name="Line 30">
              <a:extLst>
                <a:ext uri="{FF2B5EF4-FFF2-40B4-BE49-F238E27FC236}">
                  <a16:creationId xmlns:a16="http://schemas.microsoft.com/office/drawing/2014/main" id="{99D48A76-4992-6647-AE1A-538CC95C5B93}"/>
                </a:ext>
              </a:extLst>
            </p:cNvPr>
            <p:cNvSpPr>
              <a:spLocks noChangeShapeType="1"/>
            </p:cNvSpPr>
            <p:nvPr/>
          </p:nvSpPr>
          <p:spPr bwMode="auto">
            <a:xfrm>
              <a:off x="3586163" y="3340100"/>
              <a:ext cx="233362" cy="522288"/>
            </a:xfrm>
            <a:prstGeom prst="line">
              <a:avLst/>
            </a:prstGeom>
            <a:noFill/>
            <a:ln w="9525">
              <a:solidFill>
                <a:schemeClr val="tx1"/>
              </a:solidFill>
              <a:round/>
              <a:headEnd type="none" w="sm" len="sm"/>
              <a:tailEnd type="triangle" w="sm" len="sm"/>
            </a:ln>
          </p:spPr>
          <p:txBody>
            <a:bodyPr/>
            <a:lstStyle/>
            <a:p>
              <a:endParaRPr lang="de-DE" sz="1400"/>
            </a:p>
          </p:txBody>
        </p:sp>
        <p:sp>
          <p:nvSpPr>
            <p:cNvPr id="19" name="Line 31">
              <a:extLst>
                <a:ext uri="{FF2B5EF4-FFF2-40B4-BE49-F238E27FC236}">
                  <a16:creationId xmlns:a16="http://schemas.microsoft.com/office/drawing/2014/main" id="{54F34970-5D11-B645-9B8B-063A08D93D9A}"/>
                </a:ext>
              </a:extLst>
            </p:cNvPr>
            <p:cNvSpPr>
              <a:spLocks noChangeShapeType="1"/>
            </p:cNvSpPr>
            <p:nvPr/>
          </p:nvSpPr>
          <p:spPr bwMode="auto">
            <a:xfrm flipH="1">
              <a:off x="5368925" y="3346450"/>
              <a:ext cx="192088" cy="522288"/>
            </a:xfrm>
            <a:prstGeom prst="line">
              <a:avLst/>
            </a:prstGeom>
            <a:noFill/>
            <a:ln w="9525">
              <a:solidFill>
                <a:schemeClr val="tx1"/>
              </a:solidFill>
              <a:round/>
              <a:headEnd type="none" w="sm" len="sm"/>
              <a:tailEnd type="triangle" w="sm" len="sm"/>
            </a:ln>
          </p:spPr>
          <p:txBody>
            <a:bodyPr/>
            <a:lstStyle/>
            <a:p>
              <a:endParaRPr lang="de-DE" sz="1400"/>
            </a:p>
          </p:txBody>
        </p:sp>
        <p:sp>
          <p:nvSpPr>
            <p:cNvPr id="20" name="Line 32">
              <a:extLst>
                <a:ext uri="{FF2B5EF4-FFF2-40B4-BE49-F238E27FC236}">
                  <a16:creationId xmlns:a16="http://schemas.microsoft.com/office/drawing/2014/main" id="{82BBC19B-0056-3940-BDFB-C41DFABC4B6F}"/>
                </a:ext>
              </a:extLst>
            </p:cNvPr>
            <p:cNvSpPr>
              <a:spLocks noChangeShapeType="1"/>
            </p:cNvSpPr>
            <p:nvPr/>
          </p:nvSpPr>
          <p:spPr bwMode="auto">
            <a:xfrm>
              <a:off x="6000750" y="3338513"/>
              <a:ext cx="220663" cy="519112"/>
            </a:xfrm>
            <a:prstGeom prst="line">
              <a:avLst/>
            </a:prstGeom>
            <a:noFill/>
            <a:ln w="9525">
              <a:solidFill>
                <a:schemeClr val="tx1"/>
              </a:solidFill>
              <a:round/>
              <a:headEnd type="none" w="sm" len="sm"/>
              <a:tailEnd type="triangle" w="sm" len="sm"/>
            </a:ln>
          </p:spPr>
          <p:txBody>
            <a:bodyPr/>
            <a:lstStyle/>
            <a:p>
              <a:endParaRPr lang="de-DE" sz="1400"/>
            </a:p>
          </p:txBody>
        </p:sp>
        <p:sp>
          <p:nvSpPr>
            <p:cNvPr id="21" name="Rectangle 33">
              <a:extLst>
                <a:ext uri="{FF2B5EF4-FFF2-40B4-BE49-F238E27FC236}">
                  <a16:creationId xmlns:a16="http://schemas.microsoft.com/office/drawing/2014/main" id="{89DAE862-9A49-1741-B399-0236900357BB}"/>
                </a:ext>
              </a:extLst>
            </p:cNvPr>
            <p:cNvSpPr>
              <a:spLocks noChangeArrowheads="1"/>
            </p:cNvSpPr>
            <p:nvPr/>
          </p:nvSpPr>
          <p:spPr bwMode="auto">
            <a:xfrm>
              <a:off x="3492500" y="4652963"/>
              <a:ext cx="1008063" cy="287337"/>
            </a:xfrm>
            <a:prstGeom prst="rect">
              <a:avLst/>
            </a:prstGeom>
            <a:solidFill>
              <a:srgbClr val="C6ECD9"/>
            </a:solidFill>
            <a:ln w="9525">
              <a:solidFill>
                <a:schemeClr val="tx1"/>
              </a:solidFill>
              <a:miter lim="800000"/>
              <a:headEnd type="none" w="sm" len="sm"/>
              <a:tailEnd type="none" w="sm" len="sm"/>
            </a:ln>
          </p:spPr>
          <p:txBody>
            <a:bodyPr wrap="none" anchor="ctr" anchorCtr="1"/>
            <a:lstStyle/>
            <a:p>
              <a:pPr algn="ctr"/>
              <a:r>
                <a:rPr lang="de-DE" sz="1400" dirty="0">
                  <a:latin typeface="Arial" charset="0"/>
                </a:rPr>
                <a:t>Schema 1,m</a:t>
              </a:r>
              <a:r>
                <a:rPr lang="de-DE" sz="1400" baseline="-25000" dirty="0">
                  <a:latin typeface="Arial" charset="0"/>
                </a:rPr>
                <a:t>1</a:t>
              </a:r>
            </a:p>
          </p:txBody>
        </p:sp>
        <p:sp>
          <p:nvSpPr>
            <p:cNvPr id="22" name="Rectangle 34">
              <a:extLst>
                <a:ext uri="{FF2B5EF4-FFF2-40B4-BE49-F238E27FC236}">
                  <a16:creationId xmlns:a16="http://schemas.microsoft.com/office/drawing/2014/main" id="{174C83F4-3EB4-D94B-A9B7-7861F0B7B2D8}"/>
                </a:ext>
              </a:extLst>
            </p:cNvPr>
            <p:cNvSpPr>
              <a:spLocks noChangeArrowheads="1"/>
            </p:cNvSpPr>
            <p:nvPr/>
          </p:nvSpPr>
          <p:spPr bwMode="auto">
            <a:xfrm>
              <a:off x="2268538" y="4652963"/>
              <a:ext cx="1008062" cy="287337"/>
            </a:xfrm>
            <a:prstGeom prst="rect">
              <a:avLst/>
            </a:prstGeom>
            <a:solidFill>
              <a:srgbClr val="C6ECD9"/>
            </a:solidFill>
            <a:ln w="9525">
              <a:solidFill>
                <a:schemeClr val="tx1"/>
              </a:solidFill>
              <a:miter lim="800000"/>
              <a:headEnd type="none" w="sm" len="sm"/>
              <a:tailEnd type="none" w="sm" len="sm"/>
            </a:ln>
          </p:spPr>
          <p:txBody>
            <a:bodyPr wrap="none" anchor="ctr" anchorCtr="1"/>
            <a:lstStyle/>
            <a:p>
              <a:pPr algn="ctr"/>
              <a:r>
                <a:rPr lang="de-DE" sz="1400">
                  <a:latin typeface="Arial" charset="0"/>
                </a:rPr>
                <a:t>Schema 1,1</a:t>
              </a:r>
            </a:p>
          </p:txBody>
        </p:sp>
        <p:sp>
          <p:nvSpPr>
            <p:cNvPr id="23" name="Oval 35">
              <a:extLst>
                <a:ext uri="{FF2B5EF4-FFF2-40B4-BE49-F238E27FC236}">
                  <a16:creationId xmlns:a16="http://schemas.microsoft.com/office/drawing/2014/main" id="{04AD45CF-8360-B449-A1AD-86A584EC7CA9}"/>
                </a:ext>
              </a:extLst>
            </p:cNvPr>
            <p:cNvSpPr>
              <a:spLocks noChangeArrowheads="1"/>
            </p:cNvSpPr>
            <p:nvPr/>
          </p:nvSpPr>
          <p:spPr bwMode="auto">
            <a:xfrm>
              <a:off x="4643438" y="3860800"/>
              <a:ext cx="1008062" cy="360363"/>
            </a:xfrm>
            <a:prstGeom prst="ellipse">
              <a:avLst/>
            </a:prstGeom>
            <a:solidFill>
              <a:srgbClr val="C6ECD9"/>
            </a:solidFill>
            <a:ln w="9525">
              <a:solidFill>
                <a:schemeClr val="tx1"/>
              </a:solidFill>
              <a:round/>
              <a:headEnd type="none" w="sm" len="sm"/>
              <a:tailEnd type="none" w="sm" len="sm"/>
            </a:ln>
          </p:spPr>
          <p:txBody>
            <a:bodyPr wrap="none" anchor="ctr" anchorCtr="1"/>
            <a:lstStyle/>
            <a:p>
              <a:pPr algn="ctr"/>
              <a:r>
                <a:rPr lang="de-DE" sz="1400">
                  <a:latin typeface="Arial" charset="0"/>
                </a:rPr>
                <a:t>Komponente n,1</a:t>
              </a:r>
            </a:p>
          </p:txBody>
        </p:sp>
        <p:sp>
          <p:nvSpPr>
            <p:cNvPr id="24" name="Oval 36">
              <a:extLst>
                <a:ext uri="{FF2B5EF4-FFF2-40B4-BE49-F238E27FC236}">
                  <a16:creationId xmlns:a16="http://schemas.microsoft.com/office/drawing/2014/main" id="{042F35EA-839E-3641-85C0-E70A8B38957B}"/>
                </a:ext>
              </a:extLst>
            </p:cNvPr>
            <p:cNvSpPr>
              <a:spLocks noChangeArrowheads="1"/>
            </p:cNvSpPr>
            <p:nvPr/>
          </p:nvSpPr>
          <p:spPr bwMode="auto">
            <a:xfrm>
              <a:off x="2268538" y="3860800"/>
              <a:ext cx="1006475" cy="360363"/>
            </a:xfrm>
            <a:prstGeom prst="ellipse">
              <a:avLst/>
            </a:prstGeom>
            <a:solidFill>
              <a:srgbClr val="C6ECD9"/>
            </a:solidFill>
            <a:ln w="9525">
              <a:solidFill>
                <a:schemeClr val="tx1"/>
              </a:solidFill>
              <a:round/>
              <a:headEnd type="none" w="sm" len="sm"/>
              <a:tailEnd type="none" w="sm" len="sm"/>
            </a:ln>
          </p:spPr>
          <p:txBody>
            <a:bodyPr wrap="none" anchor="ctr" anchorCtr="1"/>
            <a:lstStyle/>
            <a:p>
              <a:pPr algn="ctr"/>
              <a:r>
                <a:rPr lang="de-DE" sz="1400">
                  <a:latin typeface="Arial" charset="0"/>
                </a:rPr>
                <a:t>Komponente 1,1</a:t>
              </a:r>
            </a:p>
          </p:txBody>
        </p:sp>
        <p:sp>
          <p:nvSpPr>
            <p:cNvPr id="25" name="Oval 37">
              <a:extLst>
                <a:ext uri="{FF2B5EF4-FFF2-40B4-BE49-F238E27FC236}">
                  <a16:creationId xmlns:a16="http://schemas.microsoft.com/office/drawing/2014/main" id="{F14ABCCF-3C44-674E-B1FC-5FDDF89E5376}"/>
                </a:ext>
              </a:extLst>
            </p:cNvPr>
            <p:cNvSpPr>
              <a:spLocks noChangeArrowheads="1"/>
            </p:cNvSpPr>
            <p:nvPr/>
          </p:nvSpPr>
          <p:spPr bwMode="auto">
            <a:xfrm>
              <a:off x="5828780" y="3860800"/>
              <a:ext cx="1093328" cy="360363"/>
            </a:xfrm>
            <a:prstGeom prst="ellipse">
              <a:avLst/>
            </a:prstGeom>
            <a:solidFill>
              <a:srgbClr val="C6ECD9"/>
            </a:solidFill>
            <a:ln w="9525">
              <a:solidFill>
                <a:schemeClr val="tx1"/>
              </a:solidFill>
              <a:round/>
              <a:headEnd type="none" w="sm" len="sm"/>
              <a:tailEnd type="none" w="sm" len="sm"/>
            </a:ln>
          </p:spPr>
          <p:txBody>
            <a:bodyPr wrap="none" anchor="ctr" anchorCtr="1"/>
            <a:lstStyle/>
            <a:p>
              <a:pPr algn="ctr"/>
              <a:r>
                <a:rPr lang="de-DE" sz="1400" dirty="0">
                  <a:latin typeface="Arial" charset="0"/>
                </a:rPr>
                <a:t>Komponente </a:t>
              </a:r>
              <a:r>
                <a:rPr lang="de-DE" sz="1400" dirty="0" err="1">
                  <a:latin typeface="Arial" charset="0"/>
                </a:rPr>
                <a:t>n,m</a:t>
              </a:r>
              <a:r>
                <a:rPr lang="de-DE" sz="1400" baseline="-25000" dirty="0" err="1">
                  <a:latin typeface="Arial" charset="0"/>
                </a:rPr>
                <a:t>n</a:t>
              </a:r>
              <a:endParaRPr lang="de-DE" sz="1400" baseline="-25000" dirty="0">
                <a:latin typeface="Arial" charset="0"/>
              </a:endParaRPr>
            </a:p>
          </p:txBody>
        </p:sp>
        <p:sp>
          <p:nvSpPr>
            <p:cNvPr id="26" name="Line 38">
              <a:extLst>
                <a:ext uri="{FF2B5EF4-FFF2-40B4-BE49-F238E27FC236}">
                  <a16:creationId xmlns:a16="http://schemas.microsoft.com/office/drawing/2014/main" id="{0741BE2F-68A2-504F-B683-092BE7F6569D}"/>
                </a:ext>
              </a:extLst>
            </p:cNvPr>
            <p:cNvSpPr>
              <a:spLocks noChangeShapeType="1"/>
            </p:cNvSpPr>
            <p:nvPr/>
          </p:nvSpPr>
          <p:spPr bwMode="auto">
            <a:xfrm>
              <a:off x="3314700" y="4043363"/>
              <a:ext cx="142875" cy="0"/>
            </a:xfrm>
            <a:prstGeom prst="line">
              <a:avLst/>
            </a:prstGeom>
            <a:noFill/>
            <a:ln w="19050">
              <a:solidFill>
                <a:schemeClr val="tx1"/>
              </a:solidFill>
              <a:prstDash val="sysDot"/>
              <a:round/>
              <a:headEnd type="none" w="sm" len="sm"/>
              <a:tailEnd type="none" w="sm" len="sm"/>
            </a:ln>
          </p:spPr>
          <p:txBody>
            <a:bodyPr/>
            <a:lstStyle/>
            <a:p>
              <a:endParaRPr lang="de-DE" sz="1400"/>
            </a:p>
          </p:txBody>
        </p:sp>
        <p:sp>
          <p:nvSpPr>
            <p:cNvPr id="27" name="Line 39">
              <a:extLst>
                <a:ext uri="{FF2B5EF4-FFF2-40B4-BE49-F238E27FC236}">
                  <a16:creationId xmlns:a16="http://schemas.microsoft.com/office/drawing/2014/main" id="{CC92EA71-E406-A746-9B83-2F9E11EEDF4A}"/>
                </a:ext>
              </a:extLst>
            </p:cNvPr>
            <p:cNvSpPr>
              <a:spLocks noChangeShapeType="1"/>
            </p:cNvSpPr>
            <p:nvPr/>
          </p:nvSpPr>
          <p:spPr bwMode="auto">
            <a:xfrm>
              <a:off x="5695950" y="4038600"/>
              <a:ext cx="142875" cy="0"/>
            </a:xfrm>
            <a:prstGeom prst="line">
              <a:avLst/>
            </a:prstGeom>
            <a:noFill/>
            <a:ln w="19050">
              <a:solidFill>
                <a:schemeClr val="tx1"/>
              </a:solidFill>
              <a:prstDash val="sysDot"/>
              <a:round/>
              <a:headEnd type="none" w="sm" len="sm"/>
              <a:tailEnd type="none" w="sm" len="sm"/>
            </a:ln>
          </p:spPr>
          <p:txBody>
            <a:bodyPr/>
            <a:lstStyle/>
            <a:p>
              <a:endParaRPr lang="de-DE" sz="1400"/>
            </a:p>
          </p:txBody>
        </p:sp>
        <p:sp>
          <p:nvSpPr>
            <p:cNvPr id="28" name="Text Box 19">
              <a:extLst>
                <a:ext uri="{FF2B5EF4-FFF2-40B4-BE49-F238E27FC236}">
                  <a16:creationId xmlns:a16="http://schemas.microsoft.com/office/drawing/2014/main" id="{68534E0A-B104-7F46-BCEB-A2E9ED6D58B3}"/>
                </a:ext>
              </a:extLst>
            </p:cNvPr>
            <p:cNvSpPr txBox="1">
              <a:spLocks noChangeArrowheads="1"/>
            </p:cNvSpPr>
            <p:nvPr/>
          </p:nvSpPr>
          <p:spPr bwMode="auto">
            <a:xfrm>
              <a:off x="3797070" y="5416550"/>
              <a:ext cx="1549860" cy="280058"/>
            </a:xfrm>
            <a:prstGeom prst="rect">
              <a:avLst/>
            </a:prstGeom>
            <a:noFill/>
            <a:ln w="9525">
              <a:noFill/>
              <a:miter lim="800000"/>
              <a:headEnd type="none" w="sm" len="sm"/>
              <a:tailEnd type="none" w="sm" len="sm"/>
            </a:ln>
          </p:spPr>
          <p:txBody>
            <a:bodyPr wrap="none">
              <a:spAutoFit/>
            </a:bodyPr>
            <a:lstStyle/>
            <a:p>
              <a:pPr algn="ctr"/>
              <a:r>
                <a:rPr lang="de-DE" sz="1400">
                  <a:latin typeface="Arial" charset="0"/>
                </a:rPr>
                <a:t>Integration aller Schemata</a:t>
              </a:r>
            </a:p>
          </p:txBody>
        </p:sp>
        <p:sp>
          <p:nvSpPr>
            <p:cNvPr id="29" name="Line 40">
              <a:extLst>
                <a:ext uri="{FF2B5EF4-FFF2-40B4-BE49-F238E27FC236}">
                  <a16:creationId xmlns:a16="http://schemas.microsoft.com/office/drawing/2014/main" id="{F36382BA-8785-A943-8415-43110FFAD424}"/>
                </a:ext>
              </a:extLst>
            </p:cNvPr>
            <p:cNvSpPr>
              <a:spLocks noChangeShapeType="1"/>
            </p:cNvSpPr>
            <p:nvPr/>
          </p:nvSpPr>
          <p:spPr bwMode="auto">
            <a:xfrm>
              <a:off x="5691188" y="4783138"/>
              <a:ext cx="142875" cy="0"/>
            </a:xfrm>
            <a:prstGeom prst="line">
              <a:avLst/>
            </a:prstGeom>
            <a:noFill/>
            <a:ln w="19050">
              <a:solidFill>
                <a:schemeClr val="tx1"/>
              </a:solidFill>
              <a:prstDash val="sysDot"/>
              <a:round/>
              <a:headEnd type="none" w="sm" len="sm"/>
              <a:tailEnd type="none" w="sm" len="sm"/>
            </a:ln>
          </p:spPr>
          <p:txBody>
            <a:bodyPr/>
            <a:lstStyle/>
            <a:p>
              <a:endParaRPr lang="de-DE" sz="1400"/>
            </a:p>
          </p:txBody>
        </p:sp>
        <p:sp>
          <p:nvSpPr>
            <p:cNvPr id="30" name="Line 41">
              <a:extLst>
                <a:ext uri="{FF2B5EF4-FFF2-40B4-BE49-F238E27FC236}">
                  <a16:creationId xmlns:a16="http://schemas.microsoft.com/office/drawing/2014/main" id="{D5A490D5-CAA2-564E-8D62-AD0E62DF5AC3}"/>
                </a:ext>
              </a:extLst>
            </p:cNvPr>
            <p:cNvSpPr>
              <a:spLocks noChangeShapeType="1"/>
            </p:cNvSpPr>
            <p:nvPr/>
          </p:nvSpPr>
          <p:spPr bwMode="auto">
            <a:xfrm>
              <a:off x="3313113" y="4783138"/>
              <a:ext cx="142875" cy="0"/>
            </a:xfrm>
            <a:prstGeom prst="line">
              <a:avLst/>
            </a:prstGeom>
            <a:noFill/>
            <a:ln w="19050">
              <a:solidFill>
                <a:schemeClr val="tx1"/>
              </a:solidFill>
              <a:prstDash val="sysDot"/>
              <a:round/>
              <a:headEnd type="none" w="sm" len="sm"/>
              <a:tailEnd type="none" w="sm" len="sm"/>
            </a:ln>
          </p:spPr>
          <p:txBody>
            <a:bodyPr/>
            <a:lstStyle/>
            <a:p>
              <a:endParaRPr lang="de-DE" sz="1400"/>
            </a:p>
          </p:txBody>
        </p:sp>
        <p:sp>
          <p:nvSpPr>
            <p:cNvPr id="31" name="Line 42">
              <a:extLst>
                <a:ext uri="{FF2B5EF4-FFF2-40B4-BE49-F238E27FC236}">
                  <a16:creationId xmlns:a16="http://schemas.microsoft.com/office/drawing/2014/main" id="{69A847E9-A862-E14A-999E-1C2CAE77483E}"/>
                </a:ext>
              </a:extLst>
            </p:cNvPr>
            <p:cNvSpPr>
              <a:spLocks noChangeShapeType="1"/>
            </p:cNvSpPr>
            <p:nvPr/>
          </p:nvSpPr>
          <p:spPr bwMode="auto">
            <a:xfrm>
              <a:off x="2771775" y="4221163"/>
              <a:ext cx="0" cy="431800"/>
            </a:xfrm>
            <a:prstGeom prst="line">
              <a:avLst/>
            </a:prstGeom>
            <a:noFill/>
            <a:ln w="9525">
              <a:solidFill>
                <a:schemeClr val="tx1"/>
              </a:solidFill>
              <a:round/>
              <a:headEnd type="none" w="sm" len="sm"/>
              <a:tailEnd type="triangle" w="sm" len="sm"/>
            </a:ln>
          </p:spPr>
          <p:txBody>
            <a:bodyPr/>
            <a:lstStyle/>
            <a:p>
              <a:endParaRPr lang="de-DE" sz="1400"/>
            </a:p>
          </p:txBody>
        </p:sp>
        <p:sp>
          <p:nvSpPr>
            <p:cNvPr id="32" name="Line 43">
              <a:extLst>
                <a:ext uri="{FF2B5EF4-FFF2-40B4-BE49-F238E27FC236}">
                  <a16:creationId xmlns:a16="http://schemas.microsoft.com/office/drawing/2014/main" id="{C4595A4E-11BB-F043-9DF7-5EFC65FCB3F8}"/>
                </a:ext>
              </a:extLst>
            </p:cNvPr>
            <p:cNvSpPr>
              <a:spLocks noChangeShapeType="1"/>
            </p:cNvSpPr>
            <p:nvPr/>
          </p:nvSpPr>
          <p:spPr bwMode="auto">
            <a:xfrm>
              <a:off x="3995738" y="4221163"/>
              <a:ext cx="0" cy="431800"/>
            </a:xfrm>
            <a:prstGeom prst="line">
              <a:avLst/>
            </a:prstGeom>
            <a:noFill/>
            <a:ln w="9525">
              <a:solidFill>
                <a:schemeClr val="tx1"/>
              </a:solidFill>
              <a:round/>
              <a:headEnd type="none" w="sm" len="sm"/>
              <a:tailEnd type="triangle" w="sm" len="sm"/>
            </a:ln>
          </p:spPr>
          <p:txBody>
            <a:bodyPr/>
            <a:lstStyle/>
            <a:p>
              <a:endParaRPr lang="de-DE" sz="1400"/>
            </a:p>
          </p:txBody>
        </p:sp>
        <p:sp>
          <p:nvSpPr>
            <p:cNvPr id="33" name="Line 44">
              <a:extLst>
                <a:ext uri="{FF2B5EF4-FFF2-40B4-BE49-F238E27FC236}">
                  <a16:creationId xmlns:a16="http://schemas.microsoft.com/office/drawing/2014/main" id="{488CC024-42C9-7743-9018-48151650FDDC}"/>
                </a:ext>
              </a:extLst>
            </p:cNvPr>
            <p:cNvSpPr>
              <a:spLocks noChangeShapeType="1"/>
            </p:cNvSpPr>
            <p:nvPr/>
          </p:nvSpPr>
          <p:spPr bwMode="auto">
            <a:xfrm>
              <a:off x="6372225" y="4221163"/>
              <a:ext cx="0" cy="431800"/>
            </a:xfrm>
            <a:prstGeom prst="line">
              <a:avLst/>
            </a:prstGeom>
            <a:noFill/>
            <a:ln w="9525">
              <a:solidFill>
                <a:schemeClr val="tx1"/>
              </a:solidFill>
              <a:round/>
              <a:headEnd type="none" w="sm" len="sm"/>
              <a:tailEnd type="triangle" w="sm" len="sm"/>
            </a:ln>
          </p:spPr>
          <p:txBody>
            <a:bodyPr/>
            <a:lstStyle/>
            <a:p>
              <a:endParaRPr lang="de-DE" sz="1400"/>
            </a:p>
          </p:txBody>
        </p:sp>
        <p:sp>
          <p:nvSpPr>
            <p:cNvPr id="34" name="Line 45">
              <a:extLst>
                <a:ext uri="{FF2B5EF4-FFF2-40B4-BE49-F238E27FC236}">
                  <a16:creationId xmlns:a16="http://schemas.microsoft.com/office/drawing/2014/main" id="{3DA0827A-EE9D-454D-871C-928F11980236}"/>
                </a:ext>
              </a:extLst>
            </p:cNvPr>
            <p:cNvSpPr>
              <a:spLocks noChangeShapeType="1"/>
            </p:cNvSpPr>
            <p:nvPr/>
          </p:nvSpPr>
          <p:spPr bwMode="auto">
            <a:xfrm>
              <a:off x="5148263" y="4221163"/>
              <a:ext cx="0" cy="431800"/>
            </a:xfrm>
            <a:prstGeom prst="line">
              <a:avLst/>
            </a:prstGeom>
            <a:noFill/>
            <a:ln w="9525">
              <a:solidFill>
                <a:schemeClr val="tx1"/>
              </a:solidFill>
              <a:round/>
              <a:headEnd type="none" w="sm" len="sm"/>
              <a:tailEnd type="triangle" w="sm" len="sm"/>
            </a:ln>
          </p:spPr>
          <p:txBody>
            <a:bodyPr/>
            <a:lstStyle/>
            <a:p>
              <a:endParaRPr lang="de-DE" sz="1400"/>
            </a:p>
          </p:txBody>
        </p:sp>
        <p:sp>
          <p:nvSpPr>
            <p:cNvPr id="35" name="Line 46">
              <a:extLst>
                <a:ext uri="{FF2B5EF4-FFF2-40B4-BE49-F238E27FC236}">
                  <a16:creationId xmlns:a16="http://schemas.microsoft.com/office/drawing/2014/main" id="{C4381BED-48AE-D047-9CCA-C3BE68D5D72D}"/>
                </a:ext>
              </a:extLst>
            </p:cNvPr>
            <p:cNvSpPr>
              <a:spLocks noChangeShapeType="1"/>
            </p:cNvSpPr>
            <p:nvPr/>
          </p:nvSpPr>
          <p:spPr bwMode="auto">
            <a:xfrm>
              <a:off x="2771775" y="4940300"/>
              <a:ext cx="104775" cy="288925"/>
            </a:xfrm>
            <a:prstGeom prst="line">
              <a:avLst/>
            </a:prstGeom>
            <a:noFill/>
            <a:ln w="9525">
              <a:solidFill>
                <a:schemeClr val="tx1"/>
              </a:solidFill>
              <a:round/>
              <a:headEnd type="none" w="sm" len="sm"/>
              <a:tailEnd type="triangle" w="sm" len="sm"/>
            </a:ln>
          </p:spPr>
          <p:txBody>
            <a:bodyPr/>
            <a:lstStyle/>
            <a:p>
              <a:endParaRPr lang="de-DE" sz="1400"/>
            </a:p>
          </p:txBody>
        </p:sp>
        <p:sp>
          <p:nvSpPr>
            <p:cNvPr id="36" name="Line 47">
              <a:extLst>
                <a:ext uri="{FF2B5EF4-FFF2-40B4-BE49-F238E27FC236}">
                  <a16:creationId xmlns:a16="http://schemas.microsoft.com/office/drawing/2014/main" id="{EDD5FCC6-294A-3A40-A692-93403AEBF8A7}"/>
                </a:ext>
              </a:extLst>
            </p:cNvPr>
            <p:cNvSpPr>
              <a:spLocks noChangeShapeType="1"/>
            </p:cNvSpPr>
            <p:nvPr/>
          </p:nvSpPr>
          <p:spPr bwMode="auto">
            <a:xfrm flipH="1">
              <a:off x="3813175" y="4940300"/>
              <a:ext cx="182563" cy="284163"/>
            </a:xfrm>
            <a:prstGeom prst="line">
              <a:avLst/>
            </a:prstGeom>
            <a:noFill/>
            <a:ln w="9525">
              <a:solidFill>
                <a:schemeClr val="tx1"/>
              </a:solidFill>
              <a:round/>
              <a:headEnd type="none" w="sm" len="sm"/>
              <a:tailEnd type="triangle" w="sm" len="sm"/>
            </a:ln>
          </p:spPr>
          <p:txBody>
            <a:bodyPr/>
            <a:lstStyle/>
            <a:p>
              <a:endParaRPr lang="de-DE" sz="1400"/>
            </a:p>
          </p:txBody>
        </p:sp>
        <p:sp>
          <p:nvSpPr>
            <p:cNvPr id="37" name="Line 48">
              <a:extLst>
                <a:ext uri="{FF2B5EF4-FFF2-40B4-BE49-F238E27FC236}">
                  <a16:creationId xmlns:a16="http://schemas.microsoft.com/office/drawing/2014/main" id="{D4B1C240-886E-1F42-BD5E-E1C67A3FE7D9}"/>
                </a:ext>
              </a:extLst>
            </p:cNvPr>
            <p:cNvSpPr>
              <a:spLocks noChangeShapeType="1"/>
            </p:cNvSpPr>
            <p:nvPr/>
          </p:nvSpPr>
          <p:spPr bwMode="auto">
            <a:xfrm>
              <a:off x="5148263" y="4940300"/>
              <a:ext cx="209550" cy="255588"/>
            </a:xfrm>
            <a:prstGeom prst="line">
              <a:avLst/>
            </a:prstGeom>
            <a:noFill/>
            <a:ln w="9525">
              <a:solidFill>
                <a:schemeClr val="tx1"/>
              </a:solidFill>
              <a:round/>
              <a:headEnd type="none" w="sm" len="sm"/>
              <a:tailEnd type="triangle" w="sm" len="sm"/>
            </a:ln>
          </p:spPr>
          <p:txBody>
            <a:bodyPr/>
            <a:lstStyle/>
            <a:p>
              <a:endParaRPr lang="de-DE" sz="1400"/>
            </a:p>
          </p:txBody>
        </p:sp>
        <p:sp>
          <p:nvSpPr>
            <p:cNvPr id="38" name="Line 49">
              <a:extLst>
                <a:ext uri="{FF2B5EF4-FFF2-40B4-BE49-F238E27FC236}">
                  <a16:creationId xmlns:a16="http://schemas.microsoft.com/office/drawing/2014/main" id="{A99C1C61-79A1-9644-A64E-D3D77517E56E}"/>
                </a:ext>
              </a:extLst>
            </p:cNvPr>
            <p:cNvSpPr>
              <a:spLocks noChangeShapeType="1"/>
            </p:cNvSpPr>
            <p:nvPr/>
          </p:nvSpPr>
          <p:spPr bwMode="auto">
            <a:xfrm flipH="1">
              <a:off x="6238875" y="4940300"/>
              <a:ext cx="133350" cy="341313"/>
            </a:xfrm>
            <a:prstGeom prst="line">
              <a:avLst/>
            </a:prstGeom>
            <a:noFill/>
            <a:ln w="9525">
              <a:solidFill>
                <a:schemeClr val="tx1"/>
              </a:solidFill>
              <a:round/>
              <a:headEnd type="none" w="sm" len="sm"/>
              <a:tailEnd type="triangle" w="sm" len="sm"/>
            </a:ln>
          </p:spPr>
          <p:txBody>
            <a:bodyPr/>
            <a:lstStyle/>
            <a:p>
              <a:endParaRPr lang="de-DE" sz="1400"/>
            </a:p>
          </p:txBody>
        </p:sp>
        <p:sp>
          <p:nvSpPr>
            <p:cNvPr id="39" name="Line 50">
              <a:extLst>
                <a:ext uri="{FF2B5EF4-FFF2-40B4-BE49-F238E27FC236}">
                  <a16:creationId xmlns:a16="http://schemas.microsoft.com/office/drawing/2014/main" id="{A6C69E64-B947-4147-A715-5E5682278FFA}"/>
                </a:ext>
              </a:extLst>
            </p:cNvPr>
            <p:cNvSpPr>
              <a:spLocks noChangeShapeType="1"/>
            </p:cNvSpPr>
            <p:nvPr/>
          </p:nvSpPr>
          <p:spPr bwMode="auto">
            <a:xfrm>
              <a:off x="4572000" y="5805488"/>
              <a:ext cx="0" cy="287337"/>
            </a:xfrm>
            <a:prstGeom prst="line">
              <a:avLst/>
            </a:prstGeom>
            <a:noFill/>
            <a:ln w="9525">
              <a:solidFill>
                <a:schemeClr val="tx1"/>
              </a:solidFill>
              <a:round/>
              <a:headEnd type="none" w="sm" len="sm"/>
              <a:tailEnd type="triangle" w="sm" len="sm"/>
            </a:ln>
          </p:spPr>
          <p:txBody>
            <a:bodyPr/>
            <a:lstStyle/>
            <a:p>
              <a:endParaRPr lang="de-DE" sz="1400"/>
            </a:p>
          </p:txBody>
        </p:sp>
      </p:grpSp>
      <p:sp>
        <p:nvSpPr>
          <p:cNvPr id="40" name="Date Placeholder 39">
            <a:extLst>
              <a:ext uri="{FF2B5EF4-FFF2-40B4-BE49-F238E27FC236}">
                <a16:creationId xmlns:a16="http://schemas.microsoft.com/office/drawing/2014/main" id="{371C4FAF-5348-A048-8958-F87F4DDB3163}"/>
              </a:ext>
            </a:extLst>
          </p:cNvPr>
          <p:cNvSpPr>
            <a:spLocks noGrp="1"/>
          </p:cNvSpPr>
          <p:nvPr>
            <p:ph type="dt" sz="half" idx="2"/>
          </p:nvPr>
        </p:nvSpPr>
        <p:spPr/>
        <p:txBody>
          <a:bodyPr/>
          <a:lstStyle/>
          <a:p>
            <a:r>
              <a:rPr lang="en-GB"/>
              <a:t>Modellierung</a:t>
            </a:r>
          </a:p>
        </p:txBody>
      </p:sp>
      <p:sp>
        <p:nvSpPr>
          <p:cNvPr id="41" name="Footer Placeholder 40">
            <a:extLst>
              <a:ext uri="{FF2B5EF4-FFF2-40B4-BE49-F238E27FC236}">
                <a16:creationId xmlns:a16="http://schemas.microsoft.com/office/drawing/2014/main" id="{8C7F77ED-44BD-944E-A951-EB99FC771503}"/>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665621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1F84-34AA-AB4D-8D30-F910D3728F78}"/>
              </a:ext>
            </a:extLst>
          </p:cNvPr>
          <p:cNvSpPr>
            <a:spLocks noGrp="1"/>
          </p:cNvSpPr>
          <p:nvPr>
            <p:ph type="title"/>
          </p:nvPr>
        </p:nvSpPr>
        <p:spPr/>
        <p:txBody>
          <a:bodyPr/>
          <a:lstStyle/>
          <a:p>
            <a:r>
              <a:rPr lang="de-DE" dirty="0" err="1"/>
              <a:t>Bottom-up</a:t>
            </a:r>
            <a:r>
              <a:rPr lang="de-DE" dirty="0"/>
              <a:t> EER-Transformationen</a:t>
            </a:r>
          </a:p>
        </p:txBody>
      </p:sp>
      <p:sp>
        <p:nvSpPr>
          <p:cNvPr id="6" name="Date Placeholder 5">
            <a:extLst>
              <a:ext uri="{FF2B5EF4-FFF2-40B4-BE49-F238E27FC236}">
                <a16:creationId xmlns:a16="http://schemas.microsoft.com/office/drawing/2014/main" id="{48DE80D7-8C8D-5B4D-9C17-B85E9F52551D}"/>
              </a:ext>
            </a:extLst>
          </p:cNvPr>
          <p:cNvSpPr>
            <a:spLocks noGrp="1"/>
          </p:cNvSpPr>
          <p:nvPr>
            <p:ph type="dt" sz="half" idx="2"/>
          </p:nvPr>
        </p:nvSpPr>
        <p:spPr/>
        <p:txBody>
          <a:bodyPr/>
          <a:lstStyle/>
          <a:p>
            <a:r>
              <a:rPr lang="en-GB"/>
              <a:t>Modellierung</a:t>
            </a:r>
          </a:p>
        </p:txBody>
      </p:sp>
      <p:sp>
        <p:nvSpPr>
          <p:cNvPr id="7" name="Footer Placeholder 6">
            <a:extLst>
              <a:ext uri="{FF2B5EF4-FFF2-40B4-BE49-F238E27FC236}">
                <a16:creationId xmlns:a16="http://schemas.microsoft.com/office/drawing/2014/main" id="{AE51CC75-066F-8241-BA04-C25D6C88A0EF}"/>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7CF2716C-301F-274C-92A1-40A09142C740}"/>
              </a:ext>
            </a:extLst>
          </p:cNvPr>
          <p:cNvSpPr>
            <a:spLocks noGrp="1"/>
          </p:cNvSpPr>
          <p:nvPr>
            <p:ph type="sldNum" sz="quarter" idx="4"/>
          </p:nvPr>
        </p:nvSpPr>
        <p:spPr/>
        <p:txBody>
          <a:bodyPr/>
          <a:lstStyle/>
          <a:p>
            <a:fld id="{6B52BCD7-8B4B-1443-81DC-540C3C62FE02}" type="slidenum">
              <a:rPr lang="en-GB" smtClean="0"/>
              <a:t>52</a:t>
            </a:fld>
            <a:endParaRPr lang="en-GB"/>
          </a:p>
        </p:txBody>
      </p:sp>
      <p:graphicFrame>
        <p:nvGraphicFramePr>
          <p:cNvPr id="5" name="Group 398">
            <a:extLst>
              <a:ext uri="{FF2B5EF4-FFF2-40B4-BE49-F238E27FC236}">
                <a16:creationId xmlns:a16="http://schemas.microsoft.com/office/drawing/2014/main" id="{FF2EA041-1BA8-EC45-99DD-90EEAACC82AB}"/>
              </a:ext>
            </a:extLst>
          </p:cNvPr>
          <p:cNvGraphicFramePr>
            <a:graphicFrameLocks/>
          </p:cNvGraphicFramePr>
          <p:nvPr>
            <p:extLst>
              <p:ext uri="{D42A27DB-BD31-4B8C-83A1-F6EECF244321}">
                <p14:modId xmlns:p14="http://schemas.microsoft.com/office/powerpoint/2010/main" val="302937150"/>
              </p:ext>
            </p:extLst>
          </p:nvPr>
        </p:nvGraphicFramePr>
        <p:xfrm>
          <a:off x="667745" y="1664662"/>
          <a:ext cx="10855810" cy="4306320"/>
        </p:xfrm>
        <a:graphic>
          <a:graphicData uri="http://schemas.openxmlformats.org/drawingml/2006/table">
            <a:tbl>
              <a:tblPr/>
              <a:tblGrid>
                <a:gridCol w="725581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tblGrid>
              <a:tr h="296475">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Transformation</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Initiales Konzept</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Ergebnis</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92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T-BU</a:t>
                      </a:r>
                      <a:r>
                        <a:rPr kumimoji="0" lang="de-DE" sz="1800" b="1" i="0" u="none" strike="noStrike" cap="none" normalizeH="0" baseline="-25000" dirty="0">
                          <a:ln>
                            <a:noFill/>
                          </a:ln>
                          <a:solidFill>
                            <a:schemeClr val="tx1"/>
                          </a:solidFill>
                          <a:effectLst/>
                          <a:latin typeface="+mn-lt"/>
                        </a:rPr>
                        <a:t>1</a:t>
                      </a:r>
                      <a:r>
                        <a:rPr kumimoji="0" lang="de-DE" sz="1800" b="0" i="0" u="none" strike="noStrike" cap="none" normalizeH="0" baseline="0" dirty="0">
                          <a:ln>
                            <a:noFill/>
                          </a:ln>
                          <a:solidFill>
                            <a:schemeClr val="tx1"/>
                          </a:solidFill>
                          <a:effectLst/>
                          <a:latin typeface="+mn-lt"/>
                        </a:rPr>
                        <a:t>: Erzeugung einer Entität </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92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T-BU</a:t>
                      </a:r>
                      <a:r>
                        <a:rPr kumimoji="0" lang="de-DE" sz="1800" b="1" i="0" u="none" strike="noStrike" cap="none" normalizeH="0" baseline="-25000" dirty="0">
                          <a:ln>
                            <a:noFill/>
                          </a:ln>
                          <a:solidFill>
                            <a:schemeClr val="tx1"/>
                          </a:solidFill>
                          <a:effectLst/>
                          <a:latin typeface="+mn-lt"/>
                        </a:rPr>
                        <a:t>2</a:t>
                      </a:r>
                      <a:r>
                        <a:rPr kumimoji="0" lang="de-DE" sz="1800" b="0" i="0" u="none" strike="noStrike" cap="none" normalizeH="0" baseline="0" dirty="0">
                          <a:ln>
                            <a:noFill/>
                          </a:ln>
                          <a:solidFill>
                            <a:schemeClr val="tx1"/>
                          </a:solidFill>
                          <a:effectLst/>
                          <a:latin typeface="+mn-lt"/>
                        </a:rPr>
                        <a:t>: Erzeugung einer Beziehung</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92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T-BU</a:t>
                      </a:r>
                      <a:r>
                        <a:rPr kumimoji="0" lang="de-DE" sz="1800" b="1" i="0" u="none" strike="noStrike" cap="none" normalizeH="0" baseline="-25000" dirty="0">
                          <a:ln>
                            <a:noFill/>
                          </a:ln>
                          <a:solidFill>
                            <a:schemeClr val="tx1"/>
                          </a:solidFill>
                          <a:effectLst/>
                          <a:latin typeface="+mn-lt"/>
                        </a:rPr>
                        <a:t>3</a:t>
                      </a:r>
                      <a:r>
                        <a:rPr kumimoji="0" lang="de-DE" sz="1800" b="0" i="0" u="none" strike="noStrike" cap="none" normalizeH="0" baseline="0" dirty="0">
                          <a:ln>
                            <a:noFill/>
                          </a:ln>
                          <a:solidFill>
                            <a:schemeClr val="tx1"/>
                          </a:solidFill>
                          <a:effectLst/>
                          <a:latin typeface="+mn-lt"/>
                        </a:rPr>
                        <a:t>: Erzeugung einer Generalisierung</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792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T-BU</a:t>
                      </a:r>
                      <a:r>
                        <a:rPr kumimoji="0" lang="de-DE" sz="1800" b="1" i="0" u="none" strike="noStrike" cap="none" normalizeH="0" baseline="-25000" dirty="0">
                          <a:ln>
                            <a:noFill/>
                          </a:ln>
                          <a:solidFill>
                            <a:schemeClr val="tx1"/>
                          </a:solidFill>
                          <a:effectLst/>
                          <a:latin typeface="+mn-lt"/>
                        </a:rPr>
                        <a:t>4</a:t>
                      </a:r>
                      <a:r>
                        <a:rPr kumimoji="0" lang="de-DE" sz="1800" b="0" i="0" u="none" strike="noStrike" cap="none" normalizeH="0" baseline="0" dirty="0">
                          <a:ln>
                            <a:noFill/>
                          </a:ln>
                          <a:solidFill>
                            <a:schemeClr val="tx1"/>
                          </a:solidFill>
                          <a:effectLst/>
                          <a:latin typeface="+mn-lt"/>
                        </a:rPr>
                        <a:t>: Zusammenfassung und Zuordnung von Attributen zu einer Entität</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792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T-BU</a:t>
                      </a:r>
                      <a:r>
                        <a:rPr kumimoji="0" lang="de-DE" sz="1800" b="1" i="0" u="none" strike="noStrike" cap="none" normalizeH="0" baseline="-25000" dirty="0">
                          <a:ln>
                            <a:noFill/>
                          </a:ln>
                          <a:solidFill>
                            <a:schemeClr val="tx1"/>
                          </a:solidFill>
                          <a:effectLst/>
                          <a:latin typeface="+mn-lt"/>
                        </a:rPr>
                        <a:t>5</a:t>
                      </a:r>
                      <a:r>
                        <a:rPr kumimoji="0" lang="de-DE" sz="1800" b="0" i="0" u="none" strike="noStrike" cap="none" normalizeH="0" baseline="0" dirty="0">
                          <a:ln>
                            <a:noFill/>
                          </a:ln>
                          <a:solidFill>
                            <a:schemeClr val="tx1"/>
                          </a:solidFill>
                          <a:effectLst/>
                          <a:latin typeface="+mn-lt"/>
                        </a:rPr>
                        <a:t>: Zusammenfassung und Zuordnung von Attributen zu einer Beziehung</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3" name="Rectangle 58">
            <a:extLst>
              <a:ext uri="{FF2B5EF4-FFF2-40B4-BE49-F238E27FC236}">
                <a16:creationId xmlns:a16="http://schemas.microsoft.com/office/drawing/2014/main" id="{CD2D19DC-230A-794A-B864-686CD2553927}"/>
              </a:ext>
            </a:extLst>
          </p:cNvPr>
          <p:cNvSpPr>
            <a:spLocks noChangeArrowheads="1"/>
          </p:cNvSpPr>
          <p:nvPr/>
        </p:nvSpPr>
        <p:spPr bwMode="auto">
          <a:xfrm>
            <a:off x="10427386" y="2308570"/>
            <a:ext cx="369888" cy="161925"/>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64" name="Group 119">
            <a:extLst>
              <a:ext uri="{FF2B5EF4-FFF2-40B4-BE49-F238E27FC236}">
                <a16:creationId xmlns:a16="http://schemas.microsoft.com/office/drawing/2014/main" id="{6CAAA024-704F-CF45-9F38-E5BEAFCFDF3D}"/>
              </a:ext>
            </a:extLst>
          </p:cNvPr>
          <p:cNvGrpSpPr>
            <a:grpSpLocks/>
          </p:cNvGrpSpPr>
          <p:nvPr/>
        </p:nvGrpSpPr>
        <p:grpSpPr bwMode="auto">
          <a:xfrm>
            <a:off x="10427387" y="2876929"/>
            <a:ext cx="369887" cy="630237"/>
            <a:chOff x="3651" y="1446"/>
            <a:chExt cx="233" cy="397"/>
          </a:xfrm>
        </p:grpSpPr>
        <p:sp>
          <p:nvSpPr>
            <p:cNvPr id="65" name="Rectangle 120">
              <a:extLst>
                <a:ext uri="{FF2B5EF4-FFF2-40B4-BE49-F238E27FC236}">
                  <a16:creationId xmlns:a16="http://schemas.microsoft.com/office/drawing/2014/main" id="{D77D68C4-D96A-B147-8D37-AA1D67287AD4}"/>
                </a:ext>
              </a:extLst>
            </p:cNvPr>
            <p:cNvSpPr>
              <a:spLocks noChangeArrowheads="1"/>
            </p:cNvSpPr>
            <p:nvPr/>
          </p:nvSpPr>
          <p:spPr bwMode="auto">
            <a:xfrm>
              <a:off x="3651" y="1741"/>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66" name="Rectangle 121">
              <a:extLst>
                <a:ext uri="{FF2B5EF4-FFF2-40B4-BE49-F238E27FC236}">
                  <a16:creationId xmlns:a16="http://schemas.microsoft.com/office/drawing/2014/main" id="{0BDC0306-D7E8-844F-9EA6-7E1C5F95E4F0}"/>
                </a:ext>
              </a:extLst>
            </p:cNvPr>
            <p:cNvSpPr>
              <a:spLocks noChangeArrowheads="1"/>
            </p:cNvSpPr>
            <p:nvPr/>
          </p:nvSpPr>
          <p:spPr bwMode="auto">
            <a:xfrm>
              <a:off x="3651" y="1446"/>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67" name="AutoShape 122">
              <a:extLst>
                <a:ext uri="{FF2B5EF4-FFF2-40B4-BE49-F238E27FC236}">
                  <a16:creationId xmlns:a16="http://schemas.microsoft.com/office/drawing/2014/main" id="{8E7A2B04-6202-0842-AFA1-59E7E708760F}"/>
                </a:ext>
              </a:extLst>
            </p:cNvPr>
            <p:cNvSpPr>
              <a:spLocks noChangeArrowheads="1"/>
            </p:cNvSpPr>
            <p:nvPr/>
          </p:nvSpPr>
          <p:spPr bwMode="auto">
            <a:xfrm>
              <a:off x="3664" y="1602"/>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68" name="Line 123">
              <a:extLst>
                <a:ext uri="{FF2B5EF4-FFF2-40B4-BE49-F238E27FC236}">
                  <a16:creationId xmlns:a16="http://schemas.microsoft.com/office/drawing/2014/main" id="{19BD1EC6-C4C3-2345-81E8-65FD11DDD7F4}"/>
                </a:ext>
              </a:extLst>
            </p:cNvPr>
            <p:cNvSpPr>
              <a:spLocks noChangeShapeType="1"/>
            </p:cNvSpPr>
            <p:nvPr/>
          </p:nvSpPr>
          <p:spPr bwMode="auto">
            <a:xfrm>
              <a:off x="3766" y="1690"/>
              <a:ext cx="0" cy="50"/>
            </a:xfrm>
            <a:prstGeom prst="line">
              <a:avLst/>
            </a:prstGeom>
            <a:noFill/>
            <a:ln w="9525">
              <a:solidFill>
                <a:schemeClr val="tx1"/>
              </a:solidFill>
              <a:round/>
              <a:headEnd type="none" w="sm" len="sm"/>
              <a:tailEnd type="none" w="sm" len="sm"/>
            </a:ln>
          </p:spPr>
          <p:txBody>
            <a:bodyPr/>
            <a:lstStyle/>
            <a:p>
              <a:endParaRPr lang="de-DE"/>
            </a:p>
          </p:txBody>
        </p:sp>
        <p:sp>
          <p:nvSpPr>
            <p:cNvPr id="69" name="Line 124">
              <a:extLst>
                <a:ext uri="{FF2B5EF4-FFF2-40B4-BE49-F238E27FC236}">
                  <a16:creationId xmlns:a16="http://schemas.microsoft.com/office/drawing/2014/main" id="{8DBC08C1-EE1E-A94C-93EE-DE7490CE1712}"/>
                </a:ext>
              </a:extLst>
            </p:cNvPr>
            <p:cNvSpPr>
              <a:spLocks noChangeShapeType="1"/>
            </p:cNvSpPr>
            <p:nvPr/>
          </p:nvSpPr>
          <p:spPr bwMode="auto">
            <a:xfrm>
              <a:off x="3766" y="1550"/>
              <a:ext cx="0" cy="53"/>
            </a:xfrm>
            <a:prstGeom prst="line">
              <a:avLst/>
            </a:prstGeom>
            <a:noFill/>
            <a:ln w="9525">
              <a:solidFill>
                <a:schemeClr val="tx1"/>
              </a:solidFill>
              <a:round/>
              <a:headEnd type="none" w="sm" len="sm"/>
              <a:tailEnd type="none" w="sm" len="sm"/>
            </a:ln>
          </p:spPr>
          <p:txBody>
            <a:bodyPr/>
            <a:lstStyle/>
            <a:p>
              <a:endParaRPr lang="de-DE"/>
            </a:p>
          </p:txBody>
        </p:sp>
      </p:grpSp>
      <p:grpSp>
        <p:nvGrpSpPr>
          <p:cNvPr id="70" name="Group 132">
            <a:extLst>
              <a:ext uri="{FF2B5EF4-FFF2-40B4-BE49-F238E27FC236}">
                <a16:creationId xmlns:a16="http://schemas.microsoft.com/office/drawing/2014/main" id="{16CF7B87-AF49-1F4D-932B-A7A45BEEB8E9}"/>
              </a:ext>
            </a:extLst>
          </p:cNvPr>
          <p:cNvGrpSpPr>
            <a:grpSpLocks/>
          </p:cNvGrpSpPr>
          <p:nvPr/>
        </p:nvGrpSpPr>
        <p:grpSpPr bwMode="auto">
          <a:xfrm>
            <a:off x="8662725" y="2869705"/>
            <a:ext cx="369887" cy="630238"/>
            <a:chOff x="2641" y="1859"/>
            <a:chExt cx="233" cy="397"/>
          </a:xfrm>
        </p:grpSpPr>
        <p:sp>
          <p:nvSpPr>
            <p:cNvPr id="71" name="Rectangle 127">
              <a:extLst>
                <a:ext uri="{FF2B5EF4-FFF2-40B4-BE49-F238E27FC236}">
                  <a16:creationId xmlns:a16="http://schemas.microsoft.com/office/drawing/2014/main" id="{4F50E523-FC1B-3549-9496-214D21015F8F}"/>
                </a:ext>
              </a:extLst>
            </p:cNvPr>
            <p:cNvSpPr>
              <a:spLocks noChangeArrowheads="1"/>
            </p:cNvSpPr>
            <p:nvPr/>
          </p:nvSpPr>
          <p:spPr bwMode="auto">
            <a:xfrm>
              <a:off x="2641" y="215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72" name="Rectangle 128">
              <a:extLst>
                <a:ext uri="{FF2B5EF4-FFF2-40B4-BE49-F238E27FC236}">
                  <a16:creationId xmlns:a16="http://schemas.microsoft.com/office/drawing/2014/main" id="{4AD2C391-AA5F-904E-8439-D8C3F80CD147}"/>
                </a:ext>
              </a:extLst>
            </p:cNvPr>
            <p:cNvSpPr>
              <a:spLocks noChangeArrowheads="1"/>
            </p:cNvSpPr>
            <p:nvPr/>
          </p:nvSpPr>
          <p:spPr bwMode="auto">
            <a:xfrm>
              <a:off x="2641" y="1859"/>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grpSp>
        <p:nvGrpSpPr>
          <p:cNvPr id="73" name="Group 133">
            <a:extLst>
              <a:ext uri="{FF2B5EF4-FFF2-40B4-BE49-F238E27FC236}">
                <a16:creationId xmlns:a16="http://schemas.microsoft.com/office/drawing/2014/main" id="{A028BE37-D4AF-5D49-BE73-BCDD26391FE0}"/>
              </a:ext>
            </a:extLst>
          </p:cNvPr>
          <p:cNvGrpSpPr>
            <a:grpSpLocks/>
          </p:cNvGrpSpPr>
          <p:nvPr/>
        </p:nvGrpSpPr>
        <p:grpSpPr bwMode="auto">
          <a:xfrm>
            <a:off x="10063054" y="3683864"/>
            <a:ext cx="1090613" cy="576263"/>
            <a:chOff x="3424" y="1933"/>
            <a:chExt cx="687" cy="363"/>
          </a:xfrm>
        </p:grpSpPr>
        <p:sp>
          <p:nvSpPr>
            <p:cNvPr id="74" name="Rectangle 134">
              <a:extLst>
                <a:ext uri="{FF2B5EF4-FFF2-40B4-BE49-F238E27FC236}">
                  <a16:creationId xmlns:a16="http://schemas.microsoft.com/office/drawing/2014/main" id="{B7F15228-17FB-FA4A-BA78-6AF2FEAECAFE}"/>
                </a:ext>
              </a:extLst>
            </p:cNvPr>
            <p:cNvSpPr>
              <a:spLocks noChangeArrowheads="1"/>
            </p:cNvSpPr>
            <p:nvPr/>
          </p:nvSpPr>
          <p:spPr bwMode="auto">
            <a:xfrm>
              <a:off x="3651" y="1933"/>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75" name="Rectangle 135">
              <a:extLst>
                <a:ext uri="{FF2B5EF4-FFF2-40B4-BE49-F238E27FC236}">
                  <a16:creationId xmlns:a16="http://schemas.microsoft.com/office/drawing/2014/main" id="{C559E97E-DC6E-4E40-B24B-F0F90B52736E}"/>
                </a:ext>
              </a:extLst>
            </p:cNvPr>
            <p:cNvSpPr>
              <a:spLocks noChangeArrowheads="1"/>
            </p:cNvSpPr>
            <p:nvPr/>
          </p:nvSpPr>
          <p:spPr bwMode="auto">
            <a:xfrm>
              <a:off x="3424" y="219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76" name="Rectangle 136">
              <a:extLst>
                <a:ext uri="{FF2B5EF4-FFF2-40B4-BE49-F238E27FC236}">
                  <a16:creationId xmlns:a16="http://schemas.microsoft.com/office/drawing/2014/main" id="{BE86AC24-7E7C-624F-8116-1F10FE60497A}"/>
                </a:ext>
              </a:extLst>
            </p:cNvPr>
            <p:cNvSpPr>
              <a:spLocks noChangeArrowheads="1"/>
            </p:cNvSpPr>
            <p:nvPr/>
          </p:nvSpPr>
          <p:spPr bwMode="auto">
            <a:xfrm>
              <a:off x="3878" y="219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77" name="Oval 137">
              <a:extLst>
                <a:ext uri="{FF2B5EF4-FFF2-40B4-BE49-F238E27FC236}">
                  <a16:creationId xmlns:a16="http://schemas.microsoft.com/office/drawing/2014/main" id="{B514E665-0B16-8A48-A48E-1F15F04435EE}"/>
                </a:ext>
              </a:extLst>
            </p:cNvPr>
            <p:cNvSpPr>
              <a:spLocks noChangeArrowheads="1"/>
            </p:cNvSpPr>
            <p:nvPr/>
          </p:nvSpPr>
          <p:spPr bwMode="auto">
            <a:xfrm>
              <a:off x="3742" y="2094"/>
              <a:ext cx="45"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78" name="Line 138">
              <a:extLst>
                <a:ext uri="{FF2B5EF4-FFF2-40B4-BE49-F238E27FC236}">
                  <a16:creationId xmlns:a16="http://schemas.microsoft.com/office/drawing/2014/main" id="{15A5BDC9-76C3-534E-B3AB-8CE8874FA970}"/>
                </a:ext>
              </a:extLst>
            </p:cNvPr>
            <p:cNvSpPr>
              <a:spLocks noChangeShapeType="1"/>
            </p:cNvSpPr>
            <p:nvPr/>
          </p:nvSpPr>
          <p:spPr bwMode="auto">
            <a:xfrm flipV="1">
              <a:off x="3765" y="2037"/>
              <a:ext cx="0" cy="56"/>
            </a:xfrm>
            <a:prstGeom prst="line">
              <a:avLst/>
            </a:prstGeom>
            <a:noFill/>
            <a:ln w="9525">
              <a:solidFill>
                <a:schemeClr val="tx1"/>
              </a:solidFill>
              <a:round/>
              <a:headEnd type="none" w="sm" len="sm"/>
              <a:tailEnd type="none" w="sm" len="sm"/>
            </a:ln>
          </p:spPr>
          <p:txBody>
            <a:bodyPr/>
            <a:lstStyle/>
            <a:p>
              <a:endParaRPr lang="de-DE"/>
            </a:p>
          </p:txBody>
        </p:sp>
        <p:grpSp>
          <p:nvGrpSpPr>
            <p:cNvPr id="79" name="Group 139">
              <a:extLst>
                <a:ext uri="{FF2B5EF4-FFF2-40B4-BE49-F238E27FC236}">
                  <a16:creationId xmlns:a16="http://schemas.microsoft.com/office/drawing/2014/main" id="{803DC4E0-1003-C84D-AB88-EEE9B80FFECD}"/>
                </a:ext>
              </a:extLst>
            </p:cNvPr>
            <p:cNvGrpSpPr>
              <a:grpSpLocks/>
            </p:cNvGrpSpPr>
            <p:nvPr/>
          </p:nvGrpSpPr>
          <p:grpSpPr bwMode="auto">
            <a:xfrm rot="-1070848">
              <a:off x="3642" y="2118"/>
              <a:ext cx="85" cy="57"/>
              <a:chOff x="3470" y="2063"/>
              <a:chExt cx="85" cy="57"/>
            </a:xfrm>
          </p:grpSpPr>
          <p:sp>
            <p:nvSpPr>
              <p:cNvPr id="86" name="Oval 140">
                <a:extLst>
                  <a:ext uri="{FF2B5EF4-FFF2-40B4-BE49-F238E27FC236}">
                    <a16:creationId xmlns:a16="http://schemas.microsoft.com/office/drawing/2014/main" id="{A94BEBE3-DAD6-2942-A391-DE106AEE8546}"/>
                  </a:ext>
                </a:extLst>
              </p:cNvPr>
              <p:cNvSpPr>
                <a:spLocks noChangeArrowheads="1"/>
              </p:cNvSpPr>
              <p:nvPr/>
            </p:nvSpPr>
            <p:spPr bwMode="auto">
              <a:xfrm>
                <a:off x="3470" y="2069"/>
                <a:ext cx="66"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87" name="Rectangle 141">
                <a:extLst>
                  <a:ext uri="{FF2B5EF4-FFF2-40B4-BE49-F238E27FC236}">
                    <a16:creationId xmlns:a16="http://schemas.microsoft.com/office/drawing/2014/main" id="{EC30584C-222F-7E45-8E01-E7D177713FBE}"/>
                  </a:ext>
                </a:extLst>
              </p:cNvPr>
              <p:cNvSpPr>
                <a:spLocks noChangeArrowheads="1"/>
              </p:cNvSpPr>
              <p:nvPr/>
            </p:nvSpPr>
            <p:spPr bwMode="auto">
              <a:xfrm>
                <a:off x="3510" y="2063"/>
                <a:ext cx="45" cy="57"/>
              </a:xfrm>
              <a:prstGeom prst="rect">
                <a:avLst/>
              </a:prstGeom>
              <a:solidFill>
                <a:schemeClr val="bg1"/>
              </a:solidFill>
              <a:ln w="12700">
                <a:noFill/>
                <a:miter lim="800000"/>
                <a:headEnd type="none" w="sm" len="sm"/>
                <a:tailEnd type="none" w="sm" len="sm"/>
              </a:ln>
            </p:spPr>
            <p:txBody>
              <a:bodyPr wrap="none" anchor="ctr"/>
              <a:lstStyle/>
              <a:p>
                <a:endParaRPr lang="de-DE">
                  <a:latin typeface="Arial" charset="0"/>
                </a:endParaRPr>
              </a:p>
            </p:txBody>
          </p:sp>
        </p:grpSp>
        <p:sp>
          <p:nvSpPr>
            <p:cNvPr id="80" name="Line 142">
              <a:extLst>
                <a:ext uri="{FF2B5EF4-FFF2-40B4-BE49-F238E27FC236}">
                  <a16:creationId xmlns:a16="http://schemas.microsoft.com/office/drawing/2014/main" id="{45DD1DB8-99DF-0840-9A87-ADA972B813B0}"/>
                </a:ext>
              </a:extLst>
            </p:cNvPr>
            <p:cNvSpPr>
              <a:spLocks noChangeShapeType="1"/>
            </p:cNvSpPr>
            <p:nvPr/>
          </p:nvSpPr>
          <p:spPr bwMode="auto">
            <a:xfrm flipH="1">
              <a:off x="3535" y="2129"/>
              <a:ext cx="208" cy="65"/>
            </a:xfrm>
            <a:prstGeom prst="line">
              <a:avLst/>
            </a:prstGeom>
            <a:noFill/>
            <a:ln w="9525">
              <a:solidFill>
                <a:schemeClr val="tx1"/>
              </a:solidFill>
              <a:round/>
              <a:headEnd type="none" w="sm" len="sm"/>
              <a:tailEnd type="none" w="sm" len="sm"/>
            </a:ln>
          </p:spPr>
          <p:txBody>
            <a:bodyPr/>
            <a:lstStyle/>
            <a:p>
              <a:endParaRPr lang="de-DE"/>
            </a:p>
          </p:txBody>
        </p:sp>
        <p:grpSp>
          <p:nvGrpSpPr>
            <p:cNvPr id="81" name="Group 143">
              <a:extLst>
                <a:ext uri="{FF2B5EF4-FFF2-40B4-BE49-F238E27FC236}">
                  <a16:creationId xmlns:a16="http://schemas.microsoft.com/office/drawing/2014/main" id="{7461A0DD-26A5-6147-86FF-E3CC7A83759A}"/>
                </a:ext>
              </a:extLst>
            </p:cNvPr>
            <p:cNvGrpSpPr>
              <a:grpSpLocks/>
            </p:cNvGrpSpPr>
            <p:nvPr/>
          </p:nvGrpSpPr>
          <p:grpSpPr bwMode="auto">
            <a:xfrm rot="-9578228">
              <a:off x="3807" y="2118"/>
              <a:ext cx="85" cy="57"/>
              <a:chOff x="3470" y="2063"/>
              <a:chExt cx="85" cy="57"/>
            </a:xfrm>
          </p:grpSpPr>
          <p:sp>
            <p:nvSpPr>
              <p:cNvPr id="84" name="Oval 144">
                <a:extLst>
                  <a:ext uri="{FF2B5EF4-FFF2-40B4-BE49-F238E27FC236}">
                    <a16:creationId xmlns:a16="http://schemas.microsoft.com/office/drawing/2014/main" id="{38510F42-FCD0-F846-B153-55E1178C9CF7}"/>
                  </a:ext>
                </a:extLst>
              </p:cNvPr>
              <p:cNvSpPr>
                <a:spLocks noChangeArrowheads="1"/>
              </p:cNvSpPr>
              <p:nvPr/>
            </p:nvSpPr>
            <p:spPr bwMode="auto">
              <a:xfrm>
                <a:off x="3470" y="2069"/>
                <a:ext cx="66"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85" name="Rectangle 145">
                <a:extLst>
                  <a:ext uri="{FF2B5EF4-FFF2-40B4-BE49-F238E27FC236}">
                    <a16:creationId xmlns:a16="http://schemas.microsoft.com/office/drawing/2014/main" id="{0CDAC2D1-8F2E-A44B-9EEC-BEC8980CC40E}"/>
                  </a:ext>
                </a:extLst>
              </p:cNvPr>
              <p:cNvSpPr>
                <a:spLocks noChangeArrowheads="1"/>
              </p:cNvSpPr>
              <p:nvPr/>
            </p:nvSpPr>
            <p:spPr bwMode="auto">
              <a:xfrm>
                <a:off x="3510" y="2063"/>
                <a:ext cx="45" cy="57"/>
              </a:xfrm>
              <a:prstGeom prst="rect">
                <a:avLst/>
              </a:prstGeom>
              <a:solidFill>
                <a:schemeClr val="bg1"/>
              </a:solidFill>
              <a:ln w="12700">
                <a:noFill/>
                <a:miter lim="800000"/>
                <a:headEnd type="none" w="sm" len="sm"/>
                <a:tailEnd type="none" w="sm" len="sm"/>
              </a:ln>
            </p:spPr>
            <p:txBody>
              <a:bodyPr wrap="none" anchor="ctr"/>
              <a:lstStyle/>
              <a:p>
                <a:endParaRPr lang="de-DE">
                  <a:latin typeface="Arial" charset="0"/>
                </a:endParaRPr>
              </a:p>
            </p:txBody>
          </p:sp>
        </p:grpSp>
        <p:sp>
          <p:nvSpPr>
            <p:cNvPr id="82" name="Line 146">
              <a:extLst>
                <a:ext uri="{FF2B5EF4-FFF2-40B4-BE49-F238E27FC236}">
                  <a16:creationId xmlns:a16="http://schemas.microsoft.com/office/drawing/2014/main" id="{69CFAF9F-862A-E947-9CF4-E2B4E83047B3}"/>
                </a:ext>
              </a:extLst>
            </p:cNvPr>
            <p:cNvSpPr>
              <a:spLocks noChangeShapeType="1"/>
            </p:cNvSpPr>
            <p:nvPr/>
          </p:nvSpPr>
          <p:spPr bwMode="auto">
            <a:xfrm>
              <a:off x="3786" y="2126"/>
              <a:ext cx="214" cy="67"/>
            </a:xfrm>
            <a:prstGeom prst="line">
              <a:avLst/>
            </a:prstGeom>
            <a:noFill/>
            <a:ln w="9525">
              <a:solidFill>
                <a:schemeClr val="tx1"/>
              </a:solidFill>
              <a:round/>
              <a:headEnd type="none" w="sm" len="sm"/>
              <a:tailEnd type="none" w="sm" len="sm"/>
            </a:ln>
          </p:spPr>
          <p:txBody>
            <a:bodyPr/>
            <a:lstStyle/>
            <a:p>
              <a:endParaRPr lang="de-DE"/>
            </a:p>
          </p:txBody>
        </p:sp>
        <p:sp>
          <p:nvSpPr>
            <p:cNvPr id="83" name="Line 147">
              <a:extLst>
                <a:ext uri="{FF2B5EF4-FFF2-40B4-BE49-F238E27FC236}">
                  <a16:creationId xmlns:a16="http://schemas.microsoft.com/office/drawing/2014/main" id="{D937C357-3C17-3D49-BFA6-C3E7F9E82ABF}"/>
                </a:ext>
              </a:extLst>
            </p:cNvPr>
            <p:cNvSpPr>
              <a:spLocks noChangeShapeType="1"/>
            </p:cNvSpPr>
            <p:nvPr/>
          </p:nvSpPr>
          <p:spPr bwMode="auto">
            <a:xfrm>
              <a:off x="3703" y="2241"/>
              <a:ext cx="137" cy="0"/>
            </a:xfrm>
            <a:prstGeom prst="line">
              <a:avLst/>
            </a:prstGeom>
            <a:noFill/>
            <a:ln w="19050">
              <a:solidFill>
                <a:schemeClr val="tx1"/>
              </a:solidFill>
              <a:prstDash val="sysDot"/>
              <a:round/>
              <a:headEnd type="none" w="sm" len="sm"/>
              <a:tailEnd type="none" w="sm" len="sm"/>
            </a:ln>
          </p:spPr>
          <p:txBody>
            <a:bodyPr/>
            <a:lstStyle/>
            <a:p>
              <a:endParaRPr lang="de-DE"/>
            </a:p>
          </p:txBody>
        </p:sp>
      </p:grpSp>
      <p:grpSp>
        <p:nvGrpSpPr>
          <p:cNvPr id="88" name="Group 164">
            <a:extLst>
              <a:ext uri="{FF2B5EF4-FFF2-40B4-BE49-F238E27FC236}">
                <a16:creationId xmlns:a16="http://schemas.microsoft.com/office/drawing/2014/main" id="{66916BDD-2CFE-8748-857F-561EDF15B524}"/>
              </a:ext>
            </a:extLst>
          </p:cNvPr>
          <p:cNvGrpSpPr>
            <a:grpSpLocks/>
          </p:cNvGrpSpPr>
          <p:nvPr/>
        </p:nvGrpSpPr>
        <p:grpSpPr bwMode="auto">
          <a:xfrm>
            <a:off x="8310453" y="3688323"/>
            <a:ext cx="1090613" cy="576263"/>
            <a:chOff x="2414" y="2344"/>
            <a:chExt cx="687" cy="363"/>
          </a:xfrm>
        </p:grpSpPr>
        <p:sp>
          <p:nvSpPr>
            <p:cNvPr id="89" name="Rectangle 150">
              <a:extLst>
                <a:ext uri="{FF2B5EF4-FFF2-40B4-BE49-F238E27FC236}">
                  <a16:creationId xmlns:a16="http://schemas.microsoft.com/office/drawing/2014/main" id="{D4475E1C-AE7C-2144-AD51-93DE0307734F}"/>
                </a:ext>
              </a:extLst>
            </p:cNvPr>
            <p:cNvSpPr>
              <a:spLocks noChangeArrowheads="1"/>
            </p:cNvSpPr>
            <p:nvPr/>
          </p:nvSpPr>
          <p:spPr bwMode="auto">
            <a:xfrm>
              <a:off x="2641" y="234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90" name="Rectangle 151">
              <a:extLst>
                <a:ext uri="{FF2B5EF4-FFF2-40B4-BE49-F238E27FC236}">
                  <a16:creationId xmlns:a16="http://schemas.microsoft.com/office/drawing/2014/main" id="{C5331788-6690-7A4A-82BD-48BA0CECC361}"/>
                </a:ext>
              </a:extLst>
            </p:cNvPr>
            <p:cNvSpPr>
              <a:spLocks noChangeArrowheads="1"/>
            </p:cNvSpPr>
            <p:nvPr/>
          </p:nvSpPr>
          <p:spPr bwMode="auto">
            <a:xfrm>
              <a:off x="2414" y="2605"/>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91" name="Rectangle 152">
              <a:extLst>
                <a:ext uri="{FF2B5EF4-FFF2-40B4-BE49-F238E27FC236}">
                  <a16:creationId xmlns:a16="http://schemas.microsoft.com/office/drawing/2014/main" id="{7A9A4365-61A8-6640-860E-7CA2772C7D42}"/>
                </a:ext>
              </a:extLst>
            </p:cNvPr>
            <p:cNvSpPr>
              <a:spLocks noChangeArrowheads="1"/>
            </p:cNvSpPr>
            <p:nvPr/>
          </p:nvSpPr>
          <p:spPr bwMode="auto">
            <a:xfrm>
              <a:off x="2868" y="2605"/>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92" name="Line 163">
              <a:extLst>
                <a:ext uri="{FF2B5EF4-FFF2-40B4-BE49-F238E27FC236}">
                  <a16:creationId xmlns:a16="http://schemas.microsoft.com/office/drawing/2014/main" id="{CD4C6F35-7A63-FF45-A7B1-1A6A5CB43914}"/>
                </a:ext>
              </a:extLst>
            </p:cNvPr>
            <p:cNvSpPr>
              <a:spLocks noChangeShapeType="1"/>
            </p:cNvSpPr>
            <p:nvPr/>
          </p:nvSpPr>
          <p:spPr bwMode="auto">
            <a:xfrm>
              <a:off x="2693" y="2652"/>
              <a:ext cx="137" cy="0"/>
            </a:xfrm>
            <a:prstGeom prst="line">
              <a:avLst/>
            </a:prstGeom>
            <a:noFill/>
            <a:ln w="19050">
              <a:solidFill>
                <a:schemeClr val="tx1"/>
              </a:solidFill>
              <a:prstDash val="sysDot"/>
              <a:round/>
              <a:headEnd type="none" w="sm" len="sm"/>
              <a:tailEnd type="none" w="sm" len="sm"/>
            </a:ln>
          </p:spPr>
          <p:txBody>
            <a:bodyPr/>
            <a:lstStyle/>
            <a:p>
              <a:endParaRPr lang="de-DE"/>
            </a:p>
          </p:txBody>
        </p:sp>
      </p:grpSp>
      <p:grpSp>
        <p:nvGrpSpPr>
          <p:cNvPr id="93" name="Group 172">
            <a:extLst>
              <a:ext uri="{FF2B5EF4-FFF2-40B4-BE49-F238E27FC236}">
                <a16:creationId xmlns:a16="http://schemas.microsoft.com/office/drawing/2014/main" id="{E89B838F-4741-9E46-A125-9653797C8D24}"/>
              </a:ext>
            </a:extLst>
          </p:cNvPr>
          <p:cNvGrpSpPr>
            <a:grpSpLocks/>
          </p:cNvGrpSpPr>
          <p:nvPr/>
        </p:nvGrpSpPr>
        <p:grpSpPr bwMode="auto">
          <a:xfrm>
            <a:off x="10420806" y="4730468"/>
            <a:ext cx="644525" cy="209550"/>
            <a:chOff x="3548" y="3366"/>
            <a:chExt cx="406" cy="132"/>
          </a:xfrm>
        </p:grpSpPr>
        <p:sp>
          <p:nvSpPr>
            <p:cNvPr id="94" name="Rectangle 103">
              <a:extLst>
                <a:ext uri="{FF2B5EF4-FFF2-40B4-BE49-F238E27FC236}">
                  <a16:creationId xmlns:a16="http://schemas.microsoft.com/office/drawing/2014/main" id="{64A005E0-40BB-5342-9CE0-3FDE7B77ACE4}"/>
                </a:ext>
              </a:extLst>
            </p:cNvPr>
            <p:cNvSpPr>
              <a:spLocks noChangeArrowheads="1"/>
            </p:cNvSpPr>
            <p:nvPr/>
          </p:nvSpPr>
          <p:spPr bwMode="auto">
            <a:xfrm>
              <a:off x="3548" y="3381"/>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95" name="Oval 104">
              <a:extLst>
                <a:ext uri="{FF2B5EF4-FFF2-40B4-BE49-F238E27FC236}">
                  <a16:creationId xmlns:a16="http://schemas.microsoft.com/office/drawing/2014/main" id="{A50E9791-75B3-2C4B-A455-C7C8CB57E104}"/>
                </a:ext>
              </a:extLst>
            </p:cNvPr>
            <p:cNvSpPr>
              <a:spLocks noChangeArrowheads="1"/>
            </p:cNvSpPr>
            <p:nvPr/>
          </p:nvSpPr>
          <p:spPr bwMode="auto">
            <a:xfrm>
              <a:off x="3863" y="3415"/>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96" name="Oval 105">
              <a:extLst>
                <a:ext uri="{FF2B5EF4-FFF2-40B4-BE49-F238E27FC236}">
                  <a16:creationId xmlns:a16="http://schemas.microsoft.com/office/drawing/2014/main" id="{81631CD6-8759-CB42-A777-496D96E8A0E8}"/>
                </a:ext>
              </a:extLst>
            </p:cNvPr>
            <p:cNvSpPr>
              <a:spLocks noChangeArrowheads="1"/>
            </p:cNvSpPr>
            <p:nvPr/>
          </p:nvSpPr>
          <p:spPr bwMode="auto">
            <a:xfrm>
              <a:off x="3862" y="3464"/>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97" name="Oval 167">
              <a:extLst>
                <a:ext uri="{FF2B5EF4-FFF2-40B4-BE49-F238E27FC236}">
                  <a16:creationId xmlns:a16="http://schemas.microsoft.com/office/drawing/2014/main" id="{150C7C37-ECD6-9E41-AA2A-E6763CD0575C}"/>
                </a:ext>
              </a:extLst>
            </p:cNvPr>
            <p:cNvSpPr>
              <a:spLocks noChangeArrowheads="1"/>
            </p:cNvSpPr>
            <p:nvPr/>
          </p:nvSpPr>
          <p:spPr bwMode="auto">
            <a:xfrm>
              <a:off x="3862" y="3366"/>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98" name="Line 168">
              <a:extLst>
                <a:ext uri="{FF2B5EF4-FFF2-40B4-BE49-F238E27FC236}">
                  <a16:creationId xmlns:a16="http://schemas.microsoft.com/office/drawing/2014/main" id="{121DC135-8E86-BB44-B9A7-C14A139875F7}"/>
                </a:ext>
              </a:extLst>
            </p:cNvPr>
            <p:cNvSpPr>
              <a:spLocks noChangeShapeType="1"/>
            </p:cNvSpPr>
            <p:nvPr/>
          </p:nvSpPr>
          <p:spPr bwMode="auto">
            <a:xfrm flipH="1">
              <a:off x="3783" y="3384"/>
              <a:ext cx="78" cy="17"/>
            </a:xfrm>
            <a:prstGeom prst="line">
              <a:avLst/>
            </a:prstGeom>
            <a:noFill/>
            <a:ln w="9525">
              <a:solidFill>
                <a:schemeClr val="tx1"/>
              </a:solidFill>
              <a:round/>
              <a:headEnd type="none" w="sm" len="sm"/>
              <a:tailEnd type="none" w="sm" len="sm"/>
            </a:ln>
          </p:spPr>
          <p:txBody>
            <a:bodyPr/>
            <a:lstStyle/>
            <a:p>
              <a:endParaRPr lang="de-DE"/>
            </a:p>
          </p:txBody>
        </p:sp>
        <p:sp>
          <p:nvSpPr>
            <p:cNvPr id="99" name="Line 169">
              <a:extLst>
                <a:ext uri="{FF2B5EF4-FFF2-40B4-BE49-F238E27FC236}">
                  <a16:creationId xmlns:a16="http://schemas.microsoft.com/office/drawing/2014/main" id="{A0AC1E21-11E7-D341-A16B-04F18896C69D}"/>
                </a:ext>
              </a:extLst>
            </p:cNvPr>
            <p:cNvSpPr>
              <a:spLocks noChangeShapeType="1"/>
            </p:cNvSpPr>
            <p:nvPr/>
          </p:nvSpPr>
          <p:spPr bwMode="auto">
            <a:xfrm flipH="1" flipV="1">
              <a:off x="3782" y="3467"/>
              <a:ext cx="79" cy="15"/>
            </a:xfrm>
            <a:prstGeom prst="line">
              <a:avLst/>
            </a:prstGeom>
            <a:noFill/>
            <a:ln w="9525">
              <a:solidFill>
                <a:schemeClr val="tx1"/>
              </a:solidFill>
              <a:round/>
              <a:headEnd type="none" w="sm" len="sm"/>
              <a:tailEnd type="none" w="sm" len="sm"/>
            </a:ln>
          </p:spPr>
          <p:txBody>
            <a:bodyPr/>
            <a:lstStyle/>
            <a:p>
              <a:endParaRPr lang="de-DE"/>
            </a:p>
          </p:txBody>
        </p:sp>
        <p:sp>
          <p:nvSpPr>
            <p:cNvPr id="100" name="Line 171">
              <a:extLst>
                <a:ext uri="{FF2B5EF4-FFF2-40B4-BE49-F238E27FC236}">
                  <a16:creationId xmlns:a16="http://schemas.microsoft.com/office/drawing/2014/main" id="{1A1DF417-72AB-C843-97C1-3AA4BD69F1B1}"/>
                </a:ext>
              </a:extLst>
            </p:cNvPr>
            <p:cNvSpPr>
              <a:spLocks noChangeShapeType="1"/>
            </p:cNvSpPr>
            <p:nvPr/>
          </p:nvSpPr>
          <p:spPr bwMode="auto">
            <a:xfrm flipH="1">
              <a:off x="3783" y="3432"/>
              <a:ext cx="81" cy="0"/>
            </a:xfrm>
            <a:prstGeom prst="line">
              <a:avLst/>
            </a:prstGeom>
            <a:noFill/>
            <a:ln w="9525">
              <a:solidFill>
                <a:schemeClr val="tx1"/>
              </a:solidFill>
              <a:round/>
              <a:headEnd type="none" w="sm" len="sm"/>
              <a:tailEnd type="none" w="sm" len="sm"/>
            </a:ln>
          </p:spPr>
          <p:txBody>
            <a:bodyPr/>
            <a:lstStyle/>
            <a:p>
              <a:endParaRPr lang="de-DE"/>
            </a:p>
          </p:txBody>
        </p:sp>
      </p:grpSp>
      <p:grpSp>
        <p:nvGrpSpPr>
          <p:cNvPr id="101" name="Group 181">
            <a:extLst>
              <a:ext uri="{FF2B5EF4-FFF2-40B4-BE49-F238E27FC236}">
                <a16:creationId xmlns:a16="http://schemas.microsoft.com/office/drawing/2014/main" id="{2BAC8F30-64C8-B242-964B-4B1D21B0437C}"/>
              </a:ext>
            </a:extLst>
          </p:cNvPr>
          <p:cNvGrpSpPr>
            <a:grpSpLocks/>
          </p:cNvGrpSpPr>
          <p:nvPr/>
        </p:nvGrpSpPr>
        <p:grpSpPr bwMode="auto">
          <a:xfrm>
            <a:off x="8700196" y="4678447"/>
            <a:ext cx="273050" cy="209550"/>
            <a:chOff x="2846" y="2893"/>
            <a:chExt cx="172" cy="132"/>
          </a:xfrm>
        </p:grpSpPr>
        <p:sp>
          <p:nvSpPr>
            <p:cNvPr id="102" name="Oval 175">
              <a:extLst>
                <a:ext uri="{FF2B5EF4-FFF2-40B4-BE49-F238E27FC236}">
                  <a16:creationId xmlns:a16="http://schemas.microsoft.com/office/drawing/2014/main" id="{288A02ED-A019-2F43-9CE8-29DD828101E1}"/>
                </a:ext>
              </a:extLst>
            </p:cNvPr>
            <p:cNvSpPr>
              <a:spLocks noChangeArrowheads="1"/>
            </p:cNvSpPr>
            <p:nvPr/>
          </p:nvSpPr>
          <p:spPr bwMode="auto">
            <a:xfrm>
              <a:off x="2927" y="2942"/>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03" name="Oval 176">
              <a:extLst>
                <a:ext uri="{FF2B5EF4-FFF2-40B4-BE49-F238E27FC236}">
                  <a16:creationId xmlns:a16="http://schemas.microsoft.com/office/drawing/2014/main" id="{748C9E94-7CE6-7644-9BBB-E11980892676}"/>
                </a:ext>
              </a:extLst>
            </p:cNvPr>
            <p:cNvSpPr>
              <a:spLocks noChangeArrowheads="1"/>
            </p:cNvSpPr>
            <p:nvPr/>
          </p:nvSpPr>
          <p:spPr bwMode="auto">
            <a:xfrm>
              <a:off x="2926" y="2991"/>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04" name="Oval 177">
              <a:extLst>
                <a:ext uri="{FF2B5EF4-FFF2-40B4-BE49-F238E27FC236}">
                  <a16:creationId xmlns:a16="http://schemas.microsoft.com/office/drawing/2014/main" id="{78EC82B9-737E-BE48-A885-065989358F2D}"/>
                </a:ext>
              </a:extLst>
            </p:cNvPr>
            <p:cNvSpPr>
              <a:spLocks noChangeArrowheads="1"/>
            </p:cNvSpPr>
            <p:nvPr/>
          </p:nvSpPr>
          <p:spPr bwMode="auto">
            <a:xfrm>
              <a:off x="2926" y="2893"/>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05" name="Line 178">
              <a:extLst>
                <a:ext uri="{FF2B5EF4-FFF2-40B4-BE49-F238E27FC236}">
                  <a16:creationId xmlns:a16="http://schemas.microsoft.com/office/drawing/2014/main" id="{0B9B5EF4-9AA2-ED42-8D40-5D8373EAB423}"/>
                </a:ext>
              </a:extLst>
            </p:cNvPr>
            <p:cNvSpPr>
              <a:spLocks noChangeShapeType="1"/>
            </p:cNvSpPr>
            <p:nvPr/>
          </p:nvSpPr>
          <p:spPr bwMode="auto">
            <a:xfrm flipH="1">
              <a:off x="2847" y="2911"/>
              <a:ext cx="78" cy="17"/>
            </a:xfrm>
            <a:prstGeom prst="line">
              <a:avLst/>
            </a:prstGeom>
            <a:noFill/>
            <a:ln w="9525">
              <a:solidFill>
                <a:schemeClr val="tx1"/>
              </a:solidFill>
              <a:round/>
              <a:headEnd type="none" w="sm" len="sm"/>
              <a:tailEnd type="none" w="sm" len="sm"/>
            </a:ln>
          </p:spPr>
          <p:txBody>
            <a:bodyPr/>
            <a:lstStyle/>
            <a:p>
              <a:endParaRPr lang="de-DE"/>
            </a:p>
          </p:txBody>
        </p:sp>
        <p:sp>
          <p:nvSpPr>
            <p:cNvPr id="106" name="Line 179">
              <a:extLst>
                <a:ext uri="{FF2B5EF4-FFF2-40B4-BE49-F238E27FC236}">
                  <a16:creationId xmlns:a16="http://schemas.microsoft.com/office/drawing/2014/main" id="{610D0D72-265D-CC4F-A4F2-A799B361573D}"/>
                </a:ext>
              </a:extLst>
            </p:cNvPr>
            <p:cNvSpPr>
              <a:spLocks noChangeShapeType="1"/>
            </p:cNvSpPr>
            <p:nvPr/>
          </p:nvSpPr>
          <p:spPr bwMode="auto">
            <a:xfrm flipH="1" flipV="1">
              <a:off x="2846" y="2994"/>
              <a:ext cx="79" cy="15"/>
            </a:xfrm>
            <a:prstGeom prst="line">
              <a:avLst/>
            </a:prstGeom>
            <a:noFill/>
            <a:ln w="9525">
              <a:solidFill>
                <a:schemeClr val="tx1"/>
              </a:solidFill>
              <a:round/>
              <a:headEnd type="none" w="sm" len="sm"/>
              <a:tailEnd type="none" w="sm" len="sm"/>
            </a:ln>
          </p:spPr>
          <p:txBody>
            <a:bodyPr/>
            <a:lstStyle/>
            <a:p>
              <a:endParaRPr lang="de-DE"/>
            </a:p>
          </p:txBody>
        </p:sp>
        <p:sp>
          <p:nvSpPr>
            <p:cNvPr id="107" name="Line 180">
              <a:extLst>
                <a:ext uri="{FF2B5EF4-FFF2-40B4-BE49-F238E27FC236}">
                  <a16:creationId xmlns:a16="http://schemas.microsoft.com/office/drawing/2014/main" id="{5C898312-4523-5D4E-831B-CD462025B960}"/>
                </a:ext>
              </a:extLst>
            </p:cNvPr>
            <p:cNvSpPr>
              <a:spLocks noChangeShapeType="1"/>
            </p:cNvSpPr>
            <p:nvPr/>
          </p:nvSpPr>
          <p:spPr bwMode="auto">
            <a:xfrm flipH="1">
              <a:off x="2847" y="2959"/>
              <a:ext cx="81" cy="0"/>
            </a:xfrm>
            <a:prstGeom prst="line">
              <a:avLst/>
            </a:prstGeom>
            <a:noFill/>
            <a:ln w="9525">
              <a:solidFill>
                <a:schemeClr val="tx1"/>
              </a:solidFill>
              <a:round/>
              <a:headEnd type="none" w="sm" len="sm"/>
              <a:tailEnd type="none" w="sm" len="sm"/>
            </a:ln>
          </p:spPr>
          <p:txBody>
            <a:bodyPr/>
            <a:lstStyle/>
            <a:p>
              <a:endParaRPr lang="de-DE"/>
            </a:p>
          </p:txBody>
        </p:sp>
      </p:grpSp>
      <p:grpSp>
        <p:nvGrpSpPr>
          <p:cNvPr id="108" name="Group 182">
            <a:extLst>
              <a:ext uri="{FF2B5EF4-FFF2-40B4-BE49-F238E27FC236}">
                <a16:creationId xmlns:a16="http://schemas.microsoft.com/office/drawing/2014/main" id="{283310A1-E22A-084C-8134-729B6BA4054A}"/>
              </a:ext>
            </a:extLst>
          </p:cNvPr>
          <p:cNvGrpSpPr>
            <a:grpSpLocks/>
          </p:cNvGrpSpPr>
          <p:nvPr/>
        </p:nvGrpSpPr>
        <p:grpSpPr bwMode="auto">
          <a:xfrm>
            <a:off x="8697803" y="5457155"/>
            <a:ext cx="273050" cy="209550"/>
            <a:chOff x="2846" y="2893"/>
            <a:chExt cx="172" cy="132"/>
          </a:xfrm>
        </p:grpSpPr>
        <p:sp>
          <p:nvSpPr>
            <p:cNvPr id="109" name="Oval 183">
              <a:extLst>
                <a:ext uri="{FF2B5EF4-FFF2-40B4-BE49-F238E27FC236}">
                  <a16:creationId xmlns:a16="http://schemas.microsoft.com/office/drawing/2014/main" id="{BA22131D-F298-0E46-96D1-C8B38AF249AA}"/>
                </a:ext>
              </a:extLst>
            </p:cNvPr>
            <p:cNvSpPr>
              <a:spLocks noChangeArrowheads="1"/>
            </p:cNvSpPr>
            <p:nvPr/>
          </p:nvSpPr>
          <p:spPr bwMode="auto">
            <a:xfrm>
              <a:off x="2927" y="2942"/>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10" name="Oval 184">
              <a:extLst>
                <a:ext uri="{FF2B5EF4-FFF2-40B4-BE49-F238E27FC236}">
                  <a16:creationId xmlns:a16="http://schemas.microsoft.com/office/drawing/2014/main" id="{B7A840AE-6223-9847-8DC6-076AEDFF7246}"/>
                </a:ext>
              </a:extLst>
            </p:cNvPr>
            <p:cNvSpPr>
              <a:spLocks noChangeArrowheads="1"/>
            </p:cNvSpPr>
            <p:nvPr/>
          </p:nvSpPr>
          <p:spPr bwMode="auto">
            <a:xfrm>
              <a:off x="2926" y="2991"/>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11" name="Oval 185">
              <a:extLst>
                <a:ext uri="{FF2B5EF4-FFF2-40B4-BE49-F238E27FC236}">
                  <a16:creationId xmlns:a16="http://schemas.microsoft.com/office/drawing/2014/main" id="{44A705A7-DBEE-9B42-8FAD-4BAFFC1BA9CC}"/>
                </a:ext>
              </a:extLst>
            </p:cNvPr>
            <p:cNvSpPr>
              <a:spLocks noChangeArrowheads="1"/>
            </p:cNvSpPr>
            <p:nvPr/>
          </p:nvSpPr>
          <p:spPr bwMode="auto">
            <a:xfrm>
              <a:off x="2926" y="2893"/>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12" name="Line 186">
              <a:extLst>
                <a:ext uri="{FF2B5EF4-FFF2-40B4-BE49-F238E27FC236}">
                  <a16:creationId xmlns:a16="http://schemas.microsoft.com/office/drawing/2014/main" id="{EEFADAFE-83DD-FF4D-93E6-7FBEC7AD59CF}"/>
                </a:ext>
              </a:extLst>
            </p:cNvPr>
            <p:cNvSpPr>
              <a:spLocks noChangeShapeType="1"/>
            </p:cNvSpPr>
            <p:nvPr/>
          </p:nvSpPr>
          <p:spPr bwMode="auto">
            <a:xfrm flipH="1">
              <a:off x="2847" y="2911"/>
              <a:ext cx="78" cy="17"/>
            </a:xfrm>
            <a:prstGeom prst="line">
              <a:avLst/>
            </a:prstGeom>
            <a:noFill/>
            <a:ln w="9525">
              <a:solidFill>
                <a:schemeClr val="tx1"/>
              </a:solidFill>
              <a:round/>
              <a:headEnd type="none" w="sm" len="sm"/>
              <a:tailEnd type="none" w="sm" len="sm"/>
            </a:ln>
          </p:spPr>
          <p:txBody>
            <a:bodyPr/>
            <a:lstStyle/>
            <a:p>
              <a:endParaRPr lang="de-DE"/>
            </a:p>
          </p:txBody>
        </p:sp>
        <p:sp>
          <p:nvSpPr>
            <p:cNvPr id="113" name="Line 187">
              <a:extLst>
                <a:ext uri="{FF2B5EF4-FFF2-40B4-BE49-F238E27FC236}">
                  <a16:creationId xmlns:a16="http://schemas.microsoft.com/office/drawing/2014/main" id="{B82F270D-C3B1-1E4F-91FD-90A19A146415}"/>
                </a:ext>
              </a:extLst>
            </p:cNvPr>
            <p:cNvSpPr>
              <a:spLocks noChangeShapeType="1"/>
            </p:cNvSpPr>
            <p:nvPr/>
          </p:nvSpPr>
          <p:spPr bwMode="auto">
            <a:xfrm flipH="1" flipV="1">
              <a:off x="2846" y="2994"/>
              <a:ext cx="79" cy="15"/>
            </a:xfrm>
            <a:prstGeom prst="line">
              <a:avLst/>
            </a:prstGeom>
            <a:noFill/>
            <a:ln w="9525">
              <a:solidFill>
                <a:schemeClr val="tx1"/>
              </a:solidFill>
              <a:round/>
              <a:headEnd type="none" w="sm" len="sm"/>
              <a:tailEnd type="none" w="sm" len="sm"/>
            </a:ln>
          </p:spPr>
          <p:txBody>
            <a:bodyPr/>
            <a:lstStyle/>
            <a:p>
              <a:endParaRPr lang="de-DE"/>
            </a:p>
          </p:txBody>
        </p:sp>
        <p:sp>
          <p:nvSpPr>
            <p:cNvPr id="114" name="Line 188">
              <a:extLst>
                <a:ext uri="{FF2B5EF4-FFF2-40B4-BE49-F238E27FC236}">
                  <a16:creationId xmlns:a16="http://schemas.microsoft.com/office/drawing/2014/main" id="{48908D5A-99A9-B644-8320-47ED0E96E0F7}"/>
                </a:ext>
              </a:extLst>
            </p:cNvPr>
            <p:cNvSpPr>
              <a:spLocks noChangeShapeType="1"/>
            </p:cNvSpPr>
            <p:nvPr/>
          </p:nvSpPr>
          <p:spPr bwMode="auto">
            <a:xfrm flipH="1">
              <a:off x="2847" y="2959"/>
              <a:ext cx="81" cy="0"/>
            </a:xfrm>
            <a:prstGeom prst="line">
              <a:avLst/>
            </a:prstGeom>
            <a:noFill/>
            <a:ln w="9525">
              <a:solidFill>
                <a:schemeClr val="tx1"/>
              </a:solidFill>
              <a:round/>
              <a:headEnd type="none" w="sm" len="sm"/>
              <a:tailEnd type="none" w="sm" len="sm"/>
            </a:ln>
          </p:spPr>
          <p:txBody>
            <a:bodyPr/>
            <a:lstStyle/>
            <a:p>
              <a:endParaRPr lang="de-DE"/>
            </a:p>
          </p:txBody>
        </p:sp>
      </p:grpSp>
      <p:grpSp>
        <p:nvGrpSpPr>
          <p:cNvPr id="115" name="Group 207">
            <a:extLst>
              <a:ext uri="{FF2B5EF4-FFF2-40B4-BE49-F238E27FC236}">
                <a16:creationId xmlns:a16="http://schemas.microsoft.com/office/drawing/2014/main" id="{A7E8BFED-D8B8-8644-B3F5-626D8B6A76DE}"/>
              </a:ext>
            </a:extLst>
          </p:cNvPr>
          <p:cNvGrpSpPr>
            <a:grpSpLocks/>
          </p:cNvGrpSpPr>
          <p:nvPr/>
        </p:nvGrpSpPr>
        <p:grpSpPr bwMode="auto">
          <a:xfrm>
            <a:off x="10436513" y="5457155"/>
            <a:ext cx="544513" cy="209550"/>
            <a:chOff x="3578" y="3368"/>
            <a:chExt cx="343" cy="132"/>
          </a:xfrm>
        </p:grpSpPr>
        <p:sp>
          <p:nvSpPr>
            <p:cNvPr id="116" name="AutoShape 108">
              <a:extLst>
                <a:ext uri="{FF2B5EF4-FFF2-40B4-BE49-F238E27FC236}">
                  <a16:creationId xmlns:a16="http://schemas.microsoft.com/office/drawing/2014/main" id="{A95728DC-0E22-174E-9B52-14FC808E0E71}"/>
                </a:ext>
              </a:extLst>
            </p:cNvPr>
            <p:cNvSpPr>
              <a:spLocks noChangeArrowheads="1"/>
            </p:cNvSpPr>
            <p:nvPr/>
          </p:nvSpPr>
          <p:spPr bwMode="auto">
            <a:xfrm>
              <a:off x="3578" y="3391"/>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17" name="Oval 199">
              <a:extLst>
                <a:ext uri="{FF2B5EF4-FFF2-40B4-BE49-F238E27FC236}">
                  <a16:creationId xmlns:a16="http://schemas.microsoft.com/office/drawing/2014/main" id="{1A7A78F5-45A7-0C4C-929E-151CC3C30E4B}"/>
                </a:ext>
              </a:extLst>
            </p:cNvPr>
            <p:cNvSpPr>
              <a:spLocks noChangeArrowheads="1"/>
            </p:cNvSpPr>
            <p:nvPr/>
          </p:nvSpPr>
          <p:spPr bwMode="auto">
            <a:xfrm>
              <a:off x="3830" y="3418"/>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18" name="Oval 200">
              <a:extLst>
                <a:ext uri="{FF2B5EF4-FFF2-40B4-BE49-F238E27FC236}">
                  <a16:creationId xmlns:a16="http://schemas.microsoft.com/office/drawing/2014/main" id="{1463B307-FF2B-9C48-9DC8-90C15995A159}"/>
                </a:ext>
              </a:extLst>
            </p:cNvPr>
            <p:cNvSpPr>
              <a:spLocks noChangeArrowheads="1"/>
            </p:cNvSpPr>
            <p:nvPr/>
          </p:nvSpPr>
          <p:spPr bwMode="auto">
            <a:xfrm>
              <a:off x="3802" y="3466"/>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19" name="Oval 201">
              <a:extLst>
                <a:ext uri="{FF2B5EF4-FFF2-40B4-BE49-F238E27FC236}">
                  <a16:creationId xmlns:a16="http://schemas.microsoft.com/office/drawing/2014/main" id="{D2086CF2-AE83-9B43-8051-744407415A61}"/>
                </a:ext>
              </a:extLst>
            </p:cNvPr>
            <p:cNvSpPr>
              <a:spLocks noChangeArrowheads="1"/>
            </p:cNvSpPr>
            <p:nvPr/>
          </p:nvSpPr>
          <p:spPr bwMode="auto">
            <a:xfrm>
              <a:off x="3802" y="3368"/>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20" name="Line 202">
              <a:extLst>
                <a:ext uri="{FF2B5EF4-FFF2-40B4-BE49-F238E27FC236}">
                  <a16:creationId xmlns:a16="http://schemas.microsoft.com/office/drawing/2014/main" id="{93A6621A-5B4C-AE41-9057-F87A1FBF66D4}"/>
                </a:ext>
              </a:extLst>
            </p:cNvPr>
            <p:cNvSpPr>
              <a:spLocks noChangeShapeType="1"/>
            </p:cNvSpPr>
            <p:nvPr/>
          </p:nvSpPr>
          <p:spPr bwMode="auto">
            <a:xfrm flipH="1">
              <a:off x="3725" y="3386"/>
              <a:ext cx="76" cy="23"/>
            </a:xfrm>
            <a:prstGeom prst="line">
              <a:avLst/>
            </a:prstGeom>
            <a:noFill/>
            <a:ln w="9525">
              <a:solidFill>
                <a:schemeClr val="tx1"/>
              </a:solidFill>
              <a:round/>
              <a:headEnd type="none" w="sm" len="sm"/>
              <a:tailEnd type="none" w="sm" len="sm"/>
            </a:ln>
          </p:spPr>
          <p:txBody>
            <a:bodyPr/>
            <a:lstStyle/>
            <a:p>
              <a:endParaRPr lang="de-DE"/>
            </a:p>
          </p:txBody>
        </p:sp>
        <p:sp>
          <p:nvSpPr>
            <p:cNvPr id="121" name="Line 203">
              <a:extLst>
                <a:ext uri="{FF2B5EF4-FFF2-40B4-BE49-F238E27FC236}">
                  <a16:creationId xmlns:a16="http://schemas.microsoft.com/office/drawing/2014/main" id="{40D09650-21B0-F048-8B9B-C261764A54B0}"/>
                </a:ext>
              </a:extLst>
            </p:cNvPr>
            <p:cNvSpPr>
              <a:spLocks noChangeShapeType="1"/>
            </p:cNvSpPr>
            <p:nvPr/>
          </p:nvSpPr>
          <p:spPr bwMode="auto">
            <a:xfrm flipH="1" flipV="1">
              <a:off x="3721" y="3463"/>
              <a:ext cx="80" cy="21"/>
            </a:xfrm>
            <a:prstGeom prst="line">
              <a:avLst/>
            </a:prstGeom>
            <a:noFill/>
            <a:ln w="9525">
              <a:solidFill>
                <a:schemeClr val="tx1"/>
              </a:solidFill>
              <a:round/>
              <a:headEnd type="none" w="sm" len="sm"/>
              <a:tailEnd type="none" w="sm" len="sm"/>
            </a:ln>
          </p:spPr>
          <p:txBody>
            <a:bodyPr/>
            <a:lstStyle/>
            <a:p>
              <a:endParaRPr lang="de-DE"/>
            </a:p>
          </p:txBody>
        </p:sp>
        <p:sp>
          <p:nvSpPr>
            <p:cNvPr id="122" name="Line 204">
              <a:extLst>
                <a:ext uri="{FF2B5EF4-FFF2-40B4-BE49-F238E27FC236}">
                  <a16:creationId xmlns:a16="http://schemas.microsoft.com/office/drawing/2014/main" id="{45D844E4-FDF4-BA42-8DD3-4FD61620D9CF}"/>
                </a:ext>
              </a:extLst>
            </p:cNvPr>
            <p:cNvSpPr>
              <a:spLocks noChangeShapeType="1"/>
            </p:cNvSpPr>
            <p:nvPr/>
          </p:nvSpPr>
          <p:spPr bwMode="auto">
            <a:xfrm flipH="1">
              <a:off x="3776" y="3435"/>
              <a:ext cx="55" cy="2"/>
            </a:xfrm>
            <a:prstGeom prst="line">
              <a:avLst/>
            </a:prstGeom>
            <a:noFill/>
            <a:ln w="9525">
              <a:solidFill>
                <a:schemeClr val="tx1"/>
              </a:solidFill>
              <a:round/>
              <a:headEnd type="none" w="sm" len="sm"/>
              <a:tailEnd type="none" w="sm" len="sm"/>
            </a:ln>
          </p:spPr>
          <p:txBody>
            <a:bodyPr/>
            <a:lstStyle/>
            <a:p>
              <a:endParaRPr lang="de-DE"/>
            </a:p>
          </p:txBody>
        </p:sp>
      </p:grpSp>
    </p:spTree>
    <p:extLst>
      <p:ext uri="{BB962C8B-B14F-4D97-AF65-F5344CB8AC3E}">
        <p14:creationId xmlns:p14="http://schemas.microsoft.com/office/powerpoint/2010/main" val="23388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6CB3-4C11-2C46-8B68-6F6BFAD6AD6D}"/>
              </a:ext>
            </a:extLst>
          </p:cNvPr>
          <p:cNvSpPr>
            <a:spLocks noGrp="1"/>
          </p:cNvSpPr>
          <p:nvPr>
            <p:ph type="title"/>
          </p:nvPr>
        </p:nvSpPr>
        <p:spPr/>
        <p:txBody>
          <a:bodyPr/>
          <a:lstStyle/>
          <a:p>
            <a:r>
              <a:rPr lang="de-DE" dirty="0"/>
              <a:t>Inside-out</a:t>
            </a:r>
          </a:p>
        </p:txBody>
      </p:sp>
      <p:sp>
        <p:nvSpPr>
          <p:cNvPr id="3" name="Content Placeholder 2">
            <a:extLst>
              <a:ext uri="{FF2B5EF4-FFF2-40B4-BE49-F238E27FC236}">
                <a16:creationId xmlns:a16="http://schemas.microsoft.com/office/drawing/2014/main" id="{80BA177E-9871-3544-BCB6-41CD960D76C6}"/>
              </a:ext>
            </a:extLst>
          </p:cNvPr>
          <p:cNvSpPr>
            <a:spLocks noGrp="1"/>
          </p:cNvSpPr>
          <p:nvPr>
            <p:ph idx="1"/>
          </p:nvPr>
        </p:nvSpPr>
        <p:spPr/>
        <p:txBody>
          <a:bodyPr>
            <a:noAutofit/>
          </a:bodyPr>
          <a:lstStyle/>
          <a:p>
            <a:r>
              <a:rPr lang="de-DE" dirty="0"/>
              <a:t>Wie </a:t>
            </a:r>
            <a:r>
              <a:rPr lang="de-DE" dirty="0" err="1"/>
              <a:t>bottom-up</a:t>
            </a:r>
            <a:r>
              <a:rPr lang="de-DE" dirty="0"/>
              <a:t>, aber ausgehend von einem zentralen Konzept </a:t>
            </a:r>
          </a:p>
          <a:p>
            <a:pPr lvl="1"/>
            <a:r>
              <a:rPr lang="de-DE" dirty="0"/>
              <a:t>Vom „Wichtigen“ zum „</a:t>
            </a:r>
            <a:r>
              <a:rPr lang="de-DE" dirty="0" err="1"/>
              <a:t>Un</a:t>
            </a:r>
            <a:r>
              <a:rPr lang="de-DE" dirty="0"/>
              <a:t>-wichtigen“</a:t>
            </a:r>
          </a:p>
          <a:p>
            <a:pPr lvl="1"/>
            <a:r>
              <a:rPr lang="de-DE" dirty="0"/>
              <a:t>Beispiel</a:t>
            </a:r>
          </a:p>
          <a:p>
            <a:pPr lvl="2"/>
            <a:r>
              <a:rPr lang="de-DE" dirty="0"/>
              <a:t>Entitäten</a:t>
            </a:r>
          </a:p>
          <a:p>
            <a:pPr lvl="3"/>
            <a:r>
              <a:rPr lang="de-DE" dirty="0"/>
              <a:t>Angestellte</a:t>
            </a:r>
          </a:p>
          <a:p>
            <a:pPr lvl="3"/>
            <a:r>
              <a:rPr lang="de-DE" dirty="0"/>
              <a:t>Abteilung</a:t>
            </a:r>
          </a:p>
          <a:p>
            <a:pPr lvl="3"/>
            <a:r>
              <a:rPr lang="de-DE" dirty="0"/>
              <a:t>Projekt</a:t>
            </a:r>
          </a:p>
          <a:p>
            <a:pPr lvl="3"/>
            <a:r>
              <a:rPr lang="de-DE" dirty="0"/>
              <a:t>Angehörige</a:t>
            </a:r>
          </a:p>
          <a:p>
            <a:pPr lvl="2"/>
            <a:r>
              <a:rPr lang="de-DE" dirty="0"/>
              <a:t>Beziehungen</a:t>
            </a:r>
          </a:p>
          <a:p>
            <a:pPr lvl="3"/>
            <a:r>
              <a:rPr lang="de-DE" dirty="0"/>
              <a:t>Angestellte ist Abteilung zugeordnet</a:t>
            </a:r>
          </a:p>
          <a:p>
            <a:pPr lvl="3"/>
            <a:r>
              <a:rPr lang="de-DE" dirty="0"/>
              <a:t>Angestellte arbeitet für Projekt</a:t>
            </a:r>
          </a:p>
          <a:p>
            <a:pPr lvl="3"/>
            <a:r>
              <a:rPr lang="de-DE" dirty="0"/>
              <a:t>Abteilung kontrolliert Projekt</a:t>
            </a:r>
          </a:p>
          <a:p>
            <a:pPr lvl="3"/>
            <a:r>
              <a:rPr lang="de-DE" dirty="0"/>
              <a:t>Angestellte haben Angehörige</a:t>
            </a:r>
          </a:p>
        </p:txBody>
      </p:sp>
      <p:sp>
        <p:nvSpPr>
          <p:cNvPr id="4" name="Slide Number Placeholder 3">
            <a:extLst>
              <a:ext uri="{FF2B5EF4-FFF2-40B4-BE49-F238E27FC236}">
                <a16:creationId xmlns:a16="http://schemas.microsoft.com/office/drawing/2014/main" id="{CABC7E46-9515-5648-9BB2-47CA12B9CA10}"/>
              </a:ext>
            </a:extLst>
          </p:cNvPr>
          <p:cNvSpPr>
            <a:spLocks noGrp="1"/>
          </p:cNvSpPr>
          <p:nvPr>
            <p:ph type="sldNum" sz="quarter" idx="4"/>
          </p:nvPr>
        </p:nvSpPr>
        <p:spPr/>
        <p:txBody>
          <a:bodyPr/>
          <a:lstStyle/>
          <a:p>
            <a:fld id="{6B52BCD7-8B4B-1443-81DC-540C3C62FE02}" type="slidenum">
              <a:rPr lang="en-GB" smtClean="0"/>
              <a:t>53</a:t>
            </a:fld>
            <a:endParaRPr lang="en-GB"/>
          </a:p>
        </p:txBody>
      </p:sp>
      <p:sp>
        <p:nvSpPr>
          <p:cNvPr id="5" name="Date Placeholder 4">
            <a:extLst>
              <a:ext uri="{FF2B5EF4-FFF2-40B4-BE49-F238E27FC236}">
                <a16:creationId xmlns:a16="http://schemas.microsoft.com/office/drawing/2014/main" id="{5F318CD1-C3F1-0343-B3EA-7CA9AA994B2F}"/>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F0059378-68A9-A44D-ADD7-5E12F5DB71E7}"/>
              </a:ext>
            </a:extLst>
          </p:cNvPr>
          <p:cNvSpPr>
            <a:spLocks noGrp="1"/>
          </p:cNvSpPr>
          <p:nvPr>
            <p:ph type="ftr" sz="quarter" idx="3"/>
          </p:nvPr>
        </p:nvSpPr>
        <p:spPr/>
        <p:txBody>
          <a:bodyPr/>
          <a:lstStyle/>
          <a:p>
            <a:r>
              <a:rPr lang="en-GB"/>
              <a:t>T. Braun - Datenbanken</a:t>
            </a:r>
          </a:p>
        </p:txBody>
      </p:sp>
      <p:sp>
        <p:nvSpPr>
          <p:cNvPr id="7" name="Rectangle 6">
            <a:extLst>
              <a:ext uri="{FF2B5EF4-FFF2-40B4-BE49-F238E27FC236}">
                <a16:creationId xmlns:a16="http://schemas.microsoft.com/office/drawing/2014/main" id="{49D6801B-5E5C-044F-9B41-AB388693E8C3}"/>
              </a:ext>
            </a:extLst>
          </p:cNvPr>
          <p:cNvSpPr>
            <a:spLocks noChangeArrowheads="1"/>
          </p:cNvSpPr>
          <p:nvPr/>
        </p:nvSpPr>
        <p:spPr bwMode="auto">
          <a:xfrm>
            <a:off x="10562538" y="2084240"/>
            <a:ext cx="98116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8" name="AutoShape 4">
            <a:extLst>
              <a:ext uri="{FF2B5EF4-FFF2-40B4-BE49-F238E27FC236}">
                <a16:creationId xmlns:a16="http://schemas.microsoft.com/office/drawing/2014/main" id="{C00BC7E9-72D5-1C40-B401-C1A2F28ED059}"/>
              </a:ext>
            </a:extLst>
          </p:cNvPr>
          <p:cNvSpPr>
            <a:spLocks noChangeArrowheads="1"/>
          </p:cNvSpPr>
          <p:nvPr/>
        </p:nvSpPr>
        <p:spPr bwMode="auto">
          <a:xfrm>
            <a:off x="8669830" y="1940687"/>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9" name="Straight Connector 8">
            <a:extLst>
              <a:ext uri="{FF2B5EF4-FFF2-40B4-BE49-F238E27FC236}">
                <a16:creationId xmlns:a16="http://schemas.microsoft.com/office/drawing/2014/main" id="{ED7A03C1-B2CB-C64A-A43A-AB5E927528E7}"/>
              </a:ext>
            </a:extLst>
          </p:cNvPr>
          <p:cNvCxnSpPr>
            <a:cxnSpLocks/>
            <a:stCxn id="8" idx="3"/>
            <a:endCxn id="7" idx="1"/>
          </p:cNvCxnSpPr>
          <p:nvPr/>
        </p:nvCxnSpPr>
        <p:spPr>
          <a:xfrm>
            <a:off x="10234091" y="2239137"/>
            <a:ext cx="328447" cy="787"/>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0" name="Rectangle 2">
            <a:extLst>
              <a:ext uri="{FF2B5EF4-FFF2-40B4-BE49-F238E27FC236}">
                <a16:creationId xmlns:a16="http://schemas.microsoft.com/office/drawing/2014/main" id="{38354CF8-233E-664F-89CD-23C8C4C5AA74}"/>
              </a:ext>
            </a:extLst>
          </p:cNvPr>
          <p:cNvSpPr>
            <a:spLocks noChangeArrowheads="1"/>
          </p:cNvSpPr>
          <p:nvPr/>
        </p:nvSpPr>
        <p:spPr bwMode="auto">
          <a:xfrm>
            <a:off x="6857164" y="3197550"/>
            <a:ext cx="111530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11" name="Straight Connector 10">
            <a:extLst>
              <a:ext uri="{FF2B5EF4-FFF2-40B4-BE49-F238E27FC236}">
                <a16:creationId xmlns:a16="http://schemas.microsoft.com/office/drawing/2014/main" id="{EFB5665F-9D38-CE40-A768-AFF55189D1B5}"/>
              </a:ext>
            </a:extLst>
          </p:cNvPr>
          <p:cNvCxnSpPr>
            <a:cxnSpLocks/>
            <a:stCxn id="10" idx="3"/>
            <a:endCxn id="8" idx="1"/>
          </p:cNvCxnSpPr>
          <p:nvPr/>
        </p:nvCxnSpPr>
        <p:spPr>
          <a:xfrm flipV="1">
            <a:off x="7972471" y="2239137"/>
            <a:ext cx="697359" cy="1114097"/>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2" name="AutoShape 4">
            <a:extLst>
              <a:ext uri="{FF2B5EF4-FFF2-40B4-BE49-F238E27FC236}">
                <a16:creationId xmlns:a16="http://schemas.microsoft.com/office/drawing/2014/main" id="{FDC02BC6-4011-724D-9433-68541FB5E4A8}"/>
              </a:ext>
            </a:extLst>
          </p:cNvPr>
          <p:cNvSpPr>
            <a:spLocks noChangeArrowheads="1"/>
          </p:cNvSpPr>
          <p:nvPr/>
        </p:nvSpPr>
        <p:spPr bwMode="auto">
          <a:xfrm>
            <a:off x="10274568" y="2987333"/>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13" name="Straight Connector 12">
            <a:extLst>
              <a:ext uri="{FF2B5EF4-FFF2-40B4-BE49-F238E27FC236}">
                <a16:creationId xmlns:a16="http://schemas.microsoft.com/office/drawing/2014/main" id="{3CB6CABA-1D87-1348-A8E1-0D2032AADDA0}"/>
              </a:ext>
            </a:extLst>
          </p:cNvPr>
          <p:cNvCxnSpPr>
            <a:cxnSpLocks/>
            <a:stCxn id="12" idx="0"/>
            <a:endCxn id="7" idx="2"/>
          </p:cNvCxnSpPr>
          <p:nvPr/>
        </p:nvCxnSpPr>
        <p:spPr>
          <a:xfrm flipV="1">
            <a:off x="11053121" y="2395607"/>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8568921-1713-004B-B043-2B27F83F3371}"/>
              </a:ext>
            </a:extLst>
          </p:cNvPr>
          <p:cNvCxnSpPr>
            <a:cxnSpLocks/>
            <a:stCxn id="15" idx="0"/>
            <a:endCxn id="12" idx="2"/>
          </p:cNvCxnSpPr>
          <p:nvPr/>
        </p:nvCxnSpPr>
        <p:spPr>
          <a:xfrm flipH="1" flipV="1">
            <a:off x="11053121" y="3584233"/>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5" name="Rectangle 2">
            <a:extLst>
              <a:ext uri="{FF2B5EF4-FFF2-40B4-BE49-F238E27FC236}">
                <a16:creationId xmlns:a16="http://schemas.microsoft.com/office/drawing/2014/main" id="{919E04DB-0E6F-684C-9A25-08D170A72B91}"/>
              </a:ext>
            </a:extLst>
          </p:cNvPr>
          <p:cNvSpPr>
            <a:spLocks noChangeArrowheads="1"/>
          </p:cNvSpPr>
          <p:nvPr/>
        </p:nvSpPr>
        <p:spPr bwMode="auto">
          <a:xfrm>
            <a:off x="10664708" y="4090032"/>
            <a:ext cx="779510"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16" name="AutoShape 4">
            <a:extLst>
              <a:ext uri="{FF2B5EF4-FFF2-40B4-BE49-F238E27FC236}">
                <a16:creationId xmlns:a16="http://schemas.microsoft.com/office/drawing/2014/main" id="{AACAD0E2-42C4-6041-B0AC-1683BF53D88E}"/>
              </a:ext>
            </a:extLst>
          </p:cNvPr>
          <p:cNvSpPr>
            <a:spLocks noChangeArrowheads="1"/>
          </p:cNvSpPr>
          <p:nvPr/>
        </p:nvSpPr>
        <p:spPr bwMode="auto">
          <a:xfrm>
            <a:off x="8669830" y="3932274"/>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17" name="Straight Connector 16">
            <a:extLst>
              <a:ext uri="{FF2B5EF4-FFF2-40B4-BE49-F238E27FC236}">
                <a16:creationId xmlns:a16="http://schemas.microsoft.com/office/drawing/2014/main" id="{E41C0FC1-2601-EF4C-812B-7347C090D2F6}"/>
              </a:ext>
            </a:extLst>
          </p:cNvPr>
          <p:cNvCxnSpPr>
            <a:cxnSpLocks/>
            <a:stCxn id="16" idx="3"/>
            <a:endCxn id="15" idx="1"/>
          </p:cNvCxnSpPr>
          <p:nvPr/>
        </p:nvCxnSpPr>
        <p:spPr>
          <a:xfrm>
            <a:off x="10234091" y="4230724"/>
            <a:ext cx="430617" cy="1499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E380EA7-8338-304B-BA2A-4D4C235E99B5}"/>
              </a:ext>
            </a:extLst>
          </p:cNvPr>
          <p:cNvCxnSpPr>
            <a:cxnSpLocks/>
            <a:stCxn id="10" idx="3"/>
            <a:endCxn id="16" idx="1"/>
          </p:cNvCxnSpPr>
          <p:nvPr/>
        </p:nvCxnSpPr>
        <p:spPr>
          <a:xfrm>
            <a:off x="7972471" y="3353234"/>
            <a:ext cx="697359" cy="877490"/>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9" name="AutoShape 4">
            <a:extLst>
              <a:ext uri="{FF2B5EF4-FFF2-40B4-BE49-F238E27FC236}">
                <a16:creationId xmlns:a16="http://schemas.microsoft.com/office/drawing/2014/main" id="{8FCAD464-744A-1647-81DF-CC2C48FF1C1D}"/>
              </a:ext>
            </a:extLst>
          </p:cNvPr>
          <p:cNvSpPr>
            <a:spLocks noChangeArrowheads="1"/>
          </p:cNvSpPr>
          <p:nvPr/>
        </p:nvSpPr>
        <p:spPr bwMode="auto">
          <a:xfrm>
            <a:off x="6334531" y="4042927"/>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20" name="Straight Connector 19">
            <a:extLst>
              <a:ext uri="{FF2B5EF4-FFF2-40B4-BE49-F238E27FC236}">
                <a16:creationId xmlns:a16="http://schemas.microsoft.com/office/drawing/2014/main" id="{33B13C19-F582-A047-9001-41DE7AD998A7}"/>
              </a:ext>
            </a:extLst>
          </p:cNvPr>
          <p:cNvCxnSpPr>
            <a:cxnSpLocks/>
            <a:stCxn id="19" idx="2"/>
            <a:endCxn id="22" idx="0"/>
          </p:cNvCxnSpPr>
          <p:nvPr/>
        </p:nvCxnSpPr>
        <p:spPr>
          <a:xfrm>
            <a:off x="7414818" y="5235834"/>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E32E4F7-7084-1B46-BA33-B0916C8AB2F0}"/>
              </a:ext>
            </a:extLst>
          </p:cNvPr>
          <p:cNvCxnSpPr>
            <a:cxnSpLocks/>
            <a:stCxn id="10" idx="2"/>
            <a:endCxn id="19" idx="0"/>
          </p:cNvCxnSpPr>
          <p:nvPr/>
        </p:nvCxnSpPr>
        <p:spPr>
          <a:xfrm>
            <a:off x="7414818" y="3508917"/>
            <a:ext cx="0" cy="534010"/>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22" name="Rectangle 2">
            <a:extLst>
              <a:ext uri="{FF2B5EF4-FFF2-40B4-BE49-F238E27FC236}">
                <a16:creationId xmlns:a16="http://schemas.microsoft.com/office/drawing/2014/main" id="{D4C96B71-1413-E94C-BCEC-6017FCC64199}"/>
              </a:ext>
            </a:extLst>
          </p:cNvPr>
          <p:cNvSpPr>
            <a:spLocks noChangeArrowheads="1"/>
          </p:cNvSpPr>
          <p:nvPr/>
        </p:nvSpPr>
        <p:spPr bwMode="auto">
          <a:xfrm>
            <a:off x="6845882" y="5594547"/>
            <a:ext cx="1137877" cy="311367"/>
          </a:xfrm>
          <a:prstGeom prst="rect">
            <a:avLst/>
          </a:prstGeom>
          <a:solidFill>
            <a:schemeClr val="bg1"/>
          </a:solidFill>
          <a:ln w="12700" cmpd="sng">
            <a:solidFill>
              <a:srgbClr val="FFC000"/>
            </a:solidFill>
            <a:miter lim="800000"/>
            <a:headEnd/>
            <a:tailEnd/>
          </a:ln>
        </p:spPr>
        <p:txBody>
          <a:bodyPr wrap="none" lIns="90488" tIns="44450" rIns="90488" bIns="44450">
            <a:spAutoFit/>
          </a:bodyPr>
          <a:lstStyle/>
          <a:p>
            <a:pPr algn="ctr">
              <a:lnSpc>
                <a:spcPct val="90000"/>
              </a:lnSpc>
            </a:pPr>
            <a:r>
              <a:rPr lang="de-DE" sz="1600" dirty="0"/>
              <a:t>Angehörige</a:t>
            </a:r>
          </a:p>
        </p:txBody>
      </p:sp>
    </p:spTree>
    <p:extLst>
      <p:ext uri="{BB962C8B-B14F-4D97-AF65-F5344CB8AC3E}">
        <p14:creationId xmlns:p14="http://schemas.microsoft.com/office/powerpoint/2010/main" val="1779033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0E8DD50-089C-6948-985F-C0EF9A85697C}"/>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Date Placeholder 21">
            <a:extLst>
              <a:ext uri="{FF2B5EF4-FFF2-40B4-BE49-F238E27FC236}">
                <a16:creationId xmlns:a16="http://schemas.microsoft.com/office/drawing/2014/main" id="{B72A41D3-FA2A-9C4C-8D7D-E67CA71ED394}"/>
              </a:ext>
            </a:extLst>
          </p:cNvPr>
          <p:cNvSpPr>
            <a:spLocks noGrp="1"/>
          </p:cNvSpPr>
          <p:nvPr>
            <p:ph type="dt" sz="half" idx="2"/>
          </p:nvPr>
        </p:nvSpPr>
        <p:spPr/>
        <p:txBody>
          <a:bodyPr/>
          <a:lstStyle/>
          <a:p>
            <a:r>
              <a:rPr lang="en-GB"/>
              <a:t>Modellierung</a:t>
            </a:r>
          </a:p>
        </p:txBody>
      </p:sp>
      <p:sp>
        <p:nvSpPr>
          <p:cNvPr id="23" name="Footer Placeholder 22">
            <a:extLst>
              <a:ext uri="{FF2B5EF4-FFF2-40B4-BE49-F238E27FC236}">
                <a16:creationId xmlns:a16="http://schemas.microsoft.com/office/drawing/2014/main" id="{48066D1F-A0AC-B14D-83E0-D41468CB0BAD}"/>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0CEF8D83-8DEF-D240-980F-2F2EF7BA19E2}"/>
              </a:ext>
            </a:extLst>
          </p:cNvPr>
          <p:cNvSpPr>
            <a:spLocks noGrp="1"/>
          </p:cNvSpPr>
          <p:nvPr>
            <p:ph type="sldNum" sz="quarter" idx="4"/>
          </p:nvPr>
        </p:nvSpPr>
        <p:spPr/>
        <p:txBody>
          <a:bodyPr/>
          <a:lstStyle/>
          <a:p>
            <a:fld id="{6B52BCD7-8B4B-1443-81DC-540C3C62FE02}" type="slidenum">
              <a:rPr lang="en-GB" smtClean="0"/>
              <a:t>54</a:t>
            </a:fld>
            <a:endParaRPr lang="en-GB"/>
          </a:p>
        </p:txBody>
      </p:sp>
      <p:sp>
        <p:nvSpPr>
          <p:cNvPr id="3" name="Rectangle 2">
            <a:extLst>
              <a:ext uri="{FF2B5EF4-FFF2-40B4-BE49-F238E27FC236}">
                <a16:creationId xmlns:a16="http://schemas.microsoft.com/office/drawing/2014/main" id="{0F848C40-A49A-844C-BC99-FB5D41074796}"/>
              </a:ext>
            </a:extLst>
          </p:cNvPr>
          <p:cNvSpPr>
            <a:spLocks noChangeArrowheads="1"/>
          </p:cNvSpPr>
          <p:nvPr/>
        </p:nvSpPr>
        <p:spPr bwMode="auto">
          <a:xfrm>
            <a:off x="8950055" y="1632376"/>
            <a:ext cx="98116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4" name="AutoShape 4">
            <a:extLst>
              <a:ext uri="{FF2B5EF4-FFF2-40B4-BE49-F238E27FC236}">
                <a16:creationId xmlns:a16="http://schemas.microsoft.com/office/drawing/2014/main" id="{31ABAF41-0C71-774D-B442-C08A2A7847D5}"/>
              </a:ext>
            </a:extLst>
          </p:cNvPr>
          <p:cNvSpPr>
            <a:spLocks noChangeArrowheads="1"/>
          </p:cNvSpPr>
          <p:nvPr/>
        </p:nvSpPr>
        <p:spPr bwMode="auto">
          <a:xfrm>
            <a:off x="6447746" y="1488823"/>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5" name="Straight Connector 4">
            <a:extLst>
              <a:ext uri="{FF2B5EF4-FFF2-40B4-BE49-F238E27FC236}">
                <a16:creationId xmlns:a16="http://schemas.microsoft.com/office/drawing/2014/main" id="{8623D41D-FE2C-F641-824D-75D43DD52D7D}"/>
              </a:ext>
            </a:extLst>
          </p:cNvPr>
          <p:cNvCxnSpPr>
            <a:cxnSpLocks/>
            <a:stCxn id="4" idx="3"/>
            <a:endCxn id="3" idx="1"/>
          </p:cNvCxnSpPr>
          <p:nvPr/>
        </p:nvCxnSpPr>
        <p:spPr>
          <a:xfrm>
            <a:off x="8012006" y="1787273"/>
            <a:ext cx="938048" cy="786"/>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6" name="Rectangle 2">
            <a:extLst>
              <a:ext uri="{FF2B5EF4-FFF2-40B4-BE49-F238E27FC236}">
                <a16:creationId xmlns:a16="http://schemas.microsoft.com/office/drawing/2014/main" id="{79802407-D180-8A48-81AA-8954687711DA}"/>
              </a:ext>
            </a:extLst>
          </p:cNvPr>
          <p:cNvSpPr>
            <a:spLocks noChangeArrowheads="1"/>
          </p:cNvSpPr>
          <p:nvPr/>
        </p:nvSpPr>
        <p:spPr bwMode="auto">
          <a:xfrm>
            <a:off x="3459098" y="1634525"/>
            <a:ext cx="111530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7" name="Straight Connector 6">
            <a:extLst>
              <a:ext uri="{FF2B5EF4-FFF2-40B4-BE49-F238E27FC236}">
                <a16:creationId xmlns:a16="http://schemas.microsoft.com/office/drawing/2014/main" id="{72579808-7E2C-E048-81AE-AB63E33909AA}"/>
              </a:ext>
            </a:extLst>
          </p:cNvPr>
          <p:cNvCxnSpPr>
            <a:cxnSpLocks/>
            <a:stCxn id="6" idx="3"/>
            <a:endCxn id="4" idx="1"/>
          </p:cNvCxnSpPr>
          <p:nvPr/>
        </p:nvCxnSpPr>
        <p:spPr>
          <a:xfrm flipV="1">
            <a:off x="4574405" y="1787274"/>
            <a:ext cx="1873341" cy="2935"/>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C90626C4-8546-D849-BAF9-DCFA74AEAFF6}"/>
              </a:ext>
            </a:extLst>
          </p:cNvPr>
          <p:cNvSpPr>
            <a:spLocks noChangeArrowheads="1"/>
          </p:cNvSpPr>
          <p:nvPr/>
        </p:nvSpPr>
        <p:spPr bwMode="auto">
          <a:xfrm>
            <a:off x="8662085" y="2535469"/>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9" name="Straight Connector 8">
            <a:extLst>
              <a:ext uri="{FF2B5EF4-FFF2-40B4-BE49-F238E27FC236}">
                <a16:creationId xmlns:a16="http://schemas.microsoft.com/office/drawing/2014/main" id="{9BB5CABF-2BEA-BA40-8D17-31B1C2318107}"/>
              </a:ext>
            </a:extLst>
          </p:cNvPr>
          <p:cNvCxnSpPr>
            <a:cxnSpLocks/>
            <a:stCxn id="8" idx="0"/>
            <a:endCxn id="3" idx="2"/>
          </p:cNvCxnSpPr>
          <p:nvPr/>
        </p:nvCxnSpPr>
        <p:spPr>
          <a:xfrm flipV="1">
            <a:off x="9440638" y="1943743"/>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882F53D-A924-384E-999D-C52BD6016AF1}"/>
              </a:ext>
            </a:extLst>
          </p:cNvPr>
          <p:cNvCxnSpPr>
            <a:cxnSpLocks/>
            <a:stCxn id="11" idx="0"/>
            <a:endCxn id="8" idx="2"/>
          </p:cNvCxnSpPr>
          <p:nvPr/>
        </p:nvCxnSpPr>
        <p:spPr>
          <a:xfrm flipH="1" flipV="1">
            <a:off x="9440638" y="3132369"/>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1" name="Rectangle 2">
            <a:extLst>
              <a:ext uri="{FF2B5EF4-FFF2-40B4-BE49-F238E27FC236}">
                <a16:creationId xmlns:a16="http://schemas.microsoft.com/office/drawing/2014/main" id="{B6C07D24-F5C4-0547-9838-F54C9AACDF8F}"/>
              </a:ext>
            </a:extLst>
          </p:cNvPr>
          <p:cNvSpPr>
            <a:spLocks noChangeArrowheads="1"/>
          </p:cNvSpPr>
          <p:nvPr/>
        </p:nvSpPr>
        <p:spPr bwMode="auto">
          <a:xfrm>
            <a:off x="9052225" y="3638168"/>
            <a:ext cx="779510"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12" name="AutoShape 4">
            <a:extLst>
              <a:ext uri="{FF2B5EF4-FFF2-40B4-BE49-F238E27FC236}">
                <a16:creationId xmlns:a16="http://schemas.microsoft.com/office/drawing/2014/main" id="{DE29D1DC-B91B-DB47-BD17-19344A3D951C}"/>
              </a:ext>
            </a:extLst>
          </p:cNvPr>
          <p:cNvSpPr>
            <a:spLocks noChangeArrowheads="1"/>
          </p:cNvSpPr>
          <p:nvPr/>
        </p:nvSpPr>
        <p:spPr bwMode="auto">
          <a:xfrm>
            <a:off x="6447746" y="348041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13" name="Straight Connector 12">
            <a:extLst>
              <a:ext uri="{FF2B5EF4-FFF2-40B4-BE49-F238E27FC236}">
                <a16:creationId xmlns:a16="http://schemas.microsoft.com/office/drawing/2014/main" id="{7515D76C-81E8-CF4D-AE05-6931BE771409}"/>
              </a:ext>
            </a:extLst>
          </p:cNvPr>
          <p:cNvCxnSpPr>
            <a:cxnSpLocks/>
            <a:stCxn id="12" idx="3"/>
            <a:endCxn id="11" idx="1"/>
          </p:cNvCxnSpPr>
          <p:nvPr/>
        </p:nvCxnSpPr>
        <p:spPr>
          <a:xfrm>
            <a:off x="8012007" y="3778861"/>
            <a:ext cx="1040219" cy="149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2BC3C2C-0B9A-9C49-9BD6-4090F4807249}"/>
              </a:ext>
            </a:extLst>
          </p:cNvPr>
          <p:cNvCxnSpPr>
            <a:cxnSpLocks/>
            <a:stCxn id="6" idx="3"/>
            <a:endCxn id="12" idx="1"/>
          </p:cNvCxnSpPr>
          <p:nvPr/>
        </p:nvCxnSpPr>
        <p:spPr>
          <a:xfrm>
            <a:off x="4574405" y="1790208"/>
            <a:ext cx="1873341" cy="198865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5" name="AutoShape 4">
            <a:extLst>
              <a:ext uri="{FF2B5EF4-FFF2-40B4-BE49-F238E27FC236}">
                <a16:creationId xmlns:a16="http://schemas.microsoft.com/office/drawing/2014/main" id="{A54A8A62-4371-814A-8342-7A4BA7330218}"/>
              </a:ext>
            </a:extLst>
          </p:cNvPr>
          <p:cNvSpPr>
            <a:spLocks noChangeArrowheads="1"/>
          </p:cNvSpPr>
          <p:nvPr/>
        </p:nvSpPr>
        <p:spPr bwMode="auto">
          <a:xfrm>
            <a:off x="4722048" y="4028384"/>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16" name="Straight Connector 15">
            <a:extLst>
              <a:ext uri="{FF2B5EF4-FFF2-40B4-BE49-F238E27FC236}">
                <a16:creationId xmlns:a16="http://schemas.microsoft.com/office/drawing/2014/main" id="{FB1226E1-BCDD-4844-94D6-86F1F9099912}"/>
              </a:ext>
            </a:extLst>
          </p:cNvPr>
          <p:cNvCxnSpPr>
            <a:cxnSpLocks/>
            <a:stCxn id="15" idx="2"/>
            <a:endCxn id="18" idx="0"/>
          </p:cNvCxnSpPr>
          <p:nvPr/>
        </p:nvCxnSpPr>
        <p:spPr>
          <a:xfrm>
            <a:off x="5802335" y="5221291"/>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6C3827E-45C5-3240-A0E6-72AFB06E124E}"/>
              </a:ext>
            </a:extLst>
          </p:cNvPr>
          <p:cNvCxnSpPr>
            <a:cxnSpLocks/>
            <a:stCxn id="6" idx="3"/>
            <a:endCxn id="15" idx="0"/>
          </p:cNvCxnSpPr>
          <p:nvPr/>
        </p:nvCxnSpPr>
        <p:spPr>
          <a:xfrm>
            <a:off x="4574405" y="1790209"/>
            <a:ext cx="1227931" cy="2238175"/>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18" name="Rectangle 2">
            <a:extLst>
              <a:ext uri="{FF2B5EF4-FFF2-40B4-BE49-F238E27FC236}">
                <a16:creationId xmlns:a16="http://schemas.microsoft.com/office/drawing/2014/main" id="{1C4B1B47-25BC-1644-A338-CAA06BAD161E}"/>
              </a:ext>
            </a:extLst>
          </p:cNvPr>
          <p:cNvSpPr>
            <a:spLocks noChangeArrowheads="1"/>
          </p:cNvSpPr>
          <p:nvPr/>
        </p:nvSpPr>
        <p:spPr bwMode="auto">
          <a:xfrm>
            <a:off x="5233399" y="5580004"/>
            <a:ext cx="1137877" cy="311367"/>
          </a:xfrm>
          <a:prstGeom prst="rect">
            <a:avLst/>
          </a:prstGeom>
          <a:solidFill>
            <a:schemeClr val="bg1"/>
          </a:solidFill>
          <a:ln w="12700" cmpd="sng">
            <a:solidFill>
              <a:srgbClr val="FFC000"/>
            </a:solidFill>
            <a:miter lim="800000"/>
            <a:headEnd/>
            <a:tailEnd/>
          </a:ln>
        </p:spPr>
        <p:txBody>
          <a:bodyPr wrap="none" lIns="90488" tIns="44450" rIns="90488" bIns="44450">
            <a:spAutoFit/>
          </a:bodyPr>
          <a:lstStyle/>
          <a:p>
            <a:pPr algn="ctr">
              <a:lnSpc>
                <a:spcPct val="90000"/>
              </a:lnSpc>
            </a:pPr>
            <a:r>
              <a:rPr lang="de-DE" sz="1600" dirty="0"/>
              <a:t>Angehörige</a:t>
            </a:r>
          </a:p>
        </p:txBody>
      </p:sp>
    </p:spTree>
    <p:extLst>
      <p:ext uri="{BB962C8B-B14F-4D97-AF65-F5344CB8AC3E}">
        <p14:creationId xmlns:p14="http://schemas.microsoft.com/office/powerpoint/2010/main" val="2689411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FF67FDA-5E8D-204F-B581-BD439481D484}"/>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ate Placeholder 44">
            <a:extLst>
              <a:ext uri="{FF2B5EF4-FFF2-40B4-BE49-F238E27FC236}">
                <a16:creationId xmlns:a16="http://schemas.microsoft.com/office/drawing/2014/main" id="{8FDA9CEC-6035-8F42-8824-5D96F993DF7A}"/>
              </a:ext>
            </a:extLst>
          </p:cNvPr>
          <p:cNvSpPr>
            <a:spLocks noGrp="1"/>
          </p:cNvSpPr>
          <p:nvPr>
            <p:ph type="dt" sz="half" idx="2"/>
          </p:nvPr>
        </p:nvSpPr>
        <p:spPr/>
        <p:txBody>
          <a:bodyPr/>
          <a:lstStyle/>
          <a:p>
            <a:r>
              <a:rPr lang="en-GB"/>
              <a:t>Modellierung</a:t>
            </a:r>
          </a:p>
        </p:txBody>
      </p:sp>
      <p:sp>
        <p:nvSpPr>
          <p:cNvPr id="46" name="Footer Placeholder 45">
            <a:extLst>
              <a:ext uri="{FF2B5EF4-FFF2-40B4-BE49-F238E27FC236}">
                <a16:creationId xmlns:a16="http://schemas.microsoft.com/office/drawing/2014/main" id="{8024B073-BE96-6845-A02A-56097150A7A2}"/>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8018E39B-817C-F74F-97B1-A2DA86745896}"/>
              </a:ext>
            </a:extLst>
          </p:cNvPr>
          <p:cNvSpPr>
            <a:spLocks noGrp="1"/>
          </p:cNvSpPr>
          <p:nvPr>
            <p:ph type="sldNum" sz="quarter" idx="4"/>
          </p:nvPr>
        </p:nvSpPr>
        <p:spPr/>
        <p:txBody>
          <a:bodyPr/>
          <a:lstStyle/>
          <a:p>
            <a:fld id="{6B52BCD7-8B4B-1443-81DC-540C3C62FE02}" type="slidenum">
              <a:rPr lang="en-GB" smtClean="0"/>
              <a:t>55</a:t>
            </a:fld>
            <a:endParaRPr lang="en-GB"/>
          </a:p>
        </p:txBody>
      </p:sp>
      <p:sp>
        <p:nvSpPr>
          <p:cNvPr id="3" name="Rectangle 2">
            <a:extLst>
              <a:ext uri="{FF2B5EF4-FFF2-40B4-BE49-F238E27FC236}">
                <a16:creationId xmlns:a16="http://schemas.microsoft.com/office/drawing/2014/main" id="{860ABBE5-E736-7744-8378-D3427B581365}"/>
              </a:ext>
            </a:extLst>
          </p:cNvPr>
          <p:cNvSpPr>
            <a:spLocks noChangeArrowheads="1"/>
          </p:cNvSpPr>
          <p:nvPr/>
        </p:nvSpPr>
        <p:spPr bwMode="auto">
          <a:xfrm>
            <a:off x="8950055" y="1632376"/>
            <a:ext cx="98116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4" name="AutoShape 4">
            <a:extLst>
              <a:ext uri="{FF2B5EF4-FFF2-40B4-BE49-F238E27FC236}">
                <a16:creationId xmlns:a16="http://schemas.microsoft.com/office/drawing/2014/main" id="{ACB3C898-89F2-0D4F-A5B4-15CBD0877CEF}"/>
              </a:ext>
            </a:extLst>
          </p:cNvPr>
          <p:cNvSpPr>
            <a:spLocks noChangeArrowheads="1"/>
          </p:cNvSpPr>
          <p:nvPr/>
        </p:nvSpPr>
        <p:spPr bwMode="auto">
          <a:xfrm>
            <a:off x="6447305" y="1488823"/>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5" name="Straight Connector 4">
            <a:extLst>
              <a:ext uri="{FF2B5EF4-FFF2-40B4-BE49-F238E27FC236}">
                <a16:creationId xmlns:a16="http://schemas.microsoft.com/office/drawing/2014/main" id="{F35AC825-620F-8349-8D18-2DB77607F9C6}"/>
              </a:ext>
            </a:extLst>
          </p:cNvPr>
          <p:cNvCxnSpPr>
            <a:cxnSpLocks/>
            <a:stCxn id="4" idx="3"/>
            <a:endCxn id="3" idx="1"/>
          </p:cNvCxnSpPr>
          <p:nvPr/>
        </p:nvCxnSpPr>
        <p:spPr>
          <a:xfrm>
            <a:off x="8011566" y="1787273"/>
            <a:ext cx="938489" cy="786"/>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6" name="Rectangle 2">
            <a:extLst>
              <a:ext uri="{FF2B5EF4-FFF2-40B4-BE49-F238E27FC236}">
                <a16:creationId xmlns:a16="http://schemas.microsoft.com/office/drawing/2014/main" id="{D606C4A2-BC46-4D4E-BB08-16B2D988E922}"/>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7" name="Straight Connector 6">
            <a:extLst>
              <a:ext uri="{FF2B5EF4-FFF2-40B4-BE49-F238E27FC236}">
                <a16:creationId xmlns:a16="http://schemas.microsoft.com/office/drawing/2014/main" id="{E64EE152-D946-5C41-878F-E648BAFFE05E}"/>
              </a:ext>
            </a:extLst>
          </p:cNvPr>
          <p:cNvCxnSpPr>
            <a:cxnSpLocks/>
            <a:stCxn id="6" idx="3"/>
            <a:endCxn id="4" idx="1"/>
          </p:cNvCxnSpPr>
          <p:nvPr/>
        </p:nvCxnSpPr>
        <p:spPr>
          <a:xfrm flipV="1">
            <a:off x="4574404" y="1787274"/>
            <a:ext cx="1872900" cy="2935"/>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CFFBABC1-CD89-4B41-9E4C-9BC4109CFE94}"/>
              </a:ext>
            </a:extLst>
          </p:cNvPr>
          <p:cNvSpPr>
            <a:spLocks noChangeArrowheads="1"/>
          </p:cNvSpPr>
          <p:nvPr/>
        </p:nvSpPr>
        <p:spPr bwMode="auto">
          <a:xfrm>
            <a:off x="8662085" y="2535469"/>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9" name="Straight Connector 8">
            <a:extLst>
              <a:ext uri="{FF2B5EF4-FFF2-40B4-BE49-F238E27FC236}">
                <a16:creationId xmlns:a16="http://schemas.microsoft.com/office/drawing/2014/main" id="{0F342F67-DF56-8F4C-9F7A-F8AA54AE38AD}"/>
              </a:ext>
            </a:extLst>
          </p:cNvPr>
          <p:cNvCxnSpPr>
            <a:cxnSpLocks/>
            <a:stCxn id="8" idx="0"/>
            <a:endCxn id="3" idx="2"/>
          </p:cNvCxnSpPr>
          <p:nvPr/>
        </p:nvCxnSpPr>
        <p:spPr>
          <a:xfrm flipV="1">
            <a:off x="9440638" y="1943743"/>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0CA2A91-1E16-064C-B261-A057AE5043AB}"/>
              </a:ext>
            </a:extLst>
          </p:cNvPr>
          <p:cNvCxnSpPr>
            <a:cxnSpLocks/>
            <a:stCxn id="11" idx="0"/>
            <a:endCxn id="8" idx="2"/>
          </p:cNvCxnSpPr>
          <p:nvPr/>
        </p:nvCxnSpPr>
        <p:spPr>
          <a:xfrm flipH="1" flipV="1">
            <a:off x="9440638" y="3132369"/>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1" name="Rectangle 2">
            <a:extLst>
              <a:ext uri="{FF2B5EF4-FFF2-40B4-BE49-F238E27FC236}">
                <a16:creationId xmlns:a16="http://schemas.microsoft.com/office/drawing/2014/main" id="{DB7D7F31-0054-954C-93DC-8B9B0EBF82B3}"/>
              </a:ext>
            </a:extLst>
          </p:cNvPr>
          <p:cNvSpPr>
            <a:spLocks noChangeArrowheads="1"/>
          </p:cNvSpPr>
          <p:nvPr/>
        </p:nvSpPr>
        <p:spPr bwMode="auto">
          <a:xfrm>
            <a:off x="9052225" y="3638168"/>
            <a:ext cx="779510"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12" name="AutoShape 4">
            <a:extLst>
              <a:ext uri="{FF2B5EF4-FFF2-40B4-BE49-F238E27FC236}">
                <a16:creationId xmlns:a16="http://schemas.microsoft.com/office/drawing/2014/main" id="{4DC0DB42-2E90-264A-A63F-F2192129E75E}"/>
              </a:ext>
            </a:extLst>
          </p:cNvPr>
          <p:cNvSpPr>
            <a:spLocks noChangeArrowheads="1"/>
          </p:cNvSpPr>
          <p:nvPr/>
        </p:nvSpPr>
        <p:spPr bwMode="auto">
          <a:xfrm>
            <a:off x="6447746" y="348041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13" name="Straight Connector 12">
            <a:extLst>
              <a:ext uri="{FF2B5EF4-FFF2-40B4-BE49-F238E27FC236}">
                <a16:creationId xmlns:a16="http://schemas.microsoft.com/office/drawing/2014/main" id="{B5299D98-FA8E-C94B-888D-9AB2443A45A9}"/>
              </a:ext>
            </a:extLst>
          </p:cNvPr>
          <p:cNvCxnSpPr>
            <a:cxnSpLocks/>
            <a:stCxn id="12" idx="3"/>
            <a:endCxn id="11" idx="1"/>
          </p:cNvCxnSpPr>
          <p:nvPr/>
        </p:nvCxnSpPr>
        <p:spPr>
          <a:xfrm>
            <a:off x="8012007" y="3778861"/>
            <a:ext cx="1040219" cy="149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F7B95E5-0CEF-8341-9A5E-E97196F97517}"/>
              </a:ext>
            </a:extLst>
          </p:cNvPr>
          <p:cNvCxnSpPr>
            <a:cxnSpLocks/>
            <a:stCxn id="6" idx="3"/>
            <a:endCxn id="12" idx="1"/>
          </p:cNvCxnSpPr>
          <p:nvPr/>
        </p:nvCxnSpPr>
        <p:spPr>
          <a:xfrm>
            <a:off x="4574405" y="1790208"/>
            <a:ext cx="1873341" cy="198865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5" name="AutoShape 4">
            <a:extLst>
              <a:ext uri="{FF2B5EF4-FFF2-40B4-BE49-F238E27FC236}">
                <a16:creationId xmlns:a16="http://schemas.microsoft.com/office/drawing/2014/main" id="{805B7BF6-FE1D-5D48-85A6-8A1561A378FC}"/>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16" name="Straight Connector 15">
            <a:extLst>
              <a:ext uri="{FF2B5EF4-FFF2-40B4-BE49-F238E27FC236}">
                <a16:creationId xmlns:a16="http://schemas.microsoft.com/office/drawing/2014/main" id="{AD47CC9B-359A-BE47-8AE5-32D1FDF6D699}"/>
              </a:ext>
            </a:extLst>
          </p:cNvPr>
          <p:cNvCxnSpPr>
            <a:cxnSpLocks/>
            <a:stCxn id="15" idx="3"/>
            <a:endCxn id="6"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50F3D74-A111-9D44-9260-9947B6C56338}"/>
              </a:ext>
            </a:extLst>
          </p:cNvPr>
          <p:cNvCxnSpPr>
            <a:cxnSpLocks/>
            <a:stCxn id="6" idx="2"/>
            <a:endCxn id="15"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AutoShape 4">
            <a:extLst>
              <a:ext uri="{FF2B5EF4-FFF2-40B4-BE49-F238E27FC236}">
                <a16:creationId xmlns:a16="http://schemas.microsoft.com/office/drawing/2014/main" id="{B4C300DD-7D63-A54E-A464-B9CEF65C70A0}"/>
              </a:ext>
            </a:extLst>
          </p:cNvPr>
          <p:cNvSpPr>
            <a:spLocks noChangeArrowheads="1"/>
          </p:cNvSpPr>
          <p:nvPr/>
        </p:nvSpPr>
        <p:spPr bwMode="auto">
          <a:xfrm>
            <a:off x="4722048" y="4028384"/>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19" name="Straight Connector 18">
            <a:extLst>
              <a:ext uri="{FF2B5EF4-FFF2-40B4-BE49-F238E27FC236}">
                <a16:creationId xmlns:a16="http://schemas.microsoft.com/office/drawing/2014/main" id="{7B1653FD-2D68-334F-BC46-04B4788F5DC9}"/>
              </a:ext>
            </a:extLst>
          </p:cNvPr>
          <p:cNvCxnSpPr>
            <a:cxnSpLocks/>
            <a:stCxn id="18" idx="2"/>
            <a:endCxn id="37" idx="0"/>
          </p:cNvCxnSpPr>
          <p:nvPr/>
        </p:nvCxnSpPr>
        <p:spPr>
          <a:xfrm>
            <a:off x="5802335" y="5221291"/>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0416878-930D-C942-92C2-2359E29FC2A9}"/>
              </a:ext>
            </a:extLst>
          </p:cNvPr>
          <p:cNvCxnSpPr>
            <a:cxnSpLocks/>
            <a:stCxn id="6" idx="3"/>
            <a:endCxn id="18" idx="0"/>
          </p:cNvCxnSpPr>
          <p:nvPr/>
        </p:nvCxnSpPr>
        <p:spPr>
          <a:xfrm>
            <a:off x="4574405" y="1790209"/>
            <a:ext cx="1227931" cy="2238175"/>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21" name="Oval 7">
            <a:extLst>
              <a:ext uri="{FF2B5EF4-FFF2-40B4-BE49-F238E27FC236}">
                <a16:creationId xmlns:a16="http://schemas.microsoft.com/office/drawing/2014/main" id="{955FBBBC-493D-A94E-8F62-099F9DC27DB9}"/>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22" name="Oval 10">
            <a:extLst>
              <a:ext uri="{FF2B5EF4-FFF2-40B4-BE49-F238E27FC236}">
                <a16:creationId xmlns:a16="http://schemas.microsoft.com/office/drawing/2014/main" id="{E94B2DBD-F026-DF46-A6BC-AB8170C3C16A}"/>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23" name="Straight Connector 22">
            <a:extLst>
              <a:ext uri="{FF2B5EF4-FFF2-40B4-BE49-F238E27FC236}">
                <a16:creationId xmlns:a16="http://schemas.microsoft.com/office/drawing/2014/main" id="{C6A82FB6-A050-4840-B182-0351E683CED3}"/>
              </a:ext>
            </a:extLst>
          </p:cNvPr>
          <p:cNvCxnSpPr>
            <a:cxnSpLocks/>
            <a:stCxn id="6" idx="1"/>
            <a:endCxn id="21"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D68F992-9B06-5743-954C-917D539C7375}"/>
              </a:ext>
            </a:extLst>
          </p:cNvPr>
          <p:cNvCxnSpPr>
            <a:cxnSpLocks/>
            <a:stCxn id="6" idx="1"/>
            <a:endCxn id="22"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Oval 7">
            <a:extLst>
              <a:ext uri="{FF2B5EF4-FFF2-40B4-BE49-F238E27FC236}">
                <a16:creationId xmlns:a16="http://schemas.microsoft.com/office/drawing/2014/main" id="{92296150-3E84-4C42-9539-FA89D7A6D5CD}"/>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26" name="Straight Connector 25">
            <a:extLst>
              <a:ext uri="{FF2B5EF4-FFF2-40B4-BE49-F238E27FC236}">
                <a16:creationId xmlns:a16="http://schemas.microsoft.com/office/drawing/2014/main" id="{0E873CAA-55E0-DC4B-97D5-59AD39EF83B6}"/>
              </a:ext>
            </a:extLst>
          </p:cNvPr>
          <p:cNvCxnSpPr>
            <a:cxnSpLocks/>
            <a:stCxn id="6" idx="0"/>
            <a:endCxn id="25"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7" name="Oval 7">
            <a:extLst>
              <a:ext uri="{FF2B5EF4-FFF2-40B4-BE49-F238E27FC236}">
                <a16:creationId xmlns:a16="http://schemas.microsoft.com/office/drawing/2014/main" id="{1B68F080-CDB7-C54F-AC19-A48660FF8008}"/>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28" name="Straight Connector 27">
            <a:extLst>
              <a:ext uri="{FF2B5EF4-FFF2-40B4-BE49-F238E27FC236}">
                <a16:creationId xmlns:a16="http://schemas.microsoft.com/office/drawing/2014/main" id="{9339396F-D32D-8848-B077-7B4BA159282C}"/>
              </a:ext>
            </a:extLst>
          </p:cNvPr>
          <p:cNvCxnSpPr>
            <a:cxnSpLocks/>
            <a:stCxn id="6" idx="0"/>
            <a:endCxn id="27"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9" name="Oval 7">
            <a:extLst>
              <a:ext uri="{FF2B5EF4-FFF2-40B4-BE49-F238E27FC236}">
                <a16:creationId xmlns:a16="http://schemas.microsoft.com/office/drawing/2014/main" id="{EA5F5C7A-59CF-EF48-82E1-97CB49535E89}"/>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30" name="Straight Connector 29">
            <a:extLst>
              <a:ext uri="{FF2B5EF4-FFF2-40B4-BE49-F238E27FC236}">
                <a16:creationId xmlns:a16="http://schemas.microsoft.com/office/drawing/2014/main" id="{15662214-8C08-D24B-88FD-01BF09494379}"/>
              </a:ext>
            </a:extLst>
          </p:cNvPr>
          <p:cNvCxnSpPr>
            <a:cxnSpLocks/>
            <a:stCxn id="6" idx="0"/>
            <a:endCxn id="29"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1" name="Oval 7">
            <a:extLst>
              <a:ext uri="{FF2B5EF4-FFF2-40B4-BE49-F238E27FC236}">
                <a16:creationId xmlns:a16="http://schemas.microsoft.com/office/drawing/2014/main" id="{EB5728A2-378B-374A-BB1D-9896016C12A2}"/>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32" name="Straight Connector 31">
            <a:extLst>
              <a:ext uri="{FF2B5EF4-FFF2-40B4-BE49-F238E27FC236}">
                <a16:creationId xmlns:a16="http://schemas.microsoft.com/office/drawing/2014/main" id="{69CAB4E7-3065-634C-AB49-2039017209A6}"/>
              </a:ext>
            </a:extLst>
          </p:cNvPr>
          <p:cNvCxnSpPr>
            <a:cxnSpLocks/>
            <a:stCxn id="6" idx="1"/>
            <a:endCxn id="31"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 name="Oval 7">
            <a:extLst>
              <a:ext uri="{FF2B5EF4-FFF2-40B4-BE49-F238E27FC236}">
                <a16:creationId xmlns:a16="http://schemas.microsoft.com/office/drawing/2014/main" id="{66F6A020-9B74-FF45-A1C2-DF058B2C10AD}"/>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34" name="Straight Connector 33">
            <a:extLst>
              <a:ext uri="{FF2B5EF4-FFF2-40B4-BE49-F238E27FC236}">
                <a16:creationId xmlns:a16="http://schemas.microsoft.com/office/drawing/2014/main" id="{A7EEEFC3-C8B6-E94E-8F4B-12EC407B64B1}"/>
              </a:ext>
            </a:extLst>
          </p:cNvPr>
          <p:cNvCxnSpPr>
            <a:cxnSpLocks/>
            <a:stCxn id="31" idx="1"/>
            <a:endCxn id="33"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5" name="Oval 7">
            <a:extLst>
              <a:ext uri="{FF2B5EF4-FFF2-40B4-BE49-F238E27FC236}">
                <a16:creationId xmlns:a16="http://schemas.microsoft.com/office/drawing/2014/main" id="{702F0FDB-3008-D84B-8AB2-41FC122BA39B}"/>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36" name="Straight Connector 35">
            <a:extLst>
              <a:ext uri="{FF2B5EF4-FFF2-40B4-BE49-F238E27FC236}">
                <a16:creationId xmlns:a16="http://schemas.microsoft.com/office/drawing/2014/main" id="{778EDA38-3F8C-BD4D-A7FF-10B14AC3DAB8}"/>
              </a:ext>
            </a:extLst>
          </p:cNvPr>
          <p:cNvCxnSpPr>
            <a:cxnSpLocks/>
            <a:stCxn id="31" idx="7"/>
            <a:endCxn id="35"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7" name="Rectangle 2">
            <a:extLst>
              <a:ext uri="{FF2B5EF4-FFF2-40B4-BE49-F238E27FC236}">
                <a16:creationId xmlns:a16="http://schemas.microsoft.com/office/drawing/2014/main" id="{68AB505A-C5F0-0145-86C4-06B05DE0B2D5}"/>
              </a:ext>
            </a:extLst>
          </p:cNvPr>
          <p:cNvSpPr>
            <a:spLocks noChangeArrowheads="1"/>
          </p:cNvSpPr>
          <p:nvPr/>
        </p:nvSpPr>
        <p:spPr bwMode="auto">
          <a:xfrm>
            <a:off x="5233399" y="5580004"/>
            <a:ext cx="1137877" cy="311367"/>
          </a:xfrm>
          <a:prstGeom prst="rect">
            <a:avLst/>
          </a:prstGeom>
          <a:solidFill>
            <a:schemeClr val="bg1"/>
          </a:solidFill>
          <a:ln w="12700" cmpd="sng">
            <a:solidFill>
              <a:srgbClr val="FFC000"/>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38" name="TextBox 37">
            <a:extLst>
              <a:ext uri="{FF2B5EF4-FFF2-40B4-BE49-F238E27FC236}">
                <a16:creationId xmlns:a16="http://schemas.microsoft.com/office/drawing/2014/main" id="{1EDA45D9-84FB-5344-A23C-C2FCDB64BDF0}"/>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39" name="TextBox 38">
            <a:extLst>
              <a:ext uri="{FF2B5EF4-FFF2-40B4-BE49-F238E27FC236}">
                <a16:creationId xmlns:a16="http://schemas.microsoft.com/office/drawing/2014/main" id="{72C84214-A6F0-1143-8C71-52CBFB85765A}"/>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sp>
        <p:nvSpPr>
          <p:cNvPr id="41" name="TextBox 40">
            <a:extLst>
              <a:ext uri="{FF2B5EF4-FFF2-40B4-BE49-F238E27FC236}">
                <a16:creationId xmlns:a16="http://schemas.microsoft.com/office/drawing/2014/main" id="{6AA98F37-8321-8545-A1FB-242AA9AA64D4}"/>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42" name="TextBox 41">
            <a:extLst>
              <a:ext uri="{FF2B5EF4-FFF2-40B4-BE49-F238E27FC236}">
                <a16:creationId xmlns:a16="http://schemas.microsoft.com/office/drawing/2014/main" id="{E1E69574-9776-3C47-8E7C-8182E299ECCB}"/>
              </a:ext>
            </a:extLst>
          </p:cNvPr>
          <p:cNvSpPr txBox="1"/>
          <p:nvPr/>
        </p:nvSpPr>
        <p:spPr>
          <a:xfrm>
            <a:off x="3824620" y="4095982"/>
            <a:ext cx="306494" cy="369332"/>
          </a:xfrm>
          <a:prstGeom prst="rect">
            <a:avLst/>
          </a:prstGeom>
          <a:noFill/>
        </p:spPr>
        <p:txBody>
          <a:bodyPr wrap="none" rtlCol="0">
            <a:spAutoFit/>
          </a:bodyPr>
          <a:lstStyle/>
          <a:p>
            <a:r>
              <a:rPr lang="de-DE" dirty="0"/>
              <a:t>n</a:t>
            </a:r>
          </a:p>
        </p:txBody>
      </p:sp>
    </p:spTree>
    <p:extLst>
      <p:ext uri="{BB962C8B-B14F-4D97-AF65-F5344CB8AC3E}">
        <p14:creationId xmlns:p14="http://schemas.microsoft.com/office/powerpoint/2010/main" val="699696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53">
            <a:extLst>
              <a:ext uri="{FF2B5EF4-FFF2-40B4-BE49-F238E27FC236}">
                <a16:creationId xmlns:a16="http://schemas.microsoft.com/office/drawing/2014/main" id="{BF60F2B0-0AD5-F348-AF7F-D7D1A46FD8B9}"/>
              </a:ext>
            </a:extLst>
          </p:cNvPr>
          <p:cNvSpPr>
            <a:spLocks noGrp="1"/>
          </p:cNvSpPr>
          <p:nvPr>
            <p:ph type="dt" sz="half" idx="2"/>
          </p:nvPr>
        </p:nvSpPr>
        <p:spPr/>
        <p:txBody>
          <a:bodyPr/>
          <a:lstStyle/>
          <a:p>
            <a:r>
              <a:rPr lang="en-GB"/>
              <a:t>Modellierung</a:t>
            </a:r>
          </a:p>
        </p:txBody>
      </p:sp>
      <p:sp>
        <p:nvSpPr>
          <p:cNvPr id="55" name="Footer Placeholder 54">
            <a:extLst>
              <a:ext uri="{FF2B5EF4-FFF2-40B4-BE49-F238E27FC236}">
                <a16:creationId xmlns:a16="http://schemas.microsoft.com/office/drawing/2014/main" id="{679A4392-BE8C-224C-A6AC-A3C792D11E9A}"/>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B84F3332-1179-4444-A655-00144A4F417F}"/>
              </a:ext>
            </a:extLst>
          </p:cNvPr>
          <p:cNvSpPr>
            <a:spLocks noGrp="1"/>
          </p:cNvSpPr>
          <p:nvPr>
            <p:ph type="sldNum" sz="quarter" idx="4"/>
          </p:nvPr>
        </p:nvSpPr>
        <p:spPr/>
        <p:txBody>
          <a:bodyPr/>
          <a:lstStyle/>
          <a:p>
            <a:fld id="{6B52BCD7-8B4B-1443-81DC-540C3C62FE02}" type="slidenum">
              <a:rPr lang="en-GB" smtClean="0"/>
              <a:t>56</a:t>
            </a:fld>
            <a:endParaRPr lang="en-GB"/>
          </a:p>
        </p:txBody>
      </p:sp>
      <p:sp>
        <p:nvSpPr>
          <p:cNvPr id="3" name="Rectangle 2">
            <a:extLst>
              <a:ext uri="{FF2B5EF4-FFF2-40B4-BE49-F238E27FC236}">
                <a16:creationId xmlns:a16="http://schemas.microsoft.com/office/drawing/2014/main" id="{977381D4-85A0-0149-ABCB-84844855DD61}"/>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2">
            <a:extLst>
              <a:ext uri="{FF2B5EF4-FFF2-40B4-BE49-F238E27FC236}">
                <a16:creationId xmlns:a16="http://schemas.microsoft.com/office/drawing/2014/main" id="{76D947AB-E68E-024A-B707-74F0A32D9CCB}"/>
              </a:ext>
            </a:extLst>
          </p:cNvPr>
          <p:cNvSpPr>
            <a:spLocks noChangeArrowheads="1"/>
          </p:cNvSpPr>
          <p:nvPr/>
        </p:nvSpPr>
        <p:spPr bwMode="auto">
          <a:xfrm>
            <a:off x="8950055" y="1632376"/>
            <a:ext cx="98116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5" name="AutoShape 4">
            <a:extLst>
              <a:ext uri="{FF2B5EF4-FFF2-40B4-BE49-F238E27FC236}">
                <a16:creationId xmlns:a16="http://schemas.microsoft.com/office/drawing/2014/main" id="{E5180A5C-2D5E-054B-B566-A4F51C451DAA}"/>
              </a:ext>
            </a:extLst>
          </p:cNvPr>
          <p:cNvSpPr>
            <a:spLocks noChangeArrowheads="1"/>
          </p:cNvSpPr>
          <p:nvPr/>
        </p:nvSpPr>
        <p:spPr bwMode="auto">
          <a:xfrm>
            <a:off x="6447746" y="1488823"/>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6" name="Straight Connector 5">
            <a:extLst>
              <a:ext uri="{FF2B5EF4-FFF2-40B4-BE49-F238E27FC236}">
                <a16:creationId xmlns:a16="http://schemas.microsoft.com/office/drawing/2014/main" id="{4D9D1DC6-8319-694C-BE81-C53825C7E1B2}"/>
              </a:ext>
            </a:extLst>
          </p:cNvPr>
          <p:cNvCxnSpPr>
            <a:cxnSpLocks/>
            <a:stCxn id="5" idx="3"/>
            <a:endCxn id="4" idx="1"/>
          </p:cNvCxnSpPr>
          <p:nvPr/>
        </p:nvCxnSpPr>
        <p:spPr>
          <a:xfrm>
            <a:off x="8012006" y="1787273"/>
            <a:ext cx="938048" cy="786"/>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7" name="Rectangle 2">
            <a:extLst>
              <a:ext uri="{FF2B5EF4-FFF2-40B4-BE49-F238E27FC236}">
                <a16:creationId xmlns:a16="http://schemas.microsoft.com/office/drawing/2014/main" id="{E5505902-1EF1-7B4D-8517-63D8597B12BC}"/>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8" name="Straight Connector 7">
            <a:extLst>
              <a:ext uri="{FF2B5EF4-FFF2-40B4-BE49-F238E27FC236}">
                <a16:creationId xmlns:a16="http://schemas.microsoft.com/office/drawing/2014/main" id="{6D72134D-7AF4-8E4C-890E-3C590DCBEDE0}"/>
              </a:ext>
            </a:extLst>
          </p:cNvPr>
          <p:cNvCxnSpPr>
            <a:cxnSpLocks/>
            <a:stCxn id="7" idx="3"/>
            <a:endCxn id="5" idx="1"/>
          </p:cNvCxnSpPr>
          <p:nvPr/>
        </p:nvCxnSpPr>
        <p:spPr>
          <a:xfrm flipV="1">
            <a:off x="4574405" y="1787274"/>
            <a:ext cx="1873341" cy="2935"/>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9" name="AutoShape 4">
            <a:extLst>
              <a:ext uri="{FF2B5EF4-FFF2-40B4-BE49-F238E27FC236}">
                <a16:creationId xmlns:a16="http://schemas.microsoft.com/office/drawing/2014/main" id="{08CF515D-8446-284D-B162-A40B9CD95C00}"/>
              </a:ext>
            </a:extLst>
          </p:cNvPr>
          <p:cNvSpPr>
            <a:spLocks noChangeArrowheads="1"/>
          </p:cNvSpPr>
          <p:nvPr/>
        </p:nvSpPr>
        <p:spPr bwMode="auto">
          <a:xfrm>
            <a:off x="8662085" y="2535469"/>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10" name="Straight Connector 9">
            <a:extLst>
              <a:ext uri="{FF2B5EF4-FFF2-40B4-BE49-F238E27FC236}">
                <a16:creationId xmlns:a16="http://schemas.microsoft.com/office/drawing/2014/main" id="{C2725FC3-98A2-0549-B67C-B419E4CF5753}"/>
              </a:ext>
            </a:extLst>
          </p:cNvPr>
          <p:cNvCxnSpPr>
            <a:cxnSpLocks/>
            <a:stCxn id="9" idx="0"/>
            <a:endCxn id="4" idx="2"/>
          </p:cNvCxnSpPr>
          <p:nvPr/>
        </p:nvCxnSpPr>
        <p:spPr>
          <a:xfrm flipV="1">
            <a:off x="9440638" y="1943743"/>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6C6B6E9-B445-4A47-AF20-9C2234E7B6C7}"/>
              </a:ext>
            </a:extLst>
          </p:cNvPr>
          <p:cNvCxnSpPr>
            <a:cxnSpLocks/>
            <a:stCxn id="12" idx="0"/>
            <a:endCxn id="9" idx="2"/>
          </p:cNvCxnSpPr>
          <p:nvPr/>
        </p:nvCxnSpPr>
        <p:spPr>
          <a:xfrm flipH="1" flipV="1">
            <a:off x="9440638" y="3132369"/>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2" name="Rectangle 2">
            <a:extLst>
              <a:ext uri="{FF2B5EF4-FFF2-40B4-BE49-F238E27FC236}">
                <a16:creationId xmlns:a16="http://schemas.microsoft.com/office/drawing/2014/main" id="{AB41420A-64E0-9141-A2C4-883EDDD12B8F}"/>
              </a:ext>
            </a:extLst>
          </p:cNvPr>
          <p:cNvSpPr>
            <a:spLocks noChangeArrowheads="1"/>
          </p:cNvSpPr>
          <p:nvPr/>
        </p:nvSpPr>
        <p:spPr bwMode="auto">
          <a:xfrm>
            <a:off x="9052225" y="3638168"/>
            <a:ext cx="779510"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13" name="AutoShape 4">
            <a:extLst>
              <a:ext uri="{FF2B5EF4-FFF2-40B4-BE49-F238E27FC236}">
                <a16:creationId xmlns:a16="http://schemas.microsoft.com/office/drawing/2014/main" id="{969E6D05-3797-B04C-8ADA-0B6134CA79B3}"/>
              </a:ext>
            </a:extLst>
          </p:cNvPr>
          <p:cNvSpPr>
            <a:spLocks noChangeArrowheads="1"/>
          </p:cNvSpPr>
          <p:nvPr/>
        </p:nvSpPr>
        <p:spPr bwMode="auto">
          <a:xfrm>
            <a:off x="6447746" y="348041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14" name="Straight Connector 13">
            <a:extLst>
              <a:ext uri="{FF2B5EF4-FFF2-40B4-BE49-F238E27FC236}">
                <a16:creationId xmlns:a16="http://schemas.microsoft.com/office/drawing/2014/main" id="{D002350F-E4C2-3C46-B81A-A9B4EF27780E}"/>
              </a:ext>
            </a:extLst>
          </p:cNvPr>
          <p:cNvCxnSpPr>
            <a:cxnSpLocks/>
            <a:stCxn id="13" idx="3"/>
            <a:endCxn id="12" idx="1"/>
          </p:cNvCxnSpPr>
          <p:nvPr/>
        </p:nvCxnSpPr>
        <p:spPr>
          <a:xfrm>
            <a:off x="8012007" y="3778861"/>
            <a:ext cx="1040219" cy="149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12D608C-38FA-F645-90FC-E2DEE55305AB}"/>
              </a:ext>
            </a:extLst>
          </p:cNvPr>
          <p:cNvCxnSpPr>
            <a:cxnSpLocks/>
            <a:stCxn id="7" idx="3"/>
            <a:endCxn id="13" idx="1"/>
          </p:cNvCxnSpPr>
          <p:nvPr/>
        </p:nvCxnSpPr>
        <p:spPr>
          <a:xfrm>
            <a:off x="4574405" y="1790208"/>
            <a:ext cx="1873341" cy="198865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6" name="AutoShape 4">
            <a:extLst>
              <a:ext uri="{FF2B5EF4-FFF2-40B4-BE49-F238E27FC236}">
                <a16:creationId xmlns:a16="http://schemas.microsoft.com/office/drawing/2014/main" id="{63B41C9F-F41D-044F-9411-C741DB102B19}"/>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17" name="Straight Connector 16">
            <a:extLst>
              <a:ext uri="{FF2B5EF4-FFF2-40B4-BE49-F238E27FC236}">
                <a16:creationId xmlns:a16="http://schemas.microsoft.com/office/drawing/2014/main" id="{428E697B-FFE8-9A48-BCCE-D89C4C9C5C39}"/>
              </a:ext>
            </a:extLst>
          </p:cNvPr>
          <p:cNvCxnSpPr>
            <a:cxnSpLocks/>
            <a:stCxn id="16" idx="3"/>
            <a:endCxn id="7"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3C67B78-DF27-B84D-9850-6FC5ADA1C855}"/>
              </a:ext>
            </a:extLst>
          </p:cNvPr>
          <p:cNvCxnSpPr>
            <a:cxnSpLocks/>
            <a:stCxn id="7" idx="2"/>
            <a:endCxn id="16"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 name="AutoShape 4">
            <a:extLst>
              <a:ext uri="{FF2B5EF4-FFF2-40B4-BE49-F238E27FC236}">
                <a16:creationId xmlns:a16="http://schemas.microsoft.com/office/drawing/2014/main" id="{2195FD88-F5B0-DA4B-AF7A-CD82F4AF4AA1}"/>
              </a:ext>
            </a:extLst>
          </p:cNvPr>
          <p:cNvSpPr>
            <a:spLocks noChangeArrowheads="1"/>
          </p:cNvSpPr>
          <p:nvPr/>
        </p:nvSpPr>
        <p:spPr bwMode="auto">
          <a:xfrm>
            <a:off x="4722048" y="4028384"/>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20" name="Straight Connector 19">
            <a:extLst>
              <a:ext uri="{FF2B5EF4-FFF2-40B4-BE49-F238E27FC236}">
                <a16:creationId xmlns:a16="http://schemas.microsoft.com/office/drawing/2014/main" id="{984085A7-533A-D745-8A1F-D53E463A8FF2}"/>
              </a:ext>
            </a:extLst>
          </p:cNvPr>
          <p:cNvCxnSpPr>
            <a:cxnSpLocks/>
            <a:stCxn id="19" idx="2"/>
            <a:endCxn id="38" idx="0"/>
          </p:cNvCxnSpPr>
          <p:nvPr/>
        </p:nvCxnSpPr>
        <p:spPr>
          <a:xfrm>
            <a:off x="5802335" y="5221291"/>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9F060DF-FDE4-404F-91B5-534A96598674}"/>
              </a:ext>
            </a:extLst>
          </p:cNvPr>
          <p:cNvCxnSpPr>
            <a:cxnSpLocks/>
            <a:stCxn id="7" idx="3"/>
            <a:endCxn id="19" idx="0"/>
          </p:cNvCxnSpPr>
          <p:nvPr/>
        </p:nvCxnSpPr>
        <p:spPr>
          <a:xfrm>
            <a:off x="4574405" y="1790209"/>
            <a:ext cx="1227931" cy="2238175"/>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22" name="Oval 7">
            <a:extLst>
              <a:ext uri="{FF2B5EF4-FFF2-40B4-BE49-F238E27FC236}">
                <a16:creationId xmlns:a16="http://schemas.microsoft.com/office/drawing/2014/main" id="{4EC68FD7-4DC1-2F43-8FC3-3B73129DEE5F}"/>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23" name="Oval 10">
            <a:extLst>
              <a:ext uri="{FF2B5EF4-FFF2-40B4-BE49-F238E27FC236}">
                <a16:creationId xmlns:a16="http://schemas.microsoft.com/office/drawing/2014/main" id="{44A12248-E539-5B4B-86B1-70F1D37828DE}"/>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24" name="Straight Connector 23">
            <a:extLst>
              <a:ext uri="{FF2B5EF4-FFF2-40B4-BE49-F238E27FC236}">
                <a16:creationId xmlns:a16="http://schemas.microsoft.com/office/drawing/2014/main" id="{9C94C2DE-F14F-5C4C-9E2E-91E7A5384726}"/>
              </a:ext>
            </a:extLst>
          </p:cNvPr>
          <p:cNvCxnSpPr>
            <a:cxnSpLocks/>
            <a:stCxn id="7" idx="1"/>
            <a:endCxn id="22"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2DDEE3A-13C7-3E4F-B94C-EC6411F039ED}"/>
              </a:ext>
            </a:extLst>
          </p:cNvPr>
          <p:cNvCxnSpPr>
            <a:cxnSpLocks/>
            <a:stCxn id="7" idx="1"/>
            <a:endCxn id="23"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6" name="Oval 7">
            <a:extLst>
              <a:ext uri="{FF2B5EF4-FFF2-40B4-BE49-F238E27FC236}">
                <a16:creationId xmlns:a16="http://schemas.microsoft.com/office/drawing/2014/main" id="{036C1A05-F235-9443-BD86-E92F63D50EE7}"/>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27" name="Straight Connector 26">
            <a:extLst>
              <a:ext uri="{FF2B5EF4-FFF2-40B4-BE49-F238E27FC236}">
                <a16:creationId xmlns:a16="http://schemas.microsoft.com/office/drawing/2014/main" id="{ACC2BBDF-2EF9-0842-BF0D-082821F47560}"/>
              </a:ext>
            </a:extLst>
          </p:cNvPr>
          <p:cNvCxnSpPr>
            <a:cxnSpLocks/>
            <a:stCxn id="7" idx="0"/>
            <a:endCxn id="26"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8" name="Oval 7">
            <a:extLst>
              <a:ext uri="{FF2B5EF4-FFF2-40B4-BE49-F238E27FC236}">
                <a16:creationId xmlns:a16="http://schemas.microsoft.com/office/drawing/2014/main" id="{AE9C95AA-463F-AD4C-86EA-C6F7046F4AB9}"/>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29" name="Straight Connector 28">
            <a:extLst>
              <a:ext uri="{FF2B5EF4-FFF2-40B4-BE49-F238E27FC236}">
                <a16:creationId xmlns:a16="http://schemas.microsoft.com/office/drawing/2014/main" id="{3DD59555-CF4B-524F-8E2D-F4E09032E4CD}"/>
              </a:ext>
            </a:extLst>
          </p:cNvPr>
          <p:cNvCxnSpPr>
            <a:cxnSpLocks/>
            <a:stCxn id="7" idx="0"/>
            <a:endCxn id="28"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0" name="Oval 7">
            <a:extLst>
              <a:ext uri="{FF2B5EF4-FFF2-40B4-BE49-F238E27FC236}">
                <a16:creationId xmlns:a16="http://schemas.microsoft.com/office/drawing/2014/main" id="{A03930DC-E824-7F4C-A68D-7FC94DAB9523}"/>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31" name="Straight Connector 30">
            <a:extLst>
              <a:ext uri="{FF2B5EF4-FFF2-40B4-BE49-F238E27FC236}">
                <a16:creationId xmlns:a16="http://schemas.microsoft.com/office/drawing/2014/main" id="{BDB6E181-7423-2D4D-AF04-034777285210}"/>
              </a:ext>
            </a:extLst>
          </p:cNvPr>
          <p:cNvCxnSpPr>
            <a:cxnSpLocks/>
            <a:stCxn id="7" idx="0"/>
            <a:endCxn id="30"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2" name="Oval 7">
            <a:extLst>
              <a:ext uri="{FF2B5EF4-FFF2-40B4-BE49-F238E27FC236}">
                <a16:creationId xmlns:a16="http://schemas.microsoft.com/office/drawing/2014/main" id="{64B6B659-0E22-4D44-827C-93F138A7A00D}"/>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33" name="Straight Connector 32">
            <a:extLst>
              <a:ext uri="{FF2B5EF4-FFF2-40B4-BE49-F238E27FC236}">
                <a16:creationId xmlns:a16="http://schemas.microsoft.com/office/drawing/2014/main" id="{9410FA6A-9D25-A241-8DC8-5A42D33E5C7C}"/>
              </a:ext>
            </a:extLst>
          </p:cNvPr>
          <p:cNvCxnSpPr>
            <a:cxnSpLocks/>
            <a:stCxn id="7" idx="1"/>
            <a:endCxn id="32"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4" name="Oval 7">
            <a:extLst>
              <a:ext uri="{FF2B5EF4-FFF2-40B4-BE49-F238E27FC236}">
                <a16:creationId xmlns:a16="http://schemas.microsoft.com/office/drawing/2014/main" id="{C9EC14E7-52E3-1947-BB51-D2BEF2A6C486}"/>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35" name="Straight Connector 34">
            <a:extLst>
              <a:ext uri="{FF2B5EF4-FFF2-40B4-BE49-F238E27FC236}">
                <a16:creationId xmlns:a16="http://schemas.microsoft.com/office/drawing/2014/main" id="{719067BB-992D-5C48-8487-18260982121A}"/>
              </a:ext>
            </a:extLst>
          </p:cNvPr>
          <p:cNvCxnSpPr>
            <a:cxnSpLocks/>
            <a:stCxn id="32" idx="1"/>
            <a:endCxn id="34"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6" name="Oval 7">
            <a:extLst>
              <a:ext uri="{FF2B5EF4-FFF2-40B4-BE49-F238E27FC236}">
                <a16:creationId xmlns:a16="http://schemas.microsoft.com/office/drawing/2014/main" id="{E313BE91-50E6-B441-844F-DEFBDEA915B7}"/>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37" name="Straight Connector 36">
            <a:extLst>
              <a:ext uri="{FF2B5EF4-FFF2-40B4-BE49-F238E27FC236}">
                <a16:creationId xmlns:a16="http://schemas.microsoft.com/office/drawing/2014/main" id="{E6C31B2F-8BF2-5F47-82EF-7357020CAD3D}"/>
              </a:ext>
            </a:extLst>
          </p:cNvPr>
          <p:cNvCxnSpPr>
            <a:cxnSpLocks/>
            <a:stCxn id="32" idx="7"/>
            <a:endCxn id="36"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Rectangle 2">
            <a:extLst>
              <a:ext uri="{FF2B5EF4-FFF2-40B4-BE49-F238E27FC236}">
                <a16:creationId xmlns:a16="http://schemas.microsoft.com/office/drawing/2014/main" id="{054DFE7A-2402-A349-A555-BE2A87211D60}"/>
              </a:ext>
            </a:extLst>
          </p:cNvPr>
          <p:cNvSpPr>
            <a:spLocks noChangeArrowheads="1"/>
          </p:cNvSpPr>
          <p:nvPr/>
        </p:nvSpPr>
        <p:spPr bwMode="auto">
          <a:xfrm>
            <a:off x="5233399" y="5580004"/>
            <a:ext cx="1137877" cy="311367"/>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39" name="Oval 10">
            <a:extLst>
              <a:ext uri="{FF2B5EF4-FFF2-40B4-BE49-F238E27FC236}">
                <a16:creationId xmlns:a16="http://schemas.microsoft.com/office/drawing/2014/main" id="{3E400EC0-3E6B-A44A-A184-8AD459149FE1}"/>
              </a:ext>
            </a:extLst>
          </p:cNvPr>
          <p:cNvSpPr>
            <a:spLocks noChangeArrowheads="1"/>
          </p:cNvSpPr>
          <p:nvPr/>
        </p:nvSpPr>
        <p:spPr bwMode="auto">
          <a:xfrm>
            <a:off x="4517858" y="6174929"/>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40" name="Straight Connector 39">
            <a:extLst>
              <a:ext uri="{FF2B5EF4-FFF2-40B4-BE49-F238E27FC236}">
                <a16:creationId xmlns:a16="http://schemas.microsoft.com/office/drawing/2014/main" id="{506F3F24-D25A-2442-8B9E-9E5111073973}"/>
              </a:ext>
            </a:extLst>
          </p:cNvPr>
          <p:cNvCxnSpPr>
            <a:cxnSpLocks/>
            <a:stCxn id="38" idx="2"/>
            <a:endCxn id="39" idx="0"/>
          </p:cNvCxnSpPr>
          <p:nvPr/>
        </p:nvCxnSpPr>
        <p:spPr>
          <a:xfrm flipH="1">
            <a:off x="5008441" y="5891371"/>
            <a:ext cx="793896"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1" name="Oval 7">
            <a:extLst>
              <a:ext uri="{FF2B5EF4-FFF2-40B4-BE49-F238E27FC236}">
                <a16:creationId xmlns:a16="http://schemas.microsoft.com/office/drawing/2014/main" id="{FD95BBD4-AD0F-B248-8CD9-8FB6268ECAC6}"/>
              </a:ext>
            </a:extLst>
          </p:cNvPr>
          <p:cNvSpPr>
            <a:spLocks noChangeArrowheads="1"/>
          </p:cNvSpPr>
          <p:nvPr/>
        </p:nvSpPr>
        <p:spPr bwMode="auto">
          <a:xfrm>
            <a:off x="5884936" y="6204972"/>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42" name="Straight Connector 41">
            <a:extLst>
              <a:ext uri="{FF2B5EF4-FFF2-40B4-BE49-F238E27FC236}">
                <a16:creationId xmlns:a16="http://schemas.microsoft.com/office/drawing/2014/main" id="{2FDBAF51-8B5D-BF47-81BF-D0C4D08DFEBC}"/>
              </a:ext>
            </a:extLst>
          </p:cNvPr>
          <p:cNvCxnSpPr>
            <a:cxnSpLocks/>
            <a:stCxn id="38" idx="2"/>
            <a:endCxn id="41" idx="0"/>
          </p:cNvCxnSpPr>
          <p:nvPr/>
        </p:nvCxnSpPr>
        <p:spPr>
          <a:xfrm>
            <a:off x="5802337" y="5891370"/>
            <a:ext cx="606910"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3" name="Oval 7">
            <a:extLst>
              <a:ext uri="{FF2B5EF4-FFF2-40B4-BE49-F238E27FC236}">
                <a16:creationId xmlns:a16="http://schemas.microsoft.com/office/drawing/2014/main" id="{4F07EAFF-5AF4-4D4B-8F8C-CE84C53E055F}"/>
              </a:ext>
            </a:extLst>
          </p:cNvPr>
          <p:cNvSpPr>
            <a:spLocks noChangeArrowheads="1"/>
          </p:cNvSpPr>
          <p:nvPr/>
        </p:nvSpPr>
        <p:spPr bwMode="auto">
          <a:xfrm>
            <a:off x="7254437" y="6180990"/>
            <a:ext cx="542166" cy="368300"/>
          </a:xfrm>
          <a:prstGeom prst="ellipse">
            <a:avLst/>
          </a:prstGeom>
          <a:solidFill>
            <a:schemeClr val="bg1"/>
          </a:solidFill>
          <a:ln w="12700">
            <a:solidFill>
              <a:schemeClr val="tx1"/>
            </a:solidFill>
            <a:round/>
            <a:headEnd/>
            <a:tailEnd/>
          </a:ln>
        </p:spPr>
        <p:txBody>
          <a:bodyPr wrap="none" anchor="ctr"/>
          <a:lstStyle/>
          <a:p>
            <a:pPr algn="ctr"/>
            <a:r>
              <a:rPr lang="de-DE" sz="1600" dirty="0"/>
              <a:t>Grad</a:t>
            </a:r>
          </a:p>
        </p:txBody>
      </p:sp>
      <p:cxnSp>
        <p:nvCxnSpPr>
          <p:cNvPr id="44" name="Straight Connector 43">
            <a:extLst>
              <a:ext uri="{FF2B5EF4-FFF2-40B4-BE49-F238E27FC236}">
                <a16:creationId xmlns:a16="http://schemas.microsoft.com/office/drawing/2014/main" id="{A8DB1C8B-6FFA-8943-994C-FE6A8FC7CA97}"/>
              </a:ext>
            </a:extLst>
          </p:cNvPr>
          <p:cNvCxnSpPr>
            <a:cxnSpLocks/>
            <a:stCxn id="38" idx="3"/>
            <a:endCxn id="43" idx="0"/>
          </p:cNvCxnSpPr>
          <p:nvPr/>
        </p:nvCxnSpPr>
        <p:spPr>
          <a:xfrm>
            <a:off x="6371276" y="5735688"/>
            <a:ext cx="11542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5" name="Oval 7">
            <a:extLst>
              <a:ext uri="{FF2B5EF4-FFF2-40B4-BE49-F238E27FC236}">
                <a16:creationId xmlns:a16="http://schemas.microsoft.com/office/drawing/2014/main" id="{B0B12F3B-CF3C-EA4F-BE85-8D5D7ECA7ABE}"/>
              </a:ext>
            </a:extLst>
          </p:cNvPr>
          <p:cNvSpPr>
            <a:spLocks noChangeArrowheads="1"/>
          </p:cNvSpPr>
          <p:nvPr/>
        </p:nvSpPr>
        <p:spPr bwMode="auto">
          <a:xfrm>
            <a:off x="3662978" y="6162007"/>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46" name="Straight Connector 45">
            <a:extLst>
              <a:ext uri="{FF2B5EF4-FFF2-40B4-BE49-F238E27FC236}">
                <a16:creationId xmlns:a16="http://schemas.microsoft.com/office/drawing/2014/main" id="{15420471-8894-AC41-84F0-32770F03F7DB}"/>
              </a:ext>
            </a:extLst>
          </p:cNvPr>
          <p:cNvCxnSpPr>
            <a:cxnSpLocks/>
            <a:stCxn id="38" idx="1"/>
            <a:endCxn id="45" idx="0"/>
          </p:cNvCxnSpPr>
          <p:nvPr/>
        </p:nvCxnSpPr>
        <p:spPr>
          <a:xfrm flipH="1">
            <a:off x="3949810" y="5735687"/>
            <a:ext cx="1283589"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8ECC8E19-6EF2-D142-BB56-CCCDB7FBEA7F}"/>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48" name="TextBox 47">
            <a:extLst>
              <a:ext uri="{FF2B5EF4-FFF2-40B4-BE49-F238E27FC236}">
                <a16:creationId xmlns:a16="http://schemas.microsoft.com/office/drawing/2014/main" id="{5466B035-3953-6142-8F60-2FCADDD361C1}"/>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cxnSp>
        <p:nvCxnSpPr>
          <p:cNvPr id="49" name="Straight Connector 48">
            <a:extLst>
              <a:ext uri="{FF2B5EF4-FFF2-40B4-BE49-F238E27FC236}">
                <a16:creationId xmlns:a16="http://schemas.microsoft.com/office/drawing/2014/main" id="{E6CA140A-2D46-DE48-B629-A5ED466B11BA}"/>
              </a:ext>
            </a:extLst>
          </p:cNvPr>
          <p:cNvCxnSpPr>
            <a:cxnSpLocks/>
          </p:cNvCxnSpPr>
          <p:nvPr/>
        </p:nvCxnSpPr>
        <p:spPr>
          <a:xfrm>
            <a:off x="3706908" y="6435576"/>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9907AC4-EDD2-FB43-A469-2FB63D650E1D}"/>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51" name="TextBox 50">
            <a:extLst>
              <a:ext uri="{FF2B5EF4-FFF2-40B4-BE49-F238E27FC236}">
                <a16:creationId xmlns:a16="http://schemas.microsoft.com/office/drawing/2014/main" id="{19CD60F2-1F01-5E41-A98F-C36F7768E592}"/>
              </a:ext>
            </a:extLst>
          </p:cNvPr>
          <p:cNvSpPr txBox="1"/>
          <p:nvPr/>
        </p:nvSpPr>
        <p:spPr>
          <a:xfrm>
            <a:off x="3824620" y="4095982"/>
            <a:ext cx="306494" cy="369332"/>
          </a:xfrm>
          <a:prstGeom prst="rect">
            <a:avLst/>
          </a:prstGeom>
          <a:noFill/>
        </p:spPr>
        <p:txBody>
          <a:bodyPr wrap="none" rtlCol="0">
            <a:spAutoFit/>
          </a:bodyPr>
          <a:lstStyle/>
          <a:p>
            <a:r>
              <a:rPr lang="de-DE" dirty="0"/>
              <a:t>n</a:t>
            </a:r>
          </a:p>
        </p:txBody>
      </p:sp>
    </p:spTree>
    <p:extLst>
      <p:ext uri="{BB962C8B-B14F-4D97-AF65-F5344CB8AC3E}">
        <p14:creationId xmlns:p14="http://schemas.microsoft.com/office/powerpoint/2010/main" val="3731671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Date Placeholder 61">
            <a:extLst>
              <a:ext uri="{FF2B5EF4-FFF2-40B4-BE49-F238E27FC236}">
                <a16:creationId xmlns:a16="http://schemas.microsoft.com/office/drawing/2014/main" id="{03CC38A9-7F5C-9040-B6A4-F66BA8A095B6}"/>
              </a:ext>
            </a:extLst>
          </p:cNvPr>
          <p:cNvSpPr>
            <a:spLocks noGrp="1"/>
          </p:cNvSpPr>
          <p:nvPr>
            <p:ph type="dt" sz="half" idx="2"/>
          </p:nvPr>
        </p:nvSpPr>
        <p:spPr/>
        <p:txBody>
          <a:bodyPr/>
          <a:lstStyle/>
          <a:p>
            <a:r>
              <a:rPr lang="en-GB"/>
              <a:t>Modellierung</a:t>
            </a:r>
          </a:p>
        </p:txBody>
      </p:sp>
      <p:sp>
        <p:nvSpPr>
          <p:cNvPr id="63" name="Footer Placeholder 62">
            <a:extLst>
              <a:ext uri="{FF2B5EF4-FFF2-40B4-BE49-F238E27FC236}">
                <a16:creationId xmlns:a16="http://schemas.microsoft.com/office/drawing/2014/main" id="{14538B96-55B2-E147-8E7A-6A0CFE4A6FC0}"/>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ABADCF54-4D16-554C-985A-A69770ABECB1}"/>
              </a:ext>
            </a:extLst>
          </p:cNvPr>
          <p:cNvSpPr>
            <a:spLocks noGrp="1"/>
          </p:cNvSpPr>
          <p:nvPr>
            <p:ph type="sldNum" sz="quarter" idx="4"/>
          </p:nvPr>
        </p:nvSpPr>
        <p:spPr/>
        <p:txBody>
          <a:bodyPr/>
          <a:lstStyle/>
          <a:p>
            <a:fld id="{6B52BCD7-8B4B-1443-81DC-540C3C62FE02}" type="slidenum">
              <a:rPr lang="en-GB" smtClean="0"/>
              <a:t>57</a:t>
            </a:fld>
            <a:endParaRPr lang="en-GB"/>
          </a:p>
        </p:txBody>
      </p:sp>
      <p:sp>
        <p:nvSpPr>
          <p:cNvPr id="3" name="Rectangle 2">
            <a:extLst>
              <a:ext uri="{FF2B5EF4-FFF2-40B4-BE49-F238E27FC236}">
                <a16:creationId xmlns:a16="http://schemas.microsoft.com/office/drawing/2014/main" id="{0B15110C-C42E-A246-97D7-BE7670E2E2F6}"/>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2">
            <a:extLst>
              <a:ext uri="{FF2B5EF4-FFF2-40B4-BE49-F238E27FC236}">
                <a16:creationId xmlns:a16="http://schemas.microsoft.com/office/drawing/2014/main" id="{2D29FD0A-3B2F-364A-8AC2-4245C31491FC}"/>
              </a:ext>
            </a:extLst>
          </p:cNvPr>
          <p:cNvSpPr>
            <a:spLocks noChangeArrowheads="1"/>
          </p:cNvSpPr>
          <p:nvPr/>
        </p:nvSpPr>
        <p:spPr bwMode="auto">
          <a:xfrm>
            <a:off x="8950055" y="1632376"/>
            <a:ext cx="98116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5" name="Oval 4">
            <a:extLst>
              <a:ext uri="{FF2B5EF4-FFF2-40B4-BE49-F238E27FC236}">
                <a16:creationId xmlns:a16="http://schemas.microsoft.com/office/drawing/2014/main" id="{98FE6088-47A2-5445-A0EE-3FEFF3FE4428}"/>
              </a:ext>
            </a:extLst>
          </p:cNvPr>
          <p:cNvSpPr>
            <a:spLocks noChangeArrowheads="1"/>
          </p:cNvSpPr>
          <p:nvPr/>
        </p:nvSpPr>
        <p:spPr bwMode="auto">
          <a:xfrm>
            <a:off x="8474151" y="701316"/>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Name</a:t>
            </a:r>
          </a:p>
        </p:txBody>
      </p:sp>
      <p:sp>
        <p:nvSpPr>
          <p:cNvPr id="6" name="Oval 7">
            <a:extLst>
              <a:ext uri="{FF2B5EF4-FFF2-40B4-BE49-F238E27FC236}">
                <a16:creationId xmlns:a16="http://schemas.microsoft.com/office/drawing/2014/main" id="{B3F2582D-181B-1145-A6B0-51D1014AE24A}"/>
              </a:ext>
            </a:extLst>
          </p:cNvPr>
          <p:cNvSpPr>
            <a:spLocks noChangeArrowheads="1"/>
          </p:cNvSpPr>
          <p:nvPr/>
        </p:nvSpPr>
        <p:spPr bwMode="auto">
          <a:xfrm>
            <a:off x="8813963" y="240250"/>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a:t>Nummer</a:t>
            </a:r>
          </a:p>
        </p:txBody>
      </p:sp>
      <p:sp>
        <p:nvSpPr>
          <p:cNvPr id="7" name="Oval 10">
            <a:extLst>
              <a:ext uri="{FF2B5EF4-FFF2-40B4-BE49-F238E27FC236}">
                <a16:creationId xmlns:a16="http://schemas.microsoft.com/office/drawing/2014/main" id="{069390C2-5389-6F44-A8E8-CC85E001833C}"/>
              </a:ext>
            </a:extLst>
          </p:cNvPr>
          <p:cNvSpPr>
            <a:spLocks noChangeArrowheads="1"/>
          </p:cNvSpPr>
          <p:nvPr/>
        </p:nvSpPr>
        <p:spPr bwMode="auto">
          <a:xfrm>
            <a:off x="9419207" y="818219"/>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a:t>Standorte</a:t>
            </a:r>
          </a:p>
        </p:txBody>
      </p:sp>
      <p:cxnSp>
        <p:nvCxnSpPr>
          <p:cNvPr id="8" name="Straight Connector 7">
            <a:extLst>
              <a:ext uri="{FF2B5EF4-FFF2-40B4-BE49-F238E27FC236}">
                <a16:creationId xmlns:a16="http://schemas.microsoft.com/office/drawing/2014/main" id="{3CD988A6-701F-6A4F-B0AB-1C8D31843037}"/>
              </a:ext>
            </a:extLst>
          </p:cNvPr>
          <p:cNvCxnSpPr>
            <a:cxnSpLocks/>
            <a:stCxn id="4" idx="0"/>
            <a:endCxn id="5" idx="4"/>
          </p:cNvCxnSpPr>
          <p:nvPr/>
        </p:nvCxnSpPr>
        <p:spPr>
          <a:xfrm flipH="1" flipV="1">
            <a:off x="8855152" y="1069617"/>
            <a:ext cx="585487" cy="562759"/>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9669640-BD30-BC46-8EF9-585C85D1B210}"/>
              </a:ext>
            </a:extLst>
          </p:cNvPr>
          <p:cNvCxnSpPr>
            <a:cxnSpLocks/>
            <a:stCxn id="4" idx="0"/>
            <a:endCxn id="6" idx="4"/>
          </p:cNvCxnSpPr>
          <p:nvPr/>
        </p:nvCxnSpPr>
        <p:spPr>
          <a:xfrm flipH="1" flipV="1">
            <a:off x="9303814" y="608551"/>
            <a:ext cx="136824" cy="102382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6DD6B4-F76A-E447-B4D9-ACBF701C0513}"/>
              </a:ext>
            </a:extLst>
          </p:cNvPr>
          <p:cNvCxnSpPr>
            <a:cxnSpLocks/>
            <a:stCxn id="4" idx="0"/>
            <a:endCxn id="7" idx="4"/>
          </p:cNvCxnSpPr>
          <p:nvPr/>
        </p:nvCxnSpPr>
        <p:spPr>
          <a:xfrm flipV="1">
            <a:off x="9440638" y="1186519"/>
            <a:ext cx="469152" cy="4458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A568CE2-2FC5-6F4F-82C4-0DFA606B4E91}"/>
              </a:ext>
            </a:extLst>
          </p:cNvPr>
          <p:cNvCxnSpPr>
            <a:cxnSpLocks/>
            <a:stCxn id="11" idx="6"/>
            <a:endCxn id="4" idx="1"/>
          </p:cNvCxnSpPr>
          <p:nvPr/>
        </p:nvCxnSpPr>
        <p:spPr>
          <a:xfrm>
            <a:off x="8624690" y="1503947"/>
            <a:ext cx="325365" cy="2841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AutoShape 4">
            <a:extLst>
              <a:ext uri="{FF2B5EF4-FFF2-40B4-BE49-F238E27FC236}">
                <a16:creationId xmlns:a16="http://schemas.microsoft.com/office/drawing/2014/main" id="{3CF48C6D-60B3-AE4A-BB21-1A9E596AE7B9}"/>
              </a:ext>
            </a:extLst>
          </p:cNvPr>
          <p:cNvSpPr>
            <a:spLocks noChangeArrowheads="1"/>
          </p:cNvSpPr>
          <p:nvPr/>
        </p:nvSpPr>
        <p:spPr bwMode="auto">
          <a:xfrm>
            <a:off x="6447567" y="1488823"/>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14" name="Straight Connector 13">
            <a:extLst>
              <a:ext uri="{FF2B5EF4-FFF2-40B4-BE49-F238E27FC236}">
                <a16:creationId xmlns:a16="http://schemas.microsoft.com/office/drawing/2014/main" id="{3FA6C1EF-867D-C64C-ACC8-B46E1E133016}"/>
              </a:ext>
            </a:extLst>
          </p:cNvPr>
          <p:cNvCxnSpPr>
            <a:cxnSpLocks/>
            <a:stCxn id="13" idx="3"/>
            <a:endCxn id="4" idx="1"/>
          </p:cNvCxnSpPr>
          <p:nvPr/>
        </p:nvCxnSpPr>
        <p:spPr>
          <a:xfrm>
            <a:off x="8011828" y="1787273"/>
            <a:ext cx="938227" cy="786"/>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5" name="Rectangle 2">
            <a:extLst>
              <a:ext uri="{FF2B5EF4-FFF2-40B4-BE49-F238E27FC236}">
                <a16:creationId xmlns:a16="http://schemas.microsoft.com/office/drawing/2014/main" id="{8BEE6F27-F15D-0C4C-87E8-F9284436A455}"/>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16" name="Straight Connector 15">
            <a:extLst>
              <a:ext uri="{FF2B5EF4-FFF2-40B4-BE49-F238E27FC236}">
                <a16:creationId xmlns:a16="http://schemas.microsoft.com/office/drawing/2014/main" id="{53BF9009-F246-BF4C-8614-8EC8636CC8F9}"/>
              </a:ext>
            </a:extLst>
          </p:cNvPr>
          <p:cNvCxnSpPr>
            <a:cxnSpLocks/>
            <a:stCxn id="15" idx="3"/>
            <a:endCxn id="13" idx="1"/>
          </p:cNvCxnSpPr>
          <p:nvPr/>
        </p:nvCxnSpPr>
        <p:spPr>
          <a:xfrm flipV="1">
            <a:off x="4574404" y="1787274"/>
            <a:ext cx="1873162" cy="2935"/>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7" name="AutoShape 4">
            <a:extLst>
              <a:ext uri="{FF2B5EF4-FFF2-40B4-BE49-F238E27FC236}">
                <a16:creationId xmlns:a16="http://schemas.microsoft.com/office/drawing/2014/main" id="{1F7B6382-06A7-F944-909F-542E561FFF54}"/>
              </a:ext>
            </a:extLst>
          </p:cNvPr>
          <p:cNvSpPr>
            <a:spLocks noChangeArrowheads="1"/>
          </p:cNvSpPr>
          <p:nvPr/>
        </p:nvSpPr>
        <p:spPr bwMode="auto">
          <a:xfrm>
            <a:off x="8662085" y="2535469"/>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18" name="Straight Connector 17">
            <a:extLst>
              <a:ext uri="{FF2B5EF4-FFF2-40B4-BE49-F238E27FC236}">
                <a16:creationId xmlns:a16="http://schemas.microsoft.com/office/drawing/2014/main" id="{4E03E82D-A74F-3D4A-959C-4B2C636A8B60}"/>
              </a:ext>
            </a:extLst>
          </p:cNvPr>
          <p:cNvCxnSpPr>
            <a:cxnSpLocks/>
            <a:stCxn id="17" idx="0"/>
            <a:endCxn id="4" idx="2"/>
          </p:cNvCxnSpPr>
          <p:nvPr/>
        </p:nvCxnSpPr>
        <p:spPr>
          <a:xfrm flipV="1">
            <a:off x="9440638" y="1943743"/>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641B547-F2DE-CB4E-8BF4-E1ABDE84DD0F}"/>
              </a:ext>
            </a:extLst>
          </p:cNvPr>
          <p:cNvCxnSpPr>
            <a:cxnSpLocks/>
            <a:stCxn id="20" idx="0"/>
            <a:endCxn id="17" idx="2"/>
          </p:cNvCxnSpPr>
          <p:nvPr/>
        </p:nvCxnSpPr>
        <p:spPr>
          <a:xfrm flipH="1" flipV="1">
            <a:off x="9440638" y="3132369"/>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20" name="Rectangle 2">
            <a:extLst>
              <a:ext uri="{FF2B5EF4-FFF2-40B4-BE49-F238E27FC236}">
                <a16:creationId xmlns:a16="http://schemas.microsoft.com/office/drawing/2014/main" id="{9123258C-4463-AE4A-A755-03027A091BE5}"/>
              </a:ext>
            </a:extLst>
          </p:cNvPr>
          <p:cNvSpPr>
            <a:spLocks noChangeArrowheads="1"/>
          </p:cNvSpPr>
          <p:nvPr/>
        </p:nvSpPr>
        <p:spPr bwMode="auto">
          <a:xfrm>
            <a:off x="9052225" y="3638168"/>
            <a:ext cx="779510"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21" name="AutoShape 4">
            <a:extLst>
              <a:ext uri="{FF2B5EF4-FFF2-40B4-BE49-F238E27FC236}">
                <a16:creationId xmlns:a16="http://schemas.microsoft.com/office/drawing/2014/main" id="{531A9551-4F43-104F-A721-FB05636C3CA7}"/>
              </a:ext>
            </a:extLst>
          </p:cNvPr>
          <p:cNvSpPr>
            <a:spLocks noChangeArrowheads="1"/>
          </p:cNvSpPr>
          <p:nvPr/>
        </p:nvSpPr>
        <p:spPr bwMode="auto">
          <a:xfrm>
            <a:off x="6447746" y="348041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22" name="Straight Connector 21">
            <a:extLst>
              <a:ext uri="{FF2B5EF4-FFF2-40B4-BE49-F238E27FC236}">
                <a16:creationId xmlns:a16="http://schemas.microsoft.com/office/drawing/2014/main" id="{CFB95DA6-C35D-C746-92CC-290C7DEED804}"/>
              </a:ext>
            </a:extLst>
          </p:cNvPr>
          <p:cNvCxnSpPr>
            <a:cxnSpLocks/>
            <a:stCxn id="21" idx="3"/>
            <a:endCxn id="20" idx="1"/>
          </p:cNvCxnSpPr>
          <p:nvPr/>
        </p:nvCxnSpPr>
        <p:spPr>
          <a:xfrm>
            <a:off x="8012007" y="3778861"/>
            <a:ext cx="1040219" cy="149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E7EECA6-7C6E-3B47-BB36-6D321CB46759}"/>
              </a:ext>
            </a:extLst>
          </p:cNvPr>
          <p:cNvCxnSpPr>
            <a:cxnSpLocks/>
            <a:stCxn id="15" idx="3"/>
            <a:endCxn id="21" idx="1"/>
          </p:cNvCxnSpPr>
          <p:nvPr/>
        </p:nvCxnSpPr>
        <p:spPr>
          <a:xfrm>
            <a:off x="4574405" y="1790208"/>
            <a:ext cx="1873341" cy="198865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24" name="AutoShape 4">
            <a:extLst>
              <a:ext uri="{FF2B5EF4-FFF2-40B4-BE49-F238E27FC236}">
                <a16:creationId xmlns:a16="http://schemas.microsoft.com/office/drawing/2014/main" id="{0CCC5F2F-924E-9C46-B287-0CC29D68700E}"/>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25" name="Straight Connector 24">
            <a:extLst>
              <a:ext uri="{FF2B5EF4-FFF2-40B4-BE49-F238E27FC236}">
                <a16:creationId xmlns:a16="http://schemas.microsoft.com/office/drawing/2014/main" id="{0AEFAF91-C862-054C-8C79-5B549095B611}"/>
              </a:ext>
            </a:extLst>
          </p:cNvPr>
          <p:cNvCxnSpPr>
            <a:cxnSpLocks/>
            <a:stCxn id="24" idx="3"/>
            <a:endCxn id="15"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9A80F46-7E7D-9F4F-B339-E328F0637AB8}"/>
              </a:ext>
            </a:extLst>
          </p:cNvPr>
          <p:cNvCxnSpPr>
            <a:cxnSpLocks/>
            <a:stCxn id="15" idx="2"/>
            <a:endCxn id="24"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7" name="AutoShape 4">
            <a:extLst>
              <a:ext uri="{FF2B5EF4-FFF2-40B4-BE49-F238E27FC236}">
                <a16:creationId xmlns:a16="http://schemas.microsoft.com/office/drawing/2014/main" id="{5DEE916D-1819-CB47-BD96-01660447FCD2}"/>
              </a:ext>
            </a:extLst>
          </p:cNvPr>
          <p:cNvSpPr>
            <a:spLocks noChangeArrowheads="1"/>
          </p:cNvSpPr>
          <p:nvPr/>
        </p:nvSpPr>
        <p:spPr bwMode="auto">
          <a:xfrm>
            <a:off x="4722048" y="4028384"/>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28" name="Straight Connector 27">
            <a:extLst>
              <a:ext uri="{FF2B5EF4-FFF2-40B4-BE49-F238E27FC236}">
                <a16:creationId xmlns:a16="http://schemas.microsoft.com/office/drawing/2014/main" id="{F3D17B2D-F799-3743-AD1D-44248B4E3B34}"/>
              </a:ext>
            </a:extLst>
          </p:cNvPr>
          <p:cNvCxnSpPr>
            <a:cxnSpLocks/>
            <a:stCxn id="27" idx="2"/>
            <a:endCxn id="46" idx="0"/>
          </p:cNvCxnSpPr>
          <p:nvPr/>
        </p:nvCxnSpPr>
        <p:spPr>
          <a:xfrm>
            <a:off x="5802335" y="5221291"/>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59B8AEA-3C16-0B45-9012-D0E58D064F32}"/>
              </a:ext>
            </a:extLst>
          </p:cNvPr>
          <p:cNvCxnSpPr>
            <a:cxnSpLocks/>
            <a:stCxn id="15" idx="3"/>
            <a:endCxn id="27" idx="0"/>
          </p:cNvCxnSpPr>
          <p:nvPr/>
        </p:nvCxnSpPr>
        <p:spPr>
          <a:xfrm>
            <a:off x="4574405" y="1790209"/>
            <a:ext cx="1227931" cy="2238175"/>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30" name="Oval 7">
            <a:extLst>
              <a:ext uri="{FF2B5EF4-FFF2-40B4-BE49-F238E27FC236}">
                <a16:creationId xmlns:a16="http://schemas.microsoft.com/office/drawing/2014/main" id="{3CFC93A4-80D0-EE47-B096-7318D95D817B}"/>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31" name="Oval 10">
            <a:extLst>
              <a:ext uri="{FF2B5EF4-FFF2-40B4-BE49-F238E27FC236}">
                <a16:creationId xmlns:a16="http://schemas.microsoft.com/office/drawing/2014/main" id="{22DAB250-2603-524E-B68B-D80FCE21C666}"/>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32" name="Straight Connector 31">
            <a:extLst>
              <a:ext uri="{FF2B5EF4-FFF2-40B4-BE49-F238E27FC236}">
                <a16:creationId xmlns:a16="http://schemas.microsoft.com/office/drawing/2014/main" id="{4D962CCB-F5AA-CB49-B43B-30F46882B80C}"/>
              </a:ext>
            </a:extLst>
          </p:cNvPr>
          <p:cNvCxnSpPr>
            <a:cxnSpLocks/>
            <a:stCxn id="15" idx="1"/>
            <a:endCxn id="30"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A9ABF03-8013-E643-A2AF-5984AF81977C}"/>
              </a:ext>
            </a:extLst>
          </p:cNvPr>
          <p:cNvCxnSpPr>
            <a:cxnSpLocks/>
            <a:stCxn id="15" idx="1"/>
            <a:endCxn id="31"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4" name="Oval 7">
            <a:extLst>
              <a:ext uri="{FF2B5EF4-FFF2-40B4-BE49-F238E27FC236}">
                <a16:creationId xmlns:a16="http://schemas.microsoft.com/office/drawing/2014/main" id="{8A124623-9B17-6344-A274-919B11D7C1D4}"/>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35" name="Straight Connector 34">
            <a:extLst>
              <a:ext uri="{FF2B5EF4-FFF2-40B4-BE49-F238E27FC236}">
                <a16:creationId xmlns:a16="http://schemas.microsoft.com/office/drawing/2014/main" id="{D56E2041-86F1-3648-9D31-C7F5D848120F}"/>
              </a:ext>
            </a:extLst>
          </p:cNvPr>
          <p:cNvCxnSpPr>
            <a:cxnSpLocks/>
            <a:stCxn id="15" idx="0"/>
            <a:endCxn id="34"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6" name="Oval 7">
            <a:extLst>
              <a:ext uri="{FF2B5EF4-FFF2-40B4-BE49-F238E27FC236}">
                <a16:creationId xmlns:a16="http://schemas.microsoft.com/office/drawing/2014/main" id="{6F5BCA51-442C-1B44-B161-3D3E6C1BD31E}"/>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37" name="Straight Connector 36">
            <a:extLst>
              <a:ext uri="{FF2B5EF4-FFF2-40B4-BE49-F238E27FC236}">
                <a16:creationId xmlns:a16="http://schemas.microsoft.com/office/drawing/2014/main" id="{795038FC-2781-6B48-8B44-EB8BBA5ABC40}"/>
              </a:ext>
            </a:extLst>
          </p:cNvPr>
          <p:cNvCxnSpPr>
            <a:cxnSpLocks/>
            <a:stCxn id="15" idx="0"/>
            <a:endCxn id="36"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Oval 7">
            <a:extLst>
              <a:ext uri="{FF2B5EF4-FFF2-40B4-BE49-F238E27FC236}">
                <a16:creationId xmlns:a16="http://schemas.microsoft.com/office/drawing/2014/main" id="{3F70FC0A-8E20-FE49-A77C-41E1CBB30319}"/>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39" name="Straight Connector 38">
            <a:extLst>
              <a:ext uri="{FF2B5EF4-FFF2-40B4-BE49-F238E27FC236}">
                <a16:creationId xmlns:a16="http://schemas.microsoft.com/office/drawing/2014/main" id="{FC8A5D95-FF41-624A-BABC-05860A2BD9FB}"/>
              </a:ext>
            </a:extLst>
          </p:cNvPr>
          <p:cNvCxnSpPr>
            <a:cxnSpLocks/>
            <a:stCxn id="15" idx="0"/>
            <a:endCxn id="38"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0" name="Oval 7">
            <a:extLst>
              <a:ext uri="{FF2B5EF4-FFF2-40B4-BE49-F238E27FC236}">
                <a16:creationId xmlns:a16="http://schemas.microsoft.com/office/drawing/2014/main" id="{D993060D-6AC9-E249-AA64-BE016B8713C6}"/>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41" name="Straight Connector 40">
            <a:extLst>
              <a:ext uri="{FF2B5EF4-FFF2-40B4-BE49-F238E27FC236}">
                <a16:creationId xmlns:a16="http://schemas.microsoft.com/office/drawing/2014/main" id="{1B44C609-19C2-D747-8E7C-8202C94DCB0C}"/>
              </a:ext>
            </a:extLst>
          </p:cNvPr>
          <p:cNvCxnSpPr>
            <a:cxnSpLocks/>
            <a:stCxn id="15" idx="1"/>
            <a:endCxn id="40"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2" name="Oval 7">
            <a:extLst>
              <a:ext uri="{FF2B5EF4-FFF2-40B4-BE49-F238E27FC236}">
                <a16:creationId xmlns:a16="http://schemas.microsoft.com/office/drawing/2014/main" id="{B80AF0BA-CE80-E346-A401-108749C0BB10}"/>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43" name="Straight Connector 42">
            <a:extLst>
              <a:ext uri="{FF2B5EF4-FFF2-40B4-BE49-F238E27FC236}">
                <a16:creationId xmlns:a16="http://schemas.microsoft.com/office/drawing/2014/main" id="{A01F05B2-28E0-1144-B51B-FDE5BE46A4EE}"/>
              </a:ext>
            </a:extLst>
          </p:cNvPr>
          <p:cNvCxnSpPr>
            <a:cxnSpLocks/>
            <a:stCxn id="40" idx="1"/>
            <a:endCxn id="42"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4" name="Oval 7">
            <a:extLst>
              <a:ext uri="{FF2B5EF4-FFF2-40B4-BE49-F238E27FC236}">
                <a16:creationId xmlns:a16="http://schemas.microsoft.com/office/drawing/2014/main" id="{70A0B52F-9A75-E24B-AF07-2467ED6CF70D}"/>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45" name="Straight Connector 44">
            <a:extLst>
              <a:ext uri="{FF2B5EF4-FFF2-40B4-BE49-F238E27FC236}">
                <a16:creationId xmlns:a16="http://schemas.microsoft.com/office/drawing/2014/main" id="{6FA071CB-A328-3E47-86E9-B307341F3EEC}"/>
              </a:ext>
            </a:extLst>
          </p:cNvPr>
          <p:cNvCxnSpPr>
            <a:cxnSpLocks/>
            <a:stCxn id="40" idx="7"/>
            <a:endCxn id="44"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6" name="Rectangle 2">
            <a:extLst>
              <a:ext uri="{FF2B5EF4-FFF2-40B4-BE49-F238E27FC236}">
                <a16:creationId xmlns:a16="http://schemas.microsoft.com/office/drawing/2014/main" id="{B1DCEED8-CE13-5344-93EA-7354CC3F2F1A}"/>
              </a:ext>
            </a:extLst>
          </p:cNvPr>
          <p:cNvSpPr>
            <a:spLocks noChangeArrowheads="1"/>
          </p:cNvSpPr>
          <p:nvPr/>
        </p:nvSpPr>
        <p:spPr bwMode="auto">
          <a:xfrm>
            <a:off x="5233399" y="5580004"/>
            <a:ext cx="1137877" cy="311367"/>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47" name="Oval 10">
            <a:extLst>
              <a:ext uri="{FF2B5EF4-FFF2-40B4-BE49-F238E27FC236}">
                <a16:creationId xmlns:a16="http://schemas.microsoft.com/office/drawing/2014/main" id="{7EC9AE8B-2037-AA45-8DDA-1D95442A0198}"/>
              </a:ext>
            </a:extLst>
          </p:cNvPr>
          <p:cNvSpPr>
            <a:spLocks noChangeArrowheads="1"/>
          </p:cNvSpPr>
          <p:nvPr/>
        </p:nvSpPr>
        <p:spPr bwMode="auto">
          <a:xfrm>
            <a:off x="4517858" y="6174929"/>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48" name="Straight Connector 47">
            <a:extLst>
              <a:ext uri="{FF2B5EF4-FFF2-40B4-BE49-F238E27FC236}">
                <a16:creationId xmlns:a16="http://schemas.microsoft.com/office/drawing/2014/main" id="{60E31CDF-F109-6545-8D8A-EE1BCB2BE1CA}"/>
              </a:ext>
            </a:extLst>
          </p:cNvPr>
          <p:cNvCxnSpPr>
            <a:cxnSpLocks/>
            <a:stCxn id="46" idx="2"/>
            <a:endCxn id="47" idx="0"/>
          </p:cNvCxnSpPr>
          <p:nvPr/>
        </p:nvCxnSpPr>
        <p:spPr>
          <a:xfrm flipH="1">
            <a:off x="5008441" y="5891371"/>
            <a:ext cx="793896"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9" name="Oval 7">
            <a:extLst>
              <a:ext uri="{FF2B5EF4-FFF2-40B4-BE49-F238E27FC236}">
                <a16:creationId xmlns:a16="http://schemas.microsoft.com/office/drawing/2014/main" id="{976FC935-FB20-3A4C-A35F-D81C43AFA38E}"/>
              </a:ext>
            </a:extLst>
          </p:cNvPr>
          <p:cNvSpPr>
            <a:spLocks noChangeArrowheads="1"/>
          </p:cNvSpPr>
          <p:nvPr/>
        </p:nvSpPr>
        <p:spPr bwMode="auto">
          <a:xfrm>
            <a:off x="5884936" y="6204972"/>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50" name="Straight Connector 49">
            <a:extLst>
              <a:ext uri="{FF2B5EF4-FFF2-40B4-BE49-F238E27FC236}">
                <a16:creationId xmlns:a16="http://schemas.microsoft.com/office/drawing/2014/main" id="{DE921944-CC8F-3A44-B875-D5385153D967}"/>
              </a:ext>
            </a:extLst>
          </p:cNvPr>
          <p:cNvCxnSpPr>
            <a:cxnSpLocks/>
            <a:stCxn id="46" idx="2"/>
            <a:endCxn id="49" idx="0"/>
          </p:cNvCxnSpPr>
          <p:nvPr/>
        </p:nvCxnSpPr>
        <p:spPr>
          <a:xfrm>
            <a:off x="5802337" y="5891370"/>
            <a:ext cx="606910"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1" name="Oval 7">
            <a:extLst>
              <a:ext uri="{FF2B5EF4-FFF2-40B4-BE49-F238E27FC236}">
                <a16:creationId xmlns:a16="http://schemas.microsoft.com/office/drawing/2014/main" id="{75E0C740-8C01-E741-946E-CBA46F061498}"/>
              </a:ext>
            </a:extLst>
          </p:cNvPr>
          <p:cNvSpPr>
            <a:spLocks noChangeArrowheads="1"/>
          </p:cNvSpPr>
          <p:nvPr/>
        </p:nvSpPr>
        <p:spPr bwMode="auto">
          <a:xfrm>
            <a:off x="7254437" y="6180990"/>
            <a:ext cx="542166" cy="368300"/>
          </a:xfrm>
          <a:prstGeom prst="ellipse">
            <a:avLst/>
          </a:prstGeom>
          <a:solidFill>
            <a:schemeClr val="bg1"/>
          </a:solidFill>
          <a:ln w="12700">
            <a:solidFill>
              <a:schemeClr val="tx1"/>
            </a:solidFill>
            <a:round/>
            <a:headEnd/>
            <a:tailEnd/>
          </a:ln>
        </p:spPr>
        <p:txBody>
          <a:bodyPr wrap="none" anchor="ctr"/>
          <a:lstStyle/>
          <a:p>
            <a:pPr algn="ctr"/>
            <a:r>
              <a:rPr lang="de-DE" sz="1600" dirty="0"/>
              <a:t>Grad</a:t>
            </a:r>
          </a:p>
        </p:txBody>
      </p:sp>
      <p:cxnSp>
        <p:nvCxnSpPr>
          <p:cNvPr id="52" name="Straight Connector 51">
            <a:extLst>
              <a:ext uri="{FF2B5EF4-FFF2-40B4-BE49-F238E27FC236}">
                <a16:creationId xmlns:a16="http://schemas.microsoft.com/office/drawing/2014/main" id="{68740F0A-96DD-6941-8C1C-965EE4646653}"/>
              </a:ext>
            </a:extLst>
          </p:cNvPr>
          <p:cNvCxnSpPr>
            <a:cxnSpLocks/>
            <a:stCxn id="46" idx="3"/>
            <a:endCxn id="51" idx="0"/>
          </p:cNvCxnSpPr>
          <p:nvPr/>
        </p:nvCxnSpPr>
        <p:spPr>
          <a:xfrm>
            <a:off x="6371276" y="5735688"/>
            <a:ext cx="11542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3" name="Oval 7">
            <a:extLst>
              <a:ext uri="{FF2B5EF4-FFF2-40B4-BE49-F238E27FC236}">
                <a16:creationId xmlns:a16="http://schemas.microsoft.com/office/drawing/2014/main" id="{DAB43F7D-DD0C-F54E-AF4D-DAC3B82A3116}"/>
              </a:ext>
            </a:extLst>
          </p:cNvPr>
          <p:cNvSpPr>
            <a:spLocks noChangeArrowheads="1"/>
          </p:cNvSpPr>
          <p:nvPr/>
        </p:nvSpPr>
        <p:spPr bwMode="auto">
          <a:xfrm>
            <a:off x="3662978" y="6162007"/>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54" name="Straight Connector 53">
            <a:extLst>
              <a:ext uri="{FF2B5EF4-FFF2-40B4-BE49-F238E27FC236}">
                <a16:creationId xmlns:a16="http://schemas.microsoft.com/office/drawing/2014/main" id="{7E857E1A-5286-C34C-AFB3-1A98F01A0365}"/>
              </a:ext>
            </a:extLst>
          </p:cNvPr>
          <p:cNvCxnSpPr>
            <a:cxnSpLocks/>
            <a:stCxn id="46" idx="1"/>
            <a:endCxn id="53" idx="0"/>
          </p:cNvCxnSpPr>
          <p:nvPr/>
        </p:nvCxnSpPr>
        <p:spPr>
          <a:xfrm flipH="1">
            <a:off x="3949810" y="5735687"/>
            <a:ext cx="1283589"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746A4C2-9979-8047-A7E5-AAA97A700DB8}"/>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56" name="TextBox 55">
            <a:extLst>
              <a:ext uri="{FF2B5EF4-FFF2-40B4-BE49-F238E27FC236}">
                <a16:creationId xmlns:a16="http://schemas.microsoft.com/office/drawing/2014/main" id="{EED8AA7D-DB23-874A-8DC5-288E638AA158}"/>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sp>
        <p:nvSpPr>
          <p:cNvPr id="57" name="TextBox 56">
            <a:extLst>
              <a:ext uri="{FF2B5EF4-FFF2-40B4-BE49-F238E27FC236}">
                <a16:creationId xmlns:a16="http://schemas.microsoft.com/office/drawing/2014/main" id="{CEA7DB78-2A31-1D4F-99EF-7E4246C0BA4A}"/>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58" name="TextBox 57">
            <a:extLst>
              <a:ext uri="{FF2B5EF4-FFF2-40B4-BE49-F238E27FC236}">
                <a16:creationId xmlns:a16="http://schemas.microsoft.com/office/drawing/2014/main" id="{D22F915B-7C92-B648-BEE8-8DCA8DCD3001}"/>
              </a:ext>
            </a:extLst>
          </p:cNvPr>
          <p:cNvSpPr txBox="1"/>
          <p:nvPr/>
        </p:nvSpPr>
        <p:spPr>
          <a:xfrm>
            <a:off x="3824620" y="4095982"/>
            <a:ext cx="306494" cy="369332"/>
          </a:xfrm>
          <a:prstGeom prst="rect">
            <a:avLst/>
          </a:prstGeom>
          <a:noFill/>
        </p:spPr>
        <p:txBody>
          <a:bodyPr wrap="none" rtlCol="0">
            <a:spAutoFit/>
          </a:bodyPr>
          <a:lstStyle/>
          <a:p>
            <a:r>
              <a:rPr lang="de-DE" dirty="0"/>
              <a:t>n</a:t>
            </a:r>
          </a:p>
        </p:txBody>
      </p:sp>
      <p:cxnSp>
        <p:nvCxnSpPr>
          <p:cNvPr id="59" name="Straight Connector 58">
            <a:extLst>
              <a:ext uri="{FF2B5EF4-FFF2-40B4-BE49-F238E27FC236}">
                <a16:creationId xmlns:a16="http://schemas.microsoft.com/office/drawing/2014/main" id="{0F33EF88-5C23-5D4D-8A42-D451FDC1E1CB}"/>
              </a:ext>
            </a:extLst>
          </p:cNvPr>
          <p:cNvCxnSpPr>
            <a:cxnSpLocks/>
          </p:cNvCxnSpPr>
          <p:nvPr/>
        </p:nvCxnSpPr>
        <p:spPr>
          <a:xfrm>
            <a:off x="3706908" y="6435576"/>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Oval 7">
            <a:extLst>
              <a:ext uri="{FF2B5EF4-FFF2-40B4-BE49-F238E27FC236}">
                <a16:creationId xmlns:a16="http://schemas.microsoft.com/office/drawing/2014/main" id="{B7515243-529D-D34F-9E46-836118172919}"/>
              </a:ext>
            </a:extLst>
          </p:cNvPr>
          <p:cNvSpPr>
            <a:spLocks noChangeArrowheads="1"/>
          </p:cNvSpPr>
          <p:nvPr/>
        </p:nvSpPr>
        <p:spPr bwMode="auto">
          <a:xfrm>
            <a:off x="6970519" y="1319797"/>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dirty="0" err="1"/>
              <a:t>AnzahlAngestellte</a:t>
            </a:r>
            <a:endParaRPr lang="de-DE" sz="1600" dirty="0"/>
          </a:p>
        </p:txBody>
      </p:sp>
    </p:spTree>
    <p:extLst>
      <p:ext uri="{BB962C8B-B14F-4D97-AF65-F5344CB8AC3E}">
        <p14:creationId xmlns:p14="http://schemas.microsoft.com/office/powerpoint/2010/main" val="24045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Date Placeholder 67">
            <a:extLst>
              <a:ext uri="{FF2B5EF4-FFF2-40B4-BE49-F238E27FC236}">
                <a16:creationId xmlns:a16="http://schemas.microsoft.com/office/drawing/2014/main" id="{21B8EFF5-A0E4-3D44-B9E1-15BC69006D4B}"/>
              </a:ext>
            </a:extLst>
          </p:cNvPr>
          <p:cNvSpPr>
            <a:spLocks noGrp="1"/>
          </p:cNvSpPr>
          <p:nvPr>
            <p:ph type="dt" sz="half" idx="2"/>
          </p:nvPr>
        </p:nvSpPr>
        <p:spPr/>
        <p:txBody>
          <a:bodyPr/>
          <a:lstStyle/>
          <a:p>
            <a:r>
              <a:rPr lang="en-GB"/>
              <a:t>Modellierung</a:t>
            </a:r>
          </a:p>
        </p:txBody>
      </p:sp>
      <p:sp>
        <p:nvSpPr>
          <p:cNvPr id="69" name="Footer Placeholder 68">
            <a:extLst>
              <a:ext uri="{FF2B5EF4-FFF2-40B4-BE49-F238E27FC236}">
                <a16:creationId xmlns:a16="http://schemas.microsoft.com/office/drawing/2014/main" id="{0719FBB1-AC0C-6249-9AC7-E837F1A86415}"/>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7E64EF28-A307-A14F-B75B-0C046BB2521C}"/>
              </a:ext>
            </a:extLst>
          </p:cNvPr>
          <p:cNvSpPr>
            <a:spLocks noGrp="1"/>
          </p:cNvSpPr>
          <p:nvPr>
            <p:ph type="sldNum" sz="quarter" idx="4"/>
          </p:nvPr>
        </p:nvSpPr>
        <p:spPr/>
        <p:txBody>
          <a:bodyPr/>
          <a:lstStyle/>
          <a:p>
            <a:fld id="{6B52BCD7-8B4B-1443-81DC-540C3C62FE02}" type="slidenum">
              <a:rPr lang="en-GB" smtClean="0"/>
              <a:t>58</a:t>
            </a:fld>
            <a:endParaRPr lang="en-GB"/>
          </a:p>
        </p:txBody>
      </p:sp>
      <p:sp>
        <p:nvSpPr>
          <p:cNvPr id="3" name="Rectangle 2">
            <a:extLst>
              <a:ext uri="{FF2B5EF4-FFF2-40B4-BE49-F238E27FC236}">
                <a16:creationId xmlns:a16="http://schemas.microsoft.com/office/drawing/2014/main" id="{297933C8-E381-9A4B-BCB9-19570489339C}"/>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2">
            <a:extLst>
              <a:ext uri="{FF2B5EF4-FFF2-40B4-BE49-F238E27FC236}">
                <a16:creationId xmlns:a16="http://schemas.microsoft.com/office/drawing/2014/main" id="{A9CA1495-17D8-C248-89B6-6ED060DF2B07}"/>
              </a:ext>
            </a:extLst>
          </p:cNvPr>
          <p:cNvSpPr>
            <a:spLocks noChangeArrowheads="1"/>
          </p:cNvSpPr>
          <p:nvPr/>
        </p:nvSpPr>
        <p:spPr bwMode="auto">
          <a:xfrm>
            <a:off x="8950055" y="1632376"/>
            <a:ext cx="98116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5" name="Oval 4">
            <a:extLst>
              <a:ext uri="{FF2B5EF4-FFF2-40B4-BE49-F238E27FC236}">
                <a16:creationId xmlns:a16="http://schemas.microsoft.com/office/drawing/2014/main" id="{549F1906-B009-DF45-AA7B-94FBCDB7994D}"/>
              </a:ext>
            </a:extLst>
          </p:cNvPr>
          <p:cNvSpPr>
            <a:spLocks noChangeArrowheads="1"/>
          </p:cNvSpPr>
          <p:nvPr/>
        </p:nvSpPr>
        <p:spPr bwMode="auto">
          <a:xfrm>
            <a:off x="8474151" y="701316"/>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Name</a:t>
            </a:r>
          </a:p>
        </p:txBody>
      </p:sp>
      <p:sp>
        <p:nvSpPr>
          <p:cNvPr id="6" name="Oval 7">
            <a:extLst>
              <a:ext uri="{FF2B5EF4-FFF2-40B4-BE49-F238E27FC236}">
                <a16:creationId xmlns:a16="http://schemas.microsoft.com/office/drawing/2014/main" id="{5A26D688-E5DC-3C44-8BD6-1C9CCCF6428B}"/>
              </a:ext>
            </a:extLst>
          </p:cNvPr>
          <p:cNvSpPr>
            <a:spLocks noChangeArrowheads="1"/>
          </p:cNvSpPr>
          <p:nvPr/>
        </p:nvSpPr>
        <p:spPr bwMode="auto">
          <a:xfrm>
            <a:off x="8813963" y="240250"/>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a:t>Nummer</a:t>
            </a:r>
          </a:p>
        </p:txBody>
      </p:sp>
      <p:sp>
        <p:nvSpPr>
          <p:cNvPr id="7" name="Oval 10">
            <a:extLst>
              <a:ext uri="{FF2B5EF4-FFF2-40B4-BE49-F238E27FC236}">
                <a16:creationId xmlns:a16="http://schemas.microsoft.com/office/drawing/2014/main" id="{3352AC35-D746-564A-9E03-8F46A7DF61A5}"/>
              </a:ext>
            </a:extLst>
          </p:cNvPr>
          <p:cNvSpPr>
            <a:spLocks noChangeArrowheads="1"/>
          </p:cNvSpPr>
          <p:nvPr/>
        </p:nvSpPr>
        <p:spPr bwMode="auto">
          <a:xfrm>
            <a:off x="9419207" y="818219"/>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a:t>Standorte</a:t>
            </a:r>
          </a:p>
        </p:txBody>
      </p:sp>
      <p:cxnSp>
        <p:nvCxnSpPr>
          <p:cNvPr id="8" name="Straight Connector 7">
            <a:extLst>
              <a:ext uri="{FF2B5EF4-FFF2-40B4-BE49-F238E27FC236}">
                <a16:creationId xmlns:a16="http://schemas.microsoft.com/office/drawing/2014/main" id="{DCE11424-143C-D346-A427-FC83E0153511}"/>
              </a:ext>
            </a:extLst>
          </p:cNvPr>
          <p:cNvCxnSpPr>
            <a:cxnSpLocks/>
            <a:stCxn id="4" idx="0"/>
            <a:endCxn id="5" idx="4"/>
          </p:cNvCxnSpPr>
          <p:nvPr/>
        </p:nvCxnSpPr>
        <p:spPr>
          <a:xfrm flipH="1" flipV="1">
            <a:off x="8855152" y="1069617"/>
            <a:ext cx="585487" cy="562759"/>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6796437-DFEF-BB43-AC36-AD9C627B0D16}"/>
              </a:ext>
            </a:extLst>
          </p:cNvPr>
          <p:cNvCxnSpPr>
            <a:cxnSpLocks/>
            <a:stCxn id="4" idx="0"/>
            <a:endCxn id="6" idx="4"/>
          </p:cNvCxnSpPr>
          <p:nvPr/>
        </p:nvCxnSpPr>
        <p:spPr>
          <a:xfrm flipH="1" flipV="1">
            <a:off x="9303814" y="608551"/>
            <a:ext cx="136824" cy="102382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B37F59B-642D-5D43-AE10-CCC0B5C3CD53}"/>
              </a:ext>
            </a:extLst>
          </p:cNvPr>
          <p:cNvCxnSpPr>
            <a:cxnSpLocks/>
            <a:stCxn id="4" idx="0"/>
            <a:endCxn id="7" idx="4"/>
          </p:cNvCxnSpPr>
          <p:nvPr/>
        </p:nvCxnSpPr>
        <p:spPr>
          <a:xfrm flipV="1">
            <a:off x="9440638" y="1186519"/>
            <a:ext cx="469152" cy="4458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E245EFB-EC77-094D-9C6A-B239E8C6755D}"/>
              </a:ext>
            </a:extLst>
          </p:cNvPr>
          <p:cNvCxnSpPr>
            <a:cxnSpLocks/>
            <a:stCxn id="11" idx="6"/>
            <a:endCxn id="4" idx="1"/>
          </p:cNvCxnSpPr>
          <p:nvPr/>
        </p:nvCxnSpPr>
        <p:spPr>
          <a:xfrm>
            <a:off x="8624690" y="1503947"/>
            <a:ext cx="325365" cy="2841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AutoShape 4">
            <a:extLst>
              <a:ext uri="{FF2B5EF4-FFF2-40B4-BE49-F238E27FC236}">
                <a16:creationId xmlns:a16="http://schemas.microsoft.com/office/drawing/2014/main" id="{DAC3248C-652D-BB4A-9877-7E291C3071AB}"/>
              </a:ext>
            </a:extLst>
          </p:cNvPr>
          <p:cNvSpPr>
            <a:spLocks noChangeArrowheads="1"/>
          </p:cNvSpPr>
          <p:nvPr/>
        </p:nvSpPr>
        <p:spPr bwMode="auto">
          <a:xfrm>
            <a:off x="6448801" y="149040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14" name="Straight Connector 13">
            <a:extLst>
              <a:ext uri="{FF2B5EF4-FFF2-40B4-BE49-F238E27FC236}">
                <a16:creationId xmlns:a16="http://schemas.microsoft.com/office/drawing/2014/main" id="{F3A7012B-0A2C-4144-88D0-9A4DD247B7B7}"/>
              </a:ext>
            </a:extLst>
          </p:cNvPr>
          <p:cNvCxnSpPr>
            <a:cxnSpLocks/>
            <a:stCxn id="13" idx="3"/>
            <a:endCxn id="4" idx="1"/>
          </p:cNvCxnSpPr>
          <p:nvPr/>
        </p:nvCxnSpPr>
        <p:spPr>
          <a:xfrm flipV="1">
            <a:off x="8013062" y="1788060"/>
            <a:ext cx="936993" cy="7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5" name="Rectangle 2">
            <a:extLst>
              <a:ext uri="{FF2B5EF4-FFF2-40B4-BE49-F238E27FC236}">
                <a16:creationId xmlns:a16="http://schemas.microsoft.com/office/drawing/2014/main" id="{334FBE6D-CDED-DD4B-B9C7-5974A684DD25}"/>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16" name="Straight Connector 15">
            <a:extLst>
              <a:ext uri="{FF2B5EF4-FFF2-40B4-BE49-F238E27FC236}">
                <a16:creationId xmlns:a16="http://schemas.microsoft.com/office/drawing/2014/main" id="{4BE13938-5C66-4F44-9445-7E591D9C03D9}"/>
              </a:ext>
            </a:extLst>
          </p:cNvPr>
          <p:cNvCxnSpPr>
            <a:cxnSpLocks/>
            <a:stCxn id="15" idx="3"/>
            <a:endCxn id="13" idx="1"/>
          </p:cNvCxnSpPr>
          <p:nvPr/>
        </p:nvCxnSpPr>
        <p:spPr>
          <a:xfrm flipV="1">
            <a:off x="4574404" y="1788850"/>
            <a:ext cx="1874396" cy="135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7" name="AutoShape 4">
            <a:extLst>
              <a:ext uri="{FF2B5EF4-FFF2-40B4-BE49-F238E27FC236}">
                <a16:creationId xmlns:a16="http://schemas.microsoft.com/office/drawing/2014/main" id="{2C3D2583-ACA3-1940-AA10-511D7E63D2CD}"/>
              </a:ext>
            </a:extLst>
          </p:cNvPr>
          <p:cNvSpPr>
            <a:spLocks noChangeArrowheads="1"/>
          </p:cNvSpPr>
          <p:nvPr/>
        </p:nvSpPr>
        <p:spPr bwMode="auto">
          <a:xfrm>
            <a:off x="8662085" y="2535469"/>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18" name="Straight Connector 17">
            <a:extLst>
              <a:ext uri="{FF2B5EF4-FFF2-40B4-BE49-F238E27FC236}">
                <a16:creationId xmlns:a16="http://schemas.microsoft.com/office/drawing/2014/main" id="{49A7E944-D430-4D4B-ABAD-1E437824CDDF}"/>
              </a:ext>
            </a:extLst>
          </p:cNvPr>
          <p:cNvCxnSpPr>
            <a:cxnSpLocks/>
            <a:stCxn id="17" idx="0"/>
            <a:endCxn id="4" idx="2"/>
          </p:cNvCxnSpPr>
          <p:nvPr/>
        </p:nvCxnSpPr>
        <p:spPr>
          <a:xfrm flipV="1">
            <a:off x="9440638" y="1943743"/>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99DB390-8B60-7149-80E6-322203E0CF3A}"/>
              </a:ext>
            </a:extLst>
          </p:cNvPr>
          <p:cNvCxnSpPr>
            <a:cxnSpLocks/>
            <a:stCxn id="20" idx="0"/>
            <a:endCxn id="17" idx="2"/>
          </p:cNvCxnSpPr>
          <p:nvPr/>
        </p:nvCxnSpPr>
        <p:spPr>
          <a:xfrm flipH="1" flipV="1">
            <a:off x="9440638" y="3132369"/>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20" name="Rectangle 2">
            <a:extLst>
              <a:ext uri="{FF2B5EF4-FFF2-40B4-BE49-F238E27FC236}">
                <a16:creationId xmlns:a16="http://schemas.microsoft.com/office/drawing/2014/main" id="{6E179688-54D7-5344-B7F6-06A7C75799E4}"/>
              </a:ext>
            </a:extLst>
          </p:cNvPr>
          <p:cNvSpPr>
            <a:spLocks noChangeArrowheads="1"/>
          </p:cNvSpPr>
          <p:nvPr/>
        </p:nvSpPr>
        <p:spPr bwMode="auto">
          <a:xfrm>
            <a:off x="9052225" y="3638168"/>
            <a:ext cx="779510"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21" name="Oval 4">
            <a:extLst>
              <a:ext uri="{FF2B5EF4-FFF2-40B4-BE49-F238E27FC236}">
                <a16:creationId xmlns:a16="http://schemas.microsoft.com/office/drawing/2014/main" id="{107BA990-9956-4845-965B-D061C47D3D19}"/>
              </a:ext>
            </a:extLst>
          </p:cNvPr>
          <p:cNvSpPr>
            <a:spLocks noChangeArrowheads="1"/>
          </p:cNvSpPr>
          <p:nvPr/>
        </p:nvSpPr>
        <p:spPr bwMode="auto">
          <a:xfrm>
            <a:off x="8404372" y="4374487"/>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sp>
        <p:nvSpPr>
          <p:cNvPr id="22" name="Oval 7">
            <a:extLst>
              <a:ext uri="{FF2B5EF4-FFF2-40B4-BE49-F238E27FC236}">
                <a16:creationId xmlns:a16="http://schemas.microsoft.com/office/drawing/2014/main" id="{D289F66C-7827-8D49-98B8-907AD60C2B67}"/>
              </a:ext>
            </a:extLst>
          </p:cNvPr>
          <p:cNvSpPr>
            <a:spLocks noChangeArrowheads="1"/>
          </p:cNvSpPr>
          <p:nvPr/>
        </p:nvSpPr>
        <p:spPr bwMode="auto">
          <a:xfrm>
            <a:off x="8748434" y="4758828"/>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Nummer</a:t>
            </a:r>
          </a:p>
        </p:txBody>
      </p:sp>
      <p:sp>
        <p:nvSpPr>
          <p:cNvPr id="23" name="Oval 10">
            <a:extLst>
              <a:ext uri="{FF2B5EF4-FFF2-40B4-BE49-F238E27FC236}">
                <a16:creationId xmlns:a16="http://schemas.microsoft.com/office/drawing/2014/main" id="{5F5DF2EB-9461-9043-9B66-D9CB16C090A4}"/>
              </a:ext>
            </a:extLst>
          </p:cNvPr>
          <p:cNvSpPr>
            <a:spLocks noChangeArrowheads="1"/>
          </p:cNvSpPr>
          <p:nvPr/>
        </p:nvSpPr>
        <p:spPr bwMode="auto">
          <a:xfrm>
            <a:off x="9419207" y="4386453"/>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a:t>Standort</a:t>
            </a:r>
          </a:p>
        </p:txBody>
      </p:sp>
      <p:cxnSp>
        <p:nvCxnSpPr>
          <p:cNvPr id="24" name="Straight Connector 23">
            <a:extLst>
              <a:ext uri="{FF2B5EF4-FFF2-40B4-BE49-F238E27FC236}">
                <a16:creationId xmlns:a16="http://schemas.microsoft.com/office/drawing/2014/main" id="{BB33C314-0E4D-184A-84BE-6C691350E38C}"/>
              </a:ext>
            </a:extLst>
          </p:cNvPr>
          <p:cNvCxnSpPr>
            <a:cxnSpLocks/>
            <a:stCxn id="20" idx="2"/>
            <a:endCxn id="21" idx="7"/>
          </p:cNvCxnSpPr>
          <p:nvPr/>
        </p:nvCxnSpPr>
        <p:spPr>
          <a:xfrm flipH="1">
            <a:off x="9054780" y="3949535"/>
            <a:ext cx="387200" cy="478889"/>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B9C2346-4C0E-E842-A318-23392AB7CEB0}"/>
              </a:ext>
            </a:extLst>
          </p:cNvPr>
          <p:cNvCxnSpPr>
            <a:cxnSpLocks/>
            <a:stCxn id="20" idx="2"/>
            <a:endCxn id="22" idx="0"/>
          </p:cNvCxnSpPr>
          <p:nvPr/>
        </p:nvCxnSpPr>
        <p:spPr>
          <a:xfrm flipH="1">
            <a:off x="9238286" y="3949534"/>
            <a:ext cx="203695" cy="80929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0193A36-6CE5-C948-8998-E74F3ABA6E7E}"/>
              </a:ext>
            </a:extLst>
          </p:cNvPr>
          <p:cNvCxnSpPr>
            <a:cxnSpLocks/>
            <a:stCxn id="20" idx="2"/>
            <a:endCxn id="23" idx="0"/>
          </p:cNvCxnSpPr>
          <p:nvPr/>
        </p:nvCxnSpPr>
        <p:spPr>
          <a:xfrm>
            <a:off x="9441980" y="3949535"/>
            <a:ext cx="467810" cy="43691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7" name="AutoShape 4">
            <a:extLst>
              <a:ext uri="{FF2B5EF4-FFF2-40B4-BE49-F238E27FC236}">
                <a16:creationId xmlns:a16="http://schemas.microsoft.com/office/drawing/2014/main" id="{FBAC4BDB-D512-A64A-B3FB-EB73A98FF5F3}"/>
              </a:ext>
            </a:extLst>
          </p:cNvPr>
          <p:cNvSpPr>
            <a:spLocks noChangeArrowheads="1"/>
          </p:cNvSpPr>
          <p:nvPr/>
        </p:nvSpPr>
        <p:spPr bwMode="auto">
          <a:xfrm>
            <a:off x="6447746" y="348041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28" name="Straight Connector 27">
            <a:extLst>
              <a:ext uri="{FF2B5EF4-FFF2-40B4-BE49-F238E27FC236}">
                <a16:creationId xmlns:a16="http://schemas.microsoft.com/office/drawing/2014/main" id="{AF84545B-40D2-FE49-8887-EB0DDFA4D05E}"/>
              </a:ext>
            </a:extLst>
          </p:cNvPr>
          <p:cNvCxnSpPr>
            <a:cxnSpLocks/>
            <a:stCxn id="27" idx="3"/>
            <a:endCxn id="20" idx="1"/>
          </p:cNvCxnSpPr>
          <p:nvPr/>
        </p:nvCxnSpPr>
        <p:spPr>
          <a:xfrm>
            <a:off x="8012007" y="3778861"/>
            <a:ext cx="1040219" cy="149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269374F3-3B16-E140-9FB7-A1EA12D673F0}"/>
              </a:ext>
            </a:extLst>
          </p:cNvPr>
          <p:cNvCxnSpPr>
            <a:cxnSpLocks/>
            <a:stCxn id="15" idx="3"/>
            <a:endCxn id="27" idx="1"/>
          </p:cNvCxnSpPr>
          <p:nvPr/>
        </p:nvCxnSpPr>
        <p:spPr>
          <a:xfrm>
            <a:off x="4574405" y="1790208"/>
            <a:ext cx="1873341" cy="198865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30" name="AutoShape 4">
            <a:extLst>
              <a:ext uri="{FF2B5EF4-FFF2-40B4-BE49-F238E27FC236}">
                <a16:creationId xmlns:a16="http://schemas.microsoft.com/office/drawing/2014/main" id="{3B2B6AF5-7B5F-7049-91E7-8F1BBB2022E5}"/>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31" name="Straight Connector 30">
            <a:extLst>
              <a:ext uri="{FF2B5EF4-FFF2-40B4-BE49-F238E27FC236}">
                <a16:creationId xmlns:a16="http://schemas.microsoft.com/office/drawing/2014/main" id="{824F83E2-DDF2-EE40-A229-7E43A926F36A}"/>
              </a:ext>
            </a:extLst>
          </p:cNvPr>
          <p:cNvCxnSpPr>
            <a:cxnSpLocks/>
            <a:stCxn id="30" idx="3"/>
            <a:endCxn id="15"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2546383-C32B-8043-9946-E00302F3AA83}"/>
              </a:ext>
            </a:extLst>
          </p:cNvPr>
          <p:cNvCxnSpPr>
            <a:cxnSpLocks/>
            <a:stCxn id="15" idx="2"/>
            <a:endCxn id="30"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 name="AutoShape 4">
            <a:extLst>
              <a:ext uri="{FF2B5EF4-FFF2-40B4-BE49-F238E27FC236}">
                <a16:creationId xmlns:a16="http://schemas.microsoft.com/office/drawing/2014/main" id="{AE1654D2-86F1-E04B-A0E8-F28602F51C62}"/>
              </a:ext>
            </a:extLst>
          </p:cNvPr>
          <p:cNvSpPr>
            <a:spLocks noChangeArrowheads="1"/>
          </p:cNvSpPr>
          <p:nvPr/>
        </p:nvSpPr>
        <p:spPr bwMode="auto">
          <a:xfrm>
            <a:off x="4722048" y="4028384"/>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34" name="Straight Connector 33">
            <a:extLst>
              <a:ext uri="{FF2B5EF4-FFF2-40B4-BE49-F238E27FC236}">
                <a16:creationId xmlns:a16="http://schemas.microsoft.com/office/drawing/2014/main" id="{270077A9-07E9-7D44-B8F2-D7BEC0C78A98}"/>
              </a:ext>
            </a:extLst>
          </p:cNvPr>
          <p:cNvCxnSpPr>
            <a:cxnSpLocks/>
            <a:stCxn id="33" idx="2"/>
            <a:endCxn id="52" idx="0"/>
          </p:cNvCxnSpPr>
          <p:nvPr/>
        </p:nvCxnSpPr>
        <p:spPr>
          <a:xfrm>
            <a:off x="5802335" y="5221291"/>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3041F69-8B06-CB49-AFCB-36D13829F4CE}"/>
              </a:ext>
            </a:extLst>
          </p:cNvPr>
          <p:cNvCxnSpPr>
            <a:cxnSpLocks/>
            <a:stCxn id="15" idx="3"/>
            <a:endCxn id="33" idx="0"/>
          </p:cNvCxnSpPr>
          <p:nvPr/>
        </p:nvCxnSpPr>
        <p:spPr>
          <a:xfrm>
            <a:off x="4574405" y="1790209"/>
            <a:ext cx="1227931" cy="2238175"/>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36" name="Oval 7">
            <a:extLst>
              <a:ext uri="{FF2B5EF4-FFF2-40B4-BE49-F238E27FC236}">
                <a16:creationId xmlns:a16="http://schemas.microsoft.com/office/drawing/2014/main" id="{E40AF76C-5352-244B-9260-1026F5608754}"/>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37" name="Oval 10">
            <a:extLst>
              <a:ext uri="{FF2B5EF4-FFF2-40B4-BE49-F238E27FC236}">
                <a16:creationId xmlns:a16="http://schemas.microsoft.com/office/drawing/2014/main" id="{9AA9E17C-10BC-4549-97D5-9C69439D2ABB}"/>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38" name="Straight Connector 37">
            <a:extLst>
              <a:ext uri="{FF2B5EF4-FFF2-40B4-BE49-F238E27FC236}">
                <a16:creationId xmlns:a16="http://schemas.microsoft.com/office/drawing/2014/main" id="{B5064E7C-0071-ED40-ABA6-6E53D3BFF3BC}"/>
              </a:ext>
            </a:extLst>
          </p:cNvPr>
          <p:cNvCxnSpPr>
            <a:cxnSpLocks/>
            <a:stCxn id="15" idx="1"/>
            <a:endCxn id="36"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F162947-A52D-6546-B044-563B4EFD5EC5}"/>
              </a:ext>
            </a:extLst>
          </p:cNvPr>
          <p:cNvCxnSpPr>
            <a:cxnSpLocks/>
            <a:stCxn id="15" idx="1"/>
            <a:endCxn id="37"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0" name="Oval 7">
            <a:extLst>
              <a:ext uri="{FF2B5EF4-FFF2-40B4-BE49-F238E27FC236}">
                <a16:creationId xmlns:a16="http://schemas.microsoft.com/office/drawing/2014/main" id="{4CB71398-E184-A145-9059-273226374E14}"/>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41" name="Straight Connector 40">
            <a:extLst>
              <a:ext uri="{FF2B5EF4-FFF2-40B4-BE49-F238E27FC236}">
                <a16:creationId xmlns:a16="http://schemas.microsoft.com/office/drawing/2014/main" id="{F336381E-100B-4045-A951-3D311C462D41}"/>
              </a:ext>
            </a:extLst>
          </p:cNvPr>
          <p:cNvCxnSpPr>
            <a:cxnSpLocks/>
            <a:stCxn id="15" idx="0"/>
            <a:endCxn id="40"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2" name="Oval 7">
            <a:extLst>
              <a:ext uri="{FF2B5EF4-FFF2-40B4-BE49-F238E27FC236}">
                <a16:creationId xmlns:a16="http://schemas.microsoft.com/office/drawing/2014/main" id="{CD866F86-418C-7E4D-A698-71429555DBB6}"/>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43" name="Straight Connector 42">
            <a:extLst>
              <a:ext uri="{FF2B5EF4-FFF2-40B4-BE49-F238E27FC236}">
                <a16:creationId xmlns:a16="http://schemas.microsoft.com/office/drawing/2014/main" id="{84481AD3-36BB-0349-9D19-213613379D65}"/>
              </a:ext>
            </a:extLst>
          </p:cNvPr>
          <p:cNvCxnSpPr>
            <a:cxnSpLocks/>
            <a:stCxn id="15" idx="0"/>
            <a:endCxn id="42"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4" name="Oval 7">
            <a:extLst>
              <a:ext uri="{FF2B5EF4-FFF2-40B4-BE49-F238E27FC236}">
                <a16:creationId xmlns:a16="http://schemas.microsoft.com/office/drawing/2014/main" id="{2296FD9D-6F1D-DB4B-80DA-C568B5318CD4}"/>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45" name="Straight Connector 44">
            <a:extLst>
              <a:ext uri="{FF2B5EF4-FFF2-40B4-BE49-F238E27FC236}">
                <a16:creationId xmlns:a16="http://schemas.microsoft.com/office/drawing/2014/main" id="{CFB57DFC-6D41-5446-BEA4-883E9BAFAE2C}"/>
              </a:ext>
            </a:extLst>
          </p:cNvPr>
          <p:cNvCxnSpPr>
            <a:cxnSpLocks/>
            <a:stCxn id="15" idx="0"/>
            <a:endCxn id="44"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6" name="Oval 7">
            <a:extLst>
              <a:ext uri="{FF2B5EF4-FFF2-40B4-BE49-F238E27FC236}">
                <a16:creationId xmlns:a16="http://schemas.microsoft.com/office/drawing/2014/main" id="{787735B7-67A1-AF42-A915-8DE222406F20}"/>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47" name="Straight Connector 46">
            <a:extLst>
              <a:ext uri="{FF2B5EF4-FFF2-40B4-BE49-F238E27FC236}">
                <a16:creationId xmlns:a16="http://schemas.microsoft.com/office/drawing/2014/main" id="{12B2C9CA-C34D-084F-8296-A58FA7DC36C7}"/>
              </a:ext>
            </a:extLst>
          </p:cNvPr>
          <p:cNvCxnSpPr>
            <a:cxnSpLocks/>
            <a:stCxn id="15" idx="1"/>
            <a:endCxn id="46"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Oval 7">
            <a:extLst>
              <a:ext uri="{FF2B5EF4-FFF2-40B4-BE49-F238E27FC236}">
                <a16:creationId xmlns:a16="http://schemas.microsoft.com/office/drawing/2014/main" id="{EC88EAE2-2407-1846-A5F8-52F44A2200F7}"/>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49" name="Straight Connector 48">
            <a:extLst>
              <a:ext uri="{FF2B5EF4-FFF2-40B4-BE49-F238E27FC236}">
                <a16:creationId xmlns:a16="http://schemas.microsoft.com/office/drawing/2014/main" id="{1D8008C7-FB53-7446-8005-991D918A783C}"/>
              </a:ext>
            </a:extLst>
          </p:cNvPr>
          <p:cNvCxnSpPr>
            <a:cxnSpLocks/>
            <a:stCxn id="46" idx="1"/>
            <a:endCxn id="48"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0" name="Oval 7">
            <a:extLst>
              <a:ext uri="{FF2B5EF4-FFF2-40B4-BE49-F238E27FC236}">
                <a16:creationId xmlns:a16="http://schemas.microsoft.com/office/drawing/2014/main" id="{BC291899-099A-A342-9E11-20159FD8890C}"/>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51" name="Straight Connector 50">
            <a:extLst>
              <a:ext uri="{FF2B5EF4-FFF2-40B4-BE49-F238E27FC236}">
                <a16:creationId xmlns:a16="http://schemas.microsoft.com/office/drawing/2014/main" id="{0FEC61CA-A673-7F45-B2B7-3F0B75940F5D}"/>
              </a:ext>
            </a:extLst>
          </p:cNvPr>
          <p:cNvCxnSpPr>
            <a:cxnSpLocks/>
            <a:stCxn id="46" idx="7"/>
            <a:endCxn id="50"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Rectangle 2">
            <a:extLst>
              <a:ext uri="{FF2B5EF4-FFF2-40B4-BE49-F238E27FC236}">
                <a16:creationId xmlns:a16="http://schemas.microsoft.com/office/drawing/2014/main" id="{C386C8CA-4EB7-C94D-A6FB-8363DA63CC0E}"/>
              </a:ext>
            </a:extLst>
          </p:cNvPr>
          <p:cNvSpPr>
            <a:spLocks noChangeArrowheads="1"/>
          </p:cNvSpPr>
          <p:nvPr/>
        </p:nvSpPr>
        <p:spPr bwMode="auto">
          <a:xfrm>
            <a:off x="5233399" y="5580004"/>
            <a:ext cx="1137877" cy="311367"/>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53" name="Oval 10">
            <a:extLst>
              <a:ext uri="{FF2B5EF4-FFF2-40B4-BE49-F238E27FC236}">
                <a16:creationId xmlns:a16="http://schemas.microsoft.com/office/drawing/2014/main" id="{C4C6FBC4-024D-2440-A03A-CC06029DBCA1}"/>
              </a:ext>
            </a:extLst>
          </p:cNvPr>
          <p:cNvSpPr>
            <a:spLocks noChangeArrowheads="1"/>
          </p:cNvSpPr>
          <p:nvPr/>
        </p:nvSpPr>
        <p:spPr bwMode="auto">
          <a:xfrm>
            <a:off x="4517858" y="6174929"/>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54" name="Straight Connector 53">
            <a:extLst>
              <a:ext uri="{FF2B5EF4-FFF2-40B4-BE49-F238E27FC236}">
                <a16:creationId xmlns:a16="http://schemas.microsoft.com/office/drawing/2014/main" id="{6C0C924A-B24F-9C42-B195-F55E4E344338}"/>
              </a:ext>
            </a:extLst>
          </p:cNvPr>
          <p:cNvCxnSpPr>
            <a:cxnSpLocks/>
            <a:stCxn id="52" idx="2"/>
            <a:endCxn id="53" idx="0"/>
          </p:cNvCxnSpPr>
          <p:nvPr/>
        </p:nvCxnSpPr>
        <p:spPr>
          <a:xfrm flipH="1">
            <a:off x="5008441" y="5891371"/>
            <a:ext cx="793896"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5" name="Oval 7">
            <a:extLst>
              <a:ext uri="{FF2B5EF4-FFF2-40B4-BE49-F238E27FC236}">
                <a16:creationId xmlns:a16="http://schemas.microsoft.com/office/drawing/2014/main" id="{E93D7385-1F9D-9E40-88F0-687FFB4BC521}"/>
              </a:ext>
            </a:extLst>
          </p:cNvPr>
          <p:cNvSpPr>
            <a:spLocks noChangeArrowheads="1"/>
          </p:cNvSpPr>
          <p:nvPr/>
        </p:nvSpPr>
        <p:spPr bwMode="auto">
          <a:xfrm>
            <a:off x="5884936" y="6204972"/>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56" name="Straight Connector 55">
            <a:extLst>
              <a:ext uri="{FF2B5EF4-FFF2-40B4-BE49-F238E27FC236}">
                <a16:creationId xmlns:a16="http://schemas.microsoft.com/office/drawing/2014/main" id="{FB8BB04E-F91B-7642-B0F0-137B5941DBBD}"/>
              </a:ext>
            </a:extLst>
          </p:cNvPr>
          <p:cNvCxnSpPr>
            <a:cxnSpLocks/>
            <a:stCxn id="52" idx="2"/>
            <a:endCxn id="55" idx="0"/>
          </p:cNvCxnSpPr>
          <p:nvPr/>
        </p:nvCxnSpPr>
        <p:spPr>
          <a:xfrm>
            <a:off x="5802337" y="5891370"/>
            <a:ext cx="606910"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7" name="Oval 7">
            <a:extLst>
              <a:ext uri="{FF2B5EF4-FFF2-40B4-BE49-F238E27FC236}">
                <a16:creationId xmlns:a16="http://schemas.microsoft.com/office/drawing/2014/main" id="{F8016064-83A7-7F45-9501-E2937B99E803}"/>
              </a:ext>
            </a:extLst>
          </p:cNvPr>
          <p:cNvSpPr>
            <a:spLocks noChangeArrowheads="1"/>
          </p:cNvSpPr>
          <p:nvPr/>
        </p:nvSpPr>
        <p:spPr bwMode="auto">
          <a:xfrm>
            <a:off x="7254437" y="6180990"/>
            <a:ext cx="542166" cy="368300"/>
          </a:xfrm>
          <a:prstGeom prst="ellipse">
            <a:avLst/>
          </a:prstGeom>
          <a:solidFill>
            <a:schemeClr val="bg1"/>
          </a:solidFill>
          <a:ln w="12700">
            <a:solidFill>
              <a:schemeClr val="tx1"/>
            </a:solidFill>
            <a:round/>
            <a:headEnd/>
            <a:tailEnd/>
          </a:ln>
        </p:spPr>
        <p:txBody>
          <a:bodyPr wrap="none" anchor="ctr"/>
          <a:lstStyle/>
          <a:p>
            <a:pPr algn="ctr"/>
            <a:r>
              <a:rPr lang="de-DE" sz="1600" dirty="0"/>
              <a:t>Grad</a:t>
            </a:r>
          </a:p>
        </p:txBody>
      </p:sp>
      <p:cxnSp>
        <p:nvCxnSpPr>
          <p:cNvPr id="58" name="Straight Connector 57">
            <a:extLst>
              <a:ext uri="{FF2B5EF4-FFF2-40B4-BE49-F238E27FC236}">
                <a16:creationId xmlns:a16="http://schemas.microsoft.com/office/drawing/2014/main" id="{9FE99BA9-2FE6-3C41-ABC3-8EAD61F0D823}"/>
              </a:ext>
            </a:extLst>
          </p:cNvPr>
          <p:cNvCxnSpPr>
            <a:cxnSpLocks/>
            <a:stCxn id="52" idx="3"/>
            <a:endCxn id="57" idx="0"/>
          </p:cNvCxnSpPr>
          <p:nvPr/>
        </p:nvCxnSpPr>
        <p:spPr>
          <a:xfrm>
            <a:off x="6371276" y="5735688"/>
            <a:ext cx="11542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9" name="Oval 7">
            <a:extLst>
              <a:ext uri="{FF2B5EF4-FFF2-40B4-BE49-F238E27FC236}">
                <a16:creationId xmlns:a16="http://schemas.microsoft.com/office/drawing/2014/main" id="{880B2B85-4957-3B40-BA03-D0F016009FE9}"/>
              </a:ext>
            </a:extLst>
          </p:cNvPr>
          <p:cNvSpPr>
            <a:spLocks noChangeArrowheads="1"/>
          </p:cNvSpPr>
          <p:nvPr/>
        </p:nvSpPr>
        <p:spPr bwMode="auto">
          <a:xfrm>
            <a:off x="3662978" y="6162007"/>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60" name="Straight Connector 59">
            <a:extLst>
              <a:ext uri="{FF2B5EF4-FFF2-40B4-BE49-F238E27FC236}">
                <a16:creationId xmlns:a16="http://schemas.microsoft.com/office/drawing/2014/main" id="{37024468-809B-604A-9868-9DFF6E79CC04}"/>
              </a:ext>
            </a:extLst>
          </p:cNvPr>
          <p:cNvCxnSpPr>
            <a:cxnSpLocks/>
            <a:stCxn id="52" idx="1"/>
            <a:endCxn id="59" idx="0"/>
          </p:cNvCxnSpPr>
          <p:nvPr/>
        </p:nvCxnSpPr>
        <p:spPr>
          <a:xfrm flipH="1">
            <a:off x="3949810" y="5735687"/>
            <a:ext cx="1283589"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A5290B9F-A927-2C42-8E1C-AA0046D176EB}"/>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62" name="TextBox 61">
            <a:extLst>
              <a:ext uri="{FF2B5EF4-FFF2-40B4-BE49-F238E27FC236}">
                <a16:creationId xmlns:a16="http://schemas.microsoft.com/office/drawing/2014/main" id="{4E3C0F26-F4C3-F747-93B1-C14F685C100A}"/>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sp>
        <p:nvSpPr>
          <p:cNvPr id="63" name="TextBox 62">
            <a:extLst>
              <a:ext uri="{FF2B5EF4-FFF2-40B4-BE49-F238E27FC236}">
                <a16:creationId xmlns:a16="http://schemas.microsoft.com/office/drawing/2014/main" id="{82784EEC-35D2-BC4D-A66B-7344550A7540}"/>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64" name="TextBox 63">
            <a:extLst>
              <a:ext uri="{FF2B5EF4-FFF2-40B4-BE49-F238E27FC236}">
                <a16:creationId xmlns:a16="http://schemas.microsoft.com/office/drawing/2014/main" id="{0E36A3D9-6D68-C24C-9FA7-9169560C8A16}"/>
              </a:ext>
            </a:extLst>
          </p:cNvPr>
          <p:cNvSpPr txBox="1"/>
          <p:nvPr/>
        </p:nvSpPr>
        <p:spPr>
          <a:xfrm>
            <a:off x="3824620" y="4095982"/>
            <a:ext cx="306494" cy="369332"/>
          </a:xfrm>
          <a:prstGeom prst="rect">
            <a:avLst/>
          </a:prstGeom>
          <a:noFill/>
        </p:spPr>
        <p:txBody>
          <a:bodyPr wrap="none" rtlCol="0">
            <a:spAutoFit/>
          </a:bodyPr>
          <a:lstStyle/>
          <a:p>
            <a:r>
              <a:rPr lang="de-DE" dirty="0"/>
              <a:t>n</a:t>
            </a:r>
          </a:p>
        </p:txBody>
      </p:sp>
      <p:cxnSp>
        <p:nvCxnSpPr>
          <p:cNvPr id="65" name="Straight Connector 64">
            <a:extLst>
              <a:ext uri="{FF2B5EF4-FFF2-40B4-BE49-F238E27FC236}">
                <a16:creationId xmlns:a16="http://schemas.microsoft.com/office/drawing/2014/main" id="{400D47FB-DB89-4D4A-A717-B56AE95BD63B}"/>
              </a:ext>
            </a:extLst>
          </p:cNvPr>
          <p:cNvCxnSpPr>
            <a:cxnSpLocks/>
          </p:cNvCxnSpPr>
          <p:nvPr/>
        </p:nvCxnSpPr>
        <p:spPr>
          <a:xfrm>
            <a:off x="3706908" y="6435576"/>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Oval 7">
            <a:extLst>
              <a:ext uri="{FF2B5EF4-FFF2-40B4-BE49-F238E27FC236}">
                <a16:creationId xmlns:a16="http://schemas.microsoft.com/office/drawing/2014/main" id="{87EF9BD8-DDC0-0442-9397-AB52343BAE2B}"/>
              </a:ext>
            </a:extLst>
          </p:cNvPr>
          <p:cNvSpPr>
            <a:spLocks noChangeArrowheads="1"/>
          </p:cNvSpPr>
          <p:nvPr/>
        </p:nvSpPr>
        <p:spPr bwMode="auto">
          <a:xfrm>
            <a:off x="6970519" y="1319797"/>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dirty="0" err="1"/>
              <a:t>AnzahlAngestellte</a:t>
            </a:r>
            <a:endParaRPr lang="de-DE" sz="1600" dirty="0"/>
          </a:p>
        </p:txBody>
      </p:sp>
    </p:spTree>
    <p:extLst>
      <p:ext uri="{BB962C8B-B14F-4D97-AF65-F5344CB8AC3E}">
        <p14:creationId xmlns:p14="http://schemas.microsoft.com/office/powerpoint/2010/main" val="2088000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Date Placeholder 84">
            <a:extLst>
              <a:ext uri="{FF2B5EF4-FFF2-40B4-BE49-F238E27FC236}">
                <a16:creationId xmlns:a16="http://schemas.microsoft.com/office/drawing/2014/main" id="{80552728-9D79-744F-B5A8-81E1D0ECBEEA}"/>
              </a:ext>
            </a:extLst>
          </p:cNvPr>
          <p:cNvSpPr>
            <a:spLocks noGrp="1"/>
          </p:cNvSpPr>
          <p:nvPr>
            <p:ph type="dt" sz="half" idx="2"/>
          </p:nvPr>
        </p:nvSpPr>
        <p:spPr/>
        <p:txBody>
          <a:bodyPr/>
          <a:lstStyle/>
          <a:p>
            <a:r>
              <a:rPr lang="en-GB"/>
              <a:t>Modellierung</a:t>
            </a:r>
          </a:p>
        </p:txBody>
      </p:sp>
      <p:sp>
        <p:nvSpPr>
          <p:cNvPr id="86" name="Footer Placeholder 85">
            <a:extLst>
              <a:ext uri="{FF2B5EF4-FFF2-40B4-BE49-F238E27FC236}">
                <a16:creationId xmlns:a16="http://schemas.microsoft.com/office/drawing/2014/main" id="{74531CD2-F2C7-5447-99EB-E659E2ABCC2D}"/>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9B6FB8D9-8919-564C-AB3C-4E56782325FA}"/>
              </a:ext>
            </a:extLst>
          </p:cNvPr>
          <p:cNvSpPr>
            <a:spLocks noGrp="1"/>
          </p:cNvSpPr>
          <p:nvPr>
            <p:ph type="sldNum" sz="quarter" idx="4"/>
          </p:nvPr>
        </p:nvSpPr>
        <p:spPr/>
        <p:txBody>
          <a:bodyPr/>
          <a:lstStyle/>
          <a:p>
            <a:fld id="{6B52BCD7-8B4B-1443-81DC-540C3C62FE02}" type="slidenum">
              <a:rPr lang="en-GB" smtClean="0"/>
              <a:t>59</a:t>
            </a:fld>
            <a:endParaRPr lang="en-GB"/>
          </a:p>
        </p:txBody>
      </p:sp>
      <p:sp>
        <p:nvSpPr>
          <p:cNvPr id="4" name="Rectangle 3">
            <a:extLst>
              <a:ext uri="{FF2B5EF4-FFF2-40B4-BE49-F238E27FC236}">
                <a16:creationId xmlns:a16="http://schemas.microsoft.com/office/drawing/2014/main" id="{A2DDB0AB-F0DC-5D4F-B4F0-9AD8527377E1}"/>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2">
            <a:extLst>
              <a:ext uri="{FF2B5EF4-FFF2-40B4-BE49-F238E27FC236}">
                <a16:creationId xmlns:a16="http://schemas.microsoft.com/office/drawing/2014/main" id="{8B606F2D-01EE-164E-B812-BBD9FE13F02C}"/>
              </a:ext>
            </a:extLst>
          </p:cNvPr>
          <p:cNvSpPr>
            <a:spLocks noChangeArrowheads="1"/>
          </p:cNvSpPr>
          <p:nvPr/>
        </p:nvSpPr>
        <p:spPr bwMode="auto">
          <a:xfrm>
            <a:off x="8950055" y="1632376"/>
            <a:ext cx="98116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6" name="Oval 4">
            <a:extLst>
              <a:ext uri="{FF2B5EF4-FFF2-40B4-BE49-F238E27FC236}">
                <a16:creationId xmlns:a16="http://schemas.microsoft.com/office/drawing/2014/main" id="{73F9741C-5A18-0745-BA7B-95D7944D787A}"/>
              </a:ext>
            </a:extLst>
          </p:cNvPr>
          <p:cNvSpPr>
            <a:spLocks noChangeArrowheads="1"/>
          </p:cNvSpPr>
          <p:nvPr/>
        </p:nvSpPr>
        <p:spPr bwMode="auto">
          <a:xfrm>
            <a:off x="8474151" y="701316"/>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Name</a:t>
            </a:r>
          </a:p>
        </p:txBody>
      </p:sp>
      <p:sp>
        <p:nvSpPr>
          <p:cNvPr id="7" name="Oval 7">
            <a:extLst>
              <a:ext uri="{FF2B5EF4-FFF2-40B4-BE49-F238E27FC236}">
                <a16:creationId xmlns:a16="http://schemas.microsoft.com/office/drawing/2014/main" id="{B7FC9C72-969F-3448-A748-3187EDB80AD3}"/>
              </a:ext>
            </a:extLst>
          </p:cNvPr>
          <p:cNvSpPr>
            <a:spLocks noChangeArrowheads="1"/>
          </p:cNvSpPr>
          <p:nvPr/>
        </p:nvSpPr>
        <p:spPr bwMode="auto">
          <a:xfrm>
            <a:off x="8813963" y="240250"/>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a:t>Nummer</a:t>
            </a:r>
          </a:p>
        </p:txBody>
      </p:sp>
      <p:sp>
        <p:nvSpPr>
          <p:cNvPr id="8" name="Oval 10">
            <a:extLst>
              <a:ext uri="{FF2B5EF4-FFF2-40B4-BE49-F238E27FC236}">
                <a16:creationId xmlns:a16="http://schemas.microsoft.com/office/drawing/2014/main" id="{468FA227-CF52-DC41-8AEC-91528A93CCE0}"/>
              </a:ext>
            </a:extLst>
          </p:cNvPr>
          <p:cNvSpPr>
            <a:spLocks noChangeArrowheads="1"/>
          </p:cNvSpPr>
          <p:nvPr/>
        </p:nvSpPr>
        <p:spPr bwMode="auto">
          <a:xfrm>
            <a:off x="9419207" y="818219"/>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a:t>Standorte</a:t>
            </a:r>
          </a:p>
        </p:txBody>
      </p:sp>
      <p:cxnSp>
        <p:nvCxnSpPr>
          <p:cNvPr id="9" name="Straight Connector 8">
            <a:extLst>
              <a:ext uri="{FF2B5EF4-FFF2-40B4-BE49-F238E27FC236}">
                <a16:creationId xmlns:a16="http://schemas.microsoft.com/office/drawing/2014/main" id="{AD55E077-9E9D-1F44-8FEE-E81AFE74F33A}"/>
              </a:ext>
            </a:extLst>
          </p:cNvPr>
          <p:cNvCxnSpPr>
            <a:cxnSpLocks/>
            <a:stCxn id="5" idx="0"/>
            <a:endCxn id="6" idx="4"/>
          </p:cNvCxnSpPr>
          <p:nvPr/>
        </p:nvCxnSpPr>
        <p:spPr>
          <a:xfrm flipH="1" flipV="1">
            <a:off x="8855152" y="1069617"/>
            <a:ext cx="585487" cy="562759"/>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64C5174-F16C-CA4F-B9A1-B7E1B2098A3E}"/>
              </a:ext>
            </a:extLst>
          </p:cNvPr>
          <p:cNvCxnSpPr>
            <a:cxnSpLocks/>
            <a:stCxn id="5" idx="0"/>
            <a:endCxn id="7" idx="4"/>
          </p:cNvCxnSpPr>
          <p:nvPr/>
        </p:nvCxnSpPr>
        <p:spPr>
          <a:xfrm flipH="1" flipV="1">
            <a:off x="9303814" y="608551"/>
            <a:ext cx="136824" cy="102382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7ADA066-F248-AB46-997F-C8FD00E0BADE}"/>
              </a:ext>
            </a:extLst>
          </p:cNvPr>
          <p:cNvCxnSpPr>
            <a:cxnSpLocks/>
            <a:stCxn id="5" idx="0"/>
            <a:endCxn id="8" idx="4"/>
          </p:cNvCxnSpPr>
          <p:nvPr/>
        </p:nvCxnSpPr>
        <p:spPr>
          <a:xfrm flipV="1">
            <a:off x="9440638" y="1186519"/>
            <a:ext cx="469152" cy="4458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2" name="Oval 7">
            <a:extLst>
              <a:ext uri="{FF2B5EF4-FFF2-40B4-BE49-F238E27FC236}">
                <a16:creationId xmlns:a16="http://schemas.microsoft.com/office/drawing/2014/main" id="{5635909F-58E6-0D4E-AAEB-6630E8334AB0}"/>
              </a:ext>
            </a:extLst>
          </p:cNvPr>
          <p:cNvSpPr>
            <a:spLocks noChangeArrowheads="1"/>
          </p:cNvSpPr>
          <p:nvPr/>
        </p:nvSpPr>
        <p:spPr bwMode="auto">
          <a:xfrm>
            <a:off x="6970519" y="1319797"/>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a:t>AnzahlAngestellte</a:t>
            </a:r>
          </a:p>
        </p:txBody>
      </p:sp>
      <p:cxnSp>
        <p:nvCxnSpPr>
          <p:cNvPr id="13" name="Straight Connector 12">
            <a:extLst>
              <a:ext uri="{FF2B5EF4-FFF2-40B4-BE49-F238E27FC236}">
                <a16:creationId xmlns:a16="http://schemas.microsoft.com/office/drawing/2014/main" id="{4B912067-F2A0-2F4B-8BE0-4C8E6B8D5A6B}"/>
              </a:ext>
            </a:extLst>
          </p:cNvPr>
          <p:cNvCxnSpPr>
            <a:cxnSpLocks/>
            <a:stCxn id="12" idx="6"/>
            <a:endCxn id="5" idx="1"/>
          </p:cNvCxnSpPr>
          <p:nvPr/>
        </p:nvCxnSpPr>
        <p:spPr>
          <a:xfrm>
            <a:off x="8624690" y="1503947"/>
            <a:ext cx="325365" cy="2841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4" name="AutoShape 4">
            <a:extLst>
              <a:ext uri="{FF2B5EF4-FFF2-40B4-BE49-F238E27FC236}">
                <a16:creationId xmlns:a16="http://schemas.microsoft.com/office/drawing/2014/main" id="{64F7F24B-C336-EE45-9D84-178CEF9603DD}"/>
              </a:ext>
            </a:extLst>
          </p:cNvPr>
          <p:cNvSpPr>
            <a:spLocks noChangeArrowheads="1"/>
          </p:cNvSpPr>
          <p:nvPr/>
        </p:nvSpPr>
        <p:spPr bwMode="auto">
          <a:xfrm>
            <a:off x="6414937" y="590332"/>
            <a:ext cx="1564261" cy="596900"/>
          </a:xfrm>
          <a:prstGeom prst="diamond">
            <a:avLst/>
          </a:prstGeom>
          <a:solidFill>
            <a:schemeClr val="bg1"/>
          </a:solidFill>
          <a:ln w="12700">
            <a:solidFill>
              <a:schemeClr val="tx1"/>
            </a:solidFill>
            <a:miter lim="800000"/>
            <a:headEnd/>
            <a:tailEnd/>
          </a:ln>
        </p:spPr>
        <p:txBody>
          <a:bodyPr wrap="none" anchor="ctr"/>
          <a:lstStyle/>
          <a:p>
            <a:pPr algn="ctr"/>
            <a:r>
              <a:rPr lang="de-DE" dirty="0" err="1"/>
              <a:t>arbeitet_für</a:t>
            </a:r>
            <a:endParaRPr lang="de-DE" dirty="0"/>
          </a:p>
        </p:txBody>
      </p:sp>
      <p:cxnSp>
        <p:nvCxnSpPr>
          <p:cNvPr id="15" name="Straight Connector 14">
            <a:extLst>
              <a:ext uri="{FF2B5EF4-FFF2-40B4-BE49-F238E27FC236}">
                <a16:creationId xmlns:a16="http://schemas.microsoft.com/office/drawing/2014/main" id="{38E103DC-C8A5-9546-8A0C-74FCBDB0733F}"/>
              </a:ext>
            </a:extLst>
          </p:cNvPr>
          <p:cNvCxnSpPr>
            <a:cxnSpLocks/>
            <a:stCxn id="14" idx="3"/>
            <a:endCxn id="5" idx="0"/>
          </p:cNvCxnSpPr>
          <p:nvPr/>
        </p:nvCxnSpPr>
        <p:spPr>
          <a:xfrm>
            <a:off x="7979198" y="888783"/>
            <a:ext cx="1461441" cy="743593"/>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6" name="AutoShape 4">
            <a:extLst>
              <a:ext uri="{FF2B5EF4-FFF2-40B4-BE49-F238E27FC236}">
                <a16:creationId xmlns:a16="http://schemas.microsoft.com/office/drawing/2014/main" id="{74A695CF-21FF-5147-BB51-90F1282762F8}"/>
              </a:ext>
            </a:extLst>
          </p:cNvPr>
          <p:cNvSpPr>
            <a:spLocks noChangeArrowheads="1"/>
          </p:cNvSpPr>
          <p:nvPr/>
        </p:nvSpPr>
        <p:spPr bwMode="auto">
          <a:xfrm>
            <a:off x="6841263" y="2133400"/>
            <a:ext cx="777229" cy="596900"/>
          </a:xfrm>
          <a:prstGeom prst="diamond">
            <a:avLst/>
          </a:prstGeom>
          <a:solidFill>
            <a:schemeClr val="bg1"/>
          </a:solidFill>
          <a:ln w="12700">
            <a:solidFill>
              <a:schemeClr val="tx1"/>
            </a:solidFill>
            <a:miter lim="800000"/>
            <a:headEnd/>
            <a:tailEnd/>
          </a:ln>
        </p:spPr>
        <p:txBody>
          <a:bodyPr wrap="none" anchor="ctr"/>
          <a:lstStyle/>
          <a:p>
            <a:pPr algn="ctr"/>
            <a:r>
              <a:rPr lang="de-DE" dirty="0"/>
              <a:t>leitet</a:t>
            </a:r>
          </a:p>
        </p:txBody>
      </p:sp>
      <p:cxnSp>
        <p:nvCxnSpPr>
          <p:cNvPr id="17" name="Straight Connector 16">
            <a:extLst>
              <a:ext uri="{FF2B5EF4-FFF2-40B4-BE49-F238E27FC236}">
                <a16:creationId xmlns:a16="http://schemas.microsoft.com/office/drawing/2014/main" id="{BC5232D2-F3B8-DE47-9E92-44AF7E1609DC}"/>
              </a:ext>
            </a:extLst>
          </p:cNvPr>
          <p:cNvCxnSpPr>
            <a:cxnSpLocks/>
            <a:stCxn id="16" idx="3"/>
            <a:endCxn id="5" idx="2"/>
          </p:cNvCxnSpPr>
          <p:nvPr/>
        </p:nvCxnSpPr>
        <p:spPr>
          <a:xfrm flipV="1">
            <a:off x="7618492" y="1943742"/>
            <a:ext cx="1822147" cy="48810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8" name="Rectangle 2">
            <a:extLst>
              <a:ext uri="{FF2B5EF4-FFF2-40B4-BE49-F238E27FC236}">
                <a16:creationId xmlns:a16="http://schemas.microsoft.com/office/drawing/2014/main" id="{1C091C1C-00FC-3244-95DC-8FC8B4E40D8D}"/>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19" name="Straight Connector 18">
            <a:extLst>
              <a:ext uri="{FF2B5EF4-FFF2-40B4-BE49-F238E27FC236}">
                <a16:creationId xmlns:a16="http://schemas.microsoft.com/office/drawing/2014/main" id="{BD190827-214A-5642-9101-D5BDD7506175}"/>
              </a:ext>
            </a:extLst>
          </p:cNvPr>
          <p:cNvCxnSpPr>
            <a:cxnSpLocks/>
            <a:stCxn id="18" idx="3"/>
            <a:endCxn id="14" idx="1"/>
          </p:cNvCxnSpPr>
          <p:nvPr/>
        </p:nvCxnSpPr>
        <p:spPr>
          <a:xfrm flipV="1">
            <a:off x="4574404" y="888782"/>
            <a:ext cx="1840532" cy="901426"/>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F08300F-F8CB-7C43-86BD-6A81B38272EF}"/>
              </a:ext>
            </a:extLst>
          </p:cNvPr>
          <p:cNvCxnSpPr>
            <a:cxnSpLocks/>
            <a:stCxn id="18" idx="3"/>
            <a:endCxn id="16" idx="1"/>
          </p:cNvCxnSpPr>
          <p:nvPr/>
        </p:nvCxnSpPr>
        <p:spPr>
          <a:xfrm>
            <a:off x="4574404" y="1790208"/>
            <a:ext cx="2266858" cy="64164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1" name="Oval 7">
            <a:extLst>
              <a:ext uri="{FF2B5EF4-FFF2-40B4-BE49-F238E27FC236}">
                <a16:creationId xmlns:a16="http://schemas.microsoft.com/office/drawing/2014/main" id="{A0D76FC3-835C-474A-A661-E418A464CDB7}"/>
              </a:ext>
            </a:extLst>
          </p:cNvPr>
          <p:cNvSpPr>
            <a:spLocks noChangeArrowheads="1"/>
          </p:cNvSpPr>
          <p:nvPr/>
        </p:nvSpPr>
        <p:spPr bwMode="auto">
          <a:xfrm>
            <a:off x="5894784" y="1644585"/>
            <a:ext cx="1325150" cy="368300"/>
          </a:xfrm>
          <a:prstGeom prst="ellipse">
            <a:avLst/>
          </a:prstGeom>
          <a:solidFill>
            <a:schemeClr val="bg1"/>
          </a:solidFill>
          <a:ln w="12700">
            <a:solidFill>
              <a:schemeClr val="tx1"/>
            </a:solidFill>
            <a:round/>
            <a:headEnd/>
            <a:tailEnd/>
          </a:ln>
        </p:spPr>
        <p:txBody>
          <a:bodyPr wrap="none" anchor="ctr"/>
          <a:lstStyle/>
          <a:p>
            <a:pPr algn="ctr"/>
            <a:r>
              <a:rPr lang="de-DE" sz="1600" dirty="0"/>
              <a:t>Anfangsdatum</a:t>
            </a:r>
          </a:p>
        </p:txBody>
      </p:sp>
      <p:cxnSp>
        <p:nvCxnSpPr>
          <p:cNvPr id="22" name="Straight Connector 21">
            <a:extLst>
              <a:ext uri="{FF2B5EF4-FFF2-40B4-BE49-F238E27FC236}">
                <a16:creationId xmlns:a16="http://schemas.microsoft.com/office/drawing/2014/main" id="{84E7C93E-1EB8-7043-89CE-B8CF0F88C3C3}"/>
              </a:ext>
            </a:extLst>
          </p:cNvPr>
          <p:cNvCxnSpPr>
            <a:cxnSpLocks/>
            <a:stCxn id="16" idx="0"/>
            <a:endCxn id="21" idx="4"/>
          </p:cNvCxnSpPr>
          <p:nvPr/>
        </p:nvCxnSpPr>
        <p:spPr>
          <a:xfrm flipH="1" flipV="1">
            <a:off x="6557359" y="2012886"/>
            <a:ext cx="672518" cy="12051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3" name="AutoShape 4">
            <a:extLst>
              <a:ext uri="{FF2B5EF4-FFF2-40B4-BE49-F238E27FC236}">
                <a16:creationId xmlns:a16="http://schemas.microsoft.com/office/drawing/2014/main" id="{6F1D4CCA-9B76-2846-918C-10C81CFDE44E}"/>
              </a:ext>
            </a:extLst>
          </p:cNvPr>
          <p:cNvSpPr>
            <a:spLocks noChangeArrowheads="1"/>
          </p:cNvSpPr>
          <p:nvPr/>
        </p:nvSpPr>
        <p:spPr bwMode="auto">
          <a:xfrm>
            <a:off x="8662085" y="2535469"/>
            <a:ext cx="1557107" cy="596900"/>
          </a:xfrm>
          <a:prstGeom prst="diamond">
            <a:avLst/>
          </a:prstGeom>
          <a:solidFill>
            <a:schemeClr val="bg1"/>
          </a:solidFill>
          <a:ln w="12700">
            <a:solidFill>
              <a:schemeClr val="tx1"/>
            </a:solidFill>
            <a:miter lim="800000"/>
            <a:headEnd/>
            <a:tailEnd/>
          </a:ln>
        </p:spPr>
        <p:txBody>
          <a:bodyPr wrap="none" anchor="ctr"/>
          <a:lstStyle/>
          <a:p>
            <a:pPr algn="ctr"/>
            <a:r>
              <a:rPr lang="de-DE" dirty="0"/>
              <a:t>kontrolliert</a:t>
            </a:r>
          </a:p>
        </p:txBody>
      </p:sp>
      <p:cxnSp>
        <p:nvCxnSpPr>
          <p:cNvPr id="24" name="Straight Connector 23">
            <a:extLst>
              <a:ext uri="{FF2B5EF4-FFF2-40B4-BE49-F238E27FC236}">
                <a16:creationId xmlns:a16="http://schemas.microsoft.com/office/drawing/2014/main" id="{E5DA39BB-122E-C94F-80B9-119827C8E9D7}"/>
              </a:ext>
            </a:extLst>
          </p:cNvPr>
          <p:cNvCxnSpPr>
            <a:cxnSpLocks/>
            <a:stCxn id="23" idx="0"/>
            <a:endCxn id="5" idx="2"/>
          </p:cNvCxnSpPr>
          <p:nvPr/>
        </p:nvCxnSpPr>
        <p:spPr>
          <a:xfrm flipV="1">
            <a:off x="9440638" y="1943743"/>
            <a:ext cx="0" cy="59172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D342CA9-123F-D343-9900-CDE312A94BBA}"/>
              </a:ext>
            </a:extLst>
          </p:cNvPr>
          <p:cNvCxnSpPr>
            <a:cxnSpLocks/>
            <a:stCxn id="26" idx="0"/>
            <a:endCxn id="23" idx="2"/>
          </p:cNvCxnSpPr>
          <p:nvPr/>
        </p:nvCxnSpPr>
        <p:spPr>
          <a:xfrm flipH="1" flipV="1">
            <a:off x="9440638" y="3132369"/>
            <a:ext cx="1342" cy="50579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26" name="Rectangle 2">
            <a:extLst>
              <a:ext uri="{FF2B5EF4-FFF2-40B4-BE49-F238E27FC236}">
                <a16:creationId xmlns:a16="http://schemas.microsoft.com/office/drawing/2014/main" id="{F5BB7E02-71FD-034C-9A60-6996A595410A}"/>
              </a:ext>
            </a:extLst>
          </p:cNvPr>
          <p:cNvSpPr>
            <a:spLocks noChangeArrowheads="1"/>
          </p:cNvSpPr>
          <p:nvPr/>
        </p:nvSpPr>
        <p:spPr bwMode="auto">
          <a:xfrm>
            <a:off x="9052225" y="3638168"/>
            <a:ext cx="779510"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27" name="Oval 4">
            <a:extLst>
              <a:ext uri="{FF2B5EF4-FFF2-40B4-BE49-F238E27FC236}">
                <a16:creationId xmlns:a16="http://schemas.microsoft.com/office/drawing/2014/main" id="{666C7605-6337-A340-96DE-48F89391C26C}"/>
              </a:ext>
            </a:extLst>
          </p:cNvPr>
          <p:cNvSpPr>
            <a:spLocks noChangeArrowheads="1"/>
          </p:cNvSpPr>
          <p:nvPr/>
        </p:nvSpPr>
        <p:spPr bwMode="auto">
          <a:xfrm>
            <a:off x="8404372" y="4374487"/>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sp>
        <p:nvSpPr>
          <p:cNvPr id="28" name="Oval 7">
            <a:extLst>
              <a:ext uri="{FF2B5EF4-FFF2-40B4-BE49-F238E27FC236}">
                <a16:creationId xmlns:a16="http://schemas.microsoft.com/office/drawing/2014/main" id="{E9A449FA-6B97-CD4B-95A8-B4B48259BB2B}"/>
              </a:ext>
            </a:extLst>
          </p:cNvPr>
          <p:cNvSpPr>
            <a:spLocks noChangeArrowheads="1"/>
          </p:cNvSpPr>
          <p:nvPr/>
        </p:nvSpPr>
        <p:spPr bwMode="auto">
          <a:xfrm>
            <a:off x="8748434" y="4758828"/>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Nummer</a:t>
            </a:r>
          </a:p>
        </p:txBody>
      </p:sp>
      <p:sp>
        <p:nvSpPr>
          <p:cNvPr id="29" name="Oval 10">
            <a:extLst>
              <a:ext uri="{FF2B5EF4-FFF2-40B4-BE49-F238E27FC236}">
                <a16:creationId xmlns:a16="http://schemas.microsoft.com/office/drawing/2014/main" id="{5B5AEF61-8D54-434C-9FB8-35CD04D757D9}"/>
              </a:ext>
            </a:extLst>
          </p:cNvPr>
          <p:cNvSpPr>
            <a:spLocks noChangeArrowheads="1"/>
          </p:cNvSpPr>
          <p:nvPr/>
        </p:nvSpPr>
        <p:spPr bwMode="auto">
          <a:xfrm>
            <a:off x="9419207" y="4386453"/>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a:t>Standort</a:t>
            </a:r>
          </a:p>
        </p:txBody>
      </p:sp>
      <p:cxnSp>
        <p:nvCxnSpPr>
          <p:cNvPr id="30" name="Straight Connector 29">
            <a:extLst>
              <a:ext uri="{FF2B5EF4-FFF2-40B4-BE49-F238E27FC236}">
                <a16:creationId xmlns:a16="http://schemas.microsoft.com/office/drawing/2014/main" id="{94514341-87EA-7A4B-83B3-B140ADB92B45}"/>
              </a:ext>
            </a:extLst>
          </p:cNvPr>
          <p:cNvCxnSpPr>
            <a:cxnSpLocks/>
            <a:stCxn id="26" idx="2"/>
            <a:endCxn id="27" idx="7"/>
          </p:cNvCxnSpPr>
          <p:nvPr/>
        </p:nvCxnSpPr>
        <p:spPr>
          <a:xfrm flipH="1">
            <a:off x="9054780" y="3949535"/>
            <a:ext cx="387200" cy="478889"/>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F4BA1B6-75AF-7B49-BE35-E9B4B86C10A8}"/>
              </a:ext>
            </a:extLst>
          </p:cNvPr>
          <p:cNvCxnSpPr>
            <a:cxnSpLocks/>
            <a:stCxn id="26" idx="2"/>
            <a:endCxn id="28" idx="0"/>
          </p:cNvCxnSpPr>
          <p:nvPr/>
        </p:nvCxnSpPr>
        <p:spPr>
          <a:xfrm flipH="1">
            <a:off x="9238286" y="3949534"/>
            <a:ext cx="203695" cy="80929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7D57039-FC96-794A-BFCA-412F59604B42}"/>
              </a:ext>
            </a:extLst>
          </p:cNvPr>
          <p:cNvCxnSpPr>
            <a:cxnSpLocks/>
            <a:stCxn id="26" idx="2"/>
            <a:endCxn id="29" idx="0"/>
          </p:cNvCxnSpPr>
          <p:nvPr/>
        </p:nvCxnSpPr>
        <p:spPr>
          <a:xfrm>
            <a:off x="9441980" y="3949535"/>
            <a:ext cx="467810" cy="43691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 name="AutoShape 4">
            <a:extLst>
              <a:ext uri="{FF2B5EF4-FFF2-40B4-BE49-F238E27FC236}">
                <a16:creationId xmlns:a16="http://schemas.microsoft.com/office/drawing/2014/main" id="{B4A6E939-0E27-E249-9EC0-BFF0CC3D09A2}"/>
              </a:ext>
            </a:extLst>
          </p:cNvPr>
          <p:cNvSpPr>
            <a:spLocks noChangeArrowheads="1"/>
          </p:cNvSpPr>
          <p:nvPr/>
        </p:nvSpPr>
        <p:spPr bwMode="auto">
          <a:xfrm>
            <a:off x="6447746" y="3480410"/>
            <a:ext cx="1564261" cy="596900"/>
          </a:xfrm>
          <a:prstGeom prst="diamond">
            <a:avLst/>
          </a:prstGeom>
          <a:solidFill>
            <a:schemeClr val="bg1"/>
          </a:solidFill>
          <a:ln w="12700">
            <a:solidFill>
              <a:schemeClr val="tx1"/>
            </a:solidFill>
            <a:miter lim="800000"/>
            <a:headEnd/>
            <a:tailEnd/>
          </a:ln>
        </p:spPr>
        <p:txBody>
          <a:bodyPr wrap="none" anchor="ctr"/>
          <a:lstStyle/>
          <a:p>
            <a:pPr algn="ctr"/>
            <a:r>
              <a:rPr lang="de-DE" dirty="0" err="1"/>
              <a:t>arbeitet_an</a:t>
            </a:r>
            <a:endParaRPr lang="de-DE" dirty="0"/>
          </a:p>
        </p:txBody>
      </p:sp>
      <p:cxnSp>
        <p:nvCxnSpPr>
          <p:cNvPr id="34" name="Straight Connector 33">
            <a:extLst>
              <a:ext uri="{FF2B5EF4-FFF2-40B4-BE49-F238E27FC236}">
                <a16:creationId xmlns:a16="http://schemas.microsoft.com/office/drawing/2014/main" id="{C86125A7-2E2F-9941-9F96-E34AECF27BDA}"/>
              </a:ext>
            </a:extLst>
          </p:cNvPr>
          <p:cNvCxnSpPr>
            <a:cxnSpLocks/>
            <a:stCxn id="33" idx="3"/>
            <a:endCxn id="26" idx="1"/>
          </p:cNvCxnSpPr>
          <p:nvPr/>
        </p:nvCxnSpPr>
        <p:spPr>
          <a:xfrm>
            <a:off x="8012007" y="3778861"/>
            <a:ext cx="1040219" cy="14991"/>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57A0BC0-CD7C-714E-8C25-828F5DB2BEA7}"/>
              </a:ext>
            </a:extLst>
          </p:cNvPr>
          <p:cNvCxnSpPr>
            <a:cxnSpLocks/>
            <a:stCxn id="18" idx="3"/>
            <a:endCxn id="33" idx="1"/>
          </p:cNvCxnSpPr>
          <p:nvPr/>
        </p:nvCxnSpPr>
        <p:spPr>
          <a:xfrm>
            <a:off x="4574405" y="1790208"/>
            <a:ext cx="1873341" cy="198865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36" name="Oval 7">
            <a:extLst>
              <a:ext uri="{FF2B5EF4-FFF2-40B4-BE49-F238E27FC236}">
                <a16:creationId xmlns:a16="http://schemas.microsoft.com/office/drawing/2014/main" id="{88F49B06-8702-EC4F-9D93-4A2FE7F21AB0}"/>
              </a:ext>
            </a:extLst>
          </p:cNvPr>
          <p:cNvSpPr>
            <a:spLocks noChangeArrowheads="1"/>
          </p:cNvSpPr>
          <p:nvPr/>
        </p:nvSpPr>
        <p:spPr bwMode="auto">
          <a:xfrm>
            <a:off x="6341181" y="2948219"/>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dirty="0"/>
              <a:t>Stunden</a:t>
            </a:r>
          </a:p>
        </p:txBody>
      </p:sp>
      <p:cxnSp>
        <p:nvCxnSpPr>
          <p:cNvPr id="37" name="Straight Connector 36">
            <a:extLst>
              <a:ext uri="{FF2B5EF4-FFF2-40B4-BE49-F238E27FC236}">
                <a16:creationId xmlns:a16="http://schemas.microsoft.com/office/drawing/2014/main" id="{FC3BCEFF-8EFE-8D49-84C7-B31EE5238A23}"/>
              </a:ext>
            </a:extLst>
          </p:cNvPr>
          <p:cNvCxnSpPr>
            <a:cxnSpLocks/>
            <a:stCxn id="33" idx="0"/>
            <a:endCxn id="36" idx="4"/>
          </p:cNvCxnSpPr>
          <p:nvPr/>
        </p:nvCxnSpPr>
        <p:spPr>
          <a:xfrm flipH="1" flipV="1">
            <a:off x="6831032" y="3316520"/>
            <a:ext cx="398844" cy="16389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AutoShape 4">
            <a:extLst>
              <a:ext uri="{FF2B5EF4-FFF2-40B4-BE49-F238E27FC236}">
                <a16:creationId xmlns:a16="http://schemas.microsoft.com/office/drawing/2014/main" id="{ABB4D28C-CDD4-BF49-B426-FC5343974022}"/>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39" name="Straight Connector 38">
            <a:extLst>
              <a:ext uri="{FF2B5EF4-FFF2-40B4-BE49-F238E27FC236}">
                <a16:creationId xmlns:a16="http://schemas.microsoft.com/office/drawing/2014/main" id="{F66349C3-8DE7-F84C-9658-6D967A5D4D1E}"/>
              </a:ext>
            </a:extLst>
          </p:cNvPr>
          <p:cNvCxnSpPr>
            <a:cxnSpLocks/>
            <a:stCxn id="38" idx="3"/>
            <a:endCxn id="18"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C7DF3AE-08D5-3848-952A-EE8C6ED97A90}"/>
              </a:ext>
            </a:extLst>
          </p:cNvPr>
          <p:cNvCxnSpPr>
            <a:cxnSpLocks/>
            <a:stCxn id="18" idx="2"/>
            <a:endCxn id="38"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1" name="AutoShape 4">
            <a:extLst>
              <a:ext uri="{FF2B5EF4-FFF2-40B4-BE49-F238E27FC236}">
                <a16:creationId xmlns:a16="http://schemas.microsoft.com/office/drawing/2014/main" id="{63CAE407-20B5-6B41-AD8F-AAE72F682A22}"/>
              </a:ext>
            </a:extLst>
          </p:cNvPr>
          <p:cNvSpPr>
            <a:spLocks noChangeArrowheads="1"/>
          </p:cNvSpPr>
          <p:nvPr/>
        </p:nvSpPr>
        <p:spPr bwMode="auto">
          <a:xfrm>
            <a:off x="4722048" y="4028384"/>
            <a:ext cx="2160574" cy="1192907"/>
          </a:xfrm>
          <a:prstGeom prst="diamond">
            <a:avLst/>
          </a:prstGeom>
          <a:solidFill>
            <a:schemeClr val="bg1"/>
          </a:solidFill>
          <a:ln w="38100" cmpd="dbl">
            <a:solidFill>
              <a:schemeClr val="tx1"/>
            </a:solidFill>
            <a:miter lim="800000"/>
            <a:headEnd/>
            <a:tailEnd/>
          </a:ln>
        </p:spPr>
        <p:txBody>
          <a:bodyPr wrap="none" anchor="ctr"/>
          <a:lstStyle/>
          <a:p>
            <a:pPr algn="ctr"/>
            <a:r>
              <a:rPr lang="de-DE" dirty="0" err="1"/>
              <a:t>Angehörige_von</a:t>
            </a:r>
            <a:endParaRPr lang="de-DE" dirty="0"/>
          </a:p>
        </p:txBody>
      </p:sp>
      <p:cxnSp>
        <p:nvCxnSpPr>
          <p:cNvPr id="42" name="Straight Connector 41">
            <a:extLst>
              <a:ext uri="{FF2B5EF4-FFF2-40B4-BE49-F238E27FC236}">
                <a16:creationId xmlns:a16="http://schemas.microsoft.com/office/drawing/2014/main" id="{7E5A9A60-B581-4D4C-A94D-5E808418D413}"/>
              </a:ext>
            </a:extLst>
          </p:cNvPr>
          <p:cNvCxnSpPr>
            <a:cxnSpLocks/>
            <a:stCxn id="41" idx="2"/>
            <a:endCxn id="60" idx="0"/>
          </p:cNvCxnSpPr>
          <p:nvPr/>
        </p:nvCxnSpPr>
        <p:spPr>
          <a:xfrm>
            <a:off x="5802335" y="5221291"/>
            <a:ext cx="2" cy="358713"/>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238E23F-9B35-7343-88FF-A87D850A5002}"/>
              </a:ext>
            </a:extLst>
          </p:cNvPr>
          <p:cNvCxnSpPr>
            <a:cxnSpLocks/>
            <a:stCxn id="18" idx="3"/>
            <a:endCxn id="41" idx="0"/>
          </p:cNvCxnSpPr>
          <p:nvPr/>
        </p:nvCxnSpPr>
        <p:spPr>
          <a:xfrm>
            <a:off x="4574405" y="1790209"/>
            <a:ext cx="1227931" cy="223817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4" name="Oval 7">
            <a:extLst>
              <a:ext uri="{FF2B5EF4-FFF2-40B4-BE49-F238E27FC236}">
                <a16:creationId xmlns:a16="http://schemas.microsoft.com/office/drawing/2014/main" id="{A44A17F2-607C-D844-832F-1925D27D436B}"/>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45" name="Oval 10">
            <a:extLst>
              <a:ext uri="{FF2B5EF4-FFF2-40B4-BE49-F238E27FC236}">
                <a16:creationId xmlns:a16="http://schemas.microsoft.com/office/drawing/2014/main" id="{554BB2CE-E7AD-1F42-B94E-28504AFBAE8A}"/>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46" name="Straight Connector 45">
            <a:extLst>
              <a:ext uri="{FF2B5EF4-FFF2-40B4-BE49-F238E27FC236}">
                <a16:creationId xmlns:a16="http://schemas.microsoft.com/office/drawing/2014/main" id="{704BFA24-6B78-B047-A74B-974B3087962C}"/>
              </a:ext>
            </a:extLst>
          </p:cNvPr>
          <p:cNvCxnSpPr>
            <a:cxnSpLocks/>
            <a:stCxn id="18" idx="1"/>
            <a:endCxn id="44"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0959B7F-39A8-9949-BDF1-020F79F9FA73}"/>
              </a:ext>
            </a:extLst>
          </p:cNvPr>
          <p:cNvCxnSpPr>
            <a:cxnSpLocks/>
            <a:stCxn id="18" idx="1"/>
            <a:endCxn id="45"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Oval 7">
            <a:extLst>
              <a:ext uri="{FF2B5EF4-FFF2-40B4-BE49-F238E27FC236}">
                <a16:creationId xmlns:a16="http://schemas.microsoft.com/office/drawing/2014/main" id="{F3FE7747-52F4-9547-9AC1-A9DBCDCF2773}"/>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49" name="Straight Connector 48">
            <a:extLst>
              <a:ext uri="{FF2B5EF4-FFF2-40B4-BE49-F238E27FC236}">
                <a16:creationId xmlns:a16="http://schemas.microsoft.com/office/drawing/2014/main" id="{A157FE0F-C9CA-8143-AD79-FDD59B65EDBD}"/>
              </a:ext>
            </a:extLst>
          </p:cNvPr>
          <p:cNvCxnSpPr>
            <a:cxnSpLocks/>
            <a:stCxn id="18" idx="0"/>
            <a:endCxn id="48"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0" name="Oval 7">
            <a:extLst>
              <a:ext uri="{FF2B5EF4-FFF2-40B4-BE49-F238E27FC236}">
                <a16:creationId xmlns:a16="http://schemas.microsoft.com/office/drawing/2014/main" id="{A0192BAF-0590-D540-9E29-13B557B4F87E}"/>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51" name="Straight Connector 50">
            <a:extLst>
              <a:ext uri="{FF2B5EF4-FFF2-40B4-BE49-F238E27FC236}">
                <a16:creationId xmlns:a16="http://schemas.microsoft.com/office/drawing/2014/main" id="{24848447-80D3-F74B-88C7-1DD296C1AC6B}"/>
              </a:ext>
            </a:extLst>
          </p:cNvPr>
          <p:cNvCxnSpPr>
            <a:cxnSpLocks/>
            <a:stCxn id="18" idx="0"/>
            <a:endCxn id="50"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Oval 7">
            <a:extLst>
              <a:ext uri="{FF2B5EF4-FFF2-40B4-BE49-F238E27FC236}">
                <a16:creationId xmlns:a16="http://schemas.microsoft.com/office/drawing/2014/main" id="{2D9A6939-DC55-814D-852B-D1854BAF0A6F}"/>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53" name="Straight Connector 52">
            <a:extLst>
              <a:ext uri="{FF2B5EF4-FFF2-40B4-BE49-F238E27FC236}">
                <a16:creationId xmlns:a16="http://schemas.microsoft.com/office/drawing/2014/main" id="{2C8AEE09-6BA5-7549-8EB1-BFD6611942E3}"/>
              </a:ext>
            </a:extLst>
          </p:cNvPr>
          <p:cNvCxnSpPr>
            <a:cxnSpLocks/>
            <a:stCxn id="18" idx="0"/>
            <a:endCxn id="52"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4" name="Oval 7">
            <a:extLst>
              <a:ext uri="{FF2B5EF4-FFF2-40B4-BE49-F238E27FC236}">
                <a16:creationId xmlns:a16="http://schemas.microsoft.com/office/drawing/2014/main" id="{E5022ECA-7FB4-9044-985F-E2D0963BE745}"/>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55" name="Straight Connector 54">
            <a:extLst>
              <a:ext uri="{FF2B5EF4-FFF2-40B4-BE49-F238E27FC236}">
                <a16:creationId xmlns:a16="http://schemas.microsoft.com/office/drawing/2014/main" id="{68174869-B8A5-824F-A329-81F8717DE0DF}"/>
              </a:ext>
            </a:extLst>
          </p:cNvPr>
          <p:cNvCxnSpPr>
            <a:cxnSpLocks/>
            <a:stCxn id="18" idx="1"/>
            <a:endCxn id="54"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6" name="Oval 7">
            <a:extLst>
              <a:ext uri="{FF2B5EF4-FFF2-40B4-BE49-F238E27FC236}">
                <a16:creationId xmlns:a16="http://schemas.microsoft.com/office/drawing/2014/main" id="{DF3BCEE4-911C-D440-B10D-262F26140ED2}"/>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57" name="Straight Connector 56">
            <a:extLst>
              <a:ext uri="{FF2B5EF4-FFF2-40B4-BE49-F238E27FC236}">
                <a16:creationId xmlns:a16="http://schemas.microsoft.com/office/drawing/2014/main" id="{00057500-A1CC-2D4B-8B04-325CE96168FF}"/>
              </a:ext>
            </a:extLst>
          </p:cNvPr>
          <p:cNvCxnSpPr>
            <a:cxnSpLocks/>
            <a:stCxn id="54" idx="1"/>
            <a:endCxn id="56"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8" name="Oval 7">
            <a:extLst>
              <a:ext uri="{FF2B5EF4-FFF2-40B4-BE49-F238E27FC236}">
                <a16:creationId xmlns:a16="http://schemas.microsoft.com/office/drawing/2014/main" id="{004EA55E-0644-1643-8004-0F188B66039B}"/>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59" name="Straight Connector 58">
            <a:extLst>
              <a:ext uri="{FF2B5EF4-FFF2-40B4-BE49-F238E27FC236}">
                <a16:creationId xmlns:a16="http://schemas.microsoft.com/office/drawing/2014/main" id="{78262227-220D-5749-9F76-12870CE81776}"/>
              </a:ext>
            </a:extLst>
          </p:cNvPr>
          <p:cNvCxnSpPr>
            <a:cxnSpLocks/>
            <a:stCxn id="54" idx="7"/>
            <a:endCxn id="58"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0" name="Rectangle 2">
            <a:extLst>
              <a:ext uri="{FF2B5EF4-FFF2-40B4-BE49-F238E27FC236}">
                <a16:creationId xmlns:a16="http://schemas.microsoft.com/office/drawing/2014/main" id="{186E6306-9E02-C14B-AEF4-6111A494B2E4}"/>
              </a:ext>
            </a:extLst>
          </p:cNvPr>
          <p:cNvSpPr>
            <a:spLocks noChangeArrowheads="1"/>
          </p:cNvSpPr>
          <p:nvPr/>
        </p:nvSpPr>
        <p:spPr bwMode="auto">
          <a:xfrm>
            <a:off x="5233399" y="5580004"/>
            <a:ext cx="1137877" cy="311367"/>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61" name="Oval 10">
            <a:extLst>
              <a:ext uri="{FF2B5EF4-FFF2-40B4-BE49-F238E27FC236}">
                <a16:creationId xmlns:a16="http://schemas.microsoft.com/office/drawing/2014/main" id="{5113FCDD-14F1-DA41-9F23-046A7BA7AF8D}"/>
              </a:ext>
            </a:extLst>
          </p:cNvPr>
          <p:cNvSpPr>
            <a:spLocks noChangeArrowheads="1"/>
          </p:cNvSpPr>
          <p:nvPr/>
        </p:nvSpPr>
        <p:spPr bwMode="auto">
          <a:xfrm>
            <a:off x="4517858" y="6174929"/>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62" name="Straight Connector 61">
            <a:extLst>
              <a:ext uri="{FF2B5EF4-FFF2-40B4-BE49-F238E27FC236}">
                <a16:creationId xmlns:a16="http://schemas.microsoft.com/office/drawing/2014/main" id="{15E462CA-3FB7-C647-89CC-C5499FD443D6}"/>
              </a:ext>
            </a:extLst>
          </p:cNvPr>
          <p:cNvCxnSpPr>
            <a:cxnSpLocks/>
            <a:stCxn id="60" idx="2"/>
            <a:endCxn id="61" idx="0"/>
          </p:cNvCxnSpPr>
          <p:nvPr/>
        </p:nvCxnSpPr>
        <p:spPr>
          <a:xfrm flipH="1">
            <a:off x="5008441" y="5891371"/>
            <a:ext cx="793896"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3" name="Oval 7">
            <a:extLst>
              <a:ext uri="{FF2B5EF4-FFF2-40B4-BE49-F238E27FC236}">
                <a16:creationId xmlns:a16="http://schemas.microsoft.com/office/drawing/2014/main" id="{16AAF838-9DC1-0E4D-82C4-9434CE6CEDEB}"/>
              </a:ext>
            </a:extLst>
          </p:cNvPr>
          <p:cNvSpPr>
            <a:spLocks noChangeArrowheads="1"/>
          </p:cNvSpPr>
          <p:nvPr/>
        </p:nvSpPr>
        <p:spPr bwMode="auto">
          <a:xfrm>
            <a:off x="5884936" y="6204972"/>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64" name="Straight Connector 63">
            <a:extLst>
              <a:ext uri="{FF2B5EF4-FFF2-40B4-BE49-F238E27FC236}">
                <a16:creationId xmlns:a16="http://schemas.microsoft.com/office/drawing/2014/main" id="{EF6AAE89-F7EB-2648-AA24-31F0ED84A1B3}"/>
              </a:ext>
            </a:extLst>
          </p:cNvPr>
          <p:cNvCxnSpPr>
            <a:cxnSpLocks/>
            <a:stCxn id="60" idx="2"/>
            <a:endCxn id="63" idx="0"/>
          </p:cNvCxnSpPr>
          <p:nvPr/>
        </p:nvCxnSpPr>
        <p:spPr>
          <a:xfrm>
            <a:off x="5802337" y="5891370"/>
            <a:ext cx="606910"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5" name="Oval 7">
            <a:extLst>
              <a:ext uri="{FF2B5EF4-FFF2-40B4-BE49-F238E27FC236}">
                <a16:creationId xmlns:a16="http://schemas.microsoft.com/office/drawing/2014/main" id="{B32E30BD-7B4A-994E-B8B2-344125BFE093}"/>
              </a:ext>
            </a:extLst>
          </p:cNvPr>
          <p:cNvSpPr>
            <a:spLocks noChangeArrowheads="1"/>
          </p:cNvSpPr>
          <p:nvPr/>
        </p:nvSpPr>
        <p:spPr bwMode="auto">
          <a:xfrm>
            <a:off x="7254437" y="6180990"/>
            <a:ext cx="542166" cy="368300"/>
          </a:xfrm>
          <a:prstGeom prst="ellipse">
            <a:avLst/>
          </a:prstGeom>
          <a:solidFill>
            <a:schemeClr val="bg1"/>
          </a:solidFill>
          <a:ln w="12700">
            <a:solidFill>
              <a:schemeClr val="tx1"/>
            </a:solidFill>
            <a:round/>
            <a:headEnd/>
            <a:tailEnd/>
          </a:ln>
        </p:spPr>
        <p:txBody>
          <a:bodyPr wrap="none" anchor="ctr"/>
          <a:lstStyle/>
          <a:p>
            <a:pPr algn="ctr"/>
            <a:r>
              <a:rPr lang="de-DE" sz="1600" dirty="0"/>
              <a:t>Grad</a:t>
            </a:r>
          </a:p>
        </p:txBody>
      </p:sp>
      <p:cxnSp>
        <p:nvCxnSpPr>
          <p:cNvPr id="66" name="Straight Connector 65">
            <a:extLst>
              <a:ext uri="{FF2B5EF4-FFF2-40B4-BE49-F238E27FC236}">
                <a16:creationId xmlns:a16="http://schemas.microsoft.com/office/drawing/2014/main" id="{A4F7F11F-7003-EF42-87B9-1D15724CF56C}"/>
              </a:ext>
            </a:extLst>
          </p:cNvPr>
          <p:cNvCxnSpPr>
            <a:cxnSpLocks/>
            <a:stCxn id="60" idx="3"/>
            <a:endCxn id="65" idx="0"/>
          </p:cNvCxnSpPr>
          <p:nvPr/>
        </p:nvCxnSpPr>
        <p:spPr>
          <a:xfrm>
            <a:off x="6371276" y="5735688"/>
            <a:ext cx="11542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7" name="Oval 7">
            <a:extLst>
              <a:ext uri="{FF2B5EF4-FFF2-40B4-BE49-F238E27FC236}">
                <a16:creationId xmlns:a16="http://schemas.microsoft.com/office/drawing/2014/main" id="{154A76E9-C53C-2249-98A7-C49955B5F245}"/>
              </a:ext>
            </a:extLst>
          </p:cNvPr>
          <p:cNvSpPr>
            <a:spLocks noChangeArrowheads="1"/>
          </p:cNvSpPr>
          <p:nvPr/>
        </p:nvSpPr>
        <p:spPr bwMode="auto">
          <a:xfrm>
            <a:off x="3662978" y="6162007"/>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68" name="Straight Connector 67">
            <a:extLst>
              <a:ext uri="{FF2B5EF4-FFF2-40B4-BE49-F238E27FC236}">
                <a16:creationId xmlns:a16="http://schemas.microsoft.com/office/drawing/2014/main" id="{E44098EA-D5E6-E141-8A78-4F7485BA706A}"/>
              </a:ext>
            </a:extLst>
          </p:cNvPr>
          <p:cNvCxnSpPr>
            <a:cxnSpLocks/>
            <a:stCxn id="60" idx="1"/>
            <a:endCxn id="67" idx="0"/>
          </p:cNvCxnSpPr>
          <p:nvPr/>
        </p:nvCxnSpPr>
        <p:spPr>
          <a:xfrm flipH="1">
            <a:off x="3949810" y="5735687"/>
            <a:ext cx="1283589"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C69C0FCE-BC04-0941-9A63-23D137D7E25F}"/>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70" name="TextBox 69">
            <a:extLst>
              <a:ext uri="{FF2B5EF4-FFF2-40B4-BE49-F238E27FC236}">
                <a16:creationId xmlns:a16="http://schemas.microsoft.com/office/drawing/2014/main" id="{936FF795-2A48-8847-A2DC-351D164B4E75}"/>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sp>
        <p:nvSpPr>
          <p:cNvPr id="71" name="TextBox 70">
            <a:extLst>
              <a:ext uri="{FF2B5EF4-FFF2-40B4-BE49-F238E27FC236}">
                <a16:creationId xmlns:a16="http://schemas.microsoft.com/office/drawing/2014/main" id="{DEDA966F-4758-4947-BF7D-0D02AA4907CC}"/>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72" name="TextBox 71">
            <a:extLst>
              <a:ext uri="{FF2B5EF4-FFF2-40B4-BE49-F238E27FC236}">
                <a16:creationId xmlns:a16="http://schemas.microsoft.com/office/drawing/2014/main" id="{F2018A35-D0B0-A346-94AA-DF6A3BF0AE9B}"/>
              </a:ext>
            </a:extLst>
          </p:cNvPr>
          <p:cNvSpPr txBox="1"/>
          <p:nvPr/>
        </p:nvSpPr>
        <p:spPr>
          <a:xfrm>
            <a:off x="3824620" y="4095982"/>
            <a:ext cx="306494" cy="369332"/>
          </a:xfrm>
          <a:prstGeom prst="rect">
            <a:avLst/>
          </a:prstGeom>
          <a:noFill/>
        </p:spPr>
        <p:txBody>
          <a:bodyPr wrap="none" rtlCol="0">
            <a:spAutoFit/>
          </a:bodyPr>
          <a:lstStyle/>
          <a:p>
            <a:r>
              <a:rPr lang="de-DE" dirty="0"/>
              <a:t>n</a:t>
            </a:r>
          </a:p>
        </p:txBody>
      </p:sp>
      <p:sp>
        <p:nvSpPr>
          <p:cNvPr id="73" name="TextBox 72">
            <a:extLst>
              <a:ext uri="{FF2B5EF4-FFF2-40B4-BE49-F238E27FC236}">
                <a16:creationId xmlns:a16="http://schemas.microsoft.com/office/drawing/2014/main" id="{BE21A327-2B0F-4542-82C0-EE2A25221E77}"/>
              </a:ext>
            </a:extLst>
          </p:cNvPr>
          <p:cNvSpPr txBox="1"/>
          <p:nvPr/>
        </p:nvSpPr>
        <p:spPr>
          <a:xfrm>
            <a:off x="6232986" y="581532"/>
            <a:ext cx="306494" cy="369332"/>
          </a:xfrm>
          <a:prstGeom prst="rect">
            <a:avLst/>
          </a:prstGeom>
          <a:noFill/>
        </p:spPr>
        <p:txBody>
          <a:bodyPr wrap="none" rtlCol="0">
            <a:spAutoFit/>
          </a:bodyPr>
          <a:lstStyle/>
          <a:p>
            <a:r>
              <a:rPr lang="de-DE" dirty="0"/>
              <a:t>n</a:t>
            </a:r>
          </a:p>
        </p:txBody>
      </p:sp>
      <p:sp>
        <p:nvSpPr>
          <p:cNvPr id="74" name="TextBox 73">
            <a:extLst>
              <a:ext uri="{FF2B5EF4-FFF2-40B4-BE49-F238E27FC236}">
                <a16:creationId xmlns:a16="http://schemas.microsoft.com/office/drawing/2014/main" id="{58A274B0-572F-3244-BC57-26A540D23473}"/>
              </a:ext>
            </a:extLst>
          </p:cNvPr>
          <p:cNvSpPr txBox="1"/>
          <p:nvPr/>
        </p:nvSpPr>
        <p:spPr>
          <a:xfrm>
            <a:off x="7896017" y="592596"/>
            <a:ext cx="301686" cy="369332"/>
          </a:xfrm>
          <a:prstGeom prst="rect">
            <a:avLst/>
          </a:prstGeom>
          <a:noFill/>
        </p:spPr>
        <p:txBody>
          <a:bodyPr wrap="none" rtlCol="0">
            <a:spAutoFit/>
          </a:bodyPr>
          <a:lstStyle/>
          <a:p>
            <a:r>
              <a:rPr lang="de-DE" dirty="0"/>
              <a:t>1</a:t>
            </a:r>
          </a:p>
        </p:txBody>
      </p:sp>
      <p:sp>
        <p:nvSpPr>
          <p:cNvPr id="75" name="TextBox 74">
            <a:extLst>
              <a:ext uri="{FF2B5EF4-FFF2-40B4-BE49-F238E27FC236}">
                <a16:creationId xmlns:a16="http://schemas.microsoft.com/office/drawing/2014/main" id="{D58A0EDB-1448-314D-99EF-698DE202A84A}"/>
              </a:ext>
            </a:extLst>
          </p:cNvPr>
          <p:cNvSpPr txBox="1"/>
          <p:nvPr/>
        </p:nvSpPr>
        <p:spPr>
          <a:xfrm>
            <a:off x="6622717" y="2360071"/>
            <a:ext cx="301686" cy="369332"/>
          </a:xfrm>
          <a:prstGeom prst="rect">
            <a:avLst/>
          </a:prstGeom>
          <a:noFill/>
        </p:spPr>
        <p:txBody>
          <a:bodyPr wrap="none" rtlCol="0">
            <a:spAutoFit/>
          </a:bodyPr>
          <a:lstStyle/>
          <a:p>
            <a:r>
              <a:rPr lang="de-DE" dirty="0"/>
              <a:t>1</a:t>
            </a:r>
          </a:p>
        </p:txBody>
      </p:sp>
      <p:sp>
        <p:nvSpPr>
          <p:cNvPr id="76" name="TextBox 75">
            <a:extLst>
              <a:ext uri="{FF2B5EF4-FFF2-40B4-BE49-F238E27FC236}">
                <a16:creationId xmlns:a16="http://schemas.microsoft.com/office/drawing/2014/main" id="{CC987900-42FC-9741-80ED-41EE0EF81B35}"/>
              </a:ext>
            </a:extLst>
          </p:cNvPr>
          <p:cNvSpPr txBox="1"/>
          <p:nvPr/>
        </p:nvSpPr>
        <p:spPr>
          <a:xfrm>
            <a:off x="7581112" y="2397033"/>
            <a:ext cx="301686" cy="369332"/>
          </a:xfrm>
          <a:prstGeom prst="rect">
            <a:avLst/>
          </a:prstGeom>
          <a:noFill/>
        </p:spPr>
        <p:txBody>
          <a:bodyPr wrap="none" rtlCol="0">
            <a:spAutoFit/>
          </a:bodyPr>
          <a:lstStyle/>
          <a:p>
            <a:r>
              <a:rPr lang="de-DE" dirty="0"/>
              <a:t>1</a:t>
            </a:r>
          </a:p>
        </p:txBody>
      </p:sp>
      <p:sp>
        <p:nvSpPr>
          <p:cNvPr id="77" name="TextBox 76">
            <a:extLst>
              <a:ext uri="{FF2B5EF4-FFF2-40B4-BE49-F238E27FC236}">
                <a16:creationId xmlns:a16="http://schemas.microsoft.com/office/drawing/2014/main" id="{45EC29E1-E479-EF4E-A98E-A11E2BBFEA6D}"/>
              </a:ext>
            </a:extLst>
          </p:cNvPr>
          <p:cNvSpPr txBox="1"/>
          <p:nvPr/>
        </p:nvSpPr>
        <p:spPr>
          <a:xfrm>
            <a:off x="9456667" y="2227712"/>
            <a:ext cx="301686" cy="369332"/>
          </a:xfrm>
          <a:prstGeom prst="rect">
            <a:avLst/>
          </a:prstGeom>
          <a:noFill/>
        </p:spPr>
        <p:txBody>
          <a:bodyPr wrap="none" rtlCol="0">
            <a:spAutoFit/>
          </a:bodyPr>
          <a:lstStyle/>
          <a:p>
            <a:r>
              <a:rPr lang="de-DE" dirty="0"/>
              <a:t>1</a:t>
            </a:r>
          </a:p>
        </p:txBody>
      </p:sp>
      <p:sp>
        <p:nvSpPr>
          <p:cNvPr id="78" name="TextBox 77">
            <a:extLst>
              <a:ext uri="{FF2B5EF4-FFF2-40B4-BE49-F238E27FC236}">
                <a16:creationId xmlns:a16="http://schemas.microsoft.com/office/drawing/2014/main" id="{601AEE0B-8F01-5F4A-8243-8ECB5660ABE7}"/>
              </a:ext>
            </a:extLst>
          </p:cNvPr>
          <p:cNvSpPr txBox="1"/>
          <p:nvPr/>
        </p:nvSpPr>
        <p:spPr>
          <a:xfrm>
            <a:off x="9440637" y="3023719"/>
            <a:ext cx="306494" cy="369332"/>
          </a:xfrm>
          <a:prstGeom prst="rect">
            <a:avLst/>
          </a:prstGeom>
          <a:noFill/>
        </p:spPr>
        <p:txBody>
          <a:bodyPr wrap="none" rtlCol="0">
            <a:spAutoFit/>
          </a:bodyPr>
          <a:lstStyle/>
          <a:p>
            <a:r>
              <a:rPr lang="de-DE" dirty="0"/>
              <a:t>n</a:t>
            </a:r>
          </a:p>
        </p:txBody>
      </p:sp>
      <p:sp>
        <p:nvSpPr>
          <p:cNvPr id="79" name="TextBox 78">
            <a:extLst>
              <a:ext uri="{FF2B5EF4-FFF2-40B4-BE49-F238E27FC236}">
                <a16:creationId xmlns:a16="http://schemas.microsoft.com/office/drawing/2014/main" id="{47C7DE4E-55D6-D945-A3F5-C20B3740054B}"/>
              </a:ext>
            </a:extLst>
          </p:cNvPr>
          <p:cNvSpPr txBox="1"/>
          <p:nvPr/>
        </p:nvSpPr>
        <p:spPr>
          <a:xfrm>
            <a:off x="5763174" y="3730830"/>
            <a:ext cx="301686" cy="369332"/>
          </a:xfrm>
          <a:prstGeom prst="rect">
            <a:avLst/>
          </a:prstGeom>
          <a:noFill/>
        </p:spPr>
        <p:txBody>
          <a:bodyPr wrap="none" rtlCol="0">
            <a:spAutoFit/>
          </a:bodyPr>
          <a:lstStyle/>
          <a:p>
            <a:r>
              <a:rPr lang="de-DE" dirty="0"/>
              <a:t>1</a:t>
            </a:r>
          </a:p>
        </p:txBody>
      </p:sp>
      <p:sp>
        <p:nvSpPr>
          <p:cNvPr id="80" name="TextBox 79">
            <a:extLst>
              <a:ext uri="{FF2B5EF4-FFF2-40B4-BE49-F238E27FC236}">
                <a16:creationId xmlns:a16="http://schemas.microsoft.com/office/drawing/2014/main" id="{A20937C1-23C4-504D-A596-B694E3801FDC}"/>
              </a:ext>
            </a:extLst>
          </p:cNvPr>
          <p:cNvSpPr txBox="1"/>
          <p:nvPr/>
        </p:nvSpPr>
        <p:spPr>
          <a:xfrm>
            <a:off x="5763174" y="5133353"/>
            <a:ext cx="306494" cy="369332"/>
          </a:xfrm>
          <a:prstGeom prst="rect">
            <a:avLst/>
          </a:prstGeom>
          <a:noFill/>
        </p:spPr>
        <p:txBody>
          <a:bodyPr wrap="none" rtlCol="0">
            <a:spAutoFit/>
          </a:bodyPr>
          <a:lstStyle/>
          <a:p>
            <a:r>
              <a:rPr lang="de-DE" dirty="0"/>
              <a:t>n</a:t>
            </a:r>
          </a:p>
        </p:txBody>
      </p:sp>
      <p:sp>
        <p:nvSpPr>
          <p:cNvPr id="81" name="TextBox 80">
            <a:extLst>
              <a:ext uri="{FF2B5EF4-FFF2-40B4-BE49-F238E27FC236}">
                <a16:creationId xmlns:a16="http://schemas.microsoft.com/office/drawing/2014/main" id="{DC8BE212-DA89-0C4E-97AC-E7364AB1F534}"/>
              </a:ext>
            </a:extLst>
          </p:cNvPr>
          <p:cNvSpPr txBox="1"/>
          <p:nvPr/>
        </p:nvSpPr>
        <p:spPr>
          <a:xfrm>
            <a:off x="6048427" y="3637803"/>
            <a:ext cx="381836" cy="369332"/>
          </a:xfrm>
          <a:prstGeom prst="rect">
            <a:avLst/>
          </a:prstGeom>
          <a:noFill/>
        </p:spPr>
        <p:txBody>
          <a:bodyPr wrap="none" rtlCol="0">
            <a:spAutoFit/>
          </a:bodyPr>
          <a:lstStyle/>
          <a:p>
            <a:r>
              <a:rPr lang="de-DE" dirty="0"/>
              <a:t>m</a:t>
            </a:r>
          </a:p>
        </p:txBody>
      </p:sp>
      <p:sp>
        <p:nvSpPr>
          <p:cNvPr id="82" name="TextBox 81">
            <a:extLst>
              <a:ext uri="{FF2B5EF4-FFF2-40B4-BE49-F238E27FC236}">
                <a16:creationId xmlns:a16="http://schemas.microsoft.com/office/drawing/2014/main" id="{A46562F6-69A2-4448-8E40-B831E40B4759}"/>
              </a:ext>
            </a:extLst>
          </p:cNvPr>
          <p:cNvSpPr txBox="1"/>
          <p:nvPr/>
        </p:nvSpPr>
        <p:spPr>
          <a:xfrm>
            <a:off x="7909207" y="3726650"/>
            <a:ext cx="306494" cy="369332"/>
          </a:xfrm>
          <a:prstGeom prst="rect">
            <a:avLst/>
          </a:prstGeom>
          <a:noFill/>
        </p:spPr>
        <p:txBody>
          <a:bodyPr wrap="none" rtlCol="0">
            <a:spAutoFit/>
          </a:bodyPr>
          <a:lstStyle/>
          <a:p>
            <a:r>
              <a:rPr lang="de-DE" dirty="0"/>
              <a:t>n</a:t>
            </a:r>
          </a:p>
        </p:txBody>
      </p:sp>
      <p:cxnSp>
        <p:nvCxnSpPr>
          <p:cNvPr id="83" name="Straight Connector 82">
            <a:extLst>
              <a:ext uri="{FF2B5EF4-FFF2-40B4-BE49-F238E27FC236}">
                <a16:creationId xmlns:a16="http://schemas.microsoft.com/office/drawing/2014/main" id="{59882278-3B21-604A-A44D-9DE108709263}"/>
              </a:ext>
            </a:extLst>
          </p:cNvPr>
          <p:cNvCxnSpPr>
            <a:cxnSpLocks/>
          </p:cNvCxnSpPr>
          <p:nvPr/>
        </p:nvCxnSpPr>
        <p:spPr>
          <a:xfrm>
            <a:off x="3706908" y="6435576"/>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21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C2AE-58BA-AE4A-AFF1-16A518907CF5}"/>
              </a:ext>
            </a:extLst>
          </p:cNvPr>
          <p:cNvSpPr>
            <a:spLocks noGrp="1"/>
          </p:cNvSpPr>
          <p:nvPr>
            <p:ph type="title"/>
          </p:nvPr>
        </p:nvSpPr>
        <p:spPr/>
        <p:txBody>
          <a:bodyPr/>
          <a:lstStyle/>
          <a:p>
            <a:r>
              <a:rPr lang="de-DE" dirty="0"/>
              <a:t>Warum das Modell und nicht das Original?</a:t>
            </a:r>
          </a:p>
        </p:txBody>
      </p:sp>
      <p:sp>
        <p:nvSpPr>
          <p:cNvPr id="3" name="Content Placeholder 2">
            <a:extLst>
              <a:ext uri="{FF2B5EF4-FFF2-40B4-BE49-F238E27FC236}">
                <a16:creationId xmlns:a16="http://schemas.microsoft.com/office/drawing/2014/main" id="{C9054AAB-AE99-F549-A47F-D99E7E09A0E6}"/>
              </a:ext>
            </a:extLst>
          </p:cNvPr>
          <p:cNvSpPr>
            <a:spLocks noGrp="1"/>
          </p:cNvSpPr>
          <p:nvPr>
            <p:ph idx="1"/>
          </p:nvPr>
        </p:nvSpPr>
        <p:spPr/>
        <p:txBody>
          <a:bodyPr>
            <a:noAutofit/>
          </a:bodyPr>
          <a:lstStyle/>
          <a:p>
            <a:r>
              <a:rPr lang="de-DE" dirty="0"/>
              <a:t>Motivation für Modellierungen</a:t>
            </a:r>
          </a:p>
          <a:p>
            <a:pPr lvl="1"/>
            <a:r>
              <a:rPr lang="de-DE" dirty="0"/>
              <a:t>Operationen, die am Original nicht oder nur mit größerem Aufwand durchführbar sind</a:t>
            </a:r>
          </a:p>
          <a:p>
            <a:pPr lvl="2"/>
            <a:r>
              <a:rPr lang="de-DE" dirty="0"/>
              <a:t>Ermöglichen Simulation</a:t>
            </a:r>
          </a:p>
          <a:p>
            <a:pPr lvl="1"/>
            <a:r>
              <a:rPr lang="de-DE" dirty="0"/>
              <a:t>Untersuchen und Verstehen komplexer Zusammenhänge</a:t>
            </a:r>
          </a:p>
          <a:p>
            <a:pPr lvl="1"/>
            <a:r>
              <a:rPr lang="de-DE" dirty="0"/>
              <a:t>Kommunikationsgrundlage</a:t>
            </a:r>
          </a:p>
          <a:p>
            <a:pPr lvl="1"/>
            <a:r>
              <a:rPr lang="de-DE" dirty="0"/>
              <a:t>Fixieren von Anforderungen</a:t>
            </a:r>
          </a:p>
          <a:p>
            <a:r>
              <a:rPr lang="de-DE" dirty="0">
                <a:sym typeface="Wingdings" pitchFamily="2" charset="2"/>
              </a:rPr>
              <a:t>Verwendung bestimmt, was modelliert wird und was nicht:</a:t>
            </a:r>
          </a:p>
          <a:p>
            <a:pPr marL="647700" lvl="1" indent="-269875">
              <a:tabLst>
                <a:tab pos="542925" algn="l"/>
                <a:tab pos="1343025" algn="l"/>
                <a:tab pos="2867025" algn="l"/>
              </a:tabLst>
            </a:pPr>
            <a:r>
              <a:rPr lang="de-DE" dirty="0"/>
              <a:t>Gebäudemodell:	optischer Eindruck</a:t>
            </a:r>
          </a:p>
          <a:p>
            <a:pPr marL="647700" lvl="1" indent="-269875">
              <a:tabLst>
                <a:tab pos="542925" algn="l"/>
                <a:tab pos="1343025" algn="l"/>
                <a:tab pos="2867025" algn="l"/>
              </a:tabLst>
            </a:pPr>
            <a:r>
              <a:rPr lang="de-DE" dirty="0"/>
              <a:t>Grundriss:	Grundstücks- und Raumeinteilung</a:t>
            </a:r>
          </a:p>
          <a:p>
            <a:pPr marL="647700" lvl="1" indent="-269875">
              <a:tabLst>
                <a:tab pos="542925" algn="l"/>
                <a:tab pos="1343025" algn="l"/>
                <a:tab pos="2867025" algn="l"/>
              </a:tabLst>
            </a:pPr>
            <a:r>
              <a:rPr lang="de-DE" dirty="0" err="1"/>
              <a:t>Gewerkeplan</a:t>
            </a:r>
            <a:r>
              <a:rPr lang="de-DE" dirty="0"/>
              <a:t>:	Bauabwicklung</a:t>
            </a:r>
          </a:p>
          <a:p>
            <a:pPr marL="647700" lvl="1" indent="-269875">
              <a:tabLst>
                <a:tab pos="542925" algn="l"/>
                <a:tab pos="1343025" algn="l"/>
                <a:tab pos="2867025" algn="l"/>
              </a:tabLst>
            </a:pPr>
            <a:r>
              <a:rPr lang="de-DE" dirty="0"/>
              <a:t>Kostenplan:	Finanzierung</a:t>
            </a:r>
          </a:p>
          <a:p>
            <a:pPr marL="382853" indent="-269875">
              <a:tabLst>
                <a:tab pos="542925" algn="l"/>
                <a:tab pos="1343025" algn="l"/>
                <a:tab pos="2867025" algn="l"/>
              </a:tabLst>
            </a:pPr>
            <a:r>
              <a:rPr lang="de-DE" dirty="0"/>
              <a:t>Verwendung sollte auch die  Modellierungssprache bestimmen</a:t>
            </a:r>
          </a:p>
        </p:txBody>
      </p:sp>
      <p:sp>
        <p:nvSpPr>
          <p:cNvPr id="4" name="Slide Number Placeholder 3">
            <a:extLst>
              <a:ext uri="{FF2B5EF4-FFF2-40B4-BE49-F238E27FC236}">
                <a16:creationId xmlns:a16="http://schemas.microsoft.com/office/drawing/2014/main" id="{CF145DC4-E39D-9E40-9EDF-052C8DF153A2}"/>
              </a:ext>
            </a:extLst>
          </p:cNvPr>
          <p:cNvSpPr>
            <a:spLocks noGrp="1"/>
          </p:cNvSpPr>
          <p:nvPr>
            <p:ph type="sldNum" sz="quarter" idx="4"/>
          </p:nvPr>
        </p:nvSpPr>
        <p:spPr/>
        <p:txBody>
          <a:bodyPr/>
          <a:lstStyle/>
          <a:p>
            <a:fld id="{6B52BCD7-8B4B-1443-81DC-540C3C62FE02}" type="slidenum">
              <a:rPr lang="en-GB" smtClean="0"/>
              <a:t>6</a:t>
            </a:fld>
            <a:endParaRPr lang="en-GB"/>
          </a:p>
        </p:txBody>
      </p:sp>
      <p:sp>
        <p:nvSpPr>
          <p:cNvPr id="5" name="Date Placeholder 4">
            <a:extLst>
              <a:ext uri="{FF2B5EF4-FFF2-40B4-BE49-F238E27FC236}">
                <a16:creationId xmlns:a16="http://schemas.microsoft.com/office/drawing/2014/main" id="{D66D1F5D-F0DD-0D4E-8ABE-956DD0666355}"/>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7502F25C-3258-7044-A247-B4CEC721B0DF}"/>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488284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6CF7CB-C1A4-4240-849D-8CFAB1EA2860}"/>
              </a:ext>
            </a:extLst>
          </p:cNvPr>
          <p:cNvSpPr>
            <a:spLocks noGrp="1"/>
          </p:cNvSpPr>
          <p:nvPr>
            <p:ph type="title"/>
          </p:nvPr>
        </p:nvSpPr>
        <p:spPr/>
        <p:txBody>
          <a:bodyPr/>
          <a:lstStyle/>
          <a:p>
            <a:r>
              <a:rPr lang="de-DE" dirty="0"/>
              <a:t>UML als Datenmodell</a:t>
            </a:r>
          </a:p>
        </p:txBody>
      </p:sp>
      <p:sp>
        <p:nvSpPr>
          <p:cNvPr id="6" name="Text Placeholder 5">
            <a:extLst>
              <a:ext uri="{FF2B5EF4-FFF2-40B4-BE49-F238E27FC236}">
                <a16:creationId xmlns:a16="http://schemas.microsoft.com/office/drawing/2014/main" id="{094FDD28-594A-F345-AA12-739F120A332D}"/>
              </a:ext>
            </a:extLst>
          </p:cNvPr>
          <p:cNvSpPr>
            <a:spLocks noGrp="1"/>
          </p:cNvSpPr>
          <p:nvPr>
            <p:ph type="body" idx="1"/>
          </p:nvPr>
        </p:nvSpPr>
        <p:spPr/>
        <p:txBody>
          <a:bodyPr/>
          <a:lstStyle/>
          <a:p>
            <a:r>
              <a:rPr lang="de-DE" dirty="0"/>
              <a:t>Für UML-Bekannte</a:t>
            </a:r>
          </a:p>
        </p:txBody>
      </p:sp>
      <p:sp>
        <p:nvSpPr>
          <p:cNvPr id="2" name="Slide Number Placeholder 1">
            <a:extLst>
              <a:ext uri="{FF2B5EF4-FFF2-40B4-BE49-F238E27FC236}">
                <a16:creationId xmlns:a16="http://schemas.microsoft.com/office/drawing/2014/main" id="{516DBB72-C4C7-2C49-9F57-05CB3F2867E4}"/>
              </a:ext>
            </a:extLst>
          </p:cNvPr>
          <p:cNvSpPr>
            <a:spLocks noGrp="1"/>
          </p:cNvSpPr>
          <p:nvPr>
            <p:ph type="sldNum" sz="quarter" idx="4"/>
          </p:nvPr>
        </p:nvSpPr>
        <p:spPr/>
        <p:txBody>
          <a:bodyPr/>
          <a:lstStyle/>
          <a:p>
            <a:fld id="{6B52BCD7-8B4B-1443-81DC-540C3C62FE02}" type="slidenum">
              <a:rPr lang="en-GB" smtClean="0"/>
              <a:t>60</a:t>
            </a:fld>
            <a:endParaRPr lang="en-GB"/>
          </a:p>
        </p:txBody>
      </p:sp>
      <p:sp>
        <p:nvSpPr>
          <p:cNvPr id="4" name="Date Placeholder 3">
            <a:extLst>
              <a:ext uri="{FF2B5EF4-FFF2-40B4-BE49-F238E27FC236}">
                <a16:creationId xmlns:a16="http://schemas.microsoft.com/office/drawing/2014/main" id="{5D4E22E0-1DB2-BF4E-A387-DF6A10766B63}"/>
              </a:ext>
            </a:extLst>
          </p:cNvPr>
          <p:cNvSpPr>
            <a:spLocks noGrp="1"/>
          </p:cNvSpPr>
          <p:nvPr>
            <p:ph type="dt" sz="half" idx="2"/>
          </p:nvPr>
        </p:nvSpPr>
        <p:spPr/>
        <p:txBody>
          <a:bodyPr/>
          <a:lstStyle/>
          <a:p>
            <a:r>
              <a:rPr lang="en-GB"/>
              <a:t>Modellierung</a:t>
            </a:r>
          </a:p>
        </p:txBody>
      </p:sp>
      <p:sp>
        <p:nvSpPr>
          <p:cNvPr id="7" name="Footer Placeholder 6">
            <a:extLst>
              <a:ext uri="{FF2B5EF4-FFF2-40B4-BE49-F238E27FC236}">
                <a16:creationId xmlns:a16="http://schemas.microsoft.com/office/drawing/2014/main" id="{FB495CEB-C7A0-3D48-A113-8D7630EA6846}"/>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205499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76B8-E26F-DA4B-899F-54C8D06FA643}"/>
              </a:ext>
            </a:extLst>
          </p:cNvPr>
          <p:cNvSpPr>
            <a:spLocks noGrp="1"/>
          </p:cNvSpPr>
          <p:nvPr>
            <p:ph type="title"/>
          </p:nvPr>
        </p:nvSpPr>
        <p:spPr/>
        <p:txBody>
          <a:bodyPr/>
          <a:lstStyle/>
          <a:p>
            <a:r>
              <a:rPr lang="de-DE" dirty="0"/>
              <a:t>Unified Modeling Language (UML)</a:t>
            </a:r>
          </a:p>
        </p:txBody>
      </p:sp>
      <p:sp>
        <p:nvSpPr>
          <p:cNvPr id="6" name="Date Placeholder 5">
            <a:extLst>
              <a:ext uri="{FF2B5EF4-FFF2-40B4-BE49-F238E27FC236}">
                <a16:creationId xmlns:a16="http://schemas.microsoft.com/office/drawing/2014/main" id="{FEF24BF6-7DAF-A048-9BBA-51DB6E4DF53A}"/>
              </a:ext>
            </a:extLst>
          </p:cNvPr>
          <p:cNvSpPr>
            <a:spLocks noGrp="1"/>
          </p:cNvSpPr>
          <p:nvPr>
            <p:ph type="dt" sz="half" idx="2"/>
          </p:nvPr>
        </p:nvSpPr>
        <p:spPr/>
        <p:txBody>
          <a:bodyPr/>
          <a:lstStyle/>
          <a:p>
            <a:r>
              <a:rPr lang="en-GB"/>
              <a:t>Modellierung</a:t>
            </a:r>
          </a:p>
        </p:txBody>
      </p:sp>
      <p:sp>
        <p:nvSpPr>
          <p:cNvPr id="7" name="Footer Placeholder 6">
            <a:extLst>
              <a:ext uri="{FF2B5EF4-FFF2-40B4-BE49-F238E27FC236}">
                <a16:creationId xmlns:a16="http://schemas.microsoft.com/office/drawing/2014/main" id="{4576F10F-C7AF-D440-BA39-61A855C229A8}"/>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D17DD51-BE77-FD42-BF83-4672D60943A6}"/>
              </a:ext>
            </a:extLst>
          </p:cNvPr>
          <p:cNvSpPr>
            <a:spLocks noGrp="1"/>
          </p:cNvSpPr>
          <p:nvPr>
            <p:ph type="sldNum" sz="quarter" idx="4"/>
          </p:nvPr>
        </p:nvSpPr>
        <p:spPr/>
        <p:txBody>
          <a:bodyPr/>
          <a:lstStyle/>
          <a:p>
            <a:fld id="{6B52BCD7-8B4B-1443-81DC-540C3C62FE02}" type="slidenum">
              <a:rPr lang="en-GB" smtClean="0"/>
              <a:t>61</a:t>
            </a:fld>
            <a:endParaRPr lang="en-GB"/>
          </a:p>
        </p:txBody>
      </p:sp>
      <p:graphicFrame>
        <p:nvGraphicFramePr>
          <p:cNvPr id="3" name="Table 2">
            <a:extLst>
              <a:ext uri="{FF2B5EF4-FFF2-40B4-BE49-F238E27FC236}">
                <a16:creationId xmlns:a16="http://schemas.microsoft.com/office/drawing/2014/main" id="{2A718121-3773-4845-B102-8587FBEA8E04}"/>
              </a:ext>
            </a:extLst>
          </p:cNvPr>
          <p:cNvGraphicFramePr>
            <a:graphicFrameLocks noGrp="1"/>
          </p:cNvGraphicFramePr>
          <p:nvPr>
            <p:extLst>
              <p:ext uri="{D42A27DB-BD31-4B8C-83A1-F6EECF244321}">
                <p14:modId xmlns:p14="http://schemas.microsoft.com/office/powerpoint/2010/main" val="377224279"/>
              </p:ext>
            </p:extLst>
          </p:nvPr>
        </p:nvGraphicFramePr>
        <p:xfrm>
          <a:off x="3660895" y="2207741"/>
          <a:ext cx="1522921" cy="2192338"/>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endParaRPr lang="en-GB" dirty="0"/>
                    </a:p>
                    <a:p>
                      <a:pPr algn="ctr"/>
                      <a:r>
                        <a:rPr lang="en-GB" dirty="0"/>
                        <a:t>Reader</a:t>
                      </a:r>
                    </a:p>
                  </a:txBody>
                  <a:tcPr/>
                </a:tc>
                <a:extLst>
                  <a:ext uri="{0D108BD9-81ED-4DB2-BD59-A6C34878D82A}">
                    <a16:rowId xmlns:a16="http://schemas.microsoft.com/office/drawing/2014/main" val="3172519904"/>
                  </a:ext>
                </a:extLst>
              </a:tr>
              <a:tr h="370840">
                <a:tc>
                  <a:txBody>
                    <a:bodyPr/>
                    <a:lstStyle/>
                    <a:p>
                      <a:r>
                        <a:rPr lang="en-GB" dirty="0" err="1"/>
                        <a:t>readerID</a:t>
                      </a:r>
                      <a:endParaRPr lang="en-GB" dirty="0"/>
                    </a:p>
                    <a:p>
                      <a:r>
                        <a:rPr lang="en-GB" dirty="0"/>
                        <a:t>name</a:t>
                      </a:r>
                    </a:p>
                    <a:p>
                      <a:r>
                        <a:rPr lang="en-GB" dirty="0"/>
                        <a:t>email</a:t>
                      </a:r>
                    </a:p>
                  </a:txBody>
                  <a:tcPr/>
                </a:tc>
                <a:extLst>
                  <a:ext uri="{0D108BD9-81ED-4DB2-BD59-A6C34878D82A}">
                    <a16:rowId xmlns:a16="http://schemas.microsoft.com/office/drawing/2014/main" val="1050423546"/>
                  </a:ext>
                </a:extLst>
              </a:tr>
              <a:tr h="370840">
                <a:tc>
                  <a:txBody>
                    <a:bodyPr/>
                    <a:lstStyle/>
                    <a:p>
                      <a:r>
                        <a:rPr lang="en-GB" dirty="0" err="1"/>
                        <a:t>borrowBook</a:t>
                      </a:r>
                      <a:r>
                        <a:rPr lang="en-GB" dirty="0"/>
                        <a:t>()</a:t>
                      </a:r>
                    </a:p>
                    <a:p>
                      <a:r>
                        <a:rPr lang="en-GB" dirty="0" err="1"/>
                        <a:t>returnBook</a:t>
                      </a:r>
                      <a:r>
                        <a:rPr lang="en-GB" dirty="0"/>
                        <a:t>()</a:t>
                      </a:r>
                    </a:p>
                  </a:txBody>
                  <a:tcPr/>
                </a:tc>
                <a:extLst>
                  <a:ext uri="{0D108BD9-81ED-4DB2-BD59-A6C34878D82A}">
                    <a16:rowId xmlns:a16="http://schemas.microsoft.com/office/drawing/2014/main" val="319944270"/>
                  </a:ext>
                </a:extLst>
              </a:tr>
            </a:tbl>
          </a:graphicData>
        </a:graphic>
      </p:graphicFrame>
      <p:graphicFrame>
        <p:nvGraphicFramePr>
          <p:cNvPr id="18" name="Table 17">
            <a:extLst>
              <a:ext uri="{FF2B5EF4-FFF2-40B4-BE49-F238E27FC236}">
                <a16:creationId xmlns:a16="http://schemas.microsoft.com/office/drawing/2014/main" id="{0CA9B2E3-31DE-4F47-9045-9689CFD64B82}"/>
              </a:ext>
            </a:extLst>
          </p:cNvPr>
          <p:cNvGraphicFramePr>
            <a:graphicFrameLocks noGrp="1"/>
          </p:cNvGraphicFramePr>
          <p:nvPr>
            <p:extLst>
              <p:ext uri="{D42A27DB-BD31-4B8C-83A1-F6EECF244321}">
                <p14:modId xmlns:p14="http://schemas.microsoft.com/office/powerpoint/2010/main" val="259624819"/>
              </p:ext>
            </p:extLst>
          </p:nvPr>
        </p:nvGraphicFramePr>
        <p:xfrm>
          <a:off x="6992377" y="2260863"/>
          <a:ext cx="1522921" cy="2086095"/>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endParaRPr lang="en-GB" dirty="0"/>
                    </a:p>
                    <a:p>
                      <a:pPr algn="ctr"/>
                      <a:r>
                        <a:rPr lang="en-GB" dirty="0"/>
                        <a:t>Book</a:t>
                      </a:r>
                    </a:p>
                  </a:txBody>
                  <a:tcPr/>
                </a:tc>
                <a:extLst>
                  <a:ext uri="{0D108BD9-81ED-4DB2-BD59-A6C34878D82A}">
                    <a16:rowId xmlns:a16="http://schemas.microsoft.com/office/drawing/2014/main" val="3172519904"/>
                  </a:ext>
                </a:extLst>
              </a:tr>
              <a:tr h="370840">
                <a:tc>
                  <a:txBody>
                    <a:bodyPr/>
                    <a:lstStyle/>
                    <a:p>
                      <a:r>
                        <a:rPr lang="en-GB" dirty="0" err="1"/>
                        <a:t>bookID</a:t>
                      </a:r>
                      <a:endParaRPr lang="en-GB" dirty="0"/>
                    </a:p>
                    <a:p>
                      <a:r>
                        <a:rPr lang="en-GB" dirty="0"/>
                        <a:t>title</a:t>
                      </a:r>
                    </a:p>
                    <a:p>
                      <a:r>
                        <a:rPr lang="en-GB" dirty="0"/>
                        <a:t>year</a:t>
                      </a:r>
                    </a:p>
                    <a:p>
                      <a:r>
                        <a:rPr lang="en-GB" dirty="0"/>
                        <a:t>authors</a:t>
                      </a:r>
                    </a:p>
                  </a:txBody>
                  <a:tcPr/>
                </a:tc>
                <a:extLst>
                  <a:ext uri="{0D108BD9-81ED-4DB2-BD59-A6C34878D82A}">
                    <a16:rowId xmlns:a16="http://schemas.microsoft.com/office/drawing/2014/main" val="1050423546"/>
                  </a:ext>
                </a:extLst>
              </a:tr>
              <a:tr h="259200">
                <a:tc>
                  <a:txBody>
                    <a:bodyPr/>
                    <a:lstStyle/>
                    <a:p>
                      <a:endParaRPr lang="en-GB" sz="1100" dirty="0"/>
                    </a:p>
                  </a:txBody>
                  <a:tcPr/>
                </a:tc>
                <a:extLst>
                  <a:ext uri="{0D108BD9-81ED-4DB2-BD59-A6C34878D82A}">
                    <a16:rowId xmlns:a16="http://schemas.microsoft.com/office/drawing/2014/main" val="319944270"/>
                  </a:ext>
                </a:extLst>
              </a:tr>
            </a:tbl>
          </a:graphicData>
        </a:graphic>
      </p:graphicFrame>
      <p:graphicFrame>
        <p:nvGraphicFramePr>
          <p:cNvPr id="22" name="Table 21">
            <a:extLst>
              <a:ext uri="{FF2B5EF4-FFF2-40B4-BE49-F238E27FC236}">
                <a16:creationId xmlns:a16="http://schemas.microsoft.com/office/drawing/2014/main" id="{F88AC263-F1A2-F747-B741-7271F98D3C5F}"/>
              </a:ext>
            </a:extLst>
          </p:cNvPr>
          <p:cNvGraphicFramePr>
            <a:graphicFrameLocks noGrp="1"/>
          </p:cNvGraphicFramePr>
          <p:nvPr>
            <p:extLst>
              <p:ext uri="{D42A27DB-BD31-4B8C-83A1-F6EECF244321}">
                <p14:modId xmlns:p14="http://schemas.microsoft.com/office/powerpoint/2010/main" val="381035324"/>
              </p:ext>
            </p:extLst>
          </p:nvPr>
        </p:nvGraphicFramePr>
        <p:xfrm>
          <a:off x="10308754" y="2534865"/>
          <a:ext cx="1522921" cy="1538090"/>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endParaRPr lang="en-GB" dirty="0"/>
                    </a:p>
                    <a:p>
                      <a:pPr algn="ctr"/>
                      <a:r>
                        <a:rPr lang="en-GB" dirty="0"/>
                        <a:t>Publisher</a:t>
                      </a:r>
                    </a:p>
                  </a:txBody>
                  <a:tcPr/>
                </a:tc>
                <a:extLst>
                  <a:ext uri="{0D108BD9-81ED-4DB2-BD59-A6C34878D82A}">
                    <a16:rowId xmlns:a16="http://schemas.microsoft.com/office/drawing/2014/main" val="3172519904"/>
                  </a:ext>
                </a:extLst>
              </a:tr>
              <a:tr h="370840">
                <a:tc>
                  <a:txBody>
                    <a:bodyPr/>
                    <a:lstStyle/>
                    <a:p>
                      <a:r>
                        <a:rPr lang="en-GB" dirty="0"/>
                        <a:t>name</a:t>
                      </a:r>
                    </a:p>
                    <a:p>
                      <a:r>
                        <a:rPr lang="en-GB" dirty="0"/>
                        <a:t>city</a:t>
                      </a:r>
                    </a:p>
                  </a:txBody>
                  <a:tcPr/>
                </a:tc>
                <a:extLst>
                  <a:ext uri="{0D108BD9-81ED-4DB2-BD59-A6C34878D82A}">
                    <a16:rowId xmlns:a16="http://schemas.microsoft.com/office/drawing/2014/main" val="1050423546"/>
                  </a:ext>
                </a:extLst>
              </a:tr>
              <a:tr h="259200">
                <a:tc>
                  <a:txBody>
                    <a:bodyPr/>
                    <a:lstStyle/>
                    <a:p>
                      <a:endParaRPr lang="en-GB" sz="1100" dirty="0"/>
                    </a:p>
                  </a:txBody>
                  <a:tcPr/>
                </a:tc>
                <a:extLst>
                  <a:ext uri="{0D108BD9-81ED-4DB2-BD59-A6C34878D82A}">
                    <a16:rowId xmlns:a16="http://schemas.microsoft.com/office/drawing/2014/main" val="319944270"/>
                  </a:ext>
                </a:extLst>
              </a:tr>
            </a:tbl>
          </a:graphicData>
        </a:graphic>
      </p:graphicFrame>
      <p:graphicFrame>
        <p:nvGraphicFramePr>
          <p:cNvPr id="23" name="Table 22">
            <a:extLst>
              <a:ext uri="{FF2B5EF4-FFF2-40B4-BE49-F238E27FC236}">
                <a16:creationId xmlns:a16="http://schemas.microsoft.com/office/drawing/2014/main" id="{69305EAA-263A-3342-BC9B-1E7373517142}"/>
              </a:ext>
            </a:extLst>
          </p:cNvPr>
          <p:cNvGraphicFramePr>
            <a:graphicFrameLocks noGrp="1"/>
          </p:cNvGraphicFramePr>
          <p:nvPr>
            <p:extLst>
              <p:ext uri="{D42A27DB-BD31-4B8C-83A1-F6EECF244321}">
                <p14:modId xmlns:p14="http://schemas.microsoft.com/office/powerpoint/2010/main" val="3197277820"/>
              </p:ext>
            </p:extLst>
          </p:nvPr>
        </p:nvGraphicFramePr>
        <p:xfrm>
          <a:off x="5345774" y="4390623"/>
          <a:ext cx="1522921" cy="1000880"/>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r>
                        <a:rPr lang="en-GB" dirty="0" err="1"/>
                        <a:t>BookLending</a:t>
                      </a:r>
                      <a:endParaRPr lang="en-GB" dirty="0"/>
                    </a:p>
                  </a:txBody>
                  <a:tcPr/>
                </a:tc>
                <a:extLst>
                  <a:ext uri="{0D108BD9-81ED-4DB2-BD59-A6C34878D82A}">
                    <a16:rowId xmlns:a16="http://schemas.microsoft.com/office/drawing/2014/main" val="3172519904"/>
                  </a:ext>
                </a:extLst>
              </a:tr>
              <a:tr h="370840">
                <a:tc>
                  <a:txBody>
                    <a:bodyPr/>
                    <a:lstStyle/>
                    <a:p>
                      <a:r>
                        <a:rPr lang="en-GB" dirty="0" err="1"/>
                        <a:t>returnDate</a:t>
                      </a:r>
                      <a:endParaRPr lang="en-GB" dirty="0"/>
                    </a:p>
                  </a:txBody>
                  <a:tcPr/>
                </a:tc>
                <a:extLst>
                  <a:ext uri="{0D108BD9-81ED-4DB2-BD59-A6C34878D82A}">
                    <a16:rowId xmlns:a16="http://schemas.microsoft.com/office/drawing/2014/main" val="1050423546"/>
                  </a:ext>
                </a:extLst>
              </a:tr>
              <a:tr h="259200">
                <a:tc>
                  <a:txBody>
                    <a:bodyPr/>
                    <a:lstStyle/>
                    <a:p>
                      <a:endParaRPr lang="en-GB" sz="1100" dirty="0"/>
                    </a:p>
                  </a:txBody>
                  <a:tcPr/>
                </a:tc>
                <a:extLst>
                  <a:ext uri="{0D108BD9-81ED-4DB2-BD59-A6C34878D82A}">
                    <a16:rowId xmlns:a16="http://schemas.microsoft.com/office/drawing/2014/main" val="319944270"/>
                  </a:ext>
                </a:extLst>
              </a:tr>
            </a:tbl>
          </a:graphicData>
        </a:graphic>
      </p:graphicFrame>
      <p:sp>
        <p:nvSpPr>
          <p:cNvPr id="11" name="Textfeld 9">
            <a:extLst>
              <a:ext uri="{FF2B5EF4-FFF2-40B4-BE49-F238E27FC236}">
                <a16:creationId xmlns:a16="http://schemas.microsoft.com/office/drawing/2014/main" id="{D231974E-0D1C-004B-B383-49DACB1CD263}"/>
              </a:ext>
            </a:extLst>
          </p:cNvPr>
          <p:cNvSpPr txBox="1"/>
          <p:nvPr/>
        </p:nvSpPr>
        <p:spPr>
          <a:xfrm>
            <a:off x="5375291" y="2237922"/>
            <a:ext cx="1446314" cy="422782"/>
          </a:xfrm>
          <a:prstGeom prst="wedgeRoundRectCallout">
            <a:avLst>
              <a:gd name="adj1" fmla="val 869"/>
              <a:gd name="adj2" fmla="val 205948"/>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Assoziation</a:t>
            </a:r>
          </a:p>
        </p:txBody>
      </p:sp>
      <p:sp>
        <p:nvSpPr>
          <p:cNvPr id="12" name="Textfeld 10">
            <a:extLst>
              <a:ext uri="{FF2B5EF4-FFF2-40B4-BE49-F238E27FC236}">
                <a16:creationId xmlns:a16="http://schemas.microsoft.com/office/drawing/2014/main" id="{9CA0DFB0-BCC7-F24B-9409-93B0333EB670}"/>
              </a:ext>
            </a:extLst>
          </p:cNvPr>
          <p:cNvSpPr txBox="1"/>
          <p:nvPr/>
        </p:nvSpPr>
        <p:spPr>
          <a:xfrm>
            <a:off x="3432997" y="4835485"/>
            <a:ext cx="1471109" cy="715089"/>
          </a:xfrm>
          <a:prstGeom prst="wedgeRoundRectCallout">
            <a:avLst>
              <a:gd name="adj1" fmla="val 79554"/>
              <a:gd name="adj2" fmla="val -81279"/>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Assoziations-klasse</a:t>
            </a:r>
          </a:p>
        </p:txBody>
      </p:sp>
      <p:sp>
        <p:nvSpPr>
          <p:cNvPr id="13" name="Textfeld 11">
            <a:extLst>
              <a:ext uri="{FF2B5EF4-FFF2-40B4-BE49-F238E27FC236}">
                <a16:creationId xmlns:a16="http://schemas.microsoft.com/office/drawing/2014/main" id="{9D3D502C-85EB-C34D-9484-68CD9BF9359F}"/>
              </a:ext>
            </a:extLst>
          </p:cNvPr>
          <p:cNvSpPr txBox="1"/>
          <p:nvPr/>
        </p:nvSpPr>
        <p:spPr>
          <a:xfrm>
            <a:off x="8688868" y="3677209"/>
            <a:ext cx="1446314" cy="408623"/>
          </a:xfrm>
          <a:prstGeom prst="wedgeRoundRectCallout">
            <a:avLst>
              <a:gd name="adj1" fmla="val 69666"/>
              <a:gd name="adj2" fmla="val -111276"/>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Attribute</a:t>
            </a:r>
          </a:p>
        </p:txBody>
      </p:sp>
      <p:sp>
        <p:nvSpPr>
          <p:cNvPr id="14" name="Textfeld 12">
            <a:extLst>
              <a:ext uri="{FF2B5EF4-FFF2-40B4-BE49-F238E27FC236}">
                <a16:creationId xmlns:a16="http://schemas.microsoft.com/office/drawing/2014/main" id="{A4ABA19B-0A42-E541-9A5B-21529D7F2035}"/>
              </a:ext>
            </a:extLst>
          </p:cNvPr>
          <p:cNvSpPr txBox="1"/>
          <p:nvPr/>
        </p:nvSpPr>
        <p:spPr>
          <a:xfrm>
            <a:off x="8606064" y="2187896"/>
            <a:ext cx="1611923" cy="408623"/>
          </a:xfrm>
          <a:prstGeom prst="wedgeRoundRectCallout">
            <a:avLst>
              <a:gd name="adj1" fmla="val 39892"/>
              <a:gd name="adj2" fmla="val 146657"/>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err="1">
                <a:solidFill>
                  <a:schemeClr val="bg1"/>
                </a:solidFill>
                <a:latin typeface="Calibri"/>
              </a:rPr>
              <a:t>Multiplizitäten</a:t>
            </a:r>
            <a:endParaRPr lang="de-DE" dirty="0">
              <a:solidFill>
                <a:schemeClr val="bg1"/>
              </a:solidFill>
              <a:latin typeface="Calibri"/>
            </a:endParaRPr>
          </a:p>
        </p:txBody>
      </p:sp>
      <p:sp>
        <p:nvSpPr>
          <p:cNvPr id="15" name="Textfeld 13">
            <a:extLst>
              <a:ext uri="{FF2B5EF4-FFF2-40B4-BE49-F238E27FC236}">
                <a16:creationId xmlns:a16="http://schemas.microsoft.com/office/drawing/2014/main" id="{4DAAEBF6-8980-DB41-86DA-E879A1EA7397}"/>
              </a:ext>
            </a:extLst>
          </p:cNvPr>
          <p:cNvSpPr txBox="1"/>
          <p:nvPr/>
        </p:nvSpPr>
        <p:spPr>
          <a:xfrm>
            <a:off x="2044531" y="3837408"/>
            <a:ext cx="1446314" cy="422782"/>
          </a:xfrm>
          <a:prstGeom prst="wedgeRoundRectCallout">
            <a:avLst>
              <a:gd name="adj1" fmla="val 68094"/>
              <a:gd name="adj2" fmla="val -9442"/>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Methoden</a:t>
            </a:r>
          </a:p>
        </p:txBody>
      </p:sp>
      <p:sp>
        <p:nvSpPr>
          <p:cNvPr id="16" name="Textfeld 14">
            <a:extLst>
              <a:ext uri="{FF2B5EF4-FFF2-40B4-BE49-F238E27FC236}">
                <a16:creationId xmlns:a16="http://schemas.microsoft.com/office/drawing/2014/main" id="{0DA17D34-B8C7-4840-9804-681A1D5E64F1}"/>
              </a:ext>
            </a:extLst>
          </p:cNvPr>
          <p:cNvSpPr txBox="1"/>
          <p:nvPr/>
        </p:nvSpPr>
        <p:spPr>
          <a:xfrm>
            <a:off x="8985260" y="4241647"/>
            <a:ext cx="2435992" cy="715089"/>
          </a:xfrm>
          <a:prstGeom prst="wedgeRoundRectCallout">
            <a:avLst>
              <a:gd name="adj1" fmla="val -97014"/>
              <a:gd name="adj2" fmla="val -92979"/>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Mehrwertiges Attribut</a:t>
            </a:r>
            <a:br>
              <a:rPr lang="de-DE" dirty="0">
                <a:solidFill>
                  <a:schemeClr val="bg1"/>
                </a:solidFill>
                <a:latin typeface="Calibri"/>
              </a:rPr>
            </a:br>
            <a:r>
              <a:rPr lang="de-DE" dirty="0">
                <a:solidFill>
                  <a:schemeClr val="bg1"/>
                </a:solidFill>
                <a:latin typeface="Calibri"/>
              </a:rPr>
              <a:t>(z.B. Typ List&lt;String&gt;)</a:t>
            </a:r>
          </a:p>
        </p:txBody>
      </p:sp>
      <p:sp>
        <p:nvSpPr>
          <p:cNvPr id="19" name="TextBox 18">
            <a:extLst>
              <a:ext uri="{FF2B5EF4-FFF2-40B4-BE49-F238E27FC236}">
                <a16:creationId xmlns:a16="http://schemas.microsoft.com/office/drawing/2014/main" id="{03178584-B134-8B41-8E72-08F6AC14D09C}"/>
              </a:ext>
            </a:extLst>
          </p:cNvPr>
          <p:cNvSpPr txBox="1"/>
          <p:nvPr/>
        </p:nvSpPr>
        <p:spPr>
          <a:xfrm>
            <a:off x="3737220" y="6323280"/>
            <a:ext cx="4562018" cy="307777"/>
          </a:xfrm>
          <a:prstGeom prst="rect">
            <a:avLst/>
          </a:prstGeom>
          <a:noFill/>
        </p:spPr>
        <p:txBody>
          <a:bodyPr wrap="none" rtlCol="0">
            <a:spAutoFit/>
          </a:bodyPr>
          <a:lstStyle/>
          <a:p>
            <a:r>
              <a:rPr lang="de-DE" sz="1400" dirty="0">
                <a:solidFill>
                  <a:schemeClr val="tx1">
                    <a:lumMod val="60000"/>
                    <a:lumOff val="40000"/>
                  </a:schemeClr>
                </a:solidFill>
              </a:rPr>
              <a:t>Lena Wiese: </a:t>
            </a:r>
            <a:r>
              <a:rPr lang="de-DE" sz="1400" dirty="0" err="1">
                <a:solidFill>
                  <a:schemeClr val="tx1">
                    <a:lumMod val="60000"/>
                    <a:lumOff val="40000"/>
                  </a:schemeClr>
                </a:solidFill>
              </a:rPr>
              <a:t>Advanced</a:t>
            </a:r>
            <a:r>
              <a:rPr lang="de-DE" sz="1400" dirty="0">
                <a:solidFill>
                  <a:schemeClr val="tx1">
                    <a:lumMod val="60000"/>
                    <a:lumOff val="40000"/>
                  </a:schemeClr>
                </a:solidFill>
              </a:rPr>
              <a:t> Data Management, </a:t>
            </a:r>
            <a:r>
              <a:rPr lang="de-DE" sz="1400" dirty="0" err="1">
                <a:solidFill>
                  <a:schemeClr val="tx1">
                    <a:lumMod val="60000"/>
                    <a:lumOff val="40000"/>
                  </a:schemeClr>
                </a:solidFill>
              </a:rPr>
              <a:t>DeGruyter</a:t>
            </a:r>
            <a:r>
              <a:rPr lang="de-DE" sz="1400" dirty="0">
                <a:solidFill>
                  <a:schemeClr val="tx1">
                    <a:lumMod val="60000"/>
                    <a:lumOff val="40000"/>
                  </a:schemeClr>
                </a:solidFill>
              </a:rPr>
              <a:t>, 2015.</a:t>
            </a:r>
          </a:p>
        </p:txBody>
      </p:sp>
      <p:cxnSp>
        <p:nvCxnSpPr>
          <p:cNvPr id="17" name="Straight Connector 16">
            <a:extLst>
              <a:ext uri="{FF2B5EF4-FFF2-40B4-BE49-F238E27FC236}">
                <a16:creationId xmlns:a16="http://schemas.microsoft.com/office/drawing/2014/main" id="{39EB1B5B-61E2-D544-A221-E9F73AB8E05F}"/>
              </a:ext>
            </a:extLst>
          </p:cNvPr>
          <p:cNvCxnSpPr>
            <a:cxnSpLocks/>
            <a:stCxn id="3" idx="3"/>
            <a:endCxn id="18" idx="1"/>
          </p:cNvCxnSpPr>
          <p:nvPr/>
        </p:nvCxnSpPr>
        <p:spPr>
          <a:xfrm>
            <a:off x="5183816" y="3303910"/>
            <a:ext cx="18085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771F9A-665A-9448-87AB-9576E5BF9AB8}"/>
              </a:ext>
            </a:extLst>
          </p:cNvPr>
          <p:cNvCxnSpPr>
            <a:cxnSpLocks/>
            <a:stCxn id="18" idx="3"/>
            <a:endCxn id="22" idx="1"/>
          </p:cNvCxnSpPr>
          <p:nvPr/>
        </p:nvCxnSpPr>
        <p:spPr>
          <a:xfrm>
            <a:off x="8515298" y="3303910"/>
            <a:ext cx="17934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B9AE163-6C0F-E642-9526-EB7CEBA1B770}"/>
              </a:ext>
            </a:extLst>
          </p:cNvPr>
          <p:cNvSpPr txBox="1"/>
          <p:nvPr/>
        </p:nvSpPr>
        <p:spPr>
          <a:xfrm>
            <a:off x="5209582" y="2969344"/>
            <a:ext cx="301686" cy="369332"/>
          </a:xfrm>
          <a:prstGeom prst="rect">
            <a:avLst/>
          </a:prstGeom>
          <a:noFill/>
        </p:spPr>
        <p:txBody>
          <a:bodyPr wrap="none" rtlCol="0">
            <a:spAutoFit/>
          </a:bodyPr>
          <a:lstStyle/>
          <a:p>
            <a:r>
              <a:rPr lang="en-GB" dirty="0"/>
              <a:t>1</a:t>
            </a:r>
          </a:p>
        </p:txBody>
      </p:sp>
      <p:sp>
        <p:nvSpPr>
          <p:cNvPr id="32" name="TextBox 31">
            <a:extLst>
              <a:ext uri="{FF2B5EF4-FFF2-40B4-BE49-F238E27FC236}">
                <a16:creationId xmlns:a16="http://schemas.microsoft.com/office/drawing/2014/main" id="{7CA6A755-E957-1049-9502-DCC35A6ED9B6}"/>
              </a:ext>
            </a:extLst>
          </p:cNvPr>
          <p:cNvSpPr txBox="1"/>
          <p:nvPr/>
        </p:nvSpPr>
        <p:spPr>
          <a:xfrm>
            <a:off x="6690686" y="2969344"/>
            <a:ext cx="301686" cy="369332"/>
          </a:xfrm>
          <a:prstGeom prst="rect">
            <a:avLst/>
          </a:prstGeom>
          <a:noFill/>
        </p:spPr>
        <p:txBody>
          <a:bodyPr wrap="none" rtlCol="0">
            <a:spAutoFit/>
          </a:bodyPr>
          <a:lstStyle/>
          <a:p>
            <a:r>
              <a:rPr lang="en-GB" dirty="0"/>
              <a:t>*</a:t>
            </a:r>
          </a:p>
        </p:txBody>
      </p:sp>
      <p:sp>
        <p:nvSpPr>
          <p:cNvPr id="33" name="TextBox 32">
            <a:extLst>
              <a:ext uri="{FF2B5EF4-FFF2-40B4-BE49-F238E27FC236}">
                <a16:creationId xmlns:a16="http://schemas.microsoft.com/office/drawing/2014/main" id="{C12E2F21-675E-644B-911A-ABAE08E032A6}"/>
              </a:ext>
            </a:extLst>
          </p:cNvPr>
          <p:cNvSpPr txBox="1"/>
          <p:nvPr/>
        </p:nvSpPr>
        <p:spPr>
          <a:xfrm>
            <a:off x="9982729" y="2969344"/>
            <a:ext cx="301686" cy="369332"/>
          </a:xfrm>
          <a:prstGeom prst="rect">
            <a:avLst/>
          </a:prstGeom>
          <a:noFill/>
        </p:spPr>
        <p:txBody>
          <a:bodyPr wrap="none" rtlCol="0">
            <a:spAutoFit/>
          </a:bodyPr>
          <a:lstStyle/>
          <a:p>
            <a:r>
              <a:rPr lang="en-GB" dirty="0"/>
              <a:t>1</a:t>
            </a:r>
          </a:p>
        </p:txBody>
      </p:sp>
      <p:sp>
        <p:nvSpPr>
          <p:cNvPr id="34" name="TextBox 33">
            <a:extLst>
              <a:ext uri="{FF2B5EF4-FFF2-40B4-BE49-F238E27FC236}">
                <a16:creationId xmlns:a16="http://schemas.microsoft.com/office/drawing/2014/main" id="{E1C0F307-196B-E04A-A826-28CBDB6D8853}"/>
              </a:ext>
            </a:extLst>
          </p:cNvPr>
          <p:cNvSpPr txBox="1"/>
          <p:nvPr/>
        </p:nvSpPr>
        <p:spPr>
          <a:xfrm>
            <a:off x="8528046" y="2973311"/>
            <a:ext cx="301686" cy="369332"/>
          </a:xfrm>
          <a:prstGeom prst="rect">
            <a:avLst/>
          </a:prstGeom>
          <a:noFill/>
        </p:spPr>
        <p:txBody>
          <a:bodyPr wrap="none" rtlCol="0">
            <a:spAutoFit/>
          </a:bodyPr>
          <a:lstStyle/>
          <a:p>
            <a:r>
              <a:rPr lang="en-GB" dirty="0"/>
              <a:t>*</a:t>
            </a:r>
          </a:p>
        </p:txBody>
      </p:sp>
      <p:cxnSp>
        <p:nvCxnSpPr>
          <p:cNvPr id="35" name="Straight Connector 34">
            <a:extLst>
              <a:ext uri="{FF2B5EF4-FFF2-40B4-BE49-F238E27FC236}">
                <a16:creationId xmlns:a16="http://schemas.microsoft.com/office/drawing/2014/main" id="{6C5302AA-AADA-7444-85C6-092224CDF2F4}"/>
              </a:ext>
            </a:extLst>
          </p:cNvPr>
          <p:cNvCxnSpPr>
            <a:cxnSpLocks/>
            <a:endCxn id="23" idx="0"/>
          </p:cNvCxnSpPr>
          <p:nvPr/>
        </p:nvCxnSpPr>
        <p:spPr>
          <a:xfrm>
            <a:off x="6107234" y="3358842"/>
            <a:ext cx="0" cy="10317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feld 11">
            <a:extLst>
              <a:ext uri="{FF2B5EF4-FFF2-40B4-BE49-F238E27FC236}">
                <a16:creationId xmlns:a16="http://schemas.microsoft.com/office/drawing/2014/main" id="{E8FE85EE-CF5C-D549-9FF6-58B5EC742828}"/>
              </a:ext>
            </a:extLst>
          </p:cNvPr>
          <p:cNvSpPr txBox="1"/>
          <p:nvPr/>
        </p:nvSpPr>
        <p:spPr>
          <a:xfrm>
            <a:off x="5111898" y="1631031"/>
            <a:ext cx="798739" cy="408623"/>
          </a:xfrm>
          <a:prstGeom prst="wedgeRoundRectCallout">
            <a:avLst>
              <a:gd name="adj1" fmla="val -120814"/>
              <a:gd name="adj2" fmla="val 95515"/>
              <a:gd name="adj3" fmla="val 16667"/>
            </a:avLst>
          </a:prstGeom>
        </p:spPr>
        <p:style>
          <a:lnRef idx="0">
            <a:schemeClr val="accent1"/>
          </a:lnRef>
          <a:fillRef idx="3">
            <a:schemeClr val="accent1"/>
          </a:fillRef>
          <a:effectRef idx="3">
            <a:schemeClr val="accent1"/>
          </a:effectRef>
          <a:fontRef idx="minor">
            <a:schemeClr val="lt1"/>
          </a:fontRef>
        </p:style>
        <p:txBody>
          <a:bodyPr wrap="none" lIns="90000" rtlCol="0" anchor="ctr">
            <a:spAutoFit/>
          </a:bodyPr>
          <a:lstStyle/>
          <a:p>
            <a:pPr algn="ctr">
              <a:defRPr/>
            </a:pPr>
            <a:r>
              <a:rPr lang="de-DE" dirty="0">
                <a:solidFill>
                  <a:schemeClr val="bg1"/>
                </a:solidFill>
                <a:latin typeface="Calibri"/>
              </a:rPr>
              <a:t>Klasse</a:t>
            </a:r>
          </a:p>
        </p:txBody>
      </p:sp>
      <p:sp>
        <p:nvSpPr>
          <p:cNvPr id="44" name="Textfeld 6">
            <a:extLst>
              <a:ext uri="{FF2B5EF4-FFF2-40B4-BE49-F238E27FC236}">
                <a16:creationId xmlns:a16="http://schemas.microsoft.com/office/drawing/2014/main" id="{2667072E-34D9-9F44-BF01-FA486EF59555}"/>
              </a:ext>
            </a:extLst>
          </p:cNvPr>
          <p:cNvSpPr txBox="1"/>
          <p:nvPr/>
        </p:nvSpPr>
        <p:spPr>
          <a:xfrm>
            <a:off x="359625" y="4257582"/>
            <a:ext cx="1440159" cy="408623"/>
          </a:xfrm>
          <a:prstGeom prst="wedgeRoundRectCallout">
            <a:avLst>
              <a:gd name="adj1" fmla="val -4645"/>
              <a:gd name="adj2" fmla="val -131979"/>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Interface</a:t>
            </a:r>
          </a:p>
        </p:txBody>
      </p:sp>
      <p:sp>
        <p:nvSpPr>
          <p:cNvPr id="45" name="Textfeld 7">
            <a:extLst>
              <a:ext uri="{FF2B5EF4-FFF2-40B4-BE49-F238E27FC236}">
                <a16:creationId xmlns:a16="http://schemas.microsoft.com/office/drawing/2014/main" id="{E8E178CD-2A6E-9C4B-BBFF-CB52C4C63E88}"/>
              </a:ext>
            </a:extLst>
          </p:cNvPr>
          <p:cNvSpPr txBox="1"/>
          <p:nvPr/>
        </p:nvSpPr>
        <p:spPr>
          <a:xfrm>
            <a:off x="1454228" y="2102974"/>
            <a:ext cx="2016224" cy="408623"/>
          </a:xfrm>
          <a:prstGeom prst="wedgeRoundRectCallout">
            <a:avLst>
              <a:gd name="adj1" fmla="val 3896"/>
              <a:gd name="adj2" fmla="val 250954"/>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Implementierung</a:t>
            </a:r>
          </a:p>
        </p:txBody>
      </p:sp>
      <p:graphicFrame>
        <p:nvGraphicFramePr>
          <p:cNvPr id="46" name="Table 45">
            <a:extLst>
              <a:ext uri="{FF2B5EF4-FFF2-40B4-BE49-F238E27FC236}">
                <a16:creationId xmlns:a16="http://schemas.microsoft.com/office/drawing/2014/main" id="{9B06AA99-E4A5-5D41-9940-43F339EA6651}"/>
              </a:ext>
            </a:extLst>
          </p:cNvPr>
          <p:cNvGraphicFramePr>
            <a:graphicFrameLocks noGrp="1"/>
          </p:cNvGraphicFramePr>
          <p:nvPr>
            <p:extLst>
              <p:ext uri="{D42A27DB-BD31-4B8C-83A1-F6EECF244321}">
                <p14:modId xmlns:p14="http://schemas.microsoft.com/office/powerpoint/2010/main" val="56020035"/>
              </p:ext>
            </p:extLst>
          </p:nvPr>
        </p:nvGraphicFramePr>
        <p:xfrm>
          <a:off x="359625" y="2669168"/>
          <a:ext cx="1522921" cy="1269485"/>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r>
                        <a:rPr lang="en-GB" dirty="0"/>
                        <a:t>&lt;&lt;interface&gt;&gt;</a:t>
                      </a:r>
                    </a:p>
                    <a:p>
                      <a:pPr algn="ctr"/>
                      <a:r>
                        <a:rPr lang="en-GB" dirty="0"/>
                        <a:t>Person</a:t>
                      </a:r>
                    </a:p>
                  </a:txBody>
                  <a:tcPr/>
                </a:tc>
                <a:extLst>
                  <a:ext uri="{0D108BD9-81ED-4DB2-BD59-A6C34878D82A}">
                    <a16:rowId xmlns:a16="http://schemas.microsoft.com/office/drawing/2014/main" val="3172519904"/>
                  </a:ext>
                </a:extLst>
              </a:tr>
              <a:tr h="370840">
                <a:tc>
                  <a:txBody>
                    <a:bodyPr/>
                    <a:lstStyle/>
                    <a:p>
                      <a:r>
                        <a:rPr lang="en-GB" dirty="0"/>
                        <a:t>name</a:t>
                      </a:r>
                    </a:p>
                  </a:txBody>
                  <a:tcPr/>
                </a:tc>
                <a:extLst>
                  <a:ext uri="{0D108BD9-81ED-4DB2-BD59-A6C34878D82A}">
                    <a16:rowId xmlns:a16="http://schemas.microsoft.com/office/drawing/2014/main" val="1050423546"/>
                  </a:ext>
                </a:extLst>
              </a:tr>
              <a:tr h="259200">
                <a:tc>
                  <a:txBody>
                    <a:bodyPr/>
                    <a:lstStyle/>
                    <a:p>
                      <a:endParaRPr lang="en-GB" sz="1100" dirty="0"/>
                    </a:p>
                  </a:txBody>
                  <a:tcPr/>
                </a:tc>
                <a:extLst>
                  <a:ext uri="{0D108BD9-81ED-4DB2-BD59-A6C34878D82A}">
                    <a16:rowId xmlns:a16="http://schemas.microsoft.com/office/drawing/2014/main" val="319944270"/>
                  </a:ext>
                </a:extLst>
              </a:tr>
            </a:tbl>
          </a:graphicData>
        </a:graphic>
      </p:graphicFrame>
      <p:cxnSp>
        <p:nvCxnSpPr>
          <p:cNvPr id="47" name="Straight Connector 46">
            <a:extLst>
              <a:ext uri="{FF2B5EF4-FFF2-40B4-BE49-F238E27FC236}">
                <a16:creationId xmlns:a16="http://schemas.microsoft.com/office/drawing/2014/main" id="{1182F375-44AF-F14D-BCC9-17B6118DAC84}"/>
              </a:ext>
            </a:extLst>
          </p:cNvPr>
          <p:cNvCxnSpPr>
            <a:cxnSpLocks/>
            <a:stCxn id="3" idx="1"/>
            <a:endCxn id="46" idx="3"/>
          </p:cNvCxnSpPr>
          <p:nvPr/>
        </p:nvCxnSpPr>
        <p:spPr>
          <a:xfrm flipH="1">
            <a:off x="1882546" y="3303910"/>
            <a:ext cx="1778349" cy="0"/>
          </a:xfrm>
          <a:prstGeom prst="line">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7895247-073E-D44B-B0A0-F379539A1051}"/>
              </a:ext>
            </a:extLst>
          </p:cNvPr>
          <p:cNvCxnSpPr>
            <a:cxnSpLocks/>
            <a:stCxn id="51" idx="0"/>
            <a:endCxn id="18" idx="2"/>
          </p:cNvCxnSpPr>
          <p:nvPr/>
        </p:nvCxnSpPr>
        <p:spPr>
          <a:xfrm flipV="1">
            <a:off x="7752030" y="4346958"/>
            <a:ext cx="1807" cy="362477"/>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1" name="Table 50">
            <a:extLst>
              <a:ext uri="{FF2B5EF4-FFF2-40B4-BE49-F238E27FC236}">
                <a16:creationId xmlns:a16="http://schemas.microsoft.com/office/drawing/2014/main" id="{12F0CDF4-9877-B842-B135-821A251A8F2E}"/>
              </a:ext>
            </a:extLst>
          </p:cNvPr>
          <p:cNvGraphicFramePr>
            <a:graphicFrameLocks noGrp="1"/>
          </p:cNvGraphicFramePr>
          <p:nvPr>
            <p:extLst>
              <p:ext uri="{D42A27DB-BD31-4B8C-83A1-F6EECF244321}">
                <p14:modId xmlns:p14="http://schemas.microsoft.com/office/powerpoint/2010/main" val="562581112"/>
              </p:ext>
            </p:extLst>
          </p:nvPr>
        </p:nvGraphicFramePr>
        <p:xfrm>
          <a:off x="6990570" y="4709435"/>
          <a:ext cx="1522921" cy="1157845"/>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endParaRPr lang="en-GB" dirty="0"/>
                    </a:p>
                    <a:p>
                      <a:pPr algn="ctr"/>
                      <a:r>
                        <a:rPr lang="en-GB" dirty="0"/>
                        <a:t>Novel</a:t>
                      </a:r>
                    </a:p>
                  </a:txBody>
                  <a:tcPr/>
                </a:tc>
                <a:extLst>
                  <a:ext uri="{0D108BD9-81ED-4DB2-BD59-A6C34878D82A}">
                    <a16:rowId xmlns:a16="http://schemas.microsoft.com/office/drawing/2014/main" val="3172519904"/>
                  </a:ext>
                </a:extLst>
              </a:tr>
              <a:tr h="259200">
                <a:tc>
                  <a:txBody>
                    <a:bodyPr/>
                    <a:lstStyle/>
                    <a:p>
                      <a:endParaRPr lang="en-GB" sz="1100" dirty="0"/>
                    </a:p>
                  </a:txBody>
                  <a:tcPr/>
                </a:tc>
                <a:extLst>
                  <a:ext uri="{0D108BD9-81ED-4DB2-BD59-A6C34878D82A}">
                    <a16:rowId xmlns:a16="http://schemas.microsoft.com/office/drawing/2014/main" val="1050423546"/>
                  </a:ext>
                </a:extLst>
              </a:tr>
              <a:tr h="259200">
                <a:tc>
                  <a:txBody>
                    <a:bodyPr/>
                    <a:lstStyle/>
                    <a:p>
                      <a:endParaRPr lang="en-GB" sz="1100" dirty="0"/>
                    </a:p>
                  </a:txBody>
                  <a:tcPr/>
                </a:tc>
                <a:extLst>
                  <a:ext uri="{0D108BD9-81ED-4DB2-BD59-A6C34878D82A}">
                    <a16:rowId xmlns:a16="http://schemas.microsoft.com/office/drawing/2014/main" val="319944270"/>
                  </a:ext>
                </a:extLst>
              </a:tr>
            </a:tbl>
          </a:graphicData>
        </a:graphic>
      </p:graphicFrame>
      <p:sp>
        <p:nvSpPr>
          <p:cNvPr id="42" name="Textfeld 4">
            <a:extLst>
              <a:ext uri="{FF2B5EF4-FFF2-40B4-BE49-F238E27FC236}">
                <a16:creationId xmlns:a16="http://schemas.microsoft.com/office/drawing/2014/main" id="{3FF2F397-43FB-4049-ACA6-8E38CF8AFD5D}"/>
              </a:ext>
            </a:extLst>
          </p:cNvPr>
          <p:cNvSpPr txBox="1"/>
          <p:nvPr/>
        </p:nvSpPr>
        <p:spPr>
          <a:xfrm>
            <a:off x="8768639" y="5264447"/>
            <a:ext cx="1878362" cy="408623"/>
          </a:xfrm>
          <a:prstGeom prst="wedgeRoundRectCallout">
            <a:avLst>
              <a:gd name="adj1" fmla="val -102203"/>
              <a:gd name="adj2" fmla="val -228239"/>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Vererbung</a:t>
            </a:r>
          </a:p>
        </p:txBody>
      </p:sp>
    </p:spTree>
    <p:extLst>
      <p:ext uri="{BB962C8B-B14F-4D97-AF65-F5344CB8AC3E}">
        <p14:creationId xmlns:p14="http://schemas.microsoft.com/office/powerpoint/2010/main" val="5969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40" grpId="0" animBg="1"/>
      <p:bldP spid="44" grpId="0" animBg="1"/>
      <p:bldP spid="45" grpId="0" animBg="1"/>
      <p:bldP spid="4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3CDE-24FC-7C43-A7C1-B55EE1EBD6EA}"/>
              </a:ext>
            </a:extLst>
          </p:cNvPr>
          <p:cNvSpPr>
            <a:spLocks noGrp="1"/>
          </p:cNvSpPr>
          <p:nvPr>
            <p:ph type="title"/>
          </p:nvPr>
        </p:nvSpPr>
        <p:spPr/>
        <p:txBody>
          <a:bodyPr/>
          <a:lstStyle/>
          <a:p>
            <a:r>
              <a:rPr lang="de-DE" dirty="0"/>
              <a:t>(E)ER vs. UML</a:t>
            </a:r>
          </a:p>
        </p:txBody>
      </p:sp>
      <p:sp>
        <p:nvSpPr>
          <p:cNvPr id="6" name="Content Placeholder 5">
            <a:extLst>
              <a:ext uri="{FF2B5EF4-FFF2-40B4-BE49-F238E27FC236}">
                <a16:creationId xmlns:a16="http://schemas.microsoft.com/office/drawing/2014/main" id="{DE6D827D-CC3A-B044-A334-71A7B7331B71}"/>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5084F09B-2835-4A49-8291-4BD16D0F7858}"/>
              </a:ext>
            </a:extLst>
          </p:cNvPr>
          <p:cNvSpPr>
            <a:spLocks noGrp="1"/>
          </p:cNvSpPr>
          <p:nvPr>
            <p:ph type="sldNum" sz="quarter" idx="4"/>
          </p:nvPr>
        </p:nvSpPr>
        <p:spPr/>
        <p:txBody>
          <a:bodyPr/>
          <a:lstStyle/>
          <a:p>
            <a:fld id="{6B52BCD7-8B4B-1443-81DC-540C3C62FE02}" type="slidenum">
              <a:rPr lang="en-GB" smtClean="0"/>
              <a:t>62</a:t>
            </a:fld>
            <a:endParaRPr lang="en-GB"/>
          </a:p>
        </p:txBody>
      </p:sp>
      <p:graphicFrame>
        <p:nvGraphicFramePr>
          <p:cNvPr id="4" name="Tabelle 5">
            <a:extLst>
              <a:ext uri="{FF2B5EF4-FFF2-40B4-BE49-F238E27FC236}">
                <a16:creationId xmlns:a16="http://schemas.microsoft.com/office/drawing/2014/main" id="{85A6B17B-C225-8540-A5AD-C9E164CCCBA7}"/>
              </a:ext>
            </a:extLst>
          </p:cNvPr>
          <p:cNvGraphicFramePr>
            <a:graphicFrameLocks noGrp="1"/>
          </p:cNvGraphicFramePr>
          <p:nvPr>
            <p:extLst>
              <p:ext uri="{D42A27DB-BD31-4B8C-83A1-F6EECF244321}">
                <p14:modId xmlns:p14="http://schemas.microsoft.com/office/powerpoint/2010/main" val="2168946787"/>
              </p:ext>
            </p:extLst>
          </p:nvPr>
        </p:nvGraphicFramePr>
        <p:xfrm>
          <a:off x="359625" y="1673080"/>
          <a:ext cx="7740000" cy="4297680"/>
        </p:xfrm>
        <a:graphic>
          <a:graphicData uri="http://schemas.openxmlformats.org/drawingml/2006/table">
            <a:tbl>
              <a:tblPr firstRow="1">
                <a:tableStyleId>{5C22544A-7EE6-4342-B048-85BDC9FD1C3A}</a:tableStyleId>
              </a:tblPr>
              <a:tblGrid>
                <a:gridCol w="2466644">
                  <a:extLst>
                    <a:ext uri="{9D8B030D-6E8A-4147-A177-3AD203B41FA5}">
                      <a16:colId xmlns:a16="http://schemas.microsoft.com/office/drawing/2014/main" val="20000"/>
                    </a:ext>
                  </a:extLst>
                </a:gridCol>
                <a:gridCol w="5273356">
                  <a:extLst>
                    <a:ext uri="{9D8B030D-6E8A-4147-A177-3AD203B41FA5}">
                      <a16:colId xmlns:a16="http://schemas.microsoft.com/office/drawing/2014/main" val="20001"/>
                    </a:ext>
                  </a:extLst>
                </a:gridCol>
              </a:tblGrid>
              <a:tr h="0">
                <a:tc>
                  <a:txBody>
                    <a:bodyPr/>
                    <a:lstStyle/>
                    <a:p>
                      <a:r>
                        <a:rPr lang="de-DE" sz="1800" dirty="0"/>
                        <a:t>(E)ER</a:t>
                      </a:r>
                    </a:p>
                  </a:txBody>
                  <a:tcPr/>
                </a:tc>
                <a:tc>
                  <a:txBody>
                    <a:bodyPr/>
                    <a:lstStyle/>
                    <a:p>
                      <a:r>
                        <a:rPr lang="de-DE" sz="1800"/>
                        <a:t>UML</a:t>
                      </a:r>
                    </a:p>
                  </a:txBody>
                  <a:tcPr/>
                </a:tc>
                <a:extLst>
                  <a:ext uri="{0D108BD9-81ED-4DB2-BD59-A6C34878D82A}">
                    <a16:rowId xmlns:a16="http://schemas.microsoft.com/office/drawing/2014/main" val="10000"/>
                  </a:ext>
                </a:extLst>
              </a:tr>
              <a:tr h="142375">
                <a:tc>
                  <a:txBody>
                    <a:bodyPr/>
                    <a:lstStyle/>
                    <a:p>
                      <a:r>
                        <a:rPr lang="de-DE" sz="1800" dirty="0"/>
                        <a:t>Entität</a:t>
                      </a:r>
                    </a:p>
                  </a:txBody>
                  <a:tcPr/>
                </a:tc>
                <a:tc>
                  <a:txBody>
                    <a:bodyPr/>
                    <a:lstStyle/>
                    <a:p>
                      <a:r>
                        <a:rPr lang="de-DE" sz="1800" dirty="0">
                          <a:solidFill>
                            <a:schemeClr val="bg1"/>
                          </a:solidFill>
                        </a:rPr>
                        <a:t>Klasse</a:t>
                      </a:r>
                    </a:p>
                  </a:txBody>
                  <a:tcPr>
                    <a:solidFill>
                      <a:schemeClr val="accent1"/>
                    </a:solidFill>
                  </a:tcPr>
                </a:tc>
                <a:extLst>
                  <a:ext uri="{0D108BD9-81ED-4DB2-BD59-A6C34878D82A}">
                    <a16:rowId xmlns:a16="http://schemas.microsoft.com/office/drawing/2014/main" val="10001"/>
                  </a:ext>
                </a:extLst>
              </a:tr>
              <a:tr h="142375">
                <a:tc>
                  <a:txBody>
                    <a:bodyPr/>
                    <a:lstStyle/>
                    <a:p>
                      <a:r>
                        <a:rPr lang="de-DE" sz="1800" dirty="0"/>
                        <a:t>Relation</a:t>
                      </a:r>
                    </a:p>
                  </a:txBody>
                  <a:tcPr/>
                </a:tc>
                <a:tc>
                  <a:txBody>
                    <a:bodyPr/>
                    <a:lstStyle/>
                    <a:p>
                      <a:r>
                        <a:rPr lang="de-DE" sz="1800" dirty="0">
                          <a:solidFill>
                            <a:schemeClr val="bg1"/>
                          </a:solidFill>
                        </a:rPr>
                        <a:t>Assoziation</a:t>
                      </a:r>
                    </a:p>
                  </a:txBody>
                  <a:tcPr>
                    <a:solidFill>
                      <a:schemeClr val="accent1"/>
                    </a:solidFill>
                  </a:tcPr>
                </a:tc>
                <a:extLst>
                  <a:ext uri="{0D108BD9-81ED-4DB2-BD59-A6C34878D82A}">
                    <a16:rowId xmlns:a16="http://schemas.microsoft.com/office/drawing/2014/main" val="10002"/>
                  </a:ext>
                </a:extLst>
              </a:tr>
              <a:tr h="142375">
                <a:tc>
                  <a:txBody>
                    <a:bodyPr/>
                    <a:lstStyle/>
                    <a:p>
                      <a:r>
                        <a:rPr lang="de-DE" sz="1800" dirty="0" err="1"/>
                        <a:t>Kardinalität</a:t>
                      </a:r>
                      <a:r>
                        <a:rPr lang="de-DE" sz="1800" dirty="0"/>
                        <a:t>:</a:t>
                      </a:r>
                      <a:r>
                        <a:rPr lang="de-DE" sz="1800" baseline="0" dirty="0"/>
                        <a:t> 1:1, 1:n, </a:t>
                      </a:r>
                      <a:r>
                        <a:rPr lang="de-DE" sz="1800" baseline="0" dirty="0" err="1"/>
                        <a:t>n:m</a:t>
                      </a:r>
                      <a:r>
                        <a:rPr lang="de-DE" sz="1800" baseline="0" dirty="0"/>
                        <a:t> oder min/</a:t>
                      </a:r>
                      <a:r>
                        <a:rPr lang="de-DE" sz="1800" baseline="0" dirty="0" err="1"/>
                        <a:t>max</a:t>
                      </a:r>
                      <a:endParaRPr lang="de-DE" sz="1800" dirty="0"/>
                    </a:p>
                  </a:txBody>
                  <a:tcPr/>
                </a:tc>
                <a:tc>
                  <a:txBody>
                    <a:bodyPr/>
                    <a:lstStyle/>
                    <a:p>
                      <a:r>
                        <a:rPr lang="de-DE" sz="1800" dirty="0" err="1">
                          <a:solidFill>
                            <a:schemeClr val="bg1"/>
                          </a:solidFill>
                        </a:rPr>
                        <a:t>Multiplizität</a:t>
                      </a:r>
                      <a:r>
                        <a:rPr lang="de-DE" sz="1800" dirty="0">
                          <a:solidFill>
                            <a:schemeClr val="bg1"/>
                          </a:solidFill>
                        </a:rPr>
                        <a:t>: 0, 1, eine Zahl, Intervalle,</a:t>
                      </a:r>
                      <a:r>
                        <a:rPr lang="de-DE" sz="1800" baseline="0" dirty="0">
                          <a:solidFill>
                            <a:schemeClr val="bg1"/>
                          </a:solidFill>
                        </a:rPr>
                        <a:t> *</a:t>
                      </a:r>
                      <a:endParaRPr lang="de-DE" sz="1800" dirty="0">
                        <a:solidFill>
                          <a:schemeClr val="bg1"/>
                        </a:solidFill>
                      </a:endParaRPr>
                    </a:p>
                  </a:txBody>
                  <a:tcPr>
                    <a:solidFill>
                      <a:schemeClr val="accent2"/>
                    </a:solidFill>
                  </a:tcPr>
                </a:tc>
                <a:extLst>
                  <a:ext uri="{0D108BD9-81ED-4DB2-BD59-A6C34878D82A}">
                    <a16:rowId xmlns:a16="http://schemas.microsoft.com/office/drawing/2014/main" val="10003"/>
                  </a:ext>
                </a:extLst>
              </a:tr>
              <a:tr h="142375">
                <a:tc>
                  <a:txBody>
                    <a:bodyPr/>
                    <a:lstStyle/>
                    <a:p>
                      <a:r>
                        <a:rPr lang="de-DE" sz="1800" dirty="0"/>
                        <a:t>Attribute</a:t>
                      </a:r>
                    </a:p>
                  </a:txBody>
                  <a:tcPr/>
                </a:tc>
                <a:tc>
                  <a:txBody>
                    <a:bodyPr/>
                    <a:lstStyle/>
                    <a:p>
                      <a:r>
                        <a:rPr lang="de-DE" sz="1800" dirty="0"/>
                        <a:t>Attribute</a:t>
                      </a:r>
                    </a:p>
                  </a:txBody>
                  <a:tcPr/>
                </a:tc>
                <a:extLst>
                  <a:ext uri="{0D108BD9-81ED-4DB2-BD59-A6C34878D82A}">
                    <a16:rowId xmlns:a16="http://schemas.microsoft.com/office/drawing/2014/main" val="10004"/>
                  </a:ext>
                </a:extLst>
              </a:tr>
              <a:tr h="142375">
                <a:tc>
                  <a:txBody>
                    <a:bodyPr/>
                    <a:lstStyle/>
                    <a:p>
                      <a:r>
                        <a:rPr lang="de-DE" sz="1800" dirty="0"/>
                        <a:t>Mehrwertige</a:t>
                      </a:r>
                      <a:r>
                        <a:rPr lang="de-DE" sz="1800" baseline="0" dirty="0"/>
                        <a:t> Attribute</a:t>
                      </a:r>
                      <a:endParaRPr lang="de-DE" sz="1800" dirty="0"/>
                    </a:p>
                  </a:txBody>
                  <a:tcPr/>
                </a:tc>
                <a:tc>
                  <a:txBody>
                    <a:bodyPr/>
                    <a:lstStyle/>
                    <a:p>
                      <a:r>
                        <a:rPr lang="de-DE" sz="1800" dirty="0"/>
                        <a:t>Attribute</a:t>
                      </a:r>
                      <a:r>
                        <a:rPr lang="de-DE" sz="1800" baseline="0" dirty="0"/>
                        <a:t> des Typs List&lt;type&gt;</a:t>
                      </a:r>
                      <a:endParaRPr lang="de-DE" sz="1800" dirty="0"/>
                    </a:p>
                  </a:txBody>
                  <a:tcPr>
                    <a:solidFill>
                      <a:schemeClr val="accent6">
                        <a:lumMod val="40000"/>
                        <a:lumOff val="60000"/>
                      </a:schemeClr>
                    </a:solidFill>
                  </a:tcPr>
                </a:tc>
                <a:extLst>
                  <a:ext uri="{0D108BD9-81ED-4DB2-BD59-A6C34878D82A}">
                    <a16:rowId xmlns:a16="http://schemas.microsoft.com/office/drawing/2014/main" val="10005"/>
                  </a:ext>
                </a:extLst>
              </a:tr>
              <a:tr h="142375">
                <a:tc>
                  <a:txBody>
                    <a:bodyPr/>
                    <a:lstStyle/>
                    <a:p>
                      <a:r>
                        <a:rPr lang="de-DE" sz="1800" dirty="0"/>
                        <a:t>Schlüsselattribute</a:t>
                      </a:r>
                    </a:p>
                  </a:txBody>
                  <a:tcPr/>
                </a:tc>
                <a:tc>
                  <a:txBody>
                    <a:bodyPr/>
                    <a:lstStyle/>
                    <a:p>
                      <a:r>
                        <a:rPr lang="de-DE" sz="1800" dirty="0"/>
                        <a:t>--</a:t>
                      </a:r>
                      <a:r>
                        <a:rPr lang="de-DE" sz="1800" baseline="0" dirty="0"/>
                        <a:t> (als normales Attribut)</a:t>
                      </a:r>
                      <a:endParaRPr lang="de-DE" sz="1800" dirty="0"/>
                    </a:p>
                  </a:txBody>
                  <a:tcPr>
                    <a:solidFill>
                      <a:srgbClr val="FFC000"/>
                    </a:solidFill>
                  </a:tcPr>
                </a:tc>
                <a:extLst>
                  <a:ext uri="{0D108BD9-81ED-4DB2-BD59-A6C34878D82A}">
                    <a16:rowId xmlns:a16="http://schemas.microsoft.com/office/drawing/2014/main" val="10006"/>
                  </a:ext>
                </a:extLst>
              </a:tr>
              <a:tr h="142375">
                <a:tc>
                  <a:txBody>
                    <a:bodyPr/>
                    <a:lstStyle/>
                    <a:p>
                      <a:r>
                        <a:rPr lang="de-DE" sz="1800"/>
                        <a:t>-- </a:t>
                      </a:r>
                    </a:p>
                  </a:txBody>
                  <a:tcPr/>
                </a:tc>
                <a:tc>
                  <a:txBody>
                    <a:bodyPr/>
                    <a:lstStyle/>
                    <a:p>
                      <a:r>
                        <a:rPr lang="de-DE" sz="1800" dirty="0"/>
                        <a:t>Methoden (im Allgemeinen)</a:t>
                      </a:r>
                    </a:p>
                  </a:txBody>
                  <a:tcPr>
                    <a:solidFill>
                      <a:srgbClr val="FFFF00"/>
                    </a:solidFill>
                  </a:tcPr>
                </a:tc>
                <a:extLst>
                  <a:ext uri="{0D108BD9-81ED-4DB2-BD59-A6C34878D82A}">
                    <a16:rowId xmlns:a16="http://schemas.microsoft.com/office/drawing/2014/main" val="10007"/>
                  </a:ext>
                </a:extLst>
              </a:tr>
              <a:tr h="142375">
                <a:tc>
                  <a:txBody>
                    <a:bodyPr/>
                    <a:lstStyle/>
                    <a:p>
                      <a:r>
                        <a:rPr lang="de-DE" sz="1800" dirty="0"/>
                        <a:t>Abgeleitete</a:t>
                      </a:r>
                      <a:r>
                        <a:rPr lang="de-DE" sz="1800" baseline="0" dirty="0"/>
                        <a:t> Attribute</a:t>
                      </a:r>
                      <a:endParaRPr lang="de-DE" sz="1800" dirty="0"/>
                    </a:p>
                  </a:txBody>
                  <a:tcPr/>
                </a:tc>
                <a:tc>
                  <a:txBody>
                    <a:bodyPr/>
                    <a:lstStyle/>
                    <a:p>
                      <a:r>
                        <a:rPr lang="de-DE" sz="1800" dirty="0">
                          <a:solidFill>
                            <a:schemeClr val="bg1"/>
                          </a:solidFill>
                        </a:rPr>
                        <a:t>Methoden (die ein berechnetes Attribut zurückgeben)</a:t>
                      </a:r>
                    </a:p>
                  </a:txBody>
                  <a:tcPr>
                    <a:solidFill>
                      <a:schemeClr val="accent2"/>
                    </a:solidFill>
                  </a:tcPr>
                </a:tc>
                <a:extLst>
                  <a:ext uri="{0D108BD9-81ED-4DB2-BD59-A6C34878D82A}">
                    <a16:rowId xmlns:a16="http://schemas.microsoft.com/office/drawing/2014/main" val="10008"/>
                  </a:ext>
                </a:extLst>
              </a:tr>
              <a:tr h="142375">
                <a:tc>
                  <a:txBody>
                    <a:bodyPr/>
                    <a:lstStyle/>
                    <a:p>
                      <a:r>
                        <a:rPr lang="de-DE" sz="1800" dirty="0"/>
                        <a:t>Generalisierung</a:t>
                      </a:r>
                    </a:p>
                  </a:txBody>
                  <a:tcPr/>
                </a:tc>
                <a:tc>
                  <a:txBody>
                    <a:bodyPr/>
                    <a:lstStyle/>
                    <a:p>
                      <a:r>
                        <a:rPr lang="de-DE" sz="1800" dirty="0">
                          <a:solidFill>
                            <a:schemeClr val="bg1"/>
                          </a:solidFill>
                        </a:rPr>
                        <a:t>Vererbung</a:t>
                      </a:r>
                    </a:p>
                  </a:txBody>
                  <a:tcPr>
                    <a:solidFill>
                      <a:schemeClr val="accent2"/>
                    </a:solidFill>
                  </a:tcPr>
                </a:tc>
                <a:extLst>
                  <a:ext uri="{0D108BD9-81ED-4DB2-BD59-A6C34878D82A}">
                    <a16:rowId xmlns:a16="http://schemas.microsoft.com/office/drawing/2014/main" val="10009"/>
                  </a:ext>
                </a:extLst>
              </a:tr>
              <a:tr h="142375">
                <a:tc>
                  <a:txBody>
                    <a:bodyPr/>
                    <a:lstStyle/>
                    <a:p>
                      <a:r>
                        <a:rPr lang="de-DE" sz="1800"/>
                        <a:t>--</a:t>
                      </a:r>
                    </a:p>
                  </a:txBody>
                  <a:tcPr/>
                </a:tc>
                <a:tc>
                  <a:txBody>
                    <a:bodyPr/>
                    <a:lstStyle/>
                    <a:p>
                      <a:r>
                        <a:rPr lang="de-DE" sz="1800" dirty="0"/>
                        <a:t>Interface</a:t>
                      </a:r>
                      <a:r>
                        <a:rPr lang="de-DE" sz="1800" baseline="0" dirty="0"/>
                        <a:t>, Implementierung</a:t>
                      </a:r>
                      <a:endParaRPr lang="de-DE" sz="1800" dirty="0"/>
                    </a:p>
                  </a:txBody>
                  <a:tcPr>
                    <a:solidFill>
                      <a:srgbClr val="FFFF00"/>
                    </a:solidFill>
                  </a:tcPr>
                </a:tc>
                <a:extLst>
                  <a:ext uri="{0D108BD9-81ED-4DB2-BD59-A6C34878D82A}">
                    <a16:rowId xmlns:a16="http://schemas.microsoft.com/office/drawing/2014/main" val="10010"/>
                  </a:ext>
                </a:extLst>
              </a:tr>
            </a:tbl>
          </a:graphicData>
        </a:graphic>
      </p:graphicFrame>
      <p:graphicFrame>
        <p:nvGraphicFramePr>
          <p:cNvPr id="5" name="Tabelle 10">
            <a:extLst>
              <a:ext uri="{FF2B5EF4-FFF2-40B4-BE49-F238E27FC236}">
                <a16:creationId xmlns:a16="http://schemas.microsoft.com/office/drawing/2014/main" id="{B60DBDDD-4CCC-7846-8A0F-A6D94E1CCA5F}"/>
              </a:ext>
            </a:extLst>
          </p:cNvPr>
          <p:cNvGraphicFramePr>
            <a:graphicFrameLocks noGrp="1"/>
          </p:cNvGraphicFramePr>
          <p:nvPr>
            <p:extLst>
              <p:ext uri="{D42A27DB-BD31-4B8C-83A1-F6EECF244321}">
                <p14:modId xmlns:p14="http://schemas.microsoft.com/office/powerpoint/2010/main" val="199855719"/>
              </p:ext>
            </p:extLst>
          </p:nvPr>
        </p:nvGraphicFramePr>
        <p:xfrm>
          <a:off x="9251675" y="1665066"/>
          <a:ext cx="2580000" cy="1524000"/>
        </p:xfrm>
        <a:graphic>
          <a:graphicData uri="http://schemas.openxmlformats.org/drawingml/2006/table">
            <a:tbl>
              <a:tblPr>
                <a:tableStyleId>{5C22544A-7EE6-4342-B048-85BDC9FD1C3A}</a:tableStyleId>
              </a:tblPr>
              <a:tblGrid>
                <a:gridCol w="2580000">
                  <a:extLst>
                    <a:ext uri="{9D8B030D-6E8A-4147-A177-3AD203B41FA5}">
                      <a16:colId xmlns:a16="http://schemas.microsoft.com/office/drawing/2014/main" val="20000"/>
                    </a:ext>
                  </a:extLst>
                </a:gridCol>
              </a:tblGrid>
              <a:tr h="0">
                <a:tc>
                  <a:txBody>
                    <a:bodyPr/>
                    <a:lstStyle/>
                    <a:p>
                      <a:r>
                        <a:rPr lang="de-DE" sz="1400" i="1" dirty="0"/>
                        <a:t>gleiches Konzept, gleicher</a:t>
                      </a:r>
                      <a:r>
                        <a:rPr lang="de-DE" sz="1400" i="1" baseline="0" dirty="0"/>
                        <a:t> Name</a:t>
                      </a:r>
                      <a:endParaRPr lang="de-DE" sz="1400" i="1" dirty="0"/>
                    </a:p>
                  </a:txBody>
                  <a:tcPr/>
                </a:tc>
                <a:extLst>
                  <a:ext uri="{0D108BD9-81ED-4DB2-BD59-A6C34878D82A}">
                    <a16:rowId xmlns:a16="http://schemas.microsoft.com/office/drawing/2014/main" val="10000"/>
                  </a:ext>
                </a:extLst>
              </a:tr>
              <a:tr h="181353">
                <a:tc>
                  <a:txBody>
                    <a:bodyPr/>
                    <a:lstStyle/>
                    <a:p>
                      <a:r>
                        <a:rPr lang="de-DE" sz="1400" i="1" dirty="0">
                          <a:solidFill>
                            <a:schemeClr val="bg1"/>
                          </a:solidFill>
                        </a:rPr>
                        <a:t>gleiches Konzept, anderer Name</a:t>
                      </a:r>
                    </a:p>
                  </a:txBody>
                  <a:tcPr>
                    <a:solidFill>
                      <a:schemeClr val="accent1"/>
                    </a:solidFill>
                  </a:tcPr>
                </a:tc>
                <a:extLst>
                  <a:ext uri="{0D108BD9-81ED-4DB2-BD59-A6C34878D82A}">
                    <a16:rowId xmlns:a16="http://schemas.microsoft.com/office/drawing/2014/main" val="10001"/>
                  </a:ext>
                </a:extLst>
              </a:tr>
              <a:tr h="181353">
                <a:tc>
                  <a:txBody>
                    <a:bodyPr/>
                    <a:lstStyle/>
                    <a:p>
                      <a:r>
                        <a:rPr lang="de-DE" sz="1400" i="1" dirty="0"/>
                        <a:t>Konzept fehlt in ER</a:t>
                      </a:r>
                    </a:p>
                  </a:txBody>
                  <a:tcPr>
                    <a:solidFill>
                      <a:srgbClr val="FFFF00"/>
                    </a:solidFill>
                  </a:tcPr>
                </a:tc>
                <a:extLst>
                  <a:ext uri="{0D108BD9-81ED-4DB2-BD59-A6C34878D82A}">
                    <a16:rowId xmlns:a16="http://schemas.microsoft.com/office/drawing/2014/main" val="3032045313"/>
                  </a:ext>
                </a:extLst>
              </a:tr>
              <a:tr h="181353">
                <a:tc>
                  <a:txBody>
                    <a:bodyPr/>
                    <a:lstStyle/>
                    <a:p>
                      <a:r>
                        <a:rPr lang="de-DE" sz="1400" i="1" dirty="0"/>
                        <a:t>Konzept fehlt in UML</a:t>
                      </a:r>
                    </a:p>
                  </a:txBody>
                  <a:tcPr>
                    <a:solidFill>
                      <a:srgbClr val="FFC000"/>
                    </a:solidFill>
                  </a:tcPr>
                </a:tc>
                <a:extLst>
                  <a:ext uri="{0D108BD9-81ED-4DB2-BD59-A6C34878D82A}">
                    <a16:rowId xmlns:a16="http://schemas.microsoft.com/office/drawing/2014/main" val="3786836858"/>
                  </a:ext>
                </a:extLst>
              </a:tr>
              <a:tr h="181353">
                <a:tc>
                  <a:txBody>
                    <a:bodyPr/>
                    <a:lstStyle/>
                    <a:p>
                      <a:pPr marL="0" marR="0" lvl="0" indent="0" algn="l" defTabSz="913463" rtl="0" eaLnBrk="1" fontAlgn="auto" latinLnBrk="0" hangingPunct="1">
                        <a:lnSpc>
                          <a:spcPct val="100000"/>
                        </a:lnSpc>
                        <a:spcBef>
                          <a:spcPts val="0"/>
                        </a:spcBef>
                        <a:spcAft>
                          <a:spcPts val="0"/>
                        </a:spcAft>
                        <a:buClrTx/>
                        <a:buSzTx/>
                        <a:buFontTx/>
                        <a:buNone/>
                        <a:tabLst/>
                        <a:defRPr/>
                      </a:pPr>
                      <a:r>
                        <a:rPr lang="de-DE" sz="1400" i="1" dirty="0">
                          <a:solidFill>
                            <a:schemeClr val="bg1"/>
                          </a:solidFill>
                        </a:rPr>
                        <a:t>Ähnliches</a:t>
                      </a:r>
                      <a:r>
                        <a:rPr lang="de-DE" sz="1400" i="1" baseline="0" dirty="0">
                          <a:solidFill>
                            <a:schemeClr val="bg1"/>
                          </a:solidFill>
                        </a:rPr>
                        <a:t> Konzept</a:t>
                      </a:r>
                      <a:endParaRPr lang="de-DE" sz="1400" i="1" dirty="0">
                        <a:solidFill>
                          <a:schemeClr val="bg1"/>
                        </a:solidFill>
                      </a:endParaRPr>
                    </a:p>
                  </a:txBody>
                  <a:tcPr>
                    <a:solidFill>
                      <a:schemeClr val="accent2"/>
                    </a:solidFill>
                  </a:tcPr>
                </a:tc>
                <a:extLst>
                  <a:ext uri="{0D108BD9-81ED-4DB2-BD59-A6C34878D82A}">
                    <a16:rowId xmlns:a16="http://schemas.microsoft.com/office/drawing/2014/main" val="1133569829"/>
                  </a:ext>
                </a:extLst>
              </a:tr>
            </a:tbl>
          </a:graphicData>
        </a:graphic>
      </p:graphicFrame>
      <p:sp>
        <p:nvSpPr>
          <p:cNvPr id="7" name="Date Placeholder 6">
            <a:extLst>
              <a:ext uri="{FF2B5EF4-FFF2-40B4-BE49-F238E27FC236}">
                <a16:creationId xmlns:a16="http://schemas.microsoft.com/office/drawing/2014/main" id="{107E26DC-E8CC-D149-B5A3-D6573C35DB7B}"/>
              </a:ext>
            </a:extLst>
          </p:cNvPr>
          <p:cNvSpPr>
            <a:spLocks noGrp="1"/>
          </p:cNvSpPr>
          <p:nvPr>
            <p:ph type="dt" sz="half" idx="2"/>
          </p:nvPr>
        </p:nvSpPr>
        <p:spPr/>
        <p:txBody>
          <a:bodyPr/>
          <a:lstStyle/>
          <a:p>
            <a:r>
              <a:rPr lang="en-GB"/>
              <a:t>Modellierung</a:t>
            </a:r>
          </a:p>
        </p:txBody>
      </p:sp>
      <p:sp>
        <p:nvSpPr>
          <p:cNvPr id="8" name="Footer Placeholder 7">
            <a:extLst>
              <a:ext uri="{FF2B5EF4-FFF2-40B4-BE49-F238E27FC236}">
                <a16:creationId xmlns:a16="http://schemas.microsoft.com/office/drawing/2014/main" id="{EA055975-AB34-D144-88A3-C8D39DF2CCCA}"/>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731665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0171-FAB5-9241-A7B0-798A9EF51AA7}"/>
              </a:ext>
            </a:extLst>
          </p:cNvPr>
          <p:cNvSpPr>
            <a:spLocks noGrp="1"/>
          </p:cNvSpPr>
          <p:nvPr>
            <p:ph type="title"/>
          </p:nvPr>
        </p:nvSpPr>
        <p:spPr/>
        <p:txBody>
          <a:bodyPr/>
          <a:lstStyle/>
          <a:p>
            <a:r>
              <a:rPr lang="de-DE" dirty="0"/>
              <a:t>Zwischenzusammenfassung</a:t>
            </a:r>
          </a:p>
        </p:txBody>
      </p:sp>
      <p:sp>
        <p:nvSpPr>
          <p:cNvPr id="3" name="Content Placeholder 2">
            <a:extLst>
              <a:ext uri="{FF2B5EF4-FFF2-40B4-BE49-F238E27FC236}">
                <a16:creationId xmlns:a16="http://schemas.microsoft.com/office/drawing/2014/main" id="{CEA42EF4-6C4E-954D-93AB-B348AAADBA60}"/>
              </a:ext>
            </a:extLst>
          </p:cNvPr>
          <p:cNvSpPr>
            <a:spLocks noGrp="1"/>
          </p:cNvSpPr>
          <p:nvPr>
            <p:ph idx="1"/>
          </p:nvPr>
        </p:nvSpPr>
        <p:spPr/>
        <p:txBody>
          <a:bodyPr>
            <a:normAutofit/>
          </a:bodyPr>
          <a:lstStyle/>
          <a:p>
            <a:r>
              <a:rPr lang="de-DE" dirty="0"/>
              <a:t>EER-Modellierung</a:t>
            </a:r>
          </a:p>
          <a:p>
            <a:pPr lvl="1"/>
            <a:r>
              <a:rPr lang="de-DE" dirty="0"/>
              <a:t>Spezialisierung</a:t>
            </a:r>
          </a:p>
          <a:p>
            <a:pPr lvl="2"/>
            <a:r>
              <a:rPr lang="de-DE" dirty="0"/>
              <a:t>Disjunkt vs. überlappend</a:t>
            </a:r>
          </a:p>
          <a:p>
            <a:pPr lvl="2"/>
            <a:r>
              <a:rPr lang="de-DE" dirty="0"/>
              <a:t>Partiell vs. total</a:t>
            </a:r>
          </a:p>
          <a:p>
            <a:pPr lvl="2"/>
            <a:r>
              <a:rPr lang="de-DE" dirty="0"/>
              <a:t>Aufzählungstypen für definierende Attribute</a:t>
            </a:r>
          </a:p>
          <a:p>
            <a:pPr lvl="1"/>
            <a:r>
              <a:rPr lang="de-DE" dirty="0"/>
              <a:t>Generalisierung als inverse Spezialisierung</a:t>
            </a:r>
          </a:p>
          <a:p>
            <a:pPr lvl="2"/>
            <a:r>
              <a:rPr lang="de-DE" dirty="0" err="1"/>
              <a:t>is</a:t>
            </a:r>
            <a:r>
              <a:rPr lang="de-DE" dirty="0"/>
              <a:t>-a Beziehung als alternative Darstellung</a:t>
            </a:r>
          </a:p>
          <a:p>
            <a:r>
              <a:rPr lang="de-DE" dirty="0"/>
              <a:t>Vorgehensmodelle zur konzeptuellen Modellierung</a:t>
            </a:r>
          </a:p>
          <a:p>
            <a:pPr lvl="1"/>
            <a:r>
              <a:rPr lang="de-DE" dirty="0"/>
              <a:t>Top-down</a:t>
            </a:r>
          </a:p>
          <a:p>
            <a:pPr lvl="1"/>
            <a:r>
              <a:rPr lang="de-DE" dirty="0" err="1"/>
              <a:t>Bottom-up</a:t>
            </a:r>
            <a:endParaRPr lang="de-DE" dirty="0"/>
          </a:p>
          <a:p>
            <a:pPr lvl="1"/>
            <a:r>
              <a:rPr lang="de-DE" dirty="0"/>
              <a:t>Inside-out</a:t>
            </a:r>
          </a:p>
        </p:txBody>
      </p:sp>
      <p:sp>
        <p:nvSpPr>
          <p:cNvPr id="4" name="Slide Number Placeholder 3">
            <a:extLst>
              <a:ext uri="{FF2B5EF4-FFF2-40B4-BE49-F238E27FC236}">
                <a16:creationId xmlns:a16="http://schemas.microsoft.com/office/drawing/2014/main" id="{61404F8F-56C4-C34E-8558-2929A8CA5370}"/>
              </a:ext>
            </a:extLst>
          </p:cNvPr>
          <p:cNvSpPr>
            <a:spLocks noGrp="1"/>
          </p:cNvSpPr>
          <p:nvPr>
            <p:ph type="sldNum" sz="quarter" idx="4"/>
          </p:nvPr>
        </p:nvSpPr>
        <p:spPr/>
        <p:txBody>
          <a:bodyPr/>
          <a:lstStyle/>
          <a:p>
            <a:fld id="{6B52BCD7-8B4B-1443-81DC-540C3C62FE02}" type="slidenum">
              <a:rPr lang="en-GB" smtClean="0"/>
              <a:t>63</a:t>
            </a:fld>
            <a:endParaRPr lang="en-GB"/>
          </a:p>
        </p:txBody>
      </p:sp>
      <p:grpSp>
        <p:nvGrpSpPr>
          <p:cNvPr id="5" name="Group 4">
            <a:extLst>
              <a:ext uri="{FF2B5EF4-FFF2-40B4-BE49-F238E27FC236}">
                <a16:creationId xmlns:a16="http://schemas.microsoft.com/office/drawing/2014/main" id="{1D6B3841-E4F6-A041-9E37-5551F97FF8A2}"/>
              </a:ext>
            </a:extLst>
          </p:cNvPr>
          <p:cNvGrpSpPr/>
          <p:nvPr/>
        </p:nvGrpSpPr>
        <p:grpSpPr>
          <a:xfrm>
            <a:off x="10201196" y="1665066"/>
            <a:ext cx="911228" cy="906179"/>
            <a:chOff x="8091424" y="4298560"/>
            <a:chExt cx="911228" cy="906179"/>
          </a:xfrm>
        </p:grpSpPr>
        <p:sp>
          <p:nvSpPr>
            <p:cNvPr id="6" name="Oval 5">
              <a:extLst>
                <a:ext uri="{FF2B5EF4-FFF2-40B4-BE49-F238E27FC236}">
                  <a16:creationId xmlns:a16="http://schemas.microsoft.com/office/drawing/2014/main" id="{EEB7C065-9799-7447-A107-1E885447EFC6}"/>
                </a:ext>
              </a:extLst>
            </p:cNvPr>
            <p:cNvSpPr/>
            <p:nvPr/>
          </p:nvSpPr>
          <p:spPr>
            <a:xfrm>
              <a:off x="8478792" y="4670746"/>
              <a:ext cx="180000" cy="18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o</a:t>
              </a:r>
            </a:p>
          </p:txBody>
        </p:sp>
        <p:sp>
          <p:nvSpPr>
            <p:cNvPr id="7" name="Rectangle 2">
              <a:extLst>
                <a:ext uri="{FF2B5EF4-FFF2-40B4-BE49-F238E27FC236}">
                  <a16:creationId xmlns:a16="http://schemas.microsoft.com/office/drawing/2014/main" id="{1F53F629-548D-C142-ABF8-72F7428FF2AD}"/>
                </a:ext>
              </a:extLst>
            </p:cNvPr>
            <p:cNvSpPr>
              <a:spLocks noChangeArrowheads="1"/>
            </p:cNvSpPr>
            <p:nvPr/>
          </p:nvSpPr>
          <p:spPr bwMode="auto">
            <a:xfrm>
              <a:off x="8091424" y="4962621"/>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2</a:t>
              </a:r>
            </a:p>
          </p:txBody>
        </p:sp>
        <p:cxnSp>
          <p:nvCxnSpPr>
            <p:cNvPr id="8" name="Straight Connector 7">
              <a:extLst>
                <a:ext uri="{FF2B5EF4-FFF2-40B4-BE49-F238E27FC236}">
                  <a16:creationId xmlns:a16="http://schemas.microsoft.com/office/drawing/2014/main" id="{BE81FE76-7041-FB44-B9C4-B0F86020D6E7}"/>
                </a:ext>
              </a:extLst>
            </p:cNvPr>
            <p:cNvCxnSpPr>
              <a:cxnSpLocks/>
            </p:cNvCxnSpPr>
            <p:nvPr/>
          </p:nvCxnSpPr>
          <p:spPr>
            <a:xfrm flipV="1">
              <a:off x="8334460" y="4818561"/>
              <a:ext cx="156689" cy="14740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1FFC3E6-D745-3B48-80B5-ABED1E51500E}"/>
                </a:ext>
              </a:extLst>
            </p:cNvPr>
            <p:cNvCxnSpPr>
              <a:cxnSpLocks/>
            </p:cNvCxnSpPr>
            <p:nvPr/>
          </p:nvCxnSpPr>
          <p:spPr>
            <a:xfrm>
              <a:off x="8645367" y="4818561"/>
              <a:ext cx="148580" cy="14740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 name="Round Same Side Corner Rectangle 87">
              <a:extLst>
                <a:ext uri="{FF2B5EF4-FFF2-40B4-BE49-F238E27FC236}">
                  <a16:creationId xmlns:a16="http://schemas.microsoft.com/office/drawing/2014/main" id="{91FDDC57-8131-914D-BF93-27D7B6D49977}"/>
                </a:ext>
              </a:extLst>
            </p:cNvPr>
            <p:cNvSpPr/>
            <p:nvPr/>
          </p:nvSpPr>
          <p:spPr>
            <a:xfrm rot="14065289">
              <a:off x="8394959" y="4845801"/>
              <a:ext cx="72000" cy="72000"/>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ound Same Side Corner Rectangle 87">
              <a:extLst>
                <a:ext uri="{FF2B5EF4-FFF2-40B4-BE49-F238E27FC236}">
                  <a16:creationId xmlns:a16="http://schemas.microsoft.com/office/drawing/2014/main" id="{2255BEA8-34AD-0045-91F2-0B487047FEEE}"/>
                </a:ext>
              </a:extLst>
            </p:cNvPr>
            <p:cNvSpPr/>
            <p:nvPr/>
          </p:nvSpPr>
          <p:spPr>
            <a:xfrm rot="7688943">
              <a:off x="8684628" y="4856264"/>
              <a:ext cx="72000" cy="72000"/>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2">
              <a:extLst>
                <a:ext uri="{FF2B5EF4-FFF2-40B4-BE49-F238E27FC236}">
                  <a16:creationId xmlns:a16="http://schemas.microsoft.com/office/drawing/2014/main" id="{FC8E63CB-A7B9-A343-B8FD-057B0775B12B}"/>
                </a:ext>
              </a:extLst>
            </p:cNvPr>
            <p:cNvSpPr>
              <a:spLocks noChangeArrowheads="1"/>
            </p:cNvSpPr>
            <p:nvPr/>
          </p:nvSpPr>
          <p:spPr bwMode="auto">
            <a:xfrm>
              <a:off x="8619348" y="4962621"/>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3</a:t>
              </a:r>
            </a:p>
          </p:txBody>
        </p:sp>
        <p:sp>
          <p:nvSpPr>
            <p:cNvPr id="13" name="Rectangle 2">
              <a:extLst>
                <a:ext uri="{FF2B5EF4-FFF2-40B4-BE49-F238E27FC236}">
                  <a16:creationId xmlns:a16="http://schemas.microsoft.com/office/drawing/2014/main" id="{AF98D3AB-69E2-934A-A7FD-CAF6EFF6A78C}"/>
                </a:ext>
              </a:extLst>
            </p:cNvPr>
            <p:cNvSpPr>
              <a:spLocks noChangeArrowheads="1"/>
            </p:cNvSpPr>
            <p:nvPr/>
          </p:nvSpPr>
          <p:spPr bwMode="auto">
            <a:xfrm>
              <a:off x="8382940" y="4298560"/>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1</a:t>
              </a:r>
            </a:p>
          </p:txBody>
        </p:sp>
        <p:cxnSp>
          <p:nvCxnSpPr>
            <p:cNvPr id="14" name="Straight Connector 13">
              <a:extLst>
                <a:ext uri="{FF2B5EF4-FFF2-40B4-BE49-F238E27FC236}">
                  <a16:creationId xmlns:a16="http://schemas.microsoft.com/office/drawing/2014/main" id="{F3A15432-E8DF-6F44-A654-B7CE6279B5D0}"/>
                </a:ext>
              </a:extLst>
            </p:cNvPr>
            <p:cNvCxnSpPr>
              <a:cxnSpLocks/>
              <a:stCxn id="13" idx="2"/>
              <a:endCxn id="6" idx="0"/>
            </p:cNvCxnSpPr>
            <p:nvPr/>
          </p:nvCxnSpPr>
          <p:spPr>
            <a:xfrm flipH="1">
              <a:off x="8568792" y="4540678"/>
              <a:ext cx="5800" cy="13006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AB58BBE1-A6D3-C247-B8DA-AB9AEF77E20D}"/>
              </a:ext>
            </a:extLst>
          </p:cNvPr>
          <p:cNvGrpSpPr/>
          <p:nvPr/>
        </p:nvGrpSpPr>
        <p:grpSpPr>
          <a:xfrm>
            <a:off x="8963455" y="1672903"/>
            <a:ext cx="911228" cy="906179"/>
            <a:chOff x="8091424" y="4298560"/>
            <a:chExt cx="911228" cy="906179"/>
          </a:xfrm>
        </p:grpSpPr>
        <p:sp>
          <p:nvSpPr>
            <p:cNvPr id="16" name="Oval 15">
              <a:extLst>
                <a:ext uri="{FF2B5EF4-FFF2-40B4-BE49-F238E27FC236}">
                  <a16:creationId xmlns:a16="http://schemas.microsoft.com/office/drawing/2014/main" id="{1BE3D463-70FC-6541-BF8B-BFF50A86C016}"/>
                </a:ext>
              </a:extLst>
            </p:cNvPr>
            <p:cNvSpPr/>
            <p:nvPr/>
          </p:nvSpPr>
          <p:spPr>
            <a:xfrm>
              <a:off x="8478792" y="4670746"/>
              <a:ext cx="180000" cy="18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d</a:t>
              </a:r>
            </a:p>
          </p:txBody>
        </p:sp>
        <p:sp>
          <p:nvSpPr>
            <p:cNvPr id="17" name="Rectangle 2">
              <a:extLst>
                <a:ext uri="{FF2B5EF4-FFF2-40B4-BE49-F238E27FC236}">
                  <a16:creationId xmlns:a16="http://schemas.microsoft.com/office/drawing/2014/main" id="{C9254A29-5248-4841-B325-FA1BA93F85BC}"/>
                </a:ext>
              </a:extLst>
            </p:cNvPr>
            <p:cNvSpPr>
              <a:spLocks noChangeArrowheads="1"/>
            </p:cNvSpPr>
            <p:nvPr/>
          </p:nvSpPr>
          <p:spPr bwMode="auto">
            <a:xfrm>
              <a:off x="8091424" y="4962621"/>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2</a:t>
              </a:r>
            </a:p>
          </p:txBody>
        </p:sp>
        <p:cxnSp>
          <p:nvCxnSpPr>
            <p:cNvPr id="18" name="Straight Connector 17">
              <a:extLst>
                <a:ext uri="{FF2B5EF4-FFF2-40B4-BE49-F238E27FC236}">
                  <a16:creationId xmlns:a16="http://schemas.microsoft.com/office/drawing/2014/main" id="{680ED88F-DD1B-4E44-A03A-89B359561D2A}"/>
                </a:ext>
              </a:extLst>
            </p:cNvPr>
            <p:cNvCxnSpPr>
              <a:cxnSpLocks/>
            </p:cNvCxnSpPr>
            <p:nvPr/>
          </p:nvCxnSpPr>
          <p:spPr>
            <a:xfrm flipV="1">
              <a:off x="8334460" y="4818561"/>
              <a:ext cx="156689" cy="14740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1B988DB-85BA-0649-AF3A-0E832543576F}"/>
                </a:ext>
              </a:extLst>
            </p:cNvPr>
            <p:cNvCxnSpPr>
              <a:cxnSpLocks/>
            </p:cNvCxnSpPr>
            <p:nvPr/>
          </p:nvCxnSpPr>
          <p:spPr>
            <a:xfrm>
              <a:off x="8645367" y="4818561"/>
              <a:ext cx="148580" cy="14740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0" name="Round Same Side Corner Rectangle 87">
              <a:extLst>
                <a:ext uri="{FF2B5EF4-FFF2-40B4-BE49-F238E27FC236}">
                  <a16:creationId xmlns:a16="http://schemas.microsoft.com/office/drawing/2014/main" id="{3CC10816-7A69-D341-8416-51A35ED89DB8}"/>
                </a:ext>
              </a:extLst>
            </p:cNvPr>
            <p:cNvSpPr/>
            <p:nvPr/>
          </p:nvSpPr>
          <p:spPr>
            <a:xfrm rot="14065289">
              <a:off x="8394959" y="4845801"/>
              <a:ext cx="72000" cy="72000"/>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ound Same Side Corner Rectangle 87">
              <a:extLst>
                <a:ext uri="{FF2B5EF4-FFF2-40B4-BE49-F238E27FC236}">
                  <a16:creationId xmlns:a16="http://schemas.microsoft.com/office/drawing/2014/main" id="{193C0E7D-1B7F-AB42-8073-BEAEA4106252}"/>
                </a:ext>
              </a:extLst>
            </p:cNvPr>
            <p:cNvSpPr/>
            <p:nvPr/>
          </p:nvSpPr>
          <p:spPr>
            <a:xfrm rot="7688943">
              <a:off x="8684628" y="4856264"/>
              <a:ext cx="72000" cy="72000"/>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tangle 2">
              <a:extLst>
                <a:ext uri="{FF2B5EF4-FFF2-40B4-BE49-F238E27FC236}">
                  <a16:creationId xmlns:a16="http://schemas.microsoft.com/office/drawing/2014/main" id="{03EA341F-1C30-E641-A931-BF435A44321E}"/>
                </a:ext>
              </a:extLst>
            </p:cNvPr>
            <p:cNvSpPr>
              <a:spLocks noChangeArrowheads="1"/>
            </p:cNvSpPr>
            <p:nvPr/>
          </p:nvSpPr>
          <p:spPr bwMode="auto">
            <a:xfrm>
              <a:off x="8619348" y="4962621"/>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3</a:t>
              </a:r>
            </a:p>
          </p:txBody>
        </p:sp>
        <p:sp>
          <p:nvSpPr>
            <p:cNvPr id="23" name="Rectangle 2">
              <a:extLst>
                <a:ext uri="{FF2B5EF4-FFF2-40B4-BE49-F238E27FC236}">
                  <a16:creationId xmlns:a16="http://schemas.microsoft.com/office/drawing/2014/main" id="{A74934ED-B6F3-D546-9F0E-6089176D21A3}"/>
                </a:ext>
              </a:extLst>
            </p:cNvPr>
            <p:cNvSpPr>
              <a:spLocks noChangeArrowheads="1"/>
            </p:cNvSpPr>
            <p:nvPr/>
          </p:nvSpPr>
          <p:spPr bwMode="auto">
            <a:xfrm>
              <a:off x="8382940" y="4298560"/>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1</a:t>
              </a:r>
            </a:p>
          </p:txBody>
        </p:sp>
        <p:cxnSp>
          <p:nvCxnSpPr>
            <p:cNvPr id="24" name="Straight Connector 23">
              <a:extLst>
                <a:ext uri="{FF2B5EF4-FFF2-40B4-BE49-F238E27FC236}">
                  <a16:creationId xmlns:a16="http://schemas.microsoft.com/office/drawing/2014/main" id="{46146711-1F6B-4E40-BC6A-914E1C8C594C}"/>
                </a:ext>
              </a:extLst>
            </p:cNvPr>
            <p:cNvCxnSpPr>
              <a:cxnSpLocks/>
              <a:stCxn id="23" idx="2"/>
              <a:endCxn id="16" idx="0"/>
            </p:cNvCxnSpPr>
            <p:nvPr/>
          </p:nvCxnSpPr>
          <p:spPr>
            <a:xfrm flipH="1">
              <a:off x="8568792" y="4540678"/>
              <a:ext cx="5800" cy="13006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32" name="Date Placeholder 31">
            <a:extLst>
              <a:ext uri="{FF2B5EF4-FFF2-40B4-BE49-F238E27FC236}">
                <a16:creationId xmlns:a16="http://schemas.microsoft.com/office/drawing/2014/main" id="{F6992684-2442-4C4F-831C-7C27B59E32FF}"/>
              </a:ext>
            </a:extLst>
          </p:cNvPr>
          <p:cNvSpPr>
            <a:spLocks noGrp="1"/>
          </p:cNvSpPr>
          <p:nvPr>
            <p:ph type="dt" sz="half" idx="2"/>
          </p:nvPr>
        </p:nvSpPr>
        <p:spPr/>
        <p:txBody>
          <a:bodyPr/>
          <a:lstStyle/>
          <a:p>
            <a:r>
              <a:rPr lang="en-GB"/>
              <a:t>Modellierung</a:t>
            </a:r>
          </a:p>
        </p:txBody>
      </p:sp>
      <p:sp>
        <p:nvSpPr>
          <p:cNvPr id="35" name="Footer Placeholder 34">
            <a:extLst>
              <a:ext uri="{FF2B5EF4-FFF2-40B4-BE49-F238E27FC236}">
                <a16:creationId xmlns:a16="http://schemas.microsoft.com/office/drawing/2014/main" id="{EEDD9C14-DE30-FA4B-8083-F0D12C447AD7}"/>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506295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986-4A3D-494F-8908-38D7ECA67333}"/>
              </a:ext>
            </a:extLst>
          </p:cNvPr>
          <p:cNvSpPr>
            <a:spLocks noGrp="1"/>
          </p:cNvSpPr>
          <p:nvPr>
            <p:ph type="title"/>
          </p:nvPr>
        </p:nvSpPr>
        <p:spPr/>
        <p:txBody>
          <a:bodyPr/>
          <a:lstStyle/>
          <a:p>
            <a:r>
              <a:rPr lang="de-DE"/>
              <a:t>Überblick: 2. Datenbank-Modellierung</a:t>
            </a:r>
          </a:p>
        </p:txBody>
      </p:sp>
      <p:sp>
        <p:nvSpPr>
          <p:cNvPr id="3" name="Content Placeholder 2">
            <a:extLst>
              <a:ext uri="{FF2B5EF4-FFF2-40B4-BE49-F238E27FC236}">
                <a16:creationId xmlns:a16="http://schemas.microsoft.com/office/drawing/2014/main" id="{BBB725B1-3089-7B45-87E8-5DA1B38A5C22}"/>
              </a:ext>
            </a:extLst>
          </p:cNvPr>
          <p:cNvSpPr>
            <a:spLocks noGrp="1"/>
          </p:cNvSpPr>
          <p:nvPr>
            <p:ph idx="1"/>
          </p:nvPr>
        </p:nvSpPr>
        <p:spPr>
          <a:xfrm>
            <a:off x="359625" y="1665066"/>
            <a:ext cx="11472051" cy="4240848"/>
          </a:xfrm>
        </p:spPr>
        <p:txBody>
          <a:bodyPr numCol="2"/>
          <a:lstStyle/>
          <a:p>
            <a:pPr marL="457200" indent="-457200">
              <a:buFont typeface="+mj-lt"/>
              <a:buAutoNum type="alphaUcPeriod"/>
            </a:pPr>
            <a:r>
              <a:rPr lang="de-DE" i="1" dirty="0"/>
              <a:t>Motivation</a:t>
            </a:r>
          </a:p>
          <a:p>
            <a:pPr lvl="1"/>
            <a:r>
              <a:rPr lang="de-DE" dirty="0"/>
              <a:t>Modelle und Modellierung</a:t>
            </a:r>
          </a:p>
          <a:p>
            <a:pPr marL="457200" indent="-457200">
              <a:buFont typeface="+mj-lt"/>
              <a:buAutoNum type="alphaUcPeriod"/>
            </a:pPr>
            <a:r>
              <a:rPr lang="de-DE" i="1" dirty="0"/>
              <a:t>Entity-</a:t>
            </a:r>
            <a:r>
              <a:rPr lang="de-DE" i="1" dirty="0" err="1"/>
              <a:t>Relationship</a:t>
            </a:r>
            <a:r>
              <a:rPr lang="de-DE" i="1" dirty="0"/>
              <a:t>-Modell (ER)</a:t>
            </a:r>
          </a:p>
          <a:p>
            <a:pPr lvl="1"/>
            <a:r>
              <a:rPr lang="de-DE" dirty="0"/>
              <a:t>Komponenten</a:t>
            </a:r>
          </a:p>
          <a:p>
            <a:pPr lvl="1"/>
            <a:r>
              <a:rPr lang="de-DE" dirty="0"/>
              <a:t>Von Anforderungen zum ER-Modell</a:t>
            </a:r>
          </a:p>
          <a:p>
            <a:pPr lvl="1"/>
            <a:r>
              <a:rPr lang="de-DE" dirty="0"/>
              <a:t>Interpretation von ER-Modellen</a:t>
            </a:r>
          </a:p>
          <a:p>
            <a:pPr lvl="1"/>
            <a:endParaRPr lang="de-DE" dirty="0"/>
          </a:p>
          <a:p>
            <a:pPr lvl="1"/>
            <a:endParaRPr lang="de-DE" dirty="0"/>
          </a:p>
          <a:p>
            <a:pPr lvl="1"/>
            <a:endParaRPr lang="de-DE" dirty="0"/>
          </a:p>
          <a:p>
            <a:pPr lvl="1"/>
            <a:endParaRPr lang="de-DE" dirty="0"/>
          </a:p>
          <a:p>
            <a:pPr lvl="1"/>
            <a:endParaRPr lang="de-DE" dirty="0"/>
          </a:p>
          <a:p>
            <a:pPr marL="457200" indent="-457200">
              <a:buFont typeface="+mj-lt"/>
              <a:buAutoNum type="alphaUcPeriod"/>
            </a:pPr>
            <a:r>
              <a:rPr lang="de-DE" i="1" dirty="0"/>
              <a:t>Enhanced ER-Modell (EER)</a:t>
            </a:r>
          </a:p>
          <a:p>
            <a:pPr lvl="1"/>
            <a:r>
              <a:rPr lang="de-DE" dirty="0"/>
              <a:t>Spezialisierung, Generalisierung</a:t>
            </a:r>
          </a:p>
          <a:p>
            <a:pPr lvl="1"/>
            <a:r>
              <a:rPr lang="de-DE" dirty="0"/>
              <a:t>Modellierungsvorgehen</a:t>
            </a:r>
          </a:p>
          <a:p>
            <a:pPr lvl="1"/>
            <a:r>
              <a:rPr lang="de-DE" dirty="0"/>
              <a:t>Beziehung zu UML </a:t>
            </a:r>
          </a:p>
          <a:p>
            <a:pPr marL="457200" indent="-457200">
              <a:buFont typeface="+mj-lt"/>
              <a:buAutoNum type="alphaUcPeriod"/>
            </a:pPr>
            <a:r>
              <a:rPr lang="de-DE" b="1" i="1" dirty="0">
                <a:solidFill>
                  <a:schemeClr val="accent1"/>
                </a:solidFill>
              </a:rPr>
              <a:t>Dokumentation &amp; Bewertung</a:t>
            </a:r>
          </a:p>
          <a:p>
            <a:pPr lvl="1"/>
            <a:r>
              <a:rPr lang="de-DE" dirty="0">
                <a:solidFill>
                  <a:schemeClr val="accent1"/>
                </a:solidFill>
              </a:rPr>
              <a:t>Dokumentation</a:t>
            </a:r>
          </a:p>
          <a:p>
            <a:pPr lvl="1"/>
            <a:r>
              <a:rPr lang="de-DE" dirty="0">
                <a:solidFill>
                  <a:schemeClr val="accent1"/>
                </a:solidFill>
              </a:rPr>
              <a:t>Qualitätskriterien EER</a:t>
            </a:r>
          </a:p>
          <a:p>
            <a:endParaRPr lang="de-DE" dirty="0"/>
          </a:p>
        </p:txBody>
      </p:sp>
      <p:sp>
        <p:nvSpPr>
          <p:cNvPr id="4" name="Slide Number Placeholder 3">
            <a:extLst>
              <a:ext uri="{FF2B5EF4-FFF2-40B4-BE49-F238E27FC236}">
                <a16:creationId xmlns:a16="http://schemas.microsoft.com/office/drawing/2014/main" id="{D55D7CEC-2DF2-DD49-96FD-7749C91C6A73}"/>
              </a:ext>
            </a:extLst>
          </p:cNvPr>
          <p:cNvSpPr>
            <a:spLocks noGrp="1"/>
          </p:cNvSpPr>
          <p:nvPr>
            <p:ph type="sldNum" sz="quarter" idx="4"/>
          </p:nvPr>
        </p:nvSpPr>
        <p:spPr/>
        <p:txBody>
          <a:bodyPr/>
          <a:lstStyle/>
          <a:p>
            <a:fld id="{6B52BCD7-8B4B-1443-81DC-540C3C62FE02}" type="slidenum">
              <a:rPr lang="de-DE" smtClean="0"/>
              <a:t>64</a:t>
            </a:fld>
            <a:endParaRPr lang="de-DE"/>
          </a:p>
        </p:txBody>
      </p:sp>
      <p:sp>
        <p:nvSpPr>
          <p:cNvPr id="5" name="Date Placeholder 4">
            <a:extLst>
              <a:ext uri="{FF2B5EF4-FFF2-40B4-BE49-F238E27FC236}">
                <a16:creationId xmlns:a16="http://schemas.microsoft.com/office/drawing/2014/main" id="{AAC3D43C-8123-734D-A6D6-AE4164EC4AD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24C7A7EF-E5BA-604A-84D2-2498329353AD}"/>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757826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0216-DF87-BF46-967B-3A10B3271D94}"/>
              </a:ext>
            </a:extLst>
          </p:cNvPr>
          <p:cNvSpPr>
            <a:spLocks noGrp="1"/>
          </p:cNvSpPr>
          <p:nvPr>
            <p:ph type="title"/>
          </p:nvPr>
        </p:nvSpPr>
        <p:spPr/>
        <p:txBody>
          <a:bodyPr/>
          <a:lstStyle/>
          <a:p>
            <a:r>
              <a:rPr lang="de-DE" dirty="0"/>
              <a:t>Dokumentation</a:t>
            </a:r>
          </a:p>
        </p:txBody>
      </p:sp>
      <p:sp>
        <p:nvSpPr>
          <p:cNvPr id="3" name="Content Placeholder 2">
            <a:extLst>
              <a:ext uri="{FF2B5EF4-FFF2-40B4-BE49-F238E27FC236}">
                <a16:creationId xmlns:a16="http://schemas.microsoft.com/office/drawing/2014/main" id="{AD54D28B-604E-1441-83B3-03D24EEE48AD}"/>
              </a:ext>
            </a:extLst>
          </p:cNvPr>
          <p:cNvSpPr>
            <a:spLocks noGrp="1"/>
          </p:cNvSpPr>
          <p:nvPr>
            <p:ph idx="1"/>
          </p:nvPr>
        </p:nvSpPr>
        <p:spPr/>
        <p:txBody>
          <a:bodyPr>
            <a:normAutofit/>
          </a:bodyPr>
          <a:lstStyle/>
          <a:p>
            <a:r>
              <a:rPr lang="de-DE" dirty="0"/>
              <a:t>Ein (E)ER-Schema ist i.d.R. nicht ausreichend, um alle interessierenden Details einer betrachteten Miniwelt zu beschreiben.</a:t>
            </a:r>
          </a:p>
          <a:p>
            <a:r>
              <a:rPr lang="de-DE" dirty="0"/>
              <a:t>Beispiele:</a:t>
            </a:r>
          </a:p>
          <a:p>
            <a:pPr lvl="1"/>
            <a:r>
              <a:rPr lang="de-DE" dirty="0"/>
              <a:t>Jede Abteilung hat wenigstens fünf Mitarbeiter, die der Firma jeweils mehr als zehn Jahre angehören.</a:t>
            </a:r>
          </a:p>
          <a:p>
            <a:pPr lvl="1"/>
            <a:r>
              <a:rPr lang="de-DE" dirty="0"/>
              <a:t>In keiner Abteilung gibt es Mitarbeiter, die ein höheres Gehalt bekommen als ihr jeweiliger Abteilungsleiter.</a:t>
            </a:r>
          </a:p>
          <a:p>
            <a:pPr lvl="1"/>
            <a:r>
              <a:rPr lang="de-DE" dirty="0"/>
              <a:t>„</a:t>
            </a:r>
            <a:r>
              <a:rPr lang="de-DE" dirty="0" err="1"/>
              <a:t>JahresSonderzahlung</a:t>
            </a:r>
            <a:r>
              <a:rPr lang="de-DE" dirty="0"/>
              <a:t>“ ist ein abgeleitetes Attribut, welches sich stets wie folgt errechnet: </a:t>
            </a:r>
          </a:p>
          <a:p>
            <a:pPr lvl="2"/>
            <a:r>
              <a:rPr lang="de-DE" dirty="0" err="1"/>
              <a:t>JahresSonderzahlung</a:t>
            </a:r>
            <a:r>
              <a:rPr lang="de-DE" dirty="0"/>
              <a:t> = 0,01 </a:t>
            </a:r>
            <a:r>
              <a:rPr lang="en-US" dirty="0"/>
              <a:t>⋅ </a:t>
            </a:r>
            <a:r>
              <a:rPr lang="de-DE" dirty="0"/>
              <a:t>Projektbudget</a:t>
            </a:r>
          </a:p>
          <a:p>
            <a:pPr lvl="1"/>
            <a:r>
              <a:rPr lang="de-DE" dirty="0"/>
              <a:t>Ein Projektbudget liegt nie unter 50T€</a:t>
            </a:r>
          </a:p>
          <a:p>
            <a:r>
              <a:rPr lang="de-DE" dirty="0"/>
              <a:t>Lösung </a:t>
            </a:r>
            <a:r>
              <a:rPr lang="de-DE" dirty="0">
                <a:sym typeface="Wingdings" pitchFamily="2" charset="2"/>
              </a:rPr>
              <a:t>➝ Geschäftsregeln (Business Rules)</a:t>
            </a:r>
            <a:endParaRPr lang="de-DE" dirty="0"/>
          </a:p>
        </p:txBody>
      </p:sp>
      <p:sp>
        <p:nvSpPr>
          <p:cNvPr id="4" name="Slide Number Placeholder 3">
            <a:extLst>
              <a:ext uri="{FF2B5EF4-FFF2-40B4-BE49-F238E27FC236}">
                <a16:creationId xmlns:a16="http://schemas.microsoft.com/office/drawing/2014/main" id="{5B40A1E5-EB65-4841-AF1C-2C354413702D}"/>
              </a:ext>
            </a:extLst>
          </p:cNvPr>
          <p:cNvSpPr>
            <a:spLocks noGrp="1"/>
          </p:cNvSpPr>
          <p:nvPr>
            <p:ph type="sldNum" sz="quarter" idx="4"/>
          </p:nvPr>
        </p:nvSpPr>
        <p:spPr/>
        <p:txBody>
          <a:bodyPr/>
          <a:lstStyle/>
          <a:p>
            <a:fld id="{6B52BCD7-8B4B-1443-81DC-540C3C62FE02}" type="slidenum">
              <a:rPr lang="en-GB" smtClean="0"/>
              <a:t>65</a:t>
            </a:fld>
            <a:endParaRPr lang="en-GB"/>
          </a:p>
        </p:txBody>
      </p:sp>
      <p:sp>
        <p:nvSpPr>
          <p:cNvPr id="5" name="Date Placeholder 4">
            <a:extLst>
              <a:ext uri="{FF2B5EF4-FFF2-40B4-BE49-F238E27FC236}">
                <a16:creationId xmlns:a16="http://schemas.microsoft.com/office/drawing/2014/main" id="{43AFB18C-2E07-9E47-B2F2-36B3571E8A11}"/>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49EC10C6-5E45-6548-81D7-20E6117B7918}"/>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917058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C582-182F-BB48-866E-7464B148EED2}"/>
              </a:ext>
            </a:extLst>
          </p:cNvPr>
          <p:cNvSpPr>
            <a:spLocks noGrp="1"/>
          </p:cNvSpPr>
          <p:nvPr>
            <p:ph type="title"/>
          </p:nvPr>
        </p:nvSpPr>
        <p:spPr/>
        <p:txBody>
          <a:bodyPr/>
          <a:lstStyle/>
          <a:p>
            <a:r>
              <a:rPr lang="de-DE" dirty="0"/>
              <a:t>Geschäftsregeln (Business Rules)</a:t>
            </a:r>
          </a:p>
        </p:txBody>
      </p:sp>
      <p:sp>
        <p:nvSpPr>
          <p:cNvPr id="3" name="Content Placeholder 2">
            <a:extLst>
              <a:ext uri="{FF2B5EF4-FFF2-40B4-BE49-F238E27FC236}">
                <a16:creationId xmlns:a16="http://schemas.microsoft.com/office/drawing/2014/main" id="{498E71A2-8FA6-7C49-8446-384B3B9FEC26}"/>
              </a:ext>
            </a:extLst>
          </p:cNvPr>
          <p:cNvSpPr>
            <a:spLocks noGrp="1"/>
          </p:cNvSpPr>
          <p:nvPr>
            <p:ph idx="1"/>
          </p:nvPr>
        </p:nvSpPr>
        <p:spPr/>
        <p:txBody>
          <a:bodyPr/>
          <a:lstStyle/>
          <a:p>
            <a:r>
              <a:rPr lang="de-DE" dirty="0"/>
              <a:t>Beschreibend (</a:t>
            </a:r>
            <a:r>
              <a:rPr lang="de-DE" i="1" dirty="0" err="1"/>
              <a:t>descriptions</a:t>
            </a:r>
            <a:r>
              <a:rPr lang="de-DE" dirty="0"/>
              <a:t>):</a:t>
            </a:r>
          </a:p>
          <a:p>
            <a:pPr lvl="1"/>
            <a:r>
              <a:rPr lang="de-DE" dirty="0"/>
              <a:t>strukturierte Dokumentation: z.B. Tabellen</a:t>
            </a:r>
          </a:p>
          <a:p>
            <a:pPr lvl="1"/>
            <a:endParaRPr lang="de-DE" dirty="0"/>
          </a:p>
          <a:p>
            <a:r>
              <a:rPr lang="de-DE" dirty="0"/>
              <a:t>Einschränkungen (</a:t>
            </a:r>
            <a:r>
              <a:rPr lang="de-DE" i="1" dirty="0" err="1"/>
              <a:t>constraints</a:t>
            </a:r>
            <a:r>
              <a:rPr lang="de-DE" dirty="0"/>
              <a:t>):</a:t>
            </a:r>
          </a:p>
          <a:p>
            <a:pPr lvl="1"/>
            <a:r>
              <a:rPr lang="de-DE" dirty="0">
                <a:sym typeface="Wingdings" pitchFamily="2" charset="2"/>
              </a:rPr>
              <a:t>&lt;Konzept&gt; muss / darf nicht &lt;formale Einschränkung&gt;</a:t>
            </a:r>
          </a:p>
          <a:p>
            <a:pPr lvl="1"/>
            <a:endParaRPr lang="de-DE" dirty="0">
              <a:sym typeface="Wingdings" pitchFamily="2" charset="2"/>
            </a:endParaRPr>
          </a:p>
          <a:p>
            <a:r>
              <a:rPr lang="de-DE" dirty="0"/>
              <a:t>Spezifikation abgeleiteter Größen (</a:t>
            </a:r>
            <a:r>
              <a:rPr lang="de-DE" i="1" dirty="0" err="1"/>
              <a:t>derivations</a:t>
            </a:r>
            <a:r>
              <a:rPr lang="de-DE" dirty="0"/>
              <a:t>):</a:t>
            </a:r>
          </a:p>
          <a:p>
            <a:pPr lvl="1"/>
            <a:r>
              <a:rPr lang="de-DE" dirty="0"/>
              <a:t>&lt;Konzept&gt; wird gebildet über &lt;Operation zur Gewinnung des Konzepts&gt;</a:t>
            </a:r>
          </a:p>
          <a:p>
            <a:endParaRPr lang="de-DE" dirty="0"/>
          </a:p>
        </p:txBody>
      </p:sp>
      <p:sp>
        <p:nvSpPr>
          <p:cNvPr id="4" name="Slide Number Placeholder 3">
            <a:extLst>
              <a:ext uri="{FF2B5EF4-FFF2-40B4-BE49-F238E27FC236}">
                <a16:creationId xmlns:a16="http://schemas.microsoft.com/office/drawing/2014/main" id="{0AAB61DF-1524-AC44-8C8A-1C583394608A}"/>
              </a:ext>
            </a:extLst>
          </p:cNvPr>
          <p:cNvSpPr>
            <a:spLocks noGrp="1"/>
          </p:cNvSpPr>
          <p:nvPr>
            <p:ph type="sldNum" sz="quarter" idx="4"/>
          </p:nvPr>
        </p:nvSpPr>
        <p:spPr/>
        <p:txBody>
          <a:bodyPr/>
          <a:lstStyle/>
          <a:p>
            <a:fld id="{6B52BCD7-8B4B-1443-81DC-540C3C62FE02}" type="slidenum">
              <a:rPr lang="en-GB" smtClean="0"/>
              <a:t>66</a:t>
            </a:fld>
            <a:endParaRPr lang="en-GB"/>
          </a:p>
        </p:txBody>
      </p:sp>
      <p:sp>
        <p:nvSpPr>
          <p:cNvPr id="5" name="Date Placeholder 4">
            <a:extLst>
              <a:ext uri="{FF2B5EF4-FFF2-40B4-BE49-F238E27FC236}">
                <a16:creationId xmlns:a16="http://schemas.microsoft.com/office/drawing/2014/main" id="{C203D850-BFF5-7B41-8239-7B9FD754FFBE}"/>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5569761D-3D36-864A-B11A-5E21E6724640}"/>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685613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86FF-34FC-D54B-8D2D-3F69301D27EA}"/>
              </a:ext>
            </a:extLst>
          </p:cNvPr>
          <p:cNvSpPr>
            <a:spLocks noGrp="1"/>
          </p:cNvSpPr>
          <p:nvPr>
            <p:ph type="title"/>
          </p:nvPr>
        </p:nvSpPr>
        <p:spPr/>
        <p:txBody>
          <a:bodyPr/>
          <a:lstStyle/>
          <a:p>
            <a:r>
              <a:rPr lang="de-DE" dirty="0"/>
              <a:t>Beispiel: Beschreibende Regeln</a:t>
            </a:r>
          </a:p>
        </p:txBody>
      </p:sp>
      <p:sp>
        <p:nvSpPr>
          <p:cNvPr id="7" name="Date Placeholder 6">
            <a:extLst>
              <a:ext uri="{FF2B5EF4-FFF2-40B4-BE49-F238E27FC236}">
                <a16:creationId xmlns:a16="http://schemas.microsoft.com/office/drawing/2014/main" id="{D9A69B8B-C76B-D147-9FC7-612F2E23ED53}"/>
              </a:ext>
            </a:extLst>
          </p:cNvPr>
          <p:cNvSpPr>
            <a:spLocks noGrp="1"/>
          </p:cNvSpPr>
          <p:nvPr>
            <p:ph type="dt" sz="half" idx="2"/>
          </p:nvPr>
        </p:nvSpPr>
        <p:spPr/>
        <p:txBody>
          <a:bodyPr/>
          <a:lstStyle/>
          <a:p>
            <a:r>
              <a:rPr lang="en-GB"/>
              <a:t>Modellierung</a:t>
            </a:r>
          </a:p>
        </p:txBody>
      </p:sp>
      <p:sp>
        <p:nvSpPr>
          <p:cNvPr id="8" name="Footer Placeholder 7">
            <a:extLst>
              <a:ext uri="{FF2B5EF4-FFF2-40B4-BE49-F238E27FC236}">
                <a16:creationId xmlns:a16="http://schemas.microsoft.com/office/drawing/2014/main" id="{F93BA7A2-DF1F-194C-B085-599B8F94129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BB724071-FFDD-4C4B-A6BA-62582164513F}"/>
              </a:ext>
            </a:extLst>
          </p:cNvPr>
          <p:cNvSpPr>
            <a:spLocks noGrp="1"/>
          </p:cNvSpPr>
          <p:nvPr>
            <p:ph type="sldNum" sz="quarter" idx="4"/>
          </p:nvPr>
        </p:nvSpPr>
        <p:spPr/>
        <p:txBody>
          <a:bodyPr/>
          <a:lstStyle/>
          <a:p>
            <a:fld id="{6B52BCD7-8B4B-1443-81DC-540C3C62FE02}" type="slidenum">
              <a:rPr lang="en-GB" smtClean="0"/>
              <a:t>67</a:t>
            </a:fld>
            <a:endParaRPr lang="en-GB"/>
          </a:p>
        </p:txBody>
      </p:sp>
      <p:graphicFrame>
        <p:nvGraphicFramePr>
          <p:cNvPr id="5" name="Group 383">
            <a:extLst>
              <a:ext uri="{FF2B5EF4-FFF2-40B4-BE49-F238E27FC236}">
                <a16:creationId xmlns:a16="http://schemas.microsoft.com/office/drawing/2014/main" id="{B3B3E804-D80A-854A-8493-4DEDC33DECD6}"/>
              </a:ext>
            </a:extLst>
          </p:cNvPr>
          <p:cNvGraphicFramePr>
            <a:graphicFrameLocks noGrp="1"/>
          </p:cNvGraphicFramePr>
          <p:nvPr>
            <p:extLst>
              <p:ext uri="{D42A27DB-BD31-4B8C-83A1-F6EECF244321}">
                <p14:modId xmlns:p14="http://schemas.microsoft.com/office/powerpoint/2010/main" val="793409201"/>
              </p:ext>
            </p:extLst>
          </p:nvPr>
        </p:nvGraphicFramePr>
        <p:xfrm>
          <a:off x="2101316" y="1594321"/>
          <a:ext cx="7990701" cy="2043840"/>
        </p:xfrm>
        <a:graphic>
          <a:graphicData uri="http://schemas.openxmlformats.org/drawingml/2006/table">
            <a:tbl>
              <a:tblPr/>
              <a:tblGrid>
                <a:gridCol w="1386763">
                  <a:extLst>
                    <a:ext uri="{9D8B030D-6E8A-4147-A177-3AD203B41FA5}">
                      <a16:colId xmlns:a16="http://schemas.microsoft.com/office/drawing/2014/main" val="20000"/>
                    </a:ext>
                  </a:extLst>
                </a:gridCol>
                <a:gridCol w="2756312">
                  <a:extLst>
                    <a:ext uri="{9D8B030D-6E8A-4147-A177-3AD203B41FA5}">
                      <a16:colId xmlns:a16="http://schemas.microsoft.com/office/drawing/2014/main" val="20001"/>
                    </a:ext>
                  </a:extLst>
                </a:gridCol>
                <a:gridCol w="2644568">
                  <a:extLst>
                    <a:ext uri="{9D8B030D-6E8A-4147-A177-3AD203B41FA5}">
                      <a16:colId xmlns:a16="http://schemas.microsoft.com/office/drawing/2014/main" val="20002"/>
                    </a:ext>
                  </a:extLst>
                </a:gridCol>
                <a:gridCol w="1203058">
                  <a:extLst>
                    <a:ext uri="{9D8B030D-6E8A-4147-A177-3AD203B41FA5}">
                      <a16:colId xmlns:a16="http://schemas.microsoft.com/office/drawing/2014/main" val="20003"/>
                    </a:ext>
                  </a:extLst>
                </a:gridCol>
              </a:tblGrid>
              <a:tr h="29971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a:ln>
                            <a:noFill/>
                          </a:ln>
                          <a:solidFill>
                            <a:schemeClr val="tx1"/>
                          </a:solidFill>
                          <a:effectLst/>
                          <a:latin typeface="+mn-lt"/>
                        </a:rPr>
                        <a:t>Entität</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rPr>
                        <a:t>Beschreibung</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a:ln>
                            <a:noFill/>
                          </a:ln>
                          <a:solidFill>
                            <a:schemeClr val="tx1"/>
                          </a:solidFill>
                          <a:effectLst/>
                          <a:latin typeface="+mn-lt"/>
                        </a:rPr>
                        <a:t>Attribute</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a:ln>
                            <a:noFill/>
                          </a:ln>
                          <a:solidFill>
                            <a:schemeClr val="tx1"/>
                          </a:solidFill>
                          <a:effectLst/>
                          <a:latin typeface="+mn-lt"/>
                        </a:rPr>
                        <a:t>Identifikator</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ANGESTELLTE</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Angestellter der Firma.</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err="1">
                          <a:ln>
                            <a:noFill/>
                          </a:ln>
                          <a:solidFill>
                            <a:schemeClr val="tx1"/>
                          </a:solidFill>
                          <a:effectLst/>
                          <a:latin typeface="+mn-lt"/>
                        </a:rPr>
                        <a:t>SozVersNr</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GebDatum</a:t>
                      </a:r>
                      <a:r>
                        <a:rPr kumimoji="0" lang="de-DE" sz="1600" b="0" i="0" u="none" strike="noStrike" cap="none" normalizeH="0" baseline="0" dirty="0">
                          <a:ln>
                            <a:noFill/>
                          </a:ln>
                          <a:solidFill>
                            <a:schemeClr val="tx1"/>
                          </a:solidFill>
                          <a:effectLst/>
                          <a:latin typeface="+mn-lt"/>
                        </a:rPr>
                        <a:t>, Name, Geschlecht, Adresse, Gehalt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err="1">
                          <a:ln>
                            <a:noFill/>
                          </a:ln>
                          <a:solidFill>
                            <a:schemeClr val="tx1"/>
                          </a:solidFill>
                          <a:effectLst/>
                          <a:latin typeface="+mn-lt"/>
                        </a:rPr>
                        <a:t>SozVersNr</a:t>
                      </a:r>
                      <a:endParaRPr kumimoji="0" lang="de-DE" sz="1600" b="0" i="0" u="none" strike="noStrike" cap="none" normalizeH="0" baseline="0" dirty="0">
                        <a:ln>
                          <a:noFill/>
                        </a:ln>
                        <a:solidFill>
                          <a:schemeClr val="tx1"/>
                        </a:solidFill>
                        <a:effectLst/>
                        <a:latin typeface="+mn-lt"/>
                      </a:endParaRP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PROJEKT</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Ein Projekt der Firma, bei dem Angestellte mitwirken.</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a:ln>
                            <a:noFill/>
                          </a:ln>
                          <a:solidFill>
                            <a:schemeClr val="tx1"/>
                          </a:solidFill>
                          <a:effectLst/>
                          <a:latin typeface="+mn-lt"/>
                        </a:rPr>
                        <a:t>Name, Nummer, Standort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Nummer</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br>
                        <a:rPr kumimoji="0" lang="de-DE" sz="1600" b="0" i="0" u="none" strike="noStrike" cap="none" normalizeH="0" baseline="0" dirty="0">
                          <a:ln>
                            <a:noFill/>
                          </a:ln>
                          <a:solidFill>
                            <a:schemeClr val="tx1"/>
                          </a:solidFill>
                          <a:effectLst/>
                          <a:latin typeface="+mn-lt"/>
                        </a:rPr>
                      </a:br>
                      <a:endParaRPr kumimoji="0" lang="de-DE" sz="1600" b="0" i="0" u="none" strike="noStrike" cap="none" normalizeH="0" baseline="0" dirty="0">
                        <a:ln>
                          <a:noFill/>
                        </a:ln>
                        <a:solidFill>
                          <a:schemeClr val="tx1"/>
                        </a:solidFill>
                        <a:effectLst/>
                        <a:latin typeface="+mn-lt"/>
                      </a:endParaRP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Group 385">
            <a:extLst>
              <a:ext uri="{FF2B5EF4-FFF2-40B4-BE49-F238E27FC236}">
                <a16:creationId xmlns:a16="http://schemas.microsoft.com/office/drawing/2014/main" id="{CC00820B-1D46-8841-95F9-1D86A432A4DA}"/>
              </a:ext>
            </a:extLst>
          </p:cNvPr>
          <p:cNvGraphicFramePr>
            <a:graphicFrameLocks noGrp="1"/>
          </p:cNvGraphicFramePr>
          <p:nvPr>
            <p:extLst/>
          </p:nvPr>
        </p:nvGraphicFramePr>
        <p:xfrm>
          <a:off x="2101316" y="3862901"/>
          <a:ext cx="7989368" cy="2084806"/>
        </p:xfrm>
        <a:graphic>
          <a:graphicData uri="http://schemas.openxmlformats.org/drawingml/2006/table">
            <a:tbl>
              <a:tblPr/>
              <a:tblGrid>
                <a:gridCol w="1378000">
                  <a:extLst>
                    <a:ext uri="{9D8B030D-6E8A-4147-A177-3AD203B41FA5}">
                      <a16:colId xmlns:a16="http://schemas.microsoft.com/office/drawing/2014/main" val="20000"/>
                    </a:ext>
                  </a:extLst>
                </a:gridCol>
                <a:gridCol w="3528302">
                  <a:extLst>
                    <a:ext uri="{9D8B030D-6E8A-4147-A177-3AD203B41FA5}">
                      <a16:colId xmlns:a16="http://schemas.microsoft.com/office/drawing/2014/main" val="20001"/>
                    </a:ext>
                  </a:extLst>
                </a:gridCol>
                <a:gridCol w="1747880">
                  <a:extLst>
                    <a:ext uri="{9D8B030D-6E8A-4147-A177-3AD203B41FA5}">
                      <a16:colId xmlns:a16="http://schemas.microsoft.com/office/drawing/2014/main" val="20002"/>
                    </a:ext>
                  </a:extLst>
                </a:gridCol>
                <a:gridCol w="1335186">
                  <a:extLst>
                    <a:ext uri="{9D8B030D-6E8A-4147-A177-3AD203B41FA5}">
                      <a16:colId xmlns:a16="http://schemas.microsoft.com/office/drawing/2014/main" val="20003"/>
                    </a:ext>
                  </a:extLst>
                </a:gridCol>
              </a:tblGrid>
              <a:tr h="356806">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a:ln>
                            <a:noFill/>
                          </a:ln>
                          <a:solidFill>
                            <a:schemeClr val="tx1"/>
                          </a:solidFill>
                          <a:effectLst/>
                          <a:latin typeface="+mn-lt"/>
                        </a:rPr>
                        <a:t>Relation</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rPr>
                        <a:t>Beschreibung</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rPr>
                        <a:t>Beteiligte Entitäten</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rPr>
                        <a:t>Attribute</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LEITET</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Ordnet einen Angestellten in der Rolle des Abteilungsleiters einer Abteilung zu.</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Angestellter (1, 1)</a:t>
                      </a:r>
                      <a:br>
                        <a:rPr kumimoji="0" lang="de-DE" sz="1600" b="0" i="0" u="none" strike="noStrike" cap="none" normalizeH="0" baseline="0" dirty="0">
                          <a:ln>
                            <a:noFill/>
                          </a:ln>
                          <a:solidFill>
                            <a:schemeClr val="tx1"/>
                          </a:solidFill>
                          <a:effectLst/>
                          <a:latin typeface="+mn-lt"/>
                        </a:rPr>
                      </a:br>
                      <a:r>
                        <a:rPr kumimoji="0" lang="de-DE" sz="1600" b="0" i="0" u="none" strike="noStrike" cap="none" normalizeH="0" baseline="0" dirty="0">
                          <a:ln>
                            <a:noFill/>
                          </a:ln>
                          <a:solidFill>
                            <a:schemeClr val="tx1"/>
                          </a:solidFill>
                          <a:effectLst/>
                          <a:latin typeface="+mn-lt"/>
                        </a:rPr>
                        <a:t>Abteilung (1, 1)</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Anfangsdatum</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a:ln>
                            <a:noFill/>
                          </a:ln>
                          <a:solidFill>
                            <a:schemeClr val="tx1"/>
                          </a:solidFill>
                          <a:effectLst/>
                          <a:latin typeface="+mn-lt"/>
                        </a:rPr>
                        <a:t>ARBEITET_FÜR</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Ordnet einen Angestellten einer Ab-teilung in der Rolle des Mitarbeiters zu.</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Angestellter (1, N)</a:t>
                      </a:r>
                      <a:br>
                        <a:rPr kumimoji="0" lang="de-DE" sz="1600" b="0" i="0" u="none" strike="noStrike" cap="none" normalizeH="0" baseline="0" dirty="0">
                          <a:ln>
                            <a:noFill/>
                          </a:ln>
                          <a:solidFill>
                            <a:schemeClr val="tx1"/>
                          </a:solidFill>
                          <a:effectLst/>
                          <a:latin typeface="+mn-lt"/>
                        </a:rPr>
                      </a:br>
                      <a:r>
                        <a:rPr kumimoji="0" lang="de-DE" sz="1600" b="0" i="0" u="none" strike="noStrike" cap="none" normalizeH="0" baseline="0" dirty="0">
                          <a:ln>
                            <a:noFill/>
                          </a:ln>
                          <a:solidFill>
                            <a:schemeClr val="tx1"/>
                          </a:solidFill>
                          <a:effectLst/>
                          <a:latin typeface="+mn-lt"/>
                        </a:rPr>
                        <a:t>Abteilung (1, 1)</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600" b="0" i="0" u="none" strike="noStrike" cap="none" normalizeH="0" baseline="0" dirty="0">
                        <a:ln>
                          <a:noFill/>
                        </a:ln>
                        <a:solidFill>
                          <a:schemeClr val="tx1"/>
                        </a:solidFill>
                        <a:effectLst/>
                        <a:latin typeface="+mn-lt"/>
                      </a:endParaRP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a:ln>
                            <a:noFill/>
                          </a:ln>
                          <a:solidFill>
                            <a:schemeClr val="tx1"/>
                          </a:solidFill>
                          <a:effectLst/>
                          <a:latin typeface="+mn-lt"/>
                        </a:rPr>
                        <a:t>...</a:t>
                      </a:r>
                      <a:br>
                        <a:rPr kumimoji="0" lang="de-DE" sz="1600" b="0" i="0" u="none" strike="noStrike" cap="none" normalizeH="0" baseline="0">
                          <a:ln>
                            <a:noFill/>
                          </a:ln>
                          <a:solidFill>
                            <a:schemeClr val="tx1"/>
                          </a:solidFill>
                          <a:effectLst/>
                          <a:latin typeface="+mn-lt"/>
                        </a:rPr>
                      </a:br>
                      <a:endParaRPr kumimoji="0" lang="de-DE" sz="1600" b="0" i="0" u="none" strike="noStrike" cap="none" normalizeH="0" baseline="0">
                        <a:ln>
                          <a:noFill/>
                        </a:ln>
                        <a:solidFill>
                          <a:schemeClr val="tx1"/>
                        </a:solidFill>
                        <a:effectLst/>
                        <a:latin typeface="+mn-lt"/>
                      </a:endParaRP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7590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1981-01E0-8240-B5A5-FE3A4E584FA3}"/>
              </a:ext>
            </a:extLst>
          </p:cNvPr>
          <p:cNvSpPr>
            <a:spLocks noGrp="1"/>
          </p:cNvSpPr>
          <p:nvPr>
            <p:ph type="title"/>
          </p:nvPr>
        </p:nvSpPr>
        <p:spPr/>
        <p:txBody>
          <a:bodyPr/>
          <a:lstStyle/>
          <a:p>
            <a:r>
              <a:rPr lang="de-DE" dirty="0"/>
              <a:t>Beispiel: Einschränkungen &amp; Ableitungen</a:t>
            </a:r>
          </a:p>
        </p:txBody>
      </p:sp>
      <p:sp>
        <p:nvSpPr>
          <p:cNvPr id="6" name="Date Placeholder 5">
            <a:extLst>
              <a:ext uri="{FF2B5EF4-FFF2-40B4-BE49-F238E27FC236}">
                <a16:creationId xmlns:a16="http://schemas.microsoft.com/office/drawing/2014/main" id="{6D62EF5D-D801-5F41-ACA8-0CAA5836B4D4}"/>
              </a:ext>
            </a:extLst>
          </p:cNvPr>
          <p:cNvSpPr>
            <a:spLocks noGrp="1"/>
          </p:cNvSpPr>
          <p:nvPr>
            <p:ph type="dt" sz="half" idx="2"/>
          </p:nvPr>
        </p:nvSpPr>
        <p:spPr/>
        <p:txBody>
          <a:bodyPr/>
          <a:lstStyle/>
          <a:p>
            <a:r>
              <a:rPr lang="en-GB"/>
              <a:t>Modellierung</a:t>
            </a:r>
          </a:p>
        </p:txBody>
      </p:sp>
      <p:sp>
        <p:nvSpPr>
          <p:cNvPr id="7" name="Footer Placeholder 6">
            <a:extLst>
              <a:ext uri="{FF2B5EF4-FFF2-40B4-BE49-F238E27FC236}">
                <a16:creationId xmlns:a16="http://schemas.microsoft.com/office/drawing/2014/main" id="{C8FA80CD-2C65-AB4B-B229-53489D81BA15}"/>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2EE38BA1-25F7-F149-8CC2-55AA90753701}"/>
              </a:ext>
            </a:extLst>
          </p:cNvPr>
          <p:cNvSpPr>
            <a:spLocks noGrp="1"/>
          </p:cNvSpPr>
          <p:nvPr>
            <p:ph type="sldNum" sz="quarter" idx="4"/>
          </p:nvPr>
        </p:nvSpPr>
        <p:spPr/>
        <p:txBody>
          <a:bodyPr/>
          <a:lstStyle/>
          <a:p>
            <a:fld id="{6B52BCD7-8B4B-1443-81DC-540C3C62FE02}" type="slidenum">
              <a:rPr lang="en-GB" smtClean="0"/>
              <a:t>68</a:t>
            </a:fld>
            <a:endParaRPr lang="en-GB"/>
          </a:p>
        </p:txBody>
      </p:sp>
      <p:graphicFrame>
        <p:nvGraphicFramePr>
          <p:cNvPr id="4" name="Group 78">
            <a:extLst>
              <a:ext uri="{FF2B5EF4-FFF2-40B4-BE49-F238E27FC236}">
                <a16:creationId xmlns:a16="http://schemas.microsoft.com/office/drawing/2014/main" id="{2710CE4C-0B22-FB4C-9028-7E1F9A3DE161}"/>
              </a:ext>
            </a:extLst>
          </p:cNvPr>
          <p:cNvGraphicFramePr>
            <a:graphicFrameLocks noGrp="1"/>
          </p:cNvGraphicFramePr>
          <p:nvPr>
            <p:extLst>
              <p:ext uri="{D42A27DB-BD31-4B8C-83A1-F6EECF244321}">
                <p14:modId xmlns:p14="http://schemas.microsoft.com/office/powerpoint/2010/main" val="1776327657"/>
              </p:ext>
            </p:extLst>
          </p:nvPr>
        </p:nvGraphicFramePr>
        <p:xfrm>
          <a:off x="1796919" y="1797445"/>
          <a:ext cx="8597462" cy="4057754"/>
        </p:xfrm>
        <a:graphic>
          <a:graphicData uri="http://schemas.openxmlformats.org/drawingml/2006/table">
            <a:tbl>
              <a:tblPr/>
              <a:tblGrid>
                <a:gridCol w="8597462">
                  <a:extLst>
                    <a:ext uri="{9D8B030D-6E8A-4147-A177-3AD203B41FA5}">
                      <a16:colId xmlns:a16="http://schemas.microsoft.com/office/drawing/2014/main" val="20000"/>
                    </a:ext>
                  </a:extLst>
                </a:gridCol>
              </a:tblGrid>
              <a:tr h="444877">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a:ln>
                            <a:noFill/>
                          </a:ln>
                          <a:solidFill>
                            <a:schemeClr val="tx1"/>
                          </a:solidFill>
                          <a:effectLst/>
                          <a:latin typeface="+mn-lt"/>
                          <a:cs typeface="Arial" pitchFamily="34" charset="0"/>
                        </a:rPr>
                        <a:t>Einschränkungen (Constraints)</a:t>
                      </a:r>
                    </a:p>
                  </a:txBody>
                  <a:tcPr marL="54000" marR="54000" marT="36000" marB="360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124000">
                <a:tc>
                  <a:txBody>
                    <a:bodyPr/>
                    <a:lstStyle/>
                    <a:p>
                      <a:pPr marL="725488" marR="0" lvl="0" indent="-725488"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(BR1)</a:t>
                      </a:r>
                      <a:r>
                        <a:rPr kumimoji="0" lang="de-DE" sz="1600" b="0" i="0" u="none" strike="noStrike" cap="none" normalizeH="0" baseline="0" dirty="0">
                          <a:ln>
                            <a:noFill/>
                          </a:ln>
                          <a:solidFill>
                            <a:schemeClr val="tx1"/>
                          </a:solidFill>
                          <a:effectLst/>
                          <a:latin typeface="+mn-lt"/>
                          <a:cs typeface="Arial" pitchFamily="34" charset="0"/>
                        </a:rPr>
                        <a:t>	Ein Abteilungsleiter muss auch Mitarbeiter der Abteilung sein.</a:t>
                      </a:r>
                    </a:p>
                    <a:p>
                      <a:pPr marL="725488" marR="0" lvl="0" indent="-725488"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(BR2)	</a:t>
                      </a:r>
                      <a:r>
                        <a:rPr kumimoji="0" lang="de-DE" sz="1600" b="0" i="0" u="none" strike="noStrike" cap="none" normalizeH="0" baseline="0" dirty="0">
                          <a:ln>
                            <a:noFill/>
                          </a:ln>
                          <a:solidFill>
                            <a:schemeClr val="tx1"/>
                          </a:solidFill>
                          <a:effectLst/>
                          <a:latin typeface="+mn-lt"/>
                          <a:cs typeface="Arial" pitchFamily="34" charset="0"/>
                        </a:rPr>
                        <a:t>Ein Mitarbeiter darf kein höheres Gehalt beziehen als das des Abteilungsleiters der Abteilung, zu der er gehört.</a:t>
                      </a:r>
                    </a:p>
                    <a:p>
                      <a:pPr marL="725488" marR="0" lvl="0" indent="-725488"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(BR3)</a:t>
                      </a:r>
                      <a:r>
                        <a:rPr kumimoji="0" lang="de-DE" sz="1600" b="0" i="0" u="none" strike="noStrike" cap="none" normalizeH="0" baseline="0" dirty="0">
                          <a:ln>
                            <a:noFill/>
                          </a:ln>
                          <a:solidFill>
                            <a:schemeClr val="tx1"/>
                          </a:solidFill>
                          <a:effectLst/>
                          <a:latin typeface="+mn-lt"/>
                          <a:cs typeface="Arial" pitchFamily="34" charset="0"/>
                        </a:rPr>
                        <a:t>	Eine Abteilung mit Standort in Schweden muss von einem Mitarbeiter geleitet werden, der mindestens zehn Jahre durchgehend bei der Firma angestellt ist.</a:t>
                      </a:r>
                    </a:p>
                    <a:p>
                      <a:pPr marL="711200" marR="0" lvl="0" indent="-71120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(BR4)</a:t>
                      </a:r>
                      <a:r>
                        <a:rPr kumimoji="0" lang="de-DE" sz="1600" b="0" i="0" u="none" strike="noStrike" cap="none" normalizeH="0" baseline="0" dirty="0">
                          <a:ln>
                            <a:noFill/>
                          </a:ln>
                          <a:solidFill>
                            <a:schemeClr val="tx1"/>
                          </a:solidFill>
                          <a:effectLst/>
                          <a:latin typeface="+mn-lt"/>
                          <a:cs typeface="Arial" pitchFamily="34" charset="0"/>
                        </a:rPr>
                        <a:t>	Ein Mitarbeiter, der keiner Abteilung zugeordnet ist, darf an keinem Projekt mitwirken.</a:t>
                      </a:r>
                    </a:p>
                    <a:p>
                      <a:pPr marL="361950" marR="0" lvl="0" indent="-361950" algn="l" defTabSz="762000" rtl="0" eaLnBrk="1" fontAlgn="base" latinLnBrk="0" hangingPunct="1">
                        <a:lnSpc>
                          <a:spcPct val="100000"/>
                        </a:lnSpc>
                        <a:spcBef>
                          <a:spcPct val="20000"/>
                        </a:spcBef>
                        <a:spcAft>
                          <a:spcPct val="0"/>
                        </a:spcAft>
                        <a:buClrTx/>
                        <a:buSzTx/>
                        <a:buFont typeface="Arial Narrow" pitchFamily="32" charset="0"/>
                        <a:buNone/>
                        <a:tabLst>
                          <a:tab pos="361950" algn="l"/>
                        </a:tabLst>
                      </a:pPr>
                      <a:r>
                        <a:rPr kumimoji="0" lang="de-DE" sz="1600" b="0" i="0" u="none" strike="noStrike" cap="none" normalizeH="0" baseline="0" dirty="0">
                          <a:ln>
                            <a:noFill/>
                          </a:ln>
                          <a:solidFill>
                            <a:schemeClr val="tx1"/>
                          </a:solidFill>
                          <a:effectLst/>
                          <a:latin typeface="+mn-lt"/>
                          <a:cs typeface="Arial" pitchFamily="34" charset="0"/>
                        </a:rPr>
                        <a:t>...</a:t>
                      </a:r>
                    </a:p>
                  </a:txBody>
                  <a:tcPr marL="54000" marR="54000" marT="36000" marB="360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44877">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Ableitungen (</a:t>
                      </a:r>
                      <a:r>
                        <a:rPr kumimoji="0" lang="de-DE" sz="1600" b="1" i="0" u="none" strike="noStrike" cap="none" normalizeH="0" baseline="0" dirty="0" err="1">
                          <a:ln>
                            <a:noFill/>
                          </a:ln>
                          <a:solidFill>
                            <a:schemeClr val="tx1"/>
                          </a:solidFill>
                          <a:effectLst/>
                          <a:latin typeface="+mn-lt"/>
                          <a:cs typeface="Arial" pitchFamily="34" charset="0"/>
                        </a:rPr>
                        <a:t>Derivations</a:t>
                      </a:r>
                      <a:r>
                        <a:rPr kumimoji="0" lang="de-DE" sz="1600" b="1" i="0" u="none" strike="noStrike" cap="none" normalizeH="0" baseline="0" dirty="0">
                          <a:ln>
                            <a:noFill/>
                          </a:ln>
                          <a:solidFill>
                            <a:schemeClr val="tx1"/>
                          </a:solidFill>
                          <a:effectLst/>
                          <a:latin typeface="+mn-lt"/>
                          <a:cs typeface="Arial" pitchFamily="34" charset="0"/>
                        </a:rPr>
                        <a:t>)</a:t>
                      </a:r>
                    </a:p>
                  </a:txBody>
                  <a:tcPr marL="54000" marR="54000" marT="36000" marB="360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044000">
                <a:tc>
                  <a:txBody>
                    <a:bodyPr/>
                    <a:lstStyle/>
                    <a:p>
                      <a:pPr marL="725488" marR="0" lvl="0" indent="-725488"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(BR7)</a:t>
                      </a:r>
                      <a:r>
                        <a:rPr kumimoji="0" lang="de-DE" sz="1600" b="0" i="0" u="none" strike="noStrike" cap="none" normalizeH="0" baseline="0" dirty="0">
                          <a:ln>
                            <a:noFill/>
                          </a:ln>
                          <a:solidFill>
                            <a:schemeClr val="tx1"/>
                          </a:solidFill>
                          <a:effectLst/>
                          <a:latin typeface="+mn-lt"/>
                          <a:cs typeface="Arial" pitchFamily="34" charset="0"/>
                        </a:rPr>
                        <a:t>	Die Anzahl der Angestellten einer Abteilung ergibt sich aus der Anzahl der Angestellten, die über die Relation ARBEITET_FÜR mit der jeweiligen Abteilung in Beziehung stehen.</a:t>
                      </a:r>
                    </a:p>
                    <a:p>
                      <a:pPr marL="361950" marR="0" lvl="0" indent="-361950" algn="l" defTabSz="762000" rtl="0" eaLnBrk="1" fontAlgn="base" latinLnBrk="0" hangingPunct="1">
                        <a:lnSpc>
                          <a:spcPct val="100000"/>
                        </a:lnSpc>
                        <a:spcBef>
                          <a:spcPct val="20000"/>
                        </a:spcBef>
                        <a:spcAft>
                          <a:spcPct val="0"/>
                        </a:spcAft>
                        <a:buClrTx/>
                        <a:buSzTx/>
                        <a:buFont typeface="Arial Narrow" pitchFamily="32" charset="0"/>
                        <a:buNone/>
                        <a:tabLst>
                          <a:tab pos="361950" algn="l"/>
                        </a:tabLst>
                      </a:pPr>
                      <a:r>
                        <a:rPr kumimoji="0" lang="de-DE" sz="1600" b="0" i="0" u="none" strike="noStrike" cap="none" normalizeH="0" baseline="0" dirty="0">
                          <a:ln>
                            <a:noFill/>
                          </a:ln>
                          <a:solidFill>
                            <a:schemeClr val="tx1"/>
                          </a:solidFill>
                          <a:effectLst/>
                          <a:latin typeface="+mn-lt"/>
                          <a:cs typeface="Arial" pitchFamily="34" charset="0"/>
                        </a:rPr>
                        <a:t>...</a:t>
                      </a:r>
                    </a:p>
                  </a:txBody>
                  <a:tcPr marL="54000" marR="54000" marT="36000" marB="360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3956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3796F7-1A86-F043-90F9-8EF796C87072}"/>
              </a:ext>
            </a:extLst>
          </p:cNvPr>
          <p:cNvSpPr>
            <a:spLocks noGrp="1"/>
          </p:cNvSpPr>
          <p:nvPr>
            <p:ph type="title"/>
          </p:nvPr>
        </p:nvSpPr>
        <p:spPr/>
        <p:txBody>
          <a:bodyPr/>
          <a:lstStyle/>
          <a:p>
            <a:r>
              <a:rPr lang="de-DE" dirty="0"/>
              <a:t>Qualitätskriterien für (E)ER-Schemata</a:t>
            </a:r>
          </a:p>
        </p:txBody>
      </p:sp>
      <p:sp>
        <p:nvSpPr>
          <p:cNvPr id="6" name="Content Placeholder 5">
            <a:extLst>
              <a:ext uri="{FF2B5EF4-FFF2-40B4-BE49-F238E27FC236}">
                <a16:creationId xmlns:a16="http://schemas.microsoft.com/office/drawing/2014/main" id="{F56D9C8C-889A-024B-ACBC-FC073593D6EF}"/>
              </a:ext>
            </a:extLst>
          </p:cNvPr>
          <p:cNvSpPr>
            <a:spLocks noGrp="1"/>
          </p:cNvSpPr>
          <p:nvPr>
            <p:ph idx="1"/>
          </p:nvPr>
        </p:nvSpPr>
        <p:spPr/>
        <p:txBody>
          <a:bodyPr>
            <a:noAutofit/>
          </a:bodyPr>
          <a:lstStyle/>
          <a:p>
            <a:pPr lvl="0"/>
            <a:r>
              <a:rPr lang="de-DE" dirty="0">
                <a:solidFill>
                  <a:schemeClr val="accent1"/>
                </a:solidFill>
              </a:rPr>
              <a:t>Korrektheit</a:t>
            </a:r>
          </a:p>
          <a:p>
            <a:pPr lvl="1"/>
            <a:r>
              <a:rPr lang="de-DE" dirty="0"/>
              <a:t>Modellierten Entitäten, Beziehungen, Attribute sind in der zugrunde liegenden Miniwelt enthalten, werden getreu der gegebenen Miniwelt-Darstellung in einen Zusammenhang gesetzt</a:t>
            </a:r>
          </a:p>
          <a:p>
            <a:pPr lvl="0"/>
            <a:r>
              <a:rPr lang="de-DE" dirty="0">
                <a:solidFill>
                  <a:schemeClr val="accent1"/>
                </a:solidFill>
              </a:rPr>
              <a:t>Vollständigkeit</a:t>
            </a:r>
          </a:p>
          <a:p>
            <a:pPr lvl="1"/>
            <a:r>
              <a:rPr lang="de-DE" dirty="0"/>
              <a:t>Miniwelt-Darstellung wird (soweit möglich) vollständig durch das (E)ER-Schema wiedergegeben</a:t>
            </a:r>
          </a:p>
          <a:p>
            <a:pPr lvl="0"/>
            <a:r>
              <a:rPr lang="de-DE" dirty="0" err="1">
                <a:solidFill>
                  <a:schemeClr val="accent1"/>
                </a:solidFill>
              </a:rPr>
              <a:t>Minimalität</a:t>
            </a:r>
            <a:endParaRPr lang="de-DE" dirty="0">
              <a:solidFill>
                <a:schemeClr val="accent1"/>
              </a:solidFill>
            </a:endParaRPr>
          </a:p>
          <a:p>
            <a:pPr lvl="1"/>
            <a:r>
              <a:rPr lang="de-DE" dirty="0"/>
              <a:t>Im (E)ER-Schema berücksichtigten Konzepte, Beziehungen, Attribute der Miniwelt sind möglichst redundanzfrei modelliert</a:t>
            </a:r>
          </a:p>
          <a:p>
            <a:pPr lvl="0"/>
            <a:r>
              <a:rPr lang="de-DE" dirty="0">
                <a:solidFill>
                  <a:schemeClr val="accent1"/>
                </a:solidFill>
              </a:rPr>
              <a:t>Lesbarkeit</a:t>
            </a:r>
          </a:p>
          <a:p>
            <a:pPr lvl="1"/>
            <a:r>
              <a:rPr lang="de-DE" dirty="0"/>
              <a:t>(E)ER-Schema ist übersichtlich organisiert, zeigt einen systematischen Aufbau</a:t>
            </a:r>
          </a:p>
          <a:p>
            <a:pPr lvl="0"/>
            <a:r>
              <a:rPr lang="de-DE" dirty="0">
                <a:solidFill>
                  <a:schemeClr val="accent1"/>
                </a:solidFill>
              </a:rPr>
              <a:t>Verständlichkeit</a:t>
            </a:r>
          </a:p>
          <a:p>
            <a:pPr lvl="1"/>
            <a:r>
              <a:rPr lang="de-DE" dirty="0"/>
              <a:t>Modellierte (logische) Zusammenhänge entsprechen einer „natürlichen“ Intuition</a:t>
            </a:r>
          </a:p>
        </p:txBody>
      </p:sp>
      <p:sp>
        <p:nvSpPr>
          <p:cNvPr id="4" name="Slide Number Placeholder 3">
            <a:extLst>
              <a:ext uri="{FF2B5EF4-FFF2-40B4-BE49-F238E27FC236}">
                <a16:creationId xmlns:a16="http://schemas.microsoft.com/office/drawing/2014/main" id="{E3BE1684-FCB9-5C45-8B1A-11EF636F13CE}"/>
              </a:ext>
            </a:extLst>
          </p:cNvPr>
          <p:cNvSpPr>
            <a:spLocks noGrp="1"/>
          </p:cNvSpPr>
          <p:nvPr>
            <p:ph type="sldNum" sz="quarter" idx="4"/>
          </p:nvPr>
        </p:nvSpPr>
        <p:spPr/>
        <p:txBody>
          <a:bodyPr/>
          <a:lstStyle/>
          <a:p>
            <a:fld id="{6B52BCD7-8B4B-1443-81DC-540C3C62FE02}" type="slidenum">
              <a:rPr lang="en-GB" smtClean="0"/>
              <a:t>69</a:t>
            </a:fld>
            <a:endParaRPr lang="en-GB"/>
          </a:p>
        </p:txBody>
      </p:sp>
      <p:sp>
        <p:nvSpPr>
          <p:cNvPr id="2" name="Date Placeholder 1">
            <a:extLst>
              <a:ext uri="{FF2B5EF4-FFF2-40B4-BE49-F238E27FC236}">
                <a16:creationId xmlns:a16="http://schemas.microsoft.com/office/drawing/2014/main" id="{6ECED23E-6E40-8845-B458-FFF6B53F9344}"/>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134902E4-5CC0-2C4E-AAC7-EA5C991DC245}"/>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18662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986-4A3D-494F-8908-38D7ECA67333}"/>
              </a:ext>
            </a:extLst>
          </p:cNvPr>
          <p:cNvSpPr>
            <a:spLocks noGrp="1"/>
          </p:cNvSpPr>
          <p:nvPr>
            <p:ph type="title"/>
          </p:nvPr>
        </p:nvSpPr>
        <p:spPr/>
        <p:txBody>
          <a:bodyPr/>
          <a:lstStyle/>
          <a:p>
            <a:r>
              <a:rPr lang="de-DE"/>
              <a:t>Überblick: 2. Datenbank-Modellierung</a:t>
            </a:r>
          </a:p>
        </p:txBody>
      </p:sp>
      <p:sp>
        <p:nvSpPr>
          <p:cNvPr id="3" name="Content Placeholder 2">
            <a:extLst>
              <a:ext uri="{FF2B5EF4-FFF2-40B4-BE49-F238E27FC236}">
                <a16:creationId xmlns:a16="http://schemas.microsoft.com/office/drawing/2014/main" id="{BBB725B1-3089-7B45-87E8-5DA1B38A5C22}"/>
              </a:ext>
            </a:extLst>
          </p:cNvPr>
          <p:cNvSpPr>
            <a:spLocks noGrp="1"/>
          </p:cNvSpPr>
          <p:nvPr>
            <p:ph idx="1"/>
          </p:nvPr>
        </p:nvSpPr>
        <p:spPr>
          <a:xfrm>
            <a:off x="359625" y="1665066"/>
            <a:ext cx="11472051" cy="4240848"/>
          </a:xfrm>
        </p:spPr>
        <p:txBody>
          <a:bodyPr numCol="2"/>
          <a:lstStyle/>
          <a:p>
            <a:pPr marL="457200" indent="-457200">
              <a:buFont typeface="+mj-lt"/>
              <a:buAutoNum type="alphaUcPeriod"/>
            </a:pPr>
            <a:r>
              <a:rPr lang="de-DE" i="1" dirty="0"/>
              <a:t>Motivation</a:t>
            </a:r>
          </a:p>
          <a:p>
            <a:pPr lvl="1"/>
            <a:r>
              <a:rPr lang="de-DE" dirty="0"/>
              <a:t>Modelle und Modellierung</a:t>
            </a:r>
          </a:p>
          <a:p>
            <a:pPr marL="457200" indent="-457200">
              <a:buFont typeface="+mj-lt"/>
              <a:buAutoNum type="alphaUcPeriod"/>
            </a:pPr>
            <a:r>
              <a:rPr lang="de-DE" b="1" i="1" dirty="0">
                <a:solidFill>
                  <a:schemeClr val="accent1"/>
                </a:solidFill>
              </a:rPr>
              <a:t>Entity-</a:t>
            </a:r>
            <a:r>
              <a:rPr lang="de-DE" b="1" i="1" dirty="0" err="1">
                <a:solidFill>
                  <a:schemeClr val="accent1"/>
                </a:solidFill>
              </a:rPr>
              <a:t>Relationship</a:t>
            </a:r>
            <a:r>
              <a:rPr lang="de-DE" b="1" i="1" dirty="0">
                <a:solidFill>
                  <a:schemeClr val="accent1"/>
                </a:solidFill>
              </a:rPr>
              <a:t>-Modell (ER)</a:t>
            </a:r>
          </a:p>
          <a:p>
            <a:pPr lvl="1"/>
            <a:r>
              <a:rPr lang="de-DE" dirty="0">
                <a:solidFill>
                  <a:schemeClr val="accent1"/>
                </a:solidFill>
              </a:rPr>
              <a:t>Komponenten</a:t>
            </a:r>
          </a:p>
          <a:p>
            <a:pPr lvl="1"/>
            <a:r>
              <a:rPr lang="de-DE" dirty="0">
                <a:solidFill>
                  <a:schemeClr val="accent1"/>
                </a:solidFill>
              </a:rPr>
              <a:t>Von Anforderungen zum ER-Modell</a:t>
            </a:r>
          </a:p>
          <a:p>
            <a:pPr lvl="1"/>
            <a:r>
              <a:rPr lang="de-DE" dirty="0">
                <a:solidFill>
                  <a:schemeClr val="accent1"/>
                </a:solidFill>
              </a:rPr>
              <a:t>Interpretation von ER-Modellen</a:t>
            </a:r>
          </a:p>
          <a:p>
            <a:pPr lvl="1"/>
            <a:endParaRPr lang="de-DE" dirty="0"/>
          </a:p>
          <a:p>
            <a:pPr lvl="1"/>
            <a:endParaRPr lang="de-DE" dirty="0"/>
          </a:p>
          <a:p>
            <a:pPr lvl="1"/>
            <a:endParaRPr lang="de-DE" dirty="0"/>
          </a:p>
          <a:p>
            <a:pPr lvl="1"/>
            <a:endParaRPr lang="de-DE" dirty="0"/>
          </a:p>
          <a:p>
            <a:pPr lvl="1"/>
            <a:endParaRPr lang="de-DE" dirty="0"/>
          </a:p>
          <a:p>
            <a:pPr marL="457200" indent="-457200">
              <a:buFont typeface="+mj-lt"/>
              <a:buAutoNum type="alphaUcPeriod"/>
            </a:pPr>
            <a:r>
              <a:rPr lang="de-DE" i="1" dirty="0"/>
              <a:t>Enhanced ER-Modell (EER)</a:t>
            </a:r>
          </a:p>
          <a:p>
            <a:pPr lvl="1"/>
            <a:r>
              <a:rPr lang="de-DE" dirty="0"/>
              <a:t>Spezialisierung, Generalisierung</a:t>
            </a:r>
          </a:p>
          <a:p>
            <a:pPr lvl="1"/>
            <a:r>
              <a:rPr lang="de-DE" dirty="0"/>
              <a:t>Modellierungsvorgehen</a:t>
            </a:r>
          </a:p>
          <a:p>
            <a:pPr lvl="1"/>
            <a:r>
              <a:rPr lang="de-DE" dirty="0"/>
              <a:t>Beziehung zu UML </a:t>
            </a:r>
          </a:p>
          <a:p>
            <a:pPr marL="457200" indent="-457200">
              <a:buFont typeface="+mj-lt"/>
              <a:buAutoNum type="alphaUcPeriod"/>
            </a:pPr>
            <a:r>
              <a:rPr lang="de-DE" i="1" dirty="0"/>
              <a:t>Dokumentation &amp; Bewertung</a:t>
            </a:r>
          </a:p>
          <a:p>
            <a:pPr lvl="1"/>
            <a:r>
              <a:rPr lang="de-DE" dirty="0"/>
              <a:t>Dokumentation</a:t>
            </a:r>
          </a:p>
          <a:p>
            <a:pPr lvl="1"/>
            <a:r>
              <a:rPr lang="de-DE" dirty="0"/>
              <a:t>Qualitätskriterien EER</a:t>
            </a:r>
          </a:p>
          <a:p>
            <a:endParaRPr lang="de-DE" dirty="0"/>
          </a:p>
        </p:txBody>
      </p:sp>
      <p:sp>
        <p:nvSpPr>
          <p:cNvPr id="4" name="Slide Number Placeholder 3">
            <a:extLst>
              <a:ext uri="{FF2B5EF4-FFF2-40B4-BE49-F238E27FC236}">
                <a16:creationId xmlns:a16="http://schemas.microsoft.com/office/drawing/2014/main" id="{D55D7CEC-2DF2-DD49-96FD-7749C91C6A73}"/>
              </a:ext>
            </a:extLst>
          </p:cNvPr>
          <p:cNvSpPr>
            <a:spLocks noGrp="1"/>
          </p:cNvSpPr>
          <p:nvPr>
            <p:ph type="sldNum" sz="quarter" idx="4"/>
          </p:nvPr>
        </p:nvSpPr>
        <p:spPr/>
        <p:txBody>
          <a:bodyPr/>
          <a:lstStyle/>
          <a:p>
            <a:fld id="{6B52BCD7-8B4B-1443-81DC-540C3C62FE02}" type="slidenum">
              <a:rPr lang="de-DE" smtClean="0"/>
              <a:t>7</a:t>
            </a:fld>
            <a:endParaRPr lang="de-DE"/>
          </a:p>
        </p:txBody>
      </p:sp>
      <p:sp>
        <p:nvSpPr>
          <p:cNvPr id="5" name="Date Placeholder 4">
            <a:extLst>
              <a:ext uri="{FF2B5EF4-FFF2-40B4-BE49-F238E27FC236}">
                <a16:creationId xmlns:a16="http://schemas.microsoft.com/office/drawing/2014/main" id="{AAC3D43C-8123-734D-A6D6-AE4164EC4AD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24C7A7EF-E5BA-604A-84D2-2498329353AD}"/>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3673183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436E-8BBD-BE49-915D-B0B42378089A}"/>
              </a:ext>
            </a:extLst>
          </p:cNvPr>
          <p:cNvSpPr>
            <a:spLocks noGrp="1"/>
          </p:cNvSpPr>
          <p:nvPr>
            <p:ph type="title"/>
          </p:nvPr>
        </p:nvSpPr>
        <p:spPr/>
        <p:txBody>
          <a:bodyPr/>
          <a:lstStyle/>
          <a:p>
            <a:r>
              <a:rPr lang="de-DE" dirty="0"/>
              <a:t>Konsistenzprüfungen möglich</a:t>
            </a:r>
          </a:p>
        </p:txBody>
      </p:sp>
      <p:sp>
        <p:nvSpPr>
          <p:cNvPr id="37" name="Content Placeholder 36">
            <a:extLst>
              <a:ext uri="{FF2B5EF4-FFF2-40B4-BE49-F238E27FC236}">
                <a16:creationId xmlns:a16="http://schemas.microsoft.com/office/drawing/2014/main" id="{8D05701B-7855-7048-B94A-F032BF0559DF}"/>
              </a:ext>
            </a:extLst>
          </p:cNvPr>
          <p:cNvSpPr>
            <a:spLocks noGrp="1"/>
          </p:cNvSpPr>
          <p:nvPr>
            <p:ph idx="1"/>
          </p:nvPr>
        </p:nvSpPr>
        <p:spPr/>
        <p:txBody>
          <a:bodyPr>
            <a:normAutofit/>
          </a:bodyPr>
          <a:lstStyle/>
          <a:p>
            <a:r>
              <a:rPr lang="de-DE" dirty="0"/>
              <a:t>Ein Beispiel aus dem Norden</a:t>
            </a:r>
          </a:p>
          <a:p>
            <a:endParaRPr lang="de-DE" dirty="0"/>
          </a:p>
          <a:p>
            <a:endParaRPr lang="de-DE" dirty="0"/>
          </a:p>
          <a:p>
            <a:r>
              <a:rPr lang="de-DE" dirty="0"/>
              <a:t>Es gibt </a:t>
            </a:r>
            <a:r>
              <a:rPr lang="de-DE" dirty="0">
                <a:solidFill>
                  <a:srgbClr val="FFC000"/>
                </a:solidFill>
              </a:rPr>
              <a:t>keine Marzipanliebhaber</a:t>
            </a:r>
            <a:r>
              <a:rPr lang="de-DE" dirty="0">
                <a:solidFill>
                  <a:srgbClr val="C00000"/>
                </a:solidFill>
              </a:rPr>
              <a:t> </a:t>
            </a:r>
            <a:r>
              <a:rPr lang="de-DE" dirty="0"/>
              <a:t>mehr</a:t>
            </a:r>
            <a:r>
              <a:rPr lang="de-DE" dirty="0">
                <a:solidFill>
                  <a:srgbClr val="C00000"/>
                </a:solidFill>
              </a:rPr>
              <a:t> </a:t>
            </a:r>
            <a:br>
              <a:rPr lang="de-DE" dirty="0">
                <a:solidFill>
                  <a:srgbClr val="C00000"/>
                </a:solidFill>
              </a:rPr>
            </a:br>
            <a:r>
              <a:rPr lang="de-DE" dirty="0"/>
              <a:t>➝ </a:t>
            </a:r>
            <a:r>
              <a:rPr lang="de-DE" dirty="0">
                <a:solidFill>
                  <a:srgbClr val="FFC000"/>
                </a:solidFill>
              </a:rPr>
              <a:t>Alle Lübecker sind Marzipanverächter</a:t>
            </a:r>
            <a:r>
              <a:rPr lang="de-DE" dirty="0"/>
              <a:t>?!</a:t>
            </a:r>
          </a:p>
          <a:p>
            <a:endParaRPr lang="de-DE" dirty="0">
              <a:solidFill>
                <a:srgbClr val="C00000"/>
              </a:solidFill>
            </a:endParaRPr>
          </a:p>
          <a:p>
            <a:r>
              <a:rPr lang="de-DE" dirty="0">
                <a:solidFill>
                  <a:schemeClr val="accent1"/>
                </a:solidFill>
              </a:rPr>
              <a:t>Konsistenzprüfungen</a:t>
            </a:r>
          </a:p>
          <a:p>
            <a:pPr lvl="1"/>
            <a:r>
              <a:rPr lang="de-DE" dirty="0"/>
              <a:t>Automatische Bestimmung von leeren Begriffen</a:t>
            </a:r>
          </a:p>
          <a:p>
            <a:pPr lvl="1"/>
            <a:r>
              <a:rPr lang="de-DE" dirty="0"/>
              <a:t>Prüfung auf globale Konsistenz</a:t>
            </a:r>
          </a:p>
        </p:txBody>
      </p:sp>
      <p:sp>
        <p:nvSpPr>
          <p:cNvPr id="4" name="Slide Number Placeholder 3">
            <a:extLst>
              <a:ext uri="{FF2B5EF4-FFF2-40B4-BE49-F238E27FC236}">
                <a16:creationId xmlns:a16="http://schemas.microsoft.com/office/drawing/2014/main" id="{28BA3B99-A45D-5641-A26E-E1DDCF0F4FF8}"/>
              </a:ext>
            </a:extLst>
          </p:cNvPr>
          <p:cNvSpPr>
            <a:spLocks noGrp="1"/>
          </p:cNvSpPr>
          <p:nvPr>
            <p:ph type="sldNum" sz="quarter" idx="4"/>
          </p:nvPr>
        </p:nvSpPr>
        <p:spPr/>
        <p:txBody>
          <a:bodyPr/>
          <a:lstStyle/>
          <a:p>
            <a:fld id="{6B52BCD7-8B4B-1443-81DC-540C3C62FE02}" type="slidenum">
              <a:rPr lang="en-GB" smtClean="0"/>
              <a:t>70</a:t>
            </a:fld>
            <a:endParaRPr lang="en-GB"/>
          </a:p>
        </p:txBody>
      </p:sp>
      <p:grpSp>
        <p:nvGrpSpPr>
          <p:cNvPr id="41" name="Group 40">
            <a:extLst>
              <a:ext uri="{FF2B5EF4-FFF2-40B4-BE49-F238E27FC236}">
                <a16:creationId xmlns:a16="http://schemas.microsoft.com/office/drawing/2014/main" id="{3A06F7E7-44E2-D349-BD78-193E14DD2A78}"/>
              </a:ext>
            </a:extLst>
          </p:cNvPr>
          <p:cNvGrpSpPr/>
          <p:nvPr/>
        </p:nvGrpSpPr>
        <p:grpSpPr>
          <a:xfrm>
            <a:off x="6786559" y="2296971"/>
            <a:ext cx="4757843" cy="3297883"/>
            <a:chOff x="4312660" y="2794547"/>
            <a:chExt cx="4757843" cy="3297883"/>
          </a:xfrm>
        </p:grpSpPr>
        <p:grpSp>
          <p:nvGrpSpPr>
            <p:cNvPr id="5" name="Group 4">
              <a:extLst>
                <a:ext uri="{FF2B5EF4-FFF2-40B4-BE49-F238E27FC236}">
                  <a16:creationId xmlns:a16="http://schemas.microsoft.com/office/drawing/2014/main" id="{96CE8CF4-3240-5343-A584-D51133B84214}"/>
                </a:ext>
              </a:extLst>
            </p:cNvPr>
            <p:cNvGrpSpPr/>
            <p:nvPr/>
          </p:nvGrpSpPr>
          <p:grpSpPr>
            <a:xfrm>
              <a:off x="4312660" y="2794547"/>
              <a:ext cx="4757843" cy="3297883"/>
              <a:chOff x="4655003" y="3648924"/>
              <a:chExt cx="4757843" cy="3297883"/>
            </a:xfrm>
          </p:grpSpPr>
          <p:grpSp>
            <p:nvGrpSpPr>
              <p:cNvPr id="6" name="Group 5">
                <a:extLst>
                  <a:ext uri="{FF2B5EF4-FFF2-40B4-BE49-F238E27FC236}">
                    <a16:creationId xmlns:a16="http://schemas.microsoft.com/office/drawing/2014/main" id="{769E7DDC-D640-5E4D-95E3-16E2E02C4B1D}"/>
                  </a:ext>
                </a:extLst>
              </p:cNvPr>
              <p:cNvGrpSpPr/>
              <p:nvPr/>
            </p:nvGrpSpPr>
            <p:grpSpPr>
              <a:xfrm>
                <a:off x="4655003" y="3648924"/>
                <a:ext cx="4757843" cy="3297883"/>
                <a:chOff x="4655003" y="3648924"/>
                <a:chExt cx="4757843" cy="3297883"/>
              </a:xfrm>
            </p:grpSpPr>
            <p:grpSp>
              <p:nvGrpSpPr>
                <p:cNvPr id="11" name="Group 10">
                  <a:extLst>
                    <a:ext uri="{FF2B5EF4-FFF2-40B4-BE49-F238E27FC236}">
                      <a16:creationId xmlns:a16="http://schemas.microsoft.com/office/drawing/2014/main" id="{5906EDCD-863E-6E42-91AB-94DFCD763BBA}"/>
                    </a:ext>
                  </a:extLst>
                </p:cNvPr>
                <p:cNvGrpSpPr/>
                <p:nvPr/>
              </p:nvGrpSpPr>
              <p:grpSpPr>
                <a:xfrm>
                  <a:off x="4655003" y="3648924"/>
                  <a:ext cx="3553902" cy="3297883"/>
                  <a:chOff x="4320887" y="3901142"/>
                  <a:chExt cx="3553902" cy="3297883"/>
                </a:xfrm>
              </p:grpSpPr>
              <p:sp>
                <p:nvSpPr>
                  <p:cNvPr id="25" name="Rectangle 2">
                    <a:extLst>
                      <a:ext uri="{FF2B5EF4-FFF2-40B4-BE49-F238E27FC236}">
                        <a16:creationId xmlns:a16="http://schemas.microsoft.com/office/drawing/2014/main" id="{059DC40F-1126-E646-9438-BB003E2280D9}"/>
                      </a:ext>
                    </a:extLst>
                  </p:cNvPr>
                  <p:cNvSpPr>
                    <a:spLocks noChangeArrowheads="1"/>
                  </p:cNvSpPr>
                  <p:nvPr/>
                </p:nvSpPr>
                <p:spPr bwMode="auto">
                  <a:xfrm>
                    <a:off x="5900605" y="3901142"/>
                    <a:ext cx="1475662"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SH-Großstädter</a:t>
                    </a:r>
                  </a:p>
                </p:txBody>
              </p:sp>
              <p:sp>
                <p:nvSpPr>
                  <p:cNvPr id="26" name="Rectangle 2">
                    <a:extLst>
                      <a:ext uri="{FF2B5EF4-FFF2-40B4-BE49-F238E27FC236}">
                        <a16:creationId xmlns:a16="http://schemas.microsoft.com/office/drawing/2014/main" id="{592FDA2D-BB9A-314C-A42C-1299C7FC0D22}"/>
                      </a:ext>
                    </a:extLst>
                  </p:cNvPr>
                  <p:cNvSpPr>
                    <a:spLocks noChangeArrowheads="1"/>
                  </p:cNvSpPr>
                  <p:nvPr/>
                </p:nvSpPr>
                <p:spPr bwMode="auto">
                  <a:xfrm>
                    <a:off x="5454132" y="6666059"/>
                    <a:ext cx="1030731" cy="53296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Marzipan-</a:t>
                    </a:r>
                  </a:p>
                  <a:p>
                    <a:pPr algn="ctr">
                      <a:lnSpc>
                        <a:spcPct val="90000"/>
                      </a:lnSpc>
                    </a:pPr>
                    <a:r>
                      <a:rPr lang="de-DE" sz="1600" dirty="0" err="1"/>
                      <a:t>liebhaber</a:t>
                    </a:r>
                    <a:endParaRPr lang="de-DE" sz="1600" dirty="0"/>
                  </a:p>
                </p:txBody>
              </p:sp>
              <p:sp>
                <p:nvSpPr>
                  <p:cNvPr id="27" name="Rectangle 2">
                    <a:extLst>
                      <a:ext uri="{FF2B5EF4-FFF2-40B4-BE49-F238E27FC236}">
                        <a16:creationId xmlns:a16="http://schemas.microsoft.com/office/drawing/2014/main" id="{5672A9D6-0F64-B245-B3BD-C099F7480592}"/>
                      </a:ext>
                    </a:extLst>
                  </p:cNvPr>
                  <p:cNvSpPr>
                    <a:spLocks noChangeArrowheads="1"/>
                  </p:cNvSpPr>
                  <p:nvPr/>
                </p:nvSpPr>
                <p:spPr bwMode="auto">
                  <a:xfrm>
                    <a:off x="6859574" y="6666059"/>
                    <a:ext cx="1015215"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Gourmets</a:t>
                    </a:r>
                  </a:p>
                </p:txBody>
              </p:sp>
              <p:sp>
                <p:nvSpPr>
                  <p:cNvPr id="28" name="Rectangle 2">
                    <a:extLst>
                      <a:ext uri="{FF2B5EF4-FFF2-40B4-BE49-F238E27FC236}">
                        <a16:creationId xmlns:a16="http://schemas.microsoft.com/office/drawing/2014/main" id="{5FC6BDEF-FBAA-0948-904F-89109C574B76}"/>
                      </a:ext>
                    </a:extLst>
                  </p:cNvPr>
                  <p:cNvSpPr>
                    <a:spLocks noChangeArrowheads="1"/>
                  </p:cNvSpPr>
                  <p:nvPr/>
                </p:nvSpPr>
                <p:spPr bwMode="auto">
                  <a:xfrm>
                    <a:off x="4320887" y="6666059"/>
                    <a:ext cx="1030732" cy="53296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Marzipan-</a:t>
                    </a:r>
                  </a:p>
                  <a:p>
                    <a:pPr algn="ctr">
                      <a:lnSpc>
                        <a:spcPct val="90000"/>
                      </a:lnSpc>
                    </a:pPr>
                    <a:r>
                      <a:rPr lang="de-DE" sz="1600" dirty="0" err="1"/>
                      <a:t>verächter</a:t>
                    </a:r>
                    <a:endParaRPr lang="de-DE" sz="1600" dirty="0"/>
                  </a:p>
                </p:txBody>
              </p:sp>
              <p:sp>
                <p:nvSpPr>
                  <p:cNvPr id="29" name="Oval 28">
                    <a:extLst>
                      <a:ext uri="{FF2B5EF4-FFF2-40B4-BE49-F238E27FC236}">
                        <a16:creationId xmlns:a16="http://schemas.microsoft.com/office/drawing/2014/main" id="{D4FF8C97-AAC1-7E42-B314-02E369CDB4B4}"/>
                      </a:ext>
                    </a:extLst>
                  </p:cNvPr>
                  <p:cNvSpPr/>
                  <p:nvPr/>
                </p:nvSpPr>
                <p:spPr>
                  <a:xfrm>
                    <a:off x="5244784" y="5819201"/>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
                    </a:r>
                  </a:p>
                </p:txBody>
              </p:sp>
              <p:cxnSp>
                <p:nvCxnSpPr>
                  <p:cNvPr id="30" name="Straight Connector 29">
                    <a:extLst>
                      <a:ext uri="{FF2B5EF4-FFF2-40B4-BE49-F238E27FC236}">
                        <a16:creationId xmlns:a16="http://schemas.microsoft.com/office/drawing/2014/main" id="{72F587BA-A76C-964E-8C60-10EE2D4BCB88}"/>
                      </a:ext>
                    </a:extLst>
                  </p:cNvPr>
                  <p:cNvCxnSpPr>
                    <a:cxnSpLocks/>
                    <a:stCxn id="19" idx="2"/>
                    <a:endCxn id="29" idx="0"/>
                  </p:cNvCxnSpPr>
                  <p:nvPr/>
                </p:nvCxnSpPr>
                <p:spPr>
                  <a:xfrm>
                    <a:off x="5388784" y="5570688"/>
                    <a:ext cx="0" cy="248513"/>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179785A-7633-C549-8A94-62EFC13A3044}"/>
                      </a:ext>
                    </a:extLst>
                  </p:cNvPr>
                  <p:cNvCxnSpPr>
                    <a:cxnSpLocks/>
                    <a:stCxn id="28" idx="0"/>
                    <a:endCxn id="29" idx="3"/>
                  </p:cNvCxnSpPr>
                  <p:nvPr/>
                </p:nvCxnSpPr>
                <p:spPr>
                  <a:xfrm flipV="1">
                    <a:off x="4836253" y="6065024"/>
                    <a:ext cx="450708" cy="6010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53DF524-2491-E242-9193-61DCE56F252D}"/>
                      </a:ext>
                    </a:extLst>
                  </p:cNvPr>
                  <p:cNvCxnSpPr>
                    <a:cxnSpLocks/>
                    <a:stCxn id="26" idx="0"/>
                    <a:endCxn id="29" idx="5"/>
                  </p:cNvCxnSpPr>
                  <p:nvPr/>
                </p:nvCxnSpPr>
                <p:spPr>
                  <a:xfrm flipH="1" flipV="1">
                    <a:off x="5490607" y="6065024"/>
                    <a:ext cx="478891" cy="6010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3C54A5F-7804-C04F-8BBA-746C09659114}"/>
                      </a:ext>
                    </a:extLst>
                  </p:cNvPr>
                  <p:cNvCxnSpPr>
                    <a:cxnSpLocks/>
                    <a:stCxn id="40" idx="3"/>
                    <a:endCxn id="27" idx="0"/>
                  </p:cNvCxnSpPr>
                  <p:nvPr/>
                </p:nvCxnSpPr>
                <p:spPr>
                  <a:xfrm flipH="1">
                    <a:off x="7367182" y="6087064"/>
                    <a:ext cx="413893" cy="57899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4" name="Round Same Side Corner Rectangle 87">
                    <a:extLst>
                      <a:ext uri="{FF2B5EF4-FFF2-40B4-BE49-F238E27FC236}">
                        <a16:creationId xmlns:a16="http://schemas.microsoft.com/office/drawing/2014/main" id="{1981348D-EA72-F849-A209-FB5172AB53D2}"/>
                      </a:ext>
                    </a:extLst>
                  </p:cNvPr>
                  <p:cNvSpPr/>
                  <p:nvPr/>
                </p:nvSpPr>
                <p:spPr>
                  <a:xfrm rot="8414714">
                    <a:off x="5633005" y="6231226"/>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5" name="Round Same Side Corner Rectangle 87">
                    <a:extLst>
                      <a:ext uri="{FF2B5EF4-FFF2-40B4-BE49-F238E27FC236}">
                        <a16:creationId xmlns:a16="http://schemas.microsoft.com/office/drawing/2014/main" id="{64AD6546-7D9E-8642-B48C-16AC6B7EED42}"/>
                      </a:ext>
                    </a:extLst>
                  </p:cNvPr>
                  <p:cNvSpPr/>
                  <p:nvPr/>
                </p:nvSpPr>
                <p:spPr>
                  <a:xfrm rot="12885388">
                    <a:off x="4917935" y="623584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6" name="Round Same Side Corner Rectangle 87">
                    <a:extLst>
                      <a:ext uri="{FF2B5EF4-FFF2-40B4-BE49-F238E27FC236}">
                        <a16:creationId xmlns:a16="http://schemas.microsoft.com/office/drawing/2014/main" id="{F04C7343-F610-7E41-82A3-C06EF10D593F}"/>
                      </a:ext>
                    </a:extLst>
                  </p:cNvPr>
                  <p:cNvSpPr/>
                  <p:nvPr/>
                </p:nvSpPr>
                <p:spPr>
                  <a:xfrm rot="13207436">
                    <a:off x="7458806" y="6247411"/>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2" name="Group 11">
                  <a:extLst>
                    <a:ext uri="{FF2B5EF4-FFF2-40B4-BE49-F238E27FC236}">
                      <a16:creationId xmlns:a16="http://schemas.microsoft.com/office/drawing/2014/main" id="{A584B916-6552-7E4A-9E2F-9C357DA809D1}"/>
                    </a:ext>
                  </a:extLst>
                </p:cNvPr>
                <p:cNvGrpSpPr/>
                <p:nvPr/>
              </p:nvGrpSpPr>
              <p:grpSpPr>
                <a:xfrm>
                  <a:off x="5255720" y="3960291"/>
                  <a:ext cx="3287429" cy="1358179"/>
                  <a:chOff x="5255720" y="3960291"/>
                  <a:chExt cx="3287429" cy="1358179"/>
                </a:xfrm>
              </p:grpSpPr>
              <p:cxnSp>
                <p:nvCxnSpPr>
                  <p:cNvPr id="17" name="Straight Connector 16">
                    <a:extLst>
                      <a:ext uri="{FF2B5EF4-FFF2-40B4-BE49-F238E27FC236}">
                        <a16:creationId xmlns:a16="http://schemas.microsoft.com/office/drawing/2014/main" id="{9DBEB766-369C-C747-B65C-325E8221932C}"/>
                      </a:ext>
                    </a:extLst>
                  </p:cNvPr>
                  <p:cNvCxnSpPr>
                    <a:cxnSpLocks/>
                    <a:stCxn id="25" idx="2"/>
                    <a:endCxn id="20" idx="0"/>
                  </p:cNvCxnSpPr>
                  <p:nvPr/>
                </p:nvCxnSpPr>
                <p:spPr>
                  <a:xfrm>
                    <a:off x="6972552" y="3960291"/>
                    <a:ext cx="0" cy="234455"/>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8" name="Rectangle 2">
                    <a:extLst>
                      <a:ext uri="{FF2B5EF4-FFF2-40B4-BE49-F238E27FC236}">
                        <a16:creationId xmlns:a16="http://schemas.microsoft.com/office/drawing/2014/main" id="{CB14E6EB-187D-E847-B088-7E2798E18233}"/>
                      </a:ext>
                    </a:extLst>
                  </p:cNvPr>
                  <p:cNvSpPr>
                    <a:spLocks noChangeArrowheads="1"/>
                  </p:cNvSpPr>
                  <p:nvPr/>
                </p:nvSpPr>
                <p:spPr bwMode="auto">
                  <a:xfrm>
                    <a:off x="7882710" y="5007103"/>
                    <a:ext cx="660439"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Kieler</a:t>
                    </a:r>
                  </a:p>
                </p:txBody>
              </p:sp>
              <p:sp>
                <p:nvSpPr>
                  <p:cNvPr id="19" name="Rectangle 2">
                    <a:extLst>
                      <a:ext uri="{FF2B5EF4-FFF2-40B4-BE49-F238E27FC236}">
                        <a16:creationId xmlns:a16="http://schemas.microsoft.com/office/drawing/2014/main" id="{57965742-093F-284B-880E-D8B9124C05FC}"/>
                      </a:ext>
                    </a:extLst>
                  </p:cNvPr>
                  <p:cNvSpPr>
                    <a:spLocks noChangeArrowheads="1"/>
                  </p:cNvSpPr>
                  <p:nvPr/>
                </p:nvSpPr>
                <p:spPr bwMode="auto">
                  <a:xfrm>
                    <a:off x="5255720" y="5007103"/>
                    <a:ext cx="934359"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Lübecker</a:t>
                    </a:r>
                  </a:p>
                </p:txBody>
              </p:sp>
              <p:sp>
                <p:nvSpPr>
                  <p:cNvPr id="20" name="Oval 19">
                    <a:extLst>
                      <a:ext uri="{FF2B5EF4-FFF2-40B4-BE49-F238E27FC236}">
                        <a16:creationId xmlns:a16="http://schemas.microsoft.com/office/drawing/2014/main" id="{078E2486-C446-9645-87DC-E028609C3D0F}"/>
                      </a:ext>
                    </a:extLst>
                  </p:cNvPr>
                  <p:cNvSpPr/>
                  <p:nvPr/>
                </p:nvSpPr>
                <p:spPr>
                  <a:xfrm>
                    <a:off x="6828552" y="419474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
                    </a:r>
                  </a:p>
                </p:txBody>
              </p:sp>
              <p:cxnSp>
                <p:nvCxnSpPr>
                  <p:cNvPr id="21" name="Straight Connector 20">
                    <a:extLst>
                      <a:ext uri="{FF2B5EF4-FFF2-40B4-BE49-F238E27FC236}">
                        <a16:creationId xmlns:a16="http://schemas.microsoft.com/office/drawing/2014/main" id="{2C33DCC7-CFD1-4743-B4FE-91F446454D95}"/>
                      </a:ext>
                    </a:extLst>
                  </p:cNvPr>
                  <p:cNvCxnSpPr>
                    <a:cxnSpLocks/>
                    <a:stCxn id="19" idx="0"/>
                    <a:endCxn id="20" idx="3"/>
                  </p:cNvCxnSpPr>
                  <p:nvPr/>
                </p:nvCxnSpPr>
                <p:spPr>
                  <a:xfrm flipV="1">
                    <a:off x="5722900" y="4440569"/>
                    <a:ext cx="1147829" cy="56653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B8E0F3B-EBF1-884F-BC0D-BC598DA1D3F7}"/>
                      </a:ext>
                    </a:extLst>
                  </p:cNvPr>
                  <p:cNvCxnSpPr>
                    <a:cxnSpLocks/>
                    <a:stCxn id="20" idx="5"/>
                    <a:endCxn id="18" idx="0"/>
                  </p:cNvCxnSpPr>
                  <p:nvPr/>
                </p:nvCxnSpPr>
                <p:spPr>
                  <a:xfrm>
                    <a:off x="7074375" y="4440569"/>
                    <a:ext cx="1138555" cy="56653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3" name="Round Same Side Corner Rectangle 87">
                    <a:extLst>
                      <a:ext uri="{FF2B5EF4-FFF2-40B4-BE49-F238E27FC236}">
                        <a16:creationId xmlns:a16="http://schemas.microsoft.com/office/drawing/2014/main" id="{970A6F57-70B3-4941-A10D-9B4D43ACFB6D}"/>
                      </a:ext>
                    </a:extLst>
                  </p:cNvPr>
                  <p:cNvSpPr/>
                  <p:nvPr/>
                </p:nvSpPr>
                <p:spPr>
                  <a:xfrm rot="14544336">
                    <a:off x="6142383" y="4584262"/>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4" name="Round Same Side Corner Rectangle 87">
                    <a:extLst>
                      <a:ext uri="{FF2B5EF4-FFF2-40B4-BE49-F238E27FC236}">
                        <a16:creationId xmlns:a16="http://schemas.microsoft.com/office/drawing/2014/main" id="{9654054B-2207-9643-A9D8-31B789B72C71}"/>
                      </a:ext>
                    </a:extLst>
                  </p:cNvPr>
                  <p:cNvSpPr/>
                  <p:nvPr/>
                </p:nvSpPr>
                <p:spPr>
                  <a:xfrm rot="7082721">
                    <a:off x="7594806" y="4612438"/>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3" name="Group 12">
                  <a:extLst>
                    <a:ext uri="{FF2B5EF4-FFF2-40B4-BE49-F238E27FC236}">
                      <a16:creationId xmlns:a16="http://schemas.microsoft.com/office/drawing/2014/main" id="{2C6914E3-3CD6-A040-AFBC-E4BC7EF4514A}"/>
                    </a:ext>
                  </a:extLst>
                </p:cNvPr>
                <p:cNvGrpSpPr/>
                <p:nvPr/>
              </p:nvGrpSpPr>
              <p:grpSpPr>
                <a:xfrm>
                  <a:off x="8318837" y="5834846"/>
                  <a:ext cx="1094009" cy="1111961"/>
                  <a:chOff x="8318837" y="5834846"/>
                  <a:chExt cx="1094009" cy="1111961"/>
                </a:xfrm>
              </p:grpSpPr>
              <p:sp>
                <p:nvSpPr>
                  <p:cNvPr id="14" name="Rectangle 2">
                    <a:extLst>
                      <a:ext uri="{FF2B5EF4-FFF2-40B4-BE49-F238E27FC236}">
                        <a16:creationId xmlns:a16="http://schemas.microsoft.com/office/drawing/2014/main" id="{8DE65D82-DA9B-5545-A8A9-39172C9CB35E}"/>
                      </a:ext>
                    </a:extLst>
                  </p:cNvPr>
                  <p:cNvSpPr>
                    <a:spLocks noChangeArrowheads="1"/>
                  </p:cNvSpPr>
                  <p:nvPr/>
                </p:nvSpPr>
                <p:spPr bwMode="auto">
                  <a:xfrm>
                    <a:off x="8360570" y="6413841"/>
                    <a:ext cx="1052276" cy="53296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Fast-Food-</a:t>
                    </a:r>
                    <a:br>
                      <a:rPr lang="de-DE" sz="1600" dirty="0"/>
                    </a:br>
                    <a:r>
                      <a:rPr lang="de-DE" sz="1600" dirty="0"/>
                      <a:t>Freunde</a:t>
                    </a:r>
                  </a:p>
                </p:txBody>
              </p:sp>
              <p:cxnSp>
                <p:nvCxnSpPr>
                  <p:cNvPr id="15" name="Straight Connector 14">
                    <a:extLst>
                      <a:ext uri="{FF2B5EF4-FFF2-40B4-BE49-F238E27FC236}">
                        <a16:creationId xmlns:a16="http://schemas.microsoft.com/office/drawing/2014/main" id="{19C911FB-705B-C04F-9C2A-377C8D519F1B}"/>
                      </a:ext>
                    </a:extLst>
                  </p:cNvPr>
                  <p:cNvCxnSpPr>
                    <a:cxnSpLocks/>
                    <a:stCxn id="40" idx="5"/>
                    <a:endCxn id="14" idx="0"/>
                  </p:cNvCxnSpPr>
                  <p:nvPr/>
                </p:nvCxnSpPr>
                <p:spPr>
                  <a:xfrm>
                    <a:off x="8318837" y="5834846"/>
                    <a:ext cx="567871" cy="57899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6" name="Round Same Side Corner Rectangle 87">
                    <a:extLst>
                      <a:ext uri="{FF2B5EF4-FFF2-40B4-BE49-F238E27FC236}">
                        <a16:creationId xmlns:a16="http://schemas.microsoft.com/office/drawing/2014/main" id="{6B09067C-0C6F-0B41-83FE-3BB5E08A47C0}"/>
                      </a:ext>
                    </a:extLst>
                  </p:cNvPr>
                  <p:cNvSpPr/>
                  <p:nvPr/>
                </p:nvSpPr>
                <p:spPr>
                  <a:xfrm rot="8334320">
                    <a:off x="8505254" y="5975260"/>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cxnSp>
            <p:nvCxnSpPr>
              <p:cNvPr id="8" name="Straight Connector 7">
                <a:extLst>
                  <a:ext uri="{FF2B5EF4-FFF2-40B4-BE49-F238E27FC236}">
                    <a16:creationId xmlns:a16="http://schemas.microsoft.com/office/drawing/2014/main" id="{39C49E5E-8FC3-9642-B87A-F433918002EE}"/>
                  </a:ext>
                </a:extLst>
              </p:cNvPr>
              <p:cNvCxnSpPr>
                <a:cxnSpLocks/>
                <a:stCxn id="40" idx="0"/>
                <a:endCxn id="18" idx="2"/>
              </p:cNvCxnSpPr>
              <p:nvPr/>
            </p:nvCxnSpPr>
            <p:spPr>
              <a:xfrm flipH="1" flipV="1">
                <a:off x="8212930" y="5318470"/>
                <a:ext cx="4084" cy="27055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40" name="Oval 39">
              <a:extLst>
                <a:ext uri="{FF2B5EF4-FFF2-40B4-BE49-F238E27FC236}">
                  <a16:creationId xmlns:a16="http://schemas.microsoft.com/office/drawing/2014/main" id="{E86FF195-8B41-BF4D-800A-91CB68764F7B}"/>
                </a:ext>
              </a:extLst>
            </p:cNvPr>
            <p:cNvSpPr/>
            <p:nvPr/>
          </p:nvSpPr>
          <p:spPr>
            <a:xfrm>
              <a:off x="7730671" y="473464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o</a:t>
              </a:r>
            </a:p>
          </p:txBody>
        </p:sp>
      </p:grpSp>
      <p:grpSp>
        <p:nvGrpSpPr>
          <p:cNvPr id="70" name="Group 69">
            <a:extLst>
              <a:ext uri="{FF2B5EF4-FFF2-40B4-BE49-F238E27FC236}">
                <a16:creationId xmlns:a16="http://schemas.microsoft.com/office/drawing/2014/main" id="{05C57889-D12A-8F44-97FB-62336E29E8C5}"/>
              </a:ext>
            </a:extLst>
          </p:cNvPr>
          <p:cNvGrpSpPr/>
          <p:nvPr/>
        </p:nvGrpSpPr>
        <p:grpSpPr>
          <a:xfrm>
            <a:off x="8399391" y="5378924"/>
            <a:ext cx="1397684" cy="457202"/>
            <a:chOff x="5100952" y="5731005"/>
            <a:chExt cx="1397684" cy="457202"/>
          </a:xfrm>
        </p:grpSpPr>
        <p:cxnSp>
          <p:nvCxnSpPr>
            <p:cNvPr id="68" name="Straight Connector 67">
              <a:extLst>
                <a:ext uri="{FF2B5EF4-FFF2-40B4-BE49-F238E27FC236}">
                  <a16:creationId xmlns:a16="http://schemas.microsoft.com/office/drawing/2014/main" id="{57AB4B62-E657-DC4F-8E6D-EEAB37EFC961}"/>
                </a:ext>
              </a:extLst>
            </p:cNvPr>
            <p:cNvCxnSpPr>
              <a:cxnSpLocks/>
              <a:stCxn id="26" idx="2"/>
              <a:endCxn id="27" idx="2"/>
            </p:cNvCxnSpPr>
            <p:nvPr/>
          </p:nvCxnSpPr>
          <p:spPr>
            <a:xfrm rot="5400000" flipH="1" flipV="1">
              <a:off x="5688994" y="5142963"/>
              <a:ext cx="221599" cy="1397684"/>
            </a:xfrm>
            <a:prstGeom prst="curvedConnector3">
              <a:avLst>
                <a:gd name="adj1" fmla="val -103159"/>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69" name="Round Same Side Corner Rectangle 87">
              <a:extLst>
                <a:ext uri="{FF2B5EF4-FFF2-40B4-BE49-F238E27FC236}">
                  <a16:creationId xmlns:a16="http://schemas.microsoft.com/office/drawing/2014/main" id="{07A9E4B7-CDAA-C246-B797-0AF25868CE5C}"/>
                </a:ext>
              </a:extLst>
            </p:cNvPr>
            <p:cNvSpPr/>
            <p:nvPr/>
          </p:nvSpPr>
          <p:spPr>
            <a:xfrm rot="14761990">
              <a:off x="6109713" y="591822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9" name="Picture 8">
            <a:extLst>
              <a:ext uri="{FF2B5EF4-FFF2-40B4-BE49-F238E27FC236}">
                <a16:creationId xmlns:a16="http://schemas.microsoft.com/office/drawing/2014/main" id="{62E33D9D-A09F-4F4C-95FE-F79945684C7F}"/>
              </a:ext>
            </a:extLst>
          </p:cNvPr>
          <p:cNvPicPr>
            <a:picLocks noChangeAspect="1"/>
          </p:cNvPicPr>
          <p:nvPr/>
        </p:nvPicPr>
        <p:blipFill>
          <a:blip r:embed="rId3"/>
          <a:stretch>
            <a:fillRect/>
          </a:stretch>
        </p:blipFill>
        <p:spPr>
          <a:xfrm>
            <a:off x="8974175" y="823173"/>
            <a:ext cx="2857500" cy="1409700"/>
          </a:xfrm>
          <a:prstGeom prst="rect">
            <a:avLst/>
          </a:prstGeom>
          <a:ln>
            <a:noFill/>
          </a:ln>
          <a:effectLst>
            <a:softEdge rad="112500"/>
          </a:effectLst>
        </p:spPr>
      </p:pic>
      <p:sp>
        <p:nvSpPr>
          <p:cNvPr id="3" name="Date Placeholder 2">
            <a:extLst>
              <a:ext uri="{FF2B5EF4-FFF2-40B4-BE49-F238E27FC236}">
                <a16:creationId xmlns:a16="http://schemas.microsoft.com/office/drawing/2014/main" id="{B083B14C-121E-4845-91A6-1DFF97A3E695}"/>
              </a:ext>
            </a:extLst>
          </p:cNvPr>
          <p:cNvSpPr>
            <a:spLocks noGrp="1"/>
          </p:cNvSpPr>
          <p:nvPr>
            <p:ph type="dt" sz="half" idx="2"/>
          </p:nvPr>
        </p:nvSpPr>
        <p:spPr/>
        <p:txBody>
          <a:bodyPr/>
          <a:lstStyle/>
          <a:p>
            <a:r>
              <a:rPr lang="en-GB"/>
              <a:t>Modellierung</a:t>
            </a:r>
          </a:p>
        </p:txBody>
      </p:sp>
      <p:sp>
        <p:nvSpPr>
          <p:cNvPr id="7" name="Footer Placeholder 6">
            <a:extLst>
              <a:ext uri="{FF2B5EF4-FFF2-40B4-BE49-F238E27FC236}">
                <a16:creationId xmlns:a16="http://schemas.microsoft.com/office/drawing/2014/main" id="{58EB8CF8-5F45-0445-A581-8D2CCCD7E62E}"/>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8767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0171-FAB5-9241-A7B0-798A9EF51AA7}"/>
              </a:ext>
            </a:extLst>
          </p:cNvPr>
          <p:cNvSpPr>
            <a:spLocks noGrp="1"/>
          </p:cNvSpPr>
          <p:nvPr>
            <p:ph type="title"/>
          </p:nvPr>
        </p:nvSpPr>
        <p:spPr/>
        <p:txBody>
          <a:bodyPr/>
          <a:lstStyle/>
          <a:p>
            <a:r>
              <a:rPr lang="de-DE" dirty="0"/>
              <a:t>Zwischenzusammenfassung</a:t>
            </a:r>
          </a:p>
        </p:txBody>
      </p:sp>
      <p:sp>
        <p:nvSpPr>
          <p:cNvPr id="3" name="Content Placeholder 2">
            <a:extLst>
              <a:ext uri="{FF2B5EF4-FFF2-40B4-BE49-F238E27FC236}">
                <a16:creationId xmlns:a16="http://schemas.microsoft.com/office/drawing/2014/main" id="{CEA42EF4-6C4E-954D-93AB-B348AAADBA60}"/>
              </a:ext>
            </a:extLst>
          </p:cNvPr>
          <p:cNvSpPr>
            <a:spLocks noGrp="1"/>
          </p:cNvSpPr>
          <p:nvPr>
            <p:ph idx="1"/>
          </p:nvPr>
        </p:nvSpPr>
        <p:spPr/>
        <p:txBody>
          <a:bodyPr>
            <a:normAutofit/>
          </a:bodyPr>
          <a:lstStyle/>
          <a:p>
            <a:r>
              <a:rPr lang="de-DE" dirty="0"/>
              <a:t>Dokumentation von (E)ER-Schemata: Business Rules</a:t>
            </a:r>
          </a:p>
          <a:p>
            <a:pPr lvl="1"/>
            <a:r>
              <a:rPr lang="de-DE" dirty="0"/>
              <a:t>Beschreibungen</a:t>
            </a:r>
          </a:p>
          <a:p>
            <a:pPr lvl="1"/>
            <a:r>
              <a:rPr lang="de-DE" dirty="0"/>
              <a:t>Einschränkungen</a:t>
            </a:r>
          </a:p>
          <a:p>
            <a:pPr lvl="1"/>
            <a:r>
              <a:rPr lang="de-DE" dirty="0"/>
              <a:t>Ableitungen</a:t>
            </a:r>
          </a:p>
          <a:p>
            <a:r>
              <a:rPr lang="de-DE" dirty="0"/>
              <a:t>Qualitätskriterien für (E)ER-Schemata</a:t>
            </a:r>
          </a:p>
          <a:p>
            <a:pPr lvl="1"/>
            <a:r>
              <a:rPr lang="de-DE" dirty="0"/>
              <a:t>Korrektheit, Vollständigkeit, </a:t>
            </a:r>
            <a:r>
              <a:rPr lang="de-DE" dirty="0" err="1"/>
              <a:t>Minimalität</a:t>
            </a:r>
            <a:r>
              <a:rPr lang="de-DE" dirty="0"/>
              <a:t>, Lesbarkeit, Verständlichkeit</a:t>
            </a:r>
          </a:p>
          <a:p>
            <a:pPr lvl="1"/>
            <a:r>
              <a:rPr lang="de-DE" dirty="0"/>
              <a:t>EER-Schemata erlauben Konsistenzprüfungen</a:t>
            </a:r>
          </a:p>
          <a:p>
            <a:endParaRPr lang="de-DE" dirty="0"/>
          </a:p>
        </p:txBody>
      </p:sp>
      <p:sp>
        <p:nvSpPr>
          <p:cNvPr id="4" name="Slide Number Placeholder 3">
            <a:extLst>
              <a:ext uri="{FF2B5EF4-FFF2-40B4-BE49-F238E27FC236}">
                <a16:creationId xmlns:a16="http://schemas.microsoft.com/office/drawing/2014/main" id="{61404F8F-56C4-C34E-8558-2929A8CA5370}"/>
              </a:ext>
            </a:extLst>
          </p:cNvPr>
          <p:cNvSpPr>
            <a:spLocks noGrp="1"/>
          </p:cNvSpPr>
          <p:nvPr>
            <p:ph type="sldNum" sz="quarter" idx="4"/>
          </p:nvPr>
        </p:nvSpPr>
        <p:spPr/>
        <p:txBody>
          <a:bodyPr/>
          <a:lstStyle/>
          <a:p>
            <a:fld id="{6B52BCD7-8B4B-1443-81DC-540C3C62FE02}" type="slidenum">
              <a:rPr lang="en-GB" smtClean="0"/>
              <a:t>71</a:t>
            </a:fld>
            <a:endParaRPr lang="en-GB"/>
          </a:p>
        </p:txBody>
      </p:sp>
      <p:grpSp>
        <p:nvGrpSpPr>
          <p:cNvPr id="25" name="Group 24">
            <a:extLst>
              <a:ext uri="{FF2B5EF4-FFF2-40B4-BE49-F238E27FC236}">
                <a16:creationId xmlns:a16="http://schemas.microsoft.com/office/drawing/2014/main" id="{BF45305E-C9EB-944F-8C39-6A641A6FDE5B}"/>
              </a:ext>
            </a:extLst>
          </p:cNvPr>
          <p:cNvGrpSpPr/>
          <p:nvPr/>
        </p:nvGrpSpPr>
        <p:grpSpPr>
          <a:xfrm>
            <a:off x="10539394" y="4761927"/>
            <a:ext cx="1292281" cy="1143987"/>
            <a:chOff x="1418550" y="4851929"/>
            <a:chExt cx="1292281" cy="1143987"/>
          </a:xfrm>
        </p:grpSpPr>
        <p:pic>
          <p:nvPicPr>
            <p:cNvPr id="26" name="Picture 25">
              <a:extLst>
                <a:ext uri="{FF2B5EF4-FFF2-40B4-BE49-F238E27FC236}">
                  <a16:creationId xmlns:a16="http://schemas.microsoft.com/office/drawing/2014/main" id="{2F9D65BE-F147-074A-BA27-2F1014BFC5A2}"/>
                </a:ext>
              </a:extLst>
            </p:cNvPr>
            <p:cNvPicPr>
              <a:picLocks noChangeAspect="1"/>
            </p:cNvPicPr>
            <p:nvPr/>
          </p:nvPicPr>
          <p:blipFill>
            <a:blip r:embed="rId2"/>
            <a:stretch>
              <a:fillRect/>
            </a:stretch>
          </p:blipFill>
          <p:spPr>
            <a:xfrm>
              <a:off x="1418550" y="4851929"/>
              <a:ext cx="1292281" cy="1143987"/>
            </a:xfrm>
            <a:prstGeom prst="rect">
              <a:avLst/>
            </a:prstGeom>
          </p:spPr>
        </p:pic>
        <p:grpSp>
          <p:nvGrpSpPr>
            <p:cNvPr id="27" name="Group 26">
              <a:extLst>
                <a:ext uri="{FF2B5EF4-FFF2-40B4-BE49-F238E27FC236}">
                  <a16:creationId xmlns:a16="http://schemas.microsoft.com/office/drawing/2014/main" id="{916C803E-DEAA-F24D-815C-4055008391C0}"/>
                </a:ext>
              </a:extLst>
            </p:cNvPr>
            <p:cNvGrpSpPr/>
            <p:nvPr/>
          </p:nvGrpSpPr>
          <p:grpSpPr>
            <a:xfrm>
              <a:off x="1800088" y="5102854"/>
              <a:ext cx="543316" cy="265558"/>
              <a:chOff x="1800088" y="5102854"/>
              <a:chExt cx="543316" cy="265558"/>
            </a:xfrm>
          </p:grpSpPr>
          <p:grpSp>
            <p:nvGrpSpPr>
              <p:cNvPr id="28" name="Group 2">
                <a:extLst>
                  <a:ext uri="{FF2B5EF4-FFF2-40B4-BE49-F238E27FC236}">
                    <a16:creationId xmlns:a16="http://schemas.microsoft.com/office/drawing/2014/main" id="{5B5F50B9-ABCD-CA4D-8A12-A96E96127B00}"/>
                  </a:ext>
                </a:extLst>
              </p:cNvPr>
              <p:cNvGrpSpPr>
                <a:grpSpLocks/>
              </p:cNvGrpSpPr>
              <p:nvPr/>
            </p:nvGrpSpPr>
            <p:grpSpPr bwMode="auto">
              <a:xfrm rot="20301246">
                <a:off x="1800088" y="5102854"/>
                <a:ext cx="518983" cy="250257"/>
                <a:chOff x="1100" y="2015"/>
                <a:chExt cx="1175" cy="416"/>
              </a:xfrm>
            </p:grpSpPr>
            <p:sp>
              <p:nvSpPr>
                <p:cNvPr id="31" name="Rectangle 3">
                  <a:extLst>
                    <a:ext uri="{FF2B5EF4-FFF2-40B4-BE49-F238E27FC236}">
                      <a16:creationId xmlns:a16="http://schemas.microsoft.com/office/drawing/2014/main" id="{BA8E0F6D-62B7-9F47-A4DB-12E564F57B6F}"/>
                    </a:ext>
                  </a:extLst>
                </p:cNvPr>
                <p:cNvSpPr>
                  <a:spLocks noChangeArrowheads="1"/>
                </p:cNvSpPr>
                <p:nvPr/>
              </p:nvSpPr>
              <p:spPr bwMode="auto">
                <a:xfrm>
                  <a:off x="1100" y="2015"/>
                  <a:ext cx="756" cy="259"/>
                </a:xfrm>
                <a:prstGeom prst="rect">
                  <a:avLst/>
                </a:prstGeom>
                <a:solidFill>
                  <a:schemeClr val="bg1"/>
                </a:solidFill>
                <a:ln w="12700">
                  <a:solidFill>
                    <a:schemeClr val="tx1"/>
                  </a:solidFill>
                  <a:miter lim="800000"/>
                  <a:headEnd/>
                  <a:tailEnd/>
                </a:ln>
              </p:spPr>
              <p:txBody>
                <a:bodyPr wrap="none" lIns="36000" tIns="36000" rIns="36000" bIns="36000">
                  <a:spAutoFit/>
                </a:bodyPr>
                <a:lstStyle/>
                <a:p>
                  <a:pPr algn="ctr">
                    <a:lnSpc>
                      <a:spcPct val="90000"/>
                    </a:lnSpc>
                  </a:pPr>
                  <a:r>
                    <a:rPr lang="de-DE" sz="600" dirty="0">
                      <a:latin typeface="Chalkboard" panose="03050602040202020205" pitchFamily="66" charset="77"/>
                    </a:rPr>
                    <a:t>Projekt</a:t>
                  </a:r>
                  <a:endParaRPr lang="de-DE" sz="800" dirty="0">
                    <a:latin typeface="Chalkboard" panose="03050602040202020205" pitchFamily="66" charset="77"/>
                  </a:endParaRPr>
                </a:p>
              </p:txBody>
            </p:sp>
            <p:sp>
              <p:nvSpPr>
                <p:cNvPr id="33" name="AutoShape 6">
                  <a:extLst>
                    <a:ext uri="{FF2B5EF4-FFF2-40B4-BE49-F238E27FC236}">
                      <a16:creationId xmlns:a16="http://schemas.microsoft.com/office/drawing/2014/main" id="{BD5331FE-AA16-314D-8212-478984A68256}"/>
                    </a:ext>
                  </a:extLst>
                </p:cNvPr>
                <p:cNvSpPr>
                  <a:spLocks noChangeArrowheads="1"/>
                </p:cNvSpPr>
                <p:nvPr/>
              </p:nvSpPr>
              <p:spPr bwMode="auto">
                <a:xfrm>
                  <a:off x="2030" y="2251"/>
                  <a:ext cx="245" cy="180"/>
                </a:xfrm>
                <a:prstGeom prst="diamond">
                  <a:avLst/>
                </a:prstGeom>
                <a:solidFill>
                  <a:schemeClr val="bg1"/>
                </a:solid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00"/>
                </a:p>
              </p:txBody>
            </p:sp>
          </p:grpSp>
          <p:cxnSp>
            <p:nvCxnSpPr>
              <p:cNvPr id="29" name="Straight Connector 28">
                <a:extLst>
                  <a:ext uri="{FF2B5EF4-FFF2-40B4-BE49-F238E27FC236}">
                    <a16:creationId xmlns:a16="http://schemas.microsoft.com/office/drawing/2014/main" id="{D70A7C7D-CF83-4F48-B8D3-CF5A9D976D22}"/>
                  </a:ext>
                </a:extLst>
              </p:cNvPr>
              <p:cNvCxnSpPr>
                <a:stCxn id="31" idx="3"/>
                <a:endCxn id="33" idx="0"/>
              </p:cNvCxnSpPr>
              <p:nvPr/>
            </p:nvCxnSpPr>
            <p:spPr>
              <a:xfrm>
                <a:off x="2111338" y="5156638"/>
                <a:ext cx="145358" cy="11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A1E9810-C89F-E14E-A370-B508DF334A12}"/>
                  </a:ext>
                </a:extLst>
              </p:cNvPr>
              <p:cNvCxnSpPr>
                <a:cxnSpLocks/>
                <a:stCxn id="33" idx="2"/>
              </p:cNvCxnSpPr>
              <p:nvPr/>
            </p:nvCxnSpPr>
            <p:spPr>
              <a:xfrm>
                <a:off x="2296638" y="5268530"/>
                <a:ext cx="46766" cy="9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4" name="Picture 33">
            <a:extLst>
              <a:ext uri="{FF2B5EF4-FFF2-40B4-BE49-F238E27FC236}">
                <a16:creationId xmlns:a16="http://schemas.microsoft.com/office/drawing/2014/main" id="{88A1367A-FFFE-5145-8A44-C0CA189DBE6D}"/>
              </a:ext>
            </a:extLst>
          </p:cNvPr>
          <p:cNvPicPr>
            <a:picLocks noChangeAspect="1"/>
          </p:cNvPicPr>
          <p:nvPr/>
        </p:nvPicPr>
        <p:blipFill>
          <a:blip r:embed="rId3"/>
          <a:stretch>
            <a:fillRect/>
          </a:stretch>
        </p:blipFill>
        <p:spPr>
          <a:xfrm rot="20354773">
            <a:off x="11318324" y="5250775"/>
            <a:ext cx="363018" cy="179089"/>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Date Placeholder 31">
            <a:extLst>
              <a:ext uri="{FF2B5EF4-FFF2-40B4-BE49-F238E27FC236}">
                <a16:creationId xmlns:a16="http://schemas.microsoft.com/office/drawing/2014/main" id="{F6992684-2442-4C4F-831C-7C27B59E32FF}"/>
              </a:ext>
            </a:extLst>
          </p:cNvPr>
          <p:cNvSpPr>
            <a:spLocks noGrp="1"/>
          </p:cNvSpPr>
          <p:nvPr>
            <p:ph type="dt" sz="half" idx="2"/>
          </p:nvPr>
        </p:nvSpPr>
        <p:spPr/>
        <p:txBody>
          <a:bodyPr/>
          <a:lstStyle/>
          <a:p>
            <a:r>
              <a:rPr lang="en-GB"/>
              <a:t>Modellierung</a:t>
            </a:r>
          </a:p>
        </p:txBody>
      </p:sp>
      <p:sp>
        <p:nvSpPr>
          <p:cNvPr id="35" name="Footer Placeholder 34">
            <a:extLst>
              <a:ext uri="{FF2B5EF4-FFF2-40B4-BE49-F238E27FC236}">
                <a16:creationId xmlns:a16="http://schemas.microsoft.com/office/drawing/2014/main" id="{EEDD9C14-DE30-FA4B-8083-F0D12C447AD7}"/>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447891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986-4A3D-494F-8908-38D7ECA67333}"/>
              </a:ext>
            </a:extLst>
          </p:cNvPr>
          <p:cNvSpPr>
            <a:spLocks noGrp="1"/>
          </p:cNvSpPr>
          <p:nvPr>
            <p:ph type="title"/>
          </p:nvPr>
        </p:nvSpPr>
        <p:spPr/>
        <p:txBody>
          <a:bodyPr/>
          <a:lstStyle/>
          <a:p>
            <a:r>
              <a:rPr lang="de-DE"/>
              <a:t>Überblick: 2. Datenbank-Modellierung</a:t>
            </a:r>
          </a:p>
        </p:txBody>
      </p:sp>
      <p:sp>
        <p:nvSpPr>
          <p:cNvPr id="3" name="Content Placeholder 2">
            <a:extLst>
              <a:ext uri="{FF2B5EF4-FFF2-40B4-BE49-F238E27FC236}">
                <a16:creationId xmlns:a16="http://schemas.microsoft.com/office/drawing/2014/main" id="{BBB725B1-3089-7B45-87E8-5DA1B38A5C22}"/>
              </a:ext>
            </a:extLst>
          </p:cNvPr>
          <p:cNvSpPr>
            <a:spLocks noGrp="1"/>
          </p:cNvSpPr>
          <p:nvPr>
            <p:ph idx="1"/>
          </p:nvPr>
        </p:nvSpPr>
        <p:spPr>
          <a:xfrm>
            <a:off x="359625" y="1665066"/>
            <a:ext cx="11472051" cy="4240848"/>
          </a:xfrm>
        </p:spPr>
        <p:txBody>
          <a:bodyPr numCol="2"/>
          <a:lstStyle/>
          <a:p>
            <a:pPr marL="457200" indent="-457200">
              <a:buFont typeface="+mj-lt"/>
              <a:buAutoNum type="alphaUcPeriod"/>
            </a:pPr>
            <a:r>
              <a:rPr lang="de-DE" i="1" dirty="0"/>
              <a:t>Motivation</a:t>
            </a:r>
          </a:p>
          <a:p>
            <a:pPr lvl="1"/>
            <a:r>
              <a:rPr lang="de-DE" dirty="0"/>
              <a:t>Modelle und Modellierung</a:t>
            </a:r>
          </a:p>
          <a:p>
            <a:pPr marL="457200" indent="-457200">
              <a:buFont typeface="+mj-lt"/>
              <a:buAutoNum type="alphaUcPeriod"/>
            </a:pPr>
            <a:r>
              <a:rPr lang="de-DE" i="1" dirty="0"/>
              <a:t>Entity-</a:t>
            </a:r>
            <a:r>
              <a:rPr lang="de-DE" i="1" dirty="0" err="1"/>
              <a:t>Relationship</a:t>
            </a:r>
            <a:r>
              <a:rPr lang="de-DE" i="1" dirty="0"/>
              <a:t>-Modell (ER)</a:t>
            </a:r>
          </a:p>
          <a:p>
            <a:pPr lvl="1"/>
            <a:r>
              <a:rPr lang="de-DE" dirty="0"/>
              <a:t>Komponenten</a:t>
            </a:r>
          </a:p>
          <a:p>
            <a:pPr lvl="1"/>
            <a:r>
              <a:rPr lang="de-DE" dirty="0"/>
              <a:t>Von Anforderungen zum ER-Modell</a:t>
            </a:r>
          </a:p>
          <a:p>
            <a:pPr lvl="1"/>
            <a:r>
              <a:rPr lang="de-DE" dirty="0"/>
              <a:t>Interpretation von ER-Modellen</a:t>
            </a:r>
          </a:p>
          <a:p>
            <a:pPr lvl="1"/>
            <a:endParaRPr lang="de-DE" dirty="0"/>
          </a:p>
          <a:p>
            <a:pPr lvl="1"/>
            <a:endParaRPr lang="de-DE" dirty="0"/>
          </a:p>
          <a:p>
            <a:pPr lvl="1"/>
            <a:endParaRPr lang="de-DE" dirty="0"/>
          </a:p>
          <a:p>
            <a:pPr lvl="1"/>
            <a:endParaRPr lang="de-DE" dirty="0"/>
          </a:p>
          <a:p>
            <a:pPr lvl="1"/>
            <a:endParaRPr lang="de-DE" dirty="0"/>
          </a:p>
          <a:p>
            <a:pPr marL="457200" indent="-457200">
              <a:buFont typeface="+mj-lt"/>
              <a:buAutoNum type="alphaUcPeriod"/>
            </a:pPr>
            <a:r>
              <a:rPr lang="de-DE" i="1" dirty="0"/>
              <a:t>Enhanced ER-Modell (EER)</a:t>
            </a:r>
          </a:p>
          <a:p>
            <a:pPr lvl="1"/>
            <a:r>
              <a:rPr lang="de-DE" dirty="0"/>
              <a:t>Spezialisierung, Generalisierung</a:t>
            </a:r>
          </a:p>
          <a:p>
            <a:pPr lvl="1"/>
            <a:r>
              <a:rPr lang="de-DE" dirty="0"/>
              <a:t>Modellierungsvorgehen</a:t>
            </a:r>
          </a:p>
          <a:p>
            <a:pPr lvl="1"/>
            <a:r>
              <a:rPr lang="de-DE" dirty="0"/>
              <a:t>Beziehung zu UML </a:t>
            </a:r>
          </a:p>
          <a:p>
            <a:pPr marL="457200" indent="-457200">
              <a:buFont typeface="+mj-lt"/>
              <a:buAutoNum type="alphaUcPeriod"/>
            </a:pPr>
            <a:r>
              <a:rPr lang="de-DE" i="1" dirty="0"/>
              <a:t>Dokumentation &amp; Bewertung</a:t>
            </a:r>
          </a:p>
          <a:p>
            <a:pPr lvl="1"/>
            <a:r>
              <a:rPr lang="de-DE" dirty="0"/>
              <a:t>Dokumentation</a:t>
            </a:r>
          </a:p>
          <a:p>
            <a:pPr lvl="1"/>
            <a:r>
              <a:rPr lang="de-DE" dirty="0"/>
              <a:t>Qualitätskriterien EER</a:t>
            </a:r>
          </a:p>
          <a:p>
            <a:endParaRPr lang="de-DE" dirty="0"/>
          </a:p>
        </p:txBody>
      </p:sp>
      <p:sp>
        <p:nvSpPr>
          <p:cNvPr id="4" name="Slide Number Placeholder 3">
            <a:extLst>
              <a:ext uri="{FF2B5EF4-FFF2-40B4-BE49-F238E27FC236}">
                <a16:creationId xmlns:a16="http://schemas.microsoft.com/office/drawing/2014/main" id="{D55D7CEC-2DF2-DD49-96FD-7749C91C6A73}"/>
              </a:ext>
            </a:extLst>
          </p:cNvPr>
          <p:cNvSpPr>
            <a:spLocks noGrp="1"/>
          </p:cNvSpPr>
          <p:nvPr>
            <p:ph type="sldNum" sz="quarter" idx="4"/>
          </p:nvPr>
        </p:nvSpPr>
        <p:spPr/>
        <p:txBody>
          <a:bodyPr/>
          <a:lstStyle/>
          <a:p>
            <a:fld id="{6B52BCD7-8B4B-1443-81DC-540C3C62FE02}" type="slidenum">
              <a:rPr lang="de-DE" smtClean="0"/>
              <a:t>72</a:t>
            </a:fld>
            <a:endParaRPr lang="de-DE"/>
          </a:p>
        </p:txBody>
      </p:sp>
      <p:sp>
        <p:nvSpPr>
          <p:cNvPr id="5" name="Date Placeholder 4">
            <a:extLst>
              <a:ext uri="{FF2B5EF4-FFF2-40B4-BE49-F238E27FC236}">
                <a16:creationId xmlns:a16="http://schemas.microsoft.com/office/drawing/2014/main" id="{AAC3D43C-8123-734D-A6D6-AE4164EC4AD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24C7A7EF-E5BA-604A-84D2-2498329353AD}"/>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866992BD-5222-F14E-81A3-E470563D3389}"/>
              </a:ext>
            </a:extLst>
          </p:cNvPr>
          <p:cNvSpPr txBox="1"/>
          <p:nvPr/>
        </p:nvSpPr>
        <p:spPr>
          <a:xfrm>
            <a:off x="4406181" y="5444249"/>
            <a:ext cx="3378938" cy="461665"/>
          </a:xfrm>
          <a:prstGeom prst="rect">
            <a:avLst/>
          </a:prstGeom>
          <a:noFill/>
        </p:spPr>
        <p:txBody>
          <a:bodyPr wrap="none" rtlCol="0">
            <a:spAutoFit/>
          </a:bodyPr>
          <a:lstStyle/>
          <a:p>
            <a:r>
              <a:rPr lang="de-DE" sz="2400">
                <a:solidFill>
                  <a:schemeClr val="accent1"/>
                </a:solidFill>
              </a:rPr>
              <a:t>➝ Das relationale Modell</a:t>
            </a:r>
          </a:p>
        </p:txBody>
      </p:sp>
    </p:spTree>
    <p:extLst>
      <p:ext uri="{BB962C8B-B14F-4D97-AF65-F5344CB8AC3E}">
        <p14:creationId xmlns:p14="http://schemas.microsoft.com/office/powerpoint/2010/main" val="232702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82DADC-CB8F-734F-9F89-E4CABC6C55A3}"/>
              </a:ext>
            </a:extLst>
          </p:cNvPr>
          <p:cNvSpPr>
            <a:spLocks noGrp="1"/>
          </p:cNvSpPr>
          <p:nvPr>
            <p:ph type="title"/>
          </p:nvPr>
        </p:nvSpPr>
        <p:spPr/>
        <p:txBody>
          <a:bodyPr/>
          <a:lstStyle/>
          <a:p>
            <a:r>
              <a:rPr lang="de-DE" dirty="0"/>
              <a:t>ER-Modellierung</a:t>
            </a:r>
          </a:p>
        </p:txBody>
      </p:sp>
      <p:sp>
        <p:nvSpPr>
          <p:cNvPr id="6" name="Content Placeholder 5">
            <a:extLst>
              <a:ext uri="{FF2B5EF4-FFF2-40B4-BE49-F238E27FC236}">
                <a16:creationId xmlns:a16="http://schemas.microsoft.com/office/drawing/2014/main" id="{B3446DDC-B72D-6D4B-A8F4-55238A082FC3}"/>
              </a:ext>
            </a:extLst>
          </p:cNvPr>
          <p:cNvSpPr>
            <a:spLocks noGrp="1"/>
          </p:cNvSpPr>
          <p:nvPr>
            <p:ph idx="1"/>
          </p:nvPr>
        </p:nvSpPr>
        <p:spPr>
          <a:xfrm>
            <a:off x="359626" y="1665066"/>
            <a:ext cx="5667014" cy="4240848"/>
          </a:xfrm>
        </p:spPr>
        <p:txBody>
          <a:bodyPr/>
          <a:lstStyle/>
          <a:p>
            <a:r>
              <a:rPr lang="de-DE" dirty="0"/>
              <a:t>Objekte (Entitäten) mit ähnlichen Eigenschaften zu Mengen (Entitätstypen, Klassen) zusammenfassen</a:t>
            </a:r>
          </a:p>
          <a:p>
            <a:pPr lvl="1"/>
            <a:r>
              <a:rPr lang="de-DE" dirty="0"/>
              <a:t>Jedes Objekt ist „Instanz“ einer oder mehrerer Klassen</a:t>
            </a:r>
          </a:p>
          <a:p>
            <a:r>
              <a:rPr lang="de-DE" dirty="0"/>
              <a:t>Extension (Menge aller Instanzen einer Klasse)</a:t>
            </a:r>
          </a:p>
          <a:p>
            <a:r>
              <a:rPr lang="de-DE" dirty="0"/>
              <a:t>Objekte können in Beziehung gesetzt werden (Beziehungstyp, </a:t>
            </a:r>
            <a:r>
              <a:rPr lang="de-DE" dirty="0" err="1"/>
              <a:t>Relationship</a:t>
            </a:r>
            <a:r>
              <a:rPr lang="de-DE" dirty="0"/>
              <a:t>)</a:t>
            </a:r>
          </a:p>
          <a:p>
            <a:r>
              <a:rPr lang="de-DE" dirty="0"/>
              <a:t>ER-Modell wird durch einen Graphen dargestellt</a:t>
            </a:r>
          </a:p>
          <a:p>
            <a:endParaRPr lang="de-DE" dirty="0"/>
          </a:p>
        </p:txBody>
      </p:sp>
      <p:sp>
        <p:nvSpPr>
          <p:cNvPr id="4" name="Slide Number Placeholder 3">
            <a:extLst>
              <a:ext uri="{FF2B5EF4-FFF2-40B4-BE49-F238E27FC236}">
                <a16:creationId xmlns:a16="http://schemas.microsoft.com/office/drawing/2014/main" id="{D38B074C-3882-A547-A145-C2DF8AA26B1E}"/>
              </a:ext>
            </a:extLst>
          </p:cNvPr>
          <p:cNvSpPr>
            <a:spLocks noGrp="1"/>
          </p:cNvSpPr>
          <p:nvPr>
            <p:ph type="sldNum" sz="quarter" idx="4"/>
          </p:nvPr>
        </p:nvSpPr>
        <p:spPr/>
        <p:txBody>
          <a:bodyPr/>
          <a:lstStyle/>
          <a:p>
            <a:fld id="{6B52BCD7-8B4B-1443-81DC-540C3C62FE02}" type="slidenum">
              <a:rPr lang="en-GB" smtClean="0"/>
              <a:t>8</a:t>
            </a:fld>
            <a:endParaRPr lang="en-GB"/>
          </a:p>
        </p:txBody>
      </p:sp>
      <p:sp>
        <p:nvSpPr>
          <p:cNvPr id="7" name="Rectangle 4">
            <a:extLst>
              <a:ext uri="{FF2B5EF4-FFF2-40B4-BE49-F238E27FC236}">
                <a16:creationId xmlns:a16="http://schemas.microsoft.com/office/drawing/2014/main" id="{5131D460-FF6F-5D4F-9C58-4BD4A26D48A1}"/>
              </a:ext>
            </a:extLst>
          </p:cNvPr>
          <p:cNvSpPr>
            <a:spLocks noChangeArrowheads="1"/>
          </p:cNvSpPr>
          <p:nvPr/>
        </p:nvSpPr>
        <p:spPr bwMode="auto">
          <a:xfrm>
            <a:off x="6134260" y="1665066"/>
            <a:ext cx="5697415" cy="2900589"/>
          </a:xfrm>
          <a:prstGeom prst="rect">
            <a:avLst/>
          </a:prstGeom>
          <a:solidFill>
            <a:schemeClr val="accent6">
              <a:lumMod val="40000"/>
              <a:lumOff val="60000"/>
            </a:schemeClr>
          </a:solidFill>
          <a:ln w="12700">
            <a:solidFill>
              <a:schemeClr val="tx1"/>
            </a:solidFill>
            <a:miter lim="800000"/>
            <a:headEnd/>
            <a:tailEnd/>
          </a:ln>
        </p:spPr>
        <p:txBody>
          <a:bodyPr wrap="none" anchor="ctr"/>
          <a:lstStyle/>
          <a:p>
            <a:endParaRPr lang="en-US" dirty="0"/>
          </a:p>
        </p:txBody>
      </p:sp>
      <p:sp>
        <p:nvSpPr>
          <p:cNvPr id="8" name="Text Box 5">
            <a:extLst>
              <a:ext uri="{FF2B5EF4-FFF2-40B4-BE49-F238E27FC236}">
                <a16:creationId xmlns:a16="http://schemas.microsoft.com/office/drawing/2014/main" id="{045B3453-B8F0-634A-8438-A6528AAFC653}"/>
              </a:ext>
            </a:extLst>
          </p:cNvPr>
          <p:cNvSpPr txBox="1">
            <a:spLocks noChangeArrowheads="1"/>
          </p:cNvSpPr>
          <p:nvPr/>
        </p:nvSpPr>
        <p:spPr bwMode="auto">
          <a:xfrm>
            <a:off x="6167316" y="4585429"/>
            <a:ext cx="13644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de-DE" sz="1800" dirty="0">
                <a:latin typeface="+mn-lt"/>
              </a:rPr>
              <a:t>Alle Objekte</a:t>
            </a:r>
          </a:p>
          <a:p>
            <a:r>
              <a:rPr lang="de-DE" sz="1800" dirty="0">
                <a:latin typeface="+mn-lt"/>
              </a:rPr>
              <a:t>(Universum)</a:t>
            </a:r>
          </a:p>
        </p:txBody>
      </p:sp>
      <p:sp>
        <p:nvSpPr>
          <p:cNvPr id="9" name="Rectangle 6">
            <a:extLst>
              <a:ext uri="{FF2B5EF4-FFF2-40B4-BE49-F238E27FC236}">
                <a16:creationId xmlns:a16="http://schemas.microsoft.com/office/drawing/2014/main" id="{BE831698-A633-614F-ADAC-A17C4B19F608}"/>
              </a:ext>
            </a:extLst>
          </p:cNvPr>
          <p:cNvSpPr>
            <a:spLocks noChangeArrowheads="1"/>
          </p:cNvSpPr>
          <p:nvPr/>
        </p:nvSpPr>
        <p:spPr bwMode="auto">
          <a:xfrm>
            <a:off x="6629750" y="2355855"/>
            <a:ext cx="1547446" cy="1676400"/>
          </a:xfrm>
          <a:prstGeom prst="rect">
            <a:avLst/>
          </a:prstGeom>
          <a:solidFill>
            <a:schemeClr val="accent1"/>
          </a:solidFill>
          <a:ln w="12700">
            <a:solidFill>
              <a:schemeClr val="tx1"/>
            </a:solidFill>
            <a:miter lim="800000"/>
            <a:headEnd/>
            <a:tailEnd/>
          </a:ln>
        </p:spPr>
        <p:txBody>
          <a:bodyPr wrap="none" anchor="ctr"/>
          <a:lstStyle/>
          <a:p>
            <a:pPr algn="ctr"/>
            <a:r>
              <a:rPr lang="de-DE" dirty="0"/>
              <a:t>Personen</a:t>
            </a:r>
          </a:p>
        </p:txBody>
      </p:sp>
      <p:sp>
        <p:nvSpPr>
          <p:cNvPr id="10" name="Rectangle 8">
            <a:extLst>
              <a:ext uri="{FF2B5EF4-FFF2-40B4-BE49-F238E27FC236}">
                <a16:creationId xmlns:a16="http://schemas.microsoft.com/office/drawing/2014/main" id="{4B5B9497-97F6-984A-9DB7-9227A867C756}"/>
              </a:ext>
            </a:extLst>
          </p:cNvPr>
          <p:cNvSpPr>
            <a:spLocks noChangeArrowheads="1"/>
          </p:cNvSpPr>
          <p:nvPr/>
        </p:nvSpPr>
        <p:spPr bwMode="auto">
          <a:xfrm>
            <a:off x="8317872" y="1822455"/>
            <a:ext cx="1477108" cy="15240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 name="Text Box 10">
            <a:extLst>
              <a:ext uri="{FF2B5EF4-FFF2-40B4-BE49-F238E27FC236}">
                <a16:creationId xmlns:a16="http://schemas.microsoft.com/office/drawing/2014/main" id="{B06A7100-D547-D34F-98C1-EB2EB732ED46}"/>
              </a:ext>
            </a:extLst>
          </p:cNvPr>
          <p:cNvSpPr txBox="1">
            <a:spLocks noChangeArrowheads="1"/>
          </p:cNvSpPr>
          <p:nvPr/>
        </p:nvSpPr>
        <p:spPr bwMode="auto">
          <a:xfrm>
            <a:off x="8366507" y="2195071"/>
            <a:ext cx="136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1800" dirty="0">
                <a:latin typeface="+mn-lt"/>
              </a:rPr>
              <a:t>Maschinen</a:t>
            </a:r>
          </a:p>
        </p:txBody>
      </p:sp>
      <p:sp>
        <p:nvSpPr>
          <p:cNvPr id="12" name="Oval 17">
            <a:extLst>
              <a:ext uri="{FF2B5EF4-FFF2-40B4-BE49-F238E27FC236}">
                <a16:creationId xmlns:a16="http://schemas.microsoft.com/office/drawing/2014/main" id="{FE1F5995-3B7F-9548-9DAF-EAE6BDCC8877}"/>
              </a:ext>
            </a:extLst>
          </p:cNvPr>
          <p:cNvSpPr>
            <a:spLocks noChangeArrowheads="1"/>
          </p:cNvSpPr>
          <p:nvPr/>
        </p:nvSpPr>
        <p:spPr bwMode="auto">
          <a:xfrm>
            <a:off x="10334097" y="3690471"/>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3" name="Oval 19">
            <a:extLst>
              <a:ext uri="{FF2B5EF4-FFF2-40B4-BE49-F238E27FC236}">
                <a16:creationId xmlns:a16="http://schemas.microsoft.com/office/drawing/2014/main" id="{BC738DF8-71CB-2B49-BB23-E6015ADE55FA}"/>
              </a:ext>
            </a:extLst>
          </p:cNvPr>
          <p:cNvSpPr>
            <a:spLocks noChangeArrowheads="1"/>
          </p:cNvSpPr>
          <p:nvPr/>
        </p:nvSpPr>
        <p:spPr bwMode="auto">
          <a:xfrm>
            <a:off x="10685790" y="3766671"/>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4" name="Oval 20">
            <a:extLst>
              <a:ext uri="{FF2B5EF4-FFF2-40B4-BE49-F238E27FC236}">
                <a16:creationId xmlns:a16="http://schemas.microsoft.com/office/drawing/2014/main" id="{4A97C2F7-C439-CA43-AC55-35C6B56B9D18}"/>
              </a:ext>
            </a:extLst>
          </p:cNvPr>
          <p:cNvSpPr>
            <a:spLocks noChangeArrowheads="1"/>
          </p:cNvSpPr>
          <p:nvPr/>
        </p:nvSpPr>
        <p:spPr bwMode="auto">
          <a:xfrm>
            <a:off x="11178159" y="3842871"/>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5" name="Oval 21">
            <a:extLst>
              <a:ext uri="{FF2B5EF4-FFF2-40B4-BE49-F238E27FC236}">
                <a16:creationId xmlns:a16="http://schemas.microsoft.com/office/drawing/2014/main" id="{2228201C-A751-A24B-8DF5-8355499C44E3}"/>
              </a:ext>
            </a:extLst>
          </p:cNvPr>
          <p:cNvSpPr>
            <a:spLocks noChangeArrowheads="1"/>
          </p:cNvSpPr>
          <p:nvPr/>
        </p:nvSpPr>
        <p:spPr bwMode="auto">
          <a:xfrm>
            <a:off x="8798556" y="2887461"/>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6" name="Oval 23">
            <a:extLst>
              <a:ext uri="{FF2B5EF4-FFF2-40B4-BE49-F238E27FC236}">
                <a16:creationId xmlns:a16="http://schemas.microsoft.com/office/drawing/2014/main" id="{88645234-D2B1-D648-83CB-E25503357173}"/>
              </a:ext>
            </a:extLst>
          </p:cNvPr>
          <p:cNvSpPr>
            <a:spLocks noChangeArrowheads="1"/>
          </p:cNvSpPr>
          <p:nvPr/>
        </p:nvSpPr>
        <p:spPr bwMode="auto">
          <a:xfrm>
            <a:off x="9232274" y="2599429"/>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7" name="Oval 24">
            <a:extLst>
              <a:ext uri="{FF2B5EF4-FFF2-40B4-BE49-F238E27FC236}">
                <a16:creationId xmlns:a16="http://schemas.microsoft.com/office/drawing/2014/main" id="{2CFB53BB-FF93-4844-A335-01B26D5A2DD7}"/>
              </a:ext>
            </a:extLst>
          </p:cNvPr>
          <p:cNvSpPr>
            <a:spLocks noChangeArrowheads="1"/>
          </p:cNvSpPr>
          <p:nvPr/>
        </p:nvSpPr>
        <p:spPr bwMode="auto">
          <a:xfrm>
            <a:off x="8499940" y="4710448"/>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8" name="Text Box 25">
            <a:extLst>
              <a:ext uri="{FF2B5EF4-FFF2-40B4-BE49-F238E27FC236}">
                <a16:creationId xmlns:a16="http://schemas.microsoft.com/office/drawing/2014/main" id="{A289DC43-FA03-0048-AFFF-8DD11529EAFE}"/>
              </a:ext>
            </a:extLst>
          </p:cNvPr>
          <p:cNvSpPr txBox="1">
            <a:spLocks noChangeArrowheads="1"/>
          </p:cNvSpPr>
          <p:nvPr/>
        </p:nvSpPr>
        <p:spPr bwMode="auto">
          <a:xfrm>
            <a:off x="8673022" y="4597802"/>
            <a:ext cx="1982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de-DE" sz="1800" dirty="0">
                <a:latin typeface="+mn-lt"/>
              </a:rPr>
              <a:t>steht für Objekt oder Entität</a:t>
            </a:r>
          </a:p>
        </p:txBody>
      </p:sp>
      <p:sp>
        <p:nvSpPr>
          <p:cNvPr id="19" name="Rectangle 6">
            <a:extLst>
              <a:ext uri="{FF2B5EF4-FFF2-40B4-BE49-F238E27FC236}">
                <a16:creationId xmlns:a16="http://schemas.microsoft.com/office/drawing/2014/main" id="{81422221-FC40-2446-8188-390F153F8F82}"/>
              </a:ext>
            </a:extLst>
          </p:cNvPr>
          <p:cNvSpPr>
            <a:spLocks noChangeArrowheads="1"/>
          </p:cNvSpPr>
          <p:nvPr/>
        </p:nvSpPr>
        <p:spPr bwMode="auto">
          <a:xfrm>
            <a:off x="6638315" y="2363189"/>
            <a:ext cx="1547446" cy="1676400"/>
          </a:xfrm>
          <a:prstGeom prst="rect">
            <a:avLst/>
          </a:prstGeom>
          <a:solidFill>
            <a:schemeClr val="bg1"/>
          </a:solidFill>
          <a:ln w="12700">
            <a:solidFill>
              <a:schemeClr val="tx1"/>
            </a:solidFill>
            <a:miter lim="800000"/>
            <a:headEnd/>
            <a:tailEnd/>
          </a:ln>
        </p:spPr>
        <p:txBody>
          <a:bodyPr wrap="none" anchor="ctr"/>
          <a:lstStyle/>
          <a:p>
            <a:pPr algn="ctr"/>
            <a:r>
              <a:rPr lang="de-DE" dirty="0"/>
              <a:t>Personen</a:t>
            </a:r>
          </a:p>
        </p:txBody>
      </p:sp>
      <p:sp>
        <p:nvSpPr>
          <p:cNvPr id="20" name="Oval 11">
            <a:extLst>
              <a:ext uri="{FF2B5EF4-FFF2-40B4-BE49-F238E27FC236}">
                <a16:creationId xmlns:a16="http://schemas.microsoft.com/office/drawing/2014/main" id="{2E59C8BB-D38F-844B-B14D-8FC2512BDAB7}"/>
              </a:ext>
            </a:extLst>
          </p:cNvPr>
          <p:cNvSpPr>
            <a:spLocks noChangeArrowheads="1"/>
          </p:cNvSpPr>
          <p:nvPr/>
        </p:nvSpPr>
        <p:spPr bwMode="auto">
          <a:xfrm>
            <a:off x="7122120" y="2660655"/>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1" name="Oval 12">
            <a:extLst>
              <a:ext uri="{FF2B5EF4-FFF2-40B4-BE49-F238E27FC236}">
                <a16:creationId xmlns:a16="http://schemas.microsoft.com/office/drawing/2014/main" id="{A904919C-6DFE-1F49-9662-43CDCE57753C}"/>
              </a:ext>
            </a:extLst>
          </p:cNvPr>
          <p:cNvSpPr>
            <a:spLocks noChangeArrowheads="1"/>
          </p:cNvSpPr>
          <p:nvPr/>
        </p:nvSpPr>
        <p:spPr bwMode="auto">
          <a:xfrm>
            <a:off x="7333135" y="2736855"/>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2" name="Oval 14">
            <a:extLst>
              <a:ext uri="{FF2B5EF4-FFF2-40B4-BE49-F238E27FC236}">
                <a16:creationId xmlns:a16="http://schemas.microsoft.com/office/drawing/2014/main" id="{1C7579DE-1328-4F45-81D4-C80EB0C35AE2}"/>
              </a:ext>
            </a:extLst>
          </p:cNvPr>
          <p:cNvSpPr>
            <a:spLocks noChangeArrowheads="1"/>
          </p:cNvSpPr>
          <p:nvPr/>
        </p:nvSpPr>
        <p:spPr bwMode="auto">
          <a:xfrm>
            <a:off x="7614489" y="2813055"/>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3" name="Oval 15">
            <a:extLst>
              <a:ext uri="{FF2B5EF4-FFF2-40B4-BE49-F238E27FC236}">
                <a16:creationId xmlns:a16="http://schemas.microsoft.com/office/drawing/2014/main" id="{7FE4A481-4655-E44C-9ED7-70C1C9D25350}"/>
              </a:ext>
            </a:extLst>
          </p:cNvPr>
          <p:cNvSpPr>
            <a:spLocks noChangeArrowheads="1"/>
          </p:cNvSpPr>
          <p:nvPr/>
        </p:nvSpPr>
        <p:spPr bwMode="auto">
          <a:xfrm>
            <a:off x="7192458" y="3575055"/>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4" name="Oval 16">
            <a:extLst>
              <a:ext uri="{FF2B5EF4-FFF2-40B4-BE49-F238E27FC236}">
                <a16:creationId xmlns:a16="http://schemas.microsoft.com/office/drawing/2014/main" id="{02EE4590-DDD9-E64B-B8DF-4FD637184575}"/>
              </a:ext>
            </a:extLst>
          </p:cNvPr>
          <p:cNvSpPr>
            <a:spLocks noChangeArrowheads="1"/>
          </p:cNvSpPr>
          <p:nvPr/>
        </p:nvSpPr>
        <p:spPr bwMode="auto">
          <a:xfrm>
            <a:off x="7684827" y="3498855"/>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5" name="Rechteck 1">
            <a:extLst>
              <a:ext uri="{FF2B5EF4-FFF2-40B4-BE49-F238E27FC236}">
                <a16:creationId xmlns:a16="http://schemas.microsoft.com/office/drawing/2014/main" id="{954F076F-939C-334F-B1E9-8CFE5D97C105}"/>
              </a:ext>
            </a:extLst>
          </p:cNvPr>
          <p:cNvSpPr/>
          <p:nvPr/>
        </p:nvSpPr>
        <p:spPr>
          <a:xfrm rot="19450103">
            <a:off x="8600583" y="3786666"/>
            <a:ext cx="1295200" cy="369332"/>
          </a:xfrm>
          <a:prstGeom prst="rect">
            <a:avLst/>
          </a:prstGeom>
          <a:solidFill>
            <a:srgbClr val="FFFFFF"/>
          </a:solidFill>
        </p:spPr>
        <p:txBody>
          <a:bodyPr wrap="none">
            <a:spAutoFit/>
          </a:bodyPr>
          <a:lstStyle/>
          <a:p>
            <a:r>
              <a:rPr lang="de-DE" dirty="0" err="1"/>
              <a:t>arbeitet_an</a:t>
            </a:r>
            <a:endParaRPr lang="de-DE" dirty="0"/>
          </a:p>
        </p:txBody>
      </p:sp>
      <p:sp>
        <p:nvSpPr>
          <p:cNvPr id="26" name="Nach links gekrümmter Pfeil 23">
            <a:extLst>
              <a:ext uri="{FF2B5EF4-FFF2-40B4-BE49-F238E27FC236}">
                <a16:creationId xmlns:a16="http://schemas.microsoft.com/office/drawing/2014/main" id="{3803A455-9557-3148-A8C9-C1D254397957}"/>
              </a:ext>
            </a:extLst>
          </p:cNvPr>
          <p:cNvSpPr/>
          <p:nvPr/>
        </p:nvSpPr>
        <p:spPr>
          <a:xfrm rot="14796346" flipH="1">
            <a:off x="7936002" y="2653115"/>
            <a:ext cx="586115" cy="19575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Nach links gekrümmter Pfeil 20">
            <a:extLst>
              <a:ext uri="{FF2B5EF4-FFF2-40B4-BE49-F238E27FC236}">
                <a16:creationId xmlns:a16="http://schemas.microsoft.com/office/drawing/2014/main" id="{7206A18A-51BC-0D41-B968-9DD58A05AF00}"/>
              </a:ext>
            </a:extLst>
          </p:cNvPr>
          <p:cNvSpPr/>
          <p:nvPr/>
        </p:nvSpPr>
        <p:spPr>
          <a:xfrm rot="14311381" flipH="1">
            <a:off x="8450887" y="2467492"/>
            <a:ext cx="738428" cy="20303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Date Placeholder 1">
            <a:extLst>
              <a:ext uri="{FF2B5EF4-FFF2-40B4-BE49-F238E27FC236}">
                <a16:creationId xmlns:a16="http://schemas.microsoft.com/office/drawing/2014/main" id="{CFBEABEF-AE48-E644-9FD6-2D86A2A7D731}"/>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2EA08417-B75B-1E4C-86CB-95D5C24E2CEB}"/>
              </a:ext>
            </a:extLst>
          </p:cNvPr>
          <p:cNvSpPr>
            <a:spLocks noGrp="1"/>
          </p:cNvSpPr>
          <p:nvPr>
            <p:ph type="ftr" sz="quarter" idx="3"/>
          </p:nvPr>
        </p:nvSpPr>
        <p:spPr/>
        <p:txBody>
          <a:bodyPr/>
          <a:lstStyle/>
          <a:p>
            <a:r>
              <a:rPr lang="en-GB"/>
              <a:t>T. Braun - Datenbanken</a:t>
            </a:r>
          </a:p>
        </p:txBody>
      </p:sp>
      <p:grpSp>
        <p:nvGrpSpPr>
          <p:cNvPr id="28" name="Group 27">
            <a:extLst>
              <a:ext uri="{FF2B5EF4-FFF2-40B4-BE49-F238E27FC236}">
                <a16:creationId xmlns:a16="http://schemas.microsoft.com/office/drawing/2014/main" id="{CA6BB761-12C0-6041-B691-B9F204A5720E}"/>
              </a:ext>
            </a:extLst>
          </p:cNvPr>
          <p:cNvGrpSpPr/>
          <p:nvPr/>
        </p:nvGrpSpPr>
        <p:grpSpPr>
          <a:xfrm>
            <a:off x="3042545" y="5185905"/>
            <a:ext cx="2644894" cy="720009"/>
            <a:chOff x="1102311" y="5127118"/>
            <a:chExt cx="2644894" cy="720009"/>
          </a:xfrm>
        </p:grpSpPr>
        <p:sp>
          <p:nvSpPr>
            <p:cNvPr id="29" name="TextBox 28">
              <a:extLst>
                <a:ext uri="{FF2B5EF4-FFF2-40B4-BE49-F238E27FC236}">
                  <a16:creationId xmlns:a16="http://schemas.microsoft.com/office/drawing/2014/main" id="{D7D52DCE-6000-E447-BFCF-F4C2868F783B}"/>
                </a:ext>
              </a:extLst>
            </p:cNvPr>
            <p:cNvSpPr txBox="1"/>
            <p:nvPr/>
          </p:nvSpPr>
          <p:spPr>
            <a:xfrm>
              <a:off x="1102311" y="5127118"/>
              <a:ext cx="2644894" cy="720009"/>
            </a:xfrm>
            <a:prstGeom prst="cloudCallout">
              <a:avLst>
                <a:gd name="adj1" fmla="val -61376"/>
                <a:gd name="adj2" fmla="val -42031"/>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30" name="Rectangle 29">
              <a:extLst>
                <a:ext uri="{FF2B5EF4-FFF2-40B4-BE49-F238E27FC236}">
                  <a16:creationId xmlns:a16="http://schemas.microsoft.com/office/drawing/2014/main" id="{7BC5B10B-0704-1748-8724-1D5CD41CF0F7}"/>
                </a:ext>
              </a:extLst>
            </p:cNvPr>
            <p:cNvSpPr/>
            <p:nvPr/>
          </p:nvSpPr>
          <p:spPr>
            <a:xfrm>
              <a:off x="1343887" y="5164851"/>
              <a:ext cx="2319011" cy="646331"/>
            </a:xfrm>
            <a:prstGeom prst="rect">
              <a:avLst/>
            </a:prstGeom>
          </p:spPr>
          <p:txBody>
            <a:bodyPr wrap="square">
              <a:spAutoFit/>
            </a:bodyPr>
            <a:lstStyle/>
            <a:p>
              <a:pPr algn="ctr"/>
              <a:r>
                <a:rPr lang="de-DE" dirty="0">
                  <a:solidFill>
                    <a:schemeClr val="bg1"/>
                  </a:solidFill>
                </a:rPr>
                <a:t>Was für Komponenten brauchen wir?</a:t>
              </a:r>
            </a:p>
          </p:txBody>
        </p:sp>
      </p:grpSp>
    </p:spTree>
    <p:extLst>
      <p:ext uri="{BB962C8B-B14F-4D97-AF65-F5344CB8AC3E}">
        <p14:creationId xmlns:p14="http://schemas.microsoft.com/office/powerpoint/2010/main" val="2576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3" presetClass="exit" presetSubtype="10" fill="hold" grpId="0" nodeType="withEffect">
                                  <p:stCondLst>
                                    <p:cond delay="0"/>
                                  </p:stCondLst>
                                  <p:childTnLst>
                                    <p:animEffect transition="out" filter="blinds(horizontal)">
                                      <p:cBhvr>
                                        <p:cTn id="8" dur="500"/>
                                        <p:tgtEl>
                                          <p:spTgt spid="19"/>
                                        </p:tgtEl>
                                      </p:cBhvr>
                                    </p:animEffect>
                                    <p:set>
                                      <p:cBhvr>
                                        <p:cTn id="9" dur="1" fill="hold">
                                          <p:stCondLst>
                                            <p:cond delay="499"/>
                                          </p:stCondLst>
                                        </p:cTn>
                                        <p:tgtEl>
                                          <p:spTgt spid="1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EB97-C441-5943-927B-69D68DC7F299}"/>
              </a:ext>
            </a:extLst>
          </p:cNvPr>
          <p:cNvSpPr>
            <a:spLocks noGrp="1"/>
          </p:cNvSpPr>
          <p:nvPr>
            <p:ph type="title"/>
          </p:nvPr>
        </p:nvSpPr>
        <p:spPr/>
        <p:txBody>
          <a:bodyPr/>
          <a:lstStyle/>
          <a:p>
            <a:r>
              <a:rPr lang="de-DE" dirty="0"/>
              <a:t>Grundlegende Elemente von ER-Diagrammen</a:t>
            </a:r>
          </a:p>
        </p:txBody>
      </p:sp>
      <p:sp>
        <p:nvSpPr>
          <p:cNvPr id="3" name="Content Placeholder 2">
            <a:extLst>
              <a:ext uri="{FF2B5EF4-FFF2-40B4-BE49-F238E27FC236}">
                <a16:creationId xmlns:a16="http://schemas.microsoft.com/office/drawing/2014/main" id="{AC7445B0-D2C1-114E-96E8-FA023D955CF3}"/>
              </a:ext>
            </a:extLst>
          </p:cNvPr>
          <p:cNvSpPr>
            <a:spLocks noGrp="1"/>
          </p:cNvSpPr>
          <p:nvPr>
            <p:ph sz="half" idx="1"/>
          </p:nvPr>
        </p:nvSpPr>
        <p:spPr/>
        <p:txBody>
          <a:bodyPr>
            <a:noAutofit/>
          </a:bodyPr>
          <a:lstStyle/>
          <a:p>
            <a:r>
              <a:rPr lang="de-DE" dirty="0"/>
              <a:t>Objekttyp</a:t>
            </a:r>
          </a:p>
          <a:p>
            <a:pPr lvl="2"/>
            <a:r>
              <a:rPr lang="de-DE" dirty="0"/>
              <a:t>Graphische Darstellung: Rechteck</a:t>
            </a:r>
          </a:p>
          <a:p>
            <a:pPr lvl="1"/>
            <a:r>
              <a:rPr lang="de-DE" dirty="0"/>
              <a:t>Auch Entitätstyp oder Klasse genannt</a:t>
            </a:r>
          </a:p>
          <a:p>
            <a:pPr lvl="1"/>
            <a:r>
              <a:rPr lang="de-DE" dirty="0"/>
              <a:t>Menge von Objekten</a:t>
            </a:r>
          </a:p>
          <a:p>
            <a:r>
              <a:rPr lang="de-DE" dirty="0" err="1"/>
              <a:t>Werttyp</a:t>
            </a:r>
            <a:endParaRPr lang="de-DE" dirty="0"/>
          </a:p>
          <a:p>
            <a:pPr lvl="2"/>
            <a:r>
              <a:rPr lang="de-DE" dirty="0"/>
              <a:t>Graphische Darstellung: Ellipse </a:t>
            </a:r>
          </a:p>
          <a:p>
            <a:pPr lvl="1"/>
            <a:r>
              <a:rPr lang="de-DE" dirty="0"/>
              <a:t>Für Basisdatentypen, Attribute</a:t>
            </a:r>
          </a:p>
          <a:p>
            <a:pPr lvl="1"/>
            <a:r>
              <a:rPr lang="de-DE" dirty="0"/>
              <a:t>Menge von Werten bzw. Literalen</a:t>
            </a:r>
          </a:p>
          <a:p>
            <a:r>
              <a:rPr lang="de-DE" dirty="0"/>
              <a:t>Beziehungstyp</a:t>
            </a:r>
          </a:p>
          <a:p>
            <a:pPr lvl="2"/>
            <a:r>
              <a:rPr lang="de-DE" dirty="0"/>
              <a:t>Graphische Darstellung: Raute </a:t>
            </a:r>
          </a:p>
          <a:p>
            <a:pPr lvl="1"/>
            <a:r>
              <a:rPr lang="de-DE" dirty="0"/>
              <a:t>Relationen zwischen Objekttypen</a:t>
            </a:r>
          </a:p>
          <a:p>
            <a:pPr lvl="1"/>
            <a:r>
              <a:rPr lang="de-DE" dirty="0"/>
              <a:t>Menge von </a:t>
            </a:r>
            <a:r>
              <a:rPr lang="de-DE" dirty="0" err="1"/>
              <a:t>Tupeln</a:t>
            </a:r>
            <a:r>
              <a:rPr lang="de-DE" dirty="0"/>
              <a:t> von Objekten</a:t>
            </a:r>
          </a:p>
          <a:p>
            <a:pPr lvl="1"/>
            <a:endParaRPr lang="de-DE" dirty="0"/>
          </a:p>
          <a:p>
            <a:pPr lvl="1"/>
            <a:endParaRPr lang="de-DE" dirty="0"/>
          </a:p>
          <a:p>
            <a:endParaRPr lang="de-DE" dirty="0"/>
          </a:p>
        </p:txBody>
      </p:sp>
      <p:sp>
        <p:nvSpPr>
          <p:cNvPr id="25" name="Content Placeholder 24">
            <a:extLst>
              <a:ext uri="{FF2B5EF4-FFF2-40B4-BE49-F238E27FC236}">
                <a16:creationId xmlns:a16="http://schemas.microsoft.com/office/drawing/2014/main" id="{F88E6459-B857-EF40-9167-9A4D4DC0C06C}"/>
              </a:ext>
            </a:extLst>
          </p:cNvPr>
          <p:cNvSpPr>
            <a:spLocks noGrp="1"/>
          </p:cNvSpPr>
          <p:nvPr>
            <p:ph sz="half" idx="2"/>
          </p:nvPr>
        </p:nvSpPr>
        <p:spPr/>
        <p:txBody>
          <a:bodyPr/>
          <a:lstStyle/>
          <a:p>
            <a:r>
              <a:rPr lang="de-DE" dirty="0"/>
              <a:t>Elemente von ER-Diagrammen bilden einen </a:t>
            </a:r>
            <a:r>
              <a:rPr lang="de-DE" dirty="0" err="1"/>
              <a:t>bipartiten</a:t>
            </a:r>
            <a:r>
              <a:rPr lang="de-DE" dirty="0"/>
              <a:t> Graphen:</a:t>
            </a:r>
          </a:p>
          <a:p>
            <a:pPr lvl="1"/>
            <a:r>
              <a:rPr lang="de-DE" dirty="0"/>
              <a:t>Verbindungen zwischen Symbolen der gleichen Typen sind nicht erlaubt</a:t>
            </a:r>
            <a:endParaRPr lang="en-GB" dirty="0"/>
          </a:p>
        </p:txBody>
      </p:sp>
      <p:sp>
        <p:nvSpPr>
          <p:cNvPr id="17" name="Date Placeholder 16">
            <a:extLst>
              <a:ext uri="{FF2B5EF4-FFF2-40B4-BE49-F238E27FC236}">
                <a16:creationId xmlns:a16="http://schemas.microsoft.com/office/drawing/2014/main" id="{CB5A714C-27A4-4D44-AC1D-FE7EA65C414D}"/>
              </a:ext>
            </a:extLst>
          </p:cNvPr>
          <p:cNvSpPr>
            <a:spLocks noGrp="1"/>
          </p:cNvSpPr>
          <p:nvPr>
            <p:ph type="dt" sz="half" idx="10"/>
          </p:nvPr>
        </p:nvSpPr>
        <p:spPr/>
        <p:txBody>
          <a:bodyPr/>
          <a:lstStyle/>
          <a:p>
            <a:r>
              <a:rPr lang="en-GB"/>
              <a:t>Modellierung</a:t>
            </a:r>
          </a:p>
        </p:txBody>
      </p:sp>
      <p:sp>
        <p:nvSpPr>
          <p:cNvPr id="21" name="Footer Placeholder 20">
            <a:extLst>
              <a:ext uri="{FF2B5EF4-FFF2-40B4-BE49-F238E27FC236}">
                <a16:creationId xmlns:a16="http://schemas.microsoft.com/office/drawing/2014/main" id="{6F254CF5-D96E-AC41-BFE6-EA0EBDFD8F09}"/>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CAD8E877-578C-934F-96E3-722CC5F85DEB}"/>
              </a:ext>
            </a:extLst>
          </p:cNvPr>
          <p:cNvSpPr>
            <a:spLocks noGrp="1"/>
          </p:cNvSpPr>
          <p:nvPr>
            <p:ph type="sldNum" sz="quarter" idx="4"/>
          </p:nvPr>
        </p:nvSpPr>
        <p:spPr/>
        <p:txBody>
          <a:bodyPr/>
          <a:lstStyle/>
          <a:p>
            <a:fld id="{6B52BCD7-8B4B-1443-81DC-540C3C62FE02}" type="slidenum">
              <a:rPr lang="en-GB" smtClean="0"/>
              <a:t>9</a:t>
            </a:fld>
            <a:endParaRPr lang="en-GB"/>
          </a:p>
        </p:txBody>
      </p:sp>
      <p:sp>
        <p:nvSpPr>
          <p:cNvPr id="5" name="Rectangle 2">
            <a:extLst>
              <a:ext uri="{FF2B5EF4-FFF2-40B4-BE49-F238E27FC236}">
                <a16:creationId xmlns:a16="http://schemas.microsoft.com/office/drawing/2014/main" id="{DAFBAF26-1D11-0940-B812-34133C083A06}"/>
              </a:ext>
            </a:extLst>
          </p:cNvPr>
          <p:cNvSpPr>
            <a:spLocks noChangeArrowheads="1"/>
          </p:cNvSpPr>
          <p:nvPr/>
        </p:nvSpPr>
        <p:spPr bwMode="auto">
          <a:xfrm>
            <a:off x="2000044" y="1647472"/>
            <a:ext cx="762000" cy="368300"/>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6" name="Oval 3">
            <a:extLst>
              <a:ext uri="{FF2B5EF4-FFF2-40B4-BE49-F238E27FC236}">
                <a16:creationId xmlns:a16="http://schemas.microsoft.com/office/drawing/2014/main" id="{A02468F4-682C-FE40-A7CD-C8F0035F4AB2}"/>
              </a:ext>
            </a:extLst>
          </p:cNvPr>
          <p:cNvSpPr>
            <a:spLocks noChangeArrowheads="1"/>
          </p:cNvSpPr>
          <p:nvPr/>
        </p:nvSpPr>
        <p:spPr bwMode="auto">
          <a:xfrm>
            <a:off x="2000044" y="3120921"/>
            <a:ext cx="762000" cy="368300"/>
          </a:xfrm>
          <a:prstGeom prst="ellipse">
            <a:avLst/>
          </a:prstGeom>
          <a:solidFill>
            <a:schemeClr val="bg1"/>
          </a:solidFill>
          <a:ln w="12700">
            <a:solidFill>
              <a:schemeClr val="tx1"/>
            </a:solidFill>
            <a:round/>
            <a:headEnd/>
            <a:tailEnd/>
          </a:ln>
        </p:spPr>
        <p:txBody>
          <a:bodyPr wrap="none" anchor="ctr"/>
          <a:lstStyle/>
          <a:p>
            <a:endParaRPr lang="en-US"/>
          </a:p>
        </p:txBody>
      </p:sp>
      <p:sp>
        <p:nvSpPr>
          <p:cNvPr id="7" name="AutoShape 4">
            <a:extLst>
              <a:ext uri="{FF2B5EF4-FFF2-40B4-BE49-F238E27FC236}">
                <a16:creationId xmlns:a16="http://schemas.microsoft.com/office/drawing/2014/main" id="{35615CC1-5443-7745-9C4D-2606AD0722F3}"/>
              </a:ext>
            </a:extLst>
          </p:cNvPr>
          <p:cNvSpPr>
            <a:spLocks noChangeArrowheads="1"/>
          </p:cNvSpPr>
          <p:nvPr/>
        </p:nvSpPr>
        <p:spPr bwMode="auto">
          <a:xfrm>
            <a:off x="2544445" y="4498770"/>
            <a:ext cx="435198" cy="426715"/>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8" name="AutoShape 5">
            <a:extLst>
              <a:ext uri="{FF2B5EF4-FFF2-40B4-BE49-F238E27FC236}">
                <a16:creationId xmlns:a16="http://schemas.microsoft.com/office/drawing/2014/main" id="{5469DFCD-524B-ED49-87E8-F992D9AF6CD7}"/>
              </a:ext>
            </a:extLst>
          </p:cNvPr>
          <p:cNvSpPr>
            <a:spLocks noChangeArrowheads="1"/>
          </p:cNvSpPr>
          <p:nvPr/>
        </p:nvSpPr>
        <p:spPr bwMode="auto">
          <a:xfrm>
            <a:off x="9170046" y="3336172"/>
            <a:ext cx="550985" cy="596900"/>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9" name="AutoShape 6">
            <a:extLst>
              <a:ext uri="{FF2B5EF4-FFF2-40B4-BE49-F238E27FC236}">
                <a16:creationId xmlns:a16="http://schemas.microsoft.com/office/drawing/2014/main" id="{BFFFFE43-5F67-F143-8370-611D516E11D2}"/>
              </a:ext>
            </a:extLst>
          </p:cNvPr>
          <p:cNvSpPr>
            <a:spLocks noChangeArrowheads="1"/>
          </p:cNvSpPr>
          <p:nvPr/>
        </p:nvSpPr>
        <p:spPr bwMode="auto">
          <a:xfrm>
            <a:off x="8044630" y="3336172"/>
            <a:ext cx="550985" cy="596900"/>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10" name="Rectangle 7">
            <a:extLst>
              <a:ext uri="{FF2B5EF4-FFF2-40B4-BE49-F238E27FC236}">
                <a16:creationId xmlns:a16="http://schemas.microsoft.com/office/drawing/2014/main" id="{F7B668C7-3408-1D4D-BBBD-ED0BB46C2077}"/>
              </a:ext>
            </a:extLst>
          </p:cNvPr>
          <p:cNvSpPr>
            <a:spLocks noChangeArrowheads="1"/>
          </p:cNvSpPr>
          <p:nvPr/>
        </p:nvSpPr>
        <p:spPr bwMode="auto">
          <a:xfrm>
            <a:off x="9072270" y="4369117"/>
            <a:ext cx="762000" cy="3683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 name="Rectangle 8">
            <a:extLst>
              <a:ext uri="{FF2B5EF4-FFF2-40B4-BE49-F238E27FC236}">
                <a16:creationId xmlns:a16="http://schemas.microsoft.com/office/drawing/2014/main" id="{54B6F1AF-5226-5144-8587-B8124F8B917E}"/>
              </a:ext>
            </a:extLst>
          </p:cNvPr>
          <p:cNvSpPr>
            <a:spLocks noChangeArrowheads="1"/>
          </p:cNvSpPr>
          <p:nvPr/>
        </p:nvSpPr>
        <p:spPr bwMode="auto">
          <a:xfrm>
            <a:off x="7946855" y="4369117"/>
            <a:ext cx="762000" cy="3683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 name="Rechteck 21">
            <a:extLst>
              <a:ext uri="{FF2B5EF4-FFF2-40B4-BE49-F238E27FC236}">
                <a16:creationId xmlns:a16="http://schemas.microsoft.com/office/drawing/2014/main" id="{BA67EBA7-40D1-8E42-9B5F-ACC969F6F022}"/>
              </a:ext>
            </a:extLst>
          </p:cNvPr>
          <p:cNvSpPr/>
          <p:nvPr/>
        </p:nvSpPr>
        <p:spPr>
          <a:xfrm>
            <a:off x="3647728" y="6192934"/>
            <a:ext cx="4824536" cy="430887"/>
          </a:xfrm>
          <a:prstGeom prst="rect">
            <a:avLst/>
          </a:prstGeom>
        </p:spPr>
        <p:txBody>
          <a:bodyPr wrap="square">
            <a:spAutoFit/>
          </a:bodyPr>
          <a:lstStyle/>
          <a:p>
            <a:pPr algn="ctr"/>
            <a:r>
              <a:rPr lang="de-DE" sz="1100" dirty="0">
                <a:solidFill>
                  <a:schemeClr val="tx1">
                    <a:lumMod val="60000"/>
                    <a:lumOff val="40000"/>
                  </a:schemeClr>
                </a:solidFill>
              </a:rPr>
              <a:t>P. Chen: The Entity-</a:t>
            </a:r>
            <a:r>
              <a:rPr lang="de-DE" sz="1100" dirty="0" err="1">
                <a:solidFill>
                  <a:schemeClr val="tx1">
                    <a:lumMod val="60000"/>
                    <a:lumOff val="40000"/>
                  </a:schemeClr>
                </a:solidFill>
              </a:rPr>
              <a:t>Relationship</a:t>
            </a:r>
            <a:r>
              <a:rPr lang="de-DE" sz="1100" dirty="0">
                <a:solidFill>
                  <a:schemeClr val="tx1">
                    <a:lumMod val="60000"/>
                    <a:lumOff val="40000"/>
                  </a:schemeClr>
                </a:solidFill>
              </a:rPr>
              <a:t> Model - </a:t>
            </a:r>
            <a:r>
              <a:rPr lang="de-DE" sz="1100" dirty="0" err="1">
                <a:solidFill>
                  <a:schemeClr val="tx1">
                    <a:lumMod val="60000"/>
                    <a:lumOff val="40000"/>
                  </a:schemeClr>
                </a:solidFill>
              </a:rPr>
              <a:t>Toward</a:t>
            </a:r>
            <a:r>
              <a:rPr lang="de-DE" sz="1100" dirty="0">
                <a:solidFill>
                  <a:schemeClr val="tx1">
                    <a:lumMod val="60000"/>
                    <a:lumOff val="40000"/>
                  </a:schemeClr>
                </a:solidFill>
              </a:rPr>
              <a:t> a Unified View </a:t>
            </a:r>
            <a:r>
              <a:rPr lang="de-DE" sz="1100" dirty="0" err="1">
                <a:solidFill>
                  <a:schemeClr val="tx1">
                    <a:lumMod val="60000"/>
                    <a:lumOff val="40000"/>
                  </a:schemeClr>
                </a:solidFill>
              </a:rPr>
              <a:t>of</a:t>
            </a:r>
            <a:r>
              <a:rPr lang="de-DE" sz="1100" dirty="0">
                <a:solidFill>
                  <a:schemeClr val="tx1">
                    <a:lumMod val="60000"/>
                    <a:lumOff val="40000"/>
                  </a:schemeClr>
                </a:solidFill>
              </a:rPr>
              <a:t> Data. In </a:t>
            </a:r>
            <a:r>
              <a:rPr lang="de-DE" sz="1100" i="1" dirty="0">
                <a:solidFill>
                  <a:schemeClr val="tx1">
                    <a:lumMod val="60000"/>
                    <a:lumOff val="40000"/>
                  </a:schemeClr>
                </a:solidFill>
              </a:rPr>
              <a:t>ACM Transactions on Database Systems</a:t>
            </a:r>
            <a:r>
              <a:rPr lang="de-DE" sz="1100" dirty="0">
                <a:solidFill>
                  <a:schemeClr val="tx1">
                    <a:lumMod val="60000"/>
                    <a:lumOff val="40000"/>
                  </a:schemeClr>
                </a:solidFill>
              </a:rPr>
              <a:t>, vol.</a:t>
            </a:r>
            <a:r>
              <a:rPr lang="de-DE" sz="1100" i="1" dirty="0">
                <a:solidFill>
                  <a:schemeClr val="tx1">
                    <a:lumMod val="60000"/>
                    <a:lumOff val="40000"/>
                  </a:schemeClr>
                </a:solidFill>
              </a:rPr>
              <a:t> </a:t>
            </a:r>
            <a:r>
              <a:rPr lang="de-DE" sz="1100" dirty="0">
                <a:solidFill>
                  <a:schemeClr val="tx1">
                    <a:lumMod val="60000"/>
                    <a:lumOff val="40000"/>
                  </a:schemeClr>
                </a:solidFill>
              </a:rPr>
              <a:t>1(1), pp. 9–36, 1976.</a:t>
            </a:r>
          </a:p>
        </p:txBody>
      </p:sp>
      <p:cxnSp>
        <p:nvCxnSpPr>
          <p:cNvPr id="15" name="Straight Connector 14">
            <a:extLst>
              <a:ext uri="{FF2B5EF4-FFF2-40B4-BE49-F238E27FC236}">
                <a16:creationId xmlns:a16="http://schemas.microsoft.com/office/drawing/2014/main" id="{5D8DF5F9-53C3-304F-9D8F-F303570DC8FA}"/>
              </a:ext>
            </a:extLst>
          </p:cNvPr>
          <p:cNvCxnSpPr>
            <a:stCxn id="9" idx="3"/>
            <a:endCxn id="8" idx="1"/>
          </p:cNvCxnSpPr>
          <p:nvPr/>
        </p:nvCxnSpPr>
        <p:spPr>
          <a:xfrm>
            <a:off x="8595615" y="3634622"/>
            <a:ext cx="5744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Quad Arrow 22">
            <a:extLst>
              <a:ext uri="{FF2B5EF4-FFF2-40B4-BE49-F238E27FC236}">
                <a16:creationId xmlns:a16="http://schemas.microsoft.com/office/drawing/2014/main" id="{4D4CEF2A-D493-134E-BBF3-31254F010A3D}"/>
              </a:ext>
            </a:extLst>
          </p:cNvPr>
          <p:cNvSpPr>
            <a:spLocks noChangeAspect="1"/>
          </p:cNvSpPr>
          <p:nvPr/>
        </p:nvSpPr>
        <p:spPr>
          <a:xfrm rot="2700000">
            <a:off x="8516969" y="3274622"/>
            <a:ext cx="720000" cy="720000"/>
          </a:xfrm>
          <a:prstGeom prst="quadArrow">
            <a:avLst>
              <a:gd name="adj1" fmla="val 22500"/>
              <a:gd name="adj2" fmla="val 3585"/>
              <a:gd name="adj3"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0CAECBF5-F90B-C446-93B0-3858B635CB3A}"/>
              </a:ext>
            </a:extLst>
          </p:cNvPr>
          <p:cNvCxnSpPr>
            <a:cxnSpLocks/>
            <a:stCxn id="11" idx="3"/>
            <a:endCxn id="10" idx="1"/>
          </p:cNvCxnSpPr>
          <p:nvPr/>
        </p:nvCxnSpPr>
        <p:spPr>
          <a:xfrm>
            <a:off x="8708855" y="4553267"/>
            <a:ext cx="363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Quad Arrow 23">
            <a:extLst>
              <a:ext uri="{FF2B5EF4-FFF2-40B4-BE49-F238E27FC236}">
                <a16:creationId xmlns:a16="http://schemas.microsoft.com/office/drawing/2014/main" id="{0B3CF8B5-D0CC-DC4E-AB85-D497108C1C06}"/>
              </a:ext>
            </a:extLst>
          </p:cNvPr>
          <p:cNvSpPr>
            <a:spLocks noChangeAspect="1"/>
          </p:cNvSpPr>
          <p:nvPr/>
        </p:nvSpPr>
        <p:spPr>
          <a:xfrm rot="2700000">
            <a:off x="8530562" y="4193267"/>
            <a:ext cx="720000" cy="720000"/>
          </a:xfrm>
          <a:prstGeom prst="quadArrow">
            <a:avLst>
              <a:gd name="adj1" fmla="val 22500"/>
              <a:gd name="adj2" fmla="val 3585"/>
              <a:gd name="adj3"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7238643"/>
      </p:ext>
    </p:extLst>
  </p:cSld>
  <p:clrMapOvr>
    <a:masterClrMapping/>
  </p:clrMapOvr>
</p:sld>
</file>

<file path=ppt/theme/theme1.xml><?xml version="1.0" encoding="utf-8"?>
<a:theme xmlns:a="http://schemas.openxmlformats.org/drawingml/2006/main" name="wwu-adapted-16x9">
  <a:themeElements>
    <a:clrScheme name="WWU Münster Var3">
      <a:dk1>
        <a:srgbClr val="58585A"/>
      </a:dk1>
      <a:lt1>
        <a:srgbClr val="F4F4F4"/>
      </a:lt1>
      <a:dk2>
        <a:srgbClr val="F4F4F4"/>
      </a:dk2>
      <a:lt2>
        <a:srgbClr val="00568A"/>
      </a:lt2>
      <a:accent1>
        <a:srgbClr val="009DD1"/>
      </a:accent1>
      <a:accent2>
        <a:srgbClr val="67C5E4"/>
      </a:accent2>
      <a:accent3>
        <a:srgbClr val="008E96"/>
      </a:accent3>
      <a:accent4>
        <a:srgbClr val="65BBBF"/>
      </a:accent4>
      <a:accent5>
        <a:srgbClr val="00568A"/>
      </a:accent5>
      <a:accent6>
        <a:srgbClr val="679AB9"/>
      </a:accent6>
      <a:hlink>
        <a:srgbClr val="58585A"/>
      </a:hlink>
      <a:folHlink>
        <a:srgbClr val="58585A"/>
      </a:folHlink>
    </a:clrScheme>
    <a:fontScheme name="WWU Münster">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wu-adapted-16x9" id="{CD513E19-B721-C047-BA30-82984D7A367C}" vid="{B09A2FB4-8176-8E4E-8F6E-FA0B5FDF89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wwu-adapted-16x9</Template>
  <TotalTime>3410</TotalTime>
  <Words>6038</Words>
  <Application>Microsoft Macintosh PowerPoint</Application>
  <PresentationFormat>Widescreen</PresentationFormat>
  <Paragraphs>1820</Paragraphs>
  <Slides>72</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72</vt:i4>
      </vt:variant>
    </vt:vector>
  </HeadingPairs>
  <TitlesOfParts>
    <vt:vector size="84" baseType="lpstr">
      <vt:lpstr>ＭＳ Ｐゴシック</vt:lpstr>
      <vt:lpstr>Arial</vt:lpstr>
      <vt:lpstr>Arial Narrow</vt:lpstr>
      <vt:lpstr>Calibri</vt:lpstr>
      <vt:lpstr>Cambria Math</vt:lpstr>
      <vt:lpstr>Chalkboard</vt:lpstr>
      <vt:lpstr>Courier New</vt:lpstr>
      <vt:lpstr>Meta Offc Pro</vt:lpstr>
      <vt:lpstr>Symbol</vt:lpstr>
      <vt:lpstr>Times New Roman</vt:lpstr>
      <vt:lpstr>Wingdings</vt:lpstr>
      <vt:lpstr>wwu-adapted-16x9</vt:lpstr>
      <vt:lpstr>Datenbank-Modellierung</vt:lpstr>
      <vt:lpstr>Inhalte: Datenbanken (DBs)</vt:lpstr>
      <vt:lpstr>Phasen des DB-Entwurfs</vt:lpstr>
      <vt:lpstr>Überblick: 2. Datenbank-Modellierung</vt:lpstr>
      <vt:lpstr>Modelle</vt:lpstr>
      <vt:lpstr>Warum das Modell und nicht das Original?</vt:lpstr>
      <vt:lpstr>Überblick: 2. Datenbank-Modellierung</vt:lpstr>
      <vt:lpstr>ER-Modellierung</vt:lpstr>
      <vt:lpstr>Grundlegende Elemente von ER-Diagrammen</vt:lpstr>
      <vt:lpstr>Objekte/Entitäten und Attribute</vt:lpstr>
      <vt:lpstr>Identifikation und Schlüssel</vt:lpstr>
      <vt:lpstr>Assoziation/Relationship</vt:lpstr>
      <vt:lpstr>Assoziation/Relationship</vt:lpstr>
      <vt:lpstr>Identifikation und referentielle Integrität</vt:lpstr>
      <vt:lpstr>Funktionalitäten</vt:lpstr>
      <vt:lpstr>Partizipation</vt:lpstr>
      <vt:lpstr>Partizipation: Rollennamen</vt:lpstr>
      <vt:lpstr>Funktionalitäten (Reprise)</vt:lpstr>
      <vt:lpstr>Schwache, existenzabhängige Entitäten</vt:lpstr>
      <vt:lpstr>Schwache Entitäten und Schlüssel</vt:lpstr>
      <vt:lpstr>Von der Anforderungsdefinition</vt:lpstr>
      <vt:lpstr>Anwendungsdefinition „Firma“ …</vt:lpstr>
      <vt:lpstr>Anwendungsdefinition „Firma“ …</vt:lpstr>
      <vt:lpstr>Anwendungsdefinition „Firma“ …</vt:lpstr>
      <vt:lpstr>Anwendungsdefinition „Firma“ …</vt:lpstr>
      <vt:lpstr>Anwendungsdefinition „Firma“ …</vt:lpstr>
      <vt:lpstr>Anwendungsdefinition „Firma“ …</vt:lpstr>
      <vt:lpstr>PowerPoint Presentation</vt:lpstr>
      <vt:lpstr>Lesen von ER-Diagrammen</vt:lpstr>
      <vt:lpstr>Universitätsschema</vt:lpstr>
      <vt:lpstr>Funktionalitäten (Reprise)</vt:lpstr>
      <vt:lpstr>Funktionalitäten (Reprise)</vt:lpstr>
      <vt:lpstr>Prüfungen</vt:lpstr>
      <vt:lpstr>N-stellige Beziehung: betreuen</vt:lpstr>
      <vt:lpstr>Komplex-strukturierte Entitäten</vt:lpstr>
      <vt:lpstr>Komplex-strukturierte Entitäten</vt:lpstr>
      <vt:lpstr>Zwischenzusammenfassung</vt:lpstr>
      <vt:lpstr>Überblick: 2. Datenbank-Modellierung</vt:lpstr>
      <vt:lpstr>Enhanced ER-Modell (EER-Modell)</vt:lpstr>
      <vt:lpstr>Spezialisierung</vt:lpstr>
      <vt:lpstr>Instanzen in Spezialisierungen</vt:lpstr>
      <vt:lpstr>Ausprägungen der Spezialisierung</vt:lpstr>
      <vt:lpstr>Ausprägungen der Spezialisierung</vt:lpstr>
      <vt:lpstr>Aufzählungstypen</vt:lpstr>
      <vt:lpstr>Spezialisierungsnetzwerk</vt:lpstr>
      <vt:lpstr>Generalisierung</vt:lpstr>
      <vt:lpstr>EER-Modellierung</vt:lpstr>
      <vt:lpstr>Vorgehen</vt:lpstr>
      <vt:lpstr>Top-down</vt:lpstr>
      <vt:lpstr>Top-down EER-Transformationen</vt:lpstr>
      <vt:lpstr>Bottom-up</vt:lpstr>
      <vt:lpstr>Bottom-up EER-Transformationen</vt:lpstr>
      <vt:lpstr>Inside-out</vt:lpstr>
      <vt:lpstr>PowerPoint Presentation</vt:lpstr>
      <vt:lpstr>PowerPoint Presentation</vt:lpstr>
      <vt:lpstr>PowerPoint Presentation</vt:lpstr>
      <vt:lpstr>PowerPoint Presentation</vt:lpstr>
      <vt:lpstr>PowerPoint Presentation</vt:lpstr>
      <vt:lpstr>PowerPoint Presentation</vt:lpstr>
      <vt:lpstr>UML als Datenmodell</vt:lpstr>
      <vt:lpstr>Unified Modeling Language (UML)</vt:lpstr>
      <vt:lpstr>(E)ER vs. UML</vt:lpstr>
      <vt:lpstr>Zwischenzusammenfassung</vt:lpstr>
      <vt:lpstr>Überblick: 2. Datenbank-Modellierung</vt:lpstr>
      <vt:lpstr>Dokumentation</vt:lpstr>
      <vt:lpstr>Geschäftsregeln (Business Rules)</vt:lpstr>
      <vt:lpstr>Beispiel: Beschreibende Regeln</vt:lpstr>
      <vt:lpstr>Beispiel: Einschränkungen &amp; Ableitungen</vt:lpstr>
      <vt:lpstr>Qualitätskriterien für (E)ER-Schemata</vt:lpstr>
      <vt:lpstr>Konsistenzprüfungen möglich</vt:lpstr>
      <vt:lpstr>Zwischenzusammenfassung</vt:lpstr>
      <vt:lpstr>Überblick: 2. Datenbank-Modellierung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MOBI-DBs-B: DatenbankSysteme</dc:title>
  <dc:creator>Microsoft Office User</dc:creator>
  <cp:lastModifiedBy>Tanya</cp:lastModifiedBy>
  <cp:revision>193</cp:revision>
  <cp:lastPrinted>2023-04-12T10:46:52Z</cp:lastPrinted>
  <dcterms:created xsi:type="dcterms:W3CDTF">2019-02-21T11:57:08Z</dcterms:created>
  <dcterms:modified xsi:type="dcterms:W3CDTF">2023-04-14T07:48:21Z</dcterms:modified>
</cp:coreProperties>
</file>