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93" r:id="rId1"/>
  </p:sldMasterIdLst>
  <p:notesMasterIdLst>
    <p:notesMasterId r:id="rId35"/>
  </p:notesMasterIdLst>
  <p:sldIdLst>
    <p:sldId id="256" r:id="rId2"/>
    <p:sldId id="258" r:id="rId3"/>
    <p:sldId id="295" r:id="rId4"/>
    <p:sldId id="260" r:id="rId5"/>
    <p:sldId id="296" r:id="rId6"/>
    <p:sldId id="268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8" r:id="rId15"/>
    <p:sldId id="277" r:id="rId16"/>
    <p:sldId id="269" r:id="rId17"/>
    <p:sldId id="279" r:id="rId18"/>
    <p:sldId id="298" r:id="rId19"/>
    <p:sldId id="264" r:id="rId20"/>
    <p:sldId id="333" r:id="rId21"/>
    <p:sldId id="299" r:id="rId22"/>
    <p:sldId id="334" r:id="rId23"/>
    <p:sldId id="280" r:id="rId24"/>
    <p:sldId id="281" r:id="rId25"/>
    <p:sldId id="267" r:id="rId26"/>
    <p:sldId id="288" r:id="rId27"/>
    <p:sldId id="332" r:id="rId28"/>
    <p:sldId id="337" r:id="rId29"/>
    <p:sldId id="335" r:id="rId30"/>
    <p:sldId id="300" r:id="rId31"/>
    <p:sldId id="336" r:id="rId32"/>
    <p:sldId id="339" r:id="rId33"/>
    <p:sldId id="33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8"/>
    <p:restoredTop sz="93291"/>
  </p:normalViewPr>
  <p:slideViewPr>
    <p:cSldViewPr snapToGrid="0" snapToObjects="1">
      <p:cViewPr varScale="1">
        <p:scale>
          <a:sx n="96" d="100"/>
          <a:sy n="96" d="100"/>
        </p:scale>
        <p:origin x="2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40429-3676-E144-BAB7-65E862D4716B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959B5-8531-3849-8B3F-39B2E56DD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642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684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noProof="0" dirty="0"/>
              <a:t>Typische Komponenten eines DBMS mit Umgebung</a:t>
            </a:r>
          </a:p>
          <a:p>
            <a:endParaRPr lang="de-DE" noProof="0" dirty="0"/>
          </a:p>
          <a:p>
            <a:r>
              <a:rPr lang="de-DE" noProof="0" dirty="0"/>
              <a:t>DBA: DB-Administrator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DB definieren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DB optimieren durch Änderungen der DB-</a:t>
            </a:r>
            <a:r>
              <a:rPr lang="de-DE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Defintion</a:t>
            </a: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mittels DDL/Privilegierte Befehle</a:t>
            </a:r>
            <a:endParaRPr lang="de-DE" noProof="0" dirty="0"/>
          </a:p>
          <a:p>
            <a:endParaRPr lang="de-DE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DDL </a:t>
            </a:r>
            <a:r>
              <a:rPr lang="de-DE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compiler</a:t>
            </a: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Verarbeitet Schema-Definitionen in DDL und speichert die Beschreibung der Schemata (meta-</a:t>
            </a:r>
            <a:r>
              <a:rPr lang="de-DE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im DBMS Katalog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Katalog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Beinhaltet Informationen über Namen und Größe von Dateien, Namen und Datentypen von Datenelementen, Speicherdetails für jede Datei, </a:t>
            </a:r>
            <a:r>
              <a:rPr lang="de-DE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Mappinginformation</a:t>
            </a: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zwischen Schemata, </a:t>
            </a:r>
            <a:r>
              <a:rPr lang="de-DE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Constraints</a:t>
            </a:r>
            <a:endParaRPr lang="de-DE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Gelegentliche Benutzer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Stellen Anfragen über das </a:t>
            </a:r>
            <a:r>
              <a:rPr lang="de-DE" sz="1200" b="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interactive</a:t>
            </a:r>
            <a:r>
              <a:rPr lang="de-DE" sz="1200" b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query</a:t>
            </a:r>
            <a:r>
              <a:rPr lang="de-DE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Interface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noProof="0" dirty="0"/>
              <a:t>Query-Compiler (+</a:t>
            </a:r>
            <a:r>
              <a:rPr lang="de-DE" noProof="0" dirty="0" err="1"/>
              <a:t>Optimizer</a:t>
            </a:r>
            <a:r>
              <a:rPr lang="de-DE" noProof="0" dirty="0"/>
              <a:t>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Parsen und validieren der Anfrage </a:t>
            </a:r>
            <a:r>
              <a:rPr lang="de-DE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bzgl</a:t>
            </a: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Syntax, Dateinamen, …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Kompilieren in interne Anfragesprache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Optimierung: </a:t>
            </a:r>
            <a:r>
              <a:rPr lang="de-DE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Rearrangieren</a:t>
            </a: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neuordnen von Operationen, Eliminieren von Redundanzen, richtige Algorithmen/Indices benutzen während Ausführung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Ausführbaren Code generieren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noProof="0" dirty="0"/>
          </a:p>
          <a:p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Anwendungsprogrammierer</a:t>
            </a:r>
          </a:p>
          <a:p>
            <a:pPr marL="171450" indent="-171450">
              <a:buFontTx/>
              <a:buChar char="-"/>
            </a:pP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Schreiben Programme in Sprachen wie Java, C, C++, gehen an </a:t>
            </a:r>
            <a:r>
              <a:rPr lang="de-DE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Precompiler</a:t>
            </a:r>
            <a:endParaRPr lang="de-DE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de-DE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Precompiler</a:t>
            </a:r>
            <a:endParaRPr lang="de-DE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Extrahiert DML Anweisungen, gehen an DML Compiler um Code für Datenbankzugriff zu kompilieren</a:t>
            </a:r>
          </a:p>
          <a:p>
            <a:pPr marL="171450" indent="-171450">
              <a:buFontTx/>
              <a:buChar char="-"/>
            </a:pP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 des Programms geht an den host </a:t>
            </a:r>
            <a:r>
              <a:rPr lang="de-DE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language</a:t>
            </a: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Compiler</a:t>
            </a:r>
          </a:p>
          <a:p>
            <a:pPr marL="171450" indent="-171450">
              <a:buFontTx/>
              <a:buChar char="-"/>
            </a:pP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Linking zwischen Code des Rests und dem DML Teil, wird zu einer kompilierten Transaktion</a:t>
            </a:r>
          </a:p>
          <a:p>
            <a:pPr marL="171450" indent="-171450">
              <a:buFontTx/>
              <a:buChar char="-"/>
            </a:pPr>
            <a:endParaRPr lang="de-DE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Kompilierte Transaktionen</a:t>
            </a:r>
          </a:p>
          <a:p>
            <a:pPr marL="171450" indent="-171450">
              <a:buFontTx/>
              <a:buChar char="-"/>
            </a:pP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Wiederholt ausgeführt durch parametrische Benutzer, die Parameter für die Transaktion bereitstellen</a:t>
            </a:r>
          </a:p>
          <a:p>
            <a:pPr marL="171450" indent="-171450">
              <a:buFontTx/>
              <a:buChar char="-"/>
            </a:pP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Jede Ausführung eigene Transaktion</a:t>
            </a:r>
          </a:p>
          <a:p>
            <a:pPr marL="171450" indent="-171450">
              <a:buFontTx/>
              <a:buChar char="-"/>
            </a:pPr>
            <a:r>
              <a:rPr lang="de-DE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Bsp</a:t>
            </a: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Geld abheben (Parameter: Kontonummer, Betrag)</a:t>
            </a:r>
          </a:p>
          <a:p>
            <a:pPr marL="171450" indent="-171450">
              <a:buFontTx/>
              <a:buChar char="-"/>
            </a:pPr>
            <a:endParaRPr lang="de-DE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Laufzeitkomponente</a:t>
            </a:r>
          </a:p>
          <a:p>
            <a:pPr marL="171450" indent="-171450">
              <a:buFontTx/>
              <a:buChar char="-"/>
            </a:pP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Ausführung von (1) privilegierten Befehlen, (2) ausführbaren Anfrageplänen, (3) kompilierte Transaktionen mit Parameters zur Laufzeit</a:t>
            </a:r>
          </a:p>
          <a:p>
            <a:pPr marL="171450" indent="-171450">
              <a:buFontTx/>
              <a:buChar char="-"/>
            </a:pP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Aktualisiert Statistiken im Katalog</a:t>
            </a:r>
          </a:p>
          <a:p>
            <a:pPr marL="171450" indent="-171450">
              <a:buFontTx/>
              <a:buChar char="-"/>
            </a:pP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Management von </a:t>
            </a:r>
            <a:r>
              <a:rPr lang="de-DE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Buffers</a:t>
            </a: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(mit Hilfe des Betriebssystems oder eigenes Modul)</a:t>
            </a:r>
          </a:p>
          <a:p>
            <a:pPr marL="171450" indent="-171450">
              <a:buFontTx/>
              <a:buChar char="-"/>
            </a:pP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Subsysteme für Nebenläufigkeitskontrolle, Datensicherung, Wiederherstellung</a:t>
            </a:r>
          </a:p>
          <a:p>
            <a:pPr marL="171450" indent="-171450">
              <a:buFontTx/>
              <a:buChar char="-"/>
            </a:pPr>
            <a:endParaRPr lang="de-DE" sz="1200" b="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b="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Stored</a:t>
            </a:r>
            <a:r>
              <a:rPr lang="de-DE" sz="1200" b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Manager</a:t>
            </a:r>
          </a:p>
          <a:p>
            <a:pPr marL="171450" indent="-171450">
              <a:buFontTx/>
              <a:buChar char="-"/>
            </a:pP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Benutzt grundlegende Services des Betriebssystems um </a:t>
            </a:r>
            <a:r>
              <a:rPr lang="de-DE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</a:t>
            </a: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-level </a:t>
            </a:r>
            <a:r>
              <a:rPr lang="de-DE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input</a:t>
            </a: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de-DE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output</a:t>
            </a: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</a:t>
            </a: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de-DE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</a:t>
            </a: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Operationen zwischen Haupt- und Sekundärspeicher durchzuführen</a:t>
            </a:r>
            <a:endParaRPr lang="de-DE" noProof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noProof="0" dirty="0"/>
          </a:p>
          <a:p>
            <a:endParaRPr lang="de-D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111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191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Zweck: DB-Definition</a:t>
            </a:r>
          </a:p>
          <a:p>
            <a:r>
              <a:rPr lang="de-DE" dirty="0"/>
              <a:t>System: DB-Implementierung</a:t>
            </a:r>
          </a:p>
          <a:p>
            <a:r>
              <a:rPr lang="de-DE" dirty="0"/>
              <a:t>Verwendung: DB-Manipulation</a:t>
            </a:r>
          </a:p>
          <a:p>
            <a:endParaRPr lang="en-GB" dirty="0"/>
          </a:p>
          <a:p>
            <a:pPr>
              <a:lnSpc>
                <a:spcPct val="90000"/>
              </a:lnSpc>
            </a:pPr>
            <a:r>
              <a:rPr lang="de-DE" b="1" dirty="0">
                <a:ea typeface="ＭＳ Ｐゴシック" charset="0"/>
              </a:rPr>
              <a:t>Kennzeichen von Daten in DBs</a:t>
            </a:r>
            <a:endParaRPr lang="de-DE" dirty="0">
              <a:ea typeface="ＭＳ Ｐゴシック" charset="0"/>
            </a:endParaRPr>
          </a:p>
          <a:p>
            <a:pPr marL="269875" lvl="1" indent="-20002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dirty="0">
                <a:ea typeface="ＭＳ Ｐゴシック" charset="0"/>
              </a:rPr>
              <a:t>lange Lebensdauer (Jahre, Jahrzehnte)</a:t>
            </a:r>
          </a:p>
          <a:p>
            <a:pPr marL="269875" lvl="1" indent="-20002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dirty="0">
                <a:ea typeface="ＭＳ Ｐゴシック" charset="0"/>
              </a:rPr>
              <a:t>reguläre Strukturen </a:t>
            </a:r>
          </a:p>
          <a:p>
            <a:pPr marL="269875" lvl="1" indent="-20002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dirty="0">
                <a:ea typeface="ＭＳ Ｐゴシック" charset="0"/>
              </a:rPr>
              <a:t>große Datenobjekte, große Datenmengen</a:t>
            </a:r>
          </a:p>
          <a:p>
            <a:pPr marL="269875" lvl="1" indent="-20002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dirty="0">
                <a:ea typeface="ＭＳ Ｐゴシック" charset="0"/>
              </a:rPr>
              <a:t>stetig anwachsende integrierte Bestände (Giga-, </a:t>
            </a:r>
            <a:r>
              <a:rPr lang="de-DE" dirty="0" err="1">
                <a:ea typeface="ＭＳ Ｐゴシック" charset="0"/>
              </a:rPr>
              <a:t>Tera</a:t>
            </a:r>
            <a:r>
              <a:rPr lang="de-DE" dirty="0">
                <a:ea typeface="ＭＳ Ｐゴシック" charset="0"/>
              </a:rPr>
              <a:t>-, </a:t>
            </a:r>
            <a:r>
              <a:rPr lang="de-DE" dirty="0" err="1">
                <a:ea typeface="ＭＳ Ｐゴシック" charset="0"/>
              </a:rPr>
              <a:t>Petabyte</a:t>
            </a:r>
            <a:r>
              <a:rPr lang="de-DE" dirty="0">
                <a:ea typeface="ＭＳ Ｐゴシック" charset="0"/>
              </a:rPr>
              <a:t>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13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Tabelle</a:t>
            </a:r>
          </a:p>
          <a:p>
            <a:r>
              <a:rPr lang="de-DE" dirty="0"/>
              <a:t>Spalten: Attribute, Eigenschaften, Informationen</a:t>
            </a:r>
          </a:p>
          <a:p>
            <a:r>
              <a:rPr lang="de-DE" dirty="0"/>
              <a:t>Zeilen: Tupel, Einzelstücke/Teile/Objekte</a:t>
            </a:r>
          </a:p>
          <a:p>
            <a:endParaRPr lang="de-DE" dirty="0"/>
          </a:p>
          <a:p>
            <a:r>
              <a:rPr lang="de-DE" dirty="0"/>
              <a:t>Zweck, System, Verwendung: Inventar verfolgen, Datenbank für Inventar, neue Weine einpflegen/Flaschenzahlen aktualisieren/Anfragen über Inventar stellen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362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Abstraktion </a:t>
            </a:r>
            <a:r>
              <a:rPr lang="de-DE" dirty="0" err="1"/>
              <a:t>zb</a:t>
            </a:r>
            <a:r>
              <a:rPr lang="de-DE" dirty="0"/>
              <a:t> bei Bibliotheken/Datenstrukturen: Interface, Implementierung dahinter versteckt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24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Mit Hilfe eines Datenmodells für DBMS möglich:</a:t>
            </a:r>
          </a:p>
          <a:p>
            <a:pPr marL="171450" indent="-171450">
              <a:buFontTx/>
              <a:buChar char="-"/>
            </a:pPr>
            <a:r>
              <a:rPr lang="de-DE" dirty="0"/>
              <a:t>Interface für Anwendung zur Verfügung zu stellen basierend auf Modell, unabhängig von Speicherung</a:t>
            </a:r>
          </a:p>
          <a:p>
            <a:pPr marL="171450" indent="-171450">
              <a:buFontTx/>
              <a:buChar char="-"/>
            </a:pPr>
            <a:r>
              <a:rPr lang="de-DE" dirty="0"/>
              <a:t>Speichern der Daten, die durch Modell beschrieben werden, unabhängig von Anwendungen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352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konzeptuell (ER-Modell)</a:t>
            </a:r>
          </a:p>
          <a:p>
            <a:r>
              <a:rPr lang="de-DE" dirty="0"/>
              <a:t>logisch (hierarchisches Modell, Netzwerkmodell, (flaches) relationales Modell, hierarchisches relationales Modell, objektorientierte Modelle, objektrelationale Modelle, XML-basierte Modelle)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350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 Uni, n Fakultäten</a:t>
            </a:r>
          </a:p>
          <a:p>
            <a:r>
              <a:rPr lang="de-DE" dirty="0"/>
              <a:t>1 Fakultät, n Institute</a:t>
            </a:r>
          </a:p>
          <a:p>
            <a:endParaRPr lang="de-DE" dirty="0"/>
          </a:p>
          <a:p>
            <a:r>
              <a:rPr lang="de-DE" dirty="0"/>
              <a:t>1 Uni, 1 Verwaltung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773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VDL: Sichten definieren für Anwendungen</a:t>
            </a:r>
          </a:p>
          <a:p>
            <a:r>
              <a:rPr lang="de-DE" dirty="0"/>
              <a:t>DDL: Datenmodell definieren</a:t>
            </a:r>
          </a:p>
          <a:p>
            <a:r>
              <a:rPr lang="de-DE" dirty="0"/>
              <a:t>SDL: physische Implementierung</a:t>
            </a:r>
          </a:p>
          <a:p>
            <a:endParaRPr lang="de-DE" dirty="0"/>
          </a:p>
          <a:p>
            <a:r>
              <a:rPr lang="de-DE" dirty="0"/>
              <a:t>Standard-Sprache?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348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Unabhängigkeiten zwischen Teilen erwünscht</a:t>
            </a:r>
          </a:p>
          <a:p>
            <a:r>
              <a:rPr lang="de-DE" dirty="0"/>
              <a:t>DBMS zuständig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514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402" y="196200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8402" y="3240000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6" name="Logo">
            <a:extLst>
              <a:ext uri="{FF2B5EF4-FFF2-40B4-BE49-F238E27FC236}">
                <a16:creationId xmlns:a16="http://schemas.microsoft.com/office/drawing/2014/main" id="{179B03B2-EBED-5847-BE81-4E66985BD73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33" name="Linie">
            <a:extLst>
              <a:ext uri="{FF2B5EF4-FFF2-40B4-BE49-F238E27FC236}">
                <a16:creationId xmlns:a16="http://schemas.microsoft.com/office/drawing/2014/main" id="{8ACF9709-FDEF-994C-B10A-21B8BF8EFD73}"/>
              </a:ext>
            </a:extLst>
          </p:cNvPr>
          <p:cNvSpPr/>
          <p:nvPr/>
        </p:nvSpPr>
        <p:spPr>
          <a:xfrm>
            <a:off x="0" y="5642640"/>
            <a:ext cx="12191301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34" name="wissen.leben">
            <a:extLst>
              <a:ext uri="{FF2B5EF4-FFF2-40B4-BE49-F238E27FC236}">
                <a16:creationId xmlns:a16="http://schemas.microsoft.com/office/drawing/2014/main" id="{415D29C4-E34B-8A45-AA7E-1D586CE77E3F}"/>
              </a:ext>
            </a:extLst>
          </p:cNvPr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grpSp>
        <p:nvGrpSpPr>
          <p:cNvPr id="57" name="Türmchen">
            <a:extLst>
              <a:ext uri="{FF2B5EF4-FFF2-40B4-BE49-F238E27FC236}">
                <a16:creationId xmlns:a16="http://schemas.microsoft.com/office/drawing/2014/main" id="{C2786F34-A14B-7149-A1A4-26264A5B322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87276" y="1035715"/>
            <a:ext cx="3504724" cy="4606925"/>
            <a:chOff x="3550" y="652"/>
            <a:chExt cx="2210" cy="2902"/>
          </a:xfrm>
        </p:grpSpPr>
        <p:sp>
          <p:nvSpPr>
            <p:cNvPr id="58" name="Glocken">
              <a:extLst>
                <a:ext uri="{FF2B5EF4-FFF2-40B4-BE49-F238E27FC236}">
                  <a16:creationId xmlns:a16="http://schemas.microsoft.com/office/drawing/2014/main" id="{897961CD-E1C4-4F4A-AA14-A9A0813CD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4D89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9" name="Glocken innen">
              <a:extLst>
                <a:ext uri="{FF2B5EF4-FFF2-40B4-BE49-F238E27FC236}">
                  <a16:creationId xmlns:a16="http://schemas.microsoft.com/office/drawing/2014/main" id="{C8B100EB-0FE2-5448-BA66-AA7E5BDD4A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3278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60" name="Türmchen">
              <a:extLst>
                <a:ext uri="{FF2B5EF4-FFF2-40B4-BE49-F238E27FC236}">
                  <a16:creationId xmlns:a16="http://schemas.microsoft.com/office/drawing/2014/main" id="{EF9E2494-27ED-FD47-AA47-B55DC5A659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61" name="Linien">
              <a:extLst>
                <a:ext uri="{FF2B5EF4-FFF2-40B4-BE49-F238E27FC236}">
                  <a16:creationId xmlns:a16="http://schemas.microsoft.com/office/drawing/2014/main" id="{275F8786-5C13-354C-B4A7-47655C5ED3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grpSp>
        <p:nvGrpSpPr>
          <p:cNvPr id="73" name="Regieanweisungen">
            <a:extLst>
              <a:ext uri="{FF2B5EF4-FFF2-40B4-BE49-F238E27FC236}">
                <a16:creationId xmlns:a16="http://schemas.microsoft.com/office/drawing/2014/main" id="{3A23A438-E371-914B-A807-0E0A5D9BA265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74" name="Linie">
              <a:extLst>
                <a:ext uri="{FF2B5EF4-FFF2-40B4-BE49-F238E27FC236}">
                  <a16:creationId xmlns:a16="http://schemas.microsoft.com/office/drawing/2014/main" id="{66A7282E-E6D2-A84D-9891-C685DDBC1096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Linie">
              <a:extLst>
                <a:ext uri="{FF2B5EF4-FFF2-40B4-BE49-F238E27FC236}">
                  <a16:creationId xmlns:a16="http://schemas.microsoft.com/office/drawing/2014/main" id="{C0DABCCF-2814-584B-9A9E-F2A36D2C3090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Linie">
              <a:extLst>
                <a:ext uri="{FF2B5EF4-FFF2-40B4-BE49-F238E27FC236}">
                  <a16:creationId xmlns:a16="http://schemas.microsoft.com/office/drawing/2014/main" id="{D3629D8F-6C40-8248-8619-674EAE2CCB08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Linie">
              <a:extLst>
                <a:ext uri="{FF2B5EF4-FFF2-40B4-BE49-F238E27FC236}">
                  <a16:creationId xmlns:a16="http://schemas.microsoft.com/office/drawing/2014/main" id="{C9DB8BEB-F5D8-154B-AB88-ABE9BF30F8E6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Linie">
              <a:extLst>
                <a:ext uri="{FF2B5EF4-FFF2-40B4-BE49-F238E27FC236}">
                  <a16:creationId xmlns:a16="http://schemas.microsoft.com/office/drawing/2014/main" id="{D16B4BFE-487A-344D-913F-8E929692C6C2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Linie">
              <a:extLst>
                <a:ext uri="{FF2B5EF4-FFF2-40B4-BE49-F238E27FC236}">
                  <a16:creationId xmlns:a16="http://schemas.microsoft.com/office/drawing/2014/main" id="{905B7DD5-57E2-DC4E-9121-9ECBF0008D7C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Linie">
              <a:extLst>
                <a:ext uri="{FF2B5EF4-FFF2-40B4-BE49-F238E27FC236}">
                  <a16:creationId xmlns:a16="http://schemas.microsoft.com/office/drawing/2014/main" id="{9B3ECF95-13DB-9D42-BAFD-31ABD4373FDA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Linie">
              <a:extLst>
                <a:ext uri="{FF2B5EF4-FFF2-40B4-BE49-F238E27FC236}">
                  <a16:creationId xmlns:a16="http://schemas.microsoft.com/office/drawing/2014/main" id="{6F8DE9E6-D343-104B-9839-5629A47B601A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nie">
              <a:extLst>
                <a:ext uri="{FF2B5EF4-FFF2-40B4-BE49-F238E27FC236}">
                  <a16:creationId xmlns:a16="http://schemas.microsoft.com/office/drawing/2014/main" id="{6249EA10-9AD9-5546-9E11-04B977DD959F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nie">
              <a:extLst>
                <a:ext uri="{FF2B5EF4-FFF2-40B4-BE49-F238E27FC236}">
                  <a16:creationId xmlns:a16="http://schemas.microsoft.com/office/drawing/2014/main" id="{BBE723E7-4F58-1641-9D96-3E75670DF995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30396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>
          <p15:clr>
            <a:srgbClr val="FBAE40"/>
          </p15:clr>
        </p15:guide>
        <p15:guide id="6" orient="horz" pos="2040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E86D8077-4372-5146-B398-83C6882281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Einführung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D1D1C23-05DC-0441-B5B6-BAAFF83BB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A2DC22DA-6370-FE48-9C40-D6A00D459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Linie">
            <a:extLst>
              <a:ext uri="{FF2B5EF4-FFF2-40B4-BE49-F238E27FC236}">
                <a16:creationId xmlns:a16="http://schemas.microsoft.com/office/drawing/2014/main" id="{9885FC69-7E8B-8346-A374-037CEFCE3D22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12054972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1463">
          <p15:clr>
            <a:srgbClr val="FBAE40"/>
          </p15:clr>
        </p15:guide>
        <p15:guide id="7" orient="horz" pos="3618">
          <p15:clr>
            <a:srgbClr val="FBAE40"/>
          </p15:clr>
        </p15:guide>
        <p15:guide id="8" orient="horz" pos="851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F6EC800-7BF9-D54E-995A-94C9F9BAD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Einführung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E503AAE-E423-DB45-AD86-48BA80EA3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952AEFA-84D8-9443-9CEB-F8F56C994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Linie">
            <a:extLst>
              <a:ext uri="{FF2B5EF4-FFF2-40B4-BE49-F238E27FC236}">
                <a16:creationId xmlns:a16="http://schemas.microsoft.com/office/drawing/2014/main" id="{9EE9B35D-3696-2543-AF9A-6BB5766D66BB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18215425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anz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9995DF37-38DF-074D-8192-E1A584FD7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3326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0412" y="1019190"/>
            <a:ext cx="5494742" cy="108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  <a:br>
              <a:rPr lang="de-DE" dirty="0"/>
            </a:br>
            <a:r>
              <a:rPr lang="de-DE" dirty="0"/>
              <a:t>über zwei Zeilen</a:t>
            </a:r>
          </a:p>
        </p:txBody>
      </p:sp>
      <p:sp>
        <p:nvSpPr>
          <p:cNvPr id="6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59625" y="2369580"/>
            <a:ext cx="5494742" cy="3373994"/>
          </a:xfrm>
        </p:spPr>
        <p:txBody>
          <a:bodyPr vert="horz"/>
          <a:lstStyle>
            <a:lvl1pPr>
              <a:defRPr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 hasCustomPrompt="1"/>
          </p:nvPr>
        </p:nvSpPr>
        <p:spPr>
          <a:xfrm>
            <a:off x="6313152" y="1512000"/>
            <a:ext cx="5518523" cy="3028680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1199"/>
            </a:lvl1pPr>
          </a:lstStyle>
          <a:p>
            <a:r>
              <a:rPr lang="de-DE" dirty="0"/>
              <a:t>Platzhalter für ein Bild (Format: 4:3)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13" name="Vertikaler Textplatzhalter 2"/>
          <p:cNvSpPr>
            <a:spLocks noGrp="1"/>
          </p:cNvSpPr>
          <p:nvPr>
            <p:ph type="body" orient="vert" idx="14" hasCustomPrompt="1"/>
          </p:nvPr>
        </p:nvSpPr>
        <p:spPr>
          <a:xfrm>
            <a:off x="6313152" y="4680002"/>
            <a:ext cx="5518726" cy="1063575"/>
          </a:xfrm>
        </p:spPr>
        <p:txBody>
          <a:bodyPr vert="horz"/>
          <a:lstStyle>
            <a:lvl1pPr marL="0" indent="0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2pPr>
            <a:lvl3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3pPr>
            <a:lvl4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4pPr>
            <a:lvl5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5pPr>
            <a:lvl6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6pPr>
            <a:lvl7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7pPr>
            <a:lvl8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8pPr>
            <a:lvl9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9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C6D58E90-194C-274B-8399-616475266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Einführung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9644BF75-828E-C94C-A7AA-0D73825FE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42F02FE4-B132-6944-915C-2BF6E9BC0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Linie">
            <a:extLst>
              <a:ext uri="{FF2B5EF4-FFF2-40B4-BE49-F238E27FC236}">
                <a16:creationId xmlns:a16="http://schemas.microsoft.com/office/drawing/2014/main" id="{139920B9-F07E-8246-B59F-A38AA9EC7E83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276031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3618">
          <p15:clr>
            <a:srgbClr val="FBAE40"/>
          </p15:clr>
        </p15:guide>
        <p15:guide id="7" orient="horz" pos="851">
          <p15:clr>
            <a:srgbClr val="FBAE40"/>
          </p15:clr>
        </p15:guide>
        <p15:guide id="8" orient="horz" pos="1781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340769"/>
            <a:ext cx="10363200" cy="2169195"/>
          </a:xfrm>
        </p:spPr>
        <p:txBody>
          <a:bodyPr anchor="b"/>
          <a:lstStyle>
            <a:lvl1pPr algn="ctr">
              <a:defRPr sz="59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272203"/>
          </a:xfr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3197">
                <a:solidFill>
                  <a:schemeClr val="bg1"/>
                </a:solidFill>
              </a:defRPr>
            </a:lvl1pPr>
            <a:lvl2pPr marL="456743" indent="0" algn="ctr">
              <a:buNone/>
              <a:defRPr sz="1998"/>
            </a:lvl2pPr>
            <a:lvl3pPr marL="913486" indent="0" algn="ctr">
              <a:buNone/>
              <a:defRPr sz="1798"/>
            </a:lvl3pPr>
            <a:lvl4pPr marL="1370228" indent="0" algn="ctr">
              <a:buNone/>
              <a:defRPr sz="1598"/>
            </a:lvl4pPr>
            <a:lvl5pPr marL="1826971" indent="0" algn="ctr">
              <a:buNone/>
              <a:defRPr sz="1598"/>
            </a:lvl5pPr>
            <a:lvl6pPr marL="2283714" indent="0" algn="ctr">
              <a:buNone/>
              <a:defRPr sz="1598"/>
            </a:lvl6pPr>
            <a:lvl7pPr marL="2740457" indent="0" algn="ctr">
              <a:buNone/>
              <a:defRPr sz="1598"/>
            </a:lvl7pPr>
            <a:lvl8pPr marL="3197200" indent="0" algn="ctr">
              <a:buNone/>
              <a:defRPr sz="1598"/>
            </a:lvl8pPr>
            <a:lvl9pPr marL="3653942" indent="0" algn="ctr">
              <a:buNone/>
              <a:defRPr sz="15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0DEB978-30E1-904C-83B5-37E2717C42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1" y="4874243"/>
            <a:ext cx="9144000" cy="658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398"/>
            </a:lvl1pPr>
            <a:lvl2pPr marL="456743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9469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25" y="1709741"/>
            <a:ext cx="10987826" cy="2852737"/>
          </a:xfrm>
        </p:spPr>
        <p:txBody>
          <a:bodyPr anchor="b"/>
          <a:lstStyle>
            <a:lvl1pPr>
              <a:defRPr sz="59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625" y="4589466"/>
            <a:ext cx="10987826" cy="1316447"/>
          </a:xfrm>
        </p:spPr>
        <p:txBody>
          <a:bodyPr/>
          <a:lstStyle>
            <a:lvl1pPr marL="0" indent="0">
              <a:buNone/>
              <a:defRPr sz="2398">
                <a:solidFill>
                  <a:schemeClr val="tx1"/>
                </a:solidFill>
              </a:defRPr>
            </a:lvl1pPr>
            <a:lvl2pPr marL="456743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2pPr>
            <a:lvl3pPr marL="913486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70228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4pPr>
            <a:lvl5pPr marL="1826971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5pPr>
            <a:lvl6pPr marL="2283714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6pPr>
            <a:lvl7pPr marL="274045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7pPr>
            <a:lvl8pPr marL="3197200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8pPr>
            <a:lvl9pPr marL="3653942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D08DBF21-BE4C-BC4D-82F0-6FB7937925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Einführung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F00B39BD-4F22-0941-BFB8-4356F415DF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8D7BF1C4-105C-CF45-9C87-83CAFBF72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Linie">
            <a:extLst>
              <a:ext uri="{FF2B5EF4-FFF2-40B4-BE49-F238E27FC236}">
                <a16:creationId xmlns:a16="http://schemas.microsoft.com/office/drawing/2014/main" id="{D8637B26-F5B6-5C41-822F-05994CF18C64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771116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D233BC18-2C2C-5943-9575-56EEFC9959B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24" name="wissen.leben">
            <a:extLst>
              <a:ext uri="{FF2B5EF4-FFF2-40B4-BE49-F238E27FC236}">
                <a16:creationId xmlns:a16="http://schemas.microsoft.com/office/drawing/2014/main" id="{850FA578-6F92-ED42-ADFA-BBD1A333CA4C}"/>
              </a:ext>
            </a:extLst>
          </p:cNvPr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grpSp>
        <p:nvGrpSpPr>
          <p:cNvPr id="25" name="Regieanweisungen">
            <a:extLst>
              <a:ext uri="{FF2B5EF4-FFF2-40B4-BE49-F238E27FC236}">
                <a16:creationId xmlns:a16="http://schemas.microsoft.com/office/drawing/2014/main" id="{ED9FFC58-AD21-3E47-B1A8-93EE29275526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26" name="Linie">
              <a:extLst>
                <a:ext uri="{FF2B5EF4-FFF2-40B4-BE49-F238E27FC236}">
                  <a16:creationId xmlns:a16="http://schemas.microsoft.com/office/drawing/2014/main" id="{B64ED526-E274-3147-A2AF-D81E318BDC76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Linie">
              <a:extLst>
                <a:ext uri="{FF2B5EF4-FFF2-40B4-BE49-F238E27FC236}">
                  <a16:creationId xmlns:a16="http://schemas.microsoft.com/office/drawing/2014/main" id="{635028BA-7335-574C-8E83-D802863F7E9D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nie">
              <a:extLst>
                <a:ext uri="{FF2B5EF4-FFF2-40B4-BE49-F238E27FC236}">
                  <a16:creationId xmlns:a16="http://schemas.microsoft.com/office/drawing/2014/main" id="{21CD66BF-E308-3F4B-895B-FAA7C5FE3ECF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nie">
              <a:extLst>
                <a:ext uri="{FF2B5EF4-FFF2-40B4-BE49-F238E27FC236}">
                  <a16:creationId xmlns:a16="http://schemas.microsoft.com/office/drawing/2014/main" id="{A699C338-927B-4942-9427-6060000D99F3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Linie">
              <a:extLst>
                <a:ext uri="{FF2B5EF4-FFF2-40B4-BE49-F238E27FC236}">
                  <a16:creationId xmlns:a16="http://schemas.microsoft.com/office/drawing/2014/main" id="{F475D903-336D-8E48-916C-726044DBD829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>
              <a:extLst>
                <a:ext uri="{FF2B5EF4-FFF2-40B4-BE49-F238E27FC236}">
                  <a16:creationId xmlns:a16="http://schemas.microsoft.com/office/drawing/2014/main" id="{F8683604-57DF-764E-800E-48A3E945DA0E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>
              <a:extLst>
                <a:ext uri="{FF2B5EF4-FFF2-40B4-BE49-F238E27FC236}">
                  <a16:creationId xmlns:a16="http://schemas.microsoft.com/office/drawing/2014/main" id="{616A30C2-8E95-384D-8B79-BA59DD2978B0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>
              <a:extLst>
                <a:ext uri="{FF2B5EF4-FFF2-40B4-BE49-F238E27FC236}">
                  <a16:creationId xmlns:a16="http://schemas.microsoft.com/office/drawing/2014/main" id="{65786F69-7926-CA45-84BD-1AAD5F33CF1B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>
              <a:extLst>
                <a:ext uri="{FF2B5EF4-FFF2-40B4-BE49-F238E27FC236}">
                  <a16:creationId xmlns:a16="http://schemas.microsoft.com/office/drawing/2014/main" id="{2CB29A9F-189F-B844-9FE4-D2371E12A0C9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B9F47B3E-58E2-BF45-AA62-F5377549D8EC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8132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lau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äche"/>
          <p:cNvSpPr/>
          <p:nvPr/>
        </p:nvSpPr>
        <p:spPr>
          <a:xfrm>
            <a:off x="0" y="0"/>
            <a:ext cx="121920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15" name="Türmchen"/>
          <p:cNvGrpSpPr>
            <a:grpSpLocks noChangeAspect="1"/>
          </p:cNvGrpSpPr>
          <p:nvPr/>
        </p:nvGrpSpPr>
        <p:grpSpPr bwMode="auto">
          <a:xfrm>
            <a:off x="7513324" y="1035716"/>
            <a:ext cx="4677833" cy="4606925"/>
            <a:chOff x="3550" y="652"/>
            <a:chExt cx="2210" cy="2902"/>
          </a:xfrm>
        </p:grpSpPr>
        <p:sp>
          <p:nvSpPr>
            <p:cNvPr id="16" name="Glocken"/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ABC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20" name="Glocken innen"/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679AB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24" name="Türmchen"/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25" name="Linien"/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000" y="1962150"/>
            <a:ext cx="8544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80000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480000" y="304199"/>
            <a:ext cx="36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5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6" name="Fläche">
            <a:extLst>
              <a:ext uri="{FF2B5EF4-FFF2-40B4-BE49-F238E27FC236}">
                <a16:creationId xmlns:a16="http://schemas.microsoft.com/office/drawing/2014/main" id="{A0C1A4B1-F77B-CE43-BDE2-3A29F198B73A}"/>
              </a:ext>
            </a:extLst>
          </p:cNvPr>
          <p:cNvSpPr/>
          <p:nvPr/>
        </p:nvSpPr>
        <p:spPr>
          <a:xfrm>
            <a:off x="0" y="0"/>
            <a:ext cx="121920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27" name="Linie">
            <a:extLst>
              <a:ext uri="{FF2B5EF4-FFF2-40B4-BE49-F238E27FC236}">
                <a16:creationId xmlns:a16="http://schemas.microsoft.com/office/drawing/2014/main" id="{004499F2-1FF9-CC44-99DB-D9FE23B62C2B}"/>
              </a:ext>
            </a:extLst>
          </p:cNvPr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49" name="Logo">
            <a:extLst>
              <a:ext uri="{FF2B5EF4-FFF2-40B4-BE49-F238E27FC236}">
                <a16:creationId xmlns:a16="http://schemas.microsoft.com/office/drawing/2014/main" id="{CD0DA697-2C40-B34B-863E-4D020E1380A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50" name="wissen.leben">
            <a:extLst>
              <a:ext uri="{FF2B5EF4-FFF2-40B4-BE49-F238E27FC236}">
                <a16:creationId xmlns:a16="http://schemas.microsoft.com/office/drawing/2014/main" id="{8DAFEFA9-1702-514E-9F13-94F3E7D52DBC}"/>
              </a:ext>
            </a:extLst>
          </p:cNvPr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grpSp>
        <p:nvGrpSpPr>
          <p:cNvPr id="51" name="Türmchen">
            <a:extLst>
              <a:ext uri="{FF2B5EF4-FFF2-40B4-BE49-F238E27FC236}">
                <a16:creationId xmlns:a16="http://schemas.microsoft.com/office/drawing/2014/main" id="{CC994A96-87B1-FE4C-AC7E-79256B8AA1F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87276" y="1035715"/>
            <a:ext cx="3504724" cy="4606925"/>
            <a:chOff x="3550" y="652"/>
            <a:chExt cx="2210" cy="2902"/>
          </a:xfrm>
        </p:grpSpPr>
        <p:sp>
          <p:nvSpPr>
            <p:cNvPr id="52" name="Glocken">
              <a:extLst>
                <a:ext uri="{FF2B5EF4-FFF2-40B4-BE49-F238E27FC236}">
                  <a16:creationId xmlns:a16="http://schemas.microsoft.com/office/drawing/2014/main" id="{E325FA85-F261-8844-B4AC-72DA27F184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ABC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3" name="Glocken innen">
              <a:extLst>
                <a:ext uri="{FF2B5EF4-FFF2-40B4-BE49-F238E27FC236}">
                  <a16:creationId xmlns:a16="http://schemas.microsoft.com/office/drawing/2014/main" id="{F9788BDF-D72D-4942-828D-954B33880A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679AB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5" name="Türmchen">
              <a:extLst>
                <a:ext uri="{FF2B5EF4-FFF2-40B4-BE49-F238E27FC236}">
                  <a16:creationId xmlns:a16="http://schemas.microsoft.com/office/drawing/2014/main" id="{1663F8F8-D044-1F4B-978F-47C077DB99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6" name="Linien">
              <a:extLst>
                <a:ext uri="{FF2B5EF4-FFF2-40B4-BE49-F238E27FC236}">
                  <a16:creationId xmlns:a16="http://schemas.microsoft.com/office/drawing/2014/main" id="{B0D2A84D-FA8B-8243-AFF2-1AA693CB60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sp>
        <p:nvSpPr>
          <p:cNvPr id="60" name="Titel 1">
            <a:extLst>
              <a:ext uri="{FF2B5EF4-FFF2-40B4-BE49-F238E27FC236}">
                <a16:creationId xmlns:a16="http://schemas.microsoft.com/office/drawing/2014/main" id="{F6CCE017-8073-FA4E-BA50-DC2F3CC044E3}"/>
              </a:ext>
            </a:extLst>
          </p:cNvPr>
          <p:cNvSpPr txBox="1">
            <a:spLocks/>
          </p:cNvSpPr>
          <p:nvPr/>
        </p:nvSpPr>
        <p:spPr>
          <a:xfrm>
            <a:off x="359625" y="2114550"/>
            <a:ext cx="8544000" cy="12763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sz="3596" dirty="0"/>
              <a:t>Titel der Präsentation auf zwei Zeilen einfügen</a:t>
            </a:r>
          </a:p>
        </p:txBody>
      </p:sp>
      <p:sp>
        <p:nvSpPr>
          <p:cNvPr id="61" name="Untertitel 2">
            <a:extLst>
              <a:ext uri="{FF2B5EF4-FFF2-40B4-BE49-F238E27FC236}">
                <a16:creationId xmlns:a16="http://schemas.microsoft.com/office/drawing/2014/main" id="{5B42F7DF-CD0C-C748-89A7-998A99D3B063}"/>
              </a:ext>
            </a:extLst>
          </p:cNvPr>
          <p:cNvSpPr txBox="1">
            <a:spLocks/>
          </p:cNvSpPr>
          <p:nvPr/>
        </p:nvSpPr>
        <p:spPr>
          <a:xfrm>
            <a:off x="359625" y="3390901"/>
            <a:ext cx="8544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de-DE" sz="18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GB" sz="1798"/>
              <a:t>Untertitel bzw. Kurzbeschreibung der Präsentation</a:t>
            </a:r>
            <a:br>
              <a:rPr lang="en-GB" sz="1798"/>
            </a:br>
            <a:r>
              <a:rPr lang="en-GB" sz="1798"/>
              <a:t>Name: der Referentin / des Referenten</a:t>
            </a:r>
            <a:endParaRPr lang="en-GB" sz="1798" dirty="0"/>
          </a:p>
        </p:txBody>
      </p:sp>
      <p:grpSp>
        <p:nvGrpSpPr>
          <p:cNvPr id="62" name="Regieanweisungen">
            <a:extLst>
              <a:ext uri="{FF2B5EF4-FFF2-40B4-BE49-F238E27FC236}">
                <a16:creationId xmlns:a16="http://schemas.microsoft.com/office/drawing/2014/main" id="{C368D8F1-E7A9-554E-9B0E-05F32F9FAD2A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63" name="Linie">
              <a:extLst>
                <a:ext uri="{FF2B5EF4-FFF2-40B4-BE49-F238E27FC236}">
                  <a16:creationId xmlns:a16="http://schemas.microsoft.com/office/drawing/2014/main" id="{CDBB0B1F-B071-A845-B192-682917954BF8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Linie">
              <a:extLst>
                <a:ext uri="{FF2B5EF4-FFF2-40B4-BE49-F238E27FC236}">
                  <a16:creationId xmlns:a16="http://schemas.microsoft.com/office/drawing/2014/main" id="{59954D6D-0B9C-AD44-9DDB-2550636C8703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Linie">
              <a:extLst>
                <a:ext uri="{FF2B5EF4-FFF2-40B4-BE49-F238E27FC236}">
                  <a16:creationId xmlns:a16="http://schemas.microsoft.com/office/drawing/2014/main" id="{914DE49F-EC57-2E43-AB89-FC5181C10FC2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Linie">
              <a:extLst>
                <a:ext uri="{FF2B5EF4-FFF2-40B4-BE49-F238E27FC236}">
                  <a16:creationId xmlns:a16="http://schemas.microsoft.com/office/drawing/2014/main" id="{7623077E-5FB6-4745-AFCB-96D80DF5C511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Linie">
              <a:extLst>
                <a:ext uri="{FF2B5EF4-FFF2-40B4-BE49-F238E27FC236}">
                  <a16:creationId xmlns:a16="http://schemas.microsoft.com/office/drawing/2014/main" id="{1F795CCA-E55C-9145-AF7B-409B01D54D45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Linie">
              <a:extLst>
                <a:ext uri="{FF2B5EF4-FFF2-40B4-BE49-F238E27FC236}">
                  <a16:creationId xmlns:a16="http://schemas.microsoft.com/office/drawing/2014/main" id="{97ACCA39-5369-2345-87C2-8BB0B10BF45A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Linie">
              <a:extLst>
                <a:ext uri="{FF2B5EF4-FFF2-40B4-BE49-F238E27FC236}">
                  <a16:creationId xmlns:a16="http://schemas.microsoft.com/office/drawing/2014/main" id="{81AE122C-4994-C147-AB0C-30343C0CDA31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Linie">
              <a:extLst>
                <a:ext uri="{FF2B5EF4-FFF2-40B4-BE49-F238E27FC236}">
                  <a16:creationId xmlns:a16="http://schemas.microsoft.com/office/drawing/2014/main" id="{927ABC02-A893-CA4C-A49C-DD10F440037F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Linie">
              <a:extLst>
                <a:ext uri="{FF2B5EF4-FFF2-40B4-BE49-F238E27FC236}">
                  <a16:creationId xmlns:a16="http://schemas.microsoft.com/office/drawing/2014/main" id="{510ABDD7-8E89-8F47-80F0-4C3AABCBBE0E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Linie">
              <a:extLst>
                <a:ext uri="{FF2B5EF4-FFF2-40B4-BE49-F238E27FC236}">
                  <a16:creationId xmlns:a16="http://schemas.microsoft.com/office/drawing/2014/main" id="{F789BD69-DEB7-444C-9201-C59C4B90395B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38137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>
          <p15:clr>
            <a:srgbClr val="FBAE40"/>
          </p15:clr>
        </p15:guide>
        <p15:guide id="6" orient="horz" pos="2040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 mit Typoe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402" y="196200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8402" y="3240000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55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2831638" y="6069200"/>
            <a:ext cx="456036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4" name="Regieanweisungen">
            <a:extLst>
              <a:ext uri="{FF2B5EF4-FFF2-40B4-BE49-F238E27FC236}">
                <a16:creationId xmlns:a16="http://schemas.microsoft.com/office/drawing/2014/main" id="{00ECBAA0-F64D-E642-91EE-7FD796756364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1258B1E1-19E8-F942-B303-89FEFD11BF6A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6BA3BDCF-D183-B04A-AEA5-AC77C96A4AA2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>
              <a:extLst>
                <a:ext uri="{FF2B5EF4-FFF2-40B4-BE49-F238E27FC236}">
                  <a16:creationId xmlns:a16="http://schemas.microsoft.com/office/drawing/2014/main" id="{DFA2E6C8-7CCA-954B-8D5D-A533B5DBF0A9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5196E3F3-8648-3B4B-ABB0-4977CF50F9A3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>
              <a:extLst>
                <a:ext uri="{FF2B5EF4-FFF2-40B4-BE49-F238E27FC236}">
                  <a16:creationId xmlns:a16="http://schemas.microsoft.com/office/drawing/2014/main" id="{7DFB6D48-E4D7-4944-97D9-C9E340283921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86FF3820-6F06-974C-B737-51D86061C2DC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>
              <a:extLst>
                <a:ext uri="{FF2B5EF4-FFF2-40B4-BE49-F238E27FC236}">
                  <a16:creationId xmlns:a16="http://schemas.microsoft.com/office/drawing/2014/main" id="{9B3CCE05-F829-744F-9BC4-13D443ADB381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>
              <a:extLst>
                <a:ext uri="{FF2B5EF4-FFF2-40B4-BE49-F238E27FC236}">
                  <a16:creationId xmlns:a16="http://schemas.microsoft.com/office/drawing/2014/main" id="{0203EE4C-F6CC-DD45-B690-6E669E248480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>
              <a:extLst>
                <a:ext uri="{FF2B5EF4-FFF2-40B4-BE49-F238E27FC236}">
                  <a16:creationId xmlns:a16="http://schemas.microsoft.com/office/drawing/2014/main" id="{E23B25D5-DDAD-7C4B-9FFD-6A8E19F22CCC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>
              <a:extLst>
                <a:ext uri="{FF2B5EF4-FFF2-40B4-BE49-F238E27FC236}">
                  <a16:creationId xmlns:a16="http://schemas.microsoft.com/office/drawing/2014/main" id="{BE64572D-3AC4-C848-9602-D4066B4889CD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Logo">
            <a:extLst>
              <a:ext uri="{FF2B5EF4-FFF2-40B4-BE49-F238E27FC236}">
                <a16:creationId xmlns:a16="http://schemas.microsoft.com/office/drawing/2014/main" id="{8D8D12B4-6FC9-5049-B450-BF9A432CF1A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50" name="wissen.leben">
            <a:extLst>
              <a:ext uri="{FF2B5EF4-FFF2-40B4-BE49-F238E27FC236}">
                <a16:creationId xmlns:a16="http://schemas.microsoft.com/office/drawing/2014/main" id="{4D57C032-00CB-EC45-A74C-53948B7A1E48}"/>
              </a:ext>
            </a:extLst>
          </p:cNvPr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grpSp>
        <p:nvGrpSpPr>
          <p:cNvPr id="51" name="Ecke">
            <a:extLst>
              <a:ext uri="{FF2B5EF4-FFF2-40B4-BE49-F238E27FC236}">
                <a16:creationId xmlns:a16="http://schemas.microsoft.com/office/drawing/2014/main" id="{2BEE4D5A-671F-3C48-A20E-B0FDA728E1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12558" y="0"/>
            <a:ext cx="3379443" cy="6858000"/>
            <a:chOff x="1316" y="-660"/>
            <a:chExt cx="2131" cy="4320"/>
          </a:xfrm>
        </p:grpSpPr>
        <p:sp>
          <p:nvSpPr>
            <p:cNvPr id="52" name="Fläche">
              <a:extLst>
                <a:ext uri="{FF2B5EF4-FFF2-40B4-BE49-F238E27FC236}">
                  <a16:creationId xmlns:a16="http://schemas.microsoft.com/office/drawing/2014/main" id="{77C02CE2-3D62-F84D-BA03-B0559DE31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  <p:sp>
          <p:nvSpPr>
            <p:cNvPr id="56" name="FONT">
              <a:extLst>
                <a:ext uri="{FF2B5EF4-FFF2-40B4-BE49-F238E27FC236}">
                  <a16:creationId xmlns:a16="http://schemas.microsoft.com/office/drawing/2014/main" id="{A73BFE46-D9BD-9442-A29C-F345929E0A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</p:grpSp>
    </p:spTree>
    <p:extLst>
      <p:ext uri="{BB962C8B-B14F-4D97-AF65-F5344CB8AC3E}">
        <p14:creationId xmlns:p14="http://schemas.microsoft.com/office/powerpoint/2010/main" val="8881128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>
          <p15:clr>
            <a:srgbClr val="FBAE40"/>
          </p15:clr>
        </p15:guide>
        <p15:guide id="6" orient="horz" pos="2040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lau mit Typoec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55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2831638" y="6069200"/>
            <a:ext cx="456036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4" name="Regieanweisungen">
            <a:extLst>
              <a:ext uri="{FF2B5EF4-FFF2-40B4-BE49-F238E27FC236}">
                <a16:creationId xmlns:a16="http://schemas.microsoft.com/office/drawing/2014/main" id="{512A8336-2CA1-3948-948D-0926FA18E3D9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3A712D2C-532E-1B4C-8C51-6C3CFBE6792D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1301602D-0718-2A48-A04A-0D49AA4F6E8B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>
              <a:extLst>
                <a:ext uri="{FF2B5EF4-FFF2-40B4-BE49-F238E27FC236}">
                  <a16:creationId xmlns:a16="http://schemas.microsoft.com/office/drawing/2014/main" id="{4F3F5AA7-BCBB-B546-A572-DC989FEA5A61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EBE982D6-758A-9946-B322-41730F8218C7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>
              <a:extLst>
                <a:ext uri="{FF2B5EF4-FFF2-40B4-BE49-F238E27FC236}">
                  <a16:creationId xmlns:a16="http://schemas.microsoft.com/office/drawing/2014/main" id="{C35184BC-F0EA-764D-BBA8-05D5C133415D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A9435E8A-1FCE-8444-8A1E-6C4BBFC7B0AF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>
              <a:extLst>
                <a:ext uri="{FF2B5EF4-FFF2-40B4-BE49-F238E27FC236}">
                  <a16:creationId xmlns:a16="http://schemas.microsoft.com/office/drawing/2014/main" id="{5D8584CC-6766-3A46-90C2-1826275DF049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>
              <a:extLst>
                <a:ext uri="{FF2B5EF4-FFF2-40B4-BE49-F238E27FC236}">
                  <a16:creationId xmlns:a16="http://schemas.microsoft.com/office/drawing/2014/main" id="{6C040198-35FF-884B-9182-4442C6D814DD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>
              <a:extLst>
                <a:ext uri="{FF2B5EF4-FFF2-40B4-BE49-F238E27FC236}">
                  <a16:creationId xmlns:a16="http://schemas.microsoft.com/office/drawing/2014/main" id="{D4326288-7ACE-EE4A-8A01-F81A28678F26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>
              <a:extLst>
                <a:ext uri="{FF2B5EF4-FFF2-40B4-BE49-F238E27FC236}">
                  <a16:creationId xmlns:a16="http://schemas.microsoft.com/office/drawing/2014/main" id="{806E543B-443F-A54A-A513-B77782818008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Logo">
            <a:extLst>
              <a:ext uri="{FF2B5EF4-FFF2-40B4-BE49-F238E27FC236}">
                <a16:creationId xmlns:a16="http://schemas.microsoft.com/office/drawing/2014/main" id="{4672C089-FB2C-964E-9999-28061477004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50" name="wissen.leben">
            <a:extLst>
              <a:ext uri="{FF2B5EF4-FFF2-40B4-BE49-F238E27FC236}">
                <a16:creationId xmlns:a16="http://schemas.microsoft.com/office/drawing/2014/main" id="{2A2B1711-C442-774C-8167-61B404ACABB2}"/>
              </a:ext>
            </a:extLst>
          </p:cNvPr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grpSp>
        <p:nvGrpSpPr>
          <p:cNvPr id="51" name="Ecke">
            <a:extLst>
              <a:ext uri="{FF2B5EF4-FFF2-40B4-BE49-F238E27FC236}">
                <a16:creationId xmlns:a16="http://schemas.microsoft.com/office/drawing/2014/main" id="{19C02532-AA4A-C045-8A7C-C8E7BBDB076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12558" y="0"/>
            <a:ext cx="3379443" cy="6858000"/>
            <a:chOff x="1316" y="-660"/>
            <a:chExt cx="2131" cy="4320"/>
          </a:xfrm>
        </p:grpSpPr>
        <p:sp>
          <p:nvSpPr>
            <p:cNvPr id="52" name="Fläche">
              <a:extLst>
                <a:ext uri="{FF2B5EF4-FFF2-40B4-BE49-F238E27FC236}">
                  <a16:creationId xmlns:a16="http://schemas.microsoft.com/office/drawing/2014/main" id="{0FC6C01B-DA14-A04F-877A-FF808590D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  <p:sp>
          <p:nvSpPr>
            <p:cNvPr id="56" name="FONT">
              <a:extLst>
                <a:ext uri="{FF2B5EF4-FFF2-40B4-BE49-F238E27FC236}">
                  <a16:creationId xmlns:a16="http://schemas.microsoft.com/office/drawing/2014/main" id="{9CCCD4BC-B124-AF4B-8AC8-DC208DA27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</p:grpSp>
    </p:spTree>
    <p:extLst>
      <p:ext uri="{BB962C8B-B14F-4D97-AF65-F5344CB8AC3E}">
        <p14:creationId xmlns:p14="http://schemas.microsoft.com/office/powerpoint/2010/main" val="42627356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>
          <p15:clr>
            <a:srgbClr val="FBAE40"/>
          </p15:clr>
        </p15:guide>
        <p15:guide id="6" orient="horz" pos="2040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intergrundbild"/>
          <p:cNvPicPr>
            <a:picLocks noChangeAspect="1"/>
          </p:cNvPicPr>
          <p:nvPr/>
        </p:nvPicPr>
        <p:blipFill rotWithShape="1">
          <a:blip r:embed="rId2"/>
          <a:srcRect t="300" b="5222"/>
          <a:stretch/>
        </p:blipFill>
        <p:spPr>
          <a:xfrm>
            <a:off x="0" y="2"/>
            <a:ext cx="12192000" cy="5669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001" y="1962075"/>
            <a:ext cx="5036816" cy="498598"/>
          </a:xfrm>
          <a:solidFill>
            <a:schemeClr val="bg2"/>
          </a:solidFill>
        </p:spPr>
        <p:txBody>
          <a:bodyPr wrap="none" lIns="90000" tIns="0" rIns="9000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59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der Präsentation auf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80000" y="3590925"/>
            <a:ext cx="2688000" cy="18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</a:p>
          <a:p>
            <a:pPr lvl="0"/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480000" y="304199"/>
            <a:ext cx="36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26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478368" y="2484439"/>
            <a:ext cx="4251137" cy="498598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defRPr sz="359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  <p:sp>
        <p:nvSpPr>
          <p:cNvPr id="2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769229" y="6028843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pic>
        <p:nvPicPr>
          <p:cNvPr id="24" name="Hintergrundbild">
            <a:extLst>
              <a:ext uri="{FF2B5EF4-FFF2-40B4-BE49-F238E27FC236}">
                <a16:creationId xmlns:a16="http://schemas.microsoft.com/office/drawing/2014/main" id="{BA571F12-9FBB-F444-8324-06D41A365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82"/>
            <a:ext cx="12192000" cy="5654051"/>
          </a:xfrm>
          <a:prstGeom prst="rect">
            <a:avLst/>
          </a:prstGeom>
        </p:spPr>
      </p:pic>
      <p:sp>
        <p:nvSpPr>
          <p:cNvPr id="25" name="Linie">
            <a:extLst>
              <a:ext uri="{FF2B5EF4-FFF2-40B4-BE49-F238E27FC236}">
                <a16:creationId xmlns:a16="http://schemas.microsoft.com/office/drawing/2014/main" id="{77CF79E4-663F-5B48-89C0-26073481A6A8}"/>
              </a:ext>
            </a:extLst>
          </p:cNvPr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28" name="Regieanweisungen">
            <a:extLst>
              <a:ext uri="{FF2B5EF4-FFF2-40B4-BE49-F238E27FC236}">
                <a16:creationId xmlns:a16="http://schemas.microsoft.com/office/drawing/2014/main" id="{712B8235-5A53-9945-8D5D-3510A4AA4400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32" name="Linie">
              <a:extLst>
                <a:ext uri="{FF2B5EF4-FFF2-40B4-BE49-F238E27FC236}">
                  <a16:creationId xmlns:a16="http://schemas.microsoft.com/office/drawing/2014/main" id="{9F75CF44-58E0-CF49-9E1C-463536DD6D92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>
              <a:extLst>
                <a:ext uri="{FF2B5EF4-FFF2-40B4-BE49-F238E27FC236}">
                  <a16:creationId xmlns:a16="http://schemas.microsoft.com/office/drawing/2014/main" id="{7A362EBF-CD5A-4142-8441-D4957096E564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>
              <a:extLst>
                <a:ext uri="{FF2B5EF4-FFF2-40B4-BE49-F238E27FC236}">
                  <a16:creationId xmlns:a16="http://schemas.microsoft.com/office/drawing/2014/main" id="{218FBFDE-7BFD-DB4F-883E-BEF6AD66B75F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>
              <a:extLst>
                <a:ext uri="{FF2B5EF4-FFF2-40B4-BE49-F238E27FC236}">
                  <a16:creationId xmlns:a16="http://schemas.microsoft.com/office/drawing/2014/main" id="{A6889172-AEB2-4B49-ABBB-14A5EC539A77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ie">
              <a:extLst>
                <a:ext uri="{FF2B5EF4-FFF2-40B4-BE49-F238E27FC236}">
                  <a16:creationId xmlns:a16="http://schemas.microsoft.com/office/drawing/2014/main" id="{E7812F82-53CA-9C4F-BE00-FB80E6A90998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>
              <a:extLst>
                <a:ext uri="{FF2B5EF4-FFF2-40B4-BE49-F238E27FC236}">
                  <a16:creationId xmlns:a16="http://schemas.microsoft.com/office/drawing/2014/main" id="{CE45FCEA-1E45-1343-8C1C-A3BEC099F383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B6E18050-9C35-304A-9775-60B2821E1D4C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5221AB02-FC2F-414A-94B6-B8F74B382375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BE156E55-54A9-F549-AA7E-7C3CABBE8937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B8C93632-B41D-164C-8A56-30C5204E38F2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Logo">
            <a:extLst>
              <a:ext uri="{FF2B5EF4-FFF2-40B4-BE49-F238E27FC236}">
                <a16:creationId xmlns:a16="http://schemas.microsoft.com/office/drawing/2014/main" id="{5838021F-306A-1641-8435-E83EC810637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46" name="wissen.leben">
            <a:extLst>
              <a:ext uri="{FF2B5EF4-FFF2-40B4-BE49-F238E27FC236}">
                <a16:creationId xmlns:a16="http://schemas.microsoft.com/office/drawing/2014/main" id="{EFA1FCFF-ED22-EF47-B5EC-0ACF7025795C}"/>
              </a:ext>
            </a:extLst>
          </p:cNvPr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sp>
        <p:nvSpPr>
          <p:cNvPr id="58" name="Titel 1">
            <a:extLst>
              <a:ext uri="{FF2B5EF4-FFF2-40B4-BE49-F238E27FC236}">
                <a16:creationId xmlns:a16="http://schemas.microsoft.com/office/drawing/2014/main" id="{85805F51-5C97-E345-958F-2F1F3E4046D2}"/>
              </a:ext>
            </a:extLst>
          </p:cNvPr>
          <p:cNvSpPr txBox="1">
            <a:spLocks/>
          </p:cNvSpPr>
          <p:nvPr/>
        </p:nvSpPr>
        <p:spPr>
          <a:xfrm>
            <a:off x="359626" y="1962075"/>
            <a:ext cx="5036816" cy="498598"/>
          </a:xfrm>
          <a:prstGeom prst="rect">
            <a:avLst/>
          </a:prstGeom>
          <a:solidFill>
            <a:schemeClr val="bg2"/>
          </a:solidFill>
        </p:spPr>
        <p:txBody>
          <a:bodyPr vert="horz" wrap="none" lIns="89906" tIns="0" rIns="89906" bIns="0" rtlCol="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sz="3596"/>
              <a:t>Titel der Präsentation auf</a:t>
            </a:r>
            <a:endParaRPr lang="de-DE" sz="3596" dirty="0"/>
          </a:p>
        </p:txBody>
      </p:sp>
      <p:sp>
        <p:nvSpPr>
          <p:cNvPr id="59" name="Untertitel 2">
            <a:extLst>
              <a:ext uri="{FF2B5EF4-FFF2-40B4-BE49-F238E27FC236}">
                <a16:creationId xmlns:a16="http://schemas.microsoft.com/office/drawing/2014/main" id="{21FA039B-FF8C-CC43-A7B1-3587AB2B0425}"/>
              </a:ext>
            </a:extLst>
          </p:cNvPr>
          <p:cNvSpPr txBox="1">
            <a:spLocks/>
          </p:cNvSpPr>
          <p:nvPr/>
        </p:nvSpPr>
        <p:spPr>
          <a:xfrm>
            <a:off x="359625" y="3590925"/>
            <a:ext cx="2013902" cy="18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de-DE" sz="18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GB" sz="1798"/>
              <a:t>Untertitel bzw. Kurzbeschreibung der Präsentation</a:t>
            </a:r>
          </a:p>
          <a:p>
            <a:r>
              <a:rPr lang="en-GB" sz="1798"/>
              <a:t>Name: der Referentin / des Referenten</a:t>
            </a:r>
            <a:endParaRPr lang="en-GB" sz="1798" dirty="0"/>
          </a:p>
        </p:txBody>
      </p:sp>
      <p:sp>
        <p:nvSpPr>
          <p:cNvPr id="60" name="Vertikaler Textplatzhalter 2">
            <a:extLst>
              <a:ext uri="{FF2B5EF4-FFF2-40B4-BE49-F238E27FC236}">
                <a16:creationId xmlns:a16="http://schemas.microsoft.com/office/drawing/2014/main" id="{757A8D0F-1525-5440-90DB-24F909E2470A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358402" y="2484439"/>
            <a:ext cx="4089403" cy="498598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59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</p:spTree>
    <p:extLst>
      <p:ext uri="{BB962C8B-B14F-4D97-AF65-F5344CB8AC3E}">
        <p14:creationId xmlns:p14="http://schemas.microsoft.com/office/powerpoint/2010/main" val="33216191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6" orient="horz" pos="1236">
          <p15:clr>
            <a:srgbClr val="FBAE40"/>
          </p15:clr>
        </p15:guide>
        <p15:guide id="7" orient="horz" pos="2262">
          <p15:clr>
            <a:srgbClr val="FBAE40"/>
          </p15:clr>
        </p15:guide>
        <p15:guide id="8" pos="227">
          <p15:clr>
            <a:srgbClr val="FBAE40"/>
          </p15:clr>
        </p15:guide>
        <p15:guide id="9" pos="7461">
          <p15:clr>
            <a:srgbClr val="FBAE40"/>
          </p15:clr>
        </p15:guide>
        <p15:guide id="10" orient="horz" pos="156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9625" y="1665066"/>
            <a:ext cx="11472051" cy="4240848"/>
          </a:xfrm>
        </p:spPr>
        <p:txBody>
          <a:bodyPr/>
          <a:lstStyle>
            <a:lvl1pPr marL="274363" marR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539210" marR="0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2pPr>
            <a:lvl3pPr marL="802472" marR="0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3pPr>
            <a:lvl4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4pPr>
            <a:lvl5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5pPr>
            <a:lvl6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6pPr>
            <a:lvl7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7pPr>
            <a:lvl8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8pPr>
            <a:lvl9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9pPr>
          </a:lstStyle>
          <a:p>
            <a:pPr marL="274363" marR="0" lvl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Fließtext auf erster Ebene // für weitere Aufzählungen </a:t>
            </a:r>
            <a:b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&gt;&gt; Menü &gt; Start &gt; Absatz &gt; Listenebne erhöhen </a:t>
            </a:r>
          </a:p>
          <a:p>
            <a:pPr marL="539210" marR="0" lvl="1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1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Zweite Ebene</a:t>
            </a:r>
          </a:p>
          <a:p>
            <a:pPr marL="802472" marR="0" lvl="2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9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Dritte Ebene</a:t>
            </a:r>
          </a:p>
          <a:p>
            <a:pPr marL="1067320" marR="0" lvl="3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Vierte Ebene</a:t>
            </a:r>
          </a:p>
          <a:p>
            <a:pPr marL="1067320" marR="0" lvl="4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Fünfte Ebene</a:t>
            </a:r>
          </a:p>
          <a:p>
            <a:pPr marL="1067320" marR="0" lvl="5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Sechste Ebene</a:t>
            </a:r>
          </a:p>
          <a:p>
            <a:pPr marL="1067320" marR="0" lvl="6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Siebte Ebene</a:t>
            </a:r>
          </a:p>
          <a:p>
            <a:pPr marL="1067320" marR="0" lvl="7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Achte Ebene</a:t>
            </a:r>
          </a:p>
          <a:p>
            <a:pPr marL="1067320" marR="0" lvl="8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Neunte Ebene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1BA5F8B6-9755-B049-B5EE-24C8818A3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Einführung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7BA8AF51-BD09-E140-B970-8F7D15CD2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AE209590-B7E9-864F-8E23-D8E66B67E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Linie">
            <a:extLst>
              <a:ext uri="{FF2B5EF4-FFF2-40B4-BE49-F238E27FC236}">
                <a16:creationId xmlns:a16="http://schemas.microsoft.com/office/drawing/2014/main" id="{74E4E7DF-5D97-5A48-92FB-8CDE15E71AB3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16670451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1463">
          <p15:clr>
            <a:srgbClr val="FBAE40"/>
          </p15:clr>
        </p15:guide>
        <p15:guide id="7" orient="horz" pos="3618">
          <p15:clr>
            <a:srgbClr val="FBAE40"/>
          </p15:clr>
        </p15:guide>
        <p15:guide id="8" orient="horz" pos="851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962" y="1666800"/>
            <a:ext cx="5452008" cy="4239112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7842" y="1666800"/>
            <a:ext cx="5573833" cy="4239112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D891D81-850B-104A-8882-3B4FE65D2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Einführung</a:t>
            </a: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5C3E01FC-4088-3E4B-A987-3CBED1C47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1227048F-4499-5747-BBA5-477A08D6E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Linie">
            <a:extLst>
              <a:ext uri="{FF2B5EF4-FFF2-40B4-BE49-F238E27FC236}">
                <a16:creationId xmlns:a16="http://schemas.microsoft.com/office/drawing/2014/main" id="{B3105BE5-7E5E-0845-B3F4-48E9C5D4B19D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3815154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826" y="2615519"/>
            <a:ext cx="5572334" cy="3290393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7843" y="2615519"/>
            <a:ext cx="5573833" cy="3290393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E951C31-C6BD-824C-BF6E-8C71F39EAA7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9624" y="1666800"/>
            <a:ext cx="5574533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770AB22-F3E9-294E-99D4-9AB1D452A1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840" y="1666800"/>
            <a:ext cx="5573834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7C6A65A7-1CBA-0D4F-B9D8-6D61E7871B6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Einführung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B6433E5C-9FED-DA4C-8DE8-B99B9F3001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AFD26347-1A0A-784C-8CCF-ACBD59383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Linie">
            <a:extLst>
              <a:ext uri="{FF2B5EF4-FFF2-40B4-BE49-F238E27FC236}">
                <a16:creationId xmlns:a16="http://schemas.microsoft.com/office/drawing/2014/main" id="{5D1988EE-945D-DC4D-B6FF-84072DB78E01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123454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9625" y="904869"/>
            <a:ext cx="11472051" cy="57532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9625" y="1665065"/>
            <a:ext cx="11472051" cy="42408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grpSp>
        <p:nvGrpSpPr>
          <p:cNvPr id="76" name="Regieanweisungen">
            <a:extLst>
              <a:ext uri="{FF2B5EF4-FFF2-40B4-BE49-F238E27FC236}">
                <a16:creationId xmlns:a16="http://schemas.microsoft.com/office/drawing/2014/main" id="{D1E7AB19-6326-F842-B55D-602CEE998E58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81" name="Linie">
              <a:extLst>
                <a:ext uri="{FF2B5EF4-FFF2-40B4-BE49-F238E27FC236}">
                  <a16:creationId xmlns:a16="http://schemas.microsoft.com/office/drawing/2014/main" id="{E83804AF-E342-CE4F-B1EC-DEAF381D56D0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nie">
              <a:extLst>
                <a:ext uri="{FF2B5EF4-FFF2-40B4-BE49-F238E27FC236}">
                  <a16:creationId xmlns:a16="http://schemas.microsoft.com/office/drawing/2014/main" id="{424FF1AA-1F85-0349-8AC7-B8DE428B8B2E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nie">
              <a:extLst>
                <a:ext uri="{FF2B5EF4-FFF2-40B4-BE49-F238E27FC236}">
                  <a16:creationId xmlns:a16="http://schemas.microsoft.com/office/drawing/2014/main" id="{D3816368-3ED9-E949-869E-C138AEA477E6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Linie">
              <a:extLst>
                <a:ext uri="{FF2B5EF4-FFF2-40B4-BE49-F238E27FC236}">
                  <a16:creationId xmlns:a16="http://schemas.microsoft.com/office/drawing/2014/main" id="{A35BC36B-DBB2-8D43-8FC8-61482A66030E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Linie">
              <a:extLst>
                <a:ext uri="{FF2B5EF4-FFF2-40B4-BE49-F238E27FC236}">
                  <a16:creationId xmlns:a16="http://schemas.microsoft.com/office/drawing/2014/main" id="{1D0BC4A0-12DF-0742-991C-E85484A0CF65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Linie">
              <a:extLst>
                <a:ext uri="{FF2B5EF4-FFF2-40B4-BE49-F238E27FC236}">
                  <a16:creationId xmlns:a16="http://schemas.microsoft.com/office/drawing/2014/main" id="{28E5A8EC-4E8D-2243-AAA2-E0CA46623482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Linie">
              <a:extLst>
                <a:ext uri="{FF2B5EF4-FFF2-40B4-BE49-F238E27FC236}">
                  <a16:creationId xmlns:a16="http://schemas.microsoft.com/office/drawing/2014/main" id="{89CA6780-65ED-624F-AF8E-E86F7BC6A566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Linie">
              <a:extLst>
                <a:ext uri="{FF2B5EF4-FFF2-40B4-BE49-F238E27FC236}">
                  <a16:creationId xmlns:a16="http://schemas.microsoft.com/office/drawing/2014/main" id="{5C0C5252-6141-8542-B72D-C99EAD621600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Linie">
              <a:extLst>
                <a:ext uri="{FF2B5EF4-FFF2-40B4-BE49-F238E27FC236}">
                  <a16:creationId xmlns:a16="http://schemas.microsoft.com/office/drawing/2014/main" id="{B5AFC2EF-7146-F64A-AFFE-05B78978B34C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Linie">
              <a:extLst>
                <a:ext uri="{FF2B5EF4-FFF2-40B4-BE49-F238E27FC236}">
                  <a16:creationId xmlns:a16="http://schemas.microsoft.com/office/drawing/2014/main" id="{03D06505-86C7-C14B-8902-B14251A25389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Datumsplatzhalter 3">
            <a:extLst>
              <a:ext uri="{FF2B5EF4-FFF2-40B4-BE49-F238E27FC236}">
                <a16:creationId xmlns:a16="http://schemas.microsoft.com/office/drawing/2014/main" id="{BBC00DD8-CEB4-714C-9F21-1C97522ED6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Einführung</a:t>
            </a:r>
          </a:p>
        </p:txBody>
      </p:sp>
      <p:sp>
        <p:nvSpPr>
          <p:cNvPr id="99" name="Fußzeilenplatzhalter 4">
            <a:extLst>
              <a:ext uri="{FF2B5EF4-FFF2-40B4-BE49-F238E27FC236}">
                <a16:creationId xmlns:a16="http://schemas.microsoft.com/office/drawing/2014/main" id="{20C08151-2A10-7E40-AD9E-0C6B1986F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100" name="Foliennummernplatzhalter 5">
            <a:extLst>
              <a:ext uri="{FF2B5EF4-FFF2-40B4-BE49-F238E27FC236}">
                <a16:creationId xmlns:a16="http://schemas.microsoft.com/office/drawing/2014/main" id="{B9FBCA1B-1C8C-194C-82E1-B0AC47CED4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101" name="Logo">
            <a:extLst>
              <a:ext uri="{FF2B5EF4-FFF2-40B4-BE49-F238E27FC236}">
                <a16:creationId xmlns:a16="http://schemas.microsoft.com/office/drawing/2014/main" id="{03F2C863-AB4B-0042-B635-635A91C8D52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304200"/>
            <a:ext cx="1438502" cy="41580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102" name="Linie">
            <a:extLst>
              <a:ext uri="{FF2B5EF4-FFF2-40B4-BE49-F238E27FC236}">
                <a16:creationId xmlns:a16="http://schemas.microsoft.com/office/drawing/2014/main" id="{60B90A70-D8B1-A04E-AE50-1F02457FB929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156811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</p:sldLayoutIdLst>
  <p:hf hdr="0"/>
  <p:txStyles>
    <p:titleStyle>
      <a:lvl1pPr marL="0" indent="0" algn="l" defTabSz="91346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797" b="1" i="0" kern="1200" baseline="0">
          <a:solidFill>
            <a:schemeClr val="bg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74363" indent="-274363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lang="de-DE" sz="2398" b="0" i="0" u="none" strike="noStrike" kern="1200" baseline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9210" indent="-280707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21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2472" indent="-269605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9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de-DE"/>
      </a:defPPr>
      <a:lvl1pPr marL="0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32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63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4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25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657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388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120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851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601BB-6779-014A-A9D7-6811034CF8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Einführung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119CD3-2A94-8040-A408-5B8A4155E7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Datenbanken</a:t>
            </a:r>
          </a:p>
        </p:txBody>
      </p:sp>
      <p:sp>
        <p:nvSpPr>
          <p:cNvPr id="4" name="Vertical Text Placeholder 3">
            <a:extLst>
              <a:ext uri="{FF2B5EF4-FFF2-40B4-BE49-F238E27FC236}">
                <a16:creationId xmlns:a16="http://schemas.microsoft.com/office/drawing/2014/main" id="{BA2CAA7C-3E79-C44C-8672-126D1D3F63DD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/>
        <p:txBody>
          <a:bodyPr/>
          <a:lstStyle/>
          <a:p>
            <a:r>
              <a:rPr lang="en-GB" dirty="0"/>
              <a:t>Tanya Braun</a:t>
            </a:r>
          </a:p>
          <a:p>
            <a:r>
              <a:rPr lang="en-GB" dirty="0" err="1"/>
              <a:t>Arbeitsgruppe</a:t>
            </a:r>
            <a:r>
              <a:rPr lang="en-GB" dirty="0"/>
              <a:t> Data Science, </a:t>
            </a:r>
            <a:r>
              <a:rPr lang="en-GB" dirty="0" err="1"/>
              <a:t>Institut</a:t>
            </a:r>
            <a:r>
              <a:rPr lang="en-GB" dirty="0"/>
              <a:t> </a:t>
            </a:r>
            <a:r>
              <a:rPr lang="en-GB" dirty="0" err="1"/>
              <a:t>für</a:t>
            </a:r>
            <a:r>
              <a:rPr lang="en-GB" dirty="0"/>
              <a:t> </a:t>
            </a:r>
            <a:r>
              <a:rPr lang="en-GB" dirty="0" err="1"/>
              <a:t>Informatik</a:t>
            </a:r>
            <a:endParaRPr lang="en-GB" dirty="0"/>
          </a:p>
        </p:txBody>
      </p:sp>
      <p:graphicFrame>
        <p:nvGraphicFramePr>
          <p:cNvPr id="6" name="Tabelle 4">
            <a:extLst>
              <a:ext uri="{FF2B5EF4-FFF2-40B4-BE49-F238E27FC236}">
                <a16:creationId xmlns:a16="http://schemas.microsoft.com/office/drawing/2014/main" id="{DE7FE8B1-4F07-064E-B6FF-80794B7824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258032"/>
              </p:ext>
            </p:extLst>
          </p:nvPr>
        </p:nvGraphicFramePr>
        <p:xfrm>
          <a:off x="7025046" y="1658985"/>
          <a:ext cx="4688587" cy="22250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06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5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5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1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Gestell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Jahrgang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Anzahl_Flaschen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Franken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Baden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Rheinhessen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Mosel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Franken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8E5CFE6-50E5-904F-A8F1-5EF798B49287}"/>
              </a:ext>
            </a:extLst>
          </p:cNvPr>
          <p:cNvSpPr/>
          <p:nvPr/>
        </p:nvSpPr>
        <p:spPr>
          <a:xfrm>
            <a:off x="7699513" y="4088187"/>
            <a:ext cx="42804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2">
              <a:buFont typeface="Arial" panose="020B0604020202020204" pitchFamily="34" charset="0"/>
              <a:buNone/>
            </a:pPr>
            <a:r>
              <a:rPr lang="en-GB" sz="1600" b="1" dirty="0"/>
              <a:t>SELECT</a:t>
            </a:r>
            <a:r>
              <a:rPr lang="en-GB" sz="1600" dirty="0"/>
              <a:t> </a:t>
            </a:r>
            <a:r>
              <a:rPr lang="en-GB" sz="1600" dirty="0" err="1">
                <a:solidFill>
                  <a:srgbClr val="7030A0"/>
                </a:solidFill>
              </a:rPr>
              <a:t>Gestell</a:t>
            </a:r>
            <a:r>
              <a:rPr lang="en-GB" sz="1600" dirty="0">
                <a:solidFill>
                  <a:srgbClr val="7030A0"/>
                </a:solidFill>
              </a:rPr>
              <a:t>, </a:t>
            </a:r>
            <a:r>
              <a:rPr lang="en-GB" sz="1600" dirty="0" err="1">
                <a:solidFill>
                  <a:srgbClr val="7030A0"/>
                </a:solidFill>
              </a:rPr>
              <a:t>Sorte</a:t>
            </a:r>
            <a:r>
              <a:rPr lang="en-GB" sz="1600" dirty="0">
                <a:solidFill>
                  <a:srgbClr val="7030A0"/>
                </a:solidFill>
              </a:rPr>
              <a:t>, </a:t>
            </a:r>
            <a:r>
              <a:rPr lang="en-GB" sz="1600" dirty="0" err="1">
                <a:solidFill>
                  <a:srgbClr val="7030A0"/>
                </a:solidFill>
              </a:rPr>
              <a:t>Jahrgang</a:t>
            </a:r>
            <a:endParaRPr lang="en-GB" sz="1600" dirty="0">
              <a:solidFill>
                <a:srgbClr val="7030A0"/>
              </a:solidFill>
            </a:endParaRPr>
          </a:p>
          <a:p>
            <a:pPr marL="12700" lvl="2">
              <a:buFont typeface="Arial" panose="020B0604020202020204" pitchFamily="34" charset="0"/>
              <a:buNone/>
            </a:pPr>
            <a:r>
              <a:rPr lang="en-GB" sz="1600" b="1" dirty="0"/>
              <a:t>FROM</a:t>
            </a:r>
            <a:r>
              <a:rPr lang="en-GB" sz="1600" dirty="0"/>
              <a:t> </a:t>
            </a:r>
            <a:r>
              <a:rPr lang="en-GB" sz="1600" dirty="0" err="1">
                <a:solidFill>
                  <a:schemeClr val="accent1"/>
                </a:solidFill>
              </a:rPr>
              <a:t>Weinkeller</a:t>
            </a:r>
            <a:endParaRPr lang="en-GB" sz="1600" b="1" dirty="0">
              <a:solidFill>
                <a:schemeClr val="accent1"/>
              </a:solidFill>
            </a:endParaRPr>
          </a:p>
          <a:p>
            <a:pPr marL="12700" lvl="2">
              <a:buFont typeface="Arial" panose="020B0604020202020204" pitchFamily="34" charset="0"/>
              <a:buNone/>
            </a:pPr>
            <a:r>
              <a:rPr lang="en-GB" sz="1600" b="1" dirty="0"/>
              <a:t>WHERE</a:t>
            </a:r>
            <a:r>
              <a:rPr lang="en-GB" sz="1600" dirty="0"/>
              <a:t> </a:t>
            </a:r>
            <a:r>
              <a:rPr lang="en-GB" sz="1600" dirty="0" err="1">
                <a:solidFill>
                  <a:srgbClr val="FFC000"/>
                </a:solidFill>
              </a:rPr>
              <a:t>Anzahl_Flaschen</a:t>
            </a:r>
            <a:r>
              <a:rPr lang="en-GB" sz="1600" dirty="0">
                <a:solidFill>
                  <a:srgbClr val="FFC000"/>
                </a:solidFill>
              </a:rPr>
              <a:t> </a:t>
            </a:r>
            <a:r>
              <a:rPr lang="en-GB" sz="1600" b="1" dirty="0">
                <a:solidFill>
                  <a:srgbClr val="FFC000"/>
                </a:solidFill>
              </a:rPr>
              <a:t>&gt;= 4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719436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Hierarchisches Modell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Ältestes klassisches Datenmodell</a:t>
            </a:r>
          </a:p>
          <a:p>
            <a:r>
              <a:rPr lang="de-DE" dirty="0"/>
              <a:t>Ein Datensatz und alle von ihm abhängigen Datensätze </a:t>
            </a:r>
            <a:r>
              <a:rPr lang="de-DE" dirty="0">
                <a:sym typeface="Wingdings" pitchFamily="2" charset="2"/>
              </a:rPr>
              <a:t>➝ hierarchische Einheit</a:t>
            </a:r>
          </a:p>
          <a:p>
            <a:pPr>
              <a:buNone/>
            </a:pPr>
            <a:endParaRPr lang="de-DE" dirty="0">
              <a:sym typeface="Wingdings" pitchFamily="2" charset="2"/>
            </a:endParaRPr>
          </a:p>
          <a:p>
            <a:r>
              <a:rPr lang="de-DE" dirty="0">
                <a:sym typeface="Wingdings" pitchFamily="2" charset="2"/>
              </a:rPr>
              <a:t>Natürliche Hierarchie:</a:t>
            </a:r>
          </a:p>
          <a:p>
            <a:pPr lvl="1"/>
            <a:r>
              <a:rPr lang="de-DE" dirty="0">
                <a:sym typeface="Wingdings" pitchFamily="2" charset="2"/>
              </a:rPr>
              <a:t>Unistrukturdatei (Universität -&gt; Fakultät -&gt; Institut -&gt; Department)</a:t>
            </a:r>
          </a:p>
          <a:p>
            <a:pPr lvl="1"/>
            <a:endParaRPr lang="de-DE" dirty="0">
              <a:sym typeface="Wingdings" pitchFamily="2" charset="2"/>
            </a:endParaRPr>
          </a:p>
          <a:p>
            <a:r>
              <a:rPr lang="de-DE" dirty="0">
                <a:sym typeface="Wingdings" pitchFamily="2" charset="2"/>
              </a:rPr>
              <a:t>Künstliche Hierarchie:</a:t>
            </a:r>
          </a:p>
          <a:p>
            <a:pPr lvl="1"/>
            <a:r>
              <a:rPr lang="de-DE" dirty="0">
                <a:sym typeface="Wingdings" pitchFamily="2" charset="2"/>
              </a:rPr>
              <a:t>Artikeldatei (Artikel -&gt; Lieferant)</a:t>
            </a:r>
          </a:p>
          <a:p>
            <a:pPr lvl="1">
              <a:buNone/>
            </a:pPr>
            <a:r>
              <a:rPr lang="de-DE" dirty="0">
                <a:sym typeface="Wingdings" pitchFamily="2" charset="2"/>
              </a:rPr>
              <a:t>könnte auch sein:</a:t>
            </a:r>
          </a:p>
          <a:p>
            <a:pPr lvl="1"/>
            <a:r>
              <a:rPr lang="de-DE" dirty="0">
                <a:sym typeface="Wingdings" pitchFamily="2" charset="2"/>
              </a:rPr>
              <a:t>Artikeldatei (Lieferant -&gt; Artikel)	</a:t>
            </a:r>
          </a:p>
          <a:p>
            <a:endParaRPr lang="de-DE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AA39C9-C07B-1140-843A-CB2DB17F8CB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Einführung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18926D-EFC8-474C-9DFA-9038B0771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C1B3427-C226-4F34-8D19-E2B603CBE6B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304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Eigenschaften des Hierarchischen Modells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Modellierung von Beziehungen:</a:t>
            </a:r>
          </a:p>
          <a:p>
            <a:pPr lvl="1"/>
            <a:r>
              <a:rPr lang="de-DE" dirty="0"/>
              <a:t>1 : 1 	- Elternelement wird </a:t>
            </a:r>
            <a:r>
              <a:rPr lang="de-DE" dirty="0" err="1"/>
              <a:t>Kindelement</a:t>
            </a:r>
            <a:r>
              <a:rPr lang="de-DE" dirty="0"/>
              <a:t> zuordnet </a:t>
            </a:r>
          </a:p>
          <a:p>
            <a:pPr lvl="1"/>
            <a:r>
              <a:rPr lang="de-DE" dirty="0"/>
              <a:t>1 : </a:t>
            </a:r>
            <a:r>
              <a:rPr lang="de-DE" dirty="0" err="1"/>
              <a:t>n</a:t>
            </a:r>
            <a:r>
              <a:rPr lang="de-DE" dirty="0"/>
              <a:t> 	- Elternelement wird mehreren </a:t>
            </a:r>
            <a:r>
              <a:rPr lang="de-DE" dirty="0" err="1"/>
              <a:t>Kindelementen</a:t>
            </a:r>
            <a:r>
              <a:rPr lang="de-DE" dirty="0"/>
              <a:t> zugeordnet </a:t>
            </a:r>
          </a:p>
          <a:p>
            <a:pPr lvl="1"/>
            <a:r>
              <a:rPr lang="de-DE" dirty="0"/>
              <a:t>m : </a:t>
            </a:r>
            <a:r>
              <a:rPr lang="de-DE" dirty="0" err="1"/>
              <a:t>n</a:t>
            </a:r>
            <a:r>
              <a:rPr lang="de-DE" dirty="0"/>
              <a:t> 	- Nicht direkt darstellbar</a:t>
            </a:r>
          </a:p>
          <a:p>
            <a:pPr lvl="1"/>
            <a:r>
              <a:rPr lang="de-DE" dirty="0"/>
              <a:t>Keine Zyklen</a:t>
            </a:r>
          </a:p>
          <a:p>
            <a:pPr lvl="1"/>
            <a:endParaRPr lang="de-DE" dirty="0"/>
          </a:p>
          <a:p>
            <a:r>
              <a:rPr lang="de-DE" dirty="0"/>
              <a:t>Zugriff </a:t>
            </a:r>
          </a:p>
          <a:p>
            <a:pPr lvl="1"/>
            <a:r>
              <a:rPr lang="de-DE" dirty="0"/>
              <a:t>Entlang der Hierarchie sehr effizient</a:t>
            </a:r>
          </a:p>
          <a:p>
            <a:pPr lvl="1"/>
            <a:r>
              <a:rPr lang="de-DE" dirty="0"/>
              <a:t>„Quer dazu“ sehr ineffizient</a:t>
            </a:r>
          </a:p>
          <a:p>
            <a:pPr lvl="2"/>
            <a:r>
              <a:rPr lang="de-DE" dirty="0"/>
              <a:t>Beispiel:  Teilnehmerdatei (Vorlesung -&gt; Student)</a:t>
            </a:r>
            <a:br>
              <a:rPr lang="de-DE" dirty="0"/>
            </a:br>
            <a:r>
              <a:rPr lang="de-DE" dirty="0"/>
              <a:t>- Alle Studierenden der Vorlesung Datenbanken </a:t>
            </a:r>
            <a:r>
              <a:rPr lang="de-DE" dirty="0">
                <a:sym typeface="Wingdings" pitchFamily="2" charset="2"/>
              </a:rPr>
              <a:t> prima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- </a:t>
            </a:r>
            <a:r>
              <a:rPr lang="de-DE" dirty="0"/>
              <a:t>Alle Vorlesungen von Martha Mustermann </a:t>
            </a:r>
            <a:r>
              <a:rPr lang="de-DE" dirty="0">
                <a:sym typeface="Wingdings" pitchFamily="2" charset="2"/>
              </a:rPr>
              <a:t> </a:t>
            </a:r>
            <a:r>
              <a:rPr lang="de-DE" dirty="0" err="1">
                <a:sym typeface="Wingdings" pitchFamily="2" charset="2"/>
              </a:rPr>
              <a:t>eeek</a:t>
            </a:r>
            <a:r>
              <a:rPr lang="de-DE" dirty="0">
                <a:sym typeface="Wingdings" pitchFamily="2" charset="2"/>
              </a:rPr>
              <a:t> …</a:t>
            </a:r>
          </a:p>
          <a:p>
            <a:endParaRPr lang="de-DE" dirty="0"/>
          </a:p>
          <a:p>
            <a:pPr lvl="1"/>
            <a:endParaRPr 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80275-183C-3B40-A5CD-5B0631942B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Einführung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148AB-985E-E64E-9CFC-830F853EC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DF081D-10DE-4B74-9430-A19A7CE4796F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F760D9-3C52-5D4F-89D7-326420E78521}"/>
              </a:ext>
            </a:extLst>
          </p:cNvPr>
          <p:cNvSpPr/>
          <p:nvPr/>
        </p:nvSpPr>
        <p:spPr>
          <a:xfrm>
            <a:off x="7955092" y="4428586"/>
            <a:ext cx="3876583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e-DE" dirty="0">
                <a:sym typeface="Wingdings" pitchFamily="2" charset="2"/>
              </a:rPr>
              <a:t>Fazit: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itchFamily="2" charset="2"/>
              </a:rPr>
              <a:t>Gut bei klar definiertem Einsatz (z.B. </a:t>
            </a:r>
            <a:r>
              <a:rPr lang="de-DE" dirty="0" err="1">
                <a:sym typeface="Wingdings" pitchFamily="2" charset="2"/>
              </a:rPr>
              <a:t>directories</a:t>
            </a:r>
            <a:r>
              <a:rPr lang="de-DE" dirty="0">
                <a:sym typeface="Wingdings" pitchFamily="2" charset="2"/>
              </a:rPr>
              <a:t>, index-Verwaltung,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itchFamily="2" charset="2"/>
              </a:rPr>
              <a:t>Ineffizient bei allgemeinem Einsatz (wg. mangelnder Flexibilität)</a:t>
            </a:r>
          </a:p>
        </p:txBody>
      </p:sp>
    </p:spTree>
    <p:extLst>
      <p:ext uri="{BB962C8B-B14F-4D97-AF65-F5344CB8AC3E}">
        <p14:creationId xmlns:p14="http://schemas.microsoft.com/office/powerpoint/2010/main" val="191213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Netzwerkmodell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Schreibt das hierarchische Modell fort:</a:t>
            </a:r>
          </a:p>
          <a:p>
            <a:pPr lvl="1"/>
            <a:r>
              <a:rPr lang="de-DE" dirty="0"/>
              <a:t>Ein Element kann mehreren Gruppen zugeordnet werden</a:t>
            </a:r>
          </a:p>
          <a:p>
            <a:pPr lvl="2"/>
            <a:r>
              <a:rPr lang="de-DE" dirty="0"/>
              <a:t>Student in Vorlesung, in Studiengang, in Semester, …</a:t>
            </a:r>
          </a:p>
          <a:p>
            <a:pPr lvl="1"/>
            <a:r>
              <a:rPr lang="de-DE" dirty="0"/>
              <a:t>Mehrere Wurzelelemente möglich</a:t>
            </a:r>
          </a:p>
          <a:p>
            <a:pPr lvl="2"/>
            <a:r>
              <a:rPr lang="de-DE" dirty="0">
                <a:sym typeface="Wingdings" pitchFamily="2" charset="2"/>
              </a:rPr>
              <a:t>Jetzt auch </a:t>
            </a:r>
            <a:r>
              <a:rPr lang="de-DE" dirty="0" err="1">
                <a:sym typeface="Wingdings" pitchFamily="2" charset="2"/>
              </a:rPr>
              <a:t>n:m</a:t>
            </a:r>
            <a:r>
              <a:rPr lang="de-DE" dirty="0">
                <a:sym typeface="Wingdings" pitchFamily="2" charset="2"/>
              </a:rPr>
              <a:t> Beziehungen; allerdings nicht direkt: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Kursbelegung ( Student ➝ Belegung ➝ Kurs )</a:t>
            </a:r>
          </a:p>
          <a:p>
            <a:endParaRPr lang="de-DE" dirty="0">
              <a:sym typeface="Wingdings" pitchFamily="2" charset="2"/>
            </a:endParaRPr>
          </a:p>
          <a:p>
            <a:r>
              <a:rPr lang="de-DE" dirty="0">
                <a:sym typeface="Wingdings" pitchFamily="2" charset="2"/>
              </a:rPr>
              <a:t>Nachteile:</a:t>
            </a:r>
          </a:p>
          <a:p>
            <a:pPr lvl="1"/>
            <a:r>
              <a:rPr lang="de-DE" dirty="0">
                <a:sym typeface="Wingdings" pitchFamily="2" charset="2"/>
              </a:rPr>
              <a:t>Wird leicht unübersichtlich</a:t>
            </a:r>
          </a:p>
          <a:p>
            <a:pPr lvl="1"/>
            <a:r>
              <a:rPr lang="de-DE" dirty="0">
                <a:sym typeface="Wingdings" pitchFamily="2" charset="2"/>
              </a:rPr>
              <a:t>Für Abfragen ist genaue Kenntnis der Struktur nötig</a:t>
            </a:r>
          </a:p>
          <a:p>
            <a:pPr lvl="1"/>
            <a:r>
              <a:rPr lang="de-DE" dirty="0">
                <a:sym typeface="Wingdings" pitchFamily="2" charset="2"/>
              </a:rPr>
              <a:t>Sequentielles Lesen („alle Studierenden einer Vorlesung“) wird ineffizienter</a:t>
            </a:r>
          </a:p>
          <a:p>
            <a:pPr lvl="1">
              <a:buNone/>
            </a:pPr>
            <a:endParaRPr lang="de-DE" dirty="0">
              <a:sym typeface="Wingdings" pitchFamily="2" charset="2"/>
            </a:endParaRPr>
          </a:p>
          <a:p>
            <a:pPr lvl="1">
              <a:buFont typeface="Wingdings" pitchFamily="2" charset="2"/>
              <a:buChar char="à"/>
            </a:pPr>
            <a:endParaRPr lang="de-DE" dirty="0">
              <a:sym typeface="Wingdings" pitchFamily="2" charset="2"/>
            </a:endParaRPr>
          </a:p>
          <a:p>
            <a:endParaRPr 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7CE78-CA5C-9C4A-8634-59CC8D06D3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Einführung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EDBDF0-877F-614D-B220-A2D07AFE68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7DF081D-10DE-4B74-9430-A19A7CE4796F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358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Das (flache) relationale Modell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dirty="0"/>
              <a:t>Für die Praxis das wichtigste Datenmodell!</a:t>
            </a:r>
          </a:p>
          <a:p>
            <a:r>
              <a:rPr lang="de-DE" dirty="0"/>
              <a:t>Tabellen (mit Attributen = Spaltenüberschriften) sind Container für komplexe Datenobjekte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2"/>
            <a:endParaRPr lang="de-DE" dirty="0"/>
          </a:p>
          <a:p>
            <a:r>
              <a:rPr lang="de-DE" dirty="0"/>
              <a:t>Beziehungen:</a:t>
            </a:r>
          </a:p>
          <a:p>
            <a:pPr lvl="1"/>
            <a:r>
              <a:rPr lang="de-DE" dirty="0"/>
              <a:t>Durch Gruppierung in Tabellen</a:t>
            </a:r>
          </a:p>
          <a:p>
            <a:pPr lvl="1"/>
            <a:r>
              <a:rPr lang="de-DE" dirty="0"/>
              <a:t>Durch wertebasierte </a:t>
            </a:r>
            <a:br>
              <a:rPr lang="de-DE" dirty="0"/>
            </a:br>
            <a:r>
              <a:rPr lang="de-DE" dirty="0"/>
              <a:t>Zusammenhänge </a:t>
            </a:r>
            <a:br>
              <a:rPr lang="de-DE" dirty="0"/>
            </a:br>
            <a:r>
              <a:rPr lang="de-DE" dirty="0"/>
              <a:t>zwischen Tabellen:</a:t>
            </a:r>
          </a:p>
          <a:p>
            <a:pPr lvl="3">
              <a:buNone/>
            </a:pPr>
            <a:br>
              <a:rPr lang="de-DE" dirty="0"/>
            </a:br>
            <a:endParaRPr lang="de-DE" dirty="0"/>
          </a:p>
          <a:p>
            <a:pPr lvl="1"/>
            <a:endParaRPr 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C65E57-A728-FB49-949D-D4B469F2829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Einführung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F3B8515-5350-C24E-8323-361FDC9F2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7DF081D-10DE-4B74-9430-A19A7CE4796F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498716"/>
              </p:ext>
            </p:extLst>
          </p:nvPr>
        </p:nvGraphicFramePr>
        <p:xfrm>
          <a:off x="3468581" y="2731259"/>
          <a:ext cx="51816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r>
                        <a:rPr lang="de-DE" sz="1600" dirty="0" err="1"/>
                        <a:t>MatrikelNr</a:t>
                      </a:r>
                      <a:endParaRPr lang="de-DE" sz="1600" dirty="0">
                        <a:solidFill>
                          <a:srgbClr val="0D59A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Vorname</a:t>
                      </a:r>
                      <a:endParaRPr lang="de-DE" sz="1600" dirty="0">
                        <a:solidFill>
                          <a:srgbClr val="0D59A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Nachname</a:t>
                      </a:r>
                      <a:endParaRPr lang="de-DE" sz="1600">
                        <a:solidFill>
                          <a:srgbClr val="0D59A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Semester</a:t>
                      </a:r>
                      <a:endParaRPr lang="de-DE" sz="1600" dirty="0">
                        <a:solidFill>
                          <a:srgbClr val="0D59A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r>
                        <a:rPr lang="de-DE" sz="1600" dirty="0"/>
                        <a:t>4711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Martha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Mustermann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r>
                        <a:rPr lang="de-DE" sz="160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Arthur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76113"/>
              </p:ext>
            </p:extLst>
          </p:nvPr>
        </p:nvGraphicFramePr>
        <p:xfrm>
          <a:off x="8783675" y="4793394"/>
          <a:ext cx="304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 err="1"/>
                        <a:t>VorlesungNr</a:t>
                      </a:r>
                      <a:endParaRPr lang="de-DE" sz="1600" dirty="0">
                        <a:solidFill>
                          <a:srgbClr val="0D59A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MatrikelNr</a:t>
                      </a:r>
                      <a:endParaRPr lang="de-DE" sz="1600" dirty="0">
                        <a:solidFill>
                          <a:srgbClr val="0D59A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4711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/>
                        <a:t>48151623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133172"/>
              </p:ext>
            </p:extLst>
          </p:nvPr>
        </p:nvGraphicFramePr>
        <p:xfrm>
          <a:off x="4291541" y="4793394"/>
          <a:ext cx="43586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5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 err="1"/>
                        <a:t>VorlesungNr</a:t>
                      </a:r>
                      <a:endParaRPr lang="de-DE" sz="1600" dirty="0">
                        <a:solidFill>
                          <a:srgbClr val="0D59A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Titel</a:t>
                      </a:r>
                      <a:endParaRPr lang="de-DE" sz="1600" dirty="0">
                        <a:solidFill>
                          <a:srgbClr val="0D59A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Datenbanken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/>
                        <a:t>48151623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Altrömisches</a:t>
                      </a:r>
                      <a:r>
                        <a:rPr lang="de-DE" sz="1600" baseline="0" dirty="0"/>
                        <a:t> Abwasserecht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1CB8E12-71EF-844D-8336-127881EB7B7E}"/>
              </a:ext>
            </a:extLst>
          </p:cNvPr>
          <p:cNvSpPr/>
          <p:nvPr/>
        </p:nvSpPr>
        <p:spPr>
          <a:xfrm>
            <a:off x="3468581" y="2398978"/>
            <a:ext cx="1253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Teilnehmer</a:t>
            </a:r>
            <a:endParaRPr lang="de-DE" b="1" dirty="0">
              <a:solidFill>
                <a:srgbClr val="0D59AB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2922D5-D771-BB40-B462-29863AEE22A1}"/>
              </a:ext>
            </a:extLst>
          </p:cNvPr>
          <p:cNvSpPr/>
          <p:nvPr/>
        </p:nvSpPr>
        <p:spPr>
          <a:xfrm>
            <a:off x="4291542" y="4461024"/>
            <a:ext cx="1134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Vorlesung</a:t>
            </a:r>
            <a:endParaRPr lang="de-DE" b="1" dirty="0">
              <a:solidFill>
                <a:srgbClr val="0D59AB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C8FA2A-4859-0440-A048-D8BA587CE31A}"/>
              </a:ext>
            </a:extLst>
          </p:cNvPr>
          <p:cNvSpPr/>
          <p:nvPr/>
        </p:nvSpPr>
        <p:spPr>
          <a:xfrm>
            <a:off x="8783675" y="4461024"/>
            <a:ext cx="106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Belegung</a:t>
            </a:r>
            <a:endParaRPr lang="de-DE" b="1" dirty="0">
              <a:solidFill>
                <a:srgbClr val="0D59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1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315E8-763E-6344-983B-23ACCAB62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Schema / Instanz / DB-Zustand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F2227-B288-E547-B463-333657E28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Schema (Intension)</a:t>
            </a:r>
          </a:p>
          <a:p>
            <a:pPr lvl="1"/>
            <a:r>
              <a:rPr lang="de-DE" dirty="0"/>
              <a:t>Beschreibung der kompletten Struktur einer DB </a:t>
            </a:r>
          </a:p>
          <a:p>
            <a:pPr lvl="1"/>
            <a:r>
              <a:rPr lang="de-DE" dirty="0"/>
              <a:t>Ändert sich (hoffentlich) selten</a:t>
            </a:r>
          </a:p>
          <a:p>
            <a:r>
              <a:rPr lang="de-DE" dirty="0"/>
              <a:t>Instanz (elementare Extension)</a:t>
            </a:r>
          </a:p>
          <a:p>
            <a:pPr lvl="1"/>
            <a:r>
              <a:rPr lang="de-DE" i="1" dirty="0"/>
              <a:t>Einzelne</a:t>
            </a:r>
            <a:r>
              <a:rPr lang="de-DE" dirty="0"/>
              <a:t>, der vorgegebenen DB-Struktur entsprechende, aus konkreten Datenelementen bestehende Datensätze</a:t>
            </a:r>
          </a:p>
          <a:p>
            <a:r>
              <a:rPr lang="de-DE" dirty="0"/>
              <a:t>DB-Zustand </a:t>
            </a:r>
            <a:br>
              <a:rPr lang="de-DE" dirty="0"/>
            </a:br>
            <a:r>
              <a:rPr lang="de-DE" dirty="0"/>
              <a:t>(Gesamt-Extension oder Snapshot)</a:t>
            </a:r>
          </a:p>
          <a:p>
            <a:pPr lvl="1"/>
            <a:r>
              <a:rPr lang="de-DE" dirty="0"/>
              <a:t>Die Gesamtheit der aktuell in einer </a:t>
            </a:r>
            <a:br>
              <a:rPr lang="de-DE" dirty="0"/>
            </a:br>
            <a:r>
              <a:rPr lang="de-DE" dirty="0"/>
              <a:t>DB gespeicherten Daten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15C17D-C05F-384B-98B9-B18844C5E29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Einführung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C2D28B-EDF7-004A-9F9C-92FD4E2DF2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B997E-0153-9545-9993-C3E17907C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14</a:t>
            </a:fld>
            <a:endParaRPr lang="en-GB"/>
          </a:p>
        </p:txBody>
      </p:sp>
      <p:graphicFrame>
        <p:nvGraphicFramePr>
          <p:cNvPr id="7" name="Tabelle 5">
            <a:extLst>
              <a:ext uri="{FF2B5EF4-FFF2-40B4-BE49-F238E27FC236}">
                <a16:creationId xmlns:a16="http://schemas.microsoft.com/office/drawing/2014/main" id="{8C361CF3-B386-024B-A452-25C45ED9C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139740"/>
              </p:ext>
            </p:extLst>
          </p:nvPr>
        </p:nvGraphicFramePr>
        <p:xfrm>
          <a:off x="5561831" y="4281955"/>
          <a:ext cx="51816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r>
                        <a:rPr lang="de-DE" sz="1600" dirty="0" err="1"/>
                        <a:t>MatrikelNr</a:t>
                      </a:r>
                      <a:endParaRPr lang="de-DE" sz="1600" dirty="0">
                        <a:solidFill>
                          <a:srgbClr val="0D59A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Vorname</a:t>
                      </a:r>
                      <a:endParaRPr lang="de-DE" sz="1600" dirty="0">
                        <a:solidFill>
                          <a:srgbClr val="0D59A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Nachname</a:t>
                      </a:r>
                      <a:endParaRPr lang="de-DE" sz="1600" dirty="0">
                        <a:solidFill>
                          <a:srgbClr val="0D59A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Semester</a:t>
                      </a:r>
                      <a:endParaRPr lang="de-DE" sz="1600" dirty="0">
                        <a:solidFill>
                          <a:srgbClr val="0D59A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elle 6">
            <a:extLst>
              <a:ext uri="{FF2B5EF4-FFF2-40B4-BE49-F238E27FC236}">
                <a16:creationId xmlns:a16="http://schemas.microsoft.com/office/drawing/2014/main" id="{C97D9958-51E2-9E43-8F6D-BE0F65B474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037790"/>
              </p:ext>
            </p:extLst>
          </p:nvPr>
        </p:nvGraphicFramePr>
        <p:xfrm>
          <a:off x="8783675" y="5535074"/>
          <a:ext cx="304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 err="1"/>
                        <a:t>VorlesungNr</a:t>
                      </a:r>
                      <a:endParaRPr lang="de-DE" sz="1600" dirty="0">
                        <a:solidFill>
                          <a:srgbClr val="0D59A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MatrikelNr</a:t>
                      </a:r>
                      <a:endParaRPr lang="de-DE" sz="1600" dirty="0">
                        <a:solidFill>
                          <a:srgbClr val="0D59A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048E3EDD-1876-AE45-89C4-3DCED95C35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919612"/>
              </p:ext>
            </p:extLst>
          </p:nvPr>
        </p:nvGraphicFramePr>
        <p:xfrm>
          <a:off x="4185005" y="5535074"/>
          <a:ext cx="43586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5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 err="1"/>
                        <a:t>VorlesungNr</a:t>
                      </a:r>
                      <a:endParaRPr lang="de-DE" sz="1600" dirty="0">
                        <a:solidFill>
                          <a:srgbClr val="0D59A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Titel</a:t>
                      </a:r>
                      <a:endParaRPr lang="de-DE" sz="1600" dirty="0">
                        <a:solidFill>
                          <a:srgbClr val="0D59A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CA8345D0-17A2-7C47-AE1E-826C9D934793}"/>
              </a:ext>
            </a:extLst>
          </p:cNvPr>
          <p:cNvSpPr/>
          <p:nvPr/>
        </p:nvSpPr>
        <p:spPr>
          <a:xfrm>
            <a:off x="5561831" y="3949674"/>
            <a:ext cx="1253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Teilnehmer</a:t>
            </a:r>
            <a:endParaRPr lang="de-DE" b="1" dirty="0">
              <a:solidFill>
                <a:srgbClr val="0D59AB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AF5C35-B8EE-5748-BE94-0CD44AEDBF25}"/>
              </a:ext>
            </a:extLst>
          </p:cNvPr>
          <p:cNvSpPr/>
          <p:nvPr/>
        </p:nvSpPr>
        <p:spPr>
          <a:xfrm>
            <a:off x="4185006" y="5202704"/>
            <a:ext cx="1134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Vorlesung</a:t>
            </a:r>
            <a:endParaRPr lang="de-DE" b="1" dirty="0">
              <a:solidFill>
                <a:srgbClr val="0D59AB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05B570-0464-6B4F-8F62-6081AB5EF141}"/>
              </a:ext>
            </a:extLst>
          </p:cNvPr>
          <p:cNvSpPr/>
          <p:nvPr/>
        </p:nvSpPr>
        <p:spPr>
          <a:xfrm>
            <a:off x="8783675" y="5202704"/>
            <a:ext cx="106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Belegung</a:t>
            </a:r>
            <a:endParaRPr lang="de-DE" b="1" dirty="0">
              <a:solidFill>
                <a:srgbClr val="0D59AB"/>
              </a:solidFill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74D18F7-9CAE-4E4C-BD9D-00FED7CBD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803872"/>
              </p:ext>
            </p:extLst>
          </p:nvPr>
        </p:nvGraphicFramePr>
        <p:xfrm>
          <a:off x="5561831" y="4631306"/>
          <a:ext cx="5181600" cy="335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129268402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4643503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6205419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4241578164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r>
                        <a:rPr lang="de-DE" sz="1600" dirty="0"/>
                        <a:t>4711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Martha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Mustermann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012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167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Physische Datenmodelle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Physische Datenmodelle beschreiben konkret, wie die Daten anhand von Angaben zu</a:t>
            </a:r>
          </a:p>
          <a:p>
            <a:pPr lvl="1"/>
            <a:r>
              <a:rPr lang="de-DE" dirty="0"/>
              <a:t> Datensatzformaten,</a:t>
            </a:r>
          </a:p>
          <a:p>
            <a:pPr lvl="1"/>
            <a:r>
              <a:rPr lang="de-DE" dirty="0"/>
              <a:t> Datensatzanordnungen und</a:t>
            </a:r>
          </a:p>
          <a:p>
            <a:pPr lvl="1"/>
            <a:r>
              <a:rPr lang="de-DE" dirty="0"/>
              <a:t> Zugriffspfaden</a:t>
            </a:r>
          </a:p>
          <a:p>
            <a:pPr>
              <a:buNone/>
            </a:pPr>
            <a:r>
              <a:rPr lang="de-DE" dirty="0"/>
              <a:t>	physisch gespeichert werden (sollen)</a:t>
            </a:r>
          </a:p>
          <a:p>
            <a:pPr>
              <a:buNone/>
            </a:pPr>
            <a:endParaRPr lang="de-DE" dirty="0"/>
          </a:p>
          <a:p>
            <a:r>
              <a:rPr lang="de-DE" dirty="0"/>
              <a:t>Ein Zugriffspfad ist eine Datenstruktur, welche die Suche nach Datensätzen in einer DB unterstützt/beschleunigt</a:t>
            </a:r>
          </a:p>
          <a:p>
            <a:endParaRPr lang="de-DE" dirty="0"/>
          </a:p>
          <a:p>
            <a:r>
              <a:rPr lang="de-DE" dirty="0"/>
              <a:t>Beispiele: B-Bäume, B*-Bäume, R-Bäume, …</a:t>
            </a:r>
          </a:p>
          <a:p>
            <a:endParaRPr lang="de-DE" dirty="0"/>
          </a:p>
          <a:p>
            <a:r>
              <a:rPr lang="de-DE" dirty="0"/>
              <a:t>Davon soll der*die Nutzer*in nichts mitbekommen!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1D2AA-BBCF-4E47-9FEE-AB12616080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Einführung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EF8419-D8C2-0142-85E5-6D135ADBA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DF081D-10DE-4B74-9430-A19A7CE4796F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180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7B6F3-5990-754E-A91B-9FE26561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Datenunabhängigkeit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A25AA3-2B1A-5B44-BC9E-1666BB8EF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Ein Schema kann geändert werden, ohne zwangsläufig auch auf der nächsthöheren Ebene Änderungen vornehmen zu müssen.</a:t>
            </a:r>
          </a:p>
          <a:p>
            <a:pPr lvl="1"/>
            <a:endParaRPr lang="de-DE" dirty="0"/>
          </a:p>
          <a:p>
            <a:r>
              <a:rPr lang="de-DE" dirty="0">
                <a:solidFill>
                  <a:schemeClr val="accent1"/>
                </a:solidFill>
              </a:rPr>
              <a:t>Logische</a:t>
            </a:r>
            <a:r>
              <a:rPr lang="de-DE" dirty="0"/>
              <a:t> Datenunabhängigkeit</a:t>
            </a:r>
          </a:p>
          <a:p>
            <a:pPr lvl="1"/>
            <a:r>
              <a:rPr lang="de-DE" dirty="0"/>
              <a:t>Ein konzeptuelles/logisches Schema ändern, ohne immer auch externe Schemata oder Applikationen ändern zu müssen. 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>
                <a:solidFill>
                  <a:schemeClr val="accent1"/>
                </a:solidFill>
              </a:rPr>
              <a:t>Physische</a:t>
            </a:r>
            <a:r>
              <a:rPr lang="de-DE" dirty="0"/>
              <a:t> Datenunabhängigkeit</a:t>
            </a:r>
          </a:p>
          <a:p>
            <a:pPr lvl="1"/>
            <a:r>
              <a:rPr lang="de-DE" dirty="0"/>
              <a:t>Ein internes Schema ändern, ohne konzeptuelle/ logische und externe Schemata sowie Applikationen ändern zu müssen.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317AC0A-08E2-C946-BE93-678C20A8D8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Einführung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495C2D7-FE72-2242-82D7-3FE471057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64AECF-9D4A-DB43-97BC-6050820971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16</a:t>
            </a:fld>
            <a:endParaRPr lang="en-GB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E6A2DD64-5A7B-E24C-853E-C79E33C60C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948560"/>
              </p:ext>
            </p:extLst>
          </p:nvPr>
        </p:nvGraphicFramePr>
        <p:xfrm>
          <a:off x="3459138" y="4080924"/>
          <a:ext cx="51816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r>
                        <a:rPr lang="de-DE" sz="1600" dirty="0" err="1"/>
                        <a:t>MatrikelNr</a:t>
                      </a:r>
                      <a:endParaRPr lang="de-DE" sz="1600" dirty="0">
                        <a:solidFill>
                          <a:srgbClr val="0D59A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Vorname</a:t>
                      </a:r>
                      <a:endParaRPr lang="de-DE" sz="1600" dirty="0">
                        <a:solidFill>
                          <a:srgbClr val="0D59A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Nachname</a:t>
                      </a:r>
                      <a:endParaRPr lang="de-DE" sz="1600" dirty="0">
                        <a:solidFill>
                          <a:srgbClr val="0D59A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Semester</a:t>
                      </a:r>
                      <a:endParaRPr lang="de-DE" sz="1600" dirty="0">
                        <a:solidFill>
                          <a:srgbClr val="0D59A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6ADE3FE-1E5D-8147-BB36-F943265A93CF}"/>
              </a:ext>
            </a:extLst>
          </p:cNvPr>
          <p:cNvSpPr/>
          <p:nvPr/>
        </p:nvSpPr>
        <p:spPr>
          <a:xfrm>
            <a:off x="3459138" y="3748643"/>
            <a:ext cx="1253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Teilnehmer</a:t>
            </a:r>
            <a:endParaRPr lang="de-DE" b="1" dirty="0">
              <a:solidFill>
                <a:srgbClr val="0D59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67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5039E-4981-E848-8EC2-07F360358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für Änderungen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59494-D411-6B43-A98F-AFEB6240A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Logische Datenunabhängigkeit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Ein konzeptuelles/logisches Schema ändern</a:t>
            </a:r>
          </a:p>
          <a:p>
            <a:pPr lvl="1"/>
            <a:r>
              <a:rPr lang="de-DE" dirty="0"/>
              <a:t>Hinzufügen von Attributen und Tabellen zum konzeptionellen Schema</a:t>
            </a:r>
          </a:p>
          <a:p>
            <a:pPr lvl="1"/>
            <a:r>
              <a:rPr lang="de-DE" dirty="0"/>
              <a:t>Verändern der Tabellenstruktur</a:t>
            </a:r>
          </a:p>
          <a:p>
            <a:pPr lvl="1"/>
            <a:r>
              <a:rPr lang="de-DE" dirty="0"/>
              <a:t>DB-Erweiterung durch neue Datensatztypen/Datenfelder</a:t>
            </a:r>
          </a:p>
          <a:p>
            <a:pPr lvl="1"/>
            <a:r>
              <a:rPr lang="de-DE" dirty="0"/>
              <a:t>DB-Reduktion/Streichung bestehender Datensatztypen oder Datenfelder</a:t>
            </a:r>
          </a:p>
          <a:p>
            <a:pPr lvl="1"/>
            <a:r>
              <a:rPr lang="de-DE" dirty="0"/>
              <a:t>Erweiterung („Verschärfung“) oder Reduktion („Entschärfung“) von Einschränkungen der Schemata</a:t>
            </a:r>
          </a:p>
          <a:p>
            <a:pPr marL="627063" lvl="1" indent="-284163">
              <a:buFont typeface="Zapf Dingbats"/>
              <a:buChar char="➝"/>
            </a:pPr>
            <a:r>
              <a:rPr lang="de-DE" dirty="0">
                <a:solidFill>
                  <a:srgbClr val="FFC000"/>
                </a:solidFill>
              </a:rPr>
              <a:t>Wirkt sich nur auf externe Schemata aus, die sie nutzen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7FCBC4-2889-6B49-ABB2-DF0569ACAE1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Einführung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943C9-0DCA-3C4F-AEBC-5BED684CDC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E6922-66B6-0E42-981D-D9DA2BE49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616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5039E-4981-E848-8EC2-07F360358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für Änderungen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59494-D411-6B43-A98F-AFEB6240A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Physische Datenunabhängigkeit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Ein internes Schema ändern</a:t>
            </a:r>
          </a:p>
          <a:p>
            <a:pPr lvl="1"/>
            <a:r>
              <a:rPr lang="de-DE" dirty="0"/>
              <a:t>Veränderung des Speicherortes</a:t>
            </a:r>
          </a:p>
          <a:p>
            <a:pPr lvl="1"/>
            <a:r>
              <a:rPr lang="de-DE" dirty="0"/>
              <a:t>Änderung des Speicherformates</a:t>
            </a:r>
          </a:p>
          <a:p>
            <a:pPr lvl="1"/>
            <a:r>
              <a:rPr lang="de-DE" dirty="0"/>
              <a:t>Anlegen/Löschen von Indizes (für Anfrageoptimierung)</a:t>
            </a:r>
          </a:p>
          <a:p>
            <a:pPr marL="627063" lvl="1" indent="-284163">
              <a:buFont typeface="Zapf Dingbats"/>
              <a:buChar char="➝"/>
            </a:pPr>
            <a:r>
              <a:rPr lang="de-DE" dirty="0">
                <a:solidFill>
                  <a:srgbClr val="FFC000"/>
                </a:solidFill>
              </a:rPr>
              <a:t>Verbleiben die gleichen Daten in der DB, so muss das konzeptuelle/logische DB-Schema i.d.R. nicht angepasst werden.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7FCBC4-2889-6B49-ABB2-DF0569ACAE1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Einführung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943C9-0DCA-3C4F-AEBC-5BED684CDC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E6922-66B6-0E42-981D-D9DA2BE49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03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195-4281-7E47-84CB-AFFBA3661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Viele gleichzeitige Benutzer...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0F10D58E-240C-2841-9AFB-020D27E66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24" y="1665066"/>
            <a:ext cx="6251878" cy="4240848"/>
          </a:xfrm>
        </p:spPr>
        <p:txBody>
          <a:bodyPr/>
          <a:lstStyle/>
          <a:p>
            <a:r>
              <a:rPr lang="de-DE" dirty="0"/>
              <a:t>Jede*</a:t>
            </a:r>
            <a:r>
              <a:rPr lang="de-DE" dirty="0" err="1"/>
              <a:t>r</a:t>
            </a:r>
            <a:r>
              <a:rPr lang="de-DE" dirty="0"/>
              <a:t> Nutzer*in</a:t>
            </a:r>
          </a:p>
          <a:p>
            <a:pPr lvl="1"/>
            <a:r>
              <a:rPr lang="de-DE" dirty="0"/>
              <a:t>Stellt Anfrage an den Kontostand</a:t>
            </a:r>
          </a:p>
          <a:p>
            <a:pPr lvl="1"/>
            <a:r>
              <a:rPr lang="de-DE" dirty="0"/>
              <a:t>Verändert den Kontostand</a:t>
            </a:r>
          </a:p>
          <a:p>
            <a:pPr marL="258503" lvl="1" indent="0">
              <a:buNone/>
            </a:pPr>
            <a:r>
              <a:rPr lang="de-DE" dirty="0"/>
              <a:t>➝ Abfolge von DB-Befehlen = </a:t>
            </a:r>
            <a:r>
              <a:rPr lang="de-DE" dirty="0">
                <a:solidFill>
                  <a:schemeClr val="accent1"/>
                </a:solidFill>
              </a:rPr>
              <a:t>Transaktion</a:t>
            </a:r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763EB3-8652-704D-B12A-B2974B5128B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Einführung</a:t>
            </a:r>
          </a:p>
        </p:txBody>
      </p:sp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0576F65A-0877-3849-A678-CF7E6244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F1A6F-7902-B24D-AFBA-9E8237B2E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de-DE" smtClean="0"/>
              <a:t>19</a:t>
            </a:fld>
            <a:endParaRPr lang="de-DE"/>
          </a:p>
        </p:txBody>
      </p:sp>
      <p:pic>
        <p:nvPicPr>
          <p:cNvPr id="5" name="Picture 4" descr="C:\Users\Daniela\AppData\Local\Microsoft\Windows\Temporary Internet Files\Content.IE5\5UY0VOEZ\MCj04114580000[1].wmf">
            <a:extLst>
              <a:ext uri="{FF2B5EF4-FFF2-40B4-BE49-F238E27FC236}">
                <a16:creationId xmlns:a16="http://schemas.microsoft.com/office/drawing/2014/main" id="{0462E4F4-C21A-A14F-BE26-898F7AC9A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9263" y="727488"/>
            <a:ext cx="1260475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Daniela\AppData\Local\Microsoft\Windows\Temporary Internet Files\Content.IE5\DN6XXG0J\MCj03102320000[1].wmf">
            <a:extLst>
              <a:ext uri="{FF2B5EF4-FFF2-40B4-BE49-F238E27FC236}">
                <a16:creationId xmlns:a16="http://schemas.microsoft.com/office/drawing/2014/main" id="{C68E1A95-A3F5-E24A-998D-134773519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521114"/>
            <a:ext cx="14097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ylinder 12">
            <a:extLst>
              <a:ext uri="{FF2B5EF4-FFF2-40B4-BE49-F238E27FC236}">
                <a16:creationId xmlns:a16="http://schemas.microsoft.com/office/drawing/2014/main" id="{94259161-3A50-1D45-A71F-20B7684B973E}"/>
              </a:ext>
            </a:extLst>
          </p:cNvPr>
          <p:cNvSpPr/>
          <p:nvPr/>
        </p:nvSpPr>
        <p:spPr bwMode="auto">
          <a:xfrm>
            <a:off x="8564562" y="1043400"/>
            <a:ext cx="1200150" cy="1022350"/>
          </a:xfrm>
          <a:prstGeom prst="ca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000">
                <a:solidFill>
                  <a:schemeClr val="bg1"/>
                </a:solidFill>
                <a:latin typeface="NICHTLUSDICK" pitchFamily="2" charset="0"/>
              </a:rPr>
              <a:t>Die Bank</a:t>
            </a:r>
          </a:p>
        </p:txBody>
      </p:sp>
      <p:cxnSp>
        <p:nvCxnSpPr>
          <p:cNvPr id="8" name="Gerade Verbindung mit Pfeil 14">
            <a:extLst>
              <a:ext uri="{FF2B5EF4-FFF2-40B4-BE49-F238E27FC236}">
                <a16:creationId xmlns:a16="http://schemas.microsoft.com/office/drawing/2014/main" id="{D90DF42C-D57F-2F49-8758-29432FBC7D6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134226" y="2508664"/>
            <a:ext cx="2058987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9" name="Textfeld 15">
            <a:extLst>
              <a:ext uri="{FF2B5EF4-FFF2-40B4-BE49-F238E27FC236}">
                <a16:creationId xmlns:a16="http://schemas.microsoft.com/office/drawing/2014/main" id="{1F987219-69AE-BF49-8E98-C5D78025C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0150" y="2230851"/>
            <a:ext cx="9673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/>
              <a:t>Kontostand?</a:t>
            </a:r>
          </a:p>
        </p:txBody>
      </p:sp>
      <p:cxnSp>
        <p:nvCxnSpPr>
          <p:cNvPr id="10" name="Gerade Verbindung mit Pfeil 17">
            <a:extLst>
              <a:ext uri="{FF2B5EF4-FFF2-40B4-BE49-F238E27FC236}">
                <a16:creationId xmlns:a16="http://schemas.microsoft.com/office/drawing/2014/main" id="{3C07E319-23D1-7740-9E3B-872F33096D3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348288" y="4119976"/>
            <a:ext cx="3559175" cy="127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arrow" w="med" len="med"/>
          </a:ln>
        </p:spPr>
      </p:cxnSp>
      <p:cxnSp>
        <p:nvCxnSpPr>
          <p:cNvPr id="11" name="Gerade Verbindung mit Pfeil 18">
            <a:extLst>
              <a:ext uri="{FF2B5EF4-FFF2-40B4-BE49-F238E27FC236}">
                <a16:creationId xmlns:a16="http://schemas.microsoft.com/office/drawing/2014/main" id="{6874FBB1-5D9E-6346-8844-DE99F055B95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9453563" y="4119976"/>
            <a:ext cx="3559175" cy="127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arrow" w="med" len="med"/>
          </a:ln>
        </p:spPr>
      </p:cxnSp>
      <p:cxnSp>
        <p:nvCxnSpPr>
          <p:cNvPr id="12" name="Gerade Verbindung mit Pfeil 19">
            <a:extLst>
              <a:ext uri="{FF2B5EF4-FFF2-40B4-BE49-F238E27FC236}">
                <a16:creationId xmlns:a16="http://schemas.microsoft.com/office/drawing/2014/main" id="{D8C77BB0-1069-FB4F-A0E5-85FA6767E34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07275" y="4112038"/>
            <a:ext cx="3559175" cy="127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arrow" w="med" len="med"/>
          </a:ln>
        </p:spPr>
      </p:cxnSp>
      <p:cxnSp>
        <p:nvCxnSpPr>
          <p:cNvPr id="13" name="Gerade Verbindung mit Pfeil 27">
            <a:extLst>
              <a:ext uri="{FF2B5EF4-FFF2-40B4-BE49-F238E27FC236}">
                <a16:creationId xmlns:a16="http://schemas.microsoft.com/office/drawing/2014/main" id="{2D690C22-0713-7648-A815-F8A08E2C2E9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180512" y="3169064"/>
            <a:ext cx="2058988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14" name="Textfeld 28">
            <a:extLst>
              <a:ext uri="{FF2B5EF4-FFF2-40B4-BE49-F238E27FC236}">
                <a16:creationId xmlns:a16="http://schemas.microsoft.com/office/drawing/2014/main" id="{D334D99C-5830-7747-8B71-796F17486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4713" y="2891251"/>
            <a:ext cx="4988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/>
              <a:t>4500</a:t>
            </a:r>
          </a:p>
        </p:txBody>
      </p:sp>
      <p:cxnSp>
        <p:nvCxnSpPr>
          <p:cNvPr id="15" name="Gerade Verbindung mit Pfeil 29">
            <a:extLst>
              <a:ext uri="{FF2B5EF4-FFF2-40B4-BE49-F238E27FC236}">
                <a16:creationId xmlns:a16="http://schemas.microsoft.com/office/drawing/2014/main" id="{1FCA9BC8-99D4-0243-B7FD-293E0DF745D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121526" y="3278600"/>
            <a:ext cx="2058987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/>
          </a:ln>
        </p:spPr>
      </p:cxnSp>
      <p:sp>
        <p:nvSpPr>
          <p:cNvPr id="16" name="Textfeld 30">
            <a:extLst>
              <a:ext uri="{FF2B5EF4-FFF2-40B4-BE49-F238E27FC236}">
                <a16:creationId xmlns:a16="http://schemas.microsoft.com/office/drawing/2014/main" id="{045C699A-EB41-1545-979A-0DECBD83C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9076" y="2989676"/>
            <a:ext cx="4988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/>
              <a:t>4500</a:t>
            </a:r>
          </a:p>
        </p:txBody>
      </p:sp>
      <p:cxnSp>
        <p:nvCxnSpPr>
          <p:cNvPr id="17" name="Gerade Verbindung mit Pfeil 31">
            <a:extLst>
              <a:ext uri="{FF2B5EF4-FFF2-40B4-BE49-F238E27FC236}">
                <a16:creationId xmlns:a16="http://schemas.microsoft.com/office/drawing/2014/main" id="{AE83C7D2-8BB1-0940-9599-5A419560D21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193212" y="2784889"/>
            <a:ext cx="2058988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/>
          </a:ln>
        </p:spPr>
      </p:cxnSp>
      <p:sp>
        <p:nvSpPr>
          <p:cNvPr id="18" name="Textfeld 32">
            <a:extLst>
              <a:ext uri="{FF2B5EF4-FFF2-40B4-BE49-F238E27FC236}">
                <a16:creationId xmlns:a16="http://schemas.microsoft.com/office/drawing/2014/main" id="{3C0D225F-705C-B542-A6C4-74AD777EB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9137" y="2508664"/>
            <a:ext cx="9673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/>
              <a:t>Kontostand?</a:t>
            </a:r>
          </a:p>
        </p:txBody>
      </p:sp>
      <p:cxnSp>
        <p:nvCxnSpPr>
          <p:cNvPr id="19" name="Gerade Verbindung mit Pfeil 33">
            <a:extLst>
              <a:ext uri="{FF2B5EF4-FFF2-40B4-BE49-F238E27FC236}">
                <a16:creationId xmlns:a16="http://schemas.microsoft.com/office/drawing/2014/main" id="{2ED9C2FE-B196-D644-A524-B08DCFBAF9F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121526" y="4226339"/>
            <a:ext cx="2058987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20" name="Textfeld 34">
            <a:extLst>
              <a:ext uri="{FF2B5EF4-FFF2-40B4-BE49-F238E27FC236}">
                <a16:creationId xmlns:a16="http://schemas.microsoft.com/office/drawing/2014/main" id="{8AF8DB9A-B031-A34A-B7C7-13421F0C1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3120" y="4237451"/>
            <a:ext cx="13776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200"/>
              <a:t>oder: Kontostand =</a:t>
            </a:r>
          </a:p>
          <a:p>
            <a:pPr algn="ctr"/>
            <a:r>
              <a:rPr lang="de-DE" sz="1200"/>
              <a:t>Kontostand - 4000</a:t>
            </a:r>
          </a:p>
        </p:txBody>
      </p:sp>
      <p:sp>
        <p:nvSpPr>
          <p:cNvPr id="21" name="Rechteck 51">
            <a:extLst>
              <a:ext uri="{FF2B5EF4-FFF2-40B4-BE49-F238E27FC236}">
                <a16:creationId xmlns:a16="http://schemas.microsoft.com/office/drawing/2014/main" id="{923B1890-C9B2-B44A-BD7F-0A413E06A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2151" y="3281776"/>
            <a:ext cx="185737" cy="94456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2" name="Textfeld 52">
            <a:extLst>
              <a:ext uri="{FF2B5EF4-FFF2-40B4-BE49-F238E27FC236}">
                <a16:creationId xmlns:a16="http://schemas.microsoft.com/office/drawing/2014/main" id="{94BBF2BC-8F44-AA4D-9F5F-912DEDED1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26" y="3281775"/>
            <a:ext cx="8350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sz="1200" dirty="0"/>
              <a:t>Frau Morgan hebt 4000 ab</a:t>
            </a:r>
          </a:p>
        </p:txBody>
      </p:sp>
      <p:sp>
        <p:nvSpPr>
          <p:cNvPr id="23" name="Rechteck 53">
            <a:extLst>
              <a:ext uri="{FF2B5EF4-FFF2-40B4-BE49-F238E27FC236}">
                <a16:creationId xmlns:a16="http://schemas.microsoft.com/office/drawing/2014/main" id="{78173D6E-3ACA-EF44-B87D-02B6EF7E3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2826" y="3170651"/>
            <a:ext cx="185737" cy="119697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4" name="Textfeld 54">
            <a:extLst>
              <a:ext uri="{FF2B5EF4-FFF2-40B4-BE49-F238E27FC236}">
                <a16:creationId xmlns:a16="http://schemas.microsoft.com/office/drawing/2014/main" id="{13145015-E499-3B4C-961F-58EBEBFF9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8562" y="3445288"/>
            <a:ext cx="8334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/>
              <a:t>Herr Morgan hebt 5000 ab</a:t>
            </a:r>
          </a:p>
        </p:txBody>
      </p:sp>
      <p:sp>
        <p:nvSpPr>
          <p:cNvPr id="25" name="Textfeld 55">
            <a:extLst>
              <a:ext uri="{FF2B5EF4-FFF2-40B4-BE49-F238E27FC236}">
                <a16:creationId xmlns:a16="http://schemas.microsoft.com/office/drawing/2014/main" id="{FA340092-54FF-A04D-9B29-7518A0368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2764" y="4367626"/>
            <a:ext cx="13776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200"/>
              <a:t>oder: Kontostand =</a:t>
            </a:r>
          </a:p>
          <a:p>
            <a:pPr algn="ctr"/>
            <a:r>
              <a:rPr lang="de-DE" sz="1200"/>
              <a:t>Kontostand  - 5000</a:t>
            </a:r>
          </a:p>
        </p:txBody>
      </p:sp>
      <p:cxnSp>
        <p:nvCxnSpPr>
          <p:cNvPr id="26" name="Gerade Verbindung mit Pfeil 56">
            <a:extLst>
              <a:ext uri="{FF2B5EF4-FFF2-40B4-BE49-F238E27FC236}">
                <a16:creationId xmlns:a16="http://schemas.microsoft.com/office/drawing/2014/main" id="{07FD4C83-E455-E547-BB6F-867E50FE25E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180512" y="4380325"/>
            <a:ext cx="2058988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/>
          </a:ln>
        </p:spPr>
      </p:cxnSp>
      <p:sp>
        <p:nvSpPr>
          <p:cNvPr id="27" name="Ellipse 57">
            <a:extLst>
              <a:ext uri="{FF2B5EF4-FFF2-40B4-BE49-F238E27FC236}">
                <a16:creationId xmlns:a16="http://schemas.microsoft.com/office/drawing/2014/main" id="{DA876AC0-8AFB-2044-9FC2-AA22F23F681B}"/>
              </a:ext>
            </a:extLst>
          </p:cNvPr>
          <p:cNvSpPr/>
          <p:nvPr/>
        </p:nvSpPr>
        <p:spPr bwMode="auto">
          <a:xfrm>
            <a:off x="8783637" y="4699413"/>
            <a:ext cx="825500" cy="785812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sz="5400">
                <a:solidFill>
                  <a:schemeClr val="bg1"/>
                </a:solidFill>
                <a:latin typeface="NICHTLUSDICK" pitchFamily="2" charset="0"/>
              </a:rPr>
              <a:t>?</a:t>
            </a:r>
          </a:p>
        </p:txBody>
      </p:sp>
      <p:sp>
        <p:nvSpPr>
          <p:cNvPr id="28" name="Textfeld 59">
            <a:extLst>
              <a:ext uri="{FF2B5EF4-FFF2-40B4-BE49-F238E27FC236}">
                <a16:creationId xmlns:a16="http://schemas.microsoft.com/office/drawing/2014/main" id="{97641499-A4C5-734B-A4E3-0A2362A96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9317" y="3977101"/>
            <a:ext cx="12799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200"/>
              <a:t>Kontostand = 500</a:t>
            </a:r>
          </a:p>
        </p:txBody>
      </p:sp>
      <p:sp>
        <p:nvSpPr>
          <p:cNvPr id="29" name="Textfeld 60">
            <a:extLst>
              <a:ext uri="{FF2B5EF4-FFF2-40B4-BE49-F238E27FC236}">
                <a16:creationId xmlns:a16="http://schemas.microsoft.com/office/drawing/2014/main" id="{B0F11563-8883-A54D-994A-DC2AB389D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2062" y="4115214"/>
            <a:ext cx="13263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200"/>
              <a:t>Kontostand = -500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929B488-7C38-7D47-AFBD-702289DE724B}"/>
              </a:ext>
            </a:extLst>
          </p:cNvPr>
          <p:cNvGrpSpPr/>
          <p:nvPr/>
        </p:nvGrpSpPr>
        <p:grpSpPr>
          <a:xfrm>
            <a:off x="2769281" y="3394052"/>
            <a:ext cx="2879801" cy="720009"/>
            <a:chOff x="1102310" y="5127118"/>
            <a:chExt cx="2879801" cy="72000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5894D54-D900-C445-98D9-0A84E821066D}"/>
                </a:ext>
              </a:extLst>
            </p:cNvPr>
            <p:cNvSpPr txBox="1"/>
            <p:nvPr/>
          </p:nvSpPr>
          <p:spPr>
            <a:xfrm>
              <a:off x="1102310" y="5127118"/>
              <a:ext cx="2879801" cy="720009"/>
            </a:xfrm>
            <a:prstGeom prst="cloudCallout">
              <a:avLst>
                <a:gd name="adj1" fmla="val -58658"/>
                <a:gd name="adj2" fmla="val -86166"/>
              </a:avLst>
            </a:prstGeom>
            <a:solidFill>
              <a:srgbClr val="FFC000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endParaRPr lang="de-DE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9014A93-7E5B-E845-9ED5-19FFEB076773}"/>
                </a:ext>
              </a:extLst>
            </p:cNvPr>
            <p:cNvSpPr/>
            <p:nvPr/>
          </p:nvSpPr>
          <p:spPr>
            <a:xfrm>
              <a:off x="1343887" y="5164851"/>
              <a:ext cx="248292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>
                  <a:solidFill>
                    <a:schemeClr val="bg1"/>
                  </a:solidFill>
                </a:rPr>
                <a:t>Welche Anforderungen ergeben sich?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F8D4E29-AB35-6048-B3DC-0C149E1BACD1}"/>
              </a:ext>
            </a:extLst>
          </p:cNvPr>
          <p:cNvGrpSpPr/>
          <p:nvPr/>
        </p:nvGrpSpPr>
        <p:grpSpPr>
          <a:xfrm>
            <a:off x="1091953" y="4598458"/>
            <a:ext cx="2951751" cy="781410"/>
            <a:chOff x="1030360" y="5127118"/>
            <a:chExt cx="2951751" cy="78141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EEFADF6-65BA-6F47-99AD-852E52D74049}"/>
                </a:ext>
              </a:extLst>
            </p:cNvPr>
            <p:cNvSpPr txBox="1"/>
            <p:nvPr/>
          </p:nvSpPr>
          <p:spPr>
            <a:xfrm>
              <a:off x="1030360" y="5127118"/>
              <a:ext cx="2951751" cy="781410"/>
            </a:xfrm>
            <a:prstGeom prst="cloudCallout">
              <a:avLst>
                <a:gd name="adj1" fmla="val 26734"/>
                <a:gd name="adj2" fmla="val -109593"/>
              </a:avLst>
            </a:prstGeom>
            <a:solidFill>
              <a:srgbClr val="FFC000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endParaRPr lang="de-DE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D85F67A-EB0D-7449-B1EA-30C39A23A8A6}"/>
                </a:ext>
              </a:extLst>
            </p:cNvPr>
            <p:cNvSpPr/>
            <p:nvPr/>
          </p:nvSpPr>
          <p:spPr>
            <a:xfrm>
              <a:off x="1075675" y="5162630"/>
              <a:ext cx="265441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</a:rPr>
                <a:t>Was sollte bei einem Systemabsturz passieren?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510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4" grpId="0"/>
      <p:bldP spid="16" grpId="0"/>
      <p:bldP spid="18" grpId="0"/>
      <p:bldP spid="20" grpId="0"/>
      <p:bldP spid="21" grpId="0" animBg="1"/>
      <p:bldP spid="22" grpId="0"/>
      <p:bldP spid="23" grpId="0" animBg="1"/>
      <p:bldP spid="24" grpId="0"/>
      <p:bldP spid="25" grpId="0"/>
      <p:bldP spid="27" grpId="0" animBg="1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29E7E-FF85-9A45-BACD-8433E1AF9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Inhalte: Datenbanken (DBs)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1E219-4D1E-034D-83DE-29A60A233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1"/>
                </a:solidFill>
              </a:rPr>
              <a:t>Einführung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Anwendungen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Datenbankmanagementsysteme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/>
              <a:t>Datenbank-Modellierung</a:t>
            </a:r>
          </a:p>
          <a:p>
            <a:pPr lvl="1"/>
            <a:r>
              <a:rPr lang="de-DE" dirty="0"/>
              <a:t>Entity-</a:t>
            </a:r>
            <a:r>
              <a:rPr lang="de-DE" dirty="0" err="1"/>
              <a:t>Relationship</a:t>
            </a:r>
            <a:r>
              <a:rPr lang="de-DE" dirty="0"/>
              <a:t>-Modell (ER-Modell)</a:t>
            </a:r>
          </a:p>
          <a:p>
            <a:pPr lvl="1"/>
            <a:r>
              <a:rPr lang="de-DE" dirty="0"/>
              <a:t>Beziehung zwischen ER und UML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/>
              <a:t>Das relationale Modell</a:t>
            </a:r>
          </a:p>
          <a:p>
            <a:pPr lvl="1"/>
            <a:r>
              <a:rPr lang="de-DE" dirty="0"/>
              <a:t>Relationales Datenmodell (RM)</a:t>
            </a:r>
          </a:p>
          <a:p>
            <a:pPr lvl="1"/>
            <a:r>
              <a:rPr lang="de-DE" dirty="0"/>
              <a:t>Vom ER-Modell zum RM</a:t>
            </a:r>
          </a:p>
          <a:p>
            <a:pPr lvl="1"/>
            <a:r>
              <a:rPr lang="de-DE" dirty="0"/>
              <a:t>Relationale Algebra als Anfragesprache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/>
              <a:t>Datenbank-Entwurf</a:t>
            </a:r>
          </a:p>
          <a:p>
            <a:pPr lvl="1"/>
            <a:r>
              <a:rPr lang="de-DE" dirty="0"/>
              <a:t>Funktionale Abhängigkeiten</a:t>
            </a:r>
          </a:p>
          <a:p>
            <a:pPr lvl="1"/>
            <a:r>
              <a:rPr lang="de-DE" dirty="0"/>
              <a:t>Normalformen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/>
              <a:t>Structured Query Language (SQL) </a:t>
            </a:r>
          </a:p>
          <a:p>
            <a:pPr lvl="1"/>
            <a:r>
              <a:rPr lang="de-DE" dirty="0"/>
              <a:t>Datendefinition</a:t>
            </a:r>
          </a:p>
          <a:p>
            <a:pPr lvl="1"/>
            <a:r>
              <a:rPr lang="de-DE" dirty="0"/>
              <a:t>Datenmanipulation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/>
              <a:t>Anfrageverarbeitung</a:t>
            </a:r>
          </a:p>
          <a:p>
            <a:pPr lvl="1"/>
            <a:r>
              <a:rPr lang="de-DE" dirty="0"/>
              <a:t>Architektur</a:t>
            </a:r>
          </a:p>
          <a:p>
            <a:pPr lvl="1"/>
            <a:r>
              <a:rPr lang="de-DE" dirty="0"/>
              <a:t>Indexierung</a:t>
            </a:r>
          </a:p>
          <a:p>
            <a:pPr lvl="1"/>
            <a:r>
              <a:rPr lang="de-DE" dirty="0"/>
              <a:t>Anfragepläne, Optimierung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/>
              <a:t>Transaktionen</a:t>
            </a:r>
          </a:p>
          <a:p>
            <a:pPr lvl="1"/>
            <a:r>
              <a:rPr lang="de-DE" dirty="0"/>
              <a:t>Transaktionsverarbeitung, </a:t>
            </a:r>
            <a:r>
              <a:rPr lang="de-DE" dirty="0" err="1"/>
              <a:t>Schedules</a:t>
            </a:r>
            <a:r>
              <a:rPr lang="de-DE" dirty="0"/>
              <a:t>, Sperren</a:t>
            </a:r>
          </a:p>
          <a:p>
            <a:pPr lvl="1"/>
            <a:r>
              <a:rPr lang="de-DE" dirty="0"/>
              <a:t>Wiederherstellung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/>
              <a:t>Erweiterung</a:t>
            </a:r>
          </a:p>
          <a:p>
            <a:pPr lvl="1"/>
            <a:r>
              <a:rPr lang="de-DE" dirty="0"/>
              <a:t>Noch offen: verteilte DBs, deduktive DBs (</a:t>
            </a:r>
            <a:r>
              <a:rPr lang="de-DE" dirty="0" err="1"/>
              <a:t>DataLog</a:t>
            </a:r>
            <a:r>
              <a:rPr lang="de-DE" dirty="0"/>
              <a:t> ➝ Logik-Verbindung), XML, Graph-DBs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7543F-F586-3148-899E-5C8DE66F34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2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15D49-C61E-374D-9704-2FBC41AA98E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Einführung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9DB2EC-B461-EC44-B669-5BC12A2CBB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3143131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195-4281-7E47-84CB-AFFBA3661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Viele gleichzeitige Benutzer...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0F10D58E-240C-2841-9AFB-020D27E66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24" y="1665066"/>
            <a:ext cx="6251878" cy="4240848"/>
          </a:xfrm>
        </p:spPr>
        <p:txBody>
          <a:bodyPr/>
          <a:lstStyle/>
          <a:p>
            <a:r>
              <a:rPr lang="de-DE" dirty="0"/>
              <a:t>Jede*</a:t>
            </a:r>
            <a:r>
              <a:rPr lang="de-DE" dirty="0" err="1"/>
              <a:t>r</a:t>
            </a:r>
            <a:r>
              <a:rPr lang="de-DE" dirty="0"/>
              <a:t> Nutzer*in</a:t>
            </a:r>
          </a:p>
          <a:p>
            <a:pPr lvl="1"/>
            <a:r>
              <a:rPr lang="de-DE" dirty="0"/>
              <a:t>Stellt Anfrage an den Kontostand</a:t>
            </a:r>
          </a:p>
          <a:p>
            <a:pPr lvl="1"/>
            <a:r>
              <a:rPr lang="de-DE" dirty="0"/>
              <a:t>Verändert den Kontostand</a:t>
            </a:r>
          </a:p>
          <a:p>
            <a:pPr marL="258503" lvl="1" indent="0">
              <a:buNone/>
            </a:pPr>
            <a:r>
              <a:rPr lang="de-DE" dirty="0"/>
              <a:t>➝ Abfolge von DB-Befehlen = </a:t>
            </a:r>
            <a:r>
              <a:rPr lang="de-DE" dirty="0">
                <a:solidFill>
                  <a:schemeClr val="accent1"/>
                </a:solidFill>
              </a:rPr>
              <a:t>Transaktion</a:t>
            </a:r>
          </a:p>
          <a:p>
            <a:r>
              <a:rPr lang="de-DE" dirty="0"/>
              <a:t>Anforderungen:</a:t>
            </a:r>
          </a:p>
          <a:p>
            <a:pPr lvl="1"/>
            <a:r>
              <a:rPr lang="de-DE" sz="2100" b="1" dirty="0" err="1">
                <a:solidFill>
                  <a:schemeClr val="accent1"/>
                </a:solidFill>
              </a:rPr>
              <a:t>A</a:t>
            </a:r>
            <a:r>
              <a:rPr lang="de-DE" dirty="0" err="1">
                <a:solidFill>
                  <a:schemeClr val="accent1"/>
                </a:solidFill>
              </a:rPr>
              <a:t>tomicity</a:t>
            </a:r>
            <a:r>
              <a:rPr lang="de-DE" dirty="0"/>
              <a:t> (</a:t>
            </a:r>
            <a:r>
              <a:rPr lang="de-DE" dirty="0" err="1"/>
              <a:t>Atomarität</a:t>
            </a:r>
            <a:r>
              <a:rPr lang="de-DE" dirty="0"/>
              <a:t>): Alles oder nichts</a:t>
            </a:r>
          </a:p>
          <a:p>
            <a:pPr lvl="1"/>
            <a:r>
              <a:rPr lang="de-DE" sz="2100" b="1" dirty="0" err="1">
                <a:solidFill>
                  <a:schemeClr val="accent1"/>
                </a:solidFill>
              </a:rPr>
              <a:t>C</a:t>
            </a:r>
            <a:r>
              <a:rPr lang="de-DE" dirty="0" err="1">
                <a:solidFill>
                  <a:schemeClr val="accent1"/>
                </a:solidFill>
              </a:rPr>
              <a:t>onsistency</a:t>
            </a:r>
            <a:r>
              <a:rPr lang="de-DE" dirty="0"/>
              <a:t> (Konsistenz): Vorher ok, hinterher ok</a:t>
            </a:r>
          </a:p>
          <a:p>
            <a:pPr lvl="1"/>
            <a:r>
              <a:rPr lang="de-DE" sz="2100" b="1" dirty="0">
                <a:solidFill>
                  <a:schemeClr val="accent1"/>
                </a:solidFill>
              </a:rPr>
              <a:t>I</a:t>
            </a:r>
            <a:r>
              <a:rPr lang="de-DE" dirty="0">
                <a:solidFill>
                  <a:schemeClr val="accent1"/>
                </a:solidFill>
              </a:rPr>
              <a:t>solation</a:t>
            </a:r>
            <a:r>
              <a:rPr lang="de-DE" dirty="0"/>
              <a:t> (Isolation): Jede*</a:t>
            </a:r>
            <a:r>
              <a:rPr lang="de-DE" dirty="0" err="1"/>
              <a:t>r</a:t>
            </a:r>
            <a:r>
              <a:rPr lang="de-DE" dirty="0"/>
              <a:t> denkt, er sei alleine auf der DB</a:t>
            </a:r>
          </a:p>
          <a:p>
            <a:pPr lvl="1"/>
            <a:r>
              <a:rPr lang="de-DE" sz="2100" b="1" dirty="0" err="1">
                <a:solidFill>
                  <a:schemeClr val="accent1"/>
                </a:solidFill>
              </a:rPr>
              <a:t>D</a:t>
            </a:r>
            <a:r>
              <a:rPr lang="de-DE" dirty="0" err="1">
                <a:solidFill>
                  <a:schemeClr val="accent1"/>
                </a:solidFill>
              </a:rPr>
              <a:t>urability</a:t>
            </a:r>
            <a:r>
              <a:rPr lang="de-DE" dirty="0"/>
              <a:t> (Dauerhaftigkeit): Transaktionen bestätigt? Dann sind die Daten jetzt sicher</a:t>
            </a:r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763EB3-8652-704D-B12A-B2974B5128B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Einführung</a:t>
            </a:r>
          </a:p>
        </p:txBody>
      </p:sp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0576F65A-0877-3849-A678-CF7E6244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F1A6F-7902-B24D-AFBA-9E8237B2E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de-DE" smtClean="0"/>
              <a:t>20</a:t>
            </a:fld>
            <a:endParaRPr lang="de-DE"/>
          </a:p>
        </p:txBody>
      </p:sp>
      <p:pic>
        <p:nvPicPr>
          <p:cNvPr id="5" name="Picture 4" descr="C:\Users\Daniela\AppData\Local\Microsoft\Windows\Temporary Internet Files\Content.IE5\5UY0VOEZ\MCj04114580000[1].wmf">
            <a:extLst>
              <a:ext uri="{FF2B5EF4-FFF2-40B4-BE49-F238E27FC236}">
                <a16:creationId xmlns:a16="http://schemas.microsoft.com/office/drawing/2014/main" id="{0462E4F4-C21A-A14F-BE26-898F7AC9A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9263" y="727488"/>
            <a:ext cx="1260475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Daniela\AppData\Local\Microsoft\Windows\Temporary Internet Files\Content.IE5\DN6XXG0J\MCj03102320000[1].wmf">
            <a:extLst>
              <a:ext uri="{FF2B5EF4-FFF2-40B4-BE49-F238E27FC236}">
                <a16:creationId xmlns:a16="http://schemas.microsoft.com/office/drawing/2014/main" id="{C68E1A95-A3F5-E24A-998D-134773519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521114"/>
            <a:ext cx="14097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ylinder 12">
            <a:extLst>
              <a:ext uri="{FF2B5EF4-FFF2-40B4-BE49-F238E27FC236}">
                <a16:creationId xmlns:a16="http://schemas.microsoft.com/office/drawing/2014/main" id="{94259161-3A50-1D45-A71F-20B7684B973E}"/>
              </a:ext>
            </a:extLst>
          </p:cNvPr>
          <p:cNvSpPr/>
          <p:nvPr/>
        </p:nvSpPr>
        <p:spPr bwMode="auto">
          <a:xfrm>
            <a:off x="8564562" y="1043400"/>
            <a:ext cx="1200150" cy="1022350"/>
          </a:xfrm>
          <a:prstGeom prst="ca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000">
                <a:solidFill>
                  <a:schemeClr val="bg1"/>
                </a:solidFill>
                <a:latin typeface="NICHTLUSDICK" pitchFamily="2" charset="0"/>
              </a:rPr>
              <a:t>Die Bank</a:t>
            </a:r>
          </a:p>
        </p:txBody>
      </p:sp>
      <p:cxnSp>
        <p:nvCxnSpPr>
          <p:cNvPr id="8" name="Gerade Verbindung mit Pfeil 14">
            <a:extLst>
              <a:ext uri="{FF2B5EF4-FFF2-40B4-BE49-F238E27FC236}">
                <a16:creationId xmlns:a16="http://schemas.microsoft.com/office/drawing/2014/main" id="{D90DF42C-D57F-2F49-8758-29432FBC7D6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134226" y="2508664"/>
            <a:ext cx="2058987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9" name="Textfeld 15">
            <a:extLst>
              <a:ext uri="{FF2B5EF4-FFF2-40B4-BE49-F238E27FC236}">
                <a16:creationId xmlns:a16="http://schemas.microsoft.com/office/drawing/2014/main" id="{1F987219-69AE-BF49-8E98-C5D78025C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0150" y="2230851"/>
            <a:ext cx="9673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/>
              <a:t>Kontostand?</a:t>
            </a:r>
          </a:p>
        </p:txBody>
      </p:sp>
      <p:cxnSp>
        <p:nvCxnSpPr>
          <p:cNvPr id="10" name="Gerade Verbindung mit Pfeil 17">
            <a:extLst>
              <a:ext uri="{FF2B5EF4-FFF2-40B4-BE49-F238E27FC236}">
                <a16:creationId xmlns:a16="http://schemas.microsoft.com/office/drawing/2014/main" id="{3C07E319-23D1-7740-9E3B-872F33096D3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348288" y="4119976"/>
            <a:ext cx="3559175" cy="127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arrow" w="med" len="med"/>
          </a:ln>
        </p:spPr>
      </p:cxnSp>
      <p:cxnSp>
        <p:nvCxnSpPr>
          <p:cNvPr id="11" name="Gerade Verbindung mit Pfeil 18">
            <a:extLst>
              <a:ext uri="{FF2B5EF4-FFF2-40B4-BE49-F238E27FC236}">
                <a16:creationId xmlns:a16="http://schemas.microsoft.com/office/drawing/2014/main" id="{6874FBB1-5D9E-6346-8844-DE99F055B95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9453563" y="4119976"/>
            <a:ext cx="3559175" cy="127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arrow" w="med" len="med"/>
          </a:ln>
        </p:spPr>
      </p:cxnSp>
      <p:cxnSp>
        <p:nvCxnSpPr>
          <p:cNvPr id="12" name="Gerade Verbindung mit Pfeil 19">
            <a:extLst>
              <a:ext uri="{FF2B5EF4-FFF2-40B4-BE49-F238E27FC236}">
                <a16:creationId xmlns:a16="http://schemas.microsoft.com/office/drawing/2014/main" id="{D8C77BB0-1069-FB4F-A0E5-85FA6767E34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07275" y="4112038"/>
            <a:ext cx="3559175" cy="127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arrow" w="med" len="med"/>
          </a:ln>
        </p:spPr>
      </p:cxnSp>
      <p:cxnSp>
        <p:nvCxnSpPr>
          <p:cNvPr id="13" name="Gerade Verbindung mit Pfeil 27">
            <a:extLst>
              <a:ext uri="{FF2B5EF4-FFF2-40B4-BE49-F238E27FC236}">
                <a16:creationId xmlns:a16="http://schemas.microsoft.com/office/drawing/2014/main" id="{2D690C22-0713-7648-A815-F8A08E2C2E9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180512" y="3169064"/>
            <a:ext cx="2058988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14" name="Textfeld 28">
            <a:extLst>
              <a:ext uri="{FF2B5EF4-FFF2-40B4-BE49-F238E27FC236}">
                <a16:creationId xmlns:a16="http://schemas.microsoft.com/office/drawing/2014/main" id="{D334D99C-5830-7747-8B71-796F17486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4713" y="2891251"/>
            <a:ext cx="4988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/>
              <a:t>4500</a:t>
            </a:r>
          </a:p>
        </p:txBody>
      </p:sp>
      <p:cxnSp>
        <p:nvCxnSpPr>
          <p:cNvPr id="15" name="Gerade Verbindung mit Pfeil 29">
            <a:extLst>
              <a:ext uri="{FF2B5EF4-FFF2-40B4-BE49-F238E27FC236}">
                <a16:creationId xmlns:a16="http://schemas.microsoft.com/office/drawing/2014/main" id="{1FCA9BC8-99D4-0243-B7FD-293E0DF745D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121526" y="3278600"/>
            <a:ext cx="2058987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/>
          </a:ln>
        </p:spPr>
      </p:cxnSp>
      <p:sp>
        <p:nvSpPr>
          <p:cNvPr id="16" name="Textfeld 30">
            <a:extLst>
              <a:ext uri="{FF2B5EF4-FFF2-40B4-BE49-F238E27FC236}">
                <a16:creationId xmlns:a16="http://schemas.microsoft.com/office/drawing/2014/main" id="{045C699A-EB41-1545-979A-0DECBD83C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9076" y="2989676"/>
            <a:ext cx="4988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/>
              <a:t>4500</a:t>
            </a:r>
          </a:p>
        </p:txBody>
      </p:sp>
      <p:cxnSp>
        <p:nvCxnSpPr>
          <p:cNvPr id="17" name="Gerade Verbindung mit Pfeil 31">
            <a:extLst>
              <a:ext uri="{FF2B5EF4-FFF2-40B4-BE49-F238E27FC236}">
                <a16:creationId xmlns:a16="http://schemas.microsoft.com/office/drawing/2014/main" id="{AE83C7D2-8BB1-0940-9599-5A419560D21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193212" y="2784889"/>
            <a:ext cx="2058988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/>
          </a:ln>
        </p:spPr>
      </p:cxnSp>
      <p:sp>
        <p:nvSpPr>
          <p:cNvPr id="18" name="Textfeld 32">
            <a:extLst>
              <a:ext uri="{FF2B5EF4-FFF2-40B4-BE49-F238E27FC236}">
                <a16:creationId xmlns:a16="http://schemas.microsoft.com/office/drawing/2014/main" id="{3C0D225F-705C-B542-A6C4-74AD777EB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9137" y="2508664"/>
            <a:ext cx="9673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/>
              <a:t>Kontostand?</a:t>
            </a:r>
          </a:p>
        </p:txBody>
      </p:sp>
      <p:cxnSp>
        <p:nvCxnSpPr>
          <p:cNvPr id="19" name="Gerade Verbindung mit Pfeil 33">
            <a:extLst>
              <a:ext uri="{FF2B5EF4-FFF2-40B4-BE49-F238E27FC236}">
                <a16:creationId xmlns:a16="http://schemas.microsoft.com/office/drawing/2014/main" id="{2ED9C2FE-B196-D644-A524-B08DCFBAF9F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121526" y="4226339"/>
            <a:ext cx="2058987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20" name="Textfeld 34">
            <a:extLst>
              <a:ext uri="{FF2B5EF4-FFF2-40B4-BE49-F238E27FC236}">
                <a16:creationId xmlns:a16="http://schemas.microsoft.com/office/drawing/2014/main" id="{8AF8DB9A-B031-A34A-B7C7-13421F0C1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3120" y="4237451"/>
            <a:ext cx="13776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200"/>
              <a:t>oder: Kontostand =</a:t>
            </a:r>
          </a:p>
          <a:p>
            <a:pPr algn="ctr"/>
            <a:r>
              <a:rPr lang="de-DE" sz="1200"/>
              <a:t>Kontostand - 4000</a:t>
            </a:r>
          </a:p>
        </p:txBody>
      </p:sp>
      <p:sp>
        <p:nvSpPr>
          <p:cNvPr id="21" name="Rechteck 51">
            <a:extLst>
              <a:ext uri="{FF2B5EF4-FFF2-40B4-BE49-F238E27FC236}">
                <a16:creationId xmlns:a16="http://schemas.microsoft.com/office/drawing/2014/main" id="{923B1890-C9B2-B44A-BD7F-0A413E06A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2151" y="3281776"/>
            <a:ext cx="185737" cy="94456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2" name="Textfeld 52">
            <a:extLst>
              <a:ext uri="{FF2B5EF4-FFF2-40B4-BE49-F238E27FC236}">
                <a16:creationId xmlns:a16="http://schemas.microsoft.com/office/drawing/2014/main" id="{94BBF2BC-8F44-AA4D-9F5F-912DEDED1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26" y="3281775"/>
            <a:ext cx="8350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sz="1200" dirty="0"/>
              <a:t>Frau Morgan hebt 4000 ab</a:t>
            </a:r>
          </a:p>
        </p:txBody>
      </p:sp>
      <p:sp>
        <p:nvSpPr>
          <p:cNvPr id="23" name="Rechteck 53">
            <a:extLst>
              <a:ext uri="{FF2B5EF4-FFF2-40B4-BE49-F238E27FC236}">
                <a16:creationId xmlns:a16="http://schemas.microsoft.com/office/drawing/2014/main" id="{78173D6E-3ACA-EF44-B87D-02B6EF7E3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2826" y="3170651"/>
            <a:ext cx="185737" cy="119697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4" name="Textfeld 54">
            <a:extLst>
              <a:ext uri="{FF2B5EF4-FFF2-40B4-BE49-F238E27FC236}">
                <a16:creationId xmlns:a16="http://schemas.microsoft.com/office/drawing/2014/main" id="{13145015-E499-3B4C-961F-58EBEBFF9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8562" y="3445288"/>
            <a:ext cx="8334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/>
              <a:t>Herr Morgan hebt 5000 ab</a:t>
            </a:r>
          </a:p>
        </p:txBody>
      </p:sp>
      <p:sp>
        <p:nvSpPr>
          <p:cNvPr id="25" name="Textfeld 55">
            <a:extLst>
              <a:ext uri="{FF2B5EF4-FFF2-40B4-BE49-F238E27FC236}">
                <a16:creationId xmlns:a16="http://schemas.microsoft.com/office/drawing/2014/main" id="{FA340092-54FF-A04D-9B29-7518A0368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2764" y="4367626"/>
            <a:ext cx="13776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200"/>
              <a:t>oder: Kontostand =</a:t>
            </a:r>
          </a:p>
          <a:p>
            <a:pPr algn="ctr"/>
            <a:r>
              <a:rPr lang="de-DE" sz="1200"/>
              <a:t>Kontostand  - 5000</a:t>
            </a:r>
          </a:p>
        </p:txBody>
      </p:sp>
      <p:cxnSp>
        <p:nvCxnSpPr>
          <p:cNvPr id="26" name="Gerade Verbindung mit Pfeil 56">
            <a:extLst>
              <a:ext uri="{FF2B5EF4-FFF2-40B4-BE49-F238E27FC236}">
                <a16:creationId xmlns:a16="http://schemas.microsoft.com/office/drawing/2014/main" id="{07FD4C83-E455-E547-BB6F-867E50FE25E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180512" y="4380325"/>
            <a:ext cx="2058988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/>
          </a:ln>
        </p:spPr>
      </p:cxnSp>
      <p:sp>
        <p:nvSpPr>
          <p:cNvPr id="27" name="Ellipse 57">
            <a:extLst>
              <a:ext uri="{FF2B5EF4-FFF2-40B4-BE49-F238E27FC236}">
                <a16:creationId xmlns:a16="http://schemas.microsoft.com/office/drawing/2014/main" id="{DA876AC0-8AFB-2044-9FC2-AA22F23F681B}"/>
              </a:ext>
            </a:extLst>
          </p:cNvPr>
          <p:cNvSpPr/>
          <p:nvPr/>
        </p:nvSpPr>
        <p:spPr bwMode="auto">
          <a:xfrm>
            <a:off x="8783637" y="4699413"/>
            <a:ext cx="825500" cy="785812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sz="5400">
                <a:solidFill>
                  <a:schemeClr val="bg1"/>
                </a:solidFill>
                <a:latin typeface="NICHTLUSDICK" pitchFamily="2" charset="0"/>
              </a:rPr>
              <a:t>?</a:t>
            </a:r>
          </a:p>
        </p:txBody>
      </p:sp>
      <p:sp>
        <p:nvSpPr>
          <p:cNvPr id="28" name="Textfeld 59">
            <a:extLst>
              <a:ext uri="{FF2B5EF4-FFF2-40B4-BE49-F238E27FC236}">
                <a16:creationId xmlns:a16="http://schemas.microsoft.com/office/drawing/2014/main" id="{97641499-A4C5-734B-A4E3-0A2362A96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9317" y="3977101"/>
            <a:ext cx="12799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200"/>
              <a:t>Kontostand = 500</a:t>
            </a:r>
          </a:p>
        </p:txBody>
      </p:sp>
      <p:sp>
        <p:nvSpPr>
          <p:cNvPr id="29" name="Textfeld 60">
            <a:extLst>
              <a:ext uri="{FF2B5EF4-FFF2-40B4-BE49-F238E27FC236}">
                <a16:creationId xmlns:a16="http://schemas.microsoft.com/office/drawing/2014/main" id="{B0F11563-8883-A54D-994A-DC2AB389D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2062" y="4115214"/>
            <a:ext cx="13263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200"/>
              <a:t>Kontostand = -500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8AF741-8D1F-9E4A-A454-F2A4EC1D651E}"/>
              </a:ext>
            </a:extLst>
          </p:cNvPr>
          <p:cNvSpPr txBox="1"/>
          <p:nvPr/>
        </p:nvSpPr>
        <p:spPr>
          <a:xfrm>
            <a:off x="1468465" y="5536582"/>
            <a:ext cx="338669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i="1"/>
              <a:t>ACID-Eigenschaften </a:t>
            </a:r>
            <a:r>
              <a:rPr lang="de-DE"/>
              <a:t>(später mehr)</a:t>
            </a:r>
          </a:p>
        </p:txBody>
      </p:sp>
    </p:spTree>
    <p:extLst>
      <p:ext uri="{BB962C8B-B14F-4D97-AF65-F5344CB8AC3E}">
        <p14:creationId xmlns:p14="http://schemas.microsoft.com/office/powerpoint/2010/main" val="2009099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64DF7-DDD8-5D44-86F6-7E2F3C02C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Zwischenzusammenfassung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2B40B-0DC8-7644-A835-7A13D35DF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Datenbank</a:t>
            </a:r>
          </a:p>
          <a:p>
            <a:pPr lvl="1"/>
            <a:r>
              <a:rPr lang="de-DE" dirty="0"/>
              <a:t>Persistente Speicherung großer Datenmengen</a:t>
            </a:r>
          </a:p>
          <a:p>
            <a:pPr lvl="1"/>
            <a:r>
              <a:rPr lang="de-DE" dirty="0"/>
              <a:t>Logisch zusammenhängende Sammlung von Daten mit inhärenter Bedeutung</a:t>
            </a:r>
          </a:p>
          <a:p>
            <a:r>
              <a:rPr lang="de-DE" dirty="0"/>
              <a:t>Datenabstraktion</a:t>
            </a:r>
          </a:p>
          <a:p>
            <a:pPr lvl="1"/>
            <a:r>
              <a:rPr lang="de-DE" dirty="0"/>
              <a:t>Datenmodelle: konzeptuell, logisch und physisch</a:t>
            </a:r>
          </a:p>
          <a:p>
            <a:pPr lvl="1"/>
            <a:r>
              <a:rPr lang="de-DE" dirty="0"/>
              <a:t>Schema (Intension), Instanz und DB-Zustand (Extension)</a:t>
            </a:r>
          </a:p>
          <a:p>
            <a:pPr lvl="1"/>
            <a:r>
              <a:rPr lang="de-DE" dirty="0"/>
              <a:t>Datenunabhängigkeit</a:t>
            </a:r>
          </a:p>
          <a:p>
            <a:pPr lvl="2"/>
            <a:r>
              <a:rPr lang="de-DE" dirty="0"/>
              <a:t>Möglichkeit, ein Schema auf einer Ebene zu ändern unabhängig von anderen Ebenen</a:t>
            </a:r>
          </a:p>
          <a:p>
            <a:pPr lvl="2"/>
            <a:r>
              <a:rPr lang="de-DE" dirty="0"/>
              <a:t>Genauere Betrachtung: logische und physische Datenunabhängigkeit</a:t>
            </a:r>
          </a:p>
          <a:p>
            <a:r>
              <a:rPr lang="de-DE" dirty="0"/>
              <a:t>Mehrbenutzung</a:t>
            </a:r>
          </a:p>
          <a:p>
            <a:pPr lvl="1"/>
            <a:r>
              <a:rPr lang="de-DE" dirty="0"/>
              <a:t>Transaktionen als eine Abfolge von Datenbankbefehlen</a:t>
            </a:r>
          </a:p>
          <a:p>
            <a:pPr lvl="1"/>
            <a:r>
              <a:rPr lang="de-DE" dirty="0"/>
              <a:t>Anforderungen: ACID (</a:t>
            </a:r>
            <a:r>
              <a:rPr lang="de-DE" dirty="0" err="1"/>
              <a:t>atomicity</a:t>
            </a:r>
            <a:r>
              <a:rPr lang="de-DE" dirty="0"/>
              <a:t>, </a:t>
            </a:r>
            <a:r>
              <a:rPr lang="de-DE" dirty="0" err="1"/>
              <a:t>consistency</a:t>
            </a:r>
            <a:r>
              <a:rPr lang="de-DE" dirty="0"/>
              <a:t>, </a:t>
            </a:r>
            <a:r>
              <a:rPr lang="de-DE" dirty="0" err="1"/>
              <a:t>isolation</a:t>
            </a:r>
            <a:r>
              <a:rPr lang="de-DE" dirty="0"/>
              <a:t>, </a:t>
            </a:r>
            <a:r>
              <a:rPr lang="de-DE" dirty="0" err="1"/>
              <a:t>durability</a:t>
            </a:r>
            <a:r>
              <a:rPr lang="de-DE" dirty="0"/>
              <a:t>)</a:t>
            </a:r>
          </a:p>
          <a:p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6989E-4BD1-414E-9E16-0A5D30332F6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Einführung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FB90D-7FC0-3246-A3DC-875B2FAD9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T. Braun - Datenbanken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CF13E-A352-3146-90C0-83258B964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1940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0B9B4-D791-2747-A0D4-3890A5179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Überblick: 1. Einführung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E95CA-0C80-BA48-B5E4-4811D0245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de-DE" i="1" dirty="0"/>
              <a:t>Datenbanken</a:t>
            </a:r>
          </a:p>
          <a:p>
            <a:pPr lvl="1"/>
            <a:r>
              <a:rPr lang="de-DE" dirty="0"/>
              <a:t>Datenbank (DB)</a:t>
            </a:r>
          </a:p>
          <a:p>
            <a:pPr lvl="1"/>
            <a:r>
              <a:rPr lang="de-DE" dirty="0"/>
              <a:t>Datenabstraktion, Datenmodelle, Datenunabhängigkeit</a:t>
            </a:r>
          </a:p>
          <a:p>
            <a:pPr lvl="1"/>
            <a:r>
              <a:rPr lang="de-DE" dirty="0"/>
              <a:t>Mehrbenutzersysteme</a:t>
            </a:r>
          </a:p>
          <a:p>
            <a:pPr marL="457200" indent="-457200">
              <a:buFont typeface="+mj-lt"/>
              <a:buAutoNum type="alphaUcPeriod"/>
            </a:pPr>
            <a:r>
              <a:rPr lang="de-DE" b="1" i="1" dirty="0">
                <a:solidFill>
                  <a:schemeClr val="accent1"/>
                </a:solidFill>
              </a:rPr>
              <a:t>DB-Umgebungen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DB-Sprachen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Datenbanksystem (DBS)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Datenbankmanagementsystem (DBMS)</a:t>
            </a:r>
          </a:p>
          <a:p>
            <a:pPr marL="457200" indent="-457200">
              <a:buFont typeface="+mj-lt"/>
              <a:buAutoNum type="alphaUcPeriod"/>
            </a:pPr>
            <a:r>
              <a:rPr lang="de-DE" i="1" dirty="0"/>
              <a:t>Phasen des DB-Entwurfs</a:t>
            </a:r>
          </a:p>
          <a:p>
            <a:pPr lvl="1"/>
            <a:r>
              <a:rPr lang="de-DE" dirty="0"/>
              <a:t>Anforderung, Modellierung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42244-711B-0E46-A50B-97C93D21AA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Einführung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AFF177-6987-224A-855B-5850B99DC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CEC48-9020-B54A-9EC4-38884674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1132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070A0-C867-3645-BCF7-A8F5D9C8F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DB-Sprachen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191FD-653B-5D44-9A0E-AA1355735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Definition von DBs:</a:t>
            </a:r>
          </a:p>
          <a:p>
            <a:pPr lvl="1"/>
            <a:r>
              <a:rPr lang="de-DE" dirty="0"/>
              <a:t>View Definition </a:t>
            </a:r>
            <a:r>
              <a:rPr lang="de-DE" dirty="0" err="1"/>
              <a:t>Languages</a:t>
            </a:r>
            <a:r>
              <a:rPr lang="de-DE" dirty="0"/>
              <a:t> (VDLs): extern</a:t>
            </a:r>
          </a:p>
          <a:p>
            <a:pPr lvl="1"/>
            <a:r>
              <a:rPr lang="de-DE" dirty="0"/>
              <a:t>Data Definition </a:t>
            </a:r>
            <a:r>
              <a:rPr lang="de-DE" dirty="0" err="1"/>
              <a:t>Languages</a:t>
            </a:r>
            <a:r>
              <a:rPr lang="de-DE" dirty="0"/>
              <a:t> (DDLs): logisch</a:t>
            </a:r>
          </a:p>
          <a:p>
            <a:pPr lvl="1"/>
            <a:r>
              <a:rPr lang="de-DE" dirty="0"/>
              <a:t>Storage Definition </a:t>
            </a:r>
            <a:r>
              <a:rPr lang="de-DE" dirty="0" err="1"/>
              <a:t>Languages</a:t>
            </a:r>
            <a:r>
              <a:rPr lang="de-DE" dirty="0"/>
              <a:t> (SDLs): intern</a:t>
            </a:r>
          </a:p>
          <a:p>
            <a:endParaRPr lang="de-DE" dirty="0"/>
          </a:p>
          <a:p>
            <a:r>
              <a:rPr lang="de-DE" dirty="0"/>
              <a:t>Zugriff auf DBs </a:t>
            </a:r>
            <a:br>
              <a:rPr lang="de-DE" dirty="0"/>
            </a:br>
            <a:r>
              <a:rPr lang="de-DE" dirty="0"/>
              <a:t>(Einfügen, Ändern, Löschen und Anfragen von Datensätzen): </a:t>
            </a:r>
          </a:p>
          <a:p>
            <a:pPr lvl="1"/>
            <a:r>
              <a:rPr lang="de-DE" dirty="0"/>
              <a:t>Data Manipulation </a:t>
            </a:r>
            <a:r>
              <a:rPr lang="de-DE" dirty="0" err="1"/>
              <a:t>Languages</a:t>
            </a:r>
            <a:r>
              <a:rPr lang="de-DE" dirty="0"/>
              <a:t> (DMLs)</a:t>
            </a:r>
          </a:p>
          <a:p>
            <a:pPr lvl="2"/>
            <a:r>
              <a:rPr lang="de-DE" dirty="0"/>
              <a:t>Einfüge-, Änderungs- und Löschoperationen: Updates</a:t>
            </a:r>
          </a:p>
          <a:p>
            <a:pPr lvl="2"/>
            <a:r>
              <a:rPr lang="de-DE" dirty="0"/>
              <a:t>Reine Anfragen: „</a:t>
            </a:r>
            <a:r>
              <a:rPr lang="de-DE" dirty="0" err="1"/>
              <a:t>Queries</a:t>
            </a:r>
            <a:r>
              <a:rPr lang="de-DE" dirty="0"/>
              <a:t>“</a:t>
            </a:r>
          </a:p>
          <a:p>
            <a:pPr lvl="2"/>
            <a:r>
              <a:rPr lang="de-DE" dirty="0"/>
              <a:t>Alle Zugriffsarten: „Manipulation“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C0C7C-ECD1-DA44-B686-55340D3F6F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Einführung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E6A4E-44A6-A94E-9F07-100E8C56A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24220-A0BB-2645-8B06-63D248E8F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605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DECB6-1346-834B-9640-C62C67764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SQL : Structured Query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EA0A5-79D4-0440-81E7-66BD523AA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25" y="1665066"/>
            <a:ext cx="5330961" cy="4240848"/>
          </a:xfrm>
        </p:spPr>
        <p:txBody>
          <a:bodyPr>
            <a:noAutofit/>
          </a:bodyPr>
          <a:lstStyle/>
          <a:p>
            <a:r>
              <a:rPr lang="de-DE" dirty="0"/>
              <a:t>Universal-Sprache für Datenbanken</a:t>
            </a:r>
          </a:p>
          <a:p>
            <a:pPr lvl="1"/>
            <a:r>
              <a:rPr lang="de-DE" dirty="0"/>
              <a:t>VDL, DDL, SDL und DML in einem</a:t>
            </a:r>
          </a:p>
          <a:p>
            <a:r>
              <a:rPr lang="de-DE" dirty="0"/>
              <a:t>Haupteigenschaften: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Mengenorientiertes Arbeiten</a:t>
            </a:r>
          </a:p>
          <a:p>
            <a:pPr lvl="2"/>
            <a:r>
              <a:rPr lang="de-DE" dirty="0">
                <a:sym typeface="Wingdings" pitchFamily="2" charset="2"/>
              </a:rPr>
              <a:t>Adressierung einer Menge von Datensätzen 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(zurückgegeben, geändert, gelöscht)</a:t>
            </a:r>
          </a:p>
          <a:p>
            <a:pPr lvl="2"/>
            <a:r>
              <a:rPr lang="de-DE" dirty="0">
                <a:sym typeface="Wingdings" pitchFamily="2" charset="2"/>
              </a:rPr>
              <a:t>Menge kann auch nur ein Element enthalten</a:t>
            </a:r>
          </a:p>
          <a:p>
            <a:pPr lvl="1"/>
            <a:r>
              <a:rPr lang="de-DE" dirty="0">
                <a:solidFill>
                  <a:schemeClr val="accent1"/>
                </a:solidFill>
                <a:sym typeface="Wingdings" pitchFamily="2" charset="2"/>
              </a:rPr>
              <a:t>Deklarativ</a:t>
            </a:r>
          </a:p>
          <a:p>
            <a:pPr lvl="2"/>
            <a:r>
              <a:rPr lang="de-DE" dirty="0">
                <a:sym typeface="Wingdings" pitchFamily="2" charset="2"/>
              </a:rPr>
              <a:t>Angabe darüber, welche Daten man möchte</a:t>
            </a:r>
          </a:p>
          <a:p>
            <a:pPr lvl="2"/>
            <a:r>
              <a:rPr lang="de-DE" dirty="0">
                <a:solidFill>
                  <a:srgbClr val="FFC000"/>
                </a:solidFill>
                <a:sym typeface="Wingdings" pitchFamily="2" charset="2"/>
              </a:rPr>
              <a:t>Keine</a:t>
            </a:r>
            <a:r>
              <a:rPr lang="de-DE" dirty="0">
                <a:sym typeface="Wingdings" pitchFamily="2" charset="2"/>
              </a:rPr>
              <a:t> Angabe darüber wie der Zugriff erfolgen soll (Abstraktion; </a:t>
            </a:r>
            <a:r>
              <a:rPr lang="de-DE" dirty="0">
                <a:solidFill>
                  <a:schemeClr val="accent1"/>
                </a:solidFill>
                <a:sym typeface="Wingdings" pitchFamily="2" charset="2"/>
              </a:rPr>
              <a:t>➝ Optimierungsmöglichkeit für das DBMS!</a:t>
            </a:r>
            <a:r>
              <a:rPr lang="de-DE" dirty="0">
                <a:sym typeface="Wingdings" pitchFamily="2" charset="2"/>
              </a:rPr>
              <a:t>)</a:t>
            </a:r>
          </a:p>
          <a:p>
            <a:endParaRPr 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22525-9C2E-3849-94DB-1F2D3145D74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Einführung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BBA0F-2EFA-3945-ABA2-4AF340F016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CA0B0-ADEF-7040-A4A8-2CF416B4BC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24</a:t>
            </a:fld>
            <a:endParaRPr lang="en-GB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F491FDF1-4712-3147-83A5-F1446DC12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2730" y="1665066"/>
            <a:ext cx="6078945" cy="353943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FFC000"/>
                </a:solidFill>
                <a:latin typeface="Courier" pitchFamily="2" charset="0"/>
              </a:rPr>
              <a:t>CREATE TABLE</a:t>
            </a:r>
            <a:r>
              <a:rPr lang="de-DE" sz="1400" dirty="0">
                <a:latin typeface="Courier" pitchFamily="2" charset="0"/>
              </a:rPr>
              <a:t> Student (</a:t>
            </a:r>
          </a:p>
          <a:p>
            <a:r>
              <a:rPr lang="de-DE" sz="1400" dirty="0">
                <a:latin typeface="Courier" pitchFamily="2" charset="0"/>
              </a:rPr>
              <a:t>  Name          VARCHAR2(100) NOT NULL,</a:t>
            </a:r>
          </a:p>
          <a:p>
            <a:r>
              <a:rPr lang="de-DE" sz="1400" dirty="0">
                <a:latin typeface="Courier" pitchFamily="2" charset="0"/>
              </a:rPr>
              <a:t>  </a:t>
            </a:r>
            <a:r>
              <a:rPr lang="de-DE" sz="1400" dirty="0" err="1">
                <a:latin typeface="Courier" pitchFamily="2" charset="0"/>
              </a:rPr>
              <a:t>StudentNumber</a:t>
            </a:r>
            <a:r>
              <a:rPr lang="de-DE" sz="1400" dirty="0">
                <a:latin typeface="Courier" pitchFamily="2" charset="0"/>
              </a:rPr>
              <a:t> NUMBER(10)    PRIMARY KEY,</a:t>
            </a:r>
          </a:p>
          <a:p>
            <a:r>
              <a:rPr lang="de-DE" sz="1400" dirty="0">
                <a:latin typeface="Courier" pitchFamily="2" charset="0"/>
              </a:rPr>
              <a:t>  Class         NUMBER(2)     DEFAULT 1 NOT NULL,</a:t>
            </a:r>
          </a:p>
          <a:p>
            <a:r>
              <a:rPr lang="de-DE" sz="1400" dirty="0">
                <a:latin typeface="Courier" pitchFamily="2" charset="0"/>
              </a:rPr>
              <a:t>  Major         VARCHAR2(10)</a:t>
            </a:r>
          </a:p>
          <a:p>
            <a:r>
              <a:rPr lang="de-DE" sz="1400" dirty="0">
                <a:latin typeface="Courier" pitchFamily="2" charset="0"/>
              </a:rPr>
              <a:t>);</a:t>
            </a:r>
          </a:p>
          <a:p>
            <a:endParaRPr lang="de-DE" sz="1400" dirty="0">
              <a:latin typeface="Courier" pitchFamily="2" charset="0"/>
            </a:endParaRPr>
          </a:p>
          <a:p>
            <a:r>
              <a:rPr lang="de-DE" sz="1400" dirty="0">
                <a:solidFill>
                  <a:srgbClr val="FFC000"/>
                </a:solidFill>
                <a:latin typeface="Courier" pitchFamily="2" charset="0"/>
              </a:rPr>
              <a:t>INSERT INTO</a:t>
            </a:r>
            <a:r>
              <a:rPr lang="de-DE" sz="1400" dirty="0">
                <a:latin typeface="Courier" pitchFamily="2" charset="0"/>
              </a:rPr>
              <a:t> Student (Name, </a:t>
            </a:r>
            <a:r>
              <a:rPr lang="de-DE" sz="1400" dirty="0" err="1">
                <a:latin typeface="Courier" pitchFamily="2" charset="0"/>
              </a:rPr>
              <a:t>StudentNumber</a:t>
            </a:r>
            <a:r>
              <a:rPr lang="de-DE" sz="1400" dirty="0">
                <a:latin typeface="Courier" pitchFamily="2" charset="0"/>
              </a:rPr>
              <a:t>, Class, Major)</a:t>
            </a:r>
          </a:p>
          <a:p>
            <a:r>
              <a:rPr lang="de-DE" sz="1400" dirty="0">
                <a:latin typeface="Courier" pitchFamily="2" charset="0"/>
              </a:rPr>
              <a:t>VALUES ('Smith'‚ 17, 1, 'CS');</a:t>
            </a:r>
          </a:p>
          <a:p>
            <a:endParaRPr lang="de-DE" sz="1400" dirty="0">
              <a:latin typeface="Courier" pitchFamily="2" charset="0"/>
            </a:endParaRPr>
          </a:p>
          <a:p>
            <a:r>
              <a:rPr lang="de-DE" sz="1400" dirty="0">
                <a:solidFill>
                  <a:srgbClr val="FFC000"/>
                </a:solidFill>
                <a:latin typeface="Courier" pitchFamily="2" charset="0"/>
              </a:rPr>
              <a:t>INSERT INTO</a:t>
            </a:r>
            <a:r>
              <a:rPr lang="de-DE" sz="1400" dirty="0">
                <a:latin typeface="Courier" pitchFamily="2" charset="0"/>
              </a:rPr>
              <a:t> Student (Name, </a:t>
            </a:r>
            <a:r>
              <a:rPr lang="de-DE" sz="1400" dirty="0" err="1">
                <a:latin typeface="Courier" pitchFamily="2" charset="0"/>
              </a:rPr>
              <a:t>StudentNumber</a:t>
            </a:r>
            <a:r>
              <a:rPr lang="de-DE" sz="1400" dirty="0">
                <a:latin typeface="Courier" pitchFamily="2" charset="0"/>
              </a:rPr>
              <a:t>, Class, Major)</a:t>
            </a:r>
          </a:p>
          <a:p>
            <a:r>
              <a:rPr lang="de-DE" sz="1400" dirty="0">
                <a:latin typeface="Courier" pitchFamily="2" charset="0"/>
              </a:rPr>
              <a:t>VALUES ('Brown'‚ 8, 2, 'CS');</a:t>
            </a:r>
          </a:p>
          <a:p>
            <a:endParaRPr lang="de-DE" sz="1400" dirty="0">
              <a:latin typeface="Courier" pitchFamily="2" charset="0"/>
            </a:endParaRPr>
          </a:p>
          <a:p>
            <a:r>
              <a:rPr lang="de-DE" sz="1400" dirty="0">
                <a:solidFill>
                  <a:srgbClr val="FFC000"/>
                </a:solidFill>
                <a:latin typeface="Courier" pitchFamily="2" charset="0"/>
              </a:rPr>
              <a:t>SELECT</a:t>
            </a:r>
            <a:r>
              <a:rPr lang="de-DE" sz="1400" dirty="0">
                <a:latin typeface="Courier" pitchFamily="2" charset="0"/>
              </a:rPr>
              <a:t> Name</a:t>
            </a:r>
          </a:p>
          <a:p>
            <a:r>
              <a:rPr lang="de-DE" sz="1400" dirty="0">
                <a:latin typeface="Courier" pitchFamily="2" charset="0"/>
              </a:rPr>
              <a:t>FROM Student</a:t>
            </a:r>
          </a:p>
          <a:p>
            <a:r>
              <a:rPr lang="de-DE" sz="1400" dirty="0">
                <a:latin typeface="Courier" pitchFamily="2" charset="0"/>
              </a:rPr>
              <a:t>WHERE Major = 'CS';</a:t>
            </a:r>
          </a:p>
        </p:txBody>
      </p:sp>
    </p:spTree>
    <p:extLst>
      <p:ext uri="{BB962C8B-B14F-4D97-AF65-F5344CB8AC3E}">
        <p14:creationId xmlns:p14="http://schemas.microsoft.com/office/powerpoint/2010/main" val="3558088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B3E9-252E-1E4C-B05D-7C00D7BF1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Datenbankmanagementsystem</a:t>
            </a:r>
            <a:r>
              <a:rPr lang="en-GB" dirty="0"/>
              <a:t> (DBMS) &amp; </a:t>
            </a:r>
            <a:r>
              <a:rPr lang="de-DE" dirty="0"/>
              <a:t>Datenbanksystem (DBS)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1BA4888F-6D61-3740-A58B-0C0EB8748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26" y="1665066"/>
            <a:ext cx="6094130" cy="4240848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DBMS</a:t>
            </a:r>
            <a:r>
              <a:rPr lang="de-DE" dirty="0"/>
              <a:t>: Software-System, um DBs zu verwalten</a:t>
            </a:r>
          </a:p>
          <a:p>
            <a:pPr lvl="1"/>
            <a:r>
              <a:rPr lang="de-DE" dirty="0"/>
              <a:t>Was muss es leisten?</a:t>
            </a:r>
          </a:p>
          <a:p>
            <a:pPr lvl="2"/>
            <a:r>
              <a:rPr lang="de-DE" dirty="0"/>
              <a:t>Interfaces für Nutzung der DB</a:t>
            </a:r>
          </a:p>
          <a:p>
            <a:pPr lvl="3"/>
            <a:r>
              <a:rPr lang="de-DE" dirty="0"/>
              <a:t>DB definieren, Daten ablegen + verändern, Anfragen</a:t>
            </a:r>
          </a:p>
          <a:p>
            <a:pPr lvl="2"/>
            <a:r>
              <a:rPr lang="de-DE" dirty="0"/>
              <a:t>Anfrageverarbeitung / Datenmanipulationen</a:t>
            </a:r>
          </a:p>
          <a:p>
            <a:pPr lvl="2"/>
            <a:r>
              <a:rPr lang="de-DE" dirty="0"/>
              <a:t>Unter Anforderungen an Korrektheit (ACID), Effizienz (Nutzbarkeit)</a:t>
            </a:r>
          </a:p>
          <a:p>
            <a:pPr lvl="3"/>
            <a:r>
              <a:rPr lang="de-DE" dirty="0"/>
              <a:t>Auch bei Mehrbenutzersystemen</a:t>
            </a:r>
          </a:p>
          <a:p>
            <a:pPr lvl="2"/>
            <a:r>
              <a:rPr lang="de-DE" dirty="0"/>
              <a:t>Weiteres Funktionen: Sicherheitsmechanismen, Fehlerbehandlung, Integritätskonzepte, verschiedene Sichten auf die DB, Optimierung von Anfragen </a:t>
            </a:r>
          </a:p>
          <a:p>
            <a:r>
              <a:rPr lang="en-GB" dirty="0">
                <a:solidFill>
                  <a:schemeClr val="accent1"/>
                </a:solidFill>
              </a:rPr>
              <a:t>DBS</a:t>
            </a:r>
            <a:r>
              <a:rPr lang="en-GB" dirty="0"/>
              <a:t> = DB + DBMS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E657FD-B538-AD43-9752-5DB07B2B522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Einführung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C6EE3008-E819-3B4F-B896-B82C7A81E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4277E-0144-E04D-A7C1-A7A0329928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25</a:t>
            </a:fld>
            <a:endParaRPr lang="en-GB"/>
          </a:p>
        </p:txBody>
      </p:sp>
      <p:sp>
        <p:nvSpPr>
          <p:cNvPr id="5" name="Rechteck 26">
            <a:extLst>
              <a:ext uri="{FF2B5EF4-FFF2-40B4-BE49-F238E27FC236}">
                <a16:creationId xmlns:a16="http://schemas.microsoft.com/office/drawing/2014/main" id="{58CF2A9C-B7B1-4C41-BE98-0A35E3F687A2}"/>
              </a:ext>
            </a:extLst>
          </p:cNvPr>
          <p:cNvSpPr/>
          <p:nvPr/>
        </p:nvSpPr>
        <p:spPr bwMode="auto">
          <a:xfrm>
            <a:off x="6487165" y="3229266"/>
            <a:ext cx="5344510" cy="2676648"/>
          </a:xfrm>
          <a:prstGeom prst="rect">
            <a:avLst/>
          </a:prstGeom>
          <a:solidFill>
            <a:schemeClr val="bg2"/>
          </a:solidFill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b="1" dirty="0">
                <a:solidFill>
                  <a:schemeClr val="bg1"/>
                </a:solidFill>
                <a:latin typeface="Arial" charset="0"/>
              </a:rPr>
              <a:t>Datenbanksystem</a:t>
            </a:r>
          </a:p>
        </p:txBody>
      </p:sp>
      <p:sp>
        <p:nvSpPr>
          <p:cNvPr id="6" name="Rechteck 31">
            <a:extLst>
              <a:ext uri="{FF2B5EF4-FFF2-40B4-BE49-F238E27FC236}">
                <a16:creationId xmlns:a16="http://schemas.microsoft.com/office/drawing/2014/main" id="{CB46B2C0-5558-204B-948C-A1F6B77D65C4}"/>
              </a:ext>
            </a:extLst>
          </p:cNvPr>
          <p:cNvSpPr/>
          <p:nvPr/>
        </p:nvSpPr>
        <p:spPr bwMode="auto">
          <a:xfrm>
            <a:off x="6487165" y="1520499"/>
            <a:ext cx="5346000" cy="772511"/>
          </a:xfrm>
          <a:prstGeom prst="rect">
            <a:avLst/>
          </a:prstGeom>
          <a:solidFill>
            <a:schemeClr val="bg2"/>
          </a:solidFill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>
              <a:latin typeface="Arial" charset="0"/>
            </a:endParaRPr>
          </a:p>
        </p:txBody>
      </p:sp>
      <p:sp>
        <p:nvSpPr>
          <p:cNvPr id="7" name="Zylinder 15">
            <a:extLst>
              <a:ext uri="{FF2B5EF4-FFF2-40B4-BE49-F238E27FC236}">
                <a16:creationId xmlns:a16="http://schemas.microsoft.com/office/drawing/2014/main" id="{AD520135-3424-4A48-A3EE-990CAA879590}"/>
              </a:ext>
            </a:extLst>
          </p:cNvPr>
          <p:cNvSpPr/>
          <p:nvPr/>
        </p:nvSpPr>
        <p:spPr bwMode="auto">
          <a:xfrm>
            <a:off x="7283323" y="4714695"/>
            <a:ext cx="1608083" cy="1080000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chemeClr val="bg1"/>
                </a:solidFill>
                <a:latin typeface="Arial" charset="0"/>
              </a:rPr>
              <a:t>Metadaten (Definition)</a:t>
            </a:r>
            <a:endParaRPr lang="de-DE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Zylinder 16">
            <a:extLst>
              <a:ext uri="{FF2B5EF4-FFF2-40B4-BE49-F238E27FC236}">
                <a16:creationId xmlns:a16="http://schemas.microsoft.com/office/drawing/2014/main" id="{02F9E805-8455-7346-9B4B-24050D0FB5E9}"/>
              </a:ext>
            </a:extLst>
          </p:cNvPr>
          <p:cNvSpPr/>
          <p:nvPr/>
        </p:nvSpPr>
        <p:spPr bwMode="auto">
          <a:xfrm>
            <a:off x="9296054" y="4709600"/>
            <a:ext cx="1608083" cy="1080000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chemeClr val="bg1"/>
                </a:solidFill>
                <a:latin typeface="Arial" charset="0"/>
              </a:rPr>
              <a:t>Datenbank</a:t>
            </a:r>
            <a:endParaRPr lang="de-DE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Rechteck 17">
            <a:extLst>
              <a:ext uri="{FF2B5EF4-FFF2-40B4-BE49-F238E27FC236}">
                <a16:creationId xmlns:a16="http://schemas.microsoft.com/office/drawing/2014/main" id="{CBCD2FA6-5173-D04B-8B6A-6E0B952FFA88}"/>
              </a:ext>
            </a:extLst>
          </p:cNvPr>
          <p:cNvSpPr/>
          <p:nvPr/>
        </p:nvSpPr>
        <p:spPr bwMode="auto">
          <a:xfrm>
            <a:off x="7125668" y="3606013"/>
            <a:ext cx="4067503" cy="92333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b="1" dirty="0">
                <a:solidFill>
                  <a:schemeClr val="bg1"/>
                </a:solidFill>
                <a:latin typeface="Arial" charset="0"/>
              </a:rPr>
              <a:t>DBMS-Software</a:t>
            </a:r>
          </a:p>
          <a:p>
            <a:pPr marL="268288" indent="-26828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Arial" charset="0"/>
              </a:rPr>
              <a:t>Verarbeitung von Transaktionen</a:t>
            </a:r>
          </a:p>
          <a:p>
            <a:pPr marL="268288" indent="-26828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Arial" charset="0"/>
              </a:rPr>
              <a:t>Zugriff auf die gespeicherten Daten</a:t>
            </a:r>
          </a:p>
        </p:txBody>
      </p:sp>
      <p:sp>
        <p:nvSpPr>
          <p:cNvPr id="10" name="Rechteck 18">
            <a:extLst>
              <a:ext uri="{FF2B5EF4-FFF2-40B4-BE49-F238E27FC236}">
                <a16:creationId xmlns:a16="http://schemas.microsoft.com/office/drawing/2014/main" id="{3B468363-FE79-574B-940C-20D5C1392189}"/>
              </a:ext>
            </a:extLst>
          </p:cNvPr>
          <p:cNvSpPr/>
          <p:nvPr/>
        </p:nvSpPr>
        <p:spPr bwMode="auto">
          <a:xfrm>
            <a:off x="7016055" y="1722088"/>
            <a:ext cx="2033753" cy="3693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b="1" dirty="0">
                <a:solidFill>
                  <a:schemeClr val="bg1"/>
                </a:solidFill>
                <a:latin typeface="Arial" charset="0"/>
              </a:rPr>
              <a:t>Anwendungen</a:t>
            </a:r>
          </a:p>
        </p:txBody>
      </p:sp>
      <p:sp>
        <p:nvSpPr>
          <p:cNvPr id="11" name="Rechteck 19">
            <a:extLst>
              <a:ext uri="{FF2B5EF4-FFF2-40B4-BE49-F238E27FC236}">
                <a16:creationId xmlns:a16="http://schemas.microsoft.com/office/drawing/2014/main" id="{951771D9-C88F-E543-9FF2-8D35B52512FC}"/>
              </a:ext>
            </a:extLst>
          </p:cNvPr>
          <p:cNvSpPr/>
          <p:nvPr/>
        </p:nvSpPr>
        <p:spPr bwMode="auto">
          <a:xfrm>
            <a:off x="9612108" y="1722088"/>
            <a:ext cx="1686911" cy="3693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b="1" dirty="0">
                <a:solidFill>
                  <a:schemeClr val="bg1"/>
                </a:solidFill>
                <a:latin typeface="Arial" charset="0"/>
              </a:rPr>
              <a:t>Benutzer*in</a:t>
            </a:r>
          </a:p>
        </p:txBody>
      </p:sp>
      <p:sp>
        <p:nvSpPr>
          <p:cNvPr id="12" name="Pfeil nach unten 29">
            <a:extLst>
              <a:ext uri="{FF2B5EF4-FFF2-40B4-BE49-F238E27FC236}">
                <a16:creationId xmlns:a16="http://schemas.microsoft.com/office/drawing/2014/main" id="{85596ECF-3D9C-1C44-90F9-A78FED263768}"/>
              </a:ext>
            </a:extLst>
          </p:cNvPr>
          <p:cNvSpPr/>
          <p:nvPr/>
        </p:nvSpPr>
        <p:spPr bwMode="auto">
          <a:xfrm>
            <a:off x="6684979" y="2293007"/>
            <a:ext cx="1860331" cy="930169"/>
          </a:xfrm>
          <a:prstGeom prst="downArrow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400" dirty="0"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latin typeface="Arial" charset="0"/>
              </a:rPr>
              <a:t>Anfragen</a:t>
            </a:r>
          </a:p>
        </p:txBody>
      </p:sp>
      <p:sp>
        <p:nvSpPr>
          <p:cNvPr id="13" name="Pfeil nach oben 30">
            <a:extLst>
              <a:ext uri="{FF2B5EF4-FFF2-40B4-BE49-F238E27FC236}">
                <a16:creationId xmlns:a16="http://schemas.microsoft.com/office/drawing/2014/main" id="{5A55475A-BC6D-D24A-8FC3-CA1AECED323A}"/>
              </a:ext>
            </a:extLst>
          </p:cNvPr>
          <p:cNvSpPr/>
          <p:nvPr/>
        </p:nvSpPr>
        <p:spPr bwMode="auto">
          <a:xfrm>
            <a:off x="9612108" y="2293007"/>
            <a:ext cx="1860331" cy="930169"/>
          </a:xfrm>
          <a:prstGeom prst="upArrow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>
                <a:latin typeface="Arial" charset="0"/>
              </a:rPr>
              <a:t>Ergeb-nisse</a:t>
            </a:r>
          </a:p>
        </p:txBody>
      </p:sp>
      <p:cxnSp>
        <p:nvCxnSpPr>
          <p:cNvPr id="14" name="Gerade Verbindung mit Pfeil 33">
            <a:extLst>
              <a:ext uri="{FF2B5EF4-FFF2-40B4-BE49-F238E27FC236}">
                <a16:creationId xmlns:a16="http://schemas.microsoft.com/office/drawing/2014/main" id="{A543635C-9D9A-2F4E-ABAA-9411C250006A}"/>
              </a:ext>
            </a:extLst>
          </p:cNvPr>
          <p:cNvCxnSpPr>
            <a:cxnSpLocks/>
            <a:stCxn id="9" idx="2"/>
            <a:endCxn id="7" idx="0"/>
          </p:cNvCxnSpPr>
          <p:nvPr/>
        </p:nvCxnSpPr>
        <p:spPr bwMode="auto">
          <a:xfrm flipH="1">
            <a:off x="8087365" y="4529343"/>
            <a:ext cx="1072055" cy="45535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Gerade Verbindung mit Pfeil 34">
            <a:extLst>
              <a:ext uri="{FF2B5EF4-FFF2-40B4-BE49-F238E27FC236}">
                <a16:creationId xmlns:a16="http://schemas.microsoft.com/office/drawing/2014/main" id="{6BD1F182-5510-7540-B332-F5FEE8DA9EEC}"/>
              </a:ext>
            </a:extLst>
          </p:cNvPr>
          <p:cNvCxnSpPr>
            <a:cxnSpLocks/>
            <a:stCxn id="9" idx="2"/>
            <a:endCxn id="8" idx="0"/>
          </p:cNvCxnSpPr>
          <p:nvPr/>
        </p:nvCxnSpPr>
        <p:spPr bwMode="auto">
          <a:xfrm>
            <a:off x="9159420" y="4529343"/>
            <a:ext cx="940676" cy="45025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88933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Erweiterte Systemumgebung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101A03E-6561-8D4A-B6BB-9A8F0F1DF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26" y="1665066"/>
            <a:ext cx="4723268" cy="4240848"/>
          </a:xfrm>
        </p:spPr>
        <p:txBody>
          <a:bodyPr/>
          <a:lstStyle/>
          <a:p>
            <a:r>
              <a:rPr lang="de-DE" dirty="0"/>
              <a:t>Zugriffe von</a:t>
            </a:r>
          </a:p>
          <a:p>
            <a:pPr lvl="1"/>
            <a:r>
              <a:rPr lang="de-DE" dirty="0"/>
              <a:t>DB-Administratoren</a:t>
            </a:r>
          </a:p>
          <a:p>
            <a:pPr lvl="1"/>
            <a:r>
              <a:rPr lang="de-DE" dirty="0"/>
              <a:t>Anwendungen</a:t>
            </a:r>
          </a:p>
          <a:p>
            <a:pPr lvl="1"/>
            <a:r>
              <a:rPr lang="de-DE" dirty="0"/>
              <a:t>Nutzer*innen</a:t>
            </a:r>
          </a:p>
          <a:p>
            <a:pPr lvl="2"/>
            <a:r>
              <a:rPr lang="de-DE" dirty="0"/>
              <a:t>Direkt auf DB </a:t>
            </a:r>
          </a:p>
          <a:p>
            <a:pPr lvl="3"/>
            <a:r>
              <a:rPr lang="de-DE" dirty="0"/>
              <a:t>Gelegentlich, interaktiv</a:t>
            </a:r>
          </a:p>
          <a:p>
            <a:pPr lvl="2"/>
            <a:r>
              <a:rPr lang="de-DE" dirty="0"/>
              <a:t>Parametrisch</a:t>
            </a:r>
          </a:p>
          <a:p>
            <a:pPr lvl="3"/>
            <a:r>
              <a:rPr lang="de-DE" dirty="0"/>
              <a:t>Vorgefertigte Anwendungsprogramme mit beschränktem Kommandovorrat (routinierte, wohldefinierte, formalisierte Befehle)</a:t>
            </a:r>
          </a:p>
          <a:p>
            <a:pPr lvl="2"/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F7649-161C-3544-9D2C-C2D795A9A2E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Einführung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14DC6-1E1F-704F-A36E-35F589346E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Braun - Datenbanken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1B3427-C226-4F34-8D19-E2B603CBE6B7}" type="slidenum">
              <a:rPr lang="de-DE" smtClean="0"/>
              <a:pPr/>
              <a:t>26</a:t>
            </a:fld>
            <a:endParaRPr lang="de-DE"/>
          </a:p>
        </p:txBody>
      </p:sp>
      <p:pic>
        <p:nvPicPr>
          <p:cNvPr id="6" name="Picture 5" descr="7021_02-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2895" y="318902"/>
            <a:ext cx="6748780" cy="5447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6894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Architektur eines DBMS</a:t>
            </a:r>
          </a:p>
        </p:txBody>
      </p:sp>
      <p:sp>
        <p:nvSpPr>
          <p:cNvPr id="102" name="Content Placeholder 101">
            <a:extLst>
              <a:ext uri="{FF2B5EF4-FFF2-40B4-BE49-F238E27FC236}">
                <a16:creationId xmlns:a16="http://schemas.microsoft.com/office/drawing/2014/main" id="{8EB4AD40-2F5D-7D4D-AEFF-045D420C5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25" y="1665066"/>
            <a:ext cx="4649803" cy="4240848"/>
          </a:xfrm>
        </p:spPr>
        <p:txBody>
          <a:bodyPr/>
          <a:lstStyle/>
          <a:p>
            <a:r>
              <a:rPr lang="de-DE" dirty="0"/>
              <a:t>Ausblick: Hinter den Kulissen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Teil von 4. Relational Datenmodell – Relationale Algebra und 5. SQL</a:t>
            </a:r>
          </a:p>
          <a:p>
            <a:pPr lvl="2"/>
            <a:r>
              <a:rPr lang="de-DE" dirty="0">
                <a:solidFill>
                  <a:schemeClr val="accent1"/>
                </a:solidFill>
              </a:rPr>
              <a:t>Anfragen stellen</a:t>
            </a:r>
          </a:p>
          <a:p>
            <a:pPr lvl="2"/>
            <a:r>
              <a:rPr lang="de-DE" dirty="0">
                <a:solidFill>
                  <a:schemeClr val="accent1"/>
                </a:solidFill>
              </a:rPr>
              <a:t>Daten ändern</a:t>
            </a:r>
          </a:p>
          <a:p>
            <a:pPr lvl="1"/>
            <a:r>
              <a:rPr lang="de-DE" dirty="0">
                <a:solidFill>
                  <a:schemeClr val="accent2"/>
                </a:solidFill>
              </a:rPr>
              <a:t>Teil von 6. Anfrageverarbeitung</a:t>
            </a:r>
          </a:p>
          <a:p>
            <a:pPr lvl="2"/>
            <a:r>
              <a:rPr lang="de-DE" dirty="0">
                <a:solidFill>
                  <a:schemeClr val="accent2"/>
                </a:solidFill>
              </a:rPr>
              <a:t>Speicherung und Verwaltung der DB</a:t>
            </a:r>
          </a:p>
          <a:p>
            <a:pPr lvl="2"/>
            <a:r>
              <a:rPr lang="de-DE" dirty="0">
                <a:solidFill>
                  <a:schemeClr val="accent2"/>
                </a:solidFill>
              </a:rPr>
              <a:t>Effiziente Umsetzung der SQL Befehle im DBMS</a:t>
            </a:r>
          </a:p>
          <a:p>
            <a:pPr lvl="1"/>
            <a:r>
              <a:rPr lang="de-DE" dirty="0">
                <a:solidFill>
                  <a:schemeClr val="accent6"/>
                </a:solidFill>
              </a:rPr>
              <a:t>Teil von 7. Transaktionen</a:t>
            </a:r>
          </a:p>
          <a:p>
            <a:pPr lvl="2"/>
            <a:r>
              <a:rPr lang="de-DE" dirty="0">
                <a:solidFill>
                  <a:schemeClr val="accent6"/>
                </a:solidFill>
              </a:rPr>
              <a:t>ACID-Umsetzung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D718B86-E120-CC49-B377-6F6F971F3889}"/>
              </a:ext>
            </a:extLst>
          </p:cNvPr>
          <p:cNvGrpSpPr/>
          <p:nvPr/>
        </p:nvGrpSpPr>
        <p:grpSpPr>
          <a:xfrm>
            <a:off x="4999802" y="1554563"/>
            <a:ext cx="6831873" cy="4351351"/>
            <a:chOff x="2598918" y="1518533"/>
            <a:chExt cx="6831873" cy="435135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0D92ECD-3E93-3640-8082-69E20F1C0266}"/>
                </a:ext>
              </a:extLst>
            </p:cNvPr>
            <p:cNvSpPr/>
            <p:nvPr/>
          </p:nvSpPr>
          <p:spPr>
            <a:xfrm>
              <a:off x="6049152" y="2623286"/>
              <a:ext cx="2090551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>
                  <a:solidFill>
                    <a:schemeClr val="tx1"/>
                  </a:solidFill>
                </a:rPr>
                <a:t>Parser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091CBAA-9212-444C-9668-0F15529B0F42}"/>
                </a:ext>
              </a:extLst>
            </p:cNvPr>
            <p:cNvSpPr/>
            <p:nvPr/>
          </p:nvSpPr>
          <p:spPr>
            <a:xfrm>
              <a:off x="3768141" y="2618218"/>
              <a:ext cx="2090551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>
                  <a:solidFill>
                    <a:schemeClr val="tx1"/>
                  </a:solidFill>
                </a:rPr>
                <a:t>Ausführer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56EAB54-324D-1B44-B7F9-90DE9740FCA2}"/>
                </a:ext>
              </a:extLst>
            </p:cNvPr>
            <p:cNvSpPr/>
            <p:nvPr/>
          </p:nvSpPr>
          <p:spPr>
            <a:xfrm>
              <a:off x="6049152" y="3076907"/>
              <a:ext cx="2090551" cy="30777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>
                  <a:solidFill>
                    <a:schemeClr val="tx2"/>
                  </a:solidFill>
                </a:rPr>
                <a:t>Optimierer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F4B99C4-E1FA-E44A-BA9E-74EB8722A524}"/>
                </a:ext>
              </a:extLst>
            </p:cNvPr>
            <p:cNvSpPr/>
            <p:nvPr/>
          </p:nvSpPr>
          <p:spPr>
            <a:xfrm>
              <a:off x="3768141" y="3071839"/>
              <a:ext cx="2090551" cy="30777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>
                  <a:solidFill>
                    <a:schemeClr val="tx2"/>
                  </a:solidFill>
                </a:rPr>
                <a:t>Operator-Evaluierer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A260C7E-5987-C948-A539-CD10576BD8F4}"/>
                </a:ext>
              </a:extLst>
            </p:cNvPr>
            <p:cNvSpPr/>
            <p:nvPr/>
          </p:nvSpPr>
          <p:spPr>
            <a:xfrm>
              <a:off x="3655876" y="2568662"/>
              <a:ext cx="4588922" cy="8759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D193E2B-16E2-C445-AFAC-73970C17F80B}"/>
                </a:ext>
              </a:extLst>
            </p:cNvPr>
            <p:cNvSpPr/>
            <p:nvPr/>
          </p:nvSpPr>
          <p:spPr>
            <a:xfrm>
              <a:off x="4360780" y="3622766"/>
              <a:ext cx="3185296" cy="30777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de-DE" sz="1400">
                  <a:solidFill>
                    <a:schemeClr val="tx2"/>
                  </a:solidFill>
                </a:rPr>
                <a:t>Dateiverwaltungs- und Zugriffsmethoden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13F904E-F888-9844-BF56-6868521B7332}"/>
                </a:ext>
              </a:extLst>
            </p:cNvPr>
            <p:cNvSpPr/>
            <p:nvPr/>
          </p:nvSpPr>
          <p:spPr>
            <a:xfrm>
              <a:off x="4360428" y="4116080"/>
              <a:ext cx="3186000" cy="30777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de-DE" sz="1400">
                  <a:solidFill>
                    <a:schemeClr val="tx2"/>
                  </a:solidFill>
                </a:rPr>
                <a:t>Puffer-Verwalter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6F3DA6F-BE9D-3B43-9DBC-9528DE4140B8}"/>
                </a:ext>
              </a:extLst>
            </p:cNvPr>
            <p:cNvSpPr/>
            <p:nvPr/>
          </p:nvSpPr>
          <p:spPr>
            <a:xfrm>
              <a:off x="4360428" y="4599690"/>
              <a:ext cx="3186000" cy="30777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de-DE" sz="1400">
                  <a:solidFill>
                    <a:schemeClr val="tx2"/>
                  </a:solidFill>
                </a:rPr>
                <a:t>Verwalter für externen Speicher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C6AC8CC-1676-AD4B-8500-674B7E6AFFE8}"/>
                </a:ext>
              </a:extLst>
            </p:cNvPr>
            <p:cNvSpPr/>
            <p:nvPr/>
          </p:nvSpPr>
          <p:spPr>
            <a:xfrm>
              <a:off x="2860610" y="3622767"/>
              <a:ext cx="1234685" cy="619061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sz="1400">
                  <a:solidFill>
                    <a:schemeClr val="tx2"/>
                  </a:solidFill>
                </a:rPr>
                <a:t>Transaktions-Verwalter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2966A0B-0E00-0745-8B65-351669E53741}"/>
                </a:ext>
              </a:extLst>
            </p:cNvPr>
            <p:cNvSpPr/>
            <p:nvPr/>
          </p:nvSpPr>
          <p:spPr>
            <a:xfrm>
              <a:off x="2860610" y="4304024"/>
              <a:ext cx="1234685" cy="60344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sz="1400">
                  <a:solidFill>
                    <a:schemeClr val="tx2"/>
                  </a:solidFill>
                </a:rPr>
                <a:t>Sperr</a:t>
              </a:r>
            </a:p>
            <a:p>
              <a:pPr algn="ctr"/>
              <a:r>
                <a:rPr lang="de-DE" sz="1400">
                  <a:solidFill>
                    <a:schemeClr val="tx2"/>
                  </a:solidFill>
                </a:rPr>
                <a:t>-Verwalter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47461BA-A741-2B49-8965-B70252A09318}"/>
                </a:ext>
              </a:extLst>
            </p:cNvPr>
            <p:cNvSpPr/>
            <p:nvPr/>
          </p:nvSpPr>
          <p:spPr>
            <a:xfrm>
              <a:off x="7740510" y="3577182"/>
              <a:ext cx="1363720" cy="1388111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sz="1400">
                  <a:solidFill>
                    <a:schemeClr val="tx2"/>
                  </a:solidFill>
                </a:rPr>
                <a:t>Wieder-herstellungs-Verwalter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292EFF6-BC60-664D-A814-90D343742CE9}"/>
                </a:ext>
              </a:extLst>
            </p:cNvPr>
            <p:cNvSpPr/>
            <p:nvPr/>
          </p:nvSpPr>
          <p:spPr>
            <a:xfrm>
              <a:off x="2598918" y="2507134"/>
              <a:ext cx="6702838" cy="25017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C04A032E-3442-3943-950D-6B02B82917D9}"/>
                </a:ext>
              </a:extLst>
            </p:cNvPr>
            <p:cNvSpPr/>
            <p:nvPr/>
          </p:nvSpPr>
          <p:spPr>
            <a:xfrm>
              <a:off x="3011213" y="1518533"/>
              <a:ext cx="1707931" cy="361355"/>
            </a:xfrm>
            <a:prstGeom prst="roundRect">
              <a:avLst>
                <a:gd name="adj" fmla="val 2592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>
                  <a:solidFill>
                    <a:schemeClr val="tx1"/>
                  </a:solidFill>
                </a:rPr>
                <a:t>Webformulare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F0BDEF42-E94E-0145-8500-9988AC420FA2}"/>
                </a:ext>
              </a:extLst>
            </p:cNvPr>
            <p:cNvSpPr/>
            <p:nvPr/>
          </p:nvSpPr>
          <p:spPr>
            <a:xfrm>
              <a:off x="5096372" y="1518533"/>
              <a:ext cx="1707931" cy="361355"/>
            </a:xfrm>
            <a:prstGeom prst="roundRect">
              <a:avLst>
                <a:gd name="adj" fmla="val 2592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>
                  <a:solidFill>
                    <a:schemeClr val="tx1"/>
                  </a:solidFill>
                </a:rPr>
                <a:t>Anwendungen</a:t>
              </a: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1CDCB60D-9948-D74E-9E92-47D56BF4CDCA}"/>
                </a:ext>
              </a:extLst>
            </p:cNvPr>
            <p:cNvSpPr/>
            <p:nvPr/>
          </p:nvSpPr>
          <p:spPr>
            <a:xfrm>
              <a:off x="7185467" y="1518533"/>
              <a:ext cx="1707931" cy="361355"/>
            </a:xfrm>
            <a:prstGeom prst="roundRect">
              <a:avLst>
                <a:gd name="adj" fmla="val 2592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>
                  <a:solidFill>
                    <a:schemeClr val="tx1"/>
                  </a:solidFill>
                </a:rPr>
                <a:t>SQL-Schnittstelle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2241047-35BF-9547-A823-E1DE0DC003EF}"/>
                </a:ext>
              </a:extLst>
            </p:cNvPr>
            <p:cNvSpPr txBox="1"/>
            <p:nvPr/>
          </p:nvSpPr>
          <p:spPr>
            <a:xfrm>
              <a:off x="5519193" y="2045468"/>
              <a:ext cx="8622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>
                  <a:solidFill>
                    <a:schemeClr val="accent1"/>
                  </a:solidFill>
                </a:rPr>
                <a:t>Anfragen</a:t>
              </a:r>
            </a:p>
          </p:txBody>
        </p:sp>
        <p:sp>
          <p:nvSpPr>
            <p:cNvPr id="19" name="Can 18">
              <a:extLst>
                <a:ext uri="{FF2B5EF4-FFF2-40B4-BE49-F238E27FC236}">
                  <a16:creationId xmlns:a16="http://schemas.microsoft.com/office/drawing/2014/main" id="{EAE531D7-AEC7-FD46-8042-B56D678A9A87}"/>
                </a:ext>
              </a:extLst>
            </p:cNvPr>
            <p:cNvSpPr/>
            <p:nvPr/>
          </p:nvSpPr>
          <p:spPr>
            <a:xfrm>
              <a:off x="4357337" y="5166846"/>
              <a:ext cx="3186000" cy="703038"/>
            </a:xfrm>
            <a:prstGeom prst="can">
              <a:avLst/>
            </a:prstGeom>
            <a:solidFill>
              <a:schemeClr val="accent2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400">
                  <a:solidFill>
                    <a:schemeClr val="tx2"/>
                  </a:solidFill>
                </a:rPr>
                <a:t>Dateien für Daten und Indices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4419B48-6675-4F46-AE08-F3649E76D5E0}"/>
                </a:ext>
              </a:extLst>
            </p:cNvPr>
            <p:cNvSpPr txBox="1"/>
            <p:nvPr/>
          </p:nvSpPr>
          <p:spPr>
            <a:xfrm>
              <a:off x="7539894" y="5423045"/>
              <a:ext cx="9983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/>
                <a:t>Datenbank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AEC00F1-A740-3C4B-BB67-C345EC71AD87}"/>
                </a:ext>
              </a:extLst>
            </p:cNvPr>
            <p:cNvSpPr txBox="1"/>
            <p:nvPr/>
          </p:nvSpPr>
          <p:spPr>
            <a:xfrm>
              <a:off x="8463860" y="4973381"/>
              <a:ext cx="9669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/>
                <a:t>DBMS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872BF7A-8470-A044-8B73-87B797F66F65}"/>
                </a:ext>
              </a:extLst>
            </p:cNvPr>
            <p:cNvCxnSpPr>
              <a:cxnSpLocks/>
              <a:stCxn id="32" idx="2"/>
              <a:endCxn id="33" idx="0"/>
            </p:cNvCxnSpPr>
            <p:nvPr/>
          </p:nvCxnSpPr>
          <p:spPr>
            <a:xfrm>
              <a:off x="5950337" y="3444572"/>
              <a:ext cx="3091" cy="17819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9A2081F5-4E65-6743-A681-BDB066615640}"/>
                </a:ext>
              </a:extLst>
            </p:cNvPr>
            <p:cNvCxnSpPr>
              <a:cxnSpLocks/>
              <a:stCxn id="33" idx="2"/>
              <a:endCxn id="34" idx="0"/>
            </p:cNvCxnSpPr>
            <p:nvPr/>
          </p:nvCxnSpPr>
          <p:spPr>
            <a:xfrm>
              <a:off x="5953428" y="3930543"/>
              <a:ext cx="0" cy="1855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004D6E7F-EFA7-B644-8B9C-7BF185722FCA}"/>
                </a:ext>
              </a:extLst>
            </p:cNvPr>
            <p:cNvCxnSpPr>
              <a:cxnSpLocks/>
              <a:stCxn id="34" idx="2"/>
              <a:endCxn id="35" idx="0"/>
            </p:cNvCxnSpPr>
            <p:nvPr/>
          </p:nvCxnSpPr>
          <p:spPr>
            <a:xfrm>
              <a:off x="5953428" y="4423857"/>
              <a:ext cx="0" cy="1758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2B587B9F-FE63-2A4C-89C5-A524696F985E}"/>
                </a:ext>
              </a:extLst>
            </p:cNvPr>
            <p:cNvCxnSpPr>
              <a:cxnSpLocks/>
              <a:stCxn id="16" idx="2"/>
              <a:endCxn id="39" idx="0"/>
            </p:cNvCxnSpPr>
            <p:nvPr/>
          </p:nvCxnSpPr>
          <p:spPr>
            <a:xfrm>
              <a:off x="5950337" y="2353245"/>
              <a:ext cx="0" cy="1538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0F03D292-3A44-7546-B32F-E910B2B1829C}"/>
                </a:ext>
              </a:extLst>
            </p:cNvPr>
            <p:cNvCxnSpPr>
              <a:cxnSpLocks/>
              <a:stCxn id="41" idx="2"/>
              <a:endCxn id="16" idx="1"/>
            </p:cNvCxnSpPr>
            <p:nvPr/>
          </p:nvCxnSpPr>
          <p:spPr>
            <a:xfrm>
              <a:off x="3865179" y="1879888"/>
              <a:ext cx="1654014" cy="3194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05994152-717F-1247-8328-69E8039292DC}"/>
                </a:ext>
              </a:extLst>
            </p:cNvPr>
            <p:cNvCxnSpPr>
              <a:cxnSpLocks/>
              <a:stCxn id="42" idx="2"/>
              <a:endCxn id="16" idx="0"/>
            </p:cNvCxnSpPr>
            <p:nvPr/>
          </p:nvCxnSpPr>
          <p:spPr>
            <a:xfrm flipH="1">
              <a:off x="5950337" y="1879888"/>
              <a:ext cx="1" cy="1655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86E6F66A-0BCE-474B-927A-3421ABC06F10}"/>
                </a:ext>
              </a:extLst>
            </p:cNvPr>
            <p:cNvCxnSpPr>
              <a:cxnSpLocks/>
              <a:stCxn id="43" idx="2"/>
              <a:endCxn id="16" idx="3"/>
            </p:cNvCxnSpPr>
            <p:nvPr/>
          </p:nvCxnSpPr>
          <p:spPr>
            <a:xfrm flipH="1">
              <a:off x="6381480" y="1879888"/>
              <a:ext cx="1657953" cy="3194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A1213287-8BC5-AC40-BA30-C4AD36EADE97}"/>
                </a:ext>
              </a:extLst>
            </p:cNvPr>
            <p:cNvCxnSpPr>
              <a:cxnSpLocks/>
              <a:stCxn id="35" idx="2"/>
              <a:endCxn id="19" idx="1"/>
            </p:cNvCxnSpPr>
            <p:nvPr/>
          </p:nvCxnSpPr>
          <p:spPr>
            <a:xfrm flipH="1">
              <a:off x="5950337" y="4907467"/>
              <a:ext cx="3091" cy="25937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AF823C6F-1772-9B48-B93E-9991EC2E6E78}"/>
                </a:ext>
              </a:extLst>
            </p:cNvPr>
            <p:cNvCxnSpPr>
              <a:cxnSpLocks/>
              <a:stCxn id="38" idx="1"/>
              <a:endCxn id="34" idx="3"/>
            </p:cNvCxnSpPr>
            <p:nvPr/>
          </p:nvCxnSpPr>
          <p:spPr>
            <a:xfrm flipH="1" flipV="1">
              <a:off x="7546428" y="4269969"/>
              <a:ext cx="194082" cy="126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6FB26EF1-9574-924E-A362-B1BDD7E6480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39894" y="3778820"/>
              <a:ext cx="197173" cy="147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E88349B6-9F15-8B43-96C1-F36EA21329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43337" y="4753578"/>
              <a:ext cx="197173" cy="147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46C812B4-66F9-7F4D-A2AC-6150ABA4A9F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63255" y="4263970"/>
              <a:ext cx="197173" cy="147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92B37593-535E-5A4B-A533-3663E187258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59812" y="3773024"/>
              <a:ext cx="197173" cy="147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ED0CE984-B3CE-2143-ACB3-B4B6C560A2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63255" y="4747782"/>
              <a:ext cx="197173" cy="147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8DE8B6D-FB52-A945-9735-F450A14B9016}"/>
                </a:ext>
              </a:extLst>
            </p:cNvPr>
            <p:cNvSpPr/>
            <p:nvPr/>
          </p:nvSpPr>
          <p:spPr>
            <a:xfrm>
              <a:off x="2799535" y="3581552"/>
              <a:ext cx="1363720" cy="13881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sz="1400">
                <a:solidFill>
                  <a:schemeClr val="tx1"/>
                </a:solidFill>
              </a:endParaRPr>
            </a:p>
          </p:txBody>
        </p:sp>
      </p:grpSp>
      <p:sp>
        <p:nvSpPr>
          <p:cNvPr id="103" name="Date Placeholder 102">
            <a:extLst>
              <a:ext uri="{FF2B5EF4-FFF2-40B4-BE49-F238E27FC236}">
                <a16:creationId xmlns:a16="http://schemas.microsoft.com/office/drawing/2014/main" id="{90C5FEAE-3F21-F644-A153-EF4F40E96CB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Einführung</a:t>
            </a:r>
          </a:p>
        </p:txBody>
      </p:sp>
      <p:sp>
        <p:nvSpPr>
          <p:cNvPr id="104" name="Footer Placeholder 103">
            <a:extLst>
              <a:ext uri="{FF2B5EF4-FFF2-40B4-BE49-F238E27FC236}">
                <a16:creationId xmlns:a16="http://schemas.microsoft.com/office/drawing/2014/main" id="{813E491A-AC8B-F14F-BF15-9D7154E15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8100832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64DF7-DDD8-5D44-86F6-7E2F3C02C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Zwischenzusammenfassung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2B40B-0DC8-7644-A835-7A13D35DF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DB-Sprachen</a:t>
            </a:r>
          </a:p>
          <a:p>
            <a:pPr lvl="1"/>
            <a:r>
              <a:rPr lang="de-DE" dirty="0"/>
              <a:t>VDL, DDL, SDL und DML</a:t>
            </a:r>
          </a:p>
          <a:p>
            <a:pPr lvl="1"/>
            <a:r>
              <a:rPr lang="de-DE" dirty="0"/>
              <a:t>SQL als Universalsprache</a:t>
            </a:r>
          </a:p>
          <a:p>
            <a:r>
              <a:rPr lang="de-DE" dirty="0"/>
              <a:t>DB-Systemumgebung</a:t>
            </a:r>
          </a:p>
          <a:p>
            <a:pPr lvl="1"/>
            <a:r>
              <a:rPr lang="de-DE" dirty="0"/>
              <a:t>Manipulationen von Administrator*innen, Programmen, Nutzer*innen (gelegentlich, parametrisch)</a:t>
            </a:r>
          </a:p>
          <a:p>
            <a:pPr lvl="1"/>
            <a:r>
              <a:rPr lang="de-DE" dirty="0"/>
              <a:t>DBMS</a:t>
            </a:r>
          </a:p>
          <a:p>
            <a:pPr lvl="2"/>
            <a:r>
              <a:rPr lang="de-DE" dirty="0"/>
              <a:t>Anfrage: Ausführer, Parser, Operator-</a:t>
            </a:r>
            <a:r>
              <a:rPr lang="de-DE" dirty="0" err="1"/>
              <a:t>Evaluierer</a:t>
            </a:r>
            <a:r>
              <a:rPr lang="de-DE" dirty="0"/>
              <a:t>, Optimierer</a:t>
            </a:r>
          </a:p>
          <a:p>
            <a:pPr lvl="2"/>
            <a:r>
              <a:rPr lang="de-DE" dirty="0"/>
              <a:t>Daten: Dateien, Verwalter für externen Speicher, Puffer, Dateiverwaltung, Zugriffsmethoden</a:t>
            </a:r>
          </a:p>
          <a:p>
            <a:pPr lvl="2"/>
            <a:r>
              <a:rPr lang="de-DE" dirty="0"/>
              <a:t>(Mehr)</a:t>
            </a:r>
            <a:r>
              <a:rPr lang="de-DE" dirty="0" err="1"/>
              <a:t>benutzung</a:t>
            </a:r>
            <a:r>
              <a:rPr lang="de-DE" dirty="0"/>
              <a:t>: Transaktionen-, Sperr-, Wiederherstellungs-Verwalter</a:t>
            </a:r>
          </a:p>
          <a:p>
            <a:pPr lvl="1"/>
            <a:r>
              <a:rPr lang="de-DE" dirty="0"/>
              <a:t>DBS = DBMS + DB</a:t>
            </a:r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6989E-4BD1-414E-9E16-0A5D30332F6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Einführung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FB90D-7FC0-3246-A3DC-875B2FAD9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Braun - Datenbanken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CF13E-A352-3146-90C0-83258B964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6304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0B9B4-D791-2747-A0D4-3890A5179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Überblick: 1. Einführung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E95CA-0C80-BA48-B5E4-4811D0245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de-DE" i="1" dirty="0"/>
              <a:t>Datenbanken</a:t>
            </a:r>
          </a:p>
          <a:p>
            <a:pPr lvl="1"/>
            <a:r>
              <a:rPr lang="de-DE" dirty="0"/>
              <a:t>Datenbank (DB)</a:t>
            </a:r>
          </a:p>
          <a:p>
            <a:pPr lvl="1"/>
            <a:r>
              <a:rPr lang="de-DE" dirty="0"/>
              <a:t>Datenabstraktion, Datenmodelle, Datenunabhängigkeit</a:t>
            </a:r>
          </a:p>
          <a:p>
            <a:pPr lvl="1"/>
            <a:r>
              <a:rPr lang="de-DE" dirty="0"/>
              <a:t>Mehrbenutzersysteme</a:t>
            </a:r>
          </a:p>
          <a:p>
            <a:pPr marL="457200" indent="-457200">
              <a:buFont typeface="+mj-lt"/>
              <a:buAutoNum type="alphaUcPeriod"/>
            </a:pPr>
            <a:r>
              <a:rPr lang="de-DE" i="1" dirty="0"/>
              <a:t>DB-Umgebungen</a:t>
            </a:r>
          </a:p>
          <a:p>
            <a:pPr lvl="1"/>
            <a:r>
              <a:rPr lang="de-DE" dirty="0"/>
              <a:t>DB-Sprachen</a:t>
            </a:r>
          </a:p>
          <a:p>
            <a:pPr lvl="1"/>
            <a:r>
              <a:rPr lang="de-DE" dirty="0"/>
              <a:t>Datenbanksystem (DBS)</a:t>
            </a:r>
          </a:p>
          <a:p>
            <a:pPr lvl="1"/>
            <a:r>
              <a:rPr lang="de-DE" dirty="0"/>
              <a:t>Datenbankmanagementsystem (DBMS)</a:t>
            </a:r>
          </a:p>
          <a:p>
            <a:pPr marL="457200" indent="-457200">
              <a:buFont typeface="+mj-lt"/>
              <a:buAutoNum type="alphaUcPeriod"/>
            </a:pPr>
            <a:r>
              <a:rPr lang="de-DE" b="1" i="1" dirty="0">
                <a:solidFill>
                  <a:schemeClr val="accent1"/>
                </a:solidFill>
              </a:rPr>
              <a:t>Phasen des DB-Entwurfs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Anforderung, Modellierung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42244-711B-0E46-A50B-97C93D21AA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Einführung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AFF177-6987-224A-855B-5850B99DC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CEC48-9020-B54A-9EC4-38884674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4106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0B9B4-D791-2747-A0D4-3890A5179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Überblick: 1. Einführung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E95CA-0C80-BA48-B5E4-4811D0245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de-DE" b="1" i="1" dirty="0">
                <a:solidFill>
                  <a:schemeClr val="accent1"/>
                </a:solidFill>
              </a:rPr>
              <a:t>Datenbanken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Datenbank (DB)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Datenabstraktion, Datenmodelle, Datenunabhängigkeit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Mehrbenutzersysteme</a:t>
            </a:r>
          </a:p>
          <a:p>
            <a:pPr marL="457200" indent="-457200">
              <a:buFont typeface="+mj-lt"/>
              <a:buAutoNum type="alphaUcPeriod"/>
            </a:pPr>
            <a:r>
              <a:rPr lang="de-DE" i="1" dirty="0"/>
              <a:t>DB-Umgebungen</a:t>
            </a:r>
          </a:p>
          <a:p>
            <a:pPr lvl="1"/>
            <a:r>
              <a:rPr lang="de-DE" dirty="0"/>
              <a:t>DB-Sprachen</a:t>
            </a:r>
          </a:p>
          <a:p>
            <a:pPr lvl="1"/>
            <a:r>
              <a:rPr lang="de-DE" dirty="0"/>
              <a:t>Datenbanksystem (DBS)</a:t>
            </a:r>
          </a:p>
          <a:p>
            <a:pPr lvl="1"/>
            <a:r>
              <a:rPr lang="de-DE" dirty="0"/>
              <a:t>Datenbankmanagementsystem (DBMS)</a:t>
            </a:r>
          </a:p>
          <a:p>
            <a:pPr marL="457200" indent="-457200">
              <a:buFont typeface="+mj-lt"/>
              <a:buAutoNum type="alphaUcPeriod"/>
            </a:pPr>
            <a:r>
              <a:rPr lang="de-DE" i="1" dirty="0"/>
              <a:t>Phasen des DB-Entwurfs</a:t>
            </a:r>
          </a:p>
          <a:p>
            <a:pPr lvl="1"/>
            <a:r>
              <a:rPr lang="de-DE" dirty="0"/>
              <a:t>Anforderung, Modellierung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42244-711B-0E46-A50B-97C93D21AA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Einführung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AFF177-6987-224A-855B-5850B99DC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CEC48-9020-B54A-9EC4-38884674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0248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68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Phasen des DB-Entwurfs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9D86C0-576B-254D-A9F6-651930CBF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25" y="1665066"/>
            <a:ext cx="3404824" cy="4240848"/>
          </a:xfrm>
        </p:spPr>
        <p:txBody>
          <a:bodyPr/>
          <a:lstStyle/>
          <a:p>
            <a:r>
              <a:rPr lang="de-DE" dirty="0"/>
              <a:t>Ausblick: Von der </a:t>
            </a:r>
            <a:br>
              <a:rPr lang="de-DE" dirty="0"/>
            </a:br>
            <a:r>
              <a:rPr lang="de-DE" dirty="0"/>
              <a:t>Anwendung her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Teil von 2. </a:t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de-DE" dirty="0">
                <a:solidFill>
                  <a:schemeClr val="accent1"/>
                </a:solidFill>
              </a:rPr>
              <a:t>DB-Modellierung</a:t>
            </a:r>
          </a:p>
          <a:p>
            <a:pPr lvl="2"/>
            <a:r>
              <a:rPr lang="de-DE" dirty="0">
                <a:solidFill>
                  <a:schemeClr val="accent1"/>
                </a:solidFill>
              </a:rPr>
              <a:t>Methode: ERM</a:t>
            </a:r>
          </a:p>
          <a:p>
            <a:pPr lvl="1"/>
            <a:r>
              <a:rPr lang="de-DE" dirty="0">
                <a:solidFill>
                  <a:schemeClr val="accent2"/>
                </a:solidFill>
              </a:rPr>
              <a:t>Teil von 3. Das relationale Datenmodell</a:t>
            </a:r>
          </a:p>
          <a:p>
            <a:pPr lvl="2"/>
            <a:r>
              <a:rPr lang="de-DE" dirty="0">
                <a:solidFill>
                  <a:schemeClr val="accent2"/>
                </a:solidFill>
              </a:rPr>
              <a:t>Methode: relationale Modellierung</a:t>
            </a:r>
          </a:p>
          <a:p>
            <a:pPr lvl="1"/>
            <a:r>
              <a:rPr lang="de-DE" dirty="0">
                <a:solidFill>
                  <a:schemeClr val="accent2"/>
                </a:solidFill>
              </a:rPr>
              <a:t>Teil von 4. DB-Entwurf</a:t>
            </a:r>
          </a:p>
          <a:p>
            <a:pPr lvl="1"/>
            <a:r>
              <a:rPr lang="de-DE" dirty="0">
                <a:solidFill>
                  <a:schemeClr val="accent6"/>
                </a:solidFill>
              </a:rPr>
              <a:t>Teil von 5. SQL &amp; Übergang zu „Hinter den Kulissen“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23FF64-5EBE-F349-8481-2BA2B918B3C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Einführung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B31164-97EE-FF42-96E1-99BDA5673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Braun - Datenbanken</a:t>
            </a:r>
          </a:p>
        </p:txBody>
      </p:sp>
      <p:sp>
        <p:nvSpPr>
          <p:cNvPr id="30" name="Foliennummernplatzhalter 2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C1B3427-C226-4F34-8D19-E2B603CBE6B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sp>
        <p:nvSpPr>
          <p:cNvPr id="138244" name="AutoShape 4"/>
          <p:cNvSpPr>
            <a:spLocks noChangeArrowheads="1"/>
          </p:cNvSpPr>
          <p:nvPr/>
        </p:nvSpPr>
        <p:spPr bwMode="auto">
          <a:xfrm>
            <a:off x="7920075" y="1581920"/>
            <a:ext cx="1841500" cy="517525"/>
          </a:xfrm>
          <a:prstGeom prst="chevron">
            <a:avLst>
              <a:gd name="adj" fmla="val 4619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400">
                <a:solidFill>
                  <a:schemeClr val="bg1"/>
                </a:solidFill>
              </a:rPr>
              <a:t>Logische Daten-</a:t>
            </a:r>
          </a:p>
          <a:p>
            <a:r>
              <a:rPr lang="de-DE" sz="1400">
                <a:solidFill>
                  <a:schemeClr val="bg1"/>
                </a:solidFill>
              </a:rPr>
              <a:t>modellierung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138245" name="AutoShape 5"/>
          <p:cNvSpPr>
            <a:spLocks noChangeArrowheads="1"/>
          </p:cNvSpPr>
          <p:nvPr/>
        </p:nvSpPr>
        <p:spPr bwMode="auto">
          <a:xfrm>
            <a:off x="9990175" y="1581920"/>
            <a:ext cx="1841500" cy="517525"/>
          </a:xfrm>
          <a:prstGeom prst="chevron">
            <a:avLst>
              <a:gd name="adj" fmla="val 46192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400" b="1">
                <a:solidFill>
                  <a:schemeClr val="bg1"/>
                </a:solidFill>
              </a:rPr>
              <a:t>Datenbank-</a:t>
            </a:r>
          </a:p>
          <a:p>
            <a:r>
              <a:rPr lang="de-DE" sz="1400">
                <a:solidFill>
                  <a:schemeClr val="bg1"/>
                </a:solidFill>
              </a:rPr>
              <a:t>Installation</a:t>
            </a:r>
            <a:endParaRPr lang="de-DE" sz="1400" b="1">
              <a:solidFill>
                <a:schemeClr val="bg1"/>
              </a:solidFill>
            </a:endParaRPr>
          </a:p>
        </p:txBody>
      </p:sp>
      <p:sp>
        <p:nvSpPr>
          <p:cNvPr id="138246" name="AutoShape 6"/>
          <p:cNvSpPr>
            <a:spLocks noChangeArrowheads="1"/>
          </p:cNvSpPr>
          <p:nvPr/>
        </p:nvSpPr>
        <p:spPr bwMode="auto">
          <a:xfrm>
            <a:off x="5851563" y="1581920"/>
            <a:ext cx="1841500" cy="517525"/>
          </a:xfrm>
          <a:prstGeom prst="chevron">
            <a:avLst>
              <a:gd name="adj" fmla="val 461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400" b="1">
                <a:solidFill>
                  <a:schemeClr val="bg1"/>
                </a:solidFill>
              </a:rPr>
              <a:t>Semantische</a:t>
            </a:r>
          </a:p>
          <a:p>
            <a:r>
              <a:rPr lang="de-DE" sz="1400">
                <a:solidFill>
                  <a:schemeClr val="bg1"/>
                </a:solidFill>
              </a:rPr>
              <a:t>Datenmodellier.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138247" name="AutoShape 7"/>
          <p:cNvSpPr>
            <a:spLocks noChangeArrowheads="1"/>
          </p:cNvSpPr>
          <p:nvPr/>
        </p:nvSpPr>
        <p:spPr bwMode="auto">
          <a:xfrm>
            <a:off x="3808450" y="1581920"/>
            <a:ext cx="1816100" cy="517525"/>
          </a:xfrm>
          <a:prstGeom prst="homePlate">
            <a:avLst>
              <a:gd name="adj" fmla="val 57057"/>
            </a:avLst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400" b="1">
                <a:solidFill>
                  <a:schemeClr val="bg1"/>
                </a:solidFill>
              </a:rPr>
              <a:t>Informations-</a:t>
            </a:r>
            <a:br>
              <a:rPr lang="de-DE" sz="1400" b="1">
                <a:solidFill>
                  <a:schemeClr val="bg1"/>
                </a:solidFill>
              </a:rPr>
            </a:br>
            <a:r>
              <a:rPr lang="de-DE" sz="1400" b="1">
                <a:solidFill>
                  <a:schemeClr val="bg1"/>
                </a:solidFill>
              </a:rPr>
              <a:t>sammlung</a:t>
            </a:r>
          </a:p>
        </p:txBody>
      </p:sp>
      <p:sp>
        <p:nvSpPr>
          <p:cNvPr id="138248" name="Line 8"/>
          <p:cNvSpPr>
            <a:spLocks noChangeShapeType="1"/>
          </p:cNvSpPr>
          <p:nvPr/>
        </p:nvSpPr>
        <p:spPr bwMode="auto">
          <a:xfrm flipV="1">
            <a:off x="3808451" y="2857957"/>
            <a:ext cx="80311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de-DE"/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11498935" y="2598560"/>
            <a:ext cx="2439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1400" i="1"/>
              <a:t>t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270416" y="2130883"/>
            <a:ext cx="1233491" cy="835025"/>
            <a:chOff x="717" y="1551"/>
            <a:chExt cx="777" cy="526"/>
          </a:xfrm>
        </p:grpSpPr>
        <p:sp>
          <p:nvSpPr>
            <p:cNvPr id="138252" name="Text Box 12"/>
            <p:cNvSpPr txBox="1">
              <a:spLocks noChangeArrowheads="1"/>
            </p:cNvSpPr>
            <p:nvPr/>
          </p:nvSpPr>
          <p:spPr bwMode="auto">
            <a:xfrm>
              <a:off x="717" y="1551"/>
              <a:ext cx="77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de-DE" sz="1400"/>
                <a:t>Anforderungs-</a:t>
              </a:r>
            </a:p>
            <a:p>
              <a:pPr algn="l"/>
              <a:r>
                <a:rPr lang="de-DE" sz="1400" b="1"/>
                <a:t>analyse</a:t>
              </a:r>
            </a:p>
          </p:txBody>
        </p:sp>
        <p:sp>
          <p:nvSpPr>
            <p:cNvPr id="138253" name="Line 13"/>
            <p:cNvSpPr>
              <a:spLocks noChangeShapeType="1"/>
            </p:cNvSpPr>
            <p:nvPr/>
          </p:nvSpPr>
          <p:spPr bwMode="auto">
            <a:xfrm>
              <a:off x="1066" y="1945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de-DE"/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5665832" y="2145169"/>
            <a:ext cx="1168403" cy="820738"/>
            <a:chOff x="1596" y="1560"/>
            <a:chExt cx="736" cy="517"/>
          </a:xfrm>
        </p:grpSpPr>
        <p:sp>
          <p:nvSpPr>
            <p:cNvPr id="138251" name="Text Box 11"/>
            <p:cNvSpPr txBox="1">
              <a:spLocks noChangeArrowheads="1"/>
            </p:cNvSpPr>
            <p:nvPr/>
          </p:nvSpPr>
          <p:spPr bwMode="auto">
            <a:xfrm>
              <a:off x="1596" y="1560"/>
              <a:ext cx="73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de-DE" sz="1400" b="1"/>
                <a:t>Grobe</a:t>
              </a:r>
            </a:p>
            <a:p>
              <a:pPr algn="l"/>
              <a:r>
                <a:rPr lang="de-DE" sz="1400"/>
                <a:t>Modellierung</a:t>
              </a:r>
              <a:endParaRPr lang="de-DE" sz="1400" b="1"/>
            </a:p>
          </p:txBody>
        </p:sp>
        <p:sp>
          <p:nvSpPr>
            <p:cNvPr id="138254" name="Line 14"/>
            <p:cNvSpPr>
              <a:spLocks noChangeShapeType="1"/>
            </p:cNvSpPr>
            <p:nvPr/>
          </p:nvSpPr>
          <p:spPr bwMode="auto">
            <a:xfrm>
              <a:off x="1858" y="1945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de-DE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6878046" y="2162949"/>
            <a:ext cx="1189040" cy="833438"/>
            <a:chOff x="2302" y="1552"/>
            <a:chExt cx="749" cy="525"/>
          </a:xfrm>
        </p:grpSpPr>
        <p:sp>
          <p:nvSpPr>
            <p:cNvPr id="138250" name="Text Box 10"/>
            <p:cNvSpPr txBox="1">
              <a:spLocks noChangeArrowheads="1"/>
            </p:cNvSpPr>
            <p:nvPr/>
          </p:nvSpPr>
          <p:spPr bwMode="auto">
            <a:xfrm>
              <a:off x="2302" y="1552"/>
              <a:ext cx="74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de-DE" sz="1400"/>
                <a:t>Genaue</a:t>
              </a:r>
            </a:p>
            <a:p>
              <a:pPr algn="l"/>
              <a:r>
                <a:rPr lang="de-DE" sz="1400" b="1"/>
                <a:t>Modellierung</a:t>
              </a:r>
            </a:p>
          </p:txBody>
        </p:sp>
        <p:sp>
          <p:nvSpPr>
            <p:cNvPr id="138255" name="Line 15"/>
            <p:cNvSpPr>
              <a:spLocks noChangeShapeType="1"/>
            </p:cNvSpPr>
            <p:nvPr/>
          </p:nvSpPr>
          <p:spPr bwMode="auto">
            <a:xfrm>
              <a:off x="2610" y="1945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de-DE"/>
            </a:p>
          </p:txBody>
        </p:sp>
      </p:grpSp>
      <p:sp>
        <p:nvSpPr>
          <p:cNvPr id="138256" name="Text Box 16"/>
          <p:cNvSpPr txBox="1">
            <a:spLocks noChangeArrowheads="1"/>
          </p:cNvSpPr>
          <p:nvPr/>
        </p:nvSpPr>
        <p:spPr bwMode="auto">
          <a:xfrm>
            <a:off x="3808450" y="3097669"/>
            <a:ext cx="178061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82563" indent="-182563">
              <a:buFontTx/>
              <a:buChar char="•"/>
            </a:pPr>
            <a:r>
              <a:rPr lang="de-DE"/>
              <a:t>Interview</a:t>
            </a:r>
          </a:p>
          <a:p>
            <a:pPr marL="182563" indent="-182563">
              <a:buFontTx/>
              <a:buChar char="•"/>
            </a:pPr>
            <a:r>
              <a:rPr lang="de-DE"/>
              <a:t>Begriffsanalyse</a:t>
            </a:r>
          </a:p>
          <a:p>
            <a:pPr marL="182563" indent="-182563">
              <a:buFontTx/>
              <a:buChar char="•"/>
            </a:pPr>
            <a:r>
              <a:rPr lang="de-DE"/>
              <a:t>Brainstorming</a:t>
            </a:r>
          </a:p>
          <a:p>
            <a:pPr marL="182563" indent="-182563">
              <a:buFontTx/>
              <a:buChar char="•"/>
            </a:pPr>
            <a:r>
              <a:rPr lang="de-DE"/>
              <a:t>Dokumenten-</a:t>
            </a:r>
            <a:br>
              <a:rPr lang="de-DE"/>
            </a:br>
            <a:r>
              <a:rPr lang="de-DE"/>
              <a:t>analyse</a:t>
            </a:r>
          </a:p>
          <a:p>
            <a:pPr marL="182563" indent="-182563">
              <a:buFontTx/>
              <a:buChar char="•"/>
            </a:pPr>
            <a:r>
              <a:rPr lang="de-DE"/>
              <a:t>…</a:t>
            </a:r>
          </a:p>
        </p:txBody>
      </p:sp>
      <p:sp>
        <p:nvSpPr>
          <p:cNvPr id="138257" name="Text Box 17"/>
          <p:cNvSpPr txBox="1">
            <a:spLocks noChangeArrowheads="1"/>
          </p:cNvSpPr>
          <p:nvPr/>
        </p:nvSpPr>
        <p:spPr bwMode="auto">
          <a:xfrm>
            <a:off x="5981739" y="3088145"/>
            <a:ext cx="136601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de-DE"/>
              <a:t> ERM</a:t>
            </a:r>
          </a:p>
          <a:p>
            <a:pPr algn="l">
              <a:buFontTx/>
              <a:buChar char="•"/>
            </a:pPr>
            <a:r>
              <a:rPr lang="de-DE"/>
              <a:t> NIAM</a:t>
            </a:r>
          </a:p>
          <a:p>
            <a:pPr algn="l">
              <a:buFontTx/>
              <a:buChar char="•"/>
            </a:pPr>
            <a:r>
              <a:rPr lang="de-DE"/>
              <a:t> EXPRESS-G</a:t>
            </a:r>
          </a:p>
          <a:p>
            <a:pPr algn="l">
              <a:buFontTx/>
              <a:buChar char="•"/>
            </a:pPr>
            <a:r>
              <a:rPr lang="de-DE"/>
              <a:t> IDEF1X</a:t>
            </a:r>
          </a:p>
          <a:p>
            <a:pPr algn="l">
              <a:buFontTx/>
              <a:buChar char="•"/>
            </a:pPr>
            <a:r>
              <a:rPr lang="de-DE"/>
              <a:t> STEP</a:t>
            </a:r>
          </a:p>
          <a:p>
            <a:pPr algn="l">
              <a:buFontTx/>
              <a:buChar char="•"/>
            </a:pPr>
            <a:r>
              <a:rPr lang="de-DE"/>
              <a:t> UML</a:t>
            </a:r>
          </a:p>
          <a:p>
            <a:pPr algn="l">
              <a:buFontTx/>
              <a:buChar char="•"/>
            </a:pPr>
            <a:r>
              <a:rPr lang="de-DE"/>
              <a:t> ...</a:t>
            </a:r>
          </a:p>
        </p:txBody>
      </p:sp>
      <p:sp>
        <p:nvSpPr>
          <p:cNvPr id="138258" name="Line 18"/>
          <p:cNvSpPr>
            <a:spLocks noChangeShapeType="1"/>
          </p:cNvSpPr>
          <p:nvPr/>
        </p:nvSpPr>
        <p:spPr bwMode="auto">
          <a:xfrm>
            <a:off x="8470938" y="3569368"/>
            <a:ext cx="0" cy="1652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de-DE">
              <a:ln w="57150">
                <a:solidFill>
                  <a:srgbClr val="FF0000"/>
                </a:solidFill>
              </a:ln>
            </a:endParaRPr>
          </a:p>
        </p:txBody>
      </p:sp>
      <p:sp>
        <p:nvSpPr>
          <p:cNvPr id="138259" name="Text Box 19"/>
          <p:cNvSpPr txBox="1">
            <a:spLocks noChangeArrowheads="1"/>
          </p:cNvSpPr>
          <p:nvPr/>
        </p:nvSpPr>
        <p:spPr bwMode="auto">
          <a:xfrm>
            <a:off x="8494750" y="3224669"/>
            <a:ext cx="193277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de-DE"/>
              <a:t> Hierarchisch</a:t>
            </a:r>
          </a:p>
          <a:p>
            <a:pPr algn="l">
              <a:buFontTx/>
              <a:buChar char="•"/>
            </a:pPr>
            <a:r>
              <a:rPr lang="de-DE"/>
              <a:t> Netzwerk</a:t>
            </a:r>
          </a:p>
          <a:p>
            <a:pPr algn="l">
              <a:buFontTx/>
              <a:buChar char="•"/>
            </a:pPr>
            <a:r>
              <a:rPr lang="de-DE"/>
              <a:t> Relational</a:t>
            </a:r>
          </a:p>
          <a:p>
            <a:pPr algn="l">
              <a:buFontTx/>
              <a:buChar char="•"/>
            </a:pPr>
            <a:r>
              <a:rPr lang="de-DE"/>
              <a:t> Objekt-orientiert</a:t>
            </a:r>
          </a:p>
          <a:p>
            <a:pPr algn="l">
              <a:buFontTx/>
              <a:buChar char="•"/>
            </a:pPr>
            <a:r>
              <a:rPr lang="de-DE" b="1"/>
              <a:t> </a:t>
            </a:r>
            <a:r>
              <a:rPr lang="de-DE"/>
              <a:t>XML</a:t>
            </a:r>
          </a:p>
          <a:p>
            <a:pPr algn="l">
              <a:buFontTx/>
              <a:buChar char="•"/>
            </a:pPr>
            <a:r>
              <a:rPr lang="de-DE"/>
              <a:t> …</a:t>
            </a:r>
          </a:p>
        </p:txBody>
      </p:sp>
      <p:sp>
        <p:nvSpPr>
          <p:cNvPr id="138260" name="Text Box 20"/>
          <p:cNvSpPr txBox="1">
            <a:spLocks noChangeArrowheads="1"/>
          </p:cNvSpPr>
          <p:nvPr/>
        </p:nvSpPr>
        <p:spPr bwMode="auto">
          <a:xfrm>
            <a:off x="10527890" y="3228461"/>
            <a:ext cx="11638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85738" indent="-185738">
              <a:buFontTx/>
              <a:buChar char="•"/>
            </a:pPr>
            <a:r>
              <a:rPr lang="de-DE"/>
              <a:t>DB2</a:t>
            </a:r>
          </a:p>
          <a:p>
            <a:pPr marL="185738" indent="-185738">
              <a:buFontTx/>
              <a:buChar char="•"/>
            </a:pPr>
            <a:r>
              <a:rPr lang="de-DE"/>
              <a:t>Informix</a:t>
            </a:r>
          </a:p>
          <a:p>
            <a:pPr marL="185738" indent="-185738">
              <a:buFontTx/>
              <a:buChar char="•"/>
            </a:pPr>
            <a:r>
              <a:rPr lang="de-DE"/>
              <a:t>ORACLE</a:t>
            </a:r>
          </a:p>
          <a:p>
            <a:pPr marL="185738" indent="-185738">
              <a:buFontTx/>
              <a:buChar char="•"/>
            </a:pPr>
            <a:r>
              <a:rPr lang="de-DE"/>
              <a:t>Postgres</a:t>
            </a:r>
          </a:p>
          <a:p>
            <a:pPr marL="185738" indent="-185738">
              <a:buFontTx/>
              <a:buChar char="•"/>
            </a:pPr>
            <a:r>
              <a:rPr lang="de-DE"/>
              <a:t>mySQL</a:t>
            </a:r>
          </a:p>
          <a:p>
            <a:pPr marL="185738" indent="-185738">
              <a:buFontTx/>
              <a:buChar char="•"/>
            </a:pPr>
            <a:r>
              <a:rPr lang="de-DE"/>
              <a:t>...</a:t>
            </a:r>
          </a:p>
        </p:txBody>
      </p:sp>
      <p:sp>
        <p:nvSpPr>
          <p:cNvPr id="138261" name="AutoShape 21"/>
          <p:cNvSpPr>
            <a:spLocks noChangeArrowheads="1"/>
          </p:cNvSpPr>
          <p:nvPr/>
        </p:nvSpPr>
        <p:spPr bwMode="auto">
          <a:xfrm>
            <a:off x="6202718" y="4894387"/>
            <a:ext cx="1877076" cy="466974"/>
          </a:xfrm>
          <a:prstGeom prst="leftArrow">
            <a:avLst>
              <a:gd name="adj1" fmla="val 67741"/>
              <a:gd name="adj2" fmla="val 89391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36000" tIns="36000" rIns="36000" bIns="36000">
            <a:spAutoFit/>
          </a:bodyPr>
          <a:lstStyle/>
          <a:p>
            <a:pPr algn="l"/>
            <a:r>
              <a:rPr lang="de-DE" sz="1600"/>
              <a:t>DBMS unabhängig</a:t>
            </a:r>
          </a:p>
        </p:txBody>
      </p:sp>
      <p:sp>
        <p:nvSpPr>
          <p:cNvPr id="138262" name="AutoShape 22"/>
          <p:cNvSpPr>
            <a:spLocks noChangeArrowheads="1"/>
          </p:cNvSpPr>
          <p:nvPr/>
        </p:nvSpPr>
        <p:spPr bwMode="auto">
          <a:xfrm>
            <a:off x="8548726" y="4821904"/>
            <a:ext cx="1935163" cy="611940"/>
          </a:xfrm>
          <a:prstGeom prst="rightArrow">
            <a:avLst>
              <a:gd name="adj1" fmla="val 51870"/>
              <a:gd name="adj2" fmla="val 67722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r"/>
            <a:r>
              <a:rPr lang="de-DE" sz="1600"/>
              <a:t>DBMS abhängig</a:t>
            </a:r>
          </a:p>
        </p:txBody>
      </p:sp>
      <p:sp>
        <p:nvSpPr>
          <p:cNvPr id="138263" name="Text Box 23"/>
          <p:cNvSpPr txBox="1">
            <a:spLocks noChangeArrowheads="1"/>
          </p:cNvSpPr>
          <p:nvPr/>
        </p:nvSpPr>
        <p:spPr bwMode="auto">
          <a:xfrm>
            <a:off x="5928557" y="5382137"/>
            <a:ext cx="1687512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400" b="1">
                <a:solidFill>
                  <a:schemeClr val="bg1"/>
                </a:solidFill>
              </a:rPr>
              <a:t>konzeptueller DB </a:t>
            </a:r>
          </a:p>
          <a:p>
            <a:r>
              <a:rPr lang="de-DE" sz="1400" b="1">
                <a:solidFill>
                  <a:schemeClr val="bg1"/>
                </a:solidFill>
              </a:rPr>
              <a:t>Schema Entwurf</a:t>
            </a:r>
          </a:p>
        </p:txBody>
      </p:sp>
      <p:sp>
        <p:nvSpPr>
          <p:cNvPr id="138264" name="Rectangle 24"/>
          <p:cNvSpPr>
            <a:spLocks noChangeArrowheads="1"/>
          </p:cNvSpPr>
          <p:nvPr/>
        </p:nvSpPr>
        <p:spPr bwMode="auto">
          <a:xfrm>
            <a:off x="8091096" y="5382137"/>
            <a:ext cx="1508125" cy="517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400" b="1">
                <a:solidFill>
                  <a:schemeClr val="bg1"/>
                </a:solidFill>
              </a:rPr>
              <a:t>Logischer</a:t>
            </a:r>
          </a:p>
          <a:p>
            <a:r>
              <a:rPr lang="de-DE" sz="1400" b="1">
                <a:solidFill>
                  <a:schemeClr val="bg1"/>
                </a:solidFill>
              </a:rPr>
              <a:t>Schemaentwurf</a:t>
            </a:r>
          </a:p>
        </p:txBody>
      </p:sp>
      <p:sp>
        <p:nvSpPr>
          <p:cNvPr id="138265" name="Rectangle 25"/>
          <p:cNvSpPr>
            <a:spLocks noChangeArrowheads="1"/>
          </p:cNvSpPr>
          <p:nvPr/>
        </p:nvSpPr>
        <p:spPr bwMode="auto">
          <a:xfrm>
            <a:off x="10112799" y="5373116"/>
            <a:ext cx="1508125" cy="517525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400">
                <a:solidFill>
                  <a:schemeClr val="bg1"/>
                </a:solidFill>
              </a:rPr>
              <a:t>Physischer</a:t>
            </a:r>
            <a:endParaRPr lang="de-DE" sz="1400" b="1">
              <a:solidFill>
                <a:schemeClr val="bg1"/>
              </a:solidFill>
            </a:endParaRPr>
          </a:p>
          <a:p>
            <a:r>
              <a:rPr lang="de-DE" sz="1400" b="1">
                <a:solidFill>
                  <a:schemeClr val="bg1"/>
                </a:solidFill>
              </a:rPr>
              <a:t>Schemaentwurf</a:t>
            </a:r>
          </a:p>
        </p:txBody>
      </p:sp>
      <p:sp>
        <p:nvSpPr>
          <p:cNvPr id="138266" name="Oval 26"/>
          <p:cNvSpPr>
            <a:spLocks noChangeArrowheads="1"/>
          </p:cNvSpPr>
          <p:nvPr/>
        </p:nvSpPr>
        <p:spPr bwMode="auto">
          <a:xfrm>
            <a:off x="8198846" y="2465307"/>
            <a:ext cx="1375802" cy="785301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108000" anchor="t"/>
          <a:lstStyle/>
          <a:p>
            <a:pPr algn="ctr"/>
            <a:r>
              <a:rPr lang="de-DE" sz="1600" b="1">
                <a:solidFill>
                  <a:schemeClr val="bg1"/>
                </a:solidFill>
              </a:rPr>
              <a:t>Konzeptuelles</a:t>
            </a:r>
          </a:p>
          <a:p>
            <a:pPr algn="ctr"/>
            <a:r>
              <a:rPr lang="de-DE" sz="1600">
                <a:solidFill>
                  <a:schemeClr val="bg1"/>
                </a:solidFill>
              </a:rPr>
              <a:t>Schema</a:t>
            </a:r>
            <a:endParaRPr lang="de-DE" sz="1600" b="1">
              <a:solidFill>
                <a:schemeClr val="bg1"/>
              </a:solidFill>
            </a:endParaRPr>
          </a:p>
        </p:txBody>
      </p:sp>
      <p:sp>
        <p:nvSpPr>
          <p:cNvPr id="138267" name="AutoShape 27"/>
          <p:cNvSpPr>
            <a:spLocks noChangeArrowheads="1"/>
          </p:cNvSpPr>
          <p:nvPr/>
        </p:nvSpPr>
        <p:spPr bwMode="auto">
          <a:xfrm>
            <a:off x="10575495" y="2553951"/>
            <a:ext cx="673100" cy="608012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969696"/>
              </a:gs>
              <a:gs pos="50000">
                <a:srgbClr val="FFFFFF"/>
              </a:gs>
              <a:gs pos="100000">
                <a:srgbClr val="969696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/>
              <a:t>DB</a:t>
            </a:r>
          </a:p>
        </p:txBody>
      </p:sp>
    </p:spTree>
    <p:extLst>
      <p:ext uri="{BB962C8B-B14F-4D97-AF65-F5344CB8AC3E}">
        <p14:creationId xmlns:p14="http://schemas.microsoft.com/office/powerpoint/2010/main" val="35331266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64DF7-DDD8-5D44-86F6-7E2F3C02C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Zwischenzusammenfassung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2B40B-0DC8-7644-A835-7A13D35DF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Phasen des DB-Entwurfs: Der Weg von den Anforderungen zur DB-Anwendung</a:t>
            </a:r>
          </a:p>
          <a:p>
            <a:r>
              <a:rPr lang="de-DE" dirty="0"/>
              <a:t>Von der Anwendung her</a:t>
            </a:r>
          </a:p>
          <a:p>
            <a:pPr lvl="1"/>
            <a:r>
              <a:rPr lang="de-DE" dirty="0"/>
              <a:t>Informationssammlung</a:t>
            </a:r>
          </a:p>
          <a:p>
            <a:pPr lvl="1"/>
            <a:r>
              <a:rPr lang="de-DE" dirty="0"/>
              <a:t>Semantische Modellierung</a:t>
            </a:r>
          </a:p>
          <a:p>
            <a:pPr lvl="1"/>
            <a:r>
              <a:rPr lang="de-DE" dirty="0"/>
              <a:t>Logische Modellierung</a:t>
            </a:r>
          </a:p>
          <a:p>
            <a:pPr lvl="1"/>
            <a:r>
              <a:rPr lang="de-DE" dirty="0"/>
              <a:t>Datenbankinstallation</a:t>
            </a:r>
          </a:p>
          <a:p>
            <a:pPr lvl="2"/>
            <a:r>
              <a:rPr lang="de-DE" dirty="0"/>
              <a:t>Übergang zu hinter den Kulissen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6989E-4BD1-414E-9E16-0A5D30332F6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Einführung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FB90D-7FC0-3246-A3DC-875B2FAD9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Braun - Datenbanken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CF13E-A352-3146-90C0-83258B964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74035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29E7E-FF85-9A45-BACD-8433E1AF9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Inhalte: Datenbanken (DBs)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1E219-4D1E-034D-83DE-29A60A233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1"/>
                </a:solidFill>
              </a:rPr>
              <a:t>Einführung</a:t>
            </a:r>
          </a:p>
          <a:p>
            <a:pPr lvl="1"/>
            <a:r>
              <a:rPr lang="de-DE" dirty="0"/>
              <a:t>Anwendungen</a:t>
            </a:r>
          </a:p>
          <a:p>
            <a:pPr lvl="1"/>
            <a:r>
              <a:rPr lang="de-DE" dirty="0"/>
              <a:t>Datenbankmanagementsysteme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2"/>
                </a:solidFill>
              </a:rPr>
              <a:t>Datenbank-Modellierung</a:t>
            </a:r>
          </a:p>
          <a:p>
            <a:pPr lvl="1"/>
            <a:r>
              <a:rPr lang="de-DE" dirty="0"/>
              <a:t>Entity-</a:t>
            </a:r>
            <a:r>
              <a:rPr lang="de-DE" dirty="0" err="1"/>
              <a:t>Relationship</a:t>
            </a:r>
            <a:r>
              <a:rPr lang="de-DE" dirty="0"/>
              <a:t>-Modell (ER-Modell)</a:t>
            </a:r>
          </a:p>
          <a:p>
            <a:pPr lvl="1"/>
            <a:r>
              <a:rPr lang="de-DE" dirty="0"/>
              <a:t>Beziehung zwischen ER und UML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2"/>
                </a:solidFill>
              </a:rPr>
              <a:t>Das relationale Modell</a:t>
            </a:r>
          </a:p>
          <a:p>
            <a:pPr lvl="1"/>
            <a:r>
              <a:rPr lang="de-DE" dirty="0"/>
              <a:t>Relationales Datenmodell (RM)</a:t>
            </a:r>
          </a:p>
          <a:p>
            <a:pPr lvl="1"/>
            <a:r>
              <a:rPr lang="de-DE" dirty="0"/>
              <a:t>Vom ER-Modell zum RM</a:t>
            </a:r>
          </a:p>
          <a:p>
            <a:pPr lvl="1"/>
            <a:r>
              <a:rPr lang="de-DE" dirty="0"/>
              <a:t>Relationale Algebra als Anfragesprache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2"/>
                </a:solidFill>
              </a:rPr>
              <a:t>Datenbank-Entwurf</a:t>
            </a:r>
          </a:p>
          <a:p>
            <a:pPr lvl="1"/>
            <a:r>
              <a:rPr lang="de-DE" dirty="0"/>
              <a:t>Funktionale Abhängigkeiten</a:t>
            </a:r>
          </a:p>
          <a:p>
            <a:pPr lvl="1"/>
            <a:r>
              <a:rPr lang="de-DE" dirty="0"/>
              <a:t>Normalformen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2"/>
                </a:solidFill>
              </a:rPr>
              <a:t>Structured Query Language (SQL) </a:t>
            </a:r>
          </a:p>
          <a:p>
            <a:pPr lvl="1"/>
            <a:r>
              <a:rPr lang="de-DE" dirty="0"/>
              <a:t>Datendefinition</a:t>
            </a:r>
          </a:p>
          <a:p>
            <a:pPr lvl="1"/>
            <a:r>
              <a:rPr lang="de-DE" dirty="0"/>
              <a:t>Datenmanipulation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6"/>
                </a:solidFill>
              </a:rPr>
              <a:t>Anfrageverarbeitung</a:t>
            </a:r>
          </a:p>
          <a:p>
            <a:pPr lvl="1"/>
            <a:r>
              <a:rPr lang="de-DE" dirty="0"/>
              <a:t>Architektur</a:t>
            </a:r>
          </a:p>
          <a:p>
            <a:pPr lvl="1"/>
            <a:r>
              <a:rPr lang="de-DE" dirty="0"/>
              <a:t>Indexierung</a:t>
            </a:r>
          </a:p>
          <a:p>
            <a:pPr lvl="1"/>
            <a:r>
              <a:rPr lang="de-DE" dirty="0"/>
              <a:t>Anfragepläne, Optimierung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6"/>
                </a:solidFill>
              </a:rPr>
              <a:t>Transaktionen</a:t>
            </a:r>
          </a:p>
          <a:p>
            <a:pPr lvl="1"/>
            <a:r>
              <a:rPr lang="de-DE" dirty="0"/>
              <a:t>Transaktionsverarbeitung, </a:t>
            </a:r>
            <a:r>
              <a:rPr lang="de-DE" dirty="0" err="1"/>
              <a:t>Schedules</a:t>
            </a:r>
            <a:r>
              <a:rPr lang="de-DE" dirty="0"/>
              <a:t>, Sperren</a:t>
            </a:r>
          </a:p>
          <a:p>
            <a:pPr lvl="1"/>
            <a:r>
              <a:rPr lang="de-DE" dirty="0"/>
              <a:t>Wiederherstellung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1"/>
                </a:solidFill>
              </a:rPr>
              <a:t>Erweiterung</a:t>
            </a:r>
          </a:p>
          <a:p>
            <a:pPr lvl="1"/>
            <a:r>
              <a:rPr lang="de-DE" i="1" dirty="0"/>
              <a:t>Noch offen</a:t>
            </a:r>
            <a:r>
              <a:rPr lang="de-DE" dirty="0"/>
              <a:t>: verteilte DBs, deduktive DBs (</a:t>
            </a:r>
            <a:r>
              <a:rPr lang="de-DE" dirty="0" err="1"/>
              <a:t>DataLog</a:t>
            </a:r>
            <a:r>
              <a:rPr lang="de-DE" dirty="0"/>
              <a:t> ➝ Logik-Verbindung), XML, Graph-DBs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7543F-F586-3148-899E-5C8DE66F34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32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E641B-E5C5-1647-8F72-8B88B100E9B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Einführung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5D876-07D7-0A42-8062-0C8B6C469F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29206264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0B9B4-D791-2747-A0D4-3890A5179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Überblick: 1. Einführung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E95CA-0C80-BA48-B5E4-4811D0245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de-DE" i="1" dirty="0"/>
              <a:t>Datenbanken</a:t>
            </a:r>
          </a:p>
          <a:p>
            <a:pPr lvl="1"/>
            <a:r>
              <a:rPr lang="de-DE" dirty="0"/>
              <a:t>Datenbank (DB)</a:t>
            </a:r>
          </a:p>
          <a:p>
            <a:pPr lvl="1"/>
            <a:r>
              <a:rPr lang="de-DE" dirty="0"/>
              <a:t>Datenabstraktion, Datenmodelle, Datenunabhängigkeit</a:t>
            </a:r>
          </a:p>
          <a:p>
            <a:pPr lvl="1"/>
            <a:r>
              <a:rPr lang="de-DE" dirty="0"/>
              <a:t>Mehrbenutzersysteme</a:t>
            </a:r>
          </a:p>
          <a:p>
            <a:pPr marL="457200" indent="-457200">
              <a:buFont typeface="+mj-lt"/>
              <a:buAutoNum type="alphaUcPeriod"/>
            </a:pPr>
            <a:r>
              <a:rPr lang="de-DE" i="1" dirty="0"/>
              <a:t>DB-Umgebungen</a:t>
            </a:r>
          </a:p>
          <a:p>
            <a:pPr lvl="1"/>
            <a:r>
              <a:rPr lang="de-DE" dirty="0"/>
              <a:t>DB-Sprachen</a:t>
            </a:r>
          </a:p>
          <a:p>
            <a:pPr lvl="1"/>
            <a:r>
              <a:rPr lang="de-DE" dirty="0"/>
              <a:t>Datenbanksystem (DBS)</a:t>
            </a:r>
          </a:p>
          <a:p>
            <a:pPr lvl="1"/>
            <a:r>
              <a:rPr lang="de-DE" dirty="0"/>
              <a:t>Datenbankmanagementsystem (DBMS)</a:t>
            </a:r>
          </a:p>
          <a:p>
            <a:pPr marL="457200" indent="-457200">
              <a:buFont typeface="+mj-lt"/>
              <a:buAutoNum type="alphaUcPeriod"/>
            </a:pPr>
            <a:r>
              <a:rPr lang="de-DE" i="1" dirty="0"/>
              <a:t>Phasen des DB-Entwurfs</a:t>
            </a:r>
          </a:p>
          <a:p>
            <a:pPr lvl="1"/>
            <a:r>
              <a:rPr lang="de-DE" dirty="0"/>
              <a:t>Anforderung, Modellierung</a:t>
            </a:r>
          </a:p>
          <a:p>
            <a:pPr marL="0" indent="0" algn="ctr">
              <a:buNone/>
            </a:pPr>
            <a:r>
              <a:rPr lang="de-DE" dirty="0">
                <a:solidFill>
                  <a:schemeClr val="accent1"/>
                </a:solidFill>
              </a:rPr>
              <a:t>➝ Datenbank-Modellierung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42244-711B-0E46-A50B-97C93D21AA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Einführung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AFF177-6987-224A-855B-5850B99DC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CEC48-9020-B54A-9EC4-38884674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439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1A0BBB5-68F2-CA45-AA28-2DC417DF1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Datenbank (DB)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409D28-0E1C-A742-994C-791CD7ADB0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Einführung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5C3227-EA43-6C4D-ACDD-076DE1E021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F6EAE1-2577-C64D-95CD-8CBFCE337F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de-DE" smtClean="0"/>
              <a:t>4</a:t>
            </a:fld>
            <a:endParaRPr lang="de-DE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E002B21-A0FA-B442-8212-DDAD1F1D6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7880" y="4509809"/>
            <a:ext cx="6375539" cy="13601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t"/>
          <a:lstStyle/>
          <a:p>
            <a:pPr>
              <a:lnSpc>
                <a:spcPct val="90000"/>
              </a:lnSpc>
            </a:pPr>
            <a:r>
              <a:rPr lang="de-DE" b="1" dirty="0">
                <a:ea typeface="ＭＳ Ｐゴシック" charset="0"/>
              </a:rPr>
              <a:t>Kennzeichen von Daten in DBs</a:t>
            </a:r>
            <a:endParaRPr lang="de-DE" dirty="0">
              <a:ea typeface="ＭＳ Ｐゴシック" charset="0"/>
            </a:endParaRPr>
          </a:p>
          <a:p>
            <a:pPr marL="269875" lvl="1" indent="-20002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dirty="0">
                <a:ea typeface="ＭＳ Ｐゴシック" charset="0"/>
              </a:rPr>
              <a:t>Lange Lebensdauer (Jahre, Jahrzehnte)</a:t>
            </a:r>
          </a:p>
          <a:p>
            <a:pPr marL="269875" lvl="1" indent="-20002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dirty="0">
                <a:ea typeface="ＭＳ Ｐゴシック" charset="0"/>
              </a:rPr>
              <a:t>Reguläre Strukturen </a:t>
            </a:r>
          </a:p>
          <a:p>
            <a:pPr marL="269875" lvl="1" indent="-20002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dirty="0">
                <a:ea typeface="ＭＳ Ｐゴシック" charset="0"/>
              </a:rPr>
              <a:t>Große Datenobjekte, große Datenmengen</a:t>
            </a:r>
          </a:p>
          <a:p>
            <a:pPr marL="269875" lvl="1" indent="-20002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dirty="0">
                <a:ea typeface="ＭＳ Ｐゴシック" charset="0"/>
              </a:rPr>
              <a:t>Stetig anwachsende integrierte Bestände (Giga-, </a:t>
            </a:r>
            <a:r>
              <a:rPr lang="de-DE" dirty="0" err="1">
                <a:ea typeface="ＭＳ Ｐゴシック" charset="0"/>
              </a:rPr>
              <a:t>Tera</a:t>
            </a:r>
            <a:r>
              <a:rPr lang="de-DE" dirty="0">
                <a:ea typeface="ＭＳ Ｐゴシック" charset="0"/>
              </a:rPr>
              <a:t>-, </a:t>
            </a:r>
            <a:r>
              <a:rPr lang="de-DE" dirty="0" err="1">
                <a:ea typeface="ＭＳ Ｐゴシック" charset="0"/>
              </a:rPr>
              <a:t>Petabyte</a:t>
            </a:r>
            <a:r>
              <a:rPr lang="de-DE" dirty="0">
                <a:ea typeface="ＭＳ Ｐゴシック" charset="0"/>
              </a:rPr>
              <a:t>)</a:t>
            </a:r>
          </a:p>
        </p:txBody>
      </p:sp>
      <p:sp>
        <p:nvSpPr>
          <p:cNvPr id="11" name="Zylinder 7">
            <a:extLst>
              <a:ext uri="{FF2B5EF4-FFF2-40B4-BE49-F238E27FC236}">
                <a16:creationId xmlns:a16="http://schemas.microsoft.com/office/drawing/2014/main" id="{109CB8D5-448E-DA42-ACA0-864FE65C7807}"/>
              </a:ext>
            </a:extLst>
          </p:cNvPr>
          <p:cNvSpPr/>
          <p:nvPr/>
        </p:nvSpPr>
        <p:spPr bwMode="auto">
          <a:xfrm>
            <a:off x="5000296" y="2026025"/>
            <a:ext cx="2191407" cy="2301766"/>
          </a:xfrm>
          <a:prstGeom prst="can">
            <a:avLst/>
          </a:prstGeom>
          <a:solidFill>
            <a:schemeClr val="bg1"/>
          </a:solidFill>
          <a:ln w="57150" cap="flat" cmpd="sng" algn="ctr">
            <a:solidFill>
              <a:srgbClr val="0D59A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5400" b="1">
                <a:solidFill>
                  <a:srgbClr val="0D59AB"/>
                </a:solidFill>
                <a:latin typeface="Arial" charset="0"/>
              </a:rPr>
              <a:t>DB</a:t>
            </a:r>
          </a:p>
        </p:txBody>
      </p:sp>
      <p:sp>
        <p:nvSpPr>
          <p:cNvPr id="12" name="Rechteck 8">
            <a:extLst>
              <a:ext uri="{FF2B5EF4-FFF2-40B4-BE49-F238E27FC236}">
                <a16:creationId xmlns:a16="http://schemas.microsoft.com/office/drawing/2014/main" id="{583C6FD7-5E51-3F48-BEE8-39CF13208144}"/>
              </a:ext>
            </a:extLst>
          </p:cNvPr>
          <p:cNvSpPr/>
          <p:nvPr/>
        </p:nvSpPr>
        <p:spPr>
          <a:xfrm>
            <a:off x="821122" y="2099468"/>
            <a:ext cx="4173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Sammlung von Daten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 der Regel logisch zusammenhängend</a:t>
            </a:r>
          </a:p>
        </p:txBody>
      </p:sp>
      <p:sp>
        <p:nvSpPr>
          <p:cNvPr id="13" name="Rechteck 9">
            <a:extLst>
              <a:ext uri="{FF2B5EF4-FFF2-40B4-BE49-F238E27FC236}">
                <a16:creationId xmlns:a16="http://schemas.microsoft.com/office/drawing/2014/main" id="{E6433546-E677-B347-A99E-54D143365EB4}"/>
              </a:ext>
            </a:extLst>
          </p:cNvPr>
          <p:cNvSpPr/>
          <p:nvPr/>
        </p:nvSpPr>
        <p:spPr>
          <a:xfrm>
            <a:off x="6850303" y="3575452"/>
            <a:ext cx="2725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dirty="0"/>
              <a:t>         Daten </a:t>
            </a:r>
            <a:r>
              <a:rPr lang="de-DE" dirty="0">
                <a:sym typeface="Wingdings" pitchFamily="2" charset="2"/>
              </a:rPr>
              <a:t>➝ Information</a:t>
            </a:r>
          </a:p>
          <a:p>
            <a:pPr algn="ctr"/>
            <a:r>
              <a:rPr lang="de-DE" sz="1400" i="1" dirty="0">
                <a:sym typeface="Wingdings" pitchFamily="2" charset="2"/>
              </a:rPr>
              <a:t>(Interpretation)</a:t>
            </a:r>
            <a:endParaRPr lang="de-DE" sz="1400" i="1" dirty="0"/>
          </a:p>
        </p:txBody>
      </p:sp>
      <p:sp>
        <p:nvSpPr>
          <p:cNvPr id="14" name="Rechteck 10">
            <a:extLst>
              <a:ext uri="{FF2B5EF4-FFF2-40B4-BE49-F238E27FC236}">
                <a16:creationId xmlns:a16="http://schemas.microsoft.com/office/drawing/2014/main" id="{4A3D318A-AC79-054A-9519-E873B38444F2}"/>
              </a:ext>
            </a:extLst>
          </p:cNvPr>
          <p:cNvSpPr/>
          <p:nvPr/>
        </p:nvSpPr>
        <p:spPr>
          <a:xfrm>
            <a:off x="2198825" y="3482577"/>
            <a:ext cx="2698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/>
              <a:t>Miniwelt oder</a:t>
            </a:r>
            <a:br>
              <a:rPr lang="de-DE" dirty="0"/>
            </a:br>
            <a:r>
              <a:rPr lang="de-DE" dirty="0" err="1"/>
              <a:t>Universe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Discourse</a:t>
            </a:r>
            <a:endParaRPr lang="de-DE" dirty="0"/>
          </a:p>
        </p:txBody>
      </p:sp>
      <p:sp>
        <p:nvSpPr>
          <p:cNvPr id="16" name="Rechteck 12">
            <a:extLst>
              <a:ext uri="{FF2B5EF4-FFF2-40B4-BE49-F238E27FC236}">
                <a16:creationId xmlns:a16="http://schemas.microsoft.com/office/drawing/2014/main" id="{0366FB3B-D768-AA4B-B044-22BFCBFDAE16}"/>
              </a:ext>
            </a:extLst>
          </p:cNvPr>
          <p:cNvSpPr/>
          <p:nvPr/>
        </p:nvSpPr>
        <p:spPr>
          <a:xfrm>
            <a:off x="6982603" y="1752835"/>
            <a:ext cx="2706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“closed world assumption”</a:t>
            </a:r>
          </a:p>
        </p:txBody>
      </p:sp>
    </p:spTree>
    <p:extLst>
      <p:ext uri="{BB962C8B-B14F-4D97-AF65-F5344CB8AC3E}">
        <p14:creationId xmlns:p14="http://schemas.microsoft.com/office/powerpoint/2010/main" val="79951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E12DE-5F40-C247-96B9-5B9069042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Erstes Beispiel einer (relationalen) DB und einer Anfrage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360B93-3EEA-FF4D-B702-F7CC7C7393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DB für Inventar eines Weinkellers</a:t>
            </a:r>
          </a:p>
          <a:p>
            <a:pPr lvl="1"/>
            <a:r>
              <a:rPr lang="de-DE" dirty="0"/>
              <a:t>Tabelle </a:t>
            </a:r>
            <a:r>
              <a:rPr lang="de-DE" dirty="0">
                <a:solidFill>
                  <a:schemeClr val="accent1"/>
                </a:solidFill>
              </a:rPr>
              <a:t>Weinkeller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95CDB9A-30DB-8640-BE86-B4CE2A423A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Anfrage: Alle Informationen zu Weinen, von denen es mindestens 4 Flaschen gibt</a:t>
            </a:r>
          </a:p>
          <a:p>
            <a:pPr lvl="2"/>
            <a:endParaRPr lang="de-DE" dirty="0"/>
          </a:p>
          <a:p>
            <a:pPr marL="532867" lvl="2" indent="0">
              <a:buNone/>
            </a:pPr>
            <a:r>
              <a:rPr lang="de-DE" sz="2000" b="1" dirty="0"/>
              <a:t>SELECT</a:t>
            </a:r>
            <a:r>
              <a:rPr lang="de-DE" sz="2000" dirty="0"/>
              <a:t> </a:t>
            </a:r>
            <a:r>
              <a:rPr lang="de-DE" sz="2000" dirty="0">
                <a:solidFill>
                  <a:srgbClr val="7030A0"/>
                </a:solidFill>
              </a:rPr>
              <a:t>Gestell, Sorte, Jahrgang</a:t>
            </a:r>
          </a:p>
          <a:p>
            <a:pPr marL="532867" lvl="2" indent="0">
              <a:buNone/>
            </a:pPr>
            <a:r>
              <a:rPr lang="de-DE" sz="2000" b="1" dirty="0"/>
              <a:t>FROM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accent1"/>
                </a:solidFill>
              </a:rPr>
              <a:t>Weinkeller</a:t>
            </a:r>
            <a:endParaRPr lang="de-DE" sz="2000" b="1" dirty="0">
              <a:solidFill>
                <a:schemeClr val="accent1"/>
              </a:solidFill>
            </a:endParaRPr>
          </a:p>
          <a:p>
            <a:pPr marL="532867" lvl="2" indent="0">
              <a:buNone/>
            </a:pPr>
            <a:r>
              <a:rPr lang="de-DE" sz="2000" b="1" dirty="0"/>
              <a:t>WHERE</a:t>
            </a:r>
            <a:r>
              <a:rPr lang="de-DE" sz="2000" dirty="0"/>
              <a:t> </a:t>
            </a:r>
            <a:r>
              <a:rPr lang="de-DE" sz="2000" dirty="0" err="1">
                <a:solidFill>
                  <a:srgbClr val="FFC000"/>
                </a:solidFill>
              </a:rPr>
              <a:t>Anzahl_Flaschen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b="1" dirty="0">
                <a:solidFill>
                  <a:srgbClr val="FFC000"/>
                </a:solidFill>
              </a:rPr>
              <a:t>&gt;= 4</a:t>
            </a:r>
          </a:p>
          <a:p>
            <a:pPr lvl="2"/>
            <a:endParaRPr lang="de-DE" dirty="0"/>
          </a:p>
          <a:p>
            <a:r>
              <a:rPr lang="de-DE" dirty="0"/>
              <a:t>Ergebnis: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CAF1D9-8C74-9E46-890E-276A658F6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Einführung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8E9EBA-206B-754B-90ED-D567D735F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T. Braun - </a:t>
            </a:r>
            <a:r>
              <a:rPr lang="en-GB" dirty="0" err="1"/>
              <a:t>Datenbanken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6E7B66-8258-6D49-ADEE-AF6AD175E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de-DE" smtClean="0"/>
              <a:t>5</a:t>
            </a:fld>
            <a:endParaRPr lang="de-DE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BC0E83C2-7746-6A48-9CC6-8204F85D424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33761" y="2422862"/>
          <a:ext cx="4688587" cy="22250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06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5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5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1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Gestell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Jahrgang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Anzahl_Flaschen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Franken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Baden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Rheinhessen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Mosel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Franken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hteck 6">
            <a:extLst>
              <a:ext uri="{FF2B5EF4-FFF2-40B4-BE49-F238E27FC236}">
                <a16:creationId xmlns:a16="http://schemas.microsoft.com/office/drawing/2014/main" id="{D58D5FD0-732A-9F41-9D82-E5CA830AC4F8}"/>
              </a:ext>
            </a:extLst>
          </p:cNvPr>
          <p:cNvSpPr/>
          <p:nvPr/>
        </p:nvSpPr>
        <p:spPr>
          <a:xfrm>
            <a:off x="4440948" y="6248212"/>
            <a:ext cx="425043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E. F. </a:t>
            </a:r>
            <a:r>
              <a:rPr lang="de-DE" sz="10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Codd</a:t>
            </a:r>
            <a:r>
              <a:rPr lang="de-DE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: A Relational Model </a:t>
            </a:r>
            <a:r>
              <a:rPr lang="de-DE" sz="10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of</a:t>
            </a:r>
            <a:r>
              <a:rPr lang="de-DE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Data </a:t>
            </a:r>
            <a:r>
              <a:rPr lang="de-DE" sz="10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for</a:t>
            </a:r>
            <a:r>
              <a:rPr lang="de-DE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Large </a:t>
            </a:r>
            <a:r>
              <a:rPr lang="de-DE" sz="10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Shared</a:t>
            </a:r>
            <a:r>
              <a:rPr lang="de-DE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Data Bank. In: </a:t>
            </a:r>
            <a:r>
              <a:rPr lang="de-DE" sz="10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Communications </a:t>
            </a:r>
            <a:r>
              <a:rPr lang="de-DE" sz="1000" i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of</a:t>
            </a:r>
            <a:r>
              <a:rPr lang="de-DE" sz="10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1000" i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the</a:t>
            </a:r>
            <a:r>
              <a:rPr lang="de-DE" sz="10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ACM</a:t>
            </a:r>
            <a:r>
              <a:rPr lang="de-DE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Vol. 13, </a:t>
            </a:r>
            <a:r>
              <a:rPr lang="de-DE" sz="10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No</a:t>
            </a:r>
            <a:r>
              <a:rPr lang="de-DE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. 6, </a:t>
            </a:r>
            <a:r>
              <a:rPr lang="de-DE" sz="10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pages</a:t>
            </a:r>
            <a:r>
              <a:rPr lang="de-DE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377-387, 1970.</a:t>
            </a:r>
          </a:p>
        </p:txBody>
      </p:sp>
      <p:graphicFrame>
        <p:nvGraphicFramePr>
          <p:cNvPr id="13" name="Tabelle 4">
            <a:extLst>
              <a:ext uri="{FF2B5EF4-FFF2-40B4-BE49-F238E27FC236}">
                <a16:creationId xmlns:a16="http://schemas.microsoft.com/office/drawing/2014/main" id="{833F4EE0-A2C1-FB49-BAE9-3C493C87E7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546884"/>
              </p:ext>
            </p:extLst>
          </p:nvPr>
        </p:nvGraphicFramePr>
        <p:xfrm>
          <a:off x="7516090" y="4422552"/>
          <a:ext cx="3057335" cy="14833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06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5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5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Gestell</a:t>
                      </a:r>
                      <a:endParaRPr lang="de-DE" sz="1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Sorte</a:t>
                      </a:r>
                      <a:endParaRPr lang="de-DE" sz="1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Jahrgang</a:t>
                      </a:r>
                      <a:endParaRPr lang="de-DE" sz="1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Franken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2009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Rheinhessen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2007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Franken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7BCBDD29-8322-8B42-9F61-A56BAD93A216}"/>
              </a:ext>
            </a:extLst>
          </p:cNvPr>
          <p:cNvSpPr/>
          <p:nvPr/>
        </p:nvSpPr>
        <p:spPr>
          <a:xfrm>
            <a:off x="933760" y="2796466"/>
            <a:ext cx="4688587" cy="368076"/>
          </a:xfrm>
          <a:prstGeom prst="rect">
            <a:avLst/>
          </a:prstGeom>
          <a:solidFill>
            <a:srgbClr val="FFC000">
              <a:alpha val="20000"/>
            </a:srgb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8D1B0E-2186-FD43-AE73-C50944D65C36}"/>
              </a:ext>
            </a:extLst>
          </p:cNvPr>
          <p:cNvSpPr/>
          <p:nvPr/>
        </p:nvSpPr>
        <p:spPr>
          <a:xfrm>
            <a:off x="933759" y="3535382"/>
            <a:ext cx="4688587" cy="368076"/>
          </a:xfrm>
          <a:prstGeom prst="rect">
            <a:avLst/>
          </a:prstGeom>
          <a:solidFill>
            <a:srgbClr val="FFC000">
              <a:alpha val="20000"/>
            </a:srgb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CDC903-84C0-1443-A926-BD52544298EF}"/>
              </a:ext>
            </a:extLst>
          </p:cNvPr>
          <p:cNvSpPr/>
          <p:nvPr/>
        </p:nvSpPr>
        <p:spPr>
          <a:xfrm>
            <a:off x="933758" y="4279826"/>
            <a:ext cx="4688587" cy="368076"/>
          </a:xfrm>
          <a:prstGeom prst="rect">
            <a:avLst/>
          </a:prstGeom>
          <a:solidFill>
            <a:srgbClr val="FFC000">
              <a:alpha val="20000"/>
            </a:srgb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0" name="Tabelle 4">
            <a:extLst>
              <a:ext uri="{FF2B5EF4-FFF2-40B4-BE49-F238E27FC236}">
                <a16:creationId xmlns:a16="http://schemas.microsoft.com/office/drawing/2014/main" id="{693E147C-9193-1C4B-AC8C-4B7215FF03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437489"/>
              </p:ext>
            </p:extLst>
          </p:nvPr>
        </p:nvGraphicFramePr>
        <p:xfrm>
          <a:off x="933758" y="2425626"/>
          <a:ext cx="3057335" cy="3708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06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5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5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Gestell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Sorte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Jahrgang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38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9B3FC-D49A-554A-AD94-D527FBDD5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Datenabstraktion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372DA5-5E37-2D44-8869-55DF46D1F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abs-trahere</a:t>
            </a:r>
            <a:r>
              <a:rPr lang="de-DE" dirty="0"/>
              <a:t> = "abziehen, entfernen" </a:t>
            </a:r>
            <a:br>
              <a:rPr lang="de-DE" dirty="0"/>
            </a:br>
            <a:r>
              <a:rPr lang="de-DE" dirty="0">
                <a:sym typeface="Wingdings" pitchFamily="2" charset="2"/>
              </a:rPr>
              <a:t>➝ Weglassen von Einzelheiten, Überführen in etwas Einfacheres</a:t>
            </a:r>
          </a:p>
          <a:p>
            <a:r>
              <a:rPr lang="de-DE" dirty="0">
                <a:sym typeface="Wingdings" pitchFamily="2" charset="2"/>
              </a:rPr>
              <a:t>Abstraktion: ein Grundprinzip der Informatik!</a:t>
            </a:r>
          </a:p>
          <a:p>
            <a:pPr lvl="1"/>
            <a:r>
              <a:rPr lang="de-DE" dirty="0"/>
              <a:t>Abstraktionsschicht verbirgt Einzelheiten/Aufgaben </a:t>
            </a:r>
            <a:br>
              <a:rPr lang="de-DE" dirty="0"/>
            </a:br>
            <a:r>
              <a:rPr lang="de-DE" dirty="0">
                <a:sym typeface="Wingdings" pitchFamily="2" charset="2"/>
              </a:rPr>
              <a:t>➝ Unabhängigkeit für darüber liegende Schichten</a:t>
            </a:r>
          </a:p>
          <a:p>
            <a:r>
              <a:rPr lang="de-DE" dirty="0">
                <a:sym typeface="Wingdings" pitchFamily="2" charset="2"/>
              </a:rPr>
              <a:t>Unterschiedliche Dimensionen:</a:t>
            </a:r>
          </a:p>
          <a:p>
            <a:pPr lvl="1"/>
            <a:r>
              <a:rPr lang="de-DE" dirty="0">
                <a:sym typeface="Wingdings" pitchFamily="2" charset="2"/>
              </a:rPr>
              <a:t>Abstraktion von der Speicherung</a:t>
            </a:r>
          </a:p>
          <a:p>
            <a:pPr lvl="1"/>
            <a:r>
              <a:rPr lang="de-DE" dirty="0">
                <a:sym typeface="Wingdings" pitchFamily="2" charset="2"/>
              </a:rPr>
              <a:t>Abstraktion von Anwendungen  (= mehrere Anwendungen möglich)</a:t>
            </a:r>
          </a:p>
          <a:p>
            <a:pPr lvl="1"/>
            <a:r>
              <a:rPr lang="de-DE" dirty="0">
                <a:sym typeface="Wingdings" pitchFamily="2" charset="2"/>
              </a:rPr>
              <a:t>Konzeptuelle Sicht auf die Datenbanken</a:t>
            </a:r>
          </a:p>
          <a:p>
            <a:pPr lvl="1"/>
            <a:endParaRPr lang="de-DE" dirty="0">
              <a:sym typeface="Wingdings" pitchFamily="2" charset="2"/>
            </a:endParaRPr>
          </a:p>
          <a:p>
            <a:r>
              <a:rPr lang="de-DE" dirty="0">
                <a:sym typeface="Wingdings" pitchFamily="2" charset="2"/>
              </a:rPr>
              <a:t>Basis für Abstraktion: Datenmodell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5727C5-2337-1F46-9083-21F96134DFA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Einführung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4C9D1D-8EE1-C943-AF01-6315747122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871C0A-8A2B-CB4F-B40E-846CC81FE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681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BB086-333C-FB46-9C87-097526320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Datenmodell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B8A23-B0B0-3744-854F-890D66A99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DB: Sammlung von Daten</a:t>
            </a:r>
          </a:p>
          <a:p>
            <a:r>
              <a:rPr lang="de-DE" dirty="0"/>
              <a:t>DB-Struktur/Schema: Elemente zur Definition, welche Daten möglich sind</a:t>
            </a:r>
          </a:p>
          <a:p>
            <a:pPr lvl="1"/>
            <a:r>
              <a:rPr lang="de-DE" dirty="0"/>
              <a:t>Datentypen (z.B. String, Integer, ...)</a:t>
            </a:r>
          </a:p>
          <a:p>
            <a:pPr lvl="1"/>
            <a:r>
              <a:rPr lang="de-DE" dirty="0"/>
              <a:t>Beziehungen (z.B. „Jeder Mitarbeiter hat einen Vorgesetzten.“)</a:t>
            </a:r>
          </a:p>
          <a:p>
            <a:pPr lvl="1"/>
            <a:r>
              <a:rPr lang="de-DE" dirty="0"/>
              <a:t>Einschränkungen (z.B. Das Geburtsdatum muss in der Vergangenheit liegen)</a:t>
            </a:r>
          </a:p>
          <a:p>
            <a:endParaRPr lang="de-DE" dirty="0"/>
          </a:p>
          <a:p>
            <a:r>
              <a:rPr lang="de-DE" dirty="0"/>
              <a:t>Datenmodell</a:t>
            </a:r>
          </a:p>
          <a:p>
            <a:pPr lvl="1"/>
            <a:r>
              <a:rPr lang="de-DE" dirty="0"/>
              <a:t>Elemente zur Definition einer Datenbankstruktur</a:t>
            </a:r>
          </a:p>
          <a:p>
            <a:pPr lvl="1"/>
            <a:r>
              <a:rPr lang="de-DE" dirty="0"/>
              <a:t>Basis-Operationen zur Abfrage und Änderung von Daten</a:t>
            </a:r>
          </a:p>
          <a:p>
            <a:pPr lvl="1"/>
            <a:r>
              <a:rPr lang="de-DE" dirty="0"/>
              <a:t>Erweiterungen durch benutzerdefinierte Operationen</a:t>
            </a:r>
          </a:p>
          <a:p>
            <a:endParaRPr lang="de-DE" dirty="0"/>
          </a:p>
          <a:p>
            <a:r>
              <a:rPr lang="de-DE" dirty="0"/>
              <a:t>Populäres Beispiel: das </a:t>
            </a:r>
            <a:r>
              <a:rPr lang="de-DE" b="1" dirty="0">
                <a:solidFill>
                  <a:schemeClr val="accent1"/>
                </a:solidFill>
              </a:rPr>
              <a:t>relationale Datenmodell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5A1050-B683-914E-92BA-CCC03849EDD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Einführung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22431-681D-3744-B0E7-C585DACA4F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08437-2B7A-304C-A2D1-AC6124685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081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664DF-4999-2B46-A988-360B74641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Modellierungsebenen von Datenmodellen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A689A-2E3E-0D45-9921-95679BDD1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Konzeptuelle Datenmodelle</a:t>
            </a:r>
          </a:p>
          <a:p>
            <a:pPr lvl="1"/>
            <a:r>
              <a:rPr lang="de-DE" dirty="0"/>
              <a:t>Zur Definition der Miniwelt (</a:t>
            </a:r>
            <a:r>
              <a:rPr lang="de-DE" dirty="0">
                <a:sym typeface="Wingdings" pitchFamily="2" charset="2"/>
              </a:rPr>
              <a:t>➝ Kundenanforderungen)</a:t>
            </a:r>
          </a:p>
          <a:p>
            <a:pPr lvl="1"/>
            <a:r>
              <a:rPr lang="de-DE" dirty="0">
                <a:sym typeface="Wingdings" pitchFamily="2" charset="2"/>
              </a:rPr>
              <a:t>Beispiel: Entity-</a:t>
            </a:r>
            <a:r>
              <a:rPr lang="de-DE" dirty="0" err="1">
                <a:sym typeface="Wingdings" pitchFamily="2" charset="2"/>
              </a:rPr>
              <a:t>Relationship</a:t>
            </a:r>
            <a:r>
              <a:rPr lang="de-DE" dirty="0">
                <a:sym typeface="Wingdings" pitchFamily="2" charset="2"/>
              </a:rPr>
              <a:t>-Modell (ER-Modell)</a:t>
            </a:r>
          </a:p>
          <a:p>
            <a:pPr lvl="1">
              <a:buNone/>
            </a:pPr>
            <a:endParaRPr lang="de-DE" dirty="0"/>
          </a:p>
          <a:p>
            <a:r>
              <a:rPr lang="de-DE" dirty="0"/>
              <a:t>Logische Datenmodelle</a:t>
            </a:r>
          </a:p>
          <a:p>
            <a:pPr lvl="1"/>
            <a:r>
              <a:rPr lang="de-DE" dirty="0"/>
              <a:t>Spezifikation, die leicht implementiert werden kann (</a:t>
            </a:r>
            <a:r>
              <a:rPr lang="de-DE" dirty="0">
                <a:sym typeface="Wingdings" pitchFamily="2" charset="2"/>
              </a:rPr>
              <a:t>➝ für Entwickler, unabhängig vom DBMS)</a:t>
            </a:r>
          </a:p>
          <a:p>
            <a:pPr lvl="1"/>
            <a:r>
              <a:rPr lang="de-DE" dirty="0">
                <a:sym typeface="Wingdings" pitchFamily="2" charset="2"/>
              </a:rPr>
              <a:t>Beispiel: Relationales Datenmodell</a:t>
            </a:r>
          </a:p>
          <a:p>
            <a:pPr lvl="1">
              <a:buNone/>
            </a:pPr>
            <a:endParaRPr lang="de-DE" dirty="0"/>
          </a:p>
          <a:p>
            <a:r>
              <a:rPr lang="de-DE" dirty="0"/>
              <a:t>Physische Datenmodelle</a:t>
            </a:r>
          </a:p>
          <a:p>
            <a:pPr lvl="1"/>
            <a:r>
              <a:rPr lang="de-DE" dirty="0"/>
              <a:t>Spezifikation der konkreten Datenspeicherung (für ein konkretes DBMS)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22DB6-8D42-D444-9570-F0C93A1B71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Einführung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09787-D924-B04C-8F63-559869108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4595C-49F6-AE41-A6C7-9E2B0D45D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493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Eine kurze Geschichte der Datenmodelle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EB7BA2-BD53-744D-9378-7212F118168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Einführung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B8893-F31C-3A4D-BC5F-41DBE4A0F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7DF081D-10DE-4B74-9430-A19A7CE4796F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6" name="Text Box 37" descr="Diagonal dunkel nach oben"/>
          <p:cNvSpPr txBox="1">
            <a:spLocks noChangeArrowheads="1"/>
          </p:cNvSpPr>
          <p:nvPr/>
        </p:nvSpPr>
        <p:spPr bwMode="auto">
          <a:xfrm>
            <a:off x="6233160" y="5501959"/>
            <a:ext cx="1905000" cy="287337"/>
          </a:xfrm>
          <a:prstGeom prst="rect">
            <a:avLst/>
          </a:prstGeom>
          <a:pattFill prst="ltUpDiag">
            <a:fgClr>
              <a:srgbClr val="CCFFCC"/>
            </a:fgClr>
            <a:bgClr>
              <a:srgbClr val="FFFFFF"/>
            </a:bgClr>
          </a:patt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762000"/>
            <a:r>
              <a:rPr lang="de-DE" sz="1200"/>
              <a:t>native XML-DBen</a:t>
            </a:r>
          </a:p>
        </p:txBody>
      </p:sp>
      <p:sp>
        <p:nvSpPr>
          <p:cNvPr id="7" name="Freeform 40"/>
          <p:cNvSpPr>
            <a:spLocks/>
          </p:cNvSpPr>
          <p:nvPr/>
        </p:nvSpPr>
        <p:spPr bwMode="auto">
          <a:xfrm>
            <a:off x="3923349" y="5003483"/>
            <a:ext cx="1038225" cy="500062"/>
          </a:xfrm>
          <a:custGeom>
            <a:avLst/>
            <a:gdLst>
              <a:gd name="T0" fmla="*/ 2147483647 w 624"/>
              <a:gd name="T1" fmla="*/ 2147483647 h 344"/>
              <a:gd name="T2" fmla="*/ 2147483647 w 624"/>
              <a:gd name="T3" fmla="*/ 2147483647 h 344"/>
              <a:gd name="T4" fmla="*/ 0 w 624"/>
              <a:gd name="T5" fmla="*/ 2147483647 h 344"/>
              <a:gd name="T6" fmla="*/ 0 60000 65536"/>
              <a:gd name="T7" fmla="*/ 0 60000 65536"/>
              <a:gd name="T8" fmla="*/ 0 60000 65536"/>
              <a:gd name="T9" fmla="*/ 0 w 624"/>
              <a:gd name="T10" fmla="*/ 0 h 344"/>
              <a:gd name="T11" fmla="*/ 624 w 624"/>
              <a:gd name="T12" fmla="*/ 344 h 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344">
                <a:moveTo>
                  <a:pt x="624" y="8"/>
                </a:moveTo>
                <a:cubicBezTo>
                  <a:pt x="460" y="4"/>
                  <a:pt x="296" y="0"/>
                  <a:pt x="192" y="56"/>
                </a:cubicBezTo>
                <a:cubicBezTo>
                  <a:pt x="88" y="112"/>
                  <a:pt x="44" y="228"/>
                  <a:pt x="0" y="344"/>
                </a:cubicBezTo>
              </a:path>
            </a:pathLst>
          </a:custGeom>
          <a:noFill/>
          <a:ln w="6350">
            <a:solidFill>
              <a:schemeClr val="tx1"/>
            </a:solidFill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8" name="Freeform 39"/>
          <p:cNvSpPr>
            <a:spLocks/>
          </p:cNvSpPr>
          <p:nvPr/>
        </p:nvSpPr>
        <p:spPr bwMode="auto">
          <a:xfrm flipV="1">
            <a:off x="7847649" y="4431983"/>
            <a:ext cx="504825" cy="576262"/>
          </a:xfrm>
          <a:custGeom>
            <a:avLst/>
            <a:gdLst>
              <a:gd name="T0" fmla="*/ 2147483647 w 624"/>
              <a:gd name="T1" fmla="*/ 2147483647 h 344"/>
              <a:gd name="T2" fmla="*/ 2147483647 w 624"/>
              <a:gd name="T3" fmla="*/ 2147483647 h 344"/>
              <a:gd name="T4" fmla="*/ 0 w 624"/>
              <a:gd name="T5" fmla="*/ 2147483647 h 344"/>
              <a:gd name="T6" fmla="*/ 0 60000 65536"/>
              <a:gd name="T7" fmla="*/ 0 60000 65536"/>
              <a:gd name="T8" fmla="*/ 0 60000 65536"/>
              <a:gd name="T9" fmla="*/ 0 w 624"/>
              <a:gd name="T10" fmla="*/ 0 h 344"/>
              <a:gd name="T11" fmla="*/ 624 w 624"/>
              <a:gd name="T12" fmla="*/ 344 h 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344">
                <a:moveTo>
                  <a:pt x="624" y="8"/>
                </a:moveTo>
                <a:cubicBezTo>
                  <a:pt x="460" y="4"/>
                  <a:pt x="296" y="0"/>
                  <a:pt x="192" y="56"/>
                </a:cubicBezTo>
                <a:cubicBezTo>
                  <a:pt x="88" y="112"/>
                  <a:pt x="44" y="228"/>
                  <a:pt x="0" y="344"/>
                </a:cubicBezTo>
              </a:path>
            </a:pathLst>
          </a:custGeom>
          <a:noFill/>
          <a:ln w="6350">
            <a:solidFill>
              <a:schemeClr val="tx1"/>
            </a:solidFill>
            <a:round/>
            <a:headEnd type="triangle" w="sm" len="lg"/>
            <a:tailEnd type="none" w="sm" len="lg"/>
          </a:ln>
        </p:spPr>
        <p:txBody>
          <a:bodyPr rot="10800000"/>
          <a:lstStyle/>
          <a:p>
            <a:endParaRPr lang="de-DE"/>
          </a:p>
        </p:txBody>
      </p:sp>
      <p:sp>
        <p:nvSpPr>
          <p:cNvPr id="9" name="Freeform 36"/>
          <p:cNvSpPr>
            <a:spLocks/>
          </p:cNvSpPr>
          <p:nvPr/>
        </p:nvSpPr>
        <p:spPr bwMode="auto">
          <a:xfrm flipH="1" flipV="1">
            <a:off x="6780849" y="4431983"/>
            <a:ext cx="1138237" cy="576262"/>
          </a:xfrm>
          <a:custGeom>
            <a:avLst/>
            <a:gdLst>
              <a:gd name="T0" fmla="*/ 2147483647 w 624"/>
              <a:gd name="T1" fmla="*/ 2147483647 h 344"/>
              <a:gd name="T2" fmla="*/ 2147483647 w 624"/>
              <a:gd name="T3" fmla="*/ 2147483647 h 344"/>
              <a:gd name="T4" fmla="*/ 0 w 624"/>
              <a:gd name="T5" fmla="*/ 2147483647 h 344"/>
              <a:gd name="T6" fmla="*/ 0 60000 65536"/>
              <a:gd name="T7" fmla="*/ 0 60000 65536"/>
              <a:gd name="T8" fmla="*/ 0 60000 65536"/>
              <a:gd name="T9" fmla="*/ 0 w 624"/>
              <a:gd name="T10" fmla="*/ 0 h 344"/>
              <a:gd name="T11" fmla="*/ 624 w 624"/>
              <a:gd name="T12" fmla="*/ 344 h 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344">
                <a:moveTo>
                  <a:pt x="624" y="8"/>
                </a:moveTo>
                <a:cubicBezTo>
                  <a:pt x="460" y="4"/>
                  <a:pt x="296" y="0"/>
                  <a:pt x="192" y="56"/>
                </a:cubicBezTo>
                <a:cubicBezTo>
                  <a:pt x="88" y="112"/>
                  <a:pt x="44" y="228"/>
                  <a:pt x="0" y="344"/>
                </a:cubicBezTo>
              </a:path>
            </a:pathLst>
          </a:custGeom>
          <a:noFill/>
          <a:ln w="6350">
            <a:solidFill>
              <a:schemeClr val="tx1"/>
            </a:solidFill>
            <a:round/>
            <a:headEnd type="triangle" w="sm" len="lg"/>
            <a:tailEnd type="none" w="sm" len="lg"/>
          </a:ln>
        </p:spPr>
        <p:txBody>
          <a:bodyPr rot="10800000"/>
          <a:lstStyle/>
          <a:p>
            <a:endParaRPr lang="de-DE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440873" y="3042920"/>
            <a:ext cx="533400" cy="1803400"/>
          </a:xfrm>
          <a:custGeom>
            <a:avLst/>
            <a:gdLst>
              <a:gd name="T0" fmla="*/ 2147483647 w 352"/>
              <a:gd name="T1" fmla="*/ 0 h 864"/>
              <a:gd name="T2" fmla="*/ 2147483647 w 352"/>
              <a:gd name="T3" fmla="*/ 2147483647 h 864"/>
              <a:gd name="T4" fmla="*/ 2147483647 w 352"/>
              <a:gd name="T5" fmla="*/ 2147483647 h 864"/>
              <a:gd name="T6" fmla="*/ 0 60000 65536"/>
              <a:gd name="T7" fmla="*/ 0 60000 65536"/>
              <a:gd name="T8" fmla="*/ 0 60000 65536"/>
              <a:gd name="T9" fmla="*/ 0 w 352"/>
              <a:gd name="T10" fmla="*/ 0 h 864"/>
              <a:gd name="T11" fmla="*/ 352 w 352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2" h="864">
                <a:moveTo>
                  <a:pt x="256" y="0"/>
                </a:moveTo>
                <a:cubicBezTo>
                  <a:pt x="128" y="120"/>
                  <a:pt x="0" y="240"/>
                  <a:pt x="16" y="384"/>
                </a:cubicBezTo>
                <a:cubicBezTo>
                  <a:pt x="32" y="528"/>
                  <a:pt x="192" y="696"/>
                  <a:pt x="352" y="864"/>
                </a:cubicBezTo>
              </a:path>
            </a:pathLst>
          </a:custGeom>
          <a:noFill/>
          <a:ln w="6350">
            <a:solidFill>
              <a:schemeClr val="tx1"/>
            </a:solidFill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H="1">
            <a:off x="8414385" y="2954020"/>
            <a:ext cx="533400" cy="527050"/>
          </a:xfrm>
          <a:custGeom>
            <a:avLst/>
            <a:gdLst>
              <a:gd name="T0" fmla="*/ 2147483647 w 624"/>
              <a:gd name="T1" fmla="*/ 2147483647 h 344"/>
              <a:gd name="T2" fmla="*/ 2147483647 w 624"/>
              <a:gd name="T3" fmla="*/ 2147483647 h 344"/>
              <a:gd name="T4" fmla="*/ 0 w 624"/>
              <a:gd name="T5" fmla="*/ 2147483647 h 344"/>
              <a:gd name="T6" fmla="*/ 0 60000 65536"/>
              <a:gd name="T7" fmla="*/ 0 60000 65536"/>
              <a:gd name="T8" fmla="*/ 0 60000 65536"/>
              <a:gd name="T9" fmla="*/ 0 w 624"/>
              <a:gd name="T10" fmla="*/ 0 h 344"/>
              <a:gd name="T11" fmla="*/ 624 w 624"/>
              <a:gd name="T12" fmla="*/ 344 h 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344">
                <a:moveTo>
                  <a:pt x="624" y="8"/>
                </a:moveTo>
                <a:cubicBezTo>
                  <a:pt x="460" y="4"/>
                  <a:pt x="296" y="0"/>
                  <a:pt x="192" y="56"/>
                </a:cubicBezTo>
                <a:cubicBezTo>
                  <a:pt x="88" y="112"/>
                  <a:pt x="44" y="228"/>
                  <a:pt x="0" y="344"/>
                </a:cubicBezTo>
              </a:path>
            </a:pathLst>
          </a:custGeom>
          <a:noFill/>
          <a:ln w="6350">
            <a:solidFill>
              <a:schemeClr val="tx1"/>
            </a:solidFill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522831" y="2801621"/>
            <a:ext cx="987770" cy="276999"/>
          </a:xfrm>
          <a:prstGeom prst="rect">
            <a:avLst/>
          </a:prstGeom>
          <a:solidFill>
            <a:srgbClr val="CCFF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defTabSz="762000"/>
            <a:r>
              <a:rPr lang="de-DE" sz="1200"/>
              <a:t>(E)ER Modell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5384374" y="1493521"/>
            <a:ext cx="948272" cy="276999"/>
          </a:xfrm>
          <a:prstGeom prst="rect">
            <a:avLst/>
          </a:prstGeom>
          <a:pattFill prst="dkDnDiag">
            <a:fgClr>
              <a:srgbClr val="FFFFCC"/>
            </a:fgClr>
            <a:bgClr>
              <a:schemeClr val="bg1"/>
            </a:bgClr>
          </a:pattFill>
          <a:ln w="12700">
            <a:solidFill>
              <a:srgbClr val="80808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defTabSz="762000"/>
            <a:r>
              <a:rPr lang="de-DE" sz="1200" dirty="0"/>
              <a:t>Dateisystem</a:t>
            </a:r>
          </a:p>
        </p:txBody>
      </p:sp>
      <p:grpSp>
        <p:nvGrpSpPr>
          <p:cNvPr id="14" name="Gruppieren 45"/>
          <p:cNvGrpSpPr>
            <a:grpSpLocks/>
          </p:cNvGrpSpPr>
          <p:nvPr/>
        </p:nvGrpSpPr>
        <p:grpSpPr bwMode="auto">
          <a:xfrm>
            <a:off x="3615133" y="1620521"/>
            <a:ext cx="4397542" cy="823099"/>
            <a:chOff x="2334973" y="2184400"/>
            <a:chExt cx="4397542" cy="823099"/>
          </a:xfrm>
        </p:grpSpPr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2334973" y="2730500"/>
              <a:ext cx="1553053" cy="276999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rgbClr val="CC0000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defTabSz="762000"/>
              <a:r>
                <a:rPr lang="de-DE" sz="1200"/>
                <a:t>hierarchisches Modell</a:t>
              </a: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3044825" y="2184400"/>
              <a:ext cx="1038225" cy="546100"/>
            </a:xfrm>
            <a:custGeom>
              <a:avLst/>
              <a:gdLst>
                <a:gd name="T0" fmla="*/ 2147483647 w 624"/>
                <a:gd name="T1" fmla="*/ 2147483647 h 344"/>
                <a:gd name="T2" fmla="*/ 2147483647 w 624"/>
                <a:gd name="T3" fmla="*/ 2147483647 h 344"/>
                <a:gd name="T4" fmla="*/ 0 w 624"/>
                <a:gd name="T5" fmla="*/ 2147483647 h 344"/>
                <a:gd name="T6" fmla="*/ 0 60000 65536"/>
                <a:gd name="T7" fmla="*/ 0 60000 65536"/>
                <a:gd name="T8" fmla="*/ 0 60000 65536"/>
                <a:gd name="T9" fmla="*/ 0 w 624"/>
                <a:gd name="T10" fmla="*/ 0 h 344"/>
                <a:gd name="T11" fmla="*/ 624 w 624"/>
                <a:gd name="T12" fmla="*/ 344 h 3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4" h="344">
                  <a:moveTo>
                    <a:pt x="624" y="8"/>
                  </a:moveTo>
                  <a:cubicBezTo>
                    <a:pt x="460" y="4"/>
                    <a:pt x="296" y="0"/>
                    <a:pt x="192" y="56"/>
                  </a:cubicBezTo>
                  <a:cubicBezTo>
                    <a:pt x="88" y="112"/>
                    <a:pt x="44" y="228"/>
                    <a:pt x="0" y="344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 type="none" w="sm" len="sm"/>
              <a:tailEnd type="triangle" w="sm" len="lg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 flipH="1">
              <a:off x="5064125" y="2184400"/>
              <a:ext cx="990600" cy="546100"/>
            </a:xfrm>
            <a:custGeom>
              <a:avLst/>
              <a:gdLst>
                <a:gd name="T0" fmla="*/ 2147483647 w 624"/>
                <a:gd name="T1" fmla="*/ 2147483647 h 344"/>
                <a:gd name="T2" fmla="*/ 2147483647 w 624"/>
                <a:gd name="T3" fmla="*/ 2147483647 h 344"/>
                <a:gd name="T4" fmla="*/ 0 w 624"/>
                <a:gd name="T5" fmla="*/ 2147483647 h 344"/>
                <a:gd name="T6" fmla="*/ 0 60000 65536"/>
                <a:gd name="T7" fmla="*/ 0 60000 65536"/>
                <a:gd name="T8" fmla="*/ 0 60000 65536"/>
                <a:gd name="T9" fmla="*/ 0 w 624"/>
                <a:gd name="T10" fmla="*/ 0 h 344"/>
                <a:gd name="T11" fmla="*/ 624 w 624"/>
                <a:gd name="T12" fmla="*/ 344 h 3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4" h="344">
                  <a:moveTo>
                    <a:pt x="624" y="8"/>
                  </a:moveTo>
                  <a:cubicBezTo>
                    <a:pt x="460" y="4"/>
                    <a:pt x="296" y="0"/>
                    <a:pt x="192" y="56"/>
                  </a:cubicBezTo>
                  <a:cubicBezTo>
                    <a:pt x="88" y="112"/>
                    <a:pt x="44" y="228"/>
                    <a:pt x="0" y="344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 type="none" w="sm" len="sm"/>
              <a:tailEnd type="triangle" w="sm" len="lg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5237234" y="2730500"/>
              <a:ext cx="1495281" cy="276999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rgbClr val="CC0000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defTabSz="762000"/>
              <a:r>
                <a:rPr lang="de-DE" sz="1200"/>
                <a:t>    Netzwerkmodell    </a:t>
              </a:r>
            </a:p>
          </p:txBody>
        </p:sp>
      </p:grpSp>
      <p:sp>
        <p:nvSpPr>
          <p:cNvPr id="19" name="Freeform 19"/>
          <p:cNvSpPr>
            <a:spLocks/>
          </p:cNvSpPr>
          <p:nvPr/>
        </p:nvSpPr>
        <p:spPr bwMode="auto">
          <a:xfrm flipH="1" flipV="1">
            <a:off x="6820536" y="3712845"/>
            <a:ext cx="720725" cy="700088"/>
          </a:xfrm>
          <a:custGeom>
            <a:avLst/>
            <a:gdLst>
              <a:gd name="T0" fmla="*/ 2147483647 w 624"/>
              <a:gd name="T1" fmla="*/ 2147483647 h 344"/>
              <a:gd name="T2" fmla="*/ 2147483647 w 624"/>
              <a:gd name="T3" fmla="*/ 2147483647 h 344"/>
              <a:gd name="T4" fmla="*/ 0 w 624"/>
              <a:gd name="T5" fmla="*/ 2147483647 h 344"/>
              <a:gd name="T6" fmla="*/ 0 60000 65536"/>
              <a:gd name="T7" fmla="*/ 0 60000 65536"/>
              <a:gd name="T8" fmla="*/ 0 60000 65536"/>
              <a:gd name="T9" fmla="*/ 0 w 624"/>
              <a:gd name="T10" fmla="*/ 0 h 344"/>
              <a:gd name="T11" fmla="*/ 624 w 624"/>
              <a:gd name="T12" fmla="*/ 344 h 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344">
                <a:moveTo>
                  <a:pt x="624" y="8"/>
                </a:moveTo>
                <a:cubicBezTo>
                  <a:pt x="460" y="4"/>
                  <a:pt x="296" y="0"/>
                  <a:pt x="192" y="56"/>
                </a:cubicBezTo>
                <a:cubicBezTo>
                  <a:pt x="88" y="112"/>
                  <a:pt x="44" y="228"/>
                  <a:pt x="0" y="344"/>
                </a:cubicBezTo>
              </a:path>
            </a:pathLst>
          </a:custGeom>
          <a:noFill/>
          <a:ln w="6350">
            <a:solidFill>
              <a:schemeClr val="tx1"/>
            </a:solidFill>
            <a:round/>
            <a:headEnd type="triangle" w="sm" len="lg"/>
            <a:tailEnd type="none" w="sm" len="lg"/>
          </a:ln>
        </p:spPr>
        <p:txBody>
          <a:bodyPr rot="10800000"/>
          <a:lstStyle/>
          <a:p>
            <a:endParaRPr lang="de-DE"/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7505211" y="3487421"/>
            <a:ext cx="2215222" cy="2769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defTabSz="762000"/>
            <a:r>
              <a:rPr lang="de-DE" sz="1200"/>
              <a:t>erweiterte semantische Modelle</a:t>
            </a:r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 flipH="1">
            <a:off x="4336099" y="3966846"/>
            <a:ext cx="1095375" cy="269875"/>
          </a:xfrm>
          <a:custGeom>
            <a:avLst/>
            <a:gdLst>
              <a:gd name="T0" fmla="*/ 2147483647 w 624"/>
              <a:gd name="T1" fmla="*/ 2147483647 h 344"/>
              <a:gd name="T2" fmla="*/ 2147483647 w 624"/>
              <a:gd name="T3" fmla="*/ 2147483647 h 344"/>
              <a:gd name="T4" fmla="*/ 0 w 624"/>
              <a:gd name="T5" fmla="*/ 2147483647 h 344"/>
              <a:gd name="T6" fmla="*/ 0 60000 65536"/>
              <a:gd name="T7" fmla="*/ 0 60000 65536"/>
              <a:gd name="T8" fmla="*/ 0 60000 65536"/>
              <a:gd name="T9" fmla="*/ 0 w 624"/>
              <a:gd name="T10" fmla="*/ 0 h 344"/>
              <a:gd name="T11" fmla="*/ 624 w 624"/>
              <a:gd name="T12" fmla="*/ 344 h 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344">
                <a:moveTo>
                  <a:pt x="624" y="8"/>
                </a:moveTo>
                <a:cubicBezTo>
                  <a:pt x="460" y="4"/>
                  <a:pt x="296" y="0"/>
                  <a:pt x="192" y="56"/>
                </a:cubicBezTo>
                <a:cubicBezTo>
                  <a:pt x="88" y="112"/>
                  <a:pt x="44" y="228"/>
                  <a:pt x="0" y="344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 type="none" w="sm" len="sm"/>
            <a:tailEnd type="non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 flipH="1">
            <a:off x="3980498" y="3966846"/>
            <a:ext cx="1439862" cy="276225"/>
          </a:xfrm>
          <a:custGeom>
            <a:avLst/>
            <a:gdLst>
              <a:gd name="T0" fmla="*/ 2147483647 w 624"/>
              <a:gd name="T1" fmla="*/ 2147483647 h 344"/>
              <a:gd name="T2" fmla="*/ 2147483647 w 624"/>
              <a:gd name="T3" fmla="*/ 2147483647 h 344"/>
              <a:gd name="T4" fmla="*/ 0 w 624"/>
              <a:gd name="T5" fmla="*/ 2147483647 h 344"/>
              <a:gd name="T6" fmla="*/ 0 60000 65536"/>
              <a:gd name="T7" fmla="*/ 0 60000 65536"/>
              <a:gd name="T8" fmla="*/ 0 60000 65536"/>
              <a:gd name="T9" fmla="*/ 0 w 624"/>
              <a:gd name="T10" fmla="*/ 0 h 344"/>
              <a:gd name="T11" fmla="*/ 624 w 624"/>
              <a:gd name="T12" fmla="*/ 344 h 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344">
                <a:moveTo>
                  <a:pt x="624" y="8"/>
                </a:moveTo>
                <a:cubicBezTo>
                  <a:pt x="460" y="4"/>
                  <a:pt x="296" y="0"/>
                  <a:pt x="192" y="56"/>
                </a:cubicBezTo>
                <a:cubicBezTo>
                  <a:pt x="88" y="112"/>
                  <a:pt x="44" y="228"/>
                  <a:pt x="0" y="344"/>
                </a:cubicBezTo>
              </a:path>
            </a:pathLst>
          </a:custGeom>
          <a:noFill/>
          <a:ln w="6350">
            <a:solidFill>
              <a:schemeClr val="tx1"/>
            </a:solidFill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2405521" y="3843021"/>
            <a:ext cx="1737078" cy="2769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defTabSz="762000"/>
            <a:r>
              <a:rPr lang="de-DE" sz="1200"/>
              <a:t>Komplex-Objekt Modelle</a:t>
            </a:r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3791586" y="2957195"/>
            <a:ext cx="1095375" cy="190500"/>
          </a:xfrm>
          <a:custGeom>
            <a:avLst/>
            <a:gdLst>
              <a:gd name="T0" fmla="*/ 2147483647 w 624"/>
              <a:gd name="T1" fmla="*/ 2147483647 h 344"/>
              <a:gd name="T2" fmla="*/ 2147483647 w 624"/>
              <a:gd name="T3" fmla="*/ 2147483647 h 344"/>
              <a:gd name="T4" fmla="*/ 0 w 624"/>
              <a:gd name="T5" fmla="*/ 2147483647 h 344"/>
              <a:gd name="T6" fmla="*/ 0 60000 65536"/>
              <a:gd name="T7" fmla="*/ 0 60000 65536"/>
              <a:gd name="T8" fmla="*/ 0 60000 65536"/>
              <a:gd name="T9" fmla="*/ 0 w 624"/>
              <a:gd name="T10" fmla="*/ 0 h 344"/>
              <a:gd name="T11" fmla="*/ 624 w 624"/>
              <a:gd name="T12" fmla="*/ 344 h 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344">
                <a:moveTo>
                  <a:pt x="624" y="8"/>
                </a:moveTo>
                <a:cubicBezTo>
                  <a:pt x="460" y="4"/>
                  <a:pt x="296" y="0"/>
                  <a:pt x="192" y="56"/>
                </a:cubicBezTo>
                <a:cubicBezTo>
                  <a:pt x="88" y="112"/>
                  <a:pt x="44" y="228"/>
                  <a:pt x="0" y="344"/>
                </a:cubicBezTo>
              </a:path>
            </a:pathLst>
          </a:custGeom>
          <a:noFill/>
          <a:ln w="6350">
            <a:solidFill>
              <a:schemeClr val="tx1"/>
            </a:solidFill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grpSp>
        <p:nvGrpSpPr>
          <p:cNvPr id="25" name="Gruppieren 46"/>
          <p:cNvGrpSpPr>
            <a:grpSpLocks/>
          </p:cNvGrpSpPr>
          <p:nvPr/>
        </p:nvGrpSpPr>
        <p:grpSpPr bwMode="auto">
          <a:xfrm>
            <a:off x="4886187" y="2296796"/>
            <a:ext cx="1958934" cy="804049"/>
            <a:chOff x="3606027" y="2860675"/>
            <a:chExt cx="1958934" cy="804049"/>
          </a:xfrm>
        </p:grpSpPr>
        <p:sp>
          <p:nvSpPr>
            <p:cNvPr id="26" name="Freeform 11"/>
            <p:cNvSpPr>
              <a:spLocks/>
            </p:cNvSpPr>
            <p:nvPr/>
          </p:nvSpPr>
          <p:spPr bwMode="auto">
            <a:xfrm>
              <a:off x="4654550" y="2863850"/>
              <a:ext cx="533400" cy="517525"/>
            </a:xfrm>
            <a:custGeom>
              <a:avLst/>
              <a:gdLst>
                <a:gd name="T0" fmla="*/ 2147483647 w 624"/>
                <a:gd name="T1" fmla="*/ 2147483647 h 344"/>
                <a:gd name="T2" fmla="*/ 2147483647 w 624"/>
                <a:gd name="T3" fmla="*/ 2147483647 h 344"/>
                <a:gd name="T4" fmla="*/ 0 w 624"/>
                <a:gd name="T5" fmla="*/ 2147483647 h 344"/>
                <a:gd name="T6" fmla="*/ 0 60000 65536"/>
                <a:gd name="T7" fmla="*/ 0 60000 65536"/>
                <a:gd name="T8" fmla="*/ 0 60000 65536"/>
                <a:gd name="T9" fmla="*/ 0 w 624"/>
                <a:gd name="T10" fmla="*/ 0 h 344"/>
                <a:gd name="T11" fmla="*/ 624 w 624"/>
                <a:gd name="T12" fmla="*/ 344 h 3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4" h="344">
                  <a:moveTo>
                    <a:pt x="624" y="8"/>
                  </a:moveTo>
                  <a:cubicBezTo>
                    <a:pt x="460" y="4"/>
                    <a:pt x="296" y="0"/>
                    <a:pt x="192" y="56"/>
                  </a:cubicBezTo>
                  <a:cubicBezTo>
                    <a:pt x="88" y="112"/>
                    <a:pt x="44" y="228"/>
                    <a:pt x="0" y="344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 type="none" w="sm" len="sm"/>
              <a:tailEnd type="triangle" w="sm" len="lg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auto">
            <a:xfrm flipH="1">
              <a:off x="3921125" y="2860675"/>
              <a:ext cx="571500" cy="517525"/>
            </a:xfrm>
            <a:custGeom>
              <a:avLst/>
              <a:gdLst>
                <a:gd name="T0" fmla="*/ 2147483647 w 624"/>
                <a:gd name="T1" fmla="*/ 2147483647 h 344"/>
                <a:gd name="T2" fmla="*/ 2147483647 w 624"/>
                <a:gd name="T3" fmla="*/ 2147483647 h 344"/>
                <a:gd name="T4" fmla="*/ 0 w 624"/>
                <a:gd name="T5" fmla="*/ 2147483647 h 344"/>
                <a:gd name="T6" fmla="*/ 0 60000 65536"/>
                <a:gd name="T7" fmla="*/ 0 60000 65536"/>
                <a:gd name="T8" fmla="*/ 0 60000 65536"/>
                <a:gd name="T9" fmla="*/ 0 w 624"/>
                <a:gd name="T10" fmla="*/ 0 h 344"/>
                <a:gd name="T11" fmla="*/ 624 w 624"/>
                <a:gd name="T12" fmla="*/ 344 h 3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4" h="344">
                  <a:moveTo>
                    <a:pt x="624" y="8"/>
                  </a:moveTo>
                  <a:cubicBezTo>
                    <a:pt x="460" y="4"/>
                    <a:pt x="296" y="0"/>
                    <a:pt x="192" y="56"/>
                  </a:cubicBezTo>
                  <a:cubicBezTo>
                    <a:pt x="88" y="112"/>
                    <a:pt x="44" y="228"/>
                    <a:pt x="0" y="344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 type="none" w="sm" len="sm"/>
              <a:tailEnd type="triangle" w="sm" len="lg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Text Box 25"/>
            <p:cNvSpPr txBox="1">
              <a:spLocks noChangeArrowheads="1"/>
            </p:cNvSpPr>
            <p:nvPr/>
          </p:nvSpPr>
          <p:spPr bwMode="auto">
            <a:xfrm>
              <a:off x="3606027" y="3387725"/>
              <a:ext cx="1958934" cy="276999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rgbClr val="CC0000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defTabSz="762000"/>
              <a:r>
                <a:rPr lang="de-DE" sz="1200"/>
                <a:t>(flaches) relationales Modell</a:t>
              </a:r>
            </a:p>
          </p:txBody>
        </p:sp>
      </p:grpSp>
      <p:sp>
        <p:nvSpPr>
          <p:cNvPr id="29" name="Line 26"/>
          <p:cNvSpPr>
            <a:spLocks noChangeShapeType="1"/>
          </p:cNvSpPr>
          <p:nvPr/>
        </p:nvSpPr>
        <p:spPr bwMode="auto">
          <a:xfrm>
            <a:off x="3418523" y="3385821"/>
            <a:ext cx="0" cy="4476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2351235" y="3006409"/>
            <a:ext cx="1407500" cy="46166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defTabSz="762000"/>
            <a:r>
              <a:rPr lang="de-DE" sz="1200"/>
              <a:t>(geschachtelte) </a:t>
            </a:r>
          </a:p>
          <a:p>
            <a:pPr algn="ctr" defTabSz="762000"/>
            <a:r>
              <a:rPr lang="de-DE" sz="1200"/>
              <a:t>relationale Modelle</a:t>
            </a:r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>
            <a:off x="5877560" y="3709671"/>
            <a:ext cx="0" cy="54292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4726023" y="3485834"/>
            <a:ext cx="2323713" cy="276999"/>
          </a:xfrm>
          <a:prstGeom prst="rect">
            <a:avLst/>
          </a:prstGeom>
          <a:solidFill>
            <a:srgbClr val="CCFFCC"/>
          </a:solidFill>
          <a:ln w="63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defTabSz="762000"/>
            <a:r>
              <a:rPr lang="de-DE" sz="1200" i="1" dirty="0"/>
              <a:t>objektorientierte Programmierung</a:t>
            </a:r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>
            <a:off x="5887085" y="4319271"/>
            <a:ext cx="0" cy="54292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4961574" y="4257359"/>
            <a:ext cx="1857375" cy="287337"/>
          </a:xfrm>
          <a:prstGeom prst="rect">
            <a:avLst/>
          </a:prstGeom>
          <a:pattFill prst="dkDnDiag">
            <a:fgClr>
              <a:srgbClr val="FFFFCC"/>
            </a:fgClr>
            <a:bgClr>
              <a:srgbClr val="CCFFCC"/>
            </a:bgClr>
          </a:patt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defTabSz="762000"/>
            <a:r>
              <a:rPr lang="de-DE" sz="1200"/>
              <a:t>objektorientierte Modelle</a:t>
            </a:r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7252336" y="2565083"/>
            <a:ext cx="2703513" cy="140176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7252336" y="2717483"/>
            <a:ext cx="2703513" cy="1249362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8416607" y="4865371"/>
            <a:ext cx="1313180" cy="276999"/>
          </a:xfrm>
          <a:prstGeom prst="rect">
            <a:avLst/>
          </a:prstGeom>
          <a:solidFill>
            <a:srgbClr val="FFFF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defTabSz="762000"/>
            <a:r>
              <a:rPr lang="de-DE" sz="1200"/>
              <a:t>XML-bas. Modelle</a:t>
            </a:r>
          </a:p>
        </p:txBody>
      </p:sp>
      <p:sp>
        <p:nvSpPr>
          <p:cNvPr id="38" name="Text Box 36" descr="Diagonal dunkel nach oben"/>
          <p:cNvSpPr txBox="1">
            <a:spLocks noChangeArrowheads="1"/>
          </p:cNvSpPr>
          <p:nvPr/>
        </p:nvSpPr>
        <p:spPr bwMode="auto">
          <a:xfrm>
            <a:off x="3709035" y="5501959"/>
            <a:ext cx="1905000" cy="287337"/>
          </a:xfrm>
          <a:prstGeom prst="rect">
            <a:avLst/>
          </a:prstGeom>
          <a:pattFill prst="ltUpDiag">
            <a:fgClr>
              <a:srgbClr val="CCFFCC"/>
            </a:fgClr>
            <a:bgClr>
              <a:srgbClr val="FFFFFF"/>
            </a:bgClr>
          </a:patt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762000"/>
            <a:r>
              <a:rPr lang="de-DE" sz="1200"/>
              <a:t>enabled XML-DBen</a:t>
            </a:r>
          </a:p>
        </p:txBody>
      </p:sp>
      <p:sp>
        <p:nvSpPr>
          <p:cNvPr id="39" name="Freeform 41"/>
          <p:cNvSpPr>
            <a:spLocks/>
          </p:cNvSpPr>
          <p:nvPr/>
        </p:nvSpPr>
        <p:spPr bwMode="auto">
          <a:xfrm>
            <a:off x="7228523" y="4574859"/>
            <a:ext cx="806450" cy="928687"/>
          </a:xfrm>
          <a:custGeom>
            <a:avLst/>
            <a:gdLst>
              <a:gd name="T0" fmla="*/ 2147483647 w 508"/>
              <a:gd name="T1" fmla="*/ 0 h 607"/>
              <a:gd name="T2" fmla="*/ 2147483647 w 508"/>
              <a:gd name="T3" fmla="*/ 2147483647 h 607"/>
              <a:gd name="T4" fmla="*/ 0 w 508"/>
              <a:gd name="T5" fmla="*/ 2147483647 h 607"/>
              <a:gd name="T6" fmla="*/ 0 60000 65536"/>
              <a:gd name="T7" fmla="*/ 0 60000 65536"/>
              <a:gd name="T8" fmla="*/ 0 60000 65536"/>
              <a:gd name="T9" fmla="*/ 0 w 508"/>
              <a:gd name="T10" fmla="*/ 0 h 607"/>
              <a:gd name="T11" fmla="*/ 508 w 508"/>
              <a:gd name="T12" fmla="*/ 607 h 6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8" h="607">
                <a:moveTo>
                  <a:pt x="420" y="0"/>
                </a:moveTo>
                <a:cubicBezTo>
                  <a:pt x="389" y="49"/>
                  <a:pt x="508" y="198"/>
                  <a:pt x="366" y="383"/>
                </a:cubicBezTo>
                <a:cubicBezTo>
                  <a:pt x="248" y="579"/>
                  <a:pt x="11" y="570"/>
                  <a:pt x="0" y="607"/>
                </a:cubicBezTo>
              </a:path>
            </a:pathLst>
          </a:custGeom>
          <a:noFill/>
          <a:ln w="6350">
            <a:solidFill>
              <a:schemeClr val="tx1"/>
            </a:solidFill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40" name="Freeform 42"/>
          <p:cNvSpPr>
            <a:spLocks/>
          </p:cNvSpPr>
          <p:nvPr/>
        </p:nvSpPr>
        <p:spPr bwMode="auto">
          <a:xfrm>
            <a:off x="4671060" y="4574859"/>
            <a:ext cx="3200400" cy="928687"/>
          </a:xfrm>
          <a:custGeom>
            <a:avLst/>
            <a:gdLst>
              <a:gd name="T0" fmla="*/ 2147483647 w 2016"/>
              <a:gd name="T1" fmla="*/ 0 h 479"/>
              <a:gd name="T2" fmla="*/ 2147483647 w 2016"/>
              <a:gd name="T3" fmla="*/ 2147483647 h 479"/>
              <a:gd name="T4" fmla="*/ 2147483647 w 2016"/>
              <a:gd name="T5" fmla="*/ 2147483647 h 479"/>
              <a:gd name="T6" fmla="*/ 0 w 2016"/>
              <a:gd name="T7" fmla="*/ 2147483647 h 479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479"/>
              <a:gd name="T14" fmla="*/ 2016 w 2016"/>
              <a:gd name="T15" fmla="*/ 479 h 4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479">
                <a:moveTo>
                  <a:pt x="2016" y="0"/>
                </a:moveTo>
                <a:cubicBezTo>
                  <a:pt x="1954" y="52"/>
                  <a:pt x="1922" y="254"/>
                  <a:pt x="1645" y="312"/>
                </a:cubicBezTo>
                <a:cubicBezTo>
                  <a:pt x="1368" y="370"/>
                  <a:pt x="626" y="323"/>
                  <a:pt x="352" y="351"/>
                </a:cubicBezTo>
                <a:cubicBezTo>
                  <a:pt x="78" y="379"/>
                  <a:pt x="73" y="452"/>
                  <a:pt x="0" y="479"/>
                </a:cubicBezTo>
              </a:path>
            </a:pathLst>
          </a:custGeom>
          <a:noFill/>
          <a:ln w="6350">
            <a:solidFill>
              <a:schemeClr val="tx1"/>
            </a:solidFill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41" name="Text Box 35"/>
          <p:cNvSpPr txBox="1">
            <a:spLocks noChangeArrowheads="1"/>
          </p:cNvSpPr>
          <p:nvPr/>
        </p:nvSpPr>
        <p:spPr bwMode="auto">
          <a:xfrm>
            <a:off x="7656350" y="4293871"/>
            <a:ext cx="460382" cy="276999"/>
          </a:xfrm>
          <a:prstGeom prst="rect">
            <a:avLst/>
          </a:prstGeom>
          <a:solidFill>
            <a:srgbClr val="CCFFCC"/>
          </a:solidFill>
          <a:ln w="63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defTabSz="762000"/>
            <a:r>
              <a:rPr lang="de-DE" sz="1200" i="1" dirty="0"/>
              <a:t>XML</a:t>
            </a:r>
          </a:p>
        </p:txBody>
      </p:sp>
      <p:grpSp>
        <p:nvGrpSpPr>
          <p:cNvPr id="42" name="Group 47"/>
          <p:cNvGrpSpPr>
            <a:grpSpLocks/>
          </p:cNvGrpSpPr>
          <p:nvPr/>
        </p:nvGrpSpPr>
        <p:grpSpPr bwMode="auto">
          <a:xfrm>
            <a:off x="5209224" y="2322195"/>
            <a:ext cx="2071687" cy="3181350"/>
            <a:chOff x="2448" y="1872"/>
            <a:chExt cx="1493" cy="2004"/>
          </a:xfrm>
        </p:grpSpPr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2448" y="1872"/>
              <a:ext cx="1493" cy="2004"/>
            </a:xfrm>
            <a:custGeom>
              <a:avLst/>
              <a:gdLst>
                <a:gd name="T0" fmla="*/ 0 w 1493"/>
                <a:gd name="T1" fmla="*/ 0 h 2004"/>
                <a:gd name="T2" fmla="*/ 1255 w 1493"/>
                <a:gd name="T3" fmla="*/ 298 h 2004"/>
                <a:gd name="T4" fmla="*/ 1433 w 1493"/>
                <a:gd name="T5" fmla="*/ 1590 h 2004"/>
                <a:gd name="T6" fmla="*/ 1436 w 1493"/>
                <a:gd name="T7" fmla="*/ 2004 h 20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93"/>
                <a:gd name="T13" fmla="*/ 0 h 2004"/>
                <a:gd name="T14" fmla="*/ 1493 w 1493"/>
                <a:gd name="T15" fmla="*/ 2004 h 20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93" h="2004">
                  <a:moveTo>
                    <a:pt x="0" y="0"/>
                  </a:moveTo>
                  <a:cubicBezTo>
                    <a:pt x="209" y="50"/>
                    <a:pt x="1016" y="33"/>
                    <a:pt x="1255" y="298"/>
                  </a:cubicBezTo>
                  <a:cubicBezTo>
                    <a:pt x="1493" y="563"/>
                    <a:pt x="1439" y="1309"/>
                    <a:pt x="1433" y="1590"/>
                  </a:cubicBezTo>
                  <a:cubicBezTo>
                    <a:pt x="1424" y="1872"/>
                    <a:pt x="1436" y="1937"/>
                    <a:pt x="1436" y="2004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prstDash val="dash"/>
              <a:round/>
              <a:headEnd type="none" w="sm" len="sm"/>
              <a:tailEnd type="triangle" w="sm" len="lg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Rectangle 46"/>
            <p:cNvSpPr>
              <a:spLocks noChangeArrowheads="1"/>
            </p:cNvSpPr>
            <p:nvPr/>
          </p:nvSpPr>
          <p:spPr bwMode="auto">
            <a:xfrm>
              <a:off x="3852" y="3682"/>
              <a:ext cx="47" cy="47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" name="Rectangle 45"/>
            <p:cNvSpPr>
              <a:spLocks noChangeArrowheads="1"/>
            </p:cNvSpPr>
            <p:nvPr/>
          </p:nvSpPr>
          <p:spPr bwMode="auto">
            <a:xfrm>
              <a:off x="3861" y="2917"/>
              <a:ext cx="47" cy="47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3121" y="1929"/>
              <a:ext cx="47" cy="47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4989711" y="4859021"/>
            <a:ext cx="1804275" cy="276999"/>
          </a:xfrm>
          <a:prstGeom prst="rect">
            <a:avLst/>
          </a:prstGeom>
          <a:pattFill prst="dkDnDiag">
            <a:fgClr>
              <a:srgbClr val="FFFFCC"/>
            </a:fgClr>
            <a:bgClr>
              <a:srgbClr val="CCFFCC"/>
            </a:bgClr>
          </a:patt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defTabSz="762000"/>
            <a:r>
              <a:rPr lang="de-DE" sz="1200"/>
              <a:t>objektrelationale Modelle</a:t>
            </a:r>
          </a:p>
        </p:txBody>
      </p:sp>
    </p:spTree>
    <p:extLst>
      <p:ext uri="{BB962C8B-B14F-4D97-AF65-F5344CB8AC3E}">
        <p14:creationId xmlns:p14="http://schemas.microsoft.com/office/powerpoint/2010/main" val="424511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7" grpId="0" animBg="1"/>
    </p:bldLst>
  </p:timing>
</p:sld>
</file>

<file path=ppt/theme/theme1.xml><?xml version="1.0" encoding="utf-8"?>
<a:theme xmlns:a="http://schemas.openxmlformats.org/drawingml/2006/main" name="wwu-adapted-16x9">
  <a:themeElements>
    <a:clrScheme name="WWU Münster Var3">
      <a:dk1>
        <a:srgbClr val="58585A"/>
      </a:dk1>
      <a:lt1>
        <a:srgbClr val="F4F4F4"/>
      </a:lt1>
      <a:dk2>
        <a:srgbClr val="F4F4F4"/>
      </a:dk2>
      <a:lt2>
        <a:srgbClr val="00568A"/>
      </a:lt2>
      <a:accent1>
        <a:srgbClr val="009DD1"/>
      </a:accent1>
      <a:accent2>
        <a:srgbClr val="67C5E4"/>
      </a:accent2>
      <a:accent3>
        <a:srgbClr val="008E96"/>
      </a:accent3>
      <a:accent4>
        <a:srgbClr val="65BBBF"/>
      </a:accent4>
      <a:accent5>
        <a:srgbClr val="00568A"/>
      </a:accent5>
      <a:accent6>
        <a:srgbClr val="679AB9"/>
      </a:accent6>
      <a:hlink>
        <a:srgbClr val="58585A"/>
      </a:hlink>
      <a:folHlink>
        <a:srgbClr val="58585A"/>
      </a:folHlink>
    </a:clrScheme>
    <a:fontScheme name="WWU Münster">
      <a:majorFont>
        <a:latin typeface="Meta Offc Pro"/>
        <a:ea typeface=""/>
        <a:cs typeface=""/>
      </a:majorFont>
      <a:minorFont>
        <a:latin typeface="Meta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wwu-adapted-16x9" id="{CD513E19-B721-C047-BA30-82984D7A367C}" vid="{B09A2FB4-8176-8E4E-8F6E-FA0B5FDF89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wwu-adapted-16x9</Template>
  <TotalTime>2540</TotalTime>
  <Words>2960</Words>
  <Application>Microsoft Macintosh PowerPoint</Application>
  <PresentationFormat>Widescreen</PresentationFormat>
  <Paragraphs>793</Paragraphs>
  <Slides>33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ＭＳ Ｐゴシック</vt:lpstr>
      <vt:lpstr>Arial</vt:lpstr>
      <vt:lpstr>Calibri</vt:lpstr>
      <vt:lpstr>Courier</vt:lpstr>
      <vt:lpstr>Meta Offc Pro</vt:lpstr>
      <vt:lpstr>NICHTLUSDICK</vt:lpstr>
      <vt:lpstr>Wingdings</vt:lpstr>
      <vt:lpstr>Zapf Dingbats</vt:lpstr>
      <vt:lpstr>wwu-adapted-16x9</vt:lpstr>
      <vt:lpstr>Einführung</vt:lpstr>
      <vt:lpstr>Inhalte: Datenbanken (DBs)</vt:lpstr>
      <vt:lpstr>Überblick: 1. Einführung </vt:lpstr>
      <vt:lpstr>Datenbank (DB)</vt:lpstr>
      <vt:lpstr>Erstes Beispiel einer (relationalen) DB und einer Anfrage</vt:lpstr>
      <vt:lpstr>Datenabstraktion</vt:lpstr>
      <vt:lpstr>Datenmodell</vt:lpstr>
      <vt:lpstr>Modellierungsebenen von Datenmodellen</vt:lpstr>
      <vt:lpstr>Eine kurze Geschichte der Datenmodelle</vt:lpstr>
      <vt:lpstr>Hierarchisches Modell</vt:lpstr>
      <vt:lpstr>Eigenschaften des Hierarchischen Modells</vt:lpstr>
      <vt:lpstr>Netzwerkmodell</vt:lpstr>
      <vt:lpstr>Das (flache) relationale Modell</vt:lpstr>
      <vt:lpstr>Schema / Instanz / DB-Zustand</vt:lpstr>
      <vt:lpstr>Physische Datenmodelle</vt:lpstr>
      <vt:lpstr>Datenunabhängigkeit</vt:lpstr>
      <vt:lpstr>Beispiele für Änderungen</vt:lpstr>
      <vt:lpstr>Beispiele für Änderungen</vt:lpstr>
      <vt:lpstr>Viele gleichzeitige Benutzer...</vt:lpstr>
      <vt:lpstr>Viele gleichzeitige Benutzer...</vt:lpstr>
      <vt:lpstr>Zwischenzusammenfassung</vt:lpstr>
      <vt:lpstr>Überblick: 1. Einführung </vt:lpstr>
      <vt:lpstr>DB-Sprachen</vt:lpstr>
      <vt:lpstr>SQL : Structured Query Language</vt:lpstr>
      <vt:lpstr>Datenbankmanagementsystem (DBMS) &amp; Datenbanksystem (DBS)</vt:lpstr>
      <vt:lpstr>Erweiterte Systemumgebung</vt:lpstr>
      <vt:lpstr>Architektur eines DBMS</vt:lpstr>
      <vt:lpstr>Zwischenzusammenfassung</vt:lpstr>
      <vt:lpstr>Überblick: 1. Einführung </vt:lpstr>
      <vt:lpstr>Phasen des DB-Entwurfs</vt:lpstr>
      <vt:lpstr>Zwischenzusammenfassung</vt:lpstr>
      <vt:lpstr>Inhalte: Datenbanken (DBs)</vt:lpstr>
      <vt:lpstr>Überblick: 1. Einführung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MOBI-DBs-B: DatenbankSysteme</dc:title>
  <dc:creator>Microsoft Office User</dc:creator>
  <cp:lastModifiedBy>Tanya</cp:lastModifiedBy>
  <cp:revision>110</cp:revision>
  <cp:lastPrinted>2023-03-28T09:18:38Z</cp:lastPrinted>
  <dcterms:created xsi:type="dcterms:W3CDTF">2019-02-21T11:57:08Z</dcterms:created>
  <dcterms:modified xsi:type="dcterms:W3CDTF">2023-04-04T09:21:08Z</dcterms:modified>
</cp:coreProperties>
</file>