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4" r:id="rId1"/>
  </p:sldMasterIdLst>
  <p:notesMasterIdLst>
    <p:notesMasterId r:id="rId22"/>
  </p:notesMasterIdLst>
  <p:sldIdLst>
    <p:sldId id="256" r:id="rId2"/>
    <p:sldId id="257" r:id="rId3"/>
    <p:sldId id="776" r:id="rId4"/>
    <p:sldId id="261" r:id="rId5"/>
    <p:sldId id="775" r:id="rId6"/>
    <p:sldId id="258" r:id="rId7"/>
    <p:sldId id="259" r:id="rId8"/>
    <p:sldId id="777" r:id="rId9"/>
    <p:sldId id="262" r:id="rId10"/>
    <p:sldId id="264" r:id="rId11"/>
    <p:sldId id="766" r:id="rId12"/>
    <p:sldId id="769" r:id="rId13"/>
    <p:sldId id="772" r:id="rId14"/>
    <p:sldId id="767" r:id="rId15"/>
    <p:sldId id="770" r:id="rId16"/>
    <p:sldId id="768" r:id="rId17"/>
    <p:sldId id="773" r:id="rId18"/>
    <p:sldId id="719" r:id="rId19"/>
    <p:sldId id="774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69"/>
    <p:restoredTop sz="88299"/>
  </p:normalViewPr>
  <p:slideViewPr>
    <p:cSldViewPr snapToGrid="0" snapToObjects="1">
      <p:cViewPr varScale="1">
        <p:scale>
          <a:sx n="108" d="100"/>
          <a:sy n="108" d="100"/>
        </p:scale>
        <p:origin x="1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Lecture slides available as soon as they are finished</a:t>
            </a:r>
          </a:p>
          <a:p>
            <a:r>
              <a:rPr lang="en-GB" dirty="0"/>
              <a:t>May be updated after a lecture to correct typos or reflect an in-course discussion (latest update time marked in </a:t>
            </a:r>
            <a:r>
              <a:rPr lang="en-GB" dirty="0" err="1"/>
              <a:t>Learnweb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490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1-5: Planning book</a:t>
            </a:r>
          </a:p>
          <a:p>
            <a:r>
              <a:rPr lang="en-GB" dirty="0"/>
              <a:t>6: AIMA, </a:t>
            </a:r>
            <a:r>
              <a:rPr lang="en-GB" dirty="0" err="1"/>
              <a:t>DecPOMDP</a:t>
            </a:r>
            <a:r>
              <a:rPr lang="en-GB" dirty="0"/>
              <a:t> book, own, Koller </a:t>
            </a:r>
            <a:r>
              <a:rPr lang="en-GB"/>
              <a:t>et al, Boutelier</a:t>
            </a:r>
            <a:r>
              <a:rPr lang="en-GB" dirty="0"/>
              <a:t> / </a:t>
            </a:r>
            <a:r>
              <a:rPr lang="en-GB" dirty="0" err="1"/>
              <a:t>Sanner</a:t>
            </a:r>
            <a:endParaRPr lang="en-GB" dirty="0"/>
          </a:p>
          <a:p>
            <a:r>
              <a:rPr lang="en-GB" dirty="0"/>
              <a:t>7: Human-aware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34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 solution techniques for first-order MDPs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469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 solution techniques for first-order MDPs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2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9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2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Warehouse distribution center. Automated platforms</a:t>
            </a:r>
            <a:r>
              <a:rPr lang="en-US" baseline="0" dirty="0"/>
              <a:t> </a:t>
            </a:r>
            <a:r>
              <a:rPr lang="en-US" dirty="0"/>
              <a:t>to bring cabinets to people preparing orders. </a:t>
            </a:r>
          </a:p>
          <a:p>
            <a:r>
              <a:rPr lang="en-US" dirty="0"/>
              <a:t>Platforms follow</a:t>
            </a:r>
            <a:r>
              <a:rPr lang="en-US" baseline="0" dirty="0"/>
              <a:t> </a:t>
            </a:r>
            <a:r>
              <a:rPr lang="en-US" dirty="0"/>
              <a:t>a precise network of guides painted on the floor. </a:t>
            </a:r>
            <a:r>
              <a:rPr lang="en-US"/>
              <a:t>Don’t </a:t>
            </a:r>
            <a:r>
              <a:rPr lang="en-US" dirty="0"/>
              <a:t>need to deliberate</a:t>
            </a:r>
            <a:r>
              <a:rPr lang="en-US" baseline="0" dirty="0"/>
              <a:t> </a:t>
            </a:r>
            <a:r>
              <a:rPr lang="en-US" dirty="0"/>
              <a:t>about how to act</a:t>
            </a:r>
            <a:r>
              <a:rPr lang="en-US"/>
              <a:t>;</a:t>
            </a:r>
            <a:r>
              <a:rPr lang="en-US" baseline="0"/>
              <a:t> </a:t>
            </a:r>
            <a:br>
              <a:rPr lang="en-US" baseline="0"/>
            </a:br>
            <a:r>
              <a:rPr lang="en-US"/>
              <a:t>environment </a:t>
            </a:r>
            <a:r>
              <a:rPr lang="en-US" dirty="0"/>
              <a:t>engineered to cover all cases they’ll need to cope with.</a:t>
            </a:r>
          </a:p>
        </p:txBody>
      </p:sp>
    </p:spTree>
    <p:extLst>
      <p:ext uri="{BB962C8B-B14F-4D97-AF65-F5344CB8AC3E}">
        <p14:creationId xmlns:p14="http://schemas.microsoft.com/office/powerpoint/2010/main" val="1078536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Caledonian crow trying to use a piece of wire to get food that’s out of reach, figures out it won’t work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Figures out how</a:t>
            </a:r>
            <a:r>
              <a:rPr lang="en-US" baseline="0" dirty="0"/>
              <a:t> </a:t>
            </a:r>
            <a:r>
              <a:rPr lang="en-US" dirty="0"/>
              <a:t>to brace the wire to bend it</a:t>
            </a:r>
            <a:r>
              <a:rPr lang="en-US" baseline="0" dirty="0"/>
              <a:t> </a:t>
            </a:r>
            <a:r>
              <a:rPr lang="en-US" dirty="0"/>
              <a:t>into a hook, uses the hook to get the food </a:t>
            </a:r>
          </a:p>
        </p:txBody>
      </p:sp>
    </p:spTree>
    <p:extLst>
      <p:ext uri="{BB962C8B-B14F-4D97-AF65-F5344CB8AC3E}">
        <p14:creationId xmlns:p14="http://schemas.microsoft.com/office/powerpoint/2010/main" val="2960068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Deliberation reflects levels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30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5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EF30B318-F6E7-ED2A-610E-2E91ECB55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34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en-US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34884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10863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845080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301" userDrawn="1">
          <p15:clr>
            <a:srgbClr val="FBAE40"/>
          </p15:clr>
        </p15:guide>
        <p15:guide id="10" pos="73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DC7D-227B-E4B8-B03E-633258849192}"/>
              </a:ext>
            </a:extLst>
          </p:cNvPr>
          <p:cNvSpPr/>
          <p:nvPr userDrawn="1"/>
        </p:nvSpPr>
        <p:spPr>
          <a:xfrm>
            <a:off x="268941" y="228600"/>
            <a:ext cx="2277035" cy="537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91098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301" userDrawn="1">
          <p15:clr>
            <a:srgbClr val="FBAE40"/>
          </p15:clr>
        </p15:guide>
        <p15:guide id="10" pos="737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13950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1" orient="horz" pos="3618" userDrawn="1">
          <p15:clr>
            <a:srgbClr val="FBAE40"/>
          </p15:clr>
        </p15:guide>
        <p15:guide id="12" orient="horz" pos="851" userDrawn="1">
          <p15:clr>
            <a:srgbClr val="FBAE40"/>
          </p15:clr>
        </p15:guide>
        <p15:guide id="13" orient="horz" pos="178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80253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4FF0C5A2-C4EB-F182-2EE2-80EFF88099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0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301" userDrawn="1">
          <p15:clr>
            <a:srgbClr val="FBAE40"/>
          </p15:clr>
        </p15:guide>
        <p15:guide id="8" pos="73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166DFA8A-0A60-6E57-3E6D-1B298569B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7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301">
          <p15:clr>
            <a:srgbClr val="FBAE40"/>
          </p15:clr>
        </p15:guide>
        <p15:guide id="8" pos="73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5A42739-E9FA-3CC1-4EF3-0BB95C726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073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362335E6-E2DE-E887-0E05-1D86681CC8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5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894909E-E2BC-9CE0-6436-C1C8699283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061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928005D7-52D0-42FE-4CE2-FCB5BF3976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5327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016227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61526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D1FA1C16-9242-3325-D975-732341238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0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19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laas.fr/planni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link.springer.com/book/10.1007/978-3-031-03767-2" TargetMode="External"/><Relationship Id="rId5" Type="http://schemas.openxmlformats.org/officeDocument/2006/relationships/hyperlink" Target="https://link.springer.com/book/10.1007/978-3-319-28929-8" TargetMode="External"/><Relationship Id="rId4" Type="http://schemas.openxmlformats.org/officeDocument/2006/relationships/hyperlink" Target="http://aima.cs.berkeley.ed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laas.fr/planning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  <a:p>
            <a:r>
              <a:rPr lang="en-GB" dirty="0"/>
              <a:t>Research Group Data Science, Computer Science Department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7BA00-6072-0146-8BDA-7210CACC968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278438" y="-720725"/>
            <a:ext cx="6913562" cy="360362"/>
          </a:xfrm>
        </p:spPr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DAC6D-8957-E849-966F-94E3C6B529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1563" y="7019925"/>
            <a:ext cx="960437" cy="360363"/>
          </a:xfrm>
        </p:spPr>
        <p:txBody>
          <a:bodyPr/>
          <a:lstStyle/>
          <a:p>
            <a:fld id="{67C9959E-8E6B-B04C-9955-EA096F41CA7A}" type="slidenum">
              <a:rPr lang="en-GB" smtClean="0"/>
              <a:t>1</a:t>
            </a:fld>
            <a:endParaRPr lang="en-GB"/>
          </a:p>
        </p:txBody>
      </p:sp>
      <p:pic>
        <p:nvPicPr>
          <p:cNvPr id="37" name="Bild 3" descr="ShowCover.asp.jpeg">
            <a:extLst>
              <a:ext uri="{FF2B5EF4-FFF2-40B4-BE49-F238E27FC236}">
                <a16:creationId xmlns:a16="http://schemas.microsoft.com/office/drawing/2014/main" id="{077F9BC2-0C96-5B49-8C3C-549D4C3F5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43" y="1962149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 descr="cover after folding.pdf">
            <a:extLst>
              <a:ext uri="{FF2B5EF4-FFF2-40B4-BE49-F238E27FC236}">
                <a16:creationId xmlns:a16="http://schemas.microsoft.com/office/drawing/2014/main" id="{833F2F18-8B04-1341-A4CA-BEE107AD8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20" y="2561467"/>
            <a:ext cx="1666800" cy="239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0F6EC-DE2B-B94A-987C-2ED5087C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Agent Setting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54307-3771-134C-8D00-440188A35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E23A6-3883-B243-8FE9-D2999B16A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18A3493-6526-B14E-9F9C-069C74DB2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756" y="641565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ea typeface="ＭＳ Ｐゴシック" charset="0"/>
                <a:cs typeface="ＭＳ Ｐゴシック" charset="0"/>
              </a:rPr>
              <a:t>AIMA, Russell/</a:t>
            </a:r>
            <a:r>
              <a:rPr lang="en-US" sz="1200" dirty="0" err="1">
                <a:ea typeface="ＭＳ Ｐゴシック" charset="0"/>
                <a:cs typeface="ＭＳ Ｐゴシック" charset="0"/>
              </a:rPr>
              <a:t>Norvig</a:t>
            </a:r>
            <a:endParaRPr lang="en-US" sz="12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E4B6CC-58E4-7F96-7BB7-CA0E88FC94BE}"/>
              </a:ext>
            </a:extLst>
          </p:cNvPr>
          <p:cNvGrpSpPr/>
          <p:nvPr/>
        </p:nvGrpSpPr>
        <p:grpSpPr>
          <a:xfrm>
            <a:off x="2842544" y="1636267"/>
            <a:ext cx="6506212" cy="4236436"/>
            <a:chOff x="2717975" y="1628799"/>
            <a:chExt cx="6512989" cy="42408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CCBDA5-16F4-ACF7-B1E2-D986730A9BC3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sz="2000" dirty="0"/>
                <a:t>Environment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6347B8-7BD2-691C-53D2-3013DD86DEE7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2398"/>
                <a:t>Agent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D6E371-B01B-B6B4-AB77-91E4AD8E0F43}"/>
                </a:ext>
              </a:extLst>
            </p:cNvPr>
            <p:cNvSpPr txBox="1"/>
            <p:nvPr/>
          </p:nvSpPr>
          <p:spPr>
            <a:xfrm>
              <a:off x="6460277" y="1727407"/>
              <a:ext cx="634468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/>
                <a:t>Sensors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813C0C-1ADE-E8DA-FC76-68A9F5E11A5C}"/>
                </a:ext>
              </a:extLst>
            </p:cNvPr>
            <p:cNvSpPr txBox="1"/>
            <p:nvPr/>
          </p:nvSpPr>
          <p:spPr>
            <a:xfrm>
              <a:off x="6390571" y="5518688"/>
              <a:ext cx="773882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/>
                <a:t>Actuators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3B28EF-1E2C-53B1-6898-C9A53477362D}"/>
                </a:ext>
              </a:extLst>
            </p:cNvPr>
            <p:cNvSpPr txBox="1"/>
            <p:nvPr/>
          </p:nvSpPr>
          <p:spPr>
            <a:xfrm>
              <a:off x="6113084" y="2240746"/>
              <a:ext cx="1328862" cy="5235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/>
                <a:t>What the world</a:t>
              </a:r>
            </a:p>
            <a:p>
              <a:pPr algn="ctr"/>
              <a:r>
                <a:rPr lang="en-GB" sz="1399" dirty="0"/>
                <a:t>is like now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E90C09-1D1E-68AD-07FC-D368EAED1F57}"/>
                    </a:ext>
                  </a:extLst>
                </p:cNvPr>
                <p:cNvSpPr txBox="1"/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399" dirty="0"/>
                    <a:t>What it will be like</a:t>
                  </a:r>
                  <a:br>
                    <a:rPr lang="en-GB" sz="1399" dirty="0"/>
                  </a:br>
                  <a:r>
                    <a:rPr lang="en-GB" sz="1399" dirty="0"/>
                    <a:t>if I do action </a:t>
                  </a:r>
                  <a14:m>
                    <m:oMath xmlns:m="http://schemas.openxmlformats.org/officeDocument/2006/math"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GB" sz="1399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CD3D6B-12E1-A241-ACDC-C393ECC7D8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blipFill>
                  <a:blip r:embed="rId3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EAF7A-B31F-6526-D508-89D140C14C10}"/>
                </a:ext>
              </a:extLst>
            </p:cNvPr>
            <p:cNvSpPr txBox="1"/>
            <p:nvPr/>
          </p:nvSpPr>
          <p:spPr>
            <a:xfrm>
              <a:off x="6146267" y="4289460"/>
              <a:ext cx="1262493" cy="5235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/>
                <a:t>What action I</a:t>
              </a:r>
              <a:br>
                <a:rPr lang="en-GB" sz="1399" dirty="0"/>
              </a:br>
              <a:r>
                <a:rPr lang="en-GB" sz="1399" dirty="0"/>
                <a:t>should do now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650F-4D87-1DC3-875D-E0C9194C9BAB}"/>
                </a:ext>
              </a:extLst>
            </p:cNvPr>
            <p:cNvSpPr txBox="1"/>
            <p:nvPr/>
          </p:nvSpPr>
          <p:spPr>
            <a:xfrm>
              <a:off x="3901751" y="2001756"/>
              <a:ext cx="642242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/>
                <a:t>State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6A55CE-61D9-1BBE-3C1F-08E1226E3577}"/>
                </a:ext>
              </a:extLst>
            </p:cNvPr>
            <p:cNvSpPr txBox="1"/>
            <p:nvPr/>
          </p:nvSpPr>
          <p:spPr>
            <a:xfrm>
              <a:off x="3261963" y="2456189"/>
              <a:ext cx="1921828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/>
                <a:t>How the world evolves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30A4BE-AAD5-7190-0277-5B49B458AF80}"/>
                </a:ext>
              </a:extLst>
            </p:cNvPr>
            <p:cNvSpPr txBox="1"/>
            <p:nvPr/>
          </p:nvSpPr>
          <p:spPr>
            <a:xfrm>
              <a:off x="3364011" y="3170803"/>
              <a:ext cx="1717730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/>
                <a:t>What my actions do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59D6EC-37F2-62D4-B650-1BA2969F3808}"/>
                </a:ext>
              </a:extLst>
            </p:cNvPr>
            <p:cNvSpPr txBox="1"/>
            <p:nvPr/>
          </p:nvSpPr>
          <p:spPr>
            <a:xfrm>
              <a:off x="3880810" y="4399592"/>
              <a:ext cx="684121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/>
                <a:t>Goals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A7D530-315E-E498-3CB4-C591A41D5D38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>
              <a:off x="6777511" y="1942946"/>
              <a:ext cx="4" cy="297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1C6151A-93D1-EE2B-FFC2-C71D7745FEB5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 flipH="1">
              <a:off x="6777512" y="2764255"/>
              <a:ext cx="3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BD4D52-4E13-EA90-D121-FF6F2AD83D2E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3583739"/>
              <a:ext cx="2" cy="7057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C99D33-5C74-753A-0A79-2B09958C6550}"/>
                </a:ext>
              </a:extLst>
            </p:cNvPr>
            <p:cNvCxnSpPr>
              <a:cxnSpLocks/>
              <a:stCxn id="14" idx="2"/>
              <a:endCxn id="11" idx="0"/>
            </p:cNvCxnSpPr>
            <p:nvPr/>
          </p:nvCxnSpPr>
          <p:spPr>
            <a:xfrm flipH="1">
              <a:off x="6777513" y="4812968"/>
              <a:ext cx="1" cy="7057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23F80B6-EE54-1916-3D25-57F07C85B24E}"/>
                </a:ext>
              </a:extLst>
            </p:cNvPr>
            <p:cNvCxnSpPr>
              <a:cxnSpLocks/>
              <a:stCxn id="15" idx="3"/>
              <a:endCxn id="12" idx="1"/>
            </p:cNvCxnSpPr>
            <p:nvPr/>
          </p:nvCxnSpPr>
          <p:spPr>
            <a:xfrm>
              <a:off x="4543993" y="2153301"/>
              <a:ext cx="1569091" cy="349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C796387-8101-AA1B-27F5-0D97E15F9EA3}"/>
                </a:ext>
              </a:extLst>
            </p:cNvPr>
            <p:cNvCxnSpPr>
              <a:cxnSpLocks/>
              <a:stCxn id="16" idx="3"/>
              <a:endCxn id="12" idx="1"/>
            </p:cNvCxnSpPr>
            <p:nvPr/>
          </p:nvCxnSpPr>
          <p:spPr>
            <a:xfrm flipV="1">
              <a:off x="5183791" y="2502500"/>
              <a:ext cx="929293" cy="1052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E8F20BB-E121-3765-712A-C62FF45DCED3}"/>
                </a:ext>
              </a:extLst>
            </p:cNvPr>
            <p:cNvCxnSpPr>
              <a:cxnSpLocks/>
              <a:stCxn id="16" idx="3"/>
              <a:endCxn id="13" idx="1"/>
            </p:cNvCxnSpPr>
            <p:nvPr/>
          </p:nvCxnSpPr>
          <p:spPr>
            <a:xfrm>
              <a:off x="5183791" y="2607734"/>
              <a:ext cx="827041" cy="714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868B68-6954-A0E6-A1A6-A070F149BE95}"/>
                </a:ext>
              </a:extLst>
            </p:cNvPr>
            <p:cNvCxnSpPr>
              <a:cxnSpLocks/>
              <a:stCxn id="17" idx="3"/>
              <a:endCxn id="12" idx="1"/>
            </p:cNvCxnSpPr>
            <p:nvPr/>
          </p:nvCxnSpPr>
          <p:spPr>
            <a:xfrm flipV="1">
              <a:off x="5081742" y="2502500"/>
              <a:ext cx="1031342" cy="8198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9A1C33B-A59A-A71A-EC40-73F549863C2A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 flipV="1">
              <a:off x="5081742" y="3321985"/>
              <a:ext cx="929090" cy="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8ECBA2A-1DCF-EF97-42DE-3D4BFE3CC3BF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7094745" y="1835129"/>
              <a:ext cx="1599025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A5D4449-B47D-8AD2-8325-0506DEE3C5E7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4564931" y="4551137"/>
              <a:ext cx="1581336" cy="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444F988-9F1F-B933-26EA-BEB687B3EC29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7164454" y="5626410"/>
              <a:ext cx="1529319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750E7698-C68A-1C1E-64D0-D318CCD61E98}"/>
                </a:ext>
              </a:extLst>
            </p:cNvPr>
            <p:cNvCxnSpPr>
              <a:cxnSpLocks/>
              <a:stCxn id="12" idx="0"/>
              <a:endCxn id="15" idx="0"/>
            </p:cNvCxnSpPr>
            <p:nvPr/>
          </p:nvCxnSpPr>
          <p:spPr>
            <a:xfrm rot="16200000" flipV="1">
              <a:off x="5380700" y="843929"/>
              <a:ext cx="238990" cy="2554643"/>
            </a:xfrm>
            <a:prstGeom prst="curvedConnector3">
              <a:avLst>
                <a:gd name="adj1" fmla="val 195752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9F3FD-6246-FDCB-2E35-E9E7DDB9F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573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Setting Specific to Planning and Acting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Times New Roman"/>
              </a:rPr>
              <a:t>Actor</a:t>
            </a:r>
            <a:r>
              <a:rPr lang="en-US" dirty="0">
                <a:cs typeface="Times New Roman"/>
              </a:rPr>
              <a:t>: agent that performs actions</a:t>
            </a:r>
          </a:p>
          <a:p>
            <a:endParaRPr lang="en-US" i="1" dirty="0">
              <a:cs typeface="Times New Roman"/>
            </a:endParaRPr>
          </a:p>
          <a:p>
            <a:r>
              <a:rPr lang="en-US" dirty="0">
                <a:cs typeface="Times New Roman"/>
              </a:rPr>
              <a:t>Deliberation functions</a:t>
            </a:r>
            <a:endParaRPr lang="en-US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Planning</a:t>
            </a:r>
          </a:p>
          <a:p>
            <a:pPr marL="682625" lvl="2" indent="0">
              <a:buNone/>
            </a:pPr>
            <a:r>
              <a:rPr lang="en-US" dirty="0">
                <a:solidFill>
                  <a:schemeClr val="accent1"/>
                </a:solidFill>
                <a:cs typeface="Times New Roman"/>
              </a:rPr>
              <a:t>What</a:t>
            </a:r>
            <a:r>
              <a:rPr lang="en-US" dirty="0">
                <a:cs typeface="Times New Roman"/>
              </a:rPr>
              <a:t> actions to perform</a:t>
            </a:r>
            <a:endParaRPr lang="en-US" i="1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Acting</a:t>
            </a:r>
          </a:p>
          <a:p>
            <a:pPr marL="682625" lvl="2" indent="0">
              <a:buNone/>
            </a:pPr>
            <a:r>
              <a:rPr lang="en-US" dirty="0">
                <a:solidFill>
                  <a:schemeClr val="accent1"/>
                </a:solidFill>
                <a:cs typeface="Times New Roman"/>
              </a:rPr>
              <a:t>How</a:t>
            </a:r>
            <a:r>
              <a:rPr lang="en-US" i="1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to perform them</a:t>
            </a:r>
            <a:endParaRPr lang="en-US" i="1" baseline="-25000" dirty="0">
              <a:cs typeface="Times New Roman"/>
            </a:endParaRPr>
          </a:p>
          <a:p>
            <a:pPr marL="690562" lvl="2" indent="0">
              <a:buNone/>
            </a:pPr>
            <a:endParaRPr lang="en-US" i="1" dirty="0">
              <a:cs typeface="Times New Roman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F1582-3BBB-2443-AC8D-5D908BB4D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E5CD3-B8AC-E34D-AE8A-593246503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21353A-8759-FA40-8C59-685D86AD13B8}"/>
              </a:ext>
            </a:extLst>
          </p:cNvPr>
          <p:cNvGrpSpPr/>
          <p:nvPr/>
        </p:nvGrpSpPr>
        <p:grpSpPr>
          <a:xfrm>
            <a:off x="6836432" y="1709972"/>
            <a:ext cx="4995243" cy="4195940"/>
            <a:chOff x="4556567" y="1651592"/>
            <a:chExt cx="4995243" cy="419594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81DF03E-672E-3446-A9ED-9883F28A4CEE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</a:rPr>
                <a:t>Actor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09F2C66-587D-7B40-BA67-7E180F2E7EBA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Deliberation components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FB421D2-EF7C-8842-B462-67ACD0235FBA}"/>
                </a:ext>
              </a:extLst>
            </p:cNvPr>
            <p:cNvSpPr txBox="1"/>
            <p:nvPr/>
          </p:nvSpPr>
          <p:spPr>
            <a:xfrm>
              <a:off x="6192613" y="2480733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Planning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9D2FC40-4475-084E-A2E4-4FB0556E7E27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Acting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3BCBDC3-BBA0-1948-B597-F500A8D60A07}"/>
                </a:ext>
              </a:extLst>
            </p:cNvPr>
            <p:cNvCxnSpPr>
              <a:stCxn id="61" idx="0"/>
              <a:endCxn id="60" idx="1"/>
            </p:cNvCxnSpPr>
            <p:nvPr/>
          </p:nvCxnSpPr>
          <p:spPr>
            <a:xfrm flipV="1">
              <a:off x="5496607" y="2665399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EE79CCC-50F3-9644-B6D7-2545F1703044}"/>
                </a:ext>
              </a:extLst>
            </p:cNvPr>
            <p:cNvCxnSpPr>
              <a:stCxn id="60" idx="2"/>
              <a:endCxn id="61" idx="3"/>
            </p:cNvCxnSpPr>
            <p:nvPr/>
          </p:nvCxnSpPr>
          <p:spPr>
            <a:xfrm flipH="1">
              <a:off x="5994401" y="2850065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86AD1E-AFF7-7440-841E-C03A4BA999EF}"/>
                </a:ext>
              </a:extLst>
            </p:cNvPr>
            <p:cNvSpPr txBox="1"/>
            <p:nvPr/>
          </p:nvSpPr>
          <p:spPr>
            <a:xfrm>
              <a:off x="5038790" y="248073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Queries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2B2F4EB-1E5C-D048-A1AB-29F5773F33F1}"/>
                </a:ext>
              </a:extLst>
            </p:cNvPr>
            <p:cNvSpPr txBox="1"/>
            <p:nvPr/>
          </p:nvSpPr>
          <p:spPr>
            <a:xfrm>
              <a:off x="6348807" y="299470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Plans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DAFE7F3-A421-D24E-9DF3-92137F7BA377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C659899-4B90-E14E-BAB0-9E33D237A9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498B827-1B5D-0148-B3BB-82132AE78910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Execution platform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2A48F6-E244-7344-BDA0-63BC51699C8F}"/>
                </a:ext>
              </a:extLst>
            </p:cNvPr>
            <p:cNvSpPr txBox="1"/>
            <p:nvPr/>
          </p:nvSpPr>
          <p:spPr>
            <a:xfrm>
              <a:off x="6381222" y="3649638"/>
              <a:ext cx="977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Percepts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4EFD067-3557-3E46-A504-A9DA460C0A41}"/>
                </a:ext>
              </a:extLst>
            </p:cNvPr>
            <p:cNvSpPr txBox="1"/>
            <p:nvPr/>
          </p:nvSpPr>
          <p:spPr>
            <a:xfrm>
              <a:off x="4580759" y="3649638"/>
              <a:ext cx="1234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Commands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CFA0B14-C282-4447-BC81-836046871E66}"/>
                </a:ext>
              </a:extLst>
            </p:cNvPr>
            <p:cNvSpPr txBox="1"/>
            <p:nvPr/>
          </p:nvSpPr>
          <p:spPr>
            <a:xfrm>
              <a:off x="8796282" y="2465801"/>
              <a:ext cx="7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</a:rPr>
                <a:t>actors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5EC23DD-5A86-254D-BCDE-55FB621826AA}"/>
                </a:ext>
              </a:extLst>
            </p:cNvPr>
            <p:cNvSpPr txBox="1"/>
            <p:nvPr/>
          </p:nvSpPr>
          <p:spPr>
            <a:xfrm>
              <a:off x="5394643" y="5478200"/>
              <a:ext cx="159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External world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70D69B1-966F-A443-B832-2590E9B72F27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15EDFDC8-28B9-2242-9DC0-8B0C531285FD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F3F07341-07EA-ED4C-864D-531E2A803D12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B3C9743-C40B-804F-B40C-925A4A8BDA4E}"/>
                </a:ext>
              </a:extLst>
            </p:cNvPr>
            <p:cNvGrpSpPr/>
            <p:nvPr/>
          </p:nvGrpSpPr>
          <p:grpSpPr>
            <a:xfrm rot="16200000">
              <a:off x="8025237" y="2694399"/>
              <a:ext cx="1735416" cy="271341"/>
              <a:chOff x="5315484" y="5702508"/>
              <a:chExt cx="1735416" cy="271341"/>
            </a:xfrm>
          </p:grpSpPr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BEB34242-407F-DB44-86EB-CB0D102DA49B}"/>
                  </a:ext>
                </a:extLst>
              </p:cNvPr>
              <p:cNvSpPr/>
              <p:nvPr/>
            </p:nvSpPr>
            <p:spPr>
              <a:xfrm>
                <a:off x="5315484" y="570250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B05E5A66-740A-CE4F-9B01-CBB957FA49B7}"/>
                  </a:ext>
                </a:extLst>
              </p:cNvPr>
              <p:cNvSpPr/>
              <p:nvPr/>
            </p:nvSpPr>
            <p:spPr>
              <a:xfrm flipH="1">
                <a:off x="5334373" y="570252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E4432CC-ED64-3A4F-803A-BBDB37E78923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B6A8AFF-E1A4-0B4E-9863-782AE37878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93A5517-86DC-964E-BC51-C09D578E6E1B}"/>
                </a:ext>
              </a:extLst>
            </p:cNvPr>
            <p:cNvSpPr txBox="1"/>
            <p:nvPr/>
          </p:nvSpPr>
          <p:spPr>
            <a:xfrm>
              <a:off x="6389445" y="4875590"/>
              <a:ext cx="840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Signals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16E8B1E-8ABD-9B48-89DD-A903A1512446}"/>
                </a:ext>
              </a:extLst>
            </p:cNvPr>
            <p:cNvSpPr txBox="1"/>
            <p:nvPr/>
          </p:nvSpPr>
          <p:spPr>
            <a:xfrm>
              <a:off x="4588982" y="4875590"/>
              <a:ext cx="1184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Actuations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A1CA5DB-06B2-B149-8C12-018597AED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286479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5BBB7BA-5AC1-7946-B82E-588BCF9C65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28648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0E0DCD3-0083-7B4C-923D-593D928C6742}"/>
                </a:ext>
              </a:extLst>
            </p:cNvPr>
            <p:cNvSpPr txBox="1"/>
            <p:nvPr/>
          </p:nvSpPr>
          <p:spPr>
            <a:xfrm>
              <a:off x="7674785" y="3068633"/>
              <a:ext cx="1109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Messages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565C8C7-63F4-6249-BB41-15F4A518C4D3}"/>
                </a:ext>
              </a:extLst>
            </p:cNvPr>
            <p:cNvSpPr txBox="1"/>
            <p:nvPr/>
          </p:nvSpPr>
          <p:spPr>
            <a:xfrm>
              <a:off x="7658219" y="2169921"/>
              <a:ext cx="1148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Objectives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A9B71-2113-0129-F1BB-3FBA65662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47103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Relies on </a:t>
            </a:r>
            <a:r>
              <a:rPr lang="en-GB" dirty="0">
                <a:solidFill>
                  <a:schemeClr val="accent1"/>
                </a:solidFill>
              </a:rPr>
              <a:t>prediction</a:t>
            </a:r>
            <a:r>
              <a:rPr lang="en-GB" dirty="0"/>
              <a:t> + </a:t>
            </a:r>
            <a:r>
              <a:rPr lang="en-GB" dirty="0">
                <a:solidFill>
                  <a:schemeClr val="accent1"/>
                </a:solidFill>
              </a:rPr>
              <a:t>search</a:t>
            </a:r>
          </a:p>
          <a:p>
            <a:r>
              <a:rPr lang="en-GB" dirty="0"/>
              <a:t>Uses </a:t>
            </a:r>
            <a:r>
              <a:rPr lang="en-GB" dirty="0">
                <a:solidFill>
                  <a:schemeClr val="accent1"/>
                </a:solidFill>
              </a:rPr>
              <a:t>descriptive models </a:t>
            </a:r>
            <a:r>
              <a:rPr lang="en-GB" dirty="0"/>
              <a:t>of the actions</a:t>
            </a:r>
          </a:p>
          <a:p>
            <a:pPr lvl="1"/>
            <a:r>
              <a:rPr lang="en-GB" dirty="0"/>
              <a:t>Predict </a:t>
            </a:r>
            <a:r>
              <a:rPr lang="en-GB" dirty="0">
                <a:solidFill>
                  <a:schemeClr val="accent1"/>
                </a:solidFill>
              </a:rPr>
              <a:t>what</a:t>
            </a:r>
            <a:r>
              <a:rPr lang="en-GB" dirty="0"/>
              <a:t> the actions will do, but do not tell </a:t>
            </a:r>
            <a:r>
              <a:rPr lang="en-GB" dirty="0">
                <a:solidFill>
                  <a:schemeClr val="accent1"/>
                </a:solidFill>
              </a:rPr>
              <a:t>how</a:t>
            </a:r>
            <a:r>
              <a:rPr lang="en-GB" i="1" dirty="0"/>
              <a:t> </a:t>
            </a:r>
            <a:r>
              <a:rPr lang="en-GB" dirty="0"/>
              <a:t>to do them</a:t>
            </a:r>
          </a:p>
          <a:p>
            <a:r>
              <a:rPr lang="en-GB" dirty="0"/>
              <a:t>Search over </a:t>
            </a:r>
            <a:r>
              <a:rPr lang="en-GB" dirty="0">
                <a:solidFill>
                  <a:schemeClr val="accent1"/>
                </a:solidFill>
              </a:rPr>
              <a:t>predicted states</a:t>
            </a:r>
            <a:r>
              <a:rPr lang="en-GB" i="1" dirty="0"/>
              <a:t> </a:t>
            </a:r>
            <a:r>
              <a:rPr lang="en-GB" dirty="0"/>
              <a:t>and possible organisations of feasible 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Different types of actions </a:t>
            </a:r>
          </a:p>
          <a:p>
            <a:pPr marL="803275" lvl="1" indent="-346075">
              <a:buFont typeface="Zapf Dingbats"/>
              <a:buChar char="➝"/>
            </a:pPr>
            <a:r>
              <a:rPr lang="en-GB" dirty="0"/>
              <a:t>Different predictive models</a:t>
            </a:r>
          </a:p>
          <a:p>
            <a:pPr marL="803275" lvl="1" indent="-346075">
              <a:buFont typeface="Zapf Dingbats"/>
              <a:buChar char="➝"/>
            </a:pPr>
            <a:r>
              <a:rPr lang="en-GB" dirty="0"/>
              <a:t>Different planning problems and techniques</a:t>
            </a:r>
          </a:p>
          <a:p>
            <a:pPr lvl="1"/>
            <a:r>
              <a:rPr lang="en-GB" dirty="0"/>
              <a:t>Motion and manipulation pl.</a:t>
            </a:r>
          </a:p>
          <a:p>
            <a:pPr lvl="1"/>
            <a:r>
              <a:rPr lang="en-GB" dirty="0"/>
              <a:t>Perception planning</a:t>
            </a:r>
          </a:p>
          <a:p>
            <a:pPr lvl="1"/>
            <a:r>
              <a:rPr lang="en-GB" dirty="0"/>
              <a:t>Navigation planning</a:t>
            </a:r>
          </a:p>
          <a:p>
            <a:pPr lvl="1"/>
            <a:r>
              <a:rPr lang="en-GB" dirty="0"/>
              <a:t>Communication planning</a:t>
            </a:r>
          </a:p>
          <a:p>
            <a:pPr lvl="1"/>
            <a:r>
              <a:rPr lang="en-GB" b="1" dirty="0">
                <a:solidFill>
                  <a:srgbClr val="FFC000"/>
                </a:solidFill>
              </a:rPr>
              <a:t>Task planning</a:t>
            </a:r>
          </a:p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72E9B4-F363-9B4D-9496-486BC447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7C2E-7F36-2942-9147-020C11518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 dirty="0"/>
          </a:p>
        </p:txBody>
      </p:sp>
      <p:sp>
        <p:nvSpPr>
          <p:cNvPr id="38" name="Right Arrow 37"/>
          <p:cNvSpPr/>
          <p:nvPr/>
        </p:nvSpPr>
        <p:spPr>
          <a:xfrm rot="854567" flipH="1">
            <a:off x="8446548" y="4729688"/>
            <a:ext cx="2163013" cy="69372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Most AI planning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6294" y="4901702"/>
            <a:ext cx="3906850" cy="1004210"/>
            <a:chOff x="987652" y="5139383"/>
            <a:chExt cx="3906850" cy="1004210"/>
          </a:xfrm>
        </p:grpSpPr>
        <p:sp>
          <p:nvSpPr>
            <p:cNvPr id="23" name="Shape 150"/>
            <p:cNvSpPr/>
            <p:nvPr/>
          </p:nvSpPr>
          <p:spPr>
            <a:xfrm flipH="1">
              <a:off x="3642894" y="5155774"/>
              <a:ext cx="534884" cy="316917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24" name="Shape 151"/>
            <p:cNvSpPr/>
            <p:nvPr/>
          </p:nvSpPr>
          <p:spPr>
            <a:xfrm flipH="1" flipV="1">
              <a:off x="1250013" y="5622784"/>
              <a:ext cx="577112" cy="142049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25" name="Shape 152"/>
            <p:cNvSpPr/>
            <p:nvPr/>
          </p:nvSpPr>
          <p:spPr>
            <a:xfrm flipH="1" flipV="1">
              <a:off x="1251189" y="5615537"/>
              <a:ext cx="375876" cy="52805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26" name="Shape 153"/>
            <p:cNvSpPr/>
            <p:nvPr/>
          </p:nvSpPr>
          <p:spPr>
            <a:xfrm flipH="1" flipV="1">
              <a:off x="3647181" y="5475233"/>
              <a:ext cx="669383" cy="108699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27" name="Shape 154"/>
            <p:cNvSpPr/>
            <p:nvPr/>
          </p:nvSpPr>
          <p:spPr>
            <a:xfrm flipH="1" flipV="1">
              <a:off x="3647181" y="5487373"/>
              <a:ext cx="291041" cy="35250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  <p:sp>
          <p:nvSpPr>
            <p:cNvPr id="39" name="Shape 164"/>
            <p:cNvSpPr/>
            <p:nvPr/>
          </p:nvSpPr>
          <p:spPr>
            <a:xfrm>
              <a:off x="4377694" y="5321111"/>
              <a:ext cx="516808" cy="468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57799" defTabSz="1300480">
                <a:lnSpc>
                  <a:spcPct val="150000"/>
                </a:lnSpc>
                <a:spcBef>
                  <a:spcPts val="700"/>
                </a:spcBef>
                <a:defRPr sz="3800" i="1">
                  <a:solidFill>
                    <a:srgbClr val="0433FF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 i="0"/>
              </a:pPr>
              <a:r>
                <a:rPr lang="en-GB"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• • •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987652" y="5364556"/>
                  <a:ext cx="351828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GB" sz="2000" baseline="-25000" dirty="0"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652" y="5364556"/>
                  <a:ext cx="351828" cy="39299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627065" y="5139383"/>
                  <a:ext cx="376898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GB" sz="2000" baseline="-25000" dirty="0"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7065" y="5139383"/>
                  <a:ext cx="376898" cy="3929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2171595" y="5247783"/>
                  <a:ext cx="1494383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oMath>
                    </m:oMathPara>
                  </a14:m>
                  <a:endParaRPr lang="en-GB" sz="2000" baseline="-25000" dirty="0"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595" y="5247783"/>
                  <a:ext cx="1494383" cy="392993"/>
                </a:xfrm>
                <a:prstGeom prst="rect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Shape 151"/>
            <p:cNvSpPr/>
            <p:nvPr/>
          </p:nvSpPr>
          <p:spPr>
            <a:xfrm flipH="1">
              <a:off x="1271703" y="5478455"/>
              <a:ext cx="912899" cy="12207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sz="1000" dirty="0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F534F-57A9-83FF-5ED8-9A2561186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126367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Acting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Times New Roman"/>
              </a:rPr>
              <a:t>Traditional “AI planning” view does not consider acting specially:</a:t>
            </a:r>
          </a:p>
          <a:p>
            <a:pPr lvl="1"/>
            <a:r>
              <a:rPr lang="en-US" dirty="0">
                <a:cs typeface="Times New Roman"/>
              </a:rPr>
              <a:t>Carrying out an action is just execution</a:t>
            </a:r>
          </a:p>
          <a:p>
            <a:pPr lvl="1"/>
            <a:r>
              <a:rPr lang="en-US" dirty="0">
                <a:cs typeface="Times New Roman"/>
              </a:rPr>
              <a:t>Does not require the actor to think about how</a:t>
            </a:r>
          </a:p>
          <a:p>
            <a:r>
              <a:rPr lang="en-US" dirty="0">
                <a:solidFill>
                  <a:schemeClr val="accent1"/>
                </a:solidFill>
                <a:cs typeface="Times New Roman"/>
              </a:rPr>
              <a:t>Sometimes</a:t>
            </a:r>
            <a:r>
              <a:rPr lang="en-US" dirty="0">
                <a:cs typeface="Times New Roman"/>
              </a:rPr>
              <a:t> that is true</a:t>
            </a:r>
          </a:p>
          <a:p>
            <a:pPr lvl="1"/>
            <a:r>
              <a:rPr lang="en-US" dirty="0">
                <a:cs typeface="Times New Roman"/>
              </a:rPr>
              <a:t>If the environment has been engineered to </a:t>
            </a:r>
            <a:r>
              <a:rPr lang="en-US" dirty="0">
                <a:solidFill>
                  <a:schemeClr val="accent1"/>
                </a:solidFill>
                <a:cs typeface="Times New Roman"/>
              </a:rPr>
              <a:t>make</a:t>
            </a:r>
            <a:r>
              <a:rPr lang="en-US" dirty="0">
                <a:cs typeface="Times New Roman"/>
              </a:rPr>
              <a:t> it true</a:t>
            </a:r>
          </a:p>
          <a:p>
            <a:r>
              <a:rPr lang="en-US" dirty="0">
                <a:cs typeface="Times New Roman"/>
              </a:rPr>
              <a:t>Usually acting is more complicated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2980A6-19B6-494C-942F-871E0F71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11D5D-4D98-E64B-A8C6-76F6E51F3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61F64B-2A2C-6F7C-580C-09E186BA4763}"/>
              </a:ext>
            </a:extLst>
          </p:cNvPr>
          <p:cNvGrpSpPr/>
          <p:nvPr/>
        </p:nvGrpSpPr>
        <p:grpSpPr>
          <a:xfrm>
            <a:off x="6836432" y="1709972"/>
            <a:ext cx="4995243" cy="4195940"/>
            <a:chOff x="4556567" y="1651592"/>
            <a:chExt cx="4995243" cy="419594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404F26-D182-1930-2BBC-92239E8245CE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</a:rPr>
                <a:t>Actor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1D60C97-0EB5-F394-CB1F-005D2AEC0DD7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Deliberation components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13FFC49-3324-773A-1C5C-B25FB1C5A388}"/>
                </a:ext>
              </a:extLst>
            </p:cNvPr>
            <p:cNvSpPr txBox="1"/>
            <p:nvPr/>
          </p:nvSpPr>
          <p:spPr>
            <a:xfrm>
              <a:off x="6192613" y="2480733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Planning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9BA3548-1FB4-66F0-1B4A-34F5D7FB1AF6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Acting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0A28943-34CF-DA27-85FB-490A44EEBBEB}"/>
                </a:ext>
              </a:extLst>
            </p:cNvPr>
            <p:cNvCxnSpPr>
              <a:stCxn id="71" idx="0"/>
              <a:endCxn id="70" idx="1"/>
            </p:cNvCxnSpPr>
            <p:nvPr/>
          </p:nvCxnSpPr>
          <p:spPr>
            <a:xfrm flipV="1">
              <a:off x="5496607" y="2665399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043205B-81F5-4E05-D5B8-D1B8BB60B061}"/>
                </a:ext>
              </a:extLst>
            </p:cNvPr>
            <p:cNvCxnSpPr>
              <a:stCxn id="70" idx="2"/>
              <a:endCxn id="71" idx="3"/>
            </p:cNvCxnSpPr>
            <p:nvPr/>
          </p:nvCxnSpPr>
          <p:spPr>
            <a:xfrm flipH="1">
              <a:off x="5994401" y="2850065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E725DD-8A46-593F-D195-6258D047B887}"/>
                </a:ext>
              </a:extLst>
            </p:cNvPr>
            <p:cNvSpPr txBox="1"/>
            <p:nvPr/>
          </p:nvSpPr>
          <p:spPr>
            <a:xfrm>
              <a:off x="5038790" y="248073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Queries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081FFCF-0D0C-0F3B-0084-691776812952}"/>
                </a:ext>
              </a:extLst>
            </p:cNvPr>
            <p:cNvSpPr txBox="1"/>
            <p:nvPr/>
          </p:nvSpPr>
          <p:spPr>
            <a:xfrm>
              <a:off x="6348807" y="299470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Plans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483EF4C-0573-58A5-34E5-767F01176B5A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1675B07-8350-06DC-2F20-09FFCE9E47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CFBBE58-1E73-D41E-EBE7-D6C8AF8DAC64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Execution platform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ACC5C66-9999-7996-D041-54C7692B0751}"/>
                </a:ext>
              </a:extLst>
            </p:cNvPr>
            <p:cNvSpPr txBox="1"/>
            <p:nvPr/>
          </p:nvSpPr>
          <p:spPr>
            <a:xfrm>
              <a:off x="6381222" y="3649638"/>
              <a:ext cx="977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Percepts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A02CD-F27F-27DB-EC8B-97750A41950F}"/>
                </a:ext>
              </a:extLst>
            </p:cNvPr>
            <p:cNvSpPr txBox="1"/>
            <p:nvPr/>
          </p:nvSpPr>
          <p:spPr>
            <a:xfrm>
              <a:off x="4580759" y="3649638"/>
              <a:ext cx="1234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Commands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735C1BA-77D9-780A-1320-F89E65DBA1B2}"/>
                </a:ext>
              </a:extLst>
            </p:cNvPr>
            <p:cNvSpPr txBox="1"/>
            <p:nvPr/>
          </p:nvSpPr>
          <p:spPr>
            <a:xfrm>
              <a:off x="8796282" y="2465801"/>
              <a:ext cx="7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</a:rPr>
                <a:t>actors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81B3CB-B815-CD88-DC06-725F56769E74}"/>
                </a:ext>
              </a:extLst>
            </p:cNvPr>
            <p:cNvSpPr txBox="1"/>
            <p:nvPr/>
          </p:nvSpPr>
          <p:spPr>
            <a:xfrm>
              <a:off x="5394643" y="5478200"/>
              <a:ext cx="159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External world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231B46E-F5EA-726E-D983-5D86DE922964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077DC1C9-AE89-E674-720A-F63B26E07D7B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Arc 95">
                <a:extLst>
                  <a:ext uri="{FF2B5EF4-FFF2-40B4-BE49-F238E27FC236}">
                    <a16:creationId xmlns:a16="http://schemas.microsoft.com/office/drawing/2014/main" id="{3E0CDFAF-1D19-2A24-833F-8C9D2BB89483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D1E56D5-0158-9C3B-B532-2E52AF1F954E}"/>
                </a:ext>
              </a:extLst>
            </p:cNvPr>
            <p:cNvGrpSpPr/>
            <p:nvPr/>
          </p:nvGrpSpPr>
          <p:grpSpPr>
            <a:xfrm rot="16200000">
              <a:off x="8025237" y="2694399"/>
              <a:ext cx="1735416" cy="271341"/>
              <a:chOff x="5315484" y="5702508"/>
              <a:chExt cx="1735416" cy="271341"/>
            </a:xfrm>
          </p:grpSpPr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2FFEE418-9337-C11C-48ED-274D126CCD82}"/>
                  </a:ext>
                </a:extLst>
              </p:cNvPr>
              <p:cNvSpPr/>
              <p:nvPr/>
            </p:nvSpPr>
            <p:spPr>
              <a:xfrm>
                <a:off x="5315484" y="570250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Arc 93">
                <a:extLst>
                  <a:ext uri="{FF2B5EF4-FFF2-40B4-BE49-F238E27FC236}">
                    <a16:creationId xmlns:a16="http://schemas.microsoft.com/office/drawing/2014/main" id="{BE1F5FA5-8277-B0D0-550F-DDDF6BA4D021}"/>
                  </a:ext>
                </a:extLst>
              </p:cNvPr>
              <p:cNvSpPr/>
              <p:nvPr/>
            </p:nvSpPr>
            <p:spPr>
              <a:xfrm flipH="1">
                <a:off x="5334373" y="570252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5AF0305-E005-F137-F12D-C0C71AC514D1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9F72EAE-72AA-CD03-8E6A-8696B89C2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987C235-9A65-2D14-95F8-D3E7613993E5}"/>
                </a:ext>
              </a:extLst>
            </p:cNvPr>
            <p:cNvSpPr txBox="1"/>
            <p:nvPr/>
          </p:nvSpPr>
          <p:spPr>
            <a:xfrm>
              <a:off x="6389445" y="4875590"/>
              <a:ext cx="840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Signals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5CFA0D2-7252-30B6-1C2F-674A52998204}"/>
                </a:ext>
              </a:extLst>
            </p:cNvPr>
            <p:cNvSpPr txBox="1"/>
            <p:nvPr/>
          </p:nvSpPr>
          <p:spPr>
            <a:xfrm>
              <a:off x="4588982" y="4875590"/>
              <a:ext cx="1184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Actuations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FC9351E5-BE5E-D418-2E92-240C95EC77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286479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F068A2F-D927-1AD5-1E45-15ADD78DCA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28648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C0EFF76-33E8-B4D9-9F5F-EEF80672E43F}"/>
                </a:ext>
              </a:extLst>
            </p:cNvPr>
            <p:cNvSpPr txBox="1"/>
            <p:nvPr/>
          </p:nvSpPr>
          <p:spPr>
            <a:xfrm>
              <a:off x="7674785" y="3068633"/>
              <a:ext cx="1109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Messages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9C7DC23-4FEF-E245-87FC-47C3C91BA3E9}"/>
                </a:ext>
              </a:extLst>
            </p:cNvPr>
            <p:cNvSpPr txBox="1"/>
            <p:nvPr/>
          </p:nvSpPr>
          <p:spPr>
            <a:xfrm>
              <a:off x="7658219" y="2169921"/>
              <a:ext cx="1148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Objectives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DCCD-B906-2AAC-74E7-A5C89E1DF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1032413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Acting as Execution</a:t>
            </a:r>
          </a:p>
        </p:txBody>
      </p:sp>
      <p:pic>
        <p:nvPicPr>
          <p:cNvPr id="6" name="media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1550" y="1665288"/>
            <a:ext cx="7708900" cy="42402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B2158-EC40-F349-853D-2FF82EA9B3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B3B1D0-C932-4F4B-8A6C-FEDA3AC53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CA9D8-267D-9EDB-CBD5-D90E39986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322396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Deliberative Acting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Actor is situated in a dynamic unpredictable environment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Adapt actions to current context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React to events</a:t>
            </a:r>
            <a:endParaRPr lang="en-US" i="1" dirty="0"/>
          </a:p>
          <a:p>
            <a:r>
              <a:rPr lang="en-US" dirty="0"/>
              <a:t>Relies on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Operational models</a:t>
            </a:r>
            <a:r>
              <a:rPr lang="en-US" i="1" dirty="0"/>
              <a:t> </a:t>
            </a:r>
            <a:r>
              <a:rPr lang="en-US" dirty="0"/>
              <a:t>telling </a:t>
            </a:r>
            <a:r>
              <a:rPr lang="en-US" dirty="0">
                <a:solidFill>
                  <a:schemeClr val="accent1"/>
                </a:solidFill>
              </a:rPr>
              <a:t>how</a:t>
            </a:r>
            <a:r>
              <a:rPr lang="en-US" i="1" dirty="0"/>
              <a:t> </a:t>
            </a:r>
            <a:r>
              <a:rPr lang="en-US" dirty="0"/>
              <a:t>to perform the actions</a:t>
            </a:r>
          </a:p>
          <a:p>
            <a:pPr lvl="1"/>
            <a:r>
              <a:rPr lang="en-US" dirty="0"/>
              <a:t>Observations of </a:t>
            </a:r>
            <a:r>
              <a:rPr lang="en-US" dirty="0">
                <a:solidFill>
                  <a:schemeClr val="accent1"/>
                </a:solidFill>
              </a:rPr>
              <a:t>current state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17EF7BF-DF73-6F41-AF96-A191C2234B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DCAB6-E2B1-5942-BE20-BB29720F7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88DDC7F-C6FE-EC4F-910C-B3678211A9D3}"/>
              </a:ext>
            </a:extLst>
          </p:cNvPr>
          <p:cNvGrpSpPr/>
          <p:nvPr/>
        </p:nvGrpSpPr>
        <p:grpSpPr>
          <a:xfrm>
            <a:off x="3296613" y="4159716"/>
            <a:ext cx="5598074" cy="1746198"/>
            <a:chOff x="1410173" y="4584541"/>
            <a:chExt cx="5598074" cy="1746198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C07B7879-C47D-6B45-AD46-B8B3C524FC29}"/>
                </a:ext>
              </a:extLst>
            </p:cNvPr>
            <p:cNvSpPr/>
            <p:nvPr/>
          </p:nvSpPr>
          <p:spPr>
            <a:xfrm rot="16200000">
              <a:off x="1684801" y="4768883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65BE5DC5-EDFD-E04F-BF7F-F358F768E7B0}"/>
                </a:ext>
              </a:extLst>
            </p:cNvPr>
            <p:cNvSpPr/>
            <p:nvPr/>
          </p:nvSpPr>
          <p:spPr>
            <a:xfrm rot="16200000">
              <a:off x="2072333" y="4820897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CCCD031F-55E7-404F-AB9C-C1069EDCDFE3}"/>
                </a:ext>
              </a:extLst>
            </p:cNvPr>
            <p:cNvSpPr/>
            <p:nvPr/>
          </p:nvSpPr>
          <p:spPr>
            <a:xfrm rot="16200000">
              <a:off x="2459866" y="5142208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5EDD33E6-6D91-3B4B-89B2-0D15E3DF79D0}"/>
                </a:ext>
              </a:extLst>
            </p:cNvPr>
            <p:cNvSpPr/>
            <p:nvPr/>
          </p:nvSpPr>
          <p:spPr>
            <a:xfrm rot="16200000">
              <a:off x="3057017" y="5233151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ADD01C5B-D289-4E42-A26C-C00DEEB6D29E}"/>
                </a:ext>
              </a:extLst>
            </p:cNvPr>
            <p:cNvSpPr/>
            <p:nvPr/>
          </p:nvSpPr>
          <p:spPr>
            <a:xfrm rot="16200000">
              <a:off x="3599014" y="5180364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F600D00F-8F7B-D942-A005-32C6DD9E5234}"/>
                </a:ext>
              </a:extLst>
            </p:cNvPr>
            <p:cNvSpPr/>
            <p:nvPr/>
          </p:nvSpPr>
          <p:spPr>
            <a:xfrm rot="16200000">
              <a:off x="5741363" y="5223550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1F92BE-3197-B745-9D9D-8AE88DBC65B9}"/>
                </a:ext>
              </a:extLst>
            </p:cNvPr>
            <p:cNvCxnSpPr>
              <a:cxnSpLocks/>
              <a:stCxn id="5" idx="0"/>
              <a:endCxn id="7" idx="0"/>
            </p:cNvCxnSpPr>
            <p:nvPr/>
          </p:nvCxnSpPr>
          <p:spPr>
            <a:xfrm>
              <a:off x="1410174" y="5454991"/>
              <a:ext cx="387532" cy="520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F5230C-9CA0-9D45-9823-048B6328C83D}"/>
                </a:ext>
              </a:extLst>
            </p:cNvPr>
            <p:cNvCxnSpPr>
              <a:cxnSpLocks/>
              <a:stCxn id="7" idx="0"/>
              <a:endCxn id="8" idx="0"/>
            </p:cNvCxnSpPr>
            <p:nvPr/>
          </p:nvCxnSpPr>
          <p:spPr>
            <a:xfrm>
              <a:off x="1797706" y="5507005"/>
              <a:ext cx="387533" cy="32131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E97DFB-2162-AA4B-90EA-B7B36FE3FE9E}"/>
                </a:ext>
              </a:extLst>
            </p:cNvPr>
            <p:cNvCxnSpPr>
              <a:cxnSpLocks/>
              <a:stCxn id="8" idx="0"/>
              <a:endCxn id="9" idx="0"/>
            </p:cNvCxnSpPr>
            <p:nvPr/>
          </p:nvCxnSpPr>
          <p:spPr>
            <a:xfrm>
              <a:off x="2185239" y="5828316"/>
              <a:ext cx="597151" cy="90943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E5DBB6-00CB-FB4F-A428-CBFDDAD6F5CE}"/>
                </a:ext>
              </a:extLst>
            </p:cNvPr>
            <p:cNvCxnSpPr>
              <a:cxnSpLocks/>
              <a:stCxn id="9" idx="0"/>
              <a:endCxn id="10" idx="0"/>
            </p:cNvCxnSpPr>
            <p:nvPr/>
          </p:nvCxnSpPr>
          <p:spPr>
            <a:xfrm flipV="1">
              <a:off x="2782390" y="5866472"/>
              <a:ext cx="541997" cy="5278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57B204-EF0F-E241-9494-48A12B09118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>
              <a:off x="5466736" y="5909658"/>
              <a:ext cx="1057733" cy="12158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EE10C21-8537-D549-98A6-7D357058ECC4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4638519" y="5909657"/>
              <a:ext cx="828217" cy="1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61B27F-D609-E443-9A93-A32FBED6CAB1}"/>
                </a:ext>
              </a:extLst>
            </p:cNvPr>
            <p:cNvSpPr txBox="1"/>
            <p:nvPr/>
          </p:nvSpPr>
          <p:spPr>
            <a:xfrm>
              <a:off x="5466735" y="4584541"/>
              <a:ext cx="15415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Planning stage</a:t>
              </a:r>
            </a:p>
            <a:p>
              <a:r>
                <a:rPr lang="en-GB" dirty="0">
                  <a:solidFill>
                    <a:srgbClr val="FFC000"/>
                  </a:solidFill>
                </a:rPr>
                <a:t>Acting stage</a:t>
              </a:r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B7D56C5-8FCE-1C5C-F0A7-BA0BDD92B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1453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Deliberative Acting</a:t>
            </a:r>
          </a:p>
        </p:txBody>
      </p:sp>
      <p:pic>
        <p:nvPicPr>
          <p:cNvPr id="7" name="New Caledonian Crow.mov"/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8663" y="1665288"/>
            <a:ext cx="5653087" cy="42402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EB35A-6A2B-194F-AA0E-7A5E7BE643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AC1C3-277A-0D4F-B417-752356E57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D89F3-E2FA-C381-44BB-0DA189E53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84143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3EDED-3FC4-C941-A165-056F685A0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E28D8-76F6-0B47-935A-5556D880ED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GB" dirty="0"/>
              <a:t>Actors are organised into physical subsystems</a:t>
            </a:r>
          </a:p>
          <a:p>
            <a:r>
              <a:rPr lang="en-GB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GB" dirty="0"/>
              <a:t>Different techniques</a:t>
            </a:r>
          </a:p>
          <a:p>
            <a:pPr lvl="2"/>
            <a:r>
              <a:rPr lang="en-GB" dirty="0"/>
              <a:t>At different levels</a:t>
            </a:r>
          </a:p>
          <a:p>
            <a:pPr lvl="2"/>
            <a:r>
              <a:rPr lang="en-GB" dirty="0"/>
              <a:t>In different subsystems at same level</a:t>
            </a:r>
          </a:p>
          <a:p>
            <a:r>
              <a:rPr lang="en-GB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GB" dirty="0"/>
              <a:t>Cannot plan everything in advance</a:t>
            </a:r>
          </a:p>
          <a:p>
            <a:pPr lvl="1"/>
            <a:r>
              <a:rPr lang="en-GB" dirty="0"/>
              <a:t>Plans are abstract and partial until more detail is needed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295DE-532A-264E-A11F-D4461FA1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F704D-F499-244F-844B-F80EBEEC7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16C341-591E-1E3F-FC2C-D05DC5782DAE}"/>
              </a:ext>
            </a:extLst>
          </p:cNvPr>
          <p:cNvGrpSpPr/>
          <p:nvPr/>
        </p:nvGrpSpPr>
        <p:grpSpPr>
          <a:xfrm>
            <a:off x="6836432" y="1709972"/>
            <a:ext cx="4995243" cy="4195940"/>
            <a:chOff x="4556567" y="1651592"/>
            <a:chExt cx="4995243" cy="419594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09FA98F-9D7B-E5A5-FE3E-10508C0F03FF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</a:rPr>
                <a:t>Actor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D17C2B-E7C3-566B-8E4C-0AB6897EEBB3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Deliberation components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A2FDD8-73D7-1C9F-22E5-23CC707CB279}"/>
                </a:ext>
              </a:extLst>
            </p:cNvPr>
            <p:cNvSpPr txBox="1"/>
            <p:nvPr/>
          </p:nvSpPr>
          <p:spPr>
            <a:xfrm>
              <a:off x="6192613" y="2480733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Planning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9546C3F-EC73-911C-32B1-520FFCC35AB7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Acting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7E59412-AA95-1F76-B372-08A5B6E845F6}"/>
                </a:ext>
              </a:extLst>
            </p:cNvPr>
            <p:cNvCxnSpPr>
              <a:stCxn id="40" idx="0"/>
              <a:endCxn id="39" idx="1"/>
            </p:cNvCxnSpPr>
            <p:nvPr/>
          </p:nvCxnSpPr>
          <p:spPr>
            <a:xfrm flipV="1">
              <a:off x="5496607" y="2665399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5291A2E-FD0A-7439-E9BE-D53481BF7641}"/>
                </a:ext>
              </a:extLst>
            </p:cNvPr>
            <p:cNvCxnSpPr>
              <a:stCxn id="39" idx="2"/>
              <a:endCxn id="40" idx="3"/>
            </p:cNvCxnSpPr>
            <p:nvPr/>
          </p:nvCxnSpPr>
          <p:spPr>
            <a:xfrm flipH="1">
              <a:off x="5994401" y="2850065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A836DCB-3E0D-F7B6-9222-BA21CC0FEDAC}"/>
                </a:ext>
              </a:extLst>
            </p:cNvPr>
            <p:cNvSpPr txBox="1"/>
            <p:nvPr/>
          </p:nvSpPr>
          <p:spPr>
            <a:xfrm>
              <a:off x="5038790" y="248073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Queries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915C58-6257-F451-A2B1-4DE027548354}"/>
                </a:ext>
              </a:extLst>
            </p:cNvPr>
            <p:cNvSpPr txBox="1"/>
            <p:nvPr/>
          </p:nvSpPr>
          <p:spPr>
            <a:xfrm>
              <a:off x="6348807" y="299470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Plans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E08E0F8-F39A-D9B5-F7EB-5F59C038C2FF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A55A0E8-7B43-DAF4-4AA7-AF3B27D4D6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9AE0B4-964B-336D-2264-82B524F5961C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Execution platform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383610E-B670-54E3-248B-76D714B101E2}"/>
                </a:ext>
              </a:extLst>
            </p:cNvPr>
            <p:cNvSpPr txBox="1"/>
            <p:nvPr/>
          </p:nvSpPr>
          <p:spPr>
            <a:xfrm>
              <a:off x="6381222" y="3649638"/>
              <a:ext cx="977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Percepts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19022A2-8656-9F2A-722B-4737375A790B}"/>
                </a:ext>
              </a:extLst>
            </p:cNvPr>
            <p:cNvSpPr txBox="1"/>
            <p:nvPr/>
          </p:nvSpPr>
          <p:spPr>
            <a:xfrm>
              <a:off x="4580759" y="3649638"/>
              <a:ext cx="1234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Commands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48A4177-13CE-113A-524C-204F939A9AC0}"/>
                </a:ext>
              </a:extLst>
            </p:cNvPr>
            <p:cNvSpPr txBox="1"/>
            <p:nvPr/>
          </p:nvSpPr>
          <p:spPr>
            <a:xfrm>
              <a:off x="8796282" y="2465801"/>
              <a:ext cx="7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</a:rPr>
                <a:t>actors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4FFC1A-19D7-87B7-7822-895F8A478D0D}"/>
                </a:ext>
              </a:extLst>
            </p:cNvPr>
            <p:cNvSpPr txBox="1"/>
            <p:nvPr/>
          </p:nvSpPr>
          <p:spPr>
            <a:xfrm>
              <a:off x="5394643" y="5478200"/>
              <a:ext cx="159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External world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DED51FB-FF1A-D35B-56E1-96C4ED8817B1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D63BC5D0-3E81-44C6-B8BD-F1118954F52A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9C1F5B5B-6E3A-CC0D-3D35-1EDCFD36A02B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895C7A7-4591-D058-40B0-7D0C51A89CDD}"/>
                </a:ext>
              </a:extLst>
            </p:cNvPr>
            <p:cNvGrpSpPr/>
            <p:nvPr/>
          </p:nvGrpSpPr>
          <p:grpSpPr>
            <a:xfrm rot="16200000">
              <a:off x="8025237" y="2694399"/>
              <a:ext cx="1735416" cy="271341"/>
              <a:chOff x="5315484" y="5702508"/>
              <a:chExt cx="1735416" cy="271341"/>
            </a:xfrm>
          </p:grpSpPr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9827E9A6-9B1F-DF7B-E099-4F9617762601}"/>
                  </a:ext>
                </a:extLst>
              </p:cNvPr>
              <p:cNvSpPr/>
              <p:nvPr/>
            </p:nvSpPr>
            <p:spPr>
              <a:xfrm>
                <a:off x="5315484" y="570250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0B8FE516-7BBB-DB99-FEC2-735A7AC39201}"/>
                  </a:ext>
                </a:extLst>
              </p:cNvPr>
              <p:cNvSpPr/>
              <p:nvPr/>
            </p:nvSpPr>
            <p:spPr>
              <a:xfrm flipH="1">
                <a:off x="5334373" y="570252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E3014A7-D725-795E-1DAA-748D434D1BB5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8744E6D-DD11-4B70-242A-70DE3AA3C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AB60B14-5EF1-1F77-48A1-3E4E954EBB01}"/>
                </a:ext>
              </a:extLst>
            </p:cNvPr>
            <p:cNvSpPr txBox="1"/>
            <p:nvPr/>
          </p:nvSpPr>
          <p:spPr>
            <a:xfrm>
              <a:off x="6389445" y="4875590"/>
              <a:ext cx="840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Signals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A58D100-1001-AEB2-0A81-EF85A2865B00}"/>
                </a:ext>
              </a:extLst>
            </p:cNvPr>
            <p:cNvSpPr txBox="1"/>
            <p:nvPr/>
          </p:nvSpPr>
          <p:spPr>
            <a:xfrm>
              <a:off x="4588982" y="4875590"/>
              <a:ext cx="1184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Actuations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25FEAAC-F507-857D-14F4-8CCDA5524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286479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721D3D5-5374-F0F4-E27B-EC1393AA8A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28648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7154DE-FDAC-841F-F8A0-8056C47A4D97}"/>
                </a:ext>
              </a:extLst>
            </p:cNvPr>
            <p:cNvSpPr txBox="1"/>
            <p:nvPr/>
          </p:nvSpPr>
          <p:spPr>
            <a:xfrm>
              <a:off x="7674785" y="3068633"/>
              <a:ext cx="1109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Messages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70CD675-4CFB-A3E5-7AFC-68263FF78964}"/>
                </a:ext>
              </a:extLst>
            </p:cNvPr>
            <p:cNvSpPr txBox="1"/>
            <p:nvPr/>
          </p:nvSpPr>
          <p:spPr>
            <a:xfrm>
              <a:off x="7658219" y="2169921"/>
              <a:ext cx="1148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Objectives</a:t>
              </a: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9BFECF-1290-AD9F-DBDA-24DF73EAE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68825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Service Robot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US" dirty="0"/>
              <a:t>Higher levels: more planning</a:t>
            </a:r>
          </a:p>
          <a:p>
            <a:pPr lvl="1"/>
            <a:r>
              <a:rPr lang="en-US" dirty="0"/>
              <a:t>Lower levels: more acting</a:t>
            </a:r>
          </a:p>
          <a:p>
            <a:r>
              <a:rPr lang="en-US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US" dirty="0"/>
              <a:t>bring </a:t>
            </a:r>
            <a:r>
              <a:rPr lang="en-US" dirty="0">
                <a:latin typeface="Calibri"/>
                <a:cs typeface="Calibri"/>
              </a:rPr>
              <a:t>o7 </a:t>
            </a:r>
            <a:r>
              <a:rPr lang="en-US" dirty="0"/>
              <a:t>to </a:t>
            </a:r>
            <a:r>
              <a:rPr lang="en-US" dirty="0">
                <a:latin typeface="Calibri"/>
                <a:cs typeface="Calibri"/>
              </a:rPr>
              <a:t>room2</a:t>
            </a:r>
            <a:r>
              <a:rPr lang="en-US" dirty="0">
                <a:cs typeface="Times New Roman"/>
              </a:rPr>
              <a:t>: abstract steps</a:t>
            </a:r>
          </a:p>
          <a:p>
            <a:pPr lvl="1"/>
            <a:r>
              <a:rPr lang="en-US" dirty="0"/>
              <a:t>navigate to </a:t>
            </a:r>
            <a:r>
              <a:rPr lang="en-US" dirty="0">
                <a:latin typeface="Calibri" charset="0"/>
              </a:rPr>
              <a:t>room1</a:t>
            </a:r>
            <a:r>
              <a:rPr lang="en-US" dirty="0"/>
              <a:t>: path planning</a:t>
            </a:r>
          </a:p>
          <a:p>
            <a:pPr lvl="1"/>
            <a:r>
              <a:rPr lang="en-US" dirty="0"/>
              <a:t>open door: reactive</a:t>
            </a:r>
          </a:p>
          <a:p>
            <a:r>
              <a:rPr lang="en-US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US" dirty="0"/>
              <a:t>Is </a:t>
            </a:r>
            <a:r>
              <a:rPr lang="en-US" dirty="0">
                <a:cs typeface="Calibri"/>
              </a:rPr>
              <a:t>o7</a:t>
            </a:r>
            <a:r>
              <a:rPr lang="en-US" dirty="0"/>
              <a:t> really in </a:t>
            </a:r>
            <a:r>
              <a:rPr lang="en-US" dirty="0">
                <a:cs typeface="Calibri"/>
              </a:rPr>
              <a:t>room1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kind of door?</a:t>
            </a:r>
          </a:p>
          <a:p>
            <a:pPr lvl="1"/>
            <a:r>
              <a:rPr lang="en-US" dirty="0"/>
              <a:t>Close enough to the doorknob?</a:t>
            </a:r>
          </a:p>
          <a:p>
            <a:pPr lvl="1"/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4767F25-5F0C-014D-86BA-17C220BF2B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3C08C-9599-2044-8FD0-AFCE08F64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7784018-BDE7-424D-9600-43F4ABD183FB}"/>
              </a:ext>
            </a:extLst>
          </p:cNvPr>
          <p:cNvGrpSpPr/>
          <p:nvPr/>
        </p:nvGrpSpPr>
        <p:grpSpPr>
          <a:xfrm>
            <a:off x="7422215" y="1545101"/>
            <a:ext cx="4409460" cy="4360813"/>
            <a:chOff x="4572612" y="1683937"/>
            <a:chExt cx="4409460" cy="4360813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 rot="5400000">
              <a:off x="6618786" y="3681465"/>
              <a:ext cx="4360811" cy="36576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tIns="0" bIns="45720" anchor="ctr"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 algn="ctr">
                <a:buNone/>
                <a:tabLst>
                  <a:tab pos="4528800" algn="r"/>
                </a:tabLst>
              </a:pPr>
              <a:r>
                <a:rPr lang="en-US" kern="0" dirty="0">
                  <a:latin typeface="Calibri" charset="0"/>
                  <a:ea typeface="Calibri" charset="0"/>
                  <a:cs typeface="Calibri" charset="0"/>
                </a:rPr>
                <a:t>Planning	Acting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FA148C-0071-CE49-B6D2-82F07BAC666F}"/>
                </a:ext>
              </a:extLst>
            </p:cNvPr>
            <p:cNvGrpSpPr/>
            <p:nvPr/>
          </p:nvGrpSpPr>
          <p:grpSpPr>
            <a:xfrm>
              <a:off x="4572612" y="1683937"/>
              <a:ext cx="3906155" cy="4360813"/>
              <a:chOff x="3937725" y="1602568"/>
              <a:chExt cx="3906155" cy="436081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A35BEC3-AFD9-D142-A5EC-2F6E5FFF096C}"/>
                  </a:ext>
                </a:extLst>
              </p:cNvPr>
              <p:cNvSpPr/>
              <p:nvPr/>
            </p:nvSpPr>
            <p:spPr>
              <a:xfrm>
                <a:off x="4217155" y="2986026"/>
                <a:ext cx="3452141" cy="516297"/>
              </a:xfrm>
              <a:prstGeom prst="roundRect">
                <a:avLst/>
              </a:prstGeom>
              <a:noFill/>
              <a:ln w="127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733951-A2D4-9441-98C7-446659EFE4C1}"/>
                  </a:ext>
                </a:extLst>
              </p:cNvPr>
              <p:cNvSpPr txBox="1"/>
              <p:nvPr/>
            </p:nvSpPr>
            <p:spPr>
              <a:xfrm>
                <a:off x="5015569" y="1602568"/>
                <a:ext cx="1855311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respond to user requests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21BD0E-0F6A-0D48-A806-1DF39D6FF2CB}"/>
                  </a:ext>
                </a:extLst>
              </p:cNvPr>
              <p:cNvSpPr txBox="1"/>
              <p:nvPr/>
            </p:nvSpPr>
            <p:spPr>
              <a:xfrm>
                <a:off x="5282700" y="2246284"/>
                <a:ext cx="1333053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bring </a:t>
                </a:r>
                <a:r>
                  <a:rPr lang="en-GB" sz="1400" dirty="0">
                    <a:latin typeface="Courier" pitchFamily="2" charset="0"/>
                  </a:rPr>
                  <a:t>o7</a:t>
                </a:r>
                <a:r>
                  <a:rPr lang="en-GB" sz="1400" dirty="0"/>
                  <a:t> to </a:t>
                </a:r>
                <a:r>
                  <a:rPr lang="en-GB" sz="1400" dirty="0">
                    <a:latin typeface="Courier" pitchFamily="2" charset="0"/>
                  </a:rPr>
                  <a:t>loc2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5C77FC-AE59-994B-899C-9EC47F3FF4EA}"/>
                  </a:ext>
                </a:extLst>
              </p:cNvPr>
              <p:cNvSpPr txBox="1"/>
              <p:nvPr/>
            </p:nvSpPr>
            <p:spPr>
              <a:xfrm>
                <a:off x="4284166" y="3030978"/>
                <a:ext cx="592080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go to </a:t>
                </a:r>
              </a:p>
              <a:p>
                <a:pPr algn="ctr"/>
                <a:r>
                  <a:rPr lang="en-GB" sz="1400" dirty="0"/>
                  <a:t>hallway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CA95DF-40AA-BF45-8214-8BFD14726790}"/>
                  </a:ext>
                </a:extLst>
              </p:cNvPr>
              <p:cNvSpPr txBox="1"/>
              <p:nvPr/>
            </p:nvSpPr>
            <p:spPr>
              <a:xfrm>
                <a:off x="4923973" y="3030978"/>
                <a:ext cx="72711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navigate </a:t>
                </a:r>
              </a:p>
              <a:p>
                <a:pPr algn="ctr"/>
                <a:r>
                  <a:rPr lang="en-GB" sz="1400" dirty="0"/>
                  <a:t>to</a:t>
                </a:r>
                <a:r>
                  <a:rPr lang="en-GB" sz="1400" dirty="0">
                    <a:latin typeface="Courier" pitchFamily="2" charset="0"/>
                  </a:rPr>
                  <a:t> loc1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A67BF5-1CB7-F447-8096-3B4D905E1535}"/>
                  </a:ext>
                </a:extLst>
              </p:cNvPr>
              <p:cNvSpPr txBox="1"/>
              <p:nvPr/>
            </p:nvSpPr>
            <p:spPr>
              <a:xfrm>
                <a:off x="5700702" y="3030978"/>
                <a:ext cx="443899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fetch </a:t>
                </a:r>
              </a:p>
              <a:p>
                <a:pPr algn="ctr"/>
                <a:r>
                  <a:rPr lang="en-GB" sz="1400" dirty="0">
                    <a:latin typeface="Courier" pitchFamily="2" charset="0"/>
                  </a:rPr>
                  <a:t>o7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408DDE-2523-CF42-9F60-E51B329ADCCF}"/>
                  </a:ext>
                </a:extLst>
              </p:cNvPr>
              <p:cNvSpPr txBox="1"/>
              <p:nvPr/>
            </p:nvSpPr>
            <p:spPr>
              <a:xfrm>
                <a:off x="6214782" y="3030978"/>
                <a:ext cx="72711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navigate </a:t>
                </a:r>
              </a:p>
              <a:p>
                <a:pPr algn="ctr"/>
                <a:r>
                  <a:rPr lang="en-GB" sz="1400" dirty="0"/>
                  <a:t>to</a:t>
                </a:r>
                <a:r>
                  <a:rPr lang="en-GB" sz="1400" dirty="0">
                    <a:latin typeface="Courier" pitchFamily="2" charset="0"/>
                  </a:rPr>
                  <a:t> loc2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D3939E-B8FF-F04B-8147-80E6C12D072E}"/>
                  </a:ext>
                </a:extLst>
              </p:cNvPr>
              <p:cNvSpPr txBox="1"/>
              <p:nvPr/>
            </p:nvSpPr>
            <p:spPr>
              <a:xfrm>
                <a:off x="7015338" y="3030978"/>
                <a:ext cx="576436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deliver </a:t>
                </a:r>
              </a:p>
              <a:p>
                <a:pPr algn="ctr"/>
                <a:r>
                  <a:rPr lang="en-GB" sz="1400" dirty="0">
                    <a:latin typeface="Courier" pitchFamily="2" charset="0"/>
                  </a:rPr>
                  <a:t>o7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987DB500-2ABB-6B49-9CE2-10E7CDD96521}"/>
                  </a:ext>
                </a:extLst>
              </p:cNvPr>
              <p:cNvSpPr/>
              <p:nvPr/>
            </p:nvSpPr>
            <p:spPr>
              <a:xfrm>
                <a:off x="4244587" y="3970843"/>
                <a:ext cx="3494109" cy="427340"/>
              </a:xfrm>
              <a:prstGeom prst="roundRect">
                <a:avLst/>
              </a:prstGeom>
              <a:noFill/>
              <a:ln w="127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2436C4-25EE-C74E-B7F9-4E03BC34B243}"/>
                  </a:ext>
                </a:extLst>
              </p:cNvPr>
              <p:cNvSpPr txBox="1"/>
              <p:nvPr/>
            </p:nvSpPr>
            <p:spPr>
              <a:xfrm>
                <a:off x="4335015" y="4089832"/>
                <a:ext cx="1022775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move to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FC593B-7FC5-1144-8587-144D33355CC2}"/>
                  </a:ext>
                </a:extLst>
              </p:cNvPr>
              <p:cNvSpPr txBox="1"/>
              <p:nvPr/>
            </p:nvSpPr>
            <p:spPr>
              <a:xfrm>
                <a:off x="5404119" y="4089832"/>
                <a:ext cx="796175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open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7E27BB-5033-CB4B-A64C-BEBFD67B0734}"/>
                  </a:ext>
                </a:extLst>
              </p:cNvPr>
              <p:cNvSpPr txBox="1"/>
              <p:nvPr/>
            </p:nvSpPr>
            <p:spPr>
              <a:xfrm>
                <a:off x="6852651" y="4089832"/>
                <a:ext cx="79457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close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FC7AFE-27E1-754D-ACB9-898BD3B4C9B5}"/>
                  </a:ext>
                </a:extLst>
              </p:cNvPr>
              <p:cNvSpPr txBox="1"/>
              <p:nvPr/>
            </p:nvSpPr>
            <p:spPr>
              <a:xfrm>
                <a:off x="6246622" y="4089832"/>
                <a:ext cx="559700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get out</a:t>
                </a:r>
                <a:endParaRPr lang="en-GB" sz="1400" dirty="0">
                  <a:latin typeface="Courier" pitchFamily="2" charset="0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6DB86FD-E0E3-ED43-B202-DEFDA447C4E2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>
                <a:off x="4580206" y="3461865"/>
                <a:ext cx="0" cy="593813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6DA9BAC-4C97-C94F-9920-72A16036AED6}"/>
                  </a:ext>
                </a:extLst>
              </p:cNvPr>
              <p:cNvSpPr txBox="1"/>
              <p:nvPr/>
            </p:nvSpPr>
            <p:spPr>
              <a:xfrm>
                <a:off x="3937725" y="5019218"/>
                <a:ext cx="635105" cy="86177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identify </a:t>
                </a:r>
              </a:p>
              <a:p>
                <a:pPr algn="ctr"/>
                <a:r>
                  <a:rPr lang="en-GB" sz="1400" dirty="0"/>
                  <a:t>type </a:t>
                </a:r>
              </a:p>
              <a:p>
                <a:pPr algn="ctr"/>
                <a:r>
                  <a:rPr lang="en-GB" sz="1400" dirty="0"/>
                  <a:t>of </a:t>
                </a:r>
              </a:p>
              <a:p>
                <a:pPr algn="ctr"/>
                <a:r>
                  <a:rPr lang="en-GB" sz="1400" dirty="0"/>
                  <a:t>door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B2D627-0AF5-6340-8AA5-CB1D7CD4D489}"/>
                  </a:ext>
                </a:extLst>
              </p:cNvPr>
              <p:cNvSpPr txBox="1"/>
              <p:nvPr/>
            </p:nvSpPr>
            <p:spPr>
              <a:xfrm>
                <a:off x="4608497" y="5019218"/>
                <a:ext cx="448323" cy="86177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move</a:t>
                </a:r>
              </a:p>
              <a:p>
                <a:pPr algn="ctr"/>
                <a:r>
                  <a:rPr lang="en-GB" sz="1400" dirty="0"/>
                  <a:t>close </a:t>
                </a:r>
              </a:p>
              <a:p>
                <a:pPr algn="ctr"/>
                <a:r>
                  <a:rPr lang="en-GB" sz="1400" dirty="0"/>
                  <a:t>to </a:t>
                </a:r>
              </a:p>
              <a:p>
                <a:pPr algn="ctr"/>
                <a:r>
                  <a:rPr lang="en-GB" sz="1400" dirty="0"/>
                  <a:t>knob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C36BA7-19BC-6044-8E9E-28847C7F8306}"/>
                  </a:ext>
                </a:extLst>
              </p:cNvPr>
              <p:cNvSpPr txBox="1"/>
              <p:nvPr/>
            </p:nvSpPr>
            <p:spPr>
              <a:xfrm>
                <a:off x="5092490" y="5019218"/>
                <a:ext cx="431844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grasp</a:t>
                </a:r>
              </a:p>
              <a:p>
                <a:pPr algn="ctr"/>
                <a:r>
                  <a:rPr lang="en-GB" sz="1400" dirty="0"/>
                  <a:t>knob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DAB9C11-024B-C048-849A-F9B78E1DC618}"/>
                  </a:ext>
                </a:extLst>
              </p:cNvPr>
              <p:cNvSpPr txBox="1"/>
              <p:nvPr/>
            </p:nvSpPr>
            <p:spPr>
              <a:xfrm>
                <a:off x="5562856" y="5019218"/>
                <a:ext cx="401836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turn</a:t>
                </a:r>
              </a:p>
              <a:p>
                <a:pPr algn="ctr"/>
                <a:r>
                  <a:rPr lang="en-GB" sz="1400" dirty="0"/>
                  <a:t>knob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F5B676-F133-6E40-BB46-7331B8571E31}"/>
                  </a:ext>
                </a:extLst>
              </p:cNvPr>
              <p:cNvSpPr txBox="1"/>
              <p:nvPr/>
            </p:nvSpPr>
            <p:spPr>
              <a:xfrm>
                <a:off x="6003213" y="5019218"/>
                <a:ext cx="681721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maintain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985A0EF-AB44-444F-952E-4715BB50632F}"/>
                  </a:ext>
                </a:extLst>
              </p:cNvPr>
              <p:cNvSpPr txBox="1"/>
              <p:nvPr/>
            </p:nvSpPr>
            <p:spPr>
              <a:xfrm>
                <a:off x="6003213" y="5277276"/>
                <a:ext cx="30886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pull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544DDF-0113-024D-8858-41DE3A6E9F09}"/>
                  </a:ext>
                </a:extLst>
              </p:cNvPr>
              <p:cNvSpPr txBox="1"/>
              <p:nvPr/>
            </p:nvSpPr>
            <p:spPr>
              <a:xfrm>
                <a:off x="6732599" y="5490492"/>
                <a:ext cx="30886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pull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9ECA2B-7456-014F-BD29-1C1773F4E270}"/>
                  </a:ext>
                </a:extLst>
              </p:cNvPr>
              <p:cNvSpPr txBox="1"/>
              <p:nvPr/>
            </p:nvSpPr>
            <p:spPr>
              <a:xfrm>
                <a:off x="6729403" y="5747937"/>
                <a:ext cx="626128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monitor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72337E-AEED-4F4D-8687-335DA13C73D0}"/>
                  </a:ext>
                </a:extLst>
              </p:cNvPr>
              <p:cNvSpPr txBox="1"/>
              <p:nvPr/>
            </p:nvSpPr>
            <p:spPr>
              <a:xfrm>
                <a:off x="6006257" y="5535334"/>
                <a:ext cx="626128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monitor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315A76-5BCC-6B4E-9969-8EDBBD43E236}"/>
                  </a:ext>
                </a:extLst>
              </p:cNvPr>
              <p:cNvSpPr txBox="1"/>
              <p:nvPr/>
            </p:nvSpPr>
            <p:spPr>
              <a:xfrm>
                <a:off x="7222881" y="5019218"/>
                <a:ext cx="620999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ungrasp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6FEBFEC-B8D6-F24E-A12E-039AF69CAFB2}"/>
                  </a:ext>
                </a:extLst>
              </p:cNvPr>
              <p:cNvSpPr txBox="1"/>
              <p:nvPr/>
            </p:nvSpPr>
            <p:spPr>
              <a:xfrm>
                <a:off x="6732599" y="5019218"/>
                <a:ext cx="44261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move</a:t>
                </a:r>
              </a:p>
              <a:p>
                <a:pPr algn="ctr"/>
                <a:r>
                  <a:rPr lang="en-GB" sz="1400" dirty="0"/>
                  <a:t>back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5C018C1-923E-DD4D-9039-3B493BE2DAE9}"/>
                  </a:ext>
                </a:extLst>
              </p:cNvPr>
              <p:cNvCxnSpPr>
                <a:stCxn id="13" idx="2"/>
                <a:endCxn id="14" idx="0"/>
              </p:cNvCxnSpPr>
              <p:nvPr/>
            </p:nvCxnSpPr>
            <p:spPr>
              <a:xfrm>
                <a:off x="5943225" y="1818012"/>
                <a:ext cx="6002" cy="42827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46156DF-E452-4544-81AE-1140B8CC9F51}"/>
                  </a:ext>
                </a:extLst>
              </p:cNvPr>
              <p:cNvCxnSpPr>
                <a:cxnSpLocks/>
                <a:stCxn id="13" idx="2"/>
                <a:endCxn id="40" idx="0"/>
              </p:cNvCxnSpPr>
              <p:nvPr/>
            </p:nvCxnSpPr>
            <p:spPr>
              <a:xfrm flipH="1">
                <a:off x="5053130" y="1818012"/>
                <a:ext cx="890095" cy="42827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3CA96A2-6098-D548-8509-9B4817A39C75}"/>
                  </a:ext>
                </a:extLst>
              </p:cNvPr>
              <p:cNvCxnSpPr>
                <a:cxnSpLocks/>
                <a:stCxn id="13" idx="2"/>
                <a:endCxn id="41" idx="0"/>
              </p:cNvCxnSpPr>
              <p:nvPr/>
            </p:nvCxnSpPr>
            <p:spPr>
              <a:xfrm>
                <a:off x="5943225" y="1818012"/>
                <a:ext cx="902085" cy="433566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037F124-FC47-3F4C-B52E-C471833E68FA}"/>
                  </a:ext>
                </a:extLst>
              </p:cNvPr>
              <p:cNvSpPr txBox="1"/>
              <p:nvPr/>
            </p:nvSpPr>
            <p:spPr>
              <a:xfrm>
                <a:off x="4881448" y="2246284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9DEC9A-9443-D44A-A568-FEE82DB2C30B}"/>
                  </a:ext>
                </a:extLst>
              </p:cNvPr>
              <p:cNvSpPr txBox="1"/>
              <p:nvPr/>
            </p:nvSpPr>
            <p:spPr>
              <a:xfrm>
                <a:off x="6673628" y="2251578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AEAE875-3EA9-0445-A6EC-50679C4C7D5A}"/>
                  </a:ext>
                </a:extLst>
              </p:cNvPr>
              <p:cNvCxnSpPr>
                <a:cxnSpLocks/>
                <a:stCxn id="16" idx="2"/>
                <a:endCxn id="44" idx="1"/>
              </p:cNvCxnSpPr>
              <p:nvPr/>
            </p:nvCxnSpPr>
            <p:spPr>
              <a:xfrm flipH="1">
                <a:off x="5098928" y="3461865"/>
                <a:ext cx="188604" cy="342755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4CBF7C7-BBA4-B940-8A51-2CE64DD23A45}"/>
                  </a:ext>
                </a:extLst>
              </p:cNvPr>
              <p:cNvCxnSpPr>
                <a:cxnSpLocks/>
                <a:stCxn id="16" idx="2"/>
                <a:endCxn id="44" idx="3"/>
              </p:cNvCxnSpPr>
              <p:nvPr/>
            </p:nvCxnSpPr>
            <p:spPr>
              <a:xfrm>
                <a:off x="5287532" y="3461865"/>
                <a:ext cx="154760" cy="342755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4B85E3E-3F5C-E94D-BE56-276A62B2763E}"/>
                  </a:ext>
                </a:extLst>
              </p:cNvPr>
              <p:cNvSpPr txBox="1"/>
              <p:nvPr/>
            </p:nvSpPr>
            <p:spPr>
              <a:xfrm>
                <a:off x="5098928" y="3666120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C143BAB-F9E1-AA4D-BC81-5C6898B8FD81}"/>
                  </a:ext>
                </a:extLst>
              </p:cNvPr>
              <p:cNvCxnSpPr>
                <a:cxnSpLocks/>
                <a:stCxn id="22" idx="2"/>
                <a:endCxn id="27" idx="0"/>
              </p:cNvCxnSpPr>
              <p:nvPr/>
            </p:nvCxnSpPr>
            <p:spPr>
              <a:xfrm flipH="1">
                <a:off x="4832659" y="4305276"/>
                <a:ext cx="969548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6B90BF1-B6E2-B141-9BF7-558515773B04}"/>
                  </a:ext>
                </a:extLst>
              </p:cNvPr>
              <p:cNvCxnSpPr>
                <a:cxnSpLocks/>
                <a:stCxn id="22" idx="2"/>
                <a:endCxn id="26" idx="0"/>
              </p:cNvCxnSpPr>
              <p:nvPr/>
            </p:nvCxnSpPr>
            <p:spPr>
              <a:xfrm flipH="1">
                <a:off x="4255278" y="4305276"/>
                <a:ext cx="1546929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4137FA5-CE15-2142-9883-B3BC7DD1A0BC}"/>
                  </a:ext>
                </a:extLst>
              </p:cNvPr>
              <p:cNvCxnSpPr>
                <a:cxnSpLocks/>
                <a:stCxn id="22" idx="2"/>
                <a:endCxn id="28" idx="0"/>
              </p:cNvCxnSpPr>
              <p:nvPr/>
            </p:nvCxnSpPr>
            <p:spPr>
              <a:xfrm flipH="1">
                <a:off x="5308412" y="4305276"/>
                <a:ext cx="493795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2761B0A-FC8F-5A4D-98A0-4C59A834E1D3}"/>
                  </a:ext>
                </a:extLst>
              </p:cNvPr>
              <p:cNvCxnSpPr>
                <a:cxnSpLocks/>
                <a:stCxn id="22" idx="2"/>
                <a:endCxn id="36" idx="0"/>
              </p:cNvCxnSpPr>
              <p:nvPr/>
            </p:nvCxnSpPr>
            <p:spPr>
              <a:xfrm>
                <a:off x="5802207" y="4305276"/>
                <a:ext cx="1151701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D218CE8-77DE-4146-80D7-FB36B7945033}"/>
                  </a:ext>
                </a:extLst>
              </p:cNvPr>
              <p:cNvCxnSpPr>
                <a:cxnSpLocks/>
                <a:stCxn id="22" idx="2"/>
                <a:endCxn id="30" idx="0"/>
              </p:cNvCxnSpPr>
              <p:nvPr/>
            </p:nvCxnSpPr>
            <p:spPr>
              <a:xfrm>
                <a:off x="5802207" y="4305276"/>
                <a:ext cx="541867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A8DB8FB-3E61-104C-BC36-D95B16C18941}"/>
                  </a:ext>
                </a:extLst>
              </p:cNvPr>
              <p:cNvCxnSpPr>
                <a:cxnSpLocks/>
                <a:stCxn id="22" idx="2"/>
                <a:endCxn id="35" idx="0"/>
              </p:cNvCxnSpPr>
              <p:nvPr/>
            </p:nvCxnSpPr>
            <p:spPr>
              <a:xfrm>
                <a:off x="5802207" y="4305276"/>
                <a:ext cx="1731174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90B29C07-BBD8-E446-B53E-366EBA5E9E76}"/>
                  </a:ext>
                </a:extLst>
              </p:cNvPr>
              <p:cNvCxnSpPr>
                <a:cxnSpLocks/>
                <a:stCxn id="22" idx="2"/>
                <a:endCxn id="29" idx="0"/>
              </p:cNvCxnSpPr>
              <p:nvPr/>
            </p:nvCxnSpPr>
            <p:spPr>
              <a:xfrm flipH="1">
                <a:off x="5763774" y="4305276"/>
                <a:ext cx="38433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A55A396-3635-D441-AFA4-87326B675E94}"/>
                  </a:ext>
                </a:extLst>
              </p:cNvPr>
              <p:cNvSpPr/>
              <p:nvPr/>
            </p:nvSpPr>
            <p:spPr>
              <a:xfrm>
                <a:off x="5204516" y="3624050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C70EB5E-6E80-E246-8AB6-8846FF40A40C}"/>
                  </a:ext>
                </a:extLst>
              </p:cNvPr>
              <p:cNvCxnSpPr>
                <a:cxnSpLocks/>
                <a:endCxn id="55" idx="1"/>
              </p:cNvCxnSpPr>
              <p:nvPr/>
            </p:nvCxnSpPr>
            <p:spPr>
              <a:xfrm flipH="1">
                <a:off x="5721829" y="3451415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2786475-FB09-FD44-A50F-45ACEA1358BA}"/>
                  </a:ext>
                </a:extLst>
              </p:cNvPr>
              <p:cNvCxnSpPr>
                <a:cxnSpLocks/>
                <a:endCxn id="55" idx="3"/>
              </p:cNvCxnSpPr>
              <p:nvPr/>
            </p:nvCxnSpPr>
            <p:spPr>
              <a:xfrm>
                <a:off x="5910434" y="3451415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0AF452A-6ED3-E342-909F-EB4B13D86283}"/>
                  </a:ext>
                </a:extLst>
              </p:cNvPr>
              <p:cNvSpPr txBox="1"/>
              <p:nvPr/>
            </p:nvSpPr>
            <p:spPr>
              <a:xfrm>
                <a:off x="5721829" y="3663353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DBAE8A23-77C1-B749-BDEE-E2721B5F8BFB}"/>
                  </a:ext>
                </a:extLst>
              </p:cNvPr>
              <p:cNvSpPr/>
              <p:nvPr/>
            </p:nvSpPr>
            <p:spPr>
              <a:xfrm>
                <a:off x="5829435" y="3613876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1BF556C-5D4C-B844-BCBE-0764BCE41EB2}"/>
                  </a:ext>
                </a:extLst>
              </p:cNvPr>
              <p:cNvCxnSpPr>
                <a:cxnSpLocks/>
                <a:endCxn id="59" idx="1"/>
              </p:cNvCxnSpPr>
              <p:nvPr/>
            </p:nvCxnSpPr>
            <p:spPr>
              <a:xfrm flipH="1">
                <a:off x="6392350" y="3448831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D761A12-0078-EB4C-9702-F5071EF26E3F}"/>
                  </a:ext>
                </a:extLst>
              </p:cNvPr>
              <p:cNvCxnSpPr>
                <a:cxnSpLocks/>
                <a:endCxn id="59" idx="3"/>
              </p:cNvCxnSpPr>
              <p:nvPr/>
            </p:nvCxnSpPr>
            <p:spPr>
              <a:xfrm>
                <a:off x="6580955" y="3448831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13A7663-F320-6E41-A716-B0A9B4F3401A}"/>
                  </a:ext>
                </a:extLst>
              </p:cNvPr>
              <p:cNvSpPr txBox="1"/>
              <p:nvPr/>
            </p:nvSpPr>
            <p:spPr>
              <a:xfrm>
                <a:off x="6392350" y="3660769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43CDF0B-0567-7D44-8FF2-6A9065E86852}"/>
                  </a:ext>
                </a:extLst>
              </p:cNvPr>
              <p:cNvSpPr/>
              <p:nvPr/>
            </p:nvSpPr>
            <p:spPr>
              <a:xfrm>
                <a:off x="6490168" y="3619763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A03BACD6-C3E6-4D4F-895E-F8FF1D9E8379}"/>
                  </a:ext>
                </a:extLst>
              </p:cNvPr>
              <p:cNvCxnSpPr>
                <a:cxnSpLocks/>
                <a:endCxn id="63" idx="1"/>
              </p:cNvCxnSpPr>
              <p:nvPr/>
            </p:nvCxnSpPr>
            <p:spPr>
              <a:xfrm flipH="1">
                <a:off x="7130463" y="3448831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C43BA96-1D2B-4F42-994B-73EBD30A3376}"/>
                  </a:ext>
                </a:extLst>
              </p:cNvPr>
              <p:cNvCxnSpPr>
                <a:cxnSpLocks/>
                <a:endCxn id="63" idx="3"/>
              </p:cNvCxnSpPr>
              <p:nvPr/>
            </p:nvCxnSpPr>
            <p:spPr>
              <a:xfrm>
                <a:off x="7319068" y="3448831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B0994DF-34A5-C641-92F9-64BC775B04FE}"/>
                  </a:ext>
                </a:extLst>
              </p:cNvPr>
              <p:cNvSpPr txBox="1"/>
              <p:nvPr/>
            </p:nvSpPr>
            <p:spPr>
              <a:xfrm>
                <a:off x="7130463" y="3660769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6A1C5AF3-0DD9-FC44-A272-EB17D59AED01}"/>
                  </a:ext>
                </a:extLst>
              </p:cNvPr>
              <p:cNvSpPr/>
              <p:nvPr/>
            </p:nvSpPr>
            <p:spPr>
              <a:xfrm>
                <a:off x="7228282" y="3618338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029228B4-70BB-A847-95A7-3D8C9E4F2C38}"/>
                  </a:ext>
                </a:extLst>
              </p:cNvPr>
              <p:cNvCxnSpPr>
                <a:cxnSpLocks/>
                <a:endCxn id="67" idx="1"/>
              </p:cNvCxnSpPr>
              <p:nvPr/>
            </p:nvCxnSpPr>
            <p:spPr>
              <a:xfrm flipH="1">
                <a:off x="4244587" y="4309356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0395D850-ACD7-9B4B-8AE7-C96013CAC716}"/>
                  </a:ext>
                </a:extLst>
              </p:cNvPr>
              <p:cNvCxnSpPr>
                <a:cxnSpLocks/>
                <a:endCxn id="67" idx="3"/>
              </p:cNvCxnSpPr>
              <p:nvPr/>
            </p:nvCxnSpPr>
            <p:spPr>
              <a:xfrm>
                <a:off x="4433192" y="4309356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926C929-4ED3-9946-A504-760772773C2A}"/>
                  </a:ext>
                </a:extLst>
              </p:cNvPr>
              <p:cNvSpPr txBox="1"/>
              <p:nvPr/>
            </p:nvSpPr>
            <p:spPr>
              <a:xfrm>
                <a:off x="4244587" y="4521294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799DC36-DBFB-C043-A7FD-504A49322130}"/>
                  </a:ext>
                </a:extLst>
              </p:cNvPr>
              <p:cNvSpPr/>
              <p:nvPr/>
            </p:nvSpPr>
            <p:spPr>
              <a:xfrm>
                <a:off x="4351374" y="4452672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25D0E5CF-DCA9-704C-A81B-05C931A490E5}"/>
                  </a:ext>
                </a:extLst>
              </p:cNvPr>
              <p:cNvCxnSpPr>
                <a:cxnSpLocks/>
                <a:stCxn id="71" idx="0"/>
                <a:endCxn id="71" idx="1"/>
              </p:cNvCxnSpPr>
              <p:nvPr/>
            </p:nvCxnSpPr>
            <p:spPr>
              <a:xfrm flipH="1">
                <a:off x="6568332" y="4309356"/>
                <a:ext cx="171682" cy="13850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224B3E50-C6BD-C84D-B5D5-0D03B302713E}"/>
                  </a:ext>
                </a:extLst>
              </p:cNvPr>
              <p:cNvCxnSpPr>
                <a:cxnSpLocks/>
                <a:stCxn id="71" idx="0"/>
                <a:endCxn id="71" idx="3"/>
              </p:cNvCxnSpPr>
              <p:nvPr/>
            </p:nvCxnSpPr>
            <p:spPr>
              <a:xfrm>
                <a:off x="6740014" y="4309356"/>
                <a:ext cx="171682" cy="13850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4F43888-D62A-7F40-956A-28D4409F803F}"/>
                  </a:ext>
                </a:extLst>
              </p:cNvPr>
              <p:cNvSpPr txBox="1"/>
              <p:nvPr/>
            </p:nvSpPr>
            <p:spPr>
              <a:xfrm>
                <a:off x="6568332" y="4309356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7088347C-A91C-C945-A375-90FC5B576563}"/>
                  </a:ext>
                </a:extLst>
              </p:cNvPr>
              <p:cNvSpPr/>
              <p:nvPr/>
            </p:nvSpPr>
            <p:spPr>
              <a:xfrm>
                <a:off x="6638156" y="4386952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BFFE39-4C19-734C-98C3-4DA241AFA8D7}"/>
                  </a:ext>
                </a:extLst>
              </p:cNvPr>
              <p:cNvCxnSpPr>
                <a:cxnSpLocks/>
                <a:stCxn id="23" idx="2"/>
                <a:endCxn id="75" idx="1"/>
              </p:cNvCxnSpPr>
              <p:nvPr/>
            </p:nvCxnSpPr>
            <p:spPr>
              <a:xfrm flipH="1">
                <a:off x="7082545" y="4305276"/>
                <a:ext cx="167392" cy="327894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DAC6C07B-3D60-3540-A4FE-A76012790E4B}"/>
                  </a:ext>
                </a:extLst>
              </p:cNvPr>
              <p:cNvCxnSpPr>
                <a:cxnSpLocks/>
                <a:stCxn id="23" idx="2"/>
                <a:endCxn id="75" idx="3"/>
              </p:cNvCxnSpPr>
              <p:nvPr/>
            </p:nvCxnSpPr>
            <p:spPr>
              <a:xfrm>
                <a:off x="7249937" y="4305276"/>
                <a:ext cx="175972" cy="327894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EA1B363-F0B9-384F-8411-01F9DFD6CD11}"/>
                  </a:ext>
                </a:extLst>
              </p:cNvPr>
              <p:cNvSpPr txBox="1"/>
              <p:nvPr/>
            </p:nvSpPr>
            <p:spPr>
              <a:xfrm>
                <a:off x="7082545" y="4494670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6B86BACC-6D77-174B-AB0A-96E18139FBB7}"/>
                  </a:ext>
                </a:extLst>
              </p:cNvPr>
              <p:cNvSpPr/>
              <p:nvPr/>
            </p:nvSpPr>
            <p:spPr>
              <a:xfrm>
                <a:off x="7181458" y="4457725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8B9B21B6-3F29-CA45-914C-7E1E5CB9893B}"/>
                  </a:ext>
                </a:extLst>
              </p:cNvPr>
              <p:cNvSpPr/>
              <p:nvPr/>
            </p:nvSpPr>
            <p:spPr>
              <a:xfrm>
                <a:off x="5561266" y="2002463"/>
                <a:ext cx="750136" cy="76656"/>
              </a:xfrm>
              <a:custGeom>
                <a:avLst/>
                <a:gdLst>
                  <a:gd name="connsiteX0" fmla="*/ 0 w 750136"/>
                  <a:gd name="connsiteY0" fmla="*/ 0 h 76656"/>
                  <a:gd name="connsiteX1" fmla="*/ 383281 w 750136"/>
                  <a:gd name="connsiteY1" fmla="*/ 76656 h 76656"/>
                  <a:gd name="connsiteX2" fmla="*/ 750136 w 750136"/>
                  <a:gd name="connsiteY2" fmla="*/ 0 h 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0136" h="76656">
                    <a:moveTo>
                      <a:pt x="0" y="0"/>
                    </a:moveTo>
                    <a:cubicBezTo>
                      <a:pt x="129129" y="38328"/>
                      <a:pt x="258258" y="76656"/>
                      <a:pt x="383281" y="76656"/>
                    </a:cubicBezTo>
                    <a:cubicBezTo>
                      <a:pt x="508304" y="76656"/>
                      <a:pt x="629220" y="38328"/>
                      <a:pt x="750136" y="0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10166F52-6121-FC41-98AF-71CE59A897A0}"/>
                  </a:ext>
                </a:extLst>
              </p:cNvPr>
              <p:cNvSpPr/>
              <p:nvPr/>
            </p:nvSpPr>
            <p:spPr>
              <a:xfrm>
                <a:off x="5160305" y="4597788"/>
                <a:ext cx="1489322" cy="240918"/>
              </a:xfrm>
              <a:custGeom>
                <a:avLst/>
                <a:gdLst>
                  <a:gd name="connsiteX0" fmla="*/ 0 w 1489322"/>
                  <a:gd name="connsiteY0" fmla="*/ 0 h 240918"/>
                  <a:gd name="connsiteX1" fmla="*/ 251870 w 1489322"/>
                  <a:gd name="connsiteY1" fmla="*/ 142361 h 240918"/>
                  <a:gd name="connsiteX2" fmla="*/ 547545 w 1489322"/>
                  <a:gd name="connsiteY2" fmla="*/ 229968 h 240918"/>
                  <a:gd name="connsiteX3" fmla="*/ 996531 w 1489322"/>
                  <a:gd name="connsiteY3" fmla="*/ 229968 h 240918"/>
                  <a:gd name="connsiteX4" fmla="*/ 1325058 w 1489322"/>
                  <a:gd name="connsiteY4" fmla="*/ 142361 h 240918"/>
                  <a:gd name="connsiteX5" fmla="*/ 1489322 w 1489322"/>
                  <a:gd name="connsiteY5" fmla="*/ 49279 h 240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9322" h="240918">
                    <a:moveTo>
                      <a:pt x="0" y="0"/>
                    </a:moveTo>
                    <a:cubicBezTo>
                      <a:pt x="80306" y="52016"/>
                      <a:pt x="160613" y="104033"/>
                      <a:pt x="251870" y="142361"/>
                    </a:cubicBezTo>
                    <a:cubicBezTo>
                      <a:pt x="343127" y="180689"/>
                      <a:pt x="423435" y="215367"/>
                      <a:pt x="547545" y="229968"/>
                    </a:cubicBezTo>
                    <a:cubicBezTo>
                      <a:pt x="671655" y="244569"/>
                      <a:pt x="866946" y="244569"/>
                      <a:pt x="996531" y="229968"/>
                    </a:cubicBezTo>
                    <a:cubicBezTo>
                      <a:pt x="1126116" y="215367"/>
                      <a:pt x="1242926" y="172476"/>
                      <a:pt x="1325058" y="142361"/>
                    </a:cubicBezTo>
                    <a:cubicBezTo>
                      <a:pt x="1407190" y="112246"/>
                      <a:pt x="1448256" y="80762"/>
                      <a:pt x="1489322" y="49279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2D58D39D-826A-A04F-A355-FC1B0D126223}"/>
                  </a:ext>
                </a:extLst>
              </p:cNvPr>
              <p:cNvCxnSpPr>
                <a:cxnSpLocks/>
                <a:stCxn id="14" idx="2"/>
                <a:endCxn id="12" idx="0"/>
              </p:cNvCxnSpPr>
              <p:nvPr/>
            </p:nvCxnSpPr>
            <p:spPr>
              <a:xfrm flipH="1">
                <a:off x="5943226" y="2461728"/>
                <a:ext cx="6001" cy="52429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0DC87-078D-72B8-81C5-EDBF92753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71161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Example: Harbour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Importing / exporting cars</a:t>
            </a:r>
          </a:p>
          <a:p>
            <a:pPr lvl="1"/>
            <a:r>
              <a:rPr lang="en-GB" dirty="0"/>
              <a:t>Based on Bremen Harbour</a:t>
            </a:r>
          </a:p>
          <a:p>
            <a:r>
              <a:rPr lang="en-GB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GB" dirty="0"/>
              <a:t>Reflect physical </a:t>
            </a:r>
            <a:br>
              <a:rPr lang="en-GB" dirty="0"/>
            </a:br>
            <a:r>
              <a:rPr lang="en-GB" dirty="0"/>
              <a:t>organization of harbour</a:t>
            </a:r>
          </a:p>
          <a:p>
            <a:r>
              <a:rPr lang="en-GB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GB" dirty="0"/>
              <a:t>Different components work in different ways</a:t>
            </a:r>
          </a:p>
          <a:p>
            <a:pPr lvl="1"/>
            <a:r>
              <a:rPr lang="en-GB" dirty="0"/>
              <a:t>Online synthesis of automata to control their interactions</a:t>
            </a:r>
          </a:p>
          <a:p>
            <a:r>
              <a:rPr lang="en-GB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GB" dirty="0"/>
              <a:t>Top level can be planned offline</a:t>
            </a:r>
          </a:p>
          <a:p>
            <a:pPr lvl="1"/>
            <a:r>
              <a:rPr lang="en-GB" dirty="0"/>
              <a:t>The rest is online, based </a:t>
            </a:r>
            <a:br>
              <a:rPr lang="en-GB" dirty="0"/>
            </a:br>
            <a:r>
              <a:rPr lang="en-GB" dirty="0"/>
              <a:t>on current conditions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AA1551-C24E-F94A-AFCE-1893333012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3C08C-9599-2044-8FD0-AFCE08F64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5EA25F69-0D52-7F4A-8FA3-E6BD91D33937}"/>
              </a:ext>
            </a:extLst>
          </p:cNvPr>
          <p:cNvGrpSpPr/>
          <p:nvPr/>
        </p:nvGrpSpPr>
        <p:grpSpPr>
          <a:xfrm>
            <a:off x="7479828" y="1529707"/>
            <a:ext cx="4351847" cy="4370433"/>
            <a:chOff x="4630225" y="1683137"/>
            <a:chExt cx="4351847" cy="437043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8E851439-9558-6441-9E39-397AC4AE33EC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6618786" y="3681465"/>
              <a:ext cx="4360811" cy="36576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tIns="0" bIns="45720" anchor="ctr"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 algn="ctr">
                <a:buNone/>
                <a:tabLst>
                  <a:tab pos="4528800" algn="r"/>
                </a:tabLst>
              </a:pPr>
              <a:r>
                <a:rPr lang="en-US" kern="0" dirty="0">
                  <a:latin typeface="Calibri" charset="0"/>
                  <a:ea typeface="Calibri" charset="0"/>
                  <a:cs typeface="Calibri" charset="0"/>
                </a:rPr>
                <a:t>Planning	Acting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939A0BE-EF0B-7D44-BFF6-D8E32C0B843F}"/>
                </a:ext>
              </a:extLst>
            </p:cNvPr>
            <p:cNvSpPr/>
            <p:nvPr/>
          </p:nvSpPr>
          <p:spPr>
            <a:xfrm>
              <a:off x="4630225" y="2246140"/>
              <a:ext cx="3906155" cy="364583"/>
            </a:xfrm>
            <a:prstGeom prst="roundRect">
              <a:avLst/>
            </a:prstGeom>
            <a:noFill/>
            <a:ln w="1270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E2E73F-2CF6-CD41-8E43-14D9A6F39DE4}"/>
                </a:ext>
              </a:extLst>
            </p:cNvPr>
            <p:cNvSpPr txBox="1"/>
            <p:nvPr/>
          </p:nvSpPr>
          <p:spPr>
            <a:xfrm>
              <a:off x="5555139" y="1683137"/>
              <a:ext cx="2056328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en-GB" sz="1400" dirty="0"/>
                <a:t>manage incoming shipment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1414FD-14C8-5A4F-87E0-CB0EA9973D50}"/>
                </a:ext>
              </a:extLst>
            </p:cNvPr>
            <p:cNvSpPr txBox="1"/>
            <p:nvPr/>
          </p:nvSpPr>
          <p:spPr>
            <a:xfrm>
              <a:off x="4666722" y="2331369"/>
              <a:ext cx="54290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unload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4B9FFE-117A-C247-8DE4-C47198DBB829}"/>
                </a:ext>
              </a:extLst>
            </p:cNvPr>
            <p:cNvSpPr txBox="1"/>
            <p:nvPr/>
          </p:nvSpPr>
          <p:spPr>
            <a:xfrm>
              <a:off x="5263264" y="2331369"/>
              <a:ext cx="56374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unpack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7151F0-86CB-AE4D-A5B6-D424FD048089}"/>
                </a:ext>
              </a:extLst>
            </p:cNvPr>
            <p:cNvSpPr txBox="1"/>
            <p:nvPr/>
          </p:nvSpPr>
          <p:spPr>
            <a:xfrm>
              <a:off x="5875613" y="2331369"/>
              <a:ext cx="408569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store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415DA6-8628-624C-868B-0635973F0E34}"/>
                </a:ext>
              </a:extLst>
            </p:cNvPr>
            <p:cNvSpPr txBox="1"/>
            <p:nvPr/>
          </p:nvSpPr>
          <p:spPr>
            <a:xfrm>
              <a:off x="6340844" y="2331369"/>
              <a:ext cx="878698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await order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7A1E11-74CD-BC44-B27D-5B8937174B05}"/>
                </a:ext>
              </a:extLst>
            </p:cNvPr>
            <p:cNvSpPr txBox="1"/>
            <p:nvPr/>
          </p:nvSpPr>
          <p:spPr>
            <a:xfrm>
              <a:off x="7277515" y="2331369"/>
              <a:ext cx="611894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prepare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1205BA-5087-8049-B016-DA87A882D0B5}"/>
                </a:ext>
              </a:extLst>
            </p:cNvPr>
            <p:cNvSpPr txBox="1"/>
            <p:nvPr/>
          </p:nvSpPr>
          <p:spPr>
            <a:xfrm>
              <a:off x="4653931" y="3614595"/>
              <a:ext cx="877864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registration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404179-2A88-4F41-A7B9-2BA10A916FAA}"/>
                </a:ext>
              </a:extLst>
            </p:cNvPr>
            <p:cNvSpPr txBox="1"/>
            <p:nvPr/>
          </p:nvSpPr>
          <p:spPr>
            <a:xfrm>
              <a:off x="5716990" y="3616265"/>
              <a:ext cx="871452" cy="11520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 anchor="ctr">
              <a:noAutofit/>
            </a:bodyPr>
            <a:lstStyle/>
            <a:p>
              <a:pPr algn="ctr"/>
              <a:r>
                <a:rPr lang="en-GB" sz="1400" dirty="0"/>
                <a:t>storage</a:t>
              </a:r>
            </a:p>
            <a:p>
              <a:pPr algn="ctr"/>
              <a:r>
                <a:rPr lang="en-GB" sz="1400" dirty="0"/>
                <a:t>assignment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7438D87-1878-0C47-9417-F979C62EA57E}"/>
                </a:ext>
              </a:extLst>
            </p:cNvPr>
            <p:cNvSpPr txBox="1"/>
            <p:nvPr/>
          </p:nvSpPr>
          <p:spPr>
            <a:xfrm>
              <a:off x="6768848" y="3617003"/>
              <a:ext cx="1770929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en-GB" sz="1400" dirty="0"/>
                <a:t>storage area A manager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ED5281-143B-3241-9B16-415D1C260335}"/>
                </a:ext>
              </a:extLst>
            </p:cNvPr>
            <p:cNvSpPr txBox="1"/>
            <p:nvPr/>
          </p:nvSpPr>
          <p:spPr>
            <a:xfrm>
              <a:off x="6099134" y="5143206"/>
              <a:ext cx="682489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booking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0C919BB-1974-CA42-8AEB-0E2FE47B0476}"/>
                </a:ext>
              </a:extLst>
            </p:cNvPr>
            <p:cNvSpPr txBox="1"/>
            <p:nvPr/>
          </p:nvSpPr>
          <p:spPr>
            <a:xfrm>
              <a:off x="6773429" y="4348026"/>
              <a:ext cx="940445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storage area</a:t>
              </a:r>
            </a:p>
            <a:p>
              <a:pPr algn="ctr"/>
              <a:r>
                <a:rPr lang="en-GB" sz="1400" dirty="0"/>
                <a:t>C manager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A98272-29FF-E540-AB03-85005CB25ACF}"/>
                </a:ext>
              </a:extLst>
            </p:cNvPr>
            <p:cNvSpPr txBox="1"/>
            <p:nvPr/>
          </p:nvSpPr>
          <p:spPr>
            <a:xfrm>
              <a:off x="7709384" y="5137413"/>
              <a:ext cx="682490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release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2AE0D6-08FF-9E43-BA28-492ABE51D5FA}"/>
                </a:ext>
              </a:extLst>
            </p:cNvPr>
            <p:cNvSpPr txBox="1"/>
            <p:nvPr/>
          </p:nvSpPr>
          <p:spPr>
            <a:xfrm>
              <a:off x="6845989" y="5137413"/>
              <a:ext cx="79624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navigation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63A6338-21B0-FB43-AAE3-9A5F0AAAB535}"/>
                </a:ext>
              </a:extLst>
            </p:cNvPr>
            <p:cNvCxnSpPr>
              <a:cxnSpLocks/>
              <a:stCxn id="23" idx="2"/>
              <a:endCxn id="51" idx="1"/>
            </p:cNvCxnSpPr>
            <p:nvPr/>
          </p:nvCxnSpPr>
          <p:spPr>
            <a:xfrm flipH="1">
              <a:off x="5366027" y="2546813"/>
              <a:ext cx="179107" cy="35081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0061C74-CA91-DA48-9D43-4E673285AA2F}"/>
                </a:ext>
              </a:extLst>
            </p:cNvPr>
            <p:cNvCxnSpPr>
              <a:cxnSpLocks/>
              <a:stCxn id="23" idx="2"/>
              <a:endCxn id="51" idx="3"/>
            </p:cNvCxnSpPr>
            <p:nvPr/>
          </p:nvCxnSpPr>
          <p:spPr>
            <a:xfrm>
              <a:off x="5545134" y="2546813"/>
              <a:ext cx="164257" cy="35081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3EDBA7E-605B-DE45-A21B-CD367555130B}"/>
                </a:ext>
              </a:extLst>
            </p:cNvPr>
            <p:cNvSpPr txBox="1"/>
            <p:nvPr/>
          </p:nvSpPr>
          <p:spPr>
            <a:xfrm>
              <a:off x="5366027" y="275912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179125-B0DA-004A-90DA-2F43E310FB28}"/>
                </a:ext>
              </a:extLst>
            </p:cNvPr>
            <p:cNvCxnSpPr>
              <a:cxnSpLocks/>
              <a:stCxn id="24" idx="2"/>
              <a:endCxn id="29" idx="0"/>
            </p:cNvCxnSpPr>
            <p:nvPr/>
          </p:nvCxnSpPr>
          <p:spPr>
            <a:xfrm>
              <a:off x="6079898" y="2546813"/>
              <a:ext cx="72818" cy="1069452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203DD8F-8017-B143-A19A-341C15781047}"/>
                </a:ext>
              </a:extLst>
            </p:cNvPr>
            <p:cNvCxnSpPr>
              <a:cxnSpLocks/>
              <a:stCxn id="24" idx="2"/>
              <a:endCxn id="28" idx="0"/>
            </p:cNvCxnSpPr>
            <p:nvPr/>
          </p:nvCxnSpPr>
          <p:spPr>
            <a:xfrm flipH="1">
              <a:off x="5092863" y="2546813"/>
              <a:ext cx="987035" cy="1067782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D01D1C9-BB39-704E-909B-24B3A60B193D}"/>
                </a:ext>
              </a:extLst>
            </p:cNvPr>
            <p:cNvCxnSpPr>
              <a:cxnSpLocks/>
              <a:stCxn id="24" idx="2"/>
              <a:endCxn id="31" idx="0"/>
            </p:cNvCxnSpPr>
            <p:nvPr/>
          </p:nvCxnSpPr>
          <p:spPr>
            <a:xfrm>
              <a:off x="6079898" y="2546813"/>
              <a:ext cx="1574415" cy="107019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D774A54-CE9C-C543-BD60-9490370EBACF}"/>
                </a:ext>
              </a:extLst>
            </p:cNvPr>
            <p:cNvCxnSpPr>
              <a:cxnSpLocks/>
              <a:stCxn id="40" idx="2"/>
              <a:endCxn id="43" idx="0"/>
            </p:cNvCxnSpPr>
            <p:nvPr/>
          </p:nvCxnSpPr>
          <p:spPr>
            <a:xfrm>
              <a:off x="7243652" y="4778913"/>
              <a:ext cx="457" cy="35850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1B862DA-08C4-0943-BB2C-B4C391E3E0AE}"/>
                </a:ext>
              </a:extLst>
            </p:cNvPr>
            <p:cNvCxnSpPr>
              <a:cxnSpLocks/>
              <a:stCxn id="40" idx="2"/>
              <a:endCxn id="39" idx="0"/>
            </p:cNvCxnSpPr>
            <p:nvPr/>
          </p:nvCxnSpPr>
          <p:spPr>
            <a:xfrm flipH="1">
              <a:off x="6440379" y="4778913"/>
              <a:ext cx="803273" cy="36429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BC701F8-5373-1649-B405-73673F3D9401}"/>
                </a:ext>
              </a:extLst>
            </p:cNvPr>
            <p:cNvCxnSpPr>
              <a:cxnSpLocks/>
              <a:stCxn id="40" idx="2"/>
              <a:endCxn id="42" idx="0"/>
            </p:cNvCxnSpPr>
            <p:nvPr/>
          </p:nvCxnSpPr>
          <p:spPr>
            <a:xfrm>
              <a:off x="7243652" y="4778913"/>
              <a:ext cx="806977" cy="35850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0E005AE-5FCC-9F4A-980A-DA152A2EFDB4}"/>
                </a:ext>
              </a:extLst>
            </p:cNvPr>
            <p:cNvSpPr/>
            <p:nvPr/>
          </p:nvSpPr>
          <p:spPr>
            <a:xfrm>
              <a:off x="5471615" y="2717056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AED1FCE-96D5-1C49-9466-3F4831616823}"/>
                </a:ext>
              </a:extLst>
            </p:cNvPr>
            <p:cNvCxnSpPr>
              <a:cxnSpLocks/>
              <a:endCxn id="62" idx="1"/>
            </p:cNvCxnSpPr>
            <p:nvPr/>
          </p:nvCxnSpPr>
          <p:spPr>
            <a:xfrm flipH="1">
              <a:off x="6581880" y="253688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22A7BB5-4CAF-CA4F-B157-5EFC31E39AED}"/>
                </a:ext>
              </a:extLst>
            </p:cNvPr>
            <p:cNvCxnSpPr>
              <a:cxnSpLocks/>
              <a:endCxn id="62" idx="3"/>
            </p:cNvCxnSpPr>
            <p:nvPr/>
          </p:nvCxnSpPr>
          <p:spPr>
            <a:xfrm>
              <a:off x="6770485" y="253688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FEE484-6B3D-5A44-88B4-425E41446894}"/>
                </a:ext>
              </a:extLst>
            </p:cNvPr>
            <p:cNvSpPr txBox="1"/>
            <p:nvPr/>
          </p:nvSpPr>
          <p:spPr>
            <a:xfrm>
              <a:off x="6581880" y="274881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7F60866-472D-8E45-8706-7D0D94F6E314}"/>
                </a:ext>
              </a:extLst>
            </p:cNvPr>
            <p:cNvSpPr/>
            <p:nvPr/>
          </p:nvSpPr>
          <p:spPr>
            <a:xfrm>
              <a:off x="6689486" y="269934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1268C5C-6E1B-2749-9A6E-390E55DD4652}"/>
                </a:ext>
              </a:extLst>
            </p:cNvPr>
            <p:cNvCxnSpPr>
              <a:cxnSpLocks/>
              <a:endCxn id="66" idx="1"/>
            </p:cNvCxnSpPr>
            <p:nvPr/>
          </p:nvCxnSpPr>
          <p:spPr>
            <a:xfrm flipH="1">
              <a:off x="7419469" y="254731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023E25E-962F-1942-8000-3516B28BA5E1}"/>
                </a:ext>
              </a:extLst>
            </p:cNvPr>
            <p:cNvCxnSpPr>
              <a:cxnSpLocks/>
              <a:endCxn id="66" idx="3"/>
            </p:cNvCxnSpPr>
            <p:nvPr/>
          </p:nvCxnSpPr>
          <p:spPr>
            <a:xfrm>
              <a:off x="7608074" y="254731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CE1467-4C47-3A4B-83F6-F68683BBB64F}"/>
                </a:ext>
              </a:extLst>
            </p:cNvPr>
            <p:cNvSpPr txBox="1"/>
            <p:nvPr/>
          </p:nvSpPr>
          <p:spPr>
            <a:xfrm>
              <a:off x="7419469" y="275924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7C6FA2C-DF43-0F48-B491-31F10E5AE137}"/>
                </a:ext>
              </a:extLst>
            </p:cNvPr>
            <p:cNvSpPr/>
            <p:nvPr/>
          </p:nvSpPr>
          <p:spPr>
            <a:xfrm>
              <a:off x="7517287" y="2718242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31DFFD9-AB82-2640-93E1-2BE603C64E9E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 flipH="1">
              <a:off x="8035009" y="254731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A158EC8-71EE-3E40-A4B5-C952FD404E3E}"/>
                </a:ext>
              </a:extLst>
            </p:cNvPr>
            <p:cNvCxnSpPr>
              <a:cxnSpLocks/>
              <a:endCxn id="70" idx="3"/>
            </p:cNvCxnSpPr>
            <p:nvPr/>
          </p:nvCxnSpPr>
          <p:spPr>
            <a:xfrm>
              <a:off x="8223614" y="254731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5D48FAB-9C69-2C47-BCD4-80139E5D1BE2}"/>
                </a:ext>
              </a:extLst>
            </p:cNvPr>
            <p:cNvSpPr txBox="1"/>
            <p:nvPr/>
          </p:nvSpPr>
          <p:spPr>
            <a:xfrm>
              <a:off x="8035009" y="275924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7D37D1D-66BC-B848-B2D8-E2E6D084A838}"/>
                </a:ext>
              </a:extLst>
            </p:cNvPr>
            <p:cNvSpPr/>
            <p:nvPr/>
          </p:nvSpPr>
          <p:spPr>
            <a:xfrm>
              <a:off x="8132828" y="2716817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AB77F66-AA34-DD49-A654-323A1360B394}"/>
                </a:ext>
              </a:extLst>
            </p:cNvPr>
            <p:cNvCxnSpPr>
              <a:cxnSpLocks/>
              <a:stCxn id="28" idx="2"/>
              <a:endCxn id="74" idx="1"/>
            </p:cNvCxnSpPr>
            <p:nvPr/>
          </p:nvCxnSpPr>
          <p:spPr>
            <a:xfrm flipH="1">
              <a:off x="4877463" y="4045482"/>
              <a:ext cx="215400" cy="34150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6AE2328-B3FB-3D4A-B684-7F77236201A8}"/>
                </a:ext>
              </a:extLst>
            </p:cNvPr>
            <p:cNvCxnSpPr>
              <a:cxnSpLocks/>
              <a:stCxn id="28" idx="2"/>
              <a:endCxn id="74" idx="3"/>
            </p:cNvCxnSpPr>
            <p:nvPr/>
          </p:nvCxnSpPr>
          <p:spPr>
            <a:xfrm>
              <a:off x="5092863" y="4045482"/>
              <a:ext cx="127964" cy="34150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0EEAFCD-6184-8649-8BA4-B85DC16FE644}"/>
                </a:ext>
              </a:extLst>
            </p:cNvPr>
            <p:cNvSpPr txBox="1"/>
            <p:nvPr/>
          </p:nvSpPr>
          <p:spPr>
            <a:xfrm>
              <a:off x="4877463" y="4248490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2A9093-08F3-1744-BCBF-81EF74FACEB3}"/>
                </a:ext>
              </a:extLst>
            </p:cNvPr>
            <p:cNvSpPr/>
            <p:nvPr/>
          </p:nvSpPr>
          <p:spPr>
            <a:xfrm>
              <a:off x="4995401" y="421332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8963457-6BE7-354B-B240-EB0A2CAEA235}"/>
                </a:ext>
              </a:extLst>
            </p:cNvPr>
            <p:cNvCxnSpPr>
              <a:cxnSpLocks/>
              <a:endCxn id="82" idx="1"/>
            </p:cNvCxnSpPr>
            <p:nvPr/>
          </p:nvCxnSpPr>
          <p:spPr>
            <a:xfrm flipH="1">
              <a:off x="8103742" y="3835465"/>
              <a:ext cx="16739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0F3B557-D831-714D-91E9-6901B375D6C5}"/>
                </a:ext>
              </a:extLst>
            </p:cNvPr>
            <p:cNvCxnSpPr>
              <a:cxnSpLocks/>
              <a:endCxn id="82" idx="3"/>
            </p:cNvCxnSpPr>
            <p:nvPr/>
          </p:nvCxnSpPr>
          <p:spPr>
            <a:xfrm>
              <a:off x="8271134" y="3835465"/>
              <a:ext cx="17597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4BD7696-3411-564E-99A3-B71C7FA6EA3F}"/>
                </a:ext>
              </a:extLst>
            </p:cNvPr>
            <p:cNvSpPr txBox="1"/>
            <p:nvPr/>
          </p:nvSpPr>
          <p:spPr>
            <a:xfrm>
              <a:off x="8103742" y="4024859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D5BEB0D-8A9C-494F-874B-F5426D5892DE}"/>
                </a:ext>
              </a:extLst>
            </p:cNvPr>
            <p:cNvSpPr/>
            <p:nvPr/>
          </p:nvSpPr>
          <p:spPr>
            <a:xfrm>
              <a:off x="8202655" y="3987914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35208EB-A9B1-5F43-927E-739FDA4ABFCE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>
              <a:off x="6583303" y="1898581"/>
              <a:ext cx="0" cy="347559"/>
            </a:xfrm>
            <a:prstGeom prst="straightConnector1">
              <a:avLst/>
            </a:prstGeom>
            <a:ln w="12700">
              <a:solidFill>
                <a:schemeClr val="accent5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E211B1F-83CA-6746-8C7B-FB0FCA06BF77}"/>
                </a:ext>
              </a:extLst>
            </p:cNvPr>
            <p:cNvSpPr txBox="1"/>
            <p:nvPr/>
          </p:nvSpPr>
          <p:spPr>
            <a:xfrm>
              <a:off x="7938167" y="2337322"/>
              <a:ext cx="536361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deliver</a:t>
              </a:r>
              <a:endParaRPr lang="en-GB" sz="1400" dirty="0">
                <a:latin typeface="Courier" pitchFamily="2" charset="0"/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B0F2F7A-476E-6B40-8143-78AA3F14AA1A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 flipH="1">
              <a:off x="4739311" y="2545147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9869DD7-5A88-D74C-900F-787083DE2E03}"/>
                </a:ext>
              </a:extLst>
            </p:cNvPr>
            <p:cNvCxnSpPr>
              <a:cxnSpLocks/>
              <a:endCxn id="102" idx="3"/>
            </p:cNvCxnSpPr>
            <p:nvPr/>
          </p:nvCxnSpPr>
          <p:spPr>
            <a:xfrm>
              <a:off x="4927916" y="2545147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81AD12F-4176-8E4F-9763-1B1A98A95328}"/>
                </a:ext>
              </a:extLst>
            </p:cNvPr>
            <p:cNvSpPr txBox="1"/>
            <p:nvPr/>
          </p:nvSpPr>
          <p:spPr>
            <a:xfrm>
              <a:off x="4739311" y="2757085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7EADD71-A5DA-5745-91D2-75AC78F31710}"/>
                </a:ext>
              </a:extLst>
            </p:cNvPr>
            <p:cNvSpPr/>
            <p:nvPr/>
          </p:nvSpPr>
          <p:spPr>
            <a:xfrm>
              <a:off x="4837129" y="2716079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4D653DB-7B2A-3F41-87AE-AF51ED77CC2A}"/>
                </a:ext>
              </a:extLst>
            </p:cNvPr>
            <p:cNvSpPr txBox="1"/>
            <p:nvPr/>
          </p:nvSpPr>
          <p:spPr>
            <a:xfrm>
              <a:off x="6766590" y="3870971"/>
              <a:ext cx="1224000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noAutofit/>
            </a:bodyPr>
            <a:lstStyle/>
            <a:p>
              <a:pPr algn="ctr"/>
              <a:r>
                <a:rPr lang="en-GB" sz="1400" dirty="0"/>
                <a:t>storage area B </a:t>
              </a:r>
            </a:p>
            <a:p>
              <a:pPr algn="ctr"/>
              <a:r>
                <a:rPr lang="en-GB" sz="1400" dirty="0"/>
                <a:t>manager</a:t>
              </a:r>
              <a:endParaRPr lang="en-GB" sz="1400" dirty="0">
                <a:latin typeface="Courier" pitchFamily="2" charset="0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DEC6D001-8497-B64E-BC38-AC0B6805415C}"/>
                </a:ext>
              </a:extLst>
            </p:cNvPr>
            <p:cNvCxnSpPr>
              <a:cxnSpLocks/>
              <a:endCxn id="135" idx="1"/>
            </p:cNvCxnSpPr>
            <p:nvPr/>
          </p:nvCxnSpPr>
          <p:spPr>
            <a:xfrm flipH="1">
              <a:off x="7754994" y="4310642"/>
              <a:ext cx="16739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88ED9C14-EB66-0B41-88E9-7AB0002FCA64}"/>
                </a:ext>
              </a:extLst>
            </p:cNvPr>
            <p:cNvCxnSpPr>
              <a:cxnSpLocks/>
              <a:endCxn id="135" idx="3"/>
            </p:cNvCxnSpPr>
            <p:nvPr/>
          </p:nvCxnSpPr>
          <p:spPr>
            <a:xfrm>
              <a:off x="7922386" y="4310642"/>
              <a:ext cx="17597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1C24C65-5A8F-6742-A744-208FC1D774A4}"/>
                </a:ext>
              </a:extLst>
            </p:cNvPr>
            <p:cNvSpPr txBox="1"/>
            <p:nvPr/>
          </p:nvSpPr>
          <p:spPr>
            <a:xfrm>
              <a:off x="7754994" y="450003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C806396-6906-3149-8449-505D02843491}"/>
                </a:ext>
              </a:extLst>
            </p:cNvPr>
            <p:cNvSpPr/>
            <p:nvPr/>
          </p:nvSpPr>
          <p:spPr>
            <a:xfrm>
              <a:off x="7853907" y="446309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0A8ADF68-12B5-4249-A9C3-FAF2D33328CD}"/>
                </a:ext>
              </a:extLst>
            </p:cNvPr>
            <p:cNvCxnSpPr>
              <a:cxnSpLocks/>
              <a:stCxn id="39" idx="2"/>
              <a:endCxn id="139" idx="1"/>
            </p:cNvCxnSpPr>
            <p:nvPr/>
          </p:nvCxnSpPr>
          <p:spPr>
            <a:xfrm flipH="1">
              <a:off x="6272987" y="5574093"/>
              <a:ext cx="167392" cy="34097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12E413D-4833-894A-992B-F2148B0B3E40}"/>
                </a:ext>
              </a:extLst>
            </p:cNvPr>
            <p:cNvCxnSpPr>
              <a:cxnSpLocks/>
              <a:stCxn id="39" idx="2"/>
              <a:endCxn id="139" idx="3"/>
            </p:cNvCxnSpPr>
            <p:nvPr/>
          </p:nvCxnSpPr>
          <p:spPr>
            <a:xfrm>
              <a:off x="6440379" y="5574093"/>
              <a:ext cx="175972" cy="34097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18B3152-F22A-DD4E-AB20-642593FA8644}"/>
                </a:ext>
              </a:extLst>
            </p:cNvPr>
            <p:cNvSpPr txBox="1"/>
            <p:nvPr/>
          </p:nvSpPr>
          <p:spPr>
            <a:xfrm>
              <a:off x="6272987" y="5776571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E88CA9C8-CA13-E64C-925C-DA29BD11D338}"/>
                </a:ext>
              </a:extLst>
            </p:cNvPr>
            <p:cNvSpPr/>
            <p:nvPr/>
          </p:nvSpPr>
          <p:spPr>
            <a:xfrm>
              <a:off x="6360749" y="5728475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1FD11DE3-BA46-034D-B969-F133E09EAA2B}"/>
                </a:ext>
              </a:extLst>
            </p:cNvPr>
            <p:cNvCxnSpPr>
              <a:cxnSpLocks/>
              <a:stCxn id="42" idx="2"/>
              <a:endCxn id="143" idx="1"/>
            </p:cNvCxnSpPr>
            <p:nvPr/>
          </p:nvCxnSpPr>
          <p:spPr>
            <a:xfrm flipH="1">
              <a:off x="7878947" y="5568300"/>
              <a:ext cx="171682" cy="326317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D5F6DC03-069D-5740-B7C3-E1845449EA13}"/>
                </a:ext>
              </a:extLst>
            </p:cNvPr>
            <p:cNvCxnSpPr>
              <a:cxnSpLocks/>
              <a:stCxn id="42" idx="2"/>
              <a:endCxn id="143" idx="3"/>
            </p:cNvCxnSpPr>
            <p:nvPr/>
          </p:nvCxnSpPr>
          <p:spPr>
            <a:xfrm>
              <a:off x="8050629" y="5568300"/>
              <a:ext cx="171682" cy="326317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17BC0F0-DCB6-D240-8B84-1A4E77CC74B4}"/>
                </a:ext>
              </a:extLst>
            </p:cNvPr>
            <p:cNvSpPr txBox="1"/>
            <p:nvPr/>
          </p:nvSpPr>
          <p:spPr>
            <a:xfrm>
              <a:off x="7878947" y="5756117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F608A85E-9388-3440-9FE9-A4CF1C2CE264}"/>
                </a:ext>
              </a:extLst>
            </p:cNvPr>
            <p:cNvSpPr/>
            <p:nvPr/>
          </p:nvSpPr>
          <p:spPr>
            <a:xfrm>
              <a:off x="7977860" y="5719172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60D97F8-B7B6-5842-B61E-CEE33AD8867A}"/>
                </a:ext>
              </a:extLst>
            </p:cNvPr>
            <p:cNvCxnSpPr>
              <a:cxnSpLocks/>
              <a:stCxn id="43" idx="2"/>
              <a:endCxn id="147" idx="1"/>
            </p:cNvCxnSpPr>
            <p:nvPr/>
          </p:nvCxnSpPr>
          <p:spPr>
            <a:xfrm flipH="1">
              <a:off x="7097058" y="5352857"/>
              <a:ext cx="147051" cy="321559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5AC7BBDA-D64F-1247-972A-661BD2DC1770}"/>
                </a:ext>
              </a:extLst>
            </p:cNvPr>
            <p:cNvCxnSpPr>
              <a:cxnSpLocks/>
              <a:stCxn id="43" idx="2"/>
              <a:endCxn id="147" idx="3"/>
            </p:cNvCxnSpPr>
            <p:nvPr/>
          </p:nvCxnSpPr>
          <p:spPr>
            <a:xfrm>
              <a:off x="7244109" y="5352857"/>
              <a:ext cx="196313" cy="321559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0ADDF7D-B1B6-2740-A681-A8D464EE79A2}"/>
                </a:ext>
              </a:extLst>
            </p:cNvPr>
            <p:cNvSpPr txBox="1"/>
            <p:nvPr/>
          </p:nvSpPr>
          <p:spPr>
            <a:xfrm>
              <a:off x="7097058" y="553591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3E828345-BEF0-084B-B832-B55847291525}"/>
                </a:ext>
              </a:extLst>
            </p:cNvPr>
            <p:cNvSpPr/>
            <p:nvPr/>
          </p:nvSpPr>
          <p:spPr>
            <a:xfrm>
              <a:off x="7184820" y="5487820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B70A765F-7391-A445-B113-2E1B6C5CBBED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5531795" y="3830039"/>
              <a:ext cx="206903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D1AEB54A-2CA1-E141-9057-393FBB7E2850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6588442" y="3724725"/>
              <a:ext cx="180406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4B0DA851-9D8C-9B41-B9FA-7046EDA75A9A}"/>
                </a:ext>
              </a:extLst>
            </p:cNvPr>
            <p:cNvCxnSpPr>
              <a:cxnSpLocks/>
            </p:cNvCxnSpPr>
            <p:nvPr/>
          </p:nvCxnSpPr>
          <p:spPr>
            <a:xfrm>
              <a:off x="6588442" y="4086182"/>
              <a:ext cx="178148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053E3CBB-90EB-B04B-85E4-CF1734E49C10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>
              <a:off x="6588442" y="4562132"/>
              <a:ext cx="184987" cy="1338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3920-CDEC-D774-0897-2CD731F14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39154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Lecture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Topic:	</a:t>
            </a:r>
            <a:r>
              <a:rPr lang="en-GB" dirty="0">
                <a:solidFill>
                  <a:schemeClr val="accent1"/>
                </a:solidFill>
              </a:rPr>
              <a:t>Automated Planning and Acting</a:t>
            </a:r>
            <a:endParaRPr lang="en-GB" dirty="0"/>
          </a:p>
          <a:p>
            <a:pPr lvl="1"/>
            <a:r>
              <a:rPr lang="en-GB" dirty="0"/>
              <a:t>Module:	Formal Methods (small, 3 + 1)</a:t>
            </a:r>
          </a:p>
          <a:p>
            <a:pPr lvl="1"/>
            <a:r>
              <a:rPr lang="en-GB" dirty="0"/>
              <a:t>Language:	English</a:t>
            </a:r>
          </a:p>
          <a:p>
            <a:pPr lvl="1"/>
            <a:r>
              <a:rPr lang="en-GB" dirty="0"/>
              <a:t>Schedule:	Tuesdays, 16.15-17.45 pm</a:t>
            </a:r>
            <a:br>
              <a:rPr lang="en-GB" dirty="0"/>
            </a:br>
            <a:r>
              <a:rPr lang="en-GB" dirty="0"/>
              <a:t>		Thursdays, 16.15-17.45 am</a:t>
            </a:r>
          </a:p>
          <a:p>
            <a:pPr lvl="2"/>
            <a:r>
              <a:rPr lang="en-GB" dirty="0"/>
              <a:t>Overview on dates and progress in </a:t>
            </a:r>
            <a:r>
              <a:rPr lang="en-GB" dirty="0" err="1"/>
              <a:t>Learnweb</a:t>
            </a:r>
            <a:endParaRPr lang="en-GB" dirty="0"/>
          </a:p>
          <a:p>
            <a:pPr lvl="2"/>
            <a:r>
              <a:rPr lang="en-GB" i="1" dirty="0">
                <a:solidFill>
                  <a:schemeClr val="accent1"/>
                </a:solidFill>
              </a:rPr>
              <a:t>Every two weeks: last 15 minutes on Thursdays explicitly for Q&amp;A</a:t>
            </a:r>
          </a:p>
          <a:p>
            <a:r>
              <a:rPr lang="en-GB" dirty="0"/>
              <a:t>There are lecture recordings available from a previous incarnation of this lecture (@Uni Lübeck) that are available in the </a:t>
            </a:r>
            <a:r>
              <a:rPr lang="en-GB" dirty="0" err="1"/>
              <a:t>Learnweb</a:t>
            </a:r>
            <a:endParaRPr lang="en-GB" dirty="0"/>
          </a:p>
          <a:p>
            <a:pPr lvl="1"/>
            <a:r>
              <a:rPr lang="en-GB" dirty="0"/>
              <a:t>Mostly same content, different layout (some cross-references updated here)</a:t>
            </a:r>
          </a:p>
          <a:p>
            <a:pPr lvl="1"/>
            <a:r>
              <a:rPr lang="en-GB" dirty="0"/>
              <a:t>Warning: May not correspond one to one regarding progress in presence</a:t>
            </a:r>
          </a:p>
          <a:p>
            <a:pPr lvl="1"/>
            <a:r>
              <a:rPr lang="en-GB" dirty="0"/>
              <a:t>Warning: new topic situation calculus and relational MDPs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83A750-F3ED-0641-96FD-37A05C9DAE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D887C-0AC8-5E49-A790-68D0B9695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773A7D-26C3-F6C2-B633-D95904252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3466820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Content: Planning and 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Conventional AI planning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Refinement</a:t>
            </a:r>
            <a:r>
              <a:rPr lang="en-GB" dirty="0"/>
              <a:t> Methods</a:t>
            </a:r>
          </a:p>
          <a:p>
            <a:pPr lvl="1"/>
            <a:r>
              <a:rPr lang="en-GB" dirty="0"/>
              <a:t>Abstract activities ➝ collections of less-abstract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Temporal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Reasoning about time constraints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Nondeterministic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Probabilistic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outcomes, with probabilities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By </a:t>
            </a:r>
            <a:r>
              <a:rPr lang="en-GB" b="1" dirty="0">
                <a:solidFill>
                  <a:schemeClr val="accent1"/>
                </a:solidFill>
              </a:rPr>
              <a:t>Decision Making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 </a:t>
            </a:r>
            <a:r>
              <a:rPr lang="en-GB" i="1" dirty="0">
                <a:solidFill>
                  <a:schemeClr val="accent1"/>
                </a:solidFill>
              </a:rPr>
              <a:t>Foundations</a:t>
            </a:r>
          </a:p>
          <a:p>
            <a:pPr lvl="2"/>
            <a:r>
              <a:rPr lang="en-GB" dirty="0"/>
              <a:t>Utility theory, Markov decision process (</a:t>
            </a:r>
            <a:r>
              <a:rPr lang="en-GB"/>
              <a:t>MDP) </a:t>
            </a:r>
            <a:endParaRPr lang="en-GB" dirty="0"/>
          </a:p>
          <a:p>
            <a:pPr lvl="2"/>
            <a:r>
              <a:rPr lang="en-GB" dirty="0"/>
              <a:t>Reinforcement learning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 </a:t>
            </a:r>
            <a:r>
              <a:rPr lang="en-GB" i="1" dirty="0">
                <a:solidFill>
                  <a:schemeClr val="accent1"/>
                </a:solidFill>
              </a:rPr>
              <a:t>Extensions</a:t>
            </a:r>
          </a:p>
          <a:p>
            <a:pPr lvl="2"/>
            <a:r>
              <a:rPr lang="en-GB" dirty="0"/>
              <a:t>Partially observable MDP (POMDP)</a:t>
            </a:r>
          </a:p>
          <a:p>
            <a:pPr lvl="2"/>
            <a:r>
              <a:rPr lang="en-GB" dirty="0"/>
              <a:t>Decentralised POMDP (</a:t>
            </a:r>
            <a:r>
              <a:rPr lang="en-GB" dirty="0" err="1"/>
              <a:t>decPOMDP</a:t>
            </a:r>
            <a:r>
              <a:rPr lang="en-GB" dirty="0"/>
              <a:t>)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 </a:t>
            </a:r>
            <a:r>
              <a:rPr lang="en-GB" i="1" dirty="0">
                <a:solidFill>
                  <a:schemeClr val="accent1"/>
                </a:solidFill>
              </a:rPr>
              <a:t>Structure</a:t>
            </a:r>
          </a:p>
          <a:p>
            <a:pPr lvl="2"/>
            <a:r>
              <a:rPr lang="en-GB" dirty="0"/>
              <a:t>Lifted </a:t>
            </a:r>
            <a:r>
              <a:rPr lang="en-GB" dirty="0" err="1"/>
              <a:t>decPOMDP</a:t>
            </a:r>
            <a:endParaRPr lang="en-GB" dirty="0"/>
          </a:p>
          <a:p>
            <a:pPr lvl="2"/>
            <a:r>
              <a:rPr lang="en-GB" dirty="0"/>
              <a:t>Factored MDP, relational MDP</a:t>
            </a:r>
          </a:p>
          <a:p>
            <a:pPr lvl="2"/>
            <a:r>
              <a:rPr lang="en-GB" dirty="0"/>
              <a:t>Situation calculus, first-order MDP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Human-awareness</a:t>
            </a:r>
            <a:endParaRPr lang="en-GB" dirty="0"/>
          </a:p>
          <a:p>
            <a:pPr lvl="1"/>
            <a:r>
              <a:rPr lang="en-GB" dirty="0"/>
              <a:t>Planning with a human in the loop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02435-E238-8347-AF48-BE96E40B71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21E6A-C9C2-0000-2636-108E46171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106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Lecture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>
                <a:solidFill>
                  <a:srgbClr val="58585A"/>
                </a:solidFill>
              </a:rPr>
              <a:t>Topic:		</a:t>
            </a:r>
            <a:r>
              <a:rPr lang="en-GB" dirty="0">
                <a:solidFill>
                  <a:srgbClr val="009DD1"/>
                </a:solidFill>
              </a:rPr>
              <a:t>Automated Planning and Acting</a:t>
            </a:r>
          </a:p>
          <a:p>
            <a:r>
              <a:rPr lang="en-GB" dirty="0"/>
              <a:t>Goal:</a:t>
            </a:r>
          </a:p>
          <a:p>
            <a:pPr lvl="1"/>
            <a:r>
              <a:rPr lang="en-GB" dirty="0"/>
              <a:t>Get to know a set of deliberation methods for automated planning and acting</a:t>
            </a:r>
          </a:p>
          <a:p>
            <a:pPr lvl="1"/>
            <a:r>
              <a:rPr lang="en-GB" dirty="0"/>
              <a:t>Bring you up to speed on the foundations of current research</a:t>
            </a:r>
          </a:p>
          <a:p>
            <a:pPr lvl="2"/>
            <a:r>
              <a:rPr lang="en-GB" dirty="0"/>
              <a:t>Most research on planning and acting is in English ➝ lecture in English </a:t>
            </a:r>
          </a:p>
          <a:p>
            <a:pPr lvl="1"/>
            <a:r>
              <a:rPr lang="en-GB" dirty="0"/>
              <a:t>So, the goal is at the end of semester to be able to understand and explain </a:t>
            </a:r>
          </a:p>
          <a:p>
            <a:pPr lvl="2"/>
            <a:r>
              <a:rPr lang="en-GB" dirty="0"/>
              <a:t>what inputs are necessary, what is the output, and how does a method proceed on a high level,</a:t>
            </a:r>
          </a:p>
          <a:p>
            <a:pPr lvl="2"/>
            <a:r>
              <a:rPr lang="en-GB" dirty="0"/>
              <a:t>what advantages and shortcomings exist,</a:t>
            </a:r>
          </a:p>
          <a:p>
            <a:pPr lvl="2"/>
            <a:r>
              <a:rPr lang="en-GB" dirty="0"/>
              <a:t>when which method works in contrast to other methods.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83A750-F3ED-0641-96FD-37A05C9DAE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D887C-0AC8-5E49-A790-68D0B9695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AEE326-F394-39F2-7AD8-EE281A024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135719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Exercises ➝ Seminar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Schedule: </a:t>
            </a:r>
            <a:r>
              <a:rPr lang="en-GB" i="1" dirty="0" err="1"/>
              <a:t>tba</a:t>
            </a:r>
            <a:r>
              <a:rPr lang="en-GB" i="1" dirty="0"/>
              <a:t> </a:t>
            </a:r>
            <a:r>
              <a:rPr lang="en-GB" dirty="0"/>
              <a:t>(towards end of semester)</a:t>
            </a:r>
          </a:p>
          <a:p>
            <a:r>
              <a:rPr lang="en-GB" dirty="0"/>
              <a:t>Task: Give a presentation on a selected topic</a:t>
            </a:r>
          </a:p>
          <a:p>
            <a:pPr lvl="1"/>
            <a:r>
              <a:rPr lang="en-GB" dirty="0"/>
              <a:t>Ties to lecture expected</a:t>
            </a:r>
          </a:p>
          <a:p>
            <a:pPr lvl="1"/>
            <a:r>
              <a:rPr lang="en-GB" dirty="0"/>
              <a:t>How to fill the time is up to you!</a:t>
            </a:r>
          </a:p>
          <a:p>
            <a:pPr lvl="2"/>
            <a:r>
              <a:rPr lang="en-GB" dirty="0"/>
              <a:t>Theory</a:t>
            </a:r>
          </a:p>
          <a:p>
            <a:pPr lvl="2"/>
            <a:r>
              <a:rPr lang="en-GB" dirty="0"/>
              <a:t>Exercises</a:t>
            </a:r>
          </a:p>
          <a:p>
            <a:pPr lvl="2"/>
            <a:r>
              <a:rPr lang="en-GB" dirty="0"/>
              <a:t>Programming</a:t>
            </a:r>
          </a:p>
          <a:p>
            <a:r>
              <a:rPr lang="en-GB" dirty="0"/>
              <a:t>Goal: Practice to talk in English, carry a presentation for an extended period of time, the skill set necessary to understand and present an advanced topic</a:t>
            </a:r>
          </a:p>
          <a:p>
            <a:r>
              <a:rPr lang="en-GB" dirty="0"/>
              <a:t>Exact setup depends on the number of course participants</a:t>
            </a:r>
          </a:p>
          <a:p>
            <a:pPr lvl="1"/>
            <a:r>
              <a:rPr lang="en-GB" dirty="0"/>
              <a:t>Duration: </a:t>
            </a:r>
            <a:r>
              <a:rPr lang="en-GB" i="1" dirty="0"/>
              <a:t>45 minutes</a:t>
            </a:r>
          </a:p>
          <a:p>
            <a:pPr lvl="1"/>
            <a:r>
              <a:rPr lang="en-GB" dirty="0"/>
              <a:t>On your own or in teams of two to three people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4662F-32E4-9648-83A2-6BCD3134F7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A6FFA-B939-F749-882B-35627FB4B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8A606-DD53-264B-9A9D-9CDA36F29C6C}"/>
              </a:ext>
            </a:extLst>
          </p:cNvPr>
          <p:cNvSpPr txBox="1"/>
          <p:nvPr/>
        </p:nvSpPr>
        <p:spPr>
          <a:xfrm>
            <a:off x="9445527" y="4982584"/>
            <a:ext cx="2386148" cy="923330"/>
          </a:xfrm>
          <a:prstGeom prst="wedgeRectCallout">
            <a:avLst>
              <a:gd name="adj1" fmla="val -173255"/>
              <a:gd name="adj2" fmla="val 256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Show of hands who plans to participate as of now? (Not binding!)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AA873E-5DC1-7B72-4DD4-1DCF794AC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9205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</p:spPr>
        <p:txBody>
          <a:bodyPr>
            <a:noAutofit/>
          </a:bodyPr>
          <a:lstStyle/>
          <a:p>
            <a:r>
              <a:rPr lang="en-GB" dirty="0"/>
              <a:t>Organisational Stuff: Exercises ➝ Seminar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Assignment of topics in </a:t>
            </a:r>
            <a:r>
              <a:rPr lang="en-GB" dirty="0" err="1"/>
              <a:t>Learnweb</a:t>
            </a:r>
            <a:endParaRPr lang="en-GB" dirty="0"/>
          </a:p>
          <a:p>
            <a:r>
              <a:rPr lang="en-GB" dirty="0"/>
              <a:t>Topic areas</a:t>
            </a:r>
          </a:p>
          <a:p>
            <a:pPr lvl="1"/>
            <a:r>
              <a:rPr lang="en-GB" dirty="0"/>
              <a:t>Topics 1-2 on deterministic planning</a:t>
            </a:r>
          </a:p>
          <a:p>
            <a:pPr lvl="1"/>
            <a:r>
              <a:rPr lang="en-GB" dirty="0"/>
              <a:t>Topic 3 on refinement methods</a:t>
            </a:r>
          </a:p>
          <a:p>
            <a:pPr lvl="1"/>
            <a:r>
              <a:rPr lang="en-GB" dirty="0"/>
              <a:t>Topic 4-6 on nondeterministic planning</a:t>
            </a:r>
          </a:p>
          <a:p>
            <a:pPr lvl="1"/>
            <a:r>
              <a:rPr lang="en-GB" dirty="0"/>
              <a:t>Topics 7-8 on other deliberation methods</a:t>
            </a:r>
          </a:p>
          <a:p>
            <a:pPr lvl="1"/>
            <a:r>
              <a:rPr lang="en-GB" dirty="0"/>
              <a:t>Topic 9-12 on probabilistic planning and decision making</a:t>
            </a:r>
          </a:p>
          <a:p>
            <a:r>
              <a:rPr lang="en-GB" dirty="0"/>
              <a:t>Find a starting point for each topic in the main books</a:t>
            </a:r>
          </a:p>
          <a:p>
            <a:pPr lvl="1"/>
            <a:r>
              <a:rPr lang="en-GB" dirty="0"/>
              <a:t>Look at references in book for more info</a:t>
            </a:r>
          </a:p>
          <a:p>
            <a:pPr lvl="1">
              <a:buFont typeface="System Font Regular"/>
              <a:buChar char="*"/>
            </a:pPr>
            <a:r>
              <a:rPr lang="en-GB" dirty="0"/>
              <a:t>these topics do not appear in the book but get a paper/article as a starting point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F2C281-7FAD-6946-AD7F-81B292344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Topics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Hierarchical Task Network Planning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Planning with Control Rules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REAP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Symbolic Model Checking Techniques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Planning based on Search Automata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Acting with Input/Output Automata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Hybrid Models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Ontologies for Planning and Acting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Finite State Controllers for Dec POMDPs 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Shared Experience Actor-Critic for MARL*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Continuous State and Observation POMDP*</a:t>
            </a:r>
          </a:p>
          <a:p>
            <a:pPr marL="715703" lvl="1" indent="-457200">
              <a:buFont typeface="+mj-lt"/>
              <a:buAutoNum type="arabicPeriod"/>
            </a:pPr>
            <a:r>
              <a:rPr lang="en-GB" dirty="0"/>
              <a:t>Expectation-Aware Planning*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CA7DBA-1B8A-4545-A368-0BE46383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</p:spPr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D8EA7-CA4C-D59D-DC44-221BA01CC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</p:spPr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A6FFA-B939-F749-882B-35627FB4B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9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Exam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≤20</a:t>
            </a:r>
            <a:r>
              <a:rPr lang="en-GB" dirty="0"/>
              <a:t> participants: </a:t>
            </a:r>
            <a:r>
              <a:rPr lang="en-GB" b="1" dirty="0"/>
              <a:t>Oral </a:t>
            </a:r>
            <a:r>
              <a:rPr lang="en-GB" dirty="0"/>
              <a:t>exam</a:t>
            </a:r>
            <a:r>
              <a:rPr lang="en-GB" b="1" dirty="0"/>
              <a:t> </a:t>
            </a:r>
            <a:r>
              <a:rPr lang="en-GB" dirty="0"/>
              <a:t>at the end of the semester</a:t>
            </a:r>
          </a:p>
          <a:p>
            <a:r>
              <a:rPr lang="en-GB" b="1" dirty="0"/>
              <a:t>&gt;20</a:t>
            </a:r>
            <a:r>
              <a:rPr lang="en-GB" dirty="0"/>
              <a:t> participants: </a:t>
            </a:r>
            <a:r>
              <a:rPr lang="en-GB" b="1" dirty="0"/>
              <a:t>Written</a:t>
            </a:r>
            <a:r>
              <a:rPr lang="en-GB" dirty="0"/>
              <a:t> exam</a:t>
            </a:r>
          </a:p>
          <a:p>
            <a:endParaRPr lang="en-GB" dirty="0"/>
          </a:p>
          <a:p>
            <a:r>
              <a:rPr lang="en-GB" dirty="0"/>
              <a:t>Prerequisites to participate in exam</a:t>
            </a:r>
          </a:p>
          <a:p>
            <a:pPr lvl="1"/>
            <a:r>
              <a:rPr lang="en-GB" dirty="0"/>
              <a:t>Seminar presentation</a:t>
            </a:r>
          </a:p>
          <a:p>
            <a:pPr lvl="1"/>
            <a:r>
              <a:rPr lang="en-GB" dirty="0"/>
              <a:t>Exam registration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A4A94-8E98-EB45-A93C-A2BC3BC70B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DB5A3-6B42-FA4F-83DB-91430C4E7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0A01A-6112-9BEE-006A-23B49190C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56493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559E-1705-684A-BA56-D891012A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F5BC-AE1F-AB42-BEAF-E91F9135F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Automated Planning and Acting</a:t>
            </a:r>
          </a:p>
          <a:p>
            <a:pPr lvl="1"/>
            <a:r>
              <a:rPr lang="en-GB" dirty="0"/>
              <a:t>Malik </a:t>
            </a:r>
            <a:r>
              <a:rPr lang="en-GB" dirty="0" err="1"/>
              <a:t>Ghallab</a:t>
            </a:r>
            <a:r>
              <a:rPr lang="en-GB" dirty="0"/>
              <a:t>, Dana Nau, Paolo </a:t>
            </a:r>
            <a:r>
              <a:rPr lang="en-GB" dirty="0" err="1"/>
              <a:t>Traverso</a:t>
            </a:r>
            <a:endParaRPr lang="en-GB" dirty="0"/>
          </a:p>
          <a:p>
            <a:pPr lvl="1"/>
            <a:r>
              <a:rPr lang="en-GB" dirty="0"/>
              <a:t>Main source for the first half of the lecture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61B2C-C83E-574A-AA4F-BA9FF22865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B6FB2-3FA1-4349-9F2F-50338BBAB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 descr="cover after folding.pdf">
            <a:extLst>
              <a:ext uri="{FF2B5EF4-FFF2-40B4-BE49-F238E27FC236}">
                <a16:creationId xmlns:a16="http://schemas.microsoft.com/office/drawing/2014/main" id="{2CD6BCF5-A035-594E-8647-CB6F041E9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874" y="1076241"/>
            <a:ext cx="1666800" cy="239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06941FC-2BCA-1141-A5EE-9514E3728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406" y="6395231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  <a:hlinkClick r:id="rId4"/>
              </a:rPr>
              <a:t>http://www.laas.fr/planning</a:t>
            </a: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2750A08-E502-DE89-99CC-249BE53CB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174197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559E-1705-684A-BA56-D891012A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F5BC-AE1F-AB42-BEAF-E91F9135F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Second half presents different directions research has taken</a:t>
            </a:r>
          </a:p>
          <a:p>
            <a:r>
              <a:rPr lang="en-GB" dirty="0"/>
              <a:t>Content based on </a:t>
            </a:r>
          </a:p>
          <a:p>
            <a:pPr lvl="1"/>
            <a:r>
              <a:rPr lang="en-GB" dirty="0"/>
              <a:t>Artificial Intelligence: A Modern Approach (3</a:t>
            </a:r>
            <a:r>
              <a:rPr lang="en-GB" baseline="30000" dirty="0"/>
              <a:t>rd</a:t>
            </a:r>
            <a:r>
              <a:rPr lang="en-GB" dirty="0"/>
              <a:t> ed</a:t>
            </a:r>
            <a:r>
              <a:rPr lang="en-GB"/>
              <a:t>.; abbreviation: </a:t>
            </a:r>
            <a:r>
              <a:rPr lang="en-GB" i="1" dirty="0"/>
              <a:t>AIMA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Stuart Russell, Peter </a:t>
            </a:r>
            <a:r>
              <a:rPr lang="en-GB" dirty="0" err="1"/>
              <a:t>Norvig</a:t>
            </a:r>
            <a:endParaRPr lang="en-GB" dirty="0"/>
          </a:p>
          <a:p>
            <a:pPr lvl="2"/>
            <a:r>
              <a:rPr lang="en-GB" dirty="0"/>
              <a:t>Decision making (</a:t>
            </a:r>
            <a:r>
              <a:rPr lang="en-GB" dirty="0" err="1"/>
              <a:t>Chs</a:t>
            </a:r>
            <a:r>
              <a:rPr lang="en-GB" dirty="0"/>
              <a:t>. 16 + 17), reinforcement learning (Ch. 21)</a:t>
            </a:r>
          </a:p>
          <a:p>
            <a:pPr lvl="1"/>
            <a:r>
              <a:rPr lang="en-GB" dirty="0"/>
              <a:t>A Concise Introduction to Decentralized POMDPs (</a:t>
            </a:r>
            <a:r>
              <a:rPr lang="en-GB" i="1" dirty="0" err="1"/>
              <a:t>DecPOMDP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Frans A. </a:t>
            </a:r>
            <a:r>
              <a:rPr lang="en-GB" dirty="0" err="1"/>
              <a:t>Oliehoek</a:t>
            </a:r>
            <a:r>
              <a:rPr lang="en-GB" dirty="0"/>
              <a:t>, Christopher Amato</a:t>
            </a:r>
          </a:p>
          <a:p>
            <a:pPr lvl="1"/>
            <a:r>
              <a:rPr lang="en-GB" dirty="0"/>
              <a:t>Explainable Human-AI Interaction: A Planning Perspective (</a:t>
            </a:r>
            <a:r>
              <a:rPr lang="en-GB" i="1" dirty="0"/>
              <a:t>HA-AI</a:t>
            </a:r>
            <a:r>
              <a:rPr lang="en-GB" dirty="0"/>
              <a:t>)</a:t>
            </a:r>
          </a:p>
          <a:p>
            <a:pPr lvl="2"/>
            <a:r>
              <a:rPr lang="en-GB" dirty="0" err="1"/>
              <a:t>Sarath</a:t>
            </a:r>
            <a:r>
              <a:rPr lang="en-GB" dirty="0"/>
              <a:t> </a:t>
            </a:r>
            <a:r>
              <a:rPr lang="en-GB" dirty="0" err="1"/>
              <a:t>Sreedharan</a:t>
            </a:r>
            <a:r>
              <a:rPr lang="en-GB" dirty="0"/>
              <a:t>, </a:t>
            </a:r>
            <a:r>
              <a:rPr lang="en-GB" dirty="0" err="1"/>
              <a:t>Anagha</a:t>
            </a:r>
            <a:r>
              <a:rPr lang="en-GB" dirty="0"/>
              <a:t> Kulkarni, Subbarao </a:t>
            </a:r>
            <a:r>
              <a:rPr lang="en-GB" dirty="0" err="1"/>
              <a:t>Kambhampati</a:t>
            </a:r>
            <a:endParaRPr lang="en-GB" dirty="0"/>
          </a:p>
          <a:p>
            <a:pPr lvl="1"/>
            <a:r>
              <a:rPr lang="en-GB" dirty="0"/>
              <a:t>Further research papers announced in lectures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rgbClr val="FFC000"/>
                </a:solidFill>
              </a:rPr>
              <a:t>I do not expect you to read all the books!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61B2C-C83E-574A-AA4F-BA9FF22865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B6FB2-3FA1-4349-9F2F-50338BBAB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pic>
        <p:nvPicPr>
          <p:cNvPr id="6" name="Bild 3" descr="ShowCover.asp.jpeg">
            <a:extLst>
              <a:ext uri="{FF2B5EF4-FFF2-40B4-BE49-F238E27FC236}">
                <a16:creationId xmlns:a16="http://schemas.microsoft.com/office/drawing/2014/main" id="{F99E2A87-6890-984C-8D22-37CA93391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08" y="1258027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06941FC-2BCA-1141-A5EE-9514E3728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56" y="6060346"/>
            <a:ext cx="4010678" cy="797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sz="1200" dirty="0">
                <a:hlinkClick r:id="rId4"/>
              </a:rPr>
              <a:t>http://aima.cs.berkeley.edu</a:t>
            </a:r>
            <a:r>
              <a:rPr lang="de-DE" sz="1200" dirty="0"/>
              <a:t> </a:t>
            </a:r>
          </a:p>
          <a:p>
            <a:r>
              <a:rPr lang="en-US" sz="1200" dirty="0">
                <a:ea typeface="ＭＳ Ｐゴシック" charset="0"/>
                <a:cs typeface="ＭＳ Ｐゴシック" charset="0"/>
                <a:hlinkClick r:id="rId5"/>
              </a:rPr>
              <a:t>https://link.springer.com/book/10.1007/978-3-319-28929-8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1200" dirty="0">
                <a:ea typeface="ＭＳ Ｐゴシック" charset="0"/>
                <a:cs typeface="ＭＳ Ｐゴシック" charset="0"/>
                <a:hlinkClick r:id="rId6"/>
              </a:rPr>
              <a:t>https://link.springer.com/book/10.1007/978-3-031-03767-2</a:t>
            </a:r>
            <a:r>
              <a:rPr lang="en-US" sz="1200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026" name="Picture 2" descr="Book cover">
            <a:extLst>
              <a:ext uri="{FF2B5EF4-FFF2-40B4-BE49-F238E27FC236}">
                <a16:creationId xmlns:a16="http://schemas.microsoft.com/office/drawing/2014/main" id="{95C1D372-7CC6-CF45-E2BC-FF10B275B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b="2857"/>
          <a:stretch/>
        </p:blipFill>
        <p:spPr bwMode="auto">
          <a:xfrm>
            <a:off x="10311383" y="3681144"/>
            <a:ext cx="1520292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cover">
            <a:extLst>
              <a:ext uri="{FF2B5EF4-FFF2-40B4-BE49-F238E27FC236}">
                <a16:creationId xmlns:a16="http://schemas.microsoft.com/office/drawing/2014/main" id="{1F4D1952-C510-BC9A-4688-3D82DA64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008" y="3681144"/>
            <a:ext cx="14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853CF98-9015-BD49-8AAB-CA5C6DEA4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81601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4A4F-1C60-274E-8EAD-E90173C2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3152B-9029-7F47-B948-2F2CC9DB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the first half, slides are adapted from material provided by Dana Nau</a:t>
            </a:r>
          </a:p>
          <a:p>
            <a:pPr lvl="1"/>
            <a:r>
              <a:rPr lang="en-GB" dirty="0"/>
              <a:t>After that, it is a mix of different sources and own material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FC3360-115A-8444-9AE0-49EBAD5CD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9CE64-0257-024E-8C01-80BADD3E9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6DD1272-4B92-BF47-8217-F160FA7B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756" y="641565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  <a:hlinkClick r:id="rId2"/>
              </a:rPr>
              <a:t>http://www.laas.fr/planning</a:t>
            </a: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5D27B-FD62-C149-9EDA-3A9331E2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73" y="2741810"/>
            <a:ext cx="3696154" cy="2776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337324-E4B7-FC75-541A-F4BDEE73F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</p:spTree>
    <p:extLst>
      <p:ext uri="{BB962C8B-B14F-4D97-AF65-F5344CB8AC3E}">
        <p14:creationId xmlns:p14="http://schemas.microsoft.com/office/powerpoint/2010/main" val="2330042640"/>
      </p:ext>
    </p:extLst>
  </p:cSld>
  <p:clrMapOvr>
    <a:masterClrMapping/>
  </p:clrMapOvr>
</p:sld>
</file>

<file path=ppt/theme/theme1.xml><?xml version="1.0" encoding="utf-8"?>
<a:theme xmlns:a="http://schemas.openxmlformats.org/drawingml/2006/main" name="1_UM-en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M-en" id="{4FA9632B-279F-E945-95E2-CD665BDA7176}" vid="{DEFCB6B7-5B68-A044-B549-F1FACE89C2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</Template>
  <TotalTime>4526</TotalTime>
  <Words>1667</Words>
  <Application>Microsoft Macintosh PowerPoint</Application>
  <PresentationFormat>Widescreen</PresentationFormat>
  <Paragraphs>417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Cambria Math</vt:lpstr>
      <vt:lpstr>Courier</vt:lpstr>
      <vt:lpstr>Helvetica</vt:lpstr>
      <vt:lpstr>Meta Offc Pro</vt:lpstr>
      <vt:lpstr>System Font Regular</vt:lpstr>
      <vt:lpstr>Times New Roman</vt:lpstr>
      <vt:lpstr>Webdings</vt:lpstr>
      <vt:lpstr>Zapf Dingbats</vt:lpstr>
      <vt:lpstr>1_UM-en</vt:lpstr>
      <vt:lpstr>Automated Planning and Acting</vt:lpstr>
      <vt:lpstr>Organisational Stuff: Lecture</vt:lpstr>
      <vt:lpstr>Organisational Stuff: Lecture</vt:lpstr>
      <vt:lpstr>Organisational Stuff: Exercises ➝ Seminar</vt:lpstr>
      <vt:lpstr>Organisational Stuff: Exercises ➝ Seminar</vt:lpstr>
      <vt:lpstr>Organisational Stuff: Exam</vt:lpstr>
      <vt:lpstr>Literature</vt:lpstr>
      <vt:lpstr>Literature</vt:lpstr>
      <vt:lpstr>Acknowledgements</vt:lpstr>
      <vt:lpstr>General Agent Setting</vt:lpstr>
      <vt:lpstr>Setting Specific to Planning and Acting</vt:lpstr>
      <vt:lpstr>Planning</vt:lpstr>
      <vt:lpstr>Acting</vt:lpstr>
      <vt:lpstr>Acting as Execution</vt:lpstr>
      <vt:lpstr>Deliberative Acting</vt:lpstr>
      <vt:lpstr>Deliberative Acting</vt:lpstr>
      <vt:lpstr>General Characteristics</vt:lpstr>
      <vt:lpstr>Example: Service Robot</vt:lpstr>
      <vt:lpstr>Example: Harbour Management</vt:lpstr>
      <vt:lpstr>Content: Planning and Acting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 Braun</cp:lastModifiedBy>
  <cp:revision>96</cp:revision>
  <cp:lastPrinted>2021-11-05T12:15:38Z</cp:lastPrinted>
  <dcterms:created xsi:type="dcterms:W3CDTF">2020-02-28T12:43:09Z</dcterms:created>
  <dcterms:modified xsi:type="dcterms:W3CDTF">2023-10-10T12:46:29Z</dcterms:modified>
</cp:coreProperties>
</file>