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6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orient="horz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05" autoAdjust="0"/>
  </p:normalViewPr>
  <p:slideViewPr>
    <p:cSldViewPr snapToObjects="1">
      <p:cViewPr varScale="1">
        <p:scale>
          <a:sx n="110" d="100"/>
          <a:sy n="110" d="100"/>
        </p:scale>
        <p:origin x="1920" y="96"/>
      </p:cViewPr>
      <p:guideLst>
        <p:guide orient="horz" pos="906"/>
        <p:guide orient="horz" pos="3618"/>
        <p:guide pos="226"/>
        <p:guide pos="5534"/>
        <p:guide orient="horz"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ürmchen"/>
          <p:cNvGrpSpPr>
            <a:grpSpLocks noChangeAspect="1"/>
          </p:cNvGrpSpPr>
          <p:nvPr userDrawn="1"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27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36750"/>
            <a:ext cx="6409225" cy="1277938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1" y="3214688"/>
            <a:ext cx="6408000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81105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32" name="Regieanweisungen"/>
          <p:cNvGrpSpPr/>
          <p:nvPr userDrawn="1"/>
        </p:nvGrpSpPr>
        <p:grpSpPr>
          <a:xfrm>
            <a:off x="-2052737" y="-468000"/>
            <a:ext cx="11664737" cy="7776000"/>
            <a:chOff x="-2052737" y="-468000"/>
            <a:chExt cx="11664737" cy="7776000"/>
          </a:xfrm>
        </p:grpSpPr>
        <p:sp>
          <p:nvSpPr>
            <p:cNvPr id="48" name="Zurücksetzen"/>
            <p:cNvSpPr txBox="1"/>
            <p:nvPr userDrawn="1"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9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9252000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 userDrawn="1"/>
          </p:nvCxnSpPr>
          <p:spPr>
            <a:xfrm>
              <a:off x="-467999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ayoutwechsel"/>
            <p:cNvSpPr txBox="1"/>
            <p:nvPr userDrawn="1"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9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60" name="Linie"/>
            <p:cNvCxnSpPr/>
            <p:nvPr userDrawn="1"/>
          </p:nvCxnSpPr>
          <p:spPr>
            <a:xfrm>
              <a:off x="-467999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nie"/>
            <p:cNvCxnSpPr/>
            <p:nvPr userDrawn="1"/>
          </p:nvCxnSpPr>
          <p:spPr>
            <a:xfrm>
              <a:off x="9252000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 userDrawn="1">
          <p15:clr>
            <a:srgbClr val="FBAE40"/>
          </p15:clr>
        </p15:guide>
        <p15:guide id="2" orient="horz" pos="2025" userDrawn="1">
          <p15:clr>
            <a:srgbClr val="FBAE40"/>
          </p15:clr>
        </p15:guide>
        <p15:guide id="3" pos="226" userDrawn="1">
          <p15:clr>
            <a:srgbClr val="FBAE40"/>
          </p15:clr>
        </p15:guide>
        <p15:guide id="4" pos="55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9144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Türmchen"/>
          <p:cNvGrpSpPr>
            <a:grpSpLocks noChangeAspect="1"/>
          </p:cNvGrpSpPr>
          <p:nvPr userDrawn="1"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367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13100"/>
            <a:ext cx="6408000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804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40" name="Regieanweisungen"/>
          <p:cNvGrpSpPr/>
          <p:nvPr userDrawn="1"/>
        </p:nvGrpSpPr>
        <p:grpSpPr>
          <a:xfrm>
            <a:off x="-2052737" y="-468000"/>
            <a:ext cx="11664737" cy="7776000"/>
            <a:chOff x="-2052737" y="-468000"/>
            <a:chExt cx="11664737" cy="7776000"/>
          </a:xfrm>
        </p:grpSpPr>
        <p:sp>
          <p:nvSpPr>
            <p:cNvPr id="41" name="Zurücksetzen"/>
            <p:cNvSpPr txBox="1"/>
            <p:nvPr userDrawn="1"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2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3" name="Linie"/>
            <p:cNvCxnSpPr/>
            <p:nvPr userDrawn="1"/>
          </p:nvCxnSpPr>
          <p:spPr>
            <a:xfrm>
              <a:off x="9252000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7999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9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7999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9252000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 userDrawn="1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cke">
            <a:extLst>
              <a:ext uri="{FF2B5EF4-FFF2-40B4-BE49-F238E27FC236}">
                <a16:creationId xmlns:a16="http://schemas.microsoft.com/office/drawing/2014/main" id="{573D2E62-FD3D-41AE-B108-0300A09EC8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FD5C8A43-96DA-4E9B-90E7-AE20B7D142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ONT">
              <a:extLst>
                <a:ext uri="{FF2B5EF4-FFF2-40B4-BE49-F238E27FC236}">
                  <a16:creationId xmlns:a16="http://schemas.microsoft.com/office/drawing/2014/main" id="{DFB552CF-24A7-4961-8068-8C8E97F880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367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13100"/>
            <a:ext cx="6408000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804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7" name="Regieanweisungen"/>
          <p:cNvGrpSpPr/>
          <p:nvPr userDrawn="1"/>
        </p:nvGrpSpPr>
        <p:grpSpPr>
          <a:xfrm>
            <a:off x="-2052737" y="-468000"/>
            <a:ext cx="11664737" cy="7776000"/>
            <a:chOff x="-2052737" y="-468000"/>
            <a:chExt cx="11664737" cy="7776000"/>
          </a:xfrm>
        </p:grpSpPr>
        <p:sp>
          <p:nvSpPr>
            <p:cNvPr id="38" name="Zurücksetzen"/>
            <p:cNvSpPr txBox="1"/>
            <p:nvPr userDrawn="1"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9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9252000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-467999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ayoutwechsel"/>
            <p:cNvSpPr txBox="1"/>
            <p:nvPr userDrawn="1"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9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7" name="Linie"/>
            <p:cNvCxnSpPr/>
            <p:nvPr userDrawn="1"/>
          </p:nvCxnSpPr>
          <p:spPr>
            <a:xfrm>
              <a:off x="-467999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9252000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 userDrawn="1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36750"/>
            <a:ext cx="6409225" cy="1276350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13100"/>
            <a:ext cx="6408000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804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8" name="Regieanweisungen"/>
          <p:cNvGrpSpPr/>
          <p:nvPr userDrawn="1"/>
        </p:nvGrpSpPr>
        <p:grpSpPr>
          <a:xfrm>
            <a:off x="-2052737" y="-468000"/>
            <a:ext cx="11664737" cy="7776000"/>
            <a:chOff x="-2052737" y="-468000"/>
            <a:chExt cx="11664737" cy="7776000"/>
          </a:xfrm>
        </p:grpSpPr>
        <p:sp>
          <p:nvSpPr>
            <p:cNvPr id="39" name="Zurücksetzen"/>
            <p:cNvSpPr txBox="1"/>
            <p:nvPr userDrawn="1"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1" name="Linie"/>
            <p:cNvCxnSpPr/>
            <p:nvPr userDrawn="1"/>
          </p:nvCxnSpPr>
          <p:spPr>
            <a:xfrm>
              <a:off x="9252000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-467999" y="3214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ayoutwechsel"/>
            <p:cNvSpPr txBox="1"/>
            <p:nvPr userDrawn="1"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9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8" name="Linie"/>
            <p:cNvCxnSpPr/>
            <p:nvPr userDrawn="1"/>
          </p:nvCxnSpPr>
          <p:spPr>
            <a:xfrm>
              <a:off x="-467999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9252000" y="1936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Ecke">
            <a:extLst>
              <a:ext uri="{FF2B5EF4-FFF2-40B4-BE49-F238E27FC236}">
                <a16:creationId xmlns:a16="http://schemas.microsoft.com/office/drawing/2014/main" id="{C4E26F42-7805-4B33-AE69-22A46207E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5F9F8010-8DD2-414C-81C9-6AA0C4F7CC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ONT">
              <a:extLst>
                <a:ext uri="{FF2B5EF4-FFF2-40B4-BE49-F238E27FC236}">
                  <a16:creationId xmlns:a16="http://schemas.microsoft.com/office/drawing/2014/main" id="{A45C1A2D-99AA-4B60-83AE-3DDD57CADB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 userDrawn="1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 rotWithShape="1">
          <a:blip r:embed="rId2"/>
          <a:srcRect t="300" b="5222"/>
          <a:stretch/>
        </p:blipFill>
        <p:spPr>
          <a:xfrm>
            <a:off x="0" y="0"/>
            <a:ext cx="9144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1104" y="1943100"/>
            <a:ext cx="5042063" cy="5539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590924"/>
            <a:ext cx="2016000" cy="1979715"/>
          </a:xfrm>
        </p:spPr>
        <p:txBody>
          <a:bodyPr/>
          <a:lstStyle>
            <a:lvl1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61104" y="2568588"/>
            <a:ext cx="4127197" cy="5539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30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804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2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52737" y="-468000"/>
            <a:ext cx="11664737" cy="7776000"/>
            <a:chOff x="-2052737" y="-468000"/>
            <a:chExt cx="11664737" cy="7776000"/>
          </a:xfrm>
        </p:grpSpPr>
        <p:sp>
          <p:nvSpPr>
            <p:cNvPr id="32" name="Zurücksetzen"/>
            <p:cNvSpPr txBox="1"/>
            <p:nvPr userDrawn="1"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3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4" name="Linie"/>
            <p:cNvCxnSpPr/>
            <p:nvPr userDrawn="1"/>
          </p:nvCxnSpPr>
          <p:spPr>
            <a:xfrm>
              <a:off x="9252000" y="241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-467999" y="241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ayoutwechsel"/>
            <p:cNvSpPr txBox="1"/>
            <p:nvPr userDrawn="1"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9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1" name="Linie"/>
            <p:cNvCxnSpPr/>
            <p:nvPr userDrawn="1"/>
          </p:nvCxnSpPr>
          <p:spPr>
            <a:xfrm>
              <a:off x="-467999" y="194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/>
            <p:cNvCxnSpPr/>
            <p:nvPr userDrawn="1"/>
          </p:nvCxnSpPr>
          <p:spPr>
            <a:xfrm>
              <a:off x="9252000" y="194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Linie"/>
            <p:cNvCxnSpPr/>
            <p:nvPr userDrawn="1"/>
          </p:nvCxnSpPr>
          <p:spPr>
            <a:xfrm>
              <a:off x="-467999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Linie"/>
            <p:cNvCxnSpPr/>
            <p:nvPr userDrawn="1"/>
          </p:nvCxnSpPr>
          <p:spPr>
            <a:xfrm>
              <a:off x="9252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5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1438275"/>
            <a:ext cx="8426451" cy="577054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286000"/>
            <a:ext cx="8425225" cy="3457575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906" userDrawn="1">
          <p15:clr>
            <a:srgbClr val="FBAE40"/>
          </p15:clr>
        </p15:guide>
        <p15:guide id="3" orient="horz" pos="1440" userDrawn="1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438275"/>
            <a:ext cx="8425226" cy="577054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776" y="2285999"/>
            <a:ext cx="8426450" cy="34575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906" userDrawn="1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438275"/>
            <a:ext cx="4030774" cy="9926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698751"/>
            <a:ext cx="4032000" cy="304323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5185225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34865" y="1512000"/>
            <a:ext cx="4050360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4734865" y="4680000"/>
            <a:ext cx="4050510" cy="1061988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7" userDrawn="1">
          <p15:clr>
            <a:srgbClr val="FBAE40"/>
          </p15:clr>
        </p15:guide>
        <p15:guide id="2" orient="horz" pos="906" userDrawn="1">
          <p15:clr>
            <a:srgbClr val="FBAE40"/>
          </p15:clr>
        </p15:guide>
        <p15:guide id="3" orient="horz" pos="1700" userDrawn="1">
          <p15:clr>
            <a:srgbClr val="FBAE40"/>
          </p15:clr>
        </p15:guide>
        <p15:guide id="4" pos="226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6" userDrawn="1">
          <p15:clr>
            <a:srgbClr val="FBAE40"/>
          </p15:clr>
        </p15:guide>
        <p15:guide id="2" orient="horz" pos="906" userDrawn="1">
          <p15:clr>
            <a:srgbClr val="FBAE40"/>
          </p15:clr>
        </p15:guide>
        <p15:guide id="3" pos="5534" userDrawn="1">
          <p15:clr>
            <a:srgbClr val="FBAE40"/>
          </p15:clr>
        </p15:guide>
        <p15:guide id="4" orient="horz" pos="1440" userDrawn="1">
          <p15:clr>
            <a:srgbClr val="FBAE40"/>
          </p15:clr>
        </p15:guide>
        <p15:guide id="5" orient="horz" pos="36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Regieanweisungen"/>
          <p:cNvGrpSpPr/>
          <p:nvPr/>
        </p:nvGrpSpPr>
        <p:grpSpPr>
          <a:xfrm>
            <a:off x="-2052737" y="-468000"/>
            <a:ext cx="12781421" cy="7776001"/>
            <a:chOff x="-2052737" y="-468000"/>
            <a:chExt cx="12781421" cy="7776001"/>
          </a:xfrm>
        </p:grpSpPr>
        <p:sp>
          <p:nvSpPr>
            <p:cNvPr id="44" name="Fußzeile"/>
            <p:cNvSpPr txBox="1"/>
            <p:nvPr userDrawn="1"/>
          </p:nvSpPr>
          <p:spPr>
            <a:xfrm rot="10800000" flipH="1" flipV="1">
              <a:off x="9252000" y="388800"/>
              <a:ext cx="1476684" cy="10512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  <p:grpSp>
          <p:nvGrpSpPr>
            <p:cNvPr id="29" name="Listenebenen"/>
            <p:cNvGrpSpPr/>
            <p:nvPr userDrawn="1"/>
          </p:nvGrpSpPr>
          <p:grpSpPr>
            <a:xfrm>
              <a:off x="-2052736" y="2376000"/>
              <a:ext cx="1944736" cy="1476000"/>
              <a:chOff x="-2052736" y="1368000"/>
              <a:chExt cx="1944736" cy="1107000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52736" y="1368000"/>
                <a:ext cx="1944736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9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17" name="Linie"/>
            <p:cNvCxnSpPr/>
            <p:nvPr userDrawn="1"/>
          </p:nvCxnSpPr>
          <p:spPr>
            <a:xfrm>
              <a:off x="925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ie"/>
            <p:cNvCxnSpPr/>
            <p:nvPr userDrawn="1"/>
          </p:nvCxnSpPr>
          <p:spPr>
            <a:xfrm>
              <a:off x="925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/>
            <p:cNvCxnSpPr/>
            <p:nvPr userDrawn="1"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9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9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9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925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440000"/>
            <a:ext cx="8425225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2284414"/>
            <a:ext cx="8425225" cy="34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518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de-DE" dirty="0"/>
              <a:t>Hier steht der Titel der Präsentation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6172447"/>
            <a:ext cx="518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Name: der Referentin / des Referenten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6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‹Nr.›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4" name="Linie"/>
          <p:cNvSpPr/>
          <p:nvPr/>
        </p:nvSpPr>
        <p:spPr>
          <a:xfrm>
            <a:off x="0" y="6030720"/>
            <a:ext cx="914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54" r:id="rId9"/>
  </p:sldLayoutIdLst>
  <p:hf hd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4000" indent="-144000" algn="l" defTabSz="914377" rtl="0" eaLnBrk="1" latinLnBrk="0" hangingPunct="1">
        <a:lnSpc>
          <a:spcPct val="108000"/>
        </a:lnSpc>
        <a:spcBef>
          <a:spcPts val="7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21797" y="4149080"/>
            <a:ext cx="3662672" cy="1897529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23528" y="907730"/>
            <a:ext cx="8426451" cy="577054"/>
          </a:xfrm>
        </p:spPr>
        <p:txBody>
          <a:bodyPr/>
          <a:lstStyle/>
          <a:p>
            <a:r>
              <a:rPr lang="de-DE" sz="2800" dirty="0">
                <a:solidFill>
                  <a:srgbClr val="00B0F0"/>
                </a:solidFill>
                <a:latin typeface="Calibri"/>
                <a:cs typeface="Calibri"/>
              </a:rPr>
              <a:t>ProTalent-Stipendien zum Wintersemester 2023/24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552" y="1628800"/>
            <a:ext cx="6768752" cy="2448272"/>
          </a:xfrm>
          <a:ln w="28575">
            <a:noFill/>
          </a:ln>
        </p:spPr>
        <p:txBody>
          <a:bodyPr/>
          <a:lstStyle/>
          <a:p>
            <a:r>
              <a:rPr lang="de-DE" sz="1400" b="1" dirty="0">
                <a:solidFill>
                  <a:srgbClr val="00B0F0"/>
                </a:solidFill>
                <a:latin typeface="Calibri"/>
                <a:cs typeface="Calibri"/>
              </a:rPr>
              <a:t>Stipendien</a:t>
            </a:r>
            <a:endParaRPr lang="de-DE" sz="1400" b="1" dirty="0">
              <a:solidFill>
                <a:srgbClr val="00B0F0"/>
              </a:solidFill>
            </a:endParaRP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SzPct val="128000"/>
              <a:buFont typeface="Arial" panose="020B0604020202020204" pitchFamily="34" charset="0"/>
              <a:buChar char="•"/>
            </a:pPr>
            <a:r>
              <a:rPr lang="de-DE" sz="1200" dirty="0"/>
              <a:t>für Studierende in allen Fachbereichen, ab dem ersten und in höheren Fachsemestern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SzPct val="128000"/>
              <a:buFont typeface="Arial" panose="020B0604020202020204" pitchFamily="34" charset="0"/>
              <a:buChar char="•"/>
            </a:pPr>
            <a:r>
              <a:rPr lang="de-DE" sz="1200" dirty="0"/>
              <a:t>basieren auf dem Bundesprogramm „Deutschlandstipendium“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28000"/>
              <a:buFont typeface="Arial" panose="020B0604020202020204" pitchFamily="34" charset="0"/>
              <a:buChar char="•"/>
            </a:pPr>
            <a:r>
              <a:rPr lang="de-DE" sz="1200" dirty="0"/>
              <a:t>Förderbewilligung für ein Jahr, Bewerbung um Weiterförderung möglich</a:t>
            </a:r>
          </a:p>
          <a:p>
            <a:endParaRPr lang="de-DE" sz="2000" b="0" dirty="0">
              <a:latin typeface="Calibri"/>
              <a:cs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456892"/>
            <a:ext cx="2149200" cy="116598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83568" y="3176972"/>
            <a:ext cx="2149200" cy="716639"/>
          </a:xfrm>
          <a:prstGeom prst="rect">
            <a:avLst/>
          </a:prstGeom>
          <a:solidFill>
            <a:srgbClr val="00ADE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300 € monatlich 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(einkommens- und BAföG-unabhängig)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31626" r="2386"/>
          <a:stretch/>
        </p:blipFill>
        <p:spPr>
          <a:xfrm>
            <a:off x="3430715" y="2456892"/>
            <a:ext cx="2149397" cy="103236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430715" y="3176972"/>
            <a:ext cx="2149200" cy="693199"/>
          </a:xfrm>
          <a:prstGeom prst="rect">
            <a:avLst/>
          </a:prstGeom>
          <a:solidFill>
            <a:srgbClr val="00ADE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Freiräume für Studium, Auslandsemester, Ehrenamt</a:t>
            </a:r>
            <a:endParaRPr lang="de-D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/>
          <a:srcRect t="7224"/>
          <a:stretch/>
        </p:blipFill>
        <p:spPr>
          <a:xfrm>
            <a:off x="6131212" y="2456892"/>
            <a:ext cx="2149200" cy="1312048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6131212" y="3156872"/>
            <a:ext cx="2149200" cy="698222"/>
          </a:xfrm>
          <a:prstGeom prst="rect">
            <a:avLst/>
          </a:prstGeom>
          <a:solidFill>
            <a:srgbClr val="00ADE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Mehrwert durch Förderer-kontakte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(Austausch, Praktika, Unternehmensbesichtigungen)</a:t>
            </a:r>
          </a:p>
        </p:txBody>
      </p:sp>
      <p:sp>
        <p:nvSpPr>
          <p:cNvPr id="4" name="Rechteck 3"/>
          <p:cNvSpPr/>
          <p:nvPr/>
        </p:nvSpPr>
        <p:spPr>
          <a:xfrm>
            <a:off x="323528" y="1563437"/>
            <a:ext cx="8426451" cy="244827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7544" y="4245186"/>
            <a:ext cx="435648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Voraussetzungen / Auswahlkriterien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Studium innerhalb der Regelstudienzeit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Gute bis sehr gute Leistungen in Studium/Schule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Notenaufwertung durch soziales Engagement, besondere familiäre und/oder persönliche Umstände (Angehörigenpflege, Migration, Krankheit) möglich</a:t>
            </a:r>
            <a:endParaRPr lang="de-DE" sz="1400" b="1" dirty="0">
              <a:solidFill>
                <a:srgbClr val="00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4157512"/>
            <a:ext cx="4669479" cy="145206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328084" y="4234443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BEWERBUNG: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21.06. bis 14.07.2023 </a:t>
            </a:r>
            <a:r>
              <a:rPr lang="de-D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(Ausschlussfrist)</a:t>
            </a:r>
          </a:p>
          <a:p>
            <a:r>
              <a:rPr lang="de-D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ausschließlich online über </a:t>
            </a:r>
          </a:p>
          <a:p>
            <a:r>
              <a:rPr lang="de-D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www.uni-muenster.de/</a:t>
            </a:r>
            <a:r>
              <a:rPr lang="de-DE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protalent</a:t>
            </a:r>
            <a:endParaRPr lang="de-DE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23430" y="6200610"/>
            <a:ext cx="1761038" cy="33178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0" y="6094956"/>
            <a:ext cx="1126808" cy="5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4473"/>
      </p:ext>
    </p:extLst>
  </p:cSld>
  <p:clrMapOvr>
    <a:masterClrMapping/>
  </p:clrMapOvr>
</p:sld>
</file>

<file path=ppt/theme/theme1.xml><?xml version="1.0" encoding="utf-8"?>
<a:theme xmlns:a="http://schemas.openxmlformats.org/drawingml/2006/main" name="PPT_WWU_Var1_Verdana_02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1_Verdana_02.potx" id="{504FD446-FE97-484B-B16E-5ACF84C94C34}" vid="{6DC8BFBE-6E2C-4FED-9881-AD951140248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PPT_WWU_Var1_Verdana_02.potx</Template>
  <TotalTime>0</TotalTime>
  <Words>114</Words>
  <Application>Microsoft Office PowerPoint</Application>
  <PresentationFormat>Bildschirmpräsentation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Meta Offc Pro</vt:lpstr>
      <vt:lpstr>Verdana</vt:lpstr>
      <vt:lpstr>PPT_WWU_Var1_Verdana_02</vt:lpstr>
      <vt:lpstr>ProTalent-Stipendien zum Wintersemester 2023/24</vt:lpstr>
    </vt:vector>
  </TitlesOfParts>
  <Company>wir-lieben-office.de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Rebecca Golieberzuch // Gestalt und Form</dc:creator>
  <cp:lastModifiedBy>Elias, Stephanie</cp:lastModifiedBy>
  <cp:revision>65</cp:revision>
  <dcterms:created xsi:type="dcterms:W3CDTF">2017-04-27T12:49:59Z</dcterms:created>
  <dcterms:modified xsi:type="dcterms:W3CDTF">2023-02-14T10:38:53Z</dcterms:modified>
</cp:coreProperties>
</file>