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9" r:id="rId4"/>
    <p:sldId id="260" r:id="rId5"/>
    <p:sldId id="286" r:id="rId6"/>
    <p:sldId id="287" r:id="rId7"/>
    <p:sldId id="263" r:id="rId8"/>
    <p:sldId id="264" r:id="rId9"/>
    <p:sldId id="282" r:id="rId10"/>
    <p:sldId id="266" r:id="rId11"/>
    <p:sldId id="288" r:id="rId12"/>
    <p:sldId id="284" r:id="rId13"/>
    <p:sldId id="270" r:id="rId14"/>
    <p:sldId id="290" r:id="rId15"/>
    <p:sldId id="291" r:id="rId16"/>
    <p:sldId id="295" r:id="rId17"/>
    <p:sldId id="292" r:id="rId18"/>
    <p:sldId id="294" r:id="rId19"/>
    <p:sldId id="285" r:id="rId20"/>
    <p:sldId id="277" r:id="rId21"/>
    <p:sldId id="278" r:id="rId22"/>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504D"/>
    <a:srgbClr val="363636"/>
    <a:srgbClr val="FE0000"/>
    <a:srgbClr val="FFCCCC"/>
    <a:srgbClr val="FFFFFF"/>
    <a:srgbClr val="FCFCFC"/>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Helle Formatvorlage 3 - Akz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9" d="100"/>
          <a:sy n="149" d="100"/>
        </p:scale>
        <p:origin x="644"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400" b="0" i="0">
                <a:solidFill>
                  <a:srgbClr val="FF0000"/>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800" b="0" i="0">
                <a:solidFill>
                  <a:schemeClr val="tx1"/>
                </a:solidFill>
                <a:latin typeface="Arial"/>
                <a:cs typeface="Arial"/>
              </a:defRPr>
            </a:lvl1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F00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Arial"/>
                <a:cs typeface="Arial"/>
              </a:defRPr>
            </a:lvl1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F0000"/>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F0000"/>
                </a:solidFill>
                <a:latin typeface="Arial"/>
                <a:cs typeface="Arial"/>
              </a:defRPr>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A1650D79-AFC5-BC2B-92AD-1ACBACA6FB69}"/>
              </a:ext>
            </a:extLst>
          </p:cNvPr>
          <p:cNvSpPr/>
          <p:nvPr userDrawn="1"/>
        </p:nvSpPr>
        <p:spPr>
          <a:xfrm>
            <a:off x="0" y="5713200"/>
            <a:ext cx="12192000" cy="1144800"/>
          </a:xfrm>
          <a:prstGeom prst="rect">
            <a:avLst/>
          </a:prstGeom>
          <a:solidFill>
            <a:srgbClr val="FE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Holder 2"/>
          <p:cNvSpPr>
            <a:spLocks noGrp="1"/>
          </p:cNvSpPr>
          <p:nvPr>
            <p:ph type="title"/>
          </p:nvPr>
        </p:nvSpPr>
        <p:spPr>
          <a:xfrm>
            <a:off x="916939" y="457276"/>
            <a:ext cx="10066655" cy="697230"/>
          </a:xfrm>
          <a:prstGeom prst="rect">
            <a:avLst/>
          </a:prstGeom>
        </p:spPr>
        <p:txBody>
          <a:bodyPr wrap="square" lIns="0" tIns="0" rIns="0" bIns="0">
            <a:spAutoFit/>
          </a:bodyPr>
          <a:lstStyle>
            <a:lvl1pPr>
              <a:defRPr sz="4400" b="0" i="0">
                <a:solidFill>
                  <a:srgbClr val="FF0000"/>
                </a:solidFill>
                <a:latin typeface="Arial"/>
                <a:cs typeface="Arial"/>
              </a:defRPr>
            </a:lvl1pPr>
          </a:lstStyle>
          <a:p>
            <a:endParaRPr dirty="0"/>
          </a:p>
        </p:txBody>
      </p:sp>
      <p:sp>
        <p:nvSpPr>
          <p:cNvPr id="3" name="Holder 3"/>
          <p:cNvSpPr>
            <a:spLocks noGrp="1"/>
          </p:cNvSpPr>
          <p:nvPr>
            <p:ph type="body" idx="1"/>
          </p:nvPr>
        </p:nvSpPr>
        <p:spPr>
          <a:xfrm>
            <a:off x="916939" y="1503044"/>
            <a:ext cx="10292080" cy="430887"/>
          </a:xfrm>
          <a:prstGeom prst="rect">
            <a:avLst/>
          </a:prstGeom>
        </p:spPr>
        <p:txBody>
          <a:bodyPr wrap="square" lIns="0" tIns="0" rIns="0" bIns="0">
            <a:spAutoFit/>
          </a:bodyPr>
          <a:lstStyle>
            <a:lvl1pPr>
              <a:defRPr sz="2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261865" y="6131569"/>
            <a:ext cx="3630295" cy="359073"/>
          </a:xfrm>
          <a:prstGeom prst="rect">
            <a:avLst/>
          </a:prstGeom>
        </p:spPr>
        <p:txBody>
          <a:bodyPr wrap="square" lIns="0" tIns="0" rIns="0" bIns="0">
            <a:spAutoFit/>
          </a:bodyPr>
          <a:lstStyle>
            <a:lvl1pPr>
              <a:defRPr sz="1200" b="1" i="0">
                <a:solidFill>
                  <a:schemeClr val="bg1"/>
                </a:solidFill>
                <a:latin typeface="+mj-lt"/>
                <a:cs typeface="Arial"/>
              </a:defRPr>
            </a:lvl1pPr>
          </a:lstStyle>
          <a:p>
            <a:pPr algn="ctr">
              <a:lnSpc>
                <a:spcPts val="1425"/>
              </a:lnSpc>
            </a:pPr>
            <a:r>
              <a:rPr lang="pt-BR" spc="-50" dirty="0"/>
              <a:t>Studienordnungen Zwei-Fach-Bachelor Germanistik,</a:t>
            </a:r>
            <a:br>
              <a:rPr lang="pt-BR" spc="-50" dirty="0"/>
            </a:br>
            <a:r>
              <a:rPr lang="pt-BR" spc="-50" dirty="0"/>
              <a:t>Bachelor Berufskolleg Deutsch, Bachelor HRSGe Deutsch</a:t>
            </a:r>
          </a:p>
        </p:txBody>
      </p:sp>
      <p:sp>
        <p:nvSpPr>
          <p:cNvPr id="6" name="Holder 6"/>
          <p:cNvSpPr>
            <a:spLocks noGrp="1"/>
          </p:cNvSpPr>
          <p:nvPr>
            <p:ph type="sldNum" sz="quarter" idx="7"/>
          </p:nvPr>
        </p:nvSpPr>
        <p:spPr>
          <a:xfrm>
            <a:off x="8763000" y="6248400"/>
            <a:ext cx="2804160" cy="369332"/>
          </a:xfrm>
          <a:prstGeom prst="rect">
            <a:avLst/>
          </a:prstGeom>
        </p:spPr>
        <p:txBody>
          <a:bodyPr wrap="square" lIns="0" tIns="0" rIns="0" bIns="0">
            <a:spAutoFit/>
          </a:bodyPr>
          <a:lstStyle>
            <a:lvl1pPr algn="r">
              <a:defRPr sz="2400" b="1">
                <a:solidFill>
                  <a:schemeClr val="bg1"/>
                </a:solidFill>
                <a:latin typeface="+mj-lt"/>
              </a:defRPr>
            </a:lvl1pPr>
          </a:lstStyle>
          <a:p>
            <a:fld id="{B6F15528-21DE-4FAA-801E-634DDDAF4B2B}" type="slidenum">
              <a:rPr lang="de-DE" smtClean="0"/>
              <a:pPr/>
              <a:t>‹Nr.›</a:t>
            </a:fld>
            <a:endParaRPr lang="de-DE" dirty="0"/>
          </a:p>
        </p:txBody>
      </p:sp>
      <p:pic>
        <p:nvPicPr>
          <p:cNvPr id="7" name="object 5">
            <a:extLst>
              <a:ext uri="{FF2B5EF4-FFF2-40B4-BE49-F238E27FC236}">
                <a16:creationId xmlns:a16="http://schemas.microsoft.com/office/drawing/2014/main" id="{0AAE1A82-0026-6817-83D1-23C857ADB03F}"/>
              </a:ext>
            </a:extLst>
          </p:cNvPr>
          <p:cNvPicPr/>
          <p:nvPr userDrawn="1"/>
        </p:nvPicPr>
        <p:blipFill>
          <a:blip r:embed="rId7" cstate="print">
            <a:clrChange>
              <a:clrFrom>
                <a:srgbClr val="000000">
                  <a:alpha val="0"/>
                </a:srgbClr>
              </a:clrFrom>
              <a:clrTo>
                <a:srgbClr val="000000">
                  <a:alpha val="0"/>
                </a:srgbClr>
              </a:clrTo>
            </a:clrChange>
            <a:lum bright="70000" contrast="-70000"/>
          </a:blip>
          <a:stretch>
            <a:fillRect/>
          </a:stretch>
        </p:blipFill>
        <p:spPr>
          <a:xfrm>
            <a:off x="76200" y="5852160"/>
            <a:ext cx="1600200" cy="92964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a:defRPr b="1">
          <a:latin typeface="+mj-lt"/>
          <a:ea typeface="+mj-ea"/>
          <a:cs typeface="+mj-cs"/>
        </a:defRPr>
      </a:lvl1pPr>
    </p:titleStyle>
    <p:bodyStyle>
      <a:lvl1pPr marL="0">
        <a:defRPr b="1">
          <a:latin typeface="+mj-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so.uni-muenster.de/UVD/sesam/germanistik/" TargetMode="External"/><Relationship Id="rId2" Type="http://schemas.openxmlformats.org/officeDocument/2006/relationships/hyperlink" Target="https://studium.uni-muenster.de/qisserver/rds?state=wtree&amp;search=1&amp;category=veranstaltung.browse&amp;navigationPosition=lectures%2Clectureindex&amp;breadcrumb=lectureindex&amp;topitem=lectures&amp;subitem=lectureindex" TargetMode="External"/><Relationship Id="rId1" Type="http://schemas.openxmlformats.org/officeDocument/2006/relationships/slideLayout" Target="../slideLayouts/slideLayout2.xml"/><Relationship Id="rId4" Type="http://schemas.openxmlformats.org/officeDocument/2006/relationships/hyperlink" Target="https://studium.uni-muenster.de/qisserver/rds?state=user&amp;type=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hyperlink" Target="https://www.uni-muenster.de/imperia/md/content/wwu/studieren2/studienreform/2013_07_24_pr__fungsordnung_ast_ab_ws_13-14_ab_uni_23_2013.pdf" TargetMode="External"/><Relationship Id="rId3" Type="http://schemas.openxmlformats.org/officeDocument/2006/relationships/hyperlink" Target="https://www.uni-muenster.de/imperia/md/content/germanistik/studienordnungen/labg09_12092013/po_ba_2020_bachelor_bk.pdf" TargetMode="External"/><Relationship Id="rId7" Type="http://schemas.openxmlformats.org/officeDocument/2006/relationships/hyperlink" Target="https://www.uni-muenster.de/imperia/md/content/bildungswissenschaften/ordnungen/ba_hrsge_bilwiss.pdf" TargetMode="External"/><Relationship Id="rId2" Type="http://schemas.openxmlformats.org/officeDocument/2006/relationships/hyperlink" Target="https://www.uni-muenster.de/imperia/md/content/germanistik/studienordnungen/labg09_12092013/zfb_po21.pdf" TargetMode="External"/><Relationship Id="rId1" Type="http://schemas.openxmlformats.org/officeDocument/2006/relationships/slideLayout" Target="../slideLayouts/slideLayout4.xml"/><Relationship Id="rId6" Type="http://schemas.openxmlformats.org/officeDocument/2006/relationships/hyperlink" Target="https://www.uni-muenster.de/imperia/md/content/bildungswissenschaften/ordnungen/ba_bk_bilwiss.pdf" TargetMode="External"/><Relationship Id="rId11" Type="http://schemas.openxmlformats.org/officeDocument/2006/relationships/hyperlink" Target="https://www.instagram.com/fsgermanistikms/?hl=de" TargetMode="External"/><Relationship Id="rId5" Type="http://schemas.openxmlformats.org/officeDocument/2006/relationships/hyperlink" Target="https://www.uni-muenster.de/imperia/md/content/bildungswissenschaften/ordnungen/zwei-fach-ba_bilwiss.pdf" TargetMode="External"/><Relationship Id="rId10" Type="http://schemas.openxmlformats.org/officeDocument/2006/relationships/hyperlink" Target="https://www.uni-muenster.de/Germanistik/Fachschaft/" TargetMode="External"/><Relationship Id="rId4" Type="http://schemas.openxmlformats.org/officeDocument/2006/relationships/hyperlink" Target="https://www.uni-muenster.de/imperia/md/content/germanistik/studienordnungen/labg09_12092013/po_ba_2020_bachelor_hrsge.pdf" TargetMode="External"/><Relationship Id="rId9" Type="http://schemas.openxmlformats.org/officeDocument/2006/relationships/hyperlink" Target="https://www.uni-muenster.de/Germanistik/Studieren/anmeldungzulehrveranstaltungen.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12192000" cy="6858000"/>
            <a:chOff x="0" y="0"/>
            <a:chExt cx="12192000" cy="6858000"/>
          </a:xfrm>
        </p:grpSpPr>
        <p:pic>
          <p:nvPicPr>
            <p:cNvPr id="3" name="object 3"/>
            <p:cNvPicPr/>
            <p:nvPr/>
          </p:nvPicPr>
          <p:blipFill>
            <a:blip r:embed="rId2" cstate="print"/>
            <a:stretch>
              <a:fillRect/>
            </a:stretch>
          </p:blipFill>
          <p:spPr>
            <a:xfrm>
              <a:off x="0" y="0"/>
              <a:ext cx="12192000" cy="6858000"/>
            </a:xfrm>
            <a:prstGeom prst="rect">
              <a:avLst/>
            </a:prstGeom>
          </p:spPr>
        </p:pic>
        <p:pic>
          <p:nvPicPr>
            <p:cNvPr id="4" name="object 4"/>
            <p:cNvPicPr/>
            <p:nvPr/>
          </p:nvPicPr>
          <p:blipFill>
            <a:blip r:embed="rId3" cstate="print"/>
            <a:stretch>
              <a:fillRect/>
            </a:stretch>
          </p:blipFill>
          <p:spPr>
            <a:xfrm>
              <a:off x="8409431" y="2660904"/>
              <a:ext cx="3782568" cy="2337816"/>
            </a:xfrm>
            <a:prstGeom prst="rect">
              <a:avLst/>
            </a:prstGeom>
          </p:spPr>
        </p:pic>
        <p:pic>
          <p:nvPicPr>
            <p:cNvPr id="5" name="object 5"/>
            <p:cNvPicPr/>
            <p:nvPr/>
          </p:nvPicPr>
          <p:blipFill>
            <a:blip r:embed="rId4" cstate="print"/>
            <a:stretch>
              <a:fillRect/>
            </a:stretch>
          </p:blipFill>
          <p:spPr>
            <a:xfrm>
              <a:off x="8639556" y="2891027"/>
              <a:ext cx="3346704" cy="1877568"/>
            </a:xfrm>
            <a:prstGeom prst="rect">
              <a:avLst/>
            </a:prstGeom>
          </p:spPr>
        </p:pic>
      </p:grpSp>
      <p:sp>
        <p:nvSpPr>
          <p:cNvPr id="6" name="object 6"/>
          <p:cNvSpPr txBox="1">
            <a:spLocks noGrp="1"/>
          </p:cNvSpPr>
          <p:nvPr>
            <p:ph type="title"/>
          </p:nvPr>
        </p:nvSpPr>
        <p:spPr>
          <a:xfrm>
            <a:off x="813917" y="817321"/>
            <a:ext cx="6252845" cy="1784463"/>
          </a:xfrm>
          <a:prstGeom prst="rect">
            <a:avLst/>
          </a:prstGeom>
        </p:spPr>
        <p:txBody>
          <a:bodyPr vert="horz" wrap="square" lIns="0" tIns="116205" rIns="0" bIns="0" rtlCol="0">
            <a:spAutoFit/>
          </a:bodyPr>
          <a:lstStyle/>
          <a:p>
            <a:pPr marL="12700" marR="5080" indent="-12700">
              <a:lnSpc>
                <a:spcPts val="6480"/>
              </a:lnSpc>
              <a:spcBef>
                <a:spcPts val="915"/>
              </a:spcBef>
            </a:pPr>
            <a:r>
              <a:rPr sz="6000" b="1" dirty="0">
                <a:solidFill>
                  <a:srgbClr val="FFFFFF"/>
                </a:solidFill>
                <a:latin typeface="+mj-lt"/>
              </a:rPr>
              <a:t>Vorstellung</a:t>
            </a:r>
            <a:r>
              <a:rPr sz="6000" b="1" spc="-390" dirty="0">
                <a:solidFill>
                  <a:srgbClr val="FFFFFF"/>
                </a:solidFill>
                <a:latin typeface="+mj-lt"/>
              </a:rPr>
              <a:t> </a:t>
            </a:r>
            <a:r>
              <a:rPr sz="6000" b="1" spc="-25" dirty="0">
                <a:solidFill>
                  <a:srgbClr val="FFFFFF"/>
                </a:solidFill>
                <a:latin typeface="+mj-lt"/>
              </a:rPr>
              <a:t>der </a:t>
            </a:r>
            <a:r>
              <a:rPr sz="6000" b="1" spc="-10" dirty="0">
                <a:solidFill>
                  <a:srgbClr val="FFFFFF"/>
                </a:solidFill>
                <a:latin typeface="+mj-lt"/>
              </a:rPr>
              <a:t>Studienordnungen</a:t>
            </a:r>
            <a:endParaRPr sz="6000" b="1" dirty="0">
              <a:latin typeface="+mj-lt"/>
            </a:endParaRPr>
          </a:p>
        </p:txBody>
      </p:sp>
      <p:sp>
        <p:nvSpPr>
          <p:cNvPr id="7" name="object 7"/>
          <p:cNvSpPr txBox="1"/>
          <p:nvPr/>
        </p:nvSpPr>
        <p:spPr>
          <a:xfrm>
            <a:off x="786485" y="2666491"/>
            <a:ext cx="6268720" cy="1005403"/>
          </a:xfrm>
          <a:prstGeom prst="rect">
            <a:avLst/>
          </a:prstGeom>
        </p:spPr>
        <p:txBody>
          <a:bodyPr vert="horz" wrap="square" lIns="0" tIns="81280" rIns="0" bIns="0" rtlCol="0">
            <a:spAutoFit/>
          </a:bodyPr>
          <a:lstStyle/>
          <a:p>
            <a:pPr marL="12700" marR="5080" algn="ctr">
              <a:spcBef>
                <a:spcPts val="800"/>
              </a:spcBef>
              <a:tabLst>
                <a:tab pos="575310" algn="l"/>
                <a:tab pos="2103755" algn="l"/>
                <a:tab pos="3263265" algn="l"/>
                <a:tab pos="3786504" algn="l"/>
                <a:tab pos="4300220" algn="l"/>
                <a:tab pos="5448935" algn="l"/>
              </a:tabLst>
            </a:pPr>
            <a:r>
              <a:rPr lang="de-DE" sz="1500" b="1" dirty="0">
                <a:solidFill>
                  <a:schemeClr val="bg1"/>
                </a:solidFill>
                <a:latin typeface="+mj-lt"/>
                <a:cs typeface="Arial"/>
              </a:rPr>
              <a:t>Zwei-Fach-Bachelor Germanistik, Bachelor Berufskolleg Deutsch,</a:t>
            </a:r>
            <a:br>
              <a:rPr lang="de-DE" sz="1500" b="1" dirty="0">
                <a:solidFill>
                  <a:schemeClr val="bg1"/>
                </a:solidFill>
                <a:latin typeface="+mj-lt"/>
                <a:cs typeface="Arial"/>
              </a:rPr>
            </a:br>
            <a:r>
              <a:rPr lang="de-DE" sz="1500" b="1" dirty="0">
                <a:solidFill>
                  <a:schemeClr val="bg1"/>
                </a:solidFill>
                <a:latin typeface="+mj-lt"/>
                <a:cs typeface="Arial"/>
              </a:rPr>
              <a:t>Bachelor </a:t>
            </a:r>
            <a:r>
              <a:rPr lang="de-DE" sz="1500" b="1" dirty="0" err="1">
                <a:solidFill>
                  <a:schemeClr val="bg1"/>
                </a:solidFill>
                <a:latin typeface="+mj-lt"/>
                <a:cs typeface="Arial"/>
              </a:rPr>
              <a:t>HRSGe</a:t>
            </a:r>
            <a:r>
              <a:rPr lang="de-DE" sz="1500" b="1" dirty="0">
                <a:solidFill>
                  <a:schemeClr val="bg1"/>
                </a:solidFill>
                <a:latin typeface="+mj-lt"/>
                <a:cs typeface="Arial"/>
              </a:rPr>
              <a:t> Deutsch</a:t>
            </a:r>
            <a:br>
              <a:rPr lang="de-DE" sz="1500" b="1" dirty="0">
                <a:solidFill>
                  <a:schemeClr val="bg1"/>
                </a:solidFill>
                <a:latin typeface="+mj-lt"/>
                <a:cs typeface="Arial"/>
              </a:rPr>
            </a:br>
            <a:r>
              <a:rPr lang="de-DE" sz="1500" b="1" dirty="0">
                <a:solidFill>
                  <a:schemeClr val="bg1"/>
                </a:solidFill>
                <a:latin typeface="+mj-lt"/>
                <a:cs typeface="Arial"/>
              </a:rPr>
              <a:t>(nach LABG 2016, gültig ab </a:t>
            </a:r>
            <a:r>
              <a:rPr lang="de-DE" sz="1500" b="1" dirty="0" err="1">
                <a:solidFill>
                  <a:schemeClr val="bg1"/>
                </a:solidFill>
                <a:latin typeface="+mj-lt"/>
                <a:cs typeface="Arial"/>
              </a:rPr>
              <a:t>WiSe</a:t>
            </a:r>
            <a:r>
              <a:rPr lang="de-DE" sz="1500" b="1" dirty="0">
                <a:solidFill>
                  <a:schemeClr val="bg1"/>
                </a:solidFill>
                <a:latin typeface="+mj-lt"/>
                <a:cs typeface="Arial"/>
              </a:rPr>
              <a:t> 2021/22)</a:t>
            </a:r>
            <a:br>
              <a:rPr lang="de-DE" sz="1500" dirty="0">
                <a:solidFill>
                  <a:schemeClr val="bg1"/>
                </a:solidFill>
                <a:latin typeface="Arial"/>
                <a:cs typeface="Arial"/>
              </a:rPr>
            </a:br>
            <a:r>
              <a:rPr lang="de-DE" sz="1500" dirty="0">
                <a:solidFill>
                  <a:schemeClr val="bg1"/>
                </a:solidFill>
                <a:latin typeface="Arial"/>
                <a:cs typeface="Arial"/>
              </a:rPr>
              <a:t> </a:t>
            </a:r>
            <a:endParaRPr sz="1500" dirty="0">
              <a:solidFill>
                <a:schemeClr val="bg1"/>
              </a:solidFill>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4710493"/>
            <a:ext cx="12192000" cy="2147570"/>
            <a:chOff x="0" y="4710493"/>
            <a:chExt cx="12192000" cy="2147570"/>
          </a:xfrm>
        </p:grpSpPr>
        <p:sp>
          <p:nvSpPr>
            <p:cNvPr id="3" name="object 3"/>
            <p:cNvSpPr/>
            <p:nvPr/>
          </p:nvSpPr>
          <p:spPr>
            <a:xfrm>
              <a:off x="5233415" y="4715255"/>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2"/>
                  </a:lnTo>
                  <a:lnTo>
                    <a:pt x="38951" y="100558"/>
                  </a:lnTo>
                  <a:lnTo>
                    <a:pt x="17922" y="139303"/>
                  </a:lnTo>
                  <a:lnTo>
                    <a:pt x="4633" y="182119"/>
                  </a:lnTo>
                  <a:lnTo>
                    <a:pt x="0" y="228092"/>
                  </a:lnTo>
                  <a:lnTo>
                    <a:pt x="0" y="1140460"/>
                  </a:lnTo>
                  <a:lnTo>
                    <a:pt x="4633" y="1186428"/>
                  </a:lnTo>
                  <a:lnTo>
                    <a:pt x="17922" y="1229243"/>
                  </a:lnTo>
                  <a:lnTo>
                    <a:pt x="38951" y="1267988"/>
                  </a:lnTo>
                  <a:lnTo>
                    <a:pt x="66801" y="1301745"/>
                  </a:lnTo>
                  <a:lnTo>
                    <a:pt x="100558" y="1329597"/>
                  </a:lnTo>
                  <a:lnTo>
                    <a:pt x="139303" y="1350627"/>
                  </a:lnTo>
                  <a:lnTo>
                    <a:pt x="182119" y="1363917"/>
                  </a:lnTo>
                  <a:lnTo>
                    <a:pt x="228092" y="1368552"/>
                  </a:lnTo>
                  <a:lnTo>
                    <a:pt x="4474972" y="1368552"/>
                  </a:lnTo>
                  <a:lnTo>
                    <a:pt x="4520944" y="1363917"/>
                  </a:lnTo>
                  <a:lnTo>
                    <a:pt x="4563760" y="1350627"/>
                  </a:lnTo>
                  <a:lnTo>
                    <a:pt x="4602505" y="1329597"/>
                  </a:lnTo>
                  <a:lnTo>
                    <a:pt x="4636262" y="1301745"/>
                  </a:lnTo>
                  <a:lnTo>
                    <a:pt x="4664112" y="1267988"/>
                  </a:lnTo>
                  <a:lnTo>
                    <a:pt x="4685141" y="1229243"/>
                  </a:lnTo>
                  <a:lnTo>
                    <a:pt x="4698430" y="1186428"/>
                  </a:lnTo>
                  <a:lnTo>
                    <a:pt x="4703064" y="1140460"/>
                  </a:lnTo>
                  <a:lnTo>
                    <a:pt x="4703064" y="228092"/>
                  </a:lnTo>
                  <a:lnTo>
                    <a:pt x="4698430" y="182119"/>
                  </a:lnTo>
                  <a:lnTo>
                    <a:pt x="4685141" y="139303"/>
                  </a:lnTo>
                  <a:lnTo>
                    <a:pt x="4664112" y="100558"/>
                  </a:lnTo>
                  <a:lnTo>
                    <a:pt x="4636262" y="66802"/>
                  </a:lnTo>
                  <a:lnTo>
                    <a:pt x="4602505" y="38951"/>
                  </a:lnTo>
                  <a:lnTo>
                    <a:pt x="4563760" y="17922"/>
                  </a:lnTo>
                  <a:lnTo>
                    <a:pt x="4520944" y="4633"/>
                  </a:lnTo>
                  <a:lnTo>
                    <a:pt x="4474972" y="0"/>
                  </a:lnTo>
                  <a:close/>
                </a:path>
              </a:pathLst>
            </a:custGeom>
            <a:solidFill>
              <a:srgbClr val="FFCCCC"/>
            </a:solidFill>
          </p:spPr>
          <p:txBody>
            <a:bodyPr wrap="square" lIns="0" tIns="0" rIns="0" bIns="0" rtlCol="0"/>
            <a:lstStyle/>
            <a:p>
              <a:endParaRPr/>
            </a:p>
          </p:txBody>
        </p:sp>
        <p:sp>
          <p:nvSpPr>
            <p:cNvPr id="4" name="object 4"/>
            <p:cNvSpPr/>
            <p:nvPr/>
          </p:nvSpPr>
          <p:spPr>
            <a:xfrm>
              <a:off x="5233415" y="4715255"/>
              <a:ext cx="4703445" cy="1369060"/>
            </a:xfrm>
            <a:custGeom>
              <a:avLst/>
              <a:gdLst/>
              <a:ahLst/>
              <a:cxnLst/>
              <a:rect l="l" t="t" r="r" b="b"/>
              <a:pathLst>
                <a:path w="4703445" h="1369060">
                  <a:moveTo>
                    <a:pt x="0" y="228092"/>
                  </a:moveTo>
                  <a:lnTo>
                    <a:pt x="4633" y="182119"/>
                  </a:lnTo>
                  <a:lnTo>
                    <a:pt x="17922" y="139303"/>
                  </a:lnTo>
                  <a:lnTo>
                    <a:pt x="38951" y="100558"/>
                  </a:lnTo>
                  <a:lnTo>
                    <a:pt x="66801" y="66802"/>
                  </a:lnTo>
                  <a:lnTo>
                    <a:pt x="100558" y="38951"/>
                  </a:lnTo>
                  <a:lnTo>
                    <a:pt x="139303" y="17922"/>
                  </a:lnTo>
                  <a:lnTo>
                    <a:pt x="182119" y="4633"/>
                  </a:lnTo>
                  <a:lnTo>
                    <a:pt x="228092" y="0"/>
                  </a:lnTo>
                  <a:lnTo>
                    <a:pt x="4474972" y="0"/>
                  </a:lnTo>
                  <a:lnTo>
                    <a:pt x="4520944" y="4633"/>
                  </a:lnTo>
                  <a:lnTo>
                    <a:pt x="4563760" y="17922"/>
                  </a:lnTo>
                  <a:lnTo>
                    <a:pt x="4602505" y="38951"/>
                  </a:lnTo>
                  <a:lnTo>
                    <a:pt x="4636262" y="66802"/>
                  </a:lnTo>
                  <a:lnTo>
                    <a:pt x="4664112" y="100558"/>
                  </a:lnTo>
                  <a:lnTo>
                    <a:pt x="4685141" y="139303"/>
                  </a:lnTo>
                  <a:lnTo>
                    <a:pt x="4698430" y="182119"/>
                  </a:lnTo>
                  <a:lnTo>
                    <a:pt x="4703064" y="228092"/>
                  </a:lnTo>
                  <a:lnTo>
                    <a:pt x="4703064" y="1140460"/>
                  </a:lnTo>
                  <a:lnTo>
                    <a:pt x="4698430" y="1186428"/>
                  </a:lnTo>
                  <a:lnTo>
                    <a:pt x="4685141" y="1229243"/>
                  </a:lnTo>
                  <a:lnTo>
                    <a:pt x="4664112" y="1267988"/>
                  </a:lnTo>
                  <a:lnTo>
                    <a:pt x="4636262" y="1301745"/>
                  </a:lnTo>
                  <a:lnTo>
                    <a:pt x="4602505" y="1329597"/>
                  </a:lnTo>
                  <a:lnTo>
                    <a:pt x="4563760" y="1350627"/>
                  </a:lnTo>
                  <a:lnTo>
                    <a:pt x="4520944" y="1363917"/>
                  </a:lnTo>
                  <a:lnTo>
                    <a:pt x="4474972" y="1368552"/>
                  </a:lnTo>
                  <a:lnTo>
                    <a:pt x="228092" y="1368552"/>
                  </a:lnTo>
                  <a:lnTo>
                    <a:pt x="182119" y="1363917"/>
                  </a:lnTo>
                  <a:lnTo>
                    <a:pt x="139303" y="1350627"/>
                  </a:lnTo>
                  <a:lnTo>
                    <a:pt x="100558" y="1329597"/>
                  </a:lnTo>
                  <a:lnTo>
                    <a:pt x="66801" y="1301745"/>
                  </a:lnTo>
                  <a:lnTo>
                    <a:pt x="38951" y="1267988"/>
                  </a:lnTo>
                  <a:lnTo>
                    <a:pt x="17922" y="1229243"/>
                  </a:lnTo>
                  <a:lnTo>
                    <a:pt x="4633" y="1186428"/>
                  </a:lnTo>
                  <a:lnTo>
                    <a:pt x="0" y="1140460"/>
                  </a:lnTo>
                  <a:lnTo>
                    <a:pt x="0" y="228092"/>
                  </a:lnTo>
                  <a:close/>
                </a:path>
              </a:pathLst>
            </a:custGeom>
            <a:ln w="9144">
              <a:solidFill>
                <a:srgbClr val="FF0000"/>
              </a:solidFill>
            </a:ln>
          </p:spPr>
          <p:txBody>
            <a:bodyPr wrap="square" lIns="0" tIns="0" rIns="0" bIns="0" rtlCol="0"/>
            <a:lstStyle/>
            <a:p>
              <a:endParaRPr/>
            </a:p>
          </p:txBody>
        </p:sp>
      </p:grpSp>
      <p:sp>
        <p:nvSpPr>
          <p:cNvPr id="5" name="object 5"/>
          <p:cNvSpPr txBox="1"/>
          <p:nvPr/>
        </p:nvSpPr>
        <p:spPr>
          <a:xfrm>
            <a:off x="758493" y="4867655"/>
            <a:ext cx="3866592" cy="612347"/>
          </a:xfrm>
          <a:prstGeom prst="rect">
            <a:avLst/>
          </a:prstGeom>
        </p:spPr>
        <p:txBody>
          <a:bodyPr vert="horz" wrap="square" lIns="0" tIns="47625" rIns="0" bIns="0" rtlCol="0">
            <a:spAutoFit/>
          </a:bodyPr>
          <a:lstStyle/>
          <a:p>
            <a:pPr marR="5080" indent="12700" algn="ctr">
              <a:lnSpc>
                <a:spcPts val="2160"/>
              </a:lnSpc>
              <a:spcBef>
                <a:spcPts val="375"/>
              </a:spcBef>
            </a:pPr>
            <a:r>
              <a:rPr lang="de-DE" sz="2000" b="1" dirty="0">
                <a:solidFill>
                  <a:srgbClr val="FF0000"/>
                </a:solidFill>
                <a:latin typeface="+mj-lt"/>
                <a:cs typeface="Arial"/>
              </a:rPr>
              <a:t>Zwei-Fach-Bachelor Germanistik &amp;</a:t>
            </a:r>
            <a:br>
              <a:rPr lang="de-DE" sz="2000" b="1" dirty="0">
                <a:solidFill>
                  <a:srgbClr val="FF0000"/>
                </a:solidFill>
                <a:latin typeface="+mj-lt"/>
                <a:cs typeface="Arial"/>
              </a:rPr>
            </a:br>
            <a:r>
              <a:rPr lang="de-DE" sz="2000" b="1" dirty="0">
                <a:solidFill>
                  <a:srgbClr val="FF0000"/>
                </a:solidFill>
                <a:latin typeface="+mj-lt"/>
                <a:cs typeface="Arial"/>
              </a:rPr>
              <a:t>Bachelor Berufskolleg Deutsch</a:t>
            </a:r>
            <a:endParaRPr sz="2000" b="1" dirty="0">
              <a:latin typeface="+mj-lt"/>
              <a:cs typeface="Arial"/>
            </a:endParaRPr>
          </a:p>
        </p:txBody>
      </p:sp>
      <p:grpSp>
        <p:nvGrpSpPr>
          <p:cNvPr id="6" name="object 6"/>
          <p:cNvGrpSpPr/>
          <p:nvPr/>
        </p:nvGrpSpPr>
        <p:grpSpPr>
          <a:xfrm>
            <a:off x="297179" y="3238500"/>
            <a:ext cx="4712335" cy="1377950"/>
            <a:chOff x="297179" y="3238500"/>
            <a:chExt cx="4712335" cy="1377950"/>
          </a:xfrm>
        </p:grpSpPr>
        <p:sp>
          <p:nvSpPr>
            <p:cNvPr id="7" name="object 7"/>
            <p:cNvSpPr/>
            <p:nvPr/>
          </p:nvSpPr>
          <p:spPr>
            <a:xfrm>
              <a:off x="301751" y="3243072"/>
              <a:ext cx="4703445" cy="1369060"/>
            </a:xfrm>
            <a:custGeom>
              <a:avLst/>
              <a:gdLst/>
              <a:ahLst/>
              <a:cxnLst/>
              <a:rect l="l" t="t" r="r" b="b"/>
              <a:pathLst>
                <a:path w="4703445" h="1369060">
                  <a:moveTo>
                    <a:pt x="4474972" y="0"/>
                  </a:moveTo>
                  <a:lnTo>
                    <a:pt x="228091" y="0"/>
                  </a:lnTo>
                  <a:lnTo>
                    <a:pt x="182123" y="4633"/>
                  </a:lnTo>
                  <a:lnTo>
                    <a:pt x="139308" y="17922"/>
                  </a:lnTo>
                  <a:lnTo>
                    <a:pt x="100563" y="38951"/>
                  </a:lnTo>
                  <a:lnTo>
                    <a:pt x="66806" y="66801"/>
                  </a:lnTo>
                  <a:lnTo>
                    <a:pt x="38954" y="100558"/>
                  </a:lnTo>
                  <a:lnTo>
                    <a:pt x="17924" y="139303"/>
                  </a:lnTo>
                  <a:lnTo>
                    <a:pt x="4634" y="182119"/>
                  </a:lnTo>
                  <a:lnTo>
                    <a:pt x="0" y="228091"/>
                  </a:lnTo>
                  <a:lnTo>
                    <a:pt x="0" y="1140459"/>
                  </a:lnTo>
                  <a:lnTo>
                    <a:pt x="4634" y="1186432"/>
                  </a:lnTo>
                  <a:lnTo>
                    <a:pt x="17924" y="1229248"/>
                  </a:lnTo>
                  <a:lnTo>
                    <a:pt x="38954" y="1267993"/>
                  </a:lnTo>
                  <a:lnTo>
                    <a:pt x="66806" y="1301750"/>
                  </a:lnTo>
                  <a:lnTo>
                    <a:pt x="100563" y="1329600"/>
                  </a:lnTo>
                  <a:lnTo>
                    <a:pt x="139308" y="1350629"/>
                  </a:lnTo>
                  <a:lnTo>
                    <a:pt x="182123" y="1363918"/>
                  </a:lnTo>
                  <a:lnTo>
                    <a:pt x="228091"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59"/>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9999"/>
            </a:solidFill>
          </p:spPr>
          <p:txBody>
            <a:bodyPr wrap="square" lIns="0" tIns="0" rIns="0" bIns="0" rtlCol="0"/>
            <a:lstStyle/>
            <a:p>
              <a:endParaRPr/>
            </a:p>
          </p:txBody>
        </p:sp>
        <p:sp>
          <p:nvSpPr>
            <p:cNvPr id="8" name="object 8"/>
            <p:cNvSpPr/>
            <p:nvPr/>
          </p:nvSpPr>
          <p:spPr>
            <a:xfrm>
              <a:off x="301751" y="3243072"/>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1"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59"/>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1" y="1368552"/>
                  </a:lnTo>
                  <a:lnTo>
                    <a:pt x="182123" y="1363918"/>
                  </a:lnTo>
                  <a:lnTo>
                    <a:pt x="139308" y="1350629"/>
                  </a:lnTo>
                  <a:lnTo>
                    <a:pt x="100563" y="1329600"/>
                  </a:lnTo>
                  <a:lnTo>
                    <a:pt x="66806" y="1301750"/>
                  </a:lnTo>
                  <a:lnTo>
                    <a:pt x="38954" y="1267993"/>
                  </a:lnTo>
                  <a:lnTo>
                    <a:pt x="17924" y="1229248"/>
                  </a:lnTo>
                  <a:lnTo>
                    <a:pt x="4634" y="1186432"/>
                  </a:lnTo>
                  <a:lnTo>
                    <a:pt x="0" y="1140459"/>
                  </a:lnTo>
                  <a:lnTo>
                    <a:pt x="0" y="228091"/>
                  </a:lnTo>
                  <a:close/>
                </a:path>
              </a:pathLst>
            </a:custGeom>
            <a:ln w="9144">
              <a:solidFill>
                <a:srgbClr val="FF0000"/>
              </a:solidFill>
            </a:ln>
          </p:spPr>
          <p:txBody>
            <a:bodyPr wrap="square" lIns="0" tIns="0" rIns="0" bIns="0" rtlCol="0"/>
            <a:lstStyle/>
            <a:p>
              <a:endParaRPr/>
            </a:p>
          </p:txBody>
        </p:sp>
      </p:grpSp>
      <p:sp>
        <p:nvSpPr>
          <p:cNvPr id="9" name="object 9"/>
          <p:cNvSpPr txBox="1"/>
          <p:nvPr/>
        </p:nvSpPr>
        <p:spPr>
          <a:xfrm>
            <a:off x="1416558" y="3498595"/>
            <a:ext cx="2473325" cy="848994"/>
          </a:xfrm>
          <a:prstGeom prst="rect">
            <a:avLst/>
          </a:prstGeom>
        </p:spPr>
        <p:txBody>
          <a:bodyPr vert="horz" wrap="square" lIns="0" tIns="12700" rIns="0" bIns="0" rtlCol="0">
            <a:spAutoFit/>
          </a:bodyPr>
          <a:lstStyle/>
          <a:p>
            <a:pPr marL="12700" marR="5080" indent="635" algn="ctr">
              <a:lnSpc>
                <a:spcPct val="100000"/>
              </a:lnSpc>
              <a:spcBef>
                <a:spcPts val="100"/>
              </a:spcBef>
            </a:pPr>
            <a:r>
              <a:rPr sz="1800" b="1" dirty="0">
                <a:solidFill>
                  <a:srgbClr val="FF0000"/>
                </a:solidFill>
                <a:latin typeface="+mj-lt"/>
                <a:cs typeface="Arial"/>
              </a:rPr>
              <a:t>4./5.</a:t>
            </a:r>
            <a:r>
              <a:rPr sz="1800" b="1" spc="-10" dirty="0">
                <a:solidFill>
                  <a:srgbClr val="FF0000"/>
                </a:solidFill>
                <a:latin typeface="+mj-lt"/>
                <a:cs typeface="Arial"/>
              </a:rPr>
              <a:t> Semester VERTIEFUNGSMODUL </a:t>
            </a:r>
            <a:r>
              <a:rPr lang="de-DE" b="1" spc="-10" dirty="0">
                <a:solidFill>
                  <a:srgbClr val="FF0000"/>
                </a:solidFill>
                <a:latin typeface="+mj-lt"/>
                <a:cs typeface="Arial"/>
              </a:rPr>
              <a:t>„</a:t>
            </a:r>
            <a:r>
              <a:rPr sz="1800" b="1" spc="-10" dirty="0">
                <a:solidFill>
                  <a:srgbClr val="FF0000"/>
                </a:solidFill>
                <a:latin typeface="+mj-lt"/>
                <a:cs typeface="Arial"/>
              </a:rPr>
              <a:t>SPRACHE</a:t>
            </a:r>
            <a:r>
              <a:rPr lang="de-DE" b="1" spc="-10" dirty="0">
                <a:solidFill>
                  <a:srgbClr val="FF0000"/>
                </a:solidFill>
                <a:latin typeface="+mj-lt"/>
                <a:cs typeface="Arial"/>
              </a:rPr>
              <a:t>“</a:t>
            </a:r>
            <a:endParaRPr sz="1800" b="1" dirty="0">
              <a:latin typeface="+mj-lt"/>
              <a:cs typeface="Arial"/>
            </a:endParaRPr>
          </a:p>
        </p:txBody>
      </p:sp>
      <p:grpSp>
        <p:nvGrpSpPr>
          <p:cNvPr id="10" name="object 10"/>
          <p:cNvGrpSpPr/>
          <p:nvPr/>
        </p:nvGrpSpPr>
        <p:grpSpPr>
          <a:xfrm>
            <a:off x="5207508" y="1751076"/>
            <a:ext cx="4712335" cy="1377950"/>
            <a:chOff x="5207508" y="1751076"/>
            <a:chExt cx="4712335" cy="1377950"/>
          </a:xfrm>
        </p:grpSpPr>
        <p:sp>
          <p:nvSpPr>
            <p:cNvPr id="11" name="object 11"/>
            <p:cNvSpPr/>
            <p:nvPr/>
          </p:nvSpPr>
          <p:spPr>
            <a:xfrm>
              <a:off x="5212080" y="1755648"/>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1"/>
                  </a:lnTo>
                  <a:lnTo>
                    <a:pt x="38951" y="100558"/>
                  </a:lnTo>
                  <a:lnTo>
                    <a:pt x="17922" y="139303"/>
                  </a:lnTo>
                  <a:lnTo>
                    <a:pt x="4633" y="182119"/>
                  </a:lnTo>
                  <a:lnTo>
                    <a:pt x="0" y="228091"/>
                  </a:lnTo>
                  <a:lnTo>
                    <a:pt x="0" y="1140460"/>
                  </a:lnTo>
                  <a:lnTo>
                    <a:pt x="4633" y="1186432"/>
                  </a:lnTo>
                  <a:lnTo>
                    <a:pt x="17922" y="1229248"/>
                  </a:lnTo>
                  <a:lnTo>
                    <a:pt x="38951" y="1267993"/>
                  </a:lnTo>
                  <a:lnTo>
                    <a:pt x="66801" y="1301750"/>
                  </a:lnTo>
                  <a:lnTo>
                    <a:pt x="100558" y="1329600"/>
                  </a:lnTo>
                  <a:lnTo>
                    <a:pt x="139303" y="1350629"/>
                  </a:lnTo>
                  <a:lnTo>
                    <a:pt x="182119"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1" y="66801"/>
                  </a:lnTo>
                  <a:lnTo>
                    <a:pt x="4602505" y="38951"/>
                  </a:lnTo>
                  <a:lnTo>
                    <a:pt x="4563760" y="17922"/>
                  </a:lnTo>
                  <a:lnTo>
                    <a:pt x="4520944" y="4633"/>
                  </a:lnTo>
                  <a:lnTo>
                    <a:pt x="4474972" y="0"/>
                  </a:lnTo>
                  <a:close/>
                </a:path>
              </a:pathLst>
            </a:custGeom>
            <a:solidFill>
              <a:srgbClr val="FF6666"/>
            </a:solidFill>
          </p:spPr>
          <p:txBody>
            <a:bodyPr wrap="square" lIns="0" tIns="0" rIns="0" bIns="0" rtlCol="0"/>
            <a:lstStyle/>
            <a:p>
              <a:endParaRPr/>
            </a:p>
          </p:txBody>
        </p:sp>
        <p:sp>
          <p:nvSpPr>
            <p:cNvPr id="12" name="object 12"/>
            <p:cNvSpPr/>
            <p:nvPr/>
          </p:nvSpPr>
          <p:spPr>
            <a:xfrm>
              <a:off x="5212080" y="1755648"/>
              <a:ext cx="4703445" cy="1369060"/>
            </a:xfrm>
            <a:custGeom>
              <a:avLst/>
              <a:gdLst/>
              <a:ahLst/>
              <a:cxnLst/>
              <a:rect l="l" t="t" r="r" b="b"/>
              <a:pathLst>
                <a:path w="4703445" h="1369060">
                  <a:moveTo>
                    <a:pt x="0" y="228091"/>
                  </a:moveTo>
                  <a:lnTo>
                    <a:pt x="4633" y="182119"/>
                  </a:lnTo>
                  <a:lnTo>
                    <a:pt x="17922" y="139303"/>
                  </a:lnTo>
                  <a:lnTo>
                    <a:pt x="38951" y="100558"/>
                  </a:lnTo>
                  <a:lnTo>
                    <a:pt x="66801" y="66801"/>
                  </a:lnTo>
                  <a:lnTo>
                    <a:pt x="100558" y="38951"/>
                  </a:lnTo>
                  <a:lnTo>
                    <a:pt x="139303" y="17922"/>
                  </a:lnTo>
                  <a:lnTo>
                    <a:pt x="182119" y="4633"/>
                  </a:lnTo>
                  <a:lnTo>
                    <a:pt x="228092" y="0"/>
                  </a:lnTo>
                  <a:lnTo>
                    <a:pt x="4474972" y="0"/>
                  </a:lnTo>
                  <a:lnTo>
                    <a:pt x="4520944" y="4633"/>
                  </a:lnTo>
                  <a:lnTo>
                    <a:pt x="4563760" y="17922"/>
                  </a:lnTo>
                  <a:lnTo>
                    <a:pt x="4602505" y="38951"/>
                  </a:lnTo>
                  <a:lnTo>
                    <a:pt x="4636261"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13" name="object 13"/>
          <p:cNvSpPr txBox="1"/>
          <p:nvPr/>
        </p:nvSpPr>
        <p:spPr>
          <a:xfrm>
            <a:off x="6675501" y="2010917"/>
            <a:ext cx="1777364" cy="848994"/>
          </a:xfrm>
          <a:prstGeom prst="rect">
            <a:avLst/>
          </a:prstGeom>
        </p:spPr>
        <p:txBody>
          <a:bodyPr vert="horz" wrap="square" lIns="0" tIns="12700" rIns="0" bIns="0" rtlCol="0">
            <a:spAutoFit/>
          </a:bodyPr>
          <a:lstStyle/>
          <a:p>
            <a:pPr marL="12700" marR="5080" indent="-12700" algn="ctr">
              <a:lnSpc>
                <a:spcPct val="100000"/>
              </a:lnSpc>
              <a:spcBef>
                <a:spcPts val="100"/>
              </a:spcBef>
            </a:pPr>
            <a:r>
              <a:rPr sz="1800" b="1" dirty="0">
                <a:solidFill>
                  <a:srgbClr val="FFFFFF"/>
                </a:solidFill>
                <a:latin typeface="+mj-lt"/>
                <a:cs typeface="Arial"/>
              </a:rPr>
              <a:t>3. </a:t>
            </a:r>
            <a:r>
              <a:rPr sz="1800" b="1" spc="-10" dirty="0">
                <a:solidFill>
                  <a:srgbClr val="FFFFFF"/>
                </a:solidFill>
                <a:latin typeface="+mj-lt"/>
                <a:cs typeface="Arial"/>
              </a:rPr>
              <a:t>Semester AUFBAUMODUL</a:t>
            </a:r>
            <a:endParaRPr sz="1800" b="1" dirty="0">
              <a:latin typeface="+mj-lt"/>
              <a:cs typeface="Arial"/>
            </a:endParaRPr>
          </a:p>
          <a:p>
            <a:pPr marL="12700" indent="-12700" algn="ctr">
              <a:lnSpc>
                <a:spcPct val="100000"/>
              </a:lnSpc>
            </a:pPr>
            <a:r>
              <a:rPr lang="de-DE" sz="1800" b="1" spc="-10" dirty="0">
                <a:solidFill>
                  <a:srgbClr val="FFFFFF"/>
                </a:solidFill>
                <a:latin typeface="+mj-lt"/>
                <a:cs typeface="Arial"/>
              </a:rPr>
              <a:t>„</a:t>
            </a:r>
            <a:r>
              <a:rPr sz="1800" b="1" spc="-10" dirty="0">
                <a:solidFill>
                  <a:srgbClr val="FFFFFF"/>
                </a:solidFill>
                <a:latin typeface="+mj-lt"/>
                <a:cs typeface="Arial"/>
              </a:rPr>
              <a:t>LITERATUR</a:t>
            </a:r>
            <a:r>
              <a:rPr lang="de-DE" sz="1800" b="1" spc="-10" dirty="0">
                <a:solidFill>
                  <a:srgbClr val="FFFFFF"/>
                </a:solidFill>
                <a:latin typeface="+mj-lt"/>
                <a:cs typeface="Arial"/>
              </a:rPr>
              <a:t>“</a:t>
            </a:r>
            <a:endParaRPr sz="1800" b="1" dirty="0">
              <a:latin typeface="+mj-lt"/>
              <a:cs typeface="Arial"/>
            </a:endParaRPr>
          </a:p>
        </p:txBody>
      </p:sp>
      <p:grpSp>
        <p:nvGrpSpPr>
          <p:cNvPr id="14" name="object 14"/>
          <p:cNvGrpSpPr/>
          <p:nvPr/>
        </p:nvGrpSpPr>
        <p:grpSpPr>
          <a:xfrm>
            <a:off x="298704" y="1751076"/>
            <a:ext cx="4712335" cy="1377950"/>
            <a:chOff x="298704" y="1751076"/>
            <a:chExt cx="4712335" cy="1377950"/>
          </a:xfrm>
        </p:grpSpPr>
        <p:sp>
          <p:nvSpPr>
            <p:cNvPr id="15" name="object 15"/>
            <p:cNvSpPr/>
            <p:nvPr/>
          </p:nvSpPr>
          <p:spPr>
            <a:xfrm>
              <a:off x="303276" y="1755648"/>
              <a:ext cx="4703445" cy="1369060"/>
            </a:xfrm>
            <a:custGeom>
              <a:avLst/>
              <a:gdLst/>
              <a:ahLst/>
              <a:cxnLst/>
              <a:rect l="l" t="t" r="r" b="b"/>
              <a:pathLst>
                <a:path w="4703445" h="1369060">
                  <a:moveTo>
                    <a:pt x="4474972" y="0"/>
                  </a:moveTo>
                  <a:lnTo>
                    <a:pt x="228092" y="0"/>
                  </a:lnTo>
                  <a:lnTo>
                    <a:pt x="182123" y="4633"/>
                  </a:lnTo>
                  <a:lnTo>
                    <a:pt x="139308" y="17922"/>
                  </a:lnTo>
                  <a:lnTo>
                    <a:pt x="100563" y="38951"/>
                  </a:lnTo>
                  <a:lnTo>
                    <a:pt x="66806" y="66801"/>
                  </a:lnTo>
                  <a:lnTo>
                    <a:pt x="38954" y="100558"/>
                  </a:lnTo>
                  <a:lnTo>
                    <a:pt x="17924" y="139303"/>
                  </a:lnTo>
                  <a:lnTo>
                    <a:pt x="4634" y="182119"/>
                  </a:lnTo>
                  <a:lnTo>
                    <a:pt x="0" y="228091"/>
                  </a:lnTo>
                  <a:lnTo>
                    <a:pt x="0" y="1140460"/>
                  </a:lnTo>
                  <a:lnTo>
                    <a:pt x="4634" y="1186432"/>
                  </a:lnTo>
                  <a:lnTo>
                    <a:pt x="17924" y="1229248"/>
                  </a:lnTo>
                  <a:lnTo>
                    <a:pt x="38954" y="1267993"/>
                  </a:lnTo>
                  <a:lnTo>
                    <a:pt x="66806" y="1301750"/>
                  </a:lnTo>
                  <a:lnTo>
                    <a:pt x="100563" y="1329600"/>
                  </a:lnTo>
                  <a:lnTo>
                    <a:pt x="139308" y="1350629"/>
                  </a:lnTo>
                  <a:lnTo>
                    <a:pt x="182123"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6666"/>
            </a:solidFill>
          </p:spPr>
          <p:txBody>
            <a:bodyPr wrap="square" lIns="0" tIns="0" rIns="0" bIns="0" rtlCol="0"/>
            <a:lstStyle/>
            <a:p>
              <a:endParaRPr/>
            </a:p>
          </p:txBody>
        </p:sp>
        <p:sp>
          <p:nvSpPr>
            <p:cNvPr id="16" name="object 16"/>
            <p:cNvSpPr/>
            <p:nvPr/>
          </p:nvSpPr>
          <p:spPr>
            <a:xfrm>
              <a:off x="303276" y="1755648"/>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2"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23" y="1363918"/>
                  </a:lnTo>
                  <a:lnTo>
                    <a:pt x="139308" y="1350629"/>
                  </a:lnTo>
                  <a:lnTo>
                    <a:pt x="100563" y="1329600"/>
                  </a:lnTo>
                  <a:lnTo>
                    <a:pt x="66806" y="1301750"/>
                  </a:lnTo>
                  <a:lnTo>
                    <a:pt x="38954" y="1267993"/>
                  </a:lnTo>
                  <a:lnTo>
                    <a:pt x="17924" y="1229248"/>
                  </a:lnTo>
                  <a:lnTo>
                    <a:pt x="4634"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17" name="object 17"/>
          <p:cNvSpPr txBox="1"/>
          <p:nvPr/>
        </p:nvSpPr>
        <p:spPr>
          <a:xfrm>
            <a:off x="1766442" y="2010917"/>
            <a:ext cx="1779905" cy="848994"/>
          </a:xfrm>
          <a:prstGeom prst="rect">
            <a:avLst/>
          </a:prstGeom>
        </p:spPr>
        <p:txBody>
          <a:bodyPr vert="horz" wrap="square" lIns="0" tIns="12700" rIns="0" bIns="0" rtlCol="0">
            <a:spAutoFit/>
          </a:bodyPr>
          <a:lstStyle/>
          <a:p>
            <a:pPr marL="12700" marR="5080" indent="-12700" algn="ctr">
              <a:lnSpc>
                <a:spcPct val="100000"/>
              </a:lnSpc>
              <a:spcBef>
                <a:spcPts val="100"/>
              </a:spcBef>
            </a:pPr>
            <a:r>
              <a:rPr sz="1800" b="1" dirty="0">
                <a:solidFill>
                  <a:srgbClr val="FFFFFF"/>
                </a:solidFill>
                <a:latin typeface="+mj-lt"/>
                <a:cs typeface="Arial"/>
              </a:rPr>
              <a:t>3. </a:t>
            </a:r>
            <a:r>
              <a:rPr sz="1800" b="1" spc="-10" dirty="0">
                <a:solidFill>
                  <a:srgbClr val="FFFFFF"/>
                </a:solidFill>
                <a:latin typeface="+mj-lt"/>
                <a:cs typeface="Arial"/>
              </a:rPr>
              <a:t>Semester AUFBAUMODUL</a:t>
            </a:r>
            <a:endParaRPr sz="1800" b="1" dirty="0">
              <a:latin typeface="+mj-lt"/>
              <a:cs typeface="Arial"/>
            </a:endParaRPr>
          </a:p>
          <a:p>
            <a:pPr marL="12700" indent="-12700" algn="ctr">
              <a:lnSpc>
                <a:spcPct val="100000"/>
              </a:lnSpc>
            </a:pPr>
            <a:r>
              <a:rPr lang="de-DE" sz="1800" b="1" spc="-10" dirty="0">
                <a:solidFill>
                  <a:srgbClr val="FFFFFF"/>
                </a:solidFill>
                <a:latin typeface="+mj-lt"/>
                <a:cs typeface="Arial"/>
              </a:rPr>
              <a:t>„</a:t>
            </a:r>
            <a:r>
              <a:rPr sz="1800" b="1" spc="-10" dirty="0">
                <a:solidFill>
                  <a:srgbClr val="FFFFFF"/>
                </a:solidFill>
                <a:latin typeface="+mj-lt"/>
                <a:cs typeface="Arial"/>
              </a:rPr>
              <a:t>SPRACHE</a:t>
            </a:r>
            <a:r>
              <a:rPr lang="de-DE" sz="1800" b="1" spc="-10" dirty="0">
                <a:solidFill>
                  <a:srgbClr val="FFFFFF"/>
                </a:solidFill>
                <a:latin typeface="+mj-lt"/>
                <a:cs typeface="Arial"/>
              </a:rPr>
              <a:t>“</a:t>
            </a:r>
            <a:endParaRPr sz="1800" b="1" dirty="0">
              <a:latin typeface="+mj-lt"/>
              <a:cs typeface="Arial"/>
            </a:endParaRPr>
          </a:p>
        </p:txBody>
      </p:sp>
      <p:grpSp>
        <p:nvGrpSpPr>
          <p:cNvPr id="18" name="object 18"/>
          <p:cNvGrpSpPr/>
          <p:nvPr/>
        </p:nvGrpSpPr>
        <p:grpSpPr>
          <a:xfrm>
            <a:off x="5228844" y="301752"/>
            <a:ext cx="4712335" cy="1377950"/>
            <a:chOff x="5228844" y="301752"/>
            <a:chExt cx="4712335" cy="1377950"/>
          </a:xfrm>
        </p:grpSpPr>
        <p:sp>
          <p:nvSpPr>
            <p:cNvPr id="19" name="object 19"/>
            <p:cNvSpPr/>
            <p:nvPr/>
          </p:nvSpPr>
          <p:spPr>
            <a:xfrm>
              <a:off x="5233416" y="306324"/>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2"/>
                  </a:lnTo>
                  <a:lnTo>
                    <a:pt x="38951" y="100558"/>
                  </a:lnTo>
                  <a:lnTo>
                    <a:pt x="17922" y="139303"/>
                  </a:lnTo>
                  <a:lnTo>
                    <a:pt x="4633" y="182119"/>
                  </a:lnTo>
                  <a:lnTo>
                    <a:pt x="0" y="228091"/>
                  </a:lnTo>
                  <a:lnTo>
                    <a:pt x="0" y="1140460"/>
                  </a:lnTo>
                  <a:lnTo>
                    <a:pt x="4633" y="1186432"/>
                  </a:lnTo>
                  <a:lnTo>
                    <a:pt x="17922" y="1229248"/>
                  </a:lnTo>
                  <a:lnTo>
                    <a:pt x="38951" y="1267993"/>
                  </a:lnTo>
                  <a:lnTo>
                    <a:pt x="66801" y="1301750"/>
                  </a:lnTo>
                  <a:lnTo>
                    <a:pt x="100558" y="1329600"/>
                  </a:lnTo>
                  <a:lnTo>
                    <a:pt x="139303" y="1350629"/>
                  </a:lnTo>
                  <a:lnTo>
                    <a:pt x="182119"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0000"/>
            </a:solidFill>
          </p:spPr>
          <p:txBody>
            <a:bodyPr wrap="square" lIns="0" tIns="0" rIns="0" bIns="0" rtlCol="0"/>
            <a:lstStyle/>
            <a:p>
              <a:endParaRPr/>
            </a:p>
          </p:txBody>
        </p:sp>
        <p:sp>
          <p:nvSpPr>
            <p:cNvPr id="20" name="object 20"/>
            <p:cNvSpPr/>
            <p:nvPr/>
          </p:nvSpPr>
          <p:spPr>
            <a:xfrm>
              <a:off x="5233416" y="306324"/>
              <a:ext cx="4703445" cy="1369060"/>
            </a:xfrm>
            <a:custGeom>
              <a:avLst/>
              <a:gdLst/>
              <a:ahLst/>
              <a:cxnLst/>
              <a:rect l="l" t="t" r="r" b="b"/>
              <a:pathLst>
                <a:path w="4703445" h="1369060">
                  <a:moveTo>
                    <a:pt x="0" y="228091"/>
                  </a:moveTo>
                  <a:lnTo>
                    <a:pt x="4633" y="182119"/>
                  </a:lnTo>
                  <a:lnTo>
                    <a:pt x="17922" y="139303"/>
                  </a:lnTo>
                  <a:lnTo>
                    <a:pt x="38951" y="100558"/>
                  </a:lnTo>
                  <a:lnTo>
                    <a:pt x="66801" y="66802"/>
                  </a:lnTo>
                  <a:lnTo>
                    <a:pt x="100558" y="38951"/>
                  </a:lnTo>
                  <a:lnTo>
                    <a:pt x="139303" y="17922"/>
                  </a:lnTo>
                  <a:lnTo>
                    <a:pt x="182119" y="4633"/>
                  </a:lnTo>
                  <a:lnTo>
                    <a:pt x="228092"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21" name="object 21"/>
          <p:cNvSpPr txBox="1">
            <a:spLocks noGrp="1"/>
          </p:cNvSpPr>
          <p:nvPr>
            <p:ph type="title"/>
          </p:nvPr>
        </p:nvSpPr>
        <p:spPr>
          <a:xfrm>
            <a:off x="6355460" y="560070"/>
            <a:ext cx="2461895" cy="848994"/>
          </a:xfrm>
          <a:prstGeom prst="rect">
            <a:avLst/>
          </a:prstGeom>
        </p:spPr>
        <p:txBody>
          <a:bodyPr vert="horz" wrap="square" lIns="0" tIns="12700" rIns="0" bIns="0" rtlCol="0">
            <a:spAutoFit/>
          </a:bodyPr>
          <a:lstStyle/>
          <a:p>
            <a:pPr marL="12700" marR="5080" indent="-1270" algn="ctr">
              <a:lnSpc>
                <a:spcPct val="100000"/>
              </a:lnSpc>
              <a:spcBef>
                <a:spcPts val="100"/>
              </a:spcBef>
            </a:pPr>
            <a:r>
              <a:rPr sz="1800" b="1" dirty="0">
                <a:solidFill>
                  <a:srgbClr val="FFFFFF"/>
                </a:solidFill>
                <a:latin typeface="+mj-lt"/>
              </a:rPr>
              <a:t>2./1.</a:t>
            </a:r>
            <a:r>
              <a:rPr sz="1800" b="1" spc="-10" dirty="0">
                <a:solidFill>
                  <a:srgbClr val="FFFFFF"/>
                </a:solidFill>
                <a:latin typeface="+mj-lt"/>
              </a:rPr>
              <a:t> Semester GRUNDLAGENMODUL </a:t>
            </a:r>
            <a:r>
              <a:rPr lang="de-DE" sz="1800" b="1" spc="-10" dirty="0">
                <a:solidFill>
                  <a:srgbClr val="FFFFFF"/>
                </a:solidFill>
                <a:latin typeface="+mj-lt"/>
              </a:rPr>
              <a:t>„</a:t>
            </a:r>
            <a:r>
              <a:rPr sz="1800" b="1" spc="-10" dirty="0">
                <a:solidFill>
                  <a:srgbClr val="FFFFFF"/>
                </a:solidFill>
                <a:latin typeface="+mj-lt"/>
              </a:rPr>
              <a:t>LITERATUR</a:t>
            </a:r>
            <a:r>
              <a:rPr lang="de-DE" sz="1800" b="1" spc="-10" dirty="0">
                <a:solidFill>
                  <a:srgbClr val="FFFFFF"/>
                </a:solidFill>
                <a:latin typeface="+mj-lt"/>
              </a:rPr>
              <a:t>“</a:t>
            </a:r>
            <a:endParaRPr sz="1800" b="1" dirty="0">
              <a:latin typeface="+mj-lt"/>
            </a:endParaRPr>
          </a:p>
        </p:txBody>
      </p:sp>
      <p:grpSp>
        <p:nvGrpSpPr>
          <p:cNvPr id="22" name="object 22"/>
          <p:cNvGrpSpPr/>
          <p:nvPr/>
        </p:nvGrpSpPr>
        <p:grpSpPr>
          <a:xfrm>
            <a:off x="277368" y="307847"/>
            <a:ext cx="4712335" cy="1377950"/>
            <a:chOff x="277368" y="307847"/>
            <a:chExt cx="4712335" cy="1377950"/>
          </a:xfrm>
        </p:grpSpPr>
        <p:sp>
          <p:nvSpPr>
            <p:cNvPr id="23" name="object 23"/>
            <p:cNvSpPr/>
            <p:nvPr/>
          </p:nvSpPr>
          <p:spPr>
            <a:xfrm>
              <a:off x="281940" y="312419"/>
              <a:ext cx="4703445" cy="1369060"/>
            </a:xfrm>
            <a:custGeom>
              <a:avLst/>
              <a:gdLst/>
              <a:ahLst/>
              <a:cxnLst/>
              <a:rect l="l" t="t" r="r" b="b"/>
              <a:pathLst>
                <a:path w="4703445" h="1369060">
                  <a:moveTo>
                    <a:pt x="4474972" y="0"/>
                  </a:moveTo>
                  <a:lnTo>
                    <a:pt x="228091" y="0"/>
                  </a:lnTo>
                  <a:lnTo>
                    <a:pt x="182123" y="4633"/>
                  </a:lnTo>
                  <a:lnTo>
                    <a:pt x="139308" y="17922"/>
                  </a:lnTo>
                  <a:lnTo>
                    <a:pt x="100563" y="38951"/>
                  </a:lnTo>
                  <a:lnTo>
                    <a:pt x="66806" y="66801"/>
                  </a:lnTo>
                  <a:lnTo>
                    <a:pt x="38954" y="100558"/>
                  </a:lnTo>
                  <a:lnTo>
                    <a:pt x="17924" y="139303"/>
                  </a:lnTo>
                  <a:lnTo>
                    <a:pt x="4634" y="182119"/>
                  </a:lnTo>
                  <a:lnTo>
                    <a:pt x="0" y="228091"/>
                  </a:lnTo>
                  <a:lnTo>
                    <a:pt x="0" y="1140459"/>
                  </a:lnTo>
                  <a:lnTo>
                    <a:pt x="4634" y="1186432"/>
                  </a:lnTo>
                  <a:lnTo>
                    <a:pt x="17924" y="1229248"/>
                  </a:lnTo>
                  <a:lnTo>
                    <a:pt x="38954" y="1267993"/>
                  </a:lnTo>
                  <a:lnTo>
                    <a:pt x="66806" y="1301750"/>
                  </a:lnTo>
                  <a:lnTo>
                    <a:pt x="100563" y="1329600"/>
                  </a:lnTo>
                  <a:lnTo>
                    <a:pt x="139308" y="1350629"/>
                  </a:lnTo>
                  <a:lnTo>
                    <a:pt x="182123" y="1363918"/>
                  </a:lnTo>
                  <a:lnTo>
                    <a:pt x="228091"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59"/>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0000"/>
            </a:solidFill>
          </p:spPr>
          <p:txBody>
            <a:bodyPr wrap="square" lIns="0" tIns="0" rIns="0" bIns="0" rtlCol="0"/>
            <a:lstStyle/>
            <a:p>
              <a:endParaRPr/>
            </a:p>
          </p:txBody>
        </p:sp>
        <p:sp>
          <p:nvSpPr>
            <p:cNvPr id="24" name="object 24"/>
            <p:cNvSpPr/>
            <p:nvPr/>
          </p:nvSpPr>
          <p:spPr>
            <a:xfrm>
              <a:off x="281940" y="312419"/>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1"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59"/>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1" y="1368552"/>
                  </a:lnTo>
                  <a:lnTo>
                    <a:pt x="182123" y="1363918"/>
                  </a:lnTo>
                  <a:lnTo>
                    <a:pt x="139308" y="1350629"/>
                  </a:lnTo>
                  <a:lnTo>
                    <a:pt x="100563" y="1329600"/>
                  </a:lnTo>
                  <a:lnTo>
                    <a:pt x="66806" y="1301750"/>
                  </a:lnTo>
                  <a:lnTo>
                    <a:pt x="38954" y="1267993"/>
                  </a:lnTo>
                  <a:lnTo>
                    <a:pt x="17924" y="1229248"/>
                  </a:lnTo>
                  <a:lnTo>
                    <a:pt x="4634" y="1186432"/>
                  </a:lnTo>
                  <a:lnTo>
                    <a:pt x="0" y="1140459"/>
                  </a:lnTo>
                  <a:lnTo>
                    <a:pt x="0" y="228091"/>
                  </a:lnTo>
                  <a:close/>
                </a:path>
              </a:pathLst>
            </a:custGeom>
            <a:ln w="9144">
              <a:solidFill>
                <a:srgbClr val="FF0000"/>
              </a:solidFill>
            </a:ln>
          </p:spPr>
          <p:txBody>
            <a:bodyPr wrap="square" lIns="0" tIns="0" rIns="0" bIns="0" rtlCol="0"/>
            <a:lstStyle/>
            <a:p>
              <a:endParaRPr/>
            </a:p>
          </p:txBody>
        </p:sp>
      </p:grpSp>
      <p:sp>
        <p:nvSpPr>
          <p:cNvPr id="25" name="object 25"/>
          <p:cNvSpPr txBox="1"/>
          <p:nvPr/>
        </p:nvSpPr>
        <p:spPr>
          <a:xfrm>
            <a:off x="1403730" y="566165"/>
            <a:ext cx="2461895" cy="843821"/>
          </a:xfrm>
          <a:prstGeom prst="rect">
            <a:avLst/>
          </a:prstGeom>
        </p:spPr>
        <p:txBody>
          <a:bodyPr vert="horz" wrap="square" lIns="0" tIns="12700" rIns="0" bIns="0" rtlCol="0">
            <a:spAutoFit/>
          </a:bodyPr>
          <a:lstStyle/>
          <a:p>
            <a:pPr marL="12065" marR="5080" indent="-635" algn="ctr">
              <a:lnSpc>
                <a:spcPct val="100000"/>
              </a:lnSpc>
              <a:spcBef>
                <a:spcPts val="100"/>
              </a:spcBef>
            </a:pPr>
            <a:r>
              <a:rPr sz="1800" b="1" dirty="0">
                <a:solidFill>
                  <a:srgbClr val="FFFFFF"/>
                </a:solidFill>
                <a:latin typeface="+mj-lt"/>
                <a:cs typeface="Arial"/>
              </a:rPr>
              <a:t>1./2.</a:t>
            </a:r>
            <a:r>
              <a:rPr sz="1800" b="1" spc="-10" dirty="0">
                <a:solidFill>
                  <a:srgbClr val="FFFFFF"/>
                </a:solidFill>
                <a:latin typeface="+mj-lt"/>
                <a:cs typeface="Arial"/>
              </a:rPr>
              <a:t> Semester G</a:t>
            </a:r>
            <a:r>
              <a:rPr lang="de-DE" sz="1800" b="1" spc="-10" dirty="0">
                <a:solidFill>
                  <a:srgbClr val="FFFFFF"/>
                </a:solidFill>
                <a:latin typeface="+mj-lt"/>
                <a:cs typeface="Arial"/>
              </a:rPr>
              <a:t>RUNDLAGENMODUL </a:t>
            </a:r>
            <a:br>
              <a:rPr lang="de-DE" sz="1800" b="1" spc="-10" dirty="0">
                <a:solidFill>
                  <a:srgbClr val="FFFFFF"/>
                </a:solidFill>
                <a:latin typeface="+mj-lt"/>
                <a:cs typeface="Arial"/>
              </a:rPr>
            </a:br>
            <a:r>
              <a:rPr lang="de-DE" sz="1800" b="1" spc="-10" dirty="0">
                <a:solidFill>
                  <a:srgbClr val="FFFFFF"/>
                </a:solidFill>
                <a:latin typeface="+mj-lt"/>
                <a:cs typeface="Arial"/>
              </a:rPr>
              <a:t>„SPRACHE“</a:t>
            </a:r>
            <a:endParaRPr sz="1800" b="1" dirty="0">
              <a:latin typeface="+mj-lt"/>
              <a:cs typeface="Arial"/>
            </a:endParaRPr>
          </a:p>
        </p:txBody>
      </p:sp>
      <p:grpSp>
        <p:nvGrpSpPr>
          <p:cNvPr id="26" name="object 26"/>
          <p:cNvGrpSpPr/>
          <p:nvPr/>
        </p:nvGrpSpPr>
        <p:grpSpPr>
          <a:xfrm>
            <a:off x="5207508" y="3238500"/>
            <a:ext cx="4712335" cy="1377950"/>
            <a:chOff x="5207508" y="3238500"/>
            <a:chExt cx="4712335" cy="1377950"/>
          </a:xfrm>
        </p:grpSpPr>
        <p:sp>
          <p:nvSpPr>
            <p:cNvPr id="27" name="object 27"/>
            <p:cNvSpPr/>
            <p:nvPr/>
          </p:nvSpPr>
          <p:spPr>
            <a:xfrm>
              <a:off x="5212080" y="3243072"/>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1"/>
                  </a:lnTo>
                  <a:lnTo>
                    <a:pt x="38951" y="100558"/>
                  </a:lnTo>
                  <a:lnTo>
                    <a:pt x="17922" y="139303"/>
                  </a:lnTo>
                  <a:lnTo>
                    <a:pt x="4633" y="182119"/>
                  </a:lnTo>
                  <a:lnTo>
                    <a:pt x="0" y="228091"/>
                  </a:lnTo>
                  <a:lnTo>
                    <a:pt x="0" y="1140459"/>
                  </a:lnTo>
                  <a:lnTo>
                    <a:pt x="4633" y="1186432"/>
                  </a:lnTo>
                  <a:lnTo>
                    <a:pt x="17922" y="1229248"/>
                  </a:lnTo>
                  <a:lnTo>
                    <a:pt x="38951" y="1267993"/>
                  </a:lnTo>
                  <a:lnTo>
                    <a:pt x="66801" y="1301750"/>
                  </a:lnTo>
                  <a:lnTo>
                    <a:pt x="100558" y="1329600"/>
                  </a:lnTo>
                  <a:lnTo>
                    <a:pt x="139303" y="1350629"/>
                  </a:lnTo>
                  <a:lnTo>
                    <a:pt x="182119"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59"/>
                  </a:lnTo>
                  <a:lnTo>
                    <a:pt x="4703064" y="228091"/>
                  </a:lnTo>
                  <a:lnTo>
                    <a:pt x="4698430" y="182119"/>
                  </a:lnTo>
                  <a:lnTo>
                    <a:pt x="4685141" y="139303"/>
                  </a:lnTo>
                  <a:lnTo>
                    <a:pt x="4664112" y="100558"/>
                  </a:lnTo>
                  <a:lnTo>
                    <a:pt x="4636261" y="66801"/>
                  </a:lnTo>
                  <a:lnTo>
                    <a:pt x="4602505" y="38951"/>
                  </a:lnTo>
                  <a:lnTo>
                    <a:pt x="4563760" y="17922"/>
                  </a:lnTo>
                  <a:lnTo>
                    <a:pt x="4520944" y="4633"/>
                  </a:lnTo>
                  <a:lnTo>
                    <a:pt x="4474972" y="0"/>
                  </a:lnTo>
                  <a:close/>
                </a:path>
              </a:pathLst>
            </a:custGeom>
            <a:solidFill>
              <a:srgbClr val="FF9999"/>
            </a:solidFill>
          </p:spPr>
          <p:txBody>
            <a:bodyPr wrap="square" lIns="0" tIns="0" rIns="0" bIns="0" rtlCol="0"/>
            <a:lstStyle/>
            <a:p>
              <a:endParaRPr/>
            </a:p>
          </p:txBody>
        </p:sp>
        <p:sp>
          <p:nvSpPr>
            <p:cNvPr id="28" name="object 28"/>
            <p:cNvSpPr/>
            <p:nvPr/>
          </p:nvSpPr>
          <p:spPr>
            <a:xfrm>
              <a:off x="5212080" y="3243072"/>
              <a:ext cx="4703445" cy="1369060"/>
            </a:xfrm>
            <a:custGeom>
              <a:avLst/>
              <a:gdLst/>
              <a:ahLst/>
              <a:cxnLst/>
              <a:rect l="l" t="t" r="r" b="b"/>
              <a:pathLst>
                <a:path w="4703445" h="1369060">
                  <a:moveTo>
                    <a:pt x="0" y="228091"/>
                  </a:moveTo>
                  <a:lnTo>
                    <a:pt x="4633" y="182119"/>
                  </a:lnTo>
                  <a:lnTo>
                    <a:pt x="17922" y="139303"/>
                  </a:lnTo>
                  <a:lnTo>
                    <a:pt x="38951" y="100558"/>
                  </a:lnTo>
                  <a:lnTo>
                    <a:pt x="66801" y="66801"/>
                  </a:lnTo>
                  <a:lnTo>
                    <a:pt x="100558" y="38951"/>
                  </a:lnTo>
                  <a:lnTo>
                    <a:pt x="139303" y="17922"/>
                  </a:lnTo>
                  <a:lnTo>
                    <a:pt x="182119" y="4633"/>
                  </a:lnTo>
                  <a:lnTo>
                    <a:pt x="228092" y="0"/>
                  </a:lnTo>
                  <a:lnTo>
                    <a:pt x="4474972" y="0"/>
                  </a:lnTo>
                  <a:lnTo>
                    <a:pt x="4520944" y="4633"/>
                  </a:lnTo>
                  <a:lnTo>
                    <a:pt x="4563760" y="17922"/>
                  </a:lnTo>
                  <a:lnTo>
                    <a:pt x="4602505" y="38951"/>
                  </a:lnTo>
                  <a:lnTo>
                    <a:pt x="4636261" y="66801"/>
                  </a:lnTo>
                  <a:lnTo>
                    <a:pt x="4664112" y="100558"/>
                  </a:lnTo>
                  <a:lnTo>
                    <a:pt x="4685141" y="139303"/>
                  </a:lnTo>
                  <a:lnTo>
                    <a:pt x="4698430" y="182119"/>
                  </a:lnTo>
                  <a:lnTo>
                    <a:pt x="4703064" y="228091"/>
                  </a:lnTo>
                  <a:lnTo>
                    <a:pt x="4703064" y="1140459"/>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59"/>
                  </a:lnTo>
                  <a:lnTo>
                    <a:pt x="0" y="228091"/>
                  </a:lnTo>
                  <a:close/>
                </a:path>
              </a:pathLst>
            </a:custGeom>
            <a:ln w="9144">
              <a:solidFill>
                <a:srgbClr val="FF0000"/>
              </a:solidFill>
            </a:ln>
          </p:spPr>
          <p:txBody>
            <a:bodyPr wrap="square" lIns="0" tIns="0" rIns="0" bIns="0" rtlCol="0"/>
            <a:lstStyle/>
            <a:p>
              <a:endParaRPr/>
            </a:p>
          </p:txBody>
        </p:sp>
      </p:grpSp>
      <p:sp>
        <p:nvSpPr>
          <p:cNvPr id="29" name="object 29"/>
          <p:cNvSpPr txBox="1"/>
          <p:nvPr/>
        </p:nvSpPr>
        <p:spPr>
          <a:xfrm>
            <a:off x="6328028" y="3498595"/>
            <a:ext cx="2473325" cy="848994"/>
          </a:xfrm>
          <a:prstGeom prst="rect">
            <a:avLst/>
          </a:prstGeom>
        </p:spPr>
        <p:txBody>
          <a:bodyPr vert="horz" wrap="square" lIns="0" tIns="12700" rIns="0" bIns="0" rtlCol="0">
            <a:spAutoFit/>
          </a:bodyPr>
          <a:lstStyle/>
          <a:p>
            <a:pPr marL="12700" marR="5080" algn="ctr">
              <a:lnSpc>
                <a:spcPct val="100000"/>
              </a:lnSpc>
              <a:spcBef>
                <a:spcPts val="100"/>
              </a:spcBef>
            </a:pPr>
            <a:r>
              <a:rPr sz="1800" b="1" dirty="0">
                <a:solidFill>
                  <a:srgbClr val="FF0000"/>
                </a:solidFill>
                <a:latin typeface="+mj-lt"/>
                <a:cs typeface="Arial"/>
              </a:rPr>
              <a:t>5./4.</a:t>
            </a:r>
            <a:r>
              <a:rPr sz="1800" b="1" spc="-10" dirty="0">
                <a:solidFill>
                  <a:srgbClr val="FF0000"/>
                </a:solidFill>
                <a:latin typeface="+mj-lt"/>
                <a:cs typeface="Arial"/>
              </a:rPr>
              <a:t> Semester VERTIEFUNGSMODUL </a:t>
            </a:r>
            <a:r>
              <a:rPr lang="de-DE" b="1" spc="-10" dirty="0">
                <a:solidFill>
                  <a:srgbClr val="FF0000"/>
                </a:solidFill>
                <a:latin typeface="+mj-lt"/>
                <a:cs typeface="Arial"/>
              </a:rPr>
              <a:t>„</a:t>
            </a:r>
            <a:r>
              <a:rPr sz="1800" b="1" spc="-10" dirty="0">
                <a:solidFill>
                  <a:srgbClr val="FF0000"/>
                </a:solidFill>
                <a:latin typeface="+mj-lt"/>
                <a:cs typeface="Arial"/>
              </a:rPr>
              <a:t>LITERATUR</a:t>
            </a:r>
            <a:r>
              <a:rPr lang="de-DE" sz="1800" b="1" spc="-10" dirty="0">
                <a:solidFill>
                  <a:srgbClr val="FF0000"/>
                </a:solidFill>
                <a:latin typeface="+mj-lt"/>
                <a:cs typeface="Arial"/>
              </a:rPr>
              <a:t>“</a:t>
            </a:r>
            <a:endParaRPr sz="1800" b="1" dirty="0">
              <a:latin typeface="+mj-lt"/>
              <a:cs typeface="Arial"/>
            </a:endParaRPr>
          </a:p>
        </p:txBody>
      </p:sp>
      <p:grpSp>
        <p:nvGrpSpPr>
          <p:cNvPr id="30" name="object 30"/>
          <p:cNvGrpSpPr/>
          <p:nvPr/>
        </p:nvGrpSpPr>
        <p:grpSpPr>
          <a:xfrm>
            <a:off x="10050780" y="307847"/>
            <a:ext cx="1833880" cy="1377950"/>
            <a:chOff x="10050780" y="307847"/>
            <a:chExt cx="1833880" cy="1377950"/>
          </a:xfrm>
        </p:grpSpPr>
        <p:sp>
          <p:nvSpPr>
            <p:cNvPr id="31" name="object 31"/>
            <p:cNvSpPr/>
            <p:nvPr/>
          </p:nvSpPr>
          <p:spPr>
            <a:xfrm>
              <a:off x="10055352" y="312419"/>
              <a:ext cx="1824355" cy="1369060"/>
            </a:xfrm>
            <a:custGeom>
              <a:avLst/>
              <a:gdLst/>
              <a:ahLst/>
              <a:cxnLst/>
              <a:rect l="l" t="t" r="r" b="b"/>
              <a:pathLst>
                <a:path w="1824354" h="1369060">
                  <a:moveTo>
                    <a:pt x="1596136" y="0"/>
                  </a:moveTo>
                  <a:lnTo>
                    <a:pt x="228092" y="0"/>
                  </a:lnTo>
                  <a:lnTo>
                    <a:pt x="182119" y="4633"/>
                  </a:lnTo>
                  <a:lnTo>
                    <a:pt x="139303" y="17922"/>
                  </a:lnTo>
                  <a:lnTo>
                    <a:pt x="100558" y="38951"/>
                  </a:lnTo>
                  <a:lnTo>
                    <a:pt x="66801" y="66801"/>
                  </a:lnTo>
                  <a:lnTo>
                    <a:pt x="38951" y="100558"/>
                  </a:lnTo>
                  <a:lnTo>
                    <a:pt x="17922" y="139303"/>
                  </a:lnTo>
                  <a:lnTo>
                    <a:pt x="4633" y="182119"/>
                  </a:lnTo>
                  <a:lnTo>
                    <a:pt x="0" y="228091"/>
                  </a:lnTo>
                  <a:lnTo>
                    <a:pt x="0" y="1140459"/>
                  </a:lnTo>
                  <a:lnTo>
                    <a:pt x="4633" y="1186432"/>
                  </a:lnTo>
                  <a:lnTo>
                    <a:pt x="17922" y="1229248"/>
                  </a:lnTo>
                  <a:lnTo>
                    <a:pt x="38951" y="1267993"/>
                  </a:lnTo>
                  <a:lnTo>
                    <a:pt x="66801" y="1301750"/>
                  </a:lnTo>
                  <a:lnTo>
                    <a:pt x="100558" y="1329600"/>
                  </a:lnTo>
                  <a:lnTo>
                    <a:pt x="139303" y="1350629"/>
                  </a:lnTo>
                  <a:lnTo>
                    <a:pt x="182119" y="1363918"/>
                  </a:lnTo>
                  <a:lnTo>
                    <a:pt x="228092" y="1368552"/>
                  </a:lnTo>
                  <a:lnTo>
                    <a:pt x="1596136" y="1368552"/>
                  </a:lnTo>
                  <a:lnTo>
                    <a:pt x="1642108" y="1363918"/>
                  </a:lnTo>
                  <a:lnTo>
                    <a:pt x="1684924" y="1350629"/>
                  </a:lnTo>
                  <a:lnTo>
                    <a:pt x="1723669" y="1329600"/>
                  </a:lnTo>
                  <a:lnTo>
                    <a:pt x="1757426" y="1301750"/>
                  </a:lnTo>
                  <a:lnTo>
                    <a:pt x="1785276" y="1267993"/>
                  </a:lnTo>
                  <a:lnTo>
                    <a:pt x="1806305" y="1229248"/>
                  </a:lnTo>
                  <a:lnTo>
                    <a:pt x="1819594" y="1186432"/>
                  </a:lnTo>
                  <a:lnTo>
                    <a:pt x="1824227" y="1140459"/>
                  </a:lnTo>
                  <a:lnTo>
                    <a:pt x="1824227" y="228091"/>
                  </a:lnTo>
                  <a:lnTo>
                    <a:pt x="1819594" y="182119"/>
                  </a:lnTo>
                  <a:lnTo>
                    <a:pt x="1806305" y="139303"/>
                  </a:lnTo>
                  <a:lnTo>
                    <a:pt x="1785276" y="100558"/>
                  </a:lnTo>
                  <a:lnTo>
                    <a:pt x="1757426" y="66801"/>
                  </a:lnTo>
                  <a:lnTo>
                    <a:pt x="1723669" y="38951"/>
                  </a:lnTo>
                  <a:lnTo>
                    <a:pt x="1684924" y="17922"/>
                  </a:lnTo>
                  <a:lnTo>
                    <a:pt x="1642108" y="4633"/>
                  </a:lnTo>
                  <a:lnTo>
                    <a:pt x="1596136" y="0"/>
                  </a:lnTo>
                  <a:close/>
                </a:path>
              </a:pathLst>
            </a:custGeom>
            <a:solidFill>
              <a:srgbClr val="FF0000"/>
            </a:solidFill>
          </p:spPr>
          <p:txBody>
            <a:bodyPr wrap="square" lIns="0" tIns="0" rIns="0" bIns="0" rtlCol="0"/>
            <a:lstStyle/>
            <a:p>
              <a:endParaRPr/>
            </a:p>
          </p:txBody>
        </p:sp>
        <p:sp>
          <p:nvSpPr>
            <p:cNvPr id="32" name="object 32"/>
            <p:cNvSpPr/>
            <p:nvPr/>
          </p:nvSpPr>
          <p:spPr>
            <a:xfrm>
              <a:off x="10055352" y="312419"/>
              <a:ext cx="1824355" cy="1369060"/>
            </a:xfrm>
            <a:custGeom>
              <a:avLst/>
              <a:gdLst/>
              <a:ahLst/>
              <a:cxnLst/>
              <a:rect l="l" t="t" r="r" b="b"/>
              <a:pathLst>
                <a:path w="1824354" h="1369060">
                  <a:moveTo>
                    <a:pt x="0" y="228091"/>
                  </a:moveTo>
                  <a:lnTo>
                    <a:pt x="4633" y="182119"/>
                  </a:lnTo>
                  <a:lnTo>
                    <a:pt x="17922" y="139303"/>
                  </a:lnTo>
                  <a:lnTo>
                    <a:pt x="38951" y="100558"/>
                  </a:lnTo>
                  <a:lnTo>
                    <a:pt x="66801" y="66801"/>
                  </a:lnTo>
                  <a:lnTo>
                    <a:pt x="100558" y="38951"/>
                  </a:lnTo>
                  <a:lnTo>
                    <a:pt x="139303" y="17922"/>
                  </a:lnTo>
                  <a:lnTo>
                    <a:pt x="182119" y="4633"/>
                  </a:lnTo>
                  <a:lnTo>
                    <a:pt x="228092" y="0"/>
                  </a:lnTo>
                  <a:lnTo>
                    <a:pt x="1596136" y="0"/>
                  </a:lnTo>
                  <a:lnTo>
                    <a:pt x="1642108" y="4633"/>
                  </a:lnTo>
                  <a:lnTo>
                    <a:pt x="1684924" y="17922"/>
                  </a:lnTo>
                  <a:lnTo>
                    <a:pt x="1723669" y="38951"/>
                  </a:lnTo>
                  <a:lnTo>
                    <a:pt x="1757426" y="66801"/>
                  </a:lnTo>
                  <a:lnTo>
                    <a:pt x="1785276" y="100558"/>
                  </a:lnTo>
                  <a:lnTo>
                    <a:pt x="1806305" y="139303"/>
                  </a:lnTo>
                  <a:lnTo>
                    <a:pt x="1819594" y="182119"/>
                  </a:lnTo>
                  <a:lnTo>
                    <a:pt x="1824227" y="228091"/>
                  </a:lnTo>
                  <a:lnTo>
                    <a:pt x="1824227" y="1140459"/>
                  </a:lnTo>
                  <a:lnTo>
                    <a:pt x="1819594" y="1186432"/>
                  </a:lnTo>
                  <a:lnTo>
                    <a:pt x="1806305" y="1229248"/>
                  </a:lnTo>
                  <a:lnTo>
                    <a:pt x="1785276" y="1267993"/>
                  </a:lnTo>
                  <a:lnTo>
                    <a:pt x="1757426" y="1301750"/>
                  </a:lnTo>
                  <a:lnTo>
                    <a:pt x="1723669" y="1329600"/>
                  </a:lnTo>
                  <a:lnTo>
                    <a:pt x="1684924" y="1350629"/>
                  </a:lnTo>
                  <a:lnTo>
                    <a:pt x="1642108" y="1363918"/>
                  </a:lnTo>
                  <a:lnTo>
                    <a:pt x="1596136"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59"/>
                  </a:lnTo>
                  <a:lnTo>
                    <a:pt x="0" y="228091"/>
                  </a:lnTo>
                  <a:close/>
                </a:path>
              </a:pathLst>
            </a:custGeom>
            <a:ln w="9143">
              <a:solidFill>
                <a:srgbClr val="FF0000"/>
              </a:solidFill>
            </a:ln>
          </p:spPr>
          <p:txBody>
            <a:bodyPr wrap="square" lIns="0" tIns="0" rIns="0" bIns="0" rtlCol="0"/>
            <a:lstStyle/>
            <a:p>
              <a:endParaRPr/>
            </a:p>
          </p:txBody>
        </p:sp>
      </p:grpSp>
      <p:sp>
        <p:nvSpPr>
          <p:cNvPr id="33" name="object 33"/>
          <p:cNvSpPr txBox="1"/>
          <p:nvPr/>
        </p:nvSpPr>
        <p:spPr>
          <a:xfrm>
            <a:off x="10085832" y="575038"/>
            <a:ext cx="1778508" cy="843821"/>
          </a:xfrm>
          <a:prstGeom prst="rect">
            <a:avLst/>
          </a:prstGeom>
        </p:spPr>
        <p:txBody>
          <a:bodyPr vert="horz" wrap="square" lIns="0" tIns="12700" rIns="0" bIns="0" rtlCol="0">
            <a:spAutoFit/>
          </a:bodyPr>
          <a:lstStyle/>
          <a:p>
            <a:pPr marR="5080" algn="ctr">
              <a:lnSpc>
                <a:spcPct val="100000"/>
              </a:lnSpc>
              <a:spcBef>
                <a:spcPts val="100"/>
              </a:spcBef>
            </a:pPr>
            <a:r>
              <a:rPr sz="1800" b="1" dirty="0">
                <a:solidFill>
                  <a:srgbClr val="FFFFFF"/>
                </a:solidFill>
                <a:latin typeface="+mj-lt"/>
                <a:cs typeface="Arial"/>
              </a:rPr>
              <a:t>1. o.</a:t>
            </a:r>
            <a:r>
              <a:rPr sz="1800" b="1" spc="-15" dirty="0">
                <a:solidFill>
                  <a:srgbClr val="FFFFFF"/>
                </a:solidFill>
                <a:latin typeface="+mj-lt"/>
                <a:cs typeface="Arial"/>
              </a:rPr>
              <a:t> </a:t>
            </a:r>
            <a:r>
              <a:rPr sz="1800" b="1" dirty="0">
                <a:solidFill>
                  <a:srgbClr val="FFFFFF"/>
                </a:solidFill>
                <a:latin typeface="+mj-lt"/>
                <a:cs typeface="Arial"/>
              </a:rPr>
              <a:t>2.</a:t>
            </a:r>
            <a:r>
              <a:rPr sz="1800" b="1" spc="5" dirty="0">
                <a:solidFill>
                  <a:srgbClr val="FFFFFF"/>
                </a:solidFill>
                <a:latin typeface="+mj-lt"/>
                <a:cs typeface="Arial"/>
              </a:rPr>
              <a:t> </a:t>
            </a:r>
            <a:r>
              <a:rPr sz="1800" b="1" spc="-20" dirty="0">
                <a:solidFill>
                  <a:srgbClr val="FFFFFF"/>
                </a:solidFill>
                <a:latin typeface="+mj-lt"/>
                <a:cs typeface="Arial"/>
              </a:rPr>
              <a:t>Sem. </a:t>
            </a:r>
            <a:r>
              <a:rPr lang="de-DE" sz="1800" b="1" spc="-10" dirty="0">
                <a:solidFill>
                  <a:srgbClr val="FFFFFF"/>
                </a:solidFill>
                <a:latin typeface="+mj-lt"/>
                <a:cs typeface="Arial"/>
              </a:rPr>
              <a:t>STRUKTURIERTE</a:t>
            </a:r>
            <a:br>
              <a:rPr lang="de-DE" sz="1800" b="1" spc="-10" dirty="0">
                <a:solidFill>
                  <a:srgbClr val="FFFFFF"/>
                </a:solidFill>
                <a:latin typeface="+mj-lt"/>
                <a:cs typeface="Arial"/>
              </a:rPr>
            </a:br>
            <a:r>
              <a:rPr lang="de-DE" sz="1800" b="1" spc="-10" dirty="0">
                <a:solidFill>
                  <a:srgbClr val="FFFFFF"/>
                </a:solidFill>
                <a:latin typeface="+mj-lt"/>
                <a:cs typeface="Arial"/>
              </a:rPr>
              <a:t>SELBSTLERNPHASE </a:t>
            </a:r>
            <a:endParaRPr sz="1800" b="1" dirty="0">
              <a:latin typeface="+mj-lt"/>
              <a:cs typeface="Arial"/>
            </a:endParaRPr>
          </a:p>
        </p:txBody>
      </p:sp>
      <p:sp>
        <p:nvSpPr>
          <p:cNvPr id="34" name="object 34"/>
          <p:cNvSpPr txBox="1"/>
          <p:nvPr/>
        </p:nvSpPr>
        <p:spPr>
          <a:xfrm>
            <a:off x="5695567" y="4697484"/>
            <a:ext cx="3779140" cy="1397819"/>
          </a:xfrm>
          <a:prstGeom prst="rect">
            <a:avLst/>
          </a:prstGeom>
        </p:spPr>
        <p:txBody>
          <a:bodyPr vert="horz" wrap="square" lIns="0" tIns="12700" rIns="0" bIns="0" rtlCol="0">
            <a:spAutoFit/>
          </a:bodyPr>
          <a:lstStyle/>
          <a:p>
            <a:pPr marL="12700" marR="5080" indent="-12700" algn="ctr">
              <a:lnSpc>
                <a:spcPct val="100000"/>
              </a:lnSpc>
              <a:spcBef>
                <a:spcPts val="100"/>
              </a:spcBef>
            </a:pPr>
            <a:r>
              <a:rPr sz="1800" b="1" dirty="0">
                <a:solidFill>
                  <a:srgbClr val="FF0000"/>
                </a:solidFill>
                <a:latin typeface="+mj-lt"/>
                <a:cs typeface="Arial"/>
              </a:rPr>
              <a:t>6. </a:t>
            </a:r>
            <a:r>
              <a:rPr sz="1800" b="1" spc="-10" dirty="0">
                <a:solidFill>
                  <a:srgbClr val="FF0000"/>
                </a:solidFill>
                <a:latin typeface="+mj-lt"/>
                <a:cs typeface="Arial"/>
              </a:rPr>
              <a:t>Semester </a:t>
            </a:r>
            <a:br>
              <a:rPr lang="de-DE" sz="1800" b="1" spc="-10" dirty="0">
                <a:solidFill>
                  <a:srgbClr val="FF0000"/>
                </a:solidFill>
                <a:latin typeface="+mj-lt"/>
                <a:cs typeface="Arial"/>
              </a:rPr>
            </a:br>
            <a:r>
              <a:rPr sz="1800" b="1" spc="-10" dirty="0">
                <a:solidFill>
                  <a:srgbClr val="FF0000"/>
                </a:solidFill>
                <a:latin typeface="+mj-lt"/>
                <a:cs typeface="Arial"/>
              </a:rPr>
              <a:t>GRUNDLAGENMODUL</a:t>
            </a:r>
            <a:r>
              <a:rPr lang="de-DE" sz="1800" b="1" spc="-10" dirty="0">
                <a:solidFill>
                  <a:srgbClr val="FF0000"/>
                </a:solidFill>
                <a:latin typeface="+mj-lt"/>
                <a:cs typeface="Arial"/>
              </a:rPr>
              <a:t> „FACHDIDAKTIK“</a:t>
            </a:r>
            <a:endParaRPr sz="1800" b="1" dirty="0">
              <a:latin typeface="+mj-lt"/>
              <a:cs typeface="Arial"/>
            </a:endParaRPr>
          </a:p>
          <a:p>
            <a:pPr marR="57150" algn="ctr">
              <a:lnSpc>
                <a:spcPct val="100000"/>
              </a:lnSpc>
            </a:pPr>
            <a:r>
              <a:rPr lang="de-DE" b="1" spc="-20" dirty="0">
                <a:solidFill>
                  <a:srgbClr val="FF0000"/>
                </a:solidFill>
                <a:latin typeface="+mj-lt"/>
                <a:cs typeface="Arial"/>
              </a:rPr>
              <a:t>oder</a:t>
            </a:r>
            <a:endParaRPr sz="1800" b="1" dirty="0">
              <a:latin typeface="+mj-lt"/>
              <a:cs typeface="Arial"/>
            </a:endParaRPr>
          </a:p>
          <a:p>
            <a:pPr marL="57785" algn="ctr">
              <a:lnSpc>
                <a:spcPct val="100000"/>
              </a:lnSpc>
            </a:pPr>
            <a:r>
              <a:rPr lang="de-DE" sz="1800" b="1" spc="-10" dirty="0">
                <a:solidFill>
                  <a:srgbClr val="FF0000"/>
                </a:solidFill>
                <a:latin typeface="+mj-lt"/>
                <a:cs typeface="Arial"/>
              </a:rPr>
              <a:t>VERTIEFUNGSMODUL </a:t>
            </a:r>
            <a:br>
              <a:rPr lang="de-DE" sz="1800" b="1" spc="-10" dirty="0">
                <a:solidFill>
                  <a:srgbClr val="FF0000"/>
                </a:solidFill>
                <a:latin typeface="+mj-lt"/>
                <a:cs typeface="Arial"/>
              </a:rPr>
            </a:br>
            <a:r>
              <a:rPr lang="de-DE" sz="1800" b="1" spc="-10" dirty="0">
                <a:solidFill>
                  <a:srgbClr val="FF0000"/>
                </a:solidFill>
                <a:latin typeface="+mj-lt"/>
                <a:cs typeface="Arial"/>
              </a:rPr>
              <a:t>„MEDIEN-SPRACHE/MEDIEN-KULTUR“</a:t>
            </a:r>
            <a:endParaRPr sz="1800" b="1" dirty="0">
              <a:latin typeface="+mj-lt"/>
              <a:cs typeface="Arial"/>
            </a:endParaRPr>
          </a:p>
        </p:txBody>
      </p:sp>
      <p:grpSp>
        <p:nvGrpSpPr>
          <p:cNvPr id="35" name="object 35"/>
          <p:cNvGrpSpPr/>
          <p:nvPr/>
        </p:nvGrpSpPr>
        <p:grpSpPr>
          <a:xfrm>
            <a:off x="10040111" y="3238500"/>
            <a:ext cx="1833880" cy="1377950"/>
            <a:chOff x="10040111" y="3238500"/>
            <a:chExt cx="1833880" cy="1377950"/>
          </a:xfrm>
        </p:grpSpPr>
        <p:sp>
          <p:nvSpPr>
            <p:cNvPr id="36" name="object 36"/>
            <p:cNvSpPr/>
            <p:nvPr/>
          </p:nvSpPr>
          <p:spPr>
            <a:xfrm>
              <a:off x="10044683" y="3243072"/>
              <a:ext cx="1824355" cy="1369060"/>
            </a:xfrm>
            <a:custGeom>
              <a:avLst/>
              <a:gdLst/>
              <a:ahLst/>
              <a:cxnLst/>
              <a:rect l="l" t="t" r="r" b="b"/>
              <a:pathLst>
                <a:path w="1824354" h="1369060">
                  <a:moveTo>
                    <a:pt x="1596136" y="0"/>
                  </a:moveTo>
                  <a:lnTo>
                    <a:pt x="228092" y="0"/>
                  </a:lnTo>
                  <a:lnTo>
                    <a:pt x="182119" y="4633"/>
                  </a:lnTo>
                  <a:lnTo>
                    <a:pt x="139303" y="17922"/>
                  </a:lnTo>
                  <a:lnTo>
                    <a:pt x="100558" y="38951"/>
                  </a:lnTo>
                  <a:lnTo>
                    <a:pt x="66801" y="66801"/>
                  </a:lnTo>
                  <a:lnTo>
                    <a:pt x="38951" y="100558"/>
                  </a:lnTo>
                  <a:lnTo>
                    <a:pt x="17922" y="139303"/>
                  </a:lnTo>
                  <a:lnTo>
                    <a:pt x="4633" y="182119"/>
                  </a:lnTo>
                  <a:lnTo>
                    <a:pt x="0" y="228091"/>
                  </a:lnTo>
                  <a:lnTo>
                    <a:pt x="0" y="1140459"/>
                  </a:lnTo>
                  <a:lnTo>
                    <a:pt x="4633" y="1186432"/>
                  </a:lnTo>
                  <a:lnTo>
                    <a:pt x="17922" y="1229248"/>
                  </a:lnTo>
                  <a:lnTo>
                    <a:pt x="38951" y="1267993"/>
                  </a:lnTo>
                  <a:lnTo>
                    <a:pt x="66802" y="1301750"/>
                  </a:lnTo>
                  <a:lnTo>
                    <a:pt x="100558" y="1329600"/>
                  </a:lnTo>
                  <a:lnTo>
                    <a:pt x="139303" y="1350629"/>
                  </a:lnTo>
                  <a:lnTo>
                    <a:pt x="182119" y="1363918"/>
                  </a:lnTo>
                  <a:lnTo>
                    <a:pt x="228092" y="1368552"/>
                  </a:lnTo>
                  <a:lnTo>
                    <a:pt x="1596136" y="1368552"/>
                  </a:lnTo>
                  <a:lnTo>
                    <a:pt x="1642108" y="1363918"/>
                  </a:lnTo>
                  <a:lnTo>
                    <a:pt x="1684924" y="1350629"/>
                  </a:lnTo>
                  <a:lnTo>
                    <a:pt x="1723669" y="1329600"/>
                  </a:lnTo>
                  <a:lnTo>
                    <a:pt x="1757426" y="1301750"/>
                  </a:lnTo>
                  <a:lnTo>
                    <a:pt x="1785276" y="1267993"/>
                  </a:lnTo>
                  <a:lnTo>
                    <a:pt x="1806305" y="1229248"/>
                  </a:lnTo>
                  <a:lnTo>
                    <a:pt x="1819594" y="1186432"/>
                  </a:lnTo>
                  <a:lnTo>
                    <a:pt x="1824227" y="1140459"/>
                  </a:lnTo>
                  <a:lnTo>
                    <a:pt x="1824227" y="228091"/>
                  </a:lnTo>
                  <a:lnTo>
                    <a:pt x="1819594" y="182119"/>
                  </a:lnTo>
                  <a:lnTo>
                    <a:pt x="1806305" y="139303"/>
                  </a:lnTo>
                  <a:lnTo>
                    <a:pt x="1785276" y="100558"/>
                  </a:lnTo>
                  <a:lnTo>
                    <a:pt x="1757426" y="66801"/>
                  </a:lnTo>
                  <a:lnTo>
                    <a:pt x="1723669" y="38951"/>
                  </a:lnTo>
                  <a:lnTo>
                    <a:pt x="1684924" y="17922"/>
                  </a:lnTo>
                  <a:lnTo>
                    <a:pt x="1642108" y="4633"/>
                  </a:lnTo>
                  <a:lnTo>
                    <a:pt x="1596136" y="0"/>
                  </a:lnTo>
                  <a:close/>
                </a:path>
              </a:pathLst>
            </a:custGeom>
            <a:solidFill>
              <a:srgbClr val="FF9999"/>
            </a:solidFill>
          </p:spPr>
          <p:txBody>
            <a:bodyPr wrap="square" lIns="0" tIns="0" rIns="0" bIns="0" rtlCol="0"/>
            <a:lstStyle/>
            <a:p>
              <a:endParaRPr/>
            </a:p>
          </p:txBody>
        </p:sp>
        <p:sp>
          <p:nvSpPr>
            <p:cNvPr id="37" name="object 37"/>
            <p:cNvSpPr/>
            <p:nvPr/>
          </p:nvSpPr>
          <p:spPr>
            <a:xfrm>
              <a:off x="10044683" y="3243072"/>
              <a:ext cx="1824355" cy="1369060"/>
            </a:xfrm>
            <a:custGeom>
              <a:avLst/>
              <a:gdLst/>
              <a:ahLst/>
              <a:cxnLst/>
              <a:rect l="l" t="t" r="r" b="b"/>
              <a:pathLst>
                <a:path w="1824354" h="1369060">
                  <a:moveTo>
                    <a:pt x="0" y="228091"/>
                  </a:moveTo>
                  <a:lnTo>
                    <a:pt x="4633" y="182119"/>
                  </a:lnTo>
                  <a:lnTo>
                    <a:pt x="17922" y="139303"/>
                  </a:lnTo>
                  <a:lnTo>
                    <a:pt x="38951" y="100558"/>
                  </a:lnTo>
                  <a:lnTo>
                    <a:pt x="66801" y="66801"/>
                  </a:lnTo>
                  <a:lnTo>
                    <a:pt x="100558" y="38951"/>
                  </a:lnTo>
                  <a:lnTo>
                    <a:pt x="139303" y="17922"/>
                  </a:lnTo>
                  <a:lnTo>
                    <a:pt x="182119" y="4633"/>
                  </a:lnTo>
                  <a:lnTo>
                    <a:pt x="228092" y="0"/>
                  </a:lnTo>
                  <a:lnTo>
                    <a:pt x="1596136" y="0"/>
                  </a:lnTo>
                  <a:lnTo>
                    <a:pt x="1642108" y="4633"/>
                  </a:lnTo>
                  <a:lnTo>
                    <a:pt x="1684924" y="17922"/>
                  </a:lnTo>
                  <a:lnTo>
                    <a:pt x="1723669" y="38951"/>
                  </a:lnTo>
                  <a:lnTo>
                    <a:pt x="1757426" y="66801"/>
                  </a:lnTo>
                  <a:lnTo>
                    <a:pt x="1785276" y="100558"/>
                  </a:lnTo>
                  <a:lnTo>
                    <a:pt x="1806305" y="139303"/>
                  </a:lnTo>
                  <a:lnTo>
                    <a:pt x="1819594" y="182119"/>
                  </a:lnTo>
                  <a:lnTo>
                    <a:pt x="1824227" y="228091"/>
                  </a:lnTo>
                  <a:lnTo>
                    <a:pt x="1824227" y="1140459"/>
                  </a:lnTo>
                  <a:lnTo>
                    <a:pt x="1819594" y="1186432"/>
                  </a:lnTo>
                  <a:lnTo>
                    <a:pt x="1806305" y="1229248"/>
                  </a:lnTo>
                  <a:lnTo>
                    <a:pt x="1785276" y="1267993"/>
                  </a:lnTo>
                  <a:lnTo>
                    <a:pt x="1757426" y="1301750"/>
                  </a:lnTo>
                  <a:lnTo>
                    <a:pt x="1723669" y="1329600"/>
                  </a:lnTo>
                  <a:lnTo>
                    <a:pt x="1684924" y="1350629"/>
                  </a:lnTo>
                  <a:lnTo>
                    <a:pt x="1642108" y="1363918"/>
                  </a:lnTo>
                  <a:lnTo>
                    <a:pt x="1596136" y="1368552"/>
                  </a:lnTo>
                  <a:lnTo>
                    <a:pt x="228092" y="1368552"/>
                  </a:lnTo>
                  <a:lnTo>
                    <a:pt x="182119" y="1363918"/>
                  </a:lnTo>
                  <a:lnTo>
                    <a:pt x="139303" y="1350629"/>
                  </a:lnTo>
                  <a:lnTo>
                    <a:pt x="100558" y="1329600"/>
                  </a:lnTo>
                  <a:lnTo>
                    <a:pt x="66802" y="1301750"/>
                  </a:lnTo>
                  <a:lnTo>
                    <a:pt x="38951" y="1267993"/>
                  </a:lnTo>
                  <a:lnTo>
                    <a:pt x="17922" y="1229248"/>
                  </a:lnTo>
                  <a:lnTo>
                    <a:pt x="4633" y="1186432"/>
                  </a:lnTo>
                  <a:lnTo>
                    <a:pt x="0" y="1140459"/>
                  </a:lnTo>
                  <a:lnTo>
                    <a:pt x="0" y="228091"/>
                  </a:lnTo>
                  <a:close/>
                </a:path>
              </a:pathLst>
            </a:custGeom>
            <a:ln w="9143">
              <a:solidFill>
                <a:srgbClr val="FF0000"/>
              </a:solidFill>
            </a:ln>
          </p:spPr>
          <p:txBody>
            <a:bodyPr wrap="square" lIns="0" tIns="0" rIns="0" bIns="0" rtlCol="0"/>
            <a:lstStyle/>
            <a:p>
              <a:endParaRPr/>
            </a:p>
          </p:txBody>
        </p:sp>
      </p:grpSp>
      <p:sp>
        <p:nvSpPr>
          <p:cNvPr id="38" name="object 38"/>
          <p:cNvSpPr txBox="1"/>
          <p:nvPr/>
        </p:nvSpPr>
        <p:spPr>
          <a:xfrm>
            <a:off x="10283761" y="3639681"/>
            <a:ext cx="1324863" cy="566822"/>
          </a:xfrm>
          <a:prstGeom prst="rect">
            <a:avLst/>
          </a:prstGeom>
        </p:spPr>
        <p:txBody>
          <a:bodyPr vert="horz" wrap="square" lIns="0" tIns="12700" rIns="0" bIns="0" rtlCol="0">
            <a:spAutoFit/>
          </a:bodyPr>
          <a:lstStyle/>
          <a:p>
            <a:pPr marL="24765" algn="ctr">
              <a:lnSpc>
                <a:spcPct val="100000"/>
              </a:lnSpc>
              <a:spcBef>
                <a:spcPts val="100"/>
              </a:spcBef>
            </a:pPr>
            <a:r>
              <a:rPr sz="1800" b="1" dirty="0">
                <a:solidFill>
                  <a:srgbClr val="FF0000"/>
                </a:solidFill>
                <a:latin typeface="+mj-lt"/>
                <a:cs typeface="Arial"/>
              </a:rPr>
              <a:t>4.–5.</a:t>
            </a:r>
            <a:r>
              <a:rPr sz="1800" b="1" spc="-15" dirty="0">
                <a:solidFill>
                  <a:srgbClr val="FF0000"/>
                </a:solidFill>
                <a:latin typeface="+mj-lt"/>
                <a:cs typeface="Arial"/>
              </a:rPr>
              <a:t> </a:t>
            </a:r>
            <a:r>
              <a:rPr sz="1800" b="1" spc="-20" dirty="0">
                <a:solidFill>
                  <a:srgbClr val="FF0000"/>
                </a:solidFill>
                <a:latin typeface="+mj-lt"/>
                <a:cs typeface="Arial"/>
              </a:rPr>
              <a:t>Sem.</a:t>
            </a:r>
            <a:endParaRPr sz="1800" b="1" dirty="0">
              <a:latin typeface="+mj-lt"/>
              <a:cs typeface="Arial"/>
            </a:endParaRPr>
          </a:p>
          <a:p>
            <a:pPr marL="12700" algn="ctr">
              <a:lnSpc>
                <a:spcPct val="100000"/>
              </a:lnSpc>
            </a:pPr>
            <a:r>
              <a:rPr lang="de-DE" sz="1800" b="1" spc="-10" dirty="0">
                <a:solidFill>
                  <a:srgbClr val="FF0000"/>
                </a:solidFill>
                <a:latin typeface="+mj-lt"/>
                <a:cs typeface="Arial"/>
              </a:rPr>
              <a:t>LEKTÜRETEST</a:t>
            </a:r>
            <a:endParaRPr sz="1800" b="1" dirty="0">
              <a:latin typeface="+mj-lt"/>
              <a:cs typeface="Arial"/>
            </a:endParaRPr>
          </a:p>
        </p:txBody>
      </p:sp>
      <p:grpSp>
        <p:nvGrpSpPr>
          <p:cNvPr id="39" name="object 39"/>
          <p:cNvGrpSpPr/>
          <p:nvPr/>
        </p:nvGrpSpPr>
        <p:grpSpPr>
          <a:xfrm>
            <a:off x="10029253" y="4704397"/>
            <a:ext cx="1833880" cy="1378585"/>
            <a:chOff x="10029253" y="4704397"/>
            <a:chExt cx="1833880" cy="1378585"/>
          </a:xfrm>
        </p:grpSpPr>
        <p:sp>
          <p:nvSpPr>
            <p:cNvPr id="40" name="object 40"/>
            <p:cNvSpPr/>
            <p:nvPr/>
          </p:nvSpPr>
          <p:spPr>
            <a:xfrm>
              <a:off x="10034016" y="4709159"/>
              <a:ext cx="1824355" cy="1369060"/>
            </a:xfrm>
            <a:custGeom>
              <a:avLst/>
              <a:gdLst/>
              <a:ahLst/>
              <a:cxnLst/>
              <a:rect l="l" t="t" r="r" b="b"/>
              <a:pathLst>
                <a:path w="1824354" h="1369060">
                  <a:moveTo>
                    <a:pt x="1596135" y="0"/>
                  </a:moveTo>
                  <a:lnTo>
                    <a:pt x="228091" y="0"/>
                  </a:lnTo>
                  <a:lnTo>
                    <a:pt x="182119" y="4633"/>
                  </a:lnTo>
                  <a:lnTo>
                    <a:pt x="139303" y="17922"/>
                  </a:lnTo>
                  <a:lnTo>
                    <a:pt x="100558" y="38951"/>
                  </a:lnTo>
                  <a:lnTo>
                    <a:pt x="66801" y="66801"/>
                  </a:lnTo>
                  <a:lnTo>
                    <a:pt x="38951" y="100558"/>
                  </a:lnTo>
                  <a:lnTo>
                    <a:pt x="17922" y="139303"/>
                  </a:lnTo>
                  <a:lnTo>
                    <a:pt x="4633" y="182119"/>
                  </a:lnTo>
                  <a:lnTo>
                    <a:pt x="0" y="228091"/>
                  </a:lnTo>
                  <a:lnTo>
                    <a:pt x="0" y="1140459"/>
                  </a:lnTo>
                  <a:lnTo>
                    <a:pt x="4633" y="1186428"/>
                  </a:lnTo>
                  <a:lnTo>
                    <a:pt x="17922" y="1229243"/>
                  </a:lnTo>
                  <a:lnTo>
                    <a:pt x="38951" y="1267988"/>
                  </a:lnTo>
                  <a:lnTo>
                    <a:pt x="66801" y="1301745"/>
                  </a:lnTo>
                  <a:lnTo>
                    <a:pt x="100558" y="1329597"/>
                  </a:lnTo>
                  <a:lnTo>
                    <a:pt x="139303" y="1350627"/>
                  </a:lnTo>
                  <a:lnTo>
                    <a:pt x="182119" y="1363917"/>
                  </a:lnTo>
                  <a:lnTo>
                    <a:pt x="228091" y="1368552"/>
                  </a:lnTo>
                  <a:lnTo>
                    <a:pt x="1596135" y="1368552"/>
                  </a:lnTo>
                  <a:lnTo>
                    <a:pt x="1642108" y="1363917"/>
                  </a:lnTo>
                  <a:lnTo>
                    <a:pt x="1684924" y="1350627"/>
                  </a:lnTo>
                  <a:lnTo>
                    <a:pt x="1723669" y="1329597"/>
                  </a:lnTo>
                  <a:lnTo>
                    <a:pt x="1757426" y="1301745"/>
                  </a:lnTo>
                  <a:lnTo>
                    <a:pt x="1785276" y="1267988"/>
                  </a:lnTo>
                  <a:lnTo>
                    <a:pt x="1806305" y="1229243"/>
                  </a:lnTo>
                  <a:lnTo>
                    <a:pt x="1819594" y="1186428"/>
                  </a:lnTo>
                  <a:lnTo>
                    <a:pt x="1824227" y="1140459"/>
                  </a:lnTo>
                  <a:lnTo>
                    <a:pt x="1824227" y="228091"/>
                  </a:lnTo>
                  <a:lnTo>
                    <a:pt x="1819594" y="182119"/>
                  </a:lnTo>
                  <a:lnTo>
                    <a:pt x="1806305" y="139303"/>
                  </a:lnTo>
                  <a:lnTo>
                    <a:pt x="1785276" y="100558"/>
                  </a:lnTo>
                  <a:lnTo>
                    <a:pt x="1757425" y="66801"/>
                  </a:lnTo>
                  <a:lnTo>
                    <a:pt x="1723669" y="38951"/>
                  </a:lnTo>
                  <a:lnTo>
                    <a:pt x="1684924" y="17922"/>
                  </a:lnTo>
                  <a:lnTo>
                    <a:pt x="1642108" y="4633"/>
                  </a:lnTo>
                  <a:lnTo>
                    <a:pt x="1596135" y="0"/>
                  </a:lnTo>
                  <a:close/>
                </a:path>
              </a:pathLst>
            </a:custGeom>
            <a:solidFill>
              <a:srgbClr val="FFCCCC"/>
            </a:solidFill>
          </p:spPr>
          <p:txBody>
            <a:bodyPr wrap="square" lIns="0" tIns="0" rIns="0" bIns="0" rtlCol="0"/>
            <a:lstStyle/>
            <a:p>
              <a:endParaRPr/>
            </a:p>
          </p:txBody>
        </p:sp>
        <p:sp>
          <p:nvSpPr>
            <p:cNvPr id="41" name="object 41"/>
            <p:cNvSpPr/>
            <p:nvPr/>
          </p:nvSpPr>
          <p:spPr>
            <a:xfrm>
              <a:off x="10034016" y="4709159"/>
              <a:ext cx="1824355" cy="1369060"/>
            </a:xfrm>
            <a:custGeom>
              <a:avLst/>
              <a:gdLst/>
              <a:ahLst/>
              <a:cxnLst/>
              <a:rect l="l" t="t" r="r" b="b"/>
              <a:pathLst>
                <a:path w="1824354" h="1369060">
                  <a:moveTo>
                    <a:pt x="0" y="228091"/>
                  </a:moveTo>
                  <a:lnTo>
                    <a:pt x="4633" y="182119"/>
                  </a:lnTo>
                  <a:lnTo>
                    <a:pt x="17922" y="139303"/>
                  </a:lnTo>
                  <a:lnTo>
                    <a:pt x="38951" y="100558"/>
                  </a:lnTo>
                  <a:lnTo>
                    <a:pt x="66801" y="66801"/>
                  </a:lnTo>
                  <a:lnTo>
                    <a:pt x="100558" y="38951"/>
                  </a:lnTo>
                  <a:lnTo>
                    <a:pt x="139303" y="17922"/>
                  </a:lnTo>
                  <a:lnTo>
                    <a:pt x="182119" y="4633"/>
                  </a:lnTo>
                  <a:lnTo>
                    <a:pt x="228091" y="0"/>
                  </a:lnTo>
                  <a:lnTo>
                    <a:pt x="1596135" y="0"/>
                  </a:lnTo>
                  <a:lnTo>
                    <a:pt x="1642108" y="4633"/>
                  </a:lnTo>
                  <a:lnTo>
                    <a:pt x="1684924" y="17922"/>
                  </a:lnTo>
                  <a:lnTo>
                    <a:pt x="1723669" y="38951"/>
                  </a:lnTo>
                  <a:lnTo>
                    <a:pt x="1757425" y="66801"/>
                  </a:lnTo>
                  <a:lnTo>
                    <a:pt x="1785276" y="100558"/>
                  </a:lnTo>
                  <a:lnTo>
                    <a:pt x="1806305" y="139303"/>
                  </a:lnTo>
                  <a:lnTo>
                    <a:pt x="1819594" y="182119"/>
                  </a:lnTo>
                  <a:lnTo>
                    <a:pt x="1824227" y="228091"/>
                  </a:lnTo>
                  <a:lnTo>
                    <a:pt x="1824227" y="1140459"/>
                  </a:lnTo>
                  <a:lnTo>
                    <a:pt x="1819594" y="1186428"/>
                  </a:lnTo>
                  <a:lnTo>
                    <a:pt x="1806305" y="1229243"/>
                  </a:lnTo>
                  <a:lnTo>
                    <a:pt x="1785276" y="1267988"/>
                  </a:lnTo>
                  <a:lnTo>
                    <a:pt x="1757426" y="1301745"/>
                  </a:lnTo>
                  <a:lnTo>
                    <a:pt x="1723669" y="1329597"/>
                  </a:lnTo>
                  <a:lnTo>
                    <a:pt x="1684924" y="1350627"/>
                  </a:lnTo>
                  <a:lnTo>
                    <a:pt x="1642108" y="1363917"/>
                  </a:lnTo>
                  <a:lnTo>
                    <a:pt x="1596135" y="1368552"/>
                  </a:lnTo>
                  <a:lnTo>
                    <a:pt x="228091" y="1368552"/>
                  </a:lnTo>
                  <a:lnTo>
                    <a:pt x="182119" y="1363917"/>
                  </a:lnTo>
                  <a:lnTo>
                    <a:pt x="139303" y="1350627"/>
                  </a:lnTo>
                  <a:lnTo>
                    <a:pt x="100558" y="1329597"/>
                  </a:lnTo>
                  <a:lnTo>
                    <a:pt x="66801" y="1301745"/>
                  </a:lnTo>
                  <a:lnTo>
                    <a:pt x="38951" y="1267988"/>
                  </a:lnTo>
                  <a:lnTo>
                    <a:pt x="17922" y="1229243"/>
                  </a:lnTo>
                  <a:lnTo>
                    <a:pt x="4633" y="1186428"/>
                  </a:lnTo>
                  <a:lnTo>
                    <a:pt x="0" y="1140459"/>
                  </a:lnTo>
                  <a:lnTo>
                    <a:pt x="0" y="228091"/>
                  </a:lnTo>
                  <a:close/>
                </a:path>
              </a:pathLst>
            </a:custGeom>
            <a:ln w="9143">
              <a:solidFill>
                <a:srgbClr val="FF0000"/>
              </a:solidFill>
            </a:ln>
          </p:spPr>
          <p:txBody>
            <a:bodyPr wrap="square" lIns="0" tIns="0" rIns="0" bIns="0" rtlCol="0"/>
            <a:lstStyle/>
            <a:p>
              <a:endParaRPr/>
            </a:p>
          </p:txBody>
        </p:sp>
      </p:grpSp>
      <p:sp>
        <p:nvSpPr>
          <p:cNvPr id="42" name="object 42"/>
          <p:cNvSpPr txBox="1"/>
          <p:nvPr/>
        </p:nvSpPr>
        <p:spPr>
          <a:xfrm>
            <a:off x="9989375" y="5110278"/>
            <a:ext cx="1956308" cy="566822"/>
          </a:xfrm>
          <a:prstGeom prst="rect">
            <a:avLst/>
          </a:prstGeom>
        </p:spPr>
        <p:txBody>
          <a:bodyPr vert="horz" wrap="square" lIns="0" tIns="12700" rIns="0" bIns="0" rtlCol="0">
            <a:spAutoFit/>
          </a:bodyPr>
          <a:lstStyle/>
          <a:p>
            <a:pPr marL="12700" algn="ctr">
              <a:lnSpc>
                <a:spcPct val="100000"/>
              </a:lnSpc>
              <a:spcBef>
                <a:spcPts val="100"/>
              </a:spcBef>
            </a:pPr>
            <a:r>
              <a:rPr sz="1800" b="1" dirty="0">
                <a:solidFill>
                  <a:srgbClr val="FF0000"/>
                </a:solidFill>
                <a:latin typeface="+mj-lt"/>
                <a:cs typeface="Arial"/>
              </a:rPr>
              <a:t>5./6.</a:t>
            </a:r>
            <a:r>
              <a:rPr sz="1800" b="1" spc="-10" dirty="0">
                <a:solidFill>
                  <a:srgbClr val="FF0000"/>
                </a:solidFill>
                <a:latin typeface="+mj-lt"/>
                <a:cs typeface="Arial"/>
              </a:rPr>
              <a:t> </a:t>
            </a:r>
            <a:r>
              <a:rPr sz="1800" b="1" spc="-20" dirty="0">
                <a:solidFill>
                  <a:srgbClr val="FF0000"/>
                </a:solidFill>
                <a:latin typeface="+mj-lt"/>
                <a:cs typeface="Arial"/>
              </a:rPr>
              <a:t>Sem.</a:t>
            </a:r>
            <a:endParaRPr sz="1800" b="1" dirty="0">
              <a:latin typeface="+mj-lt"/>
              <a:cs typeface="Arial"/>
            </a:endParaRPr>
          </a:p>
          <a:p>
            <a:pPr marL="247015" marR="38100" indent="-203200" algn="ctr">
              <a:lnSpc>
                <a:spcPct val="100000"/>
              </a:lnSpc>
            </a:pPr>
            <a:r>
              <a:rPr lang="de-DE" sz="1800" b="1" spc="-10" dirty="0">
                <a:solidFill>
                  <a:srgbClr val="FF0000"/>
                </a:solidFill>
                <a:latin typeface="+mj-lt"/>
                <a:cs typeface="Arial"/>
              </a:rPr>
              <a:t>BACHELORARBEIT</a:t>
            </a:r>
            <a:endParaRPr sz="1800" b="1" dirty="0">
              <a:latin typeface="+mj-lt"/>
              <a:cs typeface="Arial"/>
            </a:endParaRPr>
          </a:p>
        </p:txBody>
      </p:sp>
      <p:sp>
        <p:nvSpPr>
          <p:cNvPr id="47" name="Holder 4">
            <a:extLst>
              <a:ext uri="{FF2B5EF4-FFF2-40B4-BE49-F238E27FC236}">
                <a16:creationId xmlns:a16="http://schemas.microsoft.com/office/drawing/2014/main" id="{A002D903-4E7D-4A0C-B6E9-5A499820EA1F}"/>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48" name="Holder 6">
            <a:extLst>
              <a:ext uri="{FF2B5EF4-FFF2-40B4-BE49-F238E27FC236}">
                <a16:creationId xmlns:a16="http://schemas.microsoft.com/office/drawing/2014/main" id="{054E8B5F-99EE-76ED-DB26-BE2B6669C794}"/>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10</a:t>
            </a:fld>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nodeType="with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fade">
                                      <p:cBhvr>
                                        <p:cTn id="29" dur="500"/>
                                        <p:tgtEl>
                                          <p:spTgt spid="2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fade">
                                      <p:cBhvr>
                                        <p:cTn id="38" dur="500"/>
                                        <p:tgtEl>
                                          <p:spTgt spid="38"/>
                                        </p:tgtEl>
                                      </p:cBhvr>
                                    </p:animEffect>
                                  </p:childTnLst>
                                </p:cTn>
                              </p:par>
                              <p:par>
                                <p:cTn id="39" presetID="10" presetClass="entr" presetSubtype="0" fill="hold" nodeType="with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fade">
                                      <p:cBhvr>
                                        <p:cTn id="41" dur="500"/>
                                        <p:tgtEl>
                                          <p:spTgt spid="3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500"/>
                                        <p:tgtEl>
                                          <p:spTgt spid="2"/>
                                        </p:tgtEl>
                                      </p:cBhvr>
                                    </p:animEffect>
                                  </p:childTnLst>
                                </p:cTn>
                              </p:par>
                              <p:par>
                                <p:cTn id="47" presetID="10" presetClass="entr" presetSubtype="0" fill="hold"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fade">
                                      <p:cBhvr>
                                        <p:cTn id="55"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9" grpId="0"/>
      <p:bldP spid="34" grpId="0"/>
      <p:bldP spid="38" grpId="0"/>
      <p:bldP spid="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758493" y="5029200"/>
            <a:ext cx="3866592" cy="330219"/>
          </a:xfrm>
          <a:prstGeom prst="rect">
            <a:avLst/>
          </a:prstGeom>
        </p:spPr>
        <p:txBody>
          <a:bodyPr vert="horz" wrap="square" lIns="0" tIns="47625" rIns="0" bIns="0" rtlCol="0">
            <a:spAutoFit/>
          </a:bodyPr>
          <a:lstStyle/>
          <a:p>
            <a:pPr marR="5080" indent="12700" algn="ctr">
              <a:lnSpc>
                <a:spcPts val="2160"/>
              </a:lnSpc>
              <a:spcBef>
                <a:spcPts val="375"/>
              </a:spcBef>
            </a:pPr>
            <a:r>
              <a:rPr lang="de-DE" sz="2000" b="1" dirty="0">
                <a:solidFill>
                  <a:srgbClr val="FF0000"/>
                </a:solidFill>
                <a:latin typeface="+mj-lt"/>
                <a:cs typeface="Arial"/>
              </a:rPr>
              <a:t>Bachelor </a:t>
            </a:r>
            <a:r>
              <a:rPr lang="de-DE" sz="2000" b="1" dirty="0" err="1">
                <a:solidFill>
                  <a:srgbClr val="FF0000"/>
                </a:solidFill>
                <a:latin typeface="+mj-lt"/>
                <a:cs typeface="Arial"/>
              </a:rPr>
              <a:t>HRSGe</a:t>
            </a:r>
            <a:r>
              <a:rPr lang="de-DE" sz="2000" b="1" dirty="0">
                <a:solidFill>
                  <a:srgbClr val="FF0000"/>
                </a:solidFill>
                <a:latin typeface="+mj-lt"/>
                <a:cs typeface="Arial"/>
              </a:rPr>
              <a:t> Deutsch</a:t>
            </a:r>
            <a:endParaRPr sz="2000" b="1" dirty="0">
              <a:latin typeface="+mj-lt"/>
              <a:cs typeface="Arial"/>
            </a:endParaRPr>
          </a:p>
        </p:txBody>
      </p:sp>
      <p:grpSp>
        <p:nvGrpSpPr>
          <p:cNvPr id="6" name="object 6"/>
          <p:cNvGrpSpPr/>
          <p:nvPr/>
        </p:nvGrpSpPr>
        <p:grpSpPr>
          <a:xfrm>
            <a:off x="297179" y="3238500"/>
            <a:ext cx="4712335" cy="1377950"/>
            <a:chOff x="297179" y="3238500"/>
            <a:chExt cx="4712335" cy="1377950"/>
          </a:xfrm>
        </p:grpSpPr>
        <p:sp>
          <p:nvSpPr>
            <p:cNvPr id="7" name="object 7"/>
            <p:cNvSpPr/>
            <p:nvPr/>
          </p:nvSpPr>
          <p:spPr>
            <a:xfrm>
              <a:off x="301751" y="3243072"/>
              <a:ext cx="4703445" cy="1369060"/>
            </a:xfrm>
            <a:custGeom>
              <a:avLst/>
              <a:gdLst/>
              <a:ahLst/>
              <a:cxnLst/>
              <a:rect l="l" t="t" r="r" b="b"/>
              <a:pathLst>
                <a:path w="4703445" h="1369060">
                  <a:moveTo>
                    <a:pt x="4474972" y="0"/>
                  </a:moveTo>
                  <a:lnTo>
                    <a:pt x="228091" y="0"/>
                  </a:lnTo>
                  <a:lnTo>
                    <a:pt x="182123" y="4633"/>
                  </a:lnTo>
                  <a:lnTo>
                    <a:pt x="139308" y="17922"/>
                  </a:lnTo>
                  <a:lnTo>
                    <a:pt x="100563" y="38951"/>
                  </a:lnTo>
                  <a:lnTo>
                    <a:pt x="66806" y="66801"/>
                  </a:lnTo>
                  <a:lnTo>
                    <a:pt x="38954" y="100558"/>
                  </a:lnTo>
                  <a:lnTo>
                    <a:pt x="17924" y="139303"/>
                  </a:lnTo>
                  <a:lnTo>
                    <a:pt x="4634" y="182119"/>
                  </a:lnTo>
                  <a:lnTo>
                    <a:pt x="0" y="228091"/>
                  </a:lnTo>
                  <a:lnTo>
                    <a:pt x="0" y="1140459"/>
                  </a:lnTo>
                  <a:lnTo>
                    <a:pt x="4634" y="1186432"/>
                  </a:lnTo>
                  <a:lnTo>
                    <a:pt x="17924" y="1229248"/>
                  </a:lnTo>
                  <a:lnTo>
                    <a:pt x="38954" y="1267993"/>
                  </a:lnTo>
                  <a:lnTo>
                    <a:pt x="66806" y="1301750"/>
                  </a:lnTo>
                  <a:lnTo>
                    <a:pt x="100563" y="1329600"/>
                  </a:lnTo>
                  <a:lnTo>
                    <a:pt x="139308" y="1350629"/>
                  </a:lnTo>
                  <a:lnTo>
                    <a:pt x="182123" y="1363918"/>
                  </a:lnTo>
                  <a:lnTo>
                    <a:pt x="228091"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59"/>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9999"/>
            </a:solidFill>
          </p:spPr>
          <p:txBody>
            <a:bodyPr wrap="square" lIns="0" tIns="0" rIns="0" bIns="0" rtlCol="0"/>
            <a:lstStyle/>
            <a:p>
              <a:endParaRPr/>
            </a:p>
          </p:txBody>
        </p:sp>
        <p:sp>
          <p:nvSpPr>
            <p:cNvPr id="8" name="object 8"/>
            <p:cNvSpPr/>
            <p:nvPr/>
          </p:nvSpPr>
          <p:spPr>
            <a:xfrm>
              <a:off x="301751" y="3243072"/>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1"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59"/>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1" y="1368552"/>
                  </a:lnTo>
                  <a:lnTo>
                    <a:pt x="182123" y="1363918"/>
                  </a:lnTo>
                  <a:lnTo>
                    <a:pt x="139308" y="1350629"/>
                  </a:lnTo>
                  <a:lnTo>
                    <a:pt x="100563" y="1329600"/>
                  </a:lnTo>
                  <a:lnTo>
                    <a:pt x="66806" y="1301750"/>
                  </a:lnTo>
                  <a:lnTo>
                    <a:pt x="38954" y="1267993"/>
                  </a:lnTo>
                  <a:lnTo>
                    <a:pt x="17924" y="1229248"/>
                  </a:lnTo>
                  <a:lnTo>
                    <a:pt x="4634" y="1186432"/>
                  </a:lnTo>
                  <a:lnTo>
                    <a:pt x="0" y="1140459"/>
                  </a:lnTo>
                  <a:lnTo>
                    <a:pt x="0" y="228091"/>
                  </a:lnTo>
                  <a:close/>
                </a:path>
              </a:pathLst>
            </a:custGeom>
            <a:ln w="9144">
              <a:solidFill>
                <a:srgbClr val="FF0000"/>
              </a:solidFill>
            </a:ln>
          </p:spPr>
          <p:txBody>
            <a:bodyPr wrap="square" lIns="0" tIns="0" rIns="0" bIns="0" rtlCol="0"/>
            <a:lstStyle/>
            <a:p>
              <a:endParaRPr/>
            </a:p>
          </p:txBody>
        </p:sp>
      </p:grpSp>
      <p:sp>
        <p:nvSpPr>
          <p:cNvPr id="9" name="object 9"/>
          <p:cNvSpPr txBox="1"/>
          <p:nvPr/>
        </p:nvSpPr>
        <p:spPr>
          <a:xfrm>
            <a:off x="1416558" y="3498595"/>
            <a:ext cx="2473325" cy="843821"/>
          </a:xfrm>
          <a:prstGeom prst="rect">
            <a:avLst/>
          </a:prstGeom>
        </p:spPr>
        <p:txBody>
          <a:bodyPr vert="horz" wrap="square" lIns="0" tIns="12700" rIns="0" bIns="0" rtlCol="0">
            <a:spAutoFit/>
          </a:bodyPr>
          <a:lstStyle/>
          <a:p>
            <a:pPr marL="12700" marR="5080" indent="635" algn="ctr">
              <a:lnSpc>
                <a:spcPct val="100000"/>
              </a:lnSpc>
              <a:spcBef>
                <a:spcPts val="100"/>
              </a:spcBef>
            </a:pPr>
            <a:r>
              <a:rPr sz="1800" b="1" dirty="0">
                <a:solidFill>
                  <a:srgbClr val="FF0000"/>
                </a:solidFill>
                <a:latin typeface="+mj-lt"/>
                <a:cs typeface="Arial"/>
              </a:rPr>
              <a:t>4.</a:t>
            </a:r>
            <a:r>
              <a:rPr lang="de-DE" sz="1800" b="1" dirty="0">
                <a:solidFill>
                  <a:srgbClr val="FF0000"/>
                </a:solidFill>
                <a:latin typeface="+mj-lt"/>
                <a:cs typeface="Arial"/>
              </a:rPr>
              <a:t> Semester</a:t>
            </a:r>
            <a:br>
              <a:rPr lang="de-DE" sz="1800" b="1" dirty="0">
                <a:solidFill>
                  <a:srgbClr val="FF0000"/>
                </a:solidFill>
                <a:latin typeface="+mj-lt"/>
                <a:cs typeface="Arial"/>
              </a:rPr>
            </a:br>
            <a:r>
              <a:rPr lang="de-DE" sz="1800" b="1" dirty="0">
                <a:solidFill>
                  <a:srgbClr val="FF0000"/>
                </a:solidFill>
                <a:latin typeface="+mj-lt"/>
                <a:cs typeface="Arial"/>
              </a:rPr>
              <a:t>GRUNDLAGENMODUL</a:t>
            </a:r>
            <a:br>
              <a:rPr lang="de-DE" sz="1800" b="1" dirty="0">
                <a:solidFill>
                  <a:srgbClr val="FF0000"/>
                </a:solidFill>
                <a:latin typeface="+mj-lt"/>
                <a:cs typeface="Arial"/>
              </a:rPr>
            </a:br>
            <a:r>
              <a:rPr lang="de-DE" sz="1800" b="1" dirty="0">
                <a:solidFill>
                  <a:srgbClr val="FF0000"/>
                </a:solidFill>
                <a:latin typeface="+mj-lt"/>
                <a:cs typeface="Arial"/>
              </a:rPr>
              <a:t>„FACHDIDAKTIK“</a:t>
            </a:r>
            <a:endParaRPr sz="1800" b="1" dirty="0">
              <a:latin typeface="+mj-lt"/>
              <a:cs typeface="Arial"/>
            </a:endParaRPr>
          </a:p>
        </p:txBody>
      </p:sp>
      <p:grpSp>
        <p:nvGrpSpPr>
          <p:cNvPr id="10" name="object 10"/>
          <p:cNvGrpSpPr/>
          <p:nvPr/>
        </p:nvGrpSpPr>
        <p:grpSpPr>
          <a:xfrm>
            <a:off x="5207508" y="1751076"/>
            <a:ext cx="4712335" cy="1377950"/>
            <a:chOff x="5207508" y="1751076"/>
            <a:chExt cx="4712335" cy="1377950"/>
          </a:xfrm>
        </p:grpSpPr>
        <p:sp>
          <p:nvSpPr>
            <p:cNvPr id="11" name="object 11"/>
            <p:cNvSpPr/>
            <p:nvPr/>
          </p:nvSpPr>
          <p:spPr>
            <a:xfrm>
              <a:off x="5212080" y="1755648"/>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1"/>
                  </a:lnTo>
                  <a:lnTo>
                    <a:pt x="38951" y="100558"/>
                  </a:lnTo>
                  <a:lnTo>
                    <a:pt x="17922" y="139303"/>
                  </a:lnTo>
                  <a:lnTo>
                    <a:pt x="4633" y="182119"/>
                  </a:lnTo>
                  <a:lnTo>
                    <a:pt x="0" y="228091"/>
                  </a:lnTo>
                  <a:lnTo>
                    <a:pt x="0" y="1140460"/>
                  </a:lnTo>
                  <a:lnTo>
                    <a:pt x="4633" y="1186432"/>
                  </a:lnTo>
                  <a:lnTo>
                    <a:pt x="17922" y="1229248"/>
                  </a:lnTo>
                  <a:lnTo>
                    <a:pt x="38951" y="1267993"/>
                  </a:lnTo>
                  <a:lnTo>
                    <a:pt x="66801" y="1301750"/>
                  </a:lnTo>
                  <a:lnTo>
                    <a:pt x="100558" y="1329600"/>
                  </a:lnTo>
                  <a:lnTo>
                    <a:pt x="139303" y="1350629"/>
                  </a:lnTo>
                  <a:lnTo>
                    <a:pt x="182119"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1" y="66801"/>
                  </a:lnTo>
                  <a:lnTo>
                    <a:pt x="4602505" y="38951"/>
                  </a:lnTo>
                  <a:lnTo>
                    <a:pt x="4563760" y="17922"/>
                  </a:lnTo>
                  <a:lnTo>
                    <a:pt x="4520944" y="4633"/>
                  </a:lnTo>
                  <a:lnTo>
                    <a:pt x="4474972" y="0"/>
                  </a:lnTo>
                  <a:close/>
                </a:path>
              </a:pathLst>
            </a:custGeom>
            <a:solidFill>
              <a:srgbClr val="FF6666"/>
            </a:solidFill>
          </p:spPr>
          <p:txBody>
            <a:bodyPr wrap="square" lIns="0" tIns="0" rIns="0" bIns="0" rtlCol="0"/>
            <a:lstStyle/>
            <a:p>
              <a:endParaRPr/>
            </a:p>
          </p:txBody>
        </p:sp>
        <p:sp>
          <p:nvSpPr>
            <p:cNvPr id="12" name="object 12"/>
            <p:cNvSpPr/>
            <p:nvPr/>
          </p:nvSpPr>
          <p:spPr>
            <a:xfrm>
              <a:off x="5212080" y="1755648"/>
              <a:ext cx="4703445" cy="1369060"/>
            </a:xfrm>
            <a:custGeom>
              <a:avLst/>
              <a:gdLst/>
              <a:ahLst/>
              <a:cxnLst/>
              <a:rect l="l" t="t" r="r" b="b"/>
              <a:pathLst>
                <a:path w="4703445" h="1369060">
                  <a:moveTo>
                    <a:pt x="0" y="228091"/>
                  </a:moveTo>
                  <a:lnTo>
                    <a:pt x="4633" y="182119"/>
                  </a:lnTo>
                  <a:lnTo>
                    <a:pt x="17922" y="139303"/>
                  </a:lnTo>
                  <a:lnTo>
                    <a:pt x="38951" y="100558"/>
                  </a:lnTo>
                  <a:lnTo>
                    <a:pt x="66801" y="66801"/>
                  </a:lnTo>
                  <a:lnTo>
                    <a:pt x="100558" y="38951"/>
                  </a:lnTo>
                  <a:lnTo>
                    <a:pt x="139303" y="17922"/>
                  </a:lnTo>
                  <a:lnTo>
                    <a:pt x="182119" y="4633"/>
                  </a:lnTo>
                  <a:lnTo>
                    <a:pt x="228092" y="0"/>
                  </a:lnTo>
                  <a:lnTo>
                    <a:pt x="4474972" y="0"/>
                  </a:lnTo>
                  <a:lnTo>
                    <a:pt x="4520944" y="4633"/>
                  </a:lnTo>
                  <a:lnTo>
                    <a:pt x="4563760" y="17922"/>
                  </a:lnTo>
                  <a:lnTo>
                    <a:pt x="4602505" y="38951"/>
                  </a:lnTo>
                  <a:lnTo>
                    <a:pt x="4636261"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13" name="object 13"/>
          <p:cNvSpPr txBox="1"/>
          <p:nvPr/>
        </p:nvSpPr>
        <p:spPr>
          <a:xfrm>
            <a:off x="6675501" y="2010917"/>
            <a:ext cx="1777364" cy="848994"/>
          </a:xfrm>
          <a:prstGeom prst="rect">
            <a:avLst/>
          </a:prstGeom>
        </p:spPr>
        <p:txBody>
          <a:bodyPr vert="horz" wrap="square" lIns="0" tIns="12700" rIns="0" bIns="0" rtlCol="0">
            <a:spAutoFit/>
          </a:bodyPr>
          <a:lstStyle/>
          <a:p>
            <a:pPr marL="12700" marR="5080" indent="-12700" algn="ctr">
              <a:lnSpc>
                <a:spcPct val="100000"/>
              </a:lnSpc>
              <a:spcBef>
                <a:spcPts val="100"/>
              </a:spcBef>
            </a:pPr>
            <a:r>
              <a:rPr sz="1800" b="1" dirty="0">
                <a:solidFill>
                  <a:srgbClr val="FFFFFF"/>
                </a:solidFill>
                <a:latin typeface="+mj-lt"/>
                <a:cs typeface="Arial"/>
              </a:rPr>
              <a:t>3. </a:t>
            </a:r>
            <a:r>
              <a:rPr sz="1800" b="1" spc="-10" dirty="0">
                <a:solidFill>
                  <a:srgbClr val="FFFFFF"/>
                </a:solidFill>
                <a:latin typeface="+mj-lt"/>
                <a:cs typeface="Arial"/>
              </a:rPr>
              <a:t>Semester AUFBAUMODUL</a:t>
            </a:r>
            <a:endParaRPr sz="1800" b="1" dirty="0">
              <a:latin typeface="+mj-lt"/>
              <a:cs typeface="Arial"/>
            </a:endParaRPr>
          </a:p>
          <a:p>
            <a:pPr marL="12700" indent="-12700" algn="ctr">
              <a:lnSpc>
                <a:spcPct val="100000"/>
              </a:lnSpc>
            </a:pPr>
            <a:r>
              <a:rPr lang="de-DE" sz="1800" b="1" spc="-10" dirty="0">
                <a:solidFill>
                  <a:srgbClr val="FFFFFF"/>
                </a:solidFill>
                <a:latin typeface="+mj-lt"/>
                <a:cs typeface="Arial"/>
              </a:rPr>
              <a:t>„</a:t>
            </a:r>
            <a:r>
              <a:rPr sz="1800" b="1" spc="-10" dirty="0">
                <a:solidFill>
                  <a:srgbClr val="FFFFFF"/>
                </a:solidFill>
                <a:latin typeface="+mj-lt"/>
                <a:cs typeface="Arial"/>
              </a:rPr>
              <a:t>LITERATUR</a:t>
            </a:r>
            <a:r>
              <a:rPr lang="de-DE" sz="1800" b="1" spc="-10" dirty="0">
                <a:solidFill>
                  <a:srgbClr val="FFFFFF"/>
                </a:solidFill>
                <a:latin typeface="+mj-lt"/>
                <a:cs typeface="Arial"/>
              </a:rPr>
              <a:t>“</a:t>
            </a:r>
            <a:endParaRPr sz="1800" b="1" dirty="0">
              <a:latin typeface="+mj-lt"/>
              <a:cs typeface="Arial"/>
            </a:endParaRPr>
          </a:p>
        </p:txBody>
      </p:sp>
      <p:grpSp>
        <p:nvGrpSpPr>
          <p:cNvPr id="14" name="object 14"/>
          <p:cNvGrpSpPr/>
          <p:nvPr/>
        </p:nvGrpSpPr>
        <p:grpSpPr>
          <a:xfrm>
            <a:off x="298704" y="1751076"/>
            <a:ext cx="4712335" cy="1377950"/>
            <a:chOff x="298704" y="1751076"/>
            <a:chExt cx="4712335" cy="1377950"/>
          </a:xfrm>
        </p:grpSpPr>
        <p:sp>
          <p:nvSpPr>
            <p:cNvPr id="15" name="object 15"/>
            <p:cNvSpPr/>
            <p:nvPr/>
          </p:nvSpPr>
          <p:spPr>
            <a:xfrm>
              <a:off x="303276" y="1755648"/>
              <a:ext cx="4703445" cy="1369060"/>
            </a:xfrm>
            <a:custGeom>
              <a:avLst/>
              <a:gdLst/>
              <a:ahLst/>
              <a:cxnLst/>
              <a:rect l="l" t="t" r="r" b="b"/>
              <a:pathLst>
                <a:path w="4703445" h="1369060">
                  <a:moveTo>
                    <a:pt x="4474972" y="0"/>
                  </a:moveTo>
                  <a:lnTo>
                    <a:pt x="228092" y="0"/>
                  </a:lnTo>
                  <a:lnTo>
                    <a:pt x="182123" y="4633"/>
                  </a:lnTo>
                  <a:lnTo>
                    <a:pt x="139308" y="17922"/>
                  </a:lnTo>
                  <a:lnTo>
                    <a:pt x="100563" y="38951"/>
                  </a:lnTo>
                  <a:lnTo>
                    <a:pt x="66806" y="66801"/>
                  </a:lnTo>
                  <a:lnTo>
                    <a:pt x="38954" y="100558"/>
                  </a:lnTo>
                  <a:lnTo>
                    <a:pt x="17924" y="139303"/>
                  </a:lnTo>
                  <a:lnTo>
                    <a:pt x="4634" y="182119"/>
                  </a:lnTo>
                  <a:lnTo>
                    <a:pt x="0" y="228091"/>
                  </a:lnTo>
                  <a:lnTo>
                    <a:pt x="0" y="1140460"/>
                  </a:lnTo>
                  <a:lnTo>
                    <a:pt x="4634" y="1186432"/>
                  </a:lnTo>
                  <a:lnTo>
                    <a:pt x="17924" y="1229248"/>
                  </a:lnTo>
                  <a:lnTo>
                    <a:pt x="38954" y="1267993"/>
                  </a:lnTo>
                  <a:lnTo>
                    <a:pt x="66806" y="1301750"/>
                  </a:lnTo>
                  <a:lnTo>
                    <a:pt x="100563" y="1329600"/>
                  </a:lnTo>
                  <a:lnTo>
                    <a:pt x="139308" y="1350629"/>
                  </a:lnTo>
                  <a:lnTo>
                    <a:pt x="182123"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6666"/>
            </a:solidFill>
          </p:spPr>
          <p:txBody>
            <a:bodyPr wrap="square" lIns="0" tIns="0" rIns="0" bIns="0" rtlCol="0"/>
            <a:lstStyle/>
            <a:p>
              <a:endParaRPr/>
            </a:p>
          </p:txBody>
        </p:sp>
        <p:sp>
          <p:nvSpPr>
            <p:cNvPr id="16" name="object 16"/>
            <p:cNvSpPr/>
            <p:nvPr/>
          </p:nvSpPr>
          <p:spPr>
            <a:xfrm>
              <a:off x="303276" y="1755648"/>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2"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23" y="1363918"/>
                  </a:lnTo>
                  <a:lnTo>
                    <a:pt x="139308" y="1350629"/>
                  </a:lnTo>
                  <a:lnTo>
                    <a:pt x="100563" y="1329600"/>
                  </a:lnTo>
                  <a:lnTo>
                    <a:pt x="66806" y="1301750"/>
                  </a:lnTo>
                  <a:lnTo>
                    <a:pt x="38954" y="1267993"/>
                  </a:lnTo>
                  <a:lnTo>
                    <a:pt x="17924" y="1229248"/>
                  </a:lnTo>
                  <a:lnTo>
                    <a:pt x="4634"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17" name="object 17"/>
          <p:cNvSpPr txBox="1"/>
          <p:nvPr/>
        </p:nvSpPr>
        <p:spPr>
          <a:xfrm>
            <a:off x="1766442" y="2010917"/>
            <a:ext cx="1779905" cy="848994"/>
          </a:xfrm>
          <a:prstGeom prst="rect">
            <a:avLst/>
          </a:prstGeom>
        </p:spPr>
        <p:txBody>
          <a:bodyPr vert="horz" wrap="square" lIns="0" tIns="12700" rIns="0" bIns="0" rtlCol="0">
            <a:spAutoFit/>
          </a:bodyPr>
          <a:lstStyle/>
          <a:p>
            <a:pPr marL="12700" marR="5080" indent="-12700" algn="ctr">
              <a:lnSpc>
                <a:spcPct val="100000"/>
              </a:lnSpc>
              <a:spcBef>
                <a:spcPts val="100"/>
              </a:spcBef>
            </a:pPr>
            <a:r>
              <a:rPr sz="1800" b="1" dirty="0">
                <a:solidFill>
                  <a:srgbClr val="FFFFFF"/>
                </a:solidFill>
                <a:latin typeface="+mj-lt"/>
                <a:cs typeface="Arial"/>
              </a:rPr>
              <a:t>3. </a:t>
            </a:r>
            <a:r>
              <a:rPr sz="1800" b="1" spc="-10" dirty="0">
                <a:solidFill>
                  <a:srgbClr val="FFFFFF"/>
                </a:solidFill>
                <a:latin typeface="+mj-lt"/>
                <a:cs typeface="Arial"/>
              </a:rPr>
              <a:t>Semester AUFBAUMODUL</a:t>
            </a:r>
            <a:endParaRPr sz="1800" b="1" dirty="0">
              <a:latin typeface="+mj-lt"/>
              <a:cs typeface="Arial"/>
            </a:endParaRPr>
          </a:p>
          <a:p>
            <a:pPr marL="12700" indent="-12700" algn="ctr">
              <a:lnSpc>
                <a:spcPct val="100000"/>
              </a:lnSpc>
            </a:pPr>
            <a:r>
              <a:rPr lang="de-DE" sz="1800" b="1" spc="-10" dirty="0">
                <a:solidFill>
                  <a:srgbClr val="FFFFFF"/>
                </a:solidFill>
                <a:latin typeface="+mj-lt"/>
                <a:cs typeface="Arial"/>
              </a:rPr>
              <a:t>„</a:t>
            </a:r>
            <a:r>
              <a:rPr sz="1800" b="1" spc="-10" dirty="0">
                <a:solidFill>
                  <a:srgbClr val="FFFFFF"/>
                </a:solidFill>
                <a:latin typeface="+mj-lt"/>
                <a:cs typeface="Arial"/>
              </a:rPr>
              <a:t>SPRACHE</a:t>
            </a:r>
            <a:r>
              <a:rPr lang="de-DE" sz="1800" b="1" spc="-10" dirty="0">
                <a:solidFill>
                  <a:srgbClr val="FFFFFF"/>
                </a:solidFill>
                <a:latin typeface="+mj-lt"/>
                <a:cs typeface="Arial"/>
              </a:rPr>
              <a:t>“</a:t>
            </a:r>
            <a:endParaRPr sz="1800" b="1" dirty="0">
              <a:latin typeface="+mj-lt"/>
              <a:cs typeface="Arial"/>
            </a:endParaRPr>
          </a:p>
        </p:txBody>
      </p:sp>
      <p:grpSp>
        <p:nvGrpSpPr>
          <p:cNvPr id="18" name="object 18"/>
          <p:cNvGrpSpPr/>
          <p:nvPr/>
        </p:nvGrpSpPr>
        <p:grpSpPr>
          <a:xfrm>
            <a:off x="5228844" y="301752"/>
            <a:ext cx="4712335" cy="1377950"/>
            <a:chOff x="5228844" y="301752"/>
            <a:chExt cx="4712335" cy="1377950"/>
          </a:xfrm>
        </p:grpSpPr>
        <p:sp>
          <p:nvSpPr>
            <p:cNvPr id="19" name="object 19"/>
            <p:cNvSpPr/>
            <p:nvPr/>
          </p:nvSpPr>
          <p:spPr>
            <a:xfrm>
              <a:off x="5233416" y="306324"/>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2"/>
                  </a:lnTo>
                  <a:lnTo>
                    <a:pt x="38951" y="100558"/>
                  </a:lnTo>
                  <a:lnTo>
                    <a:pt x="17922" y="139303"/>
                  </a:lnTo>
                  <a:lnTo>
                    <a:pt x="4633" y="182119"/>
                  </a:lnTo>
                  <a:lnTo>
                    <a:pt x="0" y="228091"/>
                  </a:lnTo>
                  <a:lnTo>
                    <a:pt x="0" y="1140460"/>
                  </a:lnTo>
                  <a:lnTo>
                    <a:pt x="4633" y="1186432"/>
                  </a:lnTo>
                  <a:lnTo>
                    <a:pt x="17922" y="1229248"/>
                  </a:lnTo>
                  <a:lnTo>
                    <a:pt x="38951" y="1267993"/>
                  </a:lnTo>
                  <a:lnTo>
                    <a:pt x="66801" y="1301750"/>
                  </a:lnTo>
                  <a:lnTo>
                    <a:pt x="100558" y="1329600"/>
                  </a:lnTo>
                  <a:lnTo>
                    <a:pt x="139303" y="1350629"/>
                  </a:lnTo>
                  <a:lnTo>
                    <a:pt x="182119" y="1363918"/>
                  </a:lnTo>
                  <a:lnTo>
                    <a:pt x="228092"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60"/>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0000"/>
            </a:solidFill>
          </p:spPr>
          <p:txBody>
            <a:bodyPr wrap="square" lIns="0" tIns="0" rIns="0" bIns="0" rtlCol="0"/>
            <a:lstStyle/>
            <a:p>
              <a:endParaRPr/>
            </a:p>
          </p:txBody>
        </p:sp>
        <p:sp>
          <p:nvSpPr>
            <p:cNvPr id="20" name="object 20"/>
            <p:cNvSpPr/>
            <p:nvPr/>
          </p:nvSpPr>
          <p:spPr>
            <a:xfrm>
              <a:off x="5233416" y="306324"/>
              <a:ext cx="4703445" cy="1369060"/>
            </a:xfrm>
            <a:custGeom>
              <a:avLst/>
              <a:gdLst/>
              <a:ahLst/>
              <a:cxnLst/>
              <a:rect l="l" t="t" r="r" b="b"/>
              <a:pathLst>
                <a:path w="4703445" h="1369060">
                  <a:moveTo>
                    <a:pt x="0" y="228091"/>
                  </a:moveTo>
                  <a:lnTo>
                    <a:pt x="4633" y="182119"/>
                  </a:lnTo>
                  <a:lnTo>
                    <a:pt x="17922" y="139303"/>
                  </a:lnTo>
                  <a:lnTo>
                    <a:pt x="38951" y="100558"/>
                  </a:lnTo>
                  <a:lnTo>
                    <a:pt x="66801" y="66802"/>
                  </a:lnTo>
                  <a:lnTo>
                    <a:pt x="100558" y="38951"/>
                  </a:lnTo>
                  <a:lnTo>
                    <a:pt x="139303" y="17922"/>
                  </a:lnTo>
                  <a:lnTo>
                    <a:pt x="182119" y="4633"/>
                  </a:lnTo>
                  <a:lnTo>
                    <a:pt x="228092"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60"/>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2" y="1368552"/>
                  </a:lnTo>
                  <a:lnTo>
                    <a:pt x="182119" y="1363918"/>
                  </a:lnTo>
                  <a:lnTo>
                    <a:pt x="139303" y="1350629"/>
                  </a:lnTo>
                  <a:lnTo>
                    <a:pt x="100558" y="1329600"/>
                  </a:lnTo>
                  <a:lnTo>
                    <a:pt x="66801" y="1301750"/>
                  </a:lnTo>
                  <a:lnTo>
                    <a:pt x="38951" y="1267993"/>
                  </a:lnTo>
                  <a:lnTo>
                    <a:pt x="17922" y="1229248"/>
                  </a:lnTo>
                  <a:lnTo>
                    <a:pt x="4633" y="1186432"/>
                  </a:lnTo>
                  <a:lnTo>
                    <a:pt x="0" y="1140460"/>
                  </a:lnTo>
                  <a:lnTo>
                    <a:pt x="0" y="228091"/>
                  </a:lnTo>
                  <a:close/>
                </a:path>
              </a:pathLst>
            </a:custGeom>
            <a:ln w="9144">
              <a:solidFill>
                <a:srgbClr val="FF0000"/>
              </a:solidFill>
            </a:ln>
          </p:spPr>
          <p:txBody>
            <a:bodyPr wrap="square" lIns="0" tIns="0" rIns="0" bIns="0" rtlCol="0"/>
            <a:lstStyle/>
            <a:p>
              <a:endParaRPr/>
            </a:p>
          </p:txBody>
        </p:sp>
      </p:grpSp>
      <p:sp>
        <p:nvSpPr>
          <p:cNvPr id="21" name="object 21"/>
          <p:cNvSpPr txBox="1">
            <a:spLocks noGrp="1"/>
          </p:cNvSpPr>
          <p:nvPr>
            <p:ph type="title"/>
          </p:nvPr>
        </p:nvSpPr>
        <p:spPr>
          <a:xfrm>
            <a:off x="6355460" y="560070"/>
            <a:ext cx="2461895" cy="848994"/>
          </a:xfrm>
          <a:prstGeom prst="rect">
            <a:avLst/>
          </a:prstGeom>
        </p:spPr>
        <p:txBody>
          <a:bodyPr vert="horz" wrap="square" lIns="0" tIns="12700" rIns="0" bIns="0" rtlCol="0">
            <a:spAutoFit/>
          </a:bodyPr>
          <a:lstStyle/>
          <a:p>
            <a:pPr marL="12700" marR="5080" indent="-1270" algn="ctr">
              <a:lnSpc>
                <a:spcPct val="100000"/>
              </a:lnSpc>
              <a:spcBef>
                <a:spcPts val="100"/>
              </a:spcBef>
            </a:pPr>
            <a:r>
              <a:rPr sz="1800" b="1" dirty="0">
                <a:solidFill>
                  <a:srgbClr val="FFFFFF"/>
                </a:solidFill>
                <a:latin typeface="+mj-lt"/>
              </a:rPr>
              <a:t>2./1.</a:t>
            </a:r>
            <a:r>
              <a:rPr sz="1800" b="1" spc="-10" dirty="0">
                <a:solidFill>
                  <a:srgbClr val="FFFFFF"/>
                </a:solidFill>
                <a:latin typeface="+mj-lt"/>
              </a:rPr>
              <a:t> Semester GRUNDLAGENMODUL </a:t>
            </a:r>
            <a:r>
              <a:rPr lang="de-DE" sz="1800" b="1" spc="-10" dirty="0">
                <a:solidFill>
                  <a:srgbClr val="FFFFFF"/>
                </a:solidFill>
                <a:latin typeface="+mj-lt"/>
              </a:rPr>
              <a:t>„</a:t>
            </a:r>
            <a:r>
              <a:rPr sz="1800" b="1" spc="-10" dirty="0">
                <a:solidFill>
                  <a:srgbClr val="FFFFFF"/>
                </a:solidFill>
                <a:latin typeface="+mj-lt"/>
              </a:rPr>
              <a:t>LITERATUR</a:t>
            </a:r>
            <a:r>
              <a:rPr lang="de-DE" sz="1800" b="1" spc="-10" dirty="0">
                <a:solidFill>
                  <a:srgbClr val="FFFFFF"/>
                </a:solidFill>
                <a:latin typeface="+mj-lt"/>
              </a:rPr>
              <a:t>“</a:t>
            </a:r>
            <a:endParaRPr sz="1800" b="1" dirty="0">
              <a:latin typeface="+mj-lt"/>
            </a:endParaRPr>
          </a:p>
        </p:txBody>
      </p:sp>
      <p:grpSp>
        <p:nvGrpSpPr>
          <p:cNvPr id="22" name="object 22"/>
          <p:cNvGrpSpPr/>
          <p:nvPr/>
        </p:nvGrpSpPr>
        <p:grpSpPr>
          <a:xfrm>
            <a:off x="277368" y="307847"/>
            <a:ext cx="4712335" cy="1377950"/>
            <a:chOff x="277368" y="307847"/>
            <a:chExt cx="4712335" cy="1377950"/>
          </a:xfrm>
        </p:grpSpPr>
        <p:sp>
          <p:nvSpPr>
            <p:cNvPr id="23" name="object 23"/>
            <p:cNvSpPr/>
            <p:nvPr/>
          </p:nvSpPr>
          <p:spPr>
            <a:xfrm>
              <a:off x="281940" y="312419"/>
              <a:ext cx="4703445" cy="1369060"/>
            </a:xfrm>
            <a:custGeom>
              <a:avLst/>
              <a:gdLst/>
              <a:ahLst/>
              <a:cxnLst/>
              <a:rect l="l" t="t" r="r" b="b"/>
              <a:pathLst>
                <a:path w="4703445" h="1369060">
                  <a:moveTo>
                    <a:pt x="4474972" y="0"/>
                  </a:moveTo>
                  <a:lnTo>
                    <a:pt x="228091" y="0"/>
                  </a:lnTo>
                  <a:lnTo>
                    <a:pt x="182123" y="4633"/>
                  </a:lnTo>
                  <a:lnTo>
                    <a:pt x="139308" y="17922"/>
                  </a:lnTo>
                  <a:lnTo>
                    <a:pt x="100563" y="38951"/>
                  </a:lnTo>
                  <a:lnTo>
                    <a:pt x="66806" y="66801"/>
                  </a:lnTo>
                  <a:lnTo>
                    <a:pt x="38954" y="100558"/>
                  </a:lnTo>
                  <a:lnTo>
                    <a:pt x="17924" y="139303"/>
                  </a:lnTo>
                  <a:lnTo>
                    <a:pt x="4634" y="182119"/>
                  </a:lnTo>
                  <a:lnTo>
                    <a:pt x="0" y="228091"/>
                  </a:lnTo>
                  <a:lnTo>
                    <a:pt x="0" y="1140459"/>
                  </a:lnTo>
                  <a:lnTo>
                    <a:pt x="4634" y="1186432"/>
                  </a:lnTo>
                  <a:lnTo>
                    <a:pt x="17924" y="1229248"/>
                  </a:lnTo>
                  <a:lnTo>
                    <a:pt x="38954" y="1267993"/>
                  </a:lnTo>
                  <a:lnTo>
                    <a:pt x="66806" y="1301750"/>
                  </a:lnTo>
                  <a:lnTo>
                    <a:pt x="100563" y="1329600"/>
                  </a:lnTo>
                  <a:lnTo>
                    <a:pt x="139308" y="1350629"/>
                  </a:lnTo>
                  <a:lnTo>
                    <a:pt x="182123" y="1363918"/>
                  </a:lnTo>
                  <a:lnTo>
                    <a:pt x="228091" y="1368552"/>
                  </a:lnTo>
                  <a:lnTo>
                    <a:pt x="4474972" y="1368552"/>
                  </a:lnTo>
                  <a:lnTo>
                    <a:pt x="4520944" y="1363918"/>
                  </a:lnTo>
                  <a:lnTo>
                    <a:pt x="4563760" y="1350629"/>
                  </a:lnTo>
                  <a:lnTo>
                    <a:pt x="4602505" y="1329600"/>
                  </a:lnTo>
                  <a:lnTo>
                    <a:pt x="4636262" y="1301750"/>
                  </a:lnTo>
                  <a:lnTo>
                    <a:pt x="4664112" y="1267993"/>
                  </a:lnTo>
                  <a:lnTo>
                    <a:pt x="4685141" y="1229248"/>
                  </a:lnTo>
                  <a:lnTo>
                    <a:pt x="4698430" y="1186432"/>
                  </a:lnTo>
                  <a:lnTo>
                    <a:pt x="4703064" y="1140459"/>
                  </a:lnTo>
                  <a:lnTo>
                    <a:pt x="4703064" y="228091"/>
                  </a:lnTo>
                  <a:lnTo>
                    <a:pt x="4698430" y="182119"/>
                  </a:lnTo>
                  <a:lnTo>
                    <a:pt x="4685141" y="139303"/>
                  </a:lnTo>
                  <a:lnTo>
                    <a:pt x="4664112" y="100558"/>
                  </a:lnTo>
                  <a:lnTo>
                    <a:pt x="4636262" y="66801"/>
                  </a:lnTo>
                  <a:lnTo>
                    <a:pt x="4602505" y="38951"/>
                  </a:lnTo>
                  <a:lnTo>
                    <a:pt x="4563760" y="17922"/>
                  </a:lnTo>
                  <a:lnTo>
                    <a:pt x="4520944" y="4633"/>
                  </a:lnTo>
                  <a:lnTo>
                    <a:pt x="4474972" y="0"/>
                  </a:lnTo>
                  <a:close/>
                </a:path>
              </a:pathLst>
            </a:custGeom>
            <a:solidFill>
              <a:srgbClr val="FF0000"/>
            </a:solidFill>
          </p:spPr>
          <p:txBody>
            <a:bodyPr wrap="square" lIns="0" tIns="0" rIns="0" bIns="0" rtlCol="0"/>
            <a:lstStyle/>
            <a:p>
              <a:endParaRPr/>
            </a:p>
          </p:txBody>
        </p:sp>
        <p:sp>
          <p:nvSpPr>
            <p:cNvPr id="24" name="object 24"/>
            <p:cNvSpPr/>
            <p:nvPr/>
          </p:nvSpPr>
          <p:spPr>
            <a:xfrm>
              <a:off x="281940" y="312419"/>
              <a:ext cx="4703445" cy="1369060"/>
            </a:xfrm>
            <a:custGeom>
              <a:avLst/>
              <a:gdLst/>
              <a:ahLst/>
              <a:cxnLst/>
              <a:rect l="l" t="t" r="r" b="b"/>
              <a:pathLst>
                <a:path w="4703445" h="1369060">
                  <a:moveTo>
                    <a:pt x="0" y="228091"/>
                  </a:moveTo>
                  <a:lnTo>
                    <a:pt x="4634" y="182119"/>
                  </a:lnTo>
                  <a:lnTo>
                    <a:pt x="17924" y="139303"/>
                  </a:lnTo>
                  <a:lnTo>
                    <a:pt x="38954" y="100558"/>
                  </a:lnTo>
                  <a:lnTo>
                    <a:pt x="66806" y="66801"/>
                  </a:lnTo>
                  <a:lnTo>
                    <a:pt x="100563" y="38951"/>
                  </a:lnTo>
                  <a:lnTo>
                    <a:pt x="139308" y="17922"/>
                  </a:lnTo>
                  <a:lnTo>
                    <a:pt x="182123" y="4633"/>
                  </a:lnTo>
                  <a:lnTo>
                    <a:pt x="228091" y="0"/>
                  </a:lnTo>
                  <a:lnTo>
                    <a:pt x="4474972" y="0"/>
                  </a:lnTo>
                  <a:lnTo>
                    <a:pt x="4520944" y="4633"/>
                  </a:lnTo>
                  <a:lnTo>
                    <a:pt x="4563760" y="17922"/>
                  </a:lnTo>
                  <a:lnTo>
                    <a:pt x="4602505" y="38951"/>
                  </a:lnTo>
                  <a:lnTo>
                    <a:pt x="4636262" y="66801"/>
                  </a:lnTo>
                  <a:lnTo>
                    <a:pt x="4664112" y="100558"/>
                  </a:lnTo>
                  <a:lnTo>
                    <a:pt x="4685141" y="139303"/>
                  </a:lnTo>
                  <a:lnTo>
                    <a:pt x="4698430" y="182119"/>
                  </a:lnTo>
                  <a:lnTo>
                    <a:pt x="4703064" y="228091"/>
                  </a:lnTo>
                  <a:lnTo>
                    <a:pt x="4703064" y="1140459"/>
                  </a:lnTo>
                  <a:lnTo>
                    <a:pt x="4698430" y="1186432"/>
                  </a:lnTo>
                  <a:lnTo>
                    <a:pt x="4685141" y="1229248"/>
                  </a:lnTo>
                  <a:lnTo>
                    <a:pt x="4664112" y="1267993"/>
                  </a:lnTo>
                  <a:lnTo>
                    <a:pt x="4636262" y="1301750"/>
                  </a:lnTo>
                  <a:lnTo>
                    <a:pt x="4602505" y="1329600"/>
                  </a:lnTo>
                  <a:lnTo>
                    <a:pt x="4563760" y="1350629"/>
                  </a:lnTo>
                  <a:lnTo>
                    <a:pt x="4520944" y="1363918"/>
                  </a:lnTo>
                  <a:lnTo>
                    <a:pt x="4474972" y="1368552"/>
                  </a:lnTo>
                  <a:lnTo>
                    <a:pt x="228091" y="1368552"/>
                  </a:lnTo>
                  <a:lnTo>
                    <a:pt x="182123" y="1363918"/>
                  </a:lnTo>
                  <a:lnTo>
                    <a:pt x="139308" y="1350629"/>
                  </a:lnTo>
                  <a:lnTo>
                    <a:pt x="100563" y="1329600"/>
                  </a:lnTo>
                  <a:lnTo>
                    <a:pt x="66806" y="1301750"/>
                  </a:lnTo>
                  <a:lnTo>
                    <a:pt x="38954" y="1267993"/>
                  </a:lnTo>
                  <a:lnTo>
                    <a:pt x="17924" y="1229248"/>
                  </a:lnTo>
                  <a:lnTo>
                    <a:pt x="4634" y="1186432"/>
                  </a:lnTo>
                  <a:lnTo>
                    <a:pt x="0" y="1140459"/>
                  </a:lnTo>
                  <a:lnTo>
                    <a:pt x="0" y="228091"/>
                  </a:lnTo>
                  <a:close/>
                </a:path>
              </a:pathLst>
            </a:custGeom>
            <a:ln w="9144">
              <a:solidFill>
                <a:srgbClr val="FF0000"/>
              </a:solidFill>
            </a:ln>
          </p:spPr>
          <p:txBody>
            <a:bodyPr wrap="square" lIns="0" tIns="0" rIns="0" bIns="0" rtlCol="0"/>
            <a:lstStyle/>
            <a:p>
              <a:endParaRPr/>
            </a:p>
          </p:txBody>
        </p:sp>
      </p:grpSp>
      <p:sp>
        <p:nvSpPr>
          <p:cNvPr id="25" name="object 25"/>
          <p:cNvSpPr txBox="1"/>
          <p:nvPr/>
        </p:nvSpPr>
        <p:spPr>
          <a:xfrm>
            <a:off x="1403730" y="566165"/>
            <a:ext cx="2461895" cy="843821"/>
          </a:xfrm>
          <a:prstGeom prst="rect">
            <a:avLst/>
          </a:prstGeom>
        </p:spPr>
        <p:txBody>
          <a:bodyPr vert="horz" wrap="square" lIns="0" tIns="12700" rIns="0" bIns="0" rtlCol="0">
            <a:spAutoFit/>
          </a:bodyPr>
          <a:lstStyle/>
          <a:p>
            <a:pPr marL="12065" marR="5080" indent="-635" algn="ctr">
              <a:lnSpc>
                <a:spcPct val="100000"/>
              </a:lnSpc>
              <a:spcBef>
                <a:spcPts val="100"/>
              </a:spcBef>
            </a:pPr>
            <a:r>
              <a:rPr sz="1800" b="1" dirty="0">
                <a:solidFill>
                  <a:srgbClr val="FFFFFF"/>
                </a:solidFill>
                <a:latin typeface="+mj-lt"/>
                <a:cs typeface="Arial"/>
              </a:rPr>
              <a:t>1./2.</a:t>
            </a:r>
            <a:r>
              <a:rPr sz="1800" b="1" spc="-10" dirty="0">
                <a:solidFill>
                  <a:srgbClr val="FFFFFF"/>
                </a:solidFill>
                <a:latin typeface="+mj-lt"/>
                <a:cs typeface="Arial"/>
              </a:rPr>
              <a:t> Semester G</a:t>
            </a:r>
            <a:r>
              <a:rPr lang="de-DE" sz="1800" b="1" spc="-10" dirty="0">
                <a:solidFill>
                  <a:srgbClr val="FFFFFF"/>
                </a:solidFill>
                <a:latin typeface="+mj-lt"/>
                <a:cs typeface="Arial"/>
              </a:rPr>
              <a:t>RUNDLAGENMODUL </a:t>
            </a:r>
            <a:br>
              <a:rPr lang="de-DE" sz="1800" b="1" spc="-10" dirty="0">
                <a:solidFill>
                  <a:srgbClr val="FFFFFF"/>
                </a:solidFill>
                <a:latin typeface="+mj-lt"/>
                <a:cs typeface="Arial"/>
              </a:rPr>
            </a:br>
            <a:r>
              <a:rPr lang="de-DE" sz="1800" b="1" spc="-10" dirty="0">
                <a:solidFill>
                  <a:srgbClr val="FFFFFF"/>
                </a:solidFill>
                <a:latin typeface="+mj-lt"/>
                <a:cs typeface="Arial"/>
              </a:rPr>
              <a:t>„SPRACHE“</a:t>
            </a:r>
            <a:endParaRPr sz="1800" b="1" dirty="0">
              <a:latin typeface="+mj-lt"/>
              <a:cs typeface="Arial"/>
            </a:endParaRPr>
          </a:p>
        </p:txBody>
      </p:sp>
      <p:sp>
        <p:nvSpPr>
          <p:cNvPr id="33" name="object 33"/>
          <p:cNvSpPr txBox="1"/>
          <p:nvPr/>
        </p:nvSpPr>
        <p:spPr>
          <a:xfrm>
            <a:off x="10085832" y="575038"/>
            <a:ext cx="1778508" cy="843821"/>
          </a:xfrm>
          <a:prstGeom prst="rect">
            <a:avLst/>
          </a:prstGeom>
        </p:spPr>
        <p:txBody>
          <a:bodyPr vert="horz" wrap="square" lIns="0" tIns="12700" rIns="0" bIns="0" rtlCol="0">
            <a:spAutoFit/>
          </a:bodyPr>
          <a:lstStyle/>
          <a:p>
            <a:pPr marR="5080" algn="ctr">
              <a:lnSpc>
                <a:spcPct val="100000"/>
              </a:lnSpc>
              <a:spcBef>
                <a:spcPts val="100"/>
              </a:spcBef>
            </a:pPr>
            <a:r>
              <a:rPr sz="1800" b="1" dirty="0">
                <a:solidFill>
                  <a:srgbClr val="FFFFFF"/>
                </a:solidFill>
                <a:latin typeface="+mj-lt"/>
                <a:cs typeface="Arial"/>
              </a:rPr>
              <a:t>1. o.</a:t>
            </a:r>
            <a:r>
              <a:rPr sz="1800" b="1" spc="-15" dirty="0">
                <a:solidFill>
                  <a:srgbClr val="FFFFFF"/>
                </a:solidFill>
                <a:latin typeface="+mj-lt"/>
                <a:cs typeface="Arial"/>
              </a:rPr>
              <a:t> </a:t>
            </a:r>
            <a:r>
              <a:rPr sz="1800" b="1" dirty="0">
                <a:solidFill>
                  <a:srgbClr val="FFFFFF"/>
                </a:solidFill>
                <a:latin typeface="+mj-lt"/>
                <a:cs typeface="Arial"/>
              </a:rPr>
              <a:t>2.</a:t>
            </a:r>
            <a:r>
              <a:rPr sz="1800" b="1" spc="5" dirty="0">
                <a:solidFill>
                  <a:srgbClr val="FFFFFF"/>
                </a:solidFill>
                <a:latin typeface="+mj-lt"/>
                <a:cs typeface="Arial"/>
              </a:rPr>
              <a:t> </a:t>
            </a:r>
            <a:r>
              <a:rPr sz="1800" b="1" spc="-20" dirty="0">
                <a:solidFill>
                  <a:srgbClr val="FFFFFF"/>
                </a:solidFill>
                <a:latin typeface="+mj-lt"/>
                <a:cs typeface="Arial"/>
              </a:rPr>
              <a:t>Sem. </a:t>
            </a:r>
            <a:r>
              <a:rPr lang="de-DE" sz="1800" b="1" spc="-10" dirty="0">
                <a:solidFill>
                  <a:srgbClr val="FFFFFF"/>
                </a:solidFill>
                <a:latin typeface="+mj-lt"/>
                <a:cs typeface="Arial"/>
              </a:rPr>
              <a:t>STRUKTURIERTE</a:t>
            </a:r>
            <a:br>
              <a:rPr lang="de-DE" sz="1800" b="1" spc="-10" dirty="0">
                <a:solidFill>
                  <a:srgbClr val="FFFFFF"/>
                </a:solidFill>
                <a:latin typeface="+mj-lt"/>
                <a:cs typeface="Arial"/>
              </a:rPr>
            </a:br>
            <a:r>
              <a:rPr lang="de-DE" sz="1800" b="1" spc="-10" dirty="0">
                <a:solidFill>
                  <a:srgbClr val="FFFFFF"/>
                </a:solidFill>
                <a:latin typeface="+mj-lt"/>
                <a:cs typeface="Arial"/>
              </a:rPr>
              <a:t>SELBSTLERNPHASE </a:t>
            </a:r>
            <a:endParaRPr sz="1800" b="1" dirty="0">
              <a:latin typeface="+mj-lt"/>
              <a:cs typeface="Arial"/>
            </a:endParaRPr>
          </a:p>
        </p:txBody>
      </p:sp>
      <p:grpSp>
        <p:nvGrpSpPr>
          <p:cNvPr id="39" name="object 39"/>
          <p:cNvGrpSpPr/>
          <p:nvPr/>
        </p:nvGrpSpPr>
        <p:grpSpPr>
          <a:xfrm>
            <a:off x="10029253" y="4704397"/>
            <a:ext cx="1833880" cy="1378585"/>
            <a:chOff x="10029253" y="4704397"/>
            <a:chExt cx="1833880" cy="1378585"/>
          </a:xfrm>
        </p:grpSpPr>
        <p:sp>
          <p:nvSpPr>
            <p:cNvPr id="40" name="object 40"/>
            <p:cNvSpPr/>
            <p:nvPr/>
          </p:nvSpPr>
          <p:spPr>
            <a:xfrm>
              <a:off x="10034016" y="4709159"/>
              <a:ext cx="1824355" cy="1369060"/>
            </a:xfrm>
            <a:custGeom>
              <a:avLst/>
              <a:gdLst/>
              <a:ahLst/>
              <a:cxnLst/>
              <a:rect l="l" t="t" r="r" b="b"/>
              <a:pathLst>
                <a:path w="1824354" h="1369060">
                  <a:moveTo>
                    <a:pt x="1596135" y="0"/>
                  </a:moveTo>
                  <a:lnTo>
                    <a:pt x="228091" y="0"/>
                  </a:lnTo>
                  <a:lnTo>
                    <a:pt x="182119" y="4633"/>
                  </a:lnTo>
                  <a:lnTo>
                    <a:pt x="139303" y="17922"/>
                  </a:lnTo>
                  <a:lnTo>
                    <a:pt x="100558" y="38951"/>
                  </a:lnTo>
                  <a:lnTo>
                    <a:pt x="66801" y="66801"/>
                  </a:lnTo>
                  <a:lnTo>
                    <a:pt x="38951" y="100558"/>
                  </a:lnTo>
                  <a:lnTo>
                    <a:pt x="17922" y="139303"/>
                  </a:lnTo>
                  <a:lnTo>
                    <a:pt x="4633" y="182119"/>
                  </a:lnTo>
                  <a:lnTo>
                    <a:pt x="0" y="228091"/>
                  </a:lnTo>
                  <a:lnTo>
                    <a:pt x="0" y="1140459"/>
                  </a:lnTo>
                  <a:lnTo>
                    <a:pt x="4633" y="1186428"/>
                  </a:lnTo>
                  <a:lnTo>
                    <a:pt x="17922" y="1229243"/>
                  </a:lnTo>
                  <a:lnTo>
                    <a:pt x="38951" y="1267988"/>
                  </a:lnTo>
                  <a:lnTo>
                    <a:pt x="66801" y="1301745"/>
                  </a:lnTo>
                  <a:lnTo>
                    <a:pt x="100558" y="1329597"/>
                  </a:lnTo>
                  <a:lnTo>
                    <a:pt x="139303" y="1350627"/>
                  </a:lnTo>
                  <a:lnTo>
                    <a:pt x="182119" y="1363917"/>
                  </a:lnTo>
                  <a:lnTo>
                    <a:pt x="228091" y="1368552"/>
                  </a:lnTo>
                  <a:lnTo>
                    <a:pt x="1596135" y="1368552"/>
                  </a:lnTo>
                  <a:lnTo>
                    <a:pt x="1642108" y="1363917"/>
                  </a:lnTo>
                  <a:lnTo>
                    <a:pt x="1684924" y="1350627"/>
                  </a:lnTo>
                  <a:lnTo>
                    <a:pt x="1723669" y="1329597"/>
                  </a:lnTo>
                  <a:lnTo>
                    <a:pt x="1757426" y="1301745"/>
                  </a:lnTo>
                  <a:lnTo>
                    <a:pt x="1785276" y="1267988"/>
                  </a:lnTo>
                  <a:lnTo>
                    <a:pt x="1806305" y="1229243"/>
                  </a:lnTo>
                  <a:lnTo>
                    <a:pt x="1819594" y="1186428"/>
                  </a:lnTo>
                  <a:lnTo>
                    <a:pt x="1824227" y="1140459"/>
                  </a:lnTo>
                  <a:lnTo>
                    <a:pt x="1824227" y="228091"/>
                  </a:lnTo>
                  <a:lnTo>
                    <a:pt x="1819594" y="182119"/>
                  </a:lnTo>
                  <a:lnTo>
                    <a:pt x="1806305" y="139303"/>
                  </a:lnTo>
                  <a:lnTo>
                    <a:pt x="1785276" y="100558"/>
                  </a:lnTo>
                  <a:lnTo>
                    <a:pt x="1757425" y="66801"/>
                  </a:lnTo>
                  <a:lnTo>
                    <a:pt x="1723669" y="38951"/>
                  </a:lnTo>
                  <a:lnTo>
                    <a:pt x="1684924" y="17922"/>
                  </a:lnTo>
                  <a:lnTo>
                    <a:pt x="1642108" y="4633"/>
                  </a:lnTo>
                  <a:lnTo>
                    <a:pt x="1596135" y="0"/>
                  </a:lnTo>
                  <a:close/>
                </a:path>
              </a:pathLst>
            </a:custGeom>
            <a:solidFill>
              <a:srgbClr val="FFCCCC"/>
            </a:solidFill>
          </p:spPr>
          <p:txBody>
            <a:bodyPr wrap="square" lIns="0" tIns="0" rIns="0" bIns="0" rtlCol="0"/>
            <a:lstStyle/>
            <a:p>
              <a:endParaRPr/>
            </a:p>
          </p:txBody>
        </p:sp>
        <p:sp>
          <p:nvSpPr>
            <p:cNvPr id="41" name="object 41"/>
            <p:cNvSpPr/>
            <p:nvPr/>
          </p:nvSpPr>
          <p:spPr>
            <a:xfrm>
              <a:off x="10034016" y="4709159"/>
              <a:ext cx="1824355" cy="1369060"/>
            </a:xfrm>
            <a:custGeom>
              <a:avLst/>
              <a:gdLst/>
              <a:ahLst/>
              <a:cxnLst/>
              <a:rect l="l" t="t" r="r" b="b"/>
              <a:pathLst>
                <a:path w="1824354" h="1369060">
                  <a:moveTo>
                    <a:pt x="0" y="228091"/>
                  </a:moveTo>
                  <a:lnTo>
                    <a:pt x="4633" y="182119"/>
                  </a:lnTo>
                  <a:lnTo>
                    <a:pt x="17922" y="139303"/>
                  </a:lnTo>
                  <a:lnTo>
                    <a:pt x="38951" y="100558"/>
                  </a:lnTo>
                  <a:lnTo>
                    <a:pt x="66801" y="66801"/>
                  </a:lnTo>
                  <a:lnTo>
                    <a:pt x="100558" y="38951"/>
                  </a:lnTo>
                  <a:lnTo>
                    <a:pt x="139303" y="17922"/>
                  </a:lnTo>
                  <a:lnTo>
                    <a:pt x="182119" y="4633"/>
                  </a:lnTo>
                  <a:lnTo>
                    <a:pt x="228091" y="0"/>
                  </a:lnTo>
                  <a:lnTo>
                    <a:pt x="1596135" y="0"/>
                  </a:lnTo>
                  <a:lnTo>
                    <a:pt x="1642108" y="4633"/>
                  </a:lnTo>
                  <a:lnTo>
                    <a:pt x="1684924" y="17922"/>
                  </a:lnTo>
                  <a:lnTo>
                    <a:pt x="1723669" y="38951"/>
                  </a:lnTo>
                  <a:lnTo>
                    <a:pt x="1757425" y="66801"/>
                  </a:lnTo>
                  <a:lnTo>
                    <a:pt x="1785276" y="100558"/>
                  </a:lnTo>
                  <a:lnTo>
                    <a:pt x="1806305" y="139303"/>
                  </a:lnTo>
                  <a:lnTo>
                    <a:pt x="1819594" y="182119"/>
                  </a:lnTo>
                  <a:lnTo>
                    <a:pt x="1824227" y="228091"/>
                  </a:lnTo>
                  <a:lnTo>
                    <a:pt x="1824227" y="1140459"/>
                  </a:lnTo>
                  <a:lnTo>
                    <a:pt x="1819594" y="1186428"/>
                  </a:lnTo>
                  <a:lnTo>
                    <a:pt x="1806305" y="1229243"/>
                  </a:lnTo>
                  <a:lnTo>
                    <a:pt x="1785276" y="1267988"/>
                  </a:lnTo>
                  <a:lnTo>
                    <a:pt x="1757426" y="1301745"/>
                  </a:lnTo>
                  <a:lnTo>
                    <a:pt x="1723669" y="1329597"/>
                  </a:lnTo>
                  <a:lnTo>
                    <a:pt x="1684924" y="1350627"/>
                  </a:lnTo>
                  <a:lnTo>
                    <a:pt x="1642108" y="1363917"/>
                  </a:lnTo>
                  <a:lnTo>
                    <a:pt x="1596135" y="1368552"/>
                  </a:lnTo>
                  <a:lnTo>
                    <a:pt x="228091" y="1368552"/>
                  </a:lnTo>
                  <a:lnTo>
                    <a:pt x="182119" y="1363917"/>
                  </a:lnTo>
                  <a:lnTo>
                    <a:pt x="139303" y="1350627"/>
                  </a:lnTo>
                  <a:lnTo>
                    <a:pt x="100558" y="1329597"/>
                  </a:lnTo>
                  <a:lnTo>
                    <a:pt x="66801" y="1301745"/>
                  </a:lnTo>
                  <a:lnTo>
                    <a:pt x="38951" y="1267988"/>
                  </a:lnTo>
                  <a:lnTo>
                    <a:pt x="17922" y="1229243"/>
                  </a:lnTo>
                  <a:lnTo>
                    <a:pt x="4633" y="1186428"/>
                  </a:lnTo>
                  <a:lnTo>
                    <a:pt x="0" y="1140459"/>
                  </a:lnTo>
                  <a:lnTo>
                    <a:pt x="0" y="228091"/>
                  </a:lnTo>
                  <a:close/>
                </a:path>
              </a:pathLst>
            </a:custGeom>
            <a:ln w="9143">
              <a:solidFill>
                <a:srgbClr val="FF0000"/>
              </a:solidFill>
            </a:ln>
          </p:spPr>
          <p:txBody>
            <a:bodyPr wrap="square" lIns="0" tIns="0" rIns="0" bIns="0" rtlCol="0"/>
            <a:lstStyle/>
            <a:p>
              <a:endParaRPr/>
            </a:p>
          </p:txBody>
        </p:sp>
      </p:grpSp>
      <p:sp>
        <p:nvSpPr>
          <p:cNvPr id="42" name="object 42"/>
          <p:cNvSpPr txBox="1"/>
          <p:nvPr/>
        </p:nvSpPr>
        <p:spPr>
          <a:xfrm>
            <a:off x="9989375" y="5110278"/>
            <a:ext cx="1956308" cy="566822"/>
          </a:xfrm>
          <a:prstGeom prst="rect">
            <a:avLst/>
          </a:prstGeom>
        </p:spPr>
        <p:txBody>
          <a:bodyPr vert="horz" wrap="square" lIns="0" tIns="12700" rIns="0" bIns="0" rtlCol="0">
            <a:spAutoFit/>
          </a:bodyPr>
          <a:lstStyle/>
          <a:p>
            <a:pPr marL="12700" algn="ctr">
              <a:lnSpc>
                <a:spcPct val="100000"/>
              </a:lnSpc>
              <a:spcBef>
                <a:spcPts val="100"/>
              </a:spcBef>
            </a:pPr>
            <a:r>
              <a:rPr sz="1800" b="1" dirty="0">
                <a:solidFill>
                  <a:srgbClr val="FF0000"/>
                </a:solidFill>
                <a:latin typeface="+mj-lt"/>
                <a:cs typeface="Arial"/>
              </a:rPr>
              <a:t>5./6.</a:t>
            </a:r>
            <a:r>
              <a:rPr sz="1800" b="1" spc="-10" dirty="0">
                <a:solidFill>
                  <a:srgbClr val="FF0000"/>
                </a:solidFill>
                <a:latin typeface="+mj-lt"/>
                <a:cs typeface="Arial"/>
              </a:rPr>
              <a:t> </a:t>
            </a:r>
            <a:r>
              <a:rPr sz="1800" b="1" spc="-20" dirty="0">
                <a:solidFill>
                  <a:srgbClr val="FF0000"/>
                </a:solidFill>
                <a:latin typeface="+mj-lt"/>
                <a:cs typeface="Arial"/>
              </a:rPr>
              <a:t>Sem.</a:t>
            </a:r>
            <a:endParaRPr sz="1800" b="1" dirty="0">
              <a:latin typeface="+mj-lt"/>
              <a:cs typeface="Arial"/>
            </a:endParaRPr>
          </a:p>
          <a:p>
            <a:pPr marL="247015" marR="38100" indent="-203200" algn="ctr">
              <a:lnSpc>
                <a:spcPct val="100000"/>
              </a:lnSpc>
            </a:pPr>
            <a:r>
              <a:rPr lang="de-DE" sz="1800" b="1" spc="-10" dirty="0">
                <a:solidFill>
                  <a:srgbClr val="FF0000"/>
                </a:solidFill>
                <a:latin typeface="+mj-lt"/>
                <a:cs typeface="Arial"/>
              </a:rPr>
              <a:t>BACHELORARBEIT</a:t>
            </a:r>
            <a:endParaRPr sz="1800" b="1" dirty="0">
              <a:latin typeface="+mj-lt"/>
              <a:cs typeface="Arial"/>
            </a:endParaRPr>
          </a:p>
        </p:txBody>
      </p:sp>
      <p:sp>
        <p:nvSpPr>
          <p:cNvPr id="47" name="Holder 4">
            <a:extLst>
              <a:ext uri="{FF2B5EF4-FFF2-40B4-BE49-F238E27FC236}">
                <a16:creationId xmlns:a16="http://schemas.microsoft.com/office/drawing/2014/main" id="{A002D903-4E7D-4A0C-B6E9-5A499820EA1F}"/>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48" name="Holder 6">
            <a:extLst>
              <a:ext uri="{FF2B5EF4-FFF2-40B4-BE49-F238E27FC236}">
                <a16:creationId xmlns:a16="http://schemas.microsoft.com/office/drawing/2014/main" id="{054E8B5F-99EE-76ED-DB26-BE2B6669C794}"/>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11</a:t>
            </a:fld>
            <a:endParaRPr lang="de-DE" dirty="0"/>
          </a:p>
        </p:txBody>
      </p:sp>
      <p:sp>
        <p:nvSpPr>
          <p:cNvPr id="46" name="object 3">
            <a:extLst>
              <a:ext uri="{FF2B5EF4-FFF2-40B4-BE49-F238E27FC236}">
                <a16:creationId xmlns:a16="http://schemas.microsoft.com/office/drawing/2014/main" id="{901658AC-28B4-5250-1120-3E744EB159EF}"/>
              </a:ext>
            </a:extLst>
          </p:cNvPr>
          <p:cNvSpPr/>
          <p:nvPr/>
        </p:nvSpPr>
        <p:spPr>
          <a:xfrm>
            <a:off x="266700" y="4721989"/>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2"/>
                </a:lnTo>
                <a:lnTo>
                  <a:pt x="38951" y="100558"/>
                </a:lnTo>
                <a:lnTo>
                  <a:pt x="17922" y="139303"/>
                </a:lnTo>
                <a:lnTo>
                  <a:pt x="4633" y="182119"/>
                </a:lnTo>
                <a:lnTo>
                  <a:pt x="0" y="228092"/>
                </a:lnTo>
                <a:lnTo>
                  <a:pt x="0" y="1140460"/>
                </a:lnTo>
                <a:lnTo>
                  <a:pt x="4633" y="1186428"/>
                </a:lnTo>
                <a:lnTo>
                  <a:pt x="17922" y="1229243"/>
                </a:lnTo>
                <a:lnTo>
                  <a:pt x="38951" y="1267988"/>
                </a:lnTo>
                <a:lnTo>
                  <a:pt x="66801" y="1301745"/>
                </a:lnTo>
                <a:lnTo>
                  <a:pt x="100558" y="1329597"/>
                </a:lnTo>
                <a:lnTo>
                  <a:pt x="139303" y="1350627"/>
                </a:lnTo>
                <a:lnTo>
                  <a:pt x="182119" y="1363917"/>
                </a:lnTo>
                <a:lnTo>
                  <a:pt x="228092" y="1368552"/>
                </a:lnTo>
                <a:lnTo>
                  <a:pt x="4474972" y="1368552"/>
                </a:lnTo>
                <a:lnTo>
                  <a:pt x="4520944" y="1363917"/>
                </a:lnTo>
                <a:lnTo>
                  <a:pt x="4563760" y="1350627"/>
                </a:lnTo>
                <a:lnTo>
                  <a:pt x="4602505" y="1329597"/>
                </a:lnTo>
                <a:lnTo>
                  <a:pt x="4636262" y="1301745"/>
                </a:lnTo>
                <a:lnTo>
                  <a:pt x="4664112" y="1267988"/>
                </a:lnTo>
                <a:lnTo>
                  <a:pt x="4685141" y="1229243"/>
                </a:lnTo>
                <a:lnTo>
                  <a:pt x="4698430" y="1186428"/>
                </a:lnTo>
                <a:lnTo>
                  <a:pt x="4703064" y="1140460"/>
                </a:lnTo>
                <a:lnTo>
                  <a:pt x="4703064" y="228092"/>
                </a:lnTo>
                <a:lnTo>
                  <a:pt x="4698430" y="182119"/>
                </a:lnTo>
                <a:lnTo>
                  <a:pt x="4685141" y="139303"/>
                </a:lnTo>
                <a:lnTo>
                  <a:pt x="4664112" y="100558"/>
                </a:lnTo>
                <a:lnTo>
                  <a:pt x="4636262" y="66802"/>
                </a:lnTo>
                <a:lnTo>
                  <a:pt x="4602505" y="38951"/>
                </a:lnTo>
                <a:lnTo>
                  <a:pt x="4563760" y="17922"/>
                </a:lnTo>
                <a:lnTo>
                  <a:pt x="4520944" y="4633"/>
                </a:lnTo>
                <a:lnTo>
                  <a:pt x="4474972" y="0"/>
                </a:lnTo>
                <a:close/>
              </a:path>
            </a:pathLst>
          </a:custGeom>
          <a:solidFill>
            <a:srgbClr val="FFCCCC"/>
          </a:solidFill>
        </p:spPr>
        <p:txBody>
          <a:bodyPr wrap="square" lIns="0" tIns="0" rIns="0" bIns="0" rtlCol="0"/>
          <a:lstStyle/>
          <a:p>
            <a:endParaRPr/>
          </a:p>
        </p:txBody>
      </p:sp>
      <p:sp>
        <p:nvSpPr>
          <p:cNvPr id="49" name="object 4">
            <a:extLst>
              <a:ext uri="{FF2B5EF4-FFF2-40B4-BE49-F238E27FC236}">
                <a16:creationId xmlns:a16="http://schemas.microsoft.com/office/drawing/2014/main" id="{7F899EA1-3ED3-F1C5-1039-9D5F955B6F6F}"/>
              </a:ext>
            </a:extLst>
          </p:cNvPr>
          <p:cNvSpPr/>
          <p:nvPr/>
        </p:nvSpPr>
        <p:spPr>
          <a:xfrm>
            <a:off x="266700" y="4721989"/>
            <a:ext cx="4703445" cy="1369060"/>
          </a:xfrm>
          <a:custGeom>
            <a:avLst/>
            <a:gdLst/>
            <a:ahLst/>
            <a:cxnLst/>
            <a:rect l="l" t="t" r="r" b="b"/>
            <a:pathLst>
              <a:path w="4703445" h="1369060">
                <a:moveTo>
                  <a:pt x="0" y="228092"/>
                </a:moveTo>
                <a:lnTo>
                  <a:pt x="4633" y="182119"/>
                </a:lnTo>
                <a:lnTo>
                  <a:pt x="17922" y="139303"/>
                </a:lnTo>
                <a:lnTo>
                  <a:pt x="38951" y="100558"/>
                </a:lnTo>
                <a:lnTo>
                  <a:pt x="66801" y="66802"/>
                </a:lnTo>
                <a:lnTo>
                  <a:pt x="100558" y="38951"/>
                </a:lnTo>
                <a:lnTo>
                  <a:pt x="139303" y="17922"/>
                </a:lnTo>
                <a:lnTo>
                  <a:pt x="182119" y="4633"/>
                </a:lnTo>
                <a:lnTo>
                  <a:pt x="228092" y="0"/>
                </a:lnTo>
                <a:lnTo>
                  <a:pt x="4474972" y="0"/>
                </a:lnTo>
                <a:lnTo>
                  <a:pt x="4520944" y="4633"/>
                </a:lnTo>
                <a:lnTo>
                  <a:pt x="4563760" y="17922"/>
                </a:lnTo>
                <a:lnTo>
                  <a:pt x="4602505" y="38951"/>
                </a:lnTo>
                <a:lnTo>
                  <a:pt x="4636262" y="66802"/>
                </a:lnTo>
                <a:lnTo>
                  <a:pt x="4664112" y="100558"/>
                </a:lnTo>
                <a:lnTo>
                  <a:pt x="4685141" y="139303"/>
                </a:lnTo>
                <a:lnTo>
                  <a:pt x="4698430" y="182119"/>
                </a:lnTo>
                <a:lnTo>
                  <a:pt x="4703064" y="228092"/>
                </a:lnTo>
                <a:lnTo>
                  <a:pt x="4703064" y="1140460"/>
                </a:lnTo>
                <a:lnTo>
                  <a:pt x="4698430" y="1186428"/>
                </a:lnTo>
                <a:lnTo>
                  <a:pt x="4685141" y="1229243"/>
                </a:lnTo>
                <a:lnTo>
                  <a:pt x="4664112" y="1267988"/>
                </a:lnTo>
                <a:lnTo>
                  <a:pt x="4636262" y="1301745"/>
                </a:lnTo>
                <a:lnTo>
                  <a:pt x="4602505" y="1329597"/>
                </a:lnTo>
                <a:lnTo>
                  <a:pt x="4563760" y="1350627"/>
                </a:lnTo>
                <a:lnTo>
                  <a:pt x="4520944" y="1363917"/>
                </a:lnTo>
                <a:lnTo>
                  <a:pt x="4474972" y="1368552"/>
                </a:lnTo>
                <a:lnTo>
                  <a:pt x="228092" y="1368552"/>
                </a:lnTo>
                <a:lnTo>
                  <a:pt x="182119" y="1363917"/>
                </a:lnTo>
                <a:lnTo>
                  <a:pt x="139303" y="1350627"/>
                </a:lnTo>
                <a:lnTo>
                  <a:pt x="100558" y="1329597"/>
                </a:lnTo>
                <a:lnTo>
                  <a:pt x="66801" y="1301745"/>
                </a:lnTo>
                <a:lnTo>
                  <a:pt x="38951" y="1267988"/>
                </a:lnTo>
                <a:lnTo>
                  <a:pt x="17922" y="1229243"/>
                </a:lnTo>
                <a:lnTo>
                  <a:pt x="4633" y="1186428"/>
                </a:lnTo>
                <a:lnTo>
                  <a:pt x="0" y="1140460"/>
                </a:lnTo>
                <a:lnTo>
                  <a:pt x="0" y="228092"/>
                </a:lnTo>
                <a:close/>
              </a:path>
            </a:pathLst>
          </a:custGeom>
          <a:ln w="9144">
            <a:solidFill>
              <a:srgbClr val="FF0000"/>
            </a:solidFill>
          </a:ln>
        </p:spPr>
        <p:txBody>
          <a:bodyPr wrap="square" lIns="0" tIns="0" rIns="0" bIns="0" rtlCol="0"/>
          <a:lstStyle/>
          <a:p>
            <a:endParaRPr/>
          </a:p>
        </p:txBody>
      </p:sp>
      <p:sp>
        <p:nvSpPr>
          <p:cNvPr id="50" name="object 34">
            <a:extLst>
              <a:ext uri="{FF2B5EF4-FFF2-40B4-BE49-F238E27FC236}">
                <a16:creationId xmlns:a16="http://schemas.microsoft.com/office/drawing/2014/main" id="{C963FCF5-13D8-8BC9-CDAA-453CC368A476}"/>
              </a:ext>
            </a:extLst>
          </p:cNvPr>
          <p:cNvSpPr txBox="1"/>
          <p:nvPr/>
        </p:nvSpPr>
        <p:spPr>
          <a:xfrm>
            <a:off x="326326" y="4800600"/>
            <a:ext cx="4584192" cy="1120820"/>
          </a:xfrm>
          <a:prstGeom prst="rect">
            <a:avLst/>
          </a:prstGeom>
        </p:spPr>
        <p:txBody>
          <a:bodyPr vert="horz" wrap="square" lIns="0" tIns="12700" rIns="0" bIns="0" rtlCol="0">
            <a:spAutoFit/>
          </a:bodyPr>
          <a:lstStyle/>
          <a:p>
            <a:pPr marL="12700" marR="5080" indent="-12700" algn="ctr">
              <a:lnSpc>
                <a:spcPct val="100000"/>
              </a:lnSpc>
              <a:spcBef>
                <a:spcPts val="100"/>
              </a:spcBef>
            </a:pPr>
            <a:r>
              <a:rPr lang="de-DE" b="1" dirty="0">
                <a:solidFill>
                  <a:srgbClr val="FF0000"/>
                </a:solidFill>
                <a:latin typeface="+mj-lt"/>
                <a:cs typeface="Arial"/>
              </a:rPr>
              <a:t>5./</a:t>
            </a:r>
            <a:r>
              <a:rPr sz="1800" b="1" dirty="0">
                <a:solidFill>
                  <a:srgbClr val="FF0000"/>
                </a:solidFill>
                <a:latin typeface="+mj-lt"/>
                <a:cs typeface="Arial"/>
              </a:rPr>
              <a:t>6. </a:t>
            </a:r>
            <a:r>
              <a:rPr sz="1800" b="1" spc="-10" dirty="0">
                <a:solidFill>
                  <a:srgbClr val="FF0000"/>
                </a:solidFill>
                <a:latin typeface="+mj-lt"/>
                <a:cs typeface="Arial"/>
              </a:rPr>
              <a:t>Semester </a:t>
            </a:r>
            <a:br>
              <a:rPr lang="de-DE" sz="1800" b="1" spc="-10" dirty="0">
                <a:solidFill>
                  <a:srgbClr val="FF0000"/>
                </a:solidFill>
                <a:latin typeface="+mj-lt"/>
                <a:cs typeface="Arial"/>
              </a:rPr>
            </a:br>
            <a:r>
              <a:rPr lang="de-DE" sz="1800" b="1" spc="-10" dirty="0">
                <a:solidFill>
                  <a:srgbClr val="FF0000"/>
                </a:solidFill>
                <a:latin typeface="+mj-lt"/>
                <a:cs typeface="Arial"/>
              </a:rPr>
              <a:t>VERTIEFUNGSMODUL </a:t>
            </a:r>
            <a:br>
              <a:rPr lang="de-DE" sz="1800" b="1" spc="-10" dirty="0">
                <a:solidFill>
                  <a:srgbClr val="FF0000"/>
                </a:solidFill>
                <a:latin typeface="+mj-lt"/>
                <a:cs typeface="Arial"/>
              </a:rPr>
            </a:br>
            <a:r>
              <a:rPr lang="de-DE" sz="1800" b="1" spc="-10" dirty="0">
                <a:solidFill>
                  <a:srgbClr val="FF0000"/>
                </a:solidFill>
                <a:latin typeface="+mj-lt"/>
                <a:cs typeface="Arial"/>
              </a:rPr>
              <a:t>„SPRACHWISSENSCHAFT UND SPRACHDIDAKTIK“</a:t>
            </a:r>
            <a:endParaRPr sz="1800" b="1" dirty="0">
              <a:latin typeface="+mj-lt"/>
              <a:cs typeface="Arial"/>
            </a:endParaRPr>
          </a:p>
        </p:txBody>
      </p:sp>
      <p:sp>
        <p:nvSpPr>
          <p:cNvPr id="53" name="object 5">
            <a:extLst>
              <a:ext uri="{FF2B5EF4-FFF2-40B4-BE49-F238E27FC236}">
                <a16:creationId xmlns:a16="http://schemas.microsoft.com/office/drawing/2014/main" id="{778B3802-BCDE-C9EB-A570-B59B3556DDCE}"/>
              </a:ext>
            </a:extLst>
          </p:cNvPr>
          <p:cNvSpPr txBox="1"/>
          <p:nvPr/>
        </p:nvSpPr>
        <p:spPr>
          <a:xfrm>
            <a:off x="5619830" y="5009895"/>
            <a:ext cx="3866592" cy="330219"/>
          </a:xfrm>
          <a:prstGeom prst="rect">
            <a:avLst/>
          </a:prstGeom>
        </p:spPr>
        <p:txBody>
          <a:bodyPr vert="horz" wrap="square" lIns="0" tIns="47625" rIns="0" bIns="0" rtlCol="0">
            <a:spAutoFit/>
          </a:bodyPr>
          <a:lstStyle/>
          <a:p>
            <a:pPr marR="5080" indent="12700" algn="ctr">
              <a:lnSpc>
                <a:spcPts val="2160"/>
              </a:lnSpc>
              <a:spcBef>
                <a:spcPts val="375"/>
              </a:spcBef>
            </a:pPr>
            <a:r>
              <a:rPr lang="de-DE" sz="2000" b="1" dirty="0">
                <a:solidFill>
                  <a:srgbClr val="FF0000"/>
                </a:solidFill>
                <a:latin typeface="+mj-lt"/>
                <a:cs typeface="Arial"/>
              </a:rPr>
              <a:t>Bachelor </a:t>
            </a:r>
            <a:r>
              <a:rPr lang="de-DE" sz="2000" b="1" dirty="0" err="1">
                <a:solidFill>
                  <a:srgbClr val="FF0000"/>
                </a:solidFill>
                <a:latin typeface="+mj-lt"/>
                <a:cs typeface="Arial"/>
              </a:rPr>
              <a:t>HRSGe</a:t>
            </a:r>
            <a:r>
              <a:rPr lang="de-DE" sz="2000" b="1" dirty="0">
                <a:solidFill>
                  <a:srgbClr val="FF0000"/>
                </a:solidFill>
                <a:latin typeface="+mj-lt"/>
                <a:cs typeface="Arial"/>
              </a:rPr>
              <a:t> Deutsch</a:t>
            </a:r>
            <a:endParaRPr sz="2000" b="1" dirty="0">
              <a:latin typeface="+mj-lt"/>
              <a:cs typeface="Arial"/>
            </a:endParaRPr>
          </a:p>
        </p:txBody>
      </p:sp>
      <p:sp>
        <p:nvSpPr>
          <p:cNvPr id="54" name="object 3">
            <a:extLst>
              <a:ext uri="{FF2B5EF4-FFF2-40B4-BE49-F238E27FC236}">
                <a16:creationId xmlns:a16="http://schemas.microsoft.com/office/drawing/2014/main" id="{B675000B-54EA-33DD-E9EF-8068E6666516}"/>
              </a:ext>
            </a:extLst>
          </p:cNvPr>
          <p:cNvSpPr/>
          <p:nvPr/>
        </p:nvSpPr>
        <p:spPr>
          <a:xfrm>
            <a:off x="5128037" y="4702684"/>
            <a:ext cx="4703445" cy="1369060"/>
          </a:xfrm>
          <a:custGeom>
            <a:avLst/>
            <a:gdLst/>
            <a:ahLst/>
            <a:cxnLst/>
            <a:rect l="l" t="t" r="r" b="b"/>
            <a:pathLst>
              <a:path w="4703445" h="1369060">
                <a:moveTo>
                  <a:pt x="4474972" y="0"/>
                </a:moveTo>
                <a:lnTo>
                  <a:pt x="228092" y="0"/>
                </a:lnTo>
                <a:lnTo>
                  <a:pt x="182119" y="4633"/>
                </a:lnTo>
                <a:lnTo>
                  <a:pt x="139303" y="17922"/>
                </a:lnTo>
                <a:lnTo>
                  <a:pt x="100558" y="38951"/>
                </a:lnTo>
                <a:lnTo>
                  <a:pt x="66801" y="66802"/>
                </a:lnTo>
                <a:lnTo>
                  <a:pt x="38951" y="100558"/>
                </a:lnTo>
                <a:lnTo>
                  <a:pt x="17922" y="139303"/>
                </a:lnTo>
                <a:lnTo>
                  <a:pt x="4633" y="182119"/>
                </a:lnTo>
                <a:lnTo>
                  <a:pt x="0" y="228092"/>
                </a:lnTo>
                <a:lnTo>
                  <a:pt x="0" y="1140460"/>
                </a:lnTo>
                <a:lnTo>
                  <a:pt x="4633" y="1186428"/>
                </a:lnTo>
                <a:lnTo>
                  <a:pt x="17922" y="1229243"/>
                </a:lnTo>
                <a:lnTo>
                  <a:pt x="38951" y="1267988"/>
                </a:lnTo>
                <a:lnTo>
                  <a:pt x="66801" y="1301745"/>
                </a:lnTo>
                <a:lnTo>
                  <a:pt x="100558" y="1329597"/>
                </a:lnTo>
                <a:lnTo>
                  <a:pt x="139303" y="1350627"/>
                </a:lnTo>
                <a:lnTo>
                  <a:pt x="182119" y="1363917"/>
                </a:lnTo>
                <a:lnTo>
                  <a:pt x="228092" y="1368552"/>
                </a:lnTo>
                <a:lnTo>
                  <a:pt x="4474972" y="1368552"/>
                </a:lnTo>
                <a:lnTo>
                  <a:pt x="4520944" y="1363917"/>
                </a:lnTo>
                <a:lnTo>
                  <a:pt x="4563760" y="1350627"/>
                </a:lnTo>
                <a:lnTo>
                  <a:pt x="4602505" y="1329597"/>
                </a:lnTo>
                <a:lnTo>
                  <a:pt x="4636262" y="1301745"/>
                </a:lnTo>
                <a:lnTo>
                  <a:pt x="4664112" y="1267988"/>
                </a:lnTo>
                <a:lnTo>
                  <a:pt x="4685141" y="1229243"/>
                </a:lnTo>
                <a:lnTo>
                  <a:pt x="4698430" y="1186428"/>
                </a:lnTo>
                <a:lnTo>
                  <a:pt x="4703064" y="1140460"/>
                </a:lnTo>
                <a:lnTo>
                  <a:pt x="4703064" y="228092"/>
                </a:lnTo>
                <a:lnTo>
                  <a:pt x="4698430" y="182119"/>
                </a:lnTo>
                <a:lnTo>
                  <a:pt x="4685141" y="139303"/>
                </a:lnTo>
                <a:lnTo>
                  <a:pt x="4664112" y="100558"/>
                </a:lnTo>
                <a:lnTo>
                  <a:pt x="4636262" y="66802"/>
                </a:lnTo>
                <a:lnTo>
                  <a:pt x="4602505" y="38951"/>
                </a:lnTo>
                <a:lnTo>
                  <a:pt x="4563760" y="17922"/>
                </a:lnTo>
                <a:lnTo>
                  <a:pt x="4520944" y="4633"/>
                </a:lnTo>
                <a:lnTo>
                  <a:pt x="4474972" y="0"/>
                </a:lnTo>
                <a:close/>
              </a:path>
            </a:pathLst>
          </a:custGeom>
          <a:solidFill>
            <a:srgbClr val="FFCCCC"/>
          </a:solidFill>
        </p:spPr>
        <p:txBody>
          <a:bodyPr wrap="square" lIns="0" tIns="0" rIns="0" bIns="0" rtlCol="0"/>
          <a:lstStyle/>
          <a:p>
            <a:endParaRPr/>
          </a:p>
        </p:txBody>
      </p:sp>
      <p:sp>
        <p:nvSpPr>
          <p:cNvPr id="55" name="object 4">
            <a:extLst>
              <a:ext uri="{FF2B5EF4-FFF2-40B4-BE49-F238E27FC236}">
                <a16:creationId xmlns:a16="http://schemas.microsoft.com/office/drawing/2014/main" id="{EE3B1117-5C05-8F33-4D1D-DC9A4900BCE1}"/>
              </a:ext>
            </a:extLst>
          </p:cNvPr>
          <p:cNvSpPr/>
          <p:nvPr/>
        </p:nvSpPr>
        <p:spPr>
          <a:xfrm>
            <a:off x="5128037" y="4723200"/>
            <a:ext cx="4703445" cy="1369060"/>
          </a:xfrm>
          <a:custGeom>
            <a:avLst/>
            <a:gdLst/>
            <a:ahLst/>
            <a:cxnLst/>
            <a:rect l="l" t="t" r="r" b="b"/>
            <a:pathLst>
              <a:path w="4703445" h="1369060">
                <a:moveTo>
                  <a:pt x="0" y="228092"/>
                </a:moveTo>
                <a:lnTo>
                  <a:pt x="4633" y="182119"/>
                </a:lnTo>
                <a:lnTo>
                  <a:pt x="17922" y="139303"/>
                </a:lnTo>
                <a:lnTo>
                  <a:pt x="38951" y="100558"/>
                </a:lnTo>
                <a:lnTo>
                  <a:pt x="66801" y="66802"/>
                </a:lnTo>
                <a:lnTo>
                  <a:pt x="100558" y="38951"/>
                </a:lnTo>
                <a:lnTo>
                  <a:pt x="139303" y="17922"/>
                </a:lnTo>
                <a:lnTo>
                  <a:pt x="182119" y="4633"/>
                </a:lnTo>
                <a:lnTo>
                  <a:pt x="228092" y="0"/>
                </a:lnTo>
                <a:lnTo>
                  <a:pt x="4474972" y="0"/>
                </a:lnTo>
                <a:lnTo>
                  <a:pt x="4520944" y="4633"/>
                </a:lnTo>
                <a:lnTo>
                  <a:pt x="4563760" y="17922"/>
                </a:lnTo>
                <a:lnTo>
                  <a:pt x="4602505" y="38951"/>
                </a:lnTo>
                <a:lnTo>
                  <a:pt x="4636262" y="66802"/>
                </a:lnTo>
                <a:lnTo>
                  <a:pt x="4664112" y="100558"/>
                </a:lnTo>
                <a:lnTo>
                  <a:pt x="4685141" y="139303"/>
                </a:lnTo>
                <a:lnTo>
                  <a:pt x="4698430" y="182119"/>
                </a:lnTo>
                <a:lnTo>
                  <a:pt x="4703064" y="228092"/>
                </a:lnTo>
                <a:lnTo>
                  <a:pt x="4703064" y="1140460"/>
                </a:lnTo>
                <a:lnTo>
                  <a:pt x="4698430" y="1186428"/>
                </a:lnTo>
                <a:lnTo>
                  <a:pt x="4685141" y="1229243"/>
                </a:lnTo>
                <a:lnTo>
                  <a:pt x="4664112" y="1267988"/>
                </a:lnTo>
                <a:lnTo>
                  <a:pt x="4636262" y="1301745"/>
                </a:lnTo>
                <a:lnTo>
                  <a:pt x="4602505" y="1329597"/>
                </a:lnTo>
                <a:lnTo>
                  <a:pt x="4563760" y="1350627"/>
                </a:lnTo>
                <a:lnTo>
                  <a:pt x="4520944" y="1363917"/>
                </a:lnTo>
                <a:lnTo>
                  <a:pt x="4474972" y="1368552"/>
                </a:lnTo>
                <a:lnTo>
                  <a:pt x="228092" y="1368552"/>
                </a:lnTo>
                <a:lnTo>
                  <a:pt x="182119" y="1363917"/>
                </a:lnTo>
                <a:lnTo>
                  <a:pt x="139303" y="1350627"/>
                </a:lnTo>
                <a:lnTo>
                  <a:pt x="100558" y="1329597"/>
                </a:lnTo>
                <a:lnTo>
                  <a:pt x="66801" y="1301745"/>
                </a:lnTo>
                <a:lnTo>
                  <a:pt x="38951" y="1267988"/>
                </a:lnTo>
                <a:lnTo>
                  <a:pt x="17922" y="1229243"/>
                </a:lnTo>
                <a:lnTo>
                  <a:pt x="4633" y="1186428"/>
                </a:lnTo>
                <a:lnTo>
                  <a:pt x="0" y="1140460"/>
                </a:lnTo>
                <a:lnTo>
                  <a:pt x="0" y="228092"/>
                </a:lnTo>
                <a:close/>
              </a:path>
            </a:pathLst>
          </a:custGeom>
          <a:ln w="9144">
            <a:solidFill>
              <a:srgbClr val="FF0000"/>
            </a:solidFill>
          </a:ln>
        </p:spPr>
        <p:txBody>
          <a:bodyPr wrap="square" lIns="0" tIns="0" rIns="0" bIns="0" rtlCol="0"/>
          <a:lstStyle/>
          <a:p>
            <a:endParaRPr/>
          </a:p>
        </p:txBody>
      </p:sp>
      <p:sp>
        <p:nvSpPr>
          <p:cNvPr id="56" name="object 34">
            <a:extLst>
              <a:ext uri="{FF2B5EF4-FFF2-40B4-BE49-F238E27FC236}">
                <a16:creationId xmlns:a16="http://schemas.microsoft.com/office/drawing/2014/main" id="{3A4A5316-2107-41C9-DC4A-70533B15EE3A}"/>
              </a:ext>
            </a:extLst>
          </p:cNvPr>
          <p:cNvSpPr txBox="1"/>
          <p:nvPr/>
        </p:nvSpPr>
        <p:spPr>
          <a:xfrm>
            <a:off x="5187663" y="4800600"/>
            <a:ext cx="4584192" cy="1120820"/>
          </a:xfrm>
          <a:prstGeom prst="rect">
            <a:avLst/>
          </a:prstGeom>
        </p:spPr>
        <p:txBody>
          <a:bodyPr vert="horz" wrap="square" lIns="0" tIns="12700" rIns="0" bIns="0" rtlCol="0">
            <a:spAutoFit/>
          </a:bodyPr>
          <a:lstStyle/>
          <a:p>
            <a:pPr marL="12700" marR="5080" indent="-12700" algn="ctr">
              <a:lnSpc>
                <a:spcPct val="100000"/>
              </a:lnSpc>
              <a:spcBef>
                <a:spcPts val="100"/>
              </a:spcBef>
            </a:pPr>
            <a:r>
              <a:rPr lang="de-DE" b="1" dirty="0">
                <a:solidFill>
                  <a:srgbClr val="FF0000"/>
                </a:solidFill>
                <a:latin typeface="+mj-lt"/>
                <a:cs typeface="Arial"/>
              </a:rPr>
              <a:t>5./</a:t>
            </a:r>
            <a:r>
              <a:rPr sz="1800" b="1" dirty="0">
                <a:solidFill>
                  <a:srgbClr val="FF0000"/>
                </a:solidFill>
                <a:latin typeface="+mj-lt"/>
                <a:cs typeface="Arial"/>
              </a:rPr>
              <a:t>6. </a:t>
            </a:r>
            <a:r>
              <a:rPr sz="1800" b="1" spc="-10" dirty="0">
                <a:solidFill>
                  <a:srgbClr val="FF0000"/>
                </a:solidFill>
                <a:latin typeface="+mj-lt"/>
                <a:cs typeface="Arial"/>
              </a:rPr>
              <a:t>Semester </a:t>
            </a:r>
            <a:br>
              <a:rPr lang="de-DE" sz="1800" b="1" spc="-10" dirty="0">
                <a:solidFill>
                  <a:srgbClr val="FF0000"/>
                </a:solidFill>
                <a:latin typeface="+mj-lt"/>
                <a:cs typeface="Arial"/>
              </a:rPr>
            </a:br>
            <a:r>
              <a:rPr lang="de-DE" sz="1800" b="1" spc="-10" dirty="0">
                <a:solidFill>
                  <a:srgbClr val="FF0000"/>
                </a:solidFill>
                <a:latin typeface="+mj-lt"/>
                <a:cs typeface="Arial"/>
              </a:rPr>
              <a:t>VERTIEFUNGSMODUL „LITERATURWISSENSCHAFT UND LITERATURDIDAKTIK</a:t>
            </a:r>
            <a:endParaRPr sz="1800" b="1" dirty="0">
              <a:latin typeface="+mj-lt"/>
              <a:cs typeface="Arial"/>
            </a:endParaRPr>
          </a:p>
        </p:txBody>
      </p:sp>
      <p:sp>
        <p:nvSpPr>
          <p:cNvPr id="57" name="object 5">
            <a:extLst>
              <a:ext uri="{FF2B5EF4-FFF2-40B4-BE49-F238E27FC236}">
                <a16:creationId xmlns:a16="http://schemas.microsoft.com/office/drawing/2014/main" id="{726CD548-5C56-094D-CE32-810E3AAC1542}"/>
              </a:ext>
            </a:extLst>
          </p:cNvPr>
          <p:cNvSpPr txBox="1"/>
          <p:nvPr/>
        </p:nvSpPr>
        <p:spPr>
          <a:xfrm>
            <a:off x="5791200" y="3716328"/>
            <a:ext cx="3866592" cy="330219"/>
          </a:xfrm>
          <a:prstGeom prst="rect">
            <a:avLst/>
          </a:prstGeom>
        </p:spPr>
        <p:txBody>
          <a:bodyPr vert="horz" wrap="square" lIns="0" tIns="47625" rIns="0" bIns="0" rtlCol="0">
            <a:spAutoFit/>
          </a:bodyPr>
          <a:lstStyle/>
          <a:p>
            <a:pPr marR="5080" indent="12700" algn="ctr">
              <a:lnSpc>
                <a:spcPts val="2160"/>
              </a:lnSpc>
              <a:spcBef>
                <a:spcPts val="375"/>
              </a:spcBef>
            </a:pPr>
            <a:r>
              <a:rPr lang="de-DE" sz="2000" b="1" dirty="0">
                <a:solidFill>
                  <a:srgbClr val="FF0000"/>
                </a:solidFill>
                <a:latin typeface="+mj-lt"/>
                <a:cs typeface="Arial"/>
              </a:rPr>
              <a:t>Bachelor </a:t>
            </a:r>
            <a:r>
              <a:rPr lang="de-DE" sz="2000" b="1" dirty="0" err="1">
                <a:solidFill>
                  <a:srgbClr val="FF0000"/>
                </a:solidFill>
                <a:latin typeface="+mj-lt"/>
                <a:cs typeface="Arial"/>
              </a:rPr>
              <a:t>HRSGe</a:t>
            </a:r>
            <a:r>
              <a:rPr lang="de-DE" sz="2000" b="1" dirty="0">
                <a:solidFill>
                  <a:srgbClr val="FF0000"/>
                </a:solidFill>
                <a:latin typeface="+mj-lt"/>
                <a:cs typeface="Arial"/>
              </a:rPr>
              <a:t> Deutsch</a:t>
            </a:r>
            <a:endParaRPr sz="2000" b="1" dirty="0">
              <a:latin typeface="+mj-lt"/>
              <a:cs typeface="Arial"/>
            </a:endParaRPr>
          </a:p>
        </p:txBody>
      </p:sp>
    </p:spTree>
    <p:extLst>
      <p:ext uri="{BB962C8B-B14F-4D97-AF65-F5344CB8AC3E}">
        <p14:creationId xmlns:p14="http://schemas.microsoft.com/office/powerpoint/2010/main" val="340429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animEffect transition="in" filter="fade">
                                      <p:cBhvr>
                                        <p:cTn id="31" dur="500"/>
                                        <p:tgtEl>
                                          <p:spTgt spid="5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6"/>
                                        </p:tgtEl>
                                        <p:attrNameLst>
                                          <p:attrName>style.visibility</p:attrName>
                                        </p:attrNameLst>
                                      </p:cBhvr>
                                      <p:to>
                                        <p:strVal val="visible"/>
                                      </p:to>
                                    </p:set>
                                    <p:animEffect transition="in" filter="fade">
                                      <p:cBhvr>
                                        <p:cTn id="34" dur="500"/>
                                        <p:tgtEl>
                                          <p:spTgt spid="5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fade">
                                      <p:cBhvr>
                                        <p:cTn id="37" dur="500"/>
                                        <p:tgtEl>
                                          <p:spTgt spid="4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5"/>
                                        </p:tgtEl>
                                        <p:attrNameLst>
                                          <p:attrName>style.visibility</p:attrName>
                                        </p:attrNameLst>
                                      </p:cBhvr>
                                      <p:to>
                                        <p:strVal val="visible"/>
                                      </p:to>
                                    </p:set>
                                    <p:animEffect transition="in" filter="fade">
                                      <p:cBhvr>
                                        <p:cTn id="40" dur="500"/>
                                        <p:tgtEl>
                                          <p:spTgt spid="5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500"/>
                                        <p:tgtEl>
                                          <p:spTgt spid="5"/>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fade">
                                      <p:cBhvr>
                                        <p:cTn id="46" dur="500"/>
                                        <p:tgtEl>
                                          <p:spTgt spid="4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500"/>
                                        <p:tgtEl>
                                          <p:spTgt spid="5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fade">
                                      <p:cBhvr>
                                        <p:cTn id="52" dur="500"/>
                                        <p:tgtEl>
                                          <p:spTgt spid="54"/>
                                        </p:tgtEl>
                                      </p:cBhvr>
                                    </p:animEffect>
                                  </p:childTnLst>
                                </p:cTn>
                              </p:par>
                              <p:par>
                                <p:cTn id="53" presetID="10" presetClass="entr" presetSubtype="0" fill="hold" nodeType="with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fade">
                                      <p:cBhvr>
                                        <p:cTn id="55" dur="500"/>
                                        <p:tgtEl>
                                          <p:spTgt spid="39"/>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2"/>
                                        </p:tgtEl>
                                        <p:attrNameLst>
                                          <p:attrName>style.visibility</p:attrName>
                                        </p:attrNameLst>
                                      </p:cBhvr>
                                      <p:to>
                                        <p:strVal val="visible"/>
                                      </p:to>
                                    </p:set>
                                    <p:animEffect transition="in" filter="fade">
                                      <p:cBhvr>
                                        <p:cTn id="58"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42" grpId="0"/>
      <p:bldP spid="46" grpId="0" animBg="1"/>
      <p:bldP spid="49" grpId="0" animBg="1"/>
      <p:bldP spid="50" grpId="0"/>
      <p:bldP spid="53" grpId="0"/>
      <p:bldP spid="54" grpId="0" animBg="1"/>
      <p:bldP spid="55" grpId="0" animBg="1"/>
      <p:bldP spid="5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older 6">
            <a:extLst>
              <a:ext uri="{FF2B5EF4-FFF2-40B4-BE49-F238E27FC236}">
                <a16:creationId xmlns:a16="http://schemas.microsoft.com/office/drawing/2014/main" id="{E64A2689-DBD1-3980-45A3-7D8E5B900710}"/>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12</a:t>
            </a:fld>
            <a:endParaRPr lang="de-DE" dirty="0"/>
          </a:p>
        </p:txBody>
      </p:sp>
      <p:sp>
        <p:nvSpPr>
          <p:cNvPr id="3" name="Titel 2">
            <a:extLst>
              <a:ext uri="{FF2B5EF4-FFF2-40B4-BE49-F238E27FC236}">
                <a16:creationId xmlns:a16="http://schemas.microsoft.com/office/drawing/2014/main" id="{0FE62B4D-9610-766F-2774-A6480A740D6C}"/>
              </a:ext>
            </a:extLst>
          </p:cNvPr>
          <p:cNvSpPr>
            <a:spLocks noGrp="1"/>
          </p:cNvSpPr>
          <p:nvPr>
            <p:ph type="title"/>
          </p:nvPr>
        </p:nvSpPr>
        <p:spPr/>
        <p:txBody>
          <a:bodyPr/>
          <a:lstStyle/>
          <a:p>
            <a:r>
              <a:rPr lang="de-DE" b="1" dirty="0">
                <a:latin typeface="+mj-lt"/>
              </a:rPr>
              <a:t>Grundlagenmodul Sprache oder Literatur?</a:t>
            </a:r>
          </a:p>
        </p:txBody>
      </p:sp>
      <p:sp>
        <p:nvSpPr>
          <p:cNvPr id="5" name="Untertitel 3">
            <a:extLst>
              <a:ext uri="{FF2B5EF4-FFF2-40B4-BE49-F238E27FC236}">
                <a16:creationId xmlns:a16="http://schemas.microsoft.com/office/drawing/2014/main" id="{ECA7ABE2-E878-3143-5BC6-44881D9540C3}"/>
              </a:ext>
            </a:extLst>
          </p:cNvPr>
          <p:cNvSpPr txBox="1">
            <a:spLocks/>
          </p:cNvSpPr>
          <p:nvPr/>
        </p:nvSpPr>
        <p:spPr>
          <a:xfrm>
            <a:off x="838200" y="1676400"/>
            <a:ext cx="10515600" cy="3923288"/>
          </a:xfrm>
          <a:prstGeom prst="rect">
            <a:avLst/>
          </a:prstGeom>
        </p:spPr>
        <p:txBody>
          <a:bodyPr>
            <a:normAutofit/>
          </a:bodyPr>
          <a:lstStyle>
            <a:lvl1pPr marL="0">
              <a:defRPr b="1">
                <a:latin typeface="+mj-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Clr>
                <a:srgbClr val="FF0000"/>
              </a:buClr>
              <a:buFont typeface="Arial" panose="020B0604020202020204" pitchFamily="34" charset="0"/>
              <a:buChar char="•"/>
            </a:pPr>
            <a:r>
              <a:rPr lang="de-DE" sz="2200" b="0" dirty="0">
                <a:solidFill>
                  <a:schemeClr val="tx1"/>
                </a:solidFill>
              </a:rPr>
              <a:t>Ob ihr im ersten Semester das </a:t>
            </a:r>
            <a:r>
              <a:rPr lang="de-DE" sz="2200" dirty="0">
                <a:solidFill>
                  <a:srgbClr val="FF0000"/>
                </a:solidFill>
              </a:rPr>
              <a:t>Grundlagenmodul „Sprache“ </a:t>
            </a:r>
            <a:r>
              <a:rPr lang="de-DE" sz="2200" b="0" dirty="0">
                <a:solidFill>
                  <a:schemeClr val="tx1"/>
                </a:solidFill>
              </a:rPr>
              <a:t>oder das </a:t>
            </a:r>
            <a:r>
              <a:rPr lang="de-DE" sz="2200" dirty="0">
                <a:solidFill>
                  <a:srgbClr val="FF0000"/>
                </a:solidFill>
              </a:rPr>
              <a:t>Grundlagenmodul „Literatur“</a:t>
            </a:r>
            <a:r>
              <a:rPr lang="de-DE" sz="2200" b="0" dirty="0">
                <a:solidFill>
                  <a:schemeClr val="tx1"/>
                </a:solidFill>
              </a:rPr>
              <a:t> studiert, entscheidet die sogenannte ,magische Matrikelnummer‘!</a:t>
            </a:r>
            <a:endParaRPr lang="de-DE" sz="2200" b="0" dirty="0">
              <a:solidFill>
                <a:srgbClr val="FF0000"/>
              </a:solidFill>
            </a:endParaRPr>
          </a:p>
          <a:p>
            <a:pPr marL="800100" lvl="1" indent="-342900">
              <a:buClr>
                <a:srgbClr val="FF0000"/>
              </a:buClr>
              <a:buFont typeface="Wingdings" panose="05000000000000000000" pitchFamily="2" charset="2"/>
              <a:buChar char="Ø"/>
            </a:pPr>
            <a:r>
              <a:rPr lang="de-DE" sz="2000" dirty="0">
                <a:solidFill>
                  <a:schemeClr val="tx1"/>
                </a:solidFill>
              </a:rPr>
              <a:t>Matrikelnummer bis einschließlich </a:t>
            </a:r>
            <a:r>
              <a:rPr lang="de-DE" sz="2000" dirty="0">
                <a:solidFill>
                  <a:srgbClr val="FF0000"/>
                </a:solidFill>
              </a:rPr>
              <a:t>556580</a:t>
            </a:r>
            <a:r>
              <a:rPr lang="de-DE" sz="2000" dirty="0">
                <a:solidFill>
                  <a:schemeClr val="tx1"/>
                </a:solidFill>
              </a:rPr>
              <a:t>: Grundlagenmodul </a:t>
            </a:r>
            <a:r>
              <a:rPr lang="de-DE" sz="2000" dirty="0">
                <a:solidFill>
                  <a:srgbClr val="363636"/>
                </a:solidFill>
              </a:rPr>
              <a:t>„</a:t>
            </a:r>
            <a:r>
              <a:rPr lang="de-DE" sz="2000" dirty="0">
                <a:solidFill>
                  <a:srgbClr val="FF0000"/>
                </a:solidFill>
              </a:rPr>
              <a:t>Sprache</a:t>
            </a:r>
            <a:r>
              <a:rPr lang="de-DE" sz="2000" dirty="0">
                <a:solidFill>
                  <a:srgbClr val="363636"/>
                </a:solidFill>
              </a:rPr>
              <a:t>“</a:t>
            </a:r>
          </a:p>
          <a:p>
            <a:pPr marL="800100" lvl="1" indent="-342900">
              <a:buClr>
                <a:srgbClr val="FF0000"/>
              </a:buClr>
              <a:buFont typeface="Wingdings" panose="05000000000000000000" pitchFamily="2" charset="2"/>
              <a:buChar char="Ø"/>
            </a:pPr>
            <a:r>
              <a:rPr lang="de-DE" sz="2000" dirty="0">
                <a:solidFill>
                  <a:schemeClr val="tx1"/>
                </a:solidFill>
              </a:rPr>
              <a:t>Matrikelnummer ab </a:t>
            </a:r>
            <a:r>
              <a:rPr lang="de-DE" sz="2000" dirty="0">
                <a:solidFill>
                  <a:srgbClr val="FF0000"/>
                </a:solidFill>
              </a:rPr>
              <a:t>556585</a:t>
            </a:r>
            <a:r>
              <a:rPr lang="de-DE" sz="2000" dirty="0">
                <a:solidFill>
                  <a:schemeClr val="tx1"/>
                </a:solidFill>
              </a:rPr>
              <a:t>: Grundlagenmodul „</a:t>
            </a:r>
            <a:r>
              <a:rPr lang="de-DE" sz="2000" dirty="0">
                <a:solidFill>
                  <a:srgbClr val="FF0000"/>
                </a:solidFill>
              </a:rPr>
              <a:t>Literatur</a:t>
            </a:r>
            <a:r>
              <a:rPr lang="de-DE" sz="2000" dirty="0">
                <a:solidFill>
                  <a:schemeClr val="tx1"/>
                </a:solidFill>
              </a:rPr>
              <a:t>“</a:t>
            </a:r>
          </a:p>
          <a:p>
            <a:pPr marL="800100" lvl="1" indent="-342900">
              <a:buClr>
                <a:srgbClr val="FF0000"/>
              </a:buClr>
              <a:buFont typeface="Wingdings" panose="05000000000000000000" pitchFamily="2" charset="2"/>
              <a:buChar char="Ø"/>
            </a:pPr>
            <a:r>
              <a:rPr lang="de-DE" sz="2000" dirty="0">
                <a:solidFill>
                  <a:srgbClr val="FF0000"/>
                </a:solidFill>
              </a:rPr>
              <a:t>Bachelor </a:t>
            </a:r>
            <a:r>
              <a:rPr lang="de-DE" sz="2000" dirty="0" err="1">
                <a:solidFill>
                  <a:srgbClr val="FF0000"/>
                </a:solidFill>
              </a:rPr>
              <a:t>HRSGe</a:t>
            </a:r>
            <a:r>
              <a:rPr lang="de-DE" sz="2000" dirty="0">
                <a:solidFill>
                  <a:schemeClr val="tx1"/>
                </a:solidFill>
              </a:rPr>
              <a:t>: Alle Studierenden unabhängig von der Matrikelnummer </a:t>
            </a:r>
            <a:br>
              <a:rPr lang="de-DE" sz="2000" dirty="0">
                <a:solidFill>
                  <a:schemeClr val="tx1"/>
                </a:solidFill>
              </a:rPr>
            </a:br>
            <a:r>
              <a:rPr lang="de-DE" sz="2000" dirty="0">
                <a:solidFill>
                  <a:schemeClr val="tx1"/>
                </a:solidFill>
              </a:rPr>
              <a:t>Grundlagenmodul „</a:t>
            </a:r>
            <a:r>
              <a:rPr lang="de-DE" sz="2000" dirty="0">
                <a:solidFill>
                  <a:srgbClr val="FF0000"/>
                </a:solidFill>
              </a:rPr>
              <a:t>Sprache</a:t>
            </a:r>
            <a:r>
              <a:rPr lang="de-DE" sz="2000" dirty="0">
                <a:solidFill>
                  <a:schemeClr val="tx1"/>
                </a:solidFill>
              </a:rPr>
              <a:t>“</a:t>
            </a:r>
          </a:p>
          <a:p>
            <a:pPr marL="342900" indent="-342900">
              <a:buClr>
                <a:srgbClr val="FF0000"/>
              </a:buClr>
              <a:buFont typeface="Arial" panose="020B0604020202020204" pitchFamily="34" charset="0"/>
              <a:buChar char="•"/>
            </a:pPr>
            <a:r>
              <a:rPr lang="de-DE" sz="2200" b="0" dirty="0">
                <a:solidFill>
                  <a:schemeClr val="tx1"/>
                </a:solidFill>
              </a:rPr>
              <a:t>Die beiden Grundlagenmodule sind symmetrisch aufgebaut</a:t>
            </a:r>
            <a:r>
              <a:rPr lang="de-DE" sz="2200" b="0" dirty="0">
                <a:solidFill>
                  <a:srgbClr val="363636"/>
                </a:solidFill>
              </a:rPr>
              <a:t>:</a:t>
            </a:r>
            <a:r>
              <a:rPr lang="de-DE" sz="2200" dirty="0">
                <a:solidFill>
                  <a:srgbClr val="FF0000"/>
                </a:solidFill>
              </a:rPr>
              <a:t> Wenn ihr im ersten Semester Sprachwissenschaft studiert, studiert ihr im zweiten Semester Literaturwissenschaft und umgekehrt.</a:t>
            </a:r>
          </a:p>
          <a:p>
            <a:pPr lvl="1"/>
            <a:endParaRPr lang="de-DE" sz="2000" b="0" dirty="0">
              <a:solidFill>
                <a:schemeClr val="tx1"/>
              </a:solidFill>
            </a:endParaRPr>
          </a:p>
        </p:txBody>
      </p:sp>
    </p:spTree>
    <p:extLst>
      <p:ext uri="{BB962C8B-B14F-4D97-AF65-F5344CB8AC3E}">
        <p14:creationId xmlns:p14="http://schemas.microsoft.com/office/powerpoint/2010/main" val="3728714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older 4">
            <a:extLst>
              <a:ext uri="{FF2B5EF4-FFF2-40B4-BE49-F238E27FC236}">
                <a16:creationId xmlns:a16="http://schemas.microsoft.com/office/drawing/2014/main" id="{0530E278-5BEE-D938-1191-FA7760B3D349}"/>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9" name="Holder 6">
            <a:extLst>
              <a:ext uri="{FF2B5EF4-FFF2-40B4-BE49-F238E27FC236}">
                <a16:creationId xmlns:a16="http://schemas.microsoft.com/office/drawing/2014/main" id="{16A6B22B-5D42-0780-749A-D512DBC9E15C}"/>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13</a:t>
            </a:fld>
            <a:endParaRPr lang="de-DE" dirty="0"/>
          </a:p>
        </p:txBody>
      </p:sp>
      <p:sp>
        <p:nvSpPr>
          <p:cNvPr id="3" name="Titel 2">
            <a:extLst>
              <a:ext uri="{FF2B5EF4-FFF2-40B4-BE49-F238E27FC236}">
                <a16:creationId xmlns:a16="http://schemas.microsoft.com/office/drawing/2014/main" id="{2F741B22-0589-BBA4-D770-CC0AF19DDF6A}"/>
              </a:ext>
            </a:extLst>
          </p:cNvPr>
          <p:cNvSpPr>
            <a:spLocks noGrp="1"/>
          </p:cNvSpPr>
          <p:nvPr>
            <p:ph type="title"/>
          </p:nvPr>
        </p:nvSpPr>
        <p:spPr>
          <a:xfrm>
            <a:off x="916939" y="457276"/>
            <a:ext cx="10066655" cy="523220"/>
          </a:xfrm>
        </p:spPr>
        <p:txBody>
          <a:bodyPr/>
          <a:lstStyle/>
          <a:p>
            <a:r>
              <a:rPr lang="de-DE" sz="3400" b="1" dirty="0">
                <a:latin typeface="+mj-lt"/>
              </a:rPr>
              <a:t>Grundlagenmodul „Sprache“ (10 LP, 10% der </a:t>
            </a:r>
            <a:r>
              <a:rPr lang="de-DE" sz="3400" b="1" dirty="0" err="1">
                <a:latin typeface="+mj-lt"/>
              </a:rPr>
              <a:t>Fachnote</a:t>
            </a:r>
            <a:r>
              <a:rPr lang="de-DE" sz="3400" b="1" dirty="0">
                <a:latin typeface="+mj-lt"/>
              </a:rPr>
              <a:t>)</a:t>
            </a:r>
          </a:p>
        </p:txBody>
      </p:sp>
      <p:graphicFrame>
        <p:nvGraphicFramePr>
          <p:cNvPr id="7" name="Group 89">
            <a:extLst>
              <a:ext uri="{FF2B5EF4-FFF2-40B4-BE49-F238E27FC236}">
                <a16:creationId xmlns:a16="http://schemas.microsoft.com/office/drawing/2014/main" id="{C3D24FD3-3BE0-E8E0-67E4-D12D33B0282E}"/>
              </a:ext>
            </a:extLst>
          </p:cNvPr>
          <p:cNvGraphicFramePr>
            <a:graphicFrameLocks noGrp="1"/>
          </p:cNvGraphicFramePr>
          <p:nvPr>
            <p:extLst>
              <p:ext uri="{D42A27DB-BD31-4B8C-83A1-F6EECF244321}">
                <p14:modId xmlns:p14="http://schemas.microsoft.com/office/powerpoint/2010/main" val="2682565193"/>
              </p:ext>
            </p:extLst>
          </p:nvPr>
        </p:nvGraphicFramePr>
        <p:xfrm>
          <a:off x="518159" y="1353796"/>
          <a:ext cx="11155682" cy="3064909"/>
        </p:xfrm>
        <a:graphic>
          <a:graphicData uri="http://schemas.openxmlformats.org/drawingml/2006/table">
            <a:tbl>
              <a:tblPr firstRow="1" firstCol="1" bandRow="1">
                <a:tableStyleId>{9DCAF9ED-07DC-4A11-8D7F-57B35C25682E}</a:tableStyleId>
              </a:tblPr>
              <a:tblGrid>
                <a:gridCol w="2037832">
                  <a:extLst>
                    <a:ext uri="{9D8B030D-6E8A-4147-A177-3AD203B41FA5}">
                      <a16:colId xmlns:a16="http://schemas.microsoft.com/office/drawing/2014/main" val="20000"/>
                    </a:ext>
                  </a:extLst>
                </a:gridCol>
                <a:gridCol w="581627">
                  <a:extLst>
                    <a:ext uri="{9D8B030D-6E8A-4147-A177-3AD203B41FA5}">
                      <a16:colId xmlns:a16="http://schemas.microsoft.com/office/drawing/2014/main" val="20001"/>
                    </a:ext>
                  </a:extLst>
                </a:gridCol>
                <a:gridCol w="809541">
                  <a:extLst>
                    <a:ext uri="{9D8B030D-6E8A-4147-A177-3AD203B41FA5}">
                      <a16:colId xmlns:a16="http://schemas.microsoft.com/office/drawing/2014/main" val="1239367476"/>
                    </a:ext>
                  </a:extLst>
                </a:gridCol>
                <a:gridCol w="3428634">
                  <a:extLst>
                    <a:ext uri="{9D8B030D-6E8A-4147-A177-3AD203B41FA5}">
                      <a16:colId xmlns:a16="http://schemas.microsoft.com/office/drawing/2014/main" val="20002"/>
                    </a:ext>
                  </a:extLst>
                </a:gridCol>
                <a:gridCol w="2225407">
                  <a:extLst>
                    <a:ext uri="{9D8B030D-6E8A-4147-A177-3AD203B41FA5}">
                      <a16:colId xmlns:a16="http://schemas.microsoft.com/office/drawing/2014/main" val="20003"/>
                    </a:ext>
                  </a:extLst>
                </a:gridCol>
                <a:gridCol w="2072641">
                  <a:extLst>
                    <a:ext uri="{9D8B030D-6E8A-4147-A177-3AD203B41FA5}">
                      <a16:colId xmlns:a16="http://schemas.microsoft.com/office/drawing/2014/main" val="20004"/>
                    </a:ext>
                  </a:extLst>
                </a:gridCol>
              </a:tblGrid>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Veranstaltung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LP</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SWS</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Titel</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Prüfungs- /Studienleistung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Anteil an der Modulnote</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E0000"/>
                    </a:solidFill>
                  </a:tcPr>
                </a:tc>
                <a:extLst>
                  <a:ext uri="{0D108BD9-81ED-4DB2-BD59-A6C34878D82A}">
                    <a16:rowId xmlns:a16="http://schemas.microsoft.com/office/drawing/2014/main" val="10000"/>
                  </a:ext>
                </a:extLst>
              </a:tr>
              <a:tr h="859577">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Vorlesung und Tutorium</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4</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Einführung in die germanistische Sprachwissenschaft</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(mit begleitendem Tutorium)</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Klausur (60 min.)</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75%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1"/>
                  </a:ext>
                </a:extLst>
              </a:tr>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Seminar</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4</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Einführung in die älteren Sprachstufen</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Klausur (60 min.)</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2"/>
                  </a:ext>
                </a:extLst>
              </a:tr>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Übung</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Grammatik der deutschen Sprache</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000000"/>
                          </a:solidFill>
                          <a:effectLst/>
                        </a:rPr>
                        <a:t>Mündliche oder schriftliche Leistung</a:t>
                      </a:r>
                      <a:endParaRPr kumimoji="0" lang="de-DE" altLang="de-DE" sz="1800" b="0" i="0" u="none" strike="noStrike" cap="none" normalizeH="0" baseline="0" dirty="0">
                        <a:ln>
                          <a:noFill/>
                        </a:ln>
                        <a:solidFill>
                          <a:srgbClr val="000000"/>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3"/>
                  </a:ext>
                </a:extLst>
              </a:tr>
            </a:tbl>
          </a:graphicData>
        </a:graphic>
      </p:graphicFrame>
      <p:grpSp>
        <p:nvGrpSpPr>
          <p:cNvPr id="12" name="object 5">
            <a:extLst>
              <a:ext uri="{FF2B5EF4-FFF2-40B4-BE49-F238E27FC236}">
                <a16:creationId xmlns:a16="http://schemas.microsoft.com/office/drawing/2014/main" id="{4AAEEC93-027C-7AA4-F64A-8D91FC35EBD7}"/>
              </a:ext>
            </a:extLst>
          </p:cNvPr>
          <p:cNvGrpSpPr/>
          <p:nvPr/>
        </p:nvGrpSpPr>
        <p:grpSpPr>
          <a:xfrm>
            <a:off x="2787966" y="4876800"/>
            <a:ext cx="6324600" cy="619125"/>
            <a:chOff x="1002791" y="4981955"/>
            <a:chExt cx="9420225" cy="619125"/>
          </a:xfrm>
        </p:grpSpPr>
        <p:sp>
          <p:nvSpPr>
            <p:cNvPr id="13" name="object 6">
              <a:extLst>
                <a:ext uri="{FF2B5EF4-FFF2-40B4-BE49-F238E27FC236}">
                  <a16:creationId xmlns:a16="http://schemas.microsoft.com/office/drawing/2014/main" id="{BAD78764-C9A6-2E14-E27B-00E628838FCC}"/>
                </a:ext>
              </a:extLst>
            </p:cNvPr>
            <p:cNvSpPr/>
            <p:nvPr/>
          </p:nvSpPr>
          <p:spPr>
            <a:xfrm>
              <a:off x="1007363" y="4986527"/>
              <a:ext cx="9410700" cy="609600"/>
            </a:xfrm>
            <a:custGeom>
              <a:avLst/>
              <a:gdLst/>
              <a:ahLst/>
              <a:cxnLst/>
              <a:rect l="l" t="t" r="r" b="b"/>
              <a:pathLst>
                <a:path w="9410700" h="609600">
                  <a:moveTo>
                    <a:pt x="9309100" y="0"/>
                  </a:moveTo>
                  <a:lnTo>
                    <a:pt x="101600" y="0"/>
                  </a:lnTo>
                  <a:lnTo>
                    <a:pt x="62054" y="7981"/>
                  </a:lnTo>
                  <a:lnTo>
                    <a:pt x="29759" y="29749"/>
                  </a:lnTo>
                  <a:lnTo>
                    <a:pt x="7984" y="62043"/>
                  </a:lnTo>
                  <a:lnTo>
                    <a:pt x="0" y="101600"/>
                  </a:lnTo>
                  <a:lnTo>
                    <a:pt x="0" y="508000"/>
                  </a:lnTo>
                  <a:lnTo>
                    <a:pt x="7984" y="547556"/>
                  </a:lnTo>
                  <a:lnTo>
                    <a:pt x="29759" y="579850"/>
                  </a:lnTo>
                  <a:lnTo>
                    <a:pt x="62054" y="601618"/>
                  </a:lnTo>
                  <a:lnTo>
                    <a:pt x="101600" y="609600"/>
                  </a:lnTo>
                  <a:lnTo>
                    <a:pt x="9309100" y="609600"/>
                  </a:lnTo>
                  <a:lnTo>
                    <a:pt x="9348656" y="601618"/>
                  </a:lnTo>
                  <a:lnTo>
                    <a:pt x="9380950" y="579850"/>
                  </a:lnTo>
                  <a:lnTo>
                    <a:pt x="9402718" y="547556"/>
                  </a:lnTo>
                  <a:lnTo>
                    <a:pt x="9410700" y="508000"/>
                  </a:lnTo>
                  <a:lnTo>
                    <a:pt x="9410700" y="101600"/>
                  </a:lnTo>
                  <a:lnTo>
                    <a:pt x="9402718" y="62043"/>
                  </a:lnTo>
                  <a:lnTo>
                    <a:pt x="9380950" y="29749"/>
                  </a:lnTo>
                  <a:lnTo>
                    <a:pt x="9348656" y="7981"/>
                  </a:lnTo>
                  <a:lnTo>
                    <a:pt x="9309100" y="0"/>
                  </a:lnTo>
                  <a:close/>
                </a:path>
              </a:pathLst>
            </a:custGeom>
            <a:solidFill>
              <a:srgbClr val="FFCCCC"/>
            </a:solidFill>
          </p:spPr>
          <p:txBody>
            <a:bodyPr wrap="square" lIns="0" tIns="0" rIns="0" bIns="0" rtlCol="0" anchor="ctr"/>
            <a:lstStyle/>
            <a:p>
              <a:pPr algn="ctr"/>
              <a:r>
                <a:rPr lang="de-DE" b="1" dirty="0">
                  <a:latin typeface="+mj-lt"/>
                </a:rPr>
                <a:t>Feste Uhrzeit der Einführungsvorlesung in die germanistische Sprachwissenschaft: Montag, 14:00–16:00 Uhr c.t.</a:t>
              </a:r>
              <a:endParaRPr b="1" dirty="0">
                <a:latin typeface="+mj-lt"/>
              </a:endParaRPr>
            </a:p>
          </p:txBody>
        </p:sp>
        <p:sp>
          <p:nvSpPr>
            <p:cNvPr id="14" name="object 7">
              <a:extLst>
                <a:ext uri="{FF2B5EF4-FFF2-40B4-BE49-F238E27FC236}">
                  <a16:creationId xmlns:a16="http://schemas.microsoft.com/office/drawing/2014/main" id="{E9E13D3D-C3B1-95B6-8805-9A6D49730C51}"/>
                </a:ext>
              </a:extLst>
            </p:cNvPr>
            <p:cNvSpPr/>
            <p:nvPr/>
          </p:nvSpPr>
          <p:spPr>
            <a:xfrm>
              <a:off x="1007363" y="4986527"/>
              <a:ext cx="9410700" cy="609600"/>
            </a:xfrm>
            <a:custGeom>
              <a:avLst/>
              <a:gdLst/>
              <a:ahLst/>
              <a:cxnLst/>
              <a:rect l="l" t="t" r="r" b="b"/>
              <a:pathLst>
                <a:path w="9410700" h="609600">
                  <a:moveTo>
                    <a:pt x="0" y="101600"/>
                  </a:moveTo>
                  <a:lnTo>
                    <a:pt x="7984" y="62043"/>
                  </a:lnTo>
                  <a:lnTo>
                    <a:pt x="29759" y="29749"/>
                  </a:lnTo>
                  <a:lnTo>
                    <a:pt x="62054" y="7981"/>
                  </a:lnTo>
                  <a:lnTo>
                    <a:pt x="101600" y="0"/>
                  </a:lnTo>
                  <a:lnTo>
                    <a:pt x="9309100" y="0"/>
                  </a:lnTo>
                  <a:lnTo>
                    <a:pt x="9348656" y="7981"/>
                  </a:lnTo>
                  <a:lnTo>
                    <a:pt x="9380950" y="29749"/>
                  </a:lnTo>
                  <a:lnTo>
                    <a:pt x="9402718" y="62043"/>
                  </a:lnTo>
                  <a:lnTo>
                    <a:pt x="9410700" y="101600"/>
                  </a:lnTo>
                  <a:lnTo>
                    <a:pt x="9410700" y="508000"/>
                  </a:lnTo>
                  <a:lnTo>
                    <a:pt x="9402718" y="547556"/>
                  </a:lnTo>
                  <a:lnTo>
                    <a:pt x="9380950" y="579850"/>
                  </a:lnTo>
                  <a:lnTo>
                    <a:pt x="9348656" y="601618"/>
                  </a:lnTo>
                  <a:lnTo>
                    <a:pt x="9309100" y="609600"/>
                  </a:lnTo>
                  <a:lnTo>
                    <a:pt x="101600" y="609600"/>
                  </a:lnTo>
                  <a:lnTo>
                    <a:pt x="62054" y="601618"/>
                  </a:lnTo>
                  <a:lnTo>
                    <a:pt x="29759" y="579850"/>
                  </a:lnTo>
                  <a:lnTo>
                    <a:pt x="7984" y="547556"/>
                  </a:lnTo>
                  <a:lnTo>
                    <a:pt x="0" y="508000"/>
                  </a:lnTo>
                  <a:lnTo>
                    <a:pt x="0" y="101600"/>
                  </a:lnTo>
                  <a:close/>
                </a:path>
              </a:pathLst>
            </a:custGeom>
            <a:ln w="9144">
              <a:solidFill>
                <a:srgbClr val="FF0000"/>
              </a:solidFill>
            </a:ln>
          </p:spPr>
          <p:txBody>
            <a:bodyPr wrap="square" lIns="0" tIns="0" rIns="0" bIns="0" rtlCol="0"/>
            <a:lstStyle/>
            <a:p>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older 4">
            <a:extLst>
              <a:ext uri="{FF2B5EF4-FFF2-40B4-BE49-F238E27FC236}">
                <a16:creationId xmlns:a16="http://schemas.microsoft.com/office/drawing/2014/main" id="{0530E278-5BEE-D938-1191-FA7760B3D349}"/>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9" name="Holder 6">
            <a:extLst>
              <a:ext uri="{FF2B5EF4-FFF2-40B4-BE49-F238E27FC236}">
                <a16:creationId xmlns:a16="http://schemas.microsoft.com/office/drawing/2014/main" id="{16A6B22B-5D42-0780-749A-D512DBC9E15C}"/>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14</a:t>
            </a:fld>
            <a:endParaRPr lang="de-DE" dirty="0"/>
          </a:p>
        </p:txBody>
      </p:sp>
      <p:sp>
        <p:nvSpPr>
          <p:cNvPr id="3" name="Titel 2">
            <a:extLst>
              <a:ext uri="{FF2B5EF4-FFF2-40B4-BE49-F238E27FC236}">
                <a16:creationId xmlns:a16="http://schemas.microsoft.com/office/drawing/2014/main" id="{2F741B22-0589-BBA4-D770-CC0AF19DDF6A}"/>
              </a:ext>
            </a:extLst>
          </p:cNvPr>
          <p:cNvSpPr>
            <a:spLocks noGrp="1"/>
          </p:cNvSpPr>
          <p:nvPr>
            <p:ph type="title"/>
          </p:nvPr>
        </p:nvSpPr>
        <p:spPr>
          <a:xfrm>
            <a:off x="916939" y="457276"/>
            <a:ext cx="10066655" cy="523220"/>
          </a:xfrm>
        </p:spPr>
        <p:txBody>
          <a:bodyPr/>
          <a:lstStyle/>
          <a:p>
            <a:r>
              <a:rPr lang="de-DE" sz="3400" b="1" dirty="0">
                <a:latin typeface="+mj-lt"/>
              </a:rPr>
              <a:t>Grundlagenmodul „Literatur“ (10 LP, 10% der </a:t>
            </a:r>
            <a:r>
              <a:rPr lang="de-DE" sz="3400" b="1" dirty="0" err="1">
                <a:latin typeface="+mj-lt"/>
              </a:rPr>
              <a:t>Fachnote</a:t>
            </a:r>
            <a:r>
              <a:rPr lang="de-DE" sz="3400" b="1" dirty="0">
                <a:latin typeface="+mj-lt"/>
              </a:rPr>
              <a:t>)</a:t>
            </a:r>
          </a:p>
        </p:txBody>
      </p:sp>
      <p:graphicFrame>
        <p:nvGraphicFramePr>
          <p:cNvPr id="7" name="Group 89">
            <a:extLst>
              <a:ext uri="{FF2B5EF4-FFF2-40B4-BE49-F238E27FC236}">
                <a16:creationId xmlns:a16="http://schemas.microsoft.com/office/drawing/2014/main" id="{C3D24FD3-3BE0-E8E0-67E4-D12D33B0282E}"/>
              </a:ext>
            </a:extLst>
          </p:cNvPr>
          <p:cNvGraphicFramePr>
            <a:graphicFrameLocks noGrp="1"/>
          </p:cNvGraphicFramePr>
          <p:nvPr>
            <p:extLst>
              <p:ext uri="{D42A27DB-BD31-4B8C-83A1-F6EECF244321}">
                <p14:modId xmlns:p14="http://schemas.microsoft.com/office/powerpoint/2010/main" val="2899041927"/>
              </p:ext>
            </p:extLst>
          </p:nvPr>
        </p:nvGraphicFramePr>
        <p:xfrm>
          <a:off x="518159" y="1353796"/>
          <a:ext cx="11155682" cy="3064909"/>
        </p:xfrm>
        <a:graphic>
          <a:graphicData uri="http://schemas.openxmlformats.org/drawingml/2006/table">
            <a:tbl>
              <a:tblPr firstRow="1" firstCol="1" bandRow="1">
                <a:tableStyleId>{9DCAF9ED-07DC-4A11-8D7F-57B35C25682E}</a:tableStyleId>
              </a:tblPr>
              <a:tblGrid>
                <a:gridCol w="2037832">
                  <a:extLst>
                    <a:ext uri="{9D8B030D-6E8A-4147-A177-3AD203B41FA5}">
                      <a16:colId xmlns:a16="http://schemas.microsoft.com/office/drawing/2014/main" val="20000"/>
                    </a:ext>
                  </a:extLst>
                </a:gridCol>
                <a:gridCol w="581627">
                  <a:extLst>
                    <a:ext uri="{9D8B030D-6E8A-4147-A177-3AD203B41FA5}">
                      <a16:colId xmlns:a16="http://schemas.microsoft.com/office/drawing/2014/main" val="20001"/>
                    </a:ext>
                  </a:extLst>
                </a:gridCol>
                <a:gridCol w="809541">
                  <a:extLst>
                    <a:ext uri="{9D8B030D-6E8A-4147-A177-3AD203B41FA5}">
                      <a16:colId xmlns:a16="http://schemas.microsoft.com/office/drawing/2014/main" val="1239367476"/>
                    </a:ext>
                  </a:extLst>
                </a:gridCol>
                <a:gridCol w="3428634">
                  <a:extLst>
                    <a:ext uri="{9D8B030D-6E8A-4147-A177-3AD203B41FA5}">
                      <a16:colId xmlns:a16="http://schemas.microsoft.com/office/drawing/2014/main" val="20002"/>
                    </a:ext>
                  </a:extLst>
                </a:gridCol>
                <a:gridCol w="2225407">
                  <a:extLst>
                    <a:ext uri="{9D8B030D-6E8A-4147-A177-3AD203B41FA5}">
                      <a16:colId xmlns:a16="http://schemas.microsoft.com/office/drawing/2014/main" val="20003"/>
                    </a:ext>
                  </a:extLst>
                </a:gridCol>
                <a:gridCol w="2072641">
                  <a:extLst>
                    <a:ext uri="{9D8B030D-6E8A-4147-A177-3AD203B41FA5}">
                      <a16:colId xmlns:a16="http://schemas.microsoft.com/office/drawing/2014/main" val="20004"/>
                    </a:ext>
                  </a:extLst>
                </a:gridCol>
              </a:tblGrid>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Veranstaltung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LP</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SWS</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Titel</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Prüfungs- /Studienleistung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Anteil an der Modulnote</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E0000"/>
                    </a:solidFill>
                  </a:tcPr>
                </a:tc>
                <a:extLst>
                  <a:ext uri="{0D108BD9-81ED-4DB2-BD59-A6C34878D82A}">
                    <a16:rowId xmlns:a16="http://schemas.microsoft.com/office/drawing/2014/main" val="10000"/>
                  </a:ext>
                </a:extLst>
              </a:tr>
              <a:tr h="859577">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Vorlesung und Tutorium</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4</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Einführung in die germanistische Literaturwissenschaft</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(mit begleitendem Tutorium)</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Klausur (60 min.)</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75%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1"/>
                  </a:ext>
                </a:extLst>
              </a:tr>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Seminar</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3</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Einführung in die neuere deutsche Literaturwissenschaft</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Schriftliche Leistung</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2"/>
                  </a:ext>
                </a:extLst>
              </a:tr>
              <a:tr h="603533">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Seminar</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3</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Einführung in die deutsche Literatur des Mittelalters</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000000"/>
                          </a:solidFill>
                          <a:effectLst/>
                        </a:rPr>
                        <a:t>Klausur (60 min.)</a:t>
                      </a:r>
                      <a:endParaRPr kumimoji="0" lang="de-DE" altLang="de-DE" sz="1800" b="0" i="0" u="none" strike="noStrike" cap="none" normalizeH="0" baseline="0" dirty="0">
                        <a:ln>
                          <a:noFill/>
                        </a:ln>
                        <a:solidFill>
                          <a:srgbClr val="000000"/>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3"/>
                  </a:ext>
                </a:extLst>
              </a:tr>
            </a:tbl>
          </a:graphicData>
        </a:graphic>
      </p:graphicFrame>
      <p:grpSp>
        <p:nvGrpSpPr>
          <p:cNvPr id="12" name="object 5">
            <a:extLst>
              <a:ext uri="{FF2B5EF4-FFF2-40B4-BE49-F238E27FC236}">
                <a16:creationId xmlns:a16="http://schemas.microsoft.com/office/drawing/2014/main" id="{4AAEEC93-027C-7AA4-F64A-8D91FC35EBD7}"/>
              </a:ext>
            </a:extLst>
          </p:cNvPr>
          <p:cNvGrpSpPr/>
          <p:nvPr/>
        </p:nvGrpSpPr>
        <p:grpSpPr>
          <a:xfrm>
            <a:off x="2787966" y="4876800"/>
            <a:ext cx="6324600" cy="619125"/>
            <a:chOff x="1002791" y="4981955"/>
            <a:chExt cx="9420225" cy="619125"/>
          </a:xfrm>
        </p:grpSpPr>
        <p:sp>
          <p:nvSpPr>
            <p:cNvPr id="13" name="object 6">
              <a:extLst>
                <a:ext uri="{FF2B5EF4-FFF2-40B4-BE49-F238E27FC236}">
                  <a16:creationId xmlns:a16="http://schemas.microsoft.com/office/drawing/2014/main" id="{BAD78764-C9A6-2E14-E27B-00E628838FCC}"/>
                </a:ext>
              </a:extLst>
            </p:cNvPr>
            <p:cNvSpPr/>
            <p:nvPr/>
          </p:nvSpPr>
          <p:spPr>
            <a:xfrm>
              <a:off x="1007363" y="4986527"/>
              <a:ext cx="9410700" cy="609600"/>
            </a:xfrm>
            <a:custGeom>
              <a:avLst/>
              <a:gdLst/>
              <a:ahLst/>
              <a:cxnLst/>
              <a:rect l="l" t="t" r="r" b="b"/>
              <a:pathLst>
                <a:path w="9410700" h="609600">
                  <a:moveTo>
                    <a:pt x="9309100" y="0"/>
                  </a:moveTo>
                  <a:lnTo>
                    <a:pt x="101600" y="0"/>
                  </a:lnTo>
                  <a:lnTo>
                    <a:pt x="62054" y="7981"/>
                  </a:lnTo>
                  <a:lnTo>
                    <a:pt x="29759" y="29749"/>
                  </a:lnTo>
                  <a:lnTo>
                    <a:pt x="7984" y="62043"/>
                  </a:lnTo>
                  <a:lnTo>
                    <a:pt x="0" y="101600"/>
                  </a:lnTo>
                  <a:lnTo>
                    <a:pt x="0" y="508000"/>
                  </a:lnTo>
                  <a:lnTo>
                    <a:pt x="7984" y="547556"/>
                  </a:lnTo>
                  <a:lnTo>
                    <a:pt x="29759" y="579850"/>
                  </a:lnTo>
                  <a:lnTo>
                    <a:pt x="62054" y="601618"/>
                  </a:lnTo>
                  <a:lnTo>
                    <a:pt x="101600" y="609600"/>
                  </a:lnTo>
                  <a:lnTo>
                    <a:pt x="9309100" y="609600"/>
                  </a:lnTo>
                  <a:lnTo>
                    <a:pt x="9348656" y="601618"/>
                  </a:lnTo>
                  <a:lnTo>
                    <a:pt x="9380950" y="579850"/>
                  </a:lnTo>
                  <a:lnTo>
                    <a:pt x="9402718" y="547556"/>
                  </a:lnTo>
                  <a:lnTo>
                    <a:pt x="9410700" y="508000"/>
                  </a:lnTo>
                  <a:lnTo>
                    <a:pt x="9410700" y="101600"/>
                  </a:lnTo>
                  <a:lnTo>
                    <a:pt x="9402718" y="62043"/>
                  </a:lnTo>
                  <a:lnTo>
                    <a:pt x="9380950" y="29749"/>
                  </a:lnTo>
                  <a:lnTo>
                    <a:pt x="9348656" y="7981"/>
                  </a:lnTo>
                  <a:lnTo>
                    <a:pt x="9309100" y="0"/>
                  </a:lnTo>
                  <a:close/>
                </a:path>
              </a:pathLst>
            </a:custGeom>
            <a:solidFill>
              <a:srgbClr val="FFCCCC"/>
            </a:solidFill>
          </p:spPr>
          <p:txBody>
            <a:bodyPr wrap="square" lIns="0" tIns="0" rIns="0" bIns="0" rtlCol="0" anchor="ctr"/>
            <a:lstStyle/>
            <a:p>
              <a:pPr algn="ctr"/>
              <a:r>
                <a:rPr lang="de-DE" b="1" dirty="0">
                  <a:latin typeface="+mj-lt"/>
                </a:rPr>
                <a:t>Feste Uhrzeit der Einführungsvorlesung in die germanistische Literaturwissenschaft: Montag, 16:00–18:00 Uhr c.t.</a:t>
              </a:r>
              <a:endParaRPr b="1" dirty="0">
                <a:latin typeface="+mj-lt"/>
              </a:endParaRPr>
            </a:p>
          </p:txBody>
        </p:sp>
        <p:sp>
          <p:nvSpPr>
            <p:cNvPr id="14" name="object 7">
              <a:extLst>
                <a:ext uri="{FF2B5EF4-FFF2-40B4-BE49-F238E27FC236}">
                  <a16:creationId xmlns:a16="http://schemas.microsoft.com/office/drawing/2014/main" id="{E9E13D3D-C3B1-95B6-8805-9A6D49730C51}"/>
                </a:ext>
              </a:extLst>
            </p:cNvPr>
            <p:cNvSpPr/>
            <p:nvPr/>
          </p:nvSpPr>
          <p:spPr>
            <a:xfrm>
              <a:off x="1007363" y="4986527"/>
              <a:ext cx="9410700" cy="609600"/>
            </a:xfrm>
            <a:custGeom>
              <a:avLst/>
              <a:gdLst/>
              <a:ahLst/>
              <a:cxnLst/>
              <a:rect l="l" t="t" r="r" b="b"/>
              <a:pathLst>
                <a:path w="9410700" h="609600">
                  <a:moveTo>
                    <a:pt x="0" y="101600"/>
                  </a:moveTo>
                  <a:lnTo>
                    <a:pt x="7984" y="62043"/>
                  </a:lnTo>
                  <a:lnTo>
                    <a:pt x="29759" y="29749"/>
                  </a:lnTo>
                  <a:lnTo>
                    <a:pt x="62054" y="7981"/>
                  </a:lnTo>
                  <a:lnTo>
                    <a:pt x="101600" y="0"/>
                  </a:lnTo>
                  <a:lnTo>
                    <a:pt x="9309100" y="0"/>
                  </a:lnTo>
                  <a:lnTo>
                    <a:pt x="9348656" y="7981"/>
                  </a:lnTo>
                  <a:lnTo>
                    <a:pt x="9380950" y="29749"/>
                  </a:lnTo>
                  <a:lnTo>
                    <a:pt x="9402718" y="62043"/>
                  </a:lnTo>
                  <a:lnTo>
                    <a:pt x="9410700" y="101600"/>
                  </a:lnTo>
                  <a:lnTo>
                    <a:pt x="9410700" y="508000"/>
                  </a:lnTo>
                  <a:lnTo>
                    <a:pt x="9402718" y="547556"/>
                  </a:lnTo>
                  <a:lnTo>
                    <a:pt x="9380950" y="579850"/>
                  </a:lnTo>
                  <a:lnTo>
                    <a:pt x="9348656" y="601618"/>
                  </a:lnTo>
                  <a:lnTo>
                    <a:pt x="9309100" y="609600"/>
                  </a:lnTo>
                  <a:lnTo>
                    <a:pt x="101600" y="609600"/>
                  </a:lnTo>
                  <a:lnTo>
                    <a:pt x="62054" y="601618"/>
                  </a:lnTo>
                  <a:lnTo>
                    <a:pt x="29759" y="579850"/>
                  </a:lnTo>
                  <a:lnTo>
                    <a:pt x="7984" y="547556"/>
                  </a:lnTo>
                  <a:lnTo>
                    <a:pt x="0" y="508000"/>
                  </a:lnTo>
                  <a:lnTo>
                    <a:pt x="0" y="101600"/>
                  </a:lnTo>
                  <a:close/>
                </a:path>
              </a:pathLst>
            </a:custGeom>
            <a:ln w="9144">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818753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older 4">
            <a:extLst>
              <a:ext uri="{FF2B5EF4-FFF2-40B4-BE49-F238E27FC236}">
                <a16:creationId xmlns:a16="http://schemas.microsoft.com/office/drawing/2014/main" id="{0530E278-5BEE-D938-1191-FA7760B3D349}"/>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9" name="Holder 6">
            <a:extLst>
              <a:ext uri="{FF2B5EF4-FFF2-40B4-BE49-F238E27FC236}">
                <a16:creationId xmlns:a16="http://schemas.microsoft.com/office/drawing/2014/main" id="{16A6B22B-5D42-0780-749A-D512DBC9E15C}"/>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15</a:t>
            </a:fld>
            <a:endParaRPr lang="de-DE" dirty="0"/>
          </a:p>
        </p:txBody>
      </p:sp>
      <p:sp>
        <p:nvSpPr>
          <p:cNvPr id="3" name="Titel 2">
            <a:extLst>
              <a:ext uri="{FF2B5EF4-FFF2-40B4-BE49-F238E27FC236}">
                <a16:creationId xmlns:a16="http://schemas.microsoft.com/office/drawing/2014/main" id="{2F741B22-0589-BBA4-D770-CC0AF19DDF6A}"/>
              </a:ext>
            </a:extLst>
          </p:cNvPr>
          <p:cNvSpPr>
            <a:spLocks noGrp="1"/>
          </p:cNvSpPr>
          <p:nvPr>
            <p:ph type="title"/>
          </p:nvPr>
        </p:nvSpPr>
        <p:spPr>
          <a:xfrm>
            <a:off x="916939" y="76200"/>
            <a:ext cx="10066655" cy="800219"/>
          </a:xfrm>
        </p:spPr>
        <p:txBody>
          <a:bodyPr/>
          <a:lstStyle/>
          <a:p>
            <a:r>
              <a:rPr lang="de-DE" sz="2600" b="1" dirty="0">
                <a:latin typeface="+mj-lt"/>
              </a:rPr>
              <a:t>Nur für Zwei-Fach-Bachelor und Bachelor Berufskolleg: </a:t>
            </a:r>
            <a:br>
              <a:rPr lang="de-DE" sz="2600" b="1" dirty="0">
                <a:latin typeface="+mj-lt"/>
              </a:rPr>
            </a:br>
            <a:r>
              <a:rPr lang="de-DE" sz="2600" b="1" dirty="0">
                <a:latin typeface="+mj-lt"/>
              </a:rPr>
              <a:t>Strukturierte Selbstlernphase im Grundlagenmodul</a:t>
            </a:r>
          </a:p>
        </p:txBody>
      </p:sp>
      <p:graphicFrame>
        <p:nvGraphicFramePr>
          <p:cNvPr id="7" name="Group 89">
            <a:extLst>
              <a:ext uri="{FF2B5EF4-FFF2-40B4-BE49-F238E27FC236}">
                <a16:creationId xmlns:a16="http://schemas.microsoft.com/office/drawing/2014/main" id="{C3D24FD3-3BE0-E8E0-67E4-D12D33B0282E}"/>
              </a:ext>
            </a:extLst>
          </p:cNvPr>
          <p:cNvGraphicFramePr>
            <a:graphicFrameLocks noGrp="1"/>
          </p:cNvGraphicFramePr>
          <p:nvPr>
            <p:extLst>
              <p:ext uri="{D42A27DB-BD31-4B8C-83A1-F6EECF244321}">
                <p14:modId xmlns:p14="http://schemas.microsoft.com/office/powerpoint/2010/main" val="3855115885"/>
              </p:ext>
            </p:extLst>
          </p:nvPr>
        </p:nvGraphicFramePr>
        <p:xfrm>
          <a:off x="518159" y="914401"/>
          <a:ext cx="11155682" cy="2740901"/>
        </p:xfrm>
        <a:graphic>
          <a:graphicData uri="http://schemas.openxmlformats.org/drawingml/2006/table">
            <a:tbl>
              <a:tblPr firstRow="1" firstCol="1" bandRow="1">
                <a:tableStyleId>{9DCAF9ED-07DC-4A11-8D7F-57B35C25682E}</a:tableStyleId>
              </a:tblPr>
              <a:tblGrid>
                <a:gridCol w="1767841">
                  <a:extLst>
                    <a:ext uri="{9D8B030D-6E8A-4147-A177-3AD203B41FA5}">
                      <a16:colId xmlns:a16="http://schemas.microsoft.com/office/drawing/2014/main" val="20000"/>
                    </a:ext>
                  </a:extLst>
                </a:gridCol>
                <a:gridCol w="851618">
                  <a:extLst>
                    <a:ext uri="{9D8B030D-6E8A-4147-A177-3AD203B41FA5}">
                      <a16:colId xmlns:a16="http://schemas.microsoft.com/office/drawing/2014/main" val="20001"/>
                    </a:ext>
                  </a:extLst>
                </a:gridCol>
                <a:gridCol w="809541">
                  <a:extLst>
                    <a:ext uri="{9D8B030D-6E8A-4147-A177-3AD203B41FA5}">
                      <a16:colId xmlns:a16="http://schemas.microsoft.com/office/drawing/2014/main" val="1239367476"/>
                    </a:ext>
                  </a:extLst>
                </a:gridCol>
                <a:gridCol w="3428634">
                  <a:extLst>
                    <a:ext uri="{9D8B030D-6E8A-4147-A177-3AD203B41FA5}">
                      <a16:colId xmlns:a16="http://schemas.microsoft.com/office/drawing/2014/main" val="20002"/>
                    </a:ext>
                  </a:extLst>
                </a:gridCol>
                <a:gridCol w="2301607">
                  <a:extLst>
                    <a:ext uri="{9D8B030D-6E8A-4147-A177-3AD203B41FA5}">
                      <a16:colId xmlns:a16="http://schemas.microsoft.com/office/drawing/2014/main" val="20003"/>
                    </a:ext>
                  </a:extLst>
                </a:gridCol>
                <a:gridCol w="1996441">
                  <a:extLst>
                    <a:ext uri="{9D8B030D-6E8A-4147-A177-3AD203B41FA5}">
                      <a16:colId xmlns:a16="http://schemas.microsoft.com/office/drawing/2014/main" val="20004"/>
                    </a:ext>
                  </a:extLst>
                </a:gridCol>
              </a:tblGrid>
              <a:tr h="557757">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Veranstaltung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LP</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SWS</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Titel</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Prüfungs- /Studienleistung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Anteil an der Modulnote</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E0000"/>
                    </a:solidFill>
                  </a:tcPr>
                </a:tc>
                <a:extLst>
                  <a:ext uri="{0D108BD9-81ED-4DB2-BD59-A6C34878D82A}">
                    <a16:rowId xmlns:a16="http://schemas.microsoft.com/office/drawing/2014/main" val="10000"/>
                  </a:ext>
                </a:extLst>
              </a:tr>
              <a:tr h="902002">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Strukturierte Selbstlernphase</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(zur Vorlesung) </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(4)+3</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Einführung in die germanistische Sprachwissenschaft ODER</a:t>
                      </a:r>
                      <a:br>
                        <a:rPr kumimoji="0" lang="de-DE" altLang="de-DE" sz="1800" b="0" i="0" u="none" strike="noStrike" cap="none" normalizeH="0" baseline="0" dirty="0">
                          <a:ln>
                            <a:noFill/>
                          </a:ln>
                          <a:solidFill>
                            <a:srgbClr val="2D2015"/>
                          </a:solidFill>
                          <a:effectLst/>
                          <a:latin typeface="+mn-lt"/>
                          <a:ea typeface="ＭＳ Ｐゴシック" pitchFamily="34" charset="-128"/>
                        </a:rPr>
                      </a:br>
                      <a:r>
                        <a:rPr kumimoji="0" lang="de-DE" altLang="de-DE" sz="1800" b="0" i="0" u="none" strike="noStrike" cap="none" normalizeH="0" baseline="0" dirty="0">
                          <a:ln>
                            <a:noFill/>
                          </a:ln>
                          <a:solidFill>
                            <a:srgbClr val="2D2015"/>
                          </a:solidFill>
                          <a:effectLst/>
                          <a:latin typeface="+mn-lt"/>
                          <a:ea typeface="ＭＳ Ｐゴシック" pitchFamily="34" charset="-128"/>
                        </a:rPr>
                        <a:t>Literaturwissenschaft</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Klausur (60 min.) </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+ 30 min. Selbstlernphase</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75%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1"/>
                  </a:ext>
                </a:extLst>
              </a:tr>
              <a:tr h="1054840">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Übung</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Berufsfeldorientierte Kompetenzen (BOK)</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Keine, aber Anwesen-</a:t>
                      </a:r>
                      <a:r>
                        <a:rPr kumimoji="0" lang="de-DE" altLang="de-DE" sz="1800" b="0" i="0" u="none" strike="noStrike" cap="none" normalizeH="0" baseline="0" dirty="0" err="1">
                          <a:ln>
                            <a:noFill/>
                          </a:ln>
                          <a:solidFill>
                            <a:srgbClr val="2D2015"/>
                          </a:solidFill>
                          <a:effectLst/>
                          <a:latin typeface="+mn-lt"/>
                          <a:ea typeface="ＭＳ Ｐゴシック" pitchFamily="34" charset="-128"/>
                        </a:rPr>
                        <a:t>heitspflicht</a:t>
                      </a:r>
                      <a:r>
                        <a:rPr kumimoji="0" lang="de-DE" altLang="de-DE" sz="1800" b="0" i="0" u="none" strike="noStrike" cap="none" normalizeH="0" baseline="0" dirty="0">
                          <a:ln>
                            <a:noFill/>
                          </a:ln>
                          <a:solidFill>
                            <a:srgbClr val="2D2015"/>
                          </a:solidFill>
                          <a:effectLst/>
                          <a:latin typeface="+mn-lt"/>
                          <a:ea typeface="ＭＳ Ｐゴシック" pitchFamily="34" charset="-128"/>
                        </a:rPr>
                        <a:t> (max. drei Fehlsitzungen!)</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2"/>
                  </a:ext>
                </a:extLst>
              </a:tr>
            </a:tbl>
          </a:graphicData>
        </a:graphic>
      </p:graphicFrame>
      <p:grpSp>
        <p:nvGrpSpPr>
          <p:cNvPr id="12" name="object 5">
            <a:extLst>
              <a:ext uri="{FF2B5EF4-FFF2-40B4-BE49-F238E27FC236}">
                <a16:creationId xmlns:a16="http://schemas.microsoft.com/office/drawing/2014/main" id="{4AAEEC93-027C-7AA4-F64A-8D91FC35EBD7}"/>
              </a:ext>
            </a:extLst>
          </p:cNvPr>
          <p:cNvGrpSpPr/>
          <p:nvPr/>
        </p:nvGrpSpPr>
        <p:grpSpPr>
          <a:xfrm>
            <a:off x="546565" y="3810000"/>
            <a:ext cx="11149814" cy="1752600"/>
            <a:chOff x="1002792" y="4986527"/>
            <a:chExt cx="9415271" cy="609600"/>
          </a:xfrm>
        </p:grpSpPr>
        <p:sp>
          <p:nvSpPr>
            <p:cNvPr id="13" name="object 6">
              <a:extLst>
                <a:ext uri="{FF2B5EF4-FFF2-40B4-BE49-F238E27FC236}">
                  <a16:creationId xmlns:a16="http://schemas.microsoft.com/office/drawing/2014/main" id="{BAD78764-C9A6-2E14-E27B-00E628838FCC}"/>
                </a:ext>
              </a:extLst>
            </p:cNvPr>
            <p:cNvSpPr/>
            <p:nvPr/>
          </p:nvSpPr>
          <p:spPr>
            <a:xfrm>
              <a:off x="1002792" y="4986527"/>
              <a:ext cx="9410700" cy="609600"/>
            </a:xfrm>
            <a:custGeom>
              <a:avLst/>
              <a:gdLst/>
              <a:ahLst/>
              <a:cxnLst/>
              <a:rect l="l" t="t" r="r" b="b"/>
              <a:pathLst>
                <a:path w="9410700" h="609600">
                  <a:moveTo>
                    <a:pt x="9309100" y="0"/>
                  </a:moveTo>
                  <a:lnTo>
                    <a:pt x="101600" y="0"/>
                  </a:lnTo>
                  <a:lnTo>
                    <a:pt x="62054" y="7981"/>
                  </a:lnTo>
                  <a:lnTo>
                    <a:pt x="29759" y="29749"/>
                  </a:lnTo>
                  <a:lnTo>
                    <a:pt x="7984" y="62043"/>
                  </a:lnTo>
                  <a:lnTo>
                    <a:pt x="0" y="101600"/>
                  </a:lnTo>
                  <a:lnTo>
                    <a:pt x="0" y="508000"/>
                  </a:lnTo>
                  <a:lnTo>
                    <a:pt x="7984" y="547556"/>
                  </a:lnTo>
                  <a:lnTo>
                    <a:pt x="29759" y="579850"/>
                  </a:lnTo>
                  <a:lnTo>
                    <a:pt x="62054" y="601618"/>
                  </a:lnTo>
                  <a:lnTo>
                    <a:pt x="101600" y="609600"/>
                  </a:lnTo>
                  <a:lnTo>
                    <a:pt x="9309100" y="609600"/>
                  </a:lnTo>
                  <a:lnTo>
                    <a:pt x="9348656" y="601618"/>
                  </a:lnTo>
                  <a:lnTo>
                    <a:pt x="9380950" y="579850"/>
                  </a:lnTo>
                  <a:lnTo>
                    <a:pt x="9402718" y="547556"/>
                  </a:lnTo>
                  <a:lnTo>
                    <a:pt x="9410700" y="508000"/>
                  </a:lnTo>
                  <a:lnTo>
                    <a:pt x="9410700" y="101600"/>
                  </a:lnTo>
                  <a:lnTo>
                    <a:pt x="9402718" y="62043"/>
                  </a:lnTo>
                  <a:lnTo>
                    <a:pt x="9380950" y="29749"/>
                  </a:lnTo>
                  <a:lnTo>
                    <a:pt x="9348656" y="7981"/>
                  </a:lnTo>
                  <a:lnTo>
                    <a:pt x="9309100" y="0"/>
                  </a:lnTo>
                  <a:close/>
                </a:path>
              </a:pathLst>
            </a:custGeom>
            <a:solidFill>
              <a:srgbClr val="FFCCCC"/>
            </a:solidFill>
          </p:spPr>
          <p:txBody>
            <a:bodyPr wrap="square" lIns="0" tIns="0" rIns="0" bIns="0" rtlCol="0" anchor="t"/>
            <a:lstStyle/>
            <a:p>
              <a:pPr marL="285750" indent="-193675" algn="l">
                <a:buFont typeface="Arial" panose="020B0604020202020204" pitchFamily="34" charset="0"/>
                <a:buChar char="•"/>
              </a:pPr>
              <a:r>
                <a:rPr lang="de-DE" sz="1400" dirty="0">
                  <a:latin typeface="+mj-lt"/>
                </a:rPr>
                <a:t>Die </a:t>
              </a:r>
              <a:r>
                <a:rPr lang="de-DE" sz="1400" dirty="0" err="1">
                  <a:latin typeface="+mj-lt"/>
                </a:rPr>
                <a:t>struktierte</a:t>
              </a:r>
              <a:r>
                <a:rPr lang="de-DE" sz="1400" dirty="0">
                  <a:latin typeface="+mj-lt"/>
                </a:rPr>
                <a:t> Selbstlernphase wird wahlweise im Grundlagenmodul „Sprache“ oder „Literatur“ erbracht und ist an die jeweilige Einführungsvorlesung gekoppelt; sie kann dabei im ersten oder zweiten Semester absolviert werden. </a:t>
              </a:r>
            </a:p>
            <a:p>
              <a:pPr marL="285750" indent="-193675" algn="l">
                <a:buFont typeface="Arial" panose="020B0604020202020204" pitchFamily="34" charset="0"/>
                <a:buChar char="•"/>
              </a:pPr>
              <a:r>
                <a:rPr lang="de-DE" sz="1400" dirty="0">
                  <a:latin typeface="+mj-lt"/>
                </a:rPr>
                <a:t>In der strukturierten Selbstlernphase erarbeitet ihr euch eigenständig zusätzliche Fachtexte und/oder literarische Werke, die über die Themen der regulären Vorlesung hinausgehen. Diese Inhalte der strukturierten Selbstlernphase bilden einen eigenen Prüfungsteil der Abschlussklausur, die dadurch insgesamt 90 Minuten statt 60 Minuten dauert (60 min. Vorlesung + 30 min. Selbstlernphase).</a:t>
              </a:r>
            </a:p>
            <a:p>
              <a:pPr marL="285750" indent="-193675" algn="l">
                <a:buFont typeface="Arial" panose="020B0604020202020204" pitchFamily="34" charset="0"/>
                <a:buChar char="•"/>
              </a:pPr>
              <a:r>
                <a:rPr lang="de-DE" sz="1400" dirty="0">
                  <a:latin typeface="+mj-lt"/>
                </a:rPr>
                <a:t>Wichtig: Die strukturierte Selbstlernphase und die BOK-Übung müssen bei der Prüfungsanmeldung im QISPOS im gleichen Modul verbucht werden, können aber in unterschiedlichen Semestern absolviert werden.</a:t>
              </a:r>
            </a:p>
            <a:p>
              <a:pPr marL="285750" indent="-193675" algn="l">
                <a:buFont typeface="Arial" panose="020B0604020202020204" pitchFamily="34" charset="0"/>
                <a:buChar char="•"/>
              </a:pPr>
              <a:r>
                <a:rPr lang="de-DE" sz="1400" dirty="0">
                  <a:latin typeface="+mj-lt"/>
                </a:rPr>
                <a:t>Ein gewählter Schwerpunkt für die strukturierte Selbstlernphase kann nicht mehr gewechselt werden, nachdem er einmal angemeldet wurde. </a:t>
              </a:r>
            </a:p>
            <a:p>
              <a:pPr marL="92075" algn="l"/>
              <a:endParaRPr lang="de-DE" sz="1600" b="1" dirty="0">
                <a:latin typeface="+mj-lt"/>
              </a:endParaRPr>
            </a:p>
            <a:p>
              <a:pPr marL="285750" indent="-285750" algn="l">
                <a:buFont typeface="Arial" panose="020B0604020202020204" pitchFamily="34" charset="0"/>
                <a:buChar char="•"/>
              </a:pPr>
              <a:endParaRPr b="1" dirty="0">
                <a:latin typeface="+mj-lt"/>
              </a:endParaRPr>
            </a:p>
          </p:txBody>
        </p:sp>
        <p:sp>
          <p:nvSpPr>
            <p:cNvPr id="14" name="object 7">
              <a:extLst>
                <a:ext uri="{FF2B5EF4-FFF2-40B4-BE49-F238E27FC236}">
                  <a16:creationId xmlns:a16="http://schemas.microsoft.com/office/drawing/2014/main" id="{E9E13D3D-C3B1-95B6-8805-9A6D49730C51}"/>
                </a:ext>
              </a:extLst>
            </p:cNvPr>
            <p:cNvSpPr/>
            <p:nvPr/>
          </p:nvSpPr>
          <p:spPr>
            <a:xfrm>
              <a:off x="1007363" y="4986527"/>
              <a:ext cx="9410700" cy="609600"/>
            </a:xfrm>
            <a:custGeom>
              <a:avLst/>
              <a:gdLst/>
              <a:ahLst/>
              <a:cxnLst/>
              <a:rect l="l" t="t" r="r" b="b"/>
              <a:pathLst>
                <a:path w="9410700" h="609600">
                  <a:moveTo>
                    <a:pt x="0" y="101600"/>
                  </a:moveTo>
                  <a:lnTo>
                    <a:pt x="7984" y="62043"/>
                  </a:lnTo>
                  <a:lnTo>
                    <a:pt x="29759" y="29749"/>
                  </a:lnTo>
                  <a:lnTo>
                    <a:pt x="62054" y="7981"/>
                  </a:lnTo>
                  <a:lnTo>
                    <a:pt x="101600" y="0"/>
                  </a:lnTo>
                  <a:lnTo>
                    <a:pt x="9309100" y="0"/>
                  </a:lnTo>
                  <a:lnTo>
                    <a:pt x="9348656" y="7981"/>
                  </a:lnTo>
                  <a:lnTo>
                    <a:pt x="9380950" y="29749"/>
                  </a:lnTo>
                  <a:lnTo>
                    <a:pt x="9402718" y="62043"/>
                  </a:lnTo>
                  <a:lnTo>
                    <a:pt x="9410700" y="101600"/>
                  </a:lnTo>
                  <a:lnTo>
                    <a:pt x="9410700" y="508000"/>
                  </a:lnTo>
                  <a:lnTo>
                    <a:pt x="9402718" y="547556"/>
                  </a:lnTo>
                  <a:lnTo>
                    <a:pt x="9380950" y="579850"/>
                  </a:lnTo>
                  <a:lnTo>
                    <a:pt x="9348656" y="601618"/>
                  </a:lnTo>
                  <a:lnTo>
                    <a:pt x="9309100" y="609600"/>
                  </a:lnTo>
                  <a:lnTo>
                    <a:pt x="101600" y="609600"/>
                  </a:lnTo>
                  <a:lnTo>
                    <a:pt x="62054" y="601618"/>
                  </a:lnTo>
                  <a:lnTo>
                    <a:pt x="29759" y="579850"/>
                  </a:lnTo>
                  <a:lnTo>
                    <a:pt x="7984" y="547556"/>
                  </a:lnTo>
                  <a:lnTo>
                    <a:pt x="0" y="508000"/>
                  </a:lnTo>
                  <a:lnTo>
                    <a:pt x="0" y="101600"/>
                  </a:lnTo>
                  <a:close/>
                </a:path>
              </a:pathLst>
            </a:custGeom>
            <a:ln w="9144">
              <a:solidFill>
                <a:srgbClr val="FF0000"/>
              </a:solidFill>
            </a:ln>
          </p:spPr>
          <p:txBody>
            <a:bodyPr wrap="square" lIns="0" tIns="0" rIns="0" bIns="0" rtlCol="0"/>
            <a:lstStyle/>
            <a:p>
              <a:endParaRPr/>
            </a:p>
          </p:txBody>
        </p:sp>
      </p:grpSp>
    </p:spTree>
    <p:extLst>
      <p:ext uri="{BB962C8B-B14F-4D97-AF65-F5344CB8AC3E}">
        <p14:creationId xmlns:p14="http://schemas.microsoft.com/office/powerpoint/2010/main" val="3271606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older 4">
            <a:extLst>
              <a:ext uri="{FF2B5EF4-FFF2-40B4-BE49-F238E27FC236}">
                <a16:creationId xmlns:a16="http://schemas.microsoft.com/office/drawing/2014/main" id="{0530E278-5BEE-D938-1191-FA7760B3D349}"/>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9" name="Holder 6">
            <a:extLst>
              <a:ext uri="{FF2B5EF4-FFF2-40B4-BE49-F238E27FC236}">
                <a16:creationId xmlns:a16="http://schemas.microsoft.com/office/drawing/2014/main" id="{16A6B22B-5D42-0780-749A-D512DBC9E15C}"/>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16</a:t>
            </a:fld>
            <a:endParaRPr lang="de-DE" dirty="0"/>
          </a:p>
        </p:txBody>
      </p:sp>
      <p:sp>
        <p:nvSpPr>
          <p:cNvPr id="3" name="Titel 2">
            <a:extLst>
              <a:ext uri="{FF2B5EF4-FFF2-40B4-BE49-F238E27FC236}">
                <a16:creationId xmlns:a16="http://schemas.microsoft.com/office/drawing/2014/main" id="{2F741B22-0589-BBA4-D770-CC0AF19DDF6A}"/>
              </a:ext>
            </a:extLst>
          </p:cNvPr>
          <p:cNvSpPr>
            <a:spLocks noGrp="1"/>
          </p:cNvSpPr>
          <p:nvPr>
            <p:ph type="title"/>
          </p:nvPr>
        </p:nvSpPr>
        <p:spPr>
          <a:xfrm>
            <a:off x="916939" y="76200"/>
            <a:ext cx="10066655" cy="800219"/>
          </a:xfrm>
        </p:spPr>
        <p:txBody>
          <a:bodyPr/>
          <a:lstStyle/>
          <a:p>
            <a:r>
              <a:rPr lang="de-DE" sz="2600" b="1" dirty="0">
                <a:latin typeface="+mj-lt"/>
              </a:rPr>
              <a:t>Nur für Zwei-Fach-Bachelor und Bachelor Berufskolleg: </a:t>
            </a:r>
            <a:br>
              <a:rPr lang="de-DE" sz="2600" b="1" dirty="0">
                <a:latin typeface="+mj-lt"/>
              </a:rPr>
            </a:br>
            <a:r>
              <a:rPr lang="de-DE" sz="2600" b="1" dirty="0">
                <a:latin typeface="+mj-lt"/>
              </a:rPr>
              <a:t>Strukturierte Selbstlernphase im Grundlagenmodul</a:t>
            </a:r>
          </a:p>
        </p:txBody>
      </p:sp>
      <p:graphicFrame>
        <p:nvGraphicFramePr>
          <p:cNvPr id="7" name="Group 89">
            <a:extLst>
              <a:ext uri="{FF2B5EF4-FFF2-40B4-BE49-F238E27FC236}">
                <a16:creationId xmlns:a16="http://schemas.microsoft.com/office/drawing/2014/main" id="{C3D24FD3-3BE0-E8E0-67E4-D12D33B0282E}"/>
              </a:ext>
            </a:extLst>
          </p:cNvPr>
          <p:cNvGraphicFramePr>
            <a:graphicFrameLocks noGrp="1"/>
          </p:cNvGraphicFramePr>
          <p:nvPr/>
        </p:nvGraphicFramePr>
        <p:xfrm>
          <a:off x="518159" y="914401"/>
          <a:ext cx="11155682" cy="2740901"/>
        </p:xfrm>
        <a:graphic>
          <a:graphicData uri="http://schemas.openxmlformats.org/drawingml/2006/table">
            <a:tbl>
              <a:tblPr firstRow="1" firstCol="1" bandRow="1">
                <a:tableStyleId>{9DCAF9ED-07DC-4A11-8D7F-57B35C25682E}</a:tableStyleId>
              </a:tblPr>
              <a:tblGrid>
                <a:gridCol w="1767841">
                  <a:extLst>
                    <a:ext uri="{9D8B030D-6E8A-4147-A177-3AD203B41FA5}">
                      <a16:colId xmlns:a16="http://schemas.microsoft.com/office/drawing/2014/main" val="20000"/>
                    </a:ext>
                  </a:extLst>
                </a:gridCol>
                <a:gridCol w="851618">
                  <a:extLst>
                    <a:ext uri="{9D8B030D-6E8A-4147-A177-3AD203B41FA5}">
                      <a16:colId xmlns:a16="http://schemas.microsoft.com/office/drawing/2014/main" val="20001"/>
                    </a:ext>
                  </a:extLst>
                </a:gridCol>
                <a:gridCol w="809541">
                  <a:extLst>
                    <a:ext uri="{9D8B030D-6E8A-4147-A177-3AD203B41FA5}">
                      <a16:colId xmlns:a16="http://schemas.microsoft.com/office/drawing/2014/main" val="1239367476"/>
                    </a:ext>
                  </a:extLst>
                </a:gridCol>
                <a:gridCol w="3428634">
                  <a:extLst>
                    <a:ext uri="{9D8B030D-6E8A-4147-A177-3AD203B41FA5}">
                      <a16:colId xmlns:a16="http://schemas.microsoft.com/office/drawing/2014/main" val="20002"/>
                    </a:ext>
                  </a:extLst>
                </a:gridCol>
                <a:gridCol w="2301607">
                  <a:extLst>
                    <a:ext uri="{9D8B030D-6E8A-4147-A177-3AD203B41FA5}">
                      <a16:colId xmlns:a16="http://schemas.microsoft.com/office/drawing/2014/main" val="20003"/>
                    </a:ext>
                  </a:extLst>
                </a:gridCol>
                <a:gridCol w="1996441">
                  <a:extLst>
                    <a:ext uri="{9D8B030D-6E8A-4147-A177-3AD203B41FA5}">
                      <a16:colId xmlns:a16="http://schemas.microsoft.com/office/drawing/2014/main" val="20004"/>
                    </a:ext>
                  </a:extLst>
                </a:gridCol>
              </a:tblGrid>
              <a:tr h="557757">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Veranstaltung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LP</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SWS</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Titel</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Prüfungs- /Studienleistung</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1" u="none" strike="noStrike" cap="none" normalizeH="0" baseline="0" dirty="0">
                          <a:ln>
                            <a:noFill/>
                          </a:ln>
                          <a:solidFill>
                            <a:schemeClr val="bg1"/>
                          </a:solidFill>
                          <a:effectLst/>
                        </a:rPr>
                        <a:t>Anteil an der Modulnote</a:t>
                      </a:r>
                      <a:endParaRPr kumimoji="0" lang="de-DE" altLang="de-DE" sz="18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E0000"/>
                    </a:solidFill>
                  </a:tcPr>
                </a:tc>
                <a:extLst>
                  <a:ext uri="{0D108BD9-81ED-4DB2-BD59-A6C34878D82A}">
                    <a16:rowId xmlns:a16="http://schemas.microsoft.com/office/drawing/2014/main" val="10000"/>
                  </a:ext>
                </a:extLst>
              </a:tr>
              <a:tr h="902002">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Strukturierte Selbstlernphase</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(zur Vorlesung) </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(4)+3</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Einführung in die germanistische Sprachwissenschaft ODER</a:t>
                      </a:r>
                      <a:br>
                        <a:rPr kumimoji="0" lang="de-DE" altLang="de-DE" sz="1800" b="0" i="0" u="none" strike="noStrike" cap="none" normalizeH="0" baseline="0" dirty="0">
                          <a:ln>
                            <a:noFill/>
                          </a:ln>
                          <a:solidFill>
                            <a:srgbClr val="2D2015"/>
                          </a:solidFill>
                          <a:effectLst/>
                          <a:latin typeface="+mn-lt"/>
                          <a:ea typeface="ＭＳ Ｐゴシック" pitchFamily="34" charset="-128"/>
                        </a:rPr>
                      </a:br>
                      <a:r>
                        <a:rPr kumimoji="0" lang="de-DE" altLang="de-DE" sz="1800" b="0" i="0" u="none" strike="noStrike" cap="none" normalizeH="0" baseline="0" dirty="0">
                          <a:ln>
                            <a:noFill/>
                          </a:ln>
                          <a:solidFill>
                            <a:srgbClr val="2D2015"/>
                          </a:solidFill>
                          <a:effectLst/>
                          <a:latin typeface="+mn-lt"/>
                          <a:ea typeface="ＭＳ Ｐゴシック" pitchFamily="34" charset="-128"/>
                        </a:rPr>
                        <a:t>Literaturwissenschaft</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Klausur (60 min.) </a:t>
                      </a:r>
                      <a:br>
                        <a:rPr kumimoji="0" lang="de-DE" altLang="de-DE" sz="1800" b="0" u="none" strike="noStrike" cap="none" normalizeH="0" baseline="0" dirty="0">
                          <a:ln>
                            <a:noFill/>
                          </a:ln>
                          <a:solidFill>
                            <a:srgbClr val="2D2015"/>
                          </a:solidFill>
                          <a:effectLst/>
                        </a:rPr>
                      </a:br>
                      <a:r>
                        <a:rPr kumimoji="0" lang="de-DE" altLang="de-DE" sz="1800" b="0" u="none" strike="noStrike" cap="none" normalizeH="0" baseline="0" dirty="0">
                          <a:ln>
                            <a:noFill/>
                          </a:ln>
                          <a:solidFill>
                            <a:srgbClr val="2D2015"/>
                          </a:solidFill>
                          <a:effectLst/>
                        </a:rPr>
                        <a:t>+ 30 min. Selbstlernphase</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75%</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1"/>
                  </a:ext>
                </a:extLst>
              </a:tr>
              <a:tr h="1054840">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Übung</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2</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Berufsfeldorientierte Kompetenzen (BOK)</a:t>
                      </a:r>
                      <a:endParaRPr kumimoji="0" lang="de-DE" altLang="de-DE" sz="18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i="0" u="none" strike="noStrike" cap="none" normalizeH="0" baseline="0" dirty="0">
                          <a:ln>
                            <a:noFill/>
                          </a:ln>
                          <a:solidFill>
                            <a:srgbClr val="2D2015"/>
                          </a:solidFill>
                          <a:effectLst/>
                          <a:latin typeface="+mn-lt"/>
                          <a:ea typeface="ＭＳ Ｐゴシック" pitchFamily="34" charset="-128"/>
                        </a:rPr>
                        <a:t>Keine, aber Anwesen-</a:t>
                      </a:r>
                      <a:r>
                        <a:rPr kumimoji="0" lang="de-DE" altLang="de-DE" sz="1800" b="0" i="0" u="none" strike="noStrike" cap="none" normalizeH="0" baseline="0" dirty="0" err="1">
                          <a:ln>
                            <a:noFill/>
                          </a:ln>
                          <a:solidFill>
                            <a:srgbClr val="2D2015"/>
                          </a:solidFill>
                          <a:effectLst/>
                          <a:latin typeface="+mn-lt"/>
                          <a:ea typeface="ＭＳ Ｐゴシック" pitchFamily="34" charset="-128"/>
                        </a:rPr>
                        <a:t>heitspflicht</a:t>
                      </a:r>
                      <a:r>
                        <a:rPr kumimoji="0" lang="de-DE" altLang="de-DE" sz="1800" b="0" i="0" u="none" strike="noStrike" cap="none" normalizeH="0" baseline="0" dirty="0">
                          <a:ln>
                            <a:noFill/>
                          </a:ln>
                          <a:solidFill>
                            <a:srgbClr val="2D2015"/>
                          </a:solidFill>
                          <a:effectLst/>
                          <a:latin typeface="+mn-lt"/>
                          <a:ea typeface="ＭＳ Ｐゴシック" pitchFamily="34" charset="-128"/>
                        </a:rPr>
                        <a:t> (max. drei Fehlsitzungen!)</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800" b="0" u="none" strike="noStrike" cap="none" normalizeH="0" baseline="0" dirty="0">
                          <a:ln>
                            <a:noFill/>
                          </a:ln>
                          <a:solidFill>
                            <a:srgbClr val="2D2015"/>
                          </a:solidFill>
                          <a:effectLst/>
                        </a:rPr>
                        <a:t>–</a:t>
                      </a:r>
                      <a:endParaRPr kumimoji="0" lang="de-DE" altLang="de-DE" sz="18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2"/>
                  </a:ext>
                </a:extLst>
              </a:tr>
            </a:tbl>
          </a:graphicData>
        </a:graphic>
      </p:graphicFrame>
      <p:grpSp>
        <p:nvGrpSpPr>
          <p:cNvPr id="12" name="object 5">
            <a:extLst>
              <a:ext uri="{FF2B5EF4-FFF2-40B4-BE49-F238E27FC236}">
                <a16:creationId xmlns:a16="http://schemas.microsoft.com/office/drawing/2014/main" id="{4AAEEC93-027C-7AA4-F64A-8D91FC35EBD7}"/>
              </a:ext>
            </a:extLst>
          </p:cNvPr>
          <p:cNvGrpSpPr/>
          <p:nvPr/>
        </p:nvGrpSpPr>
        <p:grpSpPr>
          <a:xfrm>
            <a:off x="546565" y="3810000"/>
            <a:ext cx="11149814" cy="1752600"/>
            <a:chOff x="1002792" y="4986527"/>
            <a:chExt cx="9415271" cy="609600"/>
          </a:xfrm>
        </p:grpSpPr>
        <p:sp>
          <p:nvSpPr>
            <p:cNvPr id="13" name="object 6">
              <a:extLst>
                <a:ext uri="{FF2B5EF4-FFF2-40B4-BE49-F238E27FC236}">
                  <a16:creationId xmlns:a16="http://schemas.microsoft.com/office/drawing/2014/main" id="{BAD78764-C9A6-2E14-E27B-00E628838FCC}"/>
                </a:ext>
              </a:extLst>
            </p:cNvPr>
            <p:cNvSpPr/>
            <p:nvPr/>
          </p:nvSpPr>
          <p:spPr>
            <a:xfrm>
              <a:off x="1002792" y="4986527"/>
              <a:ext cx="9410700" cy="609600"/>
            </a:xfrm>
            <a:custGeom>
              <a:avLst/>
              <a:gdLst/>
              <a:ahLst/>
              <a:cxnLst/>
              <a:rect l="l" t="t" r="r" b="b"/>
              <a:pathLst>
                <a:path w="9410700" h="609600">
                  <a:moveTo>
                    <a:pt x="9309100" y="0"/>
                  </a:moveTo>
                  <a:lnTo>
                    <a:pt x="101600" y="0"/>
                  </a:lnTo>
                  <a:lnTo>
                    <a:pt x="62054" y="7981"/>
                  </a:lnTo>
                  <a:lnTo>
                    <a:pt x="29759" y="29749"/>
                  </a:lnTo>
                  <a:lnTo>
                    <a:pt x="7984" y="62043"/>
                  </a:lnTo>
                  <a:lnTo>
                    <a:pt x="0" y="101600"/>
                  </a:lnTo>
                  <a:lnTo>
                    <a:pt x="0" y="508000"/>
                  </a:lnTo>
                  <a:lnTo>
                    <a:pt x="7984" y="547556"/>
                  </a:lnTo>
                  <a:lnTo>
                    <a:pt x="29759" y="579850"/>
                  </a:lnTo>
                  <a:lnTo>
                    <a:pt x="62054" y="601618"/>
                  </a:lnTo>
                  <a:lnTo>
                    <a:pt x="101600" y="609600"/>
                  </a:lnTo>
                  <a:lnTo>
                    <a:pt x="9309100" y="609600"/>
                  </a:lnTo>
                  <a:lnTo>
                    <a:pt x="9348656" y="601618"/>
                  </a:lnTo>
                  <a:lnTo>
                    <a:pt x="9380950" y="579850"/>
                  </a:lnTo>
                  <a:lnTo>
                    <a:pt x="9402718" y="547556"/>
                  </a:lnTo>
                  <a:lnTo>
                    <a:pt x="9410700" y="508000"/>
                  </a:lnTo>
                  <a:lnTo>
                    <a:pt x="9410700" y="101600"/>
                  </a:lnTo>
                  <a:lnTo>
                    <a:pt x="9402718" y="62043"/>
                  </a:lnTo>
                  <a:lnTo>
                    <a:pt x="9380950" y="29749"/>
                  </a:lnTo>
                  <a:lnTo>
                    <a:pt x="9348656" y="7981"/>
                  </a:lnTo>
                  <a:lnTo>
                    <a:pt x="9309100" y="0"/>
                  </a:lnTo>
                  <a:close/>
                </a:path>
              </a:pathLst>
            </a:custGeom>
            <a:solidFill>
              <a:srgbClr val="FFCCCC"/>
            </a:solidFill>
          </p:spPr>
          <p:txBody>
            <a:bodyPr wrap="square" lIns="0" tIns="0" rIns="0" bIns="0" rtlCol="0" anchor="t"/>
            <a:lstStyle/>
            <a:p>
              <a:pPr marL="285750" indent="-193675" algn="l">
                <a:buFont typeface="Arial" panose="020B0604020202020204" pitchFamily="34" charset="0"/>
                <a:buChar char="•"/>
              </a:pPr>
              <a:r>
                <a:rPr lang="de-DE" sz="1400" dirty="0">
                  <a:latin typeface="+mj-lt"/>
                </a:rPr>
                <a:t>Die </a:t>
              </a:r>
              <a:r>
                <a:rPr lang="de-DE" sz="1400" dirty="0" err="1">
                  <a:latin typeface="+mj-lt"/>
                </a:rPr>
                <a:t>struktierte</a:t>
              </a:r>
              <a:r>
                <a:rPr lang="de-DE" sz="1400" dirty="0">
                  <a:latin typeface="+mj-lt"/>
                </a:rPr>
                <a:t> Selbstlernphase wird wahlweise im Grundlagenmodul „Sprache“ oder „Literatur“ erbracht und ist an die jeweilige Einführungsvorlesung gekoppelt; sie kann dabei im ersten oder zweiten Semester absolviert werden. </a:t>
              </a:r>
            </a:p>
            <a:p>
              <a:pPr marL="285750" indent="-193675" algn="l">
                <a:buFont typeface="Arial" panose="020B0604020202020204" pitchFamily="34" charset="0"/>
                <a:buChar char="•"/>
              </a:pPr>
              <a:r>
                <a:rPr lang="de-DE" sz="1400" dirty="0">
                  <a:latin typeface="+mj-lt"/>
                </a:rPr>
                <a:t>In der strukturierten Selbstlernphase erarbeitet ihr euch eigenständig zusätzliche Fachtexte und/oder literarische Werke, die über die Themen der regulären Vorlesung hinausgehen. Diese Inhalte der strukturierten Selbstlernphase bilden einen eigenen Prüfungsteil der Abschlussklausur, die dadurch insgesamt 90 Minuten statt 60 Minuten dauert (60 min. Vorlesung + 30 min. Selbstlernphase).</a:t>
              </a:r>
            </a:p>
            <a:p>
              <a:pPr marL="285750" indent="-193675" algn="l">
                <a:buFont typeface="Arial" panose="020B0604020202020204" pitchFamily="34" charset="0"/>
                <a:buChar char="•"/>
              </a:pPr>
              <a:r>
                <a:rPr lang="de-DE" sz="1400" dirty="0">
                  <a:latin typeface="+mj-lt"/>
                </a:rPr>
                <a:t>Wichtig: Die strukturierte Selbstlernphase und die BOK-Übung müssen bei der Prüfungsanmeldung im QISPOS im gleichen Modul verbucht werden, können aber in unterschiedlichen Semestern absolviert werden.</a:t>
              </a:r>
            </a:p>
            <a:p>
              <a:pPr marL="285750" indent="-193675" algn="l">
                <a:buFont typeface="Arial" panose="020B0604020202020204" pitchFamily="34" charset="0"/>
                <a:buChar char="•"/>
              </a:pPr>
              <a:r>
                <a:rPr lang="de-DE" sz="1400" dirty="0">
                  <a:latin typeface="+mj-lt"/>
                </a:rPr>
                <a:t>Ein gewählter Schwerpunkt für die strukturierte Selbstlernphase kann nicht mehr gewechselt werden, nachdem er einmal angemeldet wurde. </a:t>
              </a:r>
            </a:p>
            <a:p>
              <a:pPr marL="92075" algn="l"/>
              <a:endParaRPr lang="de-DE" sz="1600" b="1" dirty="0">
                <a:latin typeface="+mj-lt"/>
              </a:endParaRPr>
            </a:p>
            <a:p>
              <a:pPr marL="285750" indent="-285750" algn="l">
                <a:buFont typeface="Arial" panose="020B0604020202020204" pitchFamily="34" charset="0"/>
                <a:buChar char="•"/>
              </a:pPr>
              <a:endParaRPr b="1" dirty="0">
                <a:latin typeface="+mj-lt"/>
              </a:endParaRPr>
            </a:p>
          </p:txBody>
        </p:sp>
        <p:sp>
          <p:nvSpPr>
            <p:cNvPr id="14" name="object 7">
              <a:extLst>
                <a:ext uri="{FF2B5EF4-FFF2-40B4-BE49-F238E27FC236}">
                  <a16:creationId xmlns:a16="http://schemas.microsoft.com/office/drawing/2014/main" id="{E9E13D3D-C3B1-95B6-8805-9A6D49730C51}"/>
                </a:ext>
              </a:extLst>
            </p:cNvPr>
            <p:cNvSpPr/>
            <p:nvPr/>
          </p:nvSpPr>
          <p:spPr>
            <a:xfrm>
              <a:off x="1007363" y="4986527"/>
              <a:ext cx="9410700" cy="609600"/>
            </a:xfrm>
            <a:custGeom>
              <a:avLst/>
              <a:gdLst/>
              <a:ahLst/>
              <a:cxnLst/>
              <a:rect l="l" t="t" r="r" b="b"/>
              <a:pathLst>
                <a:path w="9410700" h="609600">
                  <a:moveTo>
                    <a:pt x="0" y="101600"/>
                  </a:moveTo>
                  <a:lnTo>
                    <a:pt x="7984" y="62043"/>
                  </a:lnTo>
                  <a:lnTo>
                    <a:pt x="29759" y="29749"/>
                  </a:lnTo>
                  <a:lnTo>
                    <a:pt x="62054" y="7981"/>
                  </a:lnTo>
                  <a:lnTo>
                    <a:pt x="101600" y="0"/>
                  </a:lnTo>
                  <a:lnTo>
                    <a:pt x="9309100" y="0"/>
                  </a:lnTo>
                  <a:lnTo>
                    <a:pt x="9348656" y="7981"/>
                  </a:lnTo>
                  <a:lnTo>
                    <a:pt x="9380950" y="29749"/>
                  </a:lnTo>
                  <a:lnTo>
                    <a:pt x="9402718" y="62043"/>
                  </a:lnTo>
                  <a:lnTo>
                    <a:pt x="9410700" y="101600"/>
                  </a:lnTo>
                  <a:lnTo>
                    <a:pt x="9410700" y="508000"/>
                  </a:lnTo>
                  <a:lnTo>
                    <a:pt x="9402718" y="547556"/>
                  </a:lnTo>
                  <a:lnTo>
                    <a:pt x="9380950" y="579850"/>
                  </a:lnTo>
                  <a:lnTo>
                    <a:pt x="9348656" y="601618"/>
                  </a:lnTo>
                  <a:lnTo>
                    <a:pt x="9309100" y="609600"/>
                  </a:lnTo>
                  <a:lnTo>
                    <a:pt x="101600" y="609600"/>
                  </a:lnTo>
                  <a:lnTo>
                    <a:pt x="62054" y="601618"/>
                  </a:lnTo>
                  <a:lnTo>
                    <a:pt x="29759" y="579850"/>
                  </a:lnTo>
                  <a:lnTo>
                    <a:pt x="7984" y="547556"/>
                  </a:lnTo>
                  <a:lnTo>
                    <a:pt x="0" y="508000"/>
                  </a:lnTo>
                  <a:lnTo>
                    <a:pt x="0" y="101600"/>
                  </a:lnTo>
                  <a:close/>
                </a:path>
              </a:pathLst>
            </a:custGeom>
            <a:ln w="9144">
              <a:solidFill>
                <a:srgbClr val="FF0000"/>
              </a:solidFill>
            </a:ln>
          </p:spPr>
          <p:txBody>
            <a:bodyPr wrap="square" lIns="0" tIns="0" rIns="0" bIns="0" rtlCol="0"/>
            <a:lstStyle/>
            <a:p>
              <a:endParaRPr/>
            </a:p>
          </p:txBody>
        </p:sp>
      </p:grpSp>
      <p:sp>
        <p:nvSpPr>
          <p:cNvPr id="4" name="Rechteck: abgerundete Ecken 3">
            <a:extLst>
              <a:ext uri="{FF2B5EF4-FFF2-40B4-BE49-F238E27FC236}">
                <a16:creationId xmlns:a16="http://schemas.microsoft.com/office/drawing/2014/main" id="{C2BFC1AA-9CD6-48BC-8CA9-2C6FE3547CFB}"/>
              </a:ext>
            </a:extLst>
          </p:cNvPr>
          <p:cNvSpPr/>
          <p:nvPr/>
        </p:nvSpPr>
        <p:spPr>
          <a:xfrm>
            <a:off x="512746" y="914401"/>
            <a:ext cx="11161095" cy="4648199"/>
          </a:xfrm>
          <a:prstGeom prst="roundRect">
            <a:avLst/>
          </a:prstGeom>
          <a:solidFill>
            <a:srgbClr val="C0504D">
              <a:alpha val="92157"/>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 dirty="0">
                <a:solidFill>
                  <a:schemeClr val="tx1"/>
                </a:solidFill>
                <a:latin typeface="Arial" panose="020B0604020202020204" pitchFamily="34" charset="0"/>
                <a:cs typeface="Arial" panose="020B0604020202020204" pitchFamily="34" charset="0"/>
              </a:rPr>
              <a:t>Gilt nicht für den Bachelor </a:t>
            </a:r>
            <a:r>
              <a:rPr lang="de-DE" sz="3000" dirty="0" err="1">
                <a:solidFill>
                  <a:schemeClr val="tx1"/>
                </a:solidFill>
                <a:latin typeface="Arial" panose="020B0604020202020204" pitchFamily="34" charset="0"/>
                <a:cs typeface="Arial" panose="020B0604020202020204" pitchFamily="34" charset="0"/>
              </a:rPr>
              <a:t>HRSGe</a:t>
            </a:r>
            <a:r>
              <a:rPr lang="de-DE" sz="3000" dirty="0">
                <a:solidFill>
                  <a:schemeClr val="tx1"/>
                </a:solidFill>
                <a:latin typeface="Arial" panose="020B0604020202020204" pitchFamily="34" charset="0"/>
                <a:cs typeface="Arial" panose="020B0604020202020204" pitchFamily="34" charset="0"/>
              </a:rPr>
              <a:t> Deutsch, die strukturierte</a:t>
            </a:r>
            <a:br>
              <a:rPr lang="de-DE" sz="3000" dirty="0">
                <a:solidFill>
                  <a:schemeClr val="tx1"/>
                </a:solidFill>
                <a:latin typeface="Arial" panose="020B0604020202020204" pitchFamily="34" charset="0"/>
                <a:cs typeface="Arial" panose="020B0604020202020204" pitchFamily="34" charset="0"/>
              </a:rPr>
            </a:br>
            <a:r>
              <a:rPr lang="de-DE" sz="3000" dirty="0">
                <a:solidFill>
                  <a:schemeClr val="tx1"/>
                </a:solidFill>
                <a:latin typeface="Arial" panose="020B0604020202020204" pitchFamily="34" charset="0"/>
                <a:cs typeface="Arial" panose="020B0604020202020204" pitchFamily="34" charset="0"/>
              </a:rPr>
              <a:t>Selbstlernphase betrifft ausschließlich den </a:t>
            </a:r>
            <a:br>
              <a:rPr lang="de-DE" sz="3000" dirty="0">
                <a:solidFill>
                  <a:schemeClr val="tx1"/>
                </a:solidFill>
                <a:latin typeface="Arial" panose="020B0604020202020204" pitchFamily="34" charset="0"/>
                <a:cs typeface="Arial" panose="020B0604020202020204" pitchFamily="34" charset="0"/>
              </a:rPr>
            </a:br>
            <a:r>
              <a:rPr lang="de-DE" sz="3000" dirty="0">
                <a:solidFill>
                  <a:schemeClr val="tx1"/>
                </a:solidFill>
                <a:latin typeface="Arial" panose="020B0604020202020204" pitchFamily="34" charset="0"/>
                <a:cs typeface="Arial" panose="020B0604020202020204" pitchFamily="34" charset="0"/>
              </a:rPr>
              <a:t>Zwei-Fach-Bachelor sowie den Bachelor Berufskolleg!</a:t>
            </a:r>
          </a:p>
        </p:txBody>
      </p:sp>
    </p:spTree>
    <p:extLst>
      <p:ext uri="{BB962C8B-B14F-4D97-AF65-F5344CB8AC3E}">
        <p14:creationId xmlns:p14="http://schemas.microsoft.com/office/powerpoint/2010/main" val="4088989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F914DB-08A4-42CA-3EE7-736A3ABC5DFA}"/>
              </a:ext>
            </a:extLst>
          </p:cNvPr>
          <p:cNvSpPr>
            <a:spLocks noGrp="1"/>
          </p:cNvSpPr>
          <p:nvPr>
            <p:ph type="title"/>
          </p:nvPr>
        </p:nvSpPr>
        <p:spPr>
          <a:xfrm>
            <a:off x="916939" y="457276"/>
            <a:ext cx="10066655" cy="615553"/>
          </a:xfrm>
        </p:spPr>
        <p:txBody>
          <a:bodyPr/>
          <a:lstStyle/>
          <a:p>
            <a:r>
              <a:rPr lang="de-DE" sz="4000" b="1" dirty="0">
                <a:latin typeface="+mj-lt"/>
              </a:rPr>
              <a:t>Drei Portale zur Lehrveranstaltungswahl</a:t>
            </a:r>
          </a:p>
        </p:txBody>
      </p:sp>
      <p:graphicFrame>
        <p:nvGraphicFramePr>
          <p:cNvPr id="4" name="Group 89">
            <a:extLst>
              <a:ext uri="{FF2B5EF4-FFF2-40B4-BE49-F238E27FC236}">
                <a16:creationId xmlns:a16="http://schemas.microsoft.com/office/drawing/2014/main" id="{CF355132-CBD8-5F37-B4D5-B9EC5B586294}"/>
              </a:ext>
            </a:extLst>
          </p:cNvPr>
          <p:cNvGraphicFramePr>
            <a:graphicFrameLocks noGrp="1"/>
          </p:cNvGraphicFramePr>
          <p:nvPr>
            <p:extLst>
              <p:ext uri="{D42A27DB-BD31-4B8C-83A1-F6EECF244321}">
                <p14:modId xmlns:p14="http://schemas.microsoft.com/office/powerpoint/2010/main" val="3918625966"/>
              </p:ext>
            </p:extLst>
          </p:nvPr>
        </p:nvGraphicFramePr>
        <p:xfrm>
          <a:off x="1062672" y="1143000"/>
          <a:ext cx="10066655" cy="4538616"/>
        </p:xfrm>
        <a:graphic>
          <a:graphicData uri="http://schemas.openxmlformats.org/drawingml/2006/table">
            <a:tbl>
              <a:tblPr firstRow="1" firstCol="1" bandRow="1">
                <a:tableStyleId>{9DCAF9ED-07DC-4A11-8D7F-57B35C25682E}</a:tableStyleId>
              </a:tblPr>
              <a:tblGrid>
                <a:gridCol w="1978661">
                  <a:extLst>
                    <a:ext uri="{9D8B030D-6E8A-4147-A177-3AD203B41FA5}">
                      <a16:colId xmlns:a16="http://schemas.microsoft.com/office/drawing/2014/main" val="20000"/>
                    </a:ext>
                  </a:extLst>
                </a:gridCol>
                <a:gridCol w="2695998">
                  <a:extLst>
                    <a:ext uri="{9D8B030D-6E8A-4147-A177-3AD203B41FA5}">
                      <a16:colId xmlns:a16="http://schemas.microsoft.com/office/drawing/2014/main" val="20002"/>
                    </a:ext>
                  </a:extLst>
                </a:gridCol>
                <a:gridCol w="2695998">
                  <a:extLst>
                    <a:ext uri="{9D8B030D-6E8A-4147-A177-3AD203B41FA5}">
                      <a16:colId xmlns:a16="http://schemas.microsoft.com/office/drawing/2014/main" val="20003"/>
                    </a:ext>
                  </a:extLst>
                </a:gridCol>
                <a:gridCol w="2695998">
                  <a:extLst>
                    <a:ext uri="{9D8B030D-6E8A-4147-A177-3AD203B41FA5}">
                      <a16:colId xmlns:a16="http://schemas.microsoft.com/office/drawing/2014/main" val="20004"/>
                    </a:ext>
                  </a:extLst>
                </a:gridCol>
              </a:tblGrid>
              <a:tr h="689424">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600" b="1" i="0" u="none" strike="noStrike" cap="none" normalizeH="0" baseline="0" dirty="0">
                          <a:ln>
                            <a:noFill/>
                          </a:ln>
                          <a:solidFill>
                            <a:schemeClr val="bg1"/>
                          </a:solidFill>
                          <a:effectLst/>
                          <a:latin typeface="+mn-lt"/>
                          <a:ea typeface="ＭＳ Ｐゴシック" pitchFamily="34" charset="-128"/>
                        </a:rPr>
                        <a:t>Portal</a:t>
                      </a: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600" b="1" u="none" strike="noStrike" cap="none" normalizeH="0" baseline="0" dirty="0">
                          <a:ln>
                            <a:noFill/>
                          </a:ln>
                          <a:solidFill>
                            <a:schemeClr val="bg1"/>
                          </a:solidFill>
                          <a:effectLst/>
                        </a:rPr>
                        <a:t>HIS-LSF</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600" b="1" u="none" strike="noStrike" cap="none" normalizeH="0" baseline="0" dirty="0">
                          <a:ln>
                            <a:noFill/>
                          </a:ln>
                          <a:solidFill>
                            <a:schemeClr val="bg1"/>
                          </a:solidFill>
                          <a:effectLst/>
                        </a:rPr>
                        <a:t>SESAM</a:t>
                      </a:r>
                      <a:endParaRPr kumimoji="0" lang="de-DE" altLang="de-DE" sz="16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E0000"/>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12000"/>
                        </a:lnSpc>
                        <a:spcBef>
                          <a:spcPct val="0"/>
                        </a:spcBef>
                        <a:spcAft>
                          <a:spcPts val="1425"/>
                        </a:spcAft>
                        <a:buClr>
                          <a:srgbClr val="000000"/>
                        </a:buClr>
                        <a:buSzPct val="100000"/>
                        <a:buFont typeface="Times New Roman" pitchFamily="18" charset="0"/>
                        <a:buNone/>
                        <a:tabLst/>
                      </a:pPr>
                      <a:r>
                        <a:rPr kumimoji="0" lang="de-DE" altLang="de-DE" sz="1600" b="1" u="none" strike="noStrike" cap="none" normalizeH="0" baseline="0" dirty="0">
                          <a:ln>
                            <a:noFill/>
                          </a:ln>
                          <a:solidFill>
                            <a:schemeClr val="bg1"/>
                          </a:solidFill>
                          <a:effectLst/>
                        </a:rPr>
                        <a:t>QISPOS</a:t>
                      </a:r>
                      <a:endParaRPr kumimoji="0" lang="de-DE" altLang="de-DE" sz="1600" b="1" i="0" u="none" strike="noStrike" cap="none" normalizeH="0" baseline="0" dirty="0">
                        <a:ln>
                          <a:noFill/>
                        </a:ln>
                        <a:solidFill>
                          <a:schemeClr val="bg1"/>
                        </a:solidFill>
                        <a:effectLst/>
                        <a:latin typeface="+mn-lt"/>
                        <a:ea typeface="ＭＳ Ｐゴシック" pitchFamily="34" charset="-128"/>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E0000"/>
                    </a:solidFill>
                  </a:tcPr>
                </a:tc>
                <a:extLst>
                  <a:ext uri="{0D108BD9-81ED-4DB2-BD59-A6C34878D82A}">
                    <a16:rowId xmlns:a16="http://schemas.microsoft.com/office/drawing/2014/main" val="10000"/>
                  </a:ext>
                </a:extLst>
              </a:tr>
              <a:tr h="689424">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00000"/>
                        </a:lnSpc>
                        <a:spcBef>
                          <a:spcPct val="0"/>
                        </a:spcBef>
                        <a:spcAft>
                          <a:spcPts val="1425"/>
                        </a:spcAft>
                        <a:buClr>
                          <a:srgbClr val="000000"/>
                        </a:buClr>
                        <a:buSzPct val="100000"/>
                        <a:buFont typeface="Times New Roman" pitchFamily="18" charset="0"/>
                        <a:buNone/>
                        <a:tabLst/>
                      </a:pPr>
                      <a:r>
                        <a:rPr kumimoji="0" lang="de-DE" altLang="de-DE" sz="1600" b="0" u="none" strike="noStrike" cap="none" normalizeH="0" baseline="0" dirty="0">
                          <a:ln>
                            <a:noFill/>
                          </a:ln>
                          <a:solidFill>
                            <a:srgbClr val="2D2015"/>
                          </a:solidFill>
                          <a:effectLst/>
                        </a:rPr>
                        <a:t>Aufgabe und Funktionen</a:t>
                      </a:r>
                      <a:endParaRPr kumimoji="0" lang="de-DE" altLang="de-DE" sz="16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n-lt"/>
                          <a:ea typeface="ＭＳ Ｐゴシック" pitchFamily="34" charset="-128"/>
                        </a:rPr>
                        <a:t>Einsicht in das Vorlesungsverzeichnis</a:t>
                      </a:r>
                    </a:p>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n-lt"/>
                          <a:ea typeface="ＭＳ Ｐゴシック" pitchFamily="34" charset="-128"/>
                        </a:rPr>
                        <a:t>Anmeldung zu Lehrveranstaltungen</a:t>
                      </a:r>
                    </a:p>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n-lt"/>
                          <a:ea typeface="ＭＳ Ｐゴシック" pitchFamily="34" charset="-128"/>
                        </a:rPr>
                        <a:t>Zusammenstellung des</a:t>
                      </a:r>
                      <a:br>
                        <a:rPr kumimoji="0" lang="de-DE" altLang="de-DE" sz="1600" b="0" i="0" u="none" strike="noStrike" cap="none" normalizeH="0" baseline="0" dirty="0">
                          <a:ln>
                            <a:noFill/>
                          </a:ln>
                          <a:solidFill>
                            <a:srgbClr val="2D2015"/>
                          </a:solidFill>
                          <a:effectLst/>
                          <a:latin typeface="+mn-lt"/>
                          <a:ea typeface="ＭＳ Ｐゴシック" pitchFamily="34" charset="-128"/>
                        </a:rPr>
                      </a:br>
                      <a:r>
                        <a:rPr kumimoji="0" lang="de-DE" altLang="de-DE" sz="1600" b="0" i="0" u="none" strike="noStrike" cap="none" normalizeH="0" baseline="0" dirty="0">
                          <a:ln>
                            <a:noFill/>
                          </a:ln>
                          <a:solidFill>
                            <a:srgbClr val="2D2015"/>
                          </a:solidFill>
                          <a:effectLst/>
                          <a:latin typeface="+mn-lt"/>
                          <a:ea typeface="ＭＳ Ｐゴシック" pitchFamily="34" charset="-128"/>
                        </a:rPr>
                        <a:t>eigenen Stundenplans</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t>Einsicht der Wahl-ergebnisse aus HISLSF</a:t>
                      </a:r>
                    </a:p>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t>Änderungswünsche zur Nach- und </a:t>
                      </a:r>
                      <a:r>
                        <a:rPr kumimoji="0" lang="de-DE" altLang="de-DE" sz="1600" b="0" i="0" u="none" strike="noStrike" cap="none" normalizeH="0" baseline="0" dirty="0" err="1">
                          <a:ln>
                            <a:noFill/>
                          </a:ln>
                          <a:solidFill>
                            <a:srgbClr val="2D2015"/>
                          </a:solidFill>
                          <a:effectLst/>
                          <a:latin typeface="MetaNormal-Roman" charset="0"/>
                          <a:ea typeface="ＭＳ Ｐゴシック" pitchFamily="34" charset="-128"/>
                          <a:cs typeface="+mn-cs"/>
                        </a:rPr>
                        <a:t>Umwahl</a:t>
                      </a:r>
                      <a: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t> von Lehrveranstaltungen</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n-lt"/>
                          <a:ea typeface="ＭＳ Ｐゴシック" pitchFamily="34" charset="-128"/>
                        </a:rPr>
                        <a:t>Verbindliche Anmeldung zu prüfungsrelevanten Leistungen</a:t>
                      </a:r>
                    </a:p>
                    <a:p>
                      <a:pPr marL="285750" marR="0" lvl="0" indent="-285750" algn="l" defTabSz="449263" rtl="0" eaLnBrk="1" fontAlgn="base" latinLnBrk="0" hangingPunct="0">
                        <a:lnSpc>
                          <a:spcPct val="100000"/>
                        </a:lnSpc>
                        <a:spcBef>
                          <a:spcPct val="0"/>
                        </a:spcBef>
                        <a:spcAft>
                          <a:spcPts val="400"/>
                        </a:spcAft>
                        <a:buClr>
                          <a:srgbClr val="000000"/>
                        </a:buClr>
                        <a:buSzPct val="100000"/>
                        <a:buFont typeface="Arial" panose="020B0604020202020204" pitchFamily="34" charset="0"/>
                        <a:buChar char="•"/>
                        <a:tabLst/>
                      </a:pPr>
                      <a:r>
                        <a:rPr kumimoji="0" lang="de-DE" altLang="de-DE" sz="1600" b="0" i="0" u="none" strike="noStrike" cap="none" normalizeH="0" baseline="0" dirty="0">
                          <a:ln>
                            <a:noFill/>
                          </a:ln>
                          <a:solidFill>
                            <a:srgbClr val="2D2015"/>
                          </a:solidFill>
                          <a:effectLst/>
                          <a:latin typeface="+mn-lt"/>
                          <a:ea typeface="ＭＳ Ｐゴシック" pitchFamily="34" charset="-128"/>
                        </a:rPr>
                        <a:t>Alle anzurechnenden Lehrveranstaltungen müssen hier fristgerecht angemeldet werden!</a:t>
                      </a: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1"/>
                  </a:ext>
                </a:extLst>
              </a:tr>
              <a:tr h="689424">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00000"/>
                        </a:lnSpc>
                        <a:spcBef>
                          <a:spcPct val="0"/>
                        </a:spcBef>
                        <a:spcAft>
                          <a:spcPts val="1425"/>
                        </a:spcAft>
                        <a:buClr>
                          <a:srgbClr val="000000"/>
                        </a:buClr>
                        <a:buSzPct val="100000"/>
                        <a:buFont typeface="Times New Roman" pitchFamily="18" charset="0"/>
                        <a:buNone/>
                        <a:tabLst/>
                      </a:pPr>
                      <a:r>
                        <a:rPr kumimoji="0" lang="de-DE" altLang="de-DE" sz="1600" b="0" u="none" strike="noStrike" cap="none" normalizeH="0" baseline="0" dirty="0">
                          <a:ln>
                            <a:noFill/>
                          </a:ln>
                          <a:solidFill>
                            <a:srgbClr val="2D2015"/>
                          </a:solidFill>
                          <a:effectLst/>
                        </a:rPr>
                        <a:t>Anmeldezeitraum</a:t>
                      </a:r>
                      <a:endParaRPr kumimoji="0" lang="de-DE" altLang="de-DE" sz="1600" b="0" i="0" u="none" strike="noStrike" cap="none" normalizeH="0" baseline="0" dirty="0">
                        <a:ln>
                          <a:noFill/>
                        </a:ln>
                        <a:solidFill>
                          <a:srgbClr val="2D2015"/>
                        </a:solidFill>
                        <a:effectLst/>
                        <a:latin typeface="+mn-lt"/>
                        <a:ea typeface="ＭＳ Ｐゴシック" pitchFamily="34" charset="-128"/>
                      </a:endParaRP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pPr>
                      <a:r>
                        <a:rPr kumimoji="0" lang="de-DE" altLang="de-DE" sz="1600" b="0" i="0" u="none" strike="noStrike" cap="none" normalizeH="0" baseline="0" dirty="0">
                          <a:ln>
                            <a:noFill/>
                          </a:ln>
                          <a:solidFill>
                            <a:srgbClr val="2D2015"/>
                          </a:solidFill>
                          <a:effectLst/>
                          <a:latin typeface="+mn-lt"/>
                          <a:ea typeface="ＭＳ Ｐゴシック" pitchFamily="34" charset="-128"/>
                        </a:rPr>
                        <a:t>I.d.R. in der letzten Vorlesungswoche und der ersten vorlesungsfreien Woche des vorangegangenen Semesters</a:t>
                      </a: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defRPr/>
                      </a:pPr>
                      <a:r>
                        <a:rPr kumimoji="0" lang="de-DE" altLang="de-DE" sz="1600" b="0" i="0" u="none" strike="noStrike" cap="none" normalizeH="0" baseline="0" dirty="0">
                          <a:ln>
                            <a:noFill/>
                          </a:ln>
                          <a:solidFill>
                            <a:srgbClr val="2D2015"/>
                          </a:solidFill>
                          <a:effectLst/>
                          <a:latin typeface="+mn-lt"/>
                          <a:ea typeface="ＭＳ Ｐゴシック" pitchFamily="34" charset="-128"/>
                        </a:rPr>
                        <a:t>Ca. zwei Wochen ab der Bekanntgabe der </a:t>
                      </a:r>
                      <a:br>
                        <a:rPr kumimoji="0" lang="de-DE" altLang="de-DE" sz="1600" b="0" i="0" u="none" strike="noStrike" cap="none" normalizeH="0" baseline="0" dirty="0">
                          <a:ln>
                            <a:noFill/>
                          </a:ln>
                          <a:solidFill>
                            <a:srgbClr val="2D2015"/>
                          </a:solidFill>
                          <a:effectLst/>
                          <a:latin typeface="+mn-lt"/>
                          <a:ea typeface="ＭＳ Ｐゴシック" pitchFamily="34" charset="-128"/>
                        </a:rPr>
                      </a:br>
                      <a:r>
                        <a:rPr kumimoji="0" lang="de-DE" altLang="de-DE" sz="1600" b="0" i="0" u="none" strike="noStrike" cap="none" normalizeH="0" baseline="0" dirty="0">
                          <a:ln>
                            <a:noFill/>
                          </a:ln>
                          <a:solidFill>
                            <a:srgbClr val="2D2015"/>
                          </a:solidFill>
                          <a:effectLst/>
                          <a:latin typeface="+mn-lt"/>
                          <a:ea typeface="ＭＳ Ｐゴシック" pitchFamily="34" charset="-128"/>
                        </a:rPr>
                        <a:t>HIS-LSF-Wahlergebnisse</a:t>
                      </a:r>
                      <a:endPar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lvl1pPr marL="0">
                        <a:lnSpc>
                          <a:spcPct val="112000"/>
                        </a:lnSpc>
                        <a:spcAft>
                          <a:spcPts val="1425"/>
                        </a:spcAft>
                        <a:defRPr sz="1500">
                          <a:solidFill>
                            <a:srgbClr val="2D2015"/>
                          </a:solidFill>
                          <a:latin typeface="MetaNormal-Roman" charset="0"/>
                          <a:ea typeface="ＭＳ Ｐゴシック" pitchFamily="34" charset="-128"/>
                        </a:defRPr>
                      </a:lvl1pPr>
                      <a:lvl2pPr marL="457200">
                        <a:lnSpc>
                          <a:spcPct val="112000"/>
                        </a:lnSpc>
                        <a:spcAft>
                          <a:spcPts val="1138"/>
                        </a:spcAft>
                        <a:defRPr sz="1500">
                          <a:solidFill>
                            <a:srgbClr val="2D2015"/>
                          </a:solidFill>
                          <a:latin typeface="MetaNormal-Roman" charset="0"/>
                          <a:ea typeface="ＭＳ Ｐゴシック" pitchFamily="34" charset="-128"/>
                        </a:defRPr>
                      </a:lvl2pPr>
                      <a:lvl3pPr marL="914400">
                        <a:lnSpc>
                          <a:spcPct val="112000"/>
                        </a:lnSpc>
                        <a:spcAft>
                          <a:spcPts val="850"/>
                        </a:spcAft>
                        <a:defRPr sz="1500">
                          <a:solidFill>
                            <a:srgbClr val="2D2015"/>
                          </a:solidFill>
                          <a:latin typeface="MetaNormal-Roman" charset="0"/>
                          <a:ea typeface="ＭＳ Ｐゴシック" pitchFamily="34" charset="-128"/>
                        </a:defRPr>
                      </a:lvl3pPr>
                      <a:lvl4pPr marL="1371600">
                        <a:lnSpc>
                          <a:spcPct val="112000"/>
                        </a:lnSpc>
                        <a:spcAft>
                          <a:spcPts val="575"/>
                        </a:spcAft>
                        <a:defRPr sz="1500">
                          <a:solidFill>
                            <a:srgbClr val="2D2015"/>
                          </a:solidFill>
                          <a:latin typeface="MetaNormal-Roman" charset="0"/>
                          <a:ea typeface="ＭＳ Ｐゴシック" pitchFamily="34" charset="-128"/>
                        </a:defRPr>
                      </a:lvl4pPr>
                      <a:lvl5pPr marL="1828800">
                        <a:lnSpc>
                          <a:spcPct val="112000"/>
                        </a:lnSpc>
                        <a:spcAft>
                          <a:spcPts val="288"/>
                        </a:spcAft>
                        <a:defRPr>
                          <a:solidFill>
                            <a:srgbClr val="2D2015"/>
                          </a:solidFill>
                          <a:latin typeface="MetaNormal-Roman" charset="0"/>
                          <a:ea typeface="ＭＳ Ｐゴシック" pitchFamily="34" charset="-128"/>
                        </a:defRPr>
                      </a:lvl5pPr>
                      <a:lvl6pPr marL="22860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6pPr>
                      <a:lvl7pPr marL="27432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7pPr>
                      <a:lvl8pPr marL="32004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8pPr>
                      <a:lvl9pPr marL="3657600" defTabSz="449263" fontAlgn="base" hangingPunct="0">
                        <a:lnSpc>
                          <a:spcPct val="112000"/>
                        </a:lnSpc>
                        <a:spcBef>
                          <a:spcPct val="0"/>
                        </a:spcBef>
                        <a:spcAft>
                          <a:spcPts val="288"/>
                        </a:spcAft>
                        <a:buClr>
                          <a:srgbClr val="000000"/>
                        </a:buClr>
                        <a:buSzPct val="100000"/>
                        <a:buFont typeface="Times New Roman" pitchFamily="18" charset="0"/>
                        <a:defRPr>
                          <a:solidFill>
                            <a:srgbClr val="2D2015"/>
                          </a:solidFill>
                          <a:latin typeface="MetaNormal-Roman" charset="0"/>
                          <a:ea typeface="ＭＳ Ｐゴシック" pitchFamily="34" charset="-128"/>
                        </a:defRPr>
                      </a:lvl9p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pPr>
                      <a: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t>Ca. zwei Monate während der Vorlesungszeit; dieses Semester: 21. Oktober </a:t>
                      </a:r>
                      <a:b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br>
                      <a:r>
                        <a:rPr kumimoji="0" lang="de-DE" altLang="de-DE" sz="1600" b="0" i="0" u="none" strike="noStrike" cap="none" normalizeH="0" baseline="0" dirty="0">
                          <a:ln>
                            <a:noFill/>
                          </a:ln>
                          <a:solidFill>
                            <a:srgbClr val="2D2015"/>
                          </a:solidFill>
                          <a:effectLst/>
                          <a:latin typeface="MetaNormal-Roman" charset="0"/>
                          <a:ea typeface="ＭＳ Ｐゴシック" pitchFamily="34" charset="-128"/>
                          <a:cs typeface="+mn-cs"/>
                        </a:rPr>
                        <a:t>bis 13. Dezember 2024 </a:t>
                      </a: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10002"/>
                  </a:ext>
                </a:extLst>
              </a:tr>
              <a:tr h="689424">
                <a:tc>
                  <a:txBody>
                    <a:bodyPr/>
                    <a:lstStyle/>
                    <a:p>
                      <a:pPr marL="0" marR="0" lvl="0" indent="0" algn="ctr" defTabSz="449263" rtl="0" eaLnBrk="1" fontAlgn="base" latinLnBrk="0" hangingPunct="0">
                        <a:lnSpc>
                          <a:spcPct val="100000"/>
                        </a:lnSpc>
                        <a:spcBef>
                          <a:spcPct val="0"/>
                        </a:spcBef>
                        <a:spcAft>
                          <a:spcPts val="1425"/>
                        </a:spcAft>
                        <a:buClr>
                          <a:srgbClr val="000000"/>
                        </a:buClr>
                        <a:buSzPct val="100000"/>
                        <a:buFont typeface="Times New Roman" pitchFamily="18" charset="0"/>
                        <a:buNone/>
                        <a:tabLst/>
                      </a:pPr>
                      <a:r>
                        <a:rPr kumimoji="0" lang="de-DE" altLang="de-DE" sz="1600" b="0" i="0" u="none" strike="noStrike" cap="none" normalizeH="0" baseline="0" dirty="0">
                          <a:ln>
                            <a:noFill/>
                          </a:ln>
                          <a:solidFill>
                            <a:srgbClr val="2D2015"/>
                          </a:solidFill>
                          <a:effectLst/>
                          <a:latin typeface="+mn-lt"/>
                          <a:ea typeface="ＭＳ Ｐゴシック" pitchFamily="34" charset="-128"/>
                        </a:rPr>
                        <a:t>Link</a:t>
                      </a:r>
                    </a:p>
                  </a:txBody>
                  <a:tcPr marL="121920" marR="121920" marT="45722" marB="45722" anchor="ctr" horzOverflow="overflow">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defRPr/>
                      </a:pPr>
                      <a:r>
                        <a:rPr lang="de-DE" sz="1600" u="sng" dirty="0">
                          <a:solidFill>
                            <a:srgbClr val="FF0000"/>
                          </a:solidFill>
                          <a:hlinkClick r:id="rId2">
                            <a:extLst>
                              <a:ext uri="{A12FA001-AC4F-418D-AE19-62706E023703}">
                                <ahyp:hlinkClr xmlns:ahyp="http://schemas.microsoft.com/office/drawing/2018/hyperlinkcolor" val="tx"/>
                              </a:ext>
                            </a:extLst>
                          </a:hlinkClick>
                        </a:rPr>
                        <a:t>Zu HISLSF!</a:t>
                      </a:r>
                      <a:endParaRPr lang="de-DE" sz="1600" u="sng" dirty="0">
                        <a:solidFill>
                          <a:srgbClr val="FF0000"/>
                        </a:solidFill>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defRPr/>
                      </a:pPr>
                      <a:r>
                        <a:rPr lang="de-DE" sz="1600" dirty="0">
                          <a:solidFill>
                            <a:srgbClr val="FF0000"/>
                          </a:solidFill>
                          <a:hlinkClick r:id="rId3">
                            <a:extLst>
                              <a:ext uri="{A12FA001-AC4F-418D-AE19-62706E023703}">
                                <ahyp:hlinkClr xmlns:ahyp="http://schemas.microsoft.com/office/drawing/2018/hyperlinkcolor" val="tx"/>
                              </a:ext>
                            </a:extLst>
                          </a:hlinkClick>
                        </a:rPr>
                        <a:t>Zu SESAM!</a:t>
                      </a:r>
                      <a:endParaRPr lang="de-DE" sz="1600" dirty="0">
                        <a:solidFill>
                          <a:srgbClr val="FF0000"/>
                        </a:solidFill>
                      </a:endParaRPr>
                    </a:p>
                  </a:txBody>
                  <a:tcPr marL="121920" marR="121920" marT="45722" marB="45722" anchor="ct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solidFill>
                      <a:srgbClr val="FFCCCC"/>
                    </a:solidFill>
                  </a:tcPr>
                </a:tc>
                <a:tc>
                  <a:txBody>
                    <a:bodyPr/>
                    <a:lstStyle/>
                    <a:p>
                      <a:pPr marL="0" marR="0" lvl="0" indent="0" algn="ctr" defTabSz="449263" rtl="0" eaLnBrk="1" fontAlgn="base" latinLnBrk="0" hangingPunct="0">
                        <a:lnSpc>
                          <a:spcPct val="100000"/>
                        </a:lnSpc>
                        <a:spcBef>
                          <a:spcPct val="0"/>
                        </a:spcBef>
                        <a:spcAft>
                          <a:spcPts val="400"/>
                        </a:spcAft>
                        <a:buClr>
                          <a:srgbClr val="000000"/>
                        </a:buClr>
                        <a:buSzPct val="100000"/>
                        <a:buFont typeface="Times New Roman" pitchFamily="18" charset="0"/>
                        <a:buNone/>
                        <a:tabLst/>
                        <a:defRPr/>
                      </a:pPr>
                      <a:r>
                        <a:rPr lang="de-DE" sz="1600" u="sng" dirty="0">
                          <a:solidFill>
                            <a:srgbClr val="FF0000"/>
                          </a:solidFill>
                          <a:hlinkClick r:id="rId4">
                            <a:extLst>
                              <a:ext uri="{A12FA001-AC4F-418D-AE19-62706E023703}">
                                <ahyp:hlinkClr xmlns:ahyp="http://schemas.microsoft.com/office/drawing/2018/hyperlinkcolor" val="tx"/>
                              </a:ext>
                            </a:extLst>
                          </a:hlinkClick>
                        </a:rPr>
                        <a:t>Zu QISPOS!</a:t>
                      </a:r>
                      <a:endParaRPr lang="de-DE" sz="1600" u="sng" dirty="0">
                        <a:solidFill>
                          <a:srgbClr val="FF0000"/>
                        </a:solidFill>
                      </a:endParaRPr>
                    </a:p>
                  </a:txBody>
                  <a:tcPr marL="121920" marR="121920" marT="45722" marB="45722" anchor="ctr" horzOverflow="overflow">
                    <a:lnL w="12700" cap="flat" cmpd="sng" algn="ctr">
                      <a:solidFill>
                        <a:srgbClr val="FF0000"/>
                      </a:solidFill>
                      <a:prstDash val="solid"/>
                      <a:round/>
                      <a:headEnd type="none" w="med" len="med"/>
                      <a:tailEnd type="none" w="med" len="med"/>
                    </a:lnL>
                    <a:solidFill>
                      <a:srgbClr val="FFCCCC"/>
                    </a:solidFill>
                  </a:tcPr>
                </a:tc>
                <a:extLst>
                  <a:ext uri="{0D108BD9-81ED-4DB2-BD59-A6C34878D82A}">
                    <a16:rowId xmlns:a16="http://schemas.microsoft.com/office/drawing/2014/main" val="2002886745"/>
                  </a:ext>
                </a:extLst>
              </a:tr>
            </a:tbl>
          </a:graphicData>
        </a:graphic>
      </p:graphicFrame>
    </p:spTree>
    <p:extLst>
      <p:ext uri="{BB962C8B-B14F-4D97-AF65-F5344CB8AC3E}">
        <p14:creationId xmlns:p14="http://schemas.microsoft.com/office/powerpoint/2010/main" val="3902701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older 6">
            <a:extLst>
              <a:ext uri="{FF2B5EF4-FFF2-40B4-BE49-F238E27FC236}">
                <a16:creationId xmlns:a16="http://schemas.microsoft.com/office/drawing/2014/main" id="{E64A2689-DBD1-3980-45A3-7D8E5B900710}"/>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18</a:t>
            </a:fld>
            <a:endParaRPr lang="de-DE" dirty="0"/>
          </a:p>
        </p:txBody>
      </p:sp>
      <p:sp>
        <p:nvSpPr>
          <p:cNvPr id="3" name="Titel 2">
            <a:extLst>
              <a:ext uri="{FF2B5EF4-FFF2-40B4-BE49-F238E27FC236}">
                <a16:creationId xmlns:a16="http://schemas.microsoft.com/office/drawing/2014/main" id="{0FE62B4D-9610-766F-2774-A6480A740D6C}"/>
              </a:ext>
            </a:extLst>
          </p:cNvPr>
          <p:cNvSpPr>
            <a:spLocks noGrp="1"/>
          </p:cNvSpPr>
          <p:nvPr>
            <p:ph type="title"/>
          </p:nvPr>
        </p:nvSpPr>
        <p:spPr/>
        <p:txBody>
          <a:bodyPr/>
          <a:lstStyle/>
          <a:p>
            <a:r>
              <a:rPr lang="de-DE" b="1" dirty="0">
                <a:latin typeface="+mj-lt"/>
              </a:rPr>
              <a:t>Wichtige Informationen</a:t>
            </a:r>
          </a:p>
        </p:txBody>
      </p:sp>
      <p:sp>
        <p:nvSpPr>
          <p:cNvPr id="5" name="Untertitel 3">
            <a:extLst>
              <a:ext uri="{FF2B5EF4-FFF2-40B4-BE49-F238E27FC236}">
                <a16:creationId xmlns:a16="http://schemas.microsoft.com/office/drawing/2014/main" id="{ECA7ABE2-E878-3143-5BC6-44881D9540C3}"/>
              </a:ext>
            </a:extLst>
          </p:cNvPr>
          <p:cNvSpPr txBox="1">
            <a:spLocks/>
          </p:cNvSpPr>
          <p:nvPr/>
        </p:nvSpPr>
        <p:spPr>
          <a:xfrm>
            <a:off x="838200" y="1371601"/>
            <a:ext cx="10515600" cy="4228088"/>
          </a:xfrm>
          <a:prstGeom prst="rect">
            <a:avLst/>
          </a:prstGeom>
        </p:spPr>
        <p:txBody>
          <a:bodyPr>
            <a:normAutofit/>
          </a:bodyPr>
          <a:lstStyle>
            <a:lvl1pPr marL="0">
              <a:defRPr b="1">
                <a:latin typeface="+mj-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Clr>
                <a:srgbClr val="FF0000"/>
              </a:buClr>
              <a:buFont typeface="Arial" panose="020B0604020202020204" pitchFamily="34" charset="0"/>
              <a:buChar char="•"/>
            </a:pPr>
            <a:r>
              <a:rPr lang="de-DE" sz="2200" b="0" dirty="0">
                <a:solidFill>
                  <a:srgbClr val="363636"/>
                </a:solidFill>
              </a:rPr>
              <a:t>Es sind in den Zweitfächern </a:t>
            </a:r>
            <a:r>
              <a:rPr lang="de-DE" sz="2200" dirty="0">
                <a:solidFill>
                  <a:srgbClr val="FF0000"/>
                </a:solidFill>
              </a:rPr>
              <a:t>Biologie</a:t>
            </a:r>
            <a:r>
              <a:rPr lang="de-DE" sz="2200" b="0" dirty="0">
                <a:solidFill>
                  <a:srgbClr val="363636"/>
                </a:solidFill>
              </a:rPr>
              <a:t>, </a:t>
            </a:r>
            <a:r>
              <a:rPr lang="de-DE" sz="2200" dirty="0">
                <a:solidFill>
                  <a:srgbClr val="FF0000"/>
                </a:solidFill>
              </a:rPr>
              <a:t>Niederländisch</a:t>
            </a:r>
            <a:r>
              <a:rPr lang="de-DE" sz="2200" b="0" dirty="0">
                <a:solidFill>
                  <a:srgbClr val="363636"/>
                </a:solidFill>
              </a:rPr>
              <a:t> und </a:t>
            </a:r>
            <a:r>
              <a:rPr lang="de-DE" sz="2200" dirty="0">
                <a:solidFill>
                  <a:srgbClr val="FF0000"/>
                </a:solidFill>
              </a:rPr>
              <a:t>Sport</a:t>
            </a:r>
            <a:r>
              <a:rPr lang="de-DE" sz="2200" b="0" dirty="0">
                <a:solidFill>
                  <a:srgbClr val="363636"/>
                </a:solidFill>
              </a:rPr>
              <a:t> Überschneidungen mit den Einführungsvorlesungen möglich: In diesem Fall bitte im </a:t>
            </a:r>
            <a:r>
              <a:rPr lang="de-DE" sz="2200" dirty="0">
                <a:solidFill>
                  <a:srgbClr val="FF0000"/>
                </a:solidFill>
              </a:rPr>
              <a:t>Ersti-Hilfe-Büro</a:t>
            </a:r>
            <a:r>
              <a:rPr lang="de-DE" sz="2200" b="0" dirty="0">
                <a:solidFill>
                  <a:srgbClr val="363636"/>
                </a:solidFill>
              </a:rPr>
              <a:t> melden, damit </a:t>
            </a:r>
            <a:r>
              <a:rPr lang="de-DE" sz="2200" b="0" dirty="0" err="1">
                <a:solidFill>
                  <a:srgbClr val="363636"/>
                </a:solidFill>
              </a:rPr>
              <a:t>gegebenfalls</a:t>
            </a:r>
            <a:r>
              <a:rPr lang="de-DE" sz="2200" b="0" dirty="0">
                <a:solidFill>
                  <a:srgbClr val="363636"/>
                </a:solidFill>
              </a:rPr>
              <a:t> ein Wechsel in das andere Grundlagenmodul erfolgen kann!</a:t>
            </a:r>
          </a:p>
          <a:p>
            <a:pPr marL="342900" indent="-342900">
              <a:buClr>
                <a:srgbClr val="FF0000"/>
              </a:buClr>
              <a:buFont typeface="Arial" panose="020B0604020202020204" pitchFamily="34" charset="0"/>
              <a:buChar char="•"/>
            </a:pPr>
            <a:r>
              <a:rPr lang="de-DE" sz="2200" b="0" dirty="0">
                <a:solidFill>
                  <a:srgbClr val="363636"/>
                </a:solidFill>
              </a:rPr>
              <a:t>Auch bei sonstigen </a:t>
            </a:r>
            <a:r>
              <a:rPr lang="de-DE" sz="2200" dirty="0">
                <a:solidFill>
                  <a:srgbClr val="FF0000"/>
                </a:solidFill>
              </a:rPr>
              <a:t>Überschneidungen der Einführungsvorlesungen mit dem Zweifach </a:t>
            </a:r>
            <a:r>
              <a:rPr lang="de-DE" sz="2200" b="0" dirty="0">
                <a:solidFill>
                  <a:srgbClr val="363636"/>
                </a:solidFill>
              </a:rPr>
              <a:t>bitte im </a:t>
            </a:r>
            <a:r>
              <a:rPr lang="de-DE" sz="2200" dirty="0">
                <a:solidFill>
                  <a:srgbClr val="FF0000"/>
                </a:solidFill>
              </a:rPr>
              <a:t>Ersti-Hilfe-Büro</a:t>
            </a:r>
            <a:r>
              <a:rPr lang="de-DE" sz="2200" b="0" dirty="0">
                <a:solidFill>
                  <a:srgbClr val="363636"/>
                </a:solidFill>
              </a:rPr>
              <a:t> melden!</a:t>
            </a:r>
          </a:p>
          <a:p>
            <a:pPr marL="342900" indent="-342900">
              <a:buClr>
                <a:srgbClr val="FF0000"/>
              </a:buClr>
              <a:buFont typeface="Arial" panose="020B0604020202020204" pitchFamily="34" charset="0"/>
              <a:buChar char="•"/>
            </a:pPr>
            <a:r>
              <a:rPr lang="de-DE" sz="2200" b="0" dirty="0">
                <a:solidFill>
                  <a:srgbClr val="363636"/>
                </a:solidFill>
              </a:rPr>
              <a:t>Die </a:t>
            </a:r>
            <a:r>
              <a:rPr lang="de-DE" sz="2200" dirty="0">
                <a:solidFill>
                  <a:srgbClr val="FF0000"/>
                </a:solidFill>
              </a:rPr>
              <a:t>Ergebnisse der Lehrveranstaltungswahl</a:t>
            </a:r>
            <a:r>
              <a:rPr lang="de-DE" sz="2200" b="0" dirty="0">
                <a:solidFill>
                  <a:srgbClr val="363636"/>
                </a:solidFill>
              </a:rPr>
              <a:t> werden am </a:t>
            </a:r>
            <a:r>
              <a:rPr lang="de-DE" sz="2200" dirty="0">
                <a:solidFill>
                  <a:srgbClr val="FF0000"/>
                </a:solidFill>
              </a:rPr>
              <a:t>Mittwoch, den 2. Oktober 2024, um 11 Uhr </a:t>
            </a:r>
            <a:r>
              <a:rPr lang="de-DE" sz="2200" b="0" dirty="0">
                <a:solidFill>
                  <a:srgbClr val="363636"/>
                </a:solidFill>
              </a:rPr>
              <a:t>über SESAM bekannt gegeben. </a:t>
            </a:r>
          </a:p>
          <a:p>
            <a:pPr marL="342900" indent="-342900">
              <a:buClr>
                <a:srgbClr val="FF0000"/>
              </a:buClr>
              <a:buFont typeface="Arial" panose="020B0604020202020204" pitchFamily="34" charset="0"/>
              <a:buChar char="•"/>
            </a:pPr>
            <a:r>
              <a:rPr lang="de-DE" sz="2200" b="0" dirty="0">
                <a:solidFill>
                  <a:srgbClr val="363636"/>
                </a:solidFill>
              </a:rPr>
              <a:t>Die </a:t>
            </a:r>
            <a:r>
              <a:rPr lang="de-DE" sz="2200" dirty="0">
                <a:solidFill>
                  <a:srgbClr val="FF0000"/>
                </a:solidFill>
              </a:rPr>
              <a:t>Nachmeldephase</a:t>
            </a:r>
            <a:r>
              <a:rPr lang="de-DE" sz="2200" b="0" dirty="0">
                <a:solidFill>
                  <a:srgbClr val="363636"/>
                </a:solidFill>
              </a:rPr>
              <a:t>, in der gegebenenfalls Korrekturen und Ergänzungen vorgenommen werden können, läuft daran anschließend bis </a:t>
            </a:r>
            <a:r>
              <a:rPr lang="de-DE" sz="2200" dirty="0">
                <a:solidFill>
                  <a:srgbClr val="FF0000"/>
                </a:solidFill>
              </a:rPr>
              <a:t>Mittwoch, den 2. Oktober 2024, 16 Uhr</a:t>
            </a:r>
            <a:r>
              <a:rPr lang="de-DE" sz="2200" b="0" dirty="0">
                <a:solidFill>
                  <a:srgbClr val="363636"/>
                </a:solidFill>
              </a:rPr>
              <a:t>. Ihr erhaltet </a:t>
            </a:r>
            <a:r>
              <a:rPr lang="de-DE" sz="2200" dirty="0">
                <a:solidFill>
                  <a:srgbClr val="FF0000"/>
                </a:solidFill>
              </a:rPr>
              <a:t>Hilfestellung für die Nachwahl in den </a:t>
            </a:r>
            <a:r>
              <a:rPr lang="de-DE" sz="2200" dirty="0" err="1">
                <a:solidFill>
                  <a:srgbClr val="FF0000"/>
                </a:solidFill>
              </a:rPr>
              <a:t>Mentorien</a:t>
            </a:r>
            <a:r>
              <a:rPr lang="de-DE" sz="2200" b="0" dirty="0">
                <a:solidFill>
                  <a:srgbClr val="363636"/>
                </a:solidFill>
              </a:rPr>
              <a:t>; versucht bitte nicht, eigenständig Korrekturen über SESAM vorzunehmen, da Änderungswünsche im SESAM-Portal </a:t>
            </a:r>
            <a:r>
              <a:rPr lang="de-DE" sz="2200" dirty="0">
                <a:solidFill>
                  <a:srgbClr val="FF0000"/>
                </a:solidFill>
              </a:rPr>
              <a:t>nur ein einziges Mal </a:t>
            </a:r>
            <a:r>
              <a:rPr lang="de-DE" sz="2200" b="0" dirty="0">
                <a:solidFill>
                  <a:srgbClr val="363636"/>
                </a:solidFill>
              </a:rPr>
              <a:t>abgeschickt werden können!</a:t>
            </a:r>
          </a:p>
          <a:p>
            <a:pPr>
              <a:buClr>
                <a:srgbClr val="FF0000"/>
              </a:buClr>
            </a:pPr>
            <a:endParaRPr lang="de-DE" sz="2200" b="0" dirty="0">
              <a:solidFill>
                <a:srgbClr val="363636"/>
              </a:solidFill>
            </a:endParaRPr>
          </a:p>
        </p:txBody>
      </p:sp>
    </p:spTree>
    <p:extLst>
      <p:ext uri="{BB962C8B-B14F-4D97-AF65-F5344CB8AC3E}">
        <p14:creationId xmlns:p14="http://schemas.microsoft.com/office/powerpoint/2010/main" val="1289289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older 6">
            <a:extLst>
              <a:ext uri="{FF2B5EF4-FFF2-40B4-BE49-F238E27FC236}">
                <a16:creationId xmlns:a16="http://schemas.microsoft.com/office/drawing/2014/main" id="{E64A2689-DBD1-3980-45A3-7D8E5B900710}"/>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19</a:t>
            </a:fld>
            <a:endParaRPr lang="de-DE" dirty="0"/>
          </a:p>
        </p:txBody>
      </p:sp>
      <p:sp>
        <p:nvSpPr>
          <p:cNvPr id="3" name="Titel 2">
            <a:extLst>
              <a:ext uri="{FF2B5EF4-FFF2-40B4-BE49-F238E27FC236}">
                <a16:creationId xmlns:a16="http://schemas.microsoft.com/office/drawing/2014/main" id="{0FE62B4D-9610-766F-2774-A6480A740D6C}"/>
              </a:ext>
            </a:extLst>
          </p:cNvPr>
          <p:cNvSpPr>
            <a:spLocks noGrp="1"/>
          </p:cNvSpPr>
          <p:nvPr>
            <p:ph type="title"/>
          </p:nvPr>
        </p:nvSpPr>
        <p:spPr/>
        <p:txBody>
          <a:bodyPr/>
          <a:lstStyle/>
          <a:p>
            <a:r>
              <a:rPr lang="de-DE" b="1" dirty="0">
                <a:latin typeface="+mj-lt"/>
              </a:rPr>
              <a:t>Linksammlung</a:t>
            </a:r>
          </a:p>
        </p:txBody>
      </p:sp>
      <p:sp>
        <p:nvSpPr>
          <p:cNvPr id="5" name="Untertitel 3">
            <a:extLst>
              <a:ext uri="{FF2B5EF4-FFF2-40B4-BE49-F238E27FC236}">
                <a16:creationId xmlns:a16="http://schemas.microsoft.com/office/drawing/2014/main" id="{ECA7ABE2-E878-3143-5BC6-44881D9540C3}"/>
              </a:ext>
            </a:extLst>
          </p:cNvPr>
          <p:cNvSpPr txBox="1">
            <a:spLocks/>
          </p:cNvSpPr>
          <p:nvPr/>
        </p:nvSpPr>
        <p:spPr>
          <a:xfrm>
            <a:off x="838200" y="1371601"/>
            <a:ext cx="10515600" cy="4228088"/>
          </a:xfrm>
          <a:prstGeom prst="rect">
            <a:avLst/>
          </a:prstGeom>
        </p:spPr>
        <p:txBody>
          <a:bodyPr>
            <a:normAutofit/>
          </a:bodyPr>
          <a:lstStyle>
            <a:lvl1pPr marL="0">
              <a:defRPr b="1">
                <a:latin typeface="+mj-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Clr>
                <a:srgbClr val="FF0000"/>
              </a:buClr>
              <a:buFont typeface="Arial" panose="020B0604020202020204" pitchFamily="34" charset="0"/>
              <a:buChar char="•"/>
            </a:pPr>
            <a:r>
              <a:rPr lang="de-DE" sz="2200" b="0" dirty="0">
                <a:solidFill>
                  <a:srgbClr val="363636"/>
                </a:solidFill>
              </a:rPr>
              <a:t>Prüfungsordnungen</a:t>
            </a:r>
            <a:r>
              <a:rPr lang="de-DE" sz="2200" dirty="0">
                <a:solidFill>
                  <a:srgbClr val="FF0000"/>
                </a:solidFill>
              </a:rPr>
              <a:t> </a:t>
            </a:r>
            <a:r>
              <a:rPr lang="de-DE" sz="2200" b="0" dirty="0">
                <a:solidFill>
                  <a:srgbClr val="363636"/>
                </a:solidFill>
              </a:rPr>
              <a:t>für eure eigene Studienorganisation:</a:t>
            </a:r>
          </a:p>
          <a:p>
            <a:pPr marL="800100" lvl="1" indent="-342900">
              <a:buFont typeface="Wingdings" panose="05000000000000000000" pitchFamily="2" charset="2"/>
              <a:buChar char="§"/>
            </a:pPr>
            <a:r>
              <a:rPr lang="de-DE" sz="2000" dirty="0">
                <a:solidFill>
                  <a:srgbClr val="FF0000"/>
                </a:solidFill>
                <a:hlinkClick r:id="rId2">
                  <a:extLst>
                    <a:ext uri="{A12FA001-AC4F-418D-AE19-62706E023703}">
                      <ahyp:hlinkClr xmlns:ahyp="http://schemas.microsoft.com/office/drawing/2018/hyperlinkcolor" val="tx"/>
                    </a:ext>
                  </a:extLst>
                </a:hlinkClick>
              </a:rPr>
              <a:t>Zwei-Fach-Bachelor Germanistik</a:t>
            </a:r>
            <a:r>
              <a:rPr lang="de-DE" sz="2000" dirty="0">
                <a:solidFill>
                  <a:srgbClr val="FF0000"/>
                </a:solidFill>
              </a:rPr>
              <a:t> </a:t>
            </a:r>
            <a:r>
              <a:rPr lang="de-DE" sz="2000" dirty="0">
                <a:solidFill>
                  <a:srgbClr val="363636"/>
                </a:solidFill>
              </a:rPr>
              <a:t>(PO 21)</a:t>
            </a:r>
          </a:p>
          <a:p>
            <a:pPr marL="800100" lvl="1" indent="-342900">
              <a:buFont typeface="Wingdings" panose="05000000000000000000" pitchFamily="2" charset="2"/>
              <a:buChar char="§"/>
            </a:pPr>
            <a:r>
              <a:rPr lang="de-DE" sz="2000" dirty="0">
                <a:solidFill>
                  <a:srgbClr val="FF0000"/>
                </a:solidFill>
                <a:hlinkClick r:id="rId3">
                  <a:extLst>
                    <a:ext uri="{A12FA001-AC4F-418D-AE19-62706E023703}">
                      <ahyp:hlinkClr xmlns:ahyp="http://schemas.microsoft.com/office/drawing/2018/hyperlinkcolor" val="tx"/>
                    </a:ext>
                  </a:extLst>
                </a:hlinkClick>
              </a:rPr>
              <a:t>Bachelor Berufskolleg Deutsch</a:t>
            </a:r>
            <a:r>
              <a:rPr lang="de-DE" sz="2000" dirty="0">
                <a:solidFill>
                  <a:srgbClr val="FF0000"/>
                </a:solidFill>
              </a:rPr>
              <a:t> </a:t>
            </a:r>
            <a:r>
              <a:rPr lang="de-DE" sz="2000" dirty="0">
                <a:solidFill>
                  <a:srgbClr val="363636"/>
                </a:solidFill>
              </a:rPr>
              <a:t>(PO 20)</a:t>
            </a:r>
          </a:p>
          <a:p>
            <a:pPr marL="800100" lvl="1" indent="-342900">
              <a:buFont typeface="Wingdings" panose="05000000000000000000" pitchFamily="2" charset="2"/>
              <a:buChar char="§"/>
            </a:pPr>
            <a:r>
              <a:rPr lang="de-DE" sz="2000" dirty="0">
                <a:solidFill>
                  <a:srgbClr val="FF0000"/>
                </a:solidFill>
                <a:hlinkClick r:id="rId4">
                  <a:extLst>
                    <a:ext uri="{A12FA001-AC4F-418D-AE19-62706E023703}">
                      <ahyp:hlinkClr xmlns:ahyp="http://schemas.microsoft.com/office/drawing/2018/hyperlinkcolor" val="tx"/>
                    </a:ext>
                  </a:extLst>
                </a:hlinkClick>
              </a:rPr>
              <a:t>Bachelor </a:t>
            </a:r>
            <a:r>
              <a:rPr lang="de-DE" sz="2000" dirty="0" err="1">
                <a:solidFill>
                  <a:srgbClr val="FF0000"/>
                </a:solidFill>
                <a:hlinkClick r:id="rId4">
                  <a:extLst>
                    <a:ext uri="{A12FA001-AC4F-418D-AE19-62706E023703}">
                      <ahyp:hlinkClr xmlns:ahyp="http://schemas.microsoft.com/office/drawing/2018/hyperlinkcolor" val="tx"/>
                    </a:ext>
                  </a:extLst>
                </a:hlinkClick>
              </a:rPr>
              <a:t>HRSGe</a:t>
            </a:r>
            <a:r>
              <a:rPr lang="de-DE" sz="2000" dirty="0">
                <a:solidFill>
                  <a:srgbClr val="FF0000"/>
                </a:solidFill>
                <a:hlinkClick r:id="rId4">
                  <a:extLst>
                    <a:ext uri="{A12FA001-AC4F-418D-AE19-62706E023703}">
                      <ahyp:hlinkClr xmlns:ahyp="http://schemas.microsoft.com/office/drawing/2018/hyperlinkcolor" val="tx"/>
                    </a:ext>
                  </a:extLst>
                </a:hlinkClick>
              </a:rPr>
              <a:t> Deutsch</a:t>
            </a:r>
            <a:r>
              <a:rPr lang="de-DE" sz="2000" dirty="0">
                <a:solidFill>
                  <a:srgbClr val="FF0000"/>
                </a:solidFill>
              </a:rPr>
              <a:t> </a:t>
            </a:r>
            <a:r>
              <a:rPr lang="de-DE" sz="2000" dirty="0">
                <a:solidFill>
                  <a:srgbClr val="363636"/>
                </a:solidFill>
              </a:rPr>
              <a:t>(PO 20)</a:t>
            </a:r>
          </a:p>
          <a:p>
            <a:pPr marL="800100" lvl="1" indent="-342900">
              <a:buFont typeface="Wingdings" panose="05000000000000000000" pitchFamily="2" charset="2"/>
              <a:buChar char="§"/>
            </a:pPr>
            <a:r>
              <a:rPr lang="de-DE" sz="2000" dirty="0">
                <a:solidFill>
                  <a:srgbClr val="FF0000"/>
                </a:solidFill>
                <a:hlinkClick r:id="rId5">
                  <a:extLst>
                    <a:ext uri="{A12FA001-AC4F-418D-AE19-62706E023703}">
                      <ahyp:hlinkClr xmlns:ahyp="http://schemas.microsoft.com/office/drawing/2018/hyperlinkcolor" val="tx"/>
                    </a:ext>
                  </a:extLst>
                </a:hlinkClick>
              </a:rPr>
              <a:t>Zwei-Fach-Bachelor Bildungswissenschaften</a:t>
            </a:r>
            <a:r>
              <a:rPr lang="de-DE" sz="2000" dirty="0">
                <a:solidFill>
                  <a:srgbClr val="FF0000"/>
                </a:solidFill>
              </a:rPr>
              <a:t> </a:t>
            </a:r>
            <a:r>
              <a:rPr lang="de-DE" sz="2000" dirty="0">
                <a:solidFill>
                  <a:srgbClr val="363636"/>
                </a:solidFill>
              </a:rPr>
              <a:t>(PO 18)</a:t>
            </a:r>
          </a:p>
          <a:p>
            <a:pPr marL="800100" lvl="1" indent="-342900">
              <a:buFont typeface="Wingdings" panose="05000000000000000000" pitchFamily="2" charset="2"/>
              <a:buChar char="§"/>
            </a:pPr>
            <a:r>
              <a:rPr lang="de-DE" sz="2000" dirty="0">
                <a:solidFill>
                  <a:srgbClr val="FF0000"/>
                </a:solidFill>
                <a:hlinkClick r:id="rId6">
                  <a:extLst>
                    <a:ext uri="{A12FA001-AC4F-418D-AE19-62706E023703}">
                      <ahyp:hlinkClr xmlns:ahyp="http://schemas.microsoft.com/office/drawing/2018/hyperlinkcolor" val="tx"/>
                    </a:ext>
                  </a:extLst>
                </a:hlinkClick>
              </a:rPr>
              <a:t>Bachelor Berufskolleg Bildungswissenschaften</a:t>
            </a:r>
            <a:r>
              <a:rPr lang="de-DE" sz="2000" dirty="0">
                <a:solidFill>
                  <a:srgbClr val="FF0000"/>
                </a:solidFill>
              </a:rPr>
              <a:t> </a:t>
            </a:r>
            <a:r>
              <a:rPr lang="de-DE" sz="2000" dirty="0">
                <a:solidFill>
                  <a:srgbClr val="363636"/>
                </a:solidFill>
              </a:rPr>
              <a:t>(PO 18)</a:t>
            </a:r>
          </a:p>
          <a:p>
            <a:pPr marL="800100" lvl="1" indent="-342900">
              <a:buFont typeface="Wingdings" panose="05000000000000000000" pitchFamily="2" charset="2"/>
              <a:buChar char="§"/>
            </a:pPr>
            <a:r>
              <a:rPr lang="de-DE" sz="2000" dirty="0">
                <a:solidFill>
                  <a:srgbClr val="FF0000"/>
                </a:solidFill>
                <a:hlinkClick r:id="rId7">
                  <a:extLst>
                    <a:ext uri="{A12FA001-AC4F-418D-AE19-62706E023703}">
                      <ahyp:hlinkClr xmlns:ahyp="http://schemas.microsoft.com/office/drawing/2018/hyperlinkcolor" val="tx"/>
                    </a:ext>
                  </a:extLst>
                </a:hlinkClick>
              </a:rPr>
              <a:t>Bachelor </a:t>
            </a:r>
            <a:r>
              <a:rPr lang="de-DE" sz="2000" dirty="0" err="1">
                <a:solidFill>
                  <a:srgbClr val="FF0000"/>
                </a:solidFill>
                <a:hlinkClick r:id="rId7">
                  <a:extLst>
                    <a:ext uri="{A12FA001-AC4F-418D-AE19-62706E023703}">
                      <ahyp:hlinkClr xmlns:ahyp="http://schemas.microsoft.com/office/drawing/2018/hyperlinkcolor" val="tx"/>
                    </a:ext>
                  </a:extLst>
                </a:hlinkClick>
              </a:rPr>
              <a:t>HRSGe</a:t>
            </a:r>
            <a:r>
              <a:rPr lang="de-DE" sz="2000" dirty="0">
                <a:solidFill>
                  <a:srgbClr val="FF0000"/>
                </a:solidFill>
                <a:hlinkClick r:id="rId7">
                  <a:extLst>
                    <a:ext uri="{A12FA001-AC4F-418D-AE19-62706E023703}">
                      <ahyp:hlinkClr xmlns:ahyp="http://schemas.microsoft.com/office/drawing/2018/hyperlinkcolor" val="tx"/>
                    </a:ext>
                  </a:extLst>
                </a:hlinkClick>
              </a:rPr>
              <a:t> Bildungswissenschaften</a:t>
            </a:r>
            <a:r>
              <a:rPr lang="de-DE" sz="2000" dirty="0">
                <a:solidFill>
                  <a:srgbClr val="363636"/>
                </a:solidFill>
              </a:rPr>
              <a:t> (PO 18)</a:t>
            </a:r>
          </a:p>
          <a:p>
            <a:pPr marL="800100" lvl="1" indent="-342900">
              <a:buFont typeface="Wingdings" panose="05000000000000000000" pitchFamily="2" charset="2"/>
              <a:buChar char="§"/>
            </a:pPr>
            <a:r>
              <a:rPr lang="de-DE" sz="2000" dirty="0">
                <a:solidFill>
                  <a:srgbClr val="FF0000"/>
                </a:solidFill>
                <a:hlinkClick r:id="rId8">
                  <a:extLst>
                    <a:ext uri="{A12FA001-AC4F-418D-AE19-62706E023703}">
                      <ahyp:hlinkClr xmlns:ahyp="http://schemas.microsoft.com/office/drawing/2018/hyperlinkcolor" val="tx"/>
                    </a:ext>
                  </a:extLst>
                </a:hlinkClick>
              </a:rPr>
              <a:t>Allgemeine Studien</a:t>
            </a:r>
            <a:r>
              <a:rPr lang="de-DE" sz="2000" dirty="0">
                <a:solidFill>
                  <a:srgbClr val="FF0000"/>
                </a:solidFill>
              </a:rPr>
              <a:t> </a:t>
            </a:r>
            <a:r>
              <a:rPr lang="de-DE" sz="2000" dirty="0">
                <a:solidFill>
                  <a:srgbClr val="363636"/>
                </a:solidFill>
              </a:rPr>
              <a:t>(PO 13)</a:t>
            </a:r>
          </a:p>
          <a:p>
            <a:pPr marL="342900" indent="-342900">
              <a:buFont typeface="Arial" panose="020B0604020202020204" pitchFamily="34" charset="0"/>
              <a:buChar char="•"/>
            </a:pPr>
            <a:r>
              <a:rPr lang="de-DE" sz="2200" b="0" dirty="0">
                <a:solidFill>
                  <a:srgbClr val="FF0000"/>
                </a:solidFill>
                <a:hlinkClick r:id="rId9">
                  <a:extLst>
                    <a:ext uri="{A12FA001-AC4F-418D-AE19-62706E023703}">
                      <ahyp:hlinkClr xmlns:ahyp="http://schemas.microsoft.com/office/drawing/2018/hyperlinkcolor" val="tx"/>
                    </a:ext>
                  </a:extLst>
                </a:hlinkClick>
              </a:rPr>
              <a:t>Website</a:t>
            </a:r>
            <a:r>
              <a:rPr lang="de-DE" sz="2200" dirty="0">
                <a:solidFill>
                  <a:srgbClr val="363636"/>
                </a:solidFill>
              </a:rPr>
              <a:t> </a:t>
            </a:r>
            <a:r>
              <a:rPr lang="de-DE" sz="2200" b="0" dirty="0">
                <a:solidFill>
                  <a:srgbClr val="363636"/>
                </a:solidFill>
              </a:rPr>
              <a:t>des</a:t>
            </a:r>
            <a:r>
              <a:rPr lang="de-DE" sz="2200" dirty="0">
                <a:solidFill>
                  <a:srgbClr val="363636"/>
                </a:solidFill>
              </a:rPr>
              <a:t> </a:t>
            </a:r>
            <a:r>
              <a:rPr lang="de-DE" sz="2200" b="0" dirty="0">
                <a:solidFill>
                  <a:srgbClr val="363636"/>
                </a:solidFill>
              </a:rPr>
              <a:t>Germanistischen Instituts</a:t>
            </a:r>
          </a:p>
          <a:p>
            <a:pPr marL="342900" indent="-342900">
              <a:buFont typeface="Arial" panose="020B0604020202020204" pitchFamily="34" charset="0"/>
              <a:buChar char="•"/>
            </a:pPr>
            <a:r>
              <a:rPr lang="de-DE" sz="2200" b="0" dirty="0">
                <a:solidFill>
                  <a:srgbClr val="FE0000"/>
                </a:solidFill>
                <a:hlinkClick r:id="rId10">
                  <a:extLst>
                    <a:ext uri="{A12FA001-AC4F-418D-AE19-62706E023703}">
                      <ahyp:hlinkClr xmlns:ahyp="http://schemas.microsoft.com/office/drawing/2018/hyperlinkcolor" val="tx"/>
                    </a:ext>
                  </a:extLst>
                </a:hlinkClick>
              </a:rPr>
              <a:t>Website</a:t>
            </a:r>
            <a:r>
              <a:rPr lang="de-DE" sz="2200" b="0" dirty="0">
                <a:solidFill>
                  <a:srgbClr val="363636"/>
                </a:solidFill>
              </a:rPr>
              <a:t> der Fachschaft Germanistik</a:t>
            </a:r>
          </a:p>
          <a:p>
            <a:pPr marL="800100" lvl="1" indent="-342900">
              <a:buFont typeface="Wingdings" panose="05000000000000000000" pitchFamily="2" charset="2"/>
              <a:buChar char="§"/>
            </a:pPr>
            <a:r>
              <a:rPr lang="de-DE" sz="2000" dirty="0">
                <a:solidFill>
                  <a:srgbClr val="FE0000"/>
                </a:solidFill>
                <a:hlinkClick r:id="rId11">
                  <a:extLst>
                    <a:ext uri="{A12FA001-AC4F-418D-AE19-62706E023703}">
                      <ahyp:hlinkClr xmlns:ahyp="http://schemas.microsoft.com/office/drawing/2018/hyperlinkcolor" val="tx"/>
                    </a:ext>
                  </a:extLst>
                </a:hlinkClick>
              </a:rPr>
              <a:t>Instagram-Seite</a:t>
            </a:r>
            <a:r>
              <a:rPr lang="de-DE" sz="2000" dirty="0">
                <a:solidFill>
                  <a:srgbClr val="363636"/>
                </a:solidFill>
              </a:rPr>
              <a:t> der Fachschaft Germanistik</a:t>
            </a:r>
            <a:endParaRPr lang="de-DE" sz="2000" dirty="0">
              <a:solidFill>
                <a:srgbClr val="FF0000"/>
              </a:solidFill>
            </a:endParaRPr>
          </a:p>
        </p:txBody>
      </p:sp>
    </p:spTree>
    <p:extLst>
      <p:ext uri="{BB962C8B-B14F-4D97-AF65-F5344CB8AC3E}">
        <p14:creationId xmlns:p14="http://schemas.microsoft.com/office/powerpoint/2010/main" val="1763157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959611" y="341474"/>
            <a:ext cx="9815577" cy="629018"/>
          </a:xfrm>
          <a:prstGeom prst="rect">
            <a:avLst/>
          </a:prstGeom>
        </p:spPr>
        <p:txBody>
          <a:bodyPr vert="horz" wrap="square" lIns="0" tIns="13335" rIns="0" bIns="0" rtlCol="0">
            <a:spAutoFit/>
          </a:bodyPr>
          <a:lstStyle/>
          <a:p>
            <a:pPr>
              <a:lnSpc>
                <a:spcPct val="100000"/>
              </a:lnSpc>
              <a:spcBef>
                <a:spcPts val="105"/>
              </a:spcBef>
            </a:pPr>
            <a:r>
              <a:rPr sz="4000" b="1" dirty="0">
                <a:latin typeface="+mj-lt"/>
              </a:rPr>
              <a:t>Auf</a:t>
            </a:r>
            <a:r>
              <a:rPr sz="4000" b="1" spc="-30" dirty="0">
                <a:latin typeface="+mj-lt"/>
              </a:rPr>
              <a:t> </a:t>
            </a:r>
            <a:r>
              <a:rPr sz="4000" b="1" dirty="0">
                <a:latin typeface="+mj-lt"/>
              </a:rPr>
              <a:t>dem</a:t>
            </a:r>
            <a:r>
              <a:rPr sz="4000" b="1" spc="-25" dirty="0">
                <a:latin typeface="+mj-lt"/>
              </a:rPr>
              <a:t> </a:t>
            </a:r>
            <a:r>
              <a:rPr sz="4000" b="1" dirty="0">
                <a:latin typeface="+mj-lt"/>
              </a:rPr>
              <a:t>Weg</a:t>
            </a:r>
            <a:r>
              <a:rPr sz="4000" b="1" spc="-25" dirty="0">
                <a:latin typeface="+mj-lt"/>
              </a:rPr>
              <a:t> </a:t>
            </a:r>
            <a:r>
              <a:rPr sz="4000" b="1" dirty="0" err="1">
                <a:latin typeface="+mj-lt"/>
              </a:rPr>
              <a:t>zum</a:t>
            </a:r>
            <a:r>
              <a:rPr sz="4000" b="1" spc="-40" dirty="0">
                <a:latin typeface="+mj-lt"/>
              </a:rPr>
              <a:t> </a:t>
            </a:r>
            <a:r>
              <a:rPr sz="4000" b="1" spc="-10" dirty="0" err="1">
                <a:latin typeface="+mj-lt"/>
              </a:rPr>
              <a:t>Lehramt</a:t>
            </a:r>
            <a:r>
              <a:rPr lang="de-DE" sz="4000" b="1" spc="-10" dirty="0">
                <a:latin typeface="+mj-lt"/>
              </a:rPr>
              <a:t> – oder auch nicht!</a:t>
            </a:r>
            <a:endParaRPr sz="4000" b="1" spc="-10" dirty="0">
              <a:latin typeface="+mj-lt"/>
            </a:endParaRPr>
          </a:p>
        </p:txBody>
      </p:sp>
      <p:grpSp>
        <p:nvGrpSpPr>
          <p:cNvPr id="25" name="Gruppieren 24">
            <a:extLst>
              <a:ext uri="{FF2B5EF4-FFF2-40B4-BE49-F238E27FC236}">
                <a16:creationId xmlns:a16="http://schemas.microsoft.com/office/drawing/2014/main" id="{E3110E6B-0B2B-FBA9-89C2-ADF542A8D603}"/>
              </a:ext>
            </a:extLst>
          </p:cNvPr>
          <p:cNvGrpSpPr/>
          <p:nvPr/>
        </p:nvGrpSpPr>
        <p:grpSpPr>
          <a:xfrm>
            <a:off x="762000" y="3048000"/>
            <a:ext cx="5105400" cy="1195070"/>
            <a:chOff x="854964" y="2858135"/>
            <a:chExt cx="5554980" cy="1195070"/>
          </a:xfrm>
        </p:grpSpPr>
        <p:sp>
          <p:nvSpPr>
            <p:cNvPr id="7" name="object 7"/>
            <p:cNvSpPr/>
            <p:nvPr/>
          </p:nvSpPr>
          <p:spPr>
            <a:xfrm>
              <a:off x="854964" y="2858135"/>
              <a:ext cx="5554980" cy="1195070"/>
            </a:xfrm>
            <a:custGeom>
              <a:avLst/>
              <a:gdLst/>
              <a:ahLst/>
              <a:cxnLst/>
              <a:rect l="l" t="t" r="r" b="b"/>
              <a:pathLst>
                <a:path w="5554980" h="1195070">
                  <a:moveTo>
                    <a:pt x="5435473" y="0"/>
                  </a:moveTo>
                  <a:lnTo>
                    <a:pt x="119507" y="0"/>
                  </a:lnTo>
                  <a:lnTo>
                    <a:pt x="72973" y="9386"/>
                  </a:lnTo>
                  <a:lnTo>
                    <a:pt x="34988" y="34988"/>
                  </a:lnTo>
                  <a:lnTo>
                    <a:pt x="9386" y="72973"/>
                  </a:lnTo>
                  <a:lnTo>
                    <a:pt x="0" y="119506"/>
                  </a:lnTo>
                  <a:lnTo>
                    <a:pt x="0" y="1075308"/>
                  </a:lnTo>
                  <a:lnTo>
                    <a:pt x="9386" y="1121842"/>
                  </a:lnTo>
                  <a:lnTo>
                    <a:pt x="34988" y="1159827"/>
                  </a:lnTo>
                  <a:lnTo>
                    <a:pt x="72973" y="1185429"/>
                  </a:lnTo>
                  <a:lnTo>
                    <a:pt x="119507" y="1194815"/>
                  </a:lnTo>
                  <a:lnTo>
                    <a:pt x="5435473" y="1194815"/>
                  </a:lnTo>
                  <a:lnTo>
                    <a:pt x="5482006" y="1185429"/>
                  </a:lnTo>
                  <a:lnTo>
                    <a:pt x="5519991" y="1159827"/>
                  </a:lnTo>
                  <a:lnTo>
                    <a:pt x="5545593" y="1121842"/>
                  </a:lnTo>
                  <a:lnTo>
                    <a:pt x="5554980" y="1075308"/>
                  </a:lnTo>
                  <a:lnTo>
                    <a:pt x="5554980" y="119506"/>
                  </a:lnTo>
                  <a:lnTo>
                    <a:pt x="5545593" y="72973"/>
                  </a:lnTo>
                  <a:lnTo>
                    <a:pt x="5519991" y="34988"/>
                  </a:lnTo>
                  <a:lnTo>
                    <a:pt x="5482006" y="9386"/>
                  </a:lnTo>
                  <a:lnTo>
                    <a:pt x="5435473" y="0"/>
                  </a:lnTo>
                  <a:close/>
                </a:path>
              </a:pathLst>
            </a:custGeom>
            <a:solidFill>
              <a:srgbClr val="FFCCCC"/>
            </a:solidFill>
          </p:spPr>
          <p:txBody>
            <a:bodyPr wrap="square" lIns="0" tIns="0" rIns="0" bIns="0" rtlCol="0" anchor="ctr"/>
            <a:lstStyle/>
            <a:p>
              <a:pPr algn="ctr"/>
              <a:r>
                <a:rPr lang="de-DE" b="1" dirty="0">
                  <a:latin typeface="+mj-lt"/>
                </a:rPr>
                <a:t>4 Semester:</a:t>
              </a:r>
              <a:br>
                <a:rPr lang="de-DE" b="1" dirty="0">
                  <a:latin typeface="+mj-lt"/>
                </a:rPr>
              </a:br>
              <a:r>
                <a:rPr lang="de-DE" b="1" dirty="0">
                  <a:latin typeface="+mj-lt"/>
                </a:rPr>
                <a:t>Master </a:t>
              </a:r>
              <a:r>
                <a:rPr lang="de-DE" b="1" dirty="0" err="1">
                  <a:latin typeface="+mj-lt"/>
                </a:rPr>
                <a:t>of</a:t>
              </a:r>
              <a:r>
                <a:rPr lang="de-DE" b="1" dirty="0">
                  <a:latin typeface="+mj-lt"/>
                </a:rPr>
                <a:t> Education Gymnasium/Gesamtschule oder</a:t>
              </a:r>
              <a:br>
                <a:rPr lang="de-DE" b="1" dirty="0">
                  <a:latin typeface="+mj-lt"/>
                </a:rPr>
              </a:br>
              <a:r>
                <a:rPr lang="de-DE" b="1" dirty="0">
                  <a:latin typeface="+mj-lt"/>
                </a:rPr>
                <a:t>Master </a:t>
              </a:r>
              <a:r>
                <a:rPr lang="de-DE" b="1" dirty="0" err="1">
                  <a:latin typeface="+mj-lt"/>
                </a:rPr>
                <a:t>of</a:t>
              </a:r>
              <a:r>
                <a:rPr lang="de-DE" b="1" dirty="0">
                  <a:latin typeface="+mj-lt"/>
                </a:rPr>
                <a:t> Education Berufskolleg oder</a:t>
              </a:r>
              <a:br>
                <a:rPr lang="de-DE" b="1" dirty="0">
                  <a:latin typeface="+mj-lt"/>
                </a:rPr>
              </a:br>
              <a:r>
                <a:rPr lang="de-DE" b="1" dirty="0">
                  <a:latin typeface="+mj-lt"/>
                </a:rPr>
                <a:t>Master </a:t>
              </a:r>
              <a:r>
                <a:rPr lang="de-DE" b="1" dirty="0" err="1">
                  <a:latin typeface="+mj-lt"/>
                </a:rPr>
                <a:t>of</a:t>
              </a:r>
              <a:r>
                <a:rPr lang="de-DE" b="1" dirty="0">
                  <a:latin typeface="+mj-lt"/>
                </a:rPr>
                <a:t> Education </a:t>
              </a:r>
              <a:r>
                <a:rPr lang="de-DE" b="1" dirty="0" err="1">
                  <a:latin typeface="+mj-lt"/>
                </a:rPr>
                <a:t>HRSGe</a:t>
              </a:r>
              <a:endParaRPr b="1" dirty="0">
                <a:latin typeface="+mj-lt"/>
              </a:endParaRPr>
            </a:p>
          </p:txBody>
        </p:sp>
        <p:sp>
          <p:nvSpPr>
            <p:cNvPr id="8" name="object 8"/>
            <p:cNvSpPr/>
            <p:nvPr/>
          </p:nvSpPr>
          <p:spPr>
            <a:xfrm>
              <a:off x="854964" y="2858135"/>
              <a:ext cx="5554980" cy="1195070"/>
            </a:xfrm>
            <a:custGeom>
              <a:avLst/>
              <a:gdLst/>
              <a:ahLst/>
              <a:cxnLst/>
              <a:rect l="l" t="t" r="r" b="b"/>
              <a:pathLst>
                <a:path w="5554980" h="1195070">
                  <a:moveTo>
                    <a:pt x="0" y="119506"/>
                  </a:moveTo>
                  <a:lnTo>
                    <a:pt x="9386" y="72973"/>
                  </a:lnTo>
                  <a:lnTo>
                    <a:pt x="34988" y="34988"/>
                  </a:lnTo>
                  <a:lnTo>
                    <a:pt x="72973" y="9386"/>
                  </a:lnTo>
                  <a:lnTo>
                    <a:pt x="119507" y="0"/>
                  </a:lnTo>
                  <a:lnTo>
                    <a:pt x="5435473" y="0"/>
                  </a:lnTo>
                  <a:lnTo>
                    <a:pt x="5482006" y="9386"/>
                  </a:lnTo>
                  <a:lnTo>
                    <a:pt x="5519991" y="34988"/>
                  </a:lnTo>
                  <a:lnTo>
                    <a:pt x="5545593" y="72973"/>
                  </a:lnTo>
                  <a:lnTo>
                    <a:pt x="5554980" y="119506"/>
                  </a:lnTo>
                  <a:lnTo>
                    <a:pt x="5554980" y="1075308"/>
                  </a:lnTo>
                  <a:lnTo>
                    <a:pt x="5545593" y="1121842"/>
                  </a:lnTo>
                  <a:lnTo>
                    <a:pt x="5519991" y="1159827"/>
                  </a:lnTo>
                  <a:lnTo>
                    <a:pt x="5482006" y="1185429"/>
                  </a:lnTo>
                  <a:lnTo>
                    <a:pt x="5435473" y="1194815"/>
                  </a:lnTo>
                  <a:lnTo>
                    <a:pt x="119507" y="1194815"/>
                  </a:lnTo>
                  <a:lnTo>
                    <a:pt x="72973" y="1185429"/>
                  </a:lnTo>
                  <a:lnTo>
                    <a:pt x="34988" y="1159827"/>
                  </a:lnTo>
                  <a:lnTo>
                    <a:pt x="9386" y="1121842"/>
                  </a:lnTo>
                  <a:lnTo>
                    <a:pt x="0" y="1075308"/>
                  </a:lnTo>
                  <a:lnTo>
                    <a:pt x="0" y="119506"/>
                  </a:lnTo>
                  <a:close/>
                </a:path>
              </a:pathLst>
            </a:custGeom>
            <a:ln w="9144">
              <a:solidFill>
                <a:srgbClr val="FF0000"/>
              </a:solidFill>
            </a:ln>
          </p:spPr>
          <p:txBody>
            <a:bodyPr wrap="square" lIns="0" tIns="0" rIns="0" bIns="0" rtlCol="0"/>
            <a:lstStyle/>
            <a:p>
              <a:endParaRPr/>
            </a:p>
          </p:txBody>
        </p:sp>
      </p:grpSp>
      <p:grpSp>
        <p:nvGrpSpPr>
          <p:cNvPr id="26" name="Gruppieren 25">
            <a:extLst>
              <a:ext uri="{FF2B5EF4-FFF2-40B4-BE49-F238E27FC236}">
                <a16:creationId xmlns:a16="http://schemas.microsoft.com/office/drawing/2014/main" id="{72EA133E-FC7D-ED84-5789-ECD7695A198B}"/>
              </a:ext>
            </a:extLst>
          </p:cNvPr>
          <p:cNvGrpSpPr/>
          <p:nvPr/>
        </p:nvGrpSpPr>
        <p:grpSpPr>
          <a:xfrm>
            <a:off x="2590800" y="4396242"/>
            <a:ext cx="3630295" cy="1195070"/>
            <a:chOff x="1270508" y="4225163"/>
            <a:chExt cx="5560060" cy="1195070"/>
          </a:xfrm>
        </p:grpSpPr>
        <p:sp>
          <p:nvSpPr>
            <p:cNvPr id="9" name="object 9"/>
            <p:cNvSpPr/>
            <p:nvPr/>
          </p:nvSpPr>
          <p:spPr>
            <a:xfrm>
              <a:off x="1270508" y="4225163"/>
              <a:ext cx="5554980" cy="1195070"/>
            </a:xfrm>
            <a:custGeom>
              <a:avLst/>
              <a:gdLst/>
              <a:ahLst/>
              <a:cxnLst/>
              <a:rect l="l" t="t" r="r" b="b"/>
              <a:pathLst>
                <a:path w="5554980" h="1195070">
                  <a:moveTo>
                    <a:pt x="5435473" y="0"/>
                  </a:moveTo>
                  <a:lnTo>
                    <a:pt x="119507" y="0"/>
                  </a:lnTo>
                  <a:lnTo>
                    <a:pt x="72973" y="9386"/>
                  </a:lnTo>
                  <a:lnTo>
                    <a:pt x="34988" y="34988"/>
                  </a:lnTo>
                  <a:lnTo>
                    <a:pt x="9386" y="72973"/>
                  </a:lnTo>
                  <a:lnTo>
                    <a:pt x="0" y="119506"/>
                  </a:lnTo>
                  <a:lnTo>
                    <a:pt x="0" y="1075309"/>
                  </a:lnTo>
                  <a:lnTo>
                    <a:pt x="9386" y="1121842"/>
                  </a:lnTo>
                  <a:lnTo>
                    <a:pt x="34988" y="1159827"/>
                  </a:lnTo>
                  <a:lnTo>
                    <a:pt x="72973" y="1185429"/>
                  </a:lnTo>
                  <a:lnTo>
                    <a:pt x="119507" y="1194816"/>
                  </a:lnTo>
                  <a:lnTo>
                    <a:pt x="5435473" y="1194816"/>
                  </a:lnTo>
                  <a:lnTo>
                    <a:pt x="5482006" y="1185429"/>
                  </a:lnTo>
                  <a:lnTo>
                    <a:pt x="5519991" y="1159827"/>
                  </a:lnTo>
                  <a:lnTo>
                    <a:pt x="5545593" y="1121842"/>
                  </a:lnTo>
                  <a:lnTo>
                    <a:pt x="5554980" y="1075309"/>
                  </a:lnTo>
                  <a:lnTo>
                    <a:pt x="5554980" y="119506"/>
                  </a:lnTo>
                  <a:lnTo>
                    <a:pt x="5545593" y="72973"/>
                  </a:lnTo>
                  <a:lnTo>
                    <a:pt x="5519991" y="34988"/>
                  </a:lnTo>
                  <a:lnTo>
                    <a:pt x="5482006" y="9386"/>
                  </a:lnTo>
                  <a:lnTo>
                    <a:pt x="5435473" y="0"/>
                  </a:lnTo>
                  <a:close/>
                </a:path>
              </a:pathLst>
            </a:custGeom>
            <a:solidFill>
              <a:srgbClr val="FFCCCC"/>
            </a:solidFill>
          </p:spPr>
          <p:txBody>
            <a:bodyPr wrap="square" lIns="0" tIns="0" rIns="0" bIns="0" rtlCol="0" anchor="ctr"/>
            <a:lstStyle/>
            <a:p>
              <a:pPr algn="ctr"/>
              <a:r>
                <a:rPr lang="de-DE" b="1" dirty="0">
                  <a:latin typeface="+mj-lt"/>
                </a:rPr>
                <a:t>18 Monate:</a:t>
              </a:r>
              <a:br>
                <a:rPr lang="de-DE" b="1" dirty="0">
                  <a:latin typeface="+mj-lt"/>
                </a:rPr>
              </a:br>
              <a:r>
                <a:rPr lang="de-DE" b="1" dirty="0">
                  <a:latin typeface="+mj-lt"/>
                </a:rPr>
                <a:t>Vorbereitungsdienst (</a:t>
              </a:r>
              <a:r>
                <a:rPr lang="de-DE" b="1" dirty="0" err="1">
                  <a:latin typeface="+mj-lt"/>
                </a:rPr>
                <a:t>Referandariat</a:t>
              </a:r>
              <a:r>
                <a:rPr lang="de-DE" b="1" dirty="0">
                  <a:latin typeface="+mj-lt"/>
                </a:rPr>
                <a:t>) </a:t>
              </a:r>
              <a:endParaRPr b="1" dirty="0">
                <a:latin typeface="+mj-lt"/>
              </a:endParaRPr>
            </a:p>
          </p:txBody>
        </p:sp>
        <p:sp>
          <p:nvSpPr>
            <p:cNvPr id="10" name="object 10"/>
            <p:cNvSpPr/>
            <p:nvPr/>
          </p:nvSpPr>
          <p:spPr>
            <a:xfrm>
              <a:off x="1275588" y="4225163"/>
              <a:ext cx="5554980" cy="1195070"/>
            </a:xfrm>
            <a:custGeom>
              <a:avLst/>
              <a:gdLst/>
              <a:ahLst/>
              <a:cxnLst/>
              <a:rect l="l" t="t" r="r" b="b"/>
              <a:pathLst>
                <a:path w="5554980" h="1195070">
                  <a:moveTo>
                    <a:pt x="0" y="119506"/>
                  </a:moveTo>
                  <a:lnTo>
                    <a:pt x="9386" y="72973"/>
                  </a:lnTo>
                  <a:lnTo>
                    <a:pt x="34988" y="34988"/>
                  </a:lnTo>
                  <a:lnTo>
                    <a:pt x="72973" y="9386"/>
                  </a:lnTo>
                  <a:lnTo>
                    <a:pt x="119507" y="0"/>
                  </a:lnTo>
                  <a:lnTo>
                    <a:pt x="5435473" y="0"/>
                  </a:lnTo>
                  <a:lnTo>
                    <a:pt x="5482006" y="9386"/>
                  </a:lnTo>
                  <a:lnTo>
                    <a:pt x="5519991" y="34988"/>
                  </a:lnTo>
                  <a:lnTo>
                    <a:pt x="5545593" y="72973"/>
                  </a:lnTo>
                  <a:lnTo>
                    <a:pt x="5554980" y="119506"/>
                  </a:lnTo>
                  <a:lnTo>
                    <a:pt x="5554980" y="1075309"/>
                  </a:lnTo>
                  <a:lnTo>
                    <a:pt x="5545593" y="1121842"/>
                  </a:lnTo>
                  <a:lnTo>
                    <a:pt x="5519991" y="1159827"/>
                  </a:lnTo>
                  <a:lnTo>
                    <a:pt x="5482006" y="1185429"/>
                  </a:lnTo>
                  <a:lnTo>
                    <a:pt x="5435473" y="1194816"/>
                  </a:lnTo>
                  <a:lnTo>
                    <a:pt x="119507" y="1194816"/>
                  </a:lnTo>
                  <a:lnTo>
                    <a:pt x="72973" y="1185429"/>
                  </a:lnTo>
                  <a:lnTo>
                    <a:pt x="34988" y="1159827"/>
                  </a:lnTo>
                  <a:lnTo>
                    <a:pt x="9386" y="1121842"/>
                  </a:lnTo>
                  <a:lnTo>
                    <a:pt x="0" y="1075309"/>
                  </a:lnTo>
                  <a:lnTo>
                    <a:pt x="0" y="119506"/>
                  </a:lnTo>
                  <a:close/>
                </a:path>
              </a:pathLst>
            </a:custGeom>
            <a:ln w="9144">
              <a:solidFill>
                <a:srgbClr val="FF0000"/>
              </a:solidFill>
            </a:ln>
          </p:spPr>
          <p:txBody>
            <a:bodyPr wrap="square" lIns="0" tIns="0" rIns="0" bIns="0" rtlCol="0"/>
            <a:lstStyle/>
            <a:p>
              <a:endParaRPr/>
            </a:p>
          </p:txBody>
        </p:sp>
      </p:grpSp>
      <p:grpSp>
        <p:nvGrpSpPr>
          <p:cNvPr id="24" name="Gruppieren 23">
            <a:extLst>
              <a:ext uri="{FF2B5EF4-FFF2-40B4-BE49-F238E27FC236}">
                <a16:creationId xmlns:a16="http://schemas.microsoft.com/office/drawing/2014/main" id="{8216B284-3FB7-36BC-1AB4-8C58CFDCA337}"/>
              </a:ext>
            </a:extLst>
          </p:cNvPr>
          <p:cNvGrpSpPr/>
          <p:nvPr/>
        </p:nvGrpSpPr>
        <p:grpSpPr>
          <a:xfrm>
            <a:off x="202944" y="1701028"/>
            <a:ext cx="3911856" cy="1195070"/>
            <a:chOff x="457200" y="1437767"/>
            <a:chExt cx="3810001" cy="1195070"/>
          </a:xfrm>
        </p:grpSpPr>
        <p:sp>
          <p:nvSpPr>
            <p:cNvPr id="11" name="object 11"/>
            <p:cNvSpPr/>
            <p:nvPr/>
          </p:nvSpPr>
          <p:spPr>
            <a:xfrm>
              <a:off x="457200" y="1437767"/>
              <a:ext cx="3804665" cy="1195070"/>
            </a:xfrm>
            <a:custGeom>
              <a:avLst/>
              <a:gdLst/>
              <a:ahLst/>
              <a:cxnLst/>
              <a:rect l="l" t="t" r="r" b="b"/>
              <a:pathLst>
                <a:path w="5556884" h="1195070">
                  <a:moveTo>
                    <a:pt x="5436996" y="0"/>
                  </a:moveTo>
                  <a:lnTo>
                    <a:pt x="119506" y="0"/>
                  </a:lnTo>
                  <a:lnTo>
                    <a:pt x="72973" y="9386"/>
                  </a:lnTo>
                  <a:lnTo>
                    <a:pt x="34988" y="34988"/>
                  </a:lnTo>
                  <a:lnTo>
                    <a:pt x="9386" y="72973"/>
                  </a:lnTo>
                  <a:lnTo>
                    <a:pt x="0" y="119507"/>
                  </a:lnTo>
                  <a:lnTo>
                    <a:pt x="0" y="1075309"/>
                  </a:lnTo>
                  <a:lnTo>
                    <a:pt x="9386" y="1121842"/>
                  </a:lnTo>
                  <a:lnTo>
                    <a:pt x="34988" y="1159827"/>
                  </a:lnTo>
                  <a:lnTo>
                    <a:pt x="72973" y="1185429"/>
                  </a:lnTo>
                  <a:lnTo>
                    <a:pt x="119506" y="1194816"/>
                  </a:lnTo>
                  <a:lnTo>
                    <a:pt x="5436996" y="1194816"/>
                  </a:lnTo>
                  <a:lnTo>
                    <a:pt x="5483530" y="1185429"/>
                  </a:lnTo>
                  <a:lnTo>
                    <a:pt x="5521515" y="1159827"/>
                  </a:lnTo>
                  <a:lnTo>
                    <a:pt x="5547117" y="1121842"/>
                  </a:lnTo>
                  <a:lnTo>
                    <a:pt x="5556504" y="1075309"/>
                  </a:lnTo>
                  <a:lnTo>
                    <a:pt x="5556504" y="119507"/>
                  </a:lnTo>
                  <a:lnTo>
                    <a:pt x="5547117" y="72973"/>
                  </a:lnTo>
                  <a:lnTo>
                    <a:pt x="5521515" y="34988"/>
                  </a:lnTo>
                  <a:lnTo>
                    <a:pt x="5483530" y="9386"/>
                  </a:lnTo>
                  <a:lnTo>
                    <a:pt x="5436996" y="0"/>
                  </a:lnTo>
                  <a:close/>
                </a:path>
              </a:pathLst>
            </a:custGeom>
            <a:solidFill>
              <a:srgbClr val="FFCCCC"/>
            </a:solidFill>
          </p:spPr>
          <p:txBody>
            <a:bodyPr wrap="square" lIns="0" tIns="0" rIns="0" bIns="0" rtlCol="0" anchor="ctr"/>
            <a:lstStyle/>
            <a:p>
              <a:pPr algn="ctr"/>
              <a:r>
                <a:rPr lang="de-DE" b="1" dirty="0">
                  <a:latin typeface="+mj-lt"/>
                </a:rPr>
                <a:t>6 Semester: </a:t>
              </a:r>
              <a:br>
                <a:rPr lang="de-DE" b="1" dirty="0">
                  <a:latin typeface="+mj-lt"/>
                </a:rPr>
              </a:br>
              <a:r>
                <a:rPr lang="de-DE" b="1" dirty="0">
                  <a:latin typeface="+mj-lt"/>
                </a:rPr>
                <a:t>Zwei-Fach-Bachelor Germanistik oder</a:t>
              </a:r>
              <a:br>
                <a:rPr lang="de-DE" b="1" dirty="0">
                  <a:latin typeface="+mj-lt"/>
                </a:rPr>
              </a:br>
              <a:r>
                <a:rPr lang="de-DE" b="1" dirty="0">
                  <a:latin typeface="+mj-lt"/>
                </a:rPr>
                <a:t>Bachelor Berufskolleg Deutsch oder</a:t>
              </a:r>
              <a:br>
                <a:rPr lang="de-DE" b="1" dirty="0">
                  <a:latin typeface="+mj-lt"/>
                </a:rPr>
              </a:br>
              <a:r>
                <a:rPr lang="de-DE" b="1" dirty="0">
                  <a:latin typeface="+mj-lt"/>
                </a:rPr>
                <a:t>Bachelor </a:t>
              </a:r>
              <a:r>
                <a:rPr lang="de-DE" b="1" dirty="0" err="1">
                  <a:latin typeface="+mj-lt"/>
                </a:rPr>
                <a:t>HRSGe</a:t>
              </a:r>
              <a:r>
                <a:rPr lang="de-DE" b="1" dirty="0">
                  <a:latin typeface="+mj-lt"/>
                </a:rPr>
                <a:t> Deutsch </a:t>
              </a:r>
              <a:endParaRPr b="1" dirty="0">
                <a:latin typeface="+mj-lt"/>
              </a:endParaRPr>
            </a:p>
          </p:txBody>
        </p:sp>
        <p:sp>
          <p:nvSpPr>
            <p:cNvPr id="12" name="object 12"/>
            <p:cNvSpPr/>
            <p:nvPr/>
          </p:nvSpPr>
          <p:spPr>
            <a:xfrm>
              <a:off x="457201" y="1437767"/>
              <a:ext cx="3810000" cy="1195070"/>
            </a:xfrm>
            <a:custGeom>
              <a:avLst/>
              <a:gdLst/>
              <a:ahLst/>
              <a:cxnLst/>
              <a:rect l="l" t="t" r="r" b="b"/>
              <a:pathLst>
                <a:path w="5556884" h="1195070">
                  <a:moveTo>
                    <a:pt x="0" y="119507"/>
                  </a:moveTo>
                  <a:lnTo>
                    <a:pt x="9386" y="72973"/>
                  </a:lnTo>
                  <a:lnTo>
                    <a:pt x="34988" y="34988"/>
                  </a:lnTo>
                  <a:lnTo>
                    <a:pt x="72973" y="9386"/>
                  </a:lnTo>
                  <a:lnTo>
                    <a:pt x="119506" y="0"/>
                  </a:lnTo>
                  <a:lnTo>
                    <a:pt x="5436996" y="0"/>
                  </a:lnTo>
                  <a:lnTo>
                    <a:pt x="5483530" y="9386"/>
                  </a:lnTo>
                  <a:lnTo>
                    <a:pt x="5521515" y="34988"/>
                  </a:lnTo>
                  <a:lnTo>
                    <a:pt x="5547117" y="72973"/>
                  </a:lnTo>
                  <a:lnTo>
                    <a:pt x="5556504" y="119507"/>
                  </a:lnTo>
                  <a:lnTo>
                    <a:pt x="5556504" y="1075309"/>
                  </a:lnTo>
                  <a:lnTo>
                    <a:pt x="5547117" y="1121842"/>
                  </a:lnTo>
                  <a:lnTo>
                    <a:pt x="5521515" y="1159827"/>
                  </a:lnTo>
                  <a:lnTo>
                    <a:pt x="5483530" y="1185429"/>
                  </a:lnTo>
                  <a:lnTo>
                    <a:pt x="5436996" y="1194816"/>
                  </a:lnTo>
                  <a:lnTo>
                    <a:pt x="119506" y="1194816"/>
                  </a:lnTo>
                  <a:lnTo>
                    <a:pt x="72973" y="1185429"/>
                  </a:lnTo>
                  <a:lnTo>
                    <a:pt x="34988" y="1159827"/>
                  </a:lnTo>
                  <a:lnTo>
                    <a:pt x="9386" y="1121842"/>
                  </a:lnTo>
                  <a:lnTo>
                    <a:pt x="0" y="1075309"/>
                  </a:lnTo>
                  <a:lnTo>
                    <a:pt x="0" y="119507"/>
                  </a:lnTo>
                  <a:close/>
                </a:path>
              </a:pathLst>
            </a:custGeom>
            <a:ln w="9144">
              <a:solidFill>
                <a:srgbClr val="FF0000"/>
              </a:solidFill>
            </a:ln>
          </p:spPr>
          <p:txBody>
            <a:bodyPr wrap="square" lIns="0" tIns="0" rIns="0" bIns="0" rtlCol="0"/>
            <a:lstStyle/>
            <a:p>
              <a:endParaRPr/>
            </a:p>
          </p:txBody>
        </p:sp>
      </p:grpSp>
      <p:sp>
        <p:nvSpPr>
          <p:cNvPr id="15" name="object 15"/>
          <p:cNvSpPr/>
          <p:nvPr/>
        </p:nvSpPr>
        <p:spPr>
          <a:xfrm>
            <a:off x="3733800" y="2775262"/>
            <a:ext cx="381000" cy="381000"/>
          </a:xfrm>
          <a:custGeom>
            <a:avLst/>
            <a:gdLst/>
            <a:ahLst/>
            <a:cxnLst/>
            <a:rect l="l" t="t" r="r" b="b"/>
            <a:pathLst>
              <a:path w="775970" h="775969">
                <a:moveTo>
                  <a:pt x="601218" y="0"/>
                </a:moveTo>
                <a:lnTo>
                  <a:pt x="174498" y="0"/>
                </a:lnTo>
                <a:lnTo>
                  <a:pt x="174498" y="426592"/>
                </a:lnTo>
                <a:lnTo>
                  <a:pt x="0" y="426592"/>
                </a:lnTo>
                <a:lnTo>
                  <a:pt x="387858" y="775715"/>
                </a:lnTo>
                <a:lnTo>
                  <a:pt x="775716" y="426592"/>
                </a:lnTo>
                <a:lnTo>
                  <a:pt x="601218" y="426592"/>
                </a:lnTo>
                <a:lnTo>
                  <a:pt x="601218" y="0"/>
                </a:lnTo>
                <a:close/>
              </a:path>
            </a:pathLst>
          </a:custGeom>
          <a:solidFill>
            <a:srgbClr val="FF0000"/>
          </a:solidFill>
        </p:spPr>
        <p:txBody>
          <a:bodyPr wrap="square" lIns="0" tIns="0" rIns="0" bIns="0" rtlCol="0"/>
          <a:lstStyle/>
          <a:p>
            <a:endParaRPr dirty="0"/>
          </a:p>
        </p:txBody>
      </p:sp>
      <p:sp>
        <p:nvSpPr>
          <p:cNvPr id="20" name="Holder 4">
            <a:extLst>
              <a:ext uri="{FF2B5EF4-FFF2-40B4-BE49-F238E27FC236}">
                <a16:creationId xmlns:a16="http://schemas.microsoft.com/office/drawing/2014/main" id="{A8D77557-4490-CE96-D54B-CCB77902286A}"/>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22" name="Holder 6">
            <a:extLst>
              <a:ext uri="{FF2B5EF4-FFF2-40B4-BE49-F238E27FC236}">
                <a16:creationId xmlns:a16="http://schemas.microsoft.com/office/drawing/2014/main" id="{94F62CCC-4BE8-6C99-8FE1-DAC541268AF9}"/>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2</a:t>
            </a:fld>
            <a:endParaRPr lang="de-DE" dirty="0"/>
          </a:p>
        </p:txBody>
      </p:sp>
      <p:sp>
        <p:nvSpPr>
          <p:cNvPr id="27" name="object 15">
            <a:extLst>
              <a:ext uri="{FF2B5EF4-FFF2-40B4-BE49-F238E27FC236}">
                <a16:creationId xmlns:a16="http://schemas.microsoft.com/office/drawing/2014/main" id="{377A0E6C-B708-93DF-7797-C87EB1B5633F}"/>
              </a:ext>
            </a:extLst>
          </p:cNvPr>
          <p:cNvSpPr/>
          <p:nvPr/>
        </p:nvSpPr>
        <p:spPr>
          <a:xfrm>
            <a:off x="5257800" y="4119859"/>
            <a:ext cx="369568" cy="426408"/>
          </a:xfrm>
          <a:custGeom>
            <a:avLst/>
            <a:gdLst/>
            <a:ahLst/>
            <a:cxnLst/>
            <a:rect l="l" t="t" r="r" b="b"/>
            <a:pathLst>
              <a:path w="775970" h="775969">
                <a:moveTo>
                  <a:pt x="601218" y="0"/>
                </a:moveTo>
                <a:lnTo>
                  <a:pt x="174498" y="0"/>
                </a:lnTo>
                <a:lnTo>
                  <a:pt x="174498" y="426592"/>
                </a:lnTo>
                <a:lnTo>
                  <a:pt x="0" y="426592"/>
                </a:lnTo>
                <a:lnTo>
                  <a:pt x="387858" y="775715"/>
                </a:lnTo>
                <a:lnTo>
                  <a:pt x="775716" y="426592"/>
                </a:lnTo>
                <a:lnTo>
                  <a:pt x="601218" y="426592"/>
                </a:lnTo>
                <a:lnTo>
                  <a:pt x="601218" y="0"/>
                </a:lnTo>
                <a:close/>
              </a:path>
            </a:pathLst>
          </a:custGeom>
          <a:solidFill>
            <a:srgbClr val="FF0000"/>
          </a:solidFill>
        </p:spPr>
        <p:txBody>
          <a:bodyPr wrap="square" lIns="0" tIns="0" rIns="0" bIns="0" rtlCol="0"/>
          <a:lstStyle/>
          <a:p>
            <a:endParaRPr dirty="0"/>
          </a:p>
        </p:txBody>
      </p:sp>
      <p:grpSp>
        <p:nvGrpSpPr>
          <p:cNvPr id="28" name="Gruppieren 27">
            <a:extLst>
              <a:ext uri="{FF2B5EF4-FFF2-40B4-BE49-F238E27FC236}">
                <a16:creationId xmlns:a16="http://schemas.microsoft.com/office/drawing/2014/main" id="{A5A6DAB9-1ABD-CD59-A0C1-3A2EAE774B88}"/>
              </a:ext>
            </a:extLst>
          </p:cNvPr>
          <p:cNvGrpSpPr/>
          <p:nvPr/>
        </p:nvGrpSpPr>
        <p:grpSpPr>
          <a:xfrm>
            <a:off x="6857999" y="2181860"/>
            <a:ext cx="3810001" cy="1195070"/>
            <a:chOff x="457200" y="1437767"/>
            <a:chExt cx="3810001" cy="1195070"/>
          </a:xfrm>
        </p:grpSpPr>
        <p:sp>
          <p:nvSpPr>
            <p:cNvPr id="29" name="object 11">
              <a:extLst>
                <a:ext uri="{FF2B5EF4-FFF2-40B4-BE49-F238E27FC236}">
                  <a16:creationId xmlns:a16="http://schemas.microsoft.com/office/drawing/2014/main" id="{FE209877-58C3-0E30-5072-DDF301A6FA30}"/>
                </a:ext>
              </a:extLst>
            </p:cNvPr>
            <p:cNvSpPr/>
            <p:nvPr/>
          </p:nvSpPr>
          <p:spPr>
            <a:xfrm>
              <a:off x="457200" y="1437767"/>
              <a:ext cx="3804665" cy="1195070"/>
            </a:xfrm>
            <a:custGeom>
              <a:avLst/>
              <a:gdLst/>
              <a:ahLst/>
              <a:cxnLst/>
              <a:rect l="l" t="t" r="r" b="b"/>
              <a:pathLst>
                <a:path w="5556884" h="1195070">
                  <a:moveTo>
                    <a:pt x="5436996" y="0"/>
                  </a:moveTo>
                  <a:lnTo>
                    <a:pt x="119506" y="0"/>
                  </a:lnTo>
                  <a:lnTo>
                    <a:pt x="72973" y="9386"/>
                  </a:lnTo>
                  <a:lnTo>
                    <a:pt x="34988" y="34988"/>
                  </a:lnTo>
                  <a:lnTo>
                    <a:pt x="9386" y="72973"/>
                  </a:lnTo>
                  <a:lnTo>
                    <a:pt x="0" y="119507"/>
                  </a:lnTo>
                  <a:lnTo>
                    <a:pt x="0" y="1075309"/>
                  </a:lnTo>
                  <a:lnTo>
                    <a:pt x="9386" y="1121842"/>
                  </a:lnTo>
                  <a:lnTo>
                    <a:pt x="34988" y="1159827"/>
                  </a:lnTo>
                  <a:lnTo>
                    <a:pt x="72973" y="1185429"/>
                  </a:lnTo>
                  <a:lnTo>
                    <a:pt x="119506" y="1194816"/>
                  </a:lnTo>
                  <a:lnTo>
                    <a:pt x="5436996" y="1194816"/>
                  </a:lnTo>
                  <a:lnTo>
                    <a:pt x="5483530" y="1185429"/>
                  </a:lnTo>
                  <a:lnTo>
                    <a:pt x="5521515" y="1159827"/>
                  </a:lnTo>
                  <a:lnTo>
                    <a:pt x="5547117" y="1121842"/>
                  </a:lnTo>
                  <a:lnTo>
                    <a:pt x="5556504" y="1075309"/>
                  </a:lnTo>
                  <a:lnTo>
                    <a:pt x="5556504" y="119507"/>
                  </a:lnTo>
                  <a:lnTo>
                    <a:pt x="5547117" y="72973"/>
                  </a:lnTo>
                  <a:lnTo>
                    <a:pt x="5521515" y="34988"/>
                  </a:lnTo>
                  <a:lnTo>
                    <a:pt x="5483530" y="9386"/>
                  </a:lnTo>
                  <a:lnTo>
                    <a:pt x="5436996" y="0"/>
                  </a:lnTo>
                  <a:close/>
                </a:path>
              </a:pathLst>
            </a:custGeom>
            <a:solidFill>
              <a:srgbClr val="FFCCCC"/>
            </a:solidFill>
          </p:spPr>
          <p:txBody>
            <a:bodyPr wrap="square" lIns="0" tIns="0" rIns="0" bIns="0" rtlCol="0" anchor="ctr"/>
            <a:lstStyle/>
            <a:p>
              <a:pPr algn="ctr"/>
              <a:r>
                <a:rPr lang="de-DE" b="1" dirty="0">
                  <a:latin typeface="+mj-lt"/>
                </a:rPr>
                <a:t>6 Semester: </a:t>
              </a:r>
              <a:br>
                <a:rPr lang="de-DE" b="1" dirty="0">
                  <a:latin typeface="+mj-lt"/>
                </a:rPr>
              </a:br>
              <a:r>
                <a:rPr lang="de-DE" b="1" dirty="0">
                  <a:latin typeface="+mj-lt"/>
                </a:rPr>
                <a:t>Zwei-Fach-Bachelor Germanistik oder</a:t>
              </a:r>
              <a:br>
                <a:rPr lang="de-DE" b="1" dirty="0">
                  <a:latin typeface="+mj-lt"/>
                </a:rPr>
              </a:br>
              <a:r>
                <a:rPr lang="de-DE" b="1" dirty="0">
                  <a:latin typeface="+mj-lt"/>
                </a:rPr>
                <a:t>Bachelor Berufskolleg Deutsch oder</a:t>
              </a:r>
              <a:br>
                <a:rPr lang="de-DE" b="1" dirty="0">
                  <a:latin typeface="+mj-lt"/>
                </a:rPr>
              </a:br>
              <a:r>
                <a:rPr lang="de-DE" b="1" dirty="0">
                  <a:latin typeface="+mj-lt"/>
                </a:rPr>
                <a:t>Bachelor </a:t>
              </a:r>
              <a:r>
                <a:rPr lang="de-DE" b="1" dirty="0" err="1">
                  <a:latin typeface="+mj-lt"/>
                </a:rPr>
                <a:t>HRSGe</a:t>
              </a:r>
              <a:r>
                <a:rPr lang="de-DE" b="1" dirty="0">
                  <a:latin typeface="+mj-lt"/>
                </a:rPr>
                <a:t> Deutsch </a:t>
              </a:r>
              <a:endParaRPr b="1" dirty="0">
                <a:latin typeface="+mj-lt"/>
              </a:endParaRPr>
            </a:p>
          </p:txBody>
        </p:sp>
        <p:sp>
          <p:nvSpPr>
            <p:cNvPr id="30" name="object 12">
              <a:extLst>
                <a:ext uri="{FF2B5EF4-FFF2-40B4-BE49-F238E27FC236}">
                  <a16:creationId xmlns:a16="http://schemas.microsoft.com/office/drawing/2014/main" id="{9F7709D4-C2E5-4CBA-B402-C1AAF23B2055}"/>
                </a:ext>
              </a:extLst>
            </p:cNvPr>
            <p:cNvSpPr/>
            <p:nvPr/>
          </p:nvSpPr>
          <p:spPr>
            <a:xfrm>
              <a:off x="457201" y="1437767"/>
              <a:ext cx="3810000" cy="1195070"/>
            </a:xfrm>
            <a:custGeom>
              <a:avLst/>
              <a:gdLst/>
              <a:ahLst/>
              <a:cxnLst/>
              <a:rect l="l" t="t" r="r" b="b"/>
              <a:pathLst>
                <a:path w="5556884" h="1195070">
                  <a:moveTo>
                    <a:pt x="0" y="119507"/>
                  </a:moveTo>
                  <a:lnTo>
                    <a:pt x="9386" y="72973"/>
                  </a:lnTo>
                  <a:lnTo>
                    <a:pt x="34988" y="34988"/>
                  </a:lnTo>
                  <a:lnTo>
                    <a:pt x="72973" y="9386"/>
                  </a:lnTo>
                  <a:lnTo>
                    <a:pt x="119506" y="0"/>
                  </a:lnTo>
                  <a:lnTo>
                    <a:pt x="5436996" y="0"/>
                  </a:lnTo>
                  <a:lnTo>
                    <a:pt x="5483530" y="9386"/>
                  </a:lnTo>
                  <a:lnTo>
                    <a:pt x="5521515" y="34988"/>
                  </a:lnTo>
                  <a:lnTo>
                    <a:pt x="5547117" y="72973"/>
                  </a:lnTo>
                  <a:lnTo>
                    <a:pt x="5556504" y="119507"/>
                  </a:lnTo>
                  <a:lnTo>
                    <a:pt x="5556504" y="1075309"/>
                  </a:lnTo>
                  <a:lnTo>
                    <a:pt x="5547117" y="1121842"/>
                  </a:lnTo>
                  <a:lnTo>
                    <a:pt x="5521515" y="1159827"/>
                  </a:lnTo>
                  <a:lnTo>
                    <a:pt x="5483530" y="1185429"/>
                  </a:lnTo>
                  <a:lnTo>
                    <a:pt x="5436996" y="1194816"/>
                  </a:lnTo>
                  <a:lnTo>
                    <a:pt x="119506" y="1194816"/>
                  </a:lnTo>
                  <a:lnTo>
                    <a:pt x="72973" y="1185429"/>
                  </a:lnTo>
                  <a:lnTo>
                    <a:pt x="34988" y="1159827"/>
                  </a:lnTo>
                  <a:lnTo>
                    <a:pt x="9386" y="1121842"/>
                  </a:lnTo>
                  <a:lnTo>
                    <a:pt x="0" y="1075309"/>
                  </a:lnTo>
                  <a:lnTo>
                    <a:pt x="0" y="119507"/>
                  </a:lnTo>
                  <a:close/>
                </a:path>
              </a:pathLst>
            </a:custGeom>
            <a:ln w="9144">
              <a:solidFill>
                <a:srgbClr val="FF0000"/>
              </a:solidFill>
            </a:ln>
          </p:spPr>
          <p:txBody>
            <a:bodyPr wrap="square" lIns="0" tIns="0" rIns="0" bIns="0" rtlCol="0"/>
            <a:lstStyle/>
            <a:p>
              <a:endParaRPr/>
            </a:p>
          </p:txBody>
        </p:sp>
      </p:grpSp>
      <p:grpSp>
        <p:nvGrpSpPr>
          <p:cNvPr id="31" name="Gruppieren 30">
            <a:extLst>
              <a:ext uri="{FF2B5EF4-FFF2-40B4-BE49-F238E27FC236}">
                <a16:creationId xmlns:a16="http://schemas.microsoft.com/office/drawing/2014/main" id="{1DEB0802-08C1-4F3D-1B6B-442BC13D0C7B}"/>
              </a:ext>
            </a:extLst>
          </p:cNvPr>
          <p:cNvGrpSpPr/>
          <p:nvPr/>
        </p:nvGrpSpPr>
        <p:grpSpPr>
          <a:xfrm>
            <a:off x="7010400" y="3581400"/>
            <a:ext cx="4800600" cy="1423670"/>
            <a:chOff x="1270508" y="4225163"/>
            <a:chExt cx="5560060" cy="1195070"/>
          </a:xfrm>
        </p:grpSpPr>
        <p:sp>
          <p:nvSpPr>
            <p:cNvPr id="32" name="object 9">
              <a:extLst>
                <a:ext uri="{FF2B5EF4-FFF2-40B4-BE49-F238E27FC236}">
                  <a16:creationId xmlns:a16="http://schemas.microsoft.com/office/drawing/2014/main" id="{11E1C8C5-F41A-A58D-1254-EF537E7A6397}"/>
                </a:ext>
              </a:extLst>
            </p:cNvPr>
            <p:cNvSpPr/>
            <p:nvPr/>
          </p:nvSpPr>
          <p:spPr>
            <a:xfrm>
              <a:off x="1270508" y="4225163"/>
              <a:ext cx="5554980" cy="1195070"/>
            </a:xfrm>
            <a:custGeom>
              <a:avLst/>
              <a:gdLst/>
              <a:ahLst/>
              <a:cxnLst/>
              <a:rect l="l" t="t" r="r" b="b"/>
              <a:pathLst>
                <a:path w="5554980" h="1195070">
                  <a:moveTo>
                    <a:pt x="5435473" y="0"/>
                  </a:moveTo>
                  <a:lnTo>
                    <a:pt x="119507" y="0"/>
                  </a:lnTo>
                  <a:lnTo>
                    <a:pt x="72973" y="9386"/>
                  </a:lnTo>
                  <a:lnTo>
                    <a:pt x="34988" y="34988"/>
                  </a:lnTo>
                  <a:lnTo>
                    <a:pt x="9386" y="72973"/>
                  </a:lnTo>
                  <a:lnTo>
                    <a:pt x="0" y="119506"/>
                  </a:lnTo>
                  <a:lnTo>
                    <a:pt x="0" y="1075309"/>
                  </a:lnTo>
                  <a:lnTo>
                    <a:pt x="9386" y="1121842"/>
                  </a:lnTo>
                  <a:lnTo>
                    <a:pt x="34988" y="1159827"/>
                  </a:lnTo>
                  <a:lnTo>
                    <a:pt x="72973" y="1185429"/>
                  </a:lnTo>
                  <a:lnTo>
                    <a:pt x="119507" y="1194816"/>
                  </a:lnTo>
                  <a:lnTo>
                    <a:pt x="5435473" y="1194816"/>
                  </a:lnTo>
                  <a:lnTo>
                    <a:pt x="5482006" y="1185429"/>
                  </a:lnTo>
                  <a:lnTo>
                    <a:pt x="5519991" y="1159827"/>
                  </a:lnTo>
                  <a:lnTo>
                    <a:pt x="5545593" y="1121842"/>
                  </a:lnTo>
                  <a:lnTo>
                    <a:pt x="5554980" y="1075309"/>
                  </a:lnTo>
                  <a:lnTo>
                    <a:pt x="5554980" y="119506"/>
                  </a:lnTo>
                  <a:lnTo>
                    <a:pt x="5545593" y="72973"/>
                  </a:lnTo>
                  <a:lnTo>
                    <a:pt x="5519991" y="34988"/>
                  </a:lnTo>
                  <a:lnTo>
                    <a:pt x="5482006" y="9386"/>
                  </a:lnTo>
                  <a:lnTo>
                    <a:pt x="5435473" y="0"/>
                  </a:lnTo>
                  <a:close/>
                </a:path>
              </a:pathLst>
            </a:custGeom>
            <a:solidFill>
              <a:srgbClr val="FFCCCC"/>
            </a:solidFill>
          </p:spPr>
          <p:txBody>
            <a:bodyPr wrap="square" lIns="0" tIns="0" rIns="0" bIns="0" rtlCol="0" anchor="ctr"/>
            <a:lstStyle/>
            <a:p>
              <a:pPr algn="ctr"/>
              <a:r>
                <a:rPr lang="de-DE" b="1" dirty="0">
                  <a:latin typeface="+mj-lt"/>
                </a:rPr>
                <a:t>4 Semester Master </a:t>
              </a:r>
              <a:r>
                <a:rPr lang="de-DE" b="1" dirty="0" err="1">
                  <a:latin typeface="+mj-lt"/>
                </a:rPr>
                <a:t>of</a:t>
              </a:r>
              <a:r>
                <a:rPr lang="de-DE" b="1" dirty="0">
                  <a:latin typeface="+mj-lt"/>
                </a:rPr>
                <a:t> Arts:</a:t>
              </a:r>
              <a:br>
                <a:rPr lang="de-DE" b="1" dirty="0">
                  <a:latin typeface="+mj-lt"/>
                </a:rPr>
              </a:br>
              <a:r>
                <a:rPr lang="de-DE" b="1" dirty="0">
                  <a:latin typeface="+mj-lt"/>
                </a:rPr>
                <a:t>Germanistik, Kulturpoetik der Literatur und Medien, Interdisziplinäre Mittelalterstudien, Empirische und Angewandte Sprachwissenschaft</a:t>
              </a:r>
              <a:endParaRPr b="1" dirty="0">
                <a:latin typeface="+mj-lt"/>
              </a:endParaRPr>
            </a:p>
          </p:txBody>
        </p:sp>
        <p:sp>
          <p:nvSpPr>
            <p:cNvPr id="33" name="object 10">
              <a:extLst>
                <a:ext uri="{FF2B5EF4-FFF2-40B4-BE49-F238E27FC236}">
                  <a16:creationId xmlns:a16="http://schemas.microsoft.com/office/drawing/2014/main" id="{4BFB174C-2951-B08C-644E-03ED5E4E6917}"/>
                </a:ext>
              </a:extLst>
            </p:cNvPr>
            <p:cNvSpPr/>
            <p:nvPr/>
          </p:nvSpPr>
          <p:spPr>
            <a:xfrm>
              <a:off x="1275588" y="4225163"/>
              <a:ext cx="5554980" cy="1195070"/>
            </a:xfrm>
            <a:custGeom>
              <a:avLst/>
              <a:gdLst/>
              <a:ahLst/>
              <a:cxnLst/>
              <a:rect l="l" t="t" r="r" b="b"/>
              <a:pathLst>
                <a:path w="5554980" h="1195070">
                  <a:moveTo>
                    <a:pt x="0" y="119506"/>
                  </a:moveTo>
                  <a:lnTo>
                    <a:pt x="9386" y="72973"/>
                  </a:lnTo>
                  <a:lnTo>
                    <a:pt x="34988" y="34988"/>
                  </a:lnTo>
                  <a:lnTo>
                    <a:pt x="72973" y="9386"/>
                  </a:lnTo>
                  <a:lnTo>
                    <a:pt x="119507" y="0"/>
                  </a:lnTo>
                  <a:lnTo>
                    <a:pt x="5435473" y="0"/>
                  </a:lnTo>
                  <a:lnTo>
                    <a:pt x="5482006" y="9386"/>
                  </a:lnTo>
                  <a:lnTo>
                    <a:pt x="5519991" y="34988"/>
                  </a:lnTo>
                  <a:lnTo>
                    <a:pt x="5545593" y="72973"/>
                  </a:lnTo>
                  <a:lnTo>
                    <a:pt x="5554980" y="119506"/>
                  </a:lnTo>
                  <a:lnTo>
                    <a:pt x="5554980" y="1075309"/>
                  </a:lnTo>
                  <a:lnTo>
                    <a:pt x="5545593" y="1121842"/>
                  </a:lnTo>
                  <a:lnTo>
                    <a:pt x="5519991" y="1159827"/>
                  </a:lnTo>
                  <a:lnTo>
                    <a:pt x="5482006" y="1185429"/>
                  </a:lnTo>
                  <a:lnTo>
                    <a:pt x="5435473" y="1194816"/>
                  </a:lnTo>
                  <a:lnTo>
                    <a:pt x="119507" y="1194816"/>
                  </a:lnTo>
                  <a:lnTo>
                    <a:pt x="72973" y="1185429"/>
                  </a:lnTo>
                  <a:lnTo>
                    <a:pt x="34988" y="1159827"/>
                  </a:lnTo>
                  <a:lnTo>
                    <a:pt x="9386" y="1121842"/>
                  </a:lnTo>
                  <a:lnTo>
                    <a:pt x="0" y="1075309"/>
                  </a:lnTo>
                  <a:lnTo>
                    <a:pt x="0" y="119506"/>
                  </a:lnTo>
                  <a:close/>
                </a:path>
              </a:pathLst>
            </a:custGeom>
            <a:ln w="9144">
              <a:solidFill>
                <a:srgbClr val="FF0000"/>
              </a:solidFill>
            </a:ln>
          </p:spPr>
          <p:txBody>
            <a:bodyPr wrap="square" lIns="0" tIns="0" rIns="0" bIns="0" rtlCol="0"/>
            <a:lstStyle/>
            <a:p>
              <a:endParaRPr/>
            </a:p>
          </p:txBody>
        </p:sp>
      </p:grpSp>
      <p:grpSp>
        <p:nvGrpSpPr>
          <p:cNvPr id="34" name="object 8">
            <a:extLst>
              <a:ext uri="{FF2B5EF4-FFF2-40B4-BE49-F238E27FC236}">
                <a16:creationId xmlns:a16="http://schemas.microsoft.com/office/drawing/2014/main" id="{8A39A4CA-F627-9A94-07A4-19F0478EC50C}"/>
              </a:ext>
            </a:extLst>
          </p:cNvPr>
          <p:cNvGrpSpPr/>
          <p:nvPr/>
        </p:nvGrpSpPr>
        <p:grpSpPr>
          <a:xfrm>
            <a:off x="202945" y="1029464"/>
            <a:ext cx="6014834" cy="463550"/>
            <a:chOff x="1894332" y="1280160"/>
            <a:chExt cx="8422005" cy="463550"/>
          </a:xfrm>
        </p:grpSpPr>
        <p:sp>
          <p:nvSpPr>
            <p:cNvPr id="35" name="object 9">
              <a:extLst>
                <a:ext uri="{FF2B5EF4-FFF2-40B4-BE49-F238E27FC236}">
                  <a16:creationId xmlns:a16="http://schemas.microsoft.com/office/drawing/2014/main" id="{309264FB-B4E7-BEA4-2A3A-AC55C138AC69}"/>
                </a:ext>
              </a:extLst>
            </p:cNvPr>
            <p:cNvSpPr/>
            <p:nvPr/>
          </p:nvSpPr>
          <p:spPr>
            <a:xfrm>
              <a:off x="1898904" y="1284732"/>
              <a:ext cx="8412480" cy="454659"/>
            </a:xfrm>
            <a:custGeom>
              <a:avLst/>
              <a:gdLst/>
              <a:ahLst/>
              <a:cxnLst/>
              <a:rect l="l" t="t" r="r" b="b"/>
              <a:pathLst>
                <a:path w="8412480" h="454660">
                  <a:moveTo>
                    <a:pt x="8367014" y="0"/>
                  </a:moveTo>
                  <a:lnTo>
                    <a:pt x="45465" y="0"/>
                  </a:lnTo>
                  <a:lnTo>
                    <a:pt x="27753" y="3567"/>
                  </a:lnTo>
                  <a:lnTo>
                    <a:pt x="13303" y="13303"/>
                  </a:lnTo>
                  <a:lnTo>
                    <a:pt x="3567" y="27753"/>
                  </a:lnTo>
                  <a:lnTo>
                    <a:pt x="0" y="45465"/>
                  </a:lnTo>
                  <a:lnTo>
                    <a:pt x="0" y="408685"/>
                  </a:lnTo>
                  <a:lnTo>
                    <a:pt x="3567" y="426398"/>
                  </a:lnTo>
                  <a:lnTo>
                    <a:pt x="13303" y="440848"/>
                  </a:lnTo>
                  <a:lnTo>
                    <a:pt x="27753" y="450584"/>
                  </a:lnTo>
                  <a:lnTo>
                    <a:pt x="45465" y="454151"/>
                  </a:lnTo>
                  <a:lnTo>
                    <a:pt x="8367014" y="454151"/>
                  </a:lnTo>
                  <a:lnTo>
                    <a:pt x="8384726" y="450584"/>
                  </a:lnTo>
                  <a:lnTo>
                    <a:pt x="8399176" y="440848"/>
                  </a:lnTo>
                  <a:lnTo>
                    <a:pt x="8408912" y="426398"/>
                  </a:lnTo>
                  <a:lnTo>
                    <a:pt x="8412480" y="408685"/>
                  </a:lnTo>
                  <a:lnTo>
                    <a:pt x="8412480" y="45465"/>
                  </a:lnTo>
                  <a:lnTo>
                    <a:pt x="8408912" y="27753"/>
                  </a:lnTo>
                  <a:lnTo>
                    <a:pt x="8399176" y="13303"/>
                  </a:lnTo>
                  <a:lnTo>
                    <a:pt x="8384726" y="3567"/>
                  </a:lnTo>
                  <a:lnTo>
                    <a:pt x="8367014" y="0"/>
                  </a:lnTo>
                  <a:close/>
                </a:path>
              </a:pathLst>
            </a:custGeom>
            <a:solidFill>
              <a:srgbClr val="FF0000"/>
            </a:solidFill>
          </p:spPr>
          <p:txBody>
            <a:bodyPr wrap="square" lIns="0" tIns="0" rIns="0" bIns="0" rtlCol="0" anchor="ctr"/>
            <a:lstStyle/>
            <a:p>
              <a:pPr algn="ctr"/>
              <a:r>
                <a:rPr lang="de-DE" b="1" dirty="0">
                  <a:solidFill>
                    <a:schemeClr val="bg1"/>
                  </a:solidFill>
                  <a:latin typeface="+mj-lt"/>
                </a:rPr>
                <a:t>Bachelorstudium mit Ziel Lehramt</a:t>
              </a:r>
              <a:endParaRPr b="1" dirty="0">
                <a:solidFill>
                  <a:schemeClr val="bg1"/>
                </a:solidFill>
                <a:latin typeface="+mj-lt"/>
              </a:endParaRPr>
            </a:p>
          </p:txBody>
        </p:sp>
        <p:sp>
          <p:nvSpPr>
            <p:cNvPr id="36" name="object 10">
              <a:extLst>
                <a:ext uri="{FF2B5EF4-FFF2-40B4-BE49-F238E27FC236}">
                  <a16:creationId xmlns:a16="http://schemas.microsoft.com/office/drawing/2014/main" id="{4FCB21A5-8B8A-4B83-4F57-3BB31E9F70A1}"/>
                </a:ext>
              </a:extLst>
            </p:cNvPr>
            <p:cNvSpPr/>
            <p:nvPr/>
          </p:nvSpPr>
          <p:spPr>
            <a:xfrm>
              <a:off x="1898904" y="1284732"/>
              <a:ext cx="8412480" cy="454659"/>
            </a:xfrm>
            <a:custGeom>
              <a:avLst/>
              <a:gdLst/>
              <a:ahLst/>
              <a:cxnLst/>
              <a:rect l="l" t="t" r="r" b="b"/>
              <a:pathLst>
                <a:path w="8412480" h="454660">
                  <a:moveTo>
                    <a:pt x="0" y="45465"/>
                  </a:moveTo>
                  <a:lnTo>
                    <a:pt x="3567" y="27753"/>
                  </a:lnTo>
                  <a:lnTo>
                    <a:pt x="13303" y="13303"/>
                  </a:lnTo>
                  <a:lnTo>
                    <a:pt x="27753" y="3567"/>
                  </a:lnTo>
                  <a:lnTo>
                    <a:pt x="45465" y="0"/>
                  </a:lnTo>
                  <a:lnTo>
                    <a:pt x="8367014" y="0"/>
                  </a:lnTo>
                  <a:lnTo>
                    <a:pt x="8384726" y="3567"/>
                  </a:lnTo>
                  <a:lnTo>
                    <a:pt x="8399176" y="13303"/>
                  </a:lnTo>
                  <a:lnTo>
                    <a:pt x="8408912" y="27753"/>
                  </a:lnTo>
                  <a:lnTo>
                    <a:pt x="8412480" y="45465"/>
                  </a:lnTo>
                  <a:lnTo>
                    <a:pt x="8412480" y="408685"/>
                  </a:lnTo>
                  <a:lnTo>
                    <a:pt x="8408912" y="426398"/>
                  </a:lnTo>
                  <a:lnTo>
                    <a:pt x="8399176" y="440848"/>
                  </a:lnTo>
                  <a:lnTo>
                    <a:pt x="8384726" y="450584"/>
                  </a:lnTo>
                  <a:lnTo>
                    <a:pt x="8367014" y="454151"/>
                  </a:lnTo>
                  <a:lnTo>
                    <a:pt x="45465" y="454151"/>
                  </a:lnTo>
                  <a:lnTo>
                    <a:pt x="27753" y="450584"/>
                  </a:lnTo>
                  <a:lnTo>
                    <a:pt x="13303" y="440848"/>
                  </a:lnTo>
                  <a:lnTo>
                    <a:pt x="3567" y="426398"/>
                  </a:lnTo>
                  <a:lnTo>
                    <a:pt x="0" y="408685"/>
                  </a:lnTo>
                  <a:lnTo>
                    <a:pt x="0" y="45465"/>
                  </a:lnTo>
                  <a:close/>
                </a:path>
              </a:pathLst>
            </a:custGeom>
            <a:ln w="9144">
              <a:solidFill>
                <a:srgbClr val="FF0000"/>
              </a:solidFill>
            </a:ln>
          </p:spPr>
          <p:txBody>
            <a:bodyPr wrap="square" lIns="0" tIns="0" rIns="0" bIns="0" rtlCol="0"/>
            <a:lstStyle/>
            <a:p>
              <a:endParaRPr/>
            </a:p>
          </p:txBody>
        </p:sp>
      </p:grpSp>
      <p:sp>
        <p:nvSpPr>
          <p:cNvPr id="37" name="object 9">
            <a:extLst>
              <a:ext uri="{FF2B5EF4-FFF2-40B4-BE49-F238E27FC236}">
                <a16:creationId xmlns:a16="http://schemas.microsoft.com/office/drawing/2014/main" id="{CCBD5CDD-1C9E-558D-CAC6-2050F6130104}"/>
              </a:ext>
            </a:extLst>
          </p:cNvPr>
          <p:cNvSpPr/>
          <p:nvPr/>
        </p:nvSpPr>
        <p:spPr>
          <a:xfrm>
            <a:off x="6324600" y="1045904"/>
            <a:ext cx="5482013" cy="454659"/>
          </a:xfrm>
          <a:custGeom>
            <a:avLst/>
            <a:gdLst/>
            <a:ahLst/>
            <a:cxnLst/>
            <a:rect l="l" t="t" r="r" b="b"/>
            <a:pathLst>
              <a:path w="8412480" h="454660">
                <a:moveTo>
                  <a:pt x="8367014" y="0"/>
                </a:moveTo>
                <a:lnTo>
                  <a:pt x="45465" y="0"/>
                </a:lnTo>
                <a:lnTo>
                  <a:pt x="27753" y="3567"/>
                </a:lnTo>
                <a:lnTo>
                  <a:pt x="13303" y="13303"/>
                </a:lnTo>
                <a:lnTo>
                  <a:pt x="3567" y="27753"/>
                </a:lnTo>
                <a:lnTo>
                  <a:pt x="0" y="45465"/>
                </a:lnTo>
                <a:lnTo>
                  <a:pt x="0" y="408685"/>
                </a:lnTo>
                <a:lnTo>
                  <a:pt x="3567" y="426398"/>
                </a:lnTo>
                <a:lnTo>
                  <a:pt x="13303" y="440848"/>
                </a:lnTo>
                <a:lnTo>
                  <a:pt x="27753" y="450584"/>
                </a:lnTo>
                <a:lnTo>
                  <a:pt x="45465" y="454151"/>
                </a:lnTo>
                <a:lnTo>
                  <a:pt x="8367014" y="454151"/>
                </a:lnTo>
                <a:lnTo>
                  <a:pt x="8384726" y="450584"/>
                </a:lnTo>
                <a:lnTo>
                  <a:pt x="8399176" y="440848"/>
                </a:lnTo>
                <a:lnTo>
                  <a:pt x="8408912" y="426398"/>
                </a:lnTo>
                <a:lnTo>
                  <a:pt x="8412480" y="408685"/>
                </a:lnTo>
                <a:lnTo>
                  <a:pt x="8412480" y="45465"/>
                </a:lnTo>
                <a:lnTo>
                  <a:pt x="8408912" y="27753"/>
                </a:lnTo>
                <a:lnTo>
                  <a:pt x="8399176" y="13303"/>
                </a:lnTo>
                <a:lnTo>
                  <a:pt x="8384726" y="3567"/>
                </a:lnTo>
                <a:lnTo>
                  <a:pt x="8367014" y="0"/>
                </a:lnTo>
                <a:close/>
              </a:path>
            </a:pathLst>
          </a:custGeom>
          <a:solidFill>
            <a:srgbClr val="FF0000"/>
          </a:solidFill>
        </p:spPr>
        <p:txBody>
          <a:bodyPr wrap="square" lIns="0" tIns="0" rIns="0" bIns="0" rtlCol="0" anchor="ctr"/>
          <a:lstStyle/>
          <a:p>
            <a:pPr algn="ctr"/>
            <a:r>
              <a:rPr lang="de-DE" b="1" dirty="0">
                <a:solidFill>
                  <a:schemeClr val="bg1"/>
                </a:solidFill>
                <a:latin typeface="+mj-lt"/>
              </a:rPr>
              <a:t>Fachwissenschaftliches Bachelorstudium</a:t>
            </a:r>
            <a:endParaRPr b="1" dirty="0">
              <a:solidFill>
                <a:schemeClr val="bg1"/>
              </a:solidFill>
              <a:latin typeface="+mj-lt"/>
            </a:endParaRPr>
          </a:p>
        </p:txBody>
      </p:sp>
      <p:sp>
        <p:nvSpPr>
          <p:cNvPr id="38" name="object 15">
            <a:extLst>
              <a:ext uri="{FF2B5EF4-FFF2-40B4-BE49-F238E27FC236}">
                <a16:creationId xmlns:a16="http://schemas.microsoft.com/office/drawing/2014/main" id="{FD3640D4-F4D8-861C-96C9-BDFD8C85DDCB}"/>
              </a:ext>
            </a:extLst>
          </p:cNvPr>
          <p:cNvSpPr/>
          <p:nvPr/>
        </p:nvSpPr>
        <p:spPr>
          <a:xfrm>
            <a:off x="10165080" y="3267867"/>
            <a:ext cx="369568" cy="426408"/>
          </a:xfrm>
          <a:custGeom>
            <a:avLst/>
            <a:gdLst/>
            <a:ahLst/>
            <a:cxnLst/>
            <a:rect l="l" t="t" r="r" b="b"/>
            <a:pathLst>
              <a:path w="775970" h="775969">
                <a:moveTo>
                  <a:pt x="601218" y="0"/>
                </a:moveTo>
                <a:lnTo>
                  <a:pt x="174498" y="0"/>
                </a:lnTo>
                <a:lnTo>
                  <a:pt x="174498" y="426592"/>
                </a:lnTo>
                <a:lnTo>
                  <a:pt x="0" y="426592"/>
                </a:lnTo>
                <a:lnTo>
                  <a:pt x="387858" y="775715"/>
                </a:lnTo>
                <a:lnTo>
                  <a:pt x="775716" y="426592"/>
                </a:lnTo>
                <a:lnTo>
                  <a:pt x="601218" y="426592"/>
                </a:lnTo>
                <a:lnTo>
                  <a:pt x="601218" y="0"/>
                </a:lnTo>
                <a:close/>
              </a:path>
            </a:pathLst>
          </a:custGeom>
          <a:solidFill>
            <a:srgbClr val="FF0000"/>
          </a:solidFill>
        </p:spPr>
        <p:txBody>
          <a:bodyPr wrap="square" lIns="0" tIns="0" rIns="0" bIns="0" rtlCol="0"/>
          <a:lstStyle/>
          <a:p>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fade">
                                      <p:cBhvr>
                                        <p:cTn id="18" dur="500"/>
                                        <p:tgtEl>
                                          <p:spTgt spid="2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par>
                                <p:cTn id="24" presetID="10" presetClass="entr" presetSubtype="0" fill="hold"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500"/>
                                        <p:tgtEl>
                                          <p:spTgt spid="2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par>
                                <p:cTn id="32" presetID="10" presetClass="entr" presetSubtype="0" fill="hold"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fade">
                                      <p:cBhvr>
                                        <p:cTn id="39" dur="500"/>
                                        <p:tgtEl>
                                          <p:spTgt spid="38"/>
                                        </p:tgtEl>
                                      </p:cBhvr>
                                    </p:animEffect>
                                  </p:childTnLst>
                                </p:cTn>
                              </p:par>
                              <p:par>
                                <p:cTn id="40" presetID="10" presetClass="entr" presetSubtype="0" fill="hold" nodeType="with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7" grpId="0" animBg="1"/>
      <p:bldP spid="37" grpId="0" animBg="1"/>
      <p:bldP spid="3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524125" y="2414092"/>
            <a:ext cx="7143115" cy="1245870"/>
          </a:xfrm>
          <a:prstGeom prst="rect">
            <a:avLst/>
          </a:prstGeom>
        </p:spPr>
        <p:txBody>
          <a:bodyPr vert="horz" wrap="square" lIns="0" tIns="13335" rIns="0" bIns="0" rtlCol="0">
            <a:spAutoFit/>
          </a:bodyPr>
          <a:lstStyle/>
          <a:p>
            <a:pPr marL="12700">
              <a:lnSpc>
                <a:spcPct val="100000"/>
              </a:lnSpc>
              <a:spcBef>
                <a:spcPts val="105"/>
              </a:spcBef>
            </a:pPr>
            <a:r>
              <a:rPr sz="8000" spc="-10" dirty="0"/>
              <a:t>FRAGERUNDE</a:t>
            </a:r>
            <a:endParaRPr sz="8000" dirty="0"/>
          </a:p>
        </p:txBody>
      </p:sp>
      <p:sp>
        <p:nvSpPr>
          <p:cNvPr id="7" name="Holder 4">
            <a:extLst>
              <a:ext uri="{FF2B5EF4-FFF2-40B4-BE49-F238E27FC236}">
                <a16:creationId xmlns:a16="http://schemas.microsoft.com/office/drawing/2014/main" id="{4416673C-EC34-8401-5176-FF91544DEE73}"/>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8" name="Holder 6">
            <a:extLst>
              <a:ext uri="{FF2B5EF4-FFF2-40B4-BE49-F238E27FC236}">
                <a16:creationId xmlns:a16="http://schemas.microsoft.com/office/drawing/2014/main" id="{71B2947C-E2BC-7C54-1466-C7BB2E2F2F12}"/>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20</a:t>
            </a:fld>
            <a:endParaRPr lang="de-D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1285093" y="6195225"/>
            <a:ext cx="369570" cy="260350"/>
          </a:xfrm>
          <a:custGeom>
            <a:avLst/>
            <a:gdLst/>
            <a:ahLst/>
            <a:cxnLst/>
            <a:rect l="l" t="t" r="r" b="b"/>
            <a:pathLst>
              <a:path w="369570" h="260350">
                <a:moveTo>
                  <a:pt x="233806" y="183959"/>
                </a:moveTo>
                <a:lnTo>
                  <a:pt x="202564" y="188125"/>
                </a:lnTo>
                <a:lnTo>
                  <a:pt x="205299" y="203248"/>
                </a:lnTo>
                <a:lnTo>
                  <a:pt x="210438" y="216900"/>
                </a:lnTo>
                <a:lnTo>
                  <a:pt x="239599" y="248513"/>
                </a:lnTo>
                <a:lnTo>
                  <a:pt x="283336" y="259727"/>
                </a:lnTo>
                <a:lnTo>
                  <a:pt x="301103" y="258280"/>
                </a:lnTo>
                <a:lnTo>
                  <a:pt x="317261" y="253938"/>
                </a:lnTo>
                <a:lnTo>
                  <a:pt x="331825" y="246702"/>
                </a:lnTo>
                <a:lnTo>
                  <a:pt x="344804" y="236575"/>
                </a:lnTo>
                <a:lnTo>
                  <a:pt x="347130" y="233895"/>
                </a:lnTo>
                <a:lnTo>
                  <a:pt x="283590" y="233895"/>
                </a:lnTo>
                <a:lnTo>
                  <a:pt x="274633" y="233164"/>
                </a:lnTo>
                <a:lnTo>
                  <a:pt x="241045" y="206778"/>
                </a:lnTo>
                <a:lnTo>
                  <a:pt x="236950" y="196293"/>
                </a:lnTo>
                <a:lnTo>
                  <a:pt x="233806" y="183959"/>
                </a:lnTo>
                <a:close/>
              </a:path>
              <a:path w="369570" h="260350">
                <a:moveTo>
                  <a:pt x="349353" y="131419"/>
                </a:moveTo>
                <a:lnTo>
                  <a:pt x="286130" y="131419"/>
                </a:lnTo>
                <a:lnTo>
                  <a:pt x="296511" y="132293"/>
                </a:lnTo>
                <a:lnTo>
                  <a:pt x="305927" y="134912"/>
                </a:lnTo>
                <a:lnTo>
                  <a:pt x="335033" y="170560"/>
                </a:lnTo>
                <a:lnTo>
                  <a:pt x="335856" y="180149"/>
                </a:lnTo>
                <a:lnTo>
                  <a:pt x="335914" y="180835"/>
                </a:lnTo>
                <a:lnTo>
                  <a:pt x="320675" y="218630"/>
                </a:lnTo>
                <a:lnTo>
                  <a:pt x="283590" y="233895"/>
                </a:lnTo>
                <a:lnTo>
                  <a:pt x="347130" y="233895"/>
                </a:lnTo>
                <a:lnTo>
                  <a:pt x="367497" y="196293"/>
                </a:lnTo>
                <a:lnTo>
                  <a:pt x="369061" y="180149"/>
                </a:lnTo>
                <a:lnTo>
                  <a:pt x="368276" y="168350"/>
                </a:lnTo>
                <a:lnTo>
                  <a:pt x="349656" y="131647"/>
                </a:lnTo>
                <a:lnTo>
                  <a:pt x="349353" y="131419"/>
                </a:lnTo>
                <a:close/>
              </a:path>
              <a:path w="369570" h="260350">
                <a:moveTo>
                  <a:pt x="267588" y="107492"/>
                </a:moveTo>
                <a:lnTo>
                  <a:pt x="264156" y="134912"/>
                </a:lnTo>
                <a:lnTo>
                  <a:pt x="272923" y="132575"/>
                </a:lnTo>
                <a:lnTo>
                  <a:pt x="280288" y="131419"/>
                </a:lnTo>
                <a:lnTo>
                  <a:pt x="349353" y="131419"/>
                </a:lnTo>
                <a:lnTo>
                  <a:pt x="341550" y="125550"/>
                </a:lnTo>
                <a:lnTo>
                  <a:pt x="332182" y="120851"/>
                </a:lnTo>
                <a:lnTo>
                  <a:pt x="321563" y="117551"/>
                </a:lnTo>
                <a:lnTo>
                  <a:pt x="329688" y="113214"/>
                </a:lnTo>
                <a:lnTo>
                  <a:pt x="336740" y="108186"/>
                </a:lnTo>
                <a:lnTo>
                  <a:pt x="337095" y="107848"/>
                </a:lnTo>
                <a:lnTo>
                  <a:pt x="270749" y="107848"/>
                </a:lnTo>
                <a:lnTo>
                  <a:pt x="267588" y="107492"/>
                </a:lnTo>
                <a:close/>
              </a:path>
              <a:path w="369570" h="260350">
                <a:moveTo>
                  <a:pt x="341793" y="25654"/>
                </a:moveTo>
                <a:lnTo>
                  <a:pt x="282828" y="25654"/>
                </a:lnTo>
                <a:lnTo>
                  <a:pt x="291662" y="26370"/>
                </a:lnTo>
                <a:lnTo>
                  <a:pt x="299618" y="28517"/>
                </a:lnTo>
                <a:lnTo>
                  <a:pt x="324484" y="65366"/>
                </a:lnTo>
                <a:lnTo>
                  <a:pt x="323484" y="75494"/>
                </a:lnTo>
                <a:lnTo>
                  <a:pt x="291528" y="105246"/>
                </a:lnTo>
                <a:lnTo>
                  <a:pt x="272668" y="107848"/>
                </a:lnTo>
                <a:lnTo>
                  <a:pt x="337095" y="107848"/>
                </a:lnTo>
                <a:lnTo>
                  <a:pt x="355941" y="74106"/>
                </a:lnTo>
                <a:lnTo>
                  <a:pt x="356488" y="66052"/>
                </a:lnTo>
                <a:lnTo>
                  <a:pt x="355915" y="57504"/>
                </a:lnTo>
                <a:lnTo>
                  <a:pt x="354286" y="49672"/>
                </a:lnTo>
                <a:lnTo>
                  <a:pt x="354187" y="49193"/>
                </a:lnTo>
                <a:lnTo>
                  <a:pt x="351291" y="41121"/>
                </a:lnTo>
                <a:lnTo>
                  <a:pt x="347217" y="33286"/>
                </a:lnTo>
                <a:lnTo>
                  <a:pt x="342102" y="25978"/>
                </a:lnTo>
                <a:lnTo>
                  <a:pt x="341793" y="25654"/>
                </a:lnTo>
                <a:close/>
              </a:path>
              <a:path w="369570" h="260350">
                <a:moveTo>
                  <a:pt x="282193" y="0"/>
                </a:moveTo>
                <a:lnTo>
                  <a:pt x="242439" y="9702"/>
                </a:lnTo>
                <a:lnTo>
                  <a:pt x="215074" y="38033"/>
                </a:lnTo>
                <a:lnTo>
                  <a:pt x="205739" y="65887"/>
                </a:lnTo>
                <a:lnTo>
                  <a:pt x="236854" y="71437"/>
                </a:lnTo>
                <a:lnTo>
                  <a:pt x="239188" y="60705"/>
                </a:lnTo>
                <a:lnTo>
                  <a:pt x="242570" y="51404"/>
                </a:lnTo>
                <a:lnTo>
                  <a:pt x="274139" y="26370"/>
                </a:lnTo>
                <a:lnTo>
                  <a:pt x="282828" y="25654"/>
                </a:lnTo>
                <a:lnTo>
                  <a:pt x="341793" y="25654"/>
                </a:lnTo>
                <a:lnTo>
                  <a:pt x="335914" y="19483"/>
                </a:lnTo>
                <a:lnTo>
                  <a:pt x="292363" y="557"/>
                </a:lnTo>
                <a:lnTo>
                  <a:pt x="282193" y="0"/>
                </a:lnTo>
                <a:close/>
              </a:path>
              <a:path w="369570" h="260350">
                <a:moveTo>
                  <a:pt x="151465" y="25831"/>
                </a:moveTo>
                <a:lnTo>
                  <a:pt x="88010" y="25831"/>
                </a:lnTo>
                <a:lnTo>
                  <a:pt x="98813" y="26677"/>
                </a:lnTo>
                <a:lnTo>
                  <a:pt x="98367" y="26677"/>
                </a:lnTo>
                <a:lnTo>
                  <a:pt x="132556" y="52770"/>
                </a:lnTo>
                <a:lnTo>
                  <a:pt x="135889" y="69875"/>
                </a:lnTo>
                <a:lnTo>
                  <a:pt x="135052" y="78159"/>
                </a:lnTo>
                <a:lnTo>
                  <a:pt x="112355" y="118219"/>
                </a:lnTo>
                <a:lnTo>
                  <a:pt x="84351" y="145137"/>
                </a:lnTo>
                <a:lnTo>
                  <a:pt x="52728" y="171840"/>
                </a:lnTo>
                <a:lnTo>
                  <a:pt x="41751" y="181790"/>
                </a:lnTo>
                <a:lnTo>
                  <a:pt x="12318" y="216509"/>
                </a:lnTo>
                <a:lnTo>
                  <a:pt x="0" y="247700"/>
                </a:lnTo>
                <a:lnTo>
                  <a:pt x="253" y="255219"/>
                </a:lnTo>
                <a:lnTo>
                  <a:pt x="168275" y="255219"/>
                </a:lnTo>
                <a:lnTo>
                  <a:pt x="168275" y="225221"/>
                </a:lnTo>
                <a:lnTo>
                  <a:pt x="43687" y="225221"/>
                </a:lnTo>
                <a:lnTo>
                  <a:pt x="47116" y="219557"/>
                </a:lnTo>
                <a:lnTo>
                  <a:pt x="80075" y="187170"/>
                </a:lnTo>
                <a:lnTo>
                  <a:pt x="92836" y="176326"/>
                </a:lnTo>
                <a:lnTo>
                  <a:pt x="108483" y="162870"/>
                </a:lnTo>
                <a:lnTo>
                  <a:pt x="140970" y="131597"/>
                </a:lnTo>
                <a:lnTo>
                  <a:pt x="164411" y="93160"/>
                </a:lnTo>
                <a:lnTo>
                  <a:pt x="167893" y="70561"/>
                </a:lnTo>
                <a:lnTo>
                  <a:pt x="166604" y="56631"/>
                </a:lnTo>
                <a:lnTo>
                  <a:pt x="166562" y="56173"/>
                </a:lnTo>
                <a:lnTo>
                  <a:pt x="162575" y="42997"/>
                </a:lnTo>
                <a:lnTo>
                  <a:pt x="155946" y="31033"/>
                </a:lnTo>
                <a:lnTo>
                  <a:pt x="151465" y="25831"/>
                </a:lnTo>
                <a:close/>
              </a:path>
              <a:path w="369570" h="260350">
                <a:moveTo>
                  <a:pt x="88773" y="0"/>
                </a:moveTo>
                <a:lnTo>
                  <a:pt x="70196" y="1267"/>
                </a:lnTo>
                <a:lnTo>
                  <a:pt x="71132" y="1267"/>
                </a:lnTo>
                <a:lnTo>
                  <a:pt x="56165" y="4703"/>
                </a:lnTo>
                <a:lnTo>
                  <a:pt x="21367" y="29284"/>
                </a:lnTo>
                <a:lnTo>
                  <a:pt x="6223" y="73507"/>
                </a:lnTo>
                <a:lnTo>
                  <a:pt x="38226" y="76809"/>
                </a:lnTo>
                <a:lnTo>
                  <a:pt x="39155" y="65496"/>
                </a:lnTo>
                <a:lnTo>
                  <a:pt x="41751" y="55483"/>
                </a:lnTo>
                <a:lnTo>
                  <a:pt x="77321" y="26677"/>
                </a:lnTo>
                <a:lnTo>
                  <a:pt x="88010" y="25831"/>
                </a:lnTo>
                <a:lnTo>
                  <a:pt x="151465" y="25831"/>
                </a:lnTo>
                <a:lnTo>
                  <a:pt x="146684" y="20281"/>
                </a:lnTo>
                <a:lnTo>
                  <a:pt x="135064" y="11406"/>
                </a:lnTo>
                <a:lnTo>
                  <a:pt x="121539" y="5068"/>
                </a:lnTo>
                <a:lnTo>
                  <a:pt x="106108" y="1267"/>
                </a:lnTo>
                <a:lnTo>
                  <a:pt x="88773" y="0"/>
                </a:lnTo>
                <a:close/>
              </a:path>
            </a:pathLst>
          </a:custGeom>
          <a:solidFill>
            <a:srgbClr val="FF0000"/>
          </a:solidFill>
        </p:spPr>
        <p:txBody>
          <a:bodyPr wrap="square" lIns="0" tIns="0" rIns="0" bIns="0" rtlCol="0"/>
          <a:lstStyle/>
          <a:p>
            <a:endParaRPr/>
          </a:p>
        </p:txBody>
      </p:sp>
      <p:sp>
        <p:nvSpPr>
          <p:cNvPr id="5" name="object 5"/>
          <p:cNvSpPr txBox="1">
            <a:spLocks noGrp="1"/>
          </p:cNvSpPr>
          <p:nvPr>
            <p:ph type="title"/>
          </p:nvPr>
        </p:nvSpPr>
        <p:spPr>
          <a:xfrm>
            <a:off x="2286000" y="990600"/>
            <a:ext cx="7227952" cy="1673600"/>
          </a:xfrm>
          <a:prstGeom prst="rect">
            <a:avLst/>
          </a:prstGeom>
        </p:spPr>
        <p:txBody>
          <a:bodyPr vert="horz" wrap="square" lIns="0" tIns="9525" rIns="0" bIns="0" rtlCol="0">
            <a:spAutoFit/>
          </a:bodyPr>
          <a:lstStyle/>
          <a:p>
            <a:pPr marR="5080" indent="11113" algn="ctr">
              <a:lnSpc>
                <a:spcPts val="6609"/>
              </a:lnSpc>
              <a:spcBef>
                <a:spcPts val="75"/>
              </a:spcBef>
            </a:pPr>
            <a:r>
              <a:rPr lang="de-DE" sz="5400" b="1" dirty="0">
                <a:latin typeface="+mj-lt"/>
              </a:rPr>
              <a:t>Vielen Dank für eure</a:t>
            </a:r>
            <a:br>
              <a:rPr lang="de-DE" sz="5400" b="1" dirty="0">
                <a:latin typeface="+mj-lt"/>
              </a:rPr>
            </a:br>
            <a:r>
              <a:rPr lang="de-DE" sz="5400" b="1" dirty="0">
                <a:latin typeface="+mj-lt"/>
              </a:rPr>
              <a:t>Aufmerksamkeit!</a:t>
            </a:r>
            <a:endParaRPr sz="5400" b="1" dirty="0">
              <a:latin typeface="+mj-lt"/>
            </a:endParaRPr>
          </a:p>
        </p:txBody>
      </p:sp>
      <p:sp>
        <p:nvSpPr>
          <p:cNvPr id="6" name="object 6"/>
          <p:cNvSpPr txBox="1"/>
          <p:nvPr/>
        </p:nvSpPr>
        <p:spPr>
          <a:xfrm>
            <a:off x="4815713" y="2590800"/>
            <a:ext cx="2168525" cy="3075305"/>
          </a:xfrm>
          <a:prstGeom prst="rect">
            <a:avLst/>
          </a:prstGeom>
        </p:spPr>
        <p:txBody>
          <a:bodyPr vert="horz" wrap="square" lIns="0" tIns="13970" rIns="0" bIns="0" rtlCol="0">
            <a:spAutoFit/>
          </a:bodyPr>
          <a:lstStyle/>
          <a:p>
            <a:pPr marL="12700">
              <a:lnSpc>
                <a:spcPct val="100000"/>
              </a:lnSpc>
              <a:spcBef>
                <a:spcPts val="110"/>
              </a:spcBef>
            </a:pPr>
            <a:r>
              <a:rPr sz="20000" spc="-50" dirty="0">
                <a:solidFill>
                  <a:srgbClr val="FF0000"/>
                </a:solidFill>
                <a:latin typeface="Wingdings"/>
                <a:cs typeface="Wingdings"/>
              </a:rPr>
              <a:t></a:t>
            </a:r>
            <a:endParaRPr sz="20000" dirty="0">
              <a:latin typeface="Wingdings"/>
              <a:cs typeface="Wingdings"/>
            </a:endParaRPr>
          </a:p>
        </p:txBody>
      </p:sp>
      <p:sp>
        <p:nvSpPr>
          <p:cNvPr id="8" name="Holder 4">
            <a:extLst>
              <a:ext uri="{FF2B5EF4-FFF2-40B4-BE49-F238E27FC236}">
                <a16:creationId xmlns:a16="http://schemas.microsoft.com/office/drawing/2014/main" id="{49FA8905-85A4-07D4-7809-626E49D7F4CB}"/>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9" name="Holder 6">
            <a:extLst>
              <a:ext uri="{FF2B5EF4-FFF2-40B4-BE49-F238E27FC236}">
                <a16:creationId xmlns:a16="http://schemas.microsoft.com/office/drawing/2014/main" id="{AA9AE926-FC68-A2DA-D8F9-23E5ADDDA8DD}"/>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21</a:t>
            </a:fld>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916939" y="457276"/>
            <a:ext cx="10066655" cy="629018"/>
          </a:xfrm>
          <a:prstGeom prst="rect">
            <a:avLst/>
          </a:prstGeom>
        </p:spPr>
        <p:txBody>
          <a:bodyPr vert="horz" wrap="square" lIns="0" tIns="13335" rIns="0" bIns="0" rtlCol="0">
            <a:spAutoFit/>
          </a:bodyPr>
          <a:lstStyle/>
          <a:p>
            <a:pPr marL="12700" algn="ctr">
              <a:lnSpc>
                <a:spcPct val="100000"/>
              </a:lnSpc>
              <a:spcBef>
                <a:spcPts val="105"/>
              </a:spcBef>
            </a:pPr>
            <a:r>
              <a:rPr lang="de-DE" sz="4000" b="1" spc="-10" dirty="0">
                <a:latin typeface="+mj-lt"/>
              </a:rPr>
              <a:t>Das gesamte Bachelorstudium im Überblick</a:t>
            </a:r>
            <a:endParaRPr sz="4000" b="1" spc="-10" dirty="0">
              <a:latin typeface="+mj-lt"/>
            </a:endParaRPr>
          </a:p>
        </p:txBody>
      </p:sp>
      <p:graphicFrame>
        <p:nvGraphicFramePr>
          <p:cNvPr id="6" name="object 6"/>
          <p:cNvGraphicFramePr>
            <a:graphicFrameLocks noGrp="1"/>
          </p:cNvGraphicFramePr>
          <p:nvPr>
            <p:extLst>
              <p:ext uri="{D42A27DB-BD31-4B8C-83A1-F6EECF244321}">
                <p14:modId xmlns:p14="http://schemas.microsoft.com/office/powerpoint/2010/main" val="2933743943"/>
              </p:ext>
            </p:extLst>
          </p:nvPr>
        </p:nvGraphicFramePr>
        <p:xfrm>
          <a:off x="833627" y="1219200"/>
          <a:ext cx="5252720" cy="3983355"/>
        </p:xfrm>
        <a:graphic>
          <a:graphicData uri="http://schemas.openxmlformats.org/drawingml/2006/table">
            <a:tbl>
              <a:tblPr firstRow="1" bandRow="1">
                <a:tableStyleId>{2D5ABB26-0587-4C30-8999-92F81FD0307C}</a:tableStyleId>
              </a:tblPr>
              <a:tblGrid>
                <a:gridCol w="5252720">
                  <a:extLst>
                    <a:ext uri="{9D8B030D-6E8A-4147-A177-3AD203B41FA5}">
                      <a16:colId xmlns:a16="http://schemas.microsoft.com/office/drawing/2014/main" val="20000"/>
                    </a:ext>
                  </a:extLst>
                </a:gridCol>
              </a:tblGrid>
              <a:tr h="1102677">
                <a:tc>
                  <a:txBody>
                    <a:bodyPr/>
                    <a:lstStyle/>
                    <a:p>
                      <a:pPr algn="ctr">
                        <a:lnSpc>
                          <a:spcPct val="100000"/>
                        </a:lnSpc>
                        <a:spcBef>
                          <a:spcPts val="780"/>
                        </a:spcBef>
                      </a:pPr>
                      <a:r>
                        <a:rPr sz="3200" b="1" spc="-25" dirty="0">
                          <a:solidFill>
                            <a:srgbClr val="FFFFFF"/>
                          </a:solidFill>
                          <a:latin typeface="+mj-lt"/>
                          <a:cs typeface="Arial"/>
                        </a:rPr>
                        <a:t>Z</a:t>
                      </a:r>
                      <a:r>
                        <a:rPr lang="de-DE" sz="3200" b="1" spc="-25" dirty="0" err="1">
                          <a:solidFill>
                            <a:srgbClr val="FFFFFF"/>
                          </a:solidFill>
                          <a:latin typeface="+mj-lt"/>
                          <a:cs typeface="Arial"/>
                        </a:rPr>
                        <a:t>wei</a:t>
                      </a:r>
                      <a:r>
                        <a:rPr lang="de-DE" sz="3200" b="1" spc="-25" dirty="0">
                          <a:solidFill>
                            <a:srgbClr val="FFFFFF"/>
                          </a:solidFill>
                          <a:latin typeface="+mj-lt"/>
                          <a:cs typeface="Arial"/>
                        </a:rPr>
                        <a:t>-Fach-</a:t>
                      </a:r>
                      <a:r>
                        <a:rPr sz="3200" b="1" spc="-25" dirty="0">
                          <a:solidFill>
                            <a:srgbClr val="FFFFFF"/>
                          </a:solidFill>
                          <a:latin typeface="+mj-lt"/>
                          <a:cs typeface="Arial"/>
                        </a:rPr>
                        <a:t>B</a:t>
                      </a:r>
                      <a:r>
                        <a:rPr lang="de-DE" sz="3200" b="1" spc="-25" dirty="0" err="1">
                          <a:solidFill>
                            <a:srgbClr val="FFFFFF"/>
                          </a:solidFill>
                          <a:latin typeface="+mj-lt"/>
                          <a:cs typeface="Arial"/>
                        </a:rPr>
                        <a:t>achelor</a:t>
                      </a:r>
                      <a:r>
                        <a:rPr lang="de-DE" sz="3200" b="1" spc="-25" dirty="0">
                          <a:solidFill>
                            <a:srgbClr val="FFFFFF"/>
                          </a:solidFill>
                          <a:latin typeface="+mj-lt"/>
                          <a:cs typeface="Arial"/>
                        </a:rPr>
                        <a:t> &amp; </a:t>
                      </a:r>
                      <a:br>
                        <a:rPr lang="de-DE" sz="3200" b="1" spc="-25" dirty="0">
                          <a:solidFill>
                            <a:srgbClr val="FFFFFF"/>
                          </a:solidFill>
                          <a:latin typeface="+mj-lt"/>
                          <a:cs typeface="Arial"/>
                        </a:rPr>
                      </a:br>
                      <a:r>
                        <a:rPr lang="de-DE" sz="3200" b="1" spc="-25" dirty="0">
                          <a:solidFill>
                            <a:srgbClr val="FFFFFF"/>
                          </a:solidFill>
                          <a:latin typeface="+mj-lt"/>
                          <a:cs typeface="Arial"/>
                        </a:rPr>
                        <a:t>Bachelor Berufskolleg</a:t>
                      </a:r>
                      <a:endParaRPr sz="3200" b="1" dirty="0">
                        <a:latin typeface="+mj-lt"/>
                        <a:cs typeface="Arial"/>
                      </a:endParaRPr>
                    </a:p>
                  </a:txBody>
                  <a:tcPr marL="0" marR="0" marT="99060" marB="0">
                    <a:lnL w="9525">
                      <a:solidFill>
                        <a:srgbClr val="FF0000"/>
                      </a:solidFill>
                      <a:prstDash val="solid"/>
                    </a:lnL>
                    <a:lnR w="9525">
                      <a:solidFill>
                        <a:srgbClr val="FF0000"/>
                      </a:solidFill>
                      <a:prstDash val="solid"/>
                    </a:lnR>
                    <a:solidFill>
                      <a:srgbClr val="FF0000"/>
                    </a:solidFill>
                  </a:tcPr>
                </a:tc>
                <a:extLst>
                  <a:ext uri="{0D108BD9-81ED-4DB2-BD59-A6C34878D82A}">
                    <a16:rowId xmlns:a16="http://schemas.microsoft.com/office/drawing/2014/main" val="10000"/>
                  </a:ext>
                </a:extLst>
              </a:tr>
              <a:tr h="653696">
                <a:tc>
                  <a:txBody>
                    <a:bodyPr/>
                    <a:lstStyle/>
                    <a:p>
                      <a:pPr marL="182880" marR="176530" indent="7620" algn="ctr">
                        <a:lnSpc>
                          <a:spcPct val="86400"/>
                        </a:lnSpc>
                        <a:spcBef>
                          <a:spcPts val="540"/>
                        </a:spcBef>
                      </a:pPr>
                      <a:r>
                        <a:rPr lang="de-DE" sz="1800" b="1" dirty="0">
                          <a:latin typeface="+mj-lt"/>
                          <a:cs typeface="Arial"/>
                        </a:rPr>
                        <a:t>1. Studienfach: Germanistik bzw. Deutsch (75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B w="3175">
                      <a:solidFill>
                        <a:srgbClr val="FF0000"/>
                      </a:solidFill>
                      <a:prstDash val="solid"/>
                    </a:lnB>
                    <a:solidFill>
                      <a:srgbClr val="FFCCCC"/>
                    </a:solidFill>
                  </a:tcPr>
                </a:tc>
                <a:extLst>
                  <a:ext uri="{0D108BD9-81ED-4DB2-BD59-A6C34878D82A}">
                    <a16:rowId xmlns:a16="http://schemas.microsoft.com/office/drawing/2014/main" val="10001"/>
                  </a:ext>
                </a:extLst>
              </a:tr>
              <a:tr h="653696">
                <a:tc>
                  <a:txBody>
                    <a:bodyPr/>
                    <a:lstStyle/>
                    <a:p>
                      <a:pPr marL="182880" marR="176530" indent="7620" algn="ctr">
                        <a:lnSpc>
                          <a:spcPct val="86400"/>
                        </a:lnSpc>
                        <a:spcBef>
                          <a:spcPts val="540"/>
                        </a:spcBef>
                      </a:pPr>
                      <a:r>
                        <a:rPr lang="de-DE" sz="1800" b="1" dirty="0">
                          <a:latin typeface="+mj-lt"/>
                          <a:cs typeface="Arial"/>
                        </a:rPr>
                        <a:t>2. Studienfach (75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3473594949"/>
                  </a:ext>
                </a:extLst>
              </a:tr>
              <a:tr h="653696">
                <a:tc>
                  <a:txBody>
                    <a:bodyPr/>
                    <a:lstStyle/>
                    <a:p>
                      <a:pPr marL="182880" marR="176530" indent="7620" algn="ctr">
                        <a:lnSpc>
                          <a:spcPct val="86400"/>
                        </a:lnSpc>
                        <a:spcBef>
                          <a:spcPts val="540"/>
                        </a:spcBef>
                      </a:pPr>
                      <a:r>
                        <a:rPr lang="de-DE" sz="1800" b="1" dirty="0">
                          <a:latin typeface="+mj-lt"/>
                          <a:cs typeface="Arial"/>
                        </a:rPr>
                        <a:t>Bildungswissenschaften bzw.</a:t>
                      </a:r>
                      <a:br>
                        <a:rPr lang="de-DE" sz="1800" b="1" dirty="0">
                          <a:latin typeface="+mj-lt"/>
                          <a:cs typeface="Arial"/>
                        </a:rPr>
                      </a:br>
                      <a:r>
                        <a:rPr lang="de-DE" sz="1800" b="1" dirty="0">
                          <a:latin typeface="+mj-lt"/>
                          <a:cs typeface="Arial"/>
                        </a:rPr>
                        <a:t>Allgemeine Studien (20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679138481"/>
                  </a:ext>
                </a:extLst>
              </a:tr>
              <a:tr h="653696">
                <a:tc>
                  <a:txBody>
                    <a:bodyPr/>
                    <a:lstStyle/>
                    <a:p>
                      <a:pPr marL="182880" marR="176530" indent="7620" algn="ctr">
                        <a:lnSpc>
                          <a:spcPct val="86400"/>
                        </a:lnSpc>
                        <a:spcBef>
                          <a:spcPts val="540"/>
                        </a:spcBef>
                      </a:pPr>
                      <a:r>
                        <a:rPr lang="de-DE" sz="1800" b="1" dirty="0">
                          <a:latin typeface="+mj-lt"/>
                          <a:cs typeface="Arial"/>
                        </a:rPr>
                        <a:t>Bachelorarbeit in einem der beiden Studienfächer (10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3893694557"/>
                  </a:ext>
                </a:extLst>
              </a:tr>
              <a:tr h="265894">
                <a:tc>
                  <a:txBody>
                    <a:bodyPr/>
                    <a:lstStyle/>
                    <a:p>
                      <a:pPr>
                        <a:lnSpc>
                          <a:spcPct val="100000"/>
                        </a:lnSpc>
                      </a:pPr>
                      <a:endParaRPr sz="1700" dirty="0">
                        <a:latin typeface="Times New Roman"/>
                        <a:cs typeface="Times New Roman"/>
                      </a:endParaRPr>
                    </a:p>
                  </a:txBody>
                  <a:tcPr marL="0" marR="0" marT="0" marB="0">
                    <a:lnL w="9525">
                      <a:solidFill>
                        <a:srgbClr val="FF0000"/>
                      </a:solidFill>
                      <a:prstDash val="solid"/>
                    </a:lnL>
                    <a:lnR w="9525">
                      <a:solidFill>
                        <a:srgbClr val="FF0000"/>
                      </a:solidFill>
                      <a:prstDash val="solid"/>
                    </a:lnR>
                    <a:lnT w="3175">
                      <a:solidFill>
                        <a:srgbClr val="FF0000"/>
                      </a:solidFill>
                      <a:prstDash val="solid"/>
                    </a:lnT>
                    <a:solidFill>
                      <a:srgbClr val="FF0000"/>
                    </a:solidFill>
                  </a:tcPr>
                </a:tc>
                <a:extLst>
                  <a:ext uri="{0D108BD9-81ED-4DB2-BD59-A6C34878D82A}">
                    <a16:rowId xmlns:a16="http://schemas.microsoft.com/office/drawing/2014/main" val="10002"/>
                  </a:ext>
                </a:extLst>
              </a:tr>
            </a:tbl>
          </a:graphicData>
        </a:graphic>
      </p:graphicFrame>
      <p:sp>
        <p:nvSpPr>
          <p:cNvPr id="9" name="Holder 4">
            <a:extLst>
              <a:ext uri="{FF2B5EF4-FFF2-40B4-BE49-F238E27FC236}">
                <a16:creationId xmlns:a16="http://schemas.microsoft.com/office/drawing/2014/main" id="{FEE75F9A-6E0B-1DB8-A1AC-7CCE1FD4C7D1}"/>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11" name="Holder 6">
            <a:extLst>
              <a:ext uri="{FF2B5EF4-FFF2-40B4-BE49-F238E27FC236}">
                <a16:creationId xmlns:a16="http://schemas.microsoft.com/office/drawing/2014/main" id="{A7F0C697-660A-30AD-267B-1E691CD21A53}"/>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3</a:t>
            </a:fld>
            <a:endParaRPr lang="de-DE" dirty="0"/>
          </a:p>
        </p:txBody>
      </p:sp>
      <p:graphicFrame>
        <p:nvGraphicFramePr>
          <p:cNvPr id="12" name="object 6">
            <a:extLst>
              <a:ext uri="{FF2B5EF4-FFF2-40B4-BE49-F238E27FC236}">
                <a16:creationId xmlns:a16="http://schemas.microsoft.com/office/drawing/2014/main" id="{5FAF10EF-3A45-5FEE-B724-28691E62B6C6}"/>
              </a:ext>
            </a:extLst>
          </p:cNvPr>
          <p:cNvGraphicFramePr>
            <a:graphicFrameLocks noGrp="1"/>
          </p:cNvGraphicFramePr>
          <p:nvPr>
            <p:extLst>
              <p:ext uri="{D42A27DB-BD31-4B8C-83A1-F6EECF244321}">
                <p14:modId xmlns:p14="http://schemas.microsoft.com/office/powerpoint/2010/main" val="1740322502"/>
              </p:ext>
            </p:extLst>
          </p:nvPr>
        </p:nvGraphicFramePr>
        <p:xfrm>
          <a:off x="6288535" y="1222246"/>
          <a:ext cx="5252720" cy="3983355"/>
        </p:xfrm>
        <a:graphic>
          <a:graphicData uri="http://schemas.openxmlformats.org/drawingml/2006/table">
            <a:tbl>
              <a:tblPr firstRow="1" bandRow="1">
                <a:tableStyleId>{2D5ABB26-0587-4C30-8999-92F81FD0307C}</a:tableStyleId>
              </a:tblPr>
              <a:tblGrid>
                <a:gridCol w="5252720">
                  <a:extLst>
                    <a:ext uri="{9D8B030D-6E8A-4147-A177-3AD203B41FA5}">
                      <a16:colId xmlns:a16="http://schemas.microsoft.com/office/drawing/2014/main" val="20000"/>
                    </a:ext>
                  </a:extLst>
                </a:gridCol>
              </a:tblGrid>
              <a:tr h="1102677">
                <a:tc>
                  <a:txBody>
                    <a:bodyPr/>
                    <a:lstStyle/>
                    <a:p>
                      <a:pPr algn="ctr">
                        <a:lnSpc>
                          <a:spcPct val="100000"/>
                        </a:lnSpc>
                        <a:spcBef>
                          <a:spcPts val="780"/>
                        </a:spcBef>
                      </a:pPr>
                      <a:r>
                        <a:rPr lang="de-DE" sz="3200" b="1" spc="-25" dirty="0">
                          <a:solidFill>
                            <a:srgbClr val="FFFFFF"/>
                          </a:solidFill>
                          <a:latin typeface="+mj-lt"/>
                          <a:cs typeface="Arial"/>
                        </a:rPr>
                        <a:t>Bachelor </a:t>
                      </a:r>
                      <a:r>
                        <a:rPr lang="de-DE" sz="3200" b="1" spc="-25" dirty="0" err="1">
                          <a:solidFill>
                            <a:srgbClr val="FFFFFF"/>
                          </a:solidFill>
                          <a:latin typeface="+mj-lt"/>
                          <a:cs typeface="Arial"/>
                        </a:rPr>
                        <a:t>HRSGe</a:t>
                      </a:r>
                      <a:endParaRPr sz="3200" b="1" dirty="0">
                        <a:latin typeface="+mj-lt"/>
                        <a:cs typeface="Arial"/>
                      </a:endParaRPr>
                    </a:p>
                  </a:txBody>
                  <a:tcPr marL="0" marR="0" marT="99060" marB="0" anchor="ctr">
                    <a:lnL w="9525">
                      <a:solidFill>
                        <a:srgbClr val="FF0000"/>
                      </a:solidFill>
                      <a:prstDash val="solid"/>
                    </a:lnL>
                    <a:lnR w="9525">
                      <a:solidFill>
                        <a:srgbClr val="FF0000"/>
                      </a:solidFill>
                      <a:prstDash val="solid"/>
                    </a:lnR>
                    <a:solidFill>
                      <a:srgbClr val="FF0000"/>
                    </a:solidFill>
                  </a:tcPr>
                </a:tc>
                <a:extLst>
                  <a:ext uri="{0D108BD9-81ED-4DB2-BD59-A6C34878D82A}">
                    <a16:rowId xmlns:a16="http://schemas.microsoft.com/office/drawing/2014/main" val="10000"/>
                  </a:ext>
                </a:extLst>
              </a:tr>
              <a:tr h="653696">
                <a:tc>
                  <a:txBody>
                    <a:bodyPr/>
                    <a:lstStyle/>
                    <a:p>
                      <a:pPr marL="182880" marR="176530" indent="7620" algn="ctr">
                        <a:lnSpc>
                          <a:spcPct val="86400"/>
                        </a:lnSpc>
                        <a:spcBef>
                          <a:spcPts val="540"/>
                        </a:spcBef>
                      </a:pPr>
                      <a:r>
                        <a:rPr lang="de-DE" sz="1800" b="1" dirty="0">
                          <a:latin typeface="+mj-lt"/>
                          <a:cs typeface="Arial"/>
                        </a:rPr>
                        <a:t>1. Studienfach: Deutsch (64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B w="3175">
                      <a:solidFill>
                        <a:srgbClr val="FF0000"/>
                      </a:solidFill>
                      <a:prstDash val="solid"/>
                    </a:lnB>
                    <a:solidFill>
                      <a:srgbClr val="FFCCCC"/>
                    </a:solidFill>
                  </a:tcPr>
                </a:tc>
                <a:extLst>
                  <a:ext uri="{0D108BD9-81ED-4DB2-BD59-A6C34878D82A}">
                    <a16:rowId xmlns:a16="http://schemas.microsoft.com/office/drawing/2014/main" val="10001"/>
                  </a:ext>
                </a:extLst>
              </a:tr>
              <a:tr h="653696">
                <a:tc>
                  <a:txBody>
                    <a:bodyPr/>
                    <a:lstStyle/>
                    <a:p>
                      <a:pPr marL="182880" marR="176530" indent="7620" algn="ctr">
                        <a:lnSpc>
                          <a:spcPct val="86400"/>
                        </a:lnSpc>
                        <a:spcBef>
                          <a:spcPts val="540"/>
                        </a:spcBef>
                      </a:pPr>
                      <a:r>
                        <a:rPr lang="de-DE" sz="1800" b="1" dirty="0">
                          <a:latin typeface="+mj-lt"/>
                          <a:cs typeface="Arial"/>
                        </a:rPr>
                        <a:t>2. Studienfach (64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3473594949"/>
                  </a:ext>
                </a:extLst>
              </a:tr>
              <a:tr h="653696">
                <a:tc>
                  <a:txBody>
                    <a:bodyPr/>
                    <a:lstStyle/>
                    <a:p>
                      <a:pPr marL="182880" marR="176530" indent="7620" algn="ctr">
                        <a:lnSpc>
                          <a:spcPct val="86400"/>
                        </a:lnSpc>
                        <a:spcBef>
                          <a:spcPts val="540"/>
                        </a:spcBef>
                      </a:pPr>
                      <a:r>
                        <a:rPr lang="de-DE" sz="1800" b="1" dirty="0">
                          <a:latin typeface="+mj-lt"/>
                          <a:cs typeface="Arial"/>
                        </a:rPr>
                        <a:t>Bildungswissenschaften (42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679138481"/>
                  </a:ext>
                </a:extLst>
              </a:tr>
              <a:tr h="653696">
                <a:tc>
                  <a:txBody>
                    <a:bodyPr/>
                    <a:lstStyle/>
                    <a:p>
                      <a:pPr marL="182880" marR="176530" indent="7620" algn="ctr">
                        <a:lnSpc>
                          <a:spcPct val="86400"/>
                        </a:lnSpc>
                        <a:spcBef>
                          <a:spcPts val="540"/>
                        </a:spcBef>
                      </a:pPr>
                      <a:r>
                        <a:rPr lang="de-DE" sz="1800" b="1" dirty="0">
                          <a:latin typeface="+mj-lt"/>
                          <a:cs typeface="Arial"/>
                        </a:rPr>
                        <a:t>Bachelorarbeit in einem der beiden Studienfächer oder in den Bildungswissenschaften (10 LP)</a:t>
                      </a:r>
                      <a:endParaRPr sz="1800" b="1" dirty="0">
                        <a:latin typeface="+mj-lt"/>
                        <a:cs typeface="Arial"/>
                      </a:endParaRPr>
                    </a:p>
                  </a:txBody>
                  <a:tcPr marL="0" marR="0" marT="68580" marB="0" anchor="ctr">
                    <a:lnL w="9525">
                      <a:solidFill>
                        <a:srgbClr val="FF0000"/>
                      </a:solidFill>
                      <a:prstDash val="solid"/>
                    </a:lnL>
                    <a:lnR w="9525">
                      <a:solidFill>
                        <a:srgbClr val="FF0000"/>
                      </a:solidFill>
                      <a:prstDash val="solid"/>
                    </a:lnR>
                    <a:lnT w="3175" cap="flat" cmpd="sng" algn="ctr">
                      <a:solidFill>
                        <a:srgbClr val="FF0000"/>
                      </a:solidFill>
                      <a:prstDash val="solid"/>
                      <a:round/>
                      <a:headEnd type="none" w="med" len="med"/>
                      <a:tailEnd type="none" w="med" len="med"/>
                    </a:lnT>
                    <a:lnB w="3175">
                      <a:solidFill>
                        <a:srgbClr val="FF0000"/>
                      </a:solidFill>
                      <a:prstDash val="solid"/>
                    </a:lnB>
                    <a:solidFill>
                      <a:srgbClr val="FFCCCC"/>
                    </a:solidFill>
                  </a:tcPr>
                </a:tc>
                <a:extLst>
                  <a:ext uri="{0D108BD9-81ED-4DB2-BD59-A6C34878D82A}">
                    <a16:rowId xmlns:a16="http://schemas.microsoft.com/office/drawing/2014/main" val="3893694557"/>
                  </a:ext>
                </a:extLst>
              </a:tr>
              <a:tr h="265894">
                <a:tc>
                  <a:txBody>
                    <a:bodyPr/>
                    <a:lstStyle/>
                    <a:p>
                      <a:pPr>
                        <a:lnSpc>
                          <a:spcPct val="100000"/>
                        </a:lnSpc>
                      </a:pPr>
                      <a:endParaRPr sz="1700" dirty="0">
                        <a:latin typeface="Times New Roman"/>
                        <a:cs typeface="Times New Roman"/>
                      </a:endParaRPr>
                    </a:p>
                  </a:txBody>
                  <a:tcPr marL="0" marR="0" marT="0" marB="0">
                    <a:lnL w="9525">
                      <a:solidFill>
                        <a:srgbClr val="FF0000"/>
                      </a:solidFill>
                      <a:prstDash val="solid"/>
                    </a:lnL>
                    <a:lnR w="9525">
                      <a:solidFill>
                        <a:srgbClr val="FF0000"/>
                      </a:solidFill>
                      <a:prstDash val="solid"/>
                    </a:lnR>
                    <a:lnT w="3175">
                      <a:solidFill>
                        <a:srgbClr val="FF0000"/>
                      </a:solidFill>
                      <a:prstDash val="solid"/>
                    </a:lnT>
                    <a:solidFill>
                      <a:srgbClr val="FF0000"/>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50619" y="4823460"/>
            <a:ext cx="2287905" cy="859790"/>
            <a:chOff x="1150619" y="5036820"/>
            <a:chExt cx="2287905" cy="859790"/>
          </a:xfrm>
        </p:grpSpPr>
        <p:sp>
          <p:nvSpPr>
            <p:cNvPr id="5" name="object 5"/>
            <p:cNvSpPr/>
            <p:nvPr/>
          </p:nvSpPr>
          <p:spPr>
            <a:xfrm>
              <a:off x="1150619" y="5036820"/>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8"/>
                  </a:lnTo>
                  <a:lnTo>
                    <a:pt x="0" y="773582"/>
                  </a:lnTo>
                  <a:lnTo>
                    <a:pt x="6754" y="807040"/>
                  </a:lnTo>
                  <a:lnTo>
                    <a:pt x="25174" y="834361"/>
                  </a:lnTo>
                  <a:lnTo>
                    <a:pt x="52495" y="852781"/>
                  </a:lnTo>
                  <a:lnTo>
                    <a:pt x="85953"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MAP: Theoriebasierte Eignungs- und Praxisreflexion (50% der </a:t>
              </a:r>
              <a:r>
                <a:rPr lang="de-DE" sz="1400" b="1" dirty="0" err="1">
                  <a:latin typeface="+mj-lt"/>
                </a:rPr>
                <a:t>Fachnote</a:t>
              </a:r>
              <a:r>
                <a:rPr lang="de-DE" sz="1400" b="1" dirty="0">
                  <a:latin typeface="+mj-lt"/>
                </a:rPr>
                <a:t>)</a:t>
              </a:r>
              <a:endParaRPr sz="1400" b="1" dirty="0">
                <a:latin typeface="+mj-lt"/>
              </a:endParaRPr>
            </a:p>
          </p:txBody>
        </p:sp>
        <p:sp>
          <p:nvSpPr>
            <p:cNvPr id="6" name="object 6"/>
            <p:cNvSpPr/>
            <p:nvPr/>
          </p:nvSpPr>
          <p:spPr>
            <a:xfrm>
              <a:off x="1150619" y="5036820"/>
              <a:ext cx="2287905" cy="859790"/>
            </a:xfrm>
            <a:custGeom>
              <a:avLst/>
              <a:gdLst/>
              <a:ahLst/>
              <a:cxnLst/>
              <a:rect l="l" t="t" r="r" b="b"/>
              <a:pathLst>
                <a:path w="2287904" h="859789">
                  <a:moveTo>
                    <a:pt x="0" y="85978"/>
                  </a:moveTo>
                  <a:lnTo>
                    <a:pt x="6754" y="52506"/>
                  </a:lnTo>
                  <a:lnTo>
                    <a:pt x="25174" y="25177"/>
                  </a:lnTo>
                  <a:lnTo>
                    <a:pt x="52495" y="6754"/>
                  </a:lnTo>
                  <a:lnTo>
                    <a:pt x="85953"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53" y="859535"/>
                  </a:lnTo>
                  <a:lnTo>
                    <a:pt x="52495" y="852781"/>
                  </a:lnTo>
                  <a:lnTo>
                    <a:pt x="25174"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sp>
        <p:nvSpPr>
          <p:cNvPr id="7" name="object 7"/>
          <p:cNvSpPr txBox="1">
            <a:spLocks noGrp="1"/>
          </p:cNvSpPr>
          <p:nvPr>
            <p:ph type="title"/>
          </p:nvPr>
        </p:nvSpPr>
        <p:spPr>
          <a:xfrm>
            <a:off x="685800" y="456067"/>
            <a:ext cx="10589261" cy="535403"/>
          </a:xfrm>
          <a:prstGeom prst="rect">
            <a:avLst/>
          </a:prstGeom>
        </p:spPr>
        <p:txBody>
          <a:bodyPr vert="horz" wrap="square" lIns="0" tIns="12065" rIns="0" bIns="0" rtlCol="0">
            <a:spAutoFit/>
          </a:bodyPr>
          <a:lstStyle/>
          <a:p>
            <a:pPr marL="12700" algn="ctr">
              <a:lnSpc>
                <a:spcPct val="100000"/>
              </a:lnSpc>
              <a:spcBef>
                <a:spcPts val="95"/>
              </a:spcBef>
            </a:pPr>
            <a:r>
              <a:rPr sz="3400" b="1" dirty="0">
                <a:latin typeface="+mj-lt"/>
              </a:rPr>
              <a:t>Bildungswissenschaften</a:t>
            </a:r>
            <a:r>
              <a:rPr sz="3400" b="1" spc="-110" dirty="0">
                <a:latin typeface="+mj-lt"/>
              </a:rPr>
              <a:t> </a:t>
            </a:r>
            <a:r>
              <a:rPr sz="3400" b="1" dirty="0">
                <a:latin typeface="+mj-lt"/>
              </a:rPr>
              <a:t>(20</a:t>
            </a:r>
            <a:r>
              <a:rPr sz="3400" b="1" spc="-125" dirty="0">
                <a:latin typeface="+mj-lt"/>
              </a:rPr>
              <a:t> </a:t>
            </a:r>
            <a:r>
              <a:rPr sz="3400" b="1" dirty="0">
                <a:latin typeface="+mj-lt"/>
              </a:rPr>
              <a:t>LP)</a:t>
            </a:r>
            <a:r>
              <a:rPr sz="3400" b="1" spc="-170" dirty="0">
                <a:latin typeface="+mj-lt"/>
              </a:rPr>
              <a:t> </a:t>
            </a:r>
            <a:r>
              <a:rPr lang="de-DE" sz="3400" b="1" spc="-10" dirty="0">
                <a:latin typeface="+mj-lt"/>
              </a:rPr>
              <a:t>Zwei-Fach-Bachelor</a:t>
            </a:r>
            <a:endParaRPr sz="3400" b="1" dirty="0">
              <a:latin typeface="+mj-lt"/>
            </a:endParaRPr>
          </a:p>
        </p:txBody>
      </p:sp>
      <p:grpSp>
        <p:nvGrpSpPr>
          <p:cNvPr id="8" name="object 8"/>
          <p:cNvGrpSpPr/>
          <p:nvPr/>
        </p:nvGrpSpPr>
        <p:grpSpPr>
          <a:xfrm>
            <a:off x="1894332" y="1066800"/>
            <a:ext cx="8422005" cy="463550"/>
            <a:chOff x="1894332" y="1280160"/>
            <a:chExt cx="8422005" cy="463550"/>
          </a:xfrm>
        </p:grpSpPr>
        <p:sp>
          <p:nvSpPr>
            <p:cNvPr id="9" name="object 9"/>
            <p:cNvSpPr/>
            <p:nvPr/>
          </p:nvSpPr>
          <p:spPr>
            <a:xfrm>
              <a:off x="1898904" y="1284732"/>
              <a:ext cx="8412480" cy="454659"/>
            </a:xfrm>
            <a:custGeom>
              <a:avLst/>
              <a:gdLst/>
              <a:ahLst/>
              <a:cxnLst/>
              <a:rect l="l" t="t" r="r" b="b"/>
              <a:pathLst>
                <a:path w="8412480" h="454660">
                  <a:moveTo>
                    <a:pt x="8367014" y="0"/>
                  </a:moveTo>
                  <a:lnTo>
                    <a:pt x="45465" y="0"/>
                  </a:lnTo>
                  <a:lnTo>
                    <a:pt x="27753" y="3567"/>
                  </a:lnTo>
                  <a:lnTo>
                    <a:pt x="13303" y="13303"/>
                  </a:lnTo>
                  <a:lnTo>
                    <a:pt x="3567" y="27753"/>
                  </a:lnTo>
                  <a:lnTo>
                    <a:pt x="0" y="45465"/>
                  </a:lnTo>
                  <a:lnTo>
                    <a:pt x="0" y="408685"/>
                  </a:lnTo>
                  <a:lnTo>
                    <a:pt x="3567" y="426398"/>
                  </a:lnTo>
                  <a:lnTo>
                    <a:pt x="13303" y="440848"/>
                  </a:lnTo>
                  <a:lnTo>
                    <a:pt x="27753" y="450584"/>
                  </a:lnTo>
                  <a:lnTo>
                    <a:pt x="45465" y="454151"/>
                  </a:lnTo>
                  <a:lnTo>
                    <a:pt x="8367014" y="454151"/>
                  </a:lnTo>
                  <a:lnTo>
                    <a:pt x="8384726" y="450584"/>
                  </a:lnTo>
                  <a:lnTo>
                    <a:pt x="8399176" y="440848"/>
                  </a:lnTo>
                  <a:lnTo>
                    <a:pt x="8408912" y="426398"/>
                  </a:lnTo>
                  <a:lnTo>
                    <a:pt x="8412480" y="408685"/>
                  </a:lnTo>
                  <a:lnTo>
                    <a:pt x="8412480" y="45465"/>
                  </a:lnTo>
                  <a:lnTo>
                    <a:pt x="8408912" y="27753"/>
                  </a:lnTo>
                  <a:lnTo>
                    <a:pt x="8399176" y="13303"/>
                  </a:lnTo>
                  <a:lnTo>
                    <a:pt x="8384726" y="3567"/>
                  </a:lnTo>
                  <a:lnTo>
                    <a:pt x="8367014" y="0"/>
                  </a:lnTo>
                  <a:close/>
                </a:path>
              </a:pathLst>
            </a:custGeom>
            <a:solidFill>
              <a:srgbClr val="FF0000"/>
            </a:solidFill>
          </p:spPr>
          <p:txBody>
            <a:bodyPr wrap="square" lIns="0" tIns="0" rIns="0" bIns="0" rtlCol="0" anchor="ctr"/>
            <a:lstStyle/>
            <a:p>
              <a:pPr algn="ctr"/>
              <a:r>
                <a:rPr lang="de-DE" b="1" dirty="0">
                  <a:solidFill>
                    <a:schemeClr val="bg1"/>
                  </a:solidFill>
                  <a:latin typeface="+mj-lt"/>
                </a:rPr>
                <a:t>Modul „Einführung in Grundfragen von Erziehung, Bildung und Schule“ (EBS)</a:t>
              </a:r>
              <a:endParaRPr b="1" dirty="0">
                <a:solidFill>
                  <a:schemeClr val="bg1"/>
                </a:solidFill>
                <a:latin typeface="+mj-lt"/>
              </a:endParaRPr>
            </a:p>
          </p:txBody>
        </p:sp>
        <p:sp>
          <p:nvSpPr>
            <p:cNvPr id="10" name="object 10"/>
            <p:cNvSpPr/>
            <p:nvPr/>
          </p:nvSpPr>
          <p:spPr>
            <a:xfrm>
              <a:off x="1898904" y="1284732"/>
              <a:ext cx="8412480" cy="454659"/>
            </a:xfrm>
            <a:custGeom>
              <a:avLst/>
              <a:gdLst/>
              <a:ahLst/>
              <a:cxnLst/>
              <a:rect l="l" t="t" r="r" b="b"/>
              <a:pathLst>
                <a:path w="8412480" h="454660">
                  <a:moveTo>
                    <a:pt x="0" y="45465"/>
                  </a:moveTo>
                  <a:lnTo>
                    <a:pt x="3567" y="27753"/>
                  </a:lnTo>
                  <a:lnTo>
                    <a:pt x="13303" y="13303"/>
                  </a:lnTo>
                  <a:lnTo>
                    <a:pt x="27753" y="3567"/>
                  </a:lnTo>
                  <a:lnTo>
                    <a:pt x="45465" y="0"/>
                  </a:lnTo>
                  <a:lnTo>
                    <a:pt x="8367014" y="0"/>
                  </a:lnTo>
                  <a:lnTo>
                    <a:pt x="8384726" y="3567"/>
                  </a:lnTo>
                  <a:lnTo>
                    <a:pt x="8399176" y="13303"/>
                  </a:lnTo>
                  <a:lnTo>
                    <a:pt x="8408912" y="27753"/>
                  </a:lnTo>
                  <a:lnTo>
                    <a:pt x="8412480" y="45465"/>
                  </a:lnTo>
                  <a:lnTo>
                    <a:pt x="8412480" y="408685"/>
                  </a:lnTo>
                  <a:lnTo>
                    <a:pt x="8408912" y="426398"/>
                  </a:lnTo>
                  <a:lnTo>
                    <a:pt x="8399176" y="440848"/>
                  </a:lnTo>
                  <a:lnTo>
                    <a:pt x="8384726" y="450584"/>
                  </a:lnTo>
                  <a:lnTo>
                    <a:pt x="8367014" y="454151"/>
                  </a:lnTo>
                  <a:lnTo>
                    <a:pt x="45465" y="454151"/>
                  </a:lnTo>
                  <a:lnTo>
                    <a:pt x="27753" y="450584"/>
                  </a:lnTo>
                  <a:lnTo>
                    <a:pt x="13303" y="440848"/>
                  </a:lnTo>
                  <a:lnTo>
                    <a:pt x="3567" y="426398"/>
                  </a:lnTo>
                  <a:lnTo>
                    <a:pt x="0" y="408685"/>
                  </a:lnTo>
                  <a:lnTo>
                    <a:pt x="0" y="45465"/>
                  </a:lnTo>
                  <a:close/>
                </a:path>
              </a:pathLst>
            </a:custGeom>
            <a:ln w="9144">
              <a:solidFill>
                <a:srgbClr val="FF0000"/>
              </a:solidFill>
            </a:ln>
          </p:spPr>
          <p:txBody>
            <a:bodyPr wrap="square" lIns="0" tIns="0" rIns="0" bIns="0" rtlCol="0"/>
            <a:lstStyle/>
            <a:p>
              <a:endParaRPr/>
            </a:p>
          </p:txBody>
        </p:sp>
      </p:grpSp>
      <p:grpSp>
        <p:nvGrpSpPr>
          <p:cNvPr id="12" name="object 12"/>
          <p:cNvGrpSpPr/>
          <p:nvPr/>
        </p:nvGrpSpPr>
        <p:grpSpPr>
          <a:xfrm>
            <a:off x="1891283" y="1674875"/>
            <a:ext cx="4046220" cy="728980"/>
            <a:chOff x="1891283" y="1888235"/>
            <a:chExt cx="4046220" cy="728980"/>
          </a:xfrm>
        </p:grpSpPr>
        <p:sp>
          <p:nvSpPr>
            <p:cNvPr id="13" name="object 13"/>
            <p:cNvSpPr/>
            <p:nvPr/>
          </p:nvSpPr>
          <p:spPr>
            <a:xfrm>
              <a:off x="1895855" y="1892807"/>
              <a:ext cx="4037329" cy="719455"/>
            </a:xfrm>
            <a:custGeom>
              <a:avLst/>
              <a:gdLst/>
              <a:ahLst/>
              <a:cxnLst/>
              <a:rect l="l" t="t" r="r" b="b"/>
              <a:pathLst>
                <a:path w="4037329" h="719455">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Vorlesung „Einführung in Grundfragen von Erziehung, Bildung und Schule“ (4 LP) </a:t>
              </a:r>
              <a:endParaRPr b="1" dirty="0">
                <a:latin typeface="+mj-lt"/>
              </a:endParaRPr>
            </a:p>
          </p:txBody>
        </p:sp>
        <p:sp>
          <p:nvSpPr>
            <p:cNvPr id="14" name="object 14"/>
            <p:cNvSpPr/>
            <p:nvPr/>
          </p:nvSpPr>
          <p:spPr>
            <a:xfrm>
              <a:off x="1895855"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16" name="object 16"/>
          <p:cNvGrpSpPr/>
          <p:nvPr/>
        </p:nvGrpSpPr>
        <p:grpSpPr>
          <a:xfrm>
            <a:off x="1891283" y="2548128"/>
            <a:ext cx="4046220" cy="728980"/>
            <a:chOff x="1891283" y="2761488"/>
            <a:chExt cx="4046220" cy="728980"/>
          </a:xfrm>
        </p:grpSpPr>
        <p:sp>
          <p:nvSpPr>
            <p:cNvPr id="17" name="object 17"/>
            <p:cNvSpPr/>
            <p:nvPr/>
          </p:nvSpPr>
          <p:spPr>
            <a:xfrm>
              <a:off x="1895855" y="2766060"/>
              <a:ext cx="4037329" cy="719455"/>
            </a:xfrm>
            <a:custGeom>
              <a:avLst/>
              <a:gdLst/>
              <a:ahLst/>
              <a:cxnLst/>
              <a:rect l="l" t="t" r="r" b="b"/>
              <a:pathLst>
                <a:path w="4037329" h="719454">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MAP: Klausur in der Vorlesung</a:t>
              </a:r>
              <a:br>
                <a:rPr lang="de-DE" b="1" dirty="0">
                  <a:latin typeface="+mj-lt"/>
                </a:rPr>
              </a:br>
              <a:r>
                <a:rPr lang="de-DE" b="1" dirty="0">
                  <a:latin typeface="+mj-lt"/>
                </a:rPr>
                <a:t>(50% der Modulnote)</a:t>
              </a:r>
              <a:endParaRPr b="1" dirty="0">
                <a:latin typeface="+mj-lt"/>
              </a:endParaRPr>
            </a:p>
          </p:txBody>
        </p:sp>
        <p:sp>
          <p:nvSpPr>
            <p:cNvPr id="18" name="object 18"/>
            <p:cNvSpPr/>
            <p:nvPr/>
          </p:nvSpPr>
          <p:spPr>
            <a:xfrm>
              <a:off x="1895855"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0" name="object 20"/>
          <p:cNvGrpSpPr/>
          <p:nvPr/>
        </p:nvGrpSpPr>
        <p:grpSpPr>
          <a:xfrm>
            <a:off x="6266688" y="1674875"/>
            <a:ext cx="4046220" cy="728980"/>
            <a:chOff x="6266688" y="1888235"/>
            <a:chExt cx="4046220" cy="728980"/>
          </a:xfrm>
        </p:grpSpPr>
        <p:sp>
          <p:nvSpPr>
            <p:cNvPr id="21" name="object 21"/>
            <p:cNvSpPr/>
            <p:nvPr/>
          </p:nvSpPr>
          <p:spPr>
            <a:xfrm>
              <a:off x="6271260" y="1892807"/>
              <a:ext cx="4037329" cy="719455"/>
            </a:xfrm>
            <a:custGeom>
              <a:avLst/>
              <a:gdLst/>
              <a:ahLst/>
              <a:cxnLst/>
              <a:rect l="l" t="t" r="r" b="b"/>
              <a:pathLst>
                <a:path w="4037329" h="719455">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Seminar „Heterogenität und Lehrerinnen- bzw. Lehrerberuf“ (3 LP)</a:t>
              </a:r>
              <a:endParaRPr b="1" dirty="0">
                <a:latin typeface="+mj-lt"/>
              </a:endParaRPr>
            </a:p>
          </p:txBody>
        </p:sp>
        <p:sp>
          <p:nvSpPr>
            <p:cNvPr id="22" name="object 22"/>
            <p:cNvSpPr/>
            <p:nvPr/>
          </p:nvSpPr>
          <p:spPr>
            <a:xfrm>
              <a:off x="6271260"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4" name="object 24"/>
          <p:cNvGrpSpPr/>
          <p:nvPr/>
        </p:nvGrpSpPr>
        <p:grpSpPr>
          <a:xfrm>
            <a:off x="6266688" y="2548128"/>
            <a:ext cx="4046220" cy="728980"/>
            <a:chOff x="6266688" y="2761488"/>
            <a:chExt cx="4046220" cy="728980"/>
          </a:xfrm>
        </p:grpSpPr>
        <p:sp>
          <p:nvSpPr>
            <p:cNvPr id="25" name="object 25"/>
            <p:cNvSpPr/>
            <p:nvPr/>
          </p:nvSpPr>
          <p:spPr>
            <a:xfrm>
              <a:off x="6271260" y="2766060"/>
              <a:ext cx="4037329" cy="719455"/>
            </a:xfrm>
            <a:custGeom>
              <a:avLst/>
              <a:gdLst/>
              <a:ahLst/>
              <a:cxnLst/>
              <a:rect l="l" t="t" r="r" b="b"/>
              <a:pathLst>
                <a:path w="4037329" h="719454">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Referat/Poster</a:t>
              </a:r>
              <a:br>
                <a:rPr lang="de-DE" b="1" dirty="0">
                  <a:latin typeface="+mj-lt"/>
                </a:rPr>
              </a:br>
              <a:r>
                <a:rPr lang="de-DE" b="1" dirty="0">
                  <a:latin typeface="+mj-lt"/>
                </a:rPr>
                <a:t>(unbenotete Studienleistung)</a:t>
              </a:r>
              <a:endParaRPr b="1" dirty="0">
                <a:latin typeface="+mj-lt"/>
              </a:endParaRPr>
            </a:p>
          </p:txBody>
        </p:sp>
        <p:sp>
          <p:nvSpPr>
            <p:cNvPr id="26" name="object 26"/>
            <p:cNvSpPr/>
            <p:nvPr/>
          </p:nvSpPr>
          <p:spPr>
            <a:xfrm>
              <a:off x="6271260"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8" name="object 28"/>
          <p:cNvGrpSpPr/>
          <p:nvPr/>
        </p:nvGrpSpPr>
        <p:grpSpPr>
          <a:xfrm>
            <a:off x="1149096" y="3442716"/>
            <a:ext cx="4775200" cy="320040"/>
            <a:chOff x="1149096" y="3656076"/>
            <a:chExt cx="4775200" cy="320040"/>
          </a:xfrm>
        </p:grpSpPr>
        <p:sp>
          <p:nvSpPr>
            <p:cNvPr id="29" name="object 29"/>
            <p:cNvSpPr/>
            <p:nvPr/>
          </p:nvSpPr>
          <p:spPr>
            <a:xfrm>
              <a:off x="1153668" y="3660648"/>
              <a:ext cx="4765675" cy="311150"/>
            </a:xfrm>
            <a:custGeom>
              <a:avLst/>
              <a:gdLst/>
              <a:ahLst/>
              <a:cxnLst/>
              <a:rect l="l" t="t" r="r" b="b"/>
              <a:pathLst>
                <a:path w="4765675" h="311150">
                  <a:moveTo>
                    <a:pt x="4734433" y="0"/>
                  </a:moveTo>
                  <a:lnTo>
                    <a:pt x="31089" y="0"/>
                  </a:lnTo>
                  <a:lnTo>
                    <a:pt x="18988" y="2450"/>
                  </a:lnTo>
                  <a:lnTo>
                    <a:pt x="9105" y="9128"/>
                  </a:lnTo>
                  <a:lnTo>
                    <a:pt x="2443" y="19020"/>
                  </a:lnTo>
                  <a:lnTo>
                    <a:pt x="0" y="31114"/>
                  </a:lnTo>
                  <a:lnTo>
                    <a:pt x="0" y="279781"/>
                  </a:lnTo>
                  <a:lnTo>
                    <a:pt x="2443" y="291875"/>
                  </a:lnTo>
                  <a:lnTo>
                    <a:pt x="9105" y="301767"/>
                  </a:lnTo>
                  <a:lnTo>
                    <a:pt x="18988" y="308445"/>
                  </a:lnTo>
                  <a:lnTo>
                    <a:pt x="31089" y="310895"/>
                  </a:lnTo>
                  <a:lnTo>
                    <a:pt x="4734433" y="310895"/>
                  </a:lnTo>
                  <a:lnTo>
                    <a:pt x="4746527" y="308445"/>
                  </a:lnTo>
                  <a:lnTo>
                    <a:pt x="4756419" y="301767"/>
                  </a:lnTo>
                  <a:lnTo>
                    <a:pt x="4763097" y="291875"/>
                  </a:lnTo>
                  <a:lnTo>
                    <a:pt x="4765548" y="279781"/>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„Eignungs- und Orientierungspraktikum“ (EOP)</a:t>
              </a:r>
              <a:endParaRPr sz="1400" b="1" dirty="0">
                <a:solidFill>
                  <a:schemeClr val="bg1"/>
                </a:solidFill>
                <a:latin typeface="+mj-lt"/>
              </a:endParaRPr>
            </a:p>
          </p:txBody>
        </p:sp>
        <p:sp>
          <p:nvSpPr>
            <p:cNvPr id="30" name="object 30"/>
            <p:cNvSpPr/>
            <p:nvPr/>
          </p:nvSpPr>
          <p:spPr>
            <a:xfrm>
              <a:off x="1153668" y="3660648"/>
              <a:ext cx="4765675" cy="311150"/>
            </a:xfrm>
            <a:custGeom>
              <a:avLst/>
              <a:gdLst/>
              <a:ahLst/>
              <a:cxnLst/>
              <a:rect l="l" t="t" r="r" b="b"/>
              <a:pathLst>
                <a:path w="4765675" h="311150">
                  <a:moveTo>
                    <a:pt x="0" y="31114"/>
                  </a:moveTo>
                  <a:lnTo>
                    <a:pt x="2443" y="19020"/>
                  </a:lnTo>
                  <a:lnTo>
                    <a:pt x="9105" y="9128"/>
                  </a:lnTo>
                  <a:lnTo>
                    <a:pt x="18988" y="2450"/>
                  </a:lnTo>
                  <a:lnTo>
                    <a:pt x="31089" y="0"/>
                  </a:lnTo>
                  <a:lnTo>
                    <a:pt x="4734433" y="0"/>
                  </a:lnTo>
                  <a:lnTo>
                    <a:pt x="4746527" y="2450"/>
                  </a:lnTo>
                  <a:lnTo>
                    <a:pt x="4756419" y="9128"/>
                  </a:lnTo>
                  <a:lnTo>
                    <a:pt x="4763097" y="19020"/>
                  </a:lnTo>
                  <a:lnTo>
                    <a:pt x="4765548" y="31114"/>
                  </a:lnTo>
                  <a:lnTo>
                    <a:pt x="4765548" y="279781"/>
                  </a:lnTo>
                  <a:lnTo>
                    <a:pt x="4763097" y="291875"/>
                  </a:lnTo>
                  <a:lnTo>
                    <a:pt x="4756419" y="301767"/>
                  </a:lnTo>
                  <a:lnTo>
                    <a:pt x="4746527" y="308445"/>
                  </a:lnTo>
                  <a:lnTo>
                    <a:pt x="4734433" y="310895"/>
                  </a:lnTo>
                  <a:lnTo>
                    <a:pt x="31089" y="310895"/>
                  </a:lnTo>
                  <a:lnTo>
                    <a:pt x="18988" y="308445"/>
                  </a:lnTo>
                  <a:lnTo>
                    <a:pt x="9105" y="301767"/>
                  </a:lnTo>
                  <a:lnTo>
                    <a:pt x="2443" y="291875"/>
                  </a:lnTo>
                  <a:lnTo>
                    <a:pt x="0" y="279781"/>
                  </a:lnTo>
                  <a:lnTo>
                    <a:pt x="0" y="31114"/>
                  </a:lnTo>
                  <a:close/>
                </a:path>
              </a:pathLst>
            </a:custGeom>
            <a:ln w="9144">
              <a:solidFill>
                <a:srgbClr val="FF0000"/>
              </a:solidFill>
            </a:ln>
          </p:spPr>
          <p:txBody>
            <a:bodyPr wrap="square" lIns="0" tIns="0" rIns="0" bIns="0" rtlCol="0"/>
            <a:lstStyle/>
            <a:p>
              <a:endParaRPr/>
            </a:p>
          </p:txBody>
        </p:sp>
      </p:grpSp>
      <p:grpSp>
        <p:nvGrpSpPr>
          <p:cNvPr id="32" name="object 32"/>
          <p:cNvGrpSpPr/>
          <p:nvPr/>
        </p:nvGrpSpPr>
        <p:grpSpPr>
          <a:xfrm>
            <a:off x="1146047" y="3857243"/>
            <a:ext cx="2296795" cy="868680"/>
            <a:chOff x="1146047" y="4070603"/>
            <a:chExt cx="2296795" cy="868680"/>
          </a:xfrm>
        </p:grpSpPr>
        <p:sp>
          <p:nvSpPr>
            <p:cNvPr id="33" name="object 33"/>
            <p:cNvSpPr/>
            <p:nvPr/>
          </p:nvSpPr>
          <p:spPr>
            <a:xfrm>
              <a:off x="1150619" y="4075175"/>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9"/>
                  </a:lnTo>
                  <a:lnTo>
                    <a:pt x="0" y="773557"/>
                  </a:lnTo>
                  <a:lnTo>
                    <a:pt x="6754" y="807029"/>
                  </a:lnTo>
                  <a:lnTo>
                    <a:pt x="25174" y="834358"/>
                  </a:lnTo>
                  <a:lnTo>
                    <a:pt x="52495" y="852781"/>
                  </a:lnTo>
                  <a:lnTo>
                    <a:pt x="85953"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 </a:t>
              </a:r>
              <a:br>
                <a:rPr lang="de-DE" sz="1400" b="1" dirty="0">
                  <a:latin typeface="+mj-lt"/>
                </a:rPr>
              </a:br>
              <a:r>
                <a:rPr lang="de-DE" sz="1400" b="1" dirty="0">
                  <a:latin typeface="+mj-lt"/>
                </a:rPr>
                <a:t>(2 LP)</a:t>
              </a:r>
              <a:endParaRPr sz="1400" b="1" dirty="0">
                <a:latin typeface="+mj-lt"/>
              </a:endParaRPr>
            </a:p>
          </p:txBody>
        </p:sp>
        <p:sp>
          <p:nvSpPr>
            <p:cNvPr id="34" name="object 34"/>
            <p:cNvSpPr/>
            <p:nvPr/>
          </p:nvSpPr>
          <p:spPr>
            <a:xfrm>
              <a:off x="1150619" y="4075175"/>
              <a:ext cx="2287905" cy="859790"/>
            </a:xfrm>
            <a:custGeom>
              <a:avLst/>
              <a:gdLst/>
              <a:ahLst/>
              <a:cxnLst/>
              <a:rect l="l" t="t" r="r" b="b"/>
              <a:pathLst>
                <a:path w="2287904" h="859789">
                  <a:moveTo>
                    <a:pt x="0" y="85979"/>
                  </a:moveTo>
                  <a:lnTo>
                    <a:pt x="6754" y="52506"/>
                  </a:lnTo>
                  <a:lnTo>
                    <a:pt x="25174" y="25177"/>
                  </a:lnTo>
                  <a:lnTo>
                    <a:pt x="52495" y="6754"/>
                  </a:lnTo>
                  <a:lnTo>
                    <a:pt x="85953"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53" y="859536"/>
                  </a:lnTo>
                  <a:lnTo>
                    <a:pt x="52495" y="852781"/>
                  </a:lnTo>
                  <a:lnTo>
                    <a:pt x="25174" y="834358"/>
                  </a:lnTo>
                  <a:lnTo>
                    <a:pt x="6754" y="807029"/>
                  </a:lnTo>
                  <a:lnTo>
                    <a:pt x="0" y="773557"/>
                  </a:lnTo>
                  <a:lnTo>
                    <a:pt x="0" y="85979"/>
                  </a:lnTo>
                  <a:close/>
                </a:path>
              </a:pathLst>
            </a:custGeom>
            <a:ln w="9144">
              <a:solidFill>
                <a:srgbClr val="FF0000"/>
              </a:solidFill>
            </a:ln>
          </p:spPr>
          <p:txBody>
            <a:bodyPr wrap="square" lIns="0" tIns="0" rIns="0" bIns="0" rtlCol="0"/>
            <a:lstStyle/>
            <a:p>
              <a:endParaRPr/>
            </a:p>
          </p:txBody>
        </p:sp>
      </p:grpSp>
      <p:grpSp>
        <p:nvGrpSpPr>
          <p:cNvPr id="37" name="object 37"/>
          <p:cNvGrpSpPr/>
          <p:nvPr/>
        </p:nvGrpSpPr>
        <p:grpSpPr>
          <a:xfrm>
            <a:off x="3630168" y="3861815"/>
            <a:ext cx="2287905" cy="859790"/>
            <a:chOff x="3630168" y="4075175"/>
            <a:chExt cx="2287905" cy="859790"/>
          </a:xfrm>
        </p:grpSpPr>
        <p:sp>
          <p:nvSpPr>
            <p:cNvPr id="38" name="object 38"/>
            <p:cNvSpPr/>
            <p:nvPr/>
          </p:nvSpPr>
          <p:spPr>
            <a:xfrm>
              <a:off x="3630168" y="4075175"/>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Eignungs- und Orientierungs-praktikum über fünf Wochen/150 Stunden (5 LP)</a:t>
              </a:r>
              <a:endParaRPr sz="1400" b="1" dirty="0">
                <a:latin typeface="+mj-lt"/>
              </a:endParaRPr>
            </a:p>
          </p:txBody>
        </p:sp>
        <p:sp>
          <p:nvSpPr>
            <p:cNvPr id="39" name="object 39"/>
            <p:cNvSpPr/>
            <p:nvPr/>
          </p:nvSpPr>
          <p:spPr>
            <a:xfrm>
              <a:off x="3630168" y="4075175"/>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sz="1600" b="1">
                <a:latin typeface="+mj-lt"/>
              </a:endParaRPr>
            </a:p>
          </p:txBody>
        </p:sp>
      </p:grpSp>
      <p:grpSp>
        <p:nvGrpSpPr>
          <p:cNvPr id="41" name="object 41"/>
          <p:cNvGrpSpPr/>
          <p:nvPr/>
        </p:nvGrpSpPr>
        <p:grpSpPr>
          <a:xfrm>
            <a:off x="6295644" y="3444240"/>
            <a:ext cx="4775200" cy="320040"/>
            <a:chOff x="6295644" y="3657600"/>
            <a:chExt cx="4775200" cy="320040"/>
          </a:xfrm>
        </p:grpSpPr>
        <p:sp>
          <p:nvSpPr>
            <p:cNvPr id="42" name="object 42"/>
            <p:cNvSpPr/>
            <p:nvPr/>
          </p:nvSpPr>
          <p:spPr>
            <a:xfrm>
              <a:off x="6300216" y="3662172"/>
              <a:ext cx="4765675" cy="311150"/>
            </a:xfrm>
            <a:custGeom>
              <a:avLst/>
              <a:gdLst/>
              <a:ahLst/>
              <a:cxnLst/>
              <a:rect l="l" t="t" r="r" b="b"/>
              <a:pathLst>
                <a:path w="4765675" h="311150">
                  <a:moveTo>
                    <a:pt x="4734433" y="0"/>
                  </a:moveTo>
                  <a:lnTo>
                    <a:pt x="31114" y="0"/>
                  </a:lnTo>
                  <a:lnTo>
                    <a:pt x="19020" y="2450"/>
                  </a:lnTo>
                  <a:lnTo>
                    <a:pt x="9128" y="9128"/>
                  </a:lnTo>
                  <a:lnTo>
                    <a:pt x="2450" y="19020"/>
                  </a:lnTo>
                  <a:lnTo>
                    <a:pt x="0" y="31114"/>
                  </a:lnTo>
                  <a:lnTo>
                    <a:pt x="0" y="279780"/>
                  </a:lnTo>
                  <a:lnTo>
                    <a:pt x="2450" y="291875"/>
                  </a:lnTo>
                  <a:lnTo>
                    <a:pt x="9128" y="301767"/>
                  </a:lnTo>
                  <a:lnTo>
                    <a:pt x="19020" y="308445"/>
                  </a:lnTo>
                  <a:lnTo>
                    <a:pt x="31114" y="310895"/>
                  </a:lnTo>
                  <a:lnTo>
                    <a:pt x="4734433" y="310895"/>
                  </a:lnTo>
                  <a:lnTo>
                    <a:pt x="4746527" y="308445"/>
                  </a:lnTo>
                  <a:lnTo>
                    <a:pt x="4756419" y="301767"/>
                  </a:lnTo>
                  <a:lnTo>
                    <a:pt x="4763097" y="291875"/>
                  </a:lnTo>
                  <a:lnTo>
                    <a:pt x="4765548" y="279780"/>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„Berufsfeldpraktikum“ (BFP)</a:t>
              </a:r>
              <a:endParaRPr sz="1400" b="1" dirty="0">
                <a:solidFill>
                  <a:schemeClr val="bg1"/>
                </a:solidFill>
                <a:latin typeface="+mj-lt"/>
              </a:endParaRPr>
            </a:p>
          </p:txBody>
        </p:sp>
        <p:sp>
          <p:nvSpPr>
            <p:cNvPr id="43" name="object 43"/>
            <p:cNvSpPr/>
            <p:nvPr/>
          </p:nvSpPr>
          <p:spPr>
            <a:xfrm>
              <a:off x="6300216" y="3662172"/>
              <a:ext cx="4765675" cy="311150"/>
            </a:xfrm>
            <a:custGeom>
              <a:avLst/>
              <a:gdLst/>
              <a:ahLst/>
              <a:cxnLst/>
              <a:rect l="l" t="t" r="r" b="b"/>
              <a:pathLst>
                <a:path w="4765675" h="311150">
                  <a:moveTo>
                    <a:pt x="0" y="31114"/>
                  </a:moveTo>
                  <a:lnTo>
                    <a:pt x="2450" y="19020"/>
                  </a:lnTo>
                  <a:lnTo>
                    <a:pt x="9128" y="9128"/>
                  </a:lnTo>
                  <a:lnTo>
                    <a:pt x="19020" y="2450"/>
                  </a:lnTo>
                  <a:lnTo>
                    <a:pt x="31114" y="0"/>
                  </a:lnTo>
                  <a:lnTo>
                    <a:pt x="4734433" y="0"/>
                  </a:lnTo>
                  <a:lnTo>
                    <a:pt x="4746527" y="2450"/>
                  </a:lnTo>
                  <a:lnTo>
                    <a:pt x="4756419" y="9128"/>
                  </a:lnTo>
                  <a:lnTo>
                    <a:pt x="4763097" y="19020"/>
                  </a:lnTo>
                  <a:lnTo>
                    <a:pt x="4765548" y="31114"/>
                  </a:lnTo>
                  <a:lnTo>
                    <a:pt x="4765548" y="279780"/>
                  </a:lnTo>
                  <a:lnTo>
                    <a:pt x="4763097" y="291875"/>
                  </a:lnTo>
                  <a:lnTo>
                    <a:pt x="4756419" y="301767"/>
                  </a:lnTo>
                  <a:lnTo>
                    <a:pt x="4746527" y="308445"/>
                  </a:lnTo>
                  <a:lnTo>
                    <a:pt x="4734433" y="310895"/>
                  </a:lnTo>
                  <a:lnTo>
                    <a:pt x="31114" y="310895"/>
                  </a:lnTo>
                  <a:lnTo>
                    <a:pt x="19020" y="308445"/>
                  </a:lnTo>
                  <a:lnTo>
                    <a:pt x="9128" y="301767"/>
                  </a:lnTo>
                  <a:lnTo>
                    <a:pt x="2450" y="291875"/>
                  </a:lnTo>
                  <a:lnTo>
                    <a:pt x="0" y="279780"/>
                  </a:lnTo>
                  <a:lnTo>
                    <a:pt x="0" y="31114"/>
                  </a:lnTo>
                  <a:close/>
                </a:path>
              </a:pathLst>
            </a:custGeom>
            <a:ln w="9144">
              <a:solidFill>
                <a:srgbClr val="FF0000"/>
              </a:solidFill>
            </a:ln>
          </p:spPr>
          <p:txBody>
            <a:bodyPr wrap="square" lIns="0" tIns="0" rIns="0" bIns="0" rtlCol="0"/>
            <a:lstStyle/>
            <a:p>
              <a:endParaRPr/>
            </a:p>
          </p:txBody>
        </p:sp>
      </p:grpSp>
      <p:grpSp>
        <p:nvGrpSpPr>
          <p:cNvPr id="45" name="object 45"/>
          <p:cNvGrpSpPr/>
          <p:nvPr/>
        </p:nvGrpSpPr>
        <p:grpSpPr>
          <a:xfrm>
            <a:off x="6292596" y="3858768"/>
            <a:ext cx="2296795" cy="868680"/>
            <a:chOff x="6292596" y="4072128"/>
            <a:chExt cx="2296795" cy="868680"/>
          </a:xfrm>
        </p:grpSpPr>
        <p:sp>
          <p:nvSpPr>
            <p:cNvPr id="46" name="object 46"/>
            <p:cNvSpPr/>
            <p:nvPr/>
          </p:nvSpPr>
          <p:spPr>
            <a:xfrm>
              <a:off x="6297168" y="4076700"/>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a:t>
              </a:r>
              <a:br>
                <a:rPr lang="de-DE" sz="1400" b="1" dirty="0">
                  <a:latin typeface="+mj-lt"/>
                </a:rPr>
              </a:br>
              <a:r>
                <a:rPr lang="de-DE" sz="1400" b="1" dirty="0">
                  <a:latin typeface="+mj-lt"/>
                </a:rPr>
                <a:t>(1 LP)</a:t>
              </a:r>
              <a:endParaRPr sz="1400" b="1" dirty="0">
                <a:latin typeface="+mj-lt"/>
              </a:endParaRPr>
            </a:p>
          </p:txBody>
        </p:sp>
        <p:sp>
          <p:nvSpPr>
            <p:cNvPr id="47" name="object 47"/>
            <p:cNvSpPr/>
            <p:nvPr/>
          </p:nvSpPr>
          <p:spPr>
            <a:xfrm>
              <a:off x="6297168" y="4076700"/>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49" name="object 49"/>
          <p:cNvGrpSpPr/>
          <p:nvPr/>
        </p:nvGrpSpPr>
        <p:grpSpPr>
          <a:xfrm>
            <a:off x="6292596" y="4820411"/>
            <a:ext cx="2296795" cy="868680"/>
            <a:chOff x="6292596" y="5033771"/>
            <a:chExt cx="2296795" cy="868680"/>
          </a:xfrm>
        </p:grpSpPr>
        <p:sp>
          <p:nvSpPr>
            <p:cNvPr id="50" name="object 50"/>
            <p:cNvSpPr/>
            <p:nvPr/>
          </p:nvSpPr>
          <p:spPr>
            <a:xfrm>
              <a:off x="6297168" y="5038343"/>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8"/>
                  </a:lnTo>
                  <a:lnTo>
                    <a:pt x="0" y="773582"/>
                  </a:lnTo>
                  <a:lnTo>
                    <a:pt x="6754" y="807040"/>
                  </a:lnTo>
                  <a:lnTo>
                    <a:pt x="25177" y="834361"/>
                  </a:lnTo>
                  <a:lnTo>
                    <a:pt x="52506" y="852781"/>
                  </a:lnTo>
                  <a:lnTo>
                    <a:pt x="85979"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Schriftliche Praxisreflexion (unbenotete Studienleistung)</a:t>
              </a:r>
              <a:endParaRPr sz="1400" b="1" dirty="0">
                <a:latin typeface="+mj-lt"/>
              </a:endParaRPr>
            </a:p>
          </p:txBody>
        </p:sp>
        <p:sp>
          <p:nvSpPr>
            <p:cNvPr id="51" name="object 51"/>
            <p:cNvSpPr/>
            <p:nvPr/>
          </p:nvSpPr>
          <p:spPr>
            <a:xfrm>
              <a:off x="6297168" y="5038343"/>
              <a:ext cx="2287905" cy="859790"/>
            </a:xfrm>
            <a:custGeom>
              <a:avLst/>
              <a:gdLst/>
              <a:ahLst/>
              <a:cxnLst/>
              <a:rect l="l" t="t" r="r" b="b"/>
              <a:pathLst>
                <a:path w="2287904" h="859789">
                  <a:moveTo>
                    <a:pt x="0" y="85978"/>
                  </a:moveTo>
                  <a:lnTo>
                    <a:pt x="6754" y="52506"/>
                  </a:lnTo>
                  <a:lnTo>
                    <a:pt x="25177" y="25177"/>
                  </a:lnTo>
                  <a:lnTo>
                    <a:pt x="52506" y="6754"/>
                  </a:lnTo>
                  <a:lnTo>
                    <a:pt x="85979"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79" y="859535"/>
                  </a:lnTo>
                  <a:lnTo>
                    <a:pt x="52506" y="852781"/>
                  </a:lnTo>
                  <a:lnTo>
                    <a:pt x="25177"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grpSp>
        <p:nvGrpSpPr>
          <p:cNvPr id="53" name="object 53"/>
          <p:cNvGrpSpPr/>
          <p:nvPr/>
        </p:nvGrpSpPr>
        <p:grpSpPr>
          <a:xfrm>
            <a:off x="8772143" y="3858768"/>
            <a:ext cx="2296795" cy="868680"/>
            <a:chOff x="8772143" y="4072128"/>
            <a:chExt cx="2296795" cy="868680"/>
          </a:xfrm>
        </p:grpSpPr>
        <p:sp>
          <p:nvSpPr>
            <p:cNvPr id="54" name="object 54"/>
            <p:cNvSpPr/>
            <p:nvPr/>
          </p:nvSpPr>
          <p:spPr>
            <a:xfrm>
              <a:off x="8776715"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Berufsfeldpraktikum über vier Wochen/140 Stunden (5 LP)</a:t>
              </a:r>
              <a:endParaRPr sz="1400" b="1" dirty="0">
                <a:latin typeface="+mj-lt"/>
              </a:endParaRPr>
            </a:p>
          </p:txBody>
        </p:sp>
        <p:sp>
          <p:nvSpPr>
            <p:cNvPr id="55" name="object 55"/>
            <p:cNvSpPr/>
            <p:nvPr/>
          </p:nvSpPr>
          <p:spPr>
            <a:xfrm>
              <a:off x="8776715"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a:p>
          </p:txBody>
        </p:sp>
      </p:grpSp>
      <p:sp>
        <p:nvSpPr>
          <p:cNvPr id="58" name="Holder 4">
            <a:extLst>
              <a:ext uri="{FF2B5EF4-FFF2-40B4-BE49-F238E27FC236}">
                <a16:creationId xmlns:a16="http://schemas.microsoft.com/office/drawing/2014/main" id="{FA5CFCDA-5409-EF95-6C88-A75A0C88428A}"/>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59" name="Holder 6">
            <a:extLst>
              <a:ext uri="{FF2B5EF4-FFF2-40B4-BE49-F238E27FC236}">
                <a16:creationId xmlns:a16="http://schemas.microsoft.com/office/drawing/2014/main" id="{72D60FD3-7473-0E89-FB7B-0D5B1B9C4484}"/>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4</a:t>
            </a:fld>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fade">
                                      <p:cBhvr>
                                        <p:cTn id="24" dur="500"/>
                                        <p:tgtEl>
                                          <p:spTgt spid="37"/>
                                        </p:tgtEl>
                                      </p:cBhvr>
                                    </p:animEffect>
                                  </p:childTnLst>
                                </p:cTn>
                              </p:par>
                              <p:par>
                                <p:cTn id="25" presetID="10"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par>
                                <p:cTn id="31" presetID="10" presetClass="entr" presetSubtype="0" fill="hold"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fade">
                                      <p:cBhvr>
                                        <p:cTn id="38" dur="500"/>
                                        <p:tgtEl>
                                          <p:spTgt spid="41"/>
                                        </p:tgtEl>
                                      </p:cBhvr>
                                    </p:animEffect>
                                  </p:childTnLst>
                                </p:cTn>
                              </p:par>
                              <p:par>
                                <p:cTn id="39" presetID="10" presetClass="entr" presetSubtype="0" fill="hold" nodeType="with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fade">
                                      <p:cBhvr>
                                        <p:cTn id="41" dur="500"/>
                                        <p:tgtEl>
                                          <p:spTgt spid="53"/>
                                        </p:tgtEl>
                                      </p:cBhvr>
                                    </p:animEffect>
                                  </p:childTnLst>
                                </p:cTn>
                              </p:par>
                              <p:par>
                                <p:cTn id="42" presetID="10" presetClass="entr" presetSubtype="0" fill="hold" nodeType="with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par>
                                <p:cTn id="45" presetID="10" presetClass="entr" presetSubtype="0" fill="hold" nodeType="with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685800" y="4760721"/>
            <a:ext cx="2666314" cy="859790"/>
            <a:chOff x="1150619" y="5036820"/>
            <a:chExt cx="2287905" cy="859790"/>
          </a:xfrm>
        </p:grpSpPr>
        <p:sp>
          <p:nvSpPr>
            <p:cNvPr id="5" name="object 5"/>
            <p:cNvSpPr/>
            <p:nvPr/>
          </p:nvSpPr>
          <p:spPr>
            <a:xfrm>
              <a:off x="1150619" y="5036820"/>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8"/>
                  </a:lnTo>
                  <a:lnTo>
                    <a:pt x="0" y="773582"/>
                  </a:lnTo>
                  <a:lnTo>
                    <a:pt x="6754" y="807040"/>
                  </a:lnTo>
                  <a:lnTo>
                    <a:pt x="25174" y="834361"/>
                  </a:lnTo>
                  <a:lnTo>
                    <a:pt x="52495" y="852781"/>
                  </a:lnTo>
                  <a:lnTo>
                    <a:pt x="85953"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MAP: Theoriebasierte Eignungs- und Praxisreflexion </a:t>
              </a:r>
              <a:br>
                <a:rPr lang="de-DE" sz="1400" b="1" dirty="0">
                  <a:latin typeface="+mj-lt"/>
                </a:rPr>
              </a:br>
              <a:r>
                <a:rPr lang="de-DE" sz="1400" b="1" dirty="0">
                  <a:latin typeface="+mj-lt"/>
                </a:rPr>
                <a:t>(50% der </a:t>
              </a:r>
              <a:r>
                <a:rPr lang="de-DE" sz="1400" b="1" dirty="0" err="1">
                  <a:latin typeface="+mj-lt"/>
                </a:rPr>
                <a:t>Fachnote</a:t>
              </a:r>
              <a:r>
                <a:rPr lang="de-DE" sz="1400" b="1" dirty="0">
                  <a:latin typeface="+mj-lt"/>
                </a:rPr>
                <a:t>)</a:t>
              </a:r>
              <a:endParaRPr sz="1400" b="1" dirty="0">
                <a:latin typeface="+mj-lt"/>
              </a:endParaRPr>
            </a:p>
          </p:txBody>
        </p:sp>
        <p:sp>
          <p:nvSpPr>
            <p:cNvPr id="6" name="object 6"/>
            <p:cNvSpPr/>
            <p:nvPr/>
          </p:nvSpPr>
          <p:spPr>
            <a:xfrm>
              <a:off x="1150619" y="5036820"/>
              <a:ext cx="2287905" cy="859790"/>
            </a:xfrm>
            <a:custGeom>
              <a:avLst/>
              <a:gdLst/>
              <a:ahLst/>
              <a:cxnLst/>
              <a:rect l="l" t="t" r="r" b="b"/>
              <a:pathLst>
                <a:path w="2287904" h="859789">
                  <a:moveTo>
                    <a:pt x="0" y="85978"/>
                  </a:moveTo>
                  <a:lnTo>
                    <a:pt x="6754" y="52506"/>
                  </a:lnTo>
                  <a:lnTo>
                    <a:pt x="25174" y="25177"/>
                  </a:lnTo>
                  <a:lnTo>
                    <a:pt x="52495" y="6754"/>
                  </a:lnTo>
                  <a:lnTo>
                    <a:pt x="85953"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53" y="859535"/>
                  </a:lnTo>
                  <a:lnTo>
                    <a:pt x="52495" y="852781"/>
                  </a:lnTo>
                  <a:lnTo>
                    <a:pt x="25174"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sp>
        <p:nvSpPr>
          <p:cNvPr id="7" name="object 7"/>
          <p:cNvSpPr txBox="1">
            <a:spLocks noGrp="1"/>
          </p:cNvSpPr>
          <p:nvPr>
            <p:ph type="title"/>
          </p:nvPr>
        </p:nvSpPr>
        <p:spPr>
          <a:xfrm>
            <a:off x="685800" y="456067"/>
            <a:ext cx="10589261" cy="535403"/>
          </a:xfrm>
          <a:prstGeom prst="rect">
            <a:avLst/>
          </a:prstGeom>
        </p:spPr>
        <p:txBody>
          <a:bodyPr vert="horz" wrap="square" lIns="0" tIns="12065" rIns="0" bIns="0" rtlCol="0">
            <a:spAutoFit/>
          </a:bodyPr>
          <a:lstStyle/>
          <a:p>
            <a:pPr marL="12700" algn="ctr">
              <a:lnSpc>
                <a:spcPct val="100000"/>
              </a:lnSpc>
              <a:spcBef>
                <a:spcPts val="95"/>
              </a:spcBef>
            </a:pPr>
            <a:r>
              <a:rPr sz="3400" b="1" dirty="0">
                <a:latin typeface="+mj-lt"/>
              </a:rPr>
              <a:t>Bildungswissenschaften</a:t>
            </a:r>
            <a:r>
              <a:rPr sz="3400" b="1" spc="-110" dirty="0">
                <a:latin typeface="+mj-lt"/>
              </a:rPr>
              <a:t> </a:t>
            </a:r>
            <a:r>
              <a:rPr sz="3400" b="1" dirty="0">
                <a:latin typeface="+mj-lt"/>
              </a:rPr>
              <a:t>(20</a:t>
            </a:r>
            <a:r>
              <a:rPr sz="3400" b="1" spc="-125" dirty="0">
                <a:latin typeface="+mj-lt"/>
              </a:rPr>
              <a:t> </a:t>
            </a:r>
            <a:r>
              <a:rPr sz="3400" b="1" dirty="0">
                <a:latin typeface="+mj-lt"/>
              </a:rPr>
              <a:t>LP)</a:t>
            </a:r>
            <a:r>
              <a:rPr sz="3400" b="1" spc="-170" dirty="0">
                <a:latin typeface="+mj-lt"/>
              </a:rPr>
              <a:t> </a:t>
            </a:r>
            <a:r>
              <a:rPr lang="de-DE" sz="3400" b="1" spc="-10" dirty="0">
                <a:latin typeface="+mj-lt"/>
              </a:rPr>
              <a:t>Berufskolleg</a:t>
            </a:r>
            <a:endParaRPr sz="3400" b="1" dirty="0">
              <a:latin typeface="+mj-lt"/>
            </a:endParaRPr>
          </a:p>
        </p:txBody>
      </p:sp>
      <p:grpSp>
        <p:nvGrpSpPr>
          <p:cNvPr id="8" name="object 8"/>
          <p:cNvGrpSpPr/>
          <p:nvPr/>
        </p:nvGrpSpPr>
        <p:grpSpPr>
          <a:xfrm>
            <a:off x="1894332" y="1066800"/>
            <a:ext cx="8468868" cy="463550"/>
            <a:chOff x="1894332" y="1280160"/>
            <a:chExt cx="8422005" cy="463550"/>
          </a:xfrm>
        </p:grpSpPr>
        <p:sp>
          <p:nvSpPr>
            <p:cNvPr id="9" name="object 9"/>
            <p:cNvSpPr/>
            <p:nvPr/>
          </p:nvSpPr>
          <p:spPr>
            <a:xfrm>
              <a:off x="1898904" y="1284732"/>
              <a:ext cx="8412480" cy="454659"/>
            </a:xfrm>
            <a:custGeom>
              <a:avLst/>
              <a:gdLst/>
              <a:ahLst/>
              <a:cxnLst/>
              <a:rect l="l" t="t" r="r" b="b"/>
              <a:pathLst>
                <a:path w="8412480" h="454660">
                  <a:moveTo>
                    <a:pt x="8367014" y="0"/>
                  </a:moveTo>
                  <a:lnTo>
                    <a:pt x="45465" y="0"/>
                  </a:lnTo>
                  <a:lnTo>
                    <a:pt x="27753" y="3567"/>
                  </a:lnTo>
                  <a:lnTo>
                    <a:pt x="13303" y="13303"/>
                  </a:lnTo>
                  <a:lnTo>
                    <a:pt x="3567" y="27753"/>
                  </a:lnTo>
                  <a:lnTo>
                    <a:pt x="0" y="45465"/>
                  </a:lnTo>
                  <a:lnTo>
                    <a:pt x="0" y="408685"/>
                  </a:lnTo>
                  <a:lnTo>
                    <a:pt x="3567" y="426398"/>
                  </a:lnTo>
                  <a:lnTo>
                    <a:pt x="13303" y="440848"/>
                  </a:lnTo>
                  <a:lnTo>
                    <a:pt x="27753" y="450584"/>
                  </a:lnTo>
                  <a:lnTo>
                    <a:pt x="45465" y="454151"/>
                  </a:lnTo>
                  <a:lnTo>
                    <a:pt x="8367014" y="454151"/>
                  </a:lnTo>
                  <a:lnTo>
                    <a:pt x="8384726" y="450584"/>
                  </a:lnTo>
                  <a:lnTo>
                    <a:pt x="8399176" y="440848"/>
                  </a:lnTo>
                  <a:lnTo>
                    <a:pt x="8408912" y="426398"/>
                  </a:lnTo>
                  <a:lnTo>
                    <a:pt x="8412480" y="408685"/>
                  </a:lnTo>
                  <a:lnTo>
                    <a:pt x="8412480" y="45465"/>
                  </a:lnTo>
                  <a:lnTo>
                    <a:pt x="8408912" y="27753"/>
                  </a:lnTo>
                  <a:lnTo>
                    <a:pt x="8399176" y="13303"/>
                  </a:lnTo>
                  <a:lnTo>
                    <a:pt x="8384726" y="3567"/>
                  </a:lnTo>
                  <a:lnTo>
                    <a:pt x="8367014" y="0"/>
                  </a:lnTo>
                  <a:close/>
                </a:path>
              </a:pathLst>
            </a:custGeom>
            <a:solidFill>
              <a:srgbClr val="FF0000"/>
            </a:solidFill>
          </p:spPr>
          <p:txBody>
            <a:bodyPr wrap="square" lIns="0" tIns="0" rIns="0" bIns="0" rtlCol="0" anchor="ctr"/>
            <a:lstStyle/>
            <a:p>
              <a:pPr algn="ctr"/>
              <a:r>
                <a:rPr lang="de-DE" b="1" dirty="0">
                  <a:solidFill>
                    <a:schemeClr val="bg1"/>
                  </a:solidFill>
                  <a:latin typeface="+mj-lt"/>
                </a:rPr>
                <a:t>Modul „Einführung in die Grundfragen Beruflicher Bildung“ (EBB)</a:t>
              </a:r>
              <a:endParaRPr b="1" dirty="0">
                <a:solidFill>
                  <a:schemeClr val="bg1"/>
                </a:solidFill>
                <a:latin typeface="+mj-lt"/>
              </a:endParaRPr>
            </a:p>
          </p:txBody>
        </p:sp>
        <p:sp>
          <p:nvSpPr>
            <p:cNvPr id="10" name="object 10"/>
            <p:cNvSpPr/>
            <p:nvPr/>
          </p:nvSpPr>
          <p:spPr>
            <a:xfrm>
              <a:off x="1898904" y="1284732"/>
              <a:ext cx="8412480" cy="454659"/>
            </a:xfrm>
            <a:custGeom>
              <a:avLst/>
              <a:gdLst/>
              <a:ahLst/>
              <a:cxnLst/>
              <a:rect l="l" t="t" r="r" b="b"/>
              <a:pathLst>
                <a:path w="8412480" h="454660">
                  <a:moveTo>
                    <a:pt x="0" y="45465"/>
                  </a:moveTo>
                  <a:lnTo>
                    <a:pt x="3567" y="27753"/>
                  </a:lnTo>
                  <a:lnTo>
                    <a:pt x="13303" y="13303"/>
                  </a:lnTo>
                  <a:lnTo>
                    <a:pt x="27753" y="3567"/>
                  </a:lnTo>
                  <a:lnTo>
                    <a:pt x="45465" y="0"/>
                  </a:lnTo>
                  <a:lnTo>
                    <a:pt x="8367014" y="0"/>
                  </a:lnTo>
                  <a:lnTo>
                    <a:pt x="8384726" y="3567"/>
                  </a:lnTo>
                  <a:lnTo>
                    <a:pt x="8399176" y="13303"/>
                  </a:lnTo>
                  <a:lnTo>
                    <a:pt x="8408912" y="27753"/>
                  </a:lnTo>
                  <a:lnTo>
                    <a:pt x="8412480" y="45465"/>
                  </a:lnTo>
                  <a:lnTo>
                    <a:pt x="8412480" y="408685"/>
                  </a:lnTo>
                  <a:lnTo>
                    <a:pt x="8408912" y="426398"/>
                  </a:lnTo>
                  <a:lnTo>
                    <a:pt x="8399176" y="440848"/>
                  </a:lnTo>
                  <a:lnTo>
                    <a:pt x="8384726" y="450584"/>
                  </a:lnTo>
                  <a:lnTo>
                    <a:pt x="8367014" y="454151"/>
                  </a:lnTo>
                  <a:lnTo>
                    <a:pt x="45465" y="454151"/>
                  </a:lnTo>
                  <a:lnTo>
                    <a:pt x="27753" y="450584"/>
                  </a:lnTo>
                  <a:lnTo>
                    <a:pt x="13303" y="440848"/>
                  </a:lnTo>
                  <a:lnTo>
                    <a:pt x="3567" y="426398"/>
                  </a:lnTo>
                  <a:lnTo>
                    <a:pt x="0" y="408685"/>
                  </a:lnTo>
                  <a:lnTo>
                    <a:pt x="0" y="45465"/>
                  </a:lnTo>
                  <a:close/>
                </a:path>
              </a:pathLst>
            </a:custGeom>
            <a:ln w="9144">
              <a:solidFill>
                <a:srgbClr val="FF0000"/>
              </a:solidFill>
            </a:ln>
          </p:spPr>
          <p:txBody>
            <a:bodyPr wrap="square" lIns="0" tIns="0" rIns="0" bIns="0" rtlCol="0"/>
            <a:lstStyle/>
            <a:p>
              <a:endParaRPr/>
            </a:p>
          </p:txBody>
        </p:sp>
      </p:grpSp>
      <p:grpSp>
        <p:nvGrpSpPr>
          <p:cNvPr id="12" name="object 12"/>
          <p:cNvGrpSpPr/>
          <p:nvPr/>
        </p:nvGrpSpPr>
        <p:grpSpPr>
          <a:xfrm>
            <a:off x="1891283" y="1674875"/>
            <a:ext cx="4046220" cy="728980"/>
            <a:chOff x="1891283" y="1888235"/>
            <a:chExt cx="4046220" cy="728980"/>
          </a:xfrm>
        </p:grpSpPr>
        <p:sp>
          <p:nvSpPr>
            <p:cNvPr id="13" name="object 13"/>
            <p:cNvSpPr/>
            <p:nvPr/>
          </p:nvSpPr>
          <p:spPr>
            <a:xfrm>
              <a:off x="1895855" y="1892807"/>
              <a:ext cx="4037329" cy="719455"/>
            </a:xfrm>
            <a:custGeom>
              <a:avLst/>
              <a:gdLst/>
              <a:ahLst/>
              <a:cxnLst/>
              <a:rect l="l" t="t" r="r" b="b"/>
              <a:pathLst>
                <a:path w="4037329" h="719455">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Vorlesung „Einführung in die </a:t>
              </a:r>
              <a:r>
                <a:rPr lang="de-DE" b="1" dirty="0" err="1">
                  <a:latin typeface="+mj-lt"/>
                </a:rPr>
                <a:t>Verufspädagogik</a:t>
              </a:r>
              <a:r>
                <a:rPr lang="de-DE" b="1" dirty="0">
                  <a:latin typeface="+mj-lt"/>
                </a:rPr>
                <a:t>“ (3 LP) </a:t>
              </a:r>
              <a:endParaRPr b="1" dirty="0">
                <a:latin typeface="+mj-lt"/>
              </a:endParaRPr>
            </a:p>
          </p:txBody>
        </p:sp>
        <p:sp>
          <p:nvSpPr>
            <p:cNvPr id="14" name="object 14"/>
            <p:cNvSpPr/>
            <p:nvPr/>
          </p:nvSpPr>
          <p:spPr>
            <a:xfrm>
              <a:off x="1895855"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16" name="object 16"/>
          <p:cNvGrpSpPr/>
          <p:nvPr/>
        </p:nvGrpSpPr>
        <p:grpSpPr>
          <a:xfrm>
            <a:off x="1891283" y="2548128"/>
            <a:ext cx="4046220" cy="728980"/>
            <a:chOff x="1891283" y="2761488"/>
            <a:chExt cx="4046220" cy="728980"/>
          </a:xfrm>
        </p:grpSpPr>
        <p:sp>
          <p:nvSpPr>
            <p:cNvPr id="17" name="object 17"/>
            <p:cNvSpPr/>
            <p:nvPr/>
          </p:nvSpPr>
          <p:spPr>
            <a:xfrm>
              <a:off x="1895855" y="2766060"/>
              <a:ext cx="4037329" cy="719455"/>
            </a:xfrm>
            <a:custGeom>
              <a:avLst/>
              <a:gdLst/>
              <a:ahLst/>
              <a:cxnLst/>
              <a:rect l="l" t="t" r="r" b="b"/>
              <a:pathLst>
                <a:path w="4037329" h="719454">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Test (unbenotete Studienleistung)</a:t>
              </a:r>
              <a:endParaRPr b="1" dirty="0">
                <a:latin typeface="+mj-lt"/>
              </a:endParaRPr>
            </a:p>
          </p:txBody>
        </p:sp>
        <p:sp>
          <p:nvSpPr>
            <p:cNvPr id="18" name="object 18"/>
            <p:cNvSpPr/>
            <p:nvPr/>
          </p:nvSpPr>
          <p:spPr>
            <a:xfrm>
              <a:off x="1895855"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0" name="object 20"/>
          <p:cNvGrpSpPr/>
          <p:nvPr/>
        </p:nvGrpSpPr>
        <p:grpSpPr>
          <a:xfrm>
            <a:off x="6172200" y="1674875"/>
            <a:ext cx="4168140" cy="728980"/>
            <a:chOff x="6266688" y="1888235"/>
            <a:chExt cx="4046220" cy="728980"/>
          </a:xfrm>
        </p:grpSpPr>
        <p:sp>
          <p:nvSpPr>
            <p:cNvPr id="21" name="object 21"/>
            <p:cNvSpPr/>
            <p:nvPr/>
          </p:nvSpPr>
          <p:spPr>
            <a:xfrm>
              <a:off x="6271260" y="1892807"/>
              <a:ext cx="4037329" cy="719455"/>
            </a:xfrm>
            <a:custGeom>
              <a:avLst/>
              <a:gdLst/>
              <a:ahLst/>
              <a:cxnLst/>
              <a:rect l="l" t="t" r="r" b="b"/>
              <a:pathLst>
                <a:path w="4037329" h="719455">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Seminar „Handlungsfelder der Beruflichen Bildung“ (4 LP)</a:t>
              </a:r>
              <a:endParaRPr b="1" dirty="0">
                <a:latin typeface="+mj-lt"/>
              </a:endParaRPr>
            </a:p>
          </p:txBody>
        </p:sp>
        <p:sp>
          <p:nvSpPr>
            <p:cNvPr id="22" name="object 22"/>
            <p:cNvSpPr/>
            <p:nvPr/>
          </p:nvSpPr>
          <p:spPr>
            <a:xfrm>
              <a:off x="6271260"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4" name="object 24"/>
          <p:cNvGrpSpPr/>
          <p:nvPr/>
        </p:nvGrpSpPr>
        <p:grpSpPr>
          <a:xfrm>
            <a:off x="6172200" y="2552700"/>
            <a:ext cx="4168140" cy="719455"/>
            <a:chOff x="6271260" y="2766060"/>
            <a:chExt cx="4037329" cy="719455"/>
          </a:xfrm>
        </p:grpSpPr>
        <p:sp>
          <p:nvSpPr>
            <p:cNvPr id="25" name="object 25"/>
            <p:cNvSpPr/>
            <p:nvPr/>
          </p:nvSpPr>
          <p:spPr>
            <a:xfrm>
              <a:off x="6271260" y="2766060"/>
              <a:ext cx="4037329" cy="719455"/>
            </a:xfrm>
            <a:custGeom>
              <a:avLst/>
              <a:gdLst/>
              <a:ahLst/>
              <a:cxnLst/>
              <a:rect l="l" t="t" r="r" b="b"/>
              <a:pathLst>
                <a:path w="4037329" h="719454">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MAP: Schriftliche Präsentation/Hausarbeit</a:t>
              </a:r>
              <a:br>
                <a:rPr lang="de-DE" b="1" dirty="0">
                  <a:latin typeface="+mj-lt"/>
                </a:rPr>
              </a:br>
              <a:r>
                <a:rPr lang="de-DE" b="1" dirty="0">
                  <a:latin typeface="+mj-lt"/>
                </a:rPr>
                <a:t>(50% der Modulnote)</a:t>
              </a:r>
              <a:endParaRPr b="1" dirty="0">
                <a:latin typeface="+mj-lt"/>
              </a:endParaRPr>
            </a:p>
          </p:txBody>
        </p:sp>
        <p:sp>
          <p:nvSpPr>
            <p:cNvPr id="26" name="object 26"/>
            <p:cNvSpPr/>
            <p:nvPr/>
          </p:nvSpPr>
          <p:spPr>
            <a:xfrm>
              <a:off x="6271260"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8" name="object 28"/>
          <p:cNvGrpSpPr/>
          <p:nvPr/>
        </p:nvGrpSpPr>
        <p:grpSpPr>
          <a:xfrm>
            <a:off x="698372" y="3439920"/>
            <a:ext cx="5480304" cy="320040"/>
            <a:chOff x="1149096" y="3656076"/>
            <a:chExt cx="4775200" cy="320040"/>
          </a:xfrm>
        </p:grpSpPr>
        <p:sp>
          <p:nvSpPr>
            <p:cNvPr id="29" name="object 29"/>
            <p:cNvSpPr/>
            <p:nvPr/>
          </p:nvSpPr>
          <p:spPr>
            <a:xfrm>
              <a:off x="1153668" y="3660648"/>
              <a:ext cx="4765675" cy="311150"/>
            </a:xfrm>
            <a:custGeom>
              <a:avLst/>
              <a:gdLst/>
              <a:ahLst/>
              <a:cxnLst/>
              <a:rect l="l" t="t" r="r" b="b"/>
              <a:pathLst>
                <a:path w="4765675" h="311150">
                  <a:moveTo>
                    <a:pt x="4734433" y="0"/>
                  </a:moveTo>
                  <a:lnTo>
                    <a:pt x="31089" y="0"/>
                  </a:lnTo>
                  <a:lnTo>
                    <a:pt x="18988" y="2450"/>
                  </a:lnTo>
                  <a:lnTo>
                    <a:pt x="9105" y="9128"/>
                  </a:lnTo>
                  <a:lnTo>
                    <a:pt x="2443" y="19020"/>
                  </a:lnTo>
                  <a:lnTo>
                    <a:pt x="0" y="31114"/>
                  </a:lnTo>
                  <a:lnTo>
                    <a:pt x="0" y="279781"/>
                  </a:lnTo>
                  <a:lnTo>
                    <a:pt x="2443" y="291875"/>
                  </a:lnTo>
                  <a:lnTo>
                    <a:pt x="9105" y="301767"/>
                  </a:lnTo>
                  <a:lnTo>
                    <a:pt x="18988" y="308445"/>
                  </a:lnTo>
                  <a:lnTo>
                    <a:pt x="31089" y="310895"/>
                  </a:lnTo>
                  <a:lnTo>
                    <a:pt x="4734433" y="310895"/>
                  </a:lnTo>
                  <a:lnTo>
                    <a:pt x="4746527" y="308445"/>
                  </a:lnTo>
                  <a:lnTo>
                    <a:pt x="4756419" y="301767"/>
                  </a:lnTo>
                  <a:lnTo>
                    <a:pt x="4763097" y="291875"/>
                  </a:lnTo>
                  <a:lnTo>
                    <a:pt x="4765548" y="279781"/>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„Eignungs- und Orientierungspraktikum – Berufskolleg“ (EOP-BK)</a:t>
              </a:r>
              <a:endParaRPr sz="1400" b="1" dirty="0">
                <a:solidFill>
                  <a:schemeClr val="bg1"/>
                </a:solidFill>
                <a:latin typeface="+mj-lt"/>
              </a:endParaRPr>
            </a:p>
          </p:txBody>
        </p:sp>
        <p:sp>
          <p:nvSpPr>
            <p:cNvPr id="30" name="object 30"/>
            <p:cNvSpPr/>
            <p:nvPr/>
          </p:nvSpPr>
          <p:spPr>
            <a:xfrm>
              <a:off x="1153668" y="3660648"/>
              <a:ext cx="4765675" cy="311150"/>
            </a:xfrm>
            <a:custGeom>
              <a:avLst/>
              <a:gdLst/>
              <a:ahLst/>
              <a:cxnLst/>
              <a:rect l="l" t="t" r="r" b="b"/>
              <a:pathLst>
                <a:path w="4765675" h="311150">
                  <a:moveTo>
                    <a:pt x="0" y="31114"/>
                  </a:moveTo>
                  <a:lnTo>
                    <a:pt x="2443" y="19020"/>
                  </a:lnTo>
                  <a:lnTo>
                    <a:pt x="9105" y="9128"/>
                  </a:lnTo>
                  <a:lnTo>
                    <a:pt x="18988" y="2450"/>
                  </a:lnTo>
                  <a:lnTo>
                    <a:pt x="31089" y="0"/>
                  </a:lnTo>
                  <a:lnTo>
                    <a:pt x="4734433" y="0"/>
                  </a:lnTo>
                  <a:lnTo>
                    <a:pt x="4746527" y="2450"/>
                  </a:lnTo>
                  <a:lnTo>
                    <a:pt x="4756419" y="9128"/>
                  </a:lnTo>
                  <a:lnTo>
                    <a:pt x="4763097" y="19020"/>
                  </a:lnTo>
                  <a:lnTo>
                    <a:pt x="4765548" y="31114"/>
                  </a:lnTo>
                  <a:lnTo>
                    <a:pt x="4765548" y="279781"/>
                  </a:lnTo>
                  <a:lnTo>
                    <a:pt x="4763097" y="291875"/>
                  </a:lnTo>
                  <a:lnTo>
                    <a:pt x="4756419" y="301767"/>
                  </a:lnTo>
                  <a:lnTo>
                    <a:pt x="4746527" y="308445"/>
                  </a:lnTo>
                  <a:lnTo>
                    <a:pt x="4734433" y="310895"/>
                  </a:lnTo>
                  <a:lnTo>
                    <a:pt x="31089" y="310895"/>
                  </a:lnTo>
                  <a:lnTo>
                    <a:pt x="18988" y="308445"/>
                  </a:lnTo>
                  <a:lnTo>
                    <a:pt x="9105" y="301767"/>
                  </a:lnTo>
                  <a:lnTo>
                    <a:pt x="2443" y="291875"/>
                  </a:lnTo>
                  <a:lnTo>
                    <a:pt x="0" y="279781"/>
                  </a:lnTo>
                  <a:lnTo>
                    <a:pt x="0" y="31114"/>
                  </a:lnTo>
                  <a:close/>
                </a:path>
              </a:pathLst>
            </a:custGeom>
            <a:ln w="9144">
              <a:solidFill>
                <a:srgbClr val="FF0000"/>
              </a:solidFill>
            </a:ln>
          </p:spPr>
          <p:txBody>
            <a:bodyPr wrap="square" lIns="0" tIns="0" rIns="0" bIns="0" rtlCol="0"/>
            <a:lstStyle/>
            <a:p>
              <a:endParaRPr/>
            </a:p>
          </p:txBody>
        </p:sp>
      </p:grpSp>
      <p:grpSp>
        <p:nvGrpSpPr>
          <p:cNvPr id="32" name="object 32"/>
          <p:cNvGrpSpPr/>
          <p:nvPr/>
        </p:nvGrpSpPr>
        <p:grpSpPr>
          <a:xfrm>
            <a:off x="685800" y="3850132"/>
            <a:ext cx="2676674" cy="868680"/>
            <a:chOff x="1146047" y="4070603"/>
            <a:chExt cx="2296795" cy="868680"/>
          </a:xfrm>
        </p:grpSpPr>
        <p:sp>
          <p:nvSpPr>
            <p:cNvPr id="33" name="object 33"/>
            <p:cNvSpPr/>
            <p:nvPr/>
          </p:nvSpPr>
          <p:spPr>
            <a:xfrm>
              <a:off x="1150619" y="4075175"/>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9"/>
                  </a:lnTo>
                  <a:lnTo>
                    <a:pt x="0" y="773557"/>
                  </a:lnTo>
                  <a:lnTo>
                    <a:pt x="6754" y="807029"/>
                  </a:lnTo>
                  <a:lnTo>
                    <a:pt x="25174" y="834358"/>
                  </a:lnTo>
                  <a:lnTo>
                    <a:pt x="52495" y="852781"/>
                  </a:lnTo>
                  <a:lnTo>
                    <a:pt x="85953"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 </a:t>
              </a:r>
              <a:br>
                <a:rPr lang="de-DE" sz="1400" b="1" dirty="0">
                  <a:latin typeface="+mj-lt"/>
                </a:rPr>
              </a:br>
              <a:r>
                <a:rPr lang="de-DE" sz="1400" b="1" dirty="0">
                  <a:latin typeface="+mj-lt"/>
                </a:rPr>
                <a:t>(2 LP)</a:t>
              </a:r>
              <a:endParaRPr sz="1400" b="1" dirty="0">
                <a:latin typeface="+mj-lt"/>
              </a:endParaRPr>
            </a:p>
          </p:txBody>
        </p:sp>
        <p:sp>
          <p:nvSpPr>
            <p:cNvPr id="34" name="object 34"/>
            <p:cNvSpPr/>
            <p:nvPr/>
          </p:nvSpPr>
          <p:spPr>
            <a:xfrm>
              <a:off x="1150619" y="4075175"/>
              <a:ext cx="2287905" cy="859790"/>
            </a:xfrm>
            <a:custGeom>
              <a:avLst/>
              <a:gdLst/>
              <a:ahLst/>
              <a:cxnLst/>
              <a:rect l="l" t="t" r="r" b="b"/>
              <a:pathLst>
                <a:path w="2287904" h="859789">
                  <a:moveTo>
                    <a:pt x="0" y="85979"/>
                  </a:moveTo>
                  <a:lnTo>
                    <a:pt x="6754" y="52506"/>
                  </a:lnTo>
                  <a:lnTo>
                    <a:pt x="25174" y="25177"/>
                  </a:lnTo>
                  <a:lnTo>
                    <a:pt x="52495" y="6754"/>
                  </a:lnTo>
                  <a:lnTo>
                    <a:pt x="85953"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53" y="859536"/>
                  </a:lnTo>
                  <a:lnTo>
                    <a:pt x="52495" y="852781"/>
                  </a:lnTo>
                  <a:lnTo>
                    <a:pt x="25174" y="834358"/>
                  </a:lnTo>
                  <a:lnTo>
                    <a:pt x="6754" y="807029"/>
                  </a:lnTo>
                  <a:lnTo>
                    <a:pt x="0" y="773557"/>
                  </a:lnTo>
                  <a:lnTo>
                    <a:pt x="0" y="85979"/>
                  </a:lnTo>
                  <a:close/>
                </a:path>
              </a:pathLst>
            </a:custGeom>
            <a:ln w="9144">
              <a:solidFill>
                <a:srgbClr val="FF0000"/>
              </a:solidFill>
            </a:ln>
          </p:spPr>
          <p:txBody>
            <a:bodyPr wrap="square" lIns="0" tIns="0" rIns="0" bIns="0" rtlCol="0"/>
            <a:lstStyle/>
            <a:p>
              <a:endParaRPr/>
            </a:p>
          </p:txBody>
        </p:sp>
      </p:grpSp>
      <p:grpSp>
        <p:nvGrpSpPr>
          <p:cNvPr id="37" name="object 37"/>
          <p:cNvGrpSpPr/>
          <p:nvPr/>
        </p:nvGrpSpPr>
        <p:grpSpPr>
          <a:xfrm>
            <a:off x="3539411" y="3859022"/>
            <a:ext cx="2632790" cy="859790"/>
            <a:chOff x="3630168" y="4075175"/>
            <a:chExt cx="2287905" cy="859790"/>
          </a:xfrm>
        </p:grpSpPr>
        <p:sp>
          <p:nvSpPr>
            <p:cNvPr id="38" name="object 38"/>
            <p:cNvSpPr/>
            <p:nvPr/>
          </p:nvSpPr>
          <p:spPr>
            <a:xfrm>
              <a:off x="3630168" y="4075175"/>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Eignungs- und Orientierungs-praktikum über fünf Wochen/150 Stunden (5 LP)</a:t>
              </a:r>
              <a:endParaRPr sz="1400" b="1" dirty="0">
                <a:latin typeface="+mj-lt"/>
              </a:endParaRPr>
            </a:p>
          </p:txBody>
        </p:sp>
        <p:sp>
          <p:nvSpPr>
            <p:cNvPr id="39" name="object 39"/>
            <p:cNvSpPr/>
            <p:nvPr/>
          </p:nvSpPr>
          <p:spPr>
            <a:xfrm>
              <a:off x="3630168" y="4075175"/>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sz="1600" b="1">
                <a:latin typeface="+mj-lt"/>
              </a:endParaRPr>
            </a:p>
          </p:txBody>
        </p:sp>
      </p:grpSp>
      <p:grpSp>
        <p:nvGrpSpPr>
          <p:cNvPr id="41" name="object 41"/>
          <p:cNvGrpSpPr/>
          <p:nvPr/>
        </p:nvGrpSpPr>
        <p:grpSpPr>
          <a:xfrm>
            <a:off x="6426200" y="3444240"/>
            <a:ext cx="4775200" cy="320040"/>
            <a:chOff x="6295644" y="3657600"/>
            <a:chExt cx="4775200" cy="320040"/>
          </a:xfrm>
        </p:grpSpPr>
        <p:sp>
          <p:nvSpPr>
            <p:cNvPr id="42" name="object 42"/>
            <p:cNvSpPr/>
            <p:nvPr/>
          </p:nvSpPr>
          <p:spPr>
            <a:xfrm>
              <a:off x="6300216" y="3662172"/>
              <a:ext cx="4765675" cy="311150"/>
            </a:xfrm>
            <a:custGeom>
              <a:avLst/>
              <a:gdLst/>
              <a:ahLst/>
              <a:cxnLst/>
              <a:rect l="l" t="t" r="r" b="b"/>
              <a:pathLst>
                <a:path w="4765675" h="311150">
                  <a:moveTo>
                    <a:pt x="4734433" y="0"/>
                  </a:moveTo>
                  <a:lnTo>
                    <a:pt x="31114" y="0"/>
                  </a:lnTo>
                  <a:lnTo>
                    <a:pt x="19020" y="2450"/>
                  </a:lnTo>
                  <a:lnTo>
                    <a:pt x="9128" y="9128"/>
                  </a:lnTo>
                  <a:lnTo>
                    <a:pt x="2450" y="19020"/>
                  </a:lnTo>
                  <a:lnTo>
                    <a:pt x="0" y="31114"/>
                  </a:lnTo>
                  <a:lnTo>
                    <a:pt x="0" y="279780"/>
                  </a:lnTo>
                  <a:lnTo>
                    <a:pt x="2450" y="291875"/>
                  </a:lnTo>
                  <a:lnTo>
                    <a:pt x="9128" y="301767"/>
                  </a:lnTo>
                  <a:lnTo>
                    <a:pt x="19020" y="308445"/>
                  </a:lnTo>
                  <a:lnTo>
                    <a:pt x="31114" y="310895"/>
                  </a:lnTo>
                  <a:lnTo>
                    <a:pt x="4734433" y="310895"/>
                  </a:lnTo>
                  <a:lnTo>
                    <a:pt x="4746527" y="308445"/>
                  </a:lnTo>
                  <a:lnTo>
                    <a:pt x="4756419" y="301767"/>
                  </a:lnTo>
                  <a:lnTo>
                    <a:pt x="4763097" y="291875"/>
                  </a:lnTo>
                  <a:lnTo>
                    <a:pt x="4765548" y="279780"/>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„Berufsfeldpraktikum“ (BFP)</a:t>
              </a:r>
              <a:endParaRPr sz="1400" b="1" dirty="0">
                <a:solidFill>
                  <a:schemeClr val="bg1"/>
                </a:solidFill>
                <a:latin typeface="+mj-lt"/>
              </a:endParaRPr>
            </a:p>
          </p:txBody>
        </p:sp>
        <p:sp>
          <p:nvSpPr>
            <p:cNvPr id="43" name="object 43"/>
            <p:cNvSpPr/>
            <p:nvPr/>
          </p:nvSpPr>
          <p:spPr>
            <a:xfrm>
              <a:off x="6300216" y="3662172"/>
              <a:ext cx="4765675" cy="311150"/>
            </a:xfrm>
            <a:custGeom>
              <a:avLst/>
              <a:gdLst/>
              <a:ahLst/>
              <a:cxnLst/>
              <a:rect l="l" t="t" r="r" b="b"/>
              <a:pathLst>
                <a:path w="4765675" h="311150">
                  <a:moveTo>
                    <a:pt x="0" y="31114"/>
                  </a:moveTo>
                  <a:lnTo>
                    <a:pt x="2450" y="19020"/>
                  </a:lnTo>
                  <a:lnTo>
                    <a:pt x="9128" y="9128"/>
                  </a:lnTo>
                  <a:lnTo>
                    <a:pt x="19020" y="2450"/>
                  </a:lnTo>
                  <a:lnTo>
                    <a:pt x="31114" y="0"/>
                  </a:lnTo>
                  <a:lnTo>
                    <a:pt x="4734433" y="0"/>
                  </a:lnTo>
                  <a:lnTo>
                    <a:pt x="4746527" y="2450"/>
                  </a:lnTo>
                  <a:lnTo>
                    <a:pt x="4756419" y="9128"/>
                  </a:lnTo>
                  <a:lnTo>
                    <a:pt x="4763097" y="19020"/>
                  </a:lnTo>
                  <a:lnTo>
                    <a:pt x="4765548" y="31114"/>
                  </a:lnTo>
                  <a:lnTo>
                    <a:pt x="4765548" y="279780"/>
                  </a:lnTo>
                  <a:lnTo>
                    <a:pt x="4763097" y="291875"/>
                  </a:lnTo>
                  <a:lnTo>
                    <a:pt x="4756419" y="301767"/>
                  </a:lnTo>
                  <a:lnTo>
                    <a:pt x="4746527" y="308445"/>
                  </a:lnTo>
                  <a:lnTo>
                    <a:pt x="4734433" y="310895"/>
                  </a:lnTo>
                  <a:lnTo>
                    <a:pt x="31114" y="310895"/>
                  </a:lnTo>
                  <a:lnTo>
                    <a:pt x="19020" y="308445"/>
                  </a:lnTo>
                  <a:lnTo>
                    <a:pt x="9128" y="301767"/>
                  </a:lnTo>
                  <a:lnTo>
                    <a:pt x="2450" y="291875"/>
                  </a:lnTo>
                  <a:lnTo>
                    <a:pt x="0" y="279780"/>
                  </a:lnTo>
                  <a:lnTo>
                    <a:pt x="0" y="31114"/>
                  </a:lnTo>
                  <a:close/>
                </a:path>
              </a:pathLst>
            </a:custGeom>
            <a:ln w="9144">
              <a:solidFill>
                <a:srgbClr val="FF0000"/>
              </a:solidFill>
            </a:ln>
          </p:spPr>
          <p:txBody>
            <a:bodyPr wrap="square" lIns="0" tIns="0" rIns="0" bIns="0" rtlCol="0"/>
            <a:lstStyle/>
            <a:p>
              <a:endParaRPr/>
            </a:p>
          </p:txBody>
        </p:sp>
      </p:grpSp>
      <p:grpSp>
        <p:nvGrpSpPr>
          <p:cNvPr id="45" name="object 45"/>
          <p:cNvGrpSpPr/>
          <p:nvPr/>
        </p:nvGrpSpPr>
        <p:grpSpPr>
          <a:xfrm>
            <a:off x="6423152" y="3858768"/>
            <a:ext cx="2296795" cy="868680"/>
            <a:chOff x="6292596" y="4072128"/>
            <a:chExt cx="2296795" cy="868680"/>
          </a:xfrm>
        </p:grpSpPr>
        <p:sp>
          <p:nvSpPr>
            <p:cNvPr id="46" name="object 46"/>
            <p:cNvSpPr/>
            <p:nvPr/>
          </p:nvSpPr>
          <p:spPr>
            <a:xfrm>
              <a:off x="6297168" y="4076700"/>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a:t>
              </a:r>
              <a:br>
                <a:rPr lang="de-DE" sz="1400" b="1" dirty="0">
                  <a:latin typeface="+mj-lt"/>
                </a:rPr>
              </a:br>
              <a:r>
                <a:rPr lang="de-DE" sz="1400" b="1" dirty="0">
                  <a:latin typeface="+mj-lt"/>
                </a:rPr>
                <a:t>(1 LP)</a:t>
              </a:r>
              <a:endParaRPr sz="1400" b="1" dirty="0">
                <a:latin typeface="+mj-lt"/>
              </a:endParaRPr>
            </a:p>
          </p:txBody>
        </p:sp>
        <p:sp>
          <p:nvSpPr>
            <p:cNvPr id="47" name="object 47"/>
            <p:cNvSpPr/>
            <p:nvPr/>
          </p:nvSpPr>
          <p:spPr>
            <a:xfrm>
              <a:off x="6297168" y="4076700"/>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49" name="object 49"/>
          <p:cNvGrpSpPr/>
          <p:nvPr/>
        </p:nvGrpSpPr>
        <p:grpSpPr>
          <a:xfrm>
            <a:off x="6423152" y="4820411"/>
            <a:ext cx="2296795" cy="868680"/>
            <a:chOff x="6292596" y="5033771"/>
            <a:chExt cx="2296795" cy="868680"/>
          </a:xfrm>
        </p:grpSpPr>
        <p:sp>
          <p:nvSpPr>
            <p:cNvPr id="50" name="object 50"/>
            <p:cNvSpPr/>
            <p:nvPr/>
          </p:nvSpPr>
          <p:spPr>
            <a:xfrm>
              <a:off x="6297168" y="5038343"/>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8"/>
                  </a:lnTo>
                  <a:lnTo>
                    <a:pt x="0" y="773582"/>
                  </a:lnTo>
                  <a:lnTo>
                    <a:pt x="6754" y="807040"/>
                  </a:lnTo>
                  <a:lnTo>
                    <a:pt x="25177" y="834361"/>
                  </a:lnTo>
                  <a:lnTo>
                    <a:pt x="52506" y="852781"/>
                  </a:lnTo>
                  <a:lnTo>
                    <a:pt x="85979"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Schriftliche Praxisreflexion (unbenotete Studienleistung)</a:t>
              </a:r>
              <a:endParaRPr sz="1400" b="1" dirty="0">
                <a:latin typeface="+mj-lt"/>
              </a:endParaRPr>
            </a:p>
          </p:txBody>
        </p:sp>
        <p:sp>
          <p:nvSpPr>
            <p:cNvPr id="51" name="object 51"/>
            <p:cNvSpPr/>
            <p:nvPr/>
          </p:nvSpPr>
          <p:spPr>
            <a:xfrm>
              <a:off x="6297168" y="5038343"/>
              <a:ext cx="2287905" cy="859790"/>
            </a:xfrm>
            <a:custGeom>
              <a:avLst/>
              <a:gdLst/>
              <a:ahLst/>
              <a:cxnLst/>
              <a:rect l="l" t="t" r="r" b="b"/>
              <a:pathLst>
                <a:path w="2287904" h="859789">
                  <a:moveTo>
                    <a:pt x="0" y="85978"/>
                  </a:moveTo>
                  <a:lnTo>
                    <a:pt x="6754" y="52506"/>
                  </a:lnTo>
                  <a:lnTo>
                    <a:pt x="25177" y="25177"/>
                  </a:lnTo>
                  <a:lnTo>
                    <a:pt x="52506" y="6754"/>
                  </a:lnTo>
                  <a:lnTo>
                    <a:pt x="85979"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79" y="859535"/>
                  </a:lnTo>
                  <a:lnTo>
                    <a:pt x="52506" y="852781"/>
                  </a:lnTo>
                  <a:lnTo>
                    <a:pt x="25177"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grpSp>
        <p:nvGrpSpPr>
          <p:cNvPr id="53" name="object 53"/>
          <p:cNvGrpSpPr/>
          <p:nvPr/>
        </p:nvGrpSpPr>
        <p:grpSpPr>
          <a:xfrm>
            <a:off x="8902699" y="3858768"/>
            <a:ext cx="2296795" cy="868680"/>
            <a:chOff x="8772143" y="4072128"/>
            <a:chExt cx="2296795" cy="868680"/>
          </a:xfrm>
        </p:grpSpPr>
        <p:sp>
          <p:nvSpPr>
            <p:cNvPr id="54" name="object 54"/>
            <p:cNvSpPr/>
            <p:nvPr/>
          </p:nvSpPr>
          <p:spPr>
            <a:xfrm>
              <a:off x="8776715"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Berufsfeldpraktikum über vier Wochen/140 Stunden (5 LP)</a:t>
              </a:r>
              <a:endParaRPr sz="1400" b="1" dirty="0">
                <a:latin typeface="+mj-lt"/>
              </a:endParaRPr>
            </a:p>
          </p:txBody>
        </p:sp>
        <p:sp>
          <p:nvSpPr>
            <p:cNvPr id="55" name="object 55"/>
            <p:cNvSpPr/>
            <p:nvPr/>
          </p:nvSpPr>
          <p:spPr>
            <a:xfrm>
              <a:off x="8776715"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a:p>
          </p:txBody>
        </p:sp>
      </p:grpSp>
      <p:sp>
        <p:nvSpPr>
          <p:cNvPr id="58" name="Holder 4">
            <a:extLst>
              <a:ext uri="{FF2B5EF4-FFF2-40B4-BE49-F238E27FC236}">
                <a16:creationId xmlns:a16="http://schemas.microsoft.com/office/drawing/2014/main" id="{FA5CFCDA-5409-EF95-6C88-A75A0C88428A}"/>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59" name="Holder 6">
            <a:extLst>
              <a:ext uri="{FF2B5EF4-FFF2-40B4-BE49-F238E27FC236}">
                <a16:creationId xmlns:a16="http://schemas.microsoft.com/office/drawing/2014/main" id="{72D60FD3-7473-0E89-FB7B-0D5B1B9C4484}"/>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5</a:t>
            </a:fld>
            <a:endParaRPr lang="de-DE" dirty="0"/>
          </a:p>
        </p:txBody>
      </p:sp>
    </p:spTree>
    <p:extLst>
      <p:ext uri="{BB962C8B-B14F-4D97-AF65-F5344CB8AC3E}">
        <p14:creationId xmlns:p14="http://schemas.microsoft.com/office/powerpoint/2010/main" val="66988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fade">
                                      <p:cBhvr>
                                        <p:cTn id="24" dur="500"/>
                                        <p:tgtEl>
                                          <p:spTgt spid="37"/>
                                        </p:tgtEl>
                                      </p:cBhvr>
                                    </p:animEffect>
                                  </p:childTnLst>
                                </p:cTn>
                              </p:par>
                              <p:par>
                                <p:cTn id="25" presetID="10"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par>
                                <p:cTn id="31" presetID="10" presetClass="entr" presetSubtype="0" fill="hold"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fade">
                                      <p:cBhvr>
                                        <p:cTn id="38" dur="500"/>
                                        <p:tgtEl>
                                          <p:spTgt spid="41"/>
                                        </p:tgtEl>
                                      </p:cBhvr>
                                    </p:animEffect>
                                  </p:childTnLst>
                                </p:cTn>
                              </p:par>
                              <p:par>
                                <p:cTn id="39" presetID="10" presetClass="entr" presetSubtype="0" fill="hold" nodeType="with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fade">
                                      <p:cBhvr>
                                        <p:cTn id="41" dur="500"/>
                                        <p:tgtEl>
                                          <p:spTgt spid="53"/>
                                        </p:tgtEl>
                                      </p:cBhvr>
                                    </p:animEffect>
                                  </p:childTnLst>
                                </p:cTn>
                              </p:par>
                              <p:par>
                                <p:cTn id="42" presetID="10" presetClass="entr" presetSubtype="0" fill="hold" nodeType="with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par>
                                <p:cTn id="45" presetID="10" presetClass="entr" presetSubtype="0" fill="hold" nodeType="with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50619" y="4823460"/>
            <a:ext cx="2287905" cy="859790"/>
            <a:chOff x="1150619" y="5036820"/>
            <a:chExt cx="2287905" cy="859790"/>
          </a:xfrm>
        </p:grpSpPr>
        <p:sp>
          <p:nvSpPr>
            <p:cNvPr id="5" name="object 5"/>
            <p:cNvSpPr/>
            <p:nvPr/>
          </p:nvSpPr>
          <p:spPr>
            <a:xfrm>
              <a:off x="1150619" y="5036820"/>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8"/>
                  </a:lnTo>
                  <a:lnTo>
                    <a:pt x="0" y="773582"/>
                  </a:lnTo>
                  <a:lnTo>
                    <a:pt x="6754" y="807040"/>
                  </a:lnTo>
                  <a:lnTo>
                    <a:pt x="25174" y="834361"/>
                  </a:lnTo>
                  <a:lnTo>
                    <a:pt x="52495" y="852781"/>
                  </a:lnTo>
                  <a:lnTo>
                    <a:pt x="85953"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MAP: Theoriebasierte Eignungs- und Praxisreflexion (7/36 der </a:t>
              </a:r>
              <a:r>
                <a:rPr lang="de-DE" sz="1400" b="1" dirty="0" err="1">
                  <a:latin typeface="+mj-lt"/>
                </a:rPr>
                <a:t>Fachnote</a:t>
              </a:r>
              <a:r>
                <a:rPr lang="de-DE" sz="1400" b="1" dirty="0">
                  <a:latin typeface="+mj-lt"/>
                </a:rPr>
                <a:t>)</a:t>
              </a:r>
              <a:endParaRPr sz="1400" b="1" dirty="0">
                <a:latin typeface="+mj-lt"/>
              </a:endParaRPr>
            </a:p>
          </p:txBody>
        </p:sp>
        <p:sp>
          <p:nvSpPr>
            <p:cNvPr id="6" name="object 6"/>
            <p:cNvSpPr/>
            <p:nvPr/>
          </p:nvSpPr>
          <p:spPr>
            <a:xfrm>
              <a:off x="1150619" y="5036820"/>
              <a:ext cx="2287905" cy="859790"/>
            </a:xfrm>
            <a:custGeom>
              <a:avLst/>
              <a:gdLst/>
              <a:ahLst/>
              <a:cxnLst/>
              <a:rect l="l" t="t" r="r" b="b"/>
              <a:pathLst>
                <a:path w="2287904" h="859789">
                  <a:moveTo>
                    <a:pt x="0" y="85978"/>
                  </a:moveTo>
                  <a:lnTo>
                    <a:pt x="6754" y="52506"/>
                  </a:lnTo>
                  <a:lnTo>
                    <a:pt x="25174" y="25177"/>
                  </a:lnTo>
                  <a:lnTo>
                    <a:pt x="52495" y="6754"/>
                  </a:lnTo>
                  <a:lnTo>
                    <a:pt x="85953"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53" y="859535"/>
                  </a:lnTo>
                  <a:lnTo>
                    <a:pt x="52495" y="852781"/>
                  </a:lnTo>
                  <a:lnTo>
                    <a:pt x="25174"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sp>
        <p:nvSpPr>
          <p:cNvPr id="7" name="object 7"/>
          <p:cNvSpPr txBox="1">
            <a:spLocks noGrp="1"/>
          </p:cNvSpPr>
          <p:nvPr>
            <p:ph type="title"/>
          </p:nvPr>
        </p:nvSpPr>
        <p:spPr>
          <a:xfrm>
            <a:off x="685800" y="456067"/>
            <a:ext cx="10589261" cy="535403"/>
          </a:xfrm>
          <a:prstGeom prst="rect">
            <a:avLst/>
          </a:prstGeom>
        </p:spPr>
        <p:txBody>
          <a:bodyPr vert="horz" wrap="square" lIns="0" tIns="12065" rIns="0" bIns="0" rtlCol="0">
            <a:spAutoFit/>
          </a:bodyPr>
          <a:lstStyle/>
          <a:p>
            <a:pPr marL="12700" algn="ctr">
              <a:lnSpc>
                <a:spcPct val="100000"/>
              </a:lnSpc>
              <a:spcBef>
                <a:spcPts val="95"/>
              </a:spcBef>
            </a:pPr>
            <a:r>
              <a:rPr sz="3400" b="1" dirty="0" err="1">
                <a:latin typeface="+mj-lt"/>
              </a:rPr>
              <a:t>Bildungswissenschaften</a:t>
            </a:r>
            <a:r>
              <a:rPr sz="3400" b="1" spc="-110" dirty="0">
                <a:latin typeface="+mj-lt"/>
              </a:rPr>
              <a:t> </a:t>
            </a:r>
            <a:r>
              <a:rPr sz="3400" b="1" dirty="0">
                <a:latin typeface="+mj-lt"/>
              </a:rPr>
              <a:t>(</a:t>
            </a:r>
            <a:r>
              <a:rPr lang="de-DE" sz="3400" b="1" dirty="0">
                <a:latin typeface="+mj-lt"/>
              </a:rPr>
              <a:t>42</a:t>
            </a:r>
            <a:r>
              <a:rPr sz="3400" b="1" spc="-125" dirty="0">
                <a:latin typeface="+mj-lt"/>
              </a:rPr>
              <a:t> </a:t>
            </a:r>
            <a:r>
              <a:rPr sz="3400" b="1" dirty="0">
                <a:latin typeface="+mj-lt"/>
              </a:rPr>
              <a:t>LP)</a:t>
            </a:r>
            <a:r>
              <a:rPr sz="3400" b="1" spc="-170" dirty="0">
                <a:latin typeface="+mj-lt"/>
              </a:rPr>
              <a:t> </a:t>
            </a:r>
            <a:r>
              <a:rPr lang="de-DE" sz="3400" b="1" spc="-10" dirty="0" err="1">
                <a:latin typeface="+mj-lt"/>
              </a:rPr>
              <a:t>HRSGe</a:t>
            </a:r>
            <a:endParaRPr sz="3400" b="1" dirty="0">
              <a:latin typeface="+mj-lt"/>
            </a:endParaRPr>
          </a:p>
        </p:txBody>
      </p:sp>
      <p:grpSp>
        <p:nvGrpSpPr>
          <p:cNvPr id="8" name="object 8"/>
          <p:cNvGrpSpPr/>
          <p:nvPr/>
        </p:nvGrpSpPr>
        <p:grpSpPr>
          <a:xfrm>
            <a:off x="1894332" y="1066800"/>
            <a:ext cx="8422005" cy="463550"/>
            <a:chOff x="1894332" y="1280160"/>
            <a:chExt cx="8422005" cy="463550"/>
          </a:xfrm>
        </p:grpSpPr>
        <p:sp>
          <p:nvSpPr>
            <p:cNvPr id="9" name="object 9"/>
            <p:cNvSpPr/>
            <p:nvPr/>
          </p:nvSpPr>
          <p:spPr>
            <a:xfrm>
              <a:off x="1898904" y="1284732"/>
              <a:ext cx="8412480" cy="454659"/>
            </a:xfrm>
            <a:custGeom>
              <a:avLst/>
              <a:gdLst/>
              <a:ahLst/>
              <a:cxnLst/>
              <a:rect l="l" t="t" r="r" b="b"/>
              <a:pathLst>
                <a:path w="8412480" h="454660">
                  <a:moveTo>
                    <a:pt x="8367014" y="0"/>
                  </a:moveTo>
                  <a:lnTo>
                    <a:pt x="45465" y="0"/>
                  </a:lnTo>
                  <a:lnTo>
                    <a:pt x="27753" y="3567"/>
                  </a:lnTo>
                  <a:lnTo>
                    <a:pt x="13303" y="13303"/>
                  </a:lnTo>
                  <a:lnTo>
                    <a:pt x="3567" y="27753"/>
                  </a:lnTo>
                  <a:lnTo>
                    <a:pt x="0" y="45465"/>
                  </a:lnTo>
                  <a:lnTo>
                    <a:pt x="0" y="408685"/>
                  </a:lnTo>
                  <a:lnTo>
                    <a:pt x="3567" y="426398"/>
                  </a:lnTo>
                  <a:lnTo>
                    <a:pt x="13303" y="440848"/>
                  </a:lnTo>
                  <a:lnTo>
                    <a:pt x="27753" y="450584"/>
                  </a:lnTo>
                  <a:lnTo>
                    <a:pt x="45465" y="454151"/>
                  </a:lnTo>
                  <a:lnTo>
                    <a:pt x="8367014" y="454151"/>
                  </a:lnTo>
                  <a:lnTo>
                    <a:pt x="8384726" y="450584"/>
                  </a:lnTo>
                  <a:lnTo>
                    <a:pt x="8399176" y="440848"/>
                  </a:lnTo>
                  <a:lnTo>
                    <a:pt x="8408912" y="426398"/>
                  </a:lnTo>
                  <a:lnTo>
                    <a:pt x="8412480" y="408685"/>
                  </a:lnTo>
                  <a:lnTo>
                    <a:pt x="8412480" y="45465"/>
                  </a:lnTo>
                  <a:lnTo>
                    <a:pt x="8408912" y="27753"/>
                  </a:lnTo>
                  <a:lnTo>
                    <a:pt x="8399176" y="13303"/>
                  </a:lnTo>
                  <a:lnTo>
                    <a:pt x="8384726" y="3567"/>
                  </a:lnTo>
                  <a:lnTo>
                    <a:pt x="8367014" y="0"/>
                  </a:lnTo>
                  <a:close/>
                </a:path>
              </a:pathLst>
            </a:custGeom>
            <a:solidFill>
              <a:srgbClr val="FF0000"/>
            </a:solidFill>
          </p:spPr>
          <p:txBody>
            <a:bodyPr wrap="square" lIns="0" tIns="0" rIns="0" bIns="0" rtlCol="0" anchor="ctr"/>
            <a:lstStyle/>
            <a:p>
              <a:pPr algn="ctr"/>
              <a:r>
                <a:rPr lang="de-DE" b="1" dirty="0">
                  <a:solidFill>
                    <a:schemeClr val="bg1"/>
                  </a:solidFill>
                  <a:latin typeface="+mj-lt"/>
                </a:rPr>
                <a:t>Modul „Einführung in Grundfragen von Erziehung, Bildung und Schule“ (EBS)</a:t>
              </a:r>
              <a:endParaRPr b="1" dirty="0">
                <a:solidFill>
                  <a:schemeClr val="bg1"/>
                </a:solidFill>
                <a:latin typeface="+mj-lt"/>
              </a:endParaRPr>
            </a:p>
          </p:txBody>
        </p:sp>
        <p:sp>
          <p:nvSpPr>
            <p:cNvPr id="10" name="object 10"/>
            <p:cNvSpPr/>
            <p:nvPr/>
          </p:nvSpPr>
          <p:spPr>
            <a:xfrm>
              <a:off x="1898904" y="1284732"/>
              <a:ext cx="8412480" cy="454659"/>
            </a:xfrm>
            <a:custGeom>
              <a:avLst/>
              <a:gdLst/>
              <a:ahLst/>
              <a:cxnLst/>
              <a:rect l="l" t="t" r="r" b="b"/>
              <a:pathLst>
                <a:path w="8412480" h="454660">
                  <a:moveTo>
                    <a:pt x="0" y="45465"/>
                  </a:moveTo>
                  <a:lnTo>
                    <a:pt x="3567" y="27753"/>
                  </a:lnTo>
                  <a:lnTo>
                    <a:pt x="13303" y="13303"/>
                  </a:lnTo>
                  <a:lnTo>
                    <a:pt x="27753" y="3567"/>
                  </a:lnTo>
                  <a:lnTo>
                    <a:pt x="45465" y="0"/>
                  </a:lnTo>
                  <a:lnTo>
                    <a:pt x="8367014" y="0"/>
                  </a:lnTo>
                  <a:lnTo>
                    <a:pt x="8384726" y="3567"/>
                  </a:lnTo>
                  <a:lnTo>
                    <a:pt x="8399176" y="13303"/>
                  </a:lnTo>
                  <a:lnTo>
                    <a:pt x="8408912" y="27753"/>
                  </a:lnTo>
                  <a:lnTo>
                    <a:pt x="8412480" y="45465"/>
                  </a:lnTo>
                  <a:lnTo>
                    <a:pt x="8412480" y="408685"/>
                  </a:lnTo>
                  <a:lnTo>
                    <a:pt x="8408912" y="426398"/>
                  </a:lnTo>
                  <a:lnTo>
                    <a:pt x="8399176" y="440848"/>
                  </a:lnTo>
                  <a:lnTo>
                    <a:pt x="8384726" y="450584"/>
                  </a:lnTo>
                  <a:lnTo>
                    <a:pt x="8367014" y="454151"/>
                  </a:lnTo>
                  <a:lnTo>
                    <a:pt x="45465" y="454151"/>
                  </a:lnTo>
                  <a:lnTo>
                    <a:pt x="27753" y="450584"/>
                  </a:lnTo>
                  <a:lnTo>
                    <a:pt x="13303" y="440848"/>
                  </a:lnTo>
                  <a:lnTo>
                    <a:pt x="3567" y="426398"/>
                  </a:lnTo>
                  <a:lnTo>
                    <a:pt x="0" y="408685"/>
                  </a:lnTo>
                  <a:lnTo>
                    <a:pt x="0" y="45465"/>
                  </a:lnTo>
                  <a:close/>
                </a:path>
              </a:pathLst>
            </a:custGeom>
            <a:ln w="9144">
              <a:solidFill>
                <a:srgbClr val="FF0000"/>
              </a:solidFill>
            </a:ln>
          </p:spPr>
          <p:txBody>
            <a:bodyPr wrap="square" lIns="0" tIns="0" rIns="0" bIns="0" rtlCol="0"/>
            <a:lstStyle/>
            <a:p>
              <a:endParaRPr/>
            </a:p>
          </p:txBody>
        </p:sp>
      </p:grpSp>
      <p:grpSp>
        <p:nvGrpSpPr>
          <p:cNvPr id="12" name="object 12"/>
          <p:cNvGrpSpPr/>
          <p:nvPr/>
        </p:nvGrpSpPr>
        <p:grpSpPr>
          <a:xfrm>
            <a:off x="1891283" y="1674875"/>
            <a:ext cx="4046220" cy="728980"/>
            <a:chOff x="1891283" y="1888235"/>
            <a:chExt cx="4046220" cy="728980"/>
          </a:xfrm>
        </p:grpSpPr>
        <p:sp>
          <p:nvSpPr>
            <p:cNvPr id="13" name="object 13"/>
            <p:cNvSpPr/>
            <p:nvPr/>
          </p:nvSpPr>
          <p:spPr>
            <a:xfrm>
              <a:off x="1895855" y="1892807"/>
              <a:ext cx="4037329" cy="719455"/>
            </a:xfrm>
            <a:custGeom>
              <a:avLst/>
              <a:gdLst/>
              <a:ahLst/>
              <a:cxnLst/>
              <a:rect l="l" t="t" r="r" b="b"/>
              <a:pathLst>
                <a:path w="4037329" h="719455">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Vorlesung „Einführung in Grundfragen von Erziehung, Bildung und Schule“ (4 LP) </a:t>
              </a:r>
              <a:endParaRPr b="1" dirty="0">
                <a:latin typeface="+mj-lt"/>
              </a:endParaRPr>
            </a:p>
          </p:txBody>
        </p:sp>
        <p:sp>
          <p:nvSpPr>
            <p:cNvPr id="14" name="object 14"/>
            <p:cNvSpPr/>
            <p:nvPr/>
          </p:nvSpPr>
          <p:spPr>
            <a:xfrm>
              <a:off x="1895855"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16" name="object 16"/>
          <p:cNvGrpSpPr/>
          <p:nvPr/>
        </p:nvGrpSpPr>
        <p:grpSpPr>
          <a:xfrm>
            <a:off x="1891283" y="2548128"/>
            <a:ext cx="4046220" cy="728980"/>
            <a:chOff x="1891283" y="2761488"/>
            <a:chExt cx="4046220" cy="728980"/>
          </a:xfrm>
        </p:grpSpPr>
        <p:sp>
          <p:nvSpPr>
            <p:cNvPr id="17" name="object 17"/>
            <p:cNvSpPr/>
            <p:nvPr/>
          </p:nvSpPr>
          <p:spPr>
            <a:xfrm>
              <a:off x="1895855" y="2766060"/>
              <a:ext cx="4037329" cy="719455"/>
            </a:xfrm>
            <a:custGeom>
              <a:avLst/>
              <a:gdLst/>
              <a:ahLst/>
              <a:cxnLst/>
              <a:rect l="l" t="t" r="r" b="b"/>
              <a:pathLst>
                <a:path w="4037329" h="719454">
                  <a:moveTo>
                    <a:pt x="3965194"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4" y="719327"/>
                  </a:lnTo>
                  <a:lnTo>
                    <a:pt x="3993141" y="713668"/>
                  </a:lnTo>
                  <a:lnTo>
                    <a:pt x="4015994" y="698245"/>
                  </a:lnTo>
                  <a:lnTo>
                    <a:pt x="4031416" y="675393"/>
                  </a:lnTo>
                  <a:lnTo>
                    <a:pt x="4037076" y="647445"/>
                  </a:lnTo>
                  <a:lnTo>
                    <a:pt x="4037076" y="71881"/>
                  </a:lnTo>
                  <a:lnTo>
                    <a:pt x="4031416" y="43934"/>
                  </a:lnTo>
                  <a:lnTo>
                    <a:pt x="4015994" y="21081"/>
                  </a:lnTo>
                  <a:lnTo>
                    <a:pt x="3993141" y="5659"/>
                  </a:lnTo>
                  <a:lnTo>
                    <a:pt x="3965194" y="0"/>
                  </a:lnTo>
                  <a:close/>
                </a:path>
              </a:pathLst>
            </a:custGeom>
            <a:solidFill>
              <a:srgbClr val="FFCCCC"/>
            </a:solidFill>
          </p:spPr>
          <p:txBody>
            <a:bodyPr wrap="square" lIns="0" tIns="0" rIns="0" bIns="0" rtlCol="0" anchor="ctr"/>
            <a:lstStyle/>
            <a:p>
              <a:pPr algn="ctr"/>
              <a:r>
                <a:rPr lang="de-DE" b="1" dirty="0">
                  <a:latin typeface="+mj-lt"/>
                </a:rPr>
                <a:t>MAP: Klausur in der Vorlesung</a:t>
              </a:r>
              <a:br>
                <a:rPr lang="de-DE" b="1" dirty="0">
                  <a:latin typeface="+mj-lt"/>
                </a:rPr>
              </a:br>
              <a:r>
                <a:rPr lang="de-DE" b="1" dirty="0">
                  <a:latin typeface="+mj-lt"/>
                </a:rPr>
                <a:t>(7/36 der Modulnote)</a:t>
              </a:r>
              <a:endParaRPr b="1" dirty="0">
                <a:latin typeface="+mj-lt"/>
              </a:endParaRPr>
            </a:p>
          </p:txBody>
        </p:sp>
        <p:sp>
          <p:nvSpPr>
            <p:cNvPr id="18" name="object 18"/>
            <p:cNvSpPr/>
            <p:nvPr/>
          </p:nvSpPr>
          <p:spPr>
            <a:xfrm>
              <a:off x="1895855"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4" y="0"/>
                  </a:lnTo>
                  <a:lnTo>
                    <a:pt x="3993141" y="5659"/>
                  </a:lnTo>
                  <a:lnTo>
                    <a:pt x="4015994" y="21081"/>
                  </a:lnTo>
                  <a:lnTo>
                    <a:pt x="4031416" y="43934"/>
                  </a:lnTo>
                  <a:lnTo>
                    <a:pt x="4037076" y="71881"/>
                  </a:lnTo>
                  <a:lnTo>
                    <a:pt x="4037076" y="647445"/>
                  </a:lnTo>
                  <a:lnTo>
                    <a:pt x="4031416" y="675393"/>
                  </a:lnTo>
                  <a:lnTo>
                    <a:pt x="4015994" y="698245"/>
                  </a:lnTo>
                  <a:lnTo>
                    <a:pt x="3993141" y="713668"/>
                  </a:lnTo>
                  <a:lnTo>
                    <a:pt x="3965194"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0" name="object 20"/>
          <p:cNvGrpSpPr/>
          <p:nvPr/>
        </p:nvGrpSpPr>
        <p:grpSpPr>
          <a:xfrm>
            <a:off x="6266688" y="1674875"/>
            <a:ext cx="4046220" cy="728980"/>
            <a:chOff x="6266688" y="1888235"/>
            <a:chExt cx="4046220" cy="728980"/>
          </a:xfrm>
        </p:grpSpPr>
        <p:sp>
          <p:nvSpPr>
            <p:cNvPr id="21" name="object 21"/>
            <p:cNvSpPr/>
            <p:nvPr/>
          </p:nvSpPr>
          <p:spPr>
            <a:xfrm>
              <a:off x="6271260" y="1892807"/>
              <a:ext cx="4037329" cy="719455"/>
            </a:xfrm>
            <a:custGeom>
              <a:avLst/>
              <a:gdLst/>
              <a:ahLst/>
              <a:cxnLst/>
              <a:rect l="l" t="t" r="r" b="b"/>
              <a:pathLst>
                <a:path w="4037329" h="719455">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Seminar „Heterogenität und Lehrerinnen- bzw. Lehrerberuf“ (3 LP)</a:t>
              </a:r>
              <a:endParaRPr b="1" dirty="0">
                <a:latin typeface="+mj-lt"/>
              </a:endParaRPr>
            </a:p>
          </p:txBody>
        </p:sp>
        <p:sp>
          <p:nvSpPr>
            <p:cNvPr id="22" name="object 22"/>
            <p:cNvSpPr/>
            <p:nvPr/>
          </p:nvSpPr>
          <p:spPr>
            <a:xfrm>
              <a:off x="6271260" y="1892807"/>
              <a:ext cx="4037329" cy="719455"/>
            </a:xfrm>
            <a:custGeom>
              <a:avLst/>
              <a:gdLst/>
              <a:ahLst/>
              <a:cxnLst/>
              <a:rect l="l" t="t" r="r" b="b"/>
              <a:pathLst>
                <a:path w="4037329" h="719455">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4" name="object 24"/>
          <p:cNvGrpSpPr/>
          <p:nvPr/>
        </p:nvGrpSpPr>
        <p:grpSpPr>
          <a:xfrm>
            <a:off x="6266688" y="2548128"/>
            <a:ext cx="4046220" cy="728980"/>
            <a:chOff x="6266688" y="2761488"/>
            <a:chExt cx="4046220" cy="728980"/>
          </a:xfrm>
        </p:grpSpPr>
        <p:sp>
          <p:nvSpPr>
            <p:cNvPr id="25" name="object 25"/>
            <p:cNvSpPr/>
            <p:nvPr/>
          </p:nvSpPr>
          <p:spPr>
            <a:xfrm>
              <a:off x="6271260" y="2766060"/>
              <a:ext cx="4037329" cy="719455"/>
            </a:xfrm>
            <a:custGeom>
              <a:avLst/>
              <a:gdLst/>
              <a:ahLst/>
              <a:cxnLst/>
              <a:rect l="l" t="t" r="r" b="b"/>
              <a:pathLst>
                <a:path w="4037329" h="719454">
                  <a:moveTo>
                    <a:pt x="3965193" y="0"/>
                  </a:moveTo>
                  <a:lnTo>
                    <a:pt x="71881" y="0"/>
                  </a:lnTo>
                  <a:lnTo>
                    <a:pt x="43934" y="5659"/>
                  </a:lnTo>
                  <a:lnTo>
                    <a:pt x="21081" y="21081"/>
                  </a:lnTo>
                  <a:lnTo>
                    <a:pt x="5659" y="43934"/>
                  </a:lnTo>
                  <a:lnTo>
                    <a:pt x="0" y="71881"/>
                  </a:lnTo>
                  <a:lnTo>
                    <a:pt x="0" y="647445"/>
                  </a:lnTo>
                  <a:lnTo>
                    <a:pt x="5659" y="675393"/>
                  </a:lnTo>
                  <a:lnTo>
                    <a:pt x="21081" y="698245"/>
                  </a:lnTo>
                  <a:lnTo>
                    <a:pt x="43934" y="713668"/>
                  </a:lnTo>
                  <a:lnTo>
                    <a:pt x="71881" y="719327"/>
                  </a:lnTo>
                  <a:lnTo>
                    <a:pt x="3965193" y="719327"/>
                  </a:lnTo>
                  <a:lnTo>
                    <a:pt x="3993141" y="713668"/>
                  </a:lnTo>
                  <a:lnTo>
                    <a:pt x="4015993" y="698245"/>
                  </a:lnTo>
                  <a:lnTo>
                    <a:pt x="4031416" y="675393"/>
                  </a:lnTo>
                  <a:lnTo>
                    <a:pt x="4037075" y="647445"/>
                  </a:lnTo>
                  <a:lnTo>
                    <a:pt x="4037075" y="71881"/>
                  </a:lnTo>
                  <a:lnTo>
                    <a:pt x="4031416" y="43934"/>
                  </a:lnTo>
                  <a:lnTo>
                    <a:pt x="4015993" y="21081"/>
                  </a:lnTo>
                  <a:lnTo>
                    <a:pt x="3993141" y="5659"/>
                  </a:lnTo>
                  <a:lnTo>
                    <a:pt x="3965193" y="0"/>
                  </a:lnTo>
                  <a:close/>
                </a:path>
              </a:pathLst>
            </a:custGeom>
            <a:solidFill>
              <a:srgbClr val="FFCCCC"/>
            </a:solidFill>
          </p:spPr>
          <p:txBody>
            <a:bodyPr wrap="square" lIns="0" tIns="0" rIns="0" bIns="0" rtlCol="0" anchor="ctr"/>
            <a:lstStyle/>
            <a:p>
              <a:pPr algn="ctr"/>
              <a:r>
                <a:rPr lang="de-DE" b="1" dirty="0">
                  <a:latin typeface="+mj-lt"/>
                </a:rPr>
                <a:t>Studienleistung im Seminar</a:t>
              </a:r>
              <a:br>
                <a:rPr lang="de-DE" b="1" dirty="0">
                  <a:latin typeface="+mj-lt"/>
                </a:rPr>
              </a:br>
              <a:r>
                <a:rPr lang="de-DE" b="1" dirty="0">
                  <a:latin typeface="+mj-lt"/>
                </a:rPr>
                <a:t>(unbenotet)</a:t>
              </a:r>
              <a:endParaRPr b="1" dirty="0">
                <a:latin typeface="+mj-lt"/>
              </a:endParaRPr>
            </a:p>
          </p:txBody>
        </p:sp>
        <p:sp>
          <p:nvSpPr>
            <p:cNvPr id="26" name="object 26"/>
            <p:cNvSpPr/>
            <p:nvPr/>
          </p:nvSpPr>
          <p:spPr>
            <a:xfrm>
              <a:off x="6271260" y="2766060"/>
              <a:ext cx="4037329" cy="719455"/>
            </a:xfrm>
            <a:custGeom>
              <a:avLst/>
              <a:gdLst/>
              <a:ahLst/>
              <a:cxnLst/>
              <a:rect l="l" t="t" r="r" b="b"/>
              <a:pathLst>
                <a:path w="4037329" h="719454">
                  <a:moveTo>
                    <a:pt x="0" y="71881"/>
                  </a:moveTo>
                  <a:lnTo>
                    <a:pt x="5659" y="43934"/>
                  </a:lnTo>
                  <a:lnTo>
                    <a:pt x="21081" y="21081"/>
                  </a:lnTo>
                  <a:lnTo>
                    <a:pt x="43934" y="5659"/>
                  </a:lnTo>
                  <a:lnTo>
                    <a:pt x="71881" y="0"/>
                  </a:lnTo>
                  <a:lnTo>
                    <a:pt x="3965193" y="0"/>
                  </a:lnTo>
                  <a:lnTo>
                    <a:pt x="3993141" y="5659"/>
                  </a:lnTo>
                  <a:lnTo>
                    <a:pt x="4015993" y="21081"/>
                  </a:lnTo>
                  <a:lnTo>
                    <a:pt x="4031416" y="43934"/>
                  </a:lnTo>
                  <a:lnTo>
                    <a:pt x="4037075" y="71881"/>
                  </a:lnTo>
                  <a:lnTo>
                    <a:pt x="4037075" y="647445"/>
                  </a:lnTo>
                  <a:lnTo>
                    <a:pt x="4031416" y="675393"/>
                  </a:lnTo>
                  <a:lnTo>
                    <a:pt x="4015993" y="698245"/>
                  </a:lnTo>
                  <a:lnTo>
                    <a:pt x="3993141" y="713668"/>
                  </a:lnTo>
                  <a:lnTo>
                    <a:pt x="3965193" y="719327"/>
                  </a:lnTo>
                  <a:lnTo>
                    <a:pt x="71881" y="719327"/>
                  </a:lnTo>
                  <a:lnTo>
                    <a:pt x="43934" y="713668"/>
                  </a:lnTo>
                  <a:lnTo>
                    <a:pt x="21081" y="698245"/>
                  </a:lnTo>
                  <a:lnTo>
                    <a:pt x="5659" y="675393"/>
                  </a:lnTo>
                  <a:lnTo>
                    <a:pt x="0" y="647445"/>
                  </a:lnTo>
                  <a:lnTo>
                    <a:pt x="0" y="71881"/>
                  </a:lnTo>
                  <a:close/>
                </a:path>
              </a:pathLst>
            </a:custGeom>
            <a:ln w="9144">
              <a:solidFill>
                <a:srgbClr val="FF0000"/>
              </a:solidFill>
            </a:ln>
          </p:spPr>
          <p:txBody>
            <a:bodyPr wrap="square" lIns="0" tIns="0" rIns="0" bIns="0" rtlCol="0"/>
            <a:lstStyle/>
            <a:p>
              <a:endParaRPr/>
            </a:p>
          </p:txBody>
        </p:sp>
      </p:grpSp>
      <p:grpSp>
        <p:nvGrpSpPr>
          <p:cNvPr id="28" name="object 28"/>
          <p:cNvGrpSpPr/>
          <p:nvPr/>
        </p:nvGrpSpPr>
        <p:grpSpPr>
          <a:xfrm>
            <a:off x="1149096" y="3442716"/>
            <a:ext cx="4775200" cy="320040"/>
            <a:chOff x="1149096" y="3656076"/>
            <a:chExt cx="4775200" cy="320040"/>
          </a:xfrm>
        </p:grpSpPr>
        <p:sp>
          <p:nvSpPr>
            <p:cNvPr id="29" name="object 29"/>
            <p:cNvSpPr/>
            <p:nvPr/>
          </p:nvSpPr>
          <p:spPr>
            <a:xfrm>
              <a:off x="1153668" y="3660648"/>
              <a:ext cx="4765675" cy="311150"/>
            </a:xfrm>
            <a:custGeom>
              <a:avLst/>
              <a:gdLst/>
              <a:ahLst/>
              <a:cxnLst/>
              <a:rect l="l" t="t" r="r" b="b"/>
              <a:pathLst>
                <a:path w="4765675" h="311150">
                  <a:moveTo>
                    <a:pt x="4734433" y="0"/>
                  </a:moveTo>
                  <a:lnTo>
                    <a:pt x="31089" y="0"/>
                  </a:lnTo>
                  <a:lnTo>
                    <a:pt x="18988" y="2450"/>
                  </a:lnTo>
                  <a:lnTo>
                    <a:pt x="9105" y="9128"/>
                  </a:lnTo>
                  <a:lnTo>
                    <a:pt x="2443" y="19020"/>
                  </a:lnTo>
                  <a:lnTo>
                    <a:pt x="0" y="31114"/>
                  </a:lnTo>
                  <a:lnTo>
                    <a:pt x="0" y="279781"/>
                  </a:lnTo>
                  <a:lnTo>
                    <a:pt x="2443" y="291875"/>
                  </a:lnTo>
                  <a:lnTo>
                    <a:pt x="9105" y="301767"/>
                  </a:lnTo>
                  <a:lnTo>
                    <a:pt x="18988" y="308445"/>
                  </a:lnTo>
                  <a:lnTo>
                    <a:pt x="31089" y="310895"/>
                  </a:lnTo>
                  <a:lnTo>
                    <a:pt x="4734433" y="310895"/>
                  </a:lnTo>
                  <a:lnTo>
                    <a:pt x="4746527" y="308445"/>
                  </a:lnTo>
                  <a:lnTo>
                    <a:pt x="4756419" y="301767"/>
                  </a:lnTo>
                  <a:lnTo>
                    <a:pt x="4763097" y="291875"/>
                  </a:lnTo>
                  <a:lnTo>
                    <a:pt x="4765548" y="279781"/>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„Eignungs- und Orientierungspraktikum“ (EOP)</a:t>
              </a:r>
              <a:endParaRPr sz="1400" b="1" dirty="0">
                <a:solidFill>
                  <a:schemeClr val="bg1"/>
                </a:solidFill>
                <a:latin typeface="+mj-lt"/>
              </a:endParaRPr>
            </a:p>
          </p:txBody>
        </p:sp>
        <p:sp>
          <p:nvSpPr>
            <p:cNvPr id="30" name="object 30"/>
            <p:cNvSpPr/>
            <p:nvPr/>
          </p:nvSpPr>
          <p:spPr>
            <a:xfrm>
              <a:off x="1153668" y="3660648"/>
              <a:ext cx="4765675" cy="311150"/>
            </a:xfrm>
            <a:custGeom>
              <a:avLst/>
              <a:gdLst/>
              <a:ahLst/>
              <a:cxnLst/>
              <a:rect l="l" t="t" r="r" b="b"/>
              <a:pathLst>
                <a:path w="4765675" h="311150">
                  <a:moveTo>
                    <a:pt x="0" y="31114"/>
                  </a:moveTo>
                  <a:lnTo>
                    <a:pt x="2443" y="19020"/>
                  </a:lnTo>
                  <a:lnTo>
                    <a:pt x="9105" y="9128"/>
                  </a:lnTo>
                  <a:lnTo>
                    <a:pt x="18988" y="2450"/>
                  </a:lnTo>
                  <a:lnTo>
                    <a:pt x="31089" y="0"/>
                  </a:lnTo>
                  <a:lnTo>
                    <a:pt x="4734433" y="0"/>
                  </a:lnTo>
                  <a:lnTo>
                    <a:pt x="4746527" y="2450"/>
                  </a:lnTo>
                  <a:lnTo>
                    <a:pt x="4756419" y="9128"/>
                  </a:lnTo>
                  <a:lnTo>
                    <a:pt x="4763097" y="19020"/>
                  </a:lnTo>
                  <a:lnTo>
                    <a:pt x="4765548" y="31114"/>
                  </a:lnTo>
                  <a:lnTo>
                    <a:pt x="4765548" y="279781"/>
                  </a:lnTo>
                  <a:lnTo>
                    <a:pt x="4763097" y="291875"/>
                  </a:lnTo>
                  <a:lnTo>
                    <a:pt x="4756419" y="301767"/>
                  </a:lnTo>
                  <a:lnTo>
                    <a:pt x="4746527" y="308445"/>
                  </a:lnTo>
                  <a:lnTo>
                    <a:pt x="4734433" y="310895"/>
                  </a:lnTo>
                  <a:lnTo>
                    <a:pt x="31089" y="310895"/>
                  </a:lnTo>
                  <a:lnTo>
                    <a:pt x="18988" y="308445"/>
                  </a:lnTo>
                  <a:lnTo>
                    <a:pt x="9105" y="301767"/>
                  </a:lnTo>
                  <a:lnTo>
                    <a:pt x="2443" y="291875"/>
                  </a:lnTo>
                  <a:lnTo>
                    <a:pt x="0" y="279781"/>
                  </a:lnTo>
                  <a:lnTo>
                    <a:pt x="0" y="31114"/>
                  </a:lnTo>
                  <a:close/>
                </a:path>
              </a:pathLst>
            </a:custGeom>
            <a:ln w="9144">
              <a:solidFill>
                <a:srgbClr val="FF0000"/>
              </a:solidFill>
            </a:ln>
          </p:spPr>
          <p:txBody>
            <a:bodyPr wrap="square" lIns="0" tIns="0" rIns="0" bIns="0" rtlCol="0"/>
            <a:lstStyle/>
            <a:p>
              <a:endParaRPr/>
            </a:p>
          </p:txBody>
        </p:sp>
      </p:grpSp>
      <p:grpSp>
        <p:nvGrpSpPr>
          <p:cNvPr id="32" name="object 32"/>
          <p:cNvGrpSpPr/>
          <p:nvPr/>
        </p:nvGrpSpPr>
        <p:grpSpPr>
          <a:xfrm>
            <a:off x="1146047" y="3857243"/>
            <a:ext cx="2296795" cy="868680"/>
            <a:chOff x="1146047" y="4070603"/>
            <a:chExt cx="2296795" cy="868680"/>
          </a:xfrm>
        </p:grpSpPr>
        <p:sp>
          <p:nvSpPr>
            <p:cNvPr id="33" name="object 33"/>
            <p:cNvSpPr/>
            <p:nvPr/>
          </p:nvSpPr>
          <p:spPr>
            <a:xfrm>
              <a:off x="1150619" y="4075175"/>
              <a:ext cx="2287905" cy="859790"/>
            </a:xfrm>
            <a:custGeom>
              <a:avLst/>
              <a:gdLst/>
              <a:ahLst/>
              <a:cxnLst/>
              <a:rect l="l" t="t" r="r" b="b"/>
              <a:pathLst>
                <a:path w="2287904" h="859789">
                  <a:moveTo>
                    <a:pt x="2201545" y="0"/>
                  </a:moveTo>
                  <a:lnTo>
                    <a:pt x="85953" y="0"/>
                  </a:lnTo>
                  <a:lnTo>
                    <a:pt x="52495" y="6754"/>
                  </a:lnTo>
                  <a:lnTo>
                    <a:pt x="25174" y="25177"/>
                  </a:lnTo>
                  <a:lnTo>
                    <a:pt x="6754" y="52506"/>
                  </a:lnTo>
                  <a:lnTo>
                    <a:pt x="0" y="85979"/>
                  </a:lnTo>
                  <a:lnTo>
                    <a:pt x="0" y="773557"/>
                  </a:lnTo>
                  <a:lnTo>
                    <a:pt x="6754" y="807029"/>
                  </a:lnTo>
                  <a:lnTo>
                    <a:pt x="25174" y="834358"/>
                  </a:lnTo>
                  <a:lnTo>
                    <a:pt x="52495" y="852781"/>
                  </a:lnTo>
                  <a:lnTo>
                    <a:pt x="85953"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 </a:t>
              </a:r>
              <a:br>
                <a:rPr lang="de-DE" sz="1400" b="1" dirty="0">
                  <a:latin typeface="+mj-lt"/>
                </a:rPr>
              </a:br>
              <a:r>
                <a:rPr lang="de-DE" sz="1400" b="1" dirty="0">
                  <a:latin typeface="+mj-lt"/>
                </a:rPr>
                <a:t>(2 LP)</a:t>
              </a:r>
              <a:endParaRPr sz="1400" b="1" dirty="0">
                <a:latin typeface="+mj-lt"/>
              </a:endParaRPr>
            </a:p>
          </p:txBody>
        </p:sp>
        <p:sp>
          <p:nvSpPr>
            <p:cNvPr id="34" name="object 34"/>
            <p:cNvSpPr/>
            <p:nvPr/>
          </p:nvSpPr>
          <p:spPr>
            <a:xfrm>
              <a:off x="1150619" y="4075175"/>
              <a:ext cx="2287905" cy="859790"/>
            </a:xfrm>
            <a:custGeom>
              <a:avLst/>
              <a:gdLst/>
              <a:ahLst/>
              <a:cxnLst/>
              <a:rect l="l" t="t" r="r" b="b"/>
              <a:pathLst>
                <a:path w="2287904" h="859789">
                  <a:moveTo>
                    <a:pt x="0" y="85979"/>
                  </a:moveTo>
                  <a:lnTo>
                    <a:pt x="6754" y="52506"/>
                  </a:lnTo>
                  <a:lnTo>
                    <a:pt x="25174" y="25177"/>
                  </a:lnTo>
                  <a:lnTo>
                    <a:pt x="52495" y="6754"/>
                  </a:lnTo>
                  <a:lnTo>
                    <a:pt x="85953"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53" y="859536"/>
                  </a:lnTo>
                  <a:lnTo>
                    <a:pt x="52495" y="852781"/>
                  </a:lnTo>
                  <a:lnTo>
                    <a:pt x="25174" y="834358"/>
                  </a:lnTo>
                  <a:lnTo>
                    <a:pt x="6754" y="807029"/>
                  </a:lnTo>
                  <a:lnTo>
                    <a:pt x="0" y="773557"/>
                  </a:lnTo>
                  <a:lnTo>
                    <a:pt x="0" y="85979"/>
                  </a:lnTo>
                  <a:close/>
                </a:path>
              </a:pathLst>
            </a:custGeom>
            <a:ln w="9144">
              <a:solidFill>
                <a:srgbClr val="FF0000"/>
              </a:solidFill>
            </a:ln>
          </p:spPr>
          <p:txBody>
            <a:bodyPr wrap="square" lIns="0" tIns="0" rIns="0" bIns="0" rtlCol="0"/>
            <a:lstStyle/>
            <a:p>
              <a:endParaRPr/>
            </a:p>
          </p:txBody>
        </p:sp>
      </p:grpSp>
      <p:grpSp>
        <p:nvGrpSpPr>
          <p:cNvPr id="37" name="object 37"/>
          <p:cNvGrpSpPr/>
          <p:nvPr/>
        </p:nvGrpSpPr>
        <p:grpSpPr>
          <a:xfrm>
            <a:off x="3630168" y="3861815"/>
            <a:ext cx="2287905" cy="859790"/>
            <a:chOff x="3630168" y="4075175"/>
            <a:chExt cx="2287905" cy="859790"/>
          </a:xfrm>
        </p:grpSpPr>
        <p:sp>
          <p:nvSpPr>
            <p:cNvPr id="38" name="object 38"/>
            <p:cNvSpPr/>
            <p:nvPr/>
          </p:nvSpPr>
          <p:spPr>
            <a:xfrm>
              <a:off x="3630168" y="4075175"/>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Eignungs- und Orientierungs-praktikum über fünf Wochen/150 Stunden (5 LP)</a:t>
              </a:r>
              <a:endParaRPr sz="1400" b="1" dirty="0">
                <a:latin typeface="+mj-lt"/>
              </a:endParaRPr>
            </a:p>
          </p:txBody>
        </p:sp>
        <p:sp>
          <p:nvSpPr>
            <p:cNvPr id="39" name="object 39"/>
            <p:cNvSpPr/>
            <p:nvPr/>
          </p:nvSpPr>
          <p:spPr>
            <a:xfrm>
              <a:off x="3630168" y="4075175"/>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sz="1600" b="1">
                <a:latin typeface="+mj-lt"/>
              </a:endParaRPr>
            </a:p>
          </p:txBody>
        </p:sp>
      </p:grpSp>
      <p:grpSp>
        <p:nvGrpSpPr>
          <p:cNvPr id="41" name="object 41"/>
          <p:cNvGrpSpPr/>
          <p:nvPr/>
        </p:nvGrpSpPr>
        <p:grpSpPr>
          <a:xfrm>
            <a:off x="6295644" y="3444240"/>
            <a:ext cx="4775200" cy="320040"/>
            <a:chOff x="6295644" y="3657600"/>
            <a:chExt cx="4775200" cy="320040"/>
          </a:xfrm>
        </p:grpSpPr>
        <p:sp>
          <p:nvSpPr>
            <p:cNvPr id="42" name="object 42"/>
            <p:cNvSpPr/>
            <p:nvPr/>
          </p:nvSpPr>
          <p:spPr>
            <a:xfrm>
              <a:off x="6300216" y="3662172"/>
              <a:ext cx="4765675" cy="311150"/>
            </a:xfrm>
            <a:custGeom>
              <a:avLst/>
              <a:gdLst/>
              <a:ahLst/>
              <a:cxnLst/>
              <a:rect l="l" t="t" r="r" b="b"/>
              <a:pathLst>
                <a:path w="4765675" h="311150">
                  <a:moveTo>
                    <a:pt x="4734433" y="0"/>
                  </a:moveTo>
                  <a:lnTo>
                    <a:pt x="31114" y="0"/>
                  </a:lnTo>
                  <a:lnTo>
                    <a:pt x="19020" y="2450"/>
                  </a:lnTo>
                  <a:lnTo>
                    <a:pt x="9128" y="9128"/>
                  </a:lnTo>
                  <a:lnTo>
                    <a:pt x="2450" y="19020"/>
                  </a:lnTo>
                  <a:lnTo>
                    <a:pt x="0" y="31114"/>
                  </a:lnTo>
                  <a:lnTo>
                    <a:pt x="0" y="279780"/>
                  </a:lnTo>
                  <a:lnTo>
                    <a:pt x="2450" y="291875"/>
                  </a:lnTo>
                  <a:lnTo>
                    <a:pt x="9128" y="301767"/>
                  </a:lnTo>
                  <a:lnTo>
                    <a:pt x="19020" y="308445"/>
                  </a:lnTo>
                  <a:lnTo>
                    <a:pt x="31114" y="310895"/>
                  </a:lnTo>
                  <a:lnTo>
                    <a:pt x="4734433" y="310895"/>
                  </a:lnTo>
                  <a:lnTo>
                    <a:pt x="4746527" y="308445"/>
                  </a:lnTo>
                  <a:lnTo>
                    <a:pt x="4756419" y="301767"/>
                  </a:lnTo>
                  <a:lnTo>
                    <a:pt x="4763097" y="291875"/>
                  </a:lnTo>
                  <a:lnTo>
                    <a:pt x="4765548" y="279780"/>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„Berufsfeldpraktikum“ (BFP)</a:t>
              </a:r>
              <a:endParaRPr sz="1400" b="1" dirty="0">
                <a:solidFill>
                  <a:schemeClr val="bg1"/>
                </a:solidFill>
                <a:latin typeface="+mj-lt"/>
              </a:endParaRPr>
            </a:p>
          </p:txBody>
        </p:sp>
        <p:sp>
          <p:nvSpPr>
            <p:cNvPr id="43" name="object 43"/>
            <p:cNvSpPr/>
            <p:nvPr/>
          </p:nvSpPr>
          <p:spPr>
            <a:xfrm>
              <a:off x="6300216" y="3662172"/>
              <a:ext cx="4765675" cy="311150"/>
            </a:xfrm>
            <a:custGeom>
              <a:avLst/>
              <a:gdLst/>
              <a:ahLst/>
              <a:cxnLst/>
              <a:rect l="l" t="t" r="r" b="b"/>
              <a:pathLst>
                <a:path w="4765675" h="311150">
                  <a:moveTo>
                    <a:pt x="0" y="31114"/>
                  </a:moveTo>
                  <a:lnTo>
                    <a:pt x="2450" y="19020"/>
                  </a:lnTo>
                  <a:lnTo>
                    <a:pt x="9128" y="9128"/>
                  </a:lnTo>
                  <a:lnTo>
                    <a:pt x="19020" y="2450"/>
                  </a:lnTo>
                  <a:lnTo>
                    <a:pt x="31114" y="0"/>
                  </a:lnTo>
                  <a:lnTo>
                    <a:pt x="4734433" y="0"/>
                  </a:lnTo>
                  <a:lnTo>
                    <a:pt x="4746527" y="2450"/>
                  </a:lnTo>
                  <a:lnTo>
                    <a:pt x="4756419" y="9128"/>
                  </a:lnTo>
                  <a:lnTo>
                    <a:pt x="4763097" y="19020"/>
                  </a:lnTo>
                  <a:lnTo>
                    <a:pt x="4765548" y="31114"/>
                  </a:lnTo>
                  <a:lnTo>
                    <a:pt x="4765548" y="279780"/>
                  </a:lnTo>
                  <a:lnTo>
                    <a:pt x="4763097" y="291875"/>
                  </a:lnTo>
                  <a:lnTo>
                    <a:pt x="4756419" y="301767"/>
                  </a:lnTo>
                  <a:lnTo>
                    <a:pt x="4746527" y="308445"/>
                  </a:lnTo>
                  <a:lnTo>
                    <a:pt x="4734433" y="310895"/>
                  </a:lnTo>
                  <a:lnTo>
                    <a:pt x="31114" y="310895"/>
                  </a:lnTo>
                  <a:lnTo>
                    <a:pt x="19020" y="308445"/>
                  </a:lnTo>
                  <a:lnTo>
                    <a:pt x="9128" y="301767"/>
                  </a:lnTo>
                  <a:lnTo>
                    <a:pt x="2450" y="291875"/>
                  </a:lnTo>
                  <a:lnTo>
                    <a:pt x="0" y="279780"/>
                  </a:lnTo>
                  <a:lnTo>
                    <a:pt x="0" y="31114"/>
                  </a:lnTo>
                  <a:close/>
                </a:path>
              </a:pathLst>
            </a:custGeom>
            <a:ln w="9144">
              <a:solidFill>
                <a:srgbClr val="FF0000"/>
              </a:solidFill>
            </a:ln>
          </p:spPr>
          <p:txBody>
            <a:bodyPr wrap="square" lIns="0" tIns="0" rIns="0" bIns="0" rtlCol="0"/>
            <a:lstStyle/>
            <a:p>
              <a:endParaRPr/>
            </a:p>
          </p:txBody>
        </p:sp>
      </p:grpSp>
      <p:grpSp>
        <p:nvGrpSpPr>
          <p:cNvPr id="45" name="object 45"/>
          <p:cNvGrpSpPr/>
          <p:nvPr/>
        </p:nvGrpSpPr>
        <p:grpSpPr>
          <a:xfrm>
            <a:off x="6292596" y="3858768"/>
            <a:ext cx="2296795" cy="868680"/>
            <a:chOff x="6292596" y="4072128"/>
            <a:chExt cx="2296795" cy="868680"/>
          </a:xfrm>
        </p:grpSpPr>
        <p:sp>
          <p:nvSpPr>
            <p:cNvPr id="46" name="object 46"/>
            <p:cNvSpPr/>
            <p:nvPr/>
          </p:nvSpPr>
          <p:spPr>
            <a:xfrm>
              <a:off x="6297168" y="4076700"/>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9"/>
                  </a:lnTo>
                  <a:lnTo>
                    <a:pt x="0" y="773557"/>
                  </a:lnTo>
                  <a:lnTo>
                    <a:pt x="6754" y="807029"/>
                  </a:lnTo>
                  <a:lnTo>
                    <a:pt x="25177" y="834358"/>
                  </a:lnTo>
                  <a:lnTo>
                    <a:pt x="52506" y="852781"/>
                  </a:lnTo>
                  <a:lnTo>
                    <a:pt x="85979"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Praktikumsseminar</a:t>
              </a:r>
              <a:br>
                <a:rPr lang="de-DE" sz="1400" b="1" dirty="0">
                  <a:latin typeface="+mj-lt"/>
                </a:rPr>
              </a:br>
              <a:r>
                <a:rPr lang="de-DE" sz="1400" b="1" dirty="0">
                  <a:latin typeface="+mj-lt"/>
                </a:rPr>
                <a:t>(1 LP)</a:t>
              </a:r>
              <a:endParaRPr sz="1400" b="1" dirty="0">
                <a:latin typeface="+mj-lt"/>
              </a:endParaRPr>
            </a:p>
          </p:txBody>
        </p:sp>
        <p:sp>
          <p:nvSpPr>
            <p:cNvPr id="47" name="object 47"/>
            <p:cNvSpPr/>
            <p:nvPr/>
          </p:nvSpPr>
          <p:spPr>
            <a:xfrm>
              <a:off x="6297168" y="4076700"/>
              <a:ext cx="2287905" cy="859790"/>
            </a:xfrm>
            <a:custGeom>
              <a:avLst/>
              <a:gdLst/>
              <a:ahLst/>
              <a:cxnLst/>
              <a:rect l="l" t="t" r="r" b="b"/>
              <a:pathLst>
                <a:path w="2287904" h="859789">
                  <a:moveTo>
                    <a:pt x="0" y="85979"/>
                  </a:moveTo>
                  <a:lnTo>
                    <a:pt x="6754" y="52506"/>
                  </a:lnTo>
                  <a:lnTo>
                    <a:pt x="25177" y="25177"/>
                  </a:lnTo>
                  <a:lnTo>
                    <a:pt x="52506" y="6754"/>
                  </a:lnTo>
                  <a:lnTo>
                    <a:pt x="85979"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9"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49" name="object 49"/>
          <p:cNvGrpSpPr/>
          <p:nvPr/>
        </p:nvGrpSpPr>
        <p:grpSpPr>
          <a:xfrm>
            <a:off x="6292596" y="4820411"/>
            <a:ext cx="2296795" cy="868680"/>
            <a:chOff x="6292596" y="5033771"/>
            <a:chExt cx="2296795" cy="868680"/>
          </a:xfrm>
        </p:grpSpPr>
        <p:sp>
          <p:nvSpPr>
            <p:cNvPr id="50" name="object 50"/>
            <p:cNvSpPr/>
            <p:nvPr/>
          </p:nvSpPr>
          <p:spPr>
            <a:xfrm>
              <a:off x="6297168" y="5038343"/>
              <a:ext cx="2287905" cy="859790"/>
            </a:xfrm>
            <a:custGeom>
              <a:avLst/>
              <a:gdLst/>
              <a:ahLst/>
              <a:cxnLst/>
              <a:rect l="l" t="t" r="r" b="b"/>
              <a:pathLst>
                <a:path w="2287904" h="859789">
                  <a:moveTo>
                    <a:pt x="2201545" y="0"/>
                  </a:moveTo>
                  <a:lnTo>
                    <a:pt x="85979" y="0"/>
                  </a:lnTo>
                  <a:lnTo>
                    <a:pt x="52506" y="6754"/>
                  </a:lnTo>
                  <a:lnTo>
                    <a:pt x="25177" y="25177"/>
                  </a:lnTo>
                  <a:lnTo>
                    <a:pt x="6754" y="52506"/>
                  </a:lnTo>
                  <a:lnTo>
                    <a:pt x="0" y="85978"/>
                  </a:lnTo>
                  <a:lnTo>
                    <a:pt x="0" y="773582"/>
                  </a:lnTo>
                  <a:lnTo>
                    <a:pt x="6754" y="807040"/>
                  </a:lnTo>
                  <a:lnTo>
                    <a:pt x="25177" y="834361"/>
                  </a:lnTo>
                  <a:lnTo>
                    <a:pt x="52506" y="852781"/>
                  </a:lnTo>
                  <a:lnTo>
                    <a:pt x="85979"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Schriftliche Praxisreflexion (unbenotete Studienleistung)</a:t>
              </a:r>
              <a:endParaRPr sz="1400" b="1" dirty="0">
                <a:latin typeface="+mj-lt"/>
              </a:endParaRPr>
            </a:p>
          </p:txBody>
        </p:sp>
        <p:sp>
          <p:nvSpPr>
            <p:cNvPr id="51" name="object 51"/>
            <p:cNvSpPr/>
            <p:nvPr/>
          </p:nvSpPr>
          <p:spPr>
            <a:xfrm>
              <a:off x="6297168" y="5038343"/>
              <a:ext cx="2287905" cy="859790"/>
            </a:xfrm>
            <a:custGeom>
              <a:avLst/>
              <a:gdLst/>
              <a:ahLst/>
              <a:cxnLst/>
              <a:rect l="l" t="t" r="r" b="b"/>
              <a:pathLst>
                <a:path w="2287904" h="859789">
                  <a:moveTo>
                    <a:pt x="0" y="85978"/>
                  </a:moveTo>
                  <a:lnTo>
                    <a:pt x="6754" y="52506"/>
                  </a:lnTo>
                  <a:lnTo>
                    <a:pt x="25177" y="25177"/>
                  </a:lnTo>
                  <a:lnTo>
                    <a:pt x="52506" y="6754"/>
                  </a:lnTo>
                  <a:lnTo>
                    <a:pt x="85979"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79" y="859535"/>
                  </a:lnTo>
                  <a:lnTo>
                    <a:pt x="52506" y="852781"/>
                  </a:lnTo>
                  <a:lnTo>
                    <a:pt x="25177" y="834361"/>
                  </a:lnTo>
                  <a:lnTo>
                    <a:pt x="6754" y="807040"/>
                  </a:lnTo>
                  <a:lnTo>
                    <a:pt x="0" y="773582"/>
                  </a:lnTo>
                  <a:lnTo>
                    <a:pt x="0" y="85978"/>
                  </a:lnTo>
                  <a:close/>
                </a:path>
              </a:pathLst>
            </a:custGeom>
            <a:ln w="9144">
              <a:solidFill>
                <a:srgbClr val="FF0000"/>
              </a:solidFill>
            </a:ln>
          </p:spPr>
          <p:txBody>
            <a:bodyPr wrap="square" lIns="0" tIns="0" rIns="0" bIns="0" rtlCol="0"/>
            <a:lstStyle/>
            <a:p>
              <a:endParaRPr/>
            </a:p>
          </p:txBody>
        </p:sp>
      </p:grpSp>
      <p:grpSp>
        <p:nvGrpSpPr>
          <p:cNvPr id="53" name="object 53"/>
          <p:cNvGrpSpPr/>
          <p:nvPr/>
        </p:nvGrpSpPr>
        <p:grpSpPr>
          <a:xfrm>
            <a:off x="8772143" y="3858768"/>
            <a:ext cx="2296795" cy="868680"/>
            <a:chOff x="8772143" y="4072128"/>
            <a:chExt cx="2296795" cy="868680"/>
          </a:xfrm>
        </p:grpSpPr>
        <p:sp>
          <p:nvSpPr>
            <p:cNvPr id="54" name="object 54"/>
            <p:cNvSpPr/>
            <p:nvPr/>
          </p:nvSpPr>
          <p:spPr>
            <a:xfrm>
              <a:off x="8776715"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Berufsfeldpraktikum über vier Wochen/140 Stunden (5 LP)</a:t>
              </a:r>
              <a:endParaRPr sz="1400" b="1" dirty="0">
                <a:latin typeface="+mj-lt"/>
              </a:endParaRPr>
            </a:p>
          </p:txBody>
        </p:sp>
        <p:sp>
          <p:nvSpPr>
            <p:cNvPr id="55" name="object 55"/>
            <p:cNvSpPr/>
            <p:nvPr/>
          </p:nvSpPr>
          <p:spPr>
            <a:xfrm>
              <a:off x="8776715"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lstStyle/>
            <a:p>
              <a:endParaRPr/>
            </a:p>
          </p:txBody>
        </p:sp>
      </p:grpSp>
      <p:sp>
        <p:nvSpPr>
          <p:cNvPr id="58" name="Holder 4">
            <a:extLst>
              <a:ext uri="{FF2B5EF4-FFF2-40B4-BE49-F238E27FC236}">
                <a16:creationId xmlns:a16="http://schemas.microsoft.com/office/drawing/2014/main" id="{FA5CFCDA-5409-EF95-6C88-A75A0C88428A}"/>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59" name="Holder 6">
            <a:extLst>
              <a:ext uri="{FF2B5EF4-FFF2-40B4-BE49-F238E27FC236}">
                <a16:creationId xmlns:a16="http://schemas.microsoft.com/office/drawing/2014/main" id="{72D60FD3-7473-0E89-FB7B-0D5B1B9C4484}"/>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6</a:t>
            </a:fld>
            <a:endParaRPr lang="de-DE" dirty="0"/>
          </a:p>
        </p:txBody>
      </p:sp>
    </p:spTree>
    <p:extLst>
      <p:ext uri="{BB962C8B-B14F-4D97-AF65-F5344CB8AC3E}">
        <p14:creationId xmlns:p14="http://schemas.microsoft.com/office/powerpoint/2010/main" val="383848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fade">
                                      <p:cBhvr>
                                        <p:cTn id="24" dur="500"/>
                                        <p:tgtEl>
                                          <p:spTgt spid="37"/>
                                        </p:tgtEl>
                                      </p:cBhvr>
                                    </p:animEffect>
                                  </p:childTnLst>
                                </p:cTn>
                              </p:par>
                              <p:par>
                                <p:cTn id="25" presetID="10"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par>
                                <p:cTn id="31" presetID="10" presetClass="entr" presetSubtype="0" fill="hold"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1"/>
                                        </p:tgtEl>
                                        <p:attrNameLst>
                                          <p:attrName>style.visibility</p:attrName>
                                        </p:attrNameLst>
                                      </p:cBhvr>
                                      <p:to>
                                        <p:strVal val="visible"/>
                                      </p:to>
                                    </p:set>
                                    <p:animEffect transition="in" filter="fade">
                                      <p:cBhvr>
                                        <p:cTn id="38" dur="500"/>
                                        <p:tgtEl>
                                          <p:spTgt spid="41"/>
                                        </p:tgtEl>
                                      </p:cBhvr>
                                    </p:animEffect>
                                  </p:childTnLst>
                                </p:cTn>
                              </p:par>
                              <p:par>
                                <p:cTn id="39" presetID="10" presetClass="entr" presetSubtype="0" fill="hold" nodeType="with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fade">
                                      <p:cBhvr>
                                        <p:cTn id="41" dur="500"/>
                                        <p:tgtEl>
                                          <p:spTgt spid="53"/>
                                        </p:tgtEl>
                                      </p:cBhvr>
                                    </p:animEffect>
                                  </p:childTnLst>
                                </p:cTn>
                              </p:par>
                              <p:par>
                                <p:cTn id="42" presetID="10" presetClass="entr" presetSubtype="0" fill="hold" nodeType="with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par>
                                <p:cTn id="45" presetID="10" presetClass="entr" presetSubtype="0" fill="hold" nodeType="with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title"/>
          </p:nvPr>
        </p:nvSpPr>
        <p:spPr>
          <a:xfrm>
            <a:off x="916939" y="457276"/>
            <a:ext cx="10066655" cy="536685"/>
          </a:xfrm>
          <a:prstGeom prst="rect">
            <a:avLst/>
          </a:prstGeom>
        </p:spPr>
        <p:txBody>
          <a:bodyPr vert="horz" wrap="square" lIns="0" tIns="13335" rIns="0" bIns="0" rtlCol="0">
            <a:spAutoFit/>
          </a:bodyPr>
          <a:lstStyle/>
          <a:p>
            <a:pPr marL="12700">
              <a:lnSpc>
                <a:spcPct val="100000"/>
              </a:lnSpc>
              <a:spcBef>
                <a:spcPts val="105"/>
              </a:spcBef>
            </a:pPr>
            <a:r>
              <a:rPr sz="3400" b="1" dirty="0">
                <a:latin typeface="+mj-lt"/>
              </a:rPr>
              <a:t>Bildungswissenschaften</a:t>
            </a:r>
            <a:r>
              <a:rPr sz="3400" b="1" spc="-60" dirty="0">
                <a:latin typeface="+mj-lt"/>
              </a:rPr>
              <a:t> </a:t>
            </a:r>
            <a:r>
              <a:rPr sz="3400" b="1" dirty="0">
                <a:latin typeface="+mj-lt"/>
              </a:rPr>
              <a:t>(42</a:t>
            </a:r>
            <a:r>
              <a:rPr sz="3400" b="1" spc="-75" dirty="0">
                <a:latin typeface="+mj-lt"/>
              </a:rPr>
              <a:t> </a:t>
            </a:r>
            <a:r>
              <a:rPr sz="3400" b="1" dirty="0">
                <a:latin typeface="+mj-lt"/>
              </a:rPr>
              <a:t>LP)</a:t>
            </a:r>
            <a:r>
              <a:rPr sz="3400" b="1" spc="-65" dirty="0">
                <a:latin typeface="+mj-lt"/>
              </a:rPr>
              <a:t> </a:t>
            </a:r>
            <a:r>
              <a:rPr sz="3400" b="1" spc="-10" dirty="0">
                <a:latin typeface="+mj-lt"/>
              </a:rPr>
              <a:t>HRSGe</a:t>
            </a:r>
          </a:p>
        </p:txBody>
      </p:sp>
      <p:grpSp>
        <p:nvGrpSpPr>
          <p:cNvPr id="9" name="object 9"/>
          <p:cNvGrpSpPr/>
          <p:nvPr/>
        </p:nvGrpSpPr>
        <p:grpSpPr>
          <a:xfrm>
            <a:off x="304800" y="3438646"/>
            <a:ext cx="11550014" cy="451484"/>
            <a:chOff x="1100327" y="1280160"/>
            <a:chExt cx="9947275" cy="451484"/>
          </a:xfrm>
        </p:grpSpPr>
        <p:sp>
          <p:nvSpPr>
            <p:cNvPr id="10" name="object 10"/>
            <p:cNvSpPr/>
            <p:nvPr/>
          </p:nvSpPr>
          <p:spPr>
            <a:xfrm>
              <a:off x="1104899" y="1284732"/>
              <a:ext cx="9938385" cy="441959"/>
            </a:xfrm>
            <a:custGeom>
              <a:avLst/>
              <a:gdLst/>
              <a:ahLst/>
              <a:cxnLst/>
              <a:rect l="l" t="t" r="r" b="b"/>
              <a:pathLst>
                <a:path w="9938385" h="441960">
                  <a:moveTo>
                    <a:pt x="9893808" y="0"/>
                  </a:moveTo>
                  <a:lnTo>
                    <a:pt x="44196" y="0"/>
                  </a:lnTo>
                  <a:lnTo>
                    <a:pt x="26992" y="3476"/>
                  </a:lnTo>
                  <a:lnTo>
                    <a:pt x="12944" y="12953"/>
                  </a:lnTo>
                  <a:lnTo>
                    <a:pt x="3473" y="27003"/>
                  </a:lnTo>
                  <a:lnTo>
                    <a:pt x="0" y="44195"/>
                  </a:lnTo>
                  <a:lnTo>
                    <a:pt x="0" y="397763"/>
                  </a:lnTo>
                  <a:lnTo>
                    <a:pt x="3473" y="414956"/>
                  </a:lnTo>
                  <a:lnTo>
                    <a:pt x="12944" y="429005"/>
                  </a:lnTo>
                  <a:lnTo>
                    <a:pt x="26992" y="438483"/>
                  </a:lnTo>
                  <a:lnTo>
                    <a:pt x="44196" y="441959"/>
                  </a:lnTo>
                  <a:lnTo>
                    <a:pt x="9893808" y="441959"/>
                  </a:lnTo>
                  <a:lnTo>
                    <a:pt x="9911000" y="438483"/>
                  </a:lnTo>
                  <a:lnTo>
                    <a:pt x="9925050" y="429005"/>
                  </a:lnTo>
                  <a:lnTo>
                    <a:pt x="9934527" y="414956"/>
                  </a:lnTo>
                  <a:lnTo>
                    <a:pt x="9938004" y="397763"/>
                  </a:lnTo>
                  <a:lnTo>
                    <a:pt x="9938004" y="44195"/>
                  </a:lnTo>
                  <a:lnTo>
                    <a:pt x="9934527" y="27003"/>
                  </a:lnTo>
                  <a:lnTo>
                    <a:pt x="9925050" y="12953"/>
                  </a:lnTo>
                  <a:lnTo>
                    <a:pt x="9911000" y="3476"/>
                  </a:lnTo>
                  <a:lnTo>
                    <a:pt x="9893808"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„Berufsorientierung und Schulsozialarbeit“ (BO/SZP)</a:t>
              </a:r>
              <a:endParaRPr sz="1400" b="1" dirty="0">
                <a:solidFill>
                  <a:schemeClr val="bg1"/>
                </a:solidFill>
                <a:latin typeface="+mj-lt"/>
              </a:endParaRPr>
            </a:p>
          </p:txBody>
        </p:sp>
        <p:sp>
          <p:nvSpPr>
            <p:cNvPr id="11" name="object 11"/>
            <p:cNvSpPr/>
            <p:nvPr/>
          </p:nvSpPr>
          <p:spPr>
            <a:xfrm>
              <a:off x="1104899" y="1284732"/>
              <a:ext cx="9938385" cy="441959"/>
            </a:xfrm>
            <a:custGeom>
              <a:avLst/>
              <a:gdLst/>
              <a:ahLst/>
              <a:cxnLst/>
              <a:rect l="l" t="t" r="r" b="b"/>
              <a:pathLst>
                <a:path w="9938385" h="441960">
                  <a:moveTo>
                    <a:pt x="0" y="44195"/>
                  </a:moveTo>
                  <a:lnTo>
                    <a:pt x="3473" y="27003"/>
                  </a:lnTo>
                  <a:lnTo>
                    <a:pt x="12944" y="12953"/>
                  </a:lnTo>
                  <a:lnTo>
                    <a:pt x="26992" y="3476"/>
                  </a:lnTo>
                  <a:lnTo>
                    <a:pt x="44196" y="0"/>
                  </a:lnTo>
                  <a:lnTo>
                    <a:pt x="9893808" y="0"/>
                  </a:lnTo>
                  <a:lnTo>
                    <a:pt x="9911000" y="3476"/>
                  </a:lnTo>
                  <a:lnTo>
                    <a:pt x="9925050" y="12953"/>
                  </a:lnTo>
                  <a:lnTo>
                    <a:pt x="9934527" y="27003"/>
                  </a:lnTo>
                  <a:lnTo>
                    <a:pt x="9938004" y="44195"/>
                  </a:lnTo>
                  <a:lnTo>
                    <a:pt x="9938004" y="397763"/>
                  </a:lnTo>
                  <a:lnTo>
                    <a:pt x="9934527" y="414956"/>
                  </a:lnTo>
                  <a:lnTo>
                    <a:pt x="9925050" y="429005"/>
                  </a:lnTo>
                  <a:lnTo>
                    <a:pt x="9911000" y="438483"/>
                  </a:lnTo>
                  <a:lnTo>
                    <a:pt x="9893808" y="441959"/>
                  </a:lnTo>
                  <a:lnTo>
                    <a:pt x="44196" y="441959"/>
                  </a:lnTo>
                  <a:lnTo>
                    <a:pt x="26992" y="438483"/>
                  </a:lnTo>
                  <a:lnTo>
                    <a:pt x="12944" y="429005"/>
                  </a:lnTo>
                  <a:lnTo>
                    <a:pt x="3473" y="414956"/>
                  </a:lnTo>
                  <a:lnTo>
                    <a:pt x="0" y="397763"/>
                  </a:lnTo>
                  <a:lnTo>
                    <a:pt x="0" y="44195"/>
                  </a:lnTo>
                  <a:close/>
                </a:path>
              </a:pathLst>
            </a:custGeom>
            <a:ln w="9143">
              <a:solidFill>
                <a:srgbClr val="FF0000"/>
              </a:solidFill>
            </a:ln>
          </p:spPr>
          <p:txBody>
            <a:bodyPr wrap="square" lIns="0" tIns="0" rIns="0" bIns="0" rtlCol="0"/>
            <a:lstStyle/>
            <a:p>
              <a:endParaRPr/>
            </a:p>
          </p:txBody>
        </p:sp>
      </p:grpSp>
      <p:grpSp>
        <p:nvGrpSpPr>
          <p:cNvPr id="13" name="object 13"/>
          <p:cNvGrpSpPr/>
          <p:nvPr/>
        </p:nvGrpSpPr>
        <p:grpSpPr>
          <a:xfrm>
            <a:off x="311715" y="4026833"/>
            <a:ext cx="3744000" cy="711835"/>
            <a:chOff x="1097280" y="1900427"/>
            <a:chExt cx="3145790" cy="711835"/>
          </a:xfrm>
        </p:grpSpPr>
        <p:sp>
          <p:nvSpPr>
            <p:cNvPr id="14" name="object 14"/>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Vorlesung „Einführung in die Berufsorientierung“ (2 LP)</a:t>
              </a:r>
              <a:endParaRPr sz="1400" b="1" dirty="0">
                <a:latin typeface="+mj-lt"/>
              </a:endParaRPr>
            </a:p>
          </p:txBody>
        </p:sp>
        <p:sp>
          <p:nvSpPr>
            <p:cNvPr id="15" name="object 15"/>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21" name="object 21"/>
          <p:cNvGrpSpPr/>
          <p:nvPr/>
        </p:nvGrpSpPr>
        <p:grpSpPr>
          <a:xfrm>
            <a:off x="4207955" y="4031405"/>
            <a:ext cx="3744000" cy="711835"/>
            <a:chOff x="4497323" y="1900427"/>
            <a:chExt cx="3145790" cy="711835"/>
          </a:xfrm>
        </p:grpSpPr>
        <p:sp>
          <p:nvSpPr>
            <p:cNvPr id="22" name="object 22"/>
            <p:cNvSpPr/>
            <p:nvPr/>
          </p:nvSpPr>
          <p:spPr>
            <a:xfrm>
              <a:off x="4501895" y="1904999"/>
              <a:ext cx="3136900" cy="702945"/>
            </a:xfrm>
            <a:custGeom>
              <a:avLst/>
              <a:gdLst/>
              <a:ahLst/>
              <a:cxnLst/>
              <a:rect l="l" t="t" r="r" b="b"/>
              <a:pathLst>
                <a:path w="3136900" h="702944">
                  <a:moveTo>
                    <a:pt x="3066160" y="0"/>
                  </a:moveTo>
                  <a:lnTo>
                    <a:pt x="70230" y="0"/>
                  </a:lnTo>
                  <a:lnTo>
                    <a:pt x="42916" y="5526"/>
                  </a:lnTo>
                  <a:lnTo>
                    <a:pt x="20589" y="20589"/>
                  </a:lnTo>
                  <a:lnTo>
                    <a:pt x="5526" y="42916"/>
                  </a:lnTo>
                  <a:lnTo>
                    <a:pt x="0" y="70230"/>
                  </a:lnTo>
                  <a:lnTo>
                    <a:pt x="0" y="632333"/>
                  </a:lnTo>
                  <a:lnTo>
                    <a:pt x="5526" y="659647"/>
                  </a:lnTo>
                  <a:lnTo>
                    <a:pt x="20589" y="681974"/>
                  </a:lnTo>
                  <a:lnTo>
                    <a:pt x="42916" y="697037"/>
                  </a:lnTo>
                  <a:lnTo>
                    <a:pt x="70230" y="702563"/>
                  </a:lnTo>
                  <a:lnTo>
                    <a:pt x="3066160"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0" y="0"/>
                  </a:lnTo>
                  <a:close/>
                </a:path>
              </a:pathLst>
            </a:custGeom>
            <a:solidFill>
              <a:srgbClr val="FFCCCC"/>
            </a:solidFill>
          </p:spPr>
          <p:txBody>
            <a:bodyPr wrap="square" lIns="0" tIns="0" rIns="0" bIns="0" rtlCol="0" anchor="ctr"/>
            <a:lstStyle/>
            <a:p>
              <a:pPr algn="ctr"/>
              <a:r>
                <a:rPr lang="de-DE" sz="1400" b="1" dirty="0">
                  <a:latin typeface="+mj-lt"/>
                </a:rPr>
                <a:t>Seminar „Konzepte und Maßnahmen sowie methodische und didaktische Fragestellungen der Berufsorientierung (3 LP) </a:t>
              </a:r>
              <a:endParaRPr sz="1400" b="1" dirty="0">
                <a:latin typeface="+mj-lt"/>
              </a:endParaRPr>
            </a:p>
          </p:txBody>
        </p:sp>
        <p:sp>
          <p:nvSpPr>
            <p:cNvPr id="23" name="object 23"/>
            <p:cNvSpPr/>
            <p:nvPr/>
          </p:nvSpPr>
          <p:spPr>
            <a:xfrm>
              <a:off x="4501895" y="1904999"/>
              <a:ext cx="3136900" cy="702945"/>
            </a:xfrm>
            <a:custGeom>
              <a:avLst/>
              <a:gdLst/>
              <a:ahLst/>
              <a:cxnLst/>
              <a:rect l="l" t="t" r="r" b="b"/>
              <a:pathLst>
                <a:path w="3136900" h="702944">
                  <a:moveTo>
                    <a:pt x="0" y="70230"/>
                  </a:moveTo>
                  <a:lnTo>
                    <a:pt x="5526" y="42916"/>
                  </a:lnTo>
                  <a:lnTo>
                    <a:pt x="20589" y="20589"/>
                  </a:lnTo>
                  <a:lnTo>
                    <a:pt x="42916" y="5526"/>
                  </a:lnTo>
                  <a:lnTo>
                    <a:pt x="70230" y="0"/>
                  </a:lnTo>
                  <a:lnTo>
                    <a:pt x="3066160"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0" y="702563"/>
                  </a:lnTo>
                  <a:lnTo>
                    <a:pt x="70230" y="702563"/>
                  </a:lnTo>
                  <a:lnTo>
                    <a:pt x="42916" y="697037"/>
                  </a:lnTo>
                  <a:lnTo>
                    <a:pt x="20589" y="681974"/>
                  </a:lnTo>
                  <a:lnTo>
                    <a:pt x="5526"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29" name="object 29"/>
          <p:cNvGrpSpPr/>
          <p:nvPr/>
        </p:nvGrpSpPr>
        <p:grpSpPr>
          <a:xfrm>
            <a:off x="8105801" y="4031405"/>
            <a:ext cx="3744000" cy="711835"/>
            <a:chOff x="7897368" y="1900427"/>
            <a:chExt cx="3147060" cy="711835"/>
          </a:xfrm>
        </p:grpSpPr>
        <p:sp>
          <p:nvSpPr>
            <p:cNvPr id="30" name="object 30"/>
            <p:cNvSpPr/>
            <p:nvPr/>
          </p:nvSpPr>
          <p:spPr>
            <a:xfrm>
              <a:off x="7901940" y="1904999"/>
              <a:ext cx="3138170" cy="702945"/>
            </a:xfrm>
            <a:custGeom>
              <a:avLst/>
              <a:gdLst/>
              <a:ahLst/>
              <a:cxnLst/>
              <a:rect l="l" t="t" r="r" b="b"/>
              <a:pathLst>
                <a:path w="3138170" h="702944">
                  <a:moveTo>
                    <a:pt x="3067684" y="0"/>
                  </a:moveTo>
                  <a:lnTo>
                    <a:pt x="70230" y="0"/>
                  </a:lnTo>
                  <a:lnTo>
                    <a:pt x="42916" y="5526"/>
                  </a:lnTo>
                  <a:lnTo>
                    <a:pt x="20589" y="20589"/>
                  </a:lnTo>
                  <a:lnTo>
                    <a:pt x="5526" y="42916"/>
                  </a:lnTo>
                  <a:lnTo>
                    <a:pt x="0" y="70230"/>
                  </a:lnTo>
                  <a:lnTo>
                    <a:pt x="0" y="632333"/>
                  </a:lnTo>
                  <a:lnTo>
                    <a:pt x="5526" y="659647"/>
                  </a:lnTo>
                  <a:lnTo>
                    <a:pt x="20589" y="681974"/>
                  </a:lnTo>
                  <a:lnTo>
                    <a:pt x="42916" y="697037"/>
                  </a:lnTo>
                  <a:lnTo>
                    <a:pt x="70230" y="702563"/>
                  </a:lnTo>
                  <a:lnTo>
                    <a:pt x="3067684" y="702563"/>
                  </a:lnTo>
                  <a:lnTo>
                    <a:pt x="3094999" y="697037"/>
                  </a:lnTo>
                  <a:lnTo>
                    <a:pt x="3117326" y="681974"/>
                  </a:lnTo>
                  <a:lnTo>
                    <a:pt x="3132389" y="659647"/>
                  </a:lnTo>
                  <a:lnTo>
                    <a:pt x="3137915" y="632333"/>
                  </a:lnTo>
                  <a:lnTo>
                    <a:pt x="3137915" y="70230"/>
                  </a:lnTo>
                  <a:lnTo>
                    <a:pt x="3132389" y="42916"/>
                  </a:lnTo>
                  <a:lnTo>
                    <a:pt x="3117326" y="20589"/>
                  </a:lnTo>
                  <a:lnTo>
                    <a:pt x="3094999" y="5526"/>
                  </a:lnTo>
                  <a:lnTo>
                    <a:pt x="3067684" y="0"/>
                  </a:lnTo>
                  <a:close/>
                </a:path>
              </a:pathLst>
            </a:custGeom>
            <a:solidFill>
              <a:srgbClr val="FFCCCC"/>
            </a:solidFill>
          </p:spPr>
          <p:txBody>
            <a:bodyPr wrap="square" lIns="0" tIns="0" rIns="0" bIns="0" rtlCol="0" anchor="ctr"/>
            <a:lstStyle/>
            <a:p>
              <a:pPr algn="ctr"/>
              <a:r>
                <a:rPr lang="de-DE" sz="1400" b="1" dirty="0">
                  <a:latin typeface="+mj-lt"/>
                </a:rPr>
                <a:t>Seminar: „Konzepte und Maßnahmen der Schulsozialarbeit“ (3 LP)</a:t>
              </a:r>
              <a:endParaRPr sz="1400" b="1" dirty="0">
                <a:latin typeface="+mj-lt"/>
              </a:endParaRPr>
            </a:p>
          </p:txBody>
        </p:sp>
        <p:sp>
          <p:nvSpPr>
            <p:cNvPr id="31" name="object 31"/>
            <p:cNvSpPr/>
            <p:nvPr/>
          </p:nvSpPr>
          <p:spPr>
            <a:xfrm>
              <a:off x="7901940" y="1904999"/>
              <a:ext cx="3138170" cy="702945"/>
            </a:xfrm>
            <a:custGeom>
              <a:avLst/>
              <a:gdLst/>
              <a:ahLst/>
              <a:cxnLst/>
              <a:rect l="l" t="t" r="r" b="b"/>
              <a:pathLst>
                <a:path w="3138170" h="702944">
                  <a:moveTo>
                    <a:pt x="0" y="70230"/>
                  </a:moveTo>
                  <a:lnTo>
                    <a:pt x="5526" y="42916"/>
                  </a:lnTo>
                  <a:lnTo>
                    <a:pt x="20589" y="20589"/>
                  </a:lnTo>
                  <a:lnTo>
                    <a:pt x="42916" y="5526"/>
                  </a:lnTo>
                  <a:lnTo>
                    <a:pt x="70230" y="0"/>
                  </a:lnTo>
                  <a:lnTo>
                    <a:pt x="3067684" y="0"/>
                  </a:lnTo>
                  <a:lnTo>
                    <a:pt x="3094999" y="5526"/>
                  </a:lnTo>
                  <a:lnTo>
                    <a:pt x="3117326" y="20589"/>
                  </a:lnTo>
                  <a:lnTo>
                    <a:pt x="3132389" y="42916"/>
                  </a:lnTo>
                  <a:lnTo>
                    <a:pt x="3137915" y="70230"/>
                  </a:lnTo>
                  <a:lnTo>
                    <a:pt x="3137915" y="632333"/>
                  </a:lnTo>
                  <a:lnTo>
                    <a:pt x="3132389" y="659647"/>
                  </a:lnTo>
                  <a:lnTo>
                    <a:pt x="3117326" y="681974"/>
                  </a:lnTo>
                  <a:lnTo>
                    <a:pt x="3094999" y="697037"/>
                  </a:lnTo>
                  <a:lnTo>
                    <a:pt x="3067684" y="702563"/>
                  </a:lnTo>
                  <a:lnTo>
                    <a:pt x="70230" y="702563"/>
                  </a:lnTo>
                  <a:lnTo>
                    <a:pt x="42916" y="697037"/>
                  </a:lnTo>
                  <a:lnTo>
                    <a:pt x="20589" y="681974"/>
                  </a:lnTo>
                  <a:lnTo>
                    <a:pt x="5526"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37" name="object 37"/>
          <p:cNvGrpSpPr/>
          <p:nvPr/>
        </p:nvGrpSpPr>
        <p:grpSpPr>
          <a:xfrm>
            <a:off x="312505" y="1027793"/>
            <a:ext cx="6090113" cy="311150"/>
            <a:chOff x="1153668" y="3660648"/>
            <a:chExt cx="4765675" cy="311150"/>
          </a:xfrm>
        </p:grpSpPr>
        <p:sp>
          <p:nvSpPr>
            <p:cNvPr id="38" name="object 38"/>
            <p:cNvSpPr/>
            <p:nvPr/>
          </p:nvSpPr>
          <p:spPr>
            <a:xfrm>
              <a:off x="1153668" y="3660648"/>
              <a:ext cx="4765675" cy="311150"/>
            </a:xfrm>
            <a:custGeom>
              <a:avLst/>
              <a:gdLst/>
              <a:ahLst/>
              <a:cxnLst/>
              <a:rect l="l" t="t" r="r" b="b"/>
              <a:pathLst>
                <a:path w="4765675" h="311150">
                  <a:moveTo>
                    <a:pt x="4734433" y="0"/>
                  </a:moveTo>
                  <a:lnTo>
                    <a:pt x="31089" y="0"/>
                  </a:lnTo>
                  <a:lnTo>
                    <a:pt x="18988" y="2450"/>
                  </a:lnTo>
                  <a:lnTo>
                    <a:pt x="9105" y="9128"/>
                  </a:lnTo>
                  <a:lnTo>
                    <a:pt x="2443" y="19020"/>
                  </a:lnTo>
                  <a:lnTo>
                    <a:pt x="0" y="31114"/>
                  </a:lnTo>
                  <a:lnTo>
                    <a:pt x="0" y="279781"/>
                  </a:lnTo>
                  <a:lnTo>
                    <a:pt x="2443" y="291875"/>
                  </a:lnTo>
                  <a:lnTo>
                    <a:pt x="9105" y="301767"/>
                  </a:lnTo>
                  <a:lnTo>
                    <a:pt x="18988" y="308445"/>
                  </a:lnTo>
                  <a:lnTo>
                    <a:pt x="31089" y="310895"/>
                  </a:lnTo>
                  <a:lnTo>
                    <a:pt x="4734433" y="310895"/>
                  </a:lnTo>
                  <a:lnTo>
                    <a:pt x="4746527" y="308445"/>
                  </a:lnTo>
                  <a:lnTo>
                    <a:pt x="4756419" y="301767"/>
                  </a:lnTo>
                  <a:lnTo>
                    <a:pt x="4763097" y="291875"/>
                  </a:lnTo>
                  <a:lnTo>
                    <a:pt x="4765548" y="279781"/>
                  </a:lnTo>
                  <a:lnTo>
                    <a:pt x="4765548" y="31114"/>
                  </a:lnTo>
                  <a:lnTo>
                    <a:pt x="4763097" y="19020"/>
                  </a:lnTo>
                  <a:lnTo>
                    <a:pt x="4756419" y="9128"/>
                  </a:lnTo>
                  <a:lnTo>
                    <a:pt x="4746527" y="2450"/>
                  </a:lnTo>
                  <a:lnTo>
                    <a:pt x="4734433"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Modul „Lernen, Entwicklung, Soziale Prozesse, Diagnose und Förderung “ (LESD)</a:t>
              </a:r>
              <a:endParaRPr sz="1400" b="1" dirty="0">
                <a:solidFill>
                  <a:schemeClr val="bg1"/>
                </a:solidFill>
                <a:latin typeface="+mj-lt"/>
              </a:endParaRPr>
            </a:p>
          </p:txBody>
        </p:sp>
        <p:sp>
          <p:nvSpPr>
            <p:cNvPr id="39" name="object 39"/>
            <p:cNvSpPr/>
            <p:nvPr/>
          </p:nvSpPr>
          <p:spPr>
            <a:xfrm>
              <a:off x="1153668" y="3660648"/>
              <a:ext cx="4765675" cy="311150"/>
            </a:xfrm>
            <a:custGeom>
              <a:avLst/>
              <a:gdLst/>
              <a:ahLst/>
              <a:cxnLst/>
              <a:rect l="l" t="t" r="r" b="b"/>
              <a:pathLst>
                <a:path w="4765675" h="311150">
                  <a:moveTo>
                    <a:pt x="0" y="31114"/>
                  </a:moveTo>
                  <a:lnTo>
                    <a:pt x="2443" y="19020"/>
                  </a:lnTo>
                  <a:lnTo>
                    <a:pt x="9105" y="9128"/>
                  </a:lnTo>
                  <a:lnTo>
                    <a:pt x="18988" y="2450"/>
                  </a:lnTo>
                  <a:lnTo>
                    <a:pt x="31089" y="0"/>
                  </a:lnTo>
                  <a:lnTo>
                    <a:pt x="4734433" y="0"/>
                  </a:lnTo>
                  <a:lnTo>
                    <a:pt x="4746527" y="2450"/>
                  </a:lnTo>
                  <a:lnTo>
                    <a:pt x="4756419" y="9128"/>
                  </a:lnTo>
                  <a:lnTo>
                    <a:pt x="4763097" y="19020"/>
                  </a:lnTo>
                  <a:lnTo>
                    <a:pt x="4765548" y="31114"/>
                  </a:lnTo>
                  <a:lnTo>
                    <a:pt x="4765548" y="279781"/>
                  </a:lnTo>
                  <a:lnTo>
                    <a:pt x="4763097" y="291875"/>
                  </a:lnTo>
                  <a:lnTo>
                    <a:pt x="4756419" y="301767"/>
                  </a:lnTo>
                  <a:lnTo>
                    <a:pt x="4746527" y="308445"/>
                  </a:lnTo>
                  <a:lnTo>
                    <a:pt x="4734433" y="310895"/>
                  </a:lnTo>
                  <a:lnTo>
                    <a:pt x="31089" y="310895"/>
                  </a:lnTo>
                  <a:lnTo>
                    <a:pt x="18988" y="308445"/>
                  </a:lnTo>
                  <a:lnTo>
                    <a:pt x="9105" y="301767"/>
                  </a:lnTo>
                  <a:lnTo>
                    <a:pt x="2443" y="291875"/>
                  </a:lnTo>
                  <a:lnTo>
                    <a:pt x="0" y="279781"/>
                  </a:lnTo>
                  <a:lnTo>
                    <a:pt x="0" y="31114"/>
                  </a:lnTo>
                  <a:close/>
                </a:path>
              </a:pathLst>
            </a:custGeom>
            <a:ln w="9144">
              <a:solidFill>
                <a:srgbClr val="FF0000"/>
              </a:solidFill>
            </a:ln>
          </p:spPr>
          <p:txBody>
            <a:bodyPr wrap="square" lIns="0" tIns="0" rIns="0" bIns="0" rtlCol="0"/>
            <a:lstStyle/>
            <a:p>
              <a:pPr algn="ctr"/>
              <a:endParaRPr sz="1400" b="1">
                <a:solidFill>
                  <a:schemeClr val="bg1"/>
                </a:solidFill>
                <a:latin typeface="+mj-lt"/>
              </a:endParaRPr>
            </a:p>
          </p:txBody>
        </p:sp>
      </p:grpSp>
      <p:grpSp>
        <p:nvGrpSpPr>
          <p:cNvPr id="54" name="object 54"/>
          <p:cNvGrpSpPr/>
          <p:nvPr/>
        </p:nvGrpSpPr>
        <p:grpSpPr>
          <a:xfrm>
            <a:off x="6477000" y="1025456"/>
            <a:ext cx="5402495" cy="320040"/>
            <a:chOff x="6272784" y="3657600"/>
            <a:chExt cx="4776470" cy="320040"/>
          </a:xfrm>
        </p:grpSpPr>
        <p:sp>
          <p:nvSpPr>
            <p:cNvPr id="55" name="object 55"/>
            <p:cNvSpPr/>
            <p:nvPr/>
          </p:nvSpPr>
          <p:spPr>
            <a:xfrm>
              <a:off x="6277356" y="3662172"/>
              <a:ext cx="4767580" cy="311150"/>
            </a:xfrm>
            <a:custGeom>
              <a:avLst/>
              <a:gdLst/>
              <a:ahLst/>
              <a:cxnLst/>
              <a:rect l="l" t="t" r="r" b="b"/>
              <a:pathLst>
                <a:path w="4767580" h="311150">
                  <a:moveTo>
                    <a:pt x="4735957" y="0"/>
                  </a:moveTo>
                  <a:lnTo>
                    <a:pt x="31115" y="0"/>
                  </a:lnTo>
                  <a:lnTo>
                    <a:pt x="19020" y="2450"/>
                  </a:lnTo>
                  <a:lnTo>
                    <a:pt x="9128" y="9128"/>
                  </a:lnTo>
                  <a:lnTo>
                    <a:pt x="2450" y="19020"/>
                  </a:lnTo>
                  <a:lnTo>
                    <a:pt x="0" y="31114"/>
                  </a:lnTo>
                  <a:lnTo>
                    <a:pt x="0" y="279780"/>
                  </a:lnTo>
                  <a:lnTo>
                    <a:pt x="2450" y="291875"/>
                  </a:lnTo>
                  <a:lnTo>
                    <a:pt x="9128" y="301767"/>
                  </a:lnTo>
                  <a:lnTo>
                    <a:pt x="19020" y="308445"/>
                  </a:lnTo>
                  <a:lnTo>
                    <a:pt x="31115" y="310895"/>
                  </a:lnTo>
                  <a:lnTo>
                    <a:pt x="4735957" y="310895"/>
                  </a:lnTo>
                  <a:lnTo>
                    <a:pt x="4748051" y="308445"/>
                  </a:lnTo>
                  <a:lnTo>
                    <a:pt x="4757943" y="301767"/>
                  </a:lnTo>
                  <a:lnTo>
                    <a:pt x="4764621" y="291875"/>
                  </a:lnTo>
                  <a:lnTo>
                    <a:pt x="4767072" y="279780"/>
                  </a:lnTo>
                  <a:lnTo>
                    <a:pt x="4767072" y="31114"/>
                  </a:lnTo>
                  <a:lnTo>
                    <a:pt x="4764621" y="19020"/>
                  </a:lnTo>
                  <a:lnTo>
                    <a:pt x="4757943" y="9128"/>
                  </a:lnTo>
                  <a:lnTo>
                    <a:pt x="4748051" y="2450"/>
                  </a:lnTo>
                  <a:lnTo>
                    <a:pt x="4735957" y="0"/>
                  </a:lnTo>
                  <a:close/>
                </a:path>
              </a:pathLst>
            </a:custGeom>
            <a:solidFill>
              <a:srgbClr val="FF0000"/>
            </a:solidFill>
          </p:spPr>
          <p:txBody>
            <a:bodyPr wrap="square" lIns="0" tIns="0" rIns="0" bIns="0" rtlCol="0" anchor="ctr"/>
            <a:lstStyle/>
            <a:p>
              <a:pPr algn="ctr"/>
              <a:r>
                <a:rPr lang="de-DE" sz="1400" b="1" dirty="0">
                  <a:solidFill>
                    <a:schemeClr val="bg1"/>
                  </a:solidFill>
                  <a:latin typeface="+mj-lt"/>
                </a:rPr>
                <a:t>Seminar: „Bildungsprozesse und gesellschaftlicher Wandel“ (BGW)</a:t>
              </a:r>
              <a:endParaRPr sz="1400" b="1" dirty="0">
                <a:solidFill>
                  <a:schemeClr val="bg1"/>
                </a:solidFill>
                <a:latin typeface="+mj-lt"/>
              </a:endParaRPr>
            </a:p>
          </p:txBody>
        </p:sp>
        <p:sp>
          <p:nvSpPr>
            <p:cNvPr id="56" name="object 56"/>
            <p:cNvSpPr/>
            <p:nvPr/>
          </p:nvSpPr>
          <p:spPr>
            <a:xfrm>
              <a:off x="6277356" y="3662172"/>
              <a:ext cx="4767580" cy="311150"/>
            </a:xfrm>
            <a:custGeom>
              <a:avLst/>
              <a:gdLst/>
              <a:ahLst/>
              <a:cxnLst/>
              <a:rect l="l" t="t" r="r" b="b"/>
              <a:pathLst>
                <a:path w="4767580" h="311150">
                  <a:moveTo>
                    <a:pt x="0" y="31114"/>
                  </a:moveTo>
                  <a:lnTo>
                    <a:pt x="2450" y="19020"/>
                  </a:lnTo>
                  <a:lnTo>
                    <a:pt x="9128" y="9128"/>
                  </a:lnTo>
                  <a:lnTo>
                    <a:pt x="19020" y="2450"/>
                  </a:lnTo>
                  <a:lnTo>
                    <a:pt x="31115" y="0"/>
                  </a:lnTo>
                  <a:lnTo>
                    <a:pt x="4735957" y="0"/>
                  </a:lnTo>
                  <a:lnTo>
                    <a:pt x="4748051" y="2450"/>
                  </a:lnTo>
                  <a:lnTo>
                    <a:pt x="4757943" y="9128"/>
                  </a:lnTo>
                  <a:lnTo>
                    <a:pt x="4764621" y="19020"/>
                  </a:lnTo>
                  <a:lnTo>
                    <a:pt x="4767072" y="31114"/>
                  </a:lnTo>
                  <a:lnTo>
                    <a:pt x="4767072" y="279780"/>
                  </a:lnTo>
                  <a:lnTo>
                    <a:pt x="4764621" y="291875"/>
                  </a:lnTo>
                  <a:lnTo>
                    <a:pt x="4757943" y="301767"/>
                  </a:lnTo>
                  <a:lnTo>
                    <a:pt x="4748051" y="308445"/>
                  </a:lnTo>
                  <a:lnTo>
                    <a:pt x="4735957" y="310895"/>
                  </a:lnTo>
                  <a:lnTo>
                    <a:pt x="31115" y="310895"/>
                  </a:lnTo>
                  <a:lnTo>
                    <a:pt x="19020" y="308445"/>
                  </a:lnTo>
                  <a:lnTo>
                    <a:pt x="9128" y="301767"/>
                  </a:lnTo>
                  <a:lnTo>
                    <a:pt x="2450" y="291875"/>
                  </a:lnTo>
                  <a:lnTo>
                    <a:pt x="0" y="279780"/>
                  </a:lnTo>
                  <a:lnTo>
                    <a:pt x="0" y="31114"/>
                  </a:lnTo>
                  <a:close/>
                </a:path>
              </a:pathLst>
            </a:custGeom>
            <a:ln w="9143">
              <a:solidFill>
                <a:srgbClr val="FF0000"/>
              </a:solidFill>
            </a:ln>
          </p:spPr>
          <p:txBody>
            <a:bodyPr wrap="square" lIns="0" tIns="0" rIns="0" bIns="0" rtlCol="0" anchor="ctr"/>
            <a:lstStyle/>
            <a:p>
              <a:pPr algn="ctr"/>
              <a:endParaRPr sz="1400" b="1">
                <a:solidFill>
                  <a:schemeClr val="bg1"/>
                </a:solidFill>
                <a:latin typeface="+mj-lt"/>
              </a:endParaRPr>
            </a:p>
          </p:txBody>
        </p:sp>
      </p:grpSp>
      <p:grpSp>
        <p:nvGrpSpPr>
          <p:cNvPr id="58" name="object 58"/>
          <p:cNvGrpSpPr/>
          <p:nvPr/>
        </p:nvGrpSpPr>
        <p:grpSpPr>
          <a:xfrm>
            <a:off x="6476400" y="1454400"/>
            <a:ext cx="2664000" cy="868680"/>
            <a:chOff x="6271259" y="4072128"/>
            <a:chExt cx="2296795" cy="868680"/>
          </a:xfrm>
        </p:grpSpPr>
        <p:sp>
          <p:nvSpPr>
            <p:cNvPr id="59" name="object 59"/>
            <p:cNvSpPr/>
            <p:nvPr/>
          </p:nvSpPr>
          <p:spPr>
            <a:xfrm>
              <a:off x="6275831"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3" y="773557"/>
                  </a:lnTo>
                  <a:lnTo>
                    <a:pt x="2287523"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Vorlesung</a:t>
              </a:r>
              <a:endParaRPr sz="1400" b="1" dirty="0">
                <a:latin typeface="+mj-lt"/>
              </a:endParaRPr>
            </a:p>
          </p:txBody>
        </p:sp>
        <p:sp>
          <p:nvSpPr>
            <p:cNvPr id="60" name="object 60"/>
            <p:cNvSpPr/>
            <p:nvPr/>
          </p:nvSpPr>
          <p:spPr>
            <a:xfrm>
              <a:off x="6275831"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3" y="85979"/>
                  </a:lnTo>
                  <a:lnTo>
                    <a:pt x="2287523"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66" name="object 66"/>
          <p:cNvGrpSpPr/>
          <p:nvPr/>
        </p:nvGrpSpPr>
        <p:grpSpPr>
          <a:xfrm>
            <a:off x="9215178" y="1454400"/>
            <a:ext cx="2664000" cy="868680"/>
            <a:chOff x="8750807" y="4072128"/>
            <a:chExt cx="2296795" cy="868680"/>
          </a:xfrm>
        </p:grpSpPr>
        <p:sp>
          <p:nvSpPr>
            <p:cNvPr id="67" name="object 67"/>
            <p:cNvSpPr/>
            <p:nvPr/>
          </p:nvSpPr>
          <p:spPr>
            <a:xfrm>
              <a:off x="8755379" y="4076700"/>
              <a:ext cx="2287905" cy="859790"/>
            </a:xfrm>
            <a:custGeom>
              <a:avLst/>
              <a:gdLst/>
              <a:ahLst/>
              <a:cxnLst/>
              <a:rect l="l" t="t" r="r" b="b"/>
              <a:pathLst>
                <a:path w="2287904" h="859789">
                  <a:moveTo>
                    <a:pt x="2201545"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5" y="859536"/>
                  </a:lnTo>
                  <a:lnTo>
                    <a:pt x="2235017" y="852781"/>
                  </a:lnTo>
                  <a:lnTo>
                    <a:pt x="2262346" y="834358"/>
                  </a:lnTo>
                  <a:lnTo>
                    <a:pt x="2280769" y="807029"/>
                  </a:lnTo>
                  <a:lnTo>
                    <a:pt x="2287524" y="773557"/>
                  </a:lnTo>
                  <a:lnTo>
                    <a:pt x="2287524" y="85979"/>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Seminar</a:t>
              </a:r>
              <a:endParaRPr sz="1400" b="1" dirty="0">
                <a:latin typeface="+mj-lt"/>
              </a:endParaRPr>
            </a:p>
          </p:txBody>
        </p:sp>
        <p:sp>
          <p:nvSpPr>
            <p:cNvPr id="68" name="object 68"/>
            <p:cNvSpPr/>
            <p:nvPr/>
          </p:nvSpPr>
          <p:spPr>
            <a:xfrm>
              <a:off x="8755379"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5" y="0"/>
                  </a:lnTo>
                  <a:lnTo>
                    <a:pt x="2235017" y="6754"/>
                  </a:lnTo>
                  <a:lnTo>
                    <a:pt x="2262346" y="25177"/>
                  </a:lnTo>
                  <a:lnTo>
                    <a:pt x="2280769" y="52506"/>
                  </a:lnTo>
                  <a:lnTo>
                    <a:pt x="2287524" y="85979"/>
                  </a:lnTo>
                  <a:lnTo>
                    <a:pt x="2287524" y="773557"/>
                  </a:lnTo>
                  <a:lnTo>
                    <a:pt x="2280769" y="807029"/>
                  </a:lnTo>
                  <a:lnTo>
                    <a:pt x="2262346" y="834358"/>
                  </a:lnTo>
                  <a:lnTo>
                    <a:pt x="2235017" y="852781"/>
                  </a:lnTo>
                  <a:lnTo>
                    <a:pt x="2201545" y="859536"/>
                  </a:lnTo>
                  <a:lnTo>
                    <a:pt x="85978" y="859536"/>
                  </a:lnTo>
                  <a:lnTo>
                    <a:pt x="52506" y="852781"/>
                  </a:lnTo>
                  <a:lnTo>
                    <a:pt x="25177" y="834358"/>
                  </a:lnTo>
                  <a:lnTo>
                    <a:pt x="6754" y="807029"/>
                  </a:lnTo>
                  <a:lnTo>
                    <a:pt x="0" y="773557"/>
                  </a:lnTo>
                  <a:lnTo>
                    <a:pt x="0" y="85979"/>
                  </a:lnTo>
                  <a:close/>
                </a:path>
              </a:pathLst>
            </a:custGeom>
            <a:ln w="9143">
              <a:solidFill>
                <a:srgbClr val="FF0000"/>
              </a:solidFill>
            </a:ln>
          </p:spPr>
          <p:txBody>
            <a:bodyPr wrap="square" lIns="0" tIns="0" rIns="0" bIns="0" rtlCol="0" anchor="ctr"/>
            <a:lstStyle/>
            <a:p>
              <a:pPr algn="ctr"/>
              <a:endParaRPr sz="1400" b="1">
                <a:latin typeface="+mj-lt"/>
              </a:endParaRPr>
            </a:p>
          </p:txBody>
        </p:sp>
      </p:grpSp>
      <p:grpSp>
        <p:nvGrpSpPr>
          <p:cNvPr id="70" name="object 70"/>
          <p:cNvGrpSpPr/>
          <p:nvPr/>
        </p:nvGrpSpPr>
        <p:grpSpPr>
          <a:xfrm>
            <a:off x="9220187" y="2437200"/>
            <a:ext cx="2653689" cy="868680"/>
            <a:chOff x="8750807" y="5033771"/>
            <a:chExt cx="2296795" cy="868680"/>
          </a:xfrm>
        </p:grpSpPr>
        <p:sp>
          <p:nvSpPr>
            <p:cNvPr id="71" name="object 71"/>
            <p:cNvSpPr/>
            <p:nvPr/>
          </p:nvSpPr>
          <p:spPr>
            <a:xfrm>
              <a:off x="8755379" y="5038343"/>
              <a:ext cx="2287905" cy="859790"/>
            </a:xfrm>
            <a:custGeom>
              <a:avLst/>
              <a:gdLst/>
              <a:ahLst/>
              <a:cxnLst/>
              <a:rect l="l" t="t" r="r" b="b"/>
              <a:pathLst>
                <a:path w="2287904" h="859789">
                  <a:moveTo>
                    <a:pt x="2201545" y="0"/>
                  </a:moveTo>
                  <a:lnTo>
                    <a:pt x="85978" y="0"/>
                  </a:lnTo>
                  <a:lnTo>
                    <a:pt x="52506" y="6754"/>
                  </a:lnTo>
                  <a:lnTo>
                    <a:pt x="25177" y="25177"/>
                  </a:lnTo>
                  <a:lnTo>
                    <a:pt x="6754" y="52506"/>
                  </a:lnTo>
                  <a:lnTo>
                    <a:pt x="0" y="85978"/>
                  </a:lnTo>
                  <a:lnTo>
                    <a:pt x="0" y="773582"/>
                  </a:lnTo>
                  <a:lnTo>
                    <a:pt x="6754" y="807040"/>
                  </a:lnTo>
                  <a:lnTo>
                    <a:pt x="25177" y="834361"/>
                  </a:lnTo>
                  <a:lnTo>
                    <a:pt x="52506" y="852781"/>
                  </a:lnTo>
                  <a:lnTo>
                    <a:pt x="85978" y="859535"/>
                  </a:lnTo>
                  <a:lnTo>
                    <a:pt x="2201545" y="859535"/>
                  </a:lnTo>
                  <a:lnTo>
                    <a:pt x="2235017" y="852781"/>
                  </a:lnTo>
                  <a:lnTo>
                    <a:pt x="2262346" y="834361"/>
                  </a:lnTo>
                  <a:lnTo>
                    <a:pt x="2280769" y="807040"/>
                  </a:lnTo>
                  <a:lnTo>
                    <a:pt x="2287524" y="773582"/>
                  </a:lnTo>
                  <a:lnTo>
                    <a:pt x="2287524" y="85978"/>
                  </a:lnTo>
                  <a:lnTo>
                    <a:pt x="2280769" y="52506"/>
                  </a:lnTo>
                  <a:lnTo>
                    <a:pt x="2262346" y="25177"/>
                  </a:lnTo>
                  <a:lnTo>
                    <a:pt x="2235017" y="6754"/>
                  </a:lnTo>
                  <a:lnTo>
                    <a:pt x="2201545" y="0"/>
                  </a:lnTo>
                  <a:close/>
                </a:path>
              </a:pathLst>
            </a:custGeom>
            <a:solidFill>
              <a:srgbClr val="FFCCCC"/>
            </a:solidFill>
          </p:spPr>
          <p:txBody>
            <a:bodyPr wrap="square" lIns="0" tIns="0" rIns="0" bIns="0" rtlCol="0" anchor="ctr"/>
            <a:lstStyle/>
            <a:p>
              <a:pPr algn="ctr"/>
              <a:r>
                <a:rPr lang="de-DE" sz="1400" b="1" dirty="0">
                  <a:latin typeface="+mj-lt"/>
                </a:rPr>
                <a:t>MAP: Mündlicher Vortrag </a:t>
              </a:r>
              <a:br>
                <a:rPr lang="de-DE" sz="1400" b="1" dirty="0">
                  <a:latin typeface="+mj-lt"/>
                </a:rPr>
              </a:br>
              <a:r>
                <a:rPr lang="de-DE" sz="1400" b="1" dirty="0">
                  <a:latin typeface="+mj-lt"/>
                </a:rPr>
                <a:t>mit schriftlicher Ausarbeitung/Hausarbeit </a:t>
              </a:r>
              <a:br>
                <a:rPr lang="de-DE" sz="1400" b="1" dirty="0">
                  <a:latin typeface="+mj-lt"/>
                </a:rPr>
              </a:br>
              <a:r>
                <a:rPr lang="de-DE" sz="1400" b="1" dirty="0">
                  <a:latin typeface="+mj-lt"/>
                </a:rPr>
                <a:t>(7/36 der Modulnote)</a:t>
              </a:r>
              <a:endParaRPr sz="1400" b="1" dirty="0">
                <a:latin typeface="+mj-lt"/>
              </a:endParaRPr>
            </a:p>
          </p:txBody>
        </p:sp>
        <p:sp>
          <p:nvSpPr>
            <p:cNvPr id="72" name="object 72"/>
            <p:cNvSpPr/>
            <p:nvPr/>
          </p:nvSpPr>
          <p:spPr>
            <a:xfrm>
              <a:off x="8755379" y="5038343"/>
              <a:ext cx="2287905" cy="859790"/>
            </a:xfrm>
            <a:custGeom>
              <a:avLst/>
              <a:gdLst/>
              <a:ahLst/>
              <a:cxnLst/>
              <a:rect l="l" t="t" r="r" b="b"/>
              <a:pathLst>
                <a:path w="2287904" h="859789">
                  <a:moveTo>
                    <a:pt x="0" y="85978"/>
                  </a:moveTo>
                  <a:lnTo>
                    <a:pt x="6754" y="52506"/>
                  </a:lnTo>
                  <a:lnTo>
                    <a:pt x="25177" y="25177"/>
                  </a:lnTo>
                  <a:lnTo>
                    <a:pt x="52506" y="6754"/>
                  </a:lnTo>
                  <a:lnTo>
                    <a:pt x="85978" y="0"/>
                  </a:lnTo>
                  <a:lnTo>
                    <a:pt x="2201545" y="0"/>
                  </a:lnTo>
                  <a:lnTo>
                    <a:pt x="2235017" y="6754"/>
                  </a:lnTo>
                  <a:lnTo>
                    <a:pt x="2262346" y="25177"/>
                  </a:lnTo>
                  <a:lnTo>
                    <a:pt x="2280769" y="52506"/>
                  </a:lnTo>
                  <a:lnTo>
                    <a:pt x="2287524" y="85978"/>
                  </a:lnTo>
                  <a:lnTo>
                    <a:pt x="2287524" y="773582"/>
                  </a:lnTo>
                  <a:lnTo>
                    <a:pt x="2280769" y="807040"/>
                  </a:lnTo>
                  <a:lnTo>
                    <a:pt x="2262346" y="834361"/>
                  </a:lnTo>
                  <a:lnTo>
                    <a:pt x="2235017" y="852781"/>
                  </a:lnTo>
                  <a:lnTo>
                    <a:pt x="2201545" y="859535"/>
                  </a:lnTo>
                  <a:lnTo>
                    <a:pt x="85978" y="859535"/>
                  </a:lnTo>
                  <a:lnTo>
                    <a:pt x="52506" y="852781"/>
                  </a:lnTo>
                  <a:lnTo>
                    <a:pt x="25177" y="834361"/>
                  </a:lnTo>
                  <a:lnTo>
                    <a:pt x="6754" y="807040"/>
                  </a:lnTo>
                  <a:lnTo>
                    <a:pt x="0" y="773582"/>
                  </a:lnTo>
                  <a:lnTo>
                    <a:pt x="0" y="85978"/>
                  </a:lnTo>
                  <a:close/>
                </a:path>
              </a:pathLst>
            </a:custGeom>
            <a:ln w="9143">
              <a:solidFill>
                <a:srgbClr val="FF0000"/>
              </a:solidFill>
            </a:ln>
          </p:spPr>
          <p:txBody>
            <a:bodyPr wrap="square" lIns="0" tIns="0" rIns="0" bIns="0" rtlCol="0" anchor="ctr"/>
            <a:lstStyle/>
            <a:p>
              <a:pPr algn="ctr"/>
              <a:endParaRPr sz="1400" b="1">
                <a:latin typeface="+mj-lt"/>
              </a:endParaRPr>
            </a:p>
          </p:txBody>
        </p:sp>
      </p:grpSp>
      <p:sp>
        <p:nvSpPr>
          <p:cNvPr id="75" name="Holder 6">
            <a:extLst>
              <a:ext uri="{FF2B5EF4-FFF2-40B4-BE49-F238E27FC236}">
                <a16:creationId xmlns:a16="http://schemas.microsoft.com/office/drawing/2014/main" id="{39E5AD29-8B8F-949E-7634-54EC840781C7}"/>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7</a:t>
            </a:fld>
            <a:endParaRPr lang="de-DE" dirty="0"/>
          </a:p>
        </p:txBody>
      </p:sp>
      <p:grpSp>
        <p:nvGrpSpPr>
          <p:cNvPr id="87" name="object 62">
            <a:extLst>
              <a:ext uri="{FF2B5EF4-FFF2-40B4-BE49-F238E27FC236}">
                <a16:creationId xmlns:a16="http://schemas.microsoft.com/office/drawing/2014/main" id="{4CB2F0E5-A002-65A7-974F-AE74D4BD4FCA}"/>
              </a:ext>
            </a:extLst>
          </p:cNvPr>
          <p:cNvGrpSpPr/>
          <p:nvPr/>
        </p:nvGrpSpPr>
        <p:grpSpPr>
          <a:xfrm>
            <a:off x="6481702" y="2438400"/>
            <a:ext cx="2653689" cy="867600"/>
            <a:chOff x="6271069" y="5033581"/>
            <a:chExt cx="2297430" cy="869315"/>
          </a:xfrm>
        </p:grpSpPr>
        <p:sp>
          <p:nvSpPr>
            <p:cNvPr id="88" name="object 63">
              <a:extLst>
                <a:ext uri="{FF2B5EF4-FFF2-40B4-BE49-F238E27FC236}">
                  <a16:creationId xmlns:a16="http://schemas.microsoft.com/office/drawing/2014/main" id="{4905DFAD-D79F-EB38-C900-D595E7AA97C3}"/>
                </a:ext>
              </a:extLst>
            </p:cNvPr>
            <p:cNvSpPr/>
            <p:nvPr/>
          </p:nvSpPr>
          <p:spPr>
            <a:xfrm>
              <a:off x="6275832" y="5038344"/>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8"/>
                  </a:lnTo>
                  <a:lnTo>
                    <a:pt x="0" y="773582"/>
                  </a:lnTo>
                  <a:lnTo>
                    <a:pt x="6754" y="807040"/>
                  </a:lnTo>
                  <a:lnTo>
                    <a:pt x="25177" y="834361"/>
                  </a:lnTo>
                  <a:lnTo>
                    <a:pt x="52506" y="852781"/>
                  </a:lnTo>
                  <a:lnTo>
                    <a:pt x="85978" y="859535"/>
                  </a:lnTo>
                  <a:lnTo>
                    <a:pt x="2201544" y="859535"/>
                  </a:lnTo>
                  <a:lnTo>
                    <a:pt x="2235017" y="852781"/>
                  </a:lnTo>
                  <a:lnTo>
                    <a:pt x="2262346" y="834361"/>
                  </a:lnTo>
                  <a:lnTo>
                    <a:pt x="2280769" y="807040"/>
                  </a:lnTo>
                  <a:lnTo>
                    <a:pt x="2287523" y="773582"/>
                  </a:lnTo>
                  <a:lnTo>
                    <a:pt x="2287523" y="85978"/>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Test</a:t>
              </a:r>
              <a:br>
                <a:rPr lang="de-DE" sz="1400" b="1" dirty="0">
                  <a:latin typeface="+mj-lt"/>
                </a:rPr>
              </a:br>
              <a:r>
                <a:rPr lang="de-DE" sz="1400" b="1" dirty="0">
                  <a:latin typeface="+mj-lt"/>
                </a:rPr>
                <a:t>(unbenotete Studienleistung)</a:t>
              </a:r>
              <a:endParaRPr sz="1400" b="1" dirty="0">
                <a:latin typeface="+mj-lt"/>
              </a:endParaRPr>
            </a:p>
          </p:txBody>
        </p:sp>
        <p:sp>
          <p:nvSpPr>
            <p:cNvPr id="89" name="object 64">
              <a:extLst>
                <a:ext uri="{FF2B5EF4-FFF2-40B4-BE49-F238E27FC236}">
                  <a16:creationId xmlns:a16="http://schemas.microsoft.com/office/drawing/2014/main" id="{75703B71-4D45-EA0F-E801-E626D1F9A322}"/>
                </a:ext>
              </a:extLst>
            </p:cNvPr>
            <p:cNvSpPr/>
            <p:nvPr/>
          </p:nvSpPr>
          <p:spPr>
            <a:xfrm>
              <a:off x="6275832" y="5038344"/>
              <a:ext cx="2287905" cy="859790"/>
            </a:xfrm>
            <a:custGeom>
              <a:avLst/>
              <a:gdLst/>
              <a:ahLst/>
              <a:cxnLst/>
              <a:rect l="l" t="t" r="r" b="b"/>
              <a:pathLst>
                <a:path w="2287904" h="859789">
                  <a:moveTo>
                    <a:pt x="0" y="85978"/>
                  </a:moveTo>
                  <a:lnTo>
                    <a:pt x="6754" y="52506"/>
                  </a:lnTo>
                  <a:lnTo>
                    <a:pt x="25177" y="25177"/>
                  </a:lnTo>
                  <a:lnTo>
                    <a:pt x="52506" y="6754"/>
                  </a:lnTo>
                  <a:lnTo>
                    <a:pt x="85978" y="0"/>
                  </a:lnTo>
                  <a:lnTo>
                    <a:pt x="2201544" y="0"/>
                  </a:lnTo>
                  <a:lnTo>
                    <a:pt x="2235017" y="6754"/>
                  </a:lnTo>
                  <a:lnTo>
                    <a:pt x="2262346" y="25177"/>
                  </a:lnTo>
                  <a:lnTo>
                    <a:pt x="2280769" y="52506"/>
                  </a:lnTo>
                  <a:lnTo>
                    <a:pt x="2287523" y="85978"/>
                  </a:lnTo>
                  <a:lnTo>
                    <a:pt x="2287523" y="773582"/>
                  </a:lnTo>
                  <a:lnTo>
                    <a:pt x="2280769" y="807040"/>
                  </a:lnTo>
                  <a:lnTo>
                    <a:pt x="2262346" y="834361"/>
                  </a:lnTo>
                  <a:lnTo>
                    <a:pt x="2235017" y="852781"/>
                  </a:lnTo>
                  <a:lnTo>
                    <a:pt x="2201544" y="859535"/>
                  </a:lnTo>
                  <a:lnTo>
                    <a:pt x="85978" y="859535"/>
                  </a:lnTo>
                  <a:lnTo>
                    <a:pt x="52506" y="852781"/>
                  </a:lnTo>
                  <a:lnTo>
                    <a:pt x="25177" y="834361"/>
                  </a:lnTo>
                  <a:lnTo>
                    <a:pt x="6754" y="807040"/>
                  </a:lnTo>
                  <a:lnTo>
                    <a:pt x="0" y="773582"/>
                  </a:lnTo>
                  <a:lnTo>
                    <a:pt x="0" y="85978"/>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90" name="object 58">
            <a:extLst>
              <a:ext uri="{FF2B5EF4-FFF2-40B4-BE49-F238E27FC236}">
                <a16:creationId xmlns:a16="http://schemas.microsoft.com/office/drawing/2014/main" id="{C171ABB0-C32D-63DF-B390-3D719119598C}"/>
              </a:ext>
            </a:extLst>
          </p:cNvPr>
          <p:cNvGrpSpPr/>
          <p:nvPr/>
        </p:nvGrpSpPr>
        <p:grpSpPr>
          <a:xfrm>
            <a:off x="3415999" y="1454400"/>
            <a:ext cx="2988000" cy="868680"/>
            <a:chOff x="6271259" y="4072128"/>
            <a:chExt cx="2296795" cy="868680"/>
          </a:xfrm>
        </p:grpSpPr>
        <p:sp>
          <p:nvSpPr>
            <p:cNvPr id="91" name="object 59">
              <a:extLst>
                <a:ext uri="{FF2B5EF4-FFF2-40B4-BE49-F238E27FC236}">
                  <a16:creationId xmlns:a16="http://schemas.microsoft.com/office/drawing/2014/main" id="{36FE73C3-C7F4-68A6-DBE9-405910470D2B}"/>
                </a:ext>
              </a:extLst>
            </p:cNvPr>
            <p:cNvSpPr/>
            <p:nvPr/>
          </p:nvSpPr>
          <p:spPr>
            <a:xfrm>
              <a:off x="6275831"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3" y="773557"/>
                  </a:lnTo>
                  <a:lnTo>
                    <a:pt x="2287523"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Vertiefungsseminar (3 LP)</a:t>
              </a:r>
              <a:endParaRPr sz="1400" b="1" dirty="0">
                <a:latin typeface="+mj-lt"/>
              </a:endParaRPr>
            </a:p>
          </p:txBody>
        </p:sp>
        <p:sp>
          <p:nvSpPr>
            <p:cNvPr id="92" name="object 60">
              <a:extLst>
                <a:ext uri="{FF2B5EF4-FFF2-40B4-BE49-F238E27FC236}">
                  <a16:creationId xmlns:a16="http://schemas.microsoft.com/office/drawing/2014/main" id="{58B1A70F-2A23-0A6A-D2CE-D5607B32A6B2}"/>
                </a:ext>
              </a:extLst>
            </p:cNvPr>
            <p:cNvSpPr/>
            <p:nvPr/>
          </p:nvSpPr>
          <p:spPr>
            <a:xfrm>
              <a:off x="6275831"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3" y="85979"/>
                  </a:lnTo>
                  <a:lnTo>
                    <a:pt x="2287523"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93" name="object 58">
            <a:extLst>
              <a:ext uri="{FF2B5EF4-FFF2-40B4-BE49-F238E27FC236}">
                <a16:creationId xmlns:a16="http://schemas.microsoft.com/office/drawing/2014/main" id="{E77A1125-3F24-6400-2321-186A72DC47D3}"/>
              </a:ext>
            </a:extLst>
          </p:cNvPr>
          <p:cNvGrpSpPr/>
          <p:nvPr/>
        </p:nvGrpSpPr>
        <p:grpSpPr>
          <a:xfrm>
            <a:off x="3416400" y="2455200"/>
            <a:ext cx="2988000" cy="868680"/>
            <a:chOff x="6271259" y="4072128"/>
            <a:chExt cx="2296795" cy="868680"/>
          </a:xfrm>
        </p:grpSpPr>
        <p:sp>
          <p:nvSpPr>
            <p:cNvPr id="94" name="object 59">
              <a:extLst>
                <a:ext uri="{FF2B5EF4-FFF2-40B4-BE49-F238E27FC236}">
                  <a16:creationId xmlns:a16="http://schemas.microsoft.com/office/drawing/2014/main" id="{84F7492D-7AE5-69F7-EB5D-50A0D01617A8}"/>
                </a:ext>
              </a:extLst>
            </p:cNvPr>
            <p:cNvSpPr/>
            <p:nvPr/>
          </p:nvSpPr>
          <p:spPr>
            <a:xfrm>
              <a:off x="6275831"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3" y="773557"/>
                  </a:lnTo>
                  <a:lnTo>
                    <a:pt x="2287523"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MTP 2: Klausur (zusammen mit MTP1 7/36 der Modulnote) + schriftliche Ausarbeitung/mündlicher Kurzbeitrag (unbenotete Studienleistung)</a:t>
              </a:r>
              <a:endParaRPr sz="1400" b="1" dirty="0">
                <a:latin typeface="+mj-lt"/>
              </a:endParaRPr>
            </a:p>
          </p:txBody>
        </p:sp>
        <p:sp>
          <p:nvSpPr>
            <p:cNvPr id="95" name="object 60">
              <a:extLst>
                <a:ext uri="{FF2B5EF4-FFF2-40B4-BE49-F238E27FC236}">
                  <a16:creationId xmlns:a16="http://schemas.microsoft.com/office/drawing/2014/main" id="{D2B3F340-BBCE-B88B-0FB3-55009DBE5586}"/>
                </a:ext>
              </a:extLst>
            </p:cNvPr>
            <p:cNvSpPr/>
            <p:nvPr/>
          </p:nvSpPr>
          <p:spPr>
            <a:xfrm>
              <a:off x="6275831"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3" y="85979"/>
                  </a:lnTo>
                  <a:lnTo>
                    <a:pt x="2287523"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96" name="object 58">
            <a:extLst>
              <a:ext uri="{FF2B5EF4-FFF2-40B4-BE49-F238E27FC236}">
                <a16:creationId xmlns:a16="http://schemas.microsoft.com/office/drawing/2014/main" id="{B2AC074A-7199-6C09-686F-EB13C47C231C}"/>
              </a:ext>
            </a:extLst>
          </p:cNvPr>
          <p:cNvGrpSpPr/>
          <p:nvPr/>
        </p:nvGrpSpPr>
        <p:grpSpPr>
          <a:xfrm>
            <a:off x="313200" y="1455358"/>
            <a:ext cx="2988000" cy="868680"/>
            <a:chOff x="6271259" y="4072128"/>
            <a:chExt cx="2296795" cy="868680"/>
          </a:xfrm>
        </p:grpSpPr>
        <p:sp>
          <p:nvSpPr>
            <p:cNvPr id="97" name="object 59">
              <a:extLst>
                <a:ext uri="{FF2B5EF4-FFF2-40B4-BE49-F238E27FC236}">
                  <a16:creationId xmlns:a16="http://schemas.microsoft.com/office/drawing/2014/main" id="{23860825-0936-0D35-1712-3F1468C67B7D}"/>
                </a:ext>
              </a:extLst>
            </p:cNvPr>
            <p:cNvSpPr/>
            <p:nvPr/>
          </p:nvSpPr>
          <p:spPr>
            <a:xfrm>
              <a:off x="6275831"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3" y="773557"/>
                  </a:lnTo>
                  <a:lnTo>
                    <a:pt x="2287523"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Vorlesung: „Einführung in unterrichtsrelevante psychische Grundprozesse, Diagnose und Förderung“ (4 LP)</a:t>
              </a:r>
              <a:endParaRPr sz="1400" b="1" dirty="0">
                <a:latin typeface="+mj-lt"/>
              </a:endParaRPr>
            </a:p>
          </p:txBody>
        </p:sp>
        <p:sp>
          <p:nvSpPr>
            <p:cNvPr id="98" name="object 60">
              <a:extLst>
                <a:ext uri="{FF2B5EF4-FFF2-40B4-BE49-F238E27FC236}">
                  <a16:creationId xmlns:a16="http://schemas.microsoft.com/office/drawing/2014/main" id="{EB5C47FE-A7B9-F304-121F-358BCFABE49E}"/>
                </a:ext>
              </a:extLst>
            </p:cNvPr>
            <p:cNvSpPr/>
            <p:nvPr/>
          </p:nvSpPr>
          <p:spPr>
            <a:xfrm>
              <a:off x="6275831"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3" y="85979"/>
                  </a:lnTo>
                  <a:lnTo>
                    <a:pt x="2287523"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99" name="object 58">
            <a:extLst>
              <a:ext uri="{FF2B5EF4-FFF2-40B4-BE49-F238E27FC236}">
                <a16:creationId xmlns:a16="http://schemas.microsoft.com/office/drawing/2014/main" id="{CA633ADE-AEA1-3946-034D-2B1DCBAF2C63}"/>
              </a:ext>
            </a:extLst>
          </p:cNvPr>
          <p:cNvGrpSpPr/>
          <p:nvPr/>
        </p:nvGrpSpPr>
        <p:grpSpPr>
          <a:xfrm>
            <a:off x="313200" y="2454059"/>
            <a:ext cx="2988000" cy="868680"/>
            <a:chOff x="6271259" y="4072128"/>
            <a:chExt cx="2296795" cy="868680"/>
          </a:xfrm>
        </p:grpSpPr>
        <p:sp>
          <p:nvSpPr>
            <p:cNvPr id="100" name="object 59">
              <a:extLst>
                <a:ext uri="{FF2B5EF4-FFF2-40B4-BE49-F238E27FC236}">
                  <a16:creationId xmlns:a16="http://schemas.microsoft.com/office/drawing/2014/main" id="{1EB329B7-0BD9-B08F-1128-CF0CA1BAFBB1}"/>
                </a:ext>
              </a:extLst>
            </p:cNvPr>
            <p:cNvSpPr/>
            <p:nvPr/>
          </p:nvSpPr>
          <p:spPr>
            <a:xfrm>
              <a:off x="6275831" y="4076700"/>
              <a:ext cx="2287905" cy="859790"/>
            </a:xfrm>
            <a:custGeom>
              <a:avLst/>
              <a:gdLst/>
              <a:ahLst/>
              <a:cxnLst/>
              <a:rect l="l" t="t" r="r" b="b"/>
              <a:pathLst>
                <a:path w="2287904" h="859789">
                  <a:moveTo>
                    <a:pt x="2201544" y="0"/>
                  </a:moveTo>
                  <a:lnTo>
                    <a:pt x="85978" y="0"/>
                  </a:lnTo>
                  <a:lnTo>
                    <a:pt x="52506" y="6754"/>
                  </a:lnTo>
                  <a:lnTo>
                    <a:pt x="25177" y="25177"/>
                  </a:lnTo>
                  <a:lnTo>
                    <a:pt x="6754" y="52506"/>
                  </a:lnTo>
                  <a:lnTo>
                    <a:pt x="0" y="85979"/>
                  </a:lnTo>
                  <a:lnTo>
                    <a:pt x="0" y="773557"/>
                  </a:lnTo>
                  <a:lnTo>
                    <a:pt x="6754" y="807029"/>
                  </a:lnTo>
                  <a:lnTo>
                    <a:pt x="25177" y="834358"/>
                  </a:lnTo>
                  <a:lnTo>
                    <a:pt x="52506" y="852781"/>
                  </a:lnTo>
                  <a:lnTo>
                    <a:pt x="85978" y="859536"/>
                  </a:lnTo>
                  <a:lnTo>
                    <a:pt x="2201544" y="859536"/>
                  </a:lnTo>
                  <a:lnTo>
                    <a:pt x="2235017" y="852781"/>
                  </a:lnTo>
                  <a:lnTo>
                    <a:pt x="2262346" y="834358"/>
                  </a:lnTo>
                  <a:lnTo>
                    <a:pt x="2280769" y="807029"/>
                  </a:lnTo>
                  <a:lnTo>
                    <a:pt x="2287523" y="773557"/>
                  </a:lnTo>
                  <a:lnTo>
                    <a:pt x="2287523" y="85979"/>
                  </a:lnTo>
                  <a:lnTo>
                    <a:pt x="2280769" y="52506"/>
                  </a:lnTo>
                  <a:lnTo>
                    <a:pt x="2262346" y="25177"/>
                  </a:lnTo>
                  <a:lnTo>
                    <a:pt x="2235017" y="6754"/>
                  </a:lnTo>
                  <a:lnTo>
                    <a:pt x="2201544" y="0"/>
                  </a:lnTo>
                  <a:close/>
                </a:path>
              </a:pathLst>
            </a:custGeom>
            <a:solidFill>
              <a:srgbClr val="FFCCCC"/>
            </a:solidFill>
          </p:spPr>
          <p:txBody>
            <a:bodyPr wrap="square" lIns="0" tIns="0" rIns="0" bIns="0" rtlCol="0" anchor="ctr"/>
            <a:lstStyle/>
            <a:p>
              <a:pPr algn="ctr"/>
              <a:r>
                <a:rPr lang="de-DE" sz="1400" b="1" dirty="0">
                  <a:latin typeface="+mj-lt"/>
                </a:rPr>
                <a:t>MTP1: Klausur </a:t>
              </a:r>
              <a:br>
                <a:rPr lang="de-DE" sz="1400" b="1" dirty="0">
                  <a:latin typeface="+mj-lt"/>
                </a:rPr>
              </a:br>
              <a:r>
                <a:rPr lang="de-DE" sz="1400" b="1" dirty="0">
                  <a:latin typeface="+mj-lt"/>
                </a:rPr>
                <a:t>(zusammen mit MTP2 7/36 der Modulnote)  </a:t>
              </a:r>
              <a:endParaRPr sz="1400" b="1" dirty="0">
                <a:latin typeface="+mj-lt"/>
              </a:endParaRPr>
            </a:p>
          </p:txBody>
        </p:sp>
        <p:sp>
          <p:nvSpPr>
            <p:cNvPr id="101" name="object 60">
              <a:extLst>
                <a:ext uri="{FF2B5EF4-FFF2-40B4-BE49-F238E27FC236}">
                  <a16:creationId xmlns:a16="http://schemas.microsoft.com/office/drawing/2014/main" id="{838077CB-FDDD-090E-52C9-82599736FE07}"/>
                </a:ext>
              </a:extLst>
            </p:cNvPr>
            <p:cNvSpPr/>
            <p:nvPr/>
          </p:nvSpPr>
          <p:spPr>
            <a:xfrm>
              <a:off x="6275831" y="4076700"/>
              <a:ext cx="2287905" cy="859790"/>
            </a:xfrm>
            <a:custGeom>
              <a:avLst/>
              <a:gdLst/>
              <a:ahLst/>
              <a:cxnLst/>
              <a:rect l="l" t="t" r="r" b="b"/>
              <a:pathLst>
                <a:path w="2287904" h="859789">
                  <a:moveTo>
                    <a:pt x="0" y="85979"/>
                  </a:moveTo>
                  <a:lnTo>
                    <a:pt x="6754" y="52506"/>
                  </a:lnTo>
                  <a:lnTo>
                    <a:pt x="25177" y="25177"/>
                  </a:lnTo>
                  <a:lnTo>
                    <a:pt x="52506" y="6754"/>
                  </a:lnTo>
                  <a:lnTo>
                    <a:pt x="85978" y="0"/>
                  </a:lnTo>
                  <a:lnTo>
                    <a:pt x="2201544" y="0"/>
                  </a:lnTo>
                  <a:lnTo>
                    <a:pt x="2235017" y="6754"/>
                  </a:lnTo>
                  <a:lnTo>
                    <a:pt x="2262346" y="25177"/>
                  </a:lnTo>
                  <a:lnTo>
                    <a:pt x="2280769" y="52506"/>
                  </a:lnTo>
                  <a:lnTo>
                    <a:pt x="2287523" y="85979"/>
                  </a:lnTo>
                  <a:lnTo>
                    <a:pt x="2287523" y="773557"/>
                  </a:lnTo>
                  <a:lnTo>
                    <a:pt x="2280769" y="807029"/>
                  </a:lnTo>
                  <a:lnTo>
                    <a:pt x="2262346" y="834358"/>
                  </a:lnTo>
                  <a:lnTo>
                    <a:pt x="2235017" y="852781"/>
                  </a:lnTo>
                  <a:lnTo>
                    <a:pt x="2201544" y="859536"/>
                  </a:lnTo>
                  <a:lnTo>
                    <a:pt x="85978" y="859536"/>
                  </a:lnTo>
                  <a:lnTo>
                    <a:pt x="52506" y="852781"/>
                  </a:lnTo>
                  <a:lnTo>
                    <a:pt x="25177" y="834358"/>
                  </a:lnTo>
                  <a:lnTo>
                    <a:pt x="6754" y="807029"/>
                  </a:lnTo>
                  <a:lnTo>
                    <a:pt x="0" y="773557"/>
                  </a:lnTo>
                  <a:lnTo>
                    <a:pt x="0" y="85979"/>
                  </a:lnTo>
                  <a:close/>
                </a:path>
              </a:pathLst>
            </a:custGeom>
            <a:ln w="9144">
              <a:solidFill>
                <a:srgbClr val="FF0000"/>
              </a:solidFill>
            </a:ln>
          </p:spPr>
          <p:txBody>
            <a:bodyPr wrap="square" lIns="0" tIns="0" rIns="0" bIns="0" rtlCol="0" anchor="ctr"/>
            <a:lstStyle/>
            <a:p>
              <a:pPr algn="ctr"/>
              <a:endParaRPr sz="1400" b="1">
                <a:latin typeface="+mj-lt"/>
              </a:endParaRPr>
            </a:p>
          </p:txBody>
        </p:sp>
      </p:grpSp>
      <p:grpSp>
        <p:nvGrpSpPr>
          <p:cNvPr id="103" name="object 13">
            <a:extLst>
              <a:ext uri="{FF2B5EF4-FFF2-40B4-BE49-F238E27FC236}">
                <a16:creationId xmlns:a16="http://schemas.microsoft.com/office/drawing/2014/main" id="{AB6CFCE3-F2A4-164B-8C64-1A0A76187CF0}"/>
              </a:ext>
            </a:extLst>
          </p:cNvPr>
          <p:cNvGrpSpPr/>
          <p:nvPr/>
        </p:nvGrpSpPr>
        <p:grpSpPr>
          <a:xfrm>
            <a:off x="317156" y="4850765"/>
            <a:ext cx="3744000" cy="711835"/>
            <a:chOff x="1097280" y="1900427"/>
            <a:chExt cx="3145790" cy="711835"/>
          </a:xfrm>
        </p:grpSpPr>
        <p:sp>
          <p:nvSpPr>
            <p:cNvPr id="104" name="object 14">
              <a:extLst>
                <a:ext uri="{FF2B5EF4-FFF2-40B4-BE49-F238E27FC236}">
                  <a16:creationId xmlns:a16="http://schemas.microsoft.com/office/drawing/2014/main" id="{16FBFFB0-894C-3D92-F958-DC1D0C5F2A9E}"/>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Test</a:t>
              </a:r>
              <a:br>
                <a:rPr lang="de-DE" sz="1400" b="1" dirty="0">
                  <a:latin typeface="+mj-lt"/>
                </a:rPr>
              </a:br>
              <a:r>
                <a:rPr lang="de-DE" sz="1400" b="1" dirty="0">
                  <a:latin typeface="+mj-lt"/>
                </a:rPr>
                <a:t>(unbenotete Studienleistung)</a:t>
              </a:r>
              <a:endParaRPr sz="1400" b="1" dirty="0">
                <a:latin typeface="+mj-lt"/>
              </a:endParaRPr>
            </a:p>
          </p:txBody>
        </p:sp>
        <p:sp>
          <p:nvSpPr>
            <p:cNvPr id="105" name="object 15">
              <a:extLst>
                <a:ext uri="{FF2B5EF4-FFF2-40B4-BE49-F238E27FC236}">
                  <a16:creationId xmlns:a16="http://schemas.microsoft.com/office/drawing/2014/main" id="{5FF6EB15-D729-7059-4AFE-85E8502C4625}"/>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107" name="object 13">
            <a:extLst>
              <a:ext uri="{FF2B5EF4-FFF2-40B4-BE49-F238E27FC236}">
                <a16:creationId xmlns:a16="http://schemas.microsoft.com/office/drawing/2014/main" id="{67EDF1DB-AB37-B89A-30E6-56325B1A0941}"/>
              </a:ext>
            </a:extLst>
          </p:cNvPr>
          <p:cNvGrpSpPr/>
          <p:nvPr/>
        </p:nvGrpSpPr>
        <p:grpSpPr>
          <a:xfrm>
            <a:off x="4207955" y="4859242"/>
            <a:ext cx="3744000" cy="711835"/>
            <a:chOff x="1097280" y="1900427"/>
            <a:chExt cx="3145790" cy="711835"/>
          </a:xfrm>
        </p:grpSpPr>
        <p:sp>
          <p:nvSpPr>
            <p:cNvPr id="108" name="object 14">
              <a:extLst>
                <a:ext uri="{FF2B5EF4-FFF2-40B4-BE49-F238E27FC236}">
                  <a16:creationId xmlns:a16="http://schemas.microsoft.com/office/drawing/2014/main" id="{1550F005-892B-7C6B-19E3-3DF7DDB91943}"/>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MAP: Hausarbeit in einem der beiden Seminare</a:t>
              </a:r>
              <a:br>
                <a:rPr lang="de-DE" sz="1400" b="1" dirty="0">
                  <a:latin typeface="+mj-lt"/>
                </a:rPr>
              </a:br>
              <a:r>
                <a:rPr lang="de-DE" sz="1400" b="1" dirty="0">
                  <a:latin typeface="+mj-lt"/>
                </a:rPr>
                <a:t>(7/36 der Modulnote)</a:t>
              </a:r>
              <a:endParaRPr sz="1400" b="1" dirty="0">
                <a:latin typeface="+mj-lt"/>
              </a:endParaRPr>
            </a:p>
          </p:txBody>
        </p:sp>
        <p:sp>
          <p:nvSpPr>
            <p:cNvPr id="109" name="object 15">
              <a:extLst>
                <a:ext uri="{FF2B5EF4-FFF2-40B4-BE49-F238E27FC236}">
                  <a16:creationId xmlns:a16="http://schemas.microsoft.com/office/drawing/2014/main" id="{9C2F9284-3A10-02BC-0500-E6C4907CB57C}"/>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110" name="object 13">
            <a:extLst>
              <a:ext uri="{FF2B5EF4-FFF2-40B4-BE49-F238E27FC236}">
                <a16:creationId xmlns:a16="http://schemas.microsoft.com/office/drawing/2014/main" id="{AE7F765A-9104-E33E-E1DC-9D3B2BA96EF5}"/>
              </a:ext>
            </a:extLst>
          </p:cNvPr>
          <p:cNvGrpSpPr/>
          <p:nvPr/>
        </p:nvGrpSpPr>
        <p:grpSpPr>
          <a:xfrm>
            <a:off x="8124887" y="4854924"/>
            <a:ext cx="3744000" cy="711835"/>
            <a:chOff x="1097280" y="1900427"/>
            <a:chExt cx="3145790" cy="711835"/>
          </a:xfrm>
        </p:grpSpPr>
        <p:sp>
          <p:nvSpPr>
            <p:cNvPr id="111" name="object 14">
              <a:extLst>
                <a:ext uri="{FF2B5EF4-FFF2-40B4-BE49-F238E27FC236}">
                  <a16:creationId xmlns:a16="http://schemas.microsoft.com/office/drawing/2014/main" id="{09039E28-1114-FD6F-F483-DEF56CDC04CA}"/>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Referat oder Portfolio in dem jeweils anderen Seminar (unbenotete Studienleistung)</a:t>
              </a:r>
              <a:endParaRPr sz="1400" b="1" dirty="0">
                <a:latin typeface="+mj-lt"/>
              </a:endParaRPr>
            </a:p>
          </p:txBody>
        </p:sp>
        <p:sp>
          <p:nvSpPr>
            <p:cNvPr id="112" name="object 15">
              <a:extLst>
                <a:ext uri="{FF2B5EF4-FFF2-40B4-BE49-F238E27FC236}">
                  <a16:creationId xmlns:a16="http://schemas.microsoft.com/office/drawing/2014/main" id="{69F0E7DE-DACB-3AC2-B36D-EC2DD5379F51}"/>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sp>
        <p:nvSpPr>
          <p:cNvPr id="2" name="Holder 4">
            <a:extLst>
              <a:ext uri="{FF2B5EF4-FFF2-40B4-BE49-F238E27FC236}">
                <a16:creationId xmlns:a16="http://schemas.microsoft.com/office/drawing/2014/main" id="{259B093C-AC07-4E15-3A1B-B0E8E4993C15}"/>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par>
                                <p:cTn id="8" presetID="10" presetClass="entr" presetSubtype="0" fill="hold" nodeType="withEffect">
                                  <p:stCondLst>
                                    <p:cond delay="0"/>
                                  </p:stCondLst>
                                  <p:childTnLst>
                                    <p:set>
                                      <p:cBhvr>
                                        <p:cTn id="9" dur="1" fill="hold">
                                          <p:stCondLst>
                                            <p:cond delay="0"/>
                                          </p:stCondLst>
                                        </p:cTn>
                                        <p:tgtEl>
                                          <p:spTgt spid="99"/>
                                        </p:tgtEl>
                                        <p:attrNameLst>
                                          <p:attrName>style.visibility</p:attrName>
                                        </p:attrNameLst>
                                      </p:cBhvr>
                                      <p:to>
                                        <p:strVal val="visible"/>
                                      </p:to>
                                    </p:set>
                                    <p:animEffect transition="in" filter="fade">
                                      <p:cBhvr>
                                        <p:cTn id="10" dur="500"/>
                                        <p:tgtEl>
                                          <p:spTgt spid="99"/>
                                        </p:tgtEl>
                                      </p:cBhvr>
                                    </p:animEffect>
                                  </p:childTnLst>
                                </p:cTn>
                              </p:par>
                              <p:par>
                                <p:cTn id="11" presetID="10" presetClass="entr" presetSubtype="0" fill="hold" nodeType="withEffect">
                                  <p:stCondLst>
                                    <p:cond delay="0"/>
                                  </p:stCondLst>
                                  <p:childTnLst>
                                    <p:set>
                                      <p:cBhvr>
                                        <p:cTn id="12" dur="1" fill="hold">
                                          <p:stCondLst>
                                            <p:cond delay="0"/>
                                          </p:stCondLst>
                                        </p:cTn>
                                        <p:tgtEl>
                                          <p:spTgt spid="90"/>
                                        </p:tgtEl>
                                        <p:attrNameLst>
                                          <p:attrName>style.visibility</p:attrName>
                                        </p:attrNameLst>
                                      </p:cBhvr>
                                      <p:to>
                                        <p:strVal val="visible"/>
                                      </p:to>
                                    </p:set>
                                    <p:animEffect transition="in" filter="fade">
                                      <p:cBhvr>
                                        <p:cTn id="13" dur="500"/>
                                        <p:tgtEl>
                                          <p:spTgt spid="90"/>
                                        </p:tgtEl>
                                      </p:cBhvr>
                                    </p:animEffect>
                                  </p:childTnLst>
                                </p:cTn>
                              </p:par>
                              <p:par>
                                <p:cTn id="14" presetID="10" presetClass="entr" presetSubtype="0" fill="hold" nodeType="withEffect">
                                  <p:stCondLst>
                                    <p:cond delay="0"/>
                                  </p:stCondLst>
                                  <p:childTnLst>
                                    <p:set>
                                      <p:cBhvr>
                                        <p:cTn id="15" dur="1" fill="hold">
                                          <p:stCondLst>
                                            <p:cond delay="0"/>
                                          </p:stCondLst>
                                        </p:cTn>
                                        <p:tgtEl>
                                          <p:spTgt spid="93"/>
                                        </p:tgtEl>
                                        <p:attrNameLst>
                                          <p:attrName>style.visibility</p:attrName>
                                        </p:attrNameLst>
                                      </p:cBhvr>
                                      <p:to>
                                        <p:strVal val="visible"/>
                                      </p:to>
                                    </p:set>
                                    <p:animEffect transition="in" filter="fade">
                                      <p:cBhvr>
                                        <p:cTn id="16" dur="500"/>
                                        <p:tgtEl>
                                          <p:spTgt spid="93"/>
                                        </p:tgtEl>
                                      </p:cBhvr>
                                    </p:animEffect>
                                  </p:childTnLst>
                                </p:cTn>
                              </p:par>
                              <p:par>
                                <p:cTn id="17" presetID="10" presetClass="entr" presetSubtype="0" fill="hold" nodeType="with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fade">
                                      <p:cBhvr>
                                        <p:cTn id="19" dur="500"/>
                                        <p:tgtEl>
                                          <p:spTgt spid="3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4"/>
                                        </p:tgtEl>
                                        <p:attrNameLst>
                                          <p:attrName>style.visibility</p:attrName>
                                        </p:attrNameLst>
                                      </p:cBhvr>
                                      <p:to>
                                        <p:strVal val="visible"/>
                                      </p:to>
                                    </p:set>
                                    <p:animEffect transition="in" filter="fade">
                                      <p:cBhvr>
                                        <p:cTn id="24" dur="500"/>
                                        <p:tgtEl>
                                          <p:spTgt spid="54"/>
                                        </p:tgtEl>
                                      </p:cBhvr>
                                    </p:animEffect>
                                  </p:childTnLst>
                                </p:cTn>
                              </p:par>
                              <p:par>
                                <p:cTn id="25" presetID="10" presetClass="entr" presetSubtype="0" fill="hold" nodeType="with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fade">
                                      <p:cBhvr>
                                        <p:cTn id="27" dur="500"/>
                                        <p:tgtEl>
                                          <p:spTgt spid="58"/>
                                        </p:tgtEl>
                                      </p:cBhvr>
                                    </p:animEffect>
                                  </p:childTnLst>
                                </p:cTn>
                              </p:par>
                              <p:par>
                                <p:cTn id="28" presetID="10" presetClass="entr" presetSubtype="0" fill="hold" nodeType="withEffect">
                                  <p:stCondLst>
                                    <p:cond delay="0"/>
                                  </p:stCondLst>
                                  <p:childTnLst>
                                    <p:set>
                                      <p:cBhvr>
                                        <p:cTn id="29" dur="1" fill="hold">
                                          <p:stCondLst>
                                            <p:cond delay="0"/>
                                          </p:stCondLst>
                                        </p:cTn>
                                        <p:tgtEl>
                                          <p:spTgt spid="66"/>
                                        </p:tgtEl>
                                        <p:attrNameLst>
                                          <p:attrName>style.visibility</p:attrName>
                                        </p:attrNameLst>
                                      </p:cBhvr>
                                      <p:to>
                                        <p:strVal val="visible"/>
                                      </p:to>
                                    </p:set>
                                    <p:animEffect transition="in" filter="fade">
                                      <p:cBhvr>
                                        <p:cTn id="30" dur="500"/>
                                        <p:tgtEl>
                                          <p:spTgt spid="66"/>
                                        </p:tgtEl>
                                      </p:cBhvr>
                                    </p:animEffect>
                                  </p:childTnLst>
                                </p:cTn>
                              </p:par>
                              <p:par>
                                <p:cTn id="31" presetID="10" presetClass="entr" presetSubtype="0" fill="hold" nodeType="withEffect">
                                  <p:stCondLst>
                                    <p:cond delay="0"/>
                                  </p:stCondLst>
                                  <p:childTnLst>
                                    <p:set>
                                      <p:cBhvr>
                                        <p:cTn id="32" dur="1" fill="hold">
                                          <p:stCondLst>
                                            <p:cond delay="0"/>
                                          </p:stCondLst>
                                        </p:cTn>
                                        <p:tgtEl>
                                          <p:spTgt spid="87"/>
                                        </p:tgtEl>
                                        <p:attrNameLst>
                                          <p:attrName>style.visibility</p:attrName>
                                        </p:attrNameLst>
                                      </p:cBhvr>
                                      <p:to>
                                        <p:strVal val="visible"/>
                                      </p:to>
                                    </p:set>
                                    <p:animEffect transition="in" filter="fade">
                                      <p:cBhvr>
                                        <p:cTn id="33" dur="500"/>
                                        <p:tgtEl>
                                          <p:spTgt spid="87"/>
                                        </p:tgtEl>
                                      </p:cBhvr>
                                    </p:animEffect>
                                  </p:childTnLst>
                                </p:cTn>
                              </p:par>
                              <p:par>
                                <p:cTn id="34" presetID="10" presetClass="entr" presetSubtype="0" fill="hold" nodeType="withEffect">
                                  <p:stCondLst>
                                    <p:cond delay="0"/>
                                  </p:stCondLst>
                                  <p:childTnLst>
                                    <p:set>
                                      <p:cBhvr>
                                        <p:cTn id="35" dur="1" fill="hold">
                                          <p:stCondLst>
                                            <p:cond delay="0"/>
                                          </p:stCondLst>
                                        </p:cTn>
                                        <p:tgtEl>
                                          <p:spTgt spid="70"/>
                                        </p:tgtEl>
                                        <p:attrNameLst>
                                          <p:attrName>style.visibility</p:attrName>
                                        </p:attrNameLst>
                                      </p:cBhvr>
                                      <p:to>
                                        <p:strVal val="visible"/>
                                      </p:to>
                                    </p:set>
                                    <p:animEffect transition="in" filter="fade">
                                      <p:cBhvr>
                                        <p:cTn id="36" dur="500"/>
                                        <p:tgtEl>
                                          <p:spTgt spid="7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par>
                                <p:cTn id="45" presetID="10" presetClass="entr" presetSubtype="0" fill="hold" nodeType="withEffect">
                                  <p:stCondLst>
                                    <p:cond delay="0"/>
                                  </p:stCondLst>
                                  <p:childTnLst>
                                    <p:set>
                                      <p:cBhvr>
                                        <p:cTn id="46" dur="1" fill="hold">
                                          <p:stCondLst>
                                            <p:cond delay="0"/>
                                          </p:stCondLst>
                                        </p:cTn>
                                        <p:tgtEl>
                                          <p:spTgt spid="103"/>
                                        </p:tgtEl>
                                        <p:attrNameLst>
                                          <p:attrName>style.visibility</p:attrName>
                                        </p:attrNameLst>
                                      </p:cBhvr>
                                      <p:to>
                                        <p:strVal val="visible"/>
                                      </p:to>
                                    </p:set>
                                    <p:animEffect transition="in" filter="fade">
                                      <p:cBhvr>
                                        <p:cTn id="47" dur="500"/>
                                        <p:tgtEl>
                                          <p:spTgt spid="103"/>
                                        </p:tgtEl>
                                      </p:cBhvr>
                                    </p:animEffect>
                                  </p:childTnLst>
                                </p:cTn>
                              </p:par>
                              <p:par>
                                <p:cTn id="48" presetID="10" presetClass="entr" presetSubtype="0" fill="hold" nodeType="with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fade">
                                      <p:cBhvr>
                                        <p:cTn id="50" dur="500"/>
                                        <p:tgtEl>
                                          <p:spTgt spid="21"/>
                                        </p:tgtEl>
                                      </p:cBhvr>
                                    </p:animEffect>
                                  </p:childTnLst>
                                </p:cTn>
                              </p:par>
                              <p:par>
                                <p:cTn id="51" presetID="10" presetClass="entr" presetSubtype="0" fill="hold" nodeType="withEffect">
                                  <p:stCondLst>
                                    <p:cond delay="0"/>
                                  </p:stCondLst>
                                  <p:childTnLst>
                                    <p:set>
                                      <p:cBhvr>
                                        <p:cTn id="52" dur="1" fill="hold">
                                          <p:stCondLst>
                                            <p:cond delay="0"/>
                                          </p:stCondLst>
                                        </p:cTn>
                                        <p:tgtEl>
                                          <p:spTgt spid="107"/>
                                        </p:tgtEl>
                                        <p:attrNameLst>
                                          <p:attrName>style.visibility</p:attrName>
                                        </p:attrNameLst>
                                      </p:cBhvr>
                                      <p:to>
                                        <p:strVal val="visible"/>
                                      </p:to>
                                    </p:set>
                                    <p:animEffect transition="in" filter="fade">
                                      <p:cBhvr>
                                        <p:cTn id="53" dur="500"/>
                                        <p:tgtEl>
                                          <p:spTgt spid="107"/>
                                        </p:tgtEl>
                                      </p:cBhvr>
                                    </p:animEffect>
                                  </p:childTnLst>
                                </p:cTn>
                              </p:par>
                              <p:par>
                                <p:cTn id="54" presetID="10" presetClass="entr" presetSubtype="0" fill="hold" nodeType="with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fade">
                                      <p:cBhvr>
                                        <p:cTn id="56" dur="500"/>
                                        <p:tgtEl>
                                          <p:spTgt spid="29"/>
                                        </p:tgtEl>
                                      </p:cBhvr>
                                    </p:animEffect>
                                  </p:childTnLst>
                                </p:cTn>
                              </p:par>
                              <p:par>
                                <p:cTn id="57" presetID="10" presetClass="entr" presetSubtype="0" fill="hold" nodeType="withEffect">
                                  <p:stCondLst>
                                    <p:cond delay="0"/>
                                  </p:stCondLst>
                                  <p:childTnLst>
                                    <p:set>
                                      <p:cBhvr>
                                        <p:cTn id="58" dur="1" fill="hold">
                                          <p:stCondLst>
                                            <p:cond delay="0"/>
                                          </p:stCondLst>
                                        </p:cTn>
                                        <p:tgtEl>
                                          <p:spTgt spid="110"/>
                                        </p:tgtEl>
                                        <p:attrNameLst>
                                          <p:attrName>style.visibility</p:attrName>
                                        </p:attrNameLst>
                                      </p:cBhvr>
                                      <p:to>
                                        <p:strVal val="visible"/>
                                      </p:to>
                                    </p:set>
                                    <p:animEffect transition="in" filter="fade">
                                      <p:cBhvr>
                                        <p:cTn id="59"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916939" y="457276"/>
            <a:ext cx="10066655" cy="629018"/>
          </a:xfrm>
          <a:prstGeom prst="rect">
            <a:avLst/>
          </a:prstGeom>
        </p:spPr>
        <p:txBody>
          <a:bodyPr vert="horz" wrap="square" lIns="0" tIns="13335" rIns="0" bIns="0" rtlCol="0">
            <a:spAutoFit/>
          </a:bodyPr>
          <a:lstStyle/>
          <a:p>
            <a:pPr marL="59690">
              <a:lnSpc>
                <a:spcPct val="100000"/>
              </a:lnSpc>
              <a:spcBef>
                <a:spcPts val="105"/>
              </a:spcBef>
            </a:pPr>
            <a:r>
              <a:rPr sz="4000" b="1" dirty="0">
                <a:latin typeface="+mj-lt"/>
              </a:rPr>
              <a:t>Allgemeine</a:t>
            </a:r>
            <a:r>
              <a:rPr sz="4000" b="1" spc="-50" dirty="0">
                <a:latin typeface="+mj-lt"/>
              </a:rPr>
              <a:t> </a:t>
            </a:r>
            <a:r>
              <a:rPr sz="4000" b="1" dirty="0">
                <a:latin typeface="+mj-lt"/>
              </a:rPr>
              <a:t>Studien</a:t>
            </a:r>
            <a:r>
              <a:rPr sz="4000" b="1" spc="-45" dirty="0">
                <a:latin typeface="+mj-lt"/>
              </a:rPr>
              <a:t> </a:t>
            </a:r>
            <a:r>
              <a:rPr sz="4000" b="1" dirty="0">
                <a:latin typeface="+mj-lt"/>
              </a:rPr>
              <a:t>(20</a:t>
            </a:r>
            <a:r>
              <a:rPr sz="4000" b="1" spc="-65" dirty="0">
                <a:latin typeface="+mj-lt"/>
              </a:rPr>
              <a:t> </a:t>
            </a:r>
            <a:r>
              <a:rPr sz="4000" b="1" spc="-25" dirty="0">
                <a:latin typeface="+mj-lt"/>
              </a:rPr>
              <a:t>LP)</a:t>
            </a:r>
          </a:p>
        </p:txBody>
      </p:sp>
      <p:sp>
        <p:nvSpPr>
          <p:cNvPr id="10" name="Holder 4">
            <a:extLst>
              <a:ext uri="{FF2B5EF4-FFF2-40B4-BE49-F238E27FC236}">
                <a16:creationId xmlns:a16="http://schemas.microsoft.com/office/drawing/2014/main" id="{49E085DC-04DD-DF4D-643E-A79F4C8C932C}"/>
              </a:ext>
            </a:extLst>
          </p:cNvPr>
          <p:cNvSpPr txBox="1">
            <a:spLocks/>
          </p:cNvSpPr>
          <p:nvPr/>
        </p:nvSpPr>
        <p:spPr>
          <a:xfrm>
            <a:off x="4261865" y="6131569"/>
            <a:ext cx="3630295" cy="359073"/>
          </a:xfrm>
          <a:prstGeom prst="rect">
            <a:avLst/>
          </a:prstGeom>
        </p:spPr>
        <p:txBody>
          <a:bodyPr wrap="square" lIns="0" tIns="0" rIns="0" bIns="0">
            <a:spAutoFit/>
          </a:bodyPr>
          <a:lstStyle>
            <a:defPPr>
              <a:defRPr kern="0"/>
            </a:defPPr>
            <a:lvl1pPr>
              <a:defRPr sz="1200" b="1" i="0">
                <a:solidFill>
                  <a:schemeClr val="bg1"/>
                </a:solidFill>
                <a:latin typeface="+mj-lt"/>
                <a:cs typeface="Arial"/>
              </a:defRPr>
            </a:lvl1pPr>
          </a:lstStyle>
          <a:p>
            <a:pPr algn="ctr">
              <a:lnSpc>
                <a:spcPts val="1425"/>
              </a:lnSpc>
            </a:pPr>
            <a:r>
              <a:rPr lang="pt-BR" spc="-50"/>
              <a:t>Studienordnungen Zwei-Fach-Bachelor Germanistik,</a:t>
            </a:r>
            <a:br>
              <a:rPr lang="pt-BR" spc="-50"/>
            </a:br>
            <a:r>
              <a:rPr lang="pt-BR" spc="-50"/>
              <a:t>Bachelor Berufskolleg Deutsch, Bachelor HRSGe Deutsch</a:t>
            </a:r>
            <a:endParaRPr lang="pt-BR" spc="-50" dirty="0"/>
          </a:p>
        </p:txBody>
      </p:sp>
      <p:sp>
        <p:nvSpPr>
          <p:cNvPr id="11" name="Holder 6">
            <a:extLst>
              <a:ext uri="{FF2B5EF4-FFF2-40B4-BE49-F238E27FC236}">
                <a16:creationId xmlns:a16="http://schemas.microsoft.com/office/drawing/2014/main" id="{02FD43ED-0008-8165-F525-E45D2AF468B1}"/>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8</a:t>
            </a:fld>
            <a:endParaRPr lang="de-DE" dirty="0"/>
          </a:p>
        </p:txBody>
      </p:sp>
      <p:grpSp>
        <p:nvGrpSpPr>
          <p:cNvPr id="22" name="object 9">
            <a:extLst>
              <a:ext uri="{FF2B5EF4-FFF2-40B4-BE49-F238E27FC236}">
                <a16:creationId xmlns:a16="http://schemas.microsoft.com/office/drawing/2014/main" id="{BF9F0404-2066-31D2-8DA2-87DFF9823751}"/>
              </a:ext>
            </a:extLst>
          </p:cNvPr>
          <p:cNvGrpSpPr/>
          <p:nvPr/>
        </p:nvGrpSpPr>
        <p:grpSpPr>
          <a:xfrm>
            <a:off x="304800" y="1144169"/>
            <a:ext cx="11550014" cy="451484"/>
            <a:chOff x="1100327" y="1280160"/>
            <a:chExt cx="9947275" cy="451484"/>
          </a:xfrm>
        </p:grpSpPr>
        <p:sp>
          <p:nvSpPr>
            <p:cNvPr id="23" name="object 10">
              <a:extLst>
                <a:ext uri="{FF2B5EF4-FFF2-40B4-BE49-F238E27FC236}">
                  <a16:creationId xmlns:a16="http://schemas.microsoft.com/office/drawing/2014/main" id="{30008ACE-8626-C813-CDBF-A535AED512E3}"/>
                </a:ext>
              </a:extLst>
            </p:cNvPr>
            <p:cNvSpPr/>
            <p:nvPr/>
          </p:nvSpPr>
          <p:spPr>
            <a:xfrm>
              <a:off x="1104899" y="1284732"/>
              <a:ext cx="9938385" cy="441959"/>
            </a:xfrm>
            <a:custGeom>
              <a:avLst/>
              <a:gdLst/>
              <a:ahLst/>
              <a:cxnLst/>
              <a:rect l="l" t="t" r="r" b="b"/>
              <a:pathLst>
                <a:path w="9938385" h="441960">
                  <a:moveTo>
                    <a:pt x="9893808" y="0"/>
                  </a:moveTo>
                  <a:lnTo>
                    <a:pt x="44196" y="0"/>
                  </a:lnTo>
                  <a:lnTo>
                    <a:pt x="26992" y="3476"/>
                  </a:lnTo>
                  <a:lnTo>
                    <a:pt x="12944" y="12953"/>
                  </a:lnTo>
                  <a:lnTo>
                    <a:pt x="3473" y="27003"/>
                  </a:lnTo>
                  <a:lnTo>
                    <a:pt x="0" y="44195"/>
                  </a:lnTo>
                  <a:lnTo>
                    <a:pt x="0" y="397763"/>
                  </a:lnTo>
                  <a:lnTo>
                    <a:pt x="3473" y="414956"/>
                  </a:lnTo>
                  <a:lnTo>
                    <a:pt x="12944" y="429005"/>
                  </a:lnTo>
                  <a:lnTo>
                    <a:pt x="26992" y="438483"/>
                  </a:lnTo>
                  <a:lnTo>
                    <a:pt x="44196" y="441959"/>
                  </a:lnTo>
                  <a:lnTo>
                    <a:pt x="9893808" y="441959"/>
                  </a:lnTo>
                  <a:lnTo>
                    <a:pt x="9911000" y="438483"/>
                  </a:lnTo>
                  <a:lnTo>
                    <a:pt x="9925050" y="429005"/>
                  </a:lnTo>
                  <a:lnTo>
                    <a:pt x="9934527" y="414956"/>
                  </a:lnTo>
                  <a:lnTo>
                    <a:pt x="9938004" y="397763"/>
                  </a:lnTo>
                  <a:lnTo>
                    <a:pt x="9938004" y="44195"/>
                  </a:lnTo>
                  <a:lnTo>
                    <a:pt x="9934527" y="27003"/>
                  </a:lnTo>
                  <a:lnTo>
                    <a:pt x="9925050" y="12953"/>
                  </a:lnTo>
                  <a:lnTo>
                    <a:pt x="9911000" y="3476"/>
                  </a:lnTo>
                  <a:lnTo>
                    <a:pt x="9893808" y="0"/>
                  </a:lnTo>
                  <a:close/>
                </a:path>
              </a:pathLst>
            </a:custGeom>
            <a:solidFill>
              <a:srgbClr val="FF0000"/>
            </a:solidFill>
          </p:spPr>
          <p:txBody>
            <a:bodyPr wrap="square" lIns="0" tIns="0" rIns="0" bIns="0" rtlCol="0" anchor="ctr"/>
            <a:lstStyle/>
            <a:p>
              <a:pPr algn="ctr"/>
              <a:r>
                <a:rPr lang="de-DE" sz="1600" b="1" dirty="0">
                  <a:solidFill>
                    <a:schemeClr val="bg1"/>
                  </a:solidFill>
                  <a:latin typeface="+mj-lt"/>
                </a:rPr>
                <a:t>15–20 LP: Frei wählbare Lehrveranstaltungen aus den Allgemeinen Studien </a:t>
              </a:r>
              <a:endParaRPr sz="1600" b="1" dirty="0">
                <a:solidFill>
                  <a:schemeClr val="bg1"/>
                </a:solidFill>
                <a:latin typeface="+mj-lt"/>
              </a:endParaRPr>
            </a:p>
          </p:txBody>
        </p:sp>
        <p:sp>
          <p:nvSpPr>
            <p:cNvPr id="24" name="object 11">
              <a:extLst>
                <a:ext uri="{FF2B5EF4-FFF2-40B4-BE49-F238E27FC236}">
                  <a16:creationId xmlns:a16="http://schemas.microsoft.com/office/drawing/2014/main" id="{3E36BB89-EDD4-B155-A90D-4E2ADB675BA4}"/>
                </a:ext>
              </a:extLst>
            </p:cNvPr>
            <p:cNvSpPr/>
            <p:nvPr/>
          </p:nvSpPr>
          <p:spPr>
            <a:xfrm>
              <a:off x="1104899" y="1284732"/>
              <a:ext cx="9938385" cy="441959"/>
            </a:xfrm>
            <a:custGeom>
              <a:avLst/>
              <a:gdLst/>
              <a:ahLst/>
              <a:cxnLst/>
              <a:rect l="l" t="t" r="r" b="b"/>
              <a:pathLst>
                <a:path w="9938385" h="441960">
                  <a:moveTo>
                    <a:pt x="0" y="44195"/>
                  </a:moveTo>
                  <a:lnTo>
                    <a:pt x="3473" y="27003"/>
                  </a:lnTo>
                  <a:lnTo>
                    <a:pt x="12944" y="12953"/>
                  </a:lnTo>
                  <a:lnTo>
                    <a:pt x="26992" y="3476"/>
                  </a:lnTo>
                  <a:lnTo>
                    <a:pt x="44196" y="0"/>
                  </a:lnTo>
                  <a:lnTo>
                    <a:pt x="9893808" y="0"/>
                  </a:lnTo>
                  <a:lnTo>
                    <a:pt x="9911000" y="3476"/>
                  </a:lnTo>
                  <a:lnTo>
                    <a:pt x="9925050" y="12953"/>
                  </a:lnTo>
                  <a:lnTo>
                    <a:pt x="9934527" y="27003"/>
                  </a:lnTo>
                  <a:lnTo>
                    <a:pt x="9938004" y="44195"/>
                  </a:lnTo>
                  <a:lnTo>
                    <a:pt x="9938004" y="397763"/>
                  </a:lnTo>
                  <a:lnTo>
                    <a:pt x="9934527" y="414956"/>
                  </a:lnTo>
                  <a:lnTo>
                    <a:pt x="9925050" y="429005"/>
                  </a:lnTo>
                  <a:lnTo>
                    <a:pt x="9911000" y="438483"/>
                  </a:lnTo>
                  <a:lnTo>
                    <a:pt x="9893808" y="441959"/>
                  </a:lnTo>
                  <a:lnTo>
                    <a:pt x="44196" y="441959"/>
                  </a:lnTo>
                  <a:lnTo>
                    <a:pt x="26992" y="438483"/>
                  </a:lnTo>
                  <a:lnTo>
                    <a:pt x="12944" y="429005"/>
                  </a:lnTo>
                  <a:lnTo>
                    <a:pt x="3473" y="414956"/>
                  </a:lnTo>
                  <a:lnTo>
                    <a:pt x="0" y="397763"/>
                  </a:lnTo>
                  <a:lnTo>
                    <a:pt x="0" y="44195"/>
                  </a:lnTo>
                  <a:close/>
                </a:path>
              </a:pathLst>
            </a:custGeom>
            <a:ln w="9143">
              <a:solidFill>
                <a:srgbClr val="FF0000"/>
              </a:solidFill>
            </a:ln>
          </p:spPr>
          <p:txBody>
            <a:bodyPr wrap="square" lIns="0" tIns="0" rIns="0" bIns="0" rtlCol="0"/>
            <a:lstStyle/>
            <a:p>
              <a:endParaRPr/>
            </a:p>
          </p:txBody>
        </p:sp>
      </p:grpSp>
      <p:grpSp>
        <p:nvGrpSpPr>
          <p:cNvPr id="25" name="object 13">
            <a:extLst>
              <a:ext uri="{FF2B5EF4-FFF2-40B4-BE49-F238E27FC236}">
                <a16:creationId xmlns:a16="http://schemas.microsoft.com/office/drawing/2014/main" id="{F698210B-F56A-2F8C-B351-F3C2BD80D40E}"/>
              </a:ext>
            </a:extLst>
          </p:cNvPr>
          <p:cNvGrpSpPr/>
          <p:nvPr/>
        </p:nvGrpSpPr>
        <p:grpSpPr>
          <a:xfrm>
            <a:off x="311715" y="1732356"/>
            <a:ext cx="3744000" cy="711835"/>
            <a:chOff x="1097280" y="1900427"/>
            <a:chExt cx="3145790" cy="711835"/>
          </a:xfrm>
        </p:grpSpPr>
        <p:sp>
          <p:nvSpPr>
            <p:cNvPr id="26" name="object 14">
              <a:extLst>
                <a:ext uri="{FF2B5EF4-FFF2-40B4-BE49-F238E27FC236}">
                  <a16:creationId xmlns:a16="http://schemas.microsoft.com/office/drawing/2014/main" id="{77911420-8988-0F12-67B6-01C6FED2DB2A}"/>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Kompetenzbereich 1:</a:t>
              </a:r>
              <a:br>
                <a:rPr lang="de-DE" sz="1400" b="1" dirty="0">
                  <a:latin typeface="+mj-lt"/>
                </a:rPr>
              </a:br>
              <a:r>
                <a:rPr lang="de-DE" sz="1400" b="1" dirty="0">
                  <a:latin typeface="+mj-lt"/>
                </a:rPr>
                <a:t>(Fremd-)Sprachkompetenz</a:t>
              </a:r>
              <a:endParaRPr sz="1400" b="1" dirty="0">
                <a:latin typeface="+mj-lt"/>
              </a:endParaRPr>
            </a:p>
          </p:txBody>
        </p:sp>
        <p:sp>
          <p:nvSpPr>
            <p:cNvPr id="27" name="object 15">
              <a:extLst>
                <a:ext uri="{FF2B5EF4-FFF2-40B4-BE49-F238E27FC236}">
                  <a16:creationId xmlns:a16="http://schemas.microsoft.com/office/drawing/2014/main" id="{DDA07490-1A9E-CC21-3A18-A377E32C48D6}"/>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28" name="object 21">
            <a:extLst>
              <a:ext uri="{FF2B5EF4-FFF2-40B4-BE49-F238E27FC236}">
                <a16:creationId xmlns:a16="http://schemas.microsoft.com/office/drawing/2014/main" id="{AF4465DA-258F-8330-3E3C-01E0DFBA1F0D}"/>
              </a:ext>
            </a:extLst>
          </p:cNvPr>
          <p:cNvGrpSpPr/>
          <p:nvPr/>
        </p:nvGrpSpPr>
        <p:grpSpPr>
          <a:xfrm>
            <a:off x="4207955" y="1736928"/>
            <a:ext cx="3744000" cy="711835"/>
            <a:chOff x="4497323" y="1900427"/>
            <a:chExt cx="3145790" cy="711835"/>
          </a:xfrm>
        </p:grpSpPr>
        <p:sp>
          <p:nvSpPr>
            <p:cNvPr id="29" name="object 22">
              <a:extLst>
                <a:ext uri="{FF2B5EF4-FFF2-40B4-BE49-F238E27FC236}">
                  <a16:creationId xmlns:a16="http://schemas.microsoft.com/office/drawing/2014/main" id="{FE4F3B24-CD92-F428-DC4A-6304ACE5ADB4}"/>
                </a:ext>
              </a:extLst>
            </p:cNvPr>
            <p:cNvSpPr/>
            <p:nvPr/>
          </p:nvSpPr>
          <p:spPr>
            <a:xfrm>
              <a:off x="4501895" y="1904999"/>
              <a:ext cx="3136900" cy="702945"/>
            </a:xfrm>
            <a:custGeom>
              <a:avLst/>
              <a:gdLst/>
              <a:ahLst/>
              <a:cxnLst/>
              <a:rect l="l" t="t" r="r" b="b"/>
              <a:pathLst>
                <a:path w="3136900" h="702944">
                  <a:moveTo>
                    <a:pt x="3066160" y="0"/>
                  </a:moveTo>
                  <a:lnTo>
                    <a:pt x="70230" y="0"/>
                  </a:lnTo>
                  <a:lnTo>
                    <a:pt x="42916" y="5526"/>
                  </a:lnTo>
                  <a:lnTo>
                    <a:pt x="20589" y="20589"/>
                  </a:lnTo>
                  <a:lnTo>
                    <a:pt x="5526" y="42916"/>
                  </a:lnTo>
                  <a:lnTo>
                    <a:pt x="0" y="70230"/>
                  </a:lnTo>
                  <a:lnTo>
                    <a:pt x="0" y="632333"/>
                  </a:lnTo>
                  <a:lnTo>
                    <a:pt x="5526" y="659647"/>
                  </a:lnTo>
                  <a:lnTo>
                    <a:pt x="20589" y="681974"/>
                  </a:lnTo>
                  <a:lnTo>
                    <a:pt x="42916" y="697037"/>
                  </a:lnTo>
                  <a:lnTo>
                    <a:pt x="70230" y="702563"/>
                  </a:lnTo>
                  <a:lnTo>
                    <a:pt x="3066160"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0" y="0"/>
                  </a:lnTo>
                  <a:close/>
                </a:path>
              </a:pathLst>
            </a:custGeom>
            <a:solidFill>
              <a:srgbClr val="FFCCCC"/>
            </a:solidFill>
          </p:spPr>
          <p:txBody>
            <a:bodyPr wrap="square" lIns="0" tIns="0" rIns="0" bIns="0" rtlCol="0" anchor="ctr"/>
            <a:lstStyle/>
            <a:p>
              <a:pPr algn="ctr"/>
              <a:r>
                <a:rPr lang="de-DE" sz="1400" b="1" dirty="0">
                  <a:latin typeface="+mj-lt"/>
                </a:rPr>
                <a:t>Kompetenzbereich 2:</a:t>
              </a:r>
              <a:br>
                <a:rPr lang="de-DE" sz="1400" b="1" dirty="0">
                  <a:latin typeface="+mj-lt"/>
                </a:rPr>
              </a:br>
              <a:r>
                <a:rPr lang="de-DE" sz="1400" b="1" dirty="0">
                  <a:latin typeface="+mj-lt"/>
                </a:rPr>
                <a:t>Wissenschaftstheoretische Kompetenz</a:t>
              </a:r>
              <a:endParaRPr sz="1400" b="1" dirty="0">
                <a:latin typeface="+mj-lt"/>
              </a:endParaRPr>
            </a:p>
          </p:txBody>
        </p:sp>
        <p:sp>
          <p:nvSpPr>
            <p:cNvPr id="30" name="object 23">
              <a:extLst>
                <a:ext uri="{FF2B5EF4-FFF2-40B4-BE49-F238E27FC236}">
                  <a16:creationId xmlns:a16="http://schemas.microsoft.com/office/drawing/2014/main" id="{D049C067-22D5-A469-34B0-6883283C34E2}"/>
                </a:ext>
              </a:extLst>
            </p:cNvPr>
            <p:cNvSpPr/>
            <p:nvPr/>
          </p:nvSpPr>
          <p:spPr>
            <a:xfrm>
              <a:off x="4501895" y="1904999"/>
              <a:ext cx="3136900" cy="702945"/>
            </a:xfrm>
            <a:custGeom>
              <a:avLst/>
              <a:gdLst/>
              <a:ahLst/>
              <a:cxnLst/>
              <a:rect l="l" t="t" r="r" b="b"/>
              <a:pathLst>
                <a:path w="3136900" h="702944">
                  <a:moveTo>
                    <a:pt x="0" y="70230"/>
                  </a:moveTo>
                  <a:lnTo>
                    <a:pt x="5526" y="42916"/>
                  </a:lnTo>
                  <a:lnTo>
                    <a:pt x="20589" y="20589"/>
                  </a:lnTo>
                  <a:lnTo>
                    <a:pt x="42916" y="5526"/>
                  </a:lnTo>
                  <a:lnTo>
                    <a:pt x="70230" y="0"/>
                  </a:lnTo>
                  <a:lnTo>
                    <a:pt x="3066160"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0" y="702563"/>
                  </a:lnTo>
                  <a:lnTo>
                    <a:pt x="70230" y="702563"/>
                  </a:lnTo>
                  <a:lnTo>
                    <a:pt x="42916" y="697037"/>
                  </a:lnTo>
                  <a:lnTo>
                    <a:pt x="20589" y="681974"/>
                  </a:lnTo>
                  <a:lnTo>
                    <a:pt x="5526"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31" name="object 29">
            <a:extLst>
              <a:ext uri="{FF2B5EF4-FFF2-40B4-BE49-F238E27FC236}">
                <a16:creationId xmlns:a16="http://schemas.microsoft.com/office/drawing/2014/main" id="{77BFCE42-3524-6AA4-1E95-E84F7D76D2D2}"/>
              </a:ext>
            </a:extLst>
          </p:cNvPr>
          <p:cNvGrpSpPr/>
          <p:nvPr/>
        </p:nvGrpSpPr>
        <p:grpSpPr>
          <a:xfrm>
            <a:off x="8105801" y="1736928"/>
            <a:ext cx="3744000" cy="711835"/>
            <a:chOff x="7897368" y="1900427"/>
            <a:chExt cx="3147060" cy="711835"/>
          </a:xfrm>
        </p:grpSpPr>
        <p:sp>
          <p:nvSpPr>
            <p:cNvPr id="32" name="object 30">
              <a:extLst>
                <a:ext uri="{FF2B5EF4-FFF2-40B4-BE49-F238E27FC236}">
                  <a16:creationId xmlns:a16="http://schemas.microsoft.com/office/drawing/2014/main" id="{6AE259AE-C4FA-57EE-5FF2-645D6DEE4396}"/>
                </a:ext>
              </a:extLst>
            </p:cNvPr>
            <p:cNvSpPr/>
            <p:nvPr/>
          </p:nvSpPr>
          <p:spPr>
            <a:xfrm>
              <a:off x="7901940" y="1904999"/>
              <a:ext cx="3138170" cy="702945"/>
            </a:xfrm>
            <a:custGeom>
              <a:avLst/>
              <a:gdLst/>
              <a:ahLst/>
              <a:cxnLst/>
              <a:rect l="l" t="t" r="r" b="b"/>
              <a:pathLst>
                <a:path w="3138170" h="702944">
                  <a:moveTo>
                    <a:pt x="3067684" y="0"/>
                  </a:moveTo>
                  <a:lnTo>
                    <a:pt x="70230" y="0"/>
                  </a:lnTo>
                  <a:lnTo>
                    <a:pt x="42916" y="5526"/>
                  </a:lnTo>
                  <a:lnTo>
                    <a:pt x="20589" y="20589"/>
                  </a:lnTo>
                  <a:lnTo>
                    <a:pt x="5526" y="42916"/>
                  </a:lnTo>
                  <a:lnTo>
                    <a:pt x="0" y="70230"/>
                  </a:lnTo>
                  <a:lnTo>
                    <a:pt x="0" y="632333"/>
                  </a:lnTo>
                  <a:lnTo>
                    <a:pt x="5526" y="659647"/>
                  </a:lnTo>
                  <a:lnTo>
                    <a:pt x="20589" y="681974"/>
                  </a:lnTo>
                  <a:lnTo>
                    <a:pt x="42916" y="697037"/>
                  </a:lnTo>
                  <a:lnTo>
                    <a:pt x="70230" y="702563"/>
                  </a:lnTo>
                  <a:lnTo>
                    <a:pt x="3067684" y="702563"/>
                  </a:lnTo>
                  <a:lnTo>
                    <a:pt x="3094999" y="697037"/>
                  </a:lnTo>
                  <a:lnTo>
                    <a:pt x="3117326" y="681974"/>
                  </a:lnTo>
                  <a:lnTo>
                    <a:pt x="3132389" y="659647"/>
                  </a:lnTo>
                  <a:lnTo>
                    <a:pt x="3137915" y="632333"/>
                  </a:lnTo>
                  <a:lnTo>
                    <a:pt x="3137915" y="70230"/>
                  </a:lnTo>
                  <a:lnTo>
                    <a:pt x="3132389" y="42916"/>
                  </a:lnTo>
                  <a:lnTo>
                    <a:pt x="3117326" y="20589"/>
                  </a:lnTo>
                  <a:lnTo>
                    <a:pt x="3094999" y="5526"/>
                  </a:lnTo>
                  <a:lnTo>
                    <a:pt x="3067684" y="0"/>
                  </a:lnTo>
                  <a:close/>
                </a:path>
              </a:pathLst>
            </a:custGeom>
            <a:solidFill>
              <a:srgbClr val="FFCCCC"/>
            </a:solidFill>
          </p:spPr>
          <p:txBody>
            <a:bodyPr wrap="square" lIns="0" tIns="0" rIns="0" bIns="0" rtlCol="0" anchor="ctr"/>
            <a:lstStyle/>
            <a:p>
              <a:pPr algn="ctr"/>
              <a:r>
                <a:rPr lang="de-DE" sz="1400" b="1" dirty="0">
                  <a:latin typeface="+mj-lt"/>
                </a:rPr>
                <a:t>Kompetenzbereich 3:</a:t>
              </a:r>
              <a:br>
                <a:rPr lang="de-DE" sz="1400" b="1" dirty="0">
                  <a:latin typeface="+mj-lt"/>
                </a:rPr>
              </a:br>
              <a:r>
                <a:rPr lang="de-DE" sz="1400" b="1" dirty="0">
                  <a:latin typeface="+mj-lt"/>
                </a:rPr>
                <a:t>Rhetorik und Vermittlungskompetenz</a:t>
              </a:r>
              <a:endParaRPr sz="1400" b="1" dirty="0">
                <a:latin typeface="+mj-lt"/>
              </a:endParaRPr>
            </a:p>
          </p:txBody>
        </p:sp>
        <p:sp>
          <p:nvSpPr>
            <p:cNvPr id="33" name="object 31">
              <a:extLst>
                <a:ext uri="{FF2B5EF4-FFF2-40B4-BE49-F238E27FC236}">
                  <a16:creationId xmlns:a16="http://schemas.microsoft.com/office/drawing/2014/main" id="{EFD74626-8D7F-F4E1-01D4-BA175D90ED33}"/>
                </a:ext>
              </a:extLst>
            </p:cNvPr>
            <p:cNvSpPr/>
            <p:nvPr/>
          </p:nvSpPr>
          <p:spPr>
            <a:xfrm>
              <a:off x="7901940" y="1904999"/>
              <a:ext cx="3138170" cy="702945"/>
            </a:xfrm>
            <a:custGeom>
              <a:avLst/>
              <a:gdLst/>
              <a:ahLst/>
              <a:cxnLst/>
              <a:rect l="l" t="t" r="r" b="b"/>
              <a:pathLst>
                <a:path w="3138170" h="702944">
                  <a:moveTo>
                    <a:pt x="0" y="70230"/>
                  </a:moveTo>
                  <a:lnTo>
                    <a:pt x="5526" y="42916"/>
                  </a:lnTo>
                  <a:lnTo>
                    <a:pt x="20589" y="20589"/>
                  </a:lnTo>
                  <a:lnTo>
                    <a:pt x="42916" y="5526"/>
                  </a:lnTo>
                  <a:lnTo>
                    <a:pt x="70230" y="0"/>
                  </a:lnTo>
                  <a:lnTo>
                    <a:pt x="3067684" y="0"/>
                  </a:lnTo>
                  <a:lnTo>
                    <a:pt x="3094999" y="5526"/>
                  </a:lnTo>
                  <a:lnTo>
                    <a:pt x="3117326" y="20589"/>
                  </a:lnTo>
                  <a:lnTo>
                    <a:pt x="3132389" y="42916"/>
                  </a:lnTo>
                  <a:lnTo>
                    <a:pt x="3137915" y="70230"/>
                  </a:lnTo>
                  <a:lnTo>
                    <a:pt x="3137915" y="632333"/>
                  </a:lnTo>
                  <a:lnTo>
                    <a:pt x="3132389" y="659647"/>
                  </a:lnTo>
                  <a:lnTo>
                    <a:pt x="3117326" y="681974"/>
                  </a:lnTo>
                  <a:lnTo>
                    <a:pt x="3094999" y="697037"/>
                  </a:lnTo>
                  <a:lnTo>
                    <a:pt x="3067684" y="702563"/>
                  </a:lnTo>
                  <a:lnTo>
                    <a:pt x="70230" y="702563"/>
                  </a:lnTo>
                  <a:lnTo>
                    <a:pt x="42916" y="697037"/>
                  </a:lnTo>
                  <a:lnTo>
                    <a:pt x="20589" y="681974"/>
                  </a:lnTo>
                  <a:lnTo>
                    <a:pt x="5526"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34" name="object 13">
            <a:extLst>
              <a:ext uri="{FF2B5EF4-FFF2-40B4-BE49-F238E27FC236}">
                <a16:creationId xmlns:a16="http://schemas.microsoft.com/office/drawing/2014/main" id="{8B2B912C-3D64-C811-182A-EE14E0BC31F9}"/>
              </a:ext>
            </a:extLst>
          </p:cNvPr>
          <p:cNvGrpSpPr/>
          <p:nvPr/>
        </p:nvGrpSpPr>
        <p:grpSpPr>
          <a:xfrm>
            <a:off x="317156" y="2556288"/>
            <a:ext cx="3744000" cy="711835"/>
            <a:chOff x="1097280" y="1900427"/>
            <a:chExt cx="3145790" cy="711835"/>
          </a:xfrm>
        </p:grpSpPr>
        <p:sp>
          <p:nvSpPr>
            <p:cNvPr id="35" name="object 14">
              <a:extLst>
                <a:ext uri="{FF2B5EF4-FFF2-40B4-BE49-F238E27FC236}">
                  <a16:creationId xmlns:a16="http://schemas.microsoft.com/office/drawing/2014/main" id="{A5B8EC46-33F6-0DEC-762D-233E77C1F5A2}"/>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Kompetenzbereich 4: </a:t>
              </a:r>
              <a:br>
                <a:rPr lang="de-DE" sz="1400" b="1" dirty="0">
                  <a:latin typeface="+mj-lt"/>
                </a:rPr>
              </a:br>
              <a:r>
                <a:rPr lang="de-DE" sz="1400" b="1" dirty="0">
                  <a:latin typeface="+mj-lt"/>
                </a:rPr>
                <a:t>Berufsvorbereitung und Praxiskompetenz</a:t>
              </a:r>
              <a:endParaRPr sz="1400" b="1" dirty="0">
                <a:latin typeface="+mj-lt"/>
              </a:endParaRPr>
            </a:p>
          </p:txBody>
        </p:sp>
        <p:sp>
          <p:nvSpPr>
            <p:cNvPr id="36" name="object 15">
              <a:extLst>
                <a:ext uri="{FF2B5EF4-FFF2-40B4-BE49-F238E27FC236}">
                  <a16:creationId xmlns:a16="http://schemas.microsoft.com/office/drawing/2014/main" id="{3E409EE1-2D15-4CBC-FFC2-AAEB5A0AFC4A}"/>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37" name="object 13">
            <a:extLst>
              <a:ext uri="{FF2B5EF4-FFF2-40B4-BE49-F238E27FC236}">
                <a16:creationId xmlns:a16="http://schemas.microsoft.com/office/drawing/2014/main" id="{D7A62047-C4F6-DCE2-9B9B-84947EBB0818}"/>
              </a:ext>
            </a:extLst>
          </p:cNvPr>
          <p:cNvGrpSpPr/>
          <p:nvPr/>
        </p:nvGrpSpPr>
        <p:grpSpPr>
          <a:xfrm>
            <a:off x="4207955" y="2564765"/>
            <a:ext cx="3744000" cy="711835"/>
            <a:chOff x="1097280" y="1900427"/>
            <a:chExt cx="3145790" cy="711835"/>
          </a:xfrm>
        </p:grpSpPr>
        <p:sp>
          <p:nvSpPr>
            <p:cNvPr id="38" name="object 14">
              <a:extLst>
                <a:ext uri="{FF2B5EF4-FFF2-40B4-BE49-F238E27FC236}">
                  <a16:creationId xmlns:a16="http://schemas.microsoft.com/office/drawing/2014/main" id="{CBA6A932-6F89-CEEC-38C7-0F5AA067C7A8}"/>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Kompetenzbereich 5:</a:t>
              </a:r>
              <a:br>
                <a:rPr lang="de-DE" sz="1400" b="1" dirty="0">
                  <a:latin typeface="+mj-lt"/>
                </a:rPr>
              </a:br>
              <a:r>
                <a:rPr lang="de-DE" sz="1400" b="1" dirty="0">
                  <a:latin typeface="+mj-lt"/>
                </a:rPr>
                <a:t>(Inter-)Kulturelle und Kreative Kompetenz</a:t>
              </a:r>
              <a:endParaRPr sz="1400" b="1" dirty="0">
                <a:latin typeface="+mj-lt"/>
              </a:endParaRPr>
            </a:p>
          </p:txBody>
        </p:sp>
        <p:sp>
          <p:nvSpPr>
            <p:cNvPr id="39" name="object 15">
              <a:extLst>
                <a:ext uri="{FF2B5EF4-FFF2-40B4-BE49-F238E27FC236}">
                  <a16:creationId xmlns:a16="http://schemas.microsoft.com/office/drawing/2014/main" id="{9211AB75-F950-3321-1FE6-EE803B97BC30}"/>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40" name="object 13">
            <a:extLst>
              <a:ext uri="{FF2B5EF4-FFF2-40B4-BE49-F238E27FC236}">
                <a16:creationId xmlns:a16="http://schemas.microsoft.com/office/drawing/2014/main" id="{89988068-49B9-E163-9611-BDE516B90D65}"/>
              </a:ext>
            </a:extLst>
          </p:cNvPr>
          <p:cNvGrpSpPr/>
          <p:nvPr/>
        </p:nvGrpSpPr>
        <p:grpSpPr>
          <a:xfrm>
            <a:off x="8124887" y="2560447"/>
            <a:ext cx="3744000" cy="711835"/>
            <a:chOff x="1097280" y="1900427"/>
            <a:chExt cx="3145790" cy="711835"/>
          </a:xfrm>
        </p:grpSpPr>
        <p:sp>
          <p:nvSpPr>
            <p:cNvPr id="41" name="object 14">
              <a:extLst>
                <a:ext uri="{FF2B5EF4-FFF2-40B4-BE49-F238E27FC236}">
                  <a16:creationId xmlns:a16="http://schemas.microsoft.com/office/drawing/2014/main" id="{20E0F311-F66C-09B7-74D6-67E09408228D}"/>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ctr"/>
            <a:lstStyle/>
            <a:p>
              <a:pPr algn="ctr"/>
              <a:r>
                <a:rPr lang="de-DE" sz="1400" b="1" dirty="0">
                  <a:latin typeface="+mj-lt"/>
                </a:rPr>
                <a:t>Kompetenzbereich 6:</a:t>
              </a:r>
              <a:br>
                <a:rPr lang="de-DE" sz="1400" b="1" dirty="0">
                  <a:latin typeface="+mj-lt"/>
                </a:rPr>
              </a:br>
              <a:r>
                <a:rPr lang="de-DE" sz="1400" b="1" dirty="0">
                  <a:latin typeface="+mj-lt"/>
                </a:rPr>
                <a:t>Nachhaltigkeit</a:t>
              </a:r>
              <a:endParaRPr sz="1400" b="1" dirty="0">
                <a:latin typeface="+mj-lt"/>
              </a:endParaRPr>
            </a:p>
          </p:txBody>
        </p:sp>
        <p:sp>
          <p:nvSpPr>
            <p:cNvPr id="42" name="object 15">
              <a:extLst>
                <a:ext uri="{FF2B5EF4-FFF2-40B4-BE49-F238E27FC236}">
                  <a16:creationId xmlns:a16="http://schemas.microsoft.com/office/drawing/2014/main" id="{23FA9133-8017-BB7C-CE0E-FB33C58D6D71}"/>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sp>
        <p:nvSpPr>
          <p:cNvPr id="67" name="object 10">
            <a:extLst>
              <a:ext uri="{FF2B5EF4-FFF2-40B4-BE49-F238E27FC236}">
                <a16:creationId xmlns:a16="http://schemas.microsoft.com/office/drawing/2014/main" id="{642C011C-5E3C-1F90-B8CA-47975B4B6D55}"/>
              </a:ext>
            </a:extLst>
          </p:cNvPr>
          <p:cNvSpPr/>
          <p:nvPr/>
        </p:nvSpPr>
        <p:spPr>
          <a:xfrm>
            <a:off x="326154" y="4343400"/>
            <a:ext cx="11539692" cy="441959"/>
          </a:xfrm>
          <a:custGeom>
            <a:avLst/>
            <a:gdLst/>
            <a:ahLst/>
            <a:cxnLst/>
            <a:rect l="l" t="t" r="r" b="b"/>
            <a:pathLst>
              <a:path w="9938385" h="441960">
                <a:moveTo>
                  <a:pt x="9893808" y="0"/>
                </a:moveTo>
                <a:lnTo>
                  <a:pt x="44196" y="0"/>
                </a:lnTo>
                <a:lnTo>
                  <a:pt x="26992" y="3476"/>
                </a:lnTo>
                <a:lnTo>
                  <a:pt x="12944" y="12953"/>
                </a:lnTo>
                <a:lnTo>
                  <a:pt x="3473" y="27003"/>
                </a:lnTo>
                <a:lnTo>
                  <a:pt x="0" y="44195"/>
                </a:lnTo>
                <a:lnTo>
                  <a:pt x="0" y="397763"/>
                </a:lnTo>
                <a:lnTo>
                  <a:pt x="3473" y="414956"/>
                </a:lnTo>
                <a:lnTo>
                  <a:pt x="12944" y="429005"/>
                </a:lnTo>
                <a:lnTo>
                  <a:pt x="26992" y="438483"/>
                </a:lnTo>
                <a:lnTo>
                  <a:pt x="44196" y="441959"/>
                </a:lnTo>
                <a:lnTo>
                  <a:pt x="9893808" y="441959"/>
                </a:lnTo>
                <a:lnTo>
                  <a:pt x="9911000" y="438483"/>
                </a:lnTo>
                <a:lnTo>
                  <a:pt x="9925050" y="429005"/>
                </a:lnTo>
                <a:lnTo>
                  <a:pt x="9934527" y="414956"/>
                </a:lnTo>
                <a:lnTo>
                  <a:pt x="9938004" y="397763"/>
                </a:lnTo>
                <a:lnTo>
                  <a:pt x="9938004" y="44195"/>
                </a:lnTo>
                <a:lnTo>
                  <a:pt x="9934527" y="27003"/>
                </a:lnTo>
                <a:lnTo>
                  <a:pt x="9925050" y="12953"/>
                </a:lnTo>
                <a:lnTo>
                  <a:pt x="9911000" y="3476"/>
                </a:lnTo>
                <a:lnTo>
                  <a:pt x="9893808" y="0"/>
                </a:lnTo>
                <a:close/>
              </a:path>
            </a:pathLst>
          </a:custGeom>
          <a:solidFill>
            <a:srgbClr val="FF0000"/>
          </a:solidFill>
        </p:spPr>
        <p:txBody>
          <a:bodyPr wrap="square" lIns="0" tIns="0" rIns="0" bIns="0" rtlCol="0" anchor="ctr"/>
          <a:lstStyle/>
          <a:p>
            <a:pPr algn="ctr"/>
            <a:r>
              <a:rPr lang="de-DE" sz="1600" b="1" dirty="0">
                <a:solidFill>
                  <a:schemeClr val="bg1"/>
                </a:solidFill>
                <a:latin typeface="+mj-lt"/>
              </a:rPr>
              <a:t>Ggf. 5 LP: Verpflichtende Lehrveranstaltung aus den Allgemeinen Studien im Zweitfach</a:t>
            </a:r>
            <a:endParaRPr sz="1600" b="1" dirty="0">
              <a:solidFill>
                <a:schemeClr val="bg1"/>
              </a:solidFill>
              <a:latin typeface="+mj-lt"/>
            </a:endParaRPr>
          </a:p>
        </p:txBody>
      </p:sp>
      <p:grpSp>
        <p:nvGrpSpPr>
          <p:cNvPr id="68" name="object 13">
            <a:extLst>
              <a:ext uri="{FF2B5EF4-FFF2-40B4-BE49-F238E27FC236}">
                <a16:creationId xmlns:a16="http://schemas.microsoft.com/office/drawing/2014/main" id="{056DE272-E065-98B4-412F-9FA500CBDC53}"/>
              </a:ext>
            </a:extLst>
          </p:cNvPr>
          <p:cNvGrpSpPr/>
          <p:nvPr/>
        </p:nvGrpSpPr>
        <p:grpSpPr>
          <a:xfrm>
            <a:off x="323372" y="3357372"/>
            <a:ext cx="11524511" cy="884911"/>
            <a:chOff x="1101852" y="1904999"/>
            <a:chExt cx="3136900" cy="702945"/>
          </a:xfrm>
        </p:grpSpPr>
        <p:sp>
          <p:nvSpPr>
            <p:cNvPr id="69" name="object 14">
              <a:extLst>
                <a:ext uri="{FF2B5EF4-FFF2-40B4-BE49-F238E27FC236}">
                  <a16:creationId xmlns:a16="http://schemas.microsoft.com/office/drawing/2014/main" id="{4F41AD49-8AC5-A1A1-015C-BB8DFF9F6C3F}"/>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t"/>
            <a:lstStyle/>
            <a:p>
              <a:pPr marL="285750" indent="-193675" algn="l">
                <a:buFont typeface="Arial" panose="020B0604020202020204" pitchFamily="34" charset="0"/>
                <a:buChar char="•"/>
              </a:pPr>
              <a:r>
                <a:rPr lang="de-DE" sz="1400" dirty="0">
                  <a:latin typeface="+mj-lt"/>
                </a:rPr>
                <a:t>Die Lehrveranstaltungen im Umfang von 20 bzw. 15 LP (siehe unten) können weitestgehend frei aus dem Angebot der Allgemeinen Studien gewählt werden. Es gilt jedoch zu beachten, dass insgesamt Lehrveranstaltungen aus mindestens zwei der sechs Kompetenzbereiche absolviert werden müssen.</a:t>
              </a:r>
            </a:p>
            <a:p>
              <a:pPr marL="285750" indent="-193675" algn="l">
                <a:buFont typeface="Arial" panose="020B0604020202020204" pitchFamily="34" charset="0"/>
                <a:buChar char="•"/>
              </a:pPr>
              <a:r>
                <a:rPr lang="de-DE" sz="1400" dirty="0">
                  <a:latin typeface="+mj-lt"/>
                </a:rPr>
                <a:t>Jede Lehrveranstaltung wird mit einer benoteten Prüfungsleistung abgeschlossen; die </a:t>
              </a:r>
              <a:r>
                <a:rPr lang="de-DE" sz="1400" dirty="0" err="1">
                  <a:latin typeface="+mj-lt"/>
                </a:rPr>
                <a:t>Fachnote</a:t>
              </a:r>
              <a:r>
                <a:rPr lang="de-DE" sz="1400" dirty="0">
                  <a:latin typeface="+mj-lt"/>
                </a:rPr>
                <a:t> für die Allgemeinen Studien ergibt sich aus dem Durchschnitt aller in den Allgemeinen Studien absolvierten Lehrveranstaltungen. </a:t>
              </a:r>
              <a:endParaRPr sz="1400" dirty="0">
                <a:latin typeface="+mj-lt"/>
              </a:endParaRPr>
            </a:p>
          </p:txBody>
        </p:sp>
        <p:sp>
          <p:nvSpPr>
            <p:cNvPr id="70" name="object 15">
              <a:extLst>
                <a:ext uri="{FF2B5EF4-FFF2-40B4-BE49-F238E27FC236}">
                  <a16:creationId xmlns:a16="http://schemas.microsoft.com/office/drawing/2014/main" id="{062B7BC6-135E-5175-6443-EE14E82D95F8}"/>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grpSp>
        <p:nvGrpSpPr>
          <p:cNvPr id="71" name="object 13">
            <a:extLst>
              <a:ext uri="{FF2B5EF4-FFF2-40B4-BE49-F238E27FC236}">
                <a16:creationId xmlns:a16="http://schemas.microsoft.com/office/drawing/2014/main" id="{B36DB131-5ACC-EE5A-F590-F21CDFD2E58C}"/>
              </a:ext>
            </a:extLst>
          </p:cNvPr>
          <p:cNvGrpSpPr/>
          <p:nvPr/>
        </p:nvGrpSpPr>
        <p:grpSpPr>
          <a:xfrm>
            <a:off x="317156" y="4838238"/>
            <a:ext cx="11557172" cy="711835"/>
            <a:chOff x="1097280" y="1900427"/>
            <a:chExt cx="3145790" cy="711835"/>
          </a:xfrm>
        </p:grpSpPr>
        <p:sp>
          <p:nvSpPr>
            <p:cNvPr id="72" name="object 14">
              <a:extLst>
                <a:ext uri="{FF2B5EF4-FFF2-40B4-BE49-F238E27FC236}">
                  <a16:creationId xmlns:a16="http://schemas.microsoft.com/office/drawing/2014/main" id="{B76BD70C-A797-D944-C1C2-BF8A431A87CD}"/>
                </a:ext>
              </a:extLst>
            </p:cNvPr>
            <p:cNvSpPr/>
            <p:nvPr/>
          </p:nvSpPr>
          <p:spPr>
            <a:xfrm>
              <a:off x="1101852" y="1904999"/>
              <a:ext cx="3136900" cy="702945"/>
            </a:xfrm>
            <a:custGeom>
              <a:avLst/>
              <a:gdLst/>
              <a:ahLst/>
              <a:cxnLst/>
              <a:rect l="l" t="t" r="r" b="b"/>
              <a:pathLst>
                <a:path w="3136900" h="702944">
                  <a:moveTo>
                    <a:pt x="3066161" y="0"/>
                  </a:moveTo>
                  <a:lnTo>
                    <a:pt x="70256" y="0"/>
                  </a:lnTo>
                  <a:lnTo>
                    <a:pt x="42910" y="5526"/>
                  </a:lnTo>
                  <a:lnTo>
                    <a:pt x="20578" y="20589"/>
                  </a:lnTo>
                  <a:lnTo>
                    <a:pt x="5521" y="42916"/>
                  </a:lnTo>
                  <a:lnTo>
                    <a:pt x="0" y="70230"/>
                  </a:lnTo>
                  <a:lnTo>
                    <a:pt x="0" y="632333"/>
                  </a:lnTo>
                  <a:lnTo>
                    <a:pt x="5521" y="659647"/>
                  </a:lnTo>
                  <a:lnTo>
                    <a:pt x="20578" y="681974"/>
                  </a:lnTo>
                  <a:lnTo>
                    <a:pt x="42910" y="697037"/>
                  </a:lnTo>
                  <a:lnTo>
                    <a:pt x="70256" y="702563"/>
                  </a:lnTo>
                  <a:lnTo>
                    <a:pt x="3066161" y="702563"/>
                  </a:lnTo>
                  <a:lnTo>
                    <a:pt x="3093475" y="697037"/>
                  </a:lnTo>
                  <a:lnTo>
                    <a:pt x="3115802" y="681974"/>
                  </a:lnTo>
                  <a:lnTo>
                    <a:pt x="3130865" y="659647"/>
                  </a:lnTo>
                  <a:lnTo>
                    <a:pt x="3136392" y="632333"/>
                  </a:lnTo>
                  <a:lnTo>
                    <a:pt x="3136392" y="70230"/>
                  </a:lnTo>
                  <a:lnTo>
                    <a:pt x="3130865" y="42916"/>
                  </a:lnTo>
                  <a:lnTo>
                    <a:pt x="3115802" y="20589"/>
                  </a:lnTo>
                  <a:lnTo>
                    <a:pt x="3093475" y="5526"/>
                  </a:lnTo>
                  <a:lnTo>
                    <a:pt x="3066161" y="0"/>
                  </a:lnTo>
                  <a:close/>
                </a:path>
              </a:pathLst>
            </a:custGeom>
            <a:solidFill>
              <a:srgbClr val="FFCCCC"/>
            </a:solidFill>
          </p:spPr>
          <p:txBody>
            <a:bodyPr wrap="square" lIns="0" tIns="0" rIns="0" bIns="0" rtlCol="0" anchor="t"/>
            <a:lstStyle/>
            <a:p>
              <a:pPr marL="285750" indent="-193675" algn="l">
                <a:buFont typeface="Arial" panose="020B0604020202020204" pitchFamily="34" charset="0"/>
                <a:buChar char="•"/>
              </a:pPr>
              <a:r>
                <a:rPr lang="de-DE" sz="1400" dirty="0">
                  <a:latin typeface="+mj-lt"/>
                </a:rPr>
                <a:t>Einige Studienfächer (z.B. Kommunikationswissenschaft) haben Vorgaben, dass bestimmte Lehrveranstaltungen aus dem Angebot der Allgemeinen Studien im Umfang von 5 LP verpflichtet absolviert werden müssen. Der Anteil der frei wählbaren Lehrveranstaltungen verringert sich in diesem Fall dementsprechend auf 15 LP. </a:t>
              </a:r>
              <a:endParaRPr sz="1400" dirty="0">
                <a:latin typeface="+mj-lt"/>
              </a:endParaRPr>
            </a:p>
          </p:txBody>
        </p:sp>
        <p:sp>
          <p:nvSpPr>
            <p:cNvPr id="73" name="object 15">
              <a:extLst>
                <a:ext uri="{FF2B5EF4-FFF2-40B4-BE49-F238E27FC236}">
                  <a16:creationId xmlns:a16="http://schemas.microsoft.com/office/drawing/2014/main" id="{6D778655-9BEC-2C24-F919-11421258A707}"/>
                </a:ext>
              </a:extLst>
            </p:cNvPr>
            <p:cNvSpPr/>
            <p:nvPr/>
          </p:nvSpPr>
          <p:spPr>
            <a:xfrm>
              <a:off x="1101852" y="1904999"/>
              <a:ext cx="3136900" cy="702945"/>
            </a:xfrm>
            <a:custGeom>
              <a:avLst/>
              <a:gdLst/>
              <a:ahLst/>
              <a:cxnLst/>
              <a:rect l="l" t="t" r="r" b="b"/>
              <a:pathLst>
                <a:path w="3136900" h="702944">
                  <a:moveTo>
                    <a:pt x="0" y="70230"/>
                  </a:moveTo>
                  <a:lnTo>
                    <a:pt x="5521" y="42916"/>
                  </a:lnTo>
                  <a:lnTo>
                    <a:pt x="20578" y="20589"/>
                  </a:lnTo>
                  <a:lnTo>
                    <a:pt x="42910" y="5526"/>
                  </a:lnTo>
                  <a:lnTo>
                    <a:pt x="70256" y="0"/>
                  </a:lnTo>
                  <a:lnTo>
                    <a:pt x="3066161" y="0"/>
                  </a:lnTo>
                  <a:lnTo>
                    <a:pt x="3093475" y="5526"/>
                  </a:lnTo>
                  <a:lnTo>
                    <a:pt x="3115802" y="20589"/>
                  </a:lnTo>
                  <a:lnTo>
                    <a:pt x="3130865" y="42916"/>
                  </a:lnTo>
                  <a:lnTo>
                    <a:pt x="3136392" y="70230"/>
                  </a:lnTo>
                  <a:lnTo>
                    <a:pt x="3136392" y="632333"/>
                  </a:lnTo>
                  <a:lnTo>
                    <a:pt x="3130865" y="659647"/>
                  </a:lnTo>
                  <a:lnTo>
                    <a:pt x="3115802" y="681974"/>
                  </a:lnTo>
                  <a:lnTo>
                    <a:pt x="3093475" y="697037"/>
                  </a:lnTo>
                  <a:lnTo>
                    <a:pt x="3066161" y="702563"/>
                  </a:lnTo>
                  <a:lnTo>
                    <a:pt x="70256" y="702563"/>
                  </a:lnTo>
                  <a:lnTo>
                    <a:pt x="42910" y="697037"/>
                  </a:lnTo>
                  <a:lnTo>
                    <a:pt x="20578" y="681974"/>
                  </a:lnTo>
                  <a:lnTo>
                    <a:pt x="5521" y="659647"/>
                  </a:lnTo>
                  <a:lnTo>
                    <a:pt x="0" y="632333"/>
                  </a:lnTo>
                  <a:lnTo>
                    <a:pt x="0" y="70230"/>
                  </a:lnTo>
                  <a:close/>
                </a:path>
              </a:pathLst>
            </a:custGeom>
            <a:ln w="9144">
              <a:solidFill>
                <a:srgbClr val="FF0000"/>
              </a:solidFill>
            </a:ln>
          </p:spPr>
          <p:txBody>
            <a:bodyPr wrap="square" lIns="0" tIns="0" rIns="0" bIns="0" rtlCol="0" anchor="ctr"/>
            <a:lstStyle/>
            <a:p>
              <a:pPr algn="ctr"/>
              <a:endParaRPr b="1">
                <a:latin typeface="+mj-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par>
                                <p:cTn id="14" presetID="10" presetClass="entr" presetSubtype="0" fill="hold" nodeType="with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fade">
                                      <p:cBhvr>
                                        <p:cTn id="16" dur="500"/>
                                        <p:tgtEl>
                                          <p:spTgt spid="28"/>
                                        </p:tgtEl>
                                      </p:cBhvr>
                                    </p:animEffect>
                                  </p:childTnLst>
                                </p:cTn>
                              </p:par>
                              <p:par>
                                <p:cTn id="17" presetID="10" presetClass="entr" presetSubtype="0" fill="hold" nodeType="with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fade">
                                      <p:cBhvr>
                                        <p:cTn id="19" dur="500"/>
                                        <p:tgtEl>
                                          <p:spTgt spid="37"/>
                                        </p:tgtEl>
                                      </p:cBhvr>
                                    </p:animEffect>
                                  </p:childTnLst>
                                </p:cTn>
                              </p:par>
                              <p:par>
                                <p:cTn id="20" presetID="10" presetClass="entr" presetSubtype="0" fill="hold"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nodeType="with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fade">
                                      <p:cBhvr>
                                        <p:cTn id="25" dur="500"/>
                                        <p:tgtEl>
                                          <p:spTgt spid="40"/>
                                        </p:tgtEl>
                                      </p:cBhvr>
                                    </p:animEffect>
                                  </p:childTnLst>
                                </p:cTn>
                              </p:par>
                              <p:par>
                                <p:cTn id="26" presetID="10" presetClass="entr" presetSubtype="0" fill="hold" nodeType="withEffect">
                                  <p:stCondLst>
                                    <p:cond delay="0"/>
                                  </p:stCondLst>
                                  <p:childTnLst>
                                    <p:set>
                                      <p:cBhvr>
                                        <p:cTn id="27" dur="1" fill="hold">
                                          <p:stCondLst>
                                            <p:cond delay="0"/>
                                          </p:stCondLst>
                                        </p:cTn>
                                        <p:tgtEl>
                                          <p:spTgt spid="68"/>
                                        </p:tgtEl>
                                        <p:attrNameLst>
                                          <p:attrName>style.visibility</p:attrName>
                                        </p:attrNameLst>
                                      </p:cBhvr>
                                      <p:to>
                                        <p:strVal val="visible"/>
                                      </p:to>
                                    </p:set>
                                    <p:animEffect transition="in" filter="fade">
                                      <p:cBhvr>
                                        <p:cTn id="28" dur="500"/>
                                        <p:tgtEl>
                                          <p:spTgt spid="6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1"/>
                                        </p:tgtEl>
                                        <p:attrNameLst>
                                          <p:attrName>style.visibility</p:attrName>
                                        </p:attrNameLst>
                                      </p:cBhvr>
                                      <p:to>
                                        <p:strVal val="visible"/>
                                      </p:to>
                                    </p:set>
                                    <p:animEffect transition="in" filter="fade">
                                      <p:cBhvr>
                                        <p:cTn id="33" dur="500"/>
                                        <p:tgtEl>
                                          <p:spTgt spid="7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7"/>
                                        </p:tgtEl>
                                        <p:attrNameLst>
                                          <p:attrName>style.visibility</p:attrName>
                                        </p:attrNameLst>
                                      </p:cBhvr>
                                      <p:to>
                                        <p:strVal val="visible"/>
                                      </p:to>
                                    </p:set>
                                    <p:animEffect transition="in" filter="fade">
                                      <p:cBhvr>
                                        <p:cTn id="36"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older 6">
            <a:extLst>
              <a:ext uri="{FF2B5EF4-FFF2-40B4-BE49-F238E27FC236}">
                <a16:creationId xmlns:a16="http://schemas.microsoft.com/office/drawing/2014/main" id="{E64A2689-DBD1-3980-45A3-7D8E5B900710}"/>
              </a:ext>
            </a:extLst>
          </p:cNvPr>
          <p:cNvSpPr txBox="1">
            <a:spLocks/>
          </p:cNvSpPr>
          <p:nvPr/>
        </p:nvSpPr>
        <p:spPr>
          <a:xfrm>
            <a:off x="8763000" y="6248400"/>
            <a:ext cx="2804160" cy="369332"/>
          </a:xfrm>
          <a:prstGeom prst="rect">
            <a:avLst/>
          </a:prstGeom>
        </p:spPr>
        <p:txBody>
          <a:bodyPr wrap="square" lIns="0" tIns="0" rIns="0" bIns="0">
            <a:spAutoFit/>
          </a:bodyPr>
          <a:lstStyle>
            <a:defPPr>
              <a:defRPr kern="0"/>
            </a:defPPr>
            <a:lvl1pPr algn="r">
              <a:defRPr sz="2400" b="1">
                <a:solidFill>
                  <a:schemeClr val="bg1"/>
                </a:solidFill>
                <a:latin typeface="+mj-lt"/>
              </a:defRPr>
            </a:lvl1pPr>
          </a:lstStyle>
          <a:p>
            <a:fld id="{B6F15528-21DE-4FAA-801E-634DDDAF4B2B}" type="slidenum">
              <a:rPr lang="de-DE" smtClean="0"/>
              <a:pPr/>
              <a:t>9</a:t>
            </a:fld>
            <a:endParaRPr lang="de-DE" dirty="0"/>
          </a:p>
        </p:txBody>
      </p:sp>
      <p:sp>
        <p:nvSpPr>
          <p:cNvPr id="3" name="Titel 2">
            <a:extLst>
              <a:ext uri="{FF2B5EF4-FFF2-40B4-BE49-F238E27FC236}">
                <a16:creationId xmlns:a16="http://schemas.microsoft.com/office/drawing/2014/main" id="{0FE62B4D-9610-766F-2774-A6480A740D6C}"/>
              </a:ext>
            </a:extLst>
          </p:cNvPr>
          <p:cNvSpPr>
            <a:spLocks noGrp="1"/>
          </p:cNvSpPr>
          <p:nvPr>
            <p:ph type="title"/>
          </p:nvPr>
        </p:nvSpPr>
        <p:spPr>
          <a:xfrm>
            <a:off x="916939" y="457276"/>
            <a:ext cx="10066655" cy="615553"/>
          </a:xfrm>
        </p:spPr>
        <p:txBody>
          <a:bodyPr/>
          <a:lstStyle/>
          <a:p>
            <a:r>
              <a:rPr lang="de-DE" sz="4000" b="1" dirty="0">
                <a:latin typeface="+mj-lt"/>
              </a:rPr>
              <a:t>Veranstaltungsformate und Leistungsarten</a:t>
            </a:r>
          </a:p>
        </p:txBody>
      </p:sp>
      <p:sp>
        <p:nvSpPr>
          <p:cNvPr id="5" name="Untertitel 3">
            <a:extLst>
              <a:ext uri="{FF2B5EF4-FFF2-40B4-BE49-F238E27FC236}">
                <a16:creationId xmlns:a16="http://schemas.microsoft.com/office/drawing/2014/main" id="{ECA7ABE2-E878-3143-5BC6-44881D9540C3}"/>
              </a:ext>
            </a:extLst>
          </p:cNvPr>
          <p:cNvSpPr txBox="1">
            <a:spLocks/>
          </p:cNvSpPr>
          <p:nvPr/>
        </p:nvSpPr>
        <p:spPr>
          <a:xfrm>
            <a:off x="838200" y="990600"/>
            <a:ext cx="10515600" cy="5257800"/>
          </a:xfrm>
          <a:prstGeom prst="rect">
            <a:avLst/>
          </a:prstGeom>
        </p:spPr>
        <p:txBody>
          <a:bodyPr>
            <a:normAutofit/>
          </a:bodyPr>
          <a:lstStyle>
            <a:lvl1pPr marL="0">
              <a:defRPr b="1">
                <a:latin typeface="+mj-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Font typeface="Arial" panose="020B0604020202020204" pitchFamily="34" charset="0"/>
              <a:buChar char="•"/>
            </a:pPr>
            <a:r>
              <a:rPr lang="de-DE" sz="2200" dirty="0">
                <a:solidFill>
                  <a:srgbClr val="FE0000"/>
                </a:solidFill>
              </a:rPr>
              <a:t>Veranstaltungsformate</a:t>
            </a:r>
            <a:r>
              <a:rPr lang="de-DE" sz="2200" b="0" dirty="0">
                <a:solidFill>
                  <a:schemeClr val="tx1"/>
                </a:solidFill>
              </a:rPr>
              <a:t> am Germanistischen Institut</a:t>
            </a:r>
          </a:p>
          <a:p>
            <a:pPr marL="800100" lvl="1" indent="-342900">
              <a:buFont typeface="Wingdings" panose="05000000000000000000" pitchFamily="2" charset="2"/>
              <a:buChar char="§"/>
            </a:pPr>
            <a:r>
              <a:rPr lang="de-DE" sz="2000" b="1" dirty="0">
                <a:solidFill>
                  <a:srgbClr val="FE0000"/>
                </a:solidFill>
              </a:rPr>
              <a:t>Vorlesung</a:t>
            </a:r>
            <a:r>
              <a:rPr lang="de-DE" sz="2000" dirty="0">
                <a:solidFill>
                  <a:schemeClr val="tx1"/>
                </a:solidFill>
              </a:rPr>
              <a:t>: ,Vortrag‘ eines Lehrenden im Hörsaal vor großem Publikum zur Vermittlung sprachwissenschaftlichen bzw. literaturwissenschaftlichen Grundlagenwissens</a:t>
            </a:r>
          </a:p>
          <a:p>
            <a:pPr marL="800100" lvl="1" indent="-342900">
              <a:buFont typeface="Wingdings" panose="05000000000000000000" pitchFamily="2" charset="2"/>
              <a:buChar char="§"/>
            </a:pPr>
            <a:r>
              <a:rPr lang="de-DE" sz="2000" b="1" dirty="0">
                <a:solidFill>
                  <a:srgbClr val="FE0000"/>
                </a:solidFill>
              </a:rPr>
              <a:t>Tutorium</a:t>
            </a:r>
            <a:r>
              <a:rPr lang="de-DE" sz="2000" dirty="0">
                <a:solidFill>
                  <a:schemeClr val="tx1"/>
                </a:solidFill>
              </a:rPr>
              <a:t>: Kleingruppe unter Leitung </a:t>
            </a:r>
            <a:r>
              <a:rPr lang="de-DE" sz="2000" dirty="0" err="1">
                <a:solidFill>
                  <a:schemeClr val="tx1"/>
                </a:solidFill>
              </a:rPr>
              <a:t>eines:einer</a:t>
            </a:r>
            <a:r>
              <a:rPr lang="de-DE" sz="2000" dirty="0">
                <a:solidFill>
                  <a:schemeClr val="tx1"/>
                </a:solidFill>
              </a:rPr>
              <a:t> Studierenden aus einem höheren Fachsemester zur Einübung und Vertiefung der Vorlesungsinhalte</a:t>
            </a:r>
          </a:p>
          <a:p>
            <a:pPr marL="800100" lvl="1" indent="-342900">
              <a:buFont typeface="Wingdings" panose="05000000000000000000" pitchFamily="2" charset="2"/>
              <a:buChar char="§"/>
            </a:pPr>
            <a:r>
              <a:rPr lang="de-DE" sz="2000" b="1" dirty="0">
                <a:solidFill>
                  <a:srgbClr val="FE0000"/>
                </a:solidFill>
              </a:rPr>
              <a:t>Seminar/Übung</a:t>
            </a:r>
            <a:r>
              <a:rPr lang="de-DE" sz="2000" dirty="0">
                <a:solidFill>
                  <a:schemeClr val="tx1"/>
                </a:solidFill>
              </a:rPr>
              <a:t>: Lehrveranstaltung in Klassengröße zur gemeinsamen und eigenständigen Erarbeitung spezifischerer Fachthematiken und methodischer Kenntnisse</a:t>
            </a:r>
          </a:p>
          <a:p>
            <a:pPr marL="342900" indent="-342900">
              <a:buFont typeface="Arial" panose="020B0604020202020204" pitchFamily="34" charset="0"/>
              <a:buChar char="•"/>
            </a:pPr>
            <a:r>
              <a:rPr lang="de-DE" sz="2200" dirty="0">
                <a:solidFill>
                  <a:srgbClr val="FE0000"/>
                </a:solidFill>
              </a:rPr>
              <a:t>Leistungsarten</a:t>
            </a:r>
            <a:r>
              <a:rPr lang="de-DE" sz="2200" dirty="0">
                <a:solidFill>
                  <a:schemeClr val="tx1"/>
                </a:solidFill>
              </a:rPr>
              <a:t> </a:t>
            </a:r>
            <a:r>
              <a:rPr lang="de-DE" sz="2200" b="0" dirty="0">
                <a:solidFill>
                  <a:schemeClr val="tx1"/>
                </a:solidFill>
              </a:rPr>
              <a:t>im Studium:</a:t>
            </a:r>
          </a:p>
          <a:p>
            <a:pPr marL="800100" lvl="1" indent="-342900">
              <a:buFont typeface="Wingdings" panose="05000000000000000000" pitchFamily="2" charset="2"/>
              <a:buChar char="§"/>
            </a:pPr>
            <a:r>
              <a:rPr lang="de-DE" sz="2000" b="1" dirty="0">
                <a:solidFill>
                  <a:srgbClr val="FE0000"/>
                </a:solidFill>
              </a:rPr>
              <a:t>Prüfungsleistung</a:t>
            </a:r>
            <a:r>
              <a:rPr lang="de-DE" sz="2000" dirty="0">
                <a:solidFill>
                  <a:srgbClr val="FE0000"/>
                </a:solidFill>
              </a:rPr>
              <a:t> </a:t>
            </a:r>
            <a:r>
              <a:rPr lang="de-DE" sz="2000" dirty="0">
                <a:solidFill>
                  <a:schemeClr val="tx1"/>
                </a:solidFill>
              </a:rPr>
              <a:t>(v.a. Klausur, Hausarbeit): Notenrelevante Leistung, die anteilig in die Bachelornote miteinfließt; kann bei Nichtbestehen nur zwei Mal wiederholt werden (d.h. man hat insgesamt drei Prüfungsversuche), da ansonsten die Exmatrikulation aus dem Studienfach erfolgt</a:t>
            </a:r>
            <a:endParaRPr lang="de-DE" dirty="0">
              <a:solidFill>
                <a:schemeClr val="tx1"/>
              </a:solidFill>
            </a:endParaRPr>
          </a:p>
          <a:p>
            <a:pPr marL="800100" lvl="1" indent="-342900">
              <a:buFont typeface="Wingdings" panose="05000000000000000000" pitchFamily="2" charset="2"/>
              <a:buChar char="§"/>
            </a:pPr>
            <a:r>
              <a:rPr lang="de-DE" sz="2000" b="1" dirty="0">
                <a:solidFill>
                  <a:srgbClr val="FE0000"/>
                </a:solidFill>
              </a:rPr>
              <a:t>Studienleistung </a:t>
            </a:r>
            <a:r>
              <a:rPr lang="de-DE" sz="2000" dirty="0">
                <a:solidFill>
                  <a:schemeClr val="tx1"/>
                </a:solidFill>
              </a:rPr>
              <a:t>(z.B. Test, Referat, Essay): Unbenotete Leistung; kann bei Nichtbestehen unbeschränkt wiederholt werden, jedoch muss die entsprechende Lehrveranstaltung i.d.R. erneut belegt werden</a:t>
            </a:r>
          </a:p>
        </p:txBody>
      </p:sp>
    </p:spTree>
    <p:extLst>
      <p:ext uri="{BB962C8B-B14F-4D97-AF65-F5344CB8AC3E}">
        <p14:creationId xmlns:p14="http://schemas.microsoft.com/office/powerpoint/2010/main" val="12809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2589</Words>
  <Application>Microsoft Office PowerPoint</Application>
  <PresentationFormat>Breitbild</PresentationFormat>
  <Paragraphs>313</Paragraphs>
  <Slides>21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21</vt:i4>
      </vt:variant>
    </vt:vector>
  </HeadingPairs>
  <TitlesOfParts>
    <vt:vector size="27" baseType="lpstr">
      <vt:lpstr>Arial</vt:lpstr>
      <vt:lpstr>Calibri</vt:lpstr>
      <vt:lpstr>MetaNormal-Roman</vt:lpstr>
      <vt:lpstr>Times New Roman</vt:lpstr>
      <vt:lpstr>Wingdings</vt:lpstr>
      <vt:lpstr>Office Theme</vt:lpstr>
      <vt:lpstr>Vorstellung der Studienordnungen</vt:lpstr>
      <vt:lpstr>Auf dem Weg zum Lehramt – oder auch nicht!</vt:lpstr>
      <vt:lpstr>Das gesamte Bachelorstudium im Überblick</vt:lpstr>
      <vt:lpstr>Bildungswissenschaften (20 LP) Zwei-Fach-Bachelor</vt:lpstr>
      <vt:lpstr>Bildungswissenschaften (20 LP) Berufskolleg</vt:lpstr>
      <vt:lpstr>Bildungswissenschaften (42 LP) HRSGe</vt:lpstr>
      <vt:lpstr>Bildungswissenschaften (42 LP) HRSGe</vt:lpstr>
      <vt:lpstr>Allgemeine Studien (20 LP)</vt:lpstr>
      <vt:lpstr>Veranstaltungsformate und Leistungsarten</vt:lpstr>
      <vt:lpstr>2./1. Semester GRUNDLAGENMODUL „LITERATUR“</vt:lpstr>
      <vt:lpstr>2./1. Semester GRUNDLAGENMODUL „LITERATUR“</vt:lpstr>
      <vt:lpstr>Grundlagenmodul Sprache oder Literatur?</vt:lpstr>
      <vt:lpstr>Grundlagenmodul „Sprache“ (10 LP, 10% der Fachnote)</vt:lpstr>
      <vt:lpstr>Grundlagenmodul „Literatur“ (10 LP, 10% der Fachnote)</vt:lpstr>
      <vt:lpstr>Nur für Zwei-Fach-Bachelor und Bachelor Berufskolleg:  Strukturierte Selbstlernphase im Grundlagenmodul</vt:lpstr>
      <vt:lpstr>Nur für Zwei-Fach-Bachelor und Bachelor Berufskolleg:  Strukturierte Selbstlernphase im Grundlagenmodul</vt:lpstr>
      <vt:lpstr>Drei Portale zur Lehrveranstaltungswahl</vt:lpstr>
      <vt:lpstr>Wichtige Informationen</vt:lpstr>
      <vt:lpstr>Linksammlung</vt:lpstr>
      <vt:lpstr>FRAGERUNDE</vt:lpstr>
      <vt:lpstr>Vielen Dank für eure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der Titel der Präsentation</dc:title>
  <dc:creator>Stefanie Krain</dc:creator>
  <cp:lastModifiedBy>Christian Flinspach</cp:lastModifiedBy>
  <cp:revision>16</cp:revision>
  <dcterms:created xsi:type="dcterms:W3CDTF">2024-09-28T10:20:32Z</dcterms:created>
  <dcterms:modified xsi:type="dcterms:W3CDTF">2024-10-01T09:05:41Z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2023-10-03T00:00:00Z</vt:filetime>
  </property>
  <property fmtid="{D5CDD505-2E9C-101B-9397-08002B2CF9AE}" pid="3" name="Creator">
    <vt:lpwstr>Microsoft® PowerPoint® 2013</vt:lpwstr>
  </property>
  <property fmtid="{D5CDD505-2E9C-101B-9397-08002B2CF9AE}" pid="4" name="LastSaved">
    <vt:filetime>2024-09-28T00:00:00Z</vt:filetime>
  </property>
  <property fmtid="{D5CDD505-2E9C-101B-9397-08002B2CF9AE}" pid="5" name="Producer">
    <vt:lpwstr>Microsoft® PowerPoint® 2013</vt:lpwstr>
  </property>
</Properties>
</file>