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1"/>
  </p:notesMasterIdLst>
  <p:sldIdLst>
    <p:sldId id="257" r:id="rId2"/>
    <p:sldId id="287" r:id="rId3"/>
    <p:sldId id="288" r:id="rId4"/>
    <p:sldId id="286" r:id="rId5"/>
    <p:sldId id="290" r:id="rId6"/>
    <p:sldId id="289" r:id="rId7"/>
    <p:sldId id="291" r:id="rId8"/>
    <p:sldId id="293" r:id="rId9"/>
    <p:sldId id="294" r:id="rId10"/>
    <p:sldId id="295" r:id="rId11"/>
    <p:sldId id="296" r:id="rId12"/>
    <p:sldId id="297" r:id="rId13"/>
    <p:sldId id="298" r:id="rId14"/>
    <p:sldId id="327" r:id="rId15"/>
    <p:sldId id="301" r:id="rId16"/>
    <p:sldId id="300" r:id="rId17"/>
    <p:sldId id="302" r:id="rId18"/>
    <p:sldId id="308" r:id="rId19"/>
    <p:sldId id="299" r:id="rId20"/>
    <p:sldId id="305" r:id="rId21"/>
    <p:sldId id="323" r:id="rId22"/>
    <p:sldId id="306" r:id="rId23"/>
    <p:sldId id="312" r:id="rId24"/>
    <p:sldId id="313" r:id="rId25"/>
    <p:sldId id="325" r:id="rId26"/>
    <p:sldId id="326" r:id="rId27"/>
    <p:sldId id="315" r:id="rId28"/>
    <p:sldId id="316" r:id="rId29"/>
    <p:sldId id="317" r:id="rId30"/>
    <p:sldId id="318" r:id="rId31"/>
    <p:sldId id="319" r:id="rId32"/>
    <p:sldId id="321" r:id="rId33"/>
    <p:sldId id="322" r:id="rId34"/>
    <p:sldId id="307" r:id="rId35"/>
    <p:sldId id="303" r:id="rId36"/>
    <p:sldId id="292" r:id="rId37"/>
    <p:sldId id="309" r:id="rId38"/>
    <p:sldId id="310" r:id="rId39"/>
    <p:sldId id="311" r:id="rId40"/>
  </p:sldIdLst>
  <p:sldSz cx="12204700" cy="6858000"/>
  <p:notesSz cx="6858000" cy="9144000"/>
  <p:defaultTextStyle>
    <a:defPPr>
      <a:defRPr lang="de-DE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51" userDrawn="1">
          <p15:clr>
            <a:srgbClr val="A4A3A4"/>
          </p15:clr>
        </p15:guide>
        <p15:guide id="2" orient="horz" pos="3618" userDrawn="1">
          <p15:clr>
            <a:srgbClr val="A4A3A4"/>
          </p15:clr>
        </p15:guide>
        <p15:guide id="3" pos="227" userDrawn="1">
          <p15:clr>
            <a:srgbClr val="A4A3A4"/>
          </p15:clr>
        </p15:guide>
        <p15:guide id="4" pos="7461" userDrawn="1">
          <p15:clr>
            <a:srgbClr val="A4A3A4"/>
          </p15:clr>
        </p15:guide>
        <p15:guide id="5" orient="horz" pos="14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333F48"/>
    <a:srgbClr val="99D6EB"/>
    <a:srgbClr val="4CBADF"/>
    <a:srgbClr val="31B0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691" autoAdjust="0"/>
    <p:restoredTop sz="94249" autoAdjust="0"/>
  </p:normalViewPr>
  <p:slideViewPr>
    <p:cSldViewPr snapToGrid="0" snapToObjects="1">
      <p:cViewPr>
        <p:scale>
          <a:sx n="53" d="100"/>
          <a:sy n="53" d="100"/>
        </p:scale>
        <p:origin x="920" y="264"/>
      </p:cViewPr>
      <p:guideLst>
        <p:guide orient="horz" pos="851"/>
        <p:guide orient="horz" pos="3618"/>
        <p:guide pos="227"/>
        <p:guide pos="7461"/>
        <p:guide orient="horz" pos="146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360045" cy="36004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CEDDC4-A7BF-4A62-85FF-17C95660EF76}" type="datetimeFigureOut">
              <a:rPr lang="de-DE" smtClean="0"/>
              <a:t>07.10.2025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4213" y="1143000"/>
            <a:ext cx="5489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6B551E-9F22-4B6E-924D-4DC3CE72867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7590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4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.sv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nweise zur Nutz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426ACC08-E600-437E-A2B2-FB64953D020C}"/>
              </a:ext>
            </a:extLst>
          </p:cNvPr>
          <p:cNvSpPr txBox="1"/>
          <p:nvPr userDrawn="1"/>
        </p:nvSpPr>
        <p:spPr>
          <a:xfrm>
            <a:off x="323167" y="957515"/>
            <a:ext cx="11525934" cy="557075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3628" lvl="1" indent="0" algn="l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Meta Offc Pro" panose="020B0504030101020102" pitchFamily="34" charset="0"/>
              <a:buNone/>
              <a:tabLst/>
            </a:pPr>
            <a:r>
              <a:rPr lang="de-DE" sz="2000" b="1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Hinweise zur Nutzung / </a:t>
            </a:r>
            <a:r>
              <a:rPr lang="de-DE" sz="2000" b="1" kern="1200" baseline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Tips</a:t>
            </a:r>
            <a:r>
              <a:rPr lang="de-DE" sz="2000" b="1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on </a:t>
            </a:r>
            <a:r>
              <a:rPr lang="de-DE" sz="2000" b="1" kern="1200" baseline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use</a:t>
            </a:r>
            <a:endParaRPr lang="de-DE" sz="2000" b="1" kern="1200" baseline="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82563" lvl="1" indent="-158750" algn="l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Meta Offc Pro" panose="020B0504030101020102" pitchFamily="34" charset="0"/>
              <a:buChar char="-"/>
              <a:tabLst>
                <a:tab pos="182563" algn="l"/>
              </a:tabLst>
            </a:pPr>
            <a:r>
              <a:rPr lang="de-DE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Die Layouts der Folien sind </a:t>
            </a:r>
            <a:r>
              <a:rPr lang="de-DE" sz="1200" b="1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Vorlagen</a:t>
            </a:r>
            <a:r>
              <a:rPr lang="de-DE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und können angepasst werden. Folgende </a:t>
            </a:r>
            <a:r>
              <a:rPr lang="de-DE" sz="1200" b="1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Änderungen</a:t>
            </a:r>
            <a:r>
              <a:rPr lang="de-DE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sind möglich:</a:t>
            </a:r>
          </a:p>
          <a:p>
            <a:pPr marL="449263" lvl="1" indent="-182563" algn="l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Meta Offc Pro" panose="020B0504030101020102" pitchFamily="34" charset="0"/>
              <a:buChar char="-"/>
              <a:tabLst/>
            </a:pPr>
            <a:r>
              <a:rPr lang="de-DE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Design und Copyright</a:t>
            </a:r>
            <a:r>
              <a:rPr lang="de-DE" sz="1200" b="0" u="none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Folienmaster öffnen. </a:t>
            </a:r>
            <a:r>
              <a:rPr lang="de-DE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Text</a:t>
            </a:r>
            <a:r>
              <a:rPr lang="de-DE" sz="1200" b="0" u="none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Folienmaster nicht öffnen</a:t>
            </a:r>
          </a:p>
          <a:p>
            <a:pPr marL="449263" lvl="1" indent="-182563" algn="l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Meta Offc Pro" panose="020B0504030101020102" pitchFamily="34" charset="0"/>
              <a:buChar char="-"/>
              <a:tabLst/>
            </a:pPr>
            <a:r>
              <a:rPr lang="de-DE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Designfarben</a:t>
            </a:r>
            <a:r>
              <a:rPr lang="de-DE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Ansicht &gt; Folienmaster &gt; Form anklicken &gt; Formformat &gt; Formkontur (bei Linien) bzw. Fülleffekt (bei Flächen) &gt; Farbe wählen (Uni-Farben sind hinterlegt)</a:t>
            </a:r>
          </a:p>
          <a:p>
            <a:pPr marL="449263" lvl="1" indent="-182563" algn="l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Meta Offc Pro" panose="020B0504030101020102" pitchFamily="34" charset="0"/>
              <a:buChar char="-"/>
              <a:tabLst/>
            </a:pPr>
            <a:r>
              <a:rPr lang="de-DE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Bilder</a:t>
            </a:r>
            <a:r>
              <a:rPr lang="de-DE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Ansicht &gt; Folienmaster &gt; Bild anklicken &gt; (ggf. Farbfläche/-filter beiseite schieben) &gt; Bild anklicken &gt; Bildformat &gt; „Bild ändern“ &gt; Bild hochladen &gt;  (ggf. Farbfläche/-filter wieder über das Bild schieben) </a:t>
            </a:r>
          </a:p>
          <a:p>
            <a:pPr marL="449263" lvl="1" indent="-182563" algn="l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Meta Offc Pro" panose="020B0504030101020102" pitchFamily="34" charset="0"/>
              <a:buChar char="-"/>
              <a:tabLst/>
            </a:pPr>
            <a:r>
              <a:rPr lang="de-DE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Bilder formatieren/positionieren</a:t>
            </a:r>
            <a:r>
              <a:rPr lang="de-DE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Rechter Mausklick auf das Bild &gt; „Zuschneiden“. ACHTUNG: Verzerren Sie das Bild nicht! Nutzen Sie beim Skalieren ausschließlich die Eckpunkte und halten Sie die Shifttaste währenddessen gedrückt</a:t>
            </a:r>
          </a:p>
          <a:p>
            <a:pPr marL="449263" lvl="1" indent="-182563" algn="l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Meta Offc Pro" panose="020B0504030101020102" pitchFamily="34" charset="0"/>
              <a:buChar char="-"/>
              <a:tabLst/>
            </a:pPr>
            <a:r>
              <a:rPr lang="de-DE" sz="1200" b="1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Druck</a:t>
            </a:r>
            <a:r>
              <a:rPr lang="de-DE" sz="1200" b="1" u="none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Folie erst als PDF speichern! </a:t>
            </a:r>
            <a:r>
              <a:rPr lang="de-DE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Datei &gt; speichern unter &gt; Ort suchen &gt; Dateityp PDF wählen &gt; Optionen anklicken &gt; gewünschte Folie auswählen &gt; mit „OK“ bestätigen &gt; speichern</a:t>
            </a:r>
          </a:p>
          <a:p>
            <a:pPr marL="182563" marR="0" lvl="1" indent="-158750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de-DE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Geben Sie bei der Verwendung von Bildern bitte das Copyright an</a:t>
            </a:r>
          </a:p>
          <a:p>
            <a:pPr marL="441021" marR="0" lvl="1" indent="-417393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endParaRPr lang="de-DE" sz="1200" b="0" kern="1200" baseline="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82563" marR="0" lvl="1" indent="-158750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slide layouts are </a:t>
            </a:r>
            <a:r>
              <a:rPr lang="en-US" sz="1200" b="1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templates</a:t>
            </a: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and can be adapted. The following </a:t>
            </a:r>
            <a:r>
              <a:rPr lang="en-US" sz="1200" b="1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changes</a:t>
            </a: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are possible:</a:t>
            </a:r>
          </a:p>
          <a:p>
            <a:pPr marL="449263" marR="0" lvl="1" indent="-182563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en-US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Design and copyright</a:t>
            </a:r>
            <a:r>
              <a:rPr lang="en-US" sz="1200" b="0" u="none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Open slide master. </a:t>
            </a:r>
            <a:r>
              <a:rPr lang="en-US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Text</a:t>
            </a:r>
            <a:r>
              <a:rPr lang="en-US" sz="1200" b="0" u="none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Slide master must be closed</a:t>
            </a:r>
          </a:p>
          <a:p>
            <a:pPr marL="449263" marR="0" lvl="1" indent="-182563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en-US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Design </a:t>
            </a:r>
            <a:r>
              <a:rPr lang="en-US" sz="1200" b="0" u="sng" kern="1200" baseline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colours</a:t>
            </a: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View &gt; Slide master &gt; Click on form &gt; Format &gt; Shape contour (for lines) or Fill effect (for areas) &gt; Select </a:t>
            </a:r>
            <a:r>
              <a:rPr lang="en-US" sz="1200" b="0" kern="1200" baseline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colour</a:t>
            </a:r>
            <a:endParaRPr lang="en-US" sz="1200" b="0" kern="1200" baseline="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49263" marR="0" lvl="1" indent="-182563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en-US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Images</a:t>
            </a: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&gt; View &gt; Slide master &gt; Click on image &gt; (Where required: Shift the </a:t>
            </a:r>
            <a:r>
              <a:rPr lang="en-US" sz="1200" b="0" kern="1200" baseline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colour</a:t>
            </a: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filter to one side) &gt; Image format &gt; Select "Change image" &gt; Upload picture (Where required: Replace the </a:t>
            </a:r>
            <a:r>
              <a:rPr lang="en-US" sz="1200" b="0" kern="1200" baseline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colour</a:t>
            </a: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filter)</a:t>
            </a:r>
          </a:p>
          <a:p>
            <a:pPr marL="449263" marR="0" lvl="1" indent="-182563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en-US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Format images</a:t>
            </a: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Right mouse-click on background image and select &gt; "Crop". PLEASE NOTE: Do not distort the image! When resizing an image, use only the corner marks and keep the shift button pressed while doing so.</a:t>
            </a:r>
          </a:p>
          <a:p>
            <a:pPr marL="449263" marR="0" lvl="1" indent="-182563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en-US" sz="1200" b="1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Print</a:t>
            </a:r>
            <a:r>
              <a:rPr lang="en-US" sz="1200" b="1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Save slide as PDF first! </a:t>
            </a: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File &gt; save as &gt; search location &gt; select file type PDF &gt; click options &gt; select desired slide &gt; confirm with "OK" &gt; save</a:t>
            </a:r>
          </a:p>
          <a:p>
            <a:pPr marL="182563" marR="0" lvl="1" indent="-158750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Using pictures, please quote the copyright </a:t>
            </a:r>
          </a:p>
        </p:txBody>
      </p:sp>
    </p:spTree>
    <p:extLst>
      <p:ext uri="{BB962C8B-B14F-4D97-AF65-F5344CB8AC3E}">
        <p14:creationId xmlns:p14="http://schemas.microsoft.com/office/powerpoint/2010/main" val="29043658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845">
          <p15:clr>
            <a:srgbClr val="FBAE40"/>
          </p15:clr>
        </p15:guide>
        <p15:guide id="3" orient="horz" pos="1457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esign D.5 // Forschung 3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38E54224-1B74-F332-D84A-57FBCCC163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5" t="14363" r="7040" b="12439"/>
          <a:stretch/>
        </p:blipFill>
        <p:spPr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sp>
        <p:nvSpPr>
          <p:cNvPr id="4" name="Freihandform 3">
            <a:extLst>
              <a:ext uri="{FF2B5EF4-FFF2-40B4-BE49-F238E27FC236}">
                <a16:creationId xmlns:a16="http://schemas.microsoft.com/office/drawing/2014/main" id="{03E6B18D-3473-07D1-82AE-DA67470918F4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8ED576E-A035-EC43-AB96-E951C149AB1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0E20D9F0-2943-AEE4-562C-239979C9348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D570C8CB-F89B-230A-AFB1-B0DACE17AC5D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C935E6B5-CC75-0754-1628-2B3374AB306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541B388C-0A60-DEF1-3FF8-120CD6EE4CA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84D91832-3BBF-A95B-2514-81DD292A6C7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3BDFB873-3196-0679-E5E5-1014F6AD39F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292526-988C-3B02-EB64-915CF6509D2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85E17717-849A-BC6A-6E15-F3D7D95F50F4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474191FE-C857-0955-F96B-F3BF3AC0BAA7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3C321EB7-56D3-1C94-741A-B338D242B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C0105BB4-E46F-46CA-B029-5F58286A83F2}"/>
              </a:ext>
            </a:extLst>
          </p:cNvPr>
          <p:cNvSpPr txBox="1"/>
          <p:nvPr userDrawn="1"/>
        </p:nvSpPr>
        <p:spPr>
          <a:xfrm>
            <a:off x="11931194" y="652727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28719293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Design D.7 // Geisteswissenschaften 2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EEB0042C-AA9E-E8A6-71F6-604E45F1CE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4" t="29495" r="1025" b="4463"/>
          <a:stretch/>
        </p:blipFill>
        <p:spPr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sp>
        <p:nvSpPr>
          <p:cNvPr id="4" name="Freihandform 3">
            <a:extLst>
              <a:ext uri="{FF2B5EF4-FFF2-40B4-BE49-F238E27FC236}">
                <a16:creationId xmlns:a16="http://schemas.microsoft.com/office/drawing/2014/main" id="{A149FA84-F02F-91B9-6EC1-B041F89E6494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8ED576E-A035-EC43-AB96-E951C149AB1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0E20D9F0-2943-AEE4-562C-239979C9348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D570C8CB-F89B-230A-AFB1-B0DACE17AC5D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C935E6B5-CC75-0754-1628-2B3374AB306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541B388C-0A60-DEF1-3FF8-120CD6EE4CA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84D91832-3BBF-A95B-2514-81DD292A6C7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3BDFB873-3196-0679-E5E5-1014F6AD39F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292526-988C-3B02-EB64-915CF6509D2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85E17717-849A-BC6A-6E15-F3D7D95F50F4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474191FE-C857-0955-F96B-F3BF3AC0BAA7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949A017F-51D7-B52F-C9C3-5CF1D765B26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0975CC4C-B516-48D3-88A6-A70408117216}"/>
              </a:ext>
            </a:extLst>
          </p:cNvPr>
          <p:cNvSpPr txBox="1"/>
          <p:nvPr userDrawn="1"/>
        </p:nvSpPr>
        <p:spPr>
          <a:xfrm>
            <a:off x="11951876" y="2085974"/>
            <a:ext cx="276999" cy="1797505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25000"/>
                  </a:schemeClr>
                </a:solidFill>
              </a:rPr>
              <a:t>© stock.adobe.com - Jade Maas/</a:t>
            </a:r>
            <a:r>
              <a:rPr lang="de-DE" sz="600" dirty="0" err="1">
                <a:solidFill>
                  <a:schemeClr val="bg1">
                    <a:lumMod val="25000"/>
                  </a:schemeClr>
                </a:solidFill>
              </a:rPr>
              <a:t>peopleimages.coms</a:t>
            </a:r>
            <a:endParaRPr lang="de-DE" sz="600" dirty="0">
              <a:solidFill>
                <a:schemeClr val="bg1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8641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esign D.8 // Studierende 1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ihandform 11">
            <a:extLst>
              <a:ext uri="{FF2B5EF4-FFF2-40B4-BE49-F238E27FC236}">
                <a16:creationId xmlns:a16="http://schemas.microsoft.com/office/drawing/2014/main" id="{C84F029B-552D-B878-C5C3-EDD87518B4DC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6BF6E44-7F0A-2B91-64F9-9F04B1EBA2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5" t="35075" r="25626" b="15240"/>
          <a:stretch/>
        </p:blipFill>
        <p:spPr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3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8ED576E-A035-EC43-AB96-E951C149AB1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0E20D9F0-2943-AEE4-562C-239979C9348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D570C8CB-F89B-230A-AFB1-B0DACE17AC5D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C935E6B5-CC75-0754-1628-2B3374AB306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541B388C-0A60-DEF1-3FF8-120CD6EE4CA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84D91832-3BBF-A95B-2514-81DD292A6C7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3BDFB873-3196-0679-E5E5-1014F6AD39F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292526-988C-3B02-EB64-915CF6509D2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85E17717-849A-BC6A-6E15-F3D7D95F50F4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474191FE-C857-0955-F96B-F3BF3AC0BAA7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DCB79CEB-59EA-3691-86F7-85232B8522D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BAF27D88-EB1E-4DB2-A5A8-CDB3F30C06EB}"/>
              </a:ext>
            </a:extLst>
          </p:cNvPr>
          <p:cNvSpPr txBox="1"/>
          <p:nvPr userDrawn="1"/>
        </p:nvSpPr>
        <p:spPr>
          <a:xfrm>
            <a:off x="11913776" y="2411888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36742237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Design D.9 // Studierende 2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ihandform 11">
            <a:extLst>
              <a:ext uri="{FF2B5EF4-FFF2-40B4-BE49-F238E27FC236}">
                <a16:creationId xmlns:a16="http://schemas.microsoft.com/office/drawing/2014/main" id="{5750FA79-D612-24FE-418F-2C1EDD6408A3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25EE5AE-750C-2056-2030-53FB6787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3" t="2626" r="571" b="31028"/>
          <a:stretch/>
        </p:blipFill>
        <p:spPr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8ED576E-A035-EC43-AB96-E951C149AB1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0E20D9F0-2943-AEE4-562C-239979C9348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D570C8CB-F89B-230A-AFB1-B0DACE17AC5D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C935E6B5-CC75-0754-1628-2B3374AB306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541B388C-0A60-DEF1-3FF8-120CD6EE4CA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84D91832-3BBF-A95B-2514-81DD292A6C7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3BDFB873-3196-0679-E5E5-1014F6AD39F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292526-988C-3B02-EB64-915CF6509D2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85E17717-849A-BC6A-6E15-F3D7D95F50F4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474191FE-C857-0955-F96B-F3BF3AC0BAA7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0F5B9E5C-21AA-B47A-2D87-37316E3D66D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1AD53320-DAF0-4B9B-B7A6-C2FAE38013CF}"/>
              </a:ext>
            </a:extLst>
          </p:cNvPr>
          <p:cNvSpPr txBox="1"/>
          <p:nvPr userDrawn="1"/>
        </p:nvSpPr>
        <p:spPr>
          <a:xfrm>
            <a:off x="11913776" y="-26530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25666872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Design D.9 // Studierende 2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ihandform 11">
            <a:extLst>
              <a:ext uri="{FF2B5EF4-FFF2-40B4-BE49-F238E27FC236}">
                <a16:creationId xmlns:a16="http://schemas.microsoft.com/office/drawing/2014/main" id="{105C0A3A-F55E-B0E0-9829-B8A355B71722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rgbClr val="B1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6B3F723-0433-0505-479C-C7AD4CF5B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8" t="26009" r="184" b="1026"/>
          <a:stretch/>
        </p:blipFill>
        <p:spPr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B1C800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8ED576E-A035-EC43-AB96-E951C149AB1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0E20D9F0-2943-AEE4-562C-239979C9348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D570C8CB-F89B-230A-AFB1-B0DACE17AC5D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C935E6B5-CC75-0754-1628-2B3374AB306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541B388C-0A60-DEF1-3FF8-120CD6EE4CA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84D91832-3BBF-A95B-2514-81DD292A6C7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3BDFB873-3196-0679-E5E5-1014F6AD39F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292526-988C-3B02-EB64-915CF6509D2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85E17717-849A-BC6A-6E15-F3D7D95F50F4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474191FE-C857-0955-F96B-F3BF3AC0BAA7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6CE82CE3-6CE8-A257-0360-A352BD8F3A5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B920C0C5-5BAC-4A8D-99D8-288EEB1D23B9}"/>
              </a:ext>
            </a:extLst>
          </p:cNvPr>
          <p:cNvSpPr txBox="1"/>
          <p:nvPr userDrawn="1"/>
        </p:nvSpPr>
        <p:spPr>
          <a:xfrm>
            <a:off x="11948610" y="2803757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25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6573385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esign F.1 // Forschung 1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84" t="14262" b="6169"/>
          <a:stretch/>
        </p:blipFill>
        <p:spPr>
          <a:xfrm>
            <a:off x="-1940" y="3088"/>
            <a:ext cx="12219340" cy="6862741"/>
          </a:xfrm>
          <a:prstGeom prst="rect">
            <a:avLst/>
          </a:prstGeom>
        </p:spPr>
      </p:pic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2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E3A2185E-AA2F-AFE9-A394-FA6D4B31816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192ADBFE-BBCA-16C7-E4D3-1DE6795D709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0C6D6F75-1082-9AE5-CB00-421663BF3F1A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fik 24">
            <a:extLst>
              <a:ext uri="{FF2B5EF4-FFF2-40B4-BE49-F238E27FC236}">
                <a16:creationId xmlns:a16="http://schemas.microsoft.com/office/drawing/2014/main" id="{9D175489-3B32-EF94-34E3-18404B0854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  <p:sp>
        <p:nvSpPr>
          <p:cNvPr id="27" name="Vertikaler Textplatzhalter 2">
            <a:extLst>
              <a:ext uri="{FF2B5EF4-FFF2-40B4-BE49-F238E27FC236}">
                <a16:creationId xmlns:a16="http://schemas.microsoft.com/office/drawing/2014/main" id="{86F0FAEE-0395-37A3-D420-3A17210C49F4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3550A6A-42C4-E11D-F4E8-F9DC5DA37B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381" b="2381"/>
          <a:stretch/>
        </p:blipFill>
        <p:spPr>
          <a:xfrm>
            <a:off x="334962" y="6335367"/>
            <a:ext cx="1201735" cy="182081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A1A688CD-064B-46DB-A8B1-AFCC9CEE67EE}"/>
              </a:ext>
            </a:extLst>
          </p:cNvPr>
          <p:cNvSpPr txBox="1"/>
          <p:nvPr userDrawn="1"/>
        </p:nvSpPr>
        <p:spPr>
          <a:xfrm>
            <a:off x="11913776" y="1963927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20836389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esign F.2 // Forschung 2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0" t="21567" r="7108" b="560"/>
          <a:stretch/>
        </p:blipFill>
        <p:spPr>
          <a:xfrm>
            <a:off x="-700" y="3089"/>
            <a:ext cx="12205400" cy="6854912"/>
          </a:xfrm>
          <a:prstGeom prst="rect">
            <a:avLst/>
          </a:prstGeom>
        </p:spPr>
      </p:pic>
      <p:sp>
        <p:nvSpPr>
          <p:cNvPr id="31" name="Rechteck 30">
            <a:extLst>
              <a:ext uri="{FF2B5EF4-FFF2-40B4-BE49-F238E27FC236}">
                <a16:creationId xmlns:a16="http://schemas.microsoft.com/office/drawing/2014/main" id="{DC8E386C-4D74-9DCE-A3AD-98C4DDEFC74B}"/>
              </a:ext>
            </a:extLst>
          </p:cNvPr>
          <p:cNvSpPr/>
          <p:nvPr userDrawn="1"/>
        </p:nvSpPr>
        <p:spPr>
          <a:xfrm>
            <a:off x="1" y="0"/>
            <a:ext cx="12204698" cy="6858000"/>
          </a:xfrm>
          <a:prstGeom prst="rect">
            <a:avLst/>
          </a:prstGeom>
          <a:solidFill>
            <a:schemeClr val="accent1">
              <a:alpha val="2473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Freihandform 5">
            <a:extLst>
              <a:ext uri="{FF2B5EF4-FFF2-40B4-BE49-F238E27FC236}">
                <a16:creationId xmlns:a16="http://schemas.microsoft.com/office/drawing/2014/main" id="{3B8786AE-EFD0-2E85-B1F3-8854B929CCD7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E3A2185E-AA2F-AFE9-A394-FA6D4B31816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192ADBFE-BBCA-16C7-E4D3-1DE6795D709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" name="Vertikaler Textplatzhalter 2">
            <a:extLst>
              <a:ext uri="{FF2B5EF4-FFF2-40B4-BE49-F238E27FC236}">
                <a16:creationId xmlns:a16="http://schemas.microsoft.com/office/drawing/2014/main" id="{66FBEF87-AE8E-B562-8F54-29B3B2831A28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bg2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81C290C-D27D-AC07-5708-38E2539AD2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2381" b="2381"/>
          <a:stretch/>
        </p:blipFill>
        <p:spPr>
          <a:xfrm>
            <a:off x="334962" y="6335367"/>
            <a:ext cx="1201735" cy="18208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B1CD6A36-6159-516D-42A7-25D71875F42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790D3F81-87F4-4A29-9BC0-20ECACE40736}"/>
              </a:ext>
            </a:extLst>
          </p:cNvPr>
          <p:cNvSpPr txBox="1"/>
          <p:nvPr userDrawn="1"/>
        </p:nvSpPr>
        <p:spPr>
          <a:xfrm>
            <a:off x="11875676" y="3480041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18996688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esign F.3 // Forschung 3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75" r="7235" b="20276"/>
          <a:stretch/>
        </p:blipFill>
        <p:spPr>
          <a:xfrm>
            <a:off x="-700" y="3089"/>
            <a:ext cx="12205400" cy="6854912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E38D7D54-A97B-8524-3A25-E195B65D3F6B}"/>
              </a:ext>
            </a:extLst>
          </p:cNvPr>
          <p:cNvSpPr/>
          <p:nvPr userDrawn="1"/>
        </p:nvSpPr>
        <p:spPr>
          <a:xfrm>
            <a:off x="0" y="-3089"/>
            <a:ext cx="12204700" cy="6858000"/>
          </a:xfrm>
          <a:prstGeom prst="rect">
            <a:avLst/>
          </a:prstGeom>
          <a:solidFill>
            <a:schemeClr val="bg1">
              <a:lumMod val="1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B25CB186-4490-397F-3CE7-FD582BD4FA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E3A2185E-AA2F-AFE9-A394-FA6D4B31816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192ADBFE-BBCA-16C7-E4D3-1DE6795D709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0C6D6F75-1082-9AE5-CB00-421663BF3F1A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k 3">
            <a:extLst>
              <a:ext uri="{FF2B5EF4-FFF2-40B4-BE49-F238E27FC236}">
                <a16:creationId xmlns:a16="http://schemas.microsoft.com/office/drawing/2014/main" id="{3F2E3BBB-AE88-060D-1381-08DCC0D0CA8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082B8AFF-E03E-450B-A829-0F6258C46EC6}"/>
              </a:ext>
            </a:extLst>
          </p:cNvPr>
          <p:cNvSpPr txBox="1"/>
          <p:nvPr userDrawn="1"/>
        </p:nvSpPr>
        <p:spPr>
          <a:xfrm>
            <a:off x="11913776" y="79616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25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3517062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esign F.3 // Forschung 3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" t="7016" r="17585" b="23524"/>
          <a:stretch/>
        </p:blipFill>
        <p:spPr>
          <a:xfrm>
            <a:off x="-700" y="3089"/>
            <a:ext cx="12205400" cy="6854912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E38D7D54-A97B-8524-3A25-E195B65D3F6B}"/>
              </a:ext>
            </a:extLst>
          </p:cNvPr>
          <p:cNvSpPr/>
          <p:nvPr userDrawn="1"/>
        </p:nvSpPr>
        <p:spPr>
          <a:xfrm>
            <a:off x="0" y="0"/>
            <a:ext cx="12204700" cy="6858000"/>
          </a:xfrm>
          <a:prstGeom prst="rect">
            <a:avLst/>
          </a:prstGeom>
          <a:solidFill>
            <a:schemeClr val="bg1">
              <a:lumMod val="1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B25CB186-4490-397F-3CE7-FD582BD4FA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E3A2185E-AA2F-AFE9-A394-FA6D4B31816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192ADBFE-BBCA-16C7-E4D3-1DE6795D709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0C6D6F75-1082-9AE5-CB00-421663BF3F1A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k 3">
            <a:extLst>
              <a:ext uri="{FF2B5EF4-FFF2-40B4-BE49-F238E27FC236}">
                <a16:creationId xmlns:a16="http://schemas.microsoft.com/office/drawing/2014/main" id="{FEE86A60-98B9-1786-4167-44D0A9AFAC9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20A3684D-83EB-4FA7-9E48-9004595642BD}"/>
              </a:ext>
            </a:extLst>
          </p:cNvPr>
          <p:cNvSpPr txBox="1"/>
          <p:nvPr userDrawn="1"/>
        </p:nvSpPr>
        <p:spPr>
          <a:xfrm>
            <a:off x="11913776" y="4784966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15681419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esign F.5 // Geisteswissenschaften 2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980" r="11882" b="10863"/>
          <a:stretch/>
        </p:blipFill>
        <p:spPr>
          <a:xfrm>
            <a:off x="-700" y="3089"/>
            <a:ext cx="12205400" cy="6854912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CDFB2AE1-99E0-1C55-C999-183FCE7A2D51}"/>
              </a:ext>
            </a:extLst>
          </p:cNvPr>
          <p:cNvSpPr/>
          <p:nvPr userDrawn="1"/>
        </p:nvSpPr>
        <p:spPr>
          <a:xfrm>
            <a:off x="0" y="-3090"/>
            <a:ext cx="12204700" cy="6864175"/>
          </a:xfrm>
          <a:prstGeom prst="rect">
            <a:avLst/>
          </a:prstGeom>
          <a:solidFill>
            <a:schemeClr val="bg1">
              <a:lumMod val="10000"/>
              <a:alpha val="3482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B25CB186-4490-397F-3CE7-FD582BD4FA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E3A2185E-AA2F-AFE9-A394-FA6D4B31816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192ADBFE-BBCA-16C7-E4D3-1DE6795D709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0C6D6F75-1082-9AE5-CB00-421663BF3F1A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fik 20">
            <a:extLst>
              <a:ext uri="{FF2B5EF4-FFF2-40B4-BE49-F238E27FC236}">
                <a16:creationId xmlns:a16="http://schemas.microsoft.com/office/drawing/2014/main" id="{B8D9788A-0217-7A0C-8507-07C08BE1B62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41209F7A-C888-40E4-82C3-DA20C94CDC05}"/>
              </a:ext>
            </a:extLst>
          </p:cNvPr>
          <p:cNvSpPr txBox="1"/>
          <p:nvPr userDrawn="1"/>
        </p:nvSpPr>
        <p:spPr>
          <a:xfrm>
            <a:off x="11913776" y="200024"/>
            <a:ext cx="276999" cy="1797505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25000"/>
                  </a:schemeClr>
                </a:solidFill>
              </a:rPr>
              <a:t>© stock.adobe.com - Jade Maas/</a:t>
            </a:r>
            <a:r>
              <a:rPr lang="de-DE" sz="600" dirty="0" err="1">
                <a:solidFill>
                  <a:schemeClr val="bg1">
                    <a:lumMod val="25000"/>
                  </a:schemeClr>
                </a:solidFill>
              </a:rPr>
              <a:t>peopleimages.coms</a:t>
            </a:r>
            <a:endParaRPr lang="de-DE" sz="600" dirty="0">
              <a:solidFill>
                <a:schemeClr val="bg1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221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A // Linien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333F48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8C577C99-D98B-61A1-311B-8637B1D0460E}"/>
              </a:ext>
            </a:extLst>
          </p:cNvPr>
          <p:cNvCxnSpPr>
            <a:cxnSpLocks/>
          </p:cNvCxnSpPr>
          <p:nvPr userDrawn="1"/>
        </p:nvCxnSpPr>
        <p:spPr>
          <a:xfrm rot="-360000">
            <a:off x="-198000" y="1203107"/>
            <a:ext cx="12600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563874DC-F8B3-4329-58AA-DC755D2ED75D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9AE4959C-9EB7-E95F-015E-25DCDA4744A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30" name="Hilfslinien">
              <a:extLst>
                <a:ext uri="{FF2B5EF4-FFF2-40B4-BE49-F238E27FC236}">
                  <a16:creationId xmlns:a16="http://schemas.microsoft.com/office/drawing/2014/main" id="{EA6358B6-1F98-4780-1F17-A7B676CB6A7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31" name="Linie">
              <a:extLst>
                <a:ext uri="{FF2B5EF4-FFF2-40B4-BE49-F238E27FC236}">
                  <a16:creationId xmlns:a16="http://schemas.microsoft.com/office/drawing/2014/main" id="{11DDCA81-30A8-BFFD-9869-0B85B0CB30DB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Linie">
              <a:extLst>
                <a:ext uri="{FF2B5EF4-FFF2-40B4-BE49-F238E27FC236}">
                  <a16:creationId xmlns:a16="http://schemas.microsoft.com/office/drawing/2014/main" id="{F4CA02BE-EB10-0F81-ED48-0ADA79BAADCB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>
              <a:extLst>
                <a:ext uri="{FF2B5EF4-FFF2-40B4-BE49-F238E27FC236}">
                  <a16:creationId xmlns:a16="http://schemas.microsoft.com/office/drawing/2014/main" id="{B61BB912-B5F1-7E9F-A39C-FB6638E8EC81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Linie">
              <a:extLst>
                <a:ext uri="{FF2B5EF4-FFF2-40B4-BE49-F238E27FC236}">
                  <a16:creationId xmlns:a16="http://schemas.microsoft.com/office/drawing/2014/main" id="{CC6EFEF0-1D30-54E9-60C9-C4701530CF98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Linie">
              <a:extLst>
                <a:ext uri="{FF2B5EF4-FFF2-40B4-BE49-F238E27FC236}">
                  <a16:creationId xmlns:a16="http://schemas.microsoft.com/office/drawing/2014/main" id="{780A4645-67EF-EC15-25D7-81E94BF2FB66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Linie">
              <a:extLst>
                <a:ext uri="{FF2B5EF4-FFF2-40B4-BE49-F238E27FC236}">
                  <a16:creationId xmlns:a16="http://schemas.microsoft.com/office/drawing/2014/main" id="{AF7CC930-65AE-92B8-1635-B74C95C2A835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nie">
              <a:extLst>
                <a:ext uri="{FF2B5EF4-FFF2-40B4-BE49-F238E27FC236}">
                  <a16:creationId xmlns:a16="http://schemas.microsoft.com/office/drawing/2014/main" id="{DA0E34CC-E8AD-E38F-475D-9CE6652DBBB1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Hilfslinien">
            <a:extLst>
              <a:ext uri="{FF2B5EF4-FFF2-40B4-BE49-F238E27FC236}">
                <a16:creationId xmlns:a16="http://schemas.microsoft.com/office/drawing/2014/main" id="{A76A255D-7AE8-3ABF-5376-F3615E46A07E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831F487-2DD6-B4FE-D57B-D6960A6F9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381" b="2381"/>
          <a:stretch/>
        </p:blipFill>
        <p:spPr>
          <a:xfrm>
            <a:off x="334962" y="6335367"/>
            <a:ext cx="1201735" cy="18208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10F408E-869E-5FB0-9037-F95088A11D7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4625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esign F.6 // Studierende 1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090" t="31432" r="29932" b="16356"/>
          <a:stretch/>
        </p:blipFill>
        <p:spPr>
          <a:xfrm>
            <a:off x="-700" y="3089"/>
            <a:ext cx="12205400" cy="6854912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E4A24737-1A3C-272F-2CA2-842AE5133E6B}"/>
              </a:ext>
            </a:extLst>
          </p:cNvPr>
          <p:cNvSpPr/>
          <p:nvPr userDrawn="1"/>
        </p:nvSpPr>
        <p:spPr>
          <a:xfrm>
            <a:off x="0" y="-4684"/>
            <a:ext cx="12204700" cy="6862684"/>
          </a:xfrm>
          <a:prstGeom prst="rect">
            <a:avLst/>
          </a:prstGeom>
          <a:solidFill>
            <a:srgbClr val="FFFFFF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E3A2185E-AA2F-AFE9-A394-FA6D4B31816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192ADBFE-BBCA-16C7-E4D3-1DE6795D709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0C6D6F75-1082-9AE5-CB00-421663BF3F1A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fik 20">
            <a:extLst>
              <a:ext uri="{FF2B5EF4-FFF2-40B4-BE49-F238E27FC236}">
                <a16:creationId xmlns:a16="http://schemas.microsoft.com/office/drawing/2014/main" id="{B8D9788A-0217-7A0C-8507-07C08BE1B6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  <p:sp>
        <p:nvSpPr>
          <p:cNvPr id="24" name="Vertikaler Textplatzhalter 2">
            <a:extLst>
              <a:ext uri="{FF2B5EF4-FFF2-40B4-BE49-F238E27FC236}">
                <a16:creationId xmlns:a16="http://schemas.microsoft.com/office/drawing/2014/main" id="{B496DE94-1169-B147-79DF-9A06ADAC2E23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3AFDFAC-527C-4C54-4996-00DC2A05EE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381" b="2381"/>
          <a:stretch/>
        </p:blipFill>
        <p:spPr>
          <a:xfrm>
            <a:off x="334962" y="6335367"/>
            <a:ext cx="1201735" cy="182081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6EF4DEF9-1A85-47B1-A15A-A0FD1331A812}"/>
              </a:ext>
            </a:extLst>
          </p:cNvPr>
          <p:cNvSpPr txBox="1"/>
          <p:nvPr userDrawn="1"/>
        </p:nvSpPr>
        <p:spPr>
          <a:xfrm>
            <a:off x="11913776" y="1756016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34645336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Design F.7 // Studierende 2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" r="5496" b="20288"/>
          <a:stretch/>
        </p:blipFill>
        <p:spPr>
          <a:xfrm>
            <a:off x="-700" y="3089"/>
            <a:ext cx="12205400" cy="6854912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3B845782-415C-8152-7FAC-8E1B81AD7125}"/>
              </a:ext>
            </a:extLst>
          </p:cNvPr>
          <p:cNvSpPr/>
          <p:nvPr userDrawn="1"/>
        </p:nvSpPr>
        <p:spPr>
          <a:xfrm>
            <a:off x="0" y="0"/>
            <a:ext cx="12204700" cy="6854907"/>
          </a:xfrm>
          <a:prstGeom prst="rect">
            <a:avLst/>
          </a:prstGeom>
          <a:solidFill>
            <a:srgbClr val="FFFFFF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E3A2185E-AA2F-AFE9-A394-FA6D4B31816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192ADBFE-BBCA-16C7-E4D3-1DE6795D709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0C6D6F75-1082-9AE5-CB00-421663BF3F1A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fik 20">
            <a:extLst>
              <a:ext uri="{FF2B5EF4-FFF2-40B4-BE49-F238E27FC236}">
                <a16:creationId xmlns:a16="http://schemas.microsoft.com/office/drawing/2014/main" id="{B8D9788A-0217-7A0C-8507-07C08BE1B6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  <p:sp>
        <p:nvSpPr>
          <p:cNvPr id="24" name="Vertikaler Textplatzhalter 2">
            <a:extLst>
              <a:ext uri="{FF2B5EF4-FFF2-40B4-BE49-F238E27FC236}">
                <a16:creationId xmlns:a16="http://schemas.microsoft.com/office/drawing/2014/main" id="{B496DE94-1169-B147-79DF-9A06ADAC2E23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B5B3E85-BC98-2141-5ADD-FC6AEA8C9A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381" b="2381"/>
          <a:stretch/>
        </p:blipFill>
        <p:spPr>
          <a:xfrm>
            <a:off x="334962" y="6335367"/>
            <a:ext cx="1201735" cy="182081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7D4A78C9-B02F-405F-BCBD-878D44CA993A}"/>
              </a:ext>
            </a:extLst>
          </p:cNvPr>
          <p:cNvSpPr txBox="1"/>
          <p:nvPr userDrawn="1"/>
        </p:nvSpPr>
        <p:spPr>
          <a:xfrm>
            <a:off x="11913776" y="3270491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5155810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Design F.7 // Studierende 2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62" b="7862"/>
          <a:stretch/>
        </p:blipFill>
        <p:spPr>
          <a:xfrm>
            <a:off x="-700" y="3089"/>
            <a:ext cx="12205400" cy="6854912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3B845782-415C-8152-7FAC-8E1B81AD7125}"/>
              </a:ext>
            </a:extLst>
          </p:cNvPr>
          <p:cNvSpPr/>
          <p:nvPr userDrawn="1"/>
        </p:nvSpPr>
        <p:spPr>
          <a:xfrm>
            <a:off x="0" y="-1"/>
            <a:ext cx="12204700" cy="6854909"/>
          </a:xfrm>
          <a:prstGeom prst="rect">
            <a:avLst/>
          </a:prstGeom>
          <a:solidFill>
            <a:srgbClr val="FFFFFF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rgbClr val="B1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E3A2185E-AA2F-AFE9-A394-FA6D4B31816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192ADBFE-BBCA-16C7-E4D3-1DE6795D709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0C6D6F75-1082-9AE5-CB00-421663BF3F1A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rgbClr val="B1C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fik 20">
            <a:extLst>
              <a:ext uri="{FF2B5EF4-FFF2-40B4-BE49-F238E27FC236}">
                <a16:creationId xmlns:a16="http://schemas.microsoft.com/office/drawing/2014/main" id="{B8D9788A-0217-7A0C-8507-07C08BE1B6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  <p:sp>
        <p:nvSpPr>
          <p:cNvPr id="24" name="Vertikaler Textplatzhalter 2">
            <a:extLst>
              <a:ext uri="{FF2B5EF4-FFF2-40B4-BE49-F238E27FC236}">
                <a16:creationId xmlns:a16="http://schemas.microsoft.com/office/drawing/2014/main" id="{B496DE94-1169-B147-79DF-9A06ADAC2E23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7FB1A02-E3E8-4FCE-AFA2-F22379D3B7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381" b="2381"/>
          <a:stretch/>
        </p:blipFill>
        <p:spPr>
          <a:xfrm>
            <a:off x="334962" y="6335367"/>
            <a:ext cx="1201735" cy="182081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B00C8D27-9DD6-4AE6-9ED7-1229F76FB1D0}"/>
              </a:ext>
            </a:extLst>
          </p:cNvPr>
          <p:cNvSpPr txBox="1"/>
          <p:nvPr userDrawn="1"/>
        </p:nvSpPr>
        <p:spPr>
          <a:xfrm>
            <a:off x="11913776" y="3813416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1279330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E // Eigene Bilder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29F53E8E-1412-0ACF-E34E-0C3D9704C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8" t="43529" r="7685" b="36602"/>
          <a:stretch/>
        </p:blipFill>
        <p:spPr>
          <a:xfrm>
            <a:off x="2586789" y="0"/>
            <a:ext cx="9617911" cy="3119473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6EB08FA4-B622-2B72-8FD4-CB474C3CCDBB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6" name="Hilfslinien">
              <a:extLst>
                <a:ext uri="{FF2B5EF4-FFF2-40B4-BE49-F238E27FC236}">
                  <a16:creationId xmlns:a16="http://schemas.microsoft.com/office/drawing/2014/main" id="{A7AE69A8-2229-A533-7A8E-98D88F8F4019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E07173E2-265B-5FEE-D8C9-4FC1B14DAF2E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DFAE9437-79E8-C770-79FE-402A8C3F9F7F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7A74F3D2-F71B-9DBB-92D5-1451C7902F5D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9F13D6B8-92F8-57D6-BBB0-4C64F499B2CB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0F107C7C-1735-3634-EA60-34B95F248904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7DC78891-CE3B-A771-3BF7-05240F13BEB9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6022DDB6-7863-0F48-D401-BFBD30A753DC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Hilfslinien">
            <a:extLst>
              <a:ext uri="{FF2B5EF4-FFF2-40B4-BE49-F238E27FC236}">
                <a16:creationId xmlns:a16="http://schemas.microsoft.com/office/drawing/2014/main" id="{DCE1B0F8-DB33-7AF4-CDFB-63EDCB0ACB7A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B661E3DC-4AFD-B3A5-B5B4-1CE416165D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928" t="66368" r="18915" b="19739"/>
          <a:stretch/>
        </p:blipFill>
        <p:spPr>
          <a:xfrm>
            <a:off x="5875469" y="4801508"/>
            <a:ext cx="6329231" cy="2056492"/>
          </a:xfrm>
          <a:custGeom>
            <a:avLst/>
            <a:gdLst>
              <a:gd name="connsiteX0" fmla="*/ 6329231 w 6329231"/>
              <a:gd name="connsiteY0" fmla="*/ 0 h 2056492"/>
              <a:gd name="connsiteX1" fmla="*/ 6329231 w 6329231"/>
              <a:gd name="connsiteY1" fmla="*/ 2056492 h 2056492"/>
              <a:gd name="connsiteX2" fmla="*/ 0 w 6329231"/>
              <a:gd name="connsiteY2" fmla="*/ 2056492 h 2056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29231" h="2056492">
                <a:moveTo>
                  <a:pt x="6329231" y="0"/>
                </a:moveTo>
                <a:lnTo>
                  <a:pt x="6329231" y="2056492"/>
                </a:lnTo>
                <a:lnTo>
                  <a:pt x="0" y="2056492"/>
                </a:lnTo>
                <a:close/>
              </a:path>
            </a:pathLst>
          </a:cu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D7CBC32A-EEA0-1161-5C2D-666C329DBB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381" b="2381"/>
          <a:stretch/>
        </p:blipFill>
        <p:spPr>
          <a:xfrm>
            <a:off x="334962" y="6335367"/>
            <a:ext cx="1201735" cy="182081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B98235FB-3538-A26C-449D-30C4D54C89A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CA415A99-C5C7-42BE-811C-2D7DF58D1C85}"/>
              </a:ext>
            </a:extLst>
          </p:cNvPr>
          <p:cNvSpPr txBox="1"/>
          <p:nvPr userDrawn="1"/>
        </p:nvSpPr>
        <p:spPr>
          <a:xfrm>
            <a:off x="11913776" y="5423141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9956322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F.1 // Fläche + Hintergrundbild Schloss im Winter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draußen, Himmel, Baum, Gebäude enthält.&#10;&#10;Automatisch generierte Beschreibung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782"/>
          <a:stretch/>
        </p:blipFill>
        <p:spPr>
          <a:xfrm>
            <a:off x="-700" y="3089"/>
            <a:ext cx="12205400" cy="6854912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754810E7-1824-43CF-69E3-635575B04051}"/>
              </a:ext>
            </a:extLst>
          </p:cNvPr>
          <p:cNvSpPr/>
          <p:nvPr userDrawn="1"/>
        </p:nvSpPr>
        <p:spPr>
          <a:xfrm>
            <a:off x="0" y="0"/>
            <a:ext cx="12204700" cy="6858000"/>
          </a:xfrm>
          <a:prstGeom prst="rect">
            <a:avLst/>
          </a:prstGeom>
          <a:solidFill>
            <a:schemeClr val="accent3">
              <a:alpha val="6003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B25CB186-4490-397F-3CE7-FD582BD4FA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E3A2185E-AA2F-AFE9-A394-FA6D4B31816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192ADBFE-BBCA-16C7-E4D3-1DE6795D709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AF5206A-047A-44E8-5950-B0A24AA2F9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01BCB084-0831-4D2F-B6F5-B1532A9745BD}"/>
              </a:ext>
            </a:extLst>
          </p:cNvPr>
          <p:cNvSpPr txBox="1"/>
          <p:nvPr userDrawn="1"/>
        </p:nvSpPr>
        <p:spPr>
          <a:xfrm>
            <a:off x="11913776" y="4718291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25000"/>
                  </a:schemeClr>
                </a:solidFill>
              </a:rPr>
              <a:t>© Uni Münster – MünsterView</a:t>
            </a:r>
          </a:p>
        </p:txBody>
      </p:sp>
    </p:spTree>
    <p:extLst>
      <p:ext uri="{BB962C8B-B14F-4D97-AF65-F5344CB8AC3E}">
        <p14:creationId xmlns:p14="http://schemas.microsoft.com/office/powerpoint/2010/main" val="7593955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F.2 // Fläche + Hintergrundbild Schloss im Sommer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04701" cy="6858000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754810E7-1824-43CF-69E3-635575B04051}"/>
              </a:ext>
            </a:extLst>
          </p:cNvPr>
          <p:cNvSpPr/>
          <p:nvPr userDrawn="1"/>
        </p:nvSpPr>
        <p:spPr>
          <a:xfrm>
            <a:off x="-1" y="-2"/>
            <a:ext cx="12204701" cy="6858002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B25CB186-4490-397F-3CE7-FD582BD4FA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2" name="Rechteck 2">
            <a:extLst>
              <a:ext uri="{FF2B5EF4-FFF2-40B4-BE49-F238E27FC236}">
                <a16:creationId xmlns:a16="http://schemas.microsoft.com/office/drawing/2014/main" id="{0D601545-9F4C-CDD8-D5C6-52511CB1D885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AB742821-D639-46DC-6DA7-90E7CA1E484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8CB63E9E-C537-8F3D-A058-C3EF864664D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FABDC077-B75B-13AA-A6A9-C48FD85976C2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DD35ED-8C22-07BC-30F0-2CDFC2D12002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3B56841E-2428-DF73-DEF9-6F8DB11C43A8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2CDC533A-6DBC-DF4D-1A8F-CC58C8B22398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CFD4069E-BBE5-D398-1B9F-C934F2DBF55E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56219451-68C9-FEFF-15C0-F0DFF559087A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29832F06-F155-6583-B74C-1D89F0CB7C71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658C6D76-7E1D-9A56-9CD0-8E958F255446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CA0B7D0-5814-508D-9218-94E6F3D0946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7DD58189-7244-4889-9F57-33DD2896AA64}"/>
              </a:ext>
            </a:extLst>
          </p:cNvPr>
          <p:cNvSpPr txBox="1"/>
          <p:nvPr userDrawn="1"/>
        </p:nvSpPr>
        <p:spPr>
          <a:xfrm>
            <a:off x="11913776" y="1001092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Jan Lehmann</a:t>
            </a:r>
          </a:p>
        </p:txBody>
      </p:sp>
    </p:spTree>
    <p:extLst>
      <p:ext uri="{BB962C8B-B14F-4D97-AF65-F5344CB8AC3E}">
        <p14:creationId xmlns:p14="http://schemas.microsoft.com/office/powerpoint/2010/main" val="2186102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G.1 // Linien + Farbhintergrund // Tite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5F01273-5048-0153-5100-D203C69CDE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60A18E1-A7FB-7C2C-04F1-9ABF46BE9D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cxnSp>
        <p:nvCxnSpPr>
          <p:cNvPr id="5" name="Gerade Verbindung 4">
            <a:extLst>
              <a:ext uri="{FF2B5EF4-FFF2-40B4-BE49-F238E27FC236}">
                <a16:creationId xmlns:a16="http://schemas.microsoft.com/office/drawing/2014/main" id="{AA5F9C5A-7865-EBB2-60FD-D1B0994BFC7F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el 1">
            <a:extLst>
              <a:ext uri="{FF2B5EF4-FFF2-40B4-BE49-F238E27FC236}">
                <a16:creationId xmlns:a16="http://schemas.microsoft.com/office/drawing/2014/main" id="{7FE61742-A4C8-2CE9-70CA-A5F5EA3D013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3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0628F250-DF1B-5A96-0223-7138498661C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8264E5A0-E6C6-8251-3EEB-174459B080CC}"/>
              </a:ext>
            </a:extLst>
          </p:cNvPr>
          <p:cNvCxnSpPr>
            <a:cxnSpLocks/>
          </p:cNvCxnSpPr>
          <p:nvPr userDrawn="1"/>
        </p:nvCxnSpPr>
        <p:spPr>
          <a:xfrm rot="-360000">
            <a:off x="-198000" y="1203107"/>
            <a:ext cx="1260000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8012B200-22E6-0AE3-FE50-6D1BF37AA494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11" name="Hilfslinien">
              <a:extLst>
                <a:ext uri="{FF2B5EF4-FFF2-40B4-BE49-F238E27FC236}">
                  <a16:creationId xmlns:a16="http://schemas.microsoft.com/office/drawing/2014/main" id="{7DC5F531-C3FF-F1A6-EF60-879BF9F5FA0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DE1E3A56-8454-772A-39AC-61985FABC632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197FE9B5-9004-E60F-AC43-65F4757874FB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42347A49-60B1-5F9B-7EC4-209EC041E9BA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0B5C75E3-6811-1068-53E3-434C78638E69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Linie">
              <a:extLst>
                <a:ext uri="{FF2B5EF4-FFF2-40B4-BE49-F238E27FC236}">
                  <a16:creationId xmlns:a16="http://schemas.microsoft.com/office/drawing/2014/main" id="{EDA1359A-3864-5311-2897-EC1EEBD791A7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CD012E89-8EAD-8CD9-165A-15688C40A2EC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Linie">
              <a:extLst>
                <a:ext uri="{FF2B5EF4-FFF2-40B4-BE49-F238E27FC236}">
                  <a16:creationId xmlns:a16="http://schemas.microsoft.com/office/drawing/2014/main" id="{DF9A0C2D-582A-6E09-2981-1915224FE0EE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Hilfslinien">
            <a:extLst>
              <a:ext uri="{FF2B5EF4-FFF2-40B4-BE49-F238E27FC236}">
                <a16:creationId xmlns:a16="http://schemas.microsoft.com/office/drawing/2014/main" id="{496C045C-A67C-ED9C-C9F7-3AE3F8FE54C2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3489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 userDrawn="1">
          <p15:clr>
            <a:srgbClr val="FBAE40"/>
          </p15:clr>
        </p15:guide>
        <p15:guide id="2" orient="horz" pos="2432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esign G.2 // Linien + Farbhintergrund // Titel">
    <p:bg>
      <p:bgPr>
        <a:solidFill>
          <a:srgbClr val="7AB5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5F01273-5048-0153-5100-D203C69CDE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60A18E1-A7FB-7C2C-04F1-9ABF46BE9D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cxnSp>
        <p:nvCxnSpPr>
          <p:cNvPr id="5" name="Gerade Verbindung 4">
            <a:extLst>
              <a:ext uri="{FF2B5EF4-FFF2-40B4-BE49-F238E27FC236}">
                <a16:creationId xmlns:a16="http://schemas.microsoft.com/office/drawing/2014/main" id="{AA5F9C5A-7865-EBB2-60FD-D1B0994BFC7F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rgbClr val="FFFFFF">
                <a:alpha val="2496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el 1">
            <a:extLst>
              <a:ext uri="{FF2B5EF4-FFF2-40B4-BE49-F238E27FC236}">
                <a16:creationId xmlns:a16="http://schemas.microsoft.com/office/drawing/2014/main" id="{7FE61742-A4C8-2CE9-70CA-A5F5EA3D013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0628F250-DF1B-5A96-0223-7138498661C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3E1B9525-C544-24A8-A4B5-136A9198378D}"/>
              </a:ext>
            </a:extLst>
          </p:cNvPr>
          <p:cNvCxnSpPr>
            <a:cxnSpLocks/>
          </p:cNvCxnSpPr>
          <p:nvPr userDrawn="1"/>
        </p:nvCxnSpPr>
        <p:spPr>
          <a:xfrm rot="-360000">
            <a:off x="-198000" y="1203107"/>
            <a:ext cx="12600000" cy="0"/>
          </a:xfrm>
          <a:prstGeom prst="line">
            <a:avLst/>
          </a:prstGeom>
          <a:ln w="57150">
            <a:solidFill>
              <a:srgbClr val="FFFFFF">
                <a:alpha val="25361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3AE8F833-389E-2C73-6368-253A85DFF51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11" name="Hilfslinien">
              <a:extLst>
                <a:ext uri="{FF2B5EF4-FFF2-40B4-BE49-F238E27FC236}">
                  <a16:creationId xmlns:a16="http://schemas.microsoft.com/office/drawing/2014/main" id="{C04BE030-B12A-8C58-A0FF-2915C21D4648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BF19BDF1-2CE0-B008-CB1A-F6634B944312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06DC76DF-C7F6-864F-C513-A230C36A7180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6DE1BACC-43A4-773B-0241-C642E0619A8E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8638854B-0FAD-9AC3-3132-6922D6B4C81D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Linie">
              <a:extLst>
                <a:ext uri="{FF2B5EF4-FFF2-40B4-BE49-F238E27FC236}">
                  <a16:creationId xmlns:a16="http://schemas.microsoft.com/office/drawing/2014/main" id="{1FC8C080-9D28-EFCF-F153-79939473C775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4754DBB-F3A4-F058-F8A6-6A1CA7F16200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Linie">
              <a:extLst>
                <a:ext uri="{FF2B5EF4-FFF2-40B4-BE49-F238E27FC236}">
                  <a16:creationId xmlns:a16="http://schemas.microsoft.com/office/drawing/2014/main" id="{84D12409-580E-3251-F013-FD05C00C7C10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Hilfslinien">
            <a:extLst>
              <a:ext uri="{FF2B5EF4-FFF2-40B4-BE49-F238E27FC236}">
                <a16:creationId xmlns:a16="http://schemas.microsoft.com/office/drawing/2014/main" id="{B26A0BD4-0F79-9AA2-77C8-8D092BE972D8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6105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 userDrawn="1">
          <p15:clr>
            <a:srgbClr val="FBAE40"/>
          </p15:clr>
        </p15:guide>
        <p15:guide id="2" orient="horz" pos="2432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Inhalt // Headlin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333F48"/>
                </a:solidFill>
              </a:defRPr>
            </a:lvl1pPr>
          </a:lstStyle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‹Nr.›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1350962"/>
            <a:ext cx="11485224" cy="575329"/>
          </a:xfrm>
        </p:spPr>
        <p:txBody>
          <a:bodyPr/>
          <a:lstStyle>
            <a:lvl1pPr>
              <a:defRPr>
                <a:solidFill>
                  <a:srgbClr val="333F48"/>
                </a:solidFill>
              </a:defRPr>
            </a:lvl1pPr>
          </a:lstStyle>
          <a:p>
            <a:r>
              <a:rPr lang="de-DE" dirty="0"/>
              <a:t>Headline einfügen</a:t>
            </a:r>
          </a:p>
        </p:txBody>
      </p:sp>
      <p:sp>
        <p:nvSpPr>
          <p:cNvPr id="14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358774" y="2322513"/>
            <a:ext cx="11485225" cy="3421062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1267382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845" userDrawn="1">
          <p15:clr>
            <a:srgbClr val="FBAE40"/>
          </p15:clr>
        </p15:guide>
        <p15:guide id="3" orient="horz" pos="1457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Inhalt // Headline +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333F48"/>
                </a:solidFill>
              </a:defRPr>
            </a:lvl1pPr>
          </a:lstStyle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‹Nr.›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1350962"/>
            <a:ext cx="11484000" cy="575329"/>
          </a:xfrm>
        </p:spPr>
        <p:txBody>
          <a:bodyPr/>
          <a:lstStyle>
            <a:lvl1pPr>
              <a:defRPr>
                <a:solidFill>
                  <a:srgbClr val="333F48"/>
                </a:solidFill>
              </a:defRPr>
            </a:lvl1pPr>
          </a:lstStyle>
          <a:p>
            <a:r>
              <a:rPr lang="de-DE" dirty="0"/>
              <a:t>Headline einfügen</a:t>
            </a:r>
          </a:p>
        </p:txBody>
      </p:sp>
      <p:sp>
        <p:nvSpPr>
          <p:cNvPr id="14" name="Inhaltsplatzhalter 2"/>
          <p:cNvSpPr>
            <a:spLocks noGrp="1"/>
          </p:cNvSpPr>
          <p:nvPr>
            <p:ph idx="1" hasCustomPrompt="1"/>
          </p:nvPr>
        </p:nvSpPr>
        <p:spPr>
          <a:xfrm>
            <a:off x="360000" y="2322513"/>
            <a:ext cx="11484000" cy="342106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3705867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57" userDrawn="1">
          <p15:clr>
            <a:srgbClr val="FBAE40"/>
          </p15:clr>
        </p15:guide>
        <p15:guide id="3" orient="horz" pos="845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B // Linie + Fläche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2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7" name="Vertikaler Textplatzhalter 2">
            <a:extLst>
              <a:ext uri="{FF2B5EF4-FFF2-40B4-BE49-F238E27FC236}">
                <a16:creationId xmlns:a16="http://schemas.microsoft.com/office/drawing/2014/main" id="{8B0E7D7D-93BD-A463-C9F9-3F8B066EDE22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DCCE4440-18B9-870D-62E3-0576E0A7A3B9}"/>
              </a:ext>
            </a:extLst>
          </p:cNvPr>
          <p:cNvCxnSpPr>
            <a:cxnSpLocks/>
          </p:cNvCxnSpPr>
          <p:nvPr userDrawn="1"/>
        </p:nvCxnSpPr>
        <p:spPr>
          <a:xfrm rot="360000">
            <a:off x="-195062" y="5262595"/>
            <a:ext cx="126000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hteck 1">
            <a:extLst>
              <a:ext uri="{FF2B5EF4-FFF2-40B4-BE49-F238E27FC236}">
                <a16:creationId xmlns:a16="http://schemas.microsoft.com/office/drawing/2014/main" id="{4B862DA9-1217-21E7-2EF6-BC88A8925AC1}"/>
              </a:ext>
            </a:extLst>
          </p:cNvPr>
          <p:cNvSpPr/>
          <p:nvPr userDrawn="1"/>
        </p:nvSpPr>
        <p:spPr>
          <a:xfrm>
            <a:off x="5184742" y="0"/>
            <a:ext cx="7019958" cy="3139126"/>
          </a:xfrm>
          <a:custGeom>
            <a:avLst/>
            <a:gdLst>
              <a:gd name="connsiteX0" fmla="*/ 0 w 7019958"/>
              <a:gd name="connsiteY0" fmla="*/ 0 h 3139126"/>
              <a:gd name="connsiteX1" fmla="*/ 7019958 w 7019958"/>
              <a:gd name="connsiteY1" fmla="*/ 0 h 3139126"/>
              <a:gd name="connsiteX2" fmla="*/ 7019958 w 7019958"/>
              <a:gd name="connsiteY2" fmla="*/ 3139126 h 3139126"/>
              <a:gd name="connsiteX3" fmla="*/ 0 w 7019958"/>
              <a:gd name="connsiteY3" fmla="*/ 3139126 h 3139126"/>
              <a:gd name="connsiteX4" fmla="*/ 0 w 7019958"/>
              <a:gd name="connsiteY4" fmla="*/ 0 h 3139126"/>
              <a:gd name="connsiteX0" fmla="*/ 0 w 7019958"/>
              <a:gd name="connsiteY0" fmla="*/ 0 h 3139126"/>
              <a:gd name="connsiteX1" fmla="*/ 7019958 w 7019958"/>
              <a:gd name="connsiteY1" fmla="*/ 0 h 3139126"/>
              <a:gd name="connsiteX2" fmla="*/ 7019958 w 7019958"/>
              <a:gd name="connsiteY2" fmla="*/ 3139126 h 3139126"/>
              <a:gd name="connsiteX3" fmla="*/ 0 w 7019958"/>
              <a:gd name="connsiteY3" fmla="*/ 0 h 3139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19958" h="3139126">
                <a:moveTo>
                  <a:pt x="0" y="0"/>
                </a:moveTo>
                <a:lnTo>
                  <a:pt x="7019958" y="0"/>
                </a:lnTo>
                <a:lnTo>
                  <a:pt x="7019958" y="31391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F284B6C2-39F1-5E7A-F183-41AED5885ACF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25" name="Hilfslinien">
              <a:extLst>
                <a:ext uri="{FF2B5EF4-FFF2-40B4-BE49-F238E27FC236}">
                  <a16:creationId xmlns:a16="http://schemas.microsoft.com/office/drawing/2014/main" id="{67092469-8237-7D0F-191D-E724110C7A46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26" name="Linie">
              <a:extLst>
                <a:ext uri="{FF2B5EF4-FFF2-40B4-BE49-F238E27FC236}">
                  <a16:creationId xmlns:a16="http://schemas.microsoft.com/office/drawing/2014/main" id="{F208395A-DCAA-05E9-2F73-BEF0981A498E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Linie">
              <a:extLst>
                <a:ext uri="{FF2B5EF4-FFF2-40B4-BE49-F238E27FC236}">
                  <a16:creationId xmlns:a16="http://schemas.microsoft.com/office/drawing/2014/main" id="{4CDA1422-A3C2-705C-9CE7-6478238842D2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Linie">
              <a:extLst>
                <a:ext uri="{FF2B5EF4-FFF2-40B4-BE49-F238E27FC236}">
                  <a16:creationId xmlns:a16="http://schemas.microsoft.com/office/drawing/2014/main" id="{8E7FC7E7-E963-FA68-DC1F-05445A979C7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Linie">
              <a:extLst>
                <a:ext uri="{FF2B5EF4-FFF2-40B4-BE49-F238E27FC236}">
                  <a16:creationId xmlns:a16="http://schemas.microsoft.com/office/drawing/2014/main" id="{BB9E224D-BF84-BA43-85D9-3F7A9C455348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Linie">
              <a:extLst>
                <a:ext uri="{FF2B5EF4-FFF2-40B4-BE49-F238E27FC236}">
                  <a16:creationId xmlns:a16="http://schemas.microsoft.com/office/drawing/2014/main" id="{AD304CD7-AE36-7C4C-A9AB-807DAAC7417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Linie">
              <a:extLst>
                <a:ext uri="{FF2B5EF4-FFF2-40B4-BE49-F238E27FC236}">
                  <a16:creationId xmlns:a16="http://schemas.microsoft.com/office/drawing/2014/main" id="{2C0614AD-FE4D-80DA-B138-8568EF64291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>
              <a:extLst>
                <a:ext uri="{FF2B5EF4-FFF2-40B4-BE49-F238E27FC236}">
                  <a16:creationId xmlns:a16="http://schemas.microsoft.com/office/drawing/2014/main" id="{88683533-55A0-48EC-7833-3E9147979A9E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Hilfslinien">
            <a:extLst>
              <a:ext uri="{FF2B5EF4-FFF2-40B4-BE49-F238E27FC236}">
                <a16:creationId xmlns:a16="http://schemas.microsoft.com/office/drawing/2014/main" id="{B702F998-434E-4CBD-5603-75E04148AEFC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1419749-203C-E47E-EE98-AB0DB45F19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381" b="2381"/>
          <a:stretch/>
        </p:blipFill>
        <p:spPr>
          <a:xfrm>
            <a:off x="334962" y="6335367"/>
            <a:ext cx="1201735" cy="182081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4F4BE955-38F1-1D3F-A9A4-C0770F303C2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3628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Inhalt // Headline + Tex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‹Nr.›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358774" y="1350962"/>
            <a:ext cx="5751000" cy="10800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Headline einfügen</a:t>
            </a:r>
            <a:br>
              <a:rPr lang="de-DE" dirty="0"/>
            </a:br>
            <a:r>
              <a:rPr lang="de-DE" dirty="0"/>
              <a:t>über zwei Zeilen</a:t>
            </a:r>
          </a:p>
        </p:txBody>
      </p:sp>
      <p:sp>
        <p:nvSpPr>
          <p:cNvPr id="15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358775" y="2827338"/>
            <a:ext cx="5751000" cy="2916236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6" name="Bildplatzhalter 3"/>
          <p:cNvSpPr>
            <a:spLocks noGrp="1"/>
          </p:cNvSpPr>
          <p:nvPr>
            <p:ph type="pic" sz="quarter" idx="13" hasCustomPrompt="1"/>
          </p:nvPr>
        </p:nvSpPr>
        <p:spPr>
          <a:xfrm>
            <a:off x="7524000" y="1512000"/>
            <a:ext cx="4320000" cy="3240000"/>
          </a:xfrm>
          <a:solidFill>
            <a:schemeClr val="tx1">
              <a:lumMod val="20000"/>
              <a:lumOff val="80000"/>
            </a:schemeClr>
          </a:solidFill>
        </p:spPr>
        <p:txBody>
          <a:bodyPr anchor="ctr" anchorCtr="0"/>
          <a:lstStyle>
            <a:lvl1pPr algn="ctr">
              <a:spcBef>
                <a:spcPts val="0"/>
              </a:spcBef>
              <a:defRPr sz="1200"/>
            </a:lvl1pPr>
          </a:lstStyle>
          <a:p>
            <a:r>
              <a:rPr lang="de-DE" dirty="0"/>
              <a:t>Platzhalter für ein Bild (Format: 4:3)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endParaRPr lang="de-DE" dirty="0"/>
          </a:p>
        </p:txBody>
      </p:sp>
      <p:sp>
        <p:nvSpPr>
          <p:cNvPr id="17" name="Vertikaler Textplatzhalter 2"/>
          <p:cNvSpPr>
            <a:spLocks noGrp="1"/>
          </p:cNvSpPr>
          <p:nvPr>
            <p:ph type="body" orient="vert" idx="14" hasCustomPrompt="1"/>
          </p:nvPr>
        </p:nvSpPr>
        <p:spPr>
          <a:xfrm>
            <a:off x="7524000" y="4896000"/>
            <a:ext cx="4320000" cy="847575"/>
          </a:xfrm>
        </p:spPr>
        <p:txBody>
          <a:bodyPr vert="horz"/>
          <a:lstStyle>
            <a:lvl1pPr marL="0" indent="0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2pPr>
            <a:lvl3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3pPr>
            <a:lvl4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4pPr>
            <a:lvl5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5pPr>
            <a:lvl6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6pPr>
            <a:lvl7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7pPr>
            <a:lvl8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8pPr>
            <a:lvl9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9pPr>
          </a:lstStyle>
          <a:p>
            <a:pPr lvl="0"/>
            <a:r>
              <a:rPr lang="de-DE" dirty="0"/>
              <a:t>Bildunterschrift</a:t>
            </a:r>
          </a:p>
        </p:txBody>
      </p:sp>
    </p:spTree>
    <p:extLst>
      <p:ext uri="{BB962C8B-B14F-4D97-AF65-F5344CB8AC3E}">
        <p14:creationId xmlns:p14="http://schemas.microsoft.com/office/powerpoint/2010/main" val="38313196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845" userDrawn="1">
          <p15:clr>
            <a:srgbClr val="FBAE40"/>
          </p15:clr>
        </p15:guide>
        <p15:guide id="3" orient="horz" pos="1774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Inhalt // Nur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1350962"/>
            <a:ext cx="11484000" cy="575329"/>
          </a:xfrm>
        </p:spPr>
        <p:txBody>
          <a:bodyPr/>
          <a:lstStyle/>
          <a:p>
            <a:r>
              <a:rPr lang="de-DE" dirty="0"/>
              <a:t>Headline einfügen</a:t>
            </a:r>
          </a:p>
        </p:txBody>
      </p:sp>
    </p:spTree>
    <p:extLst>
      <p:ext uri="{BB962C8B-B14F-4D97-AF65-F5344CB8AC3E}">
        <p14:creationId xmlns:p14="http://schemas.microsoft.com/office/powerpoint/2010/main" val="2122402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84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C.1 // Flächen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B21A9250-DD47-48AE-5065-6271790BED51}"/>
              </a:ext>
            </a:extLst>
          </p:cNvPr>
          <p:cNvSpPr/>
          <p:nvPr userDrawn="1"/>
        </p:nvSpPr>
        <p:spPr>
          <a:xfrm>
            <a:off x="0" y="0"/>
            <a:ext cx="12204700" cy="1877438"/>
          </a:xfrm>
          <a:custGeom>
            <a:avLst/>
            <a:gdLst>
              <a:gd name="connsiteX0" fmla="*/ 0 w 12204700"/>
              <a:gd name="connsiteY0" fmla="*/ 0 h 1877438"/>
              <a:gd name="connsiteX1" fmla="*/ 12204700 w 12204700"/>
              <a:gd name="connsiteY1" fmla="*/ 0 h 1877438"/>
              <a:gd name="connsiteX2" fmla="*/ 12204700 w 12204700"/>
              <a:gd name="connsiteY2" fmla="*/ 1877438 h 1877438"/>
              <a:gd name="connsiteX3" fmla="*/ 0 w 12204700"/>
              <a:gd name="connsiteY3" fmla="*/ 1877438 h 1877438"/>
              <a:gd name="connsiteX4" fmla="*/ 0 w 12204700"/>
              <a:gd name="connsiteY4" fmla="*/ 0 h 1877438"/>
              <a:gd name="connsiteX0" fmla="*/ 0 w 12204700"/>
              <a:gd name="connsiteY0" fmla="*/ 0 h 1877438"/>
              <a:gd name="connsiteX1" fmla="*/ 12204700 w 12204700"/>
              <a:gd name="connsiteY1" fmla="*/ 0 h 1877438"/>
              <a:gd name="connsiteX2" fmla="*/ 12204700 w 12204700"/>
              <a:gd name="connsiteY2" fmla="*/ 593387 h 1877438"/>
              <a:gd name="connsiteX3" fmla="*/ 0 w 12204700"/>
              <a:gd name="connsiteY3" fmla="*/ 1877438 h 1877438"/>
              <a:gd name="connsiteX4" fmla="*/ 0 w 12204700"/>
              <a:gd name="connsiteY4" fmla="*/ 0 h 187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4700" h="1877438">
                <a:moveTo>
                  <a:pt x="0" y="0"/>
                </a:moveTo>
                <a:lnTo>
                  <a:pt x="12204700" y="0"/>
                </a:lnTo>
                <a:lnTo>
                  <a:pt x="12204700" y="593387"/>
                </a:lnTo>
                <a:lnTo>
                  <a:pt x="0" y="18774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EAFCC49C-66EB-3F94-C8B6-7E7C9B522388}"/>
              </a:ext>
            </a:extLst>
          </p:cNvPr>
          <p:cNvSpPr/>
          <p:nvPr userDrawn="1"/>
        </p:nvSpPr>
        <p:spPr>
          <a:xfrm>
            <a:off x="0" y="5513294"/>
            <a:ext cx="6338047" cy="1344706"/>
          </a:xfrm>
          <a:custGeom>
            <a:avLst/>
            <a:gdLst>
              <a:gd name="connsiteX0" fmla="*/ 0 w 6338047"/>
              <a:gd name="connsiteY0" fmla="*/ 0 h 1344706"/>
              <a:gd name="connsiteX1" fmla="*/ 6338047 w 6338047"/>
              <a:gd name="connsiteY1" fmla="*/ 0 h 1344706"/>
              <a:gd name="connsiteX2" fmla="*/ 6338047 w 6338047"/>
              <a:gd name="connsiteY2" fmla="*/ 1344706 h 1344706"/>
              <a:gd name="connsiteX3" fmla="*/ 0 w 6338047"/>
              <a:gd name="connsiteY3" fmla="*/ 1344706 h 1344706"/>
              <a:gd name="connsiteX4" fmla="*/ 0 w 6338047"/>
              <a:gd name="connsiteY4" fmla="*/ 0 h 1344706"/>
              <a:gd name="connsiteX0" fmla="*/ 0 w 6338047"/>
              <a:gd name="connsiteY0" fmla="*/ 0 h 1344706"/>
              <a:gd name="connsiteX1" fmla="*/ 6338047 w 6338047"/>
              <a:gd name="connsiteY1" fmla="*/ 1344706 h 1344706"/>
              <a:gd name="connsiteX2" fmla="*/ 0 w 6338047"/>
              <a:gd name="connsiteY2" fmla="*/ 1344706 h 1344706"/>
              <a:gd name="connsiteX3" fmla="*/ 0 w 6338047"/>
              <a:gd name="connsiteY3" fmla="*/ 0 h 1344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38047" h="1344706">
                <a:moveTo>
                  <a:pt x="0" y="0"/>
                </a:moveTo>
                <a:lnTo>
                  <a:pt x="6338047" y="1344706"/>
                </a:lnTo>
                <a:lnTo>
                  <a:pt x="0" y="1344706"/>
                </a:lnTo>
                <a:lnTo>
                  <a:pt x="0" y="0"/>
                </a:lnTo>
                <a:close/>
              </a:path>
            </a:pathLst>
          </a:custGeom>
          <a:solidFill>
            <a:srgbClr val="B1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009DD1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C72FFBBB-A8A7-819F-F38D-35CFDDD6A1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B25CB186-4490-397F-3CE7-FD582BD4FA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C86B7D86-D248-6462-6FE6-117CB3C1D6A2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21" name="Hilfslinien">
              <a:extLst>
                <a:ext uri="{FF2B5EF4-FFF2-40B4-BE49-F238E27FC236}">
                  <a16:creationId xmlns:a16="http://schemas.microsoft.com/office/drawing/2014/main" id="{ECC4E247-0D66-525C-C482-70A4E70236A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24" name="Linie">
              <a:extLst>
                <a:ext uri="{FF2B5EF4-FFF2-40B4-BE49-F238E27FC236}">
                  <a16:creationId xmlns:a16="http://schemas.microsoft.com/office/drawing/2014/main" id="{A835891A-D9F7-52BC-3529-35BC29E410EB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Linie">
              <a:extLst>
                <a:ext uri="{FF2B5EF4-FFF2-40B4-BE49-F238E27FC236}">
                  <a16:creationId xmlns:a16="http://schemas.microsoft.com/office/drawing/2014/main" id="{7BEEF9D7-A2A9-1F41-5FD9-DA4DDBD6F58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Linie">
              <a:extLst>
                <a:ext uri="{FF2B5EF4-FFF2-40B4-BE49-F238E27FC236}">
                  <a16:creationId xmlns:a16="http://schemas.microsoft.com/office/drawing/2014/main" id="{041F4BCF-24A3-931B-F527-9E6CAC6542F0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Linie">
              <a:extLst>
                <a:ext uri="{FF2B5EF4-FFF2-40B4-BE49-F238E27FC236}">
                  <a16:creationId xmlns:a16="http://schemas.microsoft.com/office/drawing/2014/main" id="{23344DFB-8932-AC35-0E01-6483D5EB91AD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Linie">
              <a:extLst>
                <a:ext uri="{FF2B5EF4-FFF2-40B4-BE49-F238E27FC236}">
                  <a16:creationId xmlns:a16="http://schemas.microsoft.com/office/drawing/2014/main" id="{E1BD3C89-B9C4-7B49-C0BD-B123742B0B41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Linie">
              <a:extLst>
                <a:ext uri="{FF2B5EF4-FFF2-40B4-BE49-F238E27FC236}">
                  <a16:creationId xmlns:a16="http://schemas.microsoft.com/office/drawing/2014/main" id="{A42B08DC-53AF-C19A-1B64-6FBA8872FA1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>
              <a:extLst>
                <a:ext uri="{FF2B5EF4-FFF2-40B4-BE49-F238E27FC236}">
                  <a16:creationId xmlns:a16="http://schemas.microsoft.com/office/drawing/2014/main" id="{71DDB78B-8BEA-0BA4-5823-BF9AEAFE2CEF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Hilfslinien">
            <a:extLst>
              <a:ext uri="{FF2B5EF4-FFF2-40B4-BE49-F238E27FC236}">
                <a16:creationId xmlns:a16="http://schemas.microsoft.com/office/drawing/2014/main" id="{CE599F6C-E052-7805-BE63-B4D5892E85A2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25862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 userDrawn="1">
          <p15:clr>
            <a:srgbClr val="FBAE40"/>
          </p15:clr>
        </p15:guide>
        <p15:guide id="2" orient="horz" pos="243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C.2 // Flächen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ihandform 28">
            <a:extLst>
              <a:ext uri="{FF2B5EF4-FFF2-40B4-BE49-F238E27FC236}">
                <a16:creationId xmlns:a16="http://schemas.microsoft.com/office/drawing/2014/main" id="{FBFC42BB-3257-08C2-B7A5-F7969332A604}"/>
              </a:ext>
            </a:extLst>
          </p:cNvPr>
          <p:cNvSpPr/>
          <p:nvPr userDrawn="1"/>
        </p:nvSpPr>
        <p:spPr>
          <a:xfrm>
            <a:off x="5184746" y="0"/>
            <a:ext cx="7019954" cy="3139126"/>
          </a:xfrm>
          <a:custGeom>
            <a:avLst/>
            <a:gdLst>
              <a:gd name="connsiteX0" fmla="*/ 0 w 7019954"/>
              <a:gd name="connsiteY0" fmla="*/ 0 h 3139126"/>
              <a:gd name="connsiteX1" fmla="*/ 7019954 w 7019954"/>
              <a:gd name="connsiteY1" fmla="*/ 0 h 3139126"/>
              <a:gd name="connsiteX2" fmla="*/ 7019954 w 7019954"/>
              <a:gd name="connsiteY2" fmla="*/ 3139126 h 3139126"/>
              <a:gd name="connsiteX3" fmla="*/ 7015760 w 7019954"/>
              <a:gd name="connsiteY3" fmla="*/ 3139126 h 3139126"/>
              <a:gd name="connsiteX4" fmla="*/ 0 w 7019954"/>
              <a:gd name="connsiteY4" fmla="*/ 1877 h 3139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19954" h="3139126">
                <a:moveTo>
                  <a:pt x="0" y="0"/>
                </a:moveTo>
                <a:lnTo>
                  <a:pt x="7019954" y="0"/>
                </a:lnTo>
                <a:lnTo>
                  <a:pt x="7019954" y="3139126"/>
                </a:lnTo>
                <a:lnTo>
                  <a:pt x="7015760" y="3139126"/>
                </a:lnTo>
                <a:lnTo>
                  <a:pt x="0" y="187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26" name="Freihandform 25">
            <a:extLst>
              <a:ext uri="{FF2B5EF4-FFF2-40B4-BE49-F238E27FC236}">
                <a16:creationId xmlns:a16="http://schemas.microsoft.com/office/drawing/2014/main" id="{029FF812-32AD-641E-8E98-F74C2E9D5661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B25CB186-4490-397F-3CE7-FD582BD4FA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E7372A9E-16AF-9B53-BFA5-2F66EA779E6A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9" name="Hilfslinien">
              <a:extLst>
                <a:ext uri="{FF2B5EF4-FFF2-40B4-BE49-F238E27FC236}">
                  <a16:creationId xmlns:a16="http://schemas.microsoft.com/office/drawing/2014/main" id="{80D2F661-B188-71F3-C8B6-376384B592C6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7A3A6497-811A-829F-AC55-27484DCC1AD0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40A168C9-C53B-F3F8-8294-F1D88AAC2C14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E037E38C-49BC-2A86-5677-CAD2AB8F9DCD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97EF709C-66C3-B03C-09E8-D6184D57D9CC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7D6B045C-82AE-E218-5909-3F668C2496EC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7BD29B4D-6150-FAD4-7519-8A126EDE9253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78D827B0-10A4-BDFC-D86E-F49A397683FE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4C4D0838-D508-2788-7BE0-7DB86715A9EF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27DDE81-6DD4-D5A4-BA15-AEA2C2826E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8949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 userDrawn="1">
          <p15:clr>
            <a:srgbClr val="FBAE40"/>
          </p15:clr>
        </p15:guide>
        <p15:guide id="2" orient="horz" pos="2092" userDrawn="1">
          <p15:clr>
            <a:srgbClr val="FBAE40"/>
          </p15:clr>
        </p15:guide>
        <p15:guide id="5" pos="203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D.1 // Fläche + Schloss im Winter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rafik 34">
            <a:extLst>
              <a:ext uri="{FF2B5EF4-FFF2-40B4-BE49-F238E27FC236}">
                <a16:creationId xmlns:a16="http://schemas.microsoft.com/office/drawing/2014/main" id="{BBD88F10-E957-5CBD-06BA-742DAE225F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4" t="37016" r="27387" b="14480"/>
          <a:stretch/>
        </p:blipFill>
        <p:spPr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sp>
        <p:nvSpPr>
          <p:cNvPr id="4" name="Freihandform 3">
            <a:extLst>
              <a:ext uri="{FF2B5EF4-FFF2-40B4-BE49-F238E27FC236}">
                <a16:creationId xmlns:a16="http://schemas.microsoft.com/office/drawing/2014/main" id="{92A1753A-2EA2-9B73-F4C3-F9DAC676F734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3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60D569A2-F9BF-8049-566E-8DD74E7BB304}"/>
              </a:ext>
            </a:extLst>
          </p:cNvPr>
          <p:cNvGrpSpPr/>
          <p:nvPr userDrawn="1"/>
        </p:nvGrpSpPr>
        <p:grpSpPr>
          <a:xfrm>
            <a:off x="-467650" y="-459000"/>
            <a:ext cx="13140000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93E74CCC-4C32-B3A5-F750-AECDD2D03B22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9AB0E142-7AED-51BB-051C-AF6E729CD8AE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24EF96E2-2C84-3EB2-C71E-7629D873E7D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4F780FFB-2935-A478-7B1A-BF02C4FF5DDE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7A8742FE-8F43-5893-5E63-702A8C32D0C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ACD4EB75-3DE8-3C95-5422-8CB8F53C6540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75C4660B-CDFC-4495-13D9-EAA8DF8925BC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448C592C-5F7F-62A8-97CA-3C166B36A805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389CC1F5-BC32-B12B-3875-B5023622856D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151C8FC5-F554-A083-823C-3825254B91D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CB47AB1D-CE29-4E9C-95AC-3821E7FC3E5B}"/>
              </a:ext>
            </a:extLst>
          </p:cNvPr>
          <p:cNvSpPr txBox="1"/>
          <p:nvPr userDrawn="1"/>
        </p:nvSpPr>
        <p:spPr>
          <a:xfrm>
            <a:off x="11913776" y="2908274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Sophie Pieper</a:t>
            </a:r>
          </a:p>
        </p:txBody>
      </p:sp>
    </p:spTree>
    <p:extLst>
      <p:ext uri="{BB962C8B-B14F-4D97-AF65-F5344CB8AC3E}">
        <p14:creationId xmlns:p14="http://schemas.microsoft.com/office/powerpoint/2010/main" val="27430128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 userDrawn="1">
          <p15:clr>
            <a:srgbClr val="FBAE40"/>
          </p15:clr>
        </p15:guide>
        <p15:guide id="2" orient="horz" pos="2092" userDrawn="1">
          <p15:clr>
            <a:srgbClr val="FBAE40"/>
          </p15:clr>
        </p15:guide>
        <p15:guide id="5" pos="203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D.2 // Fläche + Schloss im Sommer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AD3CDC97-39FB-DD0C-21A0-138D16009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18" t="40288" r="31680" b="15885"/>
          <a:stretch/>
        </p:blipFill>
        <p:spPr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sp>
        <p:nvSpPr>
          <p:cNvPr id="4" name="Freihandform 3">
            <a:extLst>
              <a:ext uri="{FF2B5EF4-FFF2-40B4-BE49-F238E27FC236}">
                <a16:creationId xmlns:a16="http://schemas.microsoft.com/office/drawing/2014/main" id="{7C0B2F95-5AA5-694F-EF50-41F0D9149BF6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B1C800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8ED576E-A035-EC43-AB96-E951C149AB1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0E20D9F0-2943-AEE4-562C-239979C9348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D570C8CB-F89B-230A-AFB1-B0DACE17AC5D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C935E6B5-CC75-0754-1628-2B3374AB306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541B388C-0A60-DEF1-3FF8-120CD6EE4CA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84D91832-3BBF-A95B-2514-81DD292A6C7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3BDFB873-3196-0679-E5E5-1014F6AD39F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292526-988C-3B02-EB64-915CF6509D2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85E17717-849A-BC6A-6E15-F3D7D95F50F4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474191FE-C857-0955-F96B-F3BF3AC0BAA7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9E8C9470-0820-7A2D-8F7D-8546DA2588D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D7B0E77E-1E87-4623-9D1C-CFD1B84FFC13}"/>
              </a:ext>
            </a:extLst>
          </p:cNvPr>
          <p:cNvSpPr txBox="1"/>
          <p:nvPr userDrawn="1"/>
        </p:nvSpPr>
        <p:spPr>
          <a:xfrm>
            <a:off x="11953531" y="2812862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Jan Lehmann</a:t>
            </a:r>
          </a:p>
        </p:txBody>
      </p:sp>
    </p:spTree>
    <p:extLst>
      <p:ext uri="{BB962C8B-B14F-4D97-AF65-F5344CB8AC3E}">
        <p14:creationId xmlns:p14="http://schemas.microsoft.com/office/powerpoint/2010/main" val="3090251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esign D.3 // Forschung 1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CC56B676-B741-5AAC-2439-95BCD61A99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7" t="33000" r="1066" b="4819"/>
          <a:stretch/>
        </p:blipFill>
        <p:spPr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sp>
        <p:nvSpPr>
          <p:cNvPr id="4" name="Freihandform 3">
            <a:extLst>
              <a:ext uri="{FF2B5EF4-FFF2-40B4-BE49-F238E27FC236}">
                <a16:creationId xmlns:a16="http://schemas.microsoft.com/office/drawing/2014/main" id="{D0BCA6E7-2E77-E59A-52E8-EAC41D331148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3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8ED576E-A035-EC43-AB96-E951C149AB1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0E20D9F0-2943-AEE4-562C-239979C9348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D570C8CB-F89B-230A-AFB1-B0DACE17AC5D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C935E6B5-CC75-0754-1628-2B3374AB306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541B388C-0A60-DEF1-3FF8-120CD6EE4CA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84D91832-3BBF-A95B-2514-81DD292A6C7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3BDFB873-3196-0679-E5E5-1014F6AD39F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292526-988C-3B02-EB64-915CF6509D2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85E17717-849A-BC6A-6E15-F3D7D95F50F4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474191FE-C857-0955-F96B-F3BF3AC0BAA7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870B062C-9E7D-8013-22DD-F15719EE77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7417D09B-B521-4692-9AC2-425B4A2C7793}"/>
              </a:ext>
            </a:extLst>
          </p:cNvPr>
          <p:cNvSpPr txBox="1"/>
          <p:nvPr userDrawn="1"/>
        </p:nvSpPr>
        <p:spPr>
          <a:xfrm>
            <a:off x="11913776" y="2803766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20664781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esign D.4 // Forschung 2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9EE07AB9-A516-F318-F7BD-FB4EEA659A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7" t="27963" r="3481" b="7571"/>
          <a:stretch/>
        </p:blipFill>
        <p:spPr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sp>
        <p:nvSpPr>
          <p:cNvPr id="4" name="Freihandform 3">
            <a:extLst>
              <a:ext uri="{FF2B5EF4-FFF2-40B4-BE49-F238E27FC236}">
                <a16:creationId xmlns:a16="http://schemas.microsoft.com/office/drawing/2014/main" id="{58AD022F-0FF9-08CD-4C63-DED6F5554189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8ED576E-A035-EC43-AB96-E951C149AB1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0E20D9F0-2943-AEE4-562C-239979C9348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D570C8CB-F89B-230A-AFB1-B0DACE17AC5D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C935E6B5-CC75-0754-1628-2B3374AB306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541B388C-0A60-DEF1-3FF8-120CD6EE4CA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84D91832-3BBF-A95B-2514-81DD292A6C7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3BDFB873-3196-0679-E5E5-1014F6AD39F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292526-988C-3B02-EB64-915CF6509D2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85E17717-849A-BC6A-6E15-F3D7D95F50F4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474191FE-C857-0955-F96B-F3BF3AC0BAA7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0A45298D-FD92-4918-D31C-DC6BDA684CB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764FBA65-0D0A-463B-9AAB-7126CE7BCEB1}"/>
              </a:ext>
            </a:extLst>
          </p:cNvPr>
          <p:cNvSpPr txBox="1"/>
          <p:nvPr userDrawn="1"/>
        </p:nvSpPr>
        <p:spPr>
          <a:xfrm>
            <a:off x="11927701" y="1271058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41339985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2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elplatzhalter 1"/>
          <p:cNvSpPr>
            <a:spLocks noGrp="1"/>
          </p:cNvSpPr>
          <p:nvPr>
            <p:ph type="title"/>
          </p:nvPr>
        </p:nvSpPr>
        <p:spPr>
          <a:xfrm>
            <a:off x="360000" y="1350962"/>
            <a:ext cx="11484000" cy="57532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Headline einfügen</a:t>
            </a:r>
          </a:p>
        </p:txBody>
      </p:sp>
      <p:sp>
        <p:nvSpPr>
          <p:cNvPr id="59" name="Textplatzhalter 2"/>
          <p:cNvSpPr>
            <a:spLocks noGrp="1"/>
          </p:cNvSpPr>
          <p:nvPr>
            <p:ph type="body" idx="1"/>
          </p:nvPr>
        </p:nvSpPr>
        <p:spPr>
          <a:xfrm>
            <a:off x="360000" y="2322513"/>
            <a:ext cx="11484000" cy="34210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124000" y="6172448"/>
            <a:ext cx="720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7" b="1" i="0" baseline="0">
                <a:solidFill>
                  <a:srgbClr val="333F48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9pPr>
          </a:lstStyle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‹Nr.›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35" name="Hilfslinien"/>
          <p:cNvSpPr txBox="1"/>
          <p:nvPr userDrawn="1"/>
        </p:nvSpPr>
        <p:spPr>
          <a:xfrm rot="10800000" flipH="1" flipV="1">
            <a:off x="360000" y="-46800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Hilfslinien anzeigen über Menü: </a:t>
            </a:r>
            <a:r>
              <a:rPr kumimoji="0" lang="de-DE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Ansicht &gt; Anzeigen &gt; Haken bei Führungslinien setzen</a:t>
            </a:r>
          </a:p>
        </p:txBody>
      </p:sp>
      <p:cxnSp>
        <p:nvCxnSpPr>
          <p:cNvPr id="40" name="Linie"/>
          <p:cNvCxnSpPr/>
          <p:nvPr userDrawn="1"/>
        </p:nvCxnSpPr>
        <p:spPr>
          <a:xfrm>
            <a:off x="12312000" y="5742000"/>
            <a:ext cx="360000" cy="0"/>
          </a:xfrm>
          <a:prstGeom prst="line">
            <a:avLst/>
          </a:prstGeom>
          <a:ln w="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Linie"/>
          <p:cNvCxnSpPr/>
          <p:nvPr userDrawn="1"/>
        </p:nvCxnSpPr>
        <p:spPr>
          <a:xfrm>
            <a:off x="11844000" y="-468000"/>
            <a:ext cx="0" cy="360000"/>
          </a:xfrm>
          <a:prstGeom prst="line">
            <a:avLst/>
          </a:prstGeom>
          <a:ln w="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Linie"/>
          <p:cNvCxnSpPr/>
          <p:nvPr userDrawn="1"/>
        </p:nvCxnSpPr>
        <p:spPr>
          <a:xfrm>
            <a:off x="360000" y="-468000"/>
            <a:ext cx="0" cy="360000"/>
          </a:xfrm>
          <a:prstGeom prst="line">
            <a:avLst/>
          </a:prstGeom>
          <a:ln w="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Linie"/>
          <p:cNvCxnSpPr/>
          <p:nvPr userDrawn="1"/>
        </p:nvCxnSpPr>
        <p:spPr>
          <a:xfrm>
            <a:off x="11844000" y="6948000"/>
            <a:ext cx="0" cy="360000"/>
          </a:xfrm>
          <a:prstGeom prst="line">
            <a:avLst/>
          </a:prstGeom>
          <a:ln w="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Linie"/>
          <p:cNvCxnSpPr/>
          <p:nvPr userDrawn="1"/>
        </p:nvCxnSpPr>
        <p:spPr>
          <a:xfrm>
            <a:off x="360000" y="6948000"/>
            <a:ext cx="0" cy="360000"/>
          </a:xfrm>
          <a:prstGeom prst="line">
            <a:avLst/>
          </a:prstGeom>
          <a:ln w="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Linie"/>
          <p:cNvCxnSpPr/>
          <p:nvPr userDrawn="1"/>
        </p:nvCxnSpPr>
        <p:spPr>
          <a:xfrm>
            <a:off x="-468000" y="5742000"/>
            <a:ext cx="360000" cy="0"/>
          </a:xfrm>
          <a:prstGeom prst="line">
            <a:avLst/>
          </a:prstGeom>
          <a:ln w="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Linie">
            <a:extLst>
              <a:ext uri="{FF2B5EF4-FFF2-40B4-BE49-F238E27FC236}">
                <a16:creationId xmlns:a16="http://schemas.microsoft.com/office/drawing/2014/main" id="{8D0B170D-1F12-9FE3-0ECD-DF3E32E971CD}"/>
              </a:ext>
            </a:extLst>
          </p:cNvPr>
          <p:cNvCxnSpPr/>
          <p:nvPr userDrawn="1"/>
        </p:nvCxnSpPr>
        <p:spPr>
          <a:xfrm>
            <a:off x="-468000" y="1346554"/>
            <a:ext cx="360000" cy="0"/>
          </a:xfrm>
          <a:prstGeom prst="line">
            <a:avLst/>
          </a:prstGeom>
          <a:ln w="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Hilfslinien">
            <a:extLst>
              <a:ext uri="{FF2B5EF4-FFF2-40B4-BE49-F238E27FC236}">
                <a16:creationId xmlns:a16="http://schemas.microsoft.com/office/drawing/2014/main" id="{99CCA73F-E792-6EBF-94D2-5DF266706AB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098D97F-4A11-D976-2BB1-FC183C5BDF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rcRect t="-78" b="-78"/>
          <a:stretch/>
        </p:blipFill>
        <p:spPr>
          <a:xfrm>
            <a:off x="350838" y="267118"/>
            <a:ext cx="1632338" cy="45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419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70" r:id="rId2"/>
    <p:sldLayoutId id="2147483672" r:id="rId3"/>
    <p:sldLayoutId id="2147483649" r:id="rId4"/>
    <p:sldLayoutId id="2147483671" r:id="rId5"/>
    <p:sldLayoutId id="2147483674" r:id="rId6"/>
    <p:sldLayoutId id="2147483675" r:id="rId7"/>
    <p:sldLayoutId id="2147483683" r:id="rId8"/>
    <p:sldLayoutId id="2147483685" r:id="rId9"/>
    <p:sldLayoutId id="2147483692" r:id="rId10"/>
    <p:sldLayoutId id="2147483693" r:id="rId11"/>
    <p:sldLayoutId id="2147483684" r:id="rId12"/>
    <p:sldLayoutId id="2147483691" r:id="rId13"/>
    <p:sldLayoutId id="2147483703" r:id="rId14"/>
    <p:sldLayoutId id="2147483695" r:id="rId15"/>
    <p:sldLayoutId id="2147483697" r:id="rId16"/>
    <p:sldLayoutId id="2147483696" r:id="rId17"/>
    <p:sldLayoutId id="2147483702" r:id="rId18"/>
    <p:sldLayoutId id="2147483699" r:id="rId19"/>
    <p:sldLayoutId id="2147483700" r:id="rId20"/>
    <p:sldLayoutId id="2147483701" r:id="rId21"/>
    <p:sldLayoutId id="2147483704" r:id="rId22"/>
    <p:sldLayoutId id="2147483679" r:id="rId23"/>
    <p:sldLayoutId id="2147483677" r:id="rId24"/>
    <p:sldLayoutId id="2147483678" r:id="rId25"/>
    <p:sldLayoutId id="2147483667" r:id="rId26"/>
    <p:sldLayoutId id="2147483681" r:id="rId27"/>
    <p:sldLayoutId id="2147483660" r:id="rId28"/>
    <p:sldLayoutId id="2147483650" r:id="rId29"/>
    <p:sldLayoutId id="2147483661" r:id="rId30"/>
    <p:sldLayoutId id="2147483666" r:id="rId31"/>
  </p:sldLayoutIdLst>
  <p:hf hdr="0" dt="0"/>
  <p:txStyles>
    <p:titleStyle>
      <a:lvl1pPr marL="0" indent="0" algn="l" defTabSz="914299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800" b="1" i="0" kern="1200" baseline="0">
          <a:solidFill>
            <a:srgbClr val="333F48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0" indent="0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Arial" panose="020B0604020202020204" pitchFamily="34" charset="0"/>
        <a:buNone/>
        <a:defRPr lang="de-DE" sz="2000" b="0" i="0" u="none" strike="noStrike" kern="1200" baseline="0" smtClean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323972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503958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683942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863926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719938" indent="0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None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6pPr>
      <a:lvl7pPr marL="863926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7pPr>
      <a:lvl8pPr marL="863926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8pPr>
      <a:lvl9pPr marL="863926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9pPr>
    </p:bodyStyle>
    <p:otherStyle>
      <a:defPPr>
        <a:defRPr lang="de-DE"/>
      </a:defPPr>
      <a:lvl1pPr marL="0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9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9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8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8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47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97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46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96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5" userDrawn="1">
          <p15:clr>
            <a:srgbClr val="A4A3A4"/>
          </p15:clr>
        </p15:guide>
        <p15:guide id="2" pos="7473" userDrawn="1">
          <p15:clr>
            <a:srgbClr val="A4A3A4"/>
          </p15:clr>
        </p15:guide>
        <p15:guide id="3" orient="horz" pos="3634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3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://www.daad.de/" TargetMode="Externa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60.png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uni-muenster.de/studium/outgoing/videocompetition/index.html" TargetMode="External"/><Relationship Id="rId1" Type="http://schemas.openxmlformats.org/officeDocument/2006/relationships/slideLayout" Target="../slideLayouts/slideLayout3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hyperlink" Target="https://www.uni-muenster.de/Geowissenschaften/studium/erasmus/partner.html" TargetMode="External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tikaler Textplatzhalter 3">
            <a:extLst>
              <a:ext uri="{FF2B5EF4-FFF2-40B4-BE49-F238E27FC236}">
                <a16:creationId xmlns:a16="http://schemas.microsoft.com/office/drawing/2014/main" id="{A57A951A-E43B-3C8F-7C43-72F1B31A22A4}"/>
              </a:ext>
            </a:extLst>
          </p:cNvPr>
          <p:cNvSpPr>
            <a:spLocks noGrp="1"/>
          </p:cNvSpPr>
          <p:nvPr>
            <p:ph type="body" orient="vert" idx="13"/>
          </p:nvPr>
        </p:nvSpPr>
        <p:spPr>
          <a:xfrm>
            <a:off x="6658776" y="5781368"/>
            <a:ext cx="5185224" cy="755832"/>
          </a:xfrm>
        </p:spPr>
        <p:txBody>
          <a:bodyPr/>
          <a:lstStyle/>
          <a:p>
            <a:r>
              <a:rPr lang="de-DE" b="1" dirty="0"/>
              <a:t>Erasmusbüro des Fachbereichs 14</a:t>
            </a:r>
          </a:p>
          <a:p>
            <a:r>
              <a:rPr lang="de-DE" dirty="0"/>
              <a:t>Marit Heusinger, Linda Wehner, Valentin Kordes</a:t>
            </a:r>
          </a:p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B1C0CFD-7CFB-9697-C2E5-6C27346495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7693" y="1858297"/>
            <a:ext cx="8829314" cy="380141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65E8746-FC8E-B270-7314-D75E2FE9D6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1401" y="1716489"/>
            <a:ext cx="7801898" cy="617691"/>
          </a:xfrm>
        </p:spPr>
        <p:txBody>
          <a:bodyPr/>
          <a:lstStyle/>
          <a:p>
            <a:r>
              <a:rPr lang="de-DE" sz="4800" dirty="0"/>
              <a:t>Erasmus+ Info-Veranstaltung</a:t>
            </a:r>
          </a:p>
        </p:txBody>
      </p:sp>
    </p:spTree>
    <p:extLst>
      <p:ext uri="{BB962C8B-B14F-4D97-AF65-F5344CB8AC3E}">
        <p14:creationId xmlns:p14="http://schemas.microsoft.com/office/powerpoint/2010/main" val="24148678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677A5330-CEB6-8870-DD2E-4F759CA6B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10</a:t>
            </a:fld>
            <a:r>
              <a:rPr lang="de-DE" dirty="0"/>
              <a:t> </a:t>
            </a:r>
          </a:p>
        </p:txBody>
      </p:sp>
      <p:sp>
        <p:nvSpPr>
          <p:cNvPr id="5" name="Datumsplatzhalter 12">
            <a:extLst>
              <a:ext uri="{FF2B5EF4-FFF2-40B4-BE49-F238E27FC236}">
                <a16:creationId xmlns:a16="http://schemas.microsoft.com/office/drawing/2014/main" id="{4E8654C3-6604-7FC5-9EA5-1E053C9A0B11}"/>
              </a:ext>
            </a:extLst>
          </p:cNvPr>
          <p:cNvSpPr txBox="1">
            <a:spLocks/>
          </p:cNvSpPr>
          <p:nvPr/>
        </p:nvSpPr>
        <p:spPr>
          <a:xfrm>
            <a:off x="3600450" y="388938"/>
            <a:ext cx="8243888" cy="360362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400" b="1" dirty="0">
                <a:latin typeface="Calibri" panose="020F0502020204030204" pitchFamily="34" charset="0"/>
                <a:cs typeface="Calibri" panose="020F0502020204030204" pitchFamily="34" charset="0"/>
              </a:rPr>
              <a:t>Info-Veranstaltung des Austauschprogramms Erasmus+ </a:t>
            </a:r>
          </a:p>
        </p:txBody>
      </p:sp>
      <p:sp>
        <p:nvSpPr>
          <p:cNvPr id="3" name="Titel 4">
            <a:extLst>
              <a:ext uri="{FF2B5EF4-FFF2-40B4-BE49-F238E27FC236}">
                <a16:creationId xmlns:a16="http://schemas.microsoft.com/office/drawing/2014/main" id="{8E9865C9-5C71-B1F2-EE78-31C538FD9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1350962"/>
            <a:ext cx="11484000" cy="575329"/>
          </a:xfrm>
        </p:spPr>
        <p:txBody>
          <a:bodyPr/>
          <a:lstStyle/>
          <a:p>
            <a:r>
              <a:rPr lang="de-DE" dirty="0"/>
              <a:t>Schritte ins Ausland (1/2)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79E133A-C27F-8A8E-B3AD-442D05EEFDE4}"/>
              </a:ext>
            </a:extLst>
          </p:cNvPr>
          <p:cNvSpPr txBox="1"/>
          <p:nvPr/>
        </p:nvSpPr>
        <p:spPr>
          <a:xfrm>
            <a:off x="360000" y="2322513"/>
            <a:ext cx="3240450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de-DE" altLang="de-DE" sz="2000" b="1" dirty="0">
                <a:solidFill>
                  <a:schemeClr val="bg1">
                    <a:lumMod val="10000"/>
                  </a:schemeClr>
                </a:solidFill>
              </a:rPr>
              <a:t>Wahl der möglichen Austauschuniversitäten</a:t>
            </a:r>
          </a:p>
          <a:p>
            <a:endParaRPr lang="de-DE" altLang="de-DE" b="1" dirty="0">
              <a:solidFill>
                <a:schemeClr val="bg1">
                  <a:lumMod val="10000"/>
                </a:schemeClr>
              </a:solidFill>
            </a:endParaRPr>
          </a:p>
          <a:p>
            <a:pPr marL="285749" indent="-285750" defTabSz="914377">
              <a:buFont typeface="Symbol" panose="05050102010706020507" pitchFamily="18" charset="2"/>
              <a:buChar char="-"/>
            </a:pPr>
            <a:r>
              <a:rPr lang="de-DE" altLang="de-DE" sz="1800" b="1" dirty="0"/>
              <a:t>Vorlesungsverzeichnis / Website der Partnerunis </a:t>
            </a:r>
            <a:br>
              <a:rPr lang="de-DE" altLang="de-DE" sz="1800" b="1" dirty="0"/>
            </a:br>
            <a:r>
              <a:rPr lang="de-DE" altLang="de-DE" sz="1800" dirty="0"/>
              <a:t>(s. Übersicht auf </a:t>
            </a:r>
            <a:r>
              <a:rPr lang="de-DE" altLang="de-DE" dirty="0"/>
              <a:t>unserer Homepage</a:t>
            </a:r>
            <a:r>
              <a:rPr lang="de-DE" altLang="de-DE" sz="1800" dirty="0"/>
              <a:t>)</a:t>
            </a:r>
          </a:p>
          <a:p>
            <a:pPr marL="285749" indent="-285750" defTabSz="914377">
              <a:buFont typeface="Symbol" panose="05050102010706020507" pitchFamily="18" charset="2"/>
              <a:buChar char="-"/>
            </a:pPr>
            <a:r>
              <a:rPr lang="de-DE" altLang="de-DE" sz="1800" b="1" dirty="0"/>
              <a:t>Modulbeschreibung MS – </a:t>
            </a:r>
            <a:br>
              <a:rPr lang="de-DE" altLang="de-DE" sz="1800" b="1" dirty="0"/>
            </a:br>
            <a:r>
              <a:rPr lang="de-DE" altLang="de-DE" sz="1800" b="1" dirty="0"/>
              <a:t>Wie passen die Kurse in euer Studium?</a:t>
            </a:r>
          </a:p>
          <a:p>
            <a:pPr marL="285749" indent="-285750" defTabSz="914377">
              <a:buFont typeface="Symbol" panose="05050102010706020507" pitchFamily="18" charset="2"/>
              <a:buChar char="-"/>
            </a:pPr>
            <a:r>
              <a:rPr lang="de-DE" altLang="de-DE" sz="1800" b="1" dirty="0"/>
              <a:t>Sprachvoraussetzungen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9F71D12-B790-EBBF-6110-43CD949DC272}"/>
              </a:ext>
            </a:extLst>
          </p:cNvPr>
          <p:cNvSpPr txBox="1"/>
          <p:nvPr/>
        </p:nvSpPr>
        <p:spPr>
          <a:xfrm>
            <a:off x="4481775" y="2322513"/>
            <a:ext cx="3240450" cy="3644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 startAt="2"/>
            </a:pPr>
            <a:r>
              <a:rPr lang="de-DE" altLang="de-DE" sz="2000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Gespräch/e mit dem*r   Studienberater*in</a:t>
            </a:r>
          </a:p>
          <a:p>
            <a:endParaRPr lang="de-DE" altLang="de-DE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9" indent="-285750">
              <a:buFont typeface="Symbol" panose="05050102010706020507" pitchFamily="18" charset="2"/>
              <a:buChar char="-"/>
            </a:pPr>
            <a:r>
              <a:rPr lang="de-DE" altLang="de-DE" b="1" dirty="0">
                <a:latin typeface="Calibri" panose="020F0502020204030204" pitchFamily="34" charset="0"/>
                <a:cs typeface="Calibri" panose="020F0502020204030204" pitchFamily="34" charset="0"/>
              </a:rPr>
              <a:t>Mögliche Anerkennung der Studienleistung besprechen (Kursbeschreibungen mitbringen)</a:t>
            </a:r>
          </a:p>
          <a:p>
            <a:pPr marL="457188" lvl="1"/>
            <a:endParaRPr lang="de-DE" altLang="de-DE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9" indent="-285750">
              <a:lnSpc>
                <a:spcPct val="90000"/>
              </a:lnSpc>
              <a:buFont typeface="Symbol" panose="05050102010706020507" pitchFamily="18" charset="2"/>
              <a:buChar char="-"/>
            </a:pPr>
            <a:r>
              <a:rPr lang="de-DE" altLang="de-DE" b="1" dirty="0">
                <a:latin typeface="Calibri" panose="020F0502020204030204" pitchFamily="34" charset="0"/>
                <a:cs typeface="Calibri" panose="020F0502020204030204" pitchFamily="34" charset="0"/>
              </a:rPr>
              <a:t>Welche Module können im Ausland gemacht werden – </a:t>
            </a:r>
            <a:br>
              <a:rPr lang="de-DE" altLang="de-DE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altLang="de-DE" b="1" dirty="0">
                <a:latin typeface="Calibri" panose="020F0502020204030204" pitchFamily="34" charset="0"/>
                <a:cs typeface="Calibri" panose="020F0502020204030204" pitchFamily="34" charset="0"/>
              </a:rPr>
              <a:t>kann man eventuell Module vorziehen /später machen?</a:t>
            </a:r>
          </a:p>
          <a:p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6B0E164-EA0D-2429-351C-06F7142C8DB6}"/>
              </a:ext>
            </a:extLst>
          </p:cNvPr>
          <p:cNvSpPr txBox="1"/>
          <p:nvPr/>
        </p:nvSpPr>
        <p:spPr>
          <a:xfrm>
            <a:off x="8604252" y="2322513"/>
            <a:ext cx="324045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 startAt="3"/>
            </a:pPr>
            <a:r>
              <a:rPr lang="de-DE" altLang="de-DE" sz="2000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Bewerbung     </a:t>
            </a:r>
          </a:p>
          <a:p>
            <a:endParaRPr lang="de-DE" dirty="0"/>
          </a:p>
          <a:p>
            <a:pPr marL="285749" indent="-285750">
              <a:buFont typeface="Symbol" panose="05050102010706020507" pitchFamily="18" charset="2"/>
              <a:buChar char="-"/>
            </a:pPr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</a:rPr>
              <a:t>s. Homepage des Erasmusbüros</a:t>
            </a:r>
          </a:p>
        </p:txBody>
      </p:sp>
      <p:sp>
        <p:nvSpPr>
          <p:cNvPr id="9" name="Pfeil: nach rechts 8">
            <a:extLst>
              <a:ext uri="{FF2B5EF4-FFF2-40B4-BE49-F238E27FC236}">
                <a16:creationId xmlns:a16="http://schemas.microsoft.com/office/drawing/2014/main" id="{E0746EF1-C479-9975-9C21-7EEF328B781D}"/>
              </a:ext>
            </a:extLst>
          </p:cNvPr>
          <p:cNvSpPr/>
          <p:nvPr/>
        </p:nvSpPr>
        <p:spPr>
          <a:xfrm>
            <a:off x="7722225" y="2373458"/>
            <a:ext cx="699254" cy="360000"/>
          </a:xfrm>
          <a:prstGeom prst="right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Pfeil: nach rechts 9">
            <a:extLst>
              <a:ext uri="{FF2B5EF4-FFF2-40B4-BE49-F238E27FC236}">
                <a16:creationId xmlns:a16="http://schemas.microsoft.com/office/drawing/2014/main" id="{D8F946D1-FFD3-E21D-0C32-065BC99C6751}"/>
              </a:ext>
            </a:extLst>
          </p:cNvPr>
          <p:cNvSpPr/>
          <p:nvPr/>
        </p:nvSpPr>
        <p:spPr>
          <a:xfrm>
            <a:off x="3432894" y="2373458"/>
            <a:ext cx="699254" cy="360000"/>
          </a:xfrm>
          <a:prstGeom prst="right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Pfeil: nach rechts 10">
            <a:extLst>
              <a:ext uri="{FF2B5EF4-FFF2-40B4-BE49-F238E27FC236}">
                <a16:creationId xmlns:a16="http://schemas.microsoft.com/office/drawing/2014/main" id="{D5F2F426-C0FA-5C32-0722-9EED1D7C6E3A}"/>
              </a:ext>
            </a:extLst>
          </p:cNvPr>
          <p:cNvSpPr/>
          <p:nvPr/>
        </p:nvSpPr>
        <p:spPr>
          <a:xfrm>
            <a:off x="10962675" y="2373458"/>
            <a:ext cx="699254" cy="360000"/>
          </a:xfrm>
          <a:prstGeom prst="right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Fußzeilenplatzhalter 13">
            <a:extLst>
              <a:ext uri="{FF2B5EF4-FFF2-40B4-BE49-F238E27FC236}">
                <a16:creationId xmlns:a16="http://schemas.microsoft.com/office/drawing/2014/main" id="{E580F02C-E4AC-43D0-6592-59105C8501AC}"/>
              </a:ext>
            </a:extLst>
          </p:cNvPr>
          <p:cNvSpPr txBox="1">
            <a:spLocks/>
          </p:cNvSpPr>
          <p:nvPr/>
        </p:nvSpPr>
        <p:spPr>
          <a:xfrm>
            <a:off x="359999" y="6172447"/>
            <a:ext cx="8425225" cy="36000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dirty="0"/>
              <a:t>Erasmusbüro des Fachbereichs 14</a:t>
            </a:r>
            <a:endParaRPr lang="de-DE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07D389D1-46FF-7F9F-ECF3-59944B0CF81D}"/>
              </a:ext>
            </a:extLst>
          </p:cNvPr>
          <p:cNvSpPr/>
          <p:nvPr/>
        </p:nvSpPr>
        <p:spPr>
          <a:xfrm>
            <a:off x="1" y="2006159"/>
            <a:ext cx="3882886" cy="383358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07171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677A5330-CEB6-8870-DD2E-4F759CA6B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11</a:t>
            </a:fld>
            <a:r>
              <a:rPr lang="de-DE" dirty="0"/>
              <a:t> </a:t>
            </a:r>
          </a:p>
        </p:txBody>
      </p:sp>
      <p:sp>
        <p:nvSpPr>
          <p:cNvPr id="4" name="Fußzeilenplatzhalter 13">
            <a:extLst>
              <a:ext uri="{FF2B5EF4-FFF2-40B4-BE49-F238E27FC236}">
                <a16:creationId xmlns:a16="http://schemas.microsoft.com/office/drawing/2014/main" id="{FF1A89E5-0000-1452-C4D5-CF97B3ECF132}"/>
              </a:ext>
            </a:extLst>
          </p:cNvPr>
          <p:cNvSpPr txBox="1">
            <a:spLocks/>
          </p:cNvSpPr>
          <p:nvPr/>
        </p:nvSpPr>
        <p:spPr>
          <a:xfrm>
            <a:off x="359999" y="6172447"/>
            <a:ext cx="8425225" cy="36000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dirty="0"/>
              <a:t>Erasmusbüro des Fachbereichs 14</a:t>
            </a:r>
            <a:endParaRPr lang="de-DE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Datumsplatzhalter 12">
            <a:extLst>
              <a:ext uri="{FF2B5EF4-FFF2-40B4-BE49-F238E27FC236}">
                <a16:creationId xmlns:a16="http://schemas.microsoft.com/office/drawing/2014/main" id="{4E8654C3-6604-7FC5-9EA5-1E053C9A0B11}"/>
              </a:ext>
            </a:extLst>
          </p:cNvPr>
          <p:cNvSpPr txBox="1">
            <a:spLocks/>
          </p:cNvSpPr>
          <p:nvPr/>
        </p:nvSpPr>
        <p:spPr>
          <a:xfrm>
            <a:off x="3600450" y="388938"/>
            <a:ext cx="8243888" cy="360362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400" b="1" dirty="0">
                <a:latin typeface="Calibri" panose="020F0502020204030204" pitchFamily="34" charset="0"/>
                <a:cs typeface="Calibri" panose="020F0502020204030204" pitchFamily="34" charset="0"/>
              </a:rPr>
              <a:t>Info-Veranstaltung des Austauschprogramms Erasmus+ </a:t>
            </a:r>
          </a:p>
        </p:txBody>
      </p:sp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84FF0CE8-FDC5-D660-9D47-063FAA9ABA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498" b="5037"/>
          <a:stretch/>
        </p:blipFill>
        <p:spPr>
          <a:xfrm>
            <a:off x="773758" y="987219"/>
            <a:ext cx="10657184" cy="488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8119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677A5330-CEB6-8870-DD2E-4F759CA6B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12</a:t>
            </a:fld>
            <a:r>
              <a:rPr lang="de-DE" dirty="0"/>
              <a:t> </a:t>
            </a:r>
          </a:p>
        </p:txBody>
      </p:sp>
      <p:sp>
        <p:nvSpPr>
          <p:cNvPr id="4" name="Fußzeilenplatzhalter 13">
            <a:extLst>
              <a:ext uri="{FF2B5EF4-FFF2-40B4-BE49-F238E27FC236}">
                <a16:creationId xmlns:a16="http://schemas.microsoft.com/office/drawing/2014/main" id="{FF1A89E5-0000-1452-C4D5-CF97B3ECF132}"/>
              </a:ext>
            </a:extLst>
          </p:cNvPr>
          <p:cNvSpPr txBox="1">
            <a:spLocks/>
          </p:cNvSpPr>
          <p:nvPr/>
        </p:nvSpPr>
        <p:spPr>
          <a:xfrm>
            <a:off x="359999" y="6172447"/>
            <a:ext cx="8425225" cy="36000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dirty="0"/>
              <a:t>Erasmusbüro des Fachbereichs 14</a:t>
            </a:r>
            <a:endParaRPr lang="de-DE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Datumsplatzhalter 12">
            <a:extLst>
              <a:ext uri="{FF2B5EF4-FFF2-40B4-BE49-F238E27FC236}">
                <a16:creationId xmlns:a16="http://schemas.microsoft.com/office/drawing/2014/main" id="{4E8654C3-6604-7FC5-9EA5-1E053C9A0B11}"/>
              </a:ext>
            </a:extLst>
          </p:cNvPr>
          <p:cNvSpPr txBox="1">
            <a:spLocks/>
          </p:cNvSpPr>
          <p:nvPr/>
        </p:nvSpPr>
        <p:spPr>
          <a:xfrm>
            <a:off x="3600450" y="388938"/>
            <a:ext cx="8243888" cy="360362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400" b="1" dirty="0">
                <a:latin typeface="Calibri" panose="020F0502020204030204" pitchFamily="34" charset="0"/>
                <a:cs typeface="Calibri" panose="020F0502020204030204" pitchFamily="34" charset="0"/>
              </a:rPr>
              <a:t>Info-Veranstaltung des Austauschprogramms Erasmus+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CD65353-94E9-36C3-C8DD-5A0F3452B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2750" y="706637"/>
            <a:ext cx="6379199" cy="576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3791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677A5330-CEB6-8870-DD2E-4F759CA6B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13</a:t>
            </a:fld>
            <a:r>
              <a:rPr lang="de-DE" dirty="0"/>
              <a:t> </a:t>
            </a:r>
          </a:p>
        </p:txBody>
      </p:sp>
      <p:sp>
        <p:nvSpPr>
          <p:cNvPr id="4" name="Fußzeilenplatzhalter 13">
            <a:extLst>
              <a:ext uri="{FF2B5EF4-FFF2-40B4-BE49-F238E27FC236}">
                <a16:creationId xmlns:a16="http://schemas.microsoft.com/office/drawing/2014/main" id="{FF1A89E5-0000-1452-C4D5-CF97B3ECF132}"/>
              </a:ext>
            </a:extLst>
          </p:cNvPr>
          <p:cNvSpPr txBox="1">
            <a:spLocks/>
          </p:cNvSpPr>
          <p:nvPr/>
        </p:nvSpPr>
        <p:spPr>
          <a:xfrm>
            <a:off x="359999" y="6172447"/>
            <a:ext cx="8425225" cy="36000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dirty="0"/>
              <a:t>Erasmusbüro des Fachbereichs 14</a:t>
            </a:r>
            <a:endParaRPr lang="de-DE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Datumsplatzhalter 12">
            <a:extLst>
              <a:ext uri="{FF2B5EF4-FFF2-40B4-BE49-F238E27FC236}">
                <a16:creationId xmlns:a16="http://schemas.microsoft.com/office/drawing/2014/main" id="{4E8654C3-6604-7FC5-9EA5-1E053C9A0B11}"/>
              </a:ext>
            </a:extLst>
          </p:cNvPr>
          <p:cNvSpPr txBox="1">
            <a:spLocks/>
          </p:cNvSpPr>
          <p:nvPr/>
        </p:nvSpPr>
        <p:spPr>
          <a:xfrm>
            <a:off x="3600450" y="388938"/>
            <a:ext cx="8243888" cy="360362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400" b="1" dirty="0">
                <a:latin typeface="Calibri" panose="020F0502020204030204" pitchFamily="34" charset="0"/>
                <a:cs typeface="Calibri" panose="020F0502020204030204" pitchFamily="34" charset="0"/>
              </a:rPr>
              <a:t>Info-Veranstaltung des Austauschprogramms Erasmus+ </a:t>
            </a:r>
          </a:p>
        </p:txBody>
      </p:sp>
      <p:sp>
        <p:nvSpPr>
          <p:cNvPr id="3" name="Titel 4">
            <a:extLst>
              <a:ext uri="{FF2B5EF4-FFF2-40B4-BE49-F238E27FC236}">
                <a16:creationId xmlns:a16="http://schemas.microsoft.com/office/drawing/2014/main" id="{ED2244A7-EC36-F4EC-15AD-14AFB0475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1350962"/>
            <a:ext cx="11484000" cy="575329"/>
          </a:xfrm>
        </p:spPr>
        <p:txBody>
          <a:bodyPr/>
          <a:lstStyle/>
          <a:p>
            <a:r>
              <a:rPr lang="de-DE" dirty="0"/>
              <a:t>Schritte ins Ausland (1/2)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8E8ED74-F1EE-584C-6056-0DC32C7A9919}"/>
              </a:ext>
            </a:extLst>
          </p:cNvPr>
          <p:cNvSpPr txBox="1"/>
          <p:nvPr/>
        </p:nvSpPr>
        <p:spPr>
          <a:xfrm>
            <a:off x="360000" y="2322513"/>
            <a:ext cx="3240450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de-DE" altLang="de-DE" sz="2000" b="1" dirty="0">
                <a:solidFill>
                  <a:schemeClr val="bg1">
                    <a:lumMod val="10000"/>
                  </a:schemeClr>
                </a:solidFill>
              </a:rPr>
              <a:t>Wahl der möglichen Austauschuniversitäten</a:t>
            </a:r>
          </a:p>
          <a:p>
            <a:endParaRPr lang="de-DE" altLang="de-DE" b="1" dirty="0">
              <a:solidFill>
                <a:schemeClr val="bg1">
                  <a:lumMod val="10000"/>
                </a:schemeClr>
              </a:solidFill>
            </a:endParaRPr>
          </a:p>
          <a:p>
            <a:pPr marL="285749" indent="-285750" defTabSz="914377">
              <a:buFont typeface="Symbol" panose="05050102010706020507" pitchFamily="18" charset="2"/>
              <a:buChar char="-"/>
            </a:pPr>
            <a:r>
              <a:rPr lang="de-DE" altLang="de-DE" sz="1800" b="1" dirty="0"/>
              <a:t>Vorlesungsverzeichnis / Website der Partnerunis </a:t>
            </a:r>
            <a:br>
              <a:rPr lang="de-DE" altLang="de-DE" sz="1800" b="1" dirty="0"/>
            </a:br>
            <a:r>
              <a:rPr lang="de-DE" altLang="de-DE" sz="1800" dirty="0"/>
              <a:t>(s. Übersicht auf </a:t>
            </a:r>
            <a:r>
              <a:rPr lang="de-DE" altLang="de-DE" dirty="0"/>
              <a:t>unserer Homepage</a:t>
            </a:r>
            <a:r>
              <a:rPr lang="de-DE" altLang="de-DE" sz="1800" dirty="0"/>
              <a:t>)</a:t>
            </a:r>
          </a:p>
          <a:p>
            <a:pPr marL="285749" indent="-285750" defTabSz="914377">
              <a:buFont typeface="Symbol" panose="05050102010706020507" pitchFamily="18" charset="2"/>
              <a:buChar char="-"/>
            </a:pPr>
            <a:r>
              <a:rPr lang="de-DE" altLang="de-DE" sz="1800" b="1" dirty="0"/>
              <a:t>Modulbeschreibung MS – </a:t>
            </a:r>
            <a:br>
              <a:rPr lang="de-DE" altLang="de-DE" sz="1800" b="1" dirty="0"/>
            </a:br>
            <a:r>
              <a:rPr lang="de-DE" altLang="de-DE" sz="1800" b="1" dirty="0"/>
              <a:t>Wie passen die Kurse in euer Studium?</a:t>
            </a:r>
          </a:p>
          <a:p>
            <a:pPr marL="285749" indent="-285750" defTabSz="914377">
              <a:buFont typeface="Symbol" panose="05050102010706020507" pitchFamily="18" charset="2"/>
              <a:buChar char="-"/>
            </a:pPr>
            <a:r>
              <a:rPr lang="de-DE" altLang="de-DE" sz="1800" b="1" dirty="0"/>
              <a:t>Sprachvoraussetzungen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169668D-D77F-2454-B89F-6EC8F7203CE2}"/>
              </a:ext>
            </a:extLst>
          </p:cNvPr>
          <p:cNvSpPr txBox="1"/>
          <p:nvPr/>
        </p:nvSpPr>
        <p:spPr>
          <a:xfrm>
            <a:off x="4481775" y="2322513"/>
            <a:ext cx="3240450" cy="3644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 startAt="2"/>
            </a:pPr>
            <a:r>
              <a:rPr lang="de-DE" altLang="de-DE" sz="2000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Gespräch/e mit dem*r   Studienberater*in</a:t>
            </a:r>
          </a:p>
          <a:p>
            <a:endParaRPr lang="de-DE" altLang="de-DE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9" indent="-285750">
              <a:buFont typeface="Symbol" panose="05050102010706020507" pitchFamily="18" charset="2"/>
              <a:buChar char="-"/>
            </a:pPr>
            <a:r>
              <a:rPr lang="de-DE" altLang="de-DE" b="1" dirty="0">
                <a:latin typeface="Calibri" panose="020F0502020204030204" pitchFamily="34" charset="0"/>
                <a:cs typeface="Calibri" panose="020F0502020204030204" pitchFamily="34" charset="0"/>
              </a:rPr>
              <a:t>Mögliche Anerkennung der Studienleistung besprechen </a:t>
            </a:r>
            <a:r>
              <a:rPr lang="de-DE" altLang="de-DE" dirty="0">
                <a:latin typeface="Calibri" panose="020F0502020204030204" pitchFamily="34" charset="0"/>
                <a:cs typeface="Calibri" panose="020F0502020204030204" pitchFamily="34" charset="0"/>
              </a:rPr>
              <a:t>(Kursbeschreibungen mitbringen)</a:t>
            </a:r>
          </a:p>
          <a:p>
            <a:pPr marL="457188" lvl="1"/>
            <a:endParaRPr lang="de-DE" altLang="de-DE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9" indent="-285750">
              <a:lnSpc>
                <a:spcPct val="90000"/>
              </a:lnSpc>
              <a:buFont typeface="Symbol" panose="05050102010706020507" pitchFamily="18" charset="2"/>
              <a:buChar char="-"/>
            </a:pPr>
            <a:r>
              <a:rPr lang="de-DE" altLang="de-DE" b="1" dirty="0">
                <a:latin typeface="Calibri" panose="020F0502020204030204" pitchFamily="34" charset="0"/>
                <a:cs typeface="Calibri" panose="020F0502020204030204" pitchFamily="34" charset="0"/>
              </a:rPr>
              <a:t>Welche Module können im Ausland gemacht werden – </a:t>
            </a:r>
            <a:br>
              <a:rPr lang="de-DE" altLang="de-DE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altLang="de-DE" b="1" dirty="0">
                <a:latin typeface="Calibri" panose="020F0502020204030204" pitchFamily="34" charset="0"/>
                <a:cs typeface="Calibri" panose="020F0502020204030204" pitchFamily="34" charset="0"/>
              </a:rPr>
              <a:t>kann man eventuell Module vorziehen /später machen?</a:t>
            </a:r>
          </a:p>
          <a:p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98DF1D9-BA61-2A4D-8E93-EDBC7A050996}"/>
              </a:ext>
            </a:extLst>
          </p:cNvPr>
          <p:cNvSpPr txBox="1"/>
          <p:nvPr/>
        </p:nvSpPr>
        <p:spPr>
          <a:xfrm>
            <a:off x="8604252" y="2322513"/>
            <a:ext cx="324045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 startAt="3"/>
            </a:pPr>
            <a:r>
              <a:rPr lang="de-DE" altLang="de-DE" sz="2000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Bewerbung     </a:t>
            </a:r>
          </a:p>
          <a:p>
            <a:endParaRPr lang="de-DE" dirty="0"/>
          </a:p>
          <a:p>
            <a:pPr marL="285749" indent="-285750">
              <a:buFont typeface="Symbol" panose="05050102010706020507" pitchFamily="18" charset="2"/>
              <a:buChar char="-"/>
            </a:pPr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</a:rPr>
              <a:t>s. Homepage des Erasmusbüros</a:t>
            </a:r>
          </a:p>
        </p:txBody>
      </p:sp>
      <p:sp>
        <p:nvSpPr>
          <p:cNvPr id="9" name="Pfeil: nach rechts 8">
            <a:extLst>
              <a:ext uri="{FF2B5EF4-FFF2-40B4-BE49-F238E27FC236}">
                <a16:creationId xmlns:a16="http://schemas.microsoft.com/office/drawing/2014/main" id="{4D16AD6F-2485-BD0E-11AC-9F67690A8719}"/>
              </a:ext>
            </a:extLst>
          </p:cNvPr>
          <p:cNvSpPr/>
          <p:nvPr/>
        </p:nvSpPr>
        <p:spPr>
          <a:xfrm>
            <a:off x="7722225" y="2373458"/>
            <a:ext cx="699254" cy="360000"/>
          </a:xfrm>
          <a:prstGeom prst="right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Pfeil: nach rechts 9">
            <a:extLst>
              <a:ext uri="{FF2B5EF4-FFF2-40B4-BE49-F238E27FC236}">
                <a16:creationId xmlns:a16="http://schemas.microsoft.com/office/drawing/2014/main" id="{4E6F05BC-4173-3C99-E82A-EC3A34D0B4DE}"/>
              </a:ext>
            </a:extLst>
          </p:cNvPr>
          <p:cNvSpPr/>
          <p:nvPr/>
        </p:nvSpPr>
        <p:spPr>
          <a:xfrm>
            <a:off x="3432894" y="2373458"/>
            <a:ext cx="699254" cy="360000"/>
          </a:xfrm>
          <a:prstGeom prst="right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Pfeil: nach rechts 10">
            <a:extLst>
              <a:ext uri="{FF2B5EF4-FFF2-40B4-BE49-F238E27FC236}">
                <a16:creationId xmlns:a16="http://schemas.microsoft.com/office/drawing/2014/main" id="{540BDF6E-7D6E-963E-D001-ED5D118AA96C}"/>
              </a:ext>
            </a:extLst>
          </p:cNvPr>
          <p:cNvSpPr/>
          <p:nvPr/>
        </p:nvSpPr>
        <p:spPr>
          <a:xfrm>
            <a:off x="10962675" y="2373458"/>
            <a:ext cx="699254" cy="360000"/>
          </a:xfrm>
          <a:prstGeom prst="right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9D9279A5-B654-0C81-855B-400223841DBB}"/>
              </a:ext>
            </a:extLst>
          </p:cNvPr>
          <p:cNvSpPr/>
          <p:nvPr/>
        </p:nvSpPr>
        <p:spPr>
          <a:xfrm>
            <a:off x="4163385" y="1815548"/>
            <a:ext cx="4026458" cy="415104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35341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B86CFF22-1E30-3F45-603C-6AC4A9307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14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5328630-6BE8-E691-24F6-D178C736B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Wie finde ich den richtigen Zeitpunkt?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817F7B2-0538-FD31-F01A-5A1CA07334B6}"/>
              </a:ext>
            </a:extLst>
          </p:cNvPr>
          <p:cNvSpPr txBox="1"/>
          <p:nvPr/>
        </p:nvSpPr>
        <p:spPr>
          <a:xfrm>
            <a:off x="786979" y="2152837"/>
            <a:ext cx="11057021" cy="4199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Calibri" panose="020F0502020204030204" pitchFamily="34" charset="0"/>
              <a:buChar char="⃝"/>
            </a:pPr>
            <a:r>
              <a:rPr lang="de-DE" sz="2000" dirty="0"/>
              <a:t> Früh informieren</a:t>
            </a:r>
          </a:p>
          <a:p>
            <a:pPr marL="285750" indent="-285750">
              <a:lnSpc>
                <a:spcPct val="150000"/>
              </a:lnSpc>
              <a:buFont typeface="Calibri" panose="020F0502020204030204" pitchFamily="34" charset="0"/>
              <a:buChar char="⃝"/>
            </a:pPr>
            <a:r>
              <a:rPr lang="de-DE" sz="2000" dirty="0"/>
              <a:t> Studienverlaufsplan und Prüfungsordnung abgleichen</a:t>
            </a:r>
          </a:p>
          <a:p>
            <a:pPr marL="742939" lvl="1" indent="-285750">
              <a:lnSpc>
                <a:spcPct val="150000"/>
              </a:lnSpc>
              <a:buFont typeface="Calibri" panose="020F0502020204030204" pitchFamily="34" charset="0"/>
              <a:buChar char="⃝"/>
            </a:pPr>
            <a:r>
              <a:rPr lang="de-DE" sz="2000" dirty="0"/>
              <a:t>Häufig 5. Semester passend</a:t>
            </a:r>
          </a:p>
          <a:p>
            <a:pPr marL="285750" indent="-285750">
              <a:lnSpc>
                <a:spcPct val="150000"/>
              </a:lnSpc>
              <a:buFont typeface="Calibri" panose="020F0502020204030204" pitchFamily="34" charset="0"/>
              <a:buChar char="⃝"/>
            </a:pPr>
            <a:r>
              <a:rPr lang="de-DE" sz="2000" dirty="0"/>
              <a:t> Kurse ggfls. frühzeitig vorziehen</a:t>
            </a:r>
          </a:p>
          <a:p>
            <a:pPr marL="742939" lvl="1" indent="-285750">
              <a:lnSpc>
                <a:spcPct val="150000"/>
              </a:lnSpc>
              <a:buFont typeface="Calibri" panose="020F0502020204030204" pitchFamily="34" charset="0"/>
              <a:buChar char="⃝"/>
            </a:pPr>
            <a:r>
              <a:rPr lang="de-DE" sz="2000" dirty="0"/>
              <a:t> manche Kurse werden z.B. nur im </a:t>
            </a:r>
            <a:r>
              <a:rPr lang="de-DE" sz="2000" dirty="0" err="1"/>
              <a:t>SoSe</a:t>
            </a:r>
            <a:r>
              <a:rPr lang="de-DE" sz="2000" dirty="0"/>
              <a:t> angeboten</a:t>
            </a:r>
          </a:p>
          <a:p>
            <a:pPr marL="285750" indent="-285750">
              <a:lnSpc>
                <a:spcPct val="150000"/>
              </a:lnSpc>
              <a:buFont typeface="Calibri" panose="020F0502020204030204" pitchFamily="34" charset="0"/>
              <a:buChar char="⃝"/>
            </a:pPr>
            <a:r>
              <a:rPr lang="de-DE" sz="2000" dirty="0"/>
              <a:t>Kursbeschreibungen und Vorgaben überprüfen</a:t>
            </a:r>
          </a:p>
          <a:p>
            <a:pPr marL="742939" lvl="1" indent="-285750">
              <a:lnSpc>
                <a:spcPct val="150000"/>
              </a:lnSpc>
              <a:buFont typeface="Calibri" panose="020F0502020204030204" pitchFamily="34" charset="0"/>
              <a:buChar char="⃝"/>
            </a:pPr>
            <a:r>
              <a:rPr lang="de-DE" sz="2000" dirty="0"/>
              <a:t>Module mit viel Wahlmöglichkeiten evtl. besser geeignet</a:t>
            </a:r>
          </a:p>
          <a:p>
            <a:pPr marL="285750" indent="-285750">
              <a:lnSpc>
                <a:spcPct val="150000"/>
              </a:lnSpc>
              <a:buFont typeface="Calibri" panose="020F0502020204030204" pitchFamily="34" charset="0"/>
              <a:buChar char="⃝"/>
            </a:pPr>
            <a:r>
              <a:rPr lang="de-DE" sz="2000" dirty="0"/>
              <a:t> Kontakt mit Studienberatung aufnehmen</a:t>
            </a:r>
          </a:p>
          <a:p>
            <a:pPr marL="285750" indent="-285750">
              <a:lnSpc>
                <a:spcPct val="150000"/>
              </a:lnSpc>
              <a:buFont typeface="Calibri" panose="020F0502020204030204" pitchFamily="34" charset="0"/>
              <a:buChar char="⃝"/>
            </a:pPr>
            <a:endParaRPr lang="de-DE" sz="2000" dirty="0"/>
          </a:p>
        </p:txBody>
      </p:sp>
      <p:pic>
        <p:nvPicPr>
          <p:cNvPr id="6" name="Grafik 5" descr="Häkchen mit einfarbiger Füllung">
            <a:extLst>
              <a:ext uri="{FF2B5EF4-FFF2-40B4-BE49-F238E27FC236}">
                <a16:creationId xmlns:a16="http://schemas.microsoft.com/office/drawing/2014/main" id="{D1CE3FB1-0129-B0E3-918F-50676BEDA1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3232" y="2237873"/>
            <a:ext cx="360948" cy="360948"/>
          </a:xfrm>
          <a:prstGeom prst="rect">
            <a:avLst/>
          </a:prstGeom>
        </p:spPr>
      </p:pic>
      <p:pic>
        <p:nvPicPr>
          <p:cNvPr id="8" name="Grafik 7" descr="Klemmbrett abgehakt mit einfarbiger Füllung">
            <a:extLst>
              <a:ext uri="{FF2B5EF4-FFF2-40B4-BE49-F238E27FC236}">
                <a16:creationId xmlns:a16="http://schemas.microsoft.com/office/drawing/2014/main" id="{F462C468-09BB-2D22-C62B-0588181D16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41013" y="2468814"/>
            <a:ext cx="1321133" cy="1321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3328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677A5330-CEB6-8870-DD2E-4F759CA6B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15</a:t>
            </a:fld>
            <a:r>
              <a:rPr lang="de-DE" dirty="0"/>
              <a:t> </a:t>
            </a:r>
          </a:p>
        </p:txBody>
      </p:sp>
      <p:sp>
        <p:nvSpPr>
          <p:cNvPr id="4" name="Fußzeilenplatzhalter 13">
            <a:extLst>
              <a:ext uri="{FF2B5EF4-FFF2-40B4-BE49-F238E27FC236}">
                <a16:creationId xmlns:a16="http://schemas.microsoft.com/office/drawing/2014/main" id="{FF1A89E5-0000-1452-C4D5-CF97B3ECF132}"/>
              </a:ext>
            </a:extLst>
          </p:cNvPr>
          <p:cNvSpPr txBox="1">
            <a:spLocks/>
          </p:cNvSpPr>
          <p:nvPr/>
        </p:nvSpPr>
        <p:spPr>
          <a:xfrm>
            <a:off x="359999" y="6172447"/>
            <a:ext cx="8425225" cy="36000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dirty="0"/>
              <a:t>Erasmusbüro des Fachbereichs 14</a:t>
            </a:r>
            <a:endParaRPr lang="de-DE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Datumsplatzhalter 12">
            <a:extLst>
              <a:ext uri="{FF2B5EF4-FFF2-40B4-BE49-F238E27FC236}">
                <a16:creationId xmlns:a16="http://schemas.microsoft.com/office/drawing/2014/main" id="{4E8654C3-6604-7FC5-9EA5-1E053C9A0B11}"/>
              </a:ext>
            </a:extLst>
          </p:cNvPr>
          <p:cNvSpPr txBox="1">
            <a:spLocks/>
          </p:cNvSpPr>
          <p:nvPr/>
        </p:nvSpPr>
        <p:spPr>
          <a:xfrm>
            <a:off x="3600450" y="388938"/>
            <a:ext cx="8243888" cy="360362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400" b="1" dirty="0">
                <a:latin typeface="Calibri" panose="020F0502020204030204" pitchFamily="34" charset="0"/>
                <a:cs typeface="Calibri" panose="020F0502020204030204" pitchFamily="34" charset="0"/>
              </a:rPr>
              <a:t>Info-Veranstaltung des Austauschprogramms Erasmus+ </a:t>
            </a:r>
          </a:p>
        </p:txBody>
      </p:sp>
      <p:sp>
        <p:nvSpPr>
          <p:cNvPr id="3" name="Titel 4">
            <a:extLst>
              <a:ext uri="{FF2B5EF4-FFF2-40B4-BE49-F238E27FC236}">
                <a16:creationId xmlns:a16="http://schemas.microsoft.com/office/drawing/2014/main" id="{C01F4167-7784-F655-00AE-F76BF6A79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1350962"/>
            <a:ext cx="11484000" cy="575329"/>
          </a:xfrm>
        </p:spPr>
        <p:txBody>
          <a:bodyPr/>
          <a:lstStyle/>
          <a:p>
            <a:r>
              <a:rPr lang="de-DE" dirty="0"/>
              <a:t>Vorstellung der Koordinator*innen und Studienberater*innen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962E196-37B8-EE68-3B02-DF8AE85F3038}"/>
              </a:ext>
            </a:extLst>
          </p:cNvPr>
          <p:cNvSpPr txBox="1">
            <a:spLocks/>
          </p:cNvSpPr>
          <p:nvPr/>
        </p:nvSpPr>
        <p:spPr>
          <a:xfrm>
            <a:off x="341708" y="1948056"/>
            <a:ext cx="6003107" cy="3421062"/>
          </a:xfrm>
          <a:prstGeom prst="rect">
            <a:avLst/>
          </a:prstGeom>
        </p:spPr>
        <p:txBody>
          <a:bodyPr/>
          <a:lstStyle>
            <a:lvl1pPr marL="0" indent="0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Arial" panose="020B0604020202020204" pitchFamily="34" charset="0"/>
              <a:buNone/>
              <a:defRPr lang="de-DE" sz="2000" b="0" i="0" u="none" strike="noStrike" kern="1200" baseline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3972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503958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683942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719938" indent="0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None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6pPr>
            <a:lvl7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7pPr>
            <a:lvl8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8pPr>
            <a:lvl9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9pPr>
          </a:lstStyle>
          <a:p>
            <a:pPr marL="1271" indent="179066"/>
            <a:r>
              <a:rPr lang="en-GB" altLang="de-DE" b="1" dirty="0"/>
              <a:t>   </a:t>
            </a:r>
            <a:r>
              <a:rPr lang="en-GB" altLang="de-DE" b="1" dirty="0" err="1"/>
              <a:t>Erasmuskoordinator</a:t>
            </a:r>
            <a:r>
              <a:rPr lang="en-GB" altLang="de-DE" b="1" dirty="0"/>
              <a:t>*</a:t>
            </a:r>
            <a:r>
              <a:rPr lang="en-GB" altLang="de-DE" b="1" dirty="0" err="1"/>
              <a:t>innen</a:t>
            </a:r>
            <a:r>
              <a:rPr lang="en-GB" altLang="de-DE" b="1" dirty="0"/>
              <a:t> </a:t>
            </a:r>
          </a:p>
          <a:p>
            <a:pPr marL="1271" indent="179066"/>
            <a:endParaRPr lang="en-GB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GB" altLang="de-DE" sz="1800" b="0" dirty="0"/>
              <a:t>   Prof. </a:t>
            </a:r>
            <a:r>
              <a:rPr lang="en-GB" altLang="de-DE" sz="1800" b="0" dirty="0" err="1"/>
              <a:t>Dr.</a:t>
            </a:r>
            <a:r>
              <a:rPr lang="en-GB" altLang="de-DE" sz="1800" b="0" dirty="0"/>
              <a:t> Sascha Buchholz (</a:t>
            </a:r>
            <a:r>
              <a:rPr lang="en-GB" altLang="de-DE" sz="1800" b="0" dirty="0" err="1"/>
              <a:t>Lök</a:t>
            </a:r>
            <a:r>
              <a:rPr lang="en-GB" altLang="de-DE" sz="1800" b="0" dirty="0"/>
              <a:t>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altLang="de-DE" sz="1800" b="0" dirty="0"/>
              <a:t>   Prof. </a:t>
            </a:r>
            <a:r>
              <a:rPr lang="en-GB" altLang="de-DE" sz="1800" b="0" dirty="0" err="1"/>
              <a:t>Dr.</a:t>
            </a:r>
            <a:r>
              <a:rPr lang="en-GB" altLang="de-DE" sz="1800" b="0" dirty="0"/>
              <a:t> Sarah Sippel (Geo) (</a:t>
            </a:r>
            <a:r>
              <a:rPr lang="en-GB" altLang="de-DE" sz="1800" b="0" dirty="0" err="1"/>
              <a:t>aktuell</a:t>
            </a:r>
            <a:r>
              <a:rPr lang="en-GB" altLang="de-DE" sz="1800" b="0" dirty="0"/>
              <a:t> </a:t>
            </a:r>
            <a:r>
              <a:rPr lang="en-GB" altLang="de-DE" sz="1800" b="0" dirty="0" err="1"/>
              <a:t>vertreten</a:t>
            </a:r>
            <a:r>
              <a:rPr lang="en-GB" altLang="de-DE" sz="1800" b="0" dirty="0"/>
              <a:t> </a:t>
            </a:r>
            <a:r>
              <a:rPr lang="en-GB" altLang="de-DE" sz="1800" b="0" dirty="0" err="1"/>
              <a:t>durch</a:t>
            </a:r>
            <a:r>
              <a:rPr lang="en-GB" altLang="de-DE" sz="1800" b="0" dirty="0"/>
              <a:t> Prof. Dr. Buchholz)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altLang="de-DE" sz="1800" b="0" dirty="0"/>
              <a:t>   Prof. </a:t>
            </a:r>
            <a:r>
              <a:rPr lang="en-GB" altLang="de-DE" sz="1800" b="0" dirty="0" err="1"/>
              <a:t>Dr.</a:t>
            </a:r>
            <a:r>
              <a:rPr lang="en-GB" altLang="de-DE" sz="1800" b="0" dirty="0"/>
              <a:t> Carmen Sanchez-Valle (</a:t>
            </a:r>
            <a:r>
              <a:rPr lang="en-GB" altLang="de-DE" sz="1800" b="0" dirty="0" err="1"/>
              <a:t>Geowissenschaften</a:t>
            </a:r>
            <a:r>
              <a:rPr lang="en-GB" altLang="de-DE" sz="1800" b="0" dirty="0"/>
              <a:t>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altLang="de-DE" sz="1800" b="0" dirty="0"/>
              <a:t>   </a:t>
            </a:r>
            <a:r>
              <a:rPr lang="en-GB" altLang="de-DE" sz="1800" b="0" dirty="0" err="1"/>
              <a:t>Dr.</a:t>
            </a:r>
            <a:r>
              <a:rPr lang="en-GB" altLang="de-DE" sz="1800" b="0" dirty="0"/>
              <a:t> </a:t>
            </a:r>
            <a:r>
              <a:rPr lang="de-DE" sz="18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Thomas Bartoschek &amp; Dr. Christian Knoth </a:t>
            </a:r>
            <a:r>
              <a:rPr lang="en-GB" altLang="de-DE" sz="1800" b="0" dirty="0"/>
              <a:t>(</a:t>
            </a:r>
            <a:r>
              <a:rPr lang="en-GB" altLang="de-DE" sz="1800" b="0" dirty="0" err="1"/>
              <a:t>Geoinformatik</a:t>
            </a:r>
            <a:r>
              <a:rPr lang="en-GB" altLang="de-DE" sz="1800" b="0" dirty="0"/>
              <a:t>)</a:t>
            </a:r>
          </a:p>
          <a:p>
            <a:endParaRPr lang="en-GB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9D6EF10-6961-9048-FE07-9D81E1FF7975}"/>
              </a:ext>
            </a:extLst>
          </p:cNvPr>
          <p:cNvSpPr txBox="1"/>
          <p:nvPr/>
        </p:nvSpPr>
        <p:spPr>
          <a:xfrm>
            <a:off x="6033889" y="1926291"/>
            <a:ext cx="6003107" cy="4909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1" indent="179066"/>
            <a:r>
              <a:rPr lang="de-DE" altLang="de-DE" sz="2000" b="1" dirty="0">
                <a:latin typeface="Calibri" panose="020F0502020204030204" pitchFamily="34" charset="0"/>
                <a:cs typeface="Calibri" panose="020F0502020204030204" pitchFamily="34" charset="0"/>
              </a:rPr>
              <a:t>Studienberater*innen </a:t>
            </a:r>
          </a:p>
          <a:p>
            <a:pPr marL="1271" indent="179066"/>
            <a:r>
              <a:rPr lang="de-DE" altLang="de-DE" sz="1600" b="1" dirty="0">
                <a:latin typeface="Calibri" panose="020F0502020204030204" pitchFamily="34" charset="0"/>
                <a:cs typeface="Calibri" panose="020F0502020204030204" pitchFamily="34" charset="0"/>
              </a:rPr>
              <a:t>(verantwortlich für die </a:t>
            </a:r>
            <a:r>
              <a:rPr lang="de-DE" sz="1600" b="1" dirty="0">
                <a:latin typeface="Calibri" panose="020F0502020204030204" pitchFamily="34" charset="0"/>
                <a:cs typeface="Calibri" panose="020F0502020204030204" pitchFamily="34" charset="0"/>
              </a:rPr>
              <a:t>Absprache und Signatur des Learning   Agreements + Anerkennung der im Ausland erbrachten Leistungen)</a:t>
            </a:r>
          </a:p>
          <a:p>
            <a:pPr marL="742939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altLang="de-DE" dirty="0">
                <a:latin typeface="Calibri" panose="020F0502020204030204" pitchFamily="34" charset="0"/>
                <a:cs typeface="Calibri" panose="020F0502020204030204" pitchFamily="34" charset="0"/>
              </a:rPr>
              <a:t>   Dr. Kirsten Linnemann (2F-B </a:t>
            </a:r>
            <a:r>
              <a:rPr lang="de-DE" alt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Geo</a:t>
            </a:r>
            <a:r>
              <a:rPr lang="de-DE" altLang="de-DE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742939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altLang="de-DE" dirty="0">
                <a:latin typeface="Calibri" panose="020F0502020204030204" pitchFamily="34" charset="0"/>
                <a:cs typeface="Calibri" panose="020F0502020204030204" pitchFamily="34" charset="0"/>
              </a:rPr>
              <a:t>   Dr. Petra Lütke (B.Sc. </a:t>
            </a:r>
            <a:r>
              <a:rPr lang="de-DE" alt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Geo</a:t>
            </a:r>
            <a:r>
              <a:rPr lang="de-DE" altLang="de-DE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742939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altLang="de-DE" dirty="0">
                <a:latin typeface="Calibri" panose="020F0502020204030204" pitchFamily="34" charset="0"/>
                <a:cs typeface="Calibri" panose="020F0502020204030204" pitchFamily="34" charset="0"/>
              </a:rPr>
              <a:t>   Dr. Christian Krajewski (M.Sc. </a:t>
            </a:r>
            <a:r>
              <a:rPr lang="de-DE" alt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Geo</a:t>
            </a:r>
            <a:r>
              <a:rPr lang="de-DE" altLang="de-DE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742939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altLang="de-DE" dirty="0">
                <a:latin typeface="Calibri" panose="020F0502020204030204" pitchFamily="34" charset="0"/>
                <a:cs typeface="Calibri" panose="020F0502020204030204" pitchFamily="34" charset="0"/>
              </a:rPr>
              <a:t>   Dr. habil. Ute Hamer (</a:t>
            </a:r>
            <a:r>
              <a:rPr lang="de-DE" alt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Lök</a:t>
            </a:r>
            <a:r>
              <a:rPr lang="de-DE" altLang="de-DE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742939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altLang="de-DE" dirty="0">
                <a:latin typeface="Calibri" panose="020F0502020204030204" pitchFamily="34" charset="0"/>
                <a:cs typeface="Calibri" panose="020F0502020204030204" pitchFamily="34" charset="0"/>
              </a:rPr>
              <a:t>   Dr. Katja </a:t>
            </a:r>
            <a:r>
              <a:rPr lang="de-DE" alt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Wrenger</a:t>
            </a:r>
            <a:r>
              <a:rPr lang="de-DE" altLang="de-DE" dirty="0">
                <a:latin typeface="Calibri" panose="020F0502020204030204" pitchFamily="34" charset="0"/>
                <a:cs typeface="Calibri" panose="020F0502020204030204" pitchFamily="34" charset="0"/>
              </a:rPr>
              <a:t> (B. KJ, </a:t>
            </a:r>
            <a:r>
              <a:rPr lang="de-DE" alt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M.Ed</a:t>
            </a:r>
            <a:r>
              <a:rPr lang="de-DE" altLang="de-DE" dirty="0">
                <a:latin typeface="Calibri" panose="020F0502020204030204" pitchFamily="34" charset="0"/>
                <a:cs typeface="Calibri" panose="020F0502020204030204" pitchFamily="34" charset="0"/>
              </a:rPr>
              <a:t>.)</a:t>
            </a:r>
          </a:p>
          <a:p>
            <a:pPr marL="742939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altLang="de-DE" dirty="0">
                <a:latin typeface="Calibri" panose="020F0502020204030204" pitchFamily="34" charset="0"/>
                <a:cs typeface="Calibri" panose="020F0502020204030204" pitchFamily="34" charset="0"/>
              </a:rPr>
              <a:t>   Dr. Elke </a:t>
            </a:r>
            <a:r>
              <a:rPr lang="de-DE" alt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Hanenkamp</a:t>
            </a:r>
            <a:r>
              <a:rPr lang="de-DE" altLang="de-DE" dirty="0">
                <a:latin typeface="Calibri" panose="020F0502020204030204" pitchFamily="34" charset="0"/>
                <a:cs typeface="Calibri" panose="020F0502020204030204" pitchFamily="34" charset="0"/>
              </a:rPr>
              <a:t> (Geowissenschaften, Wasserwissenschaften)</a:t>
            </a:r>
            <a:endParaRPr lang="de-DE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39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Dr. </a:t>
            </a:r>
            <a:r>
              <a:rPr lang="de-DE" sz="18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Thomas Bartoschek &amp; Dr. Christian Knoth </a:t>
            </a:r>
            <a:r>
              <a:rPr lang="en-GB" altLang="de-DE" sz="1800" b="0" dirty="0"/>
              <a:t>(</a:t>
            </a:r>
            <a:r>
              <a:rPr lang="en-GB" altLang="de-DE" sz="1800" b="0" dirty="0" err="1"/>
              <a:t>Geoinformatik</a:t>
            </a:r>
            <a:r>
              <a:rPr lang="en-GB" altLang="de-DE" sz="1800" b="0" dirty="0"/>
              <a:t>)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917529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677A5330-CEB6-8870-DD2E-4F759CA6B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16</a:t>
            </a:fld>
            <a:r>
              <a:rPr lang="de-DE" dirty="0"/>
              <a:t> </a:t>
            </a:r>
          </a:p>
        </p:txBody>
      </p:sp>
      <p:sp>
        <p:nvSpPr>
          <p:cNvPr id="4" name="Fußzeilenplatzhalter 13">
            <a:extLst>
              <a:ext uri="{FF2B5EF4-FFF2-40B4-BE49-F238E27FC236}">
                <a16:creationId xmlns:a16="http://schemas.microsoft.com/office/drawing/2014/main" id="{FF1A89E5-0000-1452-C4D5-CF97B3ECF132}"/>
              </a:ext>
            </a:extLst>
          </p:cNvPr>
          <p:cNvSpPr txBox="1">
            <a:spLocks/>
          </p:cNvSpPr>
          <p:nvPr/>
        </p:nvSpPr>
        <p:spPr>
          <a:xfrm>
            <a:off x="359999" y="6172447"/>
            <a:ext cx="8425225" cy="36000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dirty="0"/>
              <a:t>Erasmusbüro des Fachbereichs 14</a:t>
            </a:r>
            <a:endParaRPr lang="de-DE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Datumsplatzhalter 12">
            <a:extLst>
              <a:ext uri="{FF2B5EF4-FFF2-40B4-BE49-F238E27FC236}">
                <a16:creationId xmlns:a16="http://schemas.microsoft.com/office/drawing/2014/main" id="{4E8654C3-6604-7FC5-9EA5-1E053C9A0B11}"/>
              </a:ext>
            </a:extLst>
          </p:cNvPr>
          <p:cNvSpPr txBox="1">
            <a:spLocks/>
          </p:cNvSpPr>
          <p:nvPr/>
        </p:nvSpPr>
        <p:spPr>
          <a:xfrm>
            <a:off x="3600450" y="388938"/>
            <a:ext cx="8243888" cy="360362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400" b="1" dirty="0">
                <a:latin typeface="Calibri" panose="020F0502020204030204" pitchFamily="34" charset="0"/>
                <a:cs typeface="Calibri" panose="020F0502020204030204" pitchFamily="34" charset="0"/>
              </a:rPr>
              <a:t>Info-Veranstaltung des Austauschprogramms Erasmus+ </a:t>
            </a:r>
          </a:p>
        </p:txBody>
      </p:sp>
      <p:sp>
        <p:nvSpPr>
          <p:cNvPr id="3" name="Titel 4">
            <a:extLst>
              <a:ext uri="{FF2B5EF4-FFF2-40B4-BE49-F238E27FC236}">
                <a16:creationId xmlns:a16="http://schemas.microsoft.com/office/drawing/2014/main" id="{68FFE889-B9C1-8352-E49D-F117058F8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1350962"/>
            <a:ext cx="11484000" cy="575329"/>
          </a:xfrm>
        </p:spPr>
        <p:txBody>
          <a:bodyPr/>
          <a:lstStyle/>
          <a:p>
            <a:r>
              <a:rPr lang="de-DE" dirty="0"/>
              <a:t>Schritte ins Ausland (1/2)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79AEDA8-8EB9-976A-044B-F0CDDE0670AE}"/>
              </a:ext>
            </a:extLst>
          </p:cNvPr>
          <p:cNvSpPr txBox="1"/>
          <p:nvPr/>
        </p:nvSpPr>
        <p:spPr>
          <a:xfrm>
            <a:off x="360000" y="2322513"/>
            <a:ext cx="3240450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de-DE" altLang="de-DE" sz="2000" b="1" dirty="0">
                <a:solidFill>
                  <a:schemeClr val="bg1">
                    <a:lumMod val="10000"/>
                  </a:schemeClr>
                </a:solidFill>
              </a:rPr>
              <a:t>Wahl der möglichen Austauschuniversitäten</a:t>
            </a:r>
          </a:p>
          <a:p>
            <a:endParaRPr lang="de-DE" altLang="de-DE" b="1" dirty="0">
              <a:solidFill>
                <a:schemeClr val="bg1">
                  <a:lumMod val="10000"/>
                </a:schemeClr>
              </a:solidFill>
            </a:endParaRPr>
          </a:p>
          <a:p>
            <a:pPr marL="285749" indent="-285750" defTabSz="914377">
              <a:buFont typeface="Symbol" panose="05050102010706020507" pitchFamily="18" charset="2"/>
              <a:buChar char="-"/>
            </a:pPr>
            <a:r>
              <a:rPr lang="de-DE" altLang="de-DE" sz="1800" b="1" dirty="0"/>
              <a:t>Vorlesungsverzeichnis / Website der Partnerunis </a:t>
            </a:r>
            <a:br>
              <a:rPr lang="de-DE" altLang="de-DE" sz="1800" b="1" dirty="0"/>
            </a:br>
            <a:r>
              <a:rPr lang="de-DE" altLang="de-DE" sz="1800" dirty="0"/>
              <a:t>(s. Übersicht auf </a:t>
            </a:r>
            <a:r>
              <a:rPr lang="de-DE" altLang="de-DE" dirty="0"/>
              <a:t>unserer Homepage</a:t>
            </a:r>
            <a:r>
              <a:rPr lang="de-DE" altLang="de-DE" sz="1800" dirty="0"/>
              <a:t>)</a:t>
            </a:r>
          </a:p>
          <a:p>
            <a:pPr marL="285749" indent="-285750" defTabSz="914377">
              <a:buFont typeface="Symbol" panose="05050102010706020507" pitchFamily="18" charset="2"/>
              <a:buChar char="-"/>
            </a:pPr>
            <a:r>
              <a:rPr lang="de-DE" altLang="de-DE" sz="1800" b="1" dirty="0"/>
              <a:t>Modulbeschreibung MS – </a:t>
            </a:r>
            <a:br>
              <a:rPr lang="de-DE" altLang="de-DE" sz="1800" b="1" dirty="0"/>
            </a:br>
            <a:r>
              <a:rPr lang="de-DE" altLang="de-DE" sz="1800" b="1" dirty="0"/>
              <a:t>Wie passen die Kurse in euer Studium?</a:t>
            </a:r>
          </a:p>
          <a:p>
            <a:pPr marL="285749" indent="-285750" defTabSz="914377">
              <a:buFont typeface="Symbol" panose="05050102010706020507" pitchFamily="18" charset="2"/>
              <a:buChar char="-"/>
            </a:pPr>
            <a:r>
              <a:rPr lang="de-DE" altLang="de-DE" sz="1800" b="1" dirty="0"/>
              <a:t>Sprachvoraussetzungen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DE8A3B1-4130-431C-293C-CFC6AF15201C}"/>
              </a:ext>
            </a:extLst>
          </p:cNvPr>
          <p:cNvSpPr txBox="1"/>
          <p:nvPr/>
        </p:nvSpPr>
        <p:spPr>
          <a:xfrm>
            <a:off x="4481775" y="2322513"/>
            <a:ext cx="3240450" cy="3644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 startAt="2"/>
            </a:pPr>
            <a:r>
              <a:rPr lang="de-DE" altLang="de-DE" sz="2000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Gespräch/e mit dem*r   Studienberater*in</a:t>
            </a:r>
          </a:p>
          <a:p>
            <a:endParaRPr lang="de-DE" altLang="de-DE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9" indent="-285750">
              <a:buFont typeface="Symbol" panose="05050102010706020507" pitchFamily="18" charset="2"/>
              <a:buChar char="-"/>
            </a:pPr>
            <a:r>
              <a:rPr lang="de-DE" altLang="de-DE" b="1" dirty="0">
                <a:latin typeface="Calibri" panose="020F0502020204030204" pitchFamily="34" charset="0"/>
                <a:cs typeface="Calibri" panose="020F0502020204030204" pitchFamily="34" charset="0"/>
              </a:rPr>
              <a:t>Mögliche Anerkennung der Studienleistung besprechen (Kursbeschreibungen mitbringen)</a:t>
            </a:r>
          </a:p>
          <a:p>
            <a:pPr marL="457188" lvl="1"/>
            <a:endParaRPr lang="de-DE" altLang="de-DE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9" indent="-285750">
              <a:lnSpc>
                <a:spcPct val="90000"/>
              </a:lnSpc>
              <a:buFont typeface="Symbol" panose="05050102010706020507" pitchFamily="18" charset="2"/>
              <a:buChar char="-"/>
            </a:pPr>
            <a:r>
              <a:rPr lang="de-DE" altLang="de-DE" b="1" dirty="0">
                <a:latin typeface="Calibri" panose="020F0502020204030204" pitchFamily="34" charset="0"/>
                <a:cs typeface="Calibri" panose="020F0502020204030204" pitchFamily="34" charset="0"/>
              </a:rPr>
              <a:t>Welche Module können im Ausland gemacht werden – </a:t>
            </a:r>
            <a:br>
              <a:rPr lang="de-DE" altLang="de-DE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altLang="de-DE" b="1" dirty="0">
                <a:latin typeface="Calibri" panose="020F0502020204030204" pitchFamily="34" charset="0"/>
                <a:cs typeface="Calibri" panose="020F0502020204030204" pitchFamily="34" charset="0"/>
              </a:rPr>
              <a:t>kann man eventuell Module vorziehen /später machen?</a:t>
            </a:r>
          </a:p>
          <a:p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865E43B-6DF2-AA18-AA23-1C25C456D8C4}"/>
              </a:ext>
            </a:extLst>
          </p:cNvPr>
          <p:cNvSpPr txBox="1"/>
          <p:nvPr/>
        </p:nvSpPr>
        <p:spPr>
          <a:xfrm>
            <a:off x="8604252" y="2322513"/>
            <a:ext cx="324045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 startAt="3"/>
            </a:pPr>
            <a:r>
              <a:rPr lang="de-DE" altLang="de-DE" sz="2000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Bewerbung     </a:t>
            </a:r>
          </a:p>
          <a:p>
            <a:endParaRPr lang="de-DE" dirty="0"/>
          </a:p>
          <a:p>
            <a:pPr marL="285749" indent="-285750">
              <a:buFont typeface="Symbol" panose="05050102010706020507" pitchFamily="18" charset="2"/>
              <a:buChar char="-"/>
            </a:pPr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</a:rPr>
              <a:t>s. Homepage des Erasmusbüros</a:t>
            </a:r>
          </a:p>
        </p:txBody>
      </p:sp>
      <p:sp>
        <p:nvSpPr>
          <p:cNvPr id="9" name="Pfeil: nach rechts 8">
            <a:extLst>
              <a:ext uri="{FF2B5EF4-FFF2-40B4-BE49-F238E27FC236}">
                <a16:creationId xmlns:a16="http://schemas.microsoft.com/office/drawing/2014/main" id="{1DB65B07-1ABA-D61A-FF73-5D9A7AFE25D6}"/>
              </a:ext>
            </a:extLst>
          </p:cNvPr>
          <p:cNvSpPr/>
          <p:nvPr/>
        </p:nvSpPr>
        <p:spPr>
          <a:xfrm>
            <a:off x="7722225" y="2373458"/>
            <a:ext cx="699254" cy="360000"/>
          </a:xfrm>
          <a:prstGeom prst="right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Pfeil: nach rechts 9">
            <a:extLst>
              <a:ext uri="{FF2B5EF4-FFF2-40B4-BE49-F238E27FC236}">
                <a16:creationId xmlns:a16="http://schemas.microsoft.com/office/drawing/2014/main" id="{0D62D21C-0754-E8DD-CFB6-7035149F5424}"/>
              </a:ext>
            </a:extLst>
          </p:cNvPr>
          <p:cNvSpPr/>
          <p:nvPr/>
        </p:nvSpPr>
        <p:spPr>
          <a:xfrm>
            <a:off x="3432894" y="2373458"/>
            <a:ext cx="699254" cy="360000"/>
          </a:xfrm>
          <a:prstGeom prst="right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Pfeil: nach rechts 10">
            <a:extLst>
              <a:ext uri="{FF2B5EF4-FFF2-40B4-BE49-F238E27FC236}">
                <a16:creationId xmlns:a16="http://schemas.microsoft.com/office/drawing/2014/main" id="{79758880-E529-D59E-0011-D6BD91DA85C4}"/>
              </a:ext>
            </a:extLst>
          </p:cNvPr>
          <p:cNvSpPr/>
          <p:nvPr/>
        </p:nvSpPr>
        <p:spPr>
          <a:xfrm>
            <a:off x="10962675" y="2373458"/>
            <a:ext cx="699254" cy="360000"/>
          </a:xfrm>
          <a:prstGeom prst="right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E4CAB914-68A1-DD84-DF52-22D67D08BB9B}"/>
              </a:ext>
            </a:extLst>
          </p:cNvPr>
          <p:cNvSpPr/>
          <p:nvPr/>
        </p:nvSpPr>
        <p:spPr>
          <a:xfrm>
            <a:off x="8421478" y="1350962"/>
            <a:ext cx="3422522" cy="383358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43003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677A5330-CEB6-8870-DD2E-4F759CA6B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17</a:t>
            </a:fld>
            <a:r>
              <a:rPr lang="de-DE" dirty="0"/>
              <a:t> </a:t>
            </a:r>
          </a:p>
        </p:txBody>
      </p:sp>
      <p:sp>
        <p:nvSpPr>
          <p:cNvPr id="4" name="Fußzeilenplatzhalter 13">
            <a:extLst>
              <a:ext uri="{FF2B5EF4-FFF2-40B4-BE49-F238E27FC236}">
                <a16:creationId xmlns:a16="http://schemas.microsoft.com/office/drawing/2014/main" id="{FF1A89E5-0000-1452-C4D5-CF97B3ECF132}"/>
              </a:ext>
            </a:extLst>
          </p:cNvPr>
          <p:cNvSpPr txBox="1">
            <a:spLocks/>
          </p:cNvSpPr>
          <p:nvPr/>
        </p:nvSpPr>
        <p:spPr>
          <a:xfrm>
            <a:off x="359999" y="6172447"/>
            <a:ext cx="8425225" cy="36000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dirty="0"/>
              <a:t>Erasmusbüro des Fachbereichs 14</a:t>
            </a:r>
            <a:endParaRPr lang="de-DE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Datumsplatzhalter 12">
            <a:extLst>
              <a:ext uri="{FF2B5EF4-FFF2-40B4-BE49-F238E27FC236}">
                <a16:creationId xmlns:a16="http://schemas.microsoft.com/office/drawing/2014/main" id="{4E8654C3-6604-7FC5-9EA5-1E053C9A0B11}"/>
              </a:ext>
            </a:extLst>
          </p:cNvPr>
          <p:cNvSpPr txBox="1">
            <a:spLocks/>
          </p:cNvSpPr>
          <p:nvPr/>
        </p:nvSpPr>
        <p:spPr>
          <a:xfrm>
            <a:off x="3600450" y="388938"/>
            <a:ext cx="8243888" cy="360362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400" b="1" dirty="0">
                <a:latin typeface="Calibri" panose="020F0502020204030204" pitchFamily="34" charset="0"/>
                <a:cs typeface="Calibri" panose="020F0502020204030204" pitchFamily="34" charset="0"/>
              </a:rPr>
              <a:t>Info-Veranstaltung des Austauschprogramms Erasmus+ </a:t>
            </a:r>
          </a:p>
        </p:txBody>
      </p:sp>
      <p:sp>
        <p:nvSpPr>
          <p:cNvPr id="3" name="Titel 4">
            <a:extLst>
              <a:ext uri="{FF2B5EF4-FFF2-40B4-BE49-F238E27FC236}">
                <a16:creationId xmlns:a16="http://schemas.microsoft.com/office/drawing/2014/main" id="{2B0063EF-D2DD-E841-6D30-0DC8546C4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1350962"/>
            <a:ext cx="11484000" cy="575329"/>
          </a:xfrm>
        </p:spPr>
        <p:txBody>
          <a:bodyPr/>
          <a:lstStyle/>
          <a:p>
            <a:r>
              <a:rPr lang="de-DE" dirty="0"/>
              <a:t>Bewerbungsunterlagen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FA9C0C52-38EB-2EF8-2B49-03E28863E9F6}"/>
              </a:ext>
            </a:extLst>
          </p:cNvPr>
          <p:cNvSpPr txBox="1">
            <a:spLocks/>
          </p:cNvSpPr>
          <p:nvPr/>
        </p:nvSpPr>
        <p:spPr>
          <a:xfrm>
            <a:off x="360000" y="2322512"/>
            <a:ext cx="11484000" cy="3849935"/>
          </a:xfrm>
          <a:prstGeom prst="rect">
            <a:avLst/>
          </a:prstGeom>
        </p:spPr>
        <p:txBody>
          <a:bodyPr/>
          <a:lstStyle>
            <a:lvl1pPr marL="0" indent="0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Arial" panose="020B0604020202020204" pitchFamily="34" charset="0"/>
              <a:buNone/>
              <a:defRPr lang="de-DE" sz="2000" b="0" i="0" u="none" strike="noStrike" kern="1200" baseline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3972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503958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683942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719938" indent="0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None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6pPr>
            <a:lvl7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7pPr>
            <a:lvl8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8pPr>
            <a:lvl9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altLang="de-DE" dirty="0"/>
              <a:t>Stammdatenblatt (s. Website)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altLang="de-DE" dirty="0"/>
              <a:t>1-2 seitiges fachlich begründetes Motivationsschreiben in </a:t>
            </a:r>
            <a:r>
              <a:rPr lang="de-DE" altLang="de-DE" b="1" dirty="0"/>
              <a:t>englischer</a:t>
            </a:r>
            <a:r>
              <a:rPr lang="de-DE" altLang="de-DE" dirty="0"/>
              <a:t> Sprache an das Erasmusbüro und Koordinator*innen gerichtet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altLang="de-DE" dirty="0"/>
              <a:t>Tabellarischer Lebenslauf auf Deutsch oder Englisch (ohne Foto!)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altLang="de-DE" dirty="0"/>
              <a:t>Nachweis über Sprachkenntnisse der Unterrichtssprache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altLang="de-DE" dirty="0" err="1"/>
              <a:t>Transcript</a:t>
            </a:r>
            <a:r>
              <a:rPr lang="de-DE" altLang="de-DE" dirty="0"/>
              <a:t> </a:t>
            </a:r>
            <a:r>
              <a:rPr lang="de-DE" altLang="de-DE" dirty="0" err="1"/>
              <a:t>of</a:t>
            </a:r>
            <a:r>
              <a:rPr lang="de-DE" altLang="de-DE" dirty="0"/>
              <a:t> Records bzw. QISPOS-Auszug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Bachelorzeugnis für Studierende im Master</a:t>
            </a:r>
            <a:endParaRPr lang="de-DE" alt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altLang="de-DE" dirty="0"/>
              <a:t>Alternativen (2./3. Platz) in der E-Mail mit der Bewerbung separat notieren!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158093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677A5330-CEB6-8870-DD2E-4F759CA6B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18</a:t>
            </a:fld>
            <a:r>
              <a:rPr lang="de-DE" dirty="0"/>
              <a:t> </a:t>
            </a:r>
          </a:p>
        </p:txBody>
      </p:sp>
      <p:sp>
        <p:nvSpPr>
          <p:cNvPr id="4" name="Fußzeilenplatzhalter 13">
            <a:extLst>
              <a:ext uri="{FF2B5EF4-FFF2-40B4-BE49-F238E27FC236}">
                <a16:creationId xmlns:a16="http://schemas.microsoft.com/office/drawing/2014/main" id="{FF1A89E5-0000-1452-C4D5-CF97B3ECF132}"/>
              </a:ext>
            </a:extLst>
          </p:cNvPr>
          <p:cNvSpPr txBox="1">
            <a:spLocks/>
          </p:cNvSpPr>
          <p:nvPr/>
        </p:nvSpPr>
        <p:spPr>
          <a:xfrm>
            <a:off x="359999" y="6172447"/>
            <a:ext cx="8425225" cy="36000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dirty="0"/>
              <a:t>Erasmusbüro des Fachbereichs 14</a:t>
            </a:r>
            <a:endParaRPr lang="de-DE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Datumsplatzhalter 12">
            <a:extLst>
              <a:ext uri="{FF2B5EF4-FFF2-40B4-BE49-F238E27FC236}">
                <a16:creationId xmlns:a16="http://schemas.microsoft.com/office/drawing/2014/main" id="{4E8654C3-6604-7FC5-9EA5-1E053C9A0B11}"/>
              </a:ext>
            </a:extLst>
          </p:cNvPr>
          <p:cNvSpPr txBox="1">
            <a:spLocks/>
          </p:cNvSpPr>
          <p:nvPr/>
        </p:nvSpPr>
        <p:spPr>
          <a:xfrm>
            <a:off x="3600450" y="388938"/>
            <a:ext cx="8243888" cy="360362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400" b="1" dirty="0">
                <a:latin typeface="Calibri" panose="020F0502020204030204" pitchFamily="34" charset="0"/>
                <a:cs typeface="Calibri" panose="020F0502020204030204" pitchFamily="34" charset="0"/>
              </a:rPr>
              <a:t>Info-Veranstaltung des Austauschprogramms Erasmus+ </a:t>
            </a:r>
          </a:p>
        </p:txBody>
      </p:sp>
      <p:sp>
        <p:nvSpPr>
          <p:cNvPr id="3" name="Titel 4">
            <a:extLst>
              <a:ext uri="{FF2B5EF4-FFF2-40B4-BE49-F238E27FC236}">
                <a16:creationId xmlns:a16="http://schemas.microsoft.com/office/drawing/2014/main" id="{2B0063EF-D2DD-E841-6D30-0DC8546C4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1350962"/>
            <a:ext cx="11484000" cy="575329"/>
          </a:xfrm>
        </p:spPr>
        <p:txBody>
          <a:bodyPr/>
          <a:lstStyle/>
          <a:p>
            <a:r>
              <a:rPr lang="de-DE" dirty="0"/>
              <a:t>Bewerbungsunterlagen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FA9C0C52-38EB-2EF8-2B49-03E28863E9F6}"/>
              </a:ext>
            </a:extLst>
          </p:cNvPr>
          <p:cNvSpPr txBox="1">
            <a:spLocks/>
          </p:cNvSpPr>
          <p:nvPr/>
        </p:nvSpPr>
        <p:spPr>
          <a:xfrm>
            <a:off x="360000" y="2322513"/>
            <a:ext cx="11484000" cy="3421062"/>
          </a:xfrm>
          <a:prstGeom prst="rect">
            <a:avLst/>
          </a:prstGeom>
        </p:spPr>
        <p:txBody>
          <a:bodyPr/>
          <a:lstStyle>
            <a:lvl1pPr marL="0" indent="0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Arial" panose="020B0604020202020204" pitchFamily="34" charset="0"/>
              <a:buNone/>
              <a:defRPr lang="de-DE" sz="2000" b="0" i="0" u="none" strike="noStrike" kern="1200" baseline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3972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503958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683942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719938" indent="0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None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6pPr>
            <a:lvl7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7pPr>
            <a:lvl8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8pPr>
            <a:lvl9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altLang="de-DE" dirty="0"/>
              <a:t>Stammdatenblatt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altLang="de-DE" dirty="0"/>
              <a:t>1-2 seitiges fachlich begründetes Motivationsschreiben in </a:t>
            </a:r>
            <a:r>
              <a:rPr lang="de-DE" altLang="de-DE" b="1" dirty="0"/>
              <a:t>englischer</a:t>
            </a:r>
            <a:r>
              <a:rPr lang="de-DE" altLang="de-DE" dirty="0"/>
              <a:t> Sprache an das Erasmusbüro und Koordinator*innen gerichtet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altLang="de-DE" dirty="0"/>
              <a:t>Nachweis über Sprachkenntnisse der Unterrichtssprache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altLang="de-DE" dirty="0"/>
              <a:t>Tabellarischer Lebenslauf (ohne Foto!)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altLang="de-DE" dirty="0" err="1"/>
              <a:t>Transcript</a:t>
            </a:r>
            <a:r>
              <a:rPr lang="de-DE" altLang="de-DE" dirty="0"/>
              <a:t> </a:t>
            </a:r>
            <a:r>
              <a:rPr lang="de-DE" altLang="de-DE" dirty="0" err="1"/>
              <a:t>of</a:t>
            </a:r>
            <a:r>
              <a:rPr lang="de-DE" altLang="de-DE" dirty="0"/>
              <a:t> Records bzw. QISPOS-Auszug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altLang="de-DE" dirty="0"/>
              <a:t>Alternativen in der E-Mail mit der Bewerbung separat notieren!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0D6ED2A-1E2F-67F5-11BC-5A1CD42911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250" b="5671"/>
          <a:stretch/>
        </p:blipFill>
        <p:spPr>
          <a:xfrm rot="21188544">
            <a:off x="917774" y="1020057"/>
            <a:ext cx="10564038" cy="481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1523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677A5330-CEB6-8870-DD2E-4F759CA6B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19</a:t>
            </a:fld>
            <a:r>
              <a:rPr lang="de-DE" dirty="0"/>
              <a:t> </a:t>
            </a:r>
          </a:p>
        </p:txBody>
      </p:sp>
      <p:sp>
        <p:nvSpPr>
          <p:cNvPr id="4" name="Fußzeilenplatzhalter 13">
            <a:extLst>
              <a:ext uri="{FF2B5EF4-FFF2-40B4-BE49-F238E27FC236}">
                <a16:creationId xmlns:a16="http://schemas.microsoft.com/office/drawing/2014/main" id="{FF1A89E5-0000-1452-C4D5-CF97B3ECF132}"/>
              </a:ext>
            </a:extLst>
          </p:cNvPr>
          <p:cNvSpPr txBox="1">
            <a:spLocks/>
          </p:cNvSpPr>
          <p:nvPr/>
        </p:nvSpPr>
        <p:spPr>
          <a:xfrm>
            <a:off x="359999" y="6172447"/>
            <a:ext cx="8425225" cy="36000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dirty="0"/>
              <a:t>Erasmusbüro des Fachbereichs 14</a:t>
            </a:r>
            <a:endParaRPr lang="de-DE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Datumsplatzhalter 12">
            <a:extLst>
              <a:ext uri="{FF2B5EF4-FFF2-40B4-BE49-F238E27FC236}">
                <a16:creationId xmlns:a16="http://schemas.microsoft.com/office/drawing/2014/main" id="{4E8654C3-6604-7FC5-9EA5-1E053C9A0B11}"/>
              </a:ext>
            </a:extLst>
          </p:cNvPr>
          <p:cNvSpPr txBox="1">
            <a:spLocks/>
          </p:cNvSpPr>
          <p:nvPr/>
        </p:nvSpPr>
        <p:spPr>
          <a:xfrm>
            <a:off x="3600450" y="388938"/>
            <a:ext cx="8243888" cy="360362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400" b="1" dirty="0">
                <a:latin typeface="Calibri" panose="020F0502020204030204" pitchFamily="34" charset="0"/>
                <a:cs typeface="Calibri" panose="020F0502020204030204" pitchFamily="34" charset="0"/>
              </a:rPr>
              <a:t>Info-Veranstaltung des Austauschprogramms Erasmus+ </a:t>
            </a:r>
          </a:p>
        </p:txBody>
      </p:sp>
      <p:sp>
        <p:nvSpPr>
          <p:cNvPr id="3" name="Titel 4">
            <a:extLst>
              <a:ext uri="{FF2B5EF4-FFF2-40B4-BE49-F238E27FC236}">
                <a16:creationId xmlns:a16="http://schemas.microsoft.com/office/drawing/2014/main" id="{1D870963-85E9-8635-A145-9D254B209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1350962"/>
            <a:ext cx="11484000" cy="575329"/>
          </a:xfrm>
        </p:spPr>
        <p:txBody>
          <a:bodyPr/>
          <a:lstStyle/>
          <a:p>
            <a:r>
              <a:rPr lang="de-DE" dirty="0"/>
              <a:t>Bewerbung inländische Studierende – Sprachnachweis 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D8E0213-227B-19EF-FDE8-9DDF6AFBFF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10" t="36869" r="38739" b="21167"/>
          <a:stretch/>
        </p:blipFill>
        <p:spPr>
          <a:xfrm>
            <a:off x="1891042" y="1926291"/>
            <a:ext cx="8421916" cy="4003995"/>
          </a:xfrm>
          <a:prstGeom prst="rect">
            <a:avLst/>
          </a:prstGeom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1D4F4E3B-3872-6E6E-F829-5E751260D7B1}"/>
              </a:ext>
            </a:extLst>
          </p:cNvPr>
          <p:cNvSpPr/>
          <p:nvPr/>
        </p:nvSpPr>
        <p:spPr>
          <a:xfrm>
            <a:off x="7109932" y="4476823"/>
            <a:ext cx="1224136" cy="57532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40572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12">
            <a:extLst>
              <a:ext uri="{FF2B5EF4-FFF2-40B4-BE49-F238E27FC236}">
                <a16:creationId xmlns:a16="http://schemas.microsoft.com/office/drawing/2014/main" id="{E81C4ECA-B216-0BAF-4E55-F0248E63BF4A}"/>
              </a:ext>
            </a:extLst>
          </p:cNvPr>
          <p:cNvSpPr txBox="1">
            <a:spLocks/>
          </p:cNvSpPr>
          <p:nvPr/>
        </p:nvSpPr>
        <p:spPr>
          <a:xfrm>
            <a:off x="3600000" y="388800"/>
            <a:ext cx="8244000" cy="36000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400" b="1" dirty="0">
                <a:latin typeface="Calibri" panose="020F0502020204030204" pitchFamily="34" charset="0"/>
                <a:cs typeface="Calibri" panose="020F0502020204030204" pitchFamily="34" charset="0"/>
              </a:rPr>
              <a:t>Info-Veranstaltung des Austauschprogramms Erasmus+ </a:t>
            </a:r>
          </a:p>
        </p:txBody>
      </p:sp>
      <p:sp>
        <p:nvSpPr>
          <p:cNvPr id="5" name="Fußzeilenplatzhalter 13">
            <a:extLst>
              <a:ext uri="{FF2B5EF4-FFF2-40B4-BE49-F238E27FC236}">
                <a16:creationId xmlns:a16="http://schemas.microsoft.com/office/drawing/2014/main" id="{D7811E50-D976-D7F6-5BE7-50B1717B478E}"/>
              </a:ext>
            </a:extLst>
          </p:cNvPr>
          <p:cNvSpPr txBox="1">
            <a:spLocks/>
          </p:cNvSpPr>
          <p:nvPr/>
        </p:nvSpPr>
        <p:spPr>
          <a:xfrm>
            <a:off x="359999" y="6172447"/>
            <a:ext cx="8425225" cy="36000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dirty="0"/>
              <a:t>Erasmusbüro des Fachbereichs 14</a:t>
            </a:r>
            <a:endParaRPr lang="de-DE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Foliennummernplatzhalter 14">
            <a:extLst>
              <a:ext uri="{FF2B5EF4-FFF2-40B4-BE49-F238E27FC236}">
                <a16:creationId xmlns:a16="http://schemas.microsoft.com/office/drawing/2014/main" id="{2BC280A8-5697-9901-CC1E-9BF9C04E9382}"/>
              </a:ext>
            </a:extLst>
          </p:cNvPr>
          <p:cNvSpPr txBox="1">
            <a:spLocks/>
          </p:cNvSpPr>
          <p:nvPr/>
        </p:nvSpPr>
        <p:spPr>
          <a:xfrm>
            <a:off x="11124000" y="6172448"/>
            <a:ext cx="720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de-DE"/>
            </a:defPPr>
            <a:lvl1pPr marL="0" indent="0" algn="r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 i="0" kern="1200" baseline="0">
                <a:solidFill>
                  <a:srgbClr val="333F48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r" defTabSz="914377" rtl="0" eaLnBrk="1" latinLnBrk="0" hangingPunct="1">
              <a:lnSpc>
                <a:spcPct val="100000"/>
              </a:lnSpc>
              <a:spcBef>
                <a:spcPts val="0"/>
              </a:spcBef>
              <a:defRPr sz="1867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0" indent="0" algn="r" defTabSz="914377" rtl="0" eaLnBrk="1" latinLnBrk="0" hangingPunct="1">
              <a:lnSpc>
                <a:spcPct val="100000"/>
              </a:lnSpc>
              <a:spcBef>
                <a:spcPts val="0"/>
              </a:spcBef>
              <a:defRPr sz="1867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0" indent="0" algn="r" defTabSz="914377" rtl="0" eaLnBrk="1" latinLnBrk="0" hangingPunct="1">
              <a:lnSpc>
                <a:spcPct val="100000"/>
              </a:lnSpc>
              <a:spcBef>
                <a:spcPts val="0"/>
              </a:spcBef>
              <a:defRPr sz="1867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0" indent="0" algn="r" defTabSz="914377" rtl="0" eaLnBrk="1" latinLnBrk="0" hangingPunct="1">
              <a:lnSpc>
                <a:spcPct val="100000"/>
              </a:lnSpc>
              <a:spcBef>
                <a:spcPts val="0"/>
              </a:spcBef>
              <a:defRPr sz="1867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0" indent="0" algn="r" defTabSz="914377" rtl="0" eaLnBrk="1" latinLnBrk="0" hangingPunct="1">
              <a:lnSpc>
                <a:spcPct val="100000"/>
              </a:lnSpc>
              <a:spcBef>
                <a:spcPts val="0"/>
              </a:spcBef>
              <a:defRPr sz="1867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6pPr>
            <a:lvl7pPr marL="0" indent="0" algn="r" defTabSz="914377" rtl="0" eaLnBrk="1" latinLnBrk="0" hangingPunct="1">
              <a:lnSpc>
                <a:spcPct val="100000"/>
              </a:lnSpc>
              <a:spcBef>
                <a:spcPts val="0"/>
              </a:spcBef>
              <a:defRPr sz="1867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0" indent="0" algn="r" defTabSz="914377" rtl="0" eaLnBrk="1" latinLnBrk="0" hangingPunct="1">
              <a:lnSpc>
                <a:spcPct val="100000"/>
              </a:lnSpc>
              <a:spcBef>
                <a:spcPts val="0"/>
              </a:spcBef>
              <a:defRPr sz="1867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0" indent="0" algn="r" defTabSz="914377" rtl="0" eaLnBrk="1" latinLnBrk="0" hangingPunct="1">
              <a:lnSpc>
                <a:spcPct val="100000"/>
              </a:lnSpc>
              <a:spcBef>
                <a:spcPts val="0"/>
              </a:spcBef>
              <a:defRPr sz="1867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fld id="{6C8FC03C-C266-4645-ABC5-645062898383}" type="slidenum">
              <a:rPr lang="de-DE" smtClean="0"/>
              <a:pPr/>
              <a:t>2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7" name="Vertikaler Textplatzhalter 2">
            <a:extLst>
              <a:ext uri="{FF2B5EF4-FFF2-40B4-BE49-F238E27FC236}">
                <a16:creationId xmlns:a16="http://schemas.microsoft.com/office/drawing/2014/main" id="{2F3BC640-BE15-3CC8-4B1D-8E35C39687E8}"/>
              </a:ext>
            </a:extLst>
          </p:cNvPr>
          <p:cNvSpPr txBox="1">
            <a:spLocks/>
          </p:cNvSpPr>
          <p:nvPr/>
        </p:nvSpPr>
        <p:spPr>
          <a:xfrm>
            <a:off x="360000" y="2119900"/>
            <a:ext cx="11485225" cy="3895482"/>
          </a:xfrm>
          <a:prstGeom prst="rect">
            <a:avLst/>
          </a:prstGeom>
        </p:spPr>
        <p:txBody>
          <a:bodyPr/>
          <a:lstStyle>
            <a:lvl1pPr marL="0" indent="0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Arial" panose="020B0604020202020204" pitchFamily="34" charset="0"/>
              <a:buNone/>
              <a:defRPr lang="de-DE" sz="2000" b="0" i="0" u="none" strike="noStrike" kern="1200" baseline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3972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503958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683942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719938" indent="0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None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6pPr>
            <a:lvl7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7pPr>
            <a:lvl8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8pPr>
            <a:lvl9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9pPr>
          </a:lstStyle>
          <a:p>
            <a:pPr marL="457200" indent="-457200">
              <a:buFont typeface="Arial" panose="020B0604020202020204" pitchFamily="34" charset="0"/>
              <a:buAutoNum type="arabicPeriod"/>
              <a:defRPr/>
            </a:pPr>
            <a:r>
              <a:rPr lang="de-DE" sz="2400" b="1" dirty="0"/>
              <a:t>Was ist Erasmus+?</a:t>
            </a:r>
          </a:p>
          <a:p>
            <a:pPr marL="457200" indent="-457200">
              <a:buFont typeface="Arial" panose="020B0604020202020204" pitchFamily="34" charset="0"/>
              <a:buAutoNum type="arabicPeriod"/>
              <a:defRPr/>
            </a:pPr>
            <a:r>
              <a:rPr lang="de-DE" sz="2400" b="1" dirty="0"/>
              <a:t>Vorteile und Pflichten </a:t>
            </a:r>
          </a:p>
          <a:p>
            <a:pPr>
              <a:defRPr/>
            </a:pPr>
            <a:r>
              <a:rPr lang="de-DE" sz="2400" b="1" dirty="0"/>
              <a:t>3.   Der richtige Zeitpunkt</a:t>
            </a:r>
          </a:p>
          <a:p>
            <a:pPr>
              <a:defRPr/>
            </a:pPr>
            <a:r>
              <a:rPr lang="de-DE" sz="2400" b="1" dirty="0"/>
              <a:t>4.   Schritte ins Ausland und Bewerbungsverfahren</a:t>
            </a:r>
          </a:p>
          <a:p>
            <a:pPr>
              <a:defRPr/>
            </a:pPr>
            <a:r>
              <a:rPr lang="de-DE" sz="2400" b="1" dirty="0"/>
              <a:t>5.   Informationen zu den einzelnen Studiengängen </a:t>
            </a:r>
          </a:p>
          <a:p>
            <a:pPr>
              <a:defRPr/>
            </a:pPr>
            <a:r>
              <a:rPr lang="de-DE" sz="2400" b="1" dirty="0"/>
              <a:t>6.   Förderung und Finanzierung</a:t>
            </a:r>
          </a:p>
          <a:p>
            <a:pPr>
              <a:defRPr/>
            </a:pPr>
            <a:r>
              <a:rPr lang="de-DE" sz="2400" b="1" dirty="0"/>
              <a:t>7.   Fristen und Informationen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1468AC3-DFB6-2B94-9695-CE31B4C7A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998" y="842618"/>
            <a:ext cx="3527708" cy="1290142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2291DAC0-88F5-5A2E-01DE-B22D8A56D7A5}"/>
              </a:ext>
            </a:extLst>
          </p:cNvPr>
          <p:cNvSpPr txBox="1"/>
          <p:nvPr/>
        </p:nvSpPr>
        <p:spPr>
          <a:xfrm>
            <a:off x="269702" y="1889068"/>
            <a:ext cx="561662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/>
              <a:t>Quelle: Stock Adobe https://stock.adobe.com/de/search/images?k=agenda</a:t>
            </a:r>
          </a:p>
        </p:txBody>
      </p:sp>
    </p:spTree>
    <p:extLst>
      <p:ext uri="{BB962C8B-B14F-4D97-AF65-F5344CB8AC3E}">
        <p14:creationId xmlns:p14="http://schemas.microsoft.com/office/powerpoint/2010/main" val="5045201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677A5330-CEB6-8870-DD2E-4F759CA6B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20</a:t>
            </a:fld>
            <a:r>
              <a:rPr lang="de-DE" dirty="0"/>
              <a:t> </a:t>
            </a:r>
          </a:p>
        </p:txBody>
      </p:sp>
      <p:sp>
        <p:nvSpPr>
          <p:cNvPr id="4" name="Fußzeilenplatzhalter 13">
            <a:extLst>
              <a:ext uri="{FF2B5EF4-FFF2-40B4-BE49-F238E27FC236}">
                <a16:creationId xmlns:a16="http://schemas.microsoft.com/office/drawing/2014/main" id="{FF1A89E5-0000-1452-C4D5-CF97B3ECF132}"/>
              </a:ext>
            </a:extLst>
          </p:cNvPr>
          <p:cNvSpPr txBox="1">
            <a:spLocks/>
          </p:cNvSpPr>
          <p:nvPr/>
        </p:nvSpPr>
        <p:spPr>
          <a:xfrm>
            <a:off x="359999" y="6172447"/>
            <a:ext cx="8425225" cy="36000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dirty="0"/>
              <a:t>Erasmusbüro des Fachbereichs 14</a:t>
            </a:r>
            <a:endParaRPr lang="de-DE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Datumsplatzhalter 12">
            <a:extLst>
              <a:ext uri="{FF2B5EF4-FFF2-40B4-BE49-F238E27FC236}">
                <a16:creationId xmlns:a16="http://schemas.microsoft.com/office/drawing/2014/main" id="{4E8654C3-6604-7FC5-9EA5-1E053C9A0B11}"/>
              </a:ext>
            </a:extLst>
          </p:cNvPr>
          <p:cNvSpPr txBox="1">
            <a:spLocks/>
          </p:cNvSpPr>
          <p:nvPr/>
        </p:nvSpPr>
        <p:spPr>
          <a:xfrm>
            <a:off x="3600450" y="388938"/>
            <a:ext cx="8243888" cy="360362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400" b="1" dirty="0">
                <a:latin typeface="Calibri" panose="020F0502020204030204" pitchFamily="34" charset="0"/>
                <a:cs typeface="Calibri" panose="020F0502020204030204" pitchFamily="34" charset="0"/>
              </a:rPr>
              <a:t>Info-Veranstaltung des Austauschprogramms Erasmus+ </a:t>
            </a:r>
          </a:p>
        </p:txBody>
      </p:sp>
      <p:sp>
        <p:nvSpPr>
          <p:cNvPr id="3" name="Titel 4">
            <a:extLst>
              <a:ext uri="{FF2B5EF4-FFF2-40B4-BE49-F238E27FC236}">
                <a16:creationId xmlns:a16="http://schemas.microsoft.com/office/drawing/2014/main" id="{63B4A8E3-035E-B2CB-B858-8CDF34CFF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1350962"/>
            <a:ext cx="11485224" cy="575329"/>
          </a:xfrm>
        </p:spPr>
        <p:txBody>
          <a:bodyPr/>
          <a:lstStyle/>
          <a:p>
            <a:r>
              <a:rPr lang="de-DE" dirty="0"/>
              <a:t>Schritte ins Ausland (2/2)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7145DB8-2AD2-7A04-30FE-9493A1F73246}"/>
              </a:ext>
            </a:extLst>
          </p:cNvPr>
          <p:cNvSpPr txBox="1"/>
          <p:nvPr/>
        </p:nvSpPr>
        <p:spPr>
          <a:xfrm>
            <a:off x="358774" y="2322513"/>
            <a:ext cx="523952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 dirty="0">
                <a:highlight>
                  <a:srgbClr val="99D6EB"/>
                </a:highlight>
              </a:rPr>
              <a:t>Zusage vom Erasmusbüro? Was nun?</a:t>
            </a:r>
          </a:p>
          <a:p>
            <a:endParaRPr lang="de-DE" dirty="0"/>
          </a:p>
          <a:p>
            <a:pPr marL="342900" indent="-342900">
              <a:buFont typeface="+mj-lt"/>
              <a:buAutoNum type="arabicPeriod" startAt="4"/>
            </a:pPr>
            <a:r>
              <a:rPr lang="de-DE" sz="2000" b="1" dirty="0">
                <a:solidFill>
                  <a:schemeClr val="bg1">
                    <a:lumMod val="10000"/>
                  </a:schemeClr>
                </a:solidFill>
              </a:rPr>
              <a:t>Nominierung (durch das Institut)</a:t>
            </a:r>
          </a:p>
          <a:p>
            <a:endParaRPr lang="de-DE" dirty="0"/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de-DE" b="1" dirty="0"/>
              <a:t>Erneutes Gespräch mit dem*r Studienberater*in, um endgültige Kurswahl festzulegen 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de-DE" b="1" dirty="0"/>
              <a:t>Online Learning Agreement (OLA) erstellen 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de-DE" b="1" dirty="0"/>
              <a:t>Gilt als Bescheinigung über Kurse, die angerechnet werden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de-DE" b="1" dirty="0"/>
              <a:t>OLA muss bei der Bewerbung an der Partneruni eingereicht werden  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BDC52DD-41AD-9202-2920-4CEE050BC423}"/>
              </a:ext>
            </a:extLst>
          </p:cNvPr>
          <p:cNvSpPr txBox="1"/>
          <p:nvPr/>
        </p:nvSpPr>
        <p:spPr>
          <a:xfrm>
            <a:off x="6606408" y="2315667"/>
            <a:ext cx="523952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5"/>
            </a:pPr>
            <a:endParaRPr lang="de-DE" b="1" dirty="0"/>
          </a:p>
          <a:p>
            <a:pPr marL="342900" indent="-342900">
              <a:buFont typeface="+mj-lt"/>
              <a:buAutoNum type="arabicPeriod" startAt="5"/>
            </a:pPr>
            <a:endParaRPr lang="de-DE" b="1" dirty="0"/>
          </a:p>
          <a:p>
            <a:pPr marL="342900" indent="-342900">
              <a:buFont typeface="+mj-lt"/>
              <a:buAutoNum type="arabicPeriod" startAt="5"/>
            </a:pPr>
            <a:r>
              <a:rPr lang="de-DE" sz="2000" b="1" dirty="0">
                <a:solidFill>
                  <a:schemeClr val="bg1">
                    <a:lumMod val="10000"/>
                  </a:schemeClr>
                </a:solidFill>
              </a:rPr>
              <a:t>Bewerbung an der Partneruni</a:t>
            </a:r>
          </a:p>
          <a:p>
            <a:endParaRPr lang="de-DE" dirty="0"/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de-DE" b="1" dirty="0"/>
              <a:t>Ausfüllen / Absenden der Bewerbungsunterlagen (meist online)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de-DE" b="1" dirty="0"/>
              <a:t>Bewerbung kann auch noch von der Partneruni   abgelehnt werden</a:t>
            </a:r>
          </a:p>
          <a:p>
            <a:endParaRPr lang="de-DE" dirty="0"/>
          </a:p>
        </p:txBody>
      </p:sp>
      <p:sp>
        <p:nvSpPr>
          <p:cNvPr id="8" name="Pfeil: nach rechts 7">
            <a:extLst>
              <a:ext uri="{FF2B5EF4-FFF2-40B4-BE49-F238E27FC236}">
                <a16:creationId xmlns:a16="http://schemas.microsoft.com/office/drawing/2014/main" id="{F3C7FAD2-0FB1-2AA8-646C-B4A430329114}"/>
              </a:ext>
            </a:extLst>
          </p:cNvPr>
          <p:cNvSpPr/>
          <p:nvPr/>
        </p:nvSpPr>
        <p:spPr>
          <a:xfrm>
            <a:off x="5751759" y="2920749"/>
            <a:ext cx="699254" cy="360000"/>
          </a:xfrm>
          <a:prstGeom prst="right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64825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677A5330-CEB6-8870-DD2E-4F759CA6B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21</a:t>
            </a:fld>
            <a:r>
              <a:rPr lang="de-DE" dirty="0"/>
              <a:t> </a:t>
            </a:r>
          </a:p>
        </p:txBody>
      </p:sp>
      <p:sp>
        <p:nvSpPr>
          <p:cNvPr id="4" name="Fußzeilenplatzhalter 13">
            <a:extLst>
              <a:ext uri="{FF2B5EF4-FFF2-40B4-BE49-F238E27FC236}">
                <a16:creationId xmlns:a16="http://schemas.microsoft.com/office/drawing/2014/main" id="{FF1A89E5-0000-1452-C4D5-CF97B3ECF132}"/>
              </a:ext>
            </a:extLst>
          </p:cNvPr>
          <p:cNvSpPr txBox="1">
            <a:spLocks/>
          </p:cNvSpPr>
          <p:nvPr/>
        </p:nvSpPr>
        <p:spPr>
          <a:xfrm>
            <a:off x="359999" y="6172447"/>
            <a:ext cx="8425225" cy="36000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dirty="0"/>
              <a:t>Erasmusbüro des Fachbereichs 14</a:t>
            </a:r>
            <a:endParaRPr lang="de-DE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Datumsplatzhalter 12">
            <a:extLst>
              <a:ext uri="{FF2B5EF4-FFF2-40B4-BE49-F238E27FC236}">
                <a16:creationId xmlns:a16="http://schemas.microsoft.com/office/drawing/2014/main" id="{4E8654C3-6604-7FC5-9EA5-1E053C9A0B11}"/>
              </a:ext>
            </a:extLst>
          </p:cNvPr>
          <p:cNvSpPr txBox="1">
            <a:spLocks/>
          </p:cNvSpPr>
          <p:nvPr/>
        </p:nvSpPr>
        <p:spPr>
          <a:xfrm>
            <a:off x="3600450" y="388938"/>
            <a:ext cx="8243888" cy="360362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400" b="1" dirty="0">
                <a:latin typeface="Calibri" panose="020F0502020204030204" pitchFamily="34" charset="0"/>
                <a:cs typeface="Calibri" panose="020F0502020204030204" pitchFamily="34" charset="0"/>
              </a:rPr>
              <a:t>Info-Veranstaltung des Austauschprogramms Erasmus+ </a:t>
            </a:r>
          </a:p>
        </p:txBody>
      </p:sp>
      <p:sp>
        <p:nvSpPr>
          <p:cNvPr id="3" name="Titel 4">
            <a:extLst>
              <a:ext uri="{FF2B5EF4-FFF2-40B4-BE49-F238E27FC236}">
                <a16:creationId xmlns:a16="http://schemas.microsoft.com/office/drawing/2014/main" id="{D1E0A170-AF7A-0C74-F1D4-2EB7F432A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1350962"/>
            <a:ext cx="11484000" cy="575329"/>
          </a:xfrm>
        </p:spPr>
        <p:txBody>
          <a:bodyPr/>
          <a:lstStyle/>
          <a:p>
            <a:r>
              <a:rPr lang="de-DE" dirty="0"/>
              <a:t>Auslandssemester in Großbritannien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B106424-E21C-D0AD-6FC0-E14FA1EAA8D6}"/>
              </a:ext>
            </a:extLst>
          </p:cNvPr>
          <p:cNvSpPr txBox="1">
            <a:spLocks/>
          </p:cNvSpPr>
          <p:nvPr/>
        </p:nvSpPr>
        <p:spPr>
          <a:xfrm>
            <a:off x="360000" y="2185780"/>
            <a:ext cx="11484000" cy="3421062"/>
          </a:xfrm>
          <a:prstGeom prst="rect">
            <a:avLst/>
          </a:prstGeom>
        </p:spPr>
        <p:txBody>
          <a:bodyPr/>
          <a:lstStyle>
            <a:lvl1pPr marL="0" indent="0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Arial" panose="020B0604020202020204" pitchFamily="34" charset="0"/>
              <a:buNone/>
              <a:defRPr lang="de-DE" sz="2000" b="0" i="0" u="none" strike="noStrike" kern="1200" baseline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3972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503958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683942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719938" indent="0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None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6pPr>
            <a:lvl7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7pPr>
            <a:lvl8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8pPr>
            <a:lvl9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altLang="de-DE" dirty="0"/>
              <a:t>keine klassische Erasmus-Förderung mehr auf Grund von Brexit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Aber: Verträge mit Leicester und Birmingham wieder aufgenommen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Wie gewohnt keine Studiengebühren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Möglichkeit der Förderung: PROMOS-Stipendium (unabhängige Bewerbung notwendig)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Organisation und Beratung eures Aufenthaltes durch uns auch wie gewohnt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2 Plätze in Leicester (</a:t>
            </a:r>
            <a:r>
              <a:rPr lang="de-DE"/>
              <a:t>alle Bachelor-Studierende) </a:t>
            </a: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4 Plätze in Birmingham (ebenfalls nur für Bachelor-Studierende) </a:t>
            </a:r>
          </a:p>
          <a:p>
            <a:r>
              <a:rPr lang="de-DE" dirty="0"/>
              <a:t>  </a:t>
            </a:r>
            <a:r>
              <a:rPr lang="de-DE" dirty="0">
                <a:solidFill>
                  <a:srgbClr val="FF0000"/>
                </a:solidFill>
              </a:rPr>
              <a:t>-&gt; Master-Studierende können nicht akzeptiert werden</a:t>
            </a:r>
          </a:p>
        </p:txBody>
      </p:sp>
    </p:spTree>
    <p:extLst>
      <p:ext uri="{BB962C8B-B14F-4D97-AF65-F5344CB8AC3E}">
        <p14:creationId xmlns:p14="http://schemas.microsoft.com/office/powerpoint/2010/main" val="10793744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677A5330-CEB6-8870-DD2E-4F759CA6B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22</a:t>
            </a:fld>
            <a:r>
              <a:rPr lang="de-DE" dirty="0"/>
              <a:t> </a:t>
            </a:r>
          </a:p>
        </p:txBody>
      </p:sp>
      <p:sp>
        <p:nvSpPr>
          <p:cNvPr id="4" name="Fußzeilenplatzhalter 13">
            <a:extLst>
              <a:ext uri="{FF2B5EF4-FFF2-40B4-BE49-F238E27FC236}">
                <a16:creationId xmlns:a16="http://schemas.microsoft.com/office/drawing/2014/main" id="{FF1A89E5-0000-1452-C4D5-CF97B3ECF132}"/>
              </a:ext>
            </a:extLst>
          </p:cNvPr>
          <p:cNvSpPr txBox="1">
            <a:spLocks/>
          </p:cNvSpPr>
          <p:nvPr/>
        </p:nvSpPr>
        <p:spPr>
          <a:xfrm>
            <a:off x="359999" y="6172447"/>
            <a:ext cx="8425225" cy="36000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dirty="0"/>
              <a:t>Erasmusbüro des Fachbereichs 14</a:t>
            </a:r>
            <a:endParaRPr lang="de-DE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Datumsplatzhalter 12">
            <a:extLst>
              <a:ext uri="{FF2B5EF4-FFF2-40B4-BE49-F238E27FC236}">
                <a16:creationId xmlns:a16="http://schemas.microsoft.com/office/drawing/2014/main" id="{4E8654C3-6604-7FC5-9EA5-1E053C9A0B11}"/>
              </a:ext>
            </a:extLst>
          </p:cNvPr>
          <p:cNvSpPr txBox="1">
            <a:spLocks/>
          </p:cNvSpPr>
          <p:nvPr/>
        </p:nvSpPr>
        <p:spPr>
          <a:xfrm>
            <a:off x="3600450" y="388938"/>
            <a:ext cx="8243888" cy="360362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400" b="1" dirty="0">
                <a:latin typeface="Calibri" panose="020F0502020204030204" pitchFamily="34" charset="0"/>
                <a:cs typeface="Calibri" panose="020F0502020204030204" pitchFamily="34" charset="0"/>
              </a:rPr>
              <a:t>Info-Veranstaltung des Austauschprogramms Erasmus+ </a:t>
            </a:r>
          </a:p>
        </p:txBody>
      </p:sp>
      <p:sp>
        <p:nvSpPr>
          <p:cNvPr id="3" name="Titel 4">
            <a:extLst>
              <a:ext uri="{FF2B5EF4-FFF2-40B4-BE49-F238E27FC236}">
                <a16:creationId xmlns:a16="http://schemas.microsoft.com/office/drawing/2014/main" id="{DF98F9CC-5311-D158-79E8-E9258305C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1350962"/>
            <a:ext cx="11484000" cy="575329"/>
          </a:xfrm>
        </p:spPr>
        <p:txBody>
          <a:bodyPr/>
          <a:lstStyle/>
          <a:p>
            <a:r>
              <a:rPr lang="de-DE" dirty="0"/>
              <a:t>Beurlaubung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C1679B3-D835-A14F-F08C-4C011DA525C2}"/>
              </a:ext>
            </a:extLst>
          </p:cNvPr>
          <p:cNvSpPr txBox="1">
            <a:spLocks/>
          </p:cNvSpPr>
          <p:nvPr/>
        </p:nvSpPr>
        <p:spPr>
          <a:xfrm>
            <a:off x="360000" y="2322513"/>
            <a:ext cx="11484000" cy="3421062"/>
          </a:xfrm>
          <a:prstGeom prst="rect">
            <a:avLst/>
          </a:prstGeom>
        </p:spPr>
        <p:txBody>
          <a:bodyPr/>
          <a:lstStyle>
            <a:lvl1pPr marL="0" indent="0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Arial" panose="020B0604020202020204" pitchFamily="34" charset="0"/>
              <a:buNone/>
              <a:defRPr lang="de-DE" sz="2000" b="0" i="0" u="none" strike="noStrike" kern="1200" baseline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3972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503958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683942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719938" indent="0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None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6pPr>
            <a:lvl7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7pPr>
            <a:lvl8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8pPr>
            <a:lvl9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altLang="de-DE" dirty="0"/>
              <a:t> Bei beurlaubten Semestern wird die </a:t>
            </a:r>
            <a:br>
              <a:rPr lang="de-DE" altLang="de-DE" dirty="0"/>
            </a:br>
            <a:r>
              <a:rPr lang="de-DE" altLang="de-DE" dirty="0"/>
              <a:t> </a:t>
            </a:r>
            <a:r>
              <a:rPr lang="de-DE" altLang="de-DE" u="sng" dirty="0"/>
              <a:t>Fachsemesterzahl nicht erhöht</a:t>
            </a:r>
            <a:r>
              <a:rPr lang="de-DE" altLang="de-DE" dirty="0"/>
              <a:t>: </a:t>
            </a:r>
          </a:p>
          <a:p>
            <a:r>
              <a:rPr lang="de-DE" altLang="de-DE" dirty="0"/>
              <a:t>       </a:t>
            </a:r>
            <a:r>
              <a:rPr lang="de-DE" altLang="de-DE" dirty="0">
                <a:sym typeface="Wingdings" panose="05000000000000000000" pitchFamily="2" charset="2"/>
              </a:rPr>
              <a:t> </a:t>
            </a:r>
            <a:r>
              <a:rPr lang="de-DE" altLang="de-DE" dirty="0"/>
              <a:t>Ihr könnt euer Studium in </a:t>
            </a:r>
            <a:r>
              <a:rPr lang="de-DE" altLang="de-DE" b="1" dirty="0"/>
              <a:t>Regelstudienzeit </a:t>
            </a:r>
            <a:r>
              <a:rPr lang="de-DE" altLang="de-DE" dirty="0"/>
              <a:t>beenden!</a:t>
            </a:r>
            <a:r>
              <a:rPr lang="de-DE" altLang="de-DE" dirty="0">
                <a:sym typeface="Wingdings" pitchFamily="2" charset="2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altLang="de-DE" dirty="0"/>
              <a:t> Teilweise </a:t>
            </a:r>
            <a:r>
              <a:rPr lang="de-DE" altLang="de-DE" b="1" dirty="0"/>
              <a:t>Rückerstattung des Semesterbeitrags </a:t>
            </a:r>
            <a:r>
              <a:rPr lang="de-DE" altLang="de-DE" dirty="0"/>
              <a:t>möglich</a:t>
            </a:r>
            <a:endParaRPr lang="de-DE" altLang="de-DE" dirty="0">
              <a:sym typeface="Wingdings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altLang="de-DE" dirty="0">
                <a:sym typeface="Wingdings" pitchFamily="2" charset="2"/>
              </a:rPr>
              <a:t> </a:t>
            </a:r>
            <a:r>
              <a:rPr lang="de-DE" altLang="de-DE" b="1" dirty="0">
                <a:sym typeface="Wingdings" pitchFamily="2" charset="2"/>
              </a:rPr>
              <a:t>Erstattung des Semester-Tickets </a:t>
            </a:r>
            <a:r>
              <a:rPr lang="de-DE" altLang="de-DE" dirty="0">
                <a:sym typeface="Wingdings" pitchFamily="2" charset="2"/>
              </a:rPr>
              <a:t>möglich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altLang="de-DE" dirty="0">
                <a:sym typeface="Wingdings" pitchFamily="2" charset="2"/>
              </a:rPr>
              <a:t> </a:t>
            </a:r>
            <a:r>
              <a:rPr lang="de-DE" altLang="de-DE" b="1" dirty="0">
                <a:sym typeface="Wingdings" pitchFamily="2" charset="2"/>
              </a:rPr>
              <a:t>Keine Prüfungen in Münster </a:t>
            </a:r>
            <a:r>
              <a:rPr lang="de-DE" altLang="de-DE" dirty="0">
                <a:sym typeface="Wingdings" pitchFamily="2" charset="2"/>
              </a:rPr>
              <a:t>möglich 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528273E-0475-D6FD-FF23-DEC882B6B5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598" y="2037667"/>
            <a:ext cx="2602028" cy="346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7679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677A5330-CEB6-8870-DD2E-4F759CA6B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23</a:t>
            </a:fld>
            <a:r>
              <a:rPr lang="de-DE" dirty="0"/>
              <a:t> </a:t>
            </a:r>
          </a:p>
        </p:txBody>
      </p:sp>
      <p:sp>
        <p:nvSpPr>
          <p:cNvPr id="4" name="Fußzeilenplatzhalter 13">
            <a:extLst>
              <a:ext uri="{FF2B5EF4-FFF2-40B4-BE49-F238E27FC236}">
                <a16:creationId xmlns:a16="http://schemas.microsoft.com/office/drawing/2014/main" id="{FF1A89E5-0000-1452-C4D5-CF97B3ECF132}"/>
              </a:ext>
            </a:extLst>
          </p:cNvPr>
          <p:cNvSpPr txBox="1">
            <a:spLocks/>
          </p:cNvSpPr>
          <p:nvPr/>
        </p:nvSpPr>
        <p:spPr>
          <a:xfrm>
            <a:off x="359999" y="6172447"/>
            <a:ext cx="8425225" cy="36000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dirty="0"/>
              <a:t>Erasmusbüro des Fachbereichs 14</a:t>
            </a:r>
            <a:endParaRPr lang="de-DE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Datumsplatzhalter 12">
            <a:extLst>
              <a:ext uri="{FF2B5EF4-FFF2-40B4-BE49-F238E27FC236}">
                <a16:creationId xmlns:a16="http://schemas.microsoft.com/office/drawing/2014/main" id="{4E8654C3-6604-7FC5-9EA5-1E053C9A0B11}"/>
              </a:ext>
            </a:extLst>
          </p:cNvPr>
          <p:cNvSpPr txBox="1">
            <a:spLocks/>
          </p:cNvSpPr>
          <p:nvPr/>
        </p:nvSpPr>
        <p:spPr>
          <a:xfrm>
            <a:off x="3600450" y="388938"/>
            <a:ext cx="8243888" cy="360362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400" b="1" dirty="0">
                <a:latin typeface="Calibri" panose="020F0502020204030204" pitchFamily="34" charset="0"/>
                <a:cs typeface="Calibri" panose="020F0502020204030204" pitchFamily="34" charset="0"/>
              </a:rPr>
              <a:t>Info-Veranstaltung des Austauschprogramms Erasmus+ </a:t>
            </a:r>
          </a:p>
        </p:txBody>
      </p:sp>
      <p:sp>
        <p:nvSpPr>
          <p:cNvPr id="3" name="Titel 4">
            <a:extLst>
              <a:ext uri="{FF2B5EF4-FFF2-40B4-BE49-F238E27FC236}">
                <a16:creationId xmlns:a16="http://schemas.microsoft.com/office/drawing/2014/main" id="{721522C2-7293-E08F-BE5D-9AF5C02C0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1350962"/>
            <a:ext cx="11484000" cy="575329"/>
          </a:xfrm>
        </p:spPr>
        <p:txBody>
          <a:bodyPr/>
          <a:lstStyle/>
          <a:p>
            <a:r>
              <a:rPr lang="de-DE" dirty="0"/>
              <a:t>Erasmus+ Förderung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3FB3EED7-BC50-03B3-357F-8E54AF868ACE}"/>
              </a:ext>
            </a:extLst>
          </p:cNvPr>
          <p:cNvSpPr txBox="1">
            <a:spLocks/>
          </p:cNvSpPr>
          <p:nvPr/>
        </p:nvSpPr>
        <p:spPr>
          <a:xfrm>
            <a:off x="360000" y="2322513"/>
            <a:ext cx="11484000" cy="3421062"/>
          </a:xfrm>
          <a:prstGeom prst="rect">
            <a:avLst/>
          </a:prstGeom>
        </p:spPr>
        <p:txBody>
          <a:bodyPr/>
          <a:lstStyle>
            <a:lvl1pPr marL="0" indent="0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Arial" panose="020B0604020202020204" pitchFamily="34" charset="0"/>
              <a:buNone/>
              <a:defRPr lang="de-DE" sz="2000" b="0" i="0" u="none" strike="noStrike" kern="1200" baseline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3972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503958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683942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719938" indent="0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None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6pPr>
            <a:lvl7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7pPr>
            <a:lvl8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8pPr>
            <a:lvl9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9pPr>
          </a:lstStyle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de-DE" altLang="de-DE" dirty="0"/>
              <a:t>Mehrfachförderung möglich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de-DE" altLang="de-DE" dirty="0"/>
              <a:t>Förderung für 12 Monate pro Ausbildungsabschnitt (Bachelor, Master, PhD) theoretisch möglich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de-DE" altLang="de-DE" dirty="0"/>
              <a:t>Realistisch: 4 Monate Förderung pro Semester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de-DE" altLang="de-DE" dirty="0"/>
              <a:t>Mindestförderung nach Ländergruppe (gestaffelt)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de-DE" altLang="de-DE" dirty="0"/>
              <a:t>Voraussetzung: mind. 2 Kurse im Ausland belegen &amp; Prüfungsleistungen antreten!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508310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677A5330-CEB6-8870-DD2E-4F759CA6B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24</a:t>
            </a:fld>
            <a:r>
              <a:rPr lang="de-DE" dirty="0"/>
              <a:t> </a:t>
            </a:r>
          </a:p>
        </p:txBody>
      </p:sp>
      <p:sp>
        <p:nvSpPr>
          <p:cNvPr id="4" name="Fußzeilenplatzhalter 13">
            <a:extLst>
              <a:ext uri="{FF2B5EF4-FFF2-40B4-BE49-F238E27FC236}">
                <a16:creationId xmlns:a16="http://schemas.microsoft.com/office/drawing/2014/main" id="{FF1A89E5-0000-1452-C4D5-CF97B3ECF132}"/>
              </a:ext>
            </a:extLst>
          </p:cNvPr>
          <p:cNvSpPr txBox="1">
            <a:spLocks/>
          </p:cNvSpPr>
          <p:nvPr/>
        </p:nvSpPr>
        <p:spPr>
          <a:xfrm>
            <a:off x="359999" y="6172447"/>
            <a:ext cx="8425225" cy="36000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dirty="0"/>
              <a:t>Erasmusbüro des Fachbereichs 14</a:t>
            </a:r>
            <a:endParaRPr lang="de-DE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Datumsplatzhalter 12">
            <a:extLst>
              <a:ext uri="{FF2B5EF4-FFF2-40B4-BE49-F238E27FC236}">
                <a16:creationId xmlns:a16="http://schemas.microsoft.com/office/drawing/2014/main" id="{4E8654C3-6604-7FC5-9EA5-1E053C9A0B11}"/>
              </a:ext>
            </a:extLst>
          </p:cNvPr>
          <p:cNvSpPr txBox="1">
            <a:spLocks/>
          </p:cNvSpPr>
          <p:nvPr/>
        </p:nvSpPr>
        <p:spPr>
          <a:xfrm>
            <a:off x="3600450" y="388938"/>
            <a:ext cx="8243888" cy="360362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400" b="1" dirty="0">
                <a:latin typeface="Calibri" panose="020F0502020204030204" pitchFamily="34" charset="0"/>
                <a:cs typeface="Calibri" panose="020F0502020204030204" pitchFamily="34" charset="0"/>
              </a:rPr>
              <a:t>Info-Veranstaltung des Austauschprogramms Erasmus+ </a:t>
            </a:r>
          </a:p>
        </p:txBody>
      </p:sp>
      <p:sp>
        <p:nvSpPr>
          <p:cNvPr id="3" name="Titel 4">
            <a:extLst>
              <a:ext uri="{FF2B5EF4-FFF2-40B4-BE49-F238E27FC236}">
                <a16:creationId xmlns:a16="http://schemas.microsoft.com/office/drawing/2014/main" id="{66F647F6-893D-AD64-3471-4A8A0A652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972468"/>
            <a:ext cx="11484000" cy="575329"/>
          </a:xfrm>
        </p:spPr>
        <p:txBody>
          <a:bodyPr/>
          <a:lstStyle/>
          <a:p>
            <a:r>
              <a:rPr lang="de-DE" dirty="0"/>
              <a:t>Erasmus+ Förderung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D6C8C2C-DFDC-375B-6F26-358E2950B04E}"/>
              </a:ext>
            </a:extLst>
          </p:cNvPr>
          <p:cNvSpPr txBox="1">
            <a:spLocks/>
          </p:cNvSpPr>
          <p:nvPr/>
        </p:nvSpPr>
        <p:spPr>
          <a:xfrm>
            <a:off x="360000" y="1547798"/>
            <a:ext cx="11484000" cy="4401482"/>
          </a:xfrm>
          <a:prstGeom prst="rect">
            <a:avLst/>
          </a:prstGeom>
        </p:spPr>
        <p:txBody>
          <a:bodyPr/>
          <a:lstStyle>
            <a:lvl1pPr marL="0" indent="0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Arial" panose="020B0604020202020204" pitchFamily="34" charset="0"/>
              <a:buNone/>
              <a:defRPr lang="de-DE" sz="2000" b="0" i="0" u="none" strike="noStrike" kern="1200" baseline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3972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503958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683942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719938" indent="0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None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6pPr>
            <a:lvl7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7pPr>
            <a:lvl8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8pPr>
            <a:lvl9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9pPr>
          </a:lstStyle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de-DE" altLang="de-DE" dirty="0"/>
              <a:t> Monatliche </a:t>
            </a:r>
            <a:r>
              <a:rPr lang="de-DE" altLang="de-DE" dirty="0">
                <a:solidFill>
                  <a:srgbClr val="0B0805"/>
                </a:solidFill>
              </a:rPr>
              <a:t>Förderung je nach </a:t>
            </a:r>
            <a:r>
              <a:rPr lang="de-DE" altLang="de-DE" b="1" dirty="0">
                <a:solidFill>
                  <a:srgbClr val="0B0805"/>
                </a:solidFill>
              </a:rPr>
              <a:t>Ländergruppe</a:t>
            </a:r>
            <a:r>
              <a:rPr lang="de-DE" altLang="de-DE" dirty="0">
                <a:solidFill>
                  <a:srgbClr val="0B0805"/>
                </a:solidFill>
              </a:rPr>
              <a:t> (mit Beispielen):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de-DE" altLang="de-DE" dirty="0">
              <a:solidFill>
                <a:srgbClr val="0B0805"/>
              </a:solidFill>
            </a:endParaRP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de-DE" altLang="de-DE" dirty="0">
              <a:solidFill>
                <a:srgbClr val="0B0805"/>
              </a:solidFill>
            </a:endParaRP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de-DE" altLang="de-DE" dirty="0">
              <a:solidFill>
                <a:srgbClr val="0B0805"/>
              </a:solidFill>
            </a:endParaRP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de-DE" altLang="de-DE" dirty="0">
              <a:solidFill>
                <a:srgbClr val="0B0805"/>
              </a:solidFill>
            </a:endParaRP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de-DE" altLang="de-DE" dirty="0">
              <a:solidFill>
                <a:srgbClr val="0B0805"/>
              </a:solidFill>
            </a:endParaRP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de-DE" altLang="de-DE" dirty="0">
              <a:solidFill>
                <a:srgbClr val="0B0805"/>
              </a:solidFill>
            </a:endParaRPr>
          </a:p>
          <a:p>
            <a:pPr>
              <a:lnSpc>
                <a:spcPct val="90000"/>
              </a:lnSpc>
            </a:pPr>
            <a:endParaRPr lang="de-DE" altLang="de-DE" dirty="0">
              <a:solidFill>
                <a:srgbClr val="0B0805"/>
              </a:solidFill>
            </a:endParaRPr>
          </a:p>
          <a:p>
            <a:pPr marL="342900" lvl="2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de-DE" altLang="de-DE" dirty="0"/>
              <a:t>Keine Studiengebühren an der Austauschuni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de-DE" altLang="de-DE" b="1" dirty="0"/>
              <a:t>Lebenshaltungskosten</a:t>
            </a:r>
            <a:r>
              <a:rPr lang="de-DE" altLang="de-DE" dirty="0"/>
              <a:t> </a:t>
            </a:r>
            <a:r>
              <a:rPr lang="de-DE" altLang="de-DE" dirty="0">
                <a:sym typeface="Wingdings" panose="05000000000000000000" pitchFamily="2" charset="2"/>
              </a:rPr>
              <a:t> s. </a:t>
            </a:r>
            <a:r>
              <a:rPr lang="de-DE" altLang="de-DE" dirty="0"/>
              <a:t>Steckbriefe auf unserer Website</a:t>
            </a:r>
            <a:endParaRPr lang="de-DE" dirty="0"/>
          </a:p>
        </p:txBody>
      </p:sp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A9DFB3D2-B962-4780-3EFE-069D0831FB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4142065"/>
              </p:ext>
            </p:extLst>
          </p:nvPr>
        </p:nvGraphicFramePr>
        <p:xfrm>
          <a:off x="422533" y="1936874"/>
          <a:ext cx="11358934" cy="25603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789276">
                  <a:extLst>
                    <a:ext uri="{9D8B030D-6E8A-4147-A177-3AD203B41FA5}">
                      <a16:colId xmlns:a16="http://schemas.microsoft.com/office/drawing/2014/main" val="621681379"/>
                    </a:ext>
                  </a:extLst>
                </a:gridCol>
                <a:gridCol w="5783347">
                  <a:extLst>
                    <a:ext uri="{9D8B030D-6E8A-4147-A177-3AD203B41FA5}">
                      <a16:colId xmlns:a16="http://schemas.microsoft.com/office/drawing/2014/main" val="2677598156"/>
                    </a:ext>
                  </a:extLst>
                </a:gridCol>
                <a:gridCol w="3786311">
                  <a:extLst>
                    <a:ext uri="{9D8B030D-6E8A-4147-A177-3AD203B41FA5}">
                      <a16:colId xmlns:a16="http://schemas.microsoft.com/office/drawing/2014/main" val="346722748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Länder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29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>
                          <a:latin typeface="Goudy Old "/>
                        </a:rPr>
                        <a:t>Für Studienaufenthalte: Erasmus+ Zuschuss pro Monat (30 Tage)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02000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>
                          <a:solidFill>
                            <a:schemeClr val="bg1"/>
                          </a:solidFill>
                        </a:rPr>
                        <a:t>Ländergruppe 1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Belgien, Dänemark, Finnland, Frankreich, Irland, Island, Italien, Liechtenstein, Luxemburg, Niederlande, Norwegen, Österreich, Schweden</a:t>
                      </a:r>
                    </a:p>
                  </a:txBody>
                  <a:tcPr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600 Euro </a:t>
                      </a:r>
                    </a:p>
                  </a:txBody>
                  <a:tcPr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6000664"/>
                  </a:ext>
                </a:extLst>
              </a:tr>
              <a:tr h="386300">
                <a:tc>
                  <a:txBody>
                    <a:bodyPr/>
                    <a:lstStyle/>
                    <a:p>
                      <a:r>
                        <a:rPr lang="de-DE" sz="1600" dirty="0">
                          <a:solidFill>
                            <a:schemeClr val="bg1"/>
                          </a:solidFill>
                        </a:rPr>
                        <a:t>Ländergruppe 2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Estland, Griechenland, Lettland, Malta, Portugal, Slowakei, Slowenien, Spanien, Tschechien, Zypern</a:t>
                      </a:r>
                    </a:p>
                  </a:txBody>
                  <a:tcPr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540 Euro </a:t>
                      </a:r>
                    </a:p>
                  </a:txBody>
                  <a:tcPr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42833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>
                          <a:solidFill>
                            <a:schemeClr val="bg1"/>
                          </a:solidFill>
                        </a:rPr>
                        <a:t>Ländergruppe 3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Bulgarien, Kroatien, Litauen, </a:t>
                      </a:r>
                      <a:r>
                        <a:rPr lang="de-DE" sz="1600" dirty="0" err="1"/>
                        <a:t>Nordmazedonien</a:t>
                      </a:r>
                      <a:r>
                        <a:rPr lang="de-DE" sz="1600" dirty="0"/>
                        <a:t>, Polen, Rumänien, Serbien, Türkei, Ungarn</a:t>
                      </a:r>
                    </a:p>
                  </a:txBody>
                  <a:tcPr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540 Euro </a:t>
                      </a:r>
                    </a:p>
                  </a:txBody>
                  <a:tcPr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64684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60995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4D1F6B62-BD4A-AF1F-EB5B-412F9C941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25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72A310D-6937-5A5D-3EC0-160AADE57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Sonderförderungen</a:t>
            </a:r>
            <a:br>
              <a:rPr lang="de-DE" dirty="0"/>
            </a:br>
            <a:endParaRPr lang="de-DE" dirty="0"/>
          </a:p>
        </p:txBody>
      </p:sp>
      <p:sp>
        <p:nvSpPr>
          <p:cNvPr id="4" name="Vertikaler Textplatzhalter 3">
            <a:extLst>
              <a:ext uri="{FF2B5EF4-FFF2-40B4-BE49-F238E27FC236}">
                <a16:creationId xmlns:a16="http://schemas.microsoft.com/office/drawing/2014/main" id="{D63CA242-2BAD-0DAC-5CDF-0B25DD71FB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58774" y="2322513"/>
            <a:ext cx="11485225" cy="4209935"/>
          </a:xfrm>
        </p:spPr>
        <p:txBody>
          <a:bodyPr/>
          <a:lstStyle/>
          <a:p>
            <a:r>
              <a:rPr lang="de-DE" sz="1800" u="sng" dirty="0"/>
              <a:t>Top Up für Studierende mit geringeren Chancen</a:t>
            </a:r>
            <a:r>
              <a:rPr lang="de-DE" sz="1800" dirty="0"/>
              <a:t> (Umfang: 250 Euro pro Monat)</a:t>
            </a:r>
          </a:p>
          <a:p>
            <a:r>
              <a:rPr lang="de-DE" sz="1800" b="1" dirty="0"/>
              <a:t>Berechtig sind:</a:t>
            </a:r>
          </a:p>
          <a:p>
            <a:r>
              <a:rPr lang="de-DE" sz="1800" dirty="0"/>
              <a:t>1. Studierende mit einem </a:t>
            </a:r>
            <a:r>
              <a:rPr lang="de-DE" sz="1800" b="1" dirty="0"/>
              <a:t>Grad der Behinderung </a:t>
            </a:r>
            <a:r>
              <a:rPr lang="de-DE" sz="1800" dirty="0"/>
              <a:t>(</a:t>
            </a:r>
            <a:r>
              <a:rPr lang="de-DE" sz="1800" dirty="0" err="1"/>
              <a:t>GdB</a:t>
            </a:r>
            <a:r>
              <a:rPr lang="de-DE" sz="1800" dirty="0"/>
              <a:t>) ab 20 oder mit einer </a:t>
            </a:r>
            <a:r>
              <a:rPr lang="de-DE" sz="1800" b="1" dirty="0"/>
              <a:t>nachgewiesenen Behinderung</a:t>
            </a:r>
            <a:r>
              <a:rPr lang="de-DE" sz="1800" dirty="0"/>
              <a:t>, aufgrund welcher ein finanzieller Mehrbedarf besteht.</a:t>
            </a:r>
          </a:p>
          <a:p>
            <a:r>
              <a:rPr lang="de-DE" sz="1800" dirty="0"/>
              <a:t>2. Studierende mit </a:t>
            </a:r>
            <a:r>
              <a:rPr lang="de-DE" sz="1800" b="1" dirty="0"/>
              <a:t>körperlicher oder psychischer chronischer Erkrankung</a:t>
            </a:r>
            <a:r>
              <a:rPr lang="de-DE" sz="1800" dirty="0"/>
              <a:t>, aufgrund welcher ein finanzieller Mehrbedarf besteht.</a:t>
            </a:r>
          </a:p>
          <a:p>
            <a:r>
              <a:rPr lang="de-DE" sz="1800" dirty="0"/>
              <a:t>3. Studierende </a:t>
            </a:r>
            <a:r>
              <a:rPr lang="de-DE" sz="1800" b="1" dirty="0"/>
              <a:t>mit Kind/</a:t>
            </a:r>
            <a:r>
              <a:rPr lang="de-DE" sz="1800" b="1" dirty="0" err="1"/>
              <a:t>ern</a:t>
            </a:r>
            <a:r>
              <a:rPr lang="de-DE" sz="1800" b="1" dirty="0"/>
              <a:t> </a:t>
            </a:r>
            <a:r>
              <a:rPr lang="de-DE" sz="1800" dirty="0"/>
              <a:t>als Begleitung während des gesamten Auslandsaufenthalts</a:t>
            </a:r>
          </a:p>
          <a:p>
            <a:r>
              <a:rPr lang="de-DE" sz="1800" dirty="0"/>
              <a:t>4. Studierende aus </a:t>
            </a:r>
            <a:r>
              <a:rPr lang="de-DE" sz="1800" b="1" dirty="0"/>
              <a:t>nicht-akademischem Elternhaus </a:t>
            </a:r>
            <a:r>
              <a:rPr lang="de-DE" sz="1800" dirty="0"/>
              <a:t>(beide Elternteile bzw. Bezugspersonen)</a:t>
            </a:r>
          </a:p>
          <a:p>
            <a:r>
              <a:rPr lang="de-DE" sz="1800" dirty="0"/>
              <a:t>5. Studierende mit </a:t>
            </a:r>
            <a:r>
              <a:rPr lang="de-DE" sz="1800" b="1" dirty="0"/>
              <a:t>Erwerbstätigkeit</a:t>
            </a:r>
          </a:p>
        </p:txBody>
      </p:sp>
      <p:sp>
        <p:nvSpPr>
          <p:cNvPr id="5" name="Datumsplatzhalter 12">
            <a:extLst>
              <a:ext uri="{FF2B5EF4-FFF2-40B4-BE49-F238E27FC236}">
                <a16:creationId xmlns:a16="http://schemas.microsoft.com/office/drawing/2014/main" id="{8C8DEB3A-0ED0-A807-373B-A6FF83FFB964}"/>
              </a:ext>
            </a:extLst>
          </p:cNvPr>
          <p:cNvSpPr txBox="1">
            <a:spLocks/>
          </p:cNvSpPr>
          <p:nvPr/>
        </p:nvSpPr>
        <p:spPr>
          <a:xfrm>
            <a:off x="3600450" y="388938"/>
            <a:ext cx="8243888" cy="360362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400" b="1" dirty="0">
                <a:latin typeface="Calibri" panose="020F0502020204030204" pitchFamily="34" charset="0"/>
                <a:cs typeface="Calibri" panose="020F0502020204030204" pitchFamily="34" charset="0"/>
              </a:rPr>
              <a:t>Info-Veranstaltung des Austauschprogramms Erasmus+ </a:t>
            </a:r>
          </a:p>
        </p:txBody>
      </p:sp>
    </p:spTree>
    <p:extLst>
      <p:ext uri="{BB962C8B-B14F-4D97-AF65-F5344CB8AC3E}">
        <p14:creationId xmlns:p14="http://schemas.microsoft.com/office/powerpoint/2010/main" val="26458374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6F5407-663C-9688-B901-7BD01C095E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9645C031-824D-5E01-70C2-B3D76C2B8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26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9C51FB7-675B-DB11-E9DD-02B926013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Sonderförderungen</a:t>
            </a:r>
            <a:br>
              <a:rPr lang="de-DE" dirty="0"/>
            </a:br>
            <a:endParaRPr lang="de-DE" dirty="0"/>
          </a:p>
        </p:txBody>
      </p:sp>
      <p:sp>
        <p:nvSpPr>
          <p:cNvPr id="4" name="Vertikaler Textplatzhalter 3">
            <a:extLst>
              <a:ext uri="{FF2B5EF4-FFF2-40B4-BE49-F238E27FC236}">
                <a16:creationId xmlns:a16="http://schemas.microsoft.com/office/drawing/2014/main" id="{5273FD0E-8698-46D8-CE9A-7DEB0F3885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de-DE" u="sng" dirty="0"/>
              <a:t>Realkostenantrag</a:t>
            </a:r>
          </a:p>
          <a:p>
            <a:r>
              <a:rPr lang="de-DE" dirty="0"/>
              <a:t>Möglichkeit für Personen der Zielgruppen 1-3: individueller Antrag auf Bezuschussung der:</a:t>
            </a:r>
          </a:p>
          <a:p>
            <a:r>
              <a:rPr lang="de-DE" dirty="0"/>
              <a:t>- auslandsbedingten Mehrkosten mit bis zu 15.000 € pro Semester und bis zu 30.000 € pro Jahr </a:t>
            </a:r>
          </a:p>
          <a:p>
            <a:r>
              <a:rPr lang="de-DE" dirty="0"/>
              <a:t>- realen zusätzlichen Kosten für die Durchführung einer vorbereitenden Reise mit bis zu 15.000 € pro Mobilität</a:t>
            </a:r>
          </a:p>
          <a:p>
            <a:endParaRPr lang="de-DE" u="sng" dirty="0"/>
          </a:p>
          <a:p>
            <a:r>
              <a:rPr lang="de-DE" u="sng" dirty="0"/>
              <a:t>Geförderte Reisetage</a:t>
            </a:r>
            <a:r>
              <a:rPr lang="de-DE" dirty="0"/>
              <a:t>: bei </a:t>
            </a:r>
            <a:r>
              <a:rPr lang="de-DE" b="1" dirty="0"/>
              <a:t>emissionsarmer</a:t>
            </a:r>
            <a:r>
              <a:rPr lang="de-DE" dirty="0"/>
              <a:t> oder </a:t>
            </a:r>
            <a:r>
              <a:rPr lang="de-DE" b="1" dirty="0"/>
              <a:t>überdurchschnittlich weiter </a:t>
            </a:r>
            <a:r>
              <a:rPr lang="de-DE" dirty="0"/>
              <a:t>(mehr als 2500 km) An- und/oder Abreise können bis zu 4 zusätzliche Reisetage gefördert werden</a:t>
            </a:r>
          </a:p>
          <a:p>
            <a:endParaRPr lang="de-DE" dirty="0"/>
          </a:p>
          <a:p>
            <a:r>
              <a:rPr lang="de-DE" sz="1400" dirty="0">
                <a:sym typeface="Wingdings" panose="05000000000000000000" pitchFamily="2" charset="2"/>
              </a:rPr>
              <a:t> </a:t>
            </a:r>
            <a:r>
              <a:rPr lang="de-DE" sz="1400" dirty="0"/>
              <a:t>Mehr dazu: https://www.uni-muenster.de/studium/outgoing/erasmus/sonderfoerderungen.html#top-up</a:t>
            </a:r>
          </a:p>
        </p:txBody>
      </p:sp>
      <p:sp>
        <p:nvSpPr>
          <p:cNvPr id="7" name="Datumsplatzhalter 12">
            <a:extLst>
              <a:ext uri="{FF2B5EF4-FFF2-40B4-BE49-F238E27FC236}">
                <a16:creationId xmlns:a16="http://schemas.microsoft.com/office/drawing/2014/main" id="{BE164CFE-6C66-4BC3-DF65-D7661D09B4EB}"/>
              </a:ext>
            </a:extLst>
          </p:cNvPr>
          <p:cNvSpPr txBox="1">
            <a:spLocks/>
          </p:cNvSpPr>
          <p:nvPr/>
        </p:nvSpPr>
        <p:spPr>
          <a:xfrm>
            <a:off x="3600450" y="388938"/>
            <a:ext cx="8243888" cy="360362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400" b="1" dirty="0">
                <a:latin typeface="Calibri" panose="020F0502020204030204" pitchFamily="34" charset="0"/>
                <a:cs typeface="Calibri" panose="020F0502020204030204" pitchFamily="34" charset="0"/>
              </a:rPr>
              <a:t>Info-Veranstaltung des Austauschprogramms Erasmus+ </a:t>
            </a:r>
          </a:p>
        </p:txBody>
      </p:sp>
    </p:spTree>
    <p:extLst>
      <p:ext uri="{BB962C8B-B14F-4D97-AF65-F5344CB8AC3E}">
        <p14:creationId xmlns:p14="http://schemas.microsoft.com/office/powerpoint/2010/main" val="23868364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677A5330-CEB6-8870-DD2E-4F759CA6B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27</a:t>
            </a:fld>
            <a:r>
              <a:rPr lang="de-DE" dirty="0"/>
              <a:t> </a:t>
            </a:r>
          </a:p>
        </p:txBody>
      </p:sp>
      <p:sp>
        <p:nvSpPr>
          <p:cNvPr id="4" name="Fußzeilenplatzhalter 13">
            <a:extLst>
              <a:ext uri="{FF2B5EF4-FFF2-40B4-BE49-F238E27FC236}">
                <a16:creationId xmlns:a16="http://schemas.microsoft.com/office/drawing/2014/main" id="{FF1A89E5-0000-1452-C4D5-CF97B3ECF132}"/>
              </a:ext>
            </a:extLst>
          </p:cNvPr>
          <p:cNvSpPr txBox="1">
            <a:spLocks/>
          </p:cNvSpPr>
          <p:nvPr/>
        </p:nvSpPr>
        <p:spPr>
          <a:xfrm>
            <a:off x="359999" y="6172447"/>
            <a:ext cx="8425225" cy="36000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dirty="0"/>
              <a:t>Erasmusbüro des Fachbereichs 14</a:t>
            </a:r>
            <a:endParaRPr lang="de-DE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Datumsplatzhalter 12">
            <a:extLst>
              <a:ext uri="{FF2B5EF4-FFF2-40B4-BE49-F238E27FC236}">
                <a16:creationId xmlns:a16="http://schemas.microsoft.com/office/drawing/2014/main" id="{4E8654C3-6604-7FC5-9EA5-1E053C9A0B11}"/>
              </a:ext>
            </a:extLst>
          </p:cNvPr>
          <p:cNvSpPr txBox="1">
            <a:spLocks/>
          </p:cNvSpPr>
          <p:nvPr/>
        </p:nvSpPr>
        <p:spPr>
          <a:xfrm>
            <a:off x="3600450" y="388938"/>
            <a:ext cx="8243888" cy="360362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400" b="1" dirty="0">
                <a:latin typeface="Calibri" panose="020F0502020204030204" pitchFamily="34" charset="0"/>
                <a:cs typeface="Calibri" panose="020F0502020204030204" pitchFamily="34" charset="0"/>
              </a:rPr>
              <a:t>Info-Veranstaltung des Austauschprogramms Erasmus+ </a:t>
            </a:r>
          </a:p>
        </p:txBody>
      </p:sp>
      <p:sp>
        <p:nvSpPr>
          <p:cNvPr id="3" name="Titel 4">
            <a:extLst>
              <a:ext uri="{FF2B5EF4-FFF2-40B4-BE49-F238E27FC236}">
                <a16:creationId xmlns:a16="http://schemas.microsoft.com/office/drawing/2014/main" id="{EE228525-C56A-9860-E0B9-5A2B73406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1350962"/>
            <a:ext cx="11484000" cy="575329"/>
          </a:xfrm>
        </p:spPr>
        <p:txBody>
          <a:bodyPr/>
          <a:lstStyle/>
          <a:p>
            <a:r>
              <a:rPr lang="de-DE" dirty="0"/>
              <a:t>Auslands-BAföG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FE743EEE-4606-71BC-D88B-2521241392D2}"/>
              </a:ext>
            </a:extLst>
          </p:cNvPr>
          <p:cNvSpPr txBox="1">
            <a:spLocks/>
          </p:cNvSpPr>
          <p:nvPr/>
        </p:nvSpPr>
        <p:spPr>
          <a:xfrm>
            <a:off x="360338" y="2111260"/>
            <a:ext cx="11484000" cy="4357802"/>
          </a:xfrm>
          <a:prstGeom prst="rect">
            <a:avLst/>
          </a:prstGeom>
        </p:spPr>
        <p:txBody>
          <a:bodyPr/>
          <a:lstStyle>
            <a:lvl1pPr marL="0" indent="0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Arial" panose="020B0604020202020204" pitchFamily="34" charset="0"/>
              <a:buNone/>
              <a:defRPr lang="de-DE" sz="2000" b="0" i="0" u="none" strike="noStrike" kern="1200" baseline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3972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503958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683942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719938" indent="0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None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6pPr>
            <a:lvl7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7pPr>
            <a:lvl8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8pPr>
            <a:lvl9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9pPr>
          </a:lstStyle>
          <a:p>
            <a:pPr marL="344488" lvl="1" indent="-342900">
              <a:buFont typeface="Arial" panose="020B0604020202020204" pitchFamily="34" charset="0"/>
              <a:buChar char="•"/>
            </a:pPr>
            <a:r>
              <a:rPr lang="de-DE" altLang="de-DE" dirty="0"/>
              <a:t>Monatliche </a:t>
            </a:r>
            <a:r>
              <a:rPr lang="de-DE" altLang="de-DE" b="0" dirty="0"/>
              <a:t>Beihilfe</a:t>
            </a:r>
          </a:p>
          <a:p>
            <a:pPr marL="344488" lvl="1" indent="-342900">
              <a:buFont typeface="Arial" panose="020B0604020202020204" pitchFamily="34" charset="0"/>
              <a:buChar char="•"/>
            </a:pPr>
            <a:r>
              <a:rPr lang="de-DE" altLang="de-DE" dirty="0"/>
              <a:t>Studienaufenthalt</a:t>
            </a:r>
            <a:r>
              <a:rPr lang="de-DE" altLang="de-DE" b="0" dirty="0"/>
              <a:t> von </a:t>
            </a:r>
            <a:r>
              <a:rPr lang="de-DE" altLang="de-DE" dirty="0"/>
              <a:t>mind. 3 Monaten</a:t>
            </a:r>
          </a:p>
          <a:p>
            <a:pPr marL="344488" lvl="1" indent="-342900">
              <a:buFont typeface="Arial" panose="020B0604020202020204" pitchFamily="34" charset="0"/>
              <a:buChar char="•"/>
            </a:pPr>
            <a:r>
              <a:rPr lang="de-DE" altLang="de-DE" dirty="0"/>
              <a:t>Voraussetzungen:</a:t>
            </a:r>
          </a:p>
          <a:p>
            <a:pPr marL="1588" lvl="1" indent="0">
              <a:buFont typeface="Meta Offc Pro" panose="020B0504030101020102" pitchFamily="34" charset="0"/>
              <a:buNone/>
            </a:pPr>
            <a:r>
              <a:rPr lang="de-DE" altLang="de-DE" dirty="0"/>
              <a:t>1) Studienleistungen müssen zumindest teilweise anrechenbar sein, </a:t>
            </a:r>
          </a:p>
          <a:p>
            <a:pPr marL="1588" lvl="1" indent="0">
              <a:spcBef>
                <a:spcPts val="0"/>
              </a:spcBef>
              <a:buFont typeface="Meta Offc Pro" panose="020B0504030101020102" pitchFamily="34" charset="0"/>
              <a:buNone/>
            </a:pPr>
            <a:r>
              <a:rPr lang="de-DE" altLang="de-DE" dirty="0"/>
              <a:t>2) Sprachkenntnisse müssen nachgewiesen werden</a:t>
            </a:r>
          </a:p>
          <a:p>
            <a:pPr marL="344488" lvl="1" indent="-342900">
              <a:buFont typeface="Arial" panose="020B0604020202020204" pitchFamily="34" charset="0"/>
              <a:buChar char="•"/>
            </a:pPr>
            <a:r>
              <a:rPr lang="de-DE" altLang="de-DE" b="0" dirty="0">
                <a:sym typeface="Wingdings" pitchFamily="2" charset="2"/>
              </a:rPr>
              <a:t> §5a Bundesausbildungsförderungsgesetz: </a:t>
            </a:r>
            <a:r>
              <a:rPr lang="de-DE" altLang="de-DE" dirty="0">
                <a:sym typeface="Wingdings" pitchFamily="2" charset="2"/>
              </a:rPr>
              <a:t>für ein Jahr Auslands-BAföG bekommt ihr ein Jahr länger Inlands-BAföG</a:t>
            </a:r>
          </a:p>
          <a:p>
            <a:pPr marL="1588" lvl="1" indent="0">
              <a:buNone/>
            </a:pPr>
            <a:endParaRPr lang="de-DE" altLang="de-DE" sz="800" dirty="0"/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DE" altLang="de-DE" b="1" dirty="0">
                <a:solidFill>
                  <a:srgbClr val="FF0000"/>
                </a:solidFill>
              </a:rPr>
              <a:t>   WICHTIG</a:t>
            </a:r>
            <a:r>
              <a:rPr lang="de-DE" altLang="de-DE" b="1" dirty="0"/>
              <a:t>: </a:t>
            </a:r>
            <a:r>
              <a:rPr lang="de-DE" altLang="de-DE" dirty="0"/>
              <a:t>6 Monate vor der Ausreise beim zuständigen BAföG-Amt beantragen!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5037CCC-8BD5-4ECF-A042-1424EC2C0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0247" y="1350962"/>
            <a:ext cx="3128665" cy="1815938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370DDC82-0830-741C-7CAE-CF8DE0729BBD}"/>
              </a:ext>
            </a:extLst>
          </p:cNvPr>
          <p:cNvSpPr txBox="1"/>
          <p:nvPr/>
        </p:nvSpPr>
        <p:spPr>
          <a:xfrm>
            <a:off x="7929329" y="3184106"/>
            <a:ext cx="31946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/>
              <a:t>Quelle: https://www.bafög.de/</a:t>
            </a:r>
            <a:r>
              <a:rPr lang="de-DE" sz="1100" dirty="0" err="1"/>
              <a:t>bafoeg</a:t>
            </a:r>
            <a:r>
              <a:rPr lang="de-DE" sz="1100" dirty="0"/>
              <a:t>/de/</a:t>
            </a:r>
            <a:r>
              <a:rPr lang="de-DE" sz="1100" dirty="0" err="1"/>
              <a:t>home</a:t>
            </a:r>
            <a:r>
              <a:rPr lang="de-DE" sz="1100" dirty="0"/>
              <a:t>/</a:t>
            </a:r>
            <a:r>
              <a:rPr lang="de-DE" sz="1100" dirty="0" err="1"/>
              <a:t>home_node.html;jsessionid</a:t>
            </a:r>
            <a:r>
              <a:rPr lang="de-DE" sz="1100" dirty="0"/>
              <a:t>=58DE29AD3C83D3F322515680C29DFC79.live091</a:t>
            </a:r>
          </a:p>
        </p:txBody>
      </p:sp>
    </p:spTree>
    <p:extLst>
      <p:ext uri="{BB962C8B-B14F-4D97-AF65-F5344CB8AC3E}">
        <p14:creationId xmlns:p14="http://schemas.microsoft.com/office/powerpoint/2010/main" val="2470645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677A5330-CEB6-8870-DD2E-4F759CA6B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28</a:t>
            </a:fld>
            <a:r>
              <a:rPr lang="de-DE" dirty="0"/>
              <a:t> </a:t>
            </a:r>
          </a:p>
        </p:txBody>
      </p:sp>
      <p:sp>
        <p:nvSpPr>
          <p:cNvPr id="4" name="Fußzeilenplatzhalter 13">
            <a:extLst>
              <a:ext uri="{FF2B5EF4-FFF2-40B4-BE49-F238E27FC236}">
                <a16:creationId xmlns:a16="http://schemas.microsoft.com/office/drawing/2014/main" id="{FF1A89E5-0000-1452-C4D5-CF97B3ECF132}"/>
              </a:ext>
            </a:extLst>
          </p:cNvPr>
          <p:cNvSpPr txBox="1">
            <a:spLocks/>
          </p:cNvSpPr>
          <p:nvPr/>
        </p:nvSpPr>
        <p:spPr>
          <a:xfrm>
            <a:off x="359999" y="6172447"/>
            <a:ext cx="8425225" cy="36000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dirty="0"/>
              <a:t>Erasmusbüro des Fachbereichs 14</a:t>
            </a:r>
            <a:endParaRPr lang="de-DE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Datumsplatzhalter 12">
            <a:extLst>
              <a:ext uri="{FF2B5EF4-FFF2-40B4-BE49-F238E27FC236}">
                <a16:creationId xmlns:a16="http://schemas.microsoft.com/office/drawing/2014/main" id="{4E8654C3-6604-7FC5-9EA5-1E053C9A0B11}"/>
              </a:ext>
            </a:extLst>
          </p:cNvPr>
          <p:cNvSpPr txBox="1">
            <a:spLocks/>
          </p:cNvSpPr>
          <p:nvPr/>
        </p:nvSpPr>
        <p:spPr>
          <a:xfrm>
            <a:off x="3600450" y="388938"/>
            <a:ext cx="8243888" cy="360362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400" b="1" dirty="0">
                <a:latin typeface="Calibri" panose="020F0502020204030204" pitchFamily="34" charset="0"/>
                <a:cs typeface="Calibri" panose="020F0502020204030204" pitchFamily="34" charset="0"/>
              </a:rPr>
              <a:t>Info-Veranstaltung des Austauschprogramms Erasmus+ </a:t>
            </a:r>
          </a:p>
        </p:txBody>
      </p:sp>
      <p:sp>
        <p:nvSpPr>
          <p:cNvPr id="3" name="Titel 4">
            <a:extLst>
              <a:ext uri="{FF2B5EF4-FFF2-40B4-BE49-F238E27FC236}">
                <a16:creationId xmlns:a16="http://schemas.microsoft.com/office/drawing/2014/main" id="{CE2A9E66-4990-A241-E97A-CF40B0F17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1350962"/>
            <a:ext cx="11484000" cy="575329"/>
          </a:xfrm>
        </p:spPr>
        <p:txBody>
          <a:bodyPr/>
          <a:lstStyle/>
          <a:p>
            <a:r>
              <a:rPr lang="de-DE" dirty="0"/>
              <a:t>Deadline Bewerbungen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391D19A3-EA6A-76EC-F300-91BA956B3EA6}"/>
              </a:ext>
            </a:extLst>
          </p:cNvPr>
          <p:cNvSpPr txBox="1">
            <a:spLocks/>
          </p:cNvSpPr>
          <p:nvPr/>
        </p:nvSpPr>
        <p:spPr>
          <a:xfrm>
            <a:off x="360000" y="2322512"/>
            <a:ext cx="11484000" cy="3698775"/>
          </a:xfrm>
          <a:prstGeom prst="rect">
            <a:avLst/>
          </a:prstGeom>
        </p:spPr>
        <p:txBody>
          <a:bodyPr/>
          <a:lstStyle>
            <a:lvl1pPr marL="0" indent="0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Arial" panose="020B0604020202020204" pitchFamily="34" charset="0"/>
              <a:buNone/>
              <a:defRPr lang="de-DE" sz="2000" b="0" i="0" u="none" strike="noStrike" kern="1200" baseline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3972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503958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683942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719938" indent="0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None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6pPr>
            <a:lvl7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7pPr>
            <a:lvl8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8pPr>
            <a:lvl9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9pPr>
          </a:lstStyle>
          <a:p>
            <a:r>
              <a:rPr lang="de-DE" sz="2400" dirty="0"/>
              <a:t>Abgabefrist der </a:t>
            </a:r>
            <a:r>
              <a:rPr lang="de-DE" sz="2400" b="1" dirty="0"/>
              <a:t>vollständigen Bewerbungsunterlagen </a:t>
            </a:r>
            <a:r>
              <a:rPr lang="de-DE" sz="2400" dirty="0"/>
              <a:t>für das Studienjahr 2025/2026:</a:t>
            </a:r>
          </a:p>
          <a:p>
            <a:pPr algn="ctr"/>
            <a:r>
              <a:rPr lang="de-DE" sz="5400" b="1" dirty="0">
                <a:solidFill>
                  <a:srgbClr val="FF0000"/>
                </a:solidFill>
              </a:rPr>
              <a:t>18.01.2026*</a:t>
            </a:r>
            <a:endParaRPr lang="de-DE" sz="4800" dirty="0"/>
          </a:p>
          <a:p>
            <a:r>
              <a:rPr lang="de-DE" sz="2500" b="1" dirty="0">
                <a:sym typeface="Wingdings" panose="05000000000000000000" pitchFamily="2" charset="2"/>
              </a:rPr>
              <a:t> Abgabe als </a:t>
            </a:r>
            <a:r>
              <a:rPr lang="de-DE" sz="2500" b="1" u="sng" dirty="0">
                <a:sym typeface="Wingdings" panose="05000000000000000000" pitchFamily="2" charset="2"/>
              </a:rPr>
              <a:t>eine</a:t>
            </a:r>
            <a:r>
              <a:rPr lang="de-DE" sz="2500" b="1" dirty="0">
                <a:sym typeface="Wingdings" panose="05000000000000000000" pitchFamily="2" charset="2"/>
              </a:rPr>
              <a:t> </a:t>
            </a:r>
            <a:r>
              <a:rPr lang="de-DE" sz="2500" b="1" dirty="0" err="1">
                <a:sym typeface="Wingdings" panose="05000000000000000000" pitchFamily="2" charset="2"/>
              </a:rPr>
              <a:t>pdf</a:t>
            </a:r>
            <a:r>
              <a:rPr lang="de-DE" sz="2500" b="1" dirty="0">
                <a:sym typeface="Wingdings" panose="05000000000000000000" pitchFamily="2" charset="2"/>
              </a:rPr>
              <a:t>-Datei </a:t>
            </a:r>
            <a:r>
              <a:rPr lang="de-DE" sz="2500" b="1" dirty="0"/>
              <a:t>via E-Mail an: erasmus.geo@uni-muenster.de</a:t>
            </a:r>
            <a:endParaRPr lang="de-DE" sz="2500" dirty="0"/>
          </a:p>
          <a:p>
            <a:endParaRPr lang="de-DE" sz="1600" b="1" dirty="0"/>
          </a:p>
          <a:p>
            <a:r>
              <a:rPr lang="de-DE" sz="1600" b="1" dirty="0"/>
              <a:t>*Deadline für Restplätze:</a:t>
            </a:r>
            <a:br>
              <a:rPr lang="de-DE" sz="1600" b="1" dirty="0"/>
            </a:br>
            <a:r>
              <a:rPr lang="de-DE" sz="1600" dirty="0"/>
              <a:t>Winter-/ Sommersemester: </a:t>
            </a:r>
            <a:r>
              <a:rPr lang="de-DE" sz="1600" u="sng" dirty="0"/>
              <a:t>15.04. </a:t>
            </a:r>
            <a:r>
              <a:rPr lang="de-DE" sz="1600" dirty="0"/>
              <a:t> </a:t>
            </a:r>
            <a:br>
              <a:rPr lang="de-DE" sz="1400" dirty="0"/>
            </a:br>
            <a:endParaRPr lang="de-DE" dirty="0"/>
          </a:p>
        </p:txBody>
      </p:sp>
      <p:pic>
        <p:nvPicPr>
          <p:cNvPr id="7" name="Grafik 6" descr="Sanduhr">
            <a:extLst>
              <a:ext uri="{FF2B5EF4-FFF2-40B4-BE49-F238E27FC236}">
                <a16:creationId xmlns:a16="http://schemas.microsoft.com/office/drawing/2014/main" id="{EF5DD897-C885-9499-4A12-185006F7E1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99424" y="29718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6126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677A5330-CEB6-8870-DD2E-4F759CA6B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29</a:t>
            </a:fld>
            <a:r>
              <a:rPr lang="de-DE" dirty="0"/>
              <a:t> </a:t>
            </a:r>
          </a:p>
        </p:txBody>
      </p:sp>
      <p:sp>
        <p:nvSpPr>
          <p:cNvPr id="4" name="Fußzeilenplatzhalter 13">
            <a:extLst>
              <a:ext uri="{FF2B5EF4-FFF2-40B4-BE49-F238E27FC236}">
                <a16:creationId xmlns:a16="http://schemas.microsoft.com/office/drawing/2014/main" id="{FF1A89E5-0000-1452-C4D5-CF97B3ECF132}"/>
              </a:ext>
            </a:extLst>
          </p:cNvPr>
          <p:cNvSpPr txBox="1">
            <a:spLocks/>
          </p:cNvSpPr>
          <p:nvPr/>
        </p:nvSpPr>
        <p:spPr>
          <a:xfrm>
            <a:off x="359999" y="6172447"/>
            <a:ext cx="8425225" cy="36000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dirty="0"/>
              <a:t>Erasmusbüro des Fachbereichs 14</a:t>
            </a:r>
            <a:endParaRPr lang="de-DE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Datumsplatzhalter 12">
            <a:extLst>
              <a:ext uri="{FF2B5EF4-FFF2-40B4-BE49-F238E27FC236}">
                <a16:creationId xmlns:a16="http://schemas.microsoft.com/office/drawing/2014/main" id="{4E8654C3-6604-7FC5-9EA5-1E053C9A0B11}"/>
              </a:ext>
            </a:extLst>
          </p:cNvPr>
          <p:cNvSpPr txBox="1">
            <a:spLocks/>
          </p:cNvSpPr>
          <p:nvPr/>
        </p:nvSpPr>
        <p:spPr>
          <a:xfrm>
            <a:off x="3600450" y="388938"/>
            <a:ext cx="8243888" cy="360362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400" b="1" dirty="0">
                <a:latin typeface="Calibri" panose="020F0502020204030204" pitchFamily="34" charset="0"/>
                <a:cs typeface="Calibri" panose="020F0502020204030204" pitchFamily="34" charset="0"/>
              </a:rPr>
              <a:t>Info-Veranstaltung des Austauschprogramms Erasmus+ </a:t>
            </a:r>
          </a:p>
        </p:txBody>
      </p:sp>
      <p:sp>
        <p:nvSpPr>
          <p:cNvPr id="3" name="Titel 4">
            <a:extLst>
              <a:ext uri="{FF2B5EF4-FFF2-40B4-BE49-F238E27FC236}">
                <a16:creationId xmlns:a16="http://schemas.microsoft.com/office/drawing/2014/main" id="{EF56CD47-3BBF-A332-057E-05B88CA56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1350962"/>
            <a:ext cx="11484000" cy="575329"/>
          </a:xfrm>
        </p:spPr>
        <p:txBody>
          <a:bodyPr/>
          <a:lstStyle/>
          <a:p>
            <a:r>
              <a:rPr lang="de-DE" dirty="0"/>
              <a:t>Informationen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2A8CCBD-DD13-04C1-ABC4-E34B4B5BDC26}"/>
              </a:ext>
            </a:extLst>
          </p:cNvPr>
          <p:cNvSpPr txBox="1">
            <a:spLocks/>
          </p:cNvSpPr>
          <p:nvPr/>
        </p:nvSpPr>
        <p:spPr>
          <a:xfrm>
            <a:off x="360000" y="2322513"/>
            <a:ext cx="11484000" cy="3421062"/>
          </a:xfrm>
          <a:prstGeom prst="rect">
            <a:avLst/>
          </a:prstGeom>
        </p:spPr>
        <p:txBody>
          <a:bodyPr/>
          <a:lstStyle>
            <a:lvl1pPr marL="0" indent="0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Arial" panose="020B0604020202020204" pitchFamily="34" charset="0"/>
              <a:buNone/>
              <a:defRPr lang="de-DE" sz="2000" b="0" i="0" u="none" strike="noStrike" kern="1200" baseline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3972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503958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683942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719938" indent="0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None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6pPr>
            <a:lvl7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7pPr>
            <a:lvl8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8pPr>
            <a:lvl9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9pPr>
          </a:lstStyle>
          <a:p>
            <a:pPr marL="287021" indent="-285750">
              <a:buFont typeface="Arial" panose="020B0604020202020204" pitchFamily="34" charset="0"/>
              <a:buChar char="•"/>
            </a:pPr>
            <a:r>
              <a:rPr lang="en-GB" altLang="de-DE" sz="1800" b="1" dirty="0"/>
              <a:t>  </a:t>
            </a:r>
            <a:r>
              <a:rPr lang="en-GB" altLang="de-DE" b="1" dirty="0"/>
              <a:t> </a:t>
            </a:r>
            <a:r>
              <a:rPr lang="en-GB" altLang="de-DE" b="1" dirty="0" err="1"/>
              <a:t>Erasmusbüro</a:t>
            </a:r>
            <a:r>
              <a:rPr lang="en-GB" altLang="de-DE" b="1" dirty="0"/>
              <a:t>-Website FB 14</a:t>
            </a:r>
            <a:endParaRPr lang="en-GB" dirty="0"/>
          </a:p>
          <a:p>
            <a:pPr lvl="1" indent="169541"/>
            <a:r>
              <a:rPr lang="en-GB" altLang="de-DE" sz="1800" dirty="0"/>
              <a:t>   </a:t>
            </a:r>
            <a:r>
              <a:rPr lang="en-GB" altLang="de-DE" sz="1800" b="0" dirty="0" err="1"/>
              <a:t>Infosteckbriefe</a:t>
            </a:r>
            <a:r>
              <a:rPr lang="en-GB" altLang="de-DE" sz="1800" b="0" dirty="0"/>
              <a:t> und Links </a:t>
            </a:r>
            <a:r>
              <a:rPr lang="en-GB" altLang="de-DE" sz="1800" b="0" dirty="0" err="1"/>
              <a:t>zu</a:t>
            </a:r>
            <a:r>
              <a:rPr lang="en-GB" altLang="de-DE" sz="1800" b="0" dirty="0"/>
              <a:t> den Homepages der </a:t>
            </a:r>
            <a:r>
              <a:rPr lang="en-GB" altLang="de-DE" sz="1800" b="0" dirty="0" err="1"/>
              <a:t>Partnerunis</a:t>
            </a:r>
            <a:endParaRPr lang="en-GB" altLang="de-DE" sz="1800" b="0" dirty="0"/>
          </a:p>
          <a:p>
            <a:pPr marL="344171" indent="-342900">
              <a:buFont typeface="Arial" panose="020B0604020202020204" pitchFamily="34" charset="0"/>
              <a:buChar char="•"/>
            </a:pPr>
            <a:r>
              <a:rPr lang="en-GB" altLang="de-DE" dirty="0"/>
              <a:t>   </a:t>
            </a:r>
            <a:r>
              <a:rPr lang="en-GB" altLang="de-DE" b="1" dirty="0"/>
              <a:t>Erasmus-</a:t>
            </a:r>
            <a:r>
              <a:rPr lang="en-GB" altLang="de-DE" b="1" dirty="0" err="1"/>
              <a:t>Büro</a:t>
            </a:r>
            <a:endParaRPr lang="en-GB" altLang="de-DE" b="1" dirty="0"/>
          </a:p>
          <a:p>
            <a:pPr lvl="1"/>
            <a:r>
              <a:rPr lang="en-GB" altLang="de-DE" sz="1800" b="0" dirty="0"/>
              <a:t>   </a:t>
            </a:r>
            <a:r>
              <a:rPr lang="en-GB" altLang="de-DE" sz="1800" b="0" dirty="0" err="1">
                <a:highlight>
                  <a:srgbClr val="FFFF00"/>
                </a:highlight>
              </a:rPr>
              <a:t>Beratung</a:t>
            </a:r>
            <a:r>
              <a:rPr lang="en-GB" altLang="de-DE" sz="1800" b="0" dirty="0">
                <a:highlight>
                  <a:srgbClr val="FFFF00"/>
                </a:highlight>
              </a:rPr>
              <a:t> </a:t>
            </a:r>
            <a:r>
              <a:rPr lang="en-GB" altLang="de-DE" sz="1800" b="0" dirty="0" err="1">
                <a:highlight>
                  <a:srgbClr val="FFFF00"/>
                </a:highlight>
              </a:rPr>
              <a:t>montags</a:t>
            </a:r>
            <a:r>
              <a:rPr lang="en-GB" altLang="de-DE" sz="1800" b="0" dirty="0">
                <a:highlight>
                  <a:srgbClr val="FFFF00"/>
                </a:highlight>
              </a:rPr>
              <a:t> u. </a:t>
            </a:r>
            <a:r>
              <a:rPr lang="en-GB" altLang="de-DE" sz="1800" b="0" dirty="0" err="1">
                <a:highlight>
                  <a:srgbClr val="FFFF00"/>
                </a:highlight>
              </a:rPr>
              <a:t>donnerstags</a:t>
            </a:r>
            <a:r>
              <a:rPr lang="en-GB" altLang="de-DE" sz="1800" b="0" dirty="0">
                <a:highlight>
                  <a:srgbClr val="FFFF00"/>
                </a:highlight>
              </a:rPr>
              <a:t> (</a:t>
            </a:r>
            <a:r>
              <a:rPr lang="en-GB" altLang="de-DE" sz="1800" b="0" dirty="0" err="1">
                <a:highlight>
                  <a:srgbClr val="FFFF00"/>
                </a:highlight>
              </a:rPr>
              <a:t>siehe</a:t>
            </a:r>
            <a:r>
              <a:rPr lang="en-GB" altLang="de-DE" sz="1800" b="0" dirty="0">
                <a:highlight>
                  <a:srgbClr val="FFFF00"/>
                </a:highlight>
              </a:rPr>
              <a:t> </a:t>
            </a:r>
            <a:r>
              <a:rPr lang="en-GB" altLang="de-DE" sz="1800" b="0" dirty="0" err="1">
                <a:highlight>
                  <a:srgbClr val="FFFF00"/>
                </a:highlight>
              </a:rPr>
              <a:t>Sprechstunde</a:t>
            </a:r>
            <a:r>
              <a:rPr lang="en-GB" altLang="de-DE" sz="1800" b="0" dirty="0"/>
              <a:t>)</a:t>
            </a:r>
          </a:p>
          <a:p>
            <a:pPr marL="359970" lvl="2" indent="0">
              <a:buFont typeface="Meta Offc Pro" panose="020B0504030101020102" pitchFamily="34" charset="0"/>
              <a:buNone/>
            </a:pPr>
            <a:r>
              <a:rPr lang="en-GB" altLang="de-DE" sz="1800" b="0" u="sng" dirty="0">
                <a:sym typeface="Wingdings" panose="05000000000000000000" pitchFamily="2" charset="2"/>
              </a:rPr>
              <a:t> </a:t>
            </a:r>
            <a:r>
              <a:rPr lang="en-GB" altLang="de-DE" sz="1800" b="0" u="sng" dirty="0" err="1"/>
              <a:t>Sprechstundentermine</a:t>
            </a:r>
            <a:r>
              <a:rPr lang="en-GB" altLang="de-DE" sz="1800" b="0" u="sng" dirty="0"/>
              <a:t> </a:t>
            </a:r>
            <a:r>
              <a:rPr lang="en-GB" altLang="de-DE" sz="1800" b="0" u="sng" dirty="0" err="1"/>
              <a:t>über</a:t>
            </a:r>
            <a:r>
              <a:rPr lang="en-GB" altLang="de-DE" sz="1800" b="0" u="sng" dirty="0"/>
              <a:t> das </a:t>
            </a:r>
            <a:r>
              <a:rPr lang="en-GB" altLang="de-DE" sz="1800" b="0" u="sng" dirty="0" err="1"/>
              <a:t>Learnweb</a:t>
            </a:r>
            <a:r>
              <a:rPr lang="en-GB" altLang="de-DE" sz="1800" b="0" u="sng" dirty="0"/>
              <a:t> </a:t>
            </a:r>
            <a:r>
              <a:rPr lang="en-GB" altLang="de-DE" sz="1800" b="0" u="sng" dirty="0" err="1"/>
              <a:t>buchbar</a:t>
            </a:r>
            <a:endParaRPr lang="en-GB" altLang="de-DE" sz="1800" b="0" u="sng" dirty="0"/>
          </a:p>
          <a:p>
            <a:pPr lvl="1"/>
            <a:r>
              <a:rPr lang="en-GB" altLang="de-DE" sz="1800" b="0" dirty="0"/>
              <a:t>   E-Mail-</a:t>
            </a:r>
            <a:r>
              <a:rPr lang="en-GB" altLang="de-DE" sz="1800" b="0" dirty="0" err="1"/>
              <a:t>Adressen</a:t>
            </a:r>
            <a:r>
              <a:rPr lang="en-GB" altLang="de-DE" sz="1800" b="0" dirty="0"/>
              <a:t> </a:t>
            </a:r>
            <a:r>
              <a:rPr lang="en-GB" altLang="de-DE" sz="1800" b="0" dirty="0" err="1"/>
              <a:t>ehemaliger</a:t>
            </a:r>
            <a:r>
              <a:rPr lang="en-GB" altLang="de-DE" sz="1800" b="0" dirty="0"/>
              <a:t> </a:t>
            </a:r>
            <a:r>
              <a:rPr lang="en-GB" altLang="de-DE" sz="1800" b="0" dirty="0" err="1"/>
              <a:t>Stipendiat</a:t>
            </a:r>
            <a:r>
              <a:rPr lang="en-GB" altLang="de-DE" sz="1800" b="0" dirty="0"/>
              <a:t>*</a:t>
            </a:r>
            <a:r>
              <a:rPr lang="en-GB" altLang="de-DE" sz="1800" b="0" dirty="0" err="1"/>
              <a:t>innen</a:t>
            </a:r>
            <a:r>
              <a:rPr lang="en-GB" altLang="de-DE" sz="1800" b="0" dirty="0"/>
              <a:t> </a:t>
            </a:r>
            <a:r>
              <a:rPr lang="en-GB" altLang="de-DE" sz="1800" b="0" dirty="0" err="1"/>
              <a:t>erhaltet</a:t>
            </a:r>
            <a:r>
              <a:rPr lang="en-GB" altLang="de-DE" sz="1800" b="0" dirty="0"/>
              <a:t> </a:t>
            </a:r>
            <a:r>
              <a:rPr lang="en-GB" altLang="de-DE" sz="1800" b="0" dirty="0" err="1"/>
              <a:t>ihr</a:t>
            </a:r>
            <a:r>
              <a:rPr lang="en-GB" altLang="de-DE" sz="1800" b="0" dirty="0"/>
              <a:t> </a:t>
            </a:r>
            <a:r>
              <a:rPr lang="en-GB" altLang="de-DE" sz="1800" b="0" dirty="0" err="1"/>
              <a:t>bei</a:t>
            </a:r>
            <a:r>
              <a:rPr lang="en-GB" altLang="de-DE" sz="1800" b="0" dirty="0"/>
              <a:t> </a:t>
            </a:r>
            <a:r>
              <a:rPr lang="en-GB" altLang="de-DE" sz="1800" b="0" dirty="0" err="1"/>
              <a:t>uns</a:t>
            </a:r>
            <a:r>
              <a:rPr lang="en-GB" altLang="de-DE" sz="1800" b="0" dirty="0"/>
              <a:t> </a:t>
            </a:r>
          </a:p>
          <a:p>
            <a:pPr lvl="1"/>
            <a:r>
              <a:rPr lang="en-GB" altLang="de-DE" sz="1800" b="0" dirty="0"/>
              <a:t>   </a:t>
            </a:r>
            <a:r>
              <a:rPr lang="en-GB" altLang="de-DE" sz="1800" b="0" dirty="0" err="1"/>
              <a:t>Ggf</a:t>
            </a:r>
            <a:r>
              <a:rPr lang="en-GB" altLang="de-DE" sz="1800" b="0" dirty="0"/>
              <a:t>. </a:t>
            </a:r>
            <a:r>
              <a:rPr lang="en-GB" altLang="de-DE" sz="1800" b="0" dirty="0" err="1"/>
              <a:t>Broschüren</a:t>
            </a:r>
            <a:r>
              <a:rPr lang="en-GB" altLang="de-DE" sz="1800" b="0" dirty="0"/>
              <a:t> der </a:t>
            </a:r>
            <a:r>
              <a:rPr lang="en-GB" altLang="de-DE" sz="1800" b="0" dirty="0" err="1"/>
              <a:t>Partnerunis</a:t>
            </a:r>
            <a:endParaRPr lang="en-GB" altLang="de-DE" sz="1800" b="0" dirty="0"/>
          </a:p>
          <a:p>
            <a:endParaRPr lang="en-GB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DE4ADCB-6171-22A0-1FBC-E55F17BD81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175" t="31101" r="5113" b="17451"/>
          <a:stretch/>
        </p:blipFill>
        <p:spPr>
          <a:xfrm>
            <a:off x="7290779" y="1638626"/>
            <a:ext cx="4279333" cy="4032448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3A9C310E-2668-06C9-F0B3-81E40EECD47A}"/>
              </a:ext>
            </a:extLst>
          </p:cNvPr>
          <p:cNvSpPr txBox="1"/>
          <p:nvPr/>
        </p:nvSpPr>
        <p:spPr>
          <a:xfrm>
            <a:off x="7265347" y="1209753"/>
            <a:ext cx="4140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Reiter auf unserer Website: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2845564-9454-9183-D8A0-46DBC0EB9114}"/>
              </a:ext>
            </a:extLst>
          </p:cNvPr>
          <p:cNvSpPr txBox="1"/>
          <p:nvPr/>
        </p:nvSpPr>
        <p:spPr>
          <a:xfrm>
            <a:off x="7290779" y="5671074"/>
            <a:ext cx="42793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/>
              <a:t>Quelle: https://www.uni-muenster.de/Geowissenschaften/studium/erasmus/erasmus.html</a:t>
            </a:r>
          </a:p>
        </p:txBody>
      </p:sp>
    </p:spTree>
    <p:extLst>
      <p:ext uri="{BB962C8B-B14F-4D97-AF65-F5344CB8AC3E}">
        <p14:creationId xmlns:p14="http://schemas.microsoft.com/office/powerpoint/2010/main" val="41287792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677A5330-CEB6-8870-DD2E-4F759CA6B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3</a:t>
            </a:fld>
            <a:r>
              <a:rPr lang="de-DE" dirty="0"/>
              <a:t> </a:t>
            </a:r>
          </a:p>
        </p:txBody>
      </p:sp>
      <p:sp>
        <p:nvSpPr>
          <p:cNvPr id="4" name="Fußzeilenplatzhalter 2">
            <a:extLst>
              <a:ext uri="{FF2B5EF4-FFF2-40B4-BE49-F238E27FC236}">
                <a16:creationId xmlns:a16="http://schemas.microsoft.com/office/drawing/2014/main" id="{5F8642E7-1D39-A148-3F8C-BF7BD6DAA9B2}"/>
              </a:ext>
            </a:extLst>
          </p:cNvPr>
          <p:cNvSpPr txBox="1">
            <a:spLocks/>
          </p:cNvSpPr>
          <p:nvPr/>
        </p:nvSpPr>
        <p:spPr>
          <a:xfrm>
            <a:off x="359999" y="6172447"/>
            <a:ext cx="8425225" cy="36000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dirty="0"/>
              <a:t>Erasmusbüro des Fachbereichs 14</a:t>
            </a:r>
          </a:p>
        </p:txBody>
      </p:sp>
      <p:sp>
        <p:nvSpPr>
          <p:cNvPr id="5" name="Foliennummernplatzhalter 3">
            <a:extLst>
              <a:ext uri="{FF2B5EF4-FFF2-40B4-BE49-F238E27FC236}">
                <a16:creationId xmlns:a16="http://schemas.microsoft.com/office/drawing/2014/main" id="{F01DB61F-8312-A3EB-4D7E-906CFB15FFA6}"/>
              </a:ext>
            </a:extLst>
          </p:cNvPr>
          <p:cNvSpPr txBox="1">
            <a:spLocks/>
          </p:cNvSpPr>
          <p:nvPr/>
        </p:nvSpPr>
        <p:spPr>
          <a:xfrm>
            <a:off x="11124000" y="6172448"/>
            <a:ext cx="720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de-DE"/>
            </a:defPPr>
            <a:lvl1pPr marL="0" indent="0" algn="r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 i="0" kern="1200" baseline="0">
                <a:solidFill>
                  <a:srgbClr val="333F48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r" defTabSz="914377" rtl="0" eaLnBrk="1" latinLnBrk="0" hangingPunct="1">
              <a:lnSpc>
                <a:spcPct val="100000"/>
              </a:lnSpc>
              <a:spcBef>
                <a:spcPts val="0"/>
              </a:spcBef>
              <a:defRPr sz="1867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0" indent="0" algn="r" defTabSz="914377" rtl="0" eaLnBrk="1" latinLnBrk="0" hangingPunct="1">
              <a:lnSpc>
                <a:spcPct val="100000"/>
              </a:lnSpc>
              <a:spcBef>
                <a:spcPts val="0"/>
              </a:spcBef>
              <a:defRPr sz="1867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0" indent="0" algn="r" defTabSz="914377" rtl="0" eaLnBrk="1" latinLnBrk="0" hangingPunct="1">
              <a:lnSpc>
                <a:spcPct val="100000"/>
              </a:lnSpc>
              <a:spcBef>
                <a:spcPts val="0"/>
              </a:spcBef>
              <a:defRPr sz="1867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0" indent="0" algn="r" defTabSz="914377" rtl="0" eaLnBrk="1" latinLnBrk="0" hangingPunct="1">
              <a:lnSpc>
                <a:spcPct val="100000"/>
              </a:lnSpc>
              <a:spcBef>
                <a:spcPts val="0"/>
              </a:spcBef>
              <a:defRPr sz="1867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0" indent="0" algn="r" defTabSz="914377" rtl="0" eaLnBrk="1" latinLnBrk="0" hangingPunct="1">
              <a:lnSpc>
                <a:spcPct val="100000"/>
              </a:lnSpc>
              <a:spcBef>
                <a:spcPts val="0"/>
              </a:spcBef>
              <a:defRPr sz="1867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6pPr>
            <a:lvl7pPr marL="0" indent="0" algn="r" defTabSz="914377" rtl="0" eaLnBrk="1" latinLnBrk="0" hangingPunct="1">
              <a:lnSpc>
                <a:spcPct val="100000"/>
              </a:lnSpc>
              <a:spcBef>
                <a:spcPts val="0"/>
              </a:spcBef>
              <a:defRPr sz="1867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0" indent="0" algn="r" defTabSz="914377" rtl="0" eaLnBrk="1" latinLnBrk="0" hangingPunct="1">
              <a:lnSpc>
                <a:spcPct val="100000"/>
              </a:lnSpc>
              <a:spcBef>
                <a:spcPts val="0"/>
              </a:spcBef>
              <a:defRPr sz="1867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0" indent="0" algn="r" defTabSz="914377" rtl="0" eaLnBrk="1" latinLnBrk="0" hangingPunct="1">
              <a:lnSpc>
                <a:spcPct val="100000"/>
              </a:lnSpc>
              <a:spcBef>
                <a:spcPts val="0"/>
              </a:spcBef>
              <a:defRPr sz="1867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fld id="{6C8FC03C-C266-4645-ABC5-645062898383}" type="slidenum">
              <a:rPr lang="de-DE" smtClean="0"/>
              <a:pPr/>
              <a:t>3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6" name="Titel 4">
            <a:extLst>
              <a:ext uri="{FF2B5EF4-FFF2-40B4-BE49-F238E27FC236}">
                <a16:creationId xmlns:a16="http://schemas.microsoft.com/office/drawing/2014/main" id="{71D5655B-F6AA-06A2-A382-7CBC9EA7B708}"/>
              </a:ext>
            </a:extLst>
          </p:cNvPr>
          <p:cNvSpPr txBox="1">
            <a:spLocks/>
          </p:cNvSpPr>
          <p:nvPr/>
        </p:nvSpPr>
        <p:spPr>
          <a:xfrm>
            <a:off x="360000" y="1350962"/>
            <a:ext cx="11484000" cy="57532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29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 b="1" i="0" kern="1200" baseline="0">
                <a:solidFill>
                  <a:srgbClr val="333F48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Was ist Erasmus+?</a:t>
            </a:r>
          </a:p>
        </p:txBody>
      </p:sp>
      <p:sp>
        <p:nvSpPr>
          <p:cNvPr id="7" name="Inhaltsplatzhalter 5">
            <a:extLst>
              <a:ext uri="{FF2B5EF4-FFF2-40B4-BE49-F238E27FC236}">
                <a16:creationId xmlns:a16="http://schemas.microsoft.com/office/drawing/2014/main" id="{0C964115-4206-4254-1D61-B1AC80F5463E}"/>
              </a:ext>
            </a:extLst>
          </p:cNvPr>
          <p:cNvSpPr txBox="1">
            <a:spLocks/>
          </p:cNvSpPr>
          <p:nvPr/>
        </p:nvSpPr>
        <p:spPr>
          <a:xfrm>
            <a:off x="360000" y="1926291"/>
            <a:ext cx="11484000" cy="3817284"/>
          </a:xfrm>
          <a:prstGeom prst="rect">
            <a:avLst/>
          </a:prstGeom>
        </p:spPr>
        <p:txBody>
          <a:bodyPr/>
          <a:lstStyle>
            <a:lvl1pPr marL="0" indent="0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Arial" panose="020B0604020202020204" pitchFamily="34" charset="0"/>
              <a:buNone/>
              <a:defRPr lang="de-DE" sz="2000" b="0" i="0" u="none" strike="noStrike" kern="1200" baseline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3972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503958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683942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719938" indent="0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None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6pPr>
            <a:lvl7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7pPr>
            <a:lvl8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8pPr>
            <a:lvl9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9pPr>
          </a:lstStyle>
          <a:p>
            <a:pPr marL="1271">
              <a:spcBef>
                <a:spcPts val="0"/>
              </a:spcBef>
            </a:pPr>
            <a:r>
              <a:rPr lang="de-DE" altLang="de-DE" dirty="0"/>
              <a:t>Europaweiter Studierendenaustausch basierend auf Verträgen zwischen Instituten mit </a:t>
            </a:r>
          </a:p>
          <a:p>
            <a:pPr marL="1271">
              <a:spcBef>
                <a:spcPts val="0"/>
              </a:spcBef>
            </a:pPr>
            <a:r>
              <a:rPr lang="de-DE" altLang="de-DE" b="1" dirty="0"/>
              <a:t>Geographie, Landschaftsökologie, Geoinformatik und Geowissenschaften</a:t>
            </a:r>
          </a:p>
          <a:p>
            <a:pPr marL="1271" indent="179066">
              <a:buFont typeface="Arial"/>
              <a:buChar char="•"/>
            </a:pPr>
            <a:r>
              <a:rPr lang="de-DE" altLang="de-DE" dirty="0">
                <a:solidFill>
                  <a:srgbClr val="0B0805"/>
                </a:solidFill>
              </a:rPr>
              <a:t>Zurzeit ca. </a:t>
            </a:r>
            <a:r>
              <a:rPr lang="de-DE" altLang="de-DE" b="1" dirty="0">
                <a:solidFill>
                  <a:srgbClr val="0B0805"/>
                </a:solidFill>
              </a:rPr>
              <a:t>100 Austauschplätze </a:t>
            </a:r>
            <a:r>
              <a:rPr lang="de-DE" altLang="de-DE" dirty="0">
                <a:solidFill>
                  <a:srgbClr val="0B0805"/>
                </a:solidFill>
              </a:rPr>
              <a:t>an</a:t>
            </a:r>
          </a:p>
          <a:p>
            <a:pPr lvl="1"/>
            <a:r>
              <a:rPr lang="de-DE" altLang="de-DE" dirty="0">
                <a:solidFill>
                  <a:srgbClr val="0B0805"/>
                </a:solidFill>
              </a:rPr>
              <a:t>   knapp 51 Universitäten</a:t>
            </a:r>
          </a:p>
          <a:p>
            <a:pPr lvl="1"/>
            <a:r>
              <a:rPr lang="de-DE" altLang="de-DE" dirty="0">
                <a:solidFill>
                  <a:srgbClr val="0B0805"/>
                </a:solidFill>
              </a:rPr>
              <a:t>   in 25 europäischen Staaten</a:t>
            </a:r>
          </a:p>
          <a:p>
            <a:pPr marL="1271"/>
            <a:r>
              <a:rPr lang="de-DE" altLang="de-DE" dirty="0">
                <a:solidFill>
                  <a:srgbClr val="0B0805"/>
                </a:solidFill>
              </a:rPr>
              <a:t> Förderprogramm der EU</a:t>
            </a:r>
          </a:p>
          <a:p>
            <a:pPr lvl="1" indent="169541"/>
            <a:r>
              <a:rPr lang="de-DE" altLang="de-DE" dirty="0">
                <a:solidFill>
                  <a:srgbClr val="0B0805"/>
                </a:solidFill>
              </a:rPr>
              <a:t>Stipendienvergabe (Höhe von Ländergruppe abhängig)</a:t>
            </a:r>
          </a:p>
          <a:p>
            <a:pPr lvl="1" indent="169541"/>
            <a:r>
              <a:rPr lang="de-DE" altLang="de-DE" dirty="0">
                <a:solidFill>
                  <a:srgbClr val="0B0805"/>
                </a:solidFill>
              </a:rPr>
              <a:t>Bachelor, Master und Promotion förderbar </a:t>
            </a:r>
            <a:r>
              <a:rPr lang="de-DE" altLang="de-DE" b="0" dirty="0">
                <a:solidFill>
                  <a:srgbClr val="0B0805"/>
                </a:solidFill>
              </a:rPr>
              <a:t>für jeweils </a:t>
            </a:r>
            <a:r>
              <a:rPr lang="de-DE" altLang="de-DE" dirty="0">
                <a:solidFill>
                  <a:srgbClr val="0B0805"/>
                </a:solidFill>
              </a:rPr>
              <a:t>12 Monate  </a:t>
            </a:r>
          </a:p>
          <a:p>
            <a:endParaRPr lang="de-DE" dirty="0"/>
          </a:p>
        </p:txBody>
      </p:sp>
      <p:sp>
        <p:nvSpPr>
          <p:cNvPr id="8" name="Datumsplatzhalter 12">
            <a:extLst>
              <a:ext uri="{FF2B5EF4-FFF2-40B4-BE49-F238E27FC236}">
                <a16:creationId xmlns:a16="http://schemas.microsoft.com/office/drawing/2014/main" id="{BDDC3295-E86D-034E-AA0F-D53280FF23D7}"/>
              </a:ext>
            </a:extLst>
          </p:cNvPr>
          <p:cNvSpPr txBox="1">
            <a:spLocks/>
          </p:cNvSpPr>
          <p:nvPr/>
        </p:nvSpPr>
        <p:spPr>
          <a:xfrm>
            <a:off x="3600450" y="388938"/>
            <a:ext cx="8243888" cy="360362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400" b="1" dirty="0">
                <a:latin typeface="Calibri" panose="020F0502020204030204" pitchFamily="34" charset="0"/>
                <a:cs typeface="Calibri" panose="020F0502020204030204" pitchFamily="34" charset="0"/>
              </a:rPr>
              <a:t>Info-Veranstaltung des Austauschprogramms Erasmus+ </a:t>
            </a:r>
          </a:p>
        </p:txBody>
      </p:sp>
      <p:pic>
        <p:nvPicPr>
          <p:cNvPr id="9" name="Grafik 8" descr="Erdkugel: Afrika und Europa">
            <a:extLst>
              <a:ext uri="{FF2B5EF4-FFF2-40B4-BE49-F238E27FC236}">
                <a16:creationId xmlns:a16="http://schemas.microsoft.com/office/drawing/2014/main" id="{718667DC-0271-3887-AF14-C5CE2ECCF5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70702" y="2417153"/>
            <a:ext cx="2023693" cy="2023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8655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677A5330-CEB6-8870-DD2E-4F759CA6B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30</a:t>
            </a:fld>
            <a:r>
              <a:rPr lang="de-DE" dirty="0"/>
              <a:t> </a:t>
            </a:r>
          </a:p>
        </p:txBody>
      </p:sp>
      <p:sp>
        <p:nvSpPr>
          <p:cNvPr id="4" name="Fußzeilenplatzhalter 13">
            <a:extLst>
              <a:ext uri="{FF2B5EF4-FFF2-40B4-BE49-F238E27FC236}">
                <a16:creationId xmlns:a16="http://schemas.microsoft.com/office/drawing/2014/main" id="{FF1A89E5-0000-1452-C4D5-CF97B3ECF132}"/>
              </a:ext>
            </a:extLst>
          </p:cNvPr>
          <p:cNvSpPr txBox="1">
            <a:spLocks/>
          </p:cNvSpPr>
          <p:nvPr/>
        </p:nvSpPr>
        <p:spPr>
          <a:xfrm>
            <a:off x="359999" y="6172447"/>
            <a:ext cx="8425225" cy="36000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dirty="0"/>
              <a:t>Erasmusbüro des Fachbereichs 14</a:t>
            </a:r>
            <a:endParaRPr lang="de-DE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Datumsplatzhalter 12">
            <a:extLst>
              <a:ext uri="{FF2B5EF4-FFF2-40B4-BE49-F238E27FC236}">
                <a16:creationId xmlns:a16="http://schemas.microsoft.com/office/drawing/2014/main" id="{4E8654C3-6604-7FC5-9EA5-1E053C9A0B11}"/>
              </a:ext>
            </a:extLst>
          </p:cNvPr>
          <p:cNvSpPr txBox="1">
            <a:spLocks/>
          </p:cNvSpPr>
          <p:nvPr/>
        </p:nvSpPr>
        <p:spPr>
          <a:xfrm>
            <a:off x="3600450" y="388938"/>
            <a:ext cx="8243888" cy="360362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400" b="1" dirty="0">
                <a:latin typeface="Calibri" panose="020F0502020204030204" pitchFamily="34" charset="0"/>
                <a:cs typeface="Calibri" panose="020F0502020204030204" pitchFamily="34" charset="0"/>
              </a:rPr>
              <a:t>Info-Veranstaltung des Austauschprogramms Erasmus+ </a:t>
            </a:r>
          </a:p>
        </p:txBody>
      </p:sp>
      <p:sp>
        <p:nvSpPr>
          <p:cNvPr id="3" name="Titel 4">
            <a:extLst>
              <a:ext uri="{FF2B5EF4-FFF2-40B4-BE49-F238E27FC236}">
                <a16:creationId xmlns:a16="http://schemas.microsoft.com/office/drawing/2014/main" id="{3340E03D-AFE5-3F5A-9DD7-1386EBEDE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1350962"/>
            <a:ext cx="11484000" cy="575329"/>
          </a:xfrm>
        </p:spPr>
        <p:txBody>
          <a:bodyPr/>
          <a:lstStyle/>
          <a:p>
            <a:r>
              <a:rPr lang="de-DE" dirty="0"/>
              <a:t>Weitere Informationen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366D809F-3DDD-4973-CED8-17DF442DC05D}"/>
              </a:ext>
            </a:extLst>
          </p:cNvPr>
          <p:cNvSpPr txBox="1">
            <a:spLocks/>
          </p:cNvSpPr>
          <p:nvPr/>
        </p:nvSpPr>
        <p:spPr>
          <a:xfrm>
            <a:off x="360000" y="2060848"/>
            <a:ext cx="5166286" cy="3682727"/>
          </a:xfrm>
          <a:prstGeom prst="rect">
            <a:avLst/>
          </a:prstGeom>
        </p:spPr>
        <p:txBody>
          <a:bodyPr/>
          <a:lstStyle>
            <a:lvl1pPr marL="0" indent="0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Arial" panose="020B0604020202020204" pitchFamily="34" charset="0"/>
              <a:buNone/>
              <a:defRPr lang="de-DE" sz="2000" b="0" i="0" u="none" strike="noStrike" kern="1200" baseline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3972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503958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683942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719938" indent="0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None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6pPr>
            <a:lvl7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7pPr>
            <a:lvl8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8pPr>
            <a:lvl9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altLang="de-DE" dirty="0"/>
              <a:t> </a:t>
            </a:r>
            <a:r>
              <a:rPr lang="de-DE" altLang="de-DE" b="1" dirty="0"/>
              <a:t>International Office der WWU</a:t>
            </a:r>
          </a:p>
          <a:p>
            <a:pPr lvl="1"/>
            <a:r>
              <a:rPr lang="de-DE" altLang="de-DE" dirty="0"/>
              <a:t>   </a:t>
            </a:r>
            <a:r>
              <a:rPr lang="de-DE" altLang="de-DE" b="0" dirty="0" err="1"/>
              <a:t>Outgoings</a:t>
            </a:r>
            <a:r>
              <a:rPr lang="de-DE" altLang="de-DE" b="0" dirty="0"/>
              <a:t>-Broschüre</a:t>
            </a:r>
            <a:br>
              <a:rPr lang="de-DE" altLang="de-DE" dirty="0"/>
            </a:br>
            <a:endParaRPr lang="de-DE" alt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altLang="de-DE" dirty="0"/>
              <a:t>   </a:t>
            </a:r>
            <a:r>
              <a:rPr lang="de-DE" altLang="de-DE" b="1" dirty="0"/>
              <a:t>Deutscher Akademischer Austausch Dienst     </a:t>
            </a:r>
            <a:r>
              <a:rPr lang="de-DE" altLang="de-DE" b="1" dirty="0">
                <a:solidFill>
                  <a:srgbClr val="0B0805"/>
                </a:solidFill>
              </a:rPr>
              <a:t>(</a:t>
            </a:r>
            <a:r>
              <a:rPr lang="de-DE" altLang="de-DE" b="1" dirty="0">
                <a:solidFill>
                  <a:srgbClr val="0B0805"/>
                </a:solidFill>
                <a:hlinkClick r:id="rId2"/>
              </a:rPr>
              <a:t>www.daad.de</a:t>
            </a:r>
            <a:r>
              <a:rPr lang="de-DE" altLang="de-DE" b="1" dirty="0">
                <a:solidFill>
                  <a:srgbClr val="0B0805"/>
                </a:solidFill>
              </a:rPr>
              <a:t>)</a:t>
            </a:r>
          </a:p>
          <a:p>
            <a:pPr lvl="1"/>
            <a:r>
              <a:rPr lang="de-DE" altLang="de-DE" b="0" dirty="0"/>
              <a:t>   Erfahrungsberichte</a:t>
            </a:r>
          </a:p>
          <a:p>
            <a:pPr lvl="1"/>
            <a:r>
              <a:rPr lang="de-DE" altLang="de-DE" b="0" dirty="0"/>
              <a:t>   Möglichkeiten außereuropäischer Ziele</a:t>
            </a:r>
            <a:endParaRPr lang="de-DE" b="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D3F2137-0840-E132-D079-2601F5866C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32" t="22700" r="5113" b="11150"/>
          <a:stretch/>
        </p:blipFill>
        <p:spPr>
          <a:xfrm>
            <a:off x="6008092" y="1178172"/>
            <a:ext cx="5525626" cy="2260483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BD236D8-B676-AF40-9992-29BDA8D6A9C6}"/>
              </a:ext>
            </a:extLst>
          </p:cNvPr>
          <p:cNvSpPr txBox="1"/>
          <p:nvPr/>
        </p:nvSpPr>
        <p:spPr>
          <a:xfrm>
            <a:off x="6008092" y="3385973"/>
            <a:ext cx="60296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/>
              <a:t>Quelle: https://www.uni-muenster.de/InternationalOffice/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986F81B-2738-E993-2FDD-7FDDC94537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201" t="18500" r="56497" b="63650"/>
          <a:stretch/>
        </p:blipFill>
        <p:spPr>
          <a:xfrm>
            <a:off x="6053654" y="3857872"/>
            <a:ext cx="5622318" cy="1803385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8D0E04A0-1C7C-AF42-A1AA-24151F61BBE7}"/>
              </a:ext>
            </a:extLst>
          </p:cNvPr>
          <p:cNvSpPr txBox="1"/>
          <p:nvPr/>
        </p:nvSpPr>
        <p:spPr>
          <a:xfrm>
            <a:off x="6008092" y="5639174"/>
            <a:ext cx="26832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/>
              <a:t>Quelle: https://www.daad.de/de/</a:t>
            </a:r>
          </a:p>
        </p:txBody>
      </p:sp>
    </p:spTree>
    <p:extLst>
      <p:ext uri="{BB962C8B-B14F-4D97-AF65-F5344CB8AC3E}">
        <p14:creationId xmlns:p14="http://schemas.microsoft.com/office/powerpoint/2010/main" val="33579680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677A5330-CEB6-8870-DD2E-4F759CA6B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31</a:t>
            </a:fld>
            <a:r>
              <a:rPr lang="de-DE" dirty="0"/>
              <a:t> </a:t>
            </a:r>
          </a:p>
        </p:txBody>
      </p:sp>
      <p:sp>
        <p:nvSpPr>
          <p:cNvPr id="4" name="Fußzeilenplatzhalter 13">
            <a:extLst>
              <a:ext uri="{FF2B5EF4-FFF2-40B4-BE49-F238E27FC236}">
                <a16:creationId xmlns:a16="http://schemas.microsoft.com/office/drawing/2014/main" id="{FF1A89E5-0000-1452-C4D5-CF97B3ECF132}"/>
              </a:ext>
            </a:extLst>
          </p:cNvPr>
          <p:cNvSpPr txBox="1">
            <a:spLocks/>
          </p:cNvSpPr>
          <p:nvPr/>
        </p:nvSpPr>
        <p:spPr>
          <a:xfrm>
            <a:off x="359999" y="6172447"/>
            <a:ext cx="8425225" cy="36000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dirty="0"/>
              <a:t>Erasmusbüro des Fachbereichs 14</a:t>
            </a:r>
            <a:endParaRPr lang="de-DE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Datumsplatzhalter 12">
            <a:extLst>
              <a:ext uri="{FF2B5EF4-FFF2-40B4-BE49-F238E27FC236}">
                <a16:creationId xmlns:a16="http://schemas.microsoft.com/office/drawing/2014/main" id="{4E8654C3-6604-7FC5-9EA5-1E053C9A0B11}"/>
              </a:ext>
            </a:extLst>
          </p:cNvPr>
          <p:cNvSpPr txBox="1">
            <a:spLocks/>
          </p:cNvSpPr>
          <p:nvPr/>
        </p:nvSpPr>
        <p:spPr>
          <a:xfrm>
            <a:off x="3600450" y="388938"/>
            <a:ext cx="8243888" cy="360362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400" b="1" dirty="0">
                <a:latin typeface="Calibri" panose="020F0502020204030204" pitchFamily="34" charset="0"/>
                <a:cs typeface="Calibri" panose="020F0502020204030204" pitchFamily="34" charset="0"/>
              </a:rPr>
              <a:t>Info-Veranstaltung des Austauschprogramms Erasmus+ </a:t>
            </a:r>
          </a:p>
        </p:txBody>
      </p:sp>
      <p:sp>
        <p:nvSpPr>
          <p:cNvPr id="3" name="Titel 4">
            <a:extLst>
              <a:ext uri="{FF2B5EF4-FFF2-40B4-BE49-F238E27FC236}">
                <a16:creationId xmlns:a16="http://schemas.microsoft.com/office/drawing/2014/main" id="{32A7B877-8FDA-D5B8-753E-FC6471CF6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1350962"/>
            <a:ext cx="11484000" cy="575329"/>
          </a:xfrm>
        </p:spPr>
        <p:txBody>
          <a:bodyPr/>
          <a:lstStyle/>
          <a:p>
            <a:r>
              <a:rPr lang="de-DE" dirty="0"/>
              <a:t>Andere Möglichkeiten zu einem Auslandsstudium 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93F76386-609E-A6F0-40DD-D4D597D45297}"/>
              </a:ext>
            </a:extLst>
          </p:cNvPr>
          <p:cNvSpPr txBox="1">
            <a:spLocks/>
          </p:cNvSpPr>
          <p:nvPr/>
        </p:nvSpPr>
        <p:spPr>
          <a:xfrm>
            <a:off x="360000" y="2139805"/>
            <a:ext cx="11484000" cy="3603770"/>
          </a:xfrm>
          <a:prstGeom prst="rect">
            <a:avLst/>
          </a:prstGeom>
        </p:spPr>
        <p:txBody>
          <a:bodyPr/>
          <a:lstStyle>
            <a:lvl1pPr marL="0" indent="0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Arial" panose="020B0604020202020204" pitchFamily="34" charset="0"/>
              <a:buNone/>
              <a:defRPr lang="de-DE" sz="2000" b="0" i="0" u="none" strike="noStrike" kern="1200" baseline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3972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503958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683942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719938" indent="0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None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6pPr>
            <a:lvl7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7pPr>
            <a:lvl8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8pPr>
            <a:lvl9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altLang="de-DE"/>
              <a:t> Stipendien für </a:t>
            </a:r>
            <a:r>
              <a:rPr lang="de-DE" altLang="de-DE" b="1"/>
              <a:t>Praktika mit ERASMUS+</a:t>
            </a:r>
          </a:p>
          <a:p>
            <a:pPr marL="179984" lvl="1" indent="0">
              <a:buFont typeface="Meta Offc Pro" panose="020B0504030101020102" pitchFamily="34" charset="0"/>
              <a:buNone/>
            </a:pPr>
            <a:r>
              <a:rPr lang="de-DE" altLang="de-DE" sz="2400"/>
              <a:t>Infos beim Career Service: www.uni-muenster.de/careerservice/erasmus</a:t>
            </a:r>
            <a:endParaRPr lang="de-DE" sz="240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5D80A80-F7E3-DBAE-2DFF-8BD82F9CD0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10062" y="3140968"/>
            <a:ext cx="4641479" cy="2529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0311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677A5330-CEB6-8870-DD2E-4F759CA6B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32</a:t>
            </a:fld>
            <a:r>
              <a:rPr lang="de-DE" dirty="0"/>
              <a:t> </a:t>
            </a:r>
          </a:p>
        </p:txBody>
      </p:sp>
      <p:sp>
        <p:nvSpPr>
          <p:cNvPr id="4" name="Fußzeilenplatzhalter 13">
            <a:extLst>
              <a:ext uri="{FF2B5EF4-FFF2-40B4-BE49-F238E27FC236}">
                <a16:creationId xmlns:a16="http://schemas.microsoft.com/office/drawing/2014/main" id="{FF1A89E5-0000-1452-C4D5-CF97B3ECF132}"/>
              </a:ext>
            </a:extLst>
          </p:cNvPr>
          <p:cNvSpPr txBox="1">
            <a:spLocks/>
          </p:cNvSpPr>
          <p:nvPr/>
        </p:nvSpPr>
        <p:spPr>
          <a:xfrm>
            <a:off x="359999" y="6172447"/>
            <a:ext cx="8425225" cy="36000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dirty="0"/>
              <a:t>Erasmusbüro des Fachbereichs 14</a:t>
            </a:r>
            <a:endParaRPr lang="de-DE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Datumsplatzhalter 12">
            <a:extLst>
              <a:ext uri="{FF2B5EF4-FFF2-40B4-BE49-F238E27FC236}">
                <a16:creationId xmlns:a16="http://schemas.microsoft.com/office/drawing/2014/main" id="{4E8654C3-6604-7FC5-9EA5-1E053C9A0B11}"/>
              </a:ext>
            </a:extLst>
          </p:cNvPr>
          <p:cNvSpPr txBox="1">
            <a:spLocks/>
          </p:cNvSpPr>
          <p:nvPr/>
        </p:nvSpPr>
        <p:spPr>
          <a:xfrm>
            <a:off x="3600450" y="388938"/>
            <a:ext cx="8243888" cy="360362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400" b="1" dirty="0">
                <a:latin typeface="Calibri" panose="020F0502020204030204" pitchFamily="34" charset="0"/>
                <a:cs typeface="Calibri" panose="020F0502020204030204" pitchFamily="34" charset="0"/>
              </a:rPr>
              <a:t>Info-Veranstaltung des Austauschprogramms Erasmus+ </a:t>
            </a:r>
          </a:p>
        </p:txBody>
      </p:sp>
      <p:pic>
        <p:nvPicPr>
          <p:cNvPr id="3" name="Grafik 2" descr="E-Mail">
            <a:extLst>
              <a:ext uri="{FF2B5EF4-FFF2-40B4-BE49-F238E27FC236}">
                <a16:creationId xmlns:a16="http://schemas.microsoft.com/office/drawing/2014/main" id="{AC01E1D1-4868-6019-58CB-8C3E6FE540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46308" y="1079295"/>
            <a:ext cx="703814" cy="703814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B4E6F240-7AF7-ED7B-A082-22D42597CC22}"/>
              </a:ext>
            </a:extLst>
          </p:cNvPr>
          <p:cNvSpPr txBox="1"/>
          <p:nvPr/>
        </p:nvSpPr>
        <p:spPr>
          <a:xfrm>
            <a:off x="4734198" y="790322"/>
            <a:ext cx="4479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Kontaktiert uns gerne…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3484AE2-EEB5-B978-4FE8-8573D3EC1A90}"/>
              </a:ext>
            </a:extLst>
          </p:cNvPr>
          <p:cNvSpPr txBox="1"/>
          <p:nvPr/>
        </p:nvSpPr>
        <p:spPr>
          <a:xfrm>
            <a:off x="4081494" y="2233637"/>
            <a:ext cx="4041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oder schaut auf unsere Website!</a:t>
            </a:r>
          </a:p>
        </p:txBody>
      </p:sp>
      <p:pic>
        <p:nvPicPr>
          <p:cNvPr id="8" name="Grafik 7" descr="Internet">
            <a:extLst>
              <a:ext uri="{FF2B5EF4-FFF2-40B4-BE49-F238E27FC236}">
                <a16:creationId xmlns:a16="http://schemas.microsoft.com/office/drawing/2014/main" id="{FE2856AA-B787-5924-FBF6-A01E656883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22540" y="3565605"/>
            <a:ext cx="940531" cy="940531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B794F079-6199-A8E8-91A9-60008DA5737D}"/>
              </a:ext>
            </a:extLst>
          </p:cNvPr>
          <p:cNvSpPr txBox="1"/>
          <p:nvPr/>
        </p:nvSpPr>
        <p:spPr>
          <a:xfrm>
            <a:off x="3451198" y="5541019"/>
            <a:ext cx="5302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>
                <a:solidFill>
                  <a:srgbClr val="FF0000"/>
                </a:solidFill>
              </a:rPr>
              <a:t>Wir freuen uns auf Euch! 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5C3DBA8-957D-DD80-DD24-36521ACB03C8}"/>
              </a:ext>
            </a:extLst>
          </p:cNvPr>
          <p:cNvSpPr txBox="1"/>
          <p:nvPr/>
        </p:nvSpPr>
        <p:spPr>
          <a:xfrm>
            <a:off x="4155673" y="1258687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erasmus.geo@uni-muenster.de</a:t>
            </a:r>
          </a:p>
        </p:txBody>
      </p:sp>
      <p:pic>
        <p:nvPicPr>
          <p:cNvPr id="13" name="Grafik 12" descr="Ein Bild, das Muster, Grafiken, Pixel, Design enthält.&#10;&#10;Automatisch generierte Beschreibung">
            <a:extLst>
              <a:ext uri="{FF2B5EF4-FFF2-40B4-BE49-F238E27FC236}">
                <a16:creationId xmlns:a16="http://schemas.microsoft.com/office/drawing/2014/main" id="{88D5D0A1-00B9-1EC5-1E78-9C44CA9845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3600" y="2677818"/>
            <a:ext cx="2857500" cy="285750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891DAA80-A299-DA2E-C6F9-18BF510D7870}"/>
              </a:ext>
            </a:extLst>
          </p:cNvPr>
          <p:cNvSpPr txBox="1"/>
          <p:nvPr/>
        </p:nvSpPr>
        <p:spPr>
          <a:xfrm>
            <a:off x="1886697" y="1783109"/>
            <a:ext cx="89304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de-DE" sz="20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kommt montags via Zoom / donnerstags 12-14 Uhr im Erasmus-Büro vorbei</a:t>
            </a:r>
          </a:p>
        </p:txBody>
      </p:sp>
    </p:spTree>
    <p:extLst>
      <p:ext uri="{BB962C8B-B14F-4D97-AF65-F5344CB8AC3E}">
        <p14:creationId xmlns:p14="http://schemas.microsoft.com/office/powerpoint/2010/main" val="13054363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73C08FE3-D4CF-BF03-92E1-ABC3E884A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33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B350608-FFBD-6D0D-9EF1-4AF1D5BC2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Video-Wettbewerb „Sie sind dran – </a:t>
            </a:r>
            <a:r>
              <a:rPr lang="de-DE" dirty="0" err="1"/>
              <a:t>it’s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turn!“</a:t>
            </a:r>
            <a:endParaRPr lang="en-GB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C5C3181-D375-13E5-555A-C67BAAEDDFEF}"/>
              </a:ext>
            </a:extLst>
          </p:cNvPr>
          <p:cNvSpPr txBox="1"/>
          <p:nvPr/>
        </p:nvSpPr>
        <p:spPr>
          <a:xfrm>
            <a:off x="359999" y="2461192"/>
            <a:ext cx="960823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highlight>
                  <a:srgbClr val="FFFF00"/>
                </a:highlight>
              </a:rPr>
              <a:t>3. Platz</a:t>
            </a:r>
          </a:p>
          <a:p>
            <a:r>
              <a:rPr lang="en-GB" sz="2000" dirty="0">
                <a:highlight>
                  <a:srgbClr val="FFFF00"/>
                </a:highlight>
              </a:rPr>
              <a:t>Perpignan - </a:t>
            </a:r>
            <a:r>
              <a:rPr lang="en-GB" sz="2000" dirty="0" err="1">
                <a:highlight>
                  <a:srgbClr val="FFFF00"/>
                </a:highlight>
              </a:rPr>
              <a:t>Frankreich</a:t>
            </a:r>
            <a:endParaRPr lang="en-GB" sz="2000" dirty="0">
              <a:highlight>
                <a:srgbClr val="FFFF00"/>
              </a:highlight>
            </a:endParaRPr>
          </a:p>
          <a:p>
            <a:r>
              <a:rPr lang="en-GB" sz="2000" dirty="0">
                <a:highlight>
                  <a:srgbClr val="FFFF00"/>
                </a:highlight>
              </a:rPr>
              <a:t>Autor: </a:t>
            </a:r>
            <a:r>
              <a:rPr lang="en-GB" sz="2000" dirty="0" err="1">
                <a:highlight>
                  <a:srgbClr val="FFFF00"/>
                </a:highlight>
              </a:rPr>
              <a:t>Corbinian</a:t>
            </a:r>
            <a:r>
              <a:rPr lang="en-GB" sz="2000" dirty="0">
                <a:highlight>
                  <a:srgbClr val="FFFF00"/>
                </a:highlight>
              </a:rPr>
              <a:t> Lewin Lucius von </a:t>
            </a:r>
            <a:r>
              <a:rPr lang="en-GB" sz="2000" dirty="0" err="1">
                <a:highlight>
                  <a:srgbClr val="FFFF00"/>
                </a:highlight>
              </a:rPr>
              <a:t>Schoenebeck</a:t>
            </a:r>
            <a:endParaRPr lang="en-GB" sz="2000" dirty="0">
              <a:highlight>
                <a:srgbClr val="FFFF00"/>
              </a:highlight>
            </a:endParaRPr>
          </a:p>
          <a:p>
            <a:endParaRPr lang="en-GB" sz="2000" dirty="0">
              <a:highlight>
                <a:srgbClr val="FFFF00"/>
              </a:highlight>
            </a:endParaRPr>
          </a:p>
          <a:p>
            <a:r>
              <a:rPr lang="en-GB" sz="2000" dirty="0">
                <a:highlight>
                  <a:srgbClr val="FFFF00"/>
                </a:highlight>
              </a:rPr>
              <a:t>Studium: </a:t>
            </a:r>
            <a:r>
              <a:rPr lang="en-GB" sz="2000" dirty="0" err="1">
                <a:highlight>
                  <a:srgbClr val="FFFF00"/>
                </a:highlight>
              </a:rPr>
              <a:t>Geographie</a:t>
            </a:r>
            <a:r>
              <a:rPr lang="en-GB" sz="2000" dirty="0">
                <a:highlight>
                  <a:srgbClr val="FFFF00"/>
                </a:highlight>
              </a:rPr>
              <a:t> an der Université de Perpignan </a:t>
            </a:r>
          </a:p>
          <a:p>
            <a:r>
              <a:rPr lang="en-GB" sz="2000" dirty="0">
                <a:highlight>
                  <a:srgbClr val="FFFF00"/>
                </a:highlight>
              </a:rPr>
              <a:t>Erasmus-</a:t>
            </a:r>
            <a:r>
              <a:rPr lang="en-GB" sz="2000" dirty="0" err="1">
                <a:highlight>
                  <a:srgbClr val="FFFF00"/>
                </a:highlight>
              </a:rPr>
              <a:t>Aufenthalt</a:t>
            </a:r>
            <a:r>
              <a:rPr lang="en-GB" sz="2000" dirty="0">
                <a:highlight>
                  <a:srgbClr val="FFFF00"/>
                </a:highlight>
              </a:rPr>
              <a:t>: </a:t>
            </a:r>
            <a:r>
              <a:rPr lang="en-GB" sz="2000" dirty="0" err="1">
                <a:highlight>
                  <a:srgbClr val="FFFF00"/>
                </a:highlight>
              </a:rPr>
              <a:t>WiSe</a:t>
            </a:r>
            <a:r>
              <a:rPr lang="en-GB" sz="2000" dirty="0">
                <a:highlight>
                  <a:srgbClr val="FFFF00"/>
                </a:highlight>
              </a:rPr>
              <a:t> 2023/24 und </a:t>
            </a:r>
            <a:r>
              <a:rPr lang="en-GB" sz="2000" dirty="0" err="1">
                <a:highlight>
                  <a:srgbClr val="FFFF00"/>
                </a:highlight>
              </a:rPr>
              <a:t>SoSe</a:t>
            </a:r>
            <a:r>
              <a:rPr lang="en-GB" sz="2000" dirty="0">
                <a:highlight>
                  <a:srgbClr val="FFFF00"/>
                </a:highlight>
              </a:rPr>
              <a:t> 24</a:t>
            </a:r>
          </a:p>
          <a:p>
            <a:endParaRPr lang="en-GB" sz="2000" dirty="0"/>
          </a:p>
          <a:p>
            <a:r>
              <a:rPr lang="en-GB" sz="1600" dirty="0">
                <a:hlinkClick r:id="rId2"/>
              </a:rPr>
              <a:t>https://www.uni-muenster.de/studium/outgoing/videocompetition/index.html</a:t>
            </a:r>
            <a:endParaRPr lang="en-GB" sz="1600" dirty="0"/>
          </a:p>
          <a:p>
            <a:endParaRPr lang="en-GB" sz="1600" dirty="0"/>
          </a:p>
          <a:p>
            <a:endParaRPr lang="en-GB" sz="2000" dirty="0"/>
          </a:p>
          <a:p>
            <a:endParaRPr lang="en-GB" sz="2000" b="1" dirty="0"/>
          </a:p>
        </p:txBody>
      </p:sp>
      <p:sp>
        <p:nvSpPr>
          <p:cNvPr id="5" name="Datumsplatzhalter 12">
            <a:extLst>
              <a:ext uri="{FF2B5EF4-FFF2-40B4-BE49-F238E27FC236}">
                <a16:creationId xmlns:a16="http://schemas.microsoft.com/office/drawing/2014/main" id="{BCC839A5-A0A7-2489-8E23-667627FC3759}"/>
              </a:ext>
            </a:extLst>
          </p:cNvPr>
          <p:cNvSpPr txBox="1">
            <a:spLocks/>
          </p:cNvSpPr>
          <p:nvPr/>
        </p:nvSpPr>
        <p:spPr>
          <a:xfrm>
            <a:off x="3600450" y="388938"/>
            <a:ext cx="8243888" cy="360362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400" b="1" dirty="0">
                <a:latin typeface="Calibri" panose="020F0502020204030204" pitchFamily="34" charset="0"/>
                <a:cs typeface="Calibri" panose="020F0502020204030204" pitchFamily="34" charset="0"/>
              </a:rPr>
              <a:t>Info-Veranstaltung des Austauschprogramms Erasmus+ </a:t>
            </a:r>
          </a:p>
        </p:txBody>
      </p:sp>
      <p:sp>
        <p:nvSpPr>
          <p:cNvPr id="6" name="Fußzeilenplatzhalter 13">
            <a:extLst>
              <a:ext uri="{FF2B5EF4-FFF2-40B4-BE49-F238E27FC236}">
                <a16:creationId xmlns:a16="http://schemas.microsoft.com/office/drawing/2014/main" id="{F56455A5-91DE-EF70-7589-B8F33A7AC7C3}"/>
              </a:ext>
            </a:extLst>
          </p:cNvPr>
          <p:cNvSpPr txBox="1">
            <a:spLocks/>
          </p:cNvSpPr>
          <p:nvPr/>
        </p:nvSpPr>
        <p:spPr>
          <a:xfrm>
            <a:off x="359999" y="6172447"/>
            <a:ext cx="8425225" cy="36000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dirty="0"/>
              <a:t>Erasmusbüro des Fachbereichs 14</a:t>
            </a:r>
            <a:endParaRPr lang="de-DE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347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677A5330-CEB6-8870-DD2E-4F759CA6B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34</a:t>
            </a:fld>
            <a:r>
              <a:rPr lang="de-DE" dirty="0"/>
              <a:t> </a:t>
            </a:r>
          </a:p>
        </p:txBody>
      </p:sp>
      <p:sp>
        <p:nvSpPr>
          <p:cNvPr id="4" name="Fußzeilenplatzhalter 13">
            <a:extLst>
              <a:ext uri="{FF2B5EF4-FFF2-40B4-BE49-F238E27FC236}">
                <a16:creationId xmlns:a16="http://schemas.microsoft.com/office/drawing/2014/main" id="{FF1A89E5-0000-1452-C4D5-CF97B3ECF132}"/>
              </a:ext>
            </a:extLst>
          </p:cNvPr>
          <p:cNvSpPr txBox="1">
            <a:spLocks/>
          </p:cNvSpPr>
          <p:nvPr/>
        </p:nvSpPr>
        <p:spPr>
          <a:xfrm>
            <a:off x="359999" y="6172447"/>
            <a:ext cx="8425225" cy="36000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dirty="0"/>
              <a:t>Erasmusbüro des Fachbereichs 14</a:t>
            </a:r>
            <a:endParaRPr lang="de-DE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Datumsplatzhalter 12">
            <a:extLst>
              <a:ext uri="{FF2B5EF4-FFF2-40B4-BE49-F238E27FC236}">
                <a16:creationId xmlns:a16="http://schemas.microsoft.com/office/drawing/2014/main" id="{4E8654C3-6604-7FC5-9EA5-1E053C9A0B11}"/>
              </a:ext>
            </a:extLst>
          </p:cNvPr>
          <p:cNvSpPr txBox="1">
            <a:spLocks/>
          </p:cNvSpPr>
          <p:nvPr/>
        </p:nvSpPr>
        <p:spPr>
          <a:xfrm>
            <a:off x="3600450" y="388938"/>
            <a:ext cx="8243888" cy="360362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400" b="1" dirty="0">
                <a:latin typeface="Calibri" panose="020F0502020204030204" pitchFamily="34" charset="0"/>
                <a:cs typeface="Calibri" panose="020F0502020204030204" pitchFamily="34" charset="0"/>
              </a:rPr>
              <a:t>Info-Veranstaltung des Austauschprogramms Erasmus+ </a:t>
            </a:r>
          </a:p>
        </p:txBody>
      </p:sp>
      <p:sp>
        <p:nvSpPr>
          <p:cNvPr id="3" name="Titel 4">
            <a:extLst>
              <a:ext uri="{FF2B5EF4-FFF2-40B4-BE49-F238E27FC236}">
                <a16:creationId xmlns:a16="http://schemas.microsoft.com/office/drawing/2014/main" id="{BC6978E9-F75C-397B-5411-A12CF994B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1350962"/>
            <a:ext cx="11484000" cy="575329"/>
          </a:xfrm>
        </p:spPr>
        <p:txBody>
          <a:bodyPr/>
          <a:lstStyle/>
          <a:p>
            <a:r>
              <a:rPr lang="de-DE" dirty="0"/>
              <a:t>B. Sc. Landschaftsökologie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896C369-6C42-E538-B1DE-9AD6FB812A9E}"/>
              </a:ext>
            </a:extLst>
          </p:cNvPr>
          <p:cNvSpPr txBox="1">
            <a:spLocks/>
          </p:cNvSpPr>
          <p:nvPr/>
        </p:nvSpPr>
        <p:spPr>
          <a:xfrm>
            <a:off x="360000" y="2322513"/>
            <a:ext cx="11484000" cy="3421062"/>
          </a:xfrm>
          <a:prstGeom prst="rect">
            <a:avLst/>
          </a:prstGeom>
        </p:spPr>
        <p:txBody>
          <a:bodyPr/>
          <a:lstStyle>
            <a:lvl1pPr marL="0" indent="0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Arial" panose="020B0604020202020204" pitchFamily="34" charset="0"/>
              <a:buNone/>
              <a:defRPr lang="de-DE" sz="2000" b="0" i="0" u="none" strike="noStrike" kern="1200" baseline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3972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503958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683942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719938" indent="0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None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6pPr>
            <a:lvl7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7pPr>
            <a:lvl8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8pPr>
            <a:lvl9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9pPr>
          </a:lstStyle>
          <a:p>
            <a:pPr marL="344488" lvl="1" indent="-3429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de-DE" altLang="de-DE" dirty="0"/>
              <a:t>Erasmussemester im 5. Semester</a:t>
            </a:r>
          </a:p>
          <a:p>
            <a:pPr marL="344488" lvl="1" indent="-3429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de-DE" altLang="de-DE" b="0" dirty="0"/>
              <a:t>Ergänzungsmodule immer möglich</a:t>
            </a:r>
          </a:p>
          <a:p>
            <a:pPr marL="344488" lvl="1" indent="-3429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de-DE" altLang="de-DE" b="0" dirty="0"/>
              <a:t>Modul B19 meist auch im Ausland möglich</a:t>
            </a:r>
          </a:p>
          <a:p>
            <a:pPr marL="344488" lvl="1" indent="-3429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de-DE" altLang="de-DE" b="0" dirty="0"/>
              <a:t>Im 3. und 4. Semester sind </a:t>
            </a:r>
            <a:r>
              <a:rPr lang="de-DE" altLang="de-DE" dirty="0"/>
              <a:t>Modulverschiebung notwendig</a:t>
            </a:r>
          </a:p>
          <a:p>
            <a:pPr marL="1588" lvl="1" indent="0">
              <a:lnSpc>
                <a:spcPct val="90000"/>
              </a:lnSpc>
              <a:buFont typeface="Meta Offc Pro" panose="020B0504030101020102" pitchFamily="34" charset="0"/>
              <a:buNone/>
              <a:defRPr/>
            </a:pPr>
            <a:r>
              <a:rPr lang="de-DE" altLang="de-DE" b="0" dirty="0">
                <a:sym typeface="Wingdings" panose="05000000000000000000" pitchFamily="2" charset="2"/>
              </a:rPr>
              <a:t>	</a:t>
            </a:r>
            <a:r>
              <a:rPr lang="de-DE" altLang="de-DE" b="0" dirty="0"/>
              <a:t> Das Modul Raum- und Umweltplanung müsste vorgezogen werden</a:t>
            </a:r>
          </a:p>
        </p:txBody>
      </p:sp>
    </p:spTree>
    <p:extLst>
      <p:ext uri="{BB962C8B-B14F-4D97-AF65-F5344CB8AC3E}">
        <p14:creationId xmlns:p14="http://schemas.microsoft.com/office/powerpoint/2010/main" val="18181935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677A5330-CEB6-8870-DD2E-4F759CA6B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35</a:t>
            </a:fld>
            <a:r>
              <a:rPr lang="de-DE" dirty="0"/>
              <a:t> </a:t>
            </a:r>
          </a:p>
        </p:txBody>
      </p:sp>
      <p:sp>
        <p:nvSpPr>
          <p:cNvPr id="4" name="Fußzeilenplatzhalter 13">
            <a:extLst>
              <a:ext uri="{FF2B5EF4-FFF2-40B4-BE49-F238E27FC236}">
                <a16:creationId xmlns:a16="http://schemas.microsoft.com/office/drawing/2014/main" id="{FF1A89E5-0000-1452-C4D5-CF97B3ECF132}"/>
              </a:ext>
            </a:extLst>
          </p:cNvPr>
          <p:cNvSpPr txBox="1">
            <a:spLocks/>
          </p:cNvSpPr>
          <p:nvPr/>
        </p:nvSpPr>
        <p:spPr>
          <a:xfrm>
            <a:off x="359999" y="6172447"/>
            <a:ext cx="8425225" cy="36000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dirty="0"/>
              <a:t>Erasmusbüro des Fachbereichs 14</a:t>
            </a:r>
            <a:endParaRPr lang="de-DE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Datumsplatzhalter 12">
            <a:extLst>
              <a:ext uri="{FF2B5EF4-FFF2-40B4-BE49-F238E27FC236}">
                <a16:creationId xmlns:a16="http://schemas.microsoft.com/office/drawing/2014/main" id="{4E8654C3-6604-7FC5-9EA5-1E053C9A0B11}"/>
              </a:ext>
            </a:extLst>
          </p:cNvPr>
          <p:cNvSpPr txBox="1">
            <a:spLocks/>
          </p:cNvSpPr>
          <p:nvPr/>
        </p:nvSpPr>
        <p:spPr>
          <a:xfrm>
            <a:off x="3600450" y="388938"/>
            <a:ext cx="8243888" cy="360362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400" b="1" dirty="0">
                <a:latin typeface="Calibri" panose="020F0502020204030204" pitchFamily="34" charset="0"/>
                <a:cs typeface="Calibri" panose="020F0502020204030204" pitchFamily="34" charset="0"/>
              </a:rPr>
              <a:t>Info-Veranstaltung des Austauschprogramms Erasmus+ </a:t>
            </a:r>
          </a:p>
        </p:txBody>
      </p:sp>
      <p:sp>
        <p:nvSpPr>
          <p:cNvPr id="3" name="Titel 4">
            <a:extLst>
              <a:ext uri="{FF2B5EF4-FFF2-40B4-BE49-F238E27FC236}">
                <a16:creationId xmlns:a16="http://schemas.microsoft.com/office/drawing/2014/main" id="{13941E89-5524-0528-B376-12FC53150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1350962"/>
            <a:ext cx="11484000" cy="575329"/>
          </a:xfrm>
        </p:spPr>
        <p:txBody>
          <a:bodyPr/>
          <a:lstStyle/>
          <a:p>
            <a:r>
              <a:rPr lang="de-DE" dirty="0"/>
              <a:t>B. Sc. Geographie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61D55E06-DF7B-2F4B-E15C-5C03833DC68D}"/>
              </a:ext>
            </a:extLst>
          </p:cNvPr>
          <p:cNvSpPr txBox="1">
            <a:spLocks/>
          </p:cNvSpPr>
          <p:nvPr/>
        </p:nvSpPr>
        <p:spPr>
          <a:xfrm>
            <a:off x="360000" y="2322513"/>
            <a:ext cx="11484000" cy="3421062"/>
          </a:xfrm>
          <a:prstGeom prst="rect">
            <a:avLst/>
          </a:prstGeom>
        </p:spPr>
        <p:txBody>
          <a:bodyPr/>
          <a:lstStyle>
            <a:lvl1pPr marL="0" indent="0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Arial" panose="020B0604020202020204" pitchFamily="34" charset="0"/>
              <a:buNone/>
              <a:defRPr lang="de-DE" sz="2000" b="0" i="0" u="none" strike="noStrike" kern="1200" baseline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3972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503958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683942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719938" indent="0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None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6pPr>
            <a:lvl7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7pPr>
            <a:lvl8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8pPr>
            <a:lvl9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altLang="de-DE" b="1" dirty="0"/>
              <a:t>Erasmussemester im 5. Semester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altLang="de-DE" dirty="0"/>
              <a:t>Im 3. und 4. Semester  sind </a:t>
            </a:r>
            <a:r>
              <a:rPr lang="de-DE" altLang="de-DE" dirty="0">
                <a:sym typeface="Wingdings" panose="05000000000000000000" pitchFamily="2" charset="2"/>
              </a:rPr>
              <a:t>Modulverschiebung notwendig</a:t>
            </a:r>
            <a:endParaRPr lang="de-DE" alt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altLang="de-DE" dirty="0"/>
              <a:t>Teile der Nebenfächer (z.B. Politik und Landschaftsökologie) können oft im Ausland absolviert werden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altLang="de-DE" dirty="0"/>
              <a:t>Regionale und Angewandte Geographie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altLang="de-DE" dirty="0"/>
              <a:t>Allgemeine Studien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503511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677A5330-CEB6-8870-DD2E-4F759CA6B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36</a:t>
            </a:fld>
            <a:r>
              <a:rPr lang="de-DE" dirty="0"/>
              <a:t> </a:t>
            </a:r>
          </a:p>
        </p:txBody>
      </p:sp>
      <p:sp>
        <p:nvSpPr>
          <p:cNvPr id="4" name="Fußzeilenplatzhalter 13">
            <a:extLst>
              <a:ext uri="{FF2B5EF4-FFF2-40B4-BE49-F238E27FC236}">
                <a16:creationId xmlns:a16="http://schemas.microsoft.com/office/drawing/2014/main" id="{FF1A89E5-0000-1452-C4D5-CF97B3ECF132}"/>
              </a:ext>
            </a:extLst>
          </p:cNvPr>
          <p:cNvSpPr txBox="1">
            <a:spLocks/>
          </p:cNvSpPr>
          <p:nvPr/>
        </p:nvSpPr>
        <p:spPr>
          <a:xfrm>
            <a:off x="359999" y="6172447"/>
            <a:ext cx="8425225" cy="36000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dirty="0"/>
              <a:t>Erasmusbüro des Fachbereichs 14</a:t>
            </a:r>
            <a:endParaRPr lang="de-DE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Datumsplatzhalter 12">
            <a:extLst>
              <a:ext uri="{FF2B5EF4-FFF2-40B4-BE49-F238E27FC236}">
                <a16:creationId xmlns:a16="http://schemas.microsoft.com/office/drawing/2014/main" id="{4E8654C3-6604-7FC5-9EA5-1E053C9A0B11}"/>
              </a:ext>
            </a:extLst>
          </p:cNvPr>
          <p:cNvSpPr txBox="1">
            <a:spLocks/>
          </p:cNvSpPr>
          <p:nvPr/>
        </p:nvSpPr>
        <p:spPr>
          <a:xfrm>
            <a:off x="3600450" y="388938"/>
            <a:ext cx="8243888" cy="360362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400" b="1" dirty="0">
                <a:latin typeface="Calibri" panose="020F0502020204030204" pitchFamily="34" charset="0"/>
                <a:cs typeface="Calibri" panose="020F0502020204030204" pitchFamily="34" charset="0"/>
              </a:rPr>
              <a:t>Info-Veranstaltung des Austauschprogramms Erasmus+ </a:t>
            </a:r>
          </a:p>
        </p:txBody>
      </p:sp>
      <p:sp>
        <p:nvSpPr>
          <p:cNvPr id="6" name="Titel 4">
            <a:extLst>
              <a:ext uri="{FF2B5EF4-FFF2-40B4-BE49-F238E27FC236}">
                <a16:creationId xmlns:a16="http://schemas.microsoft.com/office/drawing/2014/main" id="{A4F57118-975A-46DC-FCD7-73F9E2E06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1350962"/>
            <a:ext cx="11484000" cy="575329"/>
          </a:xfrm>
        </p:spPr>
        <p:txBody>
          <a:bodyPr/>
          <a:lstStyle/>
          <a:p>
            <a:r>
              <a:rPr lang="de-DE" dirty="0"/>
              <a:t>2-Fach Bachelor (Lehramt)</a:t>
            </a:r>
          </a:p>
        </p:txBody>
      </p:sp>
      <p:sp>
        <p:nvSpPr>
          <p:cNvPr id="7" name="Inhaltsplatzhalter 5">
            <a:extLst>
              <a:ext uri="{FF2B5EF4-FFF2-40B4-BE49-F238E27FC236}">
                <a16:creationId xmlns:a16="http://schemas.microsoft.com/office/drawing/2014/main" id="{BE60440C-B6E2-757E-9506-BEADC590F1C6}"/>
              </a:ext>
            </a:extLst>
          </p:cNvPr>
          <p:cNvSpPr txBox="1">
            <a:spLocks/>
          </p:cNvSpPr>
          <p:nvPr/>
        </p:nvSpPr>
        <p:spPr>
          <a:xfrm>
            <a:off x="360000" y="2322513"/>
            <a:ext cx="11484000" cy="3421062"/>
          </a:xfrm>
          <a:prstGeom prst="rect">
            <a:avLst/>
          </a:prstGeom>
        </p:spPr>
        <p:txBody>
          <a:bodyPr/>
          <a:lstStyle>
            <a:lvl1pPr marL="0" indent="0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Arial" panose="020B0604020202020204" pitchFamily="34" charset="0"/>
              <a:buNone/>
              <a:defRPr lang="de-DE" sz="2000" b="0" i="0" u="none" strike="noStrike" kern="1200" baseline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3972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503958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683942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719938" indent="0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None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6pPr>
            <a:lvl7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7pPr>
            <a:lvl8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8pPr>
            <a:lvl9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altLang="de-DE" b="1" dirty="0"/>
              <a:t>Erasmussemester im 5. Semester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altLang="de-DE" dirty="0"/>
              <a:t>Uni suchen, die neben </a:t>
            </a:r>
            <a:r>
              <a:rPr lang="de-DE" altLang="de-DE" dirty="0" err="1"/>
              <a:t>Geo</a:t>
            </a:r>
            <a:r>
              <a:rPr lang="de-DE" altLang="de-DE" dirty="0"/>
              <a:t> auch das Zweitfach anbietet (kein Muss)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altLang="de-DE" dirty="0"/>
              <a:t>Bei uns klären, ob Belegung fachfremder Kurse möglich ist</a:t>
            </a:r>
          </a:p>
          <a:p>
            <a:r>
              <a:rPr lang="de-DE" altLang="de-DE" dirty="0">
                <a:sym typeface="Wingdings" panose="05000000000000000000" pitchFamily="2" charset="2"/>
              </a:rPr>
              <a:t>       </a:t>
            </a:r>
            <a:r>
              <a:rPr lang="de-DE" altLang="de-DE" dirty="0"/>
              <a:t>Meist 50% der Kurse im Partnerschaftsfach belegen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altLang="de-DE" dirty="0"/>
              <a:t>Unis, die auch Pädagogik bzw. Erziehungswissenschaften anbieten</a:t>
            </a:r>
          </a:p>
          <a:p>
            <a:pPr marL="359970" lvl="2" indent="0">
              <a:buFont typeface="Meta Offc Pro" panose="020B0504030101020102" pitchFamily="34" charset="0"/>
              <a:buNone/>
            </a:pPr>
            <a:r>
              <a:rPr lang="de-DE" altLang="de-DE" sz="1800" dirty="0">
                <a:sym typeface="Wingdings" panose="05000000000000000000" pitchFamily="2" charset="2"/>
              </a:rPr>
              <a:t> </a:t>
            </a:r>
            <a:r>
              <a:rPr lang="de-DE" altLang="de-DE" sz="1800" dirty="0"/>
              <a:t>Nitra, Barcelona, Cádiz, Perugia, Groningen </a:t>
            </a:r>
          </a:p>
        </p:txBody>
      </p:sp>
    </p:spTree>
    <p:extLst>
      <p:ext uri="{BB962C8B-B14F-4D97-AF65-F5344CB8AC3E}">
        <p14:creationId xmlns:p14="http://schemas.microsoft.com/office/powerpoint/2010/main" val="30273435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677A5330-CEB6-8870-DD2E-4F759CA6B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37</a:t>
            </a:fld>
            <a:r>
              <a:rPr lang="de-DE" dirty="0"/>
              <a:t> </a:t>
            </a:r>
          </a:p>
        </p:txBody>
      </p:sp>
      <p:sp>
        <p:nvSpPr>
          <p:cNvPr id="4" name="Fußzeilenplatzhalter 13">
            <a:extLst>
              <a:ext uri="{FF2B5EF4-FFF2-40B4-BE49-F238E27FC236}">
                <a16:creationId xmlns:a16="http://schemas.microsoft.com/office/drawing/2014/main" id="{FF1A89E5-0000-1452-C4D5-CF97B3ECF132}"/>
              </a:ext>
            </a:extLst>
          </p:cNvPr>
          <p:cNvSpPr txBox="1">
            <a:spLocks/>
          </p:cNvSpPr>
          <p:nvPr/>
        </p:nvSpPr>
        <p:spPr>
          <a:xfrm>
            <a:off x="359999" y="6172447"/>
            <a:ext cx="8425225" cy="36000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dirty="0"/>
              <a:t>Erasmusbüro des Fachbereichs 14</a:t>
            </a:r>
            <a:endParaRPr lang="de-DE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Datumsplatzhalter 12">
            <a:extLst>
              <a:ext uri="{FF2B5EF4-FFF2-40B4-BE49-F238E27FC236}">
                <a16:creationId xmlns:a16="http://schemas.microsoft.com/office/drawing/2014/main" id="{4E8654C3-6604-7FC5-9EA5-1E053C9A0B11}"/>
              </a:ext>
            </a:extLst>
          </p:cNvPr>
          <p:cNvSpPr txBox="1">
            <a:spLocks/>
          </p:cNvSpPr>
          <p:nvPr/>
        </p:nvSpPr>
        <p:spPr>
          <a:xfrm>
            <a:off x="3600450" y="388938"/>
            <a:ext cx="8243888" cy="360362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400" b="1" dirty="0">
                <a:latin typeface="Calibri" panose="020F0502020204030204" pitchFamily="34" charset="0"/>
                <a:cs typeface="Calibri" panose="020F0502020204030204" pitchFamily="34" charset="0"/>
              </a:rPr>
              <a:t>Info-Veranstaltung des Austauschprogramms Erasmus+ </a:t>
            </a:r>
          </a:p>
        </p:txBody>
      </p:sp>
      <p:sp>
        <p:nvSpPr>
          <p:cNvPr id="3" name="Titel 4">
            <a:extLst>
              <a:ext uri="{FF2B5EF4-FFF2-40B4-BE49-F238E27FC236}">
                <a16:creationId xmlns:a16="http://schemas.microsoft.com/office/drawing/2014/main" id="{4EBE8B59-C38E-F4D1-C3D5-EB3254C56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1350962"/>
            <a:ext cx="11484000" cy="575329"/>
          </a:xfrm>
        </p:spPr>
        <p:txBody>
          <a:bodyPr/>
          <a:lstStyle/>
          <a:p>
            <a:r>
              <a:rPr lang="de-DE" dirty="0"/>
              <a:t>B. Sc. Geowissenschaften 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8EC4D4A-71B0-1D2E-8CBB-8083596796D4}"/>
              </a:ext>
            </a:extLst>
          </p:cNvPr>
          <p:cNvSpPr txBox="1">
            <a:spLocks/>
          </p:cNvSpPr>
          <p:nvPr/>
        </p:nvSpPr>
        <p:spPr>
          <a:xfrm>
            <a:off x="360000" y="2322513"/>
            <a:ext cx="11484000" cy="3421062"/>
          </a:xfrm>
          <a:prstGeom prst="rect">
            <a:avLst/>
          </a:prstGeom>
        </p:spPr>
        <p:txBody>
          <a:bodyPr/>
          <a:lstStyle>
            <a:lvl1pPr marL="0" indent="0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Arial" panose="020B0604020202020204" pitchFamily="34" charset="0"/>
              <a:buNone/>
              <a:defRPr lang="de-DE" sz="2000" b="0" i="0" u="none" strike="noStrike" kern="1200" baseline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3972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503958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683942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719938" indent="0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None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6pPr>
            <a:lvl7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7pPr>
            <a:lvl8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8pPr>
            <a:lvl9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/>
              <a:t>Allgemeine Einführungsveranstaltungen häufig möglich (z.B. Mineralogie)</a:t>
            </a:r>
            <a:endParaRPr lang="de-DE" altLang="de-DE">
              <a:solidFill>
                <a:srgbClr val="0B0805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altLang="de-DE"/>
              <a:t>Module 12 und 13</a:t>
            </a:r>
            <a:endParaRPr lang="de-DE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/>
              <a:t>Studienberaterin: Frau Hanenkamp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altLang="de-DE"/>
              <a:t>Im Master ist es generell etwas einfacher als im Bachelor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726084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677A5330-CEB6-8870-DD2E-4F759CA6B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38</a:t>
            </a:fld>
            <a:r>
              <a:rPr lang="de-DE" dirty="0"/>
              <a:t> </a:t>
            </a:r>
          </a:p>
        </p:txBody>
      </p:sp>
      <p:sp>
        <p:nvSpPr>
          <p:cNvPr id="4" name="Fußzeilenplatzhalter 13">
            <a:extLst>
              <a:ext uri="{FF2B5EF4-FFF2-40B4-BE49-F238E27FC236}">
                <a16:creationId xmlns:a16="http://schemas.microsoft.com/office/drawing/2014/main" id="{FF1A89E5-0000-1452-C4D5-CF97B3ECF132}"/>
              </a:ext>
            </a:extLst>
          </p:cNvPr>
          <p:cNvSpPr txBox="1">
            <a:spLocks/>
          </p:cNvSpPr>
          <p:nvPr/>
        </p:nvSpPr>
        <p:spPr>
          <a:xfrm>
            <a:off x="359999" y="6172447"/>
            <a:ext cx="8425225" cy="36000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dirty="0"/>
              <a:t>Erasmusbüro des Fachbereichs 14</a:t>
            </a:r>
            <a:endParaRPr lang="de-DE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Datumsplatzhalter 12">
            <a:extLst>
              <a:ext uri="{FF2B5EF4-FFF2-40B4-BE49-F238E27FC236}">
                <a16:creationId xmlns:a16="http://schemas.microsoft.com/office/drawing/2014/main" id="{4E8654C3-6604-7FC5-9EA5-1E053C9A0B11}"/>
              </a:ext>
            </a:extLst>
          </p:cNvPr>
          <p:cNvSpPr txBox="1">
            <a:spLocks/>
          </p:cNvSpPr>
          <p:nvPr/>
        </p:nvSpPr>
        <p:spPr>
          <a:xfrm>
            <a:off x="3600450" y="388938"/>
            <a:ext cx="8243888" cy="360362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400" b="1" dirty="0">
                <a:latin typeface="Calibri" panose="020F0502020204030204" pitchFamily="34" charset="0"/>
                <a:cs typeface="Calibri" panose="020F0502020204030204" pitchFamily="34" charset="0"/>
              </a:rPr>
              <a:t>Info-Veranstaltung des Austauschprogramms Erasmus+ </a:t>
            </a:r>
          </a:p>
        </p:txBody>
      </p:sp>
      <p:sp>
        <p:nvSpPr>
          <p:cNvPr id="3" name="Titel 4">
            <a:extLst>
              <a:ext uri="{FF2B5EF4-FFF2-40B4-BE49-F238E27FC236}">
                <a16:creationId xmlns:a16="http://schemas.microsoft.com/office/drawing/2014/main" id="{4B4C9EC3-9428-B23D-CB64-3E2A61183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1350962"/>
            <a:ext cx="11484000" cy="703568"/>
          </a:xfrm>
        </p:spPr>
        <p:txBody>
          <a:bodyPr/>
          <a:lstStyle/>
          <a:p>
            <a:r>
              <a:rPr lang="de-DE" dirty="0"/>
              <a:t>B. Sc. Geoinformatik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F635819-AAE5-1D83-ACAA-98AF4D756A6C}"/>
              </a:ext>
            </a:extLst>
          </p:cNvPr>
          <p:cNvSpPr txBox="1">
            <a:spLocks/>
          </p:cNvSpPr>
          <p:nvPr/>
        </p:nvSpPr>
        <p:spPr>
          <a:xfrm>
            <a:off x="355866" y="1988839"/>
            <a:ext cx="11484000" cy="4183607"/>
          </a:xfrm>
          <a:prstGeom prst="rect">
            <a:avLst/>
          </a:prstGeom>
        </p:spPr>
        <p:txBody>
          <a:bodyPr/>
          <a:lstStyle>
            <a:lvl1pPr marL="0" indent="0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Arial" panose="020B0604020202020204" pitchFamily="34" charset="0"/>
              <a:buNone/>
              <a:defRPr lang="de-DE" sz="2000" b="0" i="0" u="none" strike="noStrike" kern="1200" baseline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3972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503958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683942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719938" indent="0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None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6pPr>
            <a:lvl7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7pPr>
            <a:lvl8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8pPr>
            <a:lvl9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de-DE" dirty="0"/>
              <a:t> </a:t>
            </a:r>
            <a:r>
              <a:rPr lang="en-GB" altLang="de-DE" dirty="0" err="1"/>
              <a:t>Unis</a:t>
            </a:r>
            <a:r>
              <a:rPr lang="en-GB" altLang="de-DE" dirty="0"/>
              <a:t>, die </a:t>
            </a:r>
            <a:r>
              <a:rPr lang="en-GB" altLang="de-DE" dirty="0" err="1"/>
              <a:t>spezifische</a:t>
            </a:r>
            <a:r>
              <a:rPr lang="en-GB" altLang="de-DE" dirty="0"/>
              <a:t> </a:t>
            </a:r>
            <a:r>
              <a:rPr lang="en-GB" altLang="de-DE" dirty="0" err="1"/>
              <a:t>Kurse</a:t>
            </a:r>
            <a:r>
              <a:rPr lang="en-GB" altLang="de-DE" dirty="0"/>
              <a:t> </a:t>
            </a:r>
            <a:r>
              <a:rPr lang="en-GB" altLang="de-DE" dirty="0" err="1"/>
              <a:t>für</a:t>
            </a:r>
            <a:r>
              <a:rPr lang="en-GB" altLang="de-DE" dirty="0"/>
              <a:t> </a:t>
            </a:r>
            <a:r>
              <a:rPr lang="en-GB" altLang="de-DE" dirty="0" err="1"/>
              <a:t>Geoinformatiker</a:t>
            </a:r>
            <a:r>
              <a:rPr lang="en-GB" altLang="de-DE" dirty="0"/>
              <a:t>*</a:t>
            </a:r>
            <a:r>
              <a:rPr lang="en-GB" altLang="de-DE" dirty="0" err="1"/>
              <a:t>innen</a:t>
            </a:r>
            <a:r>
              <a:rPr lang="en-GB" altLang="de-DE" dirty="0"/>
              <a:t> </a:t>
            </a:r>
            <a:r>
              <a:rPr lang="en-GB" altLang="de-DE" dirty="0" err="1"/>
              <a:t>anbieten</a:t>
            </a:r>
            <a:r>
              <a:rPr lang="en-GB" altLang="de-DE" dirty="0"/>
              <a:t> </a:t>
            </a:r>
          </a:p>
          <a:p>
            <a:pPr lvl="1"/>
            <a:r>
              <a:rPr lang="en-GB" dirty="0"/>
              <a:t>New University of Lisbon, Portugal</a:t>
            </a:r>
          </a:p>
          <a:p>
            <a:pPr lvl="1"/>
            <a:r>
              <a:rPr lang="en-GB" dirty="0" err="1"/>
              <a:t>Universitat</a:t>
            </a:r>
            <a:r>
              <a:rPr lang="en-GB" dirty="0"/>
              <a:t> </a:t>
            </a:r>
            <a:r>
              <a:rPr lang="en-GB" dirty="0" err="1"/>
              <a:t>Jaume</a:t>
            </a:r>
            <a:r>
              <a:rPr lang="en-GB" dirty="0"/>
              <a:t> I, </a:t>
            </a:r>
            <a:r>
              <a:rPr lang="en-GB" dirty="0" err="1"/>
              <a:t>Castellón</a:t>
            </a:r>
            <a:r>
              <a:rPr lang="en-GB" dirty="0"/>
              <a:t>, Spain</a:t>
            </a:r>
          </a:p>
          <a:p>
            <a:pPr lvl="1"/>
            <a:r>
              <a:rPr lang="en-GB" dirty="0" err="1"/>
              <a:t>Harokopio</a:t>
            </a:r>
            <a:r>
              <a:rPr lang="en-GB" dirty="0"/>
              <a:t> University, Greece</a:t>
            </a:r>
          </a:p>
          <a:p>
            <a:pPr lvl="1"/>
            <a:r>
              <a:rPr lang="en-GB" dirty="0"/>
              <a:t>University of L’Aquila, Italy</a:t>
            </a:r>
          </a:p>
          <a:p>
            <a:r>
              <a:rPr lang="en-GB" dirty="0"/>
              <a:t> Es </a:t>
            </a:r>
            <a:r>
              <a:rPr lang="en-GB" dirty="0" err="1"/>
              <a:t>können</a:t>
            </a:r>
            <a:r>
              <a:rPr lang="en-GB" dirty="0"/>
              <a:t> </a:t>
            </a:r>
            <a:r>
              <a:rPr lang="en-GB" dirty="0" err="1"/>
              <a:t>aber</a:t>
            </a:r>
            <a:r>
              <a:rPr lang="en-GB" dirty="0"/>
              <a:t> </a:t>
            </a:r>
            <a:r>
              <a:rPr lang="en-GB" dirty="0" err="1"/>
              <a:t>auch</a:t>
            </a:r>
            <a:r>
              <a:rPr lang="en-GB" dirty="0"/>
              <a:t> </a:t>
            </a:r>
            <a:r>
              <a:rPr lang="en-GB" dirty="0" err="1"/>
              <a:t>alle</a:t>
            </a:r>
            <a:r>
              <a:rPr lang="en-GB" dirty="0"/>
              <a:t> </a:t>
            </a:r>
            <a:r>
              <a:rPr lang="en-GB" dirty="0" err="1"/>
              <a:t>andere</a:t>
            </a:r>
            <a:r>
              <a:rPr lang="en-GB" dirty="0"/>
              <a:t> </a:t>
            </a:r>
            <a:r>
              <a:rPr lang="en-GB" dirty="0" err="1"/>
              <a:t>Unis</a:t>
            </a:r>
            <a:r>
              <a:rPr lang="en-GB" dirty="0"/>
              <a:t> </a:t>
            </a:r>
            <a:r>
              <a:rPr lang="en-GB" dirty="0" err="1"/>
              <a:t>als</a:t>
            </a:r>
            <a:r>
              <a:rPr lang="en-GB" dirty="0"/>
              <a:t> </a:t>
            </a:r>
            <a:r>
              <a:rPr lang="en-GB" dirty="0" err="1"/>
              <a:t>Partnerunis</a:t>
            </a:r>
            <a:r>
              <a:rPr lang="en-GB" dirty="0"/>
              <a:t> </a:t>
            </a:r>
            <a:r>
              <a:rPr lang="en-GB" dirty="0" err="1"/>
              <a:t>gewählt</a:t>
            </a:r>
            <a:r>
              <a:rPr lang="en-GB" dirty="0"/>
              <a:t> </a:t>
            </a:r>
            <a:r>
              <a:rPr lang="en-GB" dirty="0" err="1"/>
              <a:t>werden</a:t>
            </a: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err="1"/>
              <a:t>Bewerbung</a:t>
            </a:r>
            <a:r>
              <a:rPr lang="en-GB" dirty="0"/>
              <a:t> </a:t>
            </a:r>
            <a:r>
              <a:rPr lang="en-GB" dirty="0" err="1"/>
              <a:t>läuft</a:t>
            </a:r>
            <a:r>
              <a:rPr lang="en-GB" dirty="0"/>
              <a:t> </a:t>
            </a:r>
            <a:r>
              <a:rPr lang="en-GB" dirty="0" err="1"/>
              <a:t>über</a:t>
            </a:r>
            <a:r>
              <a:rPr lang="en-GB" dirty="0"/>
              <a:t> </a:t>
            </a:r>
            <a:r>
              <a:rPr lang="en-GB" dirty="0" err="1"/>
              <a:t>Herrn</a:t>
            </a:r>
            <a:r>
              <a:rPr lang="en-GB" dirty="0"/>
              <a:t> </a:t>
            </a:r>
            <a:r>
              <a:rPr lang="en-GB" dirty="0" err="1"/>
              <a:t>Bartoschek</a:t>
            </a:r>
            <a:r>
              <a:rPr lang="en-GB" dirty="0"/>
              <a:t> und </a:t>
            </a:r>
            <a:r>
              <a:rPr lang="en-GB" dirty="0" err="1"/>
              <a:t>Herrn</a:t>
            </a:r>
            <a:r>
              <a:rPr lang="en-GB" dirty="0"/>
              <a:t> </a:t>
            </a:r>
            <a:r>
              <a:rPr lang="en-GB" dirty="0" err="1"/>
              <a:t>Knoth</a:t>
            </a:r>
            <a:endParaRPr lang="en-GB" dirty="0"/>
          </a:p>
          <a:p>
            <a:pPr lvl="1"/>
            <a:r>
              <a:rPr lang="en-GB" dirty="0"/>
              <a:t>   </a:t>
            </a:r>
            <a:r>
              <a:rPr lang="en-GB" dirty="0" err="1"/>
              <a:t>Spezielles</a:t>
            </a:r>
            <a:r>
              <a:rPr lang="en-GB" dirty="0"/>
              <a:t> </a:t>
            </a:r>
            <a:r>
              <a:rPr lang="en-GB" dirty="0" err="1"/>
              <a:t>Programm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29040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677A5330-CEB6-8870-DD2E-4F759CA6B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39</a:t>
            </a:fld>
            <a:r>
              <a:rPr lang="de-DE" dirty="0"/>
              <a:t> </a:t>
            </a:r>
          </a:p>
        </p:txBody>
      </p:sp>
      <p:sp>
        <p:nvSpPr>
          <p:cNvPr id="4" name="Fußzeilenplatzhalter 13">
            <a:extLst>
              <a:ext uri="{FF2B5EF4-FFF2-40B4-BE49-F238E27FC236}">
                <a16:creationId xmlns:a16="http://schemas.microsoft.com/office/drawing/2014/main" id="{FF1A89E5-0000-1452-C4D5-CF97B3ECF132}"/>
              </a:ext>
            </a:extLst>
          </p:cNvPr>
          <p:cNvSpPr txBox="1">
            <a:spLocks/>
          </p:cNvSpPr>
          <p:nvPr/>
        </p:nvSpPr>
        <p:spPr>
          <a:xfrm>
            <a:off x="359999" y="6172447"/>
            <a:ext cx="8425225" cy="36000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dirty="0"/>
              <a:t>Erasmusbüro des Fachbereichs 14</a:t>
            </a:r>
            <a:endParaRPr lang="de-DE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Datumsplatzhalter 12">
            <a:extLst>
              <a:ext uri="{FF2B5EF4-FFF2-40B4-BE49-F238E27FC236}">
                <a16:creationId xmlns:a16="http://schemas.microsoft.com/office/drawing/2014/main" id="{4E8654C3-6604-7FC5-9EA5-1E053C9A0B11}"/>
              </a:ext>
            </a:extLst>
          </p:cNvPr>
          <p:cNvSpPr txBox="1">
            <a:spLocks/>
          </p:cNvSpPr>
          <p:nvPr/>
        </p:nvSpPr>
        <p:spPr>
          <a:xfrm>
            <a:off x="3600450" y="388938"/>
            <a:ext cx="8243888" cy="360362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400" b="1" dirty="0">
                <a:latin typeface="Calibri" panose="020F0502020204030204" pitchFamily="34" charset="0"/>
                <a:cs typeface="Calibri" panose="020F0502020204030204" pitchFamily="34" charset="0"/>
              </a:rPr>
              <a:t>Info-Veranstaltung des Austauschprogramms Erasmus+ </a:t>
            </a:r>
          </a:p>
        </p:txBody>
      </p:sp>
      <p:sp>
        <p:nvSpPr>
          <p:cNvPr id="3" name="Titel 4">
            <a:extLst>
              <a:ext uri="{FF2B5EF4-FFF2-40B4-BE49-F238E27FC236}">
                <a16:creationId xmlns:a16="http://schemas.microsoft.com/office/drawing/2014/main" id="{D1E0A170-AF7A-0C74-F1D4-2EB7F432A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1350962"/>
            <a:ext cx="11484000" cy="575329"/>
          </a:xfrm>
        </p:spPr>
        <p:txBody>
          <a:bodyPr/>
          <a:lstStyle/>
          <a:p>
            <a:r>
              <a:rPr lang="de-DE" dirty="0"/>
              <a:t>Erasmus im Master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B106424-E21C-D0AD-6FC0-E14FA1EAA8D6}"/>
              </a:ext>
            </a:extLst>
          </p:cNvPr>
          <p:cNvSpPr txBox="1">
            <a:spLocks/>
          </p:cNvSpPr>
          <p:nvPr/>
        </p:nvSpPr>
        <p:spPr>
          <a:xfrm>
            <a:off x="360000" y="2322513"/>
            <a:ext cx="11484000" cy="3421062"/>
          </a:xfrm>
          <a:prstGeom prst="rect">
            <a:avLst/>
          </a:prstGeom>
        </p:spPr>
        <p:txBody>
          <a:bodyPr/>
          <a:lstStyle>
            <a:lvl1pPr marL="0" indent="0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Arial" panose="020B0604020202020204" pitchFamily="34" charset="0"/>
              <a:buNone/>
              <a:defRPr lang="de-DE" sz="2000" b="0" i="0" u="none" strike="noStrike" kern="1200" baseline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3972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503958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683942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719938" indent="0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None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6pPr>
            <a:lvl7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7pPr>
            <a:lvl8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8pPr>
            <a:lvl9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altLang="de-DE" dirty="0"/>
              <a:t> Möglicher Aufenthalt im 3. Semester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altLang="de-DE" dirty="0"/>
              <a:t> Auch Bachelorkurse können nach Wunsch besucht werden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altLang="de-DE" dirty="0"/>
              <a:t> Teile der Nebenfächer können oft im Ausland absolviert werden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altLang="de-DE" dirty="0"/>
              <a:t> Kurssuche sehr selbstständig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altLang="de-DE" dirty="0"/>
              <a:t> Möglichkeit der Spezialisierung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492195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677A5330-CEB6-8870-DD2E-4F759CA6B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4</a:t>
            </a:fld>
            <a:r>
              <a:rPr lang="de-DE" dirty="0"/>
              <a:t> </a:t>
            </a:r>
          </a:p>
        </p:txBody>
      </p:sp>
      <p:sp>
        <p:nvSpPr>
          <p:cNvPr id="10" name="Fußzeilenplatzhalter 13">
            <a:extLst>
              <a:ext uri="{FF2B5EF4-FFF2-40B4-BE49-F238E27FC236}">
                <a16:creationId xmlns:a16="http://schemas.microsoft.com/office/drawing/2014/main" id="{2D16D7E3-8118-9951-5860-73B0A5ABB316}"/>
              </a:ext>
            </a:extLst>
          </p:cNvPr>
          <p:cNvSpPr txBox="1">
            <a:spLocks/>
          </p:cNvSpPr>
          <p:nvPr/>
        </p:nvSpPr>
        <p:spPr>
          <a:xfrm>
            <a:off x="359999" y="6172447"/>
            <a:ext cx="8425225" cy="36000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dirty="0"/>
              <a:t>Erasmusbüro des Fachbereichs 14</a:t>
            </a:r>
            <a:endParaRPr lang="de-DE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Datumsplatzhalter 12">
            <a:extLst>
              <a:ext uri="{FF2B5EF4-FFF2-40B4-BE49-F238E27FC236}">
                <a16:creationId xmlns:a16="http://schemas.microsoft.com/office/drawing/2014/main" id="{5A04CC4A-F940-93EC-67AC-3AC024C2246B}"/>
              </a:ext>
            </a:extLst>
          </p:cNvPr>
          <p:cNvSpPr txBox="1">
            <a:spLocks/>
          </p:cNvSpPr>
          <p:nvPr/>
        </p:nvSpPr>
        <p:spPr>
          <a:xfrm>
            <a:off x="3600450" y="388938"/>
            <a:ext cx="8243888" cy="360362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400" b="1" dirty="0">
                <a:latin typeface="Calibri" panose="020F0502020204030204" pitchFamily="34" charset="0"/>
                <a:cs typeface="Calibri" panose="020F0502020204030204" pitchFamily="34" charset="0"/>
              </a:rPr>
              <a:t>Info-Veranstaltung des Austauschprogramms Erasmus+ 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DF15A41-8A49-AE08-8AC6-D34894379AF0}"/>
              </a:ext>
            </a:extLst>
          </p:cNvPr>
          <p:cNvSpPr txBox="1"/>
          <p:nvPr/>
        </p:nvSpPr>
        <p:spPr>
          <a:xfrm>
            <a:off x="359999" y="5170705"/>
            <a:ext cx="27338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Mehr unter: </a:t>
            </a:r>
            <a:r>
              <a:rPr lang="de-DE" sz="1400" dirty="0">
                <a:hlinkClick r:id="rId2"/>
              </a:rPr>
              <a:t>https://www.uni-muenster.de/Geowissenschaften/studium/erasmus/partner.html</a:t>
            </a:r>
            <a:r>
              <a:rPr lang="de-DE" sz="1400" dirty="0"/>
              <a:t> </a:t>
            </a:r>
          </a:p>
        </p:txBody>
      </p:sp>
      <p:pic>
        <p:nvPicPr>
          <p:cNvPr id="5" name="Grafik 4" descr="Ein Bild, das Text, Karte, Diagramm, Atlas enthält.&#10;&#10;KI-generierte Inhalte können fehlerhaft sein.">
            <a:extLst>
              <a:ext uri="{FF2B5EF4-FFF2-40B4-BE49-F238E27FC236}">
                <a16:creationId xmlns:a16="http://schemas.microsoft.com/office/drawing/2014/main" id="{9434E914-8CBA-DB81-3268-315E0B2FA5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3040" y="871019"/>
            <a:ext cx="7609840" cy="559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9013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677A5330-CEB6-8870-DD2E-4F759CA6B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5</a:t>
            </a:fld>
            <a:r>
              <a:rPr lang="de-DE" dirty="0"/>
              <a:t> </a:t>
            </a:r>
          </a:p>
        </p:txBody>
      </p:sp>
      <p:sp>
        <p:nvSpPr>
          <p:cNvPr id="4" name="Fußzeilenplatzhalter 13">
            <a:extLst>
              <a:ext uri="{FF2B5EF4-FFF2-40B4-BE49-F238E27FC236}">
                <a16:creationId xmlns:a16="http://schemas.microsoft.com/office/drawing/2014/main" id="{FF1A89E5-0000-1452-C4D5-CF97B3ECF132}"/>
              </a:ext>
            </a:extLst>
          </p:cNvPr>
          <p:cNvSpPr txBox="1">
            <a:spLocks/>
          </p:cNvSpPr>
          <p:nvPr/>
        </p:nvSpPr>
        <p:spPr>
          <a:xfrm>
            <a:off x="359999" y="6172447"/>
            <a:ext cx="8425225" cy="36000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dirty="0"/>
              <a:t>Erasmusbüro des Fachbereichs 14</a:t>
            </a:r>
            <a:endParaRPr lang="de-DE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Datumsplatzhalter 12">
            <a:extLst>
              <a:ext uri="{FF2B5EF4-FFF2-40B4-BE49-F238E27FC236}">
                <a16:creationId xmlns:a16="http://schemas.microsoft.com/office/drawing/2014/main" id="{4E8654C3-6604-7FC5-9EA5-1E053C9A0B11}"/>
              </a:ext>
            </a:extLst>
          </p:cNvPr>
          <p:cNvSpPr txBox="1">
            <a:spLocks/>
          </p:cNvSpPr>
          <p:nvPr/>
        </p:nvSpPr>
        <p:spPr>
          <a:xfrm>
            <a:off x="3600450" y="388938"/>
            <a:ext cx="8243888" cy="360362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400" b="1" dirty="0">
                <a:latin typeface="Calibri" panose="020F0502020204030204" pitchFamily="34" charset="0"/>
                <a:cs typeface="Calibri" panose="020F0502020204030204" pitchFamily="34" charset="0"/>
              </a:rPr>
              <a:t>Info-Veranstaltung des Austauschprogramms Erasmus+ </a:t>
            </a:r>
          </a:p>
        </p:txBody>
      </p:sp>
      <p:sp>
        <p:nvSpPr>
          <p:cNvPr id="6" name="Titel 4">
            <a:extLst>
              <a:ext uri="{FF2B5EF4-FFF2-40B4-BE49-F238E27FC236}">
                <a16:creationId xmlns:a16="http://schemas.microsoft.com/office/drawing/2014/main" id="{5521B6EF-F48B-B7F9-3287-CFE38645A18A}"/>
              </a:ext>
            </a:extLst>
          </p:cNvPr>
          <p:cNvSpPr txBox="1">
            <a:spLocks/>
          </p:cNvSpPr>
          <p:nvPr/>
        </p:nvSpPr>
        <p:spPr>
          <a:xfrm>
            <a:off x="360000" y="1350962"/>
            <a:ext cx="7339513" cy="57532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29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 b="1" i="0" kern="1200" baseline="0">
                <a:solidFill>
                  <a:srgbClr val="333F48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Warum überhaupt ein Auslandssemester?</a:t>
            </a:r>
          </a:p>
        </p:txBody>
      </p:sp>
      <p:sp>
        <p:nvSpPr>
          <p:cNvPr id="7" name="Inhaltsplatzhalter 5">
            <a:extLst>
              <a:ext uri="{FF2B5EF4-FFF2-40B4-BE49-F238E27FC236}">
                <a16:creationId xmlns:a16="http://schemas.microsoft.com/office/drawing/2014/main" id="{FD1D397C-57A4-4E7E-C0BA-20904164854F}"/>
              </a:ext>
            </a:extLst>
          </p:cNvPr>
          <p:cNvSpPr txBox="1">
            <a:spLocks/>
          </p:cNvSpPr>
          <p:nvPr/>
        </p:nvSpPr>
        <p:spPr>
          <a:xfrm>
            <a:off x="360000" y="2322513"/>
            <a:ext cx="11484000" cy="3421062"/>
          </a:xfrm>
          <a:prstGeom prst="rect">
            <a:avLst/>
          </a:prstGeom>
        </p:spPr>
        <p:txBody>
          <a:bodyPr/>
          <a:lstStyle>
            <a:lvl1pPr marL="0" indent="0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Arial" panose="020B0604020202020204" pitchFamily="34" charset="0"/>
              <a:buNone/>
              <a:defRPr lang="de-DE" sz="2000" b="0" i="0" u="none" strike="noStrike" kern="1200" baseline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3972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503958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683942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719938" indent="0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None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6pPr>
            <a:lvl7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7pPr>
            <a:lvl8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8pPr>
            <a:lvl9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9pPr>
          </a:lstStyle>
          <a:p>
            <a:pPr marL="344488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de-DE" altLang="de-DE" b="0"/>
              <a:t>Persönliche</a:t>
            </a:r>
            <a:r>
              <a:rPr lang="de-DE" altLang="de-DE"/>
              <a:t> Weiterentwicklung</a:t>
            </a:r>
          </a:p>
          <a:p>
            <a:pPr marL="344488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de-DE" altLang="de-DE"/>
              <a:t>Anderes Studiensystem kennenlernen, </a:t>
            </a:r>
            <a:br>
              <a:rPr lang="de-DE" altLang="de-DE"/>
            </a:br>
            <a:r>
              <a:rPr lang="de-DE" altLang="de-DE" b="0"/>
              <a:t>neuer Blick auf das eigene Studium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de-DE" altLang="de-DE" b="1"/>
              <a:t>Andere Kursangebote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de-DE" altLang="de-DE" b="1"/>
              <a:t>Sprache vertiefen</a:t>
            </a:r>
          </a:p>
          <a:p>
            <a:pPr marL="361942" indent="-361942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de-DE" altLang="de-DE" b="1"/>
              <a:t>Internationale Kontakte </a:t>
            </a:r>
            <a:r>
              <a:rPr lang="de-DE" altLang="de-DE"/>
              <a:t>knüpfen</a:t>
            </a:r>
          </a:p>
          <a:p>
            <a:pPr marL="360354" indent="-360354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de-DE" altLang="de-DE" b="1"/>
              <a:t>Zusätzliche Qualifikationen </a:t>
            </a:r>
            <a:r>
              <a:rPr lang="de-DE" altLang="de-DE"/>
              <a:t>erwerben </a:t>
            </a:r>
          </a:p>
          <a:p>
            <a:pPr>
              <a:lnSpc>
                <a:spcPct val="90000"/>
              </a:lnSpc>
            </a:pPr>
            <a:r>
              <a:rPr lang="de-DE" altLang="de-DE"/>
              <a:t>      (Selbstbewusstsein, Selbstständigkeit, Interkulturelles Verständnis)</a:t>
            </a:r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A0C782A-B000-805B-83D6-5832BF06C2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688" y="1930511"/>
            <a:ext cx="2808312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7216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677A5330-CEB6-8870-DD2E-4F759CA6B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6</a:t>
            </a:fld>
            <a:r>
              <a:rPr lang="de-DE" dirty="0"/>
              <a:t> </a:t>
            </a:r>
          </a:p>
        </p:txBody>
      </p:sp>
      <p:sp>
        <p:nvSpPr>
          <p:cNvPr id="4" name="Fußzeilenplatzhalter 13">
            <a:extLst>
              <a:ext uri="{FF2B5EF4-FFF2-40B4-BE49-F238E27FC236}">
                <a16:creationId xmlns:a16="http://schemas.microsoft.com/office/drawing/2014/main" id="{FF1A89E5-0000-1452-C4D5-CF97B3ECF132}"/>
              </a:ext>
            </a:extLst>
          </p:cNvPr>
          <p:cNvSpPr txBox="1">
            <a:spLocks/>
          </p:cNvSpPr>
          <p:nvPr/>
        </p:nvSpPr>
        <p:spPr>
          <a:xfrm>
            <a:off x="359999" y="6172447"/>
            <a:ext cx="8425225" cy="36000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dirty="0"/>
              <a:t>Erasmusbüro des Fachbereichs 14</a:t>
            </a:r>
            <a:endParaRPr lang="de-DE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Datumsplatzhalter 12">
            <a:extLst>
              <a:ext uri="{FF2B5EF4-FFF2-40B4-BE49-F238E27FC236}">
                <a16:creationId xmlns:a16="http://schemas.microsoft.com/office/drawing/2014/main" id="{4E8654C3-6604-7FC5-9EA5-1E053C9A0B11}"/>
              </a:ext>
            </a:extLst>
          </p:cNvPr>
          <p:cNvSpPr txBox="1">
            <a:spLocks/>
          </p:cNvSpPr>
          <p:nvPr/>
        </p:nvSpPr>
        <p:spPr>
          <a:xfrm>
            <a:off x="3600450" y="388938"/>
            <a:ext cx="8243888" cy="360362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400" b="1" dirty="0">
                <a:latin typeface="Calibri" panose="020F0502020204030204" pitchFamily="34" charset="0"/>
                <a:cs typeface="Calibri" panose="020F0502020204030204" pitchFamily="34" charset="0"/>
              </a:rPr>
              <a:t>Info-Veranstaltung des Austauschprogramms Erasmus+ </a:t>
            </a:r>
          </a:p>
        </p:txBody>
      </p:sp>
      <p:sp>
        <p:nvSpPr>
          <p:cNvPr id="6" name="Titel 4">
            <a:extLst>
              <a:ext uri="{FF2B5EF4-FFF2-40B4-BE49-F238E27FC236}">
                <a16:creationId xmlns:a16="http://schemas.microsoft.com/office/drawing/2014/main" id="{9FEF0A2D-7861-C345-3C0D-CA3478AAB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1350962"/>
            <a:ext cx="11484000" cy="575329"/>
          </a:xfrm>
        </p:spPr>
        <p:txBody>
          <a:bodyPr/>
          <a:lstStyle/>
          <a:p>
            <a:r>
              <a:rPr lang="de-DE" dirty="0"/>
              <a:t>Eure Vorteile</a:t>
            </a:r>
          </a:p>
        </p:txBody>
      </p:sp>
      <p:sp>
        <p:nvSpPr>
          <p:cNvPr id="7" name="Inhaltsplatzhalter 5">
            <a:extLst>
              <a:ext uri="{FF2B5EF4-FFF2-40B4-BE49-F238E27FC236}">
                <a16:creationId xmlns:a16="http://schemas.microsoft.com/office/drawing/2014/main" id="{A5B97598-674D-F6F5-48A1-3DFBABC70E45}"/>
              </a:ext>
            </a:extLst>
          </p:cNvPr>
          <p:cNvSpPr txBox="1">
            <a:spLocks/>
          </p:cNvSpPr>
          <p:nvPr/>
        </p:nvSpPr>
        <p:spPr>
          <a:xfrm>
            <a:off x="360000" y="2204864"/>
            <a:ext cx="11484000" cy="3538711"/>
          </a:xfrm>
          <a:prstGeom prst="rect">
            <a:avLst/>
          </a:prstGeom>
        </p:spPr>
        <p:txBody>
          <a:bodyPr/>
          <a:lstStyle>
            <a:lvl1pPr marL="0" indent="0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Arial" panose="020B0604020202020204" pitchFamily="34" charset="0"/>
              <a:buNone/>
              <a:defRPr lang="de-DE" sz="2000" b="0" i="0" u="none" strike="noStrike" kern="1200" baseline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3972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503958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683942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719938" indent="0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None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6pPr>
            <a:lvl7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7pPr>
            <a:lvl8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8pPr>
            <a:lvl9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9pPr>
          </a:lstStyle>
          <a:p>
            <a:pPr marL="800089" lvl="1" indent="-342900">
              <a:buFont typeface="Arial" panose="020B0604020202020204" pitchFamily="34" charset="0"/>
              <a:buChar char="•"/>
              <a:defRPr/>
            </a:pPr>
            <a:r>
              <a:rPr lang="de-DE" dirty="0"/>
              <a:t>Befreiung </a:t>
            </a:r>
            <a:r>
              <a:rPr lang="de-DE" b="0" dirty="0"/>
              <a:t>von</a:t>
            </a:r>
            <a:r>
              <a:rPr lang="de-DE" dirty="0"/>
              <a:t> Studiengebühren</a:t>
            </a:r>
          </a:p>
          <a:p>
            <a:pPr marL="800089" lvl="1" indent="-342900">
              <a:buFont typeface="Arial" panose="020B0604020202020204" pitchFamily="34" charset="0"/>
              <a:buChar char="•"/>
              <a:defRPr/>
            </a:pPr>
            <a:r>
              <a:rPr lang="de-DE" dirty="0"/>
              <a:t>Finanzielle Unterstützung</a:t>
            </a:r>
          </a:p>
          <a:p>
            <a:pPr marL="800089" lvl="1" indent="-342900">
              <a:buFont typeface="Arial" panose="020B0604020202020204" pitchFamily="34" charset="0"/>
              <a:buChar char="•"/>
              <a:defRPr/>
            </a:pPr>
            <a:r>
              <a:rPr lang="de-DE" dirty="0"/>
              <a:t>Betreuung </a:t>
            </a:r>
            <a:r>
              <a:rPr lang="de-DE" b="0" dirty="0"/>
              <a:t>vor Ort</a:t>
            </a:r>
          </a:p>
          <a:p>
            <a:pPr marL="800089" lvl="1" indent="-342900">
              <a:buFont typeface="Arial" panose="020B0604020202020204" pitchFamily="34" charset="0"/>
              <a:buChar char="•"/>
              <a:defRPr/>
            </a:pPr>
            <a:r>
              <a:rPr lang="de-DE" b="0" dirty="0"/>
              <a:t>Mögliche </a:t>
            </a:r>
            <a:r>
              <a:rPr lang="de-DE" dirty="0"/>
              <a:t>Aufenthaltsdauer 3-10 Monate (1 </a:t>
            </a:r>
            <a:r>
              <a:rPr lang="de-DE" b="0" dirty="0"/>
              <a:t>oder</a:t>
            </a:r>
            <a:r>
              <a:rPr lang="de-DE" dirty="0"/>
              <a:t> 2 Semester)</a:t>
            </a:r>
          </a:p>
          <a:p>
            <a:pPr marL="800089" lvl="1" indent="-342900">
              <a:buFont typeface="Arial" panose="020B0604020202020204" pitchFamily="34" charset="0"/>
              <a:buChar char="•"/>
              <a:defRPr/>
            </a:pPr>
            <a:r>
              <a:rPr lang="de-DE" dirty="0"/>
              <a:t>Anerkennung der erbrachten Studienleistungen </a:t>
            </a:r>
            <a:r>
              <a:rPr lang="de-DE" b="0" dirty="0"/>
              <a:t>nach                                                                     entsprechender Absprache vor dem Aufenthalt</a:t>
            </a:r>
          </a:p>
          <a:p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1249D4A-7C9D-7637-AB6F-4C9E13170D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39"/>
          <a:stretch/>
        </p:blipFill>
        <p:spPr>
          <a:xfrm>
            <a:off x="8406606" y="1926291"/>
            <a:ext cx="2964944" cy="273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1798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677A5330-CEB6-8870-DD2E-4F759CA6B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7</a:t>
            </a:fld>
            <a:r>
              <a:rPr lang="de-DE" dirty="0"/>
              <a:t> </a:t>
            </a:r>
          </a:p>
        </p:txBody>
      </p:sp>
      <p:sp>
        <p:nvSpPr>
          <p:cNvPr id="4" name="Fußzeilenplatzhalter 13">
            <a:extLst>
              <a:ext uri="{FF2B5EF4-FFF2-40B4-BE49-F238E27FC236}">
                <a16:creationId xmlns:a16="http://schemas.microsoft.com/office/drawing/2014/main" id="{FF1A89E5-0000-1452-C4D5-CF97B3ECF132}"/>
              </a:ext>
            </a:extLst>
          </p:cNvPr>
          <p:cNvSpPr txBox="1">
            <a:spLocks/>
          </p:cNvSpPr>
          <p:nvPr/>
        </p:nvSpPr>
        <p:spPr>
          <a:xfrm>
            <a:off x="359999" y="6172447"/>
            <a:ext cx="8425225" cy="36000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dirty="0"/>
              <a:t>Erasmusbüro des Fachbereichs 14</a:t>
            </a:r>
            <a:endParaRPr lang="de-DE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Datumsplatzhalter 12">
            <a:extLst>
              <a:ext uri="{FF2B5EF4-FFF2-40B4-BE49-F238E27FC236}">
                <a16:creationId xmlns:a16="http://schemas.microsoft.com/office/drawing/2014/main" id="{4E8654C3-6604-7FC5-9EA5-1E053C9A0B11}"/>
              </a:ext>
            </a:extLst>
          </p:cNvPr>
          <p:cNvSpPr txBox="1">
            <a:spLocks/>
          </p:cNvSpPr>
          <p:nvPr/>
        </p:nvSpPr>
        <p:spPr>
          <a:xfrm>
            <a:off x="3600450" y="388938"/>
            <a:ext cx="8243888" cy="360362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400" b="1" dirty="0">
                <a:latin typeface="Calibri" panose="020F0502020204030204" pitchFamily="34" charset="0"/>
                <a:cs typeface="Calibri" panose="020F0502020204030204" pitchFamily="34" charset="0"/>
              </a:rPr>
              <a:t>Info-Veranstaltung des Austauschprogramms Erasmus+ </a:t>
            </a:r>
          </a:p>
        </p:txBody>
      </p:sp>
      <p:sp>
        <p:nvSpPr>
          <p:cNvPr id="6" name="Titel 4">
            <a:extLst>
              <a:ext uri="{FF2B5EF4-FFF2-40B4-BE49-F238E27FC236}">
                <a16:creationId xmlns:a16="http://schemas.microsoft.com/office/drawing/2014/main" id="{11D93769-6ADC-4FD4-9AC9-2B9F3F923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1350962"/>
            <a:ext cx="11484000" cy="575329"/>
          </a:xfrm>
        </p:spPr>
        <p:txBody>
          <a:bodyPr/>
          <a:lstStyle/>
          <a:p>
            <a:r>
              <a:rPr lang="de-DE" dirty="0"/>
              <a:t>Eure Pflichten </a:t>
            </a:r>
          </a:p>
        </p:txBody>
      </p:sp>
      <p:sp>
        <p:nvSpPr>
          <p:cNvPr id="7" name="Inhaltsplatzhalter 5">
            <a:extLst>
              <a:ext uri="{FF2B5EF4-FFF2-40B4-BE49-F238E27FC236}">
                <a16:creationId xmlns:a16="http://schemas.microsoft.com/office/drawing/2014/main" id="{308DFD9C-B0B8-8954-A06A-A92F20A7BA63}"/>
              </a:ext>
            </a:extLst>
          </p:cNvPr>
          <p:cNvSpPr txBox="1">
            <a:spLocks/>
          </p:cNvSpPr>
          <p:nvPr/>
        </p:nvSpPr>
        <p:spPr>
          <a:xfrm>
            <a:off x="360000" y="2322513"/>
            <a:ext cx="11484000" cy="3421062"/>
          </a:xfrm>
          <a:prstGeom prst="rect">
            <a:avLst/>
          </a:prstGeom>
        </p:spPr>
        <p:txBody>
          <a:bodyPr/>
          <a:lstStyle>
            <a:lvl1pPr marL="0" indent="0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Arial" panose="020B0604020202020204" pitchFamily="34" charset="0"/>
              <a:buNone/>
              <a:defRPr lang="de-DE" sz="2000" b="0" i="0" u="none" strike="noStrike" kern="1200" baseline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3972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503958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683942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719938" indent="0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None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6pPr>
            <a:lvl7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7pPr>
            <a:lvl8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8pPr>
            <a:lvl9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1" dirty="0"/>
              <a:t>Selbstständige </a:t>
            </a:r>
            <a:r>
              <a:rPr lang="de-DE" dirty="0"/>
              <a:t>Bewerbung / Anmeldung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1" dirty="0"/>
              <a:t>Eigene Recherche </a:t>
            </a:r>
            <a:r>
              <a:rPr lang="de-DE" dirty="0"/>
              <a:t>zu den Unis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1" dirty="0"/>
              <a:t>Evaluation</a:t>
            </a:r>
            <a:r>
              <a:rPr lang="de-DE" dirty="0"/>
              <a:t> vor / nach dem Aufenthalt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1" dirty="0"/>
              <a:t>Evaluation</a:t>
            </a:r>
            <a:r>
              <a:rPr lang="de-DE" dirty="0"/>
              <a:t> der Partneruni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1" dirty="0"/>
              <a:t>Fristgerechte</a:t>
            </a:r>
            <a:r>
              <a:rPr lang="de-DE" dirty="0"/>
              <a:t> Abgabe aller Dokumente!</a:t>
            </a:r>
          </a:p>
          <a:p>
            <a:pPr indent="358766"/>
            <a:endParaRPr lang="de-DE" dirty="0"/>
          </a:p>
          <a:p>
            <a:pPr lvl="1" indent="0">
              <a:buFont typeface="Meta Offc Pro" panose="020B0504030101020102" pitchFamily="34" charset="0"/>
              <a:buNone/>
            </a:pPr>
            <a:r>
              <a:rPr lang="de-DE" dirty="0">
                <a:solidFill>
                  <a:schemeClr val="bg1">
                    <a:lumMod val="10000"/>
                  </a:schemeClr>
                </a:solidFill>
              </a:rPr>
              <a:t> … Wir helfen euch, wo es nur geht, sind aber auch </a:t>
            </a:r>
            <a:r>
              <a:rPr lang="de-DE" dirty="0">
                <a:solidFill>
                  <a:srgbClr val="FF0000"/>
                </a:solidFill>
              </a:rPr>
              <a:t>kein Reisebüro </a:t>
            </a:r>
            <a:r>
              <a:rPr lang="de-DE" dirty="0">
                <a:solidFill>
                  <a:srgbClr val="0B0805"/>
                </a:solidFill>
                <a:sym typeface="Wingdings" panose="05000000000000000000" pitchFamily="2" charset="2"/>
              </a:rPr>
              <a:t></a:t>
            </a:r>
            <a:endParaRPr lang="de-DE" dirty="0">
              <a:solidFill>
                <a:srgbClr val="0B0805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E7A1A72-F606-808C-DB2B-5179962CCF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25"/>
          <a:stretch/>
        </p:blipFill>
        <p:spPr>
          <a:xfrm>
            <a:off x="8316265" y="1944640"/>
            <a:ext cx="2807735" cy="336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8627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677A5330-CEB6-8870-DD2E-4F759CA6B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8</a:t>
            </a:fld>
            <a:r>
              <a:rPr lang="de-DE" dirty="0"/>
              <a:t> </a:t>
            </a:r>
          </a:p>
        </p:txBody>
      </p:sp>
      <p:sp>
        <p:nvSpPr>
          <p:cNvPr id="4" name="Fußzeilenplatzhalter 13">
            <a:extLst>
              <a:ext uri="{FF2B5EF4-FFF2-40B4-BE49-F238E27FC236}">
                <a16:creationId xmlns:a16="http://schemas.microsoft.com/office/drawing/2014/main" id="{FF1A89E5-0000-1452-C4D5-CF97B3ECF132}"/>
              </a:ext>
            </a:extLst>
          </p:cNvPr>
          <p:cNvSpPr txBox="1">
            <a:spLocks/>
          </p:cNvSpPr>
          <p:nvPr/>
        </p:nvSpPr>
        <p:spPr>
          <a:xfrm>
            <a:off x="359999" y="6172447"/>
            <a:ext cx="8425225" cy="36000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dirty="0"/>
              <a:t>Erasmusbüro des Fachbereichs 14</a:t>
            </a:r>
            <a:endParaRPr lang="de-DE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Datumsplatzhalter 12">
            <a:extLst>
              <a:ext uri="{FF2B5EF4-FFF2-40B4-BE49-F238E27FC236}">
                <a16:creationId xmlns:a16="http://schemas.microsoft.com/office/drawing/2014/main" id="{4E8654C3-6604-7FC5-9EA5-1E053C9A0B11}"/>
              </a:ext>
            </a:extLst>
          </p:cNvPr>
          <p:cNvSpPr txBox="1">
            <a:spLocks/>
          </p:cNvSpPr>
          <p:nvPr/>
        </p:nvSpPr>
        <p:spPr>
          <a:xfrm>
            <a:off x="3600450" y="388938"/>
            <a:ext cx="8243888" cy="360362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400" b="1" dirty="0">
                <a:latin typeface="Calibri" panose="020F0502020204030204" pitchFamily="34" charset="0"/>
                <a:cs typeface="Calibri" panose="020F0502020204030204" pitchFamily="34" charset="0"/>
              </a:rPr>
              <a:t>Info-Veranstaltung des Austauschprogramms Erasmus+ </a:t>
            </a:r>
          </a:p>
        </p:txBody>
      </p:sp>
      <p:sp>
        <p:nvSpPr>
          <p:cNvPr id="3" name="Titel 4">
            <a:extLst>
              <a:ext uri="{FF2B5EF4-FFF2-40B4-BE49-F238E27FC236}">
                <a16:creationId xmlns:a16="http://schemas.microsoft.com/office/drawing/2014/main" id="{76C19E95-051F-38FB-BA41-6E16308C1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1350962"/>
            <a:ext cx="11484000" cy="575329"/>
          </a:xfrm>
        </p:spPr>
        <p:txBody>
          <a:bodyPr/>
          <a:lstStyle/>
          <a:p>
            <a:r>
              <a:rPr lang="de-DE" dirty="0"/>
              <a:t>Wer kann alles teilnehmen?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0B582758-2883-7880-C150-6D36E83BBFB3}"/>
              </a:ext>
            </a:extLst>
          </p:cNvPr>
          <p:cNvSpPr txBox="1">
            <a:spLocks/>
          </p:cNvSpPr>
          <p:nvPr/>
        </p:nvSpPr>
        <p:spPr>
          <a:xfrm>
            <a:off x="360000" y="2322513"/>
            <a:ext cx="11484000" cy="3421062"/>
          </a:xfrm>
          <a:prstGeom prst="rect">
            <a:avLst/>
          </a:prstGeom>
        </p:spPr>
        <p:txBody>
          <a:bodyPr/>
          <a:lstStyle>
            <a:lvl1pPr marL="0" indent="0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Arial" panose="020B0604020202020204" pitchFamily="34" charset="0"/>
              <a:buNone/>
              <a:defRPr lang="de-DE" sz="2000" b="0" i="0" u="none" strike="noStrike" kern="1200" baseline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3972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503958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683942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719938" indent="0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None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6pPr>
            <a:lvl7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7pPr>
            <a:lvl8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8pPr>
            <a:lvl9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9pPr>
          </a:lstStyle>
          <a:p>
            <a:pPr marL="457200" lvl="1" indent="-457200">
              <a:buFont typeface="Arial" panose="020B0604020202020204" pitchFamily="34" charset="0"/>
              <a:buChar char="•"/>
            </a:pPr>
            <a:r>
              <a:rPr lang="de-DE" altLang="de-DE" dirty="0"/>
              <a:t>Landschaftsökolog*innen, Geograph*innen, Geowissenschaftler*innen  </a:t>
            </a:r>
            <a:r>
              <a:rPr lang="de-DE" altLang="de-DE" b="0" dirty="0"/>
              <a:t>und</a:t>
            </a:r>
            <a:r>
              <a:rPr lang="de-DE" altLang="de-DE" dirty="0"/>
              <a:t> Geoinformatiker*innen</a:t>
            </a:r>
          </a:p>
          <a:p>
            <a:pPr marL="457200" lvl="1" indent="-457200">
              <a:buFont typeface="Arial" panose="020B0604020202020204" pitchFamily="34" charset="0"/>
              <a:buChar char="•"/>
            </a:pPr>
            <a:r>
              <a:rPr lang="de-DE" altLang="de-DE" b="0" dirty="0"/>
              <a:t>Je nach Land können </a:t>
            </a:r>
            <a:r>
              <a:rPr lang="de-DE" altLang="de-DE" dirty="0"/>
              <a:t>Sprachkenntnisse </a:t>
            </a:r>
            <a:r>
              <a:rPr lang="de-DE" altLang="de-DE" b="0" dirty="0"/>
              <a:t>erforderlich sein!</a:t>
            </a:r>
            <a:br>
              <a:rPr lang="de-DE" altLang="de-DE" dirty="0"/>
            </a:br>
            <a:r>
              <a:rPr lang="de-DE" altLang="de-DE" b="0" dirty="0"/>
              <a:t>(meistens </a:t>
            </a:r>
            <a:r>
              <a:rPr lang="de-DE" altLang="de-DE" dirty="0"/>
              <a:t>mind. B1 </a:t>
            </a:r>
            <a:r>
              <a:rPr lang="de-DE" altLang="de-DE" b="0" dirty="0"/>
              <a:t>von der Uni gefordert)</a:t>
            </a:r>
          </a:p>
          <a:p>
            <a:pPr marL="457200" lvl="1" indent="-457200">
              <a:buFont typeface="Arial" panose="020B0604020202020204" pitchFamily="34" charset="0"/>
              <a:buChar char="•"/>
            </a:pPr>
            <a:r>
              <a:rPr lang="de-DE" altLang="de-DE" dirty="0"/>
              <a:t>Alle </a:t>
            </a:r>
            <a:r>
              <a:rPr lang="de-DE" altLang="de-DE" b="0" dirty="0"/>
              <a:t>ab dem </a:t>
            </a:r>
            <a:r>
              <a:rPr lang="de-DE" altLang="de-DE" dirty="0"/>
              <a:t>3. Bachelor Semester</a:t>
            </a:r>
          </a:p>
          <a:p>
            <a:pPr marL="1169653" lvl="2" indent="-457200">
              <a:buFont typeface="Arial" panose="020B0604020202020204" pitchFamily="34" charset="0"/>
              <a:buChar char="•"/>
            </a:pPr>
            <a:r>
              <a:rPr lang="de-DE" altLang="de-DE" dirty="0"/>
              <a:t>Masterstudierende </a:t>
            </a:r>
            <a:r>
              <a:rPr lang="de-DE" altLang="de-DE" b="0" dirty="0"/>
              <a:t>auch schon </a:t>
            </a:r>
            <a:r>
              <a:rPr lang="de-DE" altLang="de-DE" dirty="0"/>
              <a:t>früher</a:t>
            </a:r>
          </a:p>
          <a:p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54C3B01-4515-4AE5-4732-C2F211362C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550" y="3239331"/>
            <a:ext cx="3016995" cy="2267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9123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677A5330-CEB6-8870-DD2E-4F759CA6B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9</a:t>
            </a:fld>
            <a:r>
              <a:rPr lang="de-DE" dirty="0"/>
              <a:t> </a:t>
            </a:r>
          </a:p>
        </p:txBody>
      </p:sp>
      <p:sp>
        <p:nvSpPr>
          <p:cNvPr id="4" name="Fußzeilenplatzhalter 13">
            <a:extLst>
              <a:ext uri="{FF2B5EF4-FFF2-40B4-BE49-F238E27FC236}">
                <a16:creationId xmlns:a16="http://schemas.microsoft.com/office/drawing/2014/main" id="{FF1A89E5-0000-1452-C4D5-CF97B3ECF132}"/>
              </a:ext>
            </a:extLst>
          </p:cNvPr>
          <p:cNvSpPr txBox="1">
            <a:spLocks/>
          </p:cNvSpPr>
          <p:nvPr/>
        </p:nvSpPr>
        <p:spPr>
          <a:xfrm>
            <a:off x="359999" y="6172447"/>
            <a:ext cx="8425225" cy="36000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dirty="0"/>
              <a:t>Erasmusbüro des Fachbereichs 14</a:t>
            </a:r>
            <a:endParaRPr lang="de-DE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Datumsplatzhalter 12">
            <a:extLst>
              <a:ext uri="{FF2B5EF4-FFF2-40B4-BE49-F238E27FC236}">
                <a16:creationId xmlns:a16="http://schemas.microsoft.com/office/drawing/2014/main" id="{4E8654C3-6604-7FC5-9EA5-1E053C9A0B11}"/>
              </a:ext>
            </a:extLst>
          </p:cNvPr>
          <p:cNvSpPr txBox="1">
            <a:spLocks/>
          </p:cNvSpPr>
          <p:nvPr/>
        </p:nvSpPr>
        <p:spPr>
          <a:xfrm>
            <a:off x="3600450" y="388938"/>
            <a:ext cx="8243888" cy="360362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400" b="1" dirty="0">
                <a:latin typeface="Calibri" panose="020F0502020204030204" pitchFamily="34" charset="0"/>
                <a:cs typeface="Calibri" panose="020F0502020204030204" pitchFamily="34" charset="0"/>
              </a:rPr>
              <a:t>Info-Veranstaltung des Austauschprogramms Erasmus+ </a:t>
            </a:r>
          </a:p>
        </p:txBody>
      </p:sp>
      <p:sp>
        <p:nvSpPr>
          <p:cNvPr id="3" name="Titel 4">
            <a:extLst>
              <a:ext uri="{FF2B5EF4-FFF2-40B4-BE49-F238E27FC236}">
                <a16:creationId xmlns:a16="http://schemas.microsoft.com/office/drawing/2014/main" id="{1F1579B9-2517-6C4C-6F9B-5B72FF283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1350962"/>
            <a:ext cx="11484000" cy="575329"/>
          </a:xfrm>
        </p:spPr>
        <p:txBody>
          <a:bodyPr/>
          <a:lstStyle/>
          <a:p>
            <a:r>
              <a:rPr lang="de-DE" dirty="0"/>
              <a:t>Der richtige Zeitpunkt?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3AA28702-C918-65CD-9EDE-59273F3B9BCC}"/>
              </a:ext>
            </a:extLst>
          </p:cNvPr>
          <p:cNvSpPr txBox="1">
            <a:spLocks/>
          </p:cNvSpPr>
          <p:nvPr/>
        </p:nvSpPr>
        <p:spPr>
          <a:xfrm>
            <a:off x="360000" y="2322513"/>
            <a:ext cx="11484000" cy="3421062"/>
          </a:xfrm>
          <a:prstGeom prst="rect">
            <a:avLst/>
          </a:prstGeom>
        </p:spPr>
        <p:txBody>
          <a:bodyPr/>
          <a:lstStyle>
            <a:lvl1pPr marL="0" indent="0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Arial" panose="020B0604020202020204" pitchFamily="34" charset="0"/>
              <a:buNone/>
              <a:defRPr lang="de-DE" sz="2000" b="0" i="0" u="none" strike="noStrike" kern="1200" baseline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3972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503958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683942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719938" indent="0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None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6pPr>
            <a:lvl7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7pPr>
            <a:lvl8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8pPr>
            <a:lvl9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9pPr>
          </a:lstStyle>
          <a:p>
            <a:pPr marL="344488" lvl="1" indent="-3429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de-DE" dirty="0"/>
              <a:t>   Früh </a:t>
            </a:r>
            <a:r>
              <a:rPr lang="de-DE" b="0" dirty="0"/>
              <a:t>planen!</a:t>
            </a:r>
          </a:p>
          <a:p>
            <a:pPr marL="344488" lvl="1" indent="-3429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de-DE" dirty="0"/>
              <a:t>   </a:t>
            </a:r>
            <a:r>
              <a:rPr lang="de-DE" b="0" dirty="0"/>
              <a:t>Bei richtiger Planung muss </a:t>
            </a:r>
            <a:r>
              <a:rPr lang="de-DE" dirty="0"/>
              <a:t>Studium nicht verlängert </a:t>
            </a:r>
            <a:r>
              <a:rPr lang="de-DE" b="0" dirty="0"/>
              <a:t>werden</a:t>
            </a:r>
          </a:p>
          <a:p>
            <a:pPr marL="344488" lvl="1" indent="-3429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de-DE" b="0" dirty="0"/>
              <a:t>   Ggf. den </a:t>
            </a:r>
            <a:r>
              <a:rPr lang="de-DE" dirty="0"/>
              <a:t>Studienverlauf an das Auslandsstudium anpassen</a:t>
            </a:r>
          </a:p>
          <a:p>
            <a:pPr marL="344488" lvl="1" indent="-3429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de-DE" b="0" dirty="0"/>
              <a:t>   Es kommt auf die </a:t>
            </a:r>
            <a:r>
              <a:rPr lang="de-DE" dirty="0"/>
              <a:t>eigene Motivation und das Angebot der Wunschuni an,                                                           </a:t>
            </a:r>
            <a:r>
              <a:rPr lang="de-DE" b="0" dirty="0"/>
              <a:t>nicht jedes Modul kann man überall gleich gut studieren!</a:t>
            </a:r>
          </a:p>
          <a:p>
            <a:pPr marL="344488" lvl="1" indent="-3429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de-DE" dirty="0"/>
              <a:t>   Wintersemester, Sommersemester, komplettes Jahr?</a:t>
            </a:r>
          </a:p>
        </p:txBody>
      </p:sp>
      <p:pic>
        <p:nvPicPr>
          <p:cNvPr id="9" name="Grafik 8" descr="Uhr mit einfarbiger Füllung">
            <a:extLst>
              <a:ext uri="{FF2B5EF4-FFF2-40B4-BE49-F238E27FC236}">
                <a16:creationId xmlns:a16="http://schemas.microsoft.com/office/drawing/2014/main" id="{7CEFF4F5-CDBF-3808-040F-512F8721AE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66484" y="1919687"/>
            <a:ext cx="2779295" cy="277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460442"/>
      </p:ext>
    </p:extLst>
  </p:cSld>
  <p:clrMapOvr>
    <a:masterClrMapping/>
  </p:clrMapOvr>
</p:sld>
</file>

<file path=ppt/theme/theme1.xml><?xml version="1.0" encoding="utf-8"?>
<a:theme xmlns:a="http://schemas.openxmlformats.org/drawingml/2006/main" name="Universität Münster PowerPoint Master">
  <a:themeElements>
    <a:clrScheme name="Universität Münster">
      <a:dk1>
        <a:srgbClr val="333F48"/>
      </a:dk1>
      <a:lt1>
        <a:srgbClr val="F4F4F4"/>
      </a:lt1>
      <a:dk2>
        <a:srgbClr val="F4F4F4"/>
      </a:dk2>
      <a:lt2>
        <a:srgbClr val="333F48"/>
      </a:lt2>
      <a:accent1>
        <a:srgbClr val="AF0078"/>
      </a:accent1>
      <a:accent2>
        <a:srgbClr val="00578A"/>
      </a:accent2>
      <a:accent3>
        <a:srgbClr val="009DD1"/>
      </a:accent3>
      <a:accent4>
        <a:srgbClr val="006E89"/>
      </a:accent4>
      <a:accent5>
        <a:srgbClr val="008E96"/>
      </a:accent5>
      <a:accent6>
        <a:srgbClr val="7AB51D"/>
      </a:accent6>
      <a:hlink>
        <a:srgbClr val="58585A"/>
      </a:hlink>
      <a:folHlink>
        <a:srgbClr val="58585A"/>
      </a:folHlink>
    </a:clrScheme>
    <a:fontScheme name="Universität Münster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GRAPHIT">
      <a:srgbClr val="333F48"/>
    </a:custClr>
    <a:custClr name="CASSIS">
      <a:srgbClr val="AF0078"/>
    </a:custClr>
    <a:custClr name="LAPIS">
      <a:srgbClr val="00578A"/>
    </a:custClr>
    <a:custClr name="CYAN">
      <a:srgbClr val="009DD1"/>
    </a:custClr>
    <a:custClr name="OZEAN">
      <a:srgbClr val="006E89"/>
    </a:custClr>
    <a:custClr name="TÜRKIS">
      <a:srgbClr val="008E96"/>
    </a:custClr>
    <a:custClr name="APFELGRÜN">
      <a:srgbClr val="7AB51D"/>
    </a:custClr>
    <a:custClr name="PERIDOT">
      <a:srgbClr val="B1C800"/>
    </a:custClr>
  </a:custClrLst>
  <a:extLst>
    <a:ext uri="{05A4C25C-085E-4340-85A3-A5531E510DB2}">
      <thm15:themeFamily xmlns:thm15="http://schemas.microsoft.com/office/thememl/2012/main" name="PPT_UnivMs_Var1_Calibri_16x9_02.potx" id="{FCC11A58-F0FC-4909-AAB8-3C3FE25CFE08}" vid="{DDB0152F-92DE-4514-9D13-2F26A5661EA5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PPT_WWU_Var1_Meta_16x9_02</Template>
  <TotalTime>0</TotalTime>
  <Words>2489</Words>
  <Application>Microsoft Office PowerPoint</Application>
  <PresentationFormat>Benutzerdefiniert</PresentationFormat>
  <Paragraphs>414</Paragraphs>
  <Slides>39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39</vt:i4>
      </vt:variant>
    </vt:vector>
  </HeadingPairs>
  <TitlesOfParts>
    <vt:vector size="46" baseType="lpstr">
      <vt:lpstr>Arial</vt:lpstr>
      <vt:lpstr>Calibri</vt:lpstr>
      <vt:lpstr>Goudy Old </vt:lpstr>
      <vt:lpstr>Meta Offc Pro</vt:lpstr>
      <vt:lpstr>Symbol</vt:lpstr>
      <vt:lpstr>Wingdings</vt:lpstr>
      <vt:lpstr>Universität Münster PowerPoint Master</vt:lpstr>
      <vt:lpstr>Erasmus+ Info-Veranstaltung</vt:lpstr>
      <vt:lpstr>PowerPoint-Präsentation</vt:lpstr>
      <vt:lpstr>PowerPoint-Präsentation</vt:lpstr>
      <vt:lpstr>PowerPoint-Präsentation</vt:lpstr>
      <vt:lpstr>PowerPoint-Präsentation</vt:lpstr>
      <vt:lpstr>Eure Vorteile</vt:lpstr>
      <vt:lpstr>Eure Pflichten </vt:lpstr>
      <vt:lpstr>Wer kann alles teilnehmen?</vt:lpstr>
      <vt:lpstr>Der richtige Zeitpunkt?</vt:lpstr>
      <vt:lpstr>Schritte ins Ausland (1/2)</vt:lpstr>
      <vt:lpstr>PowerPoint-Präsentation</vt:lpstr>
      <vt:lpstr>PowerPoint-Präsentation</vt:lpstr>
      <vt:lpstr>Schritte ins Ausland (1/2)</vt:lpstr>
      <vt:lpstr>Wie finde ich den richtigen Zeitpunkt?</vt:lpstr>
      <vt:lpstr>Vorstellung der Koordinator*innen und Studienberater*innen</vt:lpstr>
      <vt:lpstr>Schritte ins Ausland (1/2)</vt:lpstr>
      <vt:lpstr>Bewerbungsunterlagen</vt:lpstr>
      <vt:lpstr>Bewerbungsunterlagen</vt:lpstr>
      <vt:lpstr>Bewerbung inländische Studierende – Sprachnachweis </vt:lpstr>
      <vt:lpstr>Schritte ins Ausland (2/2)</vt:lpstr>
      <vt:lpstr>Auslandssemester in Großbritannien</vt:lpstr>
      <vt:lpstr>Beurlaubung</vt:lpstr>
      <vt:lpstr>Erasmus+ Förderung</vt:lpstr>
      <vt:lpstr>Erasmus+ Förderung</vt:lpstr>
      <vt:lpstr>Sonderförderungen </vt:lpstr>
      <vt:lpstr>Sonderförderungen </vt:lpstr>
      <vt:lpstr>Auslands-BAföG</vt:lpstr>
      <vt:lpstr>Deadline Bewerbungen</vt:lpstr>
      <vt:lpstr>Informationen</vt:lpstr>
      <vt:lpstr>Weitere Informationen</vt:lpstr>
      <vt:lpstr>Andere Möglichkeiten zu einem Auslandsstudium </vt:lpstr>
      <vt:lpstr>PowerPoint-Präsentation</vt:lpstr>
      <vt:lpstr>Video-Wettbewerb „Sie sind dran – it’s your turn!“</vt:lpstr>
      <vt:lpstr>B. Sc. Landschaftsökologie</vt:lpstr>
      <vt:lpstr>B. Sc. Geographie</vt:lpstr>
      <vt:lpstr>2-Fach Bachelor (Lehramt)</vt:lpstr>
      <vt:lpstr>B. Sc. Geowissenschaften </vt:lpstr>
      <vt:lpstr>B. Sc. Geoinformatik</vt:lpstr>
      <vt:lpstr>Erasmus im Master</vt:lpstr>
    </vt:vector>
  </TitlesOfParts>
  <Company>Westfälische Wilhelms-Universität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Hier steht der zweizeilige Titel der Präsentation</dc:title>
  <dc:creator>Thieleke, Christine</dc:creator>
  <cp:lastModifiedBy>Marit Heusinger</cp:lastModifiedBy>
  <cp:revision>177</cp:revision>
  <dcterms:created xsi:type="dcterms:W3CDTF">2019-09-05T07:16:21Z</dcterms:created>
  <dcterms:modified xsi:type="dcterms:W3CDTF">2025-10-07T09:04:44Z</dcterms:modified>
</cp:coreProperties>
</file>