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7" r:id="rId2"/>
    <p:sldId id="299" r:id="rId3"/>
    <p:sldId id="298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6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3" r:id="rId38"/>
    <p:sldId id="294" r:id="rId39"/>
    <p:sldId id="291" r:id="rId40"/>
    <p:sldId id="292" r:id="rId41"/>
    <p:sldId id="296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kas" initials="L" lastIdx="1" clrIdx="0">
    <p:extLst>
      <p:ext uri="{19B8F6BF-5375-455C-9EA6-DF929625EA0E}">
        <p15:presenceInfo xmlns:p15="http://schemas.microsoft.com/office/powerpoint/2012/main" userId="Luka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1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4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D0AD5-2D7E-4040-9A7B-13D99D430561}" type="datetimeFigureOut">
              <a:rPr lang="de-DE" smtClean="0"/>
              <a:t>19.01.2023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39DD5-A582-4945-92B5-6063165CEA2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3672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D0AD5-2D7E-4040-9A7B-13D99D430561}" type="datetimeFigureOut">
              <a:rPr lang="de-DE" smtClean="0"/>
              <a:t>19.01.2023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39DD5-A582-4945-92B5-6063165CEA2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7067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D0AD5-2D7E-4040-9A7B-13D99D430561}" type="datetimeFigureOut">
              <a:rPr lang="de-DE" smtClean="0"/>
              <a:t>19.01.2023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39DD5-A582-4945-92B5-6063165CEA2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4734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D0AD5-2D7E-4040-9A7B-13D99D430561}" type="datetimeFigureOut">
              <a:rPr lang="de-DE" smtClean="0"/>
              <a:t>19.01.2023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39DD5-A582-4945-92B5-6063165CEA2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7467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D0AD5-2D7E-4040-9A7B-13D99D430561}" type="datetimeFigureOut">
              <a:rPr lang="de-DE" smtClean="0"/>
              <a:t>19.01.2023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39DD5-A582-4945-92B5-6063165CEA2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1960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D0AD5-2D7E-4040-9A7B-13D99D430561}" type="datetimeFigureOut">
              <a:rPr lang="de-DE" smtClean="0"/>
              <a:t>19.01.2023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39DD5-A582-4945-92B5-6063165CEA2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1807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D0AD5-2D7E-4040-9A7B-13D99D430561}" type="datetimeFigureOut">
              <a:rPr lang="de-DE" smtClean="0"/>
              <a:t>19.01.2023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39DD5-A582-4945-92B5-6063165CEA2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9335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D0AD5-2D7E-4040-9A7B-13D99D430561}" type="datetimeFigureOut">
              <a:rPr lang="de-DE" smtClean="0"/>
              <a:t>19.01.2023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39DD5-A582-4945-92B5-6063165CEA2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2520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D0AD5-2D7E-4040-9A7B-13D99D430561}" type="datetimeFigureOut">
              <a:rPr lang="de-DE" smtClean="0"/>
              <a:t>19.01.2023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39DD5-A582-4945-92B5-6063165CEA2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5887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D0AD5-2D7E-4040-9A7B-13D99D430561}" type="datetimeFigureOut">
              <a:rPr lang="de-DE" smtClean="0"/>
              <a:t>19.01.2023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39DD5-A582-4945-92B5-6063165CEA2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1858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D0AD5-2D7E-4040-9A7B-13D99D430561}" type="datetimeFigureOut">
              <a:rPr lang="de-DE" smtClean="0"/>
              <a:t>19.01.2023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39DD5-A582-4945-92B5-6063165CEA2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9222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D0AD5-2D7E-4040-9A7B-13D99D430561}" type="datetimeFigureOut">
              <a:rPr lang="de-DE" smtClean="0"/>
              <a:t>19.01.2023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039DD5-A582-4945-92B5-6063165CEA2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64317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microsoft.com/office/2007/relationships/media" Target="../media/media17.m4a"/><Relationship Id="rId7" Type="http://schemas.openxmlformats.org/officeDocument/2006/relationships/image" Target="../media/image30.jp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7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microsoft.com/office/2007/relationships/media" Target="../media/media20.m4a"/><Relationship Id="rId7" Type="http://schemas.openxmlformats.org/officeDocument/2006/relationships/image" Target="../media/image34.jp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0.m4a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2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audio" Target="../media/media23.m4a"/><Relationship Id="rId5" Type="http://schemas.microsoft.com/office/2007/relationships/media" Target="../media/media23.m4a"/><Relationship Id="rId10" Type="http://schemas.openxmlformats.org/officeDocument/2006/relationships/image" Target="../media/image37.jpg"/><Relationship Id="rId4" Type="http://schemas.openxmlformats.org/officeDocument/2006/relationships/audio" Target="../media/media22.m4a"/><Relationship Id="rId9" Type="http://schemas.openxmlformats.org/officeDocument/2006/relationships/image" Target="../media/image36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27.m4a"/><Relationship Id="rId13" Type="http://schemas.openxmlformats.org/officeDocument/2006/relationships/image" Target="../media/image40.jpg"/><Relationship Id="rId3" Type="http://schemas.microsoft.com/office/2007/relationships/media" Target="../media/media25.m4a"/><Relationship Id="rId7" Type="http://schemas.microsoft.com/office/2007/relationships/media" Target="../media/media27.m4a"/><Relationship Id="rId12" Type="http://schemas.openxmlformats.org/officeDocument/2006/relationships/image" Target="../media/image39.jpg"/><Relationship Id="rId2" Type="http://schemas.openxmlformats.org/officeDocument/2006/relationships/audio" Target="../media/media24.m4a"/><Relationship Id="rId16" Type="http://schemas.openxmlformats.org/officeDocument/2006/relationships/image" Target="../media/image43.jpg"/><Relationship Id="rId1" Type="http://schemas.microsoft.com/office/2007/relationships/media" Target="../media/media24.m4a"/><Relationship Id="rId6" Type="http://schemas.openxmlformats.org/officeDocument/2006/relationships/audio" Target="../media/media26.m4a"/><Relationship Id="rId11" Type="http://schemas.openxmlformats.org/officeDocument/2006/relationships/image" Target="../media/image38.jpg"/><Relationship Id="rId5" Type="http://schemas.microsoft.com/office/2007/relationships/media" Target="../media/media26.m4a"/><Relationship Id="rId15" Type="http://schemas.openxmlformats.org/officeDocument/2006/relationships/image" Target="../media/image42.jpg"/><Relationship Id="rId10" Type="http://schemas.openxmlformats.org/officeDocument/2006/relationships/image" Target="../media/image3.png"/><Relationship Id="rId4" Type="http://schemas.openxmlformats.org/officeDocument/2006/relationships/audio" Target="../media/media25.m4a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1.jp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29.m4a"/><Relationship Id="rId7" Type="http://schemas.openxmlformats.org/officeDocument/2006/relationships/image" Target="../media/image44.jp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9.m4a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jp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1.jp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35.m4a"/><Relationship Id="rId13" Type="http://schemas.openxmlformats.org/officeDocument/2006/relationships/image" Target="../media/image54.jpg"/><Relationship Id="rId3" Type="http://schemas.microsoft.com/office/2007/relationships/media" Target="../media/media33.m4a"/><Relationship Id="rId7" Type="http://schemas.microsoft.com/office/2007/relationships/media" Target="../media/media35.m4a"/><Relationship Id="rId12" Type="http://schemas.openxmlformats.org/officeDocument/2006/relationships/image" Target="../media/image53.jp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audio" Target="../media/media34.m4a"/><Relationship Id="rId11" Type="http://schemas.openxmlformats.org/officeDocument/2006/relationships/image" Target="../media/image52.jpg"/><Relationship Id="rId5" Type="http://schemas.microsoft.com/office/2007/relationships/media" Target="../media/media34.m4a"/><Relationship Id="rId10" Type="http://schemas.openxmlformats.org/officeDocument/2006/relationships/image" Target="../media/image3.png"/><Relationship Id="rId4" Type="http://schemas.openxmlformats.org/officeDocument/2006/relationships/audio" Target="../media/media33.m4a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55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microsoft.com/office/2007/relationships/media" Target="../media/media37.m4a"/><Relationship Id="rId7" Type="http://schemas.openxmlformats.org/officeDocument/2006/relationships/image" Target="../media/image56.jpg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3.png"/><Relationship Id="rId11" Type="http://schemas.openxmlformats.org/officeDocument/2006/relationships/image" Target="../media/image60.jp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9.jpg"/><Relationship Id="rId4" Type="http://schemas.openxmlformats.org/officeDocument/2006/relationships/audio" Target="../media/media37.m4a"/><Relationship Id="rId9" Type="http://schemas.openxmlformats.org/officeDocument/2006/relationships/image" Target="../media/image58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1.m4a"/><Relationship Id="rId13" Type="http://schemas.openxmlformats.org/officeDocument/2006/relationships/image" Target="../media/image63.jpg"/><Relationship Id="rId3" Type="http://schemas.microsoft.com/office/2007/relationships/media" Target="../media/media39.m4a"/><Relationship Id="rId7" Type="http://schemas.microsoft.com/office/2007/relationships/media" Target="../media/media41.m4a"/><Relationship Id="rId12" Type="http://schemas.openxmlformats.org/officeDocument/2006/relationships/image" Target="../media/image62.jpg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audio" Target="../media/media40.m4a"/><Relationship Id="rId11" Type="http://schemas.openxmlformats.org/officeDocument/2006/relationships/image" Target="../media/image61.jpg"/><Relationship Id="rId5" Type="http://schemas.microsoft.com/office/2007/relationships/media" Target="../media/media40.m4a"/><Relationship Id="rId10" Type="http://schemas.openxmlformats.org/officeDocument/2006/relationships/image" Target="../media/image3.png"/><Relationship Id="rId4" Type="http://schemas.openxmlformats.org/officeDocument/2006/relationships/audio" Target="../media/media39.m4a"/><Relationship Id="rId9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68.jpg"/><Relationship Id="rId3" Type="http://schemas.microsoft.com/office/2007/relationships/media" Target="../media/media43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67.jpg"/><Relationship Id="rId2" Type="http://schemas.openxmlformats.org/officeDocument/2006/relationships/audio" Target="../media/media42.m4a"/><Relationship Id="rId16" Type="http://schemas.openxmlformats.org/officeDocument/2006/relationships/image" Target="../media/image71.jpg"/><Relationship Id="rId1" Type="http://schemas.microsoft.com/office/2007/relationships/media" Target="../media/media42.m4a"/><Relationship Id="rId6" Type="http://schemas.openxmlformats.org/officeDocument/2006/relationships/audio" Target="../media/media44.m4a"/><Relationship Id="rId11" Type="http://schemas.openxmlformats.org/officeDocument/2006/relationships/image" Target="../media/image66.jpg"/><Relationship Id="rId5" Type="http://schemas.microsoft.com/office/2007/relationships/media" Target="../media/media44.m4a"/><Relationship Id="rId15" Type="http://schemas.openxmlformats.org/officeDocument/2006/relationships/image" Target="../media/image70.jpg"/><Relationship Id="rId10" Type="http://schemas.openxmlformats.org/officeDocument/2006/relationships/image" Target="../media/image65.jpg"/><Relationship Id="rId4" Type="http://schemas.openxmlformats.org/officeDocument/2006/relationships/audio" Target="../media/media43.m4a"/><Relationship Id="rId9" Type="http://schemas.openxmlformats.org/officeDocument/2006/relationships/image" Target="../media/image64.jpg"/><Relationship Id="rId14" Type="http://schemas.openxmlformats.org/officeDocument/2006/relationships/image" Target="../media/image6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image" Target="../media/image73.jpg"/><Relationship Id="rId5" Type="http://schemas.openxmlformats.org/officeDocument/2006/relationships/image" Target="../media/image72.jp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78.jpg"/><Relationship Id="rId3" Type="http://schemas.microsoft.com/office/2007/relationships/media" Target="../media/media47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77.jpg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audio" Target="../media/media48.m4a"/><Relationship Id="rId11" Type="http://schemas.openxmlformats.org/officeDocument/2006/relationships/image" Target="../media/image76.jpg"/><Relationship Id="rId5" Type="http://schemas.microsoft.com/office/2007/relationships/media" Target="../media/media48.m4a"/><Relationship Id="rId10" Type="http://schemas.openxmlformats.org/officeDocument/2006/relationships/image" Target="../media/image75.svg"/><Relationship Id="rId4" Type="http://schemas.openxmlformats.org/officeDocument/2006/relationships/audio" Target="../media/media47.m4a"/><Relationship Id="rId9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50.MO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audio" Target="../media/media51.m4a"/><Relationship Id="rId11" Type="http://schemas.openxmlformats.org/officeDocument/2006/relationships/image" Target="../media/image81.png"/><Relationship Id="rId5" Type="http://schemas.microsoft.com/office/2007/relationships/media" Target="../media/media51.m4a"/><Relationship Id="rId10" Type="http://schemas.openxmlformats.org/officeDocument/2006/relationships/image" Target="../media/image80.jpg"/><Relationship Id="rId4" Type="http://schemas.openxmlformats.org/officeDocument/2006/relationships/video" Target="../media/media50.MOV"/><Relationship Id="rId9" Type="http://schemas.openxmlformats.org/officeDocument/2006/relationships/image" Target="../media/image79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g"/><Relationship Id="rId3" Type="http://schemas.microsoft.com/office/2007/relationships/media" Target="../media/media53.m4a"/><Relationship Id="rId7" Type="http://schemas.openxmlformats.org/officeDocument/2006/relationships/image" Target="../media/image82.jpg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3.m4a"/><Relationship Id="rId9" Type="http://schemas.openxmlformats.org/officeDocument/2006/relationships/image" Target="../media/image84.JP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media" Target="../media/media57.m4a"/><Relationship Id="rId13" Type="http://schemas.openxmlformats.org/officeDocument/2006/relationships/image" Target="../media/image85.jpg"/><Relationship Id="rId3" Type="http://schemas.microsoft.com/office/2007/relationships/media" Target="../media/media55.m4a"/><Relationship Id="rId7" Type="http://schemas.openxmlformats.org/officeDocument/2006/relationships/audio" Target="NULL" TargetMode="External"/><Relationship Id="rId12" Type="http://schemas.openxmlformats.org/officeDocument/2006/relationships/image" Target="../media/image3.png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6" Type="http://schemas.openxmlformats.org/officeDocument/2006/relationships/audio" Target="../media/media56.m4a"/><Relationship Id="rId11" Type="http://schemas.openxmlformats.org/officeDocument/2006/relationships/slideLayout" Target="../slideLayouts/slideLayout2.xml"/><Relationship Id="rId5" Type="http://schemas.microsoft.com/office/2007/relationships/media" Target="../media/media56.m4a"/><Relationship Id="rId15" Type="http://schemas.openxmlformats.org/officeDocument/2006/relationships/image" Target="../media/image87.jpg"/><Relationship Id="rId10" Type="http://schemas.openxmlformats.org/officeDocument/2006/relationships/audio" Target="../media/media58.m4a"/><Relationship Id="rId4" Type="http://schemas.openxmlformats.org/officeDocument/2006/relationships/audio" Target="../media/media55.m4a"/><Relationship Id="rId9" Type="http://schemas.microsoft.com/office/2007/relationships/media" Target="../media/media58.m4a"/><Relationship Id="rId14" Type="http://schemas.openxmlformats.org/officeDocument/2006/relationships/image" Target="../media/image86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0.jpg"/><Relationship Id="rId2" Type="http://schemas.microsoft.com/office/2007/relationships/media" Target="../media/media59.m4a"/><Relationship Id="rId1" Type="http://schemas.openxmlformats.org/officeDocument/2006/relationships/audio" Target="NULL" TargetMode="External"/><Relationship Id="rId6" Type="http://schemas.openxmlformats.org/officeDocument/2006/relationships/image" Target="../media/image89.jpg"/><Relationship Id="rId5" Type="http://schemas.openxmlformats.org/officeDocument/2006/relationships/image" Target="../media/image88.jp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g"/><Relationship Id="rId3" Type="http://schemas.microsoft.com/office/2007/relationships/media" Target="../media/media61.m4a"/><Relationship Id="rId7" Type="http://schemas.openxmlformats.org/officeDocument/2006/relationships/image" Target="../media/image92.jpg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1.m4a"/><Relationship Id="rId9" Type="http://schemas.openxmlformats.org/officeDocument/2006/relationships/image" Target="../media/image94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media65.m4a"/><Relationship Id="rId13" Type="http://schemas.openxmlformats.org/officeDocument/2006/relationships/image" Target="../media/image95.jpg"/><Relationship Id="rId3" Type="http://schemas.microsoft.com/office/2007/relationships/media" Target="../media/media63.m4a"/><Relationship Id="rId7" Type="http://schemas.microsoft.com/office/2007/relationships/media" Target="../media/media65.m4a"/><Relationship Id="rId12" Type="http://schemas.openxmlformats.org/officeDocument/2006/relationships/image" Target="../media/image3.png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6" Type="http://schemas.openxmlformats.org/officeDocument/2006/relationships/audio" Target="../media/media64.m4a"/><Relationship Id="rId11" Type="http://schemas.openxmlformats.org/officeDocument/2006/relationships/slideLayout" Target="../slideLayouts/slideLayout2.xml"/><Relationship Id="rId5" Type="http://schemas.microsoft.com/office/2007/relationships/media" Target="../media/media64.m4a"/><Relationship Id="rId10" Type="http://schemas.openxmlformats.org/officeDocument/2006/relationships/audio" Target="../media/media66.m4a"/><Relationship Id="rId4" Type="http://schemas.openxmlformats.org/officeDocument/2006/relationships/audio" Target="../media/media63.m4a"/><Relationship Id="rId9" Type="http://schemas.microsoft.com/office/2007/relationships/media" Target="../media/media66.m4a"/><Relationship Id="rId14" Type="http://schemas.openxmlformats.org/officeDocument/2006/relationships/image" Target="../media/image96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jp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jpg"/><Relationship Id="rId9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g"/><Relationship Id="rId3" Type="http://schemas.microsoft.com/office/2007/relationships/media" Target="../media/media68.m4a"/><Relationship Id="rId7" Type="http://schemas.openxmlformats.org/officeDocument/2006/relationships/image" Target="../media/image97.jpg"/><Relationship Id="rId2" Type="http://schemas.openxmlformats.org/officeDocument/2006/relationships/audio" Target="../media/media67.m4a"/><Relationship Id="rId1" Type="http://schemas.microsoft.com/office/2007/relationships/media" Target="../media/media67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8.m4a"/><Relationship Id="rId9" Type="http://schemas.openxmlformats.org/officeDocument/2006/relationships/image" Target="../media/image99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70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69.m4a"/><Relationship Id="rId1" Type="http://schemas.microsoft.com/office/2007/relationships/media" Target="../media/media69.m4a"/><Relationship Id="rId6" Type="http://schemas.openxmlformats.org/officeDocument/2006/relationships/audio" Target="../media/media71.m4a"/><Relationship Id="rId5" Type="http://schemas.microsoft.com/office/2007/relationships/media" Target="../media/media71.m4a"/><Relationship Id="rId10" Type="http://schemas.openxmlformats.org/officeDocument/2006/relationships/image" Target="../media/image101.jpg"/><Relationship Id="rId4" Type="http://schemas.openxmlformats.org/officeDocument/2006/relationships/audio" Target="../media/media70.m4a"/><Relationship Id="rId9" Type="http://schemas.openxmlformats.org/officeDocument/2006/relationships/image" Target="../media/image100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media75.m4a"/><Relationship Id="rId13" Type="http://schemas.openxmlformats.org/officeDocument/2006/relationships/image" Target="../media/image104.jpg"/><Relationship Id="rId3" Type="http://schemas.microsoft.com/office/2007/relationships/media" Target="../media/media73.m4a"/><Relationship Id="rId7" Type="http://schemas.microsoft.com/office/2007/relationships/media" Target="../media/media75.m4a"/><Relationship Id="rId12" Type="http://schemas.openxmlformats.org/officeDocument/2006/relationships/image" Target="../media/image103.jpg"/><Relationship Id="rId2" Type="http://schemas.openxmlformats.org/officeDocument/2006/relationships/audio" Target="../media/media72.m4a"/><Relationship Id="rId1" Type="http://schemas.microsoft.com/office/2007/relationships/media" Target="../media/media72.m4a"/><Relationship Id="rId6" Type="http://schemas.openxmlformats.org/officeDocument/2006/relationships/audio" Target="../media/media74.m4a"/><Relationship Id="rId11" Type="http://schemas.openxmlformats.org/officeDocument/2006/relationships/image" Target="../media/image102.jpg"/><Relationship Id="rId5" Type="http://schemas.microsoft.com/office/2007/relationships/media" Target="../media/media74.m4a"/><Relationship Id="rId10" Type="http://schemas.openxmlformats.org/officeDocument/2006/relationships/image" Target="../media/image3.png"/><Relationship Id="rId4" Type="http://schemas.openxmlformats.org/officeDocument/2006/relationships/audio" Target="../media/media73.m4a"/><Relationship Id="rId9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6.m4a"/><Relationship Id="rId1" Type="http://schemas.microsoft.com/office/2007/relationships/media" Target="../media/media76.m4a"/><Relationship Id="rId5" Type="http://schemas.openxmlformats.org/officeDocument/2006/relationships/image" Target="../media/image105.jp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8.jpg"/><Relationship Id="rId2" Type="http://schemas.openxmlformats.org/officeDocument/2006/relationships/audio" Target="../media/media77.m4a"/><Relationship Id="rId1" Type="http://schemas.microsoft.com/office/2007/relationships/media" Target="../media/media77.m4a"/><Relationship Id="rId6" Type="http://schemas.openxmlformats.org/officeDocument/2006/relationships/image" Target="../media/image107.jpg"/><Relationship Id="rId5" Type="http://schemas.openxmlformats.org/officeDocument/2006/relationships/image" Target="../media/image106.jp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media" Target="../media/media79.m4a"/><Relationship Id="rId7" Type="http://schemas.openxmlformats.org/officeDocument/2006/relationships/image" Target="../media/image110.jpg"/><Relationship Id="rId2" Type="http://schemas.openxmlformats.org/officeDocument/2006/relationships/audio" Target="../media/media78.m4a"/><Relationship Id="rId1" Type="http://schemas.microsoft.com/office/2007/relationships/media" Target="../media/media78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9.m4a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g"/><Relationship Id="rId3" Type="http://schemas.microsoft.com/office/2007/relationships/media" Target="../media/media81.m4a"/><Relationship Id="rId7" Type="http://schemas.openxmlformats.org/officeDocument/2006/relationships/image" Target="../media/image111.jpg"/><Relationship Id="rId2" Type="http://schemas.openxmlformats.org/officeDocument/2006/relationships/audio" Target="../media/media80.m4a"/><Relationship Id="rId1" Type="http://schemas.microsoft.com/office/2007/relationships/media" Target="../media/media80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4.jpg"/><Relationship Id="rId4" Type="http://schemas.openxmlformats.org/officeDocument/2006/relationships/audio" Target="../media/media81.m4a"/><Relationship Id="rId9" Type="http://schemas.openxmlformats.org/officeDocument/2006/relationships/image" Target="../media/image113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83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82.m4a"/><Relationship Id="rId1" Type="http://schemas.microsoft.com/office/2007/relationships/media" Target="../media/media82.m4a"/><Relationship Id="rId6" Type="http://schemas.openxmlformats.org/officeDocument/2006/relationships/audio" Target="../media/media84.m4a"/><Relationship Id="rId5" Type="http://schemas.microsoft.com/office/2007/relationships/media" Target="../media/media84.m4a"/><Relationship Id="rId4" Type="http://schemas.openxmlformats.org/officeDocument/2006/relationships/audio" Target="../media/media83.m4a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86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85.m4a"/><Relationship Id="rId1" Type="http://schemas.microsoft.com/office/2007/relationships/media" Target="../media/media85.m4a"/><Relationship Id="rId6" Type="http://schemas.openxmlformats.org/officeDocument/2006/relationships/audio" Target="../media/media87.m4a"/><Relationship Id="rId5" Type="http://schemas.microsoft.com/office/2007/relationships/media" Target="../media/media87.m4a"/><Relationship Id="rId4" Type="http://schemas.openxmlformats.org/officeDocument/2006/relationships/audio" Target="../media/media86.m4a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audio" Target="../media/media91.m4a"/><Relationship Id="rId3" Type="http://schemas.microsoft.com/office/2007/relationships/media" Target="../media/media89.m4a"/><Relationship Id="rId7" Type="http://schemas.microsoft.com/office/2007/relationships/media" Target="../media/media91.m4a"/><Relationship Id="rId12" Type="http://schemas.openxmlformats.org/officeDocument/2006/relationships/image" Target="../media/image116.jpg"/><Relationship Id="rId2" Type="http://schemas.openxmlformats.org/officeDocument/2006/relationships/audio" Target="../media/media88.m4a"/><Relationship Id="rId1" Type="http://schemas.microsoft.com/office/2007/relationships/media" Target="../media/media88.m4a"/><Relationship Id="rId6" Type="http://schemas.openxmlformats.org/officeDocument/2006/relationships/audio" Target="../media/media90.m4a"/><Relationship Id="rId11" Type="http://schemas.openxmlformats.org/officeDocument/2006/relationships/image" Target="../media/image115.jpg"/><Relationship Id="rId5" Type="http://schemas.microsoft.com/office/2007/relationships/media" Target="../media/media90.m4a"/><Relationship Id="rId10" Type="http://schemas.openxmlformats.org/officeDocument/2006/relationships/image" Target="../media/image3.png"/><Relationship Id="rId4" Type="http://schemas.openxmlformats.org/officeDocument/2006/relationships/audio" Target="../media/media89.m4a"/><Relationship Id="rId9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microsoft.com/office/2007/relationships/media" Target="../media/media3.m4a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g"/><Relationship Id="rId3" Type="http://schemas.microsoft.com/office/2007/relationships/media" Target="../media/media93.m4a"/><Relationship Id="rId7" Type="http://schemas.openxmlformats.org/officeDocument/2006/relationships/image" Target="../media/image117.jpg"/><Relationship Id="rId2" Type="http://schemas.openxmlformats.org/officeDocument/2006/relationships/audio" Target="../media/media92.m4a"/><Relationship Id="rId1" Type="http://schemas.microsoft.com/office/2007/relationships/media" Target="../media/media92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3.m4a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jp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3.png"/><Relationship Id="rId9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6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audio" Target="../media/media7.m4a"/><Relationship Id="rId5" Type="http://schemas.microsoft.com/office/2007/relationships/media" Target="../media/media7.m4a"/><Relationship Id="rId4" Type="http://schemas.openxmlformats.org/officeDocument/2006/relationships/audio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jp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video" Target="../media/media12.mp4"/><Relationship Id="rId13" Type="http://schemas.openxmlformats.org/officeDocument/2006/relationships/image" Target="../media/image20.jpg"/><Relationship Id="rId3" Type="http://schemas.microsoft.com/office/2007/relationships/media" Target="../media/media10.m4a"/><Relationship Id="rId7" Type="http://schemas.microsoft.com/office/2007/relationships/media" Target="../media/media12.mp4"/><Relationship Id="rId12" Type="http://schemas.openxmlformats.org/officeDocument/2006/relationships/image" Target="../media/image19.jp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audio" Target="../media/media11.m4a"/><Relationship Id="rId11" Type="http://schemas.openxmlformats.org/officeDocument/2006/relationships/image" Target="../media/image18.png"/><Relationship Id="rId5" Type="http://schemas.microsoft.com/office/2007/relationships/media" Target="../media/media11.m4a"/><Relationship Id="rId10" Type="http://schemas.openxmlformats.org/officeDocument/2006/relationships/image" Target="../media/image3.png"/><Relationship Id="rId4" Type="http://schemas.openxmlformats.org/officeDocument/2006/relationships/audio" Target="../media/media10.m4a"/><Relationship Id="rId9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5.jpg"/><Relationship Id="rId3" Type="http://schemas.microsoft.com/office/2007/relationships/media" Target="../media/media14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4.jpg"/><Relationship Id="rId17" Type="http://schemas.openxmlformats.org/officeDocument/2006/relationships/image" Target="../media/image29.jpg"/><Relationship Id="rId2" Type="http://schemas.openxmlformats.org/officeDocument/2006/relationships/audio" Target="../media/media13.m4a"/><Relationship Id="rId16" Type="http://schemas.openxmlformats.org/officeDocument/2006/relationships/image" Target="../media/image28.jpg"/><Relationship Id="rId1" Type="http://schemas.microsoft.com/office/2007/relationships/media" Target="../media/media13.m4a"/><Relationship Id="rId6" Type="http://schemas.openxmlformats.org/officeDocument/2006/relationships/audio" Target="../media/media15.m4a"/><Relationship Id="rId11" Type="http://schemas.openxmlformats.org/officeDocument/2006/relationships/image" Target="../media/image23.jpg"/><Relationship Id="rId5" Type="http://schemas.microsoft.com/office/2007/relationships/media" Target="../media/media15.m4a"/><Relationship Id="rId15" Type="http://schemas.openxmlformats.org/officeDocument/2006/relationships/image" Target="../media/image27.jpg"/><Relationship Id="rId10" Type="http://schemas.openxmlformats.org/officeDocument/2006/relationships/image" Target="../media/image22.jpg"/><Relationship Id="rId4" Type="http://schemas.openxmlformats.org/officeDocument/2006/relationships/audio" Target="../media/media14.m4a"/><Relationship Id="rId9" Type="http://schemas.openxmlformats.org/officeDocument/2006/relationships/image" Target="../media/image21.jpg"/><Relationship Id="rId1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43A188-3307-4221-A157-1BBEA5C41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b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</a:br>
            <a:endParaRPr lang="de-DE" dirty="0">
              <a:solidFill>
                <a:schemeClr val="accent4">
                  <a:lumMod val="40000"/>
                  <a:lumOff val="60000"/>
                </a:schemeClr>
              </a:solidFill>
              <a:latin typeface="+mn-lt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A2CA103-2DE1-4673-B88B-63E93F8F0D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06343"/>
            <a:ext cx="10515600" cy="4845313"/>
          </a:xfrm>
        </p:spPr>
        <p:txBody>
          <a:bodyPr/>
          <a:lstStyle/>
          <a:p>
            <a:pPr marL="0" indent="0" algn="ctr">
              <a:buNone/>
            </a:pPr>
            <a:r>
              <a:rPr lang="ta-IN" sz="6000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வணக்கம்</a:t>
            </a:r>
            <a:endParaRPr lang="de-DE" sz="6000" dirty="0">
              <a:solidFill>
                <a:schemeClr val="accent4">
                  <a:lumMod val="40000"/>
                  <a:lumOff val="60000"/>
                </a:schemeClr>
              </a:solidFill>
              <a:latin typeface="Bodoni MT" panose="02070603080606020203" pitchFamily="18" charset="0"/>
            </a:endParaRPr>
          </a:p>
          <a:p>
            <a:pPr marL="0" indent="0" algn="ctr">
              <a:buNone/>
            </a:pPr>
            <a:r>
              <a:rPr lang="de-DE" sz="36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Vanakkam</a:t>
            </a:r>
            <a:br>
              <a:rPr lang="de-DE" sz="3600" dirty="0">
                <a:solidFill>
                  <a:schemeClr val="accent4">
                    <a:lumMod val="40000"/>
                    <a:lumOff val="60000"/>
                  </a:schemeClr>
                </a:solidFill>
                <a:latin typeface="+mn-lt"/>
              </a:rPr>
            </a:br>
            <a:endParaRPr lang="de-DE" sz="3600" dirty="0">
              <a:solidFill>
                <a:schemeClr val="accent4">
                  <a:lumMod val="40000"/>
                  <a:lumOff val="60000"/>
                </a:schemeClr>
              </a:solidFill>
              <a:latin typeface="+mn-lt"/>
            </a:endParaRPr>
          </a:p>
          <a:p>
            <a:pPr marL="0" indent="0" algn="ctr">
              <a:buNone/>
            </a:pPr>
            <a:r>
              <a:rPr lang="de-DE" sz="4000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Herzlich Willkommen!</a:t>
            </a:r>
          </a:p>
          <a:p>
            <a:pPr marL="0" indent="0" algn="ctr">
              <a:buNone/>
            </a:pPr>
            <a:endParaRPr lang="de-DE" sz="3600" dirty="0">
              <a:solidFill>
                <a:schemeClr val="accent4">
                  <a:lumMod val="40000"/>
                  <a:lumOff val="60000"/>
                </a:schemeClr>
              </a:solidFill>
              <a:latin typeface="Bodoni MT" panose="02070603080606020203" pitchFamily="18" charset="0"/>
            </a:endParaRPr>
          </a:p>
          <a:p>
            <a:pPr marL="0" indent="0" algn="ctr">
              <a:buNone/>
            </a:pPr>
            <a:endParaRPr lang="de-DE" sz="3600" dirty="0">
              <a:solidFill>
                <a:schemeClr val="accent4">
                  <a:lumMod val="40000"/>
                  <a:lumOff val="60000"/>
                </a:schemeClr>
              </a:solidFill>
              <a:latin typeface="Bodoni MT" panose="02070603080606020203" pitchFamily="18" charset="0"/>
            </a:endParaRPr>
          </a:p>
          <a:p>
            <a:pPr marL="0" indent="0" algn="ctr">
              <a:buNone/>
            </a:pPr>
            <a:r>
              <a:rPr lang="de-DE" sz="3600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Kommt mit auf unsere Indienreise 2019</a:t>
            </a:r>
          </a:p>
          <a:p>
            <a:pPr marL="0" indent="0" algn="ctr">
              <a:buNone/>
            </a:pPr>
            <a:endParaRPr lang="de-DE" dirty="0"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1713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1E4113-4E4A-40B1-890C-48F0E3BAB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  <a:cs typeface="Arial" panose="020B0604020202020204" pitchFamily="34" charset="0"/>
              </a:rPr>
              <a:t>Die Summer School</a:t>
            </a:r>
          </a:p>
        </p:txBody>
      </p:sp>
      <p:pic>
        <p:nvPicPr>
          <p:cNvPr id="10" name="015">
            <a:hlinkClick r:id="" action="ppaction://media"/>
            <a:extLst>
              <a:ext uri="{FF2B5EF4-FFF2-40B4-BE49-F238E27FC236}">
                <a16:creationId xmlns:a16="http://schemas.microsoft.com/office/drawing/2014/main" id="{1386D01C-9575-4673-962F-3BD62007F568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72031" y="723106"/>
            <a:ext cx="609600" cy="609600"/>
          </a:xfrm>
        </p:spPr>
      </p:pic>
      <p:pic>
        <p:nvPicPr>
          <p:cNvPr id="11" name="016">
            <a:hlinkClick r:id="" action="ppaction://media"/>
            <a:extLst>
              <a:ext uri="{FF2B5EF4-FFF2-40B4-BE49-F238E27FC236}">
                <a16:creationId xmlns:a16="http://schemas.microsoft.com/office/drawing/2014/main" id="{51BA820D-AD56-4EC9-ADEA-1AAE9C63171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10369" y="863521"/>
            <a:ext cx="609600" cy="6096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019046D2-394B-4BB8-9E5D-A8564F57A7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40" y="2412688"/>
            <a:ext cx="4588134" cy="3442002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3D52DDE1-0B56-4DB5-BBDA-B5F05CBF480E}"/>
              </a:ext>
            </a:extLst>
          </p:cNvPr>
          <p:cNvSpPr txBox="1"/>
          <p:nvPr/>
        </p:nvSpPr>
        <p:spPr>
          <a:xfrm>
            <a:off x="866777" y="5870478"/>
            <a:ext cx="4258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Der Garten von Ulrike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7E760080-51D4-4817-81D6-639DB41F09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298" y="2412688"/>
            <a:ext cx="4600762" cy="3451475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7A4EC4D1-6740-40A1-801B-8829AD7BBEFE}"/>
              </a:ext>
            </a:extLst>
          </p:cNvPr>
          <p:cNvSpPr txBox="1"/>
          <p:nvPr/>
        </p:nvSpPr>
        <p:spPr>
          <a:xfrm>
            <a:off x="7639571" y="5864163"/>
            <a:ext cx="3585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Das Klassenzimmer im Garten</a:t>
            </a:r>
          </a:p>
        </p:txBody>
      </p:sp>
    </p:spTree>
    <p:extLst>
      <p:ext uri="{BB962C8B-B14F-4D97-AF65-F5344CB8AC3E}">
        <p14:creationId xmlns:p14="http://schemas.microsoft.com/office/powerpoint/2010/main" val="2694342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52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74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2BA335-14A5-4E35-98C0-4A6528523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3789"/>
            <a:ext cx="10515600" cy="1325563"/>
          </a:xfrm>
        </p:spPr>
        <p:txBody>
          <a:bodyPr/>
          <a:lstStyle/>
          <a:p>
            <a:pPr algn="ctr"/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Das Dorf </a:t>
            </a:r>
            <a:r>
              <a:rPr lang="de-DE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Korkkadu</a:t>
            </a:r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86082F0-EB65-4A76-9DC1-57ED40F1B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79639"/>
            <a:ext cx="10515600" cy="4351338"/>
          </a:xfrm>
        </p:spPr>
        <p:txBody>
          <a:bodyPr/>
          <a:lstStyle/>
          <a:p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Kleines tamilisches Dorf</a:t>
            </a:r>
          </a:p>
          <a:p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Starker wirtschaftlicher Zweig -&gt; vor allem Reisanbau</a:t>
            </a:r>
          </a:p>
          <a:p>
            <a:r>
              <a:rPr lang="de-DE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Reddyar</a:t>
            </a:r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 (Landbesitzer) = Dirigenten des Dorfes</a:t>
            </a:r>
          </a:p>
          <a:p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Dorfpolitik ist in Tempeln angesiedelt -&gt; Hier finden z.B. die Wahlen statt.  </a:t>
            </a:r>
          </a:p>
        </p:txBody>
      </p:sp>
      <p:pic>
        <p:nvPicPr>
          <p:cNvPr id="4" name="017">
            <a:hlinkClick r:id="" action="ppaction://media"/>
            <a:extLst>
              <a:ext uri="{FF2B5EF4-FFF2-40B4-BE49-F238E27FC236}">
                <a16:creationId xmlns:a16="http://schemas.microsoft.com/office/drawing/2014/main" id="{4BD1422B-96C0-4BDE-A91E-3AD2489F55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47465" y="470039"/>
            <a:ext cx="609600" cy="6096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BD47E7E-41F7-40BC-9AAE-5F937C1056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026" y="3429000"/>
            <a:ext cx="2434054" cy="3246538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4CF72118-1AFF-4894-B5AF-8D62D219003F}"/>
              </a:ext>
            </a:extLst>
          </p:cNvPr>
          <p:cNvSpPr txBox="1"/>
          <p:nvPr/>
        </p:nvSpPr>
        <p:spPr>
          <a:xfrm>
            <a:off x="4531080" y="5996484"/>
            <a:ext cx="2055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Der Haupttempel in </a:t>
            </a:r>
            <a:r>
              <a:rPr lang="de-DE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Korkkadu</a:t>
            </a:r>
            <a:endParaRPr lang="de-DE" dirty="0">
              <a:solidFill>
                <a:schemeClr val="accent4">
                  <a:lumMod val="40000"/>
                  <a:lumOff val="60000"/>
                </a:schemeClr>
              </a:solidFill>
              <a:latin typeface="Bodoni MT" panose="02070603080606020203" pitchFamily="18" charset="0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01D4258-D727-461C-8A43-54C9E1F60A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134" y="3429001"/>
            <a:ext cx="2364870" cy="3286818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A9F5E5B2-6396-4202-9121-EB37DC684808}"/>
              </a:ext>
            </a:extLst>
          </p:cNvPr>
          <p:cNvSpPr txBox="1"/>
          <p:nvPr/>
        </p:nvSpPr>
        <p:spPr>
          <a:xfrm>
            <a:off x="9434820" y="5719484"/>
            <a:ext cx="26397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Ein kleinerer Tempel </a:t>
            </a:r>
            <a:b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</a:br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-&gt; einer der wenigen, an denen noch Tieropfer durchgeführt werden </a:t>
            </a:r>
          </a:p>
        </p:txBody>
      </p:sp>
    </p:spTree>
    <p:extLst>
      <p:ext uri="{BB962C8B-B14F-4D97-AF65-F5344CB8AC3E}">
        <p14:creationId xmlns:p14="http://schemas.microsoft.com/office/powerpoint/2010/main" val="299681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2BA335-14A5-4E35-98C0-4A6528523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3789"/>
            <a:ext cx="10515600" cy="1325563"/>
          </a:xfrm>
        </p:spPr>
        <p:txBody>
          <a:bodyPr/>
          <a:lstStyle/>
          <a:p>
            <a:pPr algn="ctr"/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Religiöse Praxis</a:t>
            </a:r>
          </a:p>
        </p:txBody>
      </p:sp>
      <p:pic>
        <p:nvPicPr>
          <p:cNvPr id="12" name="018">
            <a:hlinkClick r:id="" action="ppaction://media"/>
            <a:extLst>
              <a:ext uri="{FF2B5EF4-FFF2-40B4-BE49-F238E27FC236}">
                <a16:creationId xmlns:a16="http://schemas.microsoft.com/office/drawing/2014/main" id="{775A2939-CBF1-4ED4-BF87-40BBD49E1A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11680" y="521770"/>
            <a:ext cx="609600" cy="609600"/>
          </a:xfrm>
          <a:prstGeom prst="rect">
            <a:avLst/>
          </a:prstGeom>
        </p:spPr>
      </p:pic>
      <p:pic>
        <p:nvPicPr>
          <p:cNvPr id="5" name="019">
            <a:hlinkClick r:id="" action="ppaction://media"/>
            <a:extLst>
              <a:ext uri="{FF2B5EF4-FFF2-40B4-BE49-F238E27FC236}">
                <a16:creationId xmlns:a16="http://schemas.microsoft.com/office/drawing/2014/main" id="{29469B13-5C24-4CA6-8854-46AE35E875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70720" y="612519"/>
            <a:ext cx="609600" cy="6096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7AFBF4B-3C08-4787-AA4D-F495927134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586" y="1489352"/>
            <a:ext cx="3182123" cy="4244312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D734F862-86E7-409A-A660-845FD64D34E8}"/>
              </a:ext>
            </a:extLst>
          </p:cNvPr>
          <p:cNvSpPr txBox="1"/>
          <p:nvPr/>
        </p:nvSpPr>
        <p:spPr>
          <a:xfrm>
            <a:off x="2594677" y="5712480"/>
            <a:ext cx="27139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Ein Tempelbesuch -&gt; Inna mit rotem Punk, Shivas drittem Auge, auf der Stirn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CF3EF92D-F15E-426C-8C30-FB54C9E85B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089" y="1527595"/>
            <a:ext cx="4166431" cy="4206069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7657816A-2A89-4A29-AD16-1CA5E0DBF3D9}"/>
              </a:ext>
            </a:extLst>
          </p:cNvPr>
          <p:cNvSpPr txBox="1"/>
          <p:nvPr/>
        </p:nvSpPr>
        <p:spPr>
          <a:xfrm>
            <a:off x="7171706" y="5850979"/>
            <a:ext cx="24411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Eine in Stein gehauene Abbildung des Gottes Ganesha</a:t>
            </a:r>
          </a:p>
        </p:txBody>
      </p:sp>
    </p:spTree>
    <p:extLst>
      <p:ext uri="{BB962C8B-B14F-4D97-AF65-F5344CB8AC3E}">
        <p14:creationId xmlns:p14="http://schemas.microsoft.com/office/powerpoint/2010/main" val="3176643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4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8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33D3ED-79EF-4707-A0E9-34C5FF61A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Pondicherry</a:t>
            </a:r>
          </a:p>
        </p:txBody>
      </p:sp>
      <p:pic>
        <p:nvPicPr>
          <p:cNvPr id="14" name="020">
            <a:hlinkClick r:id="" action="ppaction://media"/>
            <a:extLst>
              <a:ext uri="{FF2B5EF4-FFF2-40B4-BE49-F238E27FC236}">
                <a16:creationId xmlns:a16="http://schemas.microsoft.com/office/drawing/2014/main" id="{7E8E0D2E-AFF7-4DEB-ACE9-D1B91CDEA3F7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99375" y="740133"/>
            <a:ext cx="609600" cy="609600"/>
          </a:xfrm>
        </p:spPr>
      </p:pic>
      <p:pic>
        <p:nvPicPr>
          <p:cNvPr id="15" name="021">
            <a:hlinkClick r:id="" action="ppaction://media"/>
            <a:extLst>
              <a:ext uri="{FF2B5EF4-FFF2-40B4-BE49-F238E27FC236}">
                <a16:creationId xmlns:a16="http://schemas.microsoft.com/office/drawing/2014/main" id="{76E866E9-E5A0-49C1-B387-08B3807EA99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1478736"/>
            <a:ext cx="609600" cy="609600"/>
          </a:xfrm>
          <a:prstGeom prst="rect">
            <a:avLst/>
          </a:prstGeom>
        </p:spPr>
      </p:pic>
      <p:pic>
        <p:nvPicPr>
          <p:cNvPr id="16" name="022">
            <a:hlinkClick r:id="" action="ppaction://media"/>
            <a:extLst>
              <a:ext uri="{FF2B5EF4-FFF2-40B4-BE49-F238E27FC236}">
                <a16:creationId xmlns:a16="http://schemas.microsoft.com/office/drawing/2014/main" id="{CAE8594A-07D3-429F-A4D5-D558D66C106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583023" y="821227"/>
            <a:ext cx="609600" cy="60960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CED9305C-5151-4CED-AF49-3A4F7A4F20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68" y="3426205"/>
            <a:ext cx="4574529" cy="3431795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FD4D2C50-3D07-4F09-A50D-D140098143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429" y="3426205"/>
            <a:ext cx="4570803" cy="3429000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F9680257-2EEC-4D9D-87D3-BF8DE7455C21}"/>
              </a:ext>
            </a:extLst>
          </p:cNvPr>
          <p:cNvSpPr txBox="1"/>
          <p:nvPr/>
        </p:nvSpPr>
        <p:spPr>
          <a:xfrm>
            <a:off x="838200" y="2158215"/>
            <a:ext cx="75668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Ca. 245.000 Einwohner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solidFill>
                <a:schemeClr val="accent4">
                  <a:lumMod val="40000"/>
                  <a:lumOff val="60000"/>
                </a:schemeClr>
              </a:solidFill>
              <a:latin typeface="Bodoni MT" panose="020706030806060202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Bis 1945 franz. Kolonie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90243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9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93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68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57D7A9-E186-403E-8ED6-B0A27510A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026" y="70307"/>
            <a:ext cx="10515600" cy="1325563"/>
          </a:xfrm>
        </p:spPr>
        <p:txBody>
          <a:bodyPr/>
          <a:lstStyle/>
          <a:p>
            <a:pPr algn="ctr"/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Der Markt in Pondicherry</a:t>
            </a:r>
          </a:p>
        </p:txBody>
      </p:sp>
      <p:pic>
        <p:nvPicPr>
          <p:cNvPr id="4" name="023">
            <a:hlinkClick r:id="" action="ppaction://media"/>
            <a:extLst>
              <a:ext uri="{FF2B5EF4-FFF2-40B4-BE49-F238E27FC236}">
                <a16:creationId xmlns:a16="http://schemas.microsoft.com/office/drawing/2014/main" id="{4654A848-F672-496D-B9C2-09302CC925CE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2813" y="549275"/>
            <a:ext cx="609600" cy="609600"/>
          </a:xfrm>
        </p:spPr>
      </p:pic>
      <p:pic>
        <p:nvPicPr>
          <p:cNvPr id="5" name="024">
            <a:hlinkClick r:id="" action="ppaction://media"/>
            <a:extLst>
              <a:ext uri="{FF2B5EF4-FFF2-40B4-BE49-F238E27FC236}">
                <a16:creationId xmlns:a16="http://schemas.microsoft.com/office/drawing/2014/main" id="{B086660A-DA13-4AAE-A25B-F4A88136022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448406" y="1407833"/>
            <a:ext cx="609600" cy="609600"/>
          </a:xfrm>
          <a:prstGeom prst="rect">
            <a:avLst/>
          </a:prstGeom>
        </p:spPr>
      </p:pic>
      <p:pic>
        <p:nvPicPr>
          <p:cNvPr id="11" name="028">
            <a:hlinkClick r:id="" action="ppaction://media"/>
            <a:extLst>
              <a:ext uri="{FF2B5EF4-FFF2-40B4-BE49-F238E27FC236}">
                <a16:creationId xmlns:a16="http://schemas.microsoft.com/office/drawing/2014/main" id="{B211BA48-2DBD-4B81-A78B-578E9594B11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54358" y="733089"/>
            <a:ext cx="609600" cy="609600"/>
          </a:xfrm>
          <a:prstGeom prst="rect">
            <a:avLst/>
          </a:prstGeom>
        </p:spPr>
      </p:pic>
      <p:pic>
        <p:nvPicPr>
          <p:cNvPr id="12" name="029">
            <a:hlinkClick r:id="" action="ppaction://media"/>
            <a:extLst>
              <a:ext uri="{FF2B5EF4-FFF2-40B4-BE49-F238E27FC236}">
                <a16:creationId xmlns:a16="http://schemas.microsoft.com/office/drawing/2014/main" id="{1C214A9A-C931-48CF-9B6D-DEF65D71CB1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819443" y="363355"/>
            <a:ext cx="609600" cy="60960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39A77C2B-B33E-4D36-B7E7-DC6FA9EFA27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077" y="3917659"/>
            <a:ext cx="3919428" cy="2940341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A5E88C65-24D2-4F52-9D8F-3FE4A139106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2538"/>
            <a:ext cx="4264684" cy="3199351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1B955AF0-DB3B-4763-9A7A-2BF0110269E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505" y="1406285"/>
            <a:ext cx="4093478" cy="5459876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3678B9D0-17EE-4A13-8F11-C9F638D851C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644" y="1410399"/>
            <a:ext cx="3342138" cy="2507260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96DBBAD5-24E5-4458-B620-CC842EDEB67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170" y="1342689"/>
            <a:ext cx="2094419" cy="2793534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ED40EA10-93D2-4FE9-A9EB-A40CA9F0694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697" y="2017433"/>
            <a:ext cx="3342138" cy="2507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931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88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4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339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97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131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51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562E9B-E89C-4BE2-8654-8440E2165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Die Reise in der Reise</a:t>
            </a:r>
          </a:p>
        </p:txBody>
      </p:sp>
      <p:pic>
        <p:nvPicPr>
          <p:cNvPr id="4" name="030">
            <a:hlinkClick r:id="" action="ppaction://media"/>
            <a:extLst>
              <a:ext uri="{FF2B5EF4-FFF2-40B4-BE49-F238E27FC236}">
                <a16:creationId xmlns:a16="http://schemas.microsoft.com/office/drawing/2014/main" id="{BF7CAE90-399E-4DA4-BFBD-8BB25D40FC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14819" y="723106"/>
            <a:ext cx="609600" cy="609600"/>
          </a:xfrm>
          <a:prstGeom prst="rect">
            <a:avLst/>
          </a:prstGeom>
        </p:spPr>
      </p:pic>
      <p:pic>
        <p:nvPicPr>
          <p:cNvPr id="5" name="031">
            <a:hlinkClick r:id="" action="ppaction://media"/>
            <a:extLst>
              <a:ext uri="{FF2B5EF4-FFF2-40B4-BE49-F238E27FC236}">
                <a16:creationId xmlns:a16="http://schemas.microsoft.com/office/drawing/2014/main" id="{0EF890C3-3DB6-43CC-821F-371056D2144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67581" y="723106"/>
            <a:ext cx="609600" cy="6096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5C07E40-F6BE-4C82-BD38-D7A0C4338B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731" y="1690688"/>
            <a:ext cx="5520537" cy="4141487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D153F295-E64E-4D67-A4FA-6F1AC6C24BC6}"/>
              </a:ext>
            </a:extLst>
          </p:cNvPr>
          <p:cNvSpPr txBox="1"/>
          <p:nvPr/>
        </p:nvSpPr>
        <p:spPr>
          <a:xfrm>
            <a:off x="4108366" y="5832175"/>
            <a:ext cx="4353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Lukas vor unserem indischen Reisebus</a:t>
            </a:r>
          </a:p>
        </p:txBody>
      </p:sp>
    </p:spTree>
    <p:extLst>
      <p:ext uri="{BB962C8B-B14F-4D97-AF65-F5344CB8AC3E}">
        <p14:creationId xmlns:p14="http://schemas.microsoft.com/office/powerpoint/2010/main" val="1283399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02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5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FAB5E9-F48A-4023-9EC2-428FC8B3C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232"/>
            <a:ext cx="10515600" cy="1325563"/>
          </a:xfrm>
        </p:spPr>
        <p:txBody>
          <a:bodyPr/>
          <a:lstStyle/>
          <a:p>
            <a:pPr algn="ctr"/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Shiva </a:t>
            </a:r>
            <a:r>
              <a:rPr lang="de-DE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Nataraja</a:t>
            </a:r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 Tempel in </a:t>
            </a:r>
            <a:r>
              <a:rPr lang="de-DE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Chidambaram</a:t>
            </a:r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1B646A-3495-40D3-9AD4-56BB25C1B7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/>
          <a:lstStyle/>
          <a:p>
            <a:r>
              <a:rPr lang="de-DE" sz="26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Nataraja</a:t>
            </a:r>
            <a:r>
              <a:rPr lang="de-DE" sz="2600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 ist eine Erscheinungsform des Hindu-Gottes Shiva</a:t>
            </a:r>
          </a:p>
          <a:p>
            <a:r>
              <a:rPr lang="de-DE" sz="26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Nataraja</a:t>
            </a:r>
            <a:r>
              <a:rPr lang="de-DE" sz="2600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 führte angeblich den kosmischen Tanz, der den Kreislauf der Welt – Zerstörung und Neuerschaffung – symbolisiert, in </a:t>
            </a:r>
            <a:r>
              <a:rPr lang="de-DE" sz="26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Chidambaram</a:t>
            </a:r>
            <a:r>
              <a:rPr lang="de-DE" sz="2600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 auf</a:t>
            </a:r>
          </a:p>
          <a:p>
            <a:r>
              <a:rPr lang="de-DE" sz="26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Shivaismus</a:t>
            </a:r>
            <a:r>
              <a:rPr lang="de-DE" sz="2600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 = Hinduisten, für die der Gott Shiva höchste Priorität hat</a:t>
            </a:r>
          </a:p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77653D6-D7AC-456C-B2CD-62B6C5BE8C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6152"/>
            <a:ext cx="2521258" cy="308184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6A852BE-F118-4130-829F-BCB002002E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259" y="3776152"/>
            <a:ext cx="2521258" cy="308184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B0F984D-7648-40BA-A396-4710E42AE2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518" y="3776150"/>
            <a:ext cx="2491590" cy="308184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E54845CC-B94F-4F2D-8B3B-6510C3B930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108" y="3776147"/>
            <a:ext cx="4657892" cy="3081853"/>
          </a:xfrm>
          <a:prstGeom prst="rect">
            <a:avLst/>
          </a:prstGeom>
        </p:spPr>
      </p:pic>
      <p:pic>
        <p:nvPicPr>
          <p:cNvPr id="13" name="032">
            <a:hlinkClick r:id="" action="ppaction://media"/>
            <a:extLst>
              <a:ext uri="{FF2B5EF4-FFF2-40B4-BE49-F238E27FC236}">
                <a16:creationId xmlns:a16="http://schemas.microsoft.com/office/drawing/2014/main" id="{9E646B04-30DB-4FEE-A723-382BF5DD5A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43859" y="4262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821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7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433C2D-7151-4D4D-B40D-91E506BBC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Tharangambadi</a:t>
            </a:r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EF8D477-4C9B-49C2-9383-24D43A742A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5566"/>
            <a:ext cx="10515600" cy="4351338"/>
          </a:xfrm>
        </p:spPr>
        <p:txBody>
          <a:bodyPr/>
          <a:lstStyle/>
          <a:p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Früher </a:t>
            </a:r>
            <a:r>
              <a:rPr lang="de-DE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Tranquebar</a:t>
            </a:r>
            <a:endParaRPr lang="de-DE" dirty="0">
              <a:solidFill>
                <a:schemeClr val="accent4">
                  <a:lumMod val="40000"/>
                  <a:lumOff val="60000"/>
                </a:schemeClr>
              </a:solidFill>
              <a:latin typeface="Bodoni MT" panose="02070603080606020203" pitchFamily="18" charset="0"/>
            </a:endParaRPr>
          </a:p>
          <a:p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Dänische Kolonie</a:t>
            </a:r>
          </a:p>
          <a:p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Verteidigungsfortanlage</a:t>
            </a:r>
          </a:p>
          <a:p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Christliche Kirche mit deutschen Inschriften</a:t>
            </a: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4" name="033">
            <a:hlinkClick r:id="" action="ppaction://media"/>
            <a:extLst>
              <a:ext uri="{FF2B5EF4-FFF2-40B4-BE49-F238E27FC236}">
                <a16:creationId xmlns:a16="http://schemas.microsoft.com/office/drawing/2014/main" id="{37DD3F4A-B3EB-40CE-B77F-07B635DFBC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97799" y="723106"/>
            <a:ext cx="609600" cy="6096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D2E1374-70D6-4CA1-A081-7DF745BE2F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0361"/>
            <a:ext cx="4292968" cy="322056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4BC01AF-A0E2-4CAB-9B17-36874F3CA1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935" y="2048235"/>
            <a:ext cx="3606065" cy="480976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C0BC1E7A-9537-4E1C-B8B8-71D2ADAA47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968" y="3637431"/>
            <a:ext cx="4292967" cy="322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0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140E61-6EF8-4A5E-AD1E-DD0A515E3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Nagore</a:t>
            </a:r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 </a:t>
            </a:r>
            <a:r>
              <a:rPr lang="de-DE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Dharga</a:t>
            </a:r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 </a:t>
            </a:r>
            <a:r>
              <a:rPr lang="de-DE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Shariff</a:t>
            </a:r>
            <a:endParaRPr lang="de-DE" dirty="0">
              <a:solidFill>
                <a:schemeClr val="accent4">
                  <a:lumMod val="40000"/>
                  <a:lumOff val="60000"/>
                </a:schemeClr>
              </a:solidFill>
              <a:latin typeface="Bodoni MT" panose="02070603080606020203" pitchFamily="18" charset="0"/>
            </a:endParaRPr>
          </a:p>
        </p:txBody>
      </p:sp>
      <p:pic>
        <p:nvPicPr>
          <p:cNvPr id="8" name="037">
            <a:hlinkClick r:id="" action="ppaction://media"/>
            <a:extLst>
              <a:ext uri="{FF2B5EF4-FFF2-40B4-BE49-F238E27FC236}">
                <a16:creationId xmlns:a16="http://schemas.microsoft.com/office/drawing/2014/main" id="{3490FDE5-DF83-4FDC-8268-D5F1DF064168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572750" y="1385888"/>
            <a:ext cx="609600" cy="609600"/>
          </a:xfrm>
        </p:spPr>
      </p:pic>
      <p:pic>
        <p:nvPicPr>
          <p:cNvPr id="5" name="034">
            <a:hlinkClick r:id="" action="ppaction://media"/>
            <a:extLst>
              <a:ext uri="{FF2B5EF4-FFF2-40B4-BE49-F238E27FC236}">
                <a16:creationId xmlns:a16="http://schemas.microsoft.com/office/drawing/2014/main" id="{E29A6FFA-4602-49F7-9562-FAD403C6852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94701" y="1385888"/>
            <a:ext cx="609600" cy="609600"/>
          </a:xfrm>
          <a:prstGeom prst="rect">
            <a:avLst/>
          </a:prstGeom>
        </p:spPr>
      </p:pic>
      <p:pic>
        <p:nvPicPr>
          <p:cNvPr id="6" name="035">
            <a:hlinkClick r:id="" action="ppaction://media"/>
            <a:extLst>
              <a:ext uri="{FF2B5EF4-FFF2-40B4-BE49-F238E27FC236}">
                <a16:creationId xmlns:a16="http://schemas.microsoft.com/office/drawing/2014/main" id="{E5DCFE47-B61A-496D-87F1-583AFA1E71B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87443" y="1385888"/>
            <a:ext cx="609600" cy="609600"/>
          </a:xfrm>
          <a:prstGeom prst="rect">
            <a:avLst/>
          </a:prstGeom>
        </p:spPr>
      </p:pic>
      <p:pic>
        <p:nvPicPr>
          <p:cNvPr id="7" name="036">
            <a:hlinkClick r:id="" action="ppaction://media"/>
            <a:extLst>
              <a:ext uri="{FF2B5EF4-FFF2-40B4-BE49-F238E27FC236}">
                <a16:creationId xmlns:a16="http://schemas.microsoft.com/office/drawing/2014/main" id="{EC50AA6D-BCFB-4D49-9DA4-70DCAFC13A8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480185" y="1385888"/>
            <a:ext cx="609600" cy="6096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8E486277-590E-4F56-80C1-132C5006106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725" y="2085756"/>
            <a:ext cx="5559844" cy="3985068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A1EEC007-F1E9-4DE8-8BB4-58AF76DF439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29" y="2076574"/>
            <a:ext cx="2689935" cy="3395538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EB982E48-75C7-4F45-8D1B-84547F665CD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298" y="2085757"/>
            <a:ext cx="3265258" cy="2449585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59F9ECAC-9659-47D3-99F4-8A8020020D6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377" y="4535342"/>
            <a:ext cx="3265259" cy="2339232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A1EB7B31-8391-477D-B1AA-C7866BB067C0}"/>
              </a:ext>
            </a:extLst>
          </p:cNvPr>
          <p:cNvSpPr txBox="1"/>
          <p:nvPr/>
        </p:nvSpPr>
        <p:spPr>
          <a:xfrm>
            <a:off x="580594" y="5438532"/>
            <a:ext cx="23807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Ein kleines Restaurant – Kühlschränke gibt es keine. Alles muss frisch zubereitet werden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8941DAFF-BD96-48D5-AFA2-E973BE3334DD}"/>
              </a:ext>
            </a:extLst>
          </p:cNvPr>
          <p:cNvSpPr txBox="1"/>
          <p:nvPr/>
        </p:nvSpPr>
        <p:spPr>
          <a:xfrm>
            <a:off x="3757085" y="6073604"/>
            <a:ext cx="4387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In der </a:t>
            </a:r>
            <a:r>
              <a:rPr lang="de-DE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Dharga</a:t>
            </a:r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 schlafen zahlreiche Menschen mehrere Wochen auf provisorischen Decken</a:t>
            </a:r>
          </a:p>
        </p:txBody>
      </p:sp>
    </p:spTree>
    <p:extLst>
      <p:ext uri="{BB962C8B-B14F-4D97-AF65-F5344CB8AC3E}">
        <p14:creationId xmlns:p14="http://schemas.microsoft.com/office/powerpoint/2010/main" val="3888338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03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1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17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0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186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4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42D05E-8F8A-4F56-A526-BA45E5B3C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681"/>
            <a:ext cx="10515600" cy="1396563"/>
          </a:xfrm>
        </p:spPr>
        <p:txBody>
          <a:bodyPr>
            <a:normAutofit fontScale="90000"/>
          </a:bodyPr>
          <a:lstStyle/>
          <a:p>
            <a:pPr algn="ctr"/>
            <a:br>
              <a:rPr lang="de-DE" dirty="0"/>
            </a:br>
            <a:r>
              <a:rPr lang="de-DE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Brihadishvara</a:t>
            </a:r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-Tempel in Thanjavur</a:t>
            </a:r>
            <a:br>
              <a:rPr lang="de-DE" b="1" dirty="0"/>
            </a:br>
            <a:endParaRPr lang="de-DE" dirty="0"/>
          </a:p>
        </p:txBody>
      </p:sp>
      <p:pic>
        <p:nvPicPr>
          <p:cNvPr id="4" name="038">
            <a:hlinkClick r:id="" action="ppaction://media"/>
            <a:extLst>
              <a:ext uri="{FF2B5EF4-FFF2-40B4-BE49-F238E27FC236}">
                <a16:creationId xmlns:a16="http://schemas.microsoft.com/office/drawing/2014/main" id="{88E257F2-53B4-42F0-9BBB-6C54E5D33212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8113" y="411162"/>
            <a:ext cx="609600" cy="609600"/>
          </a:xfrm>
        </p:spPr>
      </p:pic>
      <p:pic>
        <p:nvPicPr>
          <p:cNvPr id="5" name="039">
            <a:hlinkClick r:id="" action="ppaction://media"/>
            <a:extLst>
              <a:ext uri="{FF2B5EF4-FFF2-40B4-BE49-F238E27FC236}">
                <a16:creationId xmlns:a16="http://schemas.microsoft.com/office/drawing/2014/main" id="{58F900E0-E385-4849-AE7E-9C64F1F0FD9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14287" y="509150"/>
            <a:ext cx="609600" cy="6096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CA2217BD-DAA2-4AC6-BBC8-C4E2AC2970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05" y="2458827"/>
            <a:ext cx="3284973" cy="4381492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AA8765C7-876D-4731-B610-AC78653FD6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684" y="1313162"/>
            <a:ext cx="2565725" cy="1968215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1FC52715-BEB4-4FA6-BA32-EA5521EEF5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069" y="1313162"/>
            <a:ext cx="3860616" cy="2885761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19B12D23-EF72-4455-83FF-979D5D48724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973" y="4175417"/>
            <a:ext cx="3854711" cy="2682583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83FE23E9-2AC6-4AF9-8F6B-C51D319251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684" y="3281376"/>
            <a:ext cx="5052316" cy="357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00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46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7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2D0F4D-B41B-49F6-B9CB-37D427EBE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608" y="-333085"/>
            <a:ext cx="10515600" cy="1325563"/>
          </a:xfrm>
        </p:spPr>
        <p:txBody>
          <a:bodyPr/>
          <a:lstStyle/>
          <a:p>
            <a:pPr algn="ctr"/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Instruktion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1417DA3F-FBEA-4D52-B3B8-B955DF8747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826" y="596536"/>
            <a:ext cx="2014360" cy="2221721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6F279DF5-2D26-4830-80ED-EEB71470E208}"/>
              </a:ext>
            </a:extLst>
          </p:cNvPr>
          <p:cNvSpPr txBox="1"/>
          <p:nvPr/>
        </p:nvSpPr>
        <p:spPr>
          <a:xfrm>
            <a:off x="5154994" y="1388421"/>
            <a:ext cx="3941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Sound On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EBC930F-5183-4615-A1E0-A0089B026325}"/>
              </a:ext>
            </a:extLst>
          </p:cNvPr>
          <p:cNvSpPr txBox="1"/>
          <p:nvPr/>
        </p:nvSpPr>
        <p:spPr>
          <a:xfrm>
            <a:off x="931179" y="2812809"/>
            <a:ext cx="1031845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Auf den folgenden Seiten nehmen wir euch auf unsere Indienreise, die wir vom 22. August bis zum 17. September 2019 in Indien erleben durften, mit.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Vier Wochen Reise in 30 Minuten Präsentation unterzubringen ist gar nicht so leicht-&gt; Wir wollen euch einen kurzen, aber trotzdem authentischen Einblick in unsere Reise geben und euch zeigen, was wir alles erlebt haben.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Die folgenden Folien sind alle mit Ton unterlegt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Die Wiedergabe der Tonspuren erfolgt automatisch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Erst nach der vollständigen Wiedergabe aller Tonspuren auf einer Folie muss zur nächsten Folie weitergeklickt werden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Videos müssen per Hand, am besten nach der Wiedergabe der Tonspuren, gestartet werden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Die Fotos und Videos sind so gut wie ausschließlich von uns selbst gemacht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Bei den Informationen beziehen wir uns auf die Summer School und die persönlichen Gespräche mit Frau Prof. Dr. Ulrike Niklas</a:t>
            </a:r>
          </a:p>
        </p:txBody>
      </p:sp>
    </p:spTree>
    <p:extLst>
      <p:ext uri="{BB962C8B-B14F-4D97-AF65-F5344CB8AC3E}">
        <p14:creationId xmlns:p14="http://schemas.microsoft.com/office/powerpoint/2010/main" val="18553026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83576C-AA98-431F-A380-EC961BA46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Madurai</a:t>
            </a:r>
          </a:p>
        </p:txBody>
      </p:sp>
      <p:pic>
        <p:nvPicPr>
          <p:cNvPr id="4" name="040">
            <a:hlinkClick r:id="" action="ppaction://media"/>
            <a:extLst>
              <a:ext uri="{FF2B5EF4-FFF2-40B4-BE49-F238E27FC236}">
                <a16:creationId xmlns:a16="http://schemas.microsoft.com/office/drawing/2014/main" id="{D5794B5F-3A05-4D1A-B252-28726EC077F0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06575" y="641350"/>
            <a:ext cx="609600" cy="609600"/>
          </a:xfrm>
        </p:spPr>
      </p:pic>
      <p:pic>
        <p:nvPicPr>
          <p:cNvPr id="5" name="041">
            <a:hlinkClick r:id="" action="ppaction://media"/>
            <a:extLst>
              <a:ext uri="{FF2B5EF4-FFF2-40B4-BE49-F238E27FC236}">
                <a16:creationId xmlns:a16="http://schemas.microsoft.com/office/drawing/2014/main" id="{1A688D8C-7301-4364-82BD-213A495641D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752676" y="642107"/>
            <a:ext cx="609600" cy="609600"/>
          </a:xfrm>
          <a:prstGeom prst="rect">
            <a:avLst/>
          </a:prstGeom>
        </p:spPr>
      </p:pic>
      <p:pic>
        <p:nvPicPr>
          <p:cNvPr id="6" name="042">
            <a:hlinkClick r:id="" action="ppaction://media"/>
            <a:extLst>
              <a:ext uri="{FF2B5EF4-FFF2-40B4-BE49-F238E27FC236}">
                <a16:creationId xmlns:a16="http://schemas.microsoft.com/office/drawing/2014/main" id="{90E00126-9AC3-4630-90F2-79CD2A982EF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653556" y="642107"/>
            <a:ext cx="609600" cy="609600"/>
          </a:xfrm>
          <a:prstGeom prst="rect">
            <a:avLst/>
          </a:prstGeom>
        </p:spPr>
      </p:pic>
      <p:pic>
        <p:nvPicPr>
          <p:cNvPr id="8" name="043">
            <a:hlinkClick r:id="" action="ppaction://media"/>
            <a:extLst>
              <a:ext uri="{FF2B5EF4-FFF2-40B4-BE49-F238E27FC236}">
                <a16:creationId xmlns:a16="http://schemas.microsoft.com/office/drawing/2014/main" id="{22410E8A-240A-4233-A45A-88ACBD51848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86900" y="646556"/>
            <a:ext cx="609600" cy="6096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45636405-B62D-4634-A57D-05CEA33F8EE9}"/>
              </a:ext>
            </a:extLst>
          </p:cNvPr>
          <p:cNvSpPr txBox="1"/>
          <p:nvPr/>
        </p:nvSpPr>
        <p:spPr>
          <a:xfrm>
            <a:off x="419449" y="1441974"/>
            <a:ext cx="111405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Ca. eine Millionen Einwohner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Eine der ältesten Städte Südasiens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Mittelpunkt der Stadt ist der </a:t>
            </a:r>
            <a:r>
              <a:rPr lang="de-DE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Menakshi</a:t>
            </a:r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-Tempel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Minakshi</a:t>
            </a:r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 ist eine Erscheinungsform </a:t>
            </a:r>
            <a:r>
              <a:rPr lang="de-DE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Parvatis</a:t>
            </a:r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, der Gattin Shivas -&gt; Dem Mythos zufolge haben Shiva und </a:t>
            </a:r>
            <a:r>
              <a:rPr lang="de-DE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Menakshi</a:t>
            </a:r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 in Madurai geheiratet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ECCA5579-97BA-4E47-AF99-E6E78A37121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96205"/>
            <a:ext cx="4362276" cy="2860646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6A3F1A13-248F-4413-A253-2DA5F4B3E76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514" y="3196205"/>
            <a:ext cx="4088486" cy="2860646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7A3E9A4A-945C-4E0C-961A-DB19892537C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512" y="3196205"/>
            <a:ext cx="4000002" cy="2860646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C868C502-ADF2-40E3-9132-4DAE3E3C46E2}"/>
              </a:ext>
            </a:extLst>
          </p:cNvPr>
          <p:cNvSpPr txBox="1"/>
          <p:nvPr/>
        </p:nvSpPr>
        <p:spPr>
          <a:xfrm>
            <a:off x="101414" y="6056851"/>
            <a:ext cx="381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Straßenszene in Madurai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C0858DD0-1B7E-4BF8-A138-87098CB63220}"/>
              </a:ext>
            </a:extLst>
          </p:cNvPr>
          <p:cNvSpPr txBox="1"/>
          <p:nvPr/>
        </p:nvSpPr>
        <p:spPr>
          <a:xfrm>
            <a:off x="4083639" y="6123963"/>
            <a:ext cx="3812200" cy="368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Blick auf den </a:t>
            </a:r>
            <a:r>
              <a:rPr lang="de-DE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Minakshi</a:t>
            </a:r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-Tempel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0D05FBF2-3F9B-4178-9C29-AC7A559B4947}"/>
              </a:ext>
            </a:extLst>
          </p:cNvPr>
          <p:cNvSpPr txBox="1"/>
          <p:nvPr/>
        </p:nvSpPr>
        <p:spPr>
          <a:xfrm>
            <a:off x="8226529" y="6123963"/>
            <a:ext cx="3739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Religiöse Parade am Abend</a:t>
            </a:r>
          </a:p>
        </p:txBody>
      </p:sp>
    </p:spTree>
    <p:extLst>
      <p:ext uri="{BB962C8B-B14F-4D97-AF65-F5344CB8AC3E}">
        <p14:creationId xmlns:p14="http://schemas.microsoft.com/office/powerpoint/2010/main" val="199498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15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5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732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8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624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5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55E570-E993-45D4-97E5-47831449A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4000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Wirtschaftliche Zweige in der</a:t>
            </a:r>
            <a:br>
              <a:rPr lang="de-DE" sz="4000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</a:br>
            <a:r>
              <a:rPr lang="de-DE" sz="4000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Umgebung von Madurai</a:t>
            </a:r>
          </a:p>
        </p:txBody>
      </p:sp>
      <p:pic>
        <p:nvPicPr>
          <p:cNvPr id="4" name="044">
            <a:hlinkClick r:id="" action="ppaction://media"/>
            <a:extLst>
              <a:ext uri="{FF2B5EF4-FFF2-40B4-BE49-F238E27FC236}">
                <a16:creationId xmlns:a16="http://schemas.microsoft.com/office/drawing/2014/main" id="{65B0846A-F903-4C93-8750-7FFB10C64BF3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62300" y="1747838"/>
            <a:ext cx="609600" cy="609600"/>
          </a:xfrm>
        </p:spPr>
      </p:pic>
      <p:pic>
        <p:nvPicPr>
          <p:cNvPr id="5" name="045">
            <a:hlinkClick r:id="" action="ppaction://media"/>
            <a:extLst>
              <a:ext uri="{FF2B5EF4-FFF2-40B4-BE49-F238E27FC236}">
                <a16:creationId xmlns:a16="http://schemas.microsoft.com/office/drawing/2014/main" id="{02DA456F-7F26-436C-9833-83DC6103922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14640" y="1747489"/>
            <a:ext cx="609600" cy="609600"/>
          </a:xfrm>
          <a:prstGeom prst="rect">
            <a:avLst/>
          </a:prstGeom>
        </p:spPr>
      </p:pic>
      <p:pic>
        <p:nvPicPr>
          <p:cNvPr id="6" name="046">
            <a:hlinkClick r:id="" action="ppaction://media"/>
            <a:extLst>
              <a:ext uri="{FF2B5EF4-FFF2-40B4-BE49-F238E27FC236}">
                <a16:creationId xmlns:a16="http://schemas.microsoft.com/office/drawing/2014/main" id="{945A2EEF-281F-4BA9-B7BA-F9A83EC7040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3030" y="1747489"/>
            <a:ext cx="609600" cy="6096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FE22E0AA-2864-48B6-B138-3B36D4CE4F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878796" cy="2159662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22D73589-725E-4964-AEDB-720F7CAABA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9176"/>
            <a:ext cx="2878795" cy="2159662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BC267F8A-94B8-4396-AC2B-75BEBF9EE1C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8353"/>
            <a:ext cx="2878795" cy="2159661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676D7686-1CC6-4CD6-AB2D-844D983BE28D}"/>
              </a:ext>
            </a:extLst>
          </p:cNvPr>
          <p:cNvSpPr txBox="1"/>
          <p:nvPr/>
        </p:nvSpPr>
        <p:spPr>
          <a:xfrm>
            <a:off x="-69256" y="6396335"/>
            <a:ext cx="3212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Ein Unternehmen in </a:t>
            </a:r>
            <a:r>
              <a:rPr lang="de-DE" sz="12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Vilaccerie</a:t>
            </a:r>
            <a:r>
              <a:rPr lang="de-DE" sz="1200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 produziert Gummibälle, die Bundesweit vertrieben werden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668B12D-75A2-440B-B936-A5F06E9E3F5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060" y="2566206"/>
            <a:ext cx="3233942" cy="3099733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BE39CE19-775F-45CC-9715-60F5C7F1ED3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795" y="2566206"/>
            <a:ext cx="3140265" cy="3099732"/>
          </a:xfrm>
          <a:prstGeom prst="rect">
            <a:avLst/>
          </a:prstGeom>
        </p:spPr>
      </p:pic>
      <p:sp>
        <p:nvSpPr>
          <p:cNvPr id="26" name="Textfeld 25">
            <a:extLst>
              <a:ext uri="{FF2B5EF4-FFF2-40B4-BE49-F238E27FC236}">
                <a16:creationId xmlns:a16="http://schemas.microsoft.com/office/drawing/2014/main" id="{F67A4C08-DDDF-47D6-9A23-671744A660AD}"/>
              </a:ext>
            </a:extLst>
          </p:cNvPr>
          <p:cNvSpPr txBox="1"/>
          <p:nvPr/>
        </p:nvSpPr>
        <p:spPr>
          <a:xfrm>
            <a:off x="3143727" y="5718351"/>
            <a:ext cx="5343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Produktion unzähliger Marien-Figuren in Handarbeit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6809AC40-7942-4E34-808E-4A43D4AF06F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178" y="1"/>
            <a:ext cx="2919822" cy="2159662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91E6529D-81C3-4502-B8D7-09CAC917ED1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3002" y="1784408"/>
            <a:ext cx="2938997" cy="2420224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8A4BCC2B-06B5-4246-99E2-FF8688F30BA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827" y="3944069"/>
            <a:ext cx="2950182" cy="2420225"/>
          </a:xfrm>
          <a:prstGeom prst="rect">
            <a:avLst/>
          </a:prstGeom>
        </p:spPr>
      </p:pic>
      <p:sp>
        <p:nvSpPr>
          <p:cNvPr id="33" name="Textfeld 32">
            <a:extLst>
              <a:ext uri="{FF2B5EF4-FFF2-40B4-BE49-F238E27FC236}">
                <a16:creationId xmlns:a16="http://schemas.microsoft.com/office/drawing/2014/main" id="{CFE252A1-3AE9-435C-8B8E-3243A082ADD5}"/>
              </a:ext>
            </a:extLst>
          </p:cNvPr>
          <p:cNvSpPr txBox="1"/>
          <p:nvPr/>
        </p:nvSpPr>
        <p:spPr>
          <a:xfrm>
            <a:off x="8957569" y="6334903"/>
            <a:ext cx="33883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Inna darf beim Töpfern mitanpacken </a:t>
            </a:r>
          </a:p>
        </p:txBody>
      </p:sp>
    </p:spTree>
    <p:extLst>
      <p:ext uri="{BB962C8B-B14F-4D97-AF65-F5344CB8AC3E}">
        <p14:creationId xmlns:p14="http://schemas.microsoft.com/office/powerpoint/2010/main" val="3046441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7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9275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7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5030FE-D675-4EB6-9B2A-67C4BAA3F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324"/>
            <a:ext cx="10515600" cy="1325563"/>
          </a:xfrm>
        </p:spPr>
        <p:txBody>
          <a:bodyPr/>
          <a:lstStyle/>
          <a:p>
            <a:pPr algn="ctr"/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Synkretismus</a:t>
            </a:r>
          </a:p>
        </p:txBody>
      </p:sp>
      <p:pic>
        <p:nvPicPr>
          <p:cNvPr id="4" name="047">
            <a:hlinkClick r:id="" action="ppaction://media"/>
            <a:extLst>
              <a:ext uri="{FF2B5EF4-FFF2-40B4-BE49-F238E27FC236}">
                <a16:creationId xmlns:a16="http://schemas.microsoft.com/office/drawing/2014/main" id="{C40EEF64-CAB4-4CC2-AEAD-D70C894410BB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07388" y="417513"/>
            <a:ext cx="609600" cy="609600"/>
          </a:xfr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0251FFD-8CE9-486F-89E1-93389CCD0D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332706"/>
            <a:ext cx="6096000" cy="447817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84C35F4-C2B1-47F0-8F11-69ED6B71A7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332706"/>
            <a:ext cx="6095998" cy="4478173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761E53B6-E07C-4688-9479-DB5C6F5AE8FE}"/>
              </a:ext>
            </a:extLst>
          </p:cNvPr>
          <p:cNvSpPr txBox="1"/>
          <p:nvPr/>
        </p:nvSpPr>
        <p:spPr>
          <a:xfrm>
            <a:off x="906011" y="5972961"/>
            <a:ext cx="10939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Eine christliche Kirche in einem abgelegenen Dorf. Die verschiedenen religiösen Kulte mischen sich</a:t>
            </a:r>
          </a:p>
        </p:txBody>
      </p:sp>
    </p:spTree>
    <p:extLst>
      <p:ext uri="{BB962C8B-B14F-4D97-AF65-F5344CB8AC3E}">
        <p14:creationId xmlns:p14="http://schemas.microsoft.com/office/powerpoint/2010/main" val="4101305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0A6DAF-5C51-4594-B49B-72047734D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Die Gastfreundschaft der Menschen</a:t>
            </a:r>
          </a:p>
        </p:txBody>
      </p:sp>
      <p:pic>
        <p:nvPicPr>
          <p:cNvPr id="7" name="050">
            <a:hlinkClick r:id="" action="ppaction://media"/>
            <a:extLst>
              <a:ext uri="{FF2B5EF4-FFF2-40B4-BE49-F238E27FC236}">
                <a16:creationId xmlns:a16="http://schemas.microsoft.com/office/drawing/2014/main" id="{9B8BC1DA-1305-4C3A-BF91-D2D8FC225691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5201" y="711200"/>
            <a:ext cx="609600" cy="609600"/>
          </a:xfrm>
        </p:spPr>
      </p:pic>
      <p:pic>
        <p:nvPicPr>
          <p:cNvPr id="9" name="049" descr="Gland mit einfarbiger Füllung">
            <a:hlinkClick r:id="" action="ppaction://media"/>
            <a:extLst>
              <a:ext uri="{FF2B5EF4-FFF2-40B4-BE49-F238E27FC236}">
                <a16:creationId xmlns:a16="http://schemas.microsoft.com/office/drawing/2014/main" id="{44C21C85-B643-40DA-ABFF-39A7140AF7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0441498" y="1283173"/>
            <a:ext cx="609600" cy="609600"/>
          </a:xfrm>
          <a:prstGeom prst="rect">
            <a:avLst/>
          </a:prstGeom>
        </p:spPr>
      </p:pic>
      <p:pic>
        <p:nvPicPr>
          <p:cNvPr id="10" name="048">
            <a:hlinkClick r:id="" action="ppaction://media"/>
            <a:extLst>
              <a:ext uri="{FF2B5EF4-FFF2-40B4-BE49-F238E27FC236}">
                <a16:creationId xmlns:a16="http://schemas.microsoft.com/office/drawing/2014/main" id="{788F6DCE-FF1D-44E6-ACFD-80CA36957D9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97199" y="711200"/>
            <a:ext cx="609600" cy="6096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7D4D0649-CE5F-457A-9553-BFCFED27E8F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17518"/>
            <a:ext cx="2989279" cy="4189183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69338538-9ED2-4C4A-AA98-11FD06733C0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682" y="1717518"/>
            <a:ext cx="2989280" cy="4189183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B32E27A6-666A-437A-A665-BC64266226C1}"/>
              </a:ext>
            </a:extLst>
          </p:cNvPr>
          <p:cNvSpPr txBox="1"/>
          <p:nvPr/>
        </p:nvSpPr>
        <p:spPr>
          <a:xfrm>
            <a:off x="425042" y="5939405"/>
            <a:ext cx="4815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Ein Händler zeigt uns bereitwillig sein Anwesen – seine Kinder leben und studieren im Ausland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843ABBEE-3075-426F-9E11-F639CB3DFC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961" y="1717518"/>
            <a:ext cx="6370039" cy="4189184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42BFD2AC-9C75-4C40-ADA1-E415C3DF29A9}"/>
              </a:ext>
            </a:extLst>
          </p:cNvPr>
          <p:cNvSpPr txBox="1"/>
          <p:nvPr/>
        </p:nvSpPr>
        <p:spPr>
          <a:xfrm>
            <a:off x="6370039" y="6146800"/>
            <a:ext cx="5821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So schnell kann man auf fremden Hochzeitsfotos landen</a:t>
            </a:r>
          </a:p>
        </p:txBody>
      </p:sp>
    </p:spTree>
    <p:extLst>
      <p:ext uri="{BB962C8B-B14F-4D97-AF65-F5344CB8AC3E}">
        <p14:creationId xmlns:p14="http://schemas.microsoft.com/office/powerpoint/2010/main" val="624936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176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22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899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5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BE9348-31FD-4E62-928E-80CD1FCC9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0802"/>
            <a:ext cx="10515600" cy="1325563"/>
          </a:xfrm>
        </p:spPr>
        <p:txBody>
          <a:bodyPr/>
          <a:lstStyle/>
          <a:p>
            <a:pPr algn="ctr"/>
            <a:r>
              <a:rPr lang="de-DE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Jalikattu</a:t>
            </a:r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 – Die traditionellen Stierspiele</a:t>
            </a:r>
          </a:p>
        </p:txBody>
      </p:sp>
      <p:pic>
        <p:nvPicPr>
          <p:cNvPr id="7" name="051">
            <a:hlinkClick r:id="" action="ppaction://media"/>
            <a:extLst>
              <a:ext uri="{FF2B5EF4-FFF2-40B4-BE49-F238E27FC236}">
                <a16:creationId xmlns:a16="http://schemas.microsoft.com/office/drawing/2014/main" id="{7CA29388-4E57-46BA-ADE5-ED80697CD03E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3400" y="598783"/>
            <a:ext cx="609600" cy="609600"/>
          </a:xfr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954047F-A931-4EB2-BAE7-99E1ECD0D9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521632"/>
            <a:ext cx="3983467" cy="3336368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04E4D420-D6F1-4798-99A1-2785C88D00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320" y="1423308"/>
            <a:ext cx="4109111" cy="3130937"/>
          </a:xfrm>
          <a:prstGeom prst="rect">
            <a:avLst/>
          </a:prstGeom>
        </p:spPr>
      </p:pic>
      <p:pic>
        <p:nvPicPr>
          <p:cNvPr id="12" name="IMG_5192">
            <a:hlinkClick r:id="" action="ppaction://media"/>
            <a:extLst>
              <a:ext uri="{FF2B5EF4-FFF2-40B4-BE49-F238E27FC236}">
                <a16:creationId xmlns:a16="http://schemas.microsoft.com/office/drawing/2014/main" id="{94B1A761-ABF4-488D-B355-466B940C985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053429" y="3521632"/>
            <a:ext cx="4138569" cy="3336368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953674CE-3666-4003-805B-B2D800589A7E}"/>
              </a:ext>
            </a:extLst>
          </p:cNvPr>
          <p:cNvSpPr txBox="1"/>
          <p:nvPr/>
        </p:nvSpPr>
        <p:spPr>
          <a:xfrm>
            <a:off x="4597167" y="5189816"/>
            <a:ext cx="30368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Die Stierspiele erfreuen sich in Tamil Nadu großer Beliebtheit – Die Arena ist voll besetzt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31C4E09-C403-4894-86E1-745F5E7C93B6}"/>
              </a:ext>
            </a:extLst>
          </p:cNvPr>
          <p:cNvSpPr txBox="1"/>
          <p:nvPr/>
        </p:nvSpPr>
        <p:spPr>
          <a:xfrm>
            <a:off x="8226802" y="3069000"/>
            <a:ext cx="379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Spielszene (Video)</a:t>
            </a:r>
          </a:p>
        </p:txBody>
      </p:sp>
      <p:pic>
        <p:nvPicPr>
          <p:cNvPr id="17" name="052">
            <a:hlinkClick r:id="" action="ppaction://media"/>
            <a:extLst>
              <a:ext uri="{FF2B5EF4-FFF2-40B4-BE49-F238E27FC236}">
                <a16:creationId xmlns:a16="http://schemas.microsoft.com/office/drawing/2014/main" id="{0BD49763-7FA3-4B28-B14F-25E83F032EC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49000" y="5987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59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59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88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0DEE7E-D8A2-4618-8DE8-BD9279F49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Essen im Tempel</a:t>
            </a:r>
          </a:p>
        </p:txBody>
      </p:sp>
      <p:pic>
        <p:nvPicPr>
          <p:cNvPr id="4" name="053">
            <a:hlinkClick r:id="" action="ppaction://media"/>
            <a:extLst>
              <a:ext uri="{FF2B5EF4-FFF2-40B4-BE49-F238E27FC236}">
                <a16:creationId xmlns:a16="http://schemas.microsoft.com/office/drawing/2014/main" id="{2C1AED10-8B06-4639-9705-15707868CAE0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82788" y="714375"/>
            <a:ext cx="609600" cy="609600"/>
          </a:xfrm>
        </p:spPr>
      </p:pic>
      <p:pic>
        <p:nvPicPr>
          <p:cNvPr id="5" name="054">
            <a:hlinkClick r:id="" action="ppaction://media"/>
            <a:extLst>
              <a:ext uri="{FF2B5EF4-FFF2-40B4-BE49-F238E27FC236}">
                <a16:creationId xmlns:a16="http://schemas.microsoft.com/office/drawing/2014/main" id="{BFADE2AA-31CF-4A9E-B48A-CA7E5DF9D8B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99612" y="714008"/>
            <a:ext cx="609600" cy="6096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01F080F-4D0D-4FA9-939A-96399E10EF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1" y="2175029"/>
            <a:ext cx="4143005" cy="3613047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823B9210-188C-45DC-BAF2-253173DE16B4}"/>
              </a:ext>
            </a:extLst>
          </p:cNvPr>
          <p:cNvSpPr txBox="1"/>
          <p:nvPr/>
        </p:nvSpPr>
        <p:spPr>
          <a:xfrm>
            <a:off x="-1025836" y="5810730"/>
            <a:ext cx="5877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In diesem Bergtempel in der Nähe </a:t>
            </a:r>
            <a:b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</a:br>
            <a:r>
              <a:rPr lang="de-DE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Kalugumalai</a:t>
            </a:r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 sind wir zum Mittagessen </a:t>
            </a:r>
            <a:b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</a:br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eingeladen worden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A8604328-5B0A-4477-8F9F-9EDE6AD1ED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080" y="2175029"/>
            <a:ext cx="4218083" cy="3613047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B1595F5E-AC61-445A-9687-DD1A92718871}"/>
              </a:ext>
            </a:extLst>
          </p:cNvPr>
          <p:cNvSpPr txBox="1"/>
          <p:nvPr/>
        </p:nvSpPr>
        <p:spPr>
          <a:xfrm>
            <a:off x="7407087" y="5863409"/>
            <a:ext cx="5444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Beim Essen kommt man gut ins Gespräch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E3C95C3-F450-4399-B4F1-014BCB6771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498" y="2175029"/>
            <a:ext cx="4011436" cy="361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50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49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9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D28109-9D0C-4F76-B001-4089EF99C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Was nehmen wir aus Madurai mit? </a:t>
            </a:r>
          </a:p>
        </p:txBody>
      </p:sp>
      <p:pic>
        <p:nvPicPr>
          <p:cNvPr id="6" name="055">
            <a:hlinkClick r:id="" action="ppaction://media"/>
            <a:extLst>
              <a:ext uri="{FF2B5EF4-FFF2-40B4-BE49-F238E27FC236}">
                <a16:creationId xmlns:a16="http://schemas.microsoft.com/office/drawing/2014/main" id="{4ADC2B31-7C2C-40D1-92A9-71889A77B9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397" y="2102644"/>
            <a:ext cx="609600" cy="609600"/>
          </a:xfrm>
          <a:prstGeom prst="rect">
            <a:avLst/>
          </a:prstGeom>
        </p:spPr>
      </p:pic>
      <p:pic>
        <p:nvPicPr>
          <p:cNvPr id="7" name="056">
            <a:hlinkClick r:id="" action="ppaction://media"/>
            <a:extLst>
              <a:ext uri="{FF2B5EF4-FFF2-40B4-BE49-F238E27FC236}">
                <a16:creationId xmlns:a16="http://schemas.microsoft.com/office/drawing/2014/main" id="{3CEB818E-C659-4311-93D3-36CFAE933F1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275901" y="2102644"/>
            <a:ext cx="609600" cy="609600"/>
          </a:xfrm>
          <a:prstGeom prst="rect">
            <a:avLst/>
          </a:prstGeom>
        </p:spPr>
      </p:pic>
      <p:pic>
        <p:nvPicPr>
          <p:cNvPr id="10" name="058">
            <a:hlinkClick r:id="" action="ppaction://media"/>
            <a:extLst>
              <a:ext uri="{FF2B5EF4-FFF2-40B4-BE49-F238E27FC236}">
                <a16:creationId xmlns:a16="http://schemas.microsoft.com/office/drawing/2014/main" id="{CF41B8A5-9260-4B2A-B562-440EF69DF2F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06499" y="2102644"/>
            <a:ext cx="609600" cy="609600"/>
          </a:xfrm>
          <a:prstGeom prst="rect">
            <a:avLst/>
          </a:prstGeom>
        </p:spPr>
      </p:pic>
      <p:pic>
        <p:nvPicPr>
          <p:cNvPr id="11" name="057">
            <a:hlinkClick r:id="" action="ppaction://media"/>
            <a:extLst>
              <a:ext uri="{FF2B5EF4-FFF2-40B4-BE49-F238E27FC236}">
                <a16:creationId xmlns:a16="http://schemas.microsoft.com/office/drawing/2014/main" id="{37C59DC6-AADB-4685-87E8-45AB1B737B40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end="7088.16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91200" y="2102644"/>
            <a:ext cx="609600" cy="609600"/>
          </a:xfrm>
          <a:prstGeom prst="rect">
            <a:avLst/>
          </a:prstGeom>
        </p:spPr>
      </p:pic>
      <p:pic>
        <p:nvPicPr>
          <p:cNvPr id="13" name="059">
            <a:hlinkClick r:id="" action="ppaction://media"/>
            <a:extLst>
              <a:ext uri="{FF2B5EF4-FFF2-40B4-BE49-F238E27FC236}">
                <a16:creationId xmlns:a16="http://schemas.microsoft.com/office/drawing/2014/main" id="{419415B7-8E44-4FB1-8E41-81AA87322C4B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362003" y="2102644"/>
            <a:ext cx="609600" cy="60960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57857475-3090-4A84-ADAC-0C0B26C08C9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271" y="2860647"/>
            <a:ext cx="5723729" cy="3997354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CB1323AA-51F4-42E5-A6C2-7CF19B090A7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860646"/>
            <a:ext cx="3053918" cy="3997354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8D54F5CA-0FD1-4683-9230-385543B945D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919" y="2860646"/>
            <a:ext cx="3414352" cy="399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341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18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32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514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588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7403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97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7143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824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A01D8D-1F41-48C7-B963-BA01EB065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Zurück in </a:t>
            </a:r>
            <a:r>
              <a:rPr lang="de-DE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Korkkadu</a:t>
            </a:r>
            <a:endParaRPr lang="de-DE" dirty="0">
              <a:solidFill>
                <a:schemeClr val="accent4">
                  <a:lumMod val="40000"/>
                  <a:lumOff val="60000"/>
                </a:schemeClr>
              </a:solidFill>
              <a:latin typeface="Bodoni MT" panose="02070603080606020203" pitchFamily="18" charset="0"/>
            </a:endParaRPr>
          </a:p>
        </p:txBody>
      </p:sp>
      <p:pic>
        <p:nvPicPr>
          <p:cNvPr id="10" name="060">
            <a:hlinkClick r:id="" action="ppaction://media"/>
            <a:extLst>
              <a:ext uri="{FF2B5EF4-FFF2-40B4-BE49-F238E27FC236}">
                <a16:creationId xmlns:a16="http://schemas.microsoft.com/office/drawing/2014/main" id="{A350732D-A659-422A-BA4F-19BB628C9A63}"/>
              </a:ext>
            </a:extLst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6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1385888"/>
            <a:ext cx="609600" cy="609600"/>
          </a:xfr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F89FABC8-FBAA-4C75-9117-F5808149EE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4893"/>
            <a:ext cx="3381788" cy="4623107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E0BA4E29-245A-47F5-97FD-0F30A00716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81" y="2234893"/>
            <a:ext cx="3381788" cy="4623107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C6415FE3-5A6B-4BC4-AA65-177462FC64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674" y="2234893"/>
            <a:ext cx="3381788" cy="4623107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00A58845-9C31-4C96-9760-E6D2CACE30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214" y="2234892"/>
            <a:ext cx="3381788" cy="462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065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5F5A51-81B3-435A-A95B-7B1D93C3F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Ausflüge in </a:t>
            </a:r>
            <a:r>
              <a:rPr lang="de-DE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Korkkadus</a:t>
            </a:r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 Umgebung</a:t>
            </a:r>
          </a:p>
        </p:txBody>
      </p:sp>
      <p:pic>
        <p:nvPicPr>
          <p:cNvPr id="4" name="061">
            <a:hlinkClick r:id="" action="ppaction://media"/>
            <a:extLst>
              <a:ext uri="{FF2B5EF4-FFF2-40B4-BE49-F238E27FC236}">
                <a16:creationId xmlns:a16="http://schemas.microsoft.com/office/drawing/2014/main" id="{E00684C6-B63D-471C-BF20-47D221930D4D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" y="713468"/>
            <a:ext cx="609600" cy="609600"/>
          </a:xfrm>
        </p:spPr>
      </p:pic>
      <p:pic>
        <p:nvPicPr>
          <p:cNvPr id="5" name="062">
            <a:hlinkClick r:id="" action="ppaction://media"/>
            <a:extLst>
              <a:ext uri="{FF2B5EF4-FFF2-40B4-BE49-F238E27FC236}">
                <a16:creationId xmlns:a16="http://schemas.microsoft.com/office/drawing/2014/main" id="{AB38F4C7-3040-4F7F-B5A9-B88654F1D4A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44200" y="729774"/>
            <a:ext cx="609600" cy="6096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D859D83E-B363-4145-B2C1-0C3EE3CDE9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883" y="2201662"/>
            <a:ext cx="4889413" cy="376413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CF4B3A1-A5ED-47B6-A3DD-ACE3536274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1662"/>
            <a:ext cx="4441016" cy="3764131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03A0BB19-AAA2-4F2F-A61B-69A3644237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036" y="2201662"/>
            <a:ext cx="4480964" cy="376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783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3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3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E13DA4-490A-42C1-88D3-8FD384F57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Jainismus</a:t>
            </a:r>
          </a:p>
        </p:txBody>
      </p:sp>
      <p:pic>
        <p:nvPicPr>
          <p:cNvPr id="4" name="063">
            <a:hlinkClick r:id="" action="ppaction://media"/>
            <a:extLst>
              <a:ext uri="{FF2B5EF4-FFF2-40B4-BE49-F238E27FC236}">
                <a16:creationId xmlns:a16="http://schemas.microsoft.com/office/drawing/2014/main" id="{456B6478-B921-43C0-BFAE-5D9C215F38B6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42975" y="1382713"/>
            <a:ext cx="609600" cy="609600"/>
          </a:xfrm>
        </p:spPr>
      </p:pic>
      <p:pic>
        <p:nvPicPr>
          <p:cNvPr id="5" name="064">
            <a:hlinkClick r:id="" action="ppaction://media"/>
            <a:extLst>
              <a:ext uri="{FF2B5EF4-FFF2-40B4-BE49-F238E27FC236}">
                <a16:creationId xmlns:a16="http://schemas.microsoft.com/office/drawing/2014/main" id="{2905B6E0-5810-410B-A136-4E22392636C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212978" y="1349057"/>
            <a:ext cx="609600" cy="609600"/>
          </a:xfrm>
          <a:prstGeom prst="rect">
            <a:avLst/>
          </a:prstGeom>
        </p:spPr>
      </p:pic>
      <p:pic>
        <p:nvPicPr>
          <p:cNvPr id="6" name="065">
            <a:hlinkClick r:id="" action="ppaction://media"/>
            <a:extLst>
              <a:ext uri="{FF2B5EF4-FFF2-40B4-BE49-F238E27FC236}">
                <a16:creationId xmlns:a16="http://schemas.microsoft.com/office/drawing/2014/main" id="{3994A02A-9514-4373-86D0-BD7FC2DC9F1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48584" y="1382000"/>
            <a:ext cx="609600" cy="609600"/>
          </a:xfrm>
          <a:prstGeom prst="rect">
            <a:avLst/>
          </a:prstGeom>
        </p:spPr>
      </p:pic>
      <p:pic>
        <p:nvPicPr>
          <p:cNvPr id="7" name="066">
            <a:hlinkClick r:id="" action="ppaction://media"/>
            <a:extLst>
              <a:ext uri="{FF2B5EF4-FFF2-40B4-BE49-F238E27FC236}">
                <a16:creationId xmlns:a16="http://schemas.microsoft.com/office/drawing/2014/main" id="{DE722424-9DB7-4D5D-8E48-8D30018B723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084191" y="1382000"/>
            <a:ext cx="609600" cy="609600"/>
          </a:xfrm>
          <a:prstGeom prst="rect">
            <a:avLst/>
          </a:prstGeom>
        </p:spPr>
      </p:pic>
      <p:pic>
        <p:nvPicPr>
          <p:cNvPr id="9" name="067">
            <a:hlinkClick r:id="" action="ppaction://media"/>
            <a:extLst>
              <a:ext uri="{FF2B5EF4-FFF2-40B4-BE49-F238E27FC236}">
                <a16:creationId xmlns:a16="http://schemas.microsoft.com/office/drawing/2014/main" id="{6DCC2E5F-6FE8-4DB3-B20E-A4F884A7B958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312867" y="1382000"/>
            <a:ext cx="609600" cy="609600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62D44E07-25E8-419F-94DD-FCBB908F8C0A}"/>
              </a:ext>
            </a:extLst>
          </p:cNvPr>
          <p:cNvSpPr txBox="1"/>
          <p:nvPr/>
        </p:nvSpPr>
        <p:spPr>
          <a:xfrm>
            <a:off x="385894" y="2273417"/>
            <a:ext cx="388410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Entstand im 5/6 Jahrhundert v. Chr.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Stifter: </a:t>
            </a:r>
            <a:r>
              <a:rPr lang="de-DE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Mahavira</a:t>
            </a:r>
            <a:endParaRPr lang="de-DE" dirty="0">
              <a:solidFill>
                <a:schemeClr val="accent4">
                  <a:lumMod val="40000"/>
                  <a:lumOff val="60000"/>
                </a:schemeClr>
              </a:solidFill>
              <a:latin typeface="Bodoni MT" panose="020706030806060202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Glauben an einen Wiedergeburtenkreislauf und an Karma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Anhänger: ca. 4,4 Millionen, davon 4,2 Millionen in Indien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Wichtigster Grundsatz: Keinem Lebewesen, dazu zählen auch Kleinstlebewesen, darf in irgendeiner Form leid angetan werden -&gt; Jains sind strikte Vegetarier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06063229-6FC5-40E6-8DFE-175A2BC8BEC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189" y="2367022"/>
            <a:ext cx="4008887" cy="3007453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85598B81-DB3C-4296-8E27-611876E75ADF}"/>
              </a:ext>
            </a:extLst>
          </p:cNvPr>
          <p:cNvSpPr txBox="1"/>
          <p:nvPr/>
        </p:nvSpPr>
        <p:spPr>
          <a:xfrm>
            <a:off x="4597167" y="5402510"/>
            <a:ext cx="3556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Das Innere eines </a:t>
            </a:r>
            <a:r>
              <a:rPr lang="de-DE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Jaintempels</a:t>
            </a:r>
            <a:endParaRPr lang="de-DE" dirty="0">
              <a:solidFill>
                <a:schemeClr val="accent4">
                  <a:lumMod val="40000"/>
                  <a:lumOff val="60000"/>
                </a:schemeClr>
              </a:solidFill>
              <a:latin typeface="Bodoni MT" panose="02070603080606020203" pitchFamily="18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B0016D47-9C46-43F2-8938-F10A78367AB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830" y="2163344"/>
            <a:ext cx="2934074" cy="3913464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3F353C52-9169-44B9-97E1-638B66446735}"/>
              </a:ext>
            </a:extLst>
          </p:cNvPr>
          <p:cNvSpPr txBox="1"/>
          <p:nvPr/>
        </p:nvSpPr>
        <p:spPr>
          <a:xfrm>
            <a:off x="8693791" y="6088559"/>
            <a:ext cx="32353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Eine Jain die ihre irdischen Besitztümer bereits aufgegeben hat. Sie befindet sich auf Wanderschaft. In ihrem Schoß liegt eine Staubwedel aus Pfauenfedern, den sie zur rituellen Reinigung nutzt</a:t>
            </a:r>
          </a:p>
        </p:txBody>
      </p:sp>
    </p:spTree>
    <p:extLst>
      <p:ext uri="{BB962C8B-B14F-4D97-AF65-F5344CB8AC3E}">
        <p14:creationId xmlns:p14="http://schemas.microsoft.com/office/powerpoint/2010/main" val="910324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47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5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1009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0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8078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33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1469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4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1846D6-1058-4260-9EC2-2D3C89E93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305" y="323324"/>
            <a:ext cx="10515600" cy="1325563"/>
          </a:xfrm>
        </p:spPr>
        <p:txBody>
          <a:bodyPr/>
          <a:lstStyle/>
          <a:p>
            <a:pPr algn="ctr"/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Vor der Abreise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216D46DE-9C39-4B87-8F9A-F929D5BA7D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426" y="3322935"/>
            <a:ext cx="4113574" cy="3561320"/>
          </a:xfrm>
          <a:prstGeom prst="rect">
            <a:avLst/>
          </a:prstGeom>
        </p:spPr>
      </p:pic>
      <p:pic>
        <p:nvPicPr>
          <p:cNvPr id="5" name="001">
            <a:hlinkClick r:id="" action="ppaction://media"/>
            <a:extLst>
              <a:ext uri="{FF2B5EF4-FFF2-40B4-BE49-F238E27FC236}">
                <a16:creationId xmlns:a16="http://schemas.microsoft.com/office/drawing/2014/main" id="{C810F5FF-F47A-4847-90F9-2D96836704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57304" y="1692569"/>
            <a:ext cx="609600" cy="6096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EAEE9CE-0334-4B37-9312-5EB9FBDE72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445783" cy="449218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116F187-F9EF-461D-AEAF-4C78A3F993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623" y="3349188"/>
            <a:ext cx="4570803" cy="350881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BE2FB73-8750-4E78-BBC0-B0035D3672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6495"/>
            <a:ext cx="4573198" cy="351150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E8534B2-C361-4C88-988C-5082B2A28B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426" y="-25158"/>
            <a:ext cx="4113574" cy="334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493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326140-D4BF-4F9C-9F53-4E5E67DAE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Was man Unterwegs so alles erlebt</a:t>
            </a:r>
          </a:p>
        </p:txBody>
      </p:sp>
      <p:pic>
        <p:nvPicPr>
          <p:cNvPr id="7" name="068">
            <a:hlinkClick r:id="" action="ppaction://media"/>
            <a:extLst>
              <a:ext uri="{FF2B5EF4-FFF2-40B4-BE49-F238E27FC236}">
                <a16:creationId xmlns:a16="http://schemas.microsoft.com/office/drawing/2014/main" id="{ABAF1FF0-01BB-499C-90BD-9178A142786B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3001" y="695449"/>
            <a:ext cx="609600" cy="609600"/>
          </a:xfrm>
        </p:spPr>
      </p:pic>
      <p:pic>
        <p:nvPicPr>
          <p:cNvPr id="8" name="069">
            <a:hlinkClick r:id="" action="ppaction://media"/>
            <a:extLst>
              <a:ext uri="{FF2B5EF4-FFF2-40B4-BE49-F238E27FC236}">
                <a16:creationId xmlns:a16="http://schemas.microsoft.com/office/drawing/2014/main" id="{47D99FC6-DCB7-4345-9E08-767C3DEB4CB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44200" y="723106"/>
            <a:ext cx="609600" cy="6096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C620857-042B-4320-9BFD-EBC713E5A4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474" y="3032711"/>
            <a:ext cx="5099052" cy="382529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AE3EBFEB-0076-4894-98F0-88A6B5CC89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2714"/>
            <a:ext cx="3546474" cy="5325285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46AED47A-88C6-4B98-9212-8DBD0BFB59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5526" y="1532714"/>
            <a:ext cx="3546474" cy="532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673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78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23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50C81A-B59E-4897-88C4-0C74B9DB3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Abreise aus </a:t>
            </a:r>
            <a:r>
              <a:rPr lang="de-DE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Korkkadu</a:t>
            </a:r>
            <a:endParaRPr lang="de-DE" dirty="0">
              <a:solidFill>
                <a:schemeClr val="accent4">
                  <a:lumMod val="40000"/>
                  <a:lumOff val="60000"/>
                </a:schemeClr>
              </a:solidFill>
              <a:latin typeface="Bodoni MT" panose="02070603080606020203" pitchFamily="18" charset="0"/>
            </a:endParaRPr>
          </a:p>
        </p:txBody>
      </p:sp>
      <p:pic>
        <p:nvPicPr>
          <p:cNvPr id="4" name="070">
            <a:hlinkClick r:id="" action="ppaction://media"/>
            <a:extLst>
              <a:ext uri="{FF2B5EF4-FFF2-40B4-BE49-F238E27FC236}">
                <a16:creationId xmlns:a16="http://schemas.microsoft.com/office/drawing/2014/main" id="{16BE54CB-AF3B-4F84-981D-BFFA46DED80F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24063" y="1338263"/>
            <a:ext cx="609600" cy="609600"/>
          </a:xfrm>
        </p:spPr>
      </p:pic>
      <p:pic>
        <p:nvPicPr>
          <p:cNvPr id="5" name="071">
            <a:hlinkClick r:id="" action="ppaction://media"/>
            <a:extLst>
              <a:ext uri="{FF2B5EF4-FFF2-40B4-BE49-F238E27FC236}">
                <a16:creationId xmlns:a16="http://schemas.microsoft.com/office/drawing/2014/main" id="{53FA8F95-691F-4A9B-A98D-C51F368EA90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1373949"/>
            <a:ext cx="609600" cy="609600"/>
          </a:xfrm>
          <a:prstGeom prst="rect">
            <a:avLst/>
          </a:prstGeom>
        </p:spPr>
      </p:pic>
      <p:pic>
        <p:nvPicPr>
          <p:cNvPr id="6" name="072">
            <a:hlinkClick r:id="" action="ppaction://media"/>
            <a:extLst>
              <a:ext uri="{FF2B5EF4-FFF2-40B4-BE49-F238E27FC236}">
                <a16:creationId xmlns:a16="http://schemas.microsoft.com/office/drawing/2014/main" id="{6A3208F2-22B9-4A43-8941-3E596ED117B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557856" y="1338296"/>
            <a:ext cx="609600" cy="6096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C1E9DAE-520A-4747-B487-AA6DAE2680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18" y="1947863"/>
            <a:ext cx="5272682" cy="395554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156421D-8C58-45EC-87AA-CA71A15AA1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947895"/>
            <a:ext cx="5272682" cy="3955547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310C187B-BFD1-4EEE-A0BE-DA7792B17B03}"/>
              </a:ext>
            </a:extLst>
          </p:cNvPr>
          <p:cNvSpPr txBox="1"/>
          <p:nvPr/>
        </p:nvSpPr>
        <p:spPr>
          <a:xfrm>
            <a:off x="1510018" y="6098796"/>
            <a:ext cx="8657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Das letzte Abendessen in Ulrikes Haus</a:t>
            </a:r>
          </a:p>
        </p:txBody>
      </p:sp>
    </p:spTree>
    <p:extLst>
      <p:ext uri="{BB962C8B-B14F-4D97-AF65-F5344CB8AC3E}">
        <p14:creationId xmlns:p14="http://schemas.microsoft.com/office/powerpoint/2010/main" val="409527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78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3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9135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9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447266-12BD-405D-A854-051EF5D05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Mamallapuram</a:t>
            </a:r>
            <a:r>
              <a:rPr lang="de-DE" dirty="0"/>
              <a:t> </a:t>
            </a:r>
          </a:p>
        </p:txBody>
      </p:sp>
      <p:pic>
        <p:nvPicPr>
          <p:cNvPr id="10" name="073">
            <a:hlinkClick r:id="" action="ppaction://media"/>
            <a:extLst>
              <a:ext uri="{FF2B5EF4-FFF2-40B4-BE49-F238E27FC236}">
                <a16:creationId xmlns:a16="http://schemas.microsoft.com/office/drawing/2014/main" id="{8BCA9353-B5BE-4484-9957-FF31B1A66164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70202" y="753360"/>
            <a:ext cx="609600" cy="609600"/>
          </a:xfrm>
        </p:spPr>
      </p:pic>
      <p:pic>
        <p:nvPicPr>
          <p:cNvPr id="11" name="074">
            <a:hlinkClick r:id="" action="ppaction://media"/>
            <a:extLst>
              <a:ext uri="{FF2B5EF4-FFF2-40B4-BE49-F238E27FC236}">
                <a16:creationId xmlns:a16="http://schemas.microsoft.com/office/drawing/2014/main" id="{FCC7AB5B-1712-43F3-99EB-08EDE8E5558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821958" y="1440800"/>
            <a:ext cx="609600" cy="609600"/>
          </a:xfrm>
          <a:prstGeom prst="rect">
            <a:avLst/>
          </a:prstGeom>
        </p:spPr>
      </p:pic>
      <p:pic>
        <p:nvPicPr>
          <p:cNvPr id="13" name="075">
            <a:hlinkClick r:id="" action="ppaction://media"/>
            <a:extLst>
              <a:ext uri="{FF2B5EF4-FFF2-40B4-BE49-F238E27FC236}">
                <a16:creationId xmlns:a16="http://schemas.microsoft.com/office/drawing/2014/main" id="{360F7114-5D26-4742-BFD7-5F7B16DF3E6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587879" y="1440800"/>
            <a:ext cx="609600" cy="609600"/>
          </a:xfrm>
          <a:prstGeom prst="rect">
            <a:avLst/>
          </a:prstGeom>
        </p:spPr>
      </p:pic>
      <p:pic>
        <p:nvPicPr>
          <p:cNvPr id="14" name="076">
            <a:hlinkClick r:id="" action="ppaction://media"/>
            <a:extLst>
              <a:ext uri="{FF2B5EF4-FFF2-40B4-BE49-F238E27FC236}">
                <a16:creationId xmlns:a16="http://schemas.microsoft.com/office/drawing/2014/main" id="{1B3066F0-AA89-40D4-8AFD-95BD705513B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12198" y="723106"/>
            <a:ext cx="609600" cy="609600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E4321E52-DE8B-4E62-93E8-3A40B67E8C96}"/>
              </a:ext>
            </a:extLst>
          </p:cNvPr>
          <p:cNvSpPr txBox="1"/>
          <p:nvPr/>
        </p:nvSpPr>
        <p:spPr>
          <a:xfrm>
            <a:off x="838200" y="2139193"/>
            <a:ext cx="103778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Ca. 16.000 Eiinwohner</a:t>
            </a:r>
          </a:p>
          <a:p>
            <a:endParaRPr lang="de-DE" dirty="0">
              <a:solidFill>
                <a:schemeClr val="accent4">
                  <a:lumMod val="40000"/>
                  <a:lumOff val="60000"/>
                </a:schemeClr>
              </a:solidFill>
              <a:latin typeface="Bodoni MT" panose="020706030806060202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Tempelanlage ist UNESCO Weltkulturerbe</a:t>
            </a:r>
          </a:p>
          <a:p>
            <a:endParaRPr lang="de-DE" dirty="0">
              <a:solidFill>
                <a:schemeClr val="accent4">
                  <a:lumMod val="40000"/>
                  <a:lumOff val="60000"/>
                </a:schemeClr>
              </a:solidFill>
              <a:latin typeface="Bodoni MT" panose="020706030806060202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Eines der beliebtesten Reiseziele ausländischer Touristen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A2C5F0A1-7364-4683-B84D-649F8E77FD4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716" y="3762121"/>
            <a:ext cx="4048037" cy="3095880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30638177-87A5-42FB-8A2B-79269C478F8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62121"/>
            <a:ext cx="4126758" cy="3095879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BBF34153-5819-4D2A-ACA9-4B2573CEE52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242" y="3762121"/>
            <a:ext cx="4126758" cy="3111871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94A1DD04-19EE-42DD-BBE1-B81C46573EAD}"/>
              </a:ext>
            </a:extLst>
          </p:cNvPr>
          <p:cNvSpPr txBox="1"/>
          <p:nvPr/>
        </p:nvSpPr>
        <p:spPr>
          <a:xfrm>
            <a:off x="8597505" y="3335982"/>
            <a:ext cx="3594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Der Strand von </a:t>
            </a:r>
            <a:r>
              <a:rPr lang="de-DE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Mamallapuram</a:t>
            </a:r>
            <a:endParaRPr lang="de-DE" dirty="0">
              <a:solidFill>
                <a:schemeClr val="accent4">
                  <a:lumMod val="40000"/>
                  <a:lumOff val="60000"/>
                </a:schemeClr>
              </a:solidFill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387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83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07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91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84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3759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466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152FAC-52BB-41D7-A5D8-9678996B7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143"/>
            <a:ext cx="10515600" cy="1325563"/>
          </a:xfrm>
        </p:spPr>
        <p:txBody>
          <a:bodyPr/>
          <a:lstStyle/>
          <a:p>
            <a:pPr algn="ctr"/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Der Küstentempel von </a:t>
            </a:r>
            <a:r>
              <a:rPr lang="de-DE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Mamallapuram</a:t>
            </a:r>
            <a:endParaRPr lang="de-DE" dirty="0">
              <a:solidFill>
                <a:schemeClr val="accent4">
                  <a:lumMod val="40000"/>
                  <a:lumOff val="60000"/>
                </a:schemeClr>
              </a:solidFill>
              <a:latin typeface="Bodoni MT" panose="02070603080606020203" pitchFamily="18" charset="0"/>
            </a:endParaRPr>
          </a:p>
        </p:txBody>
      </p:sp>
      <p:pic>
        <p:nvPicPr>
          <p:cNvPr id="4" name="077">
            <a:hlinkClick r:id="" action="ppaction://media"/>
            <a:extLst>
              <a:ext uri="{FF2B5EF4-FFF2-40B4-BE49-F238E27FC236}">
                <a16:creationId xmlns:a16="http://schemas.microsoft.com/office/drawing/2014/main" id="{1CC59D51-10B1-4604-B63E-EC1DE06DAD8A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49000" y="365124"/>
            <a:ext cx="609600" cy="609600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B9D3ADB-BADF-4588-8CE6-E5CB93787E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2706"/>
            <a:ext cx="6479017" cy="4816423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8C81ED8B-07B0-4CA5-A508-516978B3C2B4}"/>
              </a:ext>
            </a:extLst>
          </p:cNvPr>
          <p:cNvSpPr txBox="1"/>
          <p:nvPr/>
        </p:nvSpPr>
        <p:spPr>
          <a:xfrm>
            <a:off x="6479017" y="1997839"/>
            <a:ext cx="571298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Der Küstentempel -&gt; Auf der Mauer sind schon die zahlreichen </a:t>
            </a:r>
            <a:r>
              <a:rPr lang="de-DE" sz="20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Nandi</a:t>
            </a:r>
            <a:r>
              <a:rPr lang="de-DE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-Figuren zu erkennen</a:t>
            </a:r>
          </a:p>
          <a:p>
            <a:endParaRPr lang="de-DE" sz="2000" dirty="0">
              <a:solidFill>
                <a:schemeClr val="accent4">
                  <a:lumMod val="40000"/>
                  <a:lumOff val="60000"/>
                </a:schemeClr>
              </a:solidFill>
              <a:latin typeface="Bodoni MT" panose="02070603080606020203" pitchFamily="18" charset="0"/>
            </a:endParaRPr>
          </a:p>
          <a:p>
            <a:r>
              <a:rPr lang="de-DE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Im Hinduismus besitzt jede Gottheit ein sog. </a:t>
            </a:r>
            <a:r>
              <a:rPr lang="de-DE" sz="2000" i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Vahana</a:t>
            </a:r>
            <a:r>
              <a:rPr lang="de-DE" sz="2000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, </a:t>
            </a:r>
            <a:r>
              <a:rPr lang="de-DE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ein eigenes Reittier -&gt; Das Tier kann dabei auch eine Verkörperung der Gottheit selbst sein</a:t>
            </a:r>
            <a:endParaRPr lang="de-DE" sz="2000" i="1" dirty="0">
              <a:solidFill>
                <a:schemeClr val="accent4">
                  <a:lumMod val="40000"/>
                  <a:lumOff val="60000"/>
                </a:schemeClr>
              </a:solidFill>
              <a:latin typeface="Bodoni MT" panose="02070603080606020203" pitchFamily="18" charset="0"/>
            </a:endParaRPr>
          </a:p>
          <a:p>
            <a:endParaRPr lang="de-DE" sz="2000" dirty="0">
              <a:solidFill>
                <a:schemeClr val="accent4">
                  <a:lumMod val="40000"/>
                  <a:lumOff val="60000"/>
                </a:schemeClr>
              </a:solidFill>
              <a:latin typeface="Bodoni MT" panose="02070603080606020203" pitchFamily="18" charset="0"/>
            </a:endParaRPr>
          </a:p>
          <a:p>
            <a:r>
              <a:rPr lang="de-DE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Shivas Reittier, der Stier </a:t>
            </a:r>
            <a:r>
              <a:rPr lang="de-DE" sz="20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Nandi</a:t>
            </a:r>
            <a:r>
              <a:rPr lang="de-DE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, ist besonders populär. Er befindet sich in nahezu jedem </a:t>
            </a:r>
            <a:r>
              <a:rPr lang="de-DE" sz="20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shivaitischen</a:t>
            </a:r>
            <a:r>
              <a:rPr lang="de-DE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 Tempel und fungiert als sein Wächter</a:t>
            </a:r>
          </a:p>
        </p:txBody>
      </p:sp>
    </p:spTree>
    <p:extLst>
      <p:ext uri="{BB962C8B-B14F-4D97-AF65-F5344CB8AC3E}">
        <p14:creationId xmlns:p14="http://schemas.microsoft.com/office/powerpoint/2010/main" val="3193824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DDFCB8-26B9-44D4-BD09-6A9682991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1920" y="142308"/>
            <a:ext cx="6431280" cy="1920240"/>
          </a:xfrm>
        </p:spPr>
        <p:txBody>
          <a:bodyPr/>
          <a:lstStyle/>
          <a:p>
            <a:pPr algn="ctr"/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Die 5 </a:t>
            </a:r>
            <a:r>
              <a:rPr lang="de-DE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Ratas</a:t>
            </a:r>
            <a:endParaRPr lang="de-DE" dirty="0">
              <a:solidFill>
                <a:schemeClr val="accent4">
                  <a:lumMod val="40000"/>
                  <a:lumOff val="60000"/>
                </a:schemeClr>
              </a:solidFill>
              <a:latin typeface="Bodoni MT" panose="02070603080606020203" pitchFamily="18" charset="0"/>
            </a:endParaRPr>
          </a:p>
        </p:txBody>
      </p:sp>
      <p:pic>
        <p:nvPicPr>
          <p:cNvPr id="8" name="079">
            <a:hlinkClick r:id="" action="ppaction://media"/>
            <a:extLst>
              <a:ext uri="{FF2B5EF4-FFF2-40B4-BE49-F238E27FC236}">
                <a16:creationId xmlns:a16="http://schemas.microsoft.com/office/drawing/2014/main" id="{6E14B185-19B9-4508-966B-50E7C1A587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2760" y="1667314"/>
            <a:ext cx="609600" cy="6096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6FD0B3B8-FB78-48FA-882D-3D65345DF5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377"/>
            <a:ext cx="4830795" cy="3974982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A3D99F6C-676E-4A5F-BE02-305478ACD1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795" y="2883017"/>
            <a:ext cx="2978101" cy="3972187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410B804A-C901-4FD3-8900-8E9E36B23E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59604"/>
            <a:ext cx="4830795" cy="2898396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90396FD9-826E-451C-93EA-2DCB05435C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298" y="2883017"/>
            <a:ext cx="4380702" cy="3974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021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722BA8-938C-4823-B633-1DE0011DD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Krishnas Butterball</a:t>
            </a:r>
          </a:p>
        </p:txBody>
      </p:sp>
      <p:pic>
        <p:nvPicPr>
          <p:cNvPr id="4" name="080">
            <a:hlinkClick r:id="" action="ppaction://media"/>
            <a:extLst>
              <a:ext uri="{FF2B5EF4-FFF2-40B4-BE49-F238E27FC236}">
                <a16:creationId xmlns:a16="http://schemas.microsoft.com/office/drawing/2014/main" id="{7F54255F-9FD0-4D34-8AA6-0B829F934F17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36939" y="723106"/>
            <a:ext cx="609600" cy="609600"/>
          </a:xfrm>
        </p:spPr>
      </p:pic>
      <p:pic>
        <p:nvPicPr>
          <p:cNvPr id="5" name="20210816 213143">
            <a:hlinkClick r:id="" action="ppaction://media"/>
            <a:extLst>
              <a:ext uri="{FF2B5EF4-FFF2-40B4-BE49-F238E27FC236}">
                <a16:creationId xmlns:a16="http://schemas.microsoft.com/office/drawing/2014/main" id="{A1D3420D-BA00-45E1-B03B-7F607E6279E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45461" y="664383"/>
            <a:ext cx="609600" cy="6096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6D78AD6-AD33-43C2-BD32-1B6A5B7393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719" y="1690687"/>
            <a:ext cx="5196281" cy="5186434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F35EB9CC-E6D5-4FC9-A6AE-7599C82FB558}"/>
              </a:ext>
            </a:extLst>
          </p:cNvPr>
          <p:cNvSpPr txBox="1"/>
          <p:nvPr/>
        </p:nvSpPr>
        <p:spPr>
          <a:xfrm>
            <a:off x="883920" y="1690686"/>
            <a:ext cx="6111799" cy="3999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Über 6 Meter hoch und 250 Tonnen schwer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solidFill>
                <a:schemeClr val="accent4">
                  <a:lumMod val="40000"/>
                  <a:lumOff val="60000"/>
                </a:schemeClr>
              </a:solidFill>
              <a:latin typeface="Bodoni MT" panose="020706030806060202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Ein britischer Gouverneur versuchte um 1908 den Felsen mit 7 Elefanten zu bewegen und scheiterte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solidFill>
                <a:schemeClr val="accent4">
                  <a:lumMod val="40000"/>
                  <a:lumOff val="60000"/>
                </a:schemeClr>
              </a:solidFill>
              <a:latin typeface="Bodoni MT" panose="020706030806060202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Legende: Der Ball ist ein Stück Butter, den der Gott Krishna seiner Mutter entwendete und (auf die Erde) fallen ließ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solidFill>
                <a:schemeClr val="accent4">
                  <a:lumMod val="40000"/>
                  <a:lumOff val="60000"/>
                </a:schemeClr>
              </a:solidFill>
              <a:latin typeface="Bodoni MT" panose="020706030806060202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Krishna: der achte Avatar des Gottes Vishnu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solidFill>
                <a:schemeClr val="accent4">
                  <a:lumMod val="40000"/>
                  <a:lumOff val="60000"/>
                </a:schemeClr>
              </a:solidFill>
              <a:latin typeface="Bodoni MT" panose="020706030806060202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Krishna ist eine besonders populäre Gottheit im Hinduismus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85367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45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1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B04666-5F63-4F22-AC9E-BC3C99CB5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240" y="416126"/>
            <a:ext cx="10515600" cy="1325563"/>
          </a:xfrm>
        </p:spPr>
        <p:txBody>
          <a:bodyPr/>
          <a:lstStyle/>
          <a:p>
            <a:pPr algn="ctr"/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Zurück nach Deutschland</a:t>
            </a:r>
          </a:p>
        </p:txBody>
      </p:sp>
      <p:pic>
        <p:nvPicPr>
          <p:cNvPr id="4" name="082">
            <a:hlinkClick r:id="" action="ppaction://media"/>
            <a:extLst>
              <a:ext uri="{FF2B5EF4-FFF2-40B4-BE49-F238E27FC236}">
                <a16:creationId xmlns:a16="http://schemas.microsoft.com/office/drawing/2014/main" id="{261BC977-6295-4F33-8FAE-7D71C007CF7F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70438" y="1870075"/>
            <a:ext cx="609600" cy="609600"/>
          </a:xfr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B68DDF9-3729-4A9C-93A4-E57067A45E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4" y="1776358"/>
            <a:ext cx="3322040" cy="390529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E4E6FA7-A2F6-40AA-A952-1EECA697F5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355" y="2757161"/>
            <a:ext cx="3125308" cy="2924488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1204A7B5-17A9-4FC6-9376-4843BE062F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662" y="2757160"/>
            <a:ext cx="2833529" cy="292333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AEC932C7-8D1A-47A4-9CA7-3839917DE8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192" y="1775207"/>
            <a:ext cx="2893808" cy="3905291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A664554D-D08C-456F-89AE-CF5DEA0AADA5}"/>
              </a:ext>
            </a:extLst>
          </p:cNvPr>
          <p:cNvSpPr txBox="1"/>
          <p:nvPr/>
        </p:nvSpPr>
        <p:spPr>
          <a:xfrm>
            <a:off x="0" y="5770434"/>
            <a:ext cx="3322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Rückflugtickets druckten wir im Internetcafé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53C89C00-912C-4FDC-AE97-D9F6A08CADFC}"/>
              </a:ext>
            </a:extLst>
          </p:cNvPr>
          <p:cNvSpPr txBox="1"/>
          <p:nvPr/>
        </p:nvSpPr>
        <p:spPr>
          <a:xfrm>
            <a:off x="3209923" y="5770434"/>
            <a:ext cx="3384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Letztes indisches Frühstück am Flughafen in Chennai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BBB5F602-CE96-42BA-B34F-931CE5A94871}"/>
              </a:ext>
            </a:extLst>
          </p:cNvPr>
          <p:cNvSpPr txBox="1"/>
          <p:nvPr/>
        </p:nvSpPr>
        <p:spPr>
          <a:xfrm>
            <a:off x="6767385" y="5908933"/>
            <a:ext cx="2228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Ab nach Hause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BDF9F60D-230B-49F5-BEA7-76F42EA742F1}"/>
              </a:ext>
            </a:extLst>
          </p:cNvPr>
          <p:cNvSpPr txBox="1"/>
          <p:nvPr/>
        </p:nvSpPr>
        <p:spPr>
          <a:xfrm>
            <a:off x="9451089" y="5908933"/>
            <a:ext cx="2588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Zurück in Münster</a:t>
            </a:r>
          </a:p>
        </p:txBody>
      </p:sp>
      <p:pic>
        <p:nvPicPr>
          <p:cNvPr id="18" name="083">
            <a:hlinkClick r:id="" action="ppaction://media"/>
            <a:extLst>
              <a:ext uri="{FF2B5EF4-FFF2-40B4-BE49-F238E27FC236}">
                <a16:creationId xmlns:a16="http://schemas.microsoft.com/office/drawing/2014/main" id="{6BBF97CE-2AC5-4214-B9D6-C2BF8B944F8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76627" y="19191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787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67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25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A258C9-87BC-47A1-B416-027FAED06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sz="4000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Da fehlt doch noch etwas -</a:t>
            </a:r>
            <a:br>
              <a:rPr lang="de-DE" sz="4000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</a:br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Das Kastensystem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C1FB31BA-C31F-4739-8600-185D0BD8B8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025" y="2228297"/>
            <a:ext cx="11601975" cy="4351338"/>
          </a:xfrm>
        </p:spPr>
        <p:txBody>
          <a:bodyPr>
            <a:normAutofit fontScale="92500"/>
          </a:bodyPr>
          <a:lstStyle/>
          <a:p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Stammt aus vedischer Zeit (ab 1000 v. u. Z.) -&gt; Veden sind religiöse Texte im Hinduismus</a:t>
            </a:r>
          </a:p>
          <a:p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Es gibt vier hierarchisch aufgebaute Varnas. Das sind noch keine Kasten:</a:t>
            </a:r>
            <a:b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</a:br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1. Brahmanen -&gt; Priester und Lehrer</a:t>
            </a:r>
            <a:b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</a:br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2. </a:t>
            </a:r>
            <a:r>
              <a:rPr lang="de-DE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Ksatryas</a:t>
            </a:r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 -&gt; Könige und Krieger</a:t>
            </a:r>
            <a:b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</a:br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3. </a:t>
            </a:r>
            <a:r>
              <a:rPr lang="de-DE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Vaisyas</a:t>
            </a:r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 -&gt; Farmer und Händler</a:t>
            </a:r>
            <a:b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</a:br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4. </a:t>
            </a:r>
            <a:r>
              <a:rPr lang="de-DE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Sudras</a:t>
            </a:r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 -&gt; Arbeiter und Diener</a:t>
            </a:r>
            <a:b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</a:br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-&gt; </a:t>
            </a:r>
            <a:r>
              <a:rPr lang="de-DE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Varnalose</a:t>
            </a:r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 Menschen sind sog. </a:t>
            </a:r>
            <a:r>
              <a:rPr lang="de-DE" i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Dalits</a:t>
            </a:r>
            <a:r>
              <a:rPr lang="de-DE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, </a:t>
            </a:r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welche die sozial unterste Schicht bilden</a:t>
            </a:r>
          </a:p>
          <a:p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Innerhalb der Varnas gibt es unzählige Kasten</a:t>
            </a:r>
          </a:p>
          <a:p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Je höher die Kaste, desto höher sollte die </a:t>
            </a:r>
            <a:r>
              <a:rPr lang="de-DE" u="sng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rituelle</a:t>
            </a:r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 Reinheit der Angehörigen sein</a:t>
            </a:r>
          </a:p>
        </p:txBody>
      </p:sp>
      <p:pic>
        <p:nvPicPr>
          <p:cNvPr id="10" name="091">
            <a:hlinkClick r:id="" action="ppaction://media"/>
            <a:extLst>
              <a:ext uri="{FF2B5EF4-FFF2-40B4-BE49-F238E27FC236}">
                <a16:creationId xmlns:a16="http://schemas.microsoft.com/office/drawing/2014/main" id="{2B22DFD1-CB67-429A-9814-8E4A331E8B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1618697"/>
            <a:ext cx="609600" cy="609600"/>
          </a:xfrm>
          <a:prstGeom prst="rect">
            <a:avLst/>
          </a:prstGeom>
        </p:spPr>
      </p:pic>
      <p:pic>
        <p:nvPicPr>
          <p:cNvPr id="11" name="090">
            <a:hlinkClick r:id="" action="ppaction://media"/>
            <a:extLst>
              <a:ext uri="{FF2B5EF4-FFF2-40B4-BE49-F238E27FC236}">
                <a16:creationId xmlns:a16="http://schemas.microsoft.com/office/drawing/2014/main" id="{097BE851-F83C-4C78-B846-C233ED17C0E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93240" y="723106"/>
            <a:ext cx="609600" cy="609600"/>
          </a:xfrm>
          <a:prstGeom prst="rect">
            <a:avLst/>
          </a:prstGeom>
        </p:spPr>
      </p:pic>
      <p:pic>
        <p:nvPicPr>
          <p:cNvPr id="14" name="092">
            <a:hlinkClick r:id="" action="ppaction://media"/>
            <a:extLst>
              <a:ext uri="{FF2B5EF4-FFF2-40B4-BE49-F238E27FC236}">
                <a16:creationId xmlns:a16="http://schemas.microsoft.com/office/drawing/2014/main" id="{6ADD4485-17FC-4FB6-B1D1-D66F7A84240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089160" y="7231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621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3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313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701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149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96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036DDB-6267-4844-A751-5BCF32E8A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Das Kastensystem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8D85F96-42C2-4C6C-AF78-29DDE0FCD3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537"/>
            <a:ext cx="10515600" cy="4351338"/>
          </a:xfrm>
        </p:spPr>
        <p:txBody>
          <a:bodyPr>
            <a:normAutofit fontScale="85000" lnSpcReduction="20000"/>
          </a:bodyPr>
          <a:lstStyle/>
          <a:p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In eine Kaste wird man hineingeboren -&gt; Es ist nicht möglich, seinen sozialen Status z.B. durch rituelle Reinheit zu verbessern und in eine andere Kaste aufzusteigen. Heirat ist die einzige Möglichkeit die Kaste zu wechseln -&gt; Der Kastenhöhere steigt dann in die niedrigere Kaste ab</a:t>
            </a:r>
          </a:p>
          <a:p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Die Kasten geben nur Auskunft über die rituelle Reinheit und den sozialen Status, nicht über irdisches Einkommen -&gt; </a:t>
            </a:r>
            <a:r>
              <a:rPr lang="de-DE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Dalits</a:t>
            </a:r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 können viel vermögender sein als Brahmanen</a:t>
            </a:r>
          </a:p>
          <a:p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Das Kastensystem kann befremdlich wirken; eine Wertung ist trotzdem nicht möglich und nicht nötig</a:t>
            </a:r>
          </a:p>
          <a:p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Gibt es in Deutschland bzw. in Europa vielleicht auch ein Kastensystem, welches nur nicht so strikt genannt wird? -&gt; Warum schlagen Akademikerkinder viel häufiger ebenfalls einen akademischen Laufweg ein? Warum übernehmen Kinder von Handwerkern häufig den Betrieb? Ist das alles wirklich freiwillig?</a:t>
            </a:r>
          </a:p>
        </p:txBody>
      </p:sp>
      <p:pic>
        <p:nvPicPr>
          <p:cNvPr id="4" name="093">
            <a:hlinkClick r:id="" action="ppaction://media"/>
            <a:extLst>
              <a:ext uri="{FF2B5EF4-FFF2-40B4-BE49-F238E27FC236}">
                <a16:creationId xmlns:a16="http://schemas.microsoft.com/office/drawing/2014/main" id="{6AA6C28B-39AB-4A18-9B11-E7E41C8A0E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25210" y="723106"/>
            <a:ext cx="609600" cy="609600"/>
          </a:xfrm>
          <a:prstGeom prst="rect">
            <a:avLst/>
          </a:prstGeom>
        </p:spPr>
      </p:pic>
      <p:pic>
        <p:nvPicPr>
          <p:cNvPr id="8" name="094">
            <a:hlinkClick r:id="" action="ppaction://media"/>
            <a:extLst>
              <a:ext uri="{FF2B5EF4-FFF2-40B4-BE49-F238E27FC236}">
                <a16:creationId xmlns:a16="http://schemas.microsoft.com/office/drawing/2014/main" id="{C70E501C-919A-484F-867E-FA0C559EE9F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57190" y="723106"/>
            <a:ext cx="609600" cy="609600"/>
          </a:xfrm>
          <a:prstGeom prst="rect">
            <a:avLst/>
          </a:prstGeom>
        </p:spPr>
      </p:pic>
      <p:pic>
        <p:nvPicPr>
          <p:cNvPr id="11" name="096">
            <a:hlinkClick r:id="" action="ppaction://media"/>
            <a:extLst>
              <a:ext uri="{FF2B5EF4-FFF2-40B4-BE49-F238E27FC236}">
                <a16:creationId xmlns:a16="http://schemas.microsoft.com/office/drawing/2014/main" id="{A667C0ED-7FD1-4CF1-8D10-739C6165B9E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13858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719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09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97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8073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29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FDD6A5-7428-404A-B52C-0EC92E78C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„Und, wie ist Indien so?“</a:t>
            </a:r>
          </a:p>
        </p:txBody>
      </p:sp>
      <p:pic>
        <p:nvPicPr>
          <p:cNvPr id="4" name="084">
            <a:hlinkClick r:id="" action="ppaction://media"/>
            <a:extLst>
              <a:ext uri="{FF2B5EF4-FFF2-40B4-BE49-F238E27FC236}">
                <a16:creationId xmlns:a16="http://schemas.microsoft.com/office/drawing/2014/main" id="{6ACBBB3C-B3CA-4936-9C21-7C40A80EA2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093507" y="1690688"/>
            <a:ext cx="609600" cy="609600"/>
          </a:xfrm>
          <a:prstGeom prst="rect">
            <a:avLst/>
          </a:prstGeom>
        </p:spPr>
      </p:pic>
      <p:pic>
        <p:nvPicPr>
          <p:cNvPr id="5" name="085">
            <a:hlinkClick r:id="" action="ppaction://media"/>
            <a:extLst>
              <a:ext uri="{FF2B5EF4-FFF2-40B4-BE49-F238E27FC236}">
                <a16:creationId xmlns:a16="http://schemas.microsoft.com/office/drawing/2014/main" id="{6CC5FA8E-82DA-4E7E-AA98-7C412E301AD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836830" y="1690688"/>
            <a:ext cx="609600" cy="609600"/>
          </a:xfrm>
          <a:prstGeom prst="rect">
            <a:avLst/>
          </a:prstGeom>
        </p:spPr>
      </p:pic>
      <p:pic>
        <p:nvPicPr>
          <p:cNvPr id="6" name="086">
            <a:hlinkClick r:id="" action="ppaction://media"/>
            <a:extLst>
              <a:ext uri="{FF2B5EF4-FFF2-40B4-BE49-F238E27FC236}">
                <a16:creationId xmlns:a16="http://schemas.microsoft.com/office/drawing/2014/main" id="{986BE5E5-46DE-4A96-B496-15C3B94F3D4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355170" y="1690688"/>
            <a:ext cx="609600" cy="609600"/>
          </a:xfrm>
          <a:prstGeom prst="rect">
            <a:avLst/>
          </a:prstGeom>
        </p:spPr>
      </p:pic>
      <p:pic>
        <p:nvPicPr>
          <p:cNvPr id="8" name="087">
            <a:hlinkClick r:id="" action="ppaction://media"/>
            <a:extLst>
              <a:ext uri="{FF2B5EF4-FFF2-40B4-BE49-F238E27FC236}">
                <a16:creationId xmlns:a16="http://schemas.microsoft.com/office/drawing/2014/main" id="{7C8DCDEB-44B5-4EA7-A2B7-758544C799B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098493" y="1690688"/>
            <a:ext cx="609600" cy="6096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D61841E1-F919-45FF-BBDD-BDE622651E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365" y="2485183"/>
            <a:ext cx="3113260" cy="4152463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35AE3335-EE71-42D8-83DB-B014A18B9F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625" y="2485183"/>
            <a:ext cx="6254811" cy="415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09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75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1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6876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9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48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374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7CFE58-6FD3-456E-912F-051BE7DB9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570" y="227659"/>
            <a:ext cx="10515600" cy="885345"/>
          </a:xfrm>
        </p:spPr>
        <p:txBody>
          <a:bodyPr/>
          <a:lstStyle/>
          <a:p>
            <a:pPr algn="ctr"/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Vor der Abreise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2D385E37-116C-4228-A2B6-6D72E60306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288" y="1936634"/>
            <a:ext cx="3699031" cy="4921366"/>
          </a:xfrm>
        </p:spPr>
      </p:pic>
      <p:pic>
        <p:nvPicPr>
          <p:cNvPr id="6" name="002">
            <a:hlinkClick r:id="" action="ppaction://media"/>
            <a:extLst>
              <a:ext uri="{FF2B5EF4-FFF2-40B4-BE49-F238E27FC236}">
                <a16:creationId xmlns:a16="http://schemas.microsoft.com/office/drawing/2014/main" id="{D1212C71-83EB-4404-B8D2-49F7076AFD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91126" y="1253115"/>
            <a:ext cx="609600" cy="609600"/>
          </a:xfrm>
          <a:prstGeom prst="rect">
            <a:avLst/>
          </a:prstGeom>
        </p:spPr>
      </p:pic>
      <p:pic>
        <p:nvPicPr>
          <p:cNvPr id="13" name="003">
            <a:hlinkClick r:id="" action="ppaction://media"/>
            <a:extLst>
              <a:ext uri="{FF2B5EF4-FFF2-40B4-BE49-F238E27FC236}">
                <a16:creationId xmlns:a16="http://schemas.microsoft.com/office/drawing/2014/main" id="{623C2D24-61CD-4696-B2EF-67241880DF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86476" y="1253115"/>
            <a:ext cx="609600" cy="609600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8AB6009A-389F-4EFF-8A81-A5829392A4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5873070"/>
            <a:ext cx="2989921" cy="12203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Tamil Nadu </a:t>
            </a:r>
            <a:r>
              <a:rPr kumimoji="0" lang="de-DE" altLang="de-DE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District</a:t>
            </a:r>
            <a:r>
              <a:rPr kumimoji="0" lang="de-DE" altLang="de-DE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Map</a:t>
            </a:r>
            <a:endParaRPr kumimoji="0" lang="de-DE" altLang="de-DE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de-DE" altLang="de-DE" sz="77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8" name="Picture 4" descr="Tamil Nadu District Map">
            <a:extLst>
              <a:ext uri="{FF2B5EF4-FFF2-40B4-BE49-F238E27FC236}">
                <a16:creationId xmlns:a16="http://schemas.microsoft.com/office/drawing/2014/main" id="{67D8A668-C776-423A-84AF-B371FAE8E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319" y="1939504"/>
            <a:ext cx="3856271" cy="4921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23CE52F3-5C47-47B6-BE43-3AC04AB05EDA}"/>
              </a:ext>
            </a:extLst>
          </p:cNvPr>
          <p:cNvSpPr txBox="1"/>
          <p:nvPr/>
        </p:nvSpPr>
        <p:spPr>
          <a:xfrm>
            <a:off x="9697375" y="5196007"/>
            <a:ext cx="230819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Quelle:</a:t>
            </a:r>
          </a:p>
          <a:p>
            <a:r>
              <a:rPr lang="de-DE" sz="1200" dirty="0">
                <a:latin typeface="Bodoni MT" panose="02070603080606020203" pitchFamily="18" charset="0"/>
              </a:rPr>
              <a:t>Tamil Nadu </a:t>
            </a:r>
            <a:r>
              <a:rPr lang="de-DE" sz="1200" dirty="0" err="1">
                <a:latin typeface="Bodoni MT" panose="02070603080606020203" pitchFamily="18" charset="0"/>
              </a:rPr>
              <a:t>District</a:t>
            </a:r>
            <a:r>
              <a:rPr lang="de-DE" sz="1200" dirty="0">
                <a:latin typeface="Bodoni MT" panose="02070603080606020203" pitchFamily="18" charset="0"/>
              </a:rPr>
              <a:t> </a:t>
            </a:r>
            <a:r>
              <a:rPr lang="de-DE" sz="1200" dirty="0" err="1">
                <a:latin typeface="Bodoni MT" panose="02070603080606020203" pitchFamily="18" charset="0"/>
              </a:rPr>
              <a:t>Map</a:t>
            </a:r>
            <a:r>
              <a:rPr lang="de-DE" sz="1200" dirty="0">
                <a:latin typeface="Bodoni MT" panose="02070603080606020203" pitchFamily="18" charset="0"/>
              </a:rPr>
              <a:t>. </a:t>
            </a:r>
            <a:r>
              <a:rPr lang="de-DE" sz="1200" dirty="0" err="1">
                <a:latin typeface="Bodoni MT" panose="02070603080606020203" pitchFamily="18" charset="0"/>
              </a:rPr>
              <a:t>BurningCompass</a:t>
            </a:r>
            <a:r>
              <a:rPr lang="de-DE" sz="1200" dirty="0">
                <a:latin typeface="Bodoni MT" panose="02070603080606020203" pitchFamily="18" charset="0"/>
              </a:rPr>
              <a:t>. URL: https://www.burningcompass.com/countries/india/tamil-nadu-district-map.html (aufgerufen am 10.09.21).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42291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42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85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B895BF-50B6-4E8E-8A9E-F62EF2785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Was wir noch sagen wollen</a:t>
            </a:r>
          </a:p>
        </p:txBody>
      </p:sp>
      <p:pic>
        <p:nvPicPr>
          <p:cNvPr id="7" name="088">
            <a:hlinkClick r:id="" action="ppaction://media"/>
            <a:extLst>
              <a:ext uri="{FF2B5EF4-FFF2-40B4-BE49-F238E27FC236}">
                <a16:creationId xmlns:a16="http://schemas.microsoft.com/office/drawing/2014/main" id="{1A892C01-78B9-41CF-9FEA-A34153FCDA5E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56862" y="1384137"/>
            <a:ext cx="609600" cy="609600"/>
          </a:xfrm>
        </p:spPr>
      </p:pic>
      <p:pic>
        <p:nvPicPr>
          <p:cNvPr id="8" name="089">
            <a:hlinkClick r:id="" action="ppaction://media"/>
            <a:extLst>
              <a:ext uri="{FF2B5EF4-FFF2-40B4-BE49-F238E27FC236}">
                <a16:creationId xmlns:a16="http://schemas.microsoft.com/office/drawing/2014/main" id="{82CE76DF-A130-49D0-9825-77A76F3B80F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56922" y="1384137"/>
            <a:ext cx="609600" cy="6096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5BB534D0-2D5C-41C4-8E06-C9C74CBB25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93737"/>
            <a:ext cx="3646924" cy="4864263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31A7CC2B-F168-422C-A414-7BEF6B1384E8}"/>
              </a:ext>
            </a:extLst>
          </p:cNvPr>
          <p:cNvSpPr txBox="1"/>
          <p:nvPr/>
        </p:nvSpPr>
        <p:spPr>
          <a:xfrm>
            <a:off x="4614776" y="4041147"/>
            <a:ext cx="27767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DANKE!!!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BD59E2D3-B986-4DD7-8435-75E3AEDD11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185" y="2017200"/>
            <a:ext cx="3646924" cy="484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578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4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88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C3301C6-E915-4B1E-8C97-FFB6FF21F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01747"/>
            <a:ext cx="10515600" cy="47817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de-DE" sz="5400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Danke für eure Aufmerksamkeit</a:t>
            </a:r>
            <a:r>
              <a:rPr lang="de-DE" sz="4800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494058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004">
            <a:hlinkClick r:id="" action="ppaction://media"/>
            <a:extLst>
              <a:ext uri="{FF2B5EF4-FFF2-40B4-BE49-F238E27FC236}">
                <a16:creationId xmlns:a16="http://schemas.microsoft.com/office/drawing/2014/main" id="{128D937A-66C9-428A-B29A-B2A8C5E872F4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71385" y="1534084"/>
            <a:ext cx="609600" cy="609600"/>
          </a:xfrm>
          <a:solidFill>
            <a:schemeClr val="bg1"/>
          </a:solidFill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AF9DFF6-719D-417A-A375-B696C0A14B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15817" cy="4092852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E692E15-D9EC-43ED-815E-EB13E7EC5F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107" y="3063485"/>
            <a:ext cx="2844893" cy="3794515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3DF92C8E-3A78-4321-B45B-C129FD815F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18" y="3063484"/>
            <a:ext cx="4613753" cy="3794515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D2EC68E3-1F9B-423E-B929-D22FAB475A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2853"/>
            <a:ext cx="4915819" cy="2765148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FEC886E4-FC86-4DA4-BDA4-95F177BD83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573" y="0"/>
            <a:ext cx="2662428" cy="3677768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1379FFFF-0987-499A-A6AB-B98D277E83F8}"/>
              </a:ext>
            </a:extLst>
          </p:cNvPr>
          <p:cNvSpPr txBox="1"/>
          <p:nvPr/>
        </p:nvSpPr>
        <p:spPr>
          <a:xfrm>
            <a:off x="5405601" y="288790"/>
            <a:ext cx="37411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Ulrikes Haus im indischen Dorf </a:t>
            </a:r>
            <a:r>
              <a:rPr lang="de-DE" sz="28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Korkkadu</a:t>
            </a:r>
            <a:endParaRPr lang="de-DE" sz="28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417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6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2B7432-BAEC-4345-9458-289A15CA4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  <a:cs typeface="Arial" panose="020B0604020202020204" pitchFamily="34" charset="0"/>
              </a:rPr>
              <a:t>Indien und Tamil Nadu</a:t>
            </a:r>
          </a:p>
        </p:txBody>
      </p:sp>
      <p:pic>
        <p:nvPicPr>
          <p:cNvPr id="4" name="005">
            <a:hlinkClick r:id="" action="ppaction://media"/>
            <a:extLst>
              <a:ext uri="{FF2B5EF4-FFF2-40B4-BE49-F238E27FC236}">
                <a16:creationId xmlns:a16="http://schemas.microsoft.com/office/drawing/2014/main" id="{364F0755-E21D-4310-9D2C-EC1EACDB0FDA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24363" y="1385888"/>
            <a:ext cx="609600" cy="609600"/>
          </a:xfrm>
        </p:spPr>
      </p:pic>
      <p:pic>
        <p:nvPicPr>
          <p:cNvPr id="5" name="006">
            <a:hlinkClick r:id="" action="ppaction://media"/>
            <a:extLst>
              <a:ext uri="{FF2B5EF4-FFF2-40B4-BE49-F238E27FC236}">
                <a16:creationId xmlns:a16="http://schemas.microsoft.com/office/drawing/2014/main" id="{98A9460B-D9B5-4456-A471-5E698BAE9C6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1373611"/>
            <a:ext cx="609600" cy="609600"/>
          </a:xfrm>
          <a:prstGeom prst="rect">
            <a:avLst/>
          </a:prstGeom>
        </p:spPr>
      </p:pic>
      <p:pic>
        <p:nvPicPr>
          <p:cNvPr id="6" name="007">
            <a:hlinkClick r:id="" action="ppaction://media"/>
            <a:extLst>
              <a:ext uri="{FF2B5EF4-FFF2-40B4-BE49-F238E27FC236}">
                <a16:creationId xmlns:a16="http://schemas.microsoft.com/office/drawing/2014/main" id="{29585647-8F2F-4F43-94B0-AF688454056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58605" y="1373611"/>
            <a:ext cx="609600" cy="609600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63288CE7-F5B0-4078-8570-AD2E5950A467}"/>
              </a:ext>
            </a:extLst>
          </p:cNvPr>
          <p:cNvSpPr txBox="1"/>
          <p:nvPr/>
        </p:nvSpPr>
        <p:spPr>
          <a:xfrm>
            <a:off x="742425" y="2436216"/>
            <a:ext cx="11316749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Indien: 1,3 Milliarden Einwohner – nach China das bevölkerungsreichste Land der Welt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>
              <a:solidFill>
                <a:schemeClr val="accent4">
                  <a:lumMod val="40000"/>
                  <a:lumOff val="60000"/>
                </a:schemeClr>
              </a:solidFill>
              <a:latin typeface="Bodoni MT" panose="020706030806060202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Staatsoberhaupt: Präsident Ram Nath </a:t>
            </a:r>
            <a:r>
              <a:rPr lang="de-DE" sz="20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Kovind</a:t>
            </a:r>
            <a:endParaRPr lang="de-DE" sz="2000" dirty="0">
              <a:solidFill>
                <a:schemeClr val="accent4">
                  <a:lumMod val="40000"/>
                  <a:lumOff val="60000"/>
                </a:schemeClr>
              </a:solidFill>
              <a:latin typeface="Bodoni MT" panose="020706030806060202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>
              <a:solidFill>
                <a:schemeClr val="accent4">
                  <a:lumMod val="40000"/>
                  <a:lumOff val="60000"/>
                </a:schemeClr>
              </a:solidFill>
              <a:latin typeface="Bodoni MT" panose="020706030806060202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Parlamentarische Republik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>
              <a:solidFill>
                <a:schemeClr val="accent4">
                  <a:lumMod val="40000"/>
                  <a:lumOff val="60000"/>
                </a:schemeClr>
              </a:solidFill>
              <a:latin typeface="Bodoni MT" panose="02070603080606020203" pitchFamily="18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28 Bundesstaaten -&gt; Eines davon ist Tamil Nadu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>
              <a:solidFill>
                <a:schemeClr val="accent4">
                  <a:lumMod val="40000"/>
                  <a:lumOff val="60000"/>
                </a:schemeClr>
              </a:solidFill>
              <a:latin typeface="Bodoni MT" panose="020706030806060202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Amtssprachen: Hindi und Englisch -&gt; Aber große Sprachenvielfalt; In Tamil Nadu spricht man vor allem </a:t>
            </a:r>
            <a:r>
              <a:rPr lang="de-DE" sz="2000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Tamil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i="1" dirty="0">
              <a:solidFill>
                <a:schemeClr val="accent4">
                  <a:lumMod val="40000"/>
                  <a:lumOff val="60000"/>
                </a:schemeClr>
              </a:solidFill>
              <a:latin typeface="Bodoni MT" panose="020706030806060202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Große religiöse Pluralität -&gt; Hinduismus, Buddhismus, Christentum, Jainismus, Sikhismus,…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i="1" dirty="0"/>
          </a:p>
        </p:txBody>
      </p:sp>
    </p:spTree>
    <p:extLst>
      <p:ext uri="{BB962C8B-B14F-4D97-AF65-F5344CB8AC3E}">
        <p14:creationId xmlns:p14="http://schemas.microsoft.com/office/powerpoint/2010/main" val="943122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73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5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4266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3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39E165-AEF6-4F73-8E74-25C29CDBB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7706"/>
            <a:ext cx="10515600" cy="1325563"/>
          </a:xfrm>
        </p:spPr>
        <p:txBody>
          <a:bodyPr/>
          <a:lstStyle/>
          <a:p>
            <a:pPr algn="ctr"/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Auf nach Indien</a:t>
            </a:r>
          </a:p>
        </p:txBody>
      </p:sp>
      <p:pic>
        <p:nvPicPr>
          <p:cNvPr id="4" name="008">
            <a:hlinkClick r:id="" action="ppaction://media"/>
            <a:extLst>
              <a:ext uri="{FF2B5EF4-FFF2-40B4-BE49-F238E27FC236}">
                <a16:creationId xmlns:a16="http://schemas.microsoft.com/office/drawing/2014/main" id="{AF574B57-11EF-403F-B6B1-7E88A284AB12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6788" y="1578385"/>
            <a:ext cx="609600" cy="609600"/>
          </a:xfr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FDD49B9-D9F1-4CA8-8041-A6F4289CD8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3141"/>
            <a:ext cx="3279999" cy="437485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9EF4CCD-49CF-435A-A02A-11C97888B6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451" y="4202884"/>
            <a:ext cx="3274549" cy="2655116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4D614D02-A795-4F2E-9835-5FAB095E8C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550" y="2483141"/>
            <a:ext cx="5831617" cy="4374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64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09">
            <a:hlinkClick r:id="" action="ppaction://media"/>
            <a:extLst>
              <a:ext uri="{FF2B5EF4-FFF2-40B4-BE49-F238E27FC236}">
                <a16:creationId xmlns:a16="http://schemas.microsoft.com/office/drawing/2014/main" id="{CAE55A7E-D544-4DD4-9B0F-AE039BFFA3F3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13576" y="429451"/>
            <a:ext cx="609600" cy="609600"/>
          </a:xfrm>
        </p:spPr>
      </p:pic>
      <p:pic>
        <p:nvPicPr>
          <p:cNvPr id="5" name="010">
            <a:hlinkClick r:id="" action="ppaction://media"/>
            <a:extLst>
              <a:ext uri="{FF2B5EF4-FFF2-40B4-BE49-F238E27FC236}">
                <a16:creationId xmlns:a16="http://schemas.microsoft.com/office/drawing/2014/main" id="{FF19287D-D9A3-4192-8CBF-8B69BF33FD0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873334"/>
            <a:ext cx="609600" cy="609600"/>
          </a:xfrm>
          <a:prstGeom prst="rect">
            <a:avLst/>
          </a:prstGeom>
        </p:spPr>
      </p:pic>
      <p:pic>
        <p:nvPicPr>
          <p:cNvPr id="6" name="011">
            <a:hlinkClick r:id="" action="ppaction://media"/>
            <a:extLst>
              <a:ext uri="{FF2B5EF4-FFF2-40B4-BE49-F238E27FC236}">
                <a16:creationId xmlns:a16="http://schemas.microsoft.com/office/drawing/2014/main" id="{D79369BF-C50B-412F-A3AE-2C20F1DD10C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790750" y="435733"/>
            <a:ext cx="609600" cy="609600"/>
          </a:xfrm>
          <a:prstGeom prst="rect">
            <a:avLst/>
          </a:prstGeom>
        </p:spPr>
      </p:pic>
      <p:pic>
        <p:nvPicPr>
          <p:cNvPr id="7" name="IMG_4894">
            <a:hlinkClick r:id="" action="ppaction://media"/>
            <a:extLst>
              <a:ext uri="{FF2B5EF4-FFF2-40B4-BE49-F238E27FC236}">
                <a16:creationId xmlns:a16="http://schemas.microsoft.com/office/drawing/2014/main" id="{2DA9F984-8AD7-412E-A629-762B08281ADB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737730" y="1603760"/>
            <a:ext cx="2944928" cy="4618139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B8048880-C72E-41CC-B73D-11B042FE6F61}"/>
              </a:ext>
            </a:extLst>
          </p:cNvPr>
          <p:cNvSpPr txBox="1"/>
          <p:nvPr/>
        </p:nvSpPr>
        <p:spPr>
          <a:xfrm>
            <a:off x="4835114" y="6221899"/>
            <a:ext cx="2847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Der indische Straßenverkehr (Video)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322704E-B254-4F02-84A3-C0C397ECE3F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208" y="1603760"/>
            <a:ext cx="3731929" cy="4618139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AD0EF298-8D1B-4B39-9F6B-A1B84B748508}"/>
              </a:ext>
            </a:extLst>
          </p:cNvPr>
          <p:cNvSpPr txBox="1"/>
          <p:nvPr/>
        </p:nvSpPr>
        <p:spPr>
          <a:xfrm>
            <a:off x="8079208" y="6360398"/>
            <a:ext cx="3423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Straße in </a:t>
            </a:r>
            <a:r>
              <a:rPr lang="de-DE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Korkkadu</a:t>
            </a:r>
            <a:endParaRPr lang="de-DE" dirty="0">
              <a:solidFill>
                <a:schemeClr val="accent4">
                  <a:lumMod val="40000"/>
                  <a:lumOff val="60000"/>
                </a:schemeClr>
              </a:solidFill>
              <a:latin typeface="Bodoni MT" panose="02070603080606020203" pitchFamily="18" charset="0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D9A8F125-8495-45F0-96CB-A6FFE188F3C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73" y="1582602"/>
            <a:ext cx="4103407" cy="4639297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D2FF1D45-D3BE-468E-8FB6-B1E5E0E78BF0}"/>
              </a:ext>
            </a:extLst>
          </p:cNvPr>
          <p:cNvSpPr txBox="1"/>
          <p:nvPr/>
        </p:nvSpPr>
        <p:spPr>
          <a:xfrm>
            <a:off x="237773" y="6221899"/>
            <a:ext cx="4320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Großstadt Chennai (Hier sind wird gelandet)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A043B32-218D-45C8-8827-8EA9FF38E076}"/>
              </a:ext>
            </a:extLst>
          </p:cNvPr>
          <p:cNvSpPr txBox="1"/>
          <p:nvPr/>
        </p:nvSpPr>
        <p:spPr>
          <a:xfrm>
            <a:off x="2876365" y="124287"/>
            <a:ext cx="63564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</a:rPr>
              <a:t>Ankunft</a:t>
            </a:r>
          </a:p>
        </p:txBody>
      </p:sp>
    </p:spTree>
    <p:extLst>
      <p:ext uri="{BB962C8B-B14F-4D97-AF65-F5344CB8AC3E}">
        <p14:creationId xmlns:p14="http://schemas.microsoft.com/office/powerpoint/2010/main" val="1102454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878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6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4385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2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7F538F-F620-4E8D-AD38-A275726DC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458" y="-14603"/>
            <a:ext cx="10515600" cy="1213192"/>
          </a:xfrm>
        </p:spPr>
        <p:txBody>
          <a:bodyPr/>
          <a:lstStyle/>
          <a:p>
            <a:pPr algn="ctr"/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  <a:latin typeface="Bodoni MT" panose="02070603080606020203" pitchFamily="18" charset="0"/>
                <a:cs typeface="Arial" panose="020B0604020202020204" pitchFamily="34" charset="0"/>
              </a:rPr>
              <a:t>Kulinarische Vielfalt</a:t>
            </a:r>
          </a:p>
        </p:txBody>
      </p:sp>
      <p:pic>
        <p:nvPicPr>
          <p:cNvPr id="7" name="012">
            <a:hlinkClick r:id="" action="ppaction://media"/>
            <a:extLst>
              <a:ext uri="{FF2B5EF4-FFF2-40B4-BE49-F238E27FC236}">
                <a16:creationId xmlns:a16="http://schemas.microsoft.com/office/drawing/2014/main" id="{E88C0717-66BE-401F-85E8-7CCACD959AD6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4942" y="888472"/>
            <a:ext cx="609600" cy="609600"/>
          </a:xfrm>
        </p:spPr>
      </p:pic>
      <p:pic>
        <p:nvPicPr>
          <p:cNvPr id="9" name="013">
            <a:hlinkClick r:id="" action="ppaction://media"/>
            <a:extLst>
              <a:ext uri="{FF2B5EF4-FFF2-40B4-BE49-F238E27FC236}">
                <a16:creationId xmlns:a16="http://schemas.microsoft.com/office/drawing/2014/main" id="{D511B71E-C520-4100-BA7F-BAE4A2CBD6C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96444" y="1097306"/>
            <a:ext cx="609600" cy="609600"/>
          </a:xfrm>
          <a:prstGeom prst="rect">
            <a:avLst/>
          </a:prstGeom>
        </p:spPr>
      </p:pic>
      <p:pic>
        <p:nvPicPr>
          <p:cNvPr id="11" name="014">
            <a:hlinkClick r:id="" action="ppaction://media"/>
            <a:extLst>
              <a:ext uri="{FF2B5EF4-FFF2-40B4-BE49-F238E27FC236}">
                <a16:creationId xmlns:a16="http://schemas.microsoft.com/office/drawing/2014/main" id="{52439348-17AE-40F0-A444-252C197FC71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79403" y="536340"/>
            <a:ext cx="609600" cy="6096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F097349B-9230-4A4B-A9B5-4BD9325184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3174"/>
            <a:ext cx="3489820" cy="2543831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ED8E3ED2-A5CD-47EB-AF98-C2B3835CCA7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212" y="1193272"/>
            <a:ext cx="3196788" cy="2868045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F9D1C515-CFA1-41C9-8A57-CD432129FA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507" y="3743524"/>
            <a:ext cx="3195493" cy="2532485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E26291AD-0F73-46BF-8991-2CBEFFFD0D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5" y="4061316"/>
            <a:ext cx="3372055" cy="2214693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BC291B89-C029-4E12-9784-9B855DE7507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720" y="4061317"/>
            <a:ext cx="2874492" cy="2214693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23F221EA-72C8-49B9-B6C9-F22D42A1C17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759" y="3916574"/>
            <a:ext cx="2749960" cy="2359435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B9C5A825-EB72-4C3D-A14F-A15F9EC9106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70759" y="1137612"/>
            <a:ext cx="2125867" cy="2923705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BC1FA8AF-EF3E-47D9-9A83-70F1D9616A8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544" y="1753730"/>
            <a:ext cx="3557960" cy="2307586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7BDEFE45-E7DC-489F-91EA-0953A563A91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166" y="0"/>
            <a:ext cx="1885591" cy="2463174"/>
          </a:xfrm>
          <a:prstGeom prst="rect">
            <a:avLst/>
          </a:prstGeom>
        </p:spPr>
      </p:pic>
      <p:sp>
        <p:nvSpPr>
          <p:cNvPr id="32" name="Textfeld 31">
            <a:extLst>
              <a:ext uri="{FF2B5EF4-FFF2-40B4-BE49-F238E27FC236}">
                <a16:creationId xmlns:a16="http://schemas.microsoft.com/office/drawing/2014/main" id="{03075609-7C90-46FF-80AB-6242C2500129}"/>
              </a:ext>
            </a:extLst>
          </p:cNvPr>
          <p:cNvSpPr txBox="1"/>
          <p:nvPr/>
        </p:nvSpPr>
        <p:spPr>
          <a:xfrm>
            <a:off x="1879134" y="6276010"/>
            <a:ext cx="8917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 </a:t>
            </a:r>
            <a:r>
              <a:rPr lang="de-DE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=&gt; Nicht alles was nicht dem westlichen Standard entspricht ist automatisch schlechter!</a:t>
            </a:r>
          </a:p>
        </p:txBody>
      </p:sp>
    </p:spTree>
    <p:extLst>
      <p:ext uri="{BB962C8B-B14F-4D97-AF65-F5344CB8AC3E}">
        <p14:creationId xmlns:p14="http://schemas.microsoft.com/office/powerpoint/2010/main" val="964610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88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56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9455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291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1251</Words>
  <Application>Microsoft Office PowerPoint</Application>
  <PresentationFormat>Breitbild</PresentationFormat>
  <Paragraphs>156</Paragraphs>
  <Slides>41</Slides>
  <Notes>0</Notes>
  <HiddenSlides>0</HiddenSlides>
  <MMClips>93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41</vt:i4>
      </vt:variant>
    </vt:vector>
  </HeadingPairs>
  <TitlesOfParts>
    <vt:vector size="46" baseType="lpstr">
      <vt:lpstr>Arial</vt:lpstr>
      <vt:lpstr>Bodoni MT</vt:lpstr>
      <vt:lpstr>Calibri</vt:lpstr>
      <vt:lpstr>Calibri Light</vt:lpstr>
      <vt:lpstr>Office Theme</vt:lpstr>
      <vt:lpstr> </vt:lpstr>
      <vt:lpstr>Instruktion</vt:lpstr>
      <vt:lpstr>Vor der Abreise</vt:lpstr>
      <vt:lpstr>Vor der Abreise</vt:lpstr>
      <vt:lpstr>PowerPoint-Präsentation</vt:lpstr>
      <vt:lpstr>Indien und Tamil Nadu</vt:lpstr>
      <vt:lpstr>Auf nach Indien</vt:lpstr>
      <vt:lpstr>PowerPoint-Präsentation</vt:lpstr>
      <vt:lpstr>Kulinarische Vielfalt</vt:lpstr>
      <vt:lpstr>Die Summer School</vt:lpstr>
      <vt:lpstr>Das Dorf Korkkadu </vt:lpstr>
      <vt:lpstr>Religiöse Praxis</vt:lpstr>
      <vt:lpstr>Pondicherry</vt:lpstr>
      <vt:lpstr>Der Markt in Pondicherry</vt:lpstr>
      <vt:lpstr>Die Reise in der Reise</vt:lpstr>
      <vt:lpstr>Shiva Nataraja Tempel in Chidambaram </vt:lpstr>
      <vt:lpstr>Tharangambadi </vt:lpstr>
      <vt:lpstr>Nagore Dharga Shariff</vt:lpstr>
      <vt:lpstr> Brihadishvara-Tempel in Thanjavur </vt:lpstr>
      <vt:lpstr>Madurai</vt:lpstr>
      <vt:lpstr>Wirtschaftliche Zweige in der Umgebung von Madurai</vt:lpstr>
      <vt:lpstr>Synkretismus</vt:lpstr>
      <vt:lpstr>Die Gastfreundschaft der Menschen</vt:lpstr>
      <vt:lpstr>Jalikattu – Die traditionellen Stierspiele</vt:lpstr>
      <vt:lpstr>Essen im Tempel</vt:lpstr>
      <vt:lpstr>Was nehmen wir aus Madurai mit? </vt:lpstr>
      <vt:lpstr>Zurück in Korkkadu</vt:lpstr>
      <vt:lpstr>Ausflüge in Korkkadus Umgebung</vt:lpstr>
      <vt:lpstr>Jainismus</vt:lpstr>
      <vt:lpstr>Was man Unterwegs so alles erlebt</vt:lpstr>
      <vt:lpstr>Abreise aus Korkkadu</vt:lpstr>
      <vt:lpstr>Mamallapuram </vt:lpstr>
      <vt:lpstr>Der Küstentempel von Mamallapuram</vt:lpstr>
      <vt:lpstr>Die 5 Ratas</vt:lpstr>
      <vt:lpstr>Krishnas Butterball</vt:lpstr>
      <vt:lpstr>Zurück nach Deutschland</vt:lpstr>
      <vt:lpstr>Da fehlt doch noch etwas - Das Kastensystem</vt:lpstr>
      <vt:lpstr>Das Kastensystem</vt:lpstr>
      <vt:lpstr>„Und, wie ist Indien so?“</vt:lpstr>
      <vt:lpstr>Was wir noch sagen wollen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Russian Girl in India</dc:title>
  <dc:creator>Lukas</dc:creator>
  <cp:lastModifiedBy>Lüpken, Anja</cp:lastModifiedBy>
  <cp:revision>43</cp:revision>
  <dcterms:created xsi:type="dcterms:W3CDTF">2021-09-15T13:35:51Z</dcterms:created>
  <dcterms:modified xsi:type="dcterms:W3CDTF">2023-01-19T15:31:20Z</dcterms:modified>
</cp:coreProperties>
</file>