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7" r:id="rId2"/>
    <p:sldId id="258" r:id="rId3"/>
    <p:sldId id="259" r:id="rId4"/>
    <p:sldId id="260" r:id="rId5"/>
    <p:sldId id="261" r:id="rId6"/>
    <p:sldId id="262" r:id="rId7"/>
    <p:sldId id="263" r:id="rId8"/>
    <p:sldId id="265" r:id="rId9"/>
    <p:sldId id="266"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0" userDrawn="1">
          <p15:clr>
            <a:srgbClr val="A4A3A4"/>
          </p15:clr>
        </p15:guide>
        <p15:guide id="2" pos="257" userDrawn="1">
          <p15:clr>
            <a:srgbClr val="A4A3A4"/>
          </p15:clr>
        </p15:guide>
        <p15:guide id="3" orient="horz" pos="4130" userDrawn="1">
          <p15:clr>
            <a:srgbClr val="A4A3A4"/>
          </p15:clr>
        </p15:guide>
        <p15:guide id="4" pos="7459" userDrawn="1">
          <p15:clr>
            <a:srgbClr val="A4A3A4"/>
          </p15:clr>
        </p15:guide>
        <p15:guide id="5" pos="642" userDrawn="1">
          <p15:clr>
            <a:srgbClr val="A4A3A4"/>
          </p15:clr>
        </p15:guide>
        <p15:guide id="6" orient="horz" pos="1525" userDrawn="1">
          <p15:clr>
            <a:srgbClr val="A4A3A4"/>
          </p15:clr>
        </p15:guide>
        <p15:guide id="7" orient="horz" pos="913" userDrawn="1">
          <p15:clr>
            <a:srgbClr val="A4A3A4"/>
          </p15:clr>
        </p15:guide>
        <p15:guide id="8" orient="horz" pos="1139"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2511"/>
    <a:srgbClr val="FF48CA"/>
    <a:srgbClr val="0090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E929F9F4-4A8F-4326-A1B4-22849713DDAB}" styleName="Dunkle Formatvorlage 1 - Akz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Helle Formatvorlage 3 - Akz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34"/>
    <p:restoredTop sz="80141" autoAdjust="0"/>
  </p:normalViewPr>
  <p:slideViewPr>
    <p:cSldViewPr snapToGrid="0" showGuides="1">
      <p:cViewPr>
        <p:scale>
          <a:sx n="90" d="100"/>
          <a:sy n="90" d="100"/>
        </p:scale>
        <p:origin x="1620" y="156"/>
      </p:cViewPr>
      <p:guideLst>
        <p:guide orient="horz" pos="190"/>
        <p:guide pos="257"/>
        <p:guide orient="horz" pos="4130"/>
        <p:guide pos="7459"/>
        <p:guide pos="642"/>
        <p:guide orient="horz" pos="1525"/>
        <p:guide orient="horz" pos="913"/>
        <p:guide orient="horz" pos="1139"/>
      </p:guideLst>
    </p:cSldViewPr>
  </p:slideViewPr>
  <p:notesTextViewPr>
    <p:cViewPr>
      <p:scale>
        <a:sx n="1" d="1"/>
        <a:sy n="1" d="1"/>
      </p:scale>
      <p:origin x="0" y="0"/>
    </p:cViewPr>
  </p:notesTextViewPr>
  <p:notesViewPr>
    <p:cSldViewPr snapToGrid="0" showGuides="1">
      <p:cViewPr varScale="1">
        <p:scale>
          <a:sx n="142" d="100"/>
          <a:sy n="142" d="100"/>
        </p:scale>
        <p:origin x="3328" y="17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2CBBF7-3C6F-264D-949E-B305210D75CF}" type="datetimeFigureOut">
              <a:rPr lang="de-DE" smtClean="0"/>
              <a:t>24.02.2025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AC1FDA-8DB0-2A48-AD23-509637B66920}" type="slidenum">
              <a:rPr lang="de-DE" smtClean="0"/>
              <a:t>‹Nr.›</a:t>
            </a:fld>
            <a:endParaRPr lang="de-DE"/>
          </a:p>
        </p:txBody>
      </p:sp>
    </p:spTree>
    <p:extLst>
      <p:ext uri="{BB962C8B-B14F-4D97-AF65-F5344CB8AC3E}">
        <p14:creationId xmlns:p14="http://schemas.microsoft.com/office/powerpoint/2010/main" val="4271926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B14F8-42E6-DEF2-B04C-43178EE218E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6E6F7EF-419D-B09E-31A0-EB1DF032432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2B86A09-53C6-4C23-4390-4C9E689350C3}"/>
              </a:ext>
            </a:extLst>
          </p:cNvPr>
          <p:cNvSpPr>
            <a:spLocks noGrp="1"/>
          </p:cNvSpPr>
          <p:nvPr>
            <p:ph type="body" idx="1"/>
          </p:nvPr>
        </p:nvSpPr>
        <p:spPr/>
        <p:txBody>
          <a:bodyPr/>
          <a:lstStyle/>
          <a:p>
            <a:pPr>
              <a:lnSpc>
                <a:spcPct val="107000"/>
              </a:lnSpc>
              <a:spcAft>
                <a:spcPts val="800"/>
              </a:spcAft>
            </a:pPr>
            <a:r>
              <a:rPr lang="de-DE" sz="1800" kern="100" dirty="0">
                <a:effectLst/>
                <a:latin typeface="Aptos" panose="020B0004020202020204" pitchFamily="34" charset="0"/>
                <a:ea typeface="Aptos" panose="020B0004020202020204" pitchFamily="34" charset="0"/>
                <a:cs typeface="Times New Roman" panose="02020603050405020304" pitchFamily="18" charset="0"/>
              </a:rPr>
              <a:t>Deutschland ist ein Einwanderungsland, in vielen Phasen der letzten Jahrzehnte kamen Menschen aus unterschiedlichen Gründen nach Deutschland. In unserer heutigen Gesellschaft kann man daher von „religiöser und kultureller Vielfalt“ sprechen, d.h. von einer Gesellschaft, in der viele verschiedene Glaubensansichten und Kulturen, aber auch Konfessionslosigkeit zusammen bestehen. Die Diversität zeigt sich dabei nicht nur zwischen den Religionsgemeinschaften, sondern auch innerhalb von Religionsgemeinschaften in Form von unterschiedlichen Konfessionen, Glaubensrichtungen, Strömungen oder Absplitterungen – oder eben durch keine Religionszugehörigkeit. </a:t>
            </a:r>
          </a:p>
          <a:p>
            <a:endParaRPr lang="de-DE" dirty="0"/>
          </a:p>
        </p:txBody>
      </p:sp>
      <p:sp>
        <p:nvSpPr>
          <p:cNvPr id="4" name="Foliennummernplatzhalter 3">
            <a:extLst>
              <a:ext uri="{FF2B5EF4-FFF2-40B4-BE49-F238E27FC236}">
                <a16:creationId xmlns:a16="http://schemas.microsoft.com/office/drawing/2014/main" id="{6536C383-8449-DFD3-BA9D-FC31163BB8FF}"/>
              </a:ext>
            </a:extLst>
          </p:cNvPr>
          <p:cNvSpPr>
            <a:spLocks noGrp="1"/>
          </p:cNvSpPr>
          <p:nvPr>
            <p:ph type="sldNum" sz="quarter" idx="5"/>
          </p:nvPr>
        </p:nvSpPr>
        <p:spPr/>
        <p:txBody>
          <a:bodyPr/>
          <a:lstStyle/>
          <a:p>
            <a:fld id="{37AC1FDA-8DB0-2A48-AD23-509637B66920}" type="slidenum">
              <a:rPr lang="de-DE" smtClean="0"/>
              <a:t>1</a:t>
            </a:fld>
            <a:endParaRPr lang="de-DE"/>
          </a:p>
        </p:txBody>
      </p:sp>
    </p:spTree>
    <p:extLst>
      <p:ext uri="{BB962C8B-B14F-4D97-AF65-F5344CB8AC3E}">
        <p14:creationId xmlns:p14="http://schemas.microsoft.com/office/powerpoint/2010/main" val="3320813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2000" kern="100" dirty="0">
                <a:effectLst/>
                <a:latin typeface="Aptos" panose="020B0004020202020204" pitchFamily="34" charset="0"/>
                <a:ea typeface="Aptos" panose="020B0004020202020204" pitchFamily="34" charset="0"/>
                <a:cs typeface="Times New Roman" panose="02020603050405020304" pitchFamily="18" charset="0"/>
              </a:rPr>
              <a:t>Deutschland ist ein Einwanderungsland, in vielen Phasen der letzten Jahrzehnte kamen Menschen aus unterschiedlichen Gründen nach Deutschland. In unserer heutigen Gesellschaft kann man daher von „religiöser und kultureller Vielfalt“ sprechen, d.h. von einer Gesellschaft, in der viele verschiedene Glaubensansichten und Kulturen, aber auch Konfessionslosigkeit zusammen bestehen. Die Diversität zeigt sich dabei nicht nur zwischen den Religionsgemeinschaften, sondern auch innerhalb von Religionsgemeinschaften in Form von unterschiedlichen Konfessionen, Glaubensrichtungen, Strömungen oder Absplitterungen – oder eben durch keine Religionszugehörigkeit</a:t>
            </a:r>
            <a:r>
              <a:rPr lang="de-DE" sz="1800" kern="100" dirty="0">
                <a:effectLst/>
                <a:latin typeface="Aptos" panose="020B0004020202020204" pitchFamily="34" charset="0"/>
                <a:ea typeface="Aptos" panose="020B0004020202020204" pitchFamily="34" charset="0"/>
                <a:cs typeface="Times New Roman" panose="02020603050405020304" pitchFamily="18" charset="0"/>
              </a:rPr>
              <a:t>. </a:t>
            </a:r>
          </a:p>
          <a:p>
            <a:endParaRPr lang="de-DE" dirty="0"/>
          </a:p>
        </p:txBody>
      </p:sp>
      <p:sp>
        <p:nvSpPr>
          <p:cNvPr id="4" name="Foliennummernplatzhalter 3"/>
          <p:cNvSpPr>
            <a:spLocks noGrp="1"/>
          </p:cNvSpPr>
          <p:nvPr>
            <p:ph type="sldNum" sz="quarter" idx="5"/>
          </p:nvPr>
        </p:nvSpPr>
        <p:spPr/>
        <p:txBody>
          <a:bodyPr/>
          <a:lstStyle/>
          <a:p>
            <a:fld id="{37AC1FDA-8DB0-2A48-AD23-509637B66920}" type="slidenum">
              <a:rPr lang="de-DE" smtClean="0"/>
              <a:t>2</a:t>
            </a:fld>
            <a:endParaRPr lang="de-DE"/>
          </a:p>
        </p:txBody>
      </p:sp>
    </p:spTree>
    <p:extLst>
      <p:ext uri="{BB962C8B-B14F-4D97-AF65-F5344CB8AC3E}">
        <p14:creationId xmlns:p14="http://schemas.microsoft.com/office/powerpoint/2010/main" val="3572570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Aptos" panose="020B0004020202020204" pitchFamily="34" charset="0"/>
                <a:ea typeface="Aptos" panose="020B0004020202020204" pitchFamily="34" charset="0"/>
                <a:cs typeface="Times New Roman" panose="02020603050405020304" pitchFamily="18" charset="0"/>
              </a:rPr>
              <a:t>Dabei ist jedes Bundesland unterschiedlich geprägt. Einerseits gibt es Bundesländer, die eine sehr homogene Religionslandschaft aufzeigen, etwa Bayern oder Baden-Württemberg. Auch wenn gesellschaftliche Veränderungen deutlich sind, gehört der Großteil der Bevölkerung den großen christlichen Konfessionen an. Brandenburg und Mecklenburg-Vorpommern dagegen sind von Konfessionslosigkeit geprägt. NRW ist das bevölkerungsreichste Bundesland in Deutschland und gilt als das migrationsstärkste und religiös vielfältigste Bundesland, neben Stadtstaaten wie Hamburg, Berlin und Bremen. </a:t>
            </a:r>
          </a:p>
          <a:p>
            <a:endParaRPr lang="de-DE" dirty="0"/>
          </a:p>
        </p:txBody>
      </p:sp>
      <p:sp>
        <p:nvSpPr>
          <p:cNvPr id="4" name="Foliennummernplatzhalter 3"/>
          <p:cNvSpPr>
            <a:spLocks noGrp="1"/>
          </p:cNvSpPr>
          <p:nvPr>
            <p:ph type="sldNum" sz="quarter" idx="5"/>
          </p:nvPr>
        </p:nvSpPr>
        <p:spPr/>
        <p:txBody>
          <a:bodyPr/>
          <a:lstStyle/>
          <a:p>
            <a:fld id="{37AC1FDA-8DB0-2A48-AD23-509637B66920}" type="slidenum">
              <a:rPr lang="de-DE" smtClean="0"/>
              <a:t>3</a:t>
            </a:fld>
            <a:endParaRPr lang="de-DE"/>
          </a:p>
        </p:txBody>
      </p:sp>
    </p:spTree>
    <p:extLst>
      <p:ext uri="{BB962C8B-B14F-4D97-AF65-F5344CB8AC3E}">
        <p14:creationId xmlns:p14="http://schemas.microsoft.com/office/powerpoint/2010/main" val="3866640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Was schätzt ihr: Wie viele Religionsgemeinschaften leben im Ballungsraum Ruhrgebiet? </a:t>
            </a:r>
          </a:p>
          <a:p>
            <a:r>
              <a:rPr lang="de-DE" dirty="0"/>
              <a:t>Allein im Ballungsgebiet Ruhrgebiet leben ca. 250 verschiedene Religionsgemeinschaften zusammen, z.B. die </a:t>
            </a:r>
            <a:r>
              <a:rPr lang="de-DE" dirty="0" err="1"/>
              <a:t>Merkez</a:t>
            </a:r>
            <a:r>
              <a:rPr lang="de-DE" dirty="0"/>
              <a:t>-Moschee in Duisburg, die Jugendkirche Tabgha in Oberhausen, die afrikanische Pfingstkirche in Mülheim an der Ruhr, der hinduistische Sri-</a:t>
            </a:r>
            <a:r>
              <a:rPr lang="de-DE" dirty="0" err="1"/>
              <a:t>Kamadachi</a:t>
            </a:r>
            <a:r>
              <a:rPr lang="de-DE" dirty="0"/>
              <a:t>-</a:t>
            </a:r>
            <a:r>
              <a:rPr lang="de-DE" dirty="0" err="1"/>
              <a:t>Ampal</a:t>
            </a:r>
            <a:r>
              <a:rPr lang="de-DE" dirty="0"/>
              <a:t>-Tempel in Hamm-Uentrop oder die jüdische Synagoge Bochum-Herne-Hattingen. Alle Religionsgemeinschaften haben einende oder unterschiedliche Merkmale. So entstehen auch unterschiedliche Perspektiven auf verschiedene Fragen zu Klima, Umwelt und Natur.</a:t>
            </a:r>
          </a:p>
          <a:p>
            <a:endParaRPr lang="de-DE" dirty="0"/>
          </a:p>
        </p:txBody>
      </p:sp>
      <p:sp>
        <p:nvSpPr>
          <p:cNvPr id="4" name="Foliennummernplatzhalter 3"/>
          <p:cNvSpPr>
            <a:spLocks noGrp="1"/>
          </p:cNvSpPr>
          <p:nvPr>
            <p:ph type="sldNum" sz="quarter" idx="5"/>
          </p:nvPr>
        </p:nvSpPr>
        <p:spPr/>
        <p:txBody>
          <a:bodyPr/>
          <a:lstStyle/>
          <a:p>
            <a:fld id="{37AC1FDA-8DB0-2A48-AD23-509637B66920}" type="slidenum">
              <a:rPr lang="de-DE" smtClean="0"/>
              <a:t>4</a:t>
            </a:fld>
            <a:endParaRPr lang="de-DE"/>
          </a:p>
        </p:txBody>
      </p:sp>
    </p:spTree>
    <p:extLst>
      <p:ext uri="{BB962C8B-B14F-4D97-AF65-F5344CB8AC3E}">
        <p14:creationId xmlns:p14="http://schemas.microsoft.com/office/powerpoint/2010/main" val="259271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Aptos" panose="020B0004020202020204" pitchFamily="34" charset="0"/>
                <a:ea typeface="Aptos" panose="020B0004020202020204" pitchFamily="34" charset="0"/>
                <a:cs typeface="Times New Roman" panose="02020603050405020304" pitchFamily="18" charset="0"/>
              </a:rPr>
              <a:t>Die Religionswissenschaft beschäftigt sich mit der Vielfalt von Religionen in Geschichte und Gegenwart. Die Disziplin hat als nicht-konfessionelle Kulturwissenschaft die Kompetenz, die Vielfalt von Religionen sowie das Thema „Religion – Klima, Umwelt und Natur“ von einem neutralen Standpunkt aus zu betrachten. Dadurch werden Informationen bereitgestellt, die für eine aufgeklärte Auseinandersetzung von grundlegender Bedeutung sind. Die Vermittlung von Wissen über religiöse und kulturelle Vielfalt trägt dazu bei, verschiedene Wertesysteme zu verstehen. So können Perspektivwechsel vorgenommen werden, um Verständnis für scheinbar ‚Fremdes‘ zu erzeugen. Im Fokus steht dabei die Sensibilisierung für religiöse Vielfalt und das Verhältnis und den Umgang mit Themen der ökologischen Nachhaltigkeit, dem Klima- und Umweltschutz.</a:t>
            </a:r>
          </a:p>
          <a:p>
            <a:endParaRPr lang="de-DE" dirty="0"/>
          </a:p>
        </p:txBody>
      </p:sp>
      <p:sp>
        <p:nvSpPr>
          <p:cNvPr id="4" name="Foliennummernplatzhalter 3"/>
          <p:cNvSpPr>
            <a:spLocks noGrp="1"/>
          </p:cNvSpPr>
          <p:nvPr>
            <p:ph type="sldNum" sz="quarter" idx="5"/>
          </p:nvPr>
        </p:nvSpPr>
        <p:spPr/>
        <p:txBody>
          <a:bodyPr/>
          <a:lstStyle/>
          <a:p>
            <a:fld id="{37AC1FDA-8DB0-2A48-AD23-509637B66920}" type="slidenum">
              <a:rPr lang="de-DE" smtClean="0"/>
              <a:t>5</a:t>
            </a:fld>
            <a:endParaRPr lang="de-DE"/>
          </a:p>
        </p:txBody>
      </p:sp>
    </p:spTree>
    <p:extLst>
      <p:ext uri="{BB962C8B-B14F-4D97-AF65-F5344CB8AC3E}">
        <p14:creationId xmlns:p14="http://schemas.microsoft.com/office/powerpoint/2010/main" val="3285010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Aptos" panose="020B0004020202020204" pitchFamily="34" charset="0"/>
                <a:ea typeface="Aptos" panose="020B0004020202020204" pitchFamily="34" charset="0"/>
                <a:cs typeface="Times New Roman" panose="02020603050405020304" pitchFamily="18" charset="0"/>
              </a:rPr>
              <a:t>Die Ausstellung „Grüne Religion?! Umwelt, Klima und Natur in den Religionen“ beinhaltet 10 Module mit den dazugehörigen Themen (siehe Tabelle).</a:t>
            </a:r>
          </a:p>
          <a:p>
            <a:endParaRPr lang="de-DE" dirty="0"/>
          </a:p>
        </p:txBody>
      </p:sp>
      <p:sp>
        <p:nvSpPr>
          <p:cNvPr id="4" name="Foliennummernplatzhalter 3"/>
          <p:cNvSpPr>
            <a:spLocks noGrp="1"/>
          </p:cNvSpPr>
          <p:nvPr>
            <p:ph type="sldNum" sz="quarter" idx="5"/>
          </p:nvPr>
        </p:nvSpPr>
        <p:spPr/>
        <p:txBody>
          <a:bodyPr/>
          <a:lstStyle/>
          <a:p>
            <a:fld id="{37AC1FDA-8DB0-2A48-AD23-509637B66920}" type="slidenum">
              <a:rPr lang="de-DE" smtClean="0"/>
              <a:t>6</a:t>
            </a:fld>
            <a:endParaRPr lang="de-DE"/>
          </a:p>
        </p:txBody>
      </p:sp>
    </p:spTree>
    <p:extLst>
      <p:ext uri="{BB962C8B-B14F-4D97-AF65-F5344CB8AC3E}">
        <p14:creationId xmlns:p14="http://schemas.microsoft.com/office/powerpoint/2010/main" val="1091947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7AC1FDA-8DB0-2A48-AD23-509637B66920}" type="slidenum">
              <a:rPr lang="de-DE" smtClean="0"/>
              <a:t>7</a:t>
            </a:fld>
            <a:endParaRPr lang="de-DE"/>
          </a:p>
        </p:txBody>
      </p:sp>
    </p:spTree>
    <p:extLst>
      <p:ext uri="{BB962C8B-B14F-4D97-AF65-F5344CB8AC3E}">
        <p14:creationId xmlns:p14="http://schemas.microsoft.com/office/powerpoint/2010/main" val="3415310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 ist die Ansicht der Homepage der digitalen Plakatausstellung. Von hier aus kann man den Links zu den einzelnen Themenbereichen folgen. Dafür gibt es zwei Möglichkeiten: Man kann entweder den aktiven Links der Themenübersicht (unten links/mittig) folgen. Oder man nutzt die rechte Seitenleiste mit den Patrol-</a:t>
            </a:r>
            <a:r>
              <a:rPr lang="de-DE" dirty="0" err="1"/>
              <a:t>farbenen</a:t>
            </a:r>
            <a:r>
              <a:rPr lang="de-DE" dirty="0"/>
              <a:t> Icons. Das oberste Icon (mit Häuschen) führt einen immer wieder zurück zur Homepage. Durch das Mouseover am Laptop/PC werden die Titel der einzelnen Themenabschnitte angezeigt. Beim Tablet und Smartphone wird durch längeres Drücken auf das Icon der entsprechende Titel dieses Themenbereichs angezeigt. Klickt man auf eines dieser Icons wird man weitergeleitet zur ersten Plakatseite des entsprechenden Themenabschnitts.</a:t>
            </a:r>
          </a:p>
        </p:txBody>
      </p:sp>
      <p:sp>
        <p:nvSpPr>
          <p:cNvPr id="4" name="Foliennummernplatzhalter 3"/>
          <p:cNvSpPr>
            <a:spLocks noGrp="1"/>
          </p:cNvSpPr>
          <p:nvPr>
            <p:ph type="sldNum" sz="quarter" idx="5"/>
          </p:nvPr>
        </p:nvSpPr>
        <p:spPr/>
        <p:txBody>
          <a:bodyPr/>
          <a:lstStyle/>
          <a:p>
            <a:fld id="{37AC1FDA-8DB0-2A48-AD23-509637B66920}" type="slidenum">
              <a:rPr lang="de-DE" smtClean="0"/>
              <a:t>8</a:t>
            </a:fld>
            <a:endParaRPr lang="de-DE"/>
          </a:p>
        </p:txBody>
      </p:sp>
    </p:spTree>
    <p:extLst>
      <p:ext uri="{BB962C8B-B14F-4D97-AF65-F5344CB8AC3E}">
        <p14:creationId xmlns:p14="http://schemas.microsoft.com/office/powerpoint/2010/main" val="3111428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Klickt man in der Home-Ansicht auf einen der Themenbereiche – beispielsweise Tierethik – wird man auf die erste Plakatseite dieses Themenbereichs geleitet. An der Leiste am rechten Rand erscheinen nun die aktiven Icons dieses Themenbereichs. Der Link (d.h. das Plakat) auf dem man sich befindet, erscheint in grauer Farbe. Alle weiteren Icons erscheinen in Patrol – diese Plakate sind auch Teil der Arbeitsblätter. Außerdem werden an der Seitenleiste gegebenenfalls Links zu Unterfolien (wie hier das unterste Icon) angezeigt – diese Unterfolien sind nicht in die Arbeitsblätter eingearbeitet. </a:t>
            </a:r>
          </a:p>
          <a:p>
            <a:r>
              <a:rPr lang="de-DE" dirty="0"/>
              <a:t>Über das oberste Link-Icon (mit Häuschen) kommt man immer wieder zurück zur Home-Ansicht </a:t>
            </a:r>
            <a:r>
              <a:rPr lang="de-DE"/>
              <a:t>und zur </a:t>
            </a:r>
            <a:r>
              <a:rPr lang="de-DE" dirty="0"/>
              <a:t>Übersicht aller Themenbereiche.</a:t>
            </a:r>
          </a:p>
        </p:txBody>
      </p:sp>
      <p:sp>
        <p:nvSpPr>
          <p:cNvPr id="4" name="Foliennummernplatzhalter 3"/>
          <p:cNvSpPr>
            <a:spLocks noGrp="1"/>
          </p:cNvSpPr>
          <p:nvPr>
            <p:ph type="sldNum" sz="quarter" idx="5"/>
          </p:nvPr>
        </p:nvSpPr>
        <p:spPr/>
        <p:txBody>
          <a:bodyPr/>
          <a:lstStyle/>
          <a:p>
            <a:fld id="{37AC1FDA-8DB0-2A48-AD23-509637B66920}" type="slidenum">
              <a:rPr lang="de-DE" smtClean="0"/>
              <a:t>9</a:t>
            </a:fld>
            <a:endParaRPr lang="de-DE"/>
          </a:p>
        </p:txBody>
      </p:sp>
    </p:spTree>
    <p:extLst>
      <p:ext uri="{BB962C8B-B14F-4D97-AF65-F5344CB8AC3E}">
        <p14:creationId xmlns:p14="http://schemas.microsoft.com/office/powerpoint/2010/main" val="3412057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75447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5250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6656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1933" userDrawn="1">
          <p15:clr>
            <a:srgbClr val="F26B43"/>
          </p15:clr>
        </p15:guide>
        <p15:guide id="3" pos="3953" userDrawn="1">
          <p15:clr>
            <a:srgbClr val="F26B43"/>
          </p15:clr>
        </p15:guide>
        <p15:guide id="4" pos="3727"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emf"/><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12" Type="http://schemas.openxmlformats.org/officeDocument/2006/relationships/image" Target="../media/image3.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2.png"/><Relationship Id="rId5" Type="http://schemas.openxmlformats.org/officeDocument/2006/relationships/image" Target="../media/image14.jpg"/><Relationship Id="rId10" Type="http://schemas.openxmlformats.org/officeDocument/2006/relationships/image" Target="../media/image8.svg"/><Relationship Id="rId4" Type="http://schemas.openxmlformats.org/officeDocument/2006/relationships/image" Target="../media/image13.pn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7.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EE1E7-9365-0066-9A9B-1B8D0A959BC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7EF33F1-A848-7051-57AA-9B618CFE6687}"/>
              </a:ext>
            </a:extLst>
          </p:cNvPr>
          <p:cNvSpPr>
            <a:spLocks noGrp="1"/>
          </p:cNvSpPr>
          <p:nvPr>
            <p:ph type="ctrTitle" idx="4294967295"/>
          </p:nvPr>
        </p:nvSpPr>
        <p:spPr>
          <a:xfrm>
            <a:off x="985520" y="2016633"/>
            <a:ext cx="9144000" cy="1051487"/>
          </a:xfrm>
          <a:prstGeom prst="rect">
            <a:avLst/>
          </a:prstGeom>
        </p:spPr>
        <p:txBody>
          <a:bodyPr lIns="0" tIns="0" rIns="0" bIns="0" anchor="t">
            <a:normAutofit/>
          </a:bodyPr>
          <a:lstStyle/>
          <a:p>
            <a:pPr algn="l"/>
            <a:r>
              <a:rPr lang="de-DE" sz="4000" b="1" dirty="0">
                <a:solidFill>
                  <a:schemeClr val="accent1"/>
                </a:solidFill>
                <a:latin typeface="Calibri" panose="020F0502020204030204" pitchFamily="34" charset="0"/>
                <a:cs typeface="Calibri" panose="020F0502020204030204" pitchFamily="34" charset="0"/>
              </a:rPr>
              <a:t>Einführung – Grüne Religion?! </a:t>
            </a:r>
            <a:endParaRPr lang="de-DE" sz="4000" dirty="0">
              <a:solidFill>
                <a:schemeClr val="accent1"/>
              </a:solidFill>
              <a:latin typeface="Calibri" panose="020F0502020204030204" pitchFamily="34" charset="0"/>
              <a:cs typeface="Calibri" panose="020F0502020204030204" pitchFamily="34" charset="0"/>
            </a:endParaRPr>
          </a:p>
        </p:txBody>
      </p:sp>
      <p:pic>
        <p:nvPicPr>
          <p:cNvPr id="5" name="Grafik 4">
            <a:extLst>
              <a:ext uri="{FF2B5EF4-FFF2-40B4-BE49-F238E27FC236}">
                <a16:creationId xmlns:a16="http://schemas.microsoft.com/office/drawing/2014/main" id="{84B157EA-172A-C1D0-0670-A0ED24FB6119}"/>
              </a:ext>
            </a:extLst>
          </p:cNvPr>
          <p:cNvPicPr>
            <a:picLocks noChangeAspect="1"/>
          </p:cNvPicPr>
          <p:nvPr/>
        </p:nvPicPr>
        <p:blipFill>
          <a:blip r:embed="rId3"/>
          <a:stretch>
            <a:fillRect/>
          </a:stretch>
        </p:blipFill>
        <p:spPr>
          <a:xfrm>
            <a:off x="358775" y="292037"/>
            <a:ext cx="2880000" cy="784225"/>
          </a:xfrm>
          <a:prstGeom prst="rect">
            <a:avLst/>
          </a:prstGeom>
        </p:spPr>
      </p:pic>
      <p:pic>
        <p:nvPicPr>
          <p:cNvPr id="15" name="Grafik 14">
            <a:extLst>
              <a:ext uri="{FF2B5EF4-FFF2-40B4-BE49-F238E27FC236}">
                <a16:creationId xmlns:a16="http://schemas.microsoft.com/office/drawing/2014/main" id="{66A7725E-6E37-B55E-8AB7-AFDF3FB584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56433" y="-640144"/>
            <a:ext cx="5381850" cy="2955351"/>
          </a:xfrm>
          <a:prstGeom prst="rect">
            <a:avLst/>
          </a:prstGeom>
        </p:spPr>
      </p:pic>
      <p:pic>
        <p:nvPicPr>
          <p:cNvPr id="17" name="Grafik 16">
            <a:extLst>
              <a:ext uri="{FF2B5EF4-FFF2-40B4-BE49-F238E27FC236}">
                <a16:creationId xmlns:a16="http://schemas.microsoft.com/office/drawing/2014/main" id="{01009BC6-4CB2-8EE4-EA8E-58EB9E6484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28962" y="6090410"/>
            <a:ext cx="2880000" cy="526829"/>
          </a:xfrm>
          <a:prstGeom prst="rect">
            <a:avLst/>
          </a:prstGeom>
        </p:spPr>
      </p:pic>
      <p:pic>
        <p:nvPicPr>
          <p:cNvPr id="13" name="Grafik 12" descr="Ein Bild, das Text, Design, Grafikdesign, Screenshot enthält.&#10;&#10;Automatisch generierte Beschreibung">
            <a:extLst>
              <a:ext uri="{FF2B5EF4-FFF2-40B4-BE49-F238E27FC236}">
                <a16:creationId xmlns:a16="http://schemas.microsoft.com/office/drawing/2014/main" id="{75A21822-D6CF-6DAF-A7D8-CD9B5813D991}"/>
              </a:ext>
            </a:extLst>
          </p:cNvPr>
          <p:cNvPicPr>
            <a:picLocks noChangeAspect="1"/>
          </p:cNvPicPr>
          <p:nvPr/>
        </p:nvPicPr>
        <p:blipFill rotWithShape="1">
          <a:blip r:embed="rId8"/>
          <a:srcRect l="8568" t="17463" r="21925" b="20070"/>
          <a:stretch/>
        </p:blipFill>
        <p:spPr>
          <a:xfrm>
            <a:off x="1019175" y="2759141"/>
            <a:ext cx="10821988" cy="2941096"/>
          </a:xfrm>
          <a:prstGeom prst="rect">
            <a:avLst/>
          </a:prstGeom>
        </p:spPr>
      </p:pic>
      <p:pic>
        <p:nvPicPr>
          <p:cNvPr id="12" name="Grafik 11">
            <a:extLst>
              <a:ext uri="{FF2B5EF4-FFF2-40B4-BE49-F238E27FC236}">
                <a16:creationId xmlns:a16="http://schemas.microsoft.com/office/drawing/2014/main" id="{69EE9225-E6CB-9871-302F-0164251A3AE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395895" flipH="1">
            <a:off x="298993" y="4792218"/>
            <a:ext cx="2687835" cy="2687835"/>
          </a:xfrm>
          <a:prstGeom prst="rect">
            <a:avLst/>
          </a:prstGeom>
        </p:spPr>
      </p:pic>
    </p:spTree>
    <p:extLst>
      <p:ext uri="{BB962C8B-B14F-4D97-AF65-F5344CB8AC3E}">
        <p14:creationId xmlns:p14="http://schemas.microsoft.com/office/powerpoint/2010/main" val="3795748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DF924CF-A43A-67C5-339D-BDF67C28A8FA}"/>
              </a:ext>
            </a:extLst>
          </p:cNvPr>
          <p:cNvSpPr txBox="1">
            <a:spLocks/>
          </p:cNvSpPr>
          <p:nvPr/>
        </p:nvSpPr>
        <p:spPr>
          <a:xfrm>
            <a:off x="985520" y="1036894"/>
            <a:ext cx="9144000" cy="763774"/>
          </a:xfrm>
          <a:prstGeom prst="rect">
            <a:avLst/>
          </a:prstGeom>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b="1" dirty="0">
                <a:solidFill>
                  <a:schemeClr val="accent1"/>
                </a:solidFill>
                <a:latin typeface="Calibri" panose="020F0502020204030204" pitchFamily="34" charset="0"/>
                <a:cs typeface="Calibri" panose="020F0502020204030204" pitchFamily="34" charset="0"/>
              </a:rPr>
              <a:t>Religiöse Vielfalt in Deutschland </a:t>
            </a:r>
          </a:p>
        </p:txBody>
      </p:sp>
      <p:pic>
        <p:nvPicPr>
          <p:cNvPr id="6" name="Grafik 5">
            <a:extLst>
              <a:ext uri="{FF2B5EF4-FFF2-40B4-BE49-F238E27FC236}">
                <a16:creationId xmlns:a16="http://schemas.microsoft.com/office/drawing/2014/main" id="{446AAB4F-9CFE-B394-8610-3DC71E763D1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1018491">
            <a:off x="8037675" y="-819345"/>
            <a:ext cx="4087176" cy="2244403"/>
          </a:xfrm>
          <a:prstGeom prst="rect">
            <a:avLst/>
          </a:prstGeom>
        </p:spPr>
      </p:pic>
      <p:sp>
        <p:nvSpPr>
          <p:cNvPr id="7" name="Textfeld 6">
            <a:extLst>
              <a:ext uri="{FF2B5EF4-FFF2-40B4-BE49-F238E27FC236}">
                <a16:creationId xmlns:a16="http://schemas.microsoft.com/office/drawing/2014/main" id="{0F056874-AC14-5A28-DA01-F465437FEF78}"/>
              </a:ext>
            </a:extLst>
          </p:cNvPr>
          <p:cNvSpPr txBox="1"/>
          <p:nvPr/>
        </p:nvSpPr>
        <p:spPr>
          <a:xfrm>
            <a:off x="1019175" y="1672324"/>
            <a:ext cx="4897438" cy="1046440"/>
          </a:xfrm>
          <a:prstGeom prst="rect">
            <a:avLst/>
          </a:prstGeom>
          <a:noFill/>
        </p:spPr>
        <p:txBody>
          <a:bodyPr wrap="square" lIns="0" tIns="0" rIns="0" bIns="0" rtlCol="0">
            <a:spAutoFit/>
          </a:bodyPr>
          <a:lstStyle/>
          <a:p>
            <a:pPr marL="216000" indent="-216000">
              <a:lnSpc>
                <a:spcPts val="3000"/>
              </a:lnSpc>
              <a:buClr>
                <a:schemeClr val="accent1"/>
              </a:buClr>
              <a:buSzPct val="90000"/>
              <a:buBlip>
                <a:blip r:embed="rId5">
                  <a:extLst>
                    <a:ext uri="{96DAC541-7B7A-43D3-8B79-37D633B846F1}">
                      <asvg:svgBlip xmlns:asvg="http://schemas.microsoft.com/office/drawing/2016/SVG/main" r:embed="rId6"/>
                    </a:ext>
                  </a:extLst>
                </a:blip>
              </a:buBlip>
            </a:pPr>
            <a:r>
              <a:rPr lang="de-DE" dirty="0">
                <a:latin typeface="Calibri" panose="020F0502020204030204" pitchFamily="34" charset="0"/>
                <a:cs typeface="Calibri" panose="020F0502020204030204" pitchFamily="34" charset="0"/>
              </a:rPr>
              <a:t>Zunahme von religiöser Vielfalt</a:t>
            </a:r>
          </a:p>
          <a:p>
            <a:pPr marL="216000" indent="-216000">
              <a:lnSpc>
                <a:spcPts val="3000"/>
              </a:lnSpc>
              <a:buClr>
                <a:schemeClr val="accent1"/>
              </a:buClr>
              <a:buSzPct val="90000"/>
              <a:buBlip>
                <a:blip r:embed="rId5">
                  <a:extLst>
                    <a:ext uri="{96DAC541-7B7A-43D3-8B79-37D633B846F1}">
                      <asvg:svgBlip xmlns:asvg="http://schemas.microsoft.com/office/drawing/2016/SVG/main" r:embed="rId6"/>
                    </a:ext>
                  </a:extLst>
                </a:blip>
              </a:buBlip>
            </a:pPr>
            <a:r>
              <a:rPr lang="de-DE" dirty="0">
                <a:latin typeface="Calibri" panose="020F0502020204030204" pitchFamily="34" charset="0"/>
                <a:cs typeface="Calibri" panose="020F0502020204030204" pitchFamily="34" charset="0"/>
              </a:rPr>
              <a:t>Diversität auch innerhalb von Religionen </a:t>
            </a:r>
          </a:p>
          <a:p>
            <a:endParaRPr lang="de-DE" dirty="0"/>
          </a:p>
        </p:txBody>
      </p:sp>
      <p:pic>
        <p:nvPicPr>
          <p:cNvPr id="8" name="Grafik 7">
            <a:extLst>
              <a:ext uri="{FF2B5EF4-FFF2-40B4-BE49-F238E27FC236}">
                <a16:creationId xmlns:a16="http://schemas.microsoft.com/office/drawing/2014/main" id="{06E7608B-BAD7-9024-7D90-F1F1F5113A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1493" y="3014643"/>
            <a:ext cx="2866994" cy="3551941"/>
          </a:xfrm>
          <a:prstGeom prst="rect">
            <a:avLst/>
          </a:prstGeom>
        </p:spPr>
      </p:pic>
      <p:pic>
        <p:nvPicPr>
          <p:cNvPr id="9" name="Grafik 8" descr="Ein Bild, das Text, Screenshot, Kreis, Diagramm enthält.&#10;&#10;Automatisch generierte Beschreibung">
            <a:extLst>
              <a:ext uri="{FF2B5EF4-FFF2-40B4-BE49-F238E27FC236}">
                <a16:creationId xmlns:a16="http://schemas.microsoft.com/office/drawing/2014/main" id="{561EFDA4-1431-6144-B4F2-370BF1AE910E}"/>
              </a:ext>
            </a:extLst>
          </p:cNvPr>
          <p:cNvPicPr>
            <a:picLocks noChangeAspect="1"/>
          </p:cNvPicPr>
          <p:nvPr/>
        </p:nvPicPr>
        <p:blipFill rotWithShape="1">
          <a:blip r:embed="rId8">
            <a:alphaModFix/>
            <a:extLst>
              <a:ext uri="{28A0092B-C50C-407E-A947-70E740481C1C}">
                <a14:useLocalDpi xmlns:a14="http://schemas.microsoft.com/office/drawing/2010/main" val="0"/>
              </a:ext>
            </a:extLst>
          </a:blip>
          <a:srcRect l="-2957"/>
          <a:stretch/>
        </p:blipFill>
        <p:spPr>
          <a:xfrm>
            <a:off x="4118891" y="3028011"/>
            <a:ext cx="5856846" cy="3403367"/>
          </a:xfrm>
          <a:prstGeom prst="rect">
            <a:avLst/>
          </a:prstGeom>
        </p:spPr>
      </p:pic>
      <p:pic>
        <p:nvPicPr>
          <p:cNvPr id="5" name="Grafik 4">
            <a:extLst>
              <a:ext uri="{FF2B5EF4-FFF2-40B4-BE49-F238E27FC236}">
                <a16:creationId xmlns:a16="http://schemas.microsoft.com/office/drawing/2014/main" id="{D521227C-0D18-3B35-E846-3971242C547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7411808">
            <a:off x="9981022" y="4608403"/>
            <a:ext cx="2878293" cy="2878293"/>
          </a:xfrm>
          <a:prstGeom prst="rect">
            <a:avLst/>
          </a:prstGeom>
        </p:spPr>
      </p:pic>
    </p:spTree>
    <p:extLst>
      <p:ext uri="{BB962C8B-B14F-4D97-AF65-F5344CB8AC3E}">
        <p14:creationId xmlns:p14="http://schemas.microsoft.com/office/powerpoint/2010/main" val="4213318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B41809-C753-BEE8-E605-37BECC73AFB3}"/>
              </a:ext>
            </a:extLst>
          </p:cNvPr>
          <p:cNvSpPr txBox="1">
            <a:spLocks/>
          </p:cNvSpPr>
          <p:nvPr/>
        </p:nvSpPr>
        <p:spPr>
          <a:xfrm>
            <a:off x="985520" y="1036894"/>
            <a:ext cx="9144000" cy="763774"/>
          </a:xfrm>
          <a:prstGeom prst="rect">
            <a:avLst/>
          </a:prstGeom>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b="1" dirty="0">
                <a:solidFill>
                  <a:schemeClr val="accent1"/>
                </a:solidFill>
                <a:latin typeface="Calibri" panose="020F0502020204030204" pitchFamily="34" charset="0"/>
                <a:cs typeface="Calibri" panose="020F0502020204030204" pitchFamily="34" charset="0"/>
              </a:rPr>
              <a:t>Religiöse Vielfalt vor meiner Haustür</a:t>
            </a:r>
          </a:p>
        </p:txBody>
      </p:sp>
      <p:pic>
        <p:nvPicPr>
          <p:cNvPr id="3" name="Grafik 2">
            <a:extLst>
              <a:ext uri="{FF2B5EF4-FFF2-40B4-BE49-F238E27FC236}">
                <a16:creationId xmlns:a16="http://schemas.microsoft.com/office/drawing/2014/main" id="{BCB4A53F-A777-80E5-BCB9-09BBC6A7C3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3330101">
            <a:off x="8450687" y="703422"/>
            <a:ext cx="5094894" cy="2797774"/>
          </a:xfrm>
          <a:prstGeom prst="rect">
            <a:avLst/>
          </a:prstGeom>
        </p:spPr>
      </p:pic>
      <p:pic>
        <p:nvPicPr>
          <p:cNvPr id="5" name="Grafik 4">
            <a:extLst>
              <a:ext uri="{FF2B5EF4-FFF2-40B4-BE49-F238E27FC236}">
                <a16:creationId xmlns:a16="http://schemas.microsoft.com/office/drawing/2014/main" id="{597D6F87-E55E-7E79-9DF3-006D4D1062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871475" flipV="1">
            <a:off x="-170943" y="4459693"/>
            <a:ext cx="3060172" cy="3060172"/>
          </a:xfrm>
          <a:prstGeom prst="rect">
            <a:avLst/>
          </a:prstGeom>
        </p:spPr>
      </p:pic>
      <p:pic>
        <p:nvPicPr>
          <p:cNvPr id="8" name="Grafik 7">
            <a:extLst>
              <a:ext uri="{FF2B5EF4-FFF2-40B4-BE49-F238E27FC236}">
                <a16:creationId xmlns:a16="http://schemas.microsoft.com/office/drawing/2014/main" id="{5CD4F477-EABF-3D83-A04F-8C3B55F162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7016" y="1669688"/>
            <a:ext cx="3480105" cy="4871697"/>
          </a:xfrm>
          <a:prstGeom prst="rect">
            <a:avLst/>
          </a:prstGeom>
        </p:spPr>
      </p:pic>
    </p:spTree>
    <p:extLst>
      <p:ext uri="{BB962C8B-B14F-4D97-AF65-F5344CB8AC3E}">
        <p14:creationId xmlns:p14="http://schemas.microsoft.com/office/powerpoint/2010/main" val="115654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29F42D-19D7-4BF5-6E8F-83D509EACBAA}"/>
              </a:ext>
            </a:extLst>
          </p:cNvPr>
          <p:cNvSpPr txBox="1">
            <a:spLocks/>
          </p:cNvSpPr>
          <p:nvPr/>
        </p:nvSpPr>
        <p:spPr>
          <a:xfrm>
            <a:off x="985520" y="1040465"/>
            <a:ext cx="9144000" cy="763774"/>
          </a:xfrm>
          <a:prstGeom prst="rect">
            <a:avLst/>
          </a:prstGeom>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b="1" dirty="0">
                <a:solidFill>
                  <a:schemeClr val="accent1"/>
                </a:solidFill>
                <a:latin typeface="Calibri" panose="020F0502020204030204" pitchFamily="34" charset="0"/>
                <a:cs typeface="Calibri" panose="020F0502020204030204" pitchFamily="34" charset="0"/>
              </a:rPr>
              <a:t>Beispiel: Religiöse Vielfalt im Ruhrgebiet </a:t>
            </a:r>
          </a:p>
        </p:txBody>
      </p:sp>
      <p:sp>
        <p:nvSpPr>
          <p:cNvPr id="5" name="Textfeld 4">
            <a:extLst>
              <a:ext uri="{FF2B5EF4-FFF2-40B4-BE49-F238E27FC236}">
                <a16:creationId xmlns:a16="http://schemas.microsoft.com/office/drawing/2014/main" id="{625C132F-7446-6716-B462-6BA3B9D3F191}"/>
              </a:ext>
            </a:extLst>
          </p:cNvPr>
          <p:cNvSpPr txBox="1"/>
          <p:nvPr/>
        </p:nvSpPr>
        <p:spPr>
          <a:xfrm>
            <a:off x="1019174" y="1735270"/>
            <a:ext cx="6926961" cy="553998"/>
          </a:xfrm>
          <a:prstGeom prst="rect">
            <a:avLst/>
          </a:prstGeom>
          <a:noFill/>
        </p:spPr>
        <p:txBody>
          <a:bodyPr wrap="square" lIns="0" tIns="0" rIns="0" bIns="0" rtlCol="0">
            <a:spAutoFit/>
          </a:bodyPr>
          <a:lstStyle/>
          <a:p>
            <a:r>
              <a:rPr lang="de-DE" dirty="0">
                <a:latin typeface="Calibri" panose="020F0502020204030204" pitchFamily="34" charset="0"/>
                <a:cs typeface="Calibri" panose="020F0502020204030204" pitchFamily="34" charset="0"/>
              </a:rPr>
              <a:t>Im Ruhrgebiet leben ca. 250 verschiedene Religionsgemeinschaften. </a:t>
            </a:r>
          </a:p>
          <a:p>
            <a:endParaRPr lang="de-DE" dirty="0"/>
          </a:p>
        </p:txBody>
      </p:sp>
      <p:grpSp>
        <p:nvGrpSpPr>
          <p:cNvPr id="9" name="Gruppieren 8">
            <a:extLst>
              <a:ext uri="{FF2B5EF4-FFF2-40B4-BE49-F238E27FC236}">
                <a16:creationId xmlns:a16="http://schemas.microsoft.com/office/drawing/2014/main" id="{E2F8D67F-2FFE-E9B4-CBEA-EA6DD5C5893D}"/>
              </a:ext>
            </a:extLst>
          </p:cNvPr>
          <p:cNvGrpSpPr/>
          <p:nvPr/>
        </p:nvGrpSpPr>
        <p:grpSpPr>
          <a:xfrm>
            <a:off x="1019175" y="2412125"/>
            <a:ext cx="3679047" cy="3856914"/>
            <a:chOff x="8162116" y="2750187"/>
            <a:chExt cx="3679047" cy="3856914"/>
          </a:xfrm>
        </p:grpSpPr>
        <p:pic>
          <p:nvPicPr>
            <p:cNvPr id="6" name="Picture 1">
              <a:extLst>
                <a:ext uri="{FF2B5EF4-FFF2-40B4-BE49-F238E27FC236}">
                  <a16:creationId xmlns:a16="http://schemas.microsoft.com/office/drawing/2014/main" id="{FCA2C4B3-0AAE-B63C-1475-ECCCFA4938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3431" y="2750187"/>
              <a:ext cx="3677732" cy="354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 name="Textfeld 7">
              <a:extLst>
                <a:ext uri="{FF2B5EF4-FFF2-40B4-BE49-F238E27FC236}">
                  <a16:creationId xmlns:a16="http://schemas.microsoft.com/office/drawing/2014/main" id="{48D6A16C-2BD6-0DA7-A6BD-0952A5EAB4C0}"/>
                </a:ext>
              </a:extLst>
            </p:cNvPr>
            <p:cNvSpPr txBox="1"/>
            <p:nvPr/>
          </p:nvSpPr>
          <p:spPr>
            <a:xfrm>
              <a:off x="8162116" y="6391657"/>
              <a:ext cx="3679047" cy="215444"/>
            </a:xfrm>
            <a:prstGeom prst="rect">
              <a:avLst/>
            </a:prstGeom>
            <a:noFill/>
          </p:spPr>
          <p:txBody>
            <a:bodyPr wrap="square" lIns="0" tIns="0" rIns="0" bIns="0">
              <a:spAutoFit/>
            </a:bodyPr>
            <a:lstStyle/>
            <a:p>
              <a:pPr algn="r"/>
              <a:r>
                <a:rPr lang="de-DE" sz="1400" dirty="0">
                  <a:solidFill>
                    <a:schemeClr val="accent1"/>
                  </a:solidFill>
                  <a:latin typeface="Calibri" panose="020F0502020204030204" pitchFamily="34" charset="0"/>
                  <a:cs typeface="Calibri" panose="020F0502020204030204" pitchFamily="34" charset="0"/>
                </a:rPr>
                <a:t>Diversitätsindex (Krech/Hero 2007)</a:t>
              </a:r>
            </a:p>
          </p:txBody>
        </p:sp>
      </p:grpSp>
      <p:pic>
        <p:nvPicPr>
          <p:cNvPr id="10" name="Grafik 9">
            <a:extLst>
              <a:ext uri="{FF2B5EF4-FFF2-40B4-BE49-F238E27FC236}">
                <a16:creationId xmlns:a16="http://schemas.microsoft.com/office/drawing/2014/main" id="{B3618B41-46CB-C233-8F55-473BCA1E6317}"/>
              </a:ext>
            </a:extLst>
          </p:cNvPr>
          <p:cNvPicPr>
            <a:picLocks/>
          </p:cNvPicPr>
          <p:nvPr/>
        </p:nvPicPr>
        <p:blipFill rotWithShape="1">
          <a:blip r:embed="rId4"/>
          <a:srcRect l="10641" t="3692" r="7887" b="2866"/>
          <a:stretch/>
        </p:blipFill>
        <p:spPr>
          <a:xfrm>
            <a:off x="7575047" y="4250211"/>
            <a:ext cx="2417334" cy="1702800"/>
          </a:xfrm>
          <a:prstGeom prst="rect">
            <a:avLst/>
          </a:prstGeom>
        </p:spPr>
      </p:pic>
      <p:pic>
        <p:nvPicPr>
          <p:cNvPr id="11" name="Grafik 10">
            <a:extLst>
              <a:ext uri="{FF2B5EF4-FFF2-40B4-BE49-F238E27FC236}">
                <a16:creationId xmlns:a16="http://schemas.microsoft.com/office/drawing/2014/main" id="{0D7AD89D-B737-2881-4197-5113C700672A}"/>
              </a:ext>
            </a:extLst>
          </p:cNvPr>
          <p:cNvPicPr>
            <a:picLocks noChangeAspect="1"/>
          </p:cNvPicPr>
          <p:nvPr/>
        </p:nvPicPr>
        <p:blipFill rotWithShape="1">
          <a:blip r:embed="rId5">
            <a:extLst>
              <a:ext uri="{28A0092B-C50C-407E-A947-70E740481C1C}">
                <a14:useLocalDpi xmlns:a14="http://schemas.microsoft.com/office/drawing/2010/main" val="0"/>
              </a:ext>
            </a:extLst>
          </a:blip>
          <a:srcRect l="1668" r="1668"/>
          <a:stretch/>
        </p:blipFill>
        <p:spPr>
          <a:xfrm>
            <a:off x="10166157" y="2420938"/>
            <a:ext cx="1697855" cy="2339276"/>
          </a:xfrm>
          <a:prstGeom prst="rect">
            <a:avLst/>
          </a:prstGeom>
        </p:spPr>
      </p:pic>
      <p:pic>
        <p:nvPicPr>
          <p:cNvPr id="12" name="Grafik 11">
            <a:extLst>
              <a:ext uri="{FF2B5EF4-FFF2-40B4-BE49-F238E27FC236}">
                <a16:creationId xmlns:a16="http://schemas.microsoft.com/office/drawing/2014/main" id="{7A32B24F-9E86-0397-0771-1B89360228F6}"/>
              </a:ext>
            </a:extLst>
          </p:cNvPr>
          <p:cNvPicPr>
            <a:picLocks/>
          </p:cNvPicPr>
          <p:nvPr/>
        </p:nvPicPr>
        <p:blipFill rotWithShape="1">
          <a:blip r:embed="rId6" cstate="print">
            <a:extLst>
              <a:ext uri="{28A0092B-C50C-407E-A947-70E740481C1C}">
                <a14:useLocalDpi xmlns:a14="http://schemas.microsoft.com/office/drawing/2010/main" val="0"/>
              </a:ext>
            </a:extLst>
          </a:blip>
          <a:srcRect l="12366" t="13207" r="12466" b="4878"/>
          <a:stretch/>
        </p:blipFill>
        <p:spPr>
          <a:xfrm>
            <a:off x="4860860" y="2420938"/>
            <a:ext cx="2551550" cy="1702800"/>
          </a:xfrm>
          <a:prstGeom prst="rect">
            <a:avLst/>
          </a:prstGeom>
        </p:spPr>
      </p:pic>
      <p:pic>
        <p:nvPicPr>
          <p:cNvPr id="13" name="Grafik 12">
            <a:extLst>
              <a:ext uri="{FF2B5EF4-FFF2-40B4-BE49-F238E27FC236}">
                <a16:creationId xmlns:a16="http://schemas.microsoft.com/office/drawing/2014/main" id="{8A8B5014-8A02-94E3-058F-C353F3FCB81A}"/>
              </a:ext>
            </a:extLst>
          </p:cNvPr>
          <p:cNvPicPr>
            <a:picLocks/>
          </p:cNvPicPr>
          <p:nvPr/>
        </p:nvPicPr>
        <p:blipFill rotWithShape="1">
          <a:blip r:embed="rId7"/>
          <a:srcRect l="7042" t="-634" r="12052" b="16212"/>
          <a:stretch/>
        </p:blipFill>
        <p:spPr>
          <a:xfrm>
            <a:off x="4871998" y="4250211"/>
            <a:ext cx="2529273" cy="1702800"/>
          </a:xfrm>
          <a:prstGeom prst="rect">
            <a:avLst/>
          </a:prstGeom>
        </p:spPr>
      </p:pic>
      <p:pic>
        <p:nvPicPr>
          <p:cNvPr id="14" name="Grafik 13">
            <a:extLst>
              <a:ext uri="{FF2B5EF4-FFF2-40B4-BE49-F238E27FC236}">
                <a16:creationId xmlns:a16="http://schemas.microsoft.com/office/drawing/2014/main" id="{B6C4EF6A-B3FD-649F-14E3-185C5EBE8C3F}"/>
              </a:ext>
            </a:extLst>
          </p:cNvPr>
          <p:cNvPicPr>
            <a:picLocks noChangeAspect="1"/>
          </p:cNvPicPr>
          <p:nvPr/>
        </p:nvPicPr>
        <p:blipFill>
          <a:blip r:embed="rId8"/>
          <a:srcRect l="249" r="249"/>
          <a:stretch/>
        </p:blipFill>
        <p:spPr>
          <a:xfrm>
            <a:off x="7575050" y="2422923"/>
            <a:ext cx="2405620" cy="1708015"/>
          </a:xfrm>
          <a:prstGeom prst="rect">
            <a:avLst/>
          </a:prstGeom>
        </p:spPr>
      </p:pic>
      <p:pic>
        <p:nvPicPr>
          <p:cNvPr id="4" name="Grafik 3">
            <a:extLst>
              <a:ext uri="{FF2B5EF4-FFF2-40B4-BE49-F238E27FC236}">
                <a16:creationId xmlns:a16="http://schemas.microsoft.com/office/drawing/2014/main" id="{4F8404FE-5E37-F95F-E619-C03824DD842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3141434" flipV="1">
            <a:off x="-476135" y="4946612"/>
            <a:ext cx="2429410" cy="2429410"/>
          </a:xfrm>
          <a:prstGeom prst="rect">
            <a:avLst/>
          </a:prstGeom>
        </p:spPr>
      </p:pic>
      <p:pic>
        <p:nvPicPr>
          <p:cNvPr id="3" name="Grafik 2">
            <a:extLst>
              <a:ext uri="{FF2B5EF4-FFF2-40B4-BE49-F238E27FC236}">
                <a16:creationId xmlns:a16="http://schemas.microsoft.com/office/drawing/2014/main" id="{642F5206-30CD-A7F8-7D63-F973E4F8AEE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805328">
            <a:off x="9518181" y="-159165"/>
            <a:ext cx="4099505" cy="2251173"/>
          </a:xfrm>
          <a:prstGeom prst="rect">
            <a:avLst/>
          </a:prstGeom>
        </p:spPr>
      </p:pic>
    </p:spTree>
    <p:extLst>
      <p:ext uri="{BB962C8B-B14F-4D97-AF65-F5344CB8AC3E}">
        <p14:creationId xmlns:p14="http://schemas.microsoft.com/office/powerpoint/2010/main" val="1819589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30AC7B-D1FD-5319-AF62-697A48AEBF44}"/>
              </a:ext>
            </a:extLst>
          </p:cNvPr>
          <p:cNvSpPr txBox="1">
            <a:spLocks/>
          </p:cNvSpPr>
          <p:nvPr/>
        </p:nvSpPr>
        <p:spPr>
          <a:xfrm>
            <a:off x="985519" y="1014884"/>
            <a:ext cx="10415543" cy="1702352"/>
          </a:xfrm>
          <a:prstGeom prst="rect">
            <a:avLst/>
          </a:prstGeom>
        </p:spPr>
        <p:txBody>
          <a:bodyPr lIns="0" tIns="0" rIns="0" bIns="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4500"/>
              </a:lnSpc>
            </a:pPr>
            <a:r>
              <a:rPr lang="de-DE" sz="4000" b="1" dirty="0">
                <a:solidFill>
                  <a:schemeClr val="accent1"/>
                </a:solidFill>
                <a:latin typeface="Calibri" panose="020F0502020204030204" pitchFamily="34" charset="0"/>
                <a:cs typeface="Calibri" panose="020F0502020204030204" pitchFamily="34" charset="0"/>
              </a:rPr>
              <a:t>Was ist Religionswissenschaft bzw. </a:t>
            </a:r>
            <a:br>
              <a:rPr lang="de-DE" sz="4000" b="1" dirty="0">
                <a:solidFill>
                  <a:schemeClr val="accent1"/>
                </a:solidFill>
                <a:latin typeface="Calibri" panose="020F0502020204030204" pitchFamily="34" charset="0"/>
                <a:cs typeface="Calibri" panose="020F0502020204030204" pitchFamily="34" charset="0"/>
              </a:rPr>
            </a:br>
            <a:r>
              <a:rPr lang="de-DE" sz="4000" b="1" dirty="0">
                <a:solidFill>
                  <a:schemeClr val="accent1"/>
                </a:solidFill>
                <a:latin typeface="Calibri" panose="020F0502020204030204" pitchFamily="34" charset="0"/>
                <a:cs typeface="Calibri" panose="020F0502020204030204" pitchFamily="34" charset="0"/>
              </a:rPr>
              <a:t>eine religionswissenschaftliche Perspektive? </a:t>
            </a:r>
          </a:p>
        </p:txBody>
      </p:sp>
      <p:pic>
        <p:nvPicPr>
          <p:cNvPr id="3" name="Grafik 2">
            <a:extLst>
              <a:ext uri="{FF2B5EF4-FFF2-40B4-BE49-F238E27FC236}">
                <a16:creationId xmlns:a16="http://schemas.microsoft.com/office/drawing/2014/main" id="{B3D60D9E-D2D7-A991-712C-D902482C0C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996828" flipV="1">
            <a:off x="490704" y="4573920"/>
            <a:ext cx="2976190" cy="2976190"/>
          </a:xfrm>
          <a:prstGeom prst="rect">
            <a:avLst/>
          </a:prstGeom>
        </p:spPr>
      </p:pic>
      <p:pic>
        <p:nvPicPr>
          <p:cNvPr id="4" name="Grafik 3">
            <a:extLst>
              <a:ext uri="{FF2B5EF4-FFF2-40B4-BE49-F238E27FC236}">
                <a16:creationId xmlns:a16="http://schemas.microsoft.com/office/drawing/2014/main" id="{B3A21FC7-B150-8BF0-97AF-9A243EC56B6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398101">
            <a:off x="8418566" y="1452121"/>
            <a:ext cx="5508516" cy="3024907"/>
          </a:xfrm>
          <a:prstGeom prst="rect">
            <a:avLst/>
          </a:prstGeom>
        </p:spPr>
      </p:pic>
      <p:sp>
        <p:nvSpPr>
          <p:cNvPr id="5" name="Textfeld 4">
            <a:extLst>
              <a:ext uri="{FF2B5EF4-FFF2-40B4-BE49-F238E27FC236}">
                <a16:creationId xmlns:a16="http://schemas.microsoft.com/office/drawing/2014/main" id="{83024C6F-A93E-F282-241E-7EEA6DE3326B}"/>
              </a:ext>
            </a:extLst>
          </p:cNvPr>
          <p:cNvSpPr txBox="1"/>
          <p:nvPr/>
        </p:nvSpPr>
        <p:spPr>
          <a:xfrm>
            <a:off x="1019175" y="2290603"/>
            <a:ext cx="4897438" cy="2200602"/>
          </a:xfrm>
          <a:prstGeom prst="rect">
            <a:avLst/>
          </a:prstGeom>
          <a:noFill/>
        </p:spPr>
        <p:txBody>
          <a:bodyPr wrap="square" lIns="0" tIns="0" rIns="0" bIns="0" rtlCol="0">
            <a:spAutoFit/>
          </a:bodyPr>
          <a:lstStyle/>
          <a:p>
            <a:pPr marL="216000" indent="-216000">
              <a:lnSpc>
                <a:spcPts val="3000"/>
              </a:lnSpc>
              <a:buClr>
                <a:schemeClr val="accent1"/>
              </a:buClr>
              <a:buSzPct val="90000"/>
              <a:buBlip>
                <a:blip r:embed="rId3">
                  <a:extLst>
                    <a:ext uri="{96DAC541-7B7A-43D3-8B79-37D633B846F1}">
                      <asvg:svgBlip xmlns:asvg="http://schemas.microsoft.com/office/drawing/2016/SVG/main" r:embed="rId4"/>
                    </a:ext>
                  </a:extLst>
                </a:blip>
              </a:buBlip>
            </a:pPr>
            <a:r>
              <a:rPr lang="de-DE" dirty="0">
                <a:latin typeface="Calibri" panose="020F0502020204030204" pitchFamily="34" charset="0"/>
                <a:cs typeface="Calibri" panose="020F0502020204030204" pitchFamily="34" charset="0"/>
              </a:rPr>
              <a:t>Wissen über religiöse und kulturelle Vielfalt</a:t>
            </a:r>
          </a:p>
          <a:p>
            <a:pPr marL="216000" indent="-216000">
              <a:lnSpc>
                <a:spcPts val="3000"/>
              </a:lnSpc>
              <a:buClr>
                <a:schemeClr val="accent1"/>
              </a:buClr>
              <a:buSzPct val="90000"/>
              <a:buBlip>
                <a:blip r:embed="rId3">
                  <a:extLst>
                    <a:ext uri="{96DAC541-7B7A-43D3-8B79-37D633B846F1}">
                      <asvg:svgBlip xmlns:asvg="http://schemas.microsoft.com/office/drawing/2016/SVG/main" r:embed="rId4"/>
                    </a:ext>
                  </a:extLst>
                </a:blip>
              </a:buBlip>
            </a:pPr>
            <a:r>
              <a:rPr lang="de-DE" sz="1800" dirty="0">
                <a:latin typeface="Calibri" panose="020F0502020204030204" pitchFamily="34" charset="0"/>
                <a:cs typeface="Calibri" panose="020F0502020204030204" pitchFamily="34" charset="0"/>
              </a:rPr>
              <a:t>Verschiedene Wertesysteme verstehen</a:t>
            </a:r>
          </a:p>
          <a:p>
            <a:pPr marL="216000" indent="-216000">
              <a:lnSpc>
                <a:spcPts val="3000"/>
              </a:lnSpc>
              <a:buClr>
                <a:schemeClr val="accent1"/>
              </a:buClr>
              <a:buSzPct val="90000"/>
              <a:buBlip>
                <a:blip r:embed="rId3">
                  <a:extLst>
                    <a:ext uri="{96DAC541-7B7A-43D3-8B79-37D633B846F1}">
                      <asvg:svgBlip xmlns:asvg="http://schemas.microsoft.com/office/drawing/2016/SVG/main" r:embed="rId4"/>
                    </a:ext>
                  </a:extLst>
                </a:blip>
              </a:buBlip>
            </a:pPr>
            <a:r>
              <a:rPr lang="de-DE" dirty="0">
                <a:latin typeface="Calibri" panose="020F0502020204030204" pitchFamily="34" charset="0"/>
                <a:cs typeface="Calibri" panose="020F0502020204030204" pitchFamily="34" charset="0"/>
              </a:rPr>
              <a:t> </a:t>
            </a:r>
            <a:r>
              <a:rPr lang="de-DE" sz="1800" dirty="0">
                <a:latin typeface="Calibri" panose="020F0502020204030204" pitchFamily="34" charset="0"/>
                <a:cs typeface="Calibri" panose="020F0502020204030204" pitchFamily="34" charset="0"/>
              </a:rPr>
              <a:t>Perspektivwechsel vornehmen </a:t>
            </a:r>
          </a:p>
          <a:p>
            <a:pPr marL="216000" indent="-216000">
              <a:lnSpc>
                <a:spcPts val="3000"/>
              </a:lnSpc>
              <a:buClr>
                <a:schemeClr val="accent1"/>
              </a:buClr>
              <a:buSzPct val="90000"/>
              <a:buBlip>
                <a:blip r:embed="rId3">
                  <a:extLst>
                    <a:ext uri="{96DAC541-7B7A-43D3-8B79-37D633B846F1}">
                      <asvg:svgBlip xmlns:asvg="http://schemas.microsoft.com/office/drawing/2016/SVG/main" r:embed="rId4"/>
                    </a:ext>
                  </a:extLst>
                </a:blip>
              </a:buBlip>
            </a:pPr>
            <a:r>
              <a:rPr lang="de-DE" sz="1800" dirty="0">
                <a:latin typeface="Calibri" panose="020F0502020204030204" pitchFamily="34" charset="0"/>
                <a:cs typeface="Calibri" panose="020F0502020204030204" pitchFamily="34" charset="0"/>
              </a:rPr>
              <a:t>Verständnis für „Fremdes“ erzeugen </a:t>
            </a:r>
          </a:p>
          <a:p>
            <a:pPr marL="216000" indent="-216000">
              <a:lnSpc>
                <a:spcPts val="3000"/>
              </a:lnSpc>
              <a:buClr>
                <a:schemeClr val="accent1"/>
              </a:buClr>
              <a:buSzPct val="90000"/>
              <a:buBlip>
                <a:blip r:embed="rId3">
                  <a:extLst>
                    <a:ext uri="{96DAC541-7B7A-43D3-8B79-37D633B846F1}">
                      <asvg:svgBlip xmlns:asvg="http://schemas.microsoft.com/office/drawing/2016/SVG/main" r:embed="rId4"/>
                    </a:ext>
                  </a:extLst>
                </a:blip>
              </a:buBlip>
            </a:pPr>
            <a:r>
              <a:rPr lang="de-DE" sz="1800" dirty="0">
                <a:latin typeface="Calibri" panose="020F0502020204030204" pitchFamily="34" charset="0"/>
                <a:cs typeface="Calibri" panose="020F0502020204030204" pitchFamily="34" charset="0"/>
              </a:rPr>
              <a:t>Sensibilisierung</a:t>
            </a:r>
            <a:endParaRPr lang="de-DE" dirty="0">
              <a:latin typeface="Calibri" panose="020F0502020204030204" pitchFamily="34" charset="0"/>
              <a:cs typeface="Calibri" panose="020F0502020204030204" pitchFamily="34" charset="0"/>
            </a:endParaRPr>
          </a:p>
          <a:p>
            <a:endParaRPr lang="de-DE" dirty="0"/>
          </a:p>
        </p:txBody>
      </p:sp>
    </p:spTree>
    <p:extLst>
      <p:ext uri="{BB962C8B-B14F-4D97-AF65-F5344CB8AC3E}">
        <p14:creationId xmlns:p14="http://schemas.microsoft.com/office/powerpoint/2010/main" val="1079381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F015B4-61CE-B0E3-1C4C-E3CF45BE7C8F}"/>
              </a:ext>
            </a:extLst>
          </p:cNvPr>
          <p:cNvSpPr txBox="1">
            <a:spLocks/>
          </p:cNvSpPr>
          <p:nvPr/>
        </p:nvSpPr>
        <p:spPr>
          <a:xfrm>
            <a:off x="985520" y="1040460"/>
            <a:ext cx="9144000" cy="763774"/>
          </a:xfrm>
          <a:prstGeom prst="rect">
            <a:avLst/>
          </a:prstGeom>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b="1" dirty="0">
                <a:solidFill>
                  <a:schemeClr val="accent1"/>
                </a:solidFill>
                <a:latin typeface="Calibri" panose="020F0502020204030204" pitchFamily="34" charset="0"/>
                <a:cs typeface="Calibri" panose="020F0502020204030204" pitchFamily="34" charset="0"/>
              </a:rPr>
              <a:t>Beispiel: Religiöse Vielfalt im Ruhrgebiet </a:t>
            </a:r>
          </a:p>
        </p:txBody>
      </p:sp>
      <p:graphicFrame>
        <p:nvGraphicFramePr>
          <p:cNvPr id="3" name="Tabelle 2">
            <a:extLst>
              <a:ext uri="{FF2B5EF4-FFF2-40B4-BE49-F238E27FC236}">
                <a16:creationId xmlns:a16="http://schemas.microsoft.com/office/drawing/2014/main" id="{9CE87BC1-0F2D-3120-EAE5-A71302D14798}"/>
              </a:ext>
            </a:extLst>
          </p:cNvPr>
          <p:cNvGraphicFramePr>
            <a:graphicFrameLocks noGrp="1"/>
          </p:cNvGraphicFramePr>
          <p:nvPr>
            <p:extLst>
              <p:ext uri="{D42A27DB-BD31-4B8C-83A1-F6EECF244321}">
                <p14:modId xmlns:p14="http://schemas.microsoft.com/office/powerpoint/2010/main" val="1572042165"/>
              </p:ext>
            </p:extLst>
          </p:nvPr>
        </p:nvGraphicFramePr>
        <p:xfrm>
          <a:off x="1019176" y="1706799"/>
          <a:ext cx="10821987" cy="4746722"/>
        </p:xfrm>
        <a:graphic>
          <a:graphicData uri="http://schemas.openxmlformats.org/drawingml/2006/table">
            <a:tbl>
              <a:tblPr firstRow="1" bandRow="1">
                <a:tableStyleId>{0E3FDE45-AF77-4B5C-9715-49D594BDF05E}</a:tableStyleId>
              </a:tblPr>
              <a:tblGrid>
                <a:gridCol w="857739">
                  <a:extLst>
                    <a:ext uri="{9D8B030D-6E8A-4147-A177-3AD203B41FA5}">
                      <a16:colId xmlns:a16="http://schemas.microsoft.com/office/drawing/2014/main" val="3778692129"/>
                    </a:ext>
                  </a:extLst>
                </a:gridCol>
                <a:gridCol w="2425335">
                  <a:extLst>
                    <a:ext uri="{9D8B030D-6E8A-4147-A177-3AD203B41FA5}">
                      <a16:colId xmlns:a16="http://schemas.microsoft.com/office/drawing/2014/main" val="2228640964"/>
                    </a:ext>
                  </a:extLst>
                </a:gridCol>
                <a:gridCol w="7538913">
                  <a:extLst>
                    <a:ext uri="{9D8B030D-6E8A-4147-A177-3AD203B41FA5}">
                      <a16:colId xmlns:a16="http://schemas.microsoft.com/office/drawing/2014/main" val="2766234309"/>
                    </a:ext>
                  </a:extLst>
                </a:gridCol>
              </a:tblGrid>
              <a:tr h="180000">
                <a:tc>
                  <a:txBody>
                    <a:bodyPr/>
                    <a:lstStyle/>
                    <a:p>
                      <a:pPr lvl="0">
                        <a:lnSpc>
                          <a:spcPts val="1900"/>
                        </a:lnSpc>
                      </a:pPr>
                      <a:r>
                        <a:rPr lang="de-DE" sz="1400" b="1" i="0" dirty="0">
                          <a:solidFill>
                            <a:schemeClr val="accent1"/>
                          </a:solidFill>
                          <a:latin typeface="Calibri" panose="020F0502020204030204" pitchFamily="34" charset="0"/>
                          <a:cs typeface="Calibri" panose="020F0502020204030204" pitchFamily="34" charset="0"/>
                        </a:rPr>
                        <a:t>Modul</a:t>
                      </a:r>
                    </a:p>
                  </a:txBody>
                  <a:tcPr marL="72000" marR="72000" marT="36000" marB="36000">
                    <a:lnT w="12700" cmpd="sng">
                      <a:noFill/>
                    </a:lnT>
                  </a:tcPr>
                </a:tc>
                <a:tc>
                  <a:txBody>
                    <a:bodyPr/>
                    <a:lstStyle/>
                    <a:p>
                      <a:pPr>
                        <a:lnSpc>
                          <a:spcPts val="1900"/>
                        </a:lnSpc>
                      </a:pPr>
                      <a:r>
                        <a:rPr lang="de-DE" sz="1400" b="1" i="0" dirty="0">
                          <a:solidFill>
                            <a:schemeClr val="accent1"/>
                          </a:solidFill>
                          <a:latin typeface="Calibri" panose="020F0502020204030204" pitchFamily="34" charset="0"/>
                          <a:cs typeface="Calibri" panose="020F0502020204030204" pitchFamily="34" charset="0"/>
                        </a:rPr>
                        <a:t>Titel</a:t>
                      </a:r>
                    </a:p>
                  </a:txBody>
                  <a:tcPr marL="72000" marR="72000" marT="36000" marB="36000">
                    <a:lnT w="12700" cmpd="sng">
                      <a:noFill/>
                    </a:lnT>
                  </a:tcPr>
                </a:tc>
                <a:tc>
                  <a:txBody>
                    <a:bodyPr/>
                    <a:lstStyle/>
                    <a:p>
                      <a:pPr>
                        <a:lnSpc>
                          <a:spcPts val="1900"/>
                        </a:lnSpc>
                      </a:pPr>
                      <a:r>
                        <a:rPr lang="de-DE" sz="1400" b="1" i="0" dirty="0">
                          <a:solidFill>
                            <a:schemeClr val="accent1"/>
                          </a:solidFill>
                          <a:latin typeface="Calibri" panose="020F0502020204030204" pitchFamily="34" charset="0"/>
                          <a:cs typeface="Calibri" panose="020F0502020204030204" pitchFamily="34" charset="0"/>
                        </a:rPr>
                        <a:t>Inhalte</a:t>
                      </a:r>
                      <a:r>
                        <a:rPr lang="de-DE" sz="1400" b="1" i="0" dirty="0">
                          <a:latin typeface="Calibri" panose="020F0502020204030204" pitchFamily="34" charset="0"/>
                          <a:cs typeface="Calibri" panose="020F0502020204030204" pitchFamily="34" charset="0"/>
                        </a:rPr>
                        <a:t> </a:t>
                      </a:r>
                    </a:p>
                  </a:txBody>
                  <a:tcPr marL="72000" marR="72000" marT="36000" marB="36000">
                    <a:lnT w="12700" cmpd="sng">
                      <a:noFill/>
                    </a:lnT>
                  </a:tcPr>
                </a:tc>
                <a:extLst>
                  <a:ext uri="{0D108BD9-81ED-4DB2-BD59-A6C34878D82A}">
                    <a16:rowId xmlns:a16="http://schemas.microsoft.com/office/drawing/2014/main" val="2328422740"/>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1 </a:t>
                      </a:r>
                    </a:p>
                  </a:txBody>
                  <a:tcPr marL="72000" marR="72000" marT="36000" marB="36000">
                    <a:solidFill>
                      <a:schemeClr val="accent2">
                        <a:alpha val="10000"/>
                      </a:schemeClr>
                    </a:solidFill>
                  </a:tcPr>
                </a:tc>
                <a:tc>
                  <a:txBody>
                    <a:bodyPr/>
                    <a:lstStyle/>
                    <a:p>
                      <a:pPr>
                        <a:lnSpc>
                          <a:spcPts val="1900"/>
                        </a:lnSpc>
                      </a:pPr>
                      <a:r>
                        <a:rPr lang="de-DE" sz="1400" b="0" i="0" dirty="0">
                          <a:latin typeface="Calibri" panose="020F0502020204030204" pitchFamily="34" charset="0"/>
                          <a:cs typeface="Calibri" panose="020F0502020204030204" pitchFamily="34" charset="0"/>
                        </a:rPr>
                        <a:t>Einführung – Basismodul – „Grüne Religion?!“ </a:t>
                      </a:r>
                    </a:p>
                  </a:txBody>
                  <a:tcPr marL="72000" marR="72000" marT="36000" marB="36000">
                    <a:solidFill>
                      <a:schemeClr val="accent2">
                        <a:alpha val="10000"/>
                      </a:schemeClr>
                    </a:solidFill>
                  </a:tcPr>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Grüne Religion?! </a:t>
                      </a:r>
                      <a:r>
                        <a:rPr lang="de-DE" sz="1400" b="0" i="0" dirty="0">
                          <a:solidFill>
                            <a:schemeClr val="accent1"/>
                          </a:solidFill>
                          <a:latin typeface="Calibri" panose="020F0502020204030204" pitchFamily="34" charset="0"/>
                          <a:cs typeface="Calibri" panose="020F0502020204030204" pitchFamily="34" charset="0"/>
                        </a:rPr>
                        <a:t>|</a:t>
                      </a:r>
                      <a:r>
                        <a:rPr lang="de-DE" sz="1400" b="0" i="0" dirty="0">
                          <a:latin typeface="Calibri" panose="020F0502020204030204" pitchFamily="34" charset="0"/>
                          <a:cs typeface="Calibri" panose="020F0502020204030204" pitchFamily="34" charset="0"/>
                        </a:rPr>
                        <a:t> Ergrünen die Religionen?</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Einflussfaktoren auf nachhaltiges Handeln</a:t>
                      </a:r>
                      <a:r>
                        <a:rPr lang="de-DE" sz="1400" b="0" i="0" dirty="0">
                          <a:solidFill>
                            <a:schemeClr val="accent1"/>
                          </a:solidFill>
                          <a:latin typeface="Calibri" panose="020F0502020204030204" pitchFamily="34" charset="0"/>
                          <a:cs typeface="Calibri" panose="020F0502020204030204" pitchFamily="34" charset="0"/>
                        </a:rPr>
                        <a:t> | </a:t>
                      </a:r>
                      <a:br>
                        <a:rPr lang="de-DE" sz="1400" b="0" i="0" dirty="0">
                          <a:solidFill>
                            <a:schemeClr val="accent1"/>
                          </a:solidFill>
                          <a:latin typeface="Calibri" panose="020F0502020204030204" pitchFamily="34" charset="0"/>
                          <a:cs typeface="Calibri" panose="020F0502020204030204" pitchFamily="34" charset="0"/>
                        </a:rPr>
                      </a:br>
                      <a:r>
                        <a:rPr lang="de-DE" sz="1400" b="0" i="0" dirty="0">
                          <a:latin typeface="Calibri" panose="020F0502020204030204" pitchFamily="34" charset="0"/>
                          <a:cs typeface="Calibri" panose="020F0502020204030204" pitchFamily="34" charset="0"/>
                        </a:rPr>
                        <a:t>Ist der Klimawandel eine Frage des Glaubens?</a:t>
                      </a:r>
                    </a:p>
                  </a:txBody>
                  <a:tcPr marL="72000" marR="72000" marT="36000" marB="36000">
                    <a:solidFill>
                      <a:schemeClr val="accent2">
                        <a:alpha val="10000"/>
                      </a:schemeClr>
                    </a:solidFill>
                  </a:tcPr>
                </a:tc>
                <a:extLst>
                  <a:ext uri="{0D108BD9-81ED-4DB2-BD59-A6C34878D82A}">
                    <a16:rowId xmlns:a16="http://schemas.microsoft.com/office/drawing/2014/main" val="4163888677"/>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2 </a:t>
                      </a:r>
                    </a:p>
                  </a:txBody>
                  <a:tcPr marL="72000" marR="72000" marT="36000" marB="36000"/>
                </a:tc>
                <a:tc>
                  <a:txBody>
                    <a:bodyPr/>
                    <a:lstStyle/>
                    <a:p>
                      <a:pPr>
                        <a:lnSpc>
                          <a:spcPts val="1900"/>
                        </a:lnSpc>
                      </a:pPr>
                      <a:r>
                        <a:rPr lang="de-DE" sz="1400" b="0" i="0" dirty="0">
                          <a:latin typeface="Calibri" panose="020F0502020204030204" pitchFamily="34" charset="0"/>
                          <a:cs typeface="Calibri" panose="020F0502020204030204" pitchFamily="34" charset="0"/>
                        </a:rPr>
                        <a:t>Christentum</a:t>
                      </a:r>
                    </a:p>
                  </a:txBody>
                  <a:tcPr marL="72000" marR="72000" marT="36000" marB="36000"/>
                </a:tc>
                <a:tc>
                  <a:txBody>
                    <a:bodyPr/>
                    <a:lstStyle/>
                    <a:p>
                      <a:pPr marL="0" marR="0" lvl="0" indent="0" algn="l" defTabSz="914400" rtl="0" eaLnBrk="1" fontAlgn="auto" latinLnBrk="0" hangingPunct="1">
                        <a:lnSpc>
                          <a:spcPts val="1900"/>
                        </a:lnSpc>
                        <a:spcBef>
                          <a:spcPts val="0"/>
                        </a:spcBef>
                        <a:spcAft>
                          <a:spcPts val="0"/>
                        </a:spcAft>
                        <a:buClr>
                          <a:schemeClr val="accent1"/>
                        </a:buClr>
                        <a:buSzTx/>
                        <a:buFont typeface="Systemschrift Normal"/>
                        <a:buNone/>
                        <a:tabLst/>
                        <a:defRPr/>
                      </a:pPr>
                      <a:r>
                        <a:rPr lang="de-DE" sz="1400" b="0" i="0" dirty="0">
                          <a:latin typeface="Calibri" panose="020F0502020204030204" pitchFamily="34" charset="0"/>
                          <a:cs typeface="Calibri" panose="020F0502020204030204" pitchFamily="34" charset="0"/>
                        </a:rPr>
                        <a:t>Bewahrung der Schöpfung</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Kritik am Christentum</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Papst Franziskus’ Enzyklika Laudato Si’, </a:t>
                      </a:r>
                      <a:br>
                        <a:rPr lang="de-DE" sz="1400" b="0" i="0" dirty="0">
                          <a:latin typeface="Calibri" panose="020F0502020204030204" pitchFamily="34" charset="0"/>
                          <a:cs typeface="Calibri" panose="020F0502020204030204" pitchFamily="34" charset="0"/>
                        </a:rPr>
                      </a:br>
                      <a:r>
                        <a:rPr lang="de-DE" sz="1400" b="0" i="0" dirty="0">
                          <a:latin typeface="Calibri" panose="020F0502020204030204" pitchFamily="34" charset="0"/>
                          <a:cs typeface="Calibri" panose="020F0502020204030204" pitchFamily="34" charset="0"/>
                        </a:rPr>
                        <a:t>Franziskus von Assisi</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Das Kunstobjekt „Der Klimabeichtstuhl“</a:t>
                      </a:r>
                    </a:p>
                  </a:txBody>
                  <a:tcPr marL="72000" marR="72000" marT="36000" marB="36000"/>
                </a:tc>
                <a:extLst>
                  <a:ext uri="{0D108BD9-81ED-4DB2-BD59-A6C34878D82A}">
                    <a16:rowId xmlns:a16="http://schemas.microsoft.com/office/drawing/2014/main" val="2177627291"/>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3 </a:t>
                      </a:r>
                    </a:p>
                  </a:txBody>
                  <a:tcPr marL="72000" marR="72000" marT="36000" marB="36000">
                    <a:solidFill>
                      <a:schemeClr val="accent2">
                        <a:alpha val="10000"/>
                      </a:schemeClr>
                    </a:solidFill>
                  </a:tcPr>
                </a:tc>
                <a:tc>
                  <a:txBody>
                    <a:bodyPr/>
                    <a:lstStyle/>
                    <a:p>
                      <a:pPr>
                        <a:lnSpc>
                          <a:spcPts val="1900"/>
                        </a:lnSpc>
                      </a:pPr>
                      <a:r>
                        <a:rPr lang="de-DE" sz="1400" b="0" i="0" dirty="0">
                          <a:latin typeface="Calibri" panose="020F0502020204030204" pitchFamily="34" charset="0"/>
                          <a:cs typeface="Calibri" panose="020F0502020204030204" pitchFamily="34" charset="0"/>
                        </a:rPr>
                        <a:t>Buddhismus</a:t>
                      </a:r>
                    </a:p>
                  </a:txBody>
                  <a:tcPr marL="72000" marR="72000" marT="36000" marB="36000">
                    <a:solidFill>
                      <a:schemeClr val="accent2">
                        <a:alpha val="10000"/>
                      </a:schemeClr>
                    </a:solidFill>
                  </a:tcPr>
                </a:tc>
                <a:tc>
                  <a:txBody>
                    <a:bodyPr/>
                    <a:lstStyle/>
                    <a:p>
                      <a:pPr marL="0" marR="0" lvl="0" indent="0" algn="l" defTabSz="914400" rtl="0" eaLnBrk="1" fontAlgn="auto" latinLnBrk="0" hangingPunct="1">
                        <a:lnSpc>
                          <a:spcPts val="1900"/>
                        </a:lnSpc>
                        <a:spcBef>
                          <a:spcPts val="0"/>
                        </a:spcBef>
                        <a:spcAft>
                          <a:spcPts val="0"/>
                        </a:spcAft>
                        <a:buClr>
                          <a:schemeClr val="accent1"/>
                        </a:buClr>
                        <a:buSzTx/>
                        <a:buFont typeface="Systemschrift Normal"/>
                        <a:buNone/>
                        <a:tabLst/>
                        <a:defRPr/>
                      </a:pPr>
                      <a:r>
                        <a:rPr lang="de-DE" sz="1400" b="0" i="0" dirty="0">
                          <a:latin typeface="Calibri" panose="020F0502020204030204" pitchFamily="34" charset="0"/>
                          <a:cs typeface="Calibri" panose="020F0502020204030204" pitchFamily="34" charset="0"/>
                        </a:rPr>
                        <a:t>Buddhismus</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Engagierter Buddhismus</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Worterklärungen </a:t>
                      </a:r>
                    </a:p>
                  </a:txBody>
                  <a:tcPr marL="72000" marR="72000" marT="36000" marB="36000">
                    <a:solidFill>
                      <a:schemeClr val="accent2">
                        <a:alpha val="10000"/>
                      </a:schemeClr>
                    </a:solidFill>
                  </a:tcPr>
                </a:tc>
                <a:extLst>
                  <a:ext uri="{0D108BD9-81ED-4DB2-BD59-A6C34878D82A}">
                    <a16:rowId xmlns:a16="http://schemas.microsoft.com/office/drawing/2014/main" val="2622138114"/>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4 </a:t>
                      </a:r>
                    </a:p>
                  </a:txBody>
                  <a:tcPr marL="72000" marR="72000" marT="36000" marB="36000"/>
                </a:tc>
                <a:tc>
                  <a:txBody>
                    <a:bodyPr/>
                    <a:lstStyle/>
                    <a:p>
                      <a:pPr>
                        <a:lnSpc>
                          <a:spcPts val="1900"/>
                        </a:lnSpc>
                      </a:pPr>
                      <a:r>
                        <a:rPr lang="de-DE" sz="1400" b="0" i="0" dirty="0">
                          <a:latin typeface="Calibri" panose="020F0502020204030204" pitchFamily="34" charset="0"/>
                          <a:cs typeface="Calibri" panose="020F0502020204030204" pitchFamily="34" charset="0"/>
                        </a:rPr>
                        <a:t>Judentum </a:t>
                      </a:r>
                    </a:p>
                  </a:txBody>
                  <a:tcPr marL="72000" marR="72000" marT="36000" marB="36000"/>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Ökologische Bewegungen im Judentum</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,Tu </a:t>
                      </a:r>
                      <a:r>
                        <a:rPr lang="de-DE" sz="1400" b="0" i="0" dirty="0" err="1">
                          <a:latin typeface="Calibri" panose="020F0502020204030204" pitchFamily="34" charset="0"/>
                          <a:cs typeface="Calibri" panose="020F0502020204030204" pitchFamily="34" charset="0"/>
                        </a:rPr>
                        <a:t>biSchwat</a:t>
                      </a:r>
                      <a:r>
                        <a:rPr lang="de-DE" sz="1400" b="0" i="0" dirty="0">
                          <a:latin typeface="Calibri" panose="020F0502020204030204" pitchFamily="34" charset="0"/>
                          <a:cs typeface="Calibri" panose="020F0502020204030204" pitchFamily="34" charset="0"/>
                        </a:rPr>
                        <a:t>‘ – Neujahr der Bäume</a:t>
                      </a:r>
                    </a:p>
                  </a:txBody>
                  <a:tcPr marL="72000" marR="72000" marT="36000" marB="36000"/>
                </a:tc>
                <a:extLst>
                  <a:ext uri="{0D108BD9-81ED-4DB2-BD59-A6C34878D82A}">
                    <a16:rowId xmlns:a16="http://schemas.microsoft.com/office/drawing/2014/main" val="3498750178"/>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5 </a:t>
                      </a:r>
                    </a:p>
                  </a:txBody>
                  <a:tcPr marL="72000" marR="72000" marT="36000" marB="36000">
                    <a:solidFill>
                      <a:schemeClr val="accent2">
                        <a:alpha val="10043"/>
                      </a:schemeClr>
                    </a:solidFill>
                  </a:tcPr>
                </a:tc>
                <a:tc>
                  <a:txBody>
                    <a:bodyPr/>
                    <a:lstStyle/>
                    <a:p>
                      <a:pPr>
                        <a:lnSpc>
                          <a:spcPts val="1900"/>
                        </a:lnSpc>
                      </a:pPr>
                      <a:r>
                        <a:rPr lang="de-DE" sz="1400" b="0" i="0" dirty="0">
                          <a:latin typeface="Calibri" panose="020F0502020204030204" pitchFamily="34" charset="0"/>
                          <a:cs typeface="Calibri" panose="020F0502020204030204" pitchFamily="34" charset="0"/>
                        </a:rPr>
                        <a:t>Islam </a:t>
                      </a:r>
                    </a:p>
                  </a:txBody>
                  <a:tcPr marL="72000" marR="72000" marT="36000" marB="36000">
                    <a:solidFill>
                      <a:schemeClr val="accent2">
                        <a:alpha val="10043"/>
                      </a:schemeClr>
                    </a:solidFill>
                  </a:tcPr>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Islamische Umweltethik </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Wasserschutzprojekt in Jordanien</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Nachhaltiges Fastenbrechen</a:t>
                      </a:r>
                    </a:p>
                  </a:txBody>
                  <a:tcPr marL="72000" marR="72000" marT="36000" marB="36000">
                    <a:solidFill>
                      <a:schemeClr val="accent2">
                        <a:alpha val="10043"/>
                      </a:schemeClr>
                    </a:solidFill>
                  </a:tcPr>
                </a:tc>
                <a:extLst>
                  <a:ext uri="{0D108BD9-81ED-4DB2-BD59-A6C34878D82A}">
                    <a16:rowId xmlns:a16="http://schemas.microsoft.com/office/drawing/2014/main" val="3359724145"/>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6 </a:t>
                      </a:r>
                    </a:p>
                  </a:txBody>
                  <a:tcPr marL="72000" marR="72000" marT="36000" marB="36000"/>
                </a:tc>
                <a:tc>
                  <a:txBody>
                    <a:bodyPr/>
                    <a:lstStyle/>
                    <a:p>
                      <a:pPr marL="0" marR="0" lvl="0" indent="0" algn="l" defTabSz="914400" rtl="0" eaLnBrk="1" fontAlgn="auto" latinLnBrk="0" hangingPunct="1">
                        <a:lnSpc>
                          <a:spcPts val="1900"/>
                        </a:lnSpc>
                        <a:spcBef>
                          <a:spcPts val="0"/>
                        </a:spcBef>
                        <a:spcAft>
                          <a:spcPts val="0"/>
                        </a:spcAft>
                        <a:buClrTx/>
                        <a:buSzTx/>
                        <a:buFontTx/>
                        <a:buNone/>
                        <a:tabLst/>
                        <a:defRPr/>
                      </a:pPr>
                      <a:r>
                        <a:rPr lang="de-DE" sz="1400" b="0" i="0" dirty="0">
                          <a:latin typeface="Calibri" panose="020F0502020204030204" pitchFamily="34" charset="0"/>
                          <a:cs typeface="Calibri" panose="020F0502020204030204" pitchFamily="34" charset="0"/>
                        </a:rPr>
                        <a:t>Interreligiöse Zusammenarbeit</a:t>
                      </a:r>
                    </a:p>
                  </a:txBody>
                  <a:tcPr marL="72000" marR="72000" marT="36000" marB="36000"/>
                </a:tc>
                <a:tc>
                  <a:txBody>
                    <a:bodyPr/>
                    <a:lstStyle/>
                    <a:p>
                      <a:pPr marL="0" marR="0" lvl="0" indent="0" algn="l" defTabSz="914400" rtl="0" eaLnBrk="1" fontAlgn="auto" latinLnBrk="0" hangingPunct="1">
                        <a:lnSpc>
                          <a:spcPts val="1900"/>
                        </a:lnSpc>
                        <a:spcBef>
                          <a:spcPts val="0"/>
                        </a:spcBef>
                        <a:spcAft>
                          <a:spcPts val="0"/>
                        </a:spcAft>
                        <a:buClr>
                          <a:schemeClr val="accent1"/>
                        </a:buClr>
                        <a:buSzTx/>
                        <a:buFont typeface="Systemschrift Normal"/>
                        <a:buNone/>
                        <a:tabLst/>
                        <a:defRPr/>
                      </a:pPr>
                      <a:r>
                        <a:rPr lang="de-DE" sz="1400" b="0" i="0" dirty="0">
                          <a:latin typeface="Calibri" panose="020F0502020204030204" pitchFamily="34" charset="0"/>
                          <a:cs typeface="Calibri" panose="020F0502020204030204" pitchFamily="34" charset="0"/>
                        </a:rPr>
                        <a:t>Assisi-Deklarationen zur Natur</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Religiöse Initiativen</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Theologische Zoologie</a:t>
                      </a:r>
                    </a:p>
                  </a:txBody>
                  <a:tcPr marL="72000" marR="72000" marT="36000" marB="36000"/>
                </a:tc>
                <a:extLst>
                  <a:ext uri="{0D108BD9-81ED-4DB2-BD59-A6C34878D82A}">
                    <a16:rowId xmlns:a16="http://schemas.microsoft.com/office/drawing/2014/main" val="4266567769"/>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7</a:t>
                      </a:r>
                    </a:p>
                  </a:txBody>
                  <a:tcPr marL="72000" marR="72000" marT="36000" marB="36000">
                    <a:solidFill>
                      <a:schemeClr val="accent2">
                        <a:alpha val="10447"/>
                      </a:schemeClr>
                    </a:solidFill>
                  </a:tcPr>
                </a:tc>
                <a:tc>
                  <a:txBody>
                    <a:bodyPr/>
                    <a:lstStyle/>
                    <a:p>
                      <a:pPr>
                        <a:lnSpc>
                          <a:spcPts val="1900"/>
                        </a:lnSpc>
                      </a:pPr>
                      <a:r>
                        <a:rPr lang="de-DE" sz="1400" b="0" i="0" dirty="0">
                          <a:latin typeface="Calibri" panose="020F0502020204030204" pitchFamily="34" charset="0"/>
                          <a:cs typeface="Calibri" panose="020F0502020204030204" pitchFamily="34" charset="0"/>
                        </a:rPr>
                        <a:t>Tierethik</a:t>
                      </a:r>
                    </a:p>
                  </a:txBody>
                  <a:tcPr marL="72000" marR="72000" marT="36000" marB="36000">
                    <a:solidFill>
                      <a:schemeClr val="accent2">
                        <a:alpha val="10447"/>
                      </a:schemeClr>
                    </a:solidFill>
                  </a:tcPr>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Mensch und Tier im Kosmos, Geschichten vom Ursprung</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Worterklärungen </a:t>
                      </a:r>
                      <a:r>
                        <a:rPr lang="de-DE" sz="1400" b="0" i="0" dirty="0">
                          <a:solidFill>
                            <a:schemeClr val="accent1"/>
                          </a:solidFill>
                          <a:latin typeface="Calibri" panose="020F0502020204030204" pitchFamily="34" charset="0"/>
                          <a:cs typeface="Calibri" panose="020F0502020204030204" pitchFamily="34" charset="0"/>
                        </a:rPr>
                        <a:t>| </a:t>
                      </a:r>
                      <a:r>
                        <a:rPr lang="de-DE" sz="1400" b="0" i="0" dirty="0">
                          <a:latin typeface="Calibri" panose="020F0502020204030204" pitchFamily="34" charset="0"/>
                          <a:cs typeface="Calibri" panose="020F0502020204030204" pitchFamily="34" charset="0"/>
                        </a:rPr>
                        <a:t> </a:t>
                      </a:r>
                      <a:br>
                        <a:rPr lang="de-DE" sz="1400" b="0" i="0" dirty="0">
                          <a:latin typeface="Calibri" panose="020F0502020204030204" pitchFamily="34" charset="0"/>
                          <a:cs typeface="Calibri" panose="020F0502020204030204" pitchFamily="34" charset="0"/>
                        </a:rPr>
                      </a:br>
                      <a:r>
                        <a:rPr lang="de-DE" sz="1400" b="0" i="0" dirty="0">
                          <a:latin typeface="Calibri" panose="020F0502020204030204" pitchFamily="34" charset="0"/>
                          <a:cs typeface="Calibri" panose="020F0502020204030204" pitchFamily="34" charset="0"/>
                        </a:rPr>
                        <a:t>Tierethik und Ernährung in religiösen Traditionen</a:t>
                      </a:r>
                    </a:p>
                  </a:txBody>
                  <a:tcPr marL="72000" marR="72000" marT="36000" marB="36000">
                    <a:solidFill>
                      <a:schemeClr val="accent2">
                        <a:alpha val="10447"/>
                      </a:schemeClr>
                    </a:solidFill>
                  </a:tcPr>
                </a:tc>
                <a:extLst>
                  <a:ext uri="{0D108BD9-81ED-4DB2-BD59-A6C34878D82A}">
                    <a16:rowId xmlns:a16="http://schemas.microsoft.com/office/drawing/2014/main" val="118733990"/>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8</a:t>
                      </a:r>
                    </a:p>
                  </a:txBody>
                  <a:tcPr marL="72000" marR="72000" marT="36000" marB="36000"/>
                </a:tc>
                <a:tc>
                  <a:txBody>
                    <a:bodyPr/>
                    <a:lstStyle/>
                    <a:p>
                      <a:pPr>
                        <a:lnSpc>
                          <a:spcPts val="1900"/>
                        </a:lnSpc>
                      </a:pPr>
                      <a:r>
                        <a:rPr lang="de-DE" sz="1400" b="0" i="0" dirty="0">
                          <a:latin typeface="Calibri" panose="020F0502020204030204" pitchFamily="34" charset="0"/>
                          <a:cs typeface="Calibri" panose="020F0502020204030204" pitchFamily="34" charset="0"/>
                        </a:rPr>
                        <a:t>Indigene Religion</a:t>
                      </a:r>
                    </a:p>
                  </a:txBody>
                  <a:tcPr marL="72000" marR="72000" marT="36000" marB="36000"/>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Indigene Weisheit für eine nachhaltige Zukunft</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Wer sind indigene Personen?</a:t>
                      </a:r>
                      <a:r>
                        <a:rPr lang="de-DE" sz="1400" b="0" i="0" dirty="0">
                          <a:solidFill>
                            <a:schemeClr val="accent1"/>
                          </a:solidFill>
                          <a:latin typeface="Calibri" panose="020F0502020204030204" pitchFamily="34" charset="0"/>
                          <a:cs typeface="Calibri" panose="020F0502020204030204" pitchFamily="34" charset="0"/>
                        </a:rPr>
                        <a:t> | </a:t>
                      </a:r>
                      <a:br>
                        <a:rPr lang="de-DE" sz="1400" b="0" i="0" dirty="0">
                          <a:latin typeface="Calibri" panose="020F0502020204030204" pitchFamily="34" charset="0"/>
                          <a:cs typeface="Calibri" panose="020F0502020204030204" pitchFamily="34" charset="0"/>
                        </a:rPr>
                      </a:br>
                      <a:r>
                        <a:rPr lang="de-DE" sz="1400" b="0" i="0" dirty="0">
                          <a:latin typeface="Calibri" panose="020F0502020204030204" pitchFamily="34" charset="0"/>
                          <a:cs typeface="Calibri" panose="020F0502020204030204" pitchFamily="34" charset="0"/>
                        </a:rPr>
                        <a:t>Romantisierung indigener Religionen</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Die Verteidigung des Heiligen</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Management der Erde</a:t>
                      </a:r>
                      <a:r>
                        <a:rPr lang="de-DE" sz="1400" b="0" i="0" dirty="0">
                          <a:solidFill>
                            <a:schemeClr val="accent1"/>
                          </a:solidFill>
                          <a:latin typeface="Calibri" panose="020F0502020204030204" pitchFamily="34" charset="0"/>
                          <a:cs typeface="Calibri" panose="020F0502020204030204" pitchFamily="34" charset="0"/>
                        </a:rPr>
                        <a:t> | </a:t>
                      </a:r>
                      <a:br>
                        <a:rPr lang="de-DE" sz="1400" b="0" i="0" dirty="0">
                          <a:solidFill>
                            <a:schemeClr val="accent1"/>
                          </a:solidFill>
                          <a:latin typeface="Calibri" panose="020F0502020204030204" pitchFamily="34" charset="0"/>
                          <a:cs typeface="Calibri" panose="020F0502020204030204" pitchFamily="34" charset="0"/>
                        </a:rPr>
                      </a:br>
                      <a:r>
                        <a:rPr lang="de-DE" sz="1400" b="0" i="0" dirty="0">
                          <a:latin typeface="Calibri" panose="020F0502020204030204" pitchFamily="34" charset="0"/>
                          <a:cs typeface="Calibri" panose="020F0502020204030204" pitchFamily="34" charset="0"/>
                        </a:rPr>
                        <a:t>Die ehrbare Ernte</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Superdünger</a:t>
                      </a:r>
                    </a:p>
                  </a:txBody>
                  <a:tcPr marL="72000" marR="72000" marT="36000" marB="36000"/>
                </a:tc>
                <a:extLst>
                  <a:ext uri="{0D108BD9-81ED-4DB2-BD59-A6C34878D82A}">
                    <a16:rowId xmlns:a16="http://schemas.microsoft.com/office/drawing/2014/main" val="3672981718"/>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9</a:t>
                      </a:r>
                    </a:p>
                  </a:txBody>
                  <a:tcPr marL="72000" marR="72000" marT="36000" marB="36000">
                    <a:solidFill>
                      <a:schemeClr val="accent2">
                        <a:alpha val="10000"/>
                      </a:schemeClr>
                    </a:solidFill>
                  </a:tcPr>
                </a:tc>
                <a:tc>
                  <a:txBody>
                    <a:bodyPr/>
                    <a:lstStyle/>
                    <a:p>
                      <a:pPr>
                        <a:lnSpc>
                          <a:spcPts val="1900"/>
                        </a:lnSpc>
                      </a:pPr>
                      <a:r>
                        <a:rPr lang="de-DE" sz="1400" b="0" i="0" dirty="0">
                          <a:latin typeface="Calibri" panose="020F0502020204030204" pitchFamily="34" charset="0"/>
                          <a:cs typeface="Calibri" panose="020F0502020204030204" pitchFamily="34" charset="0"/>
                        </a:rPr>
                        <a:t>Naturspiritualität</a:t>
                      </a:r>
                    </a:p>
                  </a:txBody>
                  <a:tcPr marL="72000" marR="72000" marT="36000" marB="36000">
                    <a:solidFill>
                      <a:schemeClr val="accent2">
                        <a:alpha val="10000"/>
                      </a:schemeClr>
                    </a:solidFill>
                  </a:tcPr>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Naturspiritualität</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Biodynamische Landwirtschaft</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Die Welt der „Dunkelgrünen Religion“, Avatar</a:t>
                      </a:r>
                    </a:p>
                  </a:txBody>
                  <a:tcPr marL="72000" marR="72000" marT="36000" marB="36000">
                    <a:solidFill>
                      <a:schemeClr val="accent2">
                        <a:alpha val="10000"/>
                      </a:schemeClr>
                    </a:solidFill>
                  </a:tcPr>
                </a:tc>
                <a:extLst>
                  <a:ext uri="{0D108BD9-81ED-4DB2-BD59-A6C34878D82A}">
                    <a16:rowId xmlns:a16="http://schemas.microsoft.com/office/drawing/2014/main" val="253799022"/>
                  </a:ext>
                </a:extLst>
              </a:tr>
              <a:tr h="180000">
                <a:tc>
                  <a:txBody>
                    <a:bodyPr/>
                    <a:lstStyle/>
                    <a:p>
                      <a:pPr>
                        <a:lnSpc>
                          <a:spcPts val="1900"/>
                        </a:lnSpc>
                      </a:pPr>
                      <a:r>
                        <a:rPr lang="de-DE" sz="1400" b="1" i="0" dirty="0">
                          <a:latin typeface="Calibri" panose="020F0502020204030204" pitchFamily="34" charset="0"/>
                          <a:cs typeface="Calibri" panose="020F0502020204030204" pitchFamily="34" charset="0"/>
                        </a:rPr>
                        <a:t>Modul 10</a:t>
                      </a:r>
                    </a:p>
                  </a:txBody>
                  <a:tcPr marL="72000" marR="72000" marT="36000" marB="36000"/>
                </a:tc>
                <a:tc>
                  <a:txBody>
                    <a:bodyPr/>
                    <a:lstStyle/>
                    <a:p>
                      <a:pPr>
                        <a:lnSpc>
                          <a:spcPts val="1900"/>
                        </a:lnSpc>
                      </a:pPr>
                      <a:r>
                        <a:rPr lang="de-DE" sz="1400" b="0" i="0" dirty="0">
                          <a:latin typeface="Calibri" panose="020F0502020204030204" pitchFamily="34" charset="0"/>
                          <a:cs typeface="Calibri" panose="020F0502020204030204" pitchFamily="34" charset="0"/>
                        </a:rPr>
                        <a:t>Beispiele</a:t>
                      </a:r>
                    </a:p>
                  </a:txBody>
                  <a:tcPr marL="72000" marR="72000" marT="36000" marB="36000"/>
                </a:tc>
                <a:tc>
                  <a:txBody>
                    <a:bodyPr/>
                    <a:lstStyle/>
                    <a:p>
                      <a:pPr marL="0" indent="0">
                        <a:lnSpc>
                          <a:spcPts val="1900"/>
                        </a:lnSpc>
                        <a:buClr>
                          <a:schemeClr val="accent1"/>
                        </a:buClr>
                        <a:buFont typeface="Systemschrift Normal"/>
                        <a:buNone/>
                      </a:pPr>
                      <a:r>
                        <a:rPr lang="de-DE" sz="1400" b="0" i="0" dirty="0">
                          <a:latin typeface="Calibri" panose="020F0502020204030204" pitchFamily="34" charset="0"/>
                          <a:cs typeface="Calibri" panose="020F0502020204030204" pitchFamily="34" charset="0"/>
                        </a:rPr>
                        <a:t>Religion in Verbindung mit Klimaschutz und Nachhaltigkeit in der Klimakommune Saerbeck</a:t>
                      </a:r>
                      <a:r>
                        <a:rPr lang="de-DE" sz="1400" b="0" i="0" dirty="0">
                          <a:solidFill>
                            <a:schemeClr val="accent1"/>
                          </a:solidFill>
                          <a:latin typeface="Calibri" panose="020F0502020204030204" pitchFamily="34" charset="0"/>
                          <a:cs typeface="Calibri" panose="020F0502020204030204" pitchFamily="34" charset="0"/>
                        </a:rPr>
                        <a:t> | </a:t>
                      </a:r>
                      <a:r>
                        <a:rPr lang="de-DE" sz="1400" b="0" i="0" dirty="0">
                          <a:latin typeface="Calibri" panose="020F0502020204030204" pitchFamily="34" charset="0"/>
                          <a:cs typeface="Calibri" panose="020F0502020204030204" pitchFamily="34" charset="0"/>
                        </a:rPr>
                        <a:t> „Schwerter zu Pflugscharen“	</a:t>
                      </a:r>
                    </a:p>
                  </a:txBody>
                  <a:tcPr marL="72000" marR="72000" marT="36000" marB="36000"/>
                </a:tc>
                <a:extLst>
                  <a:ext uri="{0D108BD9-81ED-4DB2-BD59-A6C34878D82A}">
                    <a16:rowId xmlns:a16="http://schemas.microsoft.com/office/drawing/2014/main" val="1762918822"/>
                  </a:ext>
                </a:extLst>
              </a:tr>
            </a:tbl>
          </a:graphicData>
        </a:graphic>
      </p:graphicFrame>
      <p:pic>
        <p:nvPicPr>
          <p:cNvPr id="10" name="Grafik 9">
            <a:extLst>
              <a:ext uri="{FF2B5EF4-FFF2-40B4-BE49-F238E27FC236}">
                <a16:creationId xmlns:a16="http://schemas.microsoft.com/office/drawing/2014/main" id="{DD94D0B6-5346-570F-CA57-477107C314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805969" flipV="1">
            <a:off x="-450383" y="5127476"/>
            <a:ext cx="1602439" cy="1602439"/>
          </a:xfrm>
          <a:prstGeom prst="rect">
            <a:avLst/>
          </a:prstGeom>
        </p:spPr>
      </p:pic>
      <p:pic>
        <p:nvPicPr>
          <p:cNvPr id="11" name="Grafik 10">
            <a:extLst>
              <a:ext uri="{FF2B5EF4-FFF2-40B4-BE49-F238E27FC236}">
                <a16:creationId xmlns:a16="http://schemas.microsoft.com/office/drawing/2014/main" id="{14D884E7-AF6D-BEC5-6685-0D7C7AFB88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074717">
            <a:off x="9700534" y="571138"/>
            <a:ext cx="3198677" cy="1756498"/>
          </a:xfrm>
          <a:prstGeom prst="rect">
            <a:avLst/>
          </a:prstGeom>
        </p:spPr>
      </p:pic>
    </p:spTree>
    <p:extLst>
      <p:ext uri="{BB962C8B-B14F-4D97-AF65-F5344CB8AC3E}">
        <p14:creationId xmlns:p14="http://schemas.microsoft.com/office/powerpoint/2010/main" val="214259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09D173-DE62-F070-FE71-1768DAB9C117}"/>
              </a:ext>
            </a:extLst>
          </p:cNvPr>
          <p:cNvSpPr txBox="1">
            <a:spLocks/>
          </p:cNvSpPr>
          <p:nvPr/>
        </p:nvSpPr>
        <p:spPr>
          <a:xfrm>
            <a:off x="1015500" y="980500"/>
            <a:ext cx="9144000" cy="763774"/>
          </a:xfrm>
          <a:prstGeom prst="rect">
            <a:avLst/>
          </a:prstGeom>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FontTx/>
              <a:buNone/>
              <a:defRPr/>
            </a:pPr>
            <a:r>
              <a:rPr lang="de-DE" sz="4000" b="1" dirty="0">
                <a:solidFill>
                  <a:schemeClr val="accent1"/>
                </a:solidFill>
                <a:latin typeface="Calibri" panose="020F0502020204030204" pitchFamily="34" charset="0"/>
                <a:cs typeface="Calibri" panose="020F0502020204030204" pitchFamily="34" charset="0"/>
              </a:rPr>
              <a:t>Hier geht es zur digitalen Plakatausstellung</a:t>
            </a:r>
          </a:p>
        </p:txBody>
      </p:sp>
      <p:pic>
        <p:nvPicPr>
          <p:cNvPr id="4" name="Grafik 3">
            <a:extLst>
              <a:ext uri="{FF2B5EF4-FFF2-40B4-BE49-F238E27FC236}">
                <a16:creationId xmlns:a16="http://schemas.microsoft.com/office/drawing/2014/main" id="{F6C00FA1-C99B-01DA-E325-D98C882C25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65837">
            <a:off x="-867429" y="3477639"/>
            <a:ext cx="3765860" cy="3765860"/>
          </a:xfrm>
          <a:prstGeom prst="rect">
            <a:avLst/>
          </a:prstGeom>
        </p:spPr>
      </p:pic>
      <p:pic>
        <p:nvPicPr>
          <p:cNvPr id="5" name="Grafik 4">
            <a:extLst>
              <a:ext uri="{FF2B5EF4-FFF2-40B4-BE49-F238E27FC236}">
                <a16:creationId xmlns:a16="http://schemas.microsoft.com/office/drawing/2014/main" id="{A506E1FD-6BA4-0B7B-B012-8612D21A8B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79979" y="31388"/>
            <a:ext cx="6471202" cy="3553549"/>
          </a:xfrm>
          <a:prstGeom prst="rect">
            <a:avLst/>
          </a:prstGeom>
        </p:spPr>
      </p:pic>
      <p:grpSp>
        <p:nvGrpSpPr>
          <p:cNvPr id="8" name="Gruppieren 7">
            <a:extLst>
              <a:ext uri="{FF2B5EF4-FFF2-40B4-BE49-F238E27FC236}">
                <a16:creationId xmlns:a16="http://schemas.microsoft.com/office/drawing/2014/main" id="{B12C20B6-0A51-60DA-E9C3-EBF4DE365372}"/>
              </a:ext>
            </a:extLst>
          </p:cNvPr>
          <p:cNvGrpSpPr/>
          <p:nvPr/>
        </p:nvGrpSpPr>
        <p:grpSpPr>
          <a:xfrm>
            <a:off x="1019175" y="1735269"/>
            <a:ext cx="4204452" cy="1381900"/>
            <a:chOff x="3409329" y="1735269"/>
            <a:chExt cx="4204452" cy="1381900"/>
          </a:xfrm>
        </p:grpSpPr>
        <p:sp>
          <p:nvSpPr>
            <p:cNvPr id="3" name="Textfeld 2">
              <a:extLst>
                <a:ext uri="{FF2B5EF4-FFF2-40B4-BE49-F238E27FC236}">
                  <a16:creationId xmlns:a16="http://schemas.microsoft.com/office/drawing/2014/main" id="{EDEE505E-5AC3-3B8F-9B20-59F2CD7EEB97}"/>
                </a:ext>
              </a:extLst>
            </p:cNvPr>
            <p:cNvSpPr txBox="1"/>
            <p:nvPr/>
          </p:nvSpPr>
          <p:spPr>
            <a:xfrm>
              <a:off x="5008297" y="1735269"/>
              <a:ext cx="2605484" cy="1335573"/>
            </a:xfrm>
            <a:prstGeom prst="rect">
              <a:avLst/>
            </a:prstGeom>
            <a:noFill/>
          </p:spPr>
          <p:txBody>
            <a:bodyPr wrap="square" lIns="0" tIns="0" rIns="0" bIns="0" rtlCol="0" anchor="ctr">
              <a:noAutofit/>
            </a:bodyPr>
            <a:lstStyle/>
            <a:p>
              <a:r>
                <a:rPr lang="de-DE" dirty="0" err="1">
                  <a:latin typeface="Calibri" panose="020F0502020204030204" pitchFamily="34" charset="0"/>
                  <a:cs typeface="Calibri" panose="020F0502020204030204" pitchFamily="34" charset="0"/>
                </a:rPr>
                <a:t>view.genially.com</a:t>
              </a:r>
              <a:r>
                <a:rPr lang="de-DE" dirty="0">
                  <a:latin typeface="Calibri" panose="020F0502020204030204" pitchFamily="34" charset="0"/>
                  <a:cs typeface="Calibri" panose="020F0502020204030204" pitchFamily="34" charset="0"/>
                </a:rPr>
                <a:t>/</a:t>
              </a:r>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6790cac33fc501cccdf7313e</a:t>
              </a:r>
            </a:p>
          </p:txBody>
        </p:sp>
        <p:pic>
          <p:nvPicPr>
            <p:cNvPr id="7" name="Grafik 6">
              <a:extLst>
                <a:ext uri="{FF2B5EF4-FFF2-40B4-BE49-F238E27FC236}">
                  <a16:creationId xmlns:a16="http://schemas.microsoft.com/office/drawing/2014/main" id="{4CC00D90-901A-4A36-4A15-8DC09C5BE5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09329" y="1781596"/>
              <a:ext cx="1335573" cy="1335573"/>
            </a:xfrm>
            <a:prstGeom prst="rect">
              <a:avLst/>
            </a:prstGeom>
          </p:spPr>
        </p:pic>
      </p:grpSp>
    </p:spTree>
    <p:extLst>
      <p:ext uri="{BB962C8B-B14F-4D97-AF65-F5344CB8AC3E}">
        <p14:creationId xmlns:p14="http://schemas.microsoft.com/office/powerpoint/2010/main" val="3083883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F015B4-61CE-B0E3-1C4C-E3CF45BE7C8F}"/>
              </a:ext>
            </a:extLst>
          </p:cNvPr>
          <p:cNvSpPr txBox="1">
            <a:spLocks/>
          </p:cNvSpPr>
          <p:nvPr/>
        </p:nvSpPr>
        <p:spPr>
          <a:xfrm>
            <a:off x="985520" y="1040460"/>
            <a:ext cx="9144000" cy="763774"/>
          </a:xfrm>
          <a:prstGeom prst="rect">
            <a:avLst/>
          </a:prstGeom>
        </p:spPr>
        <p:txBody>
          <a:bodyPr lIns="0" tIns="0" rIns="0" bIns="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b="1" dirty="0">
                <a:solidFill>
                  <a:schemeClr val="accent1"/>
                </a:solidFill>
                <a:latin typeface="Calibri" panose="020F0502020204030204" pitchFamily="34" charset="0"/>
                <a:cs typeface="Calibri" panose="020F0502020204030204" pitchFamily="34" charset="0"/>
              </a:rPr>
              <a:t>Nutzungsanleitung: Digitale Plakatausstellung</a:t>
            </a:r>
          </a:p>
        </p:txBody>
      </p:sp>
      <p:pic>
        <p:nvPicPr>
          <p:cNvPr id="10" name="Grafik 9">
            <a:extLst>
              <a:ext uri="{FF2B5EF4-FFF2-40B4-BE49-F238E27FC236}">
                <a16:creationId xmlns:a16="http://schemas.microsoft.com/office/drawing/2014/main" id="{DD94D0B6-5346-570F-CA57-477107C314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805969" flipV="1">
            <a:off x="-464331" y="5127476"/>
            <a:ext cx="1602439" cy="1602439"/>
          </a:xfrm>
          <a:prstGeom prst="rect">
            <a:avLst/>
          </a:prstGeom>
        </p:spPr>
      </p:pic>
      <p:pic>
        <p:nvPicPr>
          <p:cNvPr id="11" name="Grafik 10">
            <a:extLst>
              <a:ext uri="{FF2B5EF4-FFF2-40B4-BE49-F238E27FC236}">
                <a16:creationId xmlns:a16="http://schemas.microsoft.com/office/drawing/2014/main" id="{14D884E7-AF6D-BEC5-6685-0D7C7AFB88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074717">
            <a:off x="9700534" y="571138"/>
            <a:ext cx="3198677" cy="1756498"/>
          </a:xfrm>
          <a:prstGeom prst="rect">
            <a:avLst/>
          </a:prstGeom>
        </p:spPr>
      </p:pic>
      <p:pic>
        <p:nvPicPr>
          <p:cNvPr id="6" name="Grafik 5">
            <a:extLst>
              <a:ext uri="{FF2B5EF4-FFF2-40B4-BE49-F238E27FC236}">
                <a16:creationId xmlns:a16="http://schemas.microsoft.com/office/drawing/2014/main" id="{7FAA4169-8DDD-43A0-B7BA-D896A0EF5F83}"/>
              </a:ext>
            </a:extLst>
          </p:cNvPr>
          <p:cNvPicPr>
            <a:picLocks noChangeAspect="1"/>
          </p:cNvPicPr>
          <p:nvPr/>
        </p:nvPicPr>
        <p:blipFill rotWithShape="1">
          <a:blip r:embed="rId7"/>
          <a:srcRect l="15322" r="6049"/>
          <a:stretch/>
        </p:blipFill>
        <p:spPr>
          <a:xfrm>
            <a:off x="1546869" y="1603232"/>
            <a:ext cx="8021301" cy="4925387"/>
          </a:xfrm>
          <a:prstGeom prst="rect">
            <a:avLst/>
          </a:prstGeom>
        </p:spPr>
      </p:pic>
      <p:sp>
        <p:nvSpPr>
          <p:cNvPr id="4" name="Rechteck: abgerundete Ecken 3">
            <a:extLst>
              <a:ext uri="{FF2B5EF4-FFF2-40B4-BE49-F238E27FC236}">
                <a16:creationId xmlns:a16="http://schemas.microsoft.com/office/drawing/2014/main" id="{6C121105-04D8-4D21-A817-A6802D617200}"/>
              </a:ext>
            </a:extLst>
          </p:cNvPr>
          <p:cNvSpPr/>
          <p:nvPr/>
        </p:nvSpPr>
        <p:spPr>
          <a:xfrm>
            <a:off x="8991318" y="2251587"/>
            <a:ext cx="631211" cy="432619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abgerundete Ecken 4">
            <a:extLst>
              <a:ext uri="{FF2B5EF4-FFF2-40B4-BE49-F238E27FC236}">
                <a16:creationId xmlns:a16="http://schemas.microsoft.com/office/drawing/2014/main" id="{FE989455-B229-4575-987A-3C6C4D863191}"/>
              </a:ext>
            </a:extLst>
          </p:cNvPr>
          <p:cNvSpPr/>
          <p:nvPr/>
        </p:nvSpPr>
        <p:spPr>
          <a:xfrm>
            <a:off x="3639256" y="4522031"/>
            <a:ext cx="1317523" cy="11405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219F4450-8F97-444A-BFC0-1E7F5A8B6FF1}"/>
              </a:ext>
            </a:extLst>
          </p:cNvPr>
          <p:cNvSpPr txBox="1"/>
          <p:nvPr/>
        </p:nvSpPr>
        <p:spPr>
          <a:xfrm>
            <a:off x="3871620" y="5928695"/>
            <a:ext cx="1397473" cy="646331"/>
          </a:xfrm>
          <a:prstGeom prst="rect">
            <a:avLst/>
          </a:prstGeom>
          <a:noFill/>
        </p:spPr>
        <p:txBody>
          <a:bodyPr wrap="square" rtlCol="0">
            <a:spAutoFit/>
          </a:bodyPr>
          <a:lstStyle/>
          <a:p>
            <a:r>
              <a:rPr lang="de-DE" sz="1200" b="1" dirty="0"/>
              <a:t>Aktive Links zu den einzelnen Themenbereichen</a:t>
            </a:r>
          </a:p>
        </p:txBody>
      </p:sp>
      <p:sp>
        <p:nvSpPr>
          <p:cNvPr id="12" name="Textfeld 11">
            <a:extLst>
              <a:ext uri="{FF2B5EF4-FFF2-40B4-BE49-F238E27FC236}">
                <a16:creationId xmlns:a16="http://schemas.microsoft.com/office/drawing/2014/main" id="{EE213A66-A12D-475E-AE0D-1C2B9FBCB3B2}"/>
              </a:ext>
            </a:extLst>
          </p:cNvPr>
          <p:cNvSpPr txBox="1"/>
          <p:nvPr/>
        </p:nvSpPr>
        <p:spPr>
          <a:xfrm>
            <a:off x="10060472" y="2872999"/>
            <a:ext cx="1932331" cy="1446550"/>
          </a:xfrm>
          <a:prstGeom prst="rect">
            <a:avLst/>
          </a:prstGeom>
          <a:noFill/>
        </p:spPr>
        <p:txBody>
          <a:bodyPr wrap="square" rtlCol="0">
            <a:spAutoFit/>
          </a:bodyPr>
          <a:lstStyle/>
          <a:p>
            <a:r>
              <a:rPr lang="de-DE" sz="1100" b="1" dirty="0"/>
              <a:t>Aktive Links zu den einzelnen Themenbereichen.</a:t>
            </a:r>
          </a:p>
          <a:p>
            <a:r>
              <a:rPr lang="de-DE" sz="1100" dirty="0"/>
              <a:t>Durch das Mouseover werden die einzelnen Titel der Abschnitte angezeigt. Beim Tablet und Smartphone wird durch längeres Drücken der Thementitel angezeigt</a:t>
            </a:r>
          </a:p>
        </p:txBody>
      </p:sp>
      <p:cxnSp>
        <p:nvCxnSpPr>
          <p:cNvPr id="13" name="Gerade Verbindung mit Pfeil 12">
            <a:extLst>
              <a:ext uri="{FF2B5EF4-FFF2-40B4-BE49-F238E27FC236}">
                <a16:creationId xmlns:a16="http://schemas.microsoft.com/office/drawing/2014/main" id="{2F4A5761-459D-4686-92B0-3F9B5B43BD79}"/>
              </a:ext>
            </a:extLst>
          </p:cNvPr>
          <p:cNvCxnSpPr>
            <a:cxnSpLocks/>
          </p:cNvCxnSpPr>
          <p:nvPr/>
        </p:nvCxnSpPr>
        <p:spPr>
          <a:xfrm flipV="1">
            <a:off x="4094922" y="5683839"/>
            <a:ext cx="0" cy="26715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Gerade Verbindung mit Pfeil 15">
            <a:extLst>
              <a:ext uri="{FF2B5EF4-FFF2-40B4-BE49-F238E27FC236}">
                <a16:creationId xmlns:a16="http://schemas.microsoft.com/office/drawing/2014/main" id="{1083D55E-A25C-47B2-893D-2095BB7591E5}"/>
              </a:ext>
            </a:extLst>
          </p:cNvPr>
          <p:cNvCxnSpPr>
            <a:cxnSpLocks/>
          </p:cNvCxnSpPr>
          <p:nvPr/>
        </p:nvCxnSpPr>
        <p:spPr>
          <a:xfrm flipH="1">
            <a:off x="9702573" y="3596274"/>
            <a:ext cx="32600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0" name="Rechteck: abgerundete Ecken 19">
            <a:extLst>
              <a:ext uri="{FF2B5EF4-FFF2-40B4-BE49-F238E27FC236}">
                <a16:creationId xmlns:a16="http://schemas.microsoft.com/office/drawing/2014/main" id="{DDDF532E-370B-4F43-A985-B5C0949FF6D2}"/>
              </a:ext>
            </a:extLst>
          </p:cNvPr>
          <p:cNvSpPr/>
          <p:nvPr/>
        </p:nvSpPr>
        <p:spPr>
          <a:xfrm>
            <a:off x="3848986" y="5946970"/>
            <a:ext cx="1451745" cy="609545"/>
          </a:xfrm>
          <a:prstGeom prst="roundRect">
            <a:avLst/>
          </a:prstGeom>
          <a:no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abgerundete Ecken 20">
            <a:extLst>
              <a:ext uri="{FF2B5EF4-FFF2-40B4-BE49-F238E27FC236}">
                <a16:creationId xmlns:a16="http://schemas.microsoft.com/office/drawing/2014/main" id="{015F14AF-B2C9-4E81-BA6C-8D1B51BCD1FC}"/>
              </a:ext>
            </a:extLst>
          </p:cNvPr>
          <p:cNvSpPr/>
          <p:nvPr/>
        </p:nvSpPr>
        <p:spPr>
          <a:xfrm>
            <a:off x="10027203" y="2837785"/>
            <a:ext cx="1932331" cy="1492396"/>
          </a:xfrm>
          <a:prstGeom prst="roundRect">
            <a:avLst/>
          </a:prstGeom>
          <a:no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75693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F015B4-61CE-B0E3-1C4C-E3CF45BE7C8F}"/>
              </a:ext>
            </a:extLst>
          </p:cNvPr>
          <p:cNvSpPr txBox="1">
            <a:spLocks/>
          </p:cNvSpPr>
          <p:nvPr/>
        </p:nvSpPr>
        <p:spPr>
          <a:xfrm>
            <a:off x="985520" y="1040460"/>
            <a:ext cx="9144000" cy="763774"/>
          </a:xfrm>
          <a:prstGeom prst="rect">
            <a:avLst/>
          </a:prstGeom>
        </p:spPr>
        <p:txBody>
          <a:bodyPr lIns="0" tIns="0" rIns="0" bIns="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b="1" dirty="0">
                <a:solidFill>
                  <a:schemeClr val="accent1"/>
                </a:solidFill>
                <a:latin typeface="Calibri" panose="020F0502020204030204" pitchFamily="34" charset="0"/>
                <a:cs typeface="Calibri" panose="020F0502020204030204" pitchFamily="34" charset="0"/>
              </a:rPr>
              <a:t>Nutzungsanleitung: Digitale Plakatausstellung</a:t>
            </a:r>
          </a:p>
        </p:txBody>
      </p:sp>
      <p:pic>
        <p:nvPicPr>
          <p:cNvPr id="10" name="Grafik 9">
            <a:extLst>
              <a:ext uri="{FF2B5EF4-FFF2-40B4-BE49-F238E27FC236}">
                <a16:creationId xmlns:a16="http://schemas.microsoft.com/office/drawing/2014/main" id="{DD94D0B6-5346-570F-CA57-477107C314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805969" flipV="1">
            <a:off x="-464331" y="5127476"/>
            <a:ext cx="1602439" cy="1602439"/>
          </a:xfrm>
          <a:prstGeom prst="rect">
            <a:avLst/>
          </a:prstGeom>
        </p:spPr>
      </p:pic>
      <p:pic>
        <p:nvPicPr>
          <p:cNvPr id="11" name="Grafik 10">
            <a:extLst>
              <a:ext uri="{FF2B5EF4-FFF2-40B4-BE49-F238E27FC236}">
                <a16:creationId xmlns:a16="http://schemas.microsoft.com/office/drawing/2014/main" id="{14D884E7-AF6D-BEC5-6685-0D7C7AFB88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074717">
            <a:off x="9700534" y="571138"/>
            <a:ext cx="3198677" cy="1756498"/>
          </a:xfrm>
          <a:prstGeom prst="rect">
            <a:avLst/>
          </a:prstGeom>
        </p:spPr>
      </p:pic>
      <p:pic>
        <p:nvPicPr>
          <p:cNvPr id="7" name="Grafik 6">
            <a:extLst>
              <a:ext uri="{FF2B5EF4-FFF2-40B4-BE49-F238E27FC236}">
                <a16:creationId xmlns:a16="http://schemas.microsoft.com/office/drawing/2014/main" id="{68393E15-4CF2-4DC2-8F79-5C5918404EB0}"/>
              </a:ext>
            </a:extLst>
          </p:cNvPr>
          <p:cNvPicPr>
            <a:picLocks noChangeAspect="1"/>
          </p:cNvPicPr>
          <p:nvPr/>
        </p:nvPicPr>
        <p:blipFill rotWithShape="1">
          <a:blip r:embed="rId7"/>
          <a:srcRect l="16916" r="6424"/>
          <a:stretch/>
        </p:blipFill>
        <p:spPr>
          <a:xfrm>
            <a:off x="1266194" y="1573619"/>
            <a:ext cx="7910623" cy="4982262"/>
          </a:xfrm>
          <a:prstGeom prst="rect">
            <a:avLst/>
          </a:prstGeom>
        </p:spPr>
      </p:pic>
      <p:sp>
        <p:nvSpPr>
          <p:cNvPr id="9" name="Rechteck: abgerundete Ecken 8">
            <a:extLst>
              <a:ext uri="{FF2B5EF4-FFF2-40B4-BE49-F238E27FC236}">
                <a16:creationId xmlns:a16="http://schemas.microsoft.com/office/drawing/2014/main" id="{9C05E457-E06D-4593-8F6D-57AEB2DF5920}"/>
              </a:ext>
            </a:extLst>
          </p:cNvPr>
          <p:cNvSpPr/>
          <p:nvPr/>
        </p:nvSpPr>
        <p:spPr>
          <a:xfrm>
            <a:off x="8761230" y="2392326"/>
            <a:ext cx="458119" cy="39340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abgerundete Ecken 13">
            <a:extLst>
              <a:ext uri="{FF2B5EF4-FFF2-40B4-BE49-F238E27FC236}">
                <a16:creationId xmlns:a16="http://schemas.microsoft.com/office/drawing/2014/main" id="{F8680795-5084-4BB2-8F31-F684E50DA344}"/>
              </a:ext>
            </a:extLst>
          </p:cNvPr>
          <p:cNvSpPr/>
          <p:nvPr/>
        </p:nvSpPr>
        <p:spPr>
          <a:xfrm>
            <a:off x="8750598" y="2817630"/>
            <a:ext cx="468752" cy="98882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973DBF35-BD0C-4455-B2F2-0C9DC41DE496}"/>
              </a:ext>
            </a:extLst>
          </p:cNvPr>
          <p:cNvSpPr/>
          <p:nvPr/>
        </p:nvSpPr>
        <p:spPr>
          <a:xfrm>
            <a:off x="8761230" y="3886200"/>
            <a:ext cx="458119" cy="39340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9" name="Gerade Verbindung mit Pfeil 18">
            <a:extLst>
              <a:ext uri="{FF2B5EF4-FFF2-40B4-BE49-F238E27FC236}">
                <a16:creationId xmlns:a16="http://schemas.microsoft.com/office/drawing/2014/main" id="{0062C3C0-DB67-483F-BD46-005A1F889AF5}"/>
              </a:ext>
            </a:extLst>
          </p:cNvPr>
          <p:cNvCxnSpPr>
            <a:cxnSpLocks/>
          </p:cNvCxnSpPr>
          <p:nvPr/>
        </p:nvCxnSpPr>
        <p:spPr>
          <a:xfrm flipH="1">
            <a:off x="9272515" y="2589028"/>
            <a:ext cx="40597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Gerade Verbindung mit Pfeil 20">
            <a:extLst>
              <a:ext uri="{FF2B5EF4-FFF2-40B4-BE49-F238E27FC236}">
                <a16:creationId xmlns:a16="http://schemas.microsoft.com/office/drawing/2014/main" id="{57349D3F-1CBD-44D0-A23B-8D338B907E2A}"/>
              </a:ext>
            </a:extLst>
          </p:cNvPr>
          <p:cNvCxnSpPr>
            <a:cxnSpLocks/>
          </p:cNvCxnSpPr>
          <p:nvPr/>
        </p:nvCxnSpPr>
        <p:spPr>
          <a:xfrm flipH="1">
            <a:off x="9277951" y="3312043"/>
            <a:ext cx="40597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2" name="Gerade Verbindung mit Pfeil 21">
            <a:extLst>
              <a:ext uri="{FF2B5EF4-FFF2-40B4-BE49-F238E27FC236}">
                <a16:creationId xmlns:a16="http://schemas.microsoft.com/office/drawing/2014/main" id="{DB425023-D4EA-4590-A890-14D1FBED4652}"/>
              </a:ext>
            </a:extLst>
          </p:cNvPr>
          <p:cNvCxnSpPr>
            <a:cxnSpLocks/>
          </p:cNvCxnSpPr>
          <p:nvPr/>
        </p:nvCxnSpPr>
        <p:spPr>
          <a:xfrm flipH="1">
            <a:off x="9306304" y="4088218"/>
            <a:ext cx="40597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3" name="Textfeld 22">
            <a:extLst>
              <a:ext uri="{FF2B5EF4-FFF2-40B4-BE49-F238E27FC236}">
                <a16:creationId xmlns:a16="http://schemas.microsoft.com/office/drawing/2014/main" id="{AFD2E76B-0690-41FC-8CE3-CF176E51628F}"/>
              </a:ext>
            </a:extLst>
          </p:cNvPr>
          <p:cNvSpPr txBox="1"/>
          <p:nvPr/>
        </p:nvSpPr>
        <p:spPr>
          <a:xfrm>
            <a:off x="9788112" y="2434288"/>
            <a:ext cx="1522393" cy="307777"/>
          </a:xfrm>
          <a:prstGeom prst="rect">
            <a:avLst/>
          </a:prstGeom>
          <a:noFill/>
        </p:spPr>
        <p:txBody>
          <a:bodyPr wrap="square" rtlCol="0">
            <a:spAutoFit/>
          </a:bodyPr>
          <a:lstStyle/>
          <a:p>
            <a:r>
              <a:rPr lang="de-DE" sz="1400" dirty="0"/>
              <a:t>Home-Botton</a:t>
            </a:r>
          </a:p>
        </p:txBody>
      </p:sp>
      <p:sp>
        <p:nvSpPr>
          <p:cNvPr id="24" name="Textfeld 23">
            <a:extLst>
              <a:ext uri="{FF2B5EF4-FFF2-40B4-BE49-F238E27FC236}">
                <a16:creationId xmlns:a16="http://schemas.microsoft.com/office/drawing/2014/main" id="{03CAECCC-4B34-4983-96DC-8FC640A43B88}"/>
              </a:ext>
            </a:extLst>
          </p:cNvPr>
          <p:cNvSpPr txBox="1"/>
          <p:nvPr/>
        </p:nvSpPr>
        <p:spPr>
          <a:xfrm>
            <a:off x="9788112" y="3032553"/>
            <a:ext cx="2278913" cy="523220"/>
          </a:xfrm>
          <a:prstGeom prst="rect">
            <a:avLst/>
          </a:prstGeom>
          <a:noFill/>
        </p:spPr>
        <p:txBody>
          <a:bodyPr wrap="square" rtlCol="0">
            <a:spAutoFit/>
          </a:bodyPr>
          <a:lstStyle/>
          <a:p>
            <a:r>
              <a:rPr lang="de-DE" sz="1400" dirty="0"/>
              <a:t>Links zu weiteren Folien des Themenbereichs</a:t>
            </a:r>
          </a:p>
        </p:txBody>
      </p:sp>
      <p:sp>
        <p:nvSpPr>
          <p:cNvPr id="25" name="Textfeld 24">
            <a:extLst>
              <a:ext uri="{FF2B5EF4-FFF2-40B4-BE49-F238E27FC236}">
                <a16:creationId xmlns:a16="http://schemas.microsoft.com/office/drawing/2014/main" id="{A92890DD-5089-435B-B5DF-90B338AEC075}"/>
              </a:ext>
            </a:extLst>
          </p:cNvPr>
          <p:cNvSpPr txBox="1"/>
          <p:nvPr/>
        </p:nvSpPr>
        <p:spPr>
          <a:xfrm>
            <a:off x="9788112" y="3695418"/>
            <a:ext cx="2143666" cy="738664"/>
          </a:xfrm>
          <a:prstGeom prst="rect">
            <a:avLst/>
          </a:prstGeom>
          <a:noFill/>
        </p:spPr>
        <p:txBody>
          <a:bodyPr wrap="square" rtlCol="0">
            <a:spAutoFit/>
          </a:bodyPr>
          <a:lstStyle/>
          <a:p>
            <a:r>
              <a:rPr lang="de-DE" sz="1400" dirty="0"/>
              <a:t>Link zur weiterführenden  Unterfolie des Themenbereichs </a:t>
            </a:r>
          </a:p>
        </p:txBody>
      </p:sp>
      <p:sp>
        <p:nvSpPr>
          <p:cNvPr id="26" name="Rechteck: abgerundete Ecken 25">
            <a:extLst>
              <a:ext uri="{FF2B5EF4-FFF2-40B4-BE49-F238E27FC236}">
                <a16:creationId xmlns:a16="http://schemas.microsoft.com/office/drawing/2014/main" id="{189D4B17-65EF-42E6-8E76-D4B3ADB534A9}"/>
              </a:ext>
            </a:extLst>
          </p:cNvPr>
          <p:cNvSpPr/>
          <p:nvPr/>
        </p:nvSpPr>
        <p:spPr>
          <a:xfrm>
            <a:off x="9809378" y="2417233"/>
            <a:ext cx="1116428" cy="321274"/>
          </a:xfrm>
          <a:prstGeom prst="roundRect">
            <a:avLst/>
          </a:prstGeom>
          <a:no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abgerundete Ecken 26">
            <a:extLst>
              <a:ext uri="{FF2B5EF4-FFF2-40B4-BE49-F238E27FC236}">
                <a16:creationId xmlns:a16="http://schemas.microsoft.com/office/drawing/2014/main" id="{7D2470B0-CFF6-4B7F-A120-6C380DD9F579}"/>
              </a:ext>
            </a:extLst>
          </p:cNvPr>
          <p:cNvSpPr/>
          <p:nvPr/>
        </p:nvSpPr>
        <p:spPr>
          <a:xfrm>
            <a:off x="9809378" y="3048583"/>
            <a:ext cx="2143666" cy="523220"/>
          </a:xfrm>
          <a:prstGeom prst="roundRect">
            <a:avLst/>
          </a:prstGeom>
          <a:no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abgerundete Ecken 27">
            <a:extLst>
              <a:ext uri="{FF2B5EF4-FFF2-40B4-BE49-F238E27FC236}">
                <a16:creationId xmlns:a16="http://schemas.microsoft.com/office/drawing/2014/main" id="{238DCABA-FB42-43E5-868F-30463C20B8F1}"/>
              </a:ext>
            </a:extLst>
          </p:cNvPr>
          <p:cNvSpPr/>
          <p:nvPr/>
        </p:nvSpPr>
        <p:spPr>
          <a:xfrm>
            <a:off x="9796211" y="3696641"/>
            <a:ext cx="2082402" cy="738664"/>
          </a:xfrm>
          <a:prstGeom prst="roundRect">
            <a:avLst/>
          </a:prstGeom>
          <a:no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77848690"/>
      </p:ext>
    </p:extLst>
  </p:cSld>
  <p:clrMapOvr>
    <a:masterClrMapping/>
  </p:clrMapOvr>
</p:sld>
</file>

<file path=ppt/theme/theme1.xml><?xml version="1.0" encoding="utf-8"?>
<a:theme xmlns:a="http://schemas.openxmlformats.org/drawingml/2006/main" name="Office">
  <a:themeElements>
    <a:clrScheme name="Grüne Religion">
      <a:dk1>
        <a:srgbClr val="000000"/>
      </a:dk1>
      <a:lt1>
        <a:srgbClr val="FFFFFF"/>
      </a:lt1>
      <a:dk2>
        <a:srgbClr val="FFFFFF"/>
      </a:dk2>
      <a:lt2>
        <a:srgbClr val="000000"/>
      </a:lt2>
      <a:accent1>
        <a:srgbClr val="009098"/>
      </a:accent1>
      <a:accent2>
        <a:srgbClr val="2EAEB6"/>
      </a:accent2>
      <a:accent3>
        <a:srgbClr val="000000"/>
      </a:accent3>
      <a:accent4>
        <a:srgbClr val="000000"/>
      </a:accent4>
      <a:accent5>
        <a:srgbClr val="000000"/>
      </a:accent5>
      <a:accent6>
        <a:srgbClr val="000000"/>
      </a:accent6>
      <a:hlink>
        <a:srgbClr val="000000"/>
      </a:hlink>
      <a:folHlink>
        <a:srgbClr val="0000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1100</Words>
  <Application>Microsoft Office PowerPoint</Application>
  <PresentationFormat>Breitbild</PresentationFormat>
  <Paragraphs>77</Paragraphs>
  <Slides>9</Slides>
  <Notes>9</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9</vt:i4>
      </vt:variant>
    </vt:vector>
  </HeadingPairs>
  <TitlesOfParts>
    <vt:vector size="14" baseType="lpstr">
      <vt:lpstr>Aptos</vt:lpstr>
      <vt:lpstr>Arial</vt:lpstr>
      <vt:lpstr>Calibri</vt:lpstr>
      <vt:lpstr>Systemschrift Normal</vt:lpstr>
      <vt:lpstr>Office</vt:lpstr>
      <vt:lpstr>Einführung – Grüne Religion?!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 Grüne Religion?! </dc:title>
  <dc:creator>Marcus Broda</dc:creator>
  <cp:lastModifiedBy>Bachmann, Emilia</cp:lastModifiedBy>
  <cp:revision>14</cp:revision>
  <dcterms:created xsi:type="dcterms:W3CDTF">2025-02-11T09:59:59Z</dcterms:created>
  <dcterms:modified xsi:type="dcterms:W3CDTF">2025-02-24T14:32:46Z</dcterms:modified>
</cp:coreProperties>
</file>