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80" r:id="rId3"/>
    <p:sldId id="266" r:id="rId4"/>
    <p:sldId id="274" r:id="rId5"/>
    <p:sldId id="268" r:id="rId6"/>
    <p:sldId id="281" r:id="rId7"/>
    <p:sldId id="282" r:id="rId8"/>
    <p:sldId id="283" r:id="rId9"/>
    <p:sldId id="275" r:id="rId10"/>
    <p:sldId id="276" r:id="rId11"/>
    <p:sldId id="278" r:id="rId12"/>
    <p:sldId id="272" r:id="rId13"/>
    <p:sldId id="28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t>22.09.2019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9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9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4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2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5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49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Lea, 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7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80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Lukas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5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269448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Niederländisch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pic>
        <p:nvPicPr>
          <p:cNvPr id="1026" name="Picture 2" descr="http://www.nationalflaggen.de/media/flags/flagge-niederlan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067"/>
            <a:ext cx="2040161" cy="13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2"/>
          </a:xfrm>
        </p:spPr>
        <p:txBody>
          <a:bodyPr/>
          <a:lstStyle/>
          <a:p>
            <a:r>
              <a:rPr lang="de-DE" sz="2800" dirty="0"/>
              <a:t>Die Einteilung in die Gruppen der Sprachkurse erfolgt in der Begrüßungsveranstaltung am </a:t>
            </a:r>
          </a:p>
          <a:p>
            <a:pPr marL="109537" indent="0">
              <a:buNone/>
            </a:pPr>
            <a:endParaRPr lang="de-DE" sz="2800" dirty="0"/>
          </a:p>
          <a:p>
            <a:pPr marL="109537" indent="0">
              <a:buNone/>
            </a:pPr>
            <a:r>
              <a:rPr lang="de-DE" sz="2800" dirty="0"/>
              <a:t>	01.10.2019 um 18.00 Uhr c.t. </a:t>
            </a:r>
          </a:p>
          <a:p>
            <a:pPr marL="109537" indent="0">
              <a:buNone/>
            </a:pPr>
            <a:r>
              <a:rPr lang="de-DE" sz="2800" dirty="0"/>
              <a:t>	in der Bibliothek </a:t>
            </a:r>
          </a:p>
          <a:p>
            <a:pPr marL="109537" indent="0">
              <a:buNone/>
            </a:pPr>
            <a:r>
              <a:rPr lang="de-DE" sz="2800" dirty="0"/>
              <a:t>	im Haus der Niederlande (</a:t>
            </a:r>
            <a:r>
              <a:rPr lang="de-DE" sz="2800" dirty="0" err="1"/>
              <a:t>HdNL</a:t>
            </a:r>
            <a:r>
              <a:rPr lang="de-DE" sz="2800" dirty="0"/>
              <a:t>)</a:t>
            </a:r>
          </a:p>
          <a:p>
            <a:endParaRPr lang="de-DE" dirty="0"/>
          </a:p>
          <a:p>
            <a:r>
              <a:rPr lang="de-DE" sz="2800" dirty="0"/>
              <a:t>Dieser Termin ist verpflichtend für alle!!!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  <p:sp>
        <p:nvSpPr>
          <p:cNvPr id="7" name="Rahmen 6"/>
          <p:cNvSpPr/>
          <p:nvPr/>
        </p:nvSpPr>
        <p:spPr>
          <a:xfrm>
            <a:off x="1331640" y="3573016"/>
            <a:ext cx="5832648" cy="1584176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/>
              <a:t>Institut für niederländische Philologie </a:t>
            </a:r>
          </a:p>
          <a:p>
            <a:pPr>
              <a:buNone/>
            </a:pPr>
            <a:r>
              <a:rPr lang="de-DE" b="1" dirty="0"/>
              <a:t>	</a:t>
            </a:r>
            <a:r>
              <a:rPr lang="de-DE" dirty="0"/>
              <a:t>Alter Steinweg 6/7, 48143 Münster </a:t>
            </a:r>
            <a:br>
              <a:rPr lang="de-DE" dirty="0"/>
            </a:br>
            <a:r>
              <a:rPr lang="de-DE" dirty="0"/>
              <a:t>Tel: (0251) 83 285-21, Fax: (0251)83285-30</a:t>
            </a:r>
          </a:p>
          <a:p>
            <a:pPr>
              <a:buNone/>
            </a:pPr>
            <a:r>
              <a:rPr lang="de-DE" dirty="0"/>
              <a:t>	E-Mail: niedphil@uni-muenster.de</a:t>
            </a:r>
          </a:p>
          <a:p>
            <a:pPr>
              <a:buNone/>
            </a:pPr>
            <a:r>
              <a:rPr lang="de-DE" dirty="0"/>
              <a:t>	Home: http://www.uni-muenster.de/INP/ </a:t>
            </a:r>
          </a:p>
          <a:p>
            <a:pPr>
              <a:buNone/>
            </a:pPr>
            <a:endParaRPr lang="de-DE" dirty="0"/>
          </a:p>
          <a:p>
            <a:r>
              <a:rPr lang="de-DE" b="1" dirty="0"/>
              <a:t>Ansprechpartner in Studienfragen</a:t>
            </a:r>
          </a:p>
          <a:p>
            <a:pPr>
              <a:buNone/>
            </a:pPr>
            <a:r>
              <a:rPr lang="de-DE" dirty="0"/>
              <a:t>	Nele </a:t>
            </a:r>
            <a:r>
              <a:rPr lang="de-DE" dirty="0" err="1"/>
              <a:t>Demedts</a:t>
            </a:r>
            <a:r>
              <a:rPr lang="de-DE" dirty="0"/>
              <a:t> M.A. </a:t>
            </a:r>
          </a:p>
          <a:p>
            <a:pPr>
              <a:buNone/>
            </a:pPr>
            <a:r>
              <a:rPr lang="de-DE" dirty="0"/>
              <a:t>	Studienkoordinatorin </a:t>
            </a:r>
          </a:p>
          <a:p>
            <a:pPr>
              <a:buNone/>
            </a:pPr>
            <a:r>
              <a:rPr lang="de-DE" dirty="0"/>
              <a:t>	Zimmer 2.14 </a:t>
            </a:r>
            <a:r>
              <a:rPr lang="de-DE" dirty="0" err="1"/>
              <a:t>HdNL</a:t>
            </a:r>
            <a:endParaRPr lang="de-DE" dirty="0"/>
          </a:p>
          <a:p>
            <a:pPr>
              <a:buNone/>
            </a:pPr>
            <a:r>
              <a:rPr lang="de-DE" dirty="0"/>
              <a:t>	</a:t>
            </a:r>
            <a:r>
              <a:rPr lang="de-DE" dirty="0" err="1"/>
              <a:t>E-Mail:nele.demedts@uni-muenster.de</a:t>
            </a:r>
            <a:endParaRPr lang="de-DE" dirty="0"/>
          </a:p>
          <a:p>
            <a:pPr>
              <a:buNone/>
            </a:pPr>
            <a:r>
              <a:rPr lang="de-DE" dirty="0"/>
              <a:t>	Telefon: +49 251 83 285 26</a:t>
            </a:r>
          </a:p>
          <a:p>
            <a:pPr>
              <a:buNone/>
            </a:pPr>
            <a:endParaRPr lang="de-DE" dirty="0"/>
          </a:p>
          <a:p>
            <a:r>
              <a:rPr lang="de-DE" b="1" dirty="0"/>
              <a:t>Zuständig für </a:t>
            </a:r>
            <a:r>
              <a:rPr lang="de-DE" b="1" dirty="0" err="1"/>
              <a:t>BAFöG</a:t>
            </a:r>
            <a:r>
              <a:rPr lang="de-DE" b="1" dirty="0"/>
              <a:t>-Bescheinigungen </a:t>
            </a:r>
            <a:endParaRPr lang="de-DE" dirty="0"/>
          </a:p>
          <a:p>
            <a:pPr>
              <a:buNone/>
            </a:pPr>
            <a:r>
              <a:rPr lang="de-DE" dirty="0"/>
              <a:t>	Nele </a:t>
            </a:r>
            <a:r>
              <a:rPr lang="de-DE" dirty="0" err="1"/>
              <a:t>Demedts</a:t>
            </a:r>
            <a:r>
              <a:rPr lang="de-DE" dirty="0"/>
              <a:t> (s.o.)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3557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 err="1"/>
              <a:t>Zijn</a:t>
            </a:r>
            <a:r>
              <a:rPr lang="de-DE" sz="8000" dirty="0"/>
              <a:t> er </a:t>
            </a:r>
            <a:br>
              <a:rPr lang="de-DE" sz="8000" dirty="0"/>
            </a:br>
            <a:r>
              <a:rPr lang="de-DE" sz="8000" dirty="0" err="1"/>
              <a:t>vragen</a:t>
            </a:r>
            <a:r>
              <a:rPr lang="de-DE" sz="8000" dirty="0"/>
              <a:t>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4100" name="Picture 4" descr="http://www.frauantje.de/fileadmin/timeline/Antje_Historie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655039" cy="23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0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269448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Niederländisch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8" name="Rechteck 7"/>
          <p:cNvSpPr/>
          <p:nvPr/>
        </p:nvSpPr>
        <p:spPr>
          <a:xfrm>
            <a:off x="33264" y="1484784"/>
            <a:ext cx="9361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  <a:endParaRPr lang="de-DE" sz="30000" dirty="0"/>
          </a:p>
        </p:txBody>
      </p:sp>
    </p:spTree>
    <p:extLst>
      <p:ext uri="{BB962C8B-B14F-4D97-AF65-F5344CB8AC3E}">
        <p14:creationId xmlns:p14="http://schemas.microsoft.com/office/powerpoint/2010/main" val="968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" b="1"/>
          <a:stretch/>
        </p:blipFill>
        <p:spPr>
          <a:xfrm>
            <a:off x="73987" y="548680"/>
            <a:ext cx="904419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359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Die ersten beiden Semester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36450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/>
              <a:t>Das heißt für das </a:t>
            </a:r>
            <a:r>
              <a:rPr lang="de-DE" sz="2400" dirty="0" err="1"/>
              <a:t>WiSe</a:t>
            </a:r>
            <a:r>
              <a:rPr lang="de-DE" sz="2400" dirty="0"/>
              <a:t> 19/20: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Sprachkurs: Niederländisch I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Vorlesung: Einführung in die niederländische Literaturwissenschaft</a:t>
            </a:r>
          </a:p>
          <a:p>
            <a:pPr marL="285750" indent="-285750">
              <a:buFont typeface="Arial"/>
              <a:buChar char="•"/>
            </a:pPr>
            <a:r>
              <a:rPr lang="de-DE" sz="2400" u="sng" dirty="0"/>
              <a:t>optional:</a:t>
            </a:r>
            <a:r>
              <a:rPr lang="de-DE" sz="2400" dirty="0"/>
              <a:t> Tutorium zur Vorlesung „Einführung in die niederländische Literaturwissenschaft“</a:t>
            </a:r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48274"/>
          <a:stretch/>
        </p:blipFill>
        <p:spPr>
          <a:xfrm>
            <a:off x="73987" y="980728"/>
            <a:ext cx="904419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6600" dirty="0"/>
              <a:t>Fragen zum Modulplan?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2050" name="Picture 2" descr="http://www.nationalflaggen.de/media/flags/flagge-niederlan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400201" cy="15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prache-der-blumen.de/wp-content/uploads/2016/06/tul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83" y="620688"/>
            <a:ext cx="1552317" cy="23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olland.com/upload_mm/c/9/3/29580_fullimage_bitterbal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5599"/>
            <a:ext cx="2544217" cy="15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ebkoch.de/tipps/wp-content/uploads/2013/04/Gouda_Chee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29410"/>
            <a:ext cx="2180927" cy="29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/>
          <a:stretch/>
        </p:blipFill>
        <p:spPr>
          <a:xfrm>
            <a:off x="0" y="1417638"/>
            <a:ext cx="5390329" cy="36456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>
          <a:xfrm>
            <a:off x="3275856" y="3861048"/>
            <a:ext cx="5566883" cy="2088232"/>
          </a:xfrm>
          <a:prstGeom prst="rect">
            <a:avLst/>
          </a:prstGeom>
        </p:spPr>
      </p:pic>
      <p:sp>
        <p:nvSpPr>
          <p:cNvPr id="9" name="Rahmen 8"/>
          <p:cNvSpPr/>
          <p:nvPr/>
        </p:nvSpPr>
        <p:spPr>
          <a:xfrm>
            <a:off x="107504" y="2315307"/>
            <a:ext cx="2808312" cy="177589"/>
          </a:xfrm>
          <a:prstGeom prst="fram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ahmen 9"/>
          <p:cNvSpPr/>
          <p:nvPr/>
        </p:nvSpPr>
        <p:spPr>
          <a:xfrm>
            <a:off x="3563888" y="5229200"/>
            <a:ext cx="2880320" cy="216024"/>
          </a:xfrm>
          <a:prstGeom prst="fram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6" name="Picture 2" descr="https://www.goudakaeseshop.de/media/catalog/product/cache/2/image/800x600/09d1d867ee3f2d778841949c118237cf/s/o/souveniers-klompen-gee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94" y="1345483"/>
            <a:ext cx="2867745" cy="21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7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04BF12-494A-4376-BADF-53CDA73B8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2997" r="4864" b="15167"/>
          <a:stretch/>
        </p:blipFill>
        <p:spPr>
          <a:xfrm>
            <a:off x="2051720" y="4178285"/>
            <a:ext cx="6524656" cy="215782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68064" y="497869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findest du deinen gesamten Modulplan wieder!</a:t>
            </a:r>
          </a:p>
        </p:txBody>
      </p:sp>
      <p:sp>
        <p:nvSpPr>
          <p:cNvPr id="12" name="Rahmen 11"/>
          <p:cNvSpPr/>
          <p:nvPr/>
        </p:nvSpPr>
        <p:spPr>
          <a:xfrm>
            <a:off x="5757118" y="4914610"/>
            <a:ext cx="2692368" cy="938390"/>
          </a:xfrm>
          <a:prstGeom prst="frame">
            <a:avLst>
              <a:gd name="adj1" fmla="val 605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3" name="Picture 2" descr="https://www.goudakaeseshop.de/media/catalog/product/cache/2/image/800x600/09d1d867ee3f2d778841949c118237cf/s/o/souveniers-klompen-gee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81" y="1345483"/>
            <a:ext cx="2867745" cy="21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7FF3BB-6DE3-457D-9056-D6FD5DD4F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26189" r="2751" b="17784"/>
          <a:stretch/>
        </p:blipFill>
        <p:spPr>
          <a:xfrm>
            <a:off x="160907" y="1345483"/>
            <a:ext cx="6083200" cy="2644871"/>
          </a:xfrm>
          <a:prstGeom prst="rect">
            <a:avLst/>
          </a:prstGeom>
        </p:spPr>
      </p:pic>
      <p:sp>
        <p:nvSpPr>
          <p:cNvPr id="9" name="Rahmen 8"/>
          <p:cNvSpPr/>
          <p:nvPr/>
        </p:nvSpPr>
        <p:spPr>
          <a:xfrm>
            <a:off x="501980" y="3154626"/>
            <a:ext cx="2880320" cy="252028"/>
          </a:xfrm>
          <a:prstGeom prst="fram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0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13" name="Rahmen 12"/>
          <p:cNvSpPr/>
          <p:nvPr/>
        </p:nvSpPr>
        <p:spPr>
          <a:xfrm>
            <a:off x="1579970" y="4221087"/>
            <a:ext cx="5296286" cy="161913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15D9FA-301C-44DA-A31E-ECE97C450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54" t="42992" r="2661" b="28143"/>
          <a:stretch/>
        </p:blipFill>
        <p:spPr>
          <a:xfrm>
            <a:off x="457200" y="1461636"/>
            <a:ext cx="8020209" cy="17711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72F75B-82AC-488D-ADB1-0CD289806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8" t="42997" r="2750" b="24182"/>
          <a:stretch/>
        </p:blipFill>
        <p:spPr>
          <a:xfrm>
            <a:off x="441915" y="3423614"/>
            <a:ext cx="8244885" cy="2081731"/>
          </a:xfrm>
          <a:prstGeom prst="rect">
            <a:avLst/>
          </a:prstGeom>
        </p:spPr>
      </p:pic>
      <p:sp>
        <p:nvSpPr>
          <p:cNvPr id="15" name="Rahmen 14"/>
          <p:cNvSpPr/>
          <p:nvPr/>
        </p:nvSpPr>
        <p:spPr>
          <a:xfrm>
            <a:off x="1957543" y="5180473"/>
            <a:ext cx="6408712" cy="161913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ahmen 13"/>
          <p:cNvSpPr/>
          <p:nvPr/>
        </p:nvSpPr>
        <p:spPr>
          <a:xfrm>
            <a:off x="1979712" y="2996321"/>
            <a:ext cx="4896544" cy="178176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256584"/>
          </a:xfrm>
        </p:spPr>
        <p:txBody>
          <a:bodyPr/>
          <a:lstStyle/>
          <a:p>
            <a:r>
              <a:rPr lang="de-DE" sz="2400" dirty="0"/>
              <a:t>Veranstaltungen sind nur einmalig vorhanden; ihr könnt keine Alternativen wählen wie z.B. in </a:t>
            </a:r>
            <a:r>
              <a:rPr lang="de-DE" sz="2400" dirty="0" err="1"/>
              <a:t>BilWis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Ratschlag: Niederländisch immer als erstes belegen, die anderen Fächer um Niederländisch belegen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2169672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Bildschirmpräsentation (4:3)</PresentationFormat>
  <Paragraphs>70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Deimos</vt:lpstr>
      <vt:lpstr>Niederländisch  Haupt-, Real-, Sekundar- und Gesamtschule</vt:lpstr>
      <vt:lpstr>PowerPoint-Präsentation</vt:lpstr>
      <vt:lpstr>PowerPoint-Präsentation</vt:lpstr>
      <vt:lpstr>Die ersten beiden Semester</vt:lpstr>
      <vt:lpstr>PowerPoint-Präsentation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Kontakt</vt:lpstr>
      <vt:lpstr>PowerPoint-Präsentation</vt:lpstr>
      <vt:lpstr>Niederländisch  Haupt-, Real-, Sekundar- und Gesamtschule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Janina Huesmann</dc:creator>
  <cp:lastModifiedBy>Lea Jansen</cp:lastModifiedBy>
  <cp:revision>75</cp:revision>
  <dcterms:created xsi:type="dcterms:W3CDTF">2011-10-03T14:54:45Z</dcterms:created>
  <dcterms:modified xsi:type="dcterms:W3CDTF">2019-09-22T19:05:20Z</dcterms:modified>
</cp:coreProperties>
</file>