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2"/>
  </p:notesMasterIdLst>
  <p:sldIdLst>
    <p:sldId id="265" r:id="rId2"/>
    <p:sldId id="266" r:id="rId3"/>
    <p:sldId id="287" r:id="rId4"/>
    <p:sldId id="274" r:id="rId5"/>
    <p:sldId id="288" r:id="rId6"/>
    <p:sldId id="286" r:id="rId7"/>
    <p:sldId id="268" r:id="rId8"/>
    <p:sldId id="271" r:id="rId9"/>
    <p:sldId id="284" r:id="rId10"/>
    <p:sldId id="282" r:id="rId11"/>
    <p:sldId id="291" r:id="rId12"/>
    <p:sldId id="292" r:id="rId13"/>
    <p:sldId id="293" r:id="rId14"/>
    <p:sldId id="294" r:id="rId15"/>
    <p:sldId id="275" r:id="rId16"/>
    <p:sldId id="289" r:id="rId17"/>
    <p:sldId id="276" r:id="rId18"/>
    <p:sldId id="278" r:id="rId19"/>
    <p:sldId id="272" r:id="rId20"/>
    <p:sldId id="273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946" autoAdjust="0"/>
  </p:normalViewPr>
  <p:slideViewPr>
    <p:cSldViewPr>
      <p:cViewPr varScale="1">
        <p:scale>
          <a:sx n="66" d="100"/>
          <a:sy n="66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06AC-1DD0-5F46-9BF1-DA6682ACB22B}" type="datetimeFigureOut">
              <a:rPr lang="de-DE" smtClean="0"/>
              <a:pPr/>
              <a:t>26.09.2019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D2EBD-64EB-0047-A35B-AF45937C08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430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95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Helena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02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Christina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12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Rechtwinkliges Dreieck 4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reihandform 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reihandform 6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8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srgbClr val="FFC000">
                  <a:tint val="20000"/>
                </a:srgbClr>
              </a:solidFill>
            </a:endParaRPr>
          </a:p>
        </p:txBody>
      </p:sp>
      <p:sp>
        <p:nvSpPr>
          <p:cNvPr id="11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2F1440-64F2-4A3A-97DB-CEA735EDA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5434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053-735A-407C-8FEC-E0EAED3C514E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9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39C6-E80F-4F15-B626-E788918D384C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00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F3F2-4798-4A09-AE1B-986CCD6A4AA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4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Eingekerbter Richtungspfei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4C9A5-1E9E-457B-84E3-11ABA3114583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41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DEA38-7759-4C6C-BD5B-347CEEE7B67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90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E9252-A4F7-48E9-81F0-C323169C52F1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06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5B70D-19E2-493E-96C4-D94152773C4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81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921D-2254-4239-9AB2-DA600E36896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67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70D00-36BA-48DC-B473-FF38CAEE62FA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95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reihand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htwinkliges Dreiec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927510-4016-4FBE-B4F4-3C5F49962724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5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4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E9775-9EF8-429C-A936-F2B39FCAEC8D}" type="slidenum">
              <a:rPr lang="de-D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53" name="Picture 8" descr="Z:\Studien-&amp;Examensberatung\Eigene Bilder\logo_zfl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4913" y="115888"/>
            <a:ext cx="14811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7" descr="Z:\Studien-&amp;Examensberatung\Eigene Bilder\GHR_Lo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3663" y="6207125"/>
            <a:ext cx="26289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424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401749"/>
            <a:ext cx="8060432" cy="1830388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/>
              <a:t>Englisch für Grundschulen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772400" cy="1704206"/>
          </a:xfrm>
        </p:spPr>
        <p:txBody>
          <a:bodyPr/>
          <a:lstStyle/>
          <a:p>
            <a:pPr marR="0" eaLnBrk="1" hangingPunct="1"/>
            <a:r>
              <a:rPr lang="de-DE" dirty="0"/>
              <a:t>Modulplan, euer erstes Semester, die Anmeldung zu den Veranstaltungen &amp; mehr…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 GHR</a:t>
            </a:r>
          </a:p>
        </p:txBody>
      </p:sp>
    </p:spTree>
    <p:extLst>
      <p:ext uri="{BB962C8B-B14F-4D97-AF65-F5344CB8AC3E}">
        <p14:creationId xmlns:p14="http://schemas.microsoft.com/office/powerpoint/2010/main" xmlns="" val="421442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23C051FB-C21B-1642-A32A-B67C8FDEAA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75975"/>
            <a:ext cx="9144000" cy="1906050"/>
          </a:xfrm>
          <a:prstGeom prst="rect">
            <a:avLst/>
          </a:prstGeom>
        </p:spPr>
      </p:pic>
      <p:sp>
        <p:nvSpPr>
          <p:cNvPr id="10" name="Pfeil: nach rechts 13">
            <a:extLst>
              <a:ext uri="{FF2B5EF4-FFF2-40B4-BE49-F238E27FC236}">
                <a16:creationId xmlns:a16="http://schemas.microsoft.com/office/drawing/2014/main" xmlns="" id="{3607C2CC-6293-F845-9161-1CA7B6E3512A}"/>
              </a:ext>
            </a:extLst>
          </p:cNvPr>
          <p:cNvSpPr/>
          <p:nvPr/>
        </p:nvSpPr>
        <p:spPr>
          <a:xfrm>
            <a:off x="611560" y="3789040"/>
            <a:ext cx="370384" cy="45719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feil: nach rechts 5">
            <a:extLst>
              <a:ext uri="{FF2B5EF4-FFF2-40B4-BE49-F238E27FC236}">
                <a16:creationId xmlns:a16="http://schemas.microsoft.com/office/drawing/2014/main" xmlns="" id="{F7B4F29A-CC3B-834C-9125-0879E8ACB1BF}"/>
              </a:ext>
            </a:extLst>
          </p:cNvPr>
          <p:cNvSpPr/>
          <p:nvPr/>
        </p:nvSpPr>
        <p:spPr>
          <a:xfrm>
            <a:off x="591286" y="4221088"/>
            <a:ext cx="370384" cy="45719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90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7D8DD1-2EA0-C540-A40F-2765A94C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5AE5A594-694F-5D40-A532-114805BBE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63380"/>
            <a:ext cx="9144000" cy="1931240"/>
          </a:xfrm>
          <a:prstGeom prst="rect">
            <a:avLst/>
          </a:prstGeom>
        </p:spPr>
      </p:pic>
      <p:sp>
        <p:nvSpPr>
          <p:cNvPr id="5" name="Pfeil: nach rechts 13">
            <a:extLst>
              <a:ext uri="{FF2B5EF4-FFF2-40B4-BE49-F238E27FC236}">
                <a16:creationId xmlns:a16="http://schemas.microsoft.com/office/drawing/2014/main" xmlns="" id="{3DBE739B-AA24-3A48-87AD-275F28E7FC15}"/>
              </a:ext>
            </a:extLst>
          </p:cNvPr>
          <p:cNvSpPr/>
          <p:nvPr/>
        </p:nvSpPr>
        <p:spPr>
          <a:xfrm>
            <a:off x="683568" y="3645024"/>
            <a:ext cx="370384" cy="45719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CBE843BF-B9EC-B241-8632-B2707DDD5EEC}"/>
              </a:ext>
            </a:extLst>
          </p:cNvPr>
          <p:cNvSpPr txBox="1"/>
          <p:nvPr/>
        </p:nvSpPr>
        <p:spPr>
          <a:xfrm>
            <a:off x="1053952" y="4797152"/>
            <a:ext cx="747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wählst du alle Dinge an, die unter Modul 1 zu finden sind!</a:t>
            </a:r>
          </a:p>
        </p:txBody>
      </p:sp>
    </p:spTree>
    <p:extLst>
      <p:ext uri="{BB962C8B-B14F-4D97-AF65-F5344CB8AC3E}">
        <p14:creationId xmlns:p14="http://schemas.microsoft.com/office/powerpoint/2010/main" xmlns="" val="272081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4D3022DC-0065-534B-8012-18DAE16BF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9079"/>
            <a:ext cx="9144000" cy="389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8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F11DB86-757F-7B42-B637-9570A00E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282B0A0D-816E-CA43-AE0B-437828DC4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334281"/>
          </a:xfrm>
          <a:prstGeom prst="rect">
            <a:avLst/>
          </a:prstGeom>
        </p:spPr>
      </p:pic>
      <p:sp>
        <p:nvSpPr>
          <p:cNvPr id="5" name="Pfeil: nach rechts 5">
            <a:extLst>
              <a:ext uri="{FF2B5EF4-FFF2-40B4-BE49-F238E27FC236}">
                <a16:creationId xmlns:a16="http://schemas.microsoft.com/office/drawing/2014/main" xmlns="" id="{FBE97914-FF80-DE4B-B026-2F7C1715A908}"/>
              </a:ext>
            </a:extLst>
          </p:cNvPr>
          <p:cNvSpPr/>
          <p:nvPr/>
        </p:nvSpPr>
        <p:spPr>
          <a:xfrm>
            <a:off x="611560" y="3011964"/>
            <a:ext cx="370384" cy="45719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xmlns="" id="{2C8A2019-2ADB-DD4D-93F5-76EDB6864AE3}"/>
              </a:ext>
            </a:extLst>
          </p:cNvPr>
          <p:cNvSpPr/>
          <p:nvPr/>
        </p:nvSpPr>
        <p:spPr>
          <a:xfrm>
            <a:off x="922944" y="3212976"/>
            <a:ext cx="370384" cy="45719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96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64350C-ED1A-6242-A094-4D5D0866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92047CB3-43BA-6D4D-944E-4FB58B0B1C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53457"/>
            <a:ext cx="9144000" cy="3151086"/>
          </a:xfrm>
          <a:prstGeom prst="rect">
            <a:avLst/>
          </a:prstGeom>
        </p:spPr>
      </p:pic>
      <p:sp>
        <p:nvSpPr>
          <p:cNvPr id="6" name="Rechteck: abgerundete Ecken 6">
            <a:extLst>
              <a:ext uri="{FF2B5EF4-FFF2-40B4-BE49-F238E27FC236}">
                <a16:creationId xmlns:a16="http://schemas.microsoft.com/office/drawing/2014/main" xmlns="" id="{DF214466-277B-9D4E-850C-482C3D40783B}"/>
              </a:ext>
            </a:extLst>
          </p:cNvPr>
          <p:cNvSpPr/>
          <p:nvPr/>
        </p:nvSpPr>
        <p:spPr>
          <a:xfrm>
            <a:off x="1558858" y="3757205"/>
            <a:ext cx="7477638" cy="60789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442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5472608"/>
          </a:xfrm>
        </p:spPr>
        <p:txBody>
          <a:bodyPr/>
          <a:lstStyle/>
          <a:p>
            <a:r>
              <a:rPr lang="de-DE" sz="2400" b="1" dirty="0"/>
              <a:t>Seminarplatzvergabe in den Grundlagenmodulen:</a:t>
            </a:r>
          </a:p>
          <a:p>
            <a:pPr>
              <a:buNone/>
            </a:pPr>
            <a:r>
              <a:rPr lang="de-DE" sz="2400" dirty="0"/>
              <a:t>	Für </a:t>
            </a:r>
            <a:r>
              <a:rPr lang="de-DE" sz="2400" u="sng" dirty="0"/>
              <a:t>Erstsemester</a:t>
            </a:r>
            <a:r>
              <a:rPr lang="de-DE" sz="2400" dirty="0"/>
              <a:t> gibt es ein spezielles Zeitfenster zur Seminarplatzvergabe!</a:t>
            </a:r>
          </a:p>
          <a:p>
            <a:pPr marL="109537" indent="0">
              <a:buNone/>
            </a:pPr>
            <a:r>
              <a:rPr lang="de-DE" sz="2400" b="1" dirty="0"/>
              <a:t>	</a:t>
            </a:r>
            <a:r>
              <a:rPr lang="de-DE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1</a:t>
            </a:r>
            <a:r>
              <a:rPr lang="de-DE" sz="2400" b="1" dirty="0">
                <a:solidFill>
                  <a:srgbClr val="FF0000"/>
                </a:solidFill>
              </a:rPr>
              <a:t>. bis 8. Oktober: Anmeldung über HISLSF</a:t>
            </a:r>
          </a:p>
          <a:p>
            <a:pPr marL="109537" indent="0">
              <a:buNone/>
            </a:pPr>
            <a:endParaRPr lang="de-DE" sz="2400" b="1" dirty="0">
              <a:solidFill>
                <a:srgbClr val="FF0000"/>
              </a:solidFill>
            </a:endParaRPr>
          </a:p>
          <a:p>
            <a:r>
              <a:rPr lang="de-DE" sz="2400" dirty="0"/>
              <a:t>Gebt für jeden Veranstaltungstyp (außer die Vorlesung) neben eurem Wunschseminar ca. 2 alternative Veranstaltungen an!</a:t>
            </a:r>
          </a:p>
          <a:p>
            <a:endParaRPr lang="de-DE" sz="2400" dirty="0"/>
          </a:p>
          <a:p>
            <a:r>
              <a:rPr lang="de-DE" sz="2400" dirty="0"/>
              <a:t>Reihenfolge der Online-Belegung in HISLSF entspricht der Priorität: 1. Belegung= Erstwunsch</a:t>
            </a:r>
          </a:p>
          <a:p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Anmeldung zu Veranstaltungen</a:t>
            </a:r>
          </a:p>
        </p:txBody>
      </p:sp>
    </p:spTree>
    <p:extLst>
      <p:ext uri="{BB962C8B-B14F-4D97-AF65-F5344CB8AC3E}">
        <p14:creationId xmlns:p14="http://schemas.microsoft.com/office/powerpoint/2010/main" xmlns="" val="216967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5472608"/>
          </a:xfrm>
        </p:spPr>
        <p:txBody>
          <a:bodyPr/>
          <a:lstStyle/>
          <a:p>
            <a:r>
              <a:rPr lang="de-DE" sz="4000" dirty="0"/>
              <a:t>Eine Änderung der Reihenfolge ist nachträglich nicht möglich!</a:t>
            </a:r>
          </a:p>
          <a:p>
            <a:r>
              <a:rPr lang="de-DE" sz="4000" dirty="0"/>
              <a:t>Ihr müsst also erst alle Wünsche zu einer Veranstaltung abwählen und dann neu anmelden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Anmeldung zu Veranstaltungen</a:t>
            </a:r>
          </a:p>
        </p:txBody>
      </p:sp>
    </p:spTree>
    <p:extLst>
      <p:ext uri="{BB962C8B-B14F-4D97-AF65-F5344CB8AC3E}">
        <p14:creationId xmlns:p14="http://schemas.microsoft.com/office/powerpoint/2010/main" xmlns="" val="3943067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7819" y="1692276"/>
            <a:ext cx="8697144" cy="4813994"/>
          </a:xfrm>
        </p:spPr>
        <p:txBody>
          <a:bodyPr/>
          <a:lstStyle/>
          <a:p>
            <a:r>
              <a:rPr lang="de-DE" sz="2400" dirty="0"/>
              <a:t>Die Zuteilung erfolgt über den persönlichen Stundenplan im HISLSF. Dort bleiben nur die Veranstaltungen stehen, die ihr bekommen habt</a:t>
            </a:r>
          </a:p>
          <a:p>
            <a:endParaRPr lang="de-DE" sz="2400" dirty="0"/>
          </a:p>
          <a:p>
            <a:r>
              <a:rPr lang="de-DE" sz="2400" dirty="0"/>
              <a:t>Alle Lehrveranstaltungen für Erstsemester beginnen </a:t>
            </a:r>
            <a:r>
              <a:rPr lang="de-DE" sz="2400" b="1" dirty="0"/>
              <a:t>in der Regel </a:t>
            </a:r>
            <a:r>
              <a:rPr lang="de-DE" sz="2400" dirty="0"/>
              <a:t>ab der 2. Vorlesungswoche                       (14. Oktober 2018)</a:t>
            </a:r>
          </a:p>
          <a:p>
            <a:endParaRPr lang="de-DE" sz="2800" dirty="0"/>
          </a:p>
          <a:p>
            <a:pPr marL="109537" indent="0" algn="ctr">
              <a:buNone/>
            </a:pPr>
            <a:r>
              <a:rPr lang="de-DE" sz="2400" dirty="0"/>
              <a:t>WICHTIG FÜR DIE NÄCHSTEN SEMESTER: </a:t>
            </a:r>
            <a:br>
              <a:rPr lang="de-DE" sz="2400" dirty="0"/>
            </a:br>
            <a:r>
              <a:rPr lang="de-DE" sz="2400" dirty="0"/>
              <a:t>Die Anmeldefristen für Englisch liegen normalerweise sehr früh!!</a:t>
            </a:r>
          </a:p>
          <a:p>
            <a:endParaRPr lang="de-DE" sz="2800" dirty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Anmeldung zu Veranstaltungen</a:t>
            </a:r>
          </a:p>
        </p:txBody>
      </p:sp>
      <p:sp>
        <p:nvSpPr>
          <p:cNvPr id="3" name="Rechteck 2"/>
          <p:cNvSpPr/>
          <p:nvPr/>
        </p:nvSpPr>
        <p:spPr>
          <a:xfrm>
            <a:off x="611560" y="4725144"/>
            <a:ext cx="8244408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0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Kontakt</a:t>
            </a:r>
          </a:p>
        </p:txBody>
      </p:sp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dirty="0"/>
              <a:t>Englisches Seminar </a:t>
            </a:r>
          </a:p>
          <a:p>
            <a:pPr>
              <a:buNone/>
            </a:pPr>
            <a:r>
              <a:rPr lang="de-DE" b="1" dirty="0"/>
              <a:t>	</a:t>
            </a:r>
            <a:r>
              <a:rPr lang="de-DE" dirty="0"/>
              <a:t>Johannisstr. 12-20, 48143 Münster </a:t>
            </a:r>
            <a:br>
              <a:rPr lang="de-DE" dirty="0"/>
            </a:br>
            <a:r>
              <a:rPr lang="de-DE" dirty="0"/>
              <a:t>Tel: (0251) 83-24500, Fax: (0251)8324645</a:t>
            </a:r>
          </a:p>
          <a:p>
            <a:pPr>
              <a:buNone/>
            </a:pPr>
            <a:r>
              <a:rPr lang="de-DE" dirty="0"/>
              <a:t>	E-Mail: englsem@uni-muenster.de</a:t>
            </a:r>
          </a:p>
          <a:p>
            <a:pPr>
              <a:buNone/>
            </a:pPr>
            <a:r>
              <a:rPr lang="de-DE" dirty="0"/>
              <a:t>	Home: https://www.uni-muenster.de/Anglistik/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Ansprechpartner in Studienfragen </a:t>
            </a:r>
            <a:r>
              <a:rPr lang="de-DE" sz="2100" dirty="0"/>
              <a:t>(https://www.uni-muenster.de/Anglistik/Study/studentadvisoryservice/index.html)</a:t>
            </a:r>
          </a:p>
          <a:p>
            <a:pPr>
              <a:buNone/>
            </a:pPr>
            <a:r>
              <a:rPr lang="de-DE" dirty="0"/>
              <a:t>	Dr. Silke Stroh (Room 121)</a:t>
            </a:r>
            <a:br>
              <a:rPr lang="de-DE" dirty="0"/>
            </a:br>
            <a:r>
              <a:rPr lang="de-DE" dirty="0"/>
              <a:t>Amrei Sander (Room 120)</a:t>
            </a:r>
            <a:br>
              <a:rPr lang="de-DE" dirty="0"/>
            </a:br>
            <a:r>
              <a:rPr lang="de-DE" dirty="0"/>
              <a:t>E-Mail: beres@uni-muenster.de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Zuständig für </a:t>
            </a:r>
            <a:r>
              <a:rPr lang="de-DE" b="1" dirty="0" err="1"/>
              <a:t>BAFöG</a:t>
            </a:r>
            <a:r>
              <a:rPr lang="de-DE" b="1" dirty="0"/>
              <a:t>-Bescheinigungen </a:t>
            </a:r>
            <a:endParaRPr lang="de-DE" dirty="0"/>
          </a:p>
          <a:p>
            <a:pPr>
              <a:buNone/>
            </a:pPr>
            <a:r>
              <a:rPr lang="de-DE" dirty="0"/>
              <a:t>	siehe Ansprechpartner</a:t>
            </a:r>
          </a:p>
        </p:txBody>
      </p:sp>
    </p:spTree>
    <p:extLst>
      <p:ext uri="{BB962C8B-B14F-4D97-AF65-F5344CB8AC3E}">
        <p14:creationId xmlns:p14="http://schemas.microsoft.com/office/powerpoint/2010/main" xmlns="" val="2827808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sz="8000" dirty="0"/>
          </a:p>
          <a:p>
            <a:pPr>
              <a:buNone/>
            </a:pPr>
            <a:r>
              <a:rPr lang="de-DE" sz="8000" dirty="0"/>
              <a:t>Fragen ?</a:t>
            </a:r>
          </a:p>
        </p:txBody>
      </p:sp>
      <p:pic>
        <p:nvPicPr>
          <p:cNvPr id="1026" name="Picture 2" descr="http://www.uwe-home.net/portal/_grafik/lehrer_laemp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951467" cy="468052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20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135024C-3859-43AE-80B2-029B350DBF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769" y="800906"/>
            <a:ext cx="8594461" cy="52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9848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 GHR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9512" y="1228564"/>
            <a:ext cx="877996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xmlns="" val="300907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1C69590-7699-44FF-88A0-E2FD223253EC}"/>
              </a:ext>
            </a:extLst>
          </p:cNvPr>
          <p:cNvSpPr/>
          <p:nvPr/>
        </p:nvSpPr>
        <p:spPr>
          <a:xfrm>
            <a:off x="7380312" y="116632"/>
            <a:ext cx="16196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000080"/>
              </a:highligh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F241321-A2FF-413C-81C5-3EBA6A9287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506" y="1031032"/>
            <a:ext cx="8666988" cy="36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83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96336" y="0"/>
            <a:ext cx="154766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-324742"/>
            <a:ext cx="8229600" cy="1215008"/>
          </a:xfrm>
        </p:spPr>
        <p:txBody>
          <a:bodyPr>
            <a:normAutofit/>
          </a:bodyPr>
          <a:lstStyle/>
          <a:p>
            <a:pPr algn="ctr"/>
            <a:r>
              <a:rPr lang="de-DE" sz="3600" dirty="0"/>
              <a:t>Die ersten beiden Semester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4A52F2F-C185-43DD-8F3D-799CAEEF8A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7" y="670272"/>
            <a:ext cx="8594461" cy="5256188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xmlns="" id="{4B414EA7-FCE1-4411-A85C-A85EB8180D35}"/>
              </a:ext>
            </a:extLst>
          </p:cNvPr>
          <p:cNvSpPr/>
          <p:nvPr/>
        </p:nvSpPr>
        <p:spPr>
          <a:xfrm>
            <a:off x="1835696" y="1340768"/>
            <a:ext cx="4752528" cy="93610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xmlns="" id="{70D5DC98-0C14-4060-9AEB-BF39EB819114}"/>
              </a:ext>
            </a:extLst>
          </p:cNvPr>
          <p:cNvSpPr/>
          <p:nvPr/>
        </p:nvSpPr>
        <p:spPr>
          <a:xfrm>
            <a:off x="1772170" y="2960948"/>
            <a:ext cx="4752528" cy="61206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8773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96336" y="0"/>
            <a:ext cx="154766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-324742"/>
            <a:ext cx="8229600" cy="1215008"/>
          </a:xfrm>
        </p:spPr>
        <p:txBody>
          <a:bodyPr>
            <a:normAutofit/>
          </a:bodyPr>
          <a:lstStyle/>
          <a:p>
            <a:pPr algn="ctr"/>
            <a:r>
              <a:rPr lang="de-DE" sz="3600" dirty="0"/>
              <a:t>Die ersten beiden Semester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4A52F2F-C185-43DD-8F3D-799CAEEF8A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7" y="670272"/>
            <a:ext cx="8594461" cy="5256188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xmlns="" id="{4B414EA7-FCE1-4411-A85C-A85EB8180D35}"/>
              </a:ext>
            </a:extLst>
          </p:cNvPr>
          <p:cNvSpPr/>
          <p:nvPr/>
        </p:nvSpPr>
        <p:spPr>
          <a:xfrm>
            <a:off x="1802222" y="2276871"/>
            <a:ext cx="4752528" cy="66343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xmlns="" id="{70D5DC98-0C14-4060-9AEB-BF39EB819114}"/>
              </a:ext>
            </a:extLst>
          </p:cNvPr>
          <p:cNvSpPr/>
          <p:nvPr/>
        </p:nvSpPr>
        <p:spPr>
          <a:xfrm>
            <a:off x="1777179" y="3489598"/>
            <a:ext cx="4752528" cy="80349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7736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A7C7662C-8DA8-4309-8F90-348DCDB8C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650" dirty="0"/>
              <a:t>Vorlesung: </a:t>
            </a:r>
            <a:r>
              <a:rPr lang="de-DE" sz="2650" dirty="0" err="1"/>
              <a:t>Introduction</a:t>
            </a:r>
            <a:r>
              <a:rPr lang="de-DE" sz="2650" dirty="0"/>
              <a:t> </a:t>
            </a:r>
            <a:r>
              <a:rPr lang="de-DE" sz="2650" dirty="0" err="1"/>
              <a:t>to</a:t>
            </a:r>
            <a:r>
              <a:rPr lang="de-DE" sz="2650" dirty="0"/>
              <a:t> </a:t>
            </a:r>
            <a:r>
              <a:rPr lang="de-DE" sz="2650" dirty="0" err="1"/>
              <a:t>Literary</a:t>
            </a:r>
            <a:r>
              <a:rPr lang="de-DE" sz="2650" dirty="0"/>
              <a:t> and Cultural Studies I (1. Treffen: 9.10. um 18 Uhr im H1)</a:t>
            </a:r>
          </a:p>
          <a:p>
            <a:r>
              <a:rPr lang="de-DE" sz="2650" dirty="0"/>
              <a:t>Seminar: </a:t>
            </a:r>
            <a:r>
              <a:rPr lang="de-DE" sz="2650" dirty="0" err="1"/>
              <a:t>Introduction</a:t>
            </a:r>
            <a:r>
              <a:rPr lang="de-DE" sz="2650" dirty="0"/>
              <a:t> </a:t>
            </a:r>
            <a:r>
              <a:rPr lang="de-DE" sz="2650" dirty="0" err="1"/>
              <a:t>to</a:t>
            </a:r>
            <a:r>
              <a:rPr lang="de-DE" sz="2650" dirty="0"/>
              <a:t> English </a:t>
            </a:r>
            <a:r>
              <a:rPr lang="de-DE" sz="2650" dirty="0" err="1"/>
              <a:t>Linguistics</a:t>
            </a:r>
            <a:endParaRPr lang="de-DE" sz="2650" dirty="0"/>
          </a:p>
          <a:p>
            <a:r>
              <a:rPr lang="de-DE" sz="2650" dirty="0"/>
              <a:t>Seminar: Academic Skills </a:t>
            </a:r>
          </a:p>
          <a:p>
            <a:r>
              <a:rPr lang="de-DE" sz="2650" dirty="0" err="1"/>
              <a:t>Self</a:t>
            </a:r>
            <a:r>
              <a:rPr lang="de-DE" sz="2650" dirty="0"/>
              <a:t> Study and Portfolio</a:t>
            </a:r>
          </a:p>
          <a:p>
            <a:pPr marL="109537" indent="0">
              <a:buNone/>
            </a:pPr>
            <a:r>
              <a:rPr lang="de-DE" sz="2650" dirty="0">
                <a:sym typeface="Wingdings" panose="05000000000000000000" pitchFamily="2" charset="2"/>
              </a:rPr>
              <a:t> Wichtig: Besucht auf jeden Fall die Einführungsveranstaltung am 11.10. um 12 Uhr im </a:t>
            </a:r>
            <a:r>
              <a:rPr lang="de-DE" sz="2650" dirty="0" err="1">
                <a:sym typeface="Wingdings" panose="05000000000000000000" pitchFamily="2" charset="2"/>
              </a:rPr>
              <a:t>AudiMax</a:t>
            </a:r>
            <a:r>
              <a:rPr lang="de-DE" sz="2650" dirty="0">
                <a:sym typeface="Wingdings" panose="05000000000000000000" pitchFamily="2" charset="2"/>
              </a:rPr>
              <a:t>! Hier erhaltet ihr die relevanten Informationen zu dieser Veranstaltung</a:t>
            </a:r>
            <a:endParaRPr lang="de-DE" sz="2650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3EAD896-7CE4-4928-9195-D778B586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das 1. Semester: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EFD4509F-AC0F-479B-812F-15A532BDBB4F}"/>
              </a:ext>
            </a:extLst>
          </p:cNvPr>
          <p:cNvSpPr/>
          <p:nvPr/>
        </p:nvSpPr>
        <p:spPr>
          <a:xfrm>
            <a:off x="7380312" y="95235"/>
            <a:ext cx="16196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56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6600" dirty="0"/>
              <a:t>Fragen zum Modulplan?</a:t>
            </a:r>
          </a:p>
        </p:txBody>
      </p:sp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29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94CC20DB-FAC7-4C4F-B0D8-DE51FAE5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1125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de-DE" b="1" dirty="0"/>
          </a:p>
          <a:p>
            <a:pPr>
              <a:buNone/>
            </a:pPr>
            <a:r>
              <a:rPr lang="de-DE" dirty="0"/>
              <a:t>Jeweils </a:t>
            </a:r>
            <a:r>
              <a:rPr lang="de-DE" b="1" dirty="0"/>
              <a:t>„aktuelle“ Informationen</a:t>
            </a:r>
            <a:r>
              <a:rPr lang="de-DE" dirty="0"/>
              <a:t> erhaltet ihr im zentralen</a:t>
            </a:r>
          </a:p>
          <a:p>
            <a:pPr>
              <a:buNone/>
            </a:pPr>
            <a:r>
              <a:rPr lang="de-DE" dirty="0">
                <a:solidFill>
                  <a:srgbClr val="FF0000"/>
                </a:solidFill>
              </a:rPr>
              <a:t>Online-Vorlesungsverzeichnis</a:t>
            </a:r>
            <a:r>
              <a:rPr lang="de-DE" dirty="0"/>
              <a:t> der WWU über das System </a:t>
            </a:r>
            <a:r>
              <a:rPr lang="de-DE" b="1" u="sng" dirty="0">
                <a:solidFill>
                  <a:srgbClr val="FF0000"/>
                </a:solidFill>
              </a:rPr>
              <a:t>HISLSF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unter:</a:t>
            </a:r>
          </a:p>
          <a:p>
            <a:pPr>
              <a:buNone/>
            </a:pPr>
            <a:r>
              <a:rPr lang="de-DE" sz="2600" dirty="0">
                <a:sym typeface="Wingdings" panose="05000000000000000000" pitchFamily="2" charset="2"/>
              </a:rPr>
              <a:t> </a:t>
            </a:r>
            <a:r>
              <a:rPr lang="de-DE" sz="2600" dirty="0"/>
              <a:t>http://uvlsf.uni-muenster.de/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sz="2900" b="1" u="sng" dirty="0"/>
              <a:t>So findet ihr eure Kurse:</a:t>
            </a:r>
          </a:p>
          <a:p>
            <a:pPr lvl="0">
              <a:buNone/>
            </a:pPr>
            <a:r>
              <a:rPr lang="de-DE" dirty="0">
                <a:sym typeface="Wingdings" pitchFamily="2" charset="2"/>
              </a:rPr>
              <a:t></a:t>
            </a:r>
            <a:r>
              <a:rPr lang="de-DE" dirty="0"/>
              <a:t>Philologie </a:t>
            </a:r>
          </a:p>
          <a:p>
            <a:pPr lvl="0">
              <a:buNone/>
            </a:pPr>
            <a:r>
              <a:rPr lang="de-DE" dirty="0"/>
              <a:t>	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Englisches Seminar</a:t>
            </a:r>
          </a:p>
          <a:p>
            <a:pPr>
              <a:buNone/>
            </a:pPr>
            <a:r>
              <a:rPr lang="de-DE" dirty="0"/>
              <a:t>	      </a:t>
            </a:r>
            <a:r>
              <a:rPr lang="de-DE" dirty="0">
                <a:sym typeface="Wingdings" pitchFamily="2" charset="2"/>
              </a:rPr>
              <a:t> Bachelor 1. Studienjahr (Studiengänge G, </a:t>
            </a:r>
            <a:r>
              <a:rPr lang="de-DE" dirty="0" err="1">
                <a:sym typeface="Wingdings" pitchFamily="2" charset="2"/>
              </a:rPr>
              <a:t>HRGe</a:t>
            </a:r>
            <a:r>
              <a:rPr lang="de-DE" dirty="0">
                <a:sym typeface="Wingdings" pitchFamily="2" charset="2"/>
              </a:rPr>
              <a:t>, BK,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          2fachBA)   	</a:t>
            </a:r>
          </a:p>
          <a:p>
            <a:pPr lvl="0">
              <a:buNone/>
            </a:pPr>
            <a:r>
              <a:rPr lang="de-DE" dirty="0">
                <a:sym typeface="Wingdings" pitchFamily="2" charset="2"/>
              </a:rPr>
              <a:t>			 Modul 1: </a:t>
            </a:r>
            <a:r>
              <a:rPr lang="de-DE" dirty="0" err="1">
                <a:sym typeface="Wingdings" pitchFamily="2" charset="2"/>
              </a:rPr>
              <a:t>Foundation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Linguistics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Literary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pPr lvl="0">
              <a:buNone/>
            </a:pPr>
            <a:r>
              <a:rPr lang="de-DE" dirty="0">
                <a:sym typeface="Wingdings" pitchFamily="2" charset="2"/>
              </a:rPr>
              <a:t>				</a:t>
            </a:r>
            <a:r>
              <a:rPr lang="de-DE" dirty="0" err="1">
                <a:sym typeface="Wingdings" pitchFamily="2" charset="2"/>
              </a:rPr>
              <a:t>and</a:t>
            </a:r>
            <a:r>
              <a:rPr lang="de-DE" dirty="0">
                <a:sym typeface="Wingdings" pitchFamily="2" charset="2"/>
              </a:rPr>
              <a:t> Cultural Studies I</a:t>
            </a:r>
          </a:p>
          <a:p>
            <a:pPr lvl="0">
              <a:buNone/>
            </a:pPr>
            <a:r>
              <a:rPr lang="de-DE" dirty="0">
                <a:sym typeface="Wingdings" pitchFamily="2" charset="2"/>
              </a:rPr>
              <a:t>			 Modul 2: </a:t>
            </a:r>
            <a:r>
              <a:rPr lang="de-DE" dirty="0" err="1">
                <a:sym typeface="Wingdings" pitchFamily="2" charset="2"/>
              </a:rPr>
              <a:t>Foundation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Linguistics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Literary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pPr lvl="0">
              <a:buNone/>
            </a:pPr>
            <a:r>
              <a:rPr lang="de-DE" dirty="0">
                <a:sym typeface="Wingdings" pitchFamily="2" charset="2"/>
              </a:rPr>
              <a:t>				</a:t>
            </a:r>
            <a:r>
              <a:rPr lang="de-DE" dirty="0" err="1">
                <a:sym typeface="Wingdings" pitchFamily="2" charset="2"/>
              </a:rPr>
              <a:t>and</a:t>
            </a:r>
            <a:r>
              <a:rPr lang="de-DE" dirty="0">
                <a:sym typeface="Wingdings" pitchFamily="2" charset="2"/>
              </a:rPr>
              <a:t> Cultural Studies II</a:t>
            </a:r>
          </a:p>
          <a:p>
            <a:pPr lvl="0">
              <a:buNone/>
            </a:pPr>
            <a:r>
              <a:rPr lang="de-DE" dirty="0">
                <a:sym typeface="Wingdings" pitchFamily="2" charset="2"/>
              </a:rPr>
              <a:t>			Modul 3: Language Practice</a:t>
            </a:r>
          </a:p>
        </p:txBody>
      </p:sp>
    </p:spTree>
    <p:extLst>
      <p:ext uri="{BB962C8B-B14F-4D97-AF65-F5344CB8AC3E}">
        <p14:creationId xmlns:p14="http://schemas.microsoft.com/office/powerpoint/2010/main" xmlns="" val="387717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E01E5CF0-5DC0-CF4B-A14C-2F297529A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0752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Benutzerdefiniert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265</Words>
  <Application>Microsoft Office PowerPoint</Application>
  <PresentationFormat>Bildschirmpräsentation (4:3)</PresentationFormat>
  <Paragraphs>69</Paragraphs>
  <Slides>20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Deimos</vt:lpstr>
      <vt:lpstr>Englisch für Grundschulen</vt:lpstr>
      <vt:lpstr>Folie 2</vt:lpstr>
      <vt:lpstr>Folie 3</vt:lpstr>
      <vt:lpstr>Die ersten beiden Semester</vt:lpstr>
      <vt:lpstr>Die ersten beiden Semester</vt:lpstr>
      <vt:lpstr>Für das 1. Semester:</vt:lpstr>
      <vt:lpstr>Folie 7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Kontakt</vt:lpstr>
      <vt:lpstr>Folie 19</vt:lpstr>
      <vt:lpstr>Folie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Englisch – Erstis</dc:title>
  <dc:creator>Janina Huesmann</dc:creator>
  <cp:lastModifiedBy>Kaufmann</cp:lastModifiedBy>
  <cp:revision>78</cp:revision>
  <dcterms:created xsi:type="dcterms:W3CDTF">2011-10-03T14:54:45Z</dcterms:created>
  <dcterms:modified xsi:type="dcterms:W3CDTF">2019-09-26T08:28:00Z</dcterms:modified>
</cp:coreProperties>
</file>