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5" r:id="rId2"/>
  </p:sldMasterIdLst>
  <p:notesMasterIdLst>
    <p:notesMasterId r:id="rId41"/>
  </p:notesMasterIdLst>
  <p:sldIdLst>
    <p:sldId id="291" r:id="rId3"/>
    <p:sldId id="401" r:id="rId4"/>
    <p:sldId id="400" r:id="rId5"/>
    <p:sldId id="414" r:id="rId6"/>
    <p:sldId id="409" r:id="rId7"/>
    <p:sldId id="415" r:id="rId8"/>
    <p:sldId id="395" r:id="rId9"/>
    <p:sldId id="396" r:id="rId10"/>
    <p:sldId id="416" r:id="rId11"/>
    <p:sldId id="407" r:id="rId12"/>
    <p:sldId id="389" r:id="rId13"/>
    <p:sldId id="390" r:id="rId14"/>
    <p:sldId id="403" r:id="rId15"/>
    <p:sldId id="404" r:id="rId16"/>
    <p:sldId id="405" r:id="rId17"/>
    <p:sldId id="391" r:id="rId18"/>
    <p:sldId id="383" r:id="rId19"/>
    <p:sldId id="346" r:id="rId20"/>
    <p:sldId id="347" r:id="rId21"/>
    <p:sldId id="348" r:id="rId22"/>
    <p:sldId id="350" r:id="rId23"/>
    <p:sldId id="392" r:id="rId24"/>
    <p:sldId id="393" r:id="rId25"/>
    <p:sldId id="394" r:id="rId26"/>
    <p:sldId id="417" r:id="rId27"/>
    <p:sldId id="418" r:id="rId28"/>
    <p:sldId id="419" r:id="rId29"/>
    <p:sldId id="380" r:id="rId30"/>
    <p:sldId id="384" r:id="rId31"/>
    <p:sldId id="385" r:id="rId32"/>
    <p:sldId id="386" r:id="rId33"/>
    <p:sldId id="406" r:id="rId34"/>
    <p:sldId id="387" r:id="rId35"/>
    <p:sldId id="420" r:id="rId36"/>
    <p:sldId id="375" r:id="rId37"/>
    <p:sldId id="388" r:id="rId38"/>
    <p:sldId id="373" r:id="rId39"/>
    <p:sldId id="374" r:id="rId4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3625" autoAdjust="0"/>
  </p:normalViewPr>
  <p:slideViewPr>
    <p:cSldViewPr snapToGrid="0">
      <p:cViewPr varScale="1">
        <p:scale>
          <a:sx n="84" d="100"/>
          <a:sy n="84" d="100"/>
        </p:scale>
        <p:origin x="160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A4457-EBE2-46A2-B88A-C059C8C92AB0}" type="datetimeFigureOut">
              <a:rPr lang="de-DE" smtClean="0"/>
              <a:pPr/>
              <a:t>27.09.2019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3439E-91BE-4E53-A9CF-19292FCDC8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155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b="1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Sarah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443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98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Sarah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513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Sarah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458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Sarah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63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Sarah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009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Sarah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218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06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48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581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49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Sarah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8228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273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797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265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44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4852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266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3535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082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0235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54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Sarah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7127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6119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3260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4645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0806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Sarah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1634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Sarah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5917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Sarah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167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Sarah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Sarah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46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Sarah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00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Sarah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938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539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693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0000"/>
                </a:solidFill>
                <a:latin typeface="Lucida Sans Unicode" charset="0"/>
                <a:cs typeface="Lucida Sans Unicode" charset="0"/>
              </a:rPr>
              <a:t>Thomas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3439E-91BE-4E53-A9CF-19292FCDC869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88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htwinkliges Dreieck 4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ihandform 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ihandform 6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8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1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2F1440-64F2-4A3A-97DB-CEA735EDA7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16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053-735A-407C-8FEC-E0EAED3C51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46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39C6-E80F-4F15-B626-E788918D384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4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Rechtwinkliges Dreieck 4"/>
          <p:cNvSpPr>
            <a:spLocks/>
          </p:cNvSpPr>
          <p:nvPr userDrawn="1"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6" name="Freihandform 5"/>
          <p:cNvSpPr>
            <a:spLocks/>
          </p:cNvSpPr>
          <p:nvPr userDrawn="1"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ihandform 6"/>
          <p:cNvSpPr>
            <a:spLocks/>
          </p:cNvSpPr>
          <p:nvPr userDrawn="1"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8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0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srgbClr val="FFC000">
                  <a:tint val="20000"/>
                </a:srgbClr>
              </a:solidFill>
            </a:endParaRPr>
          </a:p>
        </p:txBody>
      </p:sp>
      <p:sp>
        <p:nvSpPr>
          <p:cNvPr id="11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22F1440-64F2-4A3A-97DB-CEA735EDA7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3597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F3F2-4798-4A09-AE1B-986CCD6A4AA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817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5" name="Eingekerbter Richtungspfei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4C9A5-1E9E-457B-84E3-11ABA3114583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72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DEA38-7759-4C6C-BD5B-347CEEE7B67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31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E9252-A4F7-48E9-81F0-C323169C52F1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26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5B70D-19E2-493E-96C4-D94152773C4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60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921D-2254-4239-9AB2-DA600E368967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72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70D00-36BA-48DC-B473-FF38CAEE62FA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51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AF3F2-4798-4A09-AE1B-986CCD6A4AA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5324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reihand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htwinkliges Dreiec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10" name="Eingekerbter Richtungspfei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927510-4016-4FBE-B4F4-3C5F49962724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376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053-735A-407C-8FEC-E0EAED3C514E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015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D39C6-E80F-4F15-B626-E788918D384C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5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Eingekerbter Richtungspfei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F4C9A5-1E9E-457B-84E3-11ABA311458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859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BDEA38-7759-4C6C-BD5B-347CEEE7B67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4567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E9252-A4F7-48E9-81F0-C323169C52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1266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A5B70D-19E2-493E-96C4-D94152773C4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82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921D-2254-4239-9AB2-DA600E3689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04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70D00-36BA-48DC-B473-FF38CAEE62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044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ihand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htwinkliges Dreiec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Eingekerbter Richtungspfei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927510-4016-4FBE-B4F4-3C5F499627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6402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4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B8E9775-9EF8-429C-A936-F2B39FCAEC8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254" name="Picture 7" descr="Z:\Studien-&amp;Examensberatung\Eigene Bilder\GHR_Lo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6207125"/>
            <a:ext cx="26289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7" r:id="rId2"/>
    <p:sldLayoutId id="2147483702" r:id="rId3"/>
    <p:sldLayoutId id="2147483703" r:id="rId4"/>
    <p:sldLayoutId id="2147483704" r:id="rId5"/>
    <p:sldLayoutId id="2147483705" r:id="rId6"/>
    <p:sldLayoutId id="2147483698" r:id="rId7"/>
    <p:sldLayoutId id="2147483706" r:id="rId8"/>
    <p:sldLayoutId id="2147483707" r:id="rId9"/>
    <p:sldLayoutId id="2147483699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Lucida Sans Unicode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249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B8E9775-9EF8-429C-A936-F2B39FCAEC8D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/>
              </a:solidFill>
            </a:endParaRPr>
          </a:p>
        </p:txBody>
      </p:sp>
      <p:pic>
        <p:nvPicPr>
          <p:cNvPr id="10253" name="Picture 8" descr="Z:\Studien-&amp;Examensberatung\Eigene Bilder\logo_zfl.gif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115888"/>
            <a:ext cx="14811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7" descr="Z:\Studien-&amp;Examensberatung\Eigene Bilder\GHR_Log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3663" y="6207125"/>
            <a:ext cx="26289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06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pos@uni-muenster.d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muenster.de/imperia/md/content/wwu/ab_uni/ab2018/ausgabe25/beitrag01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u.de/ZSB/studienf&#252;hr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2204864"/>
            <a:ext cx="8206680" cy="18303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8800" dirty="0"/>
              <a:t>HISLSF</a:t>
            </a:r>
            <a:endParaRPr lang="de-DE" sz="6600" dirty="0"/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6503" y="44624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685800" y="4461098"/>
            <a:ext cx="7772400" cy="1704206"/>
          </a:xfrm>
        </p:spPr>
        <p:txBody>
          <a:bodyPr/>
          <a:lstStyle/>
          <a:p>
            <a:pPr marR="0" eaLnBrk="1" hangingPunct="1"/>
            <a:r>
              <a:rPr lang="de-DE" sz="3200" dirty="0"/>
              <a:t>Informationen zum Online-Vorlesungsverzeichnis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92573"/>
          </a:xfrm>
        </p:spPr>
        <p:txBody>
          <a:bodyPr vert="horz" rtlCol="0" anchor="t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 dirty="0"/>
              <a:t>Stundenplan füllen</a:t>
            </a:r>
            <a:br>
              <a:rPr lang="de-DE" dirty="0"/>
            </a:b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546932" y="1076770"/>
            <a:ext cx="8139868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/>
              <a:t>Tipp: </a:t>
            </a:r>
            <a:r>
              <a:rPr lang="de-DE" dirty="0"/>
              <a:t>Nutzt entweder direkt das </a:t>
            </a:r>
            <a:r>
              <a:rPr lang="de-DE" b="1" dirty="0"/>
              <a:t>HISLSF-Stundenplan-Tool</a:t>
            </a:r>
            <a:r>
              <a:rPr lang="de-DE" dirty="0"/>
              <a:t> (Infos zum HISLSF folgen jetzt) und legt euch </a:t>
            </a:r>
            <a:r>
              <a:rPr lang="de-DE" b="1" dirty="0"/>
              <a:t>zusätzlich einen hand- oder PC-geschriebenen Stundenplan</a:t>
            </a:r>
            <a:r>
              <a:rPr lang="de-DE" dirty="0"/>
              <a:t> an.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B10D20D-8464-4FD3-AB5B-C23401E55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0468"/>
            <a:ext cx="9144000" cy="337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5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Der Weg zu HISLSF – Möglichkeit 1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142" y="1150375"/>
            <a:ext cx="6828503" cy="4877502"/>
          </a:xfrm>
          <a:prstGeom prst="rect">
            <a:avLst/>
          </a:prstGeom>
        </p:spPr>
      </p:pic>
      <p:sp>
        <p:nvSpPr>
          <p:cNvPr id="5" name="Eine Ecke des Rechtecks abrunden 4"/>
          <p:cNvSpPr/>
          <p:nvPr/>
        </p:nvSpPr>
        <p:spPr>
          <a:xfrm>
            <a:off x="1651817" y="1150374"/>
            <a:ext cx="1740312" cy="267263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ine Ecke des Rechtecks abrunden 5"/>
          <p:cNvSpPr/>
          <p:nvPr/>
        </p:nvSpPr>
        <p:spPr>
          <a:xfrm>
            <a:off x="1818964" y="2182762"/>
            <a:ext cx="3755925" cy="693174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983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0374" y="1125092"/>
            <a:ext cx="7495455" cy="481850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Der Weg zu HISLSF – Möglichkeit 1</a:t>
            </a:r>
          </a:p>
        </p:txBody>
      </p:sp>
      <p:sp>
        <p:nvSpPr>
          <p:cNvPr id="5" name="Eine Ecke des Rechtecks abrunden 4"/>
          <p:cNvSpPr/>
          <p:nvPr/>
        </p:nvSpPr>
        <p:spPr>
          <a:xfrm>
            <a:off x="1445335" y="4689986"/>
            <a:ext cx="2138519" cy="353962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50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Der Weg zu HISLSF – Möglichkeit 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252728"/>
            <a:ext cx="788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…über den Weg der Fachschafts-Website:   www.wwu.de/FachschaftGHR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4567" t="11734" r="15426" b="12610"/>
          <a:stretch/>
        </p:blipFill>
        <p:spPr>
          <a:xfrm>
            <a:off x="1609344" y="1929384"/>
            <a:ext cx="6254496" cy="422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42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Der Weg zu HISLSF – Möglichkeit 2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252728"/>
            <a:ext cx="788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…mit Klick auf „WWU-Logins“ erhaltet ihr direkt Zugriff auf </a:t>
            </a:r>
          </a:p>
          <a:p>
            <a:r>
              <a:rPr lang="de-DE" dirty="0"/>
              <a:t>    </a:t>
            </a: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 zentralen Portale rund um dein Studium.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/>
          <a:srcRect l="14567" t="11734" r="15426" b="12610"/>
          <a:stretch/>
        </p:blipFill>
        <p:spPr>
          <a:xfrm>
            <a:off x="1609344" y="1929384"/>
            <a:ext cx="6254496" cy="4224528"/>
          </a:xfrm>
          <a:prstGeom prst="rect">
            <a:avLst/>
          </a:prstGeom>
        </p:spPr>
      </p:pic>
      <p:sp>
        <p:nvSpPr>
          <p:cNvPr id="5" name="Eine Ecke des Rechtecks abrunden 4"/>
          <p:cNvSpPr/>
          <p:nvPr/>
        </p:nvSpPr>
        <p:spPr>
          <a:xfrm>
            <a:off x="3895933" y="2916050"/>
            <a:ext cx="666923" cy="220342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276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Der Weg zu HISLSF – Möglichkeit 2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14095" t="12329" r="14291" b="11888"/>
          <a:stretch/>
        </p:blipFill>
        <p:spPr>
          <a:xfrm>
            <a:off x="1344168" y="1271016"/>
            <a:ext cx="7214616" cy="4771606"/>
          </a:xfrm>
          <a:prstGeom prst="rect">
            <a:avLst/>
          </a:prstGeom>
        </p:spPr>
      </p:pic>
      <p:sp>
        <p:nvSpPr>
          <p:cNvPr id="5" name="Eine Ecke des Rechtecks abrunden 4"/>
          <p:cNvSpPr/>
          <p:nvPr/>
        </p:nvSpPr>
        <p:spPr>
          <a:xfrm>
            <a:off x="1504777" y="3335478"/>
            <a:ext cx="863519" cy="220342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603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8360"/>
            <a:ext cx="8554065" cy="4277033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Weg zu HISLSF</a:t>
            </a:r>
          </a:p>
        </p:txBody>
      </p:sp>
      <p:sp>
        <p:nvSpPr>
          <p:cNvPr id="5" name="Eine Ecke des Rechtecks abrunden 4"/>
          <p:cNvSpPr/>
          <p:nvPr/>
        </p:nvSpPr>
        <p:spPr>
          <a:xfrm>
            <a:off x="457201" y="1659192"/>
            <a:ext cx="383458" cy="302343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710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Startseite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HISLSF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42" y="1417638"/>
            <a:ext cx="8539316" cy="427703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606184" y="2521986"/>
            <a:ext cx="803304" cy="2308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de-DE" sz="900" dirty="0"/>
          </a:p>
        </p:txBody>
      </p:sp>
      <p:pic>
        <p:nvPicPr>
          <p:cNvPr id="6" name="Bil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11" t="22257" r="38274" b="63580"/>
          <a:stretch/>
        </p:blipFill>
        <p:spPr>
          <a:xfrm>
            <a:off x="4738226" y="3751604"/>
            <a:ext cx="3588128" cy="1324725"/>
          </a:xfrm>
          <a:prstGeom prst="rect">
            <a:avLst/>
          </a:prstGeom>
        </p:spPr>
      </p:pic>
      <p:sp>
        <p:nvSpPr>
          <p:cNvPr id="7" name="Eine Ecke des Rechtecks abrunden 6"/>
          <p:cNvSpPr/>
          <p:nvPr/>
        </p:nvSpPr>
        <p:spPr>
          <a:xfrm>
            <a:off x="4862557" y="3972308"/>
            <a:ext cx="3463797" cy="1009890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>
            <a:off x="5007836" y="3025211"/>
            <a:ext cx="1222048" cy="94709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6229884" y="4136164"/>
            <a:ext cx="1093862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1200" b="1" dirty="0"/>
              <a:t>m_must01</a:t>
            </a:r>
          </a:p>
        </p:txBody>
      </p:sp>
    </p:spTree>
    <p:extLst>
      <p:ext uri="{BB962C8B-B14F-4D97-AF65-F5344CB8AC3E}">
        <p14:creationId xmlns:p14="http://schemas.microsoft.com/office/powerpoint/2010/main" val="71205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773547"/>
          </a:xfrm>
        </p:spPr>
        <p:txBody>
          <a:bodyPr/>
          <a:lstStyle/>
          <a:p>
            <a:r>
              <a:rPr lang="de-DE" dirty="0"/>
              <a:t>Elektronisches Vorlesungsverzeichnis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HISLSF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376" y="1838414"/>
            <a:ext cx="8713466" cy="4311663"/>
          </a:xfrm>
          <a:prstGeom prst="rect">
            <a:avLst/>
          </a:prstGeom>
        </p:spPr>
      </p:pic>
      <p:sp>
        <p:nvSpPr>
          <p:cNvPr id="6" name="Eine Ecke des Rechtecks abrunden 5"/>
          <p:cNvSpPr/>
          <p:nvPr/>
        </p:nvSpPr>
        <p:spPr>
          <a:xfrm>
            <a:off x="88488" y="2690209"/>
            <a:ext cx="1607574" cy="157598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910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HISLSF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83110"/>
            <a:ext cx="9275521" cy="4645742"/>
          </a:xfrm>
          <a:prstGeom prst="rect">
            <a:avLst/>
          </a:prstGeom>
        </p:spPr>
      </p:pic>
      <p:sp>
        <p:nvSpPr>
          <p:cNvPr id="6" name="Eine Ecke des Rechtecks abrunden 5"/>
          <p:cNvSpPr/>
          <p:nvPr/>
        </p:nvSpPr>
        <p:spPr>
          <a:xfrm>
            <a:off x="2015330" y="3972308"/>
            <a:ext cx="4354131" cy="233244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37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HISLSF-Was ist das eigentlich?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27235"/>
              </p:ext>
            </p:extLst>
          </p:nvPr>
        </p:nvGraphicFramePr>
        <p:xfrm>
          <a:off x="586249" y="1940560"/>
          <a:ext cx="768555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5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4880">
                <a:tc>
                  <a:txBody>
                    <a:bodyPr/>
                    <a:lstStyle/>
                    <a:p>
                      <a:r>
                        <a:rPr lang="de-DE" dirty="0"/>
                        <a:t>HISLSF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591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1"/>
                        </a:buClr>
                        <a:buSzPct val="160000"/>
                        <a:buFont typeface="Lucida Sans Unicode" panose="020B0602030504020204" pitchFamily="34" charset="0"/>
                        <a:buChar char="‣"/>
                      </a:pPr>
                      <a:r>
                        <a:rPr lang="de-DE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Vorlesungsverzeichnis</a:t>
                      </a:r>
                      <a:r>
                        <a:rPr lang="de-D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de-DE" dirty="0"/>
                        <a:t>der WWU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SzPct val="160000"/>
                        <a:buFont typeface="Lucida Sans Unicode" panose="020B0602030504020204" pitchFamily="34" charset="0"/>
                        <a:buChar char="‣"/>
                      </a:pPr>
                      <a:endParaRPr lang="de-DE" dirty="0"/>
                    </a:p>
                    <a:p>
                      <a:pPr marL="285750" indent="-285750">
                        <a:buClr>
                          <a:schemeClr val="accent1"/>
                        </a:buClr>
                        <a:buSzPct val="160000"/>
                        <a:buFont typeface="Lucida Sans Unicode" panose="020B0602030504020204" pitchFamily="34" charset="0"/>
                        <a:buChar char="‣"/>
                      </a:pPr>
                      <a:endParaRPr lang="de-DE" dirty="0"/>
                    </a:p>
                    <a:p>
                      <a:pPr marL="285750" indent="-285750">
                        <a:buClr>
                          <a:schemeClr val="accent1"/>
                        </a:buClr>
                        <a:buSzPct val="160000"/>
                        <a:buFont typeface="Lucida Sans Unicode" panose="020B0602030504020204" pitchFamily="34" charset="0"/>
                        <a:buChar char="‣"/>
                      </a:pPr>
                      <a:r>
                        <a:rPr lang="de-DE" dirty="0"/>
                        <a:t>zur </a:t>
                      </a:r>
                      <a:r>
                        <a:rPr lang="de-DE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Stundenplan-Organisation</a:t>
                      </a:r>
                      <a:r>
                        <a:rPr lang="de-DE" dirty="0"/>
                        <a:t> und somit </a:t>
                      </a:r>
                      <a:r>
                        <a:rPr lang="de-DE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Anwahl von Veranstaltungen</a:t>
                      </a:r>
                      <a:r>
                        <a:rPr lang="de-DE" dirty="0"/>
                        <a:t>,</a:t>
                      </a:r>
                      <a:r>
                        <a:rPr lang="de-DE" baseline="0" dirty="0"/>
                        <a:t> insbes. </a:t>
                      </a:r>
                      <a:r>
                        <a:rPr lang="de-DE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vor</a:t>
                      </a:r>
                      <a:r>
                        <a:rPr lang="de-DE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de-DE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dem Semesterstart</a:t>
                      </a:r>
                    </a:p>
                    <a:p>
                      <a:pPr marL="0" indent="0">
                        <a:buClr>
                          <a:schemeClr val="accent1"/>
                        </a:buClr>
                        <a:buSzPct val="160000"/>
                        <a:buFont typeface="Lucida Sans Unicode" panose="020B0602030504020204" pitchFamily="34" charset="0"/>
                        <a:buNone/>
                      </a:pPr>
                      <a:endParaRPr lang="de-DE" baseline="0" dirty="0"/>
                    </a:p>
                    <a:p>
                      <a:pPr marL="285750" indent="-285750">
                        <a:buClr>
                          <a:schemeClr val="accent1"/>
                        </a:buClr>
                        <a:buSzPct val="160000"/>
                        <a:buFont typeface="Lucida Sans Unicode" panose="020B0602030504020204" pitchFamily="34" charset="0"/>
                        <a:buChar char="‣"/>
                      </a:pPr>
                      <a:r>
                        <a:rPr lang="de-DE" baseline="0" dirty="0"/>
                        <a:t>Zu verschiedenen Zeiträumen sind hier die Veranstaltungen anwählbar</a:t>
                      </a:r>
                    </a:p>
                    <a:p>
                      <a:pPr marL="285750" indent="-285750">
                        <a:buClr>
                          <a:schemeClr val="accent1"/>
                        </a:buClr>
                        <a:buSzPct val="160000"/>
                        <a:buFont typeface="Lucida Sans Unicode" panose="020B0602030504020204" pitchFamily="34" charset="0"/>
                        <a:buChar char="‣"/>
                      </a:pPr>
                      <a:endParaRPr lang="de-DE" baseline="0" dirty="0"/>
                    </a:p>
                    <a:p>
                      <a:pPr marL="285750" indent="-285750">
                        <a:buClr>
                          <a:schemeClr val="accent1"/>
                        </a:buClr>
                        <a:buSzPct val="160000"/>
                        <a:buFont typeface="Lucida Sans Unicode" panose="020B0602030504020204" pitchFamily="34" charset="0"/>
                        <a:buChar char="‣"/>
                      </a:pPr>
                      <a:endParaRPr lang="de-DE" dirty="0"/>
                    </a:p>
                    <a:p>
                      <a:pPr marL="285750" indent="-285750">
                        <a:buClr>
                          <a:schemeClr val="accent1"/>
                        </a:buClr>
                        <a:buSzPct val="160000"/>
                        <a:buFont typeface="Lucida Sans Unicode" panose="020B0602030504020204" pitchFamily="34" charset="0"/>
                        <a:buChar char="‣"/>
                      </a:pP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7872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HISLSF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38864"/>
            <a:ext cx="9055509" cy="4527755"/>
          </a:xfrm>
          <a:prstGeom prst="rect">
            <a:avLst/>
          </a:prstGeom>
        </p:spPr>
      </p:pic>
      <p:sp>
        <p:nvSpPr>
          <p:cNvPr id="5" name="Eine Ecke des Rechtecks abrunden 4"/>
          <p:cNvSpPr/>
          <p:nvPr/>
        </p:nvSpPr>
        <p:spPr>
          <a:xfrm>
            <a:off x="1756785" y="3017839"/>
            <a:ext cx="3818106" cy="256304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1"/>
          <p:cNvSpPr>
            <a:spLocks noGrp="1"/>
          </p:cNvSpPr>
          <p:nvPr>
            <p:ph idx="1"/>
          </p:nvPr>
        </p:nvSpPr>
        <p:spPr>
          <a:xfrm>
            <a:off x="412954" y="4630839"/>
            <a:ext cx="8229600" cy="487009"/>
          </a:xfrm>
        </p:spPr>
        <p:txBody>
          <a:bodyPr/>
          <a:lstStyle/>
          <a:p>
            <a:r>
              <a:rPr lang="de-DE" dirty="0"/>
              <a:t>Bitte achtet unbedingt darauf, dass ihr den richtigen Studiengang auswählt!</a:t>
            </a:r>
          </a:p>
        </p:txBody>
      </p:sp>
    </p:spTree>
    <p:extLst>
      <p:ext uri="{BB962C8B-B14F-4D97-AF65-F5344CB8AC3E}">
        <p14:creationId xmlns:p14="http://schemas.microsoft.com/office/powerpoint/2010/main" val="962913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6853" y="4460313"/>
            <a:ext cx="8229600" cy="1019748"/>
          </a:xfrm>
        </p:spPr>
        <p:txBody>
          <a:bodyPr/>
          <a:lstStyle/>
          <a:p>
            <a:r>
              <a:rPr lang="de-DE" dirty="0"/>
              <a:t>Beispielhaft für das Lehramt an Grundschulen...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HISLSF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5950"/>
            <a:ext cx="9083307" cy="2964426"/>
          </a:xfrm>
          <a:prstGeom prst="rect">
            <a:avLst/>
          </a:prstGeom>
        </p:spPr>
      </p:pic>
      <p:sp>
        <p:nvSpPr>
          <p:cNvPr id="6" name="Eine Ecke des Rechtecks abrunden 5"/>
          <p:cNvSpPr/>
          <p:nvPr/>
        </p:nvSpPr>
        <p:spPr>
          <a:xfrm>
            <a:off x="2787445" y="2973594"/>
            <a:ext cx="2787446" cy="300548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321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156674"/>
            <a:ext cx="8229600" cy="4525962"/>
          </a:xfrm>
        </p:spPr>
        <p:txBody>
          <a:bodyPr/>
          <a:lstStyle/>
          <a:p>
            <a:r>
              <a:rPr lang="de-DE" dirty="0"/>
              <a:t>Hier sind nun alle Veranstaltungen des </a:t>
            </a:r>
            <a:r>
              <a:rPr lang="de-DE"/>
              <a:t>EBS-Moduls aufgelistet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HISLSF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968" y="2050022"/>
            <a:ext cx="8554064" cy="4247536"/>
          </a:xfrm>
          <a:prstGeom prst="rect">
            <a:avLst/>
          </a:prstGeom>
        </p:spPr>
      </p:pic>
      <p:sp>
        <p:nvSpPr>
          <p:cNvPr id="6" name="Eine Ecke des Rechtecks abrunden 5"/>
          <p:cNvSpPr/>
          <p:nvPr/>
        </p:nvSpPr>
        <p:spPr>
          <a:xfrm>
            <a:off x="2462981" y="2472148"/>
            <a:ext cx="2787446" cy="300548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076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27177"/>
            <a:ext cx="8229600" cy="4525962"/>
          </a:xfrm>
        </p:spPr>
        <p:txBody>
          <a:bodyPr/>
          <a:lstStyle/>
          <a:p>
            <a:r>
              <a:rPr lang="de-DE" dirty="0"/>
              <a:t>Durch Klick auf eine Veranstaltung: Infos wann und wo die Veranstaltung stattfindet...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HISLSF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020" y="1991032"/>
            <a:ext cx="6799006" cy="4262284"/>
          </a:xfrm>
          <a:prstGeom prst="rect">
            <a:avLst/>
          </a:prstGeom>
        </p:spPr>
      </p:pic>
      <p:sp>
        <p:nvSpPr>
          <p:cNvPr id="5" name="Eine Ecke des Rechtecks abrunden 4"/>
          <p:cNvSpPr/>
          <p:nvPr/>
        </p:nvSpPr>
        <p:spPr>
          <a:xfrm>
            <a:off x="1091381" y="4122174"/>
            <a:ext cx="5589638" cy="390832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220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082933"/>
            <a:ext cx="8229600" cy="4525962"/>
          </a:xfrm>
        </p:spPr>
        <p:txBody>
          <a:bodyPr/>
          <a:lstStyle/>
          <a:p>
            <a:r>
              <a:rPr lang="de-DE" dirty="0"/>
              <a:t>Wichtig: Einmal nach </a:t>
            </a:r>
            <a:r>
              <a:rPr lang="de-DE"/>
              <a:t>unten scrollen für weitere Informationen!!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HISLSF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671" y="2005780"/>
            <a:ext cx="7698657" cy="3925805"/>
          </a:xfrm>
          <a:prstGeom prst="rect">
            <a:avLst/>
          </a:prstGeom>
        </p:spPr>
      </p:pic>
      <p:sp>
        <p:nvSpPr>
          <p:cNvPr id="5" name="Eine Ecke des Rechtecks abrunden 4"/>
          <p:cNvSpPr/>
          <p:nvPr/>
        </p:nvSpPr>
        <p:spPr>
          <a:xfrm>
            <a:off x="796414" y="1986273"/>
            <a:ext cx="7565922" cy="1818812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072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8718C2A-B2F9-4C8B-856E-A4C9B2EEF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entscheidende Schritt: ANMELDEN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9C03C8E-A044-40B9-9A45-55533414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HISLSF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871654-8514-4D68-9150-4E266F173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6113"/>
            <a:ext cx="9144000" cy="4822031"/>
          </a:xfrm>
          <a:prstGeom prst="rect">
            <a:avLst/>
          </a:prstGeom>
        </p:spPr>
      </p:pic>
      <p:sp>
        <p:nvSpPr>
          <p:cNvPr id="5" name="Eine Ecke des Rechtecks abrunden 4">
            <a:extLst>
              <a:ext uri="{FF2B5EF4-FFF2-40B4-BE49-F238E27FC236}">
                <a16:creationId xmlns:a16="http://schemas.microsoft.com/office/drawing/2014/main" id="{DAE14577-D584-4B3E-95AD-4CB562B552BA}"/>
              </a:ext>
            </a:extLst>
          </p:cNvPr>
          <p:cNvSpPr/>
          <p:nvPr/>
        </p:nvSpPr>
        <p:spPr>
          <a:xfrm>
            <a:off x="1955408" y="6354395"/>
            <a:ext cx="1940207" cy="222360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379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DFB7525-3ADE-4589-B845-CE31C80F5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entscheidende Schritt: ANMELDEN!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E285347-7134-4B5B-A770-149283C75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HISLSF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9E6915-0567-4A34-A284-966E19012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2276475"/>
            <a:ext cx="7858125" cy="2305050"/>
          </a:xfrm>
          <a:prstGeom prst="rect">
            <a:avLst/>
          </a:prstGeom>
        </p:spPr>
      </p:pic>
      <p:sp>
        <p:nvSpPr>
          <p:cNvPr id="5" name="Eine Ecke des Rechtecks abrunden 4">
            <a:extLst>
              <a:ext uri="{FF2B5EF4-FFF2-40B4-BE49-F238E27FC236}">
                <a16:creationId xmlns:a16="http://schemas.microsoft.com/office/drawing/2014/main" id="{7B984D36-794A-4DAB-AC26-4271F1596482}"/>
              </a:ext>
            </a:extLst>
          </p:cNvPr>
          <p:cNvSpPr/>
          <p:nvPr/>
        </p:nvSpPr>
        <p:spPr>
          <a:xfrm>
            <a:off x="642937" y="4145767"/>
            <a:ext cx="1940207" cy="222360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ine Ecke des Rechtecks abrunden 4">
            <a:extLst>
              <a:ext uri="{FF2B5EF4-FFF2-40B4-BE49-F238E27FC236}">
                <a16:creationId xmlns:a16="http://schemas.microsoft.com/office/drawing/2014/main" id="{44BA08D9-D317-462F-BA8C-EBD421838FF6}"/>
              </a:ext>
            </a:extLst>
          </p:cNvPr>
          <p:cNvSpPr/>
          <p:nvPr/>
        </p:nvSpPr>
        <p:spPr>
          <a:xfrm>
            <a:off x="642937" y="3317819"/>
            <a:ext cx="1270269" cy="222361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501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557315D-E714-4363-AA5E-6F1FC0E97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Anmeldungen widerrufen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06CF179-3089-46F6-AB37-ED58E2DE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HISLSF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1522FA-A288-47AA-A124-26983CF16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199200"/>
            <a:ext cx="7391400" cy="3089837"/>
          </a:xfrm>
          <a:prstGeom prst="rect">
            <a:avLst/>
          </a:prstGeom>
        </p:spPr>
      </p:pic>
      <p:sp>
        <p:nvSpPr>
          <p:cNvPr id="5" name="Eine Ecke des Rechtecks abrunden 4">
            <a:extLst>
              <a:ext uri="{FF2B5EF4-FFF2-40B4-BE49-F238E27FC236}">
                <a16:creationId xmlns:a16="http://schemas.microsoft.com/office/drawing/2014/main" id="{8A1BA60C-031E-4C2C-931F-BE5F20802904}"/>
              </a:ext>
            </a:extLst>
          </p:cNvPr>
          <p:cNvSpPr/>
          <p:nvPr/>
        </p:nvSpPr>
        <p:spPr>
          <a:xfrm>
            <a:off x="876301" y="3744118"/>
            <a:ext cx="938432" cy="237040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ine Ecke des Rechtecks abrunden 4">
            <a:extLst>
              <a:ext uri="{FF2B5EF4-FFF2-40B4-BE49-F238E27FC236}">
                <a16:creationId xmlns:a16="http://schemas.microsoft.com/office/drawing/2014/main" id="{C75F4277-50CC-424E-B7F9-A783FCC5626E}"/>
              </a:ext>
            </a:extLst>
          </p:cNvPr>
          <p:cNvSpPr/>
          <p:nvPr/>
        </p:nvSpPr>
        <p:spPr>
          <a:xfrm>
            <a:off x="876299" y="4699219"/>
            <a:ext cx="938432" cy="365149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463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Im Stundenplan erscheinen alle belegten Veranstaltungen</a:t>
            </a:r>
          </a:p>
          <a:p>
            <a:endParaRPr lang="de-DE" dirty="0"/>
          </a:p>
          <a:p>
            <a:pPr marL="109537" indent="0">
              <a:buNone/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Stundenplan im HISLSF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>
                <a:solidFill>
                  <a:srgbClr val="2D2015"/>
                </a:solidFill>
                <a:latin typeface="MetaNormal-Roman"/>
              </a:rPr>
              <a:pPr>
                <a:defRPr/>
              </a:pPr>
              <a:t>28</a:t>
            </a:fld>
            <a:endParaRPr lang="de-DE">
              <a:solidFill>
                <a:srgbClr val="2D2015"/>
              </a:solidFill>
              <a:latin typeface="MetaNormal-Roman"/>
            </a:endParaRPr>
          </a:p>
        </p:txBody>
      </p:sp>
      <p:sp>
        <p:nvSpPr>
          <p:cNvPr id="7" name="Foliennummernplatzhalter 5"/>
          <p:cNvSpPr txBox="1">
            <a:spLocks/>
          </p:cNvSpPr>
          <p:nvPr/>
        </p:nvSpPr>
        <p:spPr bwMode="auto">
          <a:xfrm>
            <a:off x="8377238" y="611188"/>
            <a:ext cx="6016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fld id="{6C914B2C-B8CA-479C-A2ED-0A7E8BADA52D}" type="slidenum">
              <a:rPr lang="de-DE" sz="1600" smtClean="0">
                <a:solidFill>
                  <a:srgbClr val="2D2015"/>
                </a:solidFill>
                <a:latin typeface="MetaNormal-Roman"/>
                <a:ea typeface="ＭＳ Ｐゴシック" pitchFamily="34" charset="-128"/>
                <a:cs typeface="Arial" pitchFamily="34" charset="0"/>
              </a:rPr>
              <a:pPr algn="r" eaLnBrk="0" hangingPunct="0">
                <a:defRPr/>
              </a:pPr>
              <a:t>28</a:t>
            </a:fld>
            <a:endParaRPr lang="de-DE" sz="1600">
              <a:solidFill>
                <a:srgbClr val="2D2015"/>
              </a:solidFill>
              <a:latin typeface="MetaNormal-Roman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Foliennummernplatzhalter 5"/>
          <p:cNvSpPr txBox="1">
            <a:spLocks/>
          </p:cNvSpPr>
          <p:nvPr/>
        </p:nvSpPr>
        <p:spPr bwMode="auto">
          <a:xfrm>
            <a:off x="8377238" y="611188"/>
            <a:ext cx="6016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fld id="{6C914B2C-B8CA-479C-A2ED-0A7E8BADA52D}" type="slidenum">
              <a:rPr lang="de-DE" sz="1600" smtClean="0">
                <a:solidFill>
                  <a:srgbClr val="2D2015"/>
                </a:solidFill>
                <a:latin typeface="MetaNormal-Roman"/>
                <a:ea typeface="ＭＳ Ｐゴシック" pitchFamily="34" charset="-128"/>
                <a:cs typeface="Arial" pitchFamily="34" charset="0"/>
              </a:rPr>
              <a:pPr algn="r" eaLnBrk="0" hangingPunct="0">
                <a:defRPr/>
              </a:pPr>
              <a:t>28</a:t>
            </a:fld>
            <a:endParaRPr lang="de-DE" sz="1600" dirty="0">
              <a:solidFill>
                <a:srgbClr val="2D2015"/>
              </a:solidFill>
              <a:latin typeface="MetaNormal-Roman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219" y="2307480"/>
            <a:ext cx="8366894" cy="3564704"/>
          </a:xfrm>
          <a:prstGeom prst="rect">
            <a:avLst/>
          </a:prstGeom>
        </p:spPr>
      </p:pic>
      <p:sp>
        <p:nvSpPr>
          <p:cNvPr id="15" name="Eine Ecke des Rechtecks abrunden 14"/>
          <p:cNvSpPr/>
          <p:nvPr/>
        </p:nvSpPr>
        <p:spPr>
          <a:xfrm>
            <a:off x="117987" y="3539613"/>
            <a:ext cx="2241755" cy="250722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598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Das sieht dann z.B. so aus: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Stundenplan im HISLSF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16" t="-166"/>
          <a:stretch/>
        </p:blipFill>
        <p:spPr>
          <a:xfrm>
            <a:off x="136734" y="1974079"/>
            <a:ext cx="8505822" cy="403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455" y="348317"/>
            <a:ext cx="8639087" cy="9221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dirty="0"/>
              <a:t>Warum muss ich überhaupt wählen?</a:t>
            </a:r>
          </a:p>
        </p:txBody>
      </p:sp>
      <p:sp>
        <p:nvSpPr>
          <p:cNvPr id="20" name="Inhaltsplatzhalter 2"/>
          <p:cNvSpPr txBox="1">
            <a:spLocks noGrp="1"/>
          </p:cNvSpPr>
          <p:nvPr>
            <p:ph idx="1"/>
          </p:nvPr>
        </p:nvSpPr>
        <p:spPr bwMode="auto">
          <a:xfrm>
            <a:off x="457198" y="1270431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1200"/>
              </a:spcBef>
              <a:buFontTx/>
              <a:buChar char="-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Euer Studiengang besteht aus mehr als nur einem Fach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die Universität kann daher keine fertigen Stundenpläne verschicken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Das hat Vor- und Nachteile: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Vorteil: Ihr könnt relativ flexibel euren eigenen Stundenplan bauen (Zeiten, Themen, Schwerpunkte, Dozenten)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Nachteil: Ihr müsst jedes Semester euren Stundeplan neu erstellen </a:t>
            </a:r>
            <a:endParaRPr lang="de-D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6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79871"/>
            <a:ext cx="8229600" cy="4827229"/>
          </a:xfrm>
        </p:spPr>
        <p:txBody>
          <a:bodyPr/>
          <a:lstStyle/>
          <a:p>
            <a:r>
              <a:rPr lang="de-DE" dirty="0"/>
              <a:t>Dort erfahrt ihr auch, ob ihr zu Seminaren </a:t>
            </a:r>
            <a:r>
              <a:rPr lang="de-DE"/>
              <a:t>zugelassen wurdet: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Stundenplan im HISLSF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054529"/>
            <a:ext cx="8185355" cy="4026311"/>
          </a:xfrm>
          <a:prstGeom prst="rect">
            <a:avLst/>
          </a:prstGeom>
        </p:spPr>
      </p:pic>
      <p:sp>
        <p:nvSpPr>
          <p:cNvPr id="5" name="Eine Ecke des Rechtecks abrunden 4"/>
          <p:cNvSpPr/>
          <p:nvPr/>
        </p:nvSpPr>
        <p:spPr>
          <a:xfrm>
            <a:off x="796413" y="3772717"/>
            <a:ext cx="501445" cy="294967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ine Ecke des Rechtecks abrunden 5"/>
          <p:cNvSpPr/>
          <p:nvPr/>
        </p:nvSpPr>
        <p:spPr>
          <a:xfrm>
            <a:off x="4070555" y="3893162"/>
            <a:ext cx="575187" cy="265883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241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79871"/>
            <a:ext cx="8229600" cy="4827229"/>
          </a:xfrm>
        </p:spPr>
        <p:txBody>
          <a:bodyPr/>
          <a:lstStyle/>
          <a:p>
            <a:r>
              <a:rPr lang="de-DE" dirty="0"/>
              <a:t>Den Stundenplan kann man auch ausdrucken!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Stundenplan im HISLSF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2054529"/>
            <a:ext cx="8185355" cy="4026311"/>
          </a:xfrm>
          <a:prstGeom prst="rect">
            <a:avLst/>
          </a:prstGeom>
        </p:spPr>
      </p:pic>
      <p:sp>
        <p:nvSpPr>
          <p:cNvPr id="6" name="Eine Ecke des Rechtecks abrunden 5"/>
          <p:cNvSpPr/>
          <p:nvPr/>
        </p:nvSpPr>
        <p:spPr>
          <a:xfrm>
            <a:off x="7846142" y="2433485"/>
            <a:ext cx="840658" cy="383458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435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179871"/>
            <a:ext cx="8229600" cy="4827229"/>
          </a:xfrm>
        </p:spPr>
        <p:txBody>
          <a:bodyPr/>
          <a:lstStyle/>
          <a:p>
            <a:r>
              <a:rPr lang="de-DE" dirty="0"/>
              <a:t>…und für Apple-User gibt‘s auch einen iCal-   </a:t>
            </a:r>
          </a:p>
          <a:p>
            <a:pPr marL="109537" indent="0">
              <a:buNone/>
            </a:pPr>
            <a:r>
              <a:rPr lang="de-DE" dirty="0"/>
              <a:t>      Kalender, um die Termine in den eigenen digitalen Terminkalender zu importieren ;)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Stundenplan im HISLSF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62" y="2625214"/>
            <a:ext cx="8803118" cy="298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ine Ecke des Rechtecks abrunden 5"/>
          <p:cNvSpPr/>
          <p:nvPr/>
        </p:nvSpPr>
        <p:spPr>
          <a:xfrm>
            <a:off x="1846995" y="5116864"/>
            <a:ext cx="494553" cy="383458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33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Suche nach Veranstaltungen, Personen und Räumen</a:t>
            </a:r>
          </a:p>
        </p:txBody>
      </p:sp>
      <p:pic>
        <p:nvPicPr>
          <p:cNvPr id="5" name="Inhaltsplatzhalter 6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lum contras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101"/>
          <a:stretch/>
        </p:blipFill>
        <p:spPr bwMode="auto">
          <a:xfrm>
            <a:off x="1353099" y="1366364"/>
            <a:ext cx="6150110" cy="40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ine Ecke des Rechtecks abrunden 8"/>
          <p:cNvSpPr/>
          <p:nvPr/>
        </p:nvSpPr>
        <p:spPr>
          <a:xfrm>
            <a:off x="1350236" y="2211364"/>
            <a:ext cx="1422460" cy="271052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ine Ecke des Rechtecks abrunden 9"/>
          <p:cNvSpPr/>
          <p:nvPr/>
        </p:nvSpPr>
        <p:spPr>
          <a:xfrm>
            <a:off x="3563596" y="1718085"/>
            <a:ext cx="1450854" cy="214849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ine Ecke des Rechtecks abrunden 11"/>
          <p:cNvSpPr/>
          <p:nvPr/>
        </p:nvSpPr>
        <p:spPr>
          <a:xfrm>
            <a:off x="5058695" y="1718086"/>
            <a:ext cx="723468" cy="214849"/>
          </a:xfrm>
          <a:prstGeom prst="round1Rect">
            <a:avLst/>
          </a:prstGeom>
          <a:noFill/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221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AFB5CE8-FB94-42EC-A829-458740C9D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2184"/>
            <a:ext cx="8229601" cy="5284336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360A247-F89F-4FE9-8D52-8B7B2B8E2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Alternativer Stundenplan</a:t>
            </a:r>
          </a:p>
        </p:txBody>
      </p:sp>
    </p:spTree>
    <p:extLst>
      <p:ext uri="{BB962C8B-B14F-4D97-AF65-F5344CB8AC3E}">
        <p14:creationId xmlns:p14="http://schemas.microsoft.com/office/powerpoint/2010/main" val="3865540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345689"/>
            <a:ext cx="8229600" cy="4525962"/>
          </a:xfrm>
        </p:spPr>
        <p:txBody>
          <a:bodyPr/>
          <a:lstStyle/>
          <a:p>
            <a:r>
              <a:rPr lang="de-DE" dirty="0"/>
              <a:t>In einigen Fächern: z.B. </a:t>
            </a:r>
            <a:r>
              <a:rPr lang="de-DE" b="1" dirty="0"/>
              <a:t>Sesam</a:t>
            </a:r>
            <a:r>
              <a:rPr lang="de-DE" dirty="0"/>
              <a:t> zur Bestätigung der zugewiesenen Seminarplätze (z.B. Germanistik, Sachunterricht)</a:t>
            </a:r>
          </a:p>
          <a:p>
            <a:endParaRPr lang="de-DE" dirty="0"/>
          </a:p>
          <a:p>
            <a:pPr marL="109537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Weitere Seminarvergabesysteme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34042"/>
            <a:ext cx="9144001" cy="412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08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Ansprechpartner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marL="1588" indent="179388">
              <a:spcBef>
                <a:spcPct val="20000"/>
              </a:spcBef>
              <a:defRPr/>
            </a:pPr>
            <a:r>
              <a:rPr lang="de-DE" sz="2500" kern="0" dirty="0">
                <a:solidFill>
                  <a:srgbClr val="2D2015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Bei </a:t>
            </a:r>
            <a:r>
              <a:rPr lang="de-DE" sz="2500" b="1" kern="0" dirty="0">
                <a:solidFill>
                  <a:srgbClr val="2D2015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technischen Fragen und Problemen</a:t>
            </a:r>
            <a:r>
              <a:rPr lang="de-DE" sz="2500" kern="0" dirty="0">
                <a:solidFill>
                  <a:srgbClr val="2D2015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 hilft die LSF/QISPOS – Hotline.</a:t>
            </a:r>
            <a:endParaRPr lang="de-DE" sz="2500" b="1" dirty="0">
              <a:solidFill>
                <a:srgbClr val="000000"/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marL="1588" indent="179388">
              <a:spcBef>
                <a:spcPct val="20000"/>
              </a:spcBef>
            </a:pPr>
            <a:endParaRPr lang="de-DE" sz="2500" b="1" dirty="0">
              <a:solidFill>
                <a:srgbClr val="000000"/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marL="1588" indent="179388">
              <a:spcBef>
                <a:spcPct val="20000"/>
              </a:spcBef>
            </a:pPr>
            <a:endParaRPr lang="de-DE" sz="2500" b="1" dirty="0">
              <a:solidFill>
                <a:srgbClr val="000000"/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marL="1588" indent="179388">
              <a:spcBef>
                <a:spcPct val="20000"/>
              </a:spcBef>
            </a:pPr>
            <a:r>
              <a:rPr lang="de-DE" sz="2500" b="1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LSF/QISPOS - Hotline</a:t>
            </a:r>
            <a:br>
              <a:rPr lang="de-DE" sz="2500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sz="2500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Montag bis Donnerstag 9:30 - 15:30 Uhr</a:t>
            </a:r>
            <a:br>
              <a:rPr lang="de-DE" sz="2500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sz="2500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Freitag 9:30 - 12 Uhr</a:t>
            </a:r>
            <a:br>
              <a:rPr lang="de-DE" sz="2500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sz="2500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Tel.: (02 51) 83 - 20 101</a:t>
            </a:r>
            <a:br>
              <a:rPr lang="de-DE" sz="2500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sz="2500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E-Mail: </a:t>
            </a:r>
            <a:r>
              <a:rPr lang="de-DE" sz="2500" dirty="0">
                <a:solidFill>
                  <a:srgbClr val="000000"/>
                </a:solidFill>
                <a:latin typeface="Lucida Sans Unicode" charset="0"/>
                <a:ea typeface="Lucida Sans Unicode" charset="0"/>
                <a:cs typeface="Lucida Sans Unicode" charset="0"/>
                <a:hlinkClick r:id="rId3"/>
              </a:rPr>
              <a:t>pos@uni-muenster.de</a:t>
            </a:r>
            <a:endParaRPr lang="de-DE" sz="2500" dirty="0">
              <a:solidFill>
                <a:srgbClr val="000000"/>
              </a:solidFill>
              <a:latin typeface="Lucida Sans Unicode" charset="0"/>
              <a:ea typeface="Lucida Sans Unicode" charset="0"/>
              <a:cs typeface="Lucida Sans Unicode" charset="0"/>
            </a:endParaRPr>
          </a:p>
          <a:p>
            <a:endParaRPr lang="de-DE" sz="2500" dirty="0">
              <a:latin typeface="Lucida Sans Unicode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661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sz="8000" dirty="0"/>
          </a:p>
          <a:p>
            <a:pPr>
              <a:buNone/>
            </a:pPr>
            <a:r>
              <a:rPr lang="de-DE" sz="8000" dirty="0"/>
              <a:t>Fragen ?</a:t>
            </a:r>
          </a:p>
        </p:txBody>
      </p:sp>
      <p:pic>
        <p:nvPicPr>
          <p:cNvPr id="1026" name="Picture 2" descr="http://www.uwe-home.net/portal/_grafik/lehrer_laemp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951467" cy="4680520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7308304" y="0"/>
            <a:ext cx="1835696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077680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2204864"/>
            <a:ext cx="8206680" cy="18303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dirty="0"/>
              <a:t>Vielen Dank für eure Aufmerksamkeit!</a:t>
            </a:r>
            <a:endParaRPr lang="de-DE" sz="3600" dirty="0"/>
          </a:p>
        </p:txBody>
      </p:sp>
      <p:pic>
        <p:nvPicPr>
          <p:cNvPr id="4" name="Picture 3" descr="FS GHR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86503" y="44624"/>
            <a:ext cx="1035890" cy="9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42" b="9185"/>
          <a:stretch/>
        </p:blipFill>
        <p:spPr>
          <a:xfrm>
            <a:off x="3419872" y="5301209"/>
            <a:ext cx="5724128" cy="1556792"/>
          </a:xfrm>
          <a:prstGeom prst="rect">
            <a:avLst/>
          </a:prstGeom>
        </p:spPr>
      </p:pic>
      <p:sp>
        <p:nvSpPr>
          <p:cNvPr id="18435" name="Untertitel 2"/>
          <p:cNvSpPr>
            <a:spLocks noGrp="1"/>
          </p:cNvSpPr>
          <p:nvPr>
            <p:ph type="subTitle" idx="1"/>
          </p:nvPr>
        </p:nvSpPr>
        <p:spPr>
          <a:xfrm>
            <a:off x="685800" y="4461098"/>
            <a:ext cx="7772400" cy="1704206"/>
          </a:xfrm>
        </p:spPr>
        <p:txBody>
          <a:bodyPr/>
          <a:lstStyle/>
          <a:p>
            <a:pPr marR="0" eaLnBrk="1" hangingPunct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22895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4B57D8C-C019-408A-A19B-01F7A07D0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Rechtlich verbindliche Grundlage sind die Fachprüfungsordnungen</a:t>
            </a:r>
            <a:b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siehe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Beispiel </a:t>
            </a:r>
            <a:r>
              <a:rPr lang="de-DE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spr.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 Grundbildung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Auf deren Grundlage haben wir euch leichter lesbare Modulpläne erstellt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à"/>
            </a:pP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Diese dienen der 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Orientierung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; mögliche </a:t>
            </a:r>
            <a:r>
              <a:rPr lang="de-DE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zukünftige Änderungen </a:t>
            </a:r>
            <a:r>
              <a:rPr lang="de-D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können jedoch nicht ausgeschlossen werden</a:t>
            </a:r>
            <a:endParaRPr lang="de-DE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EC6FA5-D9BC-4EF4-9173-47E5EB68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/>
              <a:t>Woher weiß ich was ich wählen muss?</a:t>
            </a:r>
          </a:p>
        </p:txBody>
      </p:sp>
    </p:spTree>
    <p:extLst>
      <p:ext uri="{BB962C8B-B14F-4D97-AF65-F5344CB8AC3E}">
        <p14:creationId xmlns:p14="http://schemas.microsoft.com/office/powerpoint/2010/main" val="309388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3183" y="418654"/>
            <a:ext cx="8639087" cy="9221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3600" dirty="0"/>
              <a:t>Abrufen der Prüfungsordnungen</a:t>
            </a:r>
          </a:p>
        </p:txBody>
      </p:sp>
      <p:sp>
        <p:nvSpPr>
          <p:cNvPr id="20" name="Inhaltsplatzhalter 2"/>
          <p:cNvSpPr txBox="1">
            <a:spLocks noGrp="1"/>
          </p:cNvSpPr>
          <p:nvPr>
            <p:ph idx="1"/>
          </p:nvPr>
        </p:nvSpPr>
        <p:spPr bwMode="auto">
          <a:xfrm>
            <a:off x="465746" y="146197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spcBef>
                <a:spcPts val="1200"/>
              </a:spcBef>
              <a:buNone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 der Studienberatung (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www.wwu.de/ZSB/</a:t>
            </a:r>
            <a:r>
              <a:rPr lang="de-DE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studienführer</a:t>
            </a: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und dann durchklicken!</a:t>
            </a:r>
          </a:p>
          <a:p>
            <a:pPr marL="109537" indent="0">
              <a:spcBef>
                <a:spcPts val="1200"/>
              </a:spcBef>
              <a:buNone/>
            </a:pPr>
            <a:endParaRPr lang="de-DE" sz="3200" dirty="0"/>
          </a:p>
          <a:p>
            <a:pPr marL="109537" indent="0">
              <a:spcBef>
                <a:spcPts val="1200"/>
              </a:spcBef>
              <a:buNone/>
            </a:pPr>
            <a:r>
              <a:rPr lang="de-D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 findet man die POs auch auf den jeweiligen Institutswebsites</a:t>
            </a:r>
          </a:p>
        </p:txBody>
      </p:sp>
    </p:spTree>
    <p:extLst>
      <p:ext uri="{BB962C8B-B14F-4D97-AF65-F5344CB8AC3E}">
        <p14:creationId xmlns:p14="http://schemas.microsoft.com/office/powerpoint/2010/main" val="247496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495DDE2-BF00-4C2F-8215-94C86CDD7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Wie bereits erwähnt – Prüfungsordnungen können sich ändern!</a:t>
            </a:r>
          </a:p>
          <a:p>
            <a:r>
              <a:rPr lang="de-DE" dirty="0"/>
              <a:t>Diese Änderungen werden dann in sogenannten Änderungsordnungen veröffentlicht: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7426421-DDB0-47DA-B448-BD89B2D9B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Abrufen der Prüfungsordnungen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E2D6490-4120-43FD-98F5-C4170DE00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218" y="3249856"/>
            <a:ext cx="49720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27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34365"/>
          </a:xfrm>
        </p:spPr>
        <p:txBody>
          <a:bodyPr vert="horz" rtlCol="0" anchor="t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 dirty="0"/>
              <a:t>Stundenplan füllen</a:t>
            </a:r>
            <a:br>
              <a:rPr lang="de-DE" dirty="0"/>
            </a:br>
            <a:r>
              <a:rPr lang="de-DE" sz="2400" dirty="0"/>
              <a:t>Pflichtveranstaltungen feststehend</a:t>
            </a:r>
          </a:p>
        </p:txBody>
      </p:sp>
      <p:pic>
        <p:nvPicPr>
          <p:cNvPr id="4" name="Picture 9" descr="H:\Fachschaft\O-Woche 2012\Studienplan WS 12 1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456734"/>
            <a:ext cx="6840760" cy="47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1946787"/>
            <a:ext cx="23695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dirty="0">
                <a:solidFill>
                  <a:srgbClr val="00B05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Veranstaltungen</a:t>
            </a:r>
            <a:br>
              <a:rPr lang="de-DE" b="1" dirty="0">
                <a:solidFill>
                  <a:srgbClr val="00B050"/>
                </a:solidFill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b="1" dirty="0">
                <a:solidFill>
                  <a:srgbClr val="00B05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ohne Alternative</a:t>
            </a:r>
            <a:b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</a:br>
            <a:endParaRPr lang="de-DE" dirty="0"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  <a:t>Veranstaltungen</a:t>
            </a:r>
            <a:b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  <a:t>mit Alternative</a:t>
            </a:r>
            <a:b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  <a:t>- Seminarplatz-</a:t>
            </a:r>
            <a:b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  <a:t>  vergabe</a:t>
            </a:r>
            <a:b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i="1" dirty="0">
                <a:latin typeface="Lucida Sans Unicode" charset="0"/>
                <a:ea typeface="Lucida Sans Unicode" charset="0"/>
                <a:cs typeface="Lucida Sans Unicode" charset="0"/>
              </a:rPr>
              <a:t>oder</a:t>
            </a:r>
            <a:b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  <a:t>- frei belegbar</a:t>
            </a:r>
          </a:p>
        </p:txBody>
      </p:sp>
      <p:sp>
        <p:nvSpPr>
          <p:cNvPr id="6" name="Rechteck 5"/>
          <p:cNvSpPr/>
          <p:nvPr/>
        </p:nvSpPr>
        <p:spPr>
          <a:xfrm>
            <a:off x="4355649" y="2789070"/>
            <a:ext cx="1080120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Pflicht</a:t>
            </a:r>
          </a:p>
        </p:txBody>
      </p:sp>
      <p:sp>
        <p:nvSpPr>
          <p:cNvPr id="7" name="Rechteck 6"/>
          <p:cNvSpPr/>
          <p:nvPr/>
        </p:nvSpPr>
        <p:spPr>
          <a:xfrm>
            <a:off x="7936097" y="2789070"/>
            <a:ext cx="1080120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Pflicht</a:t>
            </a:r>
          </a:p>
        </p:txBody>
      </p:sp>
      <p:sp>
        <p:nvSpPr>
          <p:cNvPr id="8" name="Rechteck 7"/>
          <p:cNvSpPr/>
          <p:nvPr/>
        </p:nvSpPr>
        <p:spPr>
          <a:xfrm>
            <a:off x="5542534" y="2177579"/>
            <a:ext cx="1080120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Pflicht</a:t>
            </a:r>
          </a:p>
        </p:txBody>
      </p:sp>
      <p:sp>
        <p:nvSpPr>
          <p:cNvPr id="9" name="Rechteck 8"/>
          <p:cNvSpPr/>
          <p:nvPr/>
        </p:nvSpPr>
        <p:spPr>
          <a:xfrm>
            <a:off x="3143719" y="4644929"/>
            <a:ext cx="1080120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Pflicht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411760" y="1456734"/>
            <a:ext cx="2705930" cy="490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3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:\Fachschaft\O-Woche 2012\Studienplan WS 12 1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456734"/>
            <a:ext cx="6840760" cy="47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hteck 29"/>
          <p:cNvSpPr/>
          <p:nvPr/>
        </p:nvSpPr>
        <p:spPr>
          <a:xfrm>
            <a:off x="5542534" y="2177579"/>
            <a:ext cx="1080120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Pflicht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154969"/>
          </a:xfrm>
        </p:spPr>
        <p:txBody>
          <a:bodyPr anchor="t" anchorCtr="0"/>
          <a:lstStyle/>
          <a:p>
            <a:r>
              <a:rPr lang="de-DE" dirty="0"/>
              <a:t>Stundenplan füllen</a:t>
            </a:r>
            <a:br>
              <a:rPr lang="de-DE" dirty="0"/>
            </a:br>
            <a:r>
              <a:rPr lang="de-DE" sz="2400" dirty="0"/>
              <a:t>Pflichtveranstaltungen mit Alternativterminen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1946787"/>
            <a:ext cx="236795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  <a:t>Veranstaltungen</a:t>
            </a:r>
            <a:b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  <a:t>ohne Alternative</a:t>
            </a:r>
            <a:b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</a:br>
            <a:endParaRPr lang="de-DE" dirty="0">
              <a:latin typeface="Lucida Sans Unicode" charset="0"/>
              <a:ea typeface="Lucida Sans Unicode" charset="0"/>
              <a:cs typeface="Lucida Sans Unicode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b="1" dirty="0">
                <a:solidFill>
                  <a:srgbClr val="00B05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Veranstaltungen</a:t>
            </a:r>
            <a:br>
              <a:rPr lang="de-DE" b="1" dirty="0">
                <a:solidFill>
                  <a:srgbClr val="00B050"/>
                </a:solidFill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b="1" dirty="0">
                <a:solidFill>
                  <a:srgbClr val="00B050"/>
                </a:solidFill>
                <a:latin typeface="Lucida Sans Unicode" charset="0"/>
                <a:ea typeface="Lucida Sans Unicode" charset="0"/>
                <a:cs typeface="Lucida Sans Unicode" charset="0"/>
              </a:rPr>
              <a:t>mit Alternative</a:t>
            </a:r>
            <a:br>
              <a:rPr lang="de-DE" b="1" dirty="0">
                <a:solidFill>
                  <a:srgbClr val="00B050"/>
                </a:solidFill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  <a:t>- Seminarplatz-</a:t>
            </a:r>
            <a:b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  <a:t>  vergabe</a:t>
            </a:r>
            <a:b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i="1" dirty="0">
                <a:latin typeface="Lucida Sans Unicode" charset="0"/>
                <a:ea typeface="Lucida Sans Unicode" charset="0"/>
                <a:cs typeface="Lucida Sans Unicode" charset="0"/>
              </a:rPr>
              <a:t>oder</a:t>
            </a:r>
            <a:b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</a:br>
            <a: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  <a:t>- frei belegbar</a:t>
            </a:r>
          </a:p>
        </p:txBody>
      </p:sp>
      <p:sp>
        <p:nvSpPr>
          <p:cNvPr id="6" name="Rechteck 5"/>
          <p:cNvSpPr/>
          <p:nvPr/>
        </p:nvSpPr>
        <p:spPr>
          <a:xfrm>
            <a:off x="4355649" y="2789070"/>
            <a:ext cx="1080120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Pflicht</a:t>
            </a:r>
          </a:p>
        </p:txBody>
      </p:sp>
      <p:sp>
        <p:nvSpPr>
          <p:cNvPr id="9" name="Rechteck 8"/>
          <p:cNvSpPr/>
          <p:nvPr/>
        </p:nvSpPr>
        <p:spPr>
          <a:xfrm>
            <a:off x="3143719" y="4644929"/>
            <a:ext cx="1080120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Pflicht</a:t>
            </a:r>
          </a:p>
        </p:txBody>
      </p:sp>
      <p:sp>
        <p:nvSpPr>
          <p:cNvPr id="21" name="Rechteck 20"/>
          <p:cNvSpPr/>
          <p:nvPr/>
        </p:nvSpPr>
        <p:spPr>
          <a:xfrm>
            <a:off x="5542532" y="4649115"/>
            <a:ext cx="1080120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Seminar 1 </a:t>
            </a:r>
            <a:br>
              <a:rPr lang="de-DE" sz="1200" b="1" dirty="0">
                <a:latin typeface="+mj-lt"/>
              </a:rPr>
            </a:br>
            <a:r>
              <a:rPr lang="de-DE" sz="1200" b="1" dirty="0">
                <a:latin typeface="+mj-lt"/>
              </a:rPr>
              <a:t>Wunsch 1</a:t>
            </a:r>
          </a:p>
        </p:txBody>
      </p:sp>
      <p:sp>
        <p:nvSpPr>
          <p:cNvPr id="25" name="Rechteck 24"/>
          <p:cNvSpPr/>
          <p:nvPr/>
        </p:nvSpPr>
        <p:spPr>
          <a:xfrm>
            <a:off x="3156245" y="5288730"/>
            <a:ext cx="1080120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Seminar 1</a:t>
            </a:r>
            <a:br>
              <a:rPr lang="de-DE" sz="1200" b="1" dirty="0">
                <a:latin typeface="+mj-lt"/>
              </a:rPr>
            </a:br>
            <a:r>
              <a:rPr lang="de-DE" sz="1200" b="1" dirty="0">
                <a:latin typeface="+mj-lt"/>
              </a:rPr>
              <a:t>Wunsch 2</a:t>
            </a:r>
          </a:p>
        </p:txBody>
      </p:sp>
      <p:sp>
        <p:nvSpPr>
          <p:cNvPr id="26" name="Rechteck 25"/>
          <p:cNvSpPr/>
          <p:nvPr/>
        </p:nvSpPr>
        <p:spPr>
          <a:xfrm>
            <a:off x="3156245" y="3417655"/>
            <a:ext cx="1080120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Seminar 1</a:t>
            </a:r>
            <a:br>
              <a:rPr lang="de-DE" sz="1200" b="1" dirty="0">
                <a:latin typeface="+mj-lt"/>
              </a:rPr>
            </a:br>
            <a:r>
              <a:rPr lang="de-DE" sz="1200" b="1" dirty="0">
                <a:latin typeface="+mj-lt"/>
              </a:rPr>
              <a:t>Wunsch 3</a:t>
            </a:r>
          </a:p>
        </p:txBody>
      </p:sp>
      <p:sp>
        <p:nvSpPr>
          <p:cNvPr id="27" name="Rechteck 26"/>
          <p:cNvSpPr/>
          <p:nvPr/>
        </p:nvSpPr>
        <p:spPr>
          <a:xfrm>
            <a:off x="7936097" y="2789070"/>
            <a:ext cx="1080120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Pflicht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411760" y="1456734"/>
            <a:ext cx="2705930" cy="490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DD1441-12BB-40F0-BD67-3A9DA5797EF1}"/>
              </a:ext>
            </a:extLst>
          </p:cNvPr>
          <p:cNvSpPr/>
          <p:nvPr/>
        </p:nvSpPr>
        <p:spPr>
          <a:xfrm>
            <a:off x="4335973" y="3417655"/>
            <a:ext cx="1080120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Seminar 2</a:t>
            </a:r>
            <a:br>
              <a:rPr lang="de-DE" sz="1200" b="1" dirty="0">
                <a:latin typeface="+mj-lt"/>
              </a:rPr>
            </a:br>
            <a:r>
              <a:rPr lang="de-DE" sz="1200" b="1" dirty="0">
                <a:latin typeface="+mj-lt"/>
              </a:rPr>
              <a:t>Wunsch 1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BB6ADBC-9E8B-404D-A6CC-FCB36427C6C3}"/>
              </a:ext>
            </a:extLst>
          </p:cNvPr>
          <p:cNvSpPr/>
          <p:nvPr/>
        </p:nvSpPr>
        <p:spPr>
          <a:xfrm>
            <a:off x="5542532" y="4028054"/>
            <a:ext cx="1080120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Seminar 2</a:t>
            </a:r>
            <a:br>
              <a:rPr lang="de-DE" sz="1200" b="1" dirty="0">
                <a:latin typeface="+mj-lt"/>
              </a:rPr>
            </a:br>
            <a:r>
              <a:rPr lang="de-DE" sz="1200" b="1" dirty="0">
                <a:latin typeface="+mj-lt"/>
              </a:rPr>
              <a:t>Wunsch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C69AC3D-C365-4C49-A668-6B77BA5C42AC}"/>
              </a:ext>
            </a:extLst>
          </p:cNvPr>
          <p:cNvSpPr/>
          <p:nvPr/>
        </p:nvSpPr>
        <p:spPr>
          <a:xfrm>
            <a:off x="6718046" y="3429000"/>
            <a:ext cx="1080120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Seminar 2</a:t>
            </a:r>
            <a:br>
              <a:rPr lang="de-DE" sz="1200" b="1" dirty="0">
                <a:latin typeface="+mj-lt"/>
              </a:rPr>
            </a:br>
            <a:r>
              <a:rPr lang="de-DE" sz="1200" b="1" dirty="0">
                <a:latin typeface="+mj-lt"/>
              </a:rPr>
              <a:t>Wunsch 3</a:t>
            </a:r>
          </a:p>
        </p:txBody>
      </p:sp>
    </p:spTree>
    <p:extLst>
      <p:ext uri="{BB962C8B-B14F-4D97-AF65-F5344CB8AC3E}">
        <p14:creationId xmlns:p14="http://schemas.microsoft.com/office/powerpoint/2010/main" val="15343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:\Fachschaft\O-Woche 2012\Studienplan WS 12 1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456734"/>
            <a:ext cx="6840760" cy="469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hteck 29"/>
          <p:cNvSpPr/>
          <p:nvPr/>
        </p:nvSpPr>
        <p:spPr>
          <a:xfrm>
            <a:off x="5542534" y="2177579"/>
            <a:ext cx="1080120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Pflicht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154969"/>
          </a:xfrm>
        </p:spPr>
        <p:txBody>
          <a:bodyPr anchor="t" anchorCtr="0"/>
          <a:lstStyle/>
          <a:p>
            <a:r>
              <a:rPr lang="de-DE" dirty="0"/>
              <a:t>Stundenplan füllen</a:t>
            </a:r>
            <a:br>
              <a:rPr lang="de-DE" dirty="0"/>
            </a:br>
            <a:r>
              <a:rPr lang="de-DE" sz="2400" dirty="0"/>
              <a:t>Pflichtveranstaltungen mit Alternativterminen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0" y="1946787"/>
            <a:ext cx="22621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  <a:t>So könnte euer </a:t>
            </a:r>
          </a:p>
          <a:p>
            <a: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  <a:t>Stundenplan nach </a:t>
            </a:r>
          </a:p>
          <a:p>
            <a: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  <a:t>Beendigung der</a:t>
            </a:r>
          </a:p>
          <a:p>
            <a: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  <a:t>Platzvergabe </a:t>
            </a:r>
          </a:p>
          <a:p>
            <a:r>
              <a:rPr lang="de-DE" dirty="0">
                <a:latin typeface="Lucida Sans Unicode" charset="0"/>
                <a:ea typeface="Lucida Sans Unicode" charset="0"/>
                <a:cs typeface="Lucida Sans Unicode" charset="0"/>
              </a:rPr>
              <a:t>aussehen</a:t>
            </a:r>
          </a:p>
        </p:txBody>
      </p:sp>
      <p:sp>
        <p:nvSpPr>
          <p:cNvPr id="6" name="Rechteck 5"/>
          <p:cNvSpPr/>
          <p:nvPr/>
        </p:nvSpPr>
        <p:spPr>
          <a:xfrm>
            <a:off x="4355649" y="2789070"/>
            <a:ext cx="1080120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Pflicht</a:t>
            </a:r>
          </a:p>
        </p:txBody>
      </p:sp>
      <p:sp>
        <p:nvSpPr>
          <p:cNvPr id="9" name="Rechteck 8"/>
          <p:cNvSpPr/>
          <p:nvPr/>
        </p:nvSpPr>
        <p:spPr>
          <a:xfrm>
            <a:off x="3143719" y="4644929"/>
            <a:ext cx="1080120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Pflicht</a:t>
            </a:r>
          </a:p>
        </p:txBody>
      </p:sp>
      <p:sp>
        <p:nvSpPr>
          <p:cNvPr id="26" name="Rechteck 25"/>
          <p:cNvSpPr/>
          <p:nvPr/>
        </p:nvSpPr>
        <p:spPr>
          <a:xfrm>
            <a:off x="3156245" y="3417655"/>
            <a:ext cx="1080120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Seminar 1</a:t>
            </a:r>
            <a:br>
              <a:rPr lang="de-DE" sz="1200" b="1" dirty="0">
                <a:latin typeface="+mj-lt"/>
              </a:rPr>
            </a:br>
            <a:r>
              <a:rPr lang="de-DE" sz="1200" b="1" dirty="0">
                <a:latin typeface="+mj-lt"/>
              </a:rPr>
              <a:t>Wunsch 2</a:t>
            </a:r>
          </a:p>
        </p:txBody>
      </p:sp>
      <p:sp>
        <p:nvSpPr>
          <p:cNvPr id="27" name="Rechteck 26"/>
          <p:cNvSpPr/>
          <p:nvPr/>
        </p:nvSpPr>
        <p:spPr>
          <a:xfrm>
            <a:off x="7936097" y="2789070"/>
            <a:ext cx="1080120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Pflicht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411760" y="1456734"/>
            <a:ext cx="2705930" cy="4900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4DD1441-12BB-40F0-BD67-3A9DA5797EF1}"/>
              </a:ext>
            </a:extLst>
          </p:cNvPr>
          <p:cNvSpPr/>
          <p:nvPr/>
        </p:nvSpPr>
        <p:spPr>
          <a:xfrm>
            <a:off x="4335973" y="3417655"/>
            <a:ext cx="1080120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latin typeface="+mj-lt"/>
              </a:rPr>
              <a:t>Seminar 2</a:t>
            </a:r>
            <a:br>
              <a:rPr lang="de-DE" sz="1200" b="1" dirty="0">
                <a:latin typeface="+mj-lt"/>
              </a:rPr>
            </a:br>
            <a:r>
              <a:rPr lang="de-DE" sz="1200" b="1" dirty="0">
                <a:latin typeface="+mj-lt"/>
              </a:rPr>
              <a:t>Wunsch 1</a:t>
            </a:r>
          </a:p>
        </p:txBody>
      </p:sp>
    </p:spTree>
    <p:extLst>
      <p:ext uri="{BB962C8B-B14F-4D97-AF65-F5344CB8AC3E}">
        <p14:creationId xmlns:p14="http://schemas.microsoft.com/office/powerpoint/2010/main" val="9478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Benutzerdefiniert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imos">
  <a:themeElements>
    <a:clrScheme name="Benutzerdefiniert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597</Words>
  <Application>Microsoft Office PowerPoint</Application>
  <PresentationFormat>Bildschirmpräsentation (4:3)</PresentationFormat>
  <Paragraphs>194</Paragraphs>
  <Slides>38</Slides>
  <Notes>37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38</vt:i4>
      </vt:variant>
    </vt:vector>
  </HeadingPairs>
  <TitlesOfParts>
    <vt:vector size="48" baseType="lpstr">
      <vt:lpstr>Arial</vt:lpstr>
      <vt:lpstr>Calibri</vt:lpstr>
      <vt:lpstr>Lucida Sans Unicode</vt:lpstr>
      <vt:lpstr>MetaNormal-Roman</vt:lpstr>
      <vt:lpstr>Verdana</vt:lpstr>
      <vt:lpstr>Wingdings</vt:lpstr>
      <vt:lpstr>Wingdings 2</vt:lpstr>
      <vt:lpstr>Wingdings 3</vt:lpstr>
      <vt:lpstr>Deimos</vt:lpstr>
      <vt:lpstr>1_Deimos</vt:lpstr>
      <vt:lpstr>HISLSF</vt:lpstr>
      <vt:lpstr>HISLSF-Was ist das eigentlich?</vt:lpstr>
      <vt:lpstr>Warum muss ich überhaupt wählen?</vt:lpstr>
      <vt:lpstr>Woher weiß ich was ich wählen muss?</vt:lpstr>
      <vt:lpstr>Abrufen der Prüfungsordnungen</vt:lpstr>
      <vt:lpstr>Abrufen der Prüfungsordnungen</vt:lpstr>
      <vt:lpstr>Stundenplan füllen Pflichtveranstaltungen feststehend</vt:lpstr>
      <vt:lpstr>Stundenplan füllen Pflichtveranstaltungen mit Alternativterminen</vt:lpstr>
      <vt:lpstr>Stundenplan füllen Pflichtveranstaltungen mit Alternativterminen</vt:lpstr>
      <vt:lpstr>Stundenplan füllen </vt:lpstr>
      <vt:lpstr>Der Weg zu HISLSF – Möglichkeit 1</vt:lpstr>
      <vt:lpstr>Der Weg zu HISLSF – Möglichkeit 1</vt:lpstr>
      <vt:lpstr>Der Weg zu HISLSF – Möglichkeit 2</vt:lpstr>
      <vt:lpstr>Der Weg zu HISLSF – Möglichkeit 2</vt:lpstr>
      <vt:lpstr>Der Weg zu HISLSF – Möglichkeit 2</vt:lpstr>
      <vt:lpstr>Der Weg zu HISLSF</vt:lpstr>
      <vt:lpstr>HISLSF</vt:lpstr>
      <vt:lpstr>HISLSF</vt:lpstr>
      <vt:lpstr>HISLSF</vt:lpstr>
      <vt:lpstr>HISLSF</vt:lpstr>
      <vt:lpstr>HISLSF</vt:lpstr>
      <vt:lpstr>HISLSF</vt:lpstr>
      <vt:lpstr>HISLSF</vt:lpstr>
      <vt:lpstr>HISLSF</vt:lpstr>
      <vt:lpstr>HISLSF</vt:lpstr>
      <vt:lpstr>HISLSF</vt:lpstr>
      <vt:lpstr>HISLSF</vt:lpstr>
      <vt:lpstr>Stundenplan im HISLSF</vt:lpstr>
      <vt:lpstr>Stundenplan im HISLSF</vt:lpstr>
      <vt:lpstr>Stundenplan im HISLSF</vt:lpstr>
      <vt:lpstr>Stundenplan im HISLSF</vt:lpstr>
      <vt:lpstr>Stundenplan im HISLSF</vt:lpstr>
      <vt:lpstr>Suche nach Veranstaltungen, Personen und Räumen</vt:lpstr>
      <vt:lpstr>Alternativer Stundenplan</vt:lpstr>
      <vt:lpstr>Weitere Seminarvergabesysteme</vt:lpstr>
      <vt:lpstr>Ansprechpartner</vt:lpstr>
      <vt:lpstr>PowerPoint-Präsentation</vt:lpstr>
      <vt:lpstr>Vielen Dank für eure Aufmerksamkeit!</vt:lpstr>
    </vt:vector>
  </TitlesOfParts>
  <Company>BMLV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Maike</dc:creator>
  <cp:lastModifiedBy>Sarah Juergens</cp:lastModifiedBy>
  <cp:revision>195</cp:revision>
  <dcterms:created xsi:type="dcterms:W3CDTF">2010-11-22T17:31:30Z</dcterms:created>
  <dcterms:modified xsi:type="dcterms:W3CDTF">2019-09-27T17:15:17Z</dcterms:modified>
</cp:coreProperties>
</file>