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20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29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42" r:id="rId32"/>
    <p:sldId id="343" r:id="rId33"/>
    <p:sldId id="344" r:id="rId34"/>
    <p:sldId id="345" r:id="rId35"/>
    <p:sldId id="346" r:id="rId36"/>
    <p:sldId id="257" r:id="rId37"/>
    <p:sldId id="258" r:id="rId38"/>
    <p:sldId id="259" r:id="rId39"/>
    <p:sldId id="260" r:id="rId40"/>
    <p:sldId id="261" r:id="rId41"/>
    <p:sldId id="337" r:id="rId42"/>
    <p:sldId id="331" r:id="rId43"/>
    <p:sldId id="332" r:id="rId44"/>
    <p:sldId id="334" r:id="rId45"/>
    <p:sldId id="333" r:id="rId46"/>
    <p:sldId id="369" r:id="rId47"/>
    <p:sldId id="370" r:id="rId48"/>
    <p:sldId id="371" r:id="rId49"/>
    <p:sldId id="372" r:id="rId50"/>
    <p:sldId id="341" r:id="rId51"/>
  </p:sldIdLst>
  <p:sldSz cx="9144000" cy="5715000" type="screen16x10"/>
  <p:notesSz cx="6858000" cy="9144000"/>
  <p:defaultTextStyle>
    <a:defPPr>
      <a:defRPr lang="de-DE"/>
    </a:defPPr>
    <a:lvl1pPr marL="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8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6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9" autoAdjust="0"/>
    <p:restoredTop sz="92934"/>
  </p:normalViewPr>
  <p:slideViewPr>
    <p:cSldViewPr>
      <p:cViewPr varScale="1">
        <p:scale>
          <a:sx n="111" d="100"/>
          <a:sy n="111" d="100"/>
        </p:scale>
        <p:origin x="292" y="64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06AC-1DD0-5F46-9BF1-DA6682ACB22B}" type="datetimeFigureOut">
              <a:rPr lang="de-DE" smtClean="0"/>
              <a:pPr/>
              <a:t>01.10.2019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2EBD-64EB-0047-A35B-AF45937C08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0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4571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4571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4571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8" algn="l" defTabSz="4571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4571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4571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6" algn="l" defTabSz="4571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42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3886732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1" y="4826044"/>
            <a:ext cx="3402314" cy="900725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2" y="4954329"/>
            <a:ext cx="4940300" cy="7672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3" tIns="45712" rIns="91423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4949032"/>
            <a:ext cx="3690938" cy="7778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3" tIns="45712" rIns="91423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460500"/>
            <a:ext cx="7772400" cy="1524800"/>
          </a:xfrm>
        </p:spPr>
        <p:txBody>
          <a:bodyPr anchor="b"/>
          <a:lstStyle>
            <a:lvl1pPr algn="r">
              <a:defRPr sz="4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009675"/>
            <a:ext cx="7772400" cy="999750"/>
          </a:xfrm>
        </p:spPr>
        <p:txBody>
          <a:bodyPr lIns="45712" rIns="45712"/>
          <a:lstStyle>
            <a:lvl1pPr marL="0" marR="63998" indent="0" algn="r">
              <a:buNone/>
              <a:defRPr>
                <a:solidFill>
                  <a:schemeClr val="tx2"/>
                </a:solidFill>
              </a:defRPr>
            </a:lvl1pPr>
            <a:lvl2pPr marL="457119" indent="0" algn="ctr">
              <a:buNone/>
            </a:lvl2pPr>
            <a:lvl3pPr marL="914240" indent="0" algn="ctr">
              <a:buNone/>
            </a:lvl3pPr>
            <a:lvl4pPr marL="1371358" indent="0" algn="ctr">
              <a:buNone/>
            </a:lvl4pPr>
            <a:lvl5pPr marL="1828477" indent="0" algn="ctr">
              <a:buNone/>
            </a:lvl5pPr>
            <a:lvl6pPr marL="2285598" indent="0" algn="ctr">
              <a:buNone/>
            </a:lvl6pPr>
            <a:lvl7pPr marL="2742716" indent="0" algn="ctr">
              <a:buNone/>
            </a:lvl7pPr>
            <a:lvl8pPr marL="3199836" indent="0" algn="ctr">
              <a:buNone/>
            </a:lvl8pPr>
            <a:lvl9pPr marL="3656956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>
          <a:xfrm>
            <a:off x="6727825" y="5340622"/>
            <a:ext cx="1919287" cy="3042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srgbClr val="FFC000">
                  <a:tint val="20000"/>
                </a:srgbClr>
              </a:solidFill>
            </a:endParaRPr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4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34446"/>
            <a:ext cx="8229600" cy="365505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>
          <a:xfrm>
            <a:off x="6727825" y="5340622"/>
            <a:ext cx="1919287" cy="3042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28872"/>
            <a:ext cx="1777470" cy="466063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872"/>
            <a:ext cx="6324600" cy="466063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>
          <a:xfrm>
            <a:off x="6727825" y="5340622"/>
            <a:ext cx="1919287" cy="3042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7596338" y="97197"/>
            <a:ext cx="1442287" cy="923314"/>
          </a:xfrm>
          <a:prstGeom prst="rect">
            <a:avLst/>
          </a:prstGeom>
          <a:solidFill>
            <a:schemeClr val="bg1"/>
          </a:solidFill>
        </p:spPr>
        <p:txBody>
          <a:bodyPr wrap="square" lIns="91423" tIns="45712" rIns="91423" bIns="45712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Hallo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2504282"/>
            <a:ext cx="182563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2504282"/>
            <a:ext cx="18415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883094"/>
            <a:ext cx="7772400" cy="1524000"/>
          </a:xfrm>
        </p:spPr>
        <p:txBody>
          <a:bodyPr anchor="b"/>
          <a:lstStyle>
            <a:lvl1pPr algn="r">
              <a:buNone/>
              <a:defRPr sz="4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443097"/>
            <a:ext cx="4572000" cy="1212407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727825" y="5340622"/>
            <a:ext cx="1919287" cy="304269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1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34438"/>
            <a:ext cx="4038600" cy="377163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34438"/>
            <a:ext cx="4038600" cy="377163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825" y="5340622"/>
            <a:ext cx="1919287" cy="304269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0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7544"/>
            <a:ext cx="8229600" cy="9525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4508500"/>
            <a:ext cx="4040188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48" anchor="ctr"/>
          <a:lstStyle>
            <a:lvl1pPr marL="0" indent="0">
              <a:buNone/>
              <a:defRPr sz="23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8" y="4508500"/>
            <a:ext cx="4041775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48" anchor="ctr"/>
          <a:lstStyle>
            <a:lvl1pPr marL="0" indent="0">
              <a:buNone/>
              <a:defRPr sz="23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203582"/>
            <a:ext cx="4040188" cy="328480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203582"/>
            <a:ext cx="4041775" cy="328480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727825" y="5340622"/>
            <a:ext cx="1919287" cy="304269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727825" y="5340622"/>
            <a:ext cx="1919287" cy="304269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1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>
          <a:xfrm>
            <a:off x="6727825" y="5340622"/>
            <a:ext cx="1919287" cy="3042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4064000"/>
            <a:ext cx="7481776" cy="3810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4462588"/>
            <a:ext cx="3974593" cy="7620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7479793" cy="3810000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825" y="5340622"/>
            <a:ext cx="1919287" cy="304269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2" y="4954329"/>
            <a:ext cx="4940300" cy="7672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3" tIns="45712" rIns="91423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4949032"/>
            <a:ext cx="3690938" cy="7778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3" tIns="45712" rIns="91423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1" y="4826044"/>
            <a:ext cx="3402314" cy="900725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-9235" y="4823119"/>
            <a:ext cx="3405508" cy="90365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6" y="4156607"/>
            <a:ext cx="182563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477252" y="4156607"/>
            <a:ext cx="182563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3" y="4536172"/>
            <a:ext cx="7162800" cy="540194"/>
          </a:xfrm>
          <a:noFill/>
        </p:spPr>
        <p:txBody>
          <a:bodyPr tIns="0"/>
          <a:lstStyle>
            <a:lvl1pPr marL="0" marR="18285" indent="0" algn="r">
              <a:buNone/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58307"/>
            <a:ext cx="8686800" cy="3657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054272"/>
            <a:ext cx="8075433" cy="46889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825" y="5340622"/>
            <a:ext cx="1919287" cy="3042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2" y="4954329"/>
            <a:ext cx="4940300" cy="7672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3" tIns="45712" rIns="91423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4949032"/>
            <a:ext cx="3690938" cy="7778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3" tIns="45712" rIns="91423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1" y="4826044"/>
            <a:ext cx="3402314" cy="900725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5" y="4823119"/>
            <a:ext cx="3405508" cy="90365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234282"/>
            <a:ext cx="8229600" cy="37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4" y="5340622"/>
            <a:ext cx="2351087" cy="304269"/>
          </a:xfrm>
          <a:prstGeom prst="rect">
            <a:avLst/>
          </a:prstGeom>
        </p:spPr>
        <p:txBody>
          <a:bodyPr vert="horz" lIns="91423" tIns="45712" rIns="91423" bIns="45712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2" y="5340622"/>
            <a:ext cx="366713" cy="304269"/>
          </a:xfrm>
          <a:prstGeom prst="rect">
            <a:avLst/>
          </a:prstGeom>
        </p:spPr>
        <p:txBody>
          <a:bodyPr vert="horz" lIns="91423" tIns="45712" rIns="91423" bIns="45712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E9775-9EF8-429C-A936-F2B39FCAEC8D}" type="slidenum">
              <a:rPr lang="de-D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4" y="96579"/>
            <a:ext cx="1481138" cy="4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 userDrawn="1"/>
        </p:nvSpPr>
        <p:spPr>
          <a:xfrm>
            <a:off x="7524327" y="97197"/>
            <a:ext cx="1619673" cy="923314"/>
          </a:xfrm>
          <a:prstGeom prst="rect">
            <a:avLst/>
          </a:prstGeom>
          <a:solidFill>
            <a:schemeClr val="bg1"/>
          </a:solidFill>
        </p:spPr>
        <p:txBody>
          <a:bodyPr wrap="square" lIns="91423" tIns="45712" rIns="91423" bIns="45712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Hallo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28863"/>
            <a:ext cx="8229600" cy="952500"/>
          </a:xfrm>
          <a:prstGeom prst="rect">
            <a:avLst/>
          </a:prstGeom>
        </p:spPr>
        <p:txBody>
          <a:bodyPr vert="horz" lIns="91423" tIns="45712" rIns="91423" bIns="4571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7" name="Gruppieren 4"/>
          <p:cNvGrpSpPr/>
          <p:nvPr userDrawn="1"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9" name="Picture 2" descr="Fachschaft Lehramt GHR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hteck 19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342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Lucida Sans Unicode" pitchFamily="34" charset="0"/>
        </a:defRPr>
      </a:lvl5pPr>
      <a:lvl6pPr marL="457119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Lucida Sans Unicode" pitchFamily="34" charset="0"/>
        </a:defRPr>
      </a:lvl6pPr>
      <a:lvl7pPr marL="91424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Lucida Sans Unicode" pitchFamily="34" charset="0"/>
        </a:defRPr>
      </a:lvl7pPr>
      <a:lvl8pPr marL="1371358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Lucida Sans Unicode" pitchFamily="34" charset="0"/>
        </a:defRPr>
      </a:lvl8pPr>
      <a:lvl9pPr marL="1828477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060" indent="-255544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603" indent="-228561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685" indent="-228561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798" indent="-228561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58" indent="-228561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19" indent="-22856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77" indent="-22856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37" indent="-22856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598" indent="-22856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muenster.de/ZIV/Software/SophosDownload.html" TargetMode="External"/><Relationship Id="rId2" Type="http://schemas.openxmlformats.org/officeDocument/2006/relationships/hyperlink" Target="http://www.uni-muenster.de/ZIV/Arbeitsplaetze/virtuel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ni-muenster.de/ZIV/Kooperationen/Apple_on_Camp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muenster.de/ZIV/Aktuell/2012/2012-24-01.html" TargetMode="External"/><Relationship Id="rId2" Type="http://schemas.openxmlformats.org/officeDocument/2006/relationships/hyperlink" Target="http://www.uni-muenster.de/de/ap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tadtwerke-muenster.de/privatkunden/busverkehr/fahrplaninfos/app-co/fahrplan-ap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ciebo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wu.de/FachschaftGH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hyperlink" Target="http://www.wwu.de/FachschaftGH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jpe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http://www.wwu.de/FachschaftGHR/rssabo/index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ni-muenster.de/ZIV/Lehre/Schulung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u.de/Germanistik/Erasmus/index.html" TargetMode="External"/><Relationship Id="rId2" Type="http://schemas.openxmlformats.org/officeDocument/2006/relationships/hyperlink" Target="https://www.uni-muenster.de/international/outgoing/eras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-muenster.de/Lehrerbildung/lehramtsstudium/international/index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uni-muenster.de/Hochschulspor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uv2.uni-muenster.de/uniplan/?action=spot&amp;gebnr=1433#x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uenster.de/ZIV/Drucken/index.html" TargetMode="External"/><Relationship Id="rId2" Type="http://schemas.openxmlformats.org/officeDocument/2006/relationships/hyperlink" Target="https://www.uni-muenster.de/ZIV/MeinZIV/index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uenster.de/EW/medien/mediothek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pendienlotse.de/" TargetMode="External"/><Relationship Id="rId2" Type="http://schemas.openxmlformats.org/officeDocument/2006/relationships/hyperlink" Target="http://zsb.uni-muenster.de/stipendien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ni-muenster.de/videoportal/video/Ziv_Infofil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uenster.de/ZIV/Arbeitsplaetze/intro.html" TargetMode="External"/><Relationship Id="rId2" Type="http://schemas.openxmlformats.org/officeDocument/2006/relationships/hyperlink" Target="http://www.uni-muenster.de/studium/orga/pcpoo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uenster.de/IVV5WS/DreamSpark/" TargetMode="External"/><Relationship Id="rId2" Type="http://schemas.openxmlformats.org/officeDocument/2006/relationships/hyperlink" Target="https://www.uni-muenster.de/ZIV/Aktuell/2014/news1803201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://www.uni-muenster.de/IVVNWZ/angebot/dreamspa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3" y="4417675"/>
            <a:ext cx="5724127" cy="1297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9308"/>
            <a:ext cx="7772400" cy="10932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Infos rund ums Studium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395536" y="2425452"/>
            <a:ext cx="8236691" cy="1420175"/>
          </a:xfrm>
        </p:spPr>
        <p:txBody>
          <a:bodyPr/>
          <a:lstStyle/>
          <a:p>
            <a:pPr marR="0" eaLnBrk="1" hangingPunct="1"/>
            <a:r>
              <a:rPr lang="de-DE" dirty="0"/>
              <a:t>ZIV, ERASMUS, HSP, Stipendien &amp;  Co. 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9171"/>
            <a:ext cx="963883" cy="7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6056" y="456172"/>
            <a:ext cx="26853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</a:t>
            </a:r>
          </a:p>
        </p:txBody>
      </p:sp>
    </p:spTree>
    <p:extLst>
      <p:ext uri="{BB962C8B-B14F-4D97-AF65-F5344CB8AC3E}">
        <p14:creationId xmlns:p14="http://schemas.microsoft.com/office/powerpoint/2010/main" val="3201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97294"/>
            <a:ext cx="8229600" cy="3771638"/>
          </a:xfrm>
        </p:spPr>
        <p:txBody>
          <a:bodyPr/>
          <a:lstStyle/>
          <a:p>
            <a:pPr lvl="1"/>
            <a:endParaRPr lang="de-DE" dirty="0"/>
          </a:p>
          <a:p>
            <a:r>
              <a:rPr lang="de-DE" sz="2300" dirty="0"/>
              <a:t>Umfangreiche Software im Virtuellen Desktop - „Remote Desktop“</a:t>
            </a:r>
          </a:p>
          <a:p>
            <a:pPr lvl="1"/>
            <a:r>
              <a:rPr lang="de-DE" dirty="0"/>
              <a:t>von jedem PC weltweit auf dem WWU-Server anmelden und auf der Oberfläche der Uni-</a:t>
            </a:r>
            <a:r>
              <a:rPr lang="de-DE" dirty="0" err="1"/>
              <a:t>PC‘s</a:t>
            </a:r>
            <a:r>
              <a:rPr lang="de-DE" dirty="0"/>
              <a:t> arbeiten (Zugriff auf Software, ULB-Datenbanken…) </a:t>
            </a:r>
            <a:r>
              <a:rPr lang="de-DE" dirty="0">
                <a:hlinkClick r:id="rId2"/>
              </a:rPr>
              <a:t>Link: Anleitung</a:t>
            </a:r>
            <a:endParaRPr lang="de-DE" dirty="0"/>
          </a:p>
          <a:p>
            <a:r>
              <a:rPr lang="de-DE" sz="2300" dirty="0"/>
              <a:t>für WWU-Angehörige kostenfreie Virenschutz-Software: SOPHOS ENDPOINT - </a:t>
            </a:r>
            <a:r>
              <a:rPr lang="de-DE" dirty="0"/>
              <a:t>               </a:t>
            </a:r>
          </a:p>
          <a:p>
            <a:pPr marL="109516" indent="0">
              <a:buNone/>
            </a:pPr>
            <a:r>
              <a:rPr lang="de-DE" dirty="0"/>
              <a:t>     </a:t>
            </a:r>
            <a:r>
              <a:rPr lang="de-DE" sz="2300" dirty="0">
                <a:hlinkClick r:id="rId3"/>
              </a:rPr>
              <a:t>Download-Link</a:t>
            </a:r>
            <a:endParaRPr lang="de-DE" sz="23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Software über die Uni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6" name="Picture 2" descr="Fachschaft Lehramt GH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Picture 2" descr="Screenshot2015-12-26 10-28-30-st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73" y="265213"/>
            <a:ext cx="137264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343800" y="11655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120645" y="4877891"/>
            <a:ext cx="435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600" dirty="0"/>
              <a:t>(Hinweis zum einfachen Installationspaket Windows: </a:t>
            </a:r>
          </a:p>
          <a:p>
            <a:pPr marL="0" lvl="1"/>
            <a:r>
              <a:rPr lang="de-DE" sz="600" dirty="0"/>
              <a:t>Das Paket kann nach Eingabe von Nutzerkennung und Passwort heruntergeladen und geöffnet werden. Danach installiert sich Sophos </a:t>
            </a:r>
            <a:r>
              <a:rPr lang="de-DE" sz="600" dirty="0" err="1"/>
              <a:t>Endpoint</a:t>
            </a:r>
            <a:r>
              <a:rPr lang="de-DE" sz="600" dirty="0"/>
              <a:t> unsichtbar im Hintergrund. Nach mehreren Minuten erscheint in der Taskleiste unten rechts das Sophos-Icon und die Software steht bereit. Ggfs. ist außerdem ein Neustart erforderlich, danach sollte die Software vollständig installiert sein. Bei Fragen hilft die Benutzerberatung. )</a:t>
            </a:r>
          </a:p>
          <a:p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178631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97294"/>
            <a:ext cx="8229600" cy="3771638"/>
          </a:xfrm>
        </p:spPr>
        <p:txBody>
          <a:bodyPr/>
          <a:lstStyle/>
          <a:p>
            <a:pPr lvl="1"/>
            <a:endParaRPr lang="de-DE" dirty="0"/>
          </a:p>
          <a:p>
            <a:r>
              <a:rPr lang="de-DE" dirty="0"/>
              <a:t>Rabatt im </a:t>
            </a:r>
            <a:r>
              <a:rPr lang="de-DE" dirty="0">
                <a:hlinkClick r:id="rId2"/>
              </a:rPr>
              <a:t>Apple on Campus Store der WWU</a:t>
            </a:r>
            <a:endParaRPr lang="de-DE" dirty="0"/>
          </a:p>
          <a:p>
            <a:pPr lvl="1"/>
            <a:r>
              <a:rPr lang="de-DE" dirty="0"/>
              <a:t>z. Bsp. 12% Rabatt auf alle Mac PCs / Displays, </a:t>
            </a:r>
          </a:p>
          <a:p>
            <a:pPr lvl="1"/>
            <a:r>
              <a:rPr lang="de-DE" dirty="0"/>
              <a:t>bis zu 4% Rabatt auf alle iPads und </a:t>
            </a:r>
          </a:p>
          <a:p>
            <a:pPr lvl="1"/>
            <a:r>
              <a:rPr lang="de-DE" dirty="0"/>
              <a:t>bis zu 30% auf den </a:t>
            </a:r>
            <a:r>
              <a:rPr lang="de-DE" dirty="0" err="1"/>
              <a:t>AppleCare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Plan </a:t>
            </a:r>
          </a:p>
          <a:p>
            <a:pPr lvl="1"/>
            <a:r>
              <a:rPr lang="de-DE" dirty="0"/>
              <a:t>weitere Infos siehe WWU-Website</a:t>
            </a:r>
          </a:p>
          <a:p>
            <a:pPr marL="392042" lvl="1" indent="0">
              <a:buNone/>
            </a:pPr>
            <a:endParaRPr lang="de-DE" dirty="0"/>
          </a:p>
          <a:p>
            <a:pPr marL="392042" lvl="1" indent="0" algn="r">
              <a:buNone/>
            </a:pPr>
            <a:r>
              <a:rPr lang="de-DE" sz="1200" dirty="0"/>
              <a:t>(Stand: 10.2016)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APPLE ON CAMPUS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6" name="Picture 2" descr="Fachschaft Lehramt GH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Picture 2" descr="Screenshot2015-12-26 10-28-30-s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73" y="265213"/>
            <a:ext cx="137264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343800" y="11655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des</a:t>
            </a:r>
          </a:p>
        </p:txBody>
      </p:sp>
    </p:spTree>
    <p:extLst>
      <p:ext uri="{BB962C8B-B14F-4D97-AF65-F5344CB8AC3E}">
        <p14:creationId xmlns:p14="http://schemas.microsoft.com/office/powerpoint/2010/main" val="337716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Hilfreiche Apps</a:t>
            </a:r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899592" y="1759518"/>
            <a:ext cx="5626967" cy="30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b="1" dirty="0"/>
              <a:t>WWU Campus Plan (WWU)</a:t>
            </a:r>
          </a:p>
          <a:p>
            <a:pPr lvl="1"/>
            <a:endParaRPr lang="de-DE" dirty="0">
              <a:hlinkClick r:id="rId2"/>
            </a:endParaRPr>
          </a:p>
          <a:p>
            <a:pPr lvl="1"/>
            <a:r>
              <a:rPr lang="de-DE" dirty="0">
                <a:hlinkClick r:id="rId3"/>
              </a:rPr>
              <a:t>App</a:t>
            </a:r>
            <a:r>
              <a:rPr lang="de-DE" dirty="0"/>
              <a:t> mit Uni-Karte, um Seminarräume zu finden, Mensa-Plan, ULB-Katalog…</a:t>
            </a:r>
            <a:br>
              <a:rPr lang="de-DE" dirty="0"/>
            </a:br>
            <a:endParaRPr lang="de-DE" dirty="0"/>
          </a:p>
        </p:txBody>
      </p:sp>
      <p:sp>
        <p:nvSpPr>
          <p:cNvPr id="8" name="AutoShape 4" descr="  münster:app – Screensho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6" descr="  münster:app – Screenshot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8" descr="  münster:app – Screenshot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21" y="1759518"/>
            <a:ext cx="1041278" cy="98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92" b="17465"/>
          <a:stretch/>
        </p:blipFill>
        <p:spPr bwMode="auto">
          <a:xfrm>
            <a:off x="6492907" y="1531610"/>
            <a:ext cx="2492556" cy="34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5" name="Picture 2" descr="Fachschaft Lehramt GH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7343800" y="116557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der </a:t>
            </a:r>
          </a:p>
          <a:p>
            <a:pPr algn="ctr"/>
            <a:r>
              <a:rPr lang="de-DE" sz="1100" dirty="0"/>
              <a:t>WWU Münster</a:t>
            </a:r>
          </a:p>
        </p:txBody>
      </p:sp>
    </p:spTree>
    <p:extLst>
      <p:ext uri="{BB962C8B-B14F-4D97-AF65-F5344CB8AC3E}">
        <p14:creationId xmlns:p14="http://schemas.microsoft.com/office/powerpoint/2010/main" val="136290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Hilfreiche Apps</a:t>
            </a:r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789515" y="1777381"/>
            <a:ext cx="5626967" cy="30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b="1" dirty="0" err="1"/>
              <a:t>münster:app</a:t>
            </a:r>
            <a:r>
              <a:rPr lang="de-DE" b="1" dirty="0"/>
              <a:t> (Stadtwerke)</a:t>
            </a:r>
          </a:p>
          <a:p>
            <a:pPr lvl="1"/>
            <a:r>
              <a:rPr lang="de-DE" dirty="0">
                <a:hlinkClick r:id="rId2"/>
              </a:rPr>
              <a:t>App</a:t>
            </a:r>
            <a:r>
              <a:rPr lang="de-DE" dirty="0"/>
              <a:t> der Stadtwerke zu Bus und</a:t>
            </a:r>
            <a:br>
              <a:rPr lang="de-DE" dirty="0"/>
            </a:br>
            <a:r>
              <a:rPr lang="de-DE" dirty="0"/>
              <a:t>Bahn, Parken, Baustellen, News,  </a:t>
            </a:r>
          </a:p>
          <a:p>
            <a:pPr marL="392113" lvl="1" indent="0">
              <a:buNone/>
            </a:pPr>
            <a:r>
              <a:rPr lang="de-DE" dirty="0"/>
              <a:t>   Entsorgung und weiterem Service</a:t>
            </a:r>
          </a:p>
        </p:txBody>
      </p:sp>
      <p:pic>
        <p:nvPicPr>
          <p:cNvPr id="6" name="Picture 2" descr="https://www.stadtwerke-muenster.de/fileadmin/_processed_/csm_SWMS-App-Icon_3a8d5dfbe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777381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  münster:app – Screensho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6" descr="  münster:app – Screenshot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8" descr="  münster:app – Screenshot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608483"/>
            <a:ext cx="2480354" cy="43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5" name="Picture 2" descr="Fachschaft Lehramt GH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61556"/>
            <a:ext cx="2304256" cy="227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7343800" y="116557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der Stadtwerke Münster</a:t>
            </a:r>
          </a:p>
        </p:txBody>
      </p:sp>
    </p:spTree>
    <p:extLst>
      <p:ext uri="{BB962C8B-B14F-4D97-AF65-F5344CB8AC3E}">
        <p14:creationId xmlns:p14="http://schemas.microsoft.com/office/powerpoint/2010/main" val="204545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28863"/>
            <a:ext cx="6815959" cy="952500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Sciebo</a:t>
            </a:r>
            <a:r>
              <a:rPr lang="de-DE" dirty="0"/>
              <a:t>-Cloud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234282"/>
            <a:ext cx="8506714" cy="3999482"/>
          </a:xfrm>
        </p:spPr>
        <p:txBody>
          <a:bodyPr/>
          <a:lstStyle/>
          <a:p>
            <a:r>
              <a:rPr lang="de-DE" dirty="0">
                <a:hlinkClick r:id="rId2"/>
              </a:rPr>
              <a:t>Online Cloud-Speicher-Projekt </a:t>
            </a:r>
            <a:endParaRPr lang="de-DE" dirty="0"/>
          </a:p>
          <a:p>
            <a:r>
              <a:rPr lang="de-DE" dirty="0"/>
              <a:t>initiiert durch die WWU Münster</a:t>
            </a:r>
          </a:p>
          <a:p>
            <a:r>
              <a:rPr lang="de-DE" dirty="0"/>
              <a:t>nichtkommerzieller Cloud-Speicherdienst für Forschung, Studium und Lehre </a:t>
            </a:r>
          </a:p>
          <a:p>
            <a:r>
              <a:rPr lang="de-DE" dirty="0"/>
              <a:t>kostenlos für Studierende der WWU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026" name="Picture 2" descr="Fachschaft Lehramt GH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Picture 2" descr="Screenshot2015-12-26 10-28-30-s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73" y="265213"/>
            <a:ext cx="137264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343800" y="11655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659" y="-22820"/>
            <a:ext cx="2471476" cy="1166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wissenschaft.nrw.de/fileadmin/templates/img/brand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202166"/>
            <a:ext cx="2159666" cy="4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4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28863"/>
            <a:ext cx="6815959" cy="952500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Sciebo</a:t>
            </a:r>
            <a:r>
              <a:rPr lang="de-DE" dirty="0"/>
              <a:t>-Cloud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95536" y="1234282"/>
            <a:ext cx="8568378" cy="4071490"/>
          </a:xfrm>
        </p:spPr>
        <p:txBody>
          <a:bodyPr/>
          <a:lstStyle/>
          <a:p>
            <a:pPr marL="109516" indent="0">
              <a:buNone/>
            </a:pPr>
            <a:r>
              <a:rPr lang="de-DE" b="1" dirty="0"/>
              <a:t>Vorteile:</a:t>
            </a:r>
          </a:p>
          <a:p>
            <a:r>
              <a:rPr lang="de-DE" dirty="0"/>
              <a:t>30 GB Online-Speicher, kostenlos</a:t>
            </a:r>
          </a:p>
          <a:p>
            <a:r>
              <a:rPr lang="de-DE" dirty="0"/>
              <a:t>Login über Nutzerkennung</a:t>
            </a:r>
          </a:p>
          <a:p>
            <a:r>
              <a:rPr lang="de-DE" dirty="0"/>
              <a:t>hoher Datenschutz – Speicherung in MS, BN, DU</a:t>
            </a:r>
          </a:p>
          <a:p>
            <a:r>
              <a:rPr lang="de-DE" dirty="0"/>
              <a:t>nutzbar per Browser, Desktop, App…</a:t>
            </a:r>
          </a:p>
          <a:p>
            <a:r>
              <a:rPr lang="de-DE" dirty="0" err="1"/>
              <a:t>autom</a:t>
            </a:r>
            <a:r>
              <a:rPr lang="de-DE" dirty="0"/>
              <a:t>. Synchronisation zwischen Geräten</a:t>
            </a:r>
          </a:p>
          <a:p>
            <a:r>
              <a:rPr lang="de-DE" dirty="0"/>
              <a:t>kinderleichtes Teilen von Daten - Arbeit in Projektgruppen ohne Anmeldung möglich etc.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026" name="Picture 2" descr="Fachschaft Lehramt GH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Picture 2" descr="Screenshot2015-12-26 10-28-30-st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73" y="265213"/>
            <a:ext cx="137264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343800" y="11655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des</a:t>
            </a:r>
          </a:p>
        </p:txBody>
      </p:sp>
      <p:pic>
        <p:nvPicPr>
          <p:cNvPr id="13" name="Picture 2" descr="http://www.wissenschaft.nrw.de/fileadmin/templates/img/brand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202166"/>
            <a:ext cx="2159666" cy="4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659" y="-22820"/>
            <a:ext cx="2471476" cy="1166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38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28863"/>
            <a:ext cx="6815959" cy="952500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Sciebo</a:t>
            </a:r>
            <a:r>
              <a:rPr lang="de-DE" dirty="0"/>
              <a:t>-Cloud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026" name="Picture 2" descr="Fachschaft Lehramt GH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326" y="35994"/>
            <a:ext cx="1799517" cy="849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" r="8891" b="6947"/>
          <a:stretch/>
        </p:blipFill>
        <p:spPr bwMode="auto">
          <a:xfrm>
            <a:off x="-36512" y="1202166"/>
            <a:ext cx="9180512" cy="453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202165"/>
            <a:ext cx="1403648" cy="28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254727" y="2850531"/>
            <a:ext cx="1048057" cy="15542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379927" y="2497460"/>
            <a:ext cx="1048057" cy="15542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956376" y="1633364"/>
            <a:ext cx="1048057" cy="15542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3203849" y="3487919"/>
            <a:ext cx="504056" cy="15542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274698" y="4153644"/>
            <a:ext cx="2441317" cy="15542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254727" y="5226614"/>
            <a:ext cx="2441317" cy="15542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274699" y="5536374"/>
            <a:ext cx="504056" cy="15542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2" descr="http://www.wissenschaft.nrw.de/fileadmin/templates/img/brand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869770"/>
            <a:ext cx="1572484" cy="33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6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199" y="228863"/>
            <a:ext cx="8516913" cy="952500"/>
          </a:xfrm>
        </p:spPr>
        <p:txBody>
          <a:bodyPr>
            <a:normAutofit/>
          </a:bodyPr>
          <a:lstStyle/>
          <a:p>
            <a:r>
              <a:rPr lang="de-DE" dirty="0"/>
              <a:t>Alle (IT-) Infos auf einen Blick…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026" name="Picture 2" descr="Fachschaft Lehramt GH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172" name="Picture 4" descr="http://www.uni-muenster.de/imperia/md/images/fachschaftghr/webneu_757x37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12898"/>
            <a:ext cx="7858497" cy="39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34282"/>
            <a:ext cx="8507288" cy="4213056"/>
          </a:xfrm>
        </p:spPr>
        <p:txBody>
          <a:bodyPr/>
          <a:lstStyle/>
          <a:p>
            <a:r>
              <a:rPr lang="de-DE" dirty="0"/>
              <a:t>…auf der Website der Fachschaft Lehramt GHR!</a:t>
            </a:r>
          </a:p>
          <a:p>
            <a:pPr marL="109516" indent="0">
              <a:buNone/>
            </a:pPr>
            <a:endParaRPr lang="de-DE" dirty="0"/>
          </a:p>
          <a:p>
            <a:pPr marL="109516" indent="0">
              <a:buNone/>
            </a:pPr>
            <a:endParaRPr lang="de-DE" dirty="0"/>
          </a:p>
          <a:p>
            <a:pPr marL="109516" indent="0">
              <a:buNone/>
            </a:pPr>
            <a:endParaRPr lang="de-DE" dirty="0"/>
          </a:p>
          <a:p>
            <a:pPr marL="109516" indent="0">
              <a:buNone/>
            </a:pPr>
            <a:endParaRPr lang="de-DE" dirty="0"/>
          </a:p>
          <a:p>
            <a:pPr marL="109516" indent="0">
              <a:buNone/>
            </a:pPr>
            <a:endParaRPr lang="de-DE" dirty="0"/>
          </a:p>
          <a:p>
            <a:pPr marL="109516" indent="0">
              <a:buNone/>
            </a:pPr>
            <a:endParaRPr lang="de-DE" dirty="0"/>
          </a:p>
          <a:p>
            <a:pPr marL="109516" indent="0">
              <a:buNone/>
            </a:pPr>
            <a:endParaRPr lang="de-DE" dirty="0"/>
          </a:p>
          <a:p>
            <a:pPr marL="109516" indent="0" algn="ctr">
              <a:buNone/>
            </a:pPr>
            <a:r>
              <a:rPr lang="de-DE" dirty="0">
                <a:hlinkClick r:id="rId4"/>
              </a:rPr>
              <a:t>www.wwu.de/FachschaftGHR/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81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28863"/>
            <a:ext cx="8579296" cy="952500"/>
          </a:xfrm>
        </p:spPr>
        <p:txBody>
          <a:bodyPr>
            <a:noAutofit/>
          </a:bodyPr>
          <a:lstStyle/>
          <a:p>
            <a:r>
              <a:rPr lang="de-DE" sz="3600" dirty="0"/>
              <a:t>…Seite mit vielen nützlichen Links…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026" name="Picture 2" descr="Fachschaft Lehramt GH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985292"/>
            <a:ext cx="8576535" cy="38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unten 3"/>
          <p:cNvSpPr/>
          <p:nvPr/>
        </p:nvSpPr>
        <p:spPr>
          <a:xfrm>
            <a:off x="4533643" y="1741376"/>
            <a:ext cx="342467" cy="504056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3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28863"/>
            <a:ext cx="8579296" cy="952500"/>
          </a:xfrm>
        </p:spPr>
        <p:txBody>
          <a:bodyPr>
            <a:normAutofit/>
          </a:bodyPr>
          <a:lstStyle/>
          <a:p>
            <a:r>
              <a:rPr lang="de-DE"/>
              <a:t>…Infofelder im </a:t>
            </a:r>
            <a:r>
              <a:rPr lang="de-DE" dirty="0"/>
              <a:t>Bereich „Links“…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026" name="Picture 2" descr="Fachschaft Lehramt GH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202" y="946584"/>
            <a:ext cx="5345986" cy="47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5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3" y="4417675"/>
            <a:ext cx="5724127" cy="1297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9308"/>
            <a:ext cx="7772400" cy="10932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Infos rund ums Studium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395536" y="2425452"/>
            <a:ext cx="8236691" cy="1420175"/>
          </a:xfrm>
        </p:spPr>
        <p:txBody>
          <a:bodyPr/>
          <a:lstStyle/>
          <a:p>
            <a:pPr marR="0" eaLnBrk="1" hangingPunct="1"/>
            <a:r>
              <a:rPr lang="de-DE" dirty="0"/>
              <a:t>Das Zentrum für Informationsverarbeitung (ZIV)</a:t>
            </a:r>
          </a:p>
          <a:p>
            <a:pPr marR="0" eaLnBrk="1" hangingPunct="1"/>
            <a:r>
              <a:rPr lang="de-DE" dirty="0"/>
              <a:t>IT an der WWU Münster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9171"/>
            <a:ext cx="963883" cy="7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6056" y="456172"/>
            <a:ext cx="26853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</a:t>
            </a:r>
          </a:p>
        </p:txBody>
      </p:sp>
    </p:spTree>
    <p:extLst>
      <p:ext uri="{BB962C8B-B14F-4D97-AF65-F5344CB8AC3E}">
        <p14:creationId xmlns:p14="http://schemas.microsoft.com/office/powerpoint/2010/main" val="15147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9512" y="228863"/>
            <a:ext cx="8964488" cy="952500"/>
          </a:xfrm>
        </p:spPr>
        <p:txBody>
          <a:bodyPr>
            <a:normAutofit/>
          </a:bodyPr>
          <a:lstStyle/>
          <a:p>
            <a:r>
              <a:rPr lang="de-DE" dirty="0"/>
              <a:t>…Links zu allen WWU-Portalen…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026" name="Picture 2" descr="Fachschaft Lehramt GH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Pfeil nach unten 3"/>
          <p:cNvSpPr/>
          <p:nvPr/>
        </p:nvSpPr>
        <p:spPr>
          <a:xfrm>
            <a:off x="6636805" y="1066334"/>
            <a:ext cx="342467" cy="504056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875836"/>
            <a:ext cx="7461772" cy="486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feil nach unten 12"/>
          <p:cNvSpPr/>
          <p:nvPr/>
        </p:nvSpPr>
        <p:spPr>
          <a:xfrm>
            <a:off x="4533643" y="1510981"/>
            <a:ext cx="342467" cy="504056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859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0" y="228863"/>
            <a:ext cx="9123012" cy="952500"/>
          </a:xfrm>
        </p:spPr>
        <p:txBody>
          <a:bodyPr>
            <a:normAutofit/>
          </a:bodyPr>
          <a:lstStyle/>
          <a:p>
            <a:r>
              <a:rPr lang="de-DE" sz="3700" dirty="0"/>
              <a:t>…sowie unzählige News zum Studium!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026" name="Picture 2" descr="Fachschaft Lehramt GH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Pfeil nach unten 3"/>
          <p:cNvSpPr/>
          <p:nvPr/>
        </p:nvSpPr>
        <p:spPr>
          <a:xfrm>
            <a:off x="6636805" y="1066334"/>
            <a:ext cx="342467" cy="504056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4053437" y="841276"/>
            <a:ext cx="5055067" cy="4840424"/>
            <a:chOff x="3729198" y="1008112"/>
            <a:chExt cx="5393813" cy="506788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198" y="1008112"/>
              <a:ext cx="5393813" cy="480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08304" y="4209538"/>
              <a:ext cx="1814707" cy="186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031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1026" name="Picture 2" descr="Fachschaft Lehramt GH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EAFB"/>
              </a:clrFrom>
              <a:clrTo>
                <a:srgbClr val="C0EAFB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211" y="4649920"/>
            <a:ext cx="1977897" cy="94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107504" y="25514"/>
            <a:ext cx="3103729" cy="5565103"/>
            <a:chOff x="3347864" y="165119"/>
            <a:chExt cx="3994785" cy="7162800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3347864" y="165119"/>
              <a:ext cx="3994785" cy="7162800"/>
              <a:chOff x="0" y="0"/>
              <a:chExt cx="3732904" cy="6691257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732904" cy="6691257"/>
              </a:xfrm>
              <a:prstGeom prst="rect">
                <a:avLst/>
              </a:prstGeom>
            </p:spPr>
          </p:pic>
          <p:sp>
            <p:nvSpPr>
              <p:cNvPr id="19" name="Rechteck 18"/>
              <p:cNvSpPr/>
              <p:nvPr/>
            </p:nvSpPr>
            <p:spPr>
              <a:xfrm>
                <a:off x="268942" y="2205318"/>
                <a:ext cx="3129915" cy="3506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pic>
            <p:nvPicPr>
              <p:cNvPr id="20" name="Grafik 19" descr="C:\Users\Raphael\Desktop\QR FS GHR_Stand 01.01.16.pn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8799" r="-7600"/>
              <a:stretch/>
            </p:blipFill>
            <p:spPr bwMode="auto">
              <a:xfrm>
                <a:off x="459939" y="4612696"/>
                <a:ext cx="2747975" cy="50247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6" name="Textfeld 2"/>
            <p:cNvSpPr txBox="1">
              <a:spLocks noChangeArrowheads="1"/>
            </p:cNvSpPr>
            <p:nvPr/>
          </p:nvSpPr>
          <p:spPr bwMode="auto">
            <a:xfrm>
              <a:off x="3737118" y="5132723"/>
              <a:ext cx="3216274" cy="8090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de-DE" sz="600" b="1" dirty="0">
                <a:solidFill>
                  <a:srgbClr val="003366"/>
                </a:solidFill>
                <a:effectLst/>
                <a:latin typeface="Calibri"/>
                <a:ea typeface="Calibri"/>
                <a:cs typeface="Times New Roman"/>
                <a:hlinkClick r:id="rId7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400" b="1" dirty="0">
                  <a:solidFill>
                    <a:srgbClr val="003366"/>
                  </a:solidFill>
                  <a:effectLst/>
                  <a:latin typeface="Calibri"/>
                  <a:ea typeface="Calibri"/>
                  <a:cs typeface="Times New Roman"/>
                  <a:hlinkClick r:id="rId7"/>
                </a:rPr>
                <a:t>www.wwu.de/FachschaftGHR/</a:t>
              </a:r>
              <a:endParaRPr lang="de-DE" sz="1400" b="1" dirty="0">
                <a:solidFill>
                  <a:srgbClr val="003366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400" b="1" dirty="0">
                  <a:latin typeface="Calibri"/>
                  <a:ea typeface="Calibri"/>
                  <a:cs typeface="Times New Roman"/>
                </a:rPr>
                <a:t> </a:t>
              </a:r>
              <a:endParaRPr lang="de-DE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7" name="Grafik 16" descr="C:\Users\Raphael\Raphael Fehrmann\Websites\Fachschaft Lehramt GHR, 01.2016\qrcode_FachschaftGHR_final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439" y="2529859"/>
              <a:ext cx="2602865" cy="2602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C:\Users\Raphael\Raphael Fehrmann\Websites\Fachschaft Lehramt GHR, 01.2016\Randbereich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585" y="67541"/>
            <a:ext cx="4555847" cy="47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56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3" y="4417675"/>
            <a:ext cx="5724127" cy="1297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9308"/>
            <a:ext cx="7772400" cy="10932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Infos rund ums Studium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395536" y="2425452"/>
            <a:ext cx="8236691" cy="1420175"/>
          </a:xfrm>
        </p:spPr>
        <p:txBody>
          <a:bodyPr/>
          <a:lstStyle/>
          <a:p>
            <a:pPr marR="0" eaLnBrk="1" hangingPunct="1"/>
            <a:r>
              <a:rPr lang="de-DE" dirty="0"/>
              <a:t>Erasmus</a:t>
            </a:r>
            <a:r>
              <a:rPr lang="de-DE" baseline="30000" dirty="0"/>
              <a:t>+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9171"/>
            <a:ext cx="963883" cy="7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6056" y="456172"/>
            <a:ext cx="26853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</a:t>
            </a:r>
          </a:p>
        </p:txBody>
      </p:sp>
    </p:spTree>
    <p:extLst>
      <p:ext uri="{BB962C8B-B14F-4D97-AF65-F5344CB8AC3E}">
        <p14:creationId xmlns:p14="http://schemas.microsoft.com/office/powerpoint/2010/main" val="12925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Programm der EU, das Auslandsaufenthalte während des Studiums finanziell unterstützt</a:t>
            </a:r>
            <a:br>
              <a:rPr lang="de-DE" dirty="0"/>
            </a:br>
            <a:r>
              <a:rPr lang="de-DE" dirty="0"/>
              <a:t>(Förderung von Praktika ebenfalls möglich)</a:t>
            </a:r>
          </a:p>
          <a:p>
            <a:endParaRPr lang="de-DE" sz="2000" dirty="0"/>
          </a:p>
          <a:p>
            <a:r>
              <a:rPr lang="de-DE" dirty="0"/>
              <a:t>Jedes Institut der WWU hat Partneruniversitäten im Ausland</a:t>
            </a:r>
          </a:p>
          <a:p>
            <a:endParaRPr lang="de-DE" sz="2000" dirty="0"/>
          </a:p>
          <a:p>
            <a:r>
              <a:rPr lang="de-DE" dirty="0"/>
              <a:t>Ein oder zwei Semester an einer europäischen Partnerhochschule studieren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Erasmus</a:t>
            </a:r>
            <a:r>
              <a:rPr lang="de-DE" baseline="30000" dirty="0"/>
              <a:t>+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60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Während des Studiums: Insgesamt zwei Auslandsaufenthalte möglich </a:t>
            </a:r>
            <a:br>
              <a:rPr lang="de-DE" dirty="0"/>
            </a:br>
            <a:r>
              <a:rPr lang="de-DE" dirty="0"/>
              <a:t>(einmal im BA, einmal im </a:t>
            </a:r>
            <a:r>
              <a:rPr lang="de-DE" dirty="0" err="1"/>
              <a:t>MEd</a:t>
            </a:r>
            <a:r>
              <a:rPr lang="de-DE" dirty="0"/>
              <a:t>)</a:t>
            </a:r>
          </a:p>
          <a:p>
            <a:endParaRPr lang="de-DE" sz="2000" dirty="0"/>
          </a:p>
          <a:p>
            <a:r>
              <a:rPr lang="de-DE" dirty="0"/>
              <a:t>Dauer jeweils bis zu 12 Monate</a:t>
            </a:r>
          </a:p>
          <a:p>
            <a:endParaRPr lang="de-DE" sz="2000" dirty="0"/>
          </a:p>
          <a:p>
            <a:r>
              <a:rPr lang="de-DE" dirty="0"/>
              <a:t>Mehrfachbewerbungen möglich, da wir </a:t>
            </a:r>
            <a:r>
              <a:rPr lang="de-DE" dirty="0" err="1"/>
              <a:t>Lehrämtler</a:t>
            </a:r>
            <a:r>
              <a:rPr lang="de-DE" dirty="0"/>
              <a:t> verschiedenen Fachbereichen angehören </a:t>
            </a:r>
            <a:r>
              <a:rPr lang="de-DE" dirty="0">
                <a:sym typeface="Wingdings"/>
              </a:rPr>
              <a:t>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Erasmus</a:t>
            </a:r>
            <a:r>
              <a:rPr lang="de-DE" baseline="30000" dirty="0"/>
              <a:t>+</a:t>
            </a:r>
            <a:r>
              <a:rPr lang="de-DE" dirty="0"/>
              <a:t> für </a:t>
            </a:r>
            <a:r>
              <a:rPr lang="de-DE" dirty="0" err="1"/>
              <a:t>Lehrämtler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06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39" indent="-285739">
              <a:spcBef>
                <a:spcPts val="1021"/>
              </a:spcBef>
            </a:pPr>
            <a:r>
              <a:rPr lang="de-DE" dirty="0"/>
              <a:t>Kulturaustausch</a:t>
            </a:r>
          </a:p>
          <a:p>
            <a:pPr marL="285739" indent="-285739">
              <a:spcBef>
                <a:spcPts val="1021"/>
              </a:spcBef>
            </a:pPr>
            <a:r>
              <a:rPr lang="de-DE" dirty="0"/>
              <a:t>Sprachen lernen</a:t>
            </a:r>
          </a:p>
          <a:p>
            <a:pPr marL="285739" indent="-285739">
              <a:spcBef>
                <a:spcPts val="1021"/>
              </a:spcBef>
            </a:pPr>
            <a:r>
              <a:rPr lang="de-DE" dirty="0"/>
              <a:t>Horizonterweiterung </a:t>
            </a:r>
          </a:p>
          <a:p>
            <a:pPr marL="285739" indent="-285739">
              <a:spcBef>
                <a:spcPts val="1021"/>
              </a:spcBef>
            </a:pPr>
            <a:r>
              <a:rPr lang="de-DE" dirty="0"/>
              <a:t>neues Unisystem kennenlernen</a:t>
            </a:r>
          </a:p>
          <a:p>
            <a:pPr marL="285739" indent="-285739">
              <a:spcBef>
                <a:spcPts val="1021"/>
              </a:spcBef>
            </a:pPr>
            <a:r>
              <a:rPr lang="de-DE" dirty="0"/>
              <a:t>im Ausland leben</a:t>
            </a:r>
          </a:p>
          <a:p>
            <a:pPr>
              <a:buFont typeface="Wingdings" charset="2"/>
              <a:buChar char="Ø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Erasmus</a:t>
            </a:r>
            <a:r>
              <a:rPr lang="de-DE" baseline="30000" dirty="0"/>
              <a:t>+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053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8863"/>
            <a:ext cx="8363272" cy="952500"/>
          </a:xfrm>
        </p:spPr>
        <p:txBody>
          <a:bodyPr>
            <a:normAutofit fontScale="90000"/>
          </a:bodyPr>
          <a:lstStyle/>
          <a:p>
            <a:r>
              <a:rPr lang="de-DE" dirty="0"/>
              <a:t>Erasmus</a:t>
            </a:r>
            <a:r>
              <a:rPr lang="de-DE" baseline="30000" dirty="0"/>
              <a:t>+</a:t>
            </a:r>
            <a:r>
              <a:rPr lang="de-DE" dirty="0"/>
              <a:t> – Inspiration gewünscht?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914" y="997293"/>
            <a:ext cx="5370173" cy="40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1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  <a:p>
            <a:r>
              <a:rPr lang="de-DE" dirty="0"/>
              <a:t>Eingeschrieben in einen Studiengang der WWU</a:t>
            </a:r>
          </a:p>
          <a:p>
            <a:r>
              <a:rPr lang="de-DE" dirty="0"/>
              <a:t>Zum Zeitpunkt des Aufenthaltes mind. im 3. Fachsemester</a:t>
            </a:r>
          </a:p>
          <a:p>
            <a:r>
              <a:rPr lang="de-DE" dirty="0"/>
              <a:t>Sprachanforderungen der Partneruni werden erfüllt (</a:t>
            </a:r>
            <a:r>
              <a:rPr lang="de-DE" dirty="0">
                <a:sym typeface="Wingdings"/>
              </a:rPr>
              <a:t> Beratung in Anspruch nehmen!)</a:t>
            </a:r>
            <a:endParaRPr lang="de-DE" dirty="0"/>
          </a:p>
          <a:p>
            <a:r>
              <a:rPr lang="de-DE" dirty="0"/>
              <a:t>Der Aufenthalt an der Gasthochschule muss mindestens drei Monate dauern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Erasmus</a:t>
            </a:r>
            <a:r>
              <a:rPr lang="de-DE" baseline="30000" dirty="0"/>
              <a:t>+</a:t>
            </a:r>
            <a:r>
              <a:rPr lang="de-DE" dirty="0"/>
              <a:t> – Teilnahmevoraussetzungen</a:t>
            </a:r>
          </a:p>
        </p:txBody>
      </p:sp>
    </p:spTree>
    <p:extLst>
      <p:ext uri="{BB962C8B-B14F-4D97-AF65-F5344CB8AC3E}">
        <p14:creationId xmlns:p14="http://schemas.microsoft.com/office/powerpoint/2010/main" val="863148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 txBox="1">
            <a:spLocks/>
          </p:cNvSpPr>
          <p:nvPr/>
        </p:nvSpPr>
        <p:spPr bwMode="auto">
          <a:xfrm>
            <a:off x="457200" y="1234282"/>
            <a:ext cx="8229600" cy="37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marL="365060" indent="-255544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603" indent="-228561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685" indent="-228561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798" indent="-228561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58" indent="-228561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919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477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037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5598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/>
              <a:t>Bewerbung </a:t>
            </a:r>
            <a:r>
              <a:rPr lang="de-DE" dirty="0"/>
              <a:t>je nach FB unterschiedlich:</a:t>
            </a:r>
          </a:p>
          <a:p>
            <a:pPr lvl="1"/>
            <a:r>
              <a:rPr lang="de-DE" dirty="0"/>
              <a:t>Entweder zu Anfang eines Jahres für das folgende akademische Jahr...</a:t>
            </a:r>
            <a:br>
              <a:rPr lang="de-DE" dirty="0"/>
            </a:br>
            <a:r>
              <a:rPr lang="de-DE" sz="1500" dirty="0"/>
              <a:t>(z.B. Januar 2017 für einen Aufenthalt ab </a:t>
            </a:r>
            <a:r>
              <a:rPr lang="de-DE" sz="1500" dirty="0" err="1"/>
              <a:t>WiSe</a:t>
            </a:r>
            <a:r>
              <a:rPr lang="de-DE" sz="1500" dirty="0"/>
              <a:t> 17/18 oder </a:t>
            </a:r>
            <a:r>
              <a:rPr lang="de-DE" sz="1500" dirty="0" err="1"/>
              <a:t>SoSe</a:t>
            </a:r>
            <a:r>
              <a:rPr lang="de-DE" sz="1500" dirty="0"/>
              <a:t> 18)</a:t>
            </a:r>
            <a:endParaRPr lang="de-DE" sz="1600" dirty="0"/>
          </a:p>
          <a:p>
            <a:pPr lvl="1"/>
            <a:r>
              <a:rPr lang="de-DE" dirty="0"/>
              <a:t>... oder im vorherigen Semester</a:t>
            </a:r>
            <a:br>
              <a:rPr lang="de-DE" dirty="0"/>
            </a:br>
            <a:r>
              <a:rPr lang="de-DE" sz="1600" dirty="0"/>
              <a:t>(z.B. August 2017 für einen Aufenthalt im </a:t>
            </a:r>
            <a:r>
              <a:rPr lang="de-DE" sz="1600" dirty="0" err="1"/>
              <a:t>SoSe</a:t>
            </a:r>
            <a:r>
              <a:rPr lang="de-DE" sz="1600" dirty="0"/>
              <a:t> 18)</a:t>
            </a:r>
          </a:p>
          <a:p>
            <a:endParaRPr lang="de-DE" dirty="0"/>
          </a:p>
          <a:p>
            <a:r>
              <a:rPr lang="de-DE" dirty="0"/>
              <a:t>Bewerbungsunterlagen bitte in den einzelnen Beratungsstellen erfragen!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Erasmus</a:t>
            </a:r>
            <a:r>
              <a:rPr lang="de-DE" baseline="30000" dirty="0"/>
              <a:t>+</a:t>
            </a:r>
            <a:r>
              <a:rPr lang="de-DE" dirty="0"/>
              <a:t> - Bewerbung</a:t>
            </a:r>
          </a:p>
        </p:txBody>
      </p:sp>
    </p:spTree>
    <p:extLst>
      <p:ext uri="{BB962C8B-B14F-4D97-AF65-F5344CB8AC3E}">
        <p14:creationId xmlns:p14="http://schemas.microsoft.com/office/powerpoint/2010/main" val="68154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Nutzerberatung des ZIV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kostenlose Beratung von Studierenden zu allen privaten / universitären IT-Problemen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z. Bsp.: Hard- oder Softwareprobleme, Netzwerktechnik oder Fragen zur Umsetzung in Office-Programmen, Bild- oder Tonbearbeitung…</a:t>
            </a:r>
            <a:br>
              <a:rPr lang="de-DE" dirty="0"/>
            </a:br>
            <a:endParaRPr lang="de-DE" dirty="0"/>
          </a:p>
          <a:p>
            <a:r>
              <a:rPr lang="de-DE" dirty="0"/>
              <a:t>regelmäßige, kostenlose </a:t>
            </a:r>
            <a:r>
              <a:rPr lang="de-DE" dirty="0">
                <a:hlinkClick r:id="rId2"/>
              </a:rPr>
              <a:t>Schulungen</a:t>
            </a:r>
            <a:r>
              <a:rPr lang="de-DE" dirty="0"/>
              <a:t> des ZIV zu verschiedenen Themenbereichen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Beratung und Schulung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6" name="Picture 2" descr="Fachschaft Lehramt GH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Picture 2" descr="Screenshot2015-12-26 10-28-30-s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73" y="265213"/>
            <a:ext cx="137264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343800" y="11655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des</a:t>
            </a:r>
          </a:p>
        </p:txBody>
      </p:sp>
    </p:spTree>
    <p:extLst>
      <p:ext uri="{BB962C8B-B14F-4D97-AF65-F5344CB8AC3E}">
        <p14:creationId xmlns:p14="http://schemas.microsoft.com/office/powerpoint/2010/main" val="479840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Das International Office der Universität Münster</a:t>
            </a:r>
            <a:br>
              <a:rPr lang="de-DE" sz="2400" dirty="0"/>
            </a:br>
            <a:r>
              <a:rPr lang="de-DE" sz="2400" dirty="0">
                <a:hlinkClick r:id="rId2"/>
              </a:rPr>
              <a:t>Studienaustausch Erasmus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Erasmus-Beauftragte / Erasmus-Büros einzelner Institute</a:t>
            </a:r>
            <a:br>
              <a:rPr lang="de-DE" sz="2400" dirty="0"/>
            </a:br>
            <a:r>
              <a:rPr lang="de-DE" sz="2400" dirty="0"/>
              <a:t>z.B. </a:t>
            </a:r>
            <a:r>
              <a:rPr lang="de-DE" sz="2400" dirty="0">
                <a:hlinkClick r:id="rId3"/>
              </a:rPr>
              <a:t>Erasmus-Büro des Germanistischen Instituts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Allgemeine Beratung: Zentrum für Lehrerbildung</a:t>
            </a:r>
            <a:br>
              <a:rPr lang="de-DE" sz="2400" dirty="0"/>
            </a:br>
            <a:r>
              <a:rPr lang="de-DE" sz="2400" dirty="0">
                <a:hlinkClick r:id="rId4"/>
              </a:rPr>
              <a:t>Auslandsaufenthalte im Lehramt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23108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3" y="4417675"/>
            <a:ext cx="5724127" cy="1297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9308"/>
            <a:ext cx="7772400" cy="10932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Infos rund ums Studium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395536" y="2425452"/>
            <a:ext cx="8236691" cy="1420175"/>
          </a:xfrm>
        </p:spPr>
        <p:txBody>
          <a:bodyPr/>
          <a:lstStyle/>
          <a:p>
            <a:pPr marR="0" eaLnBrk="1" hangingPunct="1"/>
            <a:r>
              <a:rPr lang="de-DE" dirty="0"/>
              <a:t>Hochschulsport - HSP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9171"/>
            <a:ext cx="963883" cy="7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6056" y="456172"/>
            <a:ext cx="26853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</a:t>
            </a:r>
          </a:p>
        </p:txBody>
      </p:sp>
    </p:spTree>
    <p:extLst>
      <p:ext uri="{BB962C8B-B14F-4D97-AF65-F5344CB8AC3E}">
        <p14:creationId xmlns:p14="http://schemas.microsoft.com/office/powerpoint/2010/main" val="3557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sz="2800" dirty="0">
              <a:hlinkClick r:id="rId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sz="2800" dirty="0">
              <a:hlinkClick r:id="rId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sz="2800" dirty="0">
              <a:hlinkClick r:id="rId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sz="2800" dirty="0">
              <a:hlinkClick r:id="rId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sz="2800" dirty="0">
              <a:hlinkClick r:id="rId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sz="2800" dirty="0">
              <a:hlinkClick r:id="rId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sz="2800" dirty="0">
              <a:hlinkClick r:id="rId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sz="2800" dirty="0">
              <a:hlinkClick r:id="rId2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800" dirty="0">
                <a:hlinkClick r:id="rId2"/>
              </a:rPr>
              <a:t>www.wwu.de/Hochschulsport/</a:t>
            </a:r>
            <a:endParaRPr lang="de-DE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Sportangebot des HSP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232" y="985292"/>
            <a:ext cx="6386024" cy="36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4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987662"/>
          </a:xfrm>
        </p:spPr>
        <p:txBody>
          <a:bodyPr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400" dirty="0"/>
              <a:t>rund 150 Sportarten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400" dirty="0"/>
              <a:t>wöchentlich 25.000 Teilnehmende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400" dirty="0"/>
              <a:t>Angebote für alle Zielgruppen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400" dirty="0"/>
              <a:t>sehr umfangreiches Sportangebot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400" dirty="0"/>
              <a:t>Touren (Kajak, Surfen, Ski, Tauchen,…) buchbar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400" dirty="0"/>
              <a:t>zahlreiche jährliche Events, Turniere, Wettkämpfe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400" dirty="0"/>
              <a:t>„Schnüffelspiele“: Einblick in verschiedene Sportangebote möglich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de-DE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Sportangebot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9" y="57041"/>
            <a:ext cx="3400104" cy="17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35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Sportangebot des HSP</a:t>
            </a: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11560" y="1777380"/>
            <a:ext cx="8229600" cy="1440160"/>
          </a:xfrm>
          <a:prstGeom prst="rect">
            <a:avLst/>
          </a:prstGeom>
        </p:spPr>
        <p:txBody>
          <a:bodyPr vert="horz" lIns="91423" tIns="45712" rIns="91423" bIns="45712" rtlCol="0" anchor="ctr">
            <a:normAutofit fontScale="6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24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defTabSz="914400"/>
            <a:r>
              <a:rPr lang="de-DE" dirty="0">
                <a:solidFill>
                  <a:srgbClr val="464646"/>
                </a:solidFill>
              </a:rPr>
              <a:t>Anmeldung im </a:t>
            </a:r>
            <a:r>
              <a:rPr lang="de-DE" dirty="0" err="1">
                <a:solidFill>
                  <a:srgbClr val="464646"/>
                </a:solidFill>
              </a:rPr>
              <a:t>WiSe</a:t>
            </a:r>
            <a:r>
              <a:rPr lang="de-DE" dirty="0">
                <a:solidFill>
                  <a:srgbClr val="464646"/>
                </a:solidFill>
              </a:rPr>
              <a:t> 2019/20:</a:t>
            </a:r>
          </a:p>
          <a:p>
            <a:pPr algn="ctr" defTabSz="914400"/>
            <a:endParaRPr lang="de-DE" dirty="0">
              <a:solidFill>
                <a:srgbClr val="464646"/>
              </a:solidFill>
            </a:endParaRPr>
          </a:p>
          <a:p>
            <a:pPr algn="ctr" defTabSz="914400"/>
            <a:r>
              <a:rPr lang="de-DE" dirty="0">
                <a:solidFill>
                  <a:srgbClr val="FF0000"/>
                </a:solidFill>
              </a:rPr>
              <a:t>online ab 10. Oktober 2019 ab 18.00 Uhr,</a:t>
            </a:r>
          </a:p>
          <a:p>
            <a:pPr algn="ctr" defTabSz="914400"/>
            <a:r>
              <a:rPr lang="de-DE" dirty="0">
                <a:solidFill>
                  <a:srgbClr val="464646"/>
                </a:solidFill>
              </a:rPr>
              <a:t>Uhrzeit je nach Sport-Angebot und Zielgruppe</a:t>
            </a:r>
          </a:p>
        </p:txBody>
      </p:sp>
    </p:spTree>
    <p:extLst>
      <p:ext uri="{BB962C8B-B14F-4D97-AF65-F5344CB8AC3E}">
        <p14:creationId xmlns:p14="http://schemas.microsoft.com/office/powerpoint/2010/main" val="2126720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75260" y="985292"/>
            <a:ext cx="5965254" cy="3771638"/>
          </a:xfrm>
        </p:spPr>
        <p:txBody>
          <a:bodyPr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400" dirty="0"/>
              <a:t>neues, hochmodernes Fitnessstudio der WWU am </a:t>
            </a:r>
            <a:r>
              <a:rPr lang="de-DE" sz="2400" dirty="0" err="1"/>
              <a:t>Horstmarer</a:t>
            </a:r>
            <a:r>
              <a:rPr lang="de-DE" sz="2400" dirty="0"/>
              <a:t> Landweg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400" dirty="0"/>
              <a:t>Training für alle Zielgruppen und Bedürfnisse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400" dirty="0"/>
              <a:t>Zunächst wird ein Einstiegskurs (2x2 Std.)belegt, bei dem eine Einführung ins Training sowie in den Geräteeinsatz erfolgt, danach ist das Training im Campus </a:t>
            </a:r>
            <a:r>
              <a:rPr lang="de-DE" sz="2400" dirty="0" err="1"/>
              <a:t>Gym</a:t>
            </a:r>
            <a:r>
              <a:rPr lang="de-DE" sz="2400" dirty="0"/>
              <a:t> zu den Öffnungszeiten jederzeit möglich. </a:t>
            </a:r>
            <a:r>
              <a:rPr lang="de-DE" sz="1800" dirty="0"/>
              <a:t>www.wwu.de/Campus-Gym/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de-DE" sz="24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03131"/>
            <a:ext cx="8229600" cy="952500"/>
          </a:xfrm>
        </p:spPr>
        <p:txBody>
          <a:bodyPr/>
          <a:lstStyle/>
          <a:p>
            <a:r>
              <a:rPr lang="de-DE" dirty="0"/>
              <a:t>Campus </a:t>
            </a:r>
            <a:r>
              <a:rPr lang="de-DE" dirty="0" err="1"/>
              <a:t>Gym</a:t>
            </a:r>
            <a:endParaRPr lang="de-DE" dirty="0"/>
          </a:p>
        </p:txBody>
      </p:sp>
      <p:pic>
        <p:nvPicPr>
          <p:cNvPr id="1026" name="Picture 2" descr="https://www.uni-muenster.de/imperia/md/images/hochschulsport/zentral/_header/campus_gym_02_header_761x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14" y="4729"/>
            <a:ext cx="2903486" cy="14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ni-muenster.de/imperia/md/images/hochschulsport/zentral/_header/fittosize_761_381_0ea156a35baa5b49374d2c4fdc8e6526_campus_gym_04_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54" y="1759328"/>
            <a:ext cx="2721546" cy="13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uni-muenster.de/imperia/md/images/hochschulsport/zentral/_header/campus_gym_03_header_761x3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0" y="3422957"/>
            <a:ext cx="2856680" cy="14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7064451" y="4613464"/>
            <a:ext cx="2160240" cy="47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marL="365060" indent="-255544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603" indent="-228561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685" indent="-228561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798" indent="-228561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58" indent="-228561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919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477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037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5598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16" indent="0">
              <a:buClr>
                <a:srgbClr val="FFC000"/>
              </a:buClr>
              <a:buFont typeface="Wingdings 3" pitchFamily="18" charset="2"/>
              <a:buNone/>
            </a:pPr>
            <a:r>
              <a:rPr lang="de-DE" sz="1000" dirty="0">
                <a:solidFill>
                  <a:prstClr val="black"/>
                </a:solidFill>
              </a:rPr>
              <a:t>© HSP Münster / CG</a:t>
            </a:r>
          </a:p>
        </p:txBody>
      </p:sp>
    </p:spTree>
    <p:extLst>
      <p:ext uri="{BB962C8B-B14F-4D97-AF65-F5344CB8AC3E}">
        <p14:creationId xmlns:p14="http://schemas.microsoft.com/office/powerpoint/2010/main" val="809236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EE6CF-9650-46C9-8E74-527CB863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8" y="971551"/>
            <a:ext cx="2743200" cy="2165684"/>
          </a:xfrm>
        </p:spPr>
        <p:txBody>
          <a:bodyPr vert="horz" lIns="68580" tIns="34290" rIns="68580" bIns="34290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Die </a:t>
            </a:r>
            <a:r>
              <a:rPr lang="en-US" sz="3600" dirty="0" err="1">
                <a:solidFill>
                  <a:schemeClr val="tx1"/>
                </a:solidFill>
              </a:rPr>
              <a:t>Mediothek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Inhaltsplatzhalter 4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8558EEDD-BE0E-43CC-9198-7085262E0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29" y="655180"/>
            <a:ext cx="4014633" cy="4410597"/>
          </a:xfrm>
          <a:prstGeom prst="rect">
            <a:avLst/>
          </a:prstGeom>
        </p:spPr>
      </p:pic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494D74F0-567F-4C93-B169-F12050C8F0F7}"/>
              </a:ext>
            </a:extLst>
          </p:cNvPr>
          <p:cNvSpPr/>
          <p:nvPr/>
        </p:nvSpPr>
        <p:spPr>
          <a:xfrm>
            <a:off x="6803572" y="2561149"/>
            <a:ext cx="1526690" cy="115217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Hier oben</a:t>
            </a:r>
          </a:p>
        </p:txBody>
      </p:sp>
    </p:spTree>
    <p:extLst>
      <p:ext uri="{BB962C8B-B14F-4D97-AF65-F5344CB8AC3E}">
        <p14:creationId xmlns:p14="http://schemas.microsoft.com/office/powerpoint/2010/main" val="894053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C2179-08E1-49D1-87F5-E28263E1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bitte ist eine Mediothek?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8012B9-A3E6-4B37-BCC8-ECB3830F5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 leihen euch technische Geräte aus, die ihr für euer Studium braucht.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Jeder Studierende der Erziehungs- oder Bildungswissenschaften darf sich bei uns Geräte ausleihen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Seminararbeiten, Projekte oder ähnliches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Bringt euren Studi Ausweis mit, fühlt das Ausleihformular aus und leiht euch aus was ihr braucht</a:t>
            </a:r>
          </a:p>
        </p:txBody>
      </p:sp>
    </p:spTree>
    <p:extLst>
      <p:ext uri="{BB962C8B-B14F-4D97-AF65-F5344CB8AC3E}">
        <p14:creationId xmlns:p14="http://schemas.microsoft.com/office/powerpoint/2010/main" val="412374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0C821-3D9A-477D-9B87-F7F7AFB7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und wann?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4DE669A-2BD2-48C8-8484-EA89F05081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1" y="1149355"/>
            <a:ext cx="4979505" cy="23544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85800">
              <a:buClrTx/>
              <a:buSzTx/>
              <a:buNone/>
            </a:pPr>
            <a:r>
              <a:rPr kumimoji="0" lang="de-DE" altLang="de-DE" i="0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2" tooltip="::Link öffnet neues Fens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Georgskommende</a:t>
            </a:r>
            <a:r>
              <a:rPr kumimoji="0" lang="de-DE" altLang="de-DE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2" tooltip="::Link öffnet neues Fens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33</a:t>
            </a:r>
            <a:br>
              <a:rPr kumimoji="0" lang="de-DE" altLang="de-DE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de-DE" altLang="de-DE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Raum C 311 (Haus C, 3. Stock)</a:t>
            </a:r>
            <a:br>
              <a:rPr kumimoji="0" lang="de-DE" altLang="de-DE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de-DE" altLang="de-DE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48143 Münster</a:t>
            </a:r>
            <a:br>
              <a:rPr kumimoji="0" lang="de-DE" altLang="de-DE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de-DE" altLang="de-DE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0251 83 - 24252</a:t>
            </a:r>
            <a:br>
              <a:rPr kumimoji="0" lang="de-DE" altLang="de-DE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de-DE" altLang="de-DE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medio@uni-muenster.de</a:t>
            </a:r>
          </a:p>
          <a:p>
            <a:pPr marL="0" indent="0">
              <a:buNone/>
            </a:pPr>
            <a:r>
              <a:rPr lang="de-DE" sz="1350" dirty="0"/>
              <a:t>https://www.uni-muenster.de/EW/medien/mediothek/</a:t>
            </a:r>
            <a:endParaRPr lang="de-DE" altLang="de-DE" sz="1350" dirty="0"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9597B393-1BC9-404A-B5C4-925BBFD46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66" y="929131"/>
            <a:ext cx="2607469" cy="2864644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8A94B180-D3DE-4C04-BF51-D66D08183B7E}"/>
              </a:ext>
            </a:extLst>
          </p:cNvPr>
          <p:cNvSpPr/>
          <p:nvPr/>
        </p:nvSpPr>
        <p:spPr>
          <a:xfrm>
            <a:off x="6632588" y="2006559"/>
            <a:ext cx="1991492" cy="109423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Immer noch hier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918BCA-C1AE-4E3B-B79F-D0A2F98987CF}"/>
              </a:ext>
            </a:extLst>
          </p:cNvPr>
          <p:cNvSpPr txBox="1"/>
          <p:nvPr/>
        </p:nvSpPr>
        <p:spPr>
          <a:xfrm>
            <a:off x="628650" y="3619232"/>
            <a:ext cx="5396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dirty="0"/>
              <a:t>Öffnungszeiten:	Montag bis Freitag</a:t>
            </a:r>
            <a:br>
              <a:rPr lang="de-DE" sz="2100" dirty="0"/>
            </a:br>
            <a:r>
              <a:rPr lang="de-DE" sz="2100" dirty="0"/>
              <a:t>			8 Uhr bis 16 Uhr*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965C79-EEBB-4D17-9C0D-6ECE456ACD96}"/>
              </a:ext>
            </a:extLst>
          </p:cNvPr>
          <p:cNvSpPr txBox="1"/>
          <p:nvPr/>
        </p:nvSpPr>
        <p:spPr>
          <a:xfrm>
            <a:off x="4088675" y="4988379"/>
            <a:ext cx="5694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*Öffnungszeiten können minimal variieren, wir informieren euch auf der Homepage!</a:t>
            </a:r>
          </a:p>
        </p:txBody>
      </p:sp>
    </p:spTree>
    <p:extLst>
      <p:ext uri="{BB962C8B-B14F-4D97-AF65-F5344CB8AC3E}">
        <p14:creationId xmlns:p14="http://schemas.microsoft.com/office/powerpoint/2010/main" val="2549164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BF7EA-2429-4FBB-8389-5290C846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3"/>
            <a:ext cx="8229600" cy="952500"/>
          </a:xfrm>
        </p:spPr>
        <p:txBody>
          <a:bodyPr/>
          <a:lstStyle/>
          <a:p>
            <a:r>
              <a:rPr lang="de-DE" dirty="0"/>
              <a:t>Und was?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DD4493-4987-4A3F-8757-71CE1B09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4929"/>
            <a:ext cx="7886700" cy="3263504"/>
          </a:xfrm>
        </p:spPr>
        <p:txBody>
          <a:bodyPr>
            <a:noAutofit/>
          </a:bodyPr>
          <a:lstStyle/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Laptops (Ausleihfrist 3 Tage)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Beamer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(Ausleihfrist 1 Tag)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OHP (Ausleihfrist 3 Tage)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(Ausleihfrist 3 Tage)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Smartboard-Zubehör (Ausleihfrist pro Sitzung)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Videokamera (Ausleihfrist 1 Woche)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Diktiergeräte +Zubehör (Ausleihfrist 1 Woche)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Mikrofone (Ausleihfrist 7 Tage)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Lautsprecher (Ausleihfrist 1 Woche)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Headsets (Ausleihfrist 1 Woche)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Adapter und Kabel (Ausleihfrist 3 Tage)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Externes CD-Laufwerk (Ausleihfrist 3 Tage)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Moderationskoffer (Ausleihfrist 3 Tage) + Verbrauchsmaterial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Schlüssel für u.a. Video-Werkstatt und -Schnittplatz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07B96AA-2375-4C7B-841B-BD1F9D564C02}"/>
              </a:ext>
            </a:extLst>
          </p:cNvPr>
          <p:cNvSpPr txBox="1"/>
          <p:nvPr/>
        </p:nvSpPr>
        <p:spPr>
          <a:xfrm>
            <a:off x="5436096" y="2209428"/>
            <a:ext cx="359746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Wenn ihr etwas bestimmtes braucht</a:t>
            </a:r>
            <a:br>
              <a:rPr lang="de-DE" sz="1350" dirty="0"/>
            </a:br>
            <a:r>
              <a:rPr lang="de-DE" sz="1350" dirty="0"/>
              <a:t>ruft gerne vorher an oder schreibt uns</a:t>
            </a:r>
            <a:br>
              <a:rPr lang="de-DE" sz="1350" dirty="0"/>
            </a:br>
            <a:r>
              <a:rPr lang="de-DE" sz="1350" dirty="0"/>
              <a:t>eine E-Mail, damit wir etwas reservieren.</a:t>
            </a:r>
            <a:br>
              <a:rPr lang="de-DE" sz="1350" dirty="0"/>
            </a:br>
            <a:r>
              <a:rPr lang="de-DE" sz="1350" dirty="0"/>
              <a:t>Die Ausleihfristen gelten nur bei hoher</a:t>
            </a:r>
            <a:br>
              <a:rPr lang="de-DE" sz="1350" dirty="0"/>
            </a:br>
            <a:r>
              <a:rPr lang="de-DE" sz="1350" dirty="0"/>
              <a:t>Nachfrage.</a:t>
            </a:r>
          </a:p>
        </p:txBody>
      </p:sp>
    </p:spTree>
    <p:extLst>
      <p:ext uri="{BB962C8B-B14F-4D97-AF65-F5344CB8AC3E}">
        <p14:creationId xmlns:p14="http://schemas.microsoft.com/office/powerpoint/2010/main" val="185662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Print &amp; Pay</a:t>
            </a:r>
          </a:p>
          <a:p>
            <a:pPr lvl="1"/>
            <a:r>
              <a:rPr lang="de-DE" dirty="0"/>
              <a:t>einfache Online-Registrierung notwendig (im Portal </a:t>
            </a:r>
            <a:r>
              <a:rPr lang="de-DE" dirty="0">
                <a:hlinkClick r:id="rId2"/>
              </a:rPr>
              <a:t>MeinZIV</a:t>
            </a:r>
            <a:r>
              <a:rPr lang="de-DE" dirty="0"/>
              <a:t>) </a:t>
            </a:r>
          </a:p>
          <a:p>
            <a:pPr lvl="1"/>
            <a:r>
              <a:rPr lang="de-DE" dirty="0"/>
              <a:t>In der gesamten Universität können dann Drucker kostenpflichtig zu günstigen Preisen genutzt werden.</a:t>
            </a:r>
          </a:p>
          <a:p>
            <a:pPr lvl="1"/>
            <a:r>
              <a:rPr lang="de-DE" dirty="0"/>
              <a:t>Großformat-Druck bis A0 möglich</a:t>
            </a:r>
          </a:p>
          <a:p>
            <a:pPr lvl="1"/>
            <a:r>
              <a:rPr lang="de-DE" dirty="0">
                <a:hlinkClick r:id="rId3"/>
              </a:rPr>
              <a:t>Link: Informationen, Kosten und Anleitungen</a:t>
            </a:r>
            <a:endParaRPr lang="de-DE" dirty="0"/>
          </a:p>
          <a:p>
            <a:pPr lvl="1"/>
            <a:r>
              <a:rPr lang="de-DE" dirty="0"/>
              <a:t>monatliche Abrechnung per SEPA-Lastschrift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Drucken an der WWU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6" name="Picture 2" descr="Fachschaft Lehramt GH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Picture 2" descr="Screenshot2015-12-26 10-28-30-st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73" y="265213"/>
            <a:ext cx="137264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343800" y="11655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des</a:t>
            </a:r>
          </a:p>
        </p:txBody>
      </p:sp>
    </p:spTree>
    <p:extLst>
      <p:ext uri="{BB962C8B-B14F-4D97-AF65-F5344CB8AC3E}">
        <p14:creationId xmlns:p14="http://schemas.microsoft.com/office/powerpoint/2010/main" val="870313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EF16A-091B-4CD5-84F2-4D02ACCA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000" dirty="0"/>
              <a:t>Das wichtigste findet ihr auf unserer Homepage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4ECFBF-3ACB-439D-BA6E-3D45F878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https://www.uni-muenster.de/EW/medien/mediothek/</a:t>
            </a:r>
            <a:br>
              <a:rPr lang="de-DE" dirty="0"/>
            </a:br>
            <a:br>
              <a:rPr lang="de-DE" dirty="0"/>
            </a:br>
            <a:r>
              <a:rPr lang="de-DE" dirty="0"/>
              <a:t>Ihr findet uns auch wenn ihr einfach Mediothek EW WWU in einer Online Suchmaschine eingebt oder euch über die Uni Website durchklickt.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EW -&gt; Medien -&gt; Mediothek</a:t>
            </a:r>
          </a:p>
          <a:p>
            <a:pPr marL="0" indent="0">
              <a:buNone/>
            </a:pPr>
            <a:endParaRPr lang="de-DE" altLang="de-DE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de-DE" dirty="0">
                <a:cs typeface="Arial" panose="020B0604020202020204" pitchFamily="34" charset="0"/>
              </a:rPr>
              <a:t>Wir freuen uns auf euch!</a:t>
            </a:r>
          </a:p>
        </p:txBody>
      </p:sp>
    </p:spTree>
    <p:extLst>
      <p:ext uri="{BB962C8B-B14F-4D97-AF65-F5344CB8AC3E}">
        <p14:creationId xmlns:p14="http://schemas.microsoft.com/office/powerpoint/2010/main" val="3316059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3" y="4417675"/>
            <a:ext cx="5724127" cy="1297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9308"/>
            <a:ext cx="7772400" cy="10932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Infos rund ums Studium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395536" y="2425452"/>
            <a:ext cx="8236691" cy="1420175"/>
          </a:xfrm>
        </p:spPr>
        <p:txBody>
          <a:bodyPr/>
          <a:lstStyle/>
          <a:p>
            <a:pPr marR="0" eaLnBrk="1" hangingPunct="1"/>
            <a:r>
              <a:rPr lang="de-DE" dirty="0"/>
              <a:t>Stipendienprogramme</a:t>
            </a:r>
            <a:r>
              <a:rPr lang="de-DE" baseline="30000" dirty="0"/>
              <a:t> </a:t>
            </a:r>
            <a:r>
              <a:rPr lang="mr-IN" dirty="0"/>
              <a:t>–</a:t>
            </a:r>
            <a:r>
              <a:rPr lang="de-DE" dirty="0"/>
              <a:t> Nur was für Einserkandidaten?</a:t>
            </a:r>
            <a:endParaRPr lang="de-DE" baseline="30000" dirty="0"/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9171"/>
            <a:ext cx="963883" cy="7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6056" y="456172"/>
            <a:ext cx="26853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</a:t>
            </a:r>
          </a:p>
        </p:txBody>
      </p:sp>
    </p:spTree>
    <p:extLst>
      <p:ext uri="{BB962C8B-B14F-4D97-AF65-F5344CB8AC3E}">
        <p14:creationId xmlns:p14="http://schemas.microsoft.com/office/powerpoint/2010/main" val="12956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852253" y="0"/>
            <a:ext cx="1529747" cy="75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5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457200" y="228863"/>
            <a:ext cx="8229600" cy="952500"/>
          </a:xfrm>
        </p:spPr>
        <p:txBody>
          <a:bodyPr>
            <a:noAutofit/>
          </a:bodyPr>
          <a:lstStyle/>
          <a:p>
            <a:r>
              <a:rPr lang="de-DE" sz="4000" dirty="0"/>
              <a:t>Was ermöglicht ein Stipendium?</a:t>
            </a: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57200" y="1234282"/>
            <a:ext cx="8229600" cy="3771638"/>
          </a:xfrm>
        </p:spPr>
        <p:txBody>
          <a:bodyPr/>
          <a:lstStyle/>
          <a:p>
            <a:pPr lvl="0">
              <a:buClr>
                <a:srgbClr val="FFC000"/>
              </a:buClr>
            </a:pPr>
            <a:r>
              <a:rPr lang="de-DE" dirty="0"/>
              <a:t>Finanzielle Freiheiten</a:t>
            </a:r>
          </a:p>
          <a:p>
            <a:pPr lvl="0">
              <a:buClr>
                <a:srgbClr val="FFC000"/>
              </a:buClr>
            </a:pPr>
            <a:endParaRPr lang="de-DE" dirty="0"/>
          </a:p>
          <a:p>
            <a:pPr lvl="0">
              <a:buClr>
                <a:srgbClr val="FFC000"/>
              </a:buClr>
            </a:pPr>
            <a:r>
              <a:rPr lang="de-DE" dirty="0"/>
              <a:t>Ideelle Förderung: Seminare, Vertrauensdozenten, Hochschulgruppen …</a:t>
            </a:r>
          </a:p>
          <a:p>
            <a:pPr lvl="0">
              <a:buClr>
                <a:srgbClr val="FFC000"/>
              </a:buClr>
            </a:pPr>
            <a:endParaRPr lang="de-DE" dirty="0"/>
          </a:p>
          <a:p>
            <a:pPr lvl="0">
              <a:buClr>
                <a:srgbClr val="FFC000"/>
              </a:buClr>
            </a:pPr>
            <a:r>
              <a:rPr lang="de-DE" dirty="0"/>
              <a:t>Interessante Menschen und Kontakte</a:t>
            </a:r>
          </a:p>
          <a:p>
            <a:pPr lvl="0">
              <a:buClr>
                <a:srgbClr val="FFC000"/>
              </a:buClr>
            </a:pPr>
            <a:endParaRPr lang="de-DE" dirty="0"/>
          </a:p>
          <a:p>
            <a:pPr lvl="0">
              <a:buClr>
                <a:srgbClr val="FFC000"/>
              </a:buClr>
            </a:pPr>
            <a:r>
              <a:rPr lang="de-DE" dirty="0"/>
              <a:t>Und und und…</a:t>
            </a:r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25564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092280" y="0"/>
            <a:ext cx="1289720" cy="57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500">
              <a:solidFill>
                <a:prstClr val="white"/>
              </a:solidFill>
              <a:latin typeface="Lucida Sans Unicode"/>
            </a:endParaRPr>
          </a:p>
        </p:txBody>
      </p:sp>
      <p:grpSp>
        <p:nvGrpSpPr>
          <p:cNvPr id="15" name="Gruppierung 14"/>
          <p:cNvGrpSpPr/>
          <p:nvPr/>
        </p:nvGrpSpPr>
        <p:grpSpPr>
          <a:xfrm>
            <a:off x="707571" y="991384"/>
            <a:ext cx="7320813" cy="4298998"/>
            <a:chOff x="1007605" y="690196"/>
            <a:chExt cx="7320813" cy="4298998"/>
          </a:xfrm>
        </p:grpSpPr>
        <p:pic>
          <p:nvPicPr>
            <p:cNvPr id="13" name="Picture 4" descr="http://www.stipendiumplus.de/_img/screenshots/es_logo_werk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r="10748" b="31092"/>
            <a:stretch/>
          </p:blipFill>
          <p:spPr bwMode="auto">
            <a:xfrm>
              <a:off x="5742554" y="4357667"/>
              <a:ext cx="1793776" cy="631527"/>
            </a:xfrm>
            <a:prstGeom prst="rect">
              <a:avLst/>
            </a:prstGeom>
            <a:noFill/>
          </p:spPr>
        </p:pic>
        <p:sp>
          <p:nvSpPr>
            <p:cNvPr id="3" name="Rechteck 2"/>
            <p:cNvSpPr/>
            <p:nvPr/>
          </p:nvSpPr>
          <p:spPr>
            <a:xfrm>
              <a:off x="1007605" y="690196"/>
              <a:ext cx="7320813" cy="4170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060" lvl="0" indent="-255544" defTabSz="9144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FC000"/>
                </a:buClr>
                <a:buSzPct val="68000"/>
                <a:buFont typeface="Wingdings 3" pitchFamily="18" charset="2"/>
                <a:buChar char=""/>
              </a:pPr>
              <a:r>
                <a:rPr lang="de-DE" sz="1500" dirty="0"/>
                <a:t>WWU Stipendienprogramm (Deutschlandstipendium)</a:t>
              </a:r>
            </a:p>
            <a:p>
              <a:pPr marL="365060" lvl="0" indent="-255544" defTabSz="9144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FC000"/>
                </a:buClr>
                <a:buSzPct val="68000"/>
                <a:buFont typeface="Wingdings 3" pitchFamily="18" charset="2"/>
                <a:buChar char=""/>
              </a:pPr>
              <a:r>
                <a:rPr lang="de-DE" sz="1500" dirty="0"/>
                <a:t>Parteinahe, staatliche, gewerkschaftliche Stiftungen</a:t>
              </a:r>
            </a:p>
            <a:p>
              <a:endParaRPr lang="de-DE" sz="1500" dirty="0"/>
            </a:p>
            <a:p>
              <a:endParaRPr lang="de-DE" sz="1500" dirty="0"/>
            </a:p>
            <a:p>
              <a:endParaRPr lang="de-DE" sz="1500" dirty="0"/>
            </a:p>
            <a:p>
              <a:endParaRPr lang="de-DE" sz="1500" dirty="0"/>
            </a:p>
            <a:p>
              <a:pPr>
                <a:buNone/>
              </a:pPr>
              <a:endParaRPr lang="de-DE" sz="1500" dirty="0"/>
            </a:p>
            <a:p>
              <a:pPr>
                <a:buNone/>
              </a:pPr>
              <a:endParaRPr lang="de-DE" sz="1500" dirty="0"/>
            </a:p>
            <a:p>
              <a:pPr>
                <a:buNone/>
              </a:pPr>
              <a:endParaRPr lang="de-DE" sz="1500" dirty="0"/>
            </a:p>
            <a:p>
              <a:pPr>
                <a:buNone/>
              </a:pPr>
              <a:endParaRPr lang="de-DE" sz="1500" dirty="0"/>
            </a:p>
            <a:p>
              <a:pPr>
                <a:buNone/>
              </a:pPr>
              <a:endParaRPr lang="de-DE" sz="1500" dirty="0"/>
            </a:p>
            <a:p>
              <a:pPr>
                <a:buNone/>
              </a:pPr>
              <a:endParaRPr lang="de-DE" sz="1500" dirty="0"/>
            </a:p>
            <a:p>
              <a:pPr marL="365060" lvl="0" indent="-255544" defTabSz="9144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FC000"/>
                </a:buClr>
                <a:buSzPct val="68000"/>
                <a:buFont typeface="Wingdings 3" pitchFamily="18" charset="2"/>
                <a:buChar char=""/>
              </a:pPr>
              <a:r>
                <a:rPr lang="de-DE" sz="1500" dirty="0"/>
                <a:t>Wirtschaftliche Stiftungen</a:t>
              </a:r>
            </a:p>
            <a:p>
              <a:endParaRPr lang="de-DE" sz="1500" dirty="0"/>
            </a:p>
            <a:p>
              <a:endParaRPr lang="de-DE" sz="1500" dirty="0"/>
            </a:p>
            <a:p>
              <a:endParaRPr lang="de-DE" sz="1500" dirty="0"/>
            </a:p>
            <a:p>
              <a:pPr marL="365060" lvl="0" indent="-255544" defTabSz="9144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FC000"/>
                </a:buClr>
                <a:buSzPct val="68000"/>
                <a:buFont typeface="Wingdings 3" pitchFamily="18" charset="2"/>
                <a:buChar char=""/>
              </a:pPr>
              <a:r>
                <a:rPr lang="de-DE" sz="1500" dirty="0"/>
                <a:t>Konfessionelle Stiftungen</a:t>
              </a:r>
            </a:p>
          </p:txBody>
        </p:sp>
        <p:pic>
          <p:nvPicPr>
            <p:cNvPr id="5" name="Picture 8" descr="http://www.sdvnet.de/SdV-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1613" y="1306552"/>
              <a:ext cx="2299657" cy="600067"/>
            </a:xfrm>
            <a:prstGeom prst="rect">
              <a:avLst/>
            </a:prstGeom>
            <a:noFill/>
          </p:spPr>
        </p:pic>
        <p:pic>
          <p:nvPicPr>
            <p:cNvPr id="6" name="Picture 10" descr="http://schrittenloher.de/wp-content/uploads/2011/06/referenzen_fes-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1912" y="1293255"/>
              <a:ext cx="1320147" cy="756201"/>
            </a:xfrm>
            <a:prstGeom prst="rect">
              <a:avLst/>
            </a:prstGeom>
            <a:noFill/>
          </p:spPr>
        </p:pic>
        <p:pic>
          <p:nvPicPr>
            <p:cNvPr id="7" name="Picture 12" descr="http://www.moe-kompetenz.de/wp-content/gallery/einzelbilder/kas_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7990" y="1313523"/>
              <a:ext cx="1758973" cy="720080"/>
            </a:xfrm>
            <a:prstGeom prst="rect">
              <a:avLst/>
            </a:prstGeom>
            <a:noFill/>
          </p:spPr>
        </p:pic>
        <p:pic>
          <p:nvPicPr>
            <p:cNvPr id="8" name="Picture 14" descr="http://www.boell.de/downloads/presse/BL3_WM_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1627" y="2316015"/>
              <a:ext cx="1560173" cy="767110"/>
            </a:xfrm>
            <a:prstGeom prst="rect">
              <a:avLst/>
            </a:prstGeom>
            <a:noFill/>
          </p:spPr>
        </p:pic>
        <p:pic>
          <p:nvPicPr>
            <p:cNvPr id="9" name="Picture 16" descr="http://www.tuxamoon.de/magazine/kultur/kulturpolitik/friedrich-naumann-stiftung-thumb-150-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73359" y="2041699"/>
              <a:ext cx="1587500" cy="1190625"/>
            </a:xfrm>
            <a:prstGeom prst="rect">
              <a:avLst/>
            </a:prstGeom>
            <a:noFill/>
          </p:spPr>
        </p:pic>
        <p:pic>
          <p:nvPicPr>
            <p:cNvPr id="10" name="Picture 18" descr="http://old.arbeiterkind.de/images/logo-r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32577" y="2194163"/>
              <a:ext cx="1440160" cy="885698"/>
            </a:xfrm>
            <a:prstGeom prst="rect">
              <a:avLst/>
            </a:prstGeom>
            <a:noFill/>
          </p:spPr>
        </p:pic>
        <p:pic>
          <p:nvPicPr>
            <p:cNvPr id="11" name="Picture 6" descr="http://farm8.staticflickr.com/7166/6412104763_09f2ebb630_b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95757" y="3232324"/>
              <a:ext cx="1552341" cy="720080"/>
            </a:xfrm>
            <a:prstGeom prst="rect">
              <a:avLst/>
            </a:prstGeom>
            <a:noFill/>
          </p:spPr>
        </p:pic>
        <p:pic>
          <p:nvPicPr>
            <p:cNvPr id="12" name="Picture 2" descr="http://de.realworldmagazine.com/wp-content/uploads/2012/10/Cusanuswerk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11927" y="4254112"/>
              <a:ext cx="1680187" cy="735082"/>
            </a:xfrm>
            <a:prstGeom prst="rect">
              <a:avLst/>
            </a:prstGeom>
            <a:noFill/>
          </p:spPr>
        </p:pic>
      </p:grpSp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457200" y="228863"/>
            <a:ext cx="8229600" cy="952500"/>
          </a:xfrm>
        </p:spPr>
        <p:txBody>
          <a:bodyPr>
            <a:normAutofit/>
          </a:bodyPr>
          <a:lstStyle/>
          <a:p>
            <a:r>
              <a:rPr lang="de-DE" dirty="0"/>
              <a:t>Wer vergibt Stipendien?</a:t>
            </a:r>
          </a:p>
        </p:txBody>
      </p:sp>
    </p:spTree>
    <p:extLst>
      <p:ext uri="{BB962C8B-B14F-4D97-AF65-F5344CB8AC3E}">
        <p14:creationId xmlns:p14="http://schemas.microsoft.com/office/powerpoint/2010/main" val="1477302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457200" y="1234282"/>
            <a:ext cx="8229600" cy="37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marL="365060" indent="-255544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603" indent="-228561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685" indent="-228561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798" indent="-228561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58" indent="-228561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919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477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037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5598" indent="-22856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err="1">
                <a:hlinkClick r:id="rId2"/>
              </a:rPr>
              <a:t>zsb.uni-muenster.de</a:t>
            </a:r>
            <a:r>
              <a:rPr lang="en-US" sz="2000" dirty="0">
                <a:hlinkClick r:id="rId2"/>
              </a:rPr>
              <a:t>/</a:t>
            </a:r>
            <a:r>
              <a:rPr lang="en-US" sz="2000" dirty="0" err="1">
                <a:hlinkClick r:id="rId2"/>
              </a:rPr>
              <a:t>stipendien</a:t>
            </a:r>
            <a:endParaRPr lang="en-US" sz="2000" dirty="0"/>
          </a:p>
          <a:p>
            <a:r>
              <a:rPr lang="en-US" sz="2000" dirty="0">
                <a:hlinkClick r:id="rId3"/>
              </a:rPr>
              <a:t>www.stipendienlotse.de</a:t>
            </a:r>
            <a:endParaRPr lang="en-US" sz="20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5" name="Rechteck 4"/>
          <p:cNvSpPr/>
          <p:nvPr/>
        </p:nvSpPr>
        <p:spPr>
          <a:xfrm>
            <a:off x="6852253" y="0"/>
            <a:ext cx="1529747" cy="75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5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457200" y="228863"/>
            <a:ext cx="8229600" cy="95250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24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defTabSz="914400"/>
            <a:r>
              <a:rPr lang="de-DE" dirty="0"/>
              <a:t>Einige hilfreiche Adressen...</a:t>
            </a:r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0" y="2857500"/>
            <a:ext cx="8985176" cy="1904095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24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defTabSz="914400"/>
            <a:r>
              <a:rPr lang="de-DE" sz="4000" dirty="0">
                <a:solidFill>
                  <a:schemeClr val="tx1"/>
                </a:solidFill>
              </a:rPr>
              <a:t>Viel Erfolg für eure Bewerbungen...</a:t>
            </a:r>
          </a:p>
          <a:p>
            <a:pPr algn="ctr" defTabSz="914400"/>
            <a:r>
              <a:rPr lang="de-DE" sz="4000" dirty="0">
                <a:solidFill>
                  <a:schemeClr val="tx1"/>
                </a:solidFill>
              </a:rPr>
              <a:t>Es lohnt sich </a:t>
            </a:r>
            <a:r>
              <a:rPr lang="de-DE" sz="4000" dirty="0">
                <a:solidFill>
                  <a:schemeClr val="tx1"/>
                </a:solidFill>
                <a:sym typeface="Wingdings"/>
              </a:rPr>
              <a:t></a:t>
            </a:r>
            <a:endParaRPr lang="de-DE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30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092280" y="0"/>
            <a:ext cx="1289720" cy="57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5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457200" y="228863"/>
            <a:ext cx="8229600" cy="95250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24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defTabSz="914400"/>
            <a:r>
              <a:rPr lang="de-DE" dirty="0"/>
              <a:t>Was muss ich tun?</a:t>
            </a: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57200" y="1234282"/>
            <a:ext cx="8229600" cy="3771638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de-DE" sz="2000" b="1" u="sng" dirty="0">
                <a:solidFill>
                  <a:srgbClr val="C00000"/>
                </a:solidFill>
                <a:sym typeface="Wingdings" pitchFamily="2" charset="2"/>
              </a:rPr>
              <a:t>Bewirb dich einfach! </a:t>
            </a:r>
          </a:p>
          <a:p>
            <a:endParaRPr lang="de-DE" sz="2000" b="1" u="sng" dirty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de-DE" sz="2000" dirty="0"/>
              <a:t>Bewerbungsverfahren sind unterschiedlich, ABER allgemein gibt es meistens:</a:t>
            </a:r>
            <a:br>
              <a:rPr lang="de-DE" sz="2000" dirty="0"/>
            </a:br>
            <a:r>
              <a:rPr lang="de-DE" sz="2000" dirty="0"/>
              <a:t>- eine schriftliche Bewerbung</a:t>
            </a:r>
            <a:br>
              <a:rPr lang="de-DE" sz="2000" dirty="0"/>
            </a:br>
            <a:r>
              <a:rPr lang="de-DE" sz="2000" dirty="0"/>
              <a:t>- Bewerbungsgespräche</a:t>
            </a:r>
            <a:br>
              <a:rPr lang="de-DE" sz="2000" dirty="0"/>
            </a:br>
            <a:r>
              <a:rPr lang="de-DE" sz="2000" dirty="0"/>
              <a:t>- evtl. Assessment-Center </a:t>
            </a:r>
          </a:p>
          <a:p>
            <a:endParaRPr lang="de-DE" sz="2000" dirty="0">
              <a:sym typeface="Wingdings" pitchFamily="2" charset="2"/>
            </a:endParaRPr>
          </a:p>
          <a:p>
            <a:r>
              <a:rPr lang="de-DE" sz="2000" dirty="0">
                <a:sym typeface="Wingdings" pitchFamily="2" charset="2"/>
              </a:rPr>
              <a:t>Die verschiedenen Stiftungen legen Wert auf ganz unterschiedliche Aspekte der </a:t>
            </a:r>
            <a:r>
              <a:rPr lang="de-DE" sz="2000" dirty="0" err="1">
                <a:sym typeface="Wingdings" pitchFamily="2" charset="2"/>
              </a:rPr>
              <a:t>Bewerber_innen</a:t>
            </a:r>
            <a:endParaRPr lang="de-DE" sz="2000" dirty="0">
              <a:sym typeface="Wingdings" pitchFamily="2" charset="2"/>
            </a:endParaRPr>
          </a:p>
          <a:p>
            <a:r>
              <a:rPr lang="de-DE" sz="2000" dirty="0">
                <a:sym typeface="Wingdings" pitchFamily="2" charset="2"/>
              </a:rPr>
              <a:t>Auch für dich ist was dabei! </a:t>
            </a:r>
            <a:endParaRPr lang="de-DE" sz="2000" dirty="0"/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957447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3" y="4417675"/>
            <a:ext cx="5724127" cy="1297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9308"/>
            <a:ext cx="7772400" cy="10932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Infos rund ums Studium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395536" y="2425452"/>
            <a:ext cx="8236691" cy="1420175"/>
          </a:xfrm>
        </p:spPr>
        <p:txBody>
          <a:bodyPr/>
          <a:lstStyle/>
          <a:p>
            <a:pPr marR="0" eaLnBrk="1" hangingPunct="1"/>
            <a:r>
              <a:rPr lang="de-DE" dirty="0"/>
              <a:t>Die Universitäts- und Landesbibliothek(ULB)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9171"/>
            <a:ext cx="963883" cy="7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6056" y="456172"/>
            <a:ext cx="26853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</a:t>
            </a:r>
          </a:p>
        </p:txBody>
      </p:sp>
    </p:spTree>
    <p:extLst>
      <p:ext uri="{BB962C8B-B14F-4D97-AF65-F5344CB8AC3E}">
        <p14:creationId xmlns:p14="http://schemas.microsoft.com/office/powerpoint/2010/main" val="29609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Verfügbarkeit von (PC-)Arbeitsplätzen</a:t>
            </a:r>
          </a:p>
          <a:p>
            <a:r>
              <a:rPr lang="de-DE" dirty="0"/>
              <a:t>Klimatisierte Lesesäle</a:t>
            </a:r>
          </a:p>
          <a:p>
            <a:r>
              <a:rPr lang="de-DE" dirty="0"/>
              <a:t>WLAN</a:t>
            </a:r>
          </a:p>
          <a:p>
            <a:r>
              <a:rPr lang="de-DE" dirty="0"/>
              <a:t>Schreibwarenautomat</a:t>
            </a:r>
          </a:p>
          <a:p>
            <a:r>
              <a:rPr lang="de-DE" dirty="0"/>
              <a:t>Gruppen-Arbeitsplätze</a:t>
            </a:r>
          </a:p>
          <a:p>
            <a:r>
              <a:rPr lang="de-DE" dirty="0"/>
              <a:t>Kopierer, Lesegeräte, </a:t>
            </a:r>
            <a:br>
              <a:rPr lang="de-DE" dirty="0"/>
            </a:br>
            <a:r>
              <a:rPr lang="de-DE" dirty="0" err="1"/>
              <a:t>Readerprinter</a:t>
            </a:r>
            <a:r>
              <a:rPr lang="de-DE" dirty="0"/>
              <a:t>, Scanner</a:t>
            </a:r>
          </a:p>
          <a:p>
            <a:r>
              <a:rPr lang="de-DE" dirty="0"/>
              <a:t>ULB-Platzticker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 ULB als Lern- und Arbeitsort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5372"/>
            <a:ext cx="3322712" cy="3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5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Computerprogramm zur Verwaltung von Literatur für Haus- und Qualifikationsarbeiten</a:t>
            </a:r>
          </a:p>
          <a:p>
            <a:r>
              <a:rPr lang="de-DE" dirty="0"/>
              <a:t>Besonders nützlich bei der Verwaltung großer Mengen von Wissen </a:t>
            </a:r>
          </a:p>
          <a:p>
            <a:r>
              <a:rPr lang="de-DE" dirty="0"/>
              <a:t>Kostenlose Lizenz über die ULB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 verwalten mit </a:t>
            </a:r>
            <a:r>
              <a:rPr lang="de-DE" dirty="0" err="1"/>
              <a:t>Citavi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35" y="2752629"/>
            <a:ext cx="1734865" cy="225329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7580"/>
            <a:ext cx="2611388" cy="17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1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Zugang zu einer Vielzahl von </a:t>
            </a:r>
            <a:r>
              <a:rPr lang="de-DE" dirty="0" err="1"/>
              <a:t>eBooks</a:t>
            </a:r>
            <a:r>
              <a:rPr lang="de-DE" dirty="0"/>
              <a:t>, Zeitschriften und anderen Datenbanken</a:t>
            </a:r>
          </a:p>
          <a:p>
            <a:r>
              <a:rPr lang="de-DE" dirty="0"/>
              <a:t>Kostenfreie Lizenzen</a:t>
            </a:r>
          </a:p>
          <a:p>
            <a:r>
              <a:rPr lang="de-DE" dirty="0"/>
              <a:t>Nur über VPN nutzbar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Lizenzen der ULB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8" y="3433564"/>
            <a:ext cx="2822907" cy="8088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82571"/>
            <a:ext cx="3527668" cy="92334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81563"/>
            <a:ext cx="3602016" cy="18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0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597366"/>
            <a:ext cx="8229600" cy="3408557"/>
          </a:xfrm>
        </p:spPr>
        <p:txBody>
          <a:bodyPr/>
          <a:lstStyle/>
          <a:p>
            <a:r>
              <a:rPr lang="de-DE" dirty="0"/>
              <a:t>Standort an der Einsteinstraße bzw. Teilstandort Nutzerberatung ULB</a:t>
            </a:r>
          </a:p>
          <a:p>
            <a:endParaRPr lang="de-DE" dirty="0"/>
          </a:p>
          <a:p>
            <a:r>
              <a:rPr lang="de-DE" dirty="0"/>
              <a:t>Angebot im Film vorgestellt: </a:t>
            </a:r>
            <a:r>
              <a:rPr lang="de-DE" dirty="0">
                <a:hlinkClick r:id="rId2"/>
              </a:rPr>
              <a:t>ZIV-Link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722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de-DE" dirty="0"/>
              <a:t>ZIV – Das Zentrum für Informationsverarbeitung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6" name="Picture 2" descr="Fachschaft Lehramt GH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Picture 2" descr="Screenshot2015-12-26 10-28-30-s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73" y="265213"/>
            <a:ext cx="137264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343800" y="11655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des</a:t>
            </a:r>
          </a:p>
        </p:txBody>
      </p:sp>
    </p:spTree>
    <p:extLst>
      <p:ext uri="{BB962C8B-B14F-4D97-AF65-F5344CB8AC3E}">
        <p14:creationId xmlns:p14="http://schemas.microsoft.com/office/powerpoint/2010/main" val="13184139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3" y="4417675"/>
            <a:ext cx="5724127" cy="1297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9308"/>
            <a:ext cx="7772400" cy="10932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Fragen???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395536" y="2425452"/>
            <a:ext cx="8236691" cy="1420175"/>
          </a:xfrm>
        </p:spPr>
        <p:txBody>
          <a:bodyPr/>
          <a:lstStyle/>
          <a:p>
            <a:pPr marR="0" eaLnBrk="1" hangingPunct="1"/>
            <a:endParaRPr lang="de-DE" dirty="0"/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9171"/>
            <a:ext cx="963883" cy="7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6056" y="456172"/>
            <a:ext cx="26853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</a:t>
            </a:r>
          </a:p>
        </p:txBody>
      </p:sp>
      <p:pic>
        <p:nvPicPr>
          <p:cNvPr id="7" name="Grafik 297" descr="Lämpe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1345332"/>
            <a:ext cx="237626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Print &amp; Pay-Einrichtung im Portal MeinZIV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Drucken an der WWU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" y="1777380"/>
            <a:ext cx="9208116" cy="393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3739967" y="3668479"/>
            <a:ext cx="1048057" cy="1554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707904" y="3976300"/>
            <a:ext cx="1048057" cy="1554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148064" y="5089748"/>
            <a:ext cx="2160240" cy="1554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116001" y="5397569"/>
            <a:ext cx="2160240" cy="1554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95537" y="1993404"/>
            <a:ext cx="648072" cy="1554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2" descr="Screenshot2015-12-26 10-28-30-s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73" y="265213"/>
            <a:ext cx="137264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7343800" y="11655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des</a:t>
            </a:r>
          </a:p>
        </p:txBody>
      </p:sp>
    </p:spTree>
    <p:extLst>
      <p:ext uri="{BB962C8B-B14F-4D97-AF65-F5344CB8AC3E}">
        <p14:creationId xmlns:p14="http://schemas.microsoft.com/office/powerpoint/2010/main" val="51891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alternativ zu Print &amp; Pay: Drucken und Kopieren über die </a:t>
            </a:r>
            <a:r>
              <a:rPr lang="de-DE" dirty="0" err="1"/>
              <a:t>MensaCard</a:t>
            </a:r>
            <a:r>
              <a:rPr lang="de-DE" dirty="0"/>
              <a:t> an den Multifunktionsgeräten des Studentenwerks</a:t>
            </a:r>
          </a:p>
          <a:p>
            <a:endParaRPr lang="de-DE" dirty="0"/>
          </a:p>
          <a:p>
            <a:r>
              <a:rPr lang="de-DE" dirty="0"/>
              <a:t>auch Scans möglich, </a:t>
            </a:r>
          </a:p>
          <a:p>
            <a:pPr marL="109516" indent="0">
              <a:buNone/>
            </a:pPr>
            <a:r>
              <a:rPr lang="de-DE" dirty="0"/>
              <a:t>   Ablage auf Speichergerät oder </a:t>
            </a:r>
          </a:p>
          <a:p>
            <a:pPr marL="109516" indent="0">
              <a:buNone/>
            </a:pPr>
            <a:r>
              <a:rPr lang="de-DE" dirty="0"/>
              <a:t>   Versand an WWU-E-Mail-Adresse* </a:t>
            </a:r>
          </a:p>
          <a:p>
            <a:pPr marL="109516" indent="0" algn="r">
              <a:buNone/>
            </a:pPr>
            <a:r>
              <a:rPr lang="de-DE" sz="2000" dirty="0"/>
              <a:t>*(einzurichten über MeinZIV)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Multifunktionsgeräte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6" name="Picture 2" descr="Fachschaft Lehramt GH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4923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PC-Arbeitsplätze rund um die Uhr</a:t>
            </a:r>
          </a:p>
          <a:p>
            <a:pPr lvl="1"/>
            <a:r>
              <a:rPr lang="de-DE" dirty="0"/>
              <a:t>Computer-Pools in vielen Gebäuden</a:t>
            </a:r>
          </a:p>
          <a:p>
            <a:pPr lvl="1"/>
            <a:r>
              <a:rPr lang="de-DE" dirty="0">
                <a:hlinkClick r:id="rId2"/>
              </a:rPr>
              <a:t>Liste der CIP‘s online abrufbar</a:t>
            </a:r>
            <a:endParaRPr lang="de-DE" dirty="0"/>
          </a:p>
          <a:p>
            <a:pPr lvl="1"/>
            <a:r>
              <a:rPr lang="de-DE" dirty="0"/>
              <a:t>für das Gebäude Einsteinstraße Zugang sogar </a:t>
            </a:r>
            <a:r>
              <a:rPr lang="de-DE" dirty="0">
                <a:hlinkClick r:id="rId3"/>
              </a:rPr>
              <a:t>rund um die Uhr</a:t>
            </a:r>
            <a:r>
              <a:rPr lang="de-DE" dirty="0"/>
              <a:t> mit elektronischer Schlüsselkarte möglich (ZIV Intro)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PC-Arbeitsplätze</a:t>
            </a:r>
          </a:p>
        </p:txBody>
      </p:sp>
      <p:pic>
        <p:nvPicPr>
          <p:cNvPr id="12290" name="Picture 2" descr="http://www.uni-muenster.de/ZIV.Film/ziv/09_ZIV-Intro.fl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478019"/>
            <a:ext cx="2543605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7" name="Picture 2" descr="Fachschaft Lehramt GH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Picture 2" descr="Screenshot2015-12-26 10-28-30-st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73" y="265213"/>
            <a:ext cx="137264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343800" y="11655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des</a:t>
            </a:r>
          </a:p>
        </p:txBody>
      </p:sp>
    </p:spTree>
    <p:extLst>
      <p:ext uri="{BB962C8B-B14F-4D97-AF65-F5344CB8AC3E}">
        <p14:creationId xmlns:p14="http://schemas.microsoft.com/office/powerpoint/2010/main" val="73052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97294"/>
            <a:ext cx="8229600" cy="3771638"/>
          </a:xfrm>
        </p:spPr>
        <p:txBody>
          <a:bodyPr/>
          <a:lstStyle/>
          <a:p>
            <a:pPr marL="365060" lvl="1" indent="-255544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de-DE" dirty="0"/>
              <a:t>umfangreiches Softwareangebot</a:t>
            </a:r>
          </a:p>
          <a:p>
            <a:pPr marL="365060" lvl="1" indent="-255544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de-DE" dirty="0"/>
              <a:t>teils kostenpflichtig, teils kostenfrei</a:t>
            </a:r>
          </a:p>
          <a:p>
            <a:pPr marL="109516" lvl="1" indent="0">
              <a:spcBef>
                <a:spcPts val="400"/>
              </a:spcBef>
              <a:buSzPct val="68000"/>
              <a:buNone/>
            </a:pPr>
            <a:endParaRPr lang="de-DE" dirty="0"/>
          </a:p>
          <a:p>
            <a:pPr marL="109516" lvl="1" indent="0">
              <a:spcBef>
                <a:spcPts val="400"/>
              </a:spcBef>
              <a:buSzPct val="68000"/>
              <a:buNone/>
            </a:pPr>
            <a:r>
              <a:rPr lang="de-DE" dirty="0"/>
              <a:t>…ein kleiner Einblick:</a:t>
            </a:r>
          </a:p>
          <a:p>
            <a:pPr marL="365060" lvl="1" indent="-255544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de-DE" dirty="0"/>
          </a:p>
          <a:p>
            <a:pPr marL="365060" lvl="1" indent="-255544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de-DE" dirty="0"/>
              <a:t>Microsoft Office 365 für 4,99€ im Jahr   </a:t>
            </a:r>
            <a:r>
              <a:rPr lang="de-DE" sz="1100" dirty="0"/>
              <a:t>(Stand 10.2016)</a:t>
            </a:r>
          </a:p>
          <a:p>
            <a:pPr marL="603144" lvl="2" indent="-255544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de-DE" sz="2300" dirty="0">
                <a:hlinkClick r:id="rId2"/>
              </a:rPr>
              <a:t>Link: Informationen</a:t>
            </a:r>
            <a:r>
              <a:rPr lang="de-DE" sz="2300" dirty="0"/>
              <a:t> zum Online-Office</a:t>
            </a:r>
            <a:br>
              <a:rPr lang="de-DE" sz="2300" dirty="0"/>
            </a:br>
            <a:endParaRPr lang="de-DE" sz="2300" dirty="0"/>
          </a:p>
          <a:p>
            <a:pPr marL="365060" lvl="1" indent="-255544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de-DE" dirty="0"/>
              <a:t>Windows-Pakete, Spezialsoftware und mehr in</a:t>
            </a:r>
          </a:p>
          <a:p>
            <a:pPr lvl="1"/>
            <a:r>
              <a:rPr lang="de-DE" dirty="0" err="1"/>
              <a:t>DreamSpark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Mathematik</a:t>
            </a:r>
            <a:r>
              <a:rPr lang="de-DE" dirty="0"/>
              <a:t> / </a:t>
            </a:r>
            <a:r>
              <a:rPr lang="de-DE" dirty="0">
                <a:hlinkClick r:id="rId4"/>
              </a:rPr>
              <a:t>Physik, Chemie, Biologie</a:t>
            </a:r>
            <a:endParaRPr lang="de-DE" dirty="0"/>
          </a:p>
          <a:p>
            <a:pPr lvl="1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Software über die Uni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012160" y="5089747"/>
            <a:ext cx="3110852" cy="591953"/>
            <a:chOff x="6012160" y="5089747"/>
            <a:chExt cx="3110852" cy="591953"/>
          </a:xfrm>
        </p:grpSpPr>
        <p:pic>
          <p:nvPicPr>
            <p:cNvPr id="6" name="Picture 2" descr="Fachschaft Lehramt GH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59" y="5089747"/>
              <a:ext cx="1849853" cy="59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6012160" y="5089747"/>
              <a:ext cx="1260999" cy="59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Picture 2" descr="Screenshot2015-12-26 10-28-30-st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73" y="265213"/>
            <a:ext cx="137264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343800" y="11655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…ein Angebot des</a:t>
            </a:r>
          </a:p>
        </p:txBody>
      </p:sp>
    </p:spTree>
    <p:extLst>
      <p:ext uri="{BB962C8B-B14F-4D97-AF65-F5344CB8AC3E}">
        <p14:creationId xmlns:p14="http://schemas.microsoft.com/office/powerpoint/2010/main" val="814153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1308</Words>
  <Application>Microsoft Office PowerPoint</Application>
  <PresentationFormat>Bildschirmpräsentation (16:10)</PresentationFormat>
  <Paragraphs>286</Paragraphs>
  <Slides>50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9" baseType="lpstr">
      <vt:lpstr>Arial</vt:lpstr>
      <vt:lpstr>Calibri</vt:lpstr>
      <vt:lpstr>Comic Sans MS</vt:lpstr>
      <vt:lpstr>Lucida Sans Unicode</vt:lpstr>
      <vt:lpstr>Verdana</vt:lpstr>
      <vt:lpstr>Wingdings</vt:lpstr>
      <vt:lpstr>Wingdings 2</vt:lpstr>
      <vt:lpstr>Wingdings 3</vt:lpstr>
      <vt:lpstr>Deimos</vt:lpstr>
      <vt:lpstr>Infos rund ums Studium</vt:lpstr>
      <vt:lpstr>Infos rund ums Studium</vt:lpstr>
      <vt:lpstr>Beratung und Schulung</vt:lpstr>
      <vt:lpstr>Drucken an der WWU</vt:lpstr>
      <vt:lpstr>ZIV – Das Zentrum für Informationsverarbeitung</vt:lpstr>
      <vt:lpstr>Drucken an der WWU</vt:lpstr>
      <vt:lpstr>Multifunktionsgeräte</vt:lpstr>
      <vt:lpstr>PC-Arbeitsplätze</vt:lpstr>
      <vt:lpstr>Software über die Uni </vt:lpstr>
      <vt:lpstr>Software über die Uni </vt:lpstr>
      <vt:lpstr>APPLE ON CAMPUS</vt:lpstr>
      <vt:lpstr>Hilfreiche Apps</vt:lpstr>
      <vt:lpstr>Hilfreiche Apps</vt:lpstr>
      <vt:lpstr>Die Sciebo-Cloud</vt:lpstr>
      <vt:lpstr>Die Sciebo-Cloud</vt:lpstr>
      <vt:lpstr>Die Sciebo-Cloud</vt:lpstr>
      <vt:lpstr>Alle (IT-) Infos auf einen Blick…</vt:lpstr>
      <vt:lpstr>…Seite mit vielen nützlichen Links…</vt:lpstr>
      <vt:lpstr>…Infofelder im Bereich „Links“…</vt:lpstr>
      <vt:lpstr>…Links zu allen WWU-Portalen…</vt:lpstr>
      <vt:lpstr>…sowie unzählige News zum Studium!</vt:lpstr>
      <vt:lpstr>PowerPoint-Präsentation</vt:lpstr>
      <vt:lpstr>Infos rund ums Studium</vt:lpstr>
      <vt:lpstr>Was ist Erasmus+?</vt:lpstr>
      <vt:lpstr>Erasmus+ für Lehrämtler</vt:lpstr>
      <vt:lpstr>Warum Erasmus+?</vt:lpstr>
      <vt:lpstr>Erasmus+ – Inspiration gewünscht?</vt:lpstr>
      <vt:lpstr>Erasmus+ – Teilnahmevoraussetzungen</vt:lpstr>
      <vt:lpstr>Erasmus+ - Bewerbung</vt:lpstr>
      <vt:lpstr>Ansprechpartner</vt:lpstr>
      <vt:lpstr>Infos rund ums Studium</vt:lpstr>
      <vt:lpstr>Sportangebot des HSP</vt:lpstr>
      <vt:lpstr>Sportangebot</vt:lpstr>
      <vt:lpstr>Sportangebot des HSP</vt:lpstr>
      <vt:lpstr>Campus Gym</vt:lpstr>
      <vt:lpstr>Die Mediothek</vt:lpstr>
      <vt:lpstr>Was bitte ist eine Mediothek?</vt:lpstr>
      <vt:lpstr>Wo und wann?</vt:lpstr>
      <vt:lpstr>Und was?</vt:lpstr>
      <vt:lpstr>Das wichtigste findet ihr auf unserer Homepage</vt:lpstr>
      <vt:lpstr>Infos rund ums Studium</vt:lpstr>
      <vt:lpstr>Was ermöglicht ein Stipendium?</vt:lpstr>
      <vt:lpstr>Wer vergibt Stipendien?</vt:lpstr>
      <vt:lpstr>PowerPoint-Präsentation</vt:lpstr>
      <vt:lpstr>PowerPoint-Präsentation</vt:lpstr>
      <vt:lpstr>Infos rund ums Studium</vt:lpstr>
      <vt:lpstr>Die ULB als Lern- und Arbeitsort</vt:lpstr>
      <vt:lpstr>Literatur verwalten mit Citavi</vt:lpstr>
      <vt:lpstr>Lizenzen der ULB</vt:lpstr>
      <vt:lpstr>Fragen???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Englisch – Erstis</dc:title>
  <dc:creator>Raphael Fehrmann</dc:creator>
  <cp:lastModifiedBy>Lukas Lohschelder</cp:lastModifiedBy>
  <cp:revision>121</cp:revision>
  <dcterms:created xsi:type="dcterms:W3CDTF">2011-10-03T14:54:45Z</dcterms:created>
  <dcterms:modified xsi:type="dcterms:W3CDTF">2019-10-01T07:35:19Z</dcterms:modified>
</cp:coreProperties>
</file>