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9"/>
  </p:notesMasterIdLst>
  <p:sldIdLst>
    <p:sldId id="265" r:id="rId2"/>
    <p:sldId id="266" r:id="rId3"/>
    <p:sldId id="287" r:id="rId4"/>
    <p:sldId id="274" r:id="rId5"/>
    <p:sldId id="288" r:id="rId6"/>
    <p:sldId id="286" r:id="rId7"/>
    <p:sldId id="268" r:id="rId8"/>
    <p:sldId id="271" r:id="rId9"/>
    <p:sldId id="284" r:id="rId10"/>
    <p:sldId id="282" r:id="rId11"/>
    <p:sldId id="281" r:id="rId12"/>
    <p:sldId id="275" r:id="rId13"/>
    <p:sldId id="289" r:id="rId14"/>
    <p:sldId id="276" r:id="rId15"/>
    <p:sldId id="278" r:id="rId16"/>
    <p:sldId id="272" r:id="rId17"/>
    <p:sldId id="273" r:id="rId1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899" autoAdjust="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06AC-1DD0-5F46-9BF1-DA6682ACB22B}" type="datetimeFigureOut">
              <a:rPr lang="de-DE" smtClean="0"/>
              <a:t>27.09.2018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D2EBD-64EB-0047-A35B-AF45937C08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305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3C1B-3B98-472E-B4E2-4839B7C0FEC6}" type="slidenum">
              <a:rPr lang="de-DE" smtClean="0">
                <a:solidFill>
                  <a:prstClr val="black"/>
                </a:solidFill>
              </a:rPr>
              <a:pPr/>
              <a:t>2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955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Helena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3C1B-3B98-472E-B4E2-4839B7C0FEC6}" type="slidenum">
              <a:rPr lang="de-DE" smtClean="0">
                <a:solidFill>
                  <a:prstClr val="black"/>
                </a:solidFill>
              </a:rPr>
              <a:pPr/>
              <a:t>8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027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Christina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3C1B-3B98-472E-B4E2-4839B7C0FEC6}" type="slidenum">
              <a:rPr lang="de-DE" smtClean="0">
                <a:solidFill>
                  <a:prstClr val="black"/>
                </a:solidFill>
              </a:rPr>
              <a:pPr/>
              <a:t>10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120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winkliges Dreiec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5" name="Rechtwinkliges Dreieck 4"/>
          <p:cNvSpPr>
            <a:spLocks/>
          </p:cNvSpPr>
          <p:nvPr userDrawn="1"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Freihandform 5"/>
          <p:cNvSpPr>
            <a:spLocks/>
          </p:cNvSpPr>
          <p:nvPr userDrawn="1"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Freihandform 6"/>
          <p:cNvSpPr>
            <a:spLocks/>
          </p:cNvSpPr>
          <p:nvPr userDrawn="1"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8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10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de-DE">
              <a:solidFill>
                <a:srgbClr val="FFC000">
                  <a:tint val="20000"/>
                </a:srgbClr>
              </a:solidFill>
            </a:endParaRPr>
          </a:p>
        </p:txBody>
      </p:sp>
      <p:sp>
        <p:nvSpPr>
          <p:cNvPr id="11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22F1440-64F2-4A3A-97DB-CEA735EDA7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34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71053-735A-407C-8FEC-E0EAED3C514E}" type="slidenum">
              <a:rPr lang="de-DE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9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39C6-E80F-4F15-B626-E788918D384C}" type="slidenum">
              <a:rPr lang="de-DE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00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AF3F2-4798-4A09-AE1B-986CCD6A4AA5}" type="slidenum">
              <a:rPr lang="de-DE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48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ingekerbter Richtungspfeil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5" name="Eingekerbter Richtungspfeil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F4C9A5-1E9E-457B-84E3-11ABA3114583}" type="slidenum">
              <a:rPr lang="de-DE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4133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BDEA38-7759-4C6C-BD5B-347CEEE7B67D}" type="slidenum">
              <a:rPr lang="de-DE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905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AE9252-A4F7-48E9-81F0-C323169C52F1}" type="slidenum">
              <a:rPr lang="de-DE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06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A5B70D-19E2-493E-96C4-D94152773C4D}" type="slidenum">
              <a:rPr lang="de-DE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150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3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C921D-2254-4239-9AB2-DA600E368967}" type="slidenum">
              <a:rPr lang="de-DE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676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D70D00-36BA-48DC-B473-FF38CAEE62FA}" type="slidenum">
              <a:rPr lang="de-DE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958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reihand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Rechtwinkliges Dreiec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ingekerbter Richtungspfeil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10" name="Eingekerbter Richtungspfeil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1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12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13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B927510-4016-4FBE-B4F4-3C5F49962724}" type="slidenum">
              <a:rPr lang="de-DE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511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0249" name="Textplatzhalt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8E9775-9EF8-429C-A936-F2B39FCAEC8D}" type="slidenum">
              <a:rPr lang="de-DE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10253" name="Picture 8" descr="Z:\Studien-&amp;Examensberatung\Eigene Bilder\logo_zfl.gif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4913" y="115888"/>
            <a:ext cx="148113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Picture 7" descr="Z:\Studien-&amp;Examensberatung\Eigene Bilder\GHR_Log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3663" y="6207125"/>
            <a:ext cx="26289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424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242" b="9185"/>
          <a:stretch/>
        </p:blipFill>
        <p:spPr>
          <a:xfrm>
            <a:off x="3419872" y="5301209"/>
            <a:ext cx="5724128" cy="155679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1401749"/>
            <a:ext cx="8060432" cy="1830388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de-DE" dirty="0"/>
              <a:t>Englisch für Grundschulen</a:t>
            </a:r>
          </a:p>
        </p:txBody>
      </p:sp>
      <p:sp>
        <p:nvSpPr>
          <p:cNvPr id="18435" name="Untertitel 2"/>
          <p:cNvSpPr>
            <a:spLocks noGrp="1"/>
          </p:cNvSpPr>
          <p:nvPr>
            <p:ph type="subTitle" idx="1"/>
          </p:nvPr>
        </p:nvSpPr>
        <p:spPr>
          <a:xfrm>
            <a:off x="827584" y="4365104"/>
            <a:ext cx="7772400" cy="1704206"/>
          </a:xfrm>
        </p:spPr>
        <p:txBody>
          <a:bodyPr/>
          <a:lstStyle/>
          <a:p>
            <a:pPr marR="0" eaLnBrk="1" hangingPunct="1"/>
            <a:r>
              <a:rPr lang="de-DE" dirty="0"/>
              <a:t>Modulplan, euer erstes Semester, die Anmeldung zu den Veranstaltungen &amp; mehr…</a:t>
            </a:r>
          </a:p>
        </p:txBody>
      </p:sp>
      <p:pic>
        <p:nvPicPr>
          <p:cNvPr id="4" name="Picture 3" descr="FS GHR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8558" y="756320"/>
            <a:ext cx="1035890" cy="9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139952" y="980728"/>
            <a:ext cx="33313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srgbClr val="464646"/>
                </a:solidFill>
                <a:latin typeface="Comic Sans MS" pitchFamily="66" charset="0"/>
              </a:rPr>
              <a:t>Fachschaft Lehramt GHR</a:t>
            </a:r>
          </a:p>
        </p:txBody>
      </p:sp>
    </p:spTree>
    <p:extLst>
      <p:ext uri="{BB962C8B-B14F-4D97-AF65-F5344CB8AC3E}">
        <p14:creationId xmlns:p14="http://schemas.microsoft.com/office/powerpoint/2010/main" val="4214426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5E7603D4-CAAC-403F-9593-E824783B17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96259"/>
            <a:ext cx="9144000" cy="2761789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Anmeldung zu Veranstaltungen</a:t>
            </a:r>
          </a:p>
        </p:txBody>
      </p:sp>
      <p:sp>
        <p:nvSpPr>
          <p:cNvPr id="6" name="Pfeil: nach rechts 5"/>
          <p:cNvSpPr/>
          <p:nvPr/>
        </p:nvSpPr>
        <p:spPr>
          <a:xfrm>
            <a:off x="734961" y="3742326"/>
            <a:ext cx="370384" cy="45719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feil: nach rechts 13"/>
          <p:cNvSpPr/>
          <p:nvPr/>
        </p:nvSpPr>
        <p:spPr>
          <a:xfrm>
            <a:off x="752030" y="3467912"/>
            <a:ext cx="370384" cy="45719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feil: nach rechts 11"/>
          <p:cNvSpPr/>
          <p:nvPr/>
        </p:nvSpPr>
        <p:spPr>
          <a:xfrm flipV="1">
            <a:off x="752030" y="4555451"/>
            <a:ext cx="370384" cy="45719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feil: nach rechts 12"/>
          <p:cNvSpPr/>
          <p:nvPr/>
        </p:nvSpPr>
        <p:spPr>
          <a:xfrm>
            <a:off x="752030" y="3946905"/>
            <a:ext cx="370384" cy="45719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905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5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Anmeldung zu Veranstaltungen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71E14983-1D4E-46A2-BBD9-86A4EDD845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5332"/>
            <a:ext cx="9144000" cy="464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278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0" y="1628800"/>
            <a:ext cx="9036496" cy="5472608"/>
          </a:xfrm>
        </p:spPr>
        <p:txBody>
          <a:bodyPr/>
          <a:lstStyle/>
          <a:p>
            <a:r>
              <a:rPr lang="de-DE" sz="2400" b="1" dirty="0"/>
              <a:t>Seminarplatzvergabe in den Grundlagenmodulen:</a:t>
            </a:r>
          </a:p>
          <a:p>
            <a:pPr>
              <a:buNone/>
            </a:pPr>
            <a:r>
              <a:rPr lang="de-DE" sz="2400" dirty="0"/>
              <a:t>	Für </a:t>
            </a:r>
            <a:r>
              <a:rPr lang="de-DE" sz="2400" u="sng" dirty="0"/>
              <a:t>Erstsemester</a:t>
            </a:r>
            <a:r>
              <a:rPr lang="de-DE" sz="2400" dirty="0"/>
              <a:t> gibt es ein spezielles Zeitfenster zur Seminarplatzvergabe!</a:t>
            </a:r>
          </a:p>
          <a:p>
            <a:pPr marL="109537" indent="0">
              <a:buNone/>
            </a:pPr>
            <a:r>
              <a:rPr lang="de-DE" sz="2400" b="1" dirty="0"/>
              <a:t>	</a:t>
            </a:r>
            <a:r>
              <a:rPr lang="de-DE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 1</a:t>
            </a:r>
            <a:r>
              <a:rPr lang="de-DE" sz="2400" b="1" dirty="0">
                <a:solidFill>
                  <a:srgbClr val="FF0000"/>
                </a:solidFill>
              </a:rPr>
              <a:t>. bis 7. Oktober: Anmeldung über HISLSF</a:t>
            </a:r>
          </a:p>
          <a:p>
            <a:pPr marL="109537" indent="0">
              <a:buNone/>
            </a:pPr>
            <a:endParaRPr lang="de-DE" sz="2400" b="1" dirty="0">
              <a:solidFill>
                <a:srgbClr val="FF0000"/>
              </a:solidFill>
            </a:endParaRPr>
          </a:p>
          <a:p>
            <a:r>
              <a:rPr lang="de-DE" sz="2400" dirty="0"/>
              <a:t>Gebt für jeden Veranstaltungstyp (außer die Vorlesung) neben eurem Wunschseminar ca. 2 alternative Veranstaltungen an!</a:t>
            </a:r>
          </a:p>
          <a:p>
            <a:endParaRPr lang="de-DE" sz="2400" dirty="0"/>
          </a:p>
          <a:p>
            <a:r>
              <a:rPr lang="de-DE" sz="2400" dirty="0"/>
              <a:t>Reihenfolge der Online-Belegung in HISLSF entspricht der Priorität: 1. Belegung= Erstwunsch</a:t>
            </a:r>
          </a:p>
          <a:p>
            <a:endParaRPr lang="de-DE" sz="24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Anmeldung zu Veranstaltungen</a:t>
            </a:r>
          </a:p>
        </p:txBody>
      </p:sp>
    </p:spTree>
    <p:extLst>
      <p:ext uri="{BB962C8B-B14F-4D97-AF65-F5344CB8AC3E}">
        <p14:creationId xmlns:p14="http://schemas.microsoft.com/office/powerpoint/2010/main" val="2169672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0" y="1628800"/>
            <a:ext cx="9036496" cy="5472608"/>
          </a:xfrm>
        </p:spPr>
        <p:txBody>
          <a:bodyPr/>
          <a:lstStyle/>
          <a:p>
            <a:r>
              <a:rPr lang="de-DE" sz="4000" dirty="0"/>
              <a:t>Eine Änderung der Reihenfolge ist nachträglich nicht möglich!</a:t>
            </a:r>
          </a:p>
          <a:p>
            <a:r>
              <a:rPr lang="de-DE" sz="4000" dirty="0"/>
              <a:t>Ihr müsst also erst alle Wünsche zu einer Veranstaltung abwählen und dann neu anmelden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Anmeldung zu Veranstaltungen</a:t>
            </a:r>
          </a:p>
        </p:txBody>
      </p:sp>
    </p:spTree>
    <p:extLst>
      <p:ext uri="{BB962C8B-B14F-4D97-AF65-F5344CB8AC3E}">
        <p14:creationId xmlns:p14="http://schemas.microsoft.com/office/powerpoint/2010/main" val="3943067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87819" y="1692276"/>
            <a:ext cx="8697144" cy="4813994"/>
          </a:xfrm>
        </p:spPr>
        <p:txBody>
          <a:bodyPr/>
          <a:lstStyle/>
          <a:p>
            <a:r>
              <a:rPr lang="de-DE" sz="2400" dirty="0"/>
              <a:t>Die Zuteilung erfolgt über den persönlichen Stundenplan im HISLSF. Dort bleiben nur die Veranstaltungen stehen, die ihr bekommen habt</a:t>
            </a:r>
          </a:p>
          <a:p>
            <a:endParaRPr lang="de-DE" sz="2400" dirty="0"/>
          </a:p>
          <a:p>
            <a:r>
              <a:rPr lang="de-DE" sz="2400" dirty="0"/>
              <a:t>Alle Lehrveranstaltungen für Erstsemester beginnen </a:t>
            </a:r>
            <a:r>
              <a:rPr lang="de-DE" sz="2400" b="1" dirty="0"/>
              <a:t>in der Regel </a:t>
            </a:r>
            <a:r>
              <a:rPr lang="de-DE" sz="2400" dirty="0"/>
              <a:t>ab der 2. Vorlesungswoche                       (15. Oktober 2018)</a:t>
            </a:r>
          </a:p>
          <a:p>
            <a:endParaRPr lang="de-DE" sz="2800" dirty="0"/>
          </a:p>
          <a:p>
            <a:pPr marL="109537" indent="0" algn="ctr">
              <a:buNone/>
            </a:pPr>
            <a:r>
              <a:rPr lang="de-DE" sz="2400" dirty="0"/>
              <a:t>WICHTIG FÜR DIE NÄCHSTEN SEMESTER: </a:t>
            </a:r>
            <a:br>
              <a:rPr lang="de-DE" sz="2400" dirty="0"/>
            </a:br>
            <a:r>
              <a:rPr lang="de-DE" sz="2400" dirty="0"/>
              <a:t>Die Anmeldefristen für Englisch liegen normalerweise sehr früh!!</a:t>
            </a:r>
          </a:p>
          <a:p>
            <a:endParaRPr lang="de-DE" sz="2800" dirty="0"/>
          </a:p>
          <a:p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Anmeldung zu Veranstaltungen</a:t>
            </a:r>
          </a:p>
        </p:txBody>
      </p:sp>
      <p:sp>
        <p:nvSpPr>
          <p:cNvPr id="3" name="Rechteck 2"/>
          <p:cNvSpPr/>
          <p:nvPr/>
        </p:nvSpPr>
        <p:spPr>
          <a:xfrm>
            <a:off x="611560" y="4725144"/>
            <a:ext cx="8244408" cy="129614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Kontakt</a:t>
            </a:r>
          </a:p>
        </p:txBody>
      </p:sp>
      <p:sp>
        <p:nvSpPr>
          <p:cNvPr id="4" name="Rechteck 3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b="1" dirty="0"/>
              <a:t>Englisches Seminar </a:t>
            </a:r>
          </a:p>
          <a:p>
            <a:pPr>
              <a:buNone/>
            </a:pPr>
            <a:r>
              <a:rPr lang="de-DE" b="1" dirty="0"/>
              <a:t>	</a:t>
            </a:r>
            <a:r>
              <a:rPr lang="de-DE" dirty="0"/>
              <a:t>Johannisstr. 12-20, 48143 Münster </a:t>
            </a:r>
            <a:br>
              <a:rPr lang="de-DE" dirty="0"/>
            </a:br>
            <a:r>
              <a:rPr lang="de-DE" dirty="0"/>
              <a:t>Tel: (0251) 83-24500, Fax: (0251)8324645</a:t>
            </a:r>
          </a:p>
          <a:p>
            <a:pPr>
              <a:buNone/>
            </a:pPr>
            <a:r>
              <a:rPr lang="de-DE" dirty="0"/>
              <a:t>	E-Mail: englsem@uni-muenster.de</a:t>
            </a:r>
          </a:p>
          <a:p>
            <a:pPr>
              <a:buNone/>
            </a:pPr>
            <a:r>
              <a:rPr lang="de-DE" dirty="0"/>
              <a:t>	Home: https://www.uni-muenster.de/Anglistik/</a:t>
            </a:r>
            <a:br>
              <a:rPr lang="de-DE" dirty="0"/>
            </a:br>
            <a:endParaRPr lang="de-DE" dirty="0"/>
          </a:p>
          <a:p>
            <a:r>
              <a:rPr lang="de-DE" b="1" dirty="0"/>
              <a:t>Ansprechpartner in Studienfragen </a:t>
            </a:r>
            <a:r>
              <a:rPr lang="de-DE" sz="2100" dirty="0"/>
              <a:t>(https://www.uni-muenster.de/Anglistik/Study/studentadvisoryservice/index.html)</a:t>
            </a:r>
          </a:p>
          <a:p>
            <a:pPr>
              <a:buNone/>
            </a:pPr>
            <a:r>
              <a:rPr lang="de-DE" dirty="0"/>
              <a:t>	Dr. Silke Stroh (Room 121)</a:t>
            </a:r>
            <a:br>
              <a:rPr lang="de-DE" dirty="0"/>
            </a:br>
            <a:r>
              <a:rPr lang="de-DE" dirty="0"/>
              <a:t>Amrei Sander (Room 120)</a:t>
            </a:r>
            <a:br>
              <a:rPr lang="de-DE" dirty="0"/>
            </a:br>
            <a:r>
              <a:rPr lang="de-DE" dirty="0"/>
              <a:t>E-Mail: beres@uni-muenster.de</a:t>
            </a:r>
            <a:br>
              <a:rPr lang="de-DE" dirty="0"/>
            </a:br>
            <a:endParaRPr lang="de-DE" dirty="0"/>
          </a:p>
          <a:p>
            <a:r>
              <a:rPr lang="de-DE" b="1" dirty="0"/>
              <a:t>Zuständig für </a:t>
            </a:r>
            <a:r>
              <a:rPr lang="de-DE" b="1" dirty="0" err="1"/>
              <a:t>BAFöG</a:t>
            </a:r>
            <a:r>
              <a:rPr lang="de-DE" b="1" dirty="0"/>
              <a:t>-Bescheinigungen </a:t>
            </a:r>
            <a:endParaRPr lang="de-DE" dirty="0"/>
          </a:p>
          <a:p>
            <a:pPr>
              <a:buNone/>
            </a:pPr>
            <a:r>
              <a:rPr lang="de-DE" dirty="0"/>
              <a:t>	siehe Ansprechpartner</a:t>
            </a:r>
          </a:p>
        </p:txBody>
      </p:sp>
    </p:spTree>
    <p:extLst>
      <p:ext uri="{BB962C8B-B14F-4D97-AF65-F5344CB8AC3E}">
        <p14:creationId xmlns:p14="http://schemas.microsoft.com/office/powerpoint/2010/main" val="2827808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sz="8000" dirty="0"/>
          </a:p>
          <a:p>
            <a:pPr>
              <a:buNone/>
            </a:pPr>
            <a:r>
              <a:rPr lang="de-DE" sz="8000" dirty="0"/>
              <a:t>Fragen ?</a:t>
            </a:r>
          </a:p>
        </p:txBody>
      </p:sp>
      <p:pic>
        <p:nvPicPr>
          <p:cNvPr id="1026" name="Picture 2" descr="http://www.uwe-home.net/portal/_grafik/lehrer_laemp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124744"/>
            <a:ext cx="3951467" cy="4680520"/>
          </a:xfrm>
          <a:prstGeom prst="rect">
            <a:avLst/>
          </a:prstGeom>
          <a:noFill/>
        </p:spPr>
      </p:pic>
      <p:sp>
        <p:nvSpPr>
          <p:cNvPr id="5" name="Rechteck 4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1393209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242" b="9185"/>
          <a:stretch/>
        </p:blipFill>
        <p:spPr>
          <a:xfrm>
            <a:off x="3419872" y="5301209"/>
            <a:ext cx="5724128" cy="1556792"/>
          </a:xfrm>
          <a:prstGeom prst="rect">
            <a:avLst/>
          </a:prstGeom>
        </p:spPr>
      </p:pic>
      <p:pic>
        <p:nvPicPr>
          <p:cNvPr id="4" name="Picture 3" descr="FS GHR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8558" y="756320"/>
            <a:ext cx="1035890" cy="9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139952" y="980728"/>
            <a:ext cx="33313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srgbClr val="464646"/>
                </a:solidFill>
                <a:latin typeface="Comic Sans MS" pitchFamily="66" charset="0"/>
              </a:rPr>
              <a:t>Fachschaft Lehramt GHR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79512" y="1228564"/>
            <a:ext cx="8779968" cy="4508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287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Ende</a:t>
            </a:r>
          </a:p>
        </p:txBody>
      </p:sp>
    </p:spTree>
    <p:extLst>
      <p:ext uri="{BB962C8B-B14F-4D97-AF65-F5344CB8AC3E}">
        <p14:creationId xmlns:p14="http://schemas.microsoft.com/office/powerpoint/2010/main" val="3009074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135024C-3859-43AE-80B2-029B350DBF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769" y="800906"/>
            <a:ext cx="8594461" cy="5256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848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B1C69590-7699-44FF-88A0-E2FD223253EC}"/>
              </a:ext>
            </a:extLst>
          </p:cNvPr>
          <p:cNvSpPr/>
          <p:nvPr/>
        </p:nvSpPr>
        <p:spPr>
          <a:xfrm>
            <a:off x="7380312" y="116632"/>
            <a:ext cx="161967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highlight>
                <a:srgbClr val="000080"/>
              </a:highlight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F241321-A2FF-413C-81C5-3EBA6A9287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506" y="1031032"/>
            <a:ext cx="8666988" cy="365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833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7596336" y="0"/>
            <a:ext cx="1547664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-324742"/>
            <a:ext cx="8229600" cy="1215008"/>
          </a:xfrm>
        </p:spPr>
        <p:txBody>
          <a:bodyPr>
            <a:normAutofit/>
          </a:bodyPr>
          <a:lstStyle/>
          <a:p>
            <a:pPr algn="ctr"/>
            <a:r>
              <a:rPr lang="de-DE" sz="3600" dirty="0"/>
              <a:t>Die ersten beiden Semester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4A52F2F-C185-43DD-8F3D-799CAEEF8A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567" y="670272"/>
            <a:ext cx="8594461" cy="5256188"/>
          </a:xfrm>
          <a:prstGeom prst="rect">
            <a:avLst/>
          </a:prstGeom>
        </p:spPr>
      </p:pic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4B414EA7-FCE1-4411-A85C-A85EB8180D35}"/>
              </a:ext>
            </a:extLst>
          </p:cNvPr>
          <p:cNvSpPr/>
          <p:nvPr/>
        </p:nvSpPr>
        <p:spPr>
          <a:xfrm>
            <a:off x="1835696" y="1340768"/>
            <a:ext cx="4752528" cy="936104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70D5DC98-0C14-4060-9AEB-BF39EB819114}"/>
              </a:ext>
            </a:extLst>
          </p:cNvPr>
          <p:cNvSpPr/>
          <p:nvPr/>
        </p:nvSpPr>
        <p:spPr>
          <a:xfrm>
            <a:off x="1772170" y="2960948"/>
            <a:ext cx="4752528" cy="612068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7737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7596336" y="0"/>
            <a:ext cx="1547664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-324742"/>
            <a:ext cx="8229600" cy="1215008"/>
          </a:xfrm>
        </p:spPr>
        <p:txBody>
          <a:bodyPr>
            <a:normAutofit/>
          </a:bodyPr>
          <a:lstStyle/>
          <a:p>
            <a:pPr algn="ctr"/>
            <a:r>
              <a:rPr lang="de-DE" sz="3600" dirty="0"/>
              <a:t>Die ersten beiden Semester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4A52F2F-C185-43DD-8F3D-799CAEEF8A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567" y="670272"/>
            <a:ext cx="8594461" cy="5256188"/>
          </a:xfrm>
          <a:prstGeom prst="rect">
            <a:avLst/>
          </a:prstGeom>
        </p:spPr>
      </p:pic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4B414EA7-FCE1-4411-A85C-A85EB8180D35}"/>
              </a:ext>
            </a:extLst>
          </p:cNvPr>
          <p:cNvSpPr/>
          <p:nvPr/>
        </p:nvSpPr>
        <p:spPr>
          <a:xfrm>
            <a:off x="1802222" y="2276871"/>
            <a:ext cx="4752528" cy="663439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70D5DC98-0C14-4060-9AEB-BF39EB819114}"/>
              </a:ext>
            </a:extLst>
          </p:cNvPr>
          <p:cNvSpPr/>
          <p:nvPr/>
        </p:nvSpPr>
        <p:spPr>
          <a:xfrm>
            <a:off x="1777179" y="3489598"/>
            <a:ext cx="4752528" cy="803498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7364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A7C7662C-8DA8-4309-8F90-348DCDB8C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650" dirty="0"/>
              <a:t>Vorlesung: </a:t>
            </a:r>
            <a:r>
              <a:rPr lang="de-DE" sz="2650" dirty="0" err="1"/>
              <a:t>Introduction</a:t>
            </a:r>
            <a:r>
              <a:rPr lang="de-DE" sz="2650" dirty="0"/>
              <a:t> </a:t>
            </a:r>
            <a:r>
              <a:rPr lang="de-DE" sz="2650" dirty="0" err="1"/>
              <a:t>to</a:t>
            </a:r>
            <a:r>
              <a:rPr lang="de-DE" sz="2650" dirty="0"/>
              <a:t> </a:t>
            </a:r>
            <a:r>
              <a:rPr lang="de-DE" sz="2650" dirty="0" err="1"/>
              <a:t>Literary</a:t>
            </a:r>
            <a:r>
              <a:rPr lang="de-DE" sz="2650" dirty="0"/>
              <a:t> and Cultural Studies I (1. Treffen: 10.10. um 18 Uhr im </a:t>
            </a:r>
            <a:r>
              <a:rPr lang="de-DE" sz="2650" dirty="0" err="1"/>
              <a:t>AudiMax</a:t>
            </a:r>
            <a:r>
              <a:rPr lang="de-DE" sz="2650" dirty="0"/>
              <a:t>)</a:t>
            </a:r>
          </a:p>
          <a:p>
            <a:r>
              <a:rPr lang="de-DE" sz="2650" dirty="0"/>
              <a:t>Seminar: </a:t>
            </a:r>
            <a:r>
              <a:rPr lang="de-DE" sz="2650" dirty="0" err="1"/>
              <a:t>Introduction</a:t>
            </a:r>
            <a:r>
              <a:rPr lang="de-DE" sz="2650" dirty="0"/>
              <a:t> </a:t>
            </a:r>
            <a:r>
              <a:rPr lang="de-DE" sz="2650" dirty="0" err="1"/>
              <a:t>to</a:t>
            </a:r>
            <a:r>
              <a:rPr lang="de-DE" sz="2650" dirty="0"/>
              <a:t> English </a:t>
            </a:r>
            <a:r>
              <a:rPr lang="de-DE" sz="2650" dirty="0" err="1"/>
              <a:t>Linguistics</a:t>
            </a:r>
            <a:endParaRPr lang="de-DE" sz="2650" dirty="0"/>
          </a:p>
          <a:p>
            <a:r>
              <a:rPr lang="de-DE" sz="2650" dirty="0"/>
              <a:t>Seminar: Academic Skills </a:t>
            </a:r>
          </a:p>
          <a:p>
            <a:r>
              <a:rPr lang="de-DE" sz="2650" dirty="0" err="1"/>
              <a:t>Self</a:t>
            </a:r>
            <a:r>
              <a:rPr lang="de-DE" sz="2650" dirty="0"/>
              <a:t> Study and Portfolio</a:t>
            </a:r>
          </a:p>
          <a:p>
            <a:pPr marL="109537" indent="0">
              <a:buNone/>
            </a:pPr>
            <a:r>
              <a:rPr lang="de-DE" sz="2650" dirty="0">
                <a:sym typeface="Wingdings" panose="05000000000000000000" pitchFamily="2" charset="2"/>
              </a:rPr>
              <a:t> Wichtig: Besucht auf jeden Fall die Einführungsveranstaltung am 12.10. um 10 Uhr im </a:t>
            </a:r>
            <a:r>
              <a:rPr lang="de-DE" sz="2650" dirty="0" err="1">
                <a:sym typeface="Wingdings" panose="05000000000000000000" pitchFamily="2" charset="2"/>
              </a:rPr>
              <a:t>AudiMax</a:t>
            </a:r>
            <a:r>
              <a:rPr lang="de-DE" sz="2650" dirty="0">
                <a:sym typeface="Wingdings" panose="05000000000000000000" pitchFamily="2" charset="2"/>
              </a:rPr>
              <a:t>! Hier erhaltet ihr die relevanten Informationen zu dieser Veranstaltung</a:t>
            </a:r>
            <a:endParaRPr lang="de-DE" sz="2650" dirty="0"/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3EAD896-7CE4-4928-9195-D778B5867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Für das 1. Semester: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FD4509F-AC0F-479B-812F-15A532BDBB4F}"/>
              </a:ext>
            </a:extLst>
          </p:cNvPr>
          <p:cNvSpPr/>
          <p:nvPr/>
        </p:nvSpPr>
        <p:spPr>
          <a:xfrm>
            <a:off x="7380312" y="95235"/>
            <a:ext cx="161967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highlight>
                <a:srgbClr val="00008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037562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de-DE" sz="6600" dirty="0"/>
              <a:t>Fragen zum Modulplan?</a:t>
            </a:r>
          </a:p>
        </p:txBody>
      </p:sp>
      <p:sp>
        <p:nvSpPr>
          <p:cNvPr id="5" name="Rechteck 4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3187297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5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Anmeldung zu Veranstaltungen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475252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de-DE" b="1" dirty="0"/>
          </a:p>
          <a:p>
            <a:pPr>
              <a:buNone/>
            </a:pPr>
            <a:r>
              <a:rPr lang="de-DE" dirty="0"/>
              <a:t>Jeweils </a:t>
            </a:r>
            <a:r>
              <a:rPr lang="de-DE" b="1" dirty="0"/>
              <a:t>„aktuelle“ Informationen</a:t>
            </a:r>
            <a:r>
              <a:rPr lang="de-DE" dirty="0"/>
              <a:t> erhaltet ihr im zentralen</a:t>
            </a:r>
          </a:p>
          <a:p>
            <a:pPr>
              <a:buNone/>
            </a:pPr>
            <a:r>
              <a:rPr lang="de-DE" dirty="0">
                <a:solidFill>
                  <a:srgbClr val="FF0000"/>
                </a:solidFill>
              </a:rPr>
              <a:t>Online-Vorlesungsverzeichnis</a:t>
            </a:r>
            <a:r>
              <a:rPr lang="de-DE" dirty="0"/>
              <a:t> der WWU über das System </a:t>
            </a:r>
            <a:r>
              <a:rPr lang="de-DE" b="1" u="sng" dirty="0">
                <a:solidFill>
                  <a:srgbClr val="FF0000"/>
                </a:solidFill>
              </a:rPr>
              <a:t>HISLSF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unter:</a:t>
            </a:r>
          </a:p>
          <a:p>
            <a:pPr>
              <a:buNone/>
            </a:pPr>
            <a:r>
              <a:rPr lang="de-DE" sz="2600" dirty="0">
                <a:sym typeface="Wingdings" panose="05000000000000000000" pitchFamily="2" charset="2"/>
              </a:rPr>
              <a:t> </a:t>
            </a:r>
            <a:r>
              <a:rPr lang="de-DE" sz="2600" dirty="0"/>
              <a:t>http://uvlsf.uni-muenster.de/</a:t>
            </a:r>
          </a:p>
          <a:p>
            <a:pPr>
              <a:buNone/>
            </a:pPr>
            <a:endParaRPr lang="de-DE" dirty="0"/>
          </a:p>
          <a:p>
            <a:pPr>
              <a:buNone/>
            </a:pPr>
            <a:r>
              <a:rPr lang="de-DE" sz="2900" b="1" u="sng" dirty="0"/>
              <a:t>So findet ihr eure Kurse:</a:t>
            </a:r>
          </a:p>
          <a:p>
            <a:pPr lvl="0">
              <a:buNone/>
            </a:pPr>
            <a:r>
              <a:rPr lang="de-DE" dirty="0">
                <a:sym typeface="Wingdings" pitchFamily="2" charset="2"/>
              </a:rPr>
              <a:t></a:t>
            </a:r>
            <a:r>
              <a:rPr lang="de-DE" dirty="0"/>
              <a:t>Philologie </a:t>
            </a:r>
          </a:p>
          <a:p>
            <a:pPr lvl="0">
              <a:buNone/>
            </a:pPr>
            <a:r>
              <a:rPr lang="de-DE" dirty="0"/>
              <a:t>	</a:t>
            </a:r>
            <a:r>
              <a:rPr lang="de-DE" dirty="0">
                <a:sym typeface="Wingdings" pitchFamily="2" charset="2"/>
              </a:rPr>
              <a:t> </a:t>
            </a:r>
            <a:r>
              <a:rPr lang="de-DE" dirty="0"/>
              <a:t>Englisches Seminar</a:t>
            </a:r>
          </a:p>
          <a:p>
            <a:pPr>
              <a:buNone/>
            </a:pPr>
            <a:r>
              <a:rPr lang="de-DE" dirty="0"/>
              <a:t>	      </a:t>
            </a:r>
            <a:r>
              <a:rPr lang="de-DE" dirty="0">
                <a:sym typeface="Wingdings" pitchFamily="2" charset="2"/>
              </a:rPr>
              <a:t> Bachelor 1. Studienjahr (Studiengänge G, </a:t>
            </a:r>
            <a:r>
              <a:rPr lang="de-DE" dirty="0" err="1">
                <a:sym typeface="Wingdings" pitchFamily="2" charset="2"/>
              </a:rPr>
              <a:t>HRGe</a:t>
            </a:r>
            <a:r>
              <a:rPr lang="de-DE" dirty="0">
                <a:sym typeface="Wingdings" pitchFamily="2" charset="2"/>
              </a:rPr>
              <a:t>, BK, </a:t>
            </a:r>
            <a:br>
              <a:rPr lang="de-DE" dirty="0">
                <a:sym typeface="Wingdings" pitchFamily="2" charset="2"/>
              </a:rPr>
            </a:br>
            <a:r>
              <a:rPr lang="de-DE" dirty="0">
                <a:sym typeface="Wingdings" pitchFamily="2" charset="2"/>
              </a:rPr>
              <a:t>          2fachBA)   	</a:t>
            </a:r>
          </a:p>
          <a:p>
            <a:pPr lvl="0">
              <a:buNone/>
            </a:pPr>
            <a:r>
              <a:rPr lang="de-DE" dirty="0">
                <a:sym typeface="Wingdings" pitchFamily="2" charset="2"/>
              </a:rPr>
              <a:t>			 Grundkurs 1: </a:t>
            </a:r>
            <a:r>
              <a:rPr lang="de-DE" dirty="0" err="1">
                <a:sym typeface="Wingdings" pitchFamily="2" charset="2"/>
              </a:rPr>
              <a:t>Introduction</a:t>
            </a:r>
            <a:r>
              <a:rPr lang="de-DE" dirty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to</a:t>
            </a:r>
            <a:r>
              <a:rPr lang="de-DE" dirty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Linguistics</a:t>
            </a:r>
            <a:r>
              <a:rPr lang="de-DE" dirty="0">
                <a:sym typeface="Wingdings" pitchFamily="2" charset="2"/>
              </a:rPr>
              <a:t> I</a:t>
            </a:r>
          </a:p>
          <a:p>
            <a:pPr lvl="0">
              <a:buNone/>
            </a:pPr>
            <a:r>
              <a:rPr lang="de-DE" dirty="0">
                <a:sym typeface="Wingdings" pitchFamily="2" charset="2"/>
              </a:rPr>
              <a:t>			</a:t>
            </a:r>
            <a:r>
              <a:rPr lang="de-DE" dirty="0">
                <a:sym typeface="Wingdings"/>
              </a:rPr>
              <a:t> Grundkurs 1: </a:t>
            </a:r>
            <a:r>
              <a:rPr lang="de-DE" dirty="0" err="1">
                <a:sym typeface="Wingdings"/>
              </a:rPr>
              <a:t>Introduction</a:t>
            </a:r>
            <a:r>
              <a:rPr lang="de-DE" dirty="0">
                <a:sym typeface="Wingdings"/>
              </a:rPr>
              <a:t> </a:t>
            </a:r>
            <a:r>
              <a:rPr lang="de-DE" dirty="0" err="1">
                <a:sym typeface="Wingdings"/>
              </a:rPr>
              <a:t>to</a:t>
            </a:r>
            <a:r>
              <a:rPr lang="de-DE" dirty="0">
                <a:sym typeface="Wingdings"/>
              </a:rPr>
              <a:t> </a:t>
            </a:r>
            <a:r>
              <a:rPr lang="de-DE" dirty="0" err="1">
                <a:sym typeface="Wingdings"/>
              </a:rPr>
              <a:t>Literary</a:t>
            </a:r>
            <a:r>
              <a:rPr lang="de-DE" dirty="0">
                <a:sym typeface="Wingdings"/>
              </a:rPr>
              <a:t> </a:t>
            </a:r>
            <a:r>
              <a:rPr lang="de-DE" dirty="0" err="1">
                <a:sym typeface="Wingdings"/>
              </a:rPr>
              <a:t>and</a:t>
            </a:r>
            <a:r>
              <a:rPr lang="de-DE" dirty="0">
                <a:sym typeface="Wingdings"/>
              </a:rPr>
              <a:t> </a:t>
            </a:r>
            <a:br>
              <a:rPr lang="de-DE" dirty="0">
                <a:sym typeface="Wingdings"/>
              </a:rPr>
            </a:br>
            <a:r>
              <a:rPr lang="de-DE" dirty="0">
                <a:sym typeface="Wingdings"/>
              </a:rPr>
              <a:t>		    Cultural Studies I</a:t>
            </a:r>
            <a:endParaRPr lang="de-DE" dirty="0"/>
          </a:p>
          <a:p>
            <a:pPr lvl="0">
              <a:buNone/>
            </a:pPr>
            <a:r>
              <a:rPr lang="de-DE" dirty="0"/>
              <a:t>			</a:t>
            </a:r>
            <a:r>
              <a:rPr lang="de-DE" dirty="0">
                <a:sym typeface="Wingdings" pitchFamily="2" charset="2"/>
              </a:rPr>
              <a:t> </a:t>
            </a:r>
            <a:r>
              <a:rPr lang="en-US" dirty="0" err="1"/>
              <a:t>Übung</a:t>
            </a:r>
            <a:r>
              <a:rPr lang="en-US" dirty="0"/>
              <a:t>: Academic Skills    </a:t>
            </a:r>
          </a:p>
          <a:p>
            <a:pPr lvl="0">
              <a:buNone/>
            </a:pPr>
            <a:r>
              <a:rPr lang="de-DE" dirty="0"/>
              <a:t>			</a:t>
            </a:r>
            <a:r>
              <a:rPr lang="de-DE" dirty="0">
                <a:sym typeface="Wingdings" panose="05000000000000000000" pitchFamily="2" charset="2"/>
              </a:rPr>
              <a:t> Modul 3: Language Practice</a:t>
            </a:r>
          </a:p>
          <a:p>
            <a:pPr lvl="0">
              <a:buNone/>
            </a:pPr>
            <a:r>
              <a:rPr lang="de-DE" dirty="0">
                <a:sym typeface="Wingdings" panose="05000000000000000000" pitchFamily="2" charset="2"/>
              </a:rPr>
              <a:t>				 </a:t>
            </a:r>
            <a:r>
              <a:rPr lang="de-DE" dirty="0" err="1">
                <a:sym typeface="Wingdings" panose="05000000000000000000" pitchFamily="2" charset="2"/>
              </a:rPr>
              <a:t>Self</a:t>
            </a:r>
            <a:r>
              <a:rPr lang="de-DE" dirty="0">
                <a:sym typeface="Wingdings" panose="05000000000000000000" pitchFamily="2" charset="2"/>
              </a:rPr>
              <a:t> Study + Portfolio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7176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5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Anmeldung zu Veranstaltungen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67"/>
          <a:stretch/>
        </p:blipFill>
        <p:spPr>
          <a:xfrm>
            <a:off x="0" y="1268760"/>
            <a:ext cx="9123174" cy="444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7524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Benutzerdefiniert 3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FFC00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245</Words>
  <Application>Microsoft Office PowerPoint</Application>
  <PresentationFormat>Bildschirmpräsentation (4:3)</PresentationFormat>
  <Paragraphs>65</Paragraphs>
  <Slides>17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7" baseType="lpstr">
      <vt:lpstr>Aharoni</vt:lpstr>
      <vt:lpstr>Arial</vt:lpstr>
      <vt:lpstr>Calibri</vt:lpstr>
      <vt:lpstr>Comic Sans MS</vt:lpstr>
      <vt:lpstr>Lucida Sans Unicode</vt:lpstr>
      <vt:lpstr>Verdana</vt:lpstr>
      <vt:lpstr>Wingdings</vt:lpstr>
      <vt:lpstr>Wingdings 2</vt:lpstr>
      <vt:lpstr>Wingdings 3</vt:lpstr>
      <vt:lpstr>Deimos</vt:lpstr>
      <vt:lpstr>Englisch für Grundschulen</vt:lpstr>
      <vt:lpstr>PowerPoint-Präsentation</vt:lpstr>
      <vt:lpstr>PowerPoint-Präsentation</vt:lpstr>
      <vt:lpstr>Die ersten beiden Semester</vt:lpstr>
      <vt:lpstr>Die ersten beiden Semester</vt:lpstr>
      <vt:lpstr>Für das 1. Semester:</vt:lpstr>
      <vt:lpstr>PowerPoint-Präsentation</vt:lpstr>
      <vt:lpstr>Anmeldung zu Veranstaltungen</vt:lpstr>
      <vt:lpstr>Anmeldung zu Veranstaltungen</vt:lpstr>
      <vt:lpstr>Anmeldung zu Veranstaltungen</vt:lpstr>
      <vt:lpstr>Anmeldung zu Veranstaltungen</vt:lpstr>
      <vt:lpstr>Anmeldung zu Veranstaltungen</vt:lpstr>
      <vt:lpstr>Anmeldung zu Veranstaltungen</vt:lpstr>
      <vt:lpstr>Anmeldung zu Veranstaltungen</vt:lpstr>
      <vt:lpstr>Kontakt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Willkommen Englisch – Erstis</dc:title>
  <dc:creator>Janina Huesmann</dc:creator>
  <cp:lastModifiedBy>Thomas Jöhne</cp:lastModifiedBy>
  <cp:revision>77</cp:revision>
  <dcterms:created xsi:type="dcterms:W3CDTF">2011-10-03T14:54:45Z</dcterms:created>
  <dcterms:modified xsi:type="dcterms:W3CDTF">2018-09-27T16:51:21Z</dcterms:modified>
</cp:coreProperties>
</file>