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2"/>
  </p:notesMasterIdLst>
  <p:sldIdLst>
    <p:sldId id="265" r:id="rId3"/>
    <p:sldId id="266" r:id="rId4"/>
    <p:sldId id="280" r:id="rId5"/>
    <p:sldId id="293" r:id="rId6"/>
    <p:sldId id="292" r:id="rId7"/>
    <p:sldId id="268" r:id="rId8"/>
    <p:sldId id="284" r:id="rId9"/>
    <p:sldId id="285" r:id="rId10"/>
    <p:sldId id="286" r:id="rId11"/>
    <p:sldId id="287" r:id="rId12"/>
    <p:sldId id="289" r:id="rId13"/>
    <p:sldId id="291" r:id="rId14"/>
    <p:sldId id="288" r:id="rId15"/>
    <p:sldId id="290" r:id="rId16"/>
    <p:sldId id="275" r:id="rId17"/>
    <p:sldId id="276" r:id="rId18"/>
    <p:sldId id="278" r:id="rId19"/>
    <p:sldId id="272" r:id="rId20"/>
    <p:sldId id="273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96"/>
  </p:normalViewPr>
  <p:slideViewPr>
    <p:cSldViewPr>
      <p:cViewPr varScale="1">
        <p:scale>
          <a:sx n="73" d="100"/>
          <a:sy n="73" d="100"/>
        </p:scale>
        <p:origin x="154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06AC-1DD0-5F46-9BF1-DA6682ACB22B}" type="datetimeFigureOut">
              <a:rPr lang="de-DE" smtClean="0"/>
              <a:t>01.10.2019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D2EBD-64EB-0047-A35B-AF45937C08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305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3C1B-3B98-472E-B4E2-4839B7C0FEC6}" type="slidenum">
              <a:rPr lang="de-DE" smtClean="0">
                <a:solidFill>
                  <a:prstClr val="black"/>
                </a:solidFill>
              </a:rPr>
              <a:pPr/>
              <a:t>2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955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Christina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3C1B-3B98-472E-B4E2-4839B7C0FEC6}" type="slidenum">
              <a:rPr lang="de-DE" smtClean="0">
                <a:solidFill>
                  <a:prstClr val="black"/>
                </a:solidFill>
              </a:rPr>
              <a:pPr/>
              <a:t>11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120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Christina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3C1B-3B98-472E-B4E2-4839B7C0FEC6}" type="slidenum">
              <a:rPr lang="de-DE" smtClean="0">
                <a:solidFill>
                  <a:prstClr val="black"/>
                </a:solidFill>
              </a:rPr>
              <a:pPr/>
              <a:t>12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36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8.10 keine Veranstaltungen</a:t>
            </a:r>
          </a:p>
          <a:p>
            <a:r>
              <a:rPr lang="de-DE" dirty="0"/>
              <a:t>Tutorien beginnen erst in der Woche vom 15.10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D2EBD-64EB-0047-A35B-AF45937C08DF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1638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winkliges Dreiec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5" name="Rechtwinkliges Dreieck 4"/>
          <p:cNvSpPr>
            <a:spLocks/>
          </p:cNvSpPr>
          <p:nvPr userDrawn="1"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Freihandform 5"/>
          <p:cNvSpPr>
            <a:spLocks/>
          </p:cNvSpPr>
          <p:nvPr userDrawn="1"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Freihandform 6"/>
          <p:cNvSpPr>
            <a:spLocks/>
          </p:cNvSpPr>
          <p:nvPr userDrawn="1"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8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10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de-DE">
              <a:solidFill>
                <a:srgbClr val="FFC000">
                  <a:tint val="20000"/>
                </a:srgbClr>
              </a:solidFill>
            </a:endParaRPr>
          </a:p>
        </p:txBody>
      </p:sp>
      <p:sp>
        <p:nvSpPr>
          <p:cNvPr id="11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22F1440-64F2-4A3A-97DB-CEA735EDA7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34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71053-735A-407C-8FEC-E0EAED3C514E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9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39C6-E80F-4F15-B626-E788918D384C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001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winkliges Dreiec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htwinkliges Dreieck 4"/>
          <p:cNvSpPr>
            <a:spLocks/>
          </p:cNvSpPr>
          <p:nvPr userDrawn="1"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ihandform 5"/>
          <p:cNvSpPr>
            <a:spLocks/>
          </p:cNvSpPr>
          <p:nvPr userDrawn="1"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reihandform 6"/>
          <p:cNvSpPr>
            <a:spLocks/>
          </p:cNvSpPr>
          <p:nvPr userDrawn="1"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8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10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11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22F1440-64F2-4A3A-97DB-CEA735EDA7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3584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AF3F2-4798-4A09-AE1B-986CCD6A4A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05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ingekerbter Richtungspfeil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Eingekerbter Richtungspfeil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F4C9A5-1E9E-457B-84E3-11ABA311458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4040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BDEA38-7759-4C6C-BD5B-347CEEE7B6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03289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AE9252-A4F7-48E9-81F0-C323169C52F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7824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A5B70D-19E2-493E-96C4-D94152773C4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4723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C921D-2254-4239-9AB2-DA600E36896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5357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D70D00-36BA-48DC-B473-FF38CAEE62F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4295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AF3F2-4798-4A09-AE1B-986CCD6A4AA5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4844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ihand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htwinkliges Dreiec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Gerade Verbindung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ingekerbter Richtungspfeil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Eingekerbter Richtungspfeil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1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12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13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B927510-4016-4FBE-B4F4-3C5F4996272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281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71053-735A-407C-8FEC-E0EAED3C51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6461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39C6-E80F-4F15-B626-E788918D384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7699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ingekerbter Richtungspfeil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5" name="Eingekerbter Richtungspfeil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F4C9A5-1E9E-457B-84E3-11ABA3114583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4133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BDEA38-7759-4C6C-BD5B-347CEEE7B67D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905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AE9252-A4F7-48E9-81F0-C323169C52F1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06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A5B70D-19E2-493E-96C4-D94152773C4D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150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3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C921D-2254-4239-9AB2-DA600E368967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676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D70D00-36BA-48DC-B473-FF38CAEE62FA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958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reihand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Rechtwinkliges Dreiec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ingekerbter Richtungspfeil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10" name="Eingekerbter Richtungspfeil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1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12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13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B927510-4016-4FBE-B4F4-3C5F49962724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511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0249" name="Textplatzhalt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8E9775-9EF8-429C-A936-F2B39FCAEC8D}" type="slidenum">
              <a:rPr lang="de-DE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10253" name="Picture 8" descr="Z:\Studien-&amp;Examensberatung\Eigene Bilder\logo_zfl.gif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4913" y="115888"/>
            <a:ext cx="148113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7" descr="Z:\Studien-&amp;Examensberatung\Eigene Bilder\GHR_Log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3663" y="6207125"/>
            <a:ext cx="26289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424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49" name="Textplatzhalt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B8E9775-9EF8-429C-A936-F2B39FCAEC8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253" name="Picture 8" descr="Z:\Studien-&amp;Examensberatung\Eigene Bilder\logo_zfl.gif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4913" y="115888"/>
            <a:ext cx="148113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7" descr="Z:\Studien-&amp;Examensberatung\Eigene Bilder\GHR_Log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3663" y="6207125"/>
            <a:ext cx="26289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 userDrawn="1"/>
        </p:nvSpPr>
        <p:spPr>
          <a:xfrm>
            <a:off x="7452320" y="116632"/>
            <a:ext cx="169168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</a:rPr>
              <a:t>Das</a:t>
            </a:r>
          </a:p>
          <a:p>
            <a:endParaRPr lang="de-DE" sz="3200" dirty="0">
              <a:solidFill>
                <a:schemeClr val="bg1"/>
              </a:solidFill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49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242" b="9185"/>
          <a:stretch/>
        </p:blipFill>
        <p:spPr>
          <a:xfrm>
            <a:off x="3419872" y="5301209"/>
            <a:ext cx="5724128" cy="155679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60040" y="1700808"/>
            <a:ext cx="7772400" cy="183038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de-DE" dirty="0"/>
              <a:t>Deutsch</a:t>
            </a:r>
            <a:br>
              <a:rPr lang="de-DE" dirty="0"/>
            </a:br>
            <a:r>
              <a:rPr lang="de-DE" dirty="0"/>
              <a:t>Lehramt </a:t>
            </a:r>
            <a:r>
              <a:rPr lang="de-DE" dirty="0" err="1"/>
              <a:t>HRSGe</a:t>
            </a:r>
            <a:endParaRPr lang="de-DE" dirty="0"/>
          </a:p>
        </p:txBody>
      </p:sp>
      <p:sp>
        <p:nvSpPr>
          <p:cNvPr id="18435" name="Untertitel 2"/>
          <p:cNvSpPr>
            <a:spLocks noGrp="1"/>
          </p:cNvSpPr>
          <p:nvPr>
            <p:ph type="subTitle" idx="1"/>
          </p:nvPr>
        </p:nvSpPr>
        <p:spPr>
          <a:xfrm>
            <a:off x="827584" y="4365104"/>
            <a:ext cx="7772400" cy="1704206"/>
          </a:xfrm>
        </p:spPr>
        <p:txBody>
          <a:bodyPr/>
          <a:lstStyle/>
          <a:p>
            <a:pPr marR="0" eaLnBrk="1" hangingPunct="1"/>
            <a:r>
              <a:rPr lang="de-DE" dirty="0"/>
              <a:t>Modulplan, euer erstes Semester, die Anmeldung zu den Veranstaltungen &amp; mehr…</a:t>
            </a:r>
          </a:p>
        </p:txBody>
      </p:sp>
      <p:pic>
        <p:nvPicPr>
          <p:cNvPr id="4" name="Picture 3" descr="FS GHR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8558" y="756320"/>
            <a:ext cx="1035890" cy="9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139952" y="980728"/>
            <a:ext cx="33313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srgbClr val="464646"/>
                </a:solidFill>
                <a:latin typeface="Comic Sans MS" pitchFamily="66" charset="0"/>
              </a:rPr>
              <a:t>Fachschaft Lehramt GHR</a:t>
            </a:r>
          </a:p>
        </p:txBody>
      </p:sp>
    </p:spTree>
    <p:extLst>
      <p:ext uri="{BB962C8B-B14F-4D97-AF65-F5344CB8AC3E}">
        <p14:creationId xmlns:p14="http://schemas.microsoft.com/office/powerpoint/2010/main" val="4214426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HIS LSF – elektronisches Vorlesungsverzeichnis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0E534101-14E3-4A66-A1E1-C34DF37DFB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44824"/>
            <a:ext cx="8278380" cy="2705478"/>
          </a:xfrm>
          <a:prstGeom prst="rect">
            <a:avLst/>
          </a:prstGeom>
        </p:spPr>
      </p:pic>
      <p:sp>
        <p:nvSpPr>
          <p:cNvPr id="12" name="Pfeil: nach rechts 11">
            <a:extLst>
              <a:ext uri="{FF2B5EF4-FFF2-40B4-BE49-F238E27FC236}">
                <a16:creationId xmlns:a16="http://schemas.microsoft.com/office/drawing/2014/main" id="{B30A827D-735C-46C1-8FBD-10944FDED3AF}"/>
              </a:ext>
            </a:extLst>
          </p:cNvPr>
          <p:cNvSpPr/>
          <p:nvPr/>
        </p:nvSpPr>
        <p:spPr>
          <a:xfrm>
            <a:off x="611560" y="3197563"/>
            <a:ext cx="1008112" cy="8742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: nach rechts 12">
            <a:extLst>
              <a:ext uri="{FF2B5EF4-FFF2-40B4-BE49-F238E27FC236}">
                <a16:creationId xmlns:a16="http://schemas.microsoft.com/office/drawing/2014/main" id="{73F68B90-CD11-4C4B-B089-EAC16298393E}"/>
              </a:ext>
            </a:extLst>
          </p:cNvPr>
          <p:cNvSpPr/>
          <p:nvPr/>
        </p:nvSpPr>
        <p:spPr>
          <a:xfrm>
            <a:off x="611560" y="3573017"/>
            <a:ext cx="1008112" cy="7200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0733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HISLSF – elektronisches Vorlesungsverzeichnis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96755F2-59AD-4F77-8023-153275F93C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39" y="1844824"/>
            <a:ext cx="8561921" cy="2472337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2320CE79-7AAA-4357-AB80-D00851C6BA87}"/>
              </a:ext>
            </a:extLst>
          </p:cNvPr>
          <p:cNvSpPr/>
          <p:nvPr/>
        </p:nvSpPr>
        <p:spPr>
          <a:xfrm>
            <a:off x="1547664" y="3284984"/>
            <a:ext cx="4464496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3738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HISLSF – elektronisches Vorlesungsverzeichnis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F702E5B-6E49-4084-A604-C1F811E0C6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67" y="2060848"/>
            <a:ext cx="8552896" cy="2376264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73F805EC-E183-4A9B-AA5B-C25CDC2EC409}"/>
              </a:ext>
            </a:extLst>
          </p:cNvPr>
          <p:cNvSpPr/>
          <p:nvPr/>
        </p:nvSpPr>
        <p:spPr>
          <a:xfrm>
            <a:off x="1475656" y="3429000"/>
            <a:ext cx="4464496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4848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HIS LSF – elektronisches Vorlesungsverzeichnis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7FFDDA8-7F62-4EC8-81AE-834579BE6B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221425"/>
            <a:ext cx="8568952" cy="2588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647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5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HISLSF – elektronisches Vorlesungsverzeichnis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D4F1EE8-C9FB-4DB7-A278-DD0BA12588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34" y="1418794"/>
            <a:ext cx="7772400" cy="4367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61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15516" y="1340768"/>
            <a:ext cx="8712968" cy="5256584"/>
          </a:xfrm>
        </p:spPr>
        <p:txBody>
          <a:bodyPr/>
          <a:lstStyle/>
          <a:p>
            <a:r>
              <a:rPr lang="de-DE" sz="2400" b="1" dirty="0"/>
              <a:t>Seminarplatzvergabe in den Grundlagenmodulen:</a:t>
            </a:r>
          </a:p>
          <a:p>
            <a:pPr>
              <a:buNone/>
            </a:pPr>
            <a:r>
              <a:rPr lang="de-DE" sz="2400" dirty="0"/>
              <a:t>	Für </a:t>
            </a:r>
            <a:r>
              <a:rPr lang="de-DE" sz="2400" u="sng" dirty="0"/>
              <a:t>Erstsemester</a:t>
            </a:r>
            <a:r>
              <a:rPr lang="de-DE" sz="2400" dirty="0"/>
              <a:t> gibt es ein spezielles Zeitfenster zur Seminarplatzvergabe!</a:t>
            </a:r>
          </a:p>
          <a:p>
            <a:pPr>
              <a:buNone/>
            </a:pPr>
            <a:endParaRPr lang="de-DE" sz="2400" dirty="0"/>
          </a:p>
          <a:p>
            <a:r>
              <a:rPr lang="de-DE" sz="2400" b="1" dirty="0"/>
              <a:t>08. bis 10. Oktober 12:00 Uhr : Anmeldung über HISLSF</a:t>
            </a:r>
          </a:p>
          <a:p>
            <a:endParaRPr lang="de-DE" sz="2400" b="1" dirty="0"/>
          </a:p>
          <a:p>
            <a:r>
              <a:rPr lang="de-DE" sz="2400" dirty="0"/>
              <a:t>Gebt für jeden Veranstaltungstyp (außer Vorlesung) neben eurem Wunsch-Seminar ca. 2-3 Alternativen an</a:t>
            </a:r>
          </a:p>
          <a:p>
            <a:endParaRPr lang="de-DE" sz="2400" dirty="0"/>
          </a:p>
          <a:p>
            <a:r>
              <a:rPr lang="de-DE" sz="2400" dirty="0"/>
              <a:t>Reihenfolge der Online-Belegung in HISLSF = Priorität </a:t>
            </a:r>
          </a:p>
          <a:p>
            <a:endParaRPr lang="de-DE" sz="24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Anmeldung zu Veranstaltungen</a:t>
            </a:r>
          </a:p>
        </p:txBody>
      </p:sp>
    </p:spTree>
    <p:extLst>
      <p:ext uri="{BB962C8B-B14F-4D97-AF65-F5344CB8AC3E}">
        <p14:creationId xmlns:p14="http://schemas.microsoft.com/office/powerpoint/2010/main" val="2169672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388120"/>
            <a:ext cx="8229600" cy="4525962"/>
          </a:xfrm>
        </p:spPr>
        <p:txBody>
          <a:bodyPr/>
          <a:lstStyle/>
          <a:p>
            <a:r>
              <a:rPr lang="de-DE" sz="2800" dirty="0"/>
              <a:t>Die Zuteilung erfolgt über das Portal SESAM.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400" dirty="0"/>
              <a:t> Erste Ergebnisse ca. eine Woche nach Ablauf der Wahlfrist</a:t>
            </a:r>
            <a:br>
              <a:rPr lang="de-DE" sz="2400" dirty="0"/>
            </a:br>
            <a:r>
              <a:rPr lang="de-DE" sz="1200" dirty="0"/>
              <a:t>(https://www.uni-muenster.de/Germanistik/Studieren/anmeldungzulehrveranstaltungen.html)</a:t>
            </a:r>
          </a:p>
          <a:p>
            <a:pPr marL="109537" indent="0">
              <a:buNone/>
            </a:pPr>
            <a:endParaRPr lang="de-DE" sz="1400" dirty="0"/>
          </a:p>
          <a:p>
            <a:r>
              <a:rPr lang="de-DE" sz="2800" b="1" dirty="0"/>
              <a:t>Nachmeldebüro</a:t>
            </a:r>
            <a:r>
              <a:rPr lang="de-DE" sz="2800" dirty="0"/>
              <a:t> </a:t>
            </a:r>
            <a:r>
              <a:rPr lang="de-DE" sz="2400" dirty="0"/>
              <a:t>(Termin noch unbekannt)</a:t>
            </a:r>
            <a:r>
              <a:rPr lang="de-DE" dirty="0"/>
              <a:t> </a:t>
            </a:r>
            <a:r>
              <a:rPr lang="de-DE" sz="2800" dirty="0"/>
              <a:t>im Studienbüro Germanistik in dringenden Fällen.</a:t>
            </a:r>
            <a:endParaRPr lang="de-DE" sz="2800" dirty="0">
              <a:highlight>
                <a:srgbClr val="FFFF00"/>
              </a:highlight>
            </a:endParaRPr>
          </a:p>
          <a:p>
            <a:endParaRPr lang="de-DE" sz="1400" dirty="0"/>
          </a:p>
          <a:p>
            <a:r>
              <a:rPr lang="de-DE" sz="2800" dirty="0"/>
              <a:t>Alle Lehrveranstaltungen für Erstsemester beginnen </a:t>
            </a:r>
            <a:r>
              <a:rPr lang="de-DE" sz="2800" b="1" dirty="0"/>
              <a:t>in der Regel </a:t>
            </a:r>
            <a:r>
              <a:rPr lang="de-DE" sz="2800" dirty="0"/>
              <a:t>ab der 2. Vorlesungswoche. </a:t>
            </a:r>
            <a:endParaRPr lang="de-DE" sz="2800" dirty="0">
              <a:highlight>
                <a:srgbClr val="FFFF00"/>
              </a:highlight>
            </a:endParaRPr>
          </a:p>
          <a:p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Anmeldung zu Veranstaltungen</a:t>
            </a:r>
          </a:p>
        </p:txBody>
      </p:sp>
    </p:spTree>
    <p:extLst>
      <p:ext uri="{BB962C8B-B14F-4D97-AF65-F5344CB8AC3E}">
        <p14:creationId xmlns:p14="http://schemas.microsoft.com/office/powerpoint/2010/main" val="28090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Kontakt</a:t>
            </a:r>
          </a:p>
        </p:txBody>
      </p:sp>
      <p:sp>
        <p:nvSpPr>
          <p:cNvPr id="4" name="Rechteck 3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2"/>
          </a:xfrm>
        </p:spPr>
        <p:txBody>
          <a:bodyPr>
            <a:normAutofit fontScale="85000" lnSpcReduction="10000"/>
          </a:bodyPr>
          <a:lstStyle/>
          <a:p>
            <a:r>
              <a:rPr lang="de-DE" b="1" dirty="0"/>
              <a:t>Germanistisches Institut (Vom-Stein-Haus)</a:t>
            </a:r>
          </a:p>
          <a:p>
            <a:pPr>
              <a:buNone/>
            </a:pPr>
            <a:r>
              <a:rPr lang="de-DE" b="1" dirty="0"/>
              <a:t>	</a:t>
            </a:r>
            <a:r>
              <a:rPr lang="de-DE" dirty="0"/>
              <a:t>Schlossplatz 34, 48143 Münster </a:t>
            </a:r>
            <a:br>
              <a:rPr lang="de-DE" dirty="0"/>
            </a:br>
            <a:r>
              <a:rPr lang="de-DE" dirty="0"/>
              <a:t>Tel: (0251) 83-24639 oder 83-24621</a:t>
            </a:r>
          </a:p>
          <a:p>
            <a:pPr>
              <a:buNone/>
            </a:pPr>
            <a:r>
              <a:rPr lang="de-DE" dirty="0"/>
              <a:t>	E-Mail: germanistisches.institut@uni-muenster.de</a:t>
            </a:r>
          </a:p>
          <a:p>
            <a:pPr>
              <a:buNone/>
            </a:pPr>
            <a:r>
              <a:rPr lang="de-DE" dirty="0"/>
              <a:t>	Home: https://www.uni-muenster.de/Germanistik/</a:t>
            </a:r>
            <a:br>
              <a:rPr lang="de-DE" dirty="0"/>
            </a:br>
            <a:endParaRPr lang="de-DE" dirty="0"/>
          </a:p>
          <a:p>
            <a:r>
              <a:rPr lang="de-DE" b="1" dirty="0"/>
              <a:t>Ansprechpartner in Studienfragen:</a:t>
            </a:r>
          </a:p>
          <a:p>
            <a:r>
              <a:rPr lang="de-DE" sz="2100" dirty="0"/>
              <a:t>Studienbüro Germanistik (Zimmer 133): Anke </a:t>
            </a:r>
            <a:r>
              <a:rPr lang="de-DE" sz="2100" dirty="0" err="1"/>
              <a:t>Jarling</a:t>
            </a:r>
            <a:r>
              <a:rPr lang="de-DE" sz="2100" dirty="0"/>
              <a:t> </a:t>
            </a:r>
          </a:p>
          <a:p>
            <a:pPr marL="109537" indent="0">
              <a:buNone/>
            </a:pPr>
            <a:r>
              <a:rPr lang="de-DE" sz="2100" dirty="0"/>
              <a:t>    Tel.: 0251/8324644</a:t>
            </a:r>
          </a:p>
          <a:p>
            <a:pPr marL="109537" indent="0">
              <a:buNone/>
            </a:pPr>
            <a:r>
              <a:rPr lang="de-DE" sz="2100" dirty="0"/>
              <a:t>    Mail: studienbuero.germanistik@wwu.de</a:t>
            </a:r>
          </a:p>
          <a:p>
            <a:pPr>
              <a:buNone/>
            </a:pPr>
            <a:r>
              <a:rPr lang="de-DE" dirty="0"/>
              <a:t>	</a:t>
            </a:r>
          </a:p>
          <a:p>
            <a:r>
              <a:rPr lang="de-DE" b="1" dirty="0"/>
              <a:t>Zuständig für </a:t>
            </a:r>
            <a:r>
              <a:rPr lang="de-DE" b="1" dirty="0" err="1"/>
              <a:t>BAFöG</a:t>
            </a:r>
            <a:r>
              <a:rPr lang="de-DE" b="1" dirty="0"/>
              <a:t>-Bescheinigungen </a:t>
            </a:r>
            <a:endParaRPr lang="de-DE" dirty="0"/>
          </a:p>
          <a:p>
            <a:pPr>
              <a:buNone/>
            </a:pPr>
            <a:r>
              <a:rPr lang="de-DE" dirty="0"/>
              <a:t>	siehe Ansprechpartner</a:t>
            </a:r>
          </a:p>
        </p:txBody>
      </p:sp>
    </p:spTree>
    <p:extLst>
      <p:ext uri="{BB962C8B-B14F-4D97-AF65-F5344CB8AC3E}">
        <p14:creationId xmlns:p14="http://schemas.microsoft.com/office/powerpoint/2010/main" val="2827808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sz="8000" dirty="0"/>
          </a:p>
          <a:p>
            <a:pPr>
              <a:buNone/>
            </a:pPr>
            <a:r>
              <a:rPr lang="de-DE" sz="8000" dirty="0"/>
              <a:t>Fragen ?</a:t>
            </a:r>
          </a:p>
        </p:txBody>
      </p:sp>
      <p:pic>
        <p:nvPicPr>
          <p:cNvPr id="1026" name="Picture 2" descr="http://www.uwe-home.net/portal/_grafik/lehrer_laemp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124744"/>
            <a:ext cx="3951467" cy="4680520"/>
          </a:xfrm>
          <a:prstGeom prst="rect">
            <a:avLst/>
          </a:prstGeom>
          <a:noFill/>
        </p:spPr>
      </p:pic>
      <p:sp>
        <p:nvSpPr>
          <p:cNvPr id="5" name="Rechteck 4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1393209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242" b="9185"/>
          <a:stretch/>
        </p:blipFill>
        <p:spPr>
          <a:xfrm>
            <a:off x="3419872" y="5301209"/>
            <a:ext cx="5724128" cy="1556792"/>
          </a:xfrm>
          <a:prstGeom prst="rect">
            <a:avLst/>
          </a:prstGeom>
        </p:spPr>
      </p:pic>
      <p:pic>
        <p:nvPicPr>
          <p:cNvPr id="4" name="Picture 3" descr="FS GHR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8558" y="756320"/>
            <a:ext cx="1035890" cy="9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139952" y="980728"/>
            <a:ext cx="33313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srgbClr val="464646"/>
                </a:solidFill>
                <a:latin typeface="Comic Sans MS" pitchFamily="66" charset="0"/>
              </a:rPr>
              <a:t>Fachschaft Lehramt GHR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0975" y="1434923"/>
            <a:ext cx="8779968" cy="450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287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Ende</a:t>
            </a:r>
          </a:p>
        </p:txBody>
      </p:sp>
    </p:spTree>
    <p:extLst>
      <p:ext uri="{BB962C8B-B14F-4D97-AF65-F5344CB8AC3E}">
        <p14:creationId xmlns:p14="http://schemas.microsoft.com/office/powerpoint/2010/main" val="300907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9" name="Textfeld 1">
            <a:extLst>
              <a:ext uri="{FF2B5EF4-FFF2-40B4-BE49-F238E27FC236}">
                <a16:creationId xmlns:a16="http://schemas.microsoft.com/office/drawing/2014/main" id="{CC21346E-FC40-4161-A1AB-99FFB8D36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0038" y="1104900"/>
            <a:ext cx="6528967" cy="232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r">
              <a:lnSpc>
                <a:spcPct val="90000"/>
              </a:lnSpc>
              <a:spcAft>
                <a:spcPts val="0"/>
              </a:spcAft>
            </a:pPr>
            <a:r>
              <a:rPr lang="de-DE" sz="8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Achtung, Übersichtsplan der Fachschaft Lehramt GHR - ohne Gewähr!</a:t>
            </a:r>
            <a:endParaRPr lang="de-DE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E87E3C0-9038-486C-B361-2C4F0B9577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60" y="332656"/>
            <a:ext cx="8574479" cy="582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848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7596336" y="0"/>
            <a:ext cx="1547664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4DEFB78-84CC-4FF3-BE1E-8107DC9579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80" y="1700809"/>
            <a:ext cx="8419727" cy="3380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369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A1345AFA-3D07-40DF-9620-9DA344F4BA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16" y="2184973"/>
            <a:ext cx="8712968" cy="2183417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19762496-231A-489A-ABCD-D7CD3AB8F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ersten zwei Semester</a:t>
            </a:r>
          </a:p>
        </p:txBody>
      </p:sp>
    </p:spTree>
    <p:extLst>
      <p:ext uri="{BB962C8B-B14F-4D97-AF65-F5344CB8AC3E}">
        <p14:creationId xmlns:p14="http://schemas.microsoft.com/office/powerpoint/2010/main" val="669312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0E452C08-3AB7-4A19-A6C2-03E72D10A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612158"/>
          </a:xfrm>
        </p:spPr>
        <p:txBody>
          <a:bodyPr/>
          <a:lstStyle/>
          <a:p>
            <a:r>
              <a:rPr lang="de-DE" sz="2400" dirty="0"/>
              <a:t>Zentrale Regelung durch das Institut der Germanistik</a:t>
            </a:r>
          </a:p>
          <a:p>
            <a:endParaRPr lang="de-DE" sz="1400" dirty="0"/>
          </a:p>
          <a:p>
            <a:r>
              <a:rPr lang="de-DE" sz="2400" dirty="0"/>
              <a:t>Studierenden werden den Modulen „zugelost“</a:t>
            </a:r>
          </a:p>
          <a:p>
            <a:endParaRPr lang="de-DE" sz="2400" dirty="0"/>
          </a:p>
          <a:p>
            <a:r>
              <a:rPr lang="de-DE" sz="2400" dirty="0"/>
              <a:t>Einteilung leider noch nicht bekannt</a:t>
            </a:r>
          </a:p>
          <a:p>
            <a:endParaRPr lang="de-DE" sz="2400" dirty="0"/>
          </a:p>
          <a:p>
            <a:r>
              <a:rPr lang="de-DE" sz="2400" b="1" dirty="0"/>
              <a:t>O-Woche der Germanistik!!</a:t>
            </a:r>
            <a:r>
              <a:rPr lang="de-DE" sz="2400" dirty="0"/>
              <a:t> </a:t>
            </a:r>
          </a:p>
          <a:p>
            <a:pPr lvl="1"/>
            <a:r>
              <a:rPr lang="de-DE" sz="2000" dirty="0"/>
              <a:t>Montag 7.10.19 11 Uhr Aula im VSH (O-Plan auch auf Facebook „</a:t>
            </a:r>
            <a:r>
              <a:rPr lang="de-DE" sz="2000"/>
              <a:t>Fachschaft Germanistik“)</a:t>
            </a:r>
            <a:endParaRPr lang="de-DE" sz="2000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73DAF1A-880B-40D4-A8A3-059548CE6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Die ersten zwei Semester</a:t>
            </a:r>
          </a:p>
        </p:txBody>
      </p:sp>
    </p:spTree>
    <p:extLst>
      <p:ext uri="{BB962C8B-B14F-4D97-AF65-F5344CB8AC3E}">
        <p14:creationId xmlns:p14="http://schemas.microsoft.com/office/powerpoint/2010/main" val="3392778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de-DE" sz="6600" dirty="0"/>
              <a:t>Fragen zum Modulplan?</a:t>
            </a:r>
          </a:p>
        </p:txBody>
      </p:sp>
      <p:sp>
        <p:nvSpPr>
          <p:cNvPr id="5" name="Rechteck 4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3187297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HIS LSF – elektronisches Vorlesungsverzeichnis</a:t>
            </a:r>
          </a:p>
        </p:txBody>
      </p:sp>
      <p:pic>
        <p:nvPicPr>
          <p:cNvPr id="10" name="Inhaltsplatzhalter 9">
            <a:extLst>
              <a:ext uri="{FF2B5EF4-FFF2-40B4-BE49-F238E27FC236}">
                <a16:creationId xmlns:a16="http://schemas.microsoft.com/office/drawing/2014/main" id="{F722044F-1C64-4A8C-B91F-39DC8AE23B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475" y="1683172"/>
            <a:ext cx="8361049" cy="4900190"/>
          </a:xfr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46FDF939-8208-452A-BFF7-4988168A87B5}"/>
              </a:ext>
            </a:extLst>
          </p:cNvPr>
          <p:cNvSpPr/>
          <p:nvPr/>
        </p:nvSpPr>
        <p:spPr>
          <a:xfrm>
            <a:off x="611560" y="3789040"/>
            <a:ext cx="100811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2587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HIS LSF – elektronisches Vorlesungsverzeichnis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5DF5D167-2FE6-4815-B4A1-9792DFBC0E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8840"/>
            <a:ext cx="8631340" cy="4252514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F956D876-DDE2-49D3-8389-62015438BA54}"/>
              </a:ext>
            </a:extLst>
          </p:cNvPr>
          <p:cNvSpPr/>
          <p:nvPr/>
        </p:nvSpPr>
        <p:spPr>
          <a:xfrm>
            <a:off x="899592" y="3717032"/>
            <a:ext cx="1224136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6033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HIS LSF – elektronisches Vorlesungsverzeichnis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CAC41B4-0BD6-4760-AE26-1B9E674DC0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66" y="1484784"/>
            <a:ext cx="8229600" cy="4761935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70568FB2-20B0-4E53-9E2D-C0C01F1D811D}"/>
              </a:ext>
            </a:extLst>
          </p:cNvPr>
          <p:cNvSpPr/>
          <p:nvPr/>
        </p:nvSpPr>
        <p:spPr>
          <a:xfrm>
            <a:off x="1187624" y="3284984"/>
            <a:ext cx="172819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21689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Benutzerdefiniert 3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FFC00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imos">
  <a:themeElements>
    <a:clrScheme name="Benutzerdefiniert 3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FFC00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176</Words>
  <Application>Microsoft Office PowerPoint</Application>
  <PresentationFormat>Bildschirmpräsentation (4:3)</PresentationFormat>
  <Paragraphs>63</Paragraphs>
  <Slides>19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19</vt:i4>
      </vt:variant>
    </vt:vector>
  </HeadingPairs>
  <TitlesOfParts>
    <vt:vector size="31" baseType="lpstr">
      <vt:lpstr>Aharoni</vt:lpstr>
      <vt:lpstr>Arial</vt:lpstr>
      <vt:lpstr>Calibri</vt:lpstr>
      <vt:lpstr>Comic Sans MS</vt:lpstr>
      <vt:lpstr>Lucida Sans Unicode</vt:lpstr>
      <vt:lpstr>Times New Roman</vt:lpstr>
      <vt:lpstr>Verdana</vt:lpstr>
      <vt:lpstr>Wingdings</vt:lpstr>
      <vt:lpstr>Wingdings 2</vt:lpstr>
      <vt:lpstr>Wingdings 3</vt:lpstr>
      <vt:lpstr>Deimos</vt:lpstr>
      <vt:lpstr>1_Deimos</vt:lpstr>
      <vt:lpstr>Deutsch Lehramt HRSGe</vt:lpstr>
      <vt:lpstr>PowerPoint-Präsentation</vt:lpstr>
      <vt:lpstr>PowerPoint-Präsentation</vt:lpstr>
      <vt:lpstr>Die ersten zwei Semester</vt:lpstr>
      <vt:lpstr>Die ersten zwei Semester</vt:lpstr>
      <vt:lpstr>PowerPoint-Präsentation</vt:lpstr>
      <vt:lpstr>HIS LSF – elektronisches Vorlesungsverzeichnis</vt:lpstr>
      <vt:lpstr>HIS LSF – elektronisches Vorlesungsverzeichnis</vt:lpstr>
      <vt:lpstr>HIS LSF – elektronisches Vorlesungsverzeichnis</vt:lpstr>
      <vt:lpstr>HIS LSF – elektronisches Vorlesungsverzeichnis</vt:lpstr>
      <vt:lpstr>HISLSF – elektronisches Vorlesungsverzeichnis</vt:lpstr>
      <vt:lpstr>HISLSF – elektronisches Vorlesungsverzeichnis</vt:lpstr>
      <vt:lpstr>HIS LSF – elektronisches Vorlesungsverzeichnis</vt:lpstr>
      <vt:lpstr>HISLSF – elektronisches Vorlesungsverzeichnis</vt:lpstr>
      <vt:lpstr>Anmeldung zu Veranstaltungen</vt:lpstr>
      <vt:lpstr>Anmeldung zu Veranstaltungen</vt:lpstr>
      <vt:lpstr>Kontakt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Willkommen Englisch – Erstis</dc:title>
  <dc:creator>Janina Huesmann</dc:creator>
  <cp:lastModifiedBy>felix braekling</cp:lastModifiedBy>
  <cp:revision>86</cp:revision>
  <dcterms:created xsi:type="dcterms:W3CDTF">2011-10-03T14:54:45Z</dcterms:created>
  <dcterms:modified xsi:type="dcterms:W3CDTF">2019-10-01T07:56:40Z</dcterms:modified>
</cp:coreProperties>
</file>