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99" r:id="rId3"/>
    <p:sldId id="379" r:id="rId4"/>
    <p:sldId id="400" r:id="rId5"/>
    <p:sldId id="408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9" r:id="rId14"/>
    <p:sldId id="380" r:id="rId15"/>
    <p:sldId id="392" r:id="rId16"/>
    <p:sldId id="395" r:id="rId17"/>
    <p:sldId id="37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097A4F9-CF30-4A31-A2AE-089D7CECA474}">
          <p14:sldIdLst>
            <p14:sldId id="256"/>
          </p14:sldIdLst>
        </p14:section>
        <p14:section name="Bilwiss" id="{DDEC11BD-7DB2-4727-A6B1-9F178B1BED18}">
          <p14:sldIdLst>
            <p14:sldId id="399"/>
            <p14:sldId id="379"/>
            <p14:sldId id="400"/>
            <p14:sldId id="408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380"/>
            <p14:sldId id="392"/>
            <p14:sldId id="395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FFAE-0B7B-4975-8C92-15DF25BCCF0C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41029-36BB-45D9-8250-BD0195B37B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6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3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65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Rot G</a:t>
            </a:r>
          </a:p>
          <a:p>
            <a:r>
              <a:rPr lang="de-DE" dirty="0"/>
              <a:t>Blau </a:t>
            </a:r>
            <a:r>
              <a:rPr lang="de-DE" dirty="0" err="1"/>
              <a:t>HRSGe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8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6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G: EBS 1. Semester; EOP 1.-2. Semester</a:t>
            </a:r>
          </a:p>
          <a:p>
            <a:r>
              <a:rPr lang="de-DE" dirty="0"/>
              <a:t>Für </a:t>
            </a:r>
            <a:r>
              <a:rPr lang="de-DE" dirty="0" err="1"/>
              <a:t>HRSGe</a:t>
            </a:r>
            <a:r>
              <a:rPr lang="de-DE" dirty="0"/>
              <a:t>: EBS 1.-2. Semester; EOP 1. Semester</a:t>
            </a:r>
          </a:p>
          <a:p>
            <a:endParaRPr lang="de-DE" dirty="0"/>
          </a:p>
          <a:p>
            <a:r>
              <a:rPr lang="de-DE" dirty="0"/>
              <a:t>Die Teilnahme an einem Tutorium wird nachdrücklich empfohlen, da hier neben der Besprechung der Vorlesungsinhalte eine Einführung in wissenschaftliches Arbeiten gegeben wird. Für die Verteilung ist wichtig: JEDER meldet sich für EINE Vorlesung an, damit die Tutorien vernünftig verteilt werden können. Ein Wechsel ist später immer noch möglich.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6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Beim persönlichen</a:t>
            </a:r>
            <a:r>
              <a:rPr lang="de-DE" baseline="0" dirty="0"/>
              <a:t> Stundenplan werden alle anderen Veranstaltungen die man nicht bekommen hat gelöscht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B3C1B-3B98-472E-B4E2-4839B7C0FEC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7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D2EBD-64EB-0047-A35B-AF45937C08D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61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4C08A-9566-45C0-8814-68FBE8FF6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684A3C-2B49-4DFE-98C5-09C4A2F58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0AF7B-2757-4538-9881-B42C395A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D9E0A4-8C39-4580-9D65-00F503FB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8108BB-9A79-4404-B07C-6B662684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55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0BC07-AEDF-469D-9BCB-7FA5B65D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1BE3B9-8E14-40F8-BAD2-F2FCA45A4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AF9EED-F7E4-459F-A7DB-66E79DE5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FF3ED-1796-461A-B1CD-4BDD12BE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7B459-4755-40C4-AB79-B1A1F526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57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65EF72-0295-4A5D-BB3A-3733C591A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CBE0BA-3459-4881-A198-D3885851F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F4498-F39C-40B6-955B-C430200E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5AC3C-E6A8-4ABB-87DF-073C718E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D6AD75-23DB-4B50-BA26-27CF8BB3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00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DE146-67C8-40B8-9EB2-FAD4E89C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0AACC-DAC4-426A-BB7E-523BAD8E3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DD3FB-9C55-48D2-91F7-0778D13D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30617-A9D9-42D9-9CA2-6CC83BA1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EB055B-5526-4050-B702-4A9A8EFC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9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8CD8-82DE-471F-A1F8-7C383CD1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CD7B30-F948-4A40-980B-681A92DD6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DFEFB-CEB8-4196-A5FC-93201491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442D8-B1F5-4122-9B75-7BA5A9C7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984FA5-0420-485A-B9BB-6E2CFD05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6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76B49-41D9-4FB5-AB1A-C833D6D4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7FA74F-E016-48E4-9D53-3D7EF2827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67522F-21FD-479D-A69F-6C407A041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99BDF7-C883-43E3-874F-3E83FBAF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EF5777-09D0-46B9-AA31-EE4D5537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F9A21B-7193-480B-948A-DCB0FDF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8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E18A9-703C-4B4C-87C0-1926CED3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93905F-88CE-498B-B635-51E7810C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1B0983-5ACB-467C-8695-9A0E11FCC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089173-B490-467F-8CB9-26C404DEE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3C7BD8-0EA3-4FD4-BFCD-ED716EC77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901821-29DF-4293-AAF9-EBF3207F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D15692-8E03-4F98-B5B2-EBA38F60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7AF4CB-6699-478D-9178-66447D31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2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487D9-EADF-4777-8F07-47865AB6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E18254-B363-48CD-A064-636AD708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596449-1BE1-470F-B125-D9B519E1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E2FBC-2478-4F99-B3C7-03F71EBC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25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855F3-C2F0-4491-8C5E-F3AA1486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455AF-FC52-46E5-931E-5F554A1A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545C47-5F9D-466E-8203-FAA8BA05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5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B5AA-F71E-4B14-A922-07578025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F529B0-A2BC-405A-ADBD-2330B5FC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152830-FCDB-454A-9A8D-07BAAD80B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0B80AB-6FB3-47BB-B6B3-9106A62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908E7A-4A2F-4E7A-B7B5-BB0E02C7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217744-C5B2-46A5-A626-75DDCC09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1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6A174-FE94-47EF-970F-107C5DC0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31770C-636C-4A76-8E2E-D01017217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A47AFF-C997-44F9-AD89-46A093400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C4BCEF-0636-4CD2-86CF-87A960C8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D3A169-58C0-438C-9202-54888FC5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E09BF1-55BF-462E-8DED-48D4AE37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36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1439BF-9056-4B8E-B4AD-3DA345B8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7E3191-C87D-4423-AF30-CD4600C9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56834E-24FA-455E-9F1A-257D92CE6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FED5-35B9-429F-AF22-D921645C316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B43550-2040-4C58-936A-C43BD47B5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941D1C-0733-40B0-A94D-34F40825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D6B18-A821-4C63-B93A-E33543C53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9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5D9D0-D936-41EB-A94A-AECFAB2CD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119315-4ED6-4C32-9D25-0930CB427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6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pic>
        <p:nvPicPr>
          <p:cNvPr id="7" name="Grafik 6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E78E1C9-3531-4AE8-AACD-7E0FC4CC0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56" r="1176" b="29919"/>
          <a:stretch/>
        </p:blipFill>
        <p:spPr>
          <a:xfrm>
            <a:off x="1559496" y="1340769"/>
            <a:ext cx="8090282" cy="3002579"/>
          </a:xfrm>
          <a:prstGeom prst="rect">
            <a:avLst/>
          </a:prstGeom>
        </p:spPr>
      </p:pic>
      <p:sp>
        <p:nvSpPr>
          <p:cNvPr id="14" name="Rahmen 13">
            <a:extLst>
              <a:ext uri="{FF2B5EF4-FFF2-40B4-BE49-F238E27FC236}">
                <a16:creationId xmlns:a16="http://schemas.microsoft.com/office/drawing/2014/main" id="{3472D17F-29D9-4940-9249-1FA5B9D4A15C}"/>
              </a:ext>
            </a:extLst>
          </p:cNvPr>
          <p:cNvSpPr/>
          <p:nvPr/>
        </p:nvSpPr>
        <p:spPr>
          <a:xfrm>
            <a:off x="1981200" y="3068960"/>
            <a:ext cx="3096344" cy="288032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5" name="Grafik 1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643D244D-7AD3-4D30-B6A1-19F34D05D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7556" r="1175" b="46457"/>
          <a:stretch/>
        </p:blipFill>
        <p:spPr>
          <a:xfrm>
            <a:off x="2462870" y="4293096"/>
            <a:ext cx="8169635" cy="1872208"/>
          </a:xfrm>
          <a:prstGeom prst="rect">
            <a:avLst/>
          </a:prstGeom>
        </p:spPr>
      </p:pic>
      <p:sp>
        <p:nvSpPr>
          <p:cNvPr id="16" name="Rahmen 15">
            <a:extLst>
              <a:ext uri="{FF2B5EF4-FFF2-40B4-BE49-F238E27FC236}">
                <a16:creationId xmlns:a16="http://schemas.microsoft.com/office/drawing/2014/main" id="{65CAD5F3-9FD8-44AB-A111-582DDBB19E08}"/>
              </a:ext>
            </a:extLst>
          </p:cNvPr>
          <p:cNvSpPr/>
          <p:nvPr/>
        </p:nvSpPr>
        <p:spPr>
          <a:xfrm>
            <a:off x="2875279" y="5452347"/>
            <a:ext cx="864096" cy="216024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7" name="Rahmen 16">
            <a:extLst>
              <a:ext uri="{FF2B5EF4-FFF2-40B4-BE49-F238E27FC236}">
                <a16:creationId xmlns:a16="http://schemas.microsoft.com/office/drawing/2014/main" id="{5940FE76-4A12-4D77-B318-87A1E27337D8}"/>
              </a:ext>
            </a:extLst>
          </p:cNvPr>
          <p:cNvSpPr/>
          <p:nvPr/>
        </p:nvSpPr>
        <p:spPr>
          <a:xfrm>
            <a:off x="2875279" y="5121188"/>
            <a:ext cx="864096" cy="216024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3163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pic>
        <p:nvPicPr>
          <p:cNvPr id="11" name="Grafik 10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58E21F0-58FD-4466-A580-AA15D7B06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1019" r="2751" b="6294"/>
          <a:stretch/>
        </p:blipFill>
        <p:spPr>
          <a:xfrm>
            <a:off x="2711624" y="1417638"/>
            <a:ext cx="6768752" cy="5040560"/>
          </a:xfrm>
          <a:prstGeom prst="rect">
            <a:avLst/>
          </a:prstGeom>
        </p:spPr>
      </p:pic>
      <p:sp>
        <p:nvSpPr>
          <p:cNvPr id="9" name="Rahmen 8">
            <a:extLst>
              <a:ext uri="{FF2B5EF4-FFF2-40B4-BE49-F238E27FC236}">
                <a16:creationId xmlns:a16="http://schemas.microsoft.com/office/drawing/2014/main" id="{9975B0EF-05F1-4AFF-80CE-40B471D9F7FF}"/>
              </a:ext>
            </a:extLst>
          </p:cNvPr>
          <p:cNvSpPr/>
          <p:nvPr/>
        </p:nvSpPr>
        <p:spPr>
          <a:xfrm>
            <a:off x="3647728" y="1772816"/>
            <a:ext cx="5760640" cy="864096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599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pic>
        <p:nvPicPr>
          <p:cNvPr id="7" name="Grafik 6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A0818238-5E1A-4A58-8B9C-5664573EA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12200" r="2750" b="6295"/>
          <a:stretch/>
        </p:blipFill>
        <p:spPr>
          <a:xfrm>
            <a:off x="2675620" y="1417638"/>
            <a:ext cx="68407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Vorlesungsverzeichnis unter Bildungswissenschaften/Bildungswissenschaften im Rahmen des Bachelors G	</a:t>
            </a:r>
            <a:br>
              <a:rPr lang="de-DE" sz="2400" dirty="0"/>
            </a:br>
            <a:r>
              <a:rPr lang="de-DE" sz="2400" dirty="0"/>
              <a:t>  </a:t>
            </a:r>
            <a:r>
              <a:rPr lang="de-DE" sz="2400" dirty="0">
                <a:sym typeface="Wingdings"/>
              </a:rPr>
              <a:t> Einführung in die Grundfragen von Erziehung, </a:t>
            </a:r>
            <a:br>
              <a:rPr lang="de-DE" sz="2400" dirty="0">
                <a:sym typeface="Wingdings"/>
              </a:rPr>
            </a:br>
            <a:r>
              <a:rPr lang="de-DE" sz="2400" dirty="0">
                <a:sym typeface="Wingdings"/>
              </a:rPr>
              <a:t>       Bildung und Schule (EBS)</a:t>
            </a:r>
          </a:p>
          <a:p>
            <a:pPr marL="365125" lvl="1" indent="0">
              <a:buNone/>
            </a:pPr>
            <a:r>
              <a:rPr lang="de-DE" dirty="0">
                <a:sym typeface="Wingdings"/>
              </a:rPr>
              <a:t> Eignungs- Orientierungspraktikum (EOP)</a:t>
            </a:r>
          </a:p>
          <a:p>
            <a:pPr marL="365125" lvl="1" indent="0">
              <a:buNone/>
            </a:pPr>
            <a:endParaRPr lang="de-DE" dirty="0"/>
          </a:p>
          <a:p>
            <a:r>
              <a:rPr lang="de-DE" sz="2400" dirty="0"/>
              <a:t>Pro Veranstaltung (außer Vorlesung) min.               3 Wünsche angeben</a:t>
            </a:r>
          </a:p>
          <a:p>
            <a:r>
              <a:rPr lang="de-DE" sz="2400" dirty="0"/>
              <a:t>Reihenfolge der Anmeldung = Priorität der Wahl</a:t>
            </a:r>
          </a:p>
          <a:p>
            <a:pPr lvl="1">
              <a:buNone/>
            </a:pPr>
            <a:endParaRPr lang="de-DE" sz="2800" dirty="0"/>
          </a:p>
        </p:txBody>
      </p:sp>
      <p:sp>
        <p:nvSpPr>
          <p:cNvPr id="4" name="Rechteck 3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pPr marL="109537" indent="0">
              <a:buNone/>
            </a:pPr>
            <a:endParaRPr lang="de-DE" sz="2400" dirty="0"/>
          </a:p>
          <a:p>
            <a:r>
              <a:rPr lang="de-DE" sz="2400" dirty="0"/>
              <a:t>Anmeldefrist: bis </a:t>
            </a:r>
            <a:r>
              <a:rPr lang="de-DE" sz="2400" b="1" u="sng" dirty="0"/>
              <a:t>Montag, 01.10.2018, 23:59 Uhr</a:t>
            </a:r>
          </a:p>
          <a:p>
            <a:pPr marL="109537" indent="0">
              <a:buNone/>
            </a:pPr>
            <a:endParaRPr lang="de-DE" sz="2400" b="1" u="sng" dirty="0"/>
          </a:p>
          <a:p>
            <a:r>
              <a:rPr lang="de-DE" sz="2400" dirty="0"/>
              <a:t>Bekanntgabe der Ergebnisse des Verteilverfahrens über den persönlichen Stundenplan am 06.10.2017 im HISLSF (</a:t>
            </a:r>
            <a:r>
              <a:rPr lang="de-DE" sz="2400" dirty="0" err="1"/>
              <a:t>frühstens</a:t>
            </a:r>
            <a:r>
              <a:rPr lang="de-DE" sz="2400" dirty="0"/>
              <a:t> 16.00 Uhr)</a:t>
            </a:r>
            <a:endParaRPr lang="de-DE" sz="2000" dirty="0"/>
          </a:p>
          <a:p>
            <a:pPr marL="109537" indent="0">
              <a:buNone/>
            </a:pPr>
            <a:endParaRPr lang="de-DE" sz="2400" dirty="0"/>
          </a:p>
          <a:p>
            <a:r>
              <a:rPr lang="de-DE" sz="2400" dirty="0"/>
              <a:t>Die Veranstaltungen der Bildungswissenschaften beginnen ab Montag, 08.10.2017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4" name="Rechteck 3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84441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Diese Präsentation wird hochgeladen!</a:t>
            </a:r>
          </a:p>
          <a:p>
            <a:pPr>
              <a:buNone/>
            </a:pPr>
            <a:endParaRPr lang="de-DE" sz="2400" dirty="0"/>
          </a:p>
          <a:p>
            <a:r>
              <a:rPr lang="de-DE" sz="2400" dirty="0"/>
              <a:t>Homepage und Facebook-Seite der Fachschaft Lehramt GHR bzw. </a:t>
            </a:r>
            <a:br>
              <a:rPr lang="de-DE" sz="2400" dirty="0"/>
            </a:br>
            <a:r>
              <a:rPr lang="de-DE" sz="2400" dirty="0" err="1"/>
              <a:t>Ersti</a:t>
            </a:r>
            <a:r>
              <a:rPr lang="de-DE" sz="2400" dirty="0"/>
              <a:t>-Gruppe verfolgen</a:t>
            </a:r>
          </a:p>
          <a:p>
            <a:endParaRPr lang="de-DE" sz="2400" dirty="0"/>
          </a:p>
          <a:p>
            <a:r>
              <a:rPr lang="de-DE" sz="2400" dirty="0"/>
              <a:t>Beratung durch </a:t>
            </a:r>
            <a:r>
              <a:rPr lang="de-DE" sz="2400" dirty="0" err="1"/>
              <a:t>Fachschaftler</a:t>
            </a:r>
            <a:r>
              <a:rPr lang="de-DE" sz="2400" dirty="0"/>
              <a:t> die ganze Woche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Wenn ihr nicht weiter wisst...</a:t>
            </a:r>
          </a:p>
        </p:txBody>
      </p:sp>
    </p:spTree>
    <p:extLst>
      <p:ext uri="{BB962C8B-B14F-4D97-AF65-F5344CB8AC3E}">
        <p14:creationId xmlns:p14="http://schemas.microsoft.com/office/powerpoint/2010/main" val="331259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3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8066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4943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1916832"/>
            <a:ext cx="7772400" cy="183038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dirty="0"/>
              <a:t>Bildungswissenschaften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2351584" y="4365104"/>
            <a:ext cx="7772400" cy="1704206"/>
          </a:xfrm>
        </p:spPr>
        <p:txBody>
          <a:bodyPr/>
          <a:lstStyle/>
          <a:p>
            <a:r>
              <a:rPr lang="de-DE" dirty="0"/>
              <a:t>Modulplan, Eurer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2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63953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03512" y="1700809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4943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1544" y="1916832"/>
            <a:ext cx="7916416" cy="1830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Bildungswissenschaften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2351584" y="4365104"/>
            <a:ext cx="7772400" cy="1704206"/>
          </a:xfrm>
        </p:spPr>
        <p:txBody>
          <a:bodyPr/>
          <a:lstStyle/>
          <a:p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2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63953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de-DE" dirty="0"/>
          </a:p>
          <a:p>
            <a:pPr marL="109537" indent="0">
              <a:buNone/>
            </a:pPr>
            <a:r>
              <a:rPr lang="de-DE" dirty="0"/>
              <a:t>Jeder Lehramtsstudierende muss neben seinen Fächern den </a:t>
            </a:r>
            <a:r>
              <a:rPr lang="de-DE" u="sng" dirty="0"/>
              <a:t>bildungswissenschaftlichen</a:t>
            </a:r>
            <a:r>
              <a:rPr lang="de-DE" dirty="0"/>
              <a:t> Teil des Studiums absolvieren.</a:t>
            </a:r>
          </a:p>
          <a:p>
            <a:pPr marL="109537" indent="0">
              <a:buNone/>
            </a:pPr>
            <a:endParaRPr lang="de-DE" dirty="0"/>
          </a:p>
          <a:p>
            <a:pPr marL="109537" indent="0">
              <a:buNone/>
            </a:pPr>
            <a:r>
              <a:rPr lang="de-DE" dirty="0"/>
              <a:t>Die Bildungswissenschaften setzen sich aus mehreren Instituten zusammen:</a:t>
            </a:r>
          </a:p>
          <a:p>
            <a:r>
              <a:rPr lang="de-DE" dirty="0"/>
              <a:t>Erziehungswissenschaft</a:t>
            </a:r>
          </a:p>
          <a:p>
            <a:r>
              <a:rPr lang="de-DE" dirty="0"/>
              <a:t>Soziologie </a:t>
            </a:r>
          </a:p>
          <a:p>
            <a:r>
              <a:rPr lang="de-DE" dirty="0"/>
              <a:t>Psychologie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Bildungswissenschaften – was ist das überhaupt?</a:t>
            </a:r>
          </a:p>
        </p:txBody>
      </p:sp>
    </p:spTree>
    <p:extLst>
      <p:ext uri="{BB962C8B-B14F-4D97-AF65-F5344CB8AC3E}">
        <p14:creationId xmlns:p14="http://schemas.microsoft.com/office/powerpoint/2010/main" val="308720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4" name="Grafik 3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863E08EB-1C3F-416F-8C7E-DB61DB6E5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2993" r="4327" b="6683"/>
          <a:stretch/>
        </p:blipFill>
        <p:spPr>
          <a:xfrm>
            <a:off x="1613756" y="620688"/>
            <a:ext cx="8964488" cy="5210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BA25ADA3-2E6D-40C5-BF27-B6F70385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2201" r="4327" b="40550"/>
          <a:stretch/>
        </p:blipFill>
        <p:spPr>
          <a:xfrm>
            <a:off x="1524000" y="116632"/>
            <a:ext cx="8424936" cy="2880320"/>
          </a:xfrm>
          <a:prstGeom prst="rect">
            <a:avLst/>
          </a:prstGeom>
        </p:spPr>
      </p:pic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AD4C05F-550C-487C-BFA9-9413C050D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9838" r="4325" b="44094"/>
          <a:stretch/>
        </p:blipFill>
        <p:spPr>
          <a:xfrm>
            <a:off x="1811016" y="2607639"/>
            <a:ext cx="8856984" cy="295232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E79F4B5-78A8-47FC-9564-3BED1BBD66E1}"/>
              </a:ext>
            </a:extLst>
          </p:cNvPr>
          <p:cNvSpPr/>
          <p:nvPr/>
        </p:nvSpPr>
        <p:spPr>
          <a:xfrm>
            <a:off x="1559496" y="135376"/>
            <a:ext cx="8352928" cy="2472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F3495D-61C0-4738-9D3D-1365CB5BF931}"/>
              </a:ext>
            </a:extLst>
          </p:cNvPr>
          <p:cNvSpPr/>
          <p:nvPr/>
        </p:nvSpPr>
        <p:spPr>
          <a:xfrm>
            <a:off x="1811016" y="2638559"/>
            <a:ext cx="8784976" cy="2590641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Sechseck 3">
            <a:extLst>
              <a:ext uri="{FF2B5EF4-FFF2-40B4-BE49-F238E27FC236}">
                <a16:creationId xmlns:a16="http://schemas.microsoft.com/office/drawing/2014/main" id="{6F5BAF49-6EC7-40B7-9A20-150B97B98E97}"/>
              </a:ext>
            </a:extLst>
          </p:cNvPr>
          <p:cNvSpPr/>
          <p:nvPr/>
        </p:nvSpPr>
        <p:spPr>
          <a:xfrm>
            <a:off x="4727848" y="5662155"/>
            <a:ext cx="1008112" cy="792088"/>
          </a:xfrm>
          <a:prstGeom prst="hexagon">
            <a:avLst/>
          </a:prstGeom>
          <a:noFill/>
          <a:ln>
            <a:solidFill>
              <a:srgbClr val="FF30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dirty="0">
                <a:solidFill>
                  <a:prstClr val="black"/>
                </a:solidFill>
                <a:latin typeface="Lucida Sans Unicode"/>
              </a:rPr>
              <a:t>G</a:t>
            </a:r>
            <a:endParaRPr lang="de-DE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Sechseck 7">
            <a:extLst>
              <a:ext uri="{FF2B5EF4-FFF2-40B4-BE49-F238E27FC236}">
                <a16:creationId xmlns:a16="http://schemas.microsoft.com/office/drawing/2014/main" id="{A35FA384-FA93-419A-AF5E-016D12CBE53C}"/>
              </a:ext>
            </a:extLst>
          </p:cNvPr>
          <p:cNvSpPr/>
          <p:nvPr/>
        </p:nvSpPr>
        <p:spPr>
          <a:xfrm>
            <a:off x="7680176" y="5661248"/>
            <a:ext cx="1008112" cy="792088"/>
          </a:xfrm>
          <a:prstGeom prst="hexagon">
            <a:avLst/>
          </a:prstGeom>
          <a:noFill/>
          <a:ln>
            <a:solidFill>
              <a:srgbClr val="396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dirty="0" err="1">
                <a:solidFill>
                  <a:prstClr val="black"/>
                </a:solidFill>
                <a:latin typeface="Lucida Sans Unicode"/>
              </a:rPr>
              <a:t>HRSGe</a:t>
            </a:r>
            <a:endParaRPr lang="de-DE" sz="1200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17216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7" name="Grafik 6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21EDAEC4-517E-470A-9AC4-A1D52387A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2993" r="4327" b="6683"/>
          <a:stretch/>
        </p:blipFill>
        <p:spPr>
          <a:xfrm>
            <a:off x="1613756" y="620688"/>
            <a:ext cx="8964488" cy="52101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4842F1C-FBB0-4B45-A20C-D89E2E0517CA}"/>
              </a:ext>
            </a:extLst>
          </p:cNvPr>
          <p:cNvSpPr/>
          <p:nvPr/>
        </p:nvSpPr>
        <p:spPr>
          <a:xfrm>
            <a:off x="1703512" y="1340768"/>
            <a:ext cx="8784976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4277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991544" y="3502838"/>
            <a:ext cx="8219256" cy="2985195"/>
          </a:xfrm>
        </p:spPr>
        <p:txBody>
          <a:bodyPr/>
          <a:lstStyle/>
          <a:p>
            <a:pPr>
              <a:buNone/>
            </a:pPr>
            <a:r>
              <a:rPr lang="de-DE" sz="2000" dirty="0"/>
              <a:t>Das heißt für das </a:t>
            </a:r>
            <a:r>
              <a:rPr lang="de-DE" sz="2000" dirty="0" err="1"/>
              <a:t>WiSe</a:t>
            </a:r>
            <a:r>
              <a:rPr lang="de-DE" sz="2000" dirty="0"/>
              <a:t> 18/19: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/>
              <a:t>Vorlesung „Einführung in Grundfragen von Erziehung, Bildung und Schule“ (mit Tutorium)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/>
              <a:t>Seminar „Heterogenität und Lehrerinnen- bzw. Lehrerberuf“</a:t>
            </a:r>
          </a:p>
          <a:p>
            <a:pPr>
              <a:buFont typeface="Wingdings" pitchFamily="2" charset="2"/>
              <a:buChar char="Ø"/>
            </a:pPr>
            <a:r>
              <a:rPr lang="de-DE" sz="2000" dirty="0"/>
              <a:t>Optional: Begleitseminar zum Eignungs- Orientierungspraktikum und anschließende schulische Praxisphase in den Semesterferien </a:t>
            </a:r>
          </a:p>
          <a:p>
            <a:pPr marL="109537" indent="0">
              <a:buNone/>
            </a:pPr>
            <a:r>
              <a:rPr lang="de-DE" sz="2000" dirty="0"/>
              <a:t>				</a:t>
            </a:r>
          </a:p>
        </p:txBody>
      </p:sp>
      <p:sp>
        <p:nvSpPr>
          <p:cNvPr id="4" name="Rechteck 3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Die ersten beiden Semester</a:t>
            </a:r>
          </a:p>
        </p:txBody>
      </p:sp>
      <p:pic>
        <p:nvPicPr>
          <p:cNvPr id="7" name="Grafik 6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8641C03C-567E-4991-A41B-5D9EDAD5D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9655" r="5249" b="47042"/>
          <a:stretch/>
        </p:blipFill>
        <p:spPr>
          <a:xfrm>
            <a:off x="1703512" y="1268760"/>
            <a:ext cx="878497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6600" dirty="0"/>
              <a:t>Fragen zum Modulplan?</a:t>
            </a:r>
          </a:p>
        </p:txBody>
      </p:sp>
      <p:sp>
        <p:nvSpPr>
          <p:cNvPr id="5" name="Rechteck 4"/>
          <p:cNvSpPr/>
          <p:nvPr/>
        </p:nvSpPr>
        <p:spPr>
          <a:xfrm>
            <a:off x="8832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pic>
        <p:nvPicPr>
          <p:cNvPr id="9" name="Grafik 8" descr="Ein Bild, das Screenshot, Computer enthält.&#10;&#10;Mit sehr hoher Zuverlässigkeit generierte Beschreibung">
            <a:extLst>
              <a:ext uri="{FF2B5EF4-FFF2-40B4-BE49-F238E27FC236}">
                <a16:creationId xmlns:a16="http://schemas.microsoft.com/office/drawing/2014/main" id="{EB06B007-40BF-4060-8C77-23FB592AE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27556" r="1964" b="6294"/>
          <a:stretch/>
        </p:blipFill>
        <p:spPr>
          <a:xfrm>
            <a:off x="1998146" y="1417638"/>
            <a:ext cx="8195709" cy="4780830"/>
          </a:xfrm>
          <a:prstGeom prst="rect">
            <a:avLst/>
          </a:prstGeom>
        </p:spPr>
      </p:pic>
      <p:sp>
        <p:nvSpPr>
          <p:cNvPr id="7" name="Rahmen 6"/>
          <p:cNvSpPr/>
          <p:nvPr/>
        </p:nvSpPr>
        <p:spPr>
          <a:xfrm>
            <a:off x="2207568" y="4437113"/>
            <a:ext cx="3096344" cy="162289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74858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Breitbild</PresentationFormat>
  <Paragraphs>67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Comic Sans MS</vt:lpstr>
      <vt:lpstr>Lucida Sans Unicode</vt:lpstr>
      <vt:lpstr>Wingdings</vt:lpstr>
      <vt:lpstr>Office</vt:lpstr>
      <vt:lpstr>PowerPoint-Präsentation</vt:lpstr>
      <vt:lpstr>Bildungswissenschaften</vt:lpstr>
      <vt:lpstr>Bildungswissenschaften – was ist das überhaupt?</vt:lpstr>
      <vt:lpstr>PowerPoint-Präsentation</vt:lpstr>
      <vt:lpstr>PowerPoint-Präsentation</vt:lpstr>
      <vt:lpstr>PowerPoint-Präsentation</vt:lpstr>
      <vt:lpstr>Die ersten beiden Semester</vt:lpstr>
      <vt:lpstr>PowerPoint-Präsentation</vt:lpstr>
      <vt:lpstr>HIS LSF – elektronisches Vorlesungsverzeichnis</vt:lpstr>
      <vt:lpstr>HIS LSF – elektronisches Vorlesungsverzeichnis</vt:lpstr>
      <vt:lpstr>HIS LSF – elektronisches Vorlesungsverzeichnis</vt:lpstr>
      <vt:lpstr>HIS LSF – elektronisches Vorlesungsverzeichnis</vt:lpstr>
      <vt:lpstr>Anmeldung zu Veranstaltungen</vt:lpstr>
      <vt:lpstr>Anmeldung zu Veranstaltungen</vt:lpstr>
      <vt:lpstr>Wenn ihr nicht weiter wisst...</vt:lpstr>
      <vt:lpstr>PowerPoint-Präsentation</vt:lpstr>
      <vt:lpstr>Bildungswissenschaften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Lea Effenberg</dc:creator>
  <cp:lastModifiedBy>Wagner, Wiebke</cp:lastModifiedBy>
  <cp:revision>1</cp:revision>
  <dcterms:created xsi:type="dcterms:W3CDTF">2018-10-01T09:55:24Z</dcterms:created>
  <dcterms:modified xsi:type="dcterms:W3CDTF">2018-10-01T10:33:02Z</dcterms:modified>
</cp:coreProperties>
</file>