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8"/>
  </p:notesMasterIdLst>
  <p:sldIdLst>
    <p:sldId id="256" r:id="rId2"/>
    <p:sldId id="257" r:id="rId3"/>
    <p:sldId id="258" r:id="rId4"/>
    <p:sldId id="259" r:id="rId5"/>
    <p:sldId id="260" r:id="rId6"/>
    <p:sldId id="261" r:id="rId7"/>
    <p:sldId id="262" r:id="rId8"/>
    <p:sldId id="263" r:id="rId9"/>
    <p:sldId id="264" r:id="rId10"/>
    <p:sldId id="265" r:id="rId11"/>
    <p:sldId id="266" r:id="rId12"/>
    <p:sldId id="490" r:id="rId13"/>
    <p:sldId id="267" r:id="rId14"/>
    <p:sldId id="528" r:id="rId15"/>
    <p:sldId id="268" r:id="rId16"/>
    <p:sldId id="481" r:id="rId17"/>
    <p:sldId id="269" r:id="rId18"/>
    <p:sldId id="482" r:id="rId19"/>
    <p:sldId id="270" r:id="rId20"/>
    <p:sldId id="483" r:id="rId21"/>
    <p:sldId id="271"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479" r:id="rId39"/>
    <p:sldId id="294" r:id="rId40"/>
    <p:sldId id="293" r:id="rId41"/>
    <p:sldId id="292" r:id="rId42"/>
    <p:sldId id="295"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491" r:id="rId76"/>
    <p:sldId id="485" r:id="rId77"/>
    <p:sldId id="532" r:id="rId78"/>
    <p:sldId id="331" r:id="rId79"/>
    <p:sldId id="492" r:id="rId80"/>
    <p:sldId id="487" r:id="rId81"/>
    <p:sldId id="533" r:id="rId82"/>
    <p:sldId id="333" r:id="rId83"/>
    <p:sldId id="493" r:id="rId84"/>
    <p:sldId id="335" r:id="rId85"/>
    <p:sldId id="334" r:id="rId86"/>
    <p:sldId id="337" r:id="rId87"/>
    <p:sldId id="338" r:id="rId88"/>
    <p:sldId id="339" r:id="rId89"/>
    <p:sldId id="494" r:id="rId90"/>
    <p:sldId id="341" r:id="rId91"/>
    <p:sldId id="495" r:id="rId92"/>
    <p:sldId id="343" r:id="rId93"/>
    <p:sldId id="344" r:id="rId94"/>
    <p:sldId id="345" r:id="rId95"/>
    <p:sldId id="346" r:id="rId96"/>
    <p:sldId id="347" r:id="rId97"/>
    <p:sldId id="348" r:id="rId98"/>
    <p:sldId id="349" r:id="rId99"/>
    <p:sldId id="350" r:id="rId100"/>
    <p:sldId id="351" r:id="rId101"/>
    <p:sldId id="496" r:id="rId102"/>
    <p:sldId id="353" r:id="rId103"/>
    <p:sldId id="352" r:id="rId104"/>
    <p:sldId id="355" r:id="rId105"/>
    <p:sldId id="356" r:id="rId106"/>
    <p:sldId id="357" r:id="rId107"/>
    <p:sldId id="499" r:id="rId108"/>
    <p:sldId id="500" r:id="rId109"/>
    <p:sldId id="498" r:id="rId110"/>
    <p:sldId id="361" r:id="rId111"/>
    <p:sldId id="497" r:id="rId112"/>
    <p:sldId id="363" r:id="rId113"/>
    <p:sldId id="364" r:id="rId114"/>
    <p:sldId id="365" r:id="rId115"/>
    <p:sldId id="501" r:id="rId116"/>
    <p:sldId id="367" r:id="rId117"/>
    <p:sldId id="502" r:id="rId118"/>
    <p:sldId id="369" r:id="rId119"/>
    <p:sldId id="503" r:id="rId120"/>
    <p:sldId id="370" r:id="rId121"/>
    <p:sldId id="372" r:id="rId122"/>
    <p:sldId id="373" r:id="rId123"/>
    <p:sldId id="374" r:id="rId124"/>
    <p:sldId id="375" r:id="rId125"/>
    <p:sldId id="376" r:id="rId126"/>
    <p:sldId id="377" r:id="rId127"/>
    <p:sldId id="378" r:id="rId128"/>
    <p:sldId id="379" r:id="rId129"/>
    <p:sldId id="470" r:id="rId130"/>
    <p:sldId id="472" r:id="rId131"/>
    <p:sldId id="471" r:id="rId132"/>
    <p:sldId id="473" r:id="rId133"/>
    <p:sldId id="380"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504" r:id="rId156"/>
    <p:sldId id="505" r:id="rId157"/>
    <p:sldId id="506" r:id="rId158"/>
    <p:sldId id="407" r:id="rId159"/>
    <p:sldId id="408" r:id="rId160"/>
    <p:sldId id="409" r:id="rId161"/>
    <p:sldId id="507" r:id="rId162"/>
    <p:sldId id="508" r:id="rId163"/>
    <p:sldId id="412" r:id="rId164"/>
    <p:sldId id="413" r:id="rId165"/>
    <p:sldId id="509" r:id="rId166"/>
    <p:sldId id="414" r:id="rId167"/>
    <p:sldId id="416" r:id="rId168"/>
    <p:sldId id="417" r:id="rId169"/>
    <p:sldId id="418" r:id="rId170"/>
    <p:sldId id="419" r:id="rId171"/>
    <p:sldId id="420" r:id="rId172"/>
    <p:sldId id="421" r:id="rId173"/>
    <p:sldId id="422" r:id="rId174"/>
    <p:sldId id="423" r:id="rId175"/>
    <p:sldId id="510" r:id="rId176"/>
    <p:sldId id="511" r:id="rId177"/>
    <p:sldId id="426" r:id="rId178"/>
    <p:sldId id="427" r:id="rId179"/>
    <p:sldId id="428" r:id="rId180"/>
    <p:sldId id="429" r:id="rId181"/>
    <p:sldId id="474" r:id="rId182"/>
    <p:sldId id="475" r:id="rId183"/>
    <p:sldId id="476" r:id="rId184"/>
    <p:sldId id="477" r:id="rId185"/>
    <p:sldId id="430" r:id="rId186"/>
    <p:sldId id="431" r:id="rId187"/>
    <p:sldId id="432" r:id="rId188"/>
    <p:sldId id="433" r:id="rId189"/>
    <p:sldId id="434" r:id="rId190"/>
    <p:sldId id="435" r:id="rId191"/>
    <p:sldId id="436" r:id="rId192"/>
    <p:sldId id="437" r:id="rId193"/>
    <p:sldId id="438" r:id="rId194"/>
    <p:sldId id="439" r:id="rId195"/>
    <p:sldId id="440" r:id="rId196"/>
    <p:sldId id="441" r:id="rId197"/>
    <p:sldId id="442" r:id="rId198"/>
    <p:sldId id="443" r:id="rId199"/>
    <p:sldId id="444" r:id="rId200"/>
    <p:sldId id="445" r:id="rId201"/>
    <p:sldId id="446" r:id="rId202"/>
    <p:sldId id="447" r:id="rId203"/>
    <p:sldId id="512" r:id="rId204"/>
    <p:sldId id="513" r:id="rId205"/>
    <p:sldId id="514" r:id="rId206"/>
    <p:sldId id="515" r:id="rId207"/>
    <p:sldId id="516" r:id="rId208"/>
    <p:sldId id="517" r:id="rId209"/>
    <p:sldId id="518" r:id="rId210"/>
    <p:sldId id="519" r:id="rId211"/>
    <p:sldId id="520" r:id="rId212"/>
    <p:sldId id="521" r:id="rId213"/>
    <p:sldId id="522" r:id="rId214"/>
    <p:sldId id="523" r:id="rId215"/>
    <p:sldId id="460" r:id="rId216"/>
    <p:sldId id="461" r:id="rId217"/>
    <p:sldId id="462" r:id="rId218"/>
    <p:sldId id="463" r:id="rId219"/>
    <p:sldId id="531" r:id="rId220"/>
    <p:sldId id="530" r:id="rId221"/>
    <p:sldId id="464" r:id="rId222"/>
    <p:sldId id="465" r:id="rId223"/>
    <p:sldId id="524" r:id="rId224"/>
    <p:sldId id="525" r:id="rId225"/>
    <p:sldId id="526" r:id="rId226"/>
    <p:sldId id="527" r:id="rId227"/>
  </p:sldIdLst>
  <p:sldSz cx="6858000" cy="9906000" type="A4"/>
  <p:notesSz cx="6858000" cy="9906000"/>
  <p:defaultTex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p:defaultTextStyle>
  <p:extLst>
    <p:ext uri="{EFAFB233-063F-42B5-8137-9DF3F51BA10A}">
      <p15:sldGuideLst xmlns:p15="http://schemas.microsoft.com/office/powerpoint/2012/main">
        <p15:guide id="1" pos="2160">
          <p15:clr>
            <a:srgbClr val="A4A3A4"/>
          </p15:clr>
        </p15:guide>
        <p15:guide id="2" orient="horz"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busse" initials="vb" lastIdx="31" clrIdx="0"/>
  <p:cmAuthor id="2" name="Sieveke, Pia Christin" initials="SPC"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D3"/>
    <a:srgbClr val="FFF5ED"/>
    <a:srgbClr val="DA9B72"/>
    <a:srgbClr val="FDB889"/>
    <a:srgbClr val="8DB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073A0DAA-6AF3-43AB-8588-CEC1D06C72B9}" styleName="Medium Style 2">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a:solidFill>
                <a:schemeClr val="lt1"/>
              </a:solidFill>
            </a:ln>
          </a:top>
        </a:tcBdr>
        <a:fill>
          <a:solidFill>
            <a:schemeClr val="dk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dk1"/>
          </a:solidFill>
        </a:fill>
      </a:tcStyle>
    </a:firstRow>
    <a:neCell>
      <a:tcStyle>
        <a:tcBdr/>
      </a:tcStyle>
    </a:neCell>
    <a:nwCell>
      <a:tcStyle>
        <a:tcBdr/>
      </a:tcStyle>
    </a:nwCell>
  </a:tblStyle>
  <a:tblStyle styleId="{2A488322-F2BA-4B5B-9748-0D474271808F}" styleName="Medium Style 3 - Accent 6">
    <a:wholeTbl>
      <a:tcTxStyle>
        <a:fontRef idx="minor">
          <a:prstClr val="black"/>
        </a:fontRef>
        <a:schemeClr val="dk1"/>
      </a:tcTxStyle>
      <a:tcStyle>
        <a:tcBdr>
          <a:left>
            <a:ln>
              <a:noFill/>
            </a:ln>
          </a:left>
          <a:right>
            <a:ln>
              <a:noFill/>
            </a:ln>
          </a:right>
          <a:top>
            <a:ln w="38100">
              <a:solidFill>
                <a:schemeClr val="dk1"/>
              </a:solidFill>
            </a:ln>
          </a:top>
          <a:bottom>
            <a:ln w="38100">
              <a:solidFill>
                <a:schemeClr val="dk1"/>
              </a:solidFill>
            </a:ln>
          </a:bottom>
          <a:insideH>
            <a:ln>
              <a:no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dk1"/>
      </a:tcTxStyle>
      <a:tcStyle>
        <a:tcBdr>
          <a:top>
            <a:ln w="38100">
              <a:solidFill>
                <a:schemeClr val="dk1"/>
              </a:solidFill>
            </a:ln>
          </a:top>
        </a:tcBdr>
        <a:fill>
          <a:solidFill>
            <a:schemeClr val="lt1"/>
          </a:solidFill>
        </a:fill>
      </a:tcStyle>
    </a:lastRow>
    <a:seCell>
      <a:tcStyle>
        <a:tcBdr/>
      </a:tcStyle>
    </a:seCell>
    <a:swCell>
      <a:tcStyle>
        <a:tcBdr/>
      </a:tcStyle>
    </a:swCell>
    <a:firstRow>
      <a:tcTxStyle b="on">
        <a:fontRef idx="minor">
          <a:prstClr val="black"/>
        </a:fontRef>
        <a:schemeClr val="lt1"/>
      </a:tcTxStyle>
      <a:tcStyle>
        <a:tcBdr>
          <a:bottom>
            <a:ln w="38100">
              <a:solidFill>
                <a:schemeClr val="dk1"/>
              </a:solidFill>
            </a:ln>
          </a:bottom>
        </a:tcBdr>
        <a:fill>
          <a:solidFill>
            <a:schemeClr val="accent6"/>
          </a:solidFill>
        </a:fill>
      </a:tcStyle>
    </a:firstRow>
    <a:neCell>
      <a:tcStyle>
        <a:tcBdr/>
      </a:tcStyle>
    </a:neCell>
    <a:nwCell>
      <a:tcStyle>
        <a:tcBdr/>
      </a:tcStyle>
    </a:nwCell>
  </a:tblStyle>
  <a:tblStyle styleId="{4C3C2611-4C71-4FC5-86AE-919BDF0F9419}" styleName="">
    <a:wholeTbl>
      <a:tcTxStyle>
        <a:fontRef idx="minor">
          <a:srgbClr val="000000"/>
        </a:fontRef>
        <a:srgbClr val="000000"/>
      </a:tcTxStyle>
      <a:tcStyle>
        <a:tcBdr>
          <a:left>
            <a:ln w="12700">
              <a:solidFill>
                <a:srgbClr val="000000"/>
              </a:solidFill>
            </a:ln>
          </a:left>
          <a:right>
            <a:ln w="12700">
              <a:solidFill>
                <a:srgbClr val="000000"/>
              </a:solidFill>
            </a:ln>
          </a:right>
          <a:top>
            <a:ln w="12700">
              <a:solidFill>
                <a:srgbClr val="000000"/>
              </a:solidFill>
            </a:ln>
          </a:top>
          <a:bottom>
            <a:ln w="12700">
              <a:solidFill>
                <a:srgbClr val="000000"/>
              </a:solidFill>
            </a:ln>
          </a:bottom>
          <a:insideH>
            <a:ln w="12700">
              <a:solidFill>
                <a:srgbClr val="000000"/>
              </a:solidFill>
            </a:ln>
          </a:insideH>
          <a:insideV>
            <a:ln w="12700">
              <a:solidFill>
                <a:srgbClr val="000000"/>
              </a:solidFill>
            </a:ln>
          </a:insideV>
        </a:tcBdr>
        <a:fill>
          <a:noFill/>
        </a:fill>
      </a:tcStyle>
    </a:wholeTbl>
    <a:band1H>
      <a:tcStyle>
        <a:tcBdr/>
      </a:tcStyle>
    </a:band1H>
    <a:band2H>
      <a:tcStyle>
        <a:tcBdr/>
        <a:fill>
          <a:solidFill>
            <a:srgbClr val="FFFFFF"/>
          </a:solidFill>
        </a:fill>
      </a:tcStyle>
    </a:band2H>
    <a:band1V>
      <a:tcStyle>
        <a:tcBdr/>
      </a:tcStyle>
    </a:band1V>
    <a:band2V>
      <a:tcStyle>
        <a:tcBdr/>
      </a:tcStyle>
    </a:band2V>
    <a:lastCol>
      <a:tcStyle>
        <a:tcBdr/>
      </a:tcStyle>
    </a:lastCol>
    <a:firstCol>
      <a:tcTxStyle b="off" i="off">
        <a:fontRef idx="minor">
          <a:srgbClr val="000000"/>
        </a:fontRef>
        <a:srgbClr val="000000"/>
      </a:tcTxStyle>
      <a:tcStyle>
        <a:tcBdr>
          <a:left>
            <a:ln w="12700">
              <a:solidFill>
                <a:srgbClr val="000000"/>
              </a:solidFill>
            </a:ln>
          </a:left>
          <a:right>
            <a:ln w="12700">
              <a:solidFill>
                <a:srgbClr val="000000"/>
              </a:solidFill>
            </a:ln>
          </a:right>
          <a:top>
            <a:ln w="12700">
              <a:solidFill>
                <a:srgbClr val="000000"/>
              </a:solidFill>
            </a:ln>
          </a:top>
          <a:bottom>
            <a:ln w="12700">
              <a:solidFill>
                <a:srgbClr val="000000"/>
              </a:solidFill>
            </a:ln>
          </a:bottom>
        </a:tcBdr>
        <a:fill>
          <a:noFill/>
        </a:fill>
      </a:tcStyle>
    </a:firstCol>
    <a:lastRow>
      <a:tcTxStyle b="off" i="off">
        <a:fontRef idx="minor">
          <a:srgbClr val="000000"/>
        </a:fontRef>
        <a:srgbClr val="000000"/>
      </a:tcTxStyle>
      <a:tcStyle>
        <a:tcBdr>
          <a:left>
            <a:ln w="12700">
              <a:solidFill>
                <a:srgbClr val="000000"/>
              </a:solidFill>
            </a:ln>
          </a:left>
          <a:right>
            <a:ln w="12700">
              <a:solidFill>
                <a:srgbClr val="000000"/>
              </a:solidFill>
            </a:ln>
          </a:right>
          <a:top>
            <a:ln w="12700">
              <a:solidFill>
                <a:srgbClr val="000000"/>
              </a:solidFill>
            </a:ln>
          </a:top>
          <a:bottom>
            <a:ln w="12700">
              <a:solidFill>
                <a:srgbClr val="000000"/>
              </a:solidFill>
            </a:ln>
          </a:bottom>
        </a:tcBdr>
        <a:fill>
          <a:noFill/>
        </a:fill>
      </a:tcStyle>
    </a:lastRow>
    <a:seCell>
      <a:tcStyle>
        <a:tcBdr/>
      </a:tcStyle>
    </a:seCell>
    <a:swCell>
      <a:tcStyle>
        <a:tcBdr/>
      </a:tcStyle>
    </a:swCell>
    <a:firstRow>
      <a:tcTxStyle b="off" i="off">
        <a:fontRef idx="minor">
          <a:srgbClr val="000000"/>
        </a:fontRef>
        <a:srgbClr val="000000"/>
      </a:tcTxStyle>
      <a:tcStyle>
        <a:tcBdr>
          <a:left>
            <a:ln w="12700">
              <a:solidFill>
                <a:srgbClr val="000000"/>
              </a:solidFill>
            </a:ln>
          </a:left>
          <a:right>
            <a:ln w="12700">
              <a:solidFill>
                <a:srgbClr val="000000"/>
              </a:solidFill>
            </a:ln>
          </a:right>
          <a:top>
            <a:ln w="12700">
              <a:solidFill>
                <a:srgbClr val="000000"/>
              </a:solidFill>
            </a:ln>
          </a:top>
          <a:bottom>
            <a:ln w="12700">
              <a:solidFill>
                <a:srgbClr val="000000"/>
              </a:solidFill>
            </a:ln>
          </a:bottom>
        </a:tcBdr>
        <a:fill>
          <a:noFill/>
        </a:fill>
      </a:tcStyle>
    </a:firstRow>
    <a:neCell>
      <a:tcStyle>
        <a:tcBdr/>
      </a:tcStyle>
    </a:neCell>
    <a:nwCell>
      <a:tcStyle>
        <a:tcBdr/>
      </a:tcStyle>
    </a:nwCell>
  </a:tblStyle>
  <a:tblStyle styleId="{5940675A-B579-460E-94D1-54222C63F5DA}" styleName="No Style, Table Grid">
    <a:wholeTbl>
      <a:tcTxStyle>
        <a:fontRef idx="minor">
          <a:srgbClr val="000000"/>
        </a:fontRef>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p:restoredTop sz="88132" autoAdjust="0"/>
  </p:normalViewPr>
  <p:slideViewPr>
    <p:cSldViewPr snapToGrid="0">
      <p:cViewPr varScale="1">
        <p:scale>
          <a:sx n="67" d="100"/>
          <a:sy n="67" d="100"/>
        </p:scale>
        <p:origin x="3288" y="90"/>
      </p:cViewPr>
      <p:guideLst>
        <p:guide pos="2160"/>
        <p:guide orient="horz"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commentAuthors" Target="commentAuthor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91" name="Shape 91"/>
          <p:cNvSpPr>
            <a:spLocks noGrp="1" noRot="1" noChangeAspect="1"/>
          </p:cNvSpPr>
          <p:nvPr>
            <p:ph type="sldImg"/>
          </p:nvPr>
        </p:nvSpPr>
        <p:spPr bwMode="auto">
          <a:xfrm>
            <a:off x="2241550" y="685800"/>
            <a:ext cx="2374900" cy="3429000"/>
          </a:xfrm>
          <a:prstGeom prst="rect">
            <a:avLst/>
          </a:prstGeom>
        </p:spPr>
        <p:txBody>
          <a:bodyPr/>
          <a:lstStyle/>
          <a:p>
            <a:pPr>
              <a:defRPr/>
            </a:pPr>
            <a:endParaRPr/>
          </a:p>
        </p:txBody>
      </p:sp>
      <p:sp>
        <p:nvSpPr>
          <p:cNvPr id="92" name="Shape 92"/>
          <p:cNvSpPr>
            <a:spLocks noGrp="1"/>
          </p:cNvSpPr>
          <p:nvPr>
            <p:ph type="body" sz="quarter" idx="1"/>
          </p:nvPr>
        </p:nvSpPr>
        <p:spPr bwMode="auto">
          <a:xfrm>
            <a:off x="914400" y="4343400"/>
            <a:ext cx="5029200" cy="4114800"/>
          </a:xfrm>
          <a:prstGeom prst="rect">
            <a:avLst/>
          </a:prstGeom>
        </p:spPr>
        <p:txBody>
          <a:bodyPr/>
          <a:lstStyle/>
          <a:p>
            <a:pPr>
              <a:defRPr/>
            </a:pPr>
            <a:endParaRPr/>
          </a:p>
        </p:txBody>
      </p:sp>
    </p:spTree>
  </p:cSld>
  <p:clrMap bg1="lt1" tx1="dk1" bg2="lt2" tx2="dk2" accent1="accent1" accent2="accent2" accent3="accent3" accent4="accent4" accent5="accent5" accent6="accent6" hlink="hlink" folHlink="folHlink"/>
  <p:notesStyle>
    <a:lvl1pPr>
      <a:defRPr sz="1200">
        <a:latin typeface="+mn-lt"/>
        <a:ea typeface="+mn-ea"/>
        <a:cs typeface="+mn-cs"/>
      </a:defRPr>
    </a:lvl1pPr>
    <a:lvl2pPr indent="228600">
      <a:defRPr sz="1200">
        <a:latin typeface="+mn-lt"/>
        <a:ea typeface="+mn-ea"/>
        <a:cs typeface="+mn-cs"/>
      </a:defRPr>
    </a:lvl2pPr>
    <a:lvl3pPr indent="457200">
      <a:defRPr sz="1200">
        <a:latin typeface="+mn-lt"/>
        <a:ea typeface="+mn-ea"/>
        <a:cs typeface="+mn-cs"/>
      </a:defRPr>
    </a:lvl3pPr>
    <a:lvl4pPr indent="685800">
      <a:defRPr sz="1200">
        <a:latin typeface="+mn-lt"/>
        <a:ea typeface="+mn-ea"/>
        <a:cs typeface="+mn-cs"/>
      </a:defRPr>
    </a:lvl4pPr>
    <a:lvl5pPr indent="914400">
      <a:defRPr sz="1200">
        <a:latin typeface="+mn-lt"/>
        <a:ea typeface="+mn-ea"/>
        <a:cs typeface="+mn-cs"/>
      </a:defRPr>
    </a:lvl5pPr>
    <a:lvl6pPr indent="1143000">
      <a:defRPr sz="1200">
        <a:latin typeface="+mn-lt"/>
        <a:ea typeface="+mn-ea"/>
        <a:cs typeface="+mn-cs"/>
      </a:defRPr>
    </a:lvl6pPr>
    <a:lvl7pPr indent="1371600">
      <a:defRPr sz="1200">
        <a:latin typeface="+mn-lt"/>
        <a:ea typeface="+mn-ea"/>
        <a:cs typeface="+mn-cs"/>
      </a:defRPr>
    </a:lvl7pPr>
    <a:lvl8pPr indent="1600200">
      <a:defRPr sz="1200">
        <a:latin typeface="+mn-lt"/>
        <a:ea typeface="+mn-ea"/>
        <a:cs typeface="+mn-cs"/>
      </a:defRPr>
    </a:lvl8pPr>
    <a:lvl9pPr indent="1828800">
      <a:defRPr sz="1200">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91014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2241550" y="685800"/>
            <a:ext cx="2374900" cy="3429000"/>
          </a:xfrm>
        </p:spPr>
      </p:sp>
      <p:sp>
        <p:nvSpPr>
          <p:cNvPr id="3" name="Notes Placeholder 2"/>
          <p:cNvSpPr>
            <a:spLocks noGrp="1"/>
          </p:cNvSpPr>
          <p:nvPr>
            <p:ph type="body" idx="1"/>
          </p:nvPr>
        </p:nvSpPr>
        <p:spPr bwMode="auto"/>
        <p:txBody>
          <a:bodyPr/>
          <a:lstStyle/>
          <a:p>
            <a:pPr>
              <a:defRPr/>
            </a:pPr>
            <a:r>
              <a:rPr lang="de-DE"/>
              <a:t>https://grundschullernportal.zum.de/wiki/Tandemschreiben</a:t>
            </a:r>
            <a:endParaRPr/>
          </a:p>
        </p:txBody>
      </p:sp>
      <p:sp>
        <p:nvSpPr>
          <p:cNvPr id="4" name="Slide Number Placeholder 3"/>
          <p:cNvSpPr>
            <a:spLocks noGrp="1"/>
          </p:cNvSpPr>
          <p:nvPr>
            <p:ph type="sldNum" sz="quarter" idx="5"/>
          </p:nvPr>
        </p:nvSpPr>
        <p:spPr bwMode="auto"/>
        <p:txBody>
          <a:bodyPr/>
          <a:lstStyle/>
          <a:p>
            <a:pPr>
              <a:defRPr/>
            </a:pPr>
            <a:fld id="{02DC1735-9737-4A8B-B11E-508C07D98330}" type="slidenum">
              <a:rPr lang="de-DE"/>
              <a:t>199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7" name="Shape 137"/>
          <p:cNvSpPr>
            <a:spLocks noGrp="1" noRot="1" noChangeAspect="1"/>
          </p:cNvSpPr>
          <p:nvPr>
            <p:ph type="sldImg"/>
          </p:nvPr>
        </p:nvSpPr>
        <p:spPr bwMode="auto">
          <a:xfrm>
            <a:off x="2241550" y="685800"/>
            <a:ext cx="2374900" cy="3429000"/>
          </a:xfrm>
          <a:prstGeom prst="rect">
            <a:avLst/>
          </a:prstGeom>
        </p:spPr>
        <p:txBody>
          <a:bodyPr/>
          <a:lstStyle/>
          <a:p>
            <a:pPr>
              <a:defRPr/>
            </a:pPr>
            <a:endParaRPr/>
          </a:p>
        </p:txBody>
      </p:sp>
      <p:sp>
        <p:nvSpPr>
          <p:cNvPr id="138" name="Shape 138"/>
          <p:cNvSpPr>
            <a:spLocks noGrp="1"/>
          </p:cNvSpPr>
          <p:nvPr>
            <p:ph type="body" sz="quarter" idx="1"/>
          </p:nvPr>
        </p:nvSpPr>
        <p:spPr bwMode="auto">
          <a:prstGeom prst="rect">
            <a:avLst/>
          </a:prstGeom>
        </p:spPr>
        <p:txBody>
          <a:bodyPr/>
          <a:lstStyle/>
          <a:p>
            <a:pPr>
              <a:defRPr/>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2241550" y="685800"/>
            <a:ext cx="2374900" cy="3429000"/>
          </a:xfrm>
        </p:spPr>
      </p:sp>
      <p:sp>
        <p:nvSpPr>
          <p:cNvPr id="3" name="Notizenplatzhalter 2"/>
          <p:cNvSpPr>
            <a:spLocks noGrp="1"/>
          </p:cNvSpPr>
          <p:nvPr>
            <p:ph type="body" idx="1"/>
          </p:nvPr>
        </p:nvSpPr>
        <p:spPr bwMode="auto"/>
        <p:txBody>
          <a:bodyPr/>
          <a:lstStyle/>
          <a:p>
            <a:pPr>
              <a:defRPr/>
            </a:pPr>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2241550" y="685800"/>
            <a:ext cx="2374900" cy="3429000"/>
          </a:xfrm>
        </p:spPr>
      </p:sp>
      <p:sp>
        <p:nvSpPr>
          <p:cNvPr id="3" name="Notizenplatzhalter 2"/>
          <p:cNvSpPr>
            <a:spLocks noGrp="1"/>
          </p:cNvSpPr>
          <p:nvPr>
            <p:ph type="body" idx="1"/>
          </p:nvPr>
        </p:nvSpPr>
        <p:spPr bwMode="auto"/>
        <p:txBody>
          <a:bodyPr/>
          <a:lstStyle/>
          <a:p>
            <a:pPr>
              <a:defRPr/>
            </a:pPr>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2241550" y="685800"/>
            <a:ext cx="2374900" cy="3429000"/>
          </a:xfrm>
        </p:spPr>
      </p:sp>
      <p:sp>
        <p:nvSpPr>
          <p:cNvPr id="3" name="Notes Placeholder 2"/>
          <p:cNvSpPr>
            <a:spLocks noGrp="1"/>
          </p:cNvSpPr>
          <p:nvPr>
            <p:ph type="body" idx="1"/>
          </p:nvPr>
        </p:nvSpPr>
        <p:spPr bwMode="auto"/>
        <p:txBody>
          <a:bodyPr/>
          <a:lstStyle/>
          <a:p>
            <a:pPr>
              <a:defRPr/>
            </a:pPr>
            <a:r>
              <a:rPr lang="de-DE" dirty="0"/>
              <a:t>https://grundschullernportal.zum.de/wiki/Tandemschreiben</a:t>
            </a:r>
            <a:endParaRPr dirty="0"/>
          </a:p>
        </p:txBody>
      </p:sp>
      <p:sp>
        <p:nvSpPr>
          <p:cNvPr id="4" name="Slide Number Placeholder 3"/>
          <p:cNvSpPr>
            <a:spLocks noGrp="1"/>
          </p:cNvSpPr>
          <p:nvPr>
            <p:ph type="sldNum" sz="quarter" idx="5"/>
          </p:nvPr>
        </p:nvSpPr>
        <p:spPr bwMode="auto"/>
        <p:txBody>
          <a:bodyPr/>
          <a:lstStyle/>
          <a:p>
            <a:pPr>
              <a:defRPr/>
            </a:pPr>
            <a:fld id="{02DC1735-9737-4A8B-B11E-508C07D98330}" type="slidenum">
              <a:rPr lang="de-DE"/>
              <a:t>147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2241550" y="685800"/>
            <a:ext cx="2374900" cy="3429000"/>
          </a:xfrm>
        </p:spPr>
      </p:sp>
      <p:sp>
        <p:nvSpPr>
          <p:cNvPr id="3" name="Notizenplatzhalter 2"/>
          <p:cNvSpPr>
            <a:spLocks noGrp="1"/>
          </p:cNvSpPr>
          <p:nvPr>
            <p:ph type="body" idx="1"/>
          </p:nvPr>
        </p:nvSpPr>
        <p:spPr bwMode="auto"/>
        <p:txBody>
          <a:bodyPr/>
          <a:lstStyle/>
          <a:p>
            <a:pPr>
              <a:defRPr/>
            </a:pPr>
            <a:endParaRPr lang="de-DE"/>
          </a:p>
          <a:p>
            <a:pPr>
              <a:defRPr/>
            </a:pPr>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2241550" y="685800"/>
            <a:ext cx="2374900" cy="3429000"/>
          </a:xfrm>
        </p:spPr>
      </p:sp>
      <p:sp>
        <p:nvSpPr>
          <p:cNvPr id="3" name="Notes Placeholder 2"/>
          <p:cNvSpPr>
            <a:spLocks noGrp="1"/>
          </p:cNvSpPr>
          <p:nvPr>
            <p:ph type="body" idx="1"/>
          </p:nvPr>
        </p:nvSpPr>
        <p:spPr bwMode="auto"/>
        <p:txBody>
          <a:bodyPr/>
          <a:lstStyle/>
          <a:p>
            <a:pPr>
              <a:defRPr/>
            </a:pPr>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11" name="Title Text"/>
          <p:cNvSpPr txBox="1">
            <a:spLocks noGrp="1"/>
          </p:cNvSpPr>
          <p:nvPr>
            <p:ph type="title"/>
          </p:nvPr>
        </p:nvSpPr>
        <p:spPr bwMode="auto">
          <a:xfrm>
            <a:off x="514350" y="1621190"/>
            <a:ext cx="5829300" cy="3448761"/>
          </a:xfrm>
          <a:prstGeom prst="rect">
            <a:avLst/>
          </a:prstGeom>
        </p:spPr>
        <p:txBody>
          <a:bodyPr anchor="b"/>
          <a:lstStyle>
            <a:lvl1pPr algn="ctr">
              <a:defRPr sz="4500"/>
            </a:lvl1pPr>
          </a:lstStyle>
          <a:p>
            <a:pPr>
              <a:defRPr/>
            </a:pPr>
            <a:r>
              <a:t>Title Text</a:t>
            </a:r>
          </a:p>
        </p:txBody>
      </p:sp>
      <p:sp>
        <p:nvSpPr>
          <p:cNvPr id="12" name="Body Level One…"/>
          <p:cNvSpPr txBox="1">
            <a:spLocks noGrp="1"/>
          </p:cNvSpPr>
          <p:nvPr>
            <p:ph type="body" sz="quarter" idx="1"/>
          </p:nvPr>
        </p:nvSpPr>
        <p:spPr bwMode="auto">
          <a:xfrm>
            <a:off x="857250" y="5202944"/>
            <a:ext cx="5143500" cy="2391656"/>
          </a:xfrm>
          <a:prstGeom prst="rect">
            <a:avLst/>
          </a:prstGeom>
        </p:spPr>
        <p:txBody>
          <a:bodyPr/>
          <a:lstStyle>
            <a:lvl1pPr marL="0" indent="0" algn="ctr">
              <a:buSzTx/>
              <a:buFontTx/>
              <a:buNone/>
              <a:defRPr sz="1800"/>
            </a:lvl1pPr>
            <a:lvl2pPr marL="0" indent="0" algn="ctr">
              <a:buSzTx/>
              <a:buFontTx/>
              <a:buNone/>
              <a:defRPr sz="1800"/>
            </a:lvl2pPr>
            <a:lvl3pPr marL="0" indent="0" algn="ctr">
              <a:buSzTx/>
              <a:buFontTx/>
              <a:buNone/>
              <a:defRPr sz="1800"/>
            </a:lvl3pPr>
            <a:lvl4pPr marL="0" indent="0" algn="ctr">
              <a:buSzTx/>
              <a:buFontTx/>
              <a:buNone/>
              <a:defRPr sz="1800"/>
            </a:lvl4pPr>
            <a:lvl5pPr marL="0" indent="0" algn="ctr">
              <a:buSzTx/>
              <a:buFontTx/>
              <a:buNone/>
              <a:defRPr sz="1800"/>
            </a:lvl5p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13" name="Slide Numb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userDrawn="1">
  <p:cSld name="Title and Content">
    <p:spTree>
      <p:nvGrpSpPr>
        <p:cNvPr id="1" name=""/>
        <p:cNvGrpSpPr/>
        <p:nvPr/>
      </p:nvGrpSpPr>
      <p:grpSpPr bwMode="auto">
        <a:xfrm>
          <a:off x="0" y="0"/>
          <a:ext cx="0" cy="0"/>
          <a:chOff x="0" y="0"/>
          <a:chExt cx="0" cy="0"/>
        </a:xfrm>
      </p:grpSpPr>
      <p:sp>
        <p:nvSpPr>
          <p:cNvPr id="20" name="Title Text"/>
          <p:cNvSpPr txBox="1">
            <a:spLocks noGrp="1"/>
          </p:cNvSpPr>
          <p:nvPr>
            <p:ph type="title"/>
          </p:nvPr>
        </p:nvSpPr>
        <p:spPr bwMode="auto">
          <a:prstGeom prst="rect">
            <a:avLst/>
          </a:prstGeom>
        </p:spPr>
        <p:txBody>
          <a:bodyPr/>
          <a:lstStyle/>
          <a:p>
            <a:pPr>
              <a:defRPr/>
            </a:pPr>
            <a:r>
              <a:t>Title Text</a:t>
            </a:r>
          </a:p>
        </p:txBody>
      </p:sp>
      <p:sp>
        <p:nvSpPr>
          <p:cNvPr id="21" name="Body Level One…"/>
          <p:cNvSpPr txBox="1">
            <a:spLocks noGrp="1"/>
          </p:cNvSpPr>
          <p:nvPr>
            <p:ph type="body" idx="1"/>
          </p:nvPr>
        </p:nvSpPr>
        <p:spPr bwMode="auto">
          <a:prstGeom prst="rect">
            <a:avLst/>
          </a:prstGeom>
        </p:spPr>
        <p:txBody>
          <a:body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22" name="Slide Numb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x" userDrawn="1">
  <p:cSld name="Section Header">
    <p:spTree>
      <p:nvGrpSpPr>
        <p:cNvPr id="1" name=""/>
        <p:cNvGrpSpPr/>
        <p:nvPr/>
      </p:nvGrpSpPr>
      <p:grpSpPr bwMode="auto">
        <a:xfrm>
          <a:off x="0" y="0"/>
          <a:ext cx="0" cy="0"/>
          <a:chOff x="0" y="0"/>
          <a:chExt cx="0" cy="0"/>
        </a:xfrm>
      </p:grpSpPr>
      <p:sp>
        <p:nvSpPr>
          <p:cNvPr id="29" name="Title Text"/>
          <p:cNvSpPr txBox="1">
            <a:spLocks noGrp="1"/>
          </p:cNvSpPr>
          <p:nvPr>
            <p:ph type="title"/>
          </p:nvPr>
        </p:nvSpPr>
        <p:spPr bwMode="auto">
          <a:xfrm>
            <a:off x="467916" y="2469625"/>
            <a:ext cx="5915027" cy="4120623"/>
          </a:xfrm>
          <a:prstGeom prst="rect">
            <a:avLst/>
          </a:prstGeom>
        </p:spPr>
        <p:txBody>
          <a:bodyPr anchor="b"/>
          <a:lstStyle>
            <a:lvl1pPr>
              <a:defRPr sz="4500"/>
            </a:lvl1pPr>
          </a:lstStyle>
          <a:p>
            <a:pPr>
              <a:defRPr/>
            </a:pPr>
            <a:r>
              <a:t>Title Text</a:t>
            </a:r>
          </a:p>
        </p:txBody>
      </p:sp>
      <p:sp>
        <p:nvSpPr>
          <p:cNvPr id="30" name="Body Level One…"/>
          <p:cNvSpPr txBox="1">
            <a:spLocks noGrp="1"/>
          </p:cNvSpPr>
          <p:nvPr>
            <p:ph type="body" sz="quarter" idx="1"/>
          </p:nvPr>
        </p:nvSpPr>
        <p:spPr bwMode="auto">
          <a:xfrm>
            <a:off x="467916" y="6629226"/>
            <a:ext cx="5915027" cy="2166940"/>
          </a:xfrm>
          <a:prstGeom prst="rect">
            <a:avLst/>
          </a:prstGeom>
        </p:spPr>
        <p:txBody>
          <a:bodyPr/>
          <a:lstStyle>
            <a:lvl1pPr marL="0" indent="0">
              <a:buSzTx/>
              <a:buFontTx/>
              <a:buNone/>
              <a:defRPr sz="1800"/>
            </a:lvl1pPr>
            <a:lvl2pPr marL="0" indent="0">
              <a:buSzTx/>
              <a:buFontTx/>
              <a:buNone/>
              <a:defRPr sz="1800"/>
            </a:lvl2pPr>
            <a:lvl3pPr marL="0" indent="0">
              <a:buSzTx/>
              <a:buFontTx/>
              <a:buNone/>
              <a:defRPr sz="1800"/>
            </a:lvl3pPr>
            <a:lvl4pPr marL="0" indent="0">
              <a:buSzTx/>
              <a:buFontTx/>
              <a:buNone/>
              <a:defRPr sz="1800"/>
            </a:lvl4pPr>
            <a:lvl5pPr marL="0" indent="0">
              <a:buSzTx/>
              <a:buFontTx/>
              <a:buNone/>
              <a:defRPr sz="1800"/>
            </a:lvl5p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31" name="Slide Numb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x" userDrawn="1">
  <p:cSld name="Two Content">
    <p:spTree>
      <p:nvGrpSpPr>
        <p:cNvPr id="1" name=""/>
        <p:cNvGrpSpPr/>
        <p:nvPr/>
      </p:nvGrpSpPr>
      <p:grpSpPr bwMode="auto">
        <a:xfrm>
          <a:off x="0" y="0"/>
          <a:ext cx="0" cy="0"/>
          <a:chOff x="0" y="0"/>
          <a:chExt cx="0" cy="0"/>
        </a:xfrm>
      </p:grpSpPr>
      <p:sp>
        <p:nvSpPr>
          <p:cNvPr id="38" name="Title Text"/>
          <p:cNvSpPr txBox="1">
            <a:spLocks noGrp="1"/>
          </p:cNvSpPr>
          <p:nvPr>
            <p:ph type="title"/>
          </p:nvPr>
        </p:nvSpPr>
        <p:spPr bwMode="auto">
          <a:prstGeom prst="rect">
            <a:avLst/>
          </a:prstGeom>
        </p:spPr>
        <p:txBody>
          <a:bodyPr/>
          <a:lstStyle/>
          <a:p>
            <a:pPr>
              <a:defRPr/>
            </a:pPr>
            <a:r>
              <a:t>Title Text</a:t>
            </a:r>
          </a:p>
        </p:txBody>
      </p:sp>
      <p:sp>
        <p:nvSpPr>
          <p:cNvPr id="39" name="Body Level One…"/>
          <p:cNvSpPr txBox="1">
            <a:spLocks noGrp="1"/>
          </p:cNvSpPr>
          <p:nvPr>
            <p:ph type="body" sz="half" idx="1"/>
          </p:nvPr>
        </p:nvSpPr>
        <p:spPr bwMode="auto">
          <a:xfrm>
            <a:off x="471488" y="2637015"/>
            <a:ext cx="2914651" cy="6285267"/>
          </a:xfrm>
          <a:prstGeom prst="rect">
            <a:avLst/>
          </a:prstGeom>
        </p:spPr>
        <p:txBody>
          <a:body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40" name="Slide Numb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x" userDrawn="1">
  <p:cSld name="Comparison">
    <p:spTree>
      <p:nvGrpSpPr>
        <p:cNvPr id="1" name=""/>
        <p:cNvGrpSpPr/>
        <p:nvPr/>
      </p:nvGrpSpPr>
      <p:grpSpPr bwMode="auto">
        <a:xfrm>
          <a:off x="0" y="0"/>
          <a:ext cx="0" cy="0"/>
          <a:chOff x="0" y="0"/>
          <a:chExt cx="0" cy="0"/>
        </a:xfrm>
      </p:grpSpPr>
      <p:sp>
        <p:nvSpPr>
          <p:cNvPr id="47" name="Title Text"/>
          <p:cNvSpPr txBox="1">
            <a:spLocks noGrp="1"/>
          </p:cNvSpPr>
          <p:nvPr>
            <p:ph type="title"/>
          </p:nvPr>
        </p:nvSpPr>
        <p:spPr bwMode="auto">
          <a:xfrm>
            <a:off x="472382" y="527405"/>
            <a:ext cx="5915027" cy="1914702"/>
          </a:xfrm>
          <a:prstGeom prst="rect">
            <a:avLst/>
          </a:prstGeom>
        </p:spPr>
        <p:txBody>
          <a:bodyPr/>
          <a:lstStyle/>
          <a:p>
            <a:pPr>
              <a:defRPr/>
            </a:pPr>
            <a:r>
              <a:t>Title Text</a:t>
            </a:r>
          </a:p>
        </p:txBody>
      </p:sp>
      <p:sp>
        <p:nvSpPr>
          <p:cNvPr id="48" name="Body Level One…"/>
          <p:cNvSpPr txBox="1">
            <a:spLocks noGrp="1"/>
          </p:cNvSpPr>
          <p:nvPr>
            <p:ph type="body" sz="quarter" idx="1"/>
          </p:nvPr>
        </p:nvSpPr>
        <p:spPr bwMode="auto">
          <a:xfrm>
            <a:off x="472381" y="2428345"/>
            <a:ext cx="2901258" cy="1190099"/>
          </a:xfrm>
          <a:prstGeom prst="rect">
            <a:avLst/>
          </a:prstGeom>
        </p:spPr>
        <p:txBody>
          <a:bodyPr anchor="b"/>
          <a:lstStyle>
            <a:lvl1pPr marL="0" indent="0">
              <a:buSzTx/>
              <a:buFontTx/>
              <a:buNone/>
              <a:defRPr sz="1800" b="1"/>
            </a:lvl1pPr>
            <a:lvl2pPr marL="0" indent="0">
              <a:buSzTx/>
              <a:buFontTx/>
              <a:buNone/>
              <a:defRPr sz="1800" b="1"/>
            </a:lvl2pPr>
            <a:lvl3pPr marL="0" indent="0">
              <a:buSzTx/>
              <a:buFontTx/>
              <a:buNone/>
              <a:defRPr sz="1800" b="1"/>
            </a:lvl3pPr>
            <a:lvl4pPr marL="0" indent="0">
              <a:buSzTx/>
              <a:buFontTx/>
              <a:buNone/>
              <a:defRPr sz="1800" b="1"/>
            </a:lvl4pPr>
            <a:lvl5pPr marL="0" indent="0">
              <a:buSzTx/>
              <a:buFontTx/>
              <a:buNone/>
              <a:defRPr sz="1800" b="1"/>
            </a:lvl5p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49" name="Text Placeholder 4"/>
          <p:cNvSpPr>
            <a:spLocks noGrp="1"/>
          </p:cNvSpPr>
          <p:nvPr>
            <p:ph type="body" sz="quarter" idx="21"/>
          </p:nvPr>
        </p:nvSpPr>
        <p:spPr bwMode="auto">
          <a:xfrm>
            <a:off x="3471863" y="2428346"/>
            <a:ext cx="2915545" cy="1190097"/>
          </a:xfrm>
          <a:prstGeom prst="rect">
            <a:avLst/>
          </a:prstGeom>
        </p:spPr>
        <p:txBody>
          <a:bodyPr anchor="b"/>
          <a:lstStyle/>
          <a:p>
            <a:pPr>
              <a:defRPr/>
            </a:pPr>
            <a:endParaRPr/>
          </a:p>
        </p:txBody>
      </p:sp>
      <p:sp>
        <p:nvSpPr>
          <p:cNvPr id="50" name="Slide Numb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x" userDrawn="1">
  <p:cSld name="Blank">
    <p:spTree>
      <p:nvGrpSpPr>
        <p:cNvPr id="1" name=""/>
        <p:cNvGrpSpPr/>
        <p:nvPr/>
      </p:nvGrpSpPr>
      <p:grpSpPr bwMode="auto">
        <a:xfrm>
          <a:off x="0" y="0"/>
          <a:ext cx="0" cy="0"/>
          <a:chOff x="0" y="0"/>
          <a:chExt cx="0" cy="0"/>
        </a:xfrm>
      </p:grpSpPr>
      <p:sp>
        <p:nvSpPr>
          <p:cNvPr id="65" name="Slide Numb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x" userDrawn="1">
  <p:cSld name="Content with Caption">
    <p:spTree>
      <p:nvGrpSpPr>
        <p:cNvPr id="1" name=""/>
        <p:cNvGrpSpPr/>
        <p:nvPr/>
      </p:nvGrpSpPr>
      <p:grpSpPr bwMode="auto">
        <a:xfrm>
          <a:off x="0" y="0"/>
          <a:ext cx="0" cy="0"/>
          <a:chOff x="0" y="0"/>
          <a:chExt cx="0" cy="0"/>
        </a:xfrm>
      </p:grpSpPr>
      <p:sp>
        <p:nvSpPr>
          <p:cNvPr id="72" name="Title Text"/>
          <p:cNvSpPr txBox="1">
            <a:spLocks noGrp="1"/>
          </p:cNvSpPr>
          <p:nvPr>
            <p:ph type="title"/>
          </p:nvPr>
        </p:nvSpPr>
        <p:spPr bwMode="auto">
          <a:xfrm>
            <a:off x="472381" y="660400"/>
            <a:ext cx="2211884" cy="2311399"/>
          </a:xfrm>
          <a:prstGeom prst="rect">
            <a:avLst/>
          </a:prstGeom>
        </p:spPr>
        <p:txBody>
          <a:bodyPr anchor="b"/>
          <a:lstStyle>
            <a:lvl1pPr>
              <a:defRPr sz="2400"/>
            </a:lvl1pPr>
          </a:lstStyle>
          <a:p>
            <a:pPr>
              <a:defRPr/>
            </a:pPr>
            <a:r>
              <a:t>Title Text</a:t>
            </a:r>
          </a:p>
        </p:txBody>
      </p:sp>
      <p:sp>
        <p:nvSpPr>
          <p:cNvPr id="73" name="Body Level One…"/>
          <p:cNvSpPr txBox="1">
            <a:spLocks noGrp="1"/>
          </p:cNvSpPr>
          <p:nvPr>
            <p:ph type="body" sz="half" idx="1"/>
          </p:nvPr>
        </p:nvSpPr>
        <p:spPr bwMode="auto">
          <a:xfrm>
            <a:off x="2915542" y="1426282"/>
            <a:ext cx="3471867" cy="7039683"/>
          </a:xfrm>
          <a:prstGeom prst="rect">
            <a:avLst/>
          </a:prstGeom>
        </p:spPr>
        <p:txBody>
          <a:bodyPr/>
          <a:lstStyle>
            <a:lvl1pPr>
              <a:defRPr sz="2400"/>
            </a:lvl1pPr>
            <a:lvl2pPr marL="538819" indent="-195934">
              <a:defRPr sz="2400"/>
            </a:lvl2pPr>
            <a:lvl3pPr marL="914361" indent="-228591">
              <a:defRPr sz="2400"/>
            </a:lvl3pPr>
            <a:lvl4pPr marL="1302965" indent="-274307">
              <a:defRPr sz="2400"/>
            </a:lvl4pPr>
            <a:lvl5pPr marL="1645851" indent="-274307">
              <a:defRPr sz="2400"/>
            </a:lvl5p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74" name="Text Placeholder 3"/>
          <p:cNvSpPr>
            <a:spLocks noGrp="1"/>
          </p:cNvSpPr>
          <p:nvPr>
            <p:ph type="body" sz="quarter" idx="21"/>
          </p:nvPr>
        </p:nvSpPr>
        <p:spPr bwMode="auto">
          <a:xfrm>
            <a:off x="472381" y="2971800"/>
            <a:ext cx="2211884" cy="5505629"/>
          </a:xfrm>
          <a:prstGeom prst="rect">
            <a:avLst/>
          </a:prstGeom>
        </p:spPr>
        <p:txBody>
          <a:bodyPr/>
          <a:lstStyle/>
          <a:p>
            <a:pPr>
              <a:defRPr/>
            </a:pPr>
            <a:endParaRPr/>
          </a:p>
        </p:txBody>
      </p:sp>
      <p:sp>
        <p:nvSpPr>
          <p:cNvPr id="75" name="Slide Numb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x" userDrawn="1">
  <p:cSld name="Picture with Caption">
    <p:spTree>
      <p:nvGrpSpPr>
        <p:cNvPr id="1" name=""/>
        <p:cNvGrpSpPr/>
        <p:nvPr/>
      </p:nvGrpSpPr>
      <p:grpSpPr bwMode="auto">
        <a:xfrm>
          <a:off x="0" y="0"/>
          <a:ext cx="0" cy="0"/>
          <a:chOff x="0" y="0"/>
          <a:chExt cx="0" cy="0"/>
        </a:xfrm>
      </p:grpSpPr>
      <p:sp>
        <p:nvSpPr>
          <p:cNvPr id="82" name="Title Text"/>
          <p:cNvSpPr txBox="1">
            <a:spLocks noGrp="1"/>
          </p:cNvSpPr>
          <p:nvPr>
            <p:ph type="title"/>
          </p:nvPr>
        </p:nvSpPr>
        <p:spPr bwMode="auto">
          <a:xfrm>
            <a:off x="472381" y="660400"/>
            <a:ext cx="2211884" cy="2311399"/>
          </a:xfrm>
          <a:prstGeom prst="rect">
            <a:avLst/>
          </a:prstGeom>
        </p:spPr>
        <p:txBody>
          <a:bodyPr anchor="b"/>
          <a:lstStyle>
            <a:lvl1pPr>
              <a:defRPr sz="2400"/>
            </a:lvl1pPr>
          </a:lstStyle>
          <a:p>
            <a:pPr>
              <a:defRPr/>
            </a:pPr>
            <a:r>
              <a:t>Title Text</a:t>
            </a:r>
          </a:p>
        </p:txBody>
      </p:sp>
      <p:sp>
        <p:nvSpPr>
          <p:cNvPr id="83" name="Picture Placeholder 2"/>
          <p:cNvSpPr>
            <a:spLocks noGrp="1"/>
          </p:cNvSpPr>
          <p:nvPr>
            <p:ph type="pic" sz="half" idx="21"/>
          </p:nvPr>
        </p:nvSpPr>
        <p:spPr bwMode="auto">
          <a:xfrm>
            <a:off x="2915542" y="1426282"/>
            <a:ext cx="3471867" cy="7039683"/>
          </a:xfrm>
          <a:prstGeom prst="rect">
            <a:avLst/>
          </a:prstGeom>
        </p:spPr>
        <p:txBody>
          <a:bodyPr lIns="91439" tIns="45719" rIns="91439" bIns="45719">
            <a:noAutofit/>
          </a:bodyPr>
          <a:lstStyle/>
          <a:p>
            <a:pPr>
              <a:defRPr/>
            </a:pPr>
            <a:endParaRPr/>
          </a:p>
        </p:txBody>
      </p:sp>
      <p:sp>
        <p:nvSpPr>
          <p:cNvPr id="84" name="Body Level One…"/>
          <p:cNvSpPr txBox="1">
            <a:spLocks noGrp="1"/>
          </p:cNvSpPr>
          <p:nvPr>
            <p:ph type="body" sz="quarter" idx="1"/>
          </p:nvPr>
        </p:nvSpPr>
        <p:spPr bwMode="auto">
          <a:xfrm>
            <a:off x="472381" y="2971800"/>
            <a:ext cx="2211884" cy="5505629"/>
          </a:xfrm>
          <a:prstGeom prst="rect">
            <a:avLst/>
          </a:prstGeom>
        </p:spPr>
        <p:txBody>
          <a:bodyPr/>
          <a:lstStyle>
            <a:lvl1pPr marL="0" indent="0">
              <a:buSzTx/>
              <a:buFontTx/>
              <a:buNone/>
              <a:defRPr sz="1200"/>
            </a:lvl1pPr>
            <a:lvl2pPr marL="0" indent="0">
              <a:buSzTx/>
              <a:buFontTx/>
              <a:buNone/>
              <a:defRPr sz="1200"/>
            </a:lvl2pPr>
            <a:lvl3pPr marL="0" indent="0">
              <a:buSzTx/>
              <a:buFontTx/>
              <a:buNone/>
              <a:defRPr sz="1200"/>
            </a:lvl3pPr>
            <a:lvl4pPr marL="0" indent="0">
              <a:buSzTx/>
              <a:buFontTx/>
              <a:buNone/>
              <a:defRPr sz="1200"/>
            </a:lvl4pPr>
            <a:lvl5pPr marL="0" indent="0">
              <a:buSzTx/>
              <a:buFontTx/>
              <a:buNone/>
              <a:defRPr sz="1200"/>
            </a:lvl5p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85" name="Slide Numb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2" name="Title Text"/>
          <p:cNvSpPr txBox="1">
            <a:spLocks noGrp="1"/>
          </p:cNvSpPr>
          <p:nvPr>
            <p:ph type="title"/>
          </p:nvPr>
        </p:nvSpPr>
        <p:spPr bwMode="auto">
          <a:xfrm>
            <a:off x="471487" y="527405"/>
            <a:ext cx="5915027" cy="1914702"/>
          </a:xfrm>
          <a:prstGeom prst="rect">
            <a:avLst/>
          </a:prstGeom>
          <a:ln w="12700">
            <a:miter lim="400000"/>
          </a:ln>
        </p:spPr>
        <p:txBody>
          <a:bodyPr lIns="45718" tIns="45718" rIns="45718" bIns="45718" anchor="ctr">
            <a:normAutofit/>
          </a:bodyPr>
          <a:lstStyle/>
          <a:p>
            <a:pPr>
              <a:defRPr/>
            </a:pPr>
            <a:r>
              <a:t>Title Text</a:t>
            </a:r>
          </a:p>
        </p:txBody>
      </p:sp>
      <p:sp>
        <p:nvSpPr>
          <p:cNvPr id="3" name="Body Level One…"/>
          <p:cNvSpPr txBox="1">
            <a:spLocks noGrp="1"/>
          </p:cNvSpPr>
          <p:nvPr>
            <p:ph type="body" idx="1"/>
          </p:nvPr>
        </p:nvSpPr>
        <p:spPr bwMode="auto">
          <a:xfrm>
            <a:off x="471487" y="2637015"/>
            <a:ext cx="5915027" cy="6285267"/>
          </a:xfrm>
          <a:prstGeom prst="rect">
            <a:avLst/>
          </a:prstGeom>
          <a:ln w="12700">
            <a:miter lim="400000"/>
          </a:ln>
        </p:spPr>
        <p:txBody>
          <a:bodyPr lIns="45718" tIns="45718" rIns="45718" bIns="45718">
            <a:normAutofit/>
          </a:body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4" name="Slide Number"/>
          <p:cNvSpPr txBox="1">
            <a:spLocks noGrp="1"/>
          </p:cNvSpPr>
          <p:nvPr>
            <p:ph type="sldNum" sz="quarter" idx="2"/>
          </p:nvPr>
        </p:nvSpPr>
        <p:spPr bwMode="auto">
          <a:xfrm>
            <a:off x="6074574" y="9329685"/>
            <a:ext cx="311941" cy="230828"/>
          </a:xfrm>
          <a:prstGeom prst="rect">
            <a:avLst/>
          </a:prstGeom>
          <a:ln w="12700">
            <a:miter lim="400000"/>
          </a:ln>
        </p:spPr>
        <p:txBody>
          <a:bodyPr wrap="none" lIns="45718" tIns="45718" rIns="45718" bIns="45718" anchor="ctr">
            <a:spAutoFit/>
          </a:bodyPr>
          <a:lstStyle>
            <a:lvl1pPr algn="r">
              <a:defRPr sz="900">
                <a:solidFill>
                  <a:srgbClr val="888888"/>
                </a:solidFill>
                <a:latin typeface="+mn-lt"/>
                <a:ea typeface="+mn-ea"/>
                <a:cs typeface="+mn-cs"/>
              </a:defRPr>
            </a:lvl1pPr>
          </a:lstStyle>
          <a:p>
            <a:pPr>
              <a:defRPr/>
            </a:pPr>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1pPr>
      <a:lvl2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2pPr>
      <a:lvl3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3pPr>
      <a:lvl4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4pPr>
      <a:lvl5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5pPr>
      <a:lvl6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6pPr>
      <a:lvl7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7pPr>
      <a:lvl8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8pPr>
      <a:lvl9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9pPr>
    </p:titleStyle>
    <p:bodyStyle>
      <a:lvl1pPr marL="171443" marR="0" indent="-171443" algn="l" defTabSz="685772">
        <a:lnSpc>
          <a:spcPct val="90000"/>
        </a:lnSpc>
        <a:spcBef>
          <a:spcPts val="700"/>
        </a:spcBef>
        <a:spcAft>
          <a:spcPts val="0"/>
        </a:spcAft>
        <a:buClrTx/>
        <a:buSzPct val="100000"/>
        <a:buFont typeface="Arial"/>
        <a:buChar char="•"/>
        <a:defRPr sz="2100" b="0" i="0" u="none" strike="noStrike" cap="none" spc="0">
          <a:solidFill>
            <a:srgbClr val="000000"/>
          </a:solidFill>
          <a:latin typeface="+mn-lt"/>
          <a:ea typeface="+mn-ea"/>
          <a:cs typeface="+mn-cs"/>
        </a:defRPr>
      </a:lvl1pPr>
      <a:lvl2pPr marL="542902" marR="0" indent="-200017" algn="l" defTabSz="685772">
        <a:lnSpc>
          <a:spcPct val="90000"/>
        </a:lnSpc>
        <a:spcBef>
          <a:spcPts val="700"/>
        </a:spcBef>
        <a:spcAft>
          <a:spcPts val="0"/>
        </a:spcAft>
        <a:buClrTx/>
        <a:buSzPct val="100000"/>
        <a:buFont typeface="Arial"/>
        <a:buChar char="•"/>
        <a:defRPr sz="2100" b="0" i="0" u="none" strike="noStrike" cap="none" spc="0">
          <a:solidFill>
            <a:srgbClr val="000000"/>
          </a:solidFill>
          <a:latin typeface="+mn-lt"/>
          <a:ea typeface="+mn-ea"/>
          <a:cs typeface="+mn-cs"/>
        </a:defRPr>
      </a:lvl2pPr>
      <a:lvl3pPr marL="925791" marR="0" indent="-240020" algn="l" defTabSz="685772">
        <a:lnSpc>
          <a:spcPct val="90000"/>
        </a:lnSpc>
        <a:spcBef>
          <a:spcPts val="700"/>
        </a:spcBef>
        <a:spcAft>
          <a:spcPts val="0"/>
        </a:spcAft>
        <a:buClrTx/>
        <a:buSzPct val="100000"/>
        <a:buFont typeface="Arial"/>
        <a:buChar char="•"/>
        <a:defRPr sz="2100" b="0" i="0" u="none" strike="noStrike" cap="none" spc="0">
          <a:solidFill>
            <a:srgbClr val="000000"/>
          </a:solidFill>
          <a:latin typeface="+mn-lt"/>
          <a:ea typeface="+mn-ea"/>
          <a:cs typeface="+mn-cs"/>
        </a:defRPr>
      </a:lvl3pPr>
      <a:lvl4pPr marL="1305602" marR="0" indent="-276946" algn="l" defTabSz="685772">
        <a:lnSpc>
          <a:spcPct val="90000"/>
        </a:lnSpc>
        <a:spcBef>
          <a:spcPts val="700"/>
        </a:spcBef>
        <a:spcAft>
          <a:spcPts val="0"/>
        </a:spcAft>
        <a:buClrTx/>
        <a:buSzPct val="100000"/>
        <a:buFont typeface="Arial"/>
        <a:buChar char="•"/>
        <a:defRPr sz="2100" b="0" i="0" u="none" strike="noStrike" cap="none" spc="0">
          <a:solidFill>
            <a:srgbClr val="000000"/>
          </a:solidFill>
          <a:latin typeface="+mn-lt"/>
          <a:ea typeface="+mn-ea"/>
          <a:cs typeface="+mn-cs"/>
        </a:defRPr>
      </a:lvl4pPr>
      <a:lvl5pPr marL="1648486" marR="0" indent="-276946" algn="l" defTabSz="685772">
        <a:lnSpc>
          <a:spcPct val="90000"/>
        </a:lnSpc>
        <a:spcBef>
          <a:spcPts val="700"/>
        </a:spcBef>
        <a:spcAft>
          <a:spcPts val="0"/>
        </a:spcAft>
        <a:buClrTx/>
        <a:buSzPct val="100000"/>
        <a:buFont typeface="Arial"/>
        <a:buChar char="•"/>
        <a:defRPr sz="2100" b="0" i="0" u="none" strike="noStrike" cap="none" spc="0">
          <a:solidFill>
            <a:srgbClr val="000000"/>
          </a:solidFill>
          <a:latin typeface="+mn-lt"/>
          <a:ea typeface="+mn-ea"/>
          <a:cs typeface="+mn-cs"/>
        </a:defRPr>
      </a:lvl5pPr>
      <a:lvl6pPr marL="1991372" marR="0" indent="-276944" algn="l" defTabSz="685772">
        <a:lnSpc>
          <a:spcPct val="90000"/>
        </a:lnSpc>
        <a:spcBef>
          <a:spcPts val="700"/>
        </a:spcBef>
        <a:spcAft>
          <a:spcPts val="0"/>
        </a:spcAft>
        <a:buClrTx/>
        <a:buSzPct val="100000"/>
        <a:buFont typeface="Arial"/>
        <a:buChar char="•"/>
        <a:defRPr sz="2100" b="0" i="0" u="none" strike="noStrike" cap="none" spc="0">
          <a:solidFill>
            <a:srgbClr val="000000"/>
          </a:solidFill>
          <a:latin typeface="+mn-lt"/>
          <a:ea typeface="+mn-ea"/>
          <a:cs typeface="+mn-cs"/>
        </a:defRPr>
      </a:lvl6pPr>
      <a:lvl7pPr marL="2334257" marR="0" indent="-276944" algn="l" defTabSz="685772">
        <a:lnSpc>
          <a:spcPct val="90000"/>
        </a:lnSpc>
        <a:spcBef>
          <a:spcPts val="700"/>
        </a:spcBef>
        <a:spcAft>
          <a:spcPts val="0"/>
        </a:spcAft>
        <a:buClrTx/>
        <a:buSzPct val="100000"/>
        <a:buFont typeface="Arial"/>
        <a:buChar char="•"/>
        <a:defRPr sz="2100" b="0" i="0" u="none" strike="noStrike" cap="none" spc="0">
          <a:solidFill>
            <a:srgbClr val="000000"/>
          </a:solidFill>
          <a:latin typeface="+mn-lt"/>
          <a:ea typeface="+mn-ea"/>
          <a:cs typeface="+mn-cs"/>
        </a:defRPr>
      </a:lvl7pPr>
      <a:lvl8pPr marL="2677143" marR="0" indent="-276944" algn="l" defTabSz="685772">
        <a:lnSpc>
          <a:spcPct val="90000"/>
        </a:lnSpc>
        <a:spcBef>
          <a:spcPts val="700"/>
        </a:spcBef>
        <a:spcAft>
          <a:spcPts val="0"/>
        </a:spcAft>
        <a:buClrTx/>
        <a:buSzPct val="100000"/>
        <a:buFont typeface="Arial"/>
        <a:buChar char="•"/>
        <a:defRPr sz="2100" b="0" i="0" u="none" strike="noStrike" cap="none" spc="0">
          <a:solidFill>
            <a:srgbClr val="000000"/>
          </a:solidFill>
          <a:latin typeface="+mn-lt"/>
          <a:ea typeface="+mn-ea"/>
          <a:cs typeface="+mn-cs"/>
        </a:defRPr>
      </a:lvl8pPr>
      <a:lvl9pPr marL="3020029" marR="0" indent="-276944" algn="l" defTabSz="685772">
        <a:lnSpc>
          <a:spcPct val="90000"/>
        </a:lnSpc>
        <a:spcBef>
          <a:spcPts val="700"/>
        </a:spcBef>
        <a:spcAft>
          <a:spcPts val="0"/>
        </a:spcAft>
        <a:buClrTx/>
        <a:buSzPct val="100000"/>
        <a:buFont typeface="Arial"/>
        <a:buChar char="•"/>
        <a:defRPr sz="2100" b="0" i="0" u="none" strike="noStrike" cap="none" spc="0">
          <a:solidFill>
            <a:srgbClr val="000000"/>
          </a:solidFill>
          <a:latin typeface="+mn-lt"/>
          <a:ea typeface="+mn-ea"/>
          <a:cs typeface="+mn-cs"/>
        </a:defRPr>
      </a:lvl9pPr>
    </p:bodyStyle>
    <p:otherStyle>
      <a:lvl1pPr marL="0" marR="0" indent="0" algn="r" defTabSz="457181">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1pPr>
      <a:lvl2pPr marL="0" marR="0" indent="0" algn="r" defTabSz="457181">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2pPr>
      <a:lvl3pPr marL="0" marR="0" indent="0" algn="r" defTabSz="457181">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3pPr>
      <a:lvl4pPr marL="0" marR="0" indent="0" algn="r" defTabSz="457181">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4pPr>
      <a:lvl5pPr marL="0" marR="0" indent="0" algn="r" defTabSz="457181">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5pPr>
      <a:lvl6pPr marL="0" marR="0" indent="0" algn="r" defTabSz="457181">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6pPr>
      <a:lvl7pPr marL="0" marR="0" indent="0" algn="r" defTabSz="457181">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7pPr>
      <a:lvl8pPr marL="0" marR="0" indent="0" algn="r" defTabSz="457181">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8pPr>
      <a:lvl9pPr marL="0" marR="0" indent="0" algn="r" defTabSz="457181">
        <a:lnSpc>
          <a:spcPct val="100000"/>
        </a:lnSpc>
        <a:spcBef>
          <a:spcPts val="0"/>
        </a:spcBef>
        <a:spcAft>
          <a:spcPts val="0"/>
        </a:spcAft>
        <a:buClrTx/>
        <a:buSzTx/>
        <a:buFontTx/>
        <a:buNone/>
        <a:defRPr sz="900" b="0" i="0" u="none" strike="noStrike" cap="none" spc="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74.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image" Target="../media/image74.jpg"/><Relationship Id="rId4" Type="http://schemas.openxmlformats.org/officeDocument/2006/relationships/image" Target="../media/image3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74.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74.jpg"/><Relationship Id="rId4" Type="http://schemas.openxmlformats.org/officeDocument/2006/relationships/image" Target="../media/image7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7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74.jpg"/><Relationship Id="rId4" Type="http://schemas.openxmlformats.org/officeDocument/2006/relationships/image" Target="../media/image7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2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9.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png"/><Relationship Id="rId4" Type="http://schemas.openxmlformats.org/officeDocument/2006/relationships/image" Target="../media/image78.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54.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5.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7.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5.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0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15.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jp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2.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48.png"/><Relationship Id="rId4" Type="http://schemas.openxmlformats.org/officeDocument/2006/relationships/image" Target="../media/image18.png"/><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jpg"/><Relationship Id="rId10" Type="http://schemas.openxmlformats.org/officeDocument/2006/relationships/image" Target="../media/image59.png"/><Relationship Id="rId4" Type="http://schemas.openxmlformats.org/officeDocument/2006/relationships/image" Target="../media/image53.jpg"/><Relationship Id="rId9" Type="http://schemas.openxmlformats.org/officeDocument/2006/relationships/image" Target="../media/image58.png"/><Relationship Id="rId14" Type="http://schemas.openxmlformats.org/officeDocument/2006/relationships/image" Target="../media/image2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6.png"/><Relationship Id="rId4" Type="http://schemas.openxmlformats.org/officeDocument/2006/relationships/image" Target="../media/image6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69.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69.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6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image" Target="../media/image29.png"/><Relationship Id="rId4" Type="http://schemas.openxmlformats.org/officeDocument/2006/relationships/image" Target="../media/image7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9" name="TextBox 1"/>
          <p:cNvSpPr txBox="1"/>
          <p:nvPr/>
        </p:nvSpPr>
        <p:spPr bwMode="auto">
          <a:xfrm>
            <a:off x="25770" y="277702"/>
            <a:ext cx="6806460" cy="369328"/>
          </a:xfrm>
          <a:prstGeom prst="rect">
            <a:avLst/>
          </a:prstGeom>
          <a:ln w="12700">
            <a:miter lim="400000"/>
          </a:ln>
        </p:spPr>
        <p:txBody>
          <a:bodyPr wrap="square" lIns="45718" tIns="45718" rIns="45718" bIns="45718">
            <a:spAutoFit/>
          </a:bodyPr>
          <a:lstStyle>
            <a:lvl1pPr>
              <a:defRPr b="1">
                <a:latin typeface="Fibel Nord"/>
                <a:ea typeface="Fibel Nord"/>
                <a:cs typeface="Fibel Nord"/>
              </a:defRPr>
            </a:lvl1pPr>
          </a:lstStyle>
          <a:p>
            <a:pPr algn="ctr">
              <a:defRPr/>
            </a:pPr>
            <a:r>
              <a:rPr lang="de-DE" dirty="0">
                <a:latin typeface="+mn-lt"/>
              </a:rPr>
              <a:t>Bildergeschichten</a:t>
            </a:r>
            <a:r>
              <a:rPr dirty="0">
                <a:latin typeface="+mn-lt"/>
              </a:rPr>
              <a:t> – </a:t>
            </a:r>
            <a:r>
              <a:rPr dirty="0" err="1">
                <a:latin typeface="+mn-lt"/>
              </a:rPr>
              <a:t>Methodische</a:t>
            </a:r>
            <a:r>
              <a:rPr dirty="0">
                <a:latin typeface="+mn-lt"/>
              </a:rPr>
              <a:t> </a:t>
            </a:r>
            <a:r>
              <a:rPr dirty="0" err="1">
                <a:latin typeface="+mn-lt"/>
              </a:rPr>
              <a:t>Hinweise</a:t>
            </a:r>
            <a:endParaRPr dirty="0">
              <a:latin typeface="+mn-lt"/>
            </a:endParaRPr>
          </a:p>
        </p:txBody>
      </p:sp>
      <p:graphicFrame>
        <p:nvGraphicFramePr>
          <p:cNvPr id="120" name="Table 3"/>
          <p:cNvGraphicFramePr>
            <a:graphicFrameLocks/>
          </p:cNvGraphicFramePr>
          <p:nvPr>
            <p:extLst>
              <p:ext uri="{D42A27DB-BD31-4B8C-83A1-F6EECF244321}">
                <p14:modId xmlns:p14="http://schemas.microsoft.com/office/powerpoint/2010/main" val="3354405194"/>
              </p:ext>
            </p:extLst>
          </p:nvPr>
        </p:nvGraphicFramePr>
        <p:xfrm>
          <a:off x="308285" y="752113"/>
          <a:ext cx="6273371" cy="6921836"/>
        </p:xfrm>
        <a:graphic>
          <a:graphicData uri="http://schemas.openxmlformats.org/drawingml/2006/table">
            <a:tbl>
              <a:tblPr>
                <a:tableStyleId>{4C3C2611-4C71-4FC5-86AE-919BDF0F9419}</a:tableStyleId>
              </a:tblPr>
              <a:tblGrid>
                <a:gridCol w="715232">
                  <a:extLst>
                    <a:ext uri="{9D8B030D-6E8A-4147-A177-3AD203B41FA5}">
                      <a16:colId xmlns:a16="http://schemas.microsoft.com/office/drawing/2014/main" val="20000"/>
                    </a:ext>
                  </a:extLst>
                </a:gridCol>
                <a:gridCol w="2133750">
                  <a:extLst>
                    <a:ext uri="{9D8B030D-6E8A-4147-A177-3AD203B41FA5}">
                      <a16:colId xmlns:a16="http://schemas.microsoft.com/office/drawing/2014/main" val="743217348"/>
                    </a:ext>
                  </a:extLst>
                </a:gridCol>
                <a:gridCol w="1996707">
                  <a:extLst>
                    <a:ext uri="{9D8B030D-6E8A-4147-A177-3AD203B41FA5}">
                      <a16:colId xmlns:a16="http://schemas.microsoft.com/office/drawing/2014/main" val="20002"/>
                    </a:ext>
                  </a:extLst>
                </a:gridCol>
                <a:gridCol w="1427682">
                  <a:extLst>
                    <a:ext uri="{9D8B030D-6E8A-4147-A177-3AD203B41FA5}">
                      <a16:colId xmlns:a16="http://schemas.microsoft.com/office/drawing/2014/main" val="20003"/>
                    </a:ext>
                  </a:extLst>
                </a:gridCol>
              </a:tblGrid>
              <a:tr h="370840">
                <a:tc>
                  <a:txBody>
                    <a:bodyPr/>
                    <a:lstStyle/>
                    <a:p>
                      <a:pPr algn="ctr" defTabSz="685800">
                        <a:defRPr sz="1800"/>
                      </a:pPr>
                      <a:r>
                        <a:rPr sz="1400" b="1" i="0" u="none" strike="noStrike" cap="none" spc="0" dirty="0">
                          <a:solidFill>
                            <a:srgbClr val="000000"/>
                          </a:solidFill>
                          <a:latin typeface="+mn-lt"/>
                          <a:ea typeface="NOTEWORTHY LIGHT"/>
                          <a:cs typeface="Fibel Nord"/>
                        </a:rPr>
                        <a:t>Einheit</a:t>
                      </a:r>
                      <a:endParaRPr sz="1400" b="1" i="0" u="none" strike="noStrike" cap="none" spc="0" dirty="0">
                        <a:solidFill>
                          <a:srgbClr val="000000"/>
                        </a:solidFill>
                        <a:latin typeface="+mn-lt"/>
                        <a:ea typeface="NOTEWORTHY LIGHT"/>
                      </a:endParaRPr>
                    </a:p>
                  </a:txBody>
                  <a:tcPr marL="45720" marR="45720">
                    <a:solidFill>
                      <a:schemeClr val="tx2">
                        <a:lumMod val="20000"/>
                        <a:lumOff val="80000"/>
                      </a:schemeClr>
                    </a:solidFill>
                  </a:tcPr>
                </a:tc>
                <a:tc>
                  <a:txBody>
                    <a:bodyPr/>
                    <a:lstStyle/>
                    <a:p>
                      <a:pPr algn="ctr" defTabSz="685800">
                        <a:defRPr sz="1800"/>
                      </a:pPr>
                      <a:r>
                        <a:rPr lang="de-DE" sz="1400" b="1" i="0" u="none" strike="noStrike" cap="none" spc="0" dirty="0">
                          <a:solidFill>
                            <a:srgbClr val="000000"/>
                          </a:solidFill>
                          <a:latin typeface="+mn-lt"/>
                          <a:ea typeface="NOTEWORTHY LIGHT"/>
                        </a:rPr>
                        <a:t>Themenbereich</a:t>
                      </a:r>
                      <a:endParaRPr sz="1400" b="1" i="0" u="none" strike="noStrike" cap="none" spc="0" dirty="0">
                        <a:solidFill>
                          <a:srgbClr val="000000"/>
                        </a:solidFill>
                        <a:latin typeface="+mn-lt"/>
                        <a:ea typeface="NOTEWORTHY LIGHT"/>
                      </a:endParaRPr>
                    </a:p>
                  </a:txBody>
                  <a:tcPr marL="45720" marR="45720">
                    <a:solidFill>
                      <a:schemeClr val="tx2">
                        <a:lumMod val="20000"/>
                        <a:lumOff val="80000"/>
                      </a:schemeClr>
                    </a:solidFill>
                  </a:tcPr>
                </a:tc>
                <a:tc>
                  <a:txBody>
                    <a:bodyPr/>
                    <a:lstStyle/>
                    <a:p>
                      <a:pPr algn="ctr" defTabSz="685800">
                        <a:defRPr sz="1800"/>
                      </a:pPr>
                      <a:r>
                        <a:rPr lang="de-DE" sz="1400" b="1" i="0" u="none" strike="noStrike" cap="none" spc="0" dirty="0">
                          <a:solidFill>
                            <a:srgbClr val="000000"/>
                          </a:solidFill>
                          <a:latin typeface="+mn-lt"/>
                          <a:ea typeface="NOTEWORTHY LIGHT"/>
                          <a:cs typeface="Calibri"/>
                        </a:rPr>
                        <a:t>Methoden</a:t>
                      </a:r>
                      <a:endParaRPr sz="1400" b="1" i="0" u="none" strike="noStrike" cap="none" spc="0" dirty="0">
                        <a:solidFill>
                          <a:srgbClr val="000000"/>
                        </a:solidFill>
                        <a:latin typeface="+mn-lt"/>
                        <a:ea typeface="NOTEWORTHY LIGHT"/>
                        <a:cs typeface="Calibri"/>
                      </a:endParaRPr>
                    </a:p>
                  </a:txBody>
                  <a:tcPr marL="45720" marR="45720">
                    <a:solidFill>
                      <a:schemeClr val="tx2">
                        <a:lumMod val="20000"/>
                        <a:lumOff val="80000"/>
                      </a:schemeClr>
                    </a:solidFill>
                  </a:tcPr>
                </a:tc>
                <a:tc>
                  <a:txBody>
                    <a:bodyPr/>
                    <a:lstStyle/>
                    <a:p>
                      <a:pPr algn="ctr" defTabSz="685800">
                        <a:defRPr sz="1800"/>
                      </a:pPr>
                      <a:r>
                        <a:rPr sz="1400" b="1" i="0" u="none" strike="noStrike" cap="none" spc="0">
                          <a:solidFill>
                            <a:srgbClr val="000000"/>
                          </a:solidFill>
                          <a:latin typeface="+mn-lt"/>
                          <a:ea typeface="NOTEWORTHY LIGHT"/>
                          <a:cs typeface="Calibri"/>
                        </a:rPr>
                        <a:t>Sozialform</a:t>
                      </a:r>
                    </a:p>
                  </a:txBody>
                  <a:tcPr marL="45720" marR="45720">
                    <a:solidFill>
                      <a:schemeClr val="tx2">
                        <a:lumMod val="20000"/>
                        <a:lumOff val="80000"/>
                      </a:schemeClr>
                    </a:solidFill>
                  </a:tcPr>
                </a:tc>
                <a:extLst>
                  <a:ext uri="{0D108BD9-81ED-4DB2-BD59-A6C34878D82A}">
                    <a16:rowId xmlns:a16="http://schemas.microsoft.com/office/drawing/2014/main" val="10000"/>
                  </a:ext>
                </a:extLst>
              </a:tr>
              <a:tr h="288168">
                <a:tc gridSpan="4">
                  <a:txBody>
                    <a:bodyPr/>
                    <a:lstStyle/>
                    <a:p>
                      <a:pPr marL="0" marR="0" indent="0" algn="ctr" defTabSz="685800">
                        <a:lnSpc>
                          <a:spcPct val="100000"/>
                        </a:lnSpc>
                        <a:spcBef>
                          <a:spcPts val="0"/>
                        </a:spcBef>
                        <a:spcAft>
                          <a:spcPts val="0"/>
                        </a:spcAft>
                        <a:buClrTx/>
                        <a:buSzTx/>
                        <a:buFontTx/>
                        <a:buNone/>
                        <a:defRPr sz="1300">
                          <a:latin typeface="Fibel Nord"/>
                          <a:ea typeface="Fibel Nord"/>
                          <a:cs typeface="Fibel Nord"/>
                        </a:defRPr>
                      </a:pPr>
                      <a:r>
                        <a:rPr lang="de-DE" sz="1400" b="1" i="0" u="none" strike="noStrike" cap="none" spc="0" dirty="0">
                          <a:solidFill>
                            <a:srgbClr val="000000"/>
                          </a:solidFill>
                          <a:latin typeface="+mn-lt"/>
                        </a:rPr>
                        <a:t>Heranführung: Bildergeschichten</a:t>
                      </a:r>
                    </a:p>
                    <a:p>
                      <a:pPr marL="0" marR="0" indent="0" algn="ctr" defTabSz="685800">
                        <a:lnSpc>
                          <a:spcPct val="100000"/>
                        </a:lnSpc>
                        <a:spcBef>
                          <a:spcPts val="0"/>
                        </a:spcBef>
                        <a:spcAft>
                          <a:spcPts val="0"/>
                        </a:spcAft>
                        <a:buClrTx/>
                        <a:buSzTx/>
                        <a:buFontTx/>
                        <a:buNone/>
                        <a:defRPr sz="1300">
                          <a:latin typeface="Fibel Nord"/>
                          <a:ea typeface="Fibel Nord"/>
                          <a:cs typeface="Fibel Nord"/>
                        </a:defRPr>
                      </a:pPr>
                      <a:r>
                        <a:rPr lang="de-DE" sz="1200" b="1" i="0" u="none" strike="noStrike" cap="none" spc="0" dirty="0">
                          <a:solidFill>
                            <a:srgbClr val="000000"/>
                          </a:solidFill>
                          <a:latin typeface="+mn-lt"/>
                        </a:rPr>
                        <a:t>Eltern-Kind-Geschichte: Frühsport</a:t>
                      </a:r>
                      <a:endParaRPr sz="1200" b="1" i="0" u="none" strike="noStrike" cap="none" spc="0" dirty="0">
                        <a:solidFill>
                          <a:srgbClr val="000000"/>
                        </a:solidFill>
                        <a:latin typeface="+mn-lt"/>
                      </a:endParaRPr>
                    </a:p>
                  </a:txBody>
                  <a:tcPr marL="45720" marR="45720">
                    <a:solidFill>
                      <a:srgbClr val="DCEAFD"/>
                    </a:solidFill>
                  </a:tcPr>
                </a:tc>
                <a:tc hMerge="1">
                  <a:txBody>
                    <a:bodyPr/>
                    <a:lstStyle/>
                    <a:p>
                      <a:endParaRPr lang="de-DE"/>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1"/>
                  </a:ext>
                </a:extLst>
              </a:tr>
              <a:tr h="288168">
                <a:tc>
                  <a:txBody>
                    <a:bodyPr/>
                    <a:lstStyle/>
                    <a:p>
                      <a:pPr algn="ctr" defTabSz="685800">
                        <a:defRPr sz="1800"/>
                      </a:pPr>
                      <a:r>
                        <a:rPr sz="1400">
                          <a:latin typeface="+mn-lt"/>
                          <a:ea typeface="Fibel Nord"/>
                          <a:cs typeface="Fibel Nord"/>
                        </a:rPr>
                        <a:t>1</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dirty="0">
                          <a:latin typeface="+mn-lt"/>
                        </a:rPr>
                        <a:t>Einleitung zur Bildergeschichte</a:t>
                      </a:r>
                      <a:endParaRPr sz="1400" dirty="0">
                        <a:latin typeface="+mn-lt"/>
                      </a:endParaRPr>
                    </a:p>
                  </a:txBody>
                  <a:tcPr marL="45720" marR="45720"/>
                </a:tc>
                <a:tc>
                  <a:txBody>
                    <a:bodyPr/>
                    <a:lstStyle/>
                    <a:p>
                      <a:pPr algn="l" defTabSz="685800">
                        <a:defRPr sz="1800"/>
                      </a:pPr>
                      <a:r>
                        <a:rPr lang="de-DE" sz="1400" dirty="0">
                          <a:latin typeface="+mn-lt"/>
                          <a:ea typeface="Fibel Nord"/>
                          <a:cs typeface="Fibel Nord"/>
                        </a:rPr>
                        <a:t>Modelltexte; Think, Pair, Share</a:t>
                      </a:r>
                      <a:endParaRPr sz="1400" dirty="0">
                        <a:latin typeface="+mn-lt"/>
                      </a:endParaRPr>
                    </a:p>
                  </a:txBody>
                  <a:tcPr marL="45720" marR="45720"/>
                </a:tc>
                <a:tc>
                  <a:txBody>
                    <a:bodyPr/>
                    <a:lstStyle/>
                    <a:p>
                      <a:pPr algn="l" defTabSz="685800">
                        <a:defRPr sz="1800"/>
                      </a:pPr>
                      <a:r>
                        <a:rPr lang="de-DE" sz="1400" dirty="0">
                          <a:latin typeface="+mn-lt"/>
                          <a:ea typeface="Fibel Nord"/>
                          <a:cs typeface="Fibel Nord"/>
                        </a:rPr>
                        <a:t>Partnerarbeit</a:t>
                      </a:r>
                      <a:endParaRPr sz="1400" dirty="0">
                        <a:latin typeface="+mn-lt"/>
                      </a:endParaRPr>
                    </a:p>
                  </a:txBody>
                  <a:tcPr marL="45720" marR="45720"/>
                </a:tc>
                <a:extLst>
                  <a:ext uri="{0D108BD9-81ED-4DB2-BD59-A6C34878D82A}">
                    <a16:rowId xmlns:a16="http://schemas.microsoft.com/office/drawing/2014/main" val="10002"/>
                  </a:ext>
                </a:extLst>
              </a:tr>
              <a:tr h="265191">
                <a:tc gridSpan="4">
                  <a:txBody>
                    <a:bodyPr/>
                    <a:lstStyle/>
                    <a:p>
                      <a:pPr algn="ctr" defTabSz="685800">
                        <a:defRPr sz="1300">
                          <a:latin typeface="Fibel Nord"/>
                          <a:ea typeface="Fibel Nord"/>
                          <a:cs typeface="Fibel Nord"/>
                        </a:defRPr>
                      </a:pPr>
                      <a:r>
                        <a:rPr lang="de-DE" sz="1400" b="1">
                          <a:latin typeface="+mn-lt"/>
                        </a:rPr>
                        <a:t>Übungsmaterial</a:t>
                      </a:r>
                      <a:endParaRPr sz="1400" b="1">
                        <a:latin typeface="+mn-lt"/>
                      </a:endParaRPr>
                    </a:p>
                  </a:txBody>
                  <a:tcPr marL="45720" marR="45720">
                    <a:solidFill>
                      <a:srgbClr val="E4FBED"/>
                    </a:solidFill>
                  </a:tcPr>
                </a:tc>
                <a:tc hMerge="1">
                  <a:txBody>
                    <a:bodyPr/>
                    <a:lstStyle/>
                    <a:p>
                      <a:endParaRPr lang="de-DE"/>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3"/>
                  </a:ext>
                </a:extLst>
              </a:tr>
              <a:tr h="429065">
                <a:tc>
                  <a:txBody>
                    <a:bodyPr/>
                    <a:lstStyle/>
                    <a:p>
                      <a:pPr algn="ctr" defTabSz="685800">
                        <a:defRPr sz="1800"/>
                      </a:pPr>
                      <a:r>
                        <a:rPr lang="de-DE" sz="1400" dirty="0">
                          <a:latin typeface="+mn-lt"/>
                        </a:rPr>
                        <a:t>2</a:t>
                      </a:r>
                      <a:endParaRPr sz="1400" dirty="0">
                        <a:latin typeface="+mn-lt"/>
                      </a:endParaRPr>
                    </a:p>
                  </a:txBody>
                  <a:tcPr marL="45720" marR="45720">
                    <a:solidFill>
                      <a:schemeClr val="accent3">
                        <a:lumMod val="20000"/>
                        <a:lumOff val="80000"/>
                      </a:schemeClr>
                    </a:solidFill>
                  </a:tcPr>
                </a:tc>
                <a:tc>
                  <a:txBody>
                    <a:bodyPr/>
                    <a:lstStyle/>
                    <a:p>
                      <a:pPr algn="l" defTabSz="685800">
                        <a:defRPr sz="1800"/>
                      </a:pPr>
                      <a:r>
                        <a:rPr lang="de-DE" sz="1400" dirty="0">
                          <a:latin typeface="+mn-lt"/>
                        </a:rPr>
                        <a:t>Aufbau einer Bildergeschichte</a:t>
                      </a:r>
                    </a:p>
                  </a:txBody>
                  <a:tcPr marL="45720" marR="45720"/>
                </a:tc>
                <a:tc>
                  <a:txBody>
                    <a:bodyPr/>
                    <a:lstStyle/>
                    <a:p>
                      <a:pPr algn="l" defTabSz="685800">
                        <a:defRPr sz="1800"/>
                      </a:pPr>
                      <a:r>
                        <a:rPr lang="de-DE" sz="1400" dirty="0">
                          <a:latin typeface="+mn-lt"/>
                        </a:rPr>
                        <a:t>Zuordnungsaufgabe</a:t>
                      </a:r>
                      <a:endParaRPr sz="1400" dirty="0">
                        <a:latin typeface="+mn-lt"/>
                      </a:endParaRPr>
                    </a:p>
                  </a:txBody>
                  <a:tcPr marL="45720" marR="45720"/>
                </a:tc>
                <a:tc>
                  <a:txBody>
                    <a:bodyPr/>
                    <a:lstStyle/>
                    <a:p>
                      <a:pPr algn="l" defTabSz="685800">
                        <a:defRPr sz="1800"/>
                      </a:pPr>
                      <a:r>
                        <a:rPr lang="de-DE" sz="1400" dirty="0">
                          <a:latin typeface="+mn-lt"/>
                        </a:rPr>
                        <a:t>Einzelarbeit oder Partnerarbeit</a:t>
                      </a:r>
                      <a:endParaRPr sz="1400" dirty="0">
                        <a:latin typeface="+mn-lt"/>
                      </a:endParaRPr>
                    </a:p>
                  </a:txBody>
                  <a:tcPr marL="45720" marR="45720"/>
                </a:tc>
                <a:extLst>
                  <a:ext uri="{0D108BD9-81ED-4DB2-BD59-A6C34878D82A}">
                    <a16:rowId xmlns:a16="http://schemas.microsoft.com/office/drawing/2014/main" val="10004"/>
                  </a:ext>
                </a:extLst>
              </a:tr>
              <a:tr h="485335">
                <a:tc>
                  <a:txBody>
                    <a:bodyPr/>
                    <a:lstStyle/>
                    <a:p>
                      <a:pPr algn="ctr" defTabSz="685800">
                        <a:defRPr sz="1800"/>
                      </a:pPr>
                      <a:r>
                        <a:rPr lang="de-DE" sz="1400">
                          <a:latin typeface="+mn-lt"/>
                        </a:rPr>
                        <a:t>3</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strike="noStrike">
                          <a:latin typeface="+mn-lt"/>
                        </a:rPr>
                        <a:t>Satzanfänge</a:t>
                      </a:r>
                      <a:endParaRPr sz="1400">
                        <a:latin typeface="+mn-lt"/>
                      </a:endParaRPr>
                    </a:p>
                  </a:txBody>
                  <a:tcPr marL="45720" marR="45720"/>
                </a:tc>
                <a:tc>
                  <a:txBody>
                    <a:bodyPr/>
                    <a:lstStyle/>
                    <a:p>
                      <a:pPr algn="l" defTabSz="685800">
                        <a:defRPr sz="1800"/>
                      </a:pPr>
                      <a:r>
                        <a:rPr lang="de-DE" sz="1400" dirty="0">
                          <a:latin typeface="+mn-lt"/>
                        </a:rPr>
                        <a:t>Modelltext; Zuordnungsaufgabe; Lückentext</a:t>
                      </a:r>
                      <a:endParaRPr lang="de-DE" sz="1400" strike="noStrike" dirty="0">
                        <a:latin typeface="+mn-lt"/>
                      </a:endParaRPr>
                    </a:p>
                  </a:txBody>
                  <a:tcPr marL="45720" marR="45720"/>
                </a:tc>
                <a:tc>
                  <a:txBody>
                    <a:bodyPr/>
                    <a:lstStyle/>
                    <a:p>
                      <a:pPr algn="l" defTabSz="685800">
                        <a:defRPr sz="1800"/>
                      </a:pPr>
                      <a:r>
                        <a:rPr lang="de-DE" sz="1400" dirty="0">
                          <a:latin typeface="+mn-lt"/>
                        </a:rPr>
                        <a:t>Einzelarbeit oder Partnerarbeit</a:t>
                      </a:r>
                    </a:p>
                  </a:txBody>
                  <a:tcPr marL="45720" marR="45720"/>
                </a:tc>
                <a:extLst>
                  <a:ext uri="{0D108BD9-81ED-4DB2-BD59-A6C34878D82A}">
                    <a16:rowId xmlns:a16="http://schemas.microsoft.com/office/drawing/2014/main" val="10005"/>
                  </a:ext>
                </a:extLst>
              </a:tr>
              <a:tr h="409767">
                <a:tc>
                  <a:txBody>
                    <a:bodyPr/>
                    <a:lstStyle/>
                    <a:p>
                      <a:pPr algn="ctr" defTabSz="685800">
                        <a:defRPr sz="1800"/>
                      </a:pPr>
                      <a:r>
                        <a:rPr lang="de-DE" sz="1400">
                          <a:latin typeface="+mn-lt"/>
                        </a:rPr>
                        <a:t>4</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dirty="0">
                          <a:latin typeface="+mn-lt"/>
                        </a:rPr>
                        <a:t>Wortschatzarbeit</a:t>
                      </a:r>
                      <a:endParaRPr sz="1400" dirty="0">
                        <a:latin typeface="+mn-lt"/>
                      </a:endParaRPr>
                    </a:p>
                  </a:txBody>
                  <a:tcPr marL="45720" marR="45720"/>
                </a:tc>
                <a:tc>
                  <a:txBody>
                    <a:bodyPr/>
                    <a:lstStyle/>
                    <a:p>
                      <a:pPr algn="l" defTabSz="685800">
                        <a:defRPr sz="1800"/>
                      </a:pPr>
                      <a:r>
                        <a:rPr lang="de-DE" sz="1400" dirty="0">
                          <a:latin typeface="+mn-lt"/>
                          <a:ea typeface="Fibel Nord"/>
                          <a:cs typeface="Fibel Nord"/>
                        </a:rPr>
                        <a:t>Zuordnungsaufgabe</a:t>
                      </a:r>
                      <a:endParaRPr sz="1400" dirty="0">
                        <a:latin typeface="+mn-lt"/>
                      </a:endParaRPr>
                    </a:p>
                  </a:txBody>
                  <a:tcPr marL="45720" marR="45720"/>
                </a:tc>
                <a:tc>
                  <a:txBody>
                    <a:bodyPr/>
                    <a:lstStyle/>
                    <a:p>
                      <a:pPr algn="l" defTabSz="685800">
                        <a:defRPr sz="1800"/>
                      </a:pPr>
                      <a:r>
                        <a:rPr lang="de-DE" sz="1400" dirty="0">
                          <a:latin typeface="+mn-lt"/>
                        </a:rPr>
                        <a:t>Einzelarbeit</a:t>
                      </a:r>
                      <a:endParaRPr sz="1400" dirty="0">
                        <a:latin typeface="+mn-lt"/>
                      </a:endParaRPr>
                    </a:p>
                  </a:txBody>
                  <a:tcPr marL="45720" marR="45720"/>
                </a:tc>
                <a:extLst>
                  <a:ext uri="{0D108BD9-81ED-4DB2-BD59-A6C34878D82A}">
                    <a16:rowId xmlns:a16="http://schemas.microsoft.com/office/drawing/2014/main" val="10006"/>
                  </a:ext>
                </a:extLst>
              </a:tr>
              <a:tr h="457200">
                <a:tc>
                  <a:txBody>
                    <a:bodyPr/>
                    <a:lstStyle/>
                    <a:p>
                      <a:pPr algn="ctr" defTabSz="685800">
                        <a:defRPr sz="1800"/>
                      </a:pPr>
                      <a:r>
                        <a:rPr lang="de-DE" sz="1400">
                          <a:latin typeface="+mn-lt"/>
                        </a:rPr>
                        <a:t>5</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dirty="0">
                          <a:latin typeface="+mn-lt"/>
                        </a:rPr>
                        <a:t>Konjunktionen</a:t>
                      </a:r>
                      <a:endParaRPr sz="1400" dirty="0">
                        <a:latin typeface="+mn-lt"/>
                      </a:endParaRPr>
                    </a:p>
                  </a:txBody>
                  <a:tcPr marL="45720" marR="45720"/>
                </a:tc>
                <a:tc>
                  <a:txBody>
                    <a:bodyPr/>
                    <a:lstStyle/>
                    <a:p>
                      <a:pPr algn="l" defTabSz="685800">
                        <a:defRPr sz="1800"/>
                      </a:pPr>
                      <a:r>
                        <a:rPr lang="de-DE" sz="1400" dirty="0">
                          <a:latin typeface="+mn-lt"/>
                        </a:rPr>
                        <a:t>Lückentext</a:t>
                      </a:r>
                      <a:endParaRPr sz="1400" dirty="0">
                        <a:latin typeface="+mn-lt"/>
                      </a:endParaRPr>
                    </a:p>
                  </a:txBody>
                  <a:tcPr marL="45720" marR="45720"/>
                </a:tc>
                <a:tc>
                  <a:txBody>
                    <a:bodyPr/>
                    <a:lstStyle/>
                    <a:p>
                      <a:pPr algn="l" defTabSz="685800">
                        <a:defRPr sz="1800"/>
                      </a:pPr>
                      <a:r>
                        <a:rPr lang="de-DE" sz="1400" dirty="0">
                          <a:latin typeface="+mn-lt"/>
                        </a:rPr>
                        <a:t>Einzelarbeit oder Partnerarbeit</a:t>
                      </a:r>
                    </a:p>
                  </a:txBody>
                  <a:tcPr marL="45720" marR="45720"/>
                </a:tc>
                <a:extLst>
                  <a:ext uri="{0D108BD9-81ED-4DB2-BD59-A6C34878D82A}">
                    <a16:rowId xmlns:a16="http://schemas.microsoft.com/office/drawing/2014/main" val="10007"/>
                  </a:ext>
                </a:extLst>
              </a:tr>
              <a:tr h="471949">
                <a:tc>
                  <a:txBody>
                    <a:bodyPr/>
                    <a:lstStyle/>
                    <a:p>
                      <a:pPr algn="ctr" defTabSz="685800">
                        <a:defRPr sz="1800"/>
                      </a:pPr>
                      <a:r>
                        <a:rPr lang="de-DE" sz="1400">
                          <a:latin typeface="+mn-lt"/>
                        </a:rPr>
                        <a:t>6</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dirty="0">
                          <a:latin typeface="+mn-lt"/>
                        </a:rPr>
                        <a:t>Wörtliche Rede</a:t>
                      </a:r>
                      <a:endParaRPr sz="1400" dirty="0">
                        <a:latin typeface="+mn-lt"/>
                      </a:endParaRPr>
                    </a:p>
                  </a:txBody>
                  <a:tcPr marL="45720" marR="45720"/>
                </a:tc>
                <a:tc>
                  <a:txBody>
                    <a:bodyPr/>
                    <a:lstStyle/>
                    <a:p>
                      <a:pPr algn="l" defTabSz="685800">
                        <a:defRPr sz="1800"/>
                      </a:pPr>
                      <a:r>
                        <a:rPr lang="de-DE" sz="1400" dirty="0">
                          <a:latin typeface="+mn-lt"/>
                        </a:rPr>
                        <a:t>Modelltexte</a:t>
                      </a:r>
                      <a:endParaRPr sz="1400" dirty="0">
                        <a:latin typeface="+mn-lt"/>
                      </a:endParaRPr>
                    </a:p>
                  </a:txBody>
                  <a:tcPr marL="45720" marR="45720"/>
                </a:tc>
                <a:tc>
                  <a:txBody>
                    <a:bodyPr/>
                    <a:lstStyle/>
                    <a:p>
                      <a:pPr algn="l" defTabSz="685800">
                        <a:defRPr sz="1800"/>
                      </a:pPr>
                      <a:r>
                        <a:rPr lang="de-DE" sz="1400" dirty="0">
                          <a:latin typeface="+mn-lt"/>
                          <a:ea typeface="Fibel Nord"/>
                          <a:cs typeface="Fibel Nord"/>
                        </a:rPr>
                        <a:t>Partnerarbeit</a:t>
                      </a:r>
                      <a:endParaRPr sz="1400" dirty="0">
                        <a:latin typeface="+mn-lt"/>
                      </a:endParaRPr>
                    </a:p>
                  </a:txBody>
                  <a:tcPr marL="45720" marR="45720"/>
                </a:tc>
                <a:extLst>
                  <a:ext uri="{0D108BD9-81ED-4DB2-BD59-A6C34878D82A}">
                    <a16:rowId xmlns:a16="http://schemas.microsoft.com/office/drawing/2014/main" val="10008"/>
                  </a:ext>
                </a:extLst>
              </a:tr>
              <a:tr h="282019">
                <a:tc gridSpan="4">
                  <a:txBody>
                    <a:bodyPr/>
                    <a:lstStyle/>
                    <a:p>
                      <a:pPr marL="0" marR="0" lvl="0" indent="0" algn="ctr" defTabSz="685800">
                        <a:lnSpc>
                          <a:spcPct val="100000"/>
                        </a:lnSpc>
                        <a:spcBef>
                          <a:spcPts val="0"/>
                        </a:spcBef>
                        <a:spcAft>
                          <a:spcPts val="0"/>
                        </a:spcAft>
                        <a:buClrTx/>
                        <a:buSzTx/>
                        <a:buFontTx/>
                        <a:buNone/>
                        <a:defRPr sz="1300">
                          <a:latin typeface="Fibel Nord"/>
                          <a:ea typeface="Fibel Nord"/>
                          <a:cs typeface="Fibel Nord"/>
                        </a:defRPr>
                      </a:pPr>
                      <a:r>
                        <a:rPr lang="de-DE" sz="1400" b="1" dirty="0">
                          <a:latin typeface="+mn-lt"/>
                        </a:rPr>
                        <a:t>Schreibprozess: Eltern-Kind-Geschichte (Unterschrift)</a:t>
                      </a:r>
                      <a:endParaRPr sz="1400" dirty="0">
                        <a:latin typeface="+mn-lt"/>
                      </a:endParaRPr>
                    </a:p>
                  </a:txBody>
                  <a:tcPr marL="45720" marR="45720">
                    <a:solidFill>
                      <a:srgbClr val="FAEE95"/>
                    </a:solidFill>
                  </a:tcPr>
                </a:tc>
                <a:tc hMerge="1">
                  <a:txBody>
                    <a:bodyPr/>
                    <a:lstStyle/>
                    <a:p>
                      <a:endParaRPr lang="de-DE"/>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9"/>
                  </a:ext>
                </a:extLst>
              </a:tr>
              <a:tr h="298254">
                <a:tc>
                  <a:txBody>
                    <a:bodyPr/>
                    <a:lstStyle/>
                    <a:p>
                      <a:pPr algn="ctr" defTabSz="685800">
                        <a:defRPr sz="1800"/>
                      </a:pPr>
                      <a:r>
                        <a:rPr lang="de-DE" sz="1400">
                          <a:latin typeface="+mn-lt"/>
                        </a:rPr>
                        <a:t>7</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dirty="0">
                          <a:latin typeface="+mn-lt"/>
                        </a:rPr>
                        <a:t>Planen einer Bildergeschichte</a:t>
                      </a:r>
                      <a:endParaRPr sz="1400" dirty="0">
                        <a:latin typeface="+mn-lt"/>
                      </a:endParaRPr>
                    </a:p>
                  </a:txBody>
                  <a:tcPr marL="45720" marR="45720"/>
                </a:tc>
                <a:tc>
                  <a:txBody>
                    <a:bodyPr/>
                    <a:lstStyle/>
                    <a:p>
                      <a:pPr algn="l" defTabSz="685800">
                        <a:defRPr sz="1800"/>
                      </a:pPr>
                      <a:r>
                        <a:rPr lang="de-DE" sz="1400" dirty="0">
                          <a:latin typeface="+mn-lt"/>
                        </a:rPr>
                        <a:t>Planungstabelle</a:t>
                      </a:r>
                    </a:p>
                  </a:txBody>
                  <a:tcPr marL="45720" marR="45720"/>
                </a:tc>
                <a:tc>
                  <a:txBody>
                    <a:bodyPr/>
                    <a:lstStyle/>
                    <a:p>
                      <a:pPr algn="l" defTabSz="685800">
                        <a:defRPr sz="1800"/>
                      </a:pPr>
                      <a:r>
                        <a:rPr lang="de-DE" sz="1400" dirty="0">
                          <a:latin typeface="+mn-lt"/>
                        </a:rPr>
                        <a:t>Einzelarbeit; Partnerarbeit</a:t>
                      </a:r>
                    </a:p>
                  </a:txBody>
                  <a:tcPr marL="45720" marR="45720"/>
                </a:tc>
                <a:extLst>
                  <a:ext uri="{0D108BD9-81ED-4DB2-BD59-A6C34878D82A}">
                    <a16:rowId xmlns:a16="http://schemas.microsoft.com/office/drawing/2014/main" val="10010"/>
                  </a:ext>
                </a:extLst>
              </a:tr>
              <a:tr h="290085">
                <a:tc>
                  <a:txBody>
                    <a:bodyPr/>
                    <a:lstStyle/>
                    <a:p>
                      <a:pPr algn="ctr" defTabSz="685800">
                        <a:defRPr sz="1800"/>
                      </a:pPr>
                      <a:r>
                        <a:rPr lang="de-DE" sz="1400">
                          <a:latin typeface="+mn-lt"/>
                        </a:rPr>
                        <a:t>8</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dirty="0">
                          <a:latin typeface="+mn-lt"/>
                        </a:rPr>
                        <a:t>Schreiben einer Bildergeschichte</a:t>
                      </a:r>
                      <a:endParaRPr sz="1400" dirty="0">
                        <a:latin typeface="+mn-lt"/>
                      </a:endParaRPr>
                    </a:p>
                  </a:txBody>
                  <a:tcPr marL="45720" marR="45720"/>
                </a:tc>
                <a:tc>
                  <a:txBody>
                    <a:bodyPr/>
                    <a:lstStyle/>
                    <a:p>
                      <a:pPr algn="l" defTabSz="685800">
                        <a:defRPr sz="1800"/>
                      </a:pPr>
                      <a:r>
                        <a:rPr lang="de-DE" sz="1400" dirty="0">
                          <a:latin typeface="+mn-lt"/>
                        </a:rPr>
                        <a:t>Modellierung</a:t>
                      </a:r>
                      <a:endParaRPr sz="1400" dirty="0">
                        <a:latin typeface="+mn-lt"/>
                      </a:endParaRPr>
                    </a:p>
                  </a:txBody>
                  <a:tcPr marL="45720" marR="45720"/>
                </a:tc>
                <a:tc>
                  <a:txBody>
                    <a:bodyPr/>
                    <a:lstStyle/>
                    <a:p>
                      <a:pPr algn="l" defTabSz="685800">
                        <a:defRPr sz="1800"/>
                      </a:pPr>
                      <a:r>
                        <a:rPr lang="de-DE" sz="1400" dirty="0">
                          <a:latin typeface="+mn-lt"/>
                        </a:rPr>
                        <a:t>Einzelarbeit oder Partnerarbeit</a:t>
                      </a:r>
                    </a:p>
                  </a:txBody>
                  <a:tcPr marL="45720" marR="45720"/>
                </a:tc>
                <a:extLst>
                  <a:ext uri="{0D108BD9-81ED-4DB2-BD59-A6C34878D82A}">
                    <a16:rowId xmlns:a16="http://schemas.microsoft.com/office/drawing/2014/main" val="10011"/>
                  </a:ext>
                </a:extLst>
              </a:tr>
              <a:tr h="279575">
                <a:tc>
                  <a:txBody>
                    <a:bodyPr/>
                    <a:lstStyle/>
                    <a:p>
                      <a:pPr algn="ctr" defTabSz="685800">
                        <a:defRPr sz="1800"/>
                      </a:pPr>
                      <a:r>
                        <a:rPr lang="de-DE" sz="1400">
                          <a:latin typeface="+mn-lt"/>
                        </a:rPr>
                        <a:t>9</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dirty="0">
                          <a:latin typeface="+mn-lt"/>
                        </a:rPr>
                        <a:t>Feedback geben</a:t>
                      </a:r>
                      <a:endParaRPr sz="1400" dirty="0">
                        <a:latin typeface="+mn-lt"/>
                      </a:endParaRPr>
                    </a:p>
                  </a:txBody>
                  <a:tcPr marL="45720" marR="45720"/>
                </a:tc>
                <a:tc>
                  <a:txBody>
                    <a:bodyPr/>
                    <a:lstStyle/>
                    <a:p>
                      <a:pPr algn="l" defTabSz="685800">
                        <a:defRPr sz="1800"/>
                      </a:pPr>
                      <a:r>
                        <a:rPr lang="de-DE" sz="1400" dirty="0">
                          <a:latin typeface="+mn-lt"/>
                          <a:ea typeface="Fibel Nord"/>
                          <a:cs typeface="Fibel Nord"/>
                        </a:rPr>
                        <a:t>Modellierung; Feedbackbogen; Feedback-Konferenz</a:t>
                      </a:r>
                      <a:endParaRPr lang="de-DE" sz="1400" dirty="0">
                        <a:latin typeface="+mn-lt"/>
                      </a:endParaRPr>
                    </a:p>
                  </a:txBody>
                  <a:tcPr marL="45720" marR="45720"/>
                </a:tc>
                <a:tc>
                  <a:txBody>
                    <a:bodyPr/>
                    <a:lstStyle/>
                    <a:p>
                      <a:pPr algn="l" defTabSz="685800">
                        <a:defRPr sz="1800"/>
                      </a:pPr>
                      <a:r>
                        <a:rPr lang="de-DE" sz="1400" dirty="0">
                          <a:latin typeface="+mn-lt"/>
                        </a:rPr>
                        <a:t>Einzelarbeit; </a:t>
                      </a:r>
                      <a:endParaRPr sz="1400" dirty="0">
                        <a:latin typeface="+mn-lt"/>
                      </a:endParaRPr>
                    </a:p>
                    <a:p>
                      <a:pPr algn="l" defTabSz="685800">
                        <a:defRPr sz="1800"/>
                      </a:pPr>
                      <a:r>
                        <a:rPr lang="de-DE" sz="1400" dirty="0">
                          <a:latin typeface="+mn-lt"/>
                        </a:rPr>
                        <a:t>Partnerarbeit;</a:t>
                      </a:r>
                      <a:endParaRPr sz="1400" dirty="0">
                        <a:latin typeface="+mn-lt"/>
                      </a:endParaRPr>
                    </a:p>
                    <a:p>
                      <a:pPr algn="l" defTabSz="685800">
                        <a:defRPr sz="1800"/>
                      </a:pPr>
                      <a:r>
                        <a:rPr lang="de-DE" sz="1400" dirty="0">
                          <a:latin typeface="+mn-lt"/>
                        </a:rPr>
                        <a:t>Gruppenarbeit</a:t>
                      </a:r>
                      <a:endParaRPr sz="1400" dirty="0">
                        <a:latin typeface="+mn-lt"/>
                      </a:endParaRPr>
                    </a:p>
                  </a:txBody>
                  <a:tcPr marL="45720" marR="45720"/>
                </a:tc>
                <a:extLst>
                  <a:ext uri="{0D108BD9-81ED-4DB2-BD59-A6C34878D82A}">
                    <a16:rowId xmlns:a16="http://schemas.microsoft.com/office/drawing/2014/main" val="10012"/>
                  </a:ext>
                </a:extLst>
              </a:tr>
              <a:tr h="309004">
                <a:tc>
                  <a:txBody>
                    <a:bodyPr/>
                    <a:lstStyle/>
                    <a:p>
                      <a:pPr algn="ctr" defTabSz="685800">
                        <a:defRPr sz="1800"/>
                      </a:pPr>
                      <a:r>
                        <a:rPr lang="de-DE" sz="1400">
                          <a:latin typeface="+mn-lt"/>
                        </a:rPr>
                        <a:t>10</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dirty="0">
                          <a:latin typeface="+mn-lt"/>
                        </a:rPr>
                        <a:t>Überarbeiten einer Bildergeschichte</a:t>
                      </a:r>
                      <a:endParaRPr sz="1400" dirty="0">
                        <a:latin typeface="+mn-lt"/>
                      </a:endParaRPr>
                    </a:p>
                  </a:txBody>
                  <a:tcPr marL="45720" marR="45720"/>
                </a:tc>
                <a:tc>
                  <a:txBody>
                    <a:bodyPr/>
                    <a:lstStyle/>
                    <a:p>
                      <a:pPr algn="l" defTabSz="685800">
                        <a:defRPr sz="1800"/>
                      </a:pPr>
                      <a:r>
                        <a:rPr lang="de-DE" sz="1400" dirty="0">
                          <a:latin typeface="+mn-lt"/>
                        </a:rPr>
                        <a:t>Feedbackbogen</a:t>
                      </a:r>
                    </a:p>
                  </a:txBody>
                  <a:tcPr marL="45720" marR="45720"/>
                </a:tc>
                <a:tc>
                  <a:txBody>
                    <a:bodyPr/>
                    <a:lstStyle/>
                    <a:p>
                      <a:pPr algn="l" defTabSz="685800">
                        <a:defRPr sz="1800"/>
                      </a:pPr>
                      <a:r>
                        <a:rPr lang="de-DE" sz="1400" dirty="0">
                          <a:latin typeface="+mn-lt"/>
                        </a:rPr>
                        <a:t>Einzelarbeit oder Partnerarbeit</a:t>
                      </a:r>
                      <a:endParaRPr sz="1400" dirty="0">
                        <a:latin typeface="+mn-lt"/>
                      </a:endParaRPr>
                    </a:p>
                  </a:txBody>
                  <a:tcPr marL="45720" marR="45720"/>
                </a:tc>
                <a:extLst>
                  <a:ext uri="{0D108BD9-81ED-4DB2-BD59-A6C34878D82A}">
                    <a16:rowId xmlns:a16="http://schemas.microsoft.com/office/drawing/2014/main" val="10013"/>
                  </a:ext>
                </a:extLst>
              </a:tr>
            </a:tbl>
          </a:graphicData>
        </a:graphic>
      </p:graphicFrame>
      <p:sp>
        <p:nvSpPr>
          <p:cNvPr id="4" name="Rechteck: gefaltete Ecke 5"/>
          <p:cNvSpPr/>
          <p:nvPr/>
        </p:nvSpPr>
        <p:spPr bwMode="auto">
          <a:xfrm>
            <a:off x="4226916" y="9070578"/>
            <a:ext cx="2354740" cy="370840"/>
          </a:xfrm>
          <a:custGeom>
            <a:avLst/>
            <a:gdLst>
              <a:gd name="connsiteX0" fmla="*/ 0 w 2354740"/>
              <a:gd name="connsiteY0" fmla="*/ 0 h 370840"/>
              <a:gd name="connsiteX1" fmla="*/ 2354740 w 2354740"/>
              <a:gd name="connsiteY1" fmla="*/ 0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6" fmla="*/ 2354740 w 2354740"/>
              <a:gd name="connsiteY6" fmla="*/ 0 h 370840"/>
              <a:gd name="connsiteX7" fmla="*/ 2354740 w 2354740"/>
              <a:gd name="connsiteY7" fmla="*/ 185420 h 3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740" h="370840" stroke="0" extrusionOk="0">
                <a:moveTo>
                  <a:pt x="0" y="0"/>
                </a:moveTo>
                <a:cubicBezTo>
                  <a:pt x="712992" y="118645"/>
                  <a:pt x="1268267" y="116012"/>
                  <a:pt x="2354740" y="0"/>
                </a:cubicBezTo>
                <a:cubicBezTo>
                  <a:pt x="2345342" y="71485"/>
                  <a:pt x="2353246" y="118889"/>
                  <a:pt x="2354740" y="185420"/>
                </a:cubicBezTo>
                <a:cubicBezTo>
                  <a:pt x="2309325" y="247148"/>
                  <a:pt x="2206553" y="332975"/>
                  <a:pt x="2169320" y="370840"/>
                </a:cubicBezTo>
                <a:cubicBezTo>
                  <a:pt x="1493153" y="391027"/>
                  <a:pt x="1043606" y="523320"/>
                  <a:pt x="0" y="370840"/>
                </a:cubicBezTo>
                <a:cubicBezTo>
                  <a:pt x="-1622" y="305605"/>
                  <a:pt x="14437" y="78835"/>
                  <a:pt x="0" y="0"/>
                </a:cubicBezTo>
                <a:close/>
              </a:path>
              <a:path w="2354740" h="370840" stroke="0" extrusionOk="0">
                <a:moveTo>
                  <a:pt x="2169320" y="370840"/>
                </a:moveTo>
                <a:cubicBezTo>
                  <a:pt x="2198482" y="306854"/>
                  <a:pt x="2214208" y="247614"/>
                  <a:pt x="2206404" y="222504"/>
                </a:cubicBezTo>
                <a:cubicBezTo>
                  <a:pt x="2249564" y="211072"/>
                  <a:pt x="2283498" y="200097"/>
                  <a:pt x="2354740" y="185420"/>
                </a:cubicBezTo>
                <a:cubicBezTo>
                  <a:pt x="2302327" y="217510"/>
                  <a:pt x="2177684" y="338903"/>
                  <a:pt x="2169320" y="370840"/>
                </a:cubicBezTo>
                <a:close/>
              </a:path>
              <a:path w="2354740" h="370840" fill="none" extrusionOk="0">
                <a:moveTo>
                  <a:pt x="2169320" y="370840"/>
                </a:moveTo>
                <a:cubicBezTo>
                  <a:pt x="2168375" y="335120"/>
                  <a:pt x="2196758" y="276425"/>
                  <a:pt x="2206404" y="222504"/>
                </a:cubicBezTo>
                <a:cubicBezTo>
                  <a:pt x="2239188" y="213337"/>
                  <a:pt x="2307041" y="189741"/>
                  <a:pt x="2354740" y="185420"/>
                </a:cubicBezTo>
                <a:cubicBezTo>
                  <a:pt x="2270203" y="277353"/>
                  <a:pt x="2194838" y="352279"/>
                  <a:pt x="2169320" y="370840"/>
                </a:cubicBezTo>
                <a:cubicBezTo>
                  <a:pt x="1769330" y="489151"/>
                  <a:pt x="565246" y="269695"/>
                  <a:pt x="0" y="370840"/>
                </a:cubicBezTo>
                <a:cubicBezTo>
                  <a:pt x="-24028" y="219873"/>
                  <a:pt x="7627" y="55327"/>
                  <a:pt x="0" y="0"/>
                </a:cubicBezTo>
                <a:cubicBezTo>
                  <a:pt x="696727" y="-119236"/>
                  <a:pt x="1286402" y="89530"/>
                  <a:pt x="2354740" y="0"/>
                </a:cubicBezTo>
                <a:cubicBezTo>
                  <a:pt x="2362761" y="51041"/>
                  <a:pt x="2370108" y="125000"/>
                  <a:pt x="2354740" y="185420"/>
                </a:cubicBezTo>
              </a:path>
              <a:path w="2354740" h="370840" fill="none" stroke="0" extrusionOk="0">
                <a:moveTo>
                  <a:pt x="2169320" y="370840"/>
                </a:moveTo>
                <a:cubicBezTo>
                  <a:pt x="2180666" y="356560"/>
                  <a:pt x="2186574" y="289580"/>
                  <a:pt x="2206404" y="222504"/>
                </a:cubicBezTo>
                <a:cubicBezTo>
                  <a:pt x="2229644" y="229093"/>
                  <a:pt x="2300445" y="190207"/>
                  <a:pt x="2354740" y="185420"/>
                </a:cubicBezTo>
                <a:cubicBezTo>
                  <a:pt x="2303244" y="203611"/>
                  <a:pt x="2255566" y="288856"/>
                  <a:pt x="2169320" y="370840"/>
                </a:cubicBezTo>
                <a:cubicBezTo>
                  <a:pt x="1796140" y="220401"/>
                  <a:pt x="783745" y="456719"/>
                  <a:pt x="0" y="370840"/>
                </a:cubicBezTo>
                <a:cubicBezTo>
                  <a:pt x="25021" y="223231"/>
                  <a:pt x="-25071" y="130064"/>
                  <a:pt x="0" y="0"/>
                </a:cubicBezTo>
                <a:cubicBezTo>
                  <a:pt x="754733" y="-155197"/>
                  <a:pt x="1373226" y="-163020"/>
                  <a:pt x="2354740" y="0"/>
                </a:cubicBezTo>
                <a:cubicBezTo>
                  <a:pt x="2343840" y="86890"/>
                  <a:pt x="2338358" y="116456"/>
                  <a:pt x="2354740" y="185420"/>
                </a:cubicBezTo>
              </a:path>
            </a:pathLst>
          </a:custGeom>
          <a:solidFill>
            <a:srgbClr val="FFF5ED"/>
          </a:solidFill>
          <a:ln w="12700" cmpd="sng">
            <a:solidFill>
              <a:srgbClr val="FDE3D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de-DE" sz="1200">
                <a:solidFill>
                  <a:schemeClr val="tx1"/>
                </a:solidFill>
              </a:rPr>
              <a:t>Auf der Rückseite geht es weiter…</a:t>
            </a:r>
            <a:endParaRPr/>
          </a:p>
        </p:txBody>
      </p:sp>
      <p:sp>
        <p:nvSpPr>
          <p:cNvPr id="12" name="Slide Number Placeholder 3">
            <a:extLst>
              <a:ext uri="{FF2B5EF4-FFF2-40B4-BE49-F238E27FC236}">
                <a16:creationId xmlns:a16="http://schemas.microsoft.com/office/drawing/2014/main" id="{09870AEB-A895-46E6-81CE-081C1EF35443}"/>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a:t>
            </a:fld>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245" name="Group 25"/>
          <p:cNvGrpSpPr/>
          <p:nvPr/>
        </p:nvGrpSpPr>
        <p:grpSpPr bwMode="auto">
          <a:xfrm>
            <a:off x="354863" y="5795249"/>
            <a:ext cx="748618" cy="365766"/>
            <a:chOff x="0" y="-1"/>
            <a:chExt cx="748617" cy="365766"/>
          </a:xfrm>
        </p:grpSpPr>
        <p:sp>
          <p:nvSpPr>
            <p:cNvPr id="1243" name="Oval 26"/>
            <p:cNvSpPr/>
            <p:nvPr/>
          </p:nvSpPr>
          <p:spPr bwMode="auto">
            <a:xfrm>
              <a:off x="0" y="-1"/>
              <a:ext cx="365765" cy="365766"/>
            </a:xfrm>
            <a:custGeom>
              <a:avLst/>
              <a:gdLst>
                <a:gd name="connsiteX0" fmla="*/ 0 w 365765"/>
                <a:gd name="connsiteY0" fmla="*/ 182883 h 365766"/>
                <a:gd name="connsiteX1" fmla="*/ 182883 w 365765"/>
                <a:gd name="connsiteY1" fmla="*/ 0 h 365766"/>
                <a:gd name="connsiteX2" fmla="*/ 365766 w 365765"/>
                <a:gd name="connsiteY2" fmla="*/ 182883 h 365766"/>
                <a:gd name="connsiteX3" fmla="*/ 182883 w 365765"/>
                <a:gd name="connsiteY3" fmla="*/ 365766 h 365766"/>
                <a:gd name="connsiteX4" fmla="*/ 0 w 365765"/>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5" h="365766" fill="none" extrusionOk="0">
                  <a:moveTo>
                    <a:pt x="0" y="182883"/>
                  </a:moveTo>
                  <a:cubicBezTo>
                    <a:pt x="3068" y="97220"/>
                    <a:pt x="84850" y="2122"/>
                    <a:pt x="182883" y="0"/>
                  </a:cubicBezTo>
                  <a:cubicBezTo>
                    <a:pt x="281894" y="-756"/>
                    <a:pt x="342678" y="75521"/>
                    <a:pt x="365766" y="182883"/>
                  </a:cubicBezTo>
                  <a:cubicBezTo>
                    <a:pt x="369008" y="291450"/>
                    <a:pt x="280299" y="380820"/>
                    <a:pt x="182883" y="365766"/>
                  </a:cubicBezTo>
                  <a:cubicBezTo>
                    <a:pt x="98718" y="375827"/>
                    <a:pt x="-7990" y="290527"/>
                    <a:pt x="0" y="182883"/>
                  </a:cubicBezTo>
                  <a:close/>
                </a:path>
                <a:path w="365765" h="365766" stroke="0" extrusionOk="0">
                  <a:moveTo>
                    <a:pt x="0" y="182883"/>
                  </a:moveTo>
                  <a:cubicBezTo>
                    <a:pt x="23076" y="84537"/>
                    <a:pt x="92467" y="-3845"/>
                    <a:pt x="182883" y="0"/>
                  </a:cubicBezTo>
                  <a:cubicBezTo>
                    <a:pt x="255593" y="10256"/>
                    <a:pt x="362303" y="78132"/>
                    <a:pt x="365766" y="182883"/>
                  </a:cubicBezTo>
                  <a:cubicBezTo>
                    <a:pt x="363179" y="298950"/>
                    <a:pt x="266403" y="359748"/>
                    <a:pt x="182883" y="365766"/>
                  </a:cubicBezTo>
                  <a:cubicBezTo>
                    <a:pt x="101071" y="380502"/>
                    <a:pt x="3770" y="288193"/>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244" name="TextBox 27"/>
            <p:cNvSpPr txBox="1"/>
            <p:nvPr/>
          </p:nvSpPr>
          <p:spPr bwMode="auto">
            <a:xfrm>
              <a:off x="78053" y="2871"/>
              <a:ext cx="670564"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b.</a:t>
              </a:r>
            </a:p>
          </p:txBody>
        </p:sp>
      </p:grpSp>
      <p:grpSp>
        <p:nvGrpSpPr>
          <p:cNvPr id="1248" name="Group 28"/>
          <p:cNvGrpSpPr/>
          <p:nvPr/>
        </p:nvGrpSpPr>
        <p:grpSpPr bwMode="auto">
          <a:xfrm>
            <a:off x="354863" y="7739885"/>
            <a:ext cx="748618" cy="365766"/>
            <a:chOff x="-1" y="-1"/>
            <a:chExt cx="748617" cy="365766"/>
          </a:xfrm>
        </p:grpSpPr>
        <p:sp>
          <p:nvSpPr>
            <p:cNvPr id="1246" name="Oval 29"/>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23283" y="92815"/>
                    <a:pt x="85000" y="21"/>
                    <a:pt x="182883" y="0"/>
                  </a:cubicBezTo>
                  <a:cubicBezTo>
                    <a:pt x="278149" y="-1812"/>
                    <a:pt x="349583" y="80547"/>
                    <a:pt x="365766" y="182883"/>
                  </a:cubicBezTo>
                  <a:cubicBezTo>
                    <a:pt x="350753" y="285181"/>
                    <a:pt x="307441" y="368853"/>
                    <a:pt x="182883" y="365766"/>
                  </a:cubicBezTo>
                  <a:cubicBezTo>
                    <a:pt x="85300" y="357159"/>
                    <a:pt x="9120" y="268936"/>
                    <a:pt x="0" y="182883"/>
                  </a:cubicBezTo>
                  <a:close/>
                </a:path>
                <a:path w="365766" h="365766" stroke="0" extrusionOk="0">
                  <a:moveTo>
                    <a:pt x="0" y="182883"/>
                  </a:moveTo>
                  <a:cubicBezTo>
                    <a:pt x="-9811" y="87401"/>
                    <a:pt x="80393" y="-11798"/>
                    <a:pt x="182883" y="0"/>
                  </a:cubicBezTo>
                  <a:cubicBezTo>
                    <a:pt x="293590" y="21363"/>
                    <a:pt x="351310" y="77686"/>
                    <a:pt x="365766" y="182883"/>
                  </a:cubicBezTo>
                  <a:cubicBezTo>
                    <a:pt x="362524" y="294241"/>
                    <a:pt x="310749" y="356194"/>
                    <a:pt x="182883" y="365766"/>
                  </a:cubicBezTo>
                  <a:cubicBezTo>
                    <a:pt x="84165" y="364963"/>
                    <a:pt x="-28765" y="293275"/>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247" name="TextBox 30"/>
            <p:cNvSpPr txBox="1"/>
            <p:nvPr/>
          </p:nvSpPr>
          <p:spPr bwMode="auto">
            <a:xfrm>
              <a:off x="78053" y="2871"/>
              <a:ext cx="670563"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rPr dirty="0"/>
                <a:t>c.</a:t>
              </a:r>
            </a:p>
          </p:txBody>
        </p:sp>
      </p:grpSp>
      <p:grpSp>
        <p:nvGrpSpPr>
          <p:cNvPr id="1252" name="Group 63"/>
          <p:cNvGrpSpPr/>
          <p:nvPr/>
        </p:nvGrpSpPr>
        <p:grpSpPr bwMode="auto">
          <a:xfrm>
            <a:off x="354863" y="3898211"/>
            <a:ext cx="748618" cy="365766"/>
            <a:chOff x="-1" y="-1"/>
            <a:chExt cx="748617" cy="365766"/>
          </a:xfrm>
        </p:grpSpPr>
        <p:sp>
          <p:nvSpPr>
            <p:cNvPr id="1250" name="Oval 64"/>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8619" y="81427"/>
                    <a:pt x="81318" y="-7365"/>
                    <a:pt x="182883" y="0"/>
                  </a:cubicBezTo>
                  <a:cubicBezTo>
                    <a:pt x="291931" y="-3292"/>
                    <a:pt x="371427" y="78097"/>
                    <a:pt x="365766" y="182883"/>
                  </a:cubicBezTo>
                  <a:cubicBezTo>
                    <a:pt x="361099" y="284046"/>
                    <a:pt x="277058" y="376720"/>
                    <a:pt x="182883" y="365766"/>
                  </a:cubicBezTo>
                  <a:cubicBezTo>
                    <a:pt x="76681" y="343029"/>
                    <a:pt x="-3147" y="281580"/>
                    <a:pt x="0" y="182883"/>
                  </a:cubicBezTo>
                  <a:close/>
                </a:path>
                <a:path w="365766" h="365766" stroke="0" extrusionOk="0">
                  <a:moveTo>
                    <a:pt x="0" y="182883"/>
                  </a:moveTo>
                  <a:cubicBezTo>
                    <a:pt x="6022" y="64200"/>
                    <a:pt x="68535" y="4462"/>
                    <a:pt x="182883" y="0"/>
                  </a:cubicBezTo>
                  <a:cubicBezTo>
                    <a:pt x="283140" y="-7640"/>
                    <a:pt x="371149" y="85077"/>
                    <a:pt x="365766" y="182883"/>
                  </a:cubicBezTo>
                  <a:cubicBezTo>
                    <a:pt x="360238" y="273911"/>
                    <a:pt x="272503" y="360539"/>
                    <a:pt x="182883" y="365766"/>
                  </a:cubicBezTo>
                  <a:cubicBezTo>
                    <a:pt x="64164" y="353730"/>
                    <a:pt x="4247" y="311711"/>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251" name="TextBox 65"/>
            <p:cNvSpPr txBox="1"/>
            <p:nvPr/>
          </p:nvSpPr>
          <p:spPr bwMode="auto">
            <a:xfrm>
              <a:off x="78053" y="2871"/>
              <a:ext cx="670563"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a.</a:t>
              </a:r>
            </a:p>
          </p:txBody>
        </p:sp>
      </p:grpSp>
      <p:sp>
        <p:nvSpPr>
          <p:cNvPr id="1234" name="TextBox 5"/>
          <p:cNvSpPr txBox="1"/>
          <p:nvPr/>
        </p:nvSpPr>
        <p:spPr bwMode="auto">
          <a:xfrm>
            <a:off x="258849" y="386645"/>
            <a:ext cx="5908236"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5.1a: </a:t>
            </a:r>
            <a:r>
              <a:rPr sz="2200" spc="50" dirty="0" err="1"/>
              <a:t>Sätze</a:t>
            </a:r>
            <a:r>
              <a:rPr sz="2200" spc="50" dirty="0"/>
              <a:t> </a:t>
            </a:r>
            <a:r>
              <a:rPr sz="2200" spc="50" dirty="0" err="1"/>
              <a:t>verbinden</a:t>
            </a:r>
            <a:r>
              <a:rPr sz="2200" spc="50" dirty="0"/>
              <a:t> - </a:t>
            </a:r>
            <a:r>
              <a:rPr sz="2200" spc="50" dirty="0" err="1"/>
              <a:t>Konjunktionen</a:t>
            </a:r>
            <a:endParaRPr sz="2200" spc="50" dirty="0"/>
          </a:p>
        </p:txBody>
      </p:sp>
      <p:grpSp>
        <p:nvGrpSpPr>
          <p:cNvPr id="3" name="Group 2"/>
          <p:cNvGrpSpPr/>
          <p:nvPr/>
        </p:nvGrpSpPr>
        <p:grpSpPr bwMode="auto">
          <a:xfrm>
            <a:off x="446944" y="2909233"/>
            <a:ext cx="6087591" cy="370080"/>
            <a:chOff x="446943" y="3216466"/>
            <a:chExt cx="6087591" cy="370080"/>
          </a:xfrm>
        </p:grpSpPr>
        <p:sp>
          <p:nvSpPr>
            <p:cNvPr id="1239" name="TextBox 21"/>
            <p:cNvSpPr txBox="1"/>
            <p:nvPr/>
          </p:nvSpPr>
          <p:spPr bwMode="auto">
            <a:xfrm>
              <a:off x="878292" y="3216466"/>
              <a:ext cx="5656242" cy="369328"/>
            </a:xfrm>
            <a:prstGeom prst="rect">
              <a:avLst/>
            </a:prstGeom>
            <a:grpFill/>
            <a:ln w="12700">
              <a:miter lim="400000"/>
            </a:ln>
          </p:spPr>
          <p:txBody>
            <a:bodyPr wrap="square" lIns="45718" tIns="45718" rIns="45718" bIns="45718">
              <a:spAutoFit/>
            </a:bodyPr>
            <a:lstStyle>
              <a:lvl1pPr>
                <a:defRPr>
                  <a:latin typeface="Fibel Nord"/>
                  <a:ea typeface="Fibel Nord"/>
                  <a:cs typeface="Fibel Nord"/>
                </a:defRPr>
              </a:lvl1pPr>
            </a:lstStyle>
            <a:p>
              <a:pPr>
                <a:defRPr/>
              </a:pPr>
              <a:r>
                <a:rPr spc="50" dirty="0"/>
                <a:t>Bilde </a:t>
              </a:r>
              <a:r>
                <a:rPr spc="50" dirty="0" err="1"/>
                <a:t>Satzgefüge</a:t>
              </a:r>
              <a:r>
                <a:rPr spc="50" dirty="0"/>
                <a:t> </a:t>
              </a:r>
              <a:r>
                <a:rPr spc="50" dirty="0" err="1"/>
                <a:t>aus</a:t>
              </a:r>
              <a:r>
                <a:rPr spc="50" dirty="0"/>
                <a:t> den </a:t>
              </a:r>
              <a:r>
                <a:rPr spc="50" dirty="0" err="1"/>
                <a:t>zwei</a:t>
              </a:r>
              <a:r>
                <a:rPr spc="50" dirty="0"/>
                <a:t> </a:t>
              </a:r>
              <a:r>
                <a:rPr spc="50" dirty="0" err="1"/>
                <a:t>Sätzen</a:t>
              </a:r>
              <a:r>
                <a:rPr lang="de-DE" spc="50" dirty="0"/>
                <a:t> mit der Konjunktion </a:t>
              </a:r>
              <a:r>
                <a:rPr lang="de-DE" b="1" spc="50" dirty="0"/>
                <a:t>und</a:t>
              </a:r>
              <a:r>
                <a:rPr spc="50" dirty="0"/>
                <a:t>.</a:t>
              </a:r>
            </a:p>
          </p:txBody>
        </p:sp>
        <p:grpSp>
          <p:nvGrpSpPr>
            <p:cNvPr id="1242" name="Oval 22"/>
            <p:cNvGrpSpPr/>
            <p:nvPr/>
          </p:nvGrpSpPr>
          <p:grpSpPr bwMode="auto">
            <a:xfrm>
              <a:off x="446943" y="3217218"/>
              <a:ext cx="365765" cy="369328"/>
              <a:chOff x="-1" y="754"/>
              <a:chExt cx="365764" cy="369326"/>
            </a:xfrm>
          </p:grpSpPr>
          <p:sp>
            <p:nvSpPr>
              <p:cNvPr id="1240" name="Circle"/>
              <p:cNvSpPr/>
              <p:nvPr/>
            </p:nvSpPr>
            <p:spPr bwMode="auto">
              <a:xfrm>
                <a:off x="-1" y="2537"/>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1420" y="83832"/>
                      <a:pt x="82077" y="-5247"/>
                      <a:pt x="182882" y="0"/>
                    </a:cubicBezTo>
                    <a:cubicBezTo>
                      <a:pt x="255125" y="1437"/>
                      <a:pt x="363065" y="83677"/>
                      <a:pt x="365764" y="182885"/>
                    </a:cubicBezTo>
                    <a:cubicBezTo>
                      <a:pt x="376105" y="281273"/>
                      <a:pt x="268923" y="351482"/>
                      <a:pt x="182882" y="365770"/>
                    </a:cubicBezTo>
                    <a:cubicBezTo>
                      <a:pt x="64963" y="354157"/>
                      <a:pt x="4170" y="310481"/>
                      <a:pt x="0" y="182885"/>
                    </a:cubicBezTo>
                    <a:close/>
                  </a:path>
                  <a:path w="365764" h="365769" stroke="0" extrusionOk="0">
                    <a:moveTo>
                      <a:pt x="0" y="182885"/>
                    </a:moveTo>
                    <a:cubicBezTo>
                      <a:pt x="-1465" y="83800"/>
                      <a:pt x="75278" y="20271"/>
                      <a:pt x="182882" y="0"/>
                    </a:cubicBezTo>
                    <a:cubicBezTo>
                      <a:pt x="299482" y="4138"/>
                      <a:pt x="363569" y="84587"/>
                      <a:pt x="365764" y="182885"/>
                    </a:cubicBezTo>
                    <a:cubicBezTo>
                      <a:pt x="353048" y="292471"/>
                      <a:pt x="294707" y="364154"/>
                      <a:pt x="182882" y="365770"/>
                    </a:cubicBezTo>
                    <a:cubicBezTo>
                      <a:pt x="110574" y="375310"/>
                      <a:pt x="-14007" y="286124"/>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1241" name="1"/>
              <p:cNvSpPr txBox="1"/>
              <p:nvPr/>
            </p:nvSpPr>
            <p:spPr bwMode="auto">
              <a:xfrm>
                <a:off x="105634" y="754"/>
                <a:ext cx="154495" cy="369326"/>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233" name="TextBox 4"/>
          <p:cNvSpPr txBox="1"/>
          <p:nvPr/>
        </p:nvSpPr>
        <p:spPr bwMode="auto">
          <a:xfrm>
            <a:off x="269897" y="846846"/>
            <a:ext cx="6209010" cy="307773"/>
          </a:xfrm>
          <a:prstGeom prst="rect">
            <a:avLst/>
          </a:prstGeom>
          <a:grpFill/>
          <a:ln w="12700">
            <a:miter lim="400000"/>
          </a:ln>
        </p:spPr>
        <p:txBody>
          <a:bodyPr lIns="45718" tIns="45718" rIns="45718" bIns="45718">
            <a:spAutoFit/>
          </a:bodyPr>
          <a:lstStyle/>
          <a:p>
            <a:pPr>
              <a:defRPr sz="1400">
                <a:latin typeface="Fibel Nord"/>
                <a:ea typeface="Fibel Nord"/>
                <a:cs typeface="Fibel Nord"/>
              </a:defRPr>
            </a:pPr>
            <a:endParaRPr sz="1400"/>
          </a:p>
        </p:txBody>
      </p:sp>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4" name="Textfeld 3"/>
          <p:cNvSpPr txBox="1"/>
          <p:nvPr/>
        </p:nvSpPr>
        <p:spPr bwMode="auto">
          <a:xfrm>
            <a:off x="0" y="786925"/>
            <a:ext cx="6858000" cy="1754326"/>
          </a:xfrm>
          <a:custGeom>
            <a:avLst/>
            <a:gdLst>
              <a:gd name="connsiteX0" fmla="*/ 0 w 6417394"/>
              <a:gd name="connsiteY0" fmla="*/ 0 h 1384995"/>
              <a:gd name="connsiteX1" fmla="*/ 647573 w 6417394"/>
              <a:gd name="connsiteY1" fmla="*/ 0 h 1384995"/>
              <a:gd name="connsiteX2" fmla="*/ 1230973 w 6417394"/>
              <a:gd name="connsiteY2" fmla="*/ 0 h 1384995"/>
              <a:gd name="connsiteX3" fmla="*/ 1621850 w 6417394"/>
              <a:gd name="connsiteY3" fmla="*/ 0 h 1384995"/>
              <a:gd name="connsiteX4" fmla="*/ 2205250 w 6417394"/>
              <a:gd name="connsiteY4" fmla="*/ 0 h 1384995"/>
              <a:gd name="connsiteX5" fmla="*/ 2788649 w 6417394"/>
              <a:gd name="connsiteY5" fmla="*/ 0 h 1384995"/>
              <a:gd name="connsiteX6" fmla="*/ 3307875 w 6417394"/>
              <a:gd name="connsiteY6" fmla="*/ 0 h 1384995"/>
              <a:gd name="connsiteX7" fmla="*/ 3891274 w 6417394"/>
              <a:gd name="connsiteY7" fmla="*/ 0 h 1384995"/>
              <a:gd name="connsiteX8" fmla="*/ 4346326 w 6417394"/>
              <a:gd name="connsiteY8" fmla="*/ 0 h 1384995"/>
              <a:gd name="connsiteX9" fmla="*/ 4993899 w 6417394"/>
              <a:gd name="connsiteY9" fmla="*/ 0 h 1384995"/>
              <a:gd name="connsiteX10" fmla="*/ 5448951 w 6417394"/>
              <a:gd name="connsiteY10" fmla="*/ 0 h 1384995"/>
              <a:gd name="connsiteX11" fmla="*/ 6417394 w 6417394"/>
              <a:gd name="connsiteY11" fmla="*/ 0 h 1384995"/>
              <a:gd name="connsiteX12" fmla="*/ 6417394 w 6417394"/>
              <a:gd name="connsiteY12" fmla="*/ 433965 h 1384995"/>
              <a:gd name="connsiteX13" fmla="*/ 6417394 w 6417394"/>
              <a:gd name="connsiteY13" fmla="*/ 854080 h 1384995"/>
              <a:gd name="connsiteX14" fmla="*/ 6417394 w 6417394"/>
              <a:gd name="connsiteY14" fmla="*/ 1384995 h 1384995"/>
              <a:gd name="connsiteX15" fmla="*/ 5898168 w 6417394"/>
              <a:gd name="connsiteY15" fmla="*/ 1384995 h 1384995"/>
              <a:gd name="connsiteX16" fmla="*/ 5507291 w 6417394"/>
              <a:gd name="connsiteY16" fmla="*/ 1384995 h 1384995"/>
              <a:gd name="connsiteX17" fmla="*/ 5052239 w 6417394"/>
              <a:gd name="connsiteY17" fmla="*/ 1384995 h 1384995"/>
              <a:gd name="connsiteX18" fmla="*/ 4661362 w 6417394"/>
              <a:gd name="connsiteY18" fmla="*/ 1384995 h 1384995"/>
              <a:gd name="connsiteX19" fmla="*/ 4206310 w 6417394"/>
              <a:gd name="connsiteY19" fmla="*/ 1384995 h 1384995"/>
              <a:gd name="connsiteX20" fmla="*/ 3494563 w 6417394"/>
              <a:gd name="connsiteY20" fmla="*/ 1384995 h 1384995"/>
              <a:gd name="connsiteX21" fmla="*/ 2782815 w 6417394"/>
              <a:gd name="connsiteY21" fmla="*/ 1384995 h 1384995"/>
              <a:gd name="connsiteX22" fmla="*/ 2391938 w 6417394"/>
              <a:gd name="connsiteY22" fmla="*/ 1384995 h 1384995"/>
              <a:gd name="connsiteX23" fmla="*/ 1680190 w 6417394"/>
              <a:gd name="connsiteY23" fmla="*/ 1384995 h 1384995"/>
              <a:gd name="connsiteX24" fmla="*/ 1160965 w 6417394"/>
              <a:gd name="connsiteY24" fmla="*/ 1384995 h 1384995"/>
              <a:gd name="connsiteX25" fmla="*/ 705913 w 6417394"/>
              <a:gd name="connsiteY25" fmla="*/ 1384995 h 1384995"/>
              <a:gd name="connsiteX26" fmla="*/ 0 w 6417394"/>
              <a:gd name="connsiteY26" fmla="*/ 1384995 h 1384995"/>
              <a:gd name="connsiteX27" fmla="*/ 0 w 6417394"/>
              <a:gd name="connsiteY27" fmla="*/ 951030 h 1384995"/>
              <a:gd name="connsiteX28" fmla="*/ 0 w 6417394"/>
              <a:gd name="connsiteY28" fmla="*/ 461665 h 1384995"/>
              <a:gd name="connsiteX29" fmla="*/ 0 w 6417394"/>
              <a:gd name="connsiteY29"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17394" h="1384995" fill="none" extrusionOk="0">
                <a:moveTo>
                  <a:pt x="0" y="0"/>
                </a:moveTo>
                <a:cubicBezTo>
                  <a:pt x="184723" y="-10078"/>
                  <a:pt x="359263" y="16910"/>
                  <a:pt x="647573" y="0"/>
                </a:cubicBezTo>
                <a:cubicBezTo>
                  <a:pt x="935883" y="-16910"/>
                  <a:pt x="990241" y="18049"/>
                  <a:pt x="1230973" y="0"/>
                </a:cubicBezTo>
                <a:cubicBezTo>
                  <a:pt x="1471705" y="-18049"/>
                  <a:pt x="1487429" y="39580"/>
                  <a:pt x="1621850" y="0"/>
                </a:cubicBezTo>
                <a:cubicBezTo>
                  <a:pt x="1756271" y="-39580"/>
                  <a:pt x="2009219" y="38966"/>
                  <a:pt x="2205250" y="0"/>
                </a:cubicBezTo>
                <a:cubicBezTo>
                  <a:pt x="2401281" y="-38966"/>
                  <a:pt x="2668826" y="25308"/>
                  <a:pt x="2788649" y="0"/>
                </a:cubicBezTo>
                <a:cubicBezTo>
                  <a:pt x="2908472" y="-25308"/>
                  <a:pt x="3111332" y="46126"/>
                  <a:pt x="3307875" y="0"/>
                </a:cubicBezTo>
                <a:cubicBezTo>
                  <a:pt x="3504418" y="-46126"/>
                  <a:pt x="3766677" y="10771"/>
                  <a:pt x="3891274" y="0"/>
                </a:cubicBezTo>
                <a:cubicBezTo>
                  <a:pt x="4015871" y="-10771"/>
                  <a:pt x="4246590" y="19076"/>
                  <a:pt x="4346326" y="0"/>
                </a:cubicBezTo>
                <a:cubicBezTo>
                  <a:pt x="4446062" y="-19076"/>
                  <a:pt x="4725548" y="54305"/>
                  <a:pt x="4993899" y="0"/>
                </a:cubicBezTo>
                <a:cubicBezTo>
                  <a:pt x="5262250" y="-54305"/>
                  <a:pt x="5271666" y="12832"/>
                  <a:pt x="5448951" y="0"/>
                </a:cubicBezTo>
                <a:cubicBezTo>
                  <a:pt x="5626236" y="-12832"/>
                  <a:pt x="6162076" y="6051"/>
                  <a:pt x="6417394" y="0"/>
                </a:cubicBezTo>
                <a:cubicBezTo>
                  <a:pt x="6430485" y="213614"/>
                  <a:pt x="6411660" y="221517"/>
                  <a:pt x="6417394" y="433965"/>
                </a:cubicBezTo>
                <a:cubicBezTo>
                  <a:pt x="6423128" y="646413"/>
                  <a:pt x="6391503" y="702276"/>
                  <a:pt x="6417394" y="854080"/>
                </a:cubicBezTo>
                <a:cubicBezTo>
                  <a:pt x="6443285" y="1005884"/>
                  <a:pt x="6360804" y="1246784"/>
                  <a:pt x="6417394" y="1384995"/>
                </a:cubicBezTo>
                <a:cubicBezTo>
                  <a:pt x="6180796" y="1386140"/>
                  <a:pt x="6109253" y="1332472"/>
                  <a:pt x="5898168" y="1384995"/>
                </a:cubicBezTo>
                <a:cubicBezTo>
                  <a:pt x="5687083" y="1437518"/>
                  <a:pt x="5676367" y="1366654"/>
                  <a:pt x="5507291" y="1384995"/>
                </a:cubicBezTo>
                <a:cubicBezTo>
                  <a:pt x="5338215" y="1403336"/>
                  <a:pt x="5209369" y="1338996"/>
                  <a:pt x="5052239" y="1384995"/>
                </a:cubicBezTo>
                <a:cubicBezTo>
                  <a:pt x="4895109" y="1430994"/>
                  <a:pt x="4740141" y="1340506"/>
                  <a:pt x="4661362" y="1384995"/>
                </a:cubicBezTo>
                <a:cubicBezTo>
                  <a:pt x="4582583" y="1429484"/>
                  <a:pt x="4323718" y="1361776"/>
                  <a:pt x="4206310" y="1384995"/>
                </a:cubicBezTo>
                <a:cubicBezTo>
                  <a:pt x="4088902" y="1408214"/>
                  <a:pt x="3655198" y="1316699"/>
                  <a:pt x="3494563" y="1384995"/>
                </a:cubicBezTo>
                <a:cubicBezTo>
                  <a:pt x="3333928" y="1453291"/>
                  <a:pt x="3116572" y="1368941"/>
                  <a:pt x="2782815" y="1384995"/>
                </a:cubicBezTo>
                <a:cubicBezTo>
                  <a:pt x="2449058" y="1401049"/>
                  <a:pt x="2566710" y="1351363"/>
                  <a:pt x="2391938" y="1384995"/>
                </a:cubicBezTo>
                <a:cubicBezTo>
                  <a:pt x="2217166" y="1418627"/>
                  <a:pt x="2004713" y="1357114"/>
                  <a:pt x="1680190" y="1384995"/>
                </a:cubicBezTo>
                <a:cubicBezTo>
                  <a:pt x="1355667" y="1412876"/>
                  <a:pt x="1400797" y="1359143"/>
                  <a:pt x="1160965" y="1384995"/>
                </a:cubicBezTo>
                <a:cubicBezTo>
                  <a:pt x="921133" y="1410847"/>
                  <a:pt x="928490" y="1337479"/>
                  <a:pt x="705913" y="1384995"/>
                </a:cubicBezTo>
                <a:cubicBezTo>
                  <a:pt x="483336" y="1432511"/>
                  <a:pt x="288131" y="1379771"/>
                  <a:pt x="0" y="1384995"/>
                </a:cubicBezTo>
                <a:cubicBezTo>
                  <a:pt x="-22870" y="1187953"/>
                  <a:pt x="5793" y="1066891"/>
                  <a:pt x="0" y="951030"/>
                </a:cubicBezTo>
                <a:cubicBezTo>
                  <a:pt x="-5793" y="835170"/>
                  <a:pt x="17877" y="648553"/>
                  <a:pt x="0" y="461665"/>
                </a:cubicBezTo>
                <a:cubicBezTo>
                  <a:pt x="-17877" y="274778"/>
                  <a:pt x="22679" y="164249"/>
                  <a:pt x="0" y="0"/>
                </a:cubicBezTo>
                <a:close/>
              </a:path>
              <a:path w="6417394" h="1384995" stroke="0" extrusionOk="0">
                <a:moveTo>
                  <a:pt x="0" y="0"/>
                </a:moveTo>
                <a:cubicBezTo>
                  <a:pt x="311898" y="-65250"/>
                  <a:pt x="449715" y="34547"/>
                  <a:pt x="711747" y="0"/>
                </a:cubicBezTo>
                <a:cubicBezTo>
                  <a:pt x="973779" y="-34547"/>
                  <a:pt x="1276680" y="40977"/>
                  <a:pt x="1423495" y="0"/>
                </a:cubicBezTo>
                <a:cubicBezTo>
                  <a:pt x="1570310" y="-40977"/>
                  <a:pt x="1874144" y="8211"/>
                  <a:pt x="2071068" y="0"/>
                </a:cubicBezTo>
                <a:cubicBezTo>
                  <a:pt x="2267992" y="-8211"/>
                  <a:pt x="2368299" y="689"/>
                  <a:pt x="2590294" y="0"/>
                </a:cubicBezTo>
                <a:cubicBezTo>
                  <a:pt x="2812289" y="-689"/>
                  <a:pt x="2984054" y="22192"/>
                  <a:pt x="3109519" y="0"/>
                </a:cubicBezTo>
                <a:cubicBezTo>
                  <a:pt x="3234984" y="-22192"/>
                  <a:pt x="3350864" y="35293"/>
                  <a:pt x="3500397" y="0"/>
                </a:cubicBezTo>
                <a:cubicBezTo>
                  <a:pt x="3649930" y="-35293"/>
                  <a:pt x="3899825" y="45435"/>
                  <a:pt x="4019622" y="0"/>
                </a:cubicBezTo>
                <a:cubicBezTo>
                  <a:pt x="4139419" y="-45435"/>
                  <a:pt x="4329719" y="42218"/>
                  <a:pt x="4538848" y="0"/>
                </a:cubicBezTo>
                <a:cubicBezTo>
                  <a:pt x="4747977" y="-42218"/>
                  <a:pt x="4909937" y="58885"/>
                  <a:pt x="5058073" y="0"/>
                </a:cubicBezTo>
                <a:cubicBezTo>
                  <a:pt x="5206209" y="-58885"/>
                  <a:pt x="5413485" y="44568"/>
                  <a:pt x="5577299" y="0"/>
                </a:cubicBezTo>
                <a:cubicBezTo>
                  <a:pt x="5741113" y="-44568"/>
                  <a:pt x="6095816" y="71001"/>
                  <a:pt x="6417394" y="0"/>
                </a:cubicBezTo>
                <a:cubicBezTo>
                  <a:pt x="6454322" y="194757"/>
                  <a:pt x="6379692" y="274064"/>
                  <a:pt x="6417394" y="461665"/>
                </a:cubicBezTo>
                <a:cubicBezTo>
                  <a:pt x="6455096" y="649267"/>
                  <a:pt x="6394694" y="692683"/>
                  <a:pt x="6417394" y="923330"/>
                </a:cubicBezTo>
                <a:cubicBezTo>
                  <a:pt x="6440094" y="1153978"/>
                  <a:pt x="6412549" y="1248942"/>
                  <a:pt x="6417394" y="1384995"/>
                </a:cubicBezTo>
                <a:cubicBezTo>
                  <a:pt x="6241919" y="1434273"/>
                  <a:pt x="5935187" y="1315056"/>
                  <a:pt x="5769821" y="1384995"/>
                </a:cubicBezTo>
                <a:cubicBezTo>
                  <a:pt x="5604455" y="1454934"/>
                  <a:pt x="5428677" y="1373237"/>
                  <a:pt x="5250595" y="1384995"/>
                </a:cubicBezTo>
                <a:cubicBezTo>
                  <a:pt x="5072513" y="1396753"/>
                  <a:pt x="4754975" y="1376588"/>
                  <a:pt x="4603022" y="1384995"/>
                </a:cubicBezTo>
                <a:cubicBezTo>
                  <a:pt x="4451069" y="1393402"/>
                  <a:pt x="4216164" y="1380063"/>
                  <a:pt x="3891274" y="1384995"/>
                </a:cubicBezTo>
                <a:cubicBezTo>
                  <a:pt x="3566384" y="1389927"/>
                  <a:pt x="3446147" y="1330958"/>
                  <a:pt x="3307875" y="1384995"/>
                </a:cubicBezTo>
                <a:cubicBezTo>
                  <a:pt x="3169603" y="1439032"/>
                  <a:pt x="3008065" y="1350246"/>
                  <a:pt x="2788649" y="1384995"/>
                </a:cubicBezTo>
                <a:cubicBezTo>
                  <a:pt x="2569233" y="1419744"/>
                  <a:pt x="2540862" y="1333098"/>
                  <a:pt x="2333598" y="1384995"/>
                </a:cubicBezTo>
                <a:cubicBezTo>
                  <a:pt x="2126334" y="1436892"/>
                  <a:pt x="2083200" y="1375328"/>
                  <a:pt x="1942720" y="1384995"/>
                </a:cubicBezTo>
                <a:cubicBezTo>
                  <a:pt x="1802240" y="1394662"/>
                  <a:pt x="1622991" y="1344451"/>
                  <a:pt x="1487669" y="1384995"/>
                </a:cubicBezTo>
                <a:cubicBezTo>
                  <a:pt x="1352347" y="1425539"/>
                  <a:pt x="1264155" y="1380555"/>
                  <a:pt x="1096791" y="1384995"/>
                </a:cubicBezTo>
                <a:cubicBezTo>
                  <a:pt x="929427" y="1389435"/>
                  <a:pt x="815067" y="1372935"/>
                  <a:pt x="705913" y="1384995"/>
                </a:cubicBezTo>
                <a:cubicBezTo>
                  <a:pt x="596759" y="1397055"/>
                  <a:pt x="141761" y="1370036"/>
                  <a:pt x="0" y="1384995"/>
                </a:cubicBezTo>
                <a:cubicBezTo>
                  <a:pt x="-16312" y="1190571"/>
                  <a:pt x="39556" y="1054885"/>
                  <a:pt x="0" y="923330"/>
                </a:cubicBezTo>
                <a:cubicBezTo>
                  <a:pt x="-39556" y="791776"/>
                  <a:pt x="33858" y="592535"/>
                  <a:pt x="0" y="461665"/>
                </a:cubicBezTo>
                <a:cubicBezTo>
                  <a:pt x="-33858" y="330795"/>
                  <a:pt x="1370" y="172845"/>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p:txBody>
      </p:sp>
      <p:pic>
        <p:nvPicPr>
          <p:cNvPr id="5" name="Grafik 4" descr="Ein Bild, das Entwurf, Zeichnung, Kleidung, Clipart enthält.&#10;&#10;Automatisch generierte Beschreibung"/>
          <p:cNvPicPr>
            <a:picLocks noChangeAspect="1"/>
          </p:cNvPicPr>
          <p:nvPr/>
        </p:nvPicPr>
        <p:blipFill>
          <a:blip r:embed="rId2">
            <a:clrChange>
              <a:clrFrom>
                <a:srgbClr val="FFFEFF"/>
              </a:clrFrom>
              <a:clrTo>
                <a:srgbClr val="FFFEFF">
                  <a:alpha val="0"/>
                </a:srgbClr>
              </a:clrTo>
            </a:clrChange>
          </a:blip>
          <a:stretch/>
        </p:blipFill>
        <p:spPr bwMode="auto">
          <a:xfrm flipH="1">
            <a:off x="5985331" y="1137941"/>
            <a:ext cx="765416" cy="1400857"/>
          </a:xfrm>
          <a:prstGeom prst="rect">
            <a:avLst/>
          </a:prstGeom>
        </p:spPr>
      </p:pic>
      <p:pic>
        <p:nvPicPr>
          <p:cNvPr id="6" name="Picture 2" descr="Karikatur, Symbol, Die Glühbirne"/>
          <p:cNvPicPr>
            <a:picLocks noChangeAspect="1" noChangeArrowheads="1"/>
          </p:cNvPicPr>
          <p:nvPr/>
        </p:nvPicPr>
        <p:blipFill>
          <a:blip r:embed="rId3"/>
          <a:stretch/>
        </p:blipFill>
        <p:spPr bwMode="auto">
          <a:xfrm>
            <a:off x="6205227" y="714409"/>
            <a:ext cx="329308" cy="347755"/>
          </a:xfrm>
          <a:prstGeom prst="rect">
            <a:avLst/>
          </a:prstGeom>
          <a:noFill/>
        </p:spPr>
      </p:pic>
      <p:sp>
        <p:nvSpPr>
          <p:cNvPr id="28" name="Slide Number Placeholder 3">
            <a:extLst>
              <a:ext uri="{FF2B5EF4-FFF2-40B4-BE49-F238E27FC236}">
                <a16:creationId xmlns:a16="http://schemas.microsoft.com/office/drawing/2014/main" id="{92D0A1DB-3792-41B1-8D5E-7C75D38A16E6}"/>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101</a:t>
            </a:fld>
            <a:endParaRPr lang="de-DE" dirty="0"/>
          </a:p>
        </p:txBody>
      </p:sp>
      <p:sp>
        <p:nvSpPr>
          <p:cNvPr id="7" name="TextBox 6">
            <a:extLst>
              <a:ext uri="{FF2B5EF4-FFF2-40B4-BE49-F238E27FC236}">
                <a16:creationId xmlns:a16="http://schemas.microsoft.com/office/drawing/2014/main" id="{44D25671-8D37-4C17-9E26-7123BAEBF1DC}"/>
              </a:ext>
            </a:extLst>
          </p:cNvPr>
          <p:cNvSpPr txBox="1"/>
          <p:nvPr/>
        </p:nvSpPr>
        <p:spPr bwMode="auto">
          <a:xfrm>
            <a:off x="190203" y="797980"/>
            <a:ext cx="5836347" cy="203132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pc="50" dirty="0">
                <a:latin typeface="Fibel Nord" panose="020B0603050302020204" pitchFamily="34" charset="0"/>
              </a:rPr>
              <a:t>Konjunktionen sind Bindewörter. Sie verbinden Wörter, Wortgruppen oder Sätze miteinander und bilden dabei </a:t>
            </a:r>
            <a:r>
              <a:rPr lang="de-DE" b="1" spc="50" dirty="0">
                <a:latin typeface="Fibel Nord" panose="020B0603050302020204" pitchFamily="34" charset="0"/>
              </a:rPr>
              <a:t>Satzgefüge</a:t>
            </a:r>
            <a:r>
              <a:rPr lang="de-DE" spc="50" dirty="0">
                <a:latin typeface="Fibel Nord" panose="020B0603050302020204" pitchFamily="34" charset="0"/>
              </a:rPr>
              <a:t>.</a:t>
            </a:r>
          </a:p>
          <a:p>
            <a:pPr>
              <a:defRPr/>
            </a:pPr>
            <a:endParaRPr lang="de-DE" spc="50" dirty="0">
              <a:latin typeface="Fibel Nord" panose="020B0603050302020204" pitchFamily="34" charset="0"/>
            </a:endParaRPr>
          </a:p>
          <a:p>
            <a:pPr>
              <a:defRPr/>
            </a:pPr>
            <a:r>
              <a:rPr lang="de-DE" b="1" spc="50" dirty="0">
                <a:latin typeface="Fibel Nord" panose="020B0603050302020204" pitchFamily="34" charset="0"/>
              </a:rPr>
              <a:t>Beispiel:</a:t>
            </a:r>
          </a:p>
          <a:p>
            <a:pPr>
              <a:defRPr/>
            </a:pPr>
            <a:r>
              <a:rPr lang="de-DE" spc="50" dirty="0">
                <a:latin typeface="Fibel Nord" panose="020B0603050302020204" pitchFamily="34" charset="0"/>
              </a:rPr>
              <a:t>Es war Sommer. Die Sonne schien.</a:t>
            </a:r>
          </a:p>
          <a:p>
            <a:pPr>
              <a:defRPr/>
            </a:pPr>
            <a:r>
              <a:rPr lang="de-DE" spc="50" dirty="0">
                <a:latin typeface="Fibel Nord" panose="020B0603050302020204" pitchFamily="34" charset="0"/>
              </a:rPr>
              <a:t>	</a:t>
            </a:r>
            <a:r>
              <a:rPr lang="de-DE" b="1" spc="50" dirty="0">
                <a:latin typeface="Fibel Nord" panose="020B0603050302020204" pitchFamily="34" charset="0"/>
              </a:rPr>
              <a:t>Satzgefüge</a:t>
            </a:r>
            <a:r>
              <a:rPr lang="de-DE" spc="50" dirty="0">
                <a:latin typeface="Fibel Nord" panose="020B0603050302020204" pitchFamily="34" charset="0"/>
              </a:rPr>
              <a:t>: Es war Sommer und die Sonne schien. </a:t>
            </a:r>
          </a:p>
          <a:p>
            <a:endParaRPr lang="de-DE" dirty="0"/>
          </a:p>
        </p:txBody>
      </p:sp>
      <p:pic>
        <p:nvPicPr>
          <p:cNvPr id="10" name="Grafik 9" descr="Ein Bild, das Text, Screenshot, Reihe enthält.&#10;&#10;Automatisch generierte Beschreibung"/>
          <p:cNvPicPr>
            <a:picLocks noChangeAspect="1"/>
          </p:cNvPicPr>
          <p:nvPr/>
        </p:nvPicPr>
        <p:blipFill>
          <a:blip r:embed="rId4">
            <a:clrChange>
              <a:clrFrom>
                <a:srgbClr val="FFFFFF"/>
              </a:clrFrom>
              <a:clrTo>
                <a:srgbClr val="FFFFFF">
                  <a:alpha val="0"/>
                </a:srgbClr>
              </a:clrTo>
            </a:clrChange>
          </a:blip>
          <a:srcRect l="36911" t="46165" r="50000" b="44097"/>
          <a:stretch/>
        </p:blipFill>
        <p:spPr bwMode="auto">
          <a:xfrm>
            <a:off x="176811" y="2185929"/>
            <a:ext cx="551594" cy="307774"/>
          </a:xfrm>
          <a:prstGeom prst="rect">
            <a:avLst/>
          </a:prstGeom>
        </p:spPr>
      </p:pic>
      <p:pic>
        <p:nvPicPr>
          <p:cNvPr id="29" name="Picture 28">
            <a:extLst>
              <a:ext uri="{FF2B5EF4-FFF2-40B4-BE49-F238E27FC236}">
                <a16:creationId xmlns:a16="http://schemas.microsoft.com/office/drawing/2014/main" id="{517721A9-3669-434D-99CB-877BD39114B5}"/>
              </a:ext>
            </a:extLst>
          </p:cNvPr>
          <p:cNvPicPr>
            <a:picLocks noChangeAspect="1"/>
          </p:cNvPicPr>
          <p:nvPr/>
        </p:nvPicPr>
        <p:blipFill rotWithShape="1">
          <a:blip r:embed="rId5">
            <a:extLst>
              <a:ext uri="{28A0092B-C50C-407E-A947-70E740481C1C}">
                <a14:useLocalDpi xmlns:a14="http://schemas.microsoft.com/office/drawing/2010/main" val="0"/>
              </a:ext>
            </a:extLst>
          </a:blip>
          <a:srcRect l="12191" t="37866" r="5623" b="52880"/>
          <a:stretch/>
        </p:blipFill>
        <p:spPr bwMode="auto">
          <a:xfrm>
            <a:off x="536659" y="4292589"/>
            <a:ext cx="6300871" cy="1042644"/>
          </a:xfrm>
          <a:prstGeom prst="rect">
            <a:avLst/>
          </a:prstGeom>
        </p:spPr>
      </p:pic>
      <p:pic>
        <p:nvPicPr>
          <p:cNvPr id="30" name="Picture 29">
            <a:extLst>
              <a:ext uri="{FF2B5EF4-FFF2-40B4-BE49-F238E27FC236}">
                <a16:creationId xmlns:a16="http://schemas.microsoft.com/office/drawing/2014/main" id="{5D703BB1-995F-4C98-9C62-B155C3FCD2A2}"/>
              </a:ext>
            </a:extLst>
          </p:cNvPr>
          <p:cNvPicPr>
            <a:picLocks noChangeAspect="1"/>
          </p:cNvPicPr>
          <p:nvPr/>
        </p:nvPicPr>
        <p:blipFill rotWithShape="1">
          <a:blip r:embed="rId5">
            <a:extLst>
              <a:ext uri="{28A0092B-C50C-407E-A947-70E740481C1C}">
                <a14:useLocalDpi xmlns:a14="http://schemas.microsoft.com/office/drawing/2010/main" val="0"/>
              </a:ext>
            </a:extLst>
          </a:blip>
          <a:srcRect l="12191" t="37866" r="5623" b="52880"/>
          <a:stretch/>
        </p:blipFill>
        <p:spPr bwMode="auto">
          <a:xfrm>
            <a:off x="552579" y="6242287"/>
            <a:ext cx="6300871" cy="1042644"/>
          </a:xfrm>
          <a:prstGeom prst="rect">
            <a:avLst/>
          </a:prstGeom>
        </p:spPr>
      </p:pic>
      <p:pic>
        <p:nvPicPr>
          <p:cNvPr id="31" name="Picture 30">
            <a:extLst>
              <a:ext uri="{FF2B5EF4-FFF2-40B4-BE49-F238E27FC236}">
                <a16:creationId xmlns:a16="http://schemas.microsoft.com/office/drawing/2014/main" id="{8564DF66-68FA-40D6-B91D-89B225AADDB4}"/>
              </a:ext>
            </a:extLst>
          </p:cNvPr>
          <p:cNvPicPr>
            <a:picLocks noChangeAspect="1"/>
          </p:cNvPicPr>
          <p:nvPr/>
        </p:nvPicPr>
        <p:blipFill rotWithShape="1">
          <a:blip r:embed="rId5">
            <a:extLst>
              <a:ext uri="{28A0092B-C50C-407E-A947-70E740481C1C}">
                <a14:useLocalDpi xmlns:a14="http://schemas.microsoft.com/office/drawing/2010/main" val="0"/>
              </a:ext>
            </a:extLst>
          </a:blip>
          <a:srcRect l="12191" t="37866" r="5623" b="52880"/>
          <a:stretch/>
        </p:blipFill>
        <p:spPr bwMode="auto">
          <a:xfrm>
            <a:off x="558176" y="8169047"/>
            <a:ext cx="6290722" cy="1042644"/>
          </a:xfrm>
          <a:prstGeom prst="rect">
            <a:avLst/>
          </a:prstGeom>
        </p:spPr>
      </p:pic>
      <p:sp>
        <p:nvSpPr>
          <p:cNvPr id="11" name="TextBox 10">
            <a:extLst>
              <a:ext uri="{FF2B5EF4-FFF2-40B4-BE49-F238E27FC236}">
                <a16:creationId xmlns:a16="http://schemas.microsoft.com/office/drawing/2014/main" id="{98F92117-FD8D-478C-9A9A-01506A3DA3E3}"/>
              </a:ext>
            </a:extLst>
          </p:cNvPr>
          <p:cNvSpPr txBox="1"/>
          <p:nvPr/>
        </p:nvSpPr>
        <p:spPr bwMode="auto">
          <a:xfrm>
            <a:off x="798681" y="3904072"/>
            <a:ext cx="6007562" cy="424731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Malek sprang Springseil. Malek rief dabei seiner Tochter Ela etwas zu.</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Malek fühlte sich stark. Malek hob Ela in die Luft.</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Ela lachte laut. Ela hob ihren Papa in die Luft.</a:t>
            </a:r>
          </a:p>
        </p:txBody>
      </p:sp>
    </p:spTree>
    <p:extLst>
      <p:ext uri="{BB962C8B-B14F-4D97-AF65-F5344CB8AC3E}">
        <p14:creationId xmlns:p14="http://schemas.microsoft.com/office/powerpoint/2010/main" val="15465345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34" name="TextBox 5"/>
          <p:cNvSpPr txBox="1"/>
          <p:nvPr/>
        </p:nvSpPr>
        <p:spPr bwMode="auto">
          <a:xfrm>
            <a:off x="258849" y="386645"/>
            <a:ext cx="5908236"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5.1a: </a:t>
            </a:r>
            <a:r>
              <a:rPr sz="2200" spc="50" dirty="0" err="1"/>
              <a:t>Sätze</a:t>
            </a:r>
            <a:r>
              <a:rPr sz="2200" spc="50" dirty="0"/>
              <a:t> </a:t>
            </a:r>
            <a:r>
              <a:rPr sz="2200" spc="50" dirty="0" err="1"/>
              <a:t>verbinden</a:t>
            </a:r>
            <a:r>
              <a:rPr sz="2200" spc="50" dirty="0"/>
              <a:t> - </a:t>
            </a:r>
            <a:r>
              <a:rPr sz="2200" spc="50" dirty="0" err="1"/>
              <a:t>Konjunktionen</a:t>
            </a:r>
            <a:endParaRPr sz="2200" spc="50" dirty="0"/>
          </a:p>
        </p:txBody>
      </p:sp>
      <p:grpSp>
        <p:nvGrpSpPr>
          <p:cNvPr id="3" name="Group 2"/>
          <p:cNvGrpSpPr/>
          <p:nvPr/>
        </p:nvGrpSpPr>
        <p:grpSpPr bwMode="auto">
          <a:xfrm>
            <a:off x="355963" y="2909233"/>
            <a:ext cx="6143534" cy="369328"/>
            <a:chOff x="355962" y="3216466"/>
            <a:chExt cx="6143534" cy="369328"/>
          </a:xfrm>
        </p:grpSpPr>
        <p:sp>
          <p:nvSpPr>
            <p:cNvPr id="1239" name="TextBox 21"/>
            <p:cNvSpPr txBox="1"/>
            <p:nvPr/>
          </p:nvSpPr>
          <p:spPr bwMode="auto">
            <a:xfrm>
              <a:off x="878292" y="3216466"/>
              <a:ext cx="5621204" cy="369328"/>
            </a:xfrm>
            <a:prstGeom prst="rect">
              <a:avLst/>
            </a:prstGeom>
            <a:grpFill/>
            <a:ln w="12700">
              <a:miter lim="400000"/>
            </a:ln>
          </p:spPr>
          <p:txBody>
            <a:bodyPr wrap="square" lIns="45718" tIns="45718" rIns="45718" bIns="45718">
              <a:spAutoFit/>
            </a:bodyPr>
            <a:lstStyle>
              <a:lvl1pPr>
                <a:defRPr>
                  <a:latin typeface="Fibel Nord"/>
                  <a:ea typeface="Fibel Nord"/>
                  <a:cs typeface="Fibel Nord"/>
                </a:defRPr>
              </a:lvl1pPr>
            </a:lstStyle>
            <a:p>
              <a:pPr>
                <a:defRPr/>
              </a:pPr>
              <a:r>
                <a:rPr spc="50" dirty="0"/>
                <a:t>Bilde </a:t>
              </a:r>
              <a:r>
                <a:rPr spc="50" dirty="0" err="1"/>
                <a:t>Satzgefüge</a:t>
              </a:r>
              <a:r>
                <a:rPr spc="50" dirty="0"/>
                <a:t> </a:t>
              </a:r>
              <a:r>
                <a:rPr spc="50" dirty="0" err="1"/>
                <a:t>aus</a:t>
              </a:r>
              <a:r>
                <a:rPr spc="50" dirty="0"/>
                <a:t> den </a:t>
              </a:r>
              <a:r>
                <a:rPr spc="50" dirty="0" err="1"/>
                <a:t>zwei</a:t>
              </a:r>
              <a:r>
                <a:rPr spc="50" dirty="0"/>
                <a:t> </a:t>
              </a:r>
              <a:r>
                <a:rPr spc="50" dirty="0" err="1"/>
                <a:t>Sätzen</a:t>
              </a:r>
              <a:r>
                <a:rPr lang="de-DE" spc="50" dirty="0"/>
                <a:t> mit der Konjunktion </a:t>
              </a:r>
              <a:r>
                <a:rPr lang="de-DE" b="1" spc="50" dirty="0"/>
                <a:t>und</a:t>
              </a:r>
              <a:r>
                <a:rPr spc="50" dirty="0"/>
                <a:t>.</a:t>
              </a:r>
            </a:p>
          </p:txBody>
        </p:sp>
        <p:grpSp>
          <p:nvGrpSpPr>
            <p:cNvPr id="1242" name="Oval 22"/>
            <p:cNvGrpSpPr/>
            <p:nvPr/>
          </p:nvGrpSpPr>
          <p:grpSpPr bwMode="auto">
            <a:xfrm>
              <a:off x="355962" y="3216466"/>
              <a:ext cx="365765" cy="369328"/>
              <a:chOff x="-90982" y="2"/>
              <a:chExt cx="365764" cy="369326"/>
            </a:xfrm>
          </p:grpSpPr>
          <p:sp>
            <p:nvSpPr>
              <p:cNvPr id="1240" name="Circle"/>
              <p:cNvSpPr/>
              <p:nvPr/>
            </p:nvSpPr>
            <p:spPr bwMode="auto">
              <a:xfrm>
                <a:off x="-90982" y="1785"/>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1420" y="83832"/>
                      <a:pt x="82077" y="-5247"/>
                      <a:pt x="182882" y="0"/>
                    </a:cubicBezTo>
                    <a:cubicBezTo>
                      <a:pt x="255125" y="1437"/>
                      <a:pt x="363065" y="83677"/>
                      <a:pt x="365764" y="182885"/>
                    </a:cubicBezTo>
                    <a:cubicBezTo>
                      <a:pt x="376105" y="281273"/>
                      <a:pt x="268923" y="351482"/>
                      <a:pt x="182882" y="365770"/>
                    </a:cubicBezTo>
                    <a:cubicBezTo>
                      <a:pt x="64963" y="354157"/>
                      <a:pt x="4170" y="310481"/>
                      <a:pt x="0" y="182885"/>
                    </a:cubicBezTo>
                    <a:close/>
                  </a:path>
                  <a:path w="365764" h="365769" stroke="0" extrusionOk="0">
                    <a:moveTo>
                      <a:pt x="0" y="182885"/>
                    </a:moveTo>
                    <a:cubicBezTo>
                      <a:pt x="-1465" y="83800"/>
                      <a:pt x="75278" y="20271"/>
                      <a:pt x="182882" y="0"/>
                    </a:cubicBezTo>
                    <a:cubicBezTo>
                      <a:pt x="299482" y="4138"/>
                      <a:pt x="363569" y="84587"/>
                      <a:pt x="365764" y="182885"/>
                    </a:cubicBezTo>
                    <a:cubicBezTo>
                      <a:pt x="353048" y="292471"/>
                      <a:pt x="294707" y="364154"/>
                      <a:pt x="182882" y="365770"/>
                    </a:cubicBezTo>
                    <a:cubicBezTo>
                      <a:pt x="110574" y="375310"/>
                      <a:pt x="-14007" y="286124"/>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1241" name="1"/>
              <p:cNvSpPr txBox="1"/>
              <p:nvPr/>
            </p:nvSpPr>
            <p:spPr bwMode="auto">
              <a:xfrm>
                <a:off x="14653" y="2"/>
                <a:ext cx="154495" cy="369326"/>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233" name="TextBox 4"/>
          <p:cNvSpPr txBox="1"/>
          <p:nvPr/>
        </p:nvSpPr>
        <p:spPr bwMode="auto">
          <a:xfrm>
            <a:off x="269897" y="846846"/>
            <a:ext cx="6209010" cy="307773"/>
          </a:xfrm>
          <a:prstGeom prst="rect">
            <a:avLst/>
          </a:prstGeom>
          <a:grpFill/>
          <a:ln w="12700">
            <a:miter lim="400000"/>
          </a:ln>
        </p:spPr>
        <p:txBody>
          <a:bodyPr lIns="45718" tIns="45718" rIns="45718" bIns="45718">
            <a:spAutoFit/>
          </a:bodyPr>
          <a:lstStyle/>
          <a:p>
            <a:pPr>
              <a:defRPr sz="1400">
                <a:latin typeface="Fibel Nord"/>
                <a:ea typeface="Fibel Nord"/>
                <a:cs typeface="Fibel Nord"/>
              </a:defRPr>
            </a:pPr>
            <a:endParaRPr sz="1400"/>
          </a:p>
        </p:txBody>
      </p:sp>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4" name="Textfeld 3"/>
          <p:cNvSpPr txBox="1"/>
          <p:nvPr/>
        </p:nvSpPr>
        <p:spPr bwMode="auto">
          <a:xfrm>
            <a:off x="0" y="786925"/>
            <a:ext cx="6858000" cy="1754326"/>
          </a:xfrm>
          <a:custGeom>
            <a:avLst/>
            <a:gdLst>
              <a:gd name="connsiteX0" fmla="*/ 0 w 6417394"/>
              <a:gd name="connsiteY0" fmla="*/ 0 h 1384995"/>
              <a:gd name="connsiteX1" fmla="*/ 647573 w 6417394"/>
              <a:gd name="connsiteY1" fmla="*/ 0 h 1384995"/>
              <a:gd name="connsiteX2" fmla="*/ 1230973 w 6417394"/>
              <a:gd name="connsiteY2" fmla="*/ 0 h 1384995"/>
              <a:gd name="connsiteX3" fmla="*/ 1621850 w 6417394"/>
              <a:gd name="connsiteY3" fmla="*/ 0 h 1384995"/>
              <a:gd name="connsiteX4" fmla="*/ 2205250 w 6417394"/>
              <a:gd name="connsiteY4" fmla="*/ 0 h 1384995"/>
              <a:gd name="connsiteX5" fmla="*/ 2788649 w 6417394"/>
              <a:gd name="connsiteY5" fmla="*/ 0 h 1384995"/>
              <a:gd name="connsiteX6" fmla="*/ 3307875 w 6417394"/>
              <a:gd name="connsiteY6" fmla="*/ 0 h 1384995"/>
              <a:gd name="connsiteX7" fmla="*/ 3891274 w 6417394"/>
              <a:gd name="connsiteY7" fmla="*/ 0 h 1384995"/>
              <a:gd name="connsiteX8" fmla="*/ 4346326 w 6417394"/>
              <a:gd name="connsiteY8" fmla="*/ 0 h 1384995"/>
              <a:gd name="connsiteX9" fmla="*/ 4993899 w 6417394"/>
              <a:gd name="connsiteY9" fmla="*/ 0 h 1384995"/>
              <a:gd name="connsiteX10" fmla="*/ 5448951 w 6417394"/>
              <a:gd name="connsiteY10" fmla="*/ 0 h 1384995"/>
              <a:gd name="connsiteX11" fmla="*/ 6417394 w 6417394"/>
              <a:gd name="connsiteY11" fmla="*/ 0 h 1384995"/>
              <a:gd name="connsiteX12" fmla="*/ 6417394 w 6417394"/>
              <a:gd name="connsiteY12" fmla="*/ 433965 h 1384995"/>
              <a:gd name="connsiteX13" fmla="*/ 6417394 w 6417394"/>
              <a:gd name="connsiteY13" fmla="*/ 854080 h 1384995"/>
              <a:gd name="connsiteX14" fmla="*/ 6417394 w 6417394"/>
              <a:gd name="connsiteY14" fmla="*/ 1384995 h 1384995"/>
              <a:gd name="connsiteX15" fmla="*/ 5898168 w 6417394"/>
              <a:gd name="connsiteY15" fmla="*/ 1384995 h 1384995"/>
              <a:gd name="connsiteX16" fmla="*/ 5507291 w 6417394"/>
              <a:gd name="connsiteY16" fmla="*/ 1384995 h 1384995"/>
              <a:gd name="connsiteX17" fmla="*/ 5052239 w 6417394"/>
              <a:gd name="connsiteY17" fmla="*/ 1384995 h 1384995"/>
              <a:gd name="connsiteX18" fmla="*/ 4661362 w 6417394"/>
              <a:gd name="connsiteY18" fmla="*/ 1384995 h 1384995"/>
              <a:gd name="connsiteX19" fmla="*/ 4206310 w 6417394"/>
              <a:gd name="connsiteY19" fmla="*/ 1384995 h 1384995"/>
              <a:gd name="connsiteX20" fmla="*/ 3494563 w 6417394"/>
              <a:gd name="connsiteY20" fmla="*/ 1384995 h 1384995"/>
              <a:gd name="connsiteX21" fmla="*/ 2782815 w 6417394"/>
              <a:gd name="connsiteY21" fmla="*/ 1384995 h 1384995"/>
              <a:gd name="connsiteX22" fmla="*/ 2391938 w 6417394"/>
              <a:gd name="connsiteY22" fmla="*/ 1384995 h 1384995"/>
              <a:gd name="connsiteX23" fmla="*/ 1680190 w 6417394"/>
              <a:gd name="connsiteY23" fmla="*/ 1384995 h 1384995"/>
              <a:gd name="connsiteX24" fmla="*/ 1160965 w 6417394"/>
              <a:gd name="connsiteY24" fmla="*/ 1384995 h 1384995"/>
              <a:gd name="connsiteX25" fmla="*/ 705913 w 6417394"/>
              <a:gd name="connsiteY25" fmla="*/ 1384995 h 1384995"/>
              <a:gd name="connsiteX26" fmla="*/ 0 w 6417394"/>
              <a:gd name="connsiteY26" fmla="*/ 1384995 h 1384995"/>
              <a:gd name="connsiteX27" fmla="*/ 0 w 6417394"/>
              <a:gd name="connsiteY27" fmla="*/ 951030 h 1384995"/>
              <a:gd name="connsiteX28" fmla="*/ 0 w 6417394"/>
              <a:gd name="connsiteY28" fmla="*/ 461665 h 1384995"/>
              <a:gd name="connsiteX29" fmla="*/ 0 w 6417394"/>
              <a:gd name="connsiteY29"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17394" h="1384995" fill="none" extrusionOk="0">
                <a:moveTo>
                  <a:pt x="0" y="0"/>
                </a:moveTo>
                <a:cubicBezTo>
                  <a:pt x="184723" y="-10078"/>
                  <a:pt x="359263" y="16910"/>
                  <a:pt x="647573" y="0"/>
                </a:cubicBezTo>
                <a:cubicBezTo>
                  <a:pt x="935883" y="-16910"/>
                  <a:pt x="990241" y="18049"/>
                  <a:pt x="1230973" y="0"/>
                </a:cubicBezTo>
                <a:cubicBezTo>
                  <a:pt x="1471705" y="-18049"/>
                  <a:pt x="1487429" y="39580"/>
                  <a:pt x="1621850" y="0"/>
                </a:cubicBezTo>
                <a:cubicBezTo>
                  <a:pt x="1756271" y="-39580"/>
                  <a:pt x="2009219" y="38966"/>
                  <a:pt x="2205250" y="0"/>
                </a:cubicBezTo>
                <a:cubicBezTo>
                  <a:pt x="2401281" y="-38966"/>
                  <a:pt x="2668826" y="25308"/>
                  <a:pt x="2788649" y="0"/>
                </a:cubicBezTo>
                <a:cubicBezTo>
                  <a:pt x="2908472" y="-25308"/>
                  <a:pt x="3111332" y="46126"/>
                  <a:pt x="3307875" y="0"/>
                </a:cubicBezTo>
                <a:cubicBezTo>
                  <a:pt x="3504418" y="-46126"/>
                  <a:pt x="3766677" y="10771"/>
                  <a:pt x="3891274" y="0"/>
                </a:cubicBezTo>
                <a:cubicBezTo>
                  <a:pt x="4015871" y="-10771"/>
                  <a:pt x="4246590" y="19076"/>
                  <a:pt x="4346326" y="0"/>
                </a:cubicBezTo>
                <a:cubicBezTo>
                  <a:pt x="4446062" y="-19076"/>
                  <a:pt x="4725548" y="54305"/>
                  <a:pt x="4993899" y="0"/>
                </a:cubicBezTo>
                <a:cubicBezTo>
                  <a:pt x="5262250" y="-54305"/>
                  <a:pt x="5271666" y="12832"/>
                  <a:pt x="5448951" y="0"/>
                </a:cubicBezTo>
                <a:cubicBezTo>
                  <a:pt x="5626236" y="-12832"/>
                  <a:pt x="6162076" y="6051"/>
                  <a:pt x="6417394" y="0"/>
                </a:cubicBezTo>
                <a:cubicBezTo>
                  <a:pt x="6430485" y="213614"/>
                  <a:pt x="6411660" y="221517"/>
                  <a:pt x="6417394" y="433965"/>
                </a:cubicBezTo>
                <a:cubicBezTo>
                  <a:pt x="6423128" y="646413"/>
                  <a:pt x="6391503" y="702276"/>
                  <a:pt x="6417394" y="854080"/>
                </a:cubicBezTo>
                <a:cubicBezTo>
                  <a:pt x="6443285" y="1005884"/>
                  <a:pt x="6360804" y="1246784"/>
                  <a:pt x="6417394" y="1384995"/>
                </a:cubicBezTo>
                <a:cubicBezTo>
                  <a:pt x="6180796" y="1386140"/>
                  <a:pt x="6109253" y="1332472"/>
                  <a:pt x="5898168" y="1384995"/>
                </a:cubicBezTo>
                <a:cubicBezTo>
                  <a:pt x="5687083" y="1437518"/>
                  <a:pt x="5676367" y="1366654"/>
                  <a:pt x="5507291" y="1384995"/>
                </a:cubicBezTo>
                <a:cubicBezTo>
                  <a:pt x="5338215" y="1403336"/>
                  <a:pt x="5209369" y="1338996"/>
                  <a:pt x="5052239" y="1384995"/>
                </a:cubicBezTo>
                <a:cubicBezTo>
                  <a:pt x="4895109" y="1430994"/>
                  <a:pt x="4740141" y="1340506"/>
                  <a:pt x="4661362" y="1384995"/>
                </a:cubicBezTo>
                <a:cubicBezTo>
                  <a:pt x="4582583" y="1429484"/>
                  <a:pt x="4323718" y="1361776"/>
                  <a:pt x="4206310" y="1384995"/>
                </a:cubicBezTo>
                <a:cubicBezTo>
                  <a:pt x="4088902" y="1408214"/>
                  <a:pt x="3655198" y="1316699"/>
                  <a:pt x="3494563" y="1384995"/>
                </a:cubicBezTo>
                <a:cubicBezTo>
                  <a:pt x="3333928" y="1453291"/>
                  <a:pt x="3116572" y="1368941"/>
                  <a:pt x="2782815" y="1384995"/>
                </a:cubicBezTo>
                <a:cubicBezTo>
                  <a:pt x="2449058" y="1401049"/>
                  <a:pt x="2566710" y="1351363"/>
                  <a:pt x="2391938" y="1384995"/>
                </a:cubicBezTo>
                <a:cubicBezTo>
                  <a:pt x="2217166" y="1418627"/>
                  <a:pt x="2004713" y="1357114"/>
                  <a:pt x="1680190" y="1384995"/>
                </a:cubicBezTo>
                <a:cubicBezTo>
                  <a:pt x="1355667" y="1412876"/>
                  <a:pt x="1400797" y="1359143"/>
                  <a:pt x="1160965" y="1384995"/>
                </a:cubicBezTo>
                <a:cubicBezTo>
                  <a:pt x="921133" y="1410847"/>
                  <a:pt x="928490" y="1337479"/>
                  <a:pt x="705913" y="1384995"/>
                </a:cubicBezTo>
                <a:cubicBezTo>
                  <a:pt x="483336" y="1432511"/>
                  <a:pt x="288131" y="1379771"/>
                  <a:pt x="0" y="1384995"/>
                </a:cubicBezTo>
                <a:cubicBezTo>
                  <a:pt x="-22870" y="1187953"/>
                  <a:pt x="5793" y="1066891"/>
                  <a:pt x="0" y="951030"/>
                </a:cubicBezTo>
                <a:cubicBezTo>
                  <a:pt x="-5793" y="835170"/>
                  <a:pt x="17877" y="648553"/>
                  <a:pt x="0" y="461665"/>
                </a:cubicBezTo>
                <a:cubicBezTo>
                  <a:pt x="-17877" y="274778"/>
                  <a:pt x="22679" y="164249"/>
                  <a:pt x="0" y="0"/>
                </a:cubicBezTo>
                <a:close/>
              </a:path>
              <a:path w="6417394" h="1384995" stroke="0" extrusionOk="0">
                <a:moveTo>
                  <a:pt x="0" y="0"/>
                </a:moveTo>
                <a:cubicBezTo>
                  <a:pt x="311898" y="-65250"/>
                  <a:pt x="449715" y="34547"/>
                  <a:pt x="711747" y="0"/>
                </a:cubicBezTo>
                <a:cubicBezTo>
                  <a:pt x="973779" y="-34547"/>
                  <a:pt x="1276680" y="40977"/>
                  <a:pt x="1423495" y="0"/>
                </a:cubicBezTo>
                <a:cubicBezTo>
                  <a:pt x="1570310" y="-40977"/>
                  <a:pt x="1874144" y="8211"/>
                  <a:pt x="2071068" y="0"/>
                </a:cubicBezTo>
                <a:cubicBezTo>
                  <a:pt x="2267992" y="-8211"/>
                  <a:pt x="2368299" y="689"/>
                  <a:pt x="2590294" y="0"/>
                </a:cubicBezTo>
                <a:cubicBezTo>
                  <a:pt x="2812289" y="-689"/>
                  <a:pt x="2984054" y="22192"/>
                  <a:pt x="3109519" y="0"/>
                </a:cubicBezTo>
                <a:cubicBezTo>
                  <a:pt x="3234984" y="-22192"/>
                  <a:pt x="3350864" y="35293"/>
                  <a:pt x="3500397" y="0"/>
                </a:cubicBezTo>
                <a:cubicBezTo>
                  <a:pt x="3649930" y="-35293"/>
                  <a:pt x="3899825" y="45435"/>
                  <a:pt x="4019622" y="0"/>
                </a:cubicBezTo>
                <a:cubicBezTo>
                  <a:pt x="4139419" y="-45435"/>
                  <a:pt x="4329719" y="42218"/>
                  <a:pt x="4538848" y="0"/>
                </a:cubicBezTo>
                <a:cubicBezTo>
                  <a:pt x="4747977" y="-42218"/>
                  <a:pt x="4909937" y="58885"/>
                  <a:pt x="5058073" y="0"/>
                </a:cubicBezTo>
                <a:cubicBezTo>
                  <a:pt x="5206209" y="-58885"/>
                  <a:pt x="5413485" y="44568"/>
                  <a:pt x="5577299" y="0"/>
                </a:cubicBezTo>
                <a:cubicBezTo>
                  <a:pt x="5741113" y="-44568"/>
                  <a:pt x="6095816" y="71001"/>
                  <a:pt x="6417394" y="0"/>
                </a:cubicBezTo>
                <a:cubicBezTo>
                  <a:pt x="6454322" y="194757"/>
                  <a:pt x="6379692" y="274064"/>
                  <a:pt x="6417394" y="461665"/>
                </a:cubicBezTo>
                <a:cubicBezTo>
                  <a:pt x="6455096" y="649267"/>
                  <a:pt x="6394694" y="692683"/>
                  <a:pt x="6417394" y="923330"/>
                </a:cubicBezTo>
                <a:cubicBezTo>
                  <a:pt x="6440094" y="1153978"/>
                  <a:pt x="6412549" y="1248942"/>
                  <a:pt x="6417394" y="1384995"/>
                </a:cubicBezTo>
                <a:cubicBezTo>
                  <a:pt x="6241919" y="1434273"/>
                  <a:pt x="5935187" y="1315056"/>
                  <a:pt x="5769821" y="1384995"/>
                </a:cubicBezTo>
                <a:cubicBezTo>
                  <a:pt x="5604455" y="1454934"/>
                  <a:pt x="5428677" y="1373237"/>
                  <a:pt x="5250595" y="1384995"/>
                </a:cubicBezTo>
                <a:cubicBezTo>
                  <a:pt x="5072513" y="1396753"/>
                  <a:pt x="4754975" y="1376588"/>
                  <a:pt x="4603022" y="1384995"/>
                </a:cubicBezTo>
                <a:cubicBezTo>
                  <a:pt x="4451069" y="1393402"/>
                  <a:pt x="4216164" y="1380063"/>
                  <a:pt x="3891274" y="1384995"/>
                </a:cubicBezTo>
                <a:cubicBezTo>
                  <a:pt x="3566384" y="1389927"/>
                  <a:pt x="3446147" y="1330958"/>
                  <a:pt x="3307875" y="1384995"/>
                </a:cubicBezTo>
                <a:cubicBezTo>
                  <a:pt x="3169603" y="1439032"/>
                  <a:pt x="3008065" y="1350246"/>
                  <a:pt x="2788649" y="1384995"/>
                </a:cubicBezTo>
                <a:cubicBezTo>
                  <a:pt x="2569233" y="1419744"/>
                  <a:pt x="2540862" y="1333098"/>
                  <a:pt x="2333598" y="1384995"/>
                </a:cubicBezTo>
                <a:cubicBezTo>
                  <a:pt x="2126334" y="1436892"/>
                  <a:pt x="2083200" y="1375328"/>
                  <a:pt x="1942720" y="1384995"/>
                </a:cubicBezTo>
                <a:cubicBezTo>
                  <a:pt x="1802240" y="1394662"/>
                  <a:pt x="1622991" y="1344451"/>
                  <a:pt x="1487669" y="1384995"/>
                </a:cubicBezTo>
                <a:cubicBezTo>
                  <a:pt x="1352347" y="1425539"/>
                  <a:pt x="1264155" y="1380555"/>
                  <a:pt x="1096791" y="1384995"/>
                </a:cubicBezTo>
                <a:cubicBezTo>
                  <a:pt x="929427" y="1389435"/>
                  <a:pt x="815067" y="1372935"/>
                  <a:pt x="705913" y="1384995"/>
                </a:cubicBezTo>
                <a:cubicBezTo>
                  <a:pt x="596759" y="1397055"/>
                  <a:pt x="141761" y="1370036"/>
                  <a:pt x="0" y="1384995"/>
                </a:cubicBezTo>
                <a:cubicBezTo>
                  <a:pt x="-16312" y="1190571"/>
                  <a:pt x="39556" y="1054885"/>
                  <a:pt x="0" y="923330"/>
                </a:cubicBezTo>
                <a:cubicBezTo>
                  <a:pt x="-39556" y="791776"/>
                  <a:pt x="33858" y="592535"/>
                  <a:pt x="0" y="461665"/>
                </a:cubicBezTo>
                <a:cubicBezTo>
                  <a:pt x="-33858" y="330795"/>
                  <a:pt x="1370" y="172845"/>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p:txBody>
      </p:sp>
      <p:pic>
        <p:nvPicPr>
          <p:cNvPr id="5" name="Grafik 4" descr="Ein Bild, das Entwurf, Zeichnung, Kleidung, Clipart enthält.&#10;&#10;Automatisch generierte Beschreibung"/>
          <p:cNvPicPr>
            <a:picLocks noChangeAspect="1"/>
          </p:cNvPicPr>
          <p:nvPr/>
        </p:nvPicPr>
        <p:blipFill>
          <a:blip r:embed="rId2">
            <a:clrChange>
              <a:clrFrom>
                <a:srgbClr val="FFFEFF"/>
              </a:clrFrom>
              <a:clrTo>
                <a:srgbClr val="FFFEFF">
                  <a:alpha val="0"/>
                </a:srgbClr>
              </a:clrTo>
            </a:clrChange>
          </a:blip>
          <a:stretch/>
        </p:blipFill>
        <p:spPr bwMode="auto">
          <a:xfrm flipH="1">
            <a:off x="5985331" y="1137941"/>
            <a:ext cx="765416" cy="1400857"/>
          </a:xfrm>
          <a:prstGeom prst="rect">
            <a:avLst/>
          </a:prstGeom>
        </p:spPr>
      </p:pic>
      <p:pic>
        <p:nvPicPr>
          <p:cNvPr id="6" name="Picture 2" descr="Karikatur, Symbol, Die Glühbirne"/>
          <p:cNvPicPr>
            <a:picLocks noChangeAspect="1" noChangeArrowheads="1"/>
          </p:cNvPicPr>
          <p:nvPr/>
        </p:nvPicPr>
        <p:blipFill>
          <a:blip r:embed="rId3"/>
          <a:stretch/>
        </p:blipFill>
        <p:spPr bwMode="auto">
          <a:xfrm>
            <a:off x="6205227" y="714409"/>
            <a:ext cx="329308" cy="347755"/>
          </a:xfrm>
          <a:prstGeom prst="rect">
            <a:avLst/>
          </a:prstGeom>
          <a:noFill/>
        </p:spPr>
      </p:pic>
      <p:pic>
        <p:nvPicPr>
          <p:cNvPr id="2" name="Picture 16"/>
          <p:cNvPicPr>
            <a:picLocks noChangeAspect="1"/>
          </p:cNvPicPr>
          <p:nvPr/>
        </p:nvPicPr>
        <p:blipFill>
          <a:blip r:embed="rId4">
            <a:clrChange>
              <a:clrFrom>
                <a:srgbClr val="FFFFFF"/>
              </a:clrFrom>
              <a:clrTo>
                <a:srgbClr val="FFFFFF">
                  <a:alpha val="0"/>
                </a:srgbClr>
              </a:clrTo>
            </a:clrChange>
          </a:blip>
          <a:srcRect l="17536" t="13283" r="9450" b="76539"/>
          <a:stretch/>
        </p:blipFill>
        <p:spPr bwMode="auto">
          <a:xfrm>
            <a:off x="632400" y="4335614"/>
            <a:ext cx="6087095" cy="1152494"/>
          </a:xfrm>
          <a:prstGeom prst="rect">
            <a:avLst/>
          </a:prstGeom>
        </p:spPr>
      </p:pic>
      <p:pic>
        <p:nvPicPr>
          <p:cNvPr id="8" name="Picture 16"/>
          <p:cNvPicPr>
            <a:picLocks noChangeAspect="1"/>
          </p:cNvPicPr>
          <p:nvPr/>
        </p:nvPicPr>
        <p:blipFill>
          <a:blip r:embed="rId4">
            <a:clrChange>
              <a:clrFrom>
                <a:srgbClr val="FFFFFF"/>
              </a:clrFrom>
              <a:clrTo>
                <a:srgbClr val="FFFFFF">
                  <a:alpha val="0"/>
                </a:srgbClr>
              </a:clrTo>
            </a:clrChange>
          </a:blip>
          <a:srcRect l="17536" t="13283" r="9450" b="76539"/>
          <a:stretch/>
        </p:blipFill>
        <p:spPr bwMode="auto">
          <a:xfrm>
            <a:off x="632401" y="6238266"/>
            <a:ext cx="6087094" cy="1152494"/>
          </a:xfrm>
          <a:prstGeom prst="rect">
            <a:avLst/>
          </a:prstGeom>
        </p:spPr>
      </p:pic>
      <p:pic>
        <p:nvPicPr>
          <p:cNvPr id="9" name="Picture 16"/>
          <p:cNvPicPr>
            <a:picLocks noChangeAspect="1"/>
          </p:cNvPicPr>
          <p:nvPr/>
        </p:nvPicPr>
        <p:blipFill>
          <a:blip r:embed="rId4">
            <a:clrChange>
              <a:clrFrom>
                <a:srgbClr val="FFFFFF"/>
              </a:clrFrom>
              <a:clrTo>
                <a:srgbClr val="FFFFFF">
                  <a:alpha val="0"/>
                </a:srgbClr>
              </a:clrTo>
            </a:clrChange>
          </a:blip>
          <a:srcRect l="17536" t="13283" r="9450" b="76539"/>
          <a:stretch/>
        </p:blipFill>
        <p:spPr bwMode="auto">
          <a:xfrm>
            <a:off x="632400" y="8182405"/>
            <a:ext cx="6087093" cy="1152494"/>
          </a:xfrm>
          <a:prstGeom prst="rect">
            <a:avLst/>
          </a:prstGeom>
        </p:spPr>
      </p:pic>
      <p:sp>
        <p:nvSpPr>
          <p:cNvPr id="28" name="Slide Number Placeholder 3">
            <a:extLst>
              <a:ext uri="{FF2B5EF4-FFF2-40B4-BE49-F238E27FC236}">
                <a16:creationId xmlns:a16="http://schemas.microsoft.com/office/drawing/2014/main" id="{92D0A1DB-3792-41B1-8D5E-7C75D38A16E6}"/>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103</a:t>
            </a:fld>
            <a:endParaRPr lang="de-DE" dirty="0"/>
          </a:p>
        </p:txBody>
      </p:sp>
      <p:sp>
        <p:nvSpPr>
          <p:cNvPr id="7" name="TextBox 6">
            <a:extLst>
              <a:ext uri="{FF2B5EF4-FFF2-40B4-BE49-F238E27FC236}">
                <a16:creationId xmlns:a16="http://schemas.microsoft.com/office/drawing/2014/main" id="{44D25671-8D37-4C17-9E26-7123BAEBF1DC}"/>
              </a:ext>
            </a:extLst>
          </p:cNvPr>
          <p:cNvSpPr txBox="1"/>
          <p:nvPr/>
        </p:nvSpPr>
        <p:spPr bwMode="auto">
          <a:xfrm>
            <a:off x="190203" y="797980"/>
            <a:ext cx="5836347" cy="203132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pc="50" dirty="0">
                <a:latin typeface="Fibel Nord" panose="020B0603050302020204" pitchFamily="34" charset="0"/>
              </a:rPr>
              <a:t>Konjunktionen sind Bindewörter. Sie verbinden Wörter, Wortgruppen oder Sätze miteinander und bilden dabei </a:t>
            </a:r>
            <a:r>
              <a:rPr lang="de-DE" b="1" spc="50" dirty="0">
                <a:latin typeface="Fibel Nord" panose="020B0603050302020204" pitchFamily="34" charset="0"/>
              </a:rPr>
              <a:t>Satzgefüge</a:t>
            </a:r>
            <a:r>
              <a:rPr lang="de-DE" spc="50" dirty="0">
                <a:latin typeface="Fibel Nord" panose="020B0603050302020204" pitchFamily="34" charset="0"/>
              </a:rPr>
              <a:t>.</a:t>
            </a:r>
          </a:p>
          <a:p>
            <a:pPr>
              <a:defRPr/>
            </a:pPr>
            <a:endParaRPr lang="de-DE" spc="50" dirty="0">
              <a:latin typeface="Fibel Nord" panose="020B0603050302020204" pitchFamily="34" charset="0"/>
            </a:endParaRPr>
          </a:p>
          <a:p>
            <a:pPr>
              <a:defRPr/>
            </a:pPr>
            <a:r>
              <a:rPr lang="de-DE" b="1" spc="50" dirty="0">
                <a:latin typeface="Fibel Nord" panose="020B0603050302020204" pitchFamily="34" charset="0"/>
              </a:rPr>
              <a:t>Beispiel:</a:t>
            </a:r>
          </a:p>
          <a:p>
            <a:pPr>
              <a:defRPr/>
            </a:pPr>
            <a:r>
              <a:rPr lang="de-DE" spc="50" dirty="0">
                <a:latin typeface="Fibel Nord" panose="020B0603050302020204" pitchFamily="34" charset="0"/>
              </a:rPr>
              <a:t>Es war Sommer. Die Sonne schien.</a:t>
            </a:r>
          </a:p>
          <a:p>
            <a:pPr>
              <a:defRPr/>
            </a:pPr>
            <a:r>
              <a:rPr lang="de-DE" spc="50" dirty="0">
                <a:latin typeface="Fibel Nord" panose="020B0603050302020204" pitchFamily="34" charset="0"/>
              </a:rPr>
              <a:t>	</a:t>
            </a:r>
            <a:r>
              <a:rPr lang="de-DE" b="1" spc="50" dirty="0">
                <a:latin typeface="Fibel Nord" panose="020B0603050302020204" pitchFamily="34" charset="0"/>
              </a:rPr>
              <a:t>Satzgefüge</a:t>
            </a:r>
            <a:r>
              <a:rPr lang="de-DE" spc="50" dirty="0">
                <a:latin typeface="Fibel Nord" panose="020B0603050302020204" pitchFamily="34" charset="0"/>
              </a:rPr>
              <a:t>: Es war Sommer und die Sonne schien. </a:t>
            </a:r>
          </a:p>
          <a:p>
            <a:endParaRPr lang="de-DE" dirty="0"/>
          </a:p>
        </p:txBody>
      </p:sp>
      <p:pic>
        <p:nvPicPr>
          <p:cNvPr id="10" name="Grafik 9" descr="Ein Bild, das Text, Screenshot, Reihe enthält.&#10;&#10;Automatisch generierte Beschreibung"/>
          <p:cNvPicPr>
            <a:picLocks noChangeAspect="1"/>
          </p:cNvPicPr>
          <p:nvPr/>
        </p:nvPicPr>
        <p:blipFill>
          <a:blip r:embed="rId5">
            <a:clrChange>
              <a:clrFrom>
                <a:srgbClr val="FFFFFF"/>
              </a:clrFrom>
              <a:clrTo>
                <a:srgbClr val="FFFFFF">
                  <a:alpha val="0"/>
                </a:srgbClr>
              </a:clrTo>
            </a:clrChange>
          </a:blip>
          <a:srcRect l="36911" t="46165" r="50000" b="44097"/>
          <a:stretch/>
        </p:blipFill>
        <p:spPr bwMode="auto">
          <a:xfrm>
            <a:off x="176811" y="2185929"/>
            <a:ext cx="551594" cy="307774"/>
          </a:xfrm>
          <a:prstGeom prst="rect">
            <a:avLst/>
          </a:prstGeom>
        </p:spPr>
      </p:pic>
      <p:grpSp>
        <p:nvGrpSpPr>
          <p:cNvPr id="33" name="Group 25">
            <a:extLst>
              <a:ext uri="{FF2B5EF4-FFF2-40B4-BE49-F238E27FC236}">
                <a16:creationId xmlns:a16="http://schemas.microsoft.com/office/drawing/2014/main" id="{FC412BFE-7924-4339-BEB9-EAE4134B8F0E}"/>
              </a:ext>
            </a:extLst>
          </p:cNvPr>
          <p:cNvGrpSpPr/>
          <p:nvPr/>
        </p:nvGrpSpPr>
        <p:grpSpPr bwMode="auto">
          <a:xfrm>
            <a:off x="354863" y="5795249"/>
            <a:ext cx="748618" cy="365766"/>
            <a:chOff x="0" y="-1"/>
            <a:chExt cx="748617" cy="365766"/>
          </a:xfrm>
        </p:grpSpPr>
        <p:sp>
          <p:nvSpPr>
            <p:cNvPr id="35" name="Oval 26">
              <a:extLst>
                <a:ext uri="{FF2B5EF4-FFF2-40B4-BE49-F238E27FC236}">
                  <a16:creationId xmlns:a16="http://schemas.microsoft.com/office/drawing/2014/main" id="{F0F52292-D5FD-4EBF-B16D-5903B76F9C1F}"/>
                </a:ext>
              </a:extLst>
            </p:cNvPr>
            <p:cNvSpPr/>
            <p:nvPr/>
          </p:nvSpPr>
          <p:spPr bwMode="auto">
            <a:xfrm>
              <a:off x="0" y="-1"/>
              <a:ext cx="365765" cy="365766"/>
            </a:xfrm>
            <a:custGeom>
              <a:avLst/>
              <a:gdLst>
                <a:gd name="connsiteX0" fmla="*/ 0 w 365765"/>
                <a:gd name="connsiteY0" fmla="*/ 182883 h 365766"/>
                <a:gd name="connsiteX1" fmla="*/ 182883 w 365765"/>
                <a:gd name="connsiteY1" fmla="*/ 0 h 365766"/>
                <a:gd name="connsiteX2" fmla="*/ 365766 w 365765"/>
                <a:gd name="connsiteY2" fmla="*/ 182883 h 365766"/>
                <a:gd name="connsiteX3" fmla="*/ 182883 w 365765"/>
                <a:gd name="connsiteY3" fmla="*/ 365766 h 365766"/>
                <a:gd name="connsiteX4" fmla="*/ 0 w 365765"/>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5" h="365766" fill="none" extrusionOk="0">
                  <a:moveTo>
                    <a:pt x="0" y="182883"/>
                  </a:moveTo>
                  <a:cubicBezTo>
                    <a:pt x="3068" y="97220"/>
                    <a:pt x="84850" y="2122"/>
                    <a:pt x="182883" y="0"/>
                  </a:cubicBezTo>
                  <a:cubicBezTo>
                    <a:pt x="281894" y="-756"/>
                    <a:pt x="342678" y="75521"/>
                    <a:pt x="365766" y="182883"/>
                  </a:cubicBezTo>
                  <a:cubicBezTo>
                    <a:pt x="369008" y="291450"/>
                    <a:pt x="280299" y="380820"/>
                    <a:pt x="182883" y="365766"/>
                  </a:cubicBezTo>
                  <a:cubicBezTo>
                    <a:pt x="98718" y="375827"/>
                    <a:pt x="-7990" y="290527"/>
                    <a:pt x="0" y="182883"/>
                  </a:cubicBezTo>
                  <a:close/>
                </a:path>
                <a:path w="365765" h="365766" stroke="0" extrusionOk="0">
                  <a:moveTo>
                    <a:pt x="0" y="182883"/>
                  </a:moveTo>
                  <a:cubicBezTo>
                    <a:pt x="23076" y="84537"/>
                    <a:pt x="92467" y="-3845"/>
                    <a:pt x="182883" y="0"/>
                  </a:cubicBezTo>
                  <a:cubicBezTo>
                    <a:pt x="255593" y="10256"/>
                    <a:pt x="362303" y="78132"/>
                    <a:pt x="365766" y="182883"/>
                  </a:cubicBezTo>
                  <a:cubicBezTo>
                    <a:pt x="363179" y="298950"/>
                    <a:pt x="266403" y="359748"/>
                    <a:pt x="182883" y="365766"/>
                  </a:cubicBezTo>
                  <a:cubicBezTo>
                    <a:pt x="101071" y="380502"/>
                    <a:pt x="3770" y="288193"/>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36" name="TextBox 27">
              <a:extLst>
                <a:ext uri="{FF2B5EF4-FFF2-40B4-BE49-F238E27FC236}">
                  <a16:creationId xmlns:a16="http://schemas.microsoft.com/office/drawing/2014/main" id="{A91FB483-BDC2-40A1-A9BF-7B26EF1DBDA4}"/>
                </a:ext>
              </a:extLst>
            </p:cNvPr>
            <p:cNvSpPr txBox="1"/>
            <p:nvPr/>
          </p:nvSpPr>
          <p:spPr bwMode="auto">
            <a:xfrm>
              <a:off x="78053" y="2871"/>
              <a:ext cx="670564"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b.</a:t>
              </a:r>
            </a:p>
          </p:txBody>
        </p:sp>
      </p:grpSp>
      <p:grpSp>
        <p:nvGrpSpPr>
          <p:cNvPr id="37" name="Group 28">
            <a:extLst>
              <a:ext uri="{FF2B5EF4-FFF2-40B4-BE49-F238E27FC236}">
                <a16:creationId xmlns:a16="http://schemas.microsoft.com/office/drawing/2014/main" id="{FC8F02E6-C363-4BB8-8FA9-D9E772C0FA16}"/>
              </a:ext>
            </a:extLst>
          </p:cNvPr>
          <p:cNvGrpSpPr/>
          <p:nvPr/>
        </p:nvGrpSpPr>
        <p:grpSpPr bwMode="auto">
          <a:xfrm>
            <a:off x="354863" y="7739885"/>
            <a:ext cx="748618" cy="365766"/>
            <a:chOff x="-1" y="-1"/>
            <a:chExt cx="748617" cy="365766"/>
          </a:xfrm>
        </p:grpSpPr>
        <p:sp>
          <p:nvSpPr>
            <p:cNvPr id="38" name="Oval 29">
              <a:extLst>
                <a:ext uri="{FF2B5EF4-FFF2-40B4-BE49-F238E27FC236}">
                  <a16:creationId xmlns:a16="http://schemas.microsoft.com/office/drawing/2014/main" id="{D8035DC1-7357-42B2-A33B-58AD569591E0}"/>
                </a:ext>
              </a:extLst>
            </p:cNvPr>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23283" y="92815"/>
                    <a:pt x="85000" y="21"/>
                    <a:pt x="182883" y="0"/>
                  </a:cubicBezTo>
                  <a:cubicBezTo>
                    <a:pt x="278149" y="-1812"/>
                    <a:pt x="349583" y="80547"/>
                    <a:pt x="365766" y="182883"/>
                  </a:cubicBezTo>
                  <a:cubicBezTo>
                    <a:pt x="350753" y="285181"/>
                    <a:pt x="307441" y="368853"/>
                    <a:pt x="182883" y="365766"/>
                  </a:cubicBezTo>
                  <a:cubicBezTo>
                    <a:pt x="85300" y="357159"/>
                    <a:pt x="9120" y="268936"/>
                    <a:pt x="0" y="182883"/>
                  </a:cubicBezTo>
                  <a:close/>
                </a:path>
                <a:path w="365766" h="365766" stroke="0" extrusionOk="0">
                  <a:moveTo>
                    <a:pt x="0" y="182883"/>
                  </a:moveTo>
                  <a:cubicBezTo>
                    <a:pt x="-9811" y="87401"/>
                    <a:pt x="80393" y="-11798"/>
                    <a:pt x="182883" y="0"/>
                  </a:cubicBezTo>
                  <a:cubicBezTo>
                    <a:pt x="293590" y="21363"/>
                    <a:pt x="351310" y="77686"/>
                    <a:pt x="365766" y="182883"/>
                  </a:cubicBezTo>
                  <a:cubicBezTo>
                    <a:pt x="362524" y="294241"/>
                    <a:pt x="310749" y="356194"/>
                    <a:pt x="182883" y="365766"/>
                  </a:cubicBezTo>
                  <a:cubicBezTo>
                    <a:pt x="84165" y="364963"/>
                    <a:pt x="-28765" y="293275"/>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39" name="TextBox 30">
              <a:extLst>
                <a:ext uri="{FF2B5EF4-FFF2-40B4-BE49-F238E27FC236}">
                  <a16:creationId xmlns:a16="http://schemas.microsoft.com/office/drawing/2014/main" id="{CEFC44EE-C920-40FC-B7F7-445E49BA71AF}"/>
                </a:ext>
              </a:extLst>
            </p:cNvPr>
            <p:cNvSpPr txBox="1"/>
            <p:nvPr/>
          </p:nvSpPr>
          <p:spPr bwMode="auto">
            <a:xfrm>
              <a:off x="78053" y="2871"/>
              <a:ext cx="670563"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rPr dirty="0"/>
                <a:t>c.</a:t>
              </a:r>
            </a:p>
          </p:txBody>
        </p:sp>
      </p:grpSp>
      <p:grpSp>
        <p:nvGrpSpPr>
          <p:cNvPr id="40" name="Group 63">
            <a:extLst>
              <a:ext uri="{FF2B5EF4-FFF2-40B4-BE49-F238E27FC236}">
                <a16:creationId xmlns:a16="http://schemas.microsoft.com/office/drawing/2014/main" id="{B47E5938-3838-42DD-8F0F-EF7484811E84}"/>
              </a:ext>
            </a:extLst>
          </p:cNvPr>
          <p:cNvGrpSpPr/>
          <p:nvPr/>
        </p:nvGrpSpPr>
        <p:grpSpPr bwMode="auto">
          <a:xfrm>
            <a:off x="354863" y="3898211"/>
            <a:ext cx="748618" cy="365766"/>
            <a:chOff x="-1" y="-1"/>
            <a:chExt cx="748617" cy="365766"/>
          </a:xfrm>
        </p:grpSpPr>
        <p:sp>
          <p:nvSpPr>
            <p:cNvPr id="41" name="Oval 64">
              <a:extLst>
                <a:ext uri="{FF2B5EF4-FFF2-40B4-BE49-F238E27FC236}">
                  <a16:creationId xmlns:a16="http://schemas.microsoft.com/office/drawing/2014/main" id="{C054D85A-CA3B-4EA4-9C75-7AB4863EBD8F}"/>
                </a:ext>
              </a:extLst>
            </p:cNvPr>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8619" y="81427"/>
                    <a:pt x="81318" y="-7365"/>
                    <a:pt x="182883" y="0"/>
                  </a:cubicBezTo>
                  <a:cubicBezTo>
                    <a:pt x="291931" y="-3292"/>
                    <a:pt x="371427" y="78097"/>
                    <a:pt x="365766" y="182883"/>
                  </a:cubicBezTo>
                  <a:cubicBezTo>
                    <a:pt x="361099" y="284046"/>
                    <a:pt x="277058" y="376720"/>
                    <a:pt x="182883" y="365766"/>
                  </a:cubicBezTo>
                  <a:cubicBezTo>
                    <a:pt x="76681" y="343029"/>
                    <a:pt x="-3147" y="281580"/>
                    <a:pt x="0" y="182883"/>
                  </a:cubicBezTo>
                  <a:close/>
                </a:path>
                <a:path w="365766" h="365766" stroke="0" extrusionOk="0">
                  <a:moveTo>
                    <a:pt x="0" y="182883"/>
                  </a:moveTo>
                  <a:cubicBezTo>
                    <a:pt x="6022" y="64200"/>
                    <a:pt x="68535" y="4462"/>
                    <a:pt x="182883" y="0"/>
                  </a:cubicBezTo>
                  <a:cubicBezTo>
                    <a:pt x="283140" y="-7640"/>
                    <a:pt x="371149" y="85077"/>
                    <a:pt x="365766" y="182883"/>
                  </a:cubicBezTo>
                  <a:cubicBezTo>
                    <a:pt x="360238" y="273911"/>
                    <a:pt x="272503" y="360539"/>
                    <a:pt x="182883" y="365766"/>
                  </a:cubicBezTo>
                  <a:cubicBezTo>
                    <a:pt x="64164" y="353730"/>
                    <a:pt x="4247" y="311711"/>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42" name="TextBox 65">
              <a:extLst>
                <a:ext uri="{FF2B5EF4-FFF2-40B4-BE49-F238E27FC236}">
                  <a16:creationId xmlns:a16="http://schemas.microsoft.com/office/drawing/2014/main" id="{B2892AA3-2342-4184-A4DC-841ED4E36AB4}"/>
                </a:ext>
              </a:extLst>
            </p:cNvPr>
            <p:cNvSpPr txBox="1"/>
            <p:nvPr/>
          </p:nvSpPr>
          <p:spPr bwMode="auto">
            <a:xfrm>
              <a:off x="78053" y="2871"/>
              <a:ext cx="670563"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a.</a:t>
              </a:r>
            </a:p>
          </p:txBody>
        </p:sp>
      </p:grpSp>
      <p:sp>
        <p:nvSpPr>
          <p:cNvPr id="43" name="TextBox 42">
            <a:extLst>
              <a:ext uri="{FF2B5EF4-FFF2-40B4-BE49-F238E27FC236}">
                <a16:creationId xmlns:a16="http://schemas.microsoft.com/office/drawing/2014/main" id="{55B44EE8-47C9-42A9-ADF3-304C5879DDF7}"/>
              </a:ext>
            </a:extLst>
          </p:cNvPr>
          <p:cNvSpPr txBox="1"/>
          <p:nvPr/>
        </p:nvSpPr>
        <p:spPr bwMode="auto">
          <a:xfrm>
            <a:off x="798681" y="3904072"/>
            <a:ext cx="6007562" cy="424731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Malek sprang Springseil. Malek rief dabei seiner Tochter Ela etwas zu.</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Malek fühlte sich stark. Malek hob Ela in die Luft.</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Ela lachte laut. Ela hob ihren Papa in die Luft.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153" name="Group"/>
          <p:cNvGrpSpPr/>
          <p:nvPr/>
        </p:nvGrpSpPr>
        <p:grpSpPr bwMode="auto">
          <a:xfrm>
            <a:off x="435838" y="3181168"/>
            <a:ext cx="6227354" cy="646327"/>
            <a:chOff x="-1" y="3"/>
            <a:chExt cx="6227353" cy="646323"/>
          </a:xfrm>
        </p:grpSpPr>
        <p:sp>
          <p:nvSpPr>
            <p:cNvPr id="1149" name="TextBox 21"/>
            <p:cNvSpPr txBox="1"/>
            <p:nvPr/>
          </p:nvSpPr>
          <p:spPr bwMode="auto">
            <a:xfrm>
              <a:off x="431348" y="3"/>
              <a:ext cx="5796004" cy="646323"/>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Bilde Satzgefüge aus den zwei Sätzen mit den Konjunktionen aus dem Kasten.</a:t>
              </a:r>
              <a:endParaRPr spc="50" dirty="0"/>
            </a:p>
          </p:txBody>
        </p:sp>
        <p:grpSp>
          <p:nvGrpSpPr>
            <p:cNvPr id="1152" name="Oval 22"/>
            <p:cNvGrpSpPr/>
            <p:nvPr/>
          </p:nvGrpSpPr>
          <p:grpSpPr bwMode="auto">
            <a:xfrm>
              <a:off x="-1" y="754"/>
              <a:ext cx="365765" cy="369326"/>
              <a:chOff x="-1" y="754"/>
              <a:chExt cx="365764" cy="369325"/>
            </a:xfrm>
          </p:grpSpPr>
          <p:sp>
            <p:nvSpPr>
              <p:cNvPr id="1150" name="Circle"/>
              <p:cNvSpPr/>
              <p:nvPr/>
            </p:nvSpPr>
            <p:spPr bwMode="auto">
              <a:xfrm>
                <a:off x="-1" y="2537"/>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5798" y="75299"/>
                      <a:pt x="82545" y="-3687"/>
                      <a:pt x="182882" y="0"/>
                    </a:cubicBezTo>
                    <a:cubicBezTo>
                      <a:pt x="272357" y="18946"/>
                      <a:pt x="353235" y="62895"/>
                      <a:pt x="365764" y="182885"/>
                    </a:cubicBezTo>
                    <a:cubicBezTo>
                      <a:pt x="382337" y="304225"/>
                      <a:pt x="285946" y="376376"/>
                      <a:pt x="182882" y="365770"/>
                    </a:cubicBezTo>
                    <a:cubicBezTo>
                      <a:pt x="77415" y="385126"/>
                      <a:pt x="-5638" y="280594"/>
                      <a:pt x="0" y="182885"/>
                    </a:cubicBezTo>
                    <a:close/>
                  </a:path>
                  <a:path w="365764" h="365769" stroke="0" extrusionOk="0">
                    <a:moveTo>
                      <a:pt x="0" y="182885"/>
                    </a:moveTo>
                    <a:cubicBezTo>
                      <a:pt x="-21208" y="100057"/>
                      <a:pt x="66547" y="-5983"/>
                      <a:pt x="182882" y="0"/>
                    </a:cubicBezTo>
                    <a:cubicBezTo>
                      <a:pt x="276123" y="23898"/>
                      <a:pt x="346215" y="102605"/>
                      <a:pt x="365764" y="182885"/>
                    </a:cubicBezTo>
                    <a:cubicBezTo>
                      <a:pt x="349807" y="296750"/>
                      <a:pt x="267052" y="362200"/>
                      <a:pt x="182882" y="365770"/>
                    </a:cubicBezTo>
                    <a:cubicBezTo>
                      <a:pt x="96119" y="360754"/>
                      <a:pt x="7902" y="269389"/>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1151" name="1"/>
              <p:cNvSpPr txBox="1"/>
              <p:nvPr/>
            </p:nvSpPr>
            <p:spPr bwMode="auto">
              <a:xfrm>
                <a:off x="105634" y="754"/>
                <a:ext cx="154495" cy="369325"/>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grpSp>
        <p:nvGrpSpPr>
          <p:cNvPr id="1156" name="Group 25"/>
          <p:cNvGrpSpPr/>
          <p:nvPr/>
        </p:nvGrpSpPr>
        <p:grpSpPr bwMode="auto">
          <a:xfrm>
            <a:off x="492877" y="6105700"/>
            <a:ext cx="748619" cy="365766"/>
            <a:chOff x="0" y="-1"/>
            <a:chExt cx="748617" cy="365766"/>
          </a:xfrm>
        </p:grpSpPr>
        <p:sp>
          <p:nvSpPr>
            <p:cNvPr id="1154" name="Oval 26"/>
            <p:cNvSpPr/>
            <p:nvPr/>
          </p:nvSpPr>
          <p:spPr bwMode="auto">
            <a:xfrm>
              <a:off x="0" y="-1"/>
              <a:ext cx="365765" cy="365766"/>
            </a:xfrm>
            <a:custGeom>
              <a:avLst/>
              <a:gdLst>
                <a:gd name="connsiteX0" fmla="*/ 0 w 365765"/>
                <a:gd name="connsiteY0" fmla="*/ 182883 h 365766"/>
                <a:gd name="connsiteX1" fmla="*/ 182883 w 365765"/>
                <a:gd name="connsiteY1" fmla="*/ 0 h 365766"/>
                <a:gd name="connsiteX2" fmla="*/ 365766 w 365765"/>
                <a:gd name="connsiteY2" fmla="*/ 182883 h 365766"/>
                <a:gd name="connsiteX3" fmla="*/ 182883 w 365765"/>
                <a:gd name="connsiteY3" fmla="*/ 365766 h 365766"/>
                <a:gd name="connsiteX4" fmla="*/ 0 w 365765"/>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5" h="365766" fill="none" extrusionOk="0">
                  <a:moveTo>
                    <a:pt x="0" y="182883"/>
                  </a:moveTo>
                  <a:cubicBezTo>
                    <a:pt x="-2159" y="83604"/>
                    <a:pt x="84417" y="-15178"/>
                    <a:pt x="182883" y="0"/>
                  </a:cubicBezTo>
                  <a:cubicBezTo>
                    <a:pt x="270838" y="-21779"/>
                    <a:pt x="337418" y="73099"/>
                    <a:pt x="365766" y="182883"/>
                  </a:cubicBezTo>
                  <a:cubicBezTo>
                    <a:pt x="376974" y="308136"/>
                    <a:pt x="286704" y="371326"/>
                    <a:pt x="182883" y="365766"/>
                  </a:cubicBezTo>
                  <a:cubicBezTo>
                    <a:pt x="87499" y="358002"/>
                    <a:pt x="-10310" y="258857"/>
                    <a:pt x="0" y="182883"/>
                  </a:cubicBezTo>
                  <a:close/>
                </a:path>
                <a:path w="365765" h="365766" stroke="0" extrusionOk="0">
                  <a:moveTo>
                    <a:pt x="0" y="182883"/>
                  </a:moveTo>
                  <a:cubicBezTo>
                    <a:pt x="-2664" y="79398"/>
                    <a:pt x="88087" y="28279"/>
                    <a:pt x="182883" y="0"/>
                  </a:cubicBezTo>
                  <a:cubicBezTo>
                    <a:pt x="306352" y="-345"/>
                    <a:pt x="350629" y="58301"/>
                    <a:pt x="365766" y="182883"/>
                  </a:cubicBezTo>
                  <a:cubicBezTo>
                    <a:pt x="368331" y="285012"/>
                    <a:pt x="275386" y="388486"/>
                    <a:pt x="182883" y="365766"/>
                  </a:cubicBezTo>
                  <a:cubicBezTo>
                    <a:pt x="89985" y="352512"/>
                    <a:pt x="10288" y="303296"/>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55" name="TextBox 27"/>
            <p:cNvSpPr txBox="1"/>
            <p:nvPr/>
          </p:nvSpPr>
          <p:spPr bwMode="auto">
            <a:xfrm>
              <a:off x="78053" y="2871"/>
              <a:ext cx="670564"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b.</a:t>
              </a:r>
            </a:p>
          </p:txBody>
        </p:sp>
      </p:grpSp>
      <p:grpSp>
        <p:nvGrpSpPr>
          <p:cNvPr id="1159" name="Group 28"/>
          <p:cNvGrpSpPr/>
          <p:nvPr/>
        </p:nvGrpSpPr>
        <p:grpSpPr bwMode="auto">
          <a:xfrm>
            <a:off x="551416" y="8025371"/>
            <a:ext cx="709594" cy="342090"/>
            <a:chOff x="-1" y="-1"/>
            <a:chExt cx="748617" cy="365766"/>
          </a:xfrm>
        </p:grpSpPr>
        <p:sp>
          <p:nvSpPr>
            <p:cNvPr id="1157" name="Oval 29"/>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16157" y="94800"/>
                    <a:pt x="59369" y="-8042"/>
                    <a:pt x="182883" y="0"/>
                  </a:cubicBezTo>
                  <a:cubicBezTo>
                    <a:pt x="258739" y="10506"/>
                    <a:pt x="387607" y="79416"/>
                    <a:pt x="365766" y="182883"/>
                  </a:cubicBezTo>
                  <a:cubicBezTo>
                    <a:pt x="353601" y="278221"/>
                    <a:pt x="255670" y="363138"/>
                    <a:pt x="182883" y="365766"/>
                  </a:cubicBezTo>
                  <a:cubicBezTo>
                    <a:pt x="80431" y="341473"/>
                    <a:pt x="-15273" y="307783"/>
                    <a:pt x="0" y="182883"/>
                  </a:cubicBezTo>
                  <a:close/>
                </a:path>
                <a:path w="365766" h="365766" stroke="0" extrusionOk="0">
                  <a:moveTo>
                    <a:pt x="0" y="182883"/>
                  </a:moveTo>
                  <a:cubicBezTo>
                    <a:pt x="2576" y="74921"/>
                    <a:pt x="70367" y="16044"/>
                    <a:pt x="182883" y="0"/>
                  </a:cubicBezTo>
                  <a:cubicBezTo>
                    <a:pt x="266456" y="19234"/>
                    <a:pt x="375955" y="59246"/>
                    <a:pt x="365766" y="182883"/>
                  </a:cubicBezTo>
                  <a:cubicBezTo>
                    <a:pt x="374022" y="290545"/>
                    <a:pt x="272153" y="345365"/>
                    <a:pt x="182883" y="365766"/>
                  </a:cubicBezTo>
                  <a:cubicBezTo>
                    <a:pt x="104189" y="376501"/>
                    <a:pt x="-2235" y="285037"/>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58" name="TextBox 30"/>
            <p:cNvSpPr txBox="1"/>
            <p:nvPr/>
          </p:nvSpPr>
          <p:spPr bwMode="auto">
            <a:xfrm>
              <a:off x="78053" y="2871"/>
              <a:ext cx="670563" cy="274683"/>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c.</a:t>
              </a:r>
            </a:p>
          </p:txBody>
        </p:sp>
      </p:grpSp>
      <p:grpSp>
        <p:nvGrpSpPr>
          <p:cNvPr id="1170" name="Group 63"/>
          <p:cNvGrpSpPr/>
          <p:nvPr/>
        </p:nvGrpSpPr>
        <p:grpSpPr bwMode="auto">
          <a:xfrm>
            <a:off x="530802" y="4169056"/>
            <a:ext cx="748619" cy="365766"/>
            <a:chOff x="-1" y="-1"/>
            <a:chExt cx="748617" cy="365766"/>
          </a:xfrm>
        </p:grpSpPr>
        <p:sp>
          <p:nvSpPr>
            <p:cNvPr id="1168" name="Oval 64"/>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16122" y="105474"/>
                    <a:pt x="67804" y="19822"/>
                    <a:pt x="182883" y="0"/>
                  </a:cubicBezTo>
                  <a:cubicBezTo>
                    <a:pt x="268077" y="-12672"/>
                    <a:pt x="371800" y="85714"/>
                    <a:pt x="365766" y="182883"/>
                  </a:cubicBezTo>
                  <a:cubicBezTo>
                    <a:pt x="382505" y="300420"/>
                    <a:pt x="297129" y="377409"/>
                    <a:pt x="182883" y="365766"/>
                  </a:cubicBezTo>
                  <a:cubicBezTo>
                    <a:pt x="103716" y="353238"/>
                    <a:pt x="17496" y="295467"/>
                    <a:pt x="0" y="182883"/>
                  </a:cubicBezTo>
                  <a:close/>
                </a:path>
                <a:path w="365766" h="365766" stroke="0" extrusionOk="0">
                  <a:moveTo>
                    <a:pt x="0" y="182883"/>
                  </a:moveTo>
                  <a:cubicBezTo>
                    <a:pt x="-11732" y="54941"/>
                    <a:pt x="69767" y="448"/>
                    <a:pt x="182883" y="0"/>
                  </a:cubicBezTo>
                  <a:cubicBezTo>
                    <a:pt x="286990" y="25730"/>
                    <a:pt x="374771" y="66698"/>
                    <a:pt x="365766" y="182883"/>
                  </a:cubicBezTo>
                  <a:cubicBezTo>
                    <a:pt x="372314" y="281943"/>
                    <a:pt x="260603" y="373155"/>
                    <a:pt x="182883" y="365766"/>
                  </a:cubicBezTo>
                  <a:cubicBezTo>
                    <a:pt x="97787" y="368454"/>
                    <a:pt x="1608" y="305654"/>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69" name="TextBox 65"/>
            <p:cNvSpPr txBox="1"/>
            <p:nvPr/>
          </p:nvSpPr>
          <p:spPr bwMode="auto">
            <a:xfrm>
              <a:off x="78053" y="2871"/>
              <a:ext cx="670563"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a.</a:t>
              </a:r>
            </a:p>
          </p:txBody>
        </p:sp>
      </p:grpSp>
      <p:sp>
        <p:nvSpPr>
          <p:cNvPr id="7" name="Textfeld 6"/>
          <p:cNvSpPr txBox="1"/>
          <p:nvPr/>
        </p:nvSpPr>
        <p:spPr bwMode="auto">
          <a:xfrm>
            <a:off x="4814170" y="3581951"/>
            <a:ext cx="886781" cy="369332"/>
          </a:xfrm>
          <a:custGeom>
            <a:avLst/>
            <a:gdLst>
              <a:gd name="connsiteX0" fmla="*/ 0 w 886781"/>
              <a:gd name="connsiteY0" fmla="*/ 0 h 369332"/>
              <a:gd name="connsiteX1" fmla="*/ 443391 w 886781"/>
              <a:gd name="connsiteY1" fmla="*/ 0 h 369332"/>
              <a:gd name="connsiteX2" fmla="*/ 886781 w 886781"/>
              <a:gd name="connsiteY2" fmla="*/ 0 h 369332"/>
              <a:gd name="connsiteX3" fmla="*/ 886781 w 886781"/>
              <a:gd name="connsiteY3" fmla="*/ 369332 h 369332"/>
              <a:gd name="connsiteX4" fmla="*/ 434523 w 886781"/>
              <a:gd name="connsiteY4" fmla="*/ 369332 h 369332"/>
              <a:gd name="connsiteX5" fmla="*/ 0 w 886781"/>
              <a:gd name="connsiteY5" fmla="*/ 369332 h 369332"/>
              <a:gd name="connsiteX6" fmla="*/ 0 w 886781"/>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781" h="369332" fill="none" extrusionOk="0">
                <a:moveTo>
                  <a:pt x="0" y="0"/>
                </a:moveTo>
                <a:cubicBezTo>
                  <a:pt x="187411" y="-19999"/>
                  <a:pt x="300597" y="12896"/>
                  <a:pt x="443391" y="0"/>
                </a:cubicBezTo>
                <a:cubicBezTo>
                  <a:pt x="586185" y="-12896"/>
                  <a:pt x="743808" y="2481"/>
                  <a:pt x="886781" y="0"/>
                </a:cubicBezTo>
                <a:cubicBezTo>
                  <a:pt x="916213" y="179448"/>
                  <a:pt x="883024" y="207451"/>
                  <a:pt x="886781" y="369332"/>
                </a:cubicBezTo>
                <a:cubicBezTo>
                  <a:pt x="772035" y="420907"/>
                  <a:pt x="646095" y="365415"/>
                  <a:pt x="434523" y="369332"/>
                </a:cubicBezTo>
                <a:cubicBezTo>
                  <a:pt x="222951" y="373249"/>
                  <a:pt x="113510" y="367069"/>
                  <a:pt x="0" y="369332"/>
                </a:cubicBezTo>
                <a:cubicBezTo>
                  <a:pt x="-12187" y="249686"/>
                  <a:pt x="20576" y="98811"/>
                  <a:pt x="0" y="0"/>
                </a:cubicBezTo>
                <a:close/>
              </a:path>
              <a:path w="886781" h="369332" stroke="0" extrusionOk="0">
                <a:moveTo>
                  <a:pt x="0" y="0"/>
                </a:moveTo>
                <a:cubicBezTo>
                  <a:pt x="182795" y="-2016"/>
                  <a:pt x="360704" y="25515"/>
                  <a:pt x="461126" y="0"/>
                </a:cubicBezTo>
                <a:cubicBezTo>
                  <a:pt x="561548" y="-25515"/>
                  <a:pt x="743112" y="35111"/>
                  <a:pt x="886781" y="0"/>
                </a:cubicBezTo>
                <a:cubicBezTo>
                  <a:pt x="901534" y="174586"/>
                  <a:pt x="846426" y="228732"/>
                  <a:pt x="886781" y="369332"/>
                </a:cubicBezTo>
                <a:cubicBezTo>
                  <a:pt x="668244" y="413509"/>
                  <a:pt x="540911" y="334809"/>
                  <a:pt x="434523" y="369332"/>
                </a:cubicBezTo>
                <a:cubicBezTo>
                  <a:pt x="328135" y="403855"/>
                  <a:pt x="169459" y="318911"/>
                  <a:pt x="0" y="369332"/>
                </a:cubicBezTo>
                <a:cubicBezTo>
                  <a:pt x="-18651" y="294188"/>
                  <a:pt x="38135" y="174240"/>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dirty="0">
                <a:solidFill>
                  <a:schemeClr val="accent1">
                    <a:lumMod val="75000"/>
                  </a:schemeClr>
                </a:solidFill>
                <a:latin typeface="Noteworthy Light"/>
                <a:ea typeface="Noteworthy Light"/>
              </a:rPr>
              <a:t>sondern</a:t>
            </a:r>
            <a:endParaRPr dirty="0"/>
          </a:p>
        </p:txBody>
      </p:sp>
      <p:sp>
        <p:nvSpPr>
          <p:cNvPr id="8" name="Textfeld 7"/>
          <p:cNvSpPr txBox="1"/>
          <p:nvPr/>
        </p:nvSpPr>
        <p:spPr bwMode="auto">
          <a:xfrm rot="21360163">
            <a:off x="3485494" y="3554414"/>
            <a:ext cx="802933" cy="369332"/>
          </a:xfrm>
          <a:custGeom>
            <a:avLst/>
            <a:gdLst>
              <a:gd name="connsiteX0" fmla="*/ 0 w 599844"/>
              <a:gd name="connsiteY0" fmla="*/ 0 h 369332"/>
              <a:gd name="connsiteX1" fmla="*/ 599844 w 599844"/>
              <a:gd name="connsiteY1" fmla="*/ 0 h 369332"/>
              <a:gd name="connsiteX2" fmla="*/ 599844 w 599844"/>
              <a:gd name="connsiteY2" fmla="*/ 369332 h 369332"/>
              <a:gd name="connsiteX3" fmla="*/ 0 w 599844"/>
              <a:gd name="connsiteY3" fmla="*/ 369332 h 369332"/>
              <a:gd name="connsiteX4" fmla="*/ 0 w 59984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844" h="369332" fill="none" extrusionOk="0">
                <a:moveTo>
                  <a:pt x="0" y="0"/>
                </a:moveTo>
                <a:cubicBezTo>
                  <a:pt x="250917" y="-18724"/>
                  <a:pt x="343994" y="23492"/>
                  <a:pt x="599844" y="0"/>
                </a:cubicBezTo>
                <a:cubicBezTo>
                  <a:pt x="638771" y="141288"/>
                  <a:pt x="555793" y="274532"/>
                  <a:pt x="599844" y="369332"/>
                </a:cubicBezTo>
                <a:cubicBezTo>
                  <a:pt x="445582" y="382667"/>
                  <a:pt x="205890" y="363735"/>
                  <a:pt x="0" y="369332"/>
                </a:cubicBezTo>
                <a:cubicBezTo>
                  <a:pt x="-38113" y="185017"/>
                  <a:pt x="972" y="101468"/>
                  <a:pt x="0" y="0"/>
                </a:cubicBezTo>
                <a:close/>
              </a:path>
              <a:path w="599844" h="369332" stroke="0" extrusionOk="0">
                <a:moveTo>
                  <a:pt x="0" y="0"/>
                </a:moveTo>
                <a:cubicBezTo>
                  <a:pt x="251483" y="-44569"/>
                  <a:pt x="309111" y="25730"/>
                  <a:pt x="599844" y="0"/>
                </a:cubicBezTo>
                <a:cubicBezTo>
                  <a:pt x="641432" y="85792"/>
                  <a:pt x="585231" y="264978"/>
                  <a:pt x="599844" y="369332"/>
                </a:cubicBezTo>
                <a:cubicBezTo>
                  <a:pt x="321844" y="376558"/>
                  <a:pt x="222070" y="340346"/>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dirty="0">
                <a:solidFill>
                  <a:schemeClr val="accent1">
                    <a:lumMod val="75000"/>
                  </a:schemeClr>
                </a:solidFill>
                <a:latin typeface="Noteworthy Light"/>
                <a:ea typeface="Noteworthy Light"/>
              </a:rPr>
              <a:t>denn</a:t>
            </a:r>
            <a:endParaRPr dirty="0"/>
          </a:p>
        </p:txBody>
      </p:sp>
      <p:sp>
        <p:nvSpPr>
          <p:cNvPr id="9" name="Textfeld 8"/>
          <p:cNvSpPr txBox="1"/>
          <p:nvPr/>
        </p:nvSpPr>
        <p:spPr bwMode="auto">
          <a:xfrm>
            <a:off x="2340727" y="3554414"/>
            <a:ext cx="564578" cy="369332"/>
          </a:xfrm>
          <a:custGeom>
            <a:avLst/>
            <a:gdLst>
              <a:gd name="connsiteX0" fmla="*/ 0 w 564578"/>
              <a:gd name="connsiteY0" fmla="*/ 0 h 369332"/>
              <a:gd name="connsiteX1" fmla="*/ 564578 w 564578"/>
              <a:gd name="connsiteY1" fmla="*/ 0 h 369332"/>
              <a:gd name="connsiteX2" fmla="*/ 564578 w 564578"/>
              <a:gd name="connsiteY2" fmla="*/ 369332 h 369332"/>
              <a:gd name="connsiteX3" fmla="*/ 0 w 564578"/>
              <a:gd name="connsiteY3" fmla="*/ 369332 h 369332"/>
              <a:gd name="connsiteX4" fmla="*/ 0 w 56457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78" h="369332" fill="none" extrusionOk="0">
                <a:moveTo>
                  <a:pt x="0" y="0"/>
                </a:moveTo>
                <a:cubicBezTo>
                  <a:pt x="191882" y="-67389"/>
                  <a:pt x="395169" y="33055"/>
                  <a:pt x="564578" y="0"/>
                </a:cubicBezTo>
                <a:cubicBezTo>
                  <a:pt x="603505" y="141288"/>
                  <a:pt x="520527" y="274532"/>
                  <a:pt x="564578" y="369332"/>
                </a:cubicBezTo>
                <a:cubicBezTo>
                  <a:pt x="284634" y="431453"/>
                  <a:pt x="178927" y="337135"/>
                  <a:pt x="0" y="369332"/>
                </a:cubicBezTo>
                <a:cubicBezTo>
                  <a:pt x="-38113" y="185017"/>
                  <a:pt x="972" y="101468"/>
                  <a:pt x="0" y="0"/>
                </a:cubicBezTo>
                <a:close/>
              </a:path>
              <a:path w="564578" h="369332" stroke="0" extrusionOk="0">
                <a:moveTo>
                  <a:pt x="0" y="0"/>
                </a:moveTo>
                <a:cubicBezTo>
                  <a:pt x="113782" y="-44364"/>
                  <a:pt x="441957" y="63194"/>
                  <a:pt x="564578" y="0"/>
                </a:cubicBezTo>
                <a:cubicBezTo>
                  <a:pt x="606166" y="85792"/>
                  <a:pt x="549965" y="264978"/>
                  <a:pt x="564578" y="369332"/>
                </a:cubicBezTo>
                <a:cubicBezTo>
                  <a:pt x="290548" y="430670"/>
                  <a:pt x="132389" y="321713"/>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dirty="0">
                <a:solidFill>
                  <a:schemeClr val="accent1">
                    <a:lumMod val="75000"/>
                  </a:schemeClr>
                </a:solidFill>
                <a:latin typeface="Noteworthy Light"/>
                <a:ea typeface="Noteworthy Light"/>
              </a:rPr>
              <a:t>aber</a:t>
            </a:r>
            <a:endParaRPr dirty="0"/>
          </a:p>
        </p:txBody>
      </p:sp>
      <p:sp>
        <p:nvSpPr>
          <p:cNvPr id="31" name="Slide Number Placeholder 3">
            <a:extLst>
              <a:ext uri="{FF2B5EF4-FFF2-40B4-BE49-F238E27FC236}">
                <a16:creationId xmlns:a16="http://schemas.microsoft.com/office/drawing/2014/main" id="{2181BFB6-609B-4038-8303-E5605681BA07}"/>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105</a:t>
            </a:fld>
            <a:endParaRPr lang="de-DE" dirty="0"/>
          </a:p>
        </p:txBody>
      </p:sp>
      <p:sp>
        <p:nvSpPr>
          <p:cNvPr id="32" name="TextBox 5">
            <a:extLst>
              <a:ext uri="{FF2B5EF4-FFF2-40B4-BE49-F238E27FC236}">
                <a16:creationId xmlns:a16="http://schemas.microsoft.com/office/drawing/2014/main" id="{D88C4775-A187-4022-9905-3C72406451CC}"/>
              </a:ext>
            </a:extLst>
          </p:cNvPr>
          <p:cNvSpPr txBox="1"/>
          <p:nvPr/>
        </p:nvSpPr>
        <p:spPr bwMode="auto">
          <a:xfrm>
            <a:off x="258849" y="386645"/>
            <a:ext cx="5908236"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5.1b: </a:t>
            </a:r>
            <a:r>
              <a:rPr sz="2200" spc="50" dirty="0" err="1"/>
              <a:t>Sätze</a:t>
            </a:r>
            <a:r>
              <a:rPr sz="2200" spc="50" dirty="0"/>
              <a:t> </a:t>
            </a:r>
            <a:r>
              <a:rPr sz="2200" spc="50" dirty="0" err="1"/>
              <a:t>verbinden</a:t>
            </a:r>
            <a:r>
              <a:rPr sz="2200" spc="50" dirty="0"/>
              <a:t> - </a:t>
            </a:r>
            <a:r>
              <a:rPr sz="2200" spc="50" dirty="0" err="1"/>
              <a:t>Konjunktionen</a:t>
            </a:r>
            <a:endParaRPr sz="2200" spc="50" dirty="0"/>
          </a:p>
        </p:txBody>
      </p:sp>
      <p:sp>
        <p:nvSpPr>
          <p:cNvPr id="33" name="TextBox 4">
            <a:extLst>
              <a:ext uri="{FF2B5EF4-FFF2-40B4-BE49-F238E27FC236}">
                <a16:creationId xmlns:a16="http://schemas.microsoft.com/office/drawing/2014/main" id="{DC0BFD0B-5A5E-4C24-9E01-0610FF9B2121}"/>
              </a:ext>
            </a:extLst>
          </p:cNvPr>
          <p:cNvSpPr txBox="1"/>
          <p:nvPr/>
        </p:nvSpPr>
        <p:spPr bwMode="auto">
          <a:xfrm>
            <a:off x="269897" y="846846"/>
            <a:ext cx="6209010" cy="307773"/>
          </a:xfrm>
          <a:prstGeom prst="rect">
            <a:avLst/>
          </a:prstGeom>
          <a:grpFill/>
          <a:ln w="12700">
            <a:miter lim="400000"/>
          </a:ln>
        </p:spPr>
        <p:txBody>
          <a:bodyPr lIns="45718" tIns="45718" rIns="45718" bIns="45718">
            <a:spAutoFit/>
          </a:bodyPr>
          <a:lstStyle/>
          <a:p>
            <a:pPr>
              <a:defRPr sz="1400">
                <a:latin typeface="Fibel Nord"/>
                <a:ea typeface="Fibel Nord"/>
                <a:cs typeface="Fibel Nord"/>
              </a:defRPr>
            </a:pPr>
            <a:endParaRPr sz="1400"/>
          </a:p>
        </p:txBody>
      </p:sp>
      <p:sp>
        <p:nvSpPr>
          <p:cNvPr id="34" name="TextBox 33">
            <a:extLst>
              <a:ext uri="{FF2B5EF4-FFF2-40B4-BE49-F238E27FC236}">
                <a16:creationId xmlns:a16="http://schemas.microsoft.com/office/drawing/2014/main" id="{A3BA5706-112F-4690-9238-B88C9BB0087B}"/>
              </a:ext>
            </a:extLst>
          </p:cNvPr>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5" name="Textfeld 3">
            <a:extLst>
              <a:ext uri="{FF2B5EF4-FFF2-40B4-BE49-F238E27FC236}">
                <a16:creationId xmlns:a16="http://schemas.microsoft.com/office/drawing/2014/main" id="{0509AB6E-5A1F-49D7-ABD7-3990093E24FE}"/>
              </a:ext>
            </a:extLst>
          </p:cNvPr>
          <p:cNvSpPr txBox="1"/>
          <p:nvPr/>
        </p:nvSpPr>
        <p:spPr bwMode="auto">
          <a:xfrm>
            <a:off x="0" y="786925"/>
            <a:ext cx="6858000" cy="2308324"/>
          </a:xfrm>
          <a:custGeom>
            <a:avLst/>
            <a:gdLst>
              <a:gd name="connsiteX0" fmla="*/ 0 w 6417394"/>
              <a:gd name="connsiteY0" fmla="*/ 0 h 1384995"/>
              <a:gd name="connsiteX1" fmla="*/ 647573 w 6417394"/>
              <a:gd name="connsiteY1" fmla="*/ 0 h 1384995"/>
              <a:gd name="connsiteX2" fmla="*/ 1230973 w 6417394"/>
              <a:gd name="connsiteY2" fmla="*/ 0 h 1384995"/>
              <a:gd name="connsiteX3" fmla="*/ 1621850 w 6417394"/>
              <a:gd name="connsiteY3" fmla="*/ 0 h 1384995"/>
              <a:gd name="connsiteX4" fmla="*/ 2205250 w 6417394"/>
              <a:gd name="connsiteY4" fmla="*/ 0 h 1384995"/>
              <a:gd name="connsiteX5" fmla="*/ 2788649 w 6417394"/>
              <a:gd name="connsiteY5" fmla="*/ 0 h 1384995"/>
              <a:gd name="connsiteX6" fmla="*/ 3307875 w 6417394"/>
              <a:gd name="connsiteY6" fmla="*/ 0 h 1384995"/>
              <a:gd name="connsiteX7" fmla="*/ 3891274 w 6417394"/>
              <a:gd name="connsiteY7" fmla="*/ 0 h 1384995"/>
              <a:gd name="connsiteX8" fmla="*/ 4346326 w 6417394"/>
              <a:gd name="connsiteY8" fmla="*/ 0 h 1384995"/>
              <a:gd name="connsiteX9" fmla="*/ 4993899 w 6417394"/>
              <a:gd name="connsiteY9" fmla="*/ 0 h 1384995"/>
              <a:gd name="connsiteX10" fmla="*/ 5448951 w 6417394"/>
              <a:gd name="connsiteY10" fmla="*/ 0 h 1384995"/>
              <a:gd name="connsiteX11" fmla="*/ 6417394 w 6417394"/>
              <a:gd name="connsiteY11" fmla="*/ 0 h 1384995"/>
              <a:gd name="connsiteX12" fmla="*/ 6417394 w 6417394"/>
              <a:gd name="connsiteY12" fmla="*/ 433965 h 1384995"/>
              <a:gd name="connsiteX13" fmla="*/ 6417394 w 6417394"/>
              <a:gd name="connsiteY13" fmla="*/ 854080 h 1384995"/>
              <a:gd name="connsiteX14" fmla="*/ 6417394 w 6417394"/>
              <a:gd name="connsiteY14" fmla="*/ 1384995 h 1384995"/>
              <a:gd name="connsiteX15" fmla="*/ 5898168 w 6417394"/>
              <a:gd name="connsiteY15" fmla="*/ 1384995 h 1384995"/>
              <a:gd name="connsiteX16" fmla="*/ 5507291 w 6417394"/>
              <a:gd name="connsiteY16" fmla="*/ 1384995 h 1384995"/>
              <a:gd name="connsiteX17" fmla="*/ 5052239 w 6417394"/>
              <a:gd name="connsiteY17" fmla="*/ 1384995 h 1384995"/>
              <a:gd name="connsiteX18" fmla="*/ 4661362 w 6417394"/>
              <a:gd name="connsiteY18" fmla="*/ 1384995 h 1384995"/>
              <a:gd name="connsiteX19" fmla="*/ 4206310 w 6417394"/>
              <a:gd name="connsiteY19" fmla="*/ 1384995 h 1384995"/>
              <a:gd name="connsiteX20" fmla="*/ 3494563 w 6417394"/>
              <a:gd name="connsiteY20" fmla="*/ 1384995 h 1384995"/>
              <a:gd name="connsiteX21" fmla="*/ 2782815 w 6417394"/>
              <a:gd name="connsiteY21" fmla="*/ 1384995 h 1384995"/>
              <a:gd name="connsiteX22" fmla="*/ 2391938 w 6417394"/>
              <a:gd name="connsiteY22" fmla="*/ 1384995 h 1384995"/>
              <a:gd name="connsiteX23" fmla="*/ 1680190 w 6417394"/>
              <a:gd name="connsiteY23" fmla="*/ 1384995 h 1384995"/>
              <a:gd name="connsiteX24" fmla="*/ 1160965 w 6417394"/>
              <a:gd name="connsiteY24" fmla="*/ 1384995 h 1384995"/>
              <a:gd name="connsiteX25" fmla="*/ 705913 w 6417394"/>
              <a:gd name="connsiteY25" fmla="*/ 1384995 h 1384995"/>
              <a:gd name="connsiteX26" fmla="*/ 0 w 6417394"/>
              <a:gd name="connsiteY26" fmla="*/ 1384995 h 1384995"/>
              <a:gd name="connsiteX27" fmla="*/ 0 w 6417394"/>
              <a:gd name="connsiteY27" fmla="*/ 951030 h 1384995"/>
              <a:gd name="connsiteX28" fmla="*/ 0 w 6417394"/>
              <a:gd name="connsiteY28" fmla="*/ 461665 h 1384995"/>
              <a:gd name="connsiteX29" fmla="*/ 0 w 6417394"/>
              <a:gd name="connsiteY29"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17394" h="1384995" fill="none" extrusionOk="0">
                <a:moveTo>
                  <a:pt x="0" y="0"/>
                </a:moveTo>
                <a:cubicBezTo>
                  <a:pt x="184723" y="-10078"/>
                  <a:pt x="359263" y="16910"/>
                  <a:pt x="647573" y="0"/>
                </a:cubicBezTo>
                <a:cubicBezTo>
                  <a:pt x="935883" y="-16910"/>
                  <a:pt x="990241" y="18049"/>
                  <a:pt x="1230973" y="0"/>
                </a:cubicBezTo>
                <a:cubicBezTo>
                  <a:pt x="1471705" y="-18049"/>
                  <a:pt x="1487429" y="39580"/>
                  <a:pt x="1621850" y="0"/>
                </a:cubicBezTo>
                <a:cubicBezTo>
                  <a:pt x="1756271" y="-39580"/>
                  <a:pt x="2009219" y="38966"/>
                  <a:pt x="2205250" y="0"/>
                </a:cubicBezTo>
                <a:cubicBezTo>
                  <a:pt x="2401281" y="-38966"/>
                  <a:pt x="2668826" y="25308"/>
                  <a:pt x="2788649" y="0"/>
                </a:cubicBezTo>
                <a:cubicBezTo>
                  <a:pt x="2908472" y="-25308"/>
                  <a:pt x="3111332" y="46126"/>
                  <a:pt x="3307875" y="0"/>
                </a:cubicBezTo>
                <a:cubicBezTo>
                  <a:pt x="3504418" y="-46126"/>
                  <a:pt x="3766677" y="10771"/>
                  <a:pt x="3891274" y="0"/>
                </a:cubicBezTo>
                <a:cubicBezTo>
                  <a:pt x="4015871" y="-10771"/>
                  <a:pt x="4246590" y="19076"/>
                  <a:pt x="4346326" y="0"/>
                </a:cubicBezTo>
                <a:cubicBezTo>
                  <a:pt x="4446062" y="-19076"/>
                  <a:pt x="4725548" y="54305"/>
                  <a:pt x="4993899" y="0"/>
                </a:cubicBezTo>
                <a:cubicBezTo>
                  <a:pt x="5262250" y="-54305"/>
                  <a:pt x="5271666" y="12832"/>
                  <a:pt x="5448951" y="0"/>
                </a:cubicBezTo>
                <a:cubicBezTo>
                  <a:pt x="5626236" y="-12832"/>
                  <a:pt x="6162076" y="6051"/>
                  <a:pt x="6417394" y="0"/>
                </a:cubicBezTo>
                <a:cubicBezTo>
                  <a:pt x="6430485" y="213614"/>
                  <a:pt x="6411660" y="221517"/>
                  <a:pt x="6417394" y="433965"/>
                </a:cubicBezTo>
                <a:cubicBezTo>
                  <a:pt x="6423128" y="646413"/>
                  <a:pt x="6391503" y="702276"/>
                  <a:pt x="6417394" y="854080"/>
                </a:cubicBezTo>
                <a:cubicBezTo>
                  <a:pt x="6443285" y="1005884"/>
                  <a:pt x="6360804" y="1246784"/>
                  <a:pt x="6417394" y="1384995"/>
                </a:cubicBezTo>
                <a:cubicBezTo>
                  <a:pt x="6180796" y="1386140"/>
                  <a:pt x="6109253" y="1332472"/>
                  <a:pt x="5898168" y="1384995"/>
                </a:cubicBezTo>
                <a:cubicBezTo>
                  <a:pt x="5687083" y="1437518"/>
                  <a:pt x="5676367" y="1366654"/>
                  <a:pt x="5507291" y="1384995"/>
                </a:cubicBezTo>
                <a:cubicBezTo>
                  <a:pt x="5338215" y="1403336"/>
                  <a:pt x="5209369" y="1338996"/>
                  <a:pt x="5052239" y="1384995"/>
                </a:cubicBezTo>
                <a:cubicBezTo>
                  <a:pt x="4895109" y="1430994"/>
                  <a:pt x="4740141" y="1340506"/>
                  <a:pt x="4661362" y="1384995"/>
                </a:cubicBezTo>
                <a:cubicBezTo>
                  <a:pt x="4582583" y="1429484"/>
                  <a:pt x="4323718" y="1361776"/>
                  <a:pt x="4206310" y="1384995"/>
                </a:cubicBezTo>
                <a:cubicBezTo>
                  <a:pt x="4088902" y="1408214"/>
                  <a:pt x="3655198" y="1316699"/>
                  <a:pt x="3494563" y="1384995"/>
                </a:cubicBezTo>
                <a:cubicBezTo>
                  <a:pt x="3333928" y="1453291"/>
                  <a:pt x="3116572" y="1368941"/>
                  <a:pt x="2782815" y="1384995"/>
                </a:cubicBezTo>
                <a:cubicBezTo>
                  <a:pt x="2449058" y="1401049"/>
                  <a:pt x="2566710" y="1351363"/>
                  <a:pt x="2391938" y="1384995"/>
                </a:cubicBezTo>
                <a:cubicBezTo>
                  <a:pt x="2217166" y="1418627"/>
                  <a:pt x="2004713" y="1357114"/>
                  <a:pt x="1680190" y="1384995"/>
                </a:cubicBezTo>
                <a:cubicBezTo>
                  <a:pt x="1355667" y="1412876"/>
                  <a:pt x="1400797" y="1359143"/>
                  <a:pt x="1160965" y="1384995"/>
                </a:cubicBezTo>
                <a:cubicBezTo>
                  <a:pt x="921133" y="1410847"/>
                  <a:pt x="928490" y="1337479"/>
                  <a:pt x="705913" y="1384995"/>
                </a:cubicBezTo>
                <a:cubicBezTo>
                  <a:pt x="483336" y="1432511"/>
                  <a:pt x="288131" y="1379771"/>
                  <a:pt x="0" y="1384995"/>
                </a:cubicBezTo>
                <a:cubicBezTo>
                  <a:pt x="-22870" y="1187953"/>
                  <a:pt x="5793" y="1066891"/>
                  <a:pt x="0" y="951030"/>
                </a:cubicBezTo>
                <a:cubicBezTo>
                  <a:pt x="-5793" y="835170"/>
                  <a:pt x="17877" y="648553"/>
                  <a:pt x="0" y="461665"/>
                </a:cubicBezTo>
                <a:cubicBezTo>
                  <a:pt x="-17877" y="274778"/>
                  <a:pt x="22679" y="164249"/>
                  <a:pt x="0" y="0"/>
                </a:cubicBezTo>
                <a:close/>
              </a:path>
              <a:path w="6417394" h="1384995" stroke="0" extrusionOk="0">
                <a:moveTo>
                  <a:pt x="0" y="0"/>
                </a:moveTo>
                <a:cubicBezTo>
                  <a:pt x="311898" y="-65250"/>
                  <a:pt x="449715" y="34547"/>
                  <a:pt x="711747" y="0"/>
                </a:cubicBezTo>
                <a:cubicBezTo>
                  <a:pt x="973779" y="-34547"/>
                  <a:pt x="1276680" y="40977"/>
                  <a:pt x="1423495" y="0"/>
                </a:cubicBezTo>
                <a:cubicBezTo>
                  <a:pt x="1570310" y="-40977"/>
                  <a:pt x="1874144" y="8211"/>
                  <a:pt x="2071068" y="0"/>
                </a:cubicBezTo>
                <a:cubicBezTo>
                  <a:pt x="2267992" y="-8211"/>
                  <a:pt x="2368299" y="689"/>
                  <a:pt x="2590294" y="0"/>
                </a:cubicBezTo>
                <a:cubicBezTo>
                  <a:pt x="2812289" y="-689"/>
                  <a:pt x="2984054" y="22192"/>
                  <a:pt x="3109519" y="0"/>
                </a:cubicBezTo>
                <a:cubicBezTo>
                  <a:pt x="3234984" y="-22192"/>
                  <a:pt x="3350864" y="35293"/>
                  <a:pt x="3500397" y="0"/>
                </a:cubicBezTo>
                <a:cubicBezTo>
                  <a:pt x="3649930" y="-35293"/>
                  <a:pt x="3899825" y="45435"/>
                  <a:pt x="4019622" y="0"/>
                </a:cubicBezTo>
                <a:cubicBezTo>
                  <a:pt x="4139419" y="-45435"/>
                  <a:pt x="4329719" y="42218"/>
                  <a:pt x="4538848" y="0"/>
                </a:cubicBezTo>
                <a:cubicBezTo>
                  <a:pt x="4747977" y="-42218"/>
                  <a:pt x="4909937" y="58885"/>
                  <a:pt x="5058073" y="0"/>
                </a:cubicBezTo>
                <a:cubicBezTo>
                  <a:pt x="5206209" y="-58885"/>
                  <a:pt x="5413485" y="44568"/>
                  <a:pt x="5577299" y="0"/>
                </a:cubicBezTo>
                <a:cubicBezTo>
                  <a:pt x="5741113" y="-44568"/>
                  <a:pt x="6095816" y="71001"/>
                  <a:pt x="6417394" y="0"/>
                </a:cubicBezTo>
                <a:cubicBezTo>
                  <a:pt x="6454322" y="194757"/>
                  <a:pt x="6379692" y="274064"/>
                  <a:pt x="6417394" y="461665"/>
                </a:cubicBezTo>
                <a:cubicBezTo>
                  <a:pt x="6455096" y="649267"/>
                  <a:pt x="6394694" y="692683"/>
                  <a:pt x="6417394" y="923330"/>
                </a:cubicBezTo>
                <a:cubicBezTo>
                  <a:pt x="6440094" y="1153978"/>
                  <a:pt x="6412549" y="1248942"/>
                  <a:pt x="6417394" y="1384995"/>
                </a:cubicBezTo>
                <a:cubicBezTo>
                  <a:pt x="6241919" y="1434273"/>
                  <a:pt x="5935187" y="1315056"/>
                  <a:pt x="5769821" y="1384995"/>
                </a:cubicBezTo>
                <a:cubicBezTo>
                  <a:pt x="5604455" y="1454934"/>
                  <a:pt x="5428677" y="1373237"/>
                  <a:pt x="5250595" y="1384995"/>
                </a:cubicBezTo>
                <a:cubicBezTo>
                  <a:pt x="5072513" y="1396753"/>
                  <a:pt x="4754975" y="1376588"/>
                  <a:pt x="4603022" y="1384995"/>
                </a:cubicBezTo>
                <a:cubicBezTo>
                  <a:pt x="4451069" y="1393402"/>
                  <a:pt x="4216164" y="1380063"/>
                  <a:pt x="3891274" y="1384995"/>
                </a:cubicBezTo>
                <a:cubicBezTo>
                  <a:pt x="3566384" y="1389927"/>
                  <a:pt x="3446147" y="1330958"/>
                  <a:pt x="3307875" y="1384995"/>
                </a:cubicBezTo>
                <a:cubicBezTo>
                  <a:pt x="3169603" y="1439032"/>
                  <a:pt x="3008065" y="1350246"/>
                  <a:pt x="2788649" y="1384995"/>
                </a:cubicBezTo>
                <a:cubicBezTo>
                  <a:pt x="2569233" y="1419744"/>
                  <a:pt x="2540862" y="1333098"/>
                  <a:pt x="2333598" y="1384995"/>
                </a:cubicBezTo>
                <a:cubicBezTo>
                  <a:pt x="2126334" y="1436892"/>
                  <a:pt x="2083200" y="1375328"/>
                  <a:pt x="1942720" y="1384995"/>
                </a:cubicBezTo>
                <a:cubicBezTo>
                  <a:pt x="1802240" y="1394662"/>
                  <a:pt x="1622991" y="1344451"/>
                  <a:pt x="1487669" y="1384995"/>
                </a:cubicBezTo>
                <a:cubicBezTo>
                  <a:pt x="1352347" y="1425539"/>
                  <a:pt x="1264155" y="1380555"/>
                  <a:pt x="1096791" y="1384995"/>
                </a:cubicBezTo>
                <a:cubicBezTo>
                  <a:pt x="929427" y="1389435"/>
                  <a:pt x="815067" y="1372935"/>
                  <a:pt x="705913" y="1384995"/>
                </a:cubicBezTo>
                <a:cubicBezTo>
                  <a:pt x="596759" y="1397055"/>
                  <a:pt x="141761" y="1370036"/>
                  <a:pt x="0" y="1384995"/>
                </a:cubicBezTo>
                <a:cubicBezTo>
                  <a:pt x="-16312" y="1190571"/>
                  <a:pt x="39556" y="1054885"/>
                  <a:pt x="0" y="923330"/>
                </a:cubicBezTo>
                <a:cubicBezTo>
                  <a:pt x="-39556" y="791776"/>
                  <a:pt x="33858" y="592535"/>
                  <a:pt x="0" y="461665"/>
                </a:cubicBezTo>
                <a:cubicBezTo>
                  <a:pt x="-33858" y="330795"/>
                  <a:pt x="1370" y="172845"/>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p:txBody>
      </p:sp>
      <p:pic>
        <p:nvPicPr>
          <p:cNvPr id="36" name="Grafik 4" descr="Ein Bild, das Entwurf, Zeichnung, Kleidung, Clipart enthält.&#10;&#10;Automatisch generierte Beschreibung">
            <a:extLst>
              <a:ext uri="{FF2B5EF4-FFF2-40B4-BE49-F238E27FC236}">
                <a16:creationId xmlns:a16="http://schemas.microsoft.com/office/drawing/2014/main" id="{280F0ABE-1BDE-4CC8-B3F7-F57D54391867}"/>
              </a:ext>
            </a:extLst>
          </p:cNvPr>
          <p:cNvPicPr>
            <a:picLocks noChangeAspect="1"/>
          </p:cNvPicPr>
          <p:nvPr/>
        </p:nvPicPr>
        <p:blipFill>
          <a:blip r:embed="rId2">
            <a:clrChange>
              <a:clrFrom>
                <a:srgbClr val="FFFEFF"/>
              </a:clrFrom>
              <a:clrTo>
                <a:srgbClr val="FFFEFF">
                  <a:alpha val="0"/>
                </a:srgbClr>
              </a:clrTo>
            </a:clrChange>
          </a:blip>
          <a:stretch/>
        </p:blipFill>
        <p:spPr bwMode="auto">
          <a:xfrm flipH="1">
            <a:off x="5985331" y="1137941"/>
            <a:ext cx="765416" cy="1400857"/>
          </a:xfrm>
          <a:prstGeom prst="rect">
            <a:avLst/>
          </a:prstGeom>
        </p:spPr>
      </p:pic>
      <p:pic>
        <p:nvPicPr>
          <p:cNvPr id="38" name="Picture 2" descr="Karikatur, Symbol, Die Glühbirne">
            <a:extLst>
              <a:ext uri="{FF2B5EF4-FFF2-40B4-BE49-F238E27FC236}">
                <a16:creationId xmlns:a16="http://schemas.microsoft.com/office/drawing/2014/main" id="{B6F76361-B8AC-4143-99F7-145A0FF0C710}"/>
              </a:ext>
            </a:extLst>
          </p:cNvPr>
          <p:cNvPicPr>
            <a:picLocks noChangeAspect="1" noChangeArrowheads="1"/>
          </p:cNvPicPr>
          <p:nvPr/>
        </p:nvPicPr>
        <p:blipFill>
          <a:blip r:embed="rId3"/>
          <a:stretch/>
        </p:blipFill>
        <p:spPr bwMode="auto">
          <a:xfrm>
            <a:off x="6205227" y="714409"/>
            <a:ext cx="329308" cy="347755"/>
          </a:xfrm>
          <a:prstGeom prst="rect">
            <a:avLst/>
          </a:prstGeom>
          <a:noFill/>
        </p:spPr>
      </p:pic>
      <p:sp>
        <p:nvSpPr>
          <p:cNvPr id="41" name="TextBox 40">
            <a:extLst>
              <a:ext uri="{FF2B5EF4-FFF2-40B4-BE49-F238E27FC236}">
                <a16:creationId xmlns:a16="http://schemas.microsoft.com/office/drawing/2014/main" id="{63277FEF-B68B-4796-BC42-0AED9A6C8919}"/>
              </a:ext>
            </a:extLst>
          </p:cNvPr>
          <p:cNvSpPr txBox="1"/>
          <p:nvPr/>
        </p:nvSpPr>
        <p:spPr bwMode="auto">
          <a:xfrm>
            <a:off x="182799" y="764523"/>
            <a:ext cx="5966800" cy="2585323"/>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pc="50" dirty="0">
                <a:latin typeface="Fibel Nord" panose="020B0603050302020204" pitchFamily="34" charset="0"/>
              </a:rPr>
              <a:t>Konjunktionen sind Bindewörter. Sie verbinden Wörter, Wortgruppen oder Sätze miteinander und bilden dabei </a:t>
            </a:r>
            <a:r>
              <a:rPr lang="de-DE" b="1" spc="50" dirty="0">
                <a:latin typeface="Fibel Nord" panose="020B0603050302020204" pitchFamily="34" charset="0"/>
              </a:rPr>
              <a:t>Satzgefüge</a:t>
            </a:r>
            <a:r>
              <a:rPr lang="de-DE" spc="50" dirty="0">
                <a:latin typeface="Fibel Nord" panose="020B0603050302020204" pitchFamily="34" charset="0"/>
              </a:rPr>
              <a:t>. Die Konjunktionen </a:t>
            </a:r>
            <a:r>
              <a:rPr lang="de-DE" b="1" spc="50" dirty="0">
                <a:solidFill>
                  <a:schemeClr val="accent2">
                    <a:lumMod val="75000"/>
                  </a:schemeClr>
                </a:solidFill>
                <a:latin typeface="Fibel Nord" panose="020B0603050302020204" pitchFamily="34" charset="0"/>
              </a:rPr>
              <a:t>aber</a:t>
            </a:r>
            <a:r>
              <a:rPr lang="de-DE" spc="50" dirty="0">
                <a:latin typeface="Fibel Nord" panose="020B0603050302020204" pitchFamily="34" charset="0"/>
              </a:rPr>
              <a:t>, </a:t>
            </a:r>
            <a:r>
              <a:rPr lang="de-DE" b="1" spc="50" dirty="0">
                <a:solidFill>
                  <a:schemeClr val="accent2">
                    <a:lumMod val="75000"/>
                  </a:schemeClr>
                </a:solidFill>
                <a:latin typeface="Fibel Nord" panose="020B0603050302020204" pitchFamily="34" charset="0"/>
              </a:rPr>
              <a:t>sondern</a:t>
            </a:r>
            <a:r>
              <a:rPr lang="de-DE" spc="50" dirty="0">
                <a:latin typeface="Fibel Nord" panose="020B0603050302020204" pitchFamily="34" charset="0"/>
              </a:rPr>
              <a:t> und </a:t>
            </a:r>
            <a:r>
              <a:rPr lang="de-DE" b="1" spc="50" dirty="0">
                <a:solidFill>
                  <a:schemeClr val="accent2">
                    <a:lumMod val="75000"/>
                  </a:schemeClr>
                </a:solidFill>
                <a:latin typeface="Fibel Nord" panose="020B0603050302020204" pitchFamily="34" charset="0"/>
              </a:rPr>
              <a:t>denn</a:t>
            </a:r>
            <a:r>
              <a:rPr lang="de-DE" spc="50" dirty="0">
                <a:latin typeface="Fibel Nord" panose="020B0603050302020204" pitchFamily="34" charset="0"/>
              </a:rPr>
              <a:t> brauchen ein </a:t>
            </a:r>
            <a:r>
              <a:rPr lang="de-DE" b="1" spc="50" dirty="0">
                <a:latin typeface="Fibel Nord" panose="020B0603050302020204" pitchFamily="34" charset="0"/>
              </a:rPr>
              <a:t>Komma</a:t>
            </a:r>
            <a:r>
              <a:rPr lang="de-DE" spc="50" dirty="0">
                <a:latin typeface="Fibel Nord" panose="020B0603050302020204" pitchFamily="34" charset="0"/>
              </a:rPr>
              <a:t>.</a:t>
            </a:r>
          </a:p>
          <a:p>
            <a:pPr>
              <a:defRPr/>
            </a:pPr>
            <a:endParaRPr lang="de-DE" spc="50" dirty="0">
              <a:latin typeface="Fibel Nord" panose="020B0603050302020204" pitchFamily="34" charset="0"/>
            </a:endParaRPr>
          </a:p>
          <a:p>
            <a:pPr>
              <a:defRPr/>
            </a:pPr>
            <a:r>
              <a:rPr lang="de-DE" b="1" spc="50" dirty="0">
                <a:latin typeface="Fibel Nord" panose="020B0603050302020204" pitchFamily="34" charset="0"/>
              </a:rPr>
              <a:t>Beispiel:</a:t>
            </a:r>
          </a:p>
          <a:p>
            <a:pPr>
              <a:defRPr/>
            </a:pPr>
            <a:r>
              <a:rPr lang="de-DE" spc="50" dirty="0">
                <a:latin typeface="Fibel Nord" panose="020B0603050302020204" pitchFamily="34" charset="0"/>
              </a:rPr>
              <a:t>Matteo und Naima spielten zusammen. Sie waren befreundet.</a:t>
            </a:r>
          </a:p>
          <a:p>
            <a:pPr marL="360000">
              <a:defRPr/>
            </a:pPr>
            <a:r>
              <a:rPr lang="de-DE" b="1" spc="50" dirty="0">
                <a:latin typeface="Fibel Nord" panose="020B0603050302020204" pitchFamily="34" charset="0"/>
              </a:rPr>
              <a:t>Satzgefüge</a:t>
            </a:r>
            <a:r>
              <a:rPr lang="de-DE" spc="50" dirty="0">
                <a:latin typeface="Fibel Nord" panose="020B0603050302020204" pitchFamily="34" charset="0"/>
              </a:rPr>
              <a:t>: Matteo und Naima spielten zusammen, </a:t>
            </a:r>
            <a:r>
              <a:rPr lang="de-DE" b="1" spc="50" dirty="0">
                <a:solidFill>
                  <a:schemeClr val="accent2">
                    <a:lumMod val="75000"/>
                  </a:schemeClr>
                </a:solidFill>
                <a:latin typeface="Fibel Nord" panose="020B0603050302020204" pitchFamily="34" charset="0"/>
              </a:rPr>
              <a:t>denn</a:t>
            </a:r>
            <a:r>
              <a:rPr lang="de-DE" spc="50" dirty="0">
                <a:latin typeface="Fibel Nord" panose="020B0603050302020204" pitchFamily="34" charset="0"/>
              </a:rPr>
              <a:t> sie waren befreundet.</a:t>
            </a:r>
          </a:p>
          <a:p>
            <a:endParaRPr lang="de-DE" dirty="0"/>
          </a:p>
        </p:txBody>
      </p:sp>
      <p:pic>
        <p:nvPicPr>
          <p:cNvPr id="39" name="Grafik 9" descr="Ein Bild, das Text, Screenshot, Reihe enthält.&#10;&#10;Automatisch generierte Beschreibung">
            <a:extLst>
              <a:ext uri="{FF2B5EF4-FFF2-40B4-BE49-F238E27FC236}">
                <a16:creationId xmlns:a16="http://schemas.microsoft.com/office/drawing/2014/main" id="{311C20AB-0FAF-4C6A-B402-75E0A6444F54}"/>
              </a:ext>
            </a:extLst>
          </p:cNvPr>
          <p:cNvPicPr>
            <a:picLocks noChangeAspect="1"/>
          </p:cNvPicPr>
          <p:nvPr/>
        </p:nvPicPr>
        <p:blipFill>
          <a:blip r:embed="rId4">
            <a:clrChange>
              <a:clrFrom>
                <a:srgbClr val="FFFFFF"/>
              </a:clrFrom>
              <a:clrTo>
                <a:srgbClr val="FFFFFF">
                  <a:alpha val="0"/>
                </a:srgbClr>
              </a:clrTo>
            </a:clrChange>
          </a:blip>
          <a:srcRect l="36911" t="46165" r="50000" b="44097"/>
          <a:stretch/>
        </p:blipFill>
        <p:spPr bwMode="auto">
          <a:xfrm>
            <a:off x="45487" y="2442187"/>
            <a:ext cx="551594" cy="307774"/>
          </a:xfrm>
          <a:prstGeom prst="rect">
            <a:avLst/>
          </a:prstGeom>
        </p:spPr>
      </p:pic>
      <p:sp>
        <p:nvSpPr>
          <p:cNvPr id="6" name="Oval 41"/>
          <p:cNvSpPr/>
          <p:nvPr/>
        </p:nvSpPr>
        <p:spPr bwMode="auto">
          <a:xfrm>
            <a:off x="4716828" y="2554645"/>
            <a:ext cx="109648" cy="195316"/>
          </a:xfrm>
          <a:prstGeom prst="ellipse">
            <a:avLst/>
          </a:prstGeom>
          <a:noFill/>
          <a:ln w="19050" cap="flat">
            <a:solidFill>
              <a:schemeClr val="accent2">
                <a:lumMod val="75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pic>
        <p:nvPicPr>
          <p:cNvPr id="44" name="Picture 43">
            <a:extLst>
              <a:ext uri="{FF2B5EF4-FFF2-40B4-BE49-F238E27FC236}">
                <a16:creationId xmlns:a16="http://schemas.microsoft.com/office/drawing/2014/main" id="{D078F1AA-2DF7-4FAB-A470-08012CE5A297}"/>
              </a:ext>
            </a:extLst>
          </p:cNvPr>
          <p:cNvPicPr>
            <a:picLocks noChangeAspect="1"/>
          </p:cNvPicPr>
          <p:nvPr/>
        </p:nvPicPr>
        <p:blipFill rotWithShape="1">
          <a:blip r:embed="rId5">
            <a:extLst>
              <a:ext uri="{28A0092B-C50C-407E-A947-70E740481C1C}">
                <a14:useLocalDpi xmlns:a14="http://schemas.microsoft.com/office/drawing/2010/main" val="0"/>
              </a:ext>
            </a:extLst>
          </a:blip>
          <a:srcRect l="12191" t="37866" r="5623" b="52880"/>
          <a:stretch/>
        </p:blipFill>
        <p:spPr bwMode="auto">
          <a:xfrm>
            <a:off x="536659" y="4705947"/>
            <a:ext cx="6300871" cy="1042644"/>
          </a:xfrm>
          <a:prstGeom prst="rect">
            <a:avLst/>
          </a:prstGeom>
        </p:spPr>
      </p:pic>
      <p:pic>
        <p:nvPicPr>
          <p:cNvPr id="45" name="Picture 44">
            <a:extLst>
              <a:ext uri="{FF2B5EF4-FFF2-40B4-BE49-F238E27FC236}">
                <a16:creationId xmlns:a16="http://schemas.microsoft.com/office/drawing/2014/main" id="{79626E38-288E-49A6-895D-4849BAF7082A}"/>
              </a:ext>
            </a:extLst>
          </p:cNvPr>
          <p:cNvPicPr>
            <a:picLocks noChangeAspect="1"/>
          </p:cNvPicPr>
          <p:nvPr/>
        </p:nvPicPr>
        <p:blipFill rotWithShape="1">
          <a:blip r:embed="rId5">
            <a:extLst>
              <a:ext uri="{28A0092B-C50C-407E-A947-70E740481C1C}">
                <a14:useLocalDpi xmlns:a14="http://schemas.microsoft.com/office/drawing/2010/main" val="0"/>
              </a:ext>
            </a:extLst>
          </a:blip>
          <a:srcRect l="12191" t="37866" r="5623" b="52880"/>
          <a:stretch/>
        </p:blipFill>
        <p:spPr bwMode="auto">
          <a:xfrm>
            <a:off x="552579" y="6630593"/>
            <a:ext cx="6300871" cy="1042644"/>
          </a:xfrm>
          <a:prstGeom prst="rect">
            <a:avLst/>
          </a:prstGeom>
        </p:spPr>
      </p:pic>
      <p:pic>
        <p:nvPicPr>
          <p:cNvPr id="46" name="Picture 45">
            <a:extLst>
              <a:ext uri="{FF2B5EF4-FFF2-40B4-BE49-F238E27FC236}">
                <a16:creationId xmlns:a16="http://schemas.microsoft.com/office/drawing/2014/main" id="{626D10CC-615C-4F6B-9747-99D87C477406}"/>
              </a:ext>
            </a:extLst>
          </p:cNvPr>
          <p:cNvPicPr>
            <a:picLocks noChangeAspect="1"/>
          </p:cNvPicPr>
          <p:nvPr/>
        </p:nvPicPr>
        <p:blipFill rotWithShape="1">
          <a:blip r:embed="rId5">
            <a:extLst>
              <a:ext uri="{28A0092B-C50C-407E-A947-70E740481C1C}">
                <a14:useLocalDpi xmlns:a14="http://schemas.microsoft.com/office/drawing/2010/main" val="0"/>
              </a:ext>
            </a:extLst>
          </a:blip>
          <a:srcRect l="12191" t="37866" r="5623" b="52880"/>
          <a:stretch/>
        </p:blipFill>
        <p:spPr bwMode="auto">
          <a:xfrm>
            <a:off x="558176" y="8544827"/>
            <a:ext cx="6290722" cy="1042644"/>
          </a:xfrm>
          <a:prstGeom prst="rect">
            <a:avLst/>
          </a:prstGeom>
        </p:spPr>
      </p:pic>
      <p:sp>
        <p:nvSpPr>
          <p:cNvPr id="43" name="TextBox 42">
            <a:extLst>
              <a:ext uri="{FF2B5EF4-FFF2-40B4-BE49-F238E27FC236}">
                <a16:creationId xmlns:a16="http://schemas.microsoft.com/office/drawing/2014/main" id="{3D5BDC70-48E3-49A7-85E2-246B2D662A65}"/>
              </a:ext>
            </a:extLst>
          </p:cNvPr>
          <p:cNvSpPr txBox="1"/>
          <p:nvPr/>
        </p:nvSpPr>
        <p:spPr bwMode="auto">
          <a:xfrm>
            <a:off x="951579" y="4163862"/>
            <a:ext cx="6007562" cy="452431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Naima versuchte den Ball vom Baum zu holen.</a:t>
            </a:r>
          </a:p>
          <a:p>
            <a:r>
              <a:rPr lang="de-DE" spc="50" dirty="0">
                <a:latin typeface="Fibel Nord" panose="020B0603050302020204" pitchFamily="34" charset="0"/>
              </a:rPr>
              <a:t>Sie war größer als Matteo.</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Ela war nur halb so groß wie ihr Vater.</a:t>
            </a:r>
          </a:p>
          <a:p>
            <a:r>
              <a:rPr lang="de-DE" spc="50" dirty="0">
                <a:latin typeface="Fibel Nord" panose="020B0603050302020204" pitchFamily="34" charset="0"/>
              </a:rPr>
              <a:t>Sie war sehr stark.</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Malek machte nicht mit seinem Sohn Sport.</a:t>
            </a:r>
          </a:p>
          <a:p>
            <a:r>
              <a:rPr lang="de-DE" spc="50" dirty="0">
                <a:latin typeface="Fibel Nord" panose="020B0603050302020204" pitchFamily="34" charset="0"/>
              </a:rPr>
              <a:t>Er machte mit seiner Tochter Sport.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153" name="Group"/>
          <p:cNvGrpSpPr/>
          <p:nvPr/>
        </p:nvGrpSpPr>
        <p:grpSpPr bwMode="auto">
          <a:xfrm>
            <a:off x="435838" y="3181168"/>
            <a:ext cx="6227354" cy="646327"/>
            <a:chOff x="-1" y="3"/>
            <a:chExt cx="6227353" cy="646323"/>
          </a:xfrm>
        </p:grpSpPr>
        <p:sp>
          <p:nvSpPr>
            <p:cNvPr id="1149" name="TextBox 21"/>
            <p:cNvSpPr txBox="1"/>
            <p:nvPr/>
          </p:nvSpPr>
          <p:spPr bwMode="auto">
            <a:xfrm>
              <a:off x="431348" y="3"/>
              <a:ext cx="5796004" cy="646323"/>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Bilde Satzgefüge aus den zwei Sätzen mit den Konjunktionen aus dem Kasten.</a:t>
              </a:r>
              <a:endParaRPr spc="50" dirty="0"/>
            </a:p>
          </p:txBody>
        </p:sp>
        <p:grpSp>
          <p:nvGrpSpPr>
            <p:cNvPr id="1152" name="Oval 22"/>
            <p:cNvGrpSpPr/>
            <p:nvPr/>
          </p:nvGrpSpPr>
          <p:grpSpPr bwMode="auto">
            <a:xfrm>
              <a:off x="-1" y="754"/>
              <a:ext cx="365765" cy="369326"/>
              <a:chOff x="-1" y="754"/>
              <a:chExt cx="365764" cy="369325"/>
            </a:xfrm>
          </p:grpSpPr>
          <p:sp>
            <p:nvSpPr>
              <p:cNvPr id="1150" name="Circle"/>
              <p:cNvSpPr/>
              <p:nvPr/>
            </p:nvSpPr>
            <p:spPr bwMode="auto">
              <a:xfrm>
                <a:off x="-1" y="2537"/>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5798" y="75299"/>
                      <a:pt x="82545" y="-3687"/>
                      <a:pt x="182882" y="0"/>
                    </a:cubicBezTo>
                    <a:cubicBezTo>
                      <a:pt x="272357" y="18946"/>
                      <a:pt x="353235" y="62895"/>
                      <a:pt x="365764" y="182885"/>
                    </a:cubicBezTo>
                    <a:cubicBezTo>
                      <a:pt x="382337" y="304225"/>
                      <a:pt x="285946" y="376376"/>
                      <a:pt x="182882" y="365770"/>
                    </a:cubicBezTo>
                    <a:cubicBezTo>
                      <a:pt x="77415" y="385126"/>
                      <a:pt x="-5638" y="280594"/>
                      <a:pt x="0" y="182885"/>
                    </a:cubicBezTo>
                    <a:close/>
                  </a:path>
                  <a:path w="365764" h="365769" stroke="0" extrusionOk="0">
                    <a:moveTo>
                      <a:pt x="0" y="182885"/>
                    </a:moveTo>
                    <a:cubicBezTo>
                      <a:pt x="-21208" y="100057"/>
                      <a:pt x="66547" y="-5983"/>
                      <a:pt x="182882" y="0"/>
                    </a:cubicBezTo>
                    <a:cubicBezTo>
                      <a:pt x="276123" y="23898"/>
                      <a:pt x="346215" y="102605"/>
                      <a:pt x="365764" y="182885"/>
                    </a:cubicBezTo>
                    <a:cubicBezTo>
                      <a:pt x="349807" y="296750"/>
                      <a:pt x="267052" y="362200"/>
                      <a:pt x="182882" y="365770"/>
                    </a:cubicBezTo>
                    <a:cubicBezTo>
                      <a:pt x="96119" y="360754"/>
                      <a:pt x="7902" y="269389"/>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1151" name="1"/>
              <p:cNvSpPr txBox="1"/>
              <p:nvPr/>
            </p:nvSpPr>
            <p:spPr bwMode="auto">
              <a:xfrm>
                <a:off x="105634" y="754"/>
                <a:ext cx="154495" cy="369325"/>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grpSp>
        <p:nvGrpSpPr>
          <p:cNvPr id="1156" name="Group 25"/>
          <p:cNvGrpSpPr/>
          <p:nvPr/>
        </p:nvGrpSpPr>
        <p:grpSpPr bwMode="auto">
          <a:xfrm>
            <a:off x="492877" y="6105700"/>
            <a:ext cx="748619" cy="365766"/>
            <a:chOff x="0" y="-1"/>
            <a:chExt cx="748617" cy="365766"/>
          </a:xfrm>
        </p:grpSpPr>
        <p:sp>
          <p:nvSpPr>
            <p:cNvPr id="1154" name="Oval 26"/>
            <p:cNvSpPr/>
            <p:nvPr/>
          </p:nvSpPr>
          <p:spPr bwMode="auto">
            <a:xfrm>
              <a:off x="0" y="-1"/>
              <a:ext cx="365765" cy="365766"/>
            </a:xfrm>
            <a:custGeom>
              <a:avLst/>
              <a:gdLst>
                <a:gd name="connsiteX0" fmla="*/ 0 w 365765"/>
                <a:gd name="connsiteY0" fmla="*/ 182883 h 365766"/>
                <a:gd name="connsiteX1" fmla="*/ 182883 w 365765"/>
                <a:gd name="connsiteY1" fmla="*/ 0 h 365766"/>
                <a:gd name="connsiteX2" fmla="*/ 365766 w 365765"/>
                <a:gd name="connsiteY2" fmla="*/ 182883 h 365766"/>
                <a:gd name="connsiteX3" fmla="*/ 182883 w 365765"/>
                <a:gd name="connsiteY3" fmla="*/ 365766 h 365766"/>
                <a:gd name="connsiteX4" fmla="*/ 0 w 365765"/>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5" h="365766" fill="none" extrusionOk="0">
                  <a:moveTo>
                    <a:pt x="0" y="182883"/>
                  </a:moveTo>
                  <a:cubicBezTo>
                    <a:pt x="-2159" y="83604"/>
                    <a:pt x="84417" y="-15178"/>
                    <a:pt x="182883" y="0"/>
                  </a:cubicBezTo>
                  <a:cubicBezTo>
                    <a:pt x="270838" y="-21779"/>
                    <a:pt x="337418" y="73099"/>
                    <a:pt x="365766" y="182883"/>
                  </a:cubicBezTo>
                  <a:cubicBezTo>
                    <a:pt x="376974" y="308136"/>
                    <a:pt x="286704" y="371326"/>
                    <a:pt x="182883" y="365766"/>
                  </a:cubicBezTo>
                  <a:cubicBezTo>
                    <a:pt x="87499" y="358002"/>
                    <a:pt x="-10310" y="258857"/>
                    <a:pt x="0" y="182883"/>
                  </a:cubicBezTo>
                  <a:close/>
                </a:path>
                <a:path w="365765" h="365766" stroke="0" extrusionOk="0">
                  <a:moveTo>
                    <a:pt x="0" y="182883"/>
                  </a:moveTo>
                  <a:cubicBezTo>
                    <a:pt x="-2664" y="79398"/>
                    <a:pt x="88087" y="28279"/>
                    <a:pt x="182883" y="0"/>
                  </a:cubicBezTo>
                  <a:cubicBezTo>
                    <a:pt x="306352" y="-345"/>
                    <a:pt x="350629" y="58301"/>
                    <a:pt x="365766" y="182883"/>
                  </a:cubicBezTo>
                  <a:cubicBezTo>
                    <a:pt x="368331" y="285012"/>
                    <a:pt x="275386" y="388486"/>
                    <a:pt x="182883" y="365766"/>
                  </a:cubicBezTo>
                  <a:cubicBezTo>
                    <a:pt x="89985" y="352512"/>
                    <a:pt x="10288" y="303296"/>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55" name="TextBox 27"/>
            <p:cNvSpPr txBox="1"/>
            <p:nvPr/>
          </p:nvSpPr>
          <p:spPr bwMode="auto">
            <a:xfrm>
              <a:off x="78053" y="2871"/>
              <a:ext cx="670564"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b.</a:t>
              </a:r>
            </a:p>
          </p:txBody>
        </p:sp>
      </p:grpSp>
      <p:grpSp>
        <p:nvGrpSpPr>
          <p:cNvPr id="1159" name="Group 28"/>
          <p:cNvGrpSpPr/>
          <p:nvPr/>
        </p:nvGrpSpPr>
        <p:grpSpPr bwMode="auto">
          <a:xfrm>
            <a:off x="551416" y="8025371"/>
            <a:ext cx="709594" cy="342090"/>
            <a:chOff x="-1" y="-1"/>
            <a:chExt cx="748617" cy="365766"/>
          </a:xfrm>
        </p:grpSpPr>
        <p:sp>
          <p:nvSpPr>
            <p:cNvPr id="1157" name="Oval 29"/>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16157" y="94800"/>
                    <a:pt x="59369" y="-8042"/>
                    <a:pt x="182883" y="0"/>
                  </a:cubicBezTo>
                  <a:cubicBezTo>
                    <a:pt x="258739" y="10506"/>
                    <a:pt x="387607" y="79416"/>
                    <a:pt x="365766" y="182883"/>
                  </a:cubicBezTo>
                  <a:cubicBezTo>
                    <a:pt x="353601" y="278221"/>
                    <a:pt x="255670" y="363138"/>
                    <a:pt x="182883" y="365766"/>
                  </a:cubicBezTo>
                  <a:cubicBezTo>
                    <a:pt x="80431" y="341473"/>
                    <a:pt x="-15273" y="307783"/>
                    <a:pt x="0" y="182883"/>
                  </a:cubicBezTo>
                  <a:close/>
                </a:path>
                <a:path w="365766" h="365766" stroke="0" extrusionOk="0">
                  <a:moveTo>
                    <a:pt x="0" y="182883"/>
                  </a:moveTo>
                  <a:cubicBezTo>
                    <a:pt x="2576" y="74921"/>
                    <a:pt x="70367" y="16044"/>
                    <a:pt x="182883" y="0"/>
                  </a:cubicBezTo>
                  <a:cubicBezTo>
                    <a:pt x="266456" y="19234"/>
                    <a:pt x="375955" y="59246"/>
                    <a:pt x="365766" y="182883"/>
                  </a:cubicBezTo>
                  <a:cubicBezTo>
                    <a:pt x="374022" y="290545"/>
                    <a:pt x="272153" y="345365"/>
                    <a:pt x="182883" y="365766"/>
                  </a:cubicBezTo>
                  <a:cubicBezTo>
                    <a:pt x="104189" y="376501"/>
                    <a:pt x="-2235" y="285037"/>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58" name="TextBox 30"/>
            <p:cNvSpPr txBox="1"/>
            <p:nvPr/>
          </p:nvSpPr>
          <p:spPr bwMode="auto">
            <a:xfrm>
              <a:off x="78053" y="2871"/>
              <a:ext cx="670563" cy="274683"/>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c.</a:t>
              </a:r>
            </a:p>
          </p:txBody>
        </p:sp>
      </p:grpSp>
      <p:grpSp>
        <p:nvGrpSpPr>
          <p:cNvPr id="1170" name="Group 63"/>
          <p:cNvGrpSpPr/>
          <p:nvPr/>
        </p:nvGrpSpPr>
        <p:grpSpPr bwMode="auto">
          <a:xfrm>
            <a:off x="530802" y="4169056"/>
            <a:ext cx="748619" cy="365766"/>
            <a:chOff x="-1" y="-1"/>
            <a:chExt cx="748617" cy="365766"/>
          </a:xfrm>
        </p:grpSpPr>
        <p:sp>
          <p:nvSpPr>
            <p:cNvPr id="1168" name="Oval 64"/>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16122" y="105474"/>
                    <a:pt x="67804" y="19822"/>
                    <a:pt x="182883" y="0"/>
                  </a:cubicBezTo>
                  <a:cubicBezTo>
                    <a:pt x="268077" y="-12672"/>
                    <a:pt x="371800" y="85714"/>
                    <a:pt x="365766" y="182883"/>
                  </a:cubicBezTo>
                  <a:cubicBezTo>
                    <a:pt x="382505" y="300420"/>
                    <a:pt x="297129" y="377409"/>
                    <a:pt x="182883" y="365766"/>
                  </a:cubicBezTo>
                  <a:cubicBezTo>
                    <a:pt x="103716" y="353238"/>
                    <a:pt x="17496" y="295467"/>
                    <a:pt x="0" y="182883"/>
                  </a:cubicBezTo>
                  <a:close/>
                </a:path>
                <a:path w="365766" h="365766" stroke="0" extrusionOk="0">
                  <a:moveTo>
                    <a:pt x="0" y="182883"/>
                  </a:moveTo>
                  <a:cubicBezTo>
                    <a:pt x="-11732" y="54941"/>
                    <a:pt x="69767" y="448"/>
                    <a:pt x="182883" y="0"/>
                  </a:cubicBezTo>
                  <a:cubicBezTo>
                    <a:pt x="286990" y="25730"/>
                    <a:pt x="374771" y="66698"/>
                    <a:pt x="365766" y="182883"/>
                  </a:cubicBezTo>
                  <a:cubicBezTo>
                    <a:pt x="372314" y="281943"/>
                    <a:pt x="260603" y="373155"/>
                    <a:pt x="182883" y="365766"/>
                  </a:cubicBezTo>
                  <a:cubicBezTo>
                    <a:pt x="97787" y="368454"/>
                    <a:pt x="1608" y="305654"/>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69" name="TextBox 65"/>
            <p:cNvSpPr txBox="1"/>
            <p:nvPr/>
          </p:nvSpPr>
          <p:spPr bwMode="auto">
            <a:xfrm>
              <a:off x="78053" y="2871"/>
              <a:ext cx="670563"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a.</a:t>
              </a:r>
            </a:p>
          </p:txBody>
        </p:sp>
      </p:grpSp>
      <p:sp>
        <p:nvSpPr>
          <p:cNvPr id="7" name="Textfeld 6"/>
          <p:cNvSpPr txBox="1"/>
          <p:nvPr/>
        </p:nvSpPr>
        <p:spPr bwMode="auto">
          <a:xfrm>
            <a:off x="4814170" y="3581951"/>
            <a:ext cx="886781" cy="369332"/>
          </a:xfrm>
          <a:custGeom>
            <a:avLst/>
            <a:gdLst>
              <a:gd name="connsiteX0" fmla="*/ 0 w 886781"/>
              <a:gd name="connsiteY0" fmla="*/ 0 h 369332"/>
              <a:gd name="connsiteX1" fmla="*/ 443391 w 886781"/>
              <a:gd name="connsiteY1" fmla="*/ 0 h 369332"/>
              <a:gd name="connsiteX2" fmla="*/ 886781 w 886781"/>
              <a:gd name="connsiteY2" fmla="*/ 0 h 369332"/>
              <a:gd name="connsiteX3" fmla="*/ 886781 w 886781"/>
              <a:gd name="connsiteY3" fmla="*/ 369332 h 369332"/>
              <a:gd name="connsiteX4" fmla="*/ 434523 w 886781"/>
              <a:gd name="connsiteY4" fmla="*/ 369332 h 369332"/>
              <a:gd name="connsiteX5" fmla="*/ 0 w 886781"/>
              <a:gd name="connsiteY5" fmla="*/ 369332 h 369332"/>
              <a:gd name="connsiteX6" fmla="*/ 0 w 886781"/>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781" h="369332" fill="none" extrusionOk="0">
                <a:moveTo>
                  <a:pt x="0" y="0"/>
                </a:moveTo>
                <a:cubicBezTo>
                  <a:pt x="187411" y="-19999"/>
                  <a:pt x="300597" y="12896"/>
                  <a:pt x="443391" y="0"/>
                </a:cubicBezTo>
                <a:cubicBezTo>
                  <a:pt x="586185" y="-12896"/>
                  <a:pt x="743808" y="2481"/>
                  <a:pt x="886781" y="0"/>
                </a:cubicBezTo>
                <a:cubicBezTo>
                  <a:pt x="916213" y="179448"/>
                  <a:pt x="883024" y="207451"/>
                  <a:pt x="886781" y="369332"/>
                </a:cubicBezTo>
                <a:cubicBezTo>
                  <a:pt x="772035" y="420907"/>
                  <a:pt x="646095" y="365415"/>
                  <a:pt x="434523" y="369332"/>
                </a:cubicBezTo>
                <a:cubicBezTo>
                  <a:pt x="222951" y="373249"/>
                  <a:pt x="113510" y="367069"/>
                  <a:pt x="0" y="369332"/>
                </a:cubicBezTo>
                <a:cubicBezTo>
                  <a:pt x="-12187" y="249686"/>
                  <a:pt x="20576" y="98811"/>
                  <a:pt x="0" y="0"/>
                </a:cubicBezTo>
                <a:close/>
              </a:path>
              <a:path w="886781" h="369332" stroke="0" extrusionOk="0">
                <a:moveTo>
                  <a:pt x="0" y="0"/>
                </a:moveTo>
                <a:cubicBezTo>
                  <a:pt x="182795" y="-2016"/>
                  <a:pt x="360704" y="25515"/>
                  <a:pt x="461126" y="0"/>
                </a:cubicBezTo>
                <a:cubicBezTo>
                  <a:pt x="561548" y="-25515"/>
                  <a:pt x="743112" y="35111"/>
                  <a:pt x="886781" y="0"/>
                </a:cubicBezTo>
                <a:cubicBezTo>
                  <a:pt x="901534" y="174586"/>
                  <a:pt x="846426" y="228732"/>
                  <a:pt x="886781" y="369332"/>
                </a:cubicBezTo>
                <a:cubicBezTo>
                  <a:pt x="668244" y="413509"/>
                  <a:pt x="540911" y="334809"/>
                  <a:pt x="434523" y="369332"/>
                </a:cubicBezTo>
                <a:cubicBezTo>
                  <a:pt x="328135" y="403855"/>
                  <a:pt x="169459" y="318911"/>
                  <a:pt x="0" y="369332"/>
                </a:cubicBezTo>
                <a:cubicBezTo>
                  <a:pt x="-18651" y="294188"/>
                  <a:pt x="38135" y="174240"/>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dirty="0">
                <a:solidFill>
                  <a:schemeClr val="accent1">
                    <a:lumMod val="75000"/>
                  </a:schemeClr>
                </a:solidFill>
                <a:latin typeface="Noteworthy Light"/>
                <a:ea typeface="Noteworthy Light"/>
              </a:rPr>
              <a:t>sondern</a:t>
            </a:r>
            <a:endParaRPr dirty="0"/>
          </a:p>
        </p:txBody>
      </p:sp>
      <p:sp>
        <p:nvSpPr>
          <p:cNvPr id="8" name="Textfeld 7"/>
          <p:cNvSpPr txBox="1"/>
          <p:nvPr/>
        </p:nvSpPr>
        <p:spPr bwMode="auto">
          <a:xfrm rot="21360163">
            <a:off x="3485494" y="3554414"/>
            <a:ext cx="802933" cy="369332"/>
          </a:xfrm>
          <a:custGeom>
            <a:avLst/>
            <a:gdLst>
              <a:gd name="connsiteX0" fmla="*/ 0 w 599844"/>
              <a:gd name="connsiteY0" fmla="*/ 0 h 369332"/>
              <a:gd name="connsiteX1" fmla="*/ 599844 w 599844"/>
              <a:gd name="connsiteY1" fmla="*/ 0 h 369332"/>
              <a:gd name="connsiteX2" fmla="*/ 599844 w 599844"/>
              <a:gd name="connsiteY2" fmla="*/ 369332 h 369332"/>
              <a:gd name="connsiteX3" fmla="*/ 0 w 599844"/>
              <a:gd name="connsiteY3" fmla="*/ 369332 h 369332"/>
              <a:gd name="connsiteX4" fmla="*/ 0 w 59984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844" h="369332" fill="none" extrusionOk="0">
                <a:moveTo>
                  <a:pt x="0" y="0"/>
                </a:moveTo>
                <a:cubicBezTo>
                  <a:pt x="250917" y="-18724"/>
                  <a:pt x="343994" y="23492"/>
                  <a:pt x="599844" y="0"/>
                </a:cubicBezTo>
                <a:cubicBezTo>
                  <a:pt x="638771" y="141288"/>
                  <a:pt x="555793" y="274532"/>
                  <a:pt x="599844" y="369332"/>
                </a:cubicBezTo>
                <a:cubicBezTo>
                  <a:pt x="445582" y="382667"/>
                  <a:pt x="205890" y="363735"/>
                  <a:pt x="0" y="369332"/>
                </a:cubicBezTo>
                <a:cubicBezTo>
                  <a:pt x="-38113" y="185017"/>
                  <a:pt x="972" y="101468"/>
                  <a:pt x="0" y="0"/>
                </a:cubicBezTo>
                <a:close/>
              </a:path>
              <a:path w="599844" h="369332" stroke="0" extrusionOk="0">
                <a:moveTo>
                  <a:pt x="0" y="0"/>
                </a:moveTo>
                <a:cubicBezTo>
                  <a:pt x="251483" y="-44569"/>
                  <a:pt x="309111" y="25730"/>
                  <a:pt x="599844" y="0"/>
                </a:cubicBezTo>
                <a:cubicBezTo>
                  <a:pt x="641432" y="85792"/>
                  <a:pt x="585231" y="264978"/>
                  <a:pt x="599844" y="369332"/>
                </a:cubicBezTo>
                <a:cubicBezTo>
                  <a:pt x="321844" y="376558"/>
                  <a:pt x="222070" y="340346"/>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dirty="0">
                <a:solidFill>
                  <a:schemeClr val="accent1">
                    <a:lumMod val="75000"/>
                  </a:schemeClr>
                </a:solidFill>
                <a:latin typeface="Noteworthy Light"/>
                <a:ea typeface="Noteworthy Light"/>
              </a:rPr>
              <a:t>denn</a:t>
            </a:r>
            <a:endParaRPr dirty="0"/>
          </a:p>
        </p:txBody>
      </p:sp>
      <p:sp>
        <p:nvSpPr>
          <p:cNvPr id="9" name="Textfeld 8"/>
          <p:cNvSpPr txBox="1"/>
          <p:nvPr/>
        </p:nvSpPr>
        <p:spPr bwMode="auto">
          <a:xfrm>
            <a:off x="2340727" y="3554414"/>
            <a:ext cx="564578" cy="369332"/>
          </a:xfrm>
          <a:custGeom>
            <a:avLst/>
            <a:gdLst>
              <a:gd name="connsiteX0" fmla="*/ 0 w 564578"/>
              <a:gd name="connsiteY0" fmla="*/ 0 h 369332"/>
              <a:gd name="connsiteX1" fmla="*/ 564578 w 564578"/>
              <a:gd name="connsiteY1" fmla="*/ 0 h 369332"/>
              <a:gd name="connsiteX2" fmla="*/ 564578 w 564578"/>
              <a:gd name="connsiteY2" fmla="*/ 369332 h 369332"/>
              <a:gd name="connsiteX3" fmla="*/ 0 w 564578"/>
              <a:gd name="connsiteY3" fmla="*/ 369332 h 369332"/>
              <a:gd name="connsiteX4" fmla="*/ 0 w 56457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78" h="369332" fill="none" extrusionOk="0">
                <a:moveTo>
                  <a:pt x="0" y="0"/>
                </a:moveTo>
                <a:cubicBezTo>
                  <a:pt x="191882" y="-67389"/>
                  <a:pt x="395169" y="33055"/>
                  <a:pt x="564578" y="0"/>
                </a:cubicBezTo>
                <a:cubicBezTo>
                  <a:pt x="603505" y="141288"/>
                  <a:pt x="520527" y="274532"/>
                  <a:pt x="564578" y="369332"/>
                </a:cubicBezTo>
                <a:cubicBezTo>
                  <a:pt x="284634" y="431453"/>
                  <a:pt x="178927" y="337135"/>
                  <a:pt x="0" y="369332"/>
                </a:cubicBezTo>
                <a:cubicBezTo>
                  <a:pt x="-38113" y="185017"/>
                  <a:pt x="972" y="101468"/>
                  <a:pt x="0" y="0"/>
                </a:cubicBezTo>
                <a:close/>
              </a:path>
              <a:path w="564578" h="369332" stroke="0" extrusionOk="0">
                <a:moveTo>
                  <a:pt x="0" y="0"/>
                </a:moveTo>
                <a:cubicBezTo>
                  <a:pt x="113782" y="-44364"/>
                  <a:pt x="441957" y="63194"/>
                  <a:pt x="564578" y="0"/>
                </a:cubicBezTo>
                <a:cubicBezTo>
                  <a:pt x="606166" y="85792"/>
                  <a:pt x="549965" y="264978"/>
                  <a:pt x="564578" y="369332"/>
                </a:cubicBezTo>
                <a:cubicBezTo>
                  <a:pt x="290548" y="430670"/>
                  <a:pt x="132389" y="321713"/>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dirty="0">
                <a:solidFill>
                  <a:schemeClr val="accent1">
                    <a:lumMod val="75000"/>
                  </a:schemeClr>
                </a:solidFill>
                <a:latin typeface="Noteworthy Light"/>
                <a:ea typeface="Noteworthy Light"/>
              </a:rPr>
              <a:t>aber</a:t>
            </a:r>
            <a:endParaRPr dirty="0"/>
          </a:p>
        </p:txBody>
      </p:sp>
      <p:pic>
        <p:nvPicPr>
          <p:cNvPr id="10" name="Picture 16"/>
          <p:cNvPicPr>
            <a:picLocks noChangeAspect="1"/>
          </p:cNvPicPr>
          <p:nvPr/>
        </p:nvPicPr>
        <p:blipFill>
          <a:blip r:embed="rId2">
            <a:clrChange>
              <a:clrFrom>
                <a:srgbClr val="FFFFFF"/>
              </a:clrFrom>
              <a:clrTo>
                <a:srgbClr val="FFFFFF">
                  <a:alpha val="0"/>
                </a:srgbClr>
              </a:clrTo>
            </a:clrChange>
          </a:blip>
          <a:srcRect l="17536" t="13283" r="9450" b="76539"/>
          <a:stretch/>
        </p:blipFill>
        <p:spPr bwMode="auto">
          <a:xfrm>
            <a:off x="718650" y="4654880"/>
            <a:ext cx="5846506" cy="1152494"/>
          </a:xfrm>
          <a:prstGeom prst="rect">
            <a:avLst/>
          </a:prstGeom>
        </p:spPr>
      </p:pic>
      <p:pic>
        <p:nvPicPr>
          <p:cNvPr id="11" name="Picture 16"/>
          <p:cNvPicPr>
            <a:picLocks noChangeAspect="1"/>
          </p:cNvPicPr>
          <p:nvPr/>
        </p:nvPicPr>
        <p:blipFill>
          <a:blip r:embed="rId2">
            <a:clrChange>
              <a:clrFrom>
                <a:srgbClr val="FFFFFF"/>
              </a:clrFrom>
              <a:clrTo>
                <a:srgbClr val="FFFFFF">
                  <a:alpha val="0"/>
                </a:srgbClr>
              </a:clrTo>
            </a:clrChange>
          </a:blip>
          <a:srcRect l="17536" t="13283" r="9450" b="76539"/>
          <a:stretch/>
        </p:blipFill>
        <p:spPr bwMode="auto">
          <a:xfrm>
            <a:off x="750770" y="6580623"/>
            <a:ext cx="5846506" cy="1152494"/>
          </a:xfrm>
          <a:prstGeom prst="rect">
            <a:avLst/>
          </a:prstGeom>
        </p:spPr>
      </p:pic>
      <p:pic>
        <p:nvPicPr>
          <p:cNvPr id="12" name="Picture 16"/>
          <p:cNvPicPr>
            <a:picLocks noChangeAspect="1"/>
          </p:cNvPicPr>
          <p:nvPr/>
        </p:nvPicPr>
        <p:blipFill>
          <a:blip r:embed="rId2">
            <a:clrChange>
              <a:clrFrom>
                <a:srgbClr val="FFFFFF"/>
              </a:clrFrom>
              <a:clrTo>
                <a:srgbClr val="FFFFFF">
                  <a:alpha val="0"/>
                </a:srgbClr>
              </a:clrTo>
            </a:clrChange>
          </a:blip>
          <a:srcRect l="17536" t="13283" r="9450" b="76539"/>
          <a:stretch/>
        </p:blipFill>
        <p:spPr bwMode="auto">
          <a:xfrm>
            <a:off x="726087" y="8493642"/>
            <a:ext cx="5846506" cy="1152494"/>
          </a:xfrm>
          <a:prstGeom prst="rect">
            <a:avLst/>
          </a:prstGeom>
        </p:spPr>
      </p:pic>
      <p:sp>
        <p:nvSpPr>
          <p:cNvPr id="31" name="Slide Number Placeholder 3">
            <a:extLst>
              <a:ext uri="{FF2B5EF4-FFF2-40B4-BE49-F238E27FC236}">
                <a16:creationId xmlns:a16="http://schemas.microsoft.com/office/drawing/2014/main" id="{2181BFB6-609B-4038-8303-E5605681BA07}"/>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107</a:t>
            </a:fld>
            <a:endParaRPr lang="de-DE" dirty="0"/>
          </a:p>
        </p:txBody>
      </p:sp>
      <p:sp>
        <p:nvSpPr>
          <p:cNvPr id="32" name="TextBox 5">
            <a:extLst>
              <a:ext uri="{FF2B5EF4-FFF2-40B4-BE49-F238E27FC236}">
                <a16:creationId xmlns:a16="http://schemas.microsoft.com/office/drawing/2014/main" id="{D88C4775-A187-4022-9905-3C72406451CC}"/>
              </a:ext>
            </a:extLst>
          </p:cNvPr>
          <p:cNvSpPr txBox="1"/>
          <p:nvPr/>
        </p:nvSpPr>
        <p:spPr bwMode="auto">
          <a:xfrm>
            <a:off x="258849" y="386645"/>
            <a:ext cx="5908236"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5.1b: </a:t>
            </a:r>
            <a:r>
              <a:rPr sz="2200" spc="50" dirty="0" err="1"/>
              <a:t>Sätze</a:t>
            </a:r>
            <a:r>
              <a:rPr sz="2200" spc="50" dirty="0"/>
              <a:t> </a:t>
            </a:r>
            <a:r>
              <a:rPr sz="2200" spc="50" dirty="0" err="1"/>
              <a:t>verbinden</a:t>
            </a:r>
            <a:r>
              <a:rPr sz="2200" spc="50" dirty="0"/>
              <a:t> - </a:t>
            </a:r>
            <a:r>
              <a:rPr sz="2200" spc="50" dirty="0" err="1"/>
              <a:t>Konjunktionen</a:t>
            </a:r>
            <a:endParaRPr sz="2200" spc="50" dirty="0"/>
          </a:p>
        </p:txBody>
      </p:sp>
      <p:sp>
        <p:nvSpPr>
          <p:cNvPr id="33" name="TextBox 4">
            <a:extLst>
              <a:ext uri="{FF2B5EF4-FFF2-40B4-BE49-F238E27FC236}">
                <a16:creationId xmlns:a16="http://schemas.microsoft.com/office/drawing/2014/main" id="{DC0BFD0B-5A5E-4C24-9E01-0610FF9B2121}"/>
              </a:ext>
            </a:extLst>
          </p:cNvPr>
          <p:cNvSpPr txBox="1"/>
          <p:nvPr/>
        </p:nvSpPr>
        <p:spPr bwMode="auto">
          <a:xfrm>
            <a:off x="269897" y="846846"/>
            <a:ext cx="6209010" cy="307773"/>
          </a:xfrm>
          <a:prstGeom prst="rect">
            <a:avLst/>
          </a:prstGeom>
          <a:grpFill/>
          <a:ln w="12700">
            <a:miter lim="400000"/>
          </a:ln>
        </p:spPr>
        <p:txBody>
          <a:bodyPr lIns="45718" tIns="45718" rIns="45718" bIns="45718">
            <a:spAutoFit/>
          </a:bodyPr>
          <a:lstStyle/>
          <a:p>
            <a:pPr>
              <a:defRPr sz="1400">
                <a:latin typeface="Fibel Nord"/>
                <a:ea typeface="Fibel Nord"/>
                <a:cs typeface="Fibel Nord"/>
              </a:defRPr>
            </a:pPr>
            <a:endParaRPr sz="1400"/>
          </a:p>
        </p:txBody>
      </p:sp>
      <p:sp>
        <p:nvSpPr>
          <p:cNvPr id="34" name="TextBox 33">
            <a:extLst>
              <a:ext uri="{FF2B5EF4-FFF2-40B4-BE49-F238E27FC236}">
                <a16:creationId xmlns:a16="http://schemas.microsoft.com/office/drawing/2014/main" id="{A3BA5706-112F-4690-9238-B88C9BB0087B}"/>
              </a:ext>
            </a:extLst>
          </p:cNvPr>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5" name="Textfeld 3">
            <a:extLst>
              <a:ext uri="{FF2B5EF4-FFF2-40B4-BE49-F238E27FC236}">
                <a16:creationId xmlns:a16="http://schemas.microsoft.com/office/drawing/2014/main" id="{0509AB6E-5A1F-49D7-ABD7-3990093E24FE}"/>
              </a:ext>
            </a:extLst>
          </p:cNvPr>
          <p:cNvSpPr txBox="1"/>
          <p:nvPr/>
        </p:nvSpPr>
        <p:spPr bwMode="auto">
          <a:xfrm>
            <a:off x="0" y="786925"/>
            <a:ext cx="6858000" cy="2308324"/>
          </a:xfrm>
          <a:custGeom>
            <a:avLst/>
            <a:gdLst>
              <a:gd name="connsiteX0" fmla="*/ 0 w 6417394"/>
              <a:gd name="connsiteY0" fmla="*/ 0 h 1384995"/>
              <a:gd name="connsiteX1" fmla="*/ 647573 w 6417394"/>
              <a:gd name="connsiteY1" fmla="*/ 0 h 1384995"/>
              <a:gd name="connsiteX2" fmla="*/ 1230973 w 6417394"/>
              <a:gd name="connsiteY2" fmla="*/ 0 h 1384995"/>
              <a:gd name="connsiteX3" fmla="*/ 1621850 w 6417394"/>
              <a:gd name="connsiteY3" fmla="*/ 0 h 1384995"/>
              <a:gd name="connsiteX4" fmla="*/ 2205250 w 6417394"/>
              <a:gd name="connsiteY4" fmla="*/ 0 h 1384995"/>
              <a:gd name="connsiteX5" fmla="*/ 2788649 w 6417394"/>
              <a:gd name="connsiteY5" fmla="*/ 0 h 1384995"/>
              <a:gd name="connsiteX6" fmla="*/ 3307875 w 6417394"/>
              <a:gd name="connsiteY6" fmla="*/ 0 h 1384995"/>
              <a:gd name="connsiteX7" fmla="*/ 3891274 w 6417394"/>
              <a:gd name="connsiteY7" fmla="*/ 0 h 1384995"/>
              <a:gd name="connsiteX8" fmla="*/ 4346326 w 6417394"/>
              <a:gd name="connsiteY8" fmla="*/ 0 h 1384995"/>
              <a:gd name="connsiteX9" fmla="*/ 4993899 w 6417394"/>
              <a:gd name="connsiteY9" fmla="*/ 0 h 1384995"/>
              <a:gd name="connsiteX10" fmla="*/ 5448951 w 6417394"/>
              <a:gd name="connsiteY10" fmla="*/ 0 h 1384995"/>
              <a:gd name="connsiteX11" fmla="*/ 6417394 w 6417394"/>
              <a:gd name="connsiteY11" fmla="*/ 0 h 1384995"/>
              <a:gd name="connsiteX12" fmla="*/ 6417394 w 6417394"/>
              <a:gd name="connsiteY12" fmla="*/ 433965 h 1384995"/>
              <a:gd name="connsiteX13" fmla="*/ 6417394 w 6417394"/>
              <a:gd name="connsiteY13" fmla="*/ 854080 h 1384995"/>
              <a:gd name="connsiteX14" fmla="*/ 6417394 w 6417394"/>
              <a:gd name="connsiteY14" fmla="*/ 1384995 h 1384995"/>
              <a:gd name="connsiteX15" fmla="*/ 5898168 w 6417394"/>
              <a:gd name="connsiteY15" fmla="*/ 1384995 h 1384995"/>
              <a:gd name="connsiteX16" fmla="*/ 5507291 w 6417394"/>
              <a:gd name="connsiteY16" fmla="*/ 1384995 h 1384995"/>
              <a:gd name="connsiteX17" fmla="*/ 5052239 w 6417394"/>
              <a:gd name="connsiteY17" fmla="*/ 1384995 h 1384995"/>
              <a:gd name="connsiteX18" fmla="*/ 4661362 w 6417394"/>
              <a:gd name="connsiteY18" fmla="*/ 1384995 h 1384995"/>
              <a:gd name="connsiteX19" fmla="*/ 4206310 w 6417394"/>
              <a:gd name="connsiteY19" fmla="*/ 1384995 h 1384995"/>
              <a:gd name="connsiteX20" fmla="*/ 3494563 w 6417394"/>
              <a:gd name="connsiteY20" fmla="*/ 1384995 h 1384995"/>
              <a:gd name="connsiteX21" fmla="*/ 2782815 w 6417394"/>
              <a:gd name="connsiteY21" fmla="*/ 1384995 h 1384995"/>
              <a:gd name="connsiteX22" fmla="*/ 2391938 w 6417394"/>
              <a:gd name="connsiteY22" fmla="*/ 1384995 h 1384995"/>
              <a:gd name="connsiteX23" fmla="*/ 1680190 w 6417394"/>
              <a:gd name="connsiteY23" fmla="*/ 1384995 h 1384995"/>
              <a:gd name="connsiteX24" fmla="*/ 1160965 w 6417394"/>
              <a:gd name="connsiteY24" fmla="*/ 1384995 h 1384995"/>
              <a:gd name="connsiteX25" fmla="*/ 705913 w 6417394"/>
              <a:gd name="connsiteY25" fmla="*/ 1384995 h 1384995"/>
              <a:gd name="connsiteX26" fmla="*/ 0 w 6417394"/>
              <a:gd name="connsiteY26" fmla="*/ 1384995 h 1384995"/>
              <a:gd name="connsiteX27" fmla="*/ 0 w 6417394"/>
              <a:gd name="connsiteY27" fmla="*/ 951030 h 1384995"/>
              <a:gd name="connsiteX28" fmla="*/ 0 w 6417394"/>
              <a:gd name="connsiteY28" fmla="*/ 461665 h 1384995"/>
              <a:gd name="connsiteX29" fmla="*/ 0 w 6417394"/>
              <a:gd name="connsiteY29"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17394" h="1384995" fill="none" extrusionOk="0">
                <a:moveTo>
                  <a:pt x="0" y="0"/>
                </a:moveTo>
                <a:cubicBezTo>
                  <a:pt x="184723" y="-10078"/>
                  <a:pt x="359263" y="16910"/>
                  <a:pt x="647573" y="0"/>
                </a:cubicBezTo>
                <a:cubicBezTo>
                  <a:pt x="935883" y="-16910"/>
                  <a:pt x="990241" y="18049"/>
                  <a:pt x="1230973" y="0"/>
                </a:cubicBezTo>
                <a:cubicBezTo>
                  <a:pt x="1471705" y="-18049"/>
                  <a:pt x="1487429" y="39580"/>
                  <a:pt x="1621850" y="0"/>
                </a:cubicBezTo>
                <a:cubicBezTo>
                  <a:pt x="1756271" y="-39580"/>
                  <a:pt x="2009219" y="38966"/>
                  <a:pt x="2205250" y="0"/>
                </a:cubicBezTo>
                <a:cubicBezTo>
                  <a:pt x="2401281" y="-38966"/>
                  <a:pt x="2668826" y="25308"/>
                  <a:pt x="2788649" y="0"/>
                </a:cubicBezTo>
                <a:cubicBezTo>
                  <a:pt x="2908472" y="-25308"/>
                  <a:pt x="3111332" y="46126"/>
                  <a:pt x="3307875" y="0"/>
                </a:cubicBezTo>
                <a:cubicBezTo>
                  <a:pt x="3504418" y="-46126"/>
                  <a:pt x="3766677" y="10771"/>
                  <a:pt x="3891274" y="0"/>
                </a:cubicBezTo>
                <a:cubicBezTo>
                  <a:pt x="4015871" y="-10771"/>
                  <a:pt x="4246590" y="19076"/>
                  <a:pt x="4346326" y="0"/>
                </a:cubicBezTo>
                <a:cubicBezTo>
                  <a:pt x="4446062" y="-19076"/>
                  <a:pt x="4725548" y="54305"/>
                  <a:pt x="4993899" y="0"/>
                </a:cubicBezTo>
                <a:cubicBezTo>
                  <a:pt x="5262250" y="-54305"/>
                  <a:pt x="5271666" y="12832"/>
                  <a:pt x="5448951" y="0"/>
                </a:cubicBezTo>
                <a:cubicBezTo>
                  <a:pt x="5626236" y="-12832"/>
                  <a:pt x="6162076" y="6051"/>
                  <a:pt x="6417394" y="0"/>
                </a:cubicBezTo>
                <a:cubicBezTo>
                  <a:pt x="6430485" y="213614"/>
                  <a:pt x="6411660" y="221517"/>
                  <a:pt x="6417394" y="433965"/>
                </a:cubicBezTo>
                <a:cubicBezTo>
                  <a:pt x="6423128" y="646413"/>
                  <a:pt x="6391503" y="702276"/>
                  <a:pt x="6417394" y="854080"/>
                </a:cubicBezTo>
                <a:cubicBezTo>
                  <a:pt x="6443285" y="1005884"/>
                  <a:pt x="6360804" y="1246784"/>
                  <a:pt x="6417394" y="1384995"/>
                </a:cubicBezTo>
                <a:cubicBezTo>
                  <a:pt x="6180796" y="1386140"/>
                  <a:pt x="6109253" y="1332472"/>
                  <a:pt x="5898168" y="1384995"/>
                </a:cubicBezTo>
                <a:cubicBezTo>
                  <a:pt x="5687083" y="1437518"/>
                  <a:pt x="5676367" y="1366654"/>
                  <a:pt x="5507291" y="1384995"/>
                </a:cubicBezTo>
                <a:cubicBezTo>
                  <a:pt x="5338215" y="1403336"/>
                  <a:pt x="5209369" y="1338996"/>
                  <a:pt x="5052239" y="1384995"/>
                </a:cubicBezTo>
                <a:cubicBezTo>
                  <a:pt x="4895109" y="1430994"/>
                  <a:pt x="4740141" y="1340506"/>
                  <a:pt x="4661362" y="1384995"/>
                </a:cubicBezTo>
                <a:cubicBezTo>
                  <a:pt x="4582583" y="1429484"/>
                  <a:pt x="4323718" y="1361776"/>
                  <a:pt x="4206310" y="1384995"/>
                </a:cubicBezTo>
                <a:cubicBezTo>
                  <a:pt x="4088902" y="1408214"/>
                  <a:pt x="3655198" y="1316699"/>
                  <a:pt x="3494563" y="1384995"/>
                </a:cubicBezTo>
                <a:cubicBezTo>
                  <a:pt x="3333928" y="1453291"/>
                  <a:pt x="3116572" y="1368941"/>
                  <a:pt x="2782815" y="1384995"/>
                </a:cubicBezTo>
                <a:cubicBezTo>
                  <a:pt x="2449058" y="1401049"/>
                  <a:pt x="2566710" y="1351363"/>
                  <a:pt x="2391938" y="1384995"/>
                </a:cubicBezTo>
                <a:cubicBezTo>
                  <a:pt x="2217166" y="1418627"/>
                  <a:pt x="2004713" y="1357114"/>
                  <a:pt x="1680190" y="1384995"/>
                </a:cubicBezTo>
                <a:cubicBezTo>
                  <a:pt x="1355667" y="1412876"/>
                  <a:pt x="1400797" y="1359143"/>
                  <a:pt x="1160965" y="1384995"/>
                </a:cubicBezTo>
                <a:cubicBezTo>
                  <a:pt x="921133" y="1410847"/>
                  <a:pt x="928490" y="1337479"/>
                  <a:pt x="705913" y="1384995"/>
                </a:cubicBezTo>
                <a:cubicBezTo>
                  <a:pt x="483336" y="1432511"/>
                  <a:pt x="288131" y="1379771"/>
                  <a:pt x="0" y="1384995"/>
                </a:cubicBezTo>
                <a:cubicBezTo>
                  <a:pt x="-22870" y="1187953"/>
                  <a:pt x="5793" y="1066891"/>
                  <a:pt x="0" y="951030"/>
                </a:cubicBezTo>
                <a:cubicBezTo>
                  <a:pt x="-5793" y="835170"/>
                  <a:pt x="17877" y="648553"/>
                  <a:pt x="0" y="461665"/>
                </a:cubicBezTo>
                <a:cubicBezTo>
                  <a:pt x="-17877" y="274778"/>
                  <a:pt x="22679" y="164249"/>
                  <a:pt x="0" y="0"/>
                </a:cubicBezTo>
                <a:close/>
              </a:path>
              <a:path w="6417394" h="1384995" stroke="0" extrusionOk="0">
                <a:moveTo>
                  <a:pt x="0" y="0"/>
                </a:moveTo>
                <a:cubicBezTo>
                  <a:pt x="311898" y="-65250"/>
                  <a:pt x="449715" y="34547"/>
                  <a:pt x="711747" y="0"/>
                </a:cubicBezTo>
                <a:cubicBezTo>
                  <a:pt x="973779" y="-34547"/>
                  <a:pt x="1276680" y="40977"/>
                  <a:pt x="1423495" y="0"/>
                </a:cubicBezTo>
                <a:cubicBezTo>
                  <a:pt x="1570310" y="-40977"/>
                  <a:pt x="1874144" y="8211"/>
                  <a:pt x="2071068" y="0"/>
                </a:cubicBezTo>
                <a:cubicBezTo>
                  <a:pt x="2267992" y="-8211"/>
                  <a:pt x="2368299" y="689"/>
                  <a:pt x="2590294" y="0"/>
                </a:cubicBezTo>
                <a:cubicBezTo>
                  <a:pt x="2812289" y="-689"/>
                  <a:pt x="2984054" y="22192"/>
                  <a:pt x="3109519" y="0"/>
                </a:cubicBezTo>
                <a:cubicBezTo>
                  <a:pt x="3234984" y="-22192"/>
                  <a:pt x="3350864" y="35293"/>
                  <a:pt x="3500397" y="0"/>
                </a:cubicBezTo>
                <a:cubicBezTo>
                  <a:pt x="3649930" y="-35293"/>
                  <a:pt x="3899825" y="45435"/>
                  <a:pt x="4019622" y="0"/>
                </a:cubicBezTo>
                <a:cubicBezTo>
                  <a:pt x="4139419" y="-45435"/>
                  <a:pt x="4329719" y="42218"/>
                  <a:pt x="4538848" y="0"/>
                </a:cubicBezTo>
                <a:cubicBezTo>
                  <a:pt x="4747977" y="-42218"/>
                  <a:pt x="4909937" y="58885"/>
                  <a:pt x="5058073" y="0"/>
                </a:cubicBezTo>
                <a:cubicBezTo>
                  <a:pt x="5206209" y="-58885"/>
                  <a:pt x="5413485" y="44568"/>
                  <a:pt x="5577299" y="0"/>
                </a:cubicBezTo>
                <a:cubicBezTo>
                  <a:pt x="5741113" y="-44568"/>
                  <a:pt x="6095816" y="71001"/>
                  <a:pt x="6417394" y="0"/>
                </a:cubicBezTo>
                <a:cubicBezTo>
                  <a:pt x="6454322" y="194757"/>
                  <a:pt x="6379692" y="274064"/>
                  <a:pt x="6417394" y="461665"/>
                </a:cubicBezTo>
                <a:cubicBezTo>
                  <a:pt x="6455096" y="649267"/>
                  <a:pt x="6394694" y="692683"/>
                  <a:pt x="6417394" y="923330"/>
                </a:cubicBezTo>
                <a:cubicBezTo>
                  <a:pt x="6440094" y="1153978"/>
                  <a:pt x="6412549" y="1248942"/>
                  <a:pt x="6417394" y="1384995"/>
                </a:cubicBezTo>
                <a:cubicBezTo>
                  <a:pt x="6241919" y="1434273"/>
                  <a:pt x="5935187" y="1315056"/>
                  <a:pt x="5769821" y="1384995"/>
                </a:cubicBezTo>
                <a:cubicBezTo>
                  <a:pt x="5604455" y="1454934"/>
                  <a:pt x="5428677" y="1373237"/>
                  <a:pt x="5250595" y="1384995"/>
                </a:cubicBezTo>
                <a:cubicBezTo>
                  <a:pt x="5072513" y="1396753"/>
                  <a:pt x="4754975" y="1376588"/>
                  <a:pt x="4603022" y="1384995"/>
                </a:cubicBezTo>
                <a:cubicBezTo>
                  <a:pt x="4451069" y="1393402"/>
                  <a:pt x="4216164" y="1380063"/>
                  <a:pt x="3891274" y="1384995"/>
                </a:cubicBezTo>
                <a:cubicBezTo>
                  <a:pt x="3566384" y="1389927"/>
                  <a:pt x="3446147" y="1330958"/>
                  <a:pt x="3307875" y="1384995"/>
                </a:cubicBezTo>
                <a:cubicBezTo>
                  <a:pt x="3169603" y="1439032"/>
                  <a:pt x="3008065" y="1350246"/>
                  <a:pt x="2788649" y="1384995"/>
                </a:cubicBezTo>
                <a:cubicBezTo>
                  <a:pt x="2569233" y="1419744"/>
                  <a:pt x="2540862" y="1333098"/>
                  <a:pt x="2333598" y="1384995"/>
                </a:cubicBezTo>
                <a:cubicBezTo>
                  <a:pt x="2126334" y="1436892"/>
                  <a:pt x="2083200" y="1375328"/>
                  <a:pt x="1942720" y="1384995"/>
                </a:cubicBezTo>
                <a:cubicBezTo>
                  <a:pt x="1802240" y="1394662"/>
                  <a:pt x="1622991" y="1344451"/>
                  <a:pt x="1487669" y="1384995"/>
                </a:cubicBezTo>
                <a:cubicBezTo>
                  <a:pt x="1352347" y="1425539"/>
                  <a:pt x="1264155" y="1380555"/>
                  <a:pt x="1096791" y="1384995"/>
                </a:cubicBezTo>
                <a:cubicBezTo>
                  <a:pt x="929427" y="1389435"/>
                  <a:pt x="815067" y="1372935"/>
                  <a:pt x="705913" y="1384995"/>
                </a:cubicBezTo>
                <a:cubicBezTo>
                  <a:pt x="596759" y="1397055"/>
                  <a:pt x="141761" y="1370036"/>
                  <a:pt x="0" y="1384995"/>
                </a:cubicBezTo>
                <a:cubicBezTo>
                  <a:pt x="-16312" y="1190571"/>
                  <a:pt x="39556" y="1054885"/>
                  <a:pt x="0" y="923330"/>
                </a:cubicBezTo>
                <a:cubicBezTo>
                  <a:pt x="-39556" y="791776"/>
                  <a:pt x="33858" y="592535"/>
                  <a:pt x="0" y="461665"/>
                </a:cubicBezTo>
                <a:cubicBezTo>
                  <a:pt x="-33858" y="330795"/>
                  <a:pt x="1370" y="172845"/>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p:txBody>
      </p:sp>
      <p:pic>
        <p:nvPicPr>
          <p:cNvPr id="36" name="Grafik 4" descr="Ein Bild, das Entwurf, Zeichnung, Kleidung, Clipart enthält.&#10;&#10;Automatisch generierte Beschreibung">
            <a:extLst>
              <a:ext uri="{FF2B5EF4-FFF2-40B4-BE49-F238E27FC236}">
                <a16:creationId xmlns:a16="http://schemas.microsoft.com/office/drawing/2014/main" id="{280F0ABE-1BDE-4CC8-B3F7-F57D54391867}"/>
              </a:ext>
            </a:extLst>
          </p:cNvPr>
          <p:cNvPicPr>
            <a:picLocks noChangeAspect="1"/>
          </p:cNvPicPr>
          <p:nvPr/>
        </p:nvPicPr>
        <p:blipFill>
          <a:blip r:embed="rId3">
            <a:clrChange>
              <a:clrFrom>
                <a:srgbClr val="FFFEFF"/>
              </a:clrFrom>
              <a:clrTo>
                <a:srgbClr val="FFFEFF">
                  <a:alpha val="0"/>
                </a:srgbClr>
              </a:clrTo>
            </a:clrChange>
          </a:blip>
          <a:stretch/>
        </p:blipFill>
        <p:spPr bwMode="auto">
          <a:xfrm flipH="1">
            <a:off x="5985331" y="1137941"/>
            <a:ext cx="765416" cy="1400857"/>
          </a:xfrm>
          <a:prstGeom prst="rect">
            <a:avLst/>
          </a:prstGeom>
        </p:spPr>
      </p:pic>
      <p:pic>
        <p:nvPicPr>
          <p:cNvPr id="38" name="Picture 2" descr="Karikatur, Symbol, Die Glühbirne">
            <a:extLst>
              <a:ext uri="{FF2B5EF4-FFF2-40B4-BE49-F238E27FC236}">
                <a16:creationId xmlns:a16="http://schemas.microsoft.com/office/drawing/2014/main" id="{B6F76361-B8AC-4143-99F7-145A0FF0C710}"/>
              </a:ext>
            </a:extLst>
          </p:cNvPr>
          <p:cNvPicPr>
            <a:picLocks noChangeAspect="1" noChangeArrowheads="1"/>
          </p:cNvPicPr>
          <p:nvPr/>
        </p:nvPicPr>
        <p:blipFill>
          <a:blip r:embed="rId4"/>
          <a:stretch/>
        </p:blipFill>
        <p:spPr bwMode="auto">
          <a:xfrm>
            <a:off x="6205227" y="714409"/>
            <a:ext cx="329308" cy="347755"/>
          </a:xfrm>
          <a:prstGeom prst="rect">
            <a:avLst/>
          </a:prstGeom>
          <a:noFill/>
        </p:spPr>
      </p:pic>
      <p:sp>
        <p:nvSpPr>
          <p:cNvPr id="41" name="TextBox 40">
            <a:extLst>
              <a:ext uri="{FF2B5EF4-FFF2-40B4-BE49-F238E27FC236}">
                <a16:creationId xmlns:a16="http://schemas.microsoft.com/office/drawing/2014/main" id="{63277FEF-B68B-4796-BC42-0AED9A6C8919}"/>
              </a:ext>
            </a:extLst>
          </p:cNvPr>
          <p:cNvSpPr txBox="1"/>
          <p:nvPr/>
        </p:nvSpPr>
        <p:spPr bwMode="auto">
          <a:xfrm>
            <a:off x="182799" y="764523"/>
            <a:ext cx="5966800" cy="2585323"/>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pc="50" dirty="0">
                <a:latin typeface="Fibel Nord" panose="020B0603050302020204" pitchFamily="34" charset="0"/>
              </a:rPr>
              <a:t>Konjunktionen sind Bindewörter. Sie verbinden Wörter, Wortgruppen oder Sätze miteinander und bilden dabei </a:t>
            </a:r>
            <a:r>
              <a:rPr lang="de-DE" b="1" spc="50" dirty="0">
                <a:latin typeface="Fibel Nord" panose="020B0603050302020204" pitchFamily="34" charset="0"/>
              </a:rPr>
              <a:t>Satzgefüge</a:t>
            </a:r>
            <a:r>
              <a:rPr lang="de-DE" spc="50" dirty="0">
                <a:latin typeface="Fibel Nord" panose="020B0603050302020204" pitchFamily="34" charset="0"/>
              </a:rPr>
              <a:t>. Die Konjunktionen </a:t>
            </a:r>
            <a:r>
              <a:rPr lang="de-DE" b="1" spc="50" dirty="0">
                <a:solidFill>
                  <a:schemeClr val="accent2">
                    <a:lumMod val="75000"/>
                  </a:schemeClr>
                </a:solidFill>
                <a:latin typeface="Fibel Nord" panose="020B0603050302020204" pitchFamily="34" charset="0"/>
              </a:rPr>
              <a:t>aber</a:t>
            </a:r>
            <a:r>
              <a:rPr lang="de-DE" spc="50" dirty="0">
                <a:latin typeface="Fibel Nord" panose="020B0603050302020204" pitchFamily="34" charset="0"/>
              </a:rPr>
              <a:t>, </a:t>
            </a:r>
            <a:r>
              <a:rPr lang="de-DE" b="1" spc="50" dirty="0">
                <a:solidFill>
                  <a:schemeClr val="accent2">
                    <a:lumMod val="75000"/>
                  </a:schemeClr>
                </a:solidFill>
                <a:latin typeface="Fibel Nord" panose="020B0603050302020204" pitchFamily="34" charset="0"/>
              </a:rPr>
              <a:t>sondern</a:t>
            </a:r>
            <a:r>
              <a:rPr lang="de-DE" spc="50" dirty="0">
                <a:latin typeface="Fibel Nord" panose="020B0603050302020204" pitchFamily="34" charset="0"/>
              </a:rPr>
              <a:t> und </a:t>
            </a:r>
            <a:r>
              <a:rPr lang="de-DE" b="1" spc="50" dirty="0">
                <a:solidFill>
                  <a:schemeClr val="accent2">
                    <a:lumMod val="75000"/>
                  </a:schemeClr>
                </a:solidFill>
                <a:latin typeface="Fibel Nord" panose="020B0603050302020204" pitchFamily="34" charset="0"/>
              </a:rPr>
              <a:t>denn</a:t>
            </a:r>
            <a:r>
              <a:rPr lang="de-DE" spc="50" dirty="0">
                <a:latin typeface="Fibel Nord" panose="020B0603050302020204" pitchFamily="34" charset="0"/>
              </a:rPr>
              <a:t> brauchen ein </a:t>
            </a:r>
            <a:r>
              <a:rPr lang="de-DE" b="1" spc="50" dirty="0">
                <a:latin typeface="Fibel Nord" panose="020B0603050302020204" pitchFamily="34" charset="0"/>
              </a:rPr>
              <a:t>Komma</a:t>
            </a:r>
            <a:r>
              <a:rPr lang="de-DE" spc="50" dirty="0">
                <a:latin typeface="Fibel Nord" panose="020B0603050302020204" pitchFamily="34" charset="0"/>
              </a:rPr>
              <a:t>.</a:t>
            </a:r>
          </a:p>
          <a:p>
            <a:pPr>
              <a:defRPr/>
            </a:pPr>
            <a:endParaRPr lang="de-DE" spc="50" dirty="0">
              <a:latin typeface="Fibel Nord" panose="020B0603050302020204" pitchFamily="34" charset="0"/>
            </a:endParaRPr>
          </a:p>
          <a:p>
            <a:pPr>
              <a:defRPr/>
            </a:pPr>
            <a:r>
              <a:rPr lang="de-DE" b="1" spc="50" dirty="0">
                <a:latin typeface="Fibel Nord" panose="020B0603050302020204" pitchFamily="34" charset="0"/>
              </a:rPr>
              <a:t>Beispiel:</a:t>
            </a:r>
          </a:p>
          <a:p>
            <a:pPr>
              <a:defRPr/>
            </a:pPr>
            <a:r>
              <a:rPr lang="de-DE" spc="50" dirty="0">
                <a:latin typeface="Fibel Nord" panose="020B0603050302020204" pitchFamily="34" charset="0"/>
              </a:rPr>
              <a:t>Matteo und Naima spielten zusammen. Sie waren befreundet.</a:t>
            </a:r>
          </a:p>
          <a:p>
            <a:pPr marL="360000">
              <a:defRPr/>
            </a:pPr>
            <a:r>
              <a:rPr lang="de-DE" b="1" spc="50" dirty="0">
                <a:latin typeface="Fibel Nord" panose="020B0603050302020204" pitchFamily="34" charset="0"/>
              </a:rPr>
              <a:t>Satzgefüge</a:t>
            </a:r>
            <a:r>
              <a:rPr lang="de-DE" spc="50" dirty="0">
                <a:latin typeface="Fibel Nord" panose="020B0603050302020204" pitchFamily="34" charset="0"/>
              </a:rPr>
              <a:t>: Matteo und Naima spielten zusammen, </a:t>
            </a:r>
            <a:r>
              <a:rPr lang="de-DE" b="1" spc="50" dirty="0">
                <a:solidFill>
                  <a:schemeClr val="accent2">
                    <a:lumMod val="75000"/>
                  </a:schemeClr>
                </a:solidFill>
                <a:latin typeface="Fibel Nord" panose="020B0603050302020204" pitchFamily="34" charset="0"/>
              </a:rPr>
              <a:t>denn</a:t>
            </a:r>
            <a:r>
              <a:rPr lang="de-DE" spc="50" dirty="0">
                <a:solidFill>
                  <a:schemeClr val="accent2">
                    <a:lumMod val="75000"/>
                  </a:schemeClr>
                </a:solidFill>
                <a:latin typeface="Fibel Nord" panose="020B0603050302020204" pitchFamily="34" charset="0"/>
              </a:rPr>
              <a:t> </a:t>
            </a:r>
            <a:r>
              <a:rPr lang="de-DE" spc="50" dirty="0">
                <a:latin typeface="Fibel Nord" panose="020B0603050302020204" pitchFamily="34" charset="0"/>
              </a:rPr>
              <a:t>sie waren befreundet.</a:t>
            </a:r>
          </a:p>
          <a:p>
            <a:endParaRPr lang="de-DE" dirty="0"/>
          </a:p>
        </p:txBody>
      </p:sp>
      <p:pic>
        <p:nvPicPr>
          <p:cNvPr id="39" name="Grafik 9" descr="Ein Bild, das Text, Screenshot, Reihe enthält.&#10;&#10;Automatisch generierte Beschreibung">
            <a:extLst>
              <a:ext uri="{FF2B5EF4-FFF2-40B4-BE49-F238E27FC236}">
                <a16:creationId xmlns:a16="http://schemas.microsoft.com/office/drawing/2014/main" id="{311C20AB-0FAF-4C6A-B402-75E0A6444F54}"/>
              </a:ext>
            </a:extLst>
          </p:cNvPr>
          <p:cNvPicPr>
            <a:picLocks noChangeAspect="1"/>
          </p:cNvPicPr>
          <p:nvPr/>
        </p:nvPicPr>
        <p:blipFill>
          <a:blip r:embed="rId5">
            <a:clrChange>
              <a:clrFrom>
                <a:srgbClr val="FFFFFF"/>
              </a:clrFrom>
              <a:clrTo>
                <a:srgbClr val="FFFFFF">
                  <a:alpha val="0"/>
                </a:srgbClr>
              </a:clrTo>
            </a:clrChange>
          </a:blip>
          <a:srcRect l="36911" t="46165" r="50000" b="44097"/>
          <a:stretch/>
        </p:blipFill>
        <p:spPr bwMode="auto">
          <a:xfrm>
            <a:off x="45487" y="2442187"/>
            <a:ext cx="551594" cy="307774"/>
          </a:xfrm>
          <a:prstGeom prst="rect">
            <a:avLst/>
          </a:prstGeom>
        </p:spPr>
      </p:pic>
      <p:sp>
        <p:nvSpPr>
          <p:cNvPr id="6" name="Oval 41"/>
          <p:cNvSpPr/>
          <p:nvPr/>
        </p:nvSpPr>
        <p:spPr bwMode="auto">
          <a:xfrm>
            <a:off x="4716828" y="2554645"/>
            <a:ext cx="109648" cy="195316"/>
          </a:xfrm>
          <a:prstGeom prst="ellipse">
            <a:avLst/>
          </a:prstGeom>
          <a:noFill/>
          <a:ln w="19050" cap="flat">
            <a:solidFill>
              <a:schemeClr val="accent2">
                <a:lumMod val="75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3" name="TextBox 42">
            <a:extLst>
              <a:ext uri="{FF2B5EF4-FFF2-40B4-BE49-F238E27FC236}">
                <a16:creationId xmlns:a16="http://schemas.microsoft.com/office/drawing/2014/main" id="{3D5BDC70-48E3-49A7-85E2-246B2D662A65}"/>
              </a:ext>
            </a:extLst>
          </p:cNvPr>
          <p:cNvSpPr txBox="1"/>
          <p:nvPr/>
        </p:nvSpPr>
        <p:spPr bwMode="auto">
          <a:xfrm>
            <a:off x="951579" y="4163862"/>
            <a:ext cx="6007562" cy="452431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Naima versuchte den Ball vom Baum zu holen.</a:t>
            </a:r>
          </a:p>
          <a:p>
            <a:r>
              <a:rPr lang="de-DE" spc="50" dirty="0">
                <a:latin typeface="Fibel Nord" panose="020B0603050302020204" pitchFamily="34" charset="0"/>
              </a:rPr>
              <a:t>Sie war größer als Matteo.</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Ela war nur halb so groß wie ihr Vater.</a:t>
            </a:r>
          </a:p>
          <a:p>
            <a:r>
              <a:rPr lang="de-DE" spc="50" dirty="0">
                <a:latin typeface="Fibel Nord" panose="020B0603050302020204" pitchFamily="34" charset="0"/>
              </a:rPr>
              <a:t>Sie war sehr stark.</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Malek machte nicht mit seinem Sohn Sport.</a:t>
            </a:r>
          </a:p>
          <a:p>
            <a:r>
              <a:rPr lang="de-DE" spc="50" dirty="0">
                <a:latin typeface="Fibel Nord" panose="020B0603050302020204" pitchFamily="34" charset="0"/>
              </a:rPr>
              <a:t>Er machte mit seiner Tochter Sport.</a:t>
            </a:r>
          </a:p>
        </p:txBody>
      </p:sp>
    </p:spTree>
    <p:extLst>
      <p:ext uri="{BB962C8B-B14F-4D97-AF65-F5344CB8AC3E}">
        <p14:creationId xmlns:p14="http://schemas.microsoft.com/office/powerpoint/2010/main" val="22342488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41267137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153" name="Group"/>
          <p:cNvGrpSpPr/>
          <p:nvPr/>
        </p:nvGrpSpPr>
        <p:grpSpPr bwMode="auto">
          <a:xfrm>
            <a:off x="435838" y="3544422"/>
            <a:ext cx="6227354" cy="646327"/>
            <a:chOff x="-1" y="3"/>
            <a:chExt cx="6227353" cy="646323"/>
          </a:xfrm>
        </p:grpSpPr>
        <p:sp>
          <p:nvSpPr>
            <p:cNvPr id="1149" name="TextBox 21"/>
            <p:cNvSpPr txBox="1"/>
            <p:nvPr/>
          </p:nvSpPr>
          <p:spPr bwMode="auto">
            <a:xfrm>
              <a:off x="431348" y="3"/>
              <a:ext cx="5796004" cy="646323"/>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Bilde Satzgefüge aus den zwei Sätzen mit den Konjunktionen aus dem Kasten.</a:t>
              </a:r>
              <a:endParaRPr spc="50" dirty="0"/>
            </a:p>
          </p:txBody>
        </p:sp>
        <p:grpSp>
          <p:nvGrpSpPr>
            <p:cNvPr id="1152" name="Oval 22"/>
            <p:cNvGrpSpPr/>
            <p:nvPr/>
          </p:nvGrpSpPr>
          <p:grpSpPr bwMode="auto">
            <a:xfrm>
              <a:off x="-1" y="754"/>
              <a:ext cx="365765" cy="369326"/>
              <a:chOff x="-1" y="754"/>
              <a:chExt cx="365764" cy="369325"/>
            </a:xfrm>
          </p:grpSpPr>
          <p:sp>
            <p:nvSpPr>
              <p:cNvPr id="1150" name="Circle"/>
              <p:cNvSpPr/>
              <p:nvPr/>
            </p:nvSpPr>
            <p:spPr bwMode="auto">
              <a:xfrm>
                <a:off x="-1" y="2537"/>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5798" y="75299"/>
                      <a:pt x="82545" y="-3687"/>
                      <a:pt x="182882" y="0"/>
                    </a:cubicBezTo>
                    <a:cubicBezTo>
                      <a:pt x="272357" y="18946"/>
                      <a:pt x="353235" y="62895"/>
                      <a:pt x="365764" y="182885"/>
                    </a:cubicBezTo>
                    <a:cubicBezTo>
                      <a:pt x="382337" y="304225"/>
                      <a:pt x="285946" y="376376"/>
                      <a:pt x="182882" y="365770"/>
                    </a:cubicBezTo>
                    <a:cubicBezTo>
                      <a:pt x="77415" y="385126"/>
                      <a:pt x="-5638" y="280594"/>
                      <a:pt x="0" y="182885"/>
                    </a:cubicBezTo>
                    <a:close/>
                  </a:path>
                  <a:path w="365764" h="365769" stroke="0" extrusionOk="0">
                    <a:moveTo>
                      <a:pt x="0" y="182885"/>
                    </a:moveTo>
                    <a:cubicBezTo>
                      <a:pt x="-21208" y="100057"/>
                      <a:pt x="66547" y="-5983"/>
                      <a:pt x="182882" y="0"/>
                    </a:cubicBezTo>
                    <a:cubicBezTo>
                      <a:pt x="276123" y="23898"/>
                      <a:pt x="346215" y="102605"/>
                      <a:pt x="365764" y="182885"/>
                    </a:cubicBezTo>
                    <a:cubicBezTo>
                      <a:pt x="349807" y="296750"/>
                      <a:pt x="267052" y="362200"/>
                      <a:pt x="182882" y="365770"/>
                    </a:cubicBezTo>
                    <a:cubicBezTo>
                      <a:pt x="96119" y="360754"/>
                      <a:pt x="7902" y="269389"/>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1151" name="1"/>
              <p:cNvSpPr txBox="1"/>
              <p:nvPr/>
            </p:nvSpPr>
            <p:spPr bwMode="auto">
              <a:xfrm>
                <a:off x="105634" y="754"/>
                <a:ext cx="154495" cy="369325"/>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grpSp>
        <p:nvGrpSpPr>
          <p:cNvPr id="1156" name="Group 25"/>
          <p:cNvGrpSpPr/>
          <p:nvPr/>
        </p:nvGrpSpPr>
        <p:grpSpPr bwMode="auto">
          <a:xfrm>
            <a:off x="460805" y="6315282"/>
            <a:ext cx="748619" cy="365766"/>
            <a:chOff x="0" y="-1"/>
            <a:chExt cx="748617" cy="365766"/>
          </a:xfrm>
        </p:grpSpPr>
        <p:sp>
          <p:nvSpPr>
            <p:cNvPr id="1154" name="Oval 26"/>
            <p:cNvSpPr/>
            <p:nvPr/>
          </p:nvSpPr>
          <p:spPr bwMode="auto">
            <a:xfrm>
              <a:off x="0" y="-1"/>
              <a:ext cx="365765" cy="365766"/>
            </a:xfrm>
            <a:custGeom>
              <a:avLst/>
              <a:gdLst>
                <a:gd name="connsiteX0" fmla="*/ 0 w 365765"/>
                <a:gd name="connsiteY0" fmla="*/ 182883 h 365766"/>
                <a:gd name="connsiteX1" fmla="*/ 182883 w 365765"/>
                <a:gd name="connsiteY1" fmla="*/ 0 h 365766"/>
                <a:gd name="connsiteX2" fmla="*/ 365766 w 365765"/>
                <a:gd name="connsiteY2" fmla="*/ 182883 h 365766"/>
                <a:gd name="connsiteX3" fmla="*/ 182883 w 365765"/>
                <a:gd name="connsiteY3" fmla="*/ 365766 h 365766"/>
                <a:gd name="connsiteX4" fmla="*/ 0 w 365765"/>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5" h="365766" fill="none" extrusionOk="0">
                  <a:moveTo>
                    <a:pt x="0" y="182883"/>
                  </a:moveTo>
                  <a:cubicBezTo>
                    <a:pt x="-2159" y="83604"/>
                    <a:pt x="84417" y="-15178"/>
                    <a:pt x="182883" y="0"/>
                  </a:cubicBezTo>
                  <a:cubicBezTo>
                    <a:pt x="270838" y="-21779"/>
                    <a:pt x="337418" y="73099"/>
                    <a:pt x="365766" y="182883"/>
                  </a:cubicBezTo>
                  <a:cubicBezTo>
                    <a:pt x="376974" y="308136"/>
                    <a:pt x="286704" y="371326"/>
                    <a:pt x="182883" y="365766"/>
                  </a:cubicBezTo>
                  <a:cubicBezTo>
                    <a:pt x="87499" y="358002"/>
                    <a:pt x="-10310" y="258857"/>
                    <a:pt x="0" y="182883"/>
                  </a:cubicBezTo>
                  <a:close/>
                </a:path>
                <a:path w="365765" h="365766" stroke="0" extrusionOk="0">
                  <a:moveTo>
                    <a:pt x="0" y="182883"/>
                  </a:moveTo>
                  <a:cubicBezTo>
                    <a:pt x="-2664" y="79398"/>
                    <a:pt x="88087" y="28279"/>
                    <a:pt x="182883" y="0"/>
                  </a:cubicBezTo>
                  <a:cubicBezTo>
                    <a:pt x="306352" y="-345"/>
                    <a:pt x="350629" y="58301"/>
                    <a:pt x="365766" y="182883"/>
                  </a:cubicBezTo>
                  <a:cubicBezTo>
                    <a:pt x="368331" y="285012"/>
                    <a:pt x="275386" y="388486"/>
                    <a:pt x="182883" y="365766"/>
                  </a:cubicBezTo>
                  <a:cubicBezTo>
                    <a:pt x="89985" y="352512"/>
                    <a:pt x="10288" y="303296"/>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55" name="TextBox 27"/>
            <p:cNvSpPr txBox="1"/>
            <p:nvPr/>
          </p:nvSpPr>
          <p:spPr bwMode="auto">
            <a:xfrm>
              <a:off x="78053" y="2871"/>
              <a:ext cx="670564"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b.</a:t>
              </a:r>
            </a:p>
          </p:txBody>
        </p:sp>
      </p:grpSp>
      <p:grpSp>
        <p:nvGrpSpPr>
          <p:cNvPr id="1159" name="Group 28"/>
          <p:cNvGrpSpPr/>
          <p:nvPr/>
        </p:nvGrpSpPr>
        <p:grpSpPr bwMode="auto">
          <a:xfrm>
            <a:off x="466056" y="7963663"/>
            <a:ext cx="709594" cy="342090"/>
            <a:chOff x="-1" y="-1"/>
            <a:chExt cx="748617" cy="365766"/>
          </a:xfrm>
        </p:grpSpPr>
        <p:sp>
          <p:nvSpPr>
            <p:cNvPr id="1157" name="Oval 29"/>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16157" y="94800"/>
                    <a:pt x="59369" y="-8042"/>
                    <a:pt x="182883" y="0"/>
                  </a:cubicBezTo>
                  <a:cubicBezTo>
                    <a:pt x="258739" y="10506"/>
                    <a:pt x="387607" y="79416"/>
                    <a:pt x="365766" y="182883"/>
                  </a:cubicBezTo>
                  <a:cubicBezTo>
                    <a:pt x="353601" y="278221"/>
                    <a:pt x="255670" y="363138"/>
                    <a:pt x="182883" y="365766"/>
                  </a:cubicBezTo>
                  <a:cubicBezTo>
                    <a:pt x="80431" y="341473"/>
                    <a:pt x="-15273" y="307783"/>
                    <a:pt x="0" y="182883"/>
                  </a:cubicBezTo>
                  <a:close/>
                </a:path>
                <a:path w="365766" h="365766" stroke="0" extrusionOk="0">
                  <a:moveTo>
                    <a:pt x="0" y="182883"/>
                  </a:moveTo>
                  <a:cubicBezTo>
                    <a:pt x="2576" y="74921"/>
                    <a:pt x="70367" y="16044"/>
                    <a:pt x="182883" y="0"/>
                  </a:cubicBezTo>
                  <a:cubicBezTo>
                    <a:pt x="266456" y="19234"/>
                    <a:pt x="375955" y="59246"/>
                    <a:pt x="365766" y="182883"/>
                  </a:cubicBezTo>
                  <a:cubicBezTo>
                    <a:pt x="374022" y="290545"/>
                    <a:pt x="272153" y="345365"/>
                    <a:pt x="182883" y="365766"/>
                  </a:cubicBezTo>
                  <a:cubicBezTo>
                    <a:pt x="104189" y="376501"/>
                    <a:pt x="-2235" y="285037"/>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58" name="TextBox 30"/>
            <p:cNvSpPr txBox="1"/>
            <p:nvPr/>
          </p:nvSpPr>
          <p:spPr bwMode="auto">
            <a:xfrm>
              <a:off x="78053" y="2871"/>
              <a:ext cx="670563" cy="274683"/>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c.</a:t>
              </a:r>
            </a:p>
          </p:txBody>
        </p:sp>
      </p:grpSp>
      <p:grpSp>
        <p:nvGrpSpPr>
          <p:cNvPr id="1170" name="Group 63"/>
          <p:cNvGrpSpPr/>
          <p:nvPr/>
        </p:nvGrpSpPr>
        <p:grpSpPr bwMode="auto">
          <a:xfrm>
            <a:off x="438446" y="4682468"/>
            <a:ext cx="748619" cy="365766"/>
            <a:chOff x="-1" y="-1"/>
            <a:chExt cx="748617" cy="365766"/>
          </a:xfrm>
        </p:grpSpPr>
        <p:sp>
          <p:nvSpPr>
            <p:cNvPr id="1168" name="Oval 64"/>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16122" y="105474"/>
                    <a:pt x="67804" y="19822"/>
                    <a:pt x="182883" y="0"/>
                  </a:cubicBezTo>
                  <a:cubicBezTo>
                    <a:pt x="268077" y="-12672"/>
                    <a:pt x="371800" y="85714"/>
                    <a:pt x="365766" y="182883"/>
                  </a:cubicBezTo>
                  <a:cubicBezTo>
                    <a:pt x="382505" y="300420"/>
                    <a:pt x="297129" y="377409"/>
                    <a:pt x="182883" y="365766"/>
                  </a:cubicBezTo>
                  <a:cubicBezTo>
                    <a:pt x="103716" y="353238"/>
                    <a:pt x="17496" y="295467"/>
                    <a:pt x="0" y="182883"/>
                  </a:cubicBezTo>
                  <a:close/>
                </a:path>
                <a:path w="365766" h="365766" stroke="0" extrusionOk="0">
                  <a:moveTo>
                    <a:pt x="0" y="182883"/>
                  </a:moveTo>
                  <a:cubicBezTo>
                    <a:pt x="-11732" y="54941"/>
                    <a:pt x="69767" y="448"/>
                    <a:pt x="182883" y="0"/>
                  </a:cubicBezTo>
                  <a:cubicBezTo>
                    <a:pt x="286990" y="25730"/>
                    <a:pt x="374771" y="66698"/>
                    <a:pt x="365766" y="182883"/>
                  </a:cubicBezTo>
                  <a:cubicBezTo>
                    <a:pt x="372314" y="281943"/>
                    <a:pt x="260603" y="373155"/>
                    <a:pt x="182883" y="365766"/>
                  </a:cubicBezTo>
                  <a:cubicBezTo>
                    <a:pt x="97787" y="368454"/>
                    <a:pt x="1608" y="305654"/>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69" name="TextBox 65"/>
            <p:cNvSpPr txBox="1"/>
            <p:nvPr/>
          </p:nvSpPr>
          <p:spPr bwMode="auto">
            <a:xfrm>
              <a:off x="78053" y="2871"/>
              <a:ext cx="670563"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a.</a:t>
              </a:r>
            </a:p>
          </p:txBody>
        </p:sp>
      </p:grpSp>
      <p:sp>
        <p:nvSpPr>
          <p:cNvPr id="31" name="Slide Number Placeholder 3">
            <a:extLst>
              <a:ext uri="{FF2B5EF4-FFF2-40B4-BE49-F238E27FC236}">
                <a16:creationId xmlns:a16="http://schemas.microsoft.com/office/drawing/2014/main" id="{2181BFB6-609B-4038-8303-E5605681BA07}"/>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109</a:t>
            </a:fld>
            <a:endParaRPr lang="de-DE" dirty="0"/>
          </a:p>
        </p:txBody>
      </p:sp>
      <p:sp>
        <p:nvSpPr>
          <p:cNvPr id="32" name="TextBox 5">
            <a:extLst>
              <a:ext uri="{FF2B5EF4-FFF2-40B4-BE49-F238E27FC236}">
                <a16:creationId xmlns:a16="http://schemas.microsoft.com/office/drawing/2014/main" id="{D88C4775-A187-4022-9905-3C72406451CC}"/>
              </a:ext>
            </a:extLst>
          </p:cNvPr>
          <p:cNvSpPr txBox="1"/>
          <p:nvPr/>
        </p:nvSpPr>
        <p:spPr bwMode="auto">
          <a:xfrm>
            <a:off x="258849" y="386645"/>
            <a:ext cx="5908236"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5.1c: </a:t>
            </a:r>
            <a:r>
              <a:rPr sz="2200" spc="50" dirty="0" err="1"/>
              <a:t>Sätze</a:t>
            </a:r>
            <a:r>
              <a:rPr sz="2200" spc="50" dirty="0"/>
              <a:t> </a:t>
            </a:r>
            <a:r>
              <a:rPr sz="2200" spc="50" dirty="0" err="1"/>
              <a:t>verbinden</a:t>
            </a:r>
            <a:r>
              <a:rPr sz="2200" spc="50" dirty="0"/>
              <a:t> - </a:t>
            </a:r>
            <a:r>
              <a:rPr sz="2200" spc="50" dirty="0" err="1"/>
              <a:t>Konjunktionen</a:t>
            </a:r>
            <a:endParaRPr sz="2200" spc="50" dirty="0"/>
          </a:p>
        </p:txBody>
      </p:sp>
      <p:sp>
        <p:nvSpPr>
          <p:cNvPr id="33" name="TextBox 4">
            <a:extLst>
              <a:ext uri="{FF2B5EF4-FFF2-40B4-BE49-F238E27FC236}">
                <a16:creationId xmlns:a16="http://schemas.microsoft.com/office/drawing/2014/main" id="{DC0BFD0B-5A5E-4C24-9E01-0610FF9B2121}"/>
              </a:ext>
            </a:extLst>
          </p:cNvPr>
          <p:cNvSpPr txBox="1"/>
          <p:nvPr/>
        </p:nvSpPr>
        <p:spPr bwMode="auto">
          <a:xfrm>
            <a:off x="269897" y="846846"/>
            <a:ext cx="6209010" cy="307773"/>
          </a:xfrm>
          <a:prstGeom prst="rect">
            <a:avLst/>
          </a:prstGeom>
          <a:grpFill/>
          <a:ln w="12700">
            <a:miter lim="400000"/>
          </a:ln>
        </p:spPr>
        <p:txBody>
          <a:bodyPr lIns="45718" tIns="45718" rIns="45718" bIns="45718">
            <a:spAutoFit/>
          </a:bodyPr>
          <a:lstStyle/>
          <a:p>
            <a:pPr>
              <a:defRPr sz="1400">
                <a:latin typeface="Fibel Nord"/>
                <a:ea typeface="Fibel Nord"/>
                <a:cs typeface="Fibel Nord"/>
              </a:defRPr>
            </a:pPr>
            <a:endParaRPr sz="1400"/>
          </a:p>
        </p:txBody>
      </p:sp>
      <p:sp>
        <p:nvSpPr>
          <p:cNvPr id="34" name="TextBox 33">
            <a:extLst>
              <a:ext uri="{FF2B5EF4-FFF2-40B4-BE49-F238E27FC236}">
                <a16:creationId xmlns:a16="http://schemas.microsoft.com/office/drawing/2014/main" id="{A3BA5706-112F-4690-9238-B88C9BB0087B}"/>
              </a:ext>
            </a:extLst>
          </p:cNvPr>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5" name="Textfeld 3">
            <a:extLst>
              <a:ext uri="{FF2B5EF4-FFF2-40B4-BE49-F238E27FC236}">
                <a16:creationId xmlns:a16="http://schemas.microsoft.com/office/drawing/2014/main" id="{0509AB6E-5A1F-49D7-ABD7-3990093E24FE}"/>
              </a:ext>
            </a:extLst>
          </p:cNvPr>
          <p:cNvSpPr txBox="1"/>
          <p:nvPr/>
        </p:nvSpPr>
        <p:spPr bwMode="auto">
          <a:xfrm>
            <a:off x="0" y="786925"/>
            <a:ext cx="6858000" cy="2585323"/>
          </a:xfrm>
          <a:custGeom>
            <a:avLst/>
            <a:gdLst>
              <a:gd name="connsiteX0" fmla="*/ 0 w 6417394"/>
              <a:gd name="connsiteY0" fmla="*/ 0 h 1384995"/>
              <a:gd name="connsiteX1" fmla="*/ 647573 w 6417394"/>
              <a:gd name="connsiteY1" fmla="*/ 0 h 1384995"/>
              <a:gd name="connsiteX2" fmla="*/ 1230973 w 6417394"/>
              <a:gd name="connsiteY2" fmla="*/ 0 h 1384995"/>
              <a:gd name="connsiteX3" fmla="*/ 1621850 w 6417394"/>
              <a:gd name="connsiteY3" fmla="*/ 0 h 1384995"/>
              <a:gd name="connsiteX4" fmla="*/ 2205250 w 6417394"/>
              <a:gd name="connsiteY4" fmla="*/ 0 h 1384995"/>
              <a:gd name="connsiteX5" fmla="*/ 2788649 w 6417394"/>
              <a:gd name="connsiteY5" fmla="*/ 0 h 1384995"/>
              <a:gd name="connsiteX6" fmla="*/ 3307875 w 6417394"/>
              <a:gd name="connsiteY6" fmla="*/ 0 h 1384995"/>
              <a:gd name="connsiteX7" fmla="*/ 3891274 w 6417394"/>
              <a:gd name="connsiteY7" fmla="*/ 0 h 1384995"/>
              <a:gd name="connsiteX8" fmla="*/ 4346326 w 6417394"/>
              <a:gd name="connsiteY8" fmla="*/ 0 h 1384995"/>
              <a:gd name="connsiteX9" fmla="*/ 4993899 w 6417394"/>
              <a:gd name="connsiteY9" fmla="*/ 0 h 1384995"/>
              <a:gd name="connsiteX10" fmla="*/ 5448951 w 6417394"/>
              <a:gd name="connsiteY10" fmla="*/ 0 h 1384995"/>
              <a:gd name="connsiteX11" fmla="*/ 6417394 w 6417394"/>
              <a:gd name="connsiteY11" fmla="*/ 0 h 1384995"/>
              <a:gd name="connsiteX12" fmla="*/ 6417394 w 6417394"/>
              <a:gd name="connsiteY12" fmla="*/ 433965 h 1384995"/>
              <a:gd name="connsiteX13" fmla="*/ 6417394 w 6417394"/>
              <a:gd name="connsiteY13" fmla="*/ 854080 h 1384995"/>
              <a:gd name="connsiteX14" fmla="*/ 6417394 w 6417394"/>
              <a:gd name="connsiteY14" fmla="*/ 1384995 h 1384995"/>
              <a:gd name="connsiteX15" fmla="*/ 5898168 w 6417394"/>
              <a:gd name="connsiteY15" fmla="*/ 1384995 h 1384995"/>
              <a:gd name="connsiteX16" fmla="*/ 5507291 w 6417394"/>
              <a:gd name="connsiteY16" fmla="*/ 1384995 h 1384995"/>
              <a:gd name="connsiteX17" fmla="*/ 5052239 w 6417394"/>
              <a:gd name="connsiteY17" fmla="*/ 1384995 h 1384995"/>
              <a:gd name="connsiteX18" fmla="*/ 4661362 w 6417394"/>
              <a:gd name="connsiteY18" fmla="*/ 1384995 h 1384995"/>
              <a:gd name="connsiteX19" fmla="*/ 4206310 w 6417394"/>
              <a:gd name="connsiteY19" fmla="*/ 1384995 h 1384995"/>
              <a:gd name="connsiteX20" fmla="*/ 3494563 w 6417394"/>
              <a:gd name="connsiteY20" fmla="*/ 1384995 h 1384995"/>
              <a:gd name="connsiteX21" fmla="*/ 2782815 w 6417394"/>
              <a:gd name="connsiteY21" fmla="*/ 1384995 h 1384995"/>
              <a:gd name="connsiteX22" fmla="*/ 2391938 w 6417394"/>
              <a:gd name="connsiteY22" fmla="*/ 1384995 h 1384995"/>
              <a:gd name="connsiteX23" fmla="*/ 1680190 w 6417394"/>
              <a:gd name="connsiteY23" fmla="*/ 1384995 h 1384995"/>
              <a:gd name="connsiteX24" fmla="*/ 1160965 w 6417394"/>
              <a:gd name="connsiteY24" fmla="*/ 1384995 h 1384995"/>
              <a:gd name="connsiteX25" fmla="*/ 705913 w 6417394"/>
              <a:gd name="connsiteY25" fmla="*/ 1384995 h 1384995"/>
              <a:gd name="connsiteX26" fmla="*/ 0 w 6417394"/>
              <a:gd name="connsiteY26" fmla="*/ 1384995 h 1384995"/>
              <a:gd name="connsiteX27" fmla="*/ 0 w 6417394"/>
              <a:gd name="connsiteY27" fmla="*/ 951030 h 1384995"/>
              <a:gd name="connsiteX28" fmla="*/ 0 w 6417394"/>
              <a:gd name="connsiteY28" fmla="*/ 461665 h 1384995"/>
              <a:gd name="connsiteX29" fmla="*/ 0 w 6417394"/>
              <a:gd name="connsiteY29"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17394" h="1384995" fill="none" extrusionOk="0">
                <a:moveTo>
                  <a:pt x="0" y="0"/>
                </a:moveTo>
                <a:cubicBezTo>
                  <a:pt x="184723" y="-10078"/>
                  <a:pt x="359263" y="16910"/>
                  <a:pt x="647573" y="0"/>
                </a:cubicBezTo>
                <a:cubicBezTo>
                  <a:pt x="935883" y="-16910"/>
                  <a:pt x="990241" y="18049"/>
                  <a:pt x="1230973" y="0"/>
                </a:cubicBezTo>
                <a:cubicBezTo>
                  <a:pt x="1471705" y="-18049"/>
                  <a:pt x="1487429" y="39580"/>
                  <a:pt x="1621850" y="0"/>
                </a:cubicBezTo>
                <a:cubicBezTo>
                  <a:pt x="1756271" y="-39580"/>
                  <a:pt x="2009219" y="38966"/>
                  <a:pt x="2205250" y="0"/>
                </a:cubicBezTo>
                <a:cubicBezTo>
                  <a:pt x="2401281" y="-38966"/>
                  <a:pt x="2668826" y="25308"/>
                  <a:pt x="2788649" y="0"/>
                </a:cubicBezTo>
                <a:cubicBezTo>
                  <a:pt x="2908472" y="-25308"/>
                  <a:pt x="3111332" y="46126"/>
                  <a:pt x="3307875" y="0"/>
                </a:cubicBezTo>
                <a:cubicBezTo>
                  <a:pt x="3504418" y="-46126"/>
                  <a:pt x="3766677" y="10771"/>
                  <a:pt x="3891274" y="0"/>
                </a:cubicBezTo>
                <a:cubicBezTo>
                  <a:pt x="4015871" y="-10771"/>
                  <a:pt x="4246590" y="19076"/>
                  <a:pt x="4346326" y="0"/>
                </a:cubicBezTo>
                <a:cubicBezTo>
                  <a:pt x="4446062" y="-19076"/>
                  <a:pt x="4725548" y="54305"/>
                  <a:pt x="4993899" y="0"/>
                </a:cubicBezTo>
                <a:cubicBezTo>
                  <a:pt x="5262250" y="-54305"/>
                  <a:pt x="5271666" y="12832"/>
                  <a:pt x="5448951" y="0"/>
                </a:cubicBezTo>
                <a:cubicBezTo>
                  <a:pt x="5626236" y="-12832"/>
                  <a:pt x="6162076" y="6051"/>
                  <a:pt x="6417394" y="0"/>
                </a:cubicBezTo>
                <a:cubicBezTo>
                  <a:pt x="6430485" y="213614"/>
                  <a:pt x="6411660" y="221517"/>
                  <a:pt x="6417394" y="433965"/>
                </a:cubicBezTo>
                <a:cubicBezTo>
                  <a:pt x="6423128" y="646413"/>
                  <a:pt x="6391503" y="702276"/>
                  <a:pt x="6417394" y="854080"/>
                </a:cubicBezTo>
                <a:cubicBezTo>
                  <a:pt x="6443285" y="1005884"/>
                  <a:pt x="6360804" y="1246784"/>
                  <a:pt x="6417394" y="1384995"/>
                </a:cubicBezTo>
                <a:cubicBezTo>
                  <a:pt x="6180796" y="1386140"/>
                  <a:pt x="6109253" y="1332472"/>
                  <a:pt x="5898168" y="1384995"/>
                </a:cubicBezTo>
                <a:cubicBezTo>
                  <a:pt x="5687083" y="1437518"/>
                  <a:pt x="5676367" y="1366654"/>
                  <a:pt x="5507291" y="1384995"/>
                </a:cubicBezTo>
                <a:cubicBezTo>
                  <a:pt x="5338215" y="1403336"/>
                  <a:pt x="5209369" y="1338996"/>
                  <a:pt x="5052239" y="1384995"/>
                </a:cubicBezTo>
                <a:cubicBezTo>
                  <a:pt x="4895109" y="1430994"/>
                  <a:pt x="4740141" y="1340506"/>
                  <a:pt x="4661362" y="1384995"/>
                </a:cubicBezTo>
                <a:cubicBezTo>
                  <a:pt x="4582583" y="1429484"/>
                  <a:pt x="4323718" y="1361776"/>
                  <a:pt x="4206310" y="1384995"/>
                </a:cubicBezTo>
                <a:cubicBezTo>
                  <a:pt x="4088902" y="1408214"/>
                  <a:pt x="3655198" y="1316699"/>
                  <a:pt x="3494563" y="1384995"/>
                </a:cubicBezTo>
                <a:cubicBezTo>
                  <a:pt x="3333928" y="1453291"/>
                  <a:pt x="3116572" y="1368941"/>
                  <a:pt x="2782815" y="1384995"/>
                </a:cubicBezTo>
                <a:cubicBezTo>
                  <a:pt x="2449058" y="1401049"/>
                  <a:pt x="2566710" y="1351363"/>
                  <a:pt x="2391938" y="1384995"/>
                </a:cubicBezTo>
                <a:cubicBezTo>
                  <a:pt x="2217166" y="1418627"/>
                  <a:pt x="2004713" y="1357114"/>
                  <a:pt x="1680190" y="1384995"/>
                </a:cubicBezTo>
                <a:cubicBezTo>
                  <a:pt x="1355667" y="1412876"/>
                  <a:pt x="1400797" y="1359143"/>
                  <a:pt x="1160965" y="1384995"/>
                </a:cubicBezTo>
                <a:cubicBezTo>
                  <a:pt x="921133" y="1410847"/>
                  <a:pt x="928490" y="1337479"/>
                  <a:pt x="705913" y="1384995"/>
                </a:cubicBezTo>
                <a:cubicBezTo>
                  <a:pt x="483336" y="1432511"/>
                  <a:pt x="288131" y="1379771"/>
                  <a:pt x="0" y="1384995"/>
                </a:cubicBezTo>
                <a:cubicBezTo>
                  <a:pt x="-22870" y="1187953"/>
                  <a:pt x="5793" y="1066891"/>
                  <a:pt x="0" y="951030"/>
                </a:cubicBezTo>
                <a:cubicBezTo>
                  <a:pt x="-5793" y="835170"/>
                  <a:pt x="17877" y="648553"/>
                  <a:pt x="0" y="461665"/>
                </a:cubicBezTo>
                <a:cubicBezTo>
                  <a:pt x="-17877" y="274778"/>
                  <a:pt x="22679" y="164249"/>
                  <a:pt x="0" y="0"/>
                </a:cubicBezTo>
                <a:close/>
              </a:path>
              <a:path w="6417394" h="1384995" stroke="0" extrusionOk="0">
                <a:moveTo>
                  <a:pt x="0" y="0"/>
                </a:moveTo>
                <a:cubicBezTo>
                  <a:pt x="311898" y="-65250"/>
                  <a:pt x="449715" y="34547"/>
                  <a:pt x="711747" y="0"/>
                </a:cubicBezTo>
                <a:cubicBezTo>
                  <a:pt x="973779" y="-34547"/>
                  <a:pt x="1276680" y="40977"/>
                  <a:pt x="1423495" y="0"/>
                </a:cubicBezTo>
                <a:cubicBezTo>
                  <a:pt x="1570310" y="-40977"/>
                  <a:pt x="1874144" y="8211"/>
                  <a:pt x="2071068" y="0"/>
                </a:cubicBezTo>
                <a:cubicBezTo>
                  <a:pt x="2267992" y="-8211"/>
                  <a:pt x="2368299" y="689"/>
                  <a:pt x="2590294" y="0"/>
                </a:cubicBezTo>
                <a:cubicBezTo>
                  <a:pt x="2812289" y="-689"/>
                  <a:pt x="2984054" y="22192"/>
                  <a:pt x="3109519" y="0"/>
                </a:cubicBezTo>
                <a:cubicBezTo>
                  <a:pt x="3234984" y="-22192"/>
                  <a:pt x="3350864" y="35293"/>
                  <a:pt x="3500397" y="0"/>
                </a:cubicBezTo>
                <a:cubicBezTo>
                  <a:pt x="3649930" y="-35293"/>
                  <a:pt x="3899825" y="45435"/>
                  <a:pt x="4019622" y="0"/>
                </a:cubicBezTo>
                <a:cubicBezTo>
                  <a:pt x="4139419" y="-45435"/>
                  <a:pt x="4329719" y="42218"/>
                  <a:pt x="4538848" y="0"/>
                </a:cubicBezTo>
                <a:cubicBezTo>
                  <a:pt x="4747977" y="-42218"/>
                  <a:pt x="4909937" y="58885"/>
                  <a:pt x="5058073" y="0"/>
                </a:cubicBezTo>
                <a:cubicBezTo>
                  <a:pt x="5206209" y="-58885"/>
                  <a:pt x="5413485" y="44568"/>
                  <a:pt x="5577299" y="0"/>
                </a:cubicBezTo>
                <a:cubicBezTo>
                  <a:pt x="5741113" y="-44568"/>
                  <a:pt x="6095816" y="71001"/>
                  <a:pt x="6417394" y="0"/>
                </a:cubicBezTo>
                <a:cubicBezTo>
                  <a:pt x="6454322" y="194757"/>
                  <a:pt x="6379692" y="274064"/>
                  <a:pt x="6417394" y="461665"/>
                </a:cubicBezTo>
                <a:cubicBezTo>
                  <a:pt x="6455096" y="649267"/>
                  <a:pt x="6394694" y="692683"/>
                  <a:pt x="6417394" y="923330"/>
                </a:cubicBezTo>
                <a:cubicBezTo>
                  <a:pt x="6440094" y="1153978"/>
                  <a:pt x="6412549" y="1248942"/>
                  <a:pt x="6417394" y="1384995"/>
                </a:cubicBezTo>
                <a:cubicBezTo>
                  <a:pt x="6241919" y="1434273"/>
                  <a:pt x="5935187" y="1315056"/>
                  <a:pt x="5769821" y="1384995"/>
                </a:cubicBezTo>
                <a:cubicBezTo>
                  <a:pt x="5604455" y="1454934"/>
                  <a:pt x="5428677" y="1373237"/>
                  <a:pt x="5250595" y="1384995"/>
                </a:cubicBezTo>
                <a:cubicBezTo>
                  <a:pt x="5072513" y="1396753"/>
                  <a:pt x="4754975" y="1376588"/>
                  <a:pt x="4603022" y="1384995"/>
                </a:cubicBezTo>
                <a:cubicBezTo>
                  <a:pt x="4451069" y="1393402"/>
                  <a:pt x="4216164" y="1380063"/>
                  <a:pt x="3891274" y="1384995"/>
                </a:cubicBezTo>
                <a:cubicBezTo>
                  <a:pt x="3566384" y="1389927"/>
                  <a:pt x="3446147" y="1330958"/>
                  <a:pt x="3307875" y="1384995"/>
                </a:cubicBezTo>
                <a:cubicBezTo>
                  <a:pt x="3169603" y="1439032"/>
                  <a:pt x="3008065" y="1350246"/>
                  <a:pt x="2788649" y="1384995"/>
                </a:cubicBezTo>
                <a:cubicBezTo>
                  <a:pt x="2569233" y="1419744"/>
                  <a:pt x="2540862" y="1333098"/>
                  <a:pt x="2333598" y="1384995"/>
                </a:cubicBezTo>
                <a:cubicBezTo>
                  <a:pt x="2126334" y="1436892"/>
                  <a:pt x="2083200" y="1375328"/>
                  <a:pt x="1942720" y="1384995"/>
                </a:cubicBezTo>
                <a:cubicBezTo>
                  <a:pt x="1802240" y="1394662"/>
                  <a:pt x="1622991" y="1344451"/>
                  <a:pt x="1487669" y="1384995"/>
                </a:cubicBezTo>
                <a:cubicBezTo>
                  <a:pt x="1352347" y="1425539"/>
                  <a:pt x="1264155" y="1380555"/>
                  <a:pt x="1096791" y="1384995"/>
                </a:cubicBezTo>
                <a:cubicBezTo>
                  <a:pt x="929427" y="1389435"/>
                  <a:pt x="815067" y="1372935"/>
                  <a:pt x="705913" y="1384995"/>
                </a:cubicBezTo>
                <a:cubicBezTo>
                  <a:pt x="596759" y="1397055"/>
                  <a:pt x="141761" y="1370036"/>
                  <a:pt x="0" y="1384995"/>
                </a:cubicBezTo>
                <a:cubicBezTo>
                  <a:pt x="-16312" y="1190571"/>
                  <a:pt x="39556" y="1054885"/>
                  <a:pt x="0" y="923330"/>
                </a:cubicBezTo>
                <a:cubicBezTo>
                  <a:pt x="-39556" y="791776"/>
                  <a:pt x="33858" y="592535"/>
                  <a:pt x="0" y="461665"/>
                </a:cubicBezTo>
                <a:cubicBezTo>
                  <a:pt x="-33858" y="330795"/>
                  <a:pt x="1370" y="172845"/>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p:txBody>
      </p:sp>
      <p:pic>
        <p:nvPicPr>
          <p:cNvPr id="36" name="Grafik 4" descr="Ein Bild, das Entwurf, Zeichnung, Kleidung, Clipart enthält.&#10;&#10;Automatisch generierte Beschreibung">
            <a:extLst>
              <a:ext uri="{FF2B5EF4-FFF2-40B4-BE49-F238E27FC236}">
                <a16:creationId xmlns:a16="http://schemas.microsoft.com/office/drawing/2014/main" id="{280F0ABE-1BDE-4CC8-B3F7-F57D54391867}"/>
              </a:ext>
            </a:extLst>
          </p:cNvPr>
          <p:cNvPicPr>
            <a:picLocks noChangeAspect="1"/>
          </p:cNvPicPr>
          <p:nvPr/>
        </p:nvPicPr>
        <p:blipFill>
          <a:blip r:embed="rId2">
            <a:clrChange>
              <a:clrFrom>
                <a:srgbClr val="FFFEFF"/>
              </a:clrFrom>
              <a:clrTo>
                <a:srgbClr val="FFFEFF">
                  <a:alpha val="0"/>
                </a:srgbClr>
              </a:clrTo>
            </a:clrChange>
          </a:blip>
          <a:stretch/>
        </p:blipFill>
        <p:spPr bwMode="auto">
          <a:xfrm flipH="1">
            <a:off x="6158435" y="1121463"/>
            <a:ext cx="692520" cy="1267443"/>
          </a:xfrm>
          <a:prstGeom prst="rect">
            <a:avLst/>
          </a:prstGeom>
        </p:spPr>
      </p:pic>
      <p:pic>
        <p:nvPicPr>
          <p:cNvPr id="38" name="Picture 2" descr="Karikatur, Symbol, Die Glühbirne">
            <a:extLst>
              <a:ext uri="{FF2B5EF4-FFF2-40B4-BE49-F238E27FC236}">
                <a16:creationId xmlns:a16="http://schemas.microsoft.com/office/drawing/2014/main" id="{B6F76361-B8AC-4143-99F7-145A0FF0C710}"/>
              </a:ext>
            </a:extLst>
          </p:cNvPr>
          <p:cNvPicPr>
            <a:picLocks noChangeAspect="1" noChangeArrowheads="1"/>
          </p:cNvPicPr>
          <p:nvPr/>
        </p:nvPicPr>
        <p:blipFill>
          <a:blip r:embed="rId3"/>
          <a:stretch/>
        </p:blipFill>
        <p:spPr bwMode="auto">
          <a:xfrm>
            <a:off x="6380046" y="695880"/>
            <a:ext cx="329308" cy="347755"/>
          </a:xfrm>
          <a:prstGeom prst="rect">
            <a:avLst/>
          </a:prstGeom>
          <a:noFill/>
        </p:spPr>
      </p:pic>
      <p:sp>
        <p:nvSpPr>
          <p:cNvPr id="41" name="TextBox 40">
            <a:extLst>
              <a:ext uri="{FF2B5EF4-FFF2-40B4-BE49-F238E27FC236}">
                <a16:creationId xmlns:a16="http://schemas.microsoft.com/office/drawing/2014/main" id="{63277FEF-B68B-4796-BC42-0AED9A6C8919}"/>
              </a:ext>
            </a:extLst>
          </p:cNvPr>
          <p:cNvSpPr txBox="1"/>
          <p:nvPr/>
        </p:nvSpPr>
        <p:spPr bwMode="auto">
          <a:xfrm>
            <a:off x="182799" y="852205"/>
            <a:ext cx="6209010" cy="1200329"/>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pc="50" dirty="0">
                <a:latin typeface="Fibel Nord" panose="020B0603050302020204" pitchFamily="34" charset="0"/>
              </a:rPr>
              <a:t>Konjunktionen sind Bindewörter. Sie verbinden Wörter, Wortgruppen oder Sätze miteinander und bilden dabei </a:t>
            </a:r>
            <a:r>
              <a:rPr lang="de-DE" b="1" spc="50" dirty="0">
                <a:latin typeface="Fibel Nord" panose="020B0603050302020204" pitchFamily="34" charset="0"/>
              </a:rPr>
              <a:t>Satzgefüge</a:t>
            </a:r>
            <a:r>
              <a:rPr lang="de-DE" spc="50" dirty="0">
                <a:latin typeface="Fibel Nord" panose="020B0603050302020204" pitchFamily="34" charset="0"/>
              </a:rPr>
              <a:t>. Verbindest du zwei Sätze mit </a:t>
            </a:r>
            <a:r>
              <a:rPr lang="de-DE" b="1" spc="50" dirty="0">
                <a:solidFill>
                  <a:schemeClr val="accent2">
                    <a:lumMod val="75000"/>
                  </a:schemeClr>
                </a:solidFill>
                <a:latin typeface="Fibel Nord" panose="020B0603050302020204" pitchFamily="34" charset="0"/>
              </a:rPr>
              <a:t>weil</a:t>
            </a:r>
            <a:r>
              <a:rPr lang="de-DE" spc="50" dirty="0">
                <a:latin typeface="Fibel Nord" panose="020B0603050302020204" pitchFamily="34" charset="0"/>
              </a:rPr>
              <a:t> oder </a:t>
            </a:r>
            <a:r>
              <a:rPr lang="de-DE" b="1" spc="50" dirty="0">
                <a:solidFill>
                  <a:schemeClr val="accent2">
                    <a:lumMod val="75000"/>
                  </a:schemeClr>
                </a:solidFill>
                <a:latin typeface="Fibel Nord" panose="020B0603050302020204" pitchFamily="34" charset="0"/>
              </a:rPr>
              <a:t>damit</a:t>
            </a:r>
            <a:r>
              <a:rPr lang="de-DE" spc="50" dirty="0">
                <a:latin typeface="Fibel Nord" panose="020B0603050302020204" pitchFamily="34" charset="0"/>
              </a:rPr>
              <a:t>, wird der zweite Satz umgestellt. Das </a:t>
            </a:r>
            <a:r>
              <a:rPr lang="de-DE" b="1" spc="50" dirty="0">
                <a:latin typeface="Fibel Nord" panose="020B0603050302020204" pitchFamily="34" charset="0"/>
              </a:rPr>
              <a:t>Verb steht dann hinten</a:t>
            </a:r>
            <a:r>
              <a:rPr lang="de-DE" spc="50" dirty="0">
                <a:latin typeface="Fibel Nord" panose="020B0603050302020204" pitchFamily="34" charset="0"/>
              </a:rPr>
              <a:t>. Zwischen den Sätzen steht ein</a:t>
            </a:r>
            <a:r>
              <a:rPr lang="de-DE" b="1" spc="50" dirty="0">
                <a:latin typeface="Fibel Nord" panose="020B0603050302020204" pitchFamily="34" charset="0"/>
              </a:rPr>
              <a:t> Komma</a:t>
            </a:r>
            <a:r>
              <a:rPr lang="de-DE" spc="50" dirty="0">
                <a:latin typeface="Fibel Nord" panose="020B0603050302020204" pitchFamily="34" charset="0"/>
              </a:rPr>
              <a:t>.</a:t>
            </a:r>
          </a:p>
        </p:txBody>
      </p:sp>
      <p:sp>
        <p:nvSpPr>
          <p:cNvPr id="2" name="TextBox 1">
            <a:extLst>
              <a:ext uri="{FF2B5EF4-FFF2-40B4-BE49-F238E27FC236}">
                <a16:creationId xmlns:a16="http://schemas.microsoft.com/office/drawing/2014/main" id="{3ADB4228-DECF-45E6-A50F-D7F6EF48B300}"/>
              </a:ext>
            </a:extLst>
          </p:cNvPr>
          <p:cNvSpPr txBox="1"/>
          <p:nvPr/>
        </p:nvSpPr>
        <p:spPr bwMode="auto">
          <a:xfrm>
            <a:off x="187454" y="2072769"/>
            <a:ext cx="6489468" cy="1477328"/>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b="1" spc="50" dirty="0">
                <a:latin typeface="Fibel Nord" panose="020B0603050302020204" pitchFamily="34" charset="0"/>
              </a:rPr>
              <a:t>Beispiel:</a:t>
            </a:r>
          </a:p>
          <a:p>
            <a:pPr>
              <a:defRPr/>
            </a:pPr>
            <a:r>
              <a:rPr lang="de-DE" spc="50" dirty="0">
                <a:latin typeface="Fibel Nord" panose="020B0603050302020204" pitchFamily="34" charset="0"/>
              </a:rPr>
              <a:t>Naima und Matteo verbrachten gerne Zeit zusammen. Sie </a:t>
            </a:r>
            <a:r>
              <a:rPr lang="de-DE" b="1" u="sng" spc="50" dirty="0">
                <a:solidFill>
                  <a:schemeClr val="accent2">
                    <a:lumMod val="75000"/>
                  </a:schemeClr>
                </a:solidFill>
                <a:latin typeface="Fibel Nord" panose="020B0603050302020204" pitchFamily="34" charset="0"/>
              </a:rPr>
              <a:t>waren</a:t>
            </a:r>
            <a:r>
              <a:rPr lang="de-DE" spc="50" dirty="0">
                <a:latin typeface="Fibel Nord" panose="020B0603050302020204" pitchFamily="34" charset="0"/>
              </a:rPr>
              <a:t> befreundet.</a:t>
            </a:r>
          </a:p>
          <a:p>
            <a:pPr marL="360000">
              <a:defRPr/>
            </a:pPr>
            <a:r>
              <a:rPr lang="de-DE" b="1" spc="50" dirty="0">
                <a:latin typeface="Fibel Nord" panose="020B0603050302020204" pitchFamily="34" charset="0"/>
              </a:rPr>
              <a:t>Satzgefüge</a:t>
            </a:r>
            <a:r>
              <a:rPr lang="de-DE" spc="50" dirty="0">
                <a:latin typeface="Fibel Nord" panose="020B0603050302020204" pitchFamily="34" charset="0"/>
              </a:rPr>
              <a:t>: Naima und Matteo verbrachten gerne Zeit zusammen</a:t>
            </a:r>
            <a:r>
              <a:rPr lang="de-DE" b="1" spc="50" dirty="0">
                <a:solidFill>
                  <a:schemeClr val="accent2">
                    <a:lumMod val="75000"/>
                  </a:schemeClr>
                </a:solidFill>
                <a:latin typeface="Fibel Nord" panose="020B0603050302020204" pitchFamily="34" charset="0"/>
              </a:rPr>
              <a:t>, weil</a:t>
            </a:r>
            <a:r>
              <a:rPr lang="de-DE" b="1" spc="50" dirty="0">
                <a:solidFill>
                  <a:srgbClr val="00B0F0"/>
                </a:solidFill>
                <a:latin typeface="Fibel Nord" panose="020B0603050302020204" pitchFamily="34" charset="0"/>
              </a:rPr>
              <a:t> </a:t>
            </a:r>
            <a:r>
              <a:rPr lang="de-DE" spc="50" dirty="0">
                <a:latin typeface="Fibel Nord" panose="020B0603050302020204" pitchFamily="34" charset="0"/>
              </a:rPr>
              <a:t>sie befreundet </a:t>
            </a:r>
            <a:r>
              <a:rPr lang="de-DE" b="1" u="sng" spc="50" dirty="0">
                <a:solidFill>
                  <a:schemeClr val="accent2">
                    <a:lumMod val="75000"/>
                  </a:schemeClr>
                </a:solidFill>
                <a:latin typeface="Fibel Nord" panose="020B0603050302020204" pitchFamily="34" charset="0"/>
              </a:rPr>
              <a:t>waren</a:t>
            </a:r>
            <a:r>
              <a:rPr lang="de-DE" spc="50" dirty="0">
                <a:latin typeface="Fibel Nord" panose="020B0603050302020204" pitchFamily="34" charset="0"/>
              </a:rPr>
              <a:t>.</a:t>
            </a:r>
            <a:endParaRPr lang="de-DE" dirty="0"/>
          </a:p>
          <a:p>
            <a:endParaRPr lang="de-DE" dirty="0"/>
          </a:p>
        </p:txBody>
      </p:sp>
      <p:sp>
        <p:nvSpPr>
          <p:cNvPr id="6" name="Oval 41"/>
          <p:cNvSpPr/>
          <p:nvPr/>
        </p:nvSpPr>
        <p:spPr bwMode="auto">
          <a:xfrm>
            <a:off x="5982147" y="2791887"/>
            <a:ext cx="109648" cy="195316"/>
          </a:xfrm>
          <a:prstGeom prst="ellipse">
            <a:avLst/>
          </a:prstGeom>
          <a:noFill/>
          <a:ln w="19050" cap="flat">
            <a:solidFill>
              <a:schemeClr val="accent2">
                <a:lumMod val="75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 name="Textfeld 1">
            <a:extLst>
              <a:ext uri="{FF2B5EF4-FFF2-40B4-BE49-F238E27FC236}">
                <a16:creationId xmlns:a16="http://schemas.microsoft.com/office/drawing/2014/main" id="{8F472525-001B-447E-9CB7-C4797FF67115}"/>
              </a:ext>
            </a:extLst>
          </p:cNvPr>
          <p:cNvSpPr txBox="1"/>
          <p:nvPr/>
        </p:nvSpPr>
        <p:spPr bwMode="auto">
          <a:xfrm>
            <a:off x="3702726" y="3976773"/>
            <a:ext cx="660758" cy="369332"/>
          </a:xfrm>
          <a:custGeom>
            <a:avLst/>
            <a:gdLst>
              <a:gd name="connsiteX0" fmla="*/ 0 w 505267"/>
              <a:gd name="connsiteY0" fmla="*/ 0 h 369332"/>
              <a:gd name="connsiteX1" fmla="*/ 505267 w 505267"/>
              <a:gd name="connsiteY1" fmla="*/ 0 h 369332"/>
              <a:gd name="connsiteX2" fmla="*/ 505267 w 505267"/>
              <a:gd name="connsiteY2" fmla="*/ 369332 h 369332"/>
              <a:gd name="connsiteX3" fmla="*/ 0 w 505267"/>
              <a:gd name="connsiteY3" fmla="*/ 369332 h 369332"/>
              <a:gd name="connsiteX4" fmla="*/ 0 w 505267"/>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7" h="369332" fill="none" extrusionOk="0">
                <a:moveTo>
                  <a:pt x="0" y="0"/>
                </a:moveTo>
                <a:cubicBezTo>
                  <a:pt x="244859" y="-49801"/>
                  <a:pt x="287204" y="31098"/>
                  <a:pt x="505267" y="0"/>
                </a:cubicBezTo>
                <a:cubicBezTo>
                  <a:pt x="544194" y="141288"/>
                  <a:pt x="461216" y="274532"/>
                  <a:pt x="505267" y="369332"/>
                </a:cubicBezTo>
                <a:cubicBezTo>
                  <a:pt x="401926" y="371325"/>
                  <a:pt x="155039" y="312444"/>
                  <a:pt x="0" y="369332"/>
                </a:cubicBezTo>
                <a:cubicBezTo>
                  <a:pt x="-38113" y="185017"/>
                  <a:pt x="972" y="101468"/>
                  <a:pt x="0" y="0"/>
                </a:cubicBezTo>
                <a:close/>
              </a:path>
              <a:path w="505267" h="369332" stroke="0" extrusionOk="0">
                <a:moveTo>
                  <a:pt x="0" y="0"/>
                </a:moveTo>
                <a:cubicBezTo>
                  <a:pt x="176782" y="-53572"/>
                  <a:pt x="359701" y="45021"/>
                  <a:pt x="505267" y="0"/>
                </a:cubicBezTo>
                <a:cubicBezTo>
                  <a:pt x="546855" y="85792"/>
                  <a:pt x="490654" y="264978"/>
                  <a:pt x="505267" y="369332"/>
                </a:cubicBezTo>
                <a:cubicBezTo>
                  <a:pt x="392353" y="374653"/>
                  <a:pt x="173503" y="355197"/>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a:solidFill>
                  <a:schemeClr val="accent1">
                    <a:lumMod val="75000"/>
                  </a:schemeClr>
                </a:solidFill>
                <a:latin typeface="Noteworthy Light"/>
                <a:ea typeface="Noteworthy Light"/>
              </a:rPr>
              <a:t>weil</a:t>
            </a:r>
            <a:endParaRPr/>
          </a:p>
        </p:txBody>
      </p:sp>
      <p:sp>
        <p:nvSpPr>
          <p:cNvPr id="42" name="Textfeld 8">
            <a:extLst>
              <a:ext uri="{FF2B5EF4-FFF2-40B4-BE49-F238E27FC236}">
                <a16:creationId xmlns:a16="http://schemas.microsoft.com/office/drawing/2014/main" id="{B4C0616A-ED22-484E-A43A-3A2B4B3D1EA7}"/>
              </a:ext>
            </a:extLst>
          </p:cNvPr>
          <p:cNvSpPr txBox="1"/>
          <p:nvPr/>
        </p:nvSpPr>
        <p:spPr bwMode="auto">
          <a:xfrm>
            <a:off x="2625980" y="3945243"/>
            <a:ext cx="660758" cy="369332"/>
          </a:xfrm>
          <a:custGeom>
            <a:avLst/>
            <a:gdLst>
              <a:gd name="connsiteX0" fmla="*/ 0 w 660758"/>
              <a:gd name="connsiteY0" fmla="*/ 0 h 369332"/>
              <a:gd name="connsiteX1" fmla="*/ 330379 w 660758"/>
              <a:gd name="connsiteY1" fmla="*/ 0 h 369332"/>
              <a:gd name="connsiteX2" fmla="*/ 660758 w 660758"/>
              <a:gd name="connsiteY2" fmla="*/ 0 h 369332"/>
              <a:gd name="connsiteX3" fmla="*/ 660758 w 660758"/>
              <a:gd name="connsiteY3" fmla="*/ 369332 h 369332"/>
              <a:gd name="connsiteX4" fmla="*/ 323771 w 660758"/>
              <a:gd name="connsiteY4" fmla="*/ 369332 h 369332"/>
              <a:gd name="connsiteX5" fmla="*/ 0 w 660758"/>
              <a:gd name="connsiteY5" fmla="*/ 369332 h 369332"/>
              <a:gd name="connsiteX6" fmla="*/ 0 w 660758"/>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58" h="369332" fill="none" extrusionOk="0">
                <a:moveTo>
                  <a:pt x="0" y="0"/>
                </a:moveTo>
                <a:cubicBezTo>
                  <a:pt x="70670" y="-10499"/>
                  <a:pt x="168256" y="37935"/>
                  <a:pt x="330379" y="0"/>
                </a:cubicBezTo>
                <a:cubicBezTo>
                  <a:pt x="492502" y="-37935"/>
                  <a:pt x="576903" y="35655"/>
                  <a:pt x="660758" y="0"/>
                </a:cubicBezTo>
                <a:cubicBezTo>
                  <a:pt x="690190" y="179448"/>
                  <a:pt x="657001" y="207451"/>
                  <a:pt x="660758" y="369332"/>
                </a:cubicBezTo>
                <a:cubicBezTo>
                  <a:pt x="492332" y="392807"/>
                  <a:pt x="407611" y="346179"/>
                  <a:pt x="323771" y="369332"/>
                </a:cubicBezTo>
                <a:cubicBezTo>
                  <a:pt x="239931" y="392485"/>
                  <a:pt x="72250" y="361861"/>
                  <a:pt x="0" y="369332"/>
                </a:cubicBezTo>
                <a:cubicBezTo>
                  <a:pt x="-12187" y="249686"/>
                  <a:pt x="20576" y="98811"/>
                  <a:pt x="0" y="0"/>
                </a:cubicBezTo>
                <a:close/>
              </a:path>
              <a:path w="660758" h="369332" stroke="0" extrusionOk="0">
                <a:moveTo>
                  <a:pt x="0" y="0"/>
                </a:moveTo>
                <a:cubicBezTo>
                  <a:pt x="96610" y="-20310"/>
                  <a:pt x="220425" y="24851"/>
                  <a:pt x="343594" y="0"/>
                </a:cubicBezTo>
                <a:cubicBezTo>
                  <a:pt x="466763" y="-24851"/>
                  <a:pt x="596972" y="30671"/>
                  <a:pt x="660758" y="0"/>
                </a:cubicBezTo>
                <a:cubicBezTo>
                  <a:pt x="675511" y="174586"/>
                  <a:pt x="620403" y="228732"/>
                  <a:pt x="660758" y="369332"/>
                </a:cubicBezTo>
                <a:cubicBezTo>
                  <a:pt x="520897" y="379519"/>
                  <a:pt x="447072" y="361688"/>
                  <a:pt x="323771" y="369332"/>
                </a:cubicBezTo>
                <a:cubicBezTo>
                  <a:pt x="200470" y="376976"/>
                  <a:pt x="129782" y="359109"/>
                  <a:pt x="0" y="369332"/>
                </a:cubicBezTo>
                <a:cubicBezTo>
                  <a:pt x="-18651" y="294188"/>
                  <a:pt x="38135" y="174240"/>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a:solidFill>
                  <a:schemeClr val="accent1">
                    <a:lumMod val="75000"/>
                  </a:schemeClr>
                </a:solidFill>
                <a:latin typeface="Noteworthy Light"/>
                <a:ea typeface="Noteworthy Light"/>
              </a:rPr>
              <a:t>damit</a:t>
            </a:r>
            <a:endParaRPr/>
          </a:p>
        </p:txBody>
      </p:sp>
      <p:pic>
        <p:nvPicPr>
          <p:cNvPr id="39" name="Grafik 9" descr="Ein Bild, das Text, Screenshot, Reihe enthält.&#10;&#10;Automatisch generierte Beschreibung">
            <a:extLst>
              <a:ext uri="{FF2B5EF4-FFF2-40B4-BE49-F238E27FC236}">
                <a16:creationId xmlns:a16="http://schemas.microsoft.com/office/drawing/2014/main" id="{311C20AB-0FAF-4C6A-B402-75E0A6444F54}"/>
              </a:ext>
            </a:extLst>
          </p:cNvPr>
          <p:cNvPicPr>
            <a:picLocks noChangeAspect="1"/>
          </p:cNvPicPr>
          <p:nvPr/>
        </p:nvPicPr>
        <p:blipFill>
          <a:blip r:embed="rId4">
            <a:clrChange>
              <a:clrFrom>
                <a:srgbClr val="FFFFFF"/>
              </a:clrFrom>
              <a:clrTo>
                <a:srgbClr val="FFFFFF">
                  <a:alpha val="0"/>
                </a:srgbClr>
              </a:clrTo>
            </a:clrChange>
          </a:blip>
          <a:srcRect l="36911" t="46165" r="50000" b="44097"/>
          <a:stretch/>
        </p:blipFill>
        <p:spPr bwMode="auto">
          <a:xfrm>
            <a:off x="38274" y="2664798"/>
            <a:ext cx="551594" cy="307774"/>
          </a:xfrm>
          <a:prstGeom prst="rect">
            <a:avLst/>
          </a:prstGeom>
        </p:spPr>
      </p:pic>
      <p:pic>
        <p:nvPicPr>
          <p:cNvPr id="37" name="Picture 36">
            <a:extLst>
              <a:ext uri="{FF2B5EF4-FFF2-40B4-BE49-F238E27FC236}">
                <a16:creationId xmlns:a16="http://schemas.microsoft.com/office/drawing/2014/main" id="{C60E2C61-3B24-4A39-B0A8-7667A2CB8DA2}"/>
              </a:ext>
            </a:extLst>
          </p:cNvPr>
          <p:cNvPicPr>
            <a:picLocks noChangeAspect="1"/>
          </p:cNvPicPr>
          <p:nvPr/>
        </p:nvPicPr>
        <p:blipFill rotWithShape="1">
          <a:blip r:embed="rId5">
            <a:extLst>
              <a:ext uri="{28A0092B-C50C-407E-A947-70E740481C1C}">
                <a14:useLocalDpi xmlns:a14="http://schemas.microsoft.com/office/drawing/2010/main" val="0"/>
              </a:ext>
            </a:extLst>
          </a:blip>
          <a:srcRect l="12191" t="37866" r="5623" b="52880"/>
          <a:stretch/>
        </p:blipFill>
        <p:spPr bwMode="auto">
          <a:xfrm>
            <a:off x="536659" y="5194461"/>
            <a:ext cx="6300871" cy="1042644"/>
          </a:xfrm>
          <a:prstGeom prst="rect">
            <a:avLst/>
          </a:prstGeom>
        </p:spPr>
      </p:pic>
      <p:pic>
        <p:nvPicPr>
          <p:cNvPr id="44" name="Picture 43">
            <a:extLst>
              <a:ext uri="{FF2B5EF4-FFF2-40B4-BE49-F238E27FC236}">
                <a16:creationId xmlns:a16="http://schemas.microsoft.com/office/drawing/2014/main" id="{69A772F0-F8B1-4FAE-B773-A72D9CB90C2D}"/>
              </a:ext>
            </a:extLst>
          </p:cNvPr>
          <p:cNvPicPr>
            <a:picLocks noChangeAspect="1"/>
          </p:cNvPicPr>
          <p:nvPr/>
        </p:nvPicPr>
        <p:blipFill rotWithShape="1">
          <a:blip r:embed="rId5">
            <a:extLst>
              <a:ext uri="{28A0092B-C50C-407E-A947-70E740481C1C}">
                <a14:useLocalDpi xmlns:a14="http://schemas.microsoft.com/office/drawing/2010/main" val="0"/>
              </a:ext>
            </a:extLst>
          </a:blip>
          <a:srcRect l="12191" t="37866" r="5623" b="52880"/>
          <a:stretch/>
        </p:blipFill>
        <p:spPr bwMode="auto">
          <a:xfrm>
            <a:off x="552579" y="6843535"/>
            <a:ext cx="6300871" cy="1042644"/>
          </a:xfrm>
          <a:prstGeom prst="rect">
            <a:avLst/>
          </a:prstGeom>
        </p:spPr>
      </p:pic>
      <p:pic>
        <p:nvPicPr>
          <p:cNvPr id="45" name="Picture 44">
            <a:extLst>
              <a:ext uri="{FF2B5EF4-FFF2-40B4-BE49-F238E27FC236}">
                <a16:creationId xmlns:a16="http://schemas.microsoft.com/office/drawing/2014/main" id="{E906A686-48B7-4700-9C38-E87F514D4649}"/>
              </a:ext>
            </a:extLst>
          </p:cNvPr>
          <p:cNvPicPr>
            <a:picLocks noChangeAspect="1"/>
          </p:cNvPicPr>
          <p:nvPr/>
        </p:nvPicPr>
        <p:blipFill rotWithShape="1">
          <a:blip r:embed="rId5">
            <a:extLst>
              <a:ext uri="{28A0092B-C50C-407E-A947-70E740481C1C}">
                <a14:useLocalDpi xmlns:a14="http://schemas.microsoft.com/office/drawing/2010/main" val="0"/>
              </a:ext>
            </a:extLst>
          </a:blip>
          <a:srcRect l="12191" t="37866" r="5623" b="52880"/>
          <a:stretch/>
        </p:blipFill>
        <p:spPr bwMode="auto">
          <a:xfrm>
            <a:off x="558176" y="8494723"/>
            <a:ext cx="6290722" cy="1042644"/>
          </a:xfrm>
          <a:prstGeom prst="rect">
            <a:avLst/>
          </a:prstGeom>
        </p:spPr>
      </p:pic>
      <p:sp>
        <p:nvSpPr>
          <p:cNvPr id="43" name="TextBox 42">
            <a:extLst>
              <a:ext uri="{FF2B5EF4-FFF2-40B4-BE49-F238E27FC236}">
                <a16:creationId xmlns:a16="http://schemas.microsoft.com/office/drawing/2014/main" id="{3D5BDC70-48E3-49A7-85E2-246B2D662A65}"/>
              </a:ext>
            </a:extLst>
          </p:cNvPr>
          <p:cNvSpPr txBox="1"/>
          <p:nvPr/>
        </p:nvSpPr>
        <p:spPr bwMode="auto">
          <a:xfrm>
            <a:off x="951579" y="4652376"/>
            <a:ext cx="6007562" cy="3970318"/>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Matteo und Naima verabredeten sich für die Pause. </a:t>
            </a:r>
          </a:p>
          <a:p>
            <a:r>
              <a:rPr lang="de-DE" spc="50" dirty="0">
                <a:latin typeface="Fibel Nord" panose="020B0603050302020204" pitchFamily="34" charset="0"/>
              </a:rPr>
              <a:t>Sie konnten zusammen spielen.</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Naima versuchte den Ball vom Baum zu holen.</a:t>
            </a:r>
          </a:p>
          <a:p>
            <a:r>
              <a:rPr lang="de-DE" spc="50" dirty="0">
                <a:latin typeface="Fibel Nord" panose="020B0603050302020204" pitchFamily="34" charset="0"/>
              </a:rPr>
              <a:t>Sie war größer als Matteo.</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Ela hob ihren Papa hoch.</a:t>
            </a:r>
          </a:p>
          <a:p>
            <a:r>
              <a:rPr lang="de-DE" spc="50" dirty="0">
                <a:latin typeface="Fibel Nord" panose="020B0603050302020204" pitchFamily="34" charset="0"/>
              </a:rPr>
              <a:t>Sie war sehr stark.</a:t>
            </a:r>
          </a:p>
        </p:txBody>
      </p:sp>
    </p:spTree>
    <p:extLst>
      <p:ext uri="{BB962C8B-B14F-4D97-AF65-F5344CB8AC3E}">
        <p14:creationId xmlns:p14="http://schemas.microsoft.com/office/powerpoint/2010/main" val="246409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22" name="Tabelle 31"/>
          <p:cNvGraphicFramePr>
            <a:graphicFrameLocks/>
          </p:cNvGraphicFramePr>
          <p:nvPr>
            <p:extLst>
              <p:ext uri="{D42A27DB-BD31-4B8C-83A1-F6EECF244321}">
                <p14:modId xmlns:p14="http://schemas.microsoft.com/office/powerpoint/2010/main" val="583965196"/>
              </p:ext>
            </p:extLst>
          </p:nvPr>
        </p:nvGraphicFramePr>
        <p:xfrm>
          <a:off x="386623" y="1259150"/>
          <a:ext cx="6320135" cy="7190210"/>
        </p:xfrm>
        <a:graphic>
          <a:graphicData uri="http://schemas.openxmlformats.org/drawingml/2006/table">
            <a:tbl>
              <a:tblPr bandRow="1"/>
              <a:tblGrid>
                <a:gridCol w="829654">
                  <a:extLst>
                    <a:ext uri="{9D8B030D-6E8A-4147-A177-3AD203B41FA5}">
                      <a16:colId xmlns:a16="http://schemas.microsoft.com/office/drawing/2014/main" val="20000"/>
                    </a:ext>
                  </a:extLst>
                </a:gridCol>
                <a:gridCol w="5490481">
                  <a:extLst>
                    <a:ext uri="{9D8B030D-6E8A-4147-A177-3AD203B41FA5}">
                      <a16:colId xmlns:a16="http://schemas.microsoft.com/office/drawing/2014/main" val="20001"/>
                    </a:ext>
                  </a:extLst>
                </a:gridCol>
              </a:tblGrid>
              <a:tr h="518900">
                <a:tc gridSpan="2">
                  <a:txBody>
                    <a:bodyPr/>
                    <a:lstStyle/>
                    <a:p>
                      <a:pPr algn="l" defTabSz="685800">
                        <a:defRPr sz="1200" b="1"/>
                      </a:pPr>
                      <a:r>
                        <a:rPr sz="1400" dirty="0">
                          <a:latin typeface="+mn-lt"/>
                        </a:rPr>
                        <a:t>ZIEL:</a:t>
                      </a:r>
                    </a:p>
                    <a:p>
                      <a:pPr algn="l" defTabSz="685800">
                        <a:defRPr sz="1200"/>
                      </a:pPr>
                      <a:r>
                        <a:rPr sz="1400" dirty="0">
                          <a:latin typeface="+mn-lt"/>
                        </a:rPr>
                        <a:t>Die </a:t>
                      </a:r>
                      <a:r>
                        <a:rPr lang="de-DE" sz="1400" dirty="0" err="1">
                          <a:latin typeface="+mn-lt"/>
                        </a:rPr>
                        <a:t>SuS</a:t>
                      </a:r>
                      <a:r>
                        <a:rPr lang="de-DE" sz="1400" dirty="0">
                          <a:latin typeface="+mn-lt"/>
                        </a:rPr>
                        <a:t> </a:t>
                      </a:r>
                      <a:r>
                        <a:rPr sz="1400" dirty="0" err="1">
                          <a:latin typeface="+mn-lt"/>
                        </a:rPr>
                        <a:t>erstellen</a:t>
                      </a:r>
                      <a:r>
                        <a:rPr sz="1400" dirty="0">
                          <a:latin typeface="+mn-lt"/>
                        </a:rPr>
                        <a:t> </a:t>
                      </a:r>
                      <a:r>
                        <a:rPr sz="1400" dirty="0" err="1">
                          <a:latin typeface="+mn-lt"/>
                        </a:rPr>
                        <a:t>anhand</a:t>
                      </a:r>
                      <a:r>
                        <a:rPr sz="1400" dirty="0">
                          <a:latin typeface="+mn-lt"/>
                        </a:rPr>
                        <a:t> von </a:t>
                      </a:r>
                      <a:r>
                        <a:rPr sz="1400" dirty="0" err="1">
                          <a:latin typeface="+mn-lt"/>
                        </a:rPr>
                        <a:t>Modelltexten</a:t>
                      </a:r>
                      <a:r>
                        <a:rPr sz="1400" dirty="0">
                          <a:latin typeface="+mn-lt"/>
                        </a:rPr>
                        <a:t> </a:t>
                      </a:r>
                      <a:r>
                        <a:rPr sz="1400" dirty="0" err="1">
                          <a:latin typeface="+mn-lt"/>
                        </a:rPr>
                        <a:t>erste</a:t>
                      </a:r>
                      <a:r>
                        <a:rPr sz="1400" dirty="0">
                          <a:latin typeface="+mn-lt"/>
                        </a:rPr>
                        <a:t> </a:t>
                      </a:r>
                      <a:r>
                        <a:rPr sz="1400" dirty="0" err="1">
                          <a:latin typeface="+mn-lt"/>
                        </a:rPr>
                        <a:t>Strukturierungs</a:t>
                      </a:r>
                      <a:r>
                        <a:rPr sz="1400" dirty="0">
                          <a:latin typeface="+mn-lt"/>
                        </a:rPr>
                        <a:t>- und </a:t>
                      </a:r>
                      <a:r>
                        <a:rPr sz="1400" dirty="0" err="1">
                          <a:latin typeface="+mn-lt"/>
                        </a:rPr>
                        <a:t>Planungshilfen</a:t>
                      </a:r>
                      <a:r>
                        <a:rPr sz="1400" dirty="0">
                          <a:latin typeface="+mn-lt"/>
                        </a:rPr>
                        <a:t> für </a:t>
                      </a:r>
                      <a:r>
                        <a:rPr lang="de-DE" sz="1400" dirty="0">
                          <a:latin typeface="+mn-lt"/>
                        </a:rPr>
                        <a:t>das Schreiben von Bildergeschichten.</a:t>
                      </a:r>
                      <a:endParaRPr sz="1400" dirty="0">
                        <a:latin typeface="+mn-lt"/>
                      </a:endParaRP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685085">
                <a:tc gridSpan="2">
                  <a:txBody>
                    <a:bodyPr/>
                    <a:lstStyle/>
                    <a:p>
                      <a:pPr algn="l" defTabSz="685800">
                        <a:defRPr sz="1200"/>
                      </a:pPr>
                      <a:r>
                        <a:rPr lang="de-DE" sz="1400" b="1" dirty="0">
                          <a:latin typeface="+mn-lt"/>
                        </a:rPr>
                        <a:t>Einstieg</a:t>
                      </a:r>
                      <a:r>
                        <a:rPr sz="1400" b="1" dirty="0">
                          <a:latin typeface="+mn-lt"/>
                        </a:rPr>
                        <a:t>:</a:t>
                      </a:r>
                      <a:endParaRPr sz="1400" dirty="0">
                        <a:latin typeface="+mn-lt"/>
                      </a:endParaRPr>
                    </a:p>
                    <a:p>
                      <a:pPr marL="171450" indent="-171450" algn="l" defTabSz="685800">
                        <a:buFont typeface="Arial"/>
                        <a:buChar char="•"/>
                        <a:defRPr sz="1200"/>
                      </a:pPr>
                      <a:r>
                        <a:rPr lang="de-DE" sz="1400" b="0" dirty="0">
                          <a:latin typeface="+mn-lt"/>
                        </a:rPr>
                        <a:t>Die Lehrperson stellt das </a:t>
                      </a:r>
                      <a:r>
                        <a:rPr sz="1400" b="0" dirty="0">
                          <a:latin typeface="+mn-lt"/>
                        </a:rPr>
                        <a:t>Thema der </a:t>
                      </a:r>
                      <a:r>
                        <a:rPr sz="1400" b="0" dirty="0" err="1">
                          <a:latin typeface="+mn-lt"/>
                        </a:rPr>
                        <a:t>neuen</a:t>
                      </a:r>
                      <a:r>
                        <a:rPr sz="1400" b="0" dirty="0">
                          <a:latin typeface="+mn-lt"/>
                        </a:rPr>
                        <a:t> </a:t>
                      </a:r>
                      <a:r>
                        <a:rPr sz="1400" b="0" dirty="0" err="1">
                          <a:latin typeface="+mn-lt"/>
                        </a:rPr>
                        <a:t>Unterrichtsreihe</a:t>
                      </a:r>
                      <a:r>
                        <a:rPr sz="1400" b="0" dirty="0">
                          <a:latin typeface="+mn-lt"/>
                        </a:rPr>
                        <a:t> </a:t>
                      </a:r>
                      <a:r>
                        <a:rPr sz="1400" b="0" dirty="0" err="1">
                          <a:latin typeface="+mn-lt"/>
                        </a:rPr>
                        <a:t>vor</a:t>
                      </a:r>
                      <a:r>
                        <a:rPr sz="1400" b="0" dirty="0">
                          <a:latin typeface="+mn-lt"/>
                        </a:rPr>
                        <a:t>.</a:t>
                      </a:r>
                      <a:endParaRPr lang="de-DE" sz="1400" b="0" dirty="0">
                        <a:latin typeface="+mn-lt"/>
                      </a:endParaRPr>
                    </a:p>
                    <a:p>
                      <a:pPr marL="171450" indent="-171450" algn="l" defTabSz="685800">
                        <a:buFont typeface="Arial"/>
                        <a:buChar char="•"/>
                        <a:defRPr sz="1200"/>
                      </a:pPr>
                      <a:r>
                        <a:rPr lang="de-DE" sz="1400" b="0" dirty="0">
                          <a:latin typeface="+mn-lt"/>
                        </a:rPr>
                        <a:t>Die Lehrperson</a:t>
                      </a:r>
                      <a:r>
                        <a:rPr sz="1400" b="0" dirty="0">
                          <a:latin typeface="+mn-lt"/>
                        </a:rPr>
                        <a:t> </a:t>
                      </a:r>
                      <a:r>
                        <a:rPr lang="de-DE" sz="1400" b="0" dirty="0">
                          <a:latin typeface="+mn-lt"/>
                        </a:rPr>
                        <a:t>erklärt, </a:t>
                      </a:r>
                      <a:r>
                        <a:rPr sz="1400" b="0" dirty="0">
                          <a:latin typeface="+mn-lt"/>
                        </a:rPr>
                        <a:t>was das </a:t>
                      </a:r>
                      <a:r>
                        <a:rPr sz="1400" b="0" dirty="0" err="1">
                          <a:latin typeface="+mn-lt"/>
                        </a:rPr>
                        <a:t>allgemeine</a:t>
                      </a:r>
                      <a:r>
                        <a:rPr sz="1400" b="0" dirty="0">
                          <a:latin typeface="+mn-lt"/>
                        </a:rPr>
                        <a:t> </a:t>
                      </a:r>
                      <a:r>
                        <a:rPr sz="1400" b="0" dirty="0" err="1">
                          <a:latin typeface="+mn-lt"/>
                        </a:rPr>
                        <a:t>Ziel</a:t>
                      </a:r>
                      <a:r>
                        <a:rPr sz="1400" b="0" dirty="0">
                          <a:latin typeface="+mn-lt"/>
                        </a:rPr>
                        <a:t> </a:t>
                      </a:r>
                      <a:r>
                        <a:rPr sz="1400" b="0" dirty="0" err="1">
                          <a:latin typeface="+mn-lt"/>
                        </a:rPr>
                        <a:t>einer</a:t>
                      </a:r>
                      <a:r>
                        <a:rPr sz="1400" b="0" dirty="0">
                          <a:latin typeface="+mn-lt"/>
                        </a:rPr>
                        <a:t> </a:t>
                      </a:r>
                      <a:r>
                        <a:rPr lang="de-DE" sz="1400" b="0" dirty="0">
                          <a:latin typeface="+mn-lt"/>
                        </a:rPr>
                        <a:t>Bildergeschichte</a:t>
                      </a:r>
                      <a:r>
                        <a:rPr sz="1400" b="0" dirty="0">
                          <a:latin typeface="+mn-lt"/>
                        </a:rPr>
                        <a:t> </a:t>
                      </a:r>
                      <a:r>
                        <a:rPr sz="1400" b="0" dirty="0" err="1">
                          <a:latin typeface="+mn-lt"/>
                        </a:rPr>
                        <a:t>ist</a:t>
                      </a:r>
                      <a:r>
                        <a:rPr lang="de-DE" sz="1400" b="0" dirty="0">
                          <a:latin typeface="+mn-lt"/>
                        </a:rPr>
                        <a:t> bzw. lässt die </a:t>
                      </a:r>
                      <a:r>
                        <a:rPr lang="de-DE" sz="1400" b="0" dirty="0" err="1">
                          <a:latin typeface="+mn-lt"/>
                        </a:rPr>
                        <a:t>SuS</a:t>
                      </a:r>
                      <a:r>
                        <a:rPr lang="de-DE" sz="1400" b="0" dirty="0">
                          <a:latin typeface="+mn-lt"/>
                        </a:rPr>
                        <a:t> das Ziel erarbeiten:</a:t>
                      </a:r>
                      <a:endParaRPr sz="1400" dirty="0">
                        <a:latin typeface="+mn-lt"/>
                      </a:endParaRPr>
                    </a:p>
                    <a:p>
                      <a:pPr marL="180000" indent="0" algn="l" defTabSz="685800">
                        <a:buFontTx/>
                        <a:buNone/>
                        <a:defRPr sz="1200"/>
                      </a:pPr>
                      <a:r>
                        <a:rPr lang="de-DE" sz="1400" b="0" dirty="0">
                          <a:latin typeface="+mn-lt"/>
                        </a:rPr>
                        <a:t>„</a:t>
                      </a:r>
                      <a:r>
                        <a:rPr sz="1400" b="0" dirty="0">
                          <a:latin typeface="+mn-lt"/>
                        </a:rPr>
                        <a:t>Das </a:t>
                      </a:r>
                      <a:r>
                        <a:rPr sz="1400" b="0" dirty="0" err="1">
                          <a:latin typeface="+mn-lt"/>
                        </a:rPr>
                        <a:t>Ziel</a:t>
                      </a:r>
                      <a:r>
                        <a:rPr sz="1400" b="0" dirty="0">
                          <a:latin typeface="+mn-lt"/>
                        </a:rPr>
                        <a:t> </a:t>
                      </a:r>
                      <a:r>
                        <a:rPr lang="de-DE" sz="1400" b="0" dirty="0">
                          <a:latin typeface="+mn-lt"/>
                        </a:rPr>
                        <a:t>beim Schreiben einer</a:t>
                      </a:r>
                      <a:r>
                        <a:rPr sz="1400" b="0" dirty="0">
                          <a:latin typeface="+mn-lt"/>
                        </a:rPr>
                        <a:t> </a:t>
                      </a:r>
                      <a:r>
                        <a:rPr lang="de-DE" sz="1400" b="0" dirty="0">
                          <a:latin typeface="+mn-lt"/>
                        </a:rPr>
                        <a:t>Bildergeschichte</a:t>
                      </a:r>
                      <a:r>
                        <a:rPr sz="1400" b="0" dirty="0">
                          <a:latin typeface="+mn-lt"/>
                        </a:rPr>
                        <a:t> </a:t>
                      </a:r>
                      <a:r>
                        <a:rPr sz="1400" b="0" dirty="0" err="1">
                          <a:latin typeface="+mn-lt"/>
                        </a:rPr>
                        <a:t>ist</a:t>
                      </a:r>
                      <a:r>
                        <a:rPr lang="de-DE" sz="1400" b="0" dirty="0">
                          <a:latin typeface="+mn-lt"/>
                        </a:rPr>
                        <a:t>,</a:t>
                      </a:r>
                      <a:r>
                        <a:rPr sz="1400" b="0" dirty="0">
                          <a:latin typeface="+mn-lt"/>
                        </a:rPr>
                        <a:t> </a:t>
                      </a:r>
                      <a:r>
                        <a:rPr sz="1400" b="0" dirty="0" err="1">
                          <a:latin typeface="+mn-lt"/>
                        </a:rPr>
                        <a:t>eine</a:t>
                      </a:r>
                      <a:r>
                        <a:rPr sz="1400" b="0" dirty="0">
                          <a:latin typeface="+mn-lt"/>
                        </a:rPr>
                        <a:t> </a:t>
                      </a:r>
                      <a:r>
                        <a:rPr lang="de-DE" sz="1400" b="0" dirty="0">
                          <a:latin typeface="+mn-lt"/>
                        </a:rPr>
                        <a:t>lebendige Geschichte zu erzählen</a:t>
                      </a:r>
                      <a:r>
                        <a:rPr sz="1400" b="0" dirty="0">
                          <a:latin typeface="+mn-lt"/>
                        </a:rPr>
                        <a:t>.</a:t>
                      </a:r>
                      <a:r>
                        <a:rPr lang="de-DE" sz="1400" b="0" dirty="0">
                          <a:latin typeface="+mn-lt"/>
                        </a:rPr>
                        <a:t>"</a:t>
                      </a:r>
                      <a:endParaRPr sz="1400" b="0" dirty="0">
                        <a:latin typeface="+mn-lt"/>
                      </a:endParaRPr>
                    </a:p>
                  </a:txBody>
                  <a:tcPr marL="45720" marR="45720" anchor="ctr">
                    <a:noFill/>
                  </a:tcPr>
                </a:tc>
                <a:tc hMerge="1">
                  <a:txBody>
                    <a:bodyPr/>
                    <a:lstStyle/>
                    <a:p>
                      <a:endParaRPr/>
                    </a:p>
                  </a:txBody>
                  <a:tcPr/>
                </a:tc>
                <a:extLst>
                  <a:ext uri="{0D108BD9-81ED-4DB2-BD59-A6C34878D82A}">
                    <a16:rowId xmlns:a16="http://schemas.microsoft.com/office/drawing/2014/main" val="10001"/>
                  </a:ext>
                </a:extLst>
              </a:tr>
              <a:tr h="1181939">
                <a:tc>
                  <a:txBody>
                    <a:bodyPr/>
                    <a:lstStyle/>
                    <a:p>
                      <a:pPr algn="ctr" defTabSz="685800">
                        <a:defRPr sz="1800"/>
                      </a:pPr>
                      <a:r>
                        <a:rPr sz="1400" b="1">
                          <a:latin typeface="+mn-lt"/>
                        </a:rPr>
                        <a:t>AB 1</a:t>
                      </a:r>
                      <a:r>
                        <a:rPr lang="de-DE" sz="1400" b="1">
                          <a:latin typeface="+mn-lt"/>
                        </a:rPr>
                        <a:t>.1a</a:t>
                      </a:r>
                      <a:endParaRPr sz="1400">
                        <a:latin typeface="+mn-lt"/>
                      </a:endParaRPr>
                    </a:p>
                    <a:p>
                      <a:pPr algn="ctr" defTabSz="685800">
                        <a:defRPr sz="1800"/>
                      </a:pPr>
                      <a:r>
                        <a:rPr lang="de-DE" sz="1400" b="1">
                          <a:latin typeface="+mn-lt"/>
                        </a:rPr>
                        <a:t>AB 1.1b</a:t>
                      </a:r>
                      <a:endParaRPr sz="1400">
                        <a:latin typeface="+mn-lt"/>
                      </a:endParaRPr>
                    </a:p>
                    <a:p>
                      <a:pPr algn="ctr" defTabSz="685800">
                        <a:defRPr sz="1800"/>
                      </a:pPr>
                      <a:r>
                        <a:rPr lang="de-DE" sz="1400" b="1">
                          <a:latin typeface="+mn-lt"/>
                        </a:rPr>
                        <a:t>AB 1.1c</a:t>
                      </a:r>
                      <a:endParaRPr sz="1400">
                        <a:latin typeface="+mn-lt"/>
                      </a:endParaRPr>
                    </a:p>
                  </a:txBody>
                  <a:tcPr marL="45720" marR="45720" anchor="ctr">
                    <a:noFill/>
                  </a:tcPr>
                </a:tc>
                <a:tc>
                  <a:txBody>
                    <a:bodyPr/>
                    <a:lstStyle/>
                    <a:p>
                      <a:pPr marL="171450" marR="0" lvl="0" indent="-171450" algn="l" defTabSz="685800">
                        <a:lnSpc>
                          <a:spcPct val="100000"/>
                        </a:lnSpc>
                        <a:spcBef>
                          <a:spcPts val="0"/>
                        </a:spcBef>
                        <a:spcAft>
                          <a:spcPts val="0"/>
                        </a:spcAft>
                        <a:buClrTx/>
                        <a:buSzTx/>
                        <a:buFont typeface="Arial"/>
                        <a:buChar char="•"/>
                        <a:defRPr sz="1200"/>
                      </a:pPr>
                      <a:r>
                        <a:rPr lang="de-DE" sz="1400" dirty="0">
                          <a:latin typeface="+mn-lt"/>
                        </a:rPr>
                        <a:t>Die Lehrperson zeigt den Kindern die erste Bildergeschichte (Frühsport) oder teilt die Arbeitsblätter aus. </a:t>
                      </a:r>
                    </a:p>
                    <a:p>
                      <a:pPr marL="180000" marR="0" lvl="0" indent="0" algn="l" defTabSz="685800" eaLnBrk="1" fontAlgn="auto" latinLnBrk="0" hangingPunct="1">
                        <a:lnSpc>
                          <a:spcPct val="100000"/>
                        </a:lnSpc>
                        <a:spcBef>
                          <a:spcPts val="0"/>
                        </a:spcBef>
                        <a:spcAft>
                          <a:spcPts val="0"/>
                        </a:spcAft>
                        <a:buClrTx/>
                        <a:buSzTx/>
                        <a:buFont typeface="Arial" panose="020B0604020202020204" pitchFamily="34" charset="0"/>
                        <a:buNone/>
                        <a:tabLst/>
                        <a:defRPr sz="1200"/>
                      </a:pPr>
                      <a:r>
                        <a:rPr lang="de-DE" sz="1400" dirty="0">
                          <a:latin typeface="+mn-lt"/>
                        </a:rPr>
                        <a:t>(Differenzierung: AB 1.1a – geringere Anforderungen; AB 1.1b – mittlere Anforderungen; AB 1.1c – hohe Anforderungen)</a:t>
                      </a:r>
                    </a:p>
                    <a:p>
                      <a:pPr marL="0" marR="0" lvl="0" indent="0" algn="l" defTabSz="685800">
                        <a:lnSpc>
                          <a:spcPct val="100000"/>
                        </a:lnSpc>
                        <a:spcBef>
                          <a:spcPts val="0"/>
                        </a:spcBef>
                        <a:spcAft>
                          <a:spcPts val="0"/>
                        </a:spcAft>
                        <a:buClrTx/>
                        <a:buSzTx/>
                        <a:buFont typeface="Arial"/>
                        <a:buNone/>
                        <a:defRPr sz="1200"/>
                      </a:pPr>
                      <a:endParaRPr sz="1400" dirty="0">
                        <a:latin typeface="+mn-lt"/>
                      </a:endParaRPr>
                    </a:p>
                  </a:txBody>
                  <a:tcPr marL="45720" marR="45720" anchor="ctr">
                    <a:noFill/>
                  </a:tcPr>
                </a:tc>
                <a:extLst>
                  <a:ext uri="{0D108BD9-81ED-4DB2-BD59-A6C34878D82A}">
                    <a16:rowId xmlns:a16="http://schemas.microsoft.com/office/drawing/2014/main" val="10002"/>
                  </a:ext>
                </a:extLst>
              </a:tr>
              <a:tr h="826671">
                <a:tc>
                  <a:txBody>
                    <a:bodyPr/>
                    <a:lstStyle/>
                    <a:p>
                      <a:pPr algn="ctr" defTabSz="685800">
                        <a:defRPr sz="1800"/>
                      </a:pPr>
                      <a:r>
                        <a:rPr lang="de-DE" sz="1400" b="1" dirty="0">
                          <a:latin typeface="+mn-lt"/>
                        </a:rPr>
                        <a:t>AB 1.2</a:t>
                      </a:r>
                      <a:endParaRPr sz="1400" b="1" dirty="0">
                        <a:latin typeface="+mn-lt"/>
                      </a:endParaRPr>
                    </a:p>
                  </a:txBody>
                  <a:tcPr marL="45720" marR="45720" anchor="ctr">
                    <a:noFill/>
                  </a:tcPr>
                </a:tc>
                <a:tc>
                  <a:txBody>
                    <a:bodyPr/>
                    <a:lstStyle/>
                    <a:p>
                      <a:pPr marL="171450" marR="0" lvl="0" indent="-171450" algn="l" defTabSz="685800">
                        <a:lnSpc>
                          <a:spcPct val="100000"/>
                        </a:lnSpc>
                        <a:spcBef>
                          <a:spcPts val="0"/>
                        </a:spcBef>
                        <a:spcAft>
                          <a:spcPts val="0"/>
                        </a:spcAft>
                        <a:buClrTx/>
                        <a:buSzTx/>
                        <a:buFont typeface="Arial" panose="020B0604020202020204" pitchFamily="34" charset="0"/>
                        <a:buChar char="•"/>
                        <a:defRPr sz="1200" b="1" u="sng"/>
                      </a:pPr>
                      <a:r>
                        <a:rPr lang="de-DE" sz="1400" b="0" i="0" u="none" dirty="0">
                          <a:solidFill>
                            <a:schemeClr val="tx1"/>
                          </a:solidFill>
                          <a:latin typeface="+mn-lt"/>
                          <a:ea typeface="Calibri"/>
                          <a:cs typeface="Calibri"/>
                        </a:rPr>
                        <a:t>Die </a:t>
                      </a:r>
                      <a:r>
                        <a:rPr lang="de-DE" sz="1400" b="0" i="0" u="none" dirty="0" err="1">
                          <a:solidFill>
                            <a:schemeClr val="tx1"/>
                          </a:solidFill>
                          <a:latin typeface="+mn-lt"/>
                          <a:ea typeface="Calibri"/>
                          <a:cs typeface="Calibri"/>
                        </a:rPr>
                        <a:t>SuS</a:t>
                      </a:r>
                      <a:r>
                        <a:rPr lang="de-DE" sz="1400" b="0" i="0" u="none" dirty="0">
                          <a:solidFill>
                            <a:schemeClr val="tx1"/>
                          </a:solidFill>
                          <a:latin typeface="+mn-lt"/>
                          <a:ea typeface="Calibri"/>
                          <a:cs typeface="Calibri"/>
                        </a:rPr>
                        <a:t> erhalten ein Arbeitsblatt mit Matteos erster Fassung.</a:t>
                      </a:r>
                    </a:p>
                    <a:p>
                      <a:pPr marL="171450" marR="0" lvl="0" indent="-171450" algn="l" defTabSz="685800">
                        <a:lnSpc>
                          <a:spcPct val="100000"/>
                        </a:lnSpc>
                        <a:spcBef>
                          <a:spcPts val="0"/>
                        </a:spcBef>
                        <a:spcAft>
                          <a:spcPts val="0"/>
                        </a:spcAft>
                        <a:buClrTx/>
                        <a:buSzTx/>
                        <a:buFont typeface="Arial" panose="020B0604020202020204" pitchFamily="34" charset="0"/>
                        <a:buChar char="•"/>
                        <a:defRPr sz="1200" b="1" u="sng"/>
                      </a:pPr>
                      <a:r>
                        <a:rPr lang="de-DE" sz="1400" b="0" i="0" u="none" dirty="0">
                          <a:solidFill>
                            <a:schemeClr val="tx1"/>
                          </a:solidFill>
                          <a:latin typeface="+mn-lt"/>
                          <a:ea typeface="Calibri"/>
                          <a:cs typeface="Calibri"/>
                        </a:rPr>
                        <a:t>Die </a:t>
                      </a:r>
                      <a:r>
                        <a:rPr lang="de-DE" sz="1400" b="0" i="0" u="none" dirty="0" err="1">
                          <a:solidFill>
                            <a:schemeClr val="tx1"/>
                          </a:solidFill>
                          <a:latin typeface="+mn-lt"/>
                          <a:ea typeface="Calibri"/>
                          <a:cs typeface="Calibri"/>
                        </a:rPr>
                        <a:t>SuS</a:t>
                      </a:r>
                      <a:r>
                        <a:rPr lang="de-DE" sz="1400" b="0" i="0" u="none" dirty="0">
                          <a:solidFill>
                            <a:schemeClr val="tx1"/>
                          </a:solidFill>
                          <a:latin typeface="+mn-lt"/>
                          <a:ea typeface="Calibri"/>
                          <a:cs typeface="Calibri"/>
                        </a:rPr>
                        <a:t> überlegen in Partnerarbeit (mündlich), was an Matteos erster Fassung verbessert werden kann. </a:t>
                      </a:r>
                    </a:p>
                  </a:txBody>
                  <a:tcPr marL="45720" marR="45720" anchor="ctr">
                    <a:noFill/>
                  </a:tcPr>
                </a:tc>
                <a:extLst>
                  <a:ext uri="{0D108BD9-81ED-4DB2-BD59-A6C34878D82A}">
                    <a16:rowId xmlns:a16="http://schemas.microsoft.com/office/drawing/2014/main" val="3701596452"/>
                  </a:ext>
                </a:extLst>
              </a:tr>
              <a:tr h="2190911">
                <a:tc>
                  <a:txBody>
                    <a:bodyPr/>
                    <a:lstStyle/>
                    <a:p>
                      <a:pPr algn="ctr" defTabSz="685800">
                        <a:defRPr sz="1800"/>
                      </a:pPr>
                      <a:r>
                        <a:rPr sz="1400" b="1" dirty="0">
                          <a:latin typeface="+mn-lt"/>
                        </a:rPr>
                        <a:t>AB </a:t>
                      </a:r>
                      <a:r>
                        <a:rPr lang="de-DE" sz="1400" b="1" dirty="0">
                          <a:latin typeface="+mn-lt"/>
                        </a:rPr>
                        <a:t>1.3</a:t>
                      </a:r>
                      <a:endParaRPr sz="1400" dirty="0">
                        <a:latin typeface="+mn-lt"/>
                      </a:endParaRPr>
                    </a:p>
                  </a:txBody>
                  <a:tcPr marL="45720" marR="45720" anchor="ctr">
                    <a:noFill/>
                  </a:tcPr>
                </a:tc>
                <a:tc>
                  <a:txBody>
                    <a:bodyPr/>
                    <a:lstStyle/>
                    <a:p>
                      <a:pPr marL="171450" indent="-171450" algn="l" defTabSz="685800">
                        <a:buFont typeface="Arial"/>
                        <a:buChar char="•"/>
                        <a:defRPr sz="1200"/>
                      </a:pPr>
                      <a:r>
                        <a:rPr lang="de-DE" sz="1400" dirty="0">
                          <a:latin typeface="+mn-lt"/>
                        </a:rPr>
                        <a:t>Die Lehrperson sensibilisiert die </a:t>
                      </a:r>
                      <a:r>
                        <a:rPr lang="de-DE" sz="1400" dirty="0" err="1">
                          <a:latin typeface="+mn-lt"/>
                        </a:rPr>
                        <a:t>SuS</a:t>
                      </a:r>
                      <a:r>
                        <a:rPr lang="de-DE" sz="1400" dirty="0">
                          <a:latin typeface="+mn-lt"/>
                        </a:rPr>
                        <a:t> für die Wichtigkeit von Feedback:</a:t>
                      </a:r>
                      <a:endParaRPr sz="1400" dirty="0">
                        <a:latin typeface="+mn-lt"/>
                      </a:endParaRPr>
                    </a:p>
                    <a:p>
                      <a:pPr marL="180000" indent="0" algn="l" defTabSz="685800">
                        <a:buFont typeface="Arial"/>
                        <a:buNone/>
                        <a:defRPr sz="1200"/>
                      </a:pPr>
                      <a:r>
                        <a:rPr lang="de-DE" sz="1400" i="0" dirty="0">
                          <a:latin typeface="+mn-lt"/>
                        </a:rPr>
                        <a:t>„</a:t>
                      </a:r>
                      <a:r>
                        <a:rPr sz="1400" i="0" dirty="0" err="1">
                          <a:latin typeface="+mn-lt"/>
                        </a:rPr>
                        <a:t>Im</a:t>
                      </a:r>
                      <a:r>
                        <a:rPr sz="1400" i="0" dirty="0">
                          <a:latin typeface="+mn-lt"/>
                        </a:rPr>
                        <a:t> </a:t>
                      </a:r>
                      <a:r>
                        <a:rPr sz="1400" i="0" dirty="0" err="1">
                          <a:latin typeface="+mn-lt"/>
                        </a:rPr>
                        <a:t>Unterricht</a:t>
                      </a:r>
                      <a:r>
                        <a:rPr sz="1400" i="0" dirty="0">
                          <a:latin typeface="+mn-lt"/>
                        </a:rPr>
                        <a:t> </a:t>
                      </a:r>
                      <a:r>
                        <a:rPr sz="1400" i="0" dirty="0" err="1">
                          <a:latin typeface="+mn-lt"/>
                        </a:rPr>
                        <a:t>lernt</a:t>
                      </a:r>
                      <a:r>
                        <a:rPr sz="1400" i="0" dirty="0">
                          <a:latin typeface="+mn-lt"/>
                        </a:rPr>
                        <a:t> </a:t>
                      </a:r>
                      <a:r>
                        <a:rPr lang="de-DE" sz="1400" i="0" dirty="0">
                          <a:latin typeface="+mn-lt"/>
                        </a:rPr>
                        <a:t>Matteo</a:t>
                      </a:r>
                      <a:r>
                        <a:rPr sz="1400" i="0" dirty="0">
                          <a:latin typeface="+mn-lt"/>
                        </a:rPr>
                        <a:t>, </a:t>
                      </a:r>
                      <a:r>
                        <a:rPr sz="1400" i="0" dirty="0" err="1">
                          <a:latin typeface="+mn-lt"/>
                        </a:rPr>
                        <a:t>dass</a:t>
                      </a:r>
                      <a:r>
                        <a:rPr sz="1400" i="0" dirty="0">
                          <a:latin typeface="+mn-lt"/>
                        </a:rPr>
                        <a:t> man </a:t>
                      </a:r>
                      <a:r>
                        <a:rPr sz="1400" i="0" dirty="0" err="1">
                          <a:latin typeface="+mn-lt"/>
                        </a:rPr>
                        <a:t>mit</a:t>
                      </a:r>
                      <a:r>
                        <a:rPr sz="1400" i="0" dirty="0">
                          <a:latin typeface="+mn-lt"/>
                        </a:rPr>
                        <a:t> </a:t>
                      </a:r>
                      <a:r>
                        <a:rPr sz="1400" i="0" dirty="0" err="1">
                          <a:latin typeface="+mn-lt"/>
                        </a:rPr>
                        <a:t>einem</a:t>
                      </a:r>
                      <a:r>
                        <a:rPr sz="1400" i="0" dirty="0">
                          <a:latin typeface="+mn-lt"/>
                        </a:rPr>
                        <a:t> </a:t>
                      </a:r>
                      <a:r>
                        <a:rPr sz="1400" i="0" dirty="0" err="1">
                          <a:latin typeface="+mn-lt"/>
                        </a:rPr>
                        <a:t>ersten</a:t>
                      </a:r>
                      <a:r>
                        <a:rPr sz="1400" i="0" dirty="0">
                          <a:latin typeface="+mn-lt"/>
                        </a:rPr>
                        <a:t> </a:t>
                      </a:r>
                      <a:r>
                        <a:rPr sz="1400" i="0" dirty="0" err="1">
                          <a:latin typeface="+mn-lt"/>
                        </a:rPr>
                        <a:t>Entwurf</a:t>
                      </a:r>
                      <a:r>
                        <a:rPr sz="1400" i="0" dirty="0">
                          <a:latin typeface="+mn-lt"/>
                        </a:rPr>
                        <a:t> </a:t>
                      </a:r>
                      <a:r>
                        <a:rPr sz="1400" i="0" dirty="0" err="1">
                          <a:latin typeface="+mn-lt"/>
                        </a:rPr>
                        <a:t>beginnt</a:t>
                      </a:r>
                      <a:r>
                        <a:rPr sz="1400" i="0" dirty="0">
                          <a:latin typeface="+mn-lt"/>
                        </a:rPr>
                        <a:t>, </a:t>
                      </a:r>
                      <a:r>
                        <a:rPr sz="1400" i="0" dirty="0" err="1">
                          <a:latin typeface="+mn-lt"/>
                        </a:rPr>
                        <a:t>wenn</a:t>
                      </a:r>
                      <a:r>
                        <a:rPr sz="1400" i="0" dirty="0">
                          <a:latin typeface="+mn-lt"/>
                        </a:rPr>
                        <a:t> man </a:t>
                      </a:r>
                      <a:r>
                        <a:rPr sz="1400" i="0" dirty="0" err="1">
                          <a:latin typeface="+mn-lt"/>
                        </a:rPr>
                        <a:t>einen</a:t>
                      </a:r>
                      <a:r>
                        <a:rPr lang="de-DE" sz="1400" i="0" dirty="0">
                          <a:latin typeface="+mn-lt"/>
                        </a:rPr>
                        <a:t> </a:t>
                      </a:r>
                      <a:r>
                        <a:rPr sz="1400" i="0" dirty="0">
                          <a:latin typeface="+mn-lt"/>
                        </a:rPr>
                        <a:t>Text </a:t>
                      </a:r>
                      <a:r>
                        <a:rPr sz="1400" i="0" dirty="0" err="1">
                          <a:latin typeface="+mn-lt"/>
                        </a:rPr>
                        <a:t>schreibt</a:t>
                      </a:r>
                      <a:r>
                        <a:rPr sz="1400" i="0" dirty="0">
                          <a:latin typeface="+mn-lt"/>
                        </a:rPr>
                        <a:t>. Der </a:t>
                      </a:r>
                      <a:r>
                        <a:rPr sz="1400" i="0" dirty="0" err="1">
                          <a:latin typeface="+mn-lt"/>
                        </a:rPr>
                        <a:t>erste</a:t>
                      </a:r>
                      <a:r>
                        <a:rPr sz="1400" i="0" dirty="0">
                          <a:latin typeface="+mn-lt"/>
                        </a:rPr>
                        <a:t> </a:t>
                      </a:r>
                      <a:r>
                        <a:rPr sz="1400" i="0" dirty="0" err="1">
                          <a:latin typeface="+mn-lt"/>
                        </a:rPr>
                        <a:t>Entwurf</a:t>
                      </a:r>
                      <a:r>
                        <a:rPr sz="1400" i="0" dirty="0">
                          <a:latin typeface="+mn-lt"/>
                        </a:rPr>
                        <a:t> muss </a:t>
                      </a:r>
                      <a:r>
                        <a:rPr sz="1400" i="0" dirty="0" err="1">
                          <a:latin typeface="+mn-lt"/>
                        </a:rPr>
                        <a:t>nicht</a:t>
                      </a:r>
                      <a:r>
                        <a:rPr sz="1400" i="0" dirty="0">
                          <a:latin typeface="+mn-lt"/>
                        </a:rPr>
                        <a:t> </a:t>
                      </a:r>
                      <a:r>
                        <a:rPr sz="1400" i="0" dirty="0" err="1">
                          <a:latin typeface="+mn-lt"/>
                        </a:rPr>
                        <a:t>perfekt</a:t>
                      </a:r>
                      <a:r>
                        <a:rPr sz="1400" i="0" dirty="0">
                          <a:latin typeface="+mn-lt"/>
                        </a:rPr>
                        <a:t> sein</a:t>
                      </a:r>
                      <a:r>
                        <a:rPr lang="de-DE" sz="1400" i="0" dirty="0">
                          <a:latin typeface="+mn-lt"/>
                        </a:rPr>
                        <a:t>. W</a:t>
                      </a:r>
                      <a:r>
                        <a:rPr sz="1400" i="0" dirty="0" err="1">
                          <a:latin typeface="+mn-lt"/>
                        </a:rPr>
                        <a:t>enn</a:t>
                      </a:r>
                      <a:r>
                        <a:rPr sz="1400" i="0" dirty="0">
                          <a:latin typeface="+mn-lt"/>
                        </a:rPr>
                        <a:t> man </a:t>
                      </a:r>
                      <a:r>
                        <a:rPr sz="1400" i="0" dirty="0" err="1">
                          <a:latin typeface="+mn-lt"/>
                        </a:rPr>
                        <a:t>schreibt</a:t>
                      </a:r>
                      <a:r>
                        <a:rPr sz="1400" i="0" dirty="0">
                          <a:latin typeface="+mn-lt"/>
                        </a:rPr>
                        <a:t>, </a:t>
                      </a:r>
                      <a:r>
                        <a:rPr sz="1400" i="0" dirty="0" err="1">
                          <a:latin typeface="+mn-lt"/>
                        </a:rPr>
                        <a:t>sollte</a:t>
                      </a:r>
                      <a:r>
                        <a:rPr sz="1400" i="0" dirty="0">
                          <a:latin typeface="+mn-lt"/>
                        </a:rPr>
                        <a:t> man </a:t>
                      </a:r>
                      <a:r>
                        <a:rPr sz="1400" i="0" dirty="0" err="1">
                          <a:latin typeface="+mn-lt"/>
                        </a:rPr>
                        <a:t>immer</a:t>
                      </a:r>
                      <a:r>
                        <a:rPr sz="1400" i="0" dirty="0">
                          <a:latin typeface="+mn-lt"/>
                        </a:rPr>
                        <a:t> Feedback </a:t>
                      </a:r>
                      <a:r>
                        <a:rPr sz="1400" i="0" dirty="0" err="1">
                          <a:latin typeface="+mn-lt"/>
                        </a:rPr>
                        <a:t>einholen</a:t>
                      </a:r>
                      <a:r>
                        <a:rPr sz="1400" i="0" dirty="0">
                          <a:latin typeface="+mn-lt"/>
                        </a:rPr>
                        <a:t> und </a:t>
                      </a:r>
                      <a:r>
                        <a:rPr sz="1400" i="0" dirty="0" err="1">
                          <a:latin typeface="+mn-lt"/>
                        </a:rPr>
                        <a:t>seinen</a:t>
                      </a:r>
                      <a:r>
                        <a:rPr sz="1400" i="0" dirty="0">
                          <a:latin typeface="+mn-lt"/>
                        </a:rPr>
                        <a:t> Text </a:t>
                      </a:r>
                      <a:r>
                        <a:rPr sz="1400" i="0" dirty="0" err="1">
                          <a:latin typeface="+mn-lt"/>
                        </a:rPr>
                        <a:t>verbessern</a:t>
                      </a:r>
                      <a:r>
                        <a:rPr sz="1400" i="0" dirty="0">
                          <a:latin typeface="+mn-lt"/>
                        </a:rPr>
                        <a:t>, bevor man </a:t>
                      </a:r>
                      <a:r>
                        <a:rPr sz="1400" i="0" dirty="0" err="1">
                          <a:latin typeface="+mn-lt"/>
                        </a:rPr>
                        <a:t>ihn</a:t>
                      </a:r>
                      <a:r>
                        <a:rPr sz="1400" i="0" dirty="0">
                          <a:latin typeface="+mn-lt"/>
                        </a:rPr>
                        <a:t> </a:t>
                      </a:r>
                      <a:r>
                        <a:rPr sz="1400" i="0" dirty="0" err="1">
                          <a:latin typeface="+mn-lt"/>
                        </a:rPr>
                        <a:t>fertigstellt</a:t>
                      </a:r>
                      <a:r>
                        <a:rPr sz="1400" i="0" dirty="0">
                          <a:latin typeface="+mn-lt"/>
                        </a:rPr>
                        <a:t>. </a:t>
                      </a:r>
                      <a:r>
                        <a:rPr lang="de-DE" sz="1400" i="0" dirty="0">
                          <a:latin typeface="+mn-lt"/>
                        </a:rPr>
                        <a:t>Matteo</a:t>
                      </a:r>
                      <a:r>
                        <a:rPr sz="1400" i="0" dirty="0">
                          <a:latin typeface="+mn-lt"/>
                        </a:rPr>
                        <a:t> hat </a:t>
                      </a:r>
                      <a:r>
                        <a:rPr sz="1400" i="0" dirty="0" err="1">
                          <a:latin typeface="+mn-lt"/>
                        </a:rPr>
                        <a:t>einige</a:t>
                      </a:r>
                      <a:r>
                        <a:rPr sz="1400" i="0" dirty="0">
                          <a:latin typeface="+mn-lt"/>
                        </a:rPr>
                        <a:t> </a:t>
                      </a:r>
                      <a:r>
                        <a:rPr sz="1400" i="0" dirty="0" err="1">
                          <a:latin typeface="+mn-lt"/>
                        </a:rPr>
                        <a:t>hilf</a:t>
                      </a:r>
                      <a:r>
                        <a:rPr lang="de-DE" sz="1400" i="0" dirty="0" err="1">
                          <a:latin typeface="+mn-lt"/>
                        </a:rPr>
                        <a:t>sbereit</a:t>
                      </a:r>
                      <a:r>
                        <a:rPr sz="1400" i="0" dirty="0">
                          <a:latin typeface="+mn-lt"/>
                        </a:rPr>
                        <a:t>e </a:t>
                      </a:r>
                      <a:r>
                        <a:rPr sz="1400" i="0" dirty="0" err="1">
                          <a:latin typeface="+mn-lt"/>
                        </a:rPr>
                        <a:t>Mitschülerinnen</a:t>
                      </a:r>
                      <a:r>
                        <a:rPr sz="1400" i="0" dirty="0">
                          <a:latin typeface="+mn-lt"/>
                        </a:rPr>
                        <a:t> und </a:t>
                      </a:r>
                      <a:r>
                        <a:rPr sz="1400" i="0" dirty="0" err="1">
                          <a:latin typeface="+mn-lt"/>
                        </a:rPr>
                        <a:t>Mitschüler</a:t>
                      </a:r>
                      <a:r>
                        <a:rPr sz="1400" i="0" dirty="0">
                          <a:latin typeface="+mn-lt"/>
                        </a:rPr>
                        <a:t>, die </a:t>
                      </a:r>
                      <a:r>
                        <a:rPr lang="de-DE" sz="1400" i="0" dirty="0">
                          <a:latin typeface="+mn-lt"/>
                        </a:rPr>
                        <a:t>ihm</a:t>
                      </a:r>
                      <a:r>
                        <a:rPr sz="1400" i="0" dirty="0">
                          <a:latin typeface="+mn-lt"/>
                        </a:rPr>
                        <a:t> Feedback </a:t>
                      </a:r>
                      <a:r>
                        <a:rPr sz="1400" i="0" dirty="0" err="1">
                          <a:latin typeface="+mn-lt"/>
                        </a:rPr>
                        <a:t>geben</a:t>
                      </a:r>
                      <a:r>
                        <a:rPr sz="1400" i="0" dirty="0">
                          <a:latin typeface="+mn-lt"/>
                        </a:rPr>
                        <a:t>, um </a:t>
                      </a:r>
                      <a:r>
                        <a:rPr lang="de-DE" sz="1400" i="0" dirty="0">
                          <a:latin typeface="+mn-lt"/>
                        </a:rPr>
                        <a:t>seinen</a:t>
                      </a:r>
                      <a:r>
                        <a:rPr sz="1400" i="0" dirty="0">
                          <a:latin typeface="+mn-lt"/>
                        </a:rPr>
                        <a:t> Text </a:t>
                      </a:r>
                      <a:r>
                        <a:rPr sz="1400" i="0" dirty="0" err="1">
                          <a:latin typeface="+mn-lt"/>
                        </a:rPr>
                        <a:t>zu</a:t>
                      </a:r>
                      <a:r>
                        <a:rPr sz="1400" i="0" dirty="0">
                          <a:latin typeface="+mn-lt"/>
                        </a:rPr>
                        <a:t> </a:t>
                      </a:r>
                      <a:r>
                        <a:rPr sz="1400" i="0" dirty="0" err="1">
                          <a:latin typeface="+mn-lt"/>
                        </a:rPr>
                        <a:t>verbessern</a:t>
                      </a:r>
                      <a:r>
                        <a:rPr lang="de-DE" sz="1400" i="0" dirty="0">
                          <a:latin typeface="+mn-lt"/>
                        </a:rPr>
                        <a:t>. Welche Verbesserungen des Textes fallen euch auf?"</a:t>
                      </a:r>
                      <a:endParaRPr sz="1400" i="1" dirty="0">
                        <a:latin typeface="+mn-lt"/>
                      </a:endParaRPr>
                    </a:p>
                    <a:p>
                      <a:pPr marL="171450" marR="0" lvl="0" indent="-171450" algn="l" defTabSz="685800">
                        <a:lnSpc>
                          <a:spcPct val="100000"/>
                        </a:lnSpc>
                        <a:spcBef>
                          <a:spcPts val="0"/>
                        </a:spcBef>
                        <a:spcAft>
                          <a:spcPts val="0"/>
                        </a:spcAft>
                        <a:buClrTx/>
                        <a:buSzTx/>
                        <a:buFont typeface="Arial"/>
                        <a:buChar char="•"/>
                        <a:defRPr sz="1200"/>
                      </a:pPr>
                      <a:r>
                        <a:rPr lang="de-DE" sz="1400" dirty="0">
                          <a:latin typeface="+mn-lt"/>
                        </a:rPr>
                        <a:t>Die Lehrperson liest den zweiten Entwurf vor oder lässt ihn von den </a:t>
                      </a:r>
                      <a:r>
                        <a:rPr lang="de-DE" sz="1400" dirty="0" err="1">
                          <a:latin typeface="+mn-lt"/>
                        </a:rPr>
                        <a:t>SuS</a:t>
                      </a:r>
                      <a:r>
                        <a:rPr lang="de-DE" sz="1400" dirty="0">
                          <a:latin typeface="+mn-lt"/>
                        </a:rPr>
                        <a:t> vorlesen. Alternativ kann dieser auch über einen </a:t>
                      </a:r>
                      <a:r>
                        <a:rPr lang="de-DE" sz="1400" dirty="0" err="1">
                          <a:latin typeface="+mn-lt"/>
                        </a:rPr>
                        <a:t>Beamer</a:t>
                      </a:r>
                      <a:r>
                        <a:rPr lang="de-DE" sz="1400" dirty="0">
                          <a:latin typeface="+mn-lt"/>
                        </a:rPr>
                        <a:t> gezeigt werden. </a:t>
                      </a:r>
                      <a:endParaRPr sz="1400" dirty="0">
                        <a:latin typeface="+mn-lt"/>
                      </a:endParaRPr>
                    </a:p>
                    <a:p>
                      <a:pPr marL="171450" marR="0" lvl="0" indent="-171450" algn="l" defTabSz="685800">
                        <a:lnSpc>
                          <a:spcPct val="100000"/>
                        </a:lnSpc>
                        <a:spcBef>
                          <a:spcPts val="0"/>
                        </a:spcBef>
                        <a:spcAft>
                          <a:spcPts val="0"/>
                        </a:spcAft>
                        <a:buClrTx/>
                        <a:buSzTx/>
                        <a:buFont typeface="Arial"/>
                        <a:buChar char="•"/>
                        <a:defRPr sz="1200"/>
                      </a:pPr>
                      <a:r>
                        <a:rPr lang="de-DE" sz="1400" dirty="0">
                          <a:latin typeface="+mn-lt"/>
                        </a:rPr>
                        <a:t>Die </a:t>
                      </a:r>
                      <a:r>
                        <a:rPr lang="de-DE" sz="1400" dirty="0" err="1">
                          <a:latin typeface="+mn-lt"/>
                        </a:rPr>
                        <a:t>SuS</a:t>
                      </a:r>
                      <a:r>
                        <a:rPr lang="de-DE" sz="1400" dirty="0">
                          <a:latin typeface="+mn-lt"/>
                        </a:rPr>
                        <a:t> unterstreichen die neuen Informationen im zweiten Entwurf.</a:t>
                      </a:r>
                      <a:endParaRPr sz="1400" dirty="0">
                        <a:latin typeface="+mn-lt"/>
                      </a:endParaRPr>
                    </a:p>
                    <a:p>
                      <a:pPr marL="171450" indent="-171450" algn="l" defTabSz="685800">
                        <a:buFont typeface="Arial"/>
                        <a:buChar char="•"/>
                        <a:defRPr sz="1200"/>
                      </a:pPr>
                      <a:r>
                        <a:rPr lang="de-DE" sz="1400" dirty="0">
                          <a:latin typeface="+mn-lt"/>
                        </a:rPr>
                        <a:t>Die </a:t>
                      </a:r>
                      <a:r>
                        <a:rPr lang="de-DE" sz="1400" dirty="0" err="1">
                          <a:latin typeface="+mn-lt"/>
                        </a:rPr>
                        <a:t>SuS</a:t>
                      </a:r>
                      <a:r>
                        <a:rPr lang="de-DE" sz="1400" dirty="0">
                          <a:latin typeface="+mn-lt"/>
                        </a:rPr>
                        <a:t> überlegen in Partnerarbeit, warum die zweite Fassung besser ist. </a:t>
                      </a:r>
                      <a:endParaRPr sz="1400" dirty="0">
                        <a:latin typeface="+mn-lt"/>
                      </a:endParaRPr>
                    </a:p>
                  </a:txBody>
                  <a:tcPr marL="45720" marR="45720" anchor="ctr">
                    <a:noFill/>
                  </a:tcPr>
                </a:tc>
                <a:extLst>
                  <a:ext uri="{0D108BD9-81ED-4DB2-BD59-A6C34878D82A}">
                    <a16:rowId xmlns:a16="http://schemas.microsoft.com/office/drawing/2014/main" val="10003"/>
                  </a:ext>
                </a:extLst>
              </a:tr>
            </a:tbl>
          </a:graphicData>
        </a:graphic>
      </p:graphicFrame>
      <p:sp>
        <p:nvSpPr>
          <p:cNvPr id="128"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129" name="Textfeld 39"/>
          <p:cNvSpPr txBox="1"/>
          <p:nvPr/>
        </p:nvSpPr>
        <p:spPr bwMode="auto">
          <a:xfrm>
            <a:off x="111268" y="584872"/>
            <a:ext cx="6595492" cy="369328"/>
          </a:xfrm>
          <a:prstGeom prst="rect">
            <a:avLst/>
          </a:prstGeom>
          <a:noFill/>
          <a:ln w="12700" cap="flat">
            <a:noFill/>
            <a:miter lim="400000"/>
          </a:ln>
          <a:effectLst/>
        </p:spPr>
        <p:txBody>
          <a:bodyPr wrap="square" lIns="45718" tIns="45718" rIns="45718" bIns="45718" numCol="1" anchor="t">
            <a:spAutoFit/>
          </a:bodyPr>
          <a:lstStyle>
            <a:lvl1pPr algn="ctr">
              <a:defRPr b="1">
                <a:latin typeface="+mj-lt"/>
                <a:ea typeface="+mj-ea"/>
                <a:cs typeface="+mj-cs"/>
              </a:defRPr>
            </a:lvl1pPr>
          </a:lstStyle>
          <a:p>
            <a:pPr>
              <a:defRPr/>
            </a:pPr>
            <a:r>
              <a:rPr lang="de-DE" b="0">
                <a:latin typeface="Calibri"/>
                <a:cs typeface="Calibri"/>
              </a:rPr>
              <a:t>Einheit</a:t>
            </a:r>
            <a:r>
              <a:rPr b="0">
                <a:latin typeface="Calibri"/>
                <a:cs typeface="Calibri"/>
              </a:rPr>
              <a:t> 1: </a:t>
            </a:r>
            <a:r>
              <a:rPr b="0">
                <a:solidFill>
                  <a:schemeClr val="tx1"/>
                </a:solidFill>
                <a:latin typeface="Calibri"/>
                <a:cs typeface="Calibri"/>
              </a:rPr>
              <a:t>Einleitung</a:t>
            </a:r>
            <a:r>
              <a:rPr b="0">
                <a:latin typeface="Calibri"/>
                <a:cs typeface="Calibri"/>
              </a:rPr>
              <a:t> </a:t>
            </a:r>
            <a:endParaRPr/>
          </a:p>
        </p:txBody>
      </p:sp>
      <p:sp>
        <p:nvSpPr>
          <p:cNvPr id="8" name="Slide Number Placeholder 3">
            <a:extLst>
              <a:ext uri="{FF2B5EF4-FFF2-40B4-BE49-F238E27FC236}">
                <a16:creationId xmlns:a16="http://schemas.microsoft.com/office/drawing/2014/main" id="{77E2FFA4-8899-438C-A612-75A9D7A2F9B4}"/>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11</a:t>
            </a:fld>
            <a:endParaRPr lang="de-DE" dirty="0"/>
          </a:p>
        </p:txBody>
      </p:sp>
      <p:sp>
        <p:nvSpPr>
          <p:cNvPr id="9" name="Gerade Verbindung 38">
            <a:extLst>
              <a:ext uri="{FF2B5EF4-FFF2-40B4-BE49-F238E27FC236}">
                <a16:creationId xmlns:a16="http://schemas.microsoft.com/office/drawing/2014/main" id="{55F274BD-BEC8-4AC4-A783-0019D431AFDE}"/>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
        <p:nvSpPr>
          <p:cNvPr id="7" name="Rechteck: gefaltete Ecke 5">
            <a:extLst>
              <a:ext uri="{FF2B5EF4-FFF2-40B4-BE49-F238E27FC236}">
                <a16:creationId xmlns:a16="http://schemas.microsoft.com/office/drawing/2014/main" id="{C78B7967-EC5E-4E68-BF6B-F3C5BFC2CE9D}"/>
              </a:ext>
            </a:extLst>
          </p:cNvPr>
          <p:cNvSpPr/>
          <p:nvPr/>
        </p:nvSpPr>
        <p:spPr bwMode="auto">
          <a:xfrm>
            <a:off x="4226916" y="9070578"/>
            <a:ext cx="2354740" cy="370840"/>
          </a:xfrm>
          <a:custGeom>
            <a:avLst/>
            <a:gdLst>
              <a:gd name="connsiteX0" fmla="*/ 0 w 2354740"/>
              <a:gd name="connsiteY0" fmla="*/ 0 h 370840"/>
              <a:gd name="connsiteX1" fmla="*/ 2354740 w 2354740"/>
              <a:gd name="connsiteY1" fmla="*/ 0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6" fmla="*/ 2354740 w 2354740"/>
              <a:gd name="connsiteY6" fmla="*/ 0 h 370840"/>
              <a:gd name="connsiteX7" fmla="*/ 2354740 w 2354740"/>
              <a:gd name="connsiteY7" fmla="*/ 185420 h 3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740" h="370840" stroke="0" extrusionOk="0">
                <a:moveTo>
                  <a:pt x="0" y="0"/>
                </a:moveTo>
                <a:cubicBezTo>
                  <a:pt x="712992" y="118645"/>
                  <a:pt x="1268267" y="116012"/>
                  <a:pt x="2354740" y="0"/>
                </a:cubicBezTo>
                <a:cubicBezTo>
                  <a:pt x="2345342" y="71485"/>
                  <a:pt x="2353246" y="118889"/>
                  <a:pt x="2354740" y="185420"/>
                </a:cubicBezTo>
                <a:cubicBezTo>
                  <a:pt x="2309325" y="247148"/>
                  <a:pt x="2206553" y="332975"/>
                  <a:pt x="2169320" y="370840"/>
                </a:cubicBezTo>
                <a:cubicBezTo>
                  <a:pt x="1493153" y="391027"/>
                  <a:pt x="1043606" y="523320"/>
                  <a:pt x="0" y="370840"/>
                </a:cubicBezTo>
                <a:cubicBezTo>
                  <a:pt x="-1622" y="305605"/>
                  <a:pt x="14437" y="78835"/>
                  <a:pt x="0" y="0"/>
                </a:cubicBezTo>
                <a:close/>
              </a:path>
              <a:path w="2354740" h="370840" stroke="0" extrusionOk="0">
                <a:moveTo>
                  <a:pt x="2169320" y="370840"/>
                </a:moveTo>
                <a:cubicBezTo>
                  <a:pt x="2198482" y="306854"/>
                  <a:pt x="2214208" y="247614"/>
                  <a:pt x="2206404" y="222504"/>
                </a:cubicBezTo>
                <a:cubicBezTo>
                  <a:pt x="2249564" y="211072"/>
                  <a:pt x="2283498" y="200097"/>
                  <a:pt x="2354740" y="185420"/>
                </a:cubicBezTo>
                <a:cubicBezTo>
                  <a:pt x="2302327" y="217510"/>
                  <a:pt x="2177684" y="338903"/>
                  <a:pt x="2169320" y="370840"/>
                </a:cubicBezTo>
                <a:close/>
              </a:path>
              <a:path w="2354740" h="370840" fill="none" extrusionOk="0">
                <a:moveTo>
                  <a:pt x="2169320" y="370840"/>
                </a:moveTo>
                <a:cubicBezTo>
                  <a:pt x="2168375" y="335120"/>
                  <a:pt x="2196758" y="276425"/>
                  <a:pt x="2206404" y="222504"/>
                </a:cubicBezTo>
                <a:cubicBezTo>
                  <a:pt x="2239188" y="213337"/>
                  <a:pt x="2307041" y="189741"/>
                  <a:pt x="2354740" y="185420"/>
                </a:cubicBezTo>
                <a:cubicBezTo>
                  <a:pt x="2270203" y="277353"/>
                  <a:pt x="2194838" y="352279"/>
                  <a:pt x="2169320" y="370840"/>
                </a:cubicBezTo>
                <a:cubicBezTo>
                  <a:pt x="1769330" y="489151"/>
                  <a:pt x="565246" y="269695"/>
                  <a:pt x="0" y="370840"/>
                </a:cubicBezTo>
                <a:cubicBezTo>
                  <a:pt x="-24028" y="219873"/>
                  <a:pt x="7627" y="55327"/>
                  <a:pt x="0" y="0"/>
                </a:cubicBezTo>
                <a:cubicBezTo>
                  <a:pt x="696727" y="-119236"/>
                  <a:pt x="1286402" y="89530"/>
                  <a:pt x="2354740" y="0"/>
                </a:cubicBezTo>
                <a:cubicBezTo>
                  <a:pt x="2362761" y="51041"/>
                  <a:pt x="2370108" y="125000"/>
                  <a:pt x="2354740" y="185420"/>
                </a:cubicBezTo>
              </a:path>
              <a:path w="2354740" h="370840" fill="none" stroke="0" extrusionOk="0">
                <a:moveTo>
                  <a:pt x="2169320" y="370840"/>
                </a:moveTo>
                <a:cubicBezTo>
                  <a:pt x="2180666" y="356560"/>
                  <a:pt x="2186574" y="289580"/>
                  <a:pt x="2206404" y="222504"/>
                </a:cubicBezTo>
                <a:cubicBezTo>
                  <a:pt x="2229644" y="229093"/>
                  <a:pt x="2300445" y="190207"/>
                  <a:pt x="2354740" y="185420"/>
                </a:cubicBezTo>
                <a:cubicBezTo>
                  <a:pt x="2303244" y="203611"/>
                  <a:pt x="2255566" y="288856"/>
                  <a:pt x="2169320" y="370840"/>
                </a:cubicBezTo>
                <a:cubicBezTo>
                  <a:pt x="1796140" y="220401"/>
                  <a:pt x="783745" y="456719"/>
                  <a:pt x="0" y="370840"/>
                </a:cubicBezTo>
                <a:cubicBezTo>
                  <a:pt x="25021" y="223231"/>
                  <a:pt x="-25071" y="130064"/>
                  <a:pt x="0" y="0"/>
                </a:cubicBezTo>
                <a:cubicBezTo>
                  <a:pt x="754733" y="-155197"/>
                  <a:pt x="1373226" y="-163020"/>
                  <a:pt x="2354740" y="0"/>
                </a:cubicBezTo>
                <a:cubicBezTo>
                  <a:pt x="2343840" y="86890"/>
                  <a:pt x="2338358" y="116456"/>
                  <a:pt x="2354740" y="185420"/>
                </a:cubicBezTo>
              </a:path>
            </a:pathLst>
          </a:custGeom>
          <a:solidFill>
            <a:srgbClr val="FFF5ED"/>
          </a:solidFill>
          <a:ln w="12700" cmpd="sng">
            <a:solidFill>
              <a:srgbClr val="FDE3D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de-DE" sz="1200">
                <a:solidFill>
                  <a:schemeClr val="tx1"/>
                </a:solidFill>
              </a:rPr>
              <a:t>Auf der Rückseite geht es weiter…</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153" name="Group"/>
          <p:cNvGrpSpPr/>
          <p:nvPr/>
        </p:nvGrpSpPr>
        <p:grpSpPr bwMode="auto">
          <a:xfrm>
            <a:off x="435838" y="3544422"/>
            <a:ext cx="6227354" cy="646327"/>
            <a:chOff x="-1" y="3"/>
            <a:chExt cx="6227353" cy="646323"/>
          </a:xfrm>
        </p:grpSpPr>
        <p:sp>
          <p:nvSpPr>
            <p:cNvPr id="1149" name="TextBox 21"/>
            <p:cNvSpPr txBox="1"/>
            <p:nvPr/>
          </p:nvSpPr>
          <p:spPr bwMode="auto">
            <a:xfrm>
              <a:off x="431348" y="3"/>
              <a:ext cx="5796004" cy="646323"/>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Bilde Satzgefüge aus den zwei Sätzen mit den Konjunktionen aus dem Kasten.</a:t>
              </a:r>
              <a:endParaRPr spc="50" dirty="0"/>
            </a:p>
          </p:txBody>
        </p:sp>
        <p:grpSp>
          <p:nvGrpSpPr>
            <p:cNvPr id="1152" name="Oval 22"/>
            <p:cNvGrpSpPr/>
            <p:nvPr/>
          </p:nvGrpSpPr>
          <p:grpSpPr bwMode="auto">
            <a:xfrm>
              <a:off x="-1" y="754"/>
              <a:ext cx="365765" cy="369326"/>
              <a:chOff x="-1" y="754"/>
              <a:chExt cx="365764" cy="369325"/>
            </a:xfrm>
          </p:grpSpPr>
          <p:sp>
            <p:nvSpPr>
              <p:cNvPr id="1150" name="Circle"/>
              <p:cNvSpPr/>
              <p:nvPr/>
            </p:nvSpPr>
            <p:spPr bwMode="auto">
              <a:xfrm>
                <a:off x="-1" y="2537"/>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5798" y="75299"/>
                      <a:pt x="82545" y="-3687"/>
                      <a:pt x="182882" y="0"/>
                    </a:cubicBezTo>
                    <a:cubicBezTo>
                      <a:pt x="272357" y="18946"/>
                      <a:pt x="353235" y="62895"/>
                      <a:pt x="365764" y="182885"/>
                    </a:cubicBezTo>
                    <a:cubicBezTo>
                      <a:pt x="382337" y="304225"/>
                      <a:pt x="285946" y="376376"/>
                      <a:pt x="182882" y="365770"/>
                    </a:cubicBezTo>
                    <a:cubicBezTo>
                      <a:pt x="77415" y="385126"/>
                      <a:pt x="-5638" y="280594"/>
                      <a:pt x="0" y="182885"/>
                    </a:cubicBezTo>
                    <a:close/>
                  </a:path>
                  <a:path w="365764" h="365769" stroke="0" extrusionOk="0">
                    <a:moveTo>
                      <a:pt x="0" y="182885"/>
                    </a:moveTo>
                    <a:cubicBezTo>
                      <a:pt x="-21208" y="100057"/>
                      <a:pt x="66547" y="-5983"/>
                      <a:pt x="182882" y="0"/>
                    </a:cubicBezTo>
                    <a:cubicBezTo>
                      <a:pt x="276123" y="23898"/>
                      <a:pt x="346215" y="102605"/>
                      <a:pt x="365764" y="182885"/>
                    </a:cubicBezTo>
                    <a:cubicBezTo>
                      <a:pt x="349807" y="296750"/>
                      <a:pt x="267052" y="362200"/>
                      <a:pt x="182882" y="365770"/>
                    </a:cubicBezTo>
                    <a:cubicBezTo>
                      <a:pt x="96119" y="360754"/>
                      <a:pt x="7902" y="269389"/>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1151" name="1"/>
              <p:cNvSpPr txBox="1"/>
              <p:nvPr/>
            </p:nvSpPr>
            <p:spPr bwMode="auto">
              <a:xfrm>
                <a:off x="105634" y="754"/>
                <a:ext cx="154495" cy="369325"/>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grpSp>
        <p:nvGrpSpPr>
          <p:cNvPr id="1156" name="Group 25"/>
          <p:cNvGrpSpPr/>
          <p:nvPr/>
        </p:nvGrpSpPr>
        <p:grpSpPr bwMode="auto">
          <a:xfrm>
            <a:off x="460805" y="6315282"/>
            <a:ext cx="748619" cy="365766"/>
            <a:chOff x="0" y="-1"/>
            <a:chExt cx="748617" cy="365766"/>
          </a:xfrm>
        </p:grpSpPr>
        <p:sp>
          <p:nvSpPr>
            <p:cNvPr id="1154" name="Oval 26"/>
            <p:cNvSpPr/>
            <p:nvPr/>
          </p:nvSpPr>
          <p:spPr bwMode="auto">
            <a:xfrm>
              <a:off x="0" y="-1"/>
              <a:ext cx="365765" cy="365766"/>
            </a:xfrm>
            <a:custGeom>
              <a:avLst/>
              <a:gdLst>
                <a:gd name="connsiteX0" fmla="*/ 0 w 365765"/>
                <a:gd name="connsiteY0" fmla="*/ 182883 h 365766"/>
                <a:gd name="connsiteX1" fmla="*/ 182883 w 365765"/>
                <a:gd name="connsiteY1" fmla="*/ 0 h 365766"/>
                <a:gd name="connsiteX2" fmla="*/ 365766 w 365765"/>
                <a:gd name="connsiteY2" fmla="*/ 182883 h 365766"/>
                <a:gd name="connsiteX3" fmla="*/ 182883 w 365765"/>
                <a:gd name="connsiteY3" fmla="*/ 365766 h 365766"/>
                <a:gd name="connsiteX4" fmla="*/ 0 w 365765"/>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5" h="365766" fill="none" extrusionOk="0">
                  <a:moveTo>
                    <a:pt x="0" y="182883"/>
                  </a:moveTo>
                  <a:cubicBezTo>
                    <a:pt x="-2159" y="83604"/>
                    <a:pt x="84417" y="-15178"/>
                    <a:pt x="182883" y="0"/>
                  </a:cubicBezTo>
                  <a:cubicBezTo>
                    <a:pt x="270838" y="-21779"/>
                    <a:pt x="337418" y="73099"/>
                    <a:pt x="365766" y="182883"/>
                  </a:cubicBezTo>
                  <a:cubicBezTo>
                    <a:pt x="376974" y="308136"/>
                    <a:pt x="286704" y="371326"/>
                    <a:pt x="182883" y="365766"/>
                  </a:cubicBezTo>
                  <a:cubicBezTo>
                    <a:pt x="87499" y="358002"/>
                    <a:pt x="-10310" y="258857"/>
                    <a:pt x="0" y="182883"/>
                  </a:cubicBezTo>
                  <a:close/>
                </a:path>
                <a:path w="365765" h="365766" stroke="0" extrusionOk="0">
                  <a:moveTo>
                    <a:pt x="0" y="182883"/>
                  </a:moveTo>
                  <a:cubicBezTo>
                    <a:pt x="-2664" y="79398"/>
                    <a:pt x="88087" y="28279"/>
                    <a:pt x="182883" y="0"/>
                  </a:cubicBezTo>
                  <a:cubicBezTo>
                    <a:pt x="306352" y="-345"/>
                    <a:pt x="350629" y="58301"/>
                    <a:pt x="365766" y="182883"/>
                  </a:cubicBezTo>
                  <a:cubicBezTo>
                    <a:pt x="368331" y="285012"/>
                    <a:pt x="275386" y="388486"/>
                    <a:pt x="182883" y="365766"/>
                  </a:cubicBezTo>
                  <a:cubicBezTo>
                    <a:pt x="89985" y="352512"/>
                    <a:pt x="10288" y="303296"/>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55" name="TextBox 27"/>
            <p:cNvSpPr txBox="1"/>
            <p:nvPr/>
          </p:nvSpPr>
          <p:spPr bwMode="auto">
            <a:xfrm>
              <a:off x="78053" y="2871"/>
              <a:ext cx="670564"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b.</a:t>
              </a:r>
            </a:p>
          </p:txBody>
        </p:sp>
      </p:grpSp>
      <p:grpSp>
        <p:nvGrpSpPr>
          <p:cNvPr id="1159" name="Group 28"/>
          <p:cNvGrpSpPr/>
          <p:nvPr/>
        </p:nvGrpSpPr>
        <p:grpSpPr bwMode="auto">
          <a:xfrm>
            <a:off x="466056" y="7963663"/>
            <a:ext cx="709594" cy="342090"/>
            <a:chOff x="-1" y="-1"/>
            <a:chExt cx="748617" cy="365766"/>
          </a:xfrm>
        </p:grpSpPr>
        <p:sp>
          <p:nvSpPr>
            <p:cNvPr id="1157" name="Oval 29"/>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16157" y="94800"/>
                    <a:pt x="59369" y="-8042"/>
                    <a:pt x="182883" y="0"/>
                  </a:cubicBezTo>
                  <a:cubicBezTo>
                    <a:pt x="258739" y="10506"/>
                    <a:pt x="387607" y="79416"/>
                    <a:pt x="365766" y="182883"/>
                  </a:cubicBezTo>
                  <a:cubicBezTo>
                    <a:pt x="353601" y="278221"/>
                    <a:pt x="255670" y="363138"/>
                    <a:pt x="182883" y="365766"/>
                  </a:cubicBezTo>
                  <a:cubicBezTo>
                    <a:pt x="80431" y="341473"/>
                    <a:pt x="-15273" y="307783"/>
                    <a:pt x="0" y="182883"/>
                  </a:cubicBezTo>
                  <a:close/>
                </a:path>
                <a:path w="365766" h="365766" stroke="0" extrusionOk="0">
                  <a:moveTo>
                    <a:pt x="0" y="182883"/>
                  </a:moveTo>
                  <a:cubicBezTo>
                    <a:pt x="2576" y="74921"/>
                    <a:pt x="70367" y="16044"/>
                    <a:pt x="182883" y="0"/>
                  </a:cubicBezTo>
                  <a:cubicBezTo>
                    <a:pt x="266456" y="19234"/>
                    <a:pt x="375955" y="59246"/>
                    <a:pt x="365766" y="182883"/>
                  </a:cubicBezTo>
                  <a:cubicBezTo>
                    <a:pt x="374022" y="290545"/>
                    <a:pt x="272153" y="345365"/>
                    <a:pt x="182883" y="365766"/>
                  </a:cubicBezTo>
                  <a:cubicBezTo>
                    <a:pt x="104189" y="376501"/>
                    <a:pt x="-2235" y="285037"/>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58" name="TextBox 30"/>
            <p:cNvSpPr txBox="1"/>
            <p:nvPr/>
          </p:nvSpPr>
          <p:spPr bwMode="auto">
            <a:xfrm>
              <a:off x="78053" y="2871"/>
              <a:ext cx="670563" cy="274683"/>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c.</a:t>
              </a:r>
            </a:p>
          </p:txBody>
        </p:sp>
      </p:grpSp>
      <p:grpSp>
        <p:nvGrpSpPr>
          <p:cNvPr id="1170" name="Group 63"/>
          <p:cNvGrpSpPr/>
          <p:nvPr/>
        </p:nvGrpSpPr>
        <p:grpSpPr bwMode="auto">
          <a:xfrm>
            <a:off x="438446" y="4682468"/>
            <a:ext cx="748619" cy="365766"/>
            <a:chOff x="-1" y="-1"/>
            <a:chExt cx="748617" cy="365766"/>
          </a:xfrm>
        </p:grpSpPr>
        <p:sp>
          <p:nvSpPr>
            <p:cNvPr id="1168" name="Oval 64"/>
            <p:cNvSpPr/>
            <p:nvPr/>
          </p:nvSpPr>
          <p:spPr bwMode="auto">
            <a:xfrm>
              <a:off x="-1" y="-1"/>
              <a:ext cx="365766" cy="365766"/>
            </a:xfrm>
            <a:custGeom>
              <a:avLst/>
              <a:gdLst>
                <a:gd name="connsiteX0" fmla="*/ 0 w 365766"/>
                <a:gd name="connsiteY0" fmla="*/ 182883 h 365766"/>
                <a:gd name="connsiteX1" fmla="*/ 182883 w 365766"/>
                <a:gd name="connsiteY1" fmla="*/ 0 h 365766"/>
                <a:gd name="connsiteX2" fmla="*/ 365766 w 365766"/>
                <a:gd name="connsiteY2" fmla="*/ 182883 h 365766"/>
                <a:gd name="connsiteX3" fmla="*/ 182883 w 365766"/>
                <a:gd name="connsiteY3" fmla="*/ 365766 h 365766"/>
                <a:gd name="connsiteX4" fmla="*/ 0 w 365766"/>
                <a:gd name="connsiteY4" fmla="*/ 182883 h 36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6" h="365766" fill="none" extrusionOk="0">
                  <a:moveTo>
                    <a:pt x="0" y="182883"/>
                  </a:moveTo>
                  <a:cubicBezTo>
                    <a:pt x="16122" y="105474"/>
                    <a:pt x="67804" y="19822"/>
                    <a:pt x="182883" y="0"/>
                  </a:cubicBezTo>
                  <a:cubicBezTo>
                    <a:pt x="268077" y="-12672"/>
                    <a:pt x="371800" y="85714"/>
                    <a:pt x="365766" y="182883"/>
                  </a:cubicBezTo>
                  <a:cubicBezTo>
                    <a:pt x="382505" y="300420"/>
                    <a:pt x="297129" y="377409"/>
                    <a:pt x="182883" y="365766"/>
                  </a:cubicBezTo>
                  <a:cubicBezTo>
                    <a:pt x="103716" y="353238"/>
                    <a:pt x="17496" y="295467"/>
                    <a:pt x="0" y="182883"/>
                  </a:cubicBezTo>
                  <a:close/>
                </a:path>
                <a:path w="365766" h="365766" stroke="0" extrusionOk="0">
                  <a:moveTo>
                    <a:pt x="0" y="182883"/>
                  </a:moveTo>
                  <a:cubicBezTo>
                    <a:pt x="-11732" y="54941"/>
                    <a:pt x="69767" y="448"/>
                    <a:pt x="182883" y="0"/>
                  </a:cubicBezTo>
                  <a:cubicBezTo>
                    <a:pt x="286990" y="25730"/>
                    <a:pt x="374771" y="66698"/>
                    <a:pt x="365766" y="182883"/>
                  </a:cubicBezTo>
                  <a:cubicBezTo>
                    <a:pt x="372314" y="281943"/>
                    <a:pt x="260603" y="373155"/>
                    <a:pt x="182883" y="365766"/>
                  </a:cubicBezTo>
                  <a:cubicBezTo>
                    <a:pt x="97787" y="368454"/>
                    <a:pt x="1608" y="305654"/>
                    <a:pt x="0" y="182883"/>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169" name="TextBox 65"/>
            <p:cNvSpPr txBox="1"/>
            <p:nvPr/>
          </p:nvSpPr>
          <p:spPr bwMode="auto">
            <a:xfrm>
              <a:off x="78053" y="2871"/>
              <a:ext cx="670563" cy="338550"/>
            </a:xfrm>
            <a:prstGeom prst="rect">
              <a:avLst/>
            </a:prstGeom>
            <a:noFill/>
            <a:ln w="12700" cap="flat">
              <a:noFill/>
              <a:miter lim="400000"/>
            </a:ln>
            <a:effectLst/>
          </p:spPr>
          <p:txBody>
            <a:bodyPr wrap="square" lIns="45718" tIns="45718" rIns="45718" bIns="45718" numCol="1" anchor="t">
              <a:spAutoFit/>
            </a:bodyPr>
            <a:lstStyle>
              <a:lvl1pPr>
                <a:defRPr sz="1600" b="1">
                  <a:solidFill>
                    <a:srgbClr val="FFFFFF"/>
                  </a:solidFill>
                  <a:latin typeface="Fibel Nord"/>
                  <a:ea typeface="Fibel Nord"/>
                  <a:cs typeface="Fibel Nord"/>
                </a:defRPr>
              </a:lvl1pPr>
            </a:lstStyle>
            <a:p>
              <a:pPr>
                <a:defRPr/>
              </a:pPr>
              <a:r>
                <a:t>a.</a:t>
              </a:r>
            </a:p>
          </p:txBody>
        </p:sp>
      </p:grpSp>
      <p:pic>
        <p:nvPicPr>
          <p:cNvPr id="10" name="Picture 16"/>
          <p:cNvPicPr>
            <a:picLocks noChangeAspect="1"/>
          </p:cNvPicPr>
          <p:nvPr/>
        </p:nvPicPr>
        <p:blipFill>
          <a:blip r:embed="rId2">
            <a:clrChange>
              <a:clrFrom>
                <a:srgbClr val="FFFFFF"/>
              </a:clrFrom>
              <a:clrTo>
                <a:srgbClr val="FFFFFF">
                  <a:alpha val="0"/>
                </a:srgbClr>
              </a:clrTo>
            </a:clrChange>
          </a:blip>
          <a:srcRect l="17536" t="13283" r="9450" b="76539"/>
          <a:stretch/>
        </p:blipFill>
        <p:spPr bwMode="auto">
          <a:xfrm>
            <a:off x="718650" y="5193498"/>
            <a:ext cx="5846506" cy="1152494"/>
          </a:xfrm>
          <a:prstGeom prst="rect">
            <a:avLst/>
          </a:prstGeom>
        </p:spPr>
      </p:pic>
      <p:pic>
        <p:nvPicPr>
          <p:cNvPr id="11" name="Picture 16"/>
          <p:cNvPicPr>
            <a:picLocks noChangeAspect="1"/>
          </p:cNvPicPr>
          <p:nvPr/>
        </p:nvPicPr>
        <p:blipFill>
          <a:blip r:embed="rId2">
            <a:clrChange>
              <a:clrFrom>
                <a:srgbClr val="FFFFFF"/>
              </a:clrFrom>
              <a:clrTo>
                <a:srgbClr val="FFFFFF">
                  <a:alpha val="0"/>
                </a:srgbClr>
              </a:clrTo>
            </a:clrChange>
          </a:blip>
          <a:srcRect l="17536" t="13283" r="9450" b="76539"/>
          <a:stretch/>
        </p:blipFill>
        <p:spPr bwMode="auto">
          <a:xfrm>
            <a:off x="750770" y="6843669"/>
            <a:ext cx="5846506" cy="1152494"/>
          </a:xfrm>
          <a:prstGeom prst="rect">
            <a:avLst/>
          </a:prstGeom>
        </p:spPr>
      </p:pic>
      <p:pic>
        <p:nvPicPr>
          <p:cNvPr id="12" name="Picture 16"/>
          <p:cNvPicPr>
            <a:picLocks noChangeAspect="1"/>
          </p:cNvPicPr>
          <p:nvPr/>
        </p:nvPicPr>
        <p:blipFill>
          <a:blip r:embed="rId2">
            <a:clrChange>
              <a:clrFrom>
                <a:srgbClr val="FFFFFF"/>
              </a:clrFrom>
              <a:clrTo>
                <a:srgbClr val="FFFFFF">
                  <a:alpha val="0"/>
                </a:srgbClr>
              </a:clrTo>
            </a:clrChange>
          </a:blip>
          <a:srcRect l="17536" t="13283" r="9450" b="76539"/>
          <a:stretch/>
        </p:blipFill>
        <p:spPr bwMode="auto">
          <a:xfrm>
            <a:off x="726087" y="8493642"/>
            <a:ext cx="5846506" cy="1152494"/>
          </a:xfrm>
          <a:prstGeom prst="rect">
            <a:avLst/>
          </a:prstGeom>
        </p:spPr>
      </p:pic>
      <p:sp>
        <p:nvSpPr>
          <p:cNvPr id="31" name="Slide Number Placeholder 3">
            <a:extLst>
              <a:ext uri="{FF2B5EF4-FFF2-40B4-BE49-F238E27FC236}">
                <a16:creationId xmlns:a16="http://schemas.microsoft.com/office/drawing/2014/main" id="{2181BFB6-609B-4038-8303-E5605681BA07}"/>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111</a:t>
            </a:fld>
            <a:endParaRPr lang="de-DE" dirty="0"/>
          </a:p>
        </p:txBody>
      </p:sp>
      <p:sp>
        <p:nvSpPr>
          <p:cNvPr id="32" name="TextBox 5">
            <a:extLst>
              <a:ext uri="{FF2B5EF4-FFF2-40B4-BE49-F238E27FC236}">
                <a16:creationId xmlns:a16="http://schemas.microsoft.com/office/drawing/2014/main" id="{D88C4775-A187-4022-9905-3C72406451CC}"/>
              </a:ext>
            </a:extLst>
          </p:cNvPr>
          <p:cNvSpPr txBox="1"/>
          <p:nvPr/>
        </p:nvSpPr>
        <p:spPr bwMode="auto">
          <a:xfrm>
            <a:off x="258849" y="386645"/>
            <a:ext cx="5908236"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5.1c: </a:t>
            </a:r>
            <a:r>
              <a:rPr sz="2200" spc="50" dirty="0" err="1"/>
              <a:t>Sätze</a:t>
            </a:r>
            <a:r>
              <a:rPr sz="2200" spc="50" dirty="0"/>
              <a:t> </a:t>
            </a:r>
            <a:r>
              <a:rPr sz="2200" spc="50" dirty="0" err="1"/>
              <a:t>verbinden</a:t>
            </a:r>
            <a:r>
              <a:rPr sz="2200" spc="50" dirty="0"/>
              <a:t> - </a:t>
            </a:r>
            <a:r>
              <a:rPr sz="2200" spc="50" dirty="0" err="1"/>
              <a:t>Konjunktionen</a:t>
            </a:r>
            <a:endParaRPr sz="2200" spc="50" dirty="0"/>
          </a:p>
        </p:txBody>
      </p:sp>
      <p:sp>
        <p:nvSpPr>
          <p:cNvPr id="33" name="TextBox 4">
            <a:extLst>
              <a:ext uri="{FF2B5EF4-FFF2-40B4-BE49-F238E27FC236}">
                <a16:creationId xmlns:a16="http://schemas.microsoft.com/office/drawing/2014/main" id="{DC0BFD0B-5A5E-4C24-9E01-0610FF9B2121}"/>
              </a:ext>
            </a:extLst>
          </p:cNvPr>
          <p:cNvSpPr txBox="1"/>
          <p:nvPr/>
        </p:nvSpPr>
        <p:spPr bwMode="auto">
          <a:xfrm>
            <a:off x="269897" y="846846"/>
            <a:ext cx="6209010" cy="307773"/>
          </a:xfrm>
          <a:prstGeom prst="rect">
            <a:avLst/>
          </a:prstGeom>
          <a:grpFill/>
          <a:ln w="12700">
            <a:miter lim="400000"/>
          </a:ln>
        </p:spPr>
        <p:txBody>
          <a:bodyPr lIns="45718" tIns="45718" rIns="45718" bIns="45718">
            <a:spAutoFit/>
          </a:bodyPr>
          <a:lstStyle/>
          <a:p>
            <a:pPr>
              <a:defRPr sz="1400">
                <a:latin typeface="Fibel Nord"/>
                <a:ea typeface="Fibel Nord"/>
                <a:cs typeface="Fibel Nord"/>
              </a:defRPr>
            </a:pPr>
            <a:endParaRPr sz="1400"/>
          </a:p>
        </p:txBody>
      </p:sp>
      <p:sp>
        <p:nvSpPr>
          <p:cNvPr id="34" name="TextBox 33">
            <a:extLst>
              <a:ext uri="{FF2B5EF4-FFF2-40B4-BE49-F238E27FC236}">
                <a16:creationId xmlns:a16="http://schemas.microsoft.com/office/drawing/2014/main" id="{A3BA5706-112F-4690-9238-B88C9BB0087B}"/>
              </a:ext>
            </a:extLst>
          </p:cNvPr>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5" name="Textfeld 3">
            <a:extLst>
              <a:ext uri="{FF2B5EF4-FFF2-40B4-BE49-F238E27FC236}">
                <a16:creationId xmlns:a16="http://schemas.microsoft.com/office/drawing/2014/main" id="{0509AB6E-5A1F-49D7-ABD7-3990093E24FE}"/>
              </a:ext>
            </a:extLst>
          </p:cNvPr>
          <p:cNvSpPr txBox="1"/>
          <p:nvPr/>
        </p:nvSpPr>
        <p:spPr bwMode="auto">
          <a:xfrm>
            <a:off x="0" y="786925"/>
            <a:ext cx="6858000" cy="2585323"/>
          </a:xfrm>
          <a:custGeom>
            <a:avLst/>
            <a:gdLst>
              <a:gd name="connsiteX0" fmla="*/ 0 w 6417394"/>
              <a:gd name="connsiteY0" fmla="*/ 0 h 1384995"/>
              <a:gd name="connsiteX1" fmla="*/ 647573 w 6417394"/>
              <a:gd name="connsiteY1" fmla="*/ 0 h 1384995"/>
              <a:gd name="connsiteX2" fmla="*/ 1230973 w 6417394"/>
              <a:gd name="connsiteY2" fmla="*/ 0 h 1384995"/>
              <a:gd name="connsiteX3" fmla="*/ 1621850 w 6417394"/>
              <a:gd name="connsiteY3" fmla="*/ 0 h 1384995"/>
              <a:gd name="connsiteX4" fmla="*/ 2205250 w 6417394"/>
              <a:gd name="connsiteY4" fmla="*/ 0 h 1384995"/>
              <a:gd name="connsiteX5" fmla="*/ 2788649 w 6417394"/>
              <a:gd name="connsiteY5" fmla="*/ 0 h 1384995"/>
              <a:gd name="connsiteX6" fmla="*/ 3307875 w 6417394"/>
              <a:gd name="connsiteY6" fmla="*/ 0 h 1384995"/>
              <a:gd name="connsiteX7" fmla="*/ 3891274 w 6417394"/>
              <a:gd name="connsiteY7" fmla="*/ 0 h 1384995"/>
              <a:gd name="connsiteX8" fmla="*/ 4346326 w 6417394"/>
              <a:gd name="connsiteY8" fmla="*/ 0 h 1384995"/>
              <a:gd name="connsiteX9" fmla="*/ 4993899 w 6417394"/>
              <a:gd name="connsiteY9" fmla="*/ 0 h 1384995"/>
              <a:gd name="connsiteX10" fmla="*/ 5448951 w 6417394"/>
              <a:gd name="connsiteY10" fmla="*/ 0 h 1384995"/>
              <a:gd name="connsiteX11" fmla="*/ 6417394 w 6417394"/>
              <a:gd name="connsiteY11" fmla="*/ 0 h 1384995"/>
              <a:gd name="connsiteX12" fmla="*/ 6417394 w 6417394"/>
              <a:gd name="connsiteY12" fmla="*/ 433965 h 1384995"/>
              <a:gd name="connsiteX13" fmla="*/ 6417394 w 6417394"/>
              <a:gd name="connsiteY13" fmla="*/ 854080 h 1384995"/>
              <a:gd name="connsiteX14" fmla="*/ 6417394 w 6417394"/>
              <a:gd name="connsiteY14" fmla="*/ 1384995 h 1384995"/>
              <a:gd name="connsiteX15" fmla="*/ 5898168 w 6417394"/>
              <a:gd name="connsiteY15" fmla="*/ 1384995 h 1384995"/>
              <a:gd name="connsiteX16" fmla="*/ 5507291 w 6417394"/>
              <a:gd name="connsiteY16" fmla="*/ 1384995 h 1384995"/>
              <a:gd name="connsiteX17" fmla="*/ 5052239 w 6417394"/>
              <a:gd name="connsiteY17" fmla="*/ 1384995 h 1384995"/>
              <a:gd name="connsiteX18" fmla="*/ 4661362 w 6417394"/>
              <a:gd name="connsiteY18" fmla="*/ 1384995 h 1384995"/>
              <a:gd name="connsiteX19" fmla="*/ 4206310 w 6417394"/>
              <a:gd name="connsiteY19" fmla="*/ 1384995 h 1384995"/>
              <a:gd name="connsiteX20" fmla="*/ 3494563 w 6417394"/>
              <a:gd name="connsiteY20" fmla="*/ 1384995 h 1384995"/>
              <a:gd name="connsiteX21" fmla="*/ 2782815 w 6417394"/>
              <a:gd name="connsiteY21" fmla="*/ 1384995 h 1384995"/>
              <a:gd name="connsiteX22" fmla="*/ 2391938 w 6417394"/>
              <a:gd name="connsiteY22" fmla="*/ 1384995 h 1384995"/>
              <a:gd name="connsiteX23" fmla="*/ 1680190 w 6417394"/>
              <a:gd name="connsiteY23" fmla="*/ 1384995 h 1384995"/>
              <a:gd name="connsiteX24" fmla="*/ 1160965 w 6417394"/>
              <a:gd name="connsiteY24" fmla="*/ 1384995 h 1384995"/>
              <a:gd name="connsiteX25" fmla="*/ 705913 w 6417394"/>
              <a:gd name="connsiteY25" fmla="*/ 1384995 h 1384995"/>
              <a:gd name="connsiteX26" fmla="*/ 0 w 6417394"/>
              <a:gd name="connsiteY26" fmla="*/ 1384995 h 1384995"/>
              <a:gd name="connsiteX27" fmla="*/ 0 w 6417394"/>
              <a:gd name="connsiteY27" fmla="*/ 951030 h 1384995"/>
              <a:gd name="connsiteX28" fmla="*/ 0 w 6417394"/>
              <a:gd name="connsiteY28" fmla="*/ 461665 h 1384995"/>
              <a:gd name="connsiteX29" fmla="*/ 0 w 6417394"/>
              <a:gd name="connsiteY29"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17394" h="1384995" fill="none" extrusionOk="0">
                <a:moveTo>
                  <a:pt x="0" y="0"/>
                </a:moveTo>
                <a:cubicBezTo>
                  <a:pt x="184723" y="-10078"/>
                  <a:pt x="359263" y="16910"/>
                  <a:pt x="647573" y="0"/>
                </a:cubicBezTo>
                <a:cubicBezTo>
                  <a:pt x="935883" y="-16910"/>
                  <a:pt x="990241" y="18049"/>
                  <a:pt x="1230973" y="0"/>
                </a:cubicBezTo>
                <a:cubicBezTo>
                  <a:pt x="1471705" y="-18049"/>
                  <a:pt x="1487429" y="39580"/>
                  <a:pt x="1621850" y="0"/>
                </a:cubicBezTo>
                <a:cubicBezTo>
                  <a:pt x="1756271" y="-39580"/>
                  <a:pt x="2009219" y="38966"/>
                  <a:pt x="2205250" y="0"/>
                </a:cubicBezTo>
                <a:cubicBezTo>
                  <a:pt x="2401281" y="-38966"/>
                  <a:pt x="2668826" y="25308"/>
                  <a:pt x="2788649" y="0"/>
                </a:cubicBezTo>
                <a:cubicBezTo>
                  <a:pt x="2908472" y="-25308"/>
                  <a:pt x="3111332" y="46126"/>
                  <a:pt x="3307875" y="0"/>
                </a:cubicBezTo>
                <a:cubicBezTo>
                  <a:pt x="3504418" y="-46126"/>
                  <a:pt x="3766677" y="10771"/>
                  <a:pt x="3891274" y="0"/>
                </a:cubicBezTo>
                <a:cubicBezTo>
                  <a:pt x="4015871" y="-10771"/>
                  <a:pt x="4246590" y="19076"/>
                  <a:pt x="4346326" y="0"/>
                </a:cubicBezTo>
                <a:cubicBezTo>
                  <a:pt x="4446062" y="-19076"/>
                  <a:pt x="4725548" y="54305"/>
                  <a:pt x="4993899" y="0"/>
                </a:cubicBezTo>
                <a:cubicBezTo>
                  <a:pt x="5262250" y="-54305"/>
                  <a:pt x="5271666" y="12832"/>
                  <a:pt x="5448951" y="0"/>
                </a:cubicBezTo>
                <a:cubicBezTo>
                  <a:pt x="5626236" y="-12832"/>
                  <a:pt x="6162076" y="6051"/>
                  <a:pt x="6417394" y="0"/>
                </a:cubicBezTo>
                <a:cubicBezTo>
                  <a:pt x="6430485" y="213614"/>
                  <a:pt x="6411660" y="221517"/>
                  <a:pt x="6417394" y="433965"/>
                </a:cubicBezTo>
                <a:cubicBezTo>
                  <a:pt x="6423128" y="646413"/>
                  <a:pt x="6391503" y="702276"/>
                  <a:pt x="6417394" y="854080"/>
                </a:cubicBezTo>
                <a:cubicBezTo>
                  <a:pt x="6443285" y="1005884"/>
                  <a:pt x="6360804" y="1246784"/>
                  <a:pt x="6417394" y="1384995"/>
                </a:cubicBezTo>
                <a:cubicBezTo>
                  <a:pt x="6180796" y="1386140"/>
                  <a:pt x="6109253" y="1332472"/>
                  <a:pt x="5898168" y="1384995"/>
                </a:cubicBezTo>
                <a:cubicBezTo>
                  <a:pt x="5687083" y="1437518"/>
                  <a:pt x="5676367" y="1366654"/>
                  <a:pt x="5507291" y="1384995"/>
                </a:cubicBezTo>
                <a:cubicBezTo>
                  <a:pt x="5338215" y="1403336"/>
                  <a:pt x="5209369" y="1338996"/>
                  <a:pt x="5052239" y="1384995"/>
                </a:cubicBezTo>
                <a:cubicBezTo>
                  <a:pt x="4895109" y="1430994"/>
                  <a:pt x="4740141" y="1340506"/>
                  <a:pt x="4661362" y="1384995"/>
                </a:cubicBezTo>
                <a:cubicBezTo>
                  <a:pt x="4582583" y="1429484"/>
                  <a:pt x="4323718" y="1361776"/>
                  <a:pt x="4206310" y="1384995"/>
                </a:cubicBezTo>
                <a:cubicBezTo>
                  <a:pt x="4088902" y="1408214"/>
                  <a:pt x="3655198" y="1316699"/>
                  <a:pt x="3494563" y="1384995"/>
                </a:cubicBezTo>
                <a:cubicBezTo>
                  <a:pt x="3333928" y="1453291"/>
                  <a:pt x="3116572" y="1368941"/>
                  <a:pt x="2782815" y="1384995"/>
                </a:cubicBezTo>
                <a:cubicBezTo>
                  <a:pt x="2449058" y="1401049"/>
                  <a:pt x="2566710" y="1351363"/>
                  <a:pt x="2391938" y="1384995"/>
                </a:cubicBezTo>
                <a:cubicBezTo>
                  <a:pt x="2217166" y="1418627"/>
                  <a:pt x="2004713" y="1357114"/>
                  <a:pt x="1680190" y="1384995"/>
                </a:cubicBezTo>
                <a:cubicBezTo>
                  <a:pt x="1355667" y="1412876"/>
                  <a:pt x="1400797" y="1359143"/>
                  <a:pt x="1160965" y="1384995"/>
                </a:cubicBezTo>
                <a:cubicBezTo>
                  <a:pt x="921133" y="1410847"/>
                  <a:pt x="928490" y="1337479"/>
                  <a:pt x="705913" y="1384995"/>
                </a:cubicBezTo>
                <a:cubicBezTo>
                  <a:pt x="483336" y="1432511"/>
                  <a:pt x="288131" y="1379771"/>
                  <a:pt x="0" y="1384995"/>
                </a:cubicBezTo>
                <a:cubicBezTo>
                  <a:pt x="-22870" y="1187953"/>
                  <a:pt x="5793" y="1066891"/>
                  <a:pt x="0" y="951030"/>
                </a:cubicBezTo>
                <a:cubicBezTo>
                  <a:pt x="-5793" y="835170"/>
                  <a:pt x="17877" y="648553"/>
                  <a:pt x="0" y="461665"/>
                </a:cubicBezTo>
                <a:cubicBezTo>
                  <a:pt x="-17877" y="274778"/>
                  <a:pt x="22679" y="164249"/>
                  <a:pt x="0" y="0"/>
                </a:cubicBezTo>
                <a:close/>
              </a:path>
              <a:path w="6417394" h="1384995" stroke="0" extrusionOk="0">
                <a:moveTo>
                  <a:pt x="0" y="0"/>
                </a:moveTo>
                <a:cubicBezTo>
                  <a:pt x="311898" y="-65250"/>
                  <a:pt x="449715" y="34547"/>
                  <a:pt x="711747" y="0"/>
                </a:cubicBezTo>
                <a:cubicBezTo>
                  <a:pt x="973779" y="-34547"/>
                  <a:pt x="1276680" y="40977"/>
                  <a:pt x="1423495" y="0"/>
                </a:cubicBezTo>
                <a:cubicBezTo>
                  <a:pt x="1570310" y="-40977"/>
                  <a:pt x="1874144" y="8211"/>
                  <a:pt x="2071068" y="0"/>
                </a:cubicBezTo>
                <a:cubicBezTo>
                  <a:pt x="2267992" y="-8211"/>
                  <a:pt x="2368299" y="689"/>
                  <a:pt x="2590294" y="0"/>
                </a:cubicBezTo>
                <a:cubicBezTo>
                  <a:pt x="2812289" y="-689"/>
                  <a:pt x="2984054" y="22192"/>
                  <a:pt x="3109519" y="0"/>
                </a:cubicBezTo>
                <a:cubicBezTo>
                  <a:pt x="3234984" y="-22192"/>
                  <a:pt x="3350864" y="35293"/>
                  <a:pt x="3500397" y="0"/>
                </a:cubicBezTo>
                <a:cubicBezTo>
                  <a:pt x="3649930" y="-35293"/>
                  <a:pt x="3899825" y="45435"/>
                  <a:pt x="4019622" y="0"/>
                </a:cubicBezTo>
                <a:cubicBezTo>
                  <a:pt x="4139419" y="-45435"/>
                  <a:pt x="4329719" y="42218"/>
                  <a:pt x="4538848" y="0"/>
                </a:cubicBezTo>
                <a:cubicBezTo>
                  <a:pt x="4747977" y="-42218"/>
                  <a:pt x="4909937" y="58885"/>
                  <a:pt x="5058073" y="0"/>
                </a:cubicBezTo>
                <a:cubicBezTo>
                  <a:pt x="5206209" y="-58885"/>
                  <a:pt x="5413485" y="44568"/>
                  <a:pt x="5577299" y="0"/>
                </a:cubicBezTo>
                <a:cubicBezTo>
                  <a:pt x="5741113" y="-44568"/>
                  <a:pt x="6095816" y="71001"/>
                  <a:pt x="6417394" y="0"/>
                </a:cubicBezTo>
                <a:cubicBezTo>
                  <a:pt x="6454322" y="194757"/>
                  <a:pt x="6379692" y="274064"/>
                  <a:pt x="6417394" y="461665"/>
                </a:cubicBezTo>
                <a:cubicBezTo>
                  <a:pt x="6455096" y="649267"/>
                  <a:pt x="6394694" y="692683"/>
                  <a:pt x="6417394" y="923330"/>
                </a:cubicBezTo>
                <a:cubicBezTo>
                  <a:pt x="6440094" y="1153978"/>
                  <a:pt x="6412549" y="1248942"/>
                  <a:pt x="6417394" y="1384995"/>
                </a:cubicBezTo>
                <a:cubicBezTo>
                  <a:pt x="6241919" y="1434273"/>
                  <a:pt x="5935187" y="1315056"/>
                  <a:pt x="5769821" y="1384995"/>
                </a:cubicBezTo>
                <a:cubicBezTo>
                  <a:pt x="5604455" y="1454934"/>
                  <a:pt x="5428677" y="1373237"/>
                  <a:pt x="5250595" y="1384995"/>
                </a:cubicBezTo>
                <a:cubicBezTo>
                  <a:pt x="5072513" y="1396753"/>
                  <a:pt x="4754975" y="1376588"/>
                  <a:pt x="4603022" y="1384995"/>
                </a:cubicBezTo>
                <a:cubicBezTo>
                  <a:pt x="4451069" y="1393402"/>
                  <a:pt x="4216164" y="1380063"/>
                  <a:pt x="3891274" y="1384995"/>
                </a:cubicBezTo>
                <a:cubicBezTo>
                  <a:pt x="3566384" y="1389927"/>
                  <a:pt x="3446147" y="1330958"/>
                  <a:pt x="3307875" y="1384995"/>
                </a:cubicBezTo>
                <a:cubicBezTo>
                  <a:pt x="3169603" y="1439032"/>
                  <a:pt x="3008065" y="1350246"/>
                  <a:pt x="2788649" y="1384995"/>
                </a:cubicBezTo>
                <a:cubicBezTo>
                  <a:pt x="2569233" y="1419744"/>
                  <a:pt x="2540862" y="1333098"/>
                  <a:pt x="2333598" y="1384995"/>
                </a:cubicBezTo>
                <a:cubicBezTo>
                  <a:pt x="2126334" y="1436892"/>
                  <a:pt x="2083200" y="1375328"/>
                  <a:pt x="1942720" y="1384995"/>
                </a:cubicBezTo>
                <a:cubicBezTo>
                  <a:pt x="1802240" y="1394662"/>
                  <a:pt x="1622991" y="1344451"/>
                  <a:pt x="1487669" y="1384995"/>
                </a:cubicBezTo>
                <a:cubicBezTo>
                  <a:pt x="1352347" y="1425539"/>
                  <a:pt x="1264155" y="1380555"/>
                  <a:pt x="1096791" y="1384995"/>
                </a:cubicBezTo>
                <a:cubicBezTo>
                  <a:pt x="929427" y="1389435"/>
                  <a:pt x="815067" y="1372935"/>
                  <a:pt x="705913" y="1384995"/>
                </a:cubicBezTo>
                <a:cubicBezTo>
                  <a:pt x="596759" y="1397055"/>
                  <a:pt x="141761" y="1370036"/>
                  <a:pt x="0" y="1384995"/>
                </a:cubicBezTo>
                <a:cubicBezTo>
                  <a:pt x="-16312" y="1190571"/>
                  <a:pt x="39556" y="1054885"/>
                  <a:pt x="0" y="923330"/>
                </a:cubicBezTo>
                <a:cubicBezTo>
                  <a:pt x="-39556" y="791776"/>
                  <a:pt x="33858" y="592535"/>
                  <a:pt x="0" y="461665"/>
                </a:cubicBezTo>
                <a:cubicBezTo>
                  <a:pt x="-33858" y="330795"/>
                  <a:pt x="1370" y="172845"/>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a:p>
            <a:pPr>
              <a:defRPr/>
            </a:pPr>
            <a:endParaRPr lang="de-DE" spc="50" dirty="0">
              <a:latin typeface="Fibel Nord" panose="020B0603050302020204" pitchFamily="34" charset="0"/>
            </a:endParaRPr>
          </a:p>
        </p:txBody>
      </p:sp>
      <p:pic>
        <p:nvPicPr>
          <p:cNvPr id="36" name="Grafik 4" descr="Ein Bild, das Entwurf, Zeichnung, Kleidung, Clipart enthält.&#10;&#10;Automatisch generierte Beschreibung">
            <a:extLst>
              <a:ext uri="{FF2B5EF4-FFF2-40B4-BE49-F238E27FC236}">
                <a16:creationId xmlns:a16="http://schemas.microsoft.com/office/drawing/2014/main" id="{280F0ABE-1BDE-4CC8-B3F7-F57D54391867}"/>
              </a:ext>
            </a:extLst>
          </p:cNvPr>
          <p:cNvPicPr>
            <a:picLocks noChangeAspect="1"/>
          </p:cNvPicPr>
          <p:nvPr/>
        </p:nvPicPr>
        <p:blipFill>
          <a:blip r:embed="rId3">
            <a:clrChange>
              <a:clrFrom>
                <a:srgbClr val="FFFEFF"/>
              </a:clrFrom>
              <a:clrTo>
                <a:srgbClr val="FFFEFF">
                  <a:alpha val="0"/>
                </a:srgbClr>
              </a:clrTo>
            </a:clrChange>
          </a:blip>
          <a:stretch/>
        </p:blipFill>
        <p:spPr bwMode="auto">
          <a:xfrm flipH="1">
            <a:off x="6158435" y="1109431"/>
            <a:ext cx="692520" cy="1267443"/>
          </a:xfrm>
          <a:prstGeom prst="rect">
            <a:avLst/>
          </a:prstGeom>
        </p:spPr>
      </p:pic>
      <p:pic>
        <p:nvPicPr>
          <p:cNvPr id="38" name="Picture 2" descr="Karikatur, Symbol, Die Glühbirne">
            <a:extLst>
              <a:ext uri="{FF2B5EF4-FFF2-40B4-BE49-F238E27FC236}">
                <a16:creationId xmlns:a16="http://schemas.microsoft.com/office/drawing/2014/main" id="{B6F76361-B8AC-4143-99F7-145A0FF0C710}"/>
              </a:ext>
            </a:extLst>
          </p:cNvPr>
          <p:cNvPicPr>
            <a:picLocks noChangeAspect="1" noChangeArrowheads="1"/>
          </p:cNvPicPr>
          <p:nvPr/>
        </p:nvPicPr>
        <p:blipFill>
          <a:blip r:embed="rId4"/>
          <a:stretch/>
        </p:blipFill>
        <p:spPr bwMode="auto">
          <a:xfrm>
            <a:off x="6380046" y="683848"/>
            <a:ext cx="329308" cy="347755"/>
          </a:xfrm>
          <a:prstGeom prst="rect">
            <a:avLst/>
          </a:prstGeom>
          <a:noFill/>
        </p:spPr>
      </p:pic>
      <p:sp>
        <p:nvSpPr>
          <p:cNvPr id="41" name="TextBox 40">
            <a:extLst>
              <a:ext uri="{FF2B5EF4-FFF2-40B4-BE49-F238E27FC236}">
                <a16:creationId xmlns:a16="http://schemas.microsoft.com/office/drawing/2014/main" id="{63277FEF-B68B-4796-BC42-0AED9A6C8919}"/>
              </a:ext>
            </a:extLst>
          </p:cNvPr>
          <p:cNvSpPr txBox="1"/>
          <p:nvPr/>
        </p:nvSpPr>
        <p:spPr bwMode="auto">
          <a:xfrm>
            <a:off x="182799" y="852205"/>
            <a:ext cx="6209010" cy="1200329"/>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pc="50" dirty="0">
                <a:latin typeface="Fibel Nord" panose="020B0603050302020204" pitchFamily="34" charset="0"/>
              </a:rPr>
              <a:t>Konjunktionen sind Bindewörter. Sie verbinden Wörter, Wortgruppen oder Sätze miteinander und bilden dabei </a:t>
            </a:r>
            <a:r>
              <a:rPr lang="de-DE" b="1" spc="50" dirty="0">
                <a:latin typeface="Fibel Nord" panose="020B0603050302020204" pitchFamily="34" charset="0"/>
              </a:rPr>
              <a:t>Satzgefüge</a:t>
            </a:r>
            <a:r>
              <a:rPr lang="de-DE" spc="50" dirty="0">
                <a:latin typeface="Fibel Nord" panose="020B0603050302020204" pitchFamily="34" charset="0"/>
              </a:rPr>
              <a:t>. Verbindest du zwei Sätze mit </a:t>
            </a:r>
            <a:r>
              <a:rPr lang="de-DE" b="1" spc="50" dirty="0">
                <a:solidFill>
                  <a:schemeClr val="accent2">
                    <a:lumMod val="75000"/>
                  </a:schemeClr>
                </a:solidFill>
                <a:latin typeface="Fibel Nord" panose="020B0603050302020204" pitchFamily="34" charset="0"/>
              </a:rPr>
              <a:t>weil</a:t>
            </a:r>
            <a:r>
              <a:rPr lang="de-DE" spc="50" dirty="0">
                <a:latin typeface="Fibel Nord" panose="020B0603050302020204" pitchFamily="34" charset="0"/>
              </a:rPr>
              <a:t> oder </a:t>
            </a:r>
            <a:r>
              <a:rPr lang="de-DE" b="1" spc="50" dirty="0">
                <a:solidFill>
                  <a:schemeClr val="accent2">
                    <a:lumMod val="75000"/>
                  </a:schemeClr>
                </a:solidFill>
                <a:latin typeface="Fibel Nord" panose="020B0603050302020204" pitchFamily="34" charset="0"/>
              </a:rPr>
              <a:t>damit</a:t>
            </a:r>
            <a:r>
              <a:rPr lang="de-DE" spc="50" dirty="0">
                <a:latin typeface="Fibel Nord" panose="020B0603050302020204" pitchFamily="34" charset="0"/>
              </a:rPr>
              <a:t>, wird der zweite Satz umgestellt. Das </a:t>
            </a:r>
            <a:r>
              <a:rPr lang="de-DE" b="1" spc="50" dirty="0">
                <a:latin typeface="Fibel Nord" panose="020B0603050302020204" pitchFamily="34" charset="0"/>
              </a:rPr>
              <a:t>Verb steht dann hinten</a:t>
            </a:r>
            <a:r>
              <a:rPr lang="de-DE" spc="50" dirty="0">
                <a:latin typeface="Fibel Nord" panose="020B0603050302020204" pitchFamily="34" charset="0"/>
              </a:rPr>
              <a:t>. Zwischen den Sätzen steht ein</a:t>
            </a:r>
            <a:r>
              <a:rPr lang="de-DE" b="1" spc="50" dirty="0">
                <a:latin typeface="Fibel Nord" panose="020B0603050302020204" pitchFamily="34" charset="0"/>
              </a:rPr>
              <a:t> Komma</a:t>
            </a:r>
            <a:r>
              <a:rPr lang="de-DE" spc="50" dirty="0">
                <a:latin typeface="Fibel Nord" panose="020B0603050302020204" pitchFamily="34" charset="0"/>
              </a:rPr>
              <a:t>.</a:t>
            </a:r>
          </a:p>
        </p:txBody>
      </p:sp>
      <p:sp>
        <p:nvSpPr>
          <p:cNvPr id="43" name="TextBox 42">
            <a:extLst>
              <a:ext uri="{FF2B5EF4-FFF2-40B4-BE49-F238E27FC236}">
                <a16:creationId xmlns:a16="http://schemas.microsoft.com/office/drawing/2014/main" id="{3D5BDC70-48E3-49A7-85E2-246B2D662A65}"/>
              </a:ext>
            </a:extLst>
          </p:cNvPr>
          <p:cNvSpPr txBox="1"/>
          <p:nvPr/>
        </p:nvSpPr>
        <p:spPr bwMode="auto">
          <a:xfrm>
            <a:off x="951579" y="4652376"/>
            <a:ext cx="6007562" cy="3970318"/>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Matteo und Naima verabredeten sich für die Pause. </a:t>
            </a:r>
          </a:p>
          <a:p>
            <a:r>
              <a:rPr lang="de-DE" spc="50" dirty="0">
                <a:latin typeface="Fibel Nord" panose="020B0603050302020204" pitchFamily="34" charset="0"/>
              </a:rPr>
              <a:t>Sie konnten zusammen spielen.</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Naima versuchte den Ball vom Baum zu holen.</a:t>
            </a:r>
          </a:p>
          <a:p>
            <a:r>
              <a:rPr lang="de-DE" spc="50" dirty="0">
                <a:latin typeface="Fibel Nord" panose="020B0603050302020204" pitchFamily="34" charset="0"/>
              </a:rPr>
              <a:t>Sie war größer als Matteo.</a:t>
            </a: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endParaRPr lang="de-DE" spc="50" dirty="0">
              <a:latin typeface="Fibel Nord" panose="020B0603050302020204" pitchFamily="34" charset="0"/>
            </a:endParaRPr>
          </a:p>
          <a:p>
            <a:r>
              <a:rPr lang="de-DE" spc="50" dirty="0">
                <a:latin typeface="Fibel Nord" panose="020B0603050302020204" pitchFamily="34" charset="0"/>
              </a:rPr>
              <a:t>Ela hob ihren Papa hoch.</a:t>
            </a:r>
          </a:p>
          <a:p>
            <a:r>
              <a:rPr lang="de-DE" spc="50" dirty="0">
                <a:latin typeface="Fibel Nord" panose="020B0603050302020204" pitchFamily="34" charset="0"/>
              </a:rPr>
              <a:t>Sie war sehr stark.</a:t>
            </a:r>
          </a:p>
        </p:txBody>
      </p:sp>
      <p:sp>
        <p:nvSpPr>
          <p:cNvPr id="2" name="TextBox 1">
            <a:extLst>
              <a:ext uri="{FF2B5EF4-FFF2-40B4-BE49-F238E27FC236}">
                <a16:creationId xmlns:a16="http://schemas.microsoft.com/office/drawing/2014/main" id="{3ADB4228-DECF-45E6-A50F-D7F6EF48B300}"/>
              </a:ext>
            </a:extLst>
          </p:cNvPr>
          <p:cNvSpPr txBox="1"/>
          <p:nvPr/>
        </p:nvSpPr>
        <p:spPr bwMode="auto">
          <a:xfrm>
            <a:off x="187454" y="2072769"/>
            <a:ext cx="6489468" cy="1477328"/>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b="1" spc="50" dirty="0">
                <a:latin typeface="Fibel Nord" panose="020B0603050302020204" pitchFamily="34" charset="0"/>
              </a:rPr>
              <a:t>Beispiel:</a:t>
            </a:r>
          </a:p>
          <a:p>
            <a:pPr>
              <a:defRPr/>
            </a:pPr>
            <a:r>
              <a:rPr lang="de-DE" spc="50" dirty="0">
                <a:latin typeface="Fibel Nord" panose="020B0603050302020204" pitchFamily="34" charset="0"/>
              </a:rPr>
              <a:t>Naima und Matteo verbrachten gerne Zeit zusammen. Sie </a:t>
            </a:r>
            <a:r>
              <a:rPr lang="de-DE" b="1" u="sng" spc="50" dirty="0">
                <a:solidFill>
                  <a:schemeClr val="accent2">
                    <a:lumMod val="75000"/>
                  </a:schemeClr>
                </a:solidFill>
                <a:latin typeface="Fibel Nord" panose="020B0603050302020204" pitchFamily="34" charset="0"/>
              </a:rPr>
              <a:t>waren</a:t>
            </a:r>
            <a:r>
              <a:rPr lang="de-DE" spc="50" dirty="0">
                <a:latin typeface="Fibel Nord" panose="020B0603050302020204" pitchFamily="34" charset="0"/>
              </a:rPr>
              <a:t> befreundet.</a:t>
            </a:r>
          </a:p>
          <a:p>
            <a:pPr marL="360000">
              <a:defRPr/>
            </a:pPr>
            <a:r>
              <a:rPr lang="de-DE" b="1" spc="50" dirty="0">
                <a:latin typeface="Fibel Nord" panose="020B0603050302020204" pitchFamily="34" charset="0"/>
              </a:rPr>
              <a:t>Satzgefüge</a:t>
            </a:r>
            <a:r>
              <a:rPr lang="de-DE" spc="50" dirty="0">
                <a:latin typeface="Fibel Nord" panose="020B0603050302020204" pitchFamily="34" charset="0"/>
              </a:rPr>
              <a:t>: Naima und Matteo verbrachten gerne Zeit zusammen</a:t>
            </a:r>
            <a:r>
              <a:rPr lang="de-DE" b="1" spc="50" dirty="0">
                <a:solidFill>
                  <a:schemeClr val="accent2">
                    <a:lumMod val="75000"/>
                  </a:schemeClr>
                </a:solidFill>
                <a:latin typeface="Fibel Nord" panose="020B0603050302020204" pitchFamily="34" charset="0"/>
              </a:rPr>
              <a:t>, weil</a:t>
            </a:r>
            <a:r>
              <a:rPr lang="de-DE" b="1" spc="50" dirty="0">
                <a:solidFill>
                  <a:srgbClr val="00B0F0"/>
                </a:solidFill>
                <a:latin typeface="Fibel Nord" panose="020B0603050302020204" pitchFamily="34" charset="0"/>
              </a:rPr>
              <a:t> </a:t>
            </a:r>
            <a:r>
              <a:rPr lang="de-DE" spc="50" dirty="0">
                <a:latin typeface="Fibel Nord" panose="020B0603050302020204" pitchFamily="34" charset="0"/>
              </a:rPr>
              <a:t>sie befreundet </a:t>
            </a:r>
            <a:r>
              <a:rPr lang="de-DE" b="1" u="sng" spc="50" dirty="0">
                <a:solidFill>
                  <a:schemeClr val="accent2">
                    <a:lumMod val="75000"/>
                  </a:schemeClr>
                </a:solidFill>
                <a:latin typeface="Fibel Nord" panose="020B0603050302020204" pitchFamily="34" charset="0"/>
              </a:rPr>
              <a:t>waren</a:t>
            </a:r>
            <a:r>
              <a:rPr lang="de-DE" spc="50" dirty="0">
                <a:latin typeface="Fibel Nord" panose="020B0603050302020204" pitchFamily="34" charset="0"/>
              </a:rPr>
              <a:t>.</a:t>
            </a:r>
            <a:endParaRPr lang="de-DE" dirty="0"/>
          </a:p>
          <a:p>
            <a:endParaRPr lang="de-DE" dirty="0"/>
          </a:p>
        </p:txBody>
      </p:sp>
      <p:sp>
        <p:nvSpPr>
          <p:cNvPr id="6" name="Oval 41"/>
          <p:cNvSpPr/>
          <p:nvPr/>
        </p:nvSpPr>
        <p:spPr bwMode="auto">
          <a:xfrm>
            <a:off x="5982147" y="2791887"/>
            <a:ext cx="109648" cy="195316"/>
          </a:xfrm>
          <a:prstGeom prst="ellipse">
            <a:avLst/>
          </a:prstGeom>
          <a:noFill/>
          <a:ln w="19050" cap="flat">
            <a:solidFill>
              <a:schemeClr val="accent2">
                <a:lumMod val="75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 name="Textfeld 1">
            <a:extLst>
              <a:ext uri="{FF2B5EF4-FFF2-40B4-BE49-F238E27FC236}">
                <a16:creationId xmlns:a16="http://schemas.microsoft.com/office/drawing/2014/main" id="{8F472525-001B-447E-9CB7-C4797FF67115}"/>
              </a:ext>
            </a:extLst>
          </p:cNvPr>
          <p:cNvSpPr txBox="1"/>
          <p:nvPr/>
        </p:nvSpPr>
        <p:spPr bwMode="auto">
          <a:xfrm>
            <a:off x="3702726" y="3976773"/>
            <a:ext cx="660758" cy="369332"/>
          </a:xfrm>
          <a:custGeom>
            <a:avLst/>
            <a:gdLst>
              <a:gd name="connsiteX0" fmla="*/ 0 w 505267"/>
              <a:gd name="connsiteY0" fmla="*/ 0 h 369332"/>
              <a:gd name="connsiteX1" fmla="*/ 505267 w 505267"/>
              <a:gd name="connsiteY1" fmla="*/ 0 h 369332"/>
              <a:gd name="connsiteX2" fmla="*/ 505267 w 505267"/>
              <a:gd name="connsiteY2" fmla="*/ 369332 h 369332"/>
              <a:gd name="connsiteX3" fmla="*/ 0 w 505267"/>
              <a:gd name="connsiteY3" fmla="*/ 369332 h 369332"/>
              <a:gd name="connsiteX4" fmla="*/ 0 w 505267"/>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7" h="369332" fill="none" extrusionOk="0">
                <a:moveTo>
                  <a:pt x="0" y="0"/>
                </a:moveTo>
                <a:cubicBezTo>
                  <a:pt x="244859" y="-49801"/>
                  <a:pt x="287204" y="31098"/>
                  <a:pt x="505267" y="0"/>
                </a:cubicBezTo>
                <a:cubicBezTo>
                  <a:pt x="544194" y="141288"/>
                  <a:pt x="461216" y="274532"/>
                  <a:pt x="505267" y="369332"/>
                </a:cubicBezTo>
                <a:cubicBezTo>
                  <a:pt x="401926" y="371325"/>
                  <a:pt x="155039" y="312444"/>
                  <a:pt x="0" y="369332"/>
                </a:cubicBezTo>
                <a:cubicBezTo>
                  <a:pt x="-38113" y="185017"/>
                  <a:pt x="972" y="101468"/>
                  <a:pt x="0" y="0"/>
                </a:cubicBezTo>
                <a:close/>
              </a:path>
              <a:path w="505267" h="369332" stroke="0" extrusionOk="0">
                <a:moveTo>
                  <a:pt x="0" y="0"/>
                </a:moveTo>
                <a:cubicBezTo>
                  <a:pt x="176782" y="-53572"/>
                  <a:pt x="359701" y="45021"/>
                  <a:pt x="505267" y="0"/>
                </a:cubicBezTo>
                <a:cubicBezTo>
                  <a:pt x="546855" y="85792"/>
                  <a:pt x="490654" y="264978"/>
                  <a:pt x="505267" y="369332"/>
                </a:cubicBezTo>
                <a:cubicBezTo>
                  <a:pt x="392353" y="374653"/>
                  <a:pt x="173503" y="355197"/>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a:solidFill>
                  <a:schemeClr val="accent1">
                    <a:lumMod val="75000"/>
                  </a:schemeClr>
                </a:solidFill>
                <a:latin typeface="Noteworthy Light"/>
                <a:ea typeface="Noteworthy Light"/>
              </a:rPr>
              <a:t>weil</a:t>
            </a:r>
            <a:endParaRPr/>
          </a:p>
        </p:txBody>
      </p:sp>
      <p:sp>
        <p:nvSpPr>
          <p:cNvPr id="42" name="Textfeld 8">
            <a:extLst>
              <a:ext uri="{FF2B5EF4-FFF2-40B4-BE49-F238E27FC236}">
                <a16:creationId xmlns:a16="http://schemas.microsoft.com/office/drawing/2014/main" id="{B4C0616A-ED22-484E-A43A-3A2B4B3D1EA7}"/>
              </a:ext>
            </a:extLst>
          </p:cNvPr>
          <p:cNvSpPr txBox="1"/>
          <p:nvPr/>
        </p:nvSpPr>
        <p:spPr bwMode="auto">
          <a:xfrm>
            <a:off x="2625980" y="3945243"/>
            <a:ext cx="660758" cy="369332"/>
          </a:xfrm>
          <a:custGeom>
            <a:avLst/>
            <a:gdLst>
              <a:gd name="connsiteX0" fmla="*/ 0 w 660758"/>
              <a:gd name="connsiteY0" fmla="*/ 0 h 369332"/>
              <a:gd name="connsiteX1" fmla="*/ 330379 w 660758"/>
              <a:gd name="connsiteY1" fmla="*/ 0 h 369332"/>
              <a:gd name="connsiteX2" fmla="*/ 660758 w 660758"/>
              <a:gd name="connsiteY2" fmla="*/ 0 h 369332"/>
              <a:gd name="connsiteX3" fmla="*/ 660758 w 660758"/>
              <a:gd name="connsiteY3" fmla="*/ 369332 h 369332"/>
              <a:gd name="connsiteX4" fmla="*/ 323771 w 660758"/>
              <a:gd name="connsiteY4" fmla="*/ 369332 h 369332"/>
              <a:gd name="connsiteX5" fmla="*/ 0 w 660758"/>
              <a:gd name="connsiteY5" fmla="*/ 369332 h 369332"/>
              <a:gd name="connsiteX6" fmla="*/ 0 w 660758"/>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58" h="369332" fill="none" extrusionOk="0">
                <a:moveTo>
                  <a:pt x="0" y="0"/>
                </a:moveTo>
                <a:cubicBezTo>
                  <a:pt x="70670" y="-10499"/>
                  <a:pt x="168256" y="37935"/>
                  <a:pt x="330379" y="0"/>
                </a:cubicBezTo>
                <a:cubicBezTo>
                  <a:pt x="492502" y="-37935"/>
                  <a:pt x="576903" y="35655"/>
                  <a:pt x="660758" y="0"/>
                </a:cubicBezTo>
                <a:cubicBezTo>
                  <a:pt x="690190" y="179448"/>
                  <a:pt x="657001" y="207451"/>
                  <a:pt x="660758" y="369332"/>
                </a:cubicBezTo>
                <a:cubicBezTo>
                  <a:pt x="492332" y="392807"/>
                  <a:pt x="407611" y="346179"/>
                  <a:pt x="323771" y="369332"/>
                </a:cubicBezTo>
                <a:cubicBezTo>
                  <a:pt x="239931" y="392485"/>
                  <a:pt x="72250" y="361861"/>
                  <a:pt x="0" y="369332"/>
                </a:cubicBezTo>
                <a:cubicBezTo>
                  <a:pt x="-12187" y="249686"/>
                  <a:pt x="20576" y="98811"/>
                  <a:pt x="0" y="0"/>
                </a:cubicBezTo>
                <a:close/>
              </a:path>
              <a:path w="660758" h="369332" stroke="0" extrusionOk="0">
                <a:moveTo>
                  <a:pt x="0" y="0"/>
                </a:moveTo>
                <a:cubicBezTo>
                  <a:pt x="96610" y="-20310"/>
                  <a:pt x="220425" y="24851"/>
                  <a:pt x="343594" y="0"/>
                </a:cubicBezTo>
                <a:cubicBezTo>
                  <a:pt x="466763" y="-24851"/>
                  <a:pt x="596972" y="30671"/>
                  <a:pt x="660758" y="0"/>
                </a:cubicBezTo>
                <a:cubicBezTo>
                  <a:pt x="675511" y="174586"/>
                  <a:pt x="620403" y="228732"/>
                  <a:pt x="660758" y="369332"/>
                </a:cubicBezTo>
                <a:cubicBezTo>
                  <a:pt x="520897" y="379519"/>
                  <a:pt x="447072" y="361688"/>
                  <a:pt x="323771" y="369332"/>
                </a:cubicBezTo>
                <a:cubicBezTo>
                  <a:pt x="200470" y="376976"/>
                  <a:pt x="129782" y="359109"/>
                  <a:pt x="0" y="369332"/>
                </a:cubicBezTo>
                <a:cubicBezTo>
                  <a:pt x="-18651" y="294188"/>
                  <a:pt x="38135" y="174240"/>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a:solidFill>
                  <a:schemeClr val="accent1">
                    <a:lumMod val="75000"/>
                  </a:schemeClr>
                </a:solidFill>
                <a:latin typeface="Noteworthy Light"/>
                <a:ea typeface="Noteworthy Light"/>
              </a:rPr>
              <a:t>damit</a:t>
            </a:r>
            <a:endParaRPr/>
          </a:p>
        </p:txBody>
      </p:sp>
      <p:pic>
        <p:nvPicPr>
          <p:cNvPr id="39" name="Grafik 9" descr="Ein Bild, das Text, Screenshot, Reihe enthält.&#10;&#10;Automatisch generierte Beschreibung">
            <a:extLst>
              <a:ext uri="{FF2B5EF4-FFF2-40B4-BE49-F238E27FC236}">
                <a16:creationId xmlns:a16="http://schemas.microsoft.com/office/drawing/2014/main" id="{311C20AB-0FAF-4C6A-B402-75E0A6444F54}"/>
              </a:ext>
            </a:extLst>
          </p:cNvPr>
          <p:cNvPicPr>
            <a:picLocks noChangeAspect="1"/>
          </p:cNvPicPr>
          <p:nvPr/>
        </p:nvPicPr>
        <p:blipFill>
          <a:blip r:embed="rId5">
            <a:clrChange>
              <a:clrFrom>
                <a:srgbClr val="FFFFFF"/>
              </a:clrFrom>
              <a:clrTo>
                <a:srgbClr val="FFFFFF">
                  <a:alpha val="0"/>
                </a:srgbClr>
              </a:clrTo>
            </a:clrChange>
          </a:blip>
          <a:srcRect l="36911" t="46165" r="50000" b="44097"/>
          <a:stretch/>
        </p:blipFill>
        <p:spPr bwMode="auto">
          <a:xfrm>
            <a:off x="38274" y="2664798"/>
            <a:ext cx="551594" cy="307774"/>
          </a:xfrm>
          <a:prstGeom prst="rect">
            <a:avLst/>
          </a:prstGeom>
        </p:spPr>
      </p:pic>
    </p:spTree>
    <p:extLst>
      <p:ext uri="{BB962C8B-B14F-4D97-AF65-F5344CB8AC3E}">
        <p14:creationId xmlns:p14="http://schemas.microsoft.com/office/powerpoint/2010/main" val="21696220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3" name="TextBox 25"/>
          <p:cNvSpPr txBox="1"/>
          <p:nvPr/>
        </p:nvSpPr>
        <p:spPr bwMode="auto">
          <a:xfrm>
            <a:off x="862700" y="1305341"/>
            <a:ext cx="5554972" cy="646327"/>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Fülle die Lücken im Text mit der passenden Konjunktion aus. Jede Konjunktion sollte mindestens einmal verwendet werden.</a:t>
            </a:r>
            <a:endParaRPr spc="50" dirty="0"/>
          </a:p>
        </p:txBody>
      </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pic>
        <p:nvPicPr>
          <p:cNvPr id="2" name="Grafik 1" descr="Ein Bild, das Zeichnung, Entwurf, Clipart, Darstellung enthält.&#10;&#10;Automatisch generierte Beschreibung"/>
          <p:cNvPicPr>
            <a:picLocks noChangeAspect="1"/>
          </p:cNvPicPr>
          <p:nvPr/>
        </p:nvPicPr>
        <p:blipFill>
          <a:blip r:embed="rId2"/>
          <a:stretch/>
        </p:blipFill>
        <p:spPr bwMode="auto">
          <a:xfrm flipH="1">
            <a:off x="5576782" y="2193148"/>
            <a:ext cx="670840" cy="1355755"/>
          </a:xfrm>
          <a:prstGeom prst="rect">
            <a:avLst/>
          </a:prstGeom>
        </p:spPr>
      </p:pic>
      <p:pic>
        <p:nvPicPr>
          <p:cNvPr id="3" name="Grafik 2"/>
          <p:cNvPicPr>
            <a:picLocks noChangeAspect="1"/>
          </p:cNvPicPr>
          <p:nvPr/>
        </p:nvPicPr>
        <p:blipFill>
          <a:blip r:embed="rId3"/>
          <a:stretch/>
        </p:blipFill>
        <p:spPr bwMode="auto">
          <a:xfrm>
            <a:off x="1090110" y="2127794"/>
            <a:ext cx="670839" cy="1406759"/>
          </a:xfrm>
          <a:prstGeom prst="rect">
            <a:avLst/>
          </a:prstGeom>
        </p:spPr>
      </p:pic>
      <p:sp>
        <p:nvSpPr>
          <p:cNvPr id="4" name="Textfeld 3"/>
          <p:cNvSpPr txBox="1"/>
          <p:nvPr/>
        </p:nvSpPr>
        <p:spPr bwMode="auto">
          <a:xfrm rot="20987494">
            <a:off x="2048729" y="2438325"/>
            <a:ext cx="492443" cy="369332"/>
          </a:xfrm>
          <a:custGeom>
            <a:avLst/>
            <a:gdLst>
              <a:gd name="connsiteX0" fmla="*/ 0 w 492443"/>
              <a:gd name="connsiteY0" fmla="*/ 0 h 369332"/>
              <a:gd name="connsiteX1" fmla="*/ 492443 w 492443"/>
              <a:gd name="connsiteY1" fmla="*/ 0 h 369332"/>
              <a:gd name="connsiteX2" fmla="*/ 492443 w 492443"/>
              <a:gd name="connsiteY2" fmla="*/ 369332 h 369332"/>
              <a:gd name="connsiteX3" fmla="*/ 0 w 492443"/>
              <a:gd name="connsiteY3" fmla="*/ 369332 h 369332"/>
              <a:gd name="connsiteX4" fmla="*/ 0 w 492443"/>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3" h="369332" fill="none" extrusionOk="0">
                <a:moveTo>
                  <a:pt x="0" y="0"/>
                </a:moveTo>
                <a:cubicBezTo>
                  <a:pt x="147590" y="-12999"/>
                  <a:pt x="248978" y="38613"/>
                  <a:pt x="492443" y="0"/>
                </a:cubicBezTo>
                <a:cubicBezTo>
                  <a:pt x="531370" y="141288"/>
                  <a:pt x="448392" y="274532"/>
                  <a:pt x="492443" y="369332"/>
                </a:cubicBezTo>
                <a:cubicBezTo>
                  <a:pt x="308746" y="391002"/>
                  <a:pt x="101928" y="360871"/>
                  <a:pt x="0" y="369332"/>
                </a:cubicBezTo>
                <a:cubicBezTo>
                  <a:pt x="-38113" y="185017"/>
                  <a:pt x="972" y="101468"/>
                  <a:pt x="0" y="0"/>
                </a:cubicBezTo>
                <a:close/>
              </a:path>
              <a:path w="492443" h="369332" stroke="0" extrusionOk="0">
                <a:moveTo>
                  <a:pt x="0" y="0"/>
                </a:moveTo>
                <a:cubicBezTo>
                  <a:pt x="107409" y="-37387"/>
                  <a:pt x="264590" y="31015"/>
                  <a:pt x="492443" y="0"/>
                </a:cubicBezTo>
                <a:cubicBezTo>
                  <a:pt x="534031" y="85792"/>
                  <a:pt x="477830" y="264978"/>
                  <a:pt x="492443" y="369332"/>
                </a:cubicBezTo>
                <a:cubicBezTo>
                  <a:pt x="306193" y="389589"/>
                  <a:pt x="120626" y="323239"/>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a:solidFill>
                  <a:schemeClr val="accent1">
                    <a:lumMod val="75000"/>
                  </a:schemeClr>
                </a:solidFill>
                <a:latin typeface="Noteworthy Light"/>
                <a:ea typeface="Noteworthy Light"/>
              </a:rPr>
              <a:t>und</a:t>
            </a:r>
            <a:endParaRPr/>
          </a:p>
        </p:txBody>
      </p:sp>
      <p:sp>
        <p:nvSpPr>
          <p:cNvPr id="5" name="Textfeld 4"/>
          <p:cNvSpPr txBox="1"/>
          <p:nvPr/>
        </p:nvSpPr>
        <p:spPr bwMode="auto">
          <a:xfrm rot="414791">
            <a:off x="3716173" y="2286987"/>
            <a:ext cx="886781" cy="369332"/>
          </a:xfrm>
          <a:custGeom>
            <a:avLst/>
            <a:gdLst>
              <a:gd name="connsiteX0" fmla="*/ 0 w 886781"/>
              <a:gd name="connsiteY0" fmla="*/ 0 h 369332"/>
              <a:gd name="connsiteX1" fmla="*/ 443391 w 886781"/>
              <a:gd name="connsiteY1" fmla="*/ 0 h 369332"/>
              <a:gd name="connsiteX2" fmla="*/ 886781 w 886781"/>
              <a:gd name="connsiteY2" fmla="*/ 0 h 369332"/>
              <a:gd name="connsiteX3" fmla="*/ 886781 w 886781"/>
              <a:gd name="connsiteY3" fmla="*/ 369332 h 369332"/>
              <a:gd name="connsiteX4" fmla="*/ 434523 w 886781"/>
              <a:gd name="connsiteY4" fmla="*/ 369332 h 369332"/>
              <a:gd name="connsiteX5" fmla="*/ 0 w 886781"/>
              <a:gd name="connsiteY5" fmla="*/ 369332 h 369332"/>
              <a:gd name="connsiteX6" fmla="*/ 0 w 886781"/>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781" h="369332" fill="none" extrusionOk="0">
                <a:moveTo>
                  <a:pt x="0" y="0"/>
                </a:moveTo>
                <a:cubicBezTo>
                  <a:pt x="187411" y="-19999"/>
                  <a:pt x="300597" y="12896"/>
                  <a:pt x="443391" y="0"/>
                </a:cubicBezTo>
                <a:cubicBezTo>
                  <a:pt x="586185" y="-12896"/>
                  <a:pt x="743808" y="2481"/>
                  <a:pt x="886781" y="0"/>
                </a:cubicBezTo>
                <a:cubicBezTo>
                  <a:pt x="916213" y="179448"/>
                  <a:pt x="883024" y="207451"/>
                  <a:pt x="886781" y="369332"/>
                </a:cubicBezTo>
                <a:cubicBezTo>
                  <a:pt x="772035" y="420907"/>
                  <a:pt x="646095" y="365415"/>
                  <a:pt x="434523" y="369332"/>
                </a:cubicBezTo>
                <a:cubicBezTo>
                  <a:pt x="222951" y="373249"/>
                  <a:pt x="113510" y="367069"/>
                  <a:pt x="0" y="369332"/>
                </a:cubicBezTo>
                <a:cubicBezTo>
                  <a:pt x="-12187" y="249686"/>
                  <a:pt x="20576" y="98811"/>
                  <a:pt x="0" y="0"/>
                </a:cubicBezTo>
                <a:close/>
              </a:path>
              <a:path w="886781" h="369332" stroke="0" extrusionOk="0">
                <a:moveTo>
                  <a:pt x="0" y="0"/>
                </a:moveTo>
                <a:cubicBezTo>
                  <a:pt x="182795" y="-2016"/>
                  <a:pt x="360704" y="25515"/>
                  <a:pt x="461126" y="0"/>
                </a:cubicBezTo>
                <a:cubicBezTo>
                  <a:pt x="561548" y="-25515"/>
                  <a:pt x="743112" y="35111"/>
                  <a:pt x="886781" y="0"/>
                </a:cubicBezTo>
                <a:cubicBezTo>
                  <a:pt x="901534" y="174586"/>
                  <a:pt x="846426" y="228732"/>
                  <a:pt x="886781" y="369332"/>
                </a:cubicBezTo>
                <a:cubicBezTo>
                  <a:pt x="668244" y="413509"/>
                  <a:pt x="540911" y="334809"/>
                  <a:pt x="434523" y="369332"/>
                </a:cubicBezTo>
                <a:cubicBezTo>
                  <a:pt x="328135" y="403855"/>
                  <a:pt x="169459" y="318911"/>
                  <a:pt x="0" y="369332"/>
                </a:cubicBezTo>
                <a:cubicBezTo>
                  <a:pt x="-18651" y="294188"/>
                  <a:pt x="38135" y="174240"/>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a:solidFill>
                  <a:schemeClr val="accent1">
                    <a:lumMod val="75000"/>
                  </a:schemeClr>
                </a:solidFill>
                <a:latin typeface="Noteworthy Light"/>
                <a:ea typeface="Noteworthy Light"/>
              </a:rPr>
              <a:t>sondern</a:t>
            </a:r>
            <a:endParaRPr/>
          </a:p>
        </p:txBody>
      </p:sp>
      <p:sp>
        <p:nvSpPr>
          <p:cNvPr id="8" name="Textfeld 7"/>
          <p:cNvSpPr txBox="1"/>
          <p:nvPr/>
        </p:nvSpPr>
        <p:spPr bwMode="auto">
          <a:xfrm rot="20773515">
            <a:off x="4797131" y="2897275"/>
            <a:ext cx="599844" cy="369332"/>
          </a:xfrm>
          <a:custGeom>
            <a:avLst/>
            <a:gdLst>
              <a:gd name="connsiteX0" fmla="*/ 0 w 599844"/>
              <a:gd name="connsiteY0" fmla="*/ 0 h 369332"/>
              <a:gd name="connsiteX1" fmla="*/ 599844 w 599844"/>
              <a:gd name="connsiteY1" fmla="*/ 0 h 369332"/>
              <a:gd name="connsiteX2" fmla="*/ 599844 w 599844"/>
              <a:gd name="connsiteY2" fmla="*/ 369332 h 369332"/>
              <a:gd name="connsiteX3" fmla="*/ 0 w 599844"/>
              <a:gd name="connsiteY3" fmla="*/ 369332 h 369332"/>
              <a:gd name="connsiteX4" fmla="*/ 0 w 59984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844" h="369332" fill="none" extrusionOk="0">
                <a:moveTo>
                  <a:pt x="0" y="0"/>
                </a:moveTo>
                <a:cubicBezTo>
                  <a:pt x="250917" y="-18724"/>
                  <a:pt x="343994" y="23492"/>
                  <a:pt x="599844" y="0"/>
                </a:cubicBezTo>
                <a:cubicBezTo>
                  <a:pt x="638771" y="141288"/>
                  <a:pt x="555793" y="274532"/>
                  <a:pt x="599844" y="369332"/>
                </a:cubicBezTo>
                <a:cubicBezTo>
                  <a:pt x="445582" y="382667"/>
                  <a:pt x="205890" y="363735"/>
                  <a:pt x="0" y="369332"/>
                </a:cubicBezTo>
                <a:cubicBezTo>
                  <a:pt x="-38113" y="185017"/>
                  <a:pt x="972" y="101468"/>
                  <a:pt x="0" y="0"/>
                </a:cubicBezTo>
                <a:close/>
              </a:path>
              <a:path w="599844" h="369332" stroke="0" extrusionOk="0">
                <a:moveTo>
                  <a:pt x="0" y="0"/>
                </a:moveTo>
                <a:cubicBezTo>
                  <a:pt x="251483" y="-44569"/>
                  <a:pt x="309111" y="25730"/>
                  <a:pt x="599844" y="0"/>
                </a:cubicBezTo>
                <a:cubicBezTo>
                  <a:pt x="641432" y="85792"/>
                  <a:pt x="585231" y="264978"/>
                  <a:pt x="599844" y="369332"/>
                </a:cubicBezTo>
                <a:cubicBezTo>
                  <a:pt x="321844" y="376558"/>
                  <a:pt x="222070" y="340346"/>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a:solidFill>
                  <a:schemeClr val="accent1">
                    <a:lumMod val="75000"/>
                  </a:schemeClr>
                </a:solidFill>
                <a:latin typeface="Noteworthy Light"/>
                <a:ea typeface="Noteworthy Light"/>
              </a:rPr>
              <a:t>denn</a:t>
            </a:r>
            <a:endParaRPr/>
          </a:p>
        </p:txBody>
      </p:sp>
      <p:sp>
        <p:nvSpPr>
          <p:cNvPr id="10" name="Textfeld 9"/>
          <p:cNvSpPr txBox="1"/>
          <p:nvPr/>
        </p:nvSpPr>
        <p:spPr bwMode="auto">
          <a:xfrm>
            <a:off x="2890068" y="2831173"/>
            <a:ext cx="564578" cy="369332"/>
          </a:xfrm>
          <a:custGeom>
            <a:avLst/>
            <a:gdLst>
              <a:gd name="connsiteX0" fmla="*/ 0 w 564578"/>
              <a:gd name="connsiteY0" fmla="*/ 0 h 369332"/>
              <a:gd name="connsiteX1" fmla="*/ 564578 w 564578"/>
              <a:gd name="connsiteY1" fmla="*/ 0 h 369332"/>
              <a:gd name="connsiteX2" fmla="*/ 564578 w 564578"/>
              <a:gd name="connsiteY2" fmla="*/ 369332 h 369332"/>
              <a:gd name="connsiteX3" fmla="*/ 0 w 564578"/>
              <a:gd name="connsiteY3" fmla="*/ 369332 h 369332"/>
              <a:gd name="connsiteX4" fmla="*/ 0 w 56457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78" h="369332" fill="none" extrusionOk="0">
                <a:moveTo>
                  <a:pt x="0" y="0"/>
                </a:moveTo>
                <a:cubicBezTo>
                  <a:pt x="191882" y="-67389"/>
                  <a:pt x="395169" y="33055"/>
                  <a:pt x="564578" y="0"/>
                </a:cubicBezTo>
                <a:cubicBezTo>
                  <a:pt x="603505" y="141288"/>
                  <a:pt x="520527" y="274532"/>
                  <a:pt x="564578" y="369332"/>
                </a:cubicBezTo>
                <a:cubicBezTo>
                  <a:pt x="284634" y="431453"/>
                  <a:pt x="178927" y="337135"/>
                  <a:pt x="0" y="369332"/>
                </a:cubicBezTo>
                <a:cubicBezTo>
                  <a:pt x="-38113" y="185017"/>
                  <a:pt x="972" y="101468"/>
                  <a:pt x="0" y="0"/>
                </a:cubicBezTo>
                <a:close/>
              </a:path>
              <a:path w="564578" h="369332" stroke="0" extrusionOk="0">
                <a:moveTo>
                  <a:pt x="0" y="0"/>
                </a:moveTo>
                <a:cubicBezTo>
                  <a:pt x="113782" y="-44364"/>
                  <a:pt x="441957" y="63194"/>
                  <a:pt x="564578" y="0"/>
                </a:cubicBezTo>
                <a:cubicBezTo>
                  <a:pt x="606166" y="85792"/>
                  <a:pt x="549965" y="264978"/>
                  <a:pt x="564578" y="369332"/>
                </a:cubicBezTo>
                <a:cubicBezTo>
                  <a:pt x="290548" y="430670"/>
                  <a:pt x="132389" y="321713"/>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a:solidFill>
                  <a:schemeClr val="accent1">
                    <a:lumMod val="75000"/>
                  </a:schemeClr>
                </a:solidFill>
                <a:latin typeface="Noteworthy Light"/>
                <a:ea typeface="Noteworthy Light"/>
              </a:rPr>
              <a:t>aber</a:t>
            </a:r>
            <a:endParaRPr/>
          </a:p>
        </p:txBody>
      </p:sp>
      <p:sp>
        <p:nvSpPr>
          <p:cNvPr id="11" name="TextBox 10"/>
          <p:cNvSpPr txBox="1"/>
          <p:nvPr/>
        </p:nvSpPr>
        <p:spPr bwMode="auto">
          <a:xfrm>
            <a:off x="333296" y="3415424"/>
            <a:ext cx="6266182" cy="5034579"/>
          </a:xfrm>
          <a:prstGeom prst="rect">
            <a:avLst/>
          </a:prstGeom>
          <a:ln w="12700">
            <a:miter lim="400000"/>
          </a:ln>
        </p:spPr>
        <p:txBody>
          <a:bodyPr wrap="square" lIns="45718" tIns="45718" rIns="45718" bIns="45718">
            <a:spAutoFit/>
          </a:bodyPr>
          <a:lstStyle>
            <a:lvl1pPr>
              <a:lnSpc>
                <a:spcPct val="200000"/>
              </a:lnSpc>
              <a:spcBef>
                <a:spcPts val="800"/>
              </a:spcBef>
              <a:defRPr sz="1600">
                <a:latin typeface="Fibel Nord"/>
                <a:ea typeface="Fibel Nord"/>
                <a:cs typeface="Fibel Nord"/>
              </a:defRPr>
            </a:lvl1pPr>
          </a:lstStyle>
          <a:p>
            <a:pPr>
              <a:defRPr/>
            </a:pPr>
            <a:r>
              <a:rPr lang="de-DE" sz="2000" spc="50" dirty="0">
                <a:latin typeface="Fibel Nord" panose="020B0603050302020204" pitchFamily="34" charset="0"/>
              </a:rPr>
              <a:t>Matteo spielte gerne mit dem Ball. Am allerliebsten spielte er jedoch zusammen mit Naima, </a:t>
            </a:r>
            <a:r>
              <a:rPr lang="de-DE" sz="2000" spc="-150" dirty="0"/>
              <a:t>_________________________</a:t>
            </a:r>
            <a:r>
              <a:rPr lang="de-DE" sz="2000" spc="50" dirty="0">
                <a:latin typeface="Fibel Nord" panose="020B0603050302020204" pitchFamily="34" charset="0"/>
              </a:rPr>
              <a:t> sie war seine beste Freundin. Sie war lustig </a:t>
            </a:r>
            <a:r>
              <a:rPr lang="de-DE" sz="2000" spc="-150" dirty="0"/>
              <a:t>________________________</a:t>
            </a:r>
            <a:r>
              <a:rPr lang="de-DE" sz="2000" spc="50" dirty="0">
                <a:latin typeface="Fibel Nord" panose="020B0603050302020204" pitchFamily="34" charset="0"/>
              </a:rPr>
              <a:t> zuverlässig. Außerdem kam sie nie zu spät, </a:t>
            </a:r>
            <a:r>
              <a:rPr lang="de-DE" sz="2000" spc="-150" dirty="0"/>
              <a:t>__________________</a:t>
            </a:r>
            <a:endParaRPr sz="2000" spc="50" dirty="0">
              <a:latin typeface="Fibel Nord" panose="020B0603050302020204" pitchFamily="34" charset="0"/>
            </a:endParaRPr>
          </a:p>
          <a:p>
            <a:pPr>
              <a:defRPr/>
            </a:pPr>
            <a:r>
              <a:rPr lang="de-DE" sz="2000" spc="50" dirty="0">
                <a:latin typeface="Fibel Nord" panose="020B0603050302020204" pitchFamily="34" charset="0"/>
              </a:rPr>
              <a:t>sie war meistens 5 Minuten zu früh da. Naima war zwar ein halbes Jahr jünger als Matteo, </a:t>
            </a:r>
            <a:r>
              <a:rPr lang="de-DE" sz="2000" spc="-150" dirty="0"/>
              <a:t>__________________________</a:t>
            </a:r>
            <a:r>
              <a:rPr lang="de-DE" sz="2000" spc="50" dirty="0">
                <a:latin typeface="Fibel Nord" panose="020B0603050302020204" pitchFamily="34" charset="0"/>
              </a:rPr>
              <a:t> einen halben Kopf größer als er. </a:t>
            </a:r>
            <a:r>
              <a:rPr sz="2000" spc="50" dirty="0">
                <a:latin typeface="Fibel Nord" panose="020B0603050302020204" pitchFamily="34" charset="0"/>
              </a:rPr>
              <a:t> </a:t>
            </a:r>
            <a:r>
              <a:rPr lang="de-DE" sz="2000" spc="50" dirty="0">
                <a:latin typeface="Fibel Nord" panose="020B0603050302020204" pitchFamily="34" charset="0"/>
              </a:rPr>
              <a:t>Matteo freute sich schon auf die Pause, </a:t>
            </a:r>
            <a:r>
              <a:rPr lang="de-DE" sz="2000" spc="-150" dirty="0"/>
              <a:t>__________________________</a:t>
            </a:r>
            <a:r>
              <a:rPr sz="2000" spc="50" dirty="0">
                <a:latin typeface="Fibel Nord" panose="020B0603050302020204" pitchFamily="34" charset="0"/>
              </a:rPr>
              <a:t> </a:t>
            </a:r>
            <a:r>
              <a:rPr lang="de-DE" sz="2000" spc="50" dirty="0">
                <a:latin typeface="Fibel Nord" panose="020B0603050302020204" pitchFamily="34" charset="0"/>
              </a:rPr>
              <a:t>dann konnte er mit Naima spielen.</a:t>
            </a:r>
            <a:r>
              <a:rPr sz="2000" spc="50" dirty="0">
                <a:latin typeface="Fibel Nord" panose="020B0603050302020204" pitchFamily="34" charset="0"/>
              </a:rPr>
              <a:t> </a:t>
            </a:r>
          </a:p>
        </p:txBody>
      </p:sp>
      <p:sp>
        <p:nvSpPr>
          <p:cNvPr id="6" name="Circle"/>
          <p:cNvSpPr/>
          <p:nvPr/>
        </p:nvSpPr>
        <p:spPr bwMode="auto">
          <a:xfrm>
            <a:off x="413545" y="1338146"/>
            <a:ext cx="365765" cy="365771"/>
          </a:xfrm>
          <a:custGeom>
            <a:avLst/>
            <a:gdLst>
              <a:gd name="connsiteX0" fmla="*/ 0 w 365765"/>
              <a:gd name="connsiteY0" fmla="*/ 182886 h 365771"/>
              <a:gd name="connsiteX1" fmla="*/ 182883 w 365765"/>
              <a:gd name="connsiteY1" fmla="*/ 0 h 365771"/>
              <a:gd name="connsiteX2" fmla="*/ 365766 w 365765"/>
              <a:gd name="connsiteY2" fmla="*/ 182886 h 365771"/>
              <a:gd name="connsiteX3" fmla="*/ 182883 w 365765"/>
              <a:gd name="connsiteY3" fmla="*/ 365772 h 365771"/>
              <a:gd name="connsiteX4" fmla="*/ 0 w 365765"/>
              <a:gd name="connsiteY4" fmla="*/ 182886 h 3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5" h="365771" fill="none" extrusionOk="0">
                <a:moveTo>
                  <a:pt x="0" y="182886"/>
                </a:moveTo>
                <a:cubicBezTo>
                  <a:pt x="6136" y="54519"/>
                  <a:pt x="71341" y="-24733"/>
                  <a:pt x="182883" y="0"/>
                </a:cubicBezTo>
                <a:cubicBezTo>
                  <a:pt x="291135" y="18205"/>
                  <a:pt x="363745" y="82987"/>
                  <a:pt x="365766" y="182886"/>
                </a:cubicBezTo>
                <a:cubicBezTo>
                  <a:pt x="380416" y="308726"/>
                  <a:pt x="279407" y="364644"/>
                  <a:pt x="182883" y="365772"/>
                </a:cubicBezTo>
                <a:cubicBezTo>
                  <a:pt x="70610" y="365843"/>
                  <a:pt x="3649" y="285859"/>
                  <a:pt x="0" y="182886"/>
                </a:cubicBezTo>
                <a:close/>
              </a:path>
              <a:path w="365765" h="365771" stroke="0" extrusionOk="0">
                <a:moveTo>
                  <a:pt x="0" y="182886"/>
                </a:moveTo>
                <a:cubicBezTo>
                  <a:pt x="-3670" y="80211"/>
                  <a:pt x="96990" y="10323"/>
                  <a:pt x="182883" y="0"/>
                </a:cubicBezTo>
                <a:cubicBezTo>
                  <a:pt x="260262" y="-11955"/>
                  <a:pt x="373917" y="94882"/>
                  <a:pt x="365766" y="182886"/>
                </a:cubicBezTo>
                <a:cubicBezTo>
                  <a:pt x="343875" y="270401"/>
                  <a:pt x="288105" y="369491"/>
                  <a:pt x="182883" y="365772"/>
                </a:cubicBezTo>
                <a:cubicBezTo>
                  <a:pt x="81826" y="363296"/>
                  <a:pt x="-1233" y="279997"/>
                  <a:pt x="0" y="182886"/>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7" name="1"/>
          <p:cNvSpPr txBox="1"/>
          <p:nvPr/>
        </p:nvSpPr>
        <p:spPr bwMode="auto">
          <a:xfrm>
            <a:off x="519180" y="1336362"/>
            <a:ext cx="154495" cy="369328"/>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sp>
        <p:nvSpPr>
          <p:cNvPr id="12" name="Textfeld 11"/>
          <p:cNvSpPr txBox="1"/>
          <p:nvPr/>
        </p:nvSpPr>
        <p:spPr bwMode="auto">
          <a:xfrm>
            <a:off x="2483035" y="4136002"/>
            <a:ext cx="346570" cy="52322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800" b="1" dirty="0">
                <a:solidFill>
                  <a:schemeClr val="accent1">
                    <a:lumMod val="75000"/>
                  </a:schemeClr>
                </a:solidFill>
                <a:latin typeface="NOTEWORTHY LIGHT" panose="02000400000000000000" pitchFamily="2" charset="77"/>
                <a:ea typeface="NOTEWORTHY LIGHT" panose="02000400000000000000" pitchFamily="2" charset="77"/>
              </a:rPr>
              <a:t>d</a:t>
            </a:r>
          </a:p>
        </p:txBody>
      </p:sp>
      <p:sp>
        <p:nvSpPr>
          <p:cNvPr id="17" name="Slide Number Placeholder 3">
            <a:extLst>
              <a:ext uri="{FF2B5EF4-FFF2-40B4-BE49-F238E27FC236}">
                <a16:creationId xmlns:a16="http://schemas.microsoft.com/office/drawing/2014/main" id="{C948EE56-B7D3-473A-B80E-7D66EFD7EDF8}"/>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113</a:t>
            </a:fld>
            <a:endParaRPr lang="de-DE" dirty="0"/>
          </a:p>
        </p:txBody>
      </p:sp>
      <p:sp>
        <p:nvSpPr>
          <p:cNvPr id="21" name="Textfeld 11">
            <a:extLst>
              <a:ext uri="{FF2B5EF4-FFF2-40B4-BE49-F238E27FC236}">
                <a16:creationId xmlns:a16="http://schemas.microsoft.com/office/drawing/2014/main" id="{8D64EC3E-8A97-4B77-A650-9CE3B4DD4002}"/>
              </a:ext>
            </a:extLst>
          </p:cNvPr>
          <p:cNvSpPr txBox="1"/>
          <p:nvPr/>
        </p:nvSpPr>
        <p:spPr bwMode="auto">
          <a:xfrm>
            <a:off x="4451078" y="5349384"/>
            <a:ext cx="341760" cy="52322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800" b="1" dirty="0">
                <a:solidFill>
                  <a:schemeClr val="accent1">
                    <a:lumMod val="75000"/>
                  </a:schemeClr>
                </a:solidFill>
                <a:latin typeface="NOTEWORTHY LIGHT" panose="02000400000000000000" pitchFamily="2" charset="77"/>
                <a:ea typeface="NOTEWORTHY LIGHT" panose="02000400000000000000" pitchFamily="2" charset="77"/>
              </a:rPr>
              <a:t>s</a:t>
            </a:r>
            <a:endParaRPr sz="2800" b="1" dirty="0"/>
          </a:p>
        </p:txBody>
      </p:sp>
      <p:grpSp>
        <p:nvGrpSpPr>
          <p:cNvPr id="25" name="Group 24">
            <a:extLst>
              <a:ext uri="{FF2B5EF4-FFF2-40B4-BE49-F238E27FC236}">
                <a16:creationId xmlns:a16="http://schemas.microsoft.com/office/drawing/2014/main" id="{B1FA16FA-F837-484C-B5B9-F1771377650B}"/>
              </a:ext>
            </a:extLst>
          </p:cNvPr>
          <p:cNvGrpSpPr/>
          <p:nvPr/>
        </p:nvGrpSpPr>
        <p:grpSpPr>
          <a:xfrm>
            <a:off x="-251724" y="430642"/>
            <a:ext cx="7620000" cy="706497"/>
            <a:chOff x="-251724" y="430642"/>
            <a:chExt cx="7620000" cy="706497"/>
          </a:xfrm>
        </p:grpSpPr>
        <p:sp>
          <p:nvSpPr>
            <p:cNvPr id="26" name="TextBox 2">
              <a:extLst>
                <a:ext uri="{FF2B5EF4-FFF2-40B4-BE49-F238E27FC236}">
                  <a16:creationId xmlns:a16="http://schemas.microsoft.com/office/drawing/2014/main" id="{E35C764D-3C64-4AF0-9978-1C8C74772F65}"/>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5.2a: Lückentext - Konjunktionen</a:t>
              </a:r>
              <a:endParaRPr sz="2200" spc="50" dirty="0"/>
            </a:p>
          </p:txBody>
        </p:sp>
        <p:sp>
          <p:nvSpPr>
            <p:cNvPr id="27" name="Rectangle 7">
              <a:extLst>
                <a:ext uri="{FF2B5EF4-FFF2-40B4-BE49-F238E27FC236}">
                  <a16:creationId xmlns:a16="http://schemas.microsoft.com/office/drawing/2014/main" id="{2B49FDA3-B435-40FE-86BF-39EF8DF8EA42}"/>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3" name="TextBox 25"/>
          <p:cNvSpPr txBox="1"/>
          <p:nvPr/>
        </p:nvSpPr>
        <p:spPr bwMode="auto">
          <a:xfrm>
            <a:off x="862700" y="1305341"/>
            <a:ext cx="5554972" cy="646327"/>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Fülle die Lücken im Text mit der passenden Konjunktion aus. Jede Konjunktion sollte mindestens einmal verwendet werden.</a:t>
            </a:r>
            <a:endParaRPr spc="50" dirty="0"/>
          </a:p>
        </p:txBody>
      </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pic>
        <p:nvPicPr>
          <p:cNvPr id="2" name="Grafik 1" descr="Ein Bild, das Zeichnung, Entwurf, Clipart, Darstellung enthält.&#10;&#10;Automatisch generierte Beschreibung"/>
          <p:cNvPicPr>
            <a:picLocks noChangeAspect="1"/>
          </p:cNvPicPr>
          <p:nvPr/>
        </p:nvPicPr>
        <p:blipFill>
          <a:blip r:embed="rId2"/>
          <a:stretch/>
        </p:blipFill>
        <p:spPr bwMode="auto">
          <a:xfrm flipH="1">
            <a:off x="5576782" y="2193148"/>
            <a:ext cx="670840" cy="1355755"/>
          </a:xfrm>
          <a:prstGeom prst="rect">
            <a:avLst/>
          </a:prstGeom>
        </p:spPr>
      </p:pic>
      <p:pic>
        <p:nvPicPr>
          <p:cNvPr id="3" name="Grafik 2"/>
          <p:cNvPicPr>
            <a:picLocks noChangeAspect="1"/>
          </p:cNvPicPr>
          <p:nvPr/>
        </p:nvPicPr>
        <p:blipFill>
          <a:blip r:embed="rId3"/>
          <a:stretch/>
        </p:blipFill>
        <p:spPr bwMode="auto">
          <a:xfrm>
            <a:off x="1090110" y="2127794"/>
            <a:ext cx="670839" cy="1406759"/>
          </a:xfrm>
          <a:prstGeom prst="rect">
            <a:avLst/>
          </a:prstGeom>
        </p:spPr>
      </p:pic>
      <p:sp>
        <p:nvSpPr>
          <p:cNvPr id="4" name="Textfeld 3"/>
          <p:cNvSpPr txBox="1"/>
          <p:nvPr/>
        </p:nvSpPr>
        <p:spPr bwMode="auto">
          <a:xfrm rot="20987494">
            <a:off x="2048729" y="2438325"/>
            <a:ext cx="492443" cy="369332"/>
          </a:xfrm>
          <a:custGeom>
            <a:avLst/>
            <a:gdLst>
              <a:gd name="connsiteX0" fmla="*/ 0 w 492443"/>
              <a:gd name="connsiteY0" fmla="*/ 0 h 369332"/>
              <a:gd name="connsiteX1" fmla="*/ 492443 w 492443"/>
              <a:gd name="connsiteY1" fmla="*/ 0 h 369332"/>
              <a:gd name="connsiteX2" fmla="*/ 492443 w 492443"/>
              <a:gd name="connsiteY2" fmla="*/ 369332 h 369332"/>
              <a:gd name="connsiteX3" fmla="*/ 0 w 492443"/>
              <a:gd name="connsiteY3" fmla="*/ 369332 h 369332"/>
              <a:gd name="connsiteX4" fmla="*/ 0 w 492443"/>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3" h="369332" fill="none" extrusionOk="0">
                <a:moveTo>
                  <a:pt x="0" y="0"/>
                </a:moveTo>
                <a:cubicBezTo>
                  <a:pt x="147590" y="-12999"/>
                  <a:pt x="248978" y="38613"/>
                  <a:pt x="492443" y="0"/>
                </a:cubicBezTo>
                <a:cubicBezTo>
                  <a:pt x="531370" y="141288"/>
                  <a:pt x="448392" y="274532"/>
                  <a:pt x="492443" y="369332"/>
                </a:cubicBezTo>
                <a:cubicBezTo>
                  <a:pt x="308746" y="391002"/>
                  <a:pt x="101928" y="360871"/>
                  <a:pt x="0" y="369332"/>
                </a:cubicBezTo>
                <a:cubicBezTo>
                  <a:pt x="-38113" y="185017"/>
                  <a:pt x="972" y="101468"/>
                  <a:pt x="0" y="0"/>
                </a:cubicBezTo>
                <a:close/>
              </a:path>
              <a:path w="492443" h="369332" stroke="0" extrusionOk="0">
                <a:moveTo>
                  <a:pt x="0" y="0"/>
                </a:moveTo>
                <a:cubicBezTo>
                  <a:pt x="107409" y="-37387"/>
                  <a:pt x="264590" y="31015"/>
                  <a:pt x="492443" y="0"/>
                </a:cubicBezTo>
                <a:cubicBezTo>
                  <a:pt x="534031" y="85792"/>
                  <a:pt x="477830" y="264978"/>
                  <a:pt x="492443" y="369332"/>
                </a:cubicBezTo>
                <a:cubicBezTo>
                  <a:pt x="306193" y="389589"/>
                  <a:pt x="120626" y="323239"/>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a:solidFill>
                  <a:schemeClr val="accent1">
                    <a:lumMod val="75000"/>
                  </a:schemeClr>
                </a:solidFill>
                <a:latin typeface="Noteworthy Light"/>
                <a:ea typeface="Noteworthy Light"/>
              </a:rPr>
              <a:t>und</a:t>
            </a:r>
            <a:endParaRPr/>
          </a:p>
        </p:txBody>
      </p:sp>
      <p:sp>
        <p:nvSpPr>
          <p:cNvPr id="5" name="Textfeld 4"/>
          <p:cNvSpPr txBox="1"/>
          <p:nvPr/>
        </p:nvSpPr>
        <p:spPr bwMode="auto">
          <a:xfrm rot="414791">
            <a:off x="3716173" y="2286987"/>
            <a:ext cx="886781" cy="369332"/>
          </a:xfrm>
          <a:custGeom>
            <a:avLst/>
            <a:gdLst>
              <a:gd name="connsiteX0" fmla="*/ 0 w 886781"/>
              <a:gd name="connsiteY0" fmla="*/ 0 h 369332"/>
              <a:gd name="connsiteX1" fmla="*/ 443391 w 886781"/>
              <a:gd name="connsiteY1" fmla="*/ 0 h 369332"/>
              <a:gd name="connsiteX2" fmla="*/ 886781 w 886781"/>
              <a:gd name="connsiteY2" fmla="*/ 0 h 369332"/>
              <a:gd name="connsiteX3" fmla="*/ 886781 w 886781"/>
              <a:gd name="connsiteY3" fmla="*/ 369332 h 369332"/>
              <a:gd name="connsiteX4" fmla="*/ 434523 w 886781"/>
              <a:gd name="connsiteY4" fmla="*/ 369332 h 369332"/>
              <a:gd name="connsiteX5" fmla="*/ 0 w 886781"/>
              <a:gd name="connsiteY5" fmla="*/ 369332 h 369332"/>
              <a:gd name="connsiteX6" fmla="*/ 0 w 886781"/>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781" h="369332" fill="none" extrusionOk="0">
                <a:moveTo>
                  <a:pt x="0" y="0"/>
                </a:moveTo>
                <a:cubicBezTo>
                  <a:pt x="187411" y="-19999"/>
                  <a:pt x="300597" y="12896"/>
                  <a:pt x="443391" y="0"/>
                </a:cubicBezTo>
                <a:cubicBezTo>
                  <a:pt x="586185" y="-12896"/>
                  <a:pt x="743808" y="2481"/>
                  <a:pt x="886781" y="0"/>
                </a:cubicBezTo>
                <a:cubicBezTo>
                  <a:pt x="916213" y="179448"/>
                  <a:pt x="883024" y="207451"/>
                  <a:pt x="886781" y="369332"/>
                </a:cubicBezTo>
                <a:cubicBezTo>
                  <a:pt x="772035" y="420907"/>
                  <a:pt x="646095" y="365415"/>
                  <a:pt x="434523" y="369332"/>
                </a:cubicBezTo>
                <a:cubicBezTo>
                  <a:pt x="222951" y="373249"/>
                  <a:pt x="113510" y="367069"/>
                  <a:pt x="0" y="369332"/>
                </a:cubicBezTo>
                <a:cubicBezTo>
                  <a:pt x="-12187" y="249686"/>
                  <a:pt x="20576" y="98811"/>
                  <a:pt x="0" y="0"/>
                </a:cubicBezTo>
                <a:close/>
              </a:path>
              <a:path w="886781" h="369332" stroke="0" extrusionOk="0">
                <a:moveTo>
                  <a:pt x="0" y="0"/>
                </a:moveTo>
                <a:cubicBezTo>
                  <a:pt x="182795" y="-2016"/>
                  <a:pt x="360704" y="25515"/>
                  <a:pt x="461126" y="0"/>
                </a:cubicBezTo>
                <a:cubicBezTo>
                  <a:pt x="561548" y="-25515"/>
                  <a:pt x="743112" y="35111"/>
                  <a:pt x="886781" y="0"/>
                </a:cubicBezTo>
                <a:cubicBezTo>
                  <a:pt x="901534" y="174586"/>
                  <a:pt x="846426" y="228732"/>
                  <a:pt x="886781" y="369332"/>
                </a:cubicBezTo>
                <a:cubicBezTo>
                  <a:pt x="668244" y="413509"/>
                  <a:pt x="540911" y="334809"/>
                  <a:pt x="434523" y="369332"/>
                </a:cubicBezTo>
                <a:cubicBezTo>
                  <a:pt x="328135" y="403855"/>
                  <a:pt x="169459" y="318911"/>
                  <a:pt x="0" y="369332"/>
                </a:cubicBezTo>
                <a:cubicBezTo>
                  <a:pt x="-18651" y="294188"/>
                  <a:pt x="38135" y="174240"/>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a:solidFill>
                  <a:schemeClr val="accent1">
                    <a:lumMod val="75000"/>
                  </a:schemeClr>
                </a:solidFill>
                <a:latin typeface="Noteworthy Light"/>
                <a:ea typeface="Noteworthy Light"/>
              </a:rPr>
              <a:t>sondern</a:t>
            </a:r>
            <a:endParaRPr/>
          </a:p>
        </p:txBody>
      </p:sp>
      <p:sp>
        <p:nvSpPr>
          <p:cNvPr id="8" name="Textfeld 7"/>
          <p:cNvSpPr txBox="1"/>
          <p:nvPr/>
        </p:nvSpPr>
        <p:spPr bwMode="auto">
          <a:xfrm rot="20773515">
            <a:off x="4797131" y="2897275"/>
            <a:ext cx="599844" cy="369332"/>
          </a:xfrm>
          <a:custGeom>
            <a:avLst/>
            <a:gdLst>
              <a:gd name="connsiteX0" fmla="*/ 0 w 599844"/>
              <a:gd name="connsiteY0" fmla="*/ 0 h 369332"/>
              <a:gd name="connsiteX1" fmla="*/ 599844 w 599844"/>
              <a:gd name="connsiteY1" fmla="*/ 0 h 369332"/>
              <a:gd name="connsiteX2" fmla="*/ 599844 w 599844"/>
              <a:gd name="connsiteY2" fmla="*/ 369332 h 369332"/>
              <a:gd name="connsiteX3" fmla="*/ 0 w 599844"/>
              <a:gd name="connsiteY3" fmla="*/ 369332 h 369332"/>
              <a:gd name="connsiteX4" fmla="*/ 0 w 59984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844" h="369332" fill="none" extrusionOk="0">
                <a:moveTo>
                  <a:pt x="0" y="0"/>
                </a:moveTo>
                <a:cubicBezTo>
                  <a:pt x="250917" y="-18724"/>
                  <a:pt x="343994" y="23492"/>
                  <a:pt x="599844" y="0"/>
                </a:cubicBezTo>
                <a:cubicBezTo>
                  <a:pt x="638771" y="141288"/>
                  <a:pt x="555793" y="274532"/>
                  <a:pt x="599844" y="369332"/>
                </a:cubicBezTo>
                <a:cubicBezTo>
                  <a:pt x="445582" y="382667"/>
                  <a:pt x="205890" y="363735"/>
                  <a:pt x="0" y="369332"/>
                </a:cubicBezTo>
                <a:cubicBezTo>
                  <a:pt x="-38113" y="185017"/>
                  <a:pt x="972" y="101468"/>
                  <a:pt x="0" y="0"/>
                </a:cubicBezTo>
                <a:close/>
              </a:path>
              <a:path w="599844" h="369332" stroke="0" extrusionOk="0">
                <a:moveTo>
                  <a:pt x="0" y="0"/>
                </a:moveTo>
                <a:cubicBezTo>
                  <a:pt x="251483" y="-44569"/>
                  <a:pt x="309111" y="25730"/>
                  <a:pt x="599844" y="0"/>
                </a:cubicBezTo>
                <a:cubicBezTo>
                  <a:pt x="641432" y="85792"/>
                  <a:pt x="585231" y="264978"/>
                  <a:pt x="599844" y="369332"/>
                </a:cubicBezTo>
                <a:cubicBezTo>
                  <a:pt x="321844" y="376558"/>
                  <a:pt x="222070" y="340346"/>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a:solidFill>
                  <a:schemeClr val="accent1">
                    <a:lumMod val="75000"/>
                  </a:schemeClr>
                </a:solidFill>
                <a:latin typeface="Noteworthy Light"/>
                <a:ea typeface="Noteworthy Light"/>
              </a:rPr>
              <a:t>denn</a:t>
            </a:r>
            <a:endParaRPr/>
          </a:p>
        </p:txBody>
      </p:sp>
      <p:sp>
        <p:nvSpPr>
          <p:cNvPr id="10" name="Textfeld 9"/>
          <p:cNvSpPr txBox="1"/>
          <p:nvPr/>
        </p:nvSpPr>
        <p:spPr bwMode="auto">
          <a:xfrm>
            <a:off x="2890068" y="2831173"/>
            <a:ext cx="564578" cy="369332"/>
          </a:xfrm>
          <a:custGeom>
            <a:avLst/>
            <a:gdLst>
              <a:gd name="connsiteX0" fmla="*/ 0 w 564578"/>
              <a:gd name="connsiteY0" fmla="*/ 0 h 369332"/>
              <a:gd name="connsiteX1" fmla="*/ 564578 w 564578"/>
              <a:gd name="connsiteY1" fmla="*/ 0 h 369332"/>
              <a:gd name="connsiteX2" fmla="*/ 564578 w 564578"/>
              <a:gd name="connsiteY2" fmla="*/ 369332 h 369332"/>
              <a:gd name="connsiteX3" fmla="*/ 0 w 564578"/>
              <a:gd name="connsiteY3" fmla="*/ 369332 h 369332"/>
              <a:gd name="connsiteX4" fmla="*/ 0 w 56457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78" h="369332" fill="none" extrusionOk="0">
                <a:moveTo>
                  <a:pt x="0" y="0"/>
                </a:moveTo>
                <a:cubicBezTo>
                  <a:pt x="191882" y="-67389"/>
                  <a:pt x="395169" y="33055"/>
                  <a:pt x="564578" y="0"/>
                </a:cubicBezTo>
                <a:cubicBezTo>
                  <a:pt x="603505" y="141288"/>
                  <a:pt x="520527" y="274532"/>
                  <a:pt x="564578" y="369332"/>
                </a:cubicBezTo>
                <a:cubicBezTo>
                  <a:pt x="284634" y="431453"/>
                  <a:pt x="178927" y="337135"/>
                  <a:pt x="0" y="369332"/>
                </a:cubicBezTo>
                <a:cubicBezTo>
                  <a:pt x="-38113" y="185017"/>
                  <a:pt x="972" y="101468"/>
                  <a:pt x="0" y="0"/>
                </a:cubicBezTo>
                <a:close/>
              </a:path>
              <a:path w="564578" h="369332" stroke="0" extrusionOk="0">
                <a:moveTo>
                  <a:pt x="0" y="0"/>
                </a:moveTo>
                <a:cubicBezTo>
                  <a:pt x="113782" y="-44364"/>
                  <a:pt x="441957" y="63194"/>
                  <a:pt x="564578" y="0"/>
                </a:cubicBezTo>
                <a:cubicBezTo>
                  <a:pt x="606166" y="85792"/>
                  <a:pt x="549965" y="264978"/>
                  <a:pt x="564578" y="369332"/>
                </a:cubicBezTo>
                <a:cubicBezTo>
                  <a:pt x="290548" y="430670"/>
                  <a:pt x="132389" y="321713"/>
                  <a:pt x="0" y="369332"/>
                </a:cubicBezTo>
                <a:cubicBezTo>
                  <a:pt x="-24022" y="282675"/>
                  <a:pt x="28440" y="1706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a:solidFill>
                  <a:schemeClr val="accent1">
                    <a:lumMod val="75000"/>
                  </a:schemeClr>
                </a:solidFill>
                <a:latin typeface="Noteworthy Light"/>
                <a:ea typeface="Noteworthy Light"/>
              </a:rPr>
              <a:t>aber</a:t>
            </a:r>
            <a:endParaRPr/>
          </a:p>
        </p:txBody>
      </p:sp>
      <p:sp>
        <p:nvSpPr>
          <p:cNvPr id="11" name="TextBox 10"/>
          <p:cNvSpPr txBox="1"/>
          <p:nvPr/>
        </p:nvSpPr>
        <p:spPr bwMode="auto">
          <a:xfrm>
            <a:off x="333296" y="3415424"/>
            <a:ext cx="6266182" cy="5034579"/>
          </a:xfrm>
          <a:prstGeom prst="rect">
            <a:avLst/>
          </a:prstGeom>
          <a:ln w="12700">
            <a:miter lim="400000"/>
          </a:ln>
        </p:spPr>
        <p:txBody>
          <a:bodyPr wrap="square" lIns="45718" tIns="45718" rIns="45718" bIns="45718">
            <a:spAutoFit/>
          </a:bodyPr>
          <a:lstStyle>
            <a:lvl1pPr>
              <a:lnSpc>
                <a:spcPct val="200000"/>
              </a:lnSpc>
              <a:spcBef>
                <a:spcPts val="800"/>
              </a:spcBef>
              <a:defRPr sz="1600">
                <a:latin typeface="Fibel Nord"/>
                <a:ea typeface="Fibel Nord"/>
                <a:cs typeface="Fibel Nord"/>
              </a:defRPr>
            </a:lvl1pPr>
          </a:lstStyle>
          <a:p>
            <a:pPr>
              <a:defRPr/>
            </a:pPr>
            <a:r>
              <a:rPr lang="de-DE" sz="2000" spc="50" dirty="0">
                <a:latin typeface="Fibel Nord" panose="020B0603050302020204" pitchFamily="34" charset="0"/>
              </a:rPr>
              <a:t>Matteo spielte gerne mit dem Ball. Am allerliebsten spielte er jedoch zusammen mit Naima, </a:t>
            </a:r>
            <a:r>
              <a:rPr lang="de-DE" sz="2000" spc="-150" dirty="0"/>
              <a:t>_________________________</a:t>
            </a:r>
            <a:r>
              <a:rPr lang="de-DE" sz="2000" spc="50" dirty="0">
                <a:latin typeface="Fibel Nord" panose="020B0603050302020204" pitchFamily="34" charset="0"/>
              </a:rPr>
              <a:t> sie war seine beste Freundin. Sie war lustig </a:t>
            </a:r>
            <a:r>
              <a:rPr lang="de-DE" sz="2000" spc="-150" dirty="0"/>
              <a:t>________________________</a:t>
            </a:r>
            <a:r>
              <a:rPr lang="de-DE" sz="2000" spc="50" dirty="0">
                <a:latin typeface="Fibel Nord" panose="020B0603050302020204" pitchFamily="34" charset="0"/>
              </a:rPr>
              <a:t> zuverlässig. Außerdem kam sie nie zu spät, </a:t>
            </a:r>
            <a:r>
              <a:rPr lang="de-DE" sz="2000" spc="-150" dirty="0"/>
              <a:t>__________________</a:t>
            </a:r>
            <a:endParaRPr sz="2000" spc="50" dirty="0">
              <a:latin typeface="Fibel Nord" panose="020B0603050302020204" pitchFamily="34" charset="0"/>
            </a:endParaRPr>
          </a:p>
          <a:p>
            <a:pPr>
              <a:defRPr/>
            </a:pPr>
            <a:r>
              <a:rPr lang="de-DE" sz="2000" spc="50" dirty="0">
                <a:latin typeface="Fibel Nord" panose="020B0603050302020204" pitchFamily="34" charset="0"/>
              </a:rPr>
              <a:t>sie war meistens 5 Minuten zu früh da. Naima war zwar ein halbes Jahr jünger als Matteo, </a:t>
            </a:r>
            <a:r>
              <a:rPr lang="de-DE" sz="2000" spc="-150" dirty="0"/>
              <a:t>__________________________</a:t>
            </a:r>
            <a:r>
              <a:rPr lang="de-DE" sz="2000" spc="50" dirty="0">
                <a:latin typeface="Fibel Nord" panose="020B0603050302020204" pitchFamily="34" charset="0"/>
              </a:rPr>
              <a:t> einen halben Kopf größer als er. </a:t>
            </a:r>
            <a:r>
              <a:rPr sz="2000" spc="50" dirty="0">
                <a:latin typeface="Fibel Nord" panose="020B0603050302020204" pitchFamily="34" charset="0"/>
              </a:rPr>
              <a:t> </a:t>
            </a:r>
            <a:r>
              <a:rPr lang="de-DE" sz="2000" spc="50" dirty="0">
                <a:latin typeface="Fibel Nord" panose="020B0603050302020204" pitchFamily="34" charset="0"/>
              </a:rPr>
              <a:t>Matteo freute sich schon auf die Pause, </a:t>
            </a:r>
            <a:r>
              <a:rPr lang="de-DE" sz="2000" spc="-150" dirty="0"/>
              <a:t>__________________________</a:t>
            </a:r>
            <a:r>
              <a:rPr sz="2000" spc="50" dirty="0">
                <a:latin typeface="Fibel Nord" panose="020B0603050302020204" pitchFamily="34" charset="0"/>
              </a:rPr>
              <a:t> </a:t>
            </a:r>
            <a:r>
              <a:rPr lang="de-DE" sz="2000" spc="50" dirty="0">
                <a:latin typeface="Fibel Nord" panose="020B0603050302020204" pitchFamily="34" charset="0"/>
              </a:rPr>
              <a:t>dann konnte er mit Naima spielen.</a:t>
            </a:r>
            <a:r>
              <a:rPr sz="2000" spc="50" dirty="0">
                <a:latin typeface="Fibel Nord" panose="020B0603050302020204" pitchFamily="34" charset="0"/>
              </a:rPr>
              <a:t> </a:t>
            </a:r>
          </a:p>
        </p:txBody>
      </p:sp>
      <p:sp>
        <p:nvSpPr>
          <p:cNvPr id="6" name="Circle"/>
          <p:cNvSpPr/>
          <p:nvPr/>
        </p:nvSpPr>
        <p:spPr bwMode="auto">
          <a:xfrm>
            <a:off x="413545" y="1338146"/>
            <a:ext cx="365765" cy="365771"/>
          </a:xfrm>
          <a:custGeom>
            <a:avLst/>
            <a:gdLst>
              <a:gd name="connsiteX0" fmla="*/ 0 w 365765"/>
              <a:gd name="connsiteY0" fmla="*/ 182886 h 365771"/>
              <a:gd name="connsiteX1" fmla="*/ 182883 w 365765"/>
              <a:gd name="connsiteY1" fmla="*/ 0 h 365771"/>
              <a:gd name="connsiteX2" fmla="*/ 365766 w 365765"/>
              <a:gd name="connsiteY2" fmla="*/ 182886 h 365771"/>
              <a:gd name="connsiteX3" fmla="*/ 182883 w 365765"/>
              <a:gd name="connsiteY3" fmla="*/ 365772 h 365771"/>
              <a:gd name="connsiteX4" fmla="*/ 0 w 365765"/>
              <a:gd name="connsiteY4" fmla="*/ 182886 h 3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5" h="365771" fill="none" extrusionOk="0">
                <a:moveTo>
                  <a:pt x="0" y="182886"/>
                </a:moveTo>
                <a:cubicBezTo>
                  <a:pt x="6136" y="54519"/>
                  <a:pt x="71341" y="-24733"/>
                  <a:pt x="182883" y="0"/>
                </a:cubicBezTo>
                <a:cubicBezTo>
                  <a:pt x="291135" y="18205"/>
                  <a:pt x="363745" y="82987"/>
                  <a:pt x="365766" y="182886"/>
                </a:cubicBezTo>
                <a:cubicBezTo>
                  <a:pt x="380416" y="308726"/>
                  <a:pt x="279407" y="364644"/>
                  <a:pt x="182883" y="365772"/>
                </a:cubicBezTo>
                <a:cubicBezTo>
                  <a:pt x="70610" y="365843"/>
                  <a:pt x="3649" y="285859"/>
                  <a:pt x="0" y="182886"/>
                </a:cubicBezTo>
                <a:close/>
              </a:path>
              <a:path w="365765" h="365771" stroke="0" extrusionOk="0">
                <a:moveTo>
                  <a:pt x="0" y="182886"/>
                </a:moveTo>
                <a:cubicBezTo>
                  <a:pt x="-3670" y="80211"/>
                  <a:pt x="96990" y="10323"/>
                  <a:pt x="182883" y="0"/>
                </a:cubicBezTo>
                <a:cubicBezTo>
                  <a:pt x="260262" y="-11955"/>
                  <a:pt x="373917" y="94882"/>
                  <a:pt x="365766" y="182886"/>
                </a:cubicBezTo>
                <a:cubicBezTo>
                  <a:pt x="343875" y="270401"/>
                  <a:pt x="288105" y="369491"/>
                  <a:pt x="182883" y="365772"/>
                </a:cubicBezTo>
                <a:cubicBezTo>
                  <a:pt x="81826" y="363296"/>
                  <a:pt x="-1233" y="279997"/>
                  <a:pt x="0" y="182886"/>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7" name="1"/>
          <p:cNvSpPr txBox="1"/>
          <p:nvPr/>
        </p:nvSpPr>
        <p:spPr bwMode="auto">
          <a:xfrm>
            <a:off x="519180" y="1336362"/>
            <a:ext cx="154495" cy="369328"/>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sp>
        <p:nvSpPr>
          <p:cNvPr id="17" name="Slide Number Placeholder 3">
            <a:extLst>
              <a:ext uri="{FF2B5EF4-FFF2-40B4-BE49-F238E27FC236}">
                <a16:creationId xmlns:a16="http://schemas.microsoft.com/office/drawing/2014/main" id="{C948EE56-B7D3-473A-B80E-7D66EFD7EDF8}"/>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115</a:t>
            </a:fld>
            <a:endParaRPr lang="de-DE" dirty="0"/>
          </a:p>
        </p:txBody>
      </p:sp>
      <p:grpSp>
        <p:nvGrpSpPr>
          <p:cNvPr id="19" name="Group 18">
            <a:extLst>
              <a:ext uri="{FF2B5EF4-FFF2-40B4-BE49-F238E27FC236}">
                <a16:creationId xmlns:a16="http://schemas.microsoft.com/office/drawing/2014/main" id="{0568F04D-BEDC-4363-8B47-61946B6236A7}"/>
              </a:ext>
            </a:extLst>
          </p:cNvPr>
          <p:cNvGrpSpPr/>
          <p:nvPr/>
        </p:nvGrpSpPr>
        <p:grpSpPr>
          <a:xfrm>
            <a:off x="-251724" y="430642"/>
            <a:ext cx="7620000" cy="706497"/>
            <a:chOff x="-251724" y="430642"/>
            <a:chExt cx="7620000" cy="706497"/>
          </a:xfrm>
        </p:grpSpPr>
        <p:sp>
          <p:nvSpPr>
            <p:cNvPr id="22" name="TextBox 2">
              <a:extLst>
                <a:ext uri="{FF2B5EF4-FFF2-40B4-BE49-F238E27FC236}">
                  <a16:creationId xmlns:a16="http://schemas.microsoft.com/office/drawing/2014/main" id="{4F5D2A3E-AEDC-4DE8-973A-BCBE4348B974}"/>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5.2b: Lückentext - Konjunktionen</a:t>
              </a:r>
            </a:p>
          </p:txBody>
        </p:sp>
        <p:sp>
          <p:nvSpPr>
            <p:cNvPr id="23" name="Rectangle 7">
              <a:extLst>
                <a:ext uri="{FF2B5EF4-FFF2-40B4-BE49-F238E27FC236}">
                  <a16:creationId xmlns:a16="http://schemas.microsoft.com/office/drawing/2014/main" id="{6D91207F-6265-456F-BD8F-BE3C99D81BD4}"/>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Tree>
    <p:extLst>
      <p:ext uri="{BB962C8B-B14F-4D97-AF65-F5344CB8AC3E}">
        <p14:creationId xmlns:p14="http://schemas.microsoft.com/office/powerpoint/2010/main" val="24363444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73" name="TextBox 25"/>
          <p:cNvSpPr txBox="1"/>
          <p:nvPr/>
        </p:nvSpPr>
        <p:spPr bwMode="auto">
          <a:xfrm>
            <a:off x="862700" y="1430601"/>
            <a:ext cx="5554972" cy="369328"/>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Fülle die Lücken im Text mit der passenden Konjunktion aus. </a:t>
            </a:r>
            <a:endParaRPr spc="50" dirty="0"/>
          </a:p>
        </p:txBody>
      </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pic>
        <p:nvPicPr>
          <p:cNvPr id="2" name="Grafik 1" descr="Ein Bild, das Zeichnung, Entwurf, Clipart, Darstellung enthält.&#10;&#10;Automatisch generierte Beschreibung"/>
          <p:cNvPicPr>
            <a:picLocks noChangeAspect="1"/>
          </p:cNvPicPr>
          <p:nvPr/>
        </p:nvPicPr>
        <p:blipFill>
          <a:blip r:embed="rId2"/>
          <a:stretch/>
        </p:blipFill>
        <p:spPr bwMode="auto">
          <a:xfrm flipH="1">
            <a:off x="3361725" y="7880456"/>
            <a:ext cx="915890" cy="1850996"/>
          </a:xfrm>
          <a:prstGeom prst="rect">
            <a:avLst/>
          </a:prstGeom>
        </p:spPr>
      </p:pic>
      <p:pic>
        <p:nvPicPr>
          <p:cNvPr id="3" name="Grafik 2"/>
          <p:cNvPicPr>
            <a:picLocks noChangeAspect="1"/>
          </p:cNvPicPr>
          <p:nvPr/>
        </p:nvPicPr>
        <p:blipFill>
          <a:blip r:embed="rId3"/>
          <a:stretch/>
        </p:blipFill>
        <p:spPr bwMode="auto">
          <a:xfrm>
            <a:off x="2445835" y="7810818"/>
            <a:ext cx="915890" cy="1920634"/>
          </a:xfrm>
          <a:prstGeom prst="rect">
            <a:avLst/>
          </a:prstGeom>
        </p:spPr>
      </p:pic>
      <p:sp>
        <p:nvSpPr>
          <p:cNvPr id="11" name="TextBox 10"/>
          <p:cNvSpPr txBox="1"/>
          <p:nvPr/>
        </p:nvSpPr>
        <p:spPr bwMode="auto">
          <a:xfrm>
            <a:off x="333296" y="2288084"/>
            <a:ext cx="6266182" cy="5034579"/>
          </a:xfrm>
          <a:prstGeom prst="rect">
            <a:avLst/>
          </a:prstGeom>
          <a:ln w="12700">
            <a:miter lim="400000"/>
          </a:ln>
        </p:spPr>
        <p:txBody>
          <a:bodyPr wrap="square" lIns="45718" tIns="45718" rIns="45718" bIns="45718">
            <a:spAutoFit/>
          </a:bodyPr>
          <a:lstStyle>
            <a:lvl1pPr>
              <a:lnSpc>
                <a:spcPct val="200000"/>
              </a:lnSpc>
              <a:spcBef>
                <a:spcPts val="800"/>
              </a:spcBef>
              <a:defRPr sz="1600">
                <a:latin typeface="Fibel Nord"/>
                <a:ea typeface="Fibel Nord"/>
                <a:cs typeface="Fibel Nord"/>
              </a:defRPr>
            </a:lvl1pPr>
          </a:lstStyle>
          <a:p>
            <a:pPr>
              <a:defRPr/>
            </a:pPr>
            <a:r>
              <a:rPr lang="de-DE" sz="2000" spc="50" dirty="0">
                <a:latin typeface="Fibel Nord" panose="020B0603050302020204" pitchFamily="34" charset="0"/>
              </a:rPr>
              <a:t>Matteo spielte gerne mit dem Ball. Am allerliebsten spielte er jedoch zusammen mit Naima, </a:t>
            </a:r>
            <a:r>
              <a:rPr lang="de-DE" sz="2000" spc="-150" dirty="0"/>
              <a:t>_________________________</a:t>
            </a:r>
            <a:r>
              <a:rPr lang="de-DE" sz="2000" spc="50" dirty="0">
                <a:latin typeface="Fibel Nord" panose="020B0603050302020204" pitchFamily="34" charset="0"/>
              </a:rPr>
              <a:t> sie war seine beste Freundin. Sie war lustig </a:t>
            </a:r>
            <a:r>
              <a:rPr lang="de-DE" sz="2000" spc="-150" dirty="0"/>
              <a:t>________________________</a:t>
            </a:r>
            <a:r>
              <a:rPr lang="de-DE" sz="2000" spc="50" dirty="0">
                <a:latin typeface="Fibel Nord" panose="020B0603050302020204" pitchFamily="34" charset="0"/>
              </a:rPr>
              <a:t> zuverlässig. Außerdem kam sie nie zu spät, </a:t>
            </a:r>
            <a:r>
              <a:rPr lang="de-DE" sz="2000" spc="-150" dirty="0"/>
              <a:t>__________________</a:t>
            </a:r>
            <a:endParaRPr sz="2000" spc="50" dirty="0">
              <a:latin typeface="Fibel Nord" panose="020B0603050302020204" pitchFamily="34" charset="0"/>
            </a:endParaRPr>
          </a:p>
          <a:p>
            <a:pPr>
              <a:defRPr/>
            </a:pPr>
            <a:r>
              <a:rPr lang="de-DE" sz="2000" spc="50" dirty="0">
                <a:latin typeface="Fibel Nord" panose="020B0603050302020204" pitchFamily="34" charset="0"/>
              </a:rPr>
              <a:t>sie war meistens 5 Minuten zu früh da. Naima war zwar ein halbes Jahr jünger als Matteo, </a:t>
            </a:r>
            <a:r>
              <a:rPr lang="de-DE" sz="2000" spc="-150" dirty="0"/>
              <a:t>__________________________</a:t>
            </a:r>
            <a:r>
              <a:rPr lang="de-DE" sz="2000" spc="50" dirty="0">
                <a:latin typeface="Fibel Nord" panose="020B0603050302020204" pitchFamily="34" charset="0"/>
              </a:rPr>
              <a:t> einen halben Kopf größer als er. </a:t>
            </a:r>
            <a:r>
              <a:rPr sz="2000" spc="50" dirty="0">
                <a:latin typeface="Fibel Nord" panose="020B0603050302020204" pitchFamily="34" charset="0"/>
              </a:rPr>
              <a:t> </a:t>
            </a:r>
            <a:r>
              <a:rPr lang="de-DE" sz="2000" spc="50" dirty="0">
                <a:latin typeface="Fibel Nord" panose="020B0603050302020204" pitchFamily="34" charset="0"/>
              </a:rPr>
              <a:t>Matteo freute sich schon auf die Pause, </a:t>
            </a:r>
            <a:r>
              <a:rPr lang="de-DE" sz="2000" spc="-150" dirty="0"/>
              <a:t>__________________________</a:t>
            </a:r>
            <a:r>
              <a:rPr sz="2000" spc="50" dirty="0">
                <a:latin typeface="Fibel Nord" panose="020B0603050302020204" pitchFamily="34" charset="0"/>
              </a:rPr>
              <a:t> </a:t>
            </a:r>
            <a:r>
              <a:rPr lang="de-DE" sz="2000" spc="50" dirty="0">
                <a:latin typeface="Fibel Nord" panose="020B0603050302020204" pitchFamily="34" charset="0"/>
              </a:rPr>
              <a:t>dann konnte er mit Naima spielen.</a:t>
            </a:r>
            <a:r>
              <a:rPr sz="2000" spc="50" dirty="0">
                <a:latin typeface="Fibel Nord" panose="020B0603050302020204" pitchFamily="34" charset="0"/>
              </a:rPr>
              <a:t> </a:t>
            </a:r>
          </a:p>
        </p:txBody>
      </p:sp>
      <p:sp>
        <p:nvSpPr>
          <p:cNvPr id="6" name="Circle"/>
          <p:cNvSpPr/>
          <p:nvPr/>
        </p:nvSpPr>
        <p:spPr bwMode="auto">
          <a:xfrm>
            <a:off x="413545" y="1463406"/>
            <a:ext cx="365765" cy="365771"/>
          </a:xfrm>
          <a:custGeom>
            <a:avLst/>
            <a:gdLst>
              <a:gd name="connsiteX0" fmla="*/ 0 w 365765"/>
              <a:gd name="connsiteY0" fmla="*/ 182886 h 365771"/>
              <a:gd name="connsiteX1" fmla="*/ 182883 w 365765"/>
              <a:gd name="connsiteY1" fmla="*/ 0 h 365771"/>
              <a:gd name="connsiteX2" fmla="*/ 365766 w 365765"/>
              <a:gd name="connsiteY2" fmla="*/ 182886 h 365771"/>
              <a:gd name="connsiteX3" fmla="*/ 182883 w 365765"/>
              <a:gd name="connsiteY3" fmla="*/ 365772 h 365771"/>
              <a:gd name="connsiteX4" fmla="*/ 0 w 365765"/>
              <a:gd name="connsiteY4" fmla="*/ 182886 h 3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5" h="365771" fill="none" extrusionOk="0">
                <a:moveTo>
                  <a:pt x="0" y="182886"/>
                </a:moveTo>
                <a:cubicBezTo>
                  <a:pt x="6136" y="54519"/>
                  <a:pt x="71341" y="-24733"/>
                  <a:pt x="182883" y="0"/>
                </a:cubicBezTo>
                <a:cubicBezTo>
                  <a:pt x="291135" y="18205"/>
                  <a:pt x="363745" y="82987"/>
                  <a:pt x="365766" y="182886"/>
                </a:cubicBezTo>
                <a:cubicBezTo>
                  <a:pt x="380416" y="308726"/>
                  <a:pt x="279407" y="364644"/>
                  <a:pt x="182883" y="365772"/>
                </a:cubicBezTo>
                <a:cubicBezTo>
                  <a:pt x="70610" y="365843"/>
                  <a:pt x="3649" y="285859"/>
                  <a:pt x="0" y="182886"/>
                </a:cubicBezTo>
                <a:close/>
              </a:path>
              <a:path w="365765" h="365771" stroke="0" extrusionOk="0">
                <a:moveTo>
                  <a:pt x="0" y="182886"/>
                </a:moveTo>
                <a:cubicBezTo>
                  <a:pt x="-3670" y="80211"/>
                  <a:pt x="96990" y="10323"/>
                  <a:pt x="182883" y="0"/>
                </a:cubicBezTo>
                <a:cubicBezTo>
                  <a:pt x="260262" y="-11955"/>
                  <a:pt x="373917" y="94882"/>
                  <a:pt x="365766" y="182886"/>
                </a:cubicBezTo>
                <a:cubicBezTo>
                  <a:pt x="343875" y="270401"/>
                  <a:pt x="288105" y="369491"/>
                  <a:pt x="182883" y="365772"/>
                </a:cubicBezTo>
                <a:cubicBezTo>
                  <a:pt x="81826" y="363296"/>
                  <a:pt x="-1233" y="279997"/>
                  <a:pt x="0" y="182886"/>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7" name="1"/>
          <p:cNvSpPr txBox="1"/>
          <p:nvPr/>
        </p:nvSpPr>
        <p:spPr bwMode="auto">
          <a:xfrm>
            <a:off x="519180" y="1461622"/>
            <a:ext cx="154495" cy="369328"/>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sp>
        <p:nvSpPr>
          <p:cNvPr id="17" name="Slide Number Placeholder 3">
            <a:extLst>
              <a:ext uri="{FF2B5EF4-FFF2-40B4-BE49-F238E27FC236}">
                <a16:creationId xmlns:a16="http://schemas.microsoft.com/office/drawing/2014/main" id="{C948EE56-B7D3-473A-B80E-7D66EFD7EDF8}"/>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117</a:t>
            </a:fld>
            <a:endParaRPr lang="de-DE" dirty="0"/>
          </a:p>
        </p:txBody>
      </p:sp>
      <p:grpSp>
        <p:nvGrpSpPr>
          <p:cNvPr id="23" name="Group 22">
            <a:extLst>
              <a:ext uri="{FF2B5EF4-FFF2-40B4-BE49-F238E27FC236}">
                <a16:creationId xmlns:a16="http://schemas.microsoft.com/office/drawing/2014/main" id="{327FC89C-6532-4776-B334-DBD21D12BE6B}"/>
              </a:ext>
            </a:extLst>
          </p:cNvPr>
          <p:cNvGrpSpPr/>
          <p:nvPr/>
        </p:nvGrpSpPr>
        <p:grpSpPr>
          <a:xfrm>
            <a:off x="-251724" y="430642"/>
            <a:ext cx="7620000" cy="706497"/>
            <a:chOff x="-251724" y="430642"/>
            <a:chExt cx="7620000" cy="706497"/>
          </a:xfrm>
        </p:grpSpPr>
        <p:sp>
          <p:nvSpPr>
            <p:cNvPr id="24" name="TextBox 2">
              <a:extLst>
                <a:ext uri="{FF2B5EF4-FFF2-40B4-BE49-F238E27FC236}">
                  <a16:creationId xmlns:a16="http://schemas.microsoft.com/office/drawing/2014/main" id="{34B912E5-FCDB-490C-BAB3-3031EDA94828}"/>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5.2c: Lückentext - Konjunktionen</a:t>
              </a:r>
            </a:p>
          </p:txBody>
        </p:sp>
        <p:sp>
          <p:nvSpPr>
            <p:cNvPr id="25" name="Rectangle 7">
              <a:extLst>
                <a:ext uri="{FF2B5EF4-FFF2-40B4-BE49-F238E27FC236}">
                  <a16:creationId xmlns:a16="http://schemas.microsoft.com/office/drawing/2014/main" id="{33D44314-8656-434F-839A-BD904B9E29A3}"/>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Tree>
    <p:extLst>
      <p:ext uri="{BB962C8B-B14F-4D97-AF65-F5344CB8AC3E}">
        <p14:creationId xmlns:p14="http://schemas.microsoft.com/office/powerpoint/2010/main" val="16452737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831" name="Tabelle 31"/>
          <p:cNvGraphicFramePr>
            <a:graphicFrameLocks/>
          </p:cNvGraphicFramePr>
          <p:nvPr>
            <p:extLst>
              <p:ext uri="{D42A27DB-BD31-4B8C-83A1-F6EECF244321}">
                <p14:modId xmlns:p14="http://schemas.microsoft.com/office/powerpoint/2010/main" val="453174936"/>
              </p:ext>
            </p:extLst>
          </p:nvPr>
        </p:nvGraphicFramePr>
        <p:xfrm>
          <a:off x="415165" y="1017404"/>
          <a:ext cx="6038985" cy="7955280"/>
        </p:xfrm>
        <a:graphic>
          <a:graphicData uri="http://schemas.openxmlformats.org/drawingml/2006/table">
            <a:tbl>
              <a:tblPr bandRow="1"/>
              <a:tblGrid>
                <a:gridCol w="926595">
                  <a:extLst>
                    <a:ext uri="{9D8B030D-6E8A-4147-A177-3AD203B41FA5}">
                      <a16:colId xmlns:a16="http://schemas.microsoft.com/office/drawing/2014/main" val="20000"/>
                    </a:ext>
                  </a:extLst>
                </a:gridCol>
                <a:gridCol w="5112390">
                  <a:extLst>
                    <a:ext uri="{9D8B030D-6E8A-4147-A177-3AD203B41FA5}">
                      <a16:colId xmlns:a16="http://schemas.microsoft.com/office/drawing/2014/main" val="20001"/>
                    </a:ext>
                  </a:extLst>
                </a:gridCol>
              </a:tblGrid>
              <a:tr h="674114">
                <a:tc gridSpan="2">
                  <a:txBody>
                    <a:bodyPr/>
                    <a:lstStyle/>
                    <a:p>
                      <a:pPr algn="l" defTabSz="685800">
                        <a:defRPr sz="1200" b="1"/>
                      </a:pPr>
                      <a:r>
                        <a:rPr sz="1400" dirty="0">
                          <a:cs typeface="+mn-cs"/>
                        </a:rPr>
                        <a:t>ZIEL:</a:t>
                      </a:r>
                      <a:r>
                        <a:rPr lang="de-DE" sz="1400" dirty="0">
                          <a:cs typeface="+mn-cs"/>
                        </a:rPr>
                        <a:t> </a:t>
                      </a:r>
                      <a:endParaRPr sz="1400" dirty="0">
                        <a:cs typeface="+mn-cs"/>
                      </a:endParaRPr>
                    </a:p>
                    <a:p>
                      <a:pPr algn="l" defTabSz="685800">
                        <a:defRPr sz="1200" b="1"/>
                      </a:pPr>
                      <a:r>
                        <a:rPr lang="de-DE" sz="1400" b="0" dirty="0">
                          <a:cs typeface="+mn-cs"/>
                        </a:rPr>
                        <a:t>Die </a:t>
                      </a:r>
                      <a:r>
                        <a:rPr lang="de-DE" sz="1400" b="0" dirty="0" err="1">
                          <a:cs typeface="+mn-cs"/>
                        </a:rPr>
                        <a:t>SuS</a:t>
                      </a:r>
                      <a:r>
                        <a:rPr lang="de-DE" sz="1400" b="0" dirty="0">
                          <a:cs typeface="+mn-cs"/>
                        </a:rPr>
                        <a:t> erkennen, dass die Verwendung von wörtlicher Rede dazu beiträgt, eine lebendige Geschichte zu schreiben und Spannung aufzubauen. </a:t>
                      </a:r>
                      <a:endParaRPr sz="1400" b="0" dirty="0">
                        <a:cs typeface="+mn-cs"/>
                      </a:endParaRP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674114">
                <a:tc gridSpan="2">
                  <a:txBody>
                    <a:bodyPr/>
                    <a:lstStyle/>
                    <a:p>
                      <a:pPr algn="l" defTabSz="685800">
                        <a:defRPr sz="1800"/>
                      </a:pPr>
                      <a:r>
                        <a:rPr lang="de-DE" sz="1400" b="1" dirty="0">
                          <a:cs typeface="+mn-cs"/>
                        </a:rPr>
                        <a:t>Einstieg:</a:t>
                      </a:r>
                      <a:endParaRPr sz="1400" dirty="0">
                        <a:cs typeface="+mn-cs"/>
                      </a:endParaRPr>
                    </a:p>
                    <a:p>
                      <a:pPr marL="171450" indent="-171450" algn="l" defTabSz="685800">
                        <a:buFont typeface="Arial"/>
                        <a:buChar char="•"/>
                        <a:defRPr sz="1800"/>
                      </a:pPr>
                      <a:r>
                        <a:rPr lang="de-DE" sz="1400" b="0" dirty="0">
                          <a:cs typeface="+mn-cs"/>
                        </a:rPr>
                        <a:t>Die Lehrkraft erklärt, dass sie sich heute genauer mit der Frage beschäftigen, was gute bzw. spannungsreiche von weniger spannungsreichen Bildergeschichten unterscheidet. Dazu vergleichen die </a:t>
                      </a:r>
                      <a:r>
                        <a:rPr lang="de-DE" sz="1400" b="0" dirty="0" err="1">
                          <a:cs typeface="+mn-cs"/>
                        </a:rPr>
                        <a:t>SuS</a:t>
                      </a:r>
                      <a:r>
                        <a:rPr lang="de-DE" sz="1400" b="0" dirty="0">
                          <a:cs typeface="+mn-cs"/>
                        </a:rPr>
                        <a:t> zwei Modelltexte. </a:t>
                      </a:r>
                      <a:endParaRPr lang="de-DE" sz="1400" b="1" dirty="0">
                        <a:cs typeface="+mn-cs"/>
                      </a:endParaRPr>
                    </a:p>
                  </a:txBody>
                  <a:tcPr marL="45720" marR="45720" anchor="ctr">
                    <a:noFill/>
                  </a:tcPr>
                </a:tc>
                <a:tc hMerge="1">
                  <a:txBody>
                    <a:bodyPr/>
                    <a:lstStyle/>
                    <a:p>
                      <a:endParaRPr/>
                    </a:p>
                  </a:txBody>
                  <a:tcPr/>
                </a:tc>
                <a:extLst>
                  <a:ext uri="{0D108BD9-81ED-4DB2-BD59-A6C34878D82A}">
                    <a16:rowId xmlns:a16="http://schemas.microsoft.com/office/drawing/2014/main" val="10001"/>
                  </a:ext>
                </a:extLst>
              </a:tr>
              <a:tr h="2359397">
                <a:tc>
                  <a:txBody>
                    <a:bodyPr/>
                    <a:lstStyle/>
                    <a:p>
                      <a:pPr algn="ctr" defTabSz="685800">
                        <a:defRPr sz="1800"/>
                      </a:pPr>
                      <a:r>
                        <a:rPr sz="1400" b="1">
                          <a:cs typeface="+mn-cs"/>
                        </a:rPr>
                        <a:t>AB </a:t>
                      </a:r>
                      <a:r>
                        <a:rPr lang="de-DE" sz="1400" b="1">
                          <a:cs typeface="+mn-cs"/>
                        </a:rPr>
                        <a:t>6.1</a:t>
                      </a:r>
                      <a:endParaRPr sz="1400">
                        <a:cs typeface="+mn-cs"/>
                      </a:endParaRPr>
                    </a:p>
                  </a:txBody>
                  <a:tcPr marL="45720" marR="45720" anchor="ctr">
                    <a:noFill/>
                  </a:tcPr>
                </a:tc>
                <a:tc>
                  <a:txBody>
                    <a:bodyPr/>
                    <a:lstStyle/>
                    <a:p>
                      <a:pPr marL="171450" marR="0" lvl="0" indent="-171450" algn="l" defTabSz="685800">
                        <a:lnSpc>
                          <a:spcPct val="100000"/>
                        </a:lnSpc>
                        <a:spcBef>
                          <a:spcPts val="0"/>
                        </a:spcBef>
                        <a:spcAft>
                          <a:spcPts val="0"/>
                        </a:spcAft>
                        <a:buClrTx/>
                        <a:buSzTx/>
                        <a:buFont typeface="Arial"/>
                        <a:buChar char="•"/>
                        <a:defRPr sz="1200"/>
                      </a:pPr>
                      <a:r>
                        <a:rPr lang="de-DE" sz="1400" b="0" dirty="0">
                          <a:cs typeface="+mn-cs"/>
                        </a:rPr>
                        <a:t>Die Lehrperson benutzt einen </a:t>
                      </a:r>
                      <a:r>
                        <a:rPr lang="de-DE" sz="1400" b="0" dirty="0" err="1">
                          <a:cs typeface="+mn-cs"/>
                        </a:rPr>
                        <a:t>Beamer</a:t>
                      </a:r>
                      <a:r>
                        <a:rPr lang="de-DE" sz="1400" b="0" dirty="0">
                          <a:cs typeface="+mn-cs"/>
                        </a:rPr>
                        <a:t>, um der Klasse die Modelltexte zu zeigen.</a:t>
                      </a:r>
                      <a:endParaRPr sz="1400" dirty="0">
                        <a:cs typeface="+mn-cs"/>
                      </a:endParaRPr>
                    </a:p>
                    <a:p>
                      <a:pPr marL="171450" marR="0" lvl="0" indent="-171450" algn="l" defTabSz="685800">
                        <a:lnSpc>
                          <a:spcPct val="100000"/>
                        </a:lnSpc>
                        <a:spcBef>
                          <a:spcPts val="0"/>
                        </a:spcBef>
                        <a:spcAft>
                          <a:spcPts val="0"/>
                        </a:spcAft>
                        <a:buClrTx/>
                        <a:buSzTx/>
                        <a:buFont typeface="Arial"/>
                        <a:buChar char="•"/>
                        <a:defRPr sz="1200"/>
                      </a:pPr>
                      <a:r>
                        <a:rPr lang="de-DE" sz="1400" b="0" dirty="0">
                          <a:cs typeface="+mn-cs"/>
                        </a:rPr>
                        <a:t>Die Lehrperson liest die Texte vor. </a:t>
                      </a:r>
                      <a:endParaRPr sz="1400" dirty="0">
                        <a:cs typeface="+mn-cs"/>
                      </a:endParaRPr>
                    </a:p>
                    <a:p>
                      <a:pPr marL="171450" marR="0" lvl="0" indent="-171450" algn="l" defTabSz="685800">
                        <a:lnSpc>
                          <a:spcPct val="100000"/>
                        </a:lnSpc>
                        <a:spcBef>
                          <a:spcPts val="0"/>
                        </a:spcBef>
                        <a:spcAft>
                          <a:spcPts val="0"/>
                        </a:spcAft>
                        <a:buClrTx/>
                        <a:buSzTx/>
                        <a:buFont typeface="Arial"/>
                        <a:buChar char="•"/>
                        <a:defRPr sz="1200"/>
                      </a:pPr>
                      <a:r>
                        <a:rPr lang="de-DE" sz="1400" b="0" dirty="0">
                          <a:cs typeface="+mn-cs"/>
                        </a:rPr>
                        <a:t>Die </a:t>
                      </a:r>
                      <a:r>
                        <a:rPr lang="de-DE" sz="1400" b="0" dirty="0" err="1">
                          <a:cs typeface="+mn-cs"/>
                        </a:rPr>
                        <a:t>SuS</a:t>
                      </a:r>
                      <a:r>
                        <a:rPr lang="de-DE" sz="1400" b="0" dirty="0">
                          <a:cs typeface="+mn-cs"/>
                        </a:rPr>
                        <a:t> vergleichen die Texte in Partnerarbeit. </a:t>
                      </a:r>
                      <a:endParaRPr sz="1400" dirty="0">
                        <a:cs typeface="+mn-cs"/>
                      </a:endParaRPr>
                    </a:p>
                    <a:p>
                      <a:pPr marL="171450" marR="0" lvl="0" indent="-171450" algn="l" defTabSz="685800">
                        <a:lnSpc>
                          <a:spcPct val="100000"/>
                        </a:lnSpc>
                        <a:spcBef>
                          <a:spcPts val="0"/>
                        </a:spcBef>
                        <a:spcAft>
                          <a:spcPts val="0"/>
                        </a:spcAft>
                        <a:buClrTx/>
                        <a:buSzTx/>
                        <a:buFont typeface="Arial"/>
                        <a:buChar char="•"/>
                        <a:defRPr sz="1200"/>
                      </a:pPr>
                      <a:r>
                        <a:rPr lang="de-DE" sz="1400" dirty="0">
                          <a:cs typeface="+mn-cs"/>
                        </a:rPr>
                        <a:t>Die Lehrperson gibt Impulse für ein Unterrichtsgespräch:</a:t>
                      </a:r>
                      <a:endParaRPr sz="1400" dirty="0">
                        <a:cs typeface="+mn-cs"/>
                      </a:endParaRPr>
                    </a:p>
                    <a:p>
                      <a:pPr marL="180000" marR="0" lvl="0" indent="0" algn="l" defTabSz="685800">
                        <a:lnSpc>
                          <a:spcPct val="100000"/>
                        </a:lnSpc>
                        <a:spcBef>
                          <a:spcPts val="0"/>
                        </a:spcBef>
                        <a:spcAft>
                          <a:spcPts val="0"/>
                        </a:spcAft>
                        <a:buClrTx/>
                        <a:buSzTx/>
                        <a:buFont typeface="Arial"/>
                        <a:buNone/>
                        <a:defRPr sz="1200"/>
                      </a:pPr>
                      <a:r>
                        <a:rPr lang="de-DE" sz="1400" b="0" dirty="0">
                          <a:cs typeface="+mn-cs"/>
                        </a:rPr>
                        <a:t>„Welcher Text ist gelungener?</a:t>
                      </a:r>
                      <a:r>
                        <a:rPr lang="de-DE" sz="1400" b="0" dirty="0">
                          <a:solidFill>
                            <a:schemeClr val="tx1"/>
                          </a:solidFill>
                          <a:cs typeface="+mn-cs"/>
                        </a:rPr>
                        <a:t> </a:t>
                      </a:r>
                      <a:r>
                        <a:rPr lang="de-DE" sz="1400" b="0" dirty="0">
                          <a:cs typeface="+mn-cs"/>
                        </a:rPr>
                        <a:t>Woran erkennst du das?“</a:t>
                      </a:r>
                      <a:endParaRPr sz="1400" dirty="0">
                        <a:cs typeface="+mn-cs"/>
                      </a:endParaRPr>
                    </a:p>
                    <a:p>
                      <a:pPr marL="171450" marR="0" lvl="0" indent="-171450" algn="just" defTabSz="685800">
                        <a:lnSpc>
                          <a:spcPct val="100000"/>
                        </a:lnSpc>
                        <a:spcBef>
                          <a:spcPts val="0"/>
                        </a:spcBef>
                        <a:spcAft>
                          <a:spcPts val="0"/>
                        </a:spcAft>
                        <a:buClrTx/>
                        <a:buSzTx/>
                        <a:buFont typeface="Arial"/>
                        <a:buChar char="•"/>
                        <a:defRPr sz="1200"/>
                      </a:pPr>
                      <a:r>
                        <a:rPr lang="de-DE" sz="1400" b="0" dirty="0">
                          <a:cs typeface="+mn-cs"/>
                        </a:rPr>
                        <a:t>Die Lehrperson erklärt, welche Funktion die wörtliche Rede hat: </a:t>
                      </a:r>
                      <a:endParaRPr sz="1400" dirty="0">
                        <a:cs typeface="+mn-cs"/>
                      </a:endParaRPr>
                    </a:p>
                    <a:p>
                      <a:pPr marL="180000" marR="0" lvl="0" indent="0" algn="just" defTabSz="685800">
                        <a:lnSpc>
                          <a:spcPct val="100000"/>
                        </a:lnSpc>
                        <a:spcBef>
                          <a:spcPts val="0"/>
                        </a:spcBef>
                        <a:spcAft>
                          <a:spcPts val="0"/>
                        </a:spcAft>
                        <a:buClrTx/>
                        <a:buSzTx/>
                        <a:buFont typeface="Arial"/>
                        <a:buNone/>
                        <a:defRPr sz="1200"/>
                      </a:pPr>
                      <a:r>
                        <a:rPr lang="de-DE" sz="1400" b="0" i="0" u="none" strike="noStrike" cap="none" spc="0" dirty="0">
                          <a:solidFill>
                            <a:schemeClr val="tx1"/>
                          </a:solidFill>
                          <a:latin typeface="Calibri"/>
                          <a:ea typeface="Calibri"/>
                          <a:cs typeface="+mn-cs"/>
                        </a:rPr>
                        <a:t>„Die wörtliche Rede ist, wenn in einer Geschichte oder einem Text die Worte der Personen direkt gezeigt werden, so als ob sie miteinander sprechen würden. Das ist wichtig, weil es den Text lebendiger macht und uns mehr über die Personen erzählt. Wenn wir hören, was sie sagen, können wir besser verstehen, wie sie sich fühlen und was sie denken. Denk daran, wie du mit deinen Freunden redest – das ist ähnlich!“ </a:t>
                      </a:r>
                      <a:endParaRPr sz="1400" i="0" dirty="0">
                        <a:cs typeface="+mn-cs"/>
                      </a:endParaRPr>
                    </a:p>
                    <a:p>
                      <a:pPr marL="171450" marR="0" lvl="0" indent="-171450" algn="just" defTabSz="685800">
                        <a:lnSpc>
                          <a:spcPct val="100000"/>
                        </a:lnSpc>
                        <a:spcBef>
                          <a:spcPts val="0"/>
                        </a:spcBef>
                        <a:spcAft>
                          <a:spcPts val="0"/>
                        </a:spcAft>
                        <a:buClrTx/>
                        <a:buSzTx/>
                        <a:buFont typeface="Arial"/>
                        <a:buChar char="•"/>
                        <a:defRPr sz="1200"/>
                      </a:pPr>
                      <a:r>
                        <a:rPr lang="de-DE" sz="1400" b="0" i="0" u="none" strike="noStrike" cap="none" spc="0" dirty="0">
                          <a:solidFill>
                            <a:schemeClr val="tx1"/>
                          </a:solidFill>
                          <a:latin typeface="Calibri"/>
                          <a:ea typeface="Calibri"/>
                          <a:cs typeface="+mn-cs"/>
                        </a:rPr>
                        <a:t>Die Lehrkraft erklärt den </a:t>
                      </a:r>
                      <a:r>
                        <a:rPr lang="de-DE" sz="1400" b="0" i="0" u="none" strike="noStrike" cap="none" spc="0" dirty="0" err="1">
                          <a:solidFill>
                            <a:schemeClr val="tx1"/>
                          </a:solidFill>
                          <a:latin typeface="Calibri"/>
                          <a:ea typeface="Calibri"/>
                          <a:cs typeface="+mn-cs"/>
                        </a:rPr>
                        <a:t>SuS</a:t>
                      </a:r>
                      <a:r>
                        <a:rPr lang="de-DE" sz="1400" b="0" i="0" u="none" strike="noStrike" cap="none" spc="0" dirty="0">
                          <a:solidFill>
                            <a:schemeClr val="tx1"/>
                          </a:solidFill>
                          <a:latin typeface="Calibri"/>
                          <a:ea typeface="Calibri"/>
                          <a:cs typeface="+mn-cs"/>
                        </a:rPr>
                        <a:t>, dass es wichtig ist, bei der wörtlichen Rede auch auf die Zeichensetzung zu achten: </a:t>
                      </a:r>
                      <a:endParaRPr sz="1400" dirty="0">
                        <a:cs typeface="+mn-cs"/>
                      </a:endParaRPr>
                    </a:p>
                    <a:p>
                      <a:pPr marL="180000" marR="0" lvl="0" indent="0" algn="just" defTabSz="685800">
                        <a:lnSpc>
                          <a:spcPct val="100000"/>
                        </a:lnSpc>
                        <a:spcBef>
                          <a:spcPts val="0"/>
                        </a:spcBef>
                        <a:spcAft>
                          <a:spcPts val="0"/>
                        </a:spcAft>
                        <a:buClrTx/>
                        <a:buSzTx/>
                        <a:buFont typeface="Arial"/>
                        <a:buNone/>
                        <a:defRPr sz="1200"/>
                      </a:pPr>
                      <a:r>
                        <a:rPr lang="de-DE" sz="1400" b="0" i="0" u="none" strike="noStrike" cap="none" spc="0" dirty="0">
                          <a:solidFill>
                            <a:schemeClr val="tx1"/>
                          </a:solidFill>
                          <a:latin typeface="Calibri"/>
                          <a:ea typeface="Calibri"/>
                          <a:cs typeface="+mn-cs"/>
                        </a:rPr>
                        <a:t>„Wir wissen jetzt, dass man das, was gesprochen wird, wörtliche Rede nennt. Die wörtliche Rede steht immer in Anführungszeichen/Redezeichen. Am Anfang der wörtlichen Rede setzt du die Anführungszeichen unten und am Ende der wörtlichen Rede oben. Bei der wörtlichen Rede gibt es auch immer einen Teil, der anzeigt, wer etwas sagt, also zum Beispiel „Ela jubelte […].“ Das nennt man „Redebegleitsatz“. In unserer Geschichte steht der Redebegleitsatz vor der wörtlichen Rede. Wenn der Redebegleitsatz vor der wörtlichen Rede steht, ist es wichtig, dass du an den Doppelpunkt denkst.“</a:t>
                      </a:r>
                      <a:endParaRPr sz="1400" i="0" dirty="0">
                        <a:cs typeface="+mn-cs"/>
                      </a:endParaRPr>
                    </a:p>
                    <a:p>
                      <a:pPr algn="l" defTabSz="685800">
                        <a:defRPr sz="1200"/>
                      </a:pPr>
                      <a:endParaRPr lang="de-DE" sz="1400" dirty="0">
                        <a:cs typeface="+mn-cs"/>
                      </a:endParaRPr>
                    </a:p>
                    <a:p>
                      <a:pPr marL="0" marR="0" lvl="0" indent="0" algn="l" defTabSz="685800">
                        <a:lnSpc>
                          <a:spcPct val="100000"/>
                        </a:lnSpc>
                        <a:spcBef>
                          <a:spcPts val="0"/>
                        </a:spcBef>
                        <a:spcAft>
                          <a:spcPts val="0"/>
                        </a:spcAft>
                        <a:buClrTx/>
                        <a:buSzTx/>
                        <a:buFontTx/>
                        <a:buNone/>
                        <a:defRPr sz="1200" b="1" u="sng"/>
                      </a:pPr>
                      <a:r>
                        <a:rPr lang="de-DE" sz="1400" b="0" i="1" u="sng" dirty="0">
                          <a:solidFill>
                            <a:schemeClr val="tx1"/>
                          </a:solidFill>
                          <a:latin typeface="Calibri"/>
                          <a:ea typeface="Calibri"/>
                          <a:cs typeface="+mn-cs"/>
                        </a:rPr>
                        <a:t>Alternativ: </a:t>
                      </a:r>
                      <a:r>
                        <a:rPr lang="de-DE" sz="1400" b="0" u="none" dirty="0">
                          <a:cs typeface="+mn-cs"/>
                        </a:rPr>
                        <a:t>Die </a:t>
                      </a:r>
                      <a:r>
                        <a:rPr lang="de-DE" sz="1400" b="0" u="none" dirty="0" err="1">
                          <a:cs typeface="+mn-cs"/>
                        </a:rPr>
                        <a:t>SuS</a:t>
                      </a:r>
                      <a:r>
                        <a:rPr lang="de-DE" sz="1400" b="0" u="none" dirty="0">
                          <a:cs typeface="+mn-cs"/>
                        </a:rPr>
                        <a:t> lesen in </a:t>
                      </a:r>
                      <a:r>
                        <a:rPr lang="de-DE" sz="1400" b="1" u="none" dirty="0">
                          <a:cs typeface="+mn-cs"/>
                        </a:rPr>
                        <a:t>Partnerarbeit</a:t>
                      </a:r>
                      <a:r>
                        <a:rPr lang="de-DE" sz="1400" b="0" u="none" dirty="0">
                          <a:cs typeface="+mn-cs"/>
                        </a:rPr>
                        <a:t> die Texte gemeinsam. Sie unterstreichen </a:t>
                      </a:r>
                      <a:r>
                        <a:rPr lang="de-DE" sz="1400" b="1" u="none" dirty="0">
                          <a:cs typeface="+mn-cs"/>
                        </a:rPr>
                        <a:t>in Partnerarbeit </a:t>
                      </a:r>
                      <a:r>
                        <a:rPr lang="de-DE" sz="1400" b="0" u="none" dirty="0">
                          <a:cs typeface="+mn-cs"/>
                        </a:rPr>
                        <a:t>die wörtliche Rede. </a:t>
                      </a:r>
                      <a:endParaRPr lang="de-DE" sz="1400" dirty="0">
                        <a:cs typeface="+mn-cs"/>
                      </a:endParaRPr>
                    </a:p>
                  </a:txBody>
                  <a:tcPr marL="45720" marR="45720" anchor="ctr">
                    <a:noFill/>
                  </a:tcPr>
                </a:tc>
                <a:extLst>
                  <a:ext uri="{0D108BD9-81ED-4DB2-BD59-A6C34878D82A}">
                    <a16:rowId xmlns:a16="http://schemas.microsoft.com/office/drawing/2014/main" val="10002"/>
                  </a:ext>
                </a:extLst>
              </a:tr>
            </a:tbl>
          </a:graphicData>
        </a:graphic>
      </p:graphicFrame>
      <p:sp>
        <p:nvSpPr>
          <p:cNvPr id="836" name="Textfeld 39"/>
          <p:cNvSpPr txBox="1"/>
          <p:nvPr/>
        </p:nvSpPr>
        <p:spPr bwMode="auto">
          <a:xfrm>
            <a:off x="151240" y="589842"/>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dirty="0">
                <a:latin typeface="Calibri"/>
              </a:rPr>
              <a:t>Einheit 6</a:t>
            </a:r>
            <a:r>
              <a:rPr b="0" dirty="0">
                <a:latin typeface="Calibri"/>
              </a:rPr>
              <a:t>: </a:t>
            </a:r>
            <a:r>
              <a:rPr lang="de-DE" b="0" dirty="0">
                <a:latin typeface="Calibri"/>
              </a:rPr>
              <a:t>wörtliche Rede</a:t>
            </a:r>
            <a:endParaRPr b="0" dirty="0">
              <a:latin typeface="Calibri"/>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7" name="Slide Number Placeholder 3">
            <a:extLst>
              <a:ext uri="{FF2B5EF4-FFF2-40B4-BE49-F238E27FC236}">
                <a16:creationId xmlns:a16="http://schemas.microsoft.com/office/drawing/2014/main" id="{BCD4870A-C643-4963-A752-5EF718A10921}"/>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119</a:t>
            </a:fld>
            <a:endParaRPr lang="de-DE" dirty="0"/>
          </a:p>
        </p:txBody>
      </p:sp>
      <p:sp>
        <p:nvSpPr>
          <p:cNvPr id="8" name="Gerade Verbindung 38">
            <a:extLst>
              <a:ext uri="{FF2B5EF4-FFF2-40B4-BE49-F238E27FC236}">
                <a16:creationId xmlns:a16="http://schemas.microsoft.com/office/drawing/2014/main" id="{F3F81EF7-D573-42ED-85FC-E857BDFC4517}"/>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
        <p:nvSpPr>
          <p:cNvPr id="9" name="Rechteck: gefaltete Ecke 5">
            <a:extLst>
              <a:ext uri="{FF2B5EF4-FFF2-40B4-BE49-F238E27FC236}">
                <a16:creationId xmlns:a16="http://schemas.microsoft.com/office/drawing/2014/main" id="{92D1FFA7-F975-4651-B2F8-3387DC06212B}"/>
              </a:ext>
            </a:extLst>
          </p:cNvPr>
          <p:cNvSpPr/>
          <p:nvPr/>
        </p:nvSpPr>
        <p:spPr bwMode="auto">
          <a:xfrm>
            <a:off x="4226916" y="9070578"/>
            <a:ext cx="2354740" cy="370840"/>
          </a:xfrm>
          <a:custGeom>
            <a:avLst/>
            <a:gdLst>
              <a:gd name="connsiteX0" fmla="*/ 0 w 2354740"/>
              <a:gd name="connsiteY0" fmla="*/ 0 h 370840"/>
              <a:gd name="connsiteX1" fmla="*/ 2354740 w 2354740"/>
              <a:gd name="connsiteY1" fmla="*/ 0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6" fmla="*/ 2354740 w 2354740"/>
              <a:gd name="connsiteY6" fmla="*/ 0 h 370840"/>
              <a:gd name="connsiteX7" fmla="*/ 2354740 w 2354740"/>
              <a:gd name="connsiteY7" fmla="*/ 185420 h 3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740" h="370840" stroke="0" extrusionOk="0">
                <a:moveTo>
                  <a:pt x="0" y="0"/>
                </a:moveTo>
                <a:cubicBezTo>
                  <a:pt x="712992" y="118645"/>
                  <a:pt x="1268267" y="116012"/>
                  <a:pt x="2354740" y="0"/>
                </a:cubicBezTo>
                <a:cubicBezTo>
                  <a:pt x="2345342" y="71485"/>
                  <a:pt x="2353246" y="118889"/>
                  <a:pt x="2354740" y="185420"/>
                </a:cubicBezTo>
                <a:cubicBezTo>
                  <a:pt x="2309325" y="247148"/>
                  <a:pt x="2206553" y="332975"/>
                  <a:pt x="2169320" y="370840"/>
                </a:cubicBezTo>
                <a:cubicBezTo>
                  <a:pt x="1493153" y="391027"/>
                  <a:pt x="1043606" y="523320"/>
                  <a:pt x="0" y="370840"/>
                </a:cubicBezTo>
                <a:cubicBezTo>
                  <a:pt x="-1622" y="305605"/>
                  <a:pt x="14437" y="78835"/>
                  <a:pt x="0" y="0"/>
                </a:cubicBezTo>
                <a:close/>
              </a:path>
              <a:path w="2354740" h="370840" stroke="0" extrusionOk="0">
                <a:moveTo>
                  <a:pt x="2169320" y="370840"/>
                </a:moveTo>
                <a:cubicBezTo>
                  <a:pt x="2198482" y="306854"/>
                  <a:pt x="2214208" y="247614"/>
                  <a:pt x="2206404" y="222504"/>
                </a:cubicBezTo>
                <a:cubicBezTo>
                  <a:pt x="2249564" y="211072"/>
                  <a:pt x="2283498" y="200097"/>
                  <a:pt x="2354740" y="185420"/>
                </a:cubicBezTo>
                <a:cubicBezTo>
                  <a:pt x="2302327" y="217510"/>
                  <a:pt x="2177684" y="338903"/>
                  <a:pt x="2169320" y="370840"/>
                </a:cubicBezTo>
                <a:close/>
              </a:path>
              <a:path w="2354740" h="370840" fill="none" extrusionOk="0">
                <a:moveTo>
                  <a:pt x="2169320" y="370840"/>
                </a:moveTo>
                <a:cubicBezTo>
                  <a:pt x="2168375" y="335120"/>
                  <a:pt x="2196758" y="276425"/>
                  <a:pt x="2206404" y="222504"/>
                </a:cubicBezTo>
                <a:cubicBezTo>
                  <a:pt x="2239188" y="213337"/>
                  <a:pt x="2307041" y="189741"/>
                  <a:pt x="2354740" y="185420"/>
                </a:cubicBezTo>
                <a:cubicBezTo>
                  <a:pt x="2270203" y="277353"/>
                  <a:pt x="2194838" y="352279"/>
                  <a:pt x="2169320" y="370840"/>
                </a:cubicBezTo>
                <a:cubicBezTo>
                  <a:pt x="1769330" y="489151"/>
                  <a:pt x="565246" y="269695"/>
                  <a:pt x="0" y="370840"/>
                </a:cubicBezTo>
                <a:cubicBezTo>
                  <a:pt x="-24028" y="219873"/>
                  <a:pt x="7627" y="55327"/>
                  <a:pt x="0" y="0"/>
                </a:cubicBezTo>
                <a:cubicBezTo>
                  <a:pt x="696727" y="-119236"/>
                  <a:pt x="1286402" y="89530"/>
                  <a:pt x="2354740" y="0"/>
                </a:cubicBezTo>
                <a:cubicBezTo>
                  <a:pt x="2362761" y="51041"/>
                  <a:pt x="2370108" y="125000"/>
                  <a:pt x="2354740" y="185420"/>
                </a:cubicBezTo>
              </a:path>
              <a:path w="2354740" h="370840" fill="none" stroke="0" extrusionOk="0">
                <a:moveTo>
                  <a:pt x="2169320" y="370840"/>
                </a:moveTo>
                <a:cubicBezTo>
                  <a:pt x="2180666" y="356560"/>
                  <a:pt x="2186574" y="289580"/>
                  <a:pt x="2206404" y="222504"/>
                </a:cubicBezTo>
                <a:cubicBezTo>
                  <a:pt x="2229644" y="229093"/>
                  <a:pt x="2300445" y="190207"/>
                  <a:pt x="2354740" y="185420"/>
                </a:cubicBezTo>
                <a:cubicBezTo>
                  <a:pt x="2303244" y="203611"/>
                  <a:pt x="2255566" y="288856"/>
                  <a:pt x="2169320" y="370840"/>
                </a:cubicBezTo>
                <a:cubicBezTo>
                  <a:pt x="1796140" y="220401"/>
                  <a:pt x="783745" y="456719"/>
                  <a:pt x="0" y="370840"/>
                </a:cubicBezTo>
                <a:cubicBezTo>
                  <a:pt x="25021" y="223231"/>
                  <a:pt x="-25071" y="130064"/>
                  <a:pt x="0" y="0"/>
                </a:cubicBezTo>
                <a:cubicBezTo>
                  <a:pt x="754733" y="-155197"/>
                  <a:pt x="1373226" y="-163020"/>
                  <a:pt x="2354740" y="0"/>
                </a:cubicBezTo>
                <a:cubicBezTo>
                  <a:pt x="2343840" y="86890"/>
                  <a:pt x="2338358" y="116456"/>
                  <a:pt x="2354740" y="185420"/>
                </a:cubicBezTo>
              </a:path>
            </a:pathLst>
          </a:custGeom>
          <a:solidFill>
            <a:srgbClr val="FFF5ED"/>
          </a:solidFill>
          <a:ln w="12700" cmpd="sng">
            <a:solidFill>
              <a:srgbClr val="FDE3D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de-DE" sz="1200" dirty="0">
                <a:solidFill>
                  <a:schemeClr val="tx1"/>
                </a:solidFill>
              </a:rPr>
              <a:t>Auf der Rückseite geht es weiter…</a:t>
            </a:r>
            <a:endParaRPr dirty="0"/>
          </a:p>
        </p:txBody>
      </p:sp>
    </p:spTree>
    <p:extLst>
      <p:ext uri="{BB962C8B-B14F-4D97-AF65-F5344CB8AC3E}">
        <p14:creationId xmlns:p14="http://schemas.microsoft.com/office/powerpoint/2010/main" val="2958111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22" name="Tabelle 31"/>
          <p:cNvGraphicFramePr>
            <a:graphicFrameLocks/>
          </p:cNvGraphicFramePr>
          <p:nvPr>
            <p:extLst>
              <p:ext uri="{D42A27DB-BD31-4B8C-83A1-F6EECF244321}">
                <p14:modId xmlns:p14="http://schemas.microsoft.com/office/powerpoint/2010/main" val="3943163071"/>
              </p:ext>
            </p:extLst>
          </p:nvPr>
        </p:nvGraphicFramePr>
        <p:xfrm>
          <a:off x="300791" y="919615"/>
          <a:ext cx="6246658" cy="7146051"/>
        </p:xfrm>
        <a:graphic>
          <a:graphicData uri="http://schemas.openxmlformats.org/drawingml/2006/table">
            <a:tbl>
              <a:tblPr bandRow="1"/>
              <a:tblGrid>
                <a:gridCol w="818146">
                  <a:extLst>
                    <a:ext uri="{9D8B030D-6E8A-4147-A177-3AD203B41FA5}">
                      <a16:colId xmlns:a16="http://schemas.microsoft.com/office/drawing/2014/main" val="20000"/>
                    </a:ext>
                  </a:extLst>
                </a:gridCol>
                <a:gridCol w="5428512">
                  <a:extLst>
                    <a:ext uri="{9D8B030D-6E8A-4147-A177-3AD203B41FA5}">
                      <a16:colId xmlns:a16="http://schemas.microsoft.com/office/drawing/2014/main" val="20001"/>
                    </a:ext>
                  </a:extLst>
                </a:gridCol>
              </a:tblGrid>
              <a:tr h="1326078">
                <a:tc>
                  <a:txBody>
                    <a:bodyPr/>
                    <a:lstStyle/>
                    <a:p>
                      <a:pPr marL="0" marR="0" lvl="0" indent="0" algn="ctr" defTabSz="685800">
                        <a:lnSpc>
                          <a:spcPct val="100000"/>
                        </a:lnSpc>
                        <a:spcBef>
                          <a:spcPts val="0"/>
                        </a:spcBef>
                        <a:spcAft>
                          <a:spcPts val="0"/>
                        </a:spcAft>
                        <a:buClrTx/>
                        <a:buSzTx/>
                        <a:buFontTx/>
                        <a:buNone/>
                        <a:defRPr sz="1800"/>
                      </a:pPr>
                      <a:r>
                        <a:rPr lang="de-DE" sz="1400" b="1" i="0" u="none" strike="noStrike" cap="none" spc="0" dirty="0">
                          <a:solidFill>
                            <a:schemeClr val="tx1"/>
                          </a:solidFill>
                          <a:latin typeface="+mn-lt"/>
                          <a:ea typeface="Calibri"/>
                          <a:cs typeface="Calibri"/>
                        </a:rPr>
                        <a:t>AB 1.4</a:t>
                      </a:r>
                      <a:endParaRPr sz="1400" dirty="0">
                        <a:latin typeface="+mn-lt"/>
                      </a:endParaRPr>
                    </a:p>
                    <a:p>
                      <a:pPr algn="ctr" defTabSz="685800">
                        <a:defRPr sz="1800"/>
                      </a:pPr>
                      <a:endParaRPr sz="1400" dirty="0">
                        <a:latin typeface="+mn-lt"/>
                      </a:endParaRPr>
                    </a:p>
                  </a:txBody>
                  <a:tcPr marL="45720" marR="45720" anchor="ctr">
                    <a:noFill/>
                  </a:tcPr>
                </a:tc>
                <a:tc>
                  <a:txBody>
                    <a:bodyPr/>
                    <a:lstStyle/>
                    <a:p>
                      <a:pPr marL="171450" indent="-171450" algn="l" defTabSz="685800">
                        <a:buFont typeface="Arial"/>
                        <a:buChar char="•"/>
                        <a:defRPr sz="1200"/>
                      </a:pPr>
                      <a:r>
                        <a:rPr lang="de-DE" sz="1400" dirty="0">
                          <a:latin typeface="+mn-lt"/>
                        </a:rPr>
                        <a:t>Die Lehrperson fragt die </a:t>
                      </a:r>
                      <a:r>
                        <a:rPr lang="de-DE" sz="1400" dirty="0" err="1">
                          <a:latin typeface="+mn-lt"/>
                        </a:rPr>
                        <a:t>SuS</a:t>
                      </a:r>
                      <a:r>
                        <a:rPr lang="de-DE" sz="1400" dirty="0">
                          <a:latin typeface="+mn-lt"/>
                        </a:rPr>
                        <a:t> danach, welche W-Fragen sie kennen und teilt anschließend das AB aus.</a:t>
                      </a:r>
                      <a:endParaRPr sz="1400" dirty="0">
                        <a:latin typeface="+mn-lt"/>
                      </a:endParaRPr>
                    </a:p>
                    <a:p>
                      <a:pPr marL="171450" marR="0" lvl="0" indent="-171450" algn="l" defTabSz="685800">
                        <a:lnSpc>
                          <a:spcPct val="100000"/>
                        </a:lnSpc>
                        <a:spcBef>
                          <a:spcPts val="0"/>
                        </a:spcBef>
                        <a:spcAft>
                          <a:spcPts val="0"/>
                        </a:spcAft>
                        <a:buClrTx/>
                        <a:buSzTx/>
                        <a:buFont typeface="Arial"/>
                        <a:buChar char="•"/>
                        <a:defRPr sz="1200"/>
                      </a:pPr>
                      <a:r>
                        <a:rPr lang="de-DE" sz="1400" dirty="0">
                          <a:latin typeface="+mn-lt"/>
                        </a:rPr>
                        <a:t>Die </a:t>
                      </a:r>
                      <a:r>
                        <a:rPr lang="de-DE" sz="1400" dirty="0" err="1">
                          <a:latin typeface="+mn-lt"/>
                        </a:rPr>
                        <a:t>SuS</a:t>
                      </a:r>
                      <a:r>
                        <a:rPr lang="de-DE" sz="1400" dirty="0">
                          <a:latin typeface="+mn-lt"/>
                        </a:rPr>
                        <a:t> untersuchen Matteos zweiten Entwurf und prüfen, ob er auf alle W-Fragen antwortet.</a:t>
                      </a:r>
                      <a:endParaRPr sz="1400" dirty="0">
                        <a:latin typeface="+mn-lt"/>
                      </a:endParaRPr>
                    </a:p>
                    <a:p>
                      <a:pPr marL="171450" marR="0" lvl="0" indent="-171450" algn="l" defTabSz="685800">
                        <a:lnSpc>
                          <a:spcPct val="100000"/>
                        </a:lnSpc>
                        <a:spcBef>
                          <a:spcPts val="0"/>
                        </a:spcBef>
                        <a:spcAft>
                          <a:spcPts val="0"/>
                        </a:spcAft>
                        <a:buClrTx/>
                        <a:buSzTx/>
                        <a:buFont typeface="Arial"/>
                        <a:buChar char="•"/>
                        <a:defRPr sz="1200"/>
                      </a:pPr>
                      <a:r>
                        <a:rPr lang="de-DE" sz="1400" dirty="0">
                          <a:latin typeface="+mn-lt"/>
                        </a:rPr>
                        <a:t>Die </a:t>
                      </a:r>
                      <a:r>
                        <a:rPr lang="de-DE" sz="1400" dirty="0" err="1">
                          <a:latin typeface="+mn-lt"/>
                        </a:rPr>
                        <a:t>SuS</a:t>
                      </a:r>
                      <a:r>
                        <a:rPr lang="de-DE" sz="1400" dirty="0">
                          <a:latin typeface="+mn-lt"/>
                        </a:rPr>
                        <a:t> füllen die Tabelle entsprechend aus.</a:t>
                      </a:r>
                      <a:endParaRPr sz="1400" dirty="0">
                        <a:latin typeface="+mn-lt"/>
                      </a:endParaRPr>
                    </a:p>
                    <a:p>
                      <a:pPr marL="171450" indent="-171450" algn="l" defTabSz="685800">
                        <a:buFont typeface="Arial"/>
                        <a:buChar char="•"/>
                        <a:defRPr sz="1200"/>
                      </a:pPr>
                      <a:r>
                        <a:rPr lang="de-DE" sz="1400" dirty="0">
                          <a:latin typeface="+mn-lt"/>
                        </a:rPr>
                        <a:t>Die </a:t>
                      </a:r>
                      <a:r>
                        <a:rPr lang="de-DE" sz="1400" dirty="0" err="1">
                          <a:latin typeface="+mn-lt"/>
                        </a:rPr>
                        <a:t>SuS</a:t>
                      </a:r>
                      <a:r>
                        <a:rPr lang="de-DE" sz="1400" dirty="0">
                          <a:latin typeface="+mn-lt"/>
                        </a:rPr>
                        <a:t> besprechen ihr Ergebnis im Plenum.</a:t>
                      </a:r>
                      <a:endParaRPr sz="1400" dirty="0">
                        <a:latin typeface="+mn-lt"/>
                      </a:endParaRPr>
                    </a:p>
                    <a:p>
                      <a:pPr marL="171450" indent="-171450" algn="l" defTabSz="685800">
                        <a:buFont typeface="Arial"/>
                        <a:buChar char="•"/>
                        <a:defRPr sz="1200"/>
                      </a:pPr>
                      <a:r>
                        <a:rPr lang="de-DE" sz="1400" dirty="0">
                          <a:latin typeface="+mn-lt"/>
                        </a:rPr>
                        <a:t>Die Lehrperson gibt weitere Impulse für das Unterrichtsgespräch:</a:t>
                      </a:r>
                    </a:p>
                    <a:p>
                      <a:pPr marL="180000" indent="0" algn="l" defTabSz="685800">
                        <a:buFont typeface="Arial"/>
                        <a:buNone/>
                        <a:defRPr sz="1200"/>
                      </a:pPr>
                      <a:r>
                        <a:rPr lang="de-DE" sz="1400" dirty="0">
                          <a:latin typeface="+mn-lt"/>
                        </a:rPr>
                        <a:t>„Welche W-Fragen werden in Matteos zweitem Entwurf noch nicht beantwortet?“</a:t>
                      </a:r>
                    </a:p>
                    <a:p>
                      <a:pPr marL="171450" indent="-171450" algn="l" defTabSz="685800">
                        <a:buFont typeface="Arial"/>
                        <a:buChar char="•"/>
                        <a:defRPr sz="1200"/>
                      </a:pPr>
                      <a:r>
                        <a:rPr lang="de-DE" sz="1400" dirty="0">
                          <a:latin typeface="+mn-lt"/>
                        </a:rPr>
                        <a:t>Die Lehrperson kann zudem darauf aufmerksam machen, dass die Überschrift auch noch nicht optimal gewählt ist.</a:t>
                      </a:r>
                      <a:endParaRPr sz="1400" dirty="0">
                        <a:latin typeface="+mn-lt"/>
                      </a:endParaRPr>
                    </a:p>
                    <a:p>
                      <a:pPr marL="180000" indent="0" algn="l" defTabSz="685800">
                        <a:buFont typeface="Arial"/>
                        <a:buNone/>
                        <a:defRPr sz="1200"/>
                      </a:pPr>
                      <a:r>
                        <a:rPr lang="de-DE" sz="1400" dirty="0">
                          <a:latin typeface="+mn-lt"/>
                        </a:rPr>
                        <a:t>„Schauen wir uns also mal Matteos nächsten Text an.“</a:t>
                      </a:r>
                      <a:endParaRPr sz="1400" dirty="0">
                        <a:latin typeface="+mn-lt"/>
                      </a:endParaRPr>
                    </a:p>
                    <a:p>
                      <a:pPr marL="0" indent="0" algn="l" defTabSz="685800">
                        <a:buFont typeface="Arial"/>
                        <a:buNone/>
                        <a:defRPr sz="1200"/>
                      </a:pPr>
                      <a:endParaRPr lang="de-DE" sz="1400" dirty="0">
                        <a:latin typeface="+mn-lt"/>
                      </a:endParaRPr>
                    </a:p>
                    <a:p>
                      <a:pPr marL="0" marR="0" lvl="0" indent="0" algn="l" defTabSz="685800">
                        <a:lnSpc>
                          <a:spcPct val="100000"/>
                        </a:lnSpc>
                        <a:spcBef>
                          <a:spcPts val="0"/>
                        </a:spcBef>
                        <a:spcAft>
                          <a:spcPts val="0"/>
                        </a:spcAft>
                        <a:buClrTx/>
                        <a:buSzTx/>
                        <a:buFontTx/>
                        <a:buNone/>
                        <a:defRPr sz="1200" b="1" u="sng"/>
                      </a:pPr>
                      <a:r>
                        <a:rPr lang="de-DE" sz="1400" b="0" i="1" u="sng" dirty="0">
                          <a:solidFill>
                            <a:schemeClr val="tx1"/>
                          </a:solidFill>
                          <a:latin typeface="+mn-lt"/>
                          <a:ea typeface="Calibri"/>
                          <a:cs typeface="Calibri"/>
                        </a:rPr>
                        <a:t>Alternativ: </a:t>
                      </a:r>
                      <a:r>
                        <a:rPr lang="de-DE" sz="1400" b="0" i="0" u="none" dirty="0">
                          <a:latin typeface="+mn-lt"/>
                        </a:rPr>
                        <a:t>Die Sozialform  kann abgewandelt werden (</a:t>
                      </a:r>
                      <a:r>
                        <a:rPr lang="de-DE" sz="1400" b="1" i="0" u="none" strike="noStrike" cap="none" spc="0" dirty="0">
                          <a:solidFill>
                            <a:schemeClr val="tx1"/>
                          </a:solidFill>
                          <a:latin typeface="+mn-lt"/>
                          <a:ea typeface="+mn-ea"/>
                          <a:cs typeface="+mn-cs"/>
                        </a:rPr>
                        <a:t>Einzelarbeit</a:t>
                      </a:r>
                      <a:r>
                        <a:rPr lang="de-DE" sz="1400" b="0" i="0" u="none" dirty="0">
                          <a:latin typeface="+mn-lt"/>
                        </a:rPr>
                        <a:t>, </a:t>
                      </a:r>
                      <a:r>
                        <a:rPr lang="de-DE" sz="1400" b="1" i="0" u="none" strike="noStrike" cap="none" spc="0" dirty="0">
                          <a:solidFill>
                            <a:schemeClr val="tx1"/>
                          </a:solidFill>
                          <a:latin typeface="+mn-lt"/>
                          <a:ea typeface="+mn-ea"/>
                          <a:cs typeface="+mn-cs"/>
                        </a:rPr>
                        <a:t>Partnerarbeit</a:t>
                      </a:r>
                      <a:r>
                        <a:rPr lang="de-DE" sz="1400" b="0" i="0" u="none" dirty="0">
                          <a:latin typeface="+mn-lt"/>
                        </a:rPr>
                        <a:t>, </a:t>
                      </a:r>
                      <a:r>
                        <a:rPr lang="de-DE" sz="1400" b="1" i="0" u="none" dirty="0">
                          <a:latin typeface="+mn-lt"/>
                        </a:rPr>
                        <a:t>Gruppenarbeit</a:t>
                      </a:r>
                      <a:r>
                        <a:rPr lang="de-DE" sz="1400" b="0" i="0" u="none" dirty="0">
                          <a:latin typeface="+mn-lt"/>
                        </a:rPr>
                        <a:t>).</a:t>
                      </a:r>
                      <a:endParaRPr lang="de-DE" sz="1400" i="0" dirty="0">
                        <a:latin typeface="+mn-lt"/>
                      </a:endParaRPr>
                    </a:p>
                  </a:txBody>
                  <a:tcPr marL="45720" marR="45720" anchor="ctr">
                    <a:noFill/>
                  </a:tcPr>
                </a:tc>
                <a:extLst>
                  <a:ext uri="{0D108BD9-81ED-4DB2-BD59-A6C34878D82A}">
                    <a16:rowId xmlns:a16="http://schemas.microsoft.com/office/drawing/2014/main" val="10000"/>
                  </a:ext>
                </a:extLst>
              </a:tr>
              <a:tr h="1383733">
                <a:tc>
                  <a:txBody>
                    <a:bodyPr/>
                    <a:lstStyle/>
                    <a:p>
                      <a:pPr algn="ctr" defTabSz="685800">
                        <a:defRPr sz="1800"/>
                      </a:pPr>
                      <a:r>
                        <a:rPr lang="de-DE" sz="1400" b="1" dirty="0">
                          <a:latin typeface="+mn-lt"/>
                        </a:rPr>
                        <a:t>AB</a:t>
                      </a:r>
                      <a:r>
                        <a:rPr sz="1400" b="1" dirty="0">
                          <a:latin typeface="+mn-lt"/>
                        </a:rPr>
                        <a:t> </a:t>
                      </a:r>
                      <a:r>
                        <a:rPr lang="de-DE" sz="1400" b="1" dirty="0">
                          <a:latin typeface="+mn-lt"/>
                        </a:rPr>
                        <a:t>1.5</a:t>
                      </a:r>
                    </a:p>
                    <a:p>
                      <a:pPr algn="ctr" defTabSz="685800">
                        <a:defRPr sz="1800"/>
                      </a:pPr>
                      <a:endParaRPr lang="de-DE" sz="1400" b="1" dirty="0">
                        <a:latin typeface="+mn-lt"/>
                      </a:endParaRPr>
                    </a:p>
                  </a:txBody>
                  <a:tcPr marL="45720" marR="45720" anchor="ctr">
                    <a:noFill/>
                  </a:tcPr>
                </a:tc>
                <a:tc>
                  <a:txBody>
                    <a:bodyPr/>
                    <a:lstStyle/>
                    <a:p>
                      <a:pPr marL="171450" indent="-171450" algn="l" defTabSz="685800">
                        <a:buFont typeface="Arial"/>
                        <a:buChar char="•"/>
                        <a:defRPr sz="1200"/>
                      </a:pPr>
                      <a:r>
                        <a:rPr lang="de-DE" sz="1400" dirty="0">
                          <a:latin typeface="+mn-lt"/>
                        </a:rPr>
                        <a:t>Die Lehrperson sensibilisiert die </a:t>
                      </a:r>
                      <a:r>
                        <a:rPr lang="de-DE" sz="1400" dirty="0" err="1">
                          <a:latin typeface="+mn-lt"/>
                        </a:rPr>
                        <a:t>SuS</a:t>
                      </a:r>
                      <a:r>
                        <a:rPr lang="de-DE" sz="1400" dirty="0">
                          <a:latin typeface="+mn-lt"/>
                        </a:rPr>
                        <a:t> für die Wichtigkeit von Feedback:</a:t>
                      </a:r>
                      <a:endParaRPr sz="1400" dirty="0">
                        <a:latin typeface="+mn-lt"/>
                      </a:endParaRPr>
                    </a:p>
                    <a:p>
                      <a:pPr marL="180000" indent="0" algn="l" defTabSz="685800">
                        <a:buFont typeface="Arial"/>
                        <a:buNone/>
                        <a:defRPr sz="1200"/>
                      </a:pPr>
                      <a:r>
                        <a:rPr lang="de-DE" sz="1400" dirty="0">
                          <a:latin typeface="+mn-lt"/>
                        </a:rPr>
                        <a:t>„Matteo</a:t>
                      </a:r>
                      <a:r>
                        <a:rPr sz="1400" dirty="0">
                          <a:latin typeface="+mn-lt"/>
                        </a:rPr>
                        <a:t> </a:t>
                      </a:r>
                      <a:r>
                        <a:rPr lang="de-DE" sz="1400" dirty="0">
                          <a:latin typeface="+mn-lt"/>
                        </a:rPr>
                        <a:t>hat das </a:t>
                      </a:r>
                      <a:r>
                        <a:rPr sz="1400" dirty="0" err="1">
                          <a:latin typeface="+mn-lt"/>
                        </a:rPr>
                        <a:t>Glück</a:t>
                      </a:r>
                      <a:r>
                        <a:rPr sz="1400" dirty="0">
                          <a:latin typeface="+mn-lt"/>
                        </a:rPr>
                        <a:t>, </a:t>
                      </a:r>
                      <a:r>
                        <a:rPr sz="1400" dirty="0" err="1">
                          <a:latin typeface="+mn-lt"/>
                        </a:rPr>
                        <a:t>nach</a:t>
                      </a:r>
                      <a:r>
                        <a:rPr sz="1400" dirty="0">
                          <a:latin typeface="+mn-lt"/>
                        </a:rPr>
                        <a:t> </a:t>
                      </a:r>
                      <a:r>
                        <a:rPr lang="de-DE" sz="1400" dirty="0">
                          <a:latin typeface="+mn-lt"/>
                        </a:rPr>
                        <a:t>seinem</a:t>
                      </a:r>
                      <a:r>
                        <a:rPr sz="1400" dirty="0">
                          <a:latin typeface="+mn-lt"/>
                        </a:rPr>
                        <a:t> </a:t>
                      </a:r>
                      <a:r>
                        <a:rPr sz="1400" dirty="0" err="1">
                          <a:latin typeface="+mn-lt"/>
                        </a:rPr>
                        <a:t>zweite</a:t>
                      </a:r>
                      <a:r>
                        <a:rPr lang="de-DE" sz="1400" dirty="0">
                          <a:latin typeface="+mn-lt"/>
                        </a:rPr>
                        <a:t>n</a:t>
                      </a:r>
                      <a:r>
                        <a:rPr sz="1400" dirty="0">
                          <a:latin typeface="+mn-lt"/>
                        </a:rPr>
                        <a:t> </a:t>
                      </a:r>
                      <a:r>
                        <a:rPr sz="1400" dirty="0" err="1">
                          <a:latin typeface="+mn-lt"/>
                        </a:rPr>
                        <a:t>Entwurf</a:t>
                      </a:r>
                      <a:r>
                        <a:rPr sz="1400" dirty="0">
                          <a:latin typeface="+mn-lt"/>
                        </a:rPr>
                        <a:t> </a:t>
                      </a:r>
                      <a:r>
                        <a:rPr sz="1400" dirty="0" err="1">
                          <a:latin typeface="+mn-lt"/>
                        </a:rPr>
                        <a:t>noch</a:t>
                      </a:r>
                      <a:r>
                        <a:rPr sz="1400" dirty="0">
                          <a:latin typeface="+mn-lt"/>
                        </a:rPr>
                        <a:t> </a:t>
                      </a:r>
                      <a:r>
                        <a:rPr sz="1400" dirty="0" err="1">
                          <a:latin typeface="+mn-lt"/>
                        </a:rPr>
                        <a:t>mehr</a:t>
                      </a:r>
                      <a:r>
                        <a:rPr sz="1400" dirty="0">
                          <a:latin typeface="+mn-lt"/>
                        </a:rPr>
                        <a:t> Feedback </a:t>
                      </a:r>
                      <a:r>
                        <a:rPr sz="1400" dirty="0" err="1">
                          <a:latin typeface="+mn-lt"/>
                        </a:rPr>
                        <a:t>zu</a:t>
                      </a:r>
                      <a:r>
                        <a:rPr sz="1400" dirty="0">
                          <a:latin typeface="+mn-lt"/>
                        </a:rPr>
                        <a:t> </a:t>
                      </a:r>
                      <a:r>
                        <a:rPr sz="1400" dirty="0" err="1">
                          <a:latin typeface="+mn-lt"/>
                        </a:rPr>
                        <a:t>bekommen</a:t>
                      </a:r>
                      <a:r>
                        <a:rPr lang="de-DE" sz="1400" dirty="0">
                          <a:latin typeface="+mn-lt"/>
                        </a:rPr>
                        <a:t>. Er hat nun einen dritten Entwurf geschrieben. Welche Verbesserungen des Textes fallen euch auf?“</a:t>
                      </a:r>
                      <a:endParaRPr sz="1400" dirty="0">
                        <a:latin typeface="+mn-lt"/>
                      </a:endParaRPr>
                    </a:p>
                    <a:p>
                      <a:pPr marL="171450" marR="0" lvl="0" indent="-171450" algn="l" defTabSz="685800">
                        <a:lnSpc>
                          <a:spcPct val="100000"/>
                        </a:lnSpc>
                        <a:spcBef>
                          <a:spcPts val="0"/>
                        </a:spcBef>
                        <a:spcAft>
                          <a:spcPts val="0"/>
                        </a:spcAft>
                        <a:buClrTx/>
                        <a:buSzTx/>
                        <a:buFont typeface="Arial"/>
                        <a:buChar char="•"/>
                        <a:defRPr sz="1200"/>
                      </a:pPr>
                      <a:r>
                        <a:rPr lang="de-DE" sz="1400" dirty="0">
                          <a:latin typeface="+mn-lt"/>
                        </a:rPr>
                        <a:t>Die Lehrperson liest den dritten Entwurf vor oder lässt ihn von den </a:t>
                      </a:r>
                      <a:r>
                        <a:rPr lang="de-DE" sz="1400" dirty="0" err="1">
                          <a:latin typeface="+mn-lt"/>
                        </a:rPr>
                        <a:t>SuS</a:t>
                      </a:r>
                      <a:r>
                        <a:rPr lang="de-DE" sz="1400" dirty="0">
                          <a:latin typeface="+mn-lt"/>
                        </a:rPr>
                        <a:t> vorlesen. Alternativ kann dieser auch über einen </a:t>
                      </a:r>
                      <a:r>
                        <a:rPr lang="de-DE" sz="1400" dirty="0" err="1">
                          <a:latin typeface="+mn-lt"/>
                        </a:rPr>
                        <a:t>Beamer</a:t>
                      </a:r>
                      <a:r>
                        <a:rPr lang="de-DE" sz="1400" dirty="0">
                          <a:latin typeface="+mn-lt"/>
                        </a:rPr>
                        <a:t> gezeigt werden.</a:t>
                      </a:r>
                      <a:endParaRPr sz="1400" dirty="0">
                        <a:latin typeface="+mn-lt"/>
                      </a:endParaRPr>
                    </a:p>
                    <a:p>
                      <a:pPr marL="171450" marR="0" lvl="0" indent="-171450" algn="l" defTabSz="685800">
                        <a:lnSpc>
                          <a:spcPct val="100000"/>
                        </a:lnSpc>
                        <a:spcBef>
                          <a:spcPts val="0"/>
                        </a:spcBef>
                        <a:spcAft>
                          <a:spcPts val="0"/>
                        </a:spcAft>
                        <a:buClrTx/>
                        <a:buSzTx/>
                        <a:buFont typeface="Arial"/>
                        <a:buChar char="•"/>
                        <a:defRPr sz="1200"/>
                      </a:pPr>
                      <a:r>
                        <a:rPr lang="de-DE" sz="1400" dirty="0">
                          <a:latin typeface="+mn-lt"/>
                        </a:rPr>
                        <a:t>Die </a:t>
                      </a:r>
                      <a:r>
                        <a:rPr lang="de-DE" sz="1400" dirty="0" err="1">
                          <a:latin typeface="+mn-lt"/>
                        </a:rPr>
                        <a:t>SuS</a:t>
                      </a:r>
                      <a:r>
                        <a:rPr lang="de-DE" sz="1400" dirty="0">
                          <a:latin typeface="+mn-lt"/>
                        </a:rPr>
                        <a:t> unterstreichen die neuen Informationen im dritten Entwurf.</a:t>
                      </a:r>
                      <a:endParaRPr sz="1400" dirty="0">
                        <a:latin typeface="+mn-lt"/>
                      </a:endParaRPr>
                    </a:p>
                    <a:p>
                      <a:pPr marL="171450" indent="-171450" algn="l" defTabSz="685800">
                        <a:buFont typeface="Arial"/>
                        <a:buChar char="•"/>
                        <a:defRPr sz="1200"/>
                      </a:pPr>
                      <a:r>
                        <a:rPr lang="de-DE" sz="1400" dirty="0">
                          <a:latin typeface="+mn-lt"/>
                        </a:rPr>
                        <a:t>Die </a:t>
                      </a:r>
                      <a:r>
                        <a:rPr lang="de-DE" sz="1400" dirty="0" err="1">
                          <a:latin typeface="+mn-lt"/>
                        </a:rPr>
                        <a:t>SuS</a:t>
                      </a:r>
                      <a:r>
                        <a:rPr lang="de-DE" sz="1400" dirty="0">
                          <a:latin typeface="+mn-lt"/>
                        </a:rPr>
                        <a:t> diskutieren und vergleichen den zweiten und dritten Entwurf im Plenum.</a:t>
                      </a:r>
                      <a:endParaRPr sz="1400" dirty="0">
                        <a:latin typeface="+mn-lt"/>
                      </a:endParaRPr>
                    </a:p>
                    <a:p>
                      <a:pPr marL="171450" indent="-171450" algn="l" defTabSz="685800">
                        <a:buFont typeface="Arial"/>
                        <a:buChar char="•"/>
                        <a:defRPr sz="1200"/>
                      </a:pPr>
                      <a:r>
                        <a:rPr lang="de-DE" sz="1400" dirty="0">
                          <a:latin typeface="+mn-lt"/>
                        </a:rPr>
                        <a:t>Die Lehrperson gibt weitere Impulse für das Unterrichtsgespräch:</a:t>
                      </a:r>
                      <a:endParaRPr sz="1400" dirty="0">
                        <a:latin typeface="+mn-lt"/>
                      </a:endParaRPr>
                    </a:p>
                    <a:p>
                      <a:pPr marL="180000" indent="0" algn="l" defTabSz="685800">
                        <a:buFont typeface="Arial"/>
                        <a:buNone/>
                        <a:defRPr sz="1200"/>
                      </a:pPr>
                      <a:r>
                        <a:rPr lang="de-DE" sz="1400" dirty="0">
                          <a:latin typeface="+mn-lt"/>
                        </a:rPr>
                        <a:t>„Was macht diese Bildergeschichte nun lebendiger?“</a:t>
                      </a:r>
                      <a:endParaRPr sz="1400" dirty="0">
                        <a:latin typeface="+mn-lt"/>
                      </a:endParaRPr>
                    </a:p>
                  </a:txBody>
                  <a:tcPr marL="45720" marR="45720" anchor="ctr">
                    <a:noFill/>
                  </a:tcPr>
                </a:tc>
                <a:extLst>
                  <a:ext uri="{0D108BD9-81ED-4DB2-BD59-A6C34878D82A}">
                    <a16:rowId xmlns:a16="http://schemas.microsoft.com/office/drawing/2014/main" val="10001"/>
                  </a:ext>
                </a:extLst>
              </a:tr>
              <a:tr h="1202451">
                <a:tc>
                  <a:txBody>
                    <a:bodyPr/>
                    <a:lstStyle/>
                    <a:p>
                      <a:pPr marL="0" marR="0" indent="0" algn="ctr" defTabSz="685800">
                        <a:lnSpc>
                          <a:spcPct val="100000"/>
                        </a:lnSpc>
                        <a:spcBef>
                          <a:spcPts val="0"/>
                        </a:spcBef>
                        <a:spcAft>
                          <a:spcPts val="0"/>
                        </a:spcAft>
                        <a:buClrTx/>
                        <a:buSzTx/>
                        <a:buFontTx/>
                        <a:buNone/>
                        <a:defRPr sz="1800"/>
                      </a:pPr>
                      <a:r>
                        <a:rPr lang="de-DE" sz="1400" b="1" i="0" u="none" strike="noStrike" cap="none" spc="0" dirty="0">
                          <a:solidFill>
                            <a:schemeClr val="tx1"/>
                          </a:solidFill>
                          <a:latin typeface="+mn-lt"/>
                          <a:ea typeface="Calibri"/>
                          <a:cs typeface="Calibri"/>
                        </a:rPr>
                        <a:t>AB 1.6</a:t>
                      </a:r>
                      <a:endParaRPr sz="1400" dirty="0">
                        <a:latin typeface="+mn-lt"/>
                      </a:endParaRPr>
                    </a:p>
                  </a:txBody>
                  <a:tcPr marL="45720" marR="45720" anchor="ctr">
                    <a:noFill/>
                  </a:tcPr>
                </a:tc>
                <a:tc>
                  <a:txBody>
                    <a:bodyPr/>
                    <a:lstStyle/>
                    <a:p>
                      <a:pPr marL="171450" marR="0" indent="-171450" algn="l" defTabSz="685800">
                        <a:lnSpc>
                          <a:spcPct val="100000"/>
                        </a:lnSpc>
                        <a:spcBef>
                          <a:spcPts val="0"/>
                        </a:spcBef>
                        <a:spcAft>
                          <a:spcPts val="0"/>
                        </a:spcAft>
                        <a:buClrTx/>
                        <a:buSzTx/>
                        <a:buFont typeface="Arial"/>
                        <a:buChar char="•"/>
                        <a:defRPr sz="1200"/>
                      </a:pPr>
                      <a:r>
                        <a:rPr lang="de-DE" sz="1400" b="0" i="0" u="none" strike="noStrike" cap="none" spc="0" dirty="0">
                          <a:solidFill>
                            <a:schemeClr val="tx1"/>
                          </a:solidFill>
                          <a:latin typeface="+mn-lt"/>
                          <a:ea typeface="Calibri"/>
                          <a:cs typeface="Calibri"/>
                        </a:rPr>
                        <a:t>Die Lehrkraft teilt das Arbeitsblatt aus. </a:t>
                      </a:r>
                      <a:endParaRPr sz="1400" dirty="0">
                        <a:latin typeface="+mn-lt"/>
                      </a:endParaRPr>
                    </a:p>
                    <a:p>
                      <a:pPr marL="171450" marR="0" indent="-171450" algn="l" defTabSz="685800">
                        <a:lnSpc>
                          <a:spcPct val="100000"/>
                        </a:lnSpc>
                        <a:spcBef>
                          <a:spcPts val="0"/>
                        </a:spcBef>
                        <a:spcAft>
                          <a:spcPts val="0"/>
                        </a:spcAft>
                        <a:buClrTx/>
                        <a:buSzTx/>
                        <a:buFont typeface="Arial"/>
                        <a:buChar char="•"/>
                        <a:defRPr sz="1200"/>
                      </a:pPr>
                      <a:r>
                        <a:rPr lang="de-DE" sz="1400" b="0" i="0" u="none" strike="noStrike" cap="none" spc="0" dirty="0">
                          <a:solidFill>
                            <a:schemeClr val="tx1"/>
                          </a:solidFill>
                          <a:latin typeface="+mn-lt"/>
                          <a:ea typeface="Calibri"/>
                          <a:cs typeface="Calibri"/>
                        </a:rPr>
                        <a:t>Die </a:t>
                      </a:r>
                      <a:r>
                        <a:rPr lang="de-DE" sz="1400" b="0" i="0" u="none" strike="noStrike" cap="none" spc="0" dirty="0" err="1">
                          <a:solidFill>
                            <a:schemeClr val="tx1"/>
                          </a:solidFill>
                          <a:latin typeface="+mn-lt"/>
                          <a:ea typeface="Calibri"/>
                          <a:cs typeface="Calibri"/>
                        </a:rPr>
                        <a:t>SuS</a:t>
                      </a:r>
                      <a:r>
                        <a:rPr lang="de-DE" sz="1400" b="0" i="0" u="none" strike="noStrike" cap="none" spc="0" dirty="0">
                          <a:solidFill>
                            <a:schemeClr val="tx1"/>
                          </a:solidFill>
                          <a:latin typeface="+mn-lt"/>
                          <a:ea typeface="Calibri"/>
                          <a:cs typeface="Calibri"/>
                        </a:rPr>
                        <a:t> überlegen in Partnerarbeit, welche Kriterien eine gute Bildergeschichte auszeichnen.</a:t>
                      </a:r>
                      <a:endParaRPr sz="1400" dirty="0">
                        <a:latin typeface="+mn-lt"/>
                      </a:endParaRPr>
                    </a:p>
                    <a:p>
                      <a:pPr marL="171450" marR="0" indent="-171450" algn="l" defTabSz="685800">
                        <a:lnSpc>
                          <a:spcPct val="100000"/>
                        </a:lnSpc>
                        <a:spcBef>
                          <a:spcPts val="0"/>
                        </a:spcBef>
                        <a:spcAft>
                          <a:spcPts val="0"/>
                        </a:spcAft>
                        <a:buClrTx/>
                        <a:buSzTx/>
                        <a:buFont typeface="Arial"/>
                        <a:buChar char="•"/>
                        <a:defRPr sz="1200"/>
                      </a:pPr>
                      <a:r>
                        <a:rPr lang="de-DE" sz="1400" b="0" i="0" u="none" strike="noStrike" cap="none" spc="0" dirty="0">
                          <a:solidFill>
                            <a:schemeClr val="tx1"/>
                          </a:solidFill>
                          <a:latin typeface="+mn-lt"/>
                          <a:ea typeface="Calibri"/>
                          <a:cs typeface="Calibri"/>
                        </a:rPr>
                        <a:t>Die Lehrkraft ergänzt, dass die </a:t>
                      </a:r>
                      <a:r>
                        <a:rPr lang="de-DE" sz="1400" b="0" i="0" u="none" strike="noStrike" cap="none" spc="0" dirty="0" err="1">
                          <a:solidFill>
                            <a:schemeClr val="tx1"/>
                          </a:solidFill>
                          <a:latin typeface="+mn-lt"/>
                          <a:ea typeface="Calibri"/>
                          <a:cs typeface="Calibri"/>
                        </a:rPr>
                        <a:t>SuS</a:t>
                      </a:r>
                      <a:r>
                        <a:rPr lang="de-DE" sz="1400" b="0" i="0" u="none" strike="noStrike" cap="none" spc="0" dirty="0">
                          <a:solidFill>
                            <a:schemeClr val="tx1"/>
                          </a:solidFill>
                          <a:latin typeface="+mn-lt"/>
                          <a:ea typeface="Calibri"/>
                          <a:cs typeface="Calibri"/>
                        </a:rPr>
                        <a:t> auch Kriterien von anderen Texten notieren können, an die sie sich erinnern.</a:t>
                      </a:r>
                      <a:endParaRPr sz="1400" dirty="0">
                        <a:latin typeface="+mn-lt"/>
                      </a:endParaRPr>
                    </a:p>
                  </a:txBody>
                  <a:tcPr marL="45720" marR="45720" anchor="ctr">
                    <a:noFill/>
                  </a:tcPr>
                </a:tc>
                <a:extLst>
                  <a:ext uri="{0D108BD9-81ED-4DB2-BD59-A6C34878D82A}">
                    <a16:rowId xmlns:a16="http://schemas.microsoft.com/office/drawing/2014/main" val="10002"/>
                  </a:ext>
                </a:extLst>
              </a:tr>
            </a:tbl>
          </a:graphicData>
        </a:graphic>
      </p:graphicFrame>
      <p:sp>
        <p:nvSpPr>
          <p:cNvPr id="7" name="Gerade Verbindung 38">
            <a:extLst>
              <a:ext uri="{FF2B5EF4-FFF2-40B4-BE49-F238E27FC236}">
                <a16:creationId xmlns:a16="http://schemas.microsoft.com/office/drawing/2014/main" id="{77A8B04F-1BE0-4B2A-9250-5D4CC4BFCFA9}"/>
              </a:ext>
            </a:extLst>
          </p:cNvPr>
          <p:cNvSpPr/>
          <p:nvPr/>
        </p:nvSpPr>
        <p:spPr bwMode="auto">
          <a:xfrm flipH="1">
            <a:off x="6783256" y="0"/>
            <a:ext cx="2" cy="9906001"/>
          </a:xfrm>
          <a:prstGeom prst="line">
            <a:avLst/>
          </a:prstGeom>
          <a:ln w="127000">
            <a:solidFill>
              <a:schemeClr val="accent2"/>
            </a:solidFill>
            <a:miter/>
          </a:ln>
        </p:spPr>
        <p:txBody>
          <a:bodyPr lIns="45718" tIns="45718" rIns="45718" bIns="45718"/>
          <a:lstStyle/>
          <a:p>
            <a:pPr>
              <a:defRPr/>
            </a:pPr>
            <a:endParaRPr/>
          </a:p>
        </p:txBody>
      </p:sp>
      <p:sp>
        <p:nvSpPr>
          <p:cNvPr id="8" name="Slide Number Placeholder 3">
            <a:extLst>
              <a:ext uri="{FF2B5EF4-FFF2-40B4-BE49-F238E27FC236}">
                <a16:creationId xmlns:a16="http://schemas.microsoft.com/office/drawing/2014/main" id="{1E67515C-A14D-4259-A813-63BC9C679FE4}"/>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12</a:t>
            </a:fld>
            <a:endParaRPr lang="de-DE" dirty="0"/>
          </a:p>
        </p:txBody>
      </p:sp>
      <p:sp>
        <p:nvSpPr>
          <p:cNvPr id="9" name="Rechteck: gefaltete Ecke 5">
            <a:extLst>
              <a:ext uri="{FF2B5EF4-FFF2-40B4-BE49-F238E27FC236}">
                <a16:creationId xmlns:a16="http://schemas.microsoft.com/office/drawing/2014/main" id="{CE362645-7C89-4092-9768-0CF71280D314}"/>
              </a:ext>
            </a:extLst>
          </p:cNvPr>
          <p:cNvSpPr/>
          <p:nvPr/>
        </p:nvSpPr>
        <p:spPr bwMode="auto">
          <a:xfrm>
            <a:off x="235427" y="8986385"/>
            <a:ext cx="2850663" cy="370840"/>
          </a:xfrm>
          <a:custGeom>
            <a:avLst/>
            <a:gdLst>
              <a:gd name="connsiteX0" fmla="*/ 0 w 2354740"/>
              <a:gd name="connsiteY0" fmla="*/ 0 h 370840"/>
              <a:gd name="connsiteX1" fmla="*/ 2354740 w 2354740"/>
              <a:gd name="connsiteY1" fmla="*/ 0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6" fmla="*/ 2354740 w 2354740"/>
              <a:gd name="connsiteY6" fmla="*/ 0 h 370840"/>
              <a:gd name="connsiteX7" fmla="*/ 2354740 w 2354740"/>
              <a:gd name="connsiteY7" fmla="*/ 185420 h 3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740" h="370840" stroke="0" extrusionOk="0">
                <a:moveTo>
                  <a:pt x="0" y="0"/>
                </a:moveTo>
                <a:cubicBezTo>
                  <a:pt x="712992" y="118645"/>
                  <a:pt x="1268267" y="116012"/>
                  <a:pt x="2354740" y="0"/>
                </a:cubicBezTo>
                <a:cubicBezTo>
                  <a:pt x="2345342" y="71485"/>
                  <a:pt x="2353246" y="118889"/>
                  <a:pt x="2354740" y="185420"/>
                </a:cubicBezTo>
                <a:cubicBezTo>
                  <a:pt x="2309325" y="247148"/>
                  <a:pt x="2206553" y="332975"/>
                  <a:pt x="2169320" y="370840"/>
                </a:cubicBezTo>
                <a:cubicBezTo>
                  <a:pt x="1493153" y="391027"/>
                  <a:pt x="1043606" y="523320"/>
                  <a:pt x="0" y="370840"/>
                </a:cubicBezTo>
                <a:cubicBezTo>
                  <a:pt x="-1622" y="305605"/>
                  <a:pt x="14437" y="78835"/>
                  <a:pt x="0" y="0"/>
                </a:cubicBezTo>
                <a:close/>
              </a:path>
              <a:path w="2354740" h="370840" stroke="0" extrusionOk="0">
                <a:moveTo>
                  <a:pt x="2169320" y="370840"/>
                </a:moveTo>
                <a:cubicBezTo>
                  <a:pt x="2198482" y="306854"/>
                  <a:pt x="2214208" y="247614"/>
                  <a:pt x="2206404" y="222504"/>
                </a:cubicBezTo>
                <a:cubicBezTo>
                  <a:pt x="2249564" y="211072"/>
                  <a:pt x="2283498" y="200097"/>
                  <a:pt x="2354740" y="185420"/>
                </a:cubicBezTo>
                <a:cubicBezTo>
                  <a:pt x="2302327" y="217510"/>
                  <a:pt x="2177684" y="338903"/>
                  <a:pt x="2169320" y="370840"/>
                </a:cubicBezTo>
                <a:close/>
              </a:path>
              <a:path w="2354740" h="370840" fill="none" extrusionOk="0">
                <a:moveTo>
                  <a:pt x="2169320" y="370840"/>
                </a:moveTo>
                <a:cubicBezTo>
                  <a:pt x="2168375" y="335120"/>
                  <a:pt x="2196758" y="276425"/>
                  <a:pt x="2206404" y="222504"/>
                </a:cubicBezTo>
                <a:cubicBezTo>
                  <a:pt x="2239188" y="213337"/>
                  <a:pt x="2307041" y="189741"/>
                  <a:pt x="2354740" y="185420"/>
                </a:cubicBezTo>
                <a:cubicBezTo>
                  <a:pt x="2270203" y="277353"/>
                  <a:pt x="2194838" y="352279"/>
                  <a:pt x="2169320" y="370840"/>
                </a:cubicBezTo>
                <a:cubicBezTo>
                  <a:pt x="1769330" y="489151"/>
                  <a:pt x="565246" y="269695"/>
                  <a:pt x="0" y="370840"/>
                </a:cubicBezTo>
                <a:cubicBezTo>
                  <a:pt x="-24028" y="219873"/>
                  <a:pt x="7627" y="55327"/>
                  <a:pt x="0" y="0"/>
                </a:cubicBezTo>
                <a:cubicBezTo>
                  <a:pt x="696727" y="-119236"/>
                  <a:pt x="1286402" y="89530"/>
                  <a:pt x="2354740" y="0"/>
                </a:cubicBezTo>
                <a:cubicBezTo>
                  <a:pt x="2362761" y="51041"/>
                  <a:pt x="2370108" y="125000"/>
                  <a:pt x="2354740" y="185420"/>
                </a:cubicBezTo>
              </a:path>
              <a:path w="2354740" h="370840" fill="none" stroke="0" extrusionOk="0">
                <a:moveTo>
                  <a:pt x="2169320" y="370840"/>
                </a:moveTo>
                <a:cubicBezTo>
                  <a:pt x="2180666" y="356560"/>
                  <a:pt x="2186574" y="289580"/>
                  <a:pt x="2206404" y="222504"/>
                </a:cubicBezTo>
                <a:cubicBezTo>
                  <a:pt x="2229644" y="229093"/>
                  <a:pt x="2300445" y="190207"/>
                  <a:pt x="2354740" y="185420"/>
                </a:cubicBezTo>
                <a:cubicBezTo>
                  <a:pt x="2303244" y="203611"/>
                  <a:pt x="2255566" y="288856"/>
                  <a:pt x="2169320" y="370840"/>
                </a:cubicBezTo>
                <a:cubicBezTo>
                  <a:pt x="1796140" y="220401"/>
                  <a:pt x="783745" y="456719"/>
                  <a:pt x="0" y="370840"/>
                </a:cubicBezTo>
                <a:cubicBezTo>
                  <a:pt x="25021" y="223231"/>
                  <a:pt x="-25071" y="130064"/>
                  <a:pt x="0" y="0"/>
                </a:cubicBezTo>
                <a:cubicBezTo>
                  <a:pt x="754733" y="-155197"/>
                  <a:pt x="1373226" y="-163020"/>
                  <a:pt x="2354740" y="0"/>
                </a:cubicBezTo>
                <a:cubicBezTo>
                  <a:pt x="2343840" y="86890"/>
                  <a:pt x="2338358" y="116456"/>
                  <a:pt x="2354740" y="185420"/>
                </a:cubicBezTo>
              </a:path>
            </a:pathLst>
          </a:custGeom>
          <a:solidFill>
            <a:srgbClr val="FFF5ED"/>
          </a:solidFill>
          <a:ln w="12700" cmpd="sng">
            <a:solidFill>
              <a:srgbClr val="FDE3D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de-DE" sz="1200" dirty="0">
                <a:solidFill>
                  <a:schemeClr val="tx1"/>
                </a:solidFill>
              </a:rPr>
              <a:t>Auf der nächsten Seite geht es weiter …</a:t>
            </a:r>
            <a:endParaRPr dirty="0"/>
          </a:p>
        </p:txBody>
      </p:sp>
    </p:spTree>
    <p:extLst>
      <p:ext uri="{BB962C8B-B14F-4D97-AF65-F5344CB8AC3E}">
        <p14:creationId xmlns:p14="http://schemas.microsoft.com/office/powerpoint/2010/main" val="36583680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831" name="Tabelle 31"/>
          <p:cNvGraphicFramePr>
            <a:graphicFrameLocks/>
          </p:cNvGraphicFramePr>
          <p:nvPr>
            <p:extLst>
              <p:ext uri="{D42A27DB-BD31-4B8C-83A1-F6EECF244321}">
                <p14:modId xmlns:p14="http://schemas.microsoft.com/office/powerpoint/2010/main" val="2185284271"/>
              </p:ext>
            </p:extLst>
          </p:nvPr>
        </p:nvGraphicFramePr>
        <p:xfrm>
          <a:off x="415165" y="1385895"/>
          <a:ext cx="6038985" cy="1249680"/>
        </p:xfrm>
        <a:graphic>
          <a:graphicData uri="http://schemas.openxmlformats.org/drawingml/2006/table">
            <a:tbl>
              <a:tblPr bandRow="1"/>
              <a:tblGrid>
                <a:gridCol w="926595">
                  <a:extLst>
                    <a:ext uri="{9D8B030D-6E8A-4147-A177-3AD203B41FA5}">
                      <a16:colId xmlns:a16="http://schemas.microsoft.com/office/drawing/2014/main" val="20000"/>
                    </a:ext>
                  </a:extLst>
                </a:gridCol>
                <a:gridCol w="5112390">
                  <a:extLst>
                    <a:ext uri="{9D8B030D-6E8A-4147-A177-3AD203B41FA5}">
                      <a16:colId xmlns:a16="http://schemas.microsoft.com/office/drawing/2014/main" val="20001"/>
                    </a:ext>
                  </a:extLst>
                </a:gridCol>
              </a:tblGrid>
              <a:tr h="621408">
                <a:tc>
                  <a:txBody>
                    <a:bodyPr/>
                    <a:lstStyle/>
                    <a:p>
                      <a:pPr algn="ctr" defTabSz="685800">
                        <a:defRPr sz="1800"/>
                      </a:pPr>
                      <a:r>
                        <a:rPr sz="1400" b="1" dirty="0">
                          <a:cs typeface="+mn-cs"/>
                        </a:rPr>
                        <a:t>AB </a:t>
                      </a:r>
                      <a:r>
                        <a:rPr lang="de-DE" sz="1400" b="1" dirty="0">
                          <a:cs typeface="+mn-cs"/>
                        </a:rPr>
                        <a:t>6.2</a:t>
                      </a:r>
                      <a:endParaRPr sz="1400" dirty="0">
                        <a:cs typeface="+mn-cs"/>
                      </a:endParaRPr>
                    </a:p>
                  </a:txBody>
                  <a:tcPr marL="45720" marR="45720" anchor="ctr">
                    <a:noFill/>
                  </a:tcPr>
                </a:tc>
                <a:tc>
                  <a:txBody>
                    <a:bodyPr/>
                    <a:lstStyle/>
                    <a:p>
                      <a:pPr marL="171450" indent="-171450" algn="l" defTabSz="685800">
                        <a:buFont typeface="Arial"/>
                        <a:buChar char="•"/>
                        <a:defRPr sz="1200"/>
                      </a:pPr>
                      <a:r>
                        <a:rPr lang="de-DE" sz="1400" dirty="0">
                          <a:cs typeface="+mn-cs"/>
                        </a:rPr>
                        <a:t>Die </a:t>
                      </a:r>
                      <a:r>
                        <a:rPr lang="de-DE" sz="1400" dirty="0" err="1">
                          <a:cs typeface="+mn-cs"/>
                        </a:rPr>
                        <a:t>SuS</a:t>
                      </a:r>
                      <a:r>
                        <a:rPr lang="de-DE" sz="1400" dirty="0">
                          <a:cs typeface="+mn-cs"/>
                        </a:rPr>
                        <a:t> lesen sich erneut Matteos Endfassung durch und unterstreichen die wörtliche Rede in dem Text. Zudem umkreisen sie die Wörter, mit denen die wörtliche Rede eingeleitet wird.</a:t>
                      </a:r>
                      <a:endParaRPr sz="1400" dirty="0">
                        <a:cs typeface="+mn-cs"/>
                      </a:endParaRPr>
                    </a:p>
                  </a:txBody>
                  <a:tcPr marL="45720" marR="45720" anchor="ctr">
                    <a:noFill/>
                  </a:tcPr>
                </a:tc>
                <a:extLst>
                  <a:ext uri="{0D108BD9-81ED-4DB2-BD59-A6C34878D82A}">
                    <a16:rowId xmlns:a16="http://schemas.microsoft.com/office/drawing/2014/main" val="10003"/>
                  </a:ext>
                </a:extLst>
              </a:tr>
              <a:tr h="486860">
                <a:tc gridSpan="2">
                  <a:txBody>
                    <a:bodyPr/>
                    <a:lstStyle/>
                    <a:p>
                      <a:pPr algn="l" defTabSz="685800">
                        <a:defRPr sz="1200" b="1"/>
                      </a:pPr>
                      <a:r>
                        <a:rPr lang="de-DE" sz="1400" dirty="0">
                          <a:cs typeface="+mn-cs"/>
                        </a:rPr>
                        <a:t>Sicherung:</a:t>
                      </a:r>
                      <a:endParaRPr sz="1400" dirty="0">
                        <a:cs typeface="+mn-cs"/>
                      </a:endParaRPr>
                    </a:p>
                    <a:p>
                      <a:pPr marL="171450" indent="-171450" algn="l" defTabSz="685800">
                        <a:buFont typeface="Arial"/>
                        <a:buChar char="•"/>
                        <a:defRPr sz="1200"/>
                      </a:pPr>
                      <a:r>
                        <a:rPr lang="de-DE" sz="1400" dirty="0">
                          <a:cs typeface="+mn-cs"/>
                        </a:rPr>
                        <a:t>Die </a:t>
                      </a:r>
                      <a:r>
                        <a:rPr lang="de-DE" sz="1400" dirty="0" err="1">
                          <a:cs typeface="+mn-cs"/>
                        </a:rPr>
                        <a:t>SuS</a:t>
                      </a:r>
                      <a:r>
                        <a:rPr lang="de-DE" sz="1400" dirty="0">
                          <a:cs typeface="+mn-cs"/>
                        </a:rPr>
                        <a:t> besprechen ihre Ergebnisse im Plenum. </a:t>
                      </a:r>
                      <a:endParaRPr sz="1400" dirty="0">
                        <a:cs typeface="+mn-cs"/>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5"/>
                  </a:ext>
                </a:extLst>
              </a:tr>
            </a:tbl>
          </a:graphicData>
        </a:graphic>
      </p:graphicFrame>
      <p:sp>
        <p:nvSpPr>
          <p:cNvPr id="836" name="Textfeld 39"/>
          <p:cNvSpPr txBox="1"/>
          <p:nvPr/>
        </p:nvSpPr>
        <p:spPr bwMode="auto">
          <a:xfrm>
            <a:off x="151240" y="589842"/>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Zusätzliche Einheit</a:t>
            </a:r>
            <a:r>
              <a:rPr b="0">
                <a:latin typeface="Calibri"/>
              </a:rPr>
              <a:t>: </a:t>
            </a:r>
            <a:r>
              <a:rPr lang="de-DE" b="0">
                <a:latin typeface="Calibri"/>
              </a:rPr>
              <a:t>wörtliche Rede</a:t>
            </a:r>
            <a:endParaRPr b="0">
              <a:latin typeface="Calibri"/>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8" name="Gerade Verbindung 38">
            <a:extLst>
              <a:ext uri="{FF2B5EF4-FFF2-40B4-BE49-F238E27FC236}">
                <a16:creationId xmlns:a16="http://schemas.microsoft.com/office/drawing/2014/main" id="{F3F81EF7-D573-42ED-85FC-E857BDFC4517}"/>
              </a:ext>
            </a:extLst>
          </p:cNvPr>
          <p:cNvSpPr/>
          <p:nvPr/>
        </p:nvSpPr>
        <p:spPr bwMode="auto">
          <a:xfrm flipH="1">
            <a:off x="6801217" y="0"/>
            <a:ext cx="2" cy="9906001"/>
          </a:xfrm>
          <a:prstGeom prst="line">
            <a:avLst/>
          </a:prstGeom>
          <a:ln w="127000">
            <a:solidFill>
              <a:schemeClr val="accent2"/>
            </a:solidFill>
            <a:miter/>
          </a:ln>
        </p:spPr>
        <p:txBody>
          <a:bodyPr lIns="45718" tIns="45718" rIns="45718" bIns="45718"/>
          <a:lstStyle/>
          <a:p>
            <a:pPr>
              <a:defRPr/>
            </a:pPr>
            <a:endParaRPr/>
          </a:p>
        </p:txBody>
      </p:sp>
      <p:sp>
        <p:nvSpPr>
          <p:cNvPr id="9" name="Slide Number Placeholder 3">
            <a:extLst>
              <a:ext uri="{FF2B5EF4-FFF2-40B4-BE49-F238E27FC236}">
                <a16:creationId xmlns:a16="http://schemas.microsoft.com/office/drawing/2014/main" id="{2C3E79D5-A47F-4C4A-8992-8BDA618463B6}"/>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120</a:t>
            </a:fld>
            <a:endParaRPr lang="de-DE"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4" name="Grafik 18">
            <a:extLst>
              <a:ext uri="{FF2B5EF4-FFF2-40B4-BE49-F238E27FC236}">
                <a16:creationId xmlns:a16="http://schemas.microsoft.com/office/drawing/2014/main" id="{F27D056D-0E6A-4D69-A70D-96803C3ED274}"/>
              </a:ext>
            </a:extLst>
          </p:cNvPr>
          <p:cNvPicPr>
            <a:picLocks noChangeAspect="1"/>
          </p:cNvPicPr>
          <p:nvPr/>
        </p:nvPicPr>
        <p:blipFill rotWithShape="1">
          <a:blip r:embed="rId2"/>
          <a:srcRect l="46151" t="52876" r="12650" b="2754"/>
          <a:stretch/>
        </p:blipFill>
        <p:spPr bwMode="auto">
          <a:xfrm>
            <a:off x="4923426" y="5420988"/>
            <a:ext cx="1700950" cy="1244724"/>
          </a:xfrm>
          <a:prstGeom prst="rect">
            <a:avLst/>
          </a:prstGeom>
        </p:spPr>
      </p:pic>
      <p:sp>
        <p:nvSpPr>
          <p:cNvPr id="988" name="TextBox 29"/>
          <p:cNvSpPr txBox="1"/>
          <p:nvPr/>
        </p:nvSpPr>
        <p:spPr bwMode="auto">
          <a:xfrm>
            <a:off x="521840" y="2748233"/>
            <a:ext cx="5957720" cy="375548"/>
          </a:xfrm>
          <a:prstGeom prst="rect">
            <a:avLst/>
          </a:prstGeom>
          <a:ln w="12700">
            <a:miter lim="400000"/>
          </a:ln>
        </p:spPr>
        <p:txBody>
          <a:bodyPr wrap="square" lIns="45718" tIns="45718" rIns="45718" bIns="45718">
            <a:spAutoFit/>
          </a:bodyPr>
          <a:lstStyle>
            <a:lvl1pPr>
              <a:lnSpc>
                <a:spcPct val="107000"/>
              </a:lnSpc>
              <a:spcBef>
                <a:spcPts val="800"/>
              </a:spcBef>
              <a:defRPr>
                <a:latin typeface="Fibel Nord"/>
                <a:ea typeface="Fibel Nord"/>
                <a:cs typeface="Fibel Nord"/>
              </a:defRPr>
            </a:lvl1pPr>
          </a:lstStyle>
          <a:p>
            <a:pPr>
              <a:defRPr/>
            </a:pPr>
            <a:endParaRPr lang="de-DE"/>
          </a:p>
        </p:txBody>
      </p:sp>
      <p:grpSp>
        <p:nvGrpSpPr>
          <p:cNvPr id="999" name="Gruppieren 1"/>
          <p:cNvGrpSpPr/>
          <p:nvPr/>
        </p:nvGrpSpPr>
        <p:grpSpPr bwMode="auto">
          <a:xfrm>
            <a:off x="462875" y="1355395"/>
            <a:ext cx="6395125" cy="697380"/>
            <a:chOff x="0" y="34628"/>
            <a:chExt cx="6395125" cy="697380"/>
          </a:xfrm>
        </p:grpSpPr>
        <p:sp>
          <p:nvSpPr>
            <p:cNvPr id="995" name="TextBox 15"/>
            <p:cNvSpPr txBox="1"/>
            <p:nvPr/>
          </p:nvSpPr>
          <p:spPr bwMode="auto">
            <a:xfrm>
              <a:off x="437405" y="34628"/>
              <a:ext cx="5957720" cy="697380"/>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Vergleicht die Textteile in Partnerarbeit. </a:t>
              </a:r>
              <a:endParaRPr spc="50" dirty="0"/>
            </a:p>
            <a:p>
              <a:pPr>
                <a:defRPr/>
              </a:pPr>
              <a:r>
                <a:rPr lang="de-DE" spc="50" dirty="0"/>
                <a:t>Welcher Textteil ist gelungener und warum?</a:t>
              </a:r>
              <a:endParaRPr spc="50" dirty="0"/>
            </a:p>
          </p:txBody>
        </p:sp>
        <p:grpSp>
          <p:nvGrpSpPr>
            <p:cNvPr id="998" name="Oval 16"/>
            <p:cNvGrpSpPr/>
            <p:nvPr/>
          </p:nvGrpSpPr>
          <p:grpSpPr bwMode="auto">
            <a:xfrm>
              <a:off x="0" y="84174"/>
              <a:ext cx="386105" cy="397725"/>
              <a:chOff x="0" y="-1030"/>
              <a:chExt cx="386105" cy="397725"/>
            </a:xfrm>
          </p:grpSpPr>
          <p:sp>
            <p:nvSpPr>
              <p:cNvPr id="996" name="Circle"/>
              <p:cNvSpPr/>
              <p:nvPr/>
            </p:nvSpPr>
            <p:spPr bwMode="auto">
              <a:xfrm>
                <a:off x="0" y="7421"/>
                <a:ext cx="386105" cy="380825"/>
              </a:xfrm>
              <a:custGeom>
                <a:avLst/>
                <a:gdLst>
                  <a:gd name="connsiteX0" fmla="*/ 0 w 386105"/>
                  <a:gd name="connsiteY0" fmla="*/ 190413 h 380825"/>
                  <a:gd name="connsiteX1" fmla="*/ 193053 w 386105"/>
                  <a:gd name="connsiteY1" fmla="*/ 0 h 380825"/>
                  <a:gd name="connsiteX2" fmla="*/ 386106 w 386105"/>
                  <a:gd name="connsiteY2" fmla="*/ 190413 h 380825"/>
                  <a:gd name="connsiteX3" fmla="*/ 193053 w 386105"/>
                  <a:gd name="connsiteY3" fmla="*/ 380826 h 380825"/>
                  <a:gd name="connsiteX4" fmla="*/ 0 w 386105"/>
                  <a:gd name="connsiteY4" fmla="*/ 190413 h 38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05" h="380825" fill="none" extrusionOk="0">
                    <a:moveTo>
                      <a:pt x="0" y="190413"/>
                    </a:moveTo>
                    <a:cubicBezTo>
                      <a:pt x="7625" y="86156"/>
                      <a:pt x="94709" y="-17032"/>
                      <a:pt x="193053" y="0"/>
                    </a:cubicBezTo>
                    <a:cubicBezTo>
                      <a:pt x="277174" y="-3445"/>
                      <a:pt x="381472" y="89614"/>
                      <a:pt x="386106" y="190413"/>
                    </a:cubicBezTo>
                    <a:cubicBezTo>
                      <a:pt x="383322" y="269029"/>
                      <a:pt x="296873" y="384717"/>
                      <a:pt x="193053" y="380826"/>
                    </a:cubicBezTo>
                    <a:cubicBezTo>
                      <a:pt x="93736" y="384915"/>
                      <a:pt x="27810" y="302262"/>
                      <a:pt x="0" y="190413"/>
                    </a:cubicBezTo>
                    <a:close/>
                  </a:path>
                  <a:path w="386105" h="380825" stroke="0" extrusionOk="0">
                    <a:moveTo>
                      <a:pt x="0" y="190413"/>
                    </a:moveTo>
                    <a:cubicBezTo>
                      <a:pt x="-27029" y="68579"/>
                      <a:pt x="73722" y="4770"/>
                      <a:pt x="193053" y="0"/>
                    </a:cubicBezTo>
                    <a:cubicBezTo>
                      <a:pt x="330253" y="6438"/>
                      <a:pt x="373356" y="85656"/>
                      <a:pt x="386106" y="190413"/>
                    </a:cubicBezTo>
                    <a:cubicBezTo>
                      <a:pt x="377738" y="303746"/>
                      <a:pt x="297505" y="392811"/>
                      <a:pt x="193053" y="380826"/>
                    </a:cubicBezTo>
                    <a:cubicBezTo>
                      <a:pt x="65539" y="369395"/>
                      <a:pt x="3510" y="297252"/>
                      <a:pt x="0" y="190413"/>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997" name="1"/>
              <p:cNvSpPr txBox="1"/>
              <p:nvPr/>
            </p:nvSpPr>
            <p:spPr bwMode="auto">
              <a:xfrm>
                <a:off x="127252" y="-1030"/>
                <a:ext cx="163085" cy="397725"/>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Fibel Nord"/>
                    <a:ea typeface="Fibel Nord"/>
                    <a:cs typeface="Fibel Nord"/>
                  </a:defRPr>
                </a:lvl1pPr>
              </a:lstStyle>
              <a:p>
                <a:pPr>
                  <a:defRPr/>
                </a:pPr>
                <a:r>
                  <a:t>1</a:t>
                </a:r>
              </a:p>
            </p:txBody>
          </p:sp>
        </p:grpSp>
      </p:grpSp>
      <p:sp>
        <p:nvSpPr>
          <p:cNvPr id="25" name="TextBox 24"/>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7" name="Rounded Rectangle"/>
          <p:cNvSpPr/>
          <p:nvPr/>
        </p:nvSpPr>
        <p:spPr bwMode="auto">
          <a:xfrm>
            <a:off x="390004" y="2455587"/>
            <a:ext cx="1952455" cy="411093"/>
          </a:xfrm>
          <a:custGeom>
            <a:avLst/>
            <a:gdLst>
              <a:gd name="connsiteX0" fmla="*/ 0 w 1952455"/>
              <a:gd name="connsiteY0" fmla="*/ 68517 h 411093"/>
              <a:gd name="connsiteX1" fmla="*/ 68517 w 1952455"/>
              <a:gd name="connsiteY1" fmla="*/ 0 h 411093"/>
              <a:gd name="connsiteX2" fmla="*/ 467910 w 1952455"/>
              <a:gd name="connsiteY2" fmla="*/ 0 h 411093"/>
              <a:gd name="connsiteX3" fmla="*/ 903611 w 1952455"/>
              <a:gd name="connsiteY3" fmla="*/ 0 h 411093"/>
              <a:gd name="connsiteX4" fmla="*/ 1339312 w 1952455"/>
              <a:gd name="connsiteY4" fmla="*/ 0 h 411093"/>
              <a:gd name="connsiteX5" fmla="*/ 1883938 w 1952455"/>
              <a:gd name="connsiteY5" fmla="*/ 0 h 411093"/>
              <a:gd name="connsiteX6" fmla="*/ 1952455 w 1952455"/>
              <a:gd name="connsiteY6" fmla="*/ 68517 h 411093"/>
              <a:gd name="connsiteX7" fmla="*/ 1952455 w 1952455"/>
              <a:gd name="connsiteY7" fmla="*/ 342576 h 411093"/>
              <a:gd name="connsiteX8" fmla="*/ 1883938 w 1952455"/>
              <a:gd name="connsiteY8" fmla="*/ 411093 h 411093"/>
              <a:gd name="connsiteX9" fmla="*/ 1466391 w 1952455"/>
              <a:gd name="connsiteY9" fmla="*/ 411093 h 411093"/>
              <a:gd name="connsiteX10" fmla="*/ 976228 w 1952455"/>
              <a:gd name="connsiteY10" fmla="*/ 411093 h 411093"/>
              <a:gd name="connsiteX11" fmla="*/ 540526 w 1952455"/>
              <a:gd name="connsiteY11" fmla="*/ 411093 h 411093"/>
              <a:gd name="connsiteX12" fmla="*/ 68517 w 1952455"/>
              <a:gd name="connsiteY12" fmla="*/ 411093 h 411093"/>
              <a:gd name="connsiteX13" fmla="*/ 0 w 1952455"/>
              <a:gd name="connsiteY13" fmla="*/ 342576 h 411093"/>
              <a:gd name="connsiteX14" fmla="*/ 0 w 1952455"/>
              <a:gd name="connsiteY14" fmla="*/ 68517 h 4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455" h="411093" fill="none" extrusionOk="0">
                <a:moveTo>
                  <a:pt x="0" y="68517"/>
                </a:moveTo>
                <a:cubicBezTo>
                  <a:pt x="-6784" y="27283"/>
                  <a:pt x="24976" y="1156"/>
                  <a:pt x="68517" y="0"/>
                </a:cubicBezTo>
                <a:cubicBezTo>
                  <a:pt x="184437" y="-39622"/>
                  <a:pt x="278838" y="38638"/>
                  <a:pt x="467910" y="0"/>
                </a:cubicBezTo>
                <a:cubicBezTo>
                  <a:pt x="641575" y="-34604"/>
                  <a:pt x="723945" y="40345"/>
                  <a:pt x="903611" y="0"/>
                </a:cubicBezTo>
                <a:cubicBezTo>
                  <a:pt x="1074704" y="-63191"/>
                  <a:pt x="1171377" y="54663"/>
                  <a:pt x="1339312" y="0"/>
                </a:cubicBezTo>
                <a:cubicBezTo>
                  <a:pt x="1510294" y="-55940"/>
                  <a:pt x="1592853" y="62619"/>
                  <a:pt x="1883938" y="0"/>
                </a:cubicBezTo>
                <a:cubicBezTo>
                  <a:pt x="1920264" y="1099"/>
                  <a:pt x="1955525" y="23366"/>
                  <a:pt x="1952455" y="68517"/>
                </a:cubicBezTo>
                <a:cubicBezTo>
                  <a:pt x="1956980" y="206954"/>
                  <a:pt x="1919053" y="273179"/>
                  <a:pt x="1952455" y="342576"/>
                </a:cubicBezTo>
                <a:cubicBezTo>
                  <a:pt x="1950590" y="383009"/>
                  <a:pt x="1922813" y="409664"/>
                  <a:pt x="1883938" y="411093"/>
                </a:cubicBezTo>
                <a:cubicBezTo>
                  <a:pt x="1762996" y="447772"/>
                  <a:pt x="1612562" y="373198"/>
                  <a:pt x="1466391" y="411093"/>
                </a:cubicBezTo>
                <a:cubicBezTo>
                  <a:pt x="1334211" y="454205"/>
                  <a:pt x="1202438" y="328144"/>
                  <a:pt x="976228" y="411093"/>
                </a:cubicBezTo>
                <a:cubicBezTo>
                  <a:pt x="744199" y="482878"/>
                  <a:pt x="662000" y="410027"/>
                  <a:pt x="540526" y="411093"/>
                </a:cubicBezTo>
                <a:cubicBezTo>
                  <a:pt x="421145" y="382550"/>
                  <a:pt x="239049" y="336845"/>
                  <a:pt x="68517" y="411093"/>
                </a:cubicBezTo>
                <a:cubicBezTo>
                  <a:pt x="24564" y="404986"/>
                  <a:pt x="-11287" y="384944"/>
                  <a:pt x="0" y="342576"/>
                </a:cubicBezTo>
                <a:cubicBezTo>
                  <a:pt x="15421" y="265292"/>
                  <a:pt x="-701" y="138940"/>
                  <a:pt x="0" y="68517"/>
                </a:cubicBezTo>
                <a:close/>
              </a:path>
              <a:path w="1952455" h="411093" stroke="0" extrusionOk="0">
                <a:moveTo>
                  <a:pt x="0" y="68517"/>
                </a:moveTo>
                <a:cubicBezTo>
                  <a:pt x="4229" y="25816"/>
                  <a:pt x="22743" y="-1256"/>
                  <a:pt x="68517" y="0"/>
                </a:cubicBezTo>
                <a:cubicBezTo>
                  <a:pt x="180811" y="-17794"/>
                  <a:pt x="286477" y="29275"/>
                  <a:pt x="467910" y="0"/>
                </a:cubicBezTo>
                <a:cubicBezTo>
                  <a:pt x="667092" y="-20112"/>
                  <a:pt x="731626" y="50673"/>
                  <a:pt x="903611" y="0"/>
                </a:cubicBezTo>
                <a:cubicBezTo>
                  <a:pt x="1098445" y="-53049"/>
                  <a:pt x="1183677" y="64624"/>
                  <a:pt x="1339312" y="0"/>
                </a:cubicBezTo>
                <a:cubicBezTo>
                  <a:pt x="1500162" y="-65316"/>
                  <a:pt x="1603144" y="70216"/>
                  <a:pt x="1883938" y="0"/>
                </a:cubicBezTo>
                <a:cubicBezTo>
                  <a:pt x="1924101" y="11256"/>
                  <a:pt x="1949523" y="29609"/>
                  <a:pt x="1952455" y="68517"/>
                </a:cubicBezTo>
                <a:cubicBezTo>
                  <a:pt x="1975927" y="199461"/>
                  <a:pt x="1919563" y="289374"/>
                  <a:pt x="1952455" y="342576"/>
                </a:cubicBezTo>
                <a:cubicBezTo>
                  <a:pt x="1956155" y="379033"/>
                  <a:pt x="1926532" y="410591"/>
                  <a:pt x="1883938" y="411093"/>
                </a:cubicBezTo>
                <a:cubicBezTo>
                  <a:pt x="1740448" y="441833"/>
                  <a:pt x="1647152" y="384067"/>
                  <a:pt x="1466391" y="411093"/>
                </a:cubicBezTo>
                <a:cubicBezTo>
                  <a:pt x="1327319" y="449747"/>
                  <a:pt x="1195466" y="360928"/>
                  <a:pt x="976228" y="411093"/>
                </a:cubicBezTo>
                <a:cubicBezTo>
                  <a:pt x="749690" y="457165"/>
                  <a:pt x="680557" y="401912"/>
                  <a:pt x="540526" y="411093"/>
                </a:cubicBezTo>
                <a:cubicBezTo>
                  <a:pt x="463801" y="416911"/>
                  <a:pt x="246310" y="342642"/>
                  <a:pt x="68517" y="411093"/>
                </a:cubicBezTo>
                <a:cubicBezTo>
                  <a:pt x="31700" y="390422"/>
                  <a:pt x="-6533" y="373717"/>
                  <a:pt x="0" y="342576"/>
                </a:cubicBezTo>
                <a:cubicBezTo>
                  <a:pt x="74" y="269789"/>
                  <a:pt x="9446" y="117618"/>
                  <a:pt x="0" y="68517"/>
                </a:cubicBezTo>
                <a:close/>
              </a:path>
            </a:pathLst>
          </a:custGeom>
          <a:solidFill>
            <a:schemeClr val="accent6">
              <a:lumMod val="20000"/>
              <a:lumOff val="80000"/>
            </a:schemeClr>
          </a:solidFill>
          <a:ln w="12700" cap="flat">
            <a:solidFill>
              <a:schemeClr val="accent6">
                <a:lumMod val="60000"/>
                <a:lumOff val="40000"/>
              </a:schemeClr>
            </a:solidFill>
            <a:prstDash val="solid"/>
            <a:miter lim="800000"/>
            <a:extLst>
              <a:ext uri="{C807C97D-BFC1-408E-A445-0C87EB9F89A2}">
                <ask:lineSketchStyleProps xmlns:ask="http://schemas.microsoft.com/office/drawing/2018/sketchyshapes" sd="2924702121">
                  <a:custGeom>
                    <a:avLst/>
                    <a:gdLst>
                      <a:gd name="connsiteX0" fmla="*/ 0 w 1952455"/>
                      <a:gd name="connsiteY0" fmla="*/ 68517 h 411093"/>
                      <a:gd name="connsiteX1" fmla="*/ 68517 w 1952455"/>
                      <a:gd name="connsiteY1" fmla="*/ 0 h 411093"/>
                      <a:gd name="connsiteX2" fmla="*/ 467910 w 1952455"/>
                      <a:gd name="connsiteY2" fmla="*/ 0 h 411093"/>
                      <a:gd name="connsiteX3" fmla="*/ 903611 w 1952455"/>
                      <a:gd name="connsiteY3" fmla="*/ 0 h 411093"/>
                      <a:gd name="connsiteX4" fmla="*/ 1339312 w 1952455"/>
                      <a:gd name="connsiteY4" fmla="*/ 0 h 411093"/>
                      <a:gd name="connsiteX5" fmla="*/ 1883938 w 1952455"/>
                      <a:gd name="connsiteY5" fmla="*/ 0 h 411093"/>
                      <a:gd name="connsiteX6" fmla="*/ 1952455 w 1952455"/>
                      <a:gd name="connsiteY6" fmla="*/ 68517 h 411093"/>
                      <a:gd name="connsiteX7" fmla="*/ 1952455 w 1952455"/>
                      <a:gd name="connsiteY7" fmla="*/ 342576 h 411093"/>
                      <a:gd name="connsiteX8" fmla="*/ 1883938 w 1952455"/>
                      <a:gd name="connsiteY8" fmla="*/ 411093 h 411093"/>
                      <a:gd name="connsiteX9" fmla="*/ 1466391 w 1952455"/>
                      <a:gd name="connsiteY9" fmla="*/ 411093 h 411093"/>
                      <a:gd name="connsiteX10" fmla="*/ 976228 w 1952455"/>
                      <a:gd name="connsiteY10" fmla="*/ 411093 h 411093"/>
                      <a:gd name="connsiteX11" fmla="*/ 540526 w 1952455"/>
                      <a:gd name="connsiteY11" fmla="*/ 411093 h 411093"/>
                      <a:gd name="connsiteX12" fmla="*/ 68517 w 1952455"/>
                      <a:gd name="connsiteY12" fmla="*/ 411093 h 411093"/>
                      <a:gd name="connsiteX13" fmla="*/ 0 w 1952455"/>
                      <a:gd name="connsiteY13" fmla="*/ 342576 h 411093"/>
                      <a:gd name="connsiteX14" fmla="*/ 0 w 1952455"/>
                      <a:gd name="connsiteY14" fmla="*/ 68517 h 4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455" h="411093" extrusionOk="0">
                        <a:moveTo>
                          <a:pt x="0" y="68517"/>
                        </a:moveTo>
                        <a:cubicBezTo>
                          <a:pt x="3177" y="29561"/>
                          <a:pt x="23306" y="1333"/>
                          <a:pt x="68517" y="0"/>
                        </a:cubicBezTo>
                        <a:cubicBezTo>
                          <a:pt x="187937" y="-47347"/>
                          <a:pt x="274598" y="32979"/>
                          <a:pt x="467910" y="0"/>
                        </a:cubicBezTo>
                        <a:cubicBezTo>
                          <a:pt x="661222" y="-32979"/>
                          <a:pt x="733279" y="45569"/>
                          <a:pt x="903611" y="0"/>
                        </a:cubicBezTo>
                        <a:cubicBezTo>
                          <a:pt x="1073943" y="-45569"/>
                          <a:pt x="1155127" y="43886"/>
                          <a:pt x="1339312" y="0"/>
                        </a:cubicBezTo>
                        <a:cubicBezTo>
                          <a:pt x="1523497" y="-43886"/>
                          <a:pt x="1616246" y="61084"/>
                          <a:pt x="1883938" y="0"/>
                        </a:cubicBezTo>
                        <a:cubicBezTo>
                          <a:pt x="1925966" y="6518"/>
                          <a:pt x="1948905" y="26500"/>
                          <a:pt x="1952455" y="68517"/>
                        </a:cubicBezTo>
                        <a:cubicBezTo>
                          <a:pt x="1961871" y="190114"/>
                          <a:pt x="1922165" y="273119"/>
                          <a:pt x="1952455" y="342576"/>
                        </a:cubicBezTo>
                        <a:cubicBezTo>
                          <a:pt x="1954331" y="379465"/>
                          <a:pt x="1922699" y="410734"/>
                          <a:pt x="1883938" y="411093"/>
                        </a:cubicBezTo>
                        <a:cubicBezTo>
                          <a:pt x="1769079" y="436472"/>
                          <a:pt x="1612873" y="382155"/>
                          <a:pt x="1466391" y="411093"/>
                        </a:cubicBezTo>
                        <a:cubicBezTo>
                          <a:pt x="1319909" y="440031"/>
                          <a:pt x="1206603" y="354665"/>
                          <a:pt x="976228" y="411093"/>
                        </a:cubicBezTo>
                        <a:cubicBezTo>
                          <a:pt x="745853" y="467521"/>
                          <a:pt x="664353" y="403207"/>
                          <a:pt x="540526" y="411093"/>
                        </a:cubicBezTo>
                        <a:cubicBezTo>
                          <a:pt x="416699" y="418979"/>
                          <a:pt x="256722" y="359258"/>
                          <a:pt x="68517" y="411093"/>
                        </a:cubicBezTo>
                        <a:cubicBezTo>
                          <a:pt x="29199" y="401925"/>
                          <a:pt x="-8313" y="384706"/>
                          <a:pt x="0" y="342576"/>
                        </a:cubicBezTo>
                        <a:cubicBezTo>
                          <a:pt x="-1976" y="273632"/>
                          <a:pt x="16090" y="135308"/>
                          <a:pt x="0" y="68517"/>
                        </a:cubicBezTo>
                        <a:close/>
                      </a:path>
                    </a:pathLst>
                  </a:custGeom>
                  <ask:type>
                    <ask:lineSketchScribble/>
                  </ask:type>
                </ask:lineSketchStyleProps>
              </a:ext>
            </a:extLst>
          </a:ln>
          <a:effectLst/>
        </p:spPr>
        <p:txBody>
          <a:bodyPr wrap="square" lIns="45718" tIns="45718" rIns="45718" bIns="45718" numCol="1" anchor="ctr">
            <a:noAutofit/>
          </a:bodyPr>
          <a:lstStyle/>
          <a:p>
            <a:pPr algn="ctr">
              <a:defRPr>
                <a:solidFill>
                  <a:srgbClr val="FFFFFF"/>
                </a:solidFill>
                <a:latin typeface="+mn-lt"/>
                <a:ea typeface="+mn-ea"/>
                <a:cs typeface="+mn-cs"/>
              </a:defRPr>
            </a:pPr>
            <a:r>
              <a:rPr lang="de-DE" dirty="0">
                <a:solidFill>
                  <a:schemeClr val="tx1"/>
                </a:solidFill>
                <a:latin typeface="Kollektif"/>
              </a:rPr>
              <a:t>Textteil 1</a:t>
            </a:r>
            <a:endParaRPr dirty="0"/>
          </a:p>
        </p:txBody>
      </p:sp>
      <p:sp>
        <p:nvSpPr>
          <p:cNvPr id="8" name="Rounded Rectangle"/>
          <p:cNvSpPr/>
          <p:nvPr/>
        </p:nvSpPr>
        <p:spPr bwMode="auto">
          <a:xfrm>
            <a:off x="359374" y="6066892"/>
            <a:ext cx="1952455" cy="411093"/>
          </a:xfrm>
          <a:custGeom>
            <a:avLst/>
            <a:gdLst>
              <a:gd name="connsiteX0" fmla="*/ 0 w 1952455"/>
              <a:gd name="connsiteY0" fmla="*/ 68517 h 411093"/>
              <a:gd name="connsiteX1" fmla="*/ 68517 w 1952455"/>
              <a:gd name="connsiteY1" fmla="*/ 0 h 411093"/>
              <a:gd name="connsiteX2" fmla="*/ 467910 w 1952455"/>
              <a:gd name="connsiteY2" fmla="*/ 0 h 411093"/>
              <a:gd name="connsiteX3" fmla="*/ 903611 w 1952455"/>
              <a:gd name="connsiteY3" fmla="*/ 0 h 411093"/>
              <a:gd name="connsiteX4" fmla="*/ 1339312 w 1952455"/>
              <a:gd name="connsiteY4" fmla="*/ 0 h 411093"/>
              <a:gd name="connsiteX5" fmla="*/ 1883938 w 1952455"/>
              <a:gd name="connsiteY5" fmla="*/ 0 h 411093"/>
              <a:gd name="connsiteX6" fmla="*/ 1952455 w 1952455"/>
              <a:gd name="connsiteY6" fmla="*/ 68517 h 411093"/>
              <a:gd name="connsiteX7" fmla="*/ 1952455 w 1952455"/>
              <a:gd name="connsiteY7" fmla="*/ 342576 h 411093"/>
              <a:gd name="connsiteX8" fmla="*/ 1883938 w 1952455"/>
              <a:gd name="connsiteY8" fmla="*/ 411093 h 411093"/>
              <a:gd name="connsiteX9" fmla="*/ 1466391 w 1952455"/>
              <a:gd name="connsiteY9" fmla="*/ 411093 h 411093"/>
              <a:gd name="connsiteX10" fmla="*/ 976228 w 1952455"/>
              <a:gd name="connsiteY10" fmla="*/ 411093 h 411093"/>
              <a:gd name="connsiteX11" fmla="*/ 540526 w 1952455"/>
              <a:gd name="connsiteY11" fmla="*/ 411093 h 411093"/>
              <a:gd name="connsiteX12" fmla="*/ 68517 w 1952455"/>
              <a:gd name="connsiteY12" fmla="*/ 411093 h 411093"/>
              <a:gd name="connsiteX13" fmla="*/ 0 w 1952455"/>
              <a:gd name="connsiteY13" fmla="*/ 342576 h 411093"/>
              <a:gd name="connsiteX14" fmla="*/ 0 w 1952455"/>
              <a:gd name="connsiteY14" fmla="*/ 68517 h 4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455" h="411093" extrusionOk="0">
                <a:moveTo>
                  <a:pt x="0" y="68517"/>
                </a:moveTo>
                <a:cubicBezTo>
                  <a:pt x="3177" y="29561"/>
                  <a:pt x="23306" y="1333"/>
                  <a:pt x="68517" y="0"/>
                </a:cubicBezTo>
                <a:cubicBezTo>
                  <a:pt x="187937" y="-47347"/>
                  <a:pt x="274598" y="32979"/>
                  <a:pt x="467910" y="0"/>
                </a:cubicBezTo>
                <a:cubicBezTo>
                  <a:pt x="661222" y="-32979"/>
                  <a:pt x="733279" y="45569"/>
                  <a:pt x="903611" y="0"/>
                </a:cubicBezTo>
                <a:cubicBezTo>
                  <a:pt x="1073943" y="-45569"/>
                  <a:pt x="1155127" y="43886"/>
                  <a:pt x="1339312" y="0"/>
                </a:cubicBezTo>
                <a:cubicBezTo>
                  <a:pt x="1523497" y="-43886"/>
                  <a:pt x="1616246" y="61084"/>
                  <a:pt x="1883938" y="0"/>
                </a:cubicBezTo>
                <a:cubicBezTo>
                  <a:pt x="1925966" y="6518"/>
                  <a:pt x="1948905" y="26500"/>
                  <a:pt x="1952455" y="68517"/>
                </a:cubicBezTo>
                <a:cubicBezTo>
                  <a:pt x="1961871" y="190114"/>
                  <a:pt x="1922165" y="273119"/>
                  <a:pt x="1952455" y="342576"/>
                </a:cubicBezTo>
                <a:cubicBezTo>
                  <a:pt x="1954331" y="379465"/>
                  <a:pt x="1922699" y="410734"/>
                  <a:pt x="1883938" y="411093"/>
                </a:cubicBezTo>
                <a:cubicBezTo>
                  <a:pt x="1769079" y="436472"/>
                  <a:pt x="1612873" y="382155"/>
                  <a:pt x="1466391" y="411093"/>
                </a:cubicBezTo>
                <a:cubicBezTo>
                  <a:pt x="1319909" y="440031"/>
                  <a:pt x="1206603" y="354665"/>
                  <a:pt x="976228" y="411093"/>
                </a:cubicBezTo>
                <a:cubicBezTo>
                  <a:pt x="745853" y="467521"/>
                  <a:pt x="664353" y="403207"/>
                  <a:pt x="540526" y="411093"/>
                </a:cubicBezTo>
                <a:cubicBezTo>
                  <a:pt x="416699" y="418979"/>
                  <a:pt x="256722" y="359258"/>
                  <a:pt x="68517" y="411093"/>
                </a:cubicBezTo>
                <a:cubicBezTo>
                  <a:pt x="29199" y="401925"/>
                  <a:pt x="-8313" y="384706"/>
                  <a:pt x="0" y="342576"/>
                </a:cubicBezTo>
                <a:cubicBezTo>
                  <a:pt x="-1976" y="273632"/>
                  <a:pt x="16090" y="135308"/>
                  <a:pt x="0" y="68517"/>
                </a:cubicBezTo>
                <a:close/>
              </a:path>
            </a:pathLst>
          </a:custGeom>
          <a:solidFill>
            <a:schemeClr val="accent6">
              <a:lumMod val="20000"/>
              <a:lumOff val="8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r>
              <a:rPr lang="de-DE">
                <a:solidFill>
                  <a:schemeClr val="tx1"/>
                </a:solidFill>
                <a:latin typeface="Kollektif"/>
              </a:rPr>
              <a:t>Textteil 2</a:t>
            </a:r>
            <a:endParaRPr/>
          </a:p>
        </p:txBody>
      </p:sp>
      <p:sp>
        <p:nvSpPr>
          <p:cNvPr id="4" name="TextBox 13"/>
          <p:cNvSpPr txBox="1"/>
          <p:nvPr/>
        </p:nvSpPr>
        <p:spPr bwMode="auto">
          <a:xfrm>
            <a:off x="390004" y="6561401"/>
            <a:ext cx="6139252" cy="3331934"/>
          </a:xfrm>
          <a:prstGeom prst="rect">
            <a:avLst/>
          </a:prstGeom>
          <a:ln w="12700">
            <a:miter lim="400000"/>
          </a:ln>
        </p:spPr>
        <p:txBody>
          <a:bodyPr wrap="square" lIns="45718" tIns="45718" rIns="45718" bIns="45718">
            <a:spAutoFit/>
          </a:bodyPr>
          <a:lstStyle>
            <a:lvl1pPr>
              <a:lnSpc>
                <a:spcPct val="150000"/>
              </a:lnSpc>
              <a:defRPr>
                <a:latin typeface="Comic Sans MS"/>
                <a:ea typeface="Comic Sans MS"/>
                <a:cs typeface="Comic Sans MS"/>
              </a:defRPr>
            </a:lvl1pPr>
          </a:lstStyle>
          <a:p>
            <a:pPr algn="just">
              <a:defRPr/>
            </a:pPr>
            <a:r>
              <a:rPr lang="de-DE" spc="50" dirty="0">
                <a:latin typeface="Fibel Nord"/>
              </a:rPr>
              <a:t>Malek griff freudig die Hand seiner Tochter und sagte: „Komm Ela, jetzt hebe ich dich hoch!“ Dann hob er Ela mit nur einer Hand hoch. Er wollte zeigen, dass er der Stärkere war. Da griff auch Ela die Hand ihres Vaters und rief: „Das kann ich auch, Papa!“ Dann schwang sie ihren fast doppelt so großen Papa kinderleicht in die Luft. </a:t>
            </a:r>
            <a:endParaRPr spc="50" dirty="0"/>
          </a:p>
          <a:p>
            <a:pPr algn="just">
              <a:defRPr/>
            </a:pPr>
            <a:r>
              <a:rPr lang="de-DE" spc="50" dirty="0">
                <a:latin typeface="Fibel Nord"/>
              </a:rPr>
              <a:t>Der Vater war sehr überrascht und dachte sich: „Meine Tochter ist stärker als ich. Jetzt muss ich dringend mehr Sport machen.“</a:t>
            </a:r>
            <a:endParaRPr spc="50" dirty="0"/>
          </a:p>
          <a:p>
            <a:pPr algn="just">
              <a:defRPr/>
            </a:pPr>
            <a:endParaRPr lang="de-DE" sz="1600" spc="50" dirty="0">
              <a:solidFill>
                <a:schemeClr val="accent5">
                  <a:lumMod val="50000"/>
                </a:schemeClr>
              </a:solidFill>
              <a:latin typeface="Noteworthy Light"/>
              <a:ea typeface="Noteworthy Light"/>
            </a:endParaRPr>
          </a:p>
        </p:txBody>
      </p:sp>
      <p:sp>
        <p:nvSpPr>
          <p:cNvPr id="6" name="TextBox 13"/>
          <p:cNvSpPr txBox="1"/>
          <p:nvPr/>
        </p:nvSpPr>
        <p:spPr bwMode="auto">
          <a:xfrm>
            <a:off x="378440" y="2915258"/>
            <a:ext cx="6139252" cy="2126860"/>
          </a:xfrm>
          <a:prstGeom prst="rect">
            <a:avLst/>
          </a:prstGeom>
          <a:ln w="12700">
            <a:miter lim="400000"/>
          </a:ln>
        </p:spPr>
        <p:txBody>
          <a:bodyPr wrap="square" lIns="45718" tIns="45718" rIns="45718" bIns="45718">
            <a:spAutoFit/>
          </a:bodyPr>
          <a:lstStyle>
            <a:lvl1pPr>
              <a:lnSpc>
                <a:spcPct val="150000"/>
              </a:lnSpc>
              <a:defRPr>
                <a:latin typeface="Comic Sans MS"/>
                <a:ea typeface="Comic Sans MS"/>
                <a:cs typeface="Comic Sans MS"/>
              </a:defRPr>
            </a:lvl1pPr>
          </a:lstStyle>
          <a:p>
            <a:pPr algn="just">
              <a:defRPr/>
            </a:pPr>
            <a:r>
              <a:rPr lang="de-DE" spc="50" dirty="0">
                <a:latin typeface="Fibel Nord" panose="020B0603050302020204" pitchFamily="34" charset="0"/>
              </a:rPr>
              <a:t>Malek griff freudig die Hand seiner Tochter. Dann hob er Ela mit nur einer Hand hoch. Er wollte zeigen, dass er der Stärkere war.  Da griff auch Ela die Hand ihres Vaters. Dann schwang sie ihren fast doppelt so großen Papa kinderleicht in die Luft. </a:t>
            </a:r>
            <a:endParaRPr spc="50" dirty="0">
              <a:latin typeface="Fibel Nord" panose="020B0603050302020204" pitchFamily="34" charset="0"/>
            </a:endParaRPr>
          </a:p>
          <a:p>
            <a:pPr algn="just">
              <a:defRPr/>
            </a:pPr>
            <a:r>
              <a:rPr lang="de-DE" spc="50" dirty="0">
                <a:latin typeface="Fibel Nord" panose="020B0603050302020204" pitchFamily="34" charset="0"/>
              </a:rPr>
              <a:t>Der Vater war sehr überrascht.</a:t>
            </a:r>
            <a:endParaRPr lang="de-DE" sz="1600" spc="50" dirty="0">
              <a:solidFill>
                <a:schemeClr val="accent5">
                  <a:lumMod val="50000"/>
                </a:schemeClr>
              </a:solidFill>
              <a:latin typeface="Fibel Nord" panose="020B0603050302020204" pitchFamily="34" charset="0"/>
              <a:ea typeface="Noteworthy Light"/>
            </a:endParaRPr>
          </a:p>
        </p:txBody>
      </p:sp>
      <p:sp>
        <p:nvSpPr>
          <p:cNvPr id="11" name="Rechteck 10"/>
          <p:cNvSpPr/>
          <p:nvPr/>
        </p:nvSpPr>
        <p:spPr bwMode="auto">
          <a:xfrm>
            <a:off x="5222929" y="5105042"/>
            <a:ext cx="232474" cy="232530"/>
          </a:xfrm>
          <a:prstGeom prst="rect">
            <a:avLst/>
          </a:prstGeom>
          <a:solidFill>
            <a:schemeClr val="bg1"/>
          </a:solidFill>
          <a:ln w="25400" cap="flat">
            <a:solidFill>
              <a:schemeClr val="bg1"/>
            </a:solidFill>
            <a:prstDash val="solid"/>
            <a:round/>
          </a:ln>
        </p:spPr>
        <p:style>
          <a:lnRef idx="0">
            <a:srgbClr val="000000"/>
          </a:lnRef>
          <a:fillRef idx="0">
            <a:srgbClr val="000000"/>
          </a:fillRef>
          <a:effectRef idx="0">
            <a:srgbClr val="000000"/>
          </a:effectRef>
          <a:fontRef idx="none"/>
        </p:style>
        <p:txBody>
          <a:bodyPr rtlCol="0" anchor="ctr"/>
          <a:lstStyle/>
          <a:p>
            <a:pPr algn="ctr">
              <a:defRPr/>
            </a:pPr>
            <a:endParaRPr lang="de-DE"/>
          </a:p>
        </p:txBody>
      </p:sp>
      <p:pic>
        <p:nvPicPr>
          <p:cNvPr id="19" name="Grafik 18"/>
          <p:cNvPicPr>
            <a:picLocks noChangeAspect="1"/>
          </p:cNvPicPr>
          <p:nvPr/>
        </p:nvPicPr>
        <p:blipFill rotWithShape="1">
          <a:blip r:embed="rId2"/>
          <a:srcRect l="2208" t="50209" r="56593" b="5445"/>
          <a:stretch/>
        </p:blipFill>
        <p:spPr bwMode="auto">
          <a:xfrm>
            <a:off x="3638216" y="4190745"/>
            <a:ext cx="1700950" cy="1244038"/>
          </a:xfrm>
          <a:prstGeom prst="rect">
            <a:avLst/>
          </a:prstGeom>
        </p:spPr>
      </p:pic>
      <p:sp>
        <p:nvSpPr>
          <p:cNvPr id="20" name="Slide Number Placeholder 3">
            <a:extLst>
              <a:ext uri="{FF2B5EF4-FFF2-40B4-BE49-F238E27FC236}">
                <a16:creationId xmlns:a16="http://schemas.microsoft.com/office/drawing/2014/main" id="{1709BBF6-2846-4B2C-929A-530F02CD2AC6}"/>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121</a:t>
            </a:fld>
            <a:endParaRPr lang="de-DE" dirty="0"/>
          </a:p>
        </p:txBody>
      </p:sp>
      <p:grpSp>
        <p:nvGrpSpPr>
          <p:cNvPr id="27" name="Group 26">
            <a:extLst>
              <a:ext uri="{FF2B5EF4-FFF2-40B4-BE49-F238E27FC236}">
                <a16:creationId xmlns:a16="http://schemas.microsoft.com/office/drawing/2014/main" id="{839D3541-9231-412A-9D21-533222EDDE70}"/>
              </a:ext>
            </a:extLst>
          </p:cNvPr>
          <p:cNvGrpSpPr/>
          <p:nvPr/>
        </p:nvGrpSpPr>
        <p:grpSpPr>
          <a:xfrm>
            <a:off x="-251724" y="430642"/>
            <a:ext cx="7620000" cy="706497"/>
            <a:chOff x="-251724" y="430642"/>
            <a:chExt cx="7620000" cy="706497"/>
          </a:xfrm>
        </p:grpSpPr>
        <p:sp>
          <p:nvSpPr>
            <p:cNvPr id="28" name="TextBox 2">
              <a:extLst>
                <a:ext uri="{FF2B5EF4-FFF2-40B4-BE49-F238E27FC236}">
                  <a16:creationId xmlns:a16="http://schemas.microsoft.com/office/drawing/2014/main" id="{F42E5071-048F-42E3-86CD-5A304BB11771}"/>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6.1: Textvergleich</a:t>
              </a:r>
              <a:endParaRPr sz="2200" spc="50" dirty="0"/>
            </a:p>
          </p:txBody>
        </p:sp>
        <p:sp>
          <p:nvSpPr>
            <p:cNvPr id="29" name="Rectangle 7">
              <a:extLst>
                <a:ext uri="{FF2B5EF4-FFF2-40B4-BE49-F238E27FC236}">
                  <a16:creationId xmlns:a16="http://schemas.microsoft.com/office/drawing/2014/main" id="{7DE597EA-91B0-472A-90AC-58C5987A0AF4}"/>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pic>
        <p:nvPicPr>
          <p:cNvPr id="21" name="Picture 2" descr="Klassenzimmer, Komische Charaktere">
            <a:extLst>
              <a:ext uri="{FF2B5EF4-FFF2-40B4-BE49-F238E27FC236}">
                <a16:creationId xmlns:a16="http://schemas.microsoft.com/office/drawing/2014/main" id="{602DF670-189D-43D5-8A2C-A3544B085C19}"/>
              </a:ext>
            </a:extLst>
          </p:cNvPr>
          <p:cNvPicPr>
            <a:picLocks noChangeAspect="1" noChangeArrowheads="1"/>
          </p:cNvPicPr>
          <p:nvPr/>
        </p:nvPicPr>
        <p:blipFill>
          <a:blip r:embed="rId3">
            <a:duotone>
              <a:schemeClr val="accent6">
                <a:shade val="45000"/>
                <a:satMod val="135000"/>
              </a:schemeClr>
              <a:prstClr val="white"/>
            </a:duotone>
          </a:blip>
          <a:stretch/>
        </p:blipFill>
        <p:spPr bwMode="auto">
          <a:xfrm>
            <a:off x="5851052" y="1213440"/>
            <a:ext cx="594961" cy="486711"/>
          </a:xfrm>
          <a:prstGeom prst="rect">
            <a:avLst/>
          </a:prstGeom>
          <a:noFill/>
        </p:spPr>
      </p:pic>
      <p:pic>
        <p:nvPicPr>
          <p:cNvPr id="22" name="Picture 4" descr="Rede, Blase, Gestalten, Text, Plaudern">
            <a:extLst>
              <a:ext uri="{FF2B5EF4-FFF2-40B4-BE49-F238E27FC236}">
                <a16:creationId xmlns:a16="http://schemas.microsoft.com/office/drawing/2014/main" id="{873BA23D-DFC3-42DD-A501-59294826B13C}"/>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842054" y="1743698"/>
            <a:ext cx="598052" cy="545722"/>
          </a:xfrm>
          <a:prstGeom prst="rect">
            <a:avLst/>
          </a:prstGeom>
          <a:noFill/>
        </p:spPr>
      </p:pic>
      <p:pic>
        <p:nvPicPr>
          <p:cNvPr id="9" name="Picture 8">
            <a:extLst>
              <a:ext uri="{FF2B5EF4-FFF2-40B4-BE49-F238E27FC236}">
                <a16:creationId xmlns:a16="http://schemas.microsoft.com/office/drawing/2014/main" id="{82D1638F-F9EE-4758-8262-560F9752DA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9716" y="2201417"/>
            <a:ext cx="819947" cy="819947"/>
          </a:xfrm>
          <a:prstGeom prst="rect">
            <a:avLst/>
          </a:prstGeom>
        </p:spPr>
      </p:pic>
      <p:pic>
        <p:nvPicPr>
          <p:cNvPr id="12" name="Picture 11">
            <a:extLst>
              <a:ext uri="{FF2B5EF4-FFF2-40B4-BE49-F238E27FC236}">
                <a16:creationId xmlns:a16="http://schemas.microsoft.com/office/drawing/2014/main" id="{AA269AD8-AFC6-4CA2-B7F6-F6CA04B91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259" y="5796119"/>
            <a:ext cx="819947" cy="819947"/>
          </a:xfrm>
          <a:prstGeom prst="rect">
            <a:avLst/>
          </a:prstGeom>
        </p:spPr>
      </p:pic>
      <p:pic>
        <p:nvPicPr>
          <p:cNvPr id="31" name="Picture 30">
            <a:extLst>
              <a:ext uri="{FF2B5EF4-FFF2-40B4-BE49-F238E27FC236}">
                <a16:creationId xmlns:a16="http://schemas.microsoft.com/office/drawing/2014/main" id="{7A74D80C-553B-430D-8466-587DCF259E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722672" y="2411064"/>
            <a:ext cx="420587" cy="369328"/>
          </a:xfrm>
          <a:prstGeom prst="rect">
            <a:avLst/>
          </a:prstGeom>
        </p:spPr>
      </p:pic>
      <p:pic>
        <p:nvPicPr>
          <p:cNvPr id="33" name="Picture 32">
            <a:extLst>
              <a:ext uri="{FF2B5EF4-FFF2-40B4-BE49-F238E27FC236}">
                <a16:creationId xmlns:a16="http://schemas.microsoft.com/office/drawing/2014/main" id="{3FDB3A1A-4BD8-48FB-AB18-0A784FBED0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666215" y="6005766"/>
            <a:ext cx="420587" cy="369328"/>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81" name="Rectangle: Rounded Corners 20"/>
          <p:cNvGrpSpPr/>
          <p:nvPr/>
        </p:nvGrpSpPr>
        <p:grpSpPr bwMode="auto">
          <a:xfrm>
            <a:off x="394681" y="3176523"/>
            <a:ext cx="2732754" cy="688461"/>
            <a:chOff x="0" y="0"/>
            <a:chExt cx="2732753" cy="688460"/>
          </a:xfrm>
        </p:grpSpPr>
        <p:sp>
          <p:nvSpPr>
            <p:cNvPr id="179" name="Rounded Rectangle"/>
            <p:cNvSpPr/>
            <p:nvPr/>
          </p:nvSpPr>
          <p:spPr bwMode="auto">
            <a:xfrm>
              <a:off x="0" y="55129"/>
              <a:ext cx="2732754" cy="578206"/>
            </a:xfrm>
            <a:custGeom>
              <a:avLst/>
              <a:gdLst>
                <a:gd name="connsiteX0" fmla="*/ 0 w 2732754"/>
                <a:gd name="connsiteY0" fmla="*/ 96370 h 578206"/>
                <a:gd name="connsiteX1" fmla="*/ 96370 w 2732754"/>
                <a:gd name="connsiteY1" fmla="*/ 0 h 578206"/>
                <a:gd name="connsiteX2" fmla="*/ 528172 w 2732754"/>
                <a:gd name="connsiteY2" fmla="*/ 0 h 578206"/>
                <a:gd name="connsiteX3" fmla="*/ 985375 w 2732754"/>
                <a:gd name="connsiteY3" fmla="*/ 0 h 578206"/>
                <a:gd name="connsiteX4" fmla="*/ 1518778 w 2732754"/>
                <a:gd name="connsiteY4" fmla="*/ 0 h 578206"/>
                <a:gd name="connsiteX5" fmla="*/ 2052181 w 2732754"/>
                <a:gd name="connsiteY5" fmla="*/ 0 h 578206"/>
                <a:gd name="connsiteX6" fmla="*/ 2636384 w 2732754"/>
                <a:gd name="connsiteY6" fmla="*/ 0 h 578206"/>
                <a:gd name="connsiteX7" fmla="*/ 2732754 w 2732754"/>
                <a:gd name="connsiteY7" fmla="*/ 96370 h 578206"/>
                <a:gd name="connsiteX8" fmla="*/ 2732754 w 2732754"/>
                <a:gd name="connsiteY8" fmla="*/ 481836 h 578206"/>
                <a:gd name="connsiteX9" fmla="*/ 2636384 w 2732754"/>
                <a:gd name="connsiteY9" fmla="*/ 578206 h 578206"/>
                <a:gd name="connsiteX10" fmla="*/ 2153781 w 2732754"/>
                <a:gd name="connsiteY10" fmla="*/ 578206 h 578206"/>
                <a:gd name="connsiteX11" fmla="*/ 1620378 w 2732754"/>
                <a:gd name="connsiteY11" fmla="*/ 578206 h 578206"/>
                <a:gd name="connsiteX12" fmla="*/ 1086975 w 2732754"/>
                <a:gd name="connsiteY12" fmla="*/ 578206 h 578206"/>
                <a:gd name="connsiteX13" fmla="*/ 655173 w 2732754"/>
                <a:gd name="connsiteY13" fmla="*/ 578206 h 578206"/>
                <a:gd name="connsiteX14" fmla="*/ 96370 w 2732754"/>
                <a:gd name="connsiteY14" fmla="*/ 578206 h 578206"/>
                <a:gd name="connsiteX15" fmla="*/ 0 w 2732754"/>
                <a:gd name="connsiteY15" fmla="*/ 481836 h 578206"/>
                <a:gd name="connsiteX16" fmla="*/ 0 w 2732754"/>
                <a:gd name="connsiteY16" fmla="*/ 96370 h 57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2754" h="578206" extrusionOk="0">
                  <a:moveTo>
                    <a:pt x="0" y="96370"/>
                  </a:moveTo>
                  <a:cubicBezTo>
                    <a:pt x="-10270" y="47313"/>
                    <a:pt x="42342" y="-2605"/>
                    <a:pt x="96370" y="0"/>
                  </a:cubicBezTo>
                  <a:cubicBezTo>
                    <a:pt x="261670" y="-6624"/>
                    <a:pt x="436315" y="23730"/>
                    <a:pt x="528172" y="0"/>
                  </a:cubicBezTo>
                  <a:cubicBezTo>
                    <a:pt x="620029" y="-23730"/>
                    <a:pt x="870824" y="54347"/>
                    <a:pt x="985375" y="0"/>
                  </a:cubicBezTo>
                  <a:cubicBezTo>
                    <a:pt x="1099926" y="-54347"/>
                    <a:pt x="1260626" y="33680"/>
                    <a:pt x="1518778" y="0"/>
                  </a:cubicBezTo>
                  <a:cubicBezTo>
                    <a:pt x="1776930" y="-33680"/>
                    <a:pt x="1901142" y="24399"/>
                    <a:pt x="2052181" y="0"/>
                  </a:cubicBezTo>
                  <a:cubicBezTo>
                    <a:pt x="2203220" y="-24399"/>
                    <a:pt x="2494097" y="67938"/>
                    <a:pt x="2636384" y="0"/>
                  </a:cubicBezTo>
                  <a:cubicBezTo>
                    <a:pt x="2688198" y="13236"/>
                    <a:pt x="2737636" y="49586"/>
                    <a:pt x="2732754" y="96370"/>
                  </a:cubicBezTo>
                  <a:cubicBezTo>
                    <a:pt x="2752580" y="261741"/>
                    <a:pt x="2722241" y="310106"/>
                    <a:pt x="2732754" y="481836"/>
                  </a:cubicBezTo>
                  <a:cubicBezTo>
                    <a:pt x="2742371" y="534447"/>
                    <a:pt x="2680528" y="581654"/>
                    <a:pt x="2636384" y="578206"/>
                  </a:cubicBezTo>
                  <a:cubicBezTo>
                    <a:pt x="2415778" y="628647"/>
                    <a:pt x="2363883" y="552728"/>
                    <a:pt x="2153781" y="578206"/>
                  </a:cubicBezTo>
                  <a:cubicBezTo>
                    <a:pt x="1943679" y="603684"/>
                    <a:pt x="1877167" y="541389"/>
                    <a:pt x="1620378" y="578206"/>
                  </a:cubicBezTo>
                  <a:cubicBezTo>
                    <a:pt x="1363589" y="615023"/>
                    <a:pt x="1274174" y="558665"/>
                    <a:pt x="1086975" y="578206"/>
                  </a:cubicBezTo>
                  <a:cubicBezTo>
                    <a:pt x="899776" y="597747"/>
                    <a:pt x="847494" y="533580"/>
                    <a:pt x="655173" y="578206"/>
                  </a:cubicBezTo>
                  <a:cubicBezTo>
                    <a:pt x="462852" y="622832"/>
                    <a:pt x="246747" y="543143"/>
                    <a:pt x="96370" y="578206"/>
                  </a:cubicBezTo>
                  <a:cubicBezTo>
                    <a:pt x="51527" y="576780"/>
                    <a:pt x="5734" y="545405"/>
                    <a:pt x="0" y="481836"/>
                  </a:cubicBezTo>
                  <a:cubicBezTo>
                    <a:pt x="-40958" y="318784"/>
                    <a:pt x="17784" y="210216"/>
                    <a:pt x="0" y="96370"/>
                  </a:cubicBezTo>
                  <a:close/>
                </a:path>
              </a:pathLst>
            </a:custGeom>
            <a:noFill/>
            <a:ln w="28575"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180" name="Lenas zweiter Entwurf"/>
            <p:cNvSpPr txBox="1"/>
            <p:nvPr/>
          </p:nvSpPr>
          <p:spPr bwMode="auto">
            <a:xfrm>
              <a:off x="83355" y="0"/>
              <a:ext cx="2566042" cy="688461"/>
            </a:xfrm>
            <a:prstGeom prst="rect">
              <a:avLst/>
            </a:prstGeom>
            <a:noFill/>
            <a:ln w="12700" cap="flat">
              <a:noFill/>
              <a:miter lim="400000"/>
            </a:ln>
            <a:effectLst/>
          </p:spPr>
          <p:txBody>
            <a:bodyPr wrap="square" lIns="45718" tIns="45718" rIns="45718" bIns="45718" numCol="1" anchor="ctr">
              <a:noAutofit/>
            </a:bodyPr>
            <a:lstStyle>
              <a:lvl1pPr algn="ctr">
                <a:defRPr b="1">
                  <a:latin typeface="Fibel Nord"/>
                  <a:ea typeface="Fibel Nord"/>
                  <a:cs typeface="Fibel Nord"/>
                </a:defRPr>
              </a:lvl1pPr>
            </a:lstStyle>
            <a:p>
              <a:pPr>
                <a:defRPr/>
              </a:pPr>
              <a:r>
                <a:rPr lang="de-DE"/>
                <a:t>Matteos</a:t>
              </a:r>
              <a:r>
                <a:t> </a:t>
              </a:r>
              <a:r>
                <a:rPr lang="de-DE"/>
                <a:t>Endfassung</a:t>
              </a:r>
              <a:endParaRPr/>
            </a:p>
          </p:txBody>
        </p:sp>
      </p:grpSp>
      <p:grpSp>
        <p:nvGrpSpPr>
          <p:cNvPr id="187" name="Group"/>
          <p:cNvGrpSpPr/>
          <p:nvPr/>
        </p:nvGrpSpPr>
        <p:grpSpPr bwMode="auto">
          <a:xfrm>
            <a:off x="437194" y="1355533"/>
            <a:ext cx="6230624" cy="1145977"/>
            <a:chOff x="8612" y="-414219"/>
            <a:chExt cx="6230622" cy="1145975"/>
          </a:xfrm>
        </p:grpSpPr>
        <p:sp>
          <p:nvSpPr>
            <p:cNvPr id="183" name="TextBox 22"/>
            <p:cNvSpPr txBox="1"/>
            <p:nvPr/>
          </p:nvSpPr>
          <p:spPr bwMode="auto">
            <a:xfrm>
              <a:off x="482306" y="-407508"/>
              <a:ext cx="5756928" cy="1139264"/>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err="1"/>
                <a:t>Lies</a:t>
              </a:r>
              <a:r>
                <a:rPr lang="de-DE" spc="50" dirty="0"/>
                <a:t> dir Matteos Endfassung noch einmal durch. </a:t>
              </a:r>
            </a:p>
            <a:p>
              <a:pPr>
                <a:defRPr/>
              </a:pPr>
              <a:endParaRPr spc="50" dirty="0"/>
            </a:p>
            <a:p>
              <a:pPr>
                <a:defRPr/>
              </a:pPr>
              <a:r>
                <a:rPr lang="de-DE" spc="50" dirty="0"/>
                <a:t>	Unterstreiche die wörtliche Rede.</a:t>
              </a:r>
              <a:endParaRPr spc="50" dirty="0"/>
            </a:p>
            <a:p>
              <a:pPr>
                <a:defRPr/>
              </a:pPr>
              <a:endParaRPr lang="de-DE" spc="50" dirty="0"/>
            </a:p>
            <a:p>
              <a:pPr>
                <a:defRPr/>
              </a:pPr>
              <a:r>
                <a:rPr lang="de-DE" spc="50" dirty="0"/>
                <a:t>	Umkreise die Wörter, mit denen die wörtliche Rede 	eingeleitet wird.</a:t>
              </a:r>
              <a:endParaRPr spc="50" dirty="0"/>
            </a:p>
          </p:txBody>
        </p:sp>
        <p:grpSp>
          <p:nvGrpSpPr>
            <p:cNvPr id="186" name="Oval 23"/>
            <p:cNvGrpSpPr/>
            <p:nvPr/>
          </p:nvGrpSpPr>
          <p:grpSpPr bwMode="auto">
            <a:xfrm>
              <a:off x="8612" y="-414219"/>
              <a:ext cx="431900" cy="444896"/>
              <a:chOff x="8613" y="-414218"/>
              <a:chExt cx="431898" cy="444895"/>
            </a:xfrm>
          </p:grpSpPr>
          <p:sp>
            <p:nvSpPr>
              <p:cNvPr id="184" name="Circle"/>
              <p:cNvSpPr/>
              <p:nvPr/>
            </p:nvSpPr>
            <p:spPr bwMode="auto">
              <a:xfrm>
                <a:off x="8613" y="-404762"/>
                <a:ext cx="431898" cy="425991"/>
              </a:xfrm>
              <a:custGeom>
                <a:avLst/>
                <a:gdLst>
                  <a:gd name="connsiteX0" fmla="*/ 0 w 431898"/>
                  <a:gd name="connsiteY0" fmla="*/ 212996 h 425991"/>
                  <a:gd name="connsiteX1" fmla="*/ 215949 w 431898"/>
                  <a:gd name="connsiteY1" fmla="*/ 0 h 425991"/>
                  <a:gd name="connsiteX2" fmla="*/ 431898 w 431898"/>
                  <a:gd name="connsiteY2" fmla="*/ 212996 h 425991"/>
                  <a:gd name="connsiteX3" fmla="*/ 215949 w 431898"/>
                  <a:gd name="connsiteY3" fmla="*/ 425992 h 425991"/>
                  <a:gd name="connsiteX4" fmla="*/ 0 w 431898"/>
                  <a:gd name="connsiteY4" fmla="*/ 212996 h 425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98" h="425991" fill="none" extrusionOk="0">
                    <a:moveTo>
                      <a:pt x="0" y="212996"/>
                    </a:moveTo>
                    <a:cubicBezTo>
                      <a:pt x="-23370" y="121929"/>
                      <a:pt x="96853" y="-33978"/>
                      <a:pt x="215949" y="0"/>
                    </a:cubicBezTo>
                    <a:cubicBezTo>
                      <a:pt x="329301" y="2885"/>
                      <a:pt x="431144" y="88006"/>
                      <a:pt x="431898" y="212996"/>
                    </a:cubicBezTo>
                    <a:cubicBezTo>
                      <a:pt x="437023" y="363339"/>
                      <a:pt x="325212" y="435380"/>
                      <a:pt x="215949" y="425992"/>
                    </a:cubicBezTo>
                    <a:cubicBezTo>
                      <a:pt x="94409" y="398077"/>
                      <a:pt x="-2531" y="331282"/>
                      <a:pt x="0" y="212996"/>
                    </a:cubicBezTo>
                    <a:close/>
                  </a:path>
                  <a:path w="431898" h="425991" stroke="0" extrusionOk="0">
                    <a:moveTo>
                      <a:pt x="0" y="212996"/>
                    </a:moveTo>
                    <a:cubicBezTo>
                      <a:pt x="-28397" y="78064"/>
                      <a:pt x="88089" y="15869"/>
                      <a:pt x="215949" y="0"/>
                    </a:cubicBezTo>
                    <a:cubicBezTo>
                      <a:pt x="318816" y="-8334"/>
                      <a:pt x="426823" y="77166"/>
                      <a:pt x="431898" y="212996"/>
                    </a:cubicBezTo>
                    <a:cubicBezTo>
                      <a:pt x="437559" y="354847"/>
                      <a:pt x="335717" y="434373"/>
                      <a:pt x="215949" y="425992"/>
                    </a:cubicBezTo>
                    <a:cubicBezTo>
                      <a:pt x="108247" y="436333"/>
                      <a:pt x="23091" y="343511"/>
                      <a:pt x="0" y="212996"/>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185" name="1"/>
              <p:cNvSpPr txBox="1"/>
              <p:nvPr/>
            </p:nvSpPr>
            <p:spPr bwMode="auto">
              <a:xfrm>
                <a:off x="133347" y="-414218"/>
                <a:ext cx="182429" cy="444895"/>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t>1</a:t>
                </a:r>
              </a:p>
            </p:txBody>
          </p:sp>
        </p:grpSp>
      </p:grpSp>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pic>
        <p:nvPicPr>
          <p:cNvPr id="5" name="Grafik 4" descr="Ein Bild, das Text, Screenshot, Reihe enthält.&#10;&#10;Automatisch generierte Beschreibung"/>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rcRect l="15359" t="83977" r="50000" b="11013"/>
          <a:stretch/>
        </p:blipFill>
        <p:spPr bwMode="auto">
          <a:xfrm>
            <a:off x="1193414" y="2177386"/>
            <a:ext cx="1583677" cy="171790"/>
          </a:xfrm>
          <a:prstGeom prst="rect">
            <a:avLst/>
          </a:prstGeom>
        </p:spPr>
      </p:pic>
      <p:sp>
        <p:nvSpPr>
          <p:cNvPr id="7" name="Oval 64"/>
          <p:cNvSpPr/>
          <p:nvPr/>
        </p:nvSpPr>
        <p:spPr bwMode="auto">
          <a:xfrm>
            <a:off x="915819" y="1895100"/>
            <a:ext cx="349487" cy="349489"/>
          </a:xfrm>
          <a:custGeom>
            <a:avLst/>
            <a:gdLst>
              <a:gd name="connsiteX0" fmla="*/ 0 w 349487"/>
              <a:gd name="connsiteY0" fmla="*/ 174745 h 349489"/>
              <a:gd name="connsiteX1" fmla="*/ 174744 w 349487"/>
              <a:gd name="connsiteY1" fmla="*/ 0 h 349489"/>
              <a:gd name="connsiteX2" fmla="*/ 349488 w 349487"/>
              <a:gd name="connsiteY2" fmla="*/ 174745 h 349489"/>
              <a:gd name="connsiteX3" fmla="*/ 174744 w 349487"/>
              <a:gd name="connsiteY3" fmla="*/ 349490 h 349489"/>
              <a:gd name="connsiteX4" fmla="*/ 0 w 349487"/>
              <a:gd name="connsiteY4" fmla="*/ 174745 h 34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87" h="349489" fill="none" extrusionOk="0">
                <a:moveTo>
                  <a:pt x="0" y="174745"/>
                </a:moveTo>
                <a:cubicBezTo>
                  <a:pt x="-12933" y="79326"/>
                  <a:pt x="83380" y="12599"/>
                  <a:pt x="174744" y="0"/>
                </a:cubicBezTo>
                <a:cubicBezTo>
                  <a:pt x="268951" y="6942"/>
                  <a:pt x="368940" y="79847"/>
                  <a:pt x="349488" y="174745"/>
                </a:cubicBezTo>
                <a:cubicBezTo>
                  <a:pt x="354814" y="246240"/>
                  <a:pt x="259521" y="329676"/>
                  <a:pt x="174744" y="349490"/>
                </a:cubicBezTo>
                <a:cubicBezTo>
                  <a:pt x="82599" y="342743"/>
                  <a:pt x="-6626" y="272787"/>
                  <a:pt x="0" y="174745"/>
                </a:cubicBezTo>
                <a:close/>
              </a:path>
              <a:path w="349487" h="349489" stroke="0" extrusionOk="0">
                <a:moveTo>
                  <a:pt x="0" y="174745"/>
                </a:moveTo>
                <a:cubicBezTo>
                  <a:pt x="3150" y="100565"/>
                  <a:pt x="61135" y="-17019"/>
                  <a:pt x="174744" y="0"/>
                </a:cubicBezTo>
                <a:cubicBezTo>
                  <a:pt x="282646" y="16602"/>
                  <a:pt x="355313" y="73838"/>
                  <a:pt x="349488" y="174745"/>
                </a:cubicBezTo>
                <a:cubicBezTo>
                  <a:pt x="362372" y="260118"/>
                  <a:pt x="296174" y="352777"/>
                  <a:pt x="174744" y="349490"/>
                </a:cubicBezTo>
                <a:cubicBezTo>
                  <a:pt x="68956" y="339576"/>
                  <a:pt x="1875" y="265644"/>
                  <a:pt x="0" y="174745"/>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8" name="TextBox 65"/>
          <p:cNvSpPr txBox="1"/>
          <p:nvPr/>
        </p:nvSpPr>
        <p:spPr bwMode="auto">
          <a:xfrm>
            <a:off x="990399" y="1897845"/>
            <a:ext cx="640720" cy="317930"/>
          </a:xfrm>
          <a:prstGeom prst="rect">
            <a:avLst/>
          </a:prstGeom>
          <a:noFill/>
          <a:ln w="12700" cap="flat">
            <a:noFill/>
            <a:miter lim="400000"/>
          </a:ln>
          <a:effectLst/>
        </p:spPr>
        <p:txBody>
          <a:bodyPr wrap="square" lIns="45718" tIns="45718" rIns="45718" bIns="45718" numCol="1" anchor="t">
            <a:noAutofit/>
          </a:bodyPr>
          <a:lstStyle>
            <a:lvl1pPr>
              <a:defRPr sz="1600" b="1">
                <a:solidFill>
                  <a:srgbClr val="FFFFFF"/>
                </a:solidFill>
                <a:latin typeface="Fibel Nord"/>
                <a:ea typeface="Fibel Nord"/>
                <a:cs typeface="Fibel Nord"/>
              </a:defRPr>
            </a:lvl1pPr>
          </a:lstStyle>
          <a:p>
            <a:pPr>
              <a:defRPr/>
            </a:pPr>
            <a:r>
              <a:t>a.</a:t>
            </a:r>
          </a:p>
        </p:txBody>
      </p:sp>
      <p:sp>
        <p:nvSpPr>
          <p:cNvPr id="9" name="Oval 64"/>
          <p:cNvSpPr/>
          <p:nvPr/>
        </p:nvSpPr>
        <p:spPr bwMode="auto">
          <a:xfrm>
            <a:off x="909184" y="2395755"/>
            <a:ext cx="349487" cy="349489"/>
          </a:xfrm>
          <a:custGeom>
            <a:avLst/>
            <a:gdLst>
              <a:gd name="connsiteX0" fmla="*/ 0 w 349487"/>
              <a:gd name="connsiteY0" fmla="*/ 174745 h 349489"/>
              <a:gd name="connsiteX1" fmla="*/ 174744 w 349487"/>
              <a:gd name="connsiteY1" fmla="*/ 0 h 349489"/>
              <a:gd name="connsiteX2" fmla="*/ 349488 w 349487"/>
              <a:gd name="connsiteY2" fmla="*/ 174745 h 349489"/>
              <a:gd name="connsiteX3" fmla="*/ 174744 w 349487"/>
              <a:gd name="connsiteY3" fmla="*/ 349490 h 349489"/>
              <a:gd name="connsiteX4" fmla="*/ 0 w 349487"/>
              <a:gd name="connsiteY4" fmla="*/ 174745 h 34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87" h="349489" fill="none" extrusionOk="0">
                <a:moveTo>
                  <a:pt x="0" y="174745"/>
                </a:moveTo>
                <a:cubicBezTo>
                  <a:pt x="-12933" y="79326"/>
                  <a:pt x="83380" y="12599"/>
                  <a:pt x="174744" y="0"/>
                </a:cubicBezTo>
                <a:cubicBezTo>
                  <a:pt x="268951" y="6942"/>
                  <a:pt x="368940" y="79847"/>
                  <a:pt x="349488" y="174745"/>
                </a:cubicBezTo>
                <a:cubicBezTo>
                  <a:pt x="354814" y="246240"/>
                  <a:pt x="259521" y="329676"/>
                  <a:pt x="174744" y="349490"/>
                </a:cubicBezTo>
                <a:cubicBezTo>
                  <a:pt x="82599" y="342743"/>
                  <a:pt x="-6626" y="272787"/>
                  <a:pt x="0" y="174745"/>
                </a:cubicBezTo>
                <a:close/>
              </a:path>
              <a:path w="349487" h="349489" stroke="0" extrusionOk="0">
                <a:moveTo>
                  <a:pt x="0" y="174745"/>
                </a:moveTo>
                <a:cubicBezTo>
                  <a:pt x="3150" y="100565"/>
                  <a:pt x="61135" y="-17019"/>
                  <a:pt x="174744" y="0"/>
                </a:cubicBezTo>
                <a:cubicBezTo>
                  <a:pt x="282646" y="16602"/>
                  <a:pt x="355313" y="73838"/>
                  <a:pt x="349488" y="174745"/>
                </a:cubicBezTo>
                <a:cubicBezTo>
                  <a:pt x="362372" y="260118"/>
                  <a:pt x="296174" y="352777"/>
                  <a:pt x="174744" y="349490"/>
                </a:cubicBezTo>
                <a:cubicBezTo>
                  <a:pt x="68956" y="339576"/>
                  <a:pt x="1875" y="265644"/>
                  <a:pt x="0" y="174745"/>
                </a:cubicBezTo>
                <a:close/>
              </a:path>
            </a:pathLst>
          </a:custGeom>
          <a:solidFill>
            <a:schemeClr val="accent6">
              <a:lumMod val="40000"/>
              <a:lumOff val="60000"/>
            </a:schemeClr>
          </a:solidFill>
          <a:ln w="12700" cap="flat">
            <a:solidFill>
              <a:schemeClr val="accent6">
                <a:lumMod val="40000"/>
                <a:lumOff val="60000"/>
              </a:schemeClr>
            </a:solidFill>
            <a:prstDash val="solid"/>
            <a:miter lim="800000"/>
          </a:ln>
          <a:effectLst/>
        </p:spPr>
        <p:txBody>
          <a:bodyPr wrap="square" lIns="45718" tIns="45718" rIns="45718" bIns="45718" numCol="1" anchor="ctr">
            <a:noAutofit/>
          </a:bodyPr>
          <a:lstStyle/>
          <a:p>
            <a:pPr algn="ctr">
              <a:defRPr sz="1200" b="1">
                <a:solidFill>
                  <a:srgbClr val="FFFFFF"/>
                </a:solidFill>
                <a:latin typeface="Fibel Nord"/>
                <a:ea typeface="Fibel Nord"/>
                <a:cs typeface="Fibel Nord"/>
              </a:defRPr>
            </a:pPr>
            <a:endParaRPr sz="1200"/>
          </a:p>
        </p:txBody>
      </p:sp>
      <p:sp>
        <p:nvSpPr>
          <p:cNvPr id="10" name="TextBox 65"/>
          <p:cNvSpPr txBox="1"/>
          <p:nvPr/>
        </p:nvSpPr>
        <p:spPr bwMode="auto">
          <a:xfrm>
            <a:off x="983764" y="2398500"/>
            <a:ext cx="640720" cy="317930"/>
          </a:xfrm>
          <a:prstGeom prst="rect">
            <a:avLst/>
          </a:prstGeom>
          <a:noFill/>
          <a:ln w="12700" cap="flat">
            <a:noFill/>
            <a:miter lim="400000"/>
          </a:ln>
          <a:effectLst/>
        </p:spPr>
        <p:txBody>
          <a:bodyPr wrap="square" lIns="45718" tIns="45718" rIns="45718" bIns="45718" numCol="1" anchor="t">
            <a:noAutofit/>
          </a:bodyPr>
          <a:lstStyle>
            <a:lvl1pPr>
              <a:defRPr sz="1600" b="1">
                <a:solidFill>
                  <a:srgbClr val="FFFFFF"/>
                </a:solidFill>
                <a:latin typeface="Fibel Nord"/>
                <a:ea typeface="Fibel Nord"/>
                <a:cs typeface="Fibel Nord"/>
              </a:defRPr>
            </a:lvl1pPr>
          </a:lstStyle>
          <a:p>
            <a:pPr>
              <a:defRPr/>
            </a:pPr>
            <a:r>
              <a:rPr lang="de-DE" dirty="0"/>
              <a:t>b</a:t>
            </a:r>
            <a:r>
              <a:rPr dirty="0"/>
              <a:t>.</a:t>
            </a:r>
          </a:p>
        </p:txBody>
      </p:sp>
      <p:pic>
        <p:nvPicPr>
          <p:cNvPr id="11" name="Grafik 10" descr="Ein Bild, das Entwurf, Zeichnung, Kleidung, Clipart enthält.&#10;&#10;Automatisch generierte Beschreibung"/>
          <p:cNvPicPr>
            <a:picLocks noChangeAspect="1"/>
          </p:cNvPicPr>
          <p:nvPr/>
        </p:nvPicPr>
        <p:blipFill>
          <a:blip r:embed="rId3"/>
          <a:stretch/>
        </p:blipFill>
        <p:spPr bwMode="auto">
          <a:xfrm flipH="1">
            <a:off x="5635004" y="2948949"/>
            <a:ext cx="776507" cy="1421153"/>
          </a:xfrm>
          <a:prstGeom prst="rect">
            <a:avLst/>
          </a:prstGeom>
        </p:spPr>
      </p:pic>
      <p:pic>
        <p:nvPicPr>
          <p:cNvPr id="13" name="Picture 6" descr="Sprechblase, Plaudern, Ballon, Blase"/>
          <p:cNvPicPr>
            <a:picLocks noChangeAspect="1" noChangeArrowheads="1"/>
          </p:cNvPicPr>
          <p:nvPr/>
        </p:nvPicPr>
        <p:blipFill>
          <a:blip r:embed="rId4">
            <a:duotone>
              <a:schemeClr val="accent2">
                <a:shade val="45000"/>
                <a:satMod val="135000"/>
              </a:schemeClr>
              <a:prstClr val="white"/>
            </a:duotone>
          </a:blip>
          <a:stretch/>
        </p:blipFill>
        <p:spPr bwMode="auto">
          <a:xfrm flipH="1">
            <a:off x="4483033" y="2928252"/>
            <a:ext cx="1363335" cy="1222900"/>
          </a:xfrm>
          <a:prstGeom prst="rect">
            <a:avLst/>
          </a:prstGeom>
          <a:noFill/>
        </p:spPr>
      </p:pic>
      <p:sp>
        <p:nvSpPr>
          <p:cNvPr id="14" name="Textfeld 13"/>
          <p:cNvSpPr txBox="1"/>
          <p:nvPr/>
        </p:nvSpPr>
        <p:spPr bwMode="auto">
          <a:xfrm>
            <a:off x="4429372" y="2994427"/>
            <a:ext cx="1571956" cy="83099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1200" dirty="0">
                <a:solidFill>
                  <a:srgbClr val="DA9B72"/>
                </a:solidFill>
                <a:latin typeface="Kollektif"/>
              </a:rPr>
              <a:t>„Wörtliche Rede macht meine Geschichte lebendiger!“</a:t>
            </a:r>
            <a:endParaRPr dirty="0">
              <a:solidFill>
                <a:srgbClr val="DA9B72"/>
              </a:solidFill>
            </a:endParaRPr>
          </a:p>
        </p:txBody>
      </p:sp>
      <p:pic>
        <p:nvPicPr>
          <p:cNvPr id="15" name="Picture 2" descr="Karikatur, Symbol, Die Glühbirne"/>
          <p:cNvPicPr>
            <a:picLocks noChangeAspect="1" noChangeArrowheads="1"/>
          </p:cNvPicPr>
          <p:nvPr/>
        </p:nvPicPr>
        <p:blipFill>
          <a:blip r:embed="rId5"/>
          <a:stretch/>
        </p:blipFill>
        <p:spPr bwMode="auto">
          <a:xfrm rot="20534755">
            <a:off x="5578291" y="2757658"/>
            <a:ext cx="470279" cy="496622"/>
          </a:xfrm>
          <a:prstGeom prst="rect">
            <a:avLst/>
          </a:prstGeom>
          <a:noFill/>
        </p:spPr>
      </p:pic>
      <p:pic>
        <p:nvPicPr>
          <p:cNvPr id="17" name="Grafik 16" descr="Ein Bild, das Text, Screenshot, Handschrift enthält.&#10;&#10;Automatisch generierte Beschreibung"/>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rcRect l="12400" t="30391" r="43885" b="57698"/>
          <a:stretch/>
        </p:blipFill>
        <p:spPr bwMode="auto">
          <a:xfrm>
            <a:off x="1315930" y="2347134"/>
            <a:ext cx="906278" cy="543654"/>
          </a:xfrm>
          <a:prstGeom prst="rect">
            <a:avLst/>
          </a:prstGeom>
        </p:spPr>
      </p:pic>
      <p:sp>
        <p:nvSpPr>
          <p:cNvPr id="2" name="TextBox 13"/>
          <p:cNvSpPr txBox="1"/>
          <p:nvPr/>
        </p:nvSpPr>
        <p:spPr bwMode="auto">
          <a:xfrm>
            <a:off x="413126" y="3857365"/>
            <a:ext cx="6139252" cy="6263505"/>
          </a:xfrm>
          <a:prstGeom prst="rect">
            <a:avLst/>
          </a:prstGeom>
          <a:ln w="12700">
            <a:miter lim="400000"/>
          </a:ln>
        </p:spPr>
        <p:txBody>
          <a:bodyPr wrap="square" lIns="45718" tIns="45718" rIns="45718" bIns="45718">
            <a:spAutoFit/>
          </a:bodyPr>
          <a:lstStyle>
            <a:lvl1pPr>
              <a:lnSpc>
                <a:spcPct val="150000"/>
              </a:lnSpc>
              <a:defRPr>
                <a:latin typeface="Comic Sans MS"/>
                <a:ea typeface="Comic Sans MS"/>
                <a:cs typeface="Comic Sans MS"/>
              </a:defRPr>
            </a:lvl1pPr>
          </a:lstStyle>
          <a:p>
            <a:pPr algn="just">
              <a:defRPr/>
            </a:pPr>
            <a:r>
              <a:rPr lang="de-DE" b="1" dirty="0">
                <a:solidFill>
                  <a:schemeClr val="accent5">
                    <a:lumMod val="50000"/>
                  </a:schemeClr>
                </a:solidFill>
                <a:latin typeface="Noteworthy Light"/>
                <a:ea typeface="Noteworthy Light"/>
              </a:rPr>
              <a:t>Die starke Tochter </a:t>
            </a:r>
            <a:endParaRPr dirty="0"/>
          </a:p>
          <a:p>
            <a:pPr algn="just">
              <a:defRPr/>
            </a:pPr>
            <a:r>
              <a:rPr lang="de-DE" dirty="0">
                <a:solidFill>
                  <a:schemeClr val="accent5">
                    <a:lumMod val="50000"/>
                  </a:schemeClr>
                </a:solidFill>
                <a:latin typeface="Noteworthy Light"/>
                <a:ea typeface="Noteworthy Light"/>
              </a:rPr>
              <a:t>An einem sonnigen Morgen machte Malek gemeinsam mit seiner zehnjährigen Tochter Ela auf dem Sportplatz Sport. </a:t>
            </a:r>
            <a:endParaRPr dirty="0"/>
          </a:p>
          <a:p>
            <a:pPr algn="just">
              <a:defRPr/>
            </a:pPr>
            <a:r>
              <a:rPr lang="de-DE" dirty="0">
                <a:solidFill>
                  <a:schemeClr val="accent5">
                    <a:lumMod val="50000"/>
                  </a:schemeClr>
                </a:solidFill>
                <a:latin typeface="Noteworthy Light"/>
                <a:ea typeface="Noteworthy Light"/>
              </a:rPr>
              <a:t>Zuerst stemmten sie Gewichte und dann sprangen sie mit dem Springseil. Das machte Ela besonders viel Spaß. Doch das reichte dem Vater noch nicht. Malek griff freudig die Hand seiner Tochter und sagte: „Komm Ela, jetzt hebe ich dich hoch!“ Dann hob er Ela mit nur einer Hand hoch. Er wollte zeigen, dass er der Stärkere war. Aber dann kam etwas Überraschendes. Auch Ela ergriff die Hand ihres Vaters und rief: „Das kann ich auch, Papa!“ Dann schwang sie ihren fast doppelt so großen Papa kinderleicht in die Luft. </a:t>
            </a:r>
            <a:endParaRPr dirty="0"/>
          </a:p>
          <a:p>
            <a:pPr algn="just">
              <a:defRPr/>
            </a:pPr>
            <a:r>
              <a:rPr lang="de-DE" dirty="0">
                <a:solidFill>
                  <a:schemeClr val="accent5">
                    <a:lumMod val="50000"/>
                  </a:schemeClr>
                </a:solidFill>
                <a:latin typeface="Noteworthy Light"/>
                <a:ea typeface="Noteworthy Light"/>
              </a:rPr>
              <a:t>Der Vater war sehr erstaunt und dachte sich: „Meine Tochter ist stärker als ich. Jetzt muss ich dringend mehr Sport machen.“</a:t>
            </a:r>
            <a:endParaRPr dirty="0"/>
          </a:p>
          <a:p>
            <a:pPr algn="just">
              <a:defRPr/>
            </a:pPr>
            <a:endParaRPr lang="de-DE" sz="1600" dirty="0">
              <a:solidFill>
                <a:schemeClr val="accent5">
                  <a:lumMod val="50000"/>
                </a:schemeClr>
              </a:solidFill>
              <a:latin typeface="Noteworthy Light"/>
              <a:ea typeface="Noteworthy Light"/>
            </a:endParaRPr>
          </a:p>
        </p:txBody>
      </p:sp>
      <p:sp>
        <p:nvSpPr>
          <p:cNvPr id="26" name="Slide Number Placeholder 3">
            <a:extLst>
              <a:ext uri="{FF2B5EF4-FFF2-40B4-BE49-F238E27FC236}">
                <a16:creationId xmlns:a16="http://schemas.microsoft.com/office/drawing/2014/main" id="{29938488-6FF7-4C3F-B7C9-F42B04336572}"/>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123</a:t>
            </a:fld>
            <a:endParaRPr lang="de-DE" dirty="0"/>
          </a:p>
        </p:txBody>
      </p:sp>
      <p:grpSp>
        <p:nvGrpSpPr>
          <p:cNvPr id="28" name="Group 27">
            <a:extLst>
              <a:ext uri="{FF2B5EF4-FFF2-40B4-BE49-F238E27FC236}">
                <a16:creationId xmlns:a16="http://schemas.microsoft.com/office/drawing/2014/main" id="{5AF5E757-0D57-47B5-8987-A39A0E6BD80A}"/>
              </a:ext>
            </a:extLst>
          </p:cNvPr>
          <p:cNvGrpSpPr/>
          <p:nvPr/>
        </p:nvGrpSpPr>
        <p:grpSpPr>
          <a:xfrm>
            <a:off x="-251724" y="430642"/>
            <a:ext cx="7620000" cy="706497"/>
            <a:chOff x="-251724" y="430642"/>
            <a:chExt cx="7620000" cy="706497"/>
          </a:xfrm>
        </p:grpSpPr>
        <p:sp>
          <p:nvSpPr>
            <p:cNvPr id="29" name="TextBox 2">
              <a:extLst>
                <a:ext uri="{FF2B5EF4-FFF2-40B4-BE49-F238E27FC236}">
                  <a16:creationId xmlns:a16="http://schemas.microsoft.com/office/drawing/2014/main" id="{AB624E4E-D106-4EA2-A161-BD05D982390C}"/>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6.2: Wörtliche Rede</a:t>
              </a:r>
              <a:endParaRPr sz="2200" spc="50" dirty="0"/>
            </a:p>
          </p:txBody>
        </p:sp>
        <p:sp>
          <p:nvSpPr>
            <p:cNvPr id="30" name="Rectangle 7">
              <a:extLst>
                <a:ext uri="{FF2B5EF4-FFF2-40B4-BE49-F238E27FC236}">
                  <a16:creationId xmlns:a16="http://schemas.microsoft.com/office/drawing/2014/main" id="{00253B5D-701E-4AEB-B732-2157AF510391}"/>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pic>
        <p:nvPicPr>
          <p:cNvPr id="27" name="Picture 4" descr="Icon, Symbol, Stift, Bleistift, Design">
            <a:extLst>
              <a:ext uri="{FF2B5EF4-FFF2-40B4-BE49-F238E27FC236}">
                <a16:creationId xmlns:a16="http://schemas.microsoft.com/office/drawing/2014/main" id="{1ECB958A-A398-43E9-A556-7F398920F86D}"/>
              </a:ext>
            </a:extLst>
          </p:cNvPr>
          <p:cNvPicPr>
            <a:picLocks noChangeAspect="1" noChangeArrowheads="1"/>
          </p:cNvPicPr>
          <p:nvPr/>
        </p:nvPicPr>
        <p:blipFill>
          <a:blip r:embed="rId7">
            <a:duotone>
              <a:schemeClr val="accent6">
                <a:shade val="45000"/>
                <a:satMod val="135000"/>
              </a:schemeClr>
              <a:prstClr val="white"/>
            </a:duotone>
          </a:blip>
          <a:stretch/>
        </p:blipFill>
        <p:spPr bwMode="auto">
          <a:xfrm>
            <a:off x="5799221" y="1206561"/>
            <a:ext cx="594960" cy="59496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098" name="Picture 2" descr="Aquarell, Türkis, Malen, Abstrakt, Blau"/>
          <p:cNvPicPr>
            <a:picLocks noChangeAspect="1" noChangeArrowheads="1"/>
          </p:cNvPicPr>
          <p:nvPr/>
        </p:nvPicPr>
        <p:blipFill>
          <a:blip r:embed="rId2">
            <a:alphaModFix amt="35000"/>
            <a:duotone>
              <a:schemeClr val="accent4">
                <a:shade val="45000"/>
                <a:satMod val="135000"/>
              </a:schemeClr>
              <a:prstClr val="white"/>
            </a:duotone>
          </a:blip>
          <a:stretch/>
        </p:blipFill>
        <p:spPr bwMode="auto">
          <a:xfrm rot="5400000">
            <a:off x="-2659510" y="831332"/>
            <a:ext cx="12965048" cy="9084538"/>
          </a:xfrm>
          <a:prstGeom prst="rect">
            <a:avLst/>
          </a:prstGeom>
          <a:noFill/>
        </p:spPr>
      </p:pic>
      <p:sp>
        <p:nvSpPr>
          <p:cNvPr id="4" name="Textfeld 3"/>
          <p:cNvSpPr txBox="1"/>
          <p:nvPr/>
        </p:nvSpPr>
        <p:spPr bwMode="auto">
          <a:xfrm>
            <a:off x="406400" y="1154080"/>
            <a:ext cx="6079067" cy="1323439"/>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4000" b="1" dirty="0">
                <a:solidFill>
                  <a:srgbClr val="243C60"/>
                </a:solidFill>
                <a:latin typeface="Kollektif"/>
                <a:ea typeface="NOTEWORTHY LIGHT"/>
              </a:rPr>
              <a:t>Schreibprozess:</a:t>
            </a:r>
          </a:p>
          <a:p>
            <a:pPr algn="ctr">
              <a:defRPr/>
            </a:pPr>
            <a:r>
              <a:rPr lang="de-DE" sz="4000" dirty="0">
                <a:solidFill>
                  <a:srgbClr val="243C60"/>
                </a:solidFill>
                <a:latin typeface="Kollektif"/>
              </a:rPr>
              <a:t>Eltern-Kind-Geschichte</a:t>
            </a:r>
            <a:endParaRPr sz="1600" dirty="0"/>
          </a:p>
        </p:txBody>
      </p:sp>
      <p:sp>
        <p:nvSpPr>
          <p:cNvPr id="5" name="Textfeld 4"/>
          <p:cNvSpPr txBox="1"/>
          <p:nvPr/>
        </p:nvSpPr>
        <p:spPr bwMode="auto">
          <a:xfrm>
            <a:off x="872547" y="8129570"/>
            <a:ext cx="5112906" cy="707886"/>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4000" dirty="0">
                <a:solidFill>
                  <a:srgbClr val="243C60"/>
                </a:solidFill>
                <a:latin typeface="Kollektif"/>
                <a:ea typeface="Noteworthy Light"/>
              </a:rPr>
              <a:t>(Unterschrift)</a:t>
            </a:r>
            <a:endParaRPr sz="4000" dirty="0"/>
          </a:p>
        </p:txBody>
      </p:sp>
      <p:pic>
        <p:nvPicPr>
          <p:cNvPr id="17412" name="Picture 4" descr="Hand, Stift, Schreiben, Holding Pen"/>
          <p:cNvPicPr>
            <a:picLocks noChangeAspect="1" noChangeArrowheads="1"/>
          </p:cNvPicPr>
          <p:nvPr/>
        </p:nvPicPr>
        <p:blipFill>
          <a:blip r:embed="rId3"/>
          <a:stretch/>
        </p:blipFill>
        <p:spPr bwMode="auto">
          <a:xfrm>
            <a:off x="1052340" y="2993181"/>
            <a:ext cx="4753319" cy="4066728"/>
          </a:xfrm>
          <a:prstGeom prst="rect">
            <a:avLst/>
          </a:prstGeom>
          <a:noFill/>
        </p:spPr>
      </p:pic>
      <p:sp>
        <p:nvSpPr>
          <p:cNvPr id="7" name="Slide Number Placeholder 3">
            <a:extLst>
              <a:ext uri="{FF2B5EF4-FFF2-40B4-BE49-F238E27FC236}">
                <a16:creationId xmlns:a16="http://schemas.microsoft.com/office/drawing/2014/main" id="{CDE9D5EF-6525-4155-B1B7-081BC4284A16}"/>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125</a:t>
            </a:fld>
            <a:endParaRPr lang="de-DE"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437" name="Tabelle 31"/>
          <p:cNvGraphicFramePr>
            <a:graphicFrameLocks/>
          </p:cNvGraphicFramePr>
          <p:nvPr>
            <p:extLst>
              <p:ext uri="{D42A27DB-BD31-4B8C-83A1-F6EECF244321}">
                <p14:modId xmlns:p14="http://schemas.microsoft.com/office/powerpoint/2010/main" val="693509709"/>
              </p:ext>
            </p:extLst>
          </p:nvPr>
        </p:nvGraphicFramePr>
        <p:xfrm>
          <a:off x="347729" y="1074107"/>
          <a:ext cx="6106808" cy="6064404"/>
        </p:xfrm>
        <a:graphic>
          <a:graphicData uri="http://schemas.openxmlformats.org/drawingml/2006/table">
            <a:tbl>
              <a:tblPr bandRow="1"/>
              <a:tblGrid>
                <a:gridCol w="942264">
                  <a:extLst>
                    <a:ext uri="{9D8B030D-6E8A-4147-A177-3AD203B41FA5}">
                      <a16:colId xmlns:a16="http://schemas.microsoft.com/office/drawing/2014/main" val="20000"/>
                    </a:ext>
                  </a:extLst>
                </a:gridCol>
                <a:gridCol w="5164544">
                  <a:extLst>
                    <a:ext uri="{9D8B030D-6E8A-4147-A177-3AD203B41FA5}">
                      <a16:colId xmlns:a16="http://schemas.microsoft.com/office/drawing/2014/main" val="20001"/>
                    </a:ext>
                  </a:extLst>
                </a:gridCol>
              </a:tblGrid>
              <a:tr h="531464">
                <a:tc gridSpan="2">
                  <a:txBody>
                    <a:bodyPr/>
                    <a:lstStyle/>
                    <a:p>
                      <a:pPr algn="l" defTabSz="685800">
                        <a:defRPr sz="1600" b="1"/>
                      </a:pPr>
                      <a:r>
                        <a:rPr sz="1400" dirty="0">
                          <a:cs typeface="+mn-cs"/>
                        </a:rPr>
                        <a:t>ZIEL:</a:t>
                      </a:r>
                    </a:p>
                    <a:p>
                      <a:pPr algn="l" defTabSz="685800">
                        <a:defRPr sz="1300"/>
                      </a:pPr>
                      <a:r>
                        <a:rPr sz="1400" dirty="0">
                          <a:cs typeface="+mn-cs"/>
                        </a:rPr>
                        <a:t>Die </a:t>
                      </a:r>
                      <a:r>
                        <a:rPr lang="de-DE" sz="1400" dirty="0" err="1">
                          <a:cs typeface="+mn-cs"/>
                        </a:rPr>
                        <a:t>SuS</a:t>
                      </a:r>
                      <a:r>
                        <a:rPr sz="1400" dirty="0">
                          <a:cs typeface="+mn-cs"/>
                        </a:rPr>
                        <a:t> </a:t>
                      </a:r>
                      <a:r>
                        <a:rPr sz="1400" dirty="0" err="1">
                          <a:cs typeface="+mn-cs"/>
                        </a:rPr>
                        <a:t>nutzen</a:t>
                      </a:r>
                      <a:r>
                        <a:rPr sz="1400" dirty="0">
                          <a:cs typeface="+mn-cs"/>
                        </a:rPr>
                        <a:t> </a:t>
                      </a:r>
                      <a:r>
                        <a:rPr sz="1400" dirty="0" err="1">
                          <a:cs typeface="+mn-cs"/>
                        </a:rPr>
                        <a:t>Strukturierungs</a:t>
                      </a:r>
                      <a:r>
                        <a:rPr sz="1400" dirty="0">
                          <a:cs typeface="+mn-cs"/>
                        </a:rPr>
                        <a:t>- und </a:t>
                      </a:r>
                      <a:r>
                        <a:rPr sz="1400" dirty="0" err="1">
                          <a:cs typeface="+mn-cs"/>
                        </a:rPr>
                        <a:t>Planungshilfen</a:t>
                      </a:r>
                      <a:r>
                        <a:rPr sz="1400" dirty="0">
                          <a:cs typeface="+mn-cs"/>
                        </a:rPr>
                        <a:t> für die </a:t>
                      </a:r>
                      <a:r>
                        <a:rPr sz="1400" dirty="0" err="1">
                          <a:cs typeface="+mn-cs"/>
                        </a:rPr>
                        <a:t>Vorbereitung</a:t>
                      </a:r>
                      <a:r>
                        <a:rPr sz="1400" dirty="0">
                          <a:cs typeface="+mn-cs"/>
                        </a:rPr>
                        <a:t> </a:t>
                      </a:r>
                      <a:r>
                        <a:rPr lang="de-DE" sz="1400" dirty="0">
                          <a:cs typeface="+mn-cs"/>
                        </a:rPr>
                        <a:t>einer </a:t>
                      </a:r>
                      <a:r>
                        <a:rPr sz="1400" dirty="0" err="1">
                          <a:cs typeface="+mn-cs"/>
                        </a:rPr>
                        <a:t>eigenständige</a:t>
                      </a:r>
                      <a:r>
                        <a:rPr lang="de-DE" sz="1400" dirty="0">
                          <a:cs typeface="+mn-cs"/>
                        </a:rPr>
                        <a:t>n</a:t>
                      </a:r>
                      <a:r>
                        <a:rPr sz="1400" dirty="0">
                          <a:cs typeface="+mn-cs"/>
                        </a:rPr>
                        <a:t> </a:t>
                      </a:r>
                      <a:r>
                        <a:rPr sz="1400" dirty="0" err="1">
                          <a:cs typeface="+mn-cs"/>
                        </a:rPr>
                        <a:t>Textproduktion</a:t>
                      </a:r>
                      <a:r>
                        <a:rPr sz="1400" dirty="0">
                          <a:cs typeface="+mn-cs"/>
                        </a:rPr>
                        <a:t> (</a:t>
                      </a:r>
                      <a:r>
                        <a:rPr lang="de-DE" sz="1400" dirty="0">
                          <a:cs typeface="+mn-cs"/>
                        </a:rPr>
                        <a:t>Bildergeschichte</a:t>
                      </a:r>
                      <a:r>
                        <a:rPr sz="1400" dirty="0">
                          <a:cs typeface="+mn-cs"/>
                        </a:rPr>
                        <a:t>)</a:t>
                      </a:r>
                      <a:r>
                        <a:rPr lang="de-DE" sz="1400" dirty="0">
                          <a:cs typeface="+mn-cs"/>
                        </a:rPr>
                        <a:t>.</a:t>
                      </a:r>
                      <a:endParaRPr sz="1400" dirty="0">
                        <a:cs typeface="+mn-cs"/>
                      </a:endParaRP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679093">
                <a:tc gridSpan="2">
                  <a:txBody>
                    <a:bodyPr/>
                    <a:lstStyle/>
                    <a:p>
                      <a:pPr algn="l" defTabSz="685800">
                        <a:defRPr sz="1800"/>
                      </a:pPr>
                      <a:r>
                        <a:rPr lang="de-DE" sz="1400" b="1">
                          <a:cs typeface="+mn-cs"/>
                        </a:rPr>
                        <a:t>Einstieg:</a:t>
                      </a:r>
                      <a:endParaRPr sz="1400">
                        <a:cs typeface="+mn-cs"/>
                      </a:endParaRPr>
                    </a:p>
                    <a:p>
                      <a:pPr marL="171450" indent="-171450" algn="l" defTabSz="685800">
                        <a:buFont typeface="Arial"/>
                        <a:buChar char="•"/>
                        <a:defRPr sz="1800"/>
                      </a:pPr>
                      <a:r>
                        <a:rPr lang="de-DE" sz="1400">
                          <a:cs typeface="+mn-cs"/>
                        </a:rPr>
                        <a:t>Die Lehrperson erklärt, dass die SuS mithilfe einer Planungstabelle eine Bildergeschichte planen werden. </a:t>
                      </a:r>
                      <a:endParaRPr sz="1400">
                        <a:cs typeface="+mn-cs"/>
                      </a:endParaRPr>
                    </a:p>
                    <a:p>
                      <a:pPr marL="171450" indent="-171450" algn="l" defTabSz="685800">
                        <a:buFont typeface="Arial"/>
                        <a:buChar char="•"/>
                        <a:defRPr sz="1800"/>
                      </a:pPr>
                      <a:r>
                        <a:rPr lang="de-DE" sz="1400">
                          <a:cs typeface="+mn-cs"/>
                        </a:rPr>
                        <a:t>Die Lehrperson teilt den Lernenden mit, dass sie in der darauffolgenden Unterrichtsstunde auf der Grundlage der verschiedenen Planungselemente eine Bildergeschichte schreiben werden. </a:t>
                      </a:r>
                      <a:endParaRPr sz="1400">
                        <a:cs typeface="+mn-cs"/>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1"/>
                  </a:ext>
                </a:extLst>
              </a:tr>
              <a:tr h="1417237">
                <a:tc>
                  <a:txBody>
                    <a:bodyPr/>
                    <a:lstStyle/>
                    <a:p>
                      <a:pPr marL="0" marR="0" lvl="0" indent="0" algn="ctr" defTabSz="685800">
                        <a:lnSpc>
                          <a:spcPct val="100000"/>
                        </a:lnSpc>
                        <a:spcBef>
                          <a:spcPts val="0"/>
                        </a:spcBef>
                        <a:spcAft>
                          <a:spcPts val="0"/>
                        </a:spcAft>
                        <a:buClrTx/>
                        <a:buSzTx/>
                        <a:buFontTx/>
                        <a:buNone/>
                        <a:defRPr sz="1800"/>
                      </a:pPr>
                      <a:r>
                        <a:rPr lang="de-DE" sz="1400" b="1" dirty="0">
                          <a:cs typeface="+mn-cs"/>
                        </a:rPr>
                        <a:t>AB 7.1a</a:t>
                      </a:r>
                    </a:p>
                    <a:p>
                      <a:pPr marL="0" marR="0" lvl="0" indent="0" algn="ctr" defTabSz="685800">
                        <a:lnSpc>
                          <a:spcPct val="100000"/>
                        </a:lnSpc>
                        <a:spcBef>
                          <a:spcPts val="0"/>
                        </a:spcBef>
                        <a:spcAft>
                          <a:spcPts val="0"/>
                        </a:spcAft>
                        <a:buClrTx/>
                        <a:buSzTx/>
                        <a:buFontTx/>
                        <a:buNone/>
                        <a:defRPr sz="1800"/>
                      </a:pPr>
                      <a:r>
                        <a:rPr lang="de-DE" sz="1400" b="1" dirty="0">
                          <a:cs typeface="+mn-cs"/>
                        </a:rPr>
                        <a:t>AB 7.1b</a:t>
                      </a:r>
                    </a:p>
                    <a:p>
                      <a:pPr marL="0" marR="0" lvl="0" indent="0" algn="ctr" defTabSz="685800">
                        <a:lnSpc>
                          <a:spcPct val="100000"/>
                        </a:lnSpc>
                        <a:spcBef>
                          <a:spcPts val="0"/>
                        </a:spcBef>
                        <a:spcAft>
                          <a:spcPts val="0"/>
                        </a:spcAft>
                        <a:buClrTx/>
                        <a:buSzTx/>
                        <a:buFontTx/>
                        <a:buNone/>
                        <a:defRPr sz="1800"/>
                      </a:pPr>
                      <a:r>
                        <a:rPr lang="de-DE" sz="1400" b="1" dirty="0">
                          <a:cs typeface="+mn-cs"/>
                        </a:rPr>
                        <a:t>AB 7.1c</a:t>
                      </a:r>
                      <a:endParaRPr sz="1400" dirty="0">
                        <a:cs typeface="+mn-cs"/>
                      </a:endParaRPr>
                    </a:p>
                    <a:p>
                      <a:pPr algn="ctr" defTabSz="685800">
                        <a:defRPr sz="1800"/>
                      </a:pPr>
                      <a:endParaRPr sz="1400" b="1" dirty="0">
                        <a:cs typeface="+mn-cs"/>
                      </a:endParaRPr>
                    </a:p>
                  </a:txBody>
                  <a:tcPr marL="45720" marR="45720" anchor="ctr">
                    <a:solidFill>
                      <a:schemeClr val="bg1"/>
                    </a:solidFill>
                  </a:tcPr>
                </a:tc>
                <a:tc>
                  <a:txBody>
                    <a:bodyPr/>
                    <a:lstStyle/>
                    <a:p>
                      <a:pPr marL="171450" marR="0" lvl="0" indent="-171450" algn="l" defTabSz="685800">
                        <a:lnSpc>
                          <a:spcPct val="100000"/>
                        </a:lnSpc>
                        <a:spcBef>
                          <a:spcPts val="0"/>
                        </a:spcBef>
                        <a:spcAft>
                          <a:spcPts val="0"/>
                        </a:spcAft>
                        <a:buClrTx/>
                        <a:buSzTx/>
                        <a:buFont typeface="Arial"/>
                        <a:buChar char="•"/>
                        <a:defRPr sz="1600"/>
                      </a:pPr>
                      <a:r>
                        <a:rPr lang="de-DE" sz="1400" dirty="0">
                          <a:cs typeface="+mn-cs"/>
                        </a:rPr>
                        <a:t>Die </a:t>
                      </a:r>
                      <a:r>
                        <a:rPr lang="de-DE" sz="1400" b="0" i="0" u="none" strike="noStrike" cap="none" spc="0" dirty="0">
                          <a:solidFill>
                            <a:schemeClr val="tx1"/>
                          </a:solidFill>
                          <a:latin typeface="Calibri"/>
                          <a:ea typeface="Calibri"/>
                          <a:cs typeface="+mn-cs"/>
                        </a:rPr>
                        <a:t>Lehrkraft zeigt den Lernenden über den </a:t>
                      </a:r>
                      <a:r>
                        <a:rPr lang="de-DE" sz="1400" b="0" i="0" u="none" strike="noStrike" cap="none" spc="0" dirty="0" err="1">
                          <a:solidFill>
                            <a:schemeClr val="tx1"/>
                          </a:solidFill>
                          <a:latin typeface="Calibri"/>
                          <a:ea typeface="Calibri"/>
                          <a:cs typeface="+mn-cs"/>
                        </a:rPr>
                        <a:t>Beamer</a:t>
                      </a:r>
                      <a:r>
                        <a:rPr lang="de-DE" sz="1400" b="0" i="0" u="none" strike="noStrike" cap="none" spc="0" dirty="0">
                          <a:solidFill>
                            <a:schemeClr val="tx1"/>
                          </a:solidFill>
                          <a:latin typeface="Calibri"/>
                          <a:ea typeface="Calibri"/>
                          <a:cs typeface="+mn-cs"/>
                        </a:rPr>
                        <a:t> die Bildergeschichte oder teilt die Arbeitsblätter aus.</a:t>
                      </a:r>
                      <a:endParaRPr lang="de-DE" sz="1400" b="0" i="0" u="none" strike="noStrike" cap="none" spc="0" dirty="0">
                        <a:solidFill>
                          <a:schemeClr val="tx1"/>
                        </a:solidFill>
                        <a:latin typeface="+mn-lt"/>
                        <a:ea typeface="+mn-ea"/>
                        <a:cs typeface="+mn-cs"/>
                      </a:endParaRPr>
                    </a:p>
                    <a:p>
                      <a:pPr marL="180000" marR="0" lvl="0" indent="0" algn="l" defTabSz="685800" eaLnBrk="1" fontAlgn="auto" latinLnBrk="0" hangingPunct="1">
                        <a:lnSpc>
                          <a:spcPct val="100000"/>
                        </a:lnSpc>
                        <a:spcBef>
                          <a:spcPts val="0"/>
                        </a:spcBef>
                        <a:spcAft>
                          <a:spcPts val="0"/>
                        </a:spcAft>
                        <a:buClrTx/>
                        <a:buSzTx/>
                        <a:buFont typeface="Arial" panose="020B0604020202020204" pitchFamily="34" charset="0"/>
                        <a:buNone/>
                        <a:tabLst/>
                        <a:defRPr sz="1200"/>
                      </a:pPr>
                      <a:r>
                        <a:rPr lang="de-DE" sz="1400" dirty="0">
                          <a:latin typeface="+mn-lt"/>
                        </a:rPr>
                        <a:t>(Differenzierung: AB 7.1a – geringere Anforderungen; AB 7.1b – mittlere Anforderungen; AB 7.1c – hohe Anforderungen)</a:t>
                      </a:r>
                    </a:p>
                    <a:p>
                      <a:pPr marL="171450" marR="0" lvl="0" indent="-171450" algn="l" defTabSz="685800">
                        <a:lnSpc>
                          <a:spcPct val="100000"/>
                        </a:lnSpc>
                        <a:spcBef>
                          <a:spcPts val="0"/>
                        </a:spcBef>
                        <a:spcAft>
                          <a:spcPts val="0"/>
                        </a:spcAft>
                        <a:buClrTx/>
                        <a:buSzTx/>
                        <a:buFont typeface="Arial"/>
                        <a:buChar char="•"/>
                        <a:defRPr sz="1600"/>
                      </a:pPr>
                      <a:r>
                        <a:rPr lang="de-DE" sz="1400" b="0" i="0" u="none" strike="noStrike" cap="none" spc="0" dirty="0">
                          <a:solidFill>
                            <a:schemeClr val="tx1"/>
                          </a:solidFill>
                          <a:latin typeface="Calibri"/>
                          <a:ea typeface="Calibri"/>
                          <a:cs typeface="+mn-cs"/>
                        </a:rPr>
                        <a:t>Die Lehrkraft unterstützt die Lernenden beim Erwerb des thematisch relevanten Wortschatzes (z. B. Die Unterschrift – er/sie unterschreibt/unterschrieb; mit verbundenen Augen – etwas über den Augen haben, um nichts sehen zu können)</a:t>
                      </a:r>
                    </a:p>
                  </a:txBody>
                  <a:tcPr marL="45720" marR="45720" anchor="ctr">
                    <a:solidFill>
                      <a:schemeClr val="bg1"/>
                    </a:solidFill>
                  </a:tcPr>
                </a:tc>
                <a:extLst>
                  <a:ext uri="{0D108BD9-81ED-4DB2-BD59-A6C34878D82A}">
                    <a16:rowId xmlns:a16="http://schemas.microsoft.com/office/drawing/2014/main" val="10002"/>
                  </a:ext>
                </a:extLst>
              </a:tr>
              <a:tr h="1417237">
                <a:tc>
                  <a:txBody>
                    <a:bodyPr/>
                    <a:lstStyle/>
                    <a:p>
                      <a:pPr algn="ctr" defTabSz="685800">
                        <a:defRPr sz="1800"/>
                      </a:pPr>
                      <a:r>
                        <a:rPr lang="de-DE" sz="1400" b="1" dirty="0">
                          <a:cs typeface="+mn-cs"/>
                        </a:rPr>
                        <a:t>AB 7.2</a:t>
                      </a:r>
                      <a:endParaRPr sz="1400" dirty="0">
                        <a:cs typeface="+mn-cs"/>
                      </a:endParaRPr>
                    </a:p>
                  </a:txBody>
                  <a:tcPr marL="45720" marR="45720" anchor="ctr">
                    <a:solidFill>
                      <a:schemeClr val="bg1"/>
                    </a:solidFill>
                  </a:tcPr>
                </a:tc>
                <a:tc>
                  <a:txBody>
                    <a:bodyPr/>
                    <a:lstStyle/>
                    <a:p>
                      <a:pPr marL="171450" marR="0" lvl="0" indent="-171450" algn="l" defTabSz="685800">
                        <a:lnSpc>
                          <a:spcPct val="100000"/>
                        </a:lnSpc>
                        <a:spcBef>
                          <a:spcPts val="0"/>
                        </a:spcBef>
                        <a:spcAft>
                          <a:spcPts val="0"/>
                        </a:spcAft>
                        <a:buClrTx/>
                        <a:buSzTx/>
                        <a:buFont typeface="Arial"/>
                        <a:buChar char="•"/>
                        <a:defRPr sz="1600"/>
                      </a:pPr>
                      <a:r>
                        <a:rPr lang="de-DE" sz="1400" dirty="0">
                          <a:cs typeface="+mn-cs"/>
                        </a:rPr>
                        <a:t>Die </a:t>
                      </a:r>
                      <a:r>
                        <a:rPr lang="de-DE" sz="1400" dirty="0" err="1">
                          <a:cs typeface="+mn-cs"/>
                        </a:rPr>
                        <a:t>SuS</a:t>
                      </a:r>
                      <a:r>
                        <a:rPr lang="de-DE" sz="1400" dirty="0">
                          <a:cs typeface="+mn-cs"/>
                        </a:rPr>
                        <a:t> erhalten die Planungstabelle mit den W-Fragen. Die Lehrperson erinnert die </a:t>
                      </a:r>
                      <a:r>
                        <a:rPr lang="de-DE" sz="1400" dirty="0" err="1">
                          <a:cs typeface="+mn-cs"/>
                        </a:rPr>
                        <a:t>SuS</a:t>
                      </a:r>
                      <a:r>
                        <a:rPr lang="de-DE" sz="1400" dirty="0">
                          <a:cs typeface="+mn-cs"/>
                        </a:rPr>
                        <a:t> daran, wie wichtig es ist, die Tabelle so detailliert wie möglich auszufüllen. In der Tabelle sind die einzelnen Bilder der Geschichte integriert. Die </a:t>
                      </a:r>
                      <a:r>
                        <a:rPr lang="de-DE" sz="1400" dirty="0" err="1">
                          <a:cs typeface="+mn-cs"/>
                        </a:rPr>
                        <a:t>SuS</a:t>
                      </a:r>
                      <a:r>
                        <a:rPr lang="de-DE" sz="1400" dirty="0">
                          <a:cs typeface="+mn-cs"/>
                        </a:rPr>
                        <a:t> überlegen zudem, was die Personen sagen und denken und was sie fühlen. </a:t>
                      </a:r>
                      <a:endParaRPr sz="1400" dirty="0">
                        <a:cs typeface="+mn-cs"/>
                      </a:endParaRPr>
                    </a:p>
                    <a:p>
                      <a:pPr algn="l" defTabSz="685800">
                        <a:defRPr sz="1600"/>
                      </a:pPr>
                      <a:endParaRPr sz="1400" dirty="0">
                        <a:cs typeface="+mn-cs"/>
                      </a:endParaRPr>
                    </a:p>
                    <a:p>
                      <a:pPr marL="0" marR="0" lvl="0" indent="0" algn="l" defTabSz="685800">
                        <a:lnSpc>
                          <a:spcPct val="100000"/>
                        </a:lnSpc>
                        <a:spcBef>
                          <a:spcPts val="0"/>
                        </a:spcBef>
                        <a:spcAft>
                          <a:spcPts val="0"/>
                        </a:spcAft>
                        <a:buClrTx/>
                        <a:buSzTx/>
                        <a:buFontTx/>
                        <a:buNone/>
                        <a:defRPr sz="1200" b="1" u="sng"/>
                      </a:pPr>
                      <a:r>
                        <a:rPr lang="de-DE" sz="1400" b="0" i="1" u="sng" dirty="0">
                          <a:solidFill>
                            <a:schemeClr val="tx1"/>
                          </a:solidFill>
                          <a:latin typeface="Calibri"/>
                          <a:ea typeface="Calibri"/>
                          <a:cs typeface="+mn-cs"/>
                        </a:rPr>
                        <a:t>Alternativ: </a:t>
                      </a:r>
                      <a:r>
                        <a:rPr lang="de-DE" sz="1400" b="0" u="none" dirty="0">
                          <a:cs typeface="+mn-cs"/>
                        </a:rPr>
                        <a:t>Die </a:t>
                      </a:r>
                      <a:r>
                        <a:rPr lang="de-DE" sz="1400" b="0" u="none" dirty="0" err="1">
                          <a:cs typeface="+mn-cs"/>
                        </a:rPr>
                        <a:t>SuS</a:t>
                      </a:r>
                      <a:r>
                        <a:rPr lang="de-DE" sz="1400" b="0" u="none" dirty="0">
                          <a:cs typeface="+mn-cs"/>
                        </a:rPr>
                        <a:t> füllen die Tabelle in </a:t>
                      </a:r>
                      <a:r>
                        <a:rPr lang="de-DE" sz="1400" b="1" u="none" dirty="0">
                          <a:cs typeface="+mn-cs"/>
                        </a:rPr>
                        <a:t>Partnerarbeit</a:t>
                      </a:r>
                      <a:r>
                        <a:rPr lang="de-DE" sz="1400" b="0" u="none" dirty="0">
                          <a:cs typeface="+mn-cs"/>
                        </a:rPr>
                        <a:t> aus. </a:t>
                      </a:r>
                      <a:endParaRPr lang="de-DE" sz="1400" dirty="0">
                        <a:cs typeface="+mn-cs"/>
                      </a:endParaRPr>
                    </a:p>
                  </a:txBody>
                  <a:tcPr marL="45720" marR="45720" anchor="ctr">
                    <a:solidFill>
                      <a:schemeClr val="bg1"/>
                    </a:solidFill>
                  </a:tcPr>
                </a:tc>
                <a:extLst>
                  <a:ext uri="{0D108BD9-81ED-4DB2-BD59-A6C34878D82A}">
                    <a16:rowId xmlns:a16="http://schemas.microsoft.com/office/drawing/2014/main" val="10003"/>
                  </a:ext>
                </a:extLst>
              </a:tr>
              <a:tr h="578004">
                <a:tc gridSpan="2">
                  <a:txBody>
                    <a:bodyPr/>
                    <a:lstStyle/>
                    <a:p>
                      <a:pPr algn="l" defTabSz="685800">
                        <a:defRPr sz="1600"/>
                      </a:pPr>
                      <a:r>
                        <a:rPr lang="de-DE" sz="1400" b="1" dirty="0">
                          <a:cs typeface="+mn-cs"/>
                        </a:rPr>
                        <a:t>Sicherung:</a:t>
                      </a:r>
                      <a:endParaRPr lang="de-DE" sz="1400" dirty="0">
                        <a:cs typeface="+mn-cs"/>
                      </a:endParaRPr>
                    </a:p>
                    <a:p>
                      <a:pPr marL="171450" marR="0" lvl="0" indent="-171450" algn="l" defTabSz="685800">
                        <a:lnSpc>
                          <a:spcPct val="100000"/>
                        </a:lnSpc>
                        <a:spcBef>
                          <a:spcPts val="0"/>
                        </a:spcBef>
                        <a:spcAft>
                          <a:spcPts val="0"/>
                        </a:spcAft>
                        <a:buClrTx/>
                        <a:buSzTx/>
                        <a:buFont typeface="Arial"/>
                        <a:buChar char="•"/>
                        <a:defRPr sz="1600"/>
                      </a:pPr>
                      <a:r>
                        <a:rPr lang="de-DE" sz="1400" dirty="0">
                          <a:cs typeface="+mn-cs"/>
                        </a:rPr>
                        <a:t>Die </a:t>
                      </a:r>
                      <a:r>
                        <a:rPr lang="de-DE" sz="1400" dirty="0" err="1">
                          <a:cs typeface="+mn-cs"/>
                        </a:rPr>
                        <a:t>SuS</a:t>
                      </a:r>
                      <a:r>
                        <a:rPr lang="de-DE" sz="1400" dirty="0">
                          <a:cs typeface="+mn-cs"/>
                        </a:rPr>
                        <a:t> geben ihre ausgefüllte Tabelle an ihren Partner weiter. </a:t>
                      </a:r>
                      <a:endParaRPr sz="1400" dirty="0">
                        <a:cs typeface="+mn-cs"/>
                      </a:endParaRPr>
                    </a:p>
                  </a:txBody>
                  <a:tcPr marL="45720" marR="45720" anchor="ctr">
                    <a:solidFill>
                      <a:schemeClr val="bg1"/>
                    </a:solidFill>
                  </a:tcPr>
                </a:tc>
                <a:tc hMerge="1">
                  <a:txBody>
                    <a:bodyPr/>
                    <a:lstStyle/>
                    <a:p>
                      <a:pPr algn="l" defTabSz="685800">
                        <a:defRPr sz="1600"/>
                      </a:pPr>
                      <a:r>
                        <a:rPr lang="de-DE" sz="1400" b="1" dirty="0">
                          <a:cs typeface="+mn-cs"/>
                        </a:rPr>
                        <a:t>Sicherung:</a:t>
                      </a:r>
                      <a:endParaRPr lang="de-DE" sz="1400" dirty="0">
                        <a:cs typeface="+mn-cs"/>
                      </a:endParaRPr>
                    </a:p>
                    <a:p>
                      <a:pPr marL="171450" marR="0" lvl="0" indent="-171450" algn="l" defTabSz="685800">
                        <a:lnSpc>
                          <a:spcPct val="100000"/>
                        </a:lnSpc>
                        <a:spcBef>
                          <a:spcPts val="0"/>
                        </a:spcBef>
                        <a:spcAft>
                          <a:spcPts val="0"/>
                        </a:spcAft>
                        <a:buClrTx/>
                        <a:buSzTx/>
                        <a:buFont typeface="Arial"/>
                        <a:buChar char="•"/>
                        <a:defRPr sz="1600"/>
                      </a:pPr>
                      <a:r>
                        <a:rPr lang="de-DE" sz="1400" dirty="0">
                          <a:cs typeface="+mn-cs"/>
                        </a:rPr>
                        <a:t>Die </a:t>
                      </a:r>
                      <a:r>
                        <a:rPr lang="de-DE" sz="1400" dirty="0" err="1">
                          <a:cs typeface="+mn-cs"/>
                        </a:rPr>
                        <a:t>SuS</a:t>
                      </a:r>
                      <a:r>
                        <a:rPr lang="de-DE" sz="1400" dirty="0">
                          <a:cs typeface="+mn-cs"/>
                        </a:rPr>
                        <a:t> geben ihre ausgefüllte Tabelle an ihren Partner weiter. </a:t>
                      </a:r>
                      <a:endParaRPr sz="1400" dirty="0">
                        <a:cs typeface="+mn-cs"/>
                      </a:endParaRPr>
                    </a:p>
                  </a:txBody>
                  <a:tcPr marL="45720" marR="45720" anchor="ctr">
                    <a:solidFill>
                      <a:schemeClr val="bg1"/>
                    </a:solidFill>
                  </a:tcPr>
                </a:tc>
                <a:extLst>
                  <a:ext uri="{0D108BD9-81ED-4DB2-BD59-A6C34878D82A}">
                    <a16:rowId xmlns:a16="http://schemas.microsoft.com/office/drawing/2014/main" val="10004"/>
                  </a:ext>
                </a:extLst>
              </a:tr>
            </a:tbl>
          </a:graphicData>
        </a:graphic>
      </p:graphicFrame>
      <p:sp>
        <p:nvSpPr>
          <p:cNvPr id="1442" name="Textfeld 39"/>
          <p:cNvSpPr txBox="1"/>
          <p:nvPr/>
        </p:nvSpPr>
        <p:spPr bwMode="auto">
          <a:xfrm>
            <a:off x="131253" y="586534"/>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a:t>
            </a:r>
            <a:r>
              <a:rPr b="0">
                <a:latin typeface="Calibri"/>
              </a:rPr>
              <a:t> </a:t>
            </a:r>
            <a:r>
              <a:rPr lang="de-DE" b="0">
                <a:latin typeface="Calibri"/>
              </a:rPr>
              <a:t>7</a:t>
            </a:r>
            <a:r>
              <a:rPr b="0">
                <a:latin typeface="Calibri"/>
              </a:rPr>
              <a:t>: </a:t>
            </a:r>
            <a:r>
              <a:rPr lang="de-DE" b="0">
                <a:latin typeface="Calibri"/>
              </a:rPr>
              <a:t>Planen einer Bildergeschichte (Unterschrift)</a:t>
            </a:r>
            <a:endParaRPr b="0">
              <a:latin typeface="Calibri"/>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7" name="Slide Number Placeholder 3">
            <a:extLst>
              <a:ext uri="{FF2B5EF4-FFF2-40B4-BE49-F238E27FC236}">
                <a16:creationId xmlns:a16="http://schemas.microsoft.com/office/drawing/2014/main" id="{CC346067-29F3-422B-A5AA-E34364E833C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127</a:t>
            </a:fld>
            <a:endParaRPr lang="de-DE" dirty="0"/>
          </a:p>
        </p:txBody>
      </p:sp>
      <p:sp>
        <p:nvSpPr>
          <p:cNvPr id="8" name="Gerade Verbindung 38">
            <a:extLst>
              <a:ext uri="{FF2B5EF4-FFF2-40B4-BE49-F238E27FC236}">
                <a16:creationId xmlns:a16="http://schemas.microsoft.com/office/drawing/2014/main" id="{53D3984D-C9EB-4115-9838-DF3BC3A59C93}"/>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6B41EE3-B941-4C05-94B5-12B705AA633E}"/>
              </a:ext>
            </a:extLst>
          </p:cNvPr>
          <p:cNvSpPr>
            <a:spLocks noGrp="1"/>
          </p:cNvSpPr>
          <p:nvPr>
            <p:ph type="sldNum" sz="quarter" idx="2"/>
          </p:nvPr>
        </p:nvSpPr>
        <p:spPr/>
        <p:txBody>
          <a:bodyPr/>
          <a:lstStyle/>
          <a:p>
            <a:pPr>
              <a:defRPr/>
            </a:pPr>
            <a:fld id="{86CB4B4D-7CA3-9044-876B-883B54F8677D}" type="slidenum">
              <a:rPr lang="de-DE" smtClean="0"/>
              <a:t>129</a:t>
            </a:fld>
            <a:endParaRPr lang="de-DE"/>
          </a:p>
        </p:txBody>
      </p:sp>
      <p:sp>
        <p:nvSpPr>
          <p:cNvPr id="4" name="Textfeld 3">
            <a:extLst>
              <a:ext uri="{FF2B5EF4-FFF2-40B4-BE49-F238E27FC236}">
                <a16:creationId xmlns:a16="http://schemas.microsoft.com/office/drawing/2014/main" id="{68742E4F-DF61-4B90-9B90-014E11B34080}"/>
              </a:ext>
            </a:extLst>
          </p:cNvPr>
          <p:cNvSpPr txBox="1"/>
          <p:nvPr/>
        </p:nvSpPr>
        <p:spPr bwMode="auto">
          <a:xfrm>
            <a:off x="491181" y="741406"/>
            <a:ext cx="5143500" cy="830997"/>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4800" dirty="0">
                <a:highlight>
                  <a:srgbClr val="FFFF00"/>
                </a:highlight>
              </a:rPr>
              <a:t>siehe AB 7.1a+b</a:t>
            </a:r>
            <a:endParaRPr lang="de-DE" sz="4800" dirty="0"/>
          </a:p>
        </p:txBody>
      </p:sp>
    </p:spTree>
    <p:extLst>
      <p:ext uri="{BB962C8B-B14F-4D97-AF65-F5344CB8AC3E}">
        <p14:creationId xmlns:p14="http://schemas.microsoft.com/office/powerpoint/2010/main" val="106509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22" name="Tabelle 31"/>
          <p:cNvGraphicFramePr>
            <a:graphicFrameLocks/>
          </p:cNvGraphicFramePr>
          <p:nvPr>
            <p:extLst>
              <p:ext uri="{D42A27DB-BD31-4B8C-83A1-F6EECF244321}">
                <p14:modId xmlns:p14="http://schemas.microsoft.com/office/powerpoint/2010/main" val="2984962597"/>
              </p:ext>
            </p:extLst>
          </p:nvPr>
        </p:nvGraphicFramePr>
        <p:xfrm>
          <a:off x="385011" y="534606"/>
          <a:ext cx="6248462" cy="4785360"/>
        </p:xfrm>
        <a:graphic>
          <a:graphicData uri="http://schemas.openxmlformats.org/drawingml/2006/table">
            <a:tbl>
              <a:tblPr bandRow="1"/>
              <a:tblGrid>
                <a:gridCol w="1393685">
                  <a:extLst>
                    <a:ext uri="{9D8B030D-6E8A-4147-A177-3AD203B41FA5}">
                      <a16:colId xmlns:a16="http://schemas.microsoft.com/office/drawing/2014/main" val="20000"/>
                    </a:ext>
                  </a:extLst>
                </a:gridCol>
                <a:gridCol w="4854777">
                  <a:extLst>
                    <a:ext uri="{9D8B030D-6E8A-4147-A177-3AD203B41FA5}">
                      <a16:colId xmlns:a16="http://schemas.microsoft.com/office/drawing/2014/main" val="3468811635"/>
                    </a:ext>
                  </a:extLst>
                </a:gridCol>
              </a:tblGrid>
              <a:tr h="1078771">
                <a:tc>
                  <a:txBody>
                    <a:bodyPr/>
                    <a:lstStyle/>
                    <a:p>
                      <a:pPr marL="0" marR="0" lvl="0" indent="0" algn="ctr" defTabSz="685800" eaLnBrk="1" fontAlgn="auto" latinLnBrk="0" hangingPunct="1">
                        <a:lnSpc>
                          <a:spcPct val="100000"/>
                        </a:lnSpc>
                        <a:spcBef>
                          <a:spcPts val="0"/>
                        </a:spcBef>
                        <a:spcAft>
                          <a:spcPts val="0"/>
                        </a:spcAft>
                        <a:buClrTx/>
                        <a:buSzTx/>
                        <a:buFont typeface="Arial"/>
                        <a:buNone/>
                        <a:tabLst/>
                        <a:defRPr sz="1200"/>
                      </a:pPr>
                      <a:r>
                        <a:rPr lang="de-DE" sz="1400" b="1" i="0" u="none" strike="noStrike" cap="none" spc="0" dirty="0">
                          <a:solidFill>
                            <a:schemeClr val="tx1"/>
                          </a:solidFill>
                          <a:latin typeface="+mn-lt"/>
                          <a:ea typeface="+mn-ea"/>
                          <a:cs typeface="+mn-cs"/>
                        </a:rPr>
                        <a:t>Plakat „Lernfortschritt“</a:t>
                      </a:r>
                      <a:endParaRPr lang="de-DE" sz="1400" dirty="0">
                        <a:latin typeface="+mn-lt"/>
                      </a:endParaRPr>
                    </a:p>
                    <a:p>
                      <a:pPr marL="0" marR="0" lvl="0" indent="0" algn="ctr" defTabSz="685800" eaLnBrk="1" fontAlgn="auto" latinLnBrk="0" hangingPunct="1">
                        <a:lnSpc>
                          <a:spcPct val="100000"/>
                        </a:lnSpc>
                        <a:spcBef>
                          <a:spcPts val="0"/>
                        </a:spcBef>
                        <a:spcAft>
                          <a:spcPts val="0"/>
                        </a:spcAft>
                        <a:buClrTx/>
                        <a:buSzTx/>
                        <a:buFont typeface="Arial"/>
                        <a:buNone/>
                        <a:tabLst/>
                        <a:defRPr sz="1200"/>
                      </a:pPr>
                      <a:endParaRPr lang="de-DE" sz="1400" b="1" i="0" u="none" strike="noStrike" cap="none" spc="0" dirty="0">
                        <a:solidFill>
                          <a:schemeClr val="tx1"/>
                        </a:solidFill>
                        <a:latin typeface="+mn-lt"/>
                        <a:ea typeface="+mn-ea"/>
                        <a:cs typeface="+mn-cs"/>
                      </a:endParaRPr>
                    </a:p>
                    <a:p>
                      <a:pPr marL="0" marR="0" lvl="0" indent="0" algn="ctr" defTabSz="685800" eaLnBrk="1" fontAlgn="auto" latinLnBrk="0" hangingPunct="1">
                        <a:lnSpc>
                          <a:spcPct val="100000"/>
                        </a:lnSpc>
                        <a:spcBef>
                          <a:spcPts val="0"/>
                        </a:spcBef>
                        <a:spcAft>
                          <a:spcPts val="0"/>
                        </a:spcAft>
                        <a:buClrTx/>
                        <a:buSzTx/>
                        <a:buFont typeface="Arial"/>
                        <a:buNone/>
                        <a:tabLst/>
                        <a:defRPr sz="1200"/>
                      </a:pPr>
                      <a:r>
                        <a:rPr lang="de-DE" sz="1400" b="1" i="0" u="none" strike="noStrike" cap="none" spc="0" dirty="0">
                          <a:solidFill>
                            <a:schemeClr val="tx1"/>
                          </a:solidFill>
                          <a:latin typeface="+mn-lt"/>
                          <a:ea typeface="+mn-ea"/>
                          <a:cs typeface="+mn-cs"/>
                        </a:rPr>
                        <a:t>Karten</a:t>
                      </a:r>
                      <a:endParaRPr lang="de-DE" sz="1400" dirty="0">
                        <a:latin typeface="+mn-lt"/>
                      </a:endParaRPr>
                    </a:p>
                    <a:p>
                      <a:pPr marL="0" indent="0" algn="ctr" defTabSz="685800">
                        <a:buFont typeface="Arial"/>
                        <a:buNone/>
                        <a:defRPr sz="1200"/>
                      </a:pPr>
                      <a:endParaRPr sz="1400" dirty="0">
                        <a:latin typeface="+mn-lt"/>
                      </a:endParaRPr>
                    </a:p>
                  </a:txBody>
                  <a:tcPr marL="45720" marR="45720" anchor="ctr">
                    <a:noFill/>
                  </a:tcPr>
                </a:tc>
                <a:tc>
                  <a:txBody>
                    <a:bodyPr/>
                    <a:lstStyle/>
                    <a:p>
                      <a:pPr algn="l" defTabSz="685800">
                        <a:defRPr sz="1200" b="1"/>
                      </a:pPr>
                      <a:r>
                        <a:rPr lang="de-DE" sz="1400" dirty="0">
                          <a:latin typeface="+mn-lt"/>
                        </a:rPr>
                        <a:t>Sicherung:</a:t>
                      </a:r>
                    </a:p>
                    <a:p>
                      <a:pPr marL="171450" indent="-171450" algn="l" defTabSz="685800">
                        <a:buFont typeface="Arial"/>
                        <a:buChar char="•"/>
                        <a:defRPr sz="1200"/>
                      </a:pPr>
                      <a:r>
                        <a:rPr lang="de-DE" sz="1400" b="0" dirty="0">
                          <a:latin typeface="+mn-lt"/>
                        </a:rPr>
                        <a:t>Die </a:t>
                      </a:r>
                      <a:r>
                        <a:rPr lang="de-DE" sz="1400" b="0" dirty="0" err="1">
                          <a:latin typeface="+mn-lt"/>
                        </a:rPr>
                        <a:t>SuS</a:t>
                      </a:r>
                      <a:r>
                        <a:rPr lang="de-DE" sz="1400" b="0" dirty="0">
                          <a:latin typeface="+mn-lt"/>
                        </a:rPr>
                        <a:t> sammeln Kriterien für eine gelungene Bildergeschichte mit der </a:t>
                      </a:r>
                      <a:r>
                        <a:rPr lang="de-DE" sz="1400" b="1" dirty="0">
                          <a:latin typeface="+mn-lt"/>
                        </a:rPr>
                        <a:t>Think, Pair, Share-Methode:</a:t>
                      </a:r>
                      <a:endParaRPr lang="de-DE" sz="1400" dirty="0">
                        <a:latin typeface="+mn-lt"/>
                      </a:endParaRPr>
                    </a:p>
                    <a:p>
                      <a:pPr marL="171450" marR="0" lvl="0" indent="-171450" algn="l" defTabSz="685800">
                        <a:lnSpc>
                          <a:spcPct val="100000"/>
                        </a:lnSpc>
                        <a:spcBef>
                          <a:spcPts val="0"/>
                        </a:spcBef>
                        <a:spcAft>
                          <a:spcPts val="0"/>
                        </a:spcAft>
                        <a:buClrTx/>
                        <a:buSzTx/>
                        <a:buFont typeface="Arial"/>
                        <a:buChar char="•"/>
                        <a:defRPr sz="1200"/>
                      </a:pPr>
                      <a:r>
                        <a:rPr lang="de-DE" sz="1400" b="0" i="0" u="none" strike="noStrike" cap="none" spc="0" dirty="0">
                          <a:solidFill>
                            <a:schemeClr val="tx1"/>
                          </a:solidFill>
                          <a:latin typeface="+mn-lt"/>
                          <a:ea typeface="+mn-ea"/>
                          <a:cs typeface="+mn-cs"/>
                        </a:rPr>
                        <a:t>Die Lehrkraft ergänzt, dass die </a:t>
                      </a:r>
                      <a:r>
                        <a:rPr lang="de-DE" sz="1400" b="0" i="0" u="none" strike="noStrike" cap="none" spc="0" dirty="0" err="1">
                          <a:solidFill>
                            <a:schemeClr val="tx1"/>
                          </a:solidFill>
                          <a:latin typeface="+mn-lt"/>
                          <a:ea typeface="+mn-ea"/>
                          <a:cs typeface="+mn-cs"/>
                        </a:rPr>
                        <a:t>SuS</a:t>
                      </a:r>
                      <a:r>
                        <a:rPr lang="de-DE" sz="1400" b="0" i="0" u="none" strike="noStrike" cap="none" spc="0" dirty="0">
                          <a:solidFill>
                            <a:schemeClr val="tx1"/>
                          </a:solidFill>
                          <a:latin typeface="+mn-lt"/>
                          <a:ea typeface="+mn-ea"/>
                          <a:cs typeface="+mn-cs"/>
                        </a:rPr>
                        <a:t> sich auch an Kriterien von anderen Texten erinnern können.</a:t>
                      </a:r>
                      <a:endParaRPr lang="de-DE" sz="1400" dirty="0">
                        <a:latin typeface="+mn-lt"/>
                      </a:endParaRPr>
                    </a:p>
                    <a:p>
                      <a:pPr marL="180000" indent="0" algn="l" defTabSz="685800">
                        <a:buFont typeface="Arial"/>
                        <a:buNone/>
                        <a:defRPr sz="1200"/>
                      </a:pPr>
                      <a:r>
                        <a:rPr lang="de-DE" sz="1400" b="1" dirty="0">
                          <a:latin typeface="+mn-lt"/>
                        </a:rPr>
                        <a:t>Think</a:t>
                      </a:r>
                      <a:r>
                        <a:rPr lang="de-DE" sz="1400" dirty="0">
                          <a:latin typeface="+mn-lt"/>
                        </a:rPr>
                        <a:t>: Die </a:t>
                      </a:r>
                      <a:r>
                        <a:rPr lang="de-DE" sz="1400" dirty="0" err="1">
                          <a:latin typeface="+mn-lt"/>
                        </a:rPr>
                        <a:t>SuS</a:t>
                      </a:r>
                      <a:r>
                        <a:rPr lang="de-DE" sz="1400" dirty="0">
                          <a:latin typeface="+mn-lt"/>
                        </a:rPr>
                        <a:t> überlegen in </a:t>
                      </a:r>
                      <a:r>
                        <a:rPr lang="de-DE" sz="1400" b="1" dirty="0">
                          <a:latin typeface="+mn-lt"/>
                        </a:rPr>
                        <a:t>Einzelarbeit</a:t>
                      </a:r>
                      <a:r>
                        <a:rPr lang="de-DE" sz="1400" dirty="0">
                          <a:latin typeface="+mn-lt"/>
                        </a:rPr>
                        <a:t> zwei Kriterien, die eine gute Bildergeschichte erfüllen sollte. </a:t>
                      </a:r>
                    </a:p>
                    <a:p>
                      <a:pPr marL="180000" indent="0" algn="l" defTabSz="685800">
                        <a:buFont typeface="Arial"/>
                        <a:buNone/>
                        <a:defRPr sz="1200"/>
                      </a:pPr>
                      <a:r>
                        <a:rPr lang="de-DE" sz="1400" b="1" dirty="0">
                          <a:latin typeface="+mn-lt"/>
                        </a:rPr>
                        <a:t>Pair</a:t>
                      </a:r>
                      <a:r>
                        <a:rPr lang="de-DE" sz="1400" dirty="0">
                          <a:latin typeface="+mn-lt"/>
                        </a:rPr>
                        <a:t>: Die </a:t>
                      </a:r>
                      <a:r>
                        <a:rPr lang="de-DE" sz="1400" dirty="0" err="1">
                          <a:latin typeface="+mn-lt"/>
                        </a:rPr>
                        <a:t>SuS</a:t>
                      </a:r>
                      <a:r>
                        <a:rPr lang="de-DE" sz="1400" dirty="0">
                          <a:latin typeface="+mn-lt"/>
                        </a:rPr>
                        <a:t> tauschen sich in </a:t>
                      </a:r>
                      <a:r>
                        <a:rPr lang="de-DE" sz="1400" b="1" dirty="0">
                          <a:latin typeface="+mn-lt"/>
                        </a:rPr>
                        <a:t>Partnerarbeit</a:t>
                      </a:r>
                      <a:r>
                        <a:rPr lang="de-DE" sz="1400" dirty="0">
                          <a:latin typeface="+mn-lt"/>
                        </a:rPr>
                        <a:t> über die Kriterien aus. Gemeinsam erarbeiten sie weitere Kriterien. </a:t>
                      </a:r>
                    </a:p>
                    <a:p>
                      <a:pPr marL="180000" indent="0" algn="l" defTabSz="685800">
                        <a:buFont typeface="Arial"/>
                        <a:buNone/>
                        <a:defRPr sz="1200"/>
                      </a:pPr>
                      <a:r>
                        <a:rPr lang="de-DE" sz="1400" b="1" dirty="0">
                          <a:latin typeface="+mn-lt"/>
                        </a:rPr>
                        <a:t>Share</a:t>
                      </a:r>
                      <a:r>
                        <a:rPr lang="de-DE" sz="1400" dirty="0">
                          <a:latin typeface="+mn-lt"/>
                        </a:rPr>
                        <a:t>: Die </a:t>
                      </a:r>
                      <a:r>
                        <a:rPr lang="de-DE" sz="1400" dirty="0" err="1">
                          <a:latin typeface="+mn-lt"/>
                        </a:rPr>
                        <a:t>SuS</a:t>
                      </a:r>
                      <a:r>
                        <a:rPr lang="de-DE" sz="1400" dirty="0">
                          <a:latin typeface="+mn-lt"/>
                        </a:rPr>
                        <a:t> tauschen sich im </a:t>
                      </a:r>
                      <a:r>
                        <a:rPr lang="de-DE" sz="1400" b="1" dirty="0">
                          <a:latin typeface="+mn-lt"/>
                        </a:rPr>
                        <a:t>Plenum</a:t>
                      </a:r>
                      <a:r>
                        <a:rPr lang="de-DE" sz="1400" dirty="0">
                          <a:latin typeface="+mn-lt"/>
                        </a:rPr>
                        <a:t> über die Kriterien aus. </a:t>
                      </a:r>
                    </a:p>
                    <a:p>
                      <a:pPr marL="171450" indent="-171450" algn="l" defTabSz="685800">
                        <a:buFont typeface="Arial"/>
                        <a:buChar char="•"/>
                        <a:defRPr sz="1200"/>
                      </a:pPr>
                      <a:r>
                        <a:rPr lang="de-DE" sz="1400" dirty="0">
                          <a:latin typeface="+mn-lt"/>
                        </a:rPr>
                        <a:t>Die Lehrperson sichert die Ergebnisse in gewohnter Weise.</a:t>
                      </a:r>
                    </a:p>
                    <a:p>
                      <a:pPr marL="171450" indent="-171450" algn="l" defTabSz="685800">
                        <a:buFont typeface="Arial"/>
                        <a:buChar char="•"/>
                        <a:defRPr sz="1200"/>
                      </a:pPr>
                      <a:r>
                        <a:rPr lang="de-DE" sz="1400" dirty="0">
                          <a:latin typeface="+mn-lt"/>
                        </a:rPr>
                        <a:t>Gemeinsam mit der Klasse werden 6 Kriterien markiert, die im weiteren Verlauf der Reihe besonders in den Fokus rücken sollen (siehe Karten für das Plakat). </a:t>
                      </a:r>
                    </a:p>
                    <a:p>
                      <a:pPr marL="171450" marR="0" lvl="0" indent="-171450" algn="l" defTabSz="685800" eaLnBrk="1" fontAlgn="auto" latinLnBrk="0" hangingPunct="1">
                        <a:lnSpc>
                          <a:spcPct val="100000"/>
                        </a:lnSpc>
                        <a:spcBef>
                          <a:spcPts val="0"/>
                        </a:spcBef>
                        <a:spcAft>
                          <a:spcPts val="0"/>
                        </a:spcAft>
                        <a:buClrTx/>
                        <a:buSzTx/>
                        <a:buFont typeface="Arial"/>
                        <a:buChar char="•"/>
                        <a:tabLst/>
                        <a:defRPr sz="1200"/>
                      </a:pPr>
                      <a:r>
                        <a:rPr lang="de-DE" sz="1400" dirty="0">
                          <a:latin typeface="+mn-lt"/>
                        </a:rPr>
                        <a:t>Die Lehrperson hängt das </a:t>
                      </a:r>
                      <a:r>
                        <a:rPr lang="de-DE" sz="1400" b="0" dirty="0">
                          <a:latin typeface="+mn-lt"/>
                        </a:rPr>
                        <a:t>Plakat „Lernfortschritt“ </a:t>
                      </a:r>
                      <a:r>
                        <a:rPr lang="de-DE" sz="1400" dirty="0">
                          <a:latin typeface="+mn-lt"/>
                        </a:rPr>
                        <a:t>im Klassenraum auf und erklärt den </a:t>
                      </a:r>
                      <a:r>
                        <a:rPr lang="de-DE" sz="1400" dirty="0" err="1">
                          <a:latin typeface="+mn-lt"/>
                        </a:rPr>
                        <a:t>SuS</a:t>
                      </a:r>
                      <a:r>
                        <a:rPr lang="de-DE" sz="1400" dirty="0">
                          <a:latin typeface="+mn-lt"/>
                        </a:rPr>
                        <a:t>, dass jede Glühbirne für das Üben eines Themas steht. Im weiteren Verlauf der Reihe werden die ausgewählten 6 Kriterien (siehe Karten für das Plakat) nach und nach auf das Plakat geklebt, um den </a:t>
                      </a:r>
                      <a:r>
                        <a:rPr lang="de-DE" sz="1400" b="1" dirty="0">
                          <a:latin typeface="+mn-lt"/>
                        </a:rPr>
                        <a:t>Lernfortschritt</a:t>
                      </a:r>
                      <a:r>
                        <a:rPr lang="de-DE" sz="1400" dirty="0">
                          <a:latin typeface="+mn-lt"/>
                        </a:rPr>
                        <a:t> aufzuzeigen. Diese Kriterien finden sich später auch (in leicht abgewandelter Form) auf dem Feedbackbogen wieder.</a:t>
                      </a:r>
                      <a:endParaRPr sz="1400" dirty="0">
                        <a:latin typeface="+mn-lt"/>
                      </a:endParaRPr>
                    </a:p>
                  </a:txBody>
                  <a:tcPr marL="45720" marR="45720" anchor="ctr">
                    <a:noFill/>
                  </a:tcPr>
                </a:tc>
                <a:extLst>
                  <a:ext uri="{0D108BD9-81ED-4DB2-BD59-A6C34878D82A}">
                    <a16:rowId xmlns:a16="http://schemas.microsoft.com/office/drawing/2014/main" val="10003"/>
                  </a:ext>
                </a:extLst>
              </a:tr>
            </a:tbl>
          </a:graphicData>
        </a:graphic>
      </p:graphicFrame>
      <p:sp>
        <p:nvSpPr>
          <p:cNvPr id="6" name="Slide Number Placeholder 3">
            <a:extLst>
              <a:ext uri="{FF2B5EF4-FFF2-40B4-BE49-F238E27FC236}">
                <a16:creationId xmlns:a16="http://schemas.microsoft.com/office/drawing/2014/main" id="{EF14F088-DBCB-40AB-A3F5-F9859669574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13</a:t>
            </a:fld>
            <a:endParaRPr lang="de-DE" dirty="0"/>
          </a:p>
        </p:txBody>
      </p:sp>
      <p:sp>
        <p:nvSpPr>
          <p:cNvPr id="8" name="Gerade Verbindung 38">
            <a:extLst>
              <a:ext uri="{FF2B5EF4-FFF2-40B4-BE49-F238E27FC236}">
                <a16:creationId xmlns:a16="http://schemas.microsoft.com/office/drawing/2014/main" id="{22B81C01-4332-4FBB-9625-0E995F088231}"/>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0A81034-804A-4233-83A3-97EAE36AF8CF}"/>
              </a:ext>
            </a:extLst>
          </p:cNvPr>
          <p:cNvSpPr>
            <a:spLocks noGrp="1"/>
          </p:cNvSpPr>
          <p:nvPr>
            <p:ph type="sldNum" sz="quarter" idx="2"/>
          </p:nvPr>
        </p:nvSpPr>
        <p:spPr/>
        <p:txBody>
          <a:bodyPr/>
          <a:lstStyle/>
          <a:p>
            <a:pPr>
              <a:defRPr/>
            </a:pPr>
            <a:fld id="{86CB4B4D-7CA3-9044-876B-883B54F8677D}" type="slidenum">
              <a:rPr lang="de-DE" smtClean="0"/>
              <a:t>130</a:t>
            </a:fld>
            <a:endParaRPr lang="de-DE"/>
          </a:p>
        </p:txBody>
      </p:sp>
    </p:spTree>
    <p:extLst>
      <p:ext uri="{BB962C8B-B14F-4D97-AF65-F5344CB8AC3E}">
        <p14:creationId xmlns:p14="http://schemas.microsoft.com/office/powerpoint/2010/main" val="2115858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65A2151-856D-4A80-9355-57455E07507C}"/>
              </a:ext>
            </a:extLst>
          </p:cNvPr>
          <p:cNvSpPr>
            <a:spLocks noGrp="1"/>
          </p:cNvSpPr>
          <p:nvPr>
            <p:ph type="sldNum" sz="quarter" idx="2"/>
          </p:nvPr>
        </p:nvSpPr>
        <p:spPr/>
        <p:txBody>
          <a:bodyPr/>
          <a:lstStyle/>
          <a:p>
            <a:pPr>
              <a:defRPr/>
            </a:pPr>
            <a:fld id="{86CB4B4D-7CA3-9044-876B-883B54F8677D}" type="slidenum">
              <a:rPr lang="de-DE" smtClean="0"/>
              <a:t>131</a:t>
            </a:fld>
            <a:endParaRPr lang="de-DE"/>
          </a:p>
        </p:txBody>
      </p:sp>
    </p:spTree>
    <p:extLst>
      <p:ext uri="{BB962C8B-B14F-4D97-AF65-F5344CB8AC3E}">
        <p14:creationId xmlns:p14="http://schemas.microsoft.com/office/powerpoint/2010/main" val="10918166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7E4117B-FDCC-406F-9332-0F275749AEB5}"/>
              </a:ext>
            </a:extLst>
          </p:cNvPr>
          <p:cNvSpPr>
            <a:spLocks noGrp="1"/>
          </p:cNvSpPr>
          <p:nvPr>
            <p:ph type="sldNum" sz="quarter" idx="2"/>
          </p:nvPr>
        </p:nvSpPr>
        <p:spPr/>
        <p:txBody>
          <a:bodyPr/>
          <a:lstStyle/>
          <a:p>
            <a:pPr>
              <a:defRPr/>
            </a:pPr>
            <a:fld id="{86CB4B4D-7CA3-9044-876B-883B54F8677D}" type="slidenum">
              <a:rPr lang="de-DE" smtClean="0"/>
              <a:t>132</a:t>
            </a:fld>
            <a:endParaRPr lang="de-DE"/>
          </a:p>
        </p:txBody>
      </p:sp>
    </p:spTree>
    <p:extLst>
      <p:ext uri="{BB962C8B-B14F-4D97-AF65-F5344CB8AC3E}">
        <p14:creationId xmlns:p14="http://schemas.microsoft.com/office/powerpoint/2010/main" val="7347801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 name="TextBox 45"/>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 name="Circle"/>
          <p:cNvSpPr/>
          <p:nvPr/>
        </p:nvSpPr>
        <p:spPr bwMode="auto">
          <a:xfrm>
            <a:off x="290150" y="1383940"/>
            <a:ext cx="365765" cy="365771"/>
          </a:xfrm>
          <a:custGeom>
            <a:avLst/>
            <a:gdLst>
              <a:gd name="connsiteX0" fmla="*/ 0 w 365765"/>
              <a:gd name="connsiteY0" fmla="*/ 182886 h 365771"/>
              <a:gd name="connsiteX1" fmla="*/ 182883 w 365765"/>
              <a:gd name="connsiteY1" fmla="*/ 0 h 365771"/>
              <a:gd name="connsiteX2" fmla="*/ 365766 w 365765"/>
              <a:gd name="connsiteY2" fmla="*/ 182886 h 365771"/>
              <a:gd name="connsiteX3" fmla="*/ 182883 w 365765"/>
              <a:gd name="connsiteY3" fmla="*/ 365772 h 365771"/>
              <a:gd name="connsiteX4" fmla="*/ 0 w 365765"/>
              <a:gd name="connsiteY4" fmla="*/ 182886 h 3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5" h="365771" fill="none" extrusionOk="0">
                <a:moveTo>
                  <a:pt x="0" y="182886"/>
                </a:moveTo>
                <a:cubicBezTo>
                  <a:pt x="6136" y="54519"/>
                  <a:pt x="71341" y="-24733"/>
                  <a:pt x="182883" y="0"/>
                </a:cubicBezTo>
                <a:cubicBezTo>
                  <a:pt x="291135" y="18205"/>
                  <a:pt x="363745" y="82987"/>
                  <a:pt x="365766" y="182886"/>
                </a:cubicBezTo>
                <a:cubicBezTo>
                  <a:pt x="380416" y="308726"/>
                  <a:pt x="279407" y="364644"/>
                  <a:pt x="182883" y="365772"/>
                </a:cubicBezTo>
                <a:cubicBezTo>
                  <a:pt x="70610" y="365843"/>
                  <a:pt x="3649" y="285859"/>
                  <a:pt x="0" y="182886"/>
                </a:cubicBezTo>
                <a:close/>
              </a:path>
              <a:path w="365765" h="365771" stroke="0" extrusionOk="0">
                <a:moveTo>
                  <a:pt x="0" y="182886"/>
                </a:moveTo>
                <a:cubicBezTo>
                  <a:pt x="-3670" y="80211"/>
                  <a:pt x="96990" y="10323"/>
                  <a:pt x="182883" y="0"/>
                </a:cubicBezTo>
                <a:cubicBezTo>
                  <a:pt x="260262" y="-11955"/>
                  <a:pt x="373917" y="94882"/>
                  <a:pt x="365766" y="182886"/>
                </a:cubicBezTo>
                <a:cubicBezTo>
                  <a:pt x="343875" y="270401"/>
                  <a:pt x="288105" y="369491"/>
                  <a:pt x="182883" y="365772"/>
                </a:cubicBezTo>
                <a:cubicBezTo>
                  <a:pt x="81826" y="363296"/>
                  <a:pt x="-1233" y="279997"/>
                  <a:pt x="0" y="182886"/>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3" name="1"/>
          <p:cNvSpPr txBox="1"/>
          <p:nvPr/>
        </p:nvSpPr>
        <p:spPr bwMode="auto">
          <a:xfrm>
            <a:off x="395785" y="1382156"/>
            <a:ext cx="154495" cy="369328"/>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pic>
        <p:nvPicPr>
          <p:cNvPr id="4" name="Grafik 3"/>
          <p:cNvPicPr>
            <a:picLocks noChangeAspect="1"/>
          </p:cNvPicPr>
          <p:nvPr/>
        </p:nvPicPr>
        <p:blipFill>
          <a:blip r:embed="rId2"/>
          <a:srcRect r="11200" b="50318"/>
          <a:stretch/>
        </p:blipFill>
        <p:spPr bwMode="auto">
          <a:xfrm>
            <a:off x="434301" y="2455789"/>
            <a:ext cx="6089786" cy="2106755"/>
          </a:xfrm>
          <a:prstGeom prst="rect">
            <a:avLst/>
          </a:prstGeom>
        </p:spPr>
      </p:pic>
      <p:pic>
        <p:nvPicPr>
          <p:cNvPr id="5" name="Grafik 4"/>
          <p:cNvPicPr>
            <a:picLocks noChangeAspect="1"/>
          </p:cNvPicPr>
          <p:nvPr/>
        </p:nvPicPr>
        <p:blipFill>
          <a:blip r:embed="rId3"/>
          <a:srcRect r="10843" b="50000"/>
          <a:stretch/>
        </p:blipFill>
        <p:spPr bwMode="auto">
          <a:xfrm>
            <a:off x="394721" y="6858075"/>
            <a:ext cx="6114336" cy="2120265"/>
          </a:xfrm>
          <a:prstGeom prst="rect">
            <a:avLst/>
          </a:prstGeom>
        </p:spPr>
      </p:pic>
      <p:pic>
        <p:nvPicPr>
          <p:cNvPr id="7" name="Grafik 6"/>
          <p:cNvPicPr>
            <a:picLocks noChangeAspect="1"/>
          </p:cNvPicPr>
          <p:nvPr/>
        </p:nvPicPr>
        <p:blipFill>
          <a:blip r:embed="rId2"/>
          <a:srcRect l="179" t="49554" r="11022" b="763"/>
          <a:stretch/>
        </p:blipFill>
        <p:spPr bwMode="auto">
          <a:xfrm>
            <a:off x="419271" y="4765500"/>
            <a:ext cx="6089786" cy="2106755"/>
          </a:xfrm>
          <a:prstGeom prst="rect">
            <a:avLst/>
          </a:prstGeom>
        </p:spPr>
      </p:pic>
      <p:sp>
        <p:nvSpPr>
          <p:cNvPr id="11" name="Slide Number Placeholder 3">
            <a:extLst>
              <a:ext uri="{FF2B5EF4-FFF2-40B4-BE49-F238E27FC236}">
                <a16:creationId xmlns:a16="http://schemas.microsoft.com/office/drawing/2014/main" id="{6359000B-A08A-4F23-A846-EA3FA952CBF7}"/>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133</a:t>
            </a:fld>
            <a:endParaRPr lang="de-DE" dirty="0"/>
          </a:p>
        </p:txBody>
      </p:sp>
      <p:grpSp>
        <p:nvGrpSpPr>
          <p:cNvPr id="14" name="Group 13">
            <a:extLst>
              <a:ext uri="{FF2B5EF4-FFF2-40B4-BE49-F238E27FC236}">
                <a16:creationId xmlns:a16="http://schemas.microsoft.com/office/drawing/2014/main" id="{DC29439C-AA3A-4CA8-9880-9DF0C0AAC9DB}"/>
              </a:ext>
            </a:extLst>
          </p:cNvPr>
          <p:cNvGrpSpPr/>
          <p:nvPr/>
        </p:nvGrpSpPr>
        <p:grpSpPr>
          <a:xfrm>
            <a:off x="-251724" y="430642"/>
            <a:ext cx="7620000" cy="706497"/>
            <a:chOff x="-251724" y="430642"/>
            <a:chExt cx="7620000" cy="706497"/>
          </a:xfrm>
        </p:grpSpPr>
        <p:sp>
          <p:nvSpPr>
            <p:cNvPr id="15" name="TextBox 2">
              <a:extLst>
                <a:ext uri="{FF2B5EF4-FFF2-40B4-BE49-F238E27FC236}">
                  <a16:creationId xmlns:a16="http://schemas.microsoft.com/office/drawing/2014/main" id="{D470CC54-6487-4DCF-822E-499C5B9FF67B}"/>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7.1c: Eine Bildergeschichte anschauen</a:t>
              </a:r>
              <a:endParaRPr sz="2200" spc="50" dirty="0"/>
            </a:p>
          </p:txBody>
        </p:sp>
        <p:sp>
          <p:nvSpPr>
            <p:cNvPr id="16" name="Rectangle 7">
              <a:extLst>
                <a:ext uri="{FF2B5EF4-FFF2-40B4-BE49-F238E27FC236}">
                  <a16:creationId xmlns:a16="http://schemas.microsoft.com/office/drawing/2014/main" id="{918F2929-BEBF-490C-A495-983B2A9634DB}"/>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12" name="TextBox 20">
            <a:extLst>
              <a:ext uri="{FF2B5EF4-FFF2-40B4-BE49-F238E27FC236}">
                <a16:creationId xmlns:a16="http://schemas.microsoft.com/office/drawing/2014/main" id="{1DCF2012-3D85-4E07-AD8B-80B272F77BB7}"/>
              </a:ext>
            </a:extLst>
          </p:cNvPr>
          <p:cNvSpPr txBox="1"/>
          <p:nvPr/>
        </p:nvSpPr>
        <p:spPr bwMode="auto">
          <a:xfrm>
            <a:off x="716960" y="1395489"/>
            <a:ext cx="5424080" cy="352015"/>
          </a:xfrm>
          <a:prstGeom prst="rect">
            <a:avLst/>
          </a:prstGeom>
          <a:noFill/>
          <a:ln w="12700" cap="flat">
            <a:noFill/>
            <a:miter lim="400000"/>
          </a:ln>
          <a:effectLst/>
        </p:spPr>
        <p:txBody>
          <a:bodyPr wrap="square" lIns="37146" tIns="37146" rIns="37146" bIns="37146" numCol="1" anchor="t">
            <a:spAutoFit/>
          </a:bodyPr>
          <a:lstStyle>
            <a:lvl1pPr>
              <a:defRPr>
                <a:latin typeface="Fibel Nord"/>
                <a:ea typeface="Fibel Nord"/>
                <a:cs typeface="Fibel Nord"/>
              </a:defRPr>
            </a:lvl1pPr>
          </a:lstStyle>
          <a:p>
            <a:pPr>
              <a:defRPr/>
            </a:pPr>
            <a:r>
              <a:rPr lang="de-DE" spc="50" dirty="0"/>
              <a:t>Beschreibt in Partnerarbeit, was auf den Bildern passiert.</a:t>
            </a:r>
            <a:endParaRPr spc="50" dirty="0"/>
          </a:p>
        </p:txBody>
      </p:sp>
      <p:pic>
        <p:nvPicPr>
          <p:cNvPr id="13" name="Picture 2" descr="Klassenzimmer, Komische Charaktere">
            <a:extLst>
              <a:ext uri="{FF2B5EF4-FFF2-40B4-BE49-F238E27FC236}">
                <a16:creationId xmlns:a16="http://schemas.microsoft.com/office/drawing/2014/main" id="{3FE5B087-3457-4D9D-9422-1283AB328E3B}"/>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851052" y="1213440"/>
            <a:ext cx="594961" cy="486711"/>
          </a:xfrm>
          <a:prstGeom prst="rect">
            <a:avLst/>
          </a:prstGeom>
          <a:noFill/>
        </p:spPr>
      </p:pic>
      <p:pic>
        <p:nvPicPr>
          <p:cNvPr id="17" name="Picture 4" descr="Rede, Blase, Gestalten, Text, Plaudern">
            <a:extLst>
              <a:ext uri="{FF2B5EF4-FFF2-40B4-BE49-F238E27FC236}">
                <a16:creationId xmlns:a16="http://schemas.microsoft.com/office/drawing/2014/main" id="{F348D16E-4720-48F5-8F68-46A66550F598}"/>
              </a:ext>
            </a:extLst>
          </p:cNvPr>
          <p:cNvPicPr>
            <a:picLocks noChangeAspect="1" noChangeArrowheads="1"/>
          </p:cNvPicPr>
          <p:nvPr/>
        </p:nvPicPr>
        <p:blipFill>
          <a:blip r:embed="rId5">
            <a:duotone>
              <a:schemeClr val="accent6">
                <a:shade val="45000"/>
                <a:satMod val="135000"/>
              </a:schemeClr>
              <a:prstClr val="white"/>
            </a:duotone>
          </a:blip>
          <a:stretch/>
        </p:blipFill>
        <p:spPr bwMode="auto">
          <a:xfrm>
            <a:off x="5842054" y="1743698"/>
            <a:ext cx="598052" cy="545722"/>
          </a:xfrm>
          <a:prstGeom prst="rect">
            <a:avLst/>
          </a:prstGeom>
          <a:noFill/>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1"/>
          <p:cNvSpPr txBox="1"/>
          <p:nvPr/>
        </p:nvSpPr>
        <p:spPr bwMode="auto">
          <a:xfrm>
            <a:off x="623887" y="679805"/>
            <a:ext cx="5915027" cy="1914702"/>
          </a:xfrm>
          <a:prstGeom prst="rect">
            <a:avLst/>
          </a:prstGeom>
          <a:ln w="12700">
            <a:miter lim="400000"/>
          </a:ln>
        </p:spPr>
        <p:txBody>
          <a:bodyPr lIns="45718" tIns="45718" rIns="45718" bIns="45718" anchor="ctr">
            <a:normAutofit/>
          </a:bodyPr>
          <a:lstStyle>
            <a:lvl1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1pPr>
            <a:lvl2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2pPr>
            <a:lvl3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3pPr>
            <a:lvl4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4pPr>
            <a:lvl5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5pPr>
            <a:lvl6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6pPr>
            <a:lvl7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7pPr>
            <a:lvl8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8pPr>
            <a:lvl9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9pPr>
          </a:lstStyle>
          <a:p>
            <a:pPr>
              <a:defRPr/>
            </a:pPr>
            <a:r>
              <a:rPr lang="de-DE" sz="7200" dirty="0">
                <a:highlight>
                  <a:srgbClr val="FFFF00"/>
                </a:highlight>
              </a:rPr>
              <a:t>siehe AB 7.2</a:t>
            </a:r>
            <a:endParaRPr dirty="0"/>
          </a:p>
        </p:txBody>
      </p:sp>
      <p:sp>
        <p:nvSpPr>
          <p:cNvPr id="6" name="Slide Number Placeholder 5"/>
          <p:cNvSpPr>
            <a:spLocks noGrp="1"/>
          </p:cNvSpPr>
          <p:nvPr>
            <p:ph type="sldNum" sz="quarter" idx="2"/>
          </p:nvPr>
        </p:nvSpPr>
        <p:spPr bwMode="auto"/>
        <p:txBody>
          <a:bodyPr/>
          <a:lstStyle/>
          <a:p>
            <a:pPr>
              <a:defRPr/>
            </a:pPr>
            <a:fld id="{86CB4B4D-7CA3-9044-876B-883B54F8677D}" type="slidenum">
              <a:rPr lang="de-DE"/>
              <a:t>135</a:t>
            </a:fld>
            <a:endParaRPr lang="de-DE"/>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136</a:t>
            </a:fld>
            <a:endParaRPr lang="de-DE"/>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137</a:t>
            </a:fld>
            <a:endParaRPr lang="de-DE"/>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138</a:t>
            </a:fld>
            <a:endParaRPr lang="de-DE"/>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139</a:t>
            </a:fld>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7877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140</a:t>
            </a:fld>
            <a:endParaRPr lang="de-DE"/>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141</a:t>
            </a:fld>
            <a:endParaRPr lang="de-DE"/>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142</a:t>
            </a:fld>
            <a:endParaRPr lang="de-DE"/>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143</a:t>
            </a:fld>
            <a:endParaRPr lang="de-DE"/>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144</a:t>
            </a:fld>
            <a:endParaRPr lang="de-DE"/>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145</a:t>
            </a:fld>
            <a:endParaRPr lang="de-DE"/>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146</a:t>
            </a:fld>
            <a:endParaRPr lang="de-DE"/>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469" name="Tabelle 31"/>
          <p:cNvGraphicFramePr>
            <a:graphicFrameLocks/>
          </p:cNvGraphicFramePr>
          <p:nvPr>
            <p:extLst>
              <p:ext uri="{D42A27DB-BD31-4B8C-83A1-F6EECF244321}">
                <p14:modId xmlns:p14="http://schemas.microsoft.com/office/powerpoint/2010/main" val="1158202458"/>
              </p:ext>
            </p:extLst>
          </p:nvPr>
        </p:nvGraphicFramePr>
        <p:xfrm>
          <a:off x="369879" y="1053314"/>
          <a:ext cx="6256389" cy="7690360"/>
        </p:xfrm>
        <a:graphic>
          <a:graphicData uri="http://schemas.openxmlformats.org/drawingml/2006/table">
            <a:tbl>
              <a:tblPr bandRow="1"/>
              <a:tblGrid>
                <a:gridCol w="959952">
                  <a:extLst>
                    <a:ext uri="{9D8B030D-6E8A-4147-A177-3AD203B41FA5}">
                      <a16:colId xmlns:a16="http://schemas.microsoft.com/office/drawing/2014/main" val="20000"/>
                    </a:ext>
                  </a:extLst>
                </a:gridCol>
                <a:gridCol w="5296437">
                  <a:extLst>
                    <a:ext uri="{9D8B030D-6E8A-4147-A177-3AD203B41FA5}">
                      <a16:colId xmlns:a16="http://schemas.microsoft.com/office/drawing/2014/main" val="20001"/>
                    </a:ext>
                  </a:extLst>
                </a:gridCol>
              </a:tblGrid>
              <a:tr h="1073066">
                <a:tc gridSpan="2">
                  <a:txBody>
                    <a:bodyPr/>
                    <a:lstStyle/>
                    <a:p>
                      <a:pPr algn="l" defTabSz="685800">
                        <a:defRPr sz="1600" b="1"/>
                      </a:pPr>
                      <a:r>
                        <a:rPr sz="1400">
                          <a:cs typeface="+mn-cs"/>
                        </a:rPr>
                        <a:t>ZIEL:</a:t>
                      </a:r>
                    </a:p>
                    <a:p>
                      <a:pPr algn="l" defTabSz="685800">
                        <a:defRPr sz="1300"/>
                      </a:pPr>
                      <a:r>
                        <a:rPr sz="1400">
                          <a:cs typeface="+mn-cs"/>
                        </a:rPr>
                        <a:t>Die </a:t>
                      </a:r>
                      <a:r>
                        <a:rPr lang="de-DE" sz="1400">
                          <a:cs typeface="+mn-cs"/>
                        </a:rPr>
                        <a:t>SuS</a:t>
                      </a:r>
                      <a:r>
                        <a:rPr sz="1400">
                          <a:cs typeface="+mn-cs"/>
                        </a:rPr>
                        <a:t> verfassen strategiegeleitet unter Nutzung ihrer Planungsnotizen </a:t>
                      </a:r>
                      <a:r>
                        <a:rPr lang="de-DE" sz="1400">
                          <a:cs typeface="+mn-cs"/>
                        </a:rPr>
                        <a:t>eine Bildergeschichte. </a:t>
                      </a:r>
                      <a:endParaRPr sz="1400">
                        <a:cs typeface="+mn-cs"/>
                      </a:endParaRP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2045294">
                <a:tc gridSpan="2">
                  <a:txBody>
                    <a:bodyPr/>
                    <a:lstStyle/>
                    <a:p>
                      <a:pPr algn="l" defTabSz="685800">
                        <a:defRPr sz="1800"/>
                      </a:pPr>
                      <a:r>
                        <a:rPr lang="de-DE" sz="1400" b="1" dirty="0">
                          <a:cs typeface="+mn-cs"/>
                        </a:rPr>
                        <a:t>Einstieg:</a:t>
                      </a:r>
                      <a:endParaRPr sz="1400" dirty="0">
                        <a:cs typeface="+mn-cs"/>
                      </a:endParaRPr>
                    </a:p>
                    <a:p>
                      <a:pPr marL="171450" indent="-171450" algn="l" defTabSz="685800">
                        <a:buFont typeface="Arial"/>
                        <a:buChar char="•"/>
                        <a:defRPr sz="1800"/>
                      </a:pPr>
                      <a:r>
                        <a:rPr lang="de-DE" sz="1400" dirty="0">
                          <a:cs typeface="+mn-cs"/>
                        </a:rPr>
                        <a:t>Die Lehrperson erklärt, dass die </a:t>
                      </a:r>
                      <a:r>
                        <a:rPr lang="de-DE" sz="1400" dirty="0" err="1">
                          <a:cs typeface="+mn-cs"/>
                        </a:rPr>
                        <a:t>SuS</a:t>
                      </a:r>
                      <a:r>
                        <a:rPr lang="de-DE" sz="1400" dirty="0">
                          <a:cs typeface="+mn-cs"/>
                        </a:rPr>
                        <a:t> eine eigene Bildergeschichte unter Verwendung des in der vorherigen Sitzung erstellten Planungsmaterials (AB 7.1) verfassen werden.</a:t>
                      </a:r>
                      <a:endParaRPr sz="1400" dirty="0">
                        <a:cs typeface="+mn-cs"/>
                      </a:endParaRPr>
                    </a:p>
                    <a:p>
                      <a:pPr marL="171450" indent="-171450" algn="l" defTabSz="685800">
                        <a:buFont typeface="Arial"/>
                        <a:buChar char="•"/>
                        <a:defRPr sz="1800"/>
                      </a:pPr>
                      <a:r>
                        <a:rPr lang="de-DE" sz="1400" dirty="0">
                          <a:cs typeface="+mn-cs"/>
                        </a:rPr>
                        <a:t>Die Lehrperson </a:t>
                      </a:r>
                      <a:r>
                        <a:rPr lang="de-DE" sz="1400" b="1" dirty="0">
                          <a:cs typeface="+mn-cs"/>
                        </a:rPr>
                        <a:t>modelliert</a:t>
                      </a:r>
                      <a:r>
                        <a:rPr lang="de-DE" sz="1400" dirty="0">
                          <a:cs typeface="+mn-cs"/>
                        </a:rPr>
                        <a:t> die Schreibphase.</a:t>
                      </a:r>
                      <a:endParaRPr sz="1400" dirty="0">
                        <a:cs typeface="+mn-cs"/>
                      </a:endParaRPr>
                    </a:p>
                    <a:p>
                      <a:pPr marL="180000" indent="0" algn="l" defTabSz="685800">
                        <a:buFont typeface="Arial"/>
                        <a:buNone/>
                        <a:defRPr sz="1800"/>
                      </a:pPr>
                      <a:r>
                        <a:rPr lang="de-DE" sz="1400" dirty="0">
                          <a:cs typeface="+mn-cs"/>
                        </a:rPr>
                        <a:t>(Ein Skript wird auf der nächsten Seite zur Orientierung angeboten.)</a:t>
                      </a:r>
                      <a:endParaRPr sz="1400" dirty="0">
                        <a:cs typeface="+mn-cs"/>
                      </a:endParaRPr>
                    </a:p>
                    <a:p>
                      <a:pPr marL="180000" indent="0" algn="l" defTabSz="685800">
                        <a:buFont typeface="Arial"/>
                        <a:buNone/>
                        <a:defRPr sz="1800"/>
                      </a:pPr>
                      <a:endParaRPr lang="de-DE" sz="1400" dirty="0">
                        <a:cs typeface="+mn-cs"/>
                      </a:endParaRPr>
                    </a:p>
                    <a:p>
                      <a:pPr marL="180000" indent="0" algn="l" defTabSz="685800">
                        <a:buFont typeface="Arial"/>
                        <a:buNone/>
                        <a:defRPr sz="1800"/>
                      </a:pPr>
                      <a:endParaRPr lang="de-DE" sz="1400" dirty="0">
                        <a:cs typeface="+mn-cs"/>
                      </a:endParaRPr>
                    </a:p>
                    <a:p>
                      <a:pPr marL="180000" indent="0" algn="l" defTabSz="685800">
                        <a:buFont typeface="Arial"/>
                        <a:buNone/>
                        <a:defRPr sz="1800"/>
                      </a:pPr>
                      <a:endParaRPr lang="de-DE" sz="1400" dirty="0">
                        <a:cs typeface="+mn-cs"/>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1"/>
                  </a:ext>
                </a:extLst>
              </a:tr>
              <a:tr h="4396129">
                <a:tc>
                  <a:txBody>
                    <a:bodyPr/>
                    <a:lstStyle/>
                    <a:p>
                      <a:pPr algn="ctr" defTabSz="685800">
                        <a:defRPr sz="1600" b="1"/>
                      </a:pPr>
                      <a:r>
                        <a:rPr sz="1400" dirty="0">
                          <a:cs typeface="+mn-cs"/>
                        </a:rPr>
                        <a:t>AB </a:t>
                      </a:r>
                      <a:r>
                        <a:rPr lang="de-DE" sz="1400" dirty="0">
                          <a:cs typeface="+mn-cs"/>
                        </a:rPr>
                        <a:t>8.1a</a:t>
                      </a:r>
                      <a:endParaRPr sz="1400" dirty="0">
                        <a:cs typeface="+mn-cs"/>
                      </a:endParaRPr>
                    </a:p>
                    <a:p>
                      <a:pPr algn="ctr" defTabSz="685800">
                        <a:defRPr sz="1600" b="1"/>
                      </a:pPr>
                      <a:r>
                        <a:rPr lang="de-DE" sz="1400" dirty="0">
                          <a:cs typeface="+mn-cs"/>
                        </a:rPr>
                        <a:t>AB 8.1b</a:t>
                      </a:r>
                      <a:endParaRPr sz="1400" dirty="0">
                        <a:cs typeface="+mn-cs"/>
                      </a:endParaRPr>
                    </a:p>
                  </a:txBody>
                  <a:tcPr marL="45720" marR="45720" anchor="ctr">
                    <a:lnR w="12700" algn="ctr">
                      <a:solidFill>
                        <a:schemeClr val="tx1"/>
                      </a:solidFill>
                    </a:lnR>
                    <a:solidFill>
                      <a:schemeClr val="bg1"/>
                    </a:solidFill>
                  </a:tcPr>
                </a:tc>
                <a:tc>
                  <a:txBody>
                    <a:bodyPr/>
                    <a:lstStyle/>
                    <a:p>
                      <a:pPr marL="171450" indent="-171450" algn="l" defTabSz="685800">
                        <a:buFont typeface="Arial"/>
                        <a:buChar char="•"/>
                        <a:defRPr sz="1600"/>
                      </a:pPr>
                      <a:r>
                        <a:rPr lang="de-DE" sz="1400" dirty="0">
                          <a:cs typeface="+mn-cs"/>
                        </a:rPr>
                        <a:t>Die </a:t>
                      </a:r>
                      <a:r>
                        <a:rPr lang="de-DE" sz="1400" dirty="0" err="1">
                          <a:cs typeface="+mn-cs"/>
                        </a:rPr>
                        <a:t>SuS</a:t>
                      </a:r>
                      <a:r>
                        <a:rPr lang="de-DE" sz="1400" dirty="0">
                          <a:cs typeface="+mn-cs"/>
                        </a:rPr>
                        <a:t> verfassen einen ersten Entwurf unter Verwendung ihrer Tabelle.</a:t>
                      </a:r>
                    </a:p>
                    <a:p>
                      <a:pPr marL="180000" marR="0" lvl="0" indent="0" algn="l" defTabSz="685800" eaLnBrk="1" fontAlgn="auto" latinLnBrk="0" hangingPunct="1">
                        <a:lnSpc>
                          <a:spcPct val="100000"/>
                        </a:lnSpc>
                        <a:spcBef>
                          <a:spcPts val="0"/>
                        </a:spcBef>
                        <a:spcAft>
                          <a:spcPts val="0"/>
                        </a:spcAft>
                        <a:buClrTx/>
                        <a:buSzTx/>
                        <a:buFont typeface="Arial"/>
                        <a:buNone/>
                        <a:tabLst/>
                        <a:defRPr sz="1600"/>
                      </a:pPr>
                      <a:r>
                        <a:rPr lang="de-DE" sz="1400" dirty="0">
                          <a:latin typeface="+mn-lt"/>
                        </a:rPr>
                        <a:t>(Differenzierung: AB 8a – mittlere Anforderungen; AB 8b – hohe Anforderungen)</a:t>
                      </a:r>
                      <a:endParaRPr lang="de-DE" sz="1400" dirty="0">
                        <a:cs typeface="+mn-cs"/>
                      </a:endParaRPr>
                    </a:p>
                    <a:p>
                      <a:pPr algn="l" defTabSz="685800">
                        <a:defRPr sz="1600"/>
                      </a:pPr>
                      <a:endParaRPr lang="de-DE" sz="1400" dirty="0">
                        <a:cs typeface="+mn-cs"/>
                      </a:endParaRPr>
                    </a:p>
                    <a:p>
                      <a:pPr marL="0" marR="0" lvl="0" indent="0" algn="l" defTabSz="685800">
                        <a:lnSpc>
                          <a:spcPct val="100000"/>
                        </a:lnSpc>
                        <a:spcBef>
                          <a:spcPts val="0"/>
                        </a:spcBef>
                        <a:spcAft>
                          <a:spcPts val="0"/>
                        </a:spcAft>
                        <a:buClrTx/>
                        <a:buSzTx/>
                        <a:buFontTx/>
                        <a:buNone/>
                        <a:defRPr sz="1600"/>
                      </a:pPr>
                      <a:r>
                        <a:rPr lang="de-DE" sz="1400" b="0" i="1" u="sng" dirty="0">
                          <a:solidFill>
                            <a:schemeClr val="tx1"/>
                          </a:solidFill>
                          <a:latin typeface="Calibri"/>
                          <a:ea typeface="Calibri"/>
                          <a:cs typeface="+mn-cs"/>
                        </a:rPr>
                        <a:t>Alternativ: </a:t>
                      </a:r>
                      <a:r>
                        <a:rPr lang="de-DE" sz="1400" b="0" u="none" dirty="0">
                          <a:cs typeface="+mn-cs"/>
                        </a:rPr>
                        <a:t>Die </a:t>
                      </a:r>
                      <a:r>
                        <a:rPr lang="de-DE" sz="1400" b="0" u="none" dirty="0" err="1">
                          <a:cs typeface="+mn-cs"/>
                        </a:rPr>
                        <a:t>SuS</a:t>
                      </a:r>
                      <a:r>
                        <a:rPr lang="de-DE" sz="1400" b="0" u="none" dirty="0">
                          <a:cs typeface="+mn-cs"/>
                        </a:rPr>
                        <a:t> schreiben in </a:t>
                      </a:r>
                      <a:r>
                        <a:rPr lang="de-DE" sz="1400" b="1" u="none" dirty="0">
                          <a:cs typeface="+mn-cs"/>
                        </a:rPr>
                        <a:t>Partnerarbeit</a:t>
                      </a:r>
                      <a:r>
                        <a:rPr lang="de-DE" sz="1400" b="0" u="none" dirty="0">
                          <a:cs typeface="+mn-cs"/>
                        </a:rPr>
                        <a:t> die Bildergeschichte gemeinsam.</a:t>
                      </a:r>
                    </a:p>
                    <a:p>
                      <a:pPr marL="0" marR="0" lvl="0" indent="0" algn="l" defTabSz="685800">
                        <a:lnSpc>
                          <a:spcPct val="100000"/>
                        </a:lnSpc>
                        <a:spcBef>
                          <a:spcPts val="0"/>
                        </a:spcBef>
                        <a:spcAft>
                          <a:spcPts val="0"/>
                        </a:spcAft>
                        <a:buClrTx/>
                        <a:buSzTx/>
                        <a:buFontTx/>
                        <a:buNone/>
                        <a:defRPr sz="1600"/>
                      </a:pPr>
                      <a:endParaRPr lang="de-DE" sz="1400" b="0" u="none" dirty="0">
                        <a:cs typeface="+mn-cs"/>
                      </a:endParaRPr>
                    </a:p>
                    <a:p>
                      <a:pPr marL="0" marR="0" lvl="0" indent="0" algn="l" defTabSz="685800">
                        <a:lnSpc>
                          <a:spcPct val="100000"/>
                        </a:lnSpc>
                        <a:spcBef>
                          <a:spcPts val="0"/>
                        </a:spcBef>
                        <a:spcAft>
                          <a:spcPts val="0"/>
                        </a:spcAft>
                        <a:buClrTx/>
                        <a:buSzTx/>
                        <a:buFontTx/>
                        <a:buNone/>
                        <a:defRPr sz="1600"/>
                      </a:pPr>
                      <a:endParaRPr lang="de-DE" sz="1400" b="0" u="none" dirty="0">
                        <a:cs typeface="+mn-cs"/>
                      </a:endParaRPr>
                    </a:p>
                    <a:p>
                      <a:pPr marL="0" marR="0" lvl="0" indent="0" algn="l" defTabSz="685800">
                        <a:lnSpc>
                          <a:spcPct val="100000"/>
                        </a:lnSpc>
                        <a:spcBef>
                          <a:spcPts val="0"/>
                        </a:spcBef>
                        <a:spcAft>
                          <a:spcPts val="0"/>
                        </a:spcAft>
                        <a:buClrTx/>
                        <a:buSzTx/>
                        <a:buFontTx/>
                        <a:buNone/>
                        <a:defRPr sz="1600"/>
                      </a:pPr>
                      <a:endParaRPr lang="de-DE" sz="1400" b="0" u="none" dirty="0">
                        <a:cs typeface="+mn-cs"/>
                      </a:endParaRPr>
                    </a:p>
                    <a:p>
                      <a:pPr marL="0" marR="0" lvl="0" indent="0" algn="l" defTabSz="685800">
                        <a:lnSpc>
                          <a:spcPct val="100000"/>
                        </a:lnSpc>
                        <a:spcBef>
                          <a:spcPts val="0"/>
                        </a:spcBef>
                        <a:spcAft>
                          <a:spcPts val="0"/>
                        </a:spcAft>
                        <a:buClrTx/>
                        <a:buSzTx/>
                        <a:buFontTx/>
                        <a:buNone/>
                        <a:defRPr sz="1600"/>
                      </a:pPr>
                      <a:endParaRPr lang="de-DE" sz="1400" b="0" u="none" dirty="0">
                        <a:cs typeface="+mn-cs"/>
                      </a:endParaRPr>
                    </a:p>
                    <a:p>
                      <a:pPr marL="0" marR="0" lvl="0" indent="0" algn="l" defTabSz="685800">
                        <a:lnSpc>
                          <a:spcPct val="100000"/>
                        </a:lnSpc>
                        <a:spcBef>
                          <a:spcPts val="0"/>
                        </a:spcBef>
                        <a:spcAft>
                          <a:spcPts val="0"/>
                        </a:spcAft>
                        <a:buClrTx/>
                        <a:buSzTx/>
                        <a:buFontTx/>
                        <a:buNone/>
                        <a:defRPr sz="1600"/>
                      </a:pPr>
                      <a:endParaRPr lang="de-DE" sz="1400" dirty="0">
                        <a:cs typeface="+mn-cs"/>
                      </a:endParaRPr>
                    </a:p>
                    <a:p>
                      <a:pPr>
                        <a:defRPr/>
                      </a:pPr>
                      <a:endParaRPr lang="de-DE" sz="1400" dirty="0">
                        <a:cs typeface="+mn-cs"/>
                      </a:endParaRPr>
                    </a:p>
                    <a:p>
                      <a:pPr>
                        <a:defRPr/>
                      </a:pPr>
                      <a:endParaRPr lang="de-DE" sz="1400" dirty="0">
                        <a:cs typeface="+mn-cs"/>
                      </a:endParaRPr>
                    </a:p>
                    <a:p>
                      <a:pPr>
                        <a:defRPr/>
                      </a:pPr>
                      <a:endParaRPr lang="de-DE" sz="1400" dirty="0">
                        <a:cs typeface="+mn-cs"/>
                      </a:endParaRPr>
                    </a:p>
                    <a:p>
                      <a:pPr>
                        <a:defRPr/>
                      </a:pPr>
                      <a:endParaRPr lang="de-DE" sz="1400" dirty="0">
                        <a:cs typeface="+mn-cs"/>
                      </a:endParaRPr>
                    </a:p>
                    <a:p>
                      <a:pPr>
                        <a:defRPr/>
                      </a:pPr>
                      <a:endParaRPr lang="de-DE" sz="1400" dirty="0">
                        <a:cs typeface="+mn-cs"/>
                      </a:endParaRPr>
                    </a:p>
                    <a:p>
                      <a:pPr>
                        <a:defRPr/>
                      </a:pPr>
                      <a:endParaRPr lang="de-DE" sz="1400" dirty="0">
                        <a:cs typeface="+mn-cs"/>
                      </a:endParaRPr>
                    </a:p>
                    <a:p>
                      <a:pPr>
                        <a:defRPr/>
                      </a:pPr>
                      <a:endParaRPr lang="de-DE" sz="1400" dirty="0">
                        <a:cs typeface="+mn-cs"/>
                      </a:endParaRPr>
                    </a:p>
                    <a:p>
                      <a:pPr>
                        <a:defRPr/>
                      </a:pPr>
                      <a:endParaRPr lang="de-DE" sz="1400" dirty="0">
                        <a:cs typeface="+mn-cs"/>
                      </a:endParaRPr>
                    </a:p>
                    <a:p>
                      <a:pPr marL="0" marR="0" lvl="0" indent="0" algn="l" defTabSz="685800">
                        <a:lnSpc>
                          <a:spcPct val="100000"/>
                        </a:lnSpc>
                        <a:spcBef>
                          <a:spcPts val="0"/>
                        </a:spcBef>
                        <a:spcAft>
                          <a:spcPts val="0"/>
                        </a:spcAft>
                        <a:buClrTx/>
                        <a:buSzTx/>
                        <a:buFontTx/>
                        <a:buNone/>
                        <a:defRPr sz="1600"/>
                      </a:pPr>
                      <a:endParaRPr lang="de-DE" sz="1400" dirty="0">
                        <a:cs typeface="+mn-cs"/>
                      </a:endParaRPr>
                    </a:p>
                  </a:txBody>
                  <a:tcPr marL="45720" marR="457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2"/>
                  </a:ext>
                </a:extLst>
              </a:tr>
            </a:tbl>
          </a:graphicData>
        </a:graphic>
      </p:graphicFrame>
      <p:sp>
        <p:nvSpPr>
          <p:cNvPr id="1474" name="Textfeld 39"/>
          <p:cNvSpPr txBox="1"/>
          <p:nvPr/>
        </p:nvSpPr>
        <p:spPr bwMode="auto">
          <a:xfrm>
            <a:off x="131254" y="585066"/>
            <a:ext cx="6595492"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a:t>
            </a:r>
            <a:r>
              <a:rPr b="0">
                <a:latin typeface="Calibri"/>
              </a:rPr>
              <a:t> </a:t>
            </a:r>
            <a:r>
              <a:rPr lang="de-DE" b="0">
                <a:latin typeface="Calibri"/>
              </a:rPr>
              <a:t>8</a:t>
            </a:r>
            <a:r>
              <a:rPr b="0">
                <a:latin typeface="Calibri"/>
              </a:rPr>
              <a:t>: </a:t>
            </a:r>
            <a:r>
              <a:rPr lang="de-DE" b="0">
                <a:latin typeface="Calibri"/>
              </a:rPr>
              <a:t>Schreiben einer Bildergeschichte (Unterschrift)</a:t>
            </a:r>
            <a:endParaRPr b="0">
              <a:latin typeface="Calibri"/>
            </a:endParaRPr>
          </a:p>
        </p:txBody>
      </p:sp>
      <p:sp>
        <p:nvSpPr>
          <p:cNvPr id="17"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9" name="Slide Number Placeholder 3">
            <a:extLst>
              <a:ext uri="{FF2B5EF4-FFF2-40B4-BE49-F238E27FC236}">
                <a16:creationId xmlns:a16="http://schemas.microsoft.com/office/drawing/2014/main" id="{30979478-0CFA-407A-94ED-BCF49841DA9C}"/>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147</a:t>
            </a:fld>
            <a:endParaRPr lang="de-DE" dirty="0"/>
          </a:p>
        </p:txBody>
      </p:sp>
      <p:sp>
        <p:nvSpPr>
          <p:cNvPr id="10" name="Gerade Verbindung 38">
            <a:extLst>
              <a:ext uri="{FF2B5EF4-FFF2-40B4-BE49-F238E27FC236}">
                <a16:creationId xmlns:a16="http://schemas.microsoft.com/office/drawing/2014/main" id="{B72581E5-0FAB-464B-ACE0-A14229D9317F}"/>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graphicFrame>
        <p:nvGraphicFramePr>
          <p:cNvPr id="11" name="Table 2">
            <a:extLst>
              <a:ext uri="{FF2B5EF4-FFF2-40B4-BE49-F238E27FC236}">
                <a16:creationId xmlns:a16="http://schemas.microsoft.com/office/drawing/2014/main" id="{991CC9C4-14B4-47D6-8D07-EDD3893B666F}"/>
              </a:ext>
            </a:extLst>
          </p:cNvPr>
          <p:cNvGraphicFramePr>
            <a:graphicFrameLocks noGrp="1"/>
          </p:cNvGraphicFramePr>
          <p:nvPr>
            <p:extLst>
              <p:ext uri="{D42A27DB-BD31-4B8C-83A1-F6EECF244321}">
                <p14:modId xmlns:p14="http://schemas.microsoft.com/office/powerpoint/2010/main" val="2848297825"/>
              </p:ext>
            </p:extLst>
          </p:nvPr>
        </p:nvGraphicFramePr>
        <p:xfrm>
          <a:off x="1544659" y="6119854"/>
          <a:ext cx="4943462" cy="2169160"/>
        </p:xfrm>
        <a:graphic>
          <a:graphicData uri="http://schemas.openxmlformats.org/drawingml/2006/table">
            <a:tbl>
              <a:tblPr firstRow="1" bandRow="1">
                <a:tableStyleId>{073A0DAA-6AF3-43AB-8588-CEC1D06C72B9}</a:tableStyleId>
              </a:tblPr>
              <a:tblGrid>
                <a:gridCol w="2471731">
                  <a:extLst>
                    <a:ext uri="{9D8B030D-6E8A-4147-A177-3AD203B41FA5}">
                      <a16:colId xmlns:a16="http://schemas.microsoft.com/office/drawing/2014/main" val="20000"/>
                    </a:ext>
                  </a:extLst>
                </a:gridCol>
                <a:gridCol w="2471731">
                  <a:extLst>
                    <a:ext uri="{9D8B030D-6E8A-4147-A177-3AD203B41FA5}">
                      <a16:colId xmlns:a16="http://schemas.microsoft.com/office/drawing/2014/main" val="20001"/>
                    </a:ext>
                  </a:extLst>
                </a:gridCol>
              </a:tblGrid>
              <a:tr h="370840">
                <a:tc>
                  <a:txBody>
                    <a:bodyPr/>
                    <a:lstStyle/>
                    <a:p>
                      <a:pPr algn="ctr">
                        <a:defRPr/>
                      </a:pPr>
                      <a:r>
                        <a:rPr lang="de-DE" sz="1400" dirty="0"/>
                        <a:t>Helfende</a:t>
                      </a:r>
                      <a:endParaRPr sz="1400" dirty="0"/>
                    </a:p>
                  </a:txBody>
                  <a:tcPr/>
                </a:tc>
                <a:tc>
                  <a:txBody>
                    <a:bodyPr/>
                    <a:lstStyle/>
                    <a:p>
                      <a:pPr algn="ctr">
                        <a:defRPr/>
                      </a:pPr>
                      <a:r>
                        <a:rPr lang="de-DE" sz="1400" dirty="0"/>
                        <a:t>Schreibende</a:t>
                      </a:r>
                      <a:endParaRPr sz="1400" dirty="0"/>
                    </a:p>
                  </a:txBody>
                  <a:tcPr/>
                </a:tc>
                <a:extLst>
                  <a:ext uri="{0D108BD9-81ED-4DB2-BD59-A6C34878D82A}">
                    <a16:rowId xmlns:a16="http://schemas.microsoft.com/office/drawing/2014/main" val="10000"/>
                  </a:ext>
                </a:extLst>
              </a:tr>
              <a:tr h="370840">
                <a:tc>
                  <a:txBody>
                    <a:bodyPr/>
                    <a:lstStyle/>
                    <a:p>
                      <a:pPr marL="285750" indent="-285750" algn="l">
                        <a:buFont typeface="Arial"/>
                        <a:buChar char="•"/>
                        <a:defRPr/>
                      </a:pPr>
                      <a:r>
                        <a:rPr lang="de-DE" sz="1400" dirty="0"/>
                        <a:t>schreiben ggf. Notizen  auf</a:t>
                      </a:r>
                      <a:endParaRPr sz="1400" dirty="0"/>
                    </a:p>
                    <a:p>
                      <a:pPr marL="285750" indent="-285750" algn="l">
                        <a:buFont typeface="Arial"/>
                        <a:buChar char="•"/>
                        <a:defRPr/>
                      </a:pPr>
                      <a:r>
                        <a:rPr lang="de-DE" sz="1400" dirty="0"/>
                        <a:t>verfolgen und überprüfen den </a:t>
                      </a:r>
                      <a:r>
                        <a:rPr lang="de-DE" sz="1400" dirty="0" err="1"/>
                        <a:t>Verschriftlichungsprozess</a:t>
                      </a:r>
                      <a:endParaRPr sz="1400" dirty="0"/>
                    </a:p>
                    <a:p>
                      <a:pPr marL="285750" indent="-285750" algn="l">
                        <a:buFont typeface="Arial"/>
                        <a:buChar char="•"/>
                        <a:defRPr/>
                      </a:pPr>
                      <a:r>
                        <a:rPr lang="de-DE" sz="1400" dirty="0"/>
                        <a:t>greifen ein und unterstützen an Stolperstellen</a:t>
                      </a:r>
                      <a:endParaRPr sz="1400" dirty="0"/>
                    </a:p>
                    <a:p>
                      <a:pPr algn="l">
                        <a:defRPr/>
                      </a:pPr>
                      <a:endParaRPr lang="de-DE" sz="1400" dirty="0"/>
                    </a:p>
                  </a:txBody>
                  <a:tcPr/>
                </a:tc>
                <a:tc>
                  <a:txBody>
                    <a:bodyPr/>
                    <a:lstStyle/>
                    <a:p>
                      <a:pPr marL="285750" indent="-285750" algn="l">
                        <a:buFont typeface="Arial"/>
                        <a:buChar char="•"/>
                        <a:defRPr/>
                      </a:pPr>
                      <a:r>
                        <a:rPr lang="de-DE" sz="1400" dirty="0"/>
                        <a:t>überführen Notizen in einen fortlaufenden Text</a:t>
                      </a:r>
                      <a:endParaRPr sz="1400" dirty="0"/>
                    </a:p>
                    <a:p>
                      <a:pPr marL="285750" indent="-285750" algn="l">
                        <a:buFont typeface="Arial"/>
                        <a:buChar char="•"/>
                        <a:defRPr/>
                      </a:pPr>
                      <a:r>
                        <a:rPr lang="de-DE" sz="1400" dirty="0"/>
                        <a:t>diktieren Sätze laut, sodass die Helfenden sie hören können</a:t>
                      </a:r>
                      <a:endParaRPr sz="1400" dirty="0"/>
                    </a:p>
                    <a:p>
                      <a:pPr algn="l">
                        <a:defRPr/>
                      </a:pPr>
                      <a:endParaRPr lang="de-DE" sz="1400" dirty="0"/>
                    </a:p>
                  </a:txBody>
                  <a:tcPr/>
                </a:tc>
                <a:extLst>
                  <a:ext uri="{0D108BD9-81ED-4DB2-BD59-A6C34878D82A}">
                    <a16:rowId xmlns:a16="http://schemas.microsoft.com/office/drawing/2014/main" val="10001"/>
                  </a:ext>
                </a:extLst>
              </a:tr>
            </a:tbl>
          </a:graphicData>
        </a:graphic>
      </p:graphicFrame>
      <p:sp>
        <p:nvSpPr>
          <p:cNvPr id="13" name="Rechteck: gefaltete Ecke 5">
            <a:extLst>
              <a:ext uri="{FF2B5EF4-FFF2-40B4-BE49-F238E27FC236}">
                <a16:creationId xmlns:a16="http://schemas.microsoft.com/office/drawing/2014/main" id="{0FDBCDE4-CCC8-4535-BB5D-F7B2FA4D2489}"/>
              </a:ext>
            </a:extLst>
          </p:cNvPr>
          <p:cNvSpPr/>
          <p:nvPr/>
        </p:nvSpPr>
        <p:spPr bwMode="auto">
          <a:xfrm>
            <a:off x="3392963" y="8961394"/>
            <a:ext cx="3353770" cy="370840"/>
          </a:xfrm>
          <a:custGeom>
            <a:avLst/>
            <a:gdLst>
              <a:gd name="connsiteX0" fmla="*/ 0 w 2354740"/>
              <a:gd name="connsiteY0" fmla="*/ 0 h 370840"/>
              <a:gd name="connsiteX1" fmla="*/ 2354740 w 2354740"/>
              <a:gd name="connsiteY1" fmla="*/ 0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6" fmla="*/ 2354740 w 2354740"/>
              <a:gd name="connsiteY6" fmla="*/ 0 h 370840"/>
              <a:gd name="connsiteX7" fmla="*/ 2354740 w 2354740"/>
              <a:gd name="connsiteY7" fmla="*/ 185420 h 3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740" h="370840" stroke="0" extrusionOk="0">
                <a:moveTo>
                  <a:pt x="0" y="0"/>
                </a:moveTo>
                <a:cubicBezTo>
                  <a:pt x="712992" y="118645"/>
                  <a:pt x="1268267" y="116012"/>
                  <a:pt x="2354740" y="0"/>
                </a:cubicBezTo>
                <a:cubicBezTo>
                  <a:pt x="2345342" y="71485"/>
                  <a:pt x="2353246" y="118889"/>
                  <a:pt x="2354740" y="185420"/>
                </a:cubicBezTo>
                <a:cubicBezTo>
                  <a:pt x="2309325" y="247148"/>
                  <a:pt x="2206553" y="332975"/>
                  <a:pt x="2169320" y="370840"/>
                </a:cubicBezTo>
                <a:cubicBezTo>
                  <a:pt x="1493153" y="391027"/>
                  <a:pt x="1043606" y="523320"/>
                  <a:pt x="0" y="370840"/>
                </a:cubicBezTo>
                <a:cubicBezTo>
                  <a:pt x="-1622" y="305605"/>
                  <a:pt x="14437" y="78835"/>
                  <a:pt x="0" y="0"/>
                </a:cubicBezTo>
                <a:close/>
              </a:path>
              <a:path w="2354740" h="370840" stroke="0" extrusionOk="0">
                <a:moveTo>
                  <a:pt x="2169320" y="370840"/>
                </a:moveTo>
                <a:cubicBezTo>
                  <a:pt x="2198482" y="306854"/>
                  <a:pt x="2214208" y="247614"/>
                  <a:pt x="2206404" y="222504"/>
                </a:cubicBezTo>
                <a:cubicBezTo>
                  <a:pt x="2249564" y="211072"/>
                  <a:pt x="2283498" y="200097"/>
                  <a:pt x="2354740" y="185420"/>
                </a:cubicBezTo>
                <a:cubicBezTo>
                  <a:pt x="2302327" y="217510"/>
                  <a:pt x="2177684" y="338903"/>
                  <a:pt x="2169320" y="370840"/>
                </a:cubicBezTo>
                <a:close/>
              </a:path>
              <a:path w="2354740" h="370840" fill="none" extrusionOk="0">
                <a:moveTo>
                  <a:pt x="2169320" y="370840"/>
                </a:moveTo>
                <a:cubicBezTo>
                  <a:pt x="2168375" y="335120"/>
                  <a:pt x="2196758" y="276425"/>
                  <a:pt x="2206404" y="222504"/>
                </a:cubicBezTo>
                <a:cubicBezTo>
                  <a:pt x="2239188" y="213337"/>
                  <a:pt x="2307041" y="189741"/>
                  <a:pt x="2354740" y="185420"/>
                </a:cubicBezTo>
                <a:cubicBezTo>
                  <a:pt x="2270203" y="277353"/>
                  <a:pt x="2194838" y="352279"/>
                  <a:pt x="2169320" y="370840"/>
                </a:cubicBezTo>
                <a:cubicBezTo>
                  <a:pt x="1769330" y="489151"/>
                  <a:pt x="565246" y="269695"/>
                  <a:pt x="0" y="370840"/>
                </a:cubicBezTo>
                <a:cubicBezTo>
                  <a:pt x="-24028" y="219873"/>
                  <a:pt x="7627" y="55327"/>
                  <a:pt x="0" y="0"/>
                </a:cubicBezTo>
                <a:cubicBezTo>
                  <a:pt x="696727" y="-119236"/>
                  <a:pt x="1286402" y="89530"/>
                  <a:pt x="2354740" y="0"/>
                </a:cubicBezTo>
                <a:cubicBezTo>
                  <a:pt x="2362761" y="51041"/>
                  <a:pt x="2370108" y="125000"/>
                  <a:pt x="2354740" y="185420"/>
                </a:cubicBezTo>
              </a:path>
              <a:path w="2354740" h="370840" fill="none" stroke="0" extrusionOk="0">
                <a:moveTo>
                  <a:pt x="2169320" y="370840"/>
                </a:moveTo>
                <a:cubicBezTo>
                  <a:pt x="2180666" y="356560"/>
                  <a:pt x="2186574" y="289580"/>
                  <a:pt x="2206404" y="222504"/>
                </a:cubicBezTo>
                <a:cubicBezTo>
                  <a:pt x="2229644" y="229093"/>
                  <a:pt x="2300445" y="190207"/>
                  <a:pt x="2354740" y="185420"/>
                </a:cubicBezTo>
                <a:cubicBezTo>
                  <a:pt x="2303244" y="203611"/>
                  <a:pt x="2255566" y="288856"/>
                  <a:pt x="2169320" y="370840"/>
                </a:cubicBezTo>
                <a:cubicBezTo>
                  <a:pt x="1796140" y="220401"/>
                  <a:pt x="783745" y="456719"/>
                  <a:pt x="0" y="370840"/>
                </a:cubicBezTo>
                <a:cubicBezTo>
                  <a:pt x="25021" y="223231"/>
                  <a:pt x="-25071" y="130064"/>
                  <a:pt x="0" y="0"/>
                </a:cubicBezTo>
                <a:cubicBezTo>
                  <a:pt x="754733" y="-155197"/>
                  <a:pt x="1373226" y="-163020"/>
                  <a:pt x="2354740" y="0"/>
                </a:cubicBezTo>
                <a:cubicBezTo>
                  <a:pt x="2343840" y="86890"/>
                  <a:pt x="2338358" y="116456"/>
                  <a:pt x="2354740" y="185420"/>
                </a:cubicBezTo>
              </a:path>
            </a:pathLst>
          </a:custGeom>
          <a:solidFill>
            <a:srgbClr val="FFF5ED"/>
          </a:solidFill>
          <a:ln w="12700" cmpd="sng">
            <a:solidFill>
              <a:srgbClr val="FDE3D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de-DE" sz="1200" dirty="0">
                <a:solidFill>
                  <a:schemeClr val="tx1"/>
                </a:solidFill>
              </a:rPr>
              <a:t>Auf der nächsten Seite befindet sich das Skript …</a:t>
            </a:r>
            <a:endParaRP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479" name="Tabelle 31"/>
          <p:cNvGraphicFramePr>
            <a:graphicFrameLocks/>
          </p:cNvGraphicFramePr>
          <p:nvPr>
            <p:extLst>
              <p:ext uri="{D42A27DB-BD31-4B8C-83A1-F6EECF244321}">
                <p14:modId xmlns:p14="http://schemas.microsoft.com/office/powerpoint/2010/main" val="3696278299"/>
              </p:ext>
            </p:extLst>
          </p:nvPr>
        </p:nvGraphicFramePr>
        <p:xfrm>
          <a:off x="363073" y="1131396"/>
          <a:ext cx="6039480" cy="8030127"/>
        </p:xfrm>
        <a:graphic>
          <a:graphicData uri="http://schemas.openxmlformats.org/drawingml/2006/table">
            <a:tbl>
              <a:tblPr bandRow="1"/>
              <a:tblGrid>
                <a:gridCol w="6039480">
                  <a:extLst>
                    <a:ext uri="{9D8B030D-6E8A-4147-A177-3AD203B41FA5}">
                      <a16:colId xmlns:a16="http://schemas.microsoft.com/office/drawing/2014/main" val="20000"/>
                    </a:ext>
                  </a:extLst>
                </a:gridCol>
              </a:tblGrid>
              <a:tr h="396779">
                <a:tc>
                  <a:txBody>
                    <a:bodyPr/>
                    <a:lstStyle/>
                    <a:p>
                      <a:pPr algn="ctr" defTabSz="685800">
                        <a:defRPr sz="1600" b="1"/>
                      </a:pPr>
                      <a:r>
                        <a:rPr lang="de-DE" sz="1200" dirty="0"/>
                        <a:t>Bildergeschichte schreiben (Unterschrift)</a:t>
                      </a:r>
                      <a:endParaRPr dirty="0"/>
                    </a:p>
                  </a:txBody>
                  <a:tcPr marL="45720" marR="45720">
                    <a:solidFill>
                      <a:srgbClr val="E0E0E0"/>
                    </a:solidFill>
                  </a:tcPr>
                </a:tc>
                <a:extLst>
                  <a:ext uri="{0D108BD9-81ED-4DB2-BD59-A6C34878D82A}">
                    <a16:rowId xmlns:a16="http://schemas.microsoft.com/office/drawing/2014/main" val="10000"/>
                  </a:ext>
                </a:extLst>
              </a:tr>
              <a:tr h="7633348">
                <a:tc>
                  <a:txBody>
                    <a:bodyPr/>
                    <a:lstStyle/>
                    <a:p>
                      <a:pPr algn="l">
                        <a:defRPr/>
                      </a:pPr>
                      <a:endParaRPr lang="de-DE" sz="1100" dirty="0">
                        <a:solidFill>
                          <a:schemeClr val="tx1"/>
                        </a:solidFill>
                        <a:latin typeface="Calibri"/>
                        <a:ea typeface="Calibri"/>
                        <a:cs typeface="Calibri"/>
                      </a:endParaRPr>
                    </a:p>
                    <a:p>
                      <a:pPr algn="l">
                        <a:defRPr/>
                      </a:pPr>
                      <a:endParaRPr lang="de-DE" sz="1100" dirty="0">
                        <a:solidFill>
                          <a:schemeClr val="tx1"/>
                        </a:solidFill>
                        <a:latin typeface="Calibri"/>
                        <a:ea typeface="Calibri"/>
                        <a:cs typeface="Calibri"/>
                      </a:endParaRPr>
                    </a:p>
                    <a:p>
                      <a:pPr algn="l" defTabSz="685800">
                        <a:defRPr sz="1600" i="1"/>
                      </a:pPr>
                      <a:endParaRPr sz="1000" dirty="0"/>
                    </a:p>
                  </a:txBody>
                  <a:tcPr marL="45720" marR="45720">
                    <a:solidFill>
                      <a:schemeClr val="bg1">
                        <a:lumMod val="95000"/>
                      </a:schemeClr>
                    </a:solidFill>
                  </a:tcPr>
                </a:tc>
                <a:extLst>
                  <a:ext uri="{0D108BD9-81ED-4DB2-BD59-A6C34878D82A}">
                    <a16:rowId xmlns:a16="http://schemas.microsoft.com/office/drawing/2014/main" val="10001"/>
                  </a:ext>
                </a:extLst>
              </a:tr>
            </a:tbl>
          </a:graphicData>
        </a:graphic>
      </p:graphicFrame>
      <p:sp>
        <p:nvSpPr>
          <p:cNvPr id="1484" name="Textfeld 39"/>
          <p:cNvSpPr txBox="1"/>
          <p:nvPr/>
        </p:nvSpPr>
        <p:spPr bwMode="auto">
          <a:xfrm>
            <a:off x="131253" y="727275"/>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a:t>
            </a:r>
            <a:r>
              <a:rPr b="0">
                <a:latin typeface="Calibri"/>
              </a:rPr>
              <a:t> </a:t>
            </a:r>
            <a:r>
              <a:rPr lang="de-DE" b="0">
                <a:latin typeface="Calibri"/>
              </a:rPr>
              <a:t>8</a:t>
            </a:r>
            <a:r>
              <a:rPr b="0">
                <a:latin typeface="Calibri"/>
              </a:rPr>
              <a:t>: </a:t>
            </a:r>
            <a:r>
              <a:rPr lang="de-DE" b="0">
                <a:latin typeface="Calibri"/>
              </a:rPr>
              <a:t>Skript für Modellierung</a:t>
            </a:r>
            <a:endParaRPr b="0">
              <a:latin typeface="Calibri"/>
            </a:endParaRPr>
          </a:p>
        </p:txBody>
      </p:sp>
      <p:sp>
        <p:nvSpPr>
          <p:cNvPr id="18"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Lehr</a:t>
            </a:r>
            <a:r>
              <a:rPr lang="de-DE" b="0">
                <a:latin typeface="Calibri"/>
              </a:rPr>
              <a:t>person</a:t>
            </a:r>
            <a:endParaRPr b="0">
              <a:latin typeface="Calibri"/>
            </a:endParaRPr>
          </a:p>
        </p:txBody>
      </p:sp>
      <p:pic>
        <p:nvPicPr>
          <p:cNvPr id="2" name="Grafik 1"/>
          <p:cNvPicPr>
            <a:picLocks noChangeAspect="1"/>
          </p:cNvPicPr>
          <p:nvPr/>
        </p:nvPicPr>
        <p:blipFill>
          <a:blip r:embed="rId2">
            <a:clrChange>
              <a:clrFrom>
                <a:srgbClr val="FFFFFF"/>
              </a:clrFrom>
              <a:clrTo>
                <a:srgbClr val="FFFFFF">
                  <a:alpha val="0"/>
                </a:srgbClr>
              </a:clrTo>
            </a:clrChange>
          </a:blip>
          <a:srcRect r="11200" b="50318"/>
          <a:stretch/>
        </p:blipFill>
        <p:spPr bwMode="auto">
          <a:xfrm>
            <a:off x="865019" y="3590759"/>
            <a:ext cx="5347890" cy="1850097"/>
          </a:xfrm>
          <a:prstGeom prst="rect">
            <a:avLst/>
          </a:prstGeom>
        </p:spPr>
      </p:pic>
      <p:pic>
        <p:nvPicPr>
          <p:cNvPr id="4" name="Grafik 3"/>
          <p:cNvPicPr>
            <a:picLocks noChangeAspect="1"/>
          </p:cNvPicPr>
          <p:nvPr/>
        </p:nvPicPr>
        <p:blipFill>
          <a:blip r:embed="rId3">
            <a:clrChange>
              <a:clrFrom>
                <a:srgbClr val="FFFFFF"/>
              </a:clrFrom>
              <a:clrTo>
                <a:srgbClr val="FFFFFF">
                  <a:alpha val="0"/>
                </a:srgbClr>
              </a:clrTo>
            </a:clrChange>
          </a:blip>
          <a:srcRect r="10843" b="50000"/>
          <a:stretch/>
        </p:blipFill>
        <p:spPr bwMode="auto">
          <a:xfrm>
            <a:off x="938282" y="7177179"/>
            <a:ext cx="5369449" cy="1861961"/>
          </a:xfrm>
          <a:prstGeom prst="rect">
            <a:avLst/>
          </a:prstGeom>
        </p:spPr>
      </p:pic>
      <p:pic>
        <p:nvPicPr>
          <p:cNvPr id="5" name="Grafik 4"/>
          <p:cNvPicPr>
            <a:picLocks noChangeAspect="1"/>
          </p:cNvPicPr>
          <p:nvPr/>
        </p:nvPicPr>
        <p:blipFill>
          <a:blip r:embed="rId2">
            <a:clrChange>
              <a:clrFrom>
                <a:srgbClr val="FFFFFF"/>
              </a:clrFrom>
              <a:clrTo>
                <a:srgbClr val="FFFFFF">
                  <a:alpha val="0"/>
                </a:srgbClr>
              </a:clrTo>
            </a:clrChange>
          </a:blip>
          <a:srcRect l="179" t="49554" r="11022" b="763"/>
          <a:stretch/>
        </p:blipFill>
        <p:spPr bwMode="auto">
          <a:xfrm>
            <a:off x="865019" y="5475649"/>
            <a:ext cx="5347890" cy="1850097"/>
          </a:xfrm>
          <a:prstGeom prst="rect">
            <a:avLst/>
          </a:prstGeom>
        </p:spPr>
      </p:pic>
      <p:sp>
        <p:nvSpPr>
          <p:cNvPr id="12" name="Slide Number Placeholder 3">
            <a:extLst>
              <a:ext uri="{FF2B5EF4-FFF2-40B4-BE49-F238E27FC236}">
                <a16:creationId xmlns:a16="http://schemas.microsoft.com/office/drawing/2014/main" id="{45DF41B6-E91B-4C91-A08D-01F145C909DD}"/>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149</a:t>
            </a:fld>
            <a:endParaRPr lang="de-DE" dirty="0"/>
          </a:p>
        </p:txBody>
      </p:sp>
      <p:sp>
        <p:nvSpPr>
          <p:cNvPr id="13" name="Gerade Verbindung 38">
            <a:extLst>
              <a:ext uri="{FF2B5EF4-FFF2-40B4-BE49-F238E27FC236}">
                <a16:creationId xmlns:a16="http://schemas.microsoft.com/office/drawing/2014/main" id="{4545E27F-A42C-432B-BDF0-39364C4920F4}"/>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
        <p:nvSpPr>
          <p:cNvPr id="6" name="TextBox 5">
            <a:extLst>
              <a:ext uri="{FF2B5EF4-FFF2-40B4-BE49-F238E27FC236}">
                <a16:creationId xmlns:a16="http://schemas.microsoft.com/office/drawing/2014/main" id="{5C68A028-FB61-461B-BC43-87C7C631EC08}"/>
              </a:ext>
            </a:extLst>
          </p:cNvPr>
          <p:cNvSpPr txBox="1"/>
          <p:nvPr/>
        </p:nvSpPr>
        <p:spPr bwMode="auto">
          <a:xfrm>
            <a:off x="470476" y="1703540"/>
            <a:ext cx="5742433" cy="2246769"/>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z="1400" dirty="0">
                <a:solidFill>
                  <a:schemeClr val="tx1"/>
                </a:solidFill>
                <a:latin typeface="+mn-lt"/>
                <a:ea typeface="Calibri"/>
                <a:cs typeface="Calibri"/>
              </a:rPr>
              <a:t>Hier habe ich also die Bilder, zu denen ich eine Geschichte schreiben möchte. [Hier werden die Bilder gezeigt]. Vorher habe ich ja schon zu den einzelnen Bildern Notizen aufgeschrieben. Die können mir jetzt beim Schreiben helfen. Uff… eine ganze Geschichte zu schreiben ist ganz schön viel Arbeit. Aber ich gehe Stück für Stück vor -  dann ist das gut machbar. Ich muss mich nur an meinen Notizen orientieren und aus den Stichworten ganze Sätze formulieren. Wenn ich mich an den Aufbau halte, dann geht das wirklich gut. Also los geht‘s: Ich fange mit dem Anfang an. </a:t>
            </a:r>
            <a:r>
              <a:rPr lang="de-DE" sz="1400" i="1" dirty="0">
                <a:solidFill>
                  <a:schemeClr val="tx1"/>
                </a:solidFill>
                <a:latin typeface="+mn-lt"/>
                <a:ea typeface="Calibri"/>
                <a:cs typeface="Calibri"/>
              </a:rPr>
              <a:t>(Siehe nächste Seite).</a:t>
            </a:r>
            <a:endParaRPr lang="de-DE" sz="1400" dirty="0">
              <a:latin typeface="+mn-lt"/>
            </a:endParaRPr>
          </a:p>
          <a:p>
            <a:endParaRPr lang="de-DE" sz="1400" dirty="0">
              <a:latin typeface="+mn-lt"/>
            </a:endParaRPr>
          </a:p>
        </p:txBody>
      </p:sp>
      <p:sp>
        <p:nvSpPr>
          <p:cNvPr id="14" name="Rechteck: gefaltete Ecke 5">
            <a:extLst>
              <a:ext uri="{FF2B5EF4-FFF2-40B4-BE49-F238E27FC236}">
                <a16:creationId xmlns:a16="http://schemas.microsoft.com/office/drawing/2014/main" id="{1B8AF33A-92BF-434F-9FFA-63F59860E7C2}"/>
              </a:ext>
            </a:extLst>
          </p:cNvPr>
          <p:cNvSpPr/>
          <p:nvPr/>
        </p:nvSpPr>
        <p:spPr bwMode="auto">
          <a:xfrm>
            <a:off x="4226916" y="9288944"/>
            <a:ext cx="2354740" cy="370840"/>
          </a:xfrm>
          <a:custGeom>
            <a:avLst/>
            <a:gdLst>
              <a:gd name="connsiteX0" fmla="*/ 0 w 2354740"/>
              <a:gd name="connsiteY0" fmla="*/ 0 h 370840"/>
              <a:gd name="connsiteX1" fmla="*/ 2354740 w 2354740"/>
              <a:gd name="connsiteY1" fmla="*/ 0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6" fmla="*/ 2354740 w 2354740"/>
              <a:gd name="connsiteY6" fmla="*/ 0 h 370840"/>
              <a:gd name="connsiteX7" fmla="*/ 2354740 w 2354740"/>
              <a:gd name="connsiteY7" fmla="*/ 185420 h 3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740" h="370840" stroke="0" extrusionOk="0">
                <a:moveTo>
                  <a:pt x="0" y="0"/>
                </a:moveTo>
                <a:cubicBezTo>
                  <a:pt x="712992" y="118645"/>
                  <a:pt x="1268267" y="116012"/>
                  <a:pt x="2354740" y="0"/>
                </a:cubicBezTo>
                <a:cubicBezTo>
                  <a:pt x="2345342" y="71485"/>
                  <a:pt x="2353246" y="118889"/>
                  <a:pt x="2354740" y="185420"/>
                </a:cubicBezTo>
                <a:cubicBezTo>
                  <a:pt x="2309325" y="247148"/>
                  <a:pt x="2206553" y="332975"/>
                  <a:pt x="2169320" y="370840"/>
                </a:cubicBezTo>
                <a:cubicBezTo>
                  <a:pt x="1493153" y="391027"/>
                  <a:pt x="1043606" y="523320"/>
                  <a:pt x="0" y="370840"/>
                </a:cubicBezTo>
                <a:cubicBezTo>
                  <a:pt x="-1622" y="305605"/>
                  <a:pt x="14437" y="78835"/>
                  <a:pt x="0" y="0"/>
                </a:cubicBezTo>
                <a:close/>
              </a:path>
              <a:path w="2354740" h="370840" stroke="0" extrusionOk="0">
                <a:moveTo>
                  <a:pt x="2169320" y="370840"/>
                </a:moveTo>
                <a:cubicBezTo>
                  <a:pt x="2198482" y="306854"/>
                  <a:pt x="2214208" y="247614"/>
                  <a:pt x="2206404" y="222504"/>
                </a:cubicBezTo>
                <a:cubicBezTo>
                  <a:pt x="2249564" y="211072"/>
                  <a:pt x="2283498" y="200097"/>
                  <a:pt x="2354740" y="185420"/>
                </a:cubicBezTo>
                <a:cubicBezTo>
                  <a:pt x="2302327" y="217510"/>
                  <a:pt x="2177684" y="338903"/>
                  <a:pt x="2169320" y="370840"/>
                </a:cubicBezTo>
                <a:close/>
              </a:path>
              <a:path w="2354740" h="370840" fill="none" extrusionOk="0">
                <a:moveTo>
                  <a:pt x="2169320" y="370840"/>
                </a:moveTo>
                <a:cubicBezTo>
                  <a:pt x="2168375" y="335120"/>
                  <a:pt x="2196758" y="276425"/>
                  <a:pt x="2206404" y="222504"/>
                </a:cubicBezTo>
                <a:cubicBezTo>
                  <a:pt x="2239188" y="213337"/>
                  <a:pt x="2307041" y="189741"/>
                  <a:pt x="2354740" y="185420"/>
                </a:cubicBezTo>
                <a:cubicBezTo>
                  <a:pt x="2270203" y="277353"/>
                  <a:pt x="2194838" y="352279"/>
                  <a:pt x="2169320" y="370840"/>
                </a:cubicBezTo>
                <a:cubicBezTo>
                  <a:pt x="1769330" y="489151"/>
                  <a:pt x="565246" y="269695"/>
                  <a:pt x="0" y="370840"/>
                </a:cubicBezTo>
                <a:cubicBezTo>
                  <a:pt x="-24028" y="219873"/>
                  <a:pt x="7627" y="55327"/>
                  <a:pt x="0" y="0"/>
                </a:cubicBezTo>
                <a:cubicBezTo>
                  <a:pt x="696727" y="-119236"/>
                  <a:pt x="1286402" y="89530"/>
                  <a:pt x="2354740" y="0"/>
                </a:cubicBezTo>
                <a:cubicBezTo>
                  <a:pt x="2362761" y="51041"/>
                  <a:pt x="2370108" y="125000"/>
                  <a:pt x="2354740" y="185420"/>
                </a:cubicBezTo>
              </a:path>
              <a:path w="2354740" h="370840" fill="none" stroke="0" extrusionOk="0">
                <a:moveTo>
                  <a:pt x="2169320" y="370840"/>
                </a:moveTo>
                <a:cubicBezTo>
                  <a:pt x="2180666" y="356560"/>
                  <a:pt x="2186574" y="289580"/>
                  <a:pt x="2206404" y="222504"/>
                </a:cubicBezTo>
                <a:cubicBezTo>
                  <a:pt x="2229644" y="229093"/>
                  <a:pt x="2300445" y="190207"/>
                  <a:pt x="2354740" y="185420"/>
                </a:cubicBezTo>
                <a:cubicBezTo>
                  <a:pt x="2303244" y="203611"/>
                  <a:pt x="2255566" y="288856"/>
                  <a:pt x="2169320" y="370840"/>
                </a:cubicBezTo>
                <a:cubicBezTo>
                  <a:pt x="1796140" y="220401"/>
                  <a:pt x="783745" y="456719"/>
                  <a:pt x="0" y="370840"/>
                </a:cubicBezTo>
                <a:cubicBezTo>
                  <a:pt x="25021" y="223231"/>
                  <a:pt x="-25071" y="130064"/>
                  <a:pt x="0" y="0"/>
                </a:cubicBezTo>
                <a:cubicBezTo>
                  <a:pt x="754733" y="-155197"/>
                  <a:pt x="1373226" y="-163020"/>
                  <a:pt x="2354740" y="0"/>
                </a:cubicBezTo>
                <a:cubicBezTo>
                  <a:pt x="2343840" y="86890"/>
                  <a:pt x="2338358" y="116456"/>
                  <a:pt x="2354740" y="185420"/>
                </a:cubicBezTo>
              </a:path>
            </a:pathLst>
          </a:custGeom>
          <a:solidFill>
            <a:srgbClr val="FFF5ED"/>
          </a:solidFill>
          <a:ln w="12700" cmpd="sng">
            <a:solidFill>
              <a:srgbClr val="FDE3D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de-DE" sz="1200">
                <a:solidFill>
                  <a:schemeClr val="tx1"/>
                </a:solidFill>
              </a:rPr>
              <a:t>Auf der Rückseite geht es weiter…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7" name="TextBox 2"/>
          <p:cNvSpPr txBox="1"/>
          <p:nvPr/>
        </p:nvSpPr>
        <p:spPr bwMode="auto">
          <a:xfrm>
            <a:off x="248152" y="423281"/>
            <a:ext cx="5933432" cy="430883"/>
          </a:xfrm>
          <a:prstGeom prst="rect">
            <a:avLst/>
          </a:prstGeom>
          <a:grpFill/>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1.1a: Eine Bildergeschichte</a:t>
            </a:r>
            <a:endParaRPr sz="2200" spc="50" dirty="0"/>
          </a:p>
        </p:txBody>
      </p:sp>
      <p:sp>
        <p:nvSpPr>
          <p:cNvPr id="46" name="TextBox 45"/>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8" name="Rectangle 7"/>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nvGrpSpPr>
          <p:cNvPr id="52" name="Gruppieren 1"/>
          <p:cNvGrpSpPr/>
          <p:nvPr/>
        </p:nvGrpSpPr>
        <p:grpSpPr bwMode="auto">
          <a:xfrm>
            <a:off x="453513" y="1402776"/>
            <a:ext cx="5950973" cy="369328"/>
            <a:chOff x="0" y="11071"/>
            <a:chExt cx="5950972" cy="375399"/>
          </a:xfrm>
        </p:grpSpPr>
        <p:sp>
          <p:nvSpPr>
            <p:cNvPr id="53" name="TextBox 20"/>
            <p:cNvSpPr txBox="1"/>
            <p:nvPr/>
          </p:nvSpPr>
          <p:spPr bwMode="auto">
            <a:xfrm>
              <a:off x="396000" y="11071"/>
              <a:ext cx="5554972" cy="375399"/>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Beschreibt in Partnerarbeit, was auf den Bildern passiert.</a:t>
              </a:r>
              <a:endParaRPr spc="50" dirty="0"/>
            </a:p>
          </p:txBody>
        </p:sp>
        <p:grpSp>
          <p:nvGrpSpPr>
            <p:cNvPr id="54" name="Oval 22"/>
            <p:cNvGrpSpPr/>
            <p:nvPr/>
          </p:nvGrpSpPr>
          <p:grpSpPr bwMode="auto">
            <a:xfrm>
              <a:off x="0" y="27146"/>
              <a:ext cx="360001" cy="343926"/>
              <a:chOff x="0" y="27146"/>
              <a:chExt cx="360000" cy="343925"/>
            </a:xfrm>
          </p:grpSpPr>
          <p:sp>
            <p:nvSpPr>
              <p:cNvPr id="55" name="Circle"/>
              <p:cNvSpPr/>
              <p:nvPr/>
            </p:nvSpPr>
            <p:spPr bwMode="auto">
              <a:xfrm>
                <a:off x="0" y="27146"/>
                <a:ext cx="360000" cy="343925"/>
              </a:xfrm>
              <a:custGeom>
                <a:avLst/>
                <a:gdLst>
                  <a:gd name="connsiteX0" fmla="*/ 0 w 360000"/>
                  <a:gd name="connsiteY0" fmla="*/ 171963 h 343925"/>
                  <a:gd name="connsiteX1" fmla="*/ 180000 w 360000"/>
                  <a:gd name="connsiteY1" fmla="*/ 0 h 343925"/>
                  <a:gd name="connsiteX2" fmla="*/ 360000 w 360000"/>
                  <a:gd name="connsiteY2" fmla="*/ 171963 h 343925"/>
                  <a:gd name="connsiteX3" fmla="*/ 180000 w 360000"/>
                  <a:gd name="connsiteY3" fmla="*/ 343926 h 343925"/>
                  <a:gd name="connsiteX4" fmla="*/ 0 w 360000"/>
                  <a:gd name="connsiteY4" fmla="*/ 171963 h 34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43925" fill="none" extrusionOk="0">
                    <a:moveTo>
                      <a:pt x="0" y="171963"/>
                    </a:moveTo>
                    <a:cubicBezTo>
                      <a:pt x="14680" y="78731"/>
                      <a:pt x="83894" y="-6802"/>
                      <a:pt x="180000" y="0"/>
                    </a:cubicBezTo>
                    <a:cubicBezTo>
                      <a:pt x="260009" y="-2971"/>
                      <a:pt x="351423" y="85065"/>
                      <a:pt x="360000" y="171963"/>
                    </a:cubicBezTo>
                    <a:cubicBezTo>
                      <a:pt x="359756" y="264607"/>
                      <a:pt x="268606" y="358943"/>
                      <a:pt x="180000" y="343926"/>
                    </a:cubicBezTo>
                    <a:cubicBezTo>
                      <a:pt x="93689" y="351260"/>
                      <a:pt x="27158" y="273466"/>
                      <a:pt x="0" y="171963"/>
                    </a:cubicBezTo>
                    <a:close/>
                  </a:path>
                  <a:path w="360000" h="343925" stroke="0" extrusionOk="0">
                    <a:moveTo>
                      <a:pt x="0" y="171963"/>
                    </a:moveTo>
                    <a:cubicBezTo>
                      <a:pt x="-4592" y="74157"/>
                      <a:pt x="70020" y="3967"/>
                      <a:pt x="180000" y="0"/>
                    </a:cubicBezTo>
                    <a:cubicBezTo>
                      <a:pt x="302730" y="4909"/>
                      <a:pt x="341839" y="77567"/>
                      <a:pt x="360000" y="171963"/>
                    </a:cubicBezTo>
                    <a:cubicBezTo>
                      <a:pt x="340518" y="285961"/>
                      <a:pt x="278914" y="346673"/>
                      <a:pt x="180000" y="343926"/>
                    </a:cubicBezTo>
                    <a:cubicBezTo>
                      <a:pt x="55723" y="330321"/>
                      <a:pt x="12815" y="273059"/>
                      <a:pt x="0" y="171963"/>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56" name="1"/>
              <p:cNvSpPr txBox="1"/>
              <p:nvPr/>
            </p:nvSpPr>
            <p:spPr bwMode="auto">
              <a:xfrm>
                <a:off x="103970" y="116486"/>
                <a:ext cx="152060" cy="137864"/>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mn-lt"/>
                    <a:ea typeface="+mn-ea"/>
                    <a:cs typeface="+mn-cs"/>
                  </a:defRPr>
                </a:lvl1pPr>
              </a:lstStyle>
              <a:p>
                <a:pPr>
                  <a:defRPr/>
                </a:pPr>
                <a:r>
                  <a:rPr lang="de-DE"/>
                  <a:t>1</a:t>
                </a:r>
                <a:endParaRPr/>
              </a:p>
            </p:txBody>
          </p:sp>
        </p:grpSp>
      </p:grpSp>
      <p:pic>
        <p:nvPicPr>
          <p:cNvPr id="1026" name="Picture 2" descr="Klassenzimmer, Komische Charaktere"/>
          <p:cNvPicPr>
            <a:picLocks noChangeAspect="1" noChangeArrowheads="1"/>
          </p:cNvPicPr>
          <p:nvPr/>
        </p:nvPicPr>
        <p:blipFill>
          <a:blip r:embed="rId3">
            <a:duotone>
              <a:schemeClr val="accent6">
                <a:shade val="45000"/>
                <a:satMod val="135000"/>
              </a:schemeClr>
              <a:prstClr val="white"/>
            </a:duotone>
          </a:blip>
          <a:stretch/>
        </p:blipFill>
        <p:spPr bwMode="auto">
          <a:xfrm>
            <a:off x="5851052" y="1213440"/>
            <a:ext cx="594961" cy="486711"/>
          </a:xfrm>
          <a:prstGeom prst="rect">
            <a:avLst/>
          </a:prstGeom>
          <a:noFill/>
        </p:spPr>
      </p:pic>
      <p:pic>
        <p:nvPicPr>
          <p:cNvPr id="12" name="Grafik 11"/>
          <p:cNvPicPr>
            <a:picLocks noChangeAspect="1"/>
          </p:cNvPicPr>
          <p:nvPr/>
        </p:nvPicPr>
        <p:blipFill>
          <a:blip r:embed="rId4"/>
          <a:srcRect l="2208" t="3586" r="12650" b="2754"/>
          <a:stretch/>
        </p:blipFill>
        <p:spPr bwMode="auto">
          <a:xfrm>
            <a:off x="997860" y="3744150"/>
            <a:ext cx="4862280" cy="3312309"/>
          </a:xfrm>
          <a:prstGeom prst="rect">
            <a:avLst/>
          </a:prstGeom>
        </p:spPr>
      </p:pic>
      <p:pic>
        <p:nvPicPr>
          <p:cNvPr id="23" name="Picture 2" descr="Pfeile, Blau, Fokal, Center, Design"/>
          <p:cNvPicPr>
            <a:picLocks noChangeAspect="1" noChangeArrowheads="1"/>
          </p:cNvPicPr>
          <p:nvPr/>
        </p:nvPicPr>
        <p:blipFill>
          <a:blip r:embed="rId5">
            <a:duotone>
              <a:schemeClr val="accent5">
                <a:shade val="45000"/>
                <a:satMod val="135000"/>
              </a:schemeClr>
              <a:prstClr val="white"/>
            </a:duotone>
          </a:blip>
          <a:srcRect l="63096" t="3696" r="13012" b="70548"/>
          <a:stretch/>
        </p:blipFill>
        <p:spPr bwMode="auto">
          <a:xfrm rot="18578293">
            <a:off x="4602992" y="3654326"/>
            <a:ext cx="666994" cy="546105"/>
          </a:xfrm>
          <a:prstGeom prst="rect">
            <a:avLst/>
          </a:prstGeom>
          <a:noFill/>
        </p:spPr>
      </p:pic>
      <p:sp>
        <p:nvSpPr>
          <p:cNvPr id="24" name="Textfeld 23"/>
          <p:cNvSpPr txBox="1"/>
          <p:nvPr/>
        </p:nvSpPr>
        <p:spPr bwMode="auto">
          <a:xfrm>
            <a:off x="5731114" y="2829451"/>
            <a:ext cx="1269248" cy="1015663"/>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000" dirty="0">
                <a:solidFill>
                  <a:srgbClr val="9EB8D3"/>
                </a:solidFill>
                <a:latin typeface="Fibel Nord" panose="020B0603050302020204" pitchFamily="34" charset="0"/>
              </a:rPr>
              <a:t>sie sprangen Seil</a:t>
            </a:r>
            <a:endParaRPr sz="2000" dirty="0">
              <a:latin typeface="Fibel Nord" panose="020B0603050302020204" pitchFamily="34" charset="0"/>
            </a:endParaRPr>
          </a:p>
        </p:txBody>
      </p:sp>
      <p:sp>
        <p:nvSpPr>
          <p:cNvPr id="26" name="Textfeld 25"/>
          <p:cNvSpPr txBox="1"/>
          <p:nvPr/>
        </p:nvSpPr>
        <p:spPr bwMode="auto">
          <a:xfrm>
            <a:off x="4249728" y="3250926"/>
            <a:ext cx="835485"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rgbClr val="9EB8D3"/>
                </a:solidFill>
                <a:latin typeface="Fibel Nord" panose="020B0603050302020204" pitchFamily="34" charset="0"/>
              </a:rPr>
              <a:t>das Seil</a:t>
            </a:r>
            <a:endParaRPr sz="2000">
              <a:latin typeface="Fibel Nord" panose="020B0603050302020204" pitchFamily="34" charset="0"/>
            </a:endParaRPr>
          </a:p>
        </p:txBody>
      </p:sp>
      <p:pic>
        <p:nvPicPr>
          <p:cNvPr id="29" name="Picture 2" descr="Pfeile, Blau, Fokal, Center, Design"/>
          <p:cNvPicPr>
            <a:picLocks noChangeAspect="1" noChangeArrowheads="1"/>
          </p:cNvPicPr>
          <p:nvPr/>
        </p:nvPicPr>
        <p:blipFill>
          <a:blip r:embed="rId6">
            <a:duotone>
              <a:schemeClr val="accent5">
                <a:shade val="45000"/>
                <a:satMod val="135000"/>
              </a:schemeClr>
              <a:prstClr val="white"/>
            </a:duotone>
          </a:blip>
          <a:srcRect l="13295" t="61715" r="57724" b="16864"/>
          <a:stretch/>
        </p:blipFill>
        <p:spPr bwMode="auto">
          <a:xfrm rot="9702246">
            <a:off x="2249582" y="3502344"/>
            <a:ext cx="809084" cy="454182"/>
          </a:xfrm>
          <a:prstGeom prst="rect">
            <a:avLst/>
          </a:prstGeom>
          <a:noFill/>
        </p:spPr>
      </p:pic>
      <p:sp>
        <p:nvSpPr>
          <p:cNvPr id="30" name="Textfeld 29"/>
          <p:cNvSpPr txBox="1"/>
          <p:nvPr/>
        </p:nvSpPr>
        <p:spPr bwMode="auto">
          <a:xfrm>
            <a:off x="2357537" y="3053348"/>
            <a:ext cx="1242648"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dirty="0">
                <a:solidFill>
                  <a:srgbClr val="9EB8D3"/>
                </a:solidFill>
                <a:latin typeface="Fibel Nord" panose="020B0603050302020204" pitchFamily="34" charset="0"/>
              </a:rPr>
              <a:t>die Gewichte</a:t>
            </a:r>
            <a:endParaRPr sz="2000" dirty="0">
              <a:latin typeface="Fibel Nord" panose="020B0603050302020204" pitchFamily="34" charset="0"/>
            </a:endParaRPr>
          </a:p>
        </p:txBody>
      </p:sp>
      <p:sp>
        <p:nvSpPr>
          <p:cNvPr id="31" name="Textfeld 30"/>
          <p:cNvSpPr txBox="1"/>
          <p:nvPr/>
        </p:nvSpPr>
        <p:spPr bwMode="auto">
          <a:xfrm>
            <a:off x="897605" y="2641790"/>
            <a:ext cx="1503938" cy="707886"/>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000" dirty="0">
                <a:solidFill>
                  <a:srgbClr val="9EB8D3"/>
                </a:solidFill>
                <a:latin typeface="Fibel Nord" panose="020B0603050302020204" pitchFamily="34" charset="0"/>
              </a:rPr>
              <a:t>sie stemmten Gewichte</a:t>
            </a:r>
            <a:endParaRPr sz="2000" dirty="0">
              <a:latin typeface="Fibel Nord" panose="020B0603050302020204" pitchFamily="34" charset="0"/>
            </a:endParaRPr>
          </a:p>
        </p:txBody>
      </p:sp>
      <p:sp>
        <p:nvSpPr>
          <p:cNvPr id="33" name="Textfeld 32"/>
          <p:cNvSpPr txBox="1"/>
          <p:nvPr/>
        </p:nvSpPr>
        <p:spPr bwMode="auto">
          <a:xfrm>
            <a:off x="394098" y="6946397"/>
            <a:ext cx="1860103" cy="70788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dirty="0">
                <a:solidFill>
                  <a:srgbClr val="9EB8D3"/>
                </a:solidFill>
                <a:latin typeface="Fibel Nord" panose="020B0603050302020204" pitchFamily="34" charset="0"/>
              </a:rPr>
              <a:t>er hob sie </a:t>
            </a:r>
            <a:endParaRPr sz="2000" dirty="0">
              <a:latin typeface="Fibel Nord" panose="020B0603050302020204" pitchFamily="34" charset="0"/>
            </a:endParaRPr>
          </a:p>
          <a:p>
            <a:pPr>
              <a:defRPr/>
            </a:pPr>
            <a:r>
              <a:rPr lang="de-DE" sz="2000" dirty="0">
                <a:solidFill>
                  <a:srgbClr val="9EB8D3"/>
                </a:solidFill>
                <a:latin typeface="Fibel Nord" panose="020B0603050302020204" pitchFamily="34" charset="0"/>
              </a:rPr>
              <a:t>hoch</a:t>
            </a:r>
            <a:endParaRPr sz="2000" dirty="0">
              <a:latin typeface="Fibel Nord" panose="020B0603050302020204" pitchFamily="34" charset="0"/>
            </a:endParaRPr>
          </a:p>
        </p:txBody>
      </p:sp>
      <p:sp>
        <p:nvSpPr>
          <p:cNvPr id="34" name="Textfeld 33"/>
          <p:cNvSpPr txBox="1"/>
          <p:nvPr/>
        </p:nvSpPr>
        <p:spPr bwMode="auto">
          <a:xfrm>
            <a:off x="4880285" y="7189322"/>
            <a:ext cx="1860103" cy="70788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a:solidFill>
                  <a:srgbClr val="9EB8D3"/>
                </a:solidFill>
                <a:latin typeface="Fibel Nord" panose="020B0603050302020204" pitchFamily="34" charset="0"/>
              </a:rPr>
              <a:t>sie hob ihn </a:t>
            </a:r>
            <a:endParaRPr sz="2000">
              <a:latin typeface="Fibel Nord" panose="020B0603050302020204" pitchFamily="34" charset="0"/>
            </a:endParaRPr>
          </a:p>
          <a:p>
            <a:pPr>
              <a:defRPr/>
            </a:pPr>
            <a:r>
              <a:rPr lang="de-DE" sz="2000">
                <a:solidFill>
                  <a:srgbClr val="9EB8D3"/>
                </a:solidFill>
                <a:latin typeface="Fibel Nord" panose="020B0603050302020204" pitchFamily="34" charset="0"/>
              </a:rPr>
              <a:t>hoch</a:t>
            </a:r>
            <a:endParaRPr sz="2000">
              <a:latin typeface="Fibel Nord" panose="020B0603050302020204" pitchFamily="34" charset="0"/>
            </a:endParaRPr>
          </a:p>
        </p:txBody>
      </p:sp>
      <p:pic>
        <p:nvPicPr>
          <p:cNvPr id="36" name="Grafik 35" descr="Ein Bild, das Entwurf, Zeichnung enthält.&#10;&#10;Automatisch generierte Beschreibung"/>
          <p:cNvPicPr>
            <a:picLocks noChangeAspect="1"/>
          </p:cNvPicPr>
          <p:nvPr/>
        </p:nvPicPr>
        <p:blipFill>
          <a:blip r:embed="rId7">
            <a:clrChange>
              <a:clrFrom>
                <a:srgbClr val="FFFFFF"/>
              </a:clrFrom>
              <a:clrTo>
                <a:srgbClr val="FFFFFF">
                  <a:alpha val="0"/>
                </a:srgbClr>
              </a:clrTo>
            </a:clrChange>
            <a:alphaModFix amt="50000"/>
            <a:duotone>
              <a:schemeClr val="accent5">
                <a:shade val="45000"/>
                <a:satMod val="135000"/>
              </a:schemeClr>
              <a:prstClr val="white"/>
            </a:duotone>
          </a:blip>
          <a:stretch/>
        </p:blipFill>
        <p:spPr bwMode="auto">
          <a:xfrm>
            <a:off x="5798826" y="3620258"/>
            <a:ext cx="825006" cy="1297711"/>
          </a:xfrm>
          <a:prstGeom prst="rect">
            <a:avLst/>
          </a:prstGeom>
        </p:spPr>
      </p:pic>
      <p:pic>
        <p:nvPicPr>
          <p:cNvPr id="37" name="Picture 2" descr="Pfeile, Blau, Fokal, Center, Design"/>
          <p:cNvPicPr>
            <a:picLocks noChangeAspect="1" noChangeArrowheads="1"/>
          </p:cNvPicPr>
          <p:nvPr/>
        </p:nvPicPr>
        <p:blipFill>
          <a:blip r:embed="rId6">
            <a:duotone>
              <a:schemeClr val="accent5">
                <a:shade val="45000"/>
                <a:satMod val="135000"/>
              </a:schemeClr>
              <a:prstClr val="white"/>
            </a:duotone>
          </a:blip>
          <a:srcRect l="13295" t="61715" r="57724" b="16864"/>
          <a:stretch/>
        </p:blipFill>
        <p:spPr bwMode="auto">
          <a:xfrm rot="6652277">
            <a:off x="2568303" y="3779220"/>
            <a:ext cx="809084" cy="454182"/>
          </a:xfrm>
          <a:prstGeom prst="rect">
            <a:avLst/>
          </a:prstGeom>
          <a:noFill/>
        </p:spPr>
      </p:pic>
      <p:pic>
        <p:nvPicPr>
          <p:cNvPr id="39" name="Grafik 38" descr="Ein Bild, das Entwurf, Zeichnung enthält.&#10;&#10;Automatisch generierte Beschreibung"/>
          <p:cNvPicPr>
            <a:picLocks noChangeAspect="1"/>
          </p:cNvPicPr>
          <p:nvPr/>
        </p:nvPicPr>
        <p:blipFill>
          <a:blip r:embed="rId8">
            <a:clrChange>
              <a:clrFrom>
                <a:srgbClr val="FFFFFF"/>
              </a:clrFrom>
              <a:clrTo>
                <a:srgbClr val="FFFFFF">
                  <a:alpha val="0"/>
                </a:srgbClr>
              </a:clrTo>
            </a:clrChange>
            <a:alphaModFix amt="50000"/>
            <a:duotone>
              <a:schemeClr val="accent5">
                <a:shade val="45000"/>
                <a:satMod val="135000"/>
              </a:schemeClr>
              <a:prstClr val="white"/>
            </a:duotone>
          </a:blip>
          <a:stretch/>
        </p:blipFill>
        <p:spPr bwMode="auto">
          <a:xfrm rot="1900057" flipH="1">
            <a:off x="551209" y="3328131"/>
            <a:ext cx="746242" cy="1173818"/>
          </a:xfrm>
          <a:prstGeom prst="rect">
            <a:avLst/>
          </a:prstGeom>
        </p:spPr>
      </p:pic>
      <p:pic>
        <p:nvPicPr>
          <p:cNvPr id="40" name="Grafik 39" descr="Ein Bild, das Entwurf, Zeichnung enthält.&#10;&#10;Automatisch generierte Beschreibung"/>
          <p:cNvPicPr>
            <a:picLocks noChangeAspect="1"/>
          </p:cNvPicPr>
          <p:nvPr/>
        </p:nvPicPr>
        <p:blipFill>
          <a:blip r:embed="rId9">
            <a:clrChange>
              <a:clrFrom>
                <a:srgbClr val="FFFFFF"/>
              </a:clrFrom>
              <a:clrTo>
                <a:srgbClr val="FFFFFF">
                  <a:alpha val="0"/>
                </a:srgbClr>
              </a:clrTo>
            </a:clrChange>
            <a:alphaModFix amt="50000"/>
            <a:duotone>
              <a:schemeClr val="accent5">
                <a:shade val="45000"/>
                <a:satMod val="135000"/>
              </a:schemeClr>
              <a:prstClr val="white"/>
            </a:duotone>
          </a:blip>
          <a:stretch/>
        </p:blipFill>
        <p:spPr bwMode="auto">
          <a:xfrm rot="5715651">
            <a:off x="3978175" y="6690263"/>
            <a:ext cx="669274" cy="1297711"/>
          </a:xfrm>
          <a:prstGeom prst="rect">
            <a:avLst/>
          </a:prstGeom>
        </p:spPr>
      </p:pic>
      <p:pic>
        <p:nvPicPr>
          <p:cNvPr id="41" name="Grafik 40" descr="Ein Bild, das Entwurf, Zeichnung enthält.&#10;&#10;Automatisch generierte Beschreibung"/>
          <p:cNvPicPr>
            <a:picLocks noChangeAspect="1"/>
          </p:cNvPicPr>
          <p:nvPr/>
        </p:nvPicPr>
        <p:blipFill>
          <a:blip r:embed="rId10">
            <a:clrChange>
              <a:clrFrom>
                <a:srgbClr val="FFFFFF"/>
              </a:clrFrom>
              <a:clrTo>
                <a:srgbClr val="FFFFFF">
                  <a:alpha val="0"/>
                </a:srgbClr>
              </a:clrTo>
            </a:clrChange>
            <a:alphaModFix amt="50000"/>
            <a:duotone>
              <a:schemeClr val="accent5">
                <a:shade val="45000"/>
                <a:satMod val="135000"/>
              </a:schemeClr>
              <a:prstClr val="white"/>
            </a:duotone>
          </a:blip>
          <a:stretch/>
        </p:blipFill>
        <p:spPr bwMode="auto">
          <a:xfrm rot="16199999" flipH="1">
            <a:off x="1351708" y="6482031"/>
            <a:ext cx="646332" cy="1353612"/>
          </a:xfrm>
          <a:prstGeom prst="rect">
            <a:avLst/>
          </a:prstGeom>
        </p:spPr>
      </p:pic>
      <p:sp>
        <p:nvSpPr>
          <p:cNvPr id="27" name="Slide Number Placeholder 3">
            <a:extLst>
              <a:ext uri="{FF2B5EF4-FFF2-40B4-BE49-F238E27FC236}">
                <a16:creationId xmlns:a16="http://schemas.microsoft.com/office/drawing/2014/main" id="{84C34822-164B-48FB-B1EA-A47081367E27}"/>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15</a:t>
            </a:fld>
            <a:endParaRPr lang="de-DE" dirty="0"/>
          </a:p>
        </p:txBody>
      </p:sp>
      <p:pic>
        <p:nvPicPr>
          <p:cNvPr id="28" name="Picture 4" descr="Rede, Blase, Gestalten, Text, Plaudern">
            <a:extLst>
              <a:ext uri="{FF2B5EF4-FFF2-40B4-BE49-F238E27FC236}">
                <a16:creationId xmlns:a16="http://schemas.microsoft.com/office/drawing/2014/main" id="{D7688780-823E-4602-8C38-18EF72970C89}"/>
              </a:ext>
            </a:extLst>
          </p:cNvPr>
          <p:cNvPicPr>
            <a:picLocks noChangeAspect="1" noChangeArrowheads="1"/>
          </p:cNvPicPr>
          <p:nvPr/>
        </p:nvPicPr>
        <p:blipFill>
          <a:blip r:embed="rId11">
            <a:duotone>
              <a:schemeClr val="accent6">
                <a:shade val="45000"/>
                <a:satMod val="135000"/>
              </a:schemeClr>
              <a:prstClr val="white"/>
            </a:duotone>
          </a:blip>
          <a:stretch/>
        </p:blipFill>
        <p:spPr bwMode="auto">
          <a:xfrm>
            <a:off x="5842054" y="1743698"/>
            <a:ext cx="598052" cy="545722"/>
          </a:xfrm>
          <a:prstGeom prst="rect">
            <a:avLst/>
          </a:prstGeom>
          <a:noFill/>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479" name="Tabelle 31"/>
          <p:cNvGraphicFramePr>
            <a:graphicFrameLocks/>
          </p:cNvGraphicFramePr>
          <p:nvPr>
            <p:extLst>
              <p:ext uri="{D42A27DB-BD31-4B8C-83A1-F6EECF244321}">
                <p14:modId xmlns:p14="http://schemas.microsoft.com/office/powerpoint/2010/main" val="3066638125"/>
              </p:ext>
            </p:extLst>
          </p:nvPr>
        </p:nvGraphicFramePr>
        <p:xfrm>
          <a:off x="250522" y="1131397"/>
          <a:ext cx="6350694" cy="8494681"/>
        </p:xfrm>
        <a:graphic>
          <a:graphicData uri="http://schemas.openxmlformats.org/drawingml/2006/table">
            <a:tbl>
              <a:tblPr bandRow="1"/>
              <a:tblGrid>
                <a:gridCol w="6350694">
                  <a:extLst>
                    <a:ext uri="{9D8B030D-6E8A-4147-A177-3AD203B41FA5}">
                      <a16:colId xmlns:a16="http://schemas.microsoft.com/office/drawing/2014/main" val="20000"/>
                    </a:ext>
                  </a:extLst>
                </a:gridCol>
              </a:tblGrid>
              <a:tr h="444847">
                <a:tc>
                  <a:txBody>
                    <a:bodyPr/>
                    <a:lstStyle/>
                    <a:p>
                      <a:pPr algn="ctr" defTabSz="685800">
                        <a:defRPr sz="1600" b="1"/>
                      </a:pPr>
                      <a:r>
                        <a:rPr lang="de-DE" sz="1200" dirty="0"/>
                        <a:t>Bildergeschichte schreiben (Unterschrift)</a:t>
                      </a:r>
                      <a:endParaRPr dirty="0"/>
                    </a:p>
                  </a:txBody>
                  <a:tcPr marL="45720" marR="45720">
                    <a:solidFill>
                      <a:srgbClr val="E0E0E0"/>
                    </a:solidFill>
                  </a:tcPr>
                </a:tc>
                <a:extLst>
                  <a:ext uri="{0D108BD9-81ED-4DB2-BD59-A6C34878D82A}">
                    <a16:rowId xmlns:a16="http://schemas.microsoft.com/office/drawing/2014/main" val="10000"/>
                  </a:ext>
                </a:extLst>
              </a:tr>
              <a:tr h="8049834">
                <a:tc>
                  <a:txBody>
                    <a:bodyPr/>
                    <a:lstStyle/>
                    <a:p>
                      <a:pPr algn="just">
                        <a:defRPr/>
                      </a:pPr>
                      <a:endParaRPr lang="de-DE" sz="1100" i="0" dirty="0">
                        <a:solidFill>
                          <a:schemeClr val="tx1"/>
                        </a:solidFill>
                        <a:latin typeface="Calibri"/>
                        <a:ea typeface="Calibri"/>
                        <a:cs typeface="Calibri"/>
                      </a:endParaRPr>
                    </a:p>
                  </a:txBody>
                  <a:tcPr marL="45720" marR="45720">
                    <a:solidFill>
                      <a:schemeClr val="bg1">
                        <a:lumMod val="95000"/>
                      </a:schemeClr>
                    </a:solidFill>
                  </a:tcPr>
                </a:tc>
                <a:extLst>
                  <a:ext uri="{0D108BD9-81ED-4DB2-BD59-A6C34878D82A}">
                    <a16:rowId xmlns:a16="http://schemas.microsoft.com/office/drawing/2014/main" val="10001"/>
                  </a:ext>
                </a:extLst>
              </a:tr>
            </a:tbl>
          </a:graphicData>
        </a:graphic>
      </p:graphicFrame>
      <p:sp>
        <p:nvSpPr>
          <p:cNvPr id="1484" name="Textfeld 39"/>
          <p:cNvSpPr txBox="1"/>
          <p:nvPr/>
        </p:nvSpPr>
        <p:spPr bwMode="auto">
          <a:xfrm>
            <a:off x="131253" y="727275"/>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 8: Skript für Modellierung</a:t>
            </a:r>
            <a:endParaRPr/>
          </a:p>
        </p:txBody>
      </p:sp>
      <p:sp>
        <p:nvSpPr>
          <p:cNvPr id="18"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Lehr</a:t>
            </a:r>
            <a:r>
              <a:rPr lang="de-DE" b="0">
                <a:latin typeface="Calibri"/>
              </a:rPr>
              <a:t>person</a:t>
            </a:r>
            <a:endParaRPr b="0">
              <a:latin typeface="Calibri"/>
            </a:endParaRPr>
          </a:p>
        </p:txBody>
      </p:sp>
      <p:sp>
        <p:nvSpPr>
          <p:cNvPr id="8" name="Gerade Verbindung 38">
            <a:extLst>
              <a:ext uri="{FF2B5EF4-FFF2-40B4-BE49-F238E27FC236}">
                <a16:creationId xmlns:a16="http://schemas.microsoft.com/office/drawing/2014/main" id="{66E846AD-6521-49F4-9019-261B72A44AFD}"/>
              </a:ext>
            </a:extLst>
          </p:cNvPr>
          <p:cNvSpPr/>
          <p:nvPr/>
        </p:nvSpPr>
        <p:spPr bwMode="auto">
          <a:xfrm flipH="1">
            <a:off x="6783252" y="0"/>
            <a:ext cx="2" cy="9906001"/>
          </a:xfrm>
          <a:prstGeom prst="line">
            <a:avLst/>
          </a:prstGeom>
          <a:ln w="127000">
            <a:solidFill>
              <a:schemeClr val="accent2"/>
            </a:solidFill>
            <a:miter/>
          </a:ln>
        </p:spPr>
        <p:txBody>
          <a:bodyPr lIns="45718" tIns="45718" rIns="45718" bIns="45718"/>
          <a:lstStyle/>
          <a:p>
            <a:pPr>
              <a:defRPr/>
            </a:pPr>
            <a:endParaRPr/>
          </a:p>
        </p:txBody>
      </p:sp>
      <p:sp>
        <p:nvSpPr>
          <p:cNvPr id="2" name="TextBox 1">
            <a:extLst>
              <a:ext uri="{FF2B5EF4-FFF2-40B4-BE49-F238E27FC236}">
                <a16:creationId xmlns:a16="http://schemas.microsoft.com/office/drawing/2014/main" id="{6FF97BBF-8FF2-4D23-9B6A-64B9DBCC1F47}"/>
              </a:ext>
            </a:extLst>
          </p:cNvPr>
          <p:cNvSpPr txBox="1"/>
          <p:nvPr/>
        </p:nvSpPr>
        <p:spPr bwMode="auto">
          <a:xfrm>
            <a:off x="388311" y="1640910"/>
            <a:ext cx="6106617" cy="8063746"/>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just">
              <a:defRPr/>
            </a:pPr>
            <a:r>
              <a:rPr lang="de-DE" sz="1400" dirty="0">
                <a:solidFill>
                  <a:schemeClr val="tx1"/>
                </a:solidFill>
                <a:latin typeface="Calibri"/>
                <a:ea typeface="Calibri"/>
                <a:cs typeface="+mn-cs"/>
              </a:rPr>
              <a:t>Die Lehrkraft bindet die </a:t>
            </a:r>
            <a:r>
              <a:rPr lang="de-DE" sz="1400" dirty="0" err="1">
                <a:solidFill>
                  <a:schemeClr val="tx1"/>
                </a:solidFill>
                <a:latin typeface="Calibri"/>
                <a:ea typeface="Calibri"/>
                <a:cs typeface="+mn-cs"/>
              </a:rPr>
              <a:t>SuS</a:t>
            </a:r>
            <a:r>
              <a:rPr lang="de-DE" sz="1400" dirty="0">
                <a:solidFill>
                  <a:schemeClr val="tx1"/>
                </a:solidFill>
                <a:latin typeface="Calibri"/>
                <a:ea typeface="Calibri"/>
                <a:cs typeface="+mn-cs"/>
              </a:rPr>
              <a:t> an den für sie passenden Stellen ein. </a:t>
            </a:r>
            <a:endParaRPr lang="de-DE" sz="1400" dirty="0">
              <a:cs typeface="+mn-cs"/>
            </a:endParaRPr>
          </a:p>
          <a:p>
            <a:pPr algn="just">
              <a:defRPr/>
            </a:pPr>
            <a:endParaRPr lang="de-DE" sz="1400" i="1" dirty="0">
              <a:solidFill>
                <a:schemeClr val="tx1"/>
              </a:solidFill>
              <a:latin typeface="Calibri"/>
              <a:ea typeface="Calibri"/>
              <a:cs typeface="+mn-cs"/>
            </a:endParaRPr>
          </a:p>
          <a:p>
            <a:pPr algn="just">
              <a:defRPr/>
            </a:pPr>
            <a:r>
              <a:rPr lang="de-DE" sz="1400" dirty="0">
                <a:solidFill>
                  <a:schemeClr val="tx1"/>
                </a:solidFill>
                <a:latin typeface="Calibri"/>
                <a:ea typeface="Calibri"/>
                <a:cs typeface="+mn-cs"/>
              </a:rPr>
              <a:t>Am Anfang muss ich verschiedene W-Fragen beantworten. Bloß gut, dass ich meine Tabelle habe, an der ich mich orientieren kann, damit ich nichts vergesse. Am Anfang der Geschichte soll ich zum Beispiel beantworten, </a:t>
            </a:r>
            <a:r>
              <a:rPr lang="de-DE" sz="1400" i="1" dirty="0">
                <a:solidFill>
                  <a:schemeClr val="tx1"/>
                </a:solidFill>
                <a:latin typeface="Calibri"/>
                <a:ea typeface="Calibri"/>
                <a:cs typeface="+mn-cs"/>
              </a:rPr>
              <a:t>wann </a:t>
            </a:r>
            <a:r>
              <a:rPr lang="de-DE" sz="1400" i="0" dirty="0">
                <a:solidFill>
                  <a:schemeClr val="tx1"/>
                </a:solidFill>
                <a:latin typeface="Calibri"/>
                <a:ea typeface="Calibri"/>
                <a:cs typeface="+mn-cs"/>
              </a:rPr>
              <a:t>die Geschichte spielt und </a:t>
            </a:r>
            <a:r>
              <a:rPr lang="de-DE" sz="1400" i="1" dirty="0">
                <a:solidFill>
                  <a:schemeClr val="tx1"/>
                </a:solidFill>
                <a:latin typeface="Calibri"/>
                <a:ea typeface="Calibri"/>
                <a:cs typeface="+mn-cs"/>
              </a:rPr>
              <a:t>wer </a:t>
            </a:r>
            <a:r>
              <a:rPr lang="de-DE" sz="1400" i="0" dirty="0">
                <a:solidFill>
                  <a:schemeClr val="tx1"/>
                </a:solidFill>
                <a:latin typeface="Calibri"/>
                <a:ea typeface="Calibri"/>
                <a:cs typeface="+mn-cs"/>
              </a:rPr>
              <a:t>in der Geschichte vorkommt. Außerdem muss ich auch noch beantworten, </a:t>
            </a:r>
            <a:r>
              <a:rPr lang="de-DE" sz="1400" i="1" dirty="0">
                <a:solidFill>
                  <a:schemeClr val="tx1"/>
                </a:solidFill>
                <a:latin typeface="Calibri"/>
                <a:ea typeface="Calibri"/>
                <a:cs typeface="+mn-cs"/>
              </a:rPr>
              <a:t>wo </a:t>
            </a:r>
            <a:r>
              <a:rPr lang="de-DE" sz="1400" i="0" dirty="0">
                <a:solidFill>
                  <a:schemeClr val="tx1"/>
                </a:solidFill>
                <a:latin typeface="Calibri"/>
                <a:ea typeface="Calibri"/>
                <a:cs typeface="+mn-cs"/>
              </a:rPr>
              <a:t>die Geschichte spielt.</a:t>
            </a:r>
          </a:p>
          <a:p>
            <a:pPr algn="just">
              <a:defRPr/>
            </a:pPr>
            <a:endParaRPr lang="de-DE" sz="1400" dirty="0">
              <a:cs typeface="+mn-cs"/>
            </a:endParaRPr>
          </a:p>
          <a:p>
            <a:pPr algn="just">
              <a:defRPr/>
            </a:pPr>
            <a:r>
              <a:rPr lang="de-DE" sz="1400" i="0" dirty="0">
                <a:solidFill>
                  <a:schemeClr val="tx1"/>
                </a:solidFill>
                <a:latin typeface="Calibri"/>
                <a:ea typeface="Calibri"/>
                <a:cs typeface="+mn-cs"/>
              </a:rPr>
              <a:t>Den Jungen nenne ich Dennis. Wo ist Dennis denn zu Beginn der Geschichte? Das sieht aus wie ein Klassenzimmer, also kann ich schreiben, dass er in der Schule ist. Oh und es sieht aus, als bekäme er einen Test zurück, mit dem er nicht zufrieden ist. Ich muss auch noch der Lehrerin einen Namen geben. Ich nenne sie Frau </a:t>
            </a:r>
            <a:r>
              <a:rPr lang="de-DE" sz="1400" b="1" i="0" dirty="0" err="1">
                <a:solidFill>
                  <a:schemeClr val="tx1"/>
                </a:solidFill>
                <a:latin typeface="Calibri"/>
                <a:ea typeface="Calibri"/>
                <a:cs typeface="+mn-cs"/>
              </a:rPr>
              <a:t>Akra</a:t>
            </a:r>
            <a:r>
              <a:rPr lang="de-DE" sz="1400" i="0" dirty="0">
                <a:solidFill>
                  <a:schemeClr val="tx1"/>
                </a:solidFill>
                <a:latin typeface="Calibri"/>
                <a:ea typeface="Calibri"/>
                <a:cs typeface="+mn-cs"/>
              </a:rPr>
              <a:t>. </a:t>
            </a:r>
          </a:p>
          <a:p>
            <a:pPr algn="just">
              <a:defRPr/>
            </a:pPr>
            <a:endParaRPr lang="de-DE" sz="1400" dirty="0">
              <a:cs typeface="+mn-cs"/>
            </a:endParaRPr>
          </a:p>
          <a:p>
            <a:pPr algn="just">
              <a:defRPr/>
            </a:pPr>
            <a:r>
              <a:rPr lang="de-DE" sz="1400" i="0" dirty="0">
                <a:solidFill>
                  <a:schemeClr val="tx1"/>
                </a:solidFill>
                <a:latin typeface="Calibri"/>
                <a:ea typeface="Calibri"/>
                <a:cs typeface="+mn-cs"/>
              </a:rPr>
              <a:t>Wie kann ich das nun alles miteinander verbinden? Am besten fange ich mit der Frage </a:t>
            </a:r>
            <a:r>
              <a:rPr lang="de-DE" sz="1400" i="1" dirty="0">
                <a:solidFill>
                  <a:schemeClr val="tx1"/>
                </a:solidFill>
                <a:latin typeface="Calibri"/>
                <a:ea typeface="Calibri"/>
                <a:cs typeface="+mn-cs"/>
              </a:rPr>
              <a:t>wann</a:t>
            </a:r>
            <a:r>
              <a:rPr lang="de-DE" sz="1400" i="0" dirty="0">
                <a:solidFill>
                  <a:schemeClr val="tx1"/>
                </a:solidFill>
                <a:latin typeface="Calibri"/>
                <a:ea typeface="Calibri"/>
                <a:cs typeface="+mn-cs"/>
              </a:rPr>
              <a:t> an. Da konnte ich mir ja etwas ausdenken: „Am Montag“, oh aber das ist noch kein ganzer Satz. Was passiert denn am Montag? Also „Am Montag ist Dennis in der Schule.“ Ach nee, ich habe vergessen, dass ich im Präteritum, also in der Vergangenheit schreiben muss. „Am Montag war Dennis in der Schule.“ </a:t>
            </a:r>
          </a:p>
          <a:p>
            <a:pPr algn="just">
              <a:defRPr/>
            </a:pPr>
            <a:endParaRPr lang="de-DE" sz="1400" dirty="0">
              <a:cs typeface="+mn-cs"/>
            </a:endParaRPr>
          </a:p>
          <a:p>
            <a:pPr algn="just">
              <a:defRPr/>
            </a:pPr>
            <a:r>
              <a:rPr lang="de-DE" sz="1400" i="0" dirty="0">
                <a:solidFill>
                  <a:schemeClr val="tx1"/>
                </a:solidFill>
                <a:latin typeface="Calibri"/>
                <a:ea typeface="Calibri"/>
                <a:cs typeface="+mn-cs"/>
              </a:rPr>
              <a:t>Das ist ja noch langweilig, da weiß ja niemand, was am Montag in der Schule passiert ist. Also schreibe ich etwas genauer: „Er bekam von seiner Lehrerin Frau </a:t>
            </a:r>
            <a:r>
              <a:rPr lang="de-DE" sz="1400" i="0" dirty="0" err="1">
                <a:solidFill>
                  <a:schemeClr val="tx1"/>
                </a:solidFill>
                <a:latin typeface="Calibri"/>
                <a:ea typeface="Calibri"/>
                <a:cs typeface="+mn-cs"/>
              </a:rPr>
              <a:t>Akra</a:t>
            </a:r>
            <a:r>
              <a:rPr lang="de-DE" sz="1400" i="0" dirty="0">
                <a:solidFill>
                  <a:schemeClr val="tx1"/>
                </a:solidFill>
                <a:latin typeface="Calibri"/>
                <a:ea typeface="Calibri"/>
                <a:cs typeface="+mn-cs"/>
              </a:rPr>
              <a:t> einen Mathetest wieder.“ Das klappt ja echt super. Ich probiere mal, ob ich die beiden Sätze auch mit einem „und“ verbinden kann: </a:t>
            </a:r>
            <a:r>
              <a:rPr lang="de-DE" sz="1400" b="1" i="0" dirty="0">
                <a:solidFill>
                  <a:schemeClr val="tx1"/>
                </a:solidFill>
                <a:latin typeface="Calibri"/>
                <a:ea typeface="Calibri"/>
                <a:cs typeface="+mn-cs"/>
              </a:rPr>
              <a:t>„Am Montag war Dennis in der Schule und bekam von seiner Lehrerin Frau </a:t>
            </a:r>
            <a:r>
              <a:rPr lang="de-DE" sz="1400" b="1" i="0" dirty="0" err="1">
                <a:solidFill>
                  <a:schemeClr val="tx1"/>
                </a:solidFill>
                <a:latin typeface="Calibri"/>
                <a:ea typeface="Calibri"/>
                <a:cs typeface="+mn-cs"/>
              </a:rPr>
              <a:t>Akra</a:t>
            </a:r>
            <a:r>
              <a:rPr lang="de-DE" sz="1400" b="1" i="0" dirty="0">
                <a:solidFill>
                  <a:schemeClr val="tx1"/>
                </a:solidFill>
                <a:latin typeface="Calibri"/>
                <a:ea typeface="Calibri"/>
                <a:cs typeface="+mn-cs"/>
              </a:rPr>
              <a:t> einen Mathetest wieder.“ </a:t>
            </a:r>
            <a:r>
              <a:rPr lang="de-DE" sz="1400" i="0" dirty="0">
                <a:solidFill>
                  <a:schemeClr val="tx1"/>
                </a:solidFill>
                <a:latin typeface="Calibri"/>
                <a:ea typeface="Calibri"/>
                <a:cs typeface="+mn-cs"/>
              </a:rPr>
              <a:t>Und jetzt auch noch die Gefühle: „Er war traurig. Er bekam eine fünf.“ Auch hier kann ich die Sätze vielleicht verbinden. Zum Beispiel mit der Konjunktion „weil“. </a:t>
            </a:r>
            <a:r>
              <a:rPr lang="de-DE" sz="1400" b="1" i="0" dirty="0">
                <a:solidFill>
                  <a:schemeClr val="tx1"/>
                </a:solidFill>
                <a:latin typeface="Calibri"/>
                <a:ea typeface="Calibri"/>
                <a:cs typeface="+mn-cs"/>
              </a:rPr>
              <a:t>„Er war traurig, weil er eine fünf bekam.“ </a:t>
            </a:r>
          </a:p>
          <a:p>
            <a:pPr algn="just">
              <a:defRPr/>
            </a:pPr>
            <a:endParaRPr lang="de-DE" sz="1400" dirty="0">
              <a:cs typeface="+mn-cs"/>
            </a:endParaRPr>
          </a:p>
          <a:p>
            <a:pPr algn="just">
              <a:defRPr/>
            </a:pPr>
            <a:r>
              <a:rPr lang="de-DE" sz="1400" i="0" dirty="0">
                <a:solidFill>
                  <a:schemeClr val="tx1"/>
                </a:solidFill>
                <a:latin typeface="Calibri"/>
                <a:ea typeface="Calibri"/>
                <a:cs typeface="+mn-cs"/>
              </a:rPr>
              <a:t>Jetzt bin ich fertig mit dem Anfang der Geschichte. Ich habe ja schon alle W-Fragen beantwortet, die ich am Anfang der Geschichte beantworten musste. Das ging ja schneller und einfacher als erwartet. Die Tabelle war mir aber auch eine große Hilfe. Das habe ich gut geschafft!</a:t>
            </a:r>
            <a:endParaRPr lang="de-DE" sz="1400" dirty="0">
              <a:cs typeface="+mn-cs"/>
            </a:endParaRPr>
          </a:p>
          <a:p>
            <a:pPr algn="just">
              <a:defRPr/>
            </a:pPr>
            <a:endParaRPr lang="de-DE" sz="1400" i="0" dirty="0">
              <a:solidFill>
                <a:schemeClr val="tx1"/>
              </a:solidFill>
              <a:latin typeface="Calibri"/>
              <a:ea typeface="Calibri"/>
              <a:cs typeface="+mn-cs"/>
            </a:endParaRPr>
          </a:p>
          <a:p>
            <a:pPr marL="0" marR="0" lvl="0" indent="0" algn="just" defTabSz="457181">
              <a:lnSpc>
                <a:spcPct val="100000"/>
              </a:lnSpc>
              <a:spcBef>
                <a:spcPts val="0"/>
              </a:spcBef>
              <a:spcAft>
                <a:spcPts val="0"/>
              </a:spcAft>
              <a:buClrTx/>
              <a:buSzTx/>
              <a:buFontTx/>
              <a:buNone/>
              <a:defRPr/>
            </a:pPr>
            <a:r>
              <a:rPr lang="de-DE" sz="1400" dirty="0">
                <a:solidFill>
                  <a:schemeClr val="tx1"/>
                </a:solidFill>
                <a:latin typeface="Calibri"/>
                <a:ea typeface="Calibri"/>
                <a:cs typeface="+mn-cs"/>
              </a:rPr>
              <a:t>Ganz zum Schluss darf ich nicht vergessen, meiner Bildergeschichte noch eine passende Überschrift zu geben.  Aber das mache ich ganz zum Schluss, wenn ich die Geschichte fertig geschrieben habe. </a:t>
            </a:r>
            <a:endParaRPr lang="de-DE" sz="1400" i="0" dirty="0">
              <a:solidFill>
                <a:schemeClr val="tx1"/>
              </a:solidFill>
              <a:latin typeface="Calibri"/>
              <a:ea typeface="Calibri"/>
              <a:cs typeface="+mn-cs"/>
            </a:endParaRPr>
          </a:p>
          <a:p>
            <a:endParaRPr lang="de-DE" sz="1400" dirty="0">
              <a:cs typeface="+mn-cs"/>
            </a:endParaRPr>
          </a:p>
        </p:txBody>
      </p:sp>
      <p:sp>
        <p:nvSpPr>
          <p:cNvPr id="9" name="Slide Number Placeholder 3">
            <a:extLst>
              <a:ext uri="{FF2B5EF4-FFF2-40B4-BE49-F238E27FC236}">
                <a16:creationId xmlns:a16="http://schemas.microsoft.com/office/drawing/2014/main" id="{9DC7D1AE-0153-4B7A-B994-B9F34B55B8B0}"/>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150</a:t>
            </a:fld>
            <a:endParaRPr lang="de-DE"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ircle"/>
          <p:cNvSpPr/>
          <p:nvPr/>
        </p:nvSpPr>
        <p:spPr bwMode="auto">
          <a:xfrm>
            <a:off x="367544" y="1206845"/>
            <a:ext cx="465170" cy="388996"/>
          </a:xfrm>
          <a:custGeom>
            <a:avLst/>
            <a:gdLst>
              <a:gd name="connsiteX0" fmla="*/ 0 w 465170"/>
              <a:gd name="connsiteY0" fmla="*/ 194498 h 388996"/>
              <a:gd name="connsiteX1" fmla="*/ 232585 w 465170"/>
              <a:gd name="connsiteY1" fmla="*/ 0 h 388996"/>
              <a:gd name="connsiteX2" fmla="*/ 465170 w 465170"/>
              <a:gd name="connsiteY2" fmla="*/ 194498 h 388996"/>
              <a:gd name="connsiteX3" fmla="*/ 232585 w 465170"/>
              <a:gd name="connsiteY3" fmla="*/ 388996 h 388996"/>
              <a:gd name="connsiteX4" fmla="*/ 0 w 465170"/>
              <a:gd name="connsiteY4" fmla="*/ 194498 h 3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170" h="388996" fill="none" extrusionOk="0">
                <a:moveTo>
                  <a:pt x="0" y="194498"/>
                </a:moveTo>
                <a:cubicBezTo>
                  <a:pt x="-21087" y="61372"/>
                  <a:pt x="113665" y="1804"/>
                  <a:pt x="232585" y="0"/>
                </a:cubicBezTo>
                <a:cubicBezTo>
                  <a:pt x="374535" y="12627"/>
                  <a:pt x="441651" y="81789"/>
                  <a:pt x="465170" y="194498"/>
                </a:cubicBezTo>
                <a:cubicBezTo>
                  <a:pt x="493763" y="319630"/>
                  <a:pt x="344349" y="390472"/>
                  <a:pt x="232585" y="388996"/>
                </a:cubicBezTo>
                <a:cubicBezTo>
                  <a:pt x="101773" y="368414"/>
                  <a:pt x="15517" y="292709"/>
                  <a:pt x="0" y="194498"/>
                </a:cubicBezTo>
                <a:close/>
              </a:path>
              <a:path w="465170" h="388996" stroke="0" extrusionOk="0">
                <a:moveTo>
                  <a:pt x="0" y="194498"/>
                </a:moveTo>
                <a:cubicBezTo>
                  <a:pt x="24087" y="98506"/>
                  <a:pt x="101965" y="-8839"/>
                  <a:pt x="232585" y="0"/>
                </a:cubicBezTo>
                <a:cubicBezTo>
                  <a:pt x="361153" y="-27177"/>
                  <a:pt x="465331" y="116708"/>
                  <a:pt x="465170" y="194498"/>
                </a:cubicBezTo>
                <a:cubicBezTo>
                  <a:pt x="463721" y="309174"/>
                  <a:pt x="361575" y="353400"/>
                  <a:pt x="232585" y="388996"/>
                </a:cubicBezTo>
                <a:cubicBezTo>
                  <a:pt x="97651" y="388006"/>
                  <a:pt x="8987" y="300942"/>
                  <a:pt x="0" y="19449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graphicFrame>
        <p:nvGraphicFramePr>
          <p:cNvPr id="22" name="Tabelle 21"/>
          <p:cNvGraphicFramePr>
            <a:graphicFrameLocks noGrp="1"/>
          </p:cNvGraphicFramePr>
          <p:nvPr>
            <p:extLst>
              <p:ext uri="{D42A27DB-BD31-4B8C-83A1-F6EECF244321}">
                <p14:modId xmlns:p14="http://schemas.microsoft.com/office/powerpoint/2010/main" val="1743830965"/>
              </p:ext>
            </p:extLst>
          </p:nvPr>
        </p:nvGraphicFramePr>
        <p:xfrm>
          <a:off x="424830" y="2532229"/>
          <a:ext cx="6522708" cy="7053933"/>
        </p:xfrm>
        <a:graphic>
          <a:graphicData uri="http://schemas.openxmlformats.org/drawingml/2006/table">
            <a:tbl>
              <a:tblPr firstRow="1" bandRow="1">
                <a:tableStyleId>{5940675A-B579-460E-94D1-54222C63F5DA}</a:tableStyleId>
              </a:tblPr>
              <a:tblGrid>
                <a:gridCol w="1485707">
                  <a:extLst>
                    <a:ext uri="{9D8B030D-6E8A-4147-A177-3AD203B41FA5}">
                      <a16:colId xmlns:a16="http://schemas.microsoft.com/office/drawing/2014/main" val="20000"/>
                    </a:ext>
                  </a:extLst>
                </a:gridCol>
                <a:gridCol w="5037001">
                  <a:extLst>
                    <a:ext uri="{9D8B030D-6E8A-4147-A177-3AD203B41FA5}">
                      <a16:colId xmlns:a16="http://schemas.microsoft.com/office/drawing/2014/main" val="20001"/>
                    </a:ext>
                  </a:extLst>
                </a:gridCol>
              </a:tblGrid>
              <a:tr h="591808">
                <a:tc>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Calibri"/>
                        <a:cs typeface="Calibri"/>
                      </a:endParaRPr>
                    </a:p>
                  </a:txBody>
                  <a:tcPr/>
                </a:tc>
                <a:tc>
                  <a:txBody>
                    <a:bodyPr/>
                    <a:lstStyle/>
                    <a:p>
                      <a:pPr marL="0" marR="0" lvl="0" indent="0" algn="l" defTabSz="457200">
                        <a:lnSpc>
                          <a:spcPct val="100000"/>
                        </a:lnSpc>
                        <a:spcBef>
                          <a:spcPts val="0"/>
                        </a:spcBef>
                        <a:spcAft>
                          <a:spcPts val="0"/>
                        </a:spcAft>
                        <a:buClrTx/>
                        <a:buSzTx/>
                        <a:buFontTx/>
                        <a:buNone/>
                        <a:defRPr/>
                      </a:pPr>
                      <a:r>
                        <a:rPr lang="de-DE" sz="1600" b="1" spc="50" baseline="0" dirty="0">
                          <a:latin typeface="Fibel Nord"/>
                          <a:ea typeface="Fibel Nord"/>
                          <a:cs typeface="Fibel Nord"/>
                        </a:rPr>
                        <a:t>Schreibe die Antworten aus deiner Tabelle in ganzen Sätzen.</a:t>
                      </a:r>
                      <a:endParaRPr lang="de-DE" sz="1600" b="1" spc="50" baseline="0" dirty="0"/>
                    </a:p>
                  </a:txBody>
                  <a:tcPr>
                    <a:lnB w="12700" algn="ctr">
                      <a:solidFill>
                        <a:schemeClr val="tx1"/>
                      </a:solidFill>
                    </a:lnB>
                  </a:tcPr>
                </a:tc>
                <a:extLst>
                  <a:ext uri="{0D108BD9-81ED-4DB2-BD59-A6C34878D82A}">
                    <a16:rowId xmlns:a16="http://schemas.microsoft.com/office/drawing/2014/main" val="10000"/>
                  </a:ext>
                </a:extLst>
              </a:tr>
              <a:tr h="678794">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Wie</a:t>
                      </a:r>
                      <a:r>
                        <a:rPr lang="de-DE" sz="1600" b="0" i="0" u="none" strike="noStrike" cap="none" spc="50" baseline="0" dirty="0">
                          <a:ln>
                            <a:noFill/>
                          </a:ln>
                          <a:solidFill>
                            <a:srgbClr val="000000"/>
                          </a:solidFill>
                          <a:latin typeface="Fibel Nord" panose="020B0603050302020204" pitchFamily="34" charset="0"/>
                          <a:ea typeface="Calibri"/>
                          <a:cs typeface="Calibri"/>
                        </a:rPr>
                        <a:t> heißt die Geschichte?</a:t>
                      </a:r>
                      <a:endParaRPr sz="1600" spc="50" baseline="0" dirty="0">
                        <a:latin typeface="Fibel Nord" panose="020B0603050302020204" pitchFamily="34" charset="0"/>
                      </a:endParaRPr>
                    </a:p>
                  </a:txBody>
                  <a:tcPr>
                    <a:solidFill>
                      <a:schemeClr val="accent4">
                        <a:lumMod val="20000"/>
                        <a:lumOff val="80000"/>
                      </a:schemeClr>
                    </a:solidFill>
                  </a:tcPr>
                </a:tc>
                <a:tc>
                  <a:txBody>
                    <a:bodyPr/>
                    <a:lstStyle/>
                    <a:p>
                      <a:pPr algn="l">
                        <a:defRPr/>
                      </a:pPr>
                      <a:endParaRPr lang="de-DE" sz="1800">
                        <a:solidFill>
                          <a:schemeClr val="accent1">
                            <a:lumMod val="75000"/>
                          </a:schemeClr>
                        </a:solidFill>
                        <a:latin typeface="Noteworthy Light"/>
                        <a:ea typeface="Noteworthy Light"/>
                        <a:cs typeface="Calibri"/>
                      </a:endParaRPr>
                    </a:p>
                  </a:txBody>
                  <a:tcPr>
                    <a:lnT w="12700" algn="ctr">
                      <a:solidFill>
                        <a:schemeClr val="tx1"/>
                      </a:solidFill>
                    </a:lnT>
                    <a:lnB w="12700" algn="ctr">
                      <a:noFill/>
                    </a:lnB>
                  </a:tcPr>
                </a:tc>
                <a:extLst>
                  <a:ext uri="{0D108BD9-81ED-4DB2-BD59-A6C34878D82A}">
                    <a16:rowId xmlns:a16="http://schemas.microsoft.com/office/drawing/2014/main" val="10001"/>
                  </a:ext>
                </a:extLst>
              </a:tr>
              <a:tr h="605783">
                <a:tc rowSpan="4">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Wann </a:t>
                      </a:r>
                      <a:r>
                        <a:rPr lang="de-DE" sz="1600" b="0" i="0" u="none" strike="noStrike" cap="none" spc="50" baseline="0" dirty="0">
                          <a:ln>
                            <a:noFill/>
                          </a:ln>
                          <a:solidFill>
                            <a:srgbClr val="000000"/>
                          </a:solidFill>
                          <a:latin typeface="Fibel Nord" panose="020B0603050302020204" pitchFamily="34" charset="0"/>
                          <a:ea typeface="Calibri"/>
                          <a:cs typeface="Calibri"/>
                        </a:rPr>
                        <a:t>und</a:t>
                      </a:r>
                      <a:r>
                        <a:rPr lang="de-DE" sz="1600" b="1" i="0" u="none" strike="noStrike" cap="none" spc="50" baseline="0" dirty="0">
                          <a:ln>
                            <a:noFill/>
                          </a:ln>
                          <a:solidFill>
                            <a:srgbClr val="000000"/>
                          </a:solidFill>
                          <a:latin typeface="Fibel Nord" panose="020B0603050302020204" pitchFamily="34" charset="0"/>
                          <a:ea typeface="Calibri"/>
                          <a:cs typeface="Calibri"/>
                        </a:rPr>
                        <a:t> wo</a:t>
                      </a:r>
                      <a:r>
                        <a:rPr lang="de-DE" sz="1600" b="0" i="0" u="none" strike="noStrike" cap="none" spc="50" baseline="0" dirty="0">
                          <a:ln>
                            <a:noFill/>
                          </a:ln>
                          <a:solidFill>
                            <a:srgbClr val="000000"/>
                          </a:solidFill>
                          <a:latin typeface="Fibel Nord" panose="020B0603050302020204" pitchFamily="34" charset="0"/>
                          <a:ea typeface="Calibri"/>
                          <a:cs typeface="Calibri"/>
                        </a:rPr>
                        <a:t> spielt die Geschichte?</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Wer</a:t>
                      </a:r>
                      <a:r>
                        <a:rPr lang="de-DE" sz="1600" b="0" i="0" u="none" strike="noStrike" cap="none" spc="50" baseline="0" dirty="0">
                          <a:ln>
                            <a:noFill/>
                          </a:ln>
                          <a:solidFill>
                            <a:srgbClr val="000000"/>
                          </a:solidFill>
                          <a:latin typeface="Fibel Nord" panose="020B0603050302020204" pitchFamily="34" charset="0"/>
                          <a:ea typeface="Calibri"/>
                          <a:cs typeface="Calibri"/>
                        </a:rPr>
                        <a:t> kommt in der Geschichte vor? </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endParaRPr lang="de-DE" sz="1600" b="0" i="0" u="none" strike="noStrike" cap="none" spc="50" baseline="0" dirty="0">
                        <a:ln>
                          <a:noFill/>
                        </a:ln>
                        <a:solidFill>
                          <a:srgbClr val="000000"/>
                        </a:solidFill>
                        <a:latin typeface="Fibel Nord" panose="020B0603050302020204" pitchFamily="34" charset="0"/>
                        <a:ea typeface="Calibri"/>
                        <a:cs typeface="Calibri"/>
                      </a:endParaRPr>
                    </a:p>
                  </a:txBody>
                  <a:tcPr>
                    <a:solidFill>
                      <a:schemeClr val="accent4">
                        <a:lumMod val="20000"/>
                        <a:lumOff val="80000"/>
                      </a:schemeClr>
                    </a:solidFill>
                  </a:tcPr>
                </a:tc>
                <a:tc>
                  <a:txBody>
                    <a:bodyPr/>
                    <a:lstStyle/>
                    <a:p>
                      <a:pPr algn="l">
                        <a:defRPr/>
                      </a:pPr>
                      <a:endParaRPr lang="de-DE" sz="1600">
                        <a:latin typeface="Calibri"/>
                        <a:cs typeface="Calibri"/>
                      </a:endParaRPr>
                    </a:p>
                  </a:txBody>
                  <a:tcPr>
                    <a:lnT w="12700" algn="ctr">
                      <a:noFill/>
                    </a:lnT>
                    <a:lnB w="12700" algn="ctr">
                      <a:noFill/>
                    </a:lnB>
                    <a:noFill/>
                  </a:tcPr>
                </a:tc>
                <a:extLst>
                  <a:ext uri="{0D108BD9-81ED-4DB2-BD59-A6C34878D82A}">
                    <a16:rowId xmlns:a16="http://schemas.microsoft.com/office/drawing/2014/main" val="10002"/>
                  </a:ext>
                </a:extLst>
              </a:tr>
              <a:tr h="953120">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algn="l">
                        <a:defRPr/>
                      </a:pPr>
                      <a:endParaRPr lang="de-DE" sz="1600" dirty="0">
                        <a:latin typeface="Calibri"/>
                        <a:cs typeface="Calibri"/>
                      </a:endParaRPr>
                    </a:p>
                  </a:txBody>
                  <a:tcPr>
                    <a:lnT w="12700" algn="ctr">
                      <a:noFill/>
                    </a:lnT>
                    <a:lnB w="12700" algn="ctr">
                      <a:noFill/>
                    </a:lnB>
                    <a:noFill/>
                  </a:tcPr>
                </a:tc>
                <a:extLst>
                  <a:ext uri="{0D108BD9-81ED-4DB2-BD59-A6C34878D82A}">
                    <a16:rowId xmlns:a16="http://schemas.microsoft.com/office/drawing/2014/main" val="10003"/>
                  </a:ext>
                </a:extLst>
              </a:tr>
              <a:tr h="1440863">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algn="l">
                        <a:defRPr/>
                      </a:pPr>
                      <a:endParaRPr lang="de-DE" sz="1600">
                        <a:latin typeface="Calibri"/>
                        <a:cs typeface="Calibri"/>
                      </a:endParaRPr>
                    </a:p>
                    <a:p>
                      <a:pPr algn="l">
                        <a:defRPr/>
                      </a:pPr>
                      <a:endParaRPr lang="de-DE" sz="1600">
                        <a:latin typeface="Calibri"/>
                        <a:cs typeface="Calibri"/>
                      </a:endParaRPr>
                    </a:p>
                    <a:p>
                      <a:pPr algn="l">
                        <a:defRPr/>
                      </a:pPr>
                      <a:endParaRPr lang="de-DE" sz="1600">
                        <a:latin typeface="Calibri"/>
                        <a:cs typeface="Calibri"/>
                      </a:endParaRPr>
                    </a:p>
                  </a:txBody>
                  <a:tcPr>
                    <a:lnT w="12700" algn="ctr">
                      <a:noFill/>
                    </a:lnT>
                    <a:lnB w="12700" algn="ctr">
                      <a:noFill/>
                    </a:lnB>
                    <a:noFill/>
                  </a:tcPr>
                </a:tc>
                <a:extLst>
                  <a:ext uri="{0D108BD9-81ED-4DB2-BD59-A6C34878D82A}">
                    <a16:rowId xmlns:a16="http://schemas.microsoft.com/office/drawing/2014/main" val="10004"/>
                  </a:ext>
                </a:extLst>
              </a:tr>
              <a:tr h="2783565">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txBody>
                  <a:tcPr>
                    <a:lnT w="12700" algn="ctr">
                      <a:noFill/>
                    </a:lnT>
                    <a:noFill/>
                  </a:tcPr>
                </a:tc>
                <a:extLst>
                  <a:ext uri="{0D108BD9-81ED-4DB2-BD59-A6C34878D82A}">
                    <a16:rowId xmlns:a16="http://schemas.microsoft.com/office/drawing/2014/main" val="10005"/>
                  </a:ext>
                </a:extLst>
              </a:tr>
            </a:tbl>
          </a:graphicData>
        </a:graphic>
      </p:graphicFrame>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9" name="1"/>
          <p:cNvSpPr txBox="1"/>
          <p:nvPr/>
        </p:nvSpPr>
        <p:spPr bwMode="auto">
          <a:xfrm>
            <a:off x="511611" y="1171719"/>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dirty="0"/>
              <a:t>1</a:t>
            </a:r>
            <a:endParaRPr dirty="0"/>
          </a:p>
        </p:txBody>
      </p:sp>
      <p:sp>
        <p:nvSpPr>
          <p:cNvPr id="16" name="TextBox 22"/>
          <p:cNvSpPr txBox="1"/>
          <p:nvPr/>
        </p:nvSpPr>
        <p:spPr bwMode="auto">
          <a:xfrm>
            <a:off x="1002600" y="1140325"/>
            <a:ext cx="4964543"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Schreibe eine passende Geschichte zu den Bildern.</a:t>
            </a:r>
            <a:endParaRPr spc="50" dirty="0"/>
          </a:p>
          <a:p>
            <a:pPr>
              <a:defRPr/>
            </a:pPr>
            <a:r>
              <a:rPr lang="de-DE" spc="50" dirty="0"/>
              <a:t>Schreibe nur auf die weißen Linien. Die grauen Linien werden später für die Überarbeitung genutzt. </a:t>
            </a:r>
            <a:endParaRPr spc="50" dirty="0"/>
          </a:p>
        </p:txBody>
      </p:sp>
      <p:sp>
        <p:nvSpPr>
          <p:cNvPr id="28" name="Rounded Rectangle"/>
          <p:cNvSpPr/>
          <p:nvPr/>
        </p:nvSpPr>
        <p:spPr bwMode="auto">
          <a:xfrm>
            <a:off x="503239" y="2632653"/>
            <a:ext cx="1300510" cy="411093"/>
          </a:xfrm>
          <a:custGeom>
            <a:avLst/>
            <a:gdLst>
              <a:gd name="connsiteX0" fmla="*/ 0 w 1521659"/>
              <a:gd name="connsiteY0" fmla="*/ 68517 h 411093"/>
              <a:gd name="connsiteX1" fmla="*/ 68517 w 1521659"/>
              <a:gd name="connsiteY1" fmla="*/ 0 h 411093"/>
              <a:gd name="connsiteX2" fmla="*/ 488520 w 1521659"/>
              <a:gd name="connsiteY2" fmla="*/ 0 h 411093"/>
              <a:gd name="connsiteX3" fmla="*/ 963908 w 1521659"/>
              <a:gd name="connsiteY3" fmla="*/ 0 h 411093"/>
              <a:gd name="connsiteX4" fmla="*/ 1453142 w 1521659"/>
              <a:gd name="connsiteY4" fmla="*/ 0 h 411093"/>
              <a:gd name="connsiteX5" fmla="*/ 1521659 w 1521659"/>
              <a:gd name="connsiteY5" fmla="*/ 68517 h 411093"/>
              <a:gd name="connsiteX6" fmla="*/ 1521659 w 1521659"/>
              <a:gd name="connsiteY6" fmla="*/ 342576 h 411093"/>
              <a:gd name="connsiteX7" fmla="*/ 1453142 w 1521659"/>
              <a:gd name="connsiteY7" fmla="*/ 411093 h 411093"/>
              <a:gd name="connsiteX8" fmla="*/ 1033139 w 1521659"/>
              <a:gd name="connsiteY8" fmla="*/ 411093 h 411093"/>
              <a:gd name="connsiteX9" fmla="*/ 557751 w 1521659"/>
              <a:gd name="connsiteY9" fmla="*/ 411093 h 411093"/>
              <a:gd name="connsiteX10" fmla="*/ 68517 w 1521659"/>
              <a:gd name="connsiteY10" fmla="*/ 411093 h 411093"/>
              <a:gd name="connsiteX11" fmla="*/ 0 w 1521659"/>
              <a:gd name="connsiteY11" fmla="*/ 342576 h 411093"/>
              <a:gd name="connsiteX12" fmla="*/ 0 w 1521659"/>
              <a:gd name="connsiteY12" fmla="*/ 68517 h 4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1659" h="411093" fill="none" extrusionOk="0">
                <a:moveTo>
                  <a:pt x="0" y="68517"/>
                </a:moveTo>
                <a:cubicBezTo>
                  <a:pt x="-1885" y="22923"/>
                  <a:pt x="31987" y="-3956"/>
                  <a:pt x="68517" y="0"/>
                </a:cubicBezTo>
                <a:cubicBezTo>
                  <a:pt x="157993" y="-28555"/>
                  <a:pt x="329104" y="19721"/>
                  <a:pt x="488520" y="0"/>
                </a:cubicBezTo>
                <a:cubicBezTo>
                  <a:pt x="647936" y="-19721"/>
                  <a:pt x="760740" y="23971"/>
                  <a:pt x="963908" y="0"/>
                </a:cubicBezTo>
                <a:cubicBezTo>
                  <a:pt x="1167076" y="-23971"/>
                  <a:pt x="1337787" y="58089"/>
                  <a:pt x="1453142" y="0"/>
                </a:cubicBezTo>
                <a:cubicBezTo>
                  <a:pt x="1492392" y="522"/>
                  <a:pt x="1513751" y="23899"/>
                  <a:pt x="1521659" y="68517"/>
                </a:cubicBezTo>
                <a:cubicBezTo>
                  <a:pt x="1546143" y="154847"/>
                  <a:pt x="1519430" y="236602"/>
                  <a:pt x="1521659" y="342576"/>
                </a:cubicBezTo>
                <a:cubicBezTo>
                  <a:pt x="1522803" y="379826"/>
                  <a:pt x="1494058" y="413364"/>
                  <a:pt x="1453142" y="411093"/>
                </a:cubicBezTo>
                <a:cubicBezTo>
                  <a:pt x="1271587" y="420630"/>
                  <a:pt x="1148215" y="406658"/>
                  <a:pt x="1033139" y="411093"/>
                </a:cubicBezTo>
                <a:cubicBezTo>
                  <a:pt x="918063" y="415528"/>
                  <a:pt x="697528" y="383877"/>
                  <a:pt x="557751" y="411093"/>
                </a:cubicBezTo>
                <a:cubicBezTo>
                  <a:pt x="417974" y="438309"/>
                  <a:pt x="195430" y="386912"/>
                  <a:pt x="68517" y="411093"/>
                </a:cubicBezTo>
                <a:cubicBezTo>
                  <a:pt x="30419" y="412765"/>
                  <a:pt x="6932" y="376738"/>
                  <a:pt x="0" y="342576"/>
                </a:cubicBezTo>
                <a:cubicBezTo>
                  <a:pt x="-30596" y="259382"/>
                  <a:pt x="7885" y="159968"/>
                  <a:pt x="0" y="68517"/>
                </a:cubicBezTo>
                <a:close/>
              </a:path>
              <a:path w="1521659" h="411093" stroke="0" extrusionOk="0">
                <a:moveTo>
                  <a:pt x="0" y="68517"/>
                </a:moveTo>
                <a:cubicBezTo>
                  <a:pt x="3177" y="29561"/>
                  <a:pt x="23306" y="1333"/>
                  <a:pt x="68517" y="0"/>
                </a:cubicBezTo>
                <a:cubicBezTo>
                  <a:pt x="220135" y="-18582"/>
                  <a:pt x="335751" y="47455"/>
                  <a:pt x="488520" y="0"/>
                </a:cubicBezTo>
                <a:cubicBezTo>
                  <a:pt x="641289" y="-47455"/>
                  <a:pt x="729912" y="10766"/>
                  <a:pt x="936215" y="0"/>
                </a:cubicBezTo>
                <a:cubicBezTo>
                  <a:pt x="1142518" y="-10766"/>
                  <a:pt x="1315116" y="40690"/>
                  <a:pt x="1453142" y="0"/>
                </a:cubicBezTo>
                <a:cubicBezTo>
                  <a:pt x="1490502" y="-5573"/>
                  <a:pt x="1523326" y="33317"/>
                  <a:pt x="1521659" y="68517"/>
                </a:cubicBezTo>
                <a:cubicBezTo>
                  <a:pt x="1540453" y="150367"/>
                  <a:pt x="1493426" y="210342"/>
                  <a:pt x="1521659" y="342576"/>
                </a:cubicBezTo>
                <a:cubicBezTo>
                  <a:pt x="1521199" y="377543"/>
                  <a:pt x="1492994" y="419047"/>
                  <a:pt x="1453142" y="411093"/>
                </a:cubicBezTo>
                <a:cubicBezTo>
                  <a:pt x="1289987" y="460333"/>
                  <a:pt x="1221360" y="391146"/>
                  <a:pt x="1019293" y="411093"/>
                </a:cubicBezTo>
                <a:cubicBezTo>
                  <a:pt x="817226" y="431040"/>
                  <a:pt x="769092" y="396050"/>
                  <a:pt x="585444" y="411093"/>
                </a:cubicBezTo>
                <a:cubicBezTo>
                  <a:pt x="401796" y="426136"/>
                  <a:pt x="292034" y="406082"/>
                  <a:pt x="68517" y="411093"/>
                </a:cubicBezTo>
                <a:cubicBezTo>
                  <a:pt x="24588" y="403068"/>
                  <a:pt x="-381" y="381473"/>
                  <a:pt x="0" y="342576"/>
                </a:cubicBezTo>
                <a:cubicBezTo>
                  <a:pt x="-21682" y="279424"/>
                  <a:pt x="12782" y="166894"/>
                  <a:pt x="0" y="68517"/>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29" name="Lenas erster Entwurf"/>
          <p:cNvSpPr txBox="1"/>
          <p:nvPr/>
        </p:nvSpPr>
        <p:spPr bwMode="auto">
          <a:xfrm>
            <a:off x="437320" y="2653814"/>
            <a:ext cx="1428830" cy="338550"/>
          </a:xfrm>
          <a:prstGeom prst="rect">
            <a:avLst/>
          </a:prstGeom>
          <a:noFill/>
          <a:ln w="12700" cap="flat">
            <a:noFill/>
            <a:miter lim="400000"/>
          </a:ln>
          <a:effectLst/>
        </p:spPr>
        <p:txBody>
          <a:bodyPr wrap="square" lIns="45718" tIns="45718" rIns="45718" bIns="45718" numCol="1" anchor="ctr">
            <a:spAutoFit/>
          </a:bodyPr>
          <a:lstStyle>
            <a:lvl1pPr algn="ctr">
              <a:defRPr b="1">
                <a:latin typeface="Fibel Nord"/>
                <a:ea typeface="Fibel Nord"/>
                <a:cs typeface="Fibel Nord"/>
              </a:defRPr>
            </a:lvl1pPr>
          </a:lstStyle>
          <a:p>
            <a:pPr>
              <a:defRPr/>
            </a:pPr>
            <a:r>
              <a:rPr sz="1600" dirty="0" err="1"/>
              <a:t>erste</a:t>
            </a:r>
            <a:r>
              <a:rPr sz="1600" dirty="0"/>
              <a:t> </a:t>
            </a:r>
            <a:r>
              <a:rPr lang="de-DE" sz="1600" dirty="0"/>
              <a:t>Fassung</a:t>
            </a:r>
            <a:endParaRPr sz="1600" dirty="0"/>
          </a:p>
        </p:txBody>
      </p:sp>
      <p:sp>
        <p:nvSpPr>
          <p:cNvPr id="26" name="Slide Number Placeholder 3">
            <a:extLst>
              <a:ext uri="{FF2B5EF4-FFF2-40B4-BE49-F238E27FC236}">
                <a16:creationId xmlns:a16="http://schemas.microsoft.com/office/drawing/2014/main" id="{840545DA-30BB-4D6B-82E2-91F1C2CAB1BB}"/>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151</a:t>
            </a:fld>
            <a:endParaRPr lang="de-DE" dirty="0"/>
          </a:p>
        </p:txBody>
      </p:sp>
      <p:pic>
        <p:nvPicPr>
          <p:cNvPr id="30" name="Picture 29">
            <a:extLst>
              <a:ext uri="{FF2B5EF4-FFF2-40B4-BE49-F238E27FC236}">
                <a16:creationId xmlns:a16="http://schemas.microsoft.com/office/drawing/2014/main" id="{0EE1A6C1-C8EA-41B5-A982-51753576BD43}"/>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31261" r="5339" b="21098"/>
          <a:stretch/>
        </p:blipFill>
        <p:spPr bwMode="auto">
          <a:xfrm>
            <a:off x="1955366" y="3157663"/>
            <a:ext cx="4794133" cy="6373459"/>
          </a:xfrm>
          <a:prstGeom prst="rect">
            <a:avLst/>
          </a:prstGeom>
        </p:spPr>
      </p:pic>
      <p:sp>
        <p:nvSpPr>
          <p:cNvPr id="31" name="Rectangle 30">
            <a:extLst>
              <a:ext uri="{FF2B5EF4-FFF2-40B4-BE49-F238E27FC236}">
                <a16:creationId xmlns:a16="http://schemas.microsoft.com/office/drawing/2014/main" id="{5F808700-314A-43ED-A960-0D1A79E0A848}"/>
              </a:ext>
            </a:extLst>
          </p:cNvPr>
          <p:cNvSpPr/>
          <p:nvPr/>
        </p:nvSpPr>
        <p:spPr bwMode="auto">
          <a:xfrm>
            <a:off x="2087715" y="3683904"/>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Rectangle 31">
            <a:extLst>
              <a:ext uri="{FF2B5EF4-FFF2-40B4-BE49-F238E27FC236}">
                <a16:creationId xmlns:a16="http://schemas.microsoft.com/office/drawing/2014/main" id="{7D5C6F1B-F55A-43BC-9850-0A34C5F53576}"/>
              </a:ext>
            </a:extLst>
          </p:cNvPr>
          <p:cNvSpPr/>
          <p:nvPr/>
        </p:nvSpPr>
        <p:spPr bwMode="auto">
          <a:xfrm>
            <a:off x="2087715" y="4765733"/>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3" name="Rectangle 32">
            <a:extLst>
              <a:ext uri="{FF2B5EF4-FFF2-40B4-BE49-F238E27FC236}">
                <a16:creationId xmlns:a16="http://schemas.microsoft.com/office/drawing/2014/main" id="{96A56B05-0445-4791-AAF7-0B4644B901E8}"/>
              </a:ext>
            </a:extLst>
          </p:cNvPr>
          <p:cNvSpPr/>
          <p:nvPr/>
        </p:nvSpPr>
        <p:spPr bwMode="auto">
          <a:xfrm>
            <a:off x="2087715" y="5846048"/>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6" name="Rectangle 35">
            <a:extLst>
              <a:ext uri="{FF2B5EF4-FFF2-40B4-BE49-F238E27FC236}">
                <a16:creationId xmlns:a16="http://schemas.microsoft.com/office/drawing/2014/main" id="{DB354C37-253C-411E-8825-968EC11652A5}"/>
              </a:ext>
            </a:extLst>
          </p:cNvPr>
          <p:cNvSpPr/>
          <p:nvPr/>
        </p:nvSpPr>
        <p:spPr bwMode="auto">
          <a:xfrm>
            <a:off x="2087715" y="6927877"/>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7" name="Rectangle 36">
            <a:extLst>
              <a:ext uri="{FF2B5EF4-FFF2-40B4-BE49-F238E27FC236}">
                <a16:creationId xmlns:a16="http://schemas.microsoft.com/office/drawing/2014/main" id="{CE0CB827-B4AF-4EF8-A4F4-8D9ECF3DBEE9}"/>
              </a:ext>
            </a:extLst>
          </p:cNvPr>
          <p:cNvSpPr/>
          <p:nvPr/>
        </p:nvSpPr>
        <p:spPr bwMode="auto">
          <a:xfrm>
            <a:off x="2087715" y="8014018"/>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8" name="Rectangle 37">
            <a:extLst>
              <a:ext uri="{FF2B5EF4-FFF2-40B4-BE49-F238E27FC236}">
                <a16:creationId xmlns:a16="http://schemas.microsoft.com/office/drawing/2014/main" id="{FFB6515F-3EF5-4D78-9C3A-EA0CA9EE85F0}"/>
              </a:ext>
            </a:extLst>
          </p:cNvPr>
          <p:cNvSpPr/>
          <p:nvPr/>
        </p:nvSpPr>
        <p:spPr bwMode="auto">
          <a:xfrm>
            <a:off x="2087715" y="9095847"/>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grpSp>
        <p:nvGrpSpPr>
          <p:cNvPr id="44" name="Group 43">
            <a:extLst>
              <a:ext uri="{FF2B5EF4-FFF2-40B4-BE49-F238E27FC236}">
                <a16:creationId xmlns:a16="http://schemas.microsoft.com/office/drawing/2014/main" id="{72C061D1-7A2C-440A-9E29-E654820CDE9C}"/>
              </a:ext>
            </a:extLst>
          </p:cNvPr>
          <p:cNvGrpSpPr/>
          <p:nvPr/>
        </p:nvGrpSpPr>
        <p:grpSpPr>
          <a:xfrm>
            <a:off x="-251724" y="430642"/>
            <a:ext cx="7620000" cy="706497"/>
            <a:chOff x="-251724" y="430642"/>
            <a:chExt cx="7620000" cy="706497"/>
          </a:xfrm>
        </p:grpSpPr>
        <p:sp>
          <p:nvSpPr>
            <p:cNvPr id="45" name="TextBox 2">
              <a:extLst>
                <a:ext uri="{FF2B5EF4-FFF2-40B4-BE49-F238E27FC236}">
                  <a16:creationId xmlns:a16="http://schemas.microsoft.com/office/drawing/2014/main" id="{D10238DA-A26B-4D21-A35F-17416781EFED}"/>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8.1a: Eine Bildergeschichte schreiben</a:t>
              </a:r>
              <a:endParaRPr sz="2200" spc="50" dirty="0"/>
            </a:p>
          </p:txBody>
        </p:sp>
        <p:sp>
          <p:nvSpPr>
            <p:cNvPr id="46" name="Rectangle 7">
              <a:extLst>
                <a:ext uri="{FF2B5EF4-FFF2-40B4-BE49-F238E27FC236}">
                  <a16:creationId xmlns:a16="http://schemas.microsoft.com/office/drawing/2014/main" id="{E75F9145-6C18-4E10-A20B-1ACD086B98FA}"/>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pic>
        <p:nvPicPr>
          <p:cNvPr id="23" name="Picture 4" descr="Icon, Symbol, Stift, Bleistift, Design">
            <a:extLst>
              <a:ext uri="{FF2B5EF4-FFF2-40B4-BE49-F238E27FC236}">
                <a16:creationId xmlns:a16="http://schemas.microsoft.com/office/drawing/2014/main" id="{4DABBCBD-4D54-471E-900F-98629EC80A94}"/>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
        <p:nvSpPr>
          <p:cNvPr id="2" name="TextBox 1">
            <a:extLst>
              <a:ext uri="{FF2B5EF4-FFF2-40B4-BE49-F238E27FC236}">
                <a16:creationId xmlns:a16="http://schemas.microsoft.com/office/drawing/2014/main" id="{0E6FE80D-6238-4058-83B4-25ED13996E4B}"/>
              </a:ext>
            </a:extLst>
          </p:cNvPr>
          <p:cNvSpPr txBox="1"/>
          <p:nvPr/>
        </p:nvSpPr>
        <p:spPr bwMode="auto">
          <a:xfrm>
            <a:off x="958531" y="2043138"/>
            <a:ext cx="5496897"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Benutze deine Stichpunkte zu den W-Fragen als Hilfestellung.</a:t>
            </a:r>
          </a:p>
          <a:p>
            <a:endParaRPr lang="de-DE" dirty="0">
              <a:latin typeface="Fibel Nord" panose="020B0603050302020204" pitchFamily="34" charset="0"/>
            </a:endParaRPr>
          </a:p>
        </p:txBody>
      </p:sp>
      <p:pic>
        <p:nvPicPr>
          <p:cNvPr id="3" name="Picture 2" descr="Pfeile, Blau, Fokal, Center, Design">
            <a:extLst>
              <a:ext uri="{FF2B5EF4-FFF2-40B4-BE49-F238E27FC236}">
                <a16:creationId xmlns:a16="http://schemas.microsoft.com/office/drawing/2014/main" id="{25080F32-8703-1C0E-661A-CE3673D1A065}"/>
              </a:ext>
            </a:extLst>
          </p:cNvPr>
          <p:cNvPicPr>
            <a:picLocks noChangeAspect="1" noChangeArrowheads="1"/>
          </p:cNvPicPr>
          <p:nvPr/>
        </p:nvPicPr>
        <p:blipFill>
          <a:blip r:embed="rId4">
            <a:duotone>
              <a:schemeClr val="accent2">
                <a:shade val="45000"/>
                <a:satMod val="135000"/>
              </a:schemeClr>
              <a:prstClr val="white"/>
            </a:duotone>
          </a:blip>
          <a:srcRect l="13295" t="61715" r="57724" b="16864"/>
          <a:stretch/>
        </p:blipFill>
        <p:spPr bwMode="auto">
          <a:xfrm rot="1606988">
            <a:off x="5741481" y="9474640"/>
            <a:ext cx="809084" cy="454182"/>
          </a:xfrm>
          <a:prstGeom prst="rect">
            <a:avLst/>
          </a:prstGeom>
          <a:noFill/>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2" name="Tabelle 21"/>
          <p:cNvGraphicFramePr>
            <a:graphicFrameLocks noGrp="1"/>
          </p:cNvGraphicFramePr>
          <p:nvPr>
            <p:extLst>
              <p:ext uri="{D42A27DB-BD31-4B8C-83A1-F6EECF244321}">
                <p14:modId xmlns:p14="http://schemas.microsoft.com/office/powerpoint/2010/main" val="2609664273"/>
              </p:ext>
            </p:extLst>
          </p:nvPr>
        </p:nvGraphicFramePr>
        <p:xfrm>
          <a:off x="276344" y="865960"/>
          <a:ext cx="6775809" cy="8628791"/>
        </p:xfrm>
        <a:graphic>
          <a:graphicData uri="http://schemas.openxmlformats.org/drawingml/2006/table">
            <a:tbl>
              <a:tblPr firstRow="1" bandRow="1">
                <a:tableStyleId>{5940675A-B579-460E-94D1-54222C63F5DA}</a:tableStyleId>
              </a:tblPr>
              <a:tblGrid>
                <a:gridCol w="1402144">
                  <a:extLst>
                    <a:ext uri="{9D8B030D-6E8A-4147-A177-3AD203B41FA5}">
                      <a16:colId xmlns:a16="http://schemas.microsoft.com/office/drawing/2014/main" val="20000"/>
                    </a:ext>
                  </a:extLst>
                </a:gridCol>
                <a:gridCol w="5373665">
                  <a:extLst>
                    <a:ext uri="{9D8B030D-6E8A-4147-A177-3AD203B41FA5}">
                      <a16:colId xmlns:a16="http://schemas.microsoft.com/office/drawing/2014/main" val="20001"/>
                    </a:ext>
                  </a:extLst>
                </a:gridCol>
              </a:tblGrid>
              <a:tr h="8628791">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passiert in den einzelnen Bildern?</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denken und sagen die Personen?</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ist der Höhepunkt?</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endParaRPr lang="de-DE" sz="1600" b="0" i="0" u="none" strike="noStrike" cap="none" spc="0" dirty="0">
                        <a:ln>
                          <a:noFill/>
                        </a:ln>
                        <a:solidFill>
                          <a:srgbClr val="000000"/>
                        </a:solidFill>
                        <a:latin typeface="Fibel Nord"/>
                        <a:ea typeface="Calibri"/>
                        <a:cs typeface="Calibri"/>
                      </a:endParaRPr>
                    </a:p>
                  </a:txBody>
                  <a:tcPr>
                    <a:lnB w="12700" algn="ctr">
                      <a:solidFill>
                        <a:schemeClr val="tx1"/>
                      </a:solidFill>
                    </a:lnB>
                    <a:solidFill>
                      <a:schemeClr val="accent6">
                        <a:lumMod val="20000"/>
                        <a:lumOff val="80000"/>
                      </a:schemeClr>
                    </a:solidFill>
                  </a:tcPr>
                </a:tc>
                <a:tc>
                  <a:txBody>
                    <a:bodyPr/>
                    <a:lstStyle/>
                    <a:p>
                      <a:pPr algn="l">
                        <a:defRPr/>
                      </a:pPr>
                      <a:endParaRPr lang="de-DE" sz="1600" dirty="0">
                        <a:latin typeface="Calibri"/>
                        <a:cs typeface="Calibri"/>
                      </a:endParaRPr>
                    </a:p>
                  </a:txBody>
                  <a:tcPr>
                    <a:lnB w="12700" algn="ctr">
                      <a:solidFill>
                        <a:schemeClr val="tx1"/>
                      </a:solidFill>
                    </a:lnB>
                  </a:tcPr>
                </a:tc>
                <a:extLst>
                  <a:ext uri="{0D108BD9-81ED-4DB2-BD59-A6C34878D82A}">
                    <a16:rowId xmlns:a16="http://schemas.microsoft.com/office/drawing/2014/main" val="10000"/>
                  </a:ext>
                </a:extLst>
              </a:tr>
            </a:tbl>
          </a:graphicData>
        </a:graphic>
      </p:graphicFrame>
      <p:sp>
        <p:nvSpPr>
          <p:cNvPr id="9" name="1"/>
          <p:cNvSpPr txBox="1"/>
          <p:nvPr/>
        </p:nvSpPr>
        <p:spPr bwMode="auto">
          <a:xfrm>
            <a:off x="453134" y="1270167"/>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endParaRPr/>
          </a:p>
        </p:txBody>
      </p:sp>
      <p:pic>
        <p:nvPicPr>
          <p:cNvPr id="21" name="Picture 20">
            <a:extLst>
              <a:ext uri="{FF2B5EF4-FFF2-40B4-BE49-F238E27FC236}">
                <a16:creationId xmlns:a16="http://schemas.microsoft.com/office/drawing/2014/main" id="{6B7A49C4-165F-4398-839F-38EFF96D7D1B}"/>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5905" r="5339" b="21097"/>
          <a:stretch/>
        </p:blipFill>
        <p:spPr bwMode="auto">
          <a:xfrm>
            <a:off x="1713289" y="964262"/>
            <a:ext cx="5144712" cy="8427850"/>
          </a:xfrm>
          <a:prstGeom prst="rect">
            <a:avLst/>
          </a:prstGeom>
        </p:spPr>
      </p:pic>
      <p:sp>
        <p:nvSpPr>
          <p:cNvPr id="23" name="Rectangle 22">
            <a:extLst>
              <a:ext uri="{FF2B5EF4-FFF2-40B4-BE49-F238E27FC236}">
                <a16:creationId xmlns:a16="http://schemas.microsoft.com/office/drawing/2014/main" id="{635D50C6-928A-4EE1-89A9-934C010CC409}"/>
              </a:ext>
            </a:extLst>
          </p:cNvPr>
          <p:cNvSpPr/>
          <p:nvPr/>
        </p:nvSpPr>
        <p:spPr bwMode="auto">
          <a:xfrm>
            <a:off x="1845637" y="1379206"/>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4" name="Rectangle 23">
            <a:extLst>
              <a:ext uri="{FF2B5EF4-FFF2-40B4-BE49-F238E27FC236}">
                <a16:creationId xmlns:a16="http://schemas.microsoft.com/office/drawing/2014/main" id="{86BD4461-01E0-4BF3-8B00-20283FF3E020}"/>
              </a:ext>
            </a:extLst>
          </p:cNvPr>
          <p:cNvSpPr/>
          <p:nvPr/>
        </p:nvSpPr>
        <p:spPr bwMode="auto">
          <a:xfrm>
            <a:off x="1845637" y="2461035"/>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5" name="Rectangle 24">
            <a:extLst>
              <a:ext uri="{FF2B5EF4-FFF2-40B4-BE49-F238E27FC236}">
                <a16:creationId xmlns:a16="http://schemas.microsoft.com/office/drawing/2014/main" id="{BD6CE875-E8FB-4778-87A4-AF37FC33EEEF}"/>
              </a:ext>
            </a:extLst>
          </p:cNvPr>
          <p:cNvSpPr/>
          <p:nvPr/>
        </p:nvSpPr>
        <p:spPr bwMode="auto">
          <a:xfrm>
            <a:off x="1845637" y="3541350"/>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6" name="Rectangle 25">
            <a:extLst>
              <a:ext uri="{FF2B5EF4-FFF2-40B4-BE49-F238E27FC236}">
                <a16:creationId xmlns:a16="http://schemas.microsoft.com/office/drawing/2014/main" id="{3D6913E4-6FE0-40D7-9F01-FDB39A3B49F0}"/>
              </a:ext>
            </a:extLst>
          </p:cNvPr>
          <p:cNvSpPr/>
          <p:nvPr/>
        </p:nvSpPr>
        <p:spPr bwMode="auto">
          <a:xfrm>
            <a:off x="1845637" y="462317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7" name="Rectangle 26">
            <a:extLst>
              <a:ext uri="{FF2B5EF4-FFF2-40B4-BE49-F238E27FC236}">
                <a16:creationId xmlns:a16="http://schemas.microsoft.com/office/drawing/2014/main" id="{4543E989-FBD5-4B8D-AC82-71CD3874F2C4}"/>
              </a:ext>
            </a:extLst>
          </p:cNvPr>
          <p:cNvSpPr/>
          <p:nvPr/>
        </p:nvSpPr>
        <p:spPr bwMode="auto">
          <a:xfrm>
            <a:off x="1845637" y="5709320"/>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8" name="Rectangle 27">
            <a:extLst>
              <a:ext uri="{FF2B5EF4-FFF2-40B4-BE49-F238E27FC236}">
                <a16:creationId xmlns:a16="http://schemas.microsoft.com/office/drawing/2014/main" id="{51D77ABC-6CAE-4EAA-92BD-1AF60C7691E8}"/>
              </a:ext>
            </a:extLst>
          </p:cNvPr>
          <p:cNvSpPr/>
          <p:nvPr/>
        </p:nvSpPr>
        <p:spPr bwMode="auto">
          <a:xfrm>
            <a:off x="1845637" y="679114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9" name="Rectangle 28">
            <a:extLst>
              <a:ext uri="{FF2B5EF4-FFF2-40B4-BE49-F238E27FC236}">
                <a16:creationId xmlns:a16="http://schemas.microsoft.com/office/drawing/2014/main" id="{D99994EB-801E-4DD1-8267-965C0D989117}"/>
              </a:ext>
            </a:extLst>
          </p:cNvPr>
          <p:cNvSpPr/>
          <p:nvPr/>
        </p:nvSpPr>
        <p:spPr bwMode="auto">
          <a:xfrm>
            <a:off x="1845637" y="786722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0" name="Rectangle 29">
            <a:extLst>
              <a:ext uri="{FF2B5EF4-FFF2-40B4-BE49-F238E27FC236}">
                <a16:creationId xmlns:a16="http://schemas.microsoft.com/office/drawing/2014/main" id="{9769E034-FA2F-4860-8BC3-953515AE5670}"/>
              </a:ext>
            </a:extLst>
          </p:cNvPr>
          <p:cNvSpPr/>
          <p:nvPr/>
        </p:nvSpPr>
        <p:spPr bwMode="auto">
          <a:xfrm>
            <a:off x="1845637" y="8949058"/>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TextBox 2">
            <a:extLst>
              <a:ext uri="{FF2B5EF4-FFF2-40B4-BE49-F238E27FC236}">
                <a16:creationId xmlns:a16="http://schemas.microsoft.com/office/drawing/2014/main" id="{EA0188A2-E3BC-43CB-B1AD-35B6F7ABB15E}"/>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8.1a: Eine Bildergeschichte schreiben</a:t>
            </a:r>
          </a:p>
        </p:txBody>
      </p:sp>
      <p:sp>
        <p:nvSpPr>
          <p:cNvPr id="33" name="Rectangle 7">
            <a:extLst>
              <a:ext uri="{FF2B5EF4-FFF2-40B4-BE49-F238E27FC236}">
                <a16:creationId xmlns:a16="http://schemas.microsoft.com/office/drawing/2014/main" id="{1E389037-0C95-4D03-844E-57058A7B3C3D}"/>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36" name="Slide Number Placeholder 3">
            <a:extLst>
              <a:ext uri="{FF2B5EF4-FFF2-40B4-BE49-F238E27FC236}">
                <a16:creationId xmlns:a16="http://schemas.microsoft.com/office/drawing/2014/main" id="{65C36089-8A4E-442D-91B4-7744273A6C50}"/>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152</a:t>
            </a:fld>
            <a:endParaRPr lang="de-DE" dirty="0"/>
          </a:p>
        </p:txBody>
      </p:sp>
      <p:pic>
        <p:nvPicPr>
          <p:cNvPr id="2" name="Picture 2" descr="Pfeile, Blau, Fokal, Center, Design">
            <a:extLst>
              <a:ext uri="{FF2B5EF4-FFF2-40B4-BE49-F238E27FC236}">
                <a16:creationId xmlns:a16="http://schemas.microsoft.com/office/drawing/2014/main" id="{51112D58-B92B-4175-5326-838392E559CA}"/>
              </a:ext>
            </a:extLst>
          </p:cNvPr>
          <p:cNvPicPr>
            <a:picLocks noChangeAspect="1" noChangeArrowheads="1"/>
          </p:cNvPicPr>
          <p:nvPr/>
        </p:nvPicPr>
        <p:blipFill>
          <a:blip r:embed="rId3">
            <a:duotone>
              <a:schemeClr val="accent2">
                <a:shade val="45000"/>
                <a:satMod val="135000"/>
              </a:schemeClr>
              <a:prstClr val="white"/>
            </a:duotone>
          </a:blip>
          <a:srcRect l="13295" t="61715" r="57724" b="16864"/>
          <a:stretch/>
        </p:blipFill>
        <p:spPr bwMode="auto">
          <a:xfrm rot="1606988">
            <a:off x="6087063" y="9474641"/>
            <a:ext cx="809084" cy="454182"/>
          </a:xfrm>
          <a:prstGeom prst="rect">
            <a:avLst/>
          </a:prstGeom>
          <a:noFill/>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2" name="Tabelle 21"/>
          <p:cNvGraphicFramePr>
            <a:graphicFrameLocks noGrp="1"/>
          </p:cNvGraphicFramePr>
          <p:nvPr>
            <p:extLst>
              <p:ext uri="{D42A27DB-BD31-4B8C-83A1-F6EECF244321}">
                <p14:modId xmlns:p14="http://schemas.microsoft.com/office/powerpoint/2010/main" val="1152197731"/>
              </p:ext>
            </p:extLst>
          </p:nvPr>
        </p:nvGraphicFramePr>
        <p:xfrm>
          <a:off x="276344" y="901874"/>
          <a:ext cx="6876018" cy="8574173"/>
        </p:xfrm>
        <a:graphic>
          <a:graphicData uri="http://schemas.openxmlformats.org/drawingml/2006/table">
            <a:tbl>
              <a:tblPr firstRow="1" bandRow="1">
                <a:tableStyleId>{5940675A-B579-460E-94D1-54222C63F5DA}</a:tableStyleId>
              </a:tblPr>
              <a:tblGrid>
                <a:gridCol w="1326988">
                  <a:extLst>
                    <a:ext uri="{9D8B030D-6E8A-4147-A177-3AD203B41FA5}">
                      <a16:colId xmlns:a16="http://schemas.microsoft.com/office/drawing/2014/main" val="20000"/>
                    </a:ext>
                  </a:extLst>
                </a:gridCol>
                <a:gridCol w="5549030">
                  <a:extLst>
                    <a:ext uri="{9D8B030D-6E8A-4147-A177-3AD203B41FA5}">
                      <a16:colId xmlns:a16="http://schemas.microsoft.com/office/drawing/2014/main" val="20001"/>
                    </a:ext>
                  </a:extLst>
                </a:gridCol>
              </a:tblGrid>
              <a:tr h="5359225">
                <a:tc>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dirty="0">
                        <a:ln>
                          <a:noFill/>
                        </a:ln>
                        <a:solidFill>
                          <a:srgbClr val="000000"/>
                        </a:solidFill>
                        <a:latin typeface="Fibel Nord"/>
                        <a:ea typeface="Calibri"/>
                        <a:cs typeface="Calibri"/>
                      </a:endParaRPr>
                    </a:p>
                  </a:txBody>
                  <a:tcPr>
                    <a:solidFill>
                      <a:schemeClr val="accent6">
                        <a:lumMod val="20000"/>
                        <a:lumOff val="80000"/>
                      </a:schemeClr>
                    </a:solidFill>
                  </a:tcPr>
                </a:tc>
                <a:tc>
                  <a:txBody>
                    <a:bodyPr/>
                    <a:lstStyle/>
                    <a:p>
                      <a:pPr algn="l">
                        <a:defRPr/>
                      </a:pPr>
                      <a:endParaRPr lang="de-DE" sz="1600" dirty="0">
                        <a:latin typeface="Calibri"/>
                        <a:cs typeface="Calibri"/>
                      </a:endParaRPr>
                    </a:p>
                    <a:p>
                      <a:pPr algn="l">
                        <a:defRPr/>
                      </a:pPr>
                      <a:endParaRPr lang="de-DE" sz="1600" dirty="0">
                        <a:latin typeface="Calibri"/>
                        <a:cs typeface="Calibri"/>
                      </a:endParaRPr>
                    </a:p>
                  </a:txBody>
                  <a:tcPr>
                    <a:lnB w="12700" algn="ctr">
                      <a:noFill/>
                    </a:lnB>
                  </a:tcPr>
                </a:tc>
                <a:extLst>
                  <a:ext uri="{0D108BD9-81ED-4DB2-BD59-A6C34878D82A}">
                    <a16:rowId xmlns:a16="http://schemas.microsoft.com/office/drawing/2014/main" val="10000"/>
                  </a:ext>
                </a:extLst>
              </a:tr>
              <a:tr h="3214948">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a:ea typeface="Calibri"/>
                          <a:cs typeface="Calibri"/>
                        </a:rPr>
                        <a:t>Wie</a:t>
                      </a:r>
                      <a:r>
                        <a:rPr lang="de-DE" sz="1600" b="0" i="0" u="none" strike="noStrike" cap="none" spc="50" baseline="0" dirty="0">
                          <a:ln>
                            <a:noFill/>
                          </a:ln>
                          <a:solidFill>
                            <a:srgbClr val="000000"/>
                          </a:solidFill>
                          <a:latin typeface="Fibel Nord"/>
                          <a:ea typeface="Calibri"/>
                          <a:cs typeface="Calibri"/>
                        </a:rPr>
                        <a:t> endet die Geschichte?</a:t>
                      </a:r>
                      <a:endParaRPr spc="50" baseline="0" dirty="0"/>
                    </a:p>
                  </a:txBody>
                  <a:tcPr>
                    <a:solidFill>
                      <a:schemeClr val="accent5">
                        <a:lumMod val="20000"/>
                        <a:lumOff val="80000"/>
                      </a:schemeClr>
                    </a:solidFill>
                  </a:tcPr>
                </a:tc>
                <a:tc>
                  <a:txBody>
                    <a:bodyPr/>
                    <a:lstStyle/>
                    <a:p>
                      <a:pPr algn="l">
                        <a:defRPr/>
                      </a:pPr>
                      <a:endParaRPr lang="de-DE" sz="1600" dirty="0">
                        <a:latin typeface="Calibri"/>
                        <a:cs typeface="Calibri"/>
                      </a:endParaRPr>
                    </a:p>
                  </a:txBody>
                  <a:tcPr>
                    <a:lnT w="12700" algn="ctr">
                      <a:noFill/>
                    </a:lnT>
                  </a:tcPr>
                </a:tc>
                <a:extLst>
                  <a:ext uri="{0D108BD9-81ED-4DB2-BD59-A6C34878D82A}">
                    <a16:rowId xmlns:a16="http://schemas.microsoft.com/office/drawing/2014/main" val="10001"/>
                  </a:ext>
                </a:extLst>
              </a:tr>
            </a:tbl>
          </a:graphicData>
        </a:graphic>
      </p:graphicFrame>
      <p:sp>
        <p:nvSpPr>
          <p:cNvPr id="19" name="Slide Number Placeholder 3">
            <a:extLst>
              <a:ext uri="{FF2B5EF4-FFF2-40B4-BE49-F238E27FC236}">
                <a16:creationId xmlns:a16="http://schemas.microsoft.com/office/drawing/2014/main" id="{04F85165-1F9F-47AE-B34A-085F700B6C5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153</a:t>
            </a:fld>
            <a:endParaRPr lang="de-DE" dirty="0"/>
          </a:p>
        </p:txBody>
      </p:sp>
      <p:pic>
        <p:nvPicPr>
          <p:cNvPr id="23" name="Picture 22">
            <a:extLst>
              <a:ext uri="{FF2B5EF4-FFF2-40B4-BE49-F238E27FC236}">
                <a16:creationId xmlns:a16="http://schemas.microsoft.com/office/drawing/2014/main" id="{0B6D3580-E3C4-4F41-88E4-F4A31FC4BA78}"/>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5905" r="5339" b="21097"/>
          <a:stretch/>
        </p:blipFill>
        <p:spPr bwMode="auto">
          <a:xfrm>
            <a:off x="1713289" y="964262"/>
            <a:ext cx="5144712" cy="8427850"/>
          </a:xfrm>
          <a:prstGeom prst="rect">
            <a:avLst/>
          </a:prstGeom>
        </p:spPr>
      </p:pic>
      <p:sp>
        <p:nvSpPr>
          <p:cNvPr id="24" name="Rectangle 23">
            <a:extLst>
              <a:ext uri="{FF2B5EF4-FFF2-40B4-BE49-F238E27FC236}">
                <a16:creationId xmlns:a16="http://schemas.microsoft.com/office/drawing/2014/main" id="{9EB55F5C-B129-4FCD-8A56-0B0FE1FBC57B}"/>
              </a:ext>
            </a:extLst>
          </p:cNvPr>
          <p:cNvSpPr/>
          <p:nvPr/>
        </p:nvSpPr>
        <p:spPr bwMode="auto">
          <a:xfrm>
            <a:off x="1845637" y="1379206"/>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5" name="Rectangle 24">
            <a:extLst>
              <a:ext uri="{FF2B5EF4-FFF2-40B4-BE49-F238E27FC236}">
                <a16:creationId xmlns:a16="http://schemas.microsoft.com/office/drawing/2014/main" id="{4844C1A9-9F5D-4C57-80D1-F6857038F4DE}"/>
              </a:ext>
            </a:extLst>
          </p:cNvPr>
          <p:cNvSpPr/>
          <p:nvPr/>
        </p:nvSpPr>
        <p:spPr bwMode="auto">
          <a:xfrm>
            <a:off x="1845637" y="2461035"/>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6" name="Rectangle 25">
            <a:extLst>
              <a:ext uri="{FF2B5EF4-FFF2-40B4-BE49-F238E27FC236}">
                <a16:creationId xmlns:a16="http://schemas.microsoft.com/office/drawing/2014/main" id="{3EB1D798-54BA-4164-897D-91BB88142BD3}"/>
              </a:ext>
            </a:extLst>
          </p:cNvPr>
          <p:cNvSpPr/>
          <p:nvPr/>
        </p:nvSpPr>
        <p:spPr bwMode="auto">
          <a:xfrm>
            <a:off x="1845637" y="3541350"/>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7" name="Rectangle 26">
            <a:extLst>
              <a:ext uri="{FF2B5EF4-FFF2-40B4-BE49-F238E27FC236}">
                <a16:creationId xmlns:a16="http://schemas.microsoft.com/office/drawing/2014/main" id="{14EA3C81-BA18-4AAA-9E50-C72672E92C26}"/>
              </a:ext>
            </a:extLst>
          </p:cNvPr>
          <p:cNvSpPr/>
          <p:nvPr/>
        </p:nvSpPr>
        <p:spPr bwMode="auto">
          <a:xfrm>
            <a:off x="1845637" y="462317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8" name="Rectangle 27">
            <a:extLst>
              <a:ext uri="{FF2B5EF4-FFF2-40B4-BE49-F238E27FC236}">
                <a16:creationId xmlns:a16="http://schemas.microsoft.com/office/drawing/2014/main" id="{901CC941-C96C-4933-A73B-819406CDC670}"/>
              </a:ext>
            </a:extLst>
          </p:cNvPr>
          <p:cNvSpPr/>
          <p:nvPr/>
        </p:nvSpPr>
        <p:spPr bwMode="auto">
          <a:xfrm>
            <a:off x="1845637" y="5709320"/>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9" name="Rectangle 28">
            <a:extLst>
              <a:ext uri="{FF2B5EF4-FFF2-40B4-BE49-F238E27FC236}">
                <a16:creationId xmlns:a16="http://schemas.microsoft.com/office/drawing/2014/main" id="{A9381381-D135-4DF6-98D5-0CFBCDE66821}"/>
              </a:ext>
            </a:extLst>
          </p:cNvPr>
          <p:cNvSpPr/>
          <p:nvPr/>
        </p:nvSpPr>
        <p:spPr bwMode="auto">
          <a:xfrm>
            <a:off x="1845637" y="679114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0" name="Rectangle 29">
            <a:extLst>
              <a:ext uri="{FF2B5EF4-FFF2-40B4-BE49-F238E27FC236}">
                <a16:creationId xmlns:a16="http://schemas.microsoft.com/office/drawing/2014/main" id="{A117734A-77CF-4074-B66A-7BC58275CF64}"/>
              </a:ext>
            </a:extLst>
          </p:cNvPr>
          <p:cNvSpPr/>
          <p:nvPr/>
        </p:nvSpPr>
        <p:spPr bwMode="auto">
          <a:xfrm>
            <a:off x="1845637" y="786722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1" name="Rectangle 30">
            <a:extLst>
              <a:ext uri="{FF2B5EF4-FFF2-40B4-BE49-F238E27FC236}">
                <a16:creationId xmlns:a16="http://schemas.microsoft.com/office/drawing/2014/main" id="{D5E9ADC2-E8CD-4EBC-86A7-85C939CF4443}"/>
              </a:ext>
            </a:extLst>
          </p:cNvPr>
          <p:cNvSpPr/>
          <p:nvPr/>
        </p:nvSpPr>
        <p:spPr bwMode="auto">
          <a:xfrm>
            <a:off x="1845637" y="8949058"/>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TextBox 2">
            <a:extLst>
              <a:ext uri="{FF2B5EF4-FFF2-40B4-BE49-F238E27FC236}">
                <a16:creationId xmlns:a16="http://schemas.microsoft.com/office/drawing/2014/main" id="{D12C2DAC-E137-4759-82FE-636CF0BAFA30}"/>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8.1a: Eine Bildergeschichte schreiben</a:t>
            </a:r>
          </a:p>
        </p:txBody>
      </p:sp>
      <p:sp>
        <p:nvSpPr>
          <p:cNvPr id="33" name="Rectangle 7">
            <a:extLst>
              <a:ext uri="{FF2B5EF4-FFF2-40B4-BE49-F238E27FC236}">
                <a16:creationId xmlns:a16="http://schemas.microsoft.com/office/drawing/2014/main" id="{B707C133-5380-4FC7-8D9B-8E1C36A46D22}"/>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8" name="Rounded Rectangle"/>
          <p:cNvSpPr/>
          <p:nvPr/>
        </p:nvSpPr>
        <p:spPr bwMode="auto">
          <a:xfrm>
            <a:off x="503239" y="2632653"/>
            <a:ext cx="1300510" cy="411093"/>
          </a:xfrm>
          <a:custGeom>
            <a:avLst/>
            <a:gdLst>
              <a:gd name="connsiteX0" fmla="*/ 0 w 1521659"/>
              <a:gd name="connsiteY0" fmla="*/ 68517 h 411093"/>
              <a:gd name="connsiteX1" fmla="*/ 68517 w 1521659"/>
              <a:gd name="connsiteY1" fmla="*/ 0 h 411093"/>
              <a:gd name="connsiteX2" fmla="*/ 488520 w 1521659"/>
              <a:gd name="connsiteY2" fmla="*/ 0 h 411093"/>
              <a:gd name="connsiteX3" fmla="*/ 963908 w 1521659"/>
              <a:gd name="connsiteY3" fmla="*/ 0 h 411093"/>
              <a:gd name="connsiteX4" fmla="*/ 1453142 w 1521659"/>
              <a:gd name="connsiteY4" fmla="*/ 0 h 411093"/>
              <a:gd name="connsiteX5" fmla="*/ 1521659 w 1521659"/>
              <a:gd name="connsiteY5" fmla="*/ 68517 h 411093"/>
              <a:gd name="connsiteX6" fmla="*/ 1521659 w 1521659"/>
              <a:gd name="connsiteY6" fmla="*/ 342576 h 411093"/>
              <a:gd name="connsiteX7" fmla="*/ 1453142 w 1521659"/>
              <a:gd name="connsiteY7" fmla="*/ 411093 h 411093"/>
              <a:gd name="connsiteX8" fmla="*/ 1033139 w 1521659"/>
              <a:gd name="connsiteY8" fmla="*/ 411093 h 411093"/>
              <a:gd name="connsiteX9" fmla="*/ 557751 w 1521659"/>
              <a:gd name="connsiteY9" fmla="*/ 411093 h 411093"/>
              <a:gd name="connsiteX10" fmla="*/ 68517 w 1521659"/>
              <a:gd name="connsiteY10" fmla="*/ 411093 h 411093"/>
              <a:gd name="connsiteX11" fmla="*/ 0 w 1521659"/>
              <a:gd name="connsiteY11" fmla="*/ 342576 h 411093"/>
              <a:gd name="connsiteX12" fmla="*/ 0 w 1521659"/>
              <a:gd name="connsiteY12" fmla="*/ 68517 h 4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1659" h="411093" fill="none" extrusionOk="0">
                <a:moveTo>
                  <a:pt x="0" y="68517"/>
                </a:moveTo>
                <a:cubicBezTo>
                  <a:pt x="-1885" y="22923"/>
                  <a:pt x="31987" y="-3956"/>
                  <a:pt x="68517" y="0"/>
                </a:cubicBezTo>
                <a:cubicBezTo>
                  <a:pt x="157993" y="-28555"/>
                  <a:pt x="329104" y="19721"/>
                  <a:pt x="488520" y="0"/>
                </a:cubicBezTo>
                <a:cubicBezTo>
                  <a:pt x="647936" y="-19721"/>
                  <a:pt x="760740" y="23971"/>
                  <a:pt x="963908" y="0"/>
                </a:cubicBezTo>
                <a:cubicBezTo>
                  <a:pt x="1167076" y="-23971"/>
                  <a:pt x="1337787" y="58089"/>
                  <a:pt x="1453142" y="0"/>
                </a:cubicBezTo>
                <a:cubicBezTo>
                  <a:pt x="1492392" y="522"/>
                  <a:pt x="1513751" y="23899"/>
                  <a:pt x="1521659" y="68517"/>
                </a:cubicBezTo>
                <a:cubicBezTo>
                  <a:pt x="1546143" y="154847"/>
                  <a:pt x="1519430" y="236602"/>
                  <a:pt x="1521659" y="342576"/>
                </a:cubicBezTo>
                <a:cubicBezTo>
                  <a:pt x="1522803" y="379826"/>
                  <a:pt x="1494058" y="413364"/>
                  <a:pt x="1453142" y="411093"/>
                </a:cubicBezTo>
                <a:cubicBezTo>
                  <a:pt x="1271587" y="420630"/>
                  <a:pt x="1148215" y="406658"/>
                  <a:pt x="1033139" y="411093"/>
                </a:cubicBezTo>
                <a:cubicBezTo>
                  <a:pt x="918063" y="415528"/>
                  <a:pt x="697528" y="383877"/>
                  <a:pt x="557751" y="411093"/>
                </a:cubicBezTo>
                <a:cubicBezTo>
                  <a:pt x="417974" y="438309"/>
                  <a:pt x="195430" y="386912"/>
                  <a:pt x="68517" y="411093"/>
                </a:cubicBezTo>
                <a:cubicBezTo>
                  <a:pt x="30419" y="412765"/>
                  <a:pt x="6932" y="376738"/>
                  <a:pt x="0" y="342576"/>
                </a:cubicBezTo>
                <a:cubicBezTo>
                  <a:pt x="-30596" y="259382"/>
                  <a:pt x="7885" y="159968"/>
                  <a:pt x="0" y="68517"/>
                </a:cubicBezTo>
                <a:close/>
              </a:path>
              <a:path w="1521659" h="411093" stroke="0" extrusionOk="0">
                <a:moveTo>
                  <a:pt x="0" y="68517"/>
                </a:moveTo>
                <a:cubicBezTo>
                  <a:pt x="3177" y="29561"/>
                  <a:pt x="23306" y="1333"/>
                  <a:pt x="68517" y="0"/>
                </a:cubicBezTo>
                <a:cubicBezTo>
                  <a:pt x="220135" y="-18582"/>
                  <a:pt x="335751" y="47455"/>
                  <a:pt x="488520" y="0"/>
                </a:cubicBezTo>
                <a:cubicBezTo>
                  <a:pt x="641289" y="-47455"/>
                  <a:pt x="729912" y="10766"/>
                  <a:pt x="936215" y="0"/>
                </a:cubicBezTo>
                <a:cubicBezTo>
                  <a:pt x="1142518" y="-10766"/>
                  <a:pt x="1315116" y="40690"/>
                  <a:pt x="1453142" y="0"/>
                </a:cubicBezTo>
                <a:cubicBezTo>
                  <a:pt x="1490502" y="-5573"/>
                  <a:pt x="1523326" y="33317"/>
                  <a:pt x="1521659" y="68517"/>
                </a:cubicBezTo>
                <a:cubicBezTo>
                  <a:pt x="1540453" y="150367"/>
                  <a:pt x="1493426" y="210342"/>
                  <a:pt x="1521659" y="342576"/>
                </a:cubicBezTo>
                <a:cubicBezTo>
                  <a:pt x="1521199" y="377543"/>
                  <a:pt x="1492994" y="419047"/>
                  <a:pt x="1453142" y="411093"/>
                </a:cubicBezTo>
                <a:cubicBezTo>
                  <a:pt x="1289987" y="460333"/>
                  <a:pt x="1221360" y="391146"/>
                  <a:pt x="1019293" y="411093"/>
                </a:cubicBezTo>
                <a:cubicBezTo>
                  <a:pt x="817226" y="431040"/>
                  <a:pt x="769092" y="396050"/>
                  <a:pt x="585444" y="411093"/>
                </a:cubicBezTo>
                <a:cubicBezTo>
                  <a:pt x="401796" y="426136"/>
                  <a:pt x="292034" y="406082"/>
                  <a:pt x="68517" y="411093"/>
                </a:cubicBezTo>
                <a:cubicBezTo>
                  <a:pt x="24588" y="403068"/>
                  <a:pt x="-381" y="381473"/>
                  <a:pt x="0" y="342576"/>
                </a:cubicBezTo>
                <a:cubicBezTo>
                  <a:pt x="-21682" y="279424"/>
                  <a:pt x="12782" y="166894"/>
                  <a:pt x="0" y="68517"/>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29" name="Lenas erster Entwurf"/>
          <p:cNvSpPr txBox="1"/>
          <p:nvPr/>
        </p:nvSpPr>
        <p:spPr bwMode="auto">
          <a:xfrm>
            <a:off x="437320" y="2653814"/>
            <a:ext cx="1428830" cy="338550"/>
          </a:xfrm>
          <a:prstGeom prst="rect">
            <a:avLst/>
          </a:prstGeom>
          <a:noFill/>
          <a:ln w="12700" cap="flat">
            <a:noFill/>
            <a:miter lim="400000"/>
          </a:ln>
          <a:effectLst/>
        </p:spPr>
        <p:txBody>
          <a:bodyPr wrap="square" lIns="45718" tIns="45718" rIns="45718" bIns="45718" numCol="1" anchor="ctr">
            <a:spAutoFit/>
          </a:bodyPr>
          <a:lstStyle>
            <a:lvl1pPr algn="ctr">
              <a:defRPr b="1">
                <a:latin typeface="Fibel Nord"/>
                <a:ea typeface="Fibel Nord"/>
                <a:cs typeface="Fibel Nord"/>
              </a:defRPr>
            </a:lvl1pPr>
          </a:lstStyle>
          <a:p>
            <a:pPr>
              <a:defRPr/>
            </a:pPr>
            <a:r>
              <a:rPr sz="1600" dirty="0" err="1"/>
              <a:t>erste</a:t>
            </a:r>
            <a:r>
              <a:rPr sz="1600" dirty="0"/>
              <a:t> </a:t>
            </a:r>
            <a:r>
              <a:rPr lang="de-DE" sz="1600" dirty="0"/>
              <a:t>Fassung</a:t>
            </a:r>
            <a:endParaRPr sz="1600" dirty="0"/>
          </a:p>
        </p:txBody>
      </p:sp>
      <p:sp>
        <p:nvSpPr>
          <p:cNvPr id="26" name="Slide Number Placeholder 3">
            <a:extLst>
              <a:ext uri="{FF2B5EF4-FFF2-40B4-BE49-F238E27FC236}">
                <a16:creationId xmlns:a16="http://schemas.microsoft.com/office/drawing/2014/main" id="{840545DA-30BB-4D6B-82E2-91F1C2CAB1BB}"/>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155</a:t>
            </a:fld>
            <a:endParaRPr lang="de-DE" dirty="0"/>
          </a:p>
        </p:txBody>
      </p:sp>
      <p:pic>
        <p:nvPicPr>
          <p:cNvPr id="21" name="Picture 20">
            <a:extLst>
              <a:ext uri="{FF2B5EF4-FFF2-40B4-BE49-F238E27FC236}">
                <a16:creationId xmlns:a16="http://schemas.microsoft.com/office/drawing/2014/main" id="{DC49ACEA-534A-4E54-861F-9F390F18A0D9}"/>
              </a:ext>
            </a:extLst>
          </p:cNvPr>
          <p:cNvPicPr>
            <a:picLocks noChangeAspect="1"/>
          </p:cNvPicPr>
          <p:nvPr/>
        </p:nvPicPr>
        <p:blipFill rotWithShape="1">
          <a:blip r:embed="rId2">
            <a:extLst>
              <a:ext uri="{28A0092B-C50C-407E-A947-70E740481C1C}">
                <a14:useLocalDpi xmlns:a14="http://schemas.microsoft.com/office/drawing/2010/main" val="0"/>
              </a:ext>
            </a:extLst>
          </a:blip>
          <a:srcRect l="38418" t="28082" r="5237" b="25687"/>
          <a:stretch/>
        </p:blipFill>
        <p:spPr bwMode="auto">
          <a:xfrm>
            <a:off x="2015538" y="3429738"/>
            <a:ext cx="4733961" cy="6156423"/>
          </a:xfrm>
          <a:prstGeom prst="rect">
            <a:avLst/>
          </a:prstGeom>
        </p:spPr>
      </p:pic>
      <p:sp>
        <p:nvSpPr>
          <p:cNvPr id="23" name="Rectangle 22">
            <a:extLst>
              <a:ext uri="{FF2B5EF4-FFF2-40B4-BE49-F238E27FC236}">
                <a16:creationId xmlns:a16="http://schemas.microsoft.com/office/drawing/2014/main" id="{ECC3B896-975E-465E-BAB6-419C0250FDD2}"/>
              </a:ext>
            </a:extLst>
          </p:cNvPr>
          <p:cNvSpPr/>
          <p:nvPr/>
        </p:nvSpPr>
        <p:spPr bwMode="auto">
          <a:xfrm>
            <a:off x="2015537" y="3582280"/>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4" name="Rectangle 23">
            <a:extLst>
              <a:ext uri="{FF2B5EF4-FFF2-40B4-BE49-F238E27FC236}">
                <a16:creationId xmlns:a16="http://schemas.microsoft.com/office/drawing/2014/main" id="{137E72A5-E121-47A7-8977-DDEB4839ADD6}"/>
              </a:ext>
            </a:extLst>
          </p:cNvPr>
          <p:cNvSpPr/>
          <p:nvPr/>
        </p:nvSpPr>
        <p:spPr bwMode="auto">
          <a:xfrm>
            <a:off x="2015537" y="4388782"/>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5" name="Rectangle 24">
            <a:extLst>
              <a:ext uri="{FF2B5EF4-FFF2-40B4-BE49-F238E27FC236}">
                <a16:creationId xmlns:a16="http://schemas.microsoft.com/office/drawing/2014/main" id="{B163A63B-ADD3-4E4A-817C-8DD4B10A0561}"/>
              </a:ext>
            </a:extLst>
          </p:cNvPr>
          <p:cNvSpPr/>
          <p:nvPr/>
        </p:nvSpPr>
        <p:spPr bwMode="auto">
          <a:xfrm>
            <a:off x="2015538" y="5199825"/>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5" name="Rectangle 34">
            <a:extLst>
              <a:ext uri="{FF2B5EF4-FFF2-40B4-BE49-F238E27FC236}">
                <a16:creationId xmlns:a16="http://schemas.microsoft.com/office/drawing/2014/main" id="{7949AC0A-3E5D-441B-B091-D83B747447C0}"/>
              </a:ext>
            </a:extLst>
          </p:cNvPr>
          <p:cNvSpPr/>
          <p:nvPr/>
        </p:nvSpPr>
        <p:spPr bwMode="auto">
          <a:xfrm>
            <a:off x="2015538" y="6006327"/>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0" name="Rectangle 39">
            <a:extLst>
              <a:ext uri="{FF2B5EF4-FFF2-40B4-BE49-F238E27FC236}">
                <a16:creationId xmlns:a16="http://schemas.microsoft.com/office/drawing/2014/main" id="{37E7F1B5-3E1C-49B4-B342-2005E4DD0E68}"/>
              </a:ext>
            </a:extLst>
          </p:cNvPr>
          <p:cNvSpPr/>
          <p:nvPr/>
        </p:nvSpPr>
        <p:spPr bwMode="auto">
          <a:xfrm>
            <a:off x="2015536" y="6809742"/>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2" name="Rectangle 41">
            <a:extLst>
              <a:ext uri="{FF2B5EF4-FFF2-40B4-BE49-F238E27FC236}">
                <a16:creationId xmlns:a16="http://schemas.microsoft.com/office/drawing/2014/main" id="{2B51B9AC-DBC9-484C-8634-2C19CF6C4547}"/>
              </a:ext>
            </a:extLst>
          </p:cNvPr>
          <p:cNvSpPr/>
          <p:nvPr/>
        </p:nvSpPr>
        <p:spPr bwMode="auto">
          <a:xfrm>
            <a:off x="2015537" y="7620785"/>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3" name="Rectangle 42">
            <a:extLst>
              <a:ext uri="{FF2B5EF4-FFF2-40B4-BE49-F238E27FC236}">
                <a16:creationId xmlns:a16="http://schemas.microsoft.com/office/drawing/2014/main" id="{2B572E94-354F-4711-83A4-7E67CB50E166}"/>
              </a:ext>
            </a:extLst>
          </p:cNvPr>
          <p:cNvSpPr/>
          <p:nvPr/>
        </p:nvSpPr>
        <p:spPr bwMode="auto">
          <a:xfrm>
            <a:off x="2015537" y="8427287"/>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4" name="Rectangle 43">
            <a:extLst>
              <a:ext uri="{FF2B5EF4-FFF2-40B4-BE49-F238E27FC236}">
                <a16:creationId xmlns:a16="http://schemas.microsoft.com/office/drawing/2014/main" id="{497EC39F-A74A-4844-98C6-A58050B8BB02}"/>
              </a:ext>
            </a:extLst>
          </p:cNvPr>
          <p:cNvSpPr/>
          <p:nvPr/>
        </p:nvSpPr>
        <p:spPr bwMode="auto">
          <a:xfrm>
            <a:off x="2015537" y="9233031"/>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graphicFrame>
        <p:nvGraphicFramePr>
          <p:cNvPr id="22" name="Tabelle 21"/>
          <p:cNvGraphicFramePr>
            <a:graphicFrameLocks noGrp="1"/>
          </p:cNvGraphicFramePr>
          <p:nvPr/>
        </p:nvGraphicFramePr>
        <p:xfrm>
          <a:off x="424830" y="2532229"/>
          <a:ext cx="6522708" cy="7053933"/>
        </p:xfrm>
        <a:graphic>
          <a:graphicData uri="http://schemas.openxmlformats.org/drawingml/2006/table">
            <a:tbl>
              <a:tblPr firstRow="1" bandRow="1">
                <a:tableStyleId>{5940675A-B579-460E-94D1-54222C63F5DA}</a:tableStyleId>
              </a:tblPr>
              <a:tblGrid>
                <a:gridCol w="1485707">
                  <a:extLst>
                    <a:ext uri="{9D8B030D-6E8A-4147-A177-3AD203B41FA5}">
                      <a16:colId xmlns:a16="http://schemas.microsoft.com/office/drawing/2014/main" val="20000"/>
                    </a:ext>
                  </a:extLst>
                </a:gridCol>
                <a:gridCol w="5037001">
                  <a:extLst>
                    <a:ext uri="{9D8B030D-6E8A-4147-A177-3AD203B41FA5}">
                      <a16:colId xmlns:a16="http://schemas.microsoft.com/office/drawing/2014/main" val="20001"/>
                    </a:ext>
                  </a:extLst>
                </a:gridCol>
              </a:tblGrid>
              <a:tr h="591808">
                <a:tc>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Calibri"/>
                        <a:cs typeface="Calibri"/>
                      </a:endParaRPr>
                    </a:p>
                  </a:txBody>
                  <a:tcPr/>
                </a:tc>
                <a:tc>
                  <a:txBody>
                    <a:bodyPr/>
                    <a:lstStyle/>
                    <a:p>
                      <a:pPr marL="0" marR="0" lvl="0" indent="0" algn="l" defTabSz="457200">
                        <a:lnSpc>
                          <a:spcPct val="100000"/>
                        </a:lnSpc>
                        <a:spcBef>
                          <a:spcPts val="0"/>
                        </a:spcBef>
                        <a:spcAft>
                          <a:spcPts val="0"/>
                        </a:spcAft>
                        <a:buClrTx/>
                        <a:buSzTx/>
                        <a:buFontTx/>
                        <a:buNone/>
                        <a:defRPr/>
                      </a:pPr>
                      <a:r>
                        <a:rPr lang="de-DE" sz="1600" b="1" spc="50" baseline="0" dirty="0">
                          <a:latin typeface="Fibel Nord"/>
                          <a:ea typeface="Fibel Nord"/>
                          <a:cs typeface="Fibel Nord"/>
                        </a:rPr>
                        <a:t>Schreibe die Antworten aus deiner Tabelle in ganzen Sätzen.</a:t>
                      </a:r>
                      <a:endParaRPr lang="de-DE" sz="1600" b="1" spc="50" baseline="0" dirty="0"/>
                    </a:p>
                  </a:txBody>
                  <a:tcPr>
                    <a:lnB w="12700" algn="ctr">
                      <a:solidFill>
                        <a:schemeClr val="tx1"/>
                      </a:solidFill>
                    </a:lnB>
                  </a:tcPr>
                </a:tc>
                <a:extLst>
                  <a:ext uri="{0D108BD9-81ED-4DB2-BD59-A6C34878D82A}">
                    <a16:rowId xmlns:a16="http://schemas.microsoft.com/office/drawing/2014/main" val="10000"/>
                  </a:ext>
                </a:extLst>
              </a:tr>
              <a:tr h="678794">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Wie</a:t>
                      </a:r>
                      <a:r>
                        <a:rPr lang="de-DE" sz="1600" b="0" i="0" u="none" strike="noStrike" cap="none" spc="50" baseline="0" dirty="0">
                          <a:ln>
                            <a:noFill/>
                          </a:ln>
                          <a:solidFill>
                            <a:srgbClr val="000000"/>
                          </a:solidFill>
                          <a:latin typeface="Fibel Nord" panose="020B0603050302020204" pitchFamily="34" charset="0"/>
                          <a:ea typeface="Calibri"/>
                          <a:cs typeface="Calibri"/>
                        </a:rPr>
                        <a:t> heißt die Geschichte?</a:t>
                      </a:r>
                      <a:endParaRPr sz="1600" spc="50" baseline="0" dirty="0">
                        <a:latin typeface="Fibel Nord" panose="020B0603050302020204" pitchFamily="34" charset="0"/>
                      </a:endParaRPr>
                    </a:p>
                  </a:txBody>
                  <a:tcPr>
                    <a:solidFill>
                      <a:schemeClr val="accent4">
                        <a:lumMod val="20000"/>
                        <a:lumOff val="80000"/>
                      </a:schemeClr>
                    </a:solidFill>
                  </a:tcPr>
                </a:tc>
                <a:tc>
                  <a:txBody>
                    <a:bodyPr/>
                    <a:lstStyle/>
                    <a:p>
                      <a:pPr algn="l">
                        <a:defRPr/>
                      </a:pPr>
                      <a:endParaRPr lang="de-DE" sz="1800" dirty="0">
                        <a:solidFill>
                          <a:schemeClr val="accent1">
                            <a:lumMod val="75000"/>
                          </a:schemeClr>
                        </a:solidFill>
                        <a:latin typeface="Noteworthy Light"/>
                        <a:ea typeface="Noteworthy Light"/>
                        <a:cs typeface="Calibri"/>
                      </a:endParaRPr>
                    </a:p>
                  </a:txBody>
                  <a:tcPr>
                    <a:lnT w="12700" algn="ctr">
                      <a:solidFill>
                        <a:schemeClr val="tx1"/>
                      </a:solidFill>
                    </a:lnT>
                    <a:lnB w="12700" algn="ctr">
                      <a:noFill/>
                    </a:lnB>
                  </a:tcPr>
                </a:tc>
                <a:extLst>
                  <a:ext uri="{0D108BD9-81ED-4DB2-BD59-A6C34878D82A}">
                    <a16:rowId xmlns:a16="http://schemas.microsoft.com/office/drawing/2014/main" val="10001"/>
                  </a:ext>
                </a:extLst>
              </a:tr>
              <a:tr h="605783">
                <a:tc rowSpan="4">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Wann </a:t>
                      </a:r>
                      <a:r>
                        <a:rPr lang="de-DE" sz="1600" b="0" i="0" u="none" strike="noStrike" cap="none" spc="50" baseline="0" dirty="0">
                          <a:ln>
                            <a:noFill/>
                          </a:ln>
                          <a:solidFill>
                            <a:srgbClr val="000000"/>
                          </a:solidFill>
                          <a:latin typeface="Fibel Nord" panose="020B0603050302020204" pitchFamily="34" charset="0"/>
                          <a:ea typeface="Calibri"/>
                          <a:cs typeface="Calibri"/>
                        </a:rPr>
                        <a:t>und</a:t>
                      </a:r>
                      <a:r>
                        <a:rPr lang="de-DE" sz="1600" b="1" i="0" u="none" strike="noStrike" cap="none" spc="50" baseline="0" dirty="0">
                          <a:ln>
                            <a:noFill/>
                          </a:ln>
                          <a:solidFill>
                            <a:srgbClr val="000000"/>
                          </a:solidFill>
                          <a:latin typeface="Fibel Nord" panose="020B0603050302020204" pitchFamily="34" charset="0"/>
                          <a:ea typeface="Calibri"/>
                          <a:cs typeface="Calibri"/>
                        </a:rPr>
                        <a:t> wo</a:t>
                      </a:r>
                      <a:r>
                        <a:rPr lang="de-DE" sz="1600" b="0" i="0" u="none" strike="noStrike" cap="none" spc="50" baseline="0" dirty="0">
                          <a:ln>
                            <a:noFill/>
                          </a:ln>
                          <a:solidFill>
                            <a:srgbClr val="000000"/>
                          </a:solidFill>
                          <a:latin typeface="Fibel Nord" panose="020B0603050302020204" pitchFamily="34" charset="0"/>
                          <a:ea typeface="Calibri"/>
                          <a:cs typeface="Calibri"/>
                        </a:rPr>
                        <a:t> spielt die Geschichte?</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Wer</a:t>
                      </a:r>
                      <a:r>
                        <a:rPr lang="de-DE" sz="1600" b="0" i="0" u="none" strike="noStrike" cap="none" spc="50" baseline="0" dirty="0">
                          <a:ln>
                            <a:noFill/>
                          </a:ln>
                          <a:solidFill>
                            <a:srgbClr val="000000"/>
                          </a:solidFill>
                          <a:latin typeface="Fibel Nord" panose="020B0603050302020204" pitchFamily="34" charset="0"/>
                          <a:ea typeface="Calibri"/>
                          <a:cs typeface="Calibri"/>
                        </a:rPr>
                        <a:t> kommt in der Geschichte vor? </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endParaRPr lang="de-DE" sz="1600" b="0" i="0" u="none" strike="noStrike" cap="none" spc="50" baseline="0" dirty="0">
                        <a:ln>
                          <a:noFill/>
                        </a:ln>
                        <a:solidFill>
                          <a:srgbClr val="000000"/>
                        </a:solidFill>
                        <a:latin typeface="Fibel Nord" panose="020B0603050302020204" pitchFamily="34" charset="0"/>
                        <a:ea typeface="Calibri"/>
                        <a:cs typeface="Calibri"/>
                      </a:endParaRPr>
                    </a:p>
                  </a:txBody>
                  <a:tcPr>
                    <a:solidFill>
                      <a:schemeClr val="accent4">
                        <a:lumMod val="20000"/>
                        <a:lumOff val="80000"/>
                      </a:schemeClr>
                    </a:solidFill>
                  </a:tcPr>
                </a:tc>
                <a:tc>
                  <a:txBody>
                    <a:bodyPr/>
                    <a:lstStyle/>
                    <a:p>
                      <a:pPr algn="l">
                        <a:defRPr/>
                      </a:pPr>
                      <a:endParaRPr lang="de-DE" sz="1600">
                        <a:latin typeface="Calibri"/>
                        <a:cs typeface="Calibri"/>
                      </a:endParaRPr>
                    </a:p>
                  </a:txBody>
                  <a:tcPr>
                    <a:lnT w="12700" algn="ctr">
                      <a:noFill/>
                    </a:lnT>
                    <a:lnB w="12700" algn="ctr">
                      <a:noFill/>
                    </a:lnB>
                    <a:noFill/>
                  </a:tcPr>
                </a:tc>
                <a:extLst>
                  <a:ext uri="{0D108BD9-81ED-4DB2-BD59-A6C34878D82A}">
                    <a16:rowId xmlns:a16="http://schemas.microsoft.com/office/drawing/2014/main" val="10002"/>
                  </a:ext>
                </a:extLst>
              </a:tr>
              <a:tr h="953120">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algn="l">
                        <a:defRPr/>
                      </a:pPr>
                      <a:endParaRPr lang="de-DE" sz="1600" dirty="0">
                        <a:latin typeface="Calibri"/>
                        <a:cs typeface="Calibri"/>
                      </a:endParaRPr>
                    </a:p>
                  </a:txBody>
                  <a:tcPr>
                    <a:lnT w="12700" algn="ctr">
                      <a:noFill/>
                    </a:lnT>
                    <a:lnB w="12700" algn="ctr">
                      <a:noFill/>
                    </a:lnB>
                    <a:noFill/>
                  </a:tcPr>
                </a:tc>
                <a:extLst>
                  <a:ext uri="{0D108BD9-81ED-4DB2-BD59-A6C34878D82A}">
                    <a16:rowId xmlns:a16="http://schemas.microsoft.com/office/drawing/2014/main" val="10003"/>
                  </a:ext>
                </a:extLst>
              </a:tr>
              <a:tr h="1440863">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algn="l">
                        <a:defRPr/>
                      </a:pPr>
                      <a:endParaRPr lang="de-DE" sz="1600">
                        <a:latin typeface="Calibri"/>
                        <a:cs typeface="Calibri"/>
                      </a:endParaRPr>
                    </a:p>
                    <a:p>
                      <a:pPr algn="l">
                        <a:defRPr/>
                      </a:pPr>
                      <a:endParaRPr lang="de-DE" sz="1600">
                        <a:latin typeface="Calibri"/>
                        <a:cs typeface="Calibri"/>
                      </a:endParaRPr>
                    </a:p>
                    <a:p>
                      <a:pPr algn="l">
                        <a:defRPr/>
                      </a:pPr>
                      <a:endParaRPr lang="de-DE" sz="1600">
                        <a:latin typeface="Calibri"/>
                        <a:cs typeface="Calibri"/>
                      </a:endParaRPr>
                    </a:p>
                  </a:txBody>
                  <a:tcPr>
                    <a:lnT w="12700" algn="ctr">
                      <a:noFill/>
                    </a:lnT>
                    <a:lnB w="12700" algn="ctr">
                      <a:noFill/>
                    </a:lnB>
                    <a:noFill/>
                  </a:tcPr>
                </a:tc>
                <a:extLst>
                  <a:ext uri="{0D108BD9-81ED-4DB2-BD59-A6C34878D82A}">
                    <a16:rowId xmlns:a16="http://schemas.microsoft.com/office/drawing/2014/main" val="10004"/>
                  </a:ext>
                </a:extLst>
              </a:tr>
              <a:tr h="2783565">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txBody>
                  <a:tcPr>
                    <a:lnT w="12700" algn="ctr">
                      <a:noFill/>
                    </a:lnT>
                    <a:noFill/>
                  </a:tcPr>
                </a:tc>
                <a:extLst>
                  <a:ext uri="{0D108BD9-81ED-4DB2-BD59-A6C34878D82A}">
                    <a16:rowId xmlns:a16="http://schemas.microsoft.com/office/drawing/2014/main" val="10005"/>
                  </a:ext>
                </a:extLst>
              </a:tr>
            </a:tbl>
          </a:graphicData>
        </a:graphic>
      </p:graphicFrame>
      <p:grpSp>
        <p:nvGrpSpPr>
          <p:cNvPr id="45" name="Group 44">
            <a:extLst>
              <a:ext uri="{FF2B5EF4-FFF2-40B4-BE49-F238E27FC236}">
                <a16:creationId xmlns:a16="http://schemas.microsoft.com/office/drawing/2014/main" id="{189234D1-3AE4-4242-BFCC-AC37AB6B63D6}"/>
              </a:ext>
            </a:extLst>
          </p:cNvPr>
          <p:cNvGrpSpPr/>
          <p:nvPr/>
        </p:nvGrpSpPr>
        <p:grpSpPr>
          <a:xfrm>
            <a:off x="-251724" y="430642"/>
            <a:ext cx="7620000" cy="706497"/>
            <a:chOff x="-251724" y="430642"/>
            <a:chExt cx="7620000" cy="706497"/>
          </a:xfrm>
        </p:grpSpPr>
        <p:sp>
          <p:nvSpPr>
            <p:cNvPr id="46" name="TextBox 2">
              <a:extLst>
                <a:ext uri="{FF2B5EF4-FFF2-40B4-BE49-F238E27FC236}">
                  <a16:creationId xmlns:a16="http://schemas.microsoft.com/office/drawing/2014/main" id="{DDDF7149-E1B9-4D1D-B3D6-1F1BA9A67542}"/>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8.1a: Eine Bildergeschichte schreiben</a:t>
              </a:r>
            </a:p>
          </p:txBody>
        </p:sp>
        <p:sp>
          <p:nvSpPr>
            <p:cNvPr id="47" name="Rectangle 7">
              <a:extLst>
                <a:ext uri="{FF2B5EF4-FFF2-40B4-BE49-F238E27FC236}">
                  <a16:creationId xmlns:a16="http://schemas.microsoft.com/office/drawing/2014/main" id="{1AED7CF6-CCD7-4571-BD59-2B7753B213E1}"/>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27" name="Circle">
            <a:extLst>
              <a:ext uri="{FF2B5EF4-FFF2-40B4-BE49-F238E27FC236}">
                <a16:creationId xmlns:a16="http://schemas.microsoft.com/office/drawing/2014/main" id="{AD1C4ECB-47F8-4DD1-98C5-0EC5A6283ED6}"/>
              </a:ext>
            </a:extLst>
          </p:cNvPr>
          <p:cNvSpPr/>
          <p:nvPr/>
        </p:nvSpPr>
        <p:spPr bwMode="auto">
          <a:xfrm>
            <a:off x="367544" y="1206845"/>
            <a:ext cx="465170" cy="388996"/>
          </a:xfrm>
          <a:custGeom>
            <a:avLst/>
            <a:gdLst>
              <a:gd name="connsiteX0" fmla="*/ 0 w 465170"/>
              <a:gd name="connsiteY0" fmla="*/ 194498 h 388996"/>
              <a:gd name="connsiteX1" fmla="*/ 232585 w 465170"/>
              <a:gd name="connsiteY1" fmla="*/ 0 h 388996"/>
              <a:gd name="connsiteX2" fmla="*/ 465170 w 465170"/>
              <a:gd name="connsiteY2" fmla="*/ 194498 h 388996"/>
              <a:gd name="connsiteX3" fmla="*/ 232585 w 465170"/>
              <a:gd name="connsiteY3" fmla="*/ 388996 h 388996"/>
              <a:gd name="connsiteX4" fmla="*/ 0 w 465170"/>
              <a:gd name="connsiteY4" fmla="*/ 194498 h 3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170" h="388996" fill="none" extrusionOk="0">
                <a:moveTo>
                  <a:pt x="0" y="194498"/>
                </a:moveTo>
                <a:cubicBezTo>
                  <a:pt x="-21087" y="61372"/>
                  <a:pt x="113665" y="1804"/>
                  <a:pt x="232585" y="0"/>
                </a:cubicBezTo>
                <a:cubicBezTo>
                  <a:pt x="374535" y="12627"/>
                  <a:pt x="441651" y="81789"/>
                  <a:pt x="465170" y="194498"/>
                </a:cubicBezTo>
                <a:cubicBezTo>
                  <a:pt x="493763" y="319630"/>
                  <a:pt x="344349" y="390472"/>
                  <a:pt x="232585" y="388996"/>
                </a:cubicBezTo>
                <a:cubicBezTo>
                  <a:pt x="101773" y="368414"/>
                  <a:pt x="15517" y="292709"/>
                  <a:pt x="0" y="194498"/>
                </a:cubicBezTo>
                <a:close/>
              </a:path>
              <a:path w="465170" h="388996" stroke="0" extrusionOk="0">
                <a:moveTo>
                  <a:pt x="0" y="194498"/>
                </a:moveTo>
                <a:cubicBezTo>
                  <a:pt x="24087" y="98506"/>
                  <a:pt x="101965" y="-8839"/>
                  <a:pt x="232585" y="0"/>
                </a:cubicBezTo>
                <a:cubicBezTo>
                  <a:pt x="361153" y="-27177"/>
                  <a:pt x="465331" y="116708"/>
                  <a:pt x="465170" y="194498"/>
                </a:cubicBezTo>
                <a:cubicBezTo>
                  <a:pt x="463721" y="309174"/>
                  <a:pt x="361575" y="353400"/>
                  <a:pt x="232585" y="388996"/>
                </a:cubicBezTo>
                <a:cubicBezTo>
                  <a:pt x="97651" y="388006"/>
                  <a:pt x="8987" y="300942"/>
                  <a:pt x="0" y="19449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30" name="1">
            <a:extLst>
              <a:ext uri="{FF2B5EF4-FFF2-40B4-BE49-F238E27FC236}">
                <a16:creationId xmlns:a16="http://schemas.microsoft.com/office/drawing/2014/main" id="{77C415B6-5459-43DC-ABAA-50C7F9C5F104}"/>
              </a:ext>
            </a:extLst>
          </p:cNvPr>
          <p:cNvSpPr txBox="1"/>
          <p:nvPr/>
        </p:nvSpPr>
        <p:spPr bwMode="auto">
          <a:xfrm>
            <a:off x="511611" y="1171719"/>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dirty="0"/>
              <a:t>1</a:t>
            </a:r>
            <a:endParaRPr dirty="0"/>
          </a:p>
        </p:txBody>
      </p:sp>
      <p:sp>
        <p:nvSpPr>
          <p:cNvPr id="31" name="TextBox 22">
            <a:extLst>
              <a:ext uri="{FF2B5EF4-FFF2-40B4-BE49-F238E27FC236}">
                <a16:creationId xmlns:a16="http://schemas.microsoft.com/office/drawing/2014/main" id="{7CACEE8A-8F82-4395-AA17-F80395F7F926}"/>
              </a:ext>
            </a:extLst>
          </p:cNvPr>
          <p:cNvSpPr txBox="1"/>
          <p:nvPr/>
        </p:nvSpPr>
        <p:spPr bwMode="auto">
          <a:xfrm>
            <a:off x="1002600" y="1140325"/>
            <a:ext cx="4964543"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Schreibe eine passende Geschichte zu den Bildern.</a:t>
            </a:r>
            <a:endParaRPr spc="50" dirty="0"/>
          </a:p>
          <a:p>
            <a:pPr>
              <a:defRPr/>
            </a:pPr>
            <a:r>
              <a:rPr lang="de-DE" spc="50" dirty="0"/>
              <a:t>Schreibe nur auf die weißen Linien. Die grauen Linien werden später für die Überarbeitung genutzt. </a:t>
            </a:r>
            <a:endParaRPr spc="50" dirty="0"/>
          </a:p>
        </p:txBody>
      </p:sp>
      <p:pic>
        <p:nvPicPr>
          <p:cNvPr id="32" name="Picture 4" descr="Icon, Symbol, Stift, Bleistift, Design">
            <a:extLst>
              <a:ext uri="{FF2B5EF4-FFF2-40B4-BE49-F238E27FC236}">
                <a16:creationId xmlns:a16="http://schemas.microsoft.com/office/drawing/2014/main" id="{A70B7349-34FE-4EEF-A5F6-A8BFC9976E51}"/>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
        <p:nvSpPr>
          <p:cNvPr id="33" name="TextBox 32">
            <a:extLst>
              <a:ext uri="{FF2B5EF4-FFF2-40B4-BE49-F238E27FC236}">
                <a16:creationId xmlns:a16="http://schemas.microsoft.com/office/drawing/2014/main" id="{F2D631EB-4EDE-4493-A712-1C4C430A319E}"/>
              </a:ext>
            </a:extLst>
          </p:cNvPr>
          <p:cNvSpPr txBox="1"/>
          <p:nvPr/>
        </p:nvSpPr>
        <p:spPr bwMode="auto">
          <a:xfrm>
            <a:off x="958531" y="2043138"/>
            <a:ext cx="5496897"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Benutze deine Stichpunkte zu den W-Fragen als Hilfestellung.</a:t>
            </a:r>
          </a:p>
          <a:p>
            <a:endParaRPr lang="de-DE" dirty="0">
              <a:latin typeface="Fibel Nord" panose="020B0603050302020204" pitchFamily="34" charset="0"/>
            </a:endParaRPr>
          </a:p>
        </p:txBody>
      </p:sp>
      <p:pic>
        <p:nvPicPr>
          <p:cNvPr id="2" name="Picture 2" descr="Pfeile, Blau, Fokal, Center, Design">
            <a:extLst>
              <a:ext uri="{FF2B5EF4-FFF2-40B4-BE49-F238E27FC236}">
                <a16:creationId xmlns:a16="http://schemas.microsoft.com/office/drawing/2014/main" id="{B05C132C-C6D3-5AC0-455E-5D89E9C42E5B}"/>
              </a:ext>
            </a:extLst>
          </p:cNvPr>
          <p:cNvPicPr>
            <a:picLocks noChangeAspect="1" noChangeArrowheads="1"/>
          </p:cNvPicPr>
          <p:nvPr/>
        </p:nvPicPr>
        <p:blipFill>
          <a:blip r:embed="rId4">
            <a:duotone>
              <a:schemeClr val="accent2">
                <a:shade val="45000"/>
                <a:satMod val="135000"/>
              </a:schemeClr>
              <a:prstClr val="white"/>
            </a:duotone>
          </a:blip>
          <a:srcRect l="13295" t="61715" r="57724" b="16864"/>
          <a:stretch/>
        </p:blipFill>
        <p:spPr bwMode="auto">
          <a:xfrm rot="1606988">
            <a:off x="5741481" y="9474640"/>
            <a:ext cx="809084" cy="454182"/>
          </a:xfrm>
          <a:prstGeom prst="rect">
            <a:avLst/>
          </a:prstGeom>
          <a:noFill/>
        </p:spPr>
      </p:pic>
    </p:spTree>
    <p:extLst>
      <p:ext uri="{BB962C8B-B14F-4D97-AF65-F5344CB8AC3E}">
        <p14:creationId xmlns:p14="http://schemas.microsoft.com/office/powerpoint/2010/main" val="215151355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2" name="Tabelle 21"/>
          <p:cNvGraphicFramePr>
            <a:graphicFrameLocks noGrp="1"/>
          </p:cNvGraphicFramePr>
          <p:nvPr/>
        </p:nvGraphicFramePr>
        <p:xfrm>
          <a:off x="276344" y="865960"/>
          <a:ext cx="6775809" cy="8628791"/>
        </p:xfrm>
        <a:graphic>
          <a:graphicData uri="http://schemas.openxmlformats.org/drawingml/2006/table">
            <a:tbl>
              <a:tblPr firstRow="1" bandRow="1">
                <a:tableStyleId>{5940675A-B579-460E-94D1-54222C63F5DA}</a:tableStyleId>
              </a:tblPr>
              <a:tblGrid>
                <a:gridCol w="1402144">
                  <a:extLst>
                    <a:ext uri="{9D8B030D-6E8A-4147-A177-3AD203B41FA5}">
                      <a16:colId xmlns:a16="http://schemas.microsoft.com/office/drawing/2014/main" val="20000"/>
                    </a:ext>
                  </a:extLst>
                </a:gridCol>
                <a:gridCol w="5373665">
                  <a:extLst>
                    <a:ext uri="{9D8B030D-6E8A-4147-A177-3AD203B41FA5}">
                      <a16:colId xmlns:a16="http://schemas.microsoft.com/office/drawing/2014/main" val="20001"/>
                    </a:ext>
                  </a:extLst>
                </a:gridCol>
              </a:tblGrid>
              <a:tr h="8628791">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passiert in den einzelnen Bildern?</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denken und sagen die Personen?</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ist der Höhepunkt?</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endParaRPr lang="de-DE" sz="1600" b="0" i="0" u="none" strike="noStrike" cap="none" spc="0" dirty="0">
                        <a:ln>
                          <a:noFill/>
                        </a:ln>
                        <a:solidFill>
                          <a:srgbClr val="000000"/>
                        </a:solidFill>
                        <a:latin typeface="Fibel Nord"/>
                        <a:ea typeface="Calibri"/>
                        <a:cs typeface="Calibri"/>
                      </a:endParaRPr>
                    </a:p>
                  </a:txBody>
                  <a:tcPr>
                    <a:lnB w="12700" algn="ctr">
                      <a:solidFill>
                        <a:schemeClr val="tx1"/>
                      </a:solidFill>
                    </a:lnB>
                    <a:solidFill>
                      <a:schemeClr val="accent6">
                        <a:lumMod val="20000"/>
                        <a:lumOff val="80000"/>
                      </a:schemeClr>
                    </a:solidFill>
                  </a:tcPr>
                </a:tc>
                <a:tc>
                  <a:txBody>
                    <a:bodyPr/>
                    <a:lstStyle/>
                    <a:p>
                      <a:pPr algn="l">
                        <a:defRPr/>
                      </a:pPr>
                      <a:endParaRPr lang="de-DE" sz="1600" dirty="0">
                        <a:latin typeface="Calibri"/>
                        <a:cs typeface="Calibri"/>
                      </a:endParaRPr>
                    </a:p>
                  </a:txBody>
                  <a:tcPr>
                    <a:lnB w="12700" algn="ctr">
                      <a:solidFill>
                        <a:schemeClr val="tx1"/>
                      </a:solidFill>
                    </a:lnB>
                  </a:tcPr>
                </a:tc>
                <a:extLst>
                  <a:ext uri="{0D108BD9-81ED-4DB2-BD59-A6C34878D82A}">
                    <a16:rowId xmlns:a16="http://schemas.microsoft.com/office/drawing/2014/main" val="10000"/>
                  </a:ext>
                </a:extLst>
              </a:tr>
            </a:tbl>
          </a:graphicData>
        </a:graphic>
      </p:graphicFrame>
      <p:sp>
        <p:nvSpPr>
          <p:cNvPr id="9" name="1"/>
          <p:cNvSpPr txBox="1"/>
          <p:nvPr/>
        </p:nvSpPr>
        <p:spPr bwMode="auto">
          <a:xfrm>
            <a:off x="453134" y="1270167"/>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endParaRPr/>
          </a:p>
        </p:txBody>
      </p:sp>
      <p:pic>
        <p:nvPicPr>
          <p:cNvPr id="17" name="Picture 16">
            <a:extLst>
              <a:ext uri="{FF2B5EF4-FFF2-40B4-BE49-F238E27FC236}">
                <a16:creationId xmlns:a16="http://schemas.microsoft.com/office/drawing/2014/main" id="{66B7D76E-EF9E-4A8B-BFCF-3AD7D733C8AD}"/>
              </a:ext>
            </a:extLst>
          </p:cNvPr>
          <p:cNvPicPr>
            <a:picLocks noChangeAspect="1"/>
          </p:cNvPicPr>
          <p:nvPr/>
        </p:nvPicPr>
        <p:blipFill rotWithShape="1">
          <a:blip r:embed="rId2">
            <a:extLst>
              <a:ext uri="{28A0092B-C50C-407E-A947-70E740481C1C}">
                <a14:useLocalDpi xmlns:a14="http://schemas.microsoft.com/office/drawing/2010/main" val="0"/>
              </a:ext>
            </a:extLst>
          </a:blip>
          <a:srcRect l="38418" t="11000" r="5237" b="28225"/>
          <a:stretch/>
        </p:blipFill>
        <p:spPr bwMode="auto">
          <a:xfrm>
            <a:off x="1756615" y="1175499"/>
            <a:ext cx="4986911" cy="8093144"/>
          </a:xfrm>
          <a:prstGeom prst="rect">
            <a:avLst/>
          </a:prstGeom>
        </p:spPr>
      </p:pic>
      <p:sp>
        <p:nvSpPr>
          <p:cNvPr id="18" name="Rectangle 17">
            <a:extLst>
              <a:ext uri="{FF2B5EF4-FFF2-40B4-BE49-F238E27FC236}">
                <a16:creationId xmlns:a16="http://schemas.microsoft.com/office/drawing/2014/main" id="{16FD7D4C-BAF7-49FF-BF61-0F0C694EEC41}"/>
              </a:ext>
            </a:extLst>
          </p:cNvPr>
          <p:cNvSpPr/>
          <p:nvPr/>
        </p:nvSpPr>
        <p:spPr bwMode="auto">
          <a:xfrm>
            <a:off x="1756614" y="1581496"/>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9" name="Rectangle 18">
            <a:extLst>
              <a:ext uri="{FF2B5EF4-FFF2-40B4-BE49-F238E27FC236}">
                <a16:creationId xmlns:a16="http://schemas.microsoft.com/office/drawing/2014/main" id="{14C121B9-A6FC-40E9-854E-0A97C49F6536}"/>
              </a:ext>
            </a:extLst>
          </p:cNvPr>
          <p:cNvSpPr/>
          <p:nvPr/>
        </p:nvSpPr>
        <p:spPr bwMode="auto">
          <a:xfrm>
            <a:off x="1756614" y="2387998"/>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Rectangle 31">
            <a:extLst>
              <a:ext uri="{FF2B5EF4-FFF2-40B4-BE49-F238E27FC236}">
                <a16:creationId xmlns:a16="http://schemas.microsoft.com/office/drawing/2014/main" id="{911EF4BA-0B47-4981-B133-C185F1ED2AF4}"/>
              </a:ext>
            </a:extLst>
          </p:cNvPr>
          <p:cNvSpPr/>
          <p:nvPr/>
        </p:nvSpPr>
        <p:spPr bwMode="auto">
          <a:xfrm>
            <a:off x="1756615" y="3199041"/>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3" name="Rectangle 32">
            <a:extLst>
              <a:ext uri="{FF2B5EF4-FFF2-40B4-BE49-F238E27FC236}">
                <a16:creationId xmlns:a16="http://schemas.microsoft.com/office/drawing/2014/main" id="{82AA8D90-75D9-4937-8ACA-E4B474B997E8}"/>
              </a:ext>
            </a:extLst>
          </p:cNvPr>
          <p:cNvSpPr/>
          <p:nvPr/>
        </p:nvSpPr>
        <p:spPr bwMode="auto">
          <a:xfrm>
            <a:off x="1756615" y="4005543"/>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4" name="Rectangle 33">
            <a:extLst>
              <a:ext uri="{FF2B5EF4-FFF2-40B4-BE49-F238E27FC236}">
                <a16:creationId xmlns:a16="http://schemas.microsoft.com/office/drawing/2014/main" id="{762143C6-0CD7-4B55-878F-5C0115A306E5}"/>
              </a:ext>
            </a:extLst>
          </p:cNvPr>
          <p:cNvSpPr/>
          <p:nvPr/>
        </p:nvSpPr>
        <p:spPr bwMode="auto">
          <a:xfrm>
            <a:off x="1756613" y="4808958"/>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6" name="Rectangle 35">
            <a:extLst>
              <a:ext uri="{FF2B5EF4-FFF2-40B4-BE49-F238E27FC236}">
                <a16:creationId xmlns:a16="http://schemas.microsoft.com/office/drawing/2014/main" id="{3D1E4C2B-8FC1-4154-9435-82FED41B1916}"/>
              </a:ext>
            </a:extLst>
          </p:cNvPr>
          <p:cNvSpPr/>
          <p:nvPr/>
        </p:nvSpPr>
        <p:spPr bwMode="auto">
          <a:xfrm>
            <a:off x="1756614" y="5620001"/>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7" name="Rectangle 36">
            <a:extLst>
              <a:ext uri="{FF2B5EF4-FFF2-40B4-BE49-F238E27FC236}">
                <a16:creationId xmlns:a16="http://schemas.microsoft.com/office/drawing/2014/main" id="{38BF0F9D-94C6-417A-9307-96DF9EAD5062}"/>
              </a:ext>
            </a:extLst>
          </p:cNvPr>
          <p:cNvSpPr/>
          <p:nvPr/>
        </p:nvSpPr>
        <p:spPr bwMode="auto">
          <a:xfrm>
            <a:off x="1756614" y="6426503"/>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8" name="Rectangle 37">
            <a:extLst>
              <a:ext uri="{FF2B5EF4-FFF2-40B4-BE49-F238E27FC236}">
                <a16:creationId xmlns:a16="http://schemas.microsoft.com/office/drawing/2014/main" id="{26E7F1E5-E4EC-4639-9550-BB9C30134CEA}"/>
              </a:ext>
            </a:extLst>
          </p:cNvPr>
          <p:cNvSpPr/>
          <p:nvPr/>
        </p:nvSpPr>
        <p:spPr bwMode="auto">
          <a:xfrm>
            <a:off x="1756614" y="7232247"/>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9" name="Rectangle 38">
            <a:extLst>
              <a:ext uri="{FF2B5EF4-FFF2-40B4-BE49-F238E27FC236}">
                <a16:creationId xmlns:a16="http://schemas.microsoft.com/office/drawing/2014/main" id="{B93BC4C5-9089-493A-A834-D2BCC508BE9B}"/>
              </a:ext>
            </a:extLst>
          </p:cNvPr>
          <p:cNvSpPr/>
          <p:nvPr/>
        </p:nvSpPr>
        <p:spPr bwMode="auto">
          <a:xfrm>
            <a:off x="1756613" y="8036582"/>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0" name="Rectangle 39">
            <a:extLst>
              <a:ext uri="{FF2B5EF4-FFF2-40B4-BE49-F238E27FC236}">
                <a16:creationId xmlns:a16="http://schemas.microsoft.com/office/drawing/2014/main" id="{5E776762-850C-4FAD-9A22-3DB993CC7C27}"/>
              </a:ext>
            </a:extLst>
          </p:cNvPr>
          <p:cNvSpPr/>
          <p:nvPr/>
        </p:nvSpPr>
        <p:spPr bwMode="auto">
          <a:xfrm>
            <a:off x="1756613" y="8842326"/>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3" name="Rectangle 7">
            <a:extLst>
              <a:ext uri="{FF2B5EF4-FFF2-40B4-BE49-F238E27FC236}">
                <a16:creationId xmlns:a16="http://schemas.microsoft.com/office/drawing/2014/main" id="{C782BAC8-AD34-4DCA-A0BC-667BCA3DC21E}"/>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44" name="Slide Number Placeholder 3">
            <a:extLst>
              <a:ext uri="{FF2B5EF4-FFF2-40B4-BE49-F238E27FC236}">
                <a16:creationId xmlns:a16="http://schemas.microsoft.com/office/drawing/2014/main" id="{D54CAFFB-B028-4B22-9F54-C1A6E4861994}"/>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156</a:t>
            </a:fld>
            <a:endParaRPr lang="de-DE" dirty="0"/>
          </a:p>
        </p:txBody>
      </p:sp>
      <p:pic>
        <p:nvPicPr>
          <p:cNvPr id="2" name="Picture 2" descr="Pfeile, Blau, Fokal, Center, Design">
            <a:extLst>
              <a:ext uri="{FF2B5EF4-FFF2-40B4-BE49-F238E27FC236}">
                <a16:creationId xmlns:a16="http://schemas.microsoft.com/office/drawing/2014/main" id="{BB2736FD-6671-EC1C-FF95-2499FE863927}"/>
              </a:ext>
            </a:extLst>
          </p:cNvPr>
          <p:cNvPicPr>
            <a:picLocks noChangeAspect="1" noChangeArrowheads="1"/>
          </p:cNvPicPr>
          <p:nvPr/>
        </p:nvPicPr>
        <p:blipFill>
          <a:blip r:embed="rId3">
            <a:duotone>
              <a:schemeClr val="accent2">
                <a:shade val="45000"/>
                <a:satMod val="135000"/>
              </a:schemeClr>
              <a:prstClr val="white"/>
            </a:duotone>
          </a:blip>
          <a:srcRect l="13295" t="61715" r="57724" b="16864"/>
          <a:stretch/>
        </p:blipFill>
        <p:spPr bwMode="auto">
          <a:xfrm rot="1606988">
            <a:off x="5989985" y="9474640"/>
            <a:ext cx="809084" cy="454182"/>
          </a:xfrm>
          <a:prstGeom prst="rect">
            <a:avLst/>
          </a:prstGeom>
          <a:noFill/>
        </p:spPr>
      </p:pic>
      <p:sp>
        <p:nvSpPr>
          <p:cNvPr id="42" name="TextBox 2">
            <a:extLst>
              <a:ext uri="{FF2B5EF4-FFF2-40B4-BE49-F238E27FC236}">
                <a16:creationId xmlns:a16="http://schemas.microsoft.com/office/drawing/2014/main" id="{7DFAB589-C9DF-4AB0-8A4B-9A77543D828A}"/>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8.1a: Eine Bildergeschichte schreiben</a:t>
            </a:r>
          </a:p>
        </p:txBody>
      </p:sp>
    </p:spTree>
    <p:extLst>
      <p:ext uri="{BB962C8B-B14F-4D97-AF65-F5344CB8AC3E}">
        <p14:creationId xmlns:p14="http://schemas.microsoft.com/office/powerpoint/2010/main" val="38105569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2" name="Tabelle 21"/>
          <p:cNvGraphicFramePr>
            <a:graphicFrameLocks noGrp="1"/>
          </p:cNvGraphicFramePr>
          <p:nvPr/>
        </p:nvGraphicFramePr>
        <p:xfrm>
          <a:off x="276344" y="901874"/>
          <a:ext cx="6876018" cy="8574173"/>
        </p:xfrm>
        <a:graphic>
          <a:graphicData uri="http://schemas.openxmlformats.org/drawingml/2006/table">
            <a:tbl>
              <a:tblPr firstRow="1" bandRow="1">
                <a:tableStyleId>{5940675A-B579-460E-94D1-54222C63F5DA}</a:tableStyleId>
              </a:tblPr>
              <a:tblGrid>
                <a:gridCol w="1326988">
                  <a:extLst>
                    <a:ext uri="{9D8B030D-6E8A-4147-A177-3AD203B41FA5}">
                      <a16:colId xmlns:a16="http://schemas.microsoft.com/office/drawing/2014/main" val="20000"/>
                    </a:ext>
                  </a:extLst>
                </a:gridCol>
                <a:gridCol w="5549030">
                  <a:extLst>
                    <a:ext uri="{9D8B030D-6E8A-4147-A177-3AD203B41FA5}">
                      <a16:colId xmlns:a16="http://schemas.microsoft.com/office/drawing/2014/main" val="20001"/>
                    </a:ext>
                  </a:extLst>
                </a:gridCol>
              </a:tblGrid>
              <a:tr h="5359225">
                <a:tc>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dirty="0">
                        <a:ln>
                          <a:noFill/>
                        </a:ln>
                        <a:solidFill>
                          <a:srgbClr val="000000"/>
                        </a:solidFill>
                        <a:latin typeface="Fibel Nord"/>
                        <a:ea typeface="Calibri"/>
                        <a:cs typeface="Calibri"/>
                      </a:endParaRPr>
                    </a:p>
                  </a:txBody>
                  <a:tcPr>
                    <a:solidFill>
                      <a:schemeClr val="accent6">
                        <a:lumMod val="20000"/>
                        <a:lumOff val="80000"/>
                      </a:schemeClr>
                    </a:solidFill>
                  </a:tcPr>
                </a:tc>
                <a:tc>
                  <a:txBody>
                    <a:bodyPr/>
                    <a:lstStyle/>
                    <a:p>
                      <a:pPr algn="l">
                        <a:defRPr/>
                      </a:pPr>
                      <a:endParaRPr lang="de-DE" sz="1600" dirty="0">
                        <a:latin typeface="Calibri"/>
                        <a:cs typeface="Calibri"/>
                      </a:endParaRPr>
                    </a:p>
                    <a:p>
                      <a:pPr algn="l">
                        <a:defRPr/>
                      </a:pPr>
                      <a:endParaRPr lang="de-DE" sz="1600" dirty="0">
                        <a:latin typeface="Calibri"/>
                        <a:cs typeface="Calibri"/>
                      </a:endParaRPr>
                    </a:p>
                  </a:txBody>
                  <a:tcPr>
                    <a:lnB w="12700" algn="ctr">
                      <a:noFill/>
                    </a:lnB>
                  </a:tcPr>
                </a:tc>
                <a:extLst>
                  <a:ext uri="{0D108BD9-81ED-4DB2-BD59-A6C34878D82A}">
                    <a16:rowId xmlns:a16="http://schemas.microsoft.com/office/drawing/2014/main" val="10000"/>
                  </a:ext>
                </a:extLst>
              </a:tr>
              <a:tr h="3214948">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a:ea typeface="Calibri"/>
                          <a:cs typeface="Calibri"/>
                        </a:rPr>
                        <a:t>Wie</a:t>
                      </a:r>
                      <a:r>
                        <a:rPr lang="de-DE" sz="1600" b="0" i="0" u="none" strike="noStrike" cap="none" spc="50" baseline="0" dirty="0">
                          <a:ln>
                            <a:noFill/>
                          </a:ln>
                          <a:solidFill>
                            <a:srgbClr val="000000"/>
                          </a:solidFill>
                          <a:latin typeface="Fibel Nord"/>
                          <a:ea typeface="Calibri"/>
                          <a:cs typeface="Calibri"/>
                        </a:rPr>
                        <a:t> endet die Geschichte?</a:t>
                      </a:r>
                      <a:endParaRPr spc="50" baseline="0" dirty="0"/>
                    </a:p>
                  </a:txBody>
                  <a:tcPr>
                    <a:solidFill>
                      <a:schemeClr val="accent5">
                        <a:lumMod val="20000"/>
                        <a:lumOff val="80000"/>
                      </a:schemeClr>
                    </a:solidFill>
                  </a:tcPr>
                </a:tc>
                <a:tc>
                  <a:txBody>
                    <a:bodyPr/>
                    <a:lstStyle/>
                    <a:p>
                      <a:pPr algn="l">
                        <a:defRPr/>
                      </a:pPr>
                      <a:endParaRPr lang="de-DE" sz="1600" dirty="0">
                        <a:latin typeface="Calibri"/>
                        <a:cs typeface="Calibri"/>
                      </a:endParaRPr>
                    </a:p>
                  </a:txBody>
                  <a:tcPr>
                    <a:lnT w="12700" algn="ctr">
                      <a:noFill/>
                    </a:lnT>
                  </a:tcPr>
                </a:tc>
                <a:extLst>
                  <a:ext uri="{0D108BD9-81ED-4DB2-BD59-A6C34878D82A}">
                    <a16:rowId xmlns:a16="http://schemas.microsoft.com/office/drawing/2014/main" val="10001"/>
                  </a:ext>
                </a:extLst>
              </a:tr>
            </a:tbl>
          </a:graphicData>
        </a:graphic>
      </p:graphicFrame>
      <p:sp>
        <p:nvSpPr>
          <p:cNvPr id="19" name="Slide Number Placeholder 3">
            <a:extLst>
              <a:ext uri="{FF2B5EF4-FFF2-40B4-BE49-F238E27FC236}">
                <a16:creationId xmlns:a16="http://schemas.microsoft.com/office/drawing/2014/main" id="{04F85165-1F9F-47AE-B34A-085F700B6C5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157</a:t>
            </a:fld>
            <a:endParaRPr lang="de-DE" dirty="0"/>
          </a:p>
        </p:txBody>
      </p:sp>
      <p:pic>
        <p:nvPicPr>
          <p:cNvPr id="15" name="Picture 14">
            <a:extLst>
              <a:ext uri="{FF2B5EF4-FFF2-40B4-BE49-F238E27FC236}">
                <a16:creationId xmlns:a16="http://schemas.microsoft.com/office/drawing/2014/main" id="{2D135DB9-ECFF-4F1E-ADB7-20D8C498A3F0}"/>
              </a:ext>
            </a:extLst>
          </p:cNvPr>
          <p:cNvPicPr>
            <a:picLocks noChangeAspect="1"/>
          </p:cNvPicPr>
          <p:nvPr/>
        </p:nvPicPr>
        <p:blipFill rotWithShape="1">
          <a:blip r:embed="rId2">
            <a:extLst>
              <a:ext uri="{28A0092B-C50C-407E-A947-70E740481C1C}">
                <a14:useLocalDpi xmlns:a14="http://schemas.microsoft.com/office/drawing/2010/main" val="0"/>
              </a:ext>
            </a:extLst>
          </a:blip>
          <a:srcRect l="38418" t="11000" r="5237" b="28225"/>
          <a:stretch/>
        </p:blipFill>
        <p:spPr bwMode="auto">
          <a:xfrm>
            <a:off x="1756615" y="1175499"/>
            <a:ext cx="4986911" cy="8093144"/>
          </a:xfrm>
          <a:prstGeom prst="rect">
            <a:avLst/>
          </a:prstGeom>
        </p:spPr>
      </p:pic>
      <p:sp>
        <p:nvSpPr>
          <p:cNvPr id="16" name="Rectangle 15">
            <a:extLst>
              <a:ext uri="{FF2B5EF4-FFF2-40B4-BE49-F238E27FC236}">
                <a16:creationId xmlns:a16="http://schemas.microsoft.com/office/drawing/2014/main" id="{15B3B53A-7196-416E-815C-4A8E05020F6F}"/>
              </a:ext>
            </a:extLst>
          </p:cNvPr>
          <p:cNvSpPr/>
          <p:nvPr/>
        </p:nvSpPr>
        <p:spPr bwMode="auto">
          <a:xfrm>
            <a:off x="1756614" y="1581496"/>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7" name="Rectangle 16">
            <a:extLst>
              <a:ext uri="{FF2B5EF4-FFF2-40B4-BE49-F238E27FC236}">
                <a16:creationId xmlns:a16="http://schemas.microsoft.com/office/drawing/2014/main" id="{8477EBB5-34CA-41BD-BA96-BB9A008CF975}"/>
              </a:ext>
            </a:extLst>
          </p:cNvPr>
          <p:cNvSpPr/>
          <p:nvPr/>
        </p:nvSpPr>
        <p:spPr bwMode="auto">
          <a:xfrm>
            <a:off x="1756614" y="2387998"/>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8" name="Rectangle 17">
            <a:extLst>
              <a:ext uri="{FF2B5EF4-FFF2-40B4-BE49-F238E27FC236}">
                <a16:creationId xmlns:a16="http://schemas.microsoft.com/office/drawing/2014/main" id="{2DE0CEDF-D8B4-4906-AA92-F84F6C052008}"/>
              </a:ext>
            </a:extLst>
          </p:cNvPr>
          <p:cNvSpPr/>
          <p:nvPr/>
        </p:nvSpPr>
        <p:spPr bwMode="auto">
          <a:xfrm>
            <a:off x="1756615" y="3199041"/>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Rectangle 31">
            <a:extLst>
              <a:ext uri="{FF2B5EF4-FFF2-40B4-BE49-F238E27FC236}">
                <a16:creationId xmlns:a16="http://schemas.microsoft.com/office/drawing/2014/main" id="{65F492EF-D8E7-4C90-8AD1-F1734E51D94B}"/>
              </a:ext>
            </a:extLst>
          </p:cNvPr>
          <p:cNvSpPr/>
          <p:nvPr/>
        </p:nvSpPr>
        <p:spPr bwMode="auto">
          <a:xfrm>
            <a:off x="1756615" y="4005543"/>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3" name="Rectangle 32">
            <a:extLst>
              <a:ext uri="{FF2B5EF4-FFF2-40B4-BE49-F238E27FC236}">
                <a16:creationId xmlns:a16="http://schemas.microsoft.com/office/drawing/2014/main" id="{35232BB8-B1A3-4E9E-8BE1-03724F8F5761}"/>
              </a:ext>
            </a:extLst>
          </p:cNvPr>
          <p:cNvSpPr/>
          <p:nvPr/>
        </p:nvSpPr>
        <p:spPr bwMode="auto">
          <a:xfrm>
            <a:off x="1756613" y="4808958"/>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4" name="Rectangle 33">
            <a:extLst>
              <a:ext uri="{FF2B5EF4-FFF2-40B4-BE49-F238E27FC236}">
                <a16:creationId xmlns:a16="http://schemas.microsoft.com/office/drawing/2014/main" id="{02F324C1-D9DC-4C39-83AB-E945B7149FEA}"/>
              </a:ext>
            </a:extLst>
          </p:cNvPr>
          <p:cNvSpPr/>
          <p:nvPr/>
        </p:nvSpPr>
        <p:spPr bwMode="auto">
          <a:xfrm>
            <a:off x="1756614" y="5620001"/>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5" name="Rectangle 34">
            <a:extLst>
              <a:ext uri="{FF2B5EF4-FFF2-40B4-BE49-F238E27FC236}">
                <a16:creationId xmlns:a16="http://schemas.microsoft.com/office/drawing/2014/main" id="{EA607EA4-B813-49C8-A421-BE28BE9528F7}"/>
              </a:ext>
            </a:extLst>
          </p:cNvPr>
          <p:cNvSpPr/>
          <p:nvPr/>
        </p:nvSpPr>
        <p:spPr bwMode="auto">
          <a:xfrm>
            <a:off x="1756614" y="6426503"/>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6" name="Rectangle 35">
            <a:extLst>
              <a:ext uri="{FF2B5EF4-FFF2-40B4-BE49-F238E27FC236}">
                <a16:creationId xmlns:a16="http://schemas.microsoft.com/office/drawing/2014/main" id="{4E526D2C-07B9-4AFD-8D45-728C6DB740C5}"/>
              </a:ext>
            </a:extLst>
          </p:cNvPr>
          <p:cNvSpPr/>
          <p:nvPr/>
        </p:nvSpPr>
        <p:spPr bwMode="auto">
          <a:xfrm>
            <a:off x="1756614" y="7232247"/>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7" name="Rectangle 36">
            <a:extLst>
              <a:ext uri="{FF2B5EF4-FFF2-40B4-BE49-F238E27FC236}">
                <a16:creationId xmlns:a16="http://schemas.microsoft.com/office/drawing/2014/main" id="{4F775F69-E126-45DF-9602-8B0F8D39D7FE}"/>
              </a:ext>
            </a:extLst>
          </p:cNvPr>
          <p:cNvSpPr/>
          <p:nvPr/>
        </p:nvSpPr>
        <p:spPr bwMode="auto">
          <a:xfrm>
            <a:off x="1756613" y="8036582"/>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8" name="Rectangle 37">
            <a:extLst>
              <a:ext uri="{FF2B5EF4-FFF2-40B4-BE49-F238E27FC236}">
                <a16:creationId xmlns:a16="http://schemas.microsoft.com/office/drawing/2014/main" id="{A8487FEC-A07A-4745-B855-FE59F7569772}"/>
              </a:ext>
            </a:extLst>
          </p:cNvPr>
          <p:cNvSpPr/>
          <p:nvPr/>
        </p:nvSpPr>
        <p:spPr bwMode="auto">
          <a:xfrm>
            <a:off x="1756613" y="8842326"/>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0" name="Rectangle 7">
            <a:extLst>
              <a:ext uri="{FF2B5EF4-FFF2-40B4-BE49-F238E27FC236}">
                <a16:creationId xmlns:a16="http://schemas.microsoft.com/office/drawing/2014/main" id="{9BD077EB-A3B2-48B9-9C91-3E723EE817A7}"/>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39" name="TextBox 2">
            <a:extLst>
              <a:ext uri="{FF2B5EF4-FFF2-40B4-BE49-F238E27FC236}">
                <a16:creationId xmlns:a16="http://schemas.microsoft.com/office/drawing/2014/main" id="{852BD4E8-B92A-4D52-BAB4-26AD03EDF937}"/>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8.1a: Eine Bildergeschichte schreiben</a:t>
            </a:r>
          </a:p>
        </p:txBody>
      </p:sp>
    </p:spTree>
    <p:extLst>
      <p:ext uri="{BB962C8B-B14F-4D97-AF65-F5344CB8AC3E}">
        <p14:creationId xmlns:p14="http://schemas.microsoft.com/office/powerpoint/2010/main" val="27850149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3" name="Slide Number Placeholder 3">
            <a:extLst>
              <a:ext uri="{FF2B5EF4-FFF2-40B4-BE49-F238E27FC236}">
                <a16:creationId xmlns:a16="http://schemas.microsoft.com/office/drawing/2014/main" id="{D33D81E0-C9FE-42E7-B5AC-0CD2B427C14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159</a:t>
            </a:fld>
            <a:endParaRPr lang="de-DE" dirty="0"/>
          </a:p>
        </p:txBody>
      </p:sp>
      <p:pic>
        <p:nvPicPr>
          <p:cNvPr id="25" name="Picture 24">
            <a:extLst>
              <a:ext uri="{FF2B5EF4-FFF2-40B4-BE49-F238E27FC236}">
                <a16:creationId xmlns:a16="http://schemas.microsoft.com/office/drawing/2014/main" id="{D0F61117-FC0A-41C0-97F4-81F847A9FAAC}"/>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29861" r="5339" b="12807"/>
          <a:stretch/>
        </p:blipFill>
        <p:spPr bwMode="auto">
          <a:xfrm>
            <a:off x="132345" y="3104154"/>
            <a:ext cx="6699885" cy="6482010"/>
          </a:xfrm>
          <a:prstGeom prst="rect">
            <a:avLst/>
          </a:prstGeom>
        </p:spPr>
      </p:pic>
      <p:sp>
        <p:nvSpPr>
          <p:cNvPr id="26" name="Rectangle 25">
            <a:extLst>
              <a:ext uri="{FF2B5EF4-FFF2-40B4-BE49-F238E27FC236}">
                <a16:creationId xmlns:a16="http://schemas.microsoft.com/office/drawing/2014/main" id="{951ED4B3-A0C0-4836-90E3-1B9ABFA9B917}"/>
              </a:ext>
            </a:extLst>
          </p:cNvPr>
          <p:cNvSpPr/>
          <p:nvPr/>
        </p:nvSpPr>
        <p:spPr bwMode="auto">
          <a:xfrm>
            <a:off x="276344" y="3713853"/>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7" name="Rectangle 26">
            <a:extLst>
              <a:ext uri="{FF2B5EF4-FFF2-40B4-BE49-F238E27FC236}">
                <a16:creationId xmlns:a16="http://schemas.microsoft.com/office/drawing/2014/main" id="{00215D55-3F45-4999-99DC-E58B9340587E}"/>
              </a:ext>
            </a:extLst>
          </p:cNvPr>
          <p:cNvSpPr/>
          <p:nvPr/>
        </p:nvSpPr>
        <p:spPr bwMode="auto">
          <a:xfrm>
            <a:off x="276344" y="4625455"/>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8" name="Rectangle 27">
            <a:extLst>
              <a:ext uri="{FF2B5EF4-FFF2-40B4-BE49-F238E27FC236}">
                <a16:creationId xmlns:a16="http://schemas.microsoft.com/office/drawing/2014/main" id="{EE418E3A-A601-4CC1-BF17-8000421168C2}"/>
              </a:ext>
            </a:extLst>
          </p:cNvPr>
          <p:cNvSpPr/>
          <p:nvPr/>
        </p:nvSpPr>
        <p:spPr bwMode="auto">
          <a:xfrm>
            <a:off x="276344" y="5541003"/>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9" name="Rectangle 28">
            <a:extLst>
              <a:ext uri="{FF2B5EF4-FFF2-40B4-BE49-F238E27FC236}">
                <a16:creationId xmlns:a16="http://schemas.microsoft.com/office/drawing/2014/main" id="{4BE43174-8895-46E0-B6C2-6FD2FFEC9E3E}"/>
              </a:ext>
            </a:extLst>
          </p:cNvPr>
          <p:cNvSpPr/>
          <p:nvPr/>
        </p:nvSpPr>
        <p:spPr bwMode="auto">
          <a:xfrm>
            <a:off x="276344" y="6449103"/>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0" name="Rectangle 29">
            <a:extLst>
              <a:ext uri="{FF2B5EF4-FFF2-40B4-BE49-F238E27FC236}">
                <a16:creationId xmlns:a16="http://schemas.microsoft.com/office/drawing/2014/main" id="{A9A4E41F-5E7E-470A-854A-E2335BA73603}"/>
              </a:ext>
            </a:extLst>
          </p:cNvPr>
          <p:cNvSpPr/>
          <p:nvPr/>
        </p:nvSpPr>
        <p:spPr bwMode="auto">
          <a:xfrm>
            <a:off x="276344" y="7363179"/>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1" name="Rectangle 30">
            <a:extLst>
              <a:ext uri="{FF2B5EF4-FFF2-40B4-BE49-F238E27FC236}">
                <a16:creationId xmlns:a16="http://schemas.microsoft.com/office/drawing/2014/main" id="{545BE84E-ECE2-4232-92E2-FA84791AAA5D}"/>
              </a:ext>
            </a:extLst>
          </p:cNvPr>
          <p:cNvSpPr/>
          <p:nvPr/>
        </p:nvSpPr>
        <p:spPr bwMode="auto">
          <a:xfrm>
            <a:off x="276344" y="8274694"/>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Rectangle 31">
            <a:extLst>
              <a:ext uri="{FF2B5EF4-FFF2-40B4-BE49-F238E27FC236}">
                <a16:creationId xmlns:a16="http://schemas.microsoft.com/office/drawing/2014/main" id="{B3EC24B9-4317-41F7-AD69-4AE41B84F4F0}"/>
              </a:ext>
            </a:extLst>
          </p:cNvPr>
          <p:cNvSpPr/>
          <p:nvPr/>
        </p:nvSpPr>
        <p:spPr bwMode="auto">
          <a:xfrm>
            <a:off x="276344" y="9189475"/>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grpSp>
        <p:nvGrpSpPr>
          <p:cNvPr id="2" name="Group 1">
            <a:extLst>
              <a:ext uri="{FF2B5EF4-FFF2-40B4-BE49-F238E27FC236}">
                <a16:creationId xmlns:a16="http://schemas.microsoft.com/office/drawing/2014/main" id="{F223845D-DBE0-410A-83E1-E39388D195C4}"/>
              </a:ext>
            </a:extLst>
          </p:cNvPr>
          <p:cNvGrpSpPr/>
          <p:nvPr/>
        </p:nvGrpSpPr>
        <p:grpSpPr>
          <a:xfrm>
            <a:off x="2389541" y="2709811"/>
            <a:ext cx="1952455" cy="411093"/>
            <a:chOff x="2389541" y="2709811"/>
            <a:chExt cx="1952455" cy="411093"/>
          </a:xfrm>
        </p:grpSpPr>
        <p:sp>
          <p:nvSpPr>
            <p:cNvPr id="3" name="Rounded Rectangle"/>
            <p:cNvSpPr/>
            <p:nvPr/>
          </p:nvSpPr>
          <p:spPr bwMode="auto">
            <a:xfrm>
              <a:off x="2389541" y="2709811"/>
              <a:ext cx="1952455" cy="411093"/>
            </a:xfrm>
            <a:custGeom>
              <a:avLst/>
              <a:gdLst>
                <a:gd name="connsiteX0" fmla="*/ 0 w 1952455"/>
                <a:gd name="connsiteY0" fmla="*/ 68517 h 411093"/>
                <a:gd name="connsiteX1" fmla="*/ 68517 w 1952455"/>
                <a:gd name="connsiteY1" fmla="*/ 0 h 411093"/>
                <a:gd name="connsiteX2" fmla="*/ 467910 w 1952455"/>
                <a:gd name="connsiteY2" fmla="*/ 0 h 411093"/>
                <a:gd name="connsiteX3" fmla="*/ 903611 w 1952455"/>
                <a:gd name="connsiteY3" fmla="*/ 0 h 411093"/>
                <a:gd name="connsiteX4" fmla="*/ 1339312 w 1952455"/>
                <a:gd name="connsiteY4" fmla="*/ 0 h 411093"/>
                <a:gd name="connsiteX5" fmla="*/ 1883938 w 1952455"/>
                <a:gd name="connsiteY5" fmla="*/ 0 h 411093"/>
                <a:gd name="connsiteX6" fmla="*/ 1952455 w 1952455"/>
                <a:gd name="connsiteY6" fmla="*/ 68517 h 411093"/>
                <a:gd name="connsiteX7" fmla="*/ 1952455 w 1952455"/>
                <a:gd name="connsiteY7" fmla="*/ 342576 h 411093"/>
                <a:gd name="connsiteX8" fmla="*/ 1883938 w 1952455"/>
                <a:gd name="connsiteY8" fmla="*/ 411093 h 411093"/>
                <a:gd name="connsiteX9" fmla="*/ 1466391 w 1952455"/>
                <a:gd name="connsiteY9" fmla="*/ 411093 h 411093"/>
                <a:gd name="connsiteX10" fmla="*/ 976228 w 1952455"/>
                <a:gd name="connsiteY10" fmla="*/ 411093 h 411093"/>
                <a:gd name="connsiteX11" fmla="*/ 540526 w 1952455"/>
                <a:gd name="connsiteY11" fmla="*/ 411093 h 411093"/>
                <a:gd name="connsiteX12" fmla="*/ 68517 w 1952455"/>
                <a:gd name="connsiteY12" fmla="*/ 411093 h 411093"/>
                <a:gd name="connsiteX13" fmla="*/ 0 w 1952455"/>
                <a:gd name="connsiteY13" fmla="*/ 342576 h 411093"/>
                <a:gd name="connsiteX14" fmla="*/ 0 w 1952455"/>
                <a:gd name="connsiteY14" fmla="*/ 68517 h 4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455" h="411093" extrusionOk="0">
                  <a:moveTo>
                    <a:pt x="0" y="68517"/>
                  </a:moveTo>
                  <a:cubicBezTo>
                    <a:pt x="3177" y="29561"/>
                    <a:pt x="23306" y="1333"/>
                    <a:pt x="68517" y="0"/>
                  </a:cubicBezTo>
                  <a:cubicBezTo>
                    <a:pt x="187937" y="-47347"/>
                    <a:pt x="274598" y="32979"/>
                    <a:pt x="467910" y="0"/>
                  </a:cubicBezTo>
                  <a:cubicBezTo>
                    <a:pt x="661222" y="-32979"/>
                    <a:pt x="733279" y="45569"/>
                    <a:pt x="903611" y="0"/>
                  </a:cubicBezTo>
                  <a:cubicBezTo>
                    <a:pt x="1073943" y="-45569"/>
                    <a:pt x="1155127" y="43886"/>
                    <a:pt x="1339312" y="0"/>
                  </a:cubicBezTo>
                  <a:cubicBezTo>
                    <a:pt x="1523497" y="-43886"/>
                    <a:pt x="1616246" y="61084"/>
                    <a:pt x="1883938" y="0"/>
                  </a:cubicBezTo>
                  <a:cubicBezTo>
                    <a:pt x="1925966" y="6518"/>
                    <a:pt x="1948905" y="26500"/>
                    <a:pt x="1952455" y="68517"/>
                  </a:cubicBezTo>
                  <a:cubicBezTo>
                    <a:pt x="1961871" y="190114"/>
                    <a:pt x="1922165" y="273119"/>
                    <a:pt x="1952455" y="342576"/>
                  </a:cubicBezTo>
                  <a:cubicBezTo>
                    <a:pt x="1954331" y="379465"/>
                    <a:pt x="1922699" y="410734"/>
                    <a:pt x="1883938" y="411093"/>
                  </a:cubicBezTo>
                  <a:cubicBezTo>
                    <a:pt x="1769079" y="436472"/>
                    <a:pt x="1612873" y="382155"/>
                    <a:pt x="1466391" y="411093"/>
                  </a:cubicBezTo>
                  <a:cubicBezTo>
                    <a:pt x="1319909" y="440031"/>
                    <a:pt x="1206603" y="354665"/>
                    <a:pt x="976228" y="411093"/>
                  </a:cubicBezTo>
                  <a:cubicBezTo>
                    <a:pt x="745853" y="467521"/>
                    <a:pt x="664353" y="403207"/>
                    <a:pt x="540526" y="411093"/>
                  </a:cubicBezTo>
                  <a:cubicBezTo>
                    <a:pt x="416699" y="418979"/>
                    <a:pt x="256722" y="359258"/>
                    <a:pt x="68517" y="411093"/>
                  </a:cubicBezTo>
                  <a:cubicBezTo>
                    <a:pt x="29199" y="401925"/>
                    <a:pt x="-8313" y="384706"/>
                    <a:pt x="0" y="342576"/>
                  </a:cubicBezTo>
                  <a:cubicBezTo>
                    <a:pt x="-1976" y="273632"/>
                    <a:pt x="16090" y="135308"/>
                    <a:pt x="0" y="68517"/>
                  </a:cubicBezTo>
                  <a:close/>
                </a:path>
              </a:pathLst>
            </a:custGeom>
            <a:no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4" name="Lenas erster Entwurf"/>
            <p:cNvSpPr txBox="1"/>
            <p:nvPr/>
          </p:nvSpPr>
          <p:spPr bwMode="auto">
            <a:xfrm>
              <a:off x="2389541" y="2709811"/>
              <a:ext cx="1952455" cy="369328"/>
            </a:xfrm>
            <a:prstGeom prst="rect">
              <a:avLst/>
            </a:prstGeom>
            <a:noFill/>
            <a:ln w="12700" cap="flat">
              <a:noFill/>
              <a:miter lim="400000"/>
            </a:ln>
            <a:effectLst/>
          </p:spPr>
          <p:txBody>
            <a:bodyPr wrap="square" lIns="45718" tIns="45718" rIns="45718" bIns="45718" numCol="1" anchor="ctr">
              <a:spAutoFit/>
            </a:bodyPr>
            <a:lstStyle>
              <a:lvl1pPr algn="ctr">
                <a:defRPr b="1">
                  <a:latin typeface="Fibel Nord"/>
                  <a:ea typeface="Fibel Nord"/>
                  <a:cs typeface="Fibel Nord"/>
                </a:defRPr>
              </a:lvl1pPr>
            </a:lstStyle>
            <a:p>
              <a:pPr>
                <a:defRPr/>
              </a:pPr>
              <a:r>
                <a:rPr dirty="0" err="1"/>
                <a:t>erste</a:t>
              </a:r>
              <a:r>
                <a:rPr dirty="0"/>
                <a:t> </a:t>
              </a:r>
              <a:r>
                <a:rPr lang="de-DE" dirty="0"/>
                <a:t>Fassung</a:t>
              </a:r>
              <a:endParaRPr dirty="0"/>
            </a:p>
          </p:txBody>
        </p:sp>
      </p:grpSp>
      <p:grpSp>
        <p:nvGrpSpPr>
          <p:cNvPr id="34" name="Group 33">
            <a:extLst>
              <a:ext uri="{FF2B5EF4-FFF2-40B4-BE49-F238E27FC236}">
                <a16:creationId xmlns:a16="http://schemas.microsoft.com/office/drawing/2014/main" id="{C8F0D016-4ACE-4E56-AFC3-07FC13756409}"/>
              </a:ext>
            </a:extLst>
          </p:cNvPr>
          <p:cNvGrpSpPr/>
          <p:nvPr/>
        </p:nvGrpSpPr>
        <p:grpSpPr>
          <a:xfrm>
            <a:off x="-251724" y="430642"/>
            <a:ext cx="7620000" cy="706497"/>
            <a:chOff x="-251724" y="430642"/>
            <a:chExt cx="7620000" cy="706497"/>
          </a:xfrm>
        </p:grpSpPr>
        <p:sp>
          <p:nvSpPr>
            <p:cNvPr id="35" name="TextBox 2">
              <a:extLst>
                <a:ext uri="{FF2B5EF4-FFF2-40B4-BE49-F238E27FC236}">
                  <a16:creationId xmlns:a16="http://schemas.microsoft.com/office/drawing/2014/main" id="{1805D960-C8FB-4942-B2F5-C0B84FABFE8C}"/>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8.1b: Eine Bildergeschichte schreiben</a:t>
              </a:r>
            </a:p>
          </p:txBody>
        </p:sp>
        <p:sp>
          <p:nvSpPr>
            <p:cNvPr id="36" name="Rectangle 7">
              <a:extLst>
                <a:ext uri="{FF2B5EF4-FFF2-40B4-BE49-F238E27FC236}">
                  <a16:creationId xmlns:a16="http://schemas.microsoft.com/office/drawing/2014/main" id="{CC6219AB-FCF8-49C7-BC39-52CB4497E74F}"/>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24" name="Circle">
            <a:extLst>
              <a:ext uri="{FF2B5EF4-FFF2-40B4-BE49-F238E27FC236}">
                <a16:creationId xmlns:a16="http://schemas.microsoft.com/office/drawing/2014/main" id="{635640D3-5E45-47C8-B02A-B6BF93367598}"/>
              </a:ext>
            </a:extLst>
          </p:cNvPr>
          <p:cNvSpPr/>
          <p:nvPr/>
        </p:nvSpPr>
        <p:spPr bwMode="auto">
          <a:xfrm>
            <a:off x="367544" y="1206845"/>
            <a:ext cx="465170" cy="388996"/>
          </a:xfrm>
          <a:custGeom>
            <a:avLst/>
            <a:gdLst>
              <a:gd name="connsiteX0" fmla="*/ 0 w 465170"/>
              <a:gd name="connsiteY0" fmla="*/ 194498 h 388996"/>
              <a:gd name="connsiteX1" fmla="*/ 232585 w 465170"/>
              <a:gd name="connsiteY1" fmla="*/ 0 h 388996"/>
              <a:gd name="connsiteX2" fmla="*/ 465170 w 465170"/>
              <a:gd name="connsiteY2" fmla="*/ 194498 h 388996"/>
              <a:gd name="connsiteX3" fmla="*/ 232585 w 465170"/>
              <a:gd name="connsiteY3" fmla="*/ 388996 h 388996"/>
              <a:gd name="connsiteX4" fmla="*/ 0 w 465170"/>
              <a:gd name="connsiteY4" fmla="*/ 194498 h 3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170" h="388996" fill="none" extrusionOk="0">
                <a:moveTo>
                  <a:pt x="0" y="194498"/>
                </a:moveTo>
                <a:cubicBezTo>
                  <a:pt x="-21087" y="61372"/>
                  <a:pt x="113665" y="1804"/>
                  <a:pt x="232585" y="0"/>
                </a:cubicBezTo>
                <a:cubicBezTo>
                  <a:pt x="374535" y="12627"/>
                  <a:pt x="441651" y="81789"/>
                  <a:pt x="465170" y="194498"/>
                </a:cubicBezTo>
                <a:cubicBezTo>
                  <a:pt x="493763" y="319630"/>
                  <a:pt x="344349" y="390472"/>
                  <a:pt x="232585" y="388996"/>
                </a:cubicBezTo>
                <a:cubicBezTo>
                  <a:pt x="101773" y="368414"/>
                  <a:pt x="15517" y="292709"/>
                  <a:pt x="0" y="194498"/>
                </a:cubicBezTo>
                <a:close/>
              </a:path>
              <a:path w="465170" h="388996" stroke="0" extrusionOk="0">
                <a:moveTo>
                  <a:pt x="0" y="194498"/>
                </a:moveTo>
                <a:cubicBezTo>
                  <a:pt x="24087" y="98506"/>
                  <a:pt x="101965" y="-8839"/>
                  <a:pt x="232585" y="0"/>
                </a:cubicBezTo>
                <a:cubicBezTo>
                  <a:pt x="361153" y="-27177"/>
                  <a:pt x="465331" y="116708"/>
                  <a:pt x="465170" y="194498"/>
                </a:cubicBezTo>
                <a:cubicBezTo>
                  <a:pt x="463721" y="309174"/>
                  <a:pt x="361575" y="353400"/>
                  <a:pt x="232585" y="388996"/>
                </a:cubicBezTo>
                <a:cubicBezTo>
                  <a:pt x="97651" y="388006"/>
                  <a:pt x="8987" y="300942"/>
                  <a:pt x="0" y="19449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37" name="1">
            <a:extLst>
              <a:ext uri="{FF2B5EF4-FFF2-40B4-BE49-F238E27FC236}">
                <a16:creationId xmlns:a16="http://schemas.microsoft.com/office/drawing/2014/main" id="{29600C9C-4407-4EB7-86E2-7650086B02CB}"/>
              </a:ext>
            </a:extLst>
          </p:cNvPr>
          <p:cNvSpPr txBox="1"/>
          <p:nvPr/>
        </p:nvSpPr>
        <p:spPr bwMode="auto">
          <a:xfrm>
            <a:off x="511611" y="1171719"/>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dirty="0"/>
              <a:t>1</a:t>
            </a:r>
            <a:endParaRPr dirty="0"/>
          </a:p>
        </p:txBody>
      </p:sp>
      <p:sp>
        <p:nvSpPr>
          <p:cNvPr id="38" name="TextBox 22">
            <a:extLst>
              <a:ext uri="{FF2B5EF4-FFF2-40B4-BE49-F238E27FC236}">
                <a16:creationId xmlns:a16="http://schemas.microsoft.com/office/drawing/2014/main" id="{98CF88BC-E950-4097-AF82-0388CB2A2999}"/>
              </a:ext>
            </a:extLst>
          </p:cNvPr>
          <p:cNvSpPr txBox="1"/>
          <p:nvPr/>
        </p:nvSpPr>
        <p:spPr bwMode="auto">
          <a:xfrm>
            <a:off x="1002600" y="1140325"/>
            <a:ext cx="4964543"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Schreibe eine passende Geschichte zu den Bildern.</a:t>
            </a:r>
            <a:endParaRPr spc="50" dirty="0"/>
          </a:p>
          <a:p>
            <a:pPr>
              <a:defRPr/>
            </a:pPr>
            <a:r>
              <a:rPr lang="de-DE" spc="50" dirty="0"/>
              <a:t>Schreibe nur auf die weißen Linien. Die grauen Linien werden später für die Überarbeitung genutzt. </a:t>
            </a:r>
            <a:endParaRPr spc="50" dirty="0"/>
          </a:p>
        </p:txBody>
      </p:sp>
      <p:pic>
        <p:nvPicPr>
          <p:cNvPr id="39" name="Picture 4" descr="Icon, Symbol, Stift, Bleistift, Design">
            <a:extLst>
              <a:ext uri="{FF2B5EF4-FFF2-40B4-BE49-F238E27FC236}">
                <a16:creationId xmlns:a16="http://schemas.microsoft.com/office/drawing/2014/main" id="{82CDE752-BEBF-4DE0-8B10-CD0707773F38}"/>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
        <p:nvSpPr>
          <p:cNvPr id="40" name="TextBox 39">
            <a:extLst>
              <a:ext uri="{FF2B5EF4-FFF2-40B4-BE49-F238E27FC236}">
                <a16:creationId xmlns:a16="http://schemas.microsoft.com/office/drawing/2014/main" id="{9F45D3A7-4966-42A9-86D4-2CC7C15957B9}"/>
              </a:ext>
            </a:extLst>
          </p:cNvPr>
          <p:cNvSpPr txBox="1"/>
          <p:nvPr/>
        </p:nvSpPr>
        <p:spPr bwMode="auto">
          <a:xfrm>
            <a:off x="958531" y="2043138"/>
            <a:ext cx="5496897"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Benutze deine Stichpunkte zu den W-Fragen als Hilfestellung.</a:t>
            </a:r>
          </a:p>
          <a:p>
            <a:endParaRPr lang="de-DE" dirty="0">
              <a:latin typeface="Fibel Nord" panose="020B0603050302020204" pitchFamily="34" charset="0"/>
            </a:endParaRPr>
          </a:p>
        </p:txBody>
      </p:sp>
      <p:pic>
        <p:nvPicPr>
          <p:cNvPr id="5" name="Picture 2" descr="Pfeile, Blau, Fokal, Center, Design">
            <a:extLst>
              <a:ext uri="{FF2B5EF4-FFF2-40B4-BE49-F238E27FC236}">
                <a16:creationId xmlns:a16="http://schemas.microsoft.com/office/drawing/2014/main" id="{0E5363D7-FFA8-0866-A6A0-84A361E92E80}"/>
              </a:ext>
            </a:extLst>
          </p:cNvPr>
          <p:cNvPicPr>
            <a:picLocks noChangeAspect="1" noChangeArrowheads="1"/>
          </p:cNvPicPr>
          <p:nvPr/>
        </p:nvPicPr>
        <p:blipFill>
          <a:blip r:embed="rId4">
            <a:duotone>
              <a:schemeClr val="accent2">
                <a:shade val="45000"/>
                <a:satMod val="135000"/>
              </a:schemeClr>
              <a:prstClr val="white"/>
            </a:duotone>
          </a:blip>
          <a:srcRect l="13295" t="61715" r="57724" b="16864"/>
          <a:stretch/>
        </p:blipFill>
        <p:spPr bwMode="auto">
          <a:xfrm rot="1606988">
            <a:off x="5741481" y="9474640"/>
            <a:ext cx="809084" cy="4541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56516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3" name="Picture 22">
            <a:extLst>
              <a:ext uri="{FF2B5EF4-FFF2-40B4-BE49-F238E27FC236}">
                <a16:creationId xmlns:a16="http://schemas.microsoft.com/office/drawing/2014/main" id="{ABC83714-179E-458E-8BE6-87D7AB0F8DAA}"/>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8025" r="5339" b="6203"/>
          <a:stretch/>
        </p:blipFill>
        <p:spPr bwMode="auto">
          <a:xfrm>
            <a:off x="132345" y="982944"/>
            <a:ext cx="6699885" cy="8566720"/>
          </a:xfrm>
          <a:prstGeom prst="rect">
            <a:avLst/>
          </a:prstGeom>
        </p:spPr>
      </p:pic>
      <p:sp>
        <p:nvSpPr>
          <p:cNvPr id="24" name="Rectangle 23">
            <a:extLst>
              <a:ext uri="{FF2B5EF4-FFF2-40B4-BE49-F238E27FC236}">
                <a16:creationId xmlns:a16="http://schemas.microsoft.com/office/drawing/2014/main" id="{141F454B-F162-4B5F-AE41-6E1180228E91}"/>
              </a:ext>
            </a:extLst>
          </p:cNvPr>
          <p:cNvSpPr/>
          <p:nvPr/>
        </p:nvSpPr>
        <p:spPr bwMode="auto">
          <a:xfrm>
            <a:off x="276344" y="1571151"/>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5" name="Rectangle 24">
            <a:extLst>
              <a:ext uri="{FF2B5EF4-FFF2-40B4-BE49-F238E27FC236}">
                <a16:creationId xmlns:a16="http://schemas.microsoft.com/office/drawing/2014/main" id="{19CD22FA-FDB0-4569-B5BB-5F67613D074C}"/>
              </a:ext>
            </a:extLst>
          </p:cNvPr>
          <p:cNvSpPr/>
          <p:nvPr/>
        </p:nvSpPr>
        <p:spPr bwMode="auto">
          <a:xfrm>
            <a:off x="276344" y="2482753"/>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6" name="Rectangle 25">
            <a:extLst>
              <a:ext uri="{FF2B5EF4-FFF2-40B4-BE49-F238E27FC236}">
                <a16:creationId xmlns:a16="http://schemas.microsoft.com/office/drawing/2014/main" id="{470F2634-E751-4773-A353-35D2501D7E41}"/>
              </a:ext>
            </a:extLst>
          </p:cNvPr>
          <p:cNvSpPr/>
          <p:nvPr/>
        </p:nvSpPr>
        <p:spPr bwMode="auto">
          <a:xfrm>
            <a:off x="276344" y="3398301"/>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7" name="Rectangle 26">
            <a:extLst>
              <a:ext uri="{FF2B5EF4-FFF2-40B4-BE49-F238E27FC236}">
                <a16:creationId xmlns:a16="http://schemas.microsoft.com/office/drawing/2014/main" id="{8DB7F8FD-5105-4D1E-B80A-730B2E34F472}"/>
              </a:ext>
            </a:extLst>
          </p:cNvPr>
          <p:cNvSpPr/>
          <p:nvPr/>
        </p:nvSpPr>
        <p:spPr bwMode="auto">
          <a:xfrm>
            <a:off x="276344" y="4306401"/>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8" name="Rectangle 27">
            <a:extLst>
              <a:ext uri="{FF2B5EF4-FFF2-40B4-BE49-F238E27FC236}">
                <a16:creationId xmlns:a16="http://schemas.microsoft.com/office/drawing/2014/main" id="{ECE327C6-F07C-40AE-ABAC-04E0A7EA092C}"/>
              </a:ext>
            </a:extLst>
          </p:cNvPr>
          <p:cNvSpPr/>
          <p:nvPr/>
        </p:nvSpPr>
        <p:spPr bwMode="auto">
          <a:xfrm>
            <a:off x="276344" y="5220477"/>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9" name="Rectangle 28">
            <a:extLst>
              <a:ext uri="{FF2B5EF4-FFF2-40B4-BE49-F238E27FC236}">
                <a16:creationId xmlns:a16="http://schemas.microsoft.com/office/drawing/2014/main" id="{49D0BD4A-16F7-4AF1-BE79-8051D079B090}"/>
              </a:ext>
            </a:extLst>
          </p:cNvPr>
          <p:cNvSpPr/>
          <p:nvPr/>
        </p:nvSpPr>
        <p:spPr bwMode="auto">
          <a:xfrm>
            <a:off x="276344" y="6131992"/>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0" name="Rectangle 29">
            <a:extLst>
              <a:ext uri="{FF2B5EF4-FFF2-40B4-BE49-F238E27FC236}">
                <a16:creationId xmlns:a16="http://schemas.microsoft.com/office/drawing/2014/main" id="{4F559866-3B6C-4088-BE4B-017164F6CF08}"/>
              </a:ext>
            </a:extLst>
          </p:cNvPr>
          <p:cNvSpPr/>
          <p:nvPr/>
        </p:nvSpPr>
        <p:spPr bwMode="auto">
          <a:xfrm>
            <a:off x="276344" y="7046773"/>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1" name="Rectangle 30">
            <a:extLst>
              <a:ext uri="{FF2B5EF4-FFF2-40B4-BE49-F238E27FC236}">
                <a16:creationId xmlns:a16="http://schemas.microsoft.com/office/drawing/2014/main" id="{55B84071-8C92-4B6E-B11D-DC7DF6F89AAB}"/>
              </a:ext>
            </a:extLst>
          </p:cNvPr>
          <p:cNvSpPr/>
          <p:nvPr/>
        </p:nvSpPr>
        <p:spPr bwMode="auto">
          <a:xfrm>
            <a:off x="276344" y="7952031"/>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Rectangle 31">
            <a:extLst>
              <a:ext uri="{FF2B5EF4-FFF2-40B4-BE49-F238E27FC236}">
                <a16:creationId xmlns:a16="http://schemas.microsoft.com/office/drawing/2014/main" id="{623121A9-608B-424A-819C-99003EB641B1}"/>
              </a:ext>
            </a:extLst>
          </p:cNvPr>
          <p:cNvSpPr/>
          <p:nvPr/>
        </p:nvSpPr>
        <p:spPr bwMode="auto">
          <a:xfrm>
            <a:off x="276344" y="8866812"/>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4" name="Rectangle 7">
            <a:extLst>
              <a:ext uri="{FF2B5EF4-FFF2-40B4-BE49-F238E27FC236}">
                <a16:creationId xmlns:a16="http://schemas.microsoft.com/office/drawing/2014/main" id="{4B3A5F68-6B4E-4022-B73A-3A607CC34729}"/>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35" name="Slide Number Placeholder 3">
            <a:extLst>
              <a:ext uri="{FF2B5EF4-FFF2-40B4-BE49-F238E27FC236}">
                <a16:creationId xmlns:a16="http://schemas.microsoft.com/office/drawing/2014/main" id="{E90A93A9-3ECD-421F-8199-168C2530FAC0}"/>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160</a:t>
            </a:fld>
            <a:endParaRPr lang="de-DE" dirty="0"/>
          </a:p>
        </p:txBody>
      </p:sp>
      <p:sp>
        <p:nvSpPr>
          <p:cNvPr id="33" name="TextBox 2">
            <a:extLst>
              <a:ext uri="{FF2B5EF4-FFF2-40B4-BE49-F238E27FC236}">
                <a16:creationId xmlns:a16="http://schemas.microsoft.com/office/drawing/2014/main" id="{AD36EC1D-E5BF-4CEF-B526-AECDD4FA3FAA}"/>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8.1b: Eine Bildergeschichte schreiben</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4" name="Picture 33">
            <a:extLst>
              <a:ext uri="{FF2B5EF4-FFF2-40B4-BE49-F238E27FC236}">
                <a16:creationId xmlns:a16="http://schemas.microsoft.com/office/drawing/2014/main" id="{0564F3C7-1108-46AD-93CE-7C1D15D72FE3}"/>
              </a:ext>
            </a:extLst>
          </p:cNvPr>
          <p:cNvPicPr>
            <a:picLocks noChangeAspect="1"/>
          </p:cNvPicPr>
          <p:nvPr/>
        </p:nvPicPr>
        <p:blipFill rotWithShape="1">
          <a:blip r:embed="rId2">
            <a:extLst>
              <a:ext uri="{28A0092B-C50C-407E-A947-70E740481C1C}">
                <a14:useLocalDpi xmlns:a14="http://schemas.microsoft.com/office/drawing/2010/main" val="0"/>
              </a:ext>
            </a:extLst>
          </a:blip>
          <a:srcRect l="13698" t="29737" r="4212" b="15448"/>
          <a:stretch/>
        </p:blipFill>
        <p:spPr bwMode="auto">
          <a:xfrm>
            <a:off x="258848" y="3425076"/>
            <a:ext cx="6573381" cy="6207204"/>
          </a:xfrm>
          <a:prstGeom prst="rect">
            <a:avLst/>
          </a:prstGeom>
        </p:spPr>
      </p:pic>
      <p:sp>
        <p:nvSpPr>
          <p:cNvPr id="36" name="Rectangle 35">
            <a:extLst>
              <a:ext uri="{FF2B5EF4-FFF2-40B4-BE49-F238E27FC236}">
                <a16:creationId xmlns:a16="http://schemas.microsoft.com/office/drawing/2014/main" id="{D6FB1C82-DB54-4E52-9A22-74FD7761656D}"/>
              </a:ext>
            </a:extLst>
          </p:cNvPr>
          <p:cNvSpPr/>
          <p:nvPr/>
        </p:nvSpPr>
        <p:spPr bwMode="auto">
          <a:xfrm>
            <a:off x="258848" y="3704881"/>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7" name="Rectangle 36">
            <a:extLst>
              <a:ext uri="{FF2B5EF4-FFF2-40B4-BE49-F238E27FC236}">
                <a16:creationId xmlns:a16="http://schemas.microsoft.com/office/drawing/2014/main" id="{1235536F-1717-4824-BDF7-379B8E2C0F5B}"/>
              </a:ext>
            </a:extLst>
          </p:cNvPr>
          <p:cNvSpPr/>
          <p:nvPr/>
        </p:nvSpPr>
        <p:spPr bwMode="auto">
          <a:xfrm>
            <a:off x="258848" y="4394107"/>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8" name="Rectangle 37">
            <a:extLst>
              <a:ext uri="{FF2B5EF4-FFF2-40B4-BE49-F238E27FC236}">
                <a16:creationId xmlns:a16="http://schemas.microsoft.com/office/drawing/2014/main" id="{1AF2E9E0-BCC4-49BC-9448-736929A42BBB}"/>
              </a:ext>
            </a:extLst>
          </p:cNvPr>
          <p:cNvSpPr/>
          <p:nvPr/>
        </p:nvSpPr>
        <p:spPr bwMode="auto">
          <a:xfrm>
            <a:off x="258848" y="5084021"/>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9" name="Rectangle 38">
            <a:extLst>
              <a:ext uri="{FF2B5EF4-FFF2-40B4-BE49-F238E27FC236}">
                <a16:creationId xmlns:a16="http://schemas.microsoft.com/office/drawing/2014/main" id="{785498C3-27D8-4083-A344-F327B6D29DA2}"/>
              </a:ext>
            </a:extLst>
          </p:cNvPr>
          <p:cNvSpPr/>
          <p:nvPr/>
        </p:nvSpPr>
        <p:spPr bwMode="auto">
          <a:xfrm>
            <a:off x="258848" y="5767959"/>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0" name="Rectangle 39">
            <a:extLst>
              <a:ext uri="{FF2B5EF4-FFF2-40B4-BE49-F238E27FC236}">
                <a16:creationId xmlns:a16="http://schemas.microsoft.com/office/drawing/2014/main" id="{137D7159-6762-4C88-9B64-E1EBCF8182A3}"/>
              </a:ext>
            </a:extLst>
          </p:cNvPr>
          <p:cNvSpPr/>
          <p:nvPr/>
        </p:nvSpPr>
        <p:spPr bwMode="auto">
          <a:xfrm>
            <a:off x="258848" y="6457873"/>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1" name="Rectangle 40">
            <a:extLst>
              <a:ext uri="{FF2B5EF4-FFF2-40B4-BE49-F238E27FC236}">
                <a16:creationId xmlns:a16="http://schemas.microsoft.com/office/drawing/2014/main" id="{C70EFBF9-02D8-4F42-93E2-95E50C9E726A}"/>
              </a:ext>
            </a:extLst>
          </p:cNvPr>
          <p:cNvSpPr/>
          <p:nvPr/>
        </p:nvSpPr>
        <p:spPr bwMode="auto">
          <a:xfrm>
            <a:off x="258848" y="7145233"/>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2" name="Rectangle 41">
            <a:extLst>
              <a:ext uri="{FF2B5EF4-FFF2-40B4-BE49-F238E27FC236}">
                <a16:creationId xmlns:a16="http://schemas.microsoft.com/office/drawing/2014/main" id="{F1A5CA11-04CD-4A30-94E5-7F22F24F4B59}"/>
              </a:ext>
            </a:extLst>
          </p:cNvPr>
          <p:cNvSpPr/>
          <p:nvPr/>
        </p:nvSpPr>
        <p:spPr bwMode="auto">
          <a:xfrm>
            <a:off x="258848" y="7832593"/>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3" name="Rectangle 42">
            <a:extLst>
              <a:ext uri="{FF2B5EF4-FFF2-40B4-BE49-F238E27FC236}">
                <a16:creationId xmlns:a16="http://schemas.microsoft.com/office/drawing/2014/main" id="{AEBD70AB-F4F0-4F14-BCC8-3E7B51737270}"/>
              </a:ext>
            </a:extLst>
          </p:cNvPr>
          <p:cNvSpPr/>
          <p:nvPr/>
        </p:nvSpPr>
        <p:spPr bwMode="auto">
          <a:xfrm>
            <a:off x="258848" y="8516531"/>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4" name="Rectangle 43">
            <a:extLst>
              <a:ext uri="{FF2B5EF4-FFF2-40B4-BE49-F238E27FC236}">
                <a16:creationId xmlns:a16="http://schemas.microsoft.com/office/drawing/2014/main" id="{25EB321E-F9A3-4397-A42B-C2FA8D43C487}"/>
              </a:ext>
            </a:extLst>
          </p:cNvPr>
          <p:cNvSpPr/>
          <p:nvPr/>
        </p:nvSpPr>
        <p:spPr bwMode="auto">
          <a:xfrm>
            <a:off x="258848" y="9203868"/>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3" name="Slide Number Placeholder 3">
            <a:extLst>
              <a:ext uri="{FF2B5EF4-FFF2-40B4-BE49-F238E27FC236}">
                <a16:creationId xmlns:a16="http://schemas.microsoft.com/office/drawing/2014/main" id="{D33D81E0-C9FE-42E7-B5AC-0CD2B427C14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161</a:t>
            </a:fld>
            <a:endParaRPr lang="de-DE" dirty="0"/>
          </a:p>
        </p:txBody>
      </p:sp>
      <p:grpSp>
        <p:nvGrpSpPr>
          <p:cNvPr id="2" name="Group 1">
            <a:extLst>
              <a:ext uri="{FF2B5EF4-FFF2-40B4-BE49-F238E27FC236}">
                <a16:creationId xmlns:a16="http://schemas.microsoft.com/office/drawing/2014/main" id="{F223845D-DBE0-410A-83E1-E39388D195C4}"/>
              </a:ext>
            </a:extLst>
          </p:cNvPr>
          <p:cNvGrpSpPr/>
          <p:nvPr/>
        </p:nvGrpSpPr>
        <p:grpSpPr>
          <a:xfrm>
            <a:off x="2389541" y="2709811"/>
            <a:ext cx="1952455" cy="411093"/>
            <a:chOff x="2389541" y="2709811"/>
            <a:chExt cx="1952455" cy="411093"/>
          </a:xfrm>
        </p:grpSpPr>
        <p:sp>
          <p:nvSpPr>
            <p:cNvPr id="3" name="Rounded Rectangle"/>
            <p:cNvSpPr/>
            <p:nvPr/>
          </p:nvSpPr>
          <p:spPr bwMode="auto">
            <a:xfrm>
              <a:off x="2389541" y="2709811"/>
              <a:ext cx="1952455" cy="411093"/>
            </a:xfrm>
            <a:custGeom>
              <a:avLst/>
              <a:gdLst>
                <a:gd name="connsiteX0" fmla="*/ 0 w 1952455"/>
                <a:gd name="connsiteY0" fmla="*/ 68517 h 411093"/>
                <a:gd name="connsiteX1" fmla="*/ 68517 w 1952455"/>
                <a:gd name="connsiteY1" fmla="*/ 0 h 411093"/>
                <a:gd name="connsiteX2" fmla="*/ 467910 w 1952455"/>
                <a:gd name="connsiteY2" fmla="*/ 0 h 411093"/>
                <a:gd name="connsiteX3" fmla="*/ 903611 w 1952455"/>
                <a:gd name="connsiteY3" fmla="*/ 0 h 411093"/>
                <a:gd name="connsiteX4" fmla="*/ 1339312 w 1952455"/>
                <a:gd name="connsiteY4" fmla="*/ 0 h 411093"/>
                <a:gd name="connsiteX5" fmla="*/ 1883938 w 1952455"/>
                <a:gd name="connsiteY5" fmla="*/ 0 h 411093"/>
                <a:gd name="connsiteX6" fmla="*/ 1952455 w 1952455"/>
                <a:gd name="connsiteY6" fmla="*/ 68517 h 411093"/>
                <a:gd name="connsiteX7" fmla="*/ 1952455 w 1952455"/>
                <a:gd name="connsiteY7" fmla="*/ 342576 h 411093"/>
                <a:gd name="connsiteX8" fmla="*/ 1883938 w 1952455"/>
                <a:gd name="connsiteY8" fmla="*/ 411093 h 411093"/>
                <a:gd name="connsiteX9" fmla="*/ 1466391 w 1952455"/>
                <a:gd name="connsiteY9" fmla="*/ 411093 h 411093"/>
                <a:gd name="connsiteX10" fmla="*/ 976228 w 1952455"/>
                <a:gd name="connsiteY10" fmla="*/ 411093 h 411093"/>
                <a:gd name="connsiteX11" fmla="*/ 540526 w 1952455"/>
                <a:gd name="connsiteY11" fmla="*/ 411093 h 411093"/>
                <a:gd name="connsiteX12" fmla="*/ 68517 w 1952455"/>
                <a:gd name="connsiteY12" fmla="*/ 411093 h 411093"/>
                <a:gd name="connsiteX13" fmla="*/ 0 w 1952455"/>
                <a:gd name="connsiteY13" fmla="*/ 342576 h 411093"/>
                <a:gd name="connsiteX14" fmla="*/ 0 w 1952455"/>
                <a:gd name="connsiteY14" fmla="*/ 68517 h 4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455" h="411093" extrusionOk="0">
                  <a:moveTo>
                    <a:pt x="0" y="68517"/>
                  </a:moveTo>
                  <a:cubicBezTo>
                    <a:pt x="3177" y="29561"/>
                    <a:pt x="23306" y="1333"/>
                    <a:pt x="68517" y="0"/>
                  </a:cubicBezTo>
                  <a:cubicBezTo>
                    <a:pt x="187937" y="-47347"/>
                    <a:pt x="274598" y="32979"/>
                    <a:pt x="467910" y="0"/>
                  </a:cubicBezTo>
                  <a:cubicBezTo>
                    <a:pt x="661222" y="-32979"/>
                    <a:pt x="733279" y="45569"/>
                    <a:pt x="903611" y="0"/>
                  </a:cubicBezTo>
                  <a:cubicBezTo>
                    <a:pt x="1073943" y="-45569"/>
                    <a:pt x="1155127" y="43886"/>
                    <a:pt x="1339312" y="0"/>
                  </a:cubicBezTo>
                  <a:cubicBezTo>
                    <a:pt x="1523497" y="-43886"/>
                    <a:pt x="1616246" y="61084"/>
                    <a:pt x="1883938" y="0"/>
                  </a:cubicBezTo>
                  <a:cubicBezTo>
                    <a:pt x="1925966" y="6518"/>
                    <a:pt x="1948905" y="26500"/>
                    <a:pt x="1952455" y="68517"/>
                  </a:cubicBezTo>
                  <a:cubicBezTo>
                    <a:pt x="1961871" y="190114"/>
                    <a:pt x="1922165" y="273119"/>
                    <a:pt x="1952455" y="342576"/>
                  </a:cubicBezTo>
                  <a:cubicBezTo>
                    <a:pt x="1954331" y="379465"/>
                    <a:pt x="1922699" y="410734"/>
                    <a:pt x="1883938" y="411093"/>
                  </a:cubicBezTo>
                  <a:cubicBezTo>
                    <a:pt x="1769079" y="436472"/>
                    <a:pt x="1612873" y="382155"/>
                    <a:pt x="1466391" y="411093"/>
                  </a:cubicBezTo>
                  <a:cubicBezTo>
                    <a:pt x="1319909" y="440031"/>
                    <a:pt x="1206603" y="354665"/>
                    <a:pt x="976228" y="411093"/>
                  </a:cubicBezTo>
                  <a:cubicBezTo>
                    <a:pt x="745853" y="467521"/>
                    <a:pt x="664353" y="403207"/>
                    <a:pt x="540526" y="411093"/>
                  </a:cubicBezTo>
                  <a:cubicBezTo>
                    <a:pt x="416699" y="418979"/>
                    <a:pt x="256722" y="359258"/>
                    <a:pt x="68517" y="411093"/>
                  </a:cubicBezTo>
                  <a:cubicBezTo>
                    <a:pt x="29199" y="401925"/>
                    <a:pt x="-8313" y="384706"/>
                    <a:pt x="0" y="342576"/>
                  </a:cubicBezTo>
                  <a:cubicBezTo>
                    <a:pt x="-1976" y="273632"/>
                    <a:pt x="16090" y="135308"/>
                    <a:pt x="0" y="68517"/>
                  </a:cubicBezTo>
                  <a:close/>
                </a:path>
              </a:pathLst>
            </a:custGeom>
            <a:no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4" name="Lenas erster Entwurf"/>
            <p:cNvSpPr txBox="1"/>
            <p:nvPr/>
          </p:nvSpPr>
          <p:spPr bwMode="auto">
            <a:xfrm>
              <a:off x="2389541" y="2709811"/>
              <a:ext cx="1833347" cy="369328"/>
            </a:xfrm>
            <a:prstGeom prst="rect">
              <a:avLst/>
            </a:prstGeom>
            <a:noFill/>
            <a:ln w="12700" cap="flat">
              <a:noFill/>
              <a:miter lim="400000"/>
            </a:ln>
            <a:effectLst/>
          </p:spPr>
          <p:txBody>
            <a:bodyPr wrap="square" lIns="45718" tIns="45718" rIns="45718" bIns="45718" numCol="1" anchor="ctr">
              <a:spAutoFit/>
            </a:bodyPr>
            <a:lstStyle>
              <a:lvl1pPr algn="ctr">
                <a:defRPr b="1">
                  <a:latin typeface="Fibel Nord"/>
                  <a:ea typeface="Fibel Nord"/>
                  <a:cs typeface="Fibel Nord"/>
                </a:defRPr>
              </a:lvl1pPr>
            </a:lstStyle>
            <a:p>
              <a:pPr>
                <a:defRPr/>
              </a:pPr>
              <a:r>
                <a:rPr dirty="0" err="1"/>
                <a:t>erste</a:t>
              </a:r>
              <a:r>
                <a:rPr dirty="0"/>
                <a:t> </a:t>
              </a:r>
              <a:r>
                <a:rPr lang="de-DE" dirty="0"/>
                <a:t>Fassung</a:t>
              </a:r>
              <a:endParaRPr dirty="0"/>
            </a:p>
          </p:txBody>
        </p:sp>
      </p:grpSp>
      <p:grpSp>
        <p:nvGrpSpPr>
          <p:cNvPr id="45" name="Group 44">
            <a:extLst>
              <a:ext uri="{FF2B5EF4-FFF2-40B4-BE49-F238E27FC236}">
                <a16:creationId xmlns:a16="http://schemas.microsoft.com/office/drawing/2014/main" id="{6030754B-9158-4569-9D5E-30EBC3B1F0F5}"/>
              </a:ext>
            </a:extLst>
          </p:cNvPr>
          <p:cNvGrpSpPr/>
          <p:nvPr/>
        </p:nvGrpSpPr>
        <p:grpSpPr>
          <a:xfrm>
            <a:off x="-251724" y="430642"/>
            <a:ext cx="7620000" cy="706497"/>
            <a:chOff x="-251724" y="430642"/>
            <a:chExt cx="7620000" cy="706497"/>
          </a:xfrm>
        </p:grpSpPr>
        <p:sp>
          <p:nvSpPr>
            <p:cNvPr id="46" name="TextBox 2">
              <a:extLst>
                <a:ext uri="{FF2B5EF4-FFF2-40B4-BE49-F238E27FC236}">
                  <a16:creationId xmlns:a16="http://schemas.microsoft.com/office/drawing/2014/main" id="{91C82C1B-F8CE-45B1-B0B9-4EACCFD236B3}"/>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8.1b: Eine Bildergeschichte schreiben</a:t>
              </a:r>
            </a:p>
          </p:txBody>
        </p:sp>
        <p:sp>
          <p:nvSpPr>
            <p:cNvPr id="47" name="Rectangle 7">
              <a:extLst>
                <a:ext uri="{FF2B5EF4-FFF2-40B4-BE49-F238E27FC236}">
                  <a16:creationId xmlns:a16="http://schemas.microsoft.com/office/drawing/2014/main" id="{AADE88DA-A25C-4418-B603-FDE638E05842}"/>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26" name="Circle">
            <a:extLst>
              <a:ext uri="{FF2B5EF4-FFF2-40B4-BE49-F238E27FC236}">
                <a16:creationId xmlns:a16="http://schemas.microsoft.com/office/drawing/2014/main" id="{1BC91990-6671-439E-9620-24AE4DA887ED}"/>
              </a:ext>
            </a:extLst>
          </p:cNvPr>
          <p:cNvSpPr/>
          <p:nvPr/>
        </p:nvSpPr>
        <p:spPr bwMode="auto">
          <a:xfrm>
            <a:off x="367544" y="1206845"/>
            <a:ext cx="465170" cy="388996"/>
          </a:xfrm>
          <a:custGeom>
            <a:avLst/>
            <a:gdLst>
              <a:gd name="connsiteX0" fmla="*/ 0 w 465170"/>
              <a:gd name="connsiteY0" fmla="*/ 194498 h 388996"/>
              <a:gd name="connsiteX1" fmla="*/ 232585 w 465170"/>
              <a:gd name="connsiteY1" fmla="*/ 0 h 388996"/>
              <a:gd name="connsiteX2" fmla="*/ 465170 w 465170"/>
              <a:gd name="connsiteY2" fmla="*/ 194498 h 388996"/>
              <a:gd name="connsiteX3" fmla="*/ 232585 w 465170"/>
              <a:gd name="connsiteY3" fmla="*/ 388996 h 388996"/>
              <a:gd name="connsiteX4" fmla="*/ 0 w 465170"/>
              <a:gd name="connsiteY4" fmla="*/ 194498 h 3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170" h="388996" fill="none" extrusionOk="0">
                <a:moveTo>
                  <a:pt x="0" y="194498"/>
                </a:moveTo>
                <a:cubicBezTo>
                  <a:pt x="-21087" y="61372"/>
                  <a:pt x="113665" y="1804"/>
                  <a:pt x="232585" y="0"/>
                </a:cubicBezTo>
                <a:cubicBezTo>
                  <a:pt x="374535" y="12627"/>
                  <a:pt x="441651" y="81789"/>
                  <a:pt x="465170" y="194498"/>
                </a:cubicBezTo>
                <a:cubicBezTo>
                  <a:pt x="493763" y="319630"/>
                  <a:pt x="344349" y="390472"/>
                  <a:pt x="232585" y="388996"/>
                </a:cubicBezTo>
                <a:cubicBezTo>
                  <a:pt x="101773" y="368414"/>
                  <a:pt x="15517" y="292709"/>
                  <a:pt x="0" y="194498"/>
                </a:cubicBezTo>
                <a:close/>
              </a:path>
              <a:path w="465170" h="388996" stroke="0" extrusionOk="0">
                <a:moveTo>
                  <a:pt x="0" y="194498"/>
                </a:moveTo>
                <a:cubicBezTo>
                  <a:pt x="24087" y="98506"/>
                  <a:pt x="101965" y="-8839"/>
                  <a:pt x="232585" y="0"/>
                </a:cubicBezTo>
                <a:cubicBezTo>
                  <a:pt x="361153" y="-27177"/>
                  <a:pt x="465331" y="116708"/>
                  <a:pt x="465170" y="194498"/>
                </a:cubicBezTo>
                <a:cubicBezTo>
                  <a:pt x="463721" y="309174"/>
                  <a:pt x="361575" y="353400"/>
                  <a:pt x="232585" y="388996"/>
                </a:cubicBezTo>
                <a:cubicBezTo>
                  <a:pt x="97651" y="388006"/>
                  <a:pt x="8987" y="300942"/>
                  <a:pt x="0" y="19449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27" name="1">
            <a:extLst>
              <a:ext uri="{FF2B5EF4-FFF2-40B4-BE49-F238E27FC236}">
                <a16:creationId xmlns:a16="http://schemas.microsoft.com/office/drawing/2014/main" id="{3D1DAC22-9C69-4E15-85BA-E3FCD2C1F765}"/>
              </a:ext>
            </a:extLst>
          </p:cNvPr>
          <p:cNvSpPr txBox="1"/>
          <p:nvPr/>
        </p:nvSpPr>
        <p:spPr bwMode="auto">
          <a:xfrm>
            <a:off x="511611" y="1171719"/>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dirty="0"/>
              <a:t>1</a:t>
            </a:r>
            <a:endParaRPr dirty="0"/>
          </a:p>
        </p:txBody>
      </p:sp>
      <p:sp>
        <p:nvSpPr>
          <p:cNvPr id="28" name="TextBox 22">
            <a:extLst>
              <a:ext uri="{FF2B5EF4-FFF2-40B4-BE49-F238E27FC236}">
                <a16:creationId xmlns:a16="http://schemas.microsoft.com/office/drawing/2014/main" id="{2029870F-F7D0-49F6-98DE-9AD93D19ED19}"/>
              </a:ext>
            </a:extLst>
          </p:cNvPr>
          <p:cNvSpPr txBox="1"/>
          <p:nvPr/>
        </p:nvSpPr>
        <p:spPr bwMode="auto">
          <a:xfrm>
            <a:off x="1002600" y="1140325"/>
            <a:ext cx="4964543"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Schreibe eine passende Geschichte zu den Bildern.</a:t>
            </a:r>
            <a:endParaRPr spc="50" dirty="0"/>
          </a:p>
          <a:p>
            <a:pPr>
              <a:defRPr/>
            </a:pPr>
            <a:r>
              <a:rPr lang="de-DE" spc="50" dirty="0"/>
              <a:t>Schreibe nur auf die weißen Linien. Die grauen Linien werden später für die Überarbeitung genutzt. </a:t>
            </a:r>
            <a:endParaRPr spc="50" dirty="0"/>
          </a:p>
        </p:txBody>
      </p:sp>
      <p:pic>
        <p:nvPicPr>
          <p:cNvPr id="29" name="Picture 4" descr="Icon, Symbol, Stift, Bleistift, Design">
            <a:extLst>
              <a:ext uri="{FF2B5EF4-FFF2-40B4-BE49-F238E27FC236}">
                <a16:creationId xmlns:a16="http://schemas.microsoft.com/office/drawing/2014/main" id="{03365145-76D1-462C-993B-0287824584D4}"/>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
        <p:nvSpPr>
          <p:cNvPr id="30" name="TextBox 29">
            <a:extLst>
              <a:ext uri="{FF2B5EF4-FFF2-40B4-BE49-F238E27FC236}">
                <a16:creationId xmlns:a16="http://schemas.microsoft.com/office/drawing/2014/main" id="{95CFD335-58AF-413E-95DC-794DFEFCC61E}"/>
              </a:ext>
            </a:extLst>
          </p:cNvPr>
          <p:cNvSpPr txBox="1"/>
          <p:nvPr/>
        </p:nvSpPr>
        <p:spPr bwMode="auto">
          <a:xfrm>
            <a:off x="958531" y="2043138"/>
            <a:ext cx="5496897"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Benutze deine Stichpunkte zu den W-Fragen als Hilfestellung.</a:t>
            </a:r>
          </a:p>
          <a:p>
            <a:endParaRPr lang="de-DE" dirty="0">
              <a:latin typeface="Fibel Nord" panose="020B0603050302020204" pitchFamily="34" charset="0"/>
            </a:endParaRPr>
          </a:p>
        </p:txBody>
      </p:sp>
      <p:pic>
        <p:nvPicPr>
          <p:cNvPr id="5" name="Picture 2" descr="Pfeile, Blau, Fokal, Center, Design">
            <a:extLst>
              <a:ext uri="{FF2B5EF4-FFF2-40B4-BE49-F238E27FC236}">
                <a16:creationId xmlns:a16="http://schemas.microsoft.com/office/drawing/2014/main" id="{1EEB435E-CFB2-49E3-DEFF-3203A61A70F5}"/>
              </a:ext>
            </a:extLst>
          </p:cNvPr>
          <p:cNvPicPr>
            <a:picLocks noChangeAspect="1" noChangeArrowheads="1"/>
          </p:cNvPicPr>
          <p:nvPr/>
        </p:nvPicPr>
        <p:blipFill>
          <a:blip r:embed="rId4">
            <a:duotone>
              <a:schemeClr val="accent2">
                <a:shade val="45000"/>
                <a:satMod val="135000"/>
              </a:schemeClr>
              <a:prstClr val="white"/>
            </a:duotone>
          </a:blip>
          <a:srcRect l="13295" t="61715" r="57724" b="16864"/>
          <a:stretch/>
        </p:blipFill>
        <p:spPr bwMode="auto">
          <a:xfrm rot="1606988">
            <a:off x="5741481" y="9474640"/>
            <a:ext cx="809084" cy="454182"/>
          </a:xfrm>
          <a:prstGeom prst="rect">
            <a:avLst/>
          </a:prstGeom>
          <a:noFill/>
        </p:spPr>
      </p:pic>
    </p:spTree>
    <p:extLst>
      <p:ext uri="{BB962C8B-B14F-4D97-AF65-F5344CB8AC3E}">
        <p14:creationId xmlns:p14="http://schemas.microsoft.com/office/powerpoint/2010/main" val="7975354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 name="Picture 14">
            <a:extLst>
              <a:ext uri="{FF2B5EF4-FFF2-40B4-BE49-F238E27FC236}">
                <a16:creationId xmlns:a16="http://schemas.microsoft.com/office/drawing/2014/main" id="{E79983DA-4FEE-484E-8FBA-3D6A56705FA6}"/>
              </a:ext>
            </a:extLst>
          </p:cNvPr>
          <p:cNvPicPr>
            <a:picLocks noChangeAspect="1"/>
          </p:cNvPicPr>
          <p:nvPr/>
        </p:nvPicPr>
        <p:blipFill rotWithShape="1">
          <a:blip r:embed="rId2">
            <a:extLst>
              <a:ext uri="{28A0092B-C50C-407E-A947-70E740481C1C}">
                <a14:useLocalDpi xmlns:a14="http://schemas.microsoft.com/office/drawing/2010/main" val="0"/>
              </a:ext>
            </a:extLst>
          </a:blip>
          <a:srcRect l="13698" t="20918" r="4212" b="5907"/>
          <a:stretch/>
        </p:blipFill>
        <p:spPr bwMode="auto">
          <a:xfrm>
            <a:off x="258848" y="1278568"/>
            <a:ext cx="6573381" cy="8286234"/>
          </a:xfrm>
          <a:prstGeom prst="rect">
            <a:avLst/>
          </a:prstGeom>
        </p:spPr>
      </p:pic>
      <p:sp>
        <p:nvSpPr>
          <p:cNvPr id="16" name="Rectangle 15">
            <a:extLst>
              <a:ext uri="{FF2B5EF4-FFF2-40B4-BE49-F238E27FC236}">
                <a16:creationId xmlns:a16="http://schemas.microsoft.com/office/drawing/2014/main" id="{A32E807B-3CEE-49D5-B189-DCBA6782FBCE}"/>
              </a:ext>
            </a:extLst>
          </p:cNvPr>
          <p:cNvSpPr/>
          <p:nvPr/>
        </p:nvSpPr>
        <p:spPr bwMode="auto">
          <a:xfrm>
            <a:off x="258848" y="1527420"/>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7" name="Rectangle 16">
            <a:extLst>
              <a:ext uri="{FF2B5EF4-FFF2-40B4-BE49-F238E27FC236}">
                <a16:creationId xmlns:a16="http://schemas.microsoft.com/office/drawing/2014/main" id="{B9BC2DBC-4032-4FD6-9DCA-4C68B2CC8D68}"/>
              </a:ext>
            </a:extLst>
          </p:cNvPr>
          <p:cNvSpPr/>
          <p:nvPr/>
        </p:nvSpPr>
        <p:spPr bwMode="auto">
          <a:xfrm>
            <a:off x="258848" y="2204694"/>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8" name="Rectangle 17">
            <a:extLst>
              <a:ext uri="{FF2B5EF4-FFF2-40B4-BE49-F238E27FC236}">
                <a16:creationId xmlns:a16="http://schemas.microsoft.com/office/drawing/2014/main" id="{4B2C40BE-29CA-4BBD-B6CF-578DF2AB9162}"/>
              </a:ext>
            </a:extLst>
          </p:cNvPr>
          <p:cNvSpPr/>
          <p:nvPr/>
        </p:nvSpPr>
        <p:spPr bwMode="auto">
          <a:xfrm>
            <a:off x="258848" y="2893920"/>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9" name="Rectangle 18">
            <a:extLst>
              <a:ext uri="{FF2B5EF4-FFF2-40B4-BE49-F238E27FC236}">
                <a16:creationId xmlns:a16="http://schemas.microsoft.com/office/drawing/2014/main" id="{E4812DB5-0F98-41BA-8BD3-9EBFFD188B6E}"/>
              </a:ext>
            </a:extLst>
          </p:cNvPr>
          <p:cNvSpPr/>
          <p:nvPr/>
        </p:nvSpPr>
        <p:spPr bwMode="auto">
          <a:xfrm>
            <a:off x="258848" y="3583834"/>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3" name="Rectangle 32">
            <a:extLst>
              <a:ext uri="{FF2B5EF4-FFF2-40B4-BE49-F238E27FC236}">
                <a16:creationId xmlns:a16="http://schemas.microsoft.com/office/drawing/2014/main" id="{78C5A4F0-1851-486B-95F1-78E785602BBF}"/>
              </a:ext>
            </a:extLst>
          </p:cNvPr>
          <p:cNvSpPr/>
          <p:nvPr/>
        </p:nvSpPr>
        <p:spPr bwMode="auto">
          <a:xfrm>
            <a:off x="258848" y="4267772"/>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4" name="Rectangle 33">
            <a:extLst>
              <a:ext uri="{FF2B5EF4-FFF2-40B4-BE49-F238E27FC236}">
                <a16:creationId xmlns:a16="http://schemas.microsoft.com/office/drawing/2014/main" id="{3F5DAD7E-7C26-4CBA-BD3D-16538CD69D2A}"/>
              </a:ext>
            </a:extLst>
          </p:cNvPr>
          <p:cNvSpPr/>
          <p:nvPr/>
        </p:nvSpPr>
        <p:spPr bwMode="auto">
          <a:xfrm>
            <a:off x="258848" y="4957686"/>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5" name="Rectangle 34">
            <a:extLst>
              <a:ext uri="{FF2B5EF4-FFF2-40B4-BE49-F238E27FC236}">
                <a16:creationId xmlns:a16="http://schemas.microsoft.com/office/drawing/2014/main" id="{F00508BF-7156-49B5-B4BE-E7CE849E4038}"/>
              </a:ext>
            </a:extLst>
          </p:cNvPr>
          <p:cNvSpPr/>
          <p:nvPr/>
        </p:nvSpPr>
        <p:spPr bwMode="auto">
          <a:xfrm>
            <a:off x="258848" y="5645046"/>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6" name="Rectangle 35">
            <a:extLst>
              <a:ext uri="{FF2B5EF4-FFF2-40B4-BE49-F238E27FC236}">
                <a16:creationId xmlns:a16="http://schemas.microsoft.com/office/drawing/2014/main" id="{E41E79AF-08AB-4B27-A869-CA39CFAAB20F}"/>
              </a:ext>
            </a:extLst>
          </p:cNvPr>
          <p:cNvSpPr/>
          <p:nvPr/>
        </p:nvSpPr>
        <p:spPr bwMode="auto">
          <a:xfrm>
            <a:off x="258848" y="6332406"/>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7" name="Rectangle 36">
            <a:extLst>
              <a:ext uri="{FF2B5EF4-FFF2-40B4-BE49-F238E27FC236}">
                <a16:creationId xmlns:a16="http://schemas.microsoft.com/office/drawing/2014/main" id="{2AE67871-860D-4D2E-89A4-8BF4CEDF2698}"/>
              </a:ext>
            </a:extLst>
          </p:cNvPr>
          <p:cNvSpPr/>
          <p:nvPr/>
        </p:nvSpPr>
        <p:spPr bwMode="auto">
          <a:xfrm>
            <a:off x="258848" y="7016344"/>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8" name="Rectangle 37">
            <a:extLst>
              <a:ext uri="{FF2B5EF4-FFF2-40B4-BE49-F238E27FC236}">
                <a16:creationId xmlns:a16="http://schemas.microsoft.com/office/drawing/2014/main" id="{BC9F7BCA-CC89-42D9-925B-965285669DCE}"/>
              </a:ext>
            </a:extLst>
          </p:cNvPr>
          <p:cNvSpPr/>
          <p:nvPr/>
        </p:nvSpPr>
        <p:spPr bwMode="auto">
          <a:xfrm>
            <a:off x="258848" y="7703681"/>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9" name="Rectangle 38">
            <a:extLst>
              <a:ext uri="{FF2B5EF4-FFF2-40B4-BE49-F238E27FC236}">
                <a16:creationId xmlns:a16="http://schemas.microsoft.com/office/drawing/2014/main" id="{8FE76EC2-3AE9-4F8A-BCCE-D1429304B73C}"/>
              </a:ext>
            </a:extLst>
          </p:cNvPr>
          <p:cNvSpPr/>
          <p:nvPr/>
        </p:nvSpPr>
        <p:spPr bwMode="auto">
          <a:xfrm>
            <a:off x="258848" y="8383444"/>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0" name="Rectangle 39">
            <a:extLst>
              <a:ext uri="{FF2B5EF4-FFF2-40B4-BE49-F238E27FC236}">
                <a16:creationId xmlns:a16="http://schemas.microsoft.com/office/drawing/2014/main" id="{4339EA51-268D-4611-9F8E-2FEB2483B0DD}"/>
              </a:ext>
            </a:extLst>
          </p:cNvPr>
          <p:cNvSpPr/>
          <p:nvPr/>
        </p:nvSpPr>
        <p:spPr bwMode="auto">
          <a:xfrm>
            <a:off x="258848" y="9070781"/>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2" name="Rectangle 7">
            <a:extLst>
              <a:ext uri="{FF2B5EF4-FFF2-40B4-BE49-F238E27FC236}">
                <a16:creationId xmlns:a16="http://schemas.microsoft.com/office/drawing/2014/main" id="{F54655F5-EAF1-4419-9AE8-1F5E0B72F6EC}"/>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43" name="Slide Number Placeholder 3">
            <a:extLst>
              <a:ext uri="{FF2B5EF4-FFF2-40B4-BE49-F238E27FC236}">
                <a16:creationId xmlns:a16="http://schemas.microsoft.com/office/drawing/2014/main" id="{A823E6E4-99FB-4EFD-8C27-D7BCF6CF7E5C}"/>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162</a:t>
            </a:fld>
            <a:endParaRPr lang="de-DE" dirty="0"/>
          </a:p>
        </p:txBody>
      </p:sp>
      <p:sp>
        <p:nvSpPr>
          <p:cNvPr id="41" name="TextBox 2">
            <a:extLst>
              <a:ext uri="{FF2B5EF4-FFF2-40B4-BE49-F238E27FC236}">
                <a16:creationId xmlns:a16="http://schemas.microsoft.com/office/drawing/2014/main" id="{5E595348-BDF5-482C-9960-D3593E8E4400}"/>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8.1b: Eine Bildergeschichte schreiben</a:t>
            </a:r>
          </a:p>
        </p:txBody>
      </p:sp>
    </p:spTree>
    <p:extLst>
      <p:ext uri="{BB962C8B-B14F-4D97-AF65-F5344CB8AC3E}">
        <p14:creationId xmlns:p14="http://schemas.microsoft.com/office/powerpoint/2010/main" val="19720745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550" name="Tabelle 31"/>
          <p:cNvGraphicFramePr>
            <a:graphicFrameLocks/>
          </p:cNvGraphicFramePr>
          <p:nvPr>
            <p:extLst>
              <p:ext uri="{D42A27DB-BD31-4B8C-83A1-F6EECF244321}">
                <p14:modId xmlns:p14="http://schemas.microsoft.com/office/powerpoint/2010/main" val="3747730220"/>
              </p:ext>
            </p:extLst>
          </p:nvPr>
        </p:nvGraphicFramePr>
        <p:xfrm>
          <a:off x="348468" y="1021780"/>
          <a:ext cx="6101934" cy="5791200"/>
        </p:xfrm>
        <a:graphic>
          <a:graphicData uri="http://schemas.openxmlformats.org/drawingml/2006/table">
            <a:tbl>
              <a:tblPr bandRow="1"/>
              <a:tblGrid>
                <a:gridCol w="1140090">
                  <a:extLst>
                    <a:ext uri="{9D8B030D-6E8A-4147-A177-3AD203B41FA5}">
                      <a16:colId xmlns:a16="http://schemas.microsoft.com/office/drawing/2014/main" val="20000"/>
                    </a:ext>
                  </a:extLst>
                </a:gridCol>
                <a:gridCol w="4961844">
                  <a:extLst>
                    <a:ext uri="{9D8B030D-6E8A-4147-A177-3AD203B41FA5}">
                      <a16:colId xmlns:a16="http://schemas.microsoft.com/office/drawing/2014/main" val="20001"/>
                    </a:ext>
                  </a:extLst>
                </a:gridCol>
              </a:tblGrid>
              <a:tr h="486107">
                <a:tc gridSpan="2">
                  <a:txBody>
                    <a:bodyPr/>
                    <a:lstStyle/>
                    <a:p>
                      <a:pPr algn="l" defTabSz="685800">
                        <a:defRPr sz="1400" b="1"/>
                      </a:pPr>
                      <a:r>
                        <a:rPr sz="1400" dirty="0">
                          <a:cs typeface="+mn-cs"/>
                        </a:rPr>
                        <a:t>ZIEL:</a:t>
                      </a:r>
                    </a:p>
                    <a:p>
                      <a:pPr algn="l" defTabSz="685800">
                        <a:defRPr sz="1400"/>
                      </a:pPr>
                      <a:r>
                        <a:rPr sz="1400" dirty="0">
                          <a:cs typeface="+mn-cs"/>
                        </a:rPr>
                        <a:t>Die </a:t>
                      </a:r>
                      <a:r>
                        <a:rPr lang="de-DE" sz="1400" dirty="0" err="1">
                          <a:cs typeface="+mn-cs"/>
                        </a:rPr>
                        <a:t>SuS</a:t>
                      </a:r>
                      <a:r>
                        <a:rPr sz="1400" dirty="0">
                          <a:cs typeface="+mn-cs"/>
                        </a:rPr>
                        <a:t> </a:t>
                      </a:r>
                      <a:r>
                        <a:rPr sz="1400" dirty="0" err="1">
                          <a:cs typeface="+mn-cs"/>
                        </a:rPr>
                        <a:t>identifizieren</a:t>
                      </a:r>
                      <a:r>
                        <a:rPr sz="1400" dirty="0">
                          <a:cs typeface="+mn-cs"/>
                        </a:rPr>
                        <a:t> in </a:t>
                      </a:r>
                      <a:r>
                        <a:rPr sz="1400" dirty="0" err="1">
                          <a:cs typeface="+mn-cs"/>
                        </a:rPr>
                        <a:t>eigenen</a:t>
                      </a:r>
                      <a:r>
                        <a:rPr sz="1400" dirty="0">
                          <a:cs typeface="+mn-cs"/>
                        </a:rPr>
                        <a:t> und </a:t>
                      </a:r>
                      <a:r>
                        <a:rPr sz="1400" dirty="0" err="1">
                          <a:cs typeface="+mn-cs"/>
                        </a:rPr>
                        <a:t>fremden</a:t>
                      </a:r>
                      <a:r>
                        <a:rPr sz="1400" dirty="0">
                          <a:cs typeface="+mn-cs"/>
                        </a:rPr>
                        <a:t> </a:t>
                      </a:r>
                      <a:r>
                        <a:rPr lang="de-DE" sz="1400" dirty="0">
                          <a:cs typeface="+mn-cs"/>
                        </a:rPr>
                        <a:t>Bildergeschichten</a:t>
                      </a:r>
                      <a:r>
                        <a:rPr sz="1400" dirty="0">
                          <a:cs typeface="+mn-cs"/>
                        </a:rPr>
                        <a:t> </a:t>
                      </a:r>
                      <a:r>
                        <a:rPr sz="1400" dirty="0" err="1">
                          <a:cs typeface="+mn-cs"/>
                        </a:rPr>
                        <a:t>gelungene</a:t>
                      </a:r>
                      <a:r>
                        <a:rPr sz="1400" dirty="0">
                          <a:cs typeface="+mn-cs"/>
                        </a:rPr>
                        <a:t> und </a:t>
                      </a:r>
                      <a:r>
                        <a:rPr sz="1400" dirty="0" err="1">
                          <a:cs typeface="+mn-cs"/>
                        </a:rPr>
                        <a:t>weniger</a:t>
                      </a:r>
                      <a:r>
                        <a:rPr sz="1400" dirty="0">
                          <a:cs typeface="+mn-cs"/>
                        </a:rPr>
                        <a:t> </a:t>
                      </a:r>
                      <a:r>
                        <a:rPr sz="1400" dirty="0" err="1">
                          <a:cs typeface="+mn-cs"/>
                        </a:rPr>
                        <a:t>gelungene</a:t>
                      </a:r>
                      <a:r>
                        <a:rPr sz="1400" dirty="0">
                          <a:cs typeface="+mn-cs"/>
                        </a:rPr>
                        <a:t> </a:t>
                      </a:r>
                      <a:r>
                        <a:rPr sz="1400" dirty="0" err="1">
                          <a:cs typeface="+mn-cs"/>
                        </a:rPr>
                        <a:t>Textstellen</a:t>
                      </a:r>
                      <a:r>
                        <a:rPr sz="1400" dirty="0">
                          <a:cs typeface="+mn-cs"/>
                        </a:rPr>
                        <a:t>. </a:t>
                      </a: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860035">
                <a:tc gridSpan="2">
                  <a:txBody>
                    <a:bodyPr/>
                    <a:lstStyle/>
                    <a:p>
                      <a:pPr algn="l" defTabSz="685800">
                        <a:defRPr sz="1800"/>
                      </a:pPr>
                      <a:r>
                        <a:rPr lang="de-DE" sz="1400" b="1">
                          <a:cs typeface="+mn-cs"/>
                        </a:rPr>
                        <a:t>Einstieg:</a:t>
                      </a:r>
                      <a:endParaRPr sz="1400">
                        <a:cs typeface="+mn-cs"/>
                      </a:endParaRPr>
                    </a:p>
                    <a:p>
                      <a:pPr marL="171450" indent="-171450" algn="l" defTabSz="685800">
                        <a:buFont typeface="Arial"/>
                        <a:buChar char="•"/>
                        <a:defRPr sz="1800"/>
                      </a:pPr>
                      <a:r>
                        <a:rPr lang="de-DE" sz="1400">
                          <a:cs typeface="+mn-cs"/>
                        </a:rPr>
                        <a:t>Die Lehrperson erklärt, dass sie heute lernen, wie man gutes Feedback gibt, um sich gegenseitig zu helfen.</a:t>
                      </a:r>
                      <a:endParaRPr sz="1400">
                        <a:cs typeface="+mn-cs"/>
                      </a:endParaRPr>
                    </a:p>
                    <a:p>
                      <a:pPr marL="171450" indent="-171450" algn="l" defTabSz="685800">
                        <a:buFont typeface="Arial"/>
                        <a:buChar char="•"/>
                        <a:defRPr sz="1800"/>
                      </a:pPr>
                      <a:r>
                        <a:rPr lang="de-DE" sz="1400">
                          <a:cs typeface="+mn-cs"/>
                        </a:rPr>
                        <a:t>Die Lehrperson modelliert, wie man den Feedbackbogen verwendet, um gutes Feedback zu geben.</a:t>
                      </a:r>
                      <a:endParaRPr sz="1400">
                        <a:cs typeface="+mn-cs"/>
                      </a:endParaRPr>
                    </a:p>
                    <a:p>
                      <a:pPr marL="180000" marR="0" lvl="0" indent="0" algn="l" defTabSz="685800">
                        <a:lnSpc>
                          <a:spcPct val="100000"/>
                        </a:lnSpc>
                        <a:spcBef>
                          <a:spcPts val="0"/>
                        </a:spcBef>
                        <a:spcAft>
                          <a:spcPts val="0"/>
                        </a:spcAft>
                        <a:buClrTx/>
                        <a:buSzTx/>
                        <a:buFontTx/>
                        <a:buNone/>
                        <a:defRPr sz="1800"/>
                      </a:pPr>
                      <a:r>
                        <a:rPr lang="de-DE" sz="1400">
                          <a:cs typeface="+mn-cs"/>
                        </a:rPr>
                        <a:t>(Ein Skript wird auf der nächsten Seite zur Orientierung angeboten.)</a:t>
                      </a:r>
                      <a:endParaRPr sz="1400">
                        <a:cs typeface="+mn-cs"/>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1"/>
                  </a:ext>
                </a:extLst>
              </a:tr>
              <a:tr h="737961">
                <a:tc>
                  <a:txBody>
                    <a:bodyPr/>
                    <a:lstStyle/>
                    <a:p>
                      <a:pPr algn="ctr" defTabSz="685800">
                        <a:defRPr sz="1800"/>
                      </a:pPr>
                      <a:r>
                        <a:rPr sz="1400" b="1" dirty="0">
                          <a:cs typeface="+mn-cs"/>
                        </a:rPr>
                        <a:t>AB </a:t>
                      </a:r>
                      <a:r>
                        <a:rPr lang="de-DE" sz="1400" b="1" dirty="0">
                          <a:cs typeface="+mn-cs"/>
                        </a:rPr>
                        <a:t>9.1</a:t>
                      </a:r>
                      <a:endParaRPr sz="1400" b="1" dirty="0">
                        <a:cs typeface="+mn-cs"/>
                      </a:endParaRPr>
                    </a:p>
                  </a:txBody>
                  <a:tcPr marL="45720" marR="45720" anchor="ctr">
                    <a:solidFill>
                      <a:schemeClr val="bg1"/>
                    </a:solidFill>
                  </a:tcPr>
                </a:tc>
                <a:tc>
                  <a:txBody>
                    <a:bodyPr/>
                    <a:lstStyle/>
                    <a:p>
                      <a:pPr marL="171450" indent="-171450" algn="l" defTabSz="685800">
                        <a:buFont typeface="Arial"/>
                        <a:buChar char="•"/>
                        <a:defRPr sz="1800"/>
                      </a:pPr>
                      <a:r>
                        <a:rPr lang="de-DE" sz="1400" dirty="0">
                          <a:cs typeface="+mn-cs"/>
                        </a:rPr>
                        <a:t>Die </a:t>
                      </a:r>
                      <a:r>
                        <a:rPr lang="de-DE" sz="1400" dirty="0" err="1">
                          <a:cs typeface="+mn-cs"/>
                        </a:rPr>
                        <a:t>SuS</a:t>
                      </a:r>
                      <a:r>
                        <a:rPr lang="de-DE" sz="1400" dirty="0">
                          <a:cs typeface="+mn-cs"/>
                        </a:rPr>
                        <a:t> füllen den Feedbackbogen für ihren Partner aus.</a:t>
                      </a:r>
                      <a:endParaRPr sz="1400" dirty="0">
                        <a:cs typeface="+mn-cs"/>
                      </a:endParaRPr>
                    </a:p>
                    <a:p>
                      <a:pPr algn="l" defTabSz="685800">
                        <a:defRPr sz="1800"/>
                      </a:pPr>
                      <a:endParaRPr lang="de-DE" sz="1400" dirty="0">
                        <a:cs typeface="+mn-cs"/>
                      </a:endParaRPr>
                    </a:p>
                    <a:p>
                      <a:pPr marL="0" marR="0" lvl="0" indent="0" algn="l" defTabSz="685800">
                        <a:lnSpc>
                          <a:spcPct val="100000"/>
                        </a:lnSpc>
                        <a:spcBef>
                          <a:spcPts val="0"/>
                        </a:spcBef>
                        <a:spcAft>
                          <a:spcPts val="0"/>
                        </a:spcAft>
                        <a:buClrTx/>
                        <a:buSzTx/>
                        <a:buFontTx/>
                        <a:buNone/>
                        <a:defRPr sz="1800"/>
                      </a:pPr>
                      <a:r>
                        <a:rPr lang="de-DE" sz="1400" b="0" i="1" u="sng" dirty="0">
                          <a:solidFill>
                            <a:schemeClr val="tx1"/>
                          </a:solidFill>
                          <a:latin typeface="Calibri"/>
                          <a:ea typeface="Calibri"/>
                          <a:cs typeface="+mn-cs"/>
                        </a:rPr>
                        <a:t>Alternative: </a:t>
                      </a:r>
                      <a:r>
                        <a:rPr lang="de-DE" sz="1400" dirty="0">
                          <a:cs typeface="+mn-cs"/>
                        </a:rPr>
                        <a:t>Die </a:t>
                      </a:r>
                      <a:r>
                        <a:rPr lang="de-DE" sz="1400" dirty="0" err="1">
                          <a:cs typeface="+mn-cs"/>
                        </a:rPr>
                        <a:t>SuS</a:t>
                      </a:r>
                      <a:r>
                        <a:rPr lang="de-DE" sz="1400" dirty="0">
                          <a:cs typeface="+mn-cs"/>
                        </a:rPr>
                        <a:t> füllen in </a:t>
                      </a:r>
                      <a:r>
                        <a:rPr lang="de-DE" sz="1400" b="1" dirty="0">
                          <a:cs typeface="+mn-cs"/>
                        </a:rPr>
                        <a:t>Partnerarbeit</a:t>
                      </a:r>
                      <a:r>
                        <a:rPr lang="de-DE" sz="1400" dirty="0">
                          <a:cs typeface="+mn-cs"/>
                        </a:rPr>
                        <a:t> einen Feedbackbogen für ein anderes Paar aus.</a:t>
                      </a:r>
                      <a:endParaRPr sz="1400" dirty="0">
                        <a:cs typeface="+mn-cs"/>
                      </a:endParaRPr>
                    </a:p>
                  </a:txBody>
                  <a:tcPr marL="45720" marR="45720" anchor="ctr">
                    <a:solidFill>
                      <a:schemeClr val="bg1"/>
                    </a:solidFill>
                  </a:tcPr>
                </a:tc>
                <a:extLst>
                  <a:ext uri="{0D108BD9-81ED-4DB2-BD59-A6C34878D82A}">
                    <a16:rowId xmlns:a16="http://schemas.microsoft.com/office/drawing/2014/main" val="10002"/>
                  </a:ext>
                </a:extLst>
              </a:tr>
              <a:tr h="1420927">
                <a:tc>
                  <a:txBody>
                    <a:bodyPr/>
                    <a:lstStyle/>
                    <a:p>
                      <a:pPr algn="ctr" defTabSz="685800">
                        <a:defRPr sz="1800"/>
                      </a:pPr>
                      <a:r>
                        <a:rPr lang="de-DE" sz="1400" b="1" dirty="0">
                          <a:cs typeface="+mn-cs"/>
                        </a:rPr>
                        <a:t>Plakat „Zwei Sterne und ein Wunsch“</a:t>
                      </a:r>
                      <a:endParaRPr sz="1400" b="1" dirty="0">
                        <a:cs typeface="+mn-cs"/>
                      </a:endParaRPr>
                    </a:p>
                  </a:txBody>
                  <a:tcPr marL="45720" marR="45720" anchor="ctr">
                    <a:solidFill>
                      <a:schemeClr val="bg1"/>
                    </a:solidFill>
                  </a:tcPr>
                </a:tc>
                <a:tc>
                  <a:txBody>
                    <a:bodyPr/>
                    <a:lstStyle/>
                    <a:p>
                      <a:pPr marL="171450" indent="-171450" algn="l" defTabSz="685800">
                        <a:buFont typeface="Arial"/>
                        <a:buChar char="•"/>
                        <a:defRPr sz="1800"/>
                      </a:pPr>
                      <a:r>
                        <a:rPr lang="de-DE" sz="1400" dirty="0">
                          <a:cs typeface="+mn-cs"/>
                        </a:rPr>
                        <a:t>Die Lehrperson erklärt den </a:t>
                      </a:r>
                      <a:r>
                        <a:rPr lang="de-DE" sz="1400" dirty="0" err="1">
                          <a:cs typeface="+mn-cs"/>
                        </a:rPr>
                        <a:t>SuS</a:t>
                      </a:r>
                      <a:r>
                        <a:rPr lang="de-DE" sz="1400" dirty="0">
                          <a:cs typeface="+mn-cs"/>
                        </a:rPr>
                        <a:t>, dass sie nun eine Feedbackkonferenz durchführen werden.</a:t>
                      </a:r>
                      <a:endParaRPr sz="1400" dirty="0">
                        <a:cs typeface="+mn-cs"/>
                      </a:endParaRPr>
                    </a:p>
                    <a:p>
                      <a:pPr marL="171450" indent="-171450" algn="l" defTabSz="685800">
                        <a:buFont typeface="Arial"/>
                        <a:buChar char="•"/>
                        <a:defRPr sz="1800"/>
                      </a:pPr>
                      <a:r>
                        <a:rPr lang="de-DE" sz="1400" dirty="0">
                          <a:cs typeface="+mn-cs"/>
                        </a:rPr>
                        <a:t>Die Lehrperson präsentiert das Plakat mit den Regeln für die Feedbackkonferenz (zwei Sterne und ein Wunsch-Methode).</a:t>
                      </a:r>
                      <a:endParaRPr sz="1400" dirty="0">
                        <a:cs typeface="+mn-cs"/>
                      </a:endParaRPr>
                    </a:p>
                    <a:p>
                      <a:pPr marL="171450" indent="-171450" algn="l" defTabSz="685800">
                        <a:buFont typeface="Arial"/>
                        <a:buChar char="•"/>
                        <a:defRPr sz="1800"/>
                      </a:pPr>
                      <a:r>
                        <a:rPr lang="de-DE" sz="1400" dirty="0">
                          <a:cs typeface="+mn-cs"/>
                        </a:rPr>
                        <a:t>Die </a:t>
                      </a:r>
                      <a:r>
                        <a:rPr lang="de-DE" sz="1400" dirty="0" err="1">
                          <a:cs typeface="+mn-cs"/>
                        </a:rPr>
                        <a:t>SuS</a:t>
                      </a:r>
                      <a:r>
                        <a:rPr lang="de-DE" sz="1400" dirty="0">
                          <a:cs typeface="+mn-cs"/>
                        </a:rPr>
                        <a:t> führen mit Hilfe des Plakats eine Feedbackkonferenz in </a:t>
                      </a:r>
                      <a:r>
                        <a:rPr lang="de-DE" sz="1400" b="1" dirty="0">
                          <a:cs typeface="+mn-cs"/>
                        </a:rPr>
                        <a:t>Partnerarbeit</a:t>
                      </a:r>
                      <a:r>
                        <a:rPr lang="de-DE" sz="1400" dirty="0">
                          <a:cs typeface="+mn-cs"/>
                        </a:rPr>
                        <a:t> durch.</a:t>
                      </a:r>
                      <a:endParaRPr sz="1400" dirty="0">
                        <a:cs typeface="+mn-cs"/>
                      </a:endParaRPr>
                    </a:p>
                    <a:p>
                      <a:pPr algn="l" defTabSz="685800">
                        <a:defRPr sz="1800"/>
                      </a:pPr>
                      <a:endParaRPr lang="de-DE" sz="1400" dirty="0">
                        <a:cs typeface="+mn-cs"/>
                      </a:endParaRPr>
                    </a:p>
                    <a:p>
                      <a:pPr marL="0" marR="0" lvl="0" indent="0" algn="l" defTabSz="685800">
                        <a:lnSpc>
                          <a:spcPct val="100000"/>
                        </a:lnSpc>
                        <a:spcBef>
                          <a:spcPts val="0"/>
                        </a:spcBef>
                        <a:spcAft>
                          <a:spcPts val="0"/>
                        </a:spcAft>
                        <a:buClrTx/>
                        <a:buSzTx/>
                        <a:buFontTx/>
                        <a:buNone/>
                        <a:defRPr sz="1800"/>
                      </a:pPr>
                      <a:r>
                        <a:rPr lang="de-DE" sz="1400" b="0" i="1" u="sng" dirty="0">
                          <a:solidFill>
                            <a:schemeClr val="tx1"/>
                          </a:solidFill>
                          <a:latin typeface="Calibri"/>
                          <a:ea typeface="Calibri"/>
                          <a:cs typeface="+mn-cs"/>
                        </a:rPr>
                        <a:t>Alternative: </a:t>
                      </a:r>
                      <a:r>
                        <a:rPr lang="de-DE" sz="1400" dirty="0">
                          <a:cs typeface="+mn-cs"/>
                        </a:rPr>
                        <a:t>Die </a:t>
                      </a:r>
                      <a:r>
                        <a:rPr lang="de-DE" sz="1400" dirty="0" err="1">
                          <a:cs typeface="+mn-cs"/>
                        </a:rPr>
                        <a:t>SuS</a:t>
                      </a:r>
                      <a:r>
                        <a:rPr lang="de-DE" sz="1400" dirty="0">
                          <a:cs typeface="+mn-cs"/>
                        </a:rPr>
                        <a:t> geben in </a:t>
                      </a:r>
                      <a:r>
                        <a:rPr lang="de-DE" sz="1400" b="1" dirty="0">
                          <a:cs typeface="+mn-cs"/>
                        </a:rPr>
                        <a:t>Partnerarbeit</a:t>
                      </a:r>
                      <a:r>
                        <a:rPr lang="de-DE" sz="1400" dirty="0">
                          <a:cs typeface="+mn-cs"/>
                        </a:rPr>
                        <a:t> während einer Feedbackkonferenz einem anderen Paar Feedback.</a:t>
                      </a:r>
                      <a:endParaRPr sz="1400" dirty="0">
                        <a:cs typeface="+mn-cs"/>
                      </a:endParaRPr>
                    </a:p>
                  </a:txBody>
                  <a:tcPr marL="45720" marR="45720" anchor="ctr">
                    <a:solidFill>
                      <a:schemeClr val="bg1"/>
                    </a:solidFill>
                  </a:tcPr>
                </a:tc>
                <a:extLst>
                  <a:ext uri="{0D108BD9-81ED-4DB2-BD59-A6C34878D82A}">
                    <a16:rowId xmlns:a16="http://schemas.microsoft.com/office/drawing/2014/main" val="10003"/>
                  </a:ext>
                </a:extLst>
              </a:tr>
              <a:tr h="673071">
                <a:tc gridSpan="2">
                  <a:txBody>
                    <a:bodyPr/>
                    <a:lstStyle/>
                    <a:p>
                      <a:pPr marL="0" marR="0" indent="0" algn="l" defTabSz="685800">
                        <a:lnSpc>
                          <a:spcPct val="100000"/>
                        </a:lnSpc>
                        <a:spcBef>
                          <a:spcPts val="0"/>
                        </a:spcBef>
                        <a:spcAft>
                          <a:spcPts val="0"/>
                        </a:spcAft>
                        <a:buClrTx/>
                        <a:buSzTx/>
                        <a:buFont typeface="Arial"/>
                        <a:buNone/>
                        <a:defRPr sz="1800"/>
                      </a:pPr>
                      <a:r>
                        <a:rPr lang="de-DE" sz="1400" b="1" i="0" u="none" strike="noStrike" cap="none" spc="0" dirty="0">
                          <a:solidFill>
                            <a:schemeClr val="tx1"/>
                          </a:solidFill>
                          <a:latin typeface="Calibri"/>
                          <a:ea typeface="Calibri"/>
                          <a:cs typeface="+mn-cs"/>
                        </a:rPr>
                        <a:t>Sicherung: </a:t>
                      </a:r>
                      <a:endParaRPr sz="1400" dirty="0">
                        <a:cs typeface="+mn-cs"/>
                      </a:endParaRPr>
                    </a:p>
                    <a:p>
                      <a:pPr marL="171450" marR="0" indent="-171450" algn="l" defTabSz="685800">
                        <a:lnSpc>
                          <a:spcPct val="100000"/>
                        </a:lnSpc>
                        <a:spcBef>
                          <a:spcPts val="0"/>
                        </a:spcBef>
                        <a:spcAft>
                          <a:spcPts val="0"/>
                        </a:spcAft>
                        <a:buClrTx/>
                        <a:buSzTx/>
                        <a:buFont typeface="Arial"/>
                        <a:buChar char="•"/>
                        <a:defRPr sz="1800"/>
                      </a:pPr>
                      <a:r>
                        <a:rPr lang="de-DE" sz="1400" b="0" i="0" u="none" strike="noStrike" cap="none" spc="0" dirty="0">
                          <a:solidFill>
                            <a:schemeClr val="tx1"/>
                          </a:solidFill>
                          <a:latin typeface="Calibri"/>
                          <a:ea typeface="Calibri"/>
                          <a:cs typeface="+mn-cs"/>
                        </a:rPr>
                        <a:t>Die </a:t>
                      </a:r>
                      <a:r>
                        <a:rPr lang="de-DE" sz="1400" b="0" i="0" u="none" strike="noStrike" cap="none" spc="0" dirty="0" err="1">
                          <a:solidFill>
                            <a:schemeClr val="tx1"/>
                          </a:solidFill>
                          <a:latin typeface="Calibri"/>
                          <a:ea typeface="Calibri"/>
                          <a:cs typeface="+mn-cs"/>
                        </a:rPr>
                        <a:t>SuS</a:t>
                      </a:r>
                      <a:r>
                        <a:rPr lang="de-DE" sz="1400" b="0" i="0" u="none" strike="noStrike" cap="none" spc="0" dirty="0">
                          <a:solidFill>
                            <a:schemeClr val="tx1"/>
                          </a:solidFill>
                          <a:latin typeface="Calibri"/>
                          <a:ea typeface="Calibri"/>
                          <a:cs typeface="+mn-cs"/>
                        </a:rPr>
                        <a:t> schreiben Notizen in die grauen Linien ihrer ersten Fassung, um sich daran zu erinnern, was in der nächsten Sitzung überarbeitet werden kann.</a:t>
                      </a:r>
                      <a:endParaRPr sz="1400" dirty="0">
                        <a:cs typeface="+mn-cs"/>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4"/>
                  </a:ext>
                </a:extLst>
              </a:tr>
            </a:tbl>
          </a:graphicData>
        </a:graphic>
      </p:graphicFrame>
      <p:sp>
        <p:nvSpPr>
          <p:cNvPr id="1555" name="Textfeld 39"/>
          <p:cNvSpPr txBox="1"/>
          <p:nvPr/>
        </p:nvSpPr>
        <p:spPr bwMode="auto">
          <a:xfrm>
            <a:off x="131253" y="589801"/>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a:t>
            </a:r>
            <a:r>
              <a:rPr b="0">
                <a:latin typeface="Calibri"/>
              </a:rPr>
              <a:t> </a:t>
            </a:r>
            <a:r>
              <a:rPr lang="de-DE" b="0">
                <a:latin typeface="Calibri"/>
              </a:rPr>
              <a:t>9</a:t>
            </a:r>
            <a:r>
              <a:rPr b="0">
                <a:latin typeface="Calibri"/>
              </a:rPr>
              <a:t>: Feedback geben (</a:t>
            </a:r>
            <a:r>
              <a:rPr lang="de-DE" b="0">
                <a:latin typeface="Calibri"/>
              </a:rPr>
              <a:t>Unterschrift</a:t>
            </a:r>
            <a:r>
              <a:rPr b="0">
                <a:latin typeface="Calibri"/>
              </a:rPr>
              <a:t>)</a:t>
            </a:r>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8" name="Slide Number Placeholder 3">
            <a:extLst>
              <a:ext uri="{FF2B5EF4-FFF2-40B4-BE49-F238E27FC236}">
                <a16:creationId xmlns:a16="http://schemas.microsoft.com/office/drawing/2014/main" id="{299E243C-E007-465A-8895-174A40B267D0}"/>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163</a:t>
            </a:fld>
            <a:endParaRPr lang="de-DE" dirty="0"/>
          </a:p>
        </p:txBody>
      </p:sp>
      <p:sp>
        <p:nvSpPr>
          <p:cNvPr id="9" name="Gerade Verbindung 38">
            <a:extLst>
              <a:ext uri="{FF2B5EF4-FFF2-40B4-BE49-F238E27FC236}">
                <a16:creationId xmlns:a16="http://schemas.microsoft.com/office/drawing/2014/main" id="{4F26BA05-D9B8-4D9F-B73E-C5E78001C96F}"/>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
        <p:nvSpPr>
          <p:cNvPr id="11" name="Rechteck: gefaltete Ecke 5">
            <a:extLst>
              <a:ext uri="{FF2B5EF4-FFF2-40B4-BE49-F238E27FC236}">
                <a16:creationId xmlns:a16="http://schemas.microsoft.com/office/drawing/2014/main" id="{3D0BF5E4-218C-497E-BECD-17F2B5942A3D}"/>
              </a:ext>
            </a:extLst>
          </p:cNvPr>
          <p:cNvSpPr/>
          <p:nvPr/>
        </p:nvSpPr>
        <p:spPr bwMode="auto">
          <a:xfrm>
            <a:off x="3392963" y="8961394"/>
            <a:ext cx="3353770" cy="370840"/>
          </a:xfrm>
          <a:custGeom>
            <a:avLst/>
            <a:gdLst>
              <a:gd name="connsiteX0" fmla="*/ 0 w 2354740"/>
              <a:gd name="connsiteY0" fmla="*/ 0 h 370840"/>
              <a:gd name="connsiteX1" fmla="*/ 2354740 w 2354740"/>
              <a:gd name="connsiteY1" fmla="*/ 0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6" fmla="*/ 2354740 w 2354740"/>
              <a:gd name="connsiteY6" fmla="*/ 0 h 370840"/>
              <a:gd name="connsiteX7" fmla="*/ 2354740 w 2354740"/>
              <a:gd name="connsiteY7" fmla="*/ 185420 h 3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740" h="370840" stroke="0" extrusionOk="0">
                <a:moveTo>
                  <a:pt x="0" y="0"/>
                </a:moveTo>
                <a:cubicBezTo>
                  <a:pt x="712992" y="118645"/>
                  <a:pt x="1268267" y="116012"/>
                  <a:pt x="2354740" y="0"/>
                </a:cubicBezTo>
                <a:cubicBezTo>
                  <a:pt x="2345342" y="71485"/>
                  <a:pt x="2353246" y="118889"/>
                  <a:pt x="2354740" y="185420"/>
                </a:cubicBezTo>
                <a:cubicBezTo>
                  <a:pt x="2309325" y="247148"/>
                  <a:pt x="2206553" y="332975"/>
                  <a:pt x="2169320" y="370840"/>
                </a:cubicBezTo>
                <a:cubicBezTo>
                  <a:pt x="1493153" y="391027"/>
                  <a:pt x="1043606" y="523320"/>
                  <a:pt x="0" y="370840"/>
                </a:cubicBezTo>
                <a:cubicBezTo>
                  <a:pt x="-1622" y="305605"/>
                  <a:pt x="14437" y="78835"/>
                  <a:pt x="0" y="0"/>
                </a:cubicBezTo>
                <a:close/>
              </a:path>
              <a:path w="2354740" h="370840" stroke="0" extrusionOk="0">
                <a:moveTo>
                  <a:pt x="2169320" y="370840"/>
                </a:moveTo>
                <a:cubicBezTo>
                  <a:pt x="2198482" y="306854"/>
                  <a:pt x="2214208" y="247614"/>
                  <a:pt x="2206404" y="222504"/>
                </a:cubicBezTo>
                <a:cubicBezTo>
                  <a:pt x="2249564" y="211072"/>
                  <a:pt x="2283498" y="200097"/>
                  <a:pt x="2354740" y="185420"/>
                </a:cubicBezTo>
                <a:cubicBezTo>
                  <a:pt x="2302327" y="217510"/>
                  <a:pt x="2177684" y="338903"/>
                  <a:pt x="2169320" y="370840"/>
                </a:cubicBezTo>
                <a:close/>
              </a:path>
              <a:path w="2354740" h="370840" fill="none" extrusionOk="0">
                <a:moveTo>
                  <a:pt x="2169320" y="370840"/>
                </a:moveTo>
                <a:cubicBezTo>
                  <a:pt x="2168375" y="335120"/>
                  <a:pt x="2196758" y="276425"/>
                  <a:pt x="2206404" y="222504"/>
                </a:cubicBezTo>
                <a:cubicBezTo>
                  <a:pt x="2239188" y="213337"/>
                  <a:pt x="2307041" y="189741"/>
                  <a:pt x="2354740" y="185420"/>
                </a:cubicBezTo>
                <a:cubicBezTo>
                  <a:pt x="2270203" y="277353"/>
                  <a:pt x="2194838" y="352279"/>
                  <a:pt x="2169320" y="370840"/>
                </a:cubicBezTo>
                <a:cubicBezTo>
                  <a:pt x="1769330" y="489151"/>
                  <a:pt x="565246" y="269695"/>
                  <a:pt x="0" y="370840"/>
                </a:cubicBezTo>
                <a:cubicBezTo>
                  <a:pt x="-24028" y="219873"/>
                  <a:pt x="7627" y="55327"/>
                  <a:pt x="0" y="0"/>
                </a:cubicBezTo>
                <a:cubicBezTo>
                  <a:pt x="696727" y="-119236"/>
                  <a:pt x="1286402" y="89530"/>
                  <a:pt x="2354740" y="0"/>
                </a:cubicBezTo>
                <a:cubicBezTo>
                  <a:pt x="2362761" y="51041"/>
                  <a:pt x="2370108" y="125000"/>
                  <a:pt x="2354740" y="185420"/>
                </a:cubicBezTo>
              </a:path>
              <a:path w="2354740" h="370840" fill="none" stroke="0" extrusionOk="0">
                <a:moveTo>
                  <a:pt x="2169320" y="370840"/>
                </a:moveTo>
                <a:cubicBezTo>
                  <a:pt x="2180666" y="356560"/>
                  <a:pt x="2186574" y="289580"/>
                  <a:pt x="2206404" y="222504"/>
                </a:cubicBezTo>
                <a:cubicBezTo>
                  <a:pt x="2229644" y="229093"/>
                  <a:pt x="2300445" y="190207"/>
                  <a:pt x="2354740" y="185420"/>
                </a:cubicBezTo>
                <a:cubicBezTo>
                  <a:pt x="2303244" y="203611"/>
                  <a:pt x="2255566" y="288856"/>
                  <a:pt x="2169320" y="370840"/>
                </a:cubicBezTo>
                <a:cubicBezTo>
                  <a:pt x="1796140" y="220401"/>
                  <a:pt x="783745" y="456719"/>
                  <a:pt x="0" y="370840"/>
                </a:cubicBezTo>
                <a:cubicBezTo>
                  <a:pt x="25021" y="223231"/>
                  <a:pt x="-25071" y="130064"/>
                  <a:pt x="0" y="0"/>
                </a:cubicBezTo>
                <a:cubicBezTo>
                  <a:pt x="754733" y="-155197"/>
                  <a:pt x="1373226" y="-163020"/>
                  <a:pt x="2354740" y="0"/>
                </a:cubicBezTo>
                <a:cubicBezTo>
                  <a:pt x="2343840" y="86890"/>
                  <a:pt x="2338358" y="116456"/>
                  <a:pt x="2354740" y="185420"/>
                </a:cubicBezTo>
              </a:path>
            </a:pathLst>
          </a:custGeom>
          <a:solidFill>
            <a:srgbClr val="FFF5ED"/>
          </a:solidFill>
          <a:ln w="12700" cmpd="sng">
            <a:solidFill>
              <a:srgbClr val="FDE3D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de-DE" sz="1200" dirty="0">
                <a:solidFill>
                  <a:schemeClr val="tx1"/>
                </a:solidFill>
              </a:rPr>
              <a:t>Auf der nächsten Seite befindet sich das Skript …</a:t>
            </a:r>
            <a:endParaRPr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560" name="Tabelle 31"/>
          <p:cNvGraphicFramePr>
            <a:graphicFrameLocks/>
          </p:cNvGraphicFramePr>
          <p:nvPr>
            <p:extLst>
              <p:ext uri="{D42A27DB-BD31-4B8C-83A1-F6EECF244321}">
                <p14:modId xmlns:p14="http://schemas.microsoft.com/office/powerpoint/2010/main" val="3325114094"/>
              </p:ext>
            </p:extLst>
          </p:nvPr>
        </p:nvGraphicFramePr>
        <p:xfrm>
          <a:off x="366889" y="1103582"/>
          <a:ext cx="6072237" cy="2617266"/>
        </p:xfrm>
        <a:graphic>
          <a:graphicData uri="http://schemas.openxmlformats.org/drawingml/2006/table">
            <a:tbl>
              <a:tblPr bandRow="1"/>
              <a:tblGrid>
                <a:gridCol w="6072237">
                  <a:extLst>
                    <a:ext uri="{9D8B030D-6E8A-4147-A177-3AD203B41FA5}">
                      <a16:colId xmlns:a16="http://schemas.microsoft.com/office/drawing/2014/main" val="20000"/>
                    </a:ext>
                  </a:extLst>
                </a:gridCol>
              </a:tblGrid>
              <a:tr h="217490">
                <a:tc>
                  <a:txBody>
                    <a:bodyPr/>
                    <a:lstStyle/>
                    <a:p>
                      <a:pPr algn="ctr" defTabSz="685800">
                        <a:defRPr sz="1600" b="1"/>
                      </a:pPr>
                      <a:r>
                        <a:rPr lang="de-DE" sz="1400" dirty="0"/>
                        <a:t>Feedback geben</a:t>
                      </a:r>
                      <a:endParaRPr sz="1400" dirty="0"/>
                    </a:p>
                  </a:txBody>
                  <a:tcPr marL="45720" marR="45720">
                    <a:solidFill>
                      <a:srgbClr val="E0E0E0"/>
                    </a:solidFill>
                  </a:tcPr>
                </a:tc>
                <a:extLst>
                  <a:ext uri="{0D108BD9-81ED-4DB2-BD59-A6C34878D82A}">
                    <a16:rowId xmlns:a16="http://schemas.microsoft.com/office/drawing/2014/main" val="10000"/>
                  </a:ext>
                </a:extLst>
              </a:tr>
              <a:tr h="2312466">
                <a:tc>
                  <a:txBody>
                    <a:bodyPr/>
                    <a:lstStyle/>
                    <a:p>
                      <a:pPr algn="l">
                        <a:defRPr/>
                      </a:pPr>
                      <a:endParaRPr dirty="0"/>
                    </a:p>
                  </a:txBody>
                  <a:tcPr marL="45720" marR="45720">
                    <a:solidFill>
                      <a:schemeClr val="bg1">
                        <a:lumMod val="95000"/>
                      </a:schemeClr>
                    </a:solidFill>
                  </a:tcPr>
                </a:tc>
                <a:extLst>
                  <a:ext uri="{0D108BD9-81ED-4DB2-BD59-A6C34878D82A}">
                    <a16:rowId xmlns:a16="http://schemas.microsoft.com/office/drawing/2014/main" val="10001"/>
                  </a:ext>
                </a:extLst>
              </a:tr>
            </a:tbl>
          </a:graphicData>
        </a:graphic>
      </p:graphicFrame>
      <p:sp>
        <p:nvSpPr>
          <p:cNvPr id="1565" name="Textfeld 39"/>
          <p:cNvSpPr txBox="1"/>
          <p:nvPr/>
        </p:nvSpPr>
        <p:spPr bwMode="auto">
          <a:xfrm>
            <a:off x="183164" y="589789"/>
            <a:ext cx="6595489"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 9: Skript für Modellierung</a:t>
            </a:r>
            <a:endParaRPr/>
          </a:p>
        </p:txBody>
      </p:sp>
      <p:sp>
        <p:nvSpPr>
          <p:cNvPr id="20"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pic>
        <p:nvPicPr>
          <p:cNvPr id="3" name="Grafik 2"/>
          <p:cNvPicPr>
            <a:picLocks noChangeAspect="1"/>
          </p:cNvPicPr>
          <p:nvPr/>
        </p:nvPicPr>
        <p:blipFill>
          <a:blip r:embed="rId2"/>
          <a:stretch/>
        </p:blipFill>
        <p:spPr bwMode="auto">
          <a:xfrm>
            <a:off x="492457" y="3976307"/>
            <a:ext cx="5821100" cy="4027693"/>
          </a:xfrm>
          <a:prstGeom prst="rect">
            <a:avLst/>
          </a:prstGeom>
        </p:spPr>
      </p:pic>
      <p:sp>
        <p:nvSpPr>
          <p:cNvPr id="7" name="Slide Number Placeholder 3">
            <a:extLst>
              <a:ext uri="{FF2B5EF4-FFF2-40B4-BE49-F238E27FC236}">
                <a16:creationId xmlns:a16="http://schemas.microsoft.com/office/drawing/2014/main" id="{C3D0D36D-FB42-4AE8-BA28-86F1C1496762}"/>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165</a:t>
            </a:fld>
            <a:endParaRPr lang="de-DE" dirty="0"/>
          </a:p>
        </p:txBody>
      </p:sp>
      <p:sp>
        <p:nvSpPr>
          <p:cNvPr id="2" name="TextBox 1">
            <a:extLst>
              <a:ext uri="{FF2B5EF4-FFF2-40B4-BE49-F238E27FC236}">
                <a16:creationId xmlns:a16="http://schemas.microsoft.com/office/drawing/2014/main" id="{0E51A86D-3D41-40B2-8003-34257F30D6D8}"/>
              </a:ext>
            </a:extLst>
          </p:cNvPr>
          <p:cNvSpPr txBox="1"/>
          <p:nvPr/>
        </p:nvSpPr>
        <p:spPr bwMode="auto">
          <a:xfrm>
            <a:off x="538436" y="1847447"/>
            <a:ext cx="5821100" cy="138499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l">
              <a:defRPr/>
            </a:pPr>
            <a:r>
              <a:rPr lang="de-DE" sz="1400" dirty="0">
                <a:solidFill>
                  <a:schemeClr val="tx1"/>
                </a:solidFill>
                <a:latin typeface="+mn-lt"/>
                <a:ea typeface="Calibri"/>
                <a:cs typeface="Calibri"/>
              </a:rPr>
              <a:t>Ok, ich habe diese Bildergeschichte von Kim. Ich muss den Feedback-Bogen für sie ausfüllen, damit sie ihren Text verbessern kann. Alles, was ich tun muss, ist Kreuzchen zu machen. Schauen wir mal. Die Sonne heißt, dass es gut ist und die Wolken, dass es noch verbessert werden kann. Sonne und Wolken heißt dann, dass es gut ist, aber es noch ein bisschen verbessert werden kann. Gut, dann fange ich an. Zuerst lese ich den Text einmal durch. . . </a:t>
            </a:r>
            <a:endParaRPr lang="de-DE" sz="1400" dirty="0">
              <a:latin typeface="+mn-lt"/>
            </a:endParaRPr>
          </a:p>
        </p:txBody>
      </p:sp>
      <p:sp>
        <p:nvSpPr>
          <p:cNvPr id="8" name="Rechteck: gefaltete Ecke 5">
            <a:extLst>
              <a:ext uri="{FF2B5EF4-FFF2-40B4-BE49-F238E27FC236}">
                <a16:creationId xmlns:a16="http://schemas.microsoft.com/office/drawing/2014/main" id="{AA252E15-85C7-4237-AC39-B5B38864C9C5}"/>
              </a:ext>
            </a:extLst>
          </p:cNvPr>
          <p:cNvSpPr/>
          <p:nvPr/>
        </p:nvSpPr>
        <p:spPr bwMode="auto">
          <a:xfrm>
            <a:off x="4226916" y="9070578"/>
            <a:ext cx="2354740" cy="370840"/>
          </a:xfrm>
          <a:custGeom>
            <a:avLst/>
            <a:gdLst>
              <a:gd name="connsiteX0" fmla="*/ 0 w 2354740"/>
              <a:gd name="connsiteY0" fmla="*/ 0 h 370840"/>
              <a:gd name="connsiteX1" fmla="*/ 2354740 w 2354740"/>
              <a:gd name="connsiteY1" fmla="*/ 0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6" fmla="*/ 2354740 w 2354740"/>
              <a:gd name="connsiteY6" fmla="*/ 0 h 370840"/>
              <a:gd name="connsiteX7" fmla="*/ 2354740 w 2354740"/>
              <a:gd name="connsiteY7" fmla="*/ 185420 h 3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740" h="370840" stroke="0" extrusionOk="0">
                <a:moveTo>
                  <a:pt x="0" y="0"/>
                </a:moveTo>
                <a:cubicBezTo>
                  <a:pt x="712992" y="118645"/>
                  <a:pt x="1268267" y="116012"/>
                  <a:pt x="2354740" y="0"/>
                </a:cubicBezTo>
                <a:cubicBezTo>
                  <a:pt x="2345342" y="71485"/>
                  <a:pt x="2353246" y="118889"/>
                  <a:pt x="2354740" y="185420"/>
                </a:cubicBezTo>
                <a:cubicBezTo>
                  <a:pt x="2309325" y="247148"/>
                  <a:pt x="2206553" y="332975"/>
                  <a:pt x="2169320" y="370840"/>
                </a:cubicBezTo>
                <a:cubicBezTo>
                  <a:pt x="1493153" y="391027"/>
                  <a:pt x="1043606" y="523320"/>
                  <a:pt x="0" y="370840"/>
                </a:cubicBezTo>
                <a:cubicBezTo>
                  <a:pt x="-1622" y="305605"/>
                  <a:pt x="14437" y="78835"/>
                  <a:pt x="0" y="0"/>
                </a:cubicBezTo>
                <a:close/>
              </a:path>
              <a:path w="2354740" h="370840" stroke="0" extrusionOk="0">
                <a:moveTo>
                  <a:pt x="2169320" y="370840"/>
                </a:moveTo>
                <a:cubicBezTo>
                  <a:pt x="2198482" y="306854"/>
                  <a:pt x="2214208" y="247614"/>
                  <a:pt x="2206404" y="222504"/>
                </a:cubicBezTo>
                <a:cubicBezTo>
                  <a:pt x="2249564" y="211072"/>
                  <a:pt x="2283498" y="200097"/>
                  <a:pt x="2354740" y="185420"/>
                </a:cubicBezTo>
                <a:cubicBezTo>
                  <a:pt x="2302327" y="217510"/>
                  <a:pt x="2177684" y="338903"/>
                  <a:pt x="2169320" y="370840"/>
                </a:cubicBezTo>
                <a:close/>
              </a:path>
              <a:path w="2354740" h="370840" fill="none" extrusionOk="0">
                <a:moveTo>
                  <a:pt x="2169320" y="370840"/>
                </a:moveTo>
                <a:cubicBezTo>
                  <a:pt x="2168375" y="335120"/>
                  <a:pt x="2196758" y="276425"/>
                  <a:pt x="2206404" y="222504"/>
                </a:cubicBezTo>
                <a:cubicBezTo>
                  <a:pt x="2239188" y="213337"/>
                  <a:pt x="2307041" y="189741"/>
                  <a:pt x="2354740" y="185420"/>
                </a:cubicBezTo>
                <a:cubicBezTo>
                  <a:pt x="2270203" y="277353"/>
                  <a:pt x="2194838" y="352279"/>
                  <a:pt x="2169320" y="370840"/>
                </a:cubicBezTo>
                <a:cubicBezTo>
                  <a:pt x="1769330" y="489151"/>
                  <a:pt x="565246" y="269695"/>
                  <a:pt x="0" y="370840"/>
                </a:cubicBezTo>
                <a:cubicBezTo>
                  <a:pt x="-24028" y="219873"/>
                  <a:pt x="7627" y="55327"/>
                  <a:pt x="0" y="0"/>
                </a:cubicBezTo>
                <a:cubicBezTo>
                  <a:pt x="696727" y="-119236"/>
                  <a:pt x="1286402" y="89530"/>
                  <a:pt x="2354740" y="0"/>
                </a:cubicBezTo>
                <a:cubicBezTo>
                  <a:pt x="2362761" y="51041"/>
                  <a:pt x="2370108" y="125000"/>
                  <a:pt x="2354740" y="185420"/>
                </a:cubicBezTo>
              </a:path>
              <a:path w="2354740" h="370840" fill="none" stroke="0" extrusionOk="0">
                <a:moveTo>
                  <a:pt x="2169320" y="370840"/>
                </a:moveTo>
                <a:cubicBezTo>
                  <a:pt x="2180666" y="356560"/>
                  <a:pt x="2186574" y="289580"/>
                  <a:pt x="2206404" y="222504"/>
                </a:cubicBezTo>
                <a:cubicBezTo>
                  <a:pt x="2229644" y="229093"/>
                  <a:pt x="2300445" y="190207"/>
                  <a:pt x="2354740" y="185420"/>
                </a:cubicBezTo>
                <a:cubicBezTo>
                  <a:pt x="2303244" y="203611"/>
                  <a:pt x="2255566" y="288856"/>
                  <a:pt x="2169320" y="370840"/>
                </a:cubicBezTo>
                <a:cubicBezTo>
                  <a:pt x="1796140" y="220401"/>
                  <a:pt x="783745" y="456719"/>
                  <a:pt x="0" y="370840"/>
                </a:cubicBezTo>
                <a:cubicBezTo>
                  <a:pt x="25021" y="223231"/>
                  <a:pt x="-25071" y="130064"/>
                  <a:pt x="0" y="0"/>
                </a:cubicBezTo>
                <a:cubicBezTo>
                  <a:pt x="754733" y="-155197"/>
                  <a:pt x="1373226" y="-163020"/>
                  <a:pt x="2354740" y="0"/>
                </a:cubicBezTo>
                <a:cubicBezTo>
                  <a:pt x="2343840" y="86890"/>
                  <a:pt x="2338358" y="116456"/>
                  <a:pt x="2354740" y="185420"/>
                </a:cubicBezTo>
              </a:path>
            </a:pathLst>
          </a:custGeom>
          <a:solidFill>
            <a:srgbClr val="FFF5ED"/>
          </a:solidFill>
          <a:ln w="12700" cmpd="sng">
            <a:solidFill>
              <a:srgbClr val="FDE3D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de-DE" sz="1200" dirty="0">
                <a:solidFill>
                  <a:schemeClr val="tx1"/>
                </a:solidFill>
              </a:rPr>
              <a:t>Auf der Rückseite geht es weiter…</a:t>
            </a:r>
            <a:endParaRPr dirty="0"/>
          </a:p>
        </p:txBody>
      </p:sp>
    </p:spTree>
    <p:extLst>
      <p:ext uri="{BB962C8B-B14F-4D97-AF65-F5344CB8AC3E}">
        <p14:creationId xmlns:p14="http://schemas.microsoft.com/office/powerpoint/2010/main" val="180166984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560" name="Tabelle 31"/>
          <p:cNvGraphicFramePr>
            <a:graphicFrameLocks/>
          </p:cNvGraphicFramePr>
          <p:nvPr>
            <p:extLst>
              <p:ext uri="{D42A27DB-BD31-4B8C-83A1-F6EECF244321}">
                <p14:modId xmlns:p14="http://schemas.microsoft.com/office/powerpoint/2010/main" val="3356915514"/>
              </p:ext>
            </p:extLst>
          </p:nvPr>
        </p:nvGraphicFramePr>
        <p:xfrm>
          <a:off x="366889" y="1103581"/>
          <a:ext cx="6072237" cy="4526724"/>
        </p:xfrm>
        <a:graphic>
          <a:graphicData uri="http://schemas.openxmlformats.org/drawingml/2006/table">
            <a:tbl>
              <a:tblPr bandRow="1"/>
              <a:tblGrid>
                <a:gridCol w="6072237">
                  <a:extLst>
                    <a:ext uri="{9D8B030D-6E8A-4147-A177-3AD203B41FA5}">
                      <a16:colId xmlns:a16="http://schemas.microsoft.com/office/drawing/2014/main" val="20000"/>
                    </a:ext>
                  </a:extLst>
                </a:gridCol>
              </a:tblGrid>
              <a:tr h="389144">
                <a:tc>
                  <a:txBody>
                    <a:bodyPr/>
                    <a:lstStyle/>
                    <a:p>
                      <a:pPr algn="ctr" defTabSz="685800">
                        <a:defRPr sz="1600" b="1"/>
                      </a:pPr>
                      <a:r>
                        <a:rPr lang="de-DE" sz="1400" dirty="0"/>
                        <a:t>Feedback geben</a:t>
                      </a:r>
                      <a:endParaRPr sz="1400" dirty="0"/>
                    </a:p>
                  </a:txBody>
                  <a:tcPr marL="45720" marR="45720">
                    <a:solidFill>
                      <a:srgbClr val="E0E0E0"/>
                    </a:solidFill>
                  </a:tcPr>
                </a:tc>
                <a:extLst>
                  <a:ext uri="{0D108BD9-81ED-4DB2-BD59-A6C34878D82A}">
                    <a16:rowId xmlns:a16="http://schemas.microsoft.com/office/drawing/2014/main" val="10000"/>
                  </a:ext>
                </a:extLst>
              </a:tr>
              <a:tr h="4137580">
                <a:tc>
                  <a:txBody>
                    <a:bodyPr/>
                    <a:lstStyle/>
                    <a:p>
                      <a:pPr algn="l">
                        <a:defRPr/>
                      </a:pPr>
                      <a:endParaRPr dirty="0"/>
                    </a:p>
                  </a:txBody>
                  <a:tcPr marL="45720" marR="45720">
                    <a:solidFill>
                      <a:schemeClr val="bg1">
                        <a:lumMod val="95000"/>
                      </a:schemeClr>
                    </a:solidFill>
                  </a:tcPr>
                </a:tc>
                <a:extLst>
                  <a:ext uri="{0D108BD9-81ED-4DB2-BD59-A6C34878D82A}">
                    <a16:rowId xmlns:a16="http://schemas.microsoft.com/office/drawing/2014/main" val="10001"/>
                  </a:ext>
                </a:extLst>
              </a:tr>
            </a:tbl>
          </a:graphicData>
        </a:graphic>
      </p:graphicFrame>
      <p:sp>
        <p:nvSpPr>
          <p:cNvPr id="1565" name="Textfeld 39"/>
          <p:cNvSpPr txBox="1"/>
          <p:nvPr/>
        </p:nvSpPr>
        <p:spPr bwMode="auto">
          <a:xfrm>
            <a:off x="183164" y="589789"/>
            <a:ext cx="6595489"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 9: Skript für Modellierung</a:t>
            </a:r>
            <a:endParaRPr/>
          </a:p>
        </p:txBody>
      </p:sp>
      <p:sp>
        <p:nvSpPr>
          <p:cNvPr id="20"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2" name="TextBox 1">
            <a:extLst>
              <a:ext uri="{FF2B5EF4-FFF2-40B4-BE49-F238E27FC236}">
                <a16:creationId xmlns:a16="http://schemas.microsoft.com/office/drawing/2014/main" id="{0E51A86D-3D41-40B2-8003-34257F30D6D8}"/>
              </a:ext>
            </a:extLst>
          </p:cNvPr>
          <p:cNvSpPr txBox="1"/>
          <p:nvPr/>
        </p:nvSpPr>
        <p:spPr bwMode="auto">
          <a:xfrm>
            <a:off x="518450" y="1659987"/>
            <a:ext cx="5821100" cy="3970318"/>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l">
              <a:defRPr/>
            </a:pPr>
            <a:r>
              <a:rPr lang="de-DE" sz="1400" dirty="0">
                <a:solidFill>
                  <a:schemeClr val="tx1"/>
                </a:solidFill>
                <a:latin typeface="+mn-lt"/>
                <a:ea typeface="Calibri"/>
                <a:cs typeface="Calibri"/>
              </a:rPr>
              <a:t>Das ist eine ziemlich gute Bildergeschichte! Ich glaube nicht, dass ich etwas Nützliches zu sagen habe. Aber vielleicht hilft mir der Feedback-Bogen. Ich werde einfach Schritt für Schritt vorgehen und es mir genauer ansehen. Ok, los geht‘s! Was ist der erste Punkt? </a:t>
            </a:r>
            <a:r>
              <a:rPr lang="de-DE" sz="1400" b="1" dirty="0">
                <a:solidFill>
                  <a:schemeClr val="tx1"/>
                </a:solidFill>
                <a:latin typeface="+mn-lt"/>
                <a:ea typeface="Calibri"/>
                <a:cs typeface="Calibri"/>
              </a:rPr>
              <a:t>„Deine Geschichte hat eine passende Überschrift.“ </a:t>
            </a:r>
            <a:r>
              <a:rPr lang="de-DE" sz="1400" dirty="0">
                <a:solidFill>
                  <a:schemeClr val="tx1"/>
                </a:solidFill>
                <a:latin typeface="+mn-lt"/>
                <a:ea typeface="Calibri"/>
                <a:cs typeface="Calibri"/>
              </a:rPr>
              <a:t>Ja, die Überschrift passt gut. Dann kann ich hier die Sonne ankreuzen. Weiter geht es mit den W-Fragen </a:t>
            </a:r>
            <a:r>
              <a:rPr lang="de-DE" sz="1400" b="1" dirty="0">
                <a:solidFill>
                  <a:schemeClr val="tx1"/>
                </a:solidFill>
                <a:latin typeface="+mn-lt"/>
                <a:ea typeface="Calibri"/>
                <a:cs typeface="Calibri"/>
              </a:rPr>
              <a:t>wann </a:t>
            </a:r>
            <a:r>
              <a:rPr lang="de-DE" sz="1400" b="0" dirty="0">
                <a:solidFill>
                  <a:schemeClr val="tx1"/>
                </a:solidFill>
                <a:latin typeface="+mn-lt"/>
                <a:ea typeface="Calibri"/>
                <a:cs typeface="Calibri"/>
              </a:rPr>
              <a:t>und </a:t>
            </a:r>
            <a:r>
              <a:rPr lang="de-DE" sz="1400" b="1" dirty="0">
                <a:solidFill>
                  <a:schemeClr val="tx1"/>
                </a:solidFill>
                <a:latin typeface="+mn-lt"/>
                <a:ea typeface="Calibri"/>
                <a:cs typeface="Calibri"/>
              </a:rPr>
              <a:t>wo</a:t>
            </a:r>
            <a:r>
              <a:rPr lang="de-DE" sz="1400" dirty="0">
                <a:solidFill>
                  <a:schemeClr val="tx1"/>
                </a:solidFill>
                <a:latin typeface="+mn-lt"/>
                <a:ea typeface="Calibri"/>
                <a:cs typeface="Calibri"/>
              </a:rPr>
              <a:t>. </a:t>
            </a:r>
            <a:r>
              <a:rPr lang="de-DE" sz="1400" dirty="0" err="1">
                <a:solidFill>
                  <a:schemeClr val="tx1"/>
                </a:solidFill>
                <a:latin typeface="+mn-lt"/>
                <a:ea typeface="Calibri"/>
                <a:cs typeface="Calibri"/>
              </a:rPr>
              <a:t>Hmm</a:t>
            </a:r>
            <a:r>
              <a:rPr lang="de-DE" sz="1400" dirty="0">
                <a:solidFill>
                  <a:schemeClr val="tx1"/>
                </a:solidFill>
                <a:latin typeface="+mn-lt"/>
                <a:ea typeface="Calibri"/>
                <a:cs typeface="Calibri"/>
              </a:rPr>
              <a:t>…, hier steht, dass es ein Montag ist, aber ich erfahre nicht, wo die Geschichte spielt. Das ist mir vorher gar nicht aufgefallen. Dann kann ich hier die Mitte ankreuzen. Super, ich komme richtig gut voran. Weiter geht’s mit den Personen, also die Frage </a:t>
            </a:r>
            <a:r>
              <a:rPr lang="de-DE" sz="1400" b="1" dirty="0">
                <a:solidFill>
                  <a:schemeClr val="tx1"/>
                </a:solidFill>
                <a:latin typeface="+mn-lt"/>
                <a:ea typeface="Calibri"/>
                <a:cs typeface="Calibri"/>
              </a:rPr>
              <a:t>wer </a:t>
            </a:r>
            <a:r>
              <a:rPr lang="de-DE" sz="1400" b="0" dirty="0">
                <a:solidFill>
                  <a:schemeClr val="tx1"/>
                </a:solidFill>
                <a:latin typeface="+mn-lt"/>
                <a:ea typeface="Calibri"/>
                <a:cs typeface="Calibri"/>
              </a:rPr>
              <a:t>in der Geschichte vorkommt</a:t>
            </a:r>
            <a:r>
              <a:rPr lang="de-DE" sz="1400" dirty="0">
                <a:solidFill>
                  <a:schemeClr val="tx1"/>
                </a:solidFill>
                <a:latin typeface="+mn-lt"/>
                <a:ea typeface="Calibri"/>
                <a:cs typeface="Calibri"/>
              </a:rPr>
              <a:t>. Ich lese mir nochmal den Abschnitt im Text durch. In dem Text werden alle Personen benannt, die ich auch auf den Bildern sehen kann. Außerdem wurden den Personen Namen gegeben. Das ist super,  dann kann ich hier die Sonne ankreuzen. </a:t>
            </a:r>
          </a:p>
          <a:p>
            <a:pPr algn="l">
              <a:defRPr/>
            </a:pPr>
            <a:endParaRPr lang="de-DE" sz="1400" dirty="0">
              <a:latin typeface="+mn-lt"/>
            </a:endParaRPr>
          </a:p>
          <a:p>
            <a:pPr algn="l">
              <a:defRPr/>
            </a:pPr>
            <a:r>
              <a:rPr lang="de-DE" sz="1400" dirty="0">
                <a:solidFill>
                  <a:schemeClr val="tx1"/>
                </a:solidFill>
                <a:latin typeface="+mn-lt"/>
                <a:ea typeface="Calibri"/>
                <a:cs typeface="Calibri"/>
              </a:rPr>
              <a:t>So mache ich nun mit allen Kriterien des Feedbackbogens weiter. Das ist ja gar nicht so schwer, weil ich mich gut an der Tabelle orientieren kann.</a:t>
            </a:r>
            <a:endParaRPr lang="de-DE" sz="1400" dirty="0">
              <a:latin typeface="+mn-lt"/>
            </a:endParaRPr>
          </a:p>
          <a:p>
            <a:endParaRPr lang="de-DE" sz="1400" dirty="0">
              <a:latin typeface="+mn-lt"/>
            </a:endParaRPr>
          </a:p>
        </p:txBody>
      </p:sp>
      <p:sp>
        <p:nvSpPr>
          <p:cNvPr id="8" name="Slide Number Placeholder 3">
            <a:extLst>
              <a:ext uri="{FF2B5EF4-FFF2-40B4-BE49-F238E27FC236}">
                <a16:creationId xmlns:a16="http://schemas.microsoft.com/office/drawing/2014/main" id="{AAC08F73-F6B4-4635-AFFD-FCBF2F3FBEEC}"/>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166</a:t>
            </a:fld>
            <a:endParaRPr lang="de-DE"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el 1"/>
          <p:cNvSpPr txBox="1"/>
          <p:nvPr/>
        </p:nvSpPr>
        <p:spPr bwMode="auto">
          <a:xfrm>
            <a:off x="1060615" y="814008"/>
            <a:ext cx="5915027" cy="1914702"/>
          </a:xfrm>
          <a:prstGeom prst="rect">
            <a:avLst/>
          </a:prstGeom>
          <a:ln w="12700">
            <a:miter lim="400000"/>
          </a:ln>
        </p:spPr>
        <p:txBody>
          <a:bodyPr lIns="45718" tIns="45718" rIns="45718" bIns="45718" anchor="ctr">
            <a:normAutofit/>
          </a:bodyPr>
          <a:lstStyle>
            <a:lvl1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1pPr>
            <a:lvl2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2pPr>
            <a:lvl3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3pPr>
            <a:lvl4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4pPr>
            <a:lvl5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5pPr>
            <a:lvl6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6pPr>
            <a:lvl7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7pPr>
            <a:lvl8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8pPr>
            <a:lvl9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9pPr>
          </a:lstStyle>
          <a:p>
            <a:pPr>
              <a:defRPr/>
            </a:pPr>
            <a:r>
              <a:rPr lang="de-DE" sz="7200" dirty="0">
                <a:highlight>
                  <a:srgbClr val="FFFF00"/>
                </a:highlight>
              </a:rPr>
              <a:t>siehe AB 9</a:t>
            </a:r>
            <a:endParaRPr dirty="0"/>
          </a:p>
        </p:txBody>
      </p:sp>
      <p:sp>
        <p:nvSpPr>
          <p:cNvPr id="7" name="Slide Number Placeholder 6"/>
          <p:cNvSpPr>
            <a:spLocks noGrp="1"/>
          </p:cNvSpPr>
          <p:nvPr>
            <p:ph type="sldNum" sz="quarter" idx="2"/>
          </p:nvPr>
        </p:nvSpPr>
        <p:spPr bwMode="auto"/>
        <p:txBody>
          <a:bodyPr/>
          <a:lstStyle/>
          <a:p>
            <a:pPr>
              <a:defRPr/>
            </a:pPr>
            <a:fld id="{86CB4B4D-7CA3-9044-876B-883B54F8677D}" type="slidenum">
              <a:rPr lang="de-DE"/>
              <a:t>167</a:t>
            </a:fld>
            <a:endParaRPr lang="de-DE"/>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168</a:t>
            </a:fld>
            <a:endParaRPr lang="de-DE"/>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rot="5400000">
            <a:off x="1774563" y="4807754"/>
            <a:ext cx="9890528"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pc="600" dirty="0">
                <a:solidFill>
                  <a:schemeClr val="bg1"/>
                </a:solidFill>
                <a:latin typeface="Kollektif"/>
                <a:ea typeface="Noteworthy Light"/>
              </a:rPr>
              <a:t>Plakat 3</a:t>
            </a:r>
            <a:endParaRPr dirty="0"/>
          </a:p>
        </p:txBody>
      </p:sp>
      <p:pic>
        <p:nvPicPr>
          <p:cNvPr id="13" name="Picture 12"/>
          <p:cNvPicPr>
            <a:picLocks noChangeAspect="1"/>
          </p:cNvPicPr>
          <p:nvPr/>
        </p:nvPicPr>
        <p:blipFill>
          <a:blip r:embed="rId2">
            <a:clrChange>
              <a:clrFrom>
                <a:srgbClr val="FFFFFF"/>
              </a:clrFrom>
              <a:clrTo>
                <a:srgbClr val="FFFFFF">
                  <a:alpha val="0"/>
                </a:srgbClr>
              </a:clrTo>
            </a:clrChange>
          </a:blip>
          <a:srcRect l="13031" r="10058" b="6025"/>
          <a:stretch/>
        </p:blipFill>
        <p:spPr bwMode="auto">
          <a:xfrm>
            <a:off x="-623593" y="6075651"/>
            <a:ext cx="4688483" cy="3822101"/>
          </a:xfrm>
          <a:prstGeom prst="rect">
            <a:avLst/>
          </a:prstGeom>
        </p:spPr>
      </p:pic>
      <p:sp>
        <p:nvSpPr>
          <p:cNvPr id="2" name="TextBox 1"/>
          <p:cNvSpPr txBox="1"/>
          <p:nvPr/>
        </p:nvSpPr>
        <p:spPr bwMode="auto">
          <a:xfrm>
            <a:off x="276344" y="450499"/>
            <a:ext cx="6305312" cy="95410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2800">
                <a:latin typeface="Calibri"/>
              </a:rPr>
              <a:t>Werfen Sie einen Blick in die Posterrolle für die unten aufgeführten Gegenstände.</a:t>
            </a:r>
            <a:endParaRPr/>
          </a:p>
        </p:txBody>
      </p:sp>
      <p:sp>
        <p:nvSpPr>
          <p:cNvPr id="19" name="TextBox 18"/>
          <p:cNvSpPr txBox="1"/>
          <p:nvPr/>
        </p:nvSpPr>
        <p:spPr bwMode="auto">
          <a:xfrm>
            <a:off x="1232017" y="1480534"/>
            <a:ext cx="5168783"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000" dirty="0">
                <a:latin typeface="Calibri"/>
              </a:rPr>
              <a:t>Plakat „Zwei Sterne und ein Wunsch“</a:t>
            </a:r>
            <a:endParaRPr sz="2000" dirty="0"/>
          </a:p>
        </p:txBody>
      </p:sp>
      <p:pic>
        <p:nvPicPr>
          <p:cNvPr id="26" name="Picture 25"/>
          <p:cNvPicPr>
            <a:picLocks noChangeAspect="1"/>
          </p:cNvPicPr>
          <p:nvPr/>
        </p:nvPicPr>
        <p:blipFill>
          <a:blip r:embed="rId3">
            <a:duotone>
              <a:schemeClr val="accent6">
                <a:shade val="45000"/>
                <a:satMod val="135000"/>
              </a:schemeClr>
              <a:prstClr val="white"/>
            </a:duotone>
          </a:blip>
          <a:stretch/>
        </p:blipFill>
        <p:spPr bwMode="auto">
          <a:xfrm rot="15759340">
            <a:off x="2013832" y="6257942"/>
            <a:ext cx="1817892" cy="1738359"/>
          </a:xfrm>
          <a:prstGeom prst="rect">
            <a:avLst/>
          </a:prstGeom>
        </p:spPr>
      </p:pic>
      <p:sp>
        <p:nvSpPr>
          <p:cNvPr id="14" name="Rectangle"/>
          <p:cNvSpPr/>
          <p:nvPr/>
        </p:nvSpPr>
        <p:spPr bwMode="auto">
          <a:xfrm>
            <a:off x="17906" y="-511"/>
            <a:ext cx="276345" cy="9898263"/>
          </a:xfrm>
          <a:prstGeom prst="rect">
            <a:avLst/>
          </a:prstGeom>
          <a:solidFill>
            <a:schemeClr val="accent6">
              <a:lumMod val="60000"/>
              <a:lumOff val="40000"/>
            </a:schemeClr>
          </a:solidFill>
          <a:ln w="19050" cap="flat">
            <a:solidFill>
              <a:schemeClr val="accent6">
                <a:lumMod val="60000"/>
                <a:lumOff val="40000"/>
              </a:schemeClr>
            </a:solidFill>
            <a:prstDash val="solid"/>
            <a:miter lim="800000"/>
          </a:ln>
          <a:effectLst/>
        </p:spPr>
        <p:txBody>
          <a:bodyPr wrap="square" lIns="45718" tIns="45718" rIns="45718" bIns="45718" numCol="1" anchor="ctr">
            <a:noAutofit/>
          </a:bodyPr>
          <a:lstStyle/>
          <a:p>
            <a:pPr>
              <a:defRPr>
                <a:solidFill>
                  <a:srgbClr val="FFFFFF"/>
                </a:solidFill>
                <a:latin typeface="Fibel Nord"/>
                <a:ea typeface="Fibel Nord"/>
                <a:cs typeface="Fibel Nord"/>
              </a:defRPr>
            </a:pPr>
            <a:endParaRPr/>
          </a:p>
        </p:txBody>
      </p:sp>
      <p:pic>
        <p:nvPicPr>
          <p:cNvPr id="4" name="Grafik 3"/>
          <p:cNvPicPr>
            <a:picLocks noChangeAspect="1"/>
          </p:cNvPicPr>
          <p:nvPr/>
        </p:nvPicPr>
        <p:blipFill>
          <a:blip r:embed="rId4"/>
          <a:stretch/>
        </p:blipFill>
        <p:spPr bwMode="auto">
          <a:xfrm>
            <a:off x="2700510" y="2400710"/>
            <a:ext cx="2401019" cy="3469568"/>
          </a:xfrm>
          <a:prstGeom prst="rect">
            <a:avLst/>
          </a:prstGeom>
          <a:ln>
            <a:noFill/>
          </a:ln>
          <a:effectLst>
            <a:outerShdw blurRad="292100" dist="139700" dir="2700000" algn="tl" rotWithShape="0">
              <a:srgbClr val="333333">
                <a:alpha val="65000"/>
              </a:srgbClr>
            </a:outerShdw>
          </a:effectLst>
        </p:spPr>
      </p:pic>
      <p:sp>
        <p:nvSpPr>
          <p:cNvPr id="10" name="Slide Number Placeholder 3">
            <a:extLst>
              <a:ext uri="{FF2B5EF4-FFF2-40B4-BE49-F238E27FC236}">
                <a16:creationId xmlns:a16="http://schemas.microsoft.com/office/drawing/2014/main" id="{943B5A36-C542-49E3-A65E-996299A7A55F}"/>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169</a:t>
            </a:fld>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7" name="TextBox 2"/>
          <p:cNvSpPr txBox="1"/>
          <p:nvPr/>
        </p:nvSpPr>
        <p:spPr bwMode="auto">
          <a:xfrm>
            <a:off x="248152" y="423281"/>
            <a:ext cx="5933432" cy="430883"/>
          </a:xfrm>
          <a:prstGeom prst="rect">
            <a:avLst/>
          </a:prstGeom>
          <a:grpFill/>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1.1b: Eine Bildergeschichte</a:t>
            </a:r>
            <a:endParaRPr sz="2200" spc="50" dirty="0"/>
          </a:p>
        </p:txBody>
      </p:sp>
      <p:sp>
        <p:nvSpPr>
          <p:cNvPr id="46" name="TextBox 45"/>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8" name="Rectangle 7"/>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nvGrpSpPr>
          <p:cNvPr id="52" name="Gruppieren 1"/>
          <p:cNvGrpSpPr/>
          <p:nvPr/>
        </p:nvGrpSpPr>
        <p:grpSpPr bwMode="auto">
          <a:xfrm>
            <a:off x="453513" y="1402776"/>
            <a:ext cx="5950973" cy="369328"/>
            <a:chOff x="0" y="11071"/>
            <a:chExt cx="5950972" cy="375399"/>
          </a:xfrm>
        </p:grpSpPr>
        <p:sp>
          <p:nvSpPr>
            <p:cNvPr id="53" name="TextBox 20"/>
            <p:cNvSpPr txBox="1"/>
            <p:nvPr/>
          </p:nvSpPr>
          <p:spPr bwMode="auto">
            <a:xfrm>
              <a:off x="396000" y="11071"/>
              <a:ext cx="5554972" cy="375399"/>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Beschreibt in Partnerarbeit, was auf den Bildern passiert</a:t>
              </a:r>
              <a:r>
                <a:rPr lang="de-DE" dirty="0"/>
                <a:t>.</a:t>
              </a:r>
              <a:endParaRPr dirty="0"/>
            </a:p>
          </p:txBody>
        </p:sp>
        <p:grpSp>
          <p:nvGrpSpPr>
            <p:cNvPr id="54" name="Oval 22"/>
            <p:cNvGrpSpPr/>
            <p:nvPr/>
          </p:nvGrpSpPr>
          <p:grpSpPr bwMode="auto">
            <a:xfrm>
              <a:off x="0" y="27146"/>
              <a:ext cx="360001" cy="343926"/>
              <a:chOff x="0" y="27146"/>
              <a:chExt cx="360000" cy="343925"/>
            </a:xfrm>
          </p:grpSpPr>
          <p:sp>
            <p:nvSpPr>
              <p:cNvPr id="55" name="Circle"/>
              <p:cNvSpPr/>
              <p:nvPr/>
            </p:nvSpPr>
            <p:spPr bwMode="auto">
              <a:xfrm>
                <a:off x="0" y="27146"/>
                <a:ext cx="360000" cy="343925"/>
              </a:xfrm>
              <a:custGeom>
                <a:avLst/>
                <a:gdLst>
                  <a:gd name="connsiteX0" fmla="*/ 0 w 360000"/>
                  <a:gd name="connsiteY0" fmla="*/ 171963 h 343925"/>
                  <a:gd name="connsiteX1" fmla="*/ 180000 w 360000"/>
                  <a:gd name="connsiteY1" fmla="*/ 0 h 343925"/>
                  <a:gd name="connsiteX2" fmla="*/ 360000 w 360000"/>
                  <a:gd name="connsiteY2" fmla="*/ 171963 h 343925"/>
                  <a:gd name="connsiteX3" fmla="*/ 180000 w 360000"/>
                  <a:gd name="connsiteY3" fmla="*/ 343926 h 343925"/>
                  <a:gd name="connsiteX4" fmla="*/ 0 w 360000"/>
                  <a:gd name="connsiteY4" fmla="*/ 171963 h 34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43925" fill="none" extrusionOk="0">
                    <a:moveTo>
                      <a:pt x="0" y="171963"/>
                    </a:moveTo>
                    <a:cubicBezTo>
                      <a:pt x="14680" y="78731"/>
                      <a:pt x="83894" y="-6802"/>
                      <a:pt x="180000" y="0"/>
                    </a:cubicBezTo>
                    <a:cubicBezTo>
                      <a:pt x="260009" y="-2971"/>
                      <a:pt x="351423" y="85065"/>
                      <a:pt x="360000" y="171963"/>
                    </a:cubicBezTo>
                    <a:cubicBezTo>
                      <a:pt x="359756" y="264607"/>
                      <a:pt x="268606" y="358943"/>
                      <a:pt x="180000" y="343926"/>
                    </a:cubicBezTo>
                    <a:cubicBezTo>
                      <a:pt x="93689" y="351260"/>
                      <a:pt x="27158" y="273466"/>
                      <a:pt x="0" y="171963"/>
                    </a:cubicBezTo>
                    <a:close/>
                  </a:path>
                  <a:path w="360000" h="343925" stroke="0" extrusionOk="0">
                    <a:moveTo>
                      <a:pt x="0" y="171963"/>
                    </a:moveTo>
                    <a:cubicBezTo>
                      <a:pt x="-4592" y="74157"/>
                      <a:pt x="70020" y="3967"/>
                      <a:pt x="180000" y="0"/>
                    </a:cubicBezTo>
                    <a:cubicBezTo>
                      <a:pt x="302730" y="4909"/>
                      <a:pt x="341839" y="77567"/>
                      <a:pt x="360000" y="171963"/>
                    </a:cubicBezTo>
                    <a:cubicBezTo>
                      <a:pt x="340518" y="285961"/>
                      <a:pt x="278914" y="346673"/>
                      <a:pt x="180000" y="343926"/>
                    </a:cubicBezTo>
                    <a:cubicBezTo>
                      <a:pt x="55723" y="330321"/>
                      <a:pt x="12815" y="273059"/>
                      <a:pt x="0" y="171963"/>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56" name="1"/>
              <p:cNvSpPr txBox="1"/>
              <p:nvPr/>
            </p:nvSpPr>
            <p:spPr bwMode="auto">
              <a:xfrm>
                <a:off x="103970" y="116486"/>
                <a:ext cx="152060" cy="137864"/>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mn-lt"/>
                    <a:ea typeface="+mn-ea"/>
                    <a:cs typeface="+mn-cs"/>
                  </a:defRPr>
                </a:lvl1pPr>
              </a:lstStyle>
              <a:p>
                <a:pPr>
                  <a:defRPr/>
                </a:pPr>
                <a:r>
                  <a:rPr lang="de-DE"/>
                  <a:t>1</a:t>
                </a:r>
                <a:endParaRPr/>
              </a:p>
            </p:txBody>
          </p:sp>
        </p:grpSp>
      </p:grpSp>
      <p:sp>
        <p:nvSpPr>
          <p:cNvPr id="4" name="TextBox 13"/>
          <p:cNvSpPr txBox="1"/>
          <p:nvPr/>
        </p:nvSpPr>
        <p:spPr bwMode="auto">
          <a:xfrm>
            <a:off x="380690" y="7545436"/>
            <a:ext cx="5497073" cy="589068"/>
          </a:xfrm>
          <a:prstGeom prst="rect">
            <a:avLst/>
          </a:prstGeom>
          <a:ln w="12700">
            <a:miter lim="400000"/>
          </a:ln>
        </p:spPr>
        <p:txBody>
          <a:bodyPr wrap="square" lIns="45718" tIns="45718" rIns="45718" bIns="45718">
            <a:spAutoFit/>
          </a:bodyPr>
          <a:lstStyle>
            <a:lvl1pPr>
              <a:lnSpc>
                <a:spcPct val="150000"/>
              </a:lnSpc>
              <a:defRPr>
                <a:latin typeface="Comic Sans MS"/>
                <a:ea typeface="Comic Sans MS"/>
                <a:cs typeface="Comic Sans MS"/>
              </a:defRPr>
            </a:lvl1pPr>
          </a:lstStyle>
          <a:p>
            <a:pPr>
              <a:defRPr/>
            </a:pPr>
            <a:endParaRPr sz="2400">
              <a:solidFill>
                <a:schemeClr val="accent5">
                  <a:lumMod val="50000"/>
                </a:schemeClr>
              </a:solidFill>
              <a:latin typeface="Noteworthy Light"/>
              <a:ea typeface="Noteworthy Light"/>
            </a:endParaRPr>
          </a:p>
        </p:txBody>
      </p:sp>
      <p:cxnSp>
        <p:nvCxnSpPr>
          <p:cNvPr id="14" name="Gerade Verbindung mit Pfeil 13"/>
          <p:cNvCxnSpPr>
            <a:cxnSpLocks/>
          </p:cNvCxnSpPr>
          <p:nvPr/>
        </p:nvCxnSpPr>
        <p:spPr bwMode="auto">
          <a:xfrm flipV="1">
            <a:off x="4952304" y="4989724"/>
            <a:ext cx="389717" cy="308835"/>
          </a:xfrm>
          <a:prstGeom prst="straightConnector1">
            <a:avLst/>
          </a:prstGeom>
          <a:noFill/>
          <a:ln w="25400" cap="flat">
            <a:solidFill>
              <a:schemeClr val="tx1"/>
            </a:solidFill>
            <a:prstDash val="solid"/>
            <a:round/>
            <a:tailEnd type="triangle"/>
          </a:ln>
        </p:spPr>
        <p:style>
          <a:lnRef idx="0">
            <a:srgbClr val="000000"/>
          </a:lnRef>
          <a:fillRef idx="0">
            <a:srgbClr val="000000"/>
          </a:fillRef>
          <a:effectRef idx="0">
            <a:srgbClr val="000000"/>
          </a:effectRef>
          <a:fontRef idx="none"/>
        </p:style>
      </p:cxnSp>
      <p:cxnSp>
        <p:nvCxnSpPr>
          <p:cNvPr id="19" name="Gerade Verbindung mit Pfeil 18"/>
          <p:cNvCxnSpPr>
            <a:cxnSpLocks/>
          </p:cNvCxnSpPr>
          <p:nvPr/>
        </p:nvCxnSpPr>
        <p:spPr bwMode="auto">
          <a:xfrm flipH="1" flipV="1">
            <a:off x="1128540" y="6641077"/>
            <a:ext cx="513442" cy="334933"/>
          </a:xfrm>
          <a:prstGeom prst="straightConnector1">
            <a:avLst/>
          </a:prstGeom>
          <a:noFill/>
          <a:ln w="25400" cap="flat">
            <a:solidFill>
              <a:schemeClr val="tx1"/>
            </a:solidFill>
            <a:prstDash val="solid"/>
            <a:round/>
            <a:tailEnd type="triangle"/>
          </a:ln>
        </p:spPr>
        <p:style>
          <a:lnRef idx="0">
            <a:srgbClr val="000000"/>
          </a:lnRef>
          <a:fillRef idx="0">
            <a:srgbClr val="000000"/>
          </a:fillRef>
          <a:effectRef idx="0">
            <a:srgbClr val="000000"/>
          </a:effectRef>
          <a:fontRef idx="none"/>
        </p:style>
      </p:cxnSp>
      <p:pic>
        <p:nvPicPr>
          <p:cNvPr id="9" name="Grafik 8"/>
          <p:cNvPicPr>
            <a:picLocks noChangeAspect="1"/>
          </p:cNvPicPr>
          <p:nvPr/>
        </p:nvPicPr>
        <p:blipFill>
          <a:blip r:embed="rId2"/>
          <a:srcRect l="2208" t="3586" r="12650" b="2754"/>
          <a:stretch/>
        </p:blipFill>
        <p:spPr bwMode="auto">
          <a:xfrm>
            <a:off x="997860" y="3780245"/>
            <a:ext cx="4862280" cy="3312309"/>
          </a:xfrm>
          <a:prstGeom prst="rect">
            <a:avLst/>
          </a:prstGeom>
        </p:spPr>
      </p:pic>
      <p:sp>
        <p:nvSpPr>
          <p:cNvPr id="10" name="Textfeld 9"/>
          <p:cNvSpPr txBox="1"/>
          <p:nvPr/>
        </p:nvSpPr>
        <p:spPr bwMode="auto">
          <a:xfrm rot="573236">
            <a:off x="4204586" y="3238625"/>
            <a:ext cx="1503932"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000">
                <a:solidFill>
                  <a:srgbClr val="9EB8D3"/>
                </a:solidFill>
                <a:latin typeface="Fibel Nord" panose="020B0603050302020204" pitchFamily="34" charset="0"/>
              </a:rPr>
              <a:t>Seil springen</a:t>
            </a:r>
            <a:endParaRPr sz="2000">
              <a:latin typeface="Fibel Nord" panose="020B0603050302020204" pitchFamily="34" charset="0"/>
            </a:endParaRPr>
          </a:p>
        </p:txBody>
      </p:sp>
      <p:sp>
        <p:nvSpPr>
          <p:cNvPr id="11" name="Textfeld 10"/>
          <p:cNvSpPr txBox="1"/>
          <p:nvPr/>
        </p:nvSpPr>
        <p:spPr bwMode="auto">
          <a:xfrm rot="20839359">
            <a:off x="623304" y="3127738"/>
            <a:ext cx="1776448"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dirty="0">
                <a:solidFill>
                  <a:srgbClr val="9EB8D3"/>
                </a:solidFill>
                <a:latin typeface="Fibel Nord" panose="020B0603050302020204" pitchFamily="34" charset="0"/>
              </a:rPr>
              <a:t>Gewichte stemmen</a:t>
            </a:r>
            <a:endParaRPr sz="2000" dirty="0">
              <a:latin typeface="Fibel Nord" panose="020B0603050302020204" pitchFamily="34" charset="0"/>
            </a:endParaRPr>
          </a:p>
        </p:txBody>
      </p:sp>
      <p:pic>
        <p:nvPicPr>
          <p:cNvPr id="12" name="Picture 2" descr="Pfeile, Blau, Fokal, Center, Design"/>
          <p:cNvPicPr>
            <a:picLocks noChangeAspect="1" noChangeArrowheads="1"/>
          </p:cNvPicPr>
          <p:nvPr/>
        </p:nvPicPr>
        <p:blipFill>
          <a:blip r:embed="rId3">
            <a:duotone>
              <a:schemeClr val="accent5">
                <a:shade val="45000"/>
                <a:satMod val="135000"/>
              </a:schemeClr>
              <a:prstClr val="white"/>
            </a:duotone>
          </a:blip>
          <a:srcRect l="70573" t="46035" r="10614" b="35450"/>
          <a:stretch/>
        </p:blipFill>
        <p:spPr bwMode="auto">
          <a:xfrm rot="12883432" flipV="1">
            <a:off x="2543026" y="6975677"/>
            <a:ext cx="597820" cy="446808"/>
          </a:xfrm>
          <a:prstGeom prst="rect">
            <a:avLst/>
          </a:prstGeom>
          <a:noFill/>
        </p:spPr>
      </p:pic>
      <p:pic>
        <p:nvPicPr>
          <p:cNvPr id="13" name="Picture 2" descr="Pfeile, Blau, Fokal, Center, Design"/>
          <p:cNvPicPr>
            <a:picLocks noChangeAspect="1" noChangeArrowheads="1"/>
          </p:cNvPicPr>
          <p:nvPr/>
        </p:nvPicPr>
        <p:blipFill>
          <a:blip r:embed="rId4">
            <a:duotone>
              <a:schemeClr val="accent5">
                <a:shade val="45000"/>
                <a:satMod val="135000"/>
              </a:schemeClr>
              <a:prstClr val="white"/>
            </a:duotone>
          </a:blip>
          <a:srcRect l="63096" t="3696" r="13012" b="70548"/>
          <a:stretch/>
        </p:blipFill>
        <p:spPr bwMode="auto">
          <a:xfrm rot="18578293">
            <a:off x="4602992" y="3690421"/>
            <a:ext cx="666994" cy="546105"/>
          </a:xfrm>
          <a:prstGeom prst="rect">
            <a:avLst/>
          </a:prstGeom>
          <a:noFill/>
        </p:spPr>
      </p:pic>
      <p:pic>
        <p:nvPicPr>
          <p:cNvPr id="17" name="Picture 2" descr="Pfeile, Blau, Fokal, Center, Design"/>
          <p:cNvPicPr>
            <a:picLocks noChangeAspect="1" noChangeArrowheads="1"/>
          </p:cNvPicPr>
          <p:nvPr/>
        </p:nvPicPr>
        <p:blipFill>
          <a:blip r:embed="rId5">
            <a:duotone>
              <a:schemeClr val="accent5">
                <a:shade val="45000"/>
                <a:satMod val="135000"/>
              </a:schemeClr>
              <a:prstClr val="white"/>
            </a:duotone>
          </a:blip>
          <a:srcRect l="13295" t="61715" r="57724" b="16864"/>
          <a:stretch/>
        </p:blipFill>
        <p:spPr bwMode="auto">
          <a:xfrm rot="4761691">
            <a:off x="1022590" y="3615754"/>
            <a:ext cx="809084" cy="454182"/>
          </a:xfrm>
          <a:prstGeom prst="rect">
            <a:avLst/>
          </a:prstGeom>
          <a:noFill/>
        </p:spPr>
      </p:pic>
      <p:pic>
        <p:nvPicPr>
          <p:cNvPr id="20" name="Picture 2" descr="Pfeile, Blau, Fokal, Center, Design"/>
          <p:cNvPicPr>
            <a:picLocks noChangeAspect="1" noChangeArrowheads="1"/>
          </p:cNvPicPr>
          <p:nvPr/>
        </p:nvPicPr>
        <p:blipFill>
          <a:blip r:embed="rId6">
            <a:duotone>
              <a:schemeClr val="accent5">
                <a:shade val="45000"/>
                <a:satMod val="135000"/>
              </a:schemeClr>
              <a:prstClr val="white"/>
            </a:duotone>
          </a:blip>
          <a:srcRect l="70573" t="46035" r="10614" b="35450"/>
          <a:stretch/>
        </p:blipFill>
        <p:spPr bwMode="auto">
          <a:xfrm rot="18194723">
            <a:off x="5244966" y="7063170"/>
            <a:ext cx="525216" cy="392544"/>
          </a:xfrm>
          <a:prstGeom prst="rect">
            <a:avLst/>
          </a:prstGeom>
          <a:noFill/>
        </p:spPr>
      </p:pic>
      <p:sp>
        <p:nvSpPr>
          <p:cNvPr id="21" name="Textfeld 20"/>
          <p:cNvSpPr txBox="1"/>
          <p:nvPr/>
        </p:nvSpPr>
        <p:spPr bwMode="auto">
          <a:xfrm>
            <a:off x="3162990" y="7191386"/>
            <a:ext cx="2005677"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rgbClr val="9EB8D3"/>
                </a:solidFill>
                <a:latin typeface="Fibel Nord" panose="020B0603050302020204" pitchFamily="34" charset="0"/>
              </a:rPr>
              <a:t>jemanden hochheben</a:t>
            </a:r>
            <a:endParaRPr sz="2000">
              <a:latin typeface="Fibel Nord" panose="020B0603050302020204" pitchFamily="34" charset="0"/>
            </a:endParaRPr>
          </a:p>
        </p:txBody>
      </p:sp>
      <p:sp>
        <p:nvSpPr>
          <p:cNvPr id="23" name="Slide Number Placeholder 3">
            <a:extLst>
              <a:ext uri="{FF2B5EF4-FFF2-40B4-BE49-F238E27FC236}">
                <a16:creationId xmlns:a16="http://schemas.microsoft.com/office/drawing/2014/main" id="{B7882C78-F89B-4552-99F6-C09ED949F658}"/>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17</a:t>
            </a:fld>
            <a:endParaRPr lang="de-DE" dirty="0"/>
          </a:p>
        </p:txBody>
      </p:sp>
      <p:pic>
        <p:nvPicPr>
          <p:cNvPr id="25" name="Picture 2" descr="Klassenzimmer, Komische Charaktere">
            <a:extLst>
              <a:ext uri="{FF2B5EF4-FFF2-40B4-BE49-F238E27FC236}">
                <a16:creationId xmlns:a16="http://schemas.microsoft.com/office/drawing/2014/main" id="{14C89AE5-B7EC-4A54-8E1F-BF76B0A075C5}"/>
              </a:ext>
            </a:extLst>
          </p:cNvPr>
          <p:cNvPicPr>
            <a:picLocks noChangeAspect="1" noChangeArrowheads="1"/>
          </p:cNvPicPr>
          <p:nvPr/>
        </p:nvPicPr>
        <p:blipFill>
          <a:blip r:embed="rId7">
            <a:duotone>
              <a:schemeClr val="accent6">
                <a:shade val="45000"/>
                <a:satMod val="135000"/>
              </a:schemeClr>
              <a:prstClr val="white"/>
            </a:duotone>
          </a:blip>
          <a:stretch/>
        </p:blipFill>
        <p:spPr bwMode="auto">
          <a:xfrm>
            <a:off x="5851052" y="1213440"/>
            <a:ext cx="594961" cy="486711"/>
          </a:xfrm>
          <a:prstGeom prst="rect">
            <a:avLst/>
          </a:prstGeom>
          <a:noFill/>
        </p:spPr>
      </p:pic>
      <p:pic>
        <p:nvPicPr>
          <p:cNvPr id="26" name="Picture 4" descr="Rede, Blase, Gestalten, Text, Plaudern">
            <a:extLst>
              <a:ext uri="{FF2B5EF4-FFF2-40B4-BE49-F238E27FC236}">
                <a16:creationId xmlns:a16="http://schemas.microsoft.com/office/drawing/2014/main" id="{241ADCCA-955E-41A3-86EF-60A15968F8E1}"/>
              </a:ext>
            </a:extLst>
          </p:cNvPr>
          <p:cNvPicPr>
            <a:picLocks noChangeAspect="1" noChangeArrowheads="1"/>
          </p:cNvPicPr>
          <p:nvPr/>
        </p:nvPicPr>
        <p:blipFill>
          <a:blip r:embed="rId8">
            <a:duotone>
              <a:schemeClr val="accent6">
                <a:shade val="45000"/>
                <a:satMod val="135000"/>
              </a:schemeClr>
              <a:prstClr val="white"/>
            </a:duotone>
          </a:blip>
          <a:stretch/>
        </p:blipFill>
        <p:spPr bwMode="auto">
          <a:xfrm>
            <a:off x="5842054" y="1743698"/>
            <a:ext cx="598052" cy="545722"/>
          </a:xfrm>
          <a:prstGeom prst="rect">
            <a:avLst/>
          </a:prstGeom>
          <a:noFill/>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617" name="Tabelle 31"/>
          <p:cNvGraphicFramePr>
            <a:graphicFrameLocks/>
          </p:cNvGraphicFramePr>
          <p:nvPr>
            <p:extLst>
              <p:ext uri="{D42A27DB-BD31-4B8C-83A1-F6EECF244321}">
                <p14:modId xmlns:p14="http://schemas.microsoft.com/office/powerpoint/2010/main" val="3075014575"/>
              </p:ext>
            </p:extLst>
          </p:nvPr>
        </p:nvGraphicFramePr>
        <p:xfrm>
          <a:off x="369795" y="1042083"/>
          <a:ext cx="6100914" cy="3522131"/>
        </p:xfrm>
        <a:graphic>
          <a:graphicData uri="http://schemas.openxmlformats.org/drawingml/2006/table">
            <a:tbl>
              <a:tblPr bandRow="1"/>
              <a:tblGrid>
                <a:gridCol w="936096">
                  <a:extLst>
                    <a:ext uri="{9D8B030D-6E8A-4147-A177-3AD203B41FA5}">
                      <a16:colId xmlns:a16="http://schemas.microsoft.com/office/drawing/2014/main" val="20000"/>
                    </a:ext>
                  </a:extLst>
                </a:gridCol>
                <a:gridCol w="5164818">
                  <a:extLst>
                    <a:ext uri="{9D8B030D-6E8A-4147-A177-3AD203B41FA5}">
                      <a16:colId xmlns:a16="http://schemas.microsoft.com/office/drawing/2014/main" val="20001"/>
                    </a:ext>
                  </a:extLst>
                </a:gridCol>
              </a:tblGrid>
              <a:tr h="700730">
                <a:tc gridSpan="2">
                  <a:txBody>
                    <a:bodyPr/>
                    <a:lstStyle/>
                    <a:p>
                      <a:pPr algn="l" defTabSz="685800">
                        <a:defRPr sz="1600" b="1"/>
                      </a:pPr>
                      <a:r>
                        <a:rPr sz="1400" dirty="0">
                          <a:latin typeface="+mn-lt"/>
                        </a:rPr>
                        <a:t>ZIEL:</a:t>
                      </a:r>
                    </a:p>
                    <a:p>
                      <a:pPr algn="l" defTabSz="685800">
                        <a:defRPr sz="1300"/>
                      </a:pPr>
                      <a:r>
                        <a:rPr sz="1400" dirty="0">
                          <a:latin typeface="+mn-lt"/>
                        </a:rPr>
                        <a:t>Die </a:t>
                      </a:r>
                      <a:r>
                        <a:rPr lang="de-DE" sz="1400" dirty="0" err="1">
                          <a:latin typeface="+mn-lt"/>
                        </a:rPr>
                        <a:t>SuS</a:t>
                      </a:r>
                      <a:r>
                        <a:rPr sz="1400" dirty="0">
                          <a:latin typeface="+mn-lt"/>
                        </a:rPr>
                        <a:t> </a:t>
                      </a:r>
                      <a:r>
                        <a:rPr sz="1400" dirty="0" err="1">
                          <a:latin typeface="+mn-lt"/>
                        </a:rPr>
                        <a:t>überarbeiten</a:t>
                      </a:r>
                      <a:r>
                        <a:rPr sz="1400" dirty="0">
                          <a:latin typeface="+mn-lt"/>
                        </a:rPr>
                        <a:t> </a:t>
                      </a:r>
                      <a:r>
                        <a:rPr sz="1400" dirty="0" err="1">
                          <a:latin typeface="+mn-lt"/>
                        </a:rPr>
                        <a:t>ihre</a:t>
                      </a:r>
                      <a:r>
                        <a:rPr sz="1400" dirty="0">
                          <a:latin typeface="+mn-lt"/>
                        </a:rPr>
                        <a:t> </a:t>
                      </a:r>
                      <a:r>
                        <a:rPr sz="1400" dirty="0" err="1">
                          <a:latin typeface="+mn-lt"/>
                        </a:rPr>
                        <a:t>eigenen</a:t>
                      </a:r>
                      <a:r>
                        <a:rPr sz="1400" dirty="0">
                          <a:latin typeface="+mn-lt"/>
                        </a:rPr>
                        <a:t> </a:t>
                      </a:r>
                      <a:r>
                        <a:rPr sz="1400" dirty="0" err="1">
                          <a:latin typeface="+mn-lt"/>
                        </a:rPr>
                        <a:t>Schreibprodukte</a:t>
                      </a:r>
                      <a:r>
                        <a:rPr sz="1400" dirty="0">
                          <a:latin typeface="+mn-lt"/>
                        </a:rPr>
                        <a:t> </a:t>
                      </a:r>
                      <a:r>
                        <a:rPr lang="de-DE" sz="1400" dirty="0">
                          <a:latin typeface="+mn-lt"/>
                        </a:rPr>
                        <a:t>auf Grundlage des Feedbacks der letzten Stunde strategieleitet mithilfe des Feedbackbogens.</a:t>
                      </a:r>
                      <a:endParaRPr sz="1400" dirty="0">
                        <a:latin typeface="+mn-lt"/>
                      </a:endParaRP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778931">
                <a:tc gridSpan="2">
                  <a:txBody>
                    <a:bodyPr/>
                    <a:lstStyle/>
                    <a:p>
                      <a:pPr algn="l" defTabSz="685800">
                        <a:defRPr sz="1800"/>
                      </a:pPr>
                      <a:r>
                        <a:rPr lang="de-DE" sz="1400" b="1" dirty="0">
                          <a:latin typeface="+mn-lt"/>
                        </a:rPr>
                        <a:t>Einstieg:</a:t>
                      </a:r>
                      <a:endParaRPr lang="de-DE" sz="1400" dirty="0">
                        <a:latin typeface="+mn-lt"/>
                      </a:endParaRPr>
                    </a:p>
                    <a:p>
                      <a:pPr marL="171450" indent="-171450" algn="l" defTabSz="685800">
                        <a:buFont typeface="Arial"/>
                        <a:buChar char="•"/>
                        <a:defRPr sz="1800"/>
                      </a:pPr>
                      <a:r>
                        <a:rPr lang="de-DE" sz="1400" dirty="0">
                          <a:latin typeface="+mn-lt"/>
                        </a:rPr>
                        <a:t>Die Lehrperson erklärt, dass die </a:t>
                      </a:r>
                      <a:r>
                        <a:rPr lang="de-DE" sz="1400" dirty="0" err="1">
                          <a:latin typeface="+mn-lt"/>
                        </a:rPr>
                        <a:t>SuS</a:t>
                      </a:r>
                      <a:r>
                        <a:rPr lang="de-DE" sz="1400" dirty="0">
                          <a:latin typeface="+mn-lt"/>
                        </a:rPr>
                        <a:t> das Feedback aus der vorherigen Sitzung nutzen werden, um ihre Bildergeschichte zu überarbeiten.</a:t>
                      </a:r>
                      <a:endParaRPr sz="1400" dirty="0">
                        <a:latin typeface="+mn-lt"/>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1"/>
                  </a:ext>
                </a:extLst>
              </a:tr>
              <a:tr h="1284673">
                <a:tc>
                  <a:txBody>
                    <a:bodyPr/>
                    <a:lstStyle/>
                    <a:p>
                      <a:pPr algn="ctr" defTabSz="685800">
                        <a:defRPr sz="1800"/>
                      </a:pPr>
                      <a:r>
                        <a:rPr sz="1400" b="1" dirty="0">
                          <a:latin typeface="+mn-lt"/>
                        </a:rPr>
                        <a:t>AB </a:t>
                      </a:r>
                      <a:r>
                        <a:rPr lang="de-DE" sz="1400" b="1" dirty="0">
                          <a:latin typeface="+mn-lt"/>
                        </a:rPr>
                        <a:t>10.1</a:t>
                      </a:r>
                      <a:endParaRPr sz="1400" dirty="0">
                        <a:latin typeface="+mn-lt"/>
                      </a:endParaRPr>
                    </a:p>
                  </a:txBody>
                  <a:tcPr marL="45720" marR="45720" anchor="ctr">
                    <a:solidFill>
                      <a:schemeClr val="bg1"/>
                    </a:solidFill>
                  </a:tcPr>
                </a:tc>
                <a:tc>
                  <a:txBody>
                    <a:bodyPr/>
                    <a:lstStyle/>
                    <a:p>
                      <a:pPr marL="171450" indent="-171450" algn="l" defTabSz="685800">
                        <a:buFont typeface="Arial"/>
                        <a:buChar char="•"/>
                        <a:defRPr sz="1600"/>
                      </a:pPr>
                      <a:r>
                        <a:rPr lang="de-DE" sz="1400" dirty="0">
                          <a:latin typeface="+mn-lt"/>
                        </a:rPr>
                        <a:t>Die </a:t>
                      </a:r>
                      <a:r>
                        <a:rPr lang="de-DE" sz="1400" dirty="0" err="1">
                          <a:latin typeface="+mn-lt"/>
                        </a:rPr>
                        <a:t>SuS</a:t>
                      </a:r>
                      <a:r>
                        <a:rPr lang="de-DE" sz="1400" dirty="0">
                          <a:latin typeface="+mn-lt"/>
                        </a:rPr>
                        <a:t> verfassen eine überarbeitete Endfassung ihrer Bildergeschichte.</a:t>
                      </a:r>
                      <a:endParaRPr sz="1400" dirty="0">
                        <a:latin typeface="+mn-lt"/>
                      </a:endParaRPr>
                    </a:p>
                    <a:p>
                      <a:pPr algn="l" defTabSz="685800">
                        <a:defRPr sz="1600"/>
                      </a:pPr>
                      <a:endParaRPr lang="de-DE" sz="1400" dirty="0">
                        <a:latin typeface="+mn-lt"/>
                      </a:endParaRPr>
                    </a:p>
                    <a:p>
                      <a:pPr marL="0" marR="0" lvl="0" indent="0" algn="l" defTabSz="685800">
                        <a:lnSpc>
                          <a:spcPct val="100000"/>
                        </a:lnSpc>
                        <a:spcBef>
                          <a:spcPts val="0"/>
                        </a:spcBef>
                        <a:spcAft>
                          <a:spcPts val="0"/>
                        </a:spcAft>
                        <a:buClrTx/>
                        <a:buSzTx/>
                        <a:buFontTx/>
                        <a:buNone/>
                        <a:defRPr sz="1600"/>
                      </a:pPr>
                      <a:r>
                        <a:rPr lang="de-DE" sz="1400" b="0" i="1" u="sng" dirty="0">
                          <a:solidFill>
                            <a:schemeClr val="tx1"/>
                          </a:solidFill>
                          <a:latin typeface="+mn-lt"/>
                          <a:ea typeface="Calibri"/>
                          <a:cs typeface="Calibri"/>
                        </a:rPr>
                        <a:t>Alternative: </a:t>
                      </a:r>
                      <a:r>
                        <a:rPr lang="de-DE" sz="1400" b="0" dirty="0">
                          <a:solidFill>
                            <a:schemeClr val="tx1"/>
                          </a:solidFill>
                          <a:latin typeface="+mn-lt"/>
                        </a:rPr>
                        <a:t>Di</a:t>
                      </a:r>
                      <a:r>
                        <a:rPr lang="de-DE" sz="1400" dirty="0">
                          <a:latin typeface="+mn-lt"/>
                        </a:rPr>
                        <a:t>e </a:t>
                      </a:r>
                      <a:r>
                        <a:rPr lang="de-DE" sz="1400" dirty="0" err="1">
                          <a:latin typeface="+mn-lt"/>
                        </a:rPr>
                        <a:t>SuS</a:t>
                      </a:r>
                      <a:r>
                        <a:rPr lang="de-DE" sz="1400" dirty="0">
                          <a:latin typeface="+mn-lt"/>
                        </a:rPr>
                        <a:t> überarbeiten in </a:t>
                      </a:r>
                      <a:r>
                        <a:rPr lang="de-DE" sz="1400" b="1" dirty="0">
                          <a:latin typeface="+mn-lt"/>
                        </a:rPr>
                        <a:t>Partnerarbeit</a:t>
                      </a:r>
                      <a:r>
                        <a:rPr lang="de-DE" sz="1400" dirty="0">
                          <a:latin typeface="+mn-lt"/>
                        </a:rPr>
                        <a:t> eine Bildergeschichte zusammen. Wenn die </a:t>
                      </a:r>
                      <a:r>
                        <a:rPr lang="de-DE" sz="1400" dirty="0" err="1">
                          <a:latin typeface="+mn-lt"/>
                        </a:rPr>
                        <a:t>SuS</a:t>
                      </a:r>
                      <a:r>
                        <a:rPr lang="de-DE" sz="1400" dirty="0">
                          <a:latin typeface="+mn-lt"/>
                        </a:rPr>
                        <a:t> in der Feedback-Phase in </a:t>
                      </a:r>
                      <a:r>
                        <a:rPr lang="de-DE" sz="1400" b="1" dirty="0">
                          <a:latin typeface="+mn-lt"/>
                        </a:rPr>
                        <a:t>Partnerarbeit</a:t>
                      </a:r>
                      <a:r>
                        <a:rPr lang="de-DE" sz="1400" dirty="0">
                          <a:latin typeface="+mn-lt"/>
                        </a:rPr>
                        <a:t> gearbeitet und nur zu einem Text Feedback erhalten haben, können die Partner entweder gemeinsam eine Endfassung schreiben oder sie können jeweils in </a:t>
                      </a:r>
                      <a:r>
                        <a:rPr lang="de-DE" sz="1400" b="1" dirty="0">
                          <a:latin typeface="+mn-lt"/>
                        </a:rPr>
                        <a:t>Einzelarbeit</a:t>
                      </a:r>
                      <a:r>
                        <a:rPr lang="de-DE" sz="1400" dirty="0">
                          <a:latin typeface="+mn-lt"/>
                        </a:rPr>
                        <a:t> eine überarbeitete Endfassung schreiben.</a:t>
                      </a:r>
                      <a:endParaRPr sz="1400" dirty="0">
                        <a:latin typeface="+mn-lt"/>
                      </a:endParaRPr>
                    </a:p>
                  </a:txBody>
                  <a:tcPr marL="45720" marR="45720" anchor="ctr">
                    <a:solidFill>
                      <a:schemeClr val="bg1"/>
                    </a:solidFill>
                  </a:tcPr>
                </a:tc>
                <a:extLst>
                  <a:ext uri="{0D108BD9-81ED-4DB2-BD59-A6C34878D82A}">
                    <a16:rowId xmlns:a16="http://schemas.microsoft.com/office/drawing/2014/main" val="10002"/>
                  </a:ext>
                </a:extLst>
              </a:tr>
            </a:tbl>
          </a:graphicData>
        </a:graphic>
      </p:graphicFrame>
      <p:sp>
        <p:nvSpPr>
          <p:cNvPr id="1622" name="Textfeld 39"/>
          <p:cNvSpPr txBox="1"/>
          <p:nvPr/>
        </p:nvSpPr>
        <p:spPr bwMode="auto">
          <a:xfrm>
            <a:off x="229152" y="587840"/>
            <a:ext cx="6595489"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a:t>
            </a:r>
            <a:r>
              <a:rPr b="0">
                <a:latin typeface="Calibri"/>
              </a:rPr>
              <a:t> </a:t>
            </a:r>
            <a:r>
              <a:rPr lang="de-DE" b="0">
                <a:latin typeface="Calibri"/>
              </a:rPr>
              <a:t>10</a:t>
            </a:r>
            <a:r>
              <a:rPr b="0">
                <a:latin typeface="Calibri"/>
              </a:rPr>
              <a:t>: Überarbeit</a:t>
            </a:r>
            <a:r>
              <a:rPr lang="de-DE" b="0">
                <a:latin typeface="Calibri"/>
              </a:rPr>
              <a:t>en</a:t>
            </a:r>
            <a:r>
              <a:rPr b="0">
                <a:latin typeface="Calibri"/>
              </a:rPr>
              <a:t> einer </a:t>
            </a:r>
            <a:r>
              <a:rPr lang="de-DE" b="0">
                <a:latin typeface="Calibri"/>
              </a:rPr>
              <a:t>Bildergeschichte</a:t>
            </a:r>
            <a:r>
              <a:rPr b="0">
                <a:latin typeface="Calibri"/>
              </a:rPr>
              <a:t> (</a:t>
            </a:r>
            <a:r>
              <a:rPr lang="de-DE" b="0">
                <a:latin typeface="Calibri"/>
              </a:rPr>
              <a:t>Unterschrift</a:t>
            </a:r>
            <a:r>
              <a:rPr b="0">
                <a:latin typeface="Calibri"/>
              </a:rPr>
              <a:t>)</a:t>
            </a:r>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7" name="Slide Number Placeholder 3">
            <a:extLst>
              <a:ext uri="{FF2B5EF4-FFF2-40B4-BE49-F238E27FC236}">
                <a16:creationId xmlns:a16="http://schemas.microsoft.com/office/drawing/2014/main" id="{EB03599B-012F-405E-9188-026EFDB8DD3F}"/>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171</a:t>
            </a:fld>
            <a:endParaRPr lang="de-DE" dirty="0"/>
          </a:p>
        </p:txBody>
      </p:sp>
      <p:sp>
        <p:nvSpPr>
          <p:cNvPr id="8" name="Gerade Verbindung 38">
            <a:extLst>
              <a:ext uri="{FF2B5EF4-FFF2-40B4-BE49-F238E27FC236}">
                <a16:creationId xmlns:a16="http://schemas.microsoft.com/office/drawing/2014/main" id="{EF113934-1832-4F4E-A396-625659BF34AE}"/>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ircle"/>
          <p:cNvSpPr/>
          <p:nvPr/>
        </p:nvSpPr>
        <p:spPr bwMode="auto">
          <a:xfrm>
            <a:off x="344647" y="1242937"/>
            <a:ext cx="383721" cy="389015"/>
          </a:xfrm>
          <a:custGeom>
            <a:avLst/>
            <a:gdLst>
              <a:gd name="connsiteX0" fmla="*/ 0 w 383721"/>
              <a:gd name="connsiteY0" fmla="*/ 194508 h 389015"/>
              <a:gd name="connsiteX1" fmla="*/ 191861 w 383721"/>
              <a:gd name="connsiteY1" fmla="*/ 0 h 389015"/>
              <a:gd name="connsiteX2" fmla="*/ 383722 w 383721"/>
              <a:gd name="connsiteY2" fmla="*/ 194508 h 389015"/>
              <a:gd name="connsiteX3" fmla="*/ 191861 w 383721"/>
              <a:gd name="connsiteY3" fmla="*/ 389016 h 389015"/>
              <a:gd name="connsiteX4" fmla="*/ 0 w 383721"/>
              <a:gd name="connsiteY4" fmla="*/ 194508 h 38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721" h="389015" fill="none" extrusionOk="0">
                <a:moveTo>
                  <a:pt x="0" y="194508"/>
                </a:moveTo>
                <a:cubicBezTo>
                  <a:pt x="-16324" y="67183"/>
                  <a:pt x="100051" y="2678"/>
                  <a:pt x="191861" y="0"/>
                </a:cubicBezTo>
                <a:cubicBezTo>
                  <a:pt x="301184" y="3145"/>
                  <a:pt x="380405" y="86338"/>
                  <a:pt x="383722" y="194508"/>
                </a:cubicBezTo>
                <a:cubicBezTo>
                  <a:pt x="408096" y="317032"/>
                  <a:pt x="289482" y="389753"/>
                  <a:pt x="191861" y="389016"/>
                </a:cubicBezTo>
                <a:cubicBezTo>
                  <a:pt x="82998" y="363709"/>
                  <a:pt x="21371" y="289251"/>
                  <a:pt x="0" y="194508"/>
                </a:cubicBezTo>
                <a:close/>
              </a:path>
              <a:path w="383721" h="389015" stroke="0" extrusionOk="0">
                <a:moveTo>
                  <a:pt x="0" y="194508"/>
                </a:moveTo>
                <a:cubicBezTo>
                  <a:pt x="5014" y="89462"/>
                  <a:pt x="81420" y="-18272"/>
                  <a:pt x="191861" y="0"/>
                </a:cubicBezTo>
                <a:cubicBezTo>
                  <a:pt x="297918" y="-22535"/>
                  <a:pt x="383761" y="94156"/>
                  <a:pt x="383722" y="194508"/>
                </a:cubicBezTo>
                <a:cubicBezTo>
                  <a:pt x="381945" y="310833"/>
                  <a:pt x="297895" y="384225"/>
                  <a:pt x="191861" y="389016"/>
                </a:cubicBezTo>
                <a:cubicBezTo>
                  <a:pt x="70763" y="386704"/>
                  <a:pt x="4942" y="301397"/>
                  <a:pt x="0" y="19450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1992" name="TextBox 19"/>
          <p:cNvSpPr txBox="1"/>
          <p:nvPr/>
        </p:nvSpPr>
        <p:spPr bwMode="auto">
          <a:xfrm>
            <a:off x="2153831" y="2166875"/>
            <a:ext cx="2515345" cy="400105"/>
          </a:xfrm>
          <a:prstGeom prst="rect">
            <a:avLst/>
          </a:prstGeom>
          <a:ln w="12700">
            <a:miter lim="400000"/>
          </a:ln>
        </p:spPr>
        <p:txBody>
          <a:bodyPr lIns="45718" tIns="45718" rIns="45718" bIns="45718">
            <a:spAutoFit/>
          </a:bodyPr>
          <a:lstStyle>
            <a:lvl1pPr algn="ctr">
              <a:defRPr sz="2000" b="1">
                <a:latin typeface="Fibel Nord"/>
                <a:ea typeface="Fibel Nord"/>
                <a:cs typeface="Fibel Nord"/>
              </a:defRPr>
            </a:lvl1pPr>
          </a:lstStyle>
          <a:p>
            <a:pPr>
              <a:defRPr/>
            </a:pPr>
            <a:r>
              <a:rPr lang="de-DE"/>
              <a:t>Endf</a:t>
            </a:r>
            <a:r>
              <a:t>assung</a:t>
            </a:r>
          </a:p>
        </p:txBody>
      </p:sp>
      <p:grpSp>
        <p:nvGrpSpPr>
          <p:cNvPr id="2004" name="Gruppieren 4"/>
          <p:cNvGrpSpPr/>
          <p:nvPr/>
        </p:nvGrpSpPr>
        <p:grpSpPr bwMode="auto">
          <a:xfrm>
            <a:off x="460478" y="1154646"/>
            <a:ext cx="5222914" cy="646327"/>
            <a:chOff x="59801" y="5418"/>
            <a:chExt cx="5222912" cy="539743"/>
          </a:xfrm>
        </p:grpSpPr>
        <p:sp>
          <p:nvSpPr>
            <p:cNvPr id="2000" name="TextBox 1"/>
            <p:cNvSpPr txBox="1"/>
            <p:nvPr/>
          </p:nvSpPr>
          <p:spPr bwMode="auto">
            <a:xfrm>
              <a:off x="396000" y="5418"/>
              <a:ext cx="4886713" cy="539743"/>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Benutze den Feedbackbogen und deine Notizen, um deinen Entwurf zu verbessern. Schreibe die Endfassung.</a:t>
              </a:r>
              <a:endParaRPr spc="50" dirty="0"/>
            </a:p>
          </p:txBody>
        </p:sp>
        <p:sp>
          <p:nvSpPr>
            <p:cNvPr id="2002" name="1"/>
            <p:cNvSpPr txBox="1"/>
            <p:nvPr/>
          </p:nvSpPr>
          <p:spPr bwMode="auto">
            <a:xfrm>
              <a:off x="59801" y="174482"/>
              <a:ext cx="152061" cy="134949"/>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rPr dirty="0"/>
                <a:t>1</a:t>
              </a:r>
            </a:p>
          </p:txBody>
        </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 name="Rounded Rectangle"/>
          <p:cNvSpPr/>
          <p:nvPr/>
        </p:nvSpPr>
        <p:spPr bwMode="auto">
          <a:xfrm>
            <a:off x="2120988" y="2091940"/>
            <a:ext cx="2581030" cy="546105"/>
          </a:xfrm>
          <a:custGeom>
            <a:avLst/>
            <a:gdLst>
              <a:gd name="connsiteX0" fmla="*/ 0 w 2581030"/>
              <a:gd name="connsiteY0" fmla="*/ 91019 h 546105"/>
              <a:gd name="connsiteX1" fmla="*/ 91019 w 2581030"/>
              <a:gd name="connsiteY1" fmla="*/ 0 h 546105"/>
              <a:gd name="connsiteX2" fmla="*/ 618797 w 2581030"/>
              <a:gd name="connsiteY2" fmla="*/ 0 h 546105"/>
              <a:gd name="connsiteX3" fmla="*/ 1194555 w 2581030"/>
              <a:gd name="connsiteY3" fmla="*/ 0 h 546105"/>
              <a:gd name="connsiteX4" fmla="*/ 1770313 w 2581030"/>
              <a:gd name="connsiteY4" fmla="*/ 0 h 546105"/>
              <a:gd name="connsiteX5" fmla="*/ 2490011 w 2581030"/>
              <a:gd name="connsiteY5" fmla="*/ 0 h 546105"/>
              <a:gd name="connsiteX6" fmla="*/ 2581030 w 2581030"/>
              <a:gd name="connsiteY6" fmla="*/ 91019 h 546105"/>
              <a:gd name="connsiteX7" fmla="*/ 2581030 w 2581030"/>
              <a:gd name="connsiteY7" fmla="*/ 455086 h 546105"/>
              <a:gd name="connsiteX8" fmla="*/ 2490011 w 2581030"/>
              <a:gd name="connsiteY8" fmla="*/ 546105 h 546105"/>
              <a:gd name="connsiteX9" fmla="*/ 1938243 w 2581030"/>
              <a:gd name="connsiteY9" fmla="*/ 546105 h 546105"/>
              <a:gd name="connsiteX10" fmla="*/ 1290515 w 2581030"/>
              <a:gd name="connsiteY10" fmla="*/ 546105 h 546105"/>
              <a:gd name="connsiteX11" fmla="*/ 714757 w 2581030"/>
              <a:gd name="connsiteY11" fmla="*/ 546105 h 546105"/>
              <a:gd name="connsiteX12" fmla="*/ 91019 w 2581030"/>
              <a:gd name="connsiteY12" fmla="*/ 546105 h 546105"/>
              <a:gd name="connsiteX13" fmla="*/ 0 w 2581030"/>
              <a:gd name="connsiteY13" fmla="*/ 455086 h 546105"/>
              <a:gd name="connsiteX14" fmla="*/ 0 w 2581030"/>
              <a:gd name="connsiteY14" fmla="*/ 91019 h 54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1030" h="546105" extrusionOk="0">
                <a:moveTo>
                  <a:pt x="0" y="91019"/>
                </a:moveTo>
                <a:cubicBezTo>
                  <a:pt x="8393" y="37806"/>
                  <a:pt x="32675" y="1461"/>
                  <a:pt x="91019" y="0"/>
                </a:cubicBezTo>
                <a:cubicBezTo>
                  <a:pt x="249318" y="-36893"/>
                  <a:pt x="487558" y="52786"/>
                  <a:pt x="618797" y="0"/>
                </a:cubicBezTo>
                <a:cubicBezTo>
                  <a:pt x="750036" y="-52786"/>
                  <a:pt x="936205" y="8642"/>
                  <a:pt x="1194555" y="0"/>
                </a:cubicBezTo>
                <a:cubicBezTo>
                  <a:pt x="1452905" y="-8642"/>
                  <a:pt x="1598522" y="46270"/>
                  <a:pt x="1770313" y="0"/>
                </a:cubicBezTo>
                <a:cubicBezTo>
                  <a:pt x="1942104" y="-46270"/>
                  <a:pt x="2136876" y="35531"/>
                  <a:pt x="2490011" y="0"/>
                </a:cubicBezTo>
                <a:cubicBezTo>
                  <a:pt x="2541500" y="1901"/>
                  <a:pt x="2574018" y="32504"/>
                  <a:pt x="2581030" y="91019"/>
                </a:cubicBezTo>
                <a:cubicBezTo>
                  <a:pt x="2586863" y="229288"/>
                  <a:pt x="2557055" y="283107"/>
                  <a:pt x="2581030" y="455086"/>
                </a:cubicBezTo>
                <a:cubicBezTo>
                  <a:pt x="2593760" y="498892"/>
                  <a:pt x="2550861" y="541978"/>
                  <a:pt x="2490011" y="546105"/>
                </a:cubicBezTo>
                <a:cubicBezTo>
                  <a:pt x="2244429" y="595413"/>
                  <a:pt x="2120784" y="532251"/>
                  <a:pt x="1938243" y="546105"/>
                </a:cubicBezTo>
                <a:cubicBezTo>
                  <a:pt x="1755702" y="559959"/>
                  <a:pt x="1430565" y="539671"/>
                  <a:pt x="1290515" y="546105"/>
                </a:cubicBezTo>
                <a:cubicBezTo>
                  <a:pt x="1150465" y="552539"/>
                  <a:pt x="975841" y="530353"/>
                  <a:pt x="714757" y="546105"/>
                </a:cubicBezTo>
                <a:cubicBezTo>
                  <a:pt x="453673" y="561857"/>
                  <a:pt x="224330" y="475160"/>
                  <a:pt x="91019" y="546105"/>
                </a:cubicBezTo>
                <a:cubicBezTo>
                  <a:pt x="40476" y="544402"/>
                  <a:pt x="-12555" y="511831"/>
                  <a:pt x="0" y="455086"/>
                </a:cubicBezTo>
                <a:cubicBezTo>
                  <a:pt x="-8121" y="351533"/>
                  <a:pt x="23871" y="168353"/>
                  <a:pt x="0" y="91019"/>
                </a:cubicBezTo>
                <a:close/>
              </a:path>
            </a:pathLst>
          </a:custGeom>
          <a:no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13" name="Slide Number Placeholder 3">
            <a:extLst>
              <a:ext uri="{FF2B5EF4-FFF2-40B4-BE49-F238E27FC236}">
                <a16:creationId xmlns:a16="http://schemas.microsoft.com/office/drawing/2014/main" id="{90E7870C-895D-4F90-83C3-7D879EA2D318}"/>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173</a:t>
            </a:fld>
            <a:endParaRPr lang="de-DE" dirty="0"/>
          </a:p>
        </p:txBody>
      </p:sp>
      <p:pic>
        <p:nvPicPr>
          <p:cNvPr id="15" name="Picture 14">
            <a:extLst>
              <a:ext uri="{FF2B5EF4-FFF2-40B4-BE49-F238E27FC236}">
                <a16:creationId xmlns:a16="http://schemas.microsoft.com/office/drawing/2014/main" id="{7F01E732-58F9-4B5D-9508-78C56863D09F}"/>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29861" r="5339" b="12567"/>
          <a:stretch/>
        </p:blipFill>
        <p:spPr bwMode="auto">
          <a:xfrm>
            <a:off x="132345" y="2803362"/>
            <a:ext cx="6699885" cy="6509084"/>
          </a:xfrm>
          <a:prstGeom prst="rect">
            <a:avLst/>
          </a:prstGeom>
        </p:spPr>
      </p:pic>
      <p:grpSp>
        <p:nvGrpSpPr>
          <p:cNvPr id="22" name="Group 21">
            <a:extLst>
              <a:ext uri="{FF2B5EF4-FFF2-40B4-BE49-F238E27FC236}">
                <a16:creationId xmlns:a16="http://schemas.microsoft.com/office/drawing/2014/main" id="{E6371AD5-78F6-4DAD-9C48-4C9ED1AF346F}"/>
              </a:ext>
            </a:extLst>
          </p:cNvPr>
          <p:cNvGrpSpPr/>
          <p:nvPr/>
        </p:nvGrpSpPr>
        <p:grpSpPr>
          <a:xfrm>
            <a:off x="-251724" y="430642"/>
            <a:ext cx="7620000" cy="706497"/>
            <a:chOff x="-251724" y="430642"/>
            <a:chExt cx="7620000" cy="706497"/>
          </a:xfrm>
        </p:grpSpPr>
        <p:sp>
          <p:nvSpPr>
            <p:cNvPr id="23" name="TextBox 2">
              <a:extLst>
                <a:ext uri="{FF2B5EF4-FFF2-40B4-BE49-F238E27FC236}">
                  <a16:creationId xmlns:a16="http://schemas.microsoft.com/office/drawing/2014/main" id="{453B9FD4-C01F-4525-ABDD-7A01A71B561D}"/>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10.1: Bildergeschichte fertigstellen</a:t>
              </a:r>
              <a:endParaRPr sz="2200" spc="50" dirty="0"/>
            </a:p>
          </p:txBody>
        </p:sp>
        <p:sp>
          <p:nvSpPr>
            <p:cNvPr id="24" name="Rectangle 7">
              <a:extLst>
                <a:ext uri="{FF2B5EF4-FFF2-40B4-BE49-F238E27FC236}">
                  <a16:creationId xmlns:a16="http://schemas.microsoft.com/office/drawing/2014/main" id="{23035F1A-9CC7-433E-90E3-F4750A02AD1C}"/>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pic>
        <p:nvPicPr>
          <p:cNvPr id="14" name="Picture 4" descr="Icon, Symbol, Stift, Bleistift, Design">
            <a:extLst>
              <a:ext uri="{FF2B5EF4-FFF2-40B4-BE49-F238E27FC236}">
                <a16:creationId xmlns:a16="http://schemas.microsoft.com/office/drawing/2014/main" id="{5AD3325E-CD27-4144-AF1A-E22125496D17}"/>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Picture 4">
            <a:extLst>
              <a:ext uri="{FF2B5EF4-FFF2-40B4-BE49-F238E27FC236}">
                <a16:creationId xmlns:a16="http://schemas.microsoft.com/office/drawing/2014/main" id="{55FBF9DF-2C76-4211-BB6D-8B32A0091A90}"/>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9112" r="5339" b="6203"/>
          <a:stretch/>
        </p:blipFill>
        <p:spPr bwMode="auto">
          <a:xfrm>
            <a:off x="132345" y="1160417"/>
            <a:ext cx="6699885" cy="8443837"/>
          </a:xfrm>
          <a:prstGeom prst="rect">
            <a:avLst/>
          </a:prstGeom>
        </p:spPr>
      </p:pic>
      <p:sp>
        <p:nvSpPr>
          <p:cNvPr id="11" name="Rectangle 7">
            <a:extLst>
              <a:ext uri="{FF2B5EF4-FFF2-40B4-BE49-F238E27FC236}">
                <a16:creationId xmlns:a16="http://schemas.microsoft.com/office/drawing/2014/main" id="{8F5CFC0F-CA94-472A-96C7-C07717CFD48E}"/>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12" name="Slide Number Placeholder 3">
            <a:extLst>
              <a:ext uri="{FF2B5EF4-FFF2-40B4-BE49-F238E27FC236}">
                <a16:creationId xmlns:a16="http://schemas.microsoft.com/office/drawing/2014/main" id="{D87A0FEC-4025-4757-BD06-2D00ECB98975}"/>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174</a:t>
            </a:fld>
            <a:endParaRPr lang="de-DE" dirty="0"/>
          </a:p>
        </p:txBody>
      </p:sp>
      <p:sp>
        <p:nvSpPr>
          <p:cNvPr id="10" name="TextBox 2">
            <a:extLst>
              <a:ext uri="{FF2B5EF4-FFF2-40B4-BE49-F238E27FC236}">
                <a16:creationId xmlns:a16="http://schemas.microsoft.com/office/drawing/2014/main" id="{6EE1CE43-A57D-487C-975D-7CE57095550F}"/>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10.1: Bildergeschichte fertigstellen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ircle"/>
          <p:cNvSpPr/>
          <p:nvPr/>
        </p:nvSpPr>
        <p:spPr bwMode="auto">
          <a:xfrm>
            <a:off x="344647" y="1230906"/>
            <a:ext cx="383721" cy="389015"/>
          </a:xfrm>
          <a:custGeom>
            <a:avLst/>
            <a:gdLst>
              <a:gd name="connsiteX0" fmla="*/ 0 w 383721"/>
              <a:gd name="connsiteY0" fmla="*/ 194508 h 389015"/>
              <a:gd name="connsiteX1" fmla="*/ 191861 w 383721"/>
              <a:gd name="connsiteY1" fmla="*/ 0 h 389015"/>
              <a:gd name="connsiteX2" fmla="*/ 383722 w 383721"/>
              <a:gd name="connsiteY2" fmla="*/ 194508 h 389015"/>
              <a:gd name="connsiteX3" fmla="*/ 191861 w 383721"/>
              <a:gd name="connsiteY3" fmla="*/ 389016 h 389015"/>
              <a:gd name="connsiteX4" fmla="*/ 0 w 383721"/>
              <a:gd name="connsiteY4" fmla="*/ 194508 h 38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721" h="389015" fill="none" extrusionOk="0">
                <a:moveTo>
                  <a:pt x="0" y="194508"/>
                </a:moveTo>
                <a:cubicBezTo>
                  <a:pt x="-16324" y="67183"/>
                  <a:pt x="100051" y="2678"/>
                  <a:pt x="191861" y="0"/>
                </a:cubicBezTo>
                <a:cubicBezTo>
                  <a:pt x="301184" y="3145"/>
                  <a:pt x="380405" y="86338"/>
                  <a:pt x="383722" y="194508"/>
                </a:cubicBezTo>
                <a:cubicBezTo>
                  <a:pt x="408096" y="317032"/>
                  <a:pt x="289482" y="389753"/>
                  <a:pt x="191861" y="389016"/>
                </a:cubicBezTo>
                <a:cubicBezTo>
                  <a:pt x="82998" y="363709"/>
                  <a:pt x="21371" y="289251"/>
                  <a:pt x="0" y="194508"/>
                </a:cubicBezTo>
                <a:close/>
              </a:path>
              <a:path w="383721" h="389015" stroke="0" extrusionOk="0">
                <a:moveTo>
                  <a:pt x="0" y="194508"/>
                </a:moveTo>
                <a:cubicBezTo>
                  <a:pt x="5014" y="89462"/>
                  <a:pt x="81420" y="-18272"/>
                  <a:pt x="191861" y="0"/>
                </a:cubicBezTo>
                <a:cubicBezTo>
                  <a:pt x="297918" y="-22535"/>
                  <a:pt x="383761" y="94156"/>
                  <a:pt x="383722" y="194508"/>
                </a:cubicBezTo>
                <a:cubicBezTo>
                  <a:pt x="381945" y="310833"/>
                  <a:pt x="297895" y="384225"/>
                  <a:pt x="191861" y="389016"/>
                </a:cubicBezTo>
                <a:cubicBezTo>
                  <a:pt x="70763" y="386704"/>
                  <a:pt x="4942" y="301397"/>
                  <a:pt x="0" y="19450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1992" name="TextBox 19"/>
          <p:cNvSpPr txBox="1"/>
          <p:nvPr/>
        </p:nvSpPr>
        <p:spPr bwMode="auto">
          <a:xfrm>
            <a:off x="2153831" y="2166875"/>
            <a:ext cx="2515345" cy="400105"/>
          </a:xfrm>
          <a:prstGeom prst="rect">
            <a:avLst/>
          </a:prstGeom>
          <a:ln w="12700">
            <a:miter lim="400000"/>
          </a:ln>
        </p:spPr>
        <p:txBody>
          <a:bodyPr lIns="45718" tIns="45718" rIns="45718" bIns="45718">
            <a:spAutoFit/>
          </a:bodyPr>
          <a:lstStyle>
            <a:lvl1pPr algn="ctr">
              <a:defRPr sz="2000" b="1">
                <a:latin typeface="Fibel Nord"/>
                <a:ea typeface="Fibel Nord"/>
                <a:cs typeface="Fibel Nord"/>
              </a:defRPr>
            </a:lvl1pPr>
          </a:lstStyle>
          <a:p>
            <a:pPr>
              <a:defRPr/>
            </a:pPr>
            <a:r>
              <a:rPr lang="de-DE"/>
              <a:t>Endf</a:t>
            </a:r>
            <a:r>
              <a:t>assung</a:t>
            </a:r>
          </a:p>
        </p:txBody>
      </p:sp>
      <p:grpSp>
        <p:nvGrpSpPr>
          <p:cNvPr id="2004" name="Gruppieren 4"/>
          <p:cNvGrpSpPr/>
          <p:nvPr/>
        </p:nvGrpSpPr>
        <p:grpSpPr bwMode="auto">
          <a:xfrm>
            <a:off x="460478" y="1142615"/>
            <a:ext cx="5146238" cy="646327"/>
            <a:chOff x="59801" y="5418"/>
            <a:chExt cx="5146236" cy="539743"/>
          </a:xfrm>
        </p:grpSpPr>
        <p:sp>
          <p:nvSpPr>
            <p:cNvPr id="2000" name="TextBox 1"/>
            <p:cNvSpPr txBox="1"/>
            <p:nvPr/>
          </p:nvSpPr>
          <p:spPr bwMode="auto">
            <a:xfrm>
              <a:off x="396000" y="5418"/>
              <a:ext cx="4810037" cy="539743"/>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Benutze den Feedbackbogen und deine Notizen, um deinen Entwurf zu verbessern. Schreibe die Endfassung.</a:t>
              </a:r>
              <a:endParaRPr spc="50" dirty="0"/>
            </a:p>
          </p:txBody>
        </p:sp>
        <p:sp>
          <p:nvSpPr>
            <p:cNvPr id="2002" name="1"/>
            <p:cNvSpPr txBox="1"/>
            <p:nvPr/>
          </p:nvSpPr>
          <p:spPr bwMode="auto">
            <a:xfrm>
              <a:off x="59801" y="174482"/>
              <a:ext cx="152061" cy="134949"/>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dirty="0"/>
              <a:t>Name: __________________</a:t>
            </a:r>
            <a:endParaRPr dirty="0"/>
          </a:p>
        </p:txBody>
      </p:sp>
      <p:sp>
        <p:nvSpPr>
          <p:cNvPr id="2" name="Rounded Rectangle"/>
          <p:cNvSpPr/>
          <p:nvPr/>
        </p:nvSpPr>
        <p:spPr bwMode="auto">
          <a:xfrm>
            <a:off x="2120988" y="2091940"/>
            <a:ext cx="2581030" cy="546105"/>
          </a:xfrm>
          <a:custGeom>
            <a:avLst/>
            <a:gdLst>
              <a:gd name="connsiteX0" fmla="*/ 0 w 2581030"/>
              <a:gd name="connsiteY0" fmla="*/ 91019 h 546105"/>
              <a:gd name="connsiteX1" fmla="*/ 91019 w 2581030"/>
              <a:gd name="connsiteY1" fmla="*/ 0 h 546105"/>
              <a:gd name="connsiteX2" fmla="*/ 618797 w 2581030"/>
              <a:gd name="connsiteY2" fmla="*/ 0 h 546105"/>
              <a:gd name="connsiteX3" fmla="*/ 1194555 w 2581030"/>
              <a:gd name="connsiteY3" fmla="*/ 0 h 546105"/>
              <a:gd name="connsiteX4" fmla="*/ 1770313 w 2581030"/>
              <a:gd name="connsiteY4" fmla="*/ 0 h 546105"/>
              <a:gd name="connsiteX5" fmla="*/ 2490011 w 2581030"/>
              <a:gd name="connsiteY5" fmla="*/ 0 h 546105"/>
              <a:gd name="connsiteX6" fmla="*/ 2581030 w 2581030"/>
              <a:gd name="connsiteY6" fmla="*/ 91019 h 546105"/>
              <a:gd name="connsiteX7" fmla="*/ 2581030 w 2581030"/>
              <a:gd name="connsiteY7" fmla="*/ 455086 h 546105"/>
              <a:gd name="connsiteX8" fmla="*/ 2490011 w 2581030"/>
              <a:gd name="connsiteY8" fmla="*/ 546105 h 546105"/>
              <a:gd name="connsiteX9" fmla="*/ 1938243 w 2581030"/>
              <a:gd name="connsiteY9" fmla="*/ 546105 h 546105"/>
              <a:gd name="connsiteX10" fmla="*/ 1290515 w 2581030"/>
              <a:gd name="connsiteY10" fmla="*/ 546105 h 546105"/>
              <a:gd name="connsiteX11" fmla="*/ 714757 w 2581030"/>
              <a:gd name="connsiteY11" fmla="*/ 546105 h 546105"/>
              <a:gd name="connsiteX12" fmla="*/ 91019 w 2581030"/>
              <a:gd name="connsiteY12" fmla="*/ 546105 h 546105"/>
              <a:gd name="connsiteX13" fmla="*/ 0 w 2581030"/>
              <a:gd name="connsiteY13" fmla="*/ 455086 h 546105"/>
              <a:gd name="connsiteX14" fmla="*/ 0 w 2581030"/>
              <a:gd name="connsiteY14" fmla="*/ 91019 h 54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1030" h="546105" extrusionOk="0">
                <a:moveTo>
                  <a:pt x="0" y="91019"/>
                </a:moveTo>
                <a:cubicBezTo>
                  <a:pt x="8393" y="37806"/>
                  <a:pt x="32675" y="1461"/>
                  <a:pt x="91019" y="0"/>
                </a:cubicBezTo>
                <a:cubicBezTo>
                  <a:pt x="249318" y="-36893"/>
                  <a:pt x="487558" y="52786"/>
                  <a:pt x="618797" y="0"/>
                </a:cubicBezTo>
                <a:cubicBezTo>
                  <a:pt x="750036" y="-52786"/>
                  <a:pt x="936205" y="8642"/>
                  <a:pt x="1194555" y="0"/>
                </a:cubicBezTo>
                <a:cubicBezTo>
                  <a:pt x="1452905" y="-8642"/>
                  <a:pt x="1598522" y="46270"/>
                  <a:pt x="1770313" y="0"/>
                </a:cubicBezTo>
                <a:cubicBezTo>
                  <a:pt x="1942104" y="-46270"/>
                  <a:pt x="2136876" y="35531"/>
                  <a:pt x="2490011" y="0"/>
                </a:cubicBezTo>
                <a:cubicBezTo>
                  <a:pt x="2541500" y="1901"/>
                  <a:pt x="2574018" y="32504"/>
                  <a:pt x="2581030" y="91019"/>
                </a:cubicBezTo>
                <a:cubicBezTo>
                  <a:pt x="2586863" y="229288"/>
                  <a:pt x="2557055" y="283107"/>
                  <a:pt x="2581030" y="455086"/>
                </a:cubicBezTo>
                <a:cubicBezTo>
                  <a:pt x="2593760" y="498892"/>
                  <a:pt x="2550861" y="541978"/>
                  <a:pt x="2490011" y="546105"/>
                </a:cubicBezTo>
                <a:cubicBezTo>
                  <a:pt x="2244429" y="595413"/>
                  <a:pt x="2120784" y="532251"/>
                  <a:pt x="1938243" y="546105"/>
                </a:cubicBezTo>
                <a:cubicBezTo>
                  <a:pt x="1755702" y="559959"/>
                  <a:pt x="1430565" y="539671"/>
                  <a:pt x="1290515" y="546105"/>
                </a:cubicBezTo>
                <a:cubicBezTo>
                  <a:pt x="1150465" y="552539"/>
                  <a:pt x="975841" y="530353"/>
                  <a:pt x="714757" y="546105"/>
                </a:cubicBezTo>
                <a:cubicBezTo>
                  <a:pt x="453673" y="561857"/>
                  <a:pt x="224330" y="475160"/>
                  <a:pt x="91019" y="546105"/>
                </a:cubicBezTo>
                <a:cubicBezTo>
                  <a:pt x="40476" y="544402"/>
                  <a:pt x="-12555" y="511831"/>
                  <a:pt x="0" y="455086"/>
                </a:cubicBezTo>
                <a:cubicBezTo>
                  <a:pt x="-8121" y="351533"/>
                  <a:pt x="23871" y="168353"/>
                  <a:pt x="0" y="91019"/>
                </a:cubicBezTo>
                <a:close/>
              </a:path>
            </a:pathLst>
          </a:custGeom>
          <a:no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13" name="Slide Number Placeholder 3">
            <a:extLst>
              <a:ext uri="{FF2B5EF4-FFF2-40B4-BE49-F238E27FC236}">
                <a16:creationId xmlns:a16="http://schemas.microsoft.com/office/drawing/2014/main" id="{90E7870C-895D-4F90-83C3-7D879EA2D318}"/>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175</a:t>
            </a:fld>
            <a:endParaRPr lang="de-DE" dirty="0"/>
          </a:p>
        </p:txBody>
      </p:sp>
      <p:pic>
        <p:nvPicPr>
          <p:cNvPr id="16" name="Picture 15">
            <a:extLst>
              <a:ext uri="{FF2B5EF4-FFF2-40B4-BE49-F238E27FC236}">
                <a16:creationId xmlns:a16="http://schemas.microsoft.com/office/drawing/2014/main" id="{117F2B97-9280-4A73-9933-0F47AE777C9A}"/>
              </a:ext>
            </a:extLst>
          </p:cNvPr>
          <p:cNvPicPr>
            <a:picLocks noChangeAspect="1"/>
          </p:cNvPicPr>
          <p:nvPr/>
        </p:nvPicPr>
        <p:blipFill rotWithShape="1">
          <a:blip r:embed="rId2">
            <a:extLst>
              <a:ext uri="{28A0092B-C50C-407E-A947-70E740481C1C}">
                <a14:useLocalDpi xmlns:a14="http://schemas.microsoft.com/office/drawing/2010/main" val="0"/>
              </a:ext>
            </a:extLst>
          </a:blip>
          <a:srcRect l="13698" t="26796" r="4212" b="13492"/>
          <a:stretch/>
        </p:blipFill>
        <p:spPr bwMode="auto">
          <a:xfrm>
            <a:off x="258848" y="2875546"/>
            <a:ext cx="6573381" cy="6761749"/>
          </a:xfrm>
          <a:prstGeom prst="rect">
            <a:avLst/>
          </a:prstGeom>
        </p:spPr>
      </p:pic>
      <p:grpSp>
        <p:nvGrpSpPr>
          <p:cNvPr id="17" name="Group 16">
            <a:extLst>
              <a:ext uri="{FF2B5EF4-FFF2-40B4-BE49-F238E27FC236}">
                <a16:creationId xmlns:a16="http://schemas.microsoft.com/office/drawing/2014/main" id="{21CE2397-0479-42BF-AE75-27668D1B290C}"/>
              </a:ext>
            </a:extLst>
          </p:cNvPr>
          <p:cNvGrpSpPr/>
          <p:nvPr/>
        </p:nvGrpSpPr>
        <p:grpSpPr>
          <a:xfrm>
            <a:off x="-251724" y="430642"/>
            <a:ext cx="7620000" cy="706497"/>
            <a:chOff x="-251724" y="430642"/>
            <a:chExt cx="7620000" cy="706497"/>
          </a:xfrm>
        </p:grpSpPr>
        <p:sp>
          <p:nvSpPr>
            <p:cNvPr id="19" name="TextBox 2">
              <a:extLst>
                <a:ext uri="{FF2B5EF4-FFF2-40B4-BE49-F238E27FC236}">
                  <a16:creationId xmlns:a16="http://schemas.microsoft.com/office/drawing/2014/main" id="{B72BE4D4-3D93-4929-9CDF-82BCB93457BD}"/>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10.1: Bildergeschichte fertigstellen</a:t>
              </a:r>
            </a:p>
          </p:txBody>
        </p:sp>
        <p:sp>
          <p:nvSpPr>
            <p:cNvPr id="20" name="Rectangle 7">
              <a:extLst>
                <a:ext uri="{FF2B5EF4-FFF2-40B4-BE49-F238E27FC236}">
                  <a16:creationId xmlns:a16="http://schemas.microsoft.com/office/drawing/2014/main" id="{345E8F6C-8108-4827-AC9E-29A30809DCFC}"/>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pic>
        <p:nvPicPr>
          <p:cNvPr id="14" name="Picture 4" descr="Icon, Symbol, Stift, Bleistift, Design">
            <a:extLst>
              <a:ext uri="{FF2B5EF4-FFF2-40B4-BE49-F238E27FC236}">
                <a16:creationId xmlns:a16="http://schemas.microsoft.com/office/drawing/2014/main" id="{4A77A57C-B67A-45FF-A546-30B18A3D5A92}"/>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Tree>
    <p:extLst>
      <p:ext uri="{BB962C8B-B14F-4D97-AF65-F5344CB8AC3E}">
        <p14:creationId xmlns:p14="http://schemas.microsoft.com/office/powerpoint/2010/main" val="94706668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7">
            <a:extLst>
              <a:ext uri="{FF2B5EF4-FFF2-40B4-BE49-F238E27FC236}">
                <a16:creationId xmlns:a16="http://schemas.microsoft.com/office/drawing/2014/main" id="{9759358C-1981-4E76-8518-A6308F4BDF00}"/>
              </a:ext>
            </a:extLst>
          </p:cNvPr>
          <p:cNvPicPr>
            <a:picLocks noChangeAspect="1"/>
          </p:cNvPicPr>
          <p:nvPr/>
        </p:nvPicPr>
        <p:blipFill rotWithShape="1">
          <a:blip r:embed="rId2">
            <a:extLst>
              <a:ext uri="{28A0092B-C50C-407E-A947-70E740481C1C}">
                <a14:useLocalDpi xmlns:a14="http://schemas.microsoft.com/office/drawing/2010/main" val="0"/>
              </a:ext>
            </a:extLst>
          </a:blip>
          <a:srcRect l="13698" t="16738" r="4212" b="6056"/>
          <a:stretch/>
        </p:blipFill>
        <p:spPr bwMode="auto">
          <a:xfrm>
            <a:off x="258848" y="819761"/>
            <a:ext cx="6573381" cy="8742860"/>
          </a:xfrm>
          <a:prstGeom prst="rect">
            <a:avLst/>
          </a:prstGeom>
        </p:spPr>
      </p:pic>
      <p:sp>
        <p:nvSpPr>
          <p:cNvPr id="10" name="Rectangle 7">
            <a:extLst>
              <a:ext uri="{FF2B5EF4-FFF2-40B4-BE49-F238E27FC236}">
                <a16:creationId xmlns:a16="http://schemas.microsoft.com/office/drawing/2014/main" id="{E5F35BC5-B036-4DE3-B89C-3321BD8712DF}"/>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11" name="Slide Number Placeholder 3">
            <a:extLst>
              <a:ext uri="{FF2B5EF4-FFF2-40B4-BE49-F238E27FC236}">
                <a16:creationId xmlns:a16="http://schemas.microsoft.com/office/drawing/2014/main" id="{E45392D3-C6CC-406B-BAF2-DDA25E9A0A69}"/>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176</a:t>
            </a:fld>
            <a:endParaRPr lang="de-DE" dirty="0"/>
          </a:p>
        </p:txBody>
      </p:sp>
      <p:sp>
        <p:nvSpPr>
          <p:cNvPr id="9" name="TextBox 2">
            <a:extLst>
              <a:ext uri="{FF2B5EF4-FFF2-40B4-BE49-F238E27FC236}">
                <a16:creationId xmlns:a16="http://schemas.microsoft.com/office/drawing/2014/main" id="{FC60F898-DAAD-452A-BFB3-F088AB2F6769}"/>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10.1: Bildergeschichte fertigstellen</a:t>
            </a:r>
          </a:p>
        </p:txBody>
      </p:sp>
    </p:spTree>
    <p:extLst>
      <p:ext uri="{BB962C8B-B14F-4D97-AF65-F5344CB8AC3E}">
        <p14:creationId xmlns:p14="http://schemas.microsoft.com/office/powerpoint/2010/main" val="426019315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098" name="Picture 2" descr="Aquarell, Türkis, Malen, Abstrakt, Blau"/>
          <p:cNvPicPr>
            <a:picLocks noChangeAspect="1" noChangeArrowheads="1"/>
          </p:cNvPicPr>
          <p:nvPr/>
        </p:nvPicPr>
        <p:blipFill>
          <a:blip r:embed="rId3">
            <a:alphaModFix amt="35000"/>
            <a:duotone>
              <a:schemeClr val="accent6">
                <a:shade val="45000"/>
                <a:satMod val="135000"/>
              </a:schemeClr>
              <a:prstClr val="white"/>
            </a:duotone>
          </a:blip>
          <a:stretch/>
        </p:blipFill>
        <p:spPr bwMode="auto">
          <a:xfrm rot="5400000">
            <a:off x="-2659510" y="678932"/>
            <a:ext cx="12965048" cy="9084538"/>
          </a:xfrm>
          <a:prstGeom prst="rect">
            <a:avLst/>
          </a:prstGeom>
          <a:noFill/>
        </p:spPr>
      </p:pic>
      <p:pic>
        <p:nvPicPr>
          <p:cNvPr id="16386" name="Picture 2" descr="Baum, Stamm, Blätter, Geäst, Natur"/>
          <p:cNvPicPr>
            <a:picLocks noChangeAspect="1" noChangeArrowheads="1"/>
          </p:cNvPicPr>
          <p:nvPr/>
        </p:nvPicPr>
        <p:blipFill>
          <a:blip r:embed="rId4"/>
          <a:stretch/>
        </p:blipFill>
        <p:spPr bwMode="auto">
          <a:xfrm>
            <a:off x="872547" y="2455333"/>
            <a:ext cx="5112906" cy="5527146"/>
          </a:xfrm>
          <a:prstGeom prst="rect">
            <a:avLst/>
          </a:prstGeom>
          <a:noFill/>
        </p:spPr>
      </p:pic>
      <p:sp>
        <p:nvSpPr>
          <p:cNvPr id="4" name="Textfeld 3"/>
          <p:cNvSpPr txBox="1"/>
          <p:nvPr/>
        </p:nvSpPr>
        <p:spPr bwMode="auto">
          <a:xfrm>
            <a:off x="513567" y="1154080"/>
            <a:ext cx="5985930" cy="1323439"/>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4000" b="1" dirty="0">
                <a:solidFill>
                  <a:srgbClr val="172E0E"/>
                </a:solidFill>
                <a:latin typeface="Kollektif"/>
                <a:ea typeface="NOTEWORTHY LIGHT"/>
              </a:rPr>
              <a:t>Schreibprozess:</a:t>
            </a:r>
          </a:p>
          <a:p>
            <a:pPr algn="ctr">
              <a:defRPr/>
            </a:pPr>
            <a:r>
              <a:rPr lang="de-DE" sz="4000" dirty="0">
                <a:solidFill>
                  <a:srgbClr val="172E0E"/>
                </a:solidFill>
                <a:latin typeface="Kollektif"/>
              </a:rPr>
              <a:t>Eltern-Kind-Geschichte</a:t>
            </a:r>
            <a:endParaRPr sz="1600" dirty="0"/>
          </a:p>
        </p:txBody>
      </p:sp>
      <p:sp>
        <p:nvSpPr>
          <p:cNvPr id="5" name="Textfeld 4"/>
          <p:cNvSpPr txBox="1"/>
          <p:nvPr/>
        </p:nvSpPr>
        <p:spPr bwMode="auto">
          <a:xfrm>
            <a:off x="872547" y="8129570"/>
            <a:ext cx="5112906" cy="707886"/>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4000" dirty="0">
                <a:solidFill>
                  <a:srgbClr val="172E0E"/>
                </a:solidFill>
                <a:latin typeface="Kollektif"/>
                <a:ea typeface="Noteworthy Light"/>
              </a:rPr>
              <a:t>(Baum)</a:t>
            </a:r>
            <a:endParaRPr sz="4000" dirty="0"/>
          </a:p>
        </p:txBody>
      </p:sp>
      <p:sp>
        <p:nvSpPr>
          <p:cNvPr id="7" name="Slide Number Placeholder 3">
            <a:extLst>
              <a:ext uri="{FF2B5EF4-FFF2-40B4-BE49-F238E27FC236}">
                <a16:creationId xmlns:a16="http://schemas.microsoft.com/office/drawing/2014/main" id="{8E0A8BA3-91DA-495E-A2DB-170C4CA703E0}"/>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177</a:t>
            </a:fld>
            <a:endParaRPr lang="de-DE"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437" name="Tabelle 31"/>
          <p:cNvGraphicFramePr>
            <a:graphicFrameLocks/>
          </p:cNvGraphicFramePr>
          <p:nvPr>
            <p:extLst>
              <p:ext uri="{D42A27DB-BD31-4B8C-83A1-F6EECF244321}">
                <p14:modId xmlns:p14="http://schemas.microsoft.com/office/powerpoint/2010/main" val="3287300187"/>
              </p:ext>
            </p:extLst>
          </p:nvPr>
        </p:nvGraphicFramePr>
        <p:xfrm>
          <a:off x="347729" y="1074107"/>
          <a:ext cx="6106808" cy="5683321"/>
        </p:xfrm>
        <a:graphic>
          <a:graphicData uri="http://schemas.openxmlformats.org/drawingml/2006/table">
            <a:tbl>
              <a:tblPr bandRow="1"/>
              <a:tblGrid>
                <a:gridCol w="942264">
                  <a:extLst>
                    <a:ext uri="{9D8B030D-6E8A-4147-A177-3AD203B41FA5}">
                      <a16:colId xmlns:a16="http://schemas.microsoft.com/office/drawing/2014/main" val="20000"/>
                    </a:ext>
                  </a:extLst>
                </a:gridCol>
                <a:gridCol w="5164544">
                  <a:extLst>
                    <a:ext uri="{9D8B030D-6E8A-4147-A177-3AD203B41FA5}">
                      <a16:colId xmlns:a16="http://schemas.microsoft.com/office/drawing/2014/main" val="20001"/>
                    </a:ext>
                  </a:extLst>
                </a:gridCol>
              </a:tblGrid>
              <a:tr h="531464">
                <a:tc gridSpan="2">
                  <a:txBody>
                    <a:bodyPr/>
                    <a:lstStyle/>
                    <a:p>
                      <a:pPr algn="l" defTabSz="685800">
                        <a:defRPr sz="1600" b="1"/>
                      </a:pPr>
                      <a:r>
                        <a:rPr sz="1400" dirty="0">
                          <a:cs typeface="+mn-cs"/>
                        </a:rPr>
                        <a:t>ZIEL:</a:t>
                      </a:r>
                    </a:p>
                    <a:p>
                      <a:pPr algn="l" defTabSz="685800">
                        <a:defRPr sz="1300"/>
                      </a:pPr>
                      <a:r>
                        <a:rPr sz="1400" dirty="0">
                          <a:cs typeface="+mn-cs"/>
                        </a:rPr>
                        <a:t>Die </a:t>
                      </a:r>
                      <a:r>
                        <a:rPr lang="de-DE" sz="1400" dirty="0" err="1">
                          <a:cs typeface="+mn-cs"/>
                        </a:rPr>
                        <a:t>SuS</a:t>
                      </a:r>
                      <a:r>
                        <a:rPr sz="1400" dirty="0">
                          <a:cs typeface="+mn-cs"/>
                        </a:rPr>
                        <a:t> </a:t>
                      </a:r>
                      <a:r>
                        <a:rPr sz="1400" dirty="0" err="1">
                          <a:cs typeface="+mn-cs"/>
                        </a:rPr>
                        <a:t>nutzen</a:t>
                      </a:r>
                      <a:r>
                        <a:rPr sz="1400" dirty="0">
                          <a:cs typeface="+mn-cs"/>
                        </a:rPr>
                        <a:t> </a:t>
                      </a:r>
                      <a:r>
                        <a:rPr sz="1400" dirty="0" err="1">
                          <a:cs typeface="+mn-cs"/>
                        </a:rPr>
                        <a:t>Strukturierungs</a:t>
                      </a:r>
                      <a:r>
                        <a:rPr sz="1400" dirty="0">
                          <a:cs typeface="+mn-cs"/>
                        </a:rPr>
                        <a:t>- und </a:t>
                      </a:r>
                      <a:r>
                        <a:rPr sz="1400" dirty="0" err="1">
                          <a:cs typeface="+mn-cs"/>
                        </a:rPr>
                        <a:t>Planungshilfen</a:t>
                      </a:r>
                      <a:r>
                        <a:rPr sz="1400" dirty="0">
                          <a:cs typeface="+mn-cs"/>
                        </a:rPr>
                        <a:t> für die </a:t>
                      </a:r>
                      <a:r>
                        <a:rPr sz="1400" dirty="0" err="1">
                          <a:cs typeface="+mn-cs"/>
                        </a:rPr>
                        <a:t>Vorbereitung</a:t>
                      </a:r>
                      <a:r>
                        <a:rPr sz="1400" dirty="0">
                          <a:cs typeface="+mn-cs"/>
                        </a:rPr>
                        <a:t> </a:t>
                      </a:r>
                      <a:r>
                        <a:rPr lang="de-DE" sz="1400" dirty="0">
                          <a:cs typeface="+mn-cs"/>
                        </a:rPr>
                        <a:t>einer </a:t>
                      </a:r>
                      <a:r>
                        <a:rPr sz="1400" dirty="0" err="1">
                          <a:cs typeface="+mn-cs"/>
                        </a:rPr>
                        <a:t>eigenständige</a:t>
                      </a:r>
                      <a:r>
                        <a:rPr lang="de-DE" sz="1400" dirty="0">
                          <a:cs typeface="+mn-cs"/>
                        </a:rPr>
                        <a:t>n</a:t>
                      </a:r>
                      <a:r>
                        <a:rPr sz="1400" dirty="0">
                          <a:cs typeface="+mn-cs"/>
                        </a:rPr>
                        <a:t> </a:t>
                      </a:r>
                      <a:r>
                        <a:rPr sz="1400" dirty="0" err="1">
                          <a:cs typeface="+mn-cs"/>
                        </a:rPr>
                        <a:t>Textproduktion</a:t>
                      </a:r>
                      <a:r>
                        <a:rPr sz="1400" dirty="0">
                          <a:cs typeface="+mn-cs"/>
                        </a:rPr>
                        <a:t> (</a:t>
                      </a:r>
                      <a:r>
                        <a:rPr lang="de-DE" sz="1400" dirty="0">
                          <a:cs typeface="+mn-cs"/>
                        </a:rPr>
                        <a:t>Bildergeschichte</a:t>
                      </a:r>
                      <a:r>
                        <a:rPr sz="1400" dirty="0">
                          <a:cs typeface="+mn-cs"/>
                        </a:rPr>
                        <a:t>)</a:t>
                      </a:r>
                      <a:r>
                        <a:rPr lang="de-DE" sz="1400" dirty="0">
                          <a:cs typeface="+mn-cs"/>
                        </a:rPr>
                        <a:t>.</a:t>
                      </a:r>
                      <a:endParaRPr sz="1400" dirty="0">
                        <a:cs typeface="+mn-cs"/>
                      </a:endParaRP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679093">
                <a:tc gridSpan="2">
                  <a:txBody>
                    <a:bodyPr/>
                    <a:lstStyle/>
                    <a:p>
                      <a:pPr algn="l" defTabSz="685800">
                        <a:defRPr sz="1800"/>
                      </a:pPr>
                      <a:r>
                        <a:rPr lang="de-DE" sz="1400" b="1">
                          <a:cs typeface="+mn-cs"/>
                        </a:rPr>
                        <a:t>Einstieg:</a:t>
                      </a:r>
                      <a:endParaRPr sz="1400">
                        <a:cs typeface="+mn-cs"/>
                      </a:endParaRPr>
                    </a:p>
                    <a:p>
                      <a:pPr marL="171450" indent="-171450" algn="l" defTabSz="685800">
                        <a:buFont typeface="Arial"/>
                        <a:buChar char="•"/>
                        <a:defRPr sz="1800"/>
                      </a:pPr>
                      <a:r>
                        <a:rPr lang="de-DE" sz="1400">
                          <a:cs typeface="+mn-cs"/>
                        </a:rPr>
                        <a:t>Die Lehrperson erklärt, dass die SuS mithilfe einer Planungstabelle eine Bildergeschichte planen werden. </a:t>
                      </a:r>
                      <a:endParaRPr sz="1400">
                        <a:cs typeface="+mn-cs"/>
                      </a:endParaRPr>
                    </a:p>
                    <a:p>
                      <a:pPr marL="171450" indent="-171450" algn="l" defTabSz="685800">
                        <a:buFont typeface="Arial"/>
                        <a:buChar char="•"/>
                        <a:defRPr sz="1800"/>
                      </a:pPr>
                      <a:r>
                        <a:rPr lang="de-DE" sz="1400">
                          <a:cs typeface="+mn-cs"/>
                        </a:rPr>
                        <a:t>Die Lehrperson teilt den Lernenden mit, dass sie in der darauffolgenden Unterrichtsstunde auf der Grundlage der verschiedenen Planungselemente eine Bildergeschichte schreiben werden. </a:t>
                      </a:r>
                      <a:endParaRPr sz="1400">
                        <a:cs typeface="+mn-cs"/>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1"/>
                  </a:ext>
                </a:extLst>
              </a:tr>
              <a:tr h="1417237">
                <a:tc>
                  <a:txBody>
                    <a:bodyPr/>
                    <a:lstStyle/>
                    <a:p>
                      <a:pPr marL="0" marR="0" lvl="0" indent="0" algn="ctr" defTabSz="685800">
                        <a:lnSpc>
                          <a:spcPct val="100000"/>
                        </a:lnSpc>
                        <a:spcBef>
                          <a:spcPts val="0"/>
                        </a:spcBef>
                        <a:spcAft>
                          <a:spcPts val="0"/>
                        </a:spcAft>
                        <a:buClrTx/>
                        <a:buSzTx/>
                        <a:buFontTx/>
                        <a:buNone/>
                        <a:defRPr sz="1800"/>
                      </a:pPr>
                      <a:r>
                        <a:rPr lang="de-DE" sz="1400" b="1" dirty="0">
                          <a:cs typeface="+mn-cs"/>
                        </a:rPr>
                        <a:t>AB 11.1a</a:t>
                      </a:r>
                    </a:p>
                    <a:p>
                      <a:pPr marL="0" marR="0" lvl="0" indent="0" algn="ctr" defTabSz="685800">
                        <a:lnSpc>
                          <a:spcPct val="100000"/>
                        </a:lnSpc>
                        <a:spcBef>
                          <a:spcPts val="0"/>
                        </a:spcBef>
                        <a:spcAft>
                          <a:spcPts val="0"/>
                        </a:spcAft>
                        <a:buClrTx/>
                        <a:buSzTx/>
                        <a:buFontTx/>
                        <a:buNone/>
                        <a:defRPr sz="1800"/>
                      </a:pPr>
                      <a:r>
                        <a:rPr lang="de-DE" sz="1400" b="1" dirty="0">
                          <a:cs typeface="+mn-cs"/>
                        </a:rPr>
                        <a:t>AB 11.1b</a:t>
                      </a:r>
                    </a:p>
                    <a:p>
                      <a:pPr marL="0" marR="0" lvl="0" indent="0" algn="ctr" defTabSz="685800">
                        <a:lnSpc>
                          <a:spcPct val="100000"/>
                        </a:lnSpc>
                        <a:spcBef>
                          <a:spcPts val="0"/>
                        </a:spcBef>
                        <a:spcAft>
                          <a:spcPts val="0"/>
                        </a:spcAft>
                        <a:buClrTx/>
                        <a:buSzTx/>
                        <a:buFontTx/>
                        <a:buNone/>
                        <a:defRPr sz="1800"/>
                      </a:pPr>
                      <a:r>
                        <a:rPr lang="de-DE" sz="1400" b="1" dirty="0">
                          <a:cs typeface="+mn-cs"/>
                        </a:rPr>
                        <a:t>AB 11.1c</a:t>
                      </a:r>
                      <a:endParaRPr sz="1400" dirty="0">
                        <a:cs typeface="+mn-cs"/>
                      </a:endParaRPr>
                    </a:p>
                    <a:p>
                      <a:pPr algn="ctr" defTabSz="685800">
                        <a:defRPr sz="1800"/>
                      </a:pPr>
                      <a:endParaRPr sz="1400" b="1" dirty="0">
                        <a:cs typeface="+mn-cs"/>
                      </a:endParaRPr>
                    </a:p>
                  </a:txBody>
                  <a:tcPr marL="45720" marR="45720" anchor="ctr">
                    <a:solidFill>
                      <a:schemeClr val="bg1"/>
                    </a:solidFill>
                  </a:tcPr>
                </a:tc>
                <a:tc>
                  <a:txBody>
                    <a:bodyPr/>
                    <a:lstStyle/>
                    <a:p>
                      <a:pPr marL="171450" marR="0" lvl="0" indent="-171450" algn="l" defTabSz="685800">
                        <a:lnSpc>
                          <a:spcPct val="100000"/>
                        </a:lnSpc>
                        <a:spcBef>
                          <a:spcPts val="0"/>
                        </a:spcBef>
                        <a:spcAft>
                          <a:spcPts val="0"/>
                        </a:spcAft>
                        <a:buClrTx/>
                        <a:buSzTx/>
                        <a:buFont typeface="Arial"/>
                        <a:buChar char="•"/>
                        <a:defRPr sz="1600"/>
                      </a:pPr>
                      <a:r>
                        <a:rPr lang="de-DE" sz="1400" dirty="0">
                          <a:cs typeface="+mn-cs"/>
                        </a:rPr>
                        <a:t>Die </a:t>
                      </a:r>
                      <a:r>
                        <a:rPr lang="de-DE" sz="1400" b="0" i="0" u="none" strike="noStrike" cap="none" spc="0" dirty="0">
                          <a:solidFill>
                            <a:schemeClr val="tx1"/>
                          </a:solidFill>
                          <a:latin typeface="Calibri"/>
                          <a:ea typeface="Calibri"/>
                          <a:cs typeface="+mn-cs"/>
                        </a:rPr>
                        <a:t>Lehrkraft zeigt den Lernenden über den </a:t>
                      </a:r>
                      <a:r>
                        <a:rPr lang="de-DE" sz="1400" b="0" i="0" u="none" strike="noStrike" cap="none" spc="0" dirty="0" err="1">
                          <a:solidFill>
                            <a:schemeClr val="tx1"/>
                          </a:solidFill>
                          <a:latin typeface="Calibri"/>
                          <a:ea typeface="Calibri"/>
                          <a:cs typeface="+mn-cs"/>
                        </a:rPr>
                        <a:t>Beamer</a:t>
                      </a:r>
                      <a:r>
                        <a:rPr lang="de-DE" sz="1400" b="0" i="0" u="none" strike="noStrike" cap="none" spc="0" dirty="0">
                          <a:solidFill>
                            <a:schemeClr val="tx1"/>
                          </a:solidFill>
                          <a:latin typeface="Calibri"/>
                          <a:ea typeface="Calibri"/>
                          <a:cs typeface="+mn-cs"/>
                        </a:rPr>
                        <a:t> die Bildergeschichte oder teilt die Arbeitsblätter aus.</a:t>
                      </a:r>
                    </a:p>
                    <a:p>
                      <a:pPr marL="180000" indent="0" algn="l" defTabSz="685800">
                        <a:buFont typeface="Arial"/>
                        <a:buNone/>
                        <a:defRPr sz="1200"/>
                      </a:pPr>
                      <a:r>
                        <a:rPr lang="de-DE" sz="1400" dirty="0"/>
                        <a:t>(Differenzierung: AB 11.1a – geringere Anforderungen; AB 11.1b – mittlere Anforderungen; AB 11.1c – hohe Anforderungen)</a:t>
                      </a:r>
                    </a:p>
                    <a:p>
                      <a:pPr marL="171450" marR="0" lvl="0" indent="-171450" algn="l" defTabSz="685800">
                        <a:lnSpc>
                          <a:spcPct val="100000"/>
                        </a:lnSpc>
                        <a:spcBef>
                          <a:spcPts val="0"/>
                        </a:spcBef>
                        <a:spcAft>
                          <a:spcPts val="0"/>
                        </a:spcAft>
                        <a:buClrTx/>
                        <a:buSzTx/>
                        <a:buFont typeface="Arial"/>
                        <a:buChar char="•"/>
                        <a:defRPr sz="1600"/>
                      </a:pPr>
                      <a:r>
                        <a:rPr lang="de-DE" sz="1400" b="0" i="0" u="none" strike="noStrike" cap="none" spc="0" dirty="0">
                          <a:solidFill>
                            <a:schemeClr val="tx1"/>
                          </a:solidFill>
                          <a:latin typeface="Calibri"/>
                          <a:ea typeface="Calibri"/>
                          <a:cs typeface="+mn-cs"/>
                        </a:rPr>
                        <a:t>Die Lehrkraft unterstützt die Lernenden beim Erwerb des thematisch relevanten Wortschatzes (z.B.  sie pflanzte)</a:t>
                      </a:r>
                      <a:endParaRPr sz="1400" dirty="0">
                        <a:cs typeface="+mn-cs"/>
                      </a:endParaRPr>
                    </a:p>
                  </a:txBody>
                  <a:tcPr marL="45720" marR="45720" anchor="ctr">
                    <a:solidFill>
                      <a:schemeClr val="bg1"/>
                    </a:solidFill>
                  </a:tcPr>
                </a:tc>
                <a:extLst>
                  <a:ext uri="{0D108BD9-81ED-4DB2-BD59-A6C34878D82A}">
                    <a16:rowId xmlns:a16="http://schemas.microsoft.com/office/drawing/2014/main" val="10002"/>
                  </a:ext>
                </a:extLst>
              </a:tr>
              <a:tr h="1417237">
                <a:tc>
                  <a:txBody>
                    <a:bodyPr/>
                    <a:lstStyle/>
                    <a:p>
                      <a:pPr algn="ctr" defTabSz="685800">
                        <a:defRPr sz="1800"/>
                      </a:pPr>
                      <a:r>
                        <a:rPr lang="de-DE" sz="1400" b="1" dirty="0">
                          <a:cs typeface="+mn-cs"/>
                        </a:rPr>
                        <a:t>AB 11.2</a:t>
                      </a:r>
                      <a:endParaRPr sz="1400" dirty="0">
                        <a:cs typeface="+mn-cs"/>
                      </a:endParaRPr>
                    </a:p>
                  </a:txBody>
                  <a:tcPr marL="45720" marR="45720" anchor="ctr">
                    <a:solidFill>
                      <a:schemeClr val="bg1"/>
                    </a:solidFill>
                  </a:tcPr>
                </a:tc>
                <a:tc>
                  <a:txBody>
                    <a:bodyPr/>
                    <a:lstStyle/>
                    <a:p>
                      <a:pPr marL="171450" marR="0" lvl="0" indent="-171450" algn="l" defTabSz="685800">
                        <a:lnSpc>
                          <a:spcPct val="100000"/>
                        </a:lnSpc>
                        <a:spcBef>
                          <a:spcPts val="0"/>
                        </a:spcBef>
                        <a:spcAft>
                          <a:spcPts val="0"/>
                        </a:spcAft>
                        <a:buClrTx/>
                        <a:buSzTx/>
                        <a:buFont typeface="Arial"/>
                        <a:buChar char="•"/>
                        <a:defRPr sz="1600"/>
                      </a:pPr>
                      <a:r>
                        <a:rPr lang="de-DE" sz="1400" dirty="0">
                          <a:cs typeface="+mn-cs"/>
                        </a:rPr>
                        <a:t>Die </a:t>
                      </a:r>
                      <a:r>
                        <a:rPr lang="de-DE" sz="1400" dirty="0" err="1">
                          <a:cs typeface="+mn-cs"/>
                        </a:rPr>
                        <a:t>SuS</a:t>
                      </a:r>
                      <a:r>
                        <a:rPr lang="de-DE" sz="1400" dirty="0">
                          <a:cs typeface="+mn-cs"/>
                        </a:rPr>
                        <a:t> erhalten die Planungstabelle mit den W-Fragen. Die Lehrperson erinnert die </a:t>
                      </a:r>
                      <a:r>
                        <a:rPr lang="de-DE" sz="1400" dirty="0" err="1">
                          <a:cs typeface="+mn-cs"/>
                        </a:rPr>
                        <a:t>SuS</a:t>
                      </a:r>
                      <a:r>
                        <a:rPr lang="de-DE" sz="1400" dirty="0">
                          <a:cs typeface="+mn-cs"/>
                        </a:rPr>
                        <a:t> daran, wie wichtig es ist, die Tabelle so detailliert wie möglich auszufüllen. In der Tabelle sind die einzelnen Bilder der Geschichte integriert. Die </a:t>
                      </a:r>
                      <a:r>
                        <a:rPr lang="de-DE" sz="1400" dirty="0" err="1">
                          <a:cs typeface="+mn-cs"/>
                        </a:rPr>
                        <a:t>SuS</a:t>
                      </a:r>
                      <a:r>
                        <a:rPr lang="de-DE" sz="1400" dirty="0">
                          <a:cs typeface="+mn-cs"/>
                        </a:rPr>
                        <a:t> überlegen zudem, was die Personen sagen und denken und was sie fühlen. </a:t>
                      </a:r>
                      <a:endParaRPr sz="1400" dirty="0">
                        <a:cs typeface="+mn-cs"/>
                      </a:endParaRPr>
                    </a:p>
                    <a:p>
                      <a:pPr algn="l" defTabSz="685800">
                        <a:defRPr sz="1600"/>
                      </a:pPr>
                      <a:endParaRPr sz="1400" dirty="0">
                        <a:cs typeface="+mn-cs"/>
                      </a:endParaRPr>
                    </a:p>
                    <a:p>
                      <a:pPr marL="0" marR="0" lvl="0" indent="0" algn="l" defTabSz="685800">
                        <a:lnSpc>
                          <a:spcPct val="100000"/>
                        </a:lnSpc>
                        <a:spcBef>
                          <a:spcPts val="0"/>
                        </a:spcBef>
                        <a:spcAft>
                          <a:spcPts val="0"/>
                        </a:spcAft>
                        <a:buClrTx/>
                        <a:buSzTx/>
                        <a:buFontTx/>
                        <a:buNone/>
                        <a:defRPr sz="1200" b="1" u="sng"/>
                      </a:pPr>
                      <a:r>
                        <a:rPr lang="de-DE" sz="1400" b="0" i="1" u="sng" dirty="0">
                          <a:solidFill>
                            <a:schemeClr val="tx1"/>
                          </a:solidFill>
                          <a:latin typeface="Calibri"/>
                          <a:ea typeface="Calibri"/>
                          <a:cs typeface="+mn-cs"/>
                        </a:rPr>
                        <a:t>Alternativ: </a:t>
                      </a:r>
                      <a:r>
                        <a:rPr lang="de-DE" sz="1400" b="0" u="none" dirty="0">
                          <a:cs typeface="+mn-cs"/>
                        </a:rPr>
                        <a:t>Die </a:t>
                      </a:r>
                      <a:r>
                        <a:rPr lang="de-DE" sz="1400" b="0" u="none" dirty="0" err="1">
                          <a:cs typeface="+mn-cs"/>
                        </a:rPr>
                        <a:t>SuS</a:t>
                      </a:r>
                      <a:r>
                        <a:rPr lang="de-DE" sz="1400" b="0" u="none" dirty="0">
                          <a:cs typeface="+mn-cs"/>
                        </a:rPr>
                        <a:t> füllen die Tabelle in </a:t>
                      </a:r>
                      <a:r>
                        <a:rPr lang="de-DE" sz="1400" b="1" u="none" dirty="0">
                          <a:cs typeface="+mn-cs"/>
                        </a:rPr>
                        <a:t>Partnerarbeit</a:t>
                      </a:r>
                      <a:r>
                        <a:rPr lang="de-DE" sz="1400" b="0" u="none" dirty="0">
                          <a:cs typeface="+mn-cs"/>
                        </a:rPr>
                        <a:t> aus. </a:t>
                      </a:r>
                      <a:endParaRPr lang="de-DE" sz="1400" dirty="0">
                        <a:cs typeface="+mn-cs"/>
                      </a:endParaRPr>
                    </a:p>
                  </a:txBody>
                  <a:tcPr marL="45720" marR="45720" anchor="ctr">
                    <a:solidFill>
                      <a:schemeClr val="bg1"/>
                    </a:solidFill>
                  </a:tcPr>
                </a:tc>
                <a:extLst>
                  <a:ext uri="{0D108BD9-81ED-4DB2-BD59-A6C34878D82A}">
                    <a16:rowId xmlns:a16="http://schemas.microsoft.com/office/drawing/2014/main" val="10003"/>
                  </a:ext>
                </a:extLst>
              </a:tr>
              <a:tr h="578004">
                <a:tc gridSpan="2">
                  <a:txBody>
                    <a:bodyPr/>
                    <a:lstStyle/>
                    <a:p>
                      <a:pPr algn="l" defTabSz="685800">
                        <a:defRPr sz="1600"/>
                      </a:pPr>
                      <a:r>
                        <a:rPr lang="de-DE" sz="1400" b="1" dirty="0">
                          <a:cs typeface="+mn-cs"/>
                        </a:rPr>
                        <a:t>Sicherung:</a:t>
                      </a:r>
                      <a:endParaRPr lang="de-DE" sz="1400" dirty="0">
                        <a:cs typeface="+mn-cs"/>
                      </a:endParaRPr>
                    </a:p>
                    <a:p>
                      <a:pPr marL="171450" marR="0" lvl="0" indent="-171450" algn="l" defTabSz="685800">
                        <a:lnSpc>
                          <a:spcPct val="100000"/>
                        </a:lnSpc>
                        <a:spcBef>
                          <a:spcPts val="0"/>
                        </a:spcBef>
                        <a:spcAft>
                          <a:spcPts val="0"/>
                        </a:spcAft>
                        <a:buClrTx/>
                        <a:buSzTx/>
                        <a:buFont typeface="Arial"/>
                        <a:buChar char="•"/>
                        <a:defRPr sz="1600"/>
                      </a:pPr>
                      <a:r>
                        <a:rPr lang="de-DE" sz="1400" dirty="0">
                          <a:cs typeface="+mn-cs"/>
                        </a:rPr>
                        <a:t>Die </a:t>
                      </a:r>
                      <a:r>
                        <a:rPr lang="de-DE" sz="1400" dirty="0" err="1">
                          <a:cs typeface="+mn-cs"/>
                        </a:rPr>
                        <a:t>SuS</a:t>
                      </a:r>
                      <a:r>
                        <a:rPr lang="de-DE" sz="1400" dirty="0">
                          <a:cs typeface="+mn-cs"/>
                        </a:rPr>
                        <a:t> geben ihre ausgefüllte Tabelle an ihren Partner weiter. </a:t>
                      </a:r>
                      <a:endParaRPr sz="1400" dirty="0">
                        <a:cs typeface="+mn-cs"/>
                      </a:endParaRPr>
                    </a:p>
                  </a:txBody>
                  <a:tcPr marL="45720" marR="45720" anchor="ctr">
                    <a:solidFill>
                      <a:schemeClr val="bg1"/>
                    </a:solidFill>
                  </a:tcPr>
                </a:tc>
                <a:tc hMerge="1">
                  <a:txBody>
                    <a:bodyPr/>
                    <a:lstStyle/>
                    <a:p>
                      <a:pPr algn="l" defTabSz="685800">
                        <a:defRPr sz="1600"/>
                      </a:pPr>
                      <a:r>
                        <a:rPr lang="de-DE" sz="1400" b="1" dirty="0">
                          <a:cs typeface="+mn-cs"/>
                        </a:rPr>
                        <a:t>Sicherung:</a:t>
                      </a:r>
                      <a:endParaRPr lang="de-DE" sz="1400" dirty="0">
                        <a:cs typeface="+mn-cs"/>
                      </a:endParaRPr>
                    </a:p>
                    <a:p>
                      <a:pPr marL="171450" marR="0" lvl="0" indent="-171450" algn="l" defTabSz="685800">
                        <a:lnSpc>
                          <a:spcPct val="100000"/>
                        </a:lnSpc>
                        <a:spcBef>
                          <a:spcPts val="0"/>
                        </a:spcBef>
                        <a:spcAft>
                          <a:spcPts val="0"/>
                        </a:spcAft>
                        <a:buClrTx/>
                        <a:buSzTx/>
                        <a:buFont typeface="Arial"/>
                        <a:buChar char="•"/>
                        <a:defRPr sz="1600"/>
                      </a:pPr>
                      <a:r>
                        <a:rPr lang="de-DE" sz="1400" dirty="0">
                          <a:cs typeface="+mn-cs"/>
                        </a:rPr>
                        <a:t>Die </a:t>
                      </a:r>
                      <a:r>
                        <a:rPr lang="de-DE" sz="1400" dirty="0" err="1">
                          <a:cs typeface="+mn-cs"/>
                        </a:rPr>
                        <a:t>SuS</a:t>
                      </a:r>
                      <a:r>
                        <a:rPr lang="de-DE" sz="1400" dirty="0">
                          <a:cs typeface="+mn-cs"/>
                        </a:rPr>
                        <a:t> geben ihre ausgefüllte Tabelle an ihren Partner weiter. </a:t>
                      </a:r>
                      <a:endParaRPr sz="1400" dirty="0">
                        <a:cs typeface="+mn-cs"/>
                      </a:endParaRPr>
                    </a:p>
                  </a:txBody>
                  <a:tcPr marL="45720" marR="45720" anchor="ctr">
                    <a:solidFill>
                      <a:schemeClr val="bg1"/>
                    </a:solidFill>
                  </a:tcPr>
                </a:tc>
                <a:extLst>
                  <a:ext uri="{0D108BD9-81ED-4DB2-BD59-A6C34878D82A}">
                    <a16:rowId xmlns:a16="http://schemas.microsoft.com/office/drawing/2014/main" val="10004"/>
                  </a:ext>
                </a:extLst>
              </a:tr>
            </a:tbl>
          </a:graphicData>
        </a:graphic>
      </p:graphicFrame>
      <p:sp>
        <p:nvSpPr>
          <p:cNvPr id="1442" name="Textfeld 39"/>
          <p:cNvSpPr txBox="1"/>
          <p:nvPr/>
        </p:nvSpPr>
        <p:spPr bwMode="auto">
          <a:xfrm>
            <a:off x="131253" y="586534"/>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a:t>
            </a:r>
            <a:r>
              <a:rPr b="0">
                <a:latin typeface="Calibri"/>
              </a:rPr>
              <a:t> </a:t>
            </a:r>
            <a:r>
              <a:rPr lang="de-DE" b="0">
                <a:latin typeface="Calibri"/>
              </a:rPr>
              <a:t>11</a:t>
            </a:r>
            <a:r>
              <a:rPr b="0">
                <a:latin typeface="Calibri"/>
              </a:rPr>
              <a:t>: </a:t>
            </a:r>
            <a:r>
              <a:rPr lang="de-DE" b="0">
                <a:latin typeface="Calibri"/>
              </a:rPr>
              <a:t>Planen einer Bildergeschichte (Baum)</a:t>
            </a:r>
            <a:endParaRPr b="0">
              <a:latin typeface="Calibri"/>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7" name="Slide Number Placeholder 3">
            <a:extLst>
              <a:ext uri="{FF2B5EF4-FFF2-40B4-BE49-F238E27FC236}">
                <a16:creationId xmlns:a16="http://schemas.microsoft.com/office/drawing/2014/main" id="{B9298992-00FC-49BF-831D-1C024965064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179</a:t>
            </a:fld>
            <a:endParaRPr lang="de-DE" dirty="0"/>
          </a:p>
        </p:txBody>
      </p:sp>
      <p:sp>
        <p:nvSpPr>
          <p:cNvPr id="8" name="Gerade Verbindung 38">
            <a:extLst>
              <a:ext uri="{FF2B5EF4-FFF2-40B4-BE49-F238E27FC236}">
                <a16:creationId xmlns:a16="http://schemas.microsoft.com/office/drawing/2014/main" id="{B90393B8-7D99-4B76-8C82-75776B452685}"/>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97972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3BCF6BE-8485-4C91-8662-4E575897AD74}"/>
              </a:ext>
            </a:extLst>
          </p:cNvPr>
          <p:cNvSpPr>
            <a:spLocks noGrp="1"/>
          </p:cNvSpPr>
          <p:nvPr>
            <p:ph type="sldNum" sz="quarter" idx="2"/>
          </p:nvPr>
        </p:nvSpPr>
        <p:spPr/>
        <p:txBody>
          <a:bodyPr/>
          <a:lstStyle/>
          <a:p>
            <a:pPr>
              <a:defRPr/>
            </a:pPr>
            <a:fld id="{86CB4B4D-7CA3-9044-876B-883B54F8677D}" type="slidenum">
              <a:rPr lang="de-DE" smtClean="0"/>
              <a:t>181</a:t>
            </a:fld>
            <a:endParaRPr lang="de-DE"/>
          </a:p>
        </p:txBody>
      </p:sp>
      <p:sp>
        <p:nvSpPr>
          <p:cNvPr id="3" name="Titel 1">
            <a:extLst>
              <a:ext uri="{FF2B5EF4-FFF2-40B4-BE49-F238E27FC236}">
                <a16:creationId xmlns:a16="http://schemas.microsoft.com/office/drawing/2014/main" id="{3E2606E7-245C-498E-AC6F-FC759418E302}"/>
              </a:ext>
            </a:extLst>
          </p:cNvPr>
          <p:cNvSpPr txBox="1"/>
          <p:nvPr/>
        </p:nvSpPr>
        <p:spPr bwMode="auto">
          <a:xfrm>
            <a:off x="159547" y="1184711"/>
            <a:ext cx="6698453" cy="1914702"/>
          </a:xfrm>
          <a:prstGeom prst="rect">
            <a:avLst/>
          </a:prstGeom>
          <a:ln w="12700">
            <a:miter lim="400000"/>
          </a:ln>
        </p:spPr>
        <p:txBody>
          <a:bodyPr lIns="45718" tIns="45718" rIns="45718" bIns="45718" anchor="ctr">
            <a:normAutofit/>
          </a:bodyPr>
          <a:lstStyle>
            <a:lvl1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1pPr>
            <a:lvl2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2pPr>
            <a:lvl3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3pPr>
            <a:lvl4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4pPr>
            <a:lvl5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5pPr>
            <a:lvl6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6pPr>
            <a:lvl7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7pPr>
            <a:lvl8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8pPr>
            <a:lvl9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9pPr>
          </a:lstStyle>
          <a:p>
            <a:pPr>
              <a:defRPr/>
            </a:pPr>
            <a:r>
              <a:rPr lang="de-DE" sz="7200" dirty="0">
                <a:highlight>
                  <a:srgbClr val="FFFF00"/>
                </a:highlight>
              </a:rPr>
              <a:t>siehe AB 11.1a+b</a:t>
            </a:r>
            <a:endParaRPr dirty="0"/>
          </a:p>
        </p:txBody>
      </p:sp>
    </p:spTree>
    <p:extLst>
      <p:ext uri="{BB962C8B-B14F-4D97-AF65-F5344CB8AC3E}">
        <p14:creationId xmlns:p14="http://schemas.microsoft.com/office/powerpoint/2010/main" val="418637573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F6513E0-4A24-4403-A165-73BA9AD2A03F}"/>
              </a:ext>
            </a:extLst>
          </p:cNvPr>
          <p:cNvSpPr>
            <a:spLocks noGrp="1"/>
          </p:cNvSpPr>
          <p:nvPr>
            <p:ph type="sldNum" sz="quarter" idx="2"/>
          </p:nvPr>
        </p:nvSpPr>
        <p:spPr/>
        <p:txBody>
          <a:bodyPr/>
          <a:lstStyle/>
          <a:p>
            <a:pPr>
              <a:defRPr/>
            </a:pPr>
            <a:fld id="{86CB4B4D-7CA3-9044-876B-883B54F8677D}" type="slidenum">
              <a:rPr lang="de-DE" smtClean="0"/>
              <a:t>182</a:t>
            </a:fld>
            <a:endParaRPr lang="de-DE"/>
          </a:p>
        </p:txBody>
      </p:sp>
    </p:spTree>
    <p:extLst>
      <p:ext uri="{BB962C8B-B14F-4D97-AF65-F5344CB8AC3E}">
        <p14:creationId xmlns:p14="http://schemas.microsoft.com/office/powerpoint/2010/main" val="82973876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89B05D7-A26F-467B-8853-79C60E594E7D}"/>
              </a:ext>
            </a:extLst>
          </p:cNvPr>
          <p:cNvSpPr>
            <a:spLocks noGrp="1"/>
          </p:cNvSpPr>
          <p:nvPr>
            <p:ph type="sldNum" sz="quarter" idx="2"/>
          </p:nvPr>
        </p:nvSpPr>
        <p:spPr/>
        <p:txBody>
          <a:bodyPr/>
          <a:lstStyle/>
          <a:p>
            <a:pPr>
              <a:defRPr/>
            </a:pPr>
            <a:fld id="{86CB4B4D-7CA3-9044-876B-883B54F8677D}" type="slidenum">
              <a:rPr lang="de-DE" smtClean="0"/>
              <a:t>183</a:t>
            </a:fld>
            <a:endParaRPr lang="de-DE"/>
          </a:p>
        </p:txBody>
      </p:sp>
    </p:spTree>
    <p:extLst>
      <p:ext uri="{BB962C8B-B14F-4D97-AF65-F5344CB8AC3E}">
        <p14:creationId xmlns:p14="http://schemas.microsoft.com/office/powerpoint/2010/main" val="333457248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2CDDE05-BC9A-422C-BC74-DAA9E2022AD4}"/>
              </a:ext>
            </a:extLst>
          </p:cNvPr>
          <p:cNvSpPr>
            <a:spLocks noGrp="1"/>
          </p:cNvSpPr>
          <p:nvPr>
            <p:ph type="sldNum" sz="quarter" idx="2"/>
          </p:nvPr>
        </p:nvSpPr>
        <p:spPr/>
        <p:txBody>
          <a:bodyPr/>
          <a:lstStyle/>
          <a:p>
            <a:pPr>
              <a:defRPr/>
            </a:pPr>
            <a:fld id="{86CB4B4D-7CA3-9044-876B-883B54F8677D}" type="slidenum">
              <a:rPr lang="de-DE" smtClean="0"/>
              <a:t>184</a:t>
            </a:fld>
            <a:endParaRPr lang="de-DE"/>
          </a:p>
        </p:txBody>
      </p:sp>
    </p:spTree>
    <p:extLst>
      <p:ext uri="{BB962C8B-B14F-4D97-AF65-F5344CB8AC3E}">
        <p14:creationId xmlns:p14="http://schemas.microsoft.com/office/powerpoint/2010/main" val="36175789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1"/>
          <p:cNvSpPr txBox="1"/>
          <p:nvPr/>
        </p:nvSpPr>
        <p:spPr bwMode="auto">
          <a:xfrm>
            <a:off x="395785" y="1382156"/>
            <a:ext cx="154495" cy="369328"/>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pic>
        <p:nvPicPr>
          <p:cNvPr id="6" name="Grafik 5"/>
          <p:cNvPicPr>
            <a:picLocks noChangeAspect="1"/>
          </p:cNvPicPr>
          <p:nvPr/>
        </p:nvPicPr>
        <p:blipFill>
          <a:blip r:embed="rId2"/>
          <a:stretch/>
        </p:blipFill>
        <p:spPr bwMode="auto">
          <a:xfrm>
            <a:off x="482804" y="2400391"/>
            <a:ext cx="5902163" cy="4426622"/>
          </a:xfrm>
          <a:prstGeom prst="rect">
            <a:avLst/>
          </a:prstGeom>
        </p:spPr>
      </p:pic>
      <p:pic>
        <p:nvPicPr>
          <p:cNvPr id="8" name="Grafik 7"/>
          <p:cNvPicPr>
            <a:picLocks noChangeAspect="1"/>
          </p:cNvPicPr>
          <p:nvPr/>
        </p:nvPicPr>
        <p:blipFill>
          <a:blip r:embed="rId3"/>
          <a:srcRect b="50256"/>
          <a:stretch/>
        </p:blipFill>
        <p:spPr bwMode="auto">
          <a:xfrm>
            <a:off x="473032" y="6834431"/>
            <a:ext cx="5911935" cy="2205609"/>
          </a:xfrm>
          <a:prstGeom prst="rect">
            <a:avLst/>
          </a:prstGeom>
        </p:spPr>
      </p:pic>
      <p:sp>
        <p:nvSpPr>
          <p:cNvPr id="9" name="Slide Number Placeholder 3">
            <a:extLst>
              <a:ext uri="{FF2B5EF4-FFF2-40B4-BE49-F238E27FC236}">
                <a16:creationId xmlns:a16="http://schemas.microsoft.com/office/drawing/2014/main" id="{79A65CA4-6A24-4530-8BDB-5FF9442A69A9}"/>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185</a:t>
            </a:fld>
            <a:endParaRPr lang="de-DE" dirty="0"/>
          </a:p>
        </p:txBody>
      </p:sp>
      <p:sp>
        <p:nvSpPr>
          <p:cNvPr id="11" name="TextBox 10">
            <a:extLst>
              <a:ext uri="{FF2B5EF4-FFF2-40B4-BE49-F238E27FC236}">
                <a16:creationId xmlns:a16="http://schemas.microsoft.com/office/drawing/2014/main" id="{9834A6E9-6AAC-4EA8-8A7F-1547E696F78B}"/>
              </a:ext>
            </a:extLst>
          </p:cNvPr>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dirty="0"/>
              <a:t>Name: __________________</a:t>
            </a:r>
            <a:endParaRPr dirty="0"/>
          </a:p>
        </p:txBody>
      </p:sp>
      <p:grpSp>
        <p:nvGrpSpPr>
          <p:cNvPr id="12" name="Group 11">
            <a:extLst>
              <a:ext uri="{FF2B5EF4-FFF2-40B4-BE49-F238E27FC236}">
                <a16:creationId xmlns:a16="http://schemas.microsoft.com/office/drawing/2014/main" id="{EA6BCF56-89F2-4B1F-8A03-BAC3778FC81C}"/>
              </a:ext>
            </a:extLst>
          </p:cNvPr>
          <p:cNvGrpSpPr/>
          <p:nvPr/>
        </p:nvGrpSpPr>
        <p:grpSpPr>
          <a:xfrm>
            <a:off x="-251724" y="430642"/>
            <a:ext cx="7620000" cy="706497"/>
            <a:chOff x="-251724" y="430642"/>
            <a:chExt cx="7620000" cy="706497"/>
          </a:xfrm>
        </p:grpSpPr>
        <p:sp>
          <p:nvSpPr>
            <p:cNvPr id="13" name="TextBox 2">
              <a:extLst>
                <a:ext uri="{FF2B5EF4-FFF2-40B4-BE49-F238E27FC236}">
                  <a16:creationId xmlns:a16="http://schemas.microsoft.com/office/drawing/2014/main" id="{8D0DE715-2B72-4625-A39B-DF11FBAFEF51}"/>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11.1c: Eine Bildergeschichte anschauen</a:t>
              </a:r>
              <a:endParaRPr sz="2200" spc="50" dirty="0"/>
            </a:p>
          </p:txBody>
        </p:sp>
        <p:sp>
          <p:nvSpPr>
            <p:cNvPr id="14" name="Rectangle 7">
              <a:extLst>
                <a:ext uri="{FF2B5EF4-FFF2-40B4-BE49-F238E27FC236}">
                  <a16:creationId xmlns:a16="http://schemas.microsoft.com/office/drawing/2014/main" id="{90DF340D-2B36-4288-9C19-9E3165FF76D4}"/>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grpSp>
        <p:nvGrpSpPr>
          <p:cNvPr id="10" name="Gruppieren 1">
            <a:extLst>
              <a:ext uri="{FF2B5EF4-FFF2-40B4-BE49-F238E27FC236}">
                <a16:creationId xmlns:a16="http://schemas.microsoft.com/office/drawing/2014/main" id="{94D7A55F-E101-4CE5-83C8-266F219E94AE}"/>
              </a:ext>
            </a:extLst>
          </p:cNvPr>
          <p:cNvGrpSpPr/>
          <p:nvPr/>
        </p:nvGrpSpPr>
        <p:grpSpPr bwMode="auto">
          <a:xfrm>
            <a:off x="432533" y="1295195"/>
            <a:ext cx="5745830" cy="362722"/>
            <a:chOff x="0" y="-2323"/>
            <a:chExt cx="7071789" cy="453766"/>
          </a:xfrm>
        </p:grpSpPr>
        <p:sp>
          <p:nvSpPr>
            <p:cNvPr id="15" name="TextBox 20">
              <a:extLst>
                <a:ext uri="{FF2B5EF4-FFF2-40B4-BE49-F238E27FC236}">
                  <a16:creationId xmlns:a16="http://schemas.microsoft.com/office/drawing/2014/main" id="{00CC3E1C-2D92-44C7-886A-080A34D14D10}"/>
                </a:ext>
              </a:extLst>
            </p:cNvPr>
            <p:cNvSpPr txBox="1"/>
            <p:nvPr/>
          </p:nvSpPr>
          <p:spPr bwMode="auto">
            <a:xfrm>
              <a:off x="396000" y="11071"/>
              <a:ext cx="6675789" cy="440372"/>
            </a:xfrm>
            <a:prstGeom prst="rect">
              <a:avLst/>
            </a:prstGeom>
            <a:noFill/>
            <a:ln w="12700" cap="flat">
              <a:noFill/>
              <a:miter lim="400000"/>
            </a:ln>
            <a:effectLst/>
          </p:spPr>
          <p:txBody>
            <a:bodyPr wrap="square" lIns="37146" tIns="37146" rIns="37146" bIns="37146" numCol="1" anchor="t">
              <a:spAutoFit/>
            </a:bodyPr>
            <a:lstStyle>
              <a:lvl1pPr>
                <a:defRPr>
                  <a:latin typeface="Fibel Nord"/>
                  <a:ea typeface="Fibel Nord"/>
                  <a:cs typeface="Fibel Nord"/>
                </a:defRPr>
              </a:lvl1pPr>
            </a:lstStyle>
            <a:p>
              <a:pPr>
                <a:defRPr/>
              </a:pPr>
              <a:r>
                <a:rPr lang="de-DE" spc="50" dirty="0"/>
                <a:t>Beschreibt in Partnerarbeit, was auf den Bildern passiert.</a:t>
              </a:r>
              <a:endParaRPr spc="50" dirty="0"/>
            </a:p>
          </p:txBody>
        </p:sp>
        <p:grpSp>
          <p:nvGrpSpPr>
            <p:cNvPr id="16" name="Oval 22">
              <a:extLst>
                <a:ext uri="{FF2B5EF4-FFF2-40B4-BE49-F238E27FC236}">
                  <a16:creationId xmlns:a16="http://schemas.microsoft.com/office/drawing/2014/main" id="{49A8DC1B-B492-45FB-A70F-DD84821CFB4E}"/>
                </a:ext>
              </a:extLst>
            </p:cNvPr>
            <p:cNvGrpSpPr/>
            <p:nvPr/>
          </p:nvGrpSpPr>
          <p:grpSpPr bwMode="auto">
            <a:xfrm>
              <a:off x="0" y="-2323"/>
              <a:ext cx="360001" cy="375481"/>
              <a:chOff x="0" y="-2323"/>
              <a:chExt cx="360000" cy="375480"/>
            </a:xfrm>
          </p:grpSpPr>
          <p:sp>
            <p:nvSpPr>
              <p:cNvPr id="17" name="Circle">
                <a:extLst>
                  <a:ext uri="{FF2B5EF4-FFF2-40B4-BE49-F238E27FC236}">
                    <a16:creationId xmlns:a16="http://schemas.microsoft.com/office/drawing/2014/main" id="{377D0679-561B-49A5-9633-51316FA7D128}"/>
                  </a:ext>
                </a:extLst>
              </p:cNvPr>
              <p:cNvSpPr/>
              <p:nvPr/>
            </p:nvSpPr>
            <p:spPr bwMode="auto">
              <a:xfrm>
                <a:off x="0" y="27146"/>
                <a:ext cx="360000" cy="343925"/>
              </a:xfrm>
              <a:custGeom>
                <a:avLst/>
                <a:gdLst>
                  <a:gd name="connsiteX0" fmla="*/ 0 w 360000"/>
                  <a:gd name="connsiteY0" fmla="*/ 171963 h 343925"/>
                  <a:gd name="connsiteX1" fmla="*/ 180000 w 360000"/>
                  <a:gd name="connsiteY1" fmla="*/ 0 h 343925"/>
                  <a:gd name="connsiteX2" fmla="*/ 360000 w 360000"/>
                  <a:gd name="connsiteY2" fmla="*/ 171963 h 343925"/>
                  <a:gd name="connsiteX3" fmla="*/ 180000 w 360000"/>
                  <a:gd name="connsiteY3" fmla="*/ 343926 h 343925"/>
                  <a:gd name="connsiteX4" fmla="*/ 0 w 360000"/>
                  <a:gd name="connsiteY4" fmla="*/ 171963 h 34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43925" fill="none" extrusionOk="0">
                    <a:moveTo>
                      <a:pt x="0" y="171963"/>
                    </a:moveTo>
                    <a:cubicBezTo>
                      <a:pt x="14680" y="78731"/>
                      <a:pt x="83894" y="-6802"/>
                      <a:pt x="180000" y="0"/>
                    </a:cubicBezTo>
                    <a:cubicBezTo>
                      <a:pt x="260009" y="-2971"/>
                      <a:pt x="351423" y="85065"/>
                      <a:pt x="360000" y="171963"/>
                    </a:cubicBezTo>
                    <a:cubicBezTo>
                      <a:pt x="359756" y="264607"/>
                      <a:pt x="268606" y="358943"/>
                      <a:pt x="180000" y="343926"/>
                    </a:cubicBezTo>
                    <a:cubicBezTo>
                      <a:pt x="93689" y="351260"/>
                      <a:pt x="27158" y="273466"/>
                      <a:pt x="0" y="171963"/>
                    </a:cubicBezTo>
                    <a:close/>
                  </a:path>
                  <a:path w="360000" h="343925" stroke="0" extrusionOk="0">
                    <a:moveTo>
                      <a:pt x="0" y="171963"/>
                    </a:moveTo>
                    <a:cubicBezTo>
                      <a:pt x="-4592" y="74157"/>
                      <a:pt x="70020" y="3967"/>
                      <a:pt x="180000" y="0"/>
                    </a:cubicBezTo>
                    <a:cubicBezTo>
                      <a:pt x="302730" y="4909"/>
                      <a:pt x="341839" y="77567"/>
                      <a:pt x="360000" y="171963"/>
                    </a:cubicBezTo>
                    <a:cubicBezTo>
                      <a:pt x="340518" y="285961"/>
                      <a:pt x="278914" y="346673"/>
                      <a:pt x="180000" y="343926"/>
                    </a:cubicBezTo>
                    <a:cubicBezTo>
                      <a:pt x="55723" y="330321"/>
                      <a:pt x="12815" y="273059"/>
                      <a:pt x="0" y="171963"/>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37146" tIns="37146" rIns="37146" bIns="37146" numCol="1" anchor="ctr">
                <a:noAutofit/>
              </a:bodyPr>
              <a:lstStyle/>
              <a:p>
                <a:pPr algn="ctr">
                  <a:defRPr>
                    <a:solidFill>
                      <a:srgbClr val="FFFFFF"/>
                    </a:solidFill>
                    <a:latin typeface="+mn-lt"/>
                    <a:ea typeface="+mn-ea"/>
                    <a:cs typeface="+mn-cs"/>
                  </a:defRPr>
                </a:pPr>
                <a:endParaRPr sz="1463"/>
              </a:p>
            </p:txBody>
          </p:sp>
          <p:sp>
            <p:nvSpPr>
              <p:cNvPr id="18" name="1">
                <a:extLst>
                  <a:ext uri="{FF2B5EF4-FFF2-40B4-BE49-F238E27FC236}">
                    <a16:creationId xmlns:a16="http://schemas.microsoft.com/office/drawing/2014/main" id="{B87F5D29-DA6A-4EE9-A680-419491348863}"/>
                  </a:ext>
                </a:extLst>
              </p:cNvPr>
              <p:cNvSpPr txBox="1"/>
              <p:nvPr/>
            </p:nvSpPr>
            <p:spPr bwMode="auto">
              <a:xfrm>
                <a:off x="103970" y="-2323"/>
                <a:ext cx="152060" cy="375480"/>
              </a:xfrm>
              <a:prstGeom prst="rect">
                <a:avLst/>
              </a:prstGeom>
              <a:noFill/>
              <a:ln w="12700" cap="flat">
                <a:noFill/>
                <a:miter lim="400000"/>
              </a:ln>
              <a:effectLst/>
            </p:spPr>
            <p:txBody>
              <a:bodyPr wrap="square" lIns="37146" tIns="37146" rIns="37146" bIns="37146" numCol="1" anchor="ctr">
                <a:spAutoFit/>
              </a:bodyPr>
              <a:lstStyle>
                <a:lvl1pPr algn="ctr">
                  <a:defRPr>
                    <a:solidFill>
                      <a:srgbClr val="FFFFFF"/>
                    </a:solidFill>
                    <a:latin typeface="+mn-lt"/>
                    <a:ea typeface="+mn-ea"/>
                    <a:cs typeface="+mn-cs"/>
                  </a:defRPr>
                </a:lvl1pPr>
              </a:lstStyle>
              <a:p>
                <a:pPr>
                  <a:defRPr/>
                </a:pPr>
                <a:r>
                  <a:rPr lang="de-DE" sz="1463" dirty="0"/>
                  <a:t>1</a:t>
                </a:r>
                <a:endParaRPr sz="1463" dirty="0"/>
              </a:p>
            </p:txBody>
          </p:sp>
        </p:grpSp>
      </p:grpSp>
      <p:pic>
        <p:nvPicPr>
          <p:cNvPr id="20" name="Picture 2" descr="Klassenzimmer, Komische Charaktere">
            <a:extLst>
              <a:ext uri="{FF2B5EF4-FFF2-40B4-BE49-F238E27FC236}">
                <a16:creationId xmlns:a16="http://schemas.microsoft.com/office/drawing/2014/main" id="{EEFEB1CF-8ED3-4A1E-B247-FBF707F93ECF}"/>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851052" y="1213440"/>
            <a:ext cx="594961" cy="486711"/>
          </a:xfrm>
          <a:prstGeom prst="rect">
            <a:avLst/>
          </a:prstGeom>
          <a:noFill/>
        </p:spPr>
      </p:pic>
      <p:pic>
        <p:nvPicPr>
          <p:cNvPr id="21" name="Picture 4" descr="Rede, Blase, Gestalten, Text, Plaudern">
            <a:extLst>
              <a:ext uri="{FF2B5EF4-FFF2-40B4-BE49-F238E27FC236}">
                <a16:creationId xmlns:a16="http://schemas.microsoft.com/office/drawing/2014/main" id="{F4C7DADE-36F4-47E1-8BE1-039439FA6D9B}"/>
              </a:ext>
            </a:extLst>
          </p:cNvPr>
          <p:cNvPicPr>
            <a:picLocks noChangeAspect="1" noChangeArrowheads="1"/>
          </p:cNvPicPr>
          <p:nvPr/>
        </p:nvPicPr>
        <p:blipFill>
          <a:blip r:embed="rId5">
            <a:duotone>
              <a:schemeClr val="accent6">
                <a:shade val="45000"/>
                <a:satMod val="135000"/>
              </a:schemeClr>
              <a:prstClr val="white"/>
            </a:duotone>
          </a:blip>
          <a:stretch/>
        </p:blipFill>
        <p:spPr bwMode="auto">
          <a:xfrm>
            <a:off x="5842054" y="1743698"/>
            <a:ext cx="598052" cy="545722"/>
          </a:xfrm>
          <a:prstGeom prst="rect">
            <a:avLst/>
          </a:prstGeom>
          <a:noFill/>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el 1"/>
          <p:cNvSpPr txBox="1"/>
          <p:nvPr/>
        </p:nvSpPr>
        <p:spPr bwMode="auto">
          <a:xfrm>
            <a:off x="1060615" y="814008"/>
            <a:ext cx="5915027" cy="1914702"/>
          </a:xfrm>
          <a:prstGeom prst="rect">
            <a:avLst/>
          </a:prstGeom>
          <a:ln w="12700">
            <a:miter lim="400000"/>
          </a:ln>
        </p:spPr>
        <p:txBody>
          <a:bodyPr lIns="45718" tIns="45718" rIns="45718" bIns="45718" anchor="ctr">
            <a:normAutofit/>
          </a:bodyPr>
          <a:lstStyle>
            <a:lvl1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1pPr>
            <a:lvl2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2pPr>
            <a:lvl3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3pPr>
            <a:lvl4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4pPr>
            <a:lvl5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5pPr>
            <a:lvl6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6pPr>
            <a:lvl7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7pPr>
            <a:lvl8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8pPr>
            <a:lvl9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9pPr>
          </a:lstStyle>
          <a:p>
            <a:pPr>
              <a:defRPr/>
            </a:pPr>
            <a:r>
              <a:rPr lang="de-DE" sz="7200" dirty="0">
                <a:highlight>
                  <a:srgbClr val="FFFF00"/>
                </a:highlight>
              </a:rPr>
              <a:t>siehe AB 11.2</a:t>
            </a:r>
            <a:endParaRPr dirty="0"/>
          </a:p>
        </p:txBody>
      </p:sp>
      <p:sp>
        <p:nvSpPr>
          <p:cNvPr id="8" name="Slide Number Placeholder 7"/>
          <p:cNvSpPr>
            <a:spLocks noGrp="1"/>
          </p:cNvSpPr>
          <p:nvPr>
            <p:ph type="sldNum" sz="quarter" idx="2"/>
          </p:nvPr>
        </p:nvSpPr>
        <p:spPr bwMode="auto"/>
        <p:txBody>
          <a:bodyPr/>
          <a:lstStyle/>
          <a:p>
            <a:pPr>
              <a:defRPr/>
            </a:pPr>
            <a:fld id="{86CB4B4D-7CA3-9044-876B-883B54F8677D}" type="slidenum">
              <a:rPr lang="de-DE"/>
              <a:t>187</a:t>
            </a:fld>
            <a:endParaRPr lang="de-DE"/>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188</a:t>
            </a:fld>
            <a:endParaRPr lang="de-DE"/>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189</a:t>
            </a:fld>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7" name="TextBox 2"/>
          <p:cNvSpPr txBox="1"/>
          <p:nvPr/>
        </p:nvSpPr>
        <p:spPr bwMode="auto">
          <a:xfrm>
            <a:off x="248152" y="423281"/>
            <a:ext cx="5933432" cy="430883"/>
          </a:xfrm>
          <a:prstGeom prst="rect">
            <a:avLst/>
          </a:prstGeom>
          <a:grpFill/>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1.1c: Eine Bildergeschichte</a:t>
            </a:r>
            <a:endParaRPr sz="2200" spc="50" dirty="0"/>
          </a:p>
        </p:txBody>
      </p:sp>
      <p:sp>
        <p:nvSpPr>
          <p:cNvPr id="46" name="TextBox 45"/>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8" name="Rectangle 7"/>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nvGrpSpPr>
          <p:cNvPr id="52" name="Gruppieren 1"/>
          <p:cNvGrpSpPr/>
          <p:nvPr/>
        </p:nvGrpSpPr>
        <p:grpSpPr bwMode="auto">
          <a:xfrm>
            <a:off x="453513" y="1402776"/>
            <a:ext cx="5950973" cy="369328"/>
            <a:chOff x="0" y="11071"/>
            <a:chExt cx="5950972" cy="375399"/>
          </a:xfrm>
        </p:grpSpPr>
        <p:sp>
          <p:nvSpPr>
            <p:cNvPr id="53" name="TextBox 20"/>
            <p:cNvSpPr txBox="1"/>
            <p:nvPr/>
          </p:nvSpPr>
          <p:spPr bwMode="auto">
            <a:xfrm>
              <a:off x="396000" y="11071"/>
              <a:ext cx="5554972" cy="375399"/>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Beschreibt in Partnerarbeit, was auf den Bildern passiert.</a:t>
              </a:r>
              <a:endParaRPr spc="50" dirty="0"/>
            </a:p>
          </p:txBody>
        </p:sp>
        <p:grpSp>
          <p:nvGrpSpPr>
            <p:cNvPr id="54" name="Oval 22"/>
            <p:cNvGrpSpPr/>
            <p:nvPr/>
          </p:nvGrpSpPr>
          <p:grpSpPr bwMode="auto">
            <a:xfrm>
              <a:off x="0" y="27146"/>
              <a:ext cx="360001" cy="343926"/>
              <a:chOff x="0" y="27146"/>
              <a:chExt cx="360000" cy="343925"/>
            </a:xfrm>
          </p:grpSpPr>
          <p:sp>
            <p:nvSpPr>
              <p:cNvPr id="55" name="Circle"/>
              <p:cNvSpPr/>
              <p:nvPr/>
            </p:nvSpPr>
            <p:spPr bwMode="auto">
              <a:xfrm>
                <a:off x="0" y="27146"/>
                <a:ext cx="360000" cy="343925"/>
              </a:xfrm>
              <a:custGeom>
                <a:avLst/>
                <a:gdLst>
                  <a:gd name="connsiteX0" fmla="*/ 0 w 360000"/>
                  <a:gd name="connsiteY0" fmla="*/ 171963 h 343925"/>
                  <a:gd name="connsiteX1" fmla="*/ 180000 w 360000"/>
                  <a:gd name="connsiteY1" fmla="*/ 0 h 343925"/>
                  <a:gd name="connsiteX2" fmla="*/ 360000 w 360000"/>
                  <a:gd name="connsiteY2" fmla="*/ 171963 h 343925"/>
                  <a:gd name="connsiteX3" fmla="*/ 180000 w 360000"/>
                  <a:gd name="connsiteY3" fmla="*/ 343926 h 343925"/>
                  <a:gd name="connsiteX4" fmla="*/ 0 w 360000"/>
                  <a:gd name="connsiteY4" fmla="*/ 171963 h 34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43925" fill="none" extrusionOk="0">
                    <a:moveTo>
                      <a:pt x="0" y="171963"/>
                    </a:moveTo>
                    <a:cubicBezTo>
                      <a:pt x="14680" y="78731"/>
                      <a:pt x="83894" y="-6802"/>
                      <a:pt x="180000" y="0"/>
                    </a:cubicBezTo>
                    <a:cubicBezTo>
                      <a:pt x="260009" y="-2971"/>
                      <a:pt x="351423" y="85065"/>
                      <a:pt x="360000" y="171963"/>
                    </a:cubicBezTo>
                    <a:cubicBezTo>
                      <a:pt x="359756" y="264607"/>
                      <a:pt x="268606" y="358943"/>
                      <a:pt x="180000" y="343926"/>
                    </a:cubicBezTo>
                    <a:cubicBezTo>
                      <a:pt x="93689" y="351260"/>
                      <a:pt x="27158" y="273466"/>
                      <a:pt x="0" y="171963"/>
                    </a:cubicBezTo>
                    <a:close/>
                  </a:path>
                  <a:path w="360000" h="343925" stroke="0" extrusionOk="0">
                    <a:moveTo>
                      <a:pt x="0" y="171963"/>
                    </a:moveTo>
                    <a:cubicBezTo>
                      <a:pt x="-4592" y="74157"/>
                      <a:pt x="70020" y="3967"/>
                      <a:pt x="180000" y="0"/>
                    </a:cubicBezTo>
                    <a:cubicBezTo>
                      <a:pt x="302730" y="4909"/>
                      <a:pt x="341839" y="77567"/>
                      <a:pt x="360000" y="171963"/>
                    </a:cubicBezTo>
                    <a:cubicBezTo>
                      <a:pt x="340518" y="285961"/>
                      <a:pt x="278914" y="346673"/>
                      <a:pt x="180000" y="343926"/>
                    </a:cubicBezTo>
                    <a:cubicBezTo>
                      <a:pt x="55723" y="330321"/>
                      <a:pt x="12815" y="273059"/>
                      <a:pt x="0" y="171963"/>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56" name="1"/>
              <p:cNvSpPr txBox="1"/>
              <p:nvPr/>
            </p:nvSpPr>
            <p:spPr bwMode="auto">
              <a:xfrm>
                <a:off x="103970" y="116486"/>
                <a:ext cx="152060" cy="137864"/>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mn-lt"/>
                    <a:ea typeface="+mn-ea"/>
                    <a:cs typeface="+mn-cs"/>
                  </a:defRPr>
                </a:lvl1pPr>
              </a:lstStyle>
              <a:p>
                <a:pPr>
                  <a:defRPr/>
                </a:pPr>
                <a:r>
                  <a:rPr lang="de-DE"/>
                  <a:t>1</a:t>
                </a:r>
                <a:endParaRPr/>
              </a:p>
            </p:txBody>
          </p:sp>
        </p:grpSp>
      </p:grpSp>
      <p:sp>
        <p:nvSpPr>
          <p:cNvPr id="4" name="TextBox 13"/>
          <p:cNvSpPr txBox="1"/>
          <p:nvPr/>
        </p:nvSpPr>
        <p:spPr bwMode="auto">
          <a:xfrm>
            <a:off x="380690" y="7545436"/>
            <a:ext cx="5497073" cy="589068"/>
          </a:xfrm>
          <a:prstGeom prst="rect">
            <a:avLst/>
          </a:prstGeom>
          <a:ln w="12700">
            <a:miter lim="400000"/>
          </a:ln>
        </p:spPr>
        <p:txBody>
          <a:bodyPr wrap="square" lIns="45718" tIns="45718" rIns="45718" bIns="45718">
            <a:spAutoFit/>
          </a:bodyPr>
          <a:lstStyle>
            <a:lvl1pPr>
              <a:lnSpc>
                <a:spcPct val="150000"/>
              </a:lnSpc>
              <a:defRPr>
                <a:latin typeface="Comic Sans MS"/>
                <a:ea typeface="Comic Sans MS"/>
                <a:cs typeface="Comic Sans MS"/>
              </a:defRPr>
            </a:lvl1pPr>
          </a:lstStyle>
          <a:p>
            <a:pPr>
              <a:defRPr/>
            </a:pPr>
            <a:endParaRPr sz="2400">
              <a:solidFill>
                <a:schemeClr val="accent5">
                  <a:lumMod val="50000"/>
                </a:schemeClr>
              </a:solidFill>
              <a:latin typeface="Noteworthy Light"/>
              <a:ea typeface="Noteworthy Light"/>
            </a:endParaRPr>
          </a:p>
        </p:txBody>
      </p:sp>
      <p:pic>
        <p:nvPicPr>
          <p:cNvPr id="2" name="Grafik 1"/>
          <p:cNvPicPr>
            <a:picLocks noChangeAspect="1"/>
          </p:cNvPicPr>
          <p:nvPr/>
        </p:nvPicPr>
        <p:blipFill>
          <a:blip r:embed="rId2"/>
          <a:srcRect l="2208" t="3586" r="12650" b="2754"/>
          <a:stretch/>
        </p:blipFill>
        <p:spPr bwMode="auto">
          <a:xfrm>
            <a:off x="997860" y="3145775"/>
            <a:ext cx="4862280" cy="3312309"/>
          </a:xfrm>
          <a:prstGeom prst="rect">
            <a:avLst/>
          </a:prstGeom>
        </p:spPr>
      </p:pic>
      <p:sp>
        <p:nvSpPr>
          <p:cNvPr id="14" name="Slide Number Placeholder 3">
            <a:extLst>
              <a:ext uri="{FF2B5EF4-FFF2-40B4-BE49-F238E27FC236}">
                <a16:creationId xmlns:a16="http://schemas.microsoft.com/office/drawing/2014/main" id="{ABA542F0-CAB8-492C-8C99-87245BA16D2C}"/>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19</a:t>
            </a:fld>
            <a:endParaRPr lang="de-DE" dirty="0"/>
          </a:p>
        </p:txBody>
      </p:sp>
      <p:pic>
        <p:nvPicPr>
          <p:cNvPr id="16" name="Picture 2" descr="Klassenzimmer, Komische Charaktere">
            <a:extLst>
              <a:ext uri="{FF2B5EF4-FFF2-40B4-BE49-F238E27FC236}">
                <a16:creationId xmlns:a16="http://schemas.microsoft.com/office/drawing/2014/main" id="{94A00A1C-9CCF-49FA-B749-46B6FE7F14B6}"/>
              </a:ext>
            </a:extLst>
          </p:cNvPr>
          <p:cNvPicPr>
            <a:picLocks noChangeAspect="1" noChangeArrowheads="1"/>
          </p:cNvPicPr>
          <p:nvPr/>
        </p:nvPicPr>
        <p:blipFill>
          <a:blip r:embed="rId3">
            <a:duotone>
              <a:schemeClr val="accent6">
                <a:shade val="45000"/>
                <a:satMod val="135000"/>
              </a:schemeClr>
              <a:prstClr val="white"/>
            </a:duotone>
          </a:blip>
          <a:stretch/>
        </p:blipFill>
        <p:spPr bwMode="auto">
          <a:xfrm>
            <a:off x="5851052" y="1213440"/>
            <a:ext cx="594961" cy="486711"/>
          </a:xfrm>
          <a:prstGeom prst="rect">
            <a:avLst/>
          </a:prstGeom>
          <a:noFill/>
        </p:spPr>
      </p:pic>
      <p:pic>
        <p:nvPicPr>
          <p:cNvPr id="17" name="Picture 4" descr="Rede, Blase, Gestalten, Text, Plaudern">
            <a:extLst>
              <a:ext uri="{FF2B5EF4-FFF2-40B4-BE49-F238E27FC236}">
                <a16:creationId xmlns:a16="http://schemas.microsoft.com/office/drawing/2014/main" id="{B75D4619-7118-4F5B-A201-F6EDF4413EC9}"/>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842054" y="1743698"/>
            <a:ext cx="598052" cy="545722"/>
          </a:xfrm>
          <a:prstGeom prst="rect">
            <a:avLst/>
          </a:prstGeom>
          <a:noFill/>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190</a:t>
            </a:fld>
            <a:endParaRPr lang="de-DE"/>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191</a:t>
            </a:fld>
            <a:endParaRPr lang="de-DE"/>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192</a:t>
            </a:fld>
            <a:endParaRPr lang="de-DE"/>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193</a:t>
            </a:fld>
            <a:endParaRPr lang="de-DE"/>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194</a:t>
            </a:fld>
            <a:endParaRPr lang="de-DE"/>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195</a:t>
            </a:fld>
            <a:endParaRPr lang="de-DE"/>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196</a:t>
            </a:fld>
            <a:endParaRPr lang="de-DE"/>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197</a:t>
            </a:fld>
            <a:endParaRPr lang="de-DE"/>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198</a:t>
            </a:fld>
            <a:endParaRPr lang="de-DE"/>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Rechteck: gefaltete Ecke 5">
            <a:extLst>
              <a:ext uri="{FF2B5EF4-FFF2-40B4-BE49-F238E27FC236}">
                <a16:creationId xmlns:a16="http://schemas.microsoft.com/office/drawing/2014/main" id="{240F36AA-0DC0-4A9D-9B74-A8A7F8503938}"/>
              </a:ext>
            </a:extLst>
          </p:cNvPr>
          <p:cNvSpPr/>
          <p:nvPr/>
        </p:nvSpPr>
        <p:spPr bwMode="auto">
          <a:xfrm>
            <a:off x="3392963" y="8961394"/>
            <a:ext cx="3353770" cy="370840"/>
          </a:xfrm>
          <a:custGeom>
            <a:avLst/>
            <a:gdLst>
              <a:gd name="connsiteX0" fmla="*/ 0 w 2354740"/>
              <a:gd name="connsiteY0" fmla="*/ 0 h 370840"/>
              <a:gd name="connsiteX1" fmla="*/ 2354740 w 2354740"/>
              <a:gd name="connsiteY1" fmla="*/ 0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6" fmla="*/ 2354740 w 2354740"/>
              <a:gd name="connsiteY6" fmla="*/ 0 h 370840"/>
              <a:gd name="connsiteX7" fmla="*/ 2354740 w 2354740"/>
              <a:gd name="connsiteY7" fmla="*/ 185420 h 3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740" h="370840" stroke="0" extrusionOk="0">
                <a:moveTo>
                  <a:pt x="0" y="0"/>
                </a:moveTo>
                <a:cubicBezTo>
                  <a:pt x="712992" y="118645"/>
                  <a:pt x="1268267" y="116012"/>
                  <a:pt x="2354740" y="0"/>
                </a:cubicBezTo>
                <a:cubicBezTo>
                  <a:pt x="2345342" y="71485"/>
                  <a:pt x="2353246" y="118889"/>
                  <a:pt x="2354740" y="185420"/>
                </a:cubicBezTo>
                <a:cubicBezTo>
                  <a:pt x="2309325" y="247148"/>
                  <a:pt x="2206553" y="332975"/>
                  <a:pt x="2169320" y="370840"/>
                </a:cubicBezTo>
                <a:cubicBezTo>
                  <a:pt x="1493153" y="391027"/>
                  <a:pt x="1043606" y="523320"/>
                  <a:pt x="0" y="370840"/>
                </a:cubicBezTo>
                <a:cubicBezTo>
                  <a:pt x="-1622" y="305605"/>
                  <a:pt x="14437" y="78835"/>
                  <a:pt x="0" y="0"/>
                </a:cubicBezTo>
                <a:close/>
              </a:path>
              <a:path w="2354740" h="370840" stroke="0" extrusionOk="0">
                <a:moveTo>
                  <a:pt x="2169320" y="370840"/>
                </a:moveTo>
                <a:cubicBezTo>
                  <a:pt x="2198482" y="306854"/>
                  <a:pt x="2214208" y="247614"/>
                  <a:pt x="2206404" y="222504"/>
                </a:cubicBezTo>
                <a:cubicBezTo>
                  <a:pt x="2249564" y="211072"/>
                  <a:pt x="2283498" y="200097"/>
                  <a:pt x="2354740" y="185420"/>
                </a:cubicBezTo>
                <a:cubicBezTo>
                  <a:pt x="2302327" y="217510"/>
                  <a:pt x="2177684" y="338903"/>
                  <a:pt x="2169320" y="370840"/>
                </a:cubicBezTo>
                <a:close/>
              </a:path>
              <a:path w="2354740" h="370840" fill="none" extrusionOk="0">
                <a:moveTo>
                  <a:pt x="2169320" y="370840"/>
                </a:moveTo>
                <a:cubicBezTo>
                  <a:pt x="2168375" y="335120"/>
                  <a:pt x="2196758" y="276425"/>
                  <a:pt x="2206404" y="222504"/>
                </a:cubicBezTo>
                <a:cubicBezTo>
                  <a:pt x="2239188" y="213337"/>
                  <a:pt x="2307041" y="189741"/>
                  <a:pt x="2354740" y="185420"/>
                </a:cubicBezTo>
                <a:cubicBezTo>
                  <a:pt x="2270203" y="277353"/>
                  <a:pt x="2194838" y="352279"/>
                  <a:pt x="2169320" y="370840"/>
                </a:cubicBezTo>
                <a:cubicBezTo>
                  <a:pt x="1769330" y="489151"/>
                  <a:pt x="565246" y="269695"/>
                  <a:pt x="0" y="370840"/>
                </a:cubicBezTo>
                <a:cubicBezTo>
                  <a:pt x="-24028" y="219873"/>
                  <a:pt x="7627" y="55327"/>
                  <a:pt x="0" y="0"/>
                </a:cubicBezTo>
                <a:cubicBezTo>
                  <a:pt x="696727" y="-119236"/>
                  <a:pt x="1286402" y="89530"/>
                  <a:pt x="2354740" y="0"/>
                </a:cubicBezTo>
                <a:cubicBezTo>
                  <a:pt x="2362761" y="51041"/>
                  <a:pt x="2370108" y="125000"/>
                  <a:pt x="2354740" y="185420"/>
                </a:cubicBezTo>
              </a:path>
              <a:path w="2354740" h="370840" fill="none" stroke="0" extrusionOk="0">
                <a:moveTo>
                  <a:pt x="2169320" y="370840"/>
                </a:moveTo>
                <a:cubicBezTo>
                  <a:pt x="2180666" y="356560"/>
                  <a:pt x="2186574" y="289580"/>
                  <a:pt x="2206404" y="222504"/>
                </a:cubicBezTo>
                <a:cubicBezTo>
                  <a:pt x="2229644" y="229093"/>
                  <a:pt x="2300445" y="190207"/>
                  <a:pt x="2354740" y="185420"/>
                </a:cubicBezTo>
                <a:cubicBezTo>
                  <a:pt x="2303244" y="203611"/>
                  <a:pt x="2255566" y="288856"/>
                  <a:pt x="2169320" y="370840"/>
                </a:cubicBezTo>
                <a:cubicBezTo>
                  <a:pt x="1796140" y="220401"/>
                  <a:pt x="783745" y="456719"/>
                  <a:pt x="0" y="370840"/>
                </a:cubicBezTo>
                <a:cubicBezTo>
                  <a:pt x="25021" y="223231"/>
                  <a:pt x="-25071" y="130064"/>
                  <a:pt x="0" y="0"/>
                </a:cubicBezTo>
                <a:cubicBezTo>
                  <a:pt x="754733" y="-155197"/>
                  <a:pt x="1373226" y="-163020"/>
                  <a:pt x="2354740" y="0"/>
                </a:cubicBezTo>
                <a:cubicBezTo>
                  <a:pt x="2343840" y="86890"/>
                  <a:pt x="2338358" y="116456"/>
                  <a:pt x="2354740" y="185420"/>
                </a:cubicBezTo>
              </a:path>
            </a:pathLst>
          </a:custGeom>
          <a:solidFill>
            <a:srgbClr val="FFF5ED"/>
          </a:solidFill>
          <a:ln w="12700" cmpd="sng">
            <a:solidFill>
              <a:srgbClr val="FDE3D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de-DE" sz="1200" dirty="0">
                <a:solidFill>
                  <a:schemeClr val="tx1"/>
                </a:solidFill>
              </a:rPr>
              <a:t>Auf der nächsten Seite befindet sich das Skript …</a:t>
            </a:r>
            <a:endParaRPr dirty="0"/>
          </a:p>
        </p:txBody>
      </p:sp>
      <p:graphicFrame>
        <p:nvGraphicFramePr>
          <p:cNvPr id="1469" name="Tabelle 31"/>
          <p:cNvGraphicFramePr>
            <a:graphicFrameLocks/>
          </p:cNvGraphicFramePr>
          <p:nvPr>
            <p:extLst>
              <p:ext uri="{D42A27DB-BD31-4B8C-83A1-F6EECF244321}">
                <p14:modId xmlns:p14="http://schemas.microsoft.com/office/powerpoint/2010/main" val="621251538"/>
              </p:ext>
            </p:extLst>
          </p:nvPr>
        </p:nvGraphicFramePr>
        <p:xfrm>
          <a:off x="369879" y="1053315"/>
          <a:ext cx="6118241" cy="7049312"/>
        </p:xfrm>
        <a:graphic>
          <a:graphicData uri="http://schemas.openxmlformats.org/drawingml/2006/table">
            <a:tbl>
              <a:tblPr bandRow="1"/>
              <a:tblGrid>
                <a:gridCol w="938755">
                  <a:extLst>
                    <a:ext uri="{9D8B030D-6E8A-4147-A177-3AD203B41FA5}">
                      <a16:colId xmlns:a16="http://schemas.microsoft.com/office/drawing/2014/main" val="20000"/>
                    </a:ext>
                  </a:extLst>
                </a:gridCol>
                <a:gridCol w="5179486">
                  <a:extLst>
                    <a:ext uri="{9D8B030D-6E8A-4147-A177-3AD203B41FA5}">
                      <a16:colId xmlns:a16="http://schemas.microsoft.com/office/drawing/2014/main" val="20001"/>
                    </a:ext>
                  </a:extLst>
                </a:gridCol>
              </a:tblGrid>
              <a:tr h="892352">
                <a:tc gridSpan="2">
                  <a:txBody>
                    <a:bodyPr/>
                    <a:lstStyle/>
                    <a:p>
                      <a:pPr algn="l" defTabSz="685800">
                        <a:defRPr sz="1600" b="1"/>
                      </a:pPr>
                      <a:r>
                        <a:rPr sz="1400" dirty="0">
                          <a:cs typeface="+mn-cs"/>
                        </a:rPr>
                        <a:t>ZIEL:</a:t>
                      </a:r>
                    </a:p>
                    <a:p>
                      <a:pPr algn="l" defTabSz="685800">
                        <a:defRPr sz="1300"/>
                      </a:pPr>
                      <a:r>
                        <a:rPr sz="1400" dirty="0">
                          <a:cs typeface="+mn-cs"/>
                        </a:rPr>
                        <a:t>Die </a:t>
                      </a:r>
                      <a:r>
                        <a:rPr lang="de-DE" sz="1400" b="0" i="0" u="none" strike="noStrike" cap="none" spc="0" dirty="0" err="1">
                          <a:solidFill>
                            <a:schemeClr val="tx1"/>
                          </a:solidFill>
                          <a:latin typeface="Calibri"/>
                          <a:ea typeface="Calibri"/>
                          <a:cs typeface="+mn-cs"/>
                        </a:rPr>
                        <a:t>SuS</a:t>
                      </a:r>
                      <a:r>
                        <a:rPr sz="1400" b="0" i="0" u="none" strike="noStrike" cap="none" spc="0" dirty="0">
                          <a:solidFill>
                            <a:schemeClr val="tx1"/>
                          </a:solidFill>
                          <a:latin typeface="Calibri"/>
                          <a:ea typeface="Calibri"/>
                          <a:cs typeface="+mn-cs"/>
                        </a:rPr>
                        <a:t> </a:t>
                      </a:r>
                      <a:r>
                        <a:rPr sz="1400" b="0" i="0" u="none" strike="noStrike" cap="none" spc="0" dirty="0" err="1">
                          <a:solidFill>
                            <a:schemeClr val="tx1"/>
                          </a:solidFill>
                          <a:latin typeface="Calibri"/>
                          <a:ea typeface="Calibri"/>
                          <a:cs typeface="+mn-cs"/>
                        </a:rPr>
                        <a:t>verfassen</a:t>
                      </a:r>
                      <a:r>
                        <a:rPr sz="1400" b="0" i="0" u="none" strike="noStrike" cap="none" spc="0" dirty="0">
                          <a:solidFill>
                            <a:schemeClr val="tx1"/>
                          </a:solidFill>
                          <a:latin typeface="Calibri"/>
                          <a:ea typeface="Calibri"/>
                          <a:cs typeface="+mn-cs"/>
                        </a:rPr>
                        <a:t> </a:t>
                      </a:r>
                      <a:r>
                        <a:rPr sz="1400" b="0" i="0" u="none" strike="noStrike" cap="none" spc="0" dirty="0" err="1">
                          <a:solidFill>
                            <a:schemeClr val="tx1"/>
                          </a:solidFill>
                          <a:latin typeface="Calibri"/>
                          <a:ea typeface="Calibri"/>
                          <a:cs typeface="+mn-cs"/>
                        </a:rPr>
                        <a:t>strategiegeleitet</a:t>
                      </a:r>
                      <a:r>
                        <a:rPr sz="1400" b="0" i="0" u="none" strike="noStrike" cap="none" spc="0" dirty="0">
                          <a:solidFill>
                            <a:schemeClr val="tx1"/>
                          </a:solidFill>
                          <a:latin typeface="Calibri"/>
                          <a:ea typeface="Calibri"/>
                          <a:cs typeface="+mn-cs"/>
                        </a:rPr>
                        <a:t> </a:t>
                      </a:r>
                      <a:r>
                        <a:rPr sz="1400" b="0" i="0" u="none" strike="noStrike" cap="none" spc="0" dirty="0" err="1">
                          <a:solidFill>
                            <a:schemeClr val="tx1"/>
                          </a:solidFill>
                          <a:latin typeface="Calibri"/>
                          <a:ea typeface="Calibri"/>
                          <a:cs typeface="+mn-cs"/>
                        </a:rPr>
                        <a:t>unter</a:t>
                      </a:r>
                      <a:r>
                        <a:rPr sz="1400" b="0" i="0" u="none" strike="noStrike" cap="none" spc="0" dirty="0">
                          <a:solidFill>
                            <a:schemeClr val="tx1"/>
                          </a:solidFill>
                          <a:latin typeface="Calibri"/>
                          <a:ea typeface="Calibri"/>
                          <a:cs typeface="+mn-cs"/>
                        </a:rPr>
                        <a:t> </a:t>
                      </a:r>
                      <a:r>
                        <a:rPr sz="1400" b="0" i="0" u="none" strike="noStrike" cap="none" spc="0" dirty="0" err="1">
                          <a:solidFill>
                            <a:schemeClr val="tx1"/>
                          </a:solidFill>
                          <a:latin typeface="Calibri"/>
                          <a:ea typeface="Calibri"/>
                          <a:cs typeface="+mn-cs"/>
                        </a:rPr>
                        <a:t>Nutzung</a:t>
                      </a:r>
                      <a:r>
                        <a:rPr sz="1400" b="0" i="0" u="none" strike="noStrike" cap="none" spc="0" dirty="0">
                          <a:solidFill>
                            <a:schemeClr val="tx1"/>
                          </a:solidFill>
                          <a:latin typeface="Calibri"/>
                          <a:ea typeface="Calibri"/>
                          <a:cs typeface="+mn-cs"/>
                        </a:rPr>
                        <a:t> </a:t>
                      </a:r>
                      <a:r>
                        <a:rPr sz="1400" b="0" i="0" u="none" strike="noStrike" cap="none" spc="0" dirty="0" err="1">
                          <a:solidFill>
                            <a:schemeClr val="tx1"/>
                          </a:solidFill>
                          <a:latin typeface="Calibri"/>
                          <a:ea typeface="Calibri"/>
                          <a:cs typeface="+mn-cs"/>
                        </a:rPr>
                        <a:t>ihrer</a:t>
                      </a:r>
                      <a:r>
                        <a:rPr sz="1400" b="0" i="0" u="none" strike="noStrike" cap="none" spc="0" dirty="0">
                          <a:solidFill>
                            <a:schemeClr val="tx1"/>
                          </a:solidFill>
                          <a:latin typeface="Calibri"/>
                          <a:ea typeface="Calibri"/>
                          <a:cs typeface="+mn-cs"/>
                        </a:rPr>
                        <a:t> </a:t>
                      </a:r>
                      <a:r>
                        <a:rPr sz="1400" b="0" i="0" u="none" strike="noStrike" cap="none" spc="0" dirty="0" err="1">
                          <a:solidFill>
                            <a:schemeClr val="tx1"/>
                          </a:solidFill>
                          <a:latin typeface="Calibri"/>
                          <a:ea typeface="Calibri"/>
                          <a:cs typeface="+mn-cs"/>
                        </a:rPr>
                        <a:t>Planungsnotizen</a:t>
                      </a:r>
                      <a:r>
                        <a:rPr sz="1400" b="0" i="0" u="none" strike="noStrike" cap="none" spc="0" dirty="0">
                          <a:solidFill>
                            <a:schemeClr val="tx1"/>
                          </a:solidFill>
                          <a:latin typeface="Calibri"/>
                          <a:ea typeface="Calibri"/>
                          <a:cs typeface="+mn-cs"/>
                        </a:rPr>
                        <a:t> </a:t>
                      </a:r>
                      <a:r>
                        <a:rPr lang="de-DE" sz="1400" b="0" i="0" u="none" strike="noStrike" cap="none" spc="0" dirty="0">
                          <a:solidFill>
                            <a:schemeClr val="tx1"/>
                          </a:solidFill>
                          <a:latin typeface="Calibri"/>
                          <a:ea typeface="Calibri"/>
                          <a:cs typeface="+mn-cs"/>
                        </a:rPr>
                        <a:t>eine Bildergeschichte. </a:t>
                      </a:r>
                      <a:endParaRPr sz="1400" b="0" i="0" u="none" strike="noStrike" cap="none" spc="0" dirty="0">
                        <a:solidFill>
                          <a:schemeClr val="tx1"/>
                        </a:solidFill>
                        <a:latin typeface="Calibri"/>
                        <a:ea typeface="Calibri"/>
                        <a:cs typeface="+mn-cs"/>
                      </a:endParaRP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957843">
                <a:tc gridSpan="2">
                  <a:txBody>
                    <a:bodyPr/>
                    <a:lstStyle/>
                    <a:p>
                      <a:pPr algn="l" defTabSz="685800">
                        <a:defRPr sz="1800"/>
                      </a:pPr>
                      <a:r>
                        <a:rPr lang="de-DE" sz="1400" b="1" dirty="0">
                          <a:cs typeface="+mn-cs"/>
                        </a:rPr>
                        <a:t>Einstieg:</a:t>
                      </a:r>
                      <a:endParaRPr sz="1400" dirty="0">
                        <a:cs typeface="+mn-cs"/>
                      </a:endParaRPr>
                    </a:p>
                    <a:p>
                      <a:pPr marL="171450" indent="-171450" algn="l" defTabSz="685800">
                        <a:buFont typeface="Arial"/>
                        <a:buChar char="•"/>
                        <a:defRPr sz="1800"/>
                      </a:pPr>
                      <a:r>
                        <a:rPr lang="de-DE" sz="1400" dirty="0">
                          <a:cs typeface="+mn-cs"/>
                        </a:rPr>
                        <a:t>Die Lehrperson erklärt, dass die </a:t>
                      </a:r>
                      <a:r>
                        <a:rPr lang="de-DE" sz="1400" dirty="0" err="1">
                          <a:cs typeface="+mn-cs"/>
                        </a:rPr>
                        <a:t>SuS</a:t>
                      </a:r>
                      <a:r>
                        <a:rPr lang="de-DE" sz="1400" dirty="0">
                          <a:cs typeface="+mn-cs"/>
                        </a:rPr>
                        <a:t> eine eigene Bildergeschichte unter Verwendung des in der vorherigen Sitzung erstellten Planungsmaterials (AB 11.2) verfassen werden.</a:t>
                      </a:r>
                      <a:endParaRPr sz="1400" dirty="0">
                        <a:cs typeface="+mn-cs"/>
                      </a:endParaRPr>
                    </a:p>
                    <a:p>
                      <a:pPr marL="171450" indent="-171450" algn="l" defTabSz="685800">
                        <a:buFont typeface="Arial"/>
                        <a:buChar char="•"/>
                        <a:defRPr sz="1800"/>
                      </a:pPr>
                      <a:r>
                        <a:rPr lang="de-DE" sz="1400" dirty="0">
                          <a:cs typeface="+mn-cs"/>
                        </a:rPr>
                        <a:t>Die Lehrperson </a:t>
                      </a:r>
                      <a:r>
                        <a:rPr lang="de-DE" sz="1400" b="0" dirty="0">
                          <a:cs typeface="+mn-cs"/>
                        </a:rPr>
                        <a:t>modelliert</a:t>
                      </a:r>
                      <a:r>
                        <a:rPr lang="de-DE" sz="1400" dirty="0">
                          <a:cs typeface="+mn-cs"/>
                        </a:rPr>
                        <a:t> die Schreibphase.</a:t>
                      </a:r>
                      <a:endParaRPr sz="1400" dirty="0">
                        <a:cs typeface="+mn-cs"/>
                      </a:endParaRPr>
                    </a:p>
                    <a:p>
                      <a:pPr marL="180000" indent="0" algn="l" defTabSz="685800">
                        <a:buFont typeface="Arial"/>
                        <a:buNone/>
                        <a:defRPr sz="1800"/>
                      </a:pPr>
                      <a:r>
                        <a:rPr lang="de-DE" sz="1400" dirty="0">
                          <a:cs typeface="+mn-cs"/>
                        </a:rPr>
                        <a:t>(Ein Skript wird auf der nächsten Seite zur Orientierung angeboten.)</a:t>
                      </a:r>
                      <a:endParaRPr sz="1400" dirty="0">
                        <a:cs typeface="+mn-cs"/>
                      </a:endParaRPr>
                    </a:p>
                    <a:p>
                      <a:pPr marL="180000" indent="0" algn="l" defTabSz="685800">
                        <a:buFont typeface="Arial"/>
                        <a:buNone/>
                        <a:defRPr sz="1800"/>
                      </a:pPr>
                      <a:endParaRPr lang="de-DE" sz="1400" dirty="0">
                        <a:cs typeface="+mn-cs"/>
                      </a:endParaRPr>
                    </a:p>
                    <a:p>
                      <a:pPr marL="180000" indent="0" algn="l" defTabSz="685800">
                        <a:buFont typeface="Arial"/>
                        <a:buNone/>
                        <a:defRPr sz="1800"/>
                      </a:pPr>
                      <a:endParaRPr lang="de-DE" sz="1400" dirty="0">
                        <a:cs typeface="+mn-cs"/>
                      </a:endParaRPr>
                    </a:p>
                    <a:p>
                      <a:pPr marL="180000" indent="0" algn="l" defTabSz="685800">
                        <a:buFont typeface="Arial"/>
                        <a:buNone/>
                        <a:defRPr sz="1800"/>
                      </a:pPr>
                      <a:endParaRPr lang="de-DE" sz="1400" dirty="0">
                        <a:cs typeface="+mn-cs"/>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1"/>
                  </a:ext>
                </a:extLst>
              </a:tr>
              <a:tr h="2682240">
                <a:tc>
                  <a:txBody>
                    <a:bodyPr/>
                    <a:lstStyle/>
                    <a:p>
                      <a:pPr algn="ctr" defTabSz="685800">
                        <a:defRPr sz="1600" b="1"/>
                      </a:pPr>
                      <a:r>
                        <a:rPr sz="1400" dirty="0">
                          <a:cs typeface="+mn-cs"/>
                        </a:rPr>
                        <a:t>AB </a:t>
                      </a:r>
                      <a:r>
                        <a:rPr lang="de-DE" sz="1400" dirty="0">
                          <a:cs typeface="+mn-cs"/>
                        </a:rPr>
                        <a:t>12.1a</a:t>
                      </a:r>
                      <a:endParaRPr sz="1400" dirty="0">
                        <a:cs typeface="+mn-cs"/>
                      </a:endParaRPr>
                    </a:p>
                    <a:p>
                      <a:pPr algn="ctr" defTabSz="685800">
                        <a:defRPr sz="1600" b="1"/>
                      </a:pPr>
                      <a:r>
                        <a:rPr lang="de-DE" sz="1400" dirty="0">
                          <a:cs typeface="+mn-cs"/>
                        </a:rPr>
                        <a:t>AB 12.1b</a:t>
                      </a:r>
                      <a:endParaRPr sz="1400" dirty="0">
                        <a:cs typeface="+mn-cs"/>
                      </a:endParaRPr>
                    </a:p>
                  </a:txBody>
                  <a:tcPr marL="45720" marR="45720" anchor="ctr">
                    <a:lnR w="12700" algn="ctr">
                      <a:solidFill>
                        <a:schemeClr val="tx1"/>
                      </a:solidFill>
                    </a:lnR>
                    <a:solidFill>
                      <a:schemeClr val="bg1"/>
                    </a:solidFill>
                  </a:tcPr>
                </a:tc>
                <a:tc>
                  <a:txBody>
                    <a:bodyPr/>
                    <a:lstStyle/>
                    <a:p>
                      <a:pPr marL="171450" indent="-171450" algn="l" defTabSz="685800">
                        <a:buFont typeface="Arial"/>
                        <a:buChar char="•"/>
                        <a:defRPr sz="1600"/>
                      </a:pPr>
                      <a:r>
                        <a:rPr lang="de-DE" sz="1400" dirty="0">
                          <a:cs typeface="+mn-cs"/>
                        </a:rPr>
                        <a:t>Die </a:t>
                      </a:r>
                      <a:r>
                        <a:rPr lang="de-DE" sz="1400" dirty="0" err="1">
                          <a:cs typeface="+mn-cs"/>
                        </a:rPr>
                        <a:t>SuS</a:t>
                      </a:r>
                      <a:r>
                        <a:rPr lang="de-DE" sz="1400" dirty="0">
                          <a:cs typeface="+mn-cs"/>
                        </a:rPr>
                        <a:t> verfassen einen ersten Entwurf unter Verwendung ihrer Tabelle.</a:t>
                      </a:r>
                    </a:p>
                    <a:p>
                      <a:pPr marL="180000" marR="0" lvl="0" indent="0" algn="l" defTabSz="685800" eaLnBrk="1" fontAlgn="auto" latinLnBrk="0" hangingPunct="1">
                        <a:lnSpc>
                          <a:spcPct val="100000"/>
                        </a:lnSpc>
                        <a:spcBef>
                          <a:spcPts val="0"/>
                        </a:spcBef>
                        <a:spcAft>
                          <a:spcPts val="0"/>
                        </a:spcAft>
                        <a:buClrTx/>
                        <a:buSzTx/>
                        <a:buFont typeface="Arial"/>
                        <a:buNone/>
                        <a:tabLst/>
                        <a:defRPr sz="1600"/>
                      </a:pPr>
                      <a:r>
                        <a:rPr lang="de-DE" sz="1400" dirty="0"/>
                        <a:t>(Differenzierung: AB 12.1a – mittlere Anforderungen; AB 12.1b – hohe Anforderungen)</a:t>
                      </a:r>
                    </a:p>
                    <a:p>
                      <a:pPr algn="l" defTabSz="685800">
                        <a:defRPr sz="1600"/>
                      </a:pPr>
                      <a:endParaRPr lang="de-DE" sz="1400" dirty="0">
                        <a:cs typeface="+mn-cs"/>
                      </a:endParaRPr>
                    </a:p>
                    <a:p>
                      <a:pPr marL="0" marR="0" lvl="0" indent="0" algn="l" defTabSz="685800">
                        <a:lnSpc>
                          <a:spcPct val="100000"/>
                        </a:lnSpc>
                        <a:spcBef>
                          <a:spcPts val="0"/>
                        </a:spcBef>
                        <a:spcAft>
                          <a:spcPts val="0"/>
                        </a:spcAft>
                        <a:buClrTx/>
                        <a:buSzTx/>
                        <a:buFontTx/>
                        <a:buNone/>
                        <a:defRPr sz="1600"/>
                      </a:pPr>
                      <a:r>
                        <a:rPr lang="de-DE" sz="1400" b="0" i="1" u="sng" dirty="0">
                          <a:solidFill>
                            <a:schemeClr val="tx1"/>
                          </a:solidFill>
                          <a:latin typeface="Calibri"/>
                          <a:ea typeface="Calibri"/>
                          <a:cs typeface="+mn-cs"/>
                        </a:rPr>
                        <a:t>Alternativ: </a:t>
                      </a:r>
                      <a:r>
                        <a:rPr lang="de-DE" sz="1400" b="0" u="none" dirty="0">
                          <a:cs typeface="+mn-cs"/>
                        </a:rPr>
                        <a:t>Die </a:t>
                      </a:r>
                      <a:r>
                        <a:rPr lang="de-DE" sz="1400" b="0" u="none" dirty="0" err="1">
                          <a:cs typeface="+mn-cs"/>
                        </a:rPr>
                        <a:t>SuS</a:t>
                      </a:r>
                      <a:r>
                        <a:rPr lang="de-DE" sz="1400" b="0" u="none" dirty="0">
                          <a:cs typeface="+mn-cs"/>
                        </a:rPr>
                        <a:t> schreiben in </a:t>
                      </a:r>
                      <a:r>
                        <a:rPr lang="de-DE" sz="1400" b="1" u="none" dirty="0">
                          <a:cs typeface="+mn-cs"/>
                        </a:rPr>
                        <a:t>Partnerarbeit</a:t>
                      </a:r>
                      <a:r>
                        <a:rPr lang="de-DE" sz="1400" b="0" u="none" dirty="0">
                          <a:cs typeface="+mn-cs"/>
                        </a:rPr>
                        <a:t> die Bildergeschichte gemeinsam.</a:t>
                      </a:r>
                    </a:p>
                    <a:p>
                      <a:pPr marL="0" marR="0" lvl="0" indent="0" algn="l" defTabSz="685800">
                        <a:lnSpc>
                          <a:spcPct val="100000"/>
                        </a:lnSpc>
                        <a:spcBef>
                          <a:spcPts val="0"/>
                        </a:spcBef>
                        <a:spcAft>
                          <a:spcPts val="0"/>
                        </a:spcAft>
                        <a:buClrTx/>
                        <a:buSzTx/>
                        <a:buFontTx/>
                        <a:buNone/>
                        <a:defRPr sz="1600"/>
                      </a:pPr>
                      <a:endParaRPr lang="de-DE" sz="1400" b="0" u="none" dirty="0">
                        <a:cs typeface="+mn-cs"/>
                      </a:endParaRPr>
                    </a:p>
                    <a:p>
                      <a:pPr marL="0" marR="0" lvl="0" indent="0" algn="l" defTabSz="685800">
                        <a:lnSpc>
                          <a:spcPct val="100000"/>
                        </a:lnSpc>
                        <a:spcBef>
                          <a:spcPts val="0"/>
                        </a:spcBef>
                        <a:spcAft>
                          <a:spcPts val="0"/>
                        </a:spcAft>
                        <a:buClrTx/>
                        <a:buSzTx/>
                        <a:buFontTx/>
                        <a:buNone/>
                        <a:defRPr sz="1600"/>
                      </a:pPr>
                      <a:endParaRPr lang="de-DE" sz="1400" b="0" u="none" dirty="0">
                        <a:cs typeface="+mn-cs"/>
                      </a:endParaRPr>
                    </a:p>
                    <a:p>
                      <a:pPr marL="0" marR="0" lvl="0" indent="0" algn="l" defTabSz="685800">
                        <a:lnSpc>
                          <a:spcPct val="100000"/>
                        </a:lnSpc>
                        <a:spcBef>
                          <a:spcPts val="0"/>
                        </a:spcBef>
                        <a:spcAft>
                          <a:spcPts val="0"/>
                        </a:spcAft>
                        <a:buClrTx/>
                        <a:buSzTx/>
                        <a:buFontTx/>
                        <a:buNone/>
                        <a:defRPr sz="1600"/>
                      </a:pPr>
                      <a:endParaRPr lang="de-DE" sz="1400" b="0" u="none" dirty="0">
                        <a:cs typeface="+mn-cs"/>
                      </a:endParaRPr>
                    </a:p>
                    <a:p>
                      <a:pPr marL="0" marR="0" lvl="0" indent="0" algn="l" defTabSz="685800">
                        <a:lnSpc>
                          <a:spcPct val="100000"/>
                        </a:lnSpc>
                        <a:spcBef>
                          <a:spcPts val="0"/>
                        </a:spcBef>
                        <a:spcAft>
                          <a:spcPts val="0"/>
                        </a:spcAft>
                        <a:buClrTx/>
                        <a:buSzTx/>
                        <a:buFontTx/>
                        <a:buNone/>
                        <a:defRPr sz="1600"/>
                      </a:pPr>
                      <a:endParaRPr lang="de-DE" sz="1400" b="0" u="none" dirty="0">
                        <a:cs typeface="+mn-cs"/>
                      </a:endParaRPr>
                    </a:p>
                    <a:p>
                      <a:pPr marL="0" marR="0" lvl="0" indent="0" algn="l" defTabSz="685800">
                        <a:lnSpc>
                          <a:spcPct val="100000"/>
                        </a:lnSpc>
                        <a:spcBef>
                          <a:spcPts val="0"/>
                        </a:spcBef>
                        <a:spcAft>
                          <a:spcPts val="0"/>
                        </a:spcAft>
                        <a:buClrTx/>
                        <a:buSzTx/>
                        <a:buFontTx/>
                        <a:buNone/>
                        <a:defRPr sz="1600"/>
                      </a:pPr>
                      <a:endParaRPr lang="de-DE" sz="1400" dirty="0">
                        <a:cs typeface="+mn-cs"/>
                      </a:endParaRPr>
                    </a:p>
                    <a:p>
                      <a:pPr>
                        <a:defRPr/>
                      </a:pPr>
                      <a:endParaRPr lang="de-DE" sz="1400" dirty="0">
                        <a:cs typeface="+mn-cs"/>
                      </a:endParaRPr>
                    </a:p>
                    <a:p>
                      <a:pPr>
                        <a:defRPr/>
                      </a:pPr>
                      <a:endParaRPr lang="de-DE" sz="1400" dirty="0">
                        <a:cs typeface="+mn-cs"/>
                      </a:endParaRPr>
                    </a:p>
                    <a:p>
                      <a:pPr>
                        <a:defRPr/>
                      </a:pPr>
                      <a:endParaRPr lang="de-DE" sz="1400" dirty="0">
                        <a:cs typeface="+mn-cs"/>
                      </a:endParaRPr>
                    </a:p>
                    <a:p>
                      <a:pPr>
                        <a:defRPr/>
                      </a:pPr>
                      <a:endParaRPr lang="de-DE" sz="1400" dirty="0">
                        <a:cs typeface="+mn-cs"/>
                      </a:endParaRPr>
                    </a:p>
                    <a:p>
                      <a:pPr>
                        <a:defRPr/>
                      </a:pPr>
                      <a:endParaRPr lang="de-DE" sz="1400" dirty="0">
                        <a:cs typeface="+mn-cs"/>
                      </a:endParaRPr>
                    </a:p>
                    <a:p>
                      <a:pPr>
                        <a:defRPr/>
                      </a:pPr>
                      <a:endParaRPr lang="de-DE" sz="1400" dirty="0">
                        <a:cs typeface="+mn-cs"/>
                      </a:endParaRPr>
                    </a:p>
                    <a:p>
                      <a:pPr marL="0" marR="0" lvl="0" indent="0" algn="l" defTabSz="685800">
                        <a:lnSpc>
                          <a:spcPct val="100000"/>
                        </a:lnSpc>
                        <a:spcBef>
                          <a:spcPts val="0"/>
                        </a:spcBef>
                        <a:spcAft>
                          <a:spcPts val="0"/>
                        </a:spcAft>
                        <a:buClrTx/>
                        <a:buSzTx/>
                        <a:buFontTx/>
                        <a:buNone/>
                        <a:defRPr sz="1600"/>
                      </a:pPr>
                      <a:endParaRPr lang="de-DE" sz="1400" dirty="0">
                        <a:cs typeface="+mn-cs"/>
                      </a:endParaRPr>
                    </a:p>
                  </a:txBody>
                  <a:tcPr marL="45720" marR="4572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extLst>
                  <a:ext uri="{0D108BD9-81ED-4DB2-BD59-A6C34878D82A}">
                    <a16:rowId xmlns:a16="http://schemas.microsoft.com/office/drawing/2014/main" val="10002"/>
                  </a:ext>
                </a:extLst>
              </a:tr>
            </a:tbl>
          </a:graphicData>
        </a:graphic>
      </p:graphicFrame>
      <p:sp>
        <p:nvSpPr>
          <p:cNvPr id="1474" name="Textfeld 39"/>
          <p:cNvSpPr txBox="1"/>
          <p:nvPr/>
        </p:nvSpPr>
        <p:spPr bwMode="auto">
          <a:xfrm>
            <a:off x="131254" y="585066"/>
            <a:ext cx="6595492"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a:t>
            </a:r>
            <a:r>
              <a:rPr b="0">
                <a:latin typeface="Calibri"/>
              </a:rPr>
              <a:t> </a:t>
            </a:r>
            <a:r>
              <a:rPr lang="de-DE" b="0">
                <a:latin typeface="Calibri"/>
              </a:rPr>
              <a:t>12</a:t>
            </a:r>
            <a:r>
              <a:rPr b="0">
                <a:latin typeface="Calibri"/>
              </a:rPr>
              <a:t>: </a:t>
            </a:r>
            <a:r>
              <a:rPr lang="de-DE" b="0">
                <a:latin typeface="Calibri"/>
              </a:rPr>
              <a:t>Schreiben einer Bildergeschichte (Baum)</a:t>
            </a:r>
            <a:endParaRPr b="0">
              <a:latin typeface="Calibri"/>
            </a:endParaRPr>
          </a:p>
        </p:txBody>
      </p:sp>
      <p:sp>
        <p:nvSpPr>
          <p:cNvPr id="17"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9" name="Slide Number Placeholder 3">
            <a:extLst>
              <a:ext uri="{FF2B5EF4-FFF2-40B4-BE49-F238E27FC236}">
                <a16:creationId xmlns:a16="http://schemas.microsoft.com/office/drawing/2014/main" id="{48FA0994-BEDB-4369-A41F-4DE984DCC590}"/>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199</a:t>
            </a:fld>
            <a:endParaRPr lang="de-DE" dirty="0"/>
          </a:p>
        </p:txBody>
      </p:sp>
      <p:sp>
        <p:nvSpPr>
          <p:cNvPr id="10" name="Gerade Verbindung 38">
            <a:extLst>
              <a:ext uri="{FF2B5EF4-FFF2-40B4-BE49-F238E27FC236}">
                <a16:creationId xmlns:a16="http://schemas.microsoft.com/office/drawing/2014/main" id="{3645A03D-0677-4C5D-B2FE-FA0CDEF4A697}"/>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graphicFrame>
        <p:nvGraphicFramePr>
          <p:cNvPr id="11" name="Table 2">
            <a:extLst>
              <a:ext uri="{FF2B5EF4-FFF2-40B4-BE49-F238E27FC236}">
                <a16:creationId xmlns:a16="http://schemas.microsoft.com/office/drawing/2014/main" id="{802856AF-3941-4C21-B21A-00324C9E2B8A}"/>
              </a:ext>
            </a:extLst>
          </p:cNvPr>
          <p:cNvGraphicFramePr>
            <a:graphicFrameLocks noGrp="1"/>
          </p:cNvGraphicFramePr>
          <p:nvPr>
            <p:extLst>
              <p:ext uri="{D42A27DB-BD31-4B8C-83A1-F6EECF244321}">
                <p14:modId xmlns:p14="http://schemas.microsoft.com/office/powerpoint/2010/main" val="3257096403"/>
              </p:ext>
            </p:extLst>
          </p:nvPr>
        </p:nvGraphicFramePr>
        <p:xfrm>
          <a:off x="1424344" y="5798179"/>
          <a:ext cx="4943462" cy="2169160"/>
        </p:xfrm>
        <a:graphic>
          <a:graphicData uri="http://schemas.openxmlformats.org/drawingml/2006/table">
            <a:tbl>
              <a:tblPr firstRow="1" bandRow="1">
                <a:tableStyleId>{073A0DAA-6AF3-43AB-8588-CEC1D06C72B9}</a:tableStyleId>
              </a:tblPr>
              <a:tblGrid>
                <a:gridCol w="2471731">
                  <a:extLst>
                    <a:ext uri="{9D8B030D-6E8A-4147-A177-3AD203B41FA5}">
                      <a16:colId xmlns:a16="http://schemas.microsoft.com/office/drawing/2014/main" val="20000"/>
                    </a:ext>
                  </a:extLst>
                </a:gridCol>
                <a:gridCol w="2471731">
                  <a:extLst>
                    <a:ext uri="{9D8B030D-6E8A-4147-A177-3AD203B41FA5}">
                      <a16:colId xmlns:a16="http://schemas.microsoft.com/office/drawing/2014/main" val="20001"/>
                    </a:ext>
                  </a:extLst>
                </a:gridCol>
              </a:tblGrid>
              <a:tr h="370840">
                <a:tc>
                  <a:txBody>
                    <a:bodyPr/>
                    <a:lstStyle/>
                    <a:p>
                      <a:pPr algn="ctr">
                        <a:defRPr/>
                      </a:pPr>
                      <a:r>
                        <a:rPr lang="de-DE" sz="1400" dirty="0"/>
                        <a:t>Helfende</a:t>
                      </a:r>
                      <a:endParaRPr sz="1400" dirty="0"/>
                    </a:p>
                  </a:txBody>
                  <a:tcPr/>
                </a:tc>
                <a:tc>
                  <a:txBody>
                    <a:bodyPr/>
                    <a:lstStyle/>
                    <a:p>
                      <a:pPr algn="ctr">
                        <a:defRPr/>
                      </a:pPr>
                      <a:r>
                        <a:rPr lang="de-DE" sz="1400" dirty="0"/>
                        <a:t>Schreibende</a:t>
                      </a:r>
                      <a:endParaRPr sz="1400" dirty="0"/>
                    </a:p>
                  </a:txBody>
                  <a:tcPr/>
                </a:tc>
                <a:extLst>
                  <a:ext uri="{0D108BD9-81ED-4DB2-BD59-A6C34878D82A}">
                    <a16:rowId xmlns:a16="http://schemas.microsoft.com/office/drawing/2014/main" val="10000"/>
                  </a:ext>
                </a:extLst>
              </a:tr>
              <a:tr h="370840">
                <a:tc>
                  <a:txBody>
                    <a:bodyPr/>
                    <a:lstStyle/>
                    <a:p>
                      <a:pPr marL="285750" indent="-285750" algn="l">
                        <a:buFont typeface="Arial"/>
                        <a:buChar char="•"/>
                        <a:defRPr/>
                      </a:pPr>
                      <a:r>
                        <a:rPr lang="de-DE" sz="1400" dirty="0"/>
                        <a:t>schreiben ggf. Notizen  auf</a:t>
                      </a:r>
                      <a:endParaRPr sz="1400" dirty="0"/>
                    </a:p>
                    <a:p>
                      <a:pPr marL="285750" indent="-285750" algn="l">
                        <a:buFont typeface="Arial"/>
                        <a:buChar char="•"/>
                        <a:defRPr/>
                      </a:pPr>
                      <a:r>
                        <a:rPr lang="de-DE" sz="1400" dirty="0"/>
                        <a:t>verfolgen und überprüfen den </a:t>
                      </a:r>
                      <a:r>
                        <a:rPr lang="de-DE" sz="1400" dirty="0" err="1"/>
                        <a:t>Verschriftlichungsprozess</a:t>
                      </a:r>
                      <a:endParaRPr sz="1400" dirty="0"/>
                    </a:p>
                    <a:p>
                      <a:pPr marL="285750" indent="-285750" algn="l">
                        <a:buFont typeface="Arial"/>
                        <a:buChar char="•"/>
                        <a:defRPr/>
                      </a:pPr>
                      <a:r>
                        <a:rPr lang="de-DE" sz="1400" dirty="0"/>
                        <a:t>greifen ein und unterstützen an Stolperstellen</a:t>
                      </a:r>
                      <a:endParaRPr sz="1400" dirty="0"/>
                    </a:p>
                    <a:p>
                      <a:pPr algn="l">
                        <a:defRPr/>
                      </a:pPr>
                      <a:endParaRPr lang="de-DE" sz="1400" dirty="0"/>
                    </a:p>
                  </a:txBody>
                  <a:tcPr/>
                </a:tc>
                <a:tc>
                  <a:txBody>
                    <a:bodyPr/>
                    <a:lstStyle/>
                    <a:p>
                      <a:pPr marL="285750" indent="-285750" algn="l">
                        <a:buFont typeface="Arial"/>
                        <a:buChar char="•"/>
                        <a:defRPr/>
                      </a:pPr>
                      <a:r>
                        <a:rPr lang="de-DE" sz="1400" dirty="0"/>
                        <a:t>überführen Notizen in einen fortlaufenden Text</a:t>
                      </a:r>
                      <a:endParaRPr sz="1400" dirty="0"/>
                    </a:p>
                    <a:p>
                      <a:pPr marL="285750" indent="-285750" algn="l">
                        <a:buFont typeface="Arial"/>
                        <a:buChar char="•"/>
                        <a:defRPr/>
                      </a:pPr>
                      <a:r>
                        <a:rPr lang="de-DE" sz="1400" dirty="0"/>
                        <a:t>diktieren Sätze laut, sodass die Helfenden sie hören können</a:t>
                      </a:r>
                      <a:endParaRPr sz="1400" dirty="0"/>
                    </a:p>
                    <a:p>
                      <a:pPr algn="l">
                        <a:defRPr/>
                      </a:pPr>
                      <a:endParaRPr lang="de-DE" sz="14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Table 3"/>
          <p:cNvGraphicFramePr>
            <a:graphicFrameLocks/>
          </p:cNvGraphicFramePr>
          <p:nvPr>
            <p:extLst>
              <p:ext uri="{D42A27DB-BD31-4B8C-83A1-F6EECF244321}">
                <p14:modId xmlns:p14="http://schemas.microsoft.com/office/powerpoint/2010/main" val="1933134660"/>
              </p:ext>
            </p:extLst>
          </p:nvPr>
        </p:nvGraphicFramePr>
        <p:xfrm>
          <a:off x="293106" y="752113"/>
          <a:ext cx="6293791" cy="3079116"/>
        </p:xfrm>
        <a:graphic>
          <a:graphicData uri="http://schemas.openxmlformats.org/drawingml/2006/table">
            <a:tbl>
              <a:tblPr>
                <a:tableStyleId>{4C3C2611-4C71-4FC5-86AE-919BDF0F9419}</a:tableStyleId>
              </a:tblPr>
              <a:tblGrid>
                <a:gridCol w="717547">
                  <a:extLst>
                    <a:ext uri="{9D8B030D-6E8A-4147-A177-3AD203B41FA5}">
                      <a16:colId xmlns:a16="http://schemas.microsoft.com/office/drawing/2014/main" val="20000"/>
                    </a:ext>
                  </a:extLst>
                </a:gridCol>
                <a:gridCol w="2140709">
                  <a:extLst>
                    <a:ext uri="{9D8B030D-6E8A-4147-A177-3AD203B41FA5}">
                      <a16:colId xmlns:a16="http://schemas.microsoft.com/office/drawing/2014/main" val="874493780"/>
                    </a:ext>
                  </a:extLst>
                </a:gridCol>
                <a:gridCol w="2003206">
                  <a:extLst>
                    <a:ext uri="{9D8B030D-6E8A-4147-A177-3AD203B41FA5}">
                      <a16:colId xmlns:a16="http://schemas.microsoft.com/office/drawing/2014/main" val="20002"/>
                    </a:ext>
                  </a:extLst>
                </a:gridCol>
                <a:gridCol w="1432329">
                  <a:extLst>
                    <a:ext uri="{9D8B030D-6E8A-4147-A177-3AD203B41FA5}">
                      <a16:colId xmlns:a16="http://schemas.microsoft.com/office/drawing/2014/main" val="20003"/>
                    </a:ext>
                  </a:extLst>
                </a:gridCol>
              </a:tblGrid>
              <a:tr h="370840">
                <a:tc>
                  <a:txBody>
                    <a:bodyPr/>
                    <a:lstStyle/>
                    <a:p>
                      <a:pPr algn="ctr" defTabSz="685800">
                        <a:defRPr sz="1800"/>
                      </a:pPr>
                      <a:r>
                        <a:rPr sz="1400" b="1" i="0" u="none" strike="noStrike" cap="none" spc="0" dirty="0">
                          <a:solidFill>
                            <a:srgbClr val="000000"/>
                          </a:solidFill>
                          <a:latin typeface="+mn-lt"/>
                          <a:ea typeface="NOTEWORTHY LIGHT"/>
                          <a:cs typeface="Fibel Nord"/>
                        </a:rPr>
                        <a:t>Einheit</a:t>
                      </a:r>
                      <a:endParaRPr sz="1400" b="1" i="0" u="none" strike="noStrike" cap="none" spc="0" dirty="0">
                        <a:solidFill>
                          <a:srgbClr val="000000"/>
                        </a:solidFill>
                        <a:latin typeface="+mn-lt"/>
                        <a:ea typeface="NOTEWORTHY LIGHT"/>
                      </a:endParaRPr>
                    </a:p>
                  </a:txBody>
                  <a:tcPr marL="45720" marR="45720">
                    <a:solidFill>
                      <a:schemeClr val="tx2">
                        <a:lumMod val="20000"/>
                        <a:lumOff val="80000"/>
                      </a:schemeClr>
                    </a:solidFill>
                  </a:tcPr>
                </a:tc>
                <a:tc>
                  <a:txBody>
                    <a:bodyPr/>
                    <a:lstStyle/>
                    <a:p>
                      <a:pPr algn="ctr" defTabSz="685800">
                        <a:defRPr sz="1800"/>
                      </a:pPr>
                      <a:r>
                        <a:rPr lang="de-DE" sz="1400" b="1" i="0" u="none" strike="noStrike" cap="none" spc="0" dirty="0">
                          <a:solidFill>
                            <a:srgbClr val="000000"/>
                          </a:solidFill>
                          <a:latin typeface="+mn-lt"/>
                          <a:ea typeface="NOTEWORTHY LIGHT"/>
                        </a:rPr>
                        <a:t>Themenbereich</a:t>
                      </a:r>
                      <a:endParaRPr sz="1400" b="1" i="0" u="none" strike="noStrike" cap="none" spc="0" dirty="0">
                        <a:solidFill>
                          <a:srgbClr val="000000"/>
                        </a:solidFill>
                        <a:latin typeface="+mn-lt"/>
                        <a:ea typeface="NOTEWORTHY LIGHT"/>
                      </a:endParaRPr>
                    </a:p>
                  </a:txBody>
                  <a:tcPr marL="45720" marR="45720">
                    <a:solidFill>
                      <a:schemeClr val="tx2">
                        <a:lumMod val="20000"/>
                        <a:lumOff val="80000"/>
                      </a:schemeClr>
                    </a:solidFill>
                  </a:tcPr>
                </a:tc>
                <a:tc>
                  <a:txBody>
                    <a:bodyPr/>
                    <a:lstStyle/>
                    <a:p>
                      <a:pPr algn="ctr" defTabSz="685800">
                        <a:defRPr sz="1800"/>
                      </a:pPr>
                      <a:r>
                        <a:rPr lang="de-DE" sz="1400" b="1" i="0" u="none" strike="noStrike" cap="none" spc="0">
                          <a:solidFill>
                            <a:srgbClr val="000000"/>
                          </a:solidFill>
                          <a:latin typeface="+mn-lt"/>
                          <a:ea typeface="NOTEWORTHY LIGHT"/>
                          <a:cs typeface="Calibri"/>
                        </a:rPr>
                        <a:t>Methoden</a:t>
                      </a:r>
                      <a:endParaRPr sz="1400" b="1" i="0" u="none" strike="noStrike" cap="none" spc="0">
                        <a:solidFill>
                          <a:srgbClr val="000000"/>
                        </a:solidFill>
                        <a:latin typeface="+mn-lt"/>
                        <a:ea typeface="NOTEWORTHY LIGHT"/>
                        <a:cs typeface="Calibri"/>
                      </a:endParaRPr>
                    </a:p>
                  </a:txBody>
                  <a:tcPr marL="45720" marR="45720">
                    <a:solidFill>
                      <a:schemeClr val="tx2">
                        <a:lumMod val="20000"/>
                        <a:lumOff val="80000"/>
                      </a:schemeClr>
                    </a:solidFill>
                  </a:tcPr>
                </a:tc>
                <a:tc>
                  <a:txBody>
                    <a:bodyPr/>
                    <a:lstStyle/>
                    <a:p>
                      <a:pPr algn="ctr" defTabSz="685800">
                        <a:defRPr sz="1800"/>
                      </a:pPr>
                      <a:r>
                        <a:rPr sz="1400" b="1" i="0" u="none" strike="noStrike" cap="none" spc="0">
                          <a:solidFill>
                            <a:srgbClr val="000000"/>
                          </a:solidFill>
                          <a:latin typeface="+mn-lt"/>
                          <a:ea typeface="NOTEWORTHY LIGHT"/>
                          <a:cs typeface="Calibri"/>
                        </a:rPr>
                        <a:t>Sozialform</a:t>
                      </a:r>
                    </a:p>
                  </a:txBody>
                  <a:tcPr marL="45720" marR="45720">
                    <a:solidFill>
                      <a:schemeClr val="tx2">
                        <a:lumMod val="20000"/>
                        <a:lumOff val="80000"/>
                      </a:schemeClr>
                    </a:solidFill>
                  </a:tcPr>
                </a:tc>
                <a:extLst>
                  <a:ext uri="{0D108BD9-81ED-4DB2-BD59-A6C34878D82A}">
                    <a16:rowId xmlns:a16="http://schemas.microsoft.com/office/drawing/2014/main" val="10000"/>
                  </a:ext>
                </a:extLst>
              </a:tr>
              <a:tr h="306902">
                <a:tc gridSpan="4">
                  <a:txBody>
                    <a:bodyPr/>
                    <a:lstStyle/>
                    <a:p>
                      <a:pPr marL="0" marR="0" lvl="0" indent="0" algn="ctr" defTabSz="685800">
                        <a:lnSpc>
                          <a:spcPct val="100000"/>
                        </a:lnSpc>
                        <a:spcBef>
                          <a:spcPts val="0"/>
                        </a:spcBef>
                        <a:spcAft>
                          <a:spcPts val="0"/>
                        </a:spcAft>
                        <a:buClrTx/>
                        <a:buSzTx/>
                        <a:buFontTx/>
                        <a:buNone/>
                        <a:defRPr sz="1300">
                          <a:latin typeface="Fibel Nord"/>
                          <a:ea typeface="Fibel Nord"/>
                          <a:cs typeface="Fibel Nord"/>
                        </a:defRPr>
                      </a:pPr>
                      <a:r>
                        <a:rPr lang="de-DE" sz="1400" b="1" dirty="0">
                          <a:latin typeface="+mn-lt"/>
                        </a:rPr>
                        <a:t>Schreibprozess: Eltern-Kind-Geschichte (Baum)</a:t>
                      </a:r>
                      <a:endParaRPr lang="de-DE" sz="1400" dirty="0">
                        <a:latin typeface="+mn-lt"/>
                      </a:endParaRPr>
                    </a:p>
                  </a:txBody>
                  <a:tcPr marL="45720" marR="45720">
                    <a:solidFill>
                      <a:srgbClr val="D1FBD0"/>
                    </a:solidFill>
                  </a:tcPr>
                </a:tc>
                <a:tc hMerge="1">
                  <a:txBody>
                    <a:bodyPr/>
                    <a:lstStyle/>
                    <a:p>
                      <a:endParaRPr lang="de-DE"/>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1"/>
                  </a:ext>
                </a:extLst>
              </a:tr>
              <a:tr h="633534">
                <a:tc>
                  <a:txBody>
                    <a:bodyPr/>
                    <a:lstStyle/>
                    <a:p>
                      <a:pPr algn="ctr" defTabSz="685800">
                        <a:defRPr sz="1800"/>
                      </a:pPr>
                      <a:r>
                        <a:rPr lang="de-DE" sz="1400">
                          <a:latin typeface="+mn-lt"/>
                        </a:rPr>
                        <a:t>11</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a:latin typeface="+mn-lt"/>
                        </a:rPr>
                        <a:t>Planen einer Bildergeschichte</a:t>
                      </a:r>
                      <a:endParaRPr sz="1400">
                        <a:latin typeface="+mn-lt"/>
                      </a:endParaRPr>
                    </a:p>
                  </a:txBody>
                  <a:tcPr marL="45720" marR="45720"/>
                </a:tc>
                <a:tc>
                  <a:txBody>
                    <a:bodyPr/>
                    <a:lstStyle/>
                    <a:p>
                      <a:pPr algn="l" defTabSz="685800">
                        <a:defRPr sz="1800"/>
                      </a:pPr>
                      <a:r>
                        <a:rPr lang="de-DE" sz="1400" dirty="0">
                          <a:latin typeface="+mn-lt"/>
                        </a:rPr>
                        <a:t>Planungstabelle</a:t>
                      </a:r>
                    </a:p>
                  </a:txBody>
                  <a:tcPr marL="45720" marR="45720"/>
                </a:tc>
                <a:tc>
                  <a:txBody>
                    <a:bodyPr/>
                    <a:lstStyle/>
                    <a:p>
                      <a:pPr algn="l" defTabSz="685800">
                        <a:defRPr sz="1800"/>
                      </a:pPr>
                      <a:r>
                        <a:rPr lang="de-DE" sz="1400" dirty="0">
                          <a:latin typeface="+mn-lt"/>
                        </a:rPr>
                        <a:t>Einzelarbeit; Partnerarbeit</a:t>
                      </a:r>
                    </a:p>
                  </a:txBody>
                  <a:tcPr marL="45720" marR="45720"/>
                </a:tc>
                <a:extLst>
                  <a:ext uri="{0D108BD9-81ED-4DB2-BD59-A6C34878D82A}">
                    <a16:rowId xmlns:a16="http://schemas.microsoft.com/office/drawing/2014/main" val="10002"/>
                  </a:ext>
                </a:extLst>
              </a:tr>
              <a:tr h="457200">
                <a:tc>
                  <a:txBody>
                    <a:bodyPr/>
                    <a:lstStyle/>
                    <a:p>
                      <a:pPr algn="ctr" defTabSz="685800">
                        <a:defRPr sz="1800"/>
                      </a:pPr>
                      <a:r>
                        <a:rPr lang="de-DE" sz="1400">
                          <a:latin typeface="+mn-lt"/>
                        </a:rPr>
                        <a:t>12</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a:latin typeface="+mn-lt"/>
                        </a:rPr>
                        <a:t>Schreiben einer Bildergeschichte</a:t>
                      </a:r>
                      <a:endParaRPr sz="1400">
                        <a:latin typeface="+mn-lt"/>
                      </a:endParaRPr>
                    </a:p>
                  </a:txBody>
                  <a:tcPr marL="45720" marR="45720"/>
                </a:tc>
                <a:tc>
                  <a:txBody>
                    <a:bodyPr/>
                    <a:lstStyle/>
                    <a:p>
                      <a:pPr algn="l" defTabSz="685800">
                        <a:defRPr sz="1800"/>
                      </a:pPr>
                      <a:r>
                        <a:rPr lang="de-DE" sz="1400" dirty="0">
                          <a:latin typeface="+mn-lt"/>
                        </a:rPr>
                        <a:t>Modellierung</a:t>
                      </a:r>
                    </a:p>
                  </a:txBody>
                  <a:tcPr marL="45720" marR="45720"/>
                </a:tc>
                <a:tc>
                  <a:txBody>
                    <a:bodyPr/>
                    <a:lstStyle/>
                    <a:p>
                      <a:pPr algn="l" defTabSz="685800">
                        <a:defRPr sz="1800"/>
                      </a:pPr>
                      <a:r>
                        <a:rPr lang="de-DE" sz="1400" dirty="0">
                          <a:latin typeface="+mn-lt"/>
                        </a:rPr>
                        <a:t>Einzelarbeit oder Partnerarbeit</a:t>
                      </a:r>
                    </a:p>
                  </a:txBody>
                  <a:tcPr marL="45720" marR="45720"/>
                </a:tc>
                <a:extLst>
                  <a:ext uri="{0D108BD9-81ED-4DB2-BD59-A6C34878D82A}">
                    <a16:rowId xmlns:a16="http://schemas.microsoft.com/office/drawing/2014/main" val="10003"/>
                  </a:ext>
                </a:extLst>
              </a:tr>
              <a:tr h="457200">
                <a:tc>
                  <a:txBody>
                    <a:bodyPr/>
                    <a:lstStyle/>
                    <a:p>
                      <a:pPr algn="ctr" defTabSz="685800">
                        <a:defRPr sz="1800"/>
                      </a:pPr>
                      <a:r>
                        <a:rPr lang="de-DE" sz="1400">
                          <a:latin typeface="+mn-lt"/>
                        </a:rPr>
                        <a:t>13</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a:latin typeface="+mn-lt"/>
                        </a:rPr>
                        <a:t>Feedback geben</a:t>
                      </a:r>
                      <a:endParaRPr sz="1400" dirty="0">
                        <a:latin typeface="+mn-lt"/>
                      </a:endParaRPr>
                    </a:p>
                  </a:txBody>
                  <a:tcPr marL="45720" marR="45720"/>
                </a:tc>
                <a:tc>
                  <a:txBody>
                    <a:bodyPr/>
                    <a:lstStyle/>
                    <a:p>
                      <a:pPr algn="l" defTabSz="685800">
                        <a:defRPr sz="1800"/>
                      </a:pPr>
                      <a:r>
                        <a:rPr lang="de-DE" sz="1400">
                          <a:latin typeface="+mn-lt"/>
                          <a:ea typeface="Fibel Nord"/>
                          <a:cs typeface="Fibel Nord"/>
                        </a:rPr>
                        <a:t>Feedbackbogen; Feedback-Konferenz</a:t>
                      </a:r>
                      <a:endParaRPr lang="de-DE" sz="1400">
                        <a:latin typeface="+mn-lt"/>
                      </a:endParaRPr>
                    </a:p>
                  </a:txBody>
                  <a:tcPr marL="45720" marR="45720"/>
                </a:tc>
                <a:tc>
                  <a:txBody>
                    <a:bodyPr/>
                    <a:lstStyle/>
                    <a:p>
                      <a:pPr algn="l" defTabSz="685800">
                        <a:defRPr sz="1800"/>
                      </a:pPr>
                      <a:r>
                        <a:rPr lang="de-DE" sz="1400" dirty="0">
                          <a:latin typeface="+mn-lt"/>
                        </a:rPr>
                        <a:t>Einzelarbeit; </a:t>
                      </a:r>
                    </a:p>
                    <a:p>
                      <a:pPr algn="l" defTabSz="685800">
                        <a:defRPr sz="1800"/>
                      </a:pPr>
                      <a:r>
                        <a:rPr lang="de-DE" sz="1400" dirty="0">
                          <a:latin typeface="+mn-lt"/>
                        </a:rPr>
                        <a:t>Partnerarbeit;</a:t>
                      </a:r>
                    </a:p>
                    <a:p>
                      <a:pPr algn="l" defTabSz="685800">
                        <a:defRPr sz="1800"/>
                      </a:pPr>
                      <a:r>
                        <a:rPr lang="de-DE" sz="1400" dirty="0">
                          <a:latin typeface="+mn-lt"/>
                        </a:rPr>
                        <a:t>Gruppenarbeit</a:t>
                      </a:r>
                    </a:p>
                  </a:txBody>
                  <a:tcPr marL="45720" marR="45720"/>
                </a:tc>
                <a:extLst>
                  <a:ext uri="{0D108BD9-81ED-4DB2-BD59-A6C34878D82A}">
                    <a16:rowId xmlns:a16="http://schemas.microsoft.com/office/drawing/2014/main" val="10004"/>
                  </a:ext>
                </a:extLst>
              </a:tr>
              <a:tr h="457200">
                <a:tc>
                  <a:txBody>
                    <a:bodyPr/>
                    <a:lstStyle/>
                    <a:p>
                      <a:pPr algn="ctr" defTabSz="685800">
                        <a:defRPr sz="1800"/>
                      </a:pPr>
                      <a:r>
                        <a:rPr sz="1400">
                          <a:latin typeface="+mn-lt"/>
                          <a:ea typeface="Fibel Nord"/>
                          <a:cs typeface="Fibel Nord"/>
                        </a:rPr>
                        <a:t>1</a:t>
                      </a:r>
                      <a:r>
                        <a:rPr lang="de-DE" sz="1400">
                          <a:latin typeface="+mn-lt"/>
                          <a:ea typeface="Fibel Nord"/>
                          <a:cs typeface="Fibel Nord"/>
                        </a:rPr>
                        <a:t>4</a:t>
                      </a:r>
                      <a:endParaRPr sz="1400">
                        <a:latin typeface="+mn-lt"/>
                      </a:endParaRPr>
                    </a:p>
                  </a:txBody>
                  <a:tcPr marL="45720" marR="45720">
                    <a:solidFill>
                      <a:schemeClr val="accent3">
                        <a:lumMod val="20000"/>
                        <a:lumOff val="80000"/>
                      </a:schemeClr>
                    </a:solidFill>
                  </a:tcPr>
                </a:tc>
                <a:tc>
                  <a:txBody>
                    <a:bodyPr/>
                    <a:lstStyle/>
                    <a:p>
                      <a:pPr algn="l" defTabSz="685800">
                        <a:defRPr sz="1800"/>
                      </a:pPr>
                      <a:r>
                        <a:rPr lang="de-DE" sz="1400" dirty="0">
                          <a:latin typeface="+mn-lt"/>
                        </a:rPr>
                        <a:t>Überarbeiten einer Bildergeschichte</a:t>
                      </a:r>
                      <a:endParaRPr sz="1400" dirty="0">
                        <a:latin typeface="+mn-lt"/>
                      </a:endParaRPr>
                    </a:p>
                  </a:txBody>
                  <a:tcPr marL="45720" marR="45720"/>
                </a:tc>
                <a:tc>
                  <a:txBody>
                    <a:bodyPr/>
                    <a:lstStyle/>
                    <a:p>
                      <a:pPr algn="l" defTabSz="685800">
                        <a:defRPr sz="1800"/>
                      </a:pPr>
                      <a:r>
                        <a:rPr lang="de-DE" sz="1400" dirty="0">
                          <a:latin typeface="+mn-lt"/>
                        </a:rPr>
                        <a:t>Feedbackbogen</a:t>
                      </a:r>
                    </a:p>
                  </a:txBody>
                  <a:tcPr marL="45720" marR="45720"/>
                </a:tc>
                <a:tc>
                  <a:txBody>
                    <a:bodyPr/>
                    <a:lstStyle/>
                    <a:p>
                      <a:pPr algn="l" defTabSz="685800">
                        <a:defRPr sz="1800"/>
                      </a:pPr>
                      <a:r>
                        <a:rPr lang="de-DE" sz="1400" dirty="0">
                          <a:latin typeface="+mn-lt"/>
                        </a:rPr>
                        <a:t>Einzelarbeit oder Partnerarbeit</a:t>
                      </a:r>
                    </a:p>
                  </a:txBody>
                  <a:tcPr marL="45720" marR="45720"/>
                </a:tc>
                <a:extLst>
                  <a:ext uri="{0D108BD9-81ED-4DB2-BD59-A6C34878D82A}">
                    <a16:rowId xmlns:a16="http://schemas.microsoft.com/office/drawing/2014/main" val="10005"/>
                  </a:ext>
                </a:extLst>
              </a:tr>
            </a:tbl>
          </a:graphicData>
        </a:graphic>
      </p:graphicFrame>
      <p:sp>
        <p:nvSpPr>
          <p:cNvPr id="5" name="Slide Number Placeholder 3">
            <a:extLst>
              <a:ext uri="{FF2B5EF4-FFF2-40B4-BE49-F238E27FC236}">
                <a16:creationId xmlns:a16="http://schemas.microsoft.com/office/drawing/2014/main" id="{C4960F73-0352-4958-94CA-1F7BE2094717}"/>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a:t>
            </a:fld>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30433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479" name="Tabelle 31"/>
          <p:cNvGraphicFramePr>
            <a:graphicFrameLocks/>
          </p:cNvGraphicFramePr>
          <p:nvPr>
            <p:extLst>
              <p:ext uri="{D42A27DB-BD31-4B8C-83A1-F6EECF244321}">
                <p14:modId xmlns:p14="http://schemas.microsoft.com/office/powerpoint/2010/main" val="2919029469"/>
              </p:ext>
            </p:extLst>
          </p:nvPr>
        </p:nvGraphicFramePr>
        <p:xfrm>
          <a:off x="363073" y="1131396"/>
          <a:ext cx="6039480" cy="8030127"/>
        </p:xfrm>
        <a:graphic>
          <a:graphicData uri="http://schemas.openxmlformats.org/drawingml/2006/table">
            <a:tbl>
              <a:tblPr bandRow="1"/>
              <a:tblGrid>
                <a:gridCol w="6039480">
                  <a:extLst>
                    <a:ext uri="{9D8B030D-6E8A-4147-A177-3AD203B41FA5}">
                      <a16:colId xmlns:a16="http://schemas.microsoft.com/office/drawing/2014/main" val="20000"/>
                    </a:ext>
                  </a:extLst>
                </a:gridCol>
              </a:tblGrid>
              <a:tr h="396779">
                <a:tc>
                  <a:txBody>
                    <a:bodyPr/>
                    <a:lstStyle/>
                    <a:p>
                      <a:pPr algn="ctr" defTabSz="685800">
                        <a:defRPr sz="1600" b="1"/>
                      </a:pPr>
                      <a:r>
                        <a:rPr lang="de-DE" sz="1200"/>
                        <a:t>Bildergeschichte schreiben, einen Höhepunkt herausarbeiten</a:t>
                      </a:r>
                      <a:endParaRPr/>
                    </a:p>
                  </a:txBody>
                  <a:tcPr marL="45720" marR="45720">
                    <a:solidFill>
                      <a:srgbClr val="E0E0E0"/>
                    </a:solidFill>
                  </a:tcPr>
                </a:tc>
                <a:extLst>
                  <a:ext uri="{0D108BD9-81ED-4DB2-BD59-A6C34878D82A}">
                    <a16:rowId xmlns:a16="http://schemas.microsoft.com/office/drawing/2014/main" val="10000"/>
                  </a:ext>
                </a:extLst>
              </a:tr>
              <a:tr h="7633348">
                <a:tc>
                  <a:txBody>
                    <a:bodyPr/>
                    <a:lstStyle/>
                    <a:p>
                      <a:pPr algn="l">
                        <a:defRPr/>
                      </a:pPr>
                      <a:endParaRPr lang="de-DE" sz="1100" dirty="0">
                        <a:solidFill>
                          <a:schemeClr val="tx1"/>
                        </a:solidFill>
                        <a:highlight>
                          <a:srgbClr val="FF00FF"/>
                        </a:highlight>
                        <a:latin typeface="Calibri"/>
                        <a:ea typeface="Calibri"/>
                        <a:cs typeface="Calibri"/>
                      </a:endParaRPr>
                    </a:p>
                    <a:p>
                      <a:pPr algn="l" defTabSz="685800">
                        <a:defRPr sz="1600" i="1"/>
                      </a:pPr>
                      <a:endParaRPr lang="de-DE" sz="1000" dirty="0"/>
                    </a:p>
                  </a:txBody>
                  <a:tcPr marL="45720" marR="45720">
                    <a:solidFill>
                      <a:schemeClr val="bg1">
                        <a:lumMod val="95000"/>
                      </a:schemeClr>
                    </a:solidFill>
                  </a:tcPr>
                </a:tc>
                <a:extLst>
                  <a:ext uri="{0D108BD9-81ED-4DB2-BD59-A6C34878D82A}">
                    <a16:rowId xmlns:a16="http://schemas.microsoft.com/office/drawing/2014/main" val="10001"/>
                  </a:ext>
                </a:extLst>
              </a:tr>
            </a:tbl>
          </a:graphicData>
        </a:graphic>
      </p:graphicFrame>
      <p:sp>
        <p:nvSpPr>
          <p:cNvPr id="1484" name="Textfeld 39"/>
          <p:cNvSpPr txBox="1"/>
          <p:nvPr/>
        </p:nvSpPr>
        <p:spPr bwMode="auto">
          <a:xfrm>
            <a:off x="131253" y="727275"/>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a:t>
            </a:r>
            <a:r>
              <a:rPr b="0">
                <a:latin typeface="Calibri"/>
              </a:rPr>
              <a:t> </a:t>
            </a:r>
            <a:r>
              <a:rPr lang="de-DE" b="0">
                <a:latin typeface="Calibri"/>
              </a:rPr>
              <a:t>12</a:t>
            </a:r>
            <a:r>
              <a:rPr b="0">
                <a:latin typeface="Calibri"/>
              </a:rPr>
              <a:t>: </a:t>
            </a:r>
            <a:r>
              <a:rPr lang="de-DE" b="0">
                <a:latin typeface="Calibri"/>
              </a:rPr>
              <a:t>Skript für Modellierung</a:t>
            </a:r>
            <a:endParaRPr b="0">
              <a:latin typeface="Calibri"/>
            </a:endParaRPr>
          </a:p>
        </p:txBody>
      </p:sp>
      <p:sp>
        <p:nvSpPr>
          <p:cNvPr id="18"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Lehr</a:t>
            </a:r>
            <a:r>
              <a:rPr lang="de-DE" b="0">
                <a:latin typeface="Calibri"/>
              </a:rPr>
              <a:t>person</a:t>
            </a:r>
            <a:endParaRPr b="0">
              <a:latin typeface="Calibri"/>
            </a:endParaRPr>
          </a:p>
        </p:txBody>
      </p:sp>
      <p:pic>
        <p:nvPicPr>
          <p:cNvPr id="3" name="Grafik 2"/>
          <p:cNvPicPr>
            <a:picLocks noChangeAspect="1"/>
          </p:cNvPicPr>
          <p:nvPr/>
        </p:nvPicPr>
        <p:blipFill>
          <a:blip r:embed="rId2">
            <a:clrChange>
              <a:clrFrom>
                <a:srgbClr val="FFFFFF"/>
              </a:clrFrom>
              <a:clrTo>
                <a:srgbClr val="FFFFFF">
                  <a:alpha val="0"/>
                </a:srgbClr>
              </a:clrTo>
            </a:clrChange>
          </a:blip>
          <a:stretch/>
        </p:blipFill>
        <p:spPr bwMode="auto">
          <a:xfrm>
            <a:off x="1286041" y="3968770"/>
            <a:ext cx="4714252" cy="3535689"/>
          </a:xfrm>
          <a:prstGeom prst="rect">
            <a:avLst/>
          </a:prstGeom>
        </p:spPr>
      </p:pic>
      <p:pic>
        <p:nvPicPr>
          <p:cNvPr id="4" name="Grafik 3"/>
          <p:cNvPicPr>
            <a:picLocks noChangeAspect="1"/>
          </p:cNvPicPr>
          <p:nvPr/>
        </p:nvPicPr>
        <p:blipFill>
          <a:blip r:embed="rId3">
            <a:clrChange>
              <a:clrFrom>
                <a:srgbClr val="FFFFFF"/>
              </a:clrFrom>
              <a:clrTo>
                <a:srgbClr val="FFFFFF">
                  <a:alpha val="0"/>
                </a:srgbClr>
              </a:clrTo>
            </a:clrChange>
          </a:blip>
          <a:srcRect b="50256"/>
          <a:stretch/>
        </p:blipFill>
        <p:spPr bwMode="auto">
          <a:xfrm>
            <a:off x="1286041" y="7399830"/>
            <a:ext cx="4722058" cy="1761693"/>
          </a:xfrm>
          <a:prstGeom prst="rect">
            <a:avLst/>
          </a:prstGeom>
        </p:spPr>
      </p:pic>
      <p:sp>
        <p:nvSpPr>
          <p:cNvPr id="10" name="Slide Number Placeholder 3">
            <a:extLst>
              <a:ext uri="{FF2B5EF4-FFF2-40B4-BE49-F238E27FC236}">
                <a16:creationId xmlns:a16="http://schemas.microsoft.com/office/drawing/2014/main" id="{F334A69E-E170-4E23-9C5F-9872F7FBC1D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201</a:t>
            </a:fld>
            <a:endParaRPr lang="de-DE" dirty="0"/>
          </a:p>
        </p:txBody>
      </p:sp>
      <p:sp>
        <p:nvSpPr>
          <p:cNvPr id="12" name="Gerade Verbindung 38">
            <a:extLst>
              <a:ext uri="{FF2B5EF4-FFF2-40B4-BE49-F238E27FC236}">
                <a16:creationId xmlns:a16="http://schemas.microsoft.com/office/drawing/2014/main" id="{2D47AB95-7145-469A-919A-7ECC25E5C584}"/>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
        <p:nvSpPr>
          <p:cNvPr id="5" name="TextBox 4">
            <a:extLst>
              <a:ext uri="{FF2B5EF4-FFF2-40B4-BE49-F238E27FC236}">
                <a16:creationId xmlns:a16="http://schemas.microsoft.com/office/drawing/2014/main" id="{63441D20-DA13-4989-8DDE-9880CE95238F}"/>
              </a:ext>
            </a:extLst>
          </p:cNvPr>
          <p:cNvSpPr txBox="1"/>
          <p:nvPr/>
        </p:nvSpPr>
        <p:spPr bwMode="auto">
          <a:xfrm>
            <a:off x="596444" y="1452450"/>
            <a:ext cx="5623882" cy="2462213"/>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l" defTabSz="685800">
              <a:defRPr sz="1600" i="1"/>
            </a:pPr>
            <a:endParaRPr lang="de-DE" sz="1400" dirty="0">
              <a:latin typeface="Calibri" panose="020F0502020204030204" pitchFamily="34" charset="0"/>
              <a:cs typeface="Calibri" panose="020F0502020204030204" pitchFamily="34" charset="0"/>
            </a:endParaRPr>
          </a:p>
          <a:p>
            <a:pPr algn="l" defTabSz="685800">
              <a:defRPr sz="1600" i="1"/>
            </a:pPr>
            <a:r>
              <a:rPr lang="de-DE" sz="1400" i="0" dirty="0">
                <a:latin typeface="Calibri" panose="020F0502020204030204" pitchFamily="34" charset="0"/>
                <a:cs typeface="Calibri" panose="020F0502020204030204" pitchFamily="34" charset="0"/>
              </a:rPr>
              <a:t>Wir haben nun ja schon einmal eine Bildergeschichte geschrieben. Das ging durch die Textplanung ja einfacher als erwartet. Hier sind die Bilder, zu denen ich meine neue Geschichte schreiben möchte. [Hier werden die Bilder gezeigt]. </a:t>
            </a:r>
          </a:p>
          <a:p>
            <a:pPr algn="l" defTabSz="685800">
              <a:defRPr sz="1600" i="1"/>
            </a:pPr>
            <a:endParaRPr lang="de-DE" sz="1400" dirty="0">
              <a:latin typeface="Calibri" panose="020F0502020204030204" pitchFamily="34" charset="0"/>
              <a:cs typeface="Calibri" panose="020F0502020204030204" pitchFamily="34" charset="0"/>
            </a:endParaRPr>
          </a:p>
          <a:p>
            <a:pPr algn="l" defTabSz="685800">
              <a:defRPr sz="1600" i="1"/>
            </a:pPr>
            <a:r>
              <a:rPr lang="de-DE" sz="1400" i="0" dirty="0">
                <a:latin typeface="Calibri" panose="020F0502020204030204" pitchFamily="34" charset="0"/>
                <a:cs typeface="Calibri" panose="020F0502020204030204" pitchFamily="34" charset="0"/>
              </a:rPr>
              <a:t>Wie ich eine Einleitung schreibe, habe ich euch ja schon einmal gezeigt. Auch das Feedback geben haben wir geübt. Jetzt zeige ich euch, wie ich den </a:t>
            </a:r>
            <a:r>
              <a:rPr lang="de-DE" sz="1400" b="1" i="0" dirty="0">
                <a:latin typeface="Calibri" panose="020F0502020204030204" pitchFamily="34" charset="0"/>
                <a:cs typeface="Calibri" panose="020F0502020204030204" pitchFamily="34" charset="0"/>
              </a:rPr>
              <a:t>Höhepunkt</a:t>
            </a:r>
            <a:r>
              <a:rPr lang="de-DE" sz="1400" i="0" dirty="0">
                <a:latin typeface="Calibri" panose="020F0502020204030204" pitchFamily="34" charset="0"/>
                <a:cs typeface="Calibri" panose="020F0502020204030204" pitchFamily="34" charset="0"/>
              </a:rPr>
              <a:t> [Verweis auf A-H-A-Poster, also den Gipfel des Berges] herausarbeite. (siehe nächste Seite)</a:t>
            </a:r>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p:txBody>
      </p:sp>
      <p:sp>
        <p:nvSpPr>
          <p:cNvPr id="11" name="Rechteck: gefaltete Ecke 5">
            <a:extLst>
              <a:ext uri="{FF2B5EF4-FFF2-40B4-BE49-F238E27FC236}">
                <a16:creationId xmlns:a16="http://schemas.microsoft.com/office/drawing/2014/main" id="{D296ACFA-D63D-42FC-B521-B278F030778B}"/>
              </a:ext>
            </a:extLst>
          </p:cNvPr>
          <p:cNvSpPr/>
          <p:nvPr/>
        </p:nvSpPr>
        <p:spPr bwMode="auto">
          <a:xfrm>
            <a:off x="4226916" y="9248001"/>
            <a:ext cx="2354740" cy="370840"/>
          </a:xfrm>
          <a:custGeom>
            <a:avLst/>
            <a:gdLst>
              <a:gd name="connsiteX0" fmla="*/ 0 w 2354740"/>
              <a:gd name="connsiteY0" fmla="*/ 0 h 370840"/>
              <a:gd name="connsiteX1" fmla="*/ 2354740 w 2354740"/>
              <a:gd name="connsiteY1" fmla="*/ 0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0" fmla="*/ 2169320 w 2354740"/>
              <a:gd name="connsiteY0" fmla="*/ 370840 h 370840"/>
              <a:gd name="connsiteX1" fmla="*/ 2206404 w 2354740"/>
              <a:gd name="connsiteY1" fmla="*/ 222504 h 370840"/>
              <a:gd name="connsiteX2" fmla="*/ 2354740 w 2354740"/>
              <a:gd name="connsiteY2" fmla="*/ 185420 h 370840"/>
              <a:gd name="connsiteX3" fmla="*/ 2169320 w 2354740"/>
              <a:gd name="connsiteY3" fmla="*/ 370840 h 370840"/>
              <a:gd name="connsiteX4" fmla="*/ 0 w 2354740"/>
              <a:gd name="connsiteY4" fmla="*/ 370840 h 370840"/>
              <a:gd name="connsiteX5" fmla="*/ 0 w 2354740"/>
              <a:gd name="connsiteY5" fmla="*/ 0 h 370840"/>
              <a:gd name="connsiteX6" fmla="*/ 2354740 w 2354740"/>
              <a:gd name="connsiteY6" fmla="*/ 0 h 370840"/>
              <a:gd name="connsiteX7" fmla="*/ 2354740 w 2354740"/>
              <a:gd name="connsiteY7" fmla="*/ 185420 h 3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740" h="370840" stroke="0" extrusionOk="0">
                <a:moveTo>
                  <a:pt x="0" y="0"/>
                </a:moveTo>
                <a:cubicBezTo>
                  <a:pt x="712992" y="118645"/>
                  <a:pt x="1268267" y="116012"/>
                  <a:pt x="2354740" y="0"/>
                </a:cubicBezTo>
                <a:cubicBezTo>
                  <a:pt x="2345342" y="71485"/>
                  <a:pt x="2353246" y="118889"/>
                  <a:pt x="2354740" y="185420"/>
                </a:cubicBezTo>
                <a:cubicBezTo>
                  <a:pt x="2309325" y="247148"/>
                  <a:pt x="2206553" y="332975"/>
                  <a:pt x="2169320" y="370840"/>
                </a:cubicBezTo>
                <a:cubicBezTo>
                  <a:pt x="1493153" y="391027"/>
                  <a:pt x="1043606" y="523320"/>
                  <a:pt x="0" y="370840"/>
                </a:cubicBezTo>
                <a:cubicBezTo>
                  <a:pt x="-1622" y="305605"/>
                  <a:pt x="14437" y="78835"/>
                  <a:pt x="0" y="0"/>
                </a:cubicBezTo>
                <a:close/>
              </a:path>
              <a:path w="2354740" h="370840" stroke="0" extrusionOk="0">
                <a:moveTo>
                  <a:pt x="2169320" y="370840"/>
                </a:moveTo>
                <a:cubicBezTo>
                  <a:pt x="2198482" y="306854"/>
                  <a:pt x="2214208" y="247614"/>
                  <a:pt x="2206404" y="222504"/>
                </a:cubicBezTo>
                <a:cubicBezTo>
                  <a:pt x="2249564" y="211072"/>
                  <a:pt x="2283498" y="200097"/>
                  <a:pt x="2354740" y="185420"/>
                </a:cubicBezTo>
                <a:cubicBezTo>
                  <a:pt x="2302327" y="217510"/>
                  <a:pt x="2177684" y="338903"/>
                  <a:pt x="2169320" y="370840"/>
                </a:cubicBezTo>
                <a:close/>
              </a:path>
              <a:path w="2354740" h="370840" fill="none" extrusionOk="0">
                <a:moveTo>
                  <a:pt x="2169320" y="370840"/>
                </a:moveTo>
                <a:cubicBezTo>
                  <a:pt x="2168375" y="335120"/>
                  <a:pt x="2196758" y="276425"/>
                  <a:pt x="2206404" y="222504"/>
                </a:cubicBezTo>
                <a:cubicBezTo>
                  <a:pt x="2239188" y="213337"/>
                  <a:pt x="2307041" y="189741"/>
                  <a:pt x="2354740" y="185420"/>
                </a:cubicBezTo>
                <a:cubicBezTo>
                  <a:pt x="2270203" y="277353"/>
                  <a:pt x="2194838" y="352279"/>
                  <a:pt x="2169320" y="370840"/>
                </a:cubicBezTo>
                <a:cubicBezTo>
                  <a:pt x="1769330" y="489151"/>
                  <a:pt x="565246" y="269695"/>
                  <a:pt x="0" y="370840"/>
                </a:cubicBezTo>
                <a:cubicBezTo>
                  <a:pt x="-24028" y="219873"/>
                  <a:pt x="7627" y="55327"/>
                  <a:pt x="0" y="0"/>
                </a:cubicBezTo>
                <a:cubicBezTo>
                  <a:pt x="696727" y="-119236"/>
                  <a:pt x="1286402" y="89530"/>
                  <a:pt x="2354740" y="0"/>
                </a:cubicBezTo>
                <a:cubicBezTo>
                  <a:pt x="2362761" y="51041"/>
                  <a:pt x="2370108" y="125000"/>
                  <a:pt x="2354740" y="185420"/>
                </a:cubicBezTo>
              </a:path>
              <a:path w="2354740" h="370840" fill="none" stroke="0" extrusionOk="0">
                <a:moveTo>
                  <a:pt x="2169320" y="370840"/>
                </a:moveTo>
                <a:cubicBezTo>
                  <a:pt x="2180666" y="356560"/>
                  <a:pt x="2186574" y="289580"/>
                  <a:pt x="2206404" y="222504"/>
                </a:cubicBezTo>
                <a:cubicBezTo>
                  <a:pt x="2229644" y="229093"/>
                  <a:pt x="2300445" y="190207"/>
                  <a:pt x="2354740" y="185420"/>
                </a:cubicBezTo>
                <a:cubicBezTo>
                  <a:pt x="2303244" y="203611"/>
                  <a:pt x="2255566" y="288856"/>
                  <a:pt x="2169320" y="370840"/>
                </a:cubicBezTo>
                <a:cubicBezTo>
                  <a:pt x="1796140" y="220401"/>
                  <a:pt x="783745" y="456719"/>
                  <a:pt x="0" y="370840"/>
                </a:cubicBezTo>
                <a:cubicBezTo>
                  <a:pt x="25021" y="223231"/>
                  <a:pt x="-25071" y="130064"/>
                  <a:pt x="0" y="0"/>
                </a:cubicBezTo>
                <a:cubicBezTo>
                  <a:pt x="754733" y="-155197"/>
                  <a:pt x="1373226" y="-163020"/>
                  <a:pt x="2354740" y="0"/>
                </a:cubicBezTo>
                <a:cubicBezTo>
                  <a:pt x="2343840" y="86890"/>
                  <a:pt x="2338358" y="116456"/>
                  <a:pt x="2354740" y="185420"/>
                </a:cubicBezTo>
              </a:path>
            </a:pathLst>
          </a:custGeom>
          <a:solidFill>
            <a:srgbClr val="FFF5ED"/>
          </a:solidFill>
          <a:ln w="12700" cmpd="sng">
            <a:solidFill>
              <a:srgbClr val="FDE3D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de-DE" sz="1200">
                <a:solidFill>
                  <a:schemeClr val="tx1"/>
                </a:solidFill>
              </a:rPr>
              <a:t>Auf der Rückseite geht es weiter…</a:t>
            </a:r>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479" name="Tabelle 31"/>
          <p:cNvGraphicFramePr>
            <a:graphicFrameLocks/>
          </p:cNvGraphicFramePr>
          <p:nvPr>
            <p:extLst>
              <p:ext uri="{D42A27DB-BD31-4B8C-83A1-F6EECF244321}">
                <p14:modId xmlns:p14="http://schemas.microsoft.com/office/powerpoint/2010/main" val="2544023188"/>
              </p:ext>
            </p:extLst>
          </p:nvPr>
        </p:nvGraphicFramePr>
        <p:xfrm>
          <a:off x="252665" y="1131397"/>
          <a:ext cx="6340640" cy="8454766"/>
        </p:xfrm>
        <a:graphic>
          <a:graphicData uri="http://schemas.openxmlformats.org/drawingml/2006/table">
            <a:tbl>
              <a:tblPr bandRow="1"/>
              <a:tblGrid>
                <a:gridCol w="6340640">
                  <a:extLst>
                    <a:ext uri="{9D8B030D-6E8A-4147-A177-3AD203B41FA5}">
                      <a16:colId xmlns:a16="http://schemas.microsoft.com/office/drawing/2014/main" val="20000"/>
                    </a:ext>
                  </a:extLst>
                </a:gridCol>
              </a:tblGrid>
              <a:tr h="442756">
                <a:tc>
                  <a:txBody>
                    <a:bodyPr/>
                    <a:lstStyle/>
                    <a:p>
                      <a:pPr algn="ctr" defTabSz="685800">
                        <a:defRPr sz="1600" b="1"/>
                      </a:pPr>
                      <a:r>
                        <a:rPr lang="de-DE" sz="1200"/>
                        <a:t>Bildergeschichte: Höhepunkt herausarbeiten und Schluss formulieren.</a:t>
                      </a:r>
                      <a:endParaRPr/>
                    </a:p>
                  </a:txBody>
                  <a:tcPr marL="45720" marR="45720">
                    <a:solidFill>
                      <a:srgbClr val="E0E0E0"/>
                    </a:solidFill>
                  </a:tcPr>
                </a:tc>
                <a:extLst>
                  <a:ext uri="{0D108BD9-81ED-4DB2-BD59-A6C34878D82A}">
                    <a16:rowId xmlns:a16="http://schemas.microsoft.com/office/drawing/2014/main" val="10000"/>
                  </a:ext>
                </a:extLst>
              </a:tr>
              <a:tr h="8012010">
                <a:tc>
                  <a:txBody>
                    <a:bodyPr/>
                    <a:lstStyle/>
                    <a:p>
                      <a:pPr algn="just">
                        <a:defRPr/>
                      </a:pPr>
                      <a:endParaRPr lang="de-DE" sz="1100" dirty="0">
                        <a:solidFill>
                          <a:schemeClr val="tx1"/>
                        </a:solidFill>
                        <a:latin typeface="Calibri"/>
                        <a:ea typeface="Calibri"/>
                        <a:cs typeface="Calibri"/>
                      </a:endParaRPr>
                    </a:p>
                    <a:p>
                      <a:pPr marL="0" marR="0" lvl="0" indent="0" algn="just" defTabSz="457181">
                        <a:lnSpc>
                          <a:spcPct val="100000"/>
                        </a:lnSpc>
                        <a:spcBef>
                          <a:spcPts val="0"/>
                        </a:spcBef>
                        <a:spcAft>
                          <a:spcPts val="0"/>
                        </a:spcAft>
                        <a:buClrTx/>
                        <a:buSzTx/>
                        <a:buFontTx/>
                        <a:buNone/>
                        <a:defRPr/>
                      </a:pPr>
                      <a:endParaRPr lang="de-DE" sz="1100" b="1" i="1" dirty="0">
                        <a:solidFill>
                          <a:schemeClr val="tx1"/>
                        </a:solidFill>
                        <a:latin typeface="Calibri"/>
                        <a:ea typeface="Calibri"/>
                        <a:cs typeface="Calibri"/>
                      </a:endParaRPr>
                    </a:p>
                    <a:p>
                      <a:pPr marL="0" marR="0" lvl="0" indent="0" algn="just" defTabSz="457181">
                        <a:lnSpc>
                          <a:spcPct val="100000"/>
                        </a:lnSpc>
                        <a:spcBef>
                          <a:spcPts val="0"/>
                        </a:spcBef>
                        <a:spcAft>
                          <a:spcPts val="0"/>
                        </a:spcAft>
                        <a:buClrTx/>
                        <a:buSzTx/>
                        <a:buFontTx/>
                        <a:buNone/>
                        <a:defRPr/>
                      </a:pPr>
                      <a:r>
                        <a:rPr lang="de-DE" sz="1100" dirty="0">
                          <a:solidFill>
                            <a:schemeClr val="tx1"/>
                          </a:solidFill>
                          <a:latin typeface="Calibri"/>
                          <a:ea typeface="Calibri"/>
                          <a:cs typeface="Calibri"/>
                        </a:rPr>
                        <a:t> </a:t>
                      </a:r>
                      <a:endParaRPr dirty="0"/>
                    </a:p>
                  </a:txBody>
                  <a:tcPr marL="45720" marR="45720">
                    <a:solidFill>
                      <a:schemeClr val="bg1">
                        <a:lumMod val="95000"/>
                      </a:schemeClr>
                    </a:solidFill>
                  </a:tcPr>
                </a:tc>
                <a:extLst>
                  <a:ext uri="{0D108BD9-81ED-4DB2-BD59-A6C34878D82A}">
                    <a16:rowId xmlns:a16="http://schemas.microsoft.com/office/drawing/2014/main" val="10001"/>
                  </a:ext>
                </a:extLst>
              </a:tr>
            </a:tbl>
          </a:graphicData>
        </a:graphic>
      </p:graphicFrame>
      <p:sp>
        <p:nvSpPr>
          <p:cNvPr id="1484" name="Textfeld 39"/>
          <p:cNvSpPr txBox="1"/>
          <p:nvPr/>
        </p:nvSpPr>
        <p:spPr bwMode="auto">
          <a:xfrm>
            <a:off x="131253" y="727275"/>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 12: Skript für Modellierung</a:t>
            </a:r>
            <a:endParaRPr/>
          </a:p>
        </p:txBody>
      </p:sp>
      <p:sp>
        <p:nvSpPr>
          <p:cNvPr id="18"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Lehr</a:t>
            </a:r>
            <a:r>
              <a:rPr lang="de-DE" b="0">
                <a:latin typeface="Calibri"/>
              </a:rPr>
              <a:t>person</a:t>
            </a:r>
            <a:endParaRPr b="0">
              <a:latin typeface="Calibri"/>
            </a:endParaRPr>
          </a:p>
        </p:txBody>
      </p:sp>
      <p:sp>
        <p:nvSpPr>
          <p:cNvPr id="8" name="Gerade Verbindung 38">
            <a:extLst>
              <a:ext uri="{FF2B5EF4-FFF2-40B4-BE49-F238E27FC236}">
                <a16:creationId xmlns:a16="http://schemas.microsoft.com/office/drawing/2014/main" id="{F1F46D13-DCCE-46D4-A2D6-22E4FBF713DF}"/>
              </a:ext>
            </a:extLst>
          </p:cNvPr>
          <p:cNvSpPr/>
          <p:nvPr/>
        </p:nvSpPr>
        <p:spPr bwMode="auto">
          <a:xfrm flipH="1">
            <a:off x="6783248" y="0"/>
            <a:ext cx="2" cy="9906001"/>
          </a:xfrm>
          <a:prstGeom prst="line">
            <a:avLst/>
          </a:prstGeom>
          <a:ln w="127000">
            <a:solidFill>
              <a:schemeClr val="accent2"/>
            </a:solidFill>
            <a:miter/>
          </a:ln>
        </p:spPr>
        <p:txBody>
          <a:bodyPr lIns="45718" tIns="45718" rIns="45718" bIns="45718"/>
          <a:lstStyle/>
          <a:p>
            <a:pPr>
              <a:defRPr/>
            </a:pPr>
            <a:endParaRPr/>
          </a:p>
        </p:txBody>
      </p:sp>
      <p:sp>
        <p:nvSpPr>
          <p:cNvPr id="2" name="TextBox 1">
            <a:extLst>
              <a:ext uri="{FF2B5EF4-FFF2-40B4-BE49-F238E27FC236}">
                <a16:creationId xmlns:a16="http://schemas.microsoft.com/office/drawing/2014/main" id="{9FEEA8AD-4031-4B62-9AEF-4F19C619FF6C}"/>
              </a:ext>
            </a:extLst>
          </p:cNvPr>
          <p:cNvSpPr txBox="1"/>
          <p:nvPr/>
        </p:nvSpPr>
        <p:spPr bwMode="auto">
          <a:xfrm>
            <a:off x="481267" y="1609508"/>
            <a:ext cx="6018228" cy="827919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0" marR="0" lvl="0" indent="0" algn="just" defTabSz="457181">
              <a:lnSpc>
                <a:spcPct val="100000"/>
              </a:lnSpc>
              <a:spcBef>
                <a:spcPts val="0"/>
              </a:spcBef>
              <a:spcAft>
                <a:spcPts val="0"/>
              </a:spcAft>
              <a:buClrTx/>
              <a:buSzTx/>
              <a:buFontTx/>
              <a:buNone/>
              <a:defRPr/>
            </a:pPr>
            <a:r>
              <a:rPr lang="de-DE" sz="1400" dirty="0">
                <a:solidFill>
                  <a:schemeClr val="tx1"/>
                </a:solidFill>
                <a:latin typeface="Calibri" panose="020F0502020204030204" pitchFamily="34" charset="0"/>
                <a:ea typeface="Calibri"/>
                <a:cs typeface="Calibri" panose="020F0502020204030204" pitchFamily="34" charset="0"/>
              </a:rPr>
              <a:t>Bildergeschichten haben meist einen kleinen Witz. Man muss schmunzeln, wenn man ihn versteht. Das ist dann auch der Höhepunkt der Bildergeschichte. Um herauszufinden, was der Witz ist, muss ich mir erst einmal die Bilder ganz genau anschauen. </a:t>
            </a:r>
          </a:p>
          <a:p>
            <a:pPr marL="0" marR="0" lvl="0" indent="0" algn="just" defTabSz="457181">
              <a:lnSpc>
                <a:spcPct val="100000"/>
              </a:lnSpc>
              <a:spcBef>
                <a:spcPts val="0"/>
              </a:spcBef>
              <a:spcAft>
                <a:spcPts val="0"/>
              </a:spcAft>
              <a:buClrTx/>
              <a:buSzTx/>
              <a:buFontTx/>
              <a:buNone/>
              <a:defRPr/>
            </a:pPr>
            <a:endParaRPr lang="de-DE" sz="1400" dirty="0">
              <a:latin typeface="Calibri" panose="020F0502020204030204" pitchFamily="34" charset="0"/>
              <a:cs typeface="Calibri" panose="020F0502020204030204" pitchFamily="34" charset="0"/>
            </a:endParaRPr>
          </a:p>
          <a:p>
            <a:pPr marL="0" marR="0" lvl="0" indent="0" algn="just" defTabSz="457181">
              <a:lnSpc>
                <a:spcPct val="100000"/>
              </a:lnSpc>
              <a:spcBef>
                <a:spcPts val="0"/>
              </a:spcBef>
              <a:spcAft>
                <a:spcPts val="0"/>
              </a:spcAft>
              <a:buClrTx/>
              <a:buSzTx/>
              <a:buFontTx/>
              <a:buNone/>
              <a:defRPr/>
            </a:pPr>
            <a:r>
              <a:rPr lang="de-DE" sz="1400" dirty="0" err="1">
                <a:solidFill>
                  <a:schemeClr val="tx1"/>
                </a:solidFill>
                <a:latin typeface="Calibri" panose="020F0502020204030204" pitchFamily="34" charset="0"/>
                <a:ea typeface="Calibri"/>
                <a:cs typeface="Calibri" panose="020F0502020204030204" pitchFamily="34" charset="0"/>
              </a:rPr>
              <a:t>Hmm</a:t>
            </a:r>
            <a:r>
              <a:rPr lang="de-DE" sz="1400" dirty="0">
                <a:solidFill>
                  <a:schemeClr val="tx1"/>
                </a:solidFill>
                <a:latin typeface="Calibri" panose="020F0502020204030204" pitchFamily="34" charset="0"/>
                <a:ea typeface="Calibri"/>
                <a:cs typeface="Calibri" panose="020F0502020204030204" pitchFamily="34" charset="0"/>
              </a:rPr>
              <a:t> was ist denn hier das Überraschende, wenn man sich die Bilder anschaut? Habt ihr eine Idee? [An dieser Stelle die </a:t>
            </a:r>
            <a:r>
              <a:rPr lang="de-DE" sz="1400" dirty="0" err="1">
                <a:solidFill>
                  <a:schemeClr val="tx1"/>
                </a:solidFill>
                <a:latin typeface="Calibri" panose="020F0502020204030204" pitchFamily="34" charset="0"/>
                <a:ea typeface="Calibri"/>
                <a:cs typeface="Calibri" panose="020F0502020204030204" pitchFamily="34" charset="0"/>
              </a:rPr>
              <a:t>SuS</a:t>
            </a:r>
            <a:r>
              <a:rPr lang="de-DE" sz="1400" dirty="0">
                <a:solidFill>
                  <a:schemeClr val="tx1"/>
                </a:solidFill>
                <a:latin typeface="Calibri" panose="020F0502020204030204" pitchFamily="34" charset="0"/>
                <a:ea typeface="Calibri"/>
                <a:cs typeface="Calibri" panose="020F0502020204030204" pitchFamily="34" charset="0"/>
              </a:rPr>
              <a:t> mit einbeziehen und ggf. durch weitere Nachfragen dahin leiten, dass sie den Höhepunkt erkennen: Der Mann denkt, die Mutter sei sehr stark, weil sie einen Baum ausreißen kann. Der Baum war jedoch frisch eingepflanzt.]</a:t>
            </a:r>
            <a:endParaRPr lang="de-DE" sz="1400" dirty="0">
              <a:latin typeface="Calibri" panose="020F0502020204030204" pitchFamily="34" charset="0"/>
              <a:cs typeface="Calibri" panose="020F0502020204030204" pitchFamily="34" charset="0"/>
            </a:endParaRPr>
          </a:p>
          <a:p>
            <a:pPr marL="0" marR="0" lvl="0" indent="0" algn="just" defTabSz="457181">
              <a:lnSpc>
                <a:spcPct val="100000"/>
              </a:lnSpc>
              <a:spcBef>
                <a:spcPts val="0"/>
              </a:spcBef>
              <a:spcAft>
                <a:spcPts val="0"/>
              </a:spcAft>
              <a:buClrTx/>
              <a:buSzTx/>
              <a:buFontTx/>
              <a:buNone/>
              <a:defRPr/>
            </a:pPr>
            <a:r>
              <a:rPr lang="de-DE" sz="1400" dirty="0">
                <a:solidFill>
                  <a:schemeClr val="tx1"/>
                </a:solidFill>
                <a:latin typeface="Calibri" panose="020F0502020204030204" pitchFamily="34" charset="0"/>
                <a:ea typeface="Calibri"/>
                <a:cs typeface="Calibri" panose="020F0502020204030204" pitchFamily="34" charset="0"/>
              </a:rPr>
              <a:t>…</a:t>
            </a:r>
            <a:endParaRPr lang="de-DE" sz="1400" dirty="0">
              <a:latin typeface="Calibri" panose="020F0502020204030204" pitchFamily="34" charset="0"/>
              <a:cs typeface="Calibri" panose="020F0502020204030204" pitchFamily="34" charset="0"/>
            </a:endParaRPr>
          </a:p>
          <a:p>
            <a:pPr marL="0" marR="0" lvl="0" indent="0" algn="just" defTabSz="457181">
              <a:lnSpc>
                <a:spcPct val="100000"/>
              </a:lnSpc>
              <a:spcBef>
                <a:spcPts val="0"/>
              </a:spcBef>
              <a:spcAft>
                <a:spcPts val="0"/>
              </a:spcAft>
              <a:buClrTx/>
              <a:buSzTx/>
              <a:buFontTx/>
              <a:buNone/>
              <a:defRPr/>
            </a:pPr>
            <a:r>
              <a:rPr lang="de-DE" sz="1400" dirty="0">
                <a:solidFill>
                  <a:schemeClr val="tx1"/>
                </a:solidFill>
                <a:latin typeface="Calibri" panose="020F0502020204030204" pitchFamily="34" charset="0"/>
                <a:ea typeface="Calibri"/>
                <a:cs typeface="Calibri" panose="020F0502020204030204" pitchFamily="34" charset="0"/>
              </a:rPr>
              <a:t>Genau! Da hat die Mutter ganz schön clever reagiert, ne? Der Mann schien wirklich sehr überrascht gewesen zu sein. Das schreibe ich dann auch in meiner Geschichte so auf: </a:t>
            </a:r>
          </a:p>
          <a:p>
            <a:pPr marL="0" marR="0" lvl="0" indent="0" algn="just" defTabSz="457181">
              <a:lnSpc>
                <a:spcPct val="100000"/>
              </a:lnSpc>
              <a:spcBef>
                <a:spcPts val="0"/>
              </a:spcBef>
              <a:spcAft>
                <a:spcPts val="0"/>
              </a:spcAft>
              <a:buClrTx/>
              <a:buSzTx/>
              <a:buFontTx/>
              <a:buNone/>
              <a:defRPr/>
            </a:pPr>
            <a:endParaRPr lang="de-DE" sz="1400" dirty="0">
              <a:latin typeface="Calibri" panose="020F0502020204030204" pitchFamily="34" charset="0"/>
              <a:cs typeface="Calibri" panose="020F0502020204030204" pitchFamily="34" charset="0"/>
            </a:endParaRPr>
          </a:p>
          <a:p>
            <a:pPr marL="0" marR="0" lvl="0" indent="0" algn="just" defTabSz="457181">
              <a:lnSpc>
                <a:spcPct val="100000"/>
              </a:lnSpc>
              <a:spcBef>
                <a:spcPts val="0"/>
              </a:spcBef>
              <a:spcAft>
                <a:spcPts val="0"/>
              </a:spcAft>
              <a:buClrTx/>
              <a:buSzTx/>
              <a:buFontTx/>
              <a:buNone/>
              <a:defRPr/>
            </a:pPr>
            <a:r>
              <a:rPr lang="de-DE" sz="1400" b="1" i="1" dirty="0">
                <a:solidFill>
                  <a:schemeClr val="tx1"/>
                </a:solidFill>
                <a:latin typeface="Calibri" panose="020F0502020204030204" pitchFamily="34" charset="0"/>
                <a:ea typeface="Calibri"/>
                <a:cs typeface="Calibri" panose="020F0502020204030204" pitchFamily="34" charset="0"/>
              </a:rPr>
              <a:t>Schnell griff die Mutter den Baum am Stamm und zog ihn in einem Ruck aus der Erde</a:t>
            </a:r>
            <a:r>
              <a:rPr lang="de-DE" sz="1400" b="1" dirty="0">
                <a:solidFill>
                  <a:schemeClr val="tx1"/>
                </a:solidFill>
                <a:latin typeface="Calibri" panose="020F0502020204030204" pitchFamily="34" charset="0"/>
                <a:ea typeface="Calibri"/>
                <a:cs typeface="Calibri" panose="020F0502020204030204" pitchFamily="34" charset="0"/>
              </a:rPr>
              <a:t>.</a:t>
            </a:r>
            <a:r>
              <a:rPr lang="de-DE" sz="1400" dirty="0">
                <a:solidFill>
                  <a:schemeClr val="tx1"/>
                </a:solidFill>
                <a:latin typeface="Calibri" panose="020F0502020204030204" pitchFamily="34" charset="0"/>
                <a:ea typeface="Calibri"/>
                <a:cs typeface="Calibri" panose="020F0502020204030204" pitchFamily="34" charset="0"/>
              </a:rPr>
              <a:t> Ich möchte ja in meiner Geschichte schreiben, dass der Mann überrascht war. Dafür sollte ich beschreiben, wie er sich fühlt oder was er denkt. </a:t>
            </a:r>
            <a:r>
              <a:rPr lang="de-DE" sz="1400" b="1" i="1" dirty="0">
                <a:solidFill>
                  <a:schemeClr val="tx1"/>
                </a:solidFill>
                <a:latin typeface="Calibri" panose="020F0502020204030204" pitchFamily="34" charset="0"/>
                <a:ea typeface="Calibri"/>
                <a:cs typeface="Calibri" panose="020F0502020204030204" pitchFamily="34" charset="0"/>
              </a:rPr>
              <a:t>Der Mann erschrak sich sehr. Er dachte nicht, dass die Frau so stark war.</a:t>
            </a:r>
            <a:r>
              <a:rPr lang="de-DE" sz="1400" dirty="0">
                <a:solidFill>
                  <a:schemeClr val="tx1"/>
                </a:solidFill>
                <a:latin typeface="Calibri" panose="020F0502020204030204" pitchFamily="34" charset="0"/>
                <a:ea typeface="Calibri"/>
                <a:cs typeface="Calibri" panose="020F0502020204030204" pitchFamily="34" charset="0"/>
              </a:rPr>
              <a:t> </a:t>
            </a:r>
            <a:r>
              <a:rPr lang="de-DE" sz="1400" dirty="0" err="1">
                <a:solidFill>
                  <a:schemeClr val="tx1"/>
                </a:solidFill>
                <a:latin typeface="Calibri" panose="020F0502020204030204" pitchFamily="34" charset="0"/>
                <a:ea typeface="Calibri"/>
                <a:cs typeface="Calibri" panose="020F0502020204030204" pitchFamily="34" charset="0"/>
              </a:rPr>
              <a:t>Hmm</a:t>
            </a:r>
            <a:r>
              <a:rPr lang="de-DE" sz="1400" dirty="0">
                <a:solidFill>
                  <a:schemeClr val="tx1"/>
                </a:solidFill>
                <a:latin typeface="Calibri" panose="020F0502020204030204" pitchFamily="34" charset="0"/>
                <a:ea typeface="Calibri"/>
                <a:cs typeface="Calibri" panose="020F0502020204030204" pitchFamily="34" charset="0"/>
              </a:rPr>
              <a:t> das kann ich eigentlich spannender schreiben. [Verweis auf das Poster mit den Kriterien] Wenn ich die wörtliche Rede nutze, kann ich das bestimmt deutlicher machen.</a:t>
            </a:r>
          </a:p>
          <a:p>
            <a:pPr marL="0" marR="0" lvl="0" indent="0" algn="just" defTabSz="457181">
              <a:lnSpc>
                <a:spcPct val="100000"/>
              </a:lnSpc>
              <a:spcBef>
                <a:spcPts val="0"/>
              </a:spcBef>
              <a:spcAft>
                <a:spcPts val="0"/>
              </a:spcAft>
              <a:buClrTx/>
              <a:buSzTx/>
              <a:buFontTx/>
              <a:buNone/>
              <a:defRPr/>
            </a:pPr>
            <a:endParaRPr lang="de-DE" sz="1400" dirty="0">
              <a:latin typeface="Calibri" panose="020F0502020204030204" pitchFamily="34" charset="0"/>
              <a:cs typeface="Calibri" panose="020F0502020204030204" pitchFamily="34" charset="0"/>
            </a:endParaRPr>
          </a:p>
          <a:p>
            <a:pPr marL="0" marR="0" lvl="0" indent="0" algn="just" defTabSz="457181">
              <a:lnSpc>
                <a:spcPct val="100000"/>
              </a:lnSpc>
              <a:spcBef>
                <a:spcPts val="0"/>
              </a:spcBef>
              <a:spcAft>
                <a:spcPts val="0"/>
              </a:spcAft>
              <a:buClrTx/>
              <a:buSzTx/>
              <a:buFontTx/>
              <a:buNone/>
              <a:defRPr/>
            </a:pPr>
            <a:r>
              <a:rPr lang="de-DE" sz="1400" b="1" i="1" dirty="0">
                <a:solidFill>
                  <a:schemeClr val="tx1"/>
                </a:solidFill>
                <a:latin typeface="Calibri" panose="020F0502020204030204" pitchFamily="34" charset="0"/>
                <a:ea typeface="Calibri"/>
                <a:cs typeface="Calibri" panose="020F0502020204030204" pitchFamily="34" charset="0"/>
              </a:rPr>
              <a:t>Die Mutter dachte sich: „Na warte, dir zeige ich‘s!“ und griff schnell nach dem Baumstamm und zog ihn mit einem Ruck aus der Erde. Der Mann erschrak und wurde ganz blass: „Oh! Diese Frau ist wirklich sehr stark! Ich sollte mich nicht mit ihr anlegen!“ </a:t>
            </a:r>
          </a:p>
          <a:p>
            <a:pPr marL="0" marR="0" lvl="0" indent="0" algn="just" defTabSz="457181">
              <a:lnSpc>
                <a:spcPct val="100000"/>
              </a:lnSpc>
              <a:spcBef>
                <a:spcPts val="0"/>
              </a:spcBef>
              <a:spcAft>
                <a:spcPts val="0"/>
              </a:spcAft>
              <a:buClrTx/>
              <a:buSzTx/>
              <a:buFontTx/>
              <a:buNone/>
              <a:defRPr/>
            </a:pPr>
            <a:endParaRPr lang="de-DE" sz="1400" i="1" dirty="0">
              <a:solidFill>
                <a:schemeClr val="tx1"/>
              </a:solidFill>
              <a:latin typeface="Calibri" panose="020F0502020204030204" pitchFamily="34" charset="0"/>
              <a:ea typeface="Calibri"/>
              <a:cs typeface="Calibri" panose="020F0502020204030204" pitchFamily="34" charset="0"/>
            </a:endParaRPr>
          </a:p>
          <a:p>
            <a:pPr marL="0" marR="0" lvl="0" indent="0" algn="just" defTabSz="457181">
              <a:lnSpc>
                <a:spcPct val="100000"/>
              </a:lnSpc>
              <a:spcBef>
                <a:spcPts val="0"/>
              </a:spcBef>
              <a:spcAft>
                <a:spcPts val="0"/>
              </a:spcAft>
              <a:buClrTx/>
              <a:buSzTx/>
              <a:buFontTx/>
              <a:buNone/>
              <a:defRPr/>
            </a:pPr>
            <a:r>
              <a:rPr lang="de-DE" sz="1400" i="0" dirty="0">
                <a:solidFill>
                  <a:schemeClr val="tx1"/>
                </a:solidFill>
                <a:latin typeface="Calibri" panose="020F0502020204030204" pitchFamily="34" charset="0"/>
                <a:ea typeface="Calibri"/>
                <a:cs typeface="Calibri" panose="020F0502020204030204" pitchFamily="34" charset="0"/>
              </a:rPr>
              <a:t>Jetzt habe ich den Höhepunkt wirklich gut herausgearbeitet. Die wörtliche Rede hat die Stelle deutlich lebendiger wirken lassen. Nach dem Höhepunkt darf ich nur nicht vergessen auch noch 1-2 Sätze für den Abschluss der Geschichte zu formulieren, damit auch klar wird, womit sie endet. Der Mann rennt nun vor der Mutter weg und vermutlich pflanzen die Mutter und ihre Tochter gemeinsam den Baum wieder ein. Ich schreibe also zum Beispiel: </a:t>
            </a:r>
            <a:r>
              <a:rPr lang="de-DE" sz="1400" b="1" i="1" dirty="0">
                <a:solidFill>
                  <a:schemeClr val="tx1"/>
                </a:solidFill>
                <a:latin typeface="Calibri" panose="020F0502020204030204" pitchFamily="34" charset="0"/>
                <a:ea typeface="Calibri"/>
                <a:cs typeface="Calibri" panose="020F0502020204030204" pitchFamily="34" charset="0"/>
              </a:rPr>
              <a:t>Der Mann rannte schnell weg. Die Mutter und ihre Tochter waren darüber sehr glücklich und pflanzten den Baum gemeinsam wieder ein. …</a:t>
            </a:r>
            <a:r>
              <a:rPr lang="de-DE" sz="1400" b="0" i="0" dirty="0">
                <a:solidFill>
                  <a:schemeClr val="tx1"/>
                </a:solidFill>
                <a:latin typeface="Calibri" panose="020F0502020204030204" pitchFamily="34" charset="0"/>
                <a:ea typeface="Calibri"/>
                <a:cs typeface="Calibri" panose="020F0502020204030204" pitchFamily="34" charset="0"/>
              </a:rPr>
              <a:t>Super, das hat ja richtig gut geklappt!</a:t>
            </a:r>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p:txBody>
      </p:sp>
      <p:sp>
        <p:nvSpPr>
          <p:cNvPr id="9" name="Slide Number Placeholder 3">
            <a:extLst>
              <a:ext uri="{FF2B5EF4-FFF2-40B4-BE49-F238E27FC236}">
                <a16:creationId xmlns:a16="http://schemas.microsoft.com/office/drawing/2014/main" id="{520D9EE6-2873-4649-A306-56EF2AEA3D1B}"/>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202</a:t>
            </a:fld>
            <a:endParaRPr lang="de-DE"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2" name="Tabelle 21"/>
          <p:cNvGraphicFramePr>
            <a:graphicFrameLocks noGrp="1"/>
          </p:cNvGraphicFramePr>
          <p:nvPr/>
        </p:nvGraphicFramePr>
        <p:xfrm>
          <a:off x="424830" y="2532229"/>
          <a:ext cx="6522708" cy="7053933"/>
        </p:xfrm>
        <a:graphic>
          <a:graphicData uri="http://schemas.openxmlformats.org/drawingml/2006/table">
            <a:tbl>
              <a:tblPr firstRow="1" bandRow="1">
                <a:tableStyleId>{5940675A-B579-460E-94D1-54222C63F5DA}</a:tableStyleId>
              </a:tblPr>
              <a:tblGrid>
                <a:gridCol w="1485707">
                  <a:extLst>
                    <a:ext uri="{9D8B030D-6E8A-4147-A177-3AD203B41FA5}">
                      <a16:colId xmlns:a16="http://schemas.microsoft.com/office/drawing/2014/main" val="20000"/>
                    </a:ext>
                  </a:extLst>
                </a:gridCol>
                <a:gridCol w="5037001">
                  <a:extLst>
                    <a:ext uri="{9D8B030D-6E8A-4147-A177-3AD203B41FA5}">
                      <a16:colId xmlns:a16="http://schemas.microsoft.com/office/drawing/2014/main" val="20001"/>
                    </a:ext>
                  </a:extLst>
                </a:gridCol>
              </a:tblGrid>
              <a:tr h="591808">
                <a:tc>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Calibri"/>
                        <a:cs typeface="Calibri"/>
                      </a:endParaRPr>
                    </a:p>
                  </a:txBody>
                  <a:tcPr/>
                </a:tc>
                <a:tc>
                  <a:txBody>
                    <a:bodyPr/>
                    <a:lstStyle/>
                    <a:p>
                      <a:pPr marL="0" marR="0" lvl="0" indent="0" algn="l" defTabSz="457200">
                        <a:lnSpc>
                          <a:spcPct val="100000"/>
                        </a:lnSpc>
                        <a:spcBef>
                          <a:spcPts val="0"/>
                        </a:spcBef>
                        <a:spcAft>
                          <a:spcPts val="0"/>
                        </a:spcAft>
                        <a:buClrTx/>
                        <a:buSzTx/>
                        <a:buFontTx/>
                        <a:buNone/>
                        <a:defRPr/>
                      </a:pPr>
                      <a:r>
                        <a:rPr lang="de-DE" sz="1600" b="1" spc="50" baseline="0" dirty="0">
                          <a:latin typeface="Fibel Nord"/>
                          <a:ea typeface="Fibel Nord"/>
                          <a:cs typeface="Fibel Nord"/>
                        </a:rPr>
                        <a:t>Schreibe die Antworten aus deiner Tabelle in ganzen Sätzen.</a:t>
                      </a:r>
                      <a:endParaRPr lang="de-DE" sz="1600" b="1" spc="50" baseline="0" dirty="0"/>
                    </a:p>
                  </a:txBody>
                  <a:tcPr>
                    <a:lnB w="12700" algn="ctr">
                      <a:solidFill>
                        <a:schemeClr val="tx1"/>
                      </a:solidFill>
                    </a:lnB>
                  </a:tcPr>
                </a:tc>
                <a:extLst>
                  <a:ext uri="{0D108BD9-81ED-4DB2-BD59-A6C34878D82A}">
                    <a16:rowId xmlns:a16="http://schemas.microsoft.com/office/drawing/2014/main" val="10000"/>
                  </a:ext>
                </a:extLst>
              </a:tr>
              <a:tr h="678794">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Wie</a:t>
                      </a:r>
                      <a:r>
                        <a:rPr lang="de-DE" sz="1600" b="0" i="0" u="none" strike="noStrike" cap="none" spc="50" baseline="0" dirty="0">
                          <a:ln>
                            <a:noFill/>
                          </a:ln>
                          <a:solidFill>
                            <a:srgbClr val="000000"/>
                          </a:solidFill>
                          <a:latin typeface="Fibel Nord" panose="020B0603050302020204" pitchFamily="34" charset="0"/>
                          <a:ea typeface="Calibri"/>
                          <a:cs typeface="Calibri"/>
                        </a:rPr>
                        <a:t> heißt die Geschichte?</a:t>
                      </a:r>
                      <a:endParaRPr sz="1600" spc="50" baseline="0" dirty="0">
                        <a:latin typeface="Fibel Nord" panose="020B0603050302020204" pitchFamily="34" charset="0"/>
                      </a:endParaRPr>
                    </a:p>
                  </a:txBody>
                  <a:tcPr>
                    <a:solidFill>
                      <a:schemeClr val="accent4">
                        <a:lumMod val="20000"/>
                        <a:lumOff val="80000"/>
                      </a:schemeClr>
                    </a:solidFill>
                  </a:tcPr>
                </a:tc>
                <a:tc>
                  <a:txBody>
                    <a:bodyPr/>
                    <a:lstStyle/>
                    <a:p>
                      <a:pPr algn="l">
                        <a:defRPr/>
                      </a:pPr>
                      <a:endParaRPr lang="de-DE" sz="1800">
                        <a:solidFill>
                          <a:schemeClr val="accent1">
                            <a:lumMod val="75000"/>
                          </a:schemeClr>
                        </a:solidFill>
                        <a:latin typeface="Noteworthy Light"/>
                        <a:ea typeface="Noteworthy Light"/>
                        <a:cs typeface="Calibri"/>
                      </a:endParaRPr>
                    </a:p>
                  </a:txBody>
                  <a:tcPr>
                    <a:lnT w="12700" algn="ctr">
                      <a:solidFill>
                        <a:schemeClr val="tx1"/>
                      </a:solidFill>
                    </a:lnT>
                    <a:lnB w="12700" algn="ctr">
                      <a:noFill/>
                    </a:lnB>
                  </a:tcPr>
                </a:tc>
                <a:extLst>
                  <a:ext uri="{0D108BD9-81ED-4DB2-BD59-A6C34878D82A}">
                    <a16:rowId xmlns:a16="http://schemas.microsoft.com/office/drawing/2014/main" val="10001"/>
                  </a:ext>
                </a:extLst>
              </a:tr>
              <a:tr h="605783">
                <a:tc rowSpan="4">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Wann </a:t>
                      </a:r>
                      <a:r>
                        <a:rPr lang="de-DE" sz="1600" b="0" i="0" u="none" strike="noStrike" cap="none" spc="50" baseline="0" dirty="0">
                          <a:ln>
                            <a:noFill/>
                          </a:ln>
                          <a:solidFill>
                            <a:srgbClr val="000000"/>
                          </a:solidFill>
                          <a:latin typeface="Fibel Nord" panose="020B0603050302020204" pitchFamily="34" charset="0"/>
                          <a:ea typeface="Calibri"/>
                          <a:cs typeface="Calibri"/>
                        </a:rPr>
                        <a:t>und</a:t>
                      </a:r>
                      <a:r>
                        <a:rPr lang="de-DE" sz="1600" b="1" i="0" u="none" strike="noStrike" cap="none" spc="50" baseline="0" dirty="0">
                          <a:ln>
                            <a:noFill/>
                          </a:ln>
                          <a:solidFill>
                            <a:srgbClr val="000000"/>
                          </a:solidFill>
                          <a:latin typeface="Fibel Nord" panose="020B0603050302020204" pitchFamily="34" charset="0"/>
                          <a:ea typeface="Calibri"/>
                          <a:cs typeface="Calibri"/>
                        </a:rPr>
                        <a:t> wo</a:t>
                      </a:r>
                      <a:r>
                        <a:rPr lang="de-DE" sz="1600" b="0" i="0" u="none" strike="noStrike" cap="none" spc="50" baseline="0" dirty="0">
                          <a:ln>
                            <a:noFill/>
                          </a:ln>
                          <a:solidFill>
                            <a:srgbClr val="000000"/>
                          </a:solidFill>
                          <a:latin typeface="Fibel Nord" panose="020B0603050302020204" pitchFamily="34" charset="0"/>
                          <a:ea typeface="Calibri"/>
                          <a:cs typeface="Calibri"/>
                        </a:rPr>
                        <a:t> spielt die Geschichte?</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Wer</a:t>
                      </a:r>
                      <a:r>
                        <a:rPr lang="de-DE" sz="1600" b="0" i="0" u="none" strike="noStrike" cap="none" spc="50" baseline="0" dirty="0">
                          <a:ln>
                            <a:noFill/>
                          </a:ln>
                          <a:solidFill>
                            <a:srgbClr val="000000"/>
                          </a:solidFill>
                          <a:latin typeface="Fibel Nord" panose="020B0603050302020204" pitchFamily="34" charset="0"/>
                          <a:ea typeface="Calibri"/>
                          <a:cs typeface="Calibri"/>
                        </a:rPr>
                        <a:t> kommt in der Geschichte vor? </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endParaRPr lang="de-DE" sz="1600" b="0" i="0" u="none" strike="noStrike" cap="none" spc="50" baseline="0" dirty="0">
                        <a:ln>
                          <a:noFill/>
                        </a:ln>
                        <a:solidFill>
                          <a:srgbClr val="000000"/>
                        </a:solidFill>
                        <a:latin typeface="Fibel Nord" panose="020B0603050302020204" pitchFamily="34" charset="0"/>
                        <a:ea typeface="Calibri"/>
                        <a:cs typeface="Calibri"/>
                      </a:endParaRPr>
                    </a:p>
                  </a:txBody>
                  <a:tcPr>
                    <a:solidFill>
                      <a:schemeClr val="accent4">
                        <a:lumMod val="20000"/>
                        <a:lumOff val="80000"/>
                      </a:schemeClr>
                    </a:solidFill>
                  </a:tcPr>
                </a:tc>
                <a:tc>
                  <a:txBody>
                    <a:bodyPr/>
                    <a:lstStyle/>
                    <a:p>
                      <a:pPr algn="l">
                        <a:defRPr/>
                      </a:pPr>
                      <a:endParaRPr lang="de-DE" sz="1600">
                        <a:latin typeface="Calibri"/>
                        <a:cs typeface="Calibri"/>
                      </a:endParaRPr>
                    </a:p>
                  </a:txBody>
                  <a:tcPr>
                    <a:lnT w="12700" algn="ctr">
                      <a:noFill/>
                    </a:lnT>
                    <a:lnB w="12700" algn="ctr">
                      <a:noFill/>
                    </a:lnB>
                    <a:noFill/>
                  </a:tcPr>
                </a:tc>
                <a:extLst>
                  <a:ext uri="{0D108BD9-81ED-4DB2-BD59-A6C34878D82A}">
                    <a16:rowId xmlns:a16="http://schemas.microsoft.com/office/drawing/2014/main" val="10002"/>
                  </a:ext>
                </a:extLst>
              </a:tr>
              <a:tr h="953120">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algn="l">
                        <a:defRPr/>
                      </a:pPr>
                      <a:endParaRPr lang="de-DE" sz="1600" dirty="0">
                        <a:latin typeface="Calibri"/>
                        <a:cs typeface="Calibri"/>
                      </a:endParaRPr>
                    </a:p>
                  </a:txBody>
                  <a:tcPr>
                    <a:lnT w="12700" algn="ctr">
                      <a:noFill/>
                    </a:lnT>
                    <a:lnB w="12700" algn="ctr">
                      <a:noFill/>
                    </a:lnB>
                    <a:noFill/>
                  </a:tcPr>
                </a:tc>
                <a:extLst>
                  <a:ext uri="{0D108BD9-81ED-4DB2-BD59-A6C34878D82A}">
                    <a16:rowId xmlns:a16="http://schemas.microsoft.com/office/drawing/2014/main" val="10003"/>
                  </a:ext>
                </a:extLst>
              </a:tr>
              <a:tr h="1440863">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algn="l">
                        <a:defRPr/>
                      </a:pPr>
                      <a:endParaRPr lang="de-DE" sz="1600">
                        <a:latin typeface="Calibri"/>
                        <a:cs typeface="Calibri"/>
                      </a:endParaRPr>
                    </a:p>
                    <a:p>
                      <a:pPr algn="l">
                        <a:defRPr/>
                      </a:pPr>
                      <a:endParaRPr lang="de-DE" sz="1600">
                        <a:latin typeface="Calibri"/>
                        <a:cs typeface="Calibri"/>
                      </a:endParaRPr>
                    </a:p>
                    <a:p>
                      <a:pPr algn="l">
                        <a:defRPr/>
                      </a:pPr>
                      <a:endParaRPr lang="de-DE" sz="1600">
                        <a:latin typeface="Calibri"/>
                        <a:cs typeface="Calibri"/>
                      </a:endParaRPr>
                    </a:p>
                  </a:txBody>
                  <a:tcPr>
                    <a:lnT w="12700" algn="ctr">
                      <a:noFill/>
                    </a:lnT>
                    <a:lnB w="12700" algn="ctr">
                      <a:noFill/>
                    </a:lnB>
                    <a:noFill/>
                  </a:tcPr>
                </a:tc>
                <a:extLst>
                  <a:ext uri="{0D108BD9-81ED-4DB2-BD59-A6C34878D82A}">
                    <a16:rowId xmlns:a16="http://schemas.microsoft.com/office/drawing/2014/main" val="10004"/>
                  </a:ext>
                </a:extLst>
              </a:tr>
              <a:tr h="2783565">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txBody>
                  <a:tcPr>
                    <a:lnT w="12700" algn="ctr">
                      <a:noFill/>
                    </a:lnT>
                    <a:noFill/>
                  </a:tcPr>
                </a:tc>
                <a:extLst>
                  <a:ext uri="{0D108BD9-81ED-4DB2-BD59-A6C34878D82A}">
                    <a16:rowId xmlns:a16="http://schemas.microsoft.com/office/drawing/2014/main" val="10005"/>
                  </a:ext>
                </a:extLst>
              </a:tr>
            </a:tbl>
          </a:graphicData>
        </a:graphic>
      </p:graphicFrame>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8" name="Rounded Rectangle"/>
          <p:cNvSpPr/>
          <p:nvPr/>
        </p:nvSpPr>
        <p:spPr bwMode="auto">
          <a:xfrm>
            <a:off x="503239" y="2632653"/>
            <a:ext cx="1300510" cy="411093"/>
          </a:xfrm>
          <a:custGeom>
            <a:avLst/>
            <a:gdLst>
              <a:gd name="connsiteX0" fmla="*/ 0 w 1521659"/>
              <a:gd name="connsiteY0" fmla="*/ 68517 h 411093"/>
              <a:gd name="connsiteX1" fmla="*/ 68517 w 1521659"/>
              <a:gd name="connsiteY1" fmla="*/ 0 h 411093"/>
              <a:gd name="connsiteX2" fmla="*/ 488520 w 1521659"/>
              <a:gd name="connsiteY2" fmla="*/ 0 h 411093"/>
              <a:gd name="connsiteX3" fmla="*/ 963908 w 1521659"/>
              <a:gd name="connsiteY3" fmla="*/ 0 h 411093"/>
              <a:gd name="connsiteX4" fmla="*/ 1453142 w 1521659"/>
              <a:gd name="connsiteY4" fmla="*/ 0 h 411093"/>
              <a:gd name="connsiteX5" fmla="*/ 1521659 w 1521659"/>
              <a:gd name="connsiteY5" fmla="*/ 68517 h 411093"/>
              <a:gd name="connsiteX6" fmla="*/ 1521659 w 1521659"/>
              <a:gd name="connsiteY6" fmla="*/ 342576 h 411093"/>
              <a:gd name="connsiteX7" fmla="*/ 1453142 w 1521659"/>
              <a:gd name="connsiteY7" fmla="*/ 411093 h 411093"/>
              <a:gd name="connsiteX8" fmla="*/ 1033139 w 1521659"/>
              <a:gd name="connsiteY8" fmla="*/ 411093 h 411093"/>
              <a:gd name="connsiteX9" fmla="*/ 557751 w 1521659"/>
              <a:gd name="connsiteY9" fmla="*/ 411093 h 411093"/>
              <a:gd name="connsiteX10" fmla="*/ 68517 w 1521659"/>
              <a:gd name="connsiteY10" fmla="*/ 411093 h 411093"/>
              <a:gd name="connsiteX11" fmla="*/ 0 w 1521659"/>
              <a:gd name="connsiteY11" fmla="*/ 342576 h 411093"/>
              <a:gd name="connsiteX12" fmla="*/ 0 w 1521659"/>
              <a:gd name="connsiteY12" fmla="*/ 68517 h 4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1659" h="411093" fill="none" extrusionOk="0">
                <a:moveTo>
                  <a:pt x="0" y="68517"/>
                </a:moveTo>
                <a:cubicBezTo>
                  <a:pt x="-1885" y="22923"/>
                  <a:pt x="31987" y="-3956"/>
                  <a:pt x="68517" y="0"/>
                </a:cubicBezTo>
                <a:cubicBezTo>
                  <a:pt x="157993" y="-28555"/>
                  <a:pt x="329104" y="19721"/>
                  <a:pt x="488520" y="0"/>
                </a:cubicBezTo>
                <a:cubicBezTo>
                  <a:pt x="647936" y="-19721"/>
                  <a:pt x="760740" y="23971"/>
                  <a:pt x="963908" y="0"/>
                </a:cubicBezTo>
                <a:cubicBezTo>
                  <a:pt x="1167076" y="-23971"/>
                  <a:pt x="1337787" y="58089"/>
                  <a:pt x="1453142" y="0"/>
                </a:cubicBezTo>
                <a:cubicBezTo>
                  <a:pt x="1492392" y="522"/>
                  <a:pt x="1513751" y="23899"/>
                  <a:pt x="1521659" y="68517"/>
                </a:cubicBezTo>
                <a:cubicBezTo>
                  <a:pt x="1546143" y="154847"/>
                  <a:pt x="1519430" y="236602"/>
                  <a:pt x="1521659" y="342576"/>
                </a:cubicBezTo>
                <a:cubicBezTo>
                  <a:pt x="1522803" y="379826"/>
                  <a:pt x="1494058" y="413364"/>
                  <a:pt x="1453142" y="411093"/>
                </a:cubicBezTo>
                <a:cubicBezTo>
                  <a:pt x="1271587" y="420630"/>
                  <a:pt x="1148215" y="406658"/>
                  <a:pt x="1033139" y="411093"/>
                </a:cubicBezTo>
                <a:cubicBezTo>
                  <a:pt x="918063" y="415528"/>
                  <a:pt x="697528" y="383877"/>
                  <a:pt x="557751" y="411093"/>
                </a:cubicBezTo>
                <a:cubicBezTo>
                  <a:pt x="417974" y="438309"/>
                  <a:pt x="195430" y="386912"/>
                  <a:pt x="68517" y="411093"/>
                </a:cubicBezTo>
                <a:cubicBezTo>
                  <a:pt x="30419" y="412765"/>
                  <a:pt x="6932" y="376738"/>
                  <a:pt x="0" y="342576"/>
                </a:cubicBezTo>
                <a:cubicBezTo>
                  <a:pt x="-30596" y="259382"/>
                  <a:pt x="7885" y="159968"/>
                  <a:pt x="0" y="68517"/>
                </a:cubicBezTo>
                <a:close/>
              </a:path>
              <a:path w="1521659" h="411093" stroke="0" extrusionOk="0">
                <a:moveTo>
                  <a:pt x="0" y="68517"/>
                </a:moveTo>
                <a:cubicBezTo>
                  <a:pt x="3177" y="29561"/>
                  <a:pt x="23306" y="1333"/>
                  <a:pt x="68517" y="0"/>
                </a:cubicBezTo>
                <a:cubicBezTo>
                  <a:pt x="220135" y="-18582"/>
                  <a:pt x="335751" y="47455"/>
                  <a:pt x="488520" y="0"/>
                </a:cubicBezTo>
                <a:cubicBezTo>
                  <a:pt x="641289" y="-47455"/>
                  <a:pt x="729912" y="10766"/>
                  <a:pt x="936215" y="0"/>
                </a:cubicBezTo>
                <a:cubicBezTo>
                  <a:pt x="1142518" y="-10766"/>
                  <a:pt x="1315116" y="40690"/>
                  <a:pt x="1453142" y="0"/>
                </a:cubicBezTo>
                <a:cubicBezTo>
                  <a:pt x="1490502" y="-5573"/>
                  <a:pt x="1523326" y="33317"/>
                  <a:pt x="1521659" y="68517"/>
                </a:cubicBezTo>
                <a:cubicBezTo>
                  <a:pt x="1540453" y="150367"/>
                  <a:pt x="1493426" y="210342"/>
                  <a:pt x="1521659" y="342576"/>
                </a:cubicBezTo>
                <a:cubicBezTo>
                  <a:pt x="1521199" y="377543"/>
                  <a:pt x="1492994" y="419047"/>
                  <a:pt x="1453142" y="411093"/>
                </a:cubicBezTo>
                <a:cubicBezTo>
                  <a:pt x="1289987" y="460333"/>
                  <a:pt x="1221360" y="391146"/>
                  <a:pt x="1019293" y="411093"/>
                </a:cubicBezTo>
                <a:cubicBezTo>
                  <a:pt x="817226" y="431040"/>
                  <a:pt x="769092" y="396050"/>
                  <a:pt x="585444" y="411093"/>
                </a:cubicBezTo>
                <a:cubicBezTo>
                  <a:pt x="401796" y="426136"/>
                  <a:pt x="292034" y="406082"/>
                  <a:pt x="68517" y="411093"/>
                </a:cubicBezTo>
                <a:cubicBezTo>
                  <a:pt x="24588" y="403068"/>
                  <a:pt x="-381" y="381473"/>
                  <a:pt x="0" y="342576"/>
                </a:cubicBezTo>
                <a:cubicBezTo>
                  <a:pt x="-21682" y="279424"/>
                  <a:pt x="12782" y="166894"/>
                  <a:pt x="0" y="68517"/>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29" name="Lenas erster Entwurf"/>
          <p:cNvSpPr txBox="1"/>
          <p:nvPr/>
        </p:nvSpPr>
        <p:spPr bwMode="auto">
          <a:xfrm>
            <a:off x="437320" y="2653814"/>
            <a:ext cx="1428830" cy="338550"/>
          </a:xfrm>
          <a:prstGeom prst="rect">
            <a:avLst/>
          </a:prstGeom>
          <a:noFill/>
          <a:ln w="12700" cap="flat">
            <a:noFill/>
            <a:miter lim="400000"/>
          </a:ln>
          <a:effectLst/>
        </p:spPr>
        <p:txBody>
          <a:bodyPr wrap="square" lIns="45718" tIns="45718" rIns="45718" bIns="45718" numCol="1" anchor="ctr">
            <a:spAutoFit/>
          </a:bodyPr>
          <a:lstStyle>
            <a:lvl1pPr algn="ctr">
              <a:defRPr b="1">
                <a:latin typeface="Fibel Nord"/>
                <a:ea typeface="Fibel Nord"/>
                <a:cs typeface="Fibel Nord"/>
              </a:defRPr>
            </a:lvl1pPr>
          </a:lstStyle>
          <a:p>
            <a:pPr>
              <a:defRPr/>
            </a:pPr>
            <a:r>
              <a:rPr sz="1600" dirty="0" err="1"/>
              <a:t>erste</a:t>
            </a:r>
            <a:r>
              <a:rPr sz="1600" dirty="0"/>
              <a:t> </a:t>
            </a:r>
            <a:r>
              <a:rPr lang="de-DE" sz="1600" dirty="0"/>
              <a:t>Fassung</a:t>
            </a:r>
            <a:endParaRPr sz="1600" dirty="0"/>
          </a:p>
        </p:txBody>
      </p:sp>
      <p:sp>
        <p:nvSpPr>
          <p:cNvPr id="26" name="Slide Number Placeholder 3">
            <a:extLst>
              <a:ext uri="{FF2B5EF4-FFF2-40B4-BE49-F238E27FC236}">
                <a16:creationId xmlns:a16="http://schemas.microsoft.com/office/drawing/2014/main" id="{840545DA-30BB-4D6B-82E2-91F1C2CAB1BB}"/>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203</a:t>
            </a:fld>
            <a:endParaRPr lang="de-DE" dirty="0"/>
          </a:p>
        </p:txBody>
      </p:sp>
      <p:pic>
        <p:nvPicPr>
          <p:cNvPr id="30" name="Picture 29">
            <a:extLst>
              <a:ext uri="{FF2B5EF4-FFF2-40B4-BE49-F238E27FC236}">
                <a16:creationId xmlns:a16="http://schemas.microsoft.com/office/drawing/2014/main" id="{0EE1A6C1-C8EA-41B5-A982-51753576BD43}"/>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31261" r="5339" b="21098"/>
          <a:stretch/>
        </p:blipFill>
        <p:spPr bwMode="auto">
          <a:xfrm>
            <a:off x="1955366" y="3157663"/>
            <a:ext cx="4794133" cy="6373459"/>
          </a:xfrm>
          <a:prstGeom prst="rect">
            <a:avLst/>
          </a:prstGeom>
        </p:spPr>
      </p:pic>
      <p:sp>
        <p:nvSpPr>
          <p:cNvPr id="31" name="Rectangle 30">
            <a:extLst>
              <a:ext uri="{FF2B5EF4-FFF2-40B4-BE49-F238E27FC236}">
                <a16:creationId xmlns:a16="http://schemas.microsoft.com/office/drawing/2014/main" id="{5F808700-314A-43ED-A960-0D1A79E0A848}"/>
              </a:ext>
            </a:extLst>
          </p:cNvPr>
          <p:cNvSpPr/>
          <p:nvPr/>
        </p:nvSpPr>
        <p:spPr bwMode="auto">
          <a:xfrm>
            <a:off x="2087715" y="3683904"/>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Rectangle 31">
            <a:extLst>
              <a:ext uri="{FF2B5EF4-FFF2-40B4-BE49-F238E27FC236}">
                <a16:creationId xmlns:a16="http://schemas.microsoft.com/office/drawing/2014/main" id="{7D5C6F1B-F55A-43BC-9850-0A34C5F53576}"/>
              </a:ext>
            </a:extLst>
          </p:cNvPr>
          <p:cNvSpPr/>
          <p:nvPr/>
        </p:nvSpPr>
        <p:spPr bwMode="auto">
          <a:xfrm>
            <a:off x="2087715" y="4765733"/>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3" name="Rectangle 32">
            <a:extLst>
              <a:ext uri="{FF2B5EF4-FFF2-40B4-BE49-F238E27FC236}">
                <a16:creationId xmlns:a16="http://schemas.microsoft.com/office/drawing/2014/main" id="{96A56B05-0445-4791-AAF7-0B4644B901E8}"/>
              </a:ext>
            </a:extLst>
          </p:cNvPr>
          <p:cNvSpPr/>
          <p:nvPr/>
        </p:nvSpPr>
        <p:spPr bwMode="auto">
          <a:xfrm>
            <a:off x="2087715" y="5846048"/>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6" name="Rectangle 35">
            <a:extLst>
              <a:ext uri="{FF2B5EF4-FFF2-40B4-BE49-F238E27FC236}">
                <a16:creationId xmlns:a16="http://schemas.microsoft.com/office/drawing/2014/main" id="{DB354C37-253C-411E-8825-968EC11652A5}"/>
              </a:ext>
            </a:extLst>
          </p:cNvPr>
          <p:cNvSpPr/>
          <p:nvPr/>
        </p:nvSpPr>
        <p:spPr bwMode="auto">
          <a:xfrm>
            <a:off x="2087715" y="6927877"/>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7" name="Rectangle 36">
            <a:extLst>
              <a:ext uri="{FF2B5EF4-FFF2-40B4-BE49-F238E27FC236}">
                <a16:creationId xmlns:a16="http://schemas.microsoft.com/office/drawing/2014/main" id="{CE0CB827-B4AF-4EF8-A4F4-8D9ECF3DBEE9}"/>
              </a:ext>
            </a:extLst>
          </p:cNvPr>
          <p:cNvSpPr/>
          <p:nvPr/>
        </p:nvSpPr>
        <p:spPr bwMode="auto">
          <a:xfrm>
            <a:off x="2087715" y="8014018"/>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8" name="Rectangle 37">
            <a:extLst>
              <a:ext uri="{FF2B5EF4-FFF2-40B4-BE49-F238E27FC236}">
                <a16:creationId xmlns:a16="http://schemas.microsoft.com/office/drawing/2014/main" id="{FFB6515F-3EF5-4D78-9C3A-EA0CA9EE85F0}"/>
              </a:ext>
            </a:extLst>
          </p:cNvPr>
          <p:cNvSpPr/>
          <p:nvPr/>
        </p:nvSpPr>
        <p:spPr bwMode="auto">
          <a:xfrm>
            <a:off x="2087715" y="9095847"/>
            <a:ext cx="463004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grpSp>
        <p:nvGrpSpPr>
          <p:cNvPr id="25" name="Group 24">
            <a:extLst>
              <a:ext uri="{FF2B5EF4-FFF2-40B4-BE49-F238E27FC236}">
                <a16:creationId xmlns:a16="http://schemas.microsoft.com/office/drawing/2014/main" id="{D32B347A-88FA-432D-B710-1B30E432D75E}"/>
              </a:ext>
            </a:extLst>
          </p:cNvPr>
          <p:cNvGrpSpPr/>
          <p:nvPr/>
        </p:nvGrpSpPr>
        <p:grpSpPr>
          <a:xfrm>
            <a:off x="-251724" y="430642"/>
            <a:ext cx="7620000" cy="706497"/>
            <a:chOff x="-251724" y="430642"/>
            <a:chExt cx="7620000" cy="706497"/>
          </a:xfrm>
        </p:grpSpPr>
        <p:sp>
          <p:nvSpPr>
            <p:cNvPr id="35" name="TextBox 2">
              <a:extLst>
                <a:ext uri="{FF2B5EF4-FFF2-40B4-BE49-F238E27FC236}">
                  <a16:creationId xmlns:a16="http://schemas.microsoft.com/office/drawing/2014/main" id="{AAF1B364-D230-4A3B-B14B-931CD80D73DF}"/>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12.1a: Eine Bildergeschichte schreiben</a:t>
              </a:r>
              <a:endParaRPr sz="2200" spc="50" dirty="0"/>
            </a:p>
          </p:txBody>
        </p:sp>
        <p:sp>
          <p:nvSpPr>
            <p:cNvPr id="40" name="Rectangle 7">
              <a:extLst>
                <a:ext uri="{FF2B5EF4-FFF2-40B4-BE49-F238E27FC236}">
                  <a16:creationId xmlns:a16="http://schemas.microsoft.com/office/drawing/2014/main" id="{5AF15F02-6999-4894-835D-DD0656325DC4}"/>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23" name="Circle">
            <a:extLst>
              <a:ext uri="{FF2B5EF4-FFF2-40B4-BE49-F238E27FC236}">
                <a16:creationId xmlns:a16="http://schemas.microsoft.com/office/drawing/2014/main" id="{A277CC3C-AFF6-4D27-BD2C-78297580B123}"/>
              </a:ext>
            </a:extLst>
          </p:cNvPr>
          <p:cNvSpPr/>
          <p:nvPr/>
        </p:nvSpPr>
        <p:spPr bwMode="auto">
          <a:xfrm>
            <a:off x="367544" y="1206845"/>
            <a:ext cx="465170" cy="388996"/>
          </a:xfrm>
          <a:custGeom>
            <a:avLst/>
            <a:gdLst>
              <a:gd name="connsiteX0" fmla="*/ 0 w 465170"/>
              <a:gd name="connsiteY0" fmla="*/ 194498 h 388996"/>
              <a:gd name="connsiteX1" fmla="*/ 232585 w 465170"/>
              <a:gd name="connsiteY1" fmla="*/ 0 h 388996"/>
              <a:gd name="connsiteX2" fmla="*/ 465170 w 465170"/>
              <a:gd name="connsiteY2" fmla="*/ 194498 h 388996"/>
              <a:gd name="connsiteX3" fmla="*/ 232585 w 465170"/>
              <a:gd name="connsiteY3" fmla="*/ 388996 h 388996"/>
              <a:gd name="connsiteX4" fmla="*/ 0 w 465170"/>
              <a:gd name="connsiteY4" fmla="*/ 194498 h 3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170" h="388996" fill="none" extrusionOk="0">
                <a:moveTo>
                  <a:pt x="0" y="194498"/>
                </a:moveTo>
                <a:cubicBezTo>
                  <a:pt x="-21087" y="61372"/>
                  <a:pt x="113665" y="1804"/>
                  <a:pt x="232585" y="0"/>
                </a:cubicBezTo>
                <a:cubicBezTo>
                  <a:pt x="374535" y="12627"/>
                  <a:pt x="441651" y="81789"/>
                  <a:pt x="465170" y="194498"/>
                </a:cubicBezTo>
                <a:cubicBezTo>
                  <a:pt x="493763" y="319630"/>
                  <a:pt x="344349" y="390472"/>
                  <a:pt x="232585" y="388996"/>
                </a:cubicBezTo>
                <a:cubicBezTo>
                  <a:pt x="101773" y="368414"/>
                  <a:pt x="15517" y="292709"/>
                  <a:pt x="0" y="194498"/>
                </a:cubicBezTo>
                <a:close/>
              </a:path>
              <a:path w="465170" h="388996" stroke="0" extrusionOk="0">
                <a:moveTo>
                  <a:pt x="0" y="194498"/>
                </a:moveTo>
                <a:cubicBezTo>
                  <a:pt x="24087" y="98506"/>
                  <a:pt x="101965" y="-8839"/>
                  <a:pt x="232585" y="0"/>
                </a:cubicBezTo>
                <a:cubicBezTo>
                  <a:pt x="361153" y="-27177"/>
                  <a:pt x="465331" y="116708"/>
                  <a:pt x="465170" y="194498"/>
                </a:cubicBezTo>
                <a:cubicBezTo>
                  <a:pt x="463721" y="309174"/>
                  <a:pt x="361575" y="353400"/>
                  <a:pt x="232585" y="388996"/>
                </a:cubicBezTo>
                <a:cubicBezTo>
                  <a:pt x="97651" y="388006"/>
                  <a:pt x="8987" y="300942"/>
                  <a:pt x="0" y="19449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24" name="1">
            <a:extLst>
              <a:ext uri="{FF2B5EF4-FFF2-40B4-BE49-F238E27FC236}">
                <a16:creationId xmlns:a16="http://schemas.microsoft.com/office/drawing/2014/main" id="{7C0AB3F7-5AD4-462E-A690-6A02A43D4BE9}"/>
              </a:ext>
            </a:extLst>
          </p:cNvPr>
          <p:cNvSpPr txBox="1"/>
          <p:nvPr/>
        </p:nvSpPr>
        <p:spPr bwMode="auto">
          <a:xfrm>
            <a:off x="511611" y="1171719"/>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dirty="0"/>
              <a:t>1</a:t>
            </a:r>
            <a:endParaRPr dirty="0"/>
          </a:p>
        </p:txBody>
      </p:sp>
      <p:sp>
        <p:nvSpPr>
          <p:cNvPr id="27" name="TextBox 22">
            <a:extLst>
              <a:ext uri="{FF2B5EF4-FFF2-40B4-BE49-F238E27FC236}">
                <a16:creationId xmlns:a16="http://schemas.microsoft.com/office/drawing/2014/main" id="{D3B94BD8-8D00-4EB6-AF5F-B437C690B0E3}"/>
              </a:ext>
            </a:extLst>
          </p:cNvPr>
          <p:cNvSpPr txBox="1"/>
          <p:nvPr/>
        </p:nvSpPr>
        <p:spPr bwMode="auto">
          <a:xfrm>
            <a:off x="1002600" y="1140325"/>
            <a:ext cx="4964543"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Schreibe eine passende Geschichte zu den Bildern.</a:t>
            </a:r>
            <a:endParaRPr spc="50" dirty="0"/>
          </a:p>
          <a:p>
            <a:pPr>
              <a:defRPr/>
            </a:pPr>
            <a:r>
              <a:rPr lang="de-DE" spc="50" dirty="0"/>
              <a:t>Schreibe nur auf die weißen Linien. Die grauen Linien werden später für die Überarbeitung genutzt. </a:t>
            </a:r>
            <a:endParaRPr spc="50" dirty="0"/>
          </a:p>
        </p:txBody>
      </p:sp>
      <p:pic>
        <p:nvPicPr>
          <p:cNvPr id="41" name="Picture 4" descr="Icon, Symbol, Stift, Bleistift, Design">
            <a:extLst>
              <a:ext uri="{FF2B5EF4-FFF2-40B4-BE49-F238E27FC236}">
                <a16:creationId xmlns:a16="http://schemas.microsoft.com/office/drawing/2014/main" id="{18C0CFEE-E266-466F-A3C7-279DB69D7960}"/>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
        <p:nvSpPr>
          <p:cNvPr id="42" name="TextBox 41">
            <a:extLst>
              <a:ext uri="{FF2B5EF4-FFF2-40B4-BE49-F238E27FC236}">
                <a16:creationId xmlns:a16="http://schemas.microsoft.com/office/drawing/2014/main" id="{F13C93A3-71EA-4341-8B29-1C783C17732A}"/>
              </a:ext>
            </a:extLst>
          </p:cNvPr>
          <p:cNvSpPr txBox="1"/>
          <p:nvPr/>
        </p:nvSpPr>
        <p:spPr bwMode="auto">
          <a:xfrm>
            <a:off x="958531" y="2043138"/>
            <a:ext cx="5496897"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Benutze deine Stichpunkte zu den W-Fragen als Hilfestellung.</a:t>
            </a:r>
          </a:p>
          <a:p>
            <a:endParaRPr lang="de-DE" dirty="0">
              <a:latin typeface="Fibel Nord" panose="020B0603050302020204" pitchFamily="34" charset="0"/>
            </a:endParaRPr>
          </a:p>
        </p:txBody>
      </p:sp>
      <p:pic>
        <p:nvPicPr>
          <p:cNvPr id="2" name="Picture 2" descr="Pfeile, Blau, Fokal, Center, Design">
            <a:extLst>
              <a:ext uri="{FF2B5EF4-FFF2-40B4-BE49-F238E27FC236}">
                <a16:creationId xmlns:a16="http://schemas.microsoft.com/office/drawing/2014/main" id="{3B05B9A5-E07A-807F-53E2-34F5FF4A4603}"/>
              </a:ext>
            </a:extLst>
          </p:cNvPr>
          <p:cNvPicPr>
            <a:picLocks noChangeAspect="1" noChangeArrowheads="1"/>
          </p:cNvPicPr>
          <p:nvPr/>
        </p:nvPicPr>
        <p:blipFill>
          <a:blip r:embed="rId4">
            <a:duotone>
              <a:schemeClr val="accent2">
                <a:shade val="45000"/>
                <a:satMod val="135000"/>
              </a:schemeClr>
              <a:prstClr val="white"/>
            </a:duotone>
          </a:blip>
          <a:srcRect l="13295" t="61715" r="57724" b="16864"/>
          <a:stretch/>
        </p:blipFill>
        <p:spPr bwMode="auto">
          <a:xfrm rot="1606988">
            <a:off x="5741481" y="9474640"/>
            <a:ext cx="809084" cy="454182"/>
          </a:xfrm>
          <a:prstGeom prst="rect">
            <a:avLst/>
          </a:prstGeom>
          <a:noFill/>
        </p:spPr>
      </p:pic>
    </p:spTree>
    <p:extLst>
      <p:ext uri="{BB962C8B-B14F-4D97-AF65-F5344CB8AC3E}">
        <p14:creationId xmlns:p14="http://schemas.microsoft.com/office/powerpoint/2010/main" val="158780503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2" name="Tabelle 21"/>
          <p:cNvGraphicFramePr>
            <a:graphicFrameLocks noGrp="1"/>
          </p:cNvGraphicFramePr>
          <p:nvPr/>
        </p:nvGraphicFramePr>
        <p:xfrm>
          <a:off x="276344" y="865960"/>
          <a:ext cx="6775809" cy="8628791"/>
        </p:xfrm>
        <a:graphic>
          <a:graphicData uri="http://schemas.openxmlformats.org/drawingml/2006/table">
            <a:tbl>
              <a:tblPr firstRow="1" bandRow="1">
                <a:tableStyleId>{5940675A-B579-460E-94D1-54222C63F5DA}</a:tableStyleId>
              </a:tblPr>
              <a:tblGrid>
                <a:gridCol w="1402144">
                  <a:extLst>
                    <a:ext uri="{9D8B030D-6E8A-4147-A177-3AD203B41FA5}">
                      <a16:colId xmlns:a16="http://schemas.microsoft.com/office/drawing/2014/main" val="20000"/>
                    </a:ext>
                  </a:extLst>
                </a:gridCol>
                <a:gridCol w="5373665">
                  <a:extLst>
                    <a:ext uri="{9D8B030D-6E8A-4147-A177-3AD203B41FA5}">
                      <a16:colId xmlns:a16="http://schemas.microsoft.com/office/drawing/2014/main" val="20001"/>
                    </a:ext>
                  </a:extLst>
                </a:gridCol>
              </a:tblGrid>
              <a:tr h="8628791">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passiert in den einzelnen Bildern?</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denken und sagen die Personen?</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ist der Höhepunkt?</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endParaRPr lang="de-DE" sz="1600" b="0" i="0" u="none" strike="noStrike" cap="none" spc="0" dirty="0">
                        <a:ln>
                          <a:noFill/>
                        </a:ln>
                        <a:solidFill>
                          <a:srgbClr val="000000"/>
                        </a:solidFill>
                        <a:latin typeface="Fibel Nord"/>
                        <a:ea typeface="Calibri"/>
                        <a:cs typeface="Calibri"/>
                      </a:endParaRPr>
                    </a:p>
                  </a:txBody>
                  <a:tcPr>
                    <a:lnB w="12700" algn="ctr">
                      <a:solidFill>
                        <a:schemeClr val="tx1"/>
                      </a:solidFill>
                    </a:lnB>
                    <a:solidFill>
                      <a:schemeClr val="accent6">
                        <a:lumMod val="20000"/>
                        <a:lumOff val="80000"/>
                      </a:schemeClr>
                    </a:solidFill>
                  </a:tcPr>
                </a:tc>
                <a:tc>
                  <a:txBody>
                    <a:bodyPr/>
                    <a:lstStyle/>
                    <a:p>
                      <a:pPr algn="l">
                        <a:defRPr/>
                      </a:pPr>
                      <a:endParaRPr lang="de-DE" sz="1600" dirty="0">
                        <a:latin typeface="Calibri"/>
                        <a:cs typeface="Calibri"/>
                      </a:endParaRPr>
                    </a:p>
                  </a:txBody>
                  <a:tcPr>
                    <a:lnB w="12700" algn="ctr">
                      <a:solidFill>
                        <a:schemeClr val="tx1"/>
                      </a:solidFill>
                    </a:lnB>
                  </a:tcPr>
                </a:tc>
                <a:extLst>
                  <a:ext uri="{0D108BD9-81ED-4DB2-BD59-A6C34878D82A}">
                    <a16:rowId xmlns:a16="http://schemas.microsoft.com/office/drawing/2014/main" val="10000"/>
                  </a:ext>
                </a:extLst>
              </a:tr>
            </a:tbl>
          </a:graphicData>
        </a:graphic>
      </p:graphicFrame>
      <p:sp>
        <p:nvSpPr>
          <p:cNvPr id="9" name="1"/>
          <p:cNvSpPr txBox="1"/>
          <p:nvPr/>
        </p:nvSpPr>
        <p:spPr bwMode="auto">
          <a:xfrm>
            <a:off x="453134" y="1270167"/>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endParaRPr/>
          </a:p>
        </p:txBody>
      </p:sp>
      <p:pic>
        <p:nvPicPr>
          <p:cNvPr id="21" name="Picture 20">
            <a:extLst>
              <a:ext uri="{FF2B5EF4-FFF2-40B4-BE49-F238E27FC236}">
                <a16:creationId xmlns:a16="http://schemas.microsoft.com/office/drawing/2014/main" id="{6B7A49C4-165F-4398-839F-38EFF96D7D1B}"/>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5905" r="5339" b="21097"/>
          <a:stretch/>
        </p:blipFill>
        <p:spPr bwMode="auto">
          <a:xfrm>
            <a:off x="1713289" y="964262"/>
            <a:ext cx="5144712" cy="8427850"/>
          </a:xfrm>
          <a:prstGeom prst="rect">
            <a:avLst/>
          </a:prstGeom>
        </p:spPr>
      </p:pic>
      <p:sp>
        <p:nvSpPr>
          <p:cNvPr id="23" name="Rectangle 22">
            <a:extLst>
              <a:ext uri="{FF2B5EF4-FFF2-40B4-BE49-F238E27FC236}">
                <a16:creationId xmlns:a16="http://schemas.microsoft.com/office/drawing/2014/main" id="{635D50C6-928A-4EE1-89A9-934C010CC409}"/>
              </a:ext>
            </a:extLst>
          </p:cNvPr>
          <p:cNvSpPr/>
          <p:nvPr/>
        </p:nvSpPr>
        <p:spPr bwMode="auto">
          <a:xfrm>
            <a:off x="1845637" y="1379206"/>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4" name="Rectangle 23">
            <a:extLst>
              <a:ext uri="{FF2B5EF4-FFF2-40B4-BE49-F238E27FC236}">
                <a16:creationId xmlns:a16="http://schemas.microsoft.com/office/drawing/2014/main" id="{86BD4461-01E0-4BF3-8B00-20283FF3E020}"/>
              </a:ext>
            </a:extLst>
          </p:cNvPr>
          <p:cNvSpPr/>
          <p:nvPr/>
        </p:nvSpPr>
        <p:spPr bwMode="auto">
          <a:xfrm>
            <a:off x="1845637" y="2461035"/>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5" name="Rectangle 24">
            <a:extLst>
              <a:ext uri="{FF2B5EF4-FFF2-40B4-BE49-F238E27FC236}">
                <a16:creationId xmlns:a16="http://schemas.microsoft.com/office/drawing/2014/main" id="{BD6CE875-E8FB-4778-87A4-AF37FC33EEEF}"/>
              </a:ext>
            </a:extLst>
          </p:cNvPr>
          <p:cNvSpPr/>
          <p:nvPr/>
        </p:nvSpPr>
        <p:spPr bwMode="auto">
          <a:xfrm>
            <a:off x="1845637" y="3541350"/>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6" name="Rectangle 25">
            <a:extLst>
              <a:ext uri="{FF2B5EF4-FFF2-40B4-BE49-F238E27FC236}">
                <a16:creationId xmlns:a16="http://schemas.microsoft.com/office/drawing/2014/main" id="{3D6913E4-6FE0-40D7-9F01-FDB39A3B49F0}"/>
              </a:ext>
            </a:extLst>
          </p:cNvPr>
          <p:cNvSpPr/>
          <p:nvPr/>
        </p:nvSpPr>
        <p:spPr bwMode="auto">
          <a:xfrm>
            <a:off x="1845637" y="462317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7" name="Rectangle 26">
            <a:extLst>
              <a:ext uri="{FF2B5EF4-FFF2-40B4-BE49-F238E27FC236}">
                <a16:creationId xmlns:a16="http://schemas.microsoft.com/office/drawing/2014/main" id="{4543E989-FBD5-4B8D-AC82-71CD3874F2C4}"/>
              </a:ext>
            </a:extLst>
          </p:cNvPr>
          <p:cNvSpPr/>
          <p:nvPr/>
        </p:nvSpPr>
        <p:spPr bwMode="auto">
          <a:xfrm>
            <a:off x="1845637" y="5709320"/>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8" name="Rectangle 27">
            <a:extLst>
              <a:ext uri="{FF2B5EF4-FFF2-40B4-BE49-F238E27FC236}">
                <a16:creationId xmlns:a16="http://schemas.microsoft.com/office/drawing/2014/main" id="{51D77ABC-6CAE-4EAA-92BD-1AF60C7691E8}"/>
              </a:ext>
            </a:extLst>
          </p:cNvPr>
          <p:cNvSpPr/>
          <p:nvPr/>
        </p:nvSpPr>
        <p:spPr bwMode="auto">
          <a:xfrm>
            <a:off x="1845637" y="679114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9" name="Rectangle 28">
            <a:extLst>
              <a:ext uri="{FF2B5EF4-FFF2-40B4-BE49-F238E27FC236}">
                <a16:creationId xmlns:a16="http://schemas.microsoft.com/office/drawing/2014/main" id="{D99994EB-801E-4DD1-8267-965C0D989117}"/>
              </a:ext>
            </a:extLst>
          </p:cNvPr>
          <p:cNvSpPr/>
          <p:nvPr/>
        </p:nvSpPr>
        <p:spPr bwMode="auto">
          <a:xfrm>
            <a:off x="1845637" y="786722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0" name="Rectangle 29">
            <a:extLst>
              <a:ext uri="{FF2B5EF4-FFF2-40B4-BE49-F238E27FC236}">
                <a16:creationId xmlns:a16="http://schemas.microsoft.com/office/drawing/2014/main" id="{9769E034-FA2F-4860-8BC3-953515AE5670}"/>
              </a:ext>
            </a:extLst>
          </p:cNvPr>
          <p:cNvSpPr/>
          <p:nvPr/>
        </p:nvSpPr>
        <p:spPr bwMode="auto">
          <a:xfrm>
            <a:off x="1845637" y="8949058"/>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8" name="Rectangle 7">
            <a:extLst>
              <a:ext uri="{FF2B5EF4-FFF2-40B4-BE49-F238E27FC236}">
                <a16:creationId xmlns:a16="http://schemas.microsoft.com/office/drawing/2014/main" id="{7AD86ED5-614E-49F8-A95B-09B650DADF6A}"/>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19" name="Slide Number Placeholder 3">
            <a:extLst>
              <a:ext uri="{FF2B5EF4-FFF2-40B4-BE49-F238E27FC236}">
                <a16:creationId xmlns:a16="http://schemas.microsoft.com/office/drawing/2014/main" id="{6D896D10-52FB-4BAC-BDBF-11C4610BC64F}"/>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204</a:t>
            </a:fld>
            <a:endParaRPr lang="de-DE" dirty="0"/>
          </a:p>
        </p:txBody>
      </p:sp>
      <p:pic>
        <p:nvPicPr>
          <p:cNvPr id="2" name="Picture 2" descr="Pfeile, Blau, Fokal, Center, Design">
            <a:extLst>
              <a:ext uri="{FF2B5EF4-FFF2-40B4-BE49-F238E27FC236}">
                <a16:creationId xmlns:a16="http://schemas.microsoft.com/office/drawing/2014/main" id="{7B89C7CA-3920-081B-BC0C-6F46BC760068}"/>
              </a:ext>
            </a:extLst>
          </p:cNvPr>
          <p:cNvPicPr>
            <a:picLocks noChangeAspect="1" noChangeArrowheads="1"/>
          </p:cNvPicPr>
          <p:nvPr/>
        </p:nvPicPr>
        <p:blipFill>
          <a:blip r:embed="rId3">
            <a:duotone>
              <a:schemeClr val="accent2">
                <a:shade val="45000"/>
                <a:satMod val="135000"/>
              </a:schemeClr>
              <a:prstClr val="white"/>
            </a:duotone>
          </a:blip>
          <a:srcRect l="13295" t="61715" r="57724" b="16864"/>
          <a:stretch/>
        </p:blipFill>
        <p:spPr bwMode="auto">
          <a:xfrm rot="1606988">
            <a:off x="5946250" y="9474640"/>
            <a:ext cx="809084" cy="454182"/>
          </a:xfrm>
          <a:prstGeom prst="rect">
            <a:avLst/>
          </a:prstGeom>
          <a:noFill/>
        </p:spPr>
      </p:pic>
      <p:sp>
        <p:nvSpPr>
          <p:cNvPr id="17" name="TextBox 2">
            <a:extLst>
              <a:ext uri="{FF2B5EF4-FFF2-40B4-BE49-F238E27FC236}">
                <a16:creationId xmlns:a16="http://schemas.microsoft.com/office/drawing/2014/main" id="{25B38A65-5A3E-47C7-BDFB-DB18BE1F2F73}"/>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12.1a: Eine Bildergeschichte schreiben</a:t>
            </a:r>
          </a:p>
        </p:txBody>
      </p:sp>
    </p:spTree>
    <p:extLst>
      <p:ext uri="{BB962C8B-B14F-4D97-AF65-F5344CB8AC3E}">
        <p14:creationId xmlns:p14="http://schemas.microsoft.com/office/powerpoint/2010/main" val="347241242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2" name="Tabelle 21"/>
          <p:cNvGraphicFramePr>
            <a:graphicFrameLocks noGrp="1"/>
          </p:cNvGraphicFramePr>
          <p:nvPr/>
        </p:nvGraphicFramePr>
        <p:xfrm>
          <a:off x="276344" y="901874"/>
          <a:ext cx="6876018" cy="8574173"/>
        </p:xfrm>
        <a:graphic>
          <a:graphicData uri="http://schemas.openxmlformats.org/drawingml/2006/table">
            <a:tbl>
              <a:tblPr firstRow="1" bandRow="1">
                <a:tableStyleId>{5940675A-B579-460E-94D1-54222C63F5DA}</a:tableStyleId>
              </a:tblPr>
              <a:tblGrid>
                <a:gridCol w="1326988">
                  <a:extLst>
                    <a:ext uri="{9D8B030D-6E8A-4147-A177-3AD203B41FA5}">
                      <a16:colId xmlns:a16="http://schemas.microsoft.com/office/drawing/2014/main" val="20000"/>
                    </a:ext>
                  </a:extLst>
                </a:gridCol>
                <a:gridCol w="5549030">
                  <a:extLst>
                    <a:ext uri="{9D8B030D-6E8A-4147-A177-3AD203B41FA5}">
                      <a16:colId xmlns:a16="http://schemas.microsoft.com/office/drawing/2014/main" val="20001"/>
                    </a:ext>
                  </a:extLst>
                </a:gridCol>
              </a:tblGrid>
              <a:tr h="5359225">
                <a:tc>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dirty="0">
                        <a:ln>
                          <a:noFill/>
                        </a:ln>
                        <a:solidFill>
                          <a:srgbClr val="000000"/>
                        </a:solidFill>
                        <a:latin typeface="Fibel Nord"/>
                        <a:ea typeface="Calibri"/>
                        <a:cs typeface="Calibri"/>
                      </a:endParaRPr>
                    </a:p>
                  </a:txBody>
                  <a:tcPr>
                    <a:solidFill>
                      <a:schemeClr val="accent6">
                        <a:lumMod val="20000"/>
                        <a:lumOff val="80000"/>
                      </a:schemeClr>
                    </a:solidFill>
                  </a:tcPr>
                </a:tc>
                <a:tc>
                  <a:txBody>
                    <a:bodyPr/>
                    <a:lstStyle/>
                    <a:p>
                      <a:pPr algn="l">
                        <a:defRPr/>
                      </a:pPr>
                      <a:endParaRPr lang="de-DE" sz="1600" dirty="0">
                        <a:latin typeface="Calibri"/>
                        <a:cs typeface="Calibri"/>
                      </a:endParaRPr>
                    </a:p>
                    <a:p>
                      <a:pPr algn="l">
                        <a:defRPr/>
                      </a:pPr>
                      <a:endParaRPr lang="de-DE" sz="1600" dirty="0">
                        <a:latin typeface="Calibri"/>
                        <a:cs typeface="Calibri"/>
                      </a:endParaRPr>
                    </a:p>
                  </a:txBody>
                  <a:tcPr>
                    <a:lnB w="12700" algn="ctr">
                      <a:noFill/>
                    </a:lnB>
                  </a:tcPr>
                </a:tc>
                <a:extLst>
                  <a:ext uri="{0D108BD9-81ED-4DB2-BD59-A6C34878D82A}">
                    <a16:rowId xmlns:a16="http://schemas.microsoft.com/office/drawing/2014/main" val="10000"/>
                  </a:ext>
                </a:extLst>
              </a:tr>
              <a:tr h="3214948">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a:ea typeface="Calibri"/>
                          <a:cs typeface="Calibri"/>
                        </a:rPr>
                        <a:t>Wie</a:t>
                      </a:r>
                      <a:r>
                        <a:rPr lang="de-DE" sz="1600" b="0" i="0" u="none" strike="noStrike" cap="none" spc="50" baseline="0" dirty="0">
                          <a:ln>
                            <a:noFill/>
                          </a:ln>
                          <a:solidFill>
                            <a:srgbClr val="000000"/>
                          </a:solidFill>
                          <a:latin typeface="Fibel Nord"/>
                          <a:ea typeface="Calibri"/>
                          <a:cs typeface="Calibri"/>
                        </a:rPr>
                        <a:t> endet die Geschichte?</a:t>
                      </a:r>
                      <a:endParaRPr spc="50" baseline="0" dirty="0"/>
                    </a:p>
                  </a:txBody>
                  <a:tcPr>
                    <a:solidFill>
                      <a:schemeClr val="accent5">
                        <a:lumMod val="20000"/>
                        <a:lumOff val="80000"/>
                      </a:schemeClr>
                    </a:solidFill>
                  </a:tcPr>
                </a:tc>
                <a:tc>
                  <a:txBody>
                    <a:bodyPr/>
                    <a:lstStyle/>
                    <a:p>
                      <a:pPr algn="l">
                        <a:defRPr/>
                      </a:pPr>
                      <a:endParaRPr lang="de-DE" sz="1600" dirty="0">
                        <a:latin typeface="Calibri"/>
                        <a:cs typeface="Calibri"/>
                      </a:endParaRPr>
                    </a:p>
                  </a:txBody>
                  <a:tcPr>
                    <a:lnT w="12700" algn="ctr">
                      <a:noFill/>
                    </a:lnT>
                  </a:tcPr>
                </a:tc>
                <a:extLst>
                  <a:ext uri="{0D108BD9-81ED-4DB2-BD59-A6C34878D82A}">
                    <a16:rowId xmlns:a16="http://schemas.microsoft.com/office/drawing/2014/main" val="10001"/>
                  </a:ext>
                </a:extLst>
              </a:tr>
            </a:tbl>
          </a:graphicData>
        </a:graphic>
      </p:graphicFrame>
      <p:sp>
        <p:nvSpPr>
          <p:cNvPr id="19" name="Slide Number Placeholder 3">
            <a:extLst>
              <a:ext uri="{FF2B5EF4-FFF2-40B4-BE49-F238E27FC236}">
                <a16:creationId xmlns:a16="http://schemas.microsoft.com/office/drawing/2014/main" id="{04F85165-1F9F-47AE-B34A-085F700B6C5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205</a:t>
            </a:fld>
            <a:endParaRPr lang="de-DE" dirty="0"/>
          </a:p>
        </p:txBody>
      </p:sp>
      <p:pic>
        <p:nvPicPr>
          <p:cNvPr id="23" name="Picture 22">
            <a:extLst>
              <a:ext uri="{FF2B5EF4-FFF2-40B4-BE49-F238E27FC236}">
                <a16:creationId xmlns:a16="http://schemas.microsoft.com/office/drawing/2014/main" id="{0B6D3580-E3C4-4F41-88E4-F4A31FC4BA78}"/>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5905" r="5339" b="21097"/>
          <a:stretch/>
        </p:blipFill>
        <p:spPr bwMode="auto">
          <a:xfrm>
            <a:off x="1713289" y="964262"/>
            <a:ext cx="5144712" cy="8427850"/>
          </a:xfrm>
          <a:prstGeom prst="rect">
            <a:avLst/>
          </a:prstGeom>
        </p:spPr>
      </p:pic>
      <p:sp>
        <p:nvSpPr>
          <p:cNvPr id="24" name="Rectangle 23">
            <a:extLst>
              <a:ext uri="{FF2B5EF4-FFF2-40B4-BE49-F238E27FC236}">
                <a16:creationId xmlns:a16="http://schemas.microsoft.com/office/drawing/2014/main" id="{9EB55F5C-B129-4FCD-8A56-0B0FE1FBC57B}"/>
              </a:ext>
            </a:extLst>
          </p:cNvPr>
          <p:cNvSpPr/>
          <p:nvPr/>
        </p:nvSpPr>
        <p:spPr bwMode="auto">
          <a:xfrm>
            <a:off x="1845637" y="1379206"/>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5" name="Rectangle 24">
            <a:extLst>
              <a:ext uri="{FF2B5EF4-FFF2-40B4-BE49-F238E27FC236}">
                <a16:creationId xmlns:a16="http://schemas.microsoft.com/office/drawing/2014/main" id="{4844C1A9-9F5D-4C57-80D1-F6857038F4DE}"/>
              </a:ext>
            </a:extLst>
          </p:cNvPr>
          <p:cNvSpPr/>
          <p:nvPr/>
        </p:nvSpPr>
        <p:spPr bwMode="auto">
          <a:xfrm>
            <a:off x="1845637" y="2461035"/>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6" name="Rectangle 25">
            <a:extLst>
              <a:ext uri="{FF2B5EF4-FFF2-40B4-BE49-F238E27FC236}">
                <a16:creationId xmlns:a16="http://schemas.microsoft.com/office/drawing/2014/main" id="{3EB1D798-54BA-4164-897D-91BB88142BD3}"/>
              </a:ext>
            </a:extLst>
          </p:cNvPr>
          <p:cNvSpPr/>
          <p:nvPr/>
        </p:nvSpPr>
        <p:spPr bwMode="auto">
          <a:xfrm>
            <a:off x="1845637" y="3541350"/>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7" name="Rectangle 26">
            <a:extLst>
              <a:ext uri="{FF2B5EF4-FFF2-40B4-BE49-F238E27FC236}">
                <a16:creationId xmlns:a16="http://schemas.microsoft.com/office/drawing/2014/main" id="{14EA3C81-BA18-4AAA-9E50-C72672E92C26}"/>
              </a:ext>
            </a:extLst>
          </p:cNvPr>
          <p:cNvSpPr/>
          <p:nvPr/>
        </p:nvSpPr>
        <p:spPr bwMode="auto">
          <a:xfrm>
            <a:off x="1845637" y="462317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8" name="Rectangle 27">
            <a:extLst>
              <a:ext uri="{FF2B5EF4-FFF2-40B4-BE49-F238E27FC236}">
                <a16:creationId xmlns:a16="http://schemas.microsoft.com/office/drawing/2014/main" id="{901CC941-C96C-4933-A73B-819406CDC670}"/>
              </a:ext>
            </a:extLst>
          </p:cNvPr>
          <p:cNvSpPr/>
          <p:nvPr/>
        </p:nvSpPr>
        <p:spPr bwMode="auto">
          <a:xfrm>
            <a:off x="1845637" y="5709320"/>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9" name="Rectangle 28">
            <a:extLst>
              <a:ext uri="{FF2B5EF4-FFF2-40B4-BE49-F238E27FC236}">
                <a16:creationId xmlns:a16="http://schemas.microsoft.com/office/drawing/2014/main" id="{A9381381-D135-4DF6-98D5-0CFBCDE66821}"/>
              </a:ext>
            </a:extLst>
          </p:cNvPr>
          <p:cNvSpPr/>
          <p:nvPr/>
        </p:nvSpPr>
        <p:spPr bwMode="auto">
          <a:xfrm>
            <a:off x="1845637" y="679114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0" name="Rectangle 29">
            <a:extLst>
              <a:ext uri="{FF2B5EF4-FFF2-40B4-BE49-F238E27FC236}">
                <a16:creationId xmlns:a16="http://schemas.microsoft.com/office/drawing/2014/main" id="{A117734A-77CF-4074-B66A-7BC58275CF64}"/>
              </a:ext>
            </a:extLst>
          </p:cNvPr>
          <p:cNvSpPr/>
          <p:nvPr/>
        </p:nvSpPr>
        <p:spPr bwMode="auto">
          <a:xfrm>
            <a:off x="1845637" y="7867229"/>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1" name="Rectangle 30">
            <a:extLst>
              <a:ext uri="{FF2B5EF4-FFF2-40B4-BE49-F238E27FC236}">
                <a16:creationId xmlns:a16="http://schemas.microsoft.com/office/drawing/2014/main" id="{D5E9ADC2-E8CD-4EBC-86A7-85C939CF4443}"/>
              </a:ext>
            </a:extLst>
          </p:cNvPr>
          <p:cNvSpPr/>
          <p:nvPr/>
        </p:nvSpPr>
        <p:spPr bwMode="auto">
          <a:xfrm>
            <a:off x="1845637" y="8949058"/>
            <a:ext cx="4968628" cy="335858"/>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6" name="Rectangle 7">
            <a:extLst>
              <a:ext uri="{FF2B5EF4-FFF2-40B4-BE49-F238E27FC236}">
                <a16:creationId xmlns:a16="http://schemas.microsoft.com/office/drawing/2014/main" id="{B1549344-16EC-48AA-B058-339F46CEE25F}"/>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15" name="TextBox 2">
            <a:extLst>
              <a:ext uri="{FF2B5EF4-FFF2-40B4-BE49-F238E27FC236}">
                <a16:creationId xmlns:a16="http://schemas.microsoft.com/office/drawing/2014/main" id="{2353CF0F-FCB1-4407-AC87-508C70CD5BF2}"/>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12.1a: Eine Bildergeschichte schreiben</a:t>
            </a:r>
          </a:p>
        </p:txBody>
      </p:sp>
    </p:spTree>
    <p:extLst>
      <p:ext uri="{BB962C8B-B14F-4D97-AF65-F5344CB8AC3E}">
        <p14:creationId xmlns:p14="http://schemas.microsoft.com/office/powerpoint/2010/main" val="384775812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230612027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8" name="Rounded Rectangle"/>
          <p:cNvSpPr/>
          <p:nvPr/>
        </p:nvSpPr>
        <p:spPr bwMode="auto">
          <a:xfrm>
            <a:off x="503239" y="2632653"/>
            <a:ext cx="1300510" cy="411093"/>
          </a:xfrm>
          <a:custGeom>
            <a:avLst/>
            <a:gdLst>
              <a:gd name="connsiteX0" fmla="*/ 0 w 1521659"/>
              <a:gd name="connsiteY0" fmla="*/ 68517 h 411093"/>
              <a:gd name="connsiteX1" fmla="*/ 68517 w 1521659"/>
              <a:gd name="connsiteY1" fmla="*/ 0 h 411093"/>
              <a:gd name="connsiteX2" fmla="*/ 488520 w 1521659"/>
              <a:gd name="connsiteY2" fmla="*/ 0 h 411093"/>
              <a:gd name="connsiteX3" fmla="*/ 963908 w 1521659"/>
              <a:gd name="connsiteY3" fmla="*/ 0 h 411093"/>
              <a:gd name="connsiteX4" fmla="*/ 1453142 w 1521659"/>
              <a:gd name="connsiteY4" fmla="*/ 0 h 411093"/>
              <a:gd name="connsiteX5" fmla="*/ 1521659 w 1521659"/>
              <a:gd name="connsiteY5" fmla="*/ 68517 h 411093"/>
              <a:gd name="connsiteX6" fmla="*/ 1521659 w 1521659"/>
              <a:gd name="connsiteY6" fmla="*/ 342576 h 411093"/>
              <a:gd name="connsiteX7" fmla="*/ 1453142 w 1521659"/>
              <a:gd name="connsiteY7" fmla="*/ 411093 h 411093"/>
              <a:gd name="connsiteX8" fmla="*/ 1033139 w 1521659"/>
              <a:gd name="connsiteY8" fmla="*/ 411093 h 411093"/>
              <a:gd name="connsiteX9" fmla="*/ 557751 w 1521659"/>
              <a:gd name="connsiteY9" fmla="*/ 411093 h 411093"/>
              <a:gd name="connsiteX10" fmla="*/ 68517 w 1521659"/>
              <a:gd name="connsiteY10" fmla="*/ 411093 h 411093"/>
              <a:gd name="connsiteX11" fmla="*/ 0 w 1521659"/>
              <a:gd name="connsiteY11" fmla="*/ 342576 h 411093"/>
              <a:gd name="connsiteX12" fmla="*/ 0 w 1521659"/>
              <a:gd name="connsiteY12" fmla="*/ 68517 h 4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1659" h="411093" fill="none" extrusionOk="0">
                <a:moveTo>
                  <a:pt x="0" y="68517"/>
                </a:moveTo>
                <a:cubicBezTo>
                  <a:pt x="-1885" y="22923"/>
                  <a:pt x="31987" y="-3956"/>
                  <a:pt x="68517" y="0"/>
                </a:cubicBezTo>
                <a:cubicBezTo>
                  <a:pt x="157993" y="-28555"/>
                  <a:pt x="329104" y="19721"/>
                  <a:pt x="488520" y="0"/>
                </a:cubicBezTo>
                <a:cubicBezTo>
                  <a:pt x="647936" y="-19721"/>
                  <a:pt x="760740" y="23971"/>
                  <a:pt x="963908" y="0"/>
                </a:cubicBezTo>
                <a:cubicBezTo>
                  <a:pt x="1167076" y="-23971"/>
                  <a:pt x="1337787" y="58089"/>
                  <a:pt x="1453142" y="0"/>
                </a:cubicBezTo>
                <a:cubicBezTo>
                  <a:pt x="1492392" y="522"/>
                  <a:pt x="1513751" y="23899"/>
                  <a:pt x="1521659" y="68517"/>
                </a:cubicBezTo>
                <a:cubicBezTo>
                  <a:pt x="1546143" y="154847"/>
                  <a:pt x="1519430" y="236602"/>
                  <a:pt x="1521659" y="342576"/>
                </a:cubicBezTo>
                <a:cubicBezTo>
                  <a:pt x="1522803" y="379826"/>
                  <a:pt x="1494058" y="413364"/>
                  <a:pt x="1453142" y="411093"/>
                </a:cubicBezTo>
                <a:cubicBezTo>
                  <a:pt x="1271587" y="420630"/>
                  <a:pt x="1148215" y="406658"/>
                  <a:pt x="1033139" y="411093"/>
                </a:cubicBezTo>
                <a:cubicBezTo>
                  <a:pt x="918063" y="415528"/>
                  <a:pt x="697528" y="383877"/>
                  <a:pt x="557751" y="411093"/>
                </a:cubicBezTo>
                <a:cubicBezTo>
                  <a:pt x="417974" y="438309"/>
                  <a:pt x="195430" y="386912"/>
                  <a:pt x="68517" y="411093"/>
                </a:cubicBezTo>
                <a:cubicBezTo>
                  <a:pt x="30419" y="412765"/>
                  <a:pt x="6932" y="376738"/>
                  <a:pt x="0" y="342576"/>
                </a:cubicBezTo>
                <a:cubicBezTo>
                  <a:pt x="-30596" y="259382"/>
                  <a:pt x="7885" y="159968"/>
                  <a:pt x="0" y="68517"/>
                </a:cubicBezTo>
                <a:close/>
              </a:path>
              <a:path w="1521659" h="411093" stroke="0" extrusionOk="0">
                <a:moveTo>
                  <a:pt x="0" y="68517"/>
                </a:moveTo>
                <a:cubicBezTo>
                  <a:pt x="3177" y="29561"/>
                  <a:pt x="23306" y="1333"/>
                  <a:pt x="68517" y="0"/>
                </a:cubicBezTo>
                <a:cubicBezTo>
                  <a:pt x="220135" y="-18582"/>
                  <a:pt x="335751" y="47455"/>
                  <a:pt x="488520" y="0"/>
                </a:cubicBezTo>
                <a:cubicBezTo>
                  <a:pt x="641289" y="-47455"/>
                  <a:pt x="729912" y="10766"/>
                  <a:pt x="936215" y="0"/>
                </a:cubicBezTo>
                <a:cubicBezTo>
                  <a:pt x="1142518" y="-10766"/>
                  <a:pt x="1315116" y="40690"/>
                  <a:pt x="1453142" y="0"/>
                </a:cubicBezTo>
                <a:cubicBezTo>
                  <a:pt x="1490502" y="-5573"/>
                  <a:pt x="1523326" y="33317"/>
                  <a:pt x="1521659" y="68517"/>
                </a:cubicBezTo>
                <a:cubicBezTo>
                  <a:pt x="1540453" y="150367"/>
                  <a:pt x="1493426" y="210342"/>
                  <a:pt x="1521659" y="342576"/>
                </a:cubicBezTo>
                <a:cubicBezTo>
                  <a:pt x="1521199" y="377543"/>
                  <a:pt x="1492994" y="419047"/>
                  <a:pt x="1453142" y="411093"/>
                </a:cubicBezTo>
                <a:cubicBezTo>
                  <a:pt x="1289987" y="460333"/>
                  <a:pt x="1221360" y="391146"/>
                  <a:pt x="1019293" y="411093"/>
                </a:cubicBezTo>
                <a:cubicBezTo>
                  <a:pt x="817226" y="431040"/>
                  <a:pt x="769092" y="396050"/>
                  <a:pt x="585444" y="411093"/>
                </a:cubicBezTo>
                <a:cubicBezTo>
                  <a:pt x="401796" y="426136"/>
                  <a:pt x="292034" y="406082"/>
                  <a:pt x="68517" y="411093"/>
                </a:cubicBezTo>
                <a:cubicBezTo>
                  <a:pt x="24588" y="403068"/>
                  <a:pt x="-381" y="381473"/>
                  <a:pt x="0" y="342576"/>
                </a:cubicBezTo>
                <a:cubicBezTo>
                  <a:pt x="-21682" y="279424"/>
                  <a:pt x="12782" y="166894"/>
                  <a:pt x="0" y="68517"/>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29" name="Lenas erster Entwurf"/>
          <p:cNvSpPr txBox="1"/>
          <p:nvPr/>
        </p:nvSpPr>
        <p:spPr bwMode="auto">
          <a:xfrm>
            <a:off x="437320" y="2653814"/>
            <a:ext cx="1428830" cy="338550"/>
          </a:xfrm>
          <a:prstGeom prst="rect">
            <a:avLst/>
          </a:prstGeom>
          <a:noFill/>
          <a:ln w="12700" cap="flat">
            <a:noFill/>
            <a:miter lim="400000"/>
          </a:ln>
          <a:effectLst/>
        </p:spPr>
        <p:txBody>
          <a:bodyPr wrap="square" lIns="45718" tIns="45718" rIns="45718" bIns="45718" numCol="1" anchor="ctr">
            <a:spAutoFit/>
          </a:bodyPr>
          <a:lstStyle>
            <a:lvl1pPr algn="ctr">
              <a:defRPr b="1">
                <a:latin typeface="Fibel Nord"/>
                <a:ea typeface="Fibel Nord"/>
                <a:cs typeface="Fibel Nord"/>
              </a:defRPr>
            </a:lvl1pPr>
          </a:lstStyle>
          <a:p>
            <a:pPr>
              <a:defRPr/>
            </a:pPr>
            <a:r>
              <a:rPr sz="1600" dirty="0" err="1"/>
              <a:t>erste</a:t>
            </a:r>
            <a:r>
              <a:rPr sz="1600" dirty="0"/>
              <a:t> </a:t>
            </a:r>
            <a:r>
              <a:rPr lang="de-DE" sz="1600" dirty="0"/>
              <a:t>Fassung</a:t>
            </a:r>
            <a:endParaRPr sz="1600" dirty="0"/>
          </a:p>
        </p:txBody>
      </p:sp>
      <p:sp>
        <p:nvSpPr>
          <p:cNvPr id="26" name="Slide Number Placeholder 3">
            <a:extLst>
              <a:ext uri="{FF2B5EF4-FFF2-40B4-BE49-F238E27FC236}">
                <a16:creationId xmlns:a16="http://schemas.microsoft.com/office/drawing/2014/main" id="{840545DA-30BB-4D6B-82E2-91F1C2CAB1BB}"/>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207</a:t>
            </a:fld>
            <a:endParaRPr lang="de-DE" dirty="0"/>
          </a:p>
        </p:txBody>
      </p:sp>
      <p:pic>
        <p:nvPicPr>
          <p:cNvPr id="21" name="Picture 20">
            <a:extLst>
              <a:ext uri="{FF2B5EF4-FFF2-40B4-BE49-F238E27FC236}">
                <a16:creationId xmlns:a16="http://schemas.microsoft.com/office/drawing/2014/main" id="{DC49ACEA-534A-4E54-861F-9F390F18A0D9}"/>
              </a:ext>
            </a:extLst>
          </p:cNvPr>
          <p:cNvPicPr>
            <a:picLocks noChangeAspect="1"/>
          </p:cNvPicPr>
          <p:nvPr/>
        </p:nvPicPr>
        <p:blipFill rotWithShape="1">
          <a:blip r:embed="rId2">
            <a:extLst>
              <a:ext uri="{28A0092B-C50C-407E-A947-70E740481C1C}">
                <a14:useLocalDpi xmlns:a14="http://schemas.microsoft.com/office/drawing/2010/main" val="0"/>
              </a:ext>
            </a:extLst>
          </a:blip>
          <a:srcRect l="38418" t="28082" r="5237" b="25687"/>
          <a:stretch/>
        </p:blipFill>
        <p:spPr bwMode="auto">
          <a:xfrm>
            <a:off x="2015538" y="3429738"/>
            <a:ext cx="4733961" cy="6156423"/>
          </a:xfrm>
          <a:prstGeom prst="rect">
            <a:avLst/>
          </a:prstGeom>
        </p:spPr>
      </p:pic>
      <p:sp>
        <p:nvSpPr>
          <p:cNvPr id="23" name="Rectangle 22">
            <a:extLst>
              <a:ext uri="{FF2B5EF4-FFF2-40B4-BE49-F238E27FC236}">
                <a16:creationId xmlns:a16="http://schemas.microsoft.com/office/drawing/2014/main" id="{ECC3B896-975E-465E-BAB6-419C0250FDD2}"/>
              </a:ext>
            </a:extLst>
          </p:cNvPr>
          <p:cNvSpPr/>
          <p:nvPr/>
        </p:nvSpPr>
        <p:spPr bwMode="auto">
          <a:xfrm>
            <a:off x="2015537" y="3582280"/>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4" name="Rectangle 23">
            <a:extLst>
              <a:ext uri="{FF2B5EF4-FFF2-40B4-BE49-F238E27FC236}">
                <a16:creationId xmlns:a16="http://schemas.microsoft.com/office/drawing/2014/main" id="{137E72A5-E121-47A7-8977-DDEB4839ADD6}"/>
              </a:ext>
            </a:extLst>
          </p:cNvPr>
          <p:cNvSpPr/>
          <p:nvPr/>
        </p:nvSpPr>
        <p:spPr bwMode="auto">
          <a:xfrm>
            <a:off x="2015537" y="4388782"/>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5" name="Rectangle 24">
            <a:extLst>
              <a:ext uri="{FF2B5EF4-FFF2-40B4-BE49-F238E27FC236}">
                <a16:creationId xmlns:a16="http://schemas.microsoft.com/office/drawing/2014/main" id="{B163A63B-ADD3-4E4A-817C-8DD4B10A0561}"/>
              </a:ext>
            </a:extLst>
          </p:cNvPr>
          <p:cNvSpPr/>
          <p:nvPr/>
        </p:nvSpPr>
        <p:spPr bwMode="auto">
          <a:xfrm>
            <a:off x="2015538" y="5199825"/>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5" name="Rectangle 34">
            <a:extLst>
              <a:ext uri="{FF2B5EF4-FFF2-40B4-BE49-F238E27FC236}">
                <a16:creationId xmlns:a16="http://schemas.microsoft.com/office/drawing/2014/main" id="{7949AC0A-3E5D-441B-B091-D83B747447C0}"/>
              </a:ext>
            </a:extLst>
          </p:cNvPr>
          <p:cNvSpPr/>
          <p:nvPr/>
        </p:nvSpPr>
        <p:spPr bwMode="auto">
          <a:xfrm>
            <a:off x="2015538" y="6006327"/>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0" name="Rectangle 39">
            <a:extLst>
              <a:ext uri="{FF2B5EF4-FFF2-40B4-BE49-F238E27FC236}">
                <a16:creationId xmlns:a16="http://schemas.microsoft.com/office/drawing/2014/main" id="{37E7F1B5-3E1C-49B4-B342-2005E4DD0E68}"/>
              </a:ext>
            </a:extLst>
          </p:cNvPr>
          <p:cNvSpPr/>
          <p:nvPr/>
        </p:nvSpPr>
        <p:spPr bwMode="auto">
          <a:xfrm>
            <a:off x="2015536" y="6809742"/>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2" name="Rectangle 41">
            <a:extLst>
              <a:ext uri="{FF2B5EF4-FFF2-40B4-BE49-F238E27FC236}">
                <a16:creationId xmlns:a16="http://schemas.microsoft.com/office/drawing/2014/main" id="{2B51B9AC-DBC9-484C-8634-2C19CF6C4547}"/>
              </a:ext>
            </a:extLst>
          </p:cNvPr>
          <p:cNvSpPr/>
          <p:nvPr/>
        </p:nvSpPr>
        <p:spPr bwMode="auto">
          <a:xfrm>
            <a:off x="2015537" y="7620785"/>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3" name="Rectangle 42">
            <a:extLst>
              <a:ext uri="{FF2B5EF4-FFF2-40B4-BE49-F238E27FC236}">
                <a16:creationId xmlns:a16="http://schemas.microsoft.com/office/drawing/2014/main" id="{2B572E94-354F-4711-83A4-7E67CB50E166}"/>
              </a:ext>
            </a:extLst>
          </p:cNvPr>
          <p:cNvSpPr/>
          <p:nvPr/>
        </p:nvSpPr>
        <p:spPr bwMode="auto">
          <a:xfrm>
            <a:off x="2015537" y="8427287"/>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4" name="Rectangle 43">
            <a:extLst>
              <a:ext uri="{FF2B5EF4-FFF2-40B4-BE49-F238E27FC236}">
                <a16:creationId xmlns:a16="http://schemas.microsoft.com/office/drawing/2014/main" id="{497EC39F-A74A-4844-98C6-A58050B8BB02}"/>
              </a:ext>
            </a:extLst>
          </p:cNvPr>
          <p:cNvSpPr/>
          <p:nvPr/>
        </p:nvSpPr>
        <p:spPr bwMode="auto">
          <a:xfrm>
            <a:off x="2015537" y="9233031"/>
            <a:ext cx="473396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graphicFrame>
        <p:nvGraphicFramePr>
          <p:cNvPr id="22" name="Tabelle 21"/>
          <p:cNvGraphicFramePr>
            <a:graphicFrameLocks noGrp="1"/>
          </p:cNvGraphicFramePr>
          <p:nvPr/>
        </p:nvGraphicFramePr>
        <p:xfrm>
          <a:off x="424830" y="2532229"/>
          <a:ext cx="6522708" cy="7053933"/>
        </p:xfrm>
        <a:graphic>
          <a:graphicData uri="http://schemas.openxmlformats.org/drawingml/2006/table">
            <a:tbl>
              <a:tblPr firstRow="1" bandRow="1">
                <a:tableStyleId>{5940675A-B579-460E-94D1-54222C63F5DA}</a:tableStyleId>
              </a:tblPr>
              <a:tblGrid>
                <a:gridCol w="1485707">
                  <a:extLst>
                    <a:ext uri="{9D8B030D-6E8A-4147-A177-3AD203B41FA5}">
                      <a16:colId xmlns:a16="http://schemas.microsoft.com/office/drawing/2014/main" val="20000"/>
                    </a:ext>
                  </a:extLst>
                </a:gridCol>
                <a:gridCol w="5037001">
                  <a:extLst>
                    <a:ext uri="{9D8B030D-6E8A-4147-A177-3AD203B41FA5}">
                      <a16:colId xmlns:a16="http://schemas.microsoft.com/office/drawing/2014/main" val="20001"/>
                    </a:ext>
                  </a:extLst>
                </a:gridCol>
              </a:tblGrid>
              <a:tr h="591808">
                <a:tc>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Calibri"/>
                        <a:cs typeface="Calibri"/>
                      </a:endParaRPr>
                    </a:p>
                  </a:txBody>
                  <a:tcPr/>
                </a:tc>
                <a:tc>
                  <a:txBody>
                    <a:bodyPr/>
                    <a:lstStyle/>
                    <a:p>
                      <a:pPr marL="0" marR="0" lvl="0" indent="0" algn="l" defTabSz="457200">
                        <a:lnSpc>
                          <a:spcPct val="100000"/>
                        </a:lnSpc>
                        <a:spcBef>
                          <a:spcPts val="0"/>
                        </a:spcBef>
                        <a:spcAft>
                          <a:spcPts val="0"/>
                        </a:spcAft>
                        <a:buClrTx/>
                        <a:buSzTx/>
                        <a:buFontTx/>
                        <a:buNone/>
                        <a:defRPr/>
                      </a:pPr>
                      <a:r>
                        <a:rPr lang="de-DE" sz="1600" b="1" spc="50" baseline="0" dirty="0">
                          <a:latin typeface="Fibel Nord"/>
                          <a:ea typeface="Fibel Nord"/>
                          <a:cs typeface="Fibel Nord"/>
                        </a:rPr>
                        <a:t>Schreibe die Antworten aus deiner Tabelle in ganzen Sätzen.</a:t>
                      </a:r>
                      <a:endParaRPr lang="de-DE" sz="1600" b="1" spc="50" baseline="0" dirty="0"/>
                    </a:p>
                  </a:txBody>
                  <a:tcPr>
                    <a:lnB w="12700" algn="ctr">
                      <a:solidFill>
                        <a:schemeClr val="tx1"/>
                      </a:solidFill>
                    </a:lnB>
                  </a:tcPr>
                </a:tc>
                <a:extLst>
                  <a:ext uri="{0D108BD9-81ED-4DB2-BD59-A6C34878D82A}">
                    <a16:rowId xmlns:a16="http://schemas.microsoft.com/office/drawing/2014/main" val="10000"/>
                  </a:ext>
                </a:extLst>
              </a:tr>
              <a:tr h="678794">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Wie</a:t>
                      </a:r>
                      <a:r>
                        <a:rPr lang="de-DE" sz="1600" b="0" i="0" u="none" strike="noStrike" cap="none" spc="50" baseline="0" dirty="0">
                          <a:ln>
                            <a:noFill/>
                          </a:ln>
                          <a:solidFill>
                            <a:srgbClr val="000000"/>
                          </a:solidFill>
                          <a:latin typeface="Fibel Nord" panose="020B0603050302020204" pitchFamily="34" charset="0"/>
                          <a:ea typeface="Calibri"/>
                          <a:cs typeface="Calibri"/>
                        </a:rPr>
                        <a:t> heißt die Geschichte?</a:t>
                      </a:r>
                      <a:endParaRPr sz="1600" spc="50" baseline="0" dirty="0">
                        <a:latin typeface="Fibel Nord" panose="020B0603050302020204" pitchFamily="34" charset="0"/>
                      </a:endParaRPr>
                    </a:p>
                  </a:txBody>
                  <a:tcPr>
                    <a:solidFill>
                      <a:schemeClr val="accent4">
                        <a:lumMod val="20000"/>
                        <a:lumOff val="80000"/>
                      </a:schemeClr>
                    </a:solidFill>
                  </a:tcPr>
                </a:tc>
                <a:tc>
                  <a:txBody>
                    <a:bodyPr/>
                    <a:lstStyle/>
                    <a:p>
                      <a:pPr algn="l">
                        <a:defRPr/>
                      </a:pPr>
                      <a:endParaRPr lang="de-DE" sz="1800" dirty="0">
                        <a:solidFill>
                          <a:schemeClr val="accent1">
                            <a:lumMod val="75000"/>
                          </a:schemeClr>
                        </a:solidFill>
                        <a:latin typeface="Noteworthy Light"/>
                        <a:ea typeface="Noteworthy Light"/>
                        <a:cs typeface="Calibri"/>
                      </a:endParaRPr>
                    </a:p>
                  </a:txBody>
                  <a:tcPr>
                    <a:lnT w="12700" algn="ctr">
                      <a:solidFill>
                        <a:schemeClr val="tx1"/>
                      </a:solidFill>
                    </a:lnT>
                    <a:lnB w="12700" algn="ctr">
                      <a:noFill/>
                    </a:lnB>
                  </a:tcPr>
                </a:tc>
                <a:extLst>
                  <a:ext uri="{0D108BD9-81ED-4DB2-BD59-A6C34878D82A}">
                    <a16:rowId xmlns:a16="http://schemas.microsoft.com/office/drawing/2014/main" val="10001"/>
                  </a:ext>
                </a:extLst>
              </a:tr>
              <a:tr h="605783">
                <a:tc rowSpan="4">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Wann </a:t>
                      </a:r>
                      <a:r>
                        <a:rPr lang="de-DE" sz="1600" b="0" i="0" u="none" strike="noStrike" cap="none" spc="50" baseline="0" dirty="0">
                          <a:ln>
                            <a:noFill/>
                          </a:ln>
                          <a:solidFill>
                            <a:srgbClr val="000000"/>
                          </a:solidFill>
                          <a:latin typeface="Fibel Nord" panose="020B0603050302020204" pitchFamily="34" charset="0"/>
                          <a:ea typeface="Calibri"/>
                          <a:cs typeface="Calibri"/>
                        </a:rPr>
                        <a:t>und</a:t>
                      </a:r>
                      <a:r>
                        <a:rPr lang="de-DE" sz="1600" b="1" i="0" u="none" strike="noStrike" cap="none" spc="50" baseline="0" dirty="0">
                          <a:ln>
                            <a:noFill/>
                          </a:ln>
                          <a:solidFill>
                            <a:srgbClr val="000000"/>
                          </a:solidFill>
                          <a:latin typeface="Fibel Nord" panose="020B0603050302020204" pitchFamily="34" charset="0"/>
                          <a:ea typeface="Calibri"/>
                          <a:cs typeface="Calibri"/>
                        </a:rPr>
                        <a:t> wo</a:t>
                      </a:r>
                      <a:r>
                        <a:rPr lang="de-DE" sz="1600" b="0" i="0" u="none" strike="noStrike" cap="none" spc="50" baseline="0" dirty="0">
                          <a:ln>
                            <a:noFill/>
                          </a:ln>
                          <a:solidFill>
                            <a:srgbClr val="000000"/>
                          </a:solidFill>
                          <a:latin typeface="Fibel Nord" panose="020B0603050302020204" pitchFamily="34" charset="0"/>
                          <a:ea typeface="Calibri"/>
                          <a:cs typeface="Calibri"/>
                        </a:rPr>
                        <a:t> spielt die Geschichte?</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Wer</a:t>
                      </a:r>
                      <a:r>
                        <a:rPr lang="de-DE" sz="1600" b="0" i="0" u="none" strike="noStrike" cap="none" spc="50" baseline="0" dirty="0">
                          <a:ln>
                            <a:noFill/>
                          </a:ln>
                          <a:solidFill>
                            <a:srgbClr val="000000"/>
                          </a:solidFill>
                          <a:latin typeface="Fibel Nord" panose="020B0603050302020204" pitchFamily="34" charset="0"/>
                          <a:ea typeface="Calibri"/>
                          <a:cs typeface="Calibri"/>
                        </a:rPr>
                        <a:t> kommt in der Geschichte vor? </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endParaRPr lang="de-DE" sz="1600" b="0" i="0" u="none" strike="noStrike" cap="none" spc="50" baseline="0" dirty="0">
                        <a:ln>
                          <a:noFill/>
                        </a:ln>
                        <a:solidFill>
                          <a:srgbClr val="000000"/>
                        </a:solidFill>
                        <a:latin typeface="Fibel Nord" panose="020B0603050302020204" pitchFamily="34" charset="0"/>
                        <a:ea typeface="Calibri"/>
                        <a:cs typeface="Calibri"/>
                      </a:endParaRPr>
                    </a:p>
                  </a:txBody>
                  <a:tcPr>
                    <a:solidFill>
                      <a:schemeClr val="accent4">
                        <a:lumMod val="20000"/>
                        <a:lumOff val="80000"/>
                      </a:schemeClr>
                    </a:solidFill>
                  </a:tcPr>
                </a:tc>
                <a:tc>
                  <a:txBody>
                    <a:bodyPr/>
                    <a:lstStyle/>
                    <a:p>
                      <a:pPr algn="l">
                        <a:defRPr/>
                      </a:pPr>
                      <a:endParaRPr lang="de-DE" sz="1600">
                        <a:latin typeface="Calibri"/>
                        <a:cs typeface="Calibri"/>
                      </a:endParaRPr>
                    </a:p>
                  </a:txBody>
                  <a:tcPr>
                    <a:lnT w="12700" algn="ctr">
                      <a:noFill/>
                    </a:lnT>
                    <a:lnB w="12700" algn="ctr">
                      <a:noFill/>
                    </a:lnB>
                    <a:noFill/>
                  </a:tcPr>
                </a:tc>
                <a:extLst>
                  <a:ext uri="{0D108BD9-81ED-4DB2-BD59-A6C34878D82A}">
                    <a16:rowId xmlns:a16="http://schemas.microsoft.com/office/drawing/2014/main" val="10002"/>
                  </a:ext>
                </a:extLst>
              </a:tr>
              <a:tr h="953120">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algn="l">
                        <a:defRPr/>
                      </a:pPr>
                      <a:endParaRPr lang="de-DE" sz="1600" dirty="0">
                        <a:latin typeface="Calibri"/>
                        <a:cs typeface="Calibri"/>
                      </a:endParaRPr>
                    </a:p>
                  </a:txBody>
                  <a:tcPr>
                    <a:lnT w="12700" algn="ctr">
                      <a:noFill/>
                    </a:lnT>
                    <a:lnB w="12700" algn="ctr">
                      <a:noFill/>
                    </a:lnB>
                    <a:noFill/>
                  </a:tcPr>
                </a:tc>
                <a:extLst>
                  <a:ext uri="{0D108BD9-81ED-4DB2-BD59-A6C34878D82A}">
                    <a16:rowId xmlns:a16="http://schemas.microsoft.com/office/drawing/2014/main" val="10003"/>
                  </a:ext>
                </a:extLst>
              </a:tr>
              <a:tr h="1440863">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algn="l">
                        <a:defRPr/>
                      </a:pPr>
                      <a:endParaRPr lang="de-DE" sz="1600">
                        <a:latin typeface="Calibri"/>
                        <a:cs typeface="Calibri"/>
                      </a:endParaRPr>
                    </a:p>
                    <a:p>
                      <a:pPr algn="l">
                        <a:defRPr/>
                      </a:pPr>
                      <a:endParaRPr lang="de-DE" sz="1600">
                        <a:latin typeface="Calibri"/>
                        <a:cs typeface="Calibri"/>
                      </a:endParaRPr>
                    </a:p>
                    <a:p>
                      <a:pPr algn="l">
                        <a:defRPr/>
                      </a:pPr>
                      <a:endParaRPr lang="de-DE" sz="1600">
                        <a:latin typeface="Calibri"/>
                        <a:cs typeface="Calibri"/>
                      </a:endParaRPr>
                    </a:p>
                  </a:txBody>
                  <a:tcPr>
                    <a:lnT w="12700" algn="ctr">
                      <a:noFill/>
                    </a:lnT>
                    <a:lnB w="12700" algn="ctr">
                      <a:noFill/>
                    </a:lnB>
                    <a:noFill/>
                  </a:tcPr>
                </a:tc>
                <a:extLst>
                  <a:ext uri="{0D108BD9-81ED-4DB2-BD59-A6C34878D82A}">
                    <a16:rowId xmlns:a16="http://schemas.microsoft.com/office/drawing/2014/main" val="10004"/>
                  </a:ext>
                </a:extLst>
              </a:tr>
              <a:tr h="2783565">
                <a:tc vMerge="1">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Fibel Nord"/>
                        <a:ea typeface="+mn-ea"/>
                        <a:cs typeface="Calibri"/>
                      </a:endParaRPr>
                    </a:p>
                  </a:txBody>
                  <a:tcPr>
                    <a:noFill/>
                  </a:tcPr>
                </a:tc>
                <a:tc>
                  <a:txBody>
                    <a:bodyPr/>
                    <a:lstStyle/>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p>
                      <a:pPr marL="0" marR="0" lvl="0" indent="0" algn="l" defTabSz="914400">
                        <a:lnSpc>
                          <a:spcPct val="100000"/>
                        </a:lnSpc>
                        <a:spcBef>
                          <a:spcPts val="0"/>
                        </a:spcBef>
                        <a:spcAft>
                          <a:spcPts val="0"/>
                        </a:spcAft>
                        <a:buClrTx/>
                        <a:buSzTx/>
                        <a:buFontTx/>
                        <a:buNone/>
                        <a:defRPr/>
                      </a:pPr>
                      <a:endParaRPr lang="de-DE" sz="1600" dirty="0">
                        <a:latin typeface="Calibri"/>
                        <a:cs typeface="Calibri"/>
                      </a:endParaRPr>
                    </a:p>
                  </a:txBody>
                  <a:tcPr>
                    <a:lnT w="12700" algn="ctr">
                      <a:noFill/>
                    </a:lnT>
                    <a:noFill/>
                  </a:tcPr>
                </a:tc>
                <a:extLst>
                  <a:ext uri="{0D108BD9-81ED-4DB2-BD59-A6C34878D82A}">
                    <a16:rowId xmlns:a16="http://schemas.microsoft.com/office/drawing/2014/main" val="10005"/>
                  </a:ext>
                </a:extLst>
              </a:tr>
            </a:tbl>
          </a:graphicData>
        </a:graphic>
      </p:graphicFrame>
      <p:grpSp>
        <p:nvGrpSpPr>
          <p:cNvPr id="30" name="Group 29">
            <a:extLst>
              <a:ext uri="{FF2B5EF4-FFF2-40B4-BE49-F238E27FC236}">
                <a16:creationId xmlns:a16="http://schemas.microsoft.com/office/drawing/2014/main" id="{65211E1B-200D-412D-8051-E8ADFAFB9DF1}"/>
              </a:ext>
            </a:extLst>
          </p:cNvPr>
          <p:cNvGrpSpPr/>
          <p:nvPr/>
        </p:nvGrpSpPr>
        <p:grpSpPr>
          <a:xfrm>
            <a:off x="-251724" y="430642"/>
            <a:ext cx="7620000" cy="706497"/>
            <a:chOff x="-251724" y="430642"/>
            <a:chExt cx="7620000" cy="706497"/>
          </a:xfrm>
        </p:grpSpPr>
        <p:sp>
          <p:nvSpPr>
            <p:cNvPr id="31" name="TextBox 2">
              <a:extLst>
                <a:ext uri="{FF2B5EF4-FFF2-40B4-BE49-F238E27FC236}">
                  <a16:creationId xmlns:a16="http://schemas.microsoft.com/office/drawing/2014/main" id="{21E403C3-592D-4249-9DB1-7AA003D43F06}"/>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12.1a: Eine Bildergeschichte schreiben</a:t>
              </a:r>
            </a:p>
          </p:txBody>
        </p:sp>
        <p:sp>
          <p:nvSpPr>
            <p:cNvPr id="32" name="Rectangle 7">
              <a:extLst>
                <a:ext uri="{FF2B5EF4-FFF2-40B4-BE49-F238E27FC236}">
                  <a16:creationId xmlns:a16="http://schemas.microsoft.com/office/drawing/2014/main" id="{A0514725-7D0F-4078-AFF4-EE1824C76F24}"/>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27" name="Circle">
            <a:extLst>
              <a:ext uri="{FF2B5EF4-FFF2-40B4-BE49-F238E27FC236}">
                <a16:creationId xmlns:a16="http://schemas.microsoft.com/office/drawing/2014/main" id="{27782BD8-4281-4C3B-9D58-52F98FE58A72}"/>
              </a:ext>
            </a:extLst>
          </p:cNvPr>
          <p:cNvSpPr/>
          <p:nvPr/>
        </p:nvSpPr>
        <p:spPr bwMode="auto">
          <a:xfrm>
            <a:off x="367544" y="1206845"/>
            <a:ext cx="465170" cy="388996"/>
          </a:xfrm>
          <a:custGeom>
            <a:avLst/>
            <a:gdLst>
              <a:gd name="connsiteX0" fmla="*/ 0 w 465170"/>
              <a:gd name="connsiteY0" fmla="*/ 194498 h 388996"/>
              <a:gd name="connsiteX1" fmla="*/ 232585 w 465170"/>
              <a:gd name="connsiteY1" fmla="*/ 0 h 388996"/>
              <a:gd name="connsiteX2" fmla="*/ 465170 w 465170"/>
              <a:gd name="connsiteY2" fmla="*/ 194498 h 388996"/>
              <a:gd name="connsiteX3" fmla="*/ 232585 w 465170"/>
              <a:gd name="connsiteY3" fmla="*/ 388996 h 388996"/>
              <a:gd name="connsiteX4" fmla="*/ 0 w 465170"/>
              <a:gd name="connsiteY4" fmla="*/ 194498 h 3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170" h="388996" fill="none" extrusionOk="0">
                <a:moveTo>
                  <a:pt x="0" y="194498"/>
                </a:moveTo>
                <a:cubicBezTo>
                  <a:pt x="-21087" y="61372"/>
                  <a:pt x="113665" y="1804"/>
                  <a:pt x="232585" y="0"/>
                </a:cubicBezTo>
                <a:cubicBezTo>
                  <a:pt x="374535" y="12627"/>
                  <a:pt x="441651" y="81789"/>
                  <a:pt x="465170" y="194498"/>
                </a:cubicBezTo>
                <a:cubicBezTo>
                  <a:pt x="493763" y="319630"/>
                  <a:pt x="344349" y="390472"/>
                  <a:pt x="232585" y="388996"/>
                </a:cubicBezTo>
                <a:cubicBezTo>
                  <a:pt x="101773" y="368414"/>
                  <a:pt x="15517" y="292709"/>
                  <a:pt x="0" y="194498"/>
                </a:cubicBezTo>
                <a:close/>
              </a:path>
              <a:path w="465170" h="388996" stroke="0" extrusionOk="0">
                <a:moveTo>
                  <a:pt x="0" y="194498"/>
                </a:moveTo>
                <a:cubicBezTo>
                  <a:pt x="24087" y="98506"/>
                  <a:pt x="101965" y="-8839"/>
                  <a:pt x="232585" y="0"/>
                </a:cubicBezTo>
                <a:cubicBezTo>
                  <a:pt x="361153" y="-27177"/>
                  <a:pt x="465331" y="116708"/>
                  <a:pt x="465170" y="194498"/>
                </a:cubicBezTo>
                <a:cubicBezTo>
                  <a:pt x="463721" y="309174"/>
                  <a:pt x="361575" y="353400"/>
                  <a:pt x="232585" y="388996"/>
                </a:cubicBezTo>
                <a:cubicBezTo>
                  <a:pt x="97651" y="388006"/>
                  <a:pt x="8987" y="300942"/>
                  <a:pt x="0" y="19449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33" name="1">
            <a:extLst>
              <a:ext uri="{FF2B5EF4-FFF2-40B4-BE49-F238E27FC236}">
                <a16:creationId xmlns:a16="http://schemas.microsoft.com/office/drawing/2014/main" id="{DDF8BC28-C9DD-47C1-8E4A-BA7CCDB4CDF3}"/>
              </a:ext>
            </a:extLst>
          </p:cNvPr>
          <p:cNvSpPr txBox="1"/>
          <p:nvPr/>
        </p:nvSpPr>
        <p:spPr bwMode="auto">
          <a:xfrm>
            <a:off x="511611" y="1171719"/>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dirty="0"/>
              <a:t>1</a:t>
            </a:r>
            <a:endParaRPr dirty="0"/>
          </a:p>
        </p:txBody>
      </p:sp>
      <p:sp>
        <p:nvSpPr>
          <p:cNvPr id="36" name="TextBox 22">
            <a:extLst>
              <a:ext uri="{FF2B5EF4-FFF2-40B4-BE49-F238E27FC236}">
                <a16:creationId xmlns:a16="http://schemas.microsoft.com/office/drawing/2014/main" id="{AAF50354-4006-470C-8B7E-26EC6C10F859}"/>
              </a:ext>
            </a:extLst>
          </p:cNvPr>
          <p:cNvSpPr txBox="1"/>
          <p:nvPr/>
        </p:nvSpPr>
        <p:spPr bwMode="auto">
          <a:xfrm>
            <a:off x="1002600" y="1140325"/>
            <a:ext cx="4964543"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Schreibe eine passende Geschichte zu den Bildern.</a:t>
            </a:r>
            <a:endParaRPr spc="50" dirty="0"/>
          </a:p>
          <a:p>
            <a:pPr>
              <a:defRPr/>
            </a:pPr>
            <a:r>
              <a:rPr lang="de-DE" spc="50" dirty="0"/>
              <a:t>Schreibe nur auf die weißen Linien. Die grauen Linien werden später für die Überarbeitung genutzt. </a:t>
            </a:r>
            <a:endParaRPr spc="50" dirty="0"/>
          </a:p>
        </p:txBody>
      </p:sp>
      <p:pic>
        <p:nvPicPr>
          <p:cNvPr id="37" name="Picture 4" descr="Icon, Symbol, Stift, Bleistift, Design">
            <a:extLst>
              <a:ext uri="{FF2B5EF4-FFF2-40B4-BE49-F238E27FC236}">
                <a16:creationId xmlns:a16="http://schemas.microsoft.com/office/drawing/2014/main" id="{F8B921A7-ADEB-425D-A6A2-9D533787E5A5}"/>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
        <p:nvSpPr>
          <p:cNvPr id="38" name="TextBox 37">
            <a:extLst>
              <a:ext uri="{FF2B5EF4-FFF2-40B4-BE49-F238E27FC236}">
                <a16:creationId xmlns:a16="http://schemas.microsoft.com/office/drawing/2014/main" id="{9D1D02D2-E593-4082-BEAC-A1D6B2D39128}"/>
              </a:ext>
            </a:extLst>
          </p:cNvPr>
          <p:cNvSpPr txBox="1"/>
          <p:nvPr/>
        </p:nvSpPr>
        <p:spPr bwMode="auto">
          <a:xfrm>
            <a:off x="958531" y="2043138"/>
            <a:ext cx="5496897"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Benutze deine Stichpunkte zu den W-Fragen als Hilfestellung.</a:t>
            </a:r>
          </a:p>
          <a:p>
            <a:endParaRPr lang="de-DE" dirty="0">
              <a:latin typeface="Fibel Nord" panose="020B0603050302020204" pitchFamily="34" charset="0"/>
            </a:endParaRPr>
          </a:p>
        </p:txBody>
      </p:sp>
      <p:pic>
        <p:nvPicPr>
          <p:cNvPr id="2" name="Picture 2" descr="Pfeile, Blau, Fokal, Center, Design">
            <a:extLst>
              <a:ext uri="{FF2B5EF4-FFF2-40B4-BE49-F238E27FC236}">
                <a16:creationId xmlns:a16="http://schemas.microsoft.com/office/drawing/2014/main" id="{476271F1-709B-2F77-70F0-3D1E115A9B5F}"/>
              </a:ext>
            </a:extLst>
          </p:cNvPr>
          <p:cNvPicPr>
            <a:picLocks noChangeAspect="1" noChangeArrowheads="1"/>
          </p:cNvPicPr>
          <p:nvPr/>
        </p:nvPicPr>
        <p:blipFill>
          <a:blip r:embed="rId4">
            <a:duotone>
              <a:schemeClr val="accent2">
                <a:shade val="45000"/>
                <a:satMod val="135000"/>
              </a:schemeClr>
              <a:prstClr val="white"/>
            </a:duotone>
          </a:blip>
          <a:srcRect l="13295" t="61715" r="57724" b="16864"/>
          <a:stretch/>
        </p:blipFill>
        <p:spPr bwMode="auto">
          <a:xfrm rot="1606988">
            <a:off x="5741481" y="9474640"/>
            <a:ext cx="809084" cy="454182"/>
          </a:xfrm>
          <a:prstGeom prst="rect">
            <a:avLst/>
          </a:prstGeom>
          <a:noFill/>
        </p:spPr>
      </p:pic>
    </p:spTree>
    <p:extLst>
      <p:ext uri="{BB962C8B-B14F-4D97-AF65-F5344CB8AC3E}">
        <p14:creationId xmlns:p14="http://schemas.microsoft.com/office/powerpoint/2010/main" val="348116374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2" name="Tabelle 21"/>
          <p:cNvGraphicFramePr>
            <a:graphicFrameLocks noGrp="1"/>
          </p:cNvGraphicFramePr>
          <p:nvPr/>
        </p:nvGraphicFramePr>
        <p:xfrm>
          <a:off x="276344" y="865960"/>
          <a:ext cx="6775809" cy="8628791"/>
        </p:xfrm>
        <a:graphic>
          <a:graphicData uri="http://schemas.openxmlformats.org/drawingml/2006/table">
            <a:tbl>
              <a:tblPr firstRow="1" bandRow="1">
                <a:tableStyleId>{5940675A-B579-460E-94D1-54222C63F5DA}</a:tableStyleId>
              </a:tblPr>
              <a:tblGrid>
                <a:gridCol w="1402144">
                  <a:extLst>
                    <a:ext uri="{9D8B030D-6E8A-4147-A177-3AD203B41FA5}">
                      <a16:colId xmlns:a16="http://schemas.microsoft.com/office/drawing/2014/main" val="20000"/>
                    </a:ext>
                  </a:extLst>
                </a:gridCol>
                <a:gridCol w="5373665">
                  <a:extLst>
                    <a:ext uri="{9D8B030D-6E8A-4147-A177-3AD203B41FA5}">
                      <a16:colId xmlns:a16="http://schemas.microsoft.com/office/drawing/2014/main" val="20001"/>
                    </a:ext>
                  </a:extLst>
                </a:gridCol>
              </a:tblGrid>
              <a:tr h="8628791">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passiert in den einzelnen Bildern?</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denken und sagen die Personen?</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panose="020B0603050302020204" pitchFamily="34" charset="0"/>
                          <a:ea typeface="Calibri"/>
                          <a:cs typeface="Calibri"/>
                        </a:rPr>
                        <a:t>Was</a:t>
                      </a:r>
                      <a:r>
                        <a:rPr lang="de-DE" sz="1600" b="0" i="0" u="none" strike="noStrike" cap="none" spc="50" baseline="0" dirty="0">
                          <a:ln>
                            <a:noFill/>
                          </a:ln>
                          <a:solidFill>
                            <a:srgbClr val="000000"/>
                          </a:solidFill>
                          <a:latin typeface="Fibel Nord" panose="020B0603050302020204" pitchFamily="34" charset="0"/>
                          <a:ea typeface="Calibri"/>
                          <a:cs typeface="Calibri"/>
                        </a:rPr>
                        <a:t> ist der Höhepunkt?</a:t>
                      </a:r>
                      <a:endParaRPr sz="1600" spc="50" baseline="0" dirty="0">
                        <a:latin typeface="Fibel Nord" panose="020B0603050302020204" pitchFamily="34" charset="0"/>
                      </a:endParaRPr>
                    </a:p>
                    <a:p>
                      <a:pPr marL="0" marR="0" lvl="0" indent="0" algn="l" defTabSz="914400">
                        <a:lnSpc>
                          <a:spcPct val="100000"/>
                        </a:lnSpc>
                        <a:spcBef>
                          <a:spcPts val="0"/>
                        </a:spcBef>
                        <a:spcAft>
                          <a:spcPts val="0"/>
                        </a:spcAft>
                        <a:buClrTx/>
                        <a:buSzTx/>
                        <a:buFontTx/>
                        <a:buNone/>
                        <a:defRPr/>
                      </a:pPr>
                      <a:endParaRPr lang="de-DE" sz="1600" b="0" i="0" u="none" strike="noStrike" cap="none" spc="0" dirty="0">
                        <a:ln>
                          <a:noFill/>
                        </a:ln>
                        <a:solidFill>
                          <a:srgbClr val="000000"/>
                        </a:solidFill>
                        <a:latin typeface="Fibel Nord"/>
                        <a:ea typeface="Calibri"/>
                        <a:cs typeface="Calibri"/>
                      </a:endParaRPr>
                    </a:p>
                  </a:txBody>
                  <a:tcPr>
                    <a:lnB w="12700" algn="ctr">
                      <a:solidFill>
                        <a:schemeClr val="tx1"/>
                      </a:solidFill>
                    </a:lnB>
                    <a:solidFill>
                      <a:schemeClr val="accent6">
                        <a:lumMod val="20000"/>
                        <a:lumOff val="80000"/>
                      </a:schemeClr>
                    </a:solidFill>
                  </a:tcPr>
                </a:tc>
                <a:tc>
                  <a:txBody>
                    <a:bodyPr/>
                    <a:lstStyle/>
                    <a:p>
                      <a:pPr algn="l">
                        <a:defRPr/>
                      </a:pPr>
                      <a:endParaRPr lang="de-DE" sz="1600" dirty="0">
                        <a:latin typeface="Calibri"/>
                        <a:cs typeface="Calibri"/>
                      </a:endParaRPr>
                    </a:p>
                  </a:txBody>
                  <a:tcPr>
                    <a:lnB w="12700" algn="ctr">
                      <a:solidFill>
                        <a:schemeClr val="tx1"/>
                      </a:solidFill>
                    </a:lnB>
                  </a:tcPr>
                </a:tc>
                <a:extLst>
                  <a:ext uri="{0D108BD9-81ED-4DB2-BD59-A6C34878D82A}">
                    <a16:rowId xmlns:a16="http://schemas.microsoft.com/office/drawing/2014/main" val="10000"/>
                  </a:ext>
                </a:extLst>
              </a:tr>
            </a:tbl>
          </a:graphicData>
        </a:graphic>
      </p:graphicFrame>
      <p:sp>
        <p:nvSpPr>
          <p:cNvPr id="9" name="1"/>
          <p:cNvSpPr txBox="1"/>
          <p:nvPr/>
        </p:nvSpPr>
        <p:spPr bwMode="auto">
          <a:xfrm>
            <a:off x="453134" y="1270167"/>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endParaRPr/>
          </a:p>
        </p:txBody>
      </p:sp>
      <p:pic>
        <p:nvPicPr>
          <p:cNvPr id="17" name="Picture 16">
            <a:extLst>
              <a:ext uri="{FF2B5EF4-FFF2-40B4-BE49-F238E27FC236}">
                <a16:creationId xmlns:a16="http://schemas.microsoft.com/office/drawing/2014/main" id="{66B7D76E-EF9E-4A8B-BFCF-3AD7D733C8AD}"/>
              </a:ext>
            </a:extLst>
          </p:cNvPr>
          <p:cNvPicPr>
            <a:picLocks noChangeAspect="1"/>
          </p:cNvPicPr>
          <p:nvPr/>
        </p:nvPicPr>
        <p:blipFill rotWithShape="1">
          <a:blip r:embed="rId2">
            <a:extLst>
              <a:ext uri="{28A0092B-C50C-407E-A947-70E740481C1C}">
                <a14:useLocalDpi xmlns:a14="http://schemas.microsoft.com/office/drawing/2010/main" val="0"/>
              </a:ext>
            </a:extLst>
          </a:blip>
          <a:srcRect l="38418" t="11000" r="5237" b="28225"/>
          <a:stretch/>
        </p:blipFill>
        <p:spPr bwMode="auto">
          <a:xfrm>
            <a:off x="1756615" y="1175499"/>
            <a:ext cx="4986911" cy="8093144"/>
          </a:xfrm>
          <a:prstGeom prst="rect">
            <a:avLst/>
          </a:prstGeom>
        </p:spPr>
      </p:pic>
      <p:sp>
        <p:nvSpPr>
          <p:cNvPr id="18" name="Rectangle 17">
            <a:extLst>
              <a:ext uri="{FF2B5EF4-FFF2-40B4-BE49-F238E27FC236}">
                <a16:creationId xmlns:a16="http://schemas.microsoft.com/office/drawing/2014/main" id="{16FD7D4C-BAF7-49FF-BF61-0F0C694EEC41}"/>
              </a:ext>
            </a:extLst>
          </p:cNvPr>
          <p:cNvSpPr/>
          <p:nvPr/>
        </p:nvSpPr>
        <p:spPr bwMode="auto">
          <a:xfrm>
            <a:off x="1756614" y="1581496"/>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9" name="Rectangle 18">
            <a:extLst>
              <a:ext uri="{FF2B5EF4-FFF2-40B4-BE49-F238E27FC236}">
                <a16:creationId xmlns:a16="http://schemas.microsoft.com/office/drawing/2014/main" id="{14C121B9-A6FC-40E9-854E-0A97C49F6536}"/>
              </a:ext>
            </a:extLst>
          </p:cNvPr>
          <p:cNvSpPr/>
          <p:nvPr/>
        </p:nvSpPr>
        <p:spPr bwMode="auto">
          <a:xfrm>
            <a:off x="1756614" y="2387998"/>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Rectangle 31">
            <a:extLst>
              <a:ext uri="{FF2B5EF4-FFF2-40B4-BE49-F238E27FC236}">
                <a16:creationId xmlns:a16="http://schemas.microsoft.com/office/drawing/2014/main" id="{911EF4BA-0B47-4981-B133-C185F1ED2AF4}"/>
              </a:ext>
            </a:extLst>
          </p:cNvPr>
          <p:cNvSpPr/>
          <p:nvPr/>
        </p:nvSpPr>
        <p:spPr bwMode="auto">
          <a:xfrm>
            <a:off x="1756615" y="3199041"/>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3" name="Rectangle 32">
            <a:extLst>
              <a:ext uri="{FF2B5EF4-FFF2-40B4-BE49-F238E27FC236}">
                <a16:creationId xmlns:a16="http://schemas.microsoft.com/office/drawing/2014/main" id="{82AA8D90-75D9-4937-8ACA-E4B474B997E8}"/>
              </a:ext>
            </a:extLst>
          </p:cNvPr>
          <p:cNvSpPr/>
          <p:nvPr/>
        </p:nvSpPr>
        <p:spPr bwMode="auto">
          <a:xfrm>
            <a:off x="1756615" y="4005543"/>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4" name="Rectangle 33">
            <a:extLst>
              <a:ext uri="{FF2B5EF4-FFF2-40B4-BE49-F238E27FC236}">
                <a16:creationId xmlns:a16="http://schemas.microsoft.com/office/drawing/2014/main" id="{762143C6-0CD7-4B55-878F-5C0115A306E5}"/>
              </a:ext>
            </a:extLst>
          </p:cNvPr>
          <p:cNvSpPr/>
          <p:nvPr/>
        </p:nvSpPr>
        <p:spPr bwMode="auto">
          <a:xfrm>
            <a:off x="1756613" y="4808958"/>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6" name="Rectangle 35">
            <a:extLst>
              <a:ext uri="{FF2B5EF4-FFF2-40B4-BE49-F238E27FC236}">
                <a16:creationId xmlns:a16="http://schemas.microsoft.com/office/drawing/2014/main" id="{3D1E4C2B-8FC1-4154-9435-82FED41B1916}"/>
              </a:ext>
            </a:extLst>
          </p:cNvPr>
          <p:cNvSpPr/>
          <p:nvPr/>
        </p:nvSpPr>
        <p:spPr bwMode="auto">
          <a:xfrm>
            <a:off x="1756614" y="5620001"/>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7" name="Rectangle 36">
            <a:extLst>
              <a:ext uri="{FF2B5EF4-FFF2-40B4-BE49-F238E27FC236}">
                <a16:creationId xmlns:a16="http://schemas.microsoft.com/office/drawing/2014/main" id="{38BF0F9D-94C6-417A-9307-96DF9EAD5062}"/>
              </a:ext>
            </a:extLst>
          </p:cNvPr>
          <p:cNvSpPr/>
          <p:nvPr/>
        </p:nvSpPr>
        <p:spPr bwMode="auto">
          <a:xfrm>
            <a:off x="1756614" y="6426503"/>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8" name="Rectangle 37">
            <a:extLst>
              <a:ext uri="{FF2B5EF4-FFF2-40B4-BE49-F238E27FC236}">
                <a16:creationId xmlns:a16="http://schemas.microsoft.com/office/drawing/2014/main" id="{26E7F1E5-E4EC-4639-9550-BB9C30134CEA}"/>
              </a:ext>
            </a:extLst>
          </p:cNvPr>
          <p:cNvSpPr/>
          <p:nvPr/>
        </p:nvSpPr>
        <p:spPr bwMode="auto">
          <a:xfrm>
            <a:off x="1756614" y="7232247"/>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9" name="Rectangle 38">
            <a:extLst>
              <a:ext uri="{FF2B5EF4-FFF2-40B4-BE49-F238E27FC236}">
                <a16:creationId xmlns:a16="http://schemas.microsoft.com/office/drawing/2014/main" id="{B93BC4C5-9089-493A-A834-D2BCC508BE9B}"/>
              </a:ext>
            </a:extLst>
          </p:cNvPr>
          <p:cNvSpPr/>
          <p:nvPr/>
        </p:nvSpPr>
        <p:spPr bwMode="auto">
          <a:xfrm>
            <a:off x="1756613" y="8036582"/>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0" name="Rectangle 39">
            <a:extLst>
              <a:ext uri="{FF2B5EF4-FFF2-40B4-BE49-F238E27FC236}">
                <a16:creationId xmlns:a16="http://schemas.microsoft.com/office/drawing/2014/main" id="{5E776762-850C-4FAD-9A22-3DB993CC7C27}"/>
              </a:ext>
            </a:extLst>
          </p:cNvPr>
          <p:cNvSpPr/>
          <p:nvPr/>
        </p:nvSpPr>
        <p:spPr bwMode="auto">
          <a:xfrm>
            <a:off x="1756613" y="8842326"/>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3" name="Rectangle 7">
            <a:extLst>
              <a:ext uri="{FF2B5EF4-FFF2-40B4-BE49-F238E27FC236}">
                <a16:creationId xmlns:a16="http://schemas.microsoft.com/office/drawing/2014/main" id="{A5FB9115-458A-455C-810E-57A6F6082494}"/>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24" name="Slide Number Placeholder 3">
            <a:extLst>
              <a:ext uri="{FF2B5EF4-FFF2-40B4-BE49-F238E27FC236}">
                <a16:creationId xmlns:a16="http://schemas.microsoft.com/office/drawing/2014/main" id="{EA31649A-6032-4EC1-8825-C339E67C0B7E}"/>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208</a:t>
            </a:fld>
            <a:endParaRPr lang="de-DE" dirty="0"/>
          </a:p>
        </p:txBody>
      </p:sp>
      <p:pic>
        <p:nvPicPr>
          <p:cNvPr id="2" name="Picture 2" descr="Pfeile, Blau, Fokal, Center, Design">
            <a:extLst>
              <a:ext uri="{FF2B5EF4-FFF2-40B4-BE49-F238E27FC236}">
                <a16:creationId xmlns:a16="http://schemas.microsoft.com/office/drawing/2014/main" id="{CF57C466-606D-CB85-E5C3-B7AF21EEFE85}"/>
              </a:ext>
            </a:extLst>
          </p:cNvPr>
          <p:cNvPicPr>
            <a:picLocks noChangeAspect="1" noChangeArrowheads="1"/>
          </p:cNvPicPr>
          <p:nvPr/>
        </p:nvPicPr>
        <p:blipFill>
          <a:blip r:embed="rId3">
            <a:duotone>
              <a:schemeClr val="accent2">
                <a:shade val="45000"/>
                <a:satMod val="135000"/>
              </a:schemeClr>
              <a:prstClr val="white"/>
            </a:duotone>
          </a:blip>
          <a:srcRect l="13295" t="61715" r="57724" b="16864"/>
          <a:stretch/>
        </p:blipFill>
        <p:spPr bwMode="auto">
          <a:xfrm rot="1606988">
            <a:off x="5989986" y="9474640"/>
            <a:ext cx="809084" cy="454182"/>
          </a:xfrm>
          <a:prstGeom prst="rect">
            <a:avLst/>
          </a:prstGeom>
          <a:noFill/>
        </p:spPr>
      </p:pic>
      <p:sp>
        <p:nvSpPr>
          <p:cNvPr id="21" name="TextBox 2">
            <a:extLst>
              <a:ext uri="{FF2B5EF4-FFF2-40B4-BE49-F238E27FC236}">
                <a16:creationId xmlns:a16="http://schemas.microsoft.com/office/drawing/2014/main" id="{F2956BE3-4774-4A7D-8040-6EE15E205951}"/>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12.1a: Eine Bildergeschichte schreiben</a:t>
            </a:r>
          </a:p>
        </p:txBody>
      </p:sp>
    </p:spTree>
    <p:extLst>
      <p:ext uri="{BB962C8B-B14F-4D97-AF65-F5344CB8AC3E}">
        <p14:creationId xmlns:p14="http://schemas.microsoft.com/office/powerpoint/2010/main" val="146491246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2" name="Tabelle 21"/>
          <p:cNvGraphicFramePr>
            <a:graphicFrameLocks noGrp="1"/>
          </p:cNvGraphicFramePr>
          <p:nvPr/>
        </p:nvGraphicFramePr>
        <p:xfrm>
          <a:off x="276344" y="901874"/>
          <a:ext cx="6876018" cy="8574173"/>
        </p:xfrm>
        <a:graphic>
          <a:graphicData uri="http://schemas.openxmlformats.org/drawingml/2006/table">
            <a:tbl>
              <a:tblPr firstRow="1" bandRow="1">
                <a:tableStyleId>{5940675A-B579-460E-94D1-54222C63F5DA}</a:tableStyleId>
              </a:tblPr>
              <a:tblGrid>
                <a:gridCol w="1326988">
                  <a:extLst>
                    <a:ext uri="{9D8B030D-6E8A-4147-A177-3AD203B41FA5}">
                      <a16:colId xmlns:a16="http://schemas.microsoft.com/office/drawing/2014/main" val="20000"/>
                    </a:ext>
                  </a:extLst>
                </a:gridCol>
                <a:gridCol w="5549030">
                  <a:extLst>
                    <a:ext uri="{9D8B030D-6E8A-4147-A177-3AD203B41FA5}">
                      <a16:colId xmlns:a16="http://schemas.microsoft.com/office/drawing/2014/main" val="20001"/>
                    </a:ext>
                  </a:extLst>
                </a:gridCol>
              </a:tblGrid>
              <a:tr h="5359225">
                <a:tc>
                  <a:txBody>
                    <a:bodyPr/>
                    <a:lstStyle/>
                    <a:p>
                      <a:pPr marL="0" marR="0" lvl="0" indent="0" algn="l" defTabSz="914400">
                        <a:lnSpc>
                          <a:spcPct val="100000"/>
                        </a:lnSpc>
                        <a:spcBef>
                          <a:spcPts val="0"/>
                        </a:spcBef>
                        <a:spcAft>
                          <a:spcPts val="0"/>
                        </a:spcAft>
                        <a:buClrTx/>
                        <a:buSzTx/>
                        <a:buFontTx/>
                        <a:buNone/>
                        <a:defRPr/>
                      </a:pPr>
                      <a:endParaRPr lang="de-DE" sz="1600" b="0" i="0" u="none" strike="noStrike" cap="none" spc="0" dirty="0">
                        <a:ln>
                          <a:noFill/>
                        </a:ln>
                        <a:solidFill>
                          <a:srgbClr val="000000"/>
                        </a:solidFill>
                        <a:latin typeface="Fibel Nord"/>
                        <a:ea typeface="Calibri"/>
                        <a:cs typeface="Calibri"/>
                      </a:endParaRPr>
                    </a:p>
                  </a:txBody>
                  <a:tcPr>
                    <a:solidFill>
                      <a:schemeClr val="accent6">
                        <a:lumMod val="20000"/>
                        <a:lumOff val="80000"/>
                      </a:schemeClr>
                    </a:solidFill>
                  </a:tcPr>
                </a:tc>
                <a:tc>
                  <a:txBody>
                    <a:bodyPr/>
                    <a:lstStyle/>
                    <a:p>
                      <a:pPr algn="l">
                        <a:defRPr/>
                      </a:pPr>
                      <a:endParaRPr lang="de-DE" sz="1600" dirty="0">
                        <a:latin typeface="Calibri"/>
                        <a:cs typeface="Calibri"/>
                      </a:endParaRPr>
                    </a:p>
                    <a:p>
                      <a:pPr algn="l">
                        <a:defRPr/>
                      </a:pPr>
                      <a:endParaRPr lang="de-DE" sz="1600" dirty="0">
                        <a:latin typeface="Calibri"/>
                        <a:cs typeface="Calibri"/>
                      </a:endParaRPr>
                    </a:p>
                  </a:txBody>
                  <a:tcPr>
                    <a:lnB w="12700" algn="ctr">
                      <a:noFill/>
                    </a:lnB>
                  </a:tcPr>
                </a:tc>
                <a:extLst>
                  <a:ext uri="{0D108BD9-81ED-4DB2-BD59-A6C34878D82A}">
                    <a16:rowId xmlns:a16="http://schemas.microsoft.com/office/drawing/2014/main" val="10000"/>
                  </a:ext>
                </a:extLst>
              </a:tr>
              <a:tr h="3214948">
                <a:tc>
                  <a:txBody>
                    <a:bodyPr/>
                    <a:lstStyle/>
                    <a:p>
                      <a:pPr marL="0" marR="0" lvl="0" indent="0" algn="l" defTabSz="914400">
                        <a:lnSpc>
                          <a:spcPct val="100000"/>
                        </a:lnSpc>
                        <a:spcBef>
                          <a:spcPts val="0"/>
                        </a:spcBef>
                        <a:spcAft>
                          <a:spcPts val="0"/>
                        </a:spcAft>
                        <a:buClrTx/>
                        <a:buSzTx/>
                        <a:buFontTx/>
                        <a:buNone/>
                        <a:defRPr/>
                      </a:pPr>
                      <a:r>
                        <a:rPr lang="de-DE" sz="1600" b="1" i="0" u="none" strike="noStrike" cap="none" spc="50" baseline="0" dirty="0">
                          <a:ln>
                            <a:noFill/>
                          </a:ln>
                          <a:solidFill>
                            <a:srgbClr val="000000"/>
                          </a:solidFill>
                          <a:latin typeface="Fibel Nord"/>
                          <a:ea typeface="Calibri"/>
                          <a:cs typeface="Calibri"/>
                        </a:rPr>
                        <a:t>Wie</a:t>
                      </a:r>
                      <a:r>
                        <a:rPr lang="de-DE" sz="1600" b="0" i="0" u="none" strike="noStrike" cap="none" spc="50" baseline="0" dirty="0">
                          <a:ln>
                            <a:noFill/>
                          </a:ln>
                          <a:solidFill>
                            <a:srgbClr val="000000"/>
                          </a:solidFill>
                          <a:latin typeface="Fibel Nord"/>
                          <a:ea typeface="Calibri"/>
                          <a:cs typeface="Calibri"/>
                        </a:rPr>
                        <a:t> endet die Geschichte?</a:t>
                      </a:r>
                      <a:endParaRPr spc="50" baseline="0" dirty="0"/>
                    </a:p>
                  </a:txBody>
                  <a:tcPr>
                    <a:solidFill>
                      <a:schemeClr val="accent5">
                        <a:lumMod val="20000"/>
                        <a:lumOff val="80000"/>
                      </a:schemeClr>
                    </a:solidFill>
                  </a:tcPr>
                </a:tc>
                <a:tc>
                  <a:txBody>
                    <a:bodyPr/>
                    <a:lstStyle/>
                    <a:p>
                      <a:pPr algn="l">
                        <a:defRPr/>
                      </a:pPr>
                      <a:endParaRPr lang="de-DE" sz="1600" dirty="0">
                        <a:latin typeface="Calibri"/>
                        <a:cs typeface="Calibri"/>
                      </a:endParaRPr>
                    </a:p>
                  </a:txBody>
                  <a:tcPr>
                    <a:lnT w="12700" algn="ctr">
                      <a:noFill/>
                    </a:lnT>
                  </a:tcPr>
                </a:tc>
                <a:extLst>
                  <a:ext uri="{0D108BD9-81ED-4DB2-BD59-A6C34878D82A}">
                    <a16:rowId xmlns:a16="http://schemas.microsoft.com/office/drawing/2014/main" val="10001"/>
                  </a:ext>
                </a:extLst>
              </a:tr>
            </a:tbl>
          </a:graphicData>
        </a:graphic>
      </p:graphicFrame>
      <p:sp>
        <p:nvSpPr>
          <p:cNvPr id="19" name="Slide Number Placeholder 3">
            <a:extLst>
              <a:ext uri="{FF2B5EF4-FFF2-40B4-BE49-F238E27FC236}">
                <a16:creationId xmlns:a16="http://schemas.microsoft.com/office/drawing/2014/main" id="{04F85165-1F9F-47AE-B34A-085F700B6C5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209</a:t>
            </a:fld>
            <a:endParaRPr lang="de-DE" dirty="0"/>
          </a:p>
        </p:txBody>
      </p:sp>
      <p:pic>
        <p:nvPicPr>
          <p:cNvPr id="15" name="Picture 14">
            <a:extLst>
              <a:ext uri="{FF2B5EF4-FFF2-40B4-BE49-F238E27FC236}">
                <a16:creationId xmlns:a16="http://schemas.microsoft.com/office/drawing/2014/main" id="{2D135DB9-ECFF-4F1E-ADB7-20D8C498A3F0}"/>
              </a:ext>
            </a:extLst>
          </p:cNvPr>
          <p:cNvPicPr>
            <a:picLocks noChangeAspect="1"/>
          </p:cNvPicPr>
          <p:nvPr/>
        </p:nvPicPr>
        <p:blipFill rotWithShape="1">
          <a:blip r:embed="rId2">
            <a:extLst>
              <a:ext uri="{28A0092B-C50C-407E-A947-70E740481C1C}">
                <a14:useLocalDpi xmlns:a14="http://schemas.microsoft.com/office/drawing/2010/main" val="0"/>
              </a:ext>
            </a:extLst>
          </a:blip>
          <a:srcRect l="38418" t="11000" r="5237" b="28225"/>
          <a:stretch/>
        </p:blipFill>
        <p:spPr bwMode="auto">
          <a:xfrm>
            <a:off x="1756615" y="1175499"/>
            <a:ext cx="4986911" cy="8093144"/>
          </a:xfrm>
          <a:prstGeom prst="rect">
            <a:avLst/>
          </a:prstGeom>
        </p:spPr>
      </p:pic>
      <p:sp>
        <p:nvSpPr>
          <p:cNvPr id="16" name="Rectangle 15">
            <a:extLst>
              <a:ext uri="{FF2B5EF4-FFF2-40B4-BE49-F238E27FC236}">
                <a16:creationId xmlns:a16="http://schemas.microsoft.com/office/drawing/2014/main" id="{15B3B53A-7196-416E-815C-4A8E05020F6F}"/>
              </a:ext>
            </a:extLst>
          </p:cNvPr>
          <p:cNvSpPr/>
          <p:nvPr/>
        </p:nvSpPr>
        <p:spPr bwMode="auto">
          <a:xfrm>
            <a:off x="1756614" y="1581496"/>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7" name="Rectangle 16">
            <a:extLst>
              <a:ext uri="{FF2B5EF4-FFF2-40B4-BE49-F238E27FC236}">
                <a16:creationId xmlns:a16="http://schemas.microsoft.com/office/drawing/2014/main" id="{8477EBB5-34CA-41BD-BA96-BB9A008CF975}"/>
              </a:ext>
            </a:extLst>
          </p:cNvPr>
          <p:cNvSpPr/>
          <p:nvPr/>
        </p:nvSpPr>
        <p:spPr bwMode="auto">
          <a:xfrm>
            <a:off x="1756614" y="2387998"/>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8" name="Rectangle 17">
            <a:extLst>
              <a:ext uri="{FF2B5EF4-FFF2-40B4-BE49-F238E27FC236}">
                <a16:creationId xmlns:a16="http://schemas.microsoft.com/office/drawing/2014/main" id="{2DE0CEDF-D8B4-4906-AA92-F84F6C052008}"/>
              </a:ext>
            </a:extLst>
          </p:cNvPr>
          <p:cNvSpPr/>
          <p:nvPr/>
        </p:nvSpPr>
        <p:spPr bwMode="auto">
          <a:xfrm>
            <a:off x="1756615" y="3199041"/>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Rectangle 31">
            <a:extLst>
              <a:ext uri="{FF2B5EF4-FFF2-40B4-BE49-F238E27FC236}">
                <a16:creationId xmlns:a16="http://schemas.microsoft.com/office/drawing/2014/main" id="{65F492EF-D8E7-4C90-8AD1-F1734E51D94B}"/>
              </a:ext>
            </a:extLst>
          </p:cNvPr>
          <p:cNvSpPr/>
          <p:nvPr/>
        </p:nvSpPr>
        <p:spPr bwMode="auto">
          <a:xfrm>
            <a:off x="1756615" y="4005543"/>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3" name="Rectangle 32">
            <a:extLst>
              <a:ext uri="{FF2B5EF4-FFF2-40B4-BE49-F238E27FC236}">
                <a16:creationId xmlns:a16="http://schemas.microsoft.com/office/drawing/2014/main" id="{35232BB8-B1A3-4E9E-8BE1-03724F8F5761}"/>
              </a:ext>
            </a:extLst>
          </p:cNvPr>
          <p:cNvSpPr/>
          <p:nvPr/>
        </p:nvSpPr>
        <p:spPr bwMode="auto">
          <a:xfrm>
            <a:off x="1756613" y="4808958"/>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4" name="Rectangle 33">
            <a:extLst>
              <a:ext uri="{FF2B5EF4-FFF2-40B4-BE49-F238E27FC236}">
                <a16:creationId xmlns:a16="http://schemas.microsoft.com/office/drawing/2014/main" id="{02F324C1-D9DC-4C39-83AB-E945B7149FEA}"/>
              </a:ext>
            </a:extLst>
          </p:cNvPr>
          <p:cNvSpPr/>
          <p:nvPr/>
        </p:nvSpPr>
        <p:spPr bwMode="auto">
          <a:xfrm>
            <a:off x="1756614" y="5620001"/>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5" name="Rectangle 34">
            <a:extLst>
              <a:ext uri="{FF2B5EF4-FFF2-40B4-BE49-F238E27FC236}">
                <a16:creationId xmlns:a16="http://schemas.microsoft.com/office/drawing/2014/main" id="{EA607EA4-B813-49C8-A421-BE28BE9528F7}"/>
              </a:ext>
            </a:extLst>
          </p:cNvPr>
          <p:cNvSpPr/>
          <p:nvPr/>
        </p:nvSpPr>
        <p:spPr bwMode="auto">
          <a:xfrm>
            <a:off x="1756614" y="6426503"/>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6" name="Rectangle 35">
            <a:extLst>
              <a:ext uri="{FF2B5EF4-FFF2-40B4-BE49-F238E27FC236}">
                <a16:creationId xmlns:a16="http://schemas.microsoft.com/office/drawing/2014/main" id="{4E526D2C-07B9-4AFD-8D45-728C6DB740C5}"/>
              </a:ext>
            </a:extLst>
          </p:cNvPr>
          <p:cNvSpPr/>
          <p:nvPr/>
        </p:nvSpPr>
        <p:spPr bwMode="auto">
          <a:xfrm>
            <a:off x="1756614" y="7232247"/>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7" name="Rectangle 36">
            <a:extLst>
              <a:ext uri="{FF2B5EF4-FFF2-40B4-BE49-F238E27FC236}">
                <a16:creationId xmlns:a16="http://schemas.microsoft.com/office/drawing/2014/main" id="{4F775F69-E126-45DF-9602-8B0F8D39D7FE}"/>
              </a:ext>
            </a:extLst>
          </p:cNvPr>
          <p:cNvSpPr/>
          <p:nvPr/>
        </p:nvSpPr>
        <p:spPr bwMode="auto">
          <a:xfrm>
            <a:off x="1756613" y="8036582"/>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8" name="Rectangle 37">
            <a:extLst>
              <a:ext uri="{FF2B5EF4-FFF2-40B4-BE49-F238E27FC236}">
                <a16:creationId xmlns:a16="http://schemas.microsoft.com/office/drawing/2014/main" id="{A8487FEC-A07A-4745-B855-FE59F7569772}"/>
              </a:ext>
            </a:extLst>
          </p:cNvPr>
          <p:cNvSpPr/>
          <p:nvPr/>
        </p:nvSpPr>
        <p:spPr bwMode="auto">
          <a:xfrm>
            <a:off x="1756613" y="8842326"/>
            <a:ext cx="4986911" cy="282375"/>
          </a:xfrm>
          <a:prstGeom prst="rect">
            <a:avLst/>
          </a:prstGeom>
          <a:solidFill>
            <a:schemeClr val="bg1">
              <a:lumMod val="85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4" name="Rectangle 7">
            <a:extLst>
              <a:ext uri="{FF2B5EF4-FFF2-40B4-BE49-F238E27FC236}">
                <a16:creationId xmlns:a16="http://schemas.microsoft.com/office/drawing/2014/main" id="{56FEB078-8CC4-44EB-B46E-B30B38A165B1}"/>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23" name="TextBox 2">
            <a:extLst>
              <a:ext uri="{FF2B5EF4-FFF2-40B4-BE49-F238E27FC236}">
                <a16:creationId xmlns:a16="http://schemas.microsoft.com/office/drawing/2014/main" id="{E60DD680-1CB4-4BB9-93AE-E828239F7575}"/>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12.1a: Eine Bildergeschichte schreiben</a:t>
            </a:r>
          </a:p>
        </p:txBody>
      </p:sp>
    </p:spTree>
    <p:extLst>
      <p:ext uri="{BB962C8B-B14F-4D97-AF65-F5344CB8AC3E}">
        <p14:creationId xmlns:p14="http://schemas.microsoft.com/office/powerpoint/2010/main" val="423132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7" name="TextBox 2"/>
          <p:cNvSpPr txBox="1"/>
          <p:nvPr/>
        </p:nvSpPr>
        <p:spPr bwMode="auto">
          <a:xfrm>
            <a:off x="248152" y="423281"/>
            <a:ext cx="5933432" cy="430883"/>
          </a:xfrm>
          <a:prstGeom prst="rect">
            <a:avLst/>
          </a:prstGeom>
          <a:grpFill/>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1.2: Matteos Bildergeschichte</a:t>
            </a:r>
            <a:endParaRPr sz="2200" spc="50" dirty="0"/>
          </a:p>
        </p:txBody>
      </p:sp>
      <p:sp>
        <p:nvSpPr>
          <p:cNvPr id="46" name="TextBox 45"/>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8" name="Rectangle 7"/>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nvGrpSpPr>
          <p:cNvPr id="52" name="Gruppieren 1"/>
          <p:cNvGrpSpPr/>
          <p:nvPr/>
        </p:nvGrpSpPr>
        <p:grpSpPr bwMode="auto">
          <a:xfrm>
            <a:off x="453513" y="1402776"/>
            <a:ext cx="5950973" cy="923326"/>
            <a:chOff x="0" y="11071"/>
            <a:chExt cx="5950972" cy="938503"/>
          </a:xfrm>
        </p:grpSpPr>
        <p:sp>
          <p:nvSpPr>
            <p:cNvPr id="53" name="TextBox 20"/>
            <p:cNvSpPr txBox="1"/>
            <p:nvPr/>
          </p:nvSpPr>
          <p:spPr bwMode="auto">
            <a:xfrm>
              <a:off x="396000" y="11071"/>
              <a:ext cx="5554972" cy="938503"/>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Matteo hat die Bildergeschichte geschrieben.</a:t>
              </a:r>
              <a:endParaRPr spc="50" dirty="0"/>
            </a:p>
            <a:p>
              <a:pPr>
                <a:defRPr/>
              </a:pPr>
              <a:r>
                <a:rPr lang="de-DE" spc="50" dirty="0"/>
                <a:t>Überlegt in Partnerarbeit:</a:t>
              </a:r>
              <a:endParaRPr spc="50" dirty="0"/>
            </a:p>
            <a:p>
              <a:pPr>
                <a:defRPr/>
              </a:pPr>
              <a:r>
                <a:rPr lang="de-DE" spc="50" dirty="0"/>
                <a:t>Wie kann die Geschichte noch weiter verbessert werden?</a:t>
              </a:r>
              <a:endParaRPr spc="50" dirty="0"/>
            </a:p>
          </p:txBody>
        </p:sp>
        <p:grpSp>
          <p:nvGrpSpPr>
            <p:cNvPr id="54" name="Oval 22"/>
            <p:cNvGrpSpPr/>
            <p:nvPr/>
          </p:nvGrpSpPr>
          <p:grpSpPr bwMode="auto">
            <a:xfrm>
              <a:off x="0" y="27146"/>
              <a:ext cx="360001" cy="343926"/>
              <a:chOff x="0" y="27146"/>
              <a:chExt cx="360000" cy="343925"/>
            </a:xfrm>
          </p:grpSpPr>
          <p:sp>
            <p:nvSpPr>
              <p:cNvPr id="55" name="Circle"/>
              <p:cNvSpPr/>
              <p:nvPr/>
            </p:nvSpPr>
            <p:spPr bwMode="auto">
              <a:xfrm>
                <a:off x="0" y="27146"/>
                <a:ext cx="360000" cy="343925"/>
              </a:xfrm>
              <a:custGeom>
                <a:avLst/>
                <a:gdLst>
                  <a:gd name="connsiteX0" fmla="*/ 0 w 360000"/>
                  <a:gd name="connsiteY0" fmla="*/ 171963 h 343925"/>
                  <a:gd name="connsiteX1" fmla="*/ 180000 w 360000"/>
                  <a:gd name="connsiteY1" fmla="*/ 0 h 343925"/>
                  <a:gd name="connsiteX2" fmla="*/ 360000 w 360000"/>
                  <a:gd name="connsiteY2" fmla="*/ 171963 h 343925"/>
                  <a:gd name="connsiteX3" fmla="*/ 180000 w 360000"/>
                  <a:gd name="connsiteY3" fmla="*/ 343926 h 343925"/>
                  <a:gd name="connsiteX4" fmla="*/ 0 w 360000"/>
                  <a:gd name="connsiteY4" fmla="*/ 171963 h 34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43925" fill="none" extrusionOk="0">
                    <a:moveTo>
                      <a:pt x="0" y="171963"/>
                    </a:moveTo>
                    <a:cubicBezTo>
                      <a:pt x="14680" y="78731"/>
                      <a:pt x="83894" y="-6802"/>
                      <a:pt x="180000" y="0"/>
                    </a:cubicBezTo>
                    <a:cubicBezTo>
                      <a:pt x="260009" y="-2971"/>
                      <a:pt x="351423" y="85065"/>
                      <a:pt x="360000" y="171963"/>
                    </a:cubicBezTo>
                    <a:cubicBezTo>
                      <a:pt x="359756" y="264607"/>
                      <a:pt x="268606" y="358943"/>
                      <a:pt x="180000" y="343926"/>
                    </a:cubicBezTo>
                    <a:cubicBezTo>
                      <a:pt x="93689" y="351260"/>
                      <a:pt x="27158" y="273466"/>
                      <a:pt x="0" y="171963"/>
                    </a:cubicBezTo>
                    <a:close/>
                  </a:path>
                  <a:path w="360000" h="343925" stroke="0" extrusionOk="0">
                    <a:moveTo>
                      <a:pt x="0" y="171963"/>
                    </a:moveTo>
                    <a:cubicBezTo>
                      <a:pt x="-4592" y="74157"/>
                      <a:pt x="70020" y="3967"/>
                      <a:pt x="180000" y="0"/>
                    </a:cubicBezTo>
                    <a:cubicBezTo>
                      <a:pt x="302730" y="4909"/>
                      <a:pt x="341839" y="77567"/>
                      <a:pt x="360000" y="171963"/>
                    </a:cubicBezTo>
                    <a:cubicBezTo>
                      <a:pt x="340518" y="285961"/>
                      <a:pt x="278914" y="346673"/>
                      <a:pt x="180000" y="343926"/>
                    </a:cubicBezTo>
                    <a:cubicBezTo>
                      <a:pt x="55723" y="330321"/>
                      <a:pt x="12815" y="273059"/>
                      <a:pt x="0" y="171963"/>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56" name="1"/>
              <p:cNvSpPr txBox="1"/>
              <p:nvPr/>
            </p:nvSpPr>
            <p:spPr bwMode="auto">
              <a:xfrm>
                <a:off x="103970" y="116486"/>
                <a:ext cx="152060" cy="137864"/>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mn-lt"/>
                    <a:ea typeface="+mn-ea"/>
                    <a:cs typeface="+mn-cs"/>
                  </a:defRPr>
                </a:lvl1pPr>
              </a:lstStyle>
              <a:p>
                <a:pPr>
                  <a:defRPr/>
                </a:pPr>
                <a:r>
                  <a:rPr lang="de-DE"/>
                  <a:t>1</a:t>
                </a:r>
                <a:endParaRPr/>
              </a:p>
            </p:txBody>
          </p:sp>
        </p:grpSp>
      </p:grpSp>
      <p:sp>
        <p:nvSpPr>
          <p:cNvPr id="4" name="TextBox 13"/>
          <p:cNvSpPr txBox="1"/>
          <p:nvPr/>
        </p:nvSpPr>
        <p:spPr bwMode="auto">
          <a:xfrm>
            <a:off x="813514" y="4987476"/>
            <a:ext cx="4259527" cy="2258691"/>
          </a:xfrm>
          <a:prstGeom prst="rect">
            <a:avLst/>
          </a:prstGeom>
          <a:ln w="12700">
            <a:miter lim="400000"/>
          </a:ln>
        </p:spPr>
        <p:txBody>
          <a:bodyPr wrap="square" lIns="45718" tIns="45718" rIns="45718" bIns="45718">
            <a:spAutoFit/>
          </a:bodyPr>
          <a:lstStyle>
            <a:lvl1pPr>
              <a:lnSpc>
                <a:spcPct val="150000"/>
              </a:lnSpc>
              <a:defRPr>
                <a:latin typeface="Comic Sans MS"/>
                <a:ea typeface="Comic Sans MS"/>
                <a:cs typeface="Comic Sans MS"/>
              </a:defRPr>
            </a:lvl1pPr>
          </a:lstStyle>
          <a:p>
            <a:pPr>
              <a:defRPr/>
            </a:pPr>
            <a:r>
              <a:rPr lang="de-DE" sz="2400" dirty="0">
                <a:solidFill>
                  <a:schemeClr val="accent5">
                    <a:lumMod val="50000"/>
                  </a:schemeClr>
                </a:solidFill>
                <a:latin typeface="Noteworthy Light"/>
                <a:ea typeface="Noteworthy Light"/>
              </a:rPr>
              <a:t>Ein Mann und ein Kind machten zusammen Sport</a:t>
            </a:r>
            <a:r>
              <a:rPr sz="2400" dirty="0">
                <a:solidFill>
                  <a:schemeClr val="accent5">
                    <a:lumMod val="50000"/>
                  </a:schemeClr>
                </a:solidFill>
                <a:latin typeface="Noteworthy Light"/>
                <a:ea typeface="Noteworthy Light"/>
              </a:rPr>
              <a:t>.</a:t>
            </a:r>
            <a:r>
              <a:rPr lang="de-DE" sz="2400" dirty="0">
                <a:solidFill>
                  <a:schemeClr val="accent5">
                    <a:lumMod val="50000"/>
                  </a:schemeClr>
                </a:solidFill>
                <a:latin typeface="Noteworthy Light"/>
                <a:ea typeface="Noteworthy Light"/>
              </a:rPr>
              <a:t> Sie sprangen zum Beispiel mit dem Springseil und hoben sich gegenseitig hoch.</a:t>
            </a:r>
            <a:r>
              <a:rPr sz="2400" dirty="0">
                <a:solidFill>
                  <a:schemeClr val="accent5">
                    <a:lumMod val="50000"/>
                  </a:schemeClr>
                </a:solidFill>
                <a:latin typeface="Noteworthy Light"/>
                <a:ea typeface="Noteworthy Light"/>
              </a:rPr>
              <a:t> </a:t>
            </a:r>
            <a:endParaRPr dirty="0"/>
          </a:p>
        </p:txBody>
      </p:sp>
      <p:pic>
        <p:nvPicPr>
          <p:cNvPr id="32" name="Grafik 31" descr="Ein Bild, das Entwurf, Zeichnung, Clipart, Darstellung enthält.&#10;&#10;Automatisch generierte Beschreibung"/>
          <p:cNvPicPr>
            <a:picLocks noChangeAspect="1"/>
          </p:cNvPicPr>
          <p:nvPr/>
        </p:nvPicPr>
        <p:blipFill>
          <a:blip r:embed="rId3"/>
          <a:stretch/>
        </p:blipFill>
        <p:spPr bwMode="auto">
          <a:xfrm flipH="1">
            <a:off x="5383800" y="4953000"/>
            <a:ext cx="1030263" cy="2293167"/>
          </a:xfrm>
          <a:prstGeom prst="rect">
            <a:avLst/>
          </a:prstGeom>
        </p:spPr>
      </p:pic>
      <p:sp>
        <p:nvSpPr>
          <p:cNvPr id="17" name="Slide Number Placeholder 3">
            <a:extLst>
              <a:ext uri="{FF2B5EF4-FFF2-40B4-BE49-F238E27FC236}">
                <a16:creationId xmlns:a16="http://schemas.microsoft.com/office/drawing/2014/main" id="{F4E76B53-2152-4720-8EE5-6F6FEF282F97}"/>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21</a:t>
            </a:fld>
            <a:endParaRPr lang="de-DE" dirty="0"/>
          </a:p>
        </p:txBody>
      </p:sp>
      <p:pic>
        <p:nvPicPr>
          <p:cNvPr id="19" name="Picture 2" descr="Klassenzimmer, Komische Charaktere">
            <a:extLst>
              <a:ext uri="{FF2B5EF4-FFF2-40B4-BE49-F238E27FC236}">
                <a16:creationId xmlns:a16="http://schemas.microsoft.com/office/drawing/2014/main" id="{9F00C955-BE05-469E-9DBD-CFDF7A16297E}"/>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851052" y="1213440"/>
            <a:ext cx="594961" cy="486711"/>
          </a:xfrm>
          <a:prstGeom prst="rect">
            <a:avLst/>
          </a:prstGeom>
          <a:noFill/>
        </p:spPr>
      </p:pic>
      <p:pic>
        <p:nvPicPr>
          <p:cNvPr id="20" name="Picture 4" descr="Rede, Blase, Gestalten, Text, Plaudern">
            <a:extLst>
              <a:ext uri="{FF2B5EF4-FFF2-40B4-BE49-F238E27FC236}">
                <a16:creationId xmlns:a16="http://schemas.microsoft.com/office/drawing/2014/main" id="{C5EEC72F-6246-4696-8848-0821DEF69253}"/>
              </a:ext>
            </a:extLst>
          </p:cNvPr>
          <p:cNvPicPr>
            <a:picLocks noChangeAspect="1" noChangeArrowheads="1"/>
          </p:cNvPicPr>
          <p:nvPr/>
        </p:nvPicPr>
        <p:blipFill>
          <a:blip r:embed="rId5">
            <a:duotone>
              <a:schemeClr val="accent6">
                <a:shade val="45000"/>
                <a:satMod val="135000"/>
              </a:schemeClr>
              <a:prstClr val="white"/>
            </a:duotone>
          </a:blip>
          <a:stretch/>
        </p:blipFill>
        <p:spPr bwMode="auto">
          <a:xfrm>
            <a:off x="5842054" y="1743698"/>
            <a:ext cx="598052" cy="545722"/>
          </a:xfrm>
          <a:prstGeom prst="rect">
            <a:avLst/>
          </a:prstGeom>
          <a:noFill/>
        </p:spPr>
      </p:pic>
      <p:pic>
        <p:nvPicPr>
          <p:cNvPr id="3" name="Picture 2">
            <a:extLst>
              <a:ext uri="{FF2B5EF4-FFF2-40B4-BE49-F238E27FC236}">
                <a16:creationId xmlns:a16="http://schemas.microsoft.com/office/drawing/2014/main" id="{85A778B2-DAD2-46B6-BEB9-96F74A4FA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1637" y="3671290"/>
            <a:ext cx="819947" cy="819947"/>
          </a:xfrm>
          <a:prstGeom prst="rect">
            <a:avLst/>
          </a:prstGeom>
        </p:spPr>
      </p:pic>
      <p:pic>
        <p:nvPicPr>
          <p:cNvPr id="21" name="Picture 20">
            <a:extLst>
              <a:ext uri="{FF2B5EF4-FFF2-40B4-BE49-F238E27FC236}">
                <a16:creationId xmlns:a16="http://schemas.microsoft.com/office/drawing/2014/main" id="{27C29EBE-FB4D-4C20-BE57-D053A16892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4902685" y="3896599"/>
            <a:ext cx="420587" cy="369328"/>
          </a:xfrm>
          <a:prstGeom prst="rect">
            <a:avLst/>
          </a:prstGeom>
        </p:spPr>
      </p:pic>
      <p:grpSp>
        <p:nvGrpSpPr>
          <p:cNvPr id="2" name="Rectangle: Rounded Corners 20">
            <a:extLst>
              <a:ext uri="{FF2B5EF4-FFF2-40B4-BE49-F238E27FC236}">
                <a16:creationId xmlns:a16="http://schemas.microsoft.com/office/drawing/2014/main" id="{2C14DD1F-4B91-0CEC-05D6-C3C6DCED713B}"/>
              </a:ext>
            </a:extLst>
          </p:cNvPr>
          <p:cNvGrpSpPr/>
          <p:nvPr/>
        </p:nvGrpSpPr>
        <p:grpSpPr bwMode="auto">
          <a:xfrm>
            <a:off x="813514" y="3740647"/>
            <a:ext cx="2732754" cy="688461"/>
            <a:chOff x="0" y="0"/>
            <a:chExt cx="2732753" cy="688460"/>
          </a:xfrm>
        </p:grpSpPr>
        <p:sp>
          <p:nvSpPr>
            <p:cNvPr id="5" name="Rounded Rectangle">
              <a:extLst>
                <a:ext uri="{FF2B5EF4-FFF2-40B4-BE49-F238E27FC236}">
                  <a16:creationId xmlns:a16="http://schemas.microsoft.com/office/drawing/2014/main" id="{CCE0D8CA-898C-CA0B-E448-34CE7AA940E4}"/>
                </a:ext>
              </a:extLst>
            </p:cNvPr>
            <p:cNvSpPr/>
            <p:nvPr/>
          </p:nvSpPr>
          <p:spPr bwMode="auto">
            <a:xfrm>
              <a:off x="0" y="55129"/>
              <a:ext cx="2732754" cy="578206"/>
            </a:xfrm>
            <a:custGeom>
              <a:avLst/>
              <a:gdLst>
                <a:gd name="connsiteX0" fmla="*/ 0 w 2732754"/>
                <a:gd name="connsiteY0" fmla="*/ 96370 h 578206"/>
                <a:gd name="connsiteX1" fmla="*/ 96370 w 2732754"/>
                <a:gd name="connsiteY1" fmla="*/ 0 h 578206"/>
                <a:gd name="connsiteX2" fmla="*/ 528172 w 2732754"/>
                <a:gd name="connsiteY2" fmla="*/ 0 h 578206"/>
                <a:gd name="connsiteX3" fmla="*/ 985375 w 2732754"/>
                <a:gd name="connsiteY3" fmla="*/ 0 h 578206"/>
                <a:gd name="connsiteX4" fmla="*/ 1518778 w 2732754"/>
                <a:gd name="connsiteY4" fmla="*/ 0 h 578206"/>
                <a:gd name="connsiteX5" fmla="*/ 2052181 w 2732754"/>
                <a:gd name="connsiteY5" fmla="*/ 0 h 578206"/>
                <a:gd name="connsiteX6" fmla="*/ 2636384 w 2732754"/>
                <a:gd name="connsiteY6" fmla="*/ 0 h 578206"/>
                <a:gd name="connsiteX7" fmla="*/ 2732754 w 2732754"/>
                <a:gd name="connsiteY7" fmla="*/ 96370 h 578206"/>
                <a:gd name="connsiteX8" fmla="*/ 2732754 w 2732754"/>
                <a:gd name="connsiteY8" fmla="*/ 481836 h 578206"/>
                <a:gd name="connsiteX9" fmla="*/ 2636384 w 2732754"/>
                <a:gd name="connsiteY9" fmla="*/ 578206 h 578206"/>
                <a:gd name="connsiteX10" fmla="*/ 2153781 w 2732754"/>
                <a:gd name="connsiteY10" fmla="*/ 578206 h 578206"/>
                <a:gd name="connsiteX11" fmla="*/ 1620378 w 2732754"/>
                <a:gd name="connsiteY11" fmla="*/ 578206 h 578206"/>
                <a:gd name="connsiteX12" fmla="*/ 1086975 w 2732754"/>
                <a:gd name="connsiteY12" fmla="*/ 578206 h 578206"/>
                <a:gd name="connsiteX13" fmla="*/ 655173 w 2732754"/>
                <a:gd name="connsiteY13" fmla="*/ 578206 h 578206"/>
                <a:gd name="connsiteX14" fmla="*/ 96370 w 2732754"/>
                <a:gd name="connsiteY14" fmla="*/ 578206 h 578206"/>
                <a:gd name="connsiteX15" fmla="*/ 0 w 2732754"/>
                <a:gd name="connsiteY15" fmla="*/ 481836 h 578206"/>
                <a:gd name="connsiteX16" fmla="*/ 0 w 2732754"/>
                <a:gd name="connsiteY16" fmla="*/ 96370 h 57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2754" h="578206" extrusionOk="0">
                  <a:moveTo>
                    <a:pt x="0" y="96370"/>
                  </a:moveTo>
                  <a:cubicBezTo>
                    <a:pt x="-10270" y="47313"/>
                    <a:pt x="42342" y="-2605"/>
                    <a:pt x="96370" y="0"/>
                  </a:cubicBezTo>
                  <a:cubicBezTo>
                    <a:pt x="261670" y="-6624"/>
                    <a:pt x="436315" y="23730"/>
                    <a:pt x="528172" y="0"/>
                  </a:cubicBezTo>
                  <a:cubicBezTo>
                    <a:pt x="620029" y="-23730"/>
                    <a:pt x="870824" y="54347"/>
                    <a:pt x="985375" y="0"/>
                  </a:cubicBezTo>
                  <a:cubicBezTo>
                    <a:pt x="1099926" y="-54347"/>
                    <a:pt x="1260626" y="33680"/>
                    <a:pt x="1518778" y="0"/>
                  </a:cubicBezTo>
                  <a:cubicBezTo>
                    <a:pt x="1776930" y="-33680"/>
                    <a:pt x="1901142" y="24399"/>
                    <a:pt x="2052181" y="0"/>
                  </a:cubicBezTo>
                  <a:cubicBezTo>
                    <a:pt x="2203220" y="-24399"/>
                    <a:pt x="2494097" y="67938"/>
                    <a:pt x="2636384" y="0"/>
                  </a:cubicBezTo>
                  <a:cubicBezTo>
                    <a:pt x="2688198" y="13236"/>
                    <a:pt x="2737636" y="49586"/>
                    <a:pt x="2732754" y="96370"/>
                  </a:cubicBezTo>
                  <a:cubicBezTo>
                    <a:pt x="2752580" y="261741"/>
                    <a:pt x="2722241" y="310106"/>
                    <a:pt x="2732754" y="481836"/>
                  </a:cubicBezTo>
                  <a:cubicBezTo>
                    <a:pt x="2742371" y="534447"/>
                    <a:pt x="2680528" y="581654"/>
                    <a:pt x="2636384" y="578206"/>
                  </a:cubicBezTo>
                  <a:cubicBezTo>
                    <a:pt x="2415778" y="628647"/>
                    <a:pt x="2363883" y="552728"/>
                    <a:pt x="2153781" y="578206"/>
                  </a:cubicBezTo>
                  <a:cubicBezTo>
                    <a:pt x="1943679" y="603684"/>
                    <a:pt x="1877167" y="541389"/>
                    <a:pt x="1620378" y="578206"/>
                  </a:cubicBezTo>
                  <a:cubicBezTo>
                    <a:pt x="1363589" y="615023"/>
                    <a:pt x="1274174" y="558665"/>
                    <a:pt x="1086975" y="578206"/>
                  </a:cubicBezTo>
                  <a:cubicBezTo>
                    <a:pt x="899776" y="597747"/>
                    <a:pt x="847494" y="533580"/>
                    <a:pt x="655173" y="578206"/>
                  </a:cubicBezTo>
                  <a:cubicBezTo>
                    <a:pt x="462852" y="622832"/>
                    <a:pt x="246747" y="543143"/>
                    <a:pt x="96370" y="578206"/>
                  </a:cubicBezTo>
                  <a:cubicBezTo>
                    <a:pt x="51527" y="576780"/>
                    <a:pt x="5734" y="545405"/>
                    <a:pt x="0" y="481836"/>
                  </a:cubicBezTo>
                  <a:cubicBezTo>
                    <a:pt x="-40958" y="318784"/>
                    <a:pt x="17784" y="210216"/>
                    <a:pt x="0" y="96370"/>
                  </a:cubicBezTo>
                  <a:close/>
                </a:path>
              </a:pathLst>
            </a:custGeom>
            <a:noFill/>
            <a:ln w="28575"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6" name="Lenas zweiter Entwurf">
              <a:extLst>
                <a:ext uri="{FF2B5EF4-FFF2-40B4-BE49-F238E27FC236}">
                  <a16:creationId xmlns:a16="http://schemas.microsoft.com/office/drawing/2014/main" id="{FA9B1883-762C-380A-6D2A-918410D8E8FB}"/>
                </a:ext>
              </a:extLst>
            </p:cNvPr>
            <p:cNvSpPr txBox="1"/>
            <p:nvPr/>
          </p:nvSpPr>
          <p:spPr bwMode="auto">
            <a:xfrm>
              <a:off x="83355" y="0"/>
              <a:ext cx="2566042" cy="688461"/>
            </a:xfrm>
            <a:prstGeom prst="rect">
              <a:avLst/>
            </a:prstGeom>
            <a:noFill/>
            <a:ln w="12700" cap="flat">
              <a:noFill/>
              <a:miter lim="400000"/>
            </a:ln>
            <a:effectLst/>
          </p:spPr>
          <p:txBody>
            <a:bodyPr wrap="square" lIns="45718" tIns="45718" rIns="45718" bIns="45718" numCol="1" anchor="ctr">
              <a:noAutofit/>
            </a:bodyPr>
            <a:lstStyle>
              <a:lvl1pPr algn="ctr">
                <a:defRPr b="1">
                  <a:latin typeface="Fibel Nord"/>
                  <a:ea typeface="Fibel Nord"/>
                  <a:cs typeface="Fibel Nord"/>
                </a:defRPr>
              </a:lvl1pPr>
            </a:lstStyle>
            <a:p>
              <a:pPr>
                <a:defRPr/>
              </a:pPr>
              <a:r>
                <a:rPr lang="de-DE" spc="50" dirty="0"/>
                <a:t>Matteos</a:t>
              </a:r>
              <a:r>
                <a:rPr spc="50" dirty="0"/>
                <a:t> </a:t>
              </a:r>
              <a:r>
                <a:rPr lang="de-DE" spc="50" dirty="0"/>
                <a:t>erste</a:t>
              </a:r>
              <a:r>
                <a:rPr spc="50" dirty="0"/>
                <a:t> </a:t>
              </a:r>
              <a:r>
                <a:rPr lang="de-DE" spc="50" dirty="0"/>
                <a:t>Fassung</a:t>
              </a:r>
              <a:endParaRPr spc="50" dirty="0"/>
            </a:p>
          </p:txBody>
        </p:sp>
      </p:gr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62497660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3" name="Slide Number Placeholder 3">
            <a:extLst>
              <a:ext uri="{FF2B5EF4-FFF2-40B4-BE49-F238E27FC236}">
                <a16:creationId xmlns:a16="http://schemas.microsoft.com/office/drawing/2014/main" id="{D33D81E0-C9FE-42E7-B5AC-0CD2B427C14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211</a:t>
            </a:fld>
            <a:endParaRPr lang="de-DE" dirty="0"/>
          </a:p>
        </p:txBody>
      </p:sp>
      <p:pic>
        <p:nvPicPr>
          <p:cNvPr id="25" name="Picture 24">
            <a:extLst>
              <a:ext uri="{FF2B5EF4-FFF2-40B4-BE49-F238E27FC236}">
                <a16:creationId xmlns:a16="http://schemas.microsoft.com/office/drawing/2014/main" id="{D0F61117-FC0A-41C0-97F4-81F847A9FAAC}"/>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29861" r="5339" b="12807"/>
          <a:stretch/>
        </p:blipFill>
        <p:spPr bwMode="auto">
          <a:xfrm>
            <a:off x="132345" y="3104154"/>
            <a:ext cx="6699885" cy="6482010"/>
          </a:xfrm>
          <a:prstGeom prst="rect">
            <a:avLst/>
          </a:prstGeom>
        </p:spPr>
      </p:pic>
      <p:sp>
        <p:nvSpPr>
          <p:cNvPr id="26" name="Rectangle 25">
            <a:extLst>
              <a:ext uri="{FF2B5EF4-FFF2-40B4-BE49-F238E27FC236}">
                <a16:creationId xmlns:a16="http://schemas.microsoft.com/office/drawing/2014/main" id="{951ED4B3-A0C0-4836-90E3-1B9ABFA9B917}"/>
              </a:ext>
            </a:extLst>
          </p:cNvPr>
          <p:cNvSpPr/>
          <p:nvPr/>
        </p:nvSpPr>
        <p:spPr bwMode="auto">
          <a:xfrm>
            <a:off x="276344" y="3713853"/>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7" name="Rectangle 26">
            <a:extLst>
              <a:ext uri="{FF2B5EF4-FFF2-40B4-BE49-F238E27FC236}">
                <a16:creationId xmlns:a16="http://schemas.microsoft.com/office/drawing/2014/main" id="{00215D55-3F45-4999-99DC-E58B9340587E}"/>
              </a:ext>
            </a:extLst>
          </p:cNvPr>
          <p:cNvSpPr/>
          <p:nvPr/>
        </p:nvSpPr>
        <p:spPr bwMode="auto">
          <a:xfrm>
            <a:off x="276344" y="4625455"/>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8" name="Rectangle 27">
            <a:extLst>
              <a:ext uri="{FF2B5EF4-FFF2-40B4-BE49-F238E27FC236}">
                <a16:creationId xmlns:a16="http://schemas.microsoft.com/office/drawing/2014/main" id="{EE418E3A-A601-4CC1-BF17-8000421168C2}"/>
              </a:ext>
            </a:extLst>
          </p:cNvPr>
          <p:cNvSpPr/>
          <p:nvPr/>
        </p:nvSpPr>
        <p:spPr bwMode="auto">
          <a:xfrm>
            <a:off x="276344" y="5541003"/>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9" name="Rectangle 28">
            <a:extLst>
              <a:ext uri="{FF2B5EF4-FFF2-40B4-BE49-F238E27FC236}">
                <a16:creationId xmlns:a16="http://schemas.microsoft.com/office/drawing/2014/main" id="{4BE43174-8895-46E0-B6C2-6FD2FFEC9E3E}"/>
              </a:ext>
            </a:extLst>
          </p:cNvPr>
          <p:cNvSpPr/>
          <p:nvPr/>
        </p:nvSpPr>
        <p:spPr bwMode="auto">
          <a:xfrm>
            <a:off x="276344" y="6449103"/>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0" name="Rectangle 29">
            <a:extLst>
              <a:ext uri="{FF2B5EF4-FFF2-40B4-BE49-F238E27FC236}">
                <a16:creationId xmlns:a16="http://schemas.microsoft.com/office/drawing/2014/main" id="{A9A4E41F-5E7E-470A-854A-E2335BA73603}"/>
              </a:ext>
            </a:extLst>
          </p:cNvPr>
          <p:cNvSpPr/>
          <p:nvPr/>
        </p:nvSpPr>
        <p:spPr bwMode="auto">
          <a:xfrm>
            <a:off x="276344" y="7363179"/>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1" name="Rectangle 30">
            <a:extLst>
              <a:ext uri="{FF2B5EF4-FFF2-40B4-BE49-F238E27FC236}">
                <a16:creationId xmlns:a16="http://schemas.microsoft.com/office/drawing/2014/main" id="{545BE84E-ECE2-4232-92E2-FA84791AAA5D}"/>
              </a:ext>
            </a:extLst>
          </p:cNvPr>
          <p:cNvSpPr/>
          <p:nvPr/>
        </p:nvSpPr>
        <p:spPr bwMode="auto">
          <a:xfrm>
            <a:off x="276344" y="8274694"/>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Rectangle 31">
            <a:extLst>
              <a:ext uri="{FF2B5EF4-FFF2-40B4-BE49-F238E27FC236}">
                <a16:creationId xmlns:a16="http://schemas.microsoft.com/office/drawing/2014/main" id="{B3EC24B9-4317-41F7-AD69-4AE41B84F4F0}"/>
              </a:ext>
            </a:extLst>
          </p:cNvPr>
          <p:cNvSpPr/>
          <p:nvPr/>
        </p:nvSpPr>
        <p:spPr bwMode="auto">
          <a:xfrm>
            <a:off x="276344" y="9189475"/>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grpSp>
        <p:nvGrpSpPr>
          <p:cNvPr id="2" name="Group 1">
            <a:extLst>
              <a:ext uri="{FF2B5EF4-FFF2-40B4-BE49-F238E27FC236}">
                <a16:creationId xmlns:a16="http://schemas.microsoft.com/office/drawing/2014/main" id="{F223845D-DBE0-410A-83E1-E39388D195C4}"/>
              </a:ext>
            </a:extLst>
          </p:cNvPr>
          <p:cNvGrpSpPr/>
          <p:nvPr/>
        </p:nvGrpSpPr>
        <p:grpSpPr>
          <a:xfrm>
            <a:off x="2389541" y="2709811"/>
            <a:ext cx="1952455" cy="411093"/>
            <a:chOff x="2389541" y="2709811"/>
            <a:chExt cx="1952455" cy="411093"/>
          </a:xfrm>
        </p:grpSpPr>
        <p:sp>
          <p:nvSpPr>
            <p:cNvPr id="3" name="Rounded Rectangle"/>
            <p:cNvSpPr/>
            <p:nvPr/>
          </p:nvSpPr>
          <p:spPr bwMode="auto">
            <a:xfrm>
              <a:off x="2389541" y="2709811"/>
              <a:ext cx="1952455" cy="411093"/>
            </a:xfrm>
            <a:custGeom>
              <a:avLst/>
              <a:gdLst>
                <a:gd name="connsiteX0" fmla="*/ 0 w 1952455"/>
                <a:gd name="connsiteY0" fmla="*/ 68517 h 411093"/>
                <a:gd name="connsiteX1" fmla="*/ 68517 w 1952455"/>
                <a:gd name="connsiteY1" fmla="*/ 0 h 411093"/>
                <a:gd name="connsiteX2" fmla="*/ 467910 w 1952455"/>
                <a:gd name="connsiteY2" fmla="*/ 0 h 411093"/>
                <a:gd name="connsiteX3" fmla="*/ 903611 w 1952455"/>
                <a:gd name="connsiteY3" fmla="*/ 0 h 411093"/>
                <a:gd name="connsiteX4" fmla="*/ 1339312 w 1952455"/>
                <a:gd name="connsiteY4" fmla="*/ 0 h 411093"/>
                <a:gd name="connsiteX5" fmla="*/ 1883938 w 1952455"/>
                <a:gd name="connsiteY5" fmla="*/ 0 h 411093"/>
                <a:gd name="connsiteX6" fmla="*/ 1952455 w 1952455"/>
                <a:gd name="connsiteY6" fmla="*/ 68517 h 411093"/>
                <a:gd name="connsiteX7" fmla="*/ 1952455 w 1952455"/>
                <a:gd name="connsiteY7" fmla="*/ 342576 h 411093"/>
                <a:gd name="connsiteX8" fmla="*/ 1883938 w 1952455"/>
                <a:gd name="connsiteY8" fmla="*/ 411093 h 411093"/>
                <a:gd name="connsiteX9" fmla="*/ 1466391 w 1952455"/>
                <a:gd name="connsiteY9" fmla="*/ 411093 h 411093"/>
                <a:gd name="connsiteX10" fmla="*/ 976228 w 1952455"/>
                <a:gd name="connsiteY10" fmla="*/ 411093 h 411093"/>
                <a:gd name="connsiteX11" fmla="*/ 540526 w 1952455"/>
                <a:gd name="connsiteY11" fmla="*/ 411093 h 411093"/>
                <a:gd name="connsiteX12" fmla="*/ 68517 w 1952455"/>
                <a:gd name="connsiteY12" fmla="*/ 411093 h 411093"/>
                <a:gd name="connsiteX13" fmla="*/ 0 w 1952455"/>
                <a:gd name="connsiteY13" fmla="*/ 342576 h 411093"/>
                <a:gd name="connsiteX14" fmla="*/ 0 w 1952455"/>
                <a:gd name="connsiteY14" fmla="*/ 68517 h 4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455" h="411093" extrusionOk="0">
                  <a:moveTo>
                    <a:pt x="0" y="68517"/>
                  </a:moveTo>
                  <a:cubicBezTo>
                    <a:pt x="3177" y="29561"/>
                    <a:pt x="23306" y="1333"/>
                    <a:pt x="68517" y="0"/>
                  </a:cubicBezTo>
                  <a:cubicBezTo>
                    <a:pt x="187937" y="-47347"/>
                    <a:pt x="274598" y="32979"/>
                    <a:pt x="467910" y="0"/>
                  </a:cubicBezTo>
                  <a:cubicBezTo>
                    <a:pt x="661222" y="-32979"/>
                    <a:pt x="733279" y="45569"/>
                    <a:pt x="903611" y="0"/>
                  </a:cubicBezTo>
                  <a:cubicBezTo>
                    <a:pt x="1073943" y="-45569"/>
                    <a:pt x="1155127" y="43886"/>
                    <a:pt x="1339312" y="0"/>
                  </a:cubicBezTo>
                  <a:cubicBezTo>
                    <a:pt x="1523497" y="-43886"/>
                    <a:pt x="1616246" y="61084"/>
                    <a:pt x="1883938" y="0"/>
                  </a:cubicBezTo>
                  <a:cubicBezTo>
                    <a:pt x="1925966" y="6518"/>
                    <a:pt x="1948905" y="26500"/>
                    <a:pt x="1952455" y="68517"/>
                  </a:cubicBezTo>
                  <a:cubicBezTo>
                    <a:pt x="1961871" y="190114"/>
                    <a:pt x="1922165" y="273119"/>
                    <a:pt x="1952455" y="342576"/>
                  </a:cubicBezTo>
                  <a:cubicBezTo>
                    <a:pt x="1954331" y="379465"/>
                    <a:pt x="1922699" y="410734"/>
                    <a:pt x="1883938" y="411093"/>
                  </a:cubicBezTo>
                  <a:cubicBezTo>
                    <a:pt x="1769079" y="436472"/>
                    <a:pt x="1612873" y="382155"/>
                    <a:pt x="1466391" y="411093"/>
                  </a:cubicBezTo>
                  <a:cubicBezTo>
                    <a:pt x="1319909" y="440031"/>
                    <a:pt x="1206603" y="354665"/>
                    <a:pt x="976228" y="411093"/>
                  </a:cubicBezTo>
                  <a:cubicBezTo>
                    <a:pt x="745853" y="467521"/>
                    <a:pt x="664353" y="403207"/>
                    <a:pt x="540526" y="411093"/>
                  </a:cubicBezTo>
                  <a:cubicBezTo>
                    <a:pt x="416699" y="418979"/>
                    <a:pt x="256722" y="359258"/>
                    <a:pt x="68517" y="411093"/>
                  </a:cubicBezTo>
                  <a:cubicBezTo>
                    <a:pt x="29199" y="401925"/>
                    <a:pt x="-8313" y="384706"/>
                    <a:pt x="0" y="342576"/>
                  </a:cubicBezTo>
                  <a:cubicBezTo>
                    <a:pt x="-1976" y="273632"/>
                    <a:pt x="16090" y="135308"/>
                    <a:pt x="0" y="68517"/>
                  </a:cubicBezTo>
                  <a:close/>
                </a:path>
              </a:pathLst>
            </a:custGeom>
            <a:no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4" name="Lenas erster Entwurf"/>
            <p:cNvSpPr txBox="1"/>
            <p:nvPr/>
          </p:nvSpPr>
          <p:spPr bwMode="auto">
            <a:xfrm>
              <a:off x="2389541" y="2709811"/>
              <a:ext cx="1833347" cy="369328"/>
            </a:xfrm>
            <a:prstGeom prst="rect">
              <a:avLst/>
            </a:prstGeom>
            <a:noFill/>
            <a:ln w="12700" cap="flat">
              <a:noFill/>
              <a:miter lim="400000"/>
            </a:ln>
            <a:effectLst/>
          </p:spPr>
          <p:txBody>
            <a:bodyPr wrap="square" lIns="45718" tIns="45718" rIns="45718" bIns="45718" numCol="1" anchor="ctr">
              <a:spAutoFit/>
            </a:bodyPr>
            <a:lstStyle>
              <a:lvl1pPr algn="ctr">
                <a:defRPr b="1">
                  <a:latin typeface="Fibel Nord"/>
                  <a:ea typeface="Fibel Nord"/>
                  <a:cs typeface="Fibel Nord"/>
                </a:defRPr>
              </a:lvl1pPr>
            </a:lstStyle>
            <a:p>
              <a:pPr>
                <a:defRPr/>
              </a:pPr>
              <a:r>
                <a:rPr dirty="0" err="1"/>
                <a:t>erste</a:t>
              </a:r>
              <a:r>
                <a:rPr dirty="0"/>
                <a:t> </a:t>
              </a:r>
              <a:r>
                <a:rPr lang="de-DE" dirty="0"/>
                <a:t>Fassung</a:t>
              </a:r>
              <a:endParaRPr dirty="0"/>
            </a:p>
          </p:txBody>
        </p:sp>
      </p:grpSp>
      <p:grpSp>
        <p:nvGrpSpPr>
          <p:cNvPr id="34" name="Group 33">
            <a:extLst>
              <a:ext uri="{FF2B5EF4-FFF2-40B4-BE49-F238E27FC236}">
                <a16:creationId xmlns:a16="http://schemas.microsoft.com/office/drawing/2014/main" id="{53395283-D8E9-4FFE-9EF0-E80E6ADA2BA6}"/>
              </a:ext>
            </a:extLst>
          </p:cNvPr>
          <p:cNvGrpSpPr/>
          <p:nvPr/>
        </p:nvGrpSpPr>
        <p:grpSpPr>
          <a:xfrm>
            <a:off x="-251724" y="430642"/>
            <a:ext cx="7620000" cy="706497"/>
            <a:chOff x="-251724" y="430642"/>
            <a:chExt cx="7620000" cy="706497"/>
          </a:xfrm>
        </p:grpSpPr>
        <p:sp>
          <p:nvSpPr>
            <p:cNvPr id="35" name="TextBox 2">
              <a:extLst>
                <a:ext uri="{FF2B5EF4-FFF2-40B4-BE49-F238E27FC236}">
                  <a16:creationId xmlns:a16="http://schemas.microsoft.com/office/drawing/2014/main" id="{1030AA72-6E43-4F83-8956-EBCBB7CC24FD}"/>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12.1b: Eine Bildergeschichte schreiben</a:t>
              </a:r>
            </a:p>
          </p:txBody>
        </p:sp>
        <p:sp>
          <p:nvSpPr>
            <p:cNvPr id="36" name="Rectangle 7">
              <a:extLst>
                <a:ext uri="{FF2B5EF4-FFF2-40B4-BE49-F238E27FC236}">
                  <a16:creationId xmlns:a16="http://schemas.microsoft.com/office/drawing/2014/main" id="{5466A89C-C619-4950-AF65-28E18E3D0E69}"/>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24" name="Circle">
            <a:extLst>
              <a:ext uri="{FF2B5EF4-FFF2-40B4-BE49-F238E27FC236}">
                <a16:creationId xmlns:a16="http://schemas.microsoft.com/office/drawing/2014/main" id="{6B344EED-8135-4F24-9909-A92CA3EB4D6A}"/>
              </a:ext>
            </a:extLst>
          </p:cNvPr>
          <p:cNvSpPr/>
          <p:nvPr/>
        </p:nvSpPr>
        <p:spPr bwMode="auto">
          <a:xfrm>
            <a:off x="367544" y="1206845"/>
            <a:ext cx="465170" cy="388996"/>
          </a:xfrm>
          <a:custGeom>
            <a:avLst/>
            <a:gdLst>
              <a:gd name="connsiteX0" fmla="*/ 0 w 465170"/>
              <a:gd name="connsiteY0" fmla="*/ 194498 h 388996"/>
              <a:gd name="connsiteX1" fmla="*/ 232585 w 465170"/>
              <a:gd name="connsiteY1" fmla="*/ 0 h 388996"/>
              <a:gd name="connsiteX2" fmla="*/ 465170 w 465170"/>
              <a:gd name="connsiteY2" fmla="*/ 194498 h 388996"/>
              <a:gd name="connsiteX3" fmla="*/ 232585 w 465170"/>
              <a:gd name="connsiteY3" fmla="*/ 388996 h 388996"/>
              <a:gd name="connsiteX4" fmla="*/ 0 w 465170"/>
              <a:gd name="connsiteY4" fmla="*/ 194498 h 3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170" h="388996" fill="none" extrusionOk="0">
                <a:moveTo>
                  <a:pt x="0" y="194498"/>
                </a:moveTo>
                <a:cubicBezTo>
                  <a:pt x="-21087" y="61372"/>
                  <a:pt x="113665" y="1804"/>
                  <a:pt x="232585" y="0"/>
                </a:cubicBezTo>
                <a:cubicBezTo>
                  <a:pt x="374535" y="12627"/>
                  <a:pt x="441651" y="81789"/>
                  <a:pt x="465170" y="194498"/>
                </a:cubicBezTo>
                <a:cubicBezTo>
                  <a:pt x="493763" y="319630"/>
                  <a:pt x="344349" y="390472"/>
                  <a:pt x="232585" y="388996"/>
                </a:cubicBezTo>
                <a:cubicBezTo>
                  <a:pt x="101773" y="368414"/>
                  <a:pt x="15517" y="292709"/>
                  <a:pt x="0" y="194498"/>
                </a:cubicBezTo>
                <a:close/>
              </a:path>
              <a:path w="465170" h="388996" stroke="0" extrusionOk="0">
                <a:moveTo>
                  <a:pt x="0" y="194498"/>
                </a:moveTo>
                <a:cubicBezTo>
                  <a:pt x="24087" y="98506"/>
                  <a:pt x="101965" y="-8839"/>
                  <a:pt x="232585" y="0"/>
                </a:cubicBezTo>
                <a:cubicBezTo>
                  <a:pt x="361153" y="-27177"/>
                  <a:pt x="465331" y="116708"/>
                  <a:pt x="465170" y="194498"/>
                </a:cubicBezTo>
                <a:cubicBezTo>
                  <a:pt x="463721" y="309174"/>
                  <a:pt x="361575" y="353400"/>
                  <a:pt x="232585" y="388996"/>
                </a:cubicBezTo>
                <a:cubicBezTo>
                  <a:pt x="97651" y="388006"/>
                  <a:pt x="8987" y="300942"/>
                  <a:pt x="0" y="19449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37" name="1">
            <a:extLst>
              <a:ext uri="{FF2B5EF4-FFF2-40B4-BE49-F238E27FC236}">
                <a16:creationId xmlns:a16="http://schemas.microsoft.com/office/drawing/2014/main" id="{E72A67F4-E12A-4CD2-950C-111944C8B3CD}"/>
              </a:ext>
            </a:extLst>
          </p:cNvPr>
          <p:cNvSpPr txBox="1"/>
          <p:nvPr/>
        </p:nvSpPr>
        <p:spPr bwMode="auto">
          <a:xfrm>
            <a:off x="511611" y="1171719"/>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dirty="0"/>
              <a:t>1</a:t>
            </a:r>
            <a:endParaRPr dirty="0"/>
          </a:p>
        </p:txBody>
      </p:sp>
      <p:sp>
        <p:nvSpPr>
          <p:cNvPr id="38" name="TextBox 22">
            <a:extLst>
              <a:ext uri="{FF2B5EF4-FFF2-40B4-BE49-F238E27FC236}">
                <a16:creationId xmlns:a16="http://schemas.microsoft.com/office/drawing/2014/main" id="{9D409EF5-BAC4-46D8-84A0-8097BBE04556}"/>
              </a:ext>
            </a:extLst>
          </p:cNvPr>
          <p:cNvSpPr txBox="1"/>
          <p:nvPr/>
        </p:nvSpPr>
        <p:spPr bwMode="auto">
          <a:xfrm>
            <a:off x="1002600" y="1140325"/>
            <a:ext cx="4964543"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Schreibe eine passende Geschichte zu den Bildern.</a:t>
            </a:r>
            <a:endParaRPr spc="50" dirty="0"/>
          </a:p>
          <a:p>
            <a:pPr>
              <a:defRPr/>
            </a:pPr>
            <a:r>
              <a:rPr lang="de-DE" spc="50" dirty="0"/>
              <a:t>Schreibe nur auf die weißen Linien. Die grauen Linien werden später für die Überarbeitung genutzt. </a:t>
            </a:r>
            <a:endParaRPr spc="50" dirty="0"/>
          </a:p>
        </p:txBody>
      </p:sp>
      <p:pic>
        <p:nvPicPr>
          <p:cNvPr id="39" name="Picture 4" descr="Icon, Symbol, Stift, Bleistift, Design">
            <a:extLst>
              <a:ext uri="{FF2B5EF4-FFF2-40B4-BE49-F238E27FC236}">
                <a16:creationId xmlns:a16="http://schemas.microsoft.com/office/drawing/2014/main" id="{0CD7F4C6-B558-47E2-9D09-850DDC1206F2}"/>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
        <p:nvSpPr>
          <p:cNvPr id="40" name="TextBox 39">
            <a:extLst>
              <a:ext uri="{FF2B5EF4-FFF2-40B4-BE49-F238E27FC236}">
                <a16:creationId xmlns:a16="http://schemas.microsoft.com/office/drawing/2014/main" id="{40A280AA-F8B0-4B99-85AE-AF9951DEF091}"/>
              </a:ext>
            </a:extLst>
          </p:cNvPr>
          <p:cNvSpPr txBox="1"/>
          <p:nvPr/>
        </p:nvSpPr>
        <p:spPr bwMode="auto">
          <a:xfrm>
            <a:off x="958531" y="2043138"/>
            <a:ext cx="5496897"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Benutze deine Stichpunkte zu den W-Fragen als Hilfestellung.</a:t>
            </a:r>
          </a:p>
          <a:p>
            <a:endParaRPr lang="de-DE" dirty="0">
              <a:latin typeface="Fibel Nord" panose="020B0603050302020204" pitchFamily="34" charset="0"/>
            </a:endParaRPr>
          </a:p>
        </p:txBody>
      </p:sp>
      <p:pic>
        <p:nvPicPr>
          <p:cNvPr id="5" name="Picture 2" descr="Pfeile, Blau, Fokal, Center, Design">
            <a:extLst>
              <a:ext uri="{FF2B5EF4-FFF2-40B4-BE49-F238E27FC236}">
                <a16:creationId xmlns:a16="http://schemas.microsoft.com/office/drawing/2014/main" id="{105C0D60-0C5D-3FBB-22D8-F71C5D3E95FE}"/>
              </a:ext>
            </a:extLst>
          </p:cNvPr>
          <p:cNvPicPr>
            <a:picLocks noChangeAspect="1" noChangeArrowheads="1"/>
          </p:cNvPicPr>
          <p:nvPr/>
        </p:nvPicPr>
        <p:blipFill>
          <a:blip r:embed="rId4">
            <a:duotone>
              <a:schemeClr val="accent2">
                <a:shade val="45000"/>
                <a:satMod val="135000"/>
              </a:schemeClr>
              <a:prstClr val="white"/>
            </a:duotone>
          </a:blip>
          <a:srcRect l="13295" t="61715" r="57724" b="16864"/>
          <a:stretch/>
        </p:blipFill>
        <p:spPr bwMode="auto">
          <a:xfrm rot="1606988">
            <a:off x="5741481" y="9474640"/>
            <a:ext cx="809084" cy="454182"/>
          </a:xfrm>
          <a:prstGeom prst="rect">
            <a:avLst/>
          </a:prstGeom>
          <a:noFill/>
        </p:spPr>
      </p:pic>
    </p:spTree>
    <p:extLst>
      <p:ext uri="{BB962C8B-B14F-4D97-AF65-F5344CB8AC3E}">
        <p14:creationId xmlns:p14="http://schemas.microsoft.com/office/powerpoint/2010/main" val="221729323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3" name="Picture 22">
            <a:extLst>
              <a:ext uri="{FF2B5EF4-FFF2-40B4-BE49-F238E27FC236}">
                <a16:creationId xmlns:a16="http://schemas.microsoft.com/office/drawing/2014/main" id="{ABC83714-179E-458E-8BE6-87D7AB0F8DAA}"/>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8025" r="5339" b="6203"/>
          <a:stretch/>
        </p:blipFill>
        <p:spPr bwMode="auto">
          <a:xfrm>
            <a:off x="132345" y="982944"/>
            <a:ext cx="6699885" cy="8566720"/>
          </a:xfrm>
          <a:prstGeom prst="rect">
            <a:avLst/>
          </a:prstGeom>
        </p:spPr>
      </p:pic>
      <p:sp>
        <p:nvSpPr>
          <p:cNvPr id="24" name="Rectangle 23">
            <a:extLst>
              <a:ext uri="{FF2B5EF4-FFF2-40B4-BE49-F238E27FC236}">
                <a16:creationId xmlns:a16="http://schemas.microsoft.com/office/drawing/2014/main" id="{141F454B-F162-4B5F-AE41-6E1180228E91}"/>
              </a:ext>
            </a:extLst>
          </p:cNvPr>
          <p:cNvSpPr/>
          <p:nvPr/>
        </p:nvSpPr>
        <p:spPr bwMode="auto">
          <a:xfrm>
            <a:off x="276344" y="1571151"/>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5" name="Rectangle 24">
            <a:extLst>
              <a:ext uri="{FF2B5EF4-FFF2-40B4-BE49-F238E27FC236}">
                <a16:creationId xmlns:a16="http://schemas.microsoft.com/office/drawing/2014/main" id="{19CD22FA-FDB0-4569-B5BB-5F67613D074C}"/>
              </a:ext>
            </a:extLst>
          </p:cNvPr>
          <p:cNvSpPr/>
          <p:nvPr/>
        </p:nvSpPr>
        <p:spPr bwMode="auto">
          <a:xfrm>
            <a:off x="276344" y="2482753"/>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6" name="Rectangle 25">
            <a:extLst>
              <a:ext uri="{FF2B5EF4-FFF2-40B4-BE49-F238E27FC236}">
                <a16:creationId xmlns:a16="http://schemas.microsoft.com/office/drawing/2014/main" id="{470F2634-E751-4773-A353-35D2501D7E41}"/>
              </a:ext>
            </a:extLst>
          </p:cNvPr>
          <p:cNvSpPr/>
          <p:nvPr/>
        </p:nvSpPr>
        <p:spPr bwMode="auto">
          <a:xfrm>
            <a:off x="276344" y="3398301"/>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7" name="Rectangle 26">
            <a:extLst>
              <a:ext uri="{FF2B5EF4-FFF2-40B4-BE49-F238E27FC236}">
                <a16:creationId xmlns:a16="http://schemas.microsoft.com/office/drawing/2014/main" id="{8DB7F8FD-5105-4D1E-B80A-730B2E34F472}"/>
              </a:ext>
            </a:extLst>
          </p:cNvPr>
          <p:cNvSpPr/>
          <p:nvPr/>
        </p:nvSpPr>
        <p:spPr bwMode="auto">
          <a:xfrm>
            <a:off x="276344" y="4306401"/>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8" name="Rectangle 27">
            <a:extLst>
              <a:ext uri="{FF2B5EF4-FFF2-40B4-BE49-F238E27FC236}">
                <a16:creationId xmlns:a16="http://schemas.microsoft.com/office/drawing/2014/main" id="{ECE327C6-F07C-40AE-ABAC-04E0A7EA092C}"/>
              </a:ext>
            </a:extLst>
          </p:cNvPr>
          <p:cNvSpPr/>
          <p:nvPr/>
        </p:nvSpPr>
        <p:spPr bwMode="auto">
          <a:xfrm>
            <a:off x="276344" y="5220477"/>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9" name="Rectangle 28">
            <a:extLst>
              <a:ext uri="{FF2B5EF4-FFF2-40B4-BE49-F238E27FC236}">
                <a16:creationId xmlns:a16="http://schemas.microsoft.com/office/drawing/2014/main" id="{49D0BD4A-16F7-4AF1-BE79-8051D079B090}"/>
              </a:ext>
            </a:extLst>
          </p:cNvPr>
          <p:cNvSpPr/>
          <p:nvPr/>
        </p:nvSpPr>
        <p:spPr bwMode="auto">
          <a:xfrm>
            <a:off x="276344" y="6131992"/>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0" name="Rectangle 29">
            <a:extLst>
              <a:ext uri="{FF2B5EF4-FFF2-40B4-BE49-F238E27FC236}">
                <a16:creationId xmlns:a16="http://schemas.microsoft.com/office/drawing/2014/main" id="{4F559866-3B6C-4088-BE4B-017164F6CF08}"/>
              </a:ext>
            </a:extLst>
          </p:cNvPr>
          <p:cNvSpPr/>
          <p:nvPr/>
        </p:nvSpPr>
        <p:spPr bwMode="auto">
          <a:xfrm>
            <a:off x="276344" y="7046773"/>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1" name="Rectangle 30">
            <a:extLst>
              <a:ext uri="{FF2B5EF4-FFF2-40B4-BE49-F238E27FC236}">
                <a16:creationId xmlns:a16="http://schemas.microsoft.com/office/drawing/2014/main" id="{55B84071-8C92-4B6E-B11D-DC7DF6F89AAB}"/>
              </a:ext>
            </a:extLst>
          </p:cNvPr>
          <p:cNvSpPr/>
          <p:nvPr/>
        </p:nvSpPr>
        <p:spPr bwMode="auto">
          <a:xfrm>
            <a:off x="276344" y="7952031"/>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2" name="Rectangle 31">
            <a:extLst>
              <a:ext uri="{FF2B5EF4-FFF2-40B4-BE49-F238E27FC236}">
                <a16:creationId xmlns:a16="http://schemas.microsoft.com/office/drawing/2014/main" id="{623121A9-608B-424A-819C-99003EB641B1}"/>
              </a:ext>
            </a:extLst>
          </p:cNvPr>
          <p:cNvSpPr/>
          <p:nvPr/>
        </p:nvSpPr>
        <p:spPr bwMode="auto">
          <a:xfrm>
            <a:off x="276344" y="8866812"/>
            <a:ext cx="6500974" cy="283973"/>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6" name="Rectangle 7">
            <a:extLst>
              <a:ext uri="{FF2B5EF4-FFF2-40B4-BE49-F238E27FC236}">
                <a16:creationId xmlns:a16="http://schemas.microsoft.com/office/drawing/2014/main" id="{4D1CB6C3-52DF-4368-8B67-82E4A734AEFE}"/>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17" name="Slide Number Placeholder 3">
            <a:extLst>
              <a:ext uri="{FF2B5EF4-FFF2-40B4-BE49-F238E27FC236}">
                <a16:creationId xmlns:a16="http://schemas.microsoft.com/office/drawing/2014/main" id="{33658AC6-F68F-43B1-B7BE-88398E182813}"/>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212</a:t>
            </a:fld>
            <a:endParaRPr lang="de-DE" dirty="0"/>
          </a:p>
        </p:txBody>
      </p:sp>
      <p:sp>
        <p:nvSpPr>
          <p:cNvPr id="15" name="TextBox 2">
            <a:extLst>
              <a:ext uri="{FF2B5EF4-FFF2-40B4-BE49-F238E27FC236}">
                <a16:creationId xmlns:a16="http://schemas.microsoft.com/office/drawing/2014/main" id="{B9B04FE2-8D41-467D-8CE9-8328DEA69A50}"/>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12.1b: Eine Bildergeschichte schreiben</a:t>
            </a:r>
          </a:p>
        </p:txBody>
      </p:sp>
    </p:spTree>
    <p:extLst>
      <p:ext uri="{BB962C8B-B14F-4D97-AF65-F5344CB8AC3E}">
        <p14:creationId xmlns:p14="http://schemas.microsoft.com/office/powerpoint/2010/main" val="525803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4" name="Picture 33">
            <a:extLst>
              <a:ext uri="{FF2B5EF4-FFF2-40B4-BE49-F238E27FC236}">
                <a16:creationId xmlns:a16="http://schemas.microsoft.com/office/drawing/2014/main" id="{0564F3C7-1108-46AD-93CE-7C1D15D72FE3}"/>
              </a:ext>
            </a:extLst>
          </p:cNvPr>
          <p:cNvPicPr>
            <a:picLocks noChangeAspect="1"/>
          </p:cNvPicPr>
          <p:nvPr/>
        </p:nvPicPr>
        <p:blipFill rotWithShape="1">
          <a:blip r:embed="rId2">
            <a:extLst>
              <a:ext uri="{28A0092B-C50C-407E-A947-70E740481C1C}">
                <a14:useLocalDpi xmlns:a14="http://schemas.microsoft.com/office/drawing/2010/main" val="0"/>
              </a:ext>
            </a:extLst>
          </a:blip>
          <a:srcRect l="13698" t="29737" r="4212" b="15448"/>
          <a:stretch/>
        </p:blipFill>
        <p:spPr bwMode="auto">
          <a:xfrm>
            <a:off x="258848" y="3425076"/>
            <a:ext cx="6573381" cy="6207204"/>
          </a:xfrm>
          <a:prstGeom prst="rect">
            <a:avLst/>
          </a:prstGeom>
        </p:spPr>
      </p:pic>
      <p:sp>
        <p:nvSpPr>
          <p:cNvPr id="36" name="Rectangle 35">
            <a:extLst>
              <a:ext uri="{FF2B5EF4-FFF2-40B4-BE49-F238E27FC236}">
                <a16:creationId xmlns:a16="http://schemas.microsoft.com/office/drawing/2014/main" id="{D6FB1C82-DB54-4E52-9A22-74FD7761656D}"/>
              </a:ext>
            </a:extLst>
          </p:cNvPr>
          <p:cNvSpPr/>
          <p:nvPr/>
        </p:nvSpPr>
        <p:spPr bwMode="auto">
          <a:xfrm>
            <a:off x="258848" y="3704881"/>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7" name="Rectangle 36">
            <a:extLst>
              <a:ext uri="{FF2B5EF4-FFF2-40B4-BE49-F238E27FC236}">
                <a16:creationId xmlns:a16="http://schemas.microsoft.com/office/drawing/2014/main" id="{1235536F-1717-4824-BDF7-379B8E2C0F5B}"/>
              </a:ext>
            </a:extLst>
          </p:cNvPr>
          <p:cNvSpPr/>
          <p:nvPr/>
        </p:nvSpPr>
        <p:spPr bwMode="auto">
          <a:xfrm>
            <a:off x="258848" y="4394107"/>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8" name="Rectangle 37">
            <a:extLst>
              <a:ext uri="{FF2B5EF4-FFF2-40B4-BE49-F238E27FC236}">
                <a16:creationId xmlns:a16="http://schemas.microsoft.com/office/drawing/2014/main" id="{1AF2E9E0-BCC4-49BC-9448-736929A42BBB}"/>
              </a:ext>
            </a:extLst>
          </p:cNvPr>
          <p:cNvSpPr/>
          <p:nvPr/>
        </p:nvSpPr>
        <p:spPr bwMode="auto">
          <a:xfrm>
            <a:off x="258848" y="5084021"/>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9" name="Rectangle 38">
            <a:extLst>
              <a:ext uri="{FF2B5EF4-FFF2-40B4-BE49-F238E27FC236}">
                <a16:creationId xmlns:a16="http://schemas.microsoft.com/office/drawing/2014/main" id="{785498C3-27D8-4083-A344-F327B6D29DA2}"/>
              </a:ext>
            </a:extLst>
          </p:cNvPr>
          <p:cNvSpPr/>
          <p:nvPr/>
        </p:nvSpPr>
        <p:spPr bwMode="auto">
          <a:xfrm>
            <a:off x="258848" y="5767959"/>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0" name="Rectangle 39">
            <a:extLst>
              <a:ext uri="{FF2B5EF4-FFF2-40B4-BE49-F238E27FC236}">
                <a16:creationId xmlns:a16="http://schemas.microsoft.com/office/drawing/2014/main" id="{137D7159-6762-4C88-9B64-E1EBCF8182A3}"/>
              </a:ext>
            </a:extLst>
          </p:cNvPr>
          <p:cNvSpPr/>
          <p:nvPr/>
        </p:nvSpPr>
        <p:spPr bwMode="auto">
          <a:xfrm>
            <a:off x="258848" y="6457873"/>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1" name="Rectangle 40">
            <a:extLst>
              <a:ext uri="{FF2B5EF4-FFF2-40B4-BE49-F238E27FC236}">
                <a16:creationId xmlns:a16="http://schemas.microsoft.com/office/drawing/2014/main" id="{C70EFBF9-02D8-4F42-93E2-95E50C9E726A}"/>
              </a:ext>
            </a:extLst>
          </p:cNvPr>
          <p:cNvSpPr/>
          <p:nvPr/>
        </p:nvSpPr>
        <p:spPr bwMode="auto">
          <a:xfrm>
            <a:off x="258848" y="7145233"/>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2" name="Rectangle 41">
            <a:extLst>
              <a:ext uri="{FF2B5EF4-FFF2-40B4-BE49-F238E27FC236}">
                <a16:creationId xmlns:a16="http://schemas.microsoft.com/office/drawing/2014/main" id="{F1A5CA11-04CD-4A30-94E5-7F22F24F4B59}"/>
              </a:ext>
            </a:extLst>
          </p:cNvPr>
          <p:cNvSpPr/>
          <p:nvPr/>
        </p:nvSpPr>
        <p:spPr bwMode="auto">
          <a:xfrm>
            <a:off x="258848" y="7832593"/>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3" name="Rectangle 42">
            <a:extLst>
              <a:ext uri="{FF2B5EF4-FFF2-40B4-BE49-F238E27FC236}">
                <a16:creationId xmlns:a16="http://schemas.microsoft.com/office/drawing/2014/main" id="{AEBD70AB-F4F0-4F14-BCC8-3E7B51737270}"/>
              </a:ext>
            </a:extLst>
          </p:cNvPr>
          <p:cNvSpPr/>
          <p:nvPr/>
        </p:nvSpPr>
        <p:spPr bwMode="auto">
          <a:xfrm>
            <a:off x="258848" y="8516531"/>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4" name="Rectangle 43">
            <a:extLst>
              <a:ext uri="{FF2B5EF4-FFF2-40B4-BE49-F238E27FC236}">
                <a16:creationId xmlns:a16="http://schemas.microsoft.com/office/drawing/2014/main" id="{25EB321E-F9A3-4397-A42B-C2FA8D43C487}"/>
              </a:ext>
            </a:extLst>
          </p:cNvPr>
          <p:cNvSpPr/>
          <p:nvPr/>
        </p:nvSpPr>
        <p:spPr bwMode="auto">
          <a:xfrm>
            <a:off x="258848" y="9203868"/>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3" name="Slide Number Placeholder 3">
            <a:extLst>
              <a:ext uri="{FF2B5EF4-FFF2-40B4-BE49-F238E27FC236}">
                <a16:creationId xmlns:a16="http://schemas.microsoft.com/office/drawing/2014/main" id="{D33D81E0-C9FE-42E7-B5AC-0CD2B427C14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213</a:t>
            </a:fld>
            <a:endParaRPr lang="de-DE" dirty="0"/>
          </a:p>
        </p:txBody>
      </p:sp>
      <p:grpSp>
        <p:nvGrpSpPr>
          <p:cNvPr id="2" name="Group 1">
            <a:extLst>
              <a:ext uri="{FF2B5EF4-FFF2-40B4-BE49-F238E27FC236}">
                <a16:creationId xmlns:a16="http://schemas.microsoft.com/office/drawing/2014/main" id="{F223845D-DBE0-410A-83E1-E39388D195C4}"/>
              </a:ext>
            </a:extLst>
          </p:cNvPr>
          <p:cNvGrpSpPr/>
          <p:nvPr/>
        </p:nvGrpSpPr>
        <p:grpSpPr>
          <a:xfrm>
            <a:off x="2389541" y="2709811"/>
            <a:ext cx="1952455" cy="411093"/>
            <a:chOff x="2389541" y="2709811"/>
            <a:chExt cx="1952455" cy="411093"/>
          </a:xfrm>
        </p:grpSpPr>
        <p:sp>
          <p:nvSpPr>
            <p:cNvPr id="3" name="Rounded Rectangle"/>
            <p:cNvSpPr/>
            <p:nvPr/>
          </p:nvSpPr>
          <p:spPr bwMode="auto">
            <a:xfrm>
              <a:off x="2389541" y="2709811"/>
              <a:ext cx="1952455" cy="411093"/>
            </a:xfrm>
            <a:custGeom>
              <a:avLst/>
              <a:gdLst>
                <a:gd name="connsiteX0" fmla="*/ 0 w 1952455"/>
                <a:gd name="connsiteY0" fmla="*/ 68517 h 411093"/>
                <a:gd name="connsiteX1" fmla="*/ 68517 w 1952455"/>
                <a:gd name="connsiteY1" fmla="*/ 0 h 411093"/>
                <a:gd name="connsiteX2" fmla="*/ 467910 w 1952455"/>
                <a:gd name="connsiteY2" fmla="*/ 0 h 411093"/>
                <a:gd name="connsiteX3" fmla="*/ 903611 w 1952455"/>
                <a:gd name="connsiteY3" fmla="*/ 0 h 411093"/>
                <a:gd name="connsiteX4" fmla="*/ 1339312 w 1952455"/>
                <a:gd name="connsiteY4" fmla="*/ 0 h 411093"/>
                <a:gd name="connsiteX5" fmla="*/ 1883938 w 1952455"/>
                <a:gd name="connsiteY5" fmla="*/ 0 h 411093"/>
                <a:gd name="connsiteX6" fmla="*/ 1952455 w 1952455"/>
                <a:gd name="connsiteY6" fmla="*/ 68517 h 411093"/>
                <a:gd name="connsiteX7" fmla="*/ 1952455 w 1952455"/>
                <a:gd name="connsiteY7" fmla="*/ 342576 h 411093"/>
                <a:gd name="connsiteX8" fmla="*/ 1883938 w 1952455"/>
                <a:gd name="connsiteY8" fmla="*/ 411093 h 411093"/>
                <a:gd name="connsiteX9" fmla="*/ 1466391 w 1952455"/>
                <a:gd name="connsiteY9" fmla="*/ 411093 h 411093"/>
                <a:gd name="connsiteX10" fmla="*/ 976228 w 1952455"/>
                <a:gd name="connsiteY10" fmla="*/ 411093 h 411093"/>
                <a:gd name="connsiteX11" fmla="*/ 540526 w 1952455"/>
                <a:gd name="connsiteY11" fmla="*/ 411093 h 411093"/>
                <a:gd name="connsiteX12" fmla="*/ 68517 w 1952455"/>
                <a:gd name="connsiteY12" fmla="*/ 411093 h 411093"/>
                <a:gd name="connsiteX13" fmla="*/ 0 w 1952455"/>
                <a:gd name="connsiteY13" fmla="*/ 342576 h 411093"/>
                <a:gd name="connsiteX14" fmla="*/ 0 w 1952455"/>
                <a:gd name="connsiteY14" fmla="*/ 68517 h 4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455" h="411093" extrusionOk="0">
                  <a:moveTo>
                    <a:pt x="0" y="68517"/>
                  </a:moveTo>
                  <a:cubicBezTo>
                    <a:pt x="3177" y="29561"/>
                    <a:pt x="23306" y="1333"/>
                    <a:pt x="68517" y="0"/>
                  </a:cubicBezTo>
                  <a:cubicBezTo>
                    <a:pt x="187937" y="-47347"/>
                    <a:pt x="274598" y="32979"/>
                    <a:pt x="467910" y="0"/>
                  </a:cubicBezTo>
                  <a:cubicBezTo>
                    <a:pt x="661222" y="-32979"/>
                    <a:pt x="733279" y="45569"/>
                    <a:pt x="903611" y="0"/>
                  </a:cubicBezTo>
                  <a:cubicBezTo>
                    <a:pt x="1073943" y="-45569"/>
                    <a:pt x="1155127" y="43886"/>
                    <a:pt x="1339312" y="0"/>
                  </a:cubicBezTo>
                  <a:cubicBezTo>
                    <a:pt x="1523497" y="-43886"/>
                    <a:pt x="1616246" y="61084"/>
                    <a:pt x="1883938" y="0"/>
                  </a:cubicBezTo>
                  <a:cubicBezTo>
                    <a:pt x="1925966" y="6518"/>
                    <a:pt x="1948905" y="26500"/>
                    <a:pt x="1952455" y="68517"/>
                  </a:cubicBezTo>
                  <a:cubicBezTo>
                    <a:pt x="1961871" y="190114"/>
                    <a:pt x="1922165" y="273119"/>
                    <a:pt x="1952455" y="342576"/>
                  </a:cubicBezTo>
                  <a:cubicBezTo>
                    <a:pt x="1954331" y="379465"/>
                    <a:pt x="1922699" y="410734"/>
                    <a:pt x="1883938" y="411093"/>
                  </a:cubicBezTo>
                  <a:cubicBezTo>
                    <a:pt x="1769079" y="436472"/>
                    <a:pt x="1612873" y="382155"/>
                    <a:pt x="1466391" y="411093"/>
                  </a:cubicBezTo>
                  <a:cubicBezTo>
                    <a:pt x="1319909" y="440031"/>
                    <a:pt x="1206603" y="354665"/>
                    <a:pt x="976228" y="411093"/>
                  </a:cubicBezTo>
                  <a:cubicBezTo>
                    <a:pt x="745853" y="467521"/>
                    <a:pt x="664353" y="403207"/>
                    <a:pt x="540526" y="411093"/>
                  </a:cubicBezTo>
                  <a:cubicBezTo>
                    <a:pt x="416699" y="418979"/>
                    <a:pt x="256722" y="359258"/>
                    <a:pt x="68517" y="411093"/>
                  </a:cubicBezTo>
                  <a:cubicBezTo>
                    <a:pt x="29199" y="401925"/>
                    <a:pt x="-8313" y="384706"/>
                    <a:pt x="0" y="342576"/>
                  </a:cubicBezTo>
                  <a:cubicBezTo>
                    <a:pt x="-1976" y="273632"/>
                    <a:pt x="16090" y="135308"/>
                    <a:pt x="0" y="68517"/>
                  </a:cubicBezTo>
                  <a:close/>
                </a:path>
              </a:pathLst>
            </a:custGeom>
            <a:no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4" name="Lenas erster Entwurf"/>
            <p:cNvSpPr txBox="1"/>
            <p:nvPr/>
          </p:nvSpPr>
          <p:spPr bwMode="auto">
            <a:xfrm>
              <a:off x="2389541" y="2709811"/>
              <a:ext cx="1833347" cy="369328"/>
            </a:xfrm>
            <a:prstGeom prst="rect">
              <a:avLst/>
            </a:prstGeom>
            <a:noFill/>
            <a:ln w="12700" cap="flat">
              <a:noFill/>
              <a:miter lim="400000"/>
            </a:ln>
            <a:effectLst/>
          </p:spPr>
          <p:txBody>
            <a:bodyPr wrap="square" lIns="45718" tIns="45718" rIns="45718" bIns="45718" numCol="1" anchor="ctr">
              <a:spAutoFit/>
            </a:bodyPr>
            <a:lstStyle>
              <a:lvl1pPr algn="ctr">
                <a:defRPr b="1">
                  <a:latin typeface="Fibel Nord"/>
                  <a:ea typeface="Fibel Nord"/>
                  <a:cs typeface="Fibel Nord"/>
                </a:defRPr>
              </a:lvl1pPr>
            </a:lstStyle>
            <a:p>
              <a:pPr>
                <a:defRPr/>
              </a:pPr>
              <a:r>
                <a:rPr dirty="0" err="1"/>
                <a:t>erste</a:t>
              </a:r>
              <a:r>
                <a:rPr dirty="0"/>
                <a:t> </a:t>
              </a:r>
              <a:r>
                <a:rPr lang="de-DE" dirty="0"/>
                <a:t>Fassung</a:t>
              </a:r>
              <a:endParaRPr dirty="0"/>
            </a:p>
          </p:txBody>
        </p:sp>
      </p:grpSp>
      <p:grpSp>
        <p:nvGrpSpPr>
          <p:cNvPr id="25" name="Group 24">
            <a:extLst>
              <a:ext uri="{FF2B5EF4-FFF2-40B4-BE49-F238E27FC236}">
                <a16:creationId xmlns:a16="http://schemas.microsoft.com/office/drawing/2014/main" id="{69B00DD3-BB23-4FFF-B728-E1031882FCD8}"/>
              </a:ext>
            </a:extLst>
          </p:cNvPr>
          <p:cNvGrpSpPr/>
          <p:nvPr/>
        </p:nvGrpSpPr>
        <p:grpSpPr>
          <a:xfrm>
            <a:off x="-251724" y="430642"/>
            <a:ext cx="7620000" cy="706497"/>
            <a:chOff x="-251724" y="430642"/>
            <a:chExt cx="7620000" cy="706497"/>
          </a:xfrm>
        </p:grpSpPr>
        <p:sp>
          <p:nvSpPr>
            <p:cNvPr id="26" name="TextBox 2">
              <a:extLst>
                <a:ext uri="{FF2B5EF4-FFF2-40B4-BE49-F238E27FC236}">
                  <a16:creationId xmlns:a16="http://schemas.microsoft.com/office/drawing/2014/main" id="{48CFCCEF-6C6D-41DE-A225-415238C9620C}"/>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12.1b: Eine Bildergeschichte schreiben</a:t>
              </a:r>
            </a:p>
          </p:txBody>
        </p:sp>
        <p:sp>
          <p:nvSpPr>
            <p:cNvPr id="27" name="Rectangle 7">
              <a:extLst>
                <a:ext uri="{FF2B5EF4-FFF2-40B4-BE49-F238E27FC236}">
                  <a16:creationId xmlns:a16="http://schemas.microsoft.com/office/drawing/2014/main" id="{74530D45-D625-4A32-96DD-E7B703C4415F}"/>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28" name="Circle">
            <a:extLst>
              <a:ext uri="{FF2B5EF4-FFF2-40B4-BE49-F238E27FC236}">
                <a16:creationId xmlns:a16="http://schemas.microsoft.com/office/drawing/2014/main" id="{DBADA1C8-5B2B-4557-B9FA-DF0A1C91E93F}"/>
              </a:ext>
            </a:extLst>
          </p:cNvPr>
          <p:cNvSpPr/>
          <p:nvPr/>
        </p:nvSpPr>
        <p:spPr bwMode="auto">
          <a:xfrm>
            <a:off x="367544" y="1206845"/>
            <a:ext cx="465170" cy="388996"/>
          </a:xfrm>
          <a:custGeom>
            <a:avLst/>
            <a:gdLst>
              <a:gd name="connsiteX0" fmla="*/ 0 w 465170"/>
              <a:gd name="connsiteY0" fmla="*/ 194498 h 388996"/>
              <a:gd name="connsiteX1" fmla="*/ 232585 w 465170"/>
              <a:gd name="connsiteY1" fmla="*/ 0 h 388996"/>
              <a:gd name="connsiteX2" fmla="*/ 465170 w 465170"/>
              <a:gd name="connsiteY2" fmla="*/ 194498 h 388996"/>
              <a:gd name="connsiteX3" fmla="*/ 232585 w 465170"/>
              <a:gd name="connsiteY3" fmla="*/ 388996 h 388996"/>
              <a:gd name="connsiteX4" fmla="*/ 0 w 465170"/>
              <a:gd name="connsiteY4" fmla="*/ 194498 h 3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170" h="388996" fill="none" extrusionOk="0">
                <a:moveTo>
                  <a:pt x="0" y="194498"/>
                </a:moveTo>
                <a:cubicBezTo>
                  <a:pt x="-21087" y="61372"/>
                  <a:pt x="113665" y="1804"/>
                  <a:pt x="232585" y="0"/>
                </a:cubicBezTo>
                <a:cubicBezTo>
                  <a:pt x="374535" y="12627"/>
                  <a:pt x="441651" y="81789"/>
                  <a:pt x="465170" y="194498"/>
                </a:cubicBezTo>
                <a:cubicBezTo>
                  <a:pt x="493763" y="319630"/>
                  <a:pt x="344349" y="390472"/>
                  <a:pt x="232585" y="388996"/>
                </a:cubicBezTo>
                <a:cubicBezTo>
                  <a:pt x="101773" y="368414"/>
                  <a:pt x="15517" y="292709"/>
                  <a:pt x="0" y="194498"/>
                </a:cubicBezTo>
                <a:close/>
              </a:path>
              <a:path w="465170" h="388996" stroke="0" extrusionOk="0">
                <a:moveTo>
                  <a:pt x="0" y="194498"/>
                </a:moveTo>
                <a:cubicBezTo>
                  <a:pt x="24087" y="98506"/>
                  <a:pt x="101965" y="-8839"/>
                  <a:pt x="232585" y="0"/>
                </a:cubicBezTo>
                <a:cubicBezTo>
                  <a:pt x="361153" y="-27177"/>
                  <a:pt x="465331" y="116708"/>
                  <a:pt x="465170" y="194498"/>
                </a:cubicBezTo>
                <a:cubicBezTo>
                  <a:pt x="463721" y="309174"/>
                  <a:pt x="361575" y="353400"/>
                  <a:pt x="232585" y="388996"/>
                </a:cubicBezTo>
                <a:cubicBezTo>
                  <a:pt x="97651" y="388006"/>
                  <a:pt x="8987" y="300942"/>
                  <a:pt x="0" y="19449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29" name="1">
            <a:extLst>
              <a:ext uri="{FF2B5EF4-FFF2-40B4-BE49-F238E27FC236}">
                <a16:creationId xmlns:a16="http://schemas.microsoft.com/office/drawing/2014/main" id="{32181D11-0DA1-4862-85DF-6BA8F1A84C91}"/>
              </a:ext>
            </a:extLst>
          </p:cNvPr>
          <p:cNvSpPr txBox="1"/>
          <p:nvPr/>
        </p:nvSpPr>
        <p:spPr bwMode="auto">
          <a:xfrm>
            <a:off x="511611" y="1171719"/>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dirty="0"/>
              <a:t>1</a:t>
            </a:r>
            <a:endParaRPr dirty="0"/>
          </a:p>
        </p:txBody>
      </p:sp>
      <p:sp>
        <p:nvSpPr>
          <p:cNvPr id="30" name="TextBox 22">
            <a:extLst>
              <a:ext uri="{FF2B5EF4-FFF2-40B4-BE49-F238E27FC236}">
                <a16:creationId xmlns:a16="http://schemas.microsoft.com/office/drawing/2014/main" id="{A3A22353-950C-480B-A649-83578D05D8B5}"/>
              </a:ext>
            </a:extLst>
          </p:cNvPr>
          <p:cNvSpPr txBox="1"/>
          <p:nvPr/>
        </p:nvSpPr>
        <p:spPr bwMode="auto">
          <a:xfrm>
            <a:off x="1002600" y="1140325"/>
            <a:ext cx="4964543"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Schreibe eine passende Geschichte zu den Bildern.</a:t>
            </a:r>
            <a:endParaRPr spc="50" dirty="0"/>
          </a:p>
          <a:p>
            <a:pPr>
              <a:defRPr/>
            </a:pPr>
            <a:r>
              <a:rPr lang="de-DE" spc="50" dirty="0"/>
              <a:t>Schreibe nur auf die weißen Linien. Die grauen Linien werden später für die Überarbeitung genutzt. </a:t>
            </a:r>
            <a:endParaRPr spc="50" dirty="0"/>
          </a:p>
        </p:txBody>
      </p:sp>
      <p:pic>
        <p:nvPicPr>
          <p:cNvPr id="31" name="Picture 4" descr="Icon, Symbol, Stift, Bleistift, Design">
            <a:extLst>
              <a:ext uri="{FF2B5EF4-FFF2-40B4-BE49-F238E27FC236}">
                <a16:creationId xmlns:a16="http://schemas.microsoft.com/office/drawing/2014/main" id="{9F13B1FE-272E-4C6B-8926-676584640AB2}"/>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
        <p:nvSpPr>
          <p:cNvPr id="32" name="TextBox 31">
            <a:extLst>
              <a:ext uri="{FF2B5EF4-FFF2-40B4-BE49-F238E27FC236}">
                <a16:creationId xmlns:a16="http://schemas.microsoft.com/office/drawing/2014/main" id="{70636226-557D-4963-BD93-54D2EFB7792C}"/>
              </a:ext>
            </a:extLst>
          </p:cNvPr>
          <p:cNvSpPr txBox="1"/>
          <p:nvPr/>
        </p:nvSpPr>
        <p:spPr bwMode="auto">
          <a:xfrm>
            <a:off x="958531" y="2043138"/>
            <a:ext cx="5496897"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pc="50" dirty="0">
                <a:latin typeface="Fibel Nord" panose="020B0603050302020204" pitchFamily="34" charset="0"/>
              </a:rPr>
              <a:t>Benutze deine Stichpunkte zu den W-Fragen als Hilfestellung.</a:t>
            </a:r>
          </a:p>
          <a:p>
            <a:endParaRPr lang="de-DE" dirty="0">
              <a:latin typeface="Fibel Nord" panose="020B0603050302020204" pitchFamily="34" charset="0"/>
            </a:endParaRPr>
          </a:p>
        </p:txBody>
      </p:sp>
      <p:pic>
        <p:nvPicPr>
          <p:cNvPr id="5" name="Picture 2" descr="Pfeile, Blau, Fokal, Center, Design">
            <a:extLst>
              <a:ext uri="{FF2B5EF4-FFF2-40B4-BE49-F238E27FC236}">
                <a16:creationId xmlns:a16="http://schemas.microsoft.com/office/drawing/2014/main" id="{9A2F3059-F08E-28AD-6918-4A0926B32AAD}"/>
              </a:ext>
            </a:extLst>
          </p:cNvPr>
          <p:cNvPicPr>
            <a:picLocks noChangeAspect="1" noChangeArrowheads="1"/>
          </p:cNvPicPr>
          <p:nvPr/>
        </p:nvPicPr>
        <p:blipFill>
          <a:blip r:embed="rId4">
            <a:duotone>
              <a:schemeClr val="accent2">
                <a:shade val="45000"/>
                <a:satMod val="135000"/>
              </a:schemeClr>
              <a:prstClr val="white"/>
            </a:duotone>
          </a:blip>
          <a:srcRect l="13295" t="61715" r="57724" b="16864"/>
          <a:stretch/>
        </p:blipFill>
        <p:spPr bwMode="auto">
          <a:xfrm rot="1606988">
            <a:off x="5741481" y="9474640"/>
            <a:ext cx="809084" cy="454182"/>
          </a:xfrm>
          <a:prstGeom prst="rect">
            <a:avLst/>
          </a:prstGeom>
          <a:noFill/>
        </p:spPr>
      </p:pic>
    </p:spTree>
    <p:extLst>
      <p:ext uri="{BB962C8B-B14F-4D97-AF65-F5344CB8AC3E}">
        <p14:creationId xmlns:p14="http://schemas.microsoft.com/office/powerpoint/2010/main" val="83795977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 name="Picture 14">
            <a:extLst>
              <a:ext uri="{FF2B5EF4-FFF2-40B4-BE49-F238E27FC236}">
                <a16:creationId xmlns:a16="http://schemas.microsoft.com/office/drawing/2014/main" id="{E79983DA-4FEE-484E-8FBA-3D6A56705FA6}"/>
              </a:ext>
            </a:extLst>
          </p:cNvPr>
          <p:cNvPicPr>
            <a:picLocks noChangeAspect="1"/>
          </p:cNvPicPr>
          <p:nvPr/>
        </p:nvPicPr>
        <p:blipFill rotWithShape="1">
          <a:blip r:embed="rId2">
            <a:extLst>
              <a:ext uri="{28A0092B-C50C-407E-A947-70E740481C1C}">
                <a14:useLocalDpi xmlns:a14="http://schemas.microsoft.com/office/drawing/2010/main" val="0"/>
              </a:ext>
            </a:extLst>
          </a:blip>
          <a:srcRect l="13698" t="20918" r="4212" b="5907"/>
          <a:stretch/>
        </p:blipFill>
        <p:spPr bwMode="auto">
          <a:xfrm>
            <a:off x="258848" y="1278568"/>
            <a:ext cx="6573381" cy="8286234"/>
          </a:xfrm>
          <a:prstGeom prst="rect">
            <a:avLst/>
          </a:prstGeom>
        </p:spPr>
      </p:pic>
      <p:sp>
        <p:nvSpPr>
          <p:cNvPr id="16" name="Rectangle 15">
            <a:extLst>
              <a:ext uri="{FF2B5EF4-FFF2-40B4-BE49-F238E27FC236}">
                <a16:creationId xmlns:a16="http://schemas.microsoft.com/office/drawing/2014/main" id="{A32E807B-3CEE-49D5-B189-DCBA6782FBCE}"/>
              </a:ext>
            </a:extLst>
          </p:cNvPr>
          <p:cNvSpPr/>
          <p:nvPr/>
        </p:nvSpPr>
        <p:spPr bwMode="auto">
          <a:xfrm>
            <a:off x="258848" y="1527420"/>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7" name="Rectangle 16">
            <a:extLst>
              <a:ext uri="{FF2B5EF4-FFF2-40B4-BE49-F238E27FC236}">
                <a16:creationId xmlns:a16="http://schemas.microsoft.com/office/drawing/2014/main" id="{B9BC2DBC-4032-4FD6-9DCA-4C68B2CC8D68}"/>
              </a:ext>
            </a:extLst>
          </p:cNvPr>
          <p:cNvSpPr/>
          <p:nvPr/>
        </p:nvSpPr>
        <p:spPr bwMode="auto">
          <a:xfrm>
            <a:off x="258848" y="2204694"/>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8" name="Rectangle 17">
            <a:extLst>
              <a:ext uri="{FF2B5EF4-FFF2-40B4-BE49-F238E27FC236}">
                <a16:creationId xmlns:a16="http://schemas.microsoft.com/office/drawing/2014/main" id="{4B2C40BE-29CA-4BBD-B6CF-578DF2AB9162}"/>
              </a:ext>
            </a:extLst>
          </p:cNvPr>
          <p:cNvSpPr/>
          <p:nvPr/>
        </p:nvSpPr>
        <p:spPr bwMode="auto">
          <a:xfrm>
            <a:off x="258848" y="2893920"/>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9" name="Rectangle 18">
            <a:extLst>
              <a:ext uri="{FF2B5EF4-FFF2-40B4-BE49-F238E27FC236}">
                <a16:creationId xmlns:a16="http://schemas.microsoft.com/office/drawing/2014/main" id="{E4812DB5-0F98-41BA-8BD3-9EBFFD188B6E}"/>
              </a:ext>
            </a:extLst>
          </p:cNvPr>
          <p:cNvSpPr/>
          <p:nvPr/>
        </p:nvSpPr>
        <p:spPr bwMode="auto">
          <a:xfrm>
            <a:off x="258848" y="3583834"/>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3" name="Rectangle 32">
            <a:extLst>
              <a:ext uri="{FF2B5EF4-FFF2-40B4-BE49-F238E27FC236}">
                <a16:creationId xmlns:a16="http://schemas.microsoft.com/office/drawing/2014/main" id="{78C5A4F0-1851-486B-95F1-78E785602BBF}"/>
              </a:ext>
            </a:extLst>
          </p:cNvPr>
          <p:cNvSpPr/>
          <p:nvPr/>
        </p:nvSpPr>
        <p:spPr bwMode="auto">
          <a:xfrm>
            <a:off x="258848" y="4267772"/>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4" name="Rectangle 33">
            <a:extLst>
              <a:ext uri="{FF2B5EF4-FFF2-40B4-BE49-F238E27FC236}">
                <a16:creationId xmlns:a16="http://schemas.microsoft.com/office/drawing/2014/main" id="{3F5DAD7E-7C26-4CBA-BD3D-16538CD69D2A}"/>
              </a:ext>
            </a:extLst>
          </p:cNvPr>
          <p:cNvSpPr/>
          <p:nvPr/>
        </p:nvSpPr>
        <p:spPr bwMode="auto">
          <a:xfrm>
            <a:off x="258848" y="4957686"/>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5" name="Rectangle 34">
            <a:extLst>
              <a:ext uri="{FF2B5EF4-FFF2-40B4-BE49-F238E27FC236}">
                <a16:creationId xmlns:a16="http://schemas.microsoft.com/office/drawing/2014/main" id="{F00508BF-7156-49B5-B4BE-E7CE849E4038}"/>
              </a:ext>
            </a:extLst>
          </p:cNvPr>
          <p:cNvSpPr/>
          <p:nvPr/>
        </p:nvSpPr>
        <p:spPr bwMode="auto">
          <a:xfrm>
            <a:off x="258848" y="5645046"/>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6" name="Rectangle 35">
            <a:extLst>
              <a:ext uri="{FF2B5EF4-FFF2-40B4-BE49-F238E27FC236}">
                <a16:creationId xmlns:a16="http://schemas.microsoft.com/office/drawing/2014/main" id="{E41E79AF-08AB-4B27-A869-CA39CFAAB20F}"/>
              </a:ext>
            </a:extLst>
          </p:cNvPr>
          <p:cNvSpPr/>
          <p:nvPr/>
        </p:nvSpPr>
        <p:spPr bwMode="auto">
          <a:xfrm>
            <a:off x="258848" y="6332406"/>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7" name="Rectangle 36">
            <a:extLst>
              <a:ext uri="{FF2B5EF4-FFF2-40B4-BE49-F238E27FC236}">
                <a16:creationId xmlns:a16="http://schemas.microsoft.com/office/drawing/2014/main" id="{2AE67871-860D-4D2E-89A4-8BF4CEDF2698}"/>
              </a:ext>
            </a:extLst>
          </p:cNvPr>
          <p:cNvSpPr/>
          <p:nvPr/>
        </p:nvSpPr>
        <p:spPr bwMode="auto">
          <a:xfrm>
            <a:off x="258848" y="7016344"/>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8" name="Rectangle 37">
            <a:extLst>
              <a:ext uri="{FF2B5EF4-FFF2-40B4-BE49-F238E27FC236}">
                <a16:creationId xmlns:a16="http://schemas.microsoft.com/office/drawing/2014/main" id="{BC9F7BCA-CC89-42D9-925B-965285669DCE}"/>
              </a:ext>
            </a:extLst>
          </p:cNvPr>
          <p:cNvSpPr/>
          <p:nvPr/>
        </p:nvSpPr>
        <p:spPr bwMode="auto">
          <a:xfrm>
            <a:off x="258848" y="7703681"/>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9" name="Rectangle 38">
            <a:extLst>
              <a:ext uri="{FF2B5EF4-FFF2-40B4-BE49-F238E27FC236}">
                <a16:creationId xmlns:a16="http://schemas.microsoft.com/office/drawing/2014/main" id="{8FE76EC2-3AE9-4F8A-BCCE-D1429304B73C}"/>
              </a:ext>
            </a:extLst>
          </p:cNvPr>
          <p:cNvSpPr/>
          <p:nvPr/>
        </p:nvSpPr>
        <p:spPr bwMode="auto">
          <a:xfrm>
            <a:off x="258848" y="8383444"/>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0" name="Rectangle 39">
            <a:extLst>
              <a:ext uri="{FF2B5EF4-FFF2-40B4-BE49-F238E27FC236}">
                <a16:creationId xmlns:a16="http://schemas.microsoft.com/office/drawing/2014/main" id="{4339EA51-268D-4611-9F8E-2FEB2483B0DD}"/>
              </a:ext>
            </a:extLst>
          </p:cNvPr>
          <p:cNvSpPr/>
          <p:nvPr/>
        </p:nvSpPr>
        <p:spPr bwMode="auto">
          <a:xfrm>
            <a:off x="258848" y="9070781"/>
            <a:ext cx="6573380" cy="243988"/>
          </a:xfrm>
          <a:prstGeom prst="rect">
            <a:avLst/>
          </a:prstGeom>
          <a:solidFill>
            <a:schemeClr val="tx2">
              <a:lumMod val="40000"/>
              <a:lumOff val="60000"/>
              <a:alpha val="36863"/>
            </a:schemeClr>
          </a:solidFill>
          <a:ln w="6350" cap="flat">
            <a:noFill/>
            <a:prstDash val="solid"/>
            <a:round/>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24" name="Rectangle 7">
            <a:extLst>
              <a:ext uri="{FF2B5EF4-FFF2-40B4-BE49-F238E27FC236}">
                <a16:creationId xmlns:a16="http://schemas.microsoft.com/office/drawing/2014/main" id="{759BE048-96FD-4633-8859-23CF426528EE}"/>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25" name="Slide Number Placeholder 3">
            <a:extLst>
              <a:ext uri="{FF2B5EF4-FFF2-40B4-BE49-F238E27FC236}">
                <a16:creationId xmlns:a16="http://schemas.microsoft.com/office/drawing/2014/main" id="{679D899C-43F7-484D-A314-B74C3D5A9053}"/>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214</a:t>
            </a:fld>
            <a:endParaRPr lang="de-DE" dirty="0"/>
          </a:p>
        </p:txBody>
      </p:sp>
      <p:sp>
        <p:nvSpPr>
          <p:cNvPr id="23" name="TextBox 2">
            <a:extLst>
              <a:ext uri="{FF2B5EF4-FFF2-40B4-BE49-F238E27FC236}">
                <a16:creationId xmlns:a16="http://schemas.microsoft.com/office/drawing/2014/main" id="{666C2FF9-114D-45C0-8491-F6C1CB1D8C27}"/>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12.1b: Eine Bildergeschichte schreiben</a:t>
            </a:r>
          </a:p>
        </p:txBody>
      </p:sp>
    </p:spTree>
    <p:extLst>
      <p:ext uri="{BB962C8B-B14F-4D97-AF65-F5344CB8AC3E}">
        <p14:creationId xmlns:p14="http://schemas.microsoft.com/office/powerpoint/2010/main" val="154875514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550" name="Tabelle 31"/>
          <p:cNvGraphicFramePr>
            <a:graphicFrameLocks/>
          </p:cNvGraphicFramePr>
          <p:nvPr>
            <p:extLst>
              <p:ext uri="{D42A27DB-BD31-4B8C-83A1-F6EECF244321}">
                <p14:modId xmlns:p14="http://schemas.microsoft.com/office/powerpoint/2010/main" val="1254939954"/>
              </p:ext>
            </p:extLst>
          </p:nvPr>
        </p:nvGraphicFramePr>
        <p:xfrm>
          <a:off x="348468" y="1021780"/>
          <a:ext cx="6101934" cy="5279635"/>
        </p:xfrm>
        <a:graphic>
          <a:graphicData uri="http://schemas.openxmlformats.org/drawingml/2006/table">
            <a:tbl>
              <a:tblPr bandRow="1"/>
              <a:tblGrid>
                <a:gridCol w="1161355">
                  <a:extLst>
                    <a:ext uri="{9D8B030D-6E8A-4147-A177-3AD203B41FA5}">
                      <a16:colId xmlns:a16="http://schemas.microsoft.com/office/drawing/2014/main" val="20000"/>
                    </a:ext>
                  </a:extLst>
                </a:gridCol>
                <a:gridCol w="4940579">
                  <a:extLst>
                    <a:ext uri="{9D8B030D-6E8A-4147-A177-3AD203B41FA5}">
                      <a16:colId xmlns:a16="http://schemas.microsoft.com/office/drawing/2014/main" val="20001"/>
                    </a:ext>
                  </a:extLst>
                </a:gridCol>
              </a:tblGrid>
              <a:tr h="486107">
                <a:tc gridSpan="2">
                  <a:txBody>
                    <a:bodyPr/>
                    <a:lstStyle/>
                    <a:p>
                      <a:pPr algn="l" defTabSz="685800">
                        <a:defRPr sz="1400" b="1"/>
                      </a:pPr>
                      <a:r>
                        <a:rPr sz="1400" dirty="0">
                          <a:latin typeface="Calibri" panose="020F0502020204030204" pitchFamily="34" charset="0"/>
                          <a:cs typeface="Calibri" panose="020F0502020204030204" pitchFamily="34" charset="0"/>
                        </a:rPr>
                        <a:t>ZIEL:</a:t>
                      </a:r>
                    </a:p>
                    <a:p>
                      <a:pPr algn="l" defTabSz="685800">
                        <a:defRPr sz="1400"/>
                      </a:pPr>
                      <a:r>
                        <a:rPr sz="1400" dirty="0">
                          <a:latin typeface="Calibri" panose="020F0502020204030204" pitchFamily="34" charset="0"/>
                          <a:cs typeface="Calibri" panose="020F0502020204030204" pitchFamily="34" charset="0"/>
                        </a:rPr>
                        <a:t>Die </a:t>
                      </a:r>
                      <a:r>
                        <a:rPr lang="de-DE" sz="1400" dirty="0" err="1">
                          <a:latin typeface="Calibri" panose="020F0502020204030204" pitchFamily="34" charset="0"/>
                          <a:cs typeface="Calibri" panose="020F0502020204030204" pitchFamily="34" charset="0"/>
                        </a:rPr>
                        <a:t>SuS</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identifizieren</a:t>
                      </a:r>
                      <a:r>
                        <a:rPr sz="1400" dirty="0">
                          <a:latin typeface="Calibri" panose="020F0502020204030204" pitchFamily="34" charset="0"/>
                          <a:cs typeface="Calibri" panose="020F0502020204030204" pitchFamily="34" charset="0"/>
                        </a:rPr>
                        <a:t> in </a:t>
                      </a:r>
                      <a:r>
                        <a:rPr sz="1400" dirty="0" err="1">
                          <a:latin typeface="Calibri" panose="020F0502020204030204" pitchFamily="34" charset="0"/>
                          <a:cs typeface="Calibri" panose="020F0502020204030204" pitchFamily="34" charset="0"/>
                        </a:rPr>
                        <a:t>eigenen</a:t>
                      </a:r>
                      <a:r>
                        <a:rPr sz="1400" dirty="0">
                          <a:latin typeface="Calibri" panose="020F0502020204030204" pitchFamily="34" charset="0"/>
                          <a:cs typeface="Calibri" panose="020F0502020204030204" pitchFamily="34" charset="0"/>
                        </a:rPr>
                        <a:t> und </a:t>
                      </a:r>
                      <a:r>
                        <a:rPr sz="1400" dirty="0" err="1">
                          <a:latin typeface="Calibri" panose="020F0502020204030204" pitchFamily="34" charset="0"/>
                          <a:cs typeface="Calibri" panose="020F0502020204030204" pitchFamily="34" charset="0"/>
                        </a:rPr>
                        <a:t>fremden</a:t>
                      </a:r>
                      <a:r>
                        <a:rPr sz="1400"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Bildergeschichten</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gelungene</a:t>
                      </a:r>
                      <a:r>
                        <a:rPr sz="1400" dirty="0">
                          <a:latin typeface="Calibri" panose="020F0502020204030204" pitchFamily="34" charset="0"/>
                          <a:cs typeface="Calibri" panose="020F0502020204030204" pitchFamily="34" charset="0"/>
                        </a:rPr>
                        <a:t> und </a:t>
                      </a:r>
                      <a:r>
                        <a:rPr sz="1400" dirty="0" err="1">
                          <a:latin typeface="Calibri" panose="020F0502020204030204" pitchFamily="34" charset="0"/>
                          <a:cs typeface="Calibri" panose="020F0502020204030204" pitchFamily="34" charset="0"/>
                        </a:rPr>
                        <a:t>weniger</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gelungene</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Textstellen</a:t>
                      </a:r>
                      <a:r>
                        <a:rPr sz="1400" dirty="0">
                          <a:latin typeface="Calibri" panose="020F0502020204030204" pitchFamily="34" charset="0"/>
                          <a:cs typeface="Calibri" panose="020F0502020204030204" pitchFamily="34" charset="0"/>
                        </a:rPr>
                        <a:t>. </a:t>
                      </a: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860035">
                <a:tc gridSpan="2">
                  <a:txBody>
                    <a:bodyPr/>
                    <a:lstStyle/>
                    <a:p>
                      <a:pPr algn="l" defTabSz="685800">
                        <a:defRPr sz="1800"/>
                      </a:pPr>
                      <a:r>
                        <a:rPr lang="de-DE" sz="1400" b="1">
                          <a:latin typeface="Calibri" panose="020F0502020204030204" pitchFamily="34" charset="0"/>
                          <a:cs typeface="Calibri" panose="020F0502020204030204" pitchFamily="34" charset="0"/>
                        </a:rPr>
                        <a:t>Einstieg:</a:t>
                      </a:r>
                      <a:endParaRPr sz="1400">
                        <a:latin typeface="Calibri" panose="020F0502020204030204" pitchFamily="34" charset="0"/>
                        <a:cs typeface="Calibri" panose="020F0502020204030204" pitchFamily="34" charset="0"/>
                      </a:endParaRPr>
                    </a:p>
                    <a:p>
                      <a:pPr marL="171450" indent="-171450" algn="l" defTabSz="685800">
                        <a:buFont typeface="Arial"/>
                        <a:buChar char="•"/>
                        <a:defRPr sz="1800"/>
                      </a:pPr>
                      <a:r>
                        <a:rPr lang="de-DE" sz="1400">
                          <a:latin typeface="Calibri" panose="020F0502020204030204" pitchFamily="34" charset="0"/>
                          <a:cs typeface="Calibri" panose="020F0502020204030204" pitchFamily="34" charset="0"/>
                        </a:rPr>
                        <a:t>Die Lehrperson erklärt, dass sie sich heute wieder Feedback geben werden, um sich gegenseitig zu helfen.</a:t>
                      </a:r>
                      <a:endParaRPr sz="1400">
                        <a:latin typeface="Calibri" panose="020F0502020204030204" pitchFamily="34" charset="0"/>
                        <a:cs typeface="Calibri" panose="020F0502020204030204" pitchFamily="34" charset="0"/>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1"/>
                  </a:ext>
                </a:extLst>
              </a:tr>
              <a:tr h="737961">
                <a:tc>
                  <a:txBody>
                    <a:bodyPr/>
                    <a:lstStyle/>
                    <a:p>
                      <a:pPr algn="ctr" defTabSz="685800">
                        <a:defRPr sz="1800"/>
                      </a:pPr>
                      <a:r>
                        <a:rPr sz="1400" b="1" dirty="0">
                          <a:latin typeface="Calibri" panose="020F0502020204030204" pitchFamily="34" charset="0"/>
                          <a:cs typeface="Calibri" panose="020F0502020204030204" pitchFamily="34" charset="0"/>
                        </a:rPr>
                        <a:t>AB </a:t>
                      </a:r>
                      <a:r>
                        <a:rPr lang="de-DE" sz="1400" b="1" dirty="0">
                          <a:latin typeface="Calibri" panose="020F0502020204030204" pitchFamily="34" charset="0"/>
                          <a:cs typeface="Calibri" panose="020F0502020204030204" pitchFamily="34" charset="0"/>
                        </a:rPr>
                        <a:t>13.1</a:t>
                      </a:r>
                      <a:endParaRPr sz="1400" b="1" dirty="0">
                        <a:latin typeface="Calibri" panose="020F0502020204030204" pitchFamily="34" charset="0"/>
                        <a:cs typeface="Calibri" panose="020F0502020204030204" pitchFamily="34" charset="0"/>
                      </a:endParaRPr>
                    </a:p>
                  </a:txBody>
                  <a:tcPr marL="45720" marR="45720" anchor="ctr">
                    <a:solidFill>
                      <a:schemeClr val="bg1"/>
                    </a:solidFill>
                  </a:tcPr>
                </a:tc>
                <a:tc>
                  <a:txBody>
                    <a:bodyPr/>
                    <a:lstStyle/>
                    <a:p>
                      <a:pPr marL="171450" indent="-171450" algn="l" defTabSz="685800">
                        <a:buFont typeface="Arial"/>
                        <a:buChar char="•"/>
                        <a:defRPr sz="1800"/>
                      </a:pPr>
                      <a:r>
                        <a:rPr lang="de-DE" sz="1400">
                          <a:latin typeface="Calibri" panose="020F0502020204030204" pitchFamily="34" charset="0"/>
                          <a:cs typeface="Calibri" panose="020F0502020204030204" pitchFamily="34" charset="0"/>
                        </a:rPr>
                        <a:t>Die SuS füllen den Feedbackbogen für ihren Partner aus.</a:t>
                      </a:r>
                      <a:endParaRPr sz="1400">
                        <a:latin typeface="Calibri" panose="020F0502020204030204" pitchFamily="34" charset="0"/>
                        <a:cs typeface="Calibri" panose="020F0502020204030204" pitchFamily="34" charset="0"/>
                      </a:endParaRPr>
                    </a:p>
                    <a:p>
                      <a:pPr algn="l" defTabSz="685800">
                        <a:defRPr sz="1800"/>
                      </a:pPr>
                      <a:endParaRPr lang="de-DE" sz="1400">
                        <a:latin typeface="Calibri" panose="020F0502020204030204" pitchFamily="34" charset="0"/>
                        <a:cs typeface="Calibri" panose="020F0502020204030204" pitchFamily="34" charset="0"/>
                      </a:endParaRPr>
                    </a:p>
                    <a:p>
                      <a:pPr marL="0" marR="0" lvl="0" indent="0" algn="l" defTabSz="685800">
                        <a:lnSpc>
                          <a:spcPct val="100000"/>
                        </a:lnSpc>
                        <a:spcBef>
                          <a:spcPts val="0"/>
                        </a:spcBef>
                        <a:spcAft>
                          <a:spcPts val="0"/>
                        </a:spcAft>
                        <a:buClrTx/>
                        <a:buSzTx/>
                        <a:buFontTx/>
                        <a:buNone/>
                        <a:defRPr sz="1800"/>
                      </a:pPr>
                      <a:r>
                        <a:rPr lang="de-DE" sz="1400" b="0" i="1" u="sng">
                          <a:solidFill>
                            <a:schemeClr val="tx1"/>
                          </a:solidFill>
                          <a:latin typeface="Calibri" panose="020F0502020204030204" pitchFamily="34" charset="0"/>
                          <a:ea typeface="Calibri"/>
                          <a:cs typeface="Calibri" panose="020F0502020204030204" pitchFamily="34" charset="0"/>
                        </a:rPr>
                        <a:t>Alternative: </a:t>
                      </a:r>
                      <a:r>
                        <a:rPr lang="de-DE" sz="1400">
                          <a:latin typeface="Calibri" panose="020F0502020204030204" pitchFamily="34" charset="0"/>
                          <a:cs typeface="Calibri" panose="020F0502020204030204" pitchFamily="34" charset="0"/>
                        </a:rPr>
                        <a:t>Die SuS füllen in </a:t>
                      </a:r>
                      <a:r>
                        <a:rPr lang="de-DE" sz="1400" b="1">
                          <a:latin typeface="Calibri" panose="020F0502020204030204" pitchFamily="34" charset="0"/>
                          <a:cs typeface="Calibri" panose="020F0502020204030204" pitchFamily="34" charset="0"/>
                        </a:rPr>
                        <a:t>Partnerarbeit</a:t>
                      </a:r>
                      <a:r>
                        <a:rPr lang="de-DE" sz="1400">
                          <a:latin typeface="Calibri" panose="020F0502020204030204" pitchFamily="34" charset="0"/>
                          <a:cs typeface="Calibri" panose="020F0502020204030204" pitchFamily="34" charset="0"/>
                        </a:rPr>
                        <a:t> einen Feedbackbogen für ein anderes Paar aus.</a:t>
                      </a:r>
                      <a:endParaRPr sz="1400">
                        <a:latin typeface="Calibri" panose="020F0502020204030204" pitchFamily="34" charset="0"/>
                        <a:cs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0002"/>
                  </a:ext>
                </a:extLst>
              </a:tr>
              <a:tr h="1420927">
                <a:tc>
                  <a:txBody>
                    <a:bodyPr/>
                    <a:lstStyle/>
                    <a:p>
                      <a:pPr algn="ctr" defTabSz="685800">
                        <a:defRPr sz="1800"/>
                      </a:pPr>
                      <a:r>
                        <a:rPr lang="de-DE" sz="1400" b="1" dirty="0">
                          <a:latin typeface="Calibri" panose="020F0502020204030204" pitchFamily="34" charset="0"/>
                          <a:cs typeface="Calibri" panose="020F0502020204030204" pitchFamily="34" charset="0"/>
                        </a:rPr>
                        <a:t>Plakat „Zwei Sterne und ein Wunsch“</a:t>
                      </a:r>
                      <a:endParaRPr sz="1400" b="1" dirty="0">
                        <a:latin typeface="Calibri" panose="020F0502020204030204" pitchFamily="34" charset="0"/>
                        <a:cs typeface="Calibri" panose="020F0502020204030204" pitchFamily="34" charset="0"/>
                      </a:endParaRPr>
                    </a:p>
                  </a:txBody>
                  <a:tcPr marL="45720" marR="45720" anchor="ctr">
                    <a:solidFill>
                      <a:schemeClr val="bg1"/>
                    </a:solidFill>
                  </a:tcPr>
                </a:tc>
                <a:tc>
                  <a:txBody>
                    <a:bodyPr/>
                    <a:lstStyle/>
                    <a:p>
                      <a:pPr marL="171450" indent="-171450" algn="l" defTabSz="685800">
                        <a:buFont typeface="Arial"/>
                        <a:buChar char="•"/>
                        <a:defRPr sz="1800"/>
                      </a:pPr>
                      <a:r>
                        <a:rPr lang="de-DE" sz="1400" dirty="0">
                          <a:latin typeface="Calibri" panose="020F0502020204030204" pitchFamily="34" charset="0"/>
                          <a:cs typeface="Calibri" panose="020F0502020204030204" pitchFamily="34" charset="0"/>
                        </a:rPr>
                        <a:t>Die Lehrperson erklärt den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dass sie nun eine Feedbackkonferenz durchführen werden.</a:t>
                      </a:r>
                      <a:endParaRPr sz="1400" dirty="0">
                        <a:latin typeface="Calibri" panose="020F0502020204030204" pitchFamily="34" charset="0"/>
                        <a:cs typeface="Calibri" panose="020F0502020204030204" pitchFamily="34" charset="0"/>
                      </a:endParaRPr>
                    </a:p>
                    <a:p>
                      <a:pPr marL="171450" indent="-171450" algn="l" defTabSz="685800">
                        <a:buFont typeface="Arial"/>
                        <a:buChar char="•"/>
                        <a:defRPr sz="1800"/>
                      </a:pPr>
                      <a:r>
                        <a:rPr lang="de-DE" sz="1400" dirty="0">
                          <a:latin typeface="Calibri" panose="020F0502020204030204" pitchFamily="34" charset="0"/>
                          <a:cs typeface="Calibri" panose="020F0502020204030204" pitchFamily="34" charset="0"/>
                        </a:rPr>
                        <a:t>Die Lehrperson erinnert an das Plakat mit den Regeln für die Feedbackkonferenz (zwei Sterne und ein Wunsch-Methode).</a:t>
                      </a:r>
                      <a:endParaRPr sz="1400" dirty="0">
                        <a:latin typeface="Calibri" panose="020F0502020204030204" pitchFamily="34" charset="0"/>
                        <a:cs typeface="Calibri" panose="020F0502020204030204" pitchFamily="34" charset="0"/>
                      </a:endParaRPr>
                    </a:p>
                    <a:p>
                      <a:pPr marL="171450" indent="-171450" algn="l" defTabSz="685800">
                        <a:buFont typeface="Arial"/>
                        <a:buChar char="•"/>
                        <a:defRPr sz="1800"/>
                      </a:pPr>
                      <a:r>
                        <a:rPr lang="de-DE" sz="1400" dirty="0">
                          <a:latin typeface="Calibri" panose="020F0502020204030204" pitchFamily="34" charset="0"/>
                          <a:cs typeface="Calibri" panose="020F0502020204030204" pitchFamily="34" charset="0"/>
                        </a:rPr>
                        <a:t>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führen mit Hilfe des Plakats eine Feedbackkonferenz in </a:t>
                      </a:r>
                      <a:r>
                        <a:rPr lang="de-DE" sz="1400" b="1" dirty="0">
                          <a:latin typeface="Calibri" panose="020F0502020204030204" pitchFamily="34" charset="0"/>
                          <a:cs typeface="Calibri" panose="020F0502020204030204" pitchFamily="34" charset="0"/>
                        </a:rPr>
                        <a:t>Partnerarbeit</a:t>
                      </a:r>
                      <a:r>
                        <a:rPr lang="de-DE" sz="1400" dirty="0">
                          <a:latin typeface="Calibri" panose="020F0502020204030204" pitchFamily="34" charset="0"/>
                          <a:cs typeface="Calibri" panose="020F0502020204030204" pitchFamily="34" charset="0"/>
                        </a:rPr>
                        <a:t> durch.</a:t>
                      </a:r>
                      <a:endParaRPr sz="1400" dirty="0">
                        <a:latin typeface="Calibri" panose="020F0502020204030204" pitchFamily="34" charset="0"/>
                        <a:cs typeface="Calibri" panose="020F0502020204030204" pitchFamily="34" charset="0"/>
                      </a:endParaRPr>
                    </a:p>
                    <a:p>
                      <a:pPr algn="l" defTabSz="685800">
                        <a:defRPr sz="1800"/>
                      </a:pPr>
                      <a:endParaRPr lang="de-DE" sz="1400" dirty="0">
                        <a:latin typeface="Calibri" panose="020F0502020204030204" pitchFamily="34" charset="0"/>
                        <a:cs typeface="Calibri" panose="020F0502020204030204" pitchFamily="34" charset="0"/>
                      </a:endParaRPr>
                    </a:p>
                    <a:p>
                      <a:pPr marL="0" marR="0" lvl="0" indent="0" algn="l" defTabSz="685800">
                        <a:lnSpc>
                          <a:spcPct val="100000"/>
                        </a:lnSpc>
                        <a:spcBef>
                          <a:spcPts val="0"/>
                        </a:spcBef>
                        <a:spcAft>
                          <a:spcPts val="0"/>
                        </a:spcAft>
                        <a:buClrTx/>
                        <a:buSzTx/>
                        <a:buFontTx/>
                        <a:buNone/>
                        <a:defRPr sz="1800"/>
                      </a:pPr>
                      <a:r>
                        <a:rPr lang="de-DE" sz="1400" b="0" i="1" u="sng" dirty="0">
                          <a:solidFill>
                            <a:schemeClr val="tx1"/>
                          </a:solidFill>
                          <a:latin typeface="Calibri" panose="020F0502020204030204" pitchFamily="34" charset="0"/>
                          <a:ea typeface="Calibri"/>
                          <a:cs typeface="Calibri" panose="020F0502020204030204" pitchFamily="34" charset="0"/>
                        </a:rPr>
                        <a:t>Alternative: </a:t>
                      </a:r>
                      <a:r>
                        <a:rPr lang="de-DE" sz="1400" dirty="0">
                          <a:latin typeface="Calibri" panose="020F0502020204030204" pitchFamily="34" charset="0"/>
                          <a:cs typeface="Calibri" panose="020F0502020204030204" pitchFamily="34" charset="0"/>
                        </a:rPr>
                        <a:t>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geben in </a:t>
                      </a:r>
                      <a:r>
                        <a:rPr lang="de-DE" sz="1400" b="1" dirty="0">
                          <a:latin typeface="Calibri" panose="020F0502020204030204" pitchFamily="34" charset="0"/>
                          <a:cs typeface="Calibri" panose="020F0502020204030204" pitchFamily="34" charset="0"/>
                        </a:rPr>
                        <a:t>Partnerarbeit</a:t>
                      </a:r>
                      <a:r>
                        <a:rPr lang="de-DE" sz="1400" dirty="0">
                          <a:latin typeface="Calibri" panose="020F0502020204030204" pitchFamily="34" charset="0"/>
                          <a:cs typeface="Calibri" panose="020F0502020204030204" pitchFamily="34" charset="0"/>
                        </a:rPr>
                        <a:t> während einer Feedbackkonferenz einem anderen Paar Feedback.</a:t>
                      </a:r>
                      <a:endParaRPr sz="1400" dirty="0">
                        <a:latin typeface="Calibri" panose="020F0502020204030204" pitchFamily="34" charset="0"/>
                        <a:cs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0003"/>
                  </a:ext>
                </a:extLst>
              </a:tr>
              <a:tr h="673071">
                <a:tc gridSpan="2">
                  <a:txBody>
                    <a:bodyPr/>
                    <a:lstStyle/>
                    <a:p>
                      <a:pPr marL="0" marR="0" indent="0" algn="l" defTabSz="685800">
                        <a:lnSpc>
                          <a:spcPct val="100000"/>
                        </a:lnSpc>
                        <a:spcBef>
                          <a:spcPts val="0"/>
                        </a:spcBef>
                        <a:spcAft>
                          <a:spcPts val="0"/>
                        </a:spcAft>
                        <a:buClrTx/>
                        <a:buSzTx/>
                        <a:buFont typeface="Arial"/>
                        <a:buNone/>
                        <a:defRPr sz="1800"/>
                      </a:pPr>
                      <a:r>
                        <a:rPr lang="de-DE" sz="1400" b="1" i="0" u="none" strike="noStrike" cap="none" spc="0" dirty="0">
                          <a:solidFill>
                            <a:schemeClr val="tx1"/>
                          </a:solidFill>
                          <a:latin typeface="Calibri" panose="020F0502020204030204" pitchFamily="34" charset="0"/>
                          <a:ea typeface="Calibri"/>
                          <a:cs typeface="Calibri" panose="020F0502020204030204" pitchFamily="34" charset="0"/>
                        </a:rPr>
                        <a:t>Sicherung: </a:t>
                      </a:r>
                      <a:endParaRPr sz="1400" dirty="0">
                        <a:latin typeface="Calibri" panose="020F0502020204030204" pitchFamily="34" charset="0"/>
                        <a:cs typeface="Calibri" panose="020F0502020204030204" pitchFamily="34" charset="0"/>
                      </a:endParaRPr>
                    </a:p>
                    <a:p>
                      <a:pPr marL="171450" marR="0" indent="-171450" algn="l" defTabSz="685800">
                        <a:lnSpc>
                          <a:spcPct val="100000"/>
                        </a:lnSpc>
                        <a:spcBef>
                          <a:spcPts val="0"/>
                        </a:spcBef>
                        <a:spcAft>
                          <a:spcPts val="0"/>
                        </a:spcAft>
                        <a:buClrTx/>
                        <a:buSzTx/>
                        <a:buFont typeface="Arial"/>
                        <a:buChar char="•"/>
                        <a:defRPr sz="1800"/>
                      </a:pPr>
                      <a:r>
                        <a:rPr lang="de-DE" sz="1400" b="0" i="0" u="none" strike="noStrike" cap="none" spc="0" dirty="0">
                          <a:solidFill>
                            <a:schemeClr val="tx1"/>
                          </a:solidFill>
                          <a:latin typeface="Calibri" panose="020F0502020204030204" pitchFamily="34" charset="0"/>
                          <a:ea typeface="Calibri"/>
                          <a:cs typeface="Calibri" panose="020F0502020204030204" pitchFamily="34" charset="0"/>
                        </a:rPr>
                        <a:t>Die </a:t>
                      </a:r>
                      <a:r>
                        <a:rPr lang="de-DE" sz="1400" b="0" i="0" u="none" strike="noStrike" cap="none" spc="0" dirty="0" err="1">
                          <a:solidFill>
                            <a:schemeClr val="tx1"/>
                          </a:solidFill>
                          <a:latin typeface="Calibri" panose="020F0502020204030204" pitchFamily="34" charset="0"/>
                          <a:ea typeface="Calibri"/>
                          <a:cs typeface="Calibri" panose="020F0502020204030204" pitchFamily="34" charset="0"/>
                        </a:rPr>
                        <a:t>SuS</a:t>
                      </a:r>
                      <a:r>
                        <a:rPr lang="de-DE" sz="1400" b="0" i="0" u="none" strike="noStrike" cap="none" spc="0" dirty="0">
                          <a:solidFill>
                            <a:schemeClr val="tx1"/>
                          </a:solidFill>
                          <a:latin typeface="Calibri" panose="020F0502020204030204" pitchFamily="34" charset="0"/>
                          <a:ea typeface="Calibri"/>
                          <a:cs typeface="Calibri" panose="020F0502020204030204" pitchFamily="34" charset="0"/>
                        </a:rPr>
                        <a:t> schreiben Notizen in die grauen Linien ihrer ersten Fassung, um sich daran zu erinnern, was in der nächsten Sitzung überarbeitet werden kann.</a:t>
                      </a:r>
                      <a:endParaRPr sz="1400" dirty="0">
                        <a:latin typeface="Calibri" panose="020F0502020204030204" pitchFamily="34" charset="0"/>
                        <a:cs typeface="Calibri" panose="020F0502020204030204" pitchFamily="34" charset="0"/>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4"/>
                  </a:ext>
                </a:extLst>
              </a:tr>
            </a:tbl>
          </a:graphicData>
        </a:graphic>
      </p:graphicFrame>
      <p:sp>
        <p:nvSpPr>
          <p:cNvPr id="1555" name="Textfeld 39"/>
          <p:cNvSpPr txBox="1"/>
          <p:nvPr/>
        </p:nvSpPr>
        <p:spPr bwMode="auto">
          <a:xfrm>
            <a:off x="131253" y="589801"/>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a:t>
            </a:r>
            <a:r>
              <a:rPr b="0">
                <a:latin typeface="Calibri"/>
              </a:rPr>
              <a:t> </a:t>
            </a:r>
            <a:r>
              <a:rPr lang="de-DE" b="0">
                <a:latin typeface="Calibri"/>
              </a:rPr>
              <a:t>13</a:t>
            </a:r>
            <a:r>
              <a:rPr b="0">
                <a:latin typeface="Calibri"/>
              </a:rPr>
              <a:t>: Feedback geben (</a:t>
            </a:r>
            <a:r>
              <a:rPr lang="de-DE" b="0">
                <a:latin typeface="Calibri"/>
              </a:rPr>
              <a:t>Baum</a:t>
            </a:r>
            <a:r>
              <a:rPr b="0">
                <a:latin typeface="Calibri"/>
              </a:rPr>
              <a:t>)</a:t>
            </a:r>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7" name="Slide Number Placeholder 3">
            <a:extLst>
              <a:ext uri="{FF2B5EF4-FFF2-40B4-BE49-F238E27FC236}">
                <a16:creationId xmlns:a16="http://schemas.microsoft.com/office/drawing/2014/main" id="{3B706B94-2B1D-4FEB-BAA4-970A38637D04}"/>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215</a:t>
            </a:fld>
            <a:endParaRPr lang="de-DE" dirty="0"/>
          </a:p>
        </p:txBody>
      </p:sp>
      <p:sp>
        <p:nvSpPr>
          <p:cNvPr id="8" name="Gerade Verbindung 38">
            <a:extLst>
              <a:ext uri="{FF2B5EF4-FFF2-40B4-BE49-F238E27FC236}">
                <a16:creationId xmlns:a16="http://schemas.microsoft.com/office/drawing/2014/main" id="{B9EE211B-8F97-4946-B326-00C5E43A8AA0}"/>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1"/>
          <p:cNvSpPr txBox="1"/>
          <p:nvPr/>
        </p:nvSpPr>
        <p:spPr bwMode="auto">
          <a:xfrm>
            <a:off x="1060615" y="814008"/>
            <a:ext cx="5915027" cy="1914702"/>
          </a:xfrm>
          <a:prstGeom prst="rect">
            <a:avLst/>
          </a:prstGeom>
          <a:ln w="12700">
            <a:miter lim="400000"/>
          </a:ln>
        </p:spPr>
        <p:txBody>
          <a:bodyPr lIns="45718" tIns="45718" rIns="45718" bIns="45718" anchor="ctr">
            <a:normAutofit/>
          </a:bodyPr>
          <a:lstStyle>
            <a:lvl1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1pPr>
            <a:lvl2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2pPr>
            <a:lvl3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3pPr>
            <a:lvl4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4pPr>
            <a:lvl5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5pPr>
            <a:lvl6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6pPr>
            <a:lvl7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7pPr>
            <a:lvl8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8pPr>
            <a:lvl9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9pPr>
          </a:lstStyle>
          <a:p>
            <a:pPr>
              <a:defRPr/>
            </a:pPr>
            <a:r>
              <a:rPr lang="de-DE" sz="7200" dirty="0">
                <a:highlight>
                  <a:srgbClr val="FFFF00"/>
                </a:highlight>
              </a:rPr>
              <a:t>siehe AB 13</a:t>
            </a:r>
            <a:endParaRPr dirty="0"/>
          </a:p>
        </p:txBody>
      </p:sp>
      <p:sp>
        <p:nvSpPr>
          <p:cNvPr id="6" name="Slide Number Placeholder 5"/>
          <p:cNvSpPr>
            <a:spLocks noGrp="1"/>
          </p:cNvSpPr>
          <p:nvPr>
            <p:ph type="sldNum" sz="quarter" idx="2"/>
          </p:nvPr>
        </p:nvSpPr>
        <p:spPr bwMode="auto"/>
        <p:txBody>
          <a:bodyPr/>
          <a:lstStyle/>
          <a:p>
            <a:pPr>
              <a:defRPr/>
            </a:pPr>
            <a:fld id="{86CB4B4D-7CA3-9044-876B-883B54F8677D}" type="slidenum">
              <a:rPr lang="de-DE"/>
              <a:t>217</a:t>
            </a:fld>
            <a:endParaRPr lang="de-DE"/>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2"/>
          </p:nvPr>
        </p:nvSpPr>
        <p:spPr bwMode="auto"/>
        <p:txBody>
          <a:bodyPr/>
          <a:lstStyle/>
          <a:p>
            <a:pPr>
              <a:defRPr/>
            </a:pPr>
            <a:fld id="{86CB4B4D-7CA3-9044-876B-883B54F8677D}" type="slidenum">
              <a:rPr lang="de-DE"/>
              <a:t>218</a:t>
            </a:fld>
            <a:endParaRPr lang="de-DE"/>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rot="5400000">
            <a:off x="1774563" y="4807754"/>
            <a:ext cx="9890528"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pc="600" dirty="0">
                <a:solidFill>
                  <a:schemeClr val="bg1"/>
                </a:solidFill>
                <a:latin typeface="Kollektif"/>
                <a:ea typeface="Noteworthy Light"/>
              </a:rPr>
              <a:t>Plakat 3</a:t>
            </a:r>
            <a:endParaRPr dirty="0"/>
          </a:p>
        </p:txBody>
      </p:sp>
      <p:pic>
        <p:nvPicPr>
          <p:cNvPr id="13" name="Picture 12"/>
          <p:cNvPicPr>
            <a:picLocks noChangeAspect="1"/>
          </p:cNvPicPr>
          <p:nvPr/>
        </p:nvPicPr>
        <p:blipFill>
          <a:blip r:embed="rId2">
            <a:clrChange>
              <a:clrFrom>
                <a:srgbClr val="FFFFFF"/>
              </a:clrFrom>
              <a:clrTo>
                <a:srgbClr val="FFFFFF">
                  <a:alpha val="0"/>
                </a:srgbClr>
              </a:clrTo>
            </a:clrChange>
          </a:blip>
          <a:srcRect l="13031" r="10058" b="6025"/>
          <a:stretch/>
        </p:blipFill>
        <p:spPr bwMode="auto">
          <a:xfrm>
            <a:off x="-623593" y="6075651"/>
            <a:ext cx="4688483" cy="3822101"/>
          </a:xfrm>
          <a:prstGeom prst="rect">
            <a:avLst/>
          </a:prstGeom>
        </p:spPr>
      </p:pic>
      <p:sp>
        <p:nvSpPr>
          <p:cNvPr id="2" name="TextBox 1"/>
          <p:cNvSpPr txBox="1"/>
          <p:nvPr/>
        </p:nvSpPr>
        <p:spPr bwMode="auto">
          <a:xfrm>
            <a:off x="276344" y="450499"/>
            <a:ext cx="6305312" cy="95410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2800">
                <a:latin typeface="Calibri"/>
              </a:rPr>
              <a:t>Werfen Sie einen Blick in die Posterrolle für die unten aufgeführten Gegenstände.</a:t>
            </a:r>
            <a:endParaRPr/>
          </a:p>
        </p:txBody>
      </p:sp>
      <p:sp>
        <p:nvSpPr>
          <p:cNvPr id="19" name="TextBox 18"/>
          <p:cNvSpPr txBox="1"/>
          <p:nvPr/>
        </p:nvSpPr>
        <p:spPr bwMode="auto">
          <a:xfrm>
            <a:off x="1232017" y="1480534"/>
            <a:ext cx="5168783"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000" dirty="0">
                <a:latin typeface="Calibri"/>
              </a:rPr>
              <a:t>Plakat „Zwei Sterne und ein Wunsch“</a:t>
            </a:r>
            <a:endParaRPr sz="2000" dirty="0"/>
          </a:p>
        </p:txBody>
      </p:sp>
      <p:pic>
        <p:nvPicPr>
          <p:cNvPr id="26" name="Picture 25"/>
          <p:cNvPicPr>
            <a:picLocks noChangeAspect="1"/>
          </p:cNvPicPr>
          <p:nvPr/>
        </p:nvPicPr>
        <p:blipFill>
          <a:blip r:embed="rId3">
            <a:duotone>
              <a:schemeClr val="accent6">
                <a:shade val="45000"/>
                <a:satMod val="135000"/>
              </a:schemeClr>
              <a:prstClr val="white"/>
            </a:duotone>
          </a:blip>
          <a:stretch/>
        </p:blipFill>
        <p:spPr bwMode="auto">
          <a:xfrm rot="15759340">
            <a:off x="2013832" y="6257942"/>
            <a:ext cx="1817892" cy="1738359"/>
          </a:xfrm>
          <a:prstGeom prst="rect">
            <a:avLst/>
          </a:prstGeom>
        </p:spPr>
      </p:pic>
      <p:sp>
        <p:nvSpPr>
          <p:cNvPr id="14" name="Rectangle"/>
          <p:cNvSpPr/>
          <p:nvPr/>
        </p:nvSpPr>
        <p:spPr bwMode="auto">
          <a:xfrm>
            <a:off x="17906" y="-511"/>
            <a:ext cx="276345" cy="9898263"/>
          </a:xfrm>
          <a:prstGeom prst="rect">
            <a:avLst/>
          </a:prstGeom>
          <a:solidFill>
            <a:schemeClr val="accent6">
              <a:lumMod val="60000"/>
              <a:lumOff val="40000"/>
            </a:schemeClr>
          </a:solidFill>
          <a:ln w="19050" cap="flat">
            <a:solidFill>
              <a:schemeClr val="accent6">
                <a:lumMod val="60000"/>
                <a:lumOff val="40000"/>
              </a:schemeClr>
            </a:solidFill>
            <a:prstDash val="solid"/>
            <a:miter lim="800000"/>
          </a:ln>
          <a:effectLst/>
        </p:spPr>
        <p:txBody>
          <a:bodyPr wrap="square" lIns="45718" tIns="45718" rIns="45718" bIns="45718" numCol="1" anchor="ctr">
            <a:noAutofit/>
          </a:bodyPr>
          <a:lstStyle/>
          <a:p>
            <a:pPr>
              <a:defRPr>
                <a:solidFill>
                  <a:srgbClr val="FFFFFF"/>
                </a:solidFill>
                <a:latin typeface="Fibel Nord"/>
                <a:ea typeface="Fibel Nord"/>
                <a:cs typeface="Fibel Nord"/>
              </a:defRPr>
            </a:pPr>
            <a:endParaRPr/>
          </a:p>
        </p:txBody>
      </p:sp>
      <p:pic>
        <p:nvPicPr>
          <p:cNvPr id="4" name="Grafik 3"/>
          <p:cNvPicPr>
            <a:picLocks noChangeAspect="1"/>
          </p:cNvPicPr>
          <p:nvPr/>
        </p:nvPicPr>
        <p:blipFill>
          <a:blip r:embed="rId4"/>
          <a:stretch/>
        </p:blipFill>
        <p:spPr bwMode="auto">
          <a:xfrm>
            <a:off x="2700510" y="2400710"/>
            <a:ext cx="2401019" cy="3469568"/>
          </a:xfrm>
          <a:prstGeom prst="rect">
            <a:avLst/>
          </a:prstGeom>
          <a:ln>
            <a:noFill/>
          </a:ln>
          <a:effectLst>
            <a:outerShdw blurRad="292100" dist="139700" dir="2700000" algn="tl" rotWithShape="0">
              <a:srgbClr val="333333">
                <a:alpha val="65000"/>
              </a:srgbClr>
            </a:outerShdw>
          </a:effectLst>
        </p:spPr>
      </p:pic>
      <p:sp>
        <p:nvSpPr>
          <p:cNvPr id="10" name="Slide Number Placeholder 3">
            <a:extLst>
              <a:ext uri="{FF2B5EF4-FFF2-40B4-BE49-F238E27FC236}">
                <a16:creationId xmlns:a16="http://schemas.microsoft.com/office/drawing/2014/main" id="{943B5A36-C542-49E3-A65E-996299A7A55F}"/>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219</a:t>
            </a:fld>
            <a:endParaRPr lang="de-DE" dirty="0"/>
          </a:p>
        </p:txBody>
      </p:sp>
    </p:spTree>
    <p:extLst>
      <p:ext uri="{BB962C8B-B14F-4D97-AF65-F5344CB8AC3E}">
        <p14:creationId xmlns:p14="http://schemas.microsoft.com/office/powerpoint/2010/main" val="61671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22854552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617" name="Tabelle 31"/>
          <p:cNvGraphicFramePr>
            <a:graphicFrameLocks/>
          </p:cNvGraphicFramePr>
          <p:nvPr>
            <p:extLst>
              <p:ext uri="{D42A27DB-BD31-4B8C-83A1-F6EECF244321}">
                <p14:modId xmlns:p14="http://schemas.microsoft.com/office/powerpoint/2010/main" val="4168030309"/>
              </p:ext>
            </p:extLst>
          </p:nvPr>
        </p:nvGraphicFramePr>
        <p:xfrm>
          <a:off x="369795" y="1042083"/>
          <a:ext cx="6100914" cy="3522131"/>
        </p:xfrm>
        <a:graphic>
          <a:graphicData uri="http://schemas.openxmlformats.org/drawingml/2006/table">
            <a:tbl>
              <a:tblPr bandRow="1"/>
              <a:tblGrid>
                <a:gridCol w="936096">
                  <a:extLst>
                    <a:ext uri="{9D8B030D-6E8A-4147-A177-3AD203B41FA5}">
                      <a16:colId xmlns:a16="http://schemas.microsoft.com/office/drawing/2014/main" val="20000"/>
                    </a:ext>
                  </a:extLst>
                </a:gridCol>
                <a:gridCol w="5164818">
                  <a:extLst>
                    <a:ext uri="{9D8B030D-6E8A-4147-A177-3AD203B41FA5}">
                      <a16:colId xmlns:a16="http://schemas.microsoft.com/office/drawing/2014/main" val="20001"/>
                    </a:ext>
                  </a:extLst>
                </a:gridCol>
              </a:tblGrid>
              <a:tr h="700730">
                <a:tc gridSpan="2">
                  <a:txBody>
                    <a:bodyPr/>
                    <a:lstStyle/>
                    <a:p>
                      <a:pPr algn="l" defTabSz="685800">
                        <a:defRPr sz="1600" b="1"/>
                      </a:pPr>
                      <a:r>
                        <a:rPr sz="1400" dirty="0">
                          <a:latin typeface="Calibri" panose="020F0502020204030204" pitchFamily="34" charset="0"/>
                          <a:cs typeface="Calibri" panose="020F0502020204030204" pitchFamily="34" charset="0"/>
                        </a:rPr>
                        <a:t>ZIEL:</a:t>
                      </a:r>
                    </a:p>
                    <a:p>
                      <a:pPr algn="l" defTabSz="685800">
                        <a:defRPr sz="1300"/>
                      </a:pPr>
                      <a:r>
                        <a:rPr sz="1400" dirty="0">
                          <a:latin typeface="Calibri" panose="020F0502020204030204" pitchFamily="34" charset="0"/>
                          <a:cs typeface="Calibri" panose="020F0502020204030204" pitchFamily="34" charset="0"/>
                        </a:rPr>
                        <a:t>Die </a:t>
                      </a:r>
                      <a:r>
                        <a:rPr lang="de-DE" sz="1400" dirty="0" err="1">
                          <a:latin typeface="Calibri" panose="020F0502020204030204" pitchFamily="34" charset="0"/>
                          <a:cs typeface="Calibri" panose="020F0502020204030204" pitchFamily="34" charset="0"/>
                        </a:rPr>
                        <a:t>SuS</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überarbeiten</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ihre</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eigenen</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Schreibprodukte</a:t>
                      </a:r>
                      <a:r>
                        <a:rPr sz="1400"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auf Grundlage des Feedbacks der letzten Stunde strategieleitet mithilfe des Feedbackbogens.</a:t>
                      </a:r>
                      <a:endParaRPr sz="1400" dirty="0">
                        <a:latin typeface="Calibri" panose="020F0502020204030204" pitchFamily="34" charset="0"/>
                        <a:cs typeface="Calibri" panose="020F0502020204030204" pitchFamily="34" charset="0"/>
                      </a:endParaRP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778931">
                <a:tc gridSpan="2">
                  <a:txBody>
                    <a:bodyPr/>
                    <a:lstStyle/>
                    <a:p>
                      <a:pPr algn="l" defTabSz="685800">
                        <a:defRPr sz="1800"/>
                      </a:pPr>
                      <a:r>
                        <a:rPr lang="de-DE" sz="1400" b="1" dirty="0">
                          <a:latin typeface="Calibri" panose="020F0502020204030204" pitchFamily="34" charset="0"/>
                          <a:cs typeface="Calibri" panose="020F0502020204030204" pitchFamily="34" charset="0"/>
                        </a:rPr>
                        <a:t>Einstieg:</a:t>
                      </a:r>
                      <a:endParaRPr lang="de-DE" sz="1400" dirty="0">
                        <a:latin typeface="Calibri" panose="020F0502020204030204" pitchFamily="34" charset="0"/>
                        <a:cs typeface="Calibri" panose="020F0502020204030204" pitchFamily="34" charset="0"/>
                      </a:endParaRPr>
                    </a:p>
                    <a:p>
                      <a:pPr marL="171450" indent="-171450" algn="l" defTabSz="685800">
                        <a:buFont typeface="Arial"/>
                        <a:buChar char="•"/>
                        <a:defRPr sz="1800"/>
                      </a:pPr>
                      <a:r>
                        <a:rPr lang="de-DE" sz="1400" dirty="0">
                          <a:latin typeface="Calibri" panose="020F0502020204030204" pitchFamily="34" charset="0"/>
                          <a:cs typeface="Calibri" panose="020F0502020204030204" pitchFamily="34" charset="0"/>
                        </a:rPr>
                        <a:t>Die Lehrperson erklärt, dass 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das Feedback aus der vorherigen Sitzung nutzen werden, um ihre Bildergeschichte zu überarbeiten.</a:t>
                      </a:r>
                      <a:endParaRPr sz="1400" dirty="0">
                        <a:latin typeface="Calibri" panose="020F0502020204030204" pitchFamily="34" charset="0"/>
                        <a:cs typeface="Calibri" panose="020F0502020204030204" pitchFamily="34" charset="0"/>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1"/>
                  </a:ext>
                </a:extLst>
              </a:tr>
              <a:tr h="1284673">
                <a:tc>
                  <a:txBody>
                    <a:bodyPr/>
                    <a:lstStyle/>
                    <a:p>
                      <a:pPr algn="ctr" defTabSz="685800">
                        <a:defRPr sz="1800"/>
                      </a:pPr>
                      <a:r>
                        <a:rPr sz="1400" b="1" dirty="0">
                          <a:latin typeface="Calibri" panose="020F0502020204030204" pitchFamily="34" charset="0"/>
                          <a:cs typeface="Calibri" panose="020F0502020204030204" pitchFamily="34" charset="0"/>
                        </a:rPr>
                        <a:t>AB </a:t>
                      </a:r>
                      <a:r>
                        <a:rPr lang="de-DE" sz="1400" b="1" dirty="0">
                          <a:latin typeface="Calibri" panose="020F0502020204030204" pitchFamily="34" charset="0"/>
                          <a:cs typeface="Calibri" panose="020F0502020204030204" pitchFamily="34" charset="0"/>
                        </a:rPr>
                        <a:t>14.1</a:t>
                      </a:r>
                      <a:endParaRPr sz="1400" dirty="0">
                        <a:latin typeface="Calibri" panose="020F0502020204030204" pitchFamily="34" charset="0"/>
                        <a:cs typeface="Calibri" panose="020F0502020204030204" pitchFamily="34" charset="0"/>
                      </a:endParaRPr>
                    </a:p>
                  </a:txBody>
                  <a:tcPr marL="45720" marR="45720" anchor="ctr">
                    <a:solidFill>
                      <a:schemeClr val="bg1"/>
                    </a:solidFill>
                  </a:tcPr>
                </a:tc>
                <a:tc>
                  <a:txBody>
                    <a:bodyPr/>
                    <a:lstStyle/>
                    <a:p>
                      <a:pPr marL="171450" indent="-171450" algn="l" defTabSz="685800">
                        <a:buFont typeface="Arial"/>
                        <a:buChar char="•"/>
                        <a:defRPr sz="1600"/>
                      </a:pPr>
                      <a:r>
                        <a:rPr lang="de-DE" sz="1400" dirty="0">
                          <a:latin typeface="Calibri" panose="020F0502020204030204" pitchFamily="34" charset="0"/>
                          <a:cs typeface="Calibri" panose="020F0502020204030204" pitchFamily="34" charset="0"/>
                        </a:rPr>
                        <a:t>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verfassen eine überarbeitete Endfassung ihrer Bildergeschichte.</a:t>
                      </a:r>
                      <a:endParaRPr sz="1400" dirty="0">
                        <a:latin typeface="Calibri" panose="020F0502020204030204" pitchFamily="34" charset="0"/>
                        <a:cs typeface="Calibri" panose="020F0502020204030204" pitchFamily="34" charset="0"/>
                      </a:endParaRPr>
                    </a:p>
                    <a:p>
                      <a:pPr algn="l" defTabSz="685800">
                        <a:defRPr sz="1600"/>
                      </a:pPr>
                      <a:endParaRPr lang="de-DE" sz="1400" dirty="0">
                        <a:latin typeface="Calibri" panose="020F0502020204030204" pitchFamily="34" charset="0"/>
                        <a:cs typeface="Calibri" panose="020F0502020204030204" pitchFamily="34" charset="0"/>
                      </a:endParaRPr>
                    </a:p>
                    <a:p>
                      <a:pPr marL="0" marR="0" lvl="0" indent="0" algn="l" defTabSz="685800">
                        <a:lnSpc>
                          <a:spcPct val="100000"/>
                        </a:lnSpc>
                        <a:spcBef>
                          <a:spcPts val="0"/>
                        </a:spcBef>
                        <a:spcAft>
                          <a:spcPts val="0"/>
                        </a:spcAft>
                        <a:buClrTx/>
                        <a:buSzTx/>
                        <a:buFontTx/>
                        <a:buNone/>
                        <a:defRPr sz="1600"/>
                      </a:pPr>
                      <a:r>
                        <a:rPr lang="de-DE" sz="1400" b="0" i="1" u="sng" dirty="0">
                          <a:solidFill>
                            <a:schemeClr val="tx1"/>
                          </a:solidFill>
                          <a:latin typeface="Calibri" panose="020F0502020204030204" pitchFamily="34" charset="0"/>
                          <a:ea typeface="Calibri"/>
                          <a:cs typeface="Calibri" panose="020F0502020204030204" pitchFamily="34" charset="0"/>
                        </a:rPr>
                        <a:t>Alternative: </a:t>
                      </a:r>
                      <a:r>
                        <a:rPr lang="de-DE" sz="1400" b="0" dirty="0">
                          <a:solidFill>
                            <a:schemeClr val="tx1"/>
                          </a:solidFill>
                          <a:latin typeface="Calibri" panose="020F0502020204030204" pitchFamily="34" charset="0"/>
                          <a:cs typeface="Calibri" panose="020F0502020204030204" pitchFamily="34" charset="0"/>
                        </a:rPr>
                        <a:t>Di</a:t>
                      </a:r>
                      <a:r>
                        <a:rPr lang="de-DE" sz="1400" dirty="0">
                          <a:latin typeface="Calibri" panose="020F0502020204030204" pitchFamily="34" charset="0"/>
                          <a:cs typeface="Calibri" panose="020F0502020204030204" pitchFamily="34" charset="0"/>
                        </a:rPr>
                        <a:t>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überarbeiten in </a:t>
                      </a:r>
                      <a:r>
                        <a:rPr lang="de-DE" sz="1400" b="1" dirty="0">
                          <a:latin typeface="Calibri" panose="020F0502020204030204" pitchFamily="34" charset="0"/>
                          <a:cs typeface="Calibri" panose="020F0502020204030204" pitchFamily="34" charset="0"/>
                        </a:rPr>
                        <a:t>Partnerarbeit</a:t>
                      </a:r>
                      <a:r>
                        <a:rPr lang="de-DE" sz="1400" dirty="0">
                          <a:latin typeface="Calibri" panose="020F0502020204030204" pitchFamily="34" charset="0"/>
                          <a:cs typeface="Calibri" panose="020F0502020204030204" pitchFamily="34" charset="0"/>
                        </a:rPr>
                        <a:t> eine Bildergeschichte zusammen. Wenn 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in der Feedback-Phase in </a:t>
                      </a:r>
                      <a:r>
                        <a:rPr lang="de-DE" sz="1400" b="1" dirty="0">
                          <a:latin typeface="Calibri" panose="020F0502020204030204" pitchFamily="34" charset="0"/>
                          <a:cs typeface="Calibri" panose="020F0502020204030204" pitchFamily="34" charset="0"/>
                        </a:rPr>
                        <a:t>Partnerarbeit</a:t>
                      </a:r>
                      <a:r>
                        <a:rPr lang="de-DE" sz="1400" dirty="0">
                          <a:latin typeface="Calibri" panose="020F0502020204030204" pitchFamily="34" charset="0"/>
                          <a:cs typeface="Calibri" panose="020F0502020204030204" pitchFamily="34" charset="0"/>
                        </a:rPr>
                        <a:t> gearbeitet und nur zu einem Text Feedback erhalten haben, können die Partner entweder gemeinsam eine Endfassung schreiben oder sie können jeweils in </a:t>
                      </a:r>
                      <a:r>
                        <a:rPr lang="de-DE" sz="1400" b="1" dirty="0">
                          <a:latin typeface="Calibri" panose="020F0502020204030204" pitchFamily="34" charset="0"/>
                          <a:cs typeface="Calibri" panose="020F0502020204030204" pitchFamily="34" charset="0"/>
                        </a:rPr>
                        <a:t>Einzelarbeit</a:t>
                      </a:r>
                      <a:r>
                        <a:rPr lang="de-DE" sz="1400" dirty="0">
                          <a:latin typeface="Calibri" panose="020F0502020204030204" pitchFamily="34" charset="0"/>
                          <a:cs typeface="Calibri" panose="020F0502020204030204" pitchFamily="34" charset="0"/>
                        </a:rPr>
                        <a:t> eine überarbeitete Endfassung schreiben.</a:t>
                      </a:r>
                      <a:endParaRPr sz="1400" dirty="0">
                        <a:latin typeface="Calibri" panose="020F0502020204030204" pitchFamily="34" charset="0"/>
                        <a:cs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0002"/>
                  </a:ext>
                </a:extLst>
              </a:tr>
            </a:tbl>
          </a:graphicData>
        </a:graphic>
      </p:graphicFrame>
      <p:sp>
        <p:nvSpPr>
          <p:cNvPr id="1622" name="Textfeld 39"/>
          <p:cNvSpPr txBox="1"/>
          <p:nvPr/>
        </p:nvSpPr>
        <p:spPr bwMode="auto">
          <a:xfrm>
            <a:off x="229152" y="587840"/>
            <a:ext cx="6595489"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a:t>
            </a:r>
            <a:r>
              <a:rPr b="0">
                <a:latin typeface="Calibri"/>
              </a:rPr>
              <a:t> </a:t>
            </a:r>
            <a:r>
              <a:rPr lang="de-DE" b="0">
                <a:latin typeface="Calibri"/>
              </a:rPr>
              <a:t>14</a:t>
            </a:r>
            <a:r>
              <a:rPr b="0">
                <a:latin typeface="Calibri"/>
              </a:rPr>
              <a:t>: Überarbeit</a:t>
            </a:r>
            <a:r>
              <a:rPr lang="de-DE" b="0">
                <a:latin typeface="Calibri"/>
              </a:rPr>
              <a:t>en</a:t>
            </a:r>
            <a:r>
              <a:rPr b="0">
                <a:latin typeface="Calibri"/>
              </a:rPr>
              <a:t> einer </a:t>
            </a:r>
            <a:r>
              <a:rPr lang="de-DE" b="0">
                <a:latin typeface="Calibri"/>
              </a:rPr>
              <a:t>Bildergeschichte</a:t>
            </a:r>
            <a:r>
              <a:rPr b="0">
                <a:latin typeface="Calibri"/>
              </a:rPr>
              <a:t> (</a:t>
            </a:r>
            <a:r>
              <a:rPr lang="de-DE" b="0">
                <a:latin typeface="Calibri"/>
              </a:rPr>
              <a:t>Baum</a:t>
            </a:r>
            <a:r>
              <a:rPr b="0">
                <a:latin typeface="Calibri"/>
              </a:rPr>
              <a:t>)</a:t>
            </a:r>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7" name="Slide Number Placeholder 3">
            <a:extLst>
              <a:ext uri="{FF2B5EF4-FFF2-40B4-BE49-F238E27FC236}">
                <a16:creationId xmlns:a16="http://schemas.microsoft.com/office/drawing/2014/main" id="{20D724CB-57DF-4693-A4F0-D69D5C3454F7}"/>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221</a:t>
            </a:fld>
            <a:endParaRPr lang="de-DE" dirty="0"/>
          </a:p>
        </p:txBody>
      </p:sp>
      <p:sp>
        <p:nvSpPr>
          <p:cNvPr id="8" name="Gerade Verbindung 38">
            <a:extLst>
              <a:ext uri="{FF2B5EF4-FFF2-40B4-BE49-F238E27FC236}">
                <a16:creationId xmlns:a16="http://schemas.microsoft.com/office/drawing/2014/main" id="{52DF3B3A-3F5C-4E97-8B3E-5686F0E04739}"/>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2" name="TextBox 19"/>
          <p:cNvSpPr txBox="1"/>
          <p:nvPr/>
        </p:nvSpPr>
        <p:spPr bwMode="auto">
          <a:xfrm>
            <a:off x="2153831" y="2166875"/>
            <a:ext cx="2515345" cy="400105"/>
          </a:xfrm>
          <a:prstGeom prst="rect">
            <a:avLst/>
          </a:prstGeom>
          <a:ln w="12700">
            <a:miter lim="400000"/>
          </a:ln>
        </p:spPr>
        <p:txBody>
          <a:bodyPr lIns="45718" tIns="45718" rIns="45718" bIns="45718">
            <a:spAutoFit/>
          </a:bodyPr>
          <a:lstStyle>
            <a:lvl1pPr algn="ctr">
              <a:defRPr sz="2000" b="1">
                <a:latin typeface="Fibel Nord"/>
                <a:ea typeface="Fibel Nord"/>
                <a:cs typeface="Fibel Nord"/>
              </a:defRPr>
            </a:lvl1pPr>
          </a:lstStyle>
          <a:p>
            <a:pPr>
              <a:defRPr/>
            </a:pPr>
            <a:r>
              <a:rPr lang="de-DE"/>
              <a:t>Endf</a:t>
            </a:r>
            <a:r>
              <a:t>assung</a:t>
            </a:r>
          </a:p>
        </p:txBody>
      </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 name="Rounded Rectangle"/>
          <p:cNvSpPr/>
          <p:nvPr/>
        </p:nvSpPr>
        <p:spPr bwMode="auto">
          <a:xfrm>
            <a:off x="2120988" y="2091940"/>
            <a:ext cx="2581030" cy="546105"/>
          </a:xfrm>
          <a:custGeom>
            <a:avLst/>
            <a:gdLst>
              <a:gd name="connsiteX0" fmla="*/ 0 w 2581030"/>
              <a:gd name="connsiteY0" fmla="*/ 91019 h 546105"/>
              <a:gd name="connsiteX1" fmla="*/ 91019 w 2581030"/>
              <a:gd name="connsiteY1" fmla="*/ 0 h 546105"/>
              <a:gd name="connsiteX2" fmla="*/ 618797 w 2581030"/>
              <a:gd name="connsiteY2" fmla="*/ 0 h 546105"/>
              <a:gd name="connsiteX3" fmla="*/ 1194555 w 2581030"/>
              <a:gd name="connsiteY3" fmla="*/ 0 h 546105"/>
              <a:gd name="connsiteX4" fmla="*/ 1770313 w 2581030"/>
              <a:gd name="connsiteY4" fmla="*/ 0 h 546105"/>
              <a:gd name="connsiteX5" fmla="*/ 2490011 w 2581030"/>
              <a:gd name="connsiteY5" fmla="*/ 0 h 546105"/>
              <a:gd name="connsiteX6" fmla="*/ 2581030 w 2581030"/>
              <a:gd name="connsiteY6" fmla="*/ 91019 h 546105"/>
              <a:gd name="connsiteX7" fmla="*/ 2581030 w 2581030"/>
              <a:gd name="connsiteY7" fmla="*/ 455086 h 546105"/>
              <a:gd name="connsiteX8" fmla="*/ 2490011 w 2581030"/>
              <a:gd name="connsiteY8" fmla="*/ 546105 h 546105"/>
              <a:gd name="connsiteX9" fmla="*/ 1938243 w 2581030"/>
              <a:gd name="connsiteY9" fmla="*/ 546105 h 546105"/>
              <a:gd name="connsiteX10" fmla="*/ 1290515 w 2581030"/>
              <a:gd name="connsiteY10" fmla="*/ 546105 h 546105"/>
              <a:gd name="connsiteX11" fmla="*/ 714757 w 2581030"/>
              <a:gd name="connsiteY11" fmla="*/ 546105 h 546105"/>
              <a:gd name="connsiteX12" fmla="*/ 91019 w 2581030"/>
              <a:gd name="connsiteY12" fmla="*/ 546105 h 546105"/>
              <a:gd name="connsiteX13" fmla="*/ 0 w 2581030"/>
              <a:gd name="connsiteY13" fmla="*/ 455086 h 546105"/>
              <a:gd name="connsiteX14" fmla="*/ 0 w 2581030"/>
              <a:gd name="connsiteY14" fmla="*/ 91019 h 54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1030" h="546105" extrusionOk="0">
                <a:moveTo>
                  <a:pt x="0" y="91019"/>
                </a:moveTo>
                <a:cubicBezTo>
                  <a:pt x="8393" y="37806"/>
                  <a:pt x="32675" y="1461"/>
                  <a:pt x="91019" y="0"/>
                </a:cubicBezTo>
                <a:cubicBezTo>
                  <a:pt x="249318" y="-36893"/>
                  <a:pt x="487558" y="52786"/>
                  <a:pt x="618797" y="0"/>
                </a:cubicBezTo>
                <a:cubicBezTo>
                  <a:pt x="750036" y="-52786"/>
                  <a:pt x="936205" y="8642"/>
                  <a:pt x="1194555" y="0"/>
                </a:cubicBezTo>
                <a:cubicBezTo>
                  <a:pt x="1452905" y="-8642"/>
                  <a:pt x="1598522" y="46270"/>
                  <a:pt x="1770313" y="0"/>
                </a:cubicBezTo>
                <a:cubicBezTo>
                  <a:pt x="1942104" y="-46270"/>
                  <a:pt x="2136876" y="35531"/>
                  <a:pt x="2490011" y="0"/>
                </a:cubicBezTo>
                <a:cubicBezTo>
                  <a:pt x="2541500" y="1901"/>
                  <a:pt x="2574018" y="32504"/>
                  <a:pt x="2581030" y="91019"/>
                </a:cubicBezTo>
                <a:cubicBezTo>
                  <a:pt x="2586863" y="229288"/>
                  <a:pt x="2557055" y="283107"/>
                  <a:pt x="2581030" y="455086"/>
                </a:cubicBezTo>
                <a:cubicBezTo>
                  <a:pt x="2593760" y="498892"/>
                  <a:pt x="2550861" y="541978"/>
                  <a:pt x="2490011" y="546105"/>
                </a:cubicBezTo>
                <a:cubicBezTo>
                  <a:pt x="2244429" y="595413"/>
                  <a:pt x="2120784" y="532251"/>
                  <a:pt x="1938243" y="546105"/>
                </a:cubicBezTo>
                <a:cubicBezTo>
                  <a:pt x="1755702" y="559959"/>
                  <a:pt x="1430565" y="539671"/>
                  <a:pt x="1290515" y="546105"/>
                </a:cubicBezTo>
                <a:cubicBezTo>
                  <a:pt x="1150465" y="552539"/>
                  <a:pt x="975841" y="530353"/>
                  <a:pt x="714757" y="546105"/>
                </a:cubicBezTo>
                <a:cubicBezTo>
                  <a:pt x="453673" y="561857"/>
                  <a:pt x="224330" y="475160"/>
                  <a:pt x="91019" y="546105"/>
                </a:cubicBezTo>
                <a:cubicBezTo>
                  <a:pt x="40476" y="544402"/>
                  <a:pt x="-12555" y="511831"/>
                  <a:pt x="0" y="455086"/>
                </a:cubicBezTo>
                <a:cubicBezTo>
                  <a:pt x="-8121" y="351533"/>
                  <a:pt x="23871" y="168353"/>
                  <a:pt x="0" y="91019"/>
                </a:cubicBezTo>
                <a:close/>
              </a:path>
            </a:pathLst>
          </a:custGeom>
          <a:no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13" name="Slide Number Placeholder 3">
            <a:extLst>
              <a:ext uri="{FF2B5EF4-FFF2-40B4-BE49-F238E27FC236}">
                <a16:creationId xmlns:a16="http://schemas.microsoft.com/office/drawing/2014/main" id="{90E7870C-895D-4F90-83C3-7D879EA2D318}"/>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223</a:t>
            </a:fld>
            <a:endParaRPr lang="de-DE" dirty="0"/>
          </a:p>
        </p:txBody>
      </p:sp>
      <p:pic>
        <p:nvPicPr>
          <p:cNvPr id="15" name="Picture 14">
            <a:extLst>
              <a:ext uri="{FF2B5EF4-FFF2-40B4-BE49-F238E27FC236}">
                <a16:creationId xmlns:a16="http://schemas.microsoft.com/office/drawing/2014/main" id="{7F01E732-58F9-4B5D-9508-78C56863D09F}"/>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29861" r="5339" b="12567"/>
          <a:stretch/>
        </p:blipFill>
        <p:spPr bwMode="auto">
          <a:xfrm>
            <a:off x="132345" y="2803362"/>
            <a:ext cx="6699885" cy="6509084"/>
          </a:xfrm>
          <a:prstGeom prst="rect">
            <a:avLst/>
          </a:prstGeom>
        </p:spPr>
      </p:pic>
      <p:grpSp>
        <p:nvGrpSpPr>
          <p:cNvPr id="16" name="Group 15">
            <a:extLst>
              <a:ext uri="{FF2B5EF4-FFF2-40B4-BE49-F238E27FC236}">
                <a16:creationId xmlns:a16="http://schemas.microsoft.com/office/drawing/2014/main" id="{38471A1C-9EDB-4564-87DC-BCF7E95DC813}"/>
              </a:ext>
            </a:extLst>
          </p:cNvPr>
          <p:cNvGrpSpPr/>
          <p:nvPr/>
        </p:nvGrpSpPr>
        <p:grpSpPr>
          <a:xfrm>
            <a:off x="-251724" y="430642"/>
            <a:ext cx="7620000" cy="706497"/>
            <a:chOff x="-251724" y="430642"/>
            <a:chExt cx="7620000" cy="706497"/>
          </a:xfrm>
        </p:grpSpPr>
        <p:sp>
          <p:nvSpPr>
            <p:cNvPr id="17" name="TextBox 2">
              <a:extLst>
                <a:ext uri="{FF2B5EF4-FFF2-40B4-BE49-F238E27FC236}">
                  <a16:creationId xmlns:a16="http://schemas.microsoft.com/office/drawing/2014/main" id="{9DF2602B-BA97-4714-8207-0613FC3040AC}"/>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14.1: Bildergeschichte fertigstellen</a:t>
              </a:r>
              <a:endParaRPr sz="2200" spc="50" dirty="0"/>
            </a:p>
          </p:txBody>
        </p:sp>
        <p:sp>
          <p:nvSpPr>
            <p:cNvPr id="19" name="Rectangle 7">
              <a:extLst>
                <a:ext uri="{FF2B5EF4-FFF2-40B4-BE49-F238E27FC236}">
                  <a16:creationId xmlns:a16="http://schemas.microsoft.com/office/drawing/2014/main" id="{E53D92CE-D3D1-4519-9553-6F35194E66D6}"/>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14" name="Circle">
            <a:extLst>
              <a:ext uri="{FF2B5EF4-FFF2-40B4-BE49-F238E27FC236}">
                <a16:creationId xmlns:a16="http://schemas.microsoft.com/office/drawing/2014/main" id="{CA649388-E479-4792-9DBE-AFFFC20D56F0}"/>
              </a:ext>
            </a:extLst>
          </p:cNvPr>
          <p:cNvSpPr/>
          <p:nvPr/>
        </p:nvSpPr>
        <p:spPr bwMode="auto">
          <a:xfrm>
            <a:off x="344647" y="1230906"/>
            <a:ext cx="383721" cy="389015"/>
          </a:xfrm>
          <a:custGeom>
            <a:avLst/>
            <a:gdLst>
              <a:gd name="connsiteX0" fmla="*/ 0 w 383721"/>
              <a:gd name="connsiteY0" fmla="*/ 194508 h 389015"/>
              <a:gd name="connsiteX1" fmla="*/ 191861 w 383721"/>
              <a:gd name="connsiteY1" fmla="*/ 0 h 389015"/>
              <a:gd name="connsiteX2" fmla="*/ 383722 w 383721"/>
              <a:gd name="connsiteY2" fmla="*/ 194508 h 389015"/>
              <a:gd name="connsiteX3" fmla="*/ 191861 w 383721"/>
              <a:gd name="connsiteY3" fmla="*/ 389016 h 389015"/>
              <a:gd name="connsiteX4" fmla="*/ 0 w 383721"/>
              <a:gd name="connsiteY4" fmla="*/ 194508 h 38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721" h="389015" fill="none" extrusionOk="0">
                <a:moveTo>
                  <a:pt x="0" y="194508"/>
                </a:moveTo>
                <a:cubicBezTo>
                  <a:pt x="-16324" y="67183"/>
                  <a:pt x="100051" y="2678"/>
                  <a:pt x="191861" y="0"/>
                </a:cubicBezTo>
                <a:cubicBezTo>
                  <a:pt x="301184" y="3145"/>
                  <a:pt x="380405" y="86338"/>
                  <a:pt x="383722" y="194508"/>
                </a:cubicBezTo>
                <a:cubicBezTo>
                  <a:pt x="408096" y="317032"/>
                  <a:pt x="289482" y="389753"/>
                  <a:pt x="191861" y="389016"/>
                </a:cubicBezTo>
                <a:cubicBezTo>
                  <a:pt x="82998" y="363709"/>
                  <a:pt x="21371" y="289251"/>
                  <a:pt x="0" y="194508"/>
                </a:cubicBezTo>
                <a:close/>
              </a:path>
              <a:path w="383721" h="389015" stroke="0" extrusionOk="0">
                <a:moveTo>
                  <a:pt x="0" y="194508"/>
                </a:moveTo>
                <a:cubicBezTo>
                  <a:pt x="5014" y="89462"/>
                  <a:pt x="81420" y="-18272"/>
                  <a:pt x="191861" y="0"/>
                </a:cubicBezTo>
                <a:cubicBezTo>
                  <a:pt x="297918" y="-22535"/>
                  <a:pt x="383761" y="94156"/>
                  <a:pt x="383722" y="194508"/>
                </a:cubicBezTo>
                <a:cubicBezTo>
                  <a:pt x="381945" y="310833"/>
                  <a:pt x="297895" y="384225"/>
                  <a:pt x="191861" y="389016"/>
                </a:cubicBezTo>
                <a:cubicBezTo>
                  <a:pt x="70763" y="386704"/>
                  <a:pt x="4942" y="301397"/>
                  <a:pt x="0" y="19450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grpSp>
        <p:nvGrpSpPr>
          <p:cNvPr id="20" name="Gruppieren 4">
            <a:extLst>
              <a:ext uri="{FF2B5EF4-FFF2-40B4-BE49-F238E27FC236}">
                <a16:creationId xmlns:a16="http://schemas.microsoft.com/office/drawing/2014/main" id="{1B3D3F54-B212-46D7-A2FD-ACD3F42918B0}"/>
              </a:ext>
            </a:extLst>
          </p:cNvPr>
          <p:cNvGrpSpPr/>
          <p:nvPr/>
        </p:nvGrpSpPr>
        <p:grpSpPr bwMode="auto">
          <a:xfrm>
            <a:off x="460478" y="1142615"/>
            <a:ext cx="5146238" cy="646327"/>
            <a:chOff x="59801" y="5418"/>
            <a:chExt cx="5146236" cy="539743"/>
          </a:xfrm>
        </p:grpSpPr>
        <p:sp>
          <p:nvSpPr>
            <p:cNvPr id="21" name="TextBox 1">
              <a:extLst>
                <a:ext uri="{FF2B5EF4-FFF2-40B4-BE49-F238E27FC236}">
                  <a16:creationId xmlns:a16="http://schemas.microsoft.com/office/drawing/2014/main" id="{2C0FFA94-900F-4F23-91FA-579AE41FB5EF}"/>
                </a:ext>
              </a:extLst>
            </p:cNvPr>
            <p:cNvSpPr txBox="1"/>
            <p:nvPr/>
          </p:nvSpPr>
          <p:spPr bwMode="auto">
            <a:xfrm>
              <a:off x="396000" y="5418"/>
              <a:ext cx="4810037" cy="539743"/>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Benutze den Feedbackbogen und deine Notizen, um deinen Entwurf zu verbessern. Schreibe die Endfassung.</a:t>
              </a:r>
              <a:endParaRPr spc="50" dirty="0"/>
            </a:p>
          </p:txBody>
        </p:sp>
        <p:sp>
          <p:nvSpPr>
            <p:cNvPr id="22" name="1">
              <a:extLst>
                <a:ext uri="{FF2B5EF4-FFF2-40B4-BE49-F238E27FC236}">
                  <a16:creationId xmlns:a16="http://schemas.microsoft.com/office/drawing/2014/main" id="{03B82B1C-798A-4EDB-9701-4485C866F496}"/>
                </a:ext>
              </a:extLst>
            </p:cNvPr>
            <p:cNvSpPr txBox="1"/>
            <p:nvPr/>
          </p:nvSpPr>
          <p:spPr bwMode="auto">
            <a:xfrm>
              <a:off x="59801" y="174482"/>
              <a:ext cx="152061" cy="134949"/>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pic>
        <p:nvPicPr>
          <p:cNvPr id="23" name="Picture 4" descr="Icon, Symbol, Stift, Bleistift, Design">
            <a:extLst>
              <a:ext uri="{FF2B5EF4-FFF2-40B4-BE49-F238E27FC236}">
                <a16:creationId xmlns:a16="http://schemas.microsoft.com/office/drawing/2014/main" id="{DC7A9EB5-12BA-4E48-A934-832E06052AA5}"/>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Tree>
    <p:extLst>
      <p:ext uri="{BB962C8B-B14F-4D97-AF65-F5344CB8AC3E}">
        <p14:creationId xmlns:p14="http://schemas.microsoft.com/office/powerpoint/2010/main" val="218014609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Picture 4">
            <a:extLst>
              <a:ext uri="{FF2B5EF4-FFF2-40B4-BE49-F238E27FC236}">
                <a16:creationId xmlns:a16="http://schemas.microsoft.com/office/drawing/2014/main" id="{55FBF9DF-2C76-4211-BB6D-8B32A0091A90}"/>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9112" r="5339" b="6203"/>
          <a:stretch/>
        </p:blipFill>
        <p:spPr bwMode="auto">
          <a:xfrm>
            <a:off x="132345" y="1160417"/>
            <a:ext cx="6699885" cy="8443837"/>
          </a:xfrm>
          <a:prstGeom prst="rect">
            <a:avLst/>
          </a:prstGeom>
        </p:spPr>
      </p:pic>
      <p:sp>
        <p:nvSpPr>
          <p:cNvPr id="9" name="Rectangle 7">
            <a:extLst>
              <a:ext uri="{FF2B5EF4-FFF2-40B4-BE49-F238E27FC236}">
                <a16:creationId xmlns:a16="http://schemas.microsoft.com/office/drawing/2014/main" id="{F1577094-997F-4DFD-BE8D-55059F8FCA7A}"/>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10" name="Slide Number Placeholder 3">
            <a:extLst>
              <a:ext uri="{FF2B5EF4-FFF2-40B4-BE49-F238E27FC236}">
                <a16:creationId xmlns:a16="http://schemas.microsoft.com/office/drawing/2014/main" id="{22E269C7-73FD-450A-B386-B487EF8B86FA}"/>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224</a:t>
            </a:fld>
            <a:endParaRPr lang="de-DE" dirty="0"/>
          </a:p>
        </p:txBody>
      </p:sp>
      <p:sp>
        <p:nvSpPr>
          <p:cNvPr id="8" name="TextBox 2">
            <a:extLst>
              <a:ext uri="{FF2B5EF4-FFF2-40B4-BE49-F238E27FC236}">
                <a16:creationId xmlns:a16="http://schemas.microsoft.com/office/drawing/2014/main" id="{583850D4-5598-4E71-BEEF-1F64757DBD6B}"/>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14.1: Bildergeschichte fertigstellen</a:t>
            </a:r>
          </a:p>
        </p:txBody>
      </p:sp>
    </p:spTree>
    <p:extLst>
      <p:ext uri="{BB962C8B-B14F-4D97-AF65-F5344CB8AC3E}">
        <p14:creationId xmlns:p14="http://schemas.microsoft.com/office/powerpoint/2010/main" val="362664786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2" name="TextBox 19"/>
          <p:cNvSpPr txBox="1"/>
          <p:nvPr/>
        </p:nvSpPr>
        <p:spPr bwMode="auto">
          <a:xfrm>
            <a:off x="2153831" y="2166875"/>
            <a:ext cx="2515345" cy="400105"/>
          </a:xfrm>
          <a:prstGeom prst="rect">
            <a:avLst/>
          </a:prstGeom>
          <a:ln w="12700">
            <a:miter lim="400000"/>
          </a:ln>
        </p:spPr>
        <p:txBody>
          <a:bodyPr lIns="45718" tIns="45718" rIns="45718" bIns="45718">
            <a:spAutoFit/>
          </a:bodyPr>
          <a:lstStyle>
            <a:lvl1pPr algn="ctr">
              <a:defRPr sz="2000" b="1">
                <a:latin typeface="Fibel Nord"/>
                <a:ea typeface="Fibel Nord"/>
                <a:cs typeface="Fibel Nord"/>
              </a:defRPr>
            </a:lvl1pPr>
          </a:lstStyle>
          <a:p>
            <a:pPr>
              <a:defRPr/>
            </a:pPr>
            <a:r>
              <a:rPr lang="de-DE"/>
              <a:t>Endf</a:t>
            </a:r>
            <a:r>
              <a:t>assung</a:t>
            </a:r>
          </a:p>
        </p:txBody>
      </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dirty="0"/>
              <a:t>Name: __________________</a:t>
            </a:r>
            <a:endParaRPr dirty="0"/>
          </a:p>
        </p:txBody>
      </p:sp>
      <p:sp>
        <p:nvSpPr>
          <p:cNvPr id="2" name="Rounded Rectangle"/>
          <p:cNvSpPr/>
          <p:nvPr/>
        </p:nvSpPr>
        <p:spPr bwMode="auto">
          <a:xfrm>
            <a:off x="2120988" y="2091940"/>
            <a:ext cx="2581030" cy="546105"/>
          </a:xfrm>
          <a:custGeom>
            <a:avLst/>
            <a:gdLst>
              <a:gd name="connsiteX0" fmla="*/ 0 w 2581030"/>
              <a:gd name="connsiteY0" fmla="*/ 91019 h 546105"/>
              <a:gd name="connsiteX1" fmla="*/ 91019 w 2581030"/>
              <a:gd name="connsiteY1" fmla="*/ 0 h 546105"/>
              <a:gd name="connsiteX2" fmla="*/ 618797 w 2581030"/>
              <a:gd name="connsiteY2" fmla="*/ 0 h 546105"/>
              <a:gd name="connsiteX3" fmla="*/ 1194555 w 2581030"/>
              <a:gd name="connsiteY3" fmla="*/ 0 h 546105"/>
              <a:gd name="connsiteX4" fmla="*/ 1770313 w 2581030"/>
              <a:gd name="connsiteY4" fmla="*/ 0 h 546105"/>
              <a:gd name="connsiteX5" fmla="*/ 2490011 w 2581030"/>
              <a:gd name="connsiteY5" fmla="*/ 0 h 546105"/>
              <a:gd name="connsiteX6" fmla="*/ 2581030 w 2581030"/>
              <a:gd name="connsiteY6" fmla="*/ 91019 h 546105"/>
              <a:gd name="connsiteX7" fmla="*/ 2581030 w 2581030"/>
              <a:gd name="connsiteY7" fmla="*/ 455086 h 546105"/>
              <a:gd name="connsiteX8" fmla="*/ 2490011 w 2581030"/>
              <a:gd name="connsiteY8" fmla="*/ 546105 h 546105"/>
              <a:gd name="connsiteX9" fmla="*/ 1938243 w 2581030"/>
              <a:gd name="connsiteY9" fmla="*/ 546105 h 546105"/>
              <a:gd name="connsiteX10" fmla="*/ 1290515 w 2581030"/>
              <a:gd name="connsiteY10" fmla="*/ 546105 h 546105"/>
              <a:gd name="connsiteX11" fmla="*/ 714757 w 2581030"/>
              <a:gd name="connsiteY11" fmla="*/ 546105 h 546105"/>
              <a:gd name="connsiteX12" fmla="*/ 91019 w 2581030"/>
              <a:gd name="connsiteY12" fmla="*/ 546105 h 546105"/>
              <a:gd name="connsiteX13" fmla="*/ 0 w 2581030"/>
              <a:gd name="connsiteY13" fmla="*/ 455086 h 546105"/>
              <a:gd name="connsiteX14" fmla="*/ 0 w 2581030"/>
              <a:gd name="connsiteY14" fmla="*/ 91019 h 54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1030" h="546105" extrusionOk="0">
                <a:moveTo>
                  <a:pt x="0" y="91019"/>
                </a:moveTo>
                <a:cubicBezTo>
                  <a:pt x="8393" y="37806"/>
                  <a:pt x="32675" y="1461"/>
                  <a:pt x="91019" y="0"/>
                </a:cubicBezTo>
                <a:cubicBezTo>
                  <a:pt x="249318" y="-36893"/>
                  <a:pt x="487558" y="52786"/>
                  <a:pt x="618797" y="0"/>
                </a:cubicBezTo>
                <a:cubicBezTo>
                  <a:pt x="750036" y="-52786"/>
                  <a:pt x="936205" y="8642"/>
                  <a:pt x="1194555" y="0"/>
                </a:cubicBezTo>
                <a:cubicBezTo>
                  <a:pt x="1452905" y="-8642"/>
                  <a:pt x="1598522" y="46270"/>
                  <a:pt x="1770313" y="0"/>
                </a:cubicBezTo>
                <a:cubicBezTo>
                  <a:pt x="1942104" y="-46270"/>
                  <a:pt x="2136876" y="35531"/>
                  <a:pt x="2490011" y="0"/>
                </a:cubicBezTo>
                <a:cubicBezTo>
                  <a:pt x="2541500" y="1901"/>
                  <a:pt x="2574018" y="32504"/>
                  <a:pt x="2581030" y="91019"/>
                </a:cubicBezTo>
                <a:cubicBezTo>
                  <a:pt x="2586863" y="229288"/>
                  <a:pt x="2557055" y="283107"/>
                  <a:pt x="2581030" y="455086"/>
                </a:cubicBezTo>
                <a:cubicBezTo>
                  <a:pt x="2593760" y="498892"/>
                  <a:pt x="2550861" y="541978"/>
                  <a:pt x="2490011" y="546105"/>
                </a:cubicBezTo>
                <a:cubicBezTo>
                  <a:pt x="2244429" y="595413"/>
                  <a:pt x="2120784" y="532251"/>
                  <a:pt x="1938243" y="546105"/>
                </a:cubicBezTo>
                <a:cubicBezTo>
                  <a:pt x="1755702" y="559959"/>
                  <a:pt x="1430565" y="539671"/>
                  <a:pt x="1290515" y="546105"/>
                </a:cubicBezTo>
                <a:cubicBezTo>
                  <a:pt x="1150465" y="552539"/>
                  <a:pt x="975841" y="530353"/>
                  <a:pt x="714757" y="546105"/>
                </a:cubicBezTo>
                <a:cubicBezTo>
                  <a:pt x="453673" y="561857"/>
                  <a:pt x="224330" y="475160"/>
                  <a:pt x="91019" y="546105"/>
                </a:cubicBezTo>
                <a:cubicBezTo>
                  <a:pt x="40476" y="544402"/>
                  <a:pt x="-12555" y="511831"/>
                  <a:pt x="0" y="455086"/>
                </a:cubicBezTo>
                <a:cubicBezTo>
                  <a:pt x="-8121" y="351533"/>
                  <a:pt x="23871" y="168353"/>
                  <a:pt x="0" y="91019"/>
                </a:cubicBezTo>
                <a:close/>
              </a:path>
            </a:pathLst>
          </a:custGeom>
          <a:no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13" name="Slide Number Placeholder 3">
            <a:extLst>
              <a:ext uri="{FF2B5EF4-FFF2-40B4-BE49-F238E27FC236}">
                <a16:creationId xmlns:a16="http://schemas.microsoft.com/office/drawing/2014/main" id="{90E7870C-895D-4F90-83C3-7D879EA2D318}"/>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225</a:t>
            </a:fld>
            <a:endParaRPr lang="de-DE" dirty="0"/>
          </a:p>
        </p:txBody>
      </p:sp>
      <p:pic>
        <p:nvPicPr>
          <p:cNvPr id="16" name="Picture 15">
            <a:extLst>
              <a:ext uri="{FF2B5EF4-FFF2-40B4-BE49-F238E27FC236}">
                <a16:creationId xmlns:a16="http://schemas.microsoft.com/office/drawing/2014/main" id="{117F2B97-9280-4A73-9933-0F47AE777C9A}"/>
              </a:ext>
            </a:extLst>
          </p:cNvPr>
          <p:cNvPicPr>
            <a:picLocks noChangeAspect="1"/>
          </p:cNvPicPr>
          <p:nvPr/>
        </p:nvPicPr>
        <p:blipFill rotWithShape="1">
          <a:blip r:embed="rId2">
            <a:extLst>
              <a:ext uri="{28A0092B-C50C-407E-A947-70E740481C1C}">
                <a14:useLocalDpi xmlns:a14="http://schemas.microsoft.com/office/drawing/2010/main" val="0"/>
              </a:ext>
            </a:extLst>
          </a:blip>
          <a:srcRect l="13698" t="26796" r="4212" b="13492"/>
          <a:stretch/>
        </p:blipFill>
        <p:spPr bwMode="auto">
          <a:xfrm>
            <a:off x="258848" y="2875546"/>
            <a:ext cx="6573381" cy="6761749"/>
          </a:xfrm>
          <a:prstGeom prst="rect">
            <a:avLst/>
          </a:prstGeom>
        </p:spPr>
      </p:pic>
      <p:grpSp>
        <p:nvGrpSpPr>
          <p:cNvPr id="15" name="Group 14">
            <a:extLst>
              <a:ext uri="{FF2B5EF4-FFF2-40B4-BE49-F238E27FC236}">
                <a16:creationId xmlns:a16="http://schemas.microsoft.com/office/drawing/2014/main" id="{B146C561-C2FC-41DD-82AA-1EBB3515F720}"/>
              </a:ext>
            </a:extLst>
          </p:cNvPr>
          <p:cNvGrpSpPr/>
          <p:nvPr/>
        </p:nvGrpSpPr>
        <p:grpSpPr>
          <a:xfrm>
            <a:off x="-251724" y="430642"/>
            <a:ext cx="7620000" cy="706497"/>
            <a:chOff x="-251724" y="430642"/>
            <a:chExt cx="7620000" cy="706497"/>
          </a:xfrm>
        </p:grpSpPr>
        <p:sp>
          <p:nvSpPr>
            <p:cNvPr id="17" name="TextBox 2">
              <a:extLst>
                <a:ext uri="{FF2B5EF4-FFF2-40B4-BE49-F238E27FC236}">
                  <a16:creationId xmlns:a16="http://schemas.microsoft.com/office/drawing/2014/main" id="{EDB6146A-F127-4F4F-B18B-8C7E98430578}"/>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14.1: Bildergeschichte fertigstellen</a:t>
              </a:r>
            </a:p>
          </p:txBody>
        </p:sp>
        <p:sp>
          <p:nvSpPr>
            <p:cNvPr id="19" name="Rectangle 7">
              <a:extLst>
                <a:ext uri="{FF2B5EF4-FFF2-40B4-BE49-F238E27FC236}">
                  <a16:creationId xmlns:a16="http://schemas.microsoft.com/office/drawing/2014/main" id="{31638832-87D3-49A7-9540-E61E7A28EA9A}"/>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14" name="Circle">
            <a:extLst>
              <a:ext uri="{FF2B5EF4-FFF2-40B4-BE49-F238E27FC236}">
                <a16:creationId xmlns:a16="http://schemas.microsoft.com/office/drawing/2014/main" id="{625B91E3-C4D0-4CEB-9E18-ABECD0E3E5ED}"/>
              </a:ext>
            </a:extLst>
          </p:cNvPr>
          <p:cNvSpPr/>
          <p:nvPr/>
        </p:nvSpPr>
        <p:spPr bwMode="auto">
          <a:xfrm>
            <a:off x="344647" y="1230906"/>
            <a:ext cx="383721" cy="389015"/>
          </a:xfrm>
          <a:custGeom>
            <a:avLst/>
            <a:gdLst>
              <a:gd name="connsiteX0" fmla="*/ 0 w 383721"/>
              <a:gd name="connsiteY0" fmla="*/ 194508 h 389015"/>
              <a:gd name="connsiteX1" fmla="*/ 191861 w 383721"/>
              <a:gd name="connsiteY1" fmla="*/ 0 h 389015"/>
              <a:gd name="connsiteX2" fmla="*/ 383722 w 383721"/>
              <a:gd name="connsiteY2" fmla="*/ 194508 h 389015"/>
              <a:gd name="connsiteX3" fmla="*/ 191861 w 383721"/>
              <a:gd name="connsiteY3" fmla="*/ 389016 h 389015"/>
              <a:gd name="connsiteX4" fmla="*/ 0 w 383721"/>
              <a:gd name="connsiteY4" fmla="*/ 194508 h 38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721" h="389015" fill="none" extrusionOk="0">
                <a:moveTo>
                  <a:pt x="0" y="194508"/>
                </a:moveTo>
                <a:cubicBezTo>
                  <a:pt x="-16324" y="67183"/>
                  <a:pt x="100051" y="2678"/>
                  <a:pt x="191861" y="0"/>
                </a:cubicBezTo>
                <a:cubicBezTo>
                  <a:pt x="301184" y="3145"/>
                  <a:pt x="380405" y="86338"/>
                  <a:pt x="383722" y="194508"/>
                </a:cubicBezTo>
                <a:cubicBezTo>
                  <a:pt x="408096" y="317032"/>
                  <a:pt x="289482" y="389753"/>
                  <a:pt x="191861" y="389016"/>
                </a:cubicBezTo>
                <a:cubicBezTo>
                  <a:pt x="82998" y="363709"/>
                  <a:pt x="21371" y="289251"/>
                  <a:pt x="0" y="194508"/>
                </a:cubicBezTo>
                <a:close/>
              </a:path>
              <a:path w="383721" h="389015" stroke="0" extrusionOk="0">
                <a:moveTo>
                  <a:pt x="0" y="194508"/>
                </a:moveTo>
                <a:cubicBezTo>
                  <a:pt x="5014" y="89462"/>
                  <a:pt x="81420" y="-18272"/>
                  <a:pt x="191861" y="0"/>
                </a:cubicBezTo>
                <a:cubicBezTo>
                  <a:pt x="297918" y="-22535"/>
                  <a:pt x="383761" y="94156"/>
                  <a:pt x="383722" y="194508"/>
                </a:cubicBezTo>
                <a:cubicBezTo>
                  <a:pt x="381945" y="310833"/>
                  <a:pt x="297895" y="384225"/>
                  <a:pt x="191861" y="389016"/>
                </a:cubicBezTo>
                <a:cubicBezTo>
                  <a:pt x="70763" y="386704"/>
                  <a:pt x="4942" y="301397"/>
                  <a:pt x="0" y="194508"/>
                </a:cubicBezTo>
                <a:close/>
              </a:path>
            </a:pathLst>
          </a:custGeom>
          <a:solidFill>
            <a:schemeClr val="accent2">
              <a:lumMod val="40000"/>
              <a:lumOff val="60000"/>
            </a:schemeClr>
          </a:solidFill>
          <a:ln w="12700"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grpSp>
        <p:nvGrpSpPr>
          <p:cNvPr id="20" name="Gruppieren 4">
            <a:extLst>
              <a:ext uri="{FF2B5EF4-FFF2-40B4-BE49-F238E27FC236}">
                <a16:creationId xmlns:a16="http://schemas.microsoft.com/office/drawing/2014/main" id="{B2809C05-0F01-49E4-9529-593D874DBB47}"/>
              </a:ext>
            </a:extLst>
          </p:cNvPr>
          <p:cNvGrpSpPr/>
          <p:nvPr/>
        </p:nvGrpSpPr>
        <p:grpSpPr bwMode="auto">
          <a:xfrm>
            <a:off x="460478" y="1142615"/>
            <a:ext cx="5146238" cy="646327"/>
            <a:chOff x="59801" y="5418"/>
            <a:chExt cx="5146236" cy="539743"/>
          </a:xfrm>
        </p:grpSpPr>
        <p:sp>
          <p:nvSpPr>
            <p:cNvPr id="21" name="TextBox 1">
              <a:extLst>
                <a:ext uri="{FF2B5EF4-FFF2-40B4-BE49-F238E27FC236}">
                  <a16:creationId xmlns:a16="http://schemas.microsoft.com/office/drawing/2014/main" id="{7546274F-4D2C-4036-AEB8-79AB75FDACF6}"/>
                </a:ext>
              </a:extLst>
            </p:cNvPr>
            <p:cNvSpPr txBox="1"/>
            <p:nvPr/>
          </p:nvSpPr>
          <p:spPr bwMode="auto">
            <a:xfrm>
              <a:off x="396000" y="5418"/>
              <a:ext cx="4810037" cy="539743"/>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Benutze den Feedbackbogen und deine Notizen, um deinen Entwurf zu verbessern. Schreibe die Endfassung.</a:t>
              </a:r>
              <a:endParaRPr spc="50" dirty="0"/>
            </a:p>
          </p:txBody>
        </p:sp>
        <p:sp>
          <p:nvSpPr>
            <p:cNvPr id="22" name="1">
              <a:extLst>
                <a:ext uri="{FF2B5EF4-FFF2-40B4-BE49-F238E27FC236}">
                  <a16:creationId xmlns:a16="http://schemas.microsoft.com/office/drawing/2014/main" id="{D8213A13-A051-41CA-BD59-147EA50E1B26}"/>
                </a:ext>
              </a:extLst>
            </p:cNvPr>
            <p:cNvSpPr txBox="1"/>
            <p:nvPr/>
          </p:nvSpPr>
          <p:spPr bwMode="auto">
            <a:xfrm>
              <a:off x="59801" y="174482"/>
              <a:ext cx="152061" cy="134949"/>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pic>
        <p:nvPicPr>
          <p:cNvPr id="23" name="Picture 4" descr="Icon, Symbol, Stift, Bleistift, Design">
            <a:extLst>
              <a:ext uri="{FF2B5EF4-FFF2-40B4-BE49-F238E27FC236}">
                <a16:creationId xmlns:a16="http://schemas.microsoft.com/office/drawing/2014/main" id="{89CC1CFA-6ECB-474F-82AF-63D178ECDB19}"/>
              </a:ext>
            </a:extLst>
          </p:cNvPr>
          <p:cNvPicPr>
            <a:picLocks noChangeAspect="1" noChangeArrowheads="1"/>
          </p:cNvPicPr>
          <p:nvPr/>
        </p:nvPicPr>
        <p:blipFill>
          <a:blip r:embed="rId3">
            <a:duotone>
              <a:schemeClr val="accent2">
                <a:shade val="45000"/>
                <a:satMod val="135000"/>
              </a:schemeClr>
              <a:prstClr val="white"/>
            </a:duotone>
          </a:blip>
          <a:stretch/>
        </p:blipFill>
        <p:spPr bwMode="auto">
          <a:xfrm>
            <a:off x="5799221" y="1206561"/>
            <a:ext cx="594960" cy="594960"/>
          </a:xfrm>
          <a:prstGeom prst="rect">
            <a:avLst/>
          </a:prstGeom>
          <a:noFill/>
          <a:ln>
            <a:noFill/>
          </a:ln>
        </p:spPr>
      </p:pic>
    </p:spTree>
    <p:extLst>
      <p:ext uri="{BB962C8B-B14F-4D97-AF65-F5344CB8AC3E}">
        <p14:creationId xmlns:p14="http://schemas.microsoft.com/office/powerpoint/2010/main" val="146633273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7">
            <a:extLst>
              <a:ext uri="{FF2B5EF4-FFF2-40B4-BE49-F238E27FC236}">
                <a16:creationId xmlns:a16="http://schemas.microsoft.com/office/drawing/2014/main" id="{9759358C-1981-4E76-8518-A6308F4BDF00}"/>
              </a:ext>
            </a:extLst>
          </p:cNvPr>
          <p:cNvPicPr>
            <a:picLocks noChangeAspect="1"/>
          </p:cNvPicPr>
          <p:nvPr/>
        </p:nvPicPr>
        <p:blipFill rotWithShape="1">
          <a:blip r:embed="rId2">
            <a:extLst>
              <a:ext uri="{28A0092B-C50C-407E-A947-70E740481C1C}">
                <a14:useLocalDpi xmlns:a14="http://schemas.microsoft.com/office/drawing/2010/main" val="0"/>
              </a:ext>
            </a:extLst>
          </a:blip>
          <a:srcRect l="13698" t="16738" r="4212" b="6056"/>
          <a:stretch/>
        </p:blipFill>
        <p:spPr bwMode="auto">
          <a:xfrm>
            <a:off x="258848" y="819761"/>
            <a:ext cx="6573381" cy="8742860"/>
          </a:xfrm>
          <a:prstGeom prst="rect">
            <a:avLst/>
          </a:prstGeom>
        </p:spPr>
      </p:pic>
      <p:sp>
        <p:nvSpPr>
          <p:cNvPr id="10" name="Rectangle 7">
            <a:extLst>
              <a:ext uri="{FF2B5EF4-FFF2-40B4-BE49-F238E27FC236}">
                <a16:creationId xmlns:a16="http://schemas.microsoft.com/office/drawing/2014/main" id="{1F796B1C-DE1F-477B-BDE3-A81DA8B19C79}"/>
              </a:ext>
            </a:extLst>
          </p:cNvPr>
          <p:cNvSpPr/>
          <p:nvPr/>
        </p:nvSpPr>
        <p:spPr bwMode="auto">
          <a:xfrm>
            <a:off x="-251724" y="442877"/>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11" name="Slide Number Placeholder 3">
            <a:extLst>
              <a:ext uri="{FF2B5EF4-FFF2-40B4-BE49-F238E27FC236}">
                <a16:creationId xmlns:a16="http://schemas.microsoft.com/office/drawing/2014/main" id="{71D6935D-55FD-43FE-9C1D-3BC51D3C6E76}"/>
              </a:ext>
            </a:extLst>
          </p:cNvPr>
          <p:cNvSpPr txBox="1">
            <a:spLocks/>
          </p:cNvSpPr>
          <p:nvPr/>
        </p:nvSpPr>
        <p:spPr bwMode="auto">
          <a:xfrm>
            <a:off x="125976"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226</a:t>
            </a:fld>
            <a:endParaRPr lang="de-DE" dirty="0"/>
          </a:p>
        </p:txBody>
      </p:sp>
      <p:sp>
        <p:nvSpPr>
          <p:cNvPr id="9" name="TextBox 2">
            <a:extLst>
              <a:ext uri="{FF2B5EF4-FFF2-40B4-BE49-F238E27FC236}">
                <a16:creationId xmlns:a16="http://schemas.microsoft.com/office/drawing/2014/main" id="{DCEB2CB7-DDD8-49CB-8401-7166D8087571}"/>
              </a:ext>
            </a:extLst>
          </p:cNvPr>
          <p:cNvSpPr txBox="1"/>
          <p:nvPr/>
        </p:nvSpPr>
        <p:spPr bwMode="auto">
          <a:xfrm>
            <a:off x="258848" y="76517"/>
            <a:ext cx="5792863" cy="430883"/>
          </a:xfrm>
          <a:prstGeom prst="rect">
            <a:avLst/>
          </a:prstGeom>
          <a:noFill/>
          <a:ln w="12700" cap="flat">
            <a:noFill/>
            <a:miter lim="400000"/>
          </a:ln>
          <a:effectLst/>
        </p:spPr>
        <p:txBody>
          <a:bodyPr wrap="square" lIns="45718" tIns="45718" rIns="45718" bIns="45718" numCol="1" anchor="t">
            <a:spAutoFit/>
          </a:bodyPr>
          <a:lstStyle>
            <a:lvl1pPr>
              <a:defRPr sz="2000" b="1">
                <a:latin typeface="Fibel Nord"/>
                <a:ea typeface="Fibel Nord"/>
                <a:cs typeface="Fibel Nord"/>
              </a:defRPr>
            </a:lvl1pPr>
          </a:lstStyle>
          <a:p>
            <a:pPr>
              <a:defRPr/>
            </a:pPr>
            <a:r>
              <a:rPr lang="de-DE" sz="2200" spc="50" dirty="0"/>
              <a:t>AB 14.1: Bildergeschichte fertigstellen</a:t>
            </a:r>
          </a:p>
        </p:txBody>
      </p:sp>
    </p:spTree>
    <p:extLst>
      <p:ext uri="{BB962C8B-B14F-4D97-AF65-F5344CB8AC3E}">
        <p14:creationId xmlns:p14="http://schemas.microsoft.com/office/powerpoint/2010/main" val="2665202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52" name="Picture 4" descr="Icon, Symbol, Stift, Bleistift, Design"/>
          <p:cNvPicPr>
            <a:picLocks noChangeAspect="1" noChangeArrowheads="1"/>
          </p:cNvPicPr>
          <p:nvPr/>
        </p:nvPicPr>
        <p:blipFill>
          <a:blip r:embed="rId2">
            <a:duotone>
              <a:schemeClr val="accent6">
                <a:shade val="45000"/>
                <a:satMod val="135000"/>
              </a:schemeClr>
              <a:prstClr val="white"/>
            </a:duotone>
          </a:blip>
          <a:stretch/>
        </p:blipFill>
        <p:spPr bwMode="auto">
          <a:xfrm>
            <a:off x="5799221" y="1206561"/>
            <a:ext cx="594960" cy="594960"/>
          </a:xfrm>
          <a:prstGeom prst="rect">
            <a:avLst/>
          </a:prstGeom>
          <a:noFill/>
          <a:ln>
            <a:noFill/>
          </a:ln>
        </p:spPr>
      </p:pic>
      <p:grpSp>
        <p:nvGrpSpPr>
          <p:cNvPr id="181" name="Rectangle: Rounded Corners 20"/>
          <p:cNvGrpSpPr/>
          <p:nvPr/>
        </p:nvGrpSpPr>
        <p:grpSpPr bwMode="auto">
          <a:xfrm>
            <a:off x="528942" y="2296193"/>
            <a:ext cx="2732754" cy="688461"/>
            <a:chOff x="0" y="0"/>
            <a:chExt cx="2732753" cy="688460"/>
          </a:xfrm>
        </p:grpSpPr>
        <p:sp>
          <p:nvSpPr>
            <p:cNvPr id="179" name="Rounded Rectangle"/>
            <p:cNvSpPr/>
            <p:nvPr/>
          </p:nvSpPr>
          <p:spPr bwMode="auto">
            <a:xfrm>
              <a:off x="0" y="55129"/>
              <a:ext cx="2732754" cy="578206"/>
            </a:xfrm>
            <a:custGeom>
              <a:avLst/>
              <a:gdLst>
                <a:gd name="connsiteX0" fmla="*/ 0 w 2732754"/>
                <a:gd name="connsiteY0" fmla="*/ 96370 h 578206"/>
                <a:gd name="connsiteX1" fmla="*/ 96370 w 2732754"/>
                <a:gd name="connsiteY1" fmla="*/ 0 h 578206"/>
                <a:gd name="connsiteX2" fmla="*/ 528172 w 2732754"/>
                <a:gd name="connsiteY2" fmla="*/ 0 h 578206"/>
                <a:gd name="connsiteX3" fmla="*/ 985375 w 2732754"/>
                <a:gd name="connsiteY3" fmla="*/ 0 h 578206"/>
                <a:gd name="connsiteX4" fmla="*/ 1518778 w 2732754"/>
                <a:gd name="connsiteY4" fmla="*/ 0 h 578206"/>
                <a:gd name="connsiteX5" fmla="*/ 2052181 w 2732754"/>
                <a:gd name="connsiteY5" fmla="*/ 0 h 578206"/>
                <a:gd name="connsiteX6" fmla="*/ 2636384 w 2732754"/>
                <a:gd name="connsiteY6" fmla="*/ 0 h 578206"/>
                <a:gd name="connsiteX7" fmla="*/ 2732754 w 2732754"/>
                <a:gd name="connsiteY7" fmla="*/ 96370 h 578206"/>
                <a:gd name="connsiteX8" fmla="*/ 2732754 w 2732754"/>
                <a:gd name="connsiteY8" fmla="*/ 481836 h 578206"/>
                <a:gd name="connsiteX9" fmla="*/ 2636384 w 2732754"/>
                <a:gd name="connsiteY9" fmla="*/ 578206 h 578206"/>
                <a:gd name="connsiteX10" fmla="*/ 2153781 w 2732754"/>
                <a:gd name="connsiteY10" fmla="*/ 578206 h 578206"/>
                <a:gd name="connsiteX11" fmla="*/ 1620378 w 2732754"/>
                <a:gd name="connsiteY11" fmla="*/ 578206 h 578206"/>
                <a:gd name="connsiteX12" fmla="*/ 1086975 w 2732754"/>
                <a:gd name="connsiteY12" fmla="*/ 578206 h 578206"/>
                <a:gd name="connsiteX13" fmla="*/ 655173 w 2732754"/>
                <a:gd name="connsiteY13" fmla="*/ 578206 h 578206"/>
                <a:gd name="connsiteX14" fmla="*/ 96370 w 2732754"/>
                <a:gd name="connsiteY14" fmla="*/ 578206 h 578206"/>
                <a:gd name="connsiteX15" fmla="*/ 0 w 2732754"/>
                <a:gd name="connsiteY15" fmla="*/ 481836 h 578206"/>
                <a:gd name="connsiteX16" fmla="*/ 0 w 2732754"/>
                <a:gd name="connsiteY16" fmla="*/ 96370 h 57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2754" h="578206" extrusionOk="0">
                  <a:moveTo>
                    <a:pt x="0" y="96370"/>
                  </a:moveTo>
                  <a:cubicBezTo>
                    <a:pt x="-10270" y="47313"/>
                    <a:pt x="42342" y="-2605"/>
                    <a:pt x="96370" y="0"/>
                  </a:cubicBezTo>
                  <a:cubicBezTo>
                    <a:pt x="261670" y="-6624"/>
                    <a:pt x="436315" y="23730"/>
                    <a:pt x="528172" y="0"/>
                  </a:cubicBezTo>
                  <a:cubicBezTo>
                    <a:pt x="620029" y="-23730"/>
                    <a:pt x="870824" y="54347"/>
                    <a:pt x="985375" y="0"/>
                  </a:cubicBezTo>
                  <a:cubicBezTo>
                    <a:pt x="1099926" y="-54347"/>
                    <a:pt x="1260626" y="33680"/>
                    <a:pt x="1518778" y="0"/>
                  </a:cubicBezTo>
                  <a:cubicBezTo>
                    <a:pt x="1776930" y="-33680"/>
                    <a:pt x="1901142" y="24399"/>
                    <a:pt x="2052181" y="0"/>
                  </a:cubicBezTo>
                  <a:cubicBezTo>
                    <a:pt x="2203220" y="-24399"/>
                    <a:pt x="2494097" y="67938"/>
                    <a:pt x="2636384" y="0"/>
                  </a:cubicBezTo>
                  <a:cubicBezTo>
                    <a:pt x="2688198" y="13236"/>
                    <a:pt x="2737636" y="49586"/>
                    <a:pt x="2732754" y="96370"/>
                  </a:cubicBezTo>
                  <a:cubicBezTo>
                    <a:pt x="2752580" y="261741"/>
                    <a:pt x="2722241" y="310106"/>
                    <a:pt x="2732754" y="481836"/>
                  </a:cubicBezTo>
                  <a:cubicBezTo>
                    <a:pt x="2742371" y="534447"/>
                    <a:pt x="2680528" y="581654"/>
                    <a:pt x="2636384" y="578206"/>
                  </a:cubicBezTo>
                  <a:cubicBezTo>
                    <a:pt x="2415778" y="628647"/>
                    <a:pt x="2363883" y="552728"/>
                    <a:pt x="2153781" y="578206"/>
                  </a:cubicBezTo>
                  <a:cubicBezTo>
                    <a:pt x="1943679" y="603684"/>
                    <a:pt x="1877167" y="541389"/>
                    <a:pt x="1620378" y="578206"/>
                  </a:cubicBezTo>
                  <a:cubicBezTo>
                    <a:pt x="1363589" y="615023"/>
                    <a:pt x="1274174" y="558665"/>
                    <a:pt x="1086975" y="578206"/>
                  </a:cubicBezTo>
                  <a:cubicBezTo>
                    <a:pt x="899776" y="597747"/>
                    <a:pt x="847494" y="533580"/>
                    <a:pt x="655173" y="578206"/>
                  </a:cubicBezTo>
                  <a:cubicBezTo>
                    <a:pt x="462852" y="622832"/>
                    <a:pt x="246747" y="543143"/>
                    <a:pt x="96370" y="578206"/>
                  </a:cubicBezTo>
                  <a:cubicBezTo>
                    <a:pt x="51527" y="576780"/>
                    <a:pt x="5734" y="545405"/>
                    <a:pt x="0" y="481836"/>
                  </a:cubicBezTo>
                  <a:cubicBezTo>
                    <a:pt x="-40958" y="318784"/>
                    <a:pt x="17784" y="210216"/>
                    <a:pt x="0" y="96370"/>
                  </a:cubicBezTo>
                  <a:close/>
                </a:path>
              </a:pathLst>
            </a:custGeom>
            <a:noFill/>
            <a:ln w="28575"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180" name="Lenas zweiter Entwurf"/>
            <p:cNvSpPr txBox="1"/>
            <p:nvPr/>
          </p:nvSpPr>
          <p:spPr bwMode="auto">
            <a:xfrm>
              <a:off x="83355" y="0"/>
              <a:ext cx="2566042" cy="688461"/>
            </a:xfrm>
            <a:prstGeom prst="rect">
              <a:avLst/>
            </a:prstGeom>
            <a:noFill/>
            <a:ln w="12700" cap="flat">
              <a:noFill/>
              <a:miter lim="400000"/>
            </a:ln>
            <a:effectLst/>
          </p:spPr>
          <p:txBody>
            <a:bodyPr wrap="square" lIns="45718" tIns="45718" rIns="45718" bIns="45718" numCol="1" anchor="ctr">
              <a:noAutofit/>
            </a:bodyPr>
            <a:lstStyle>
              <a:lvl1pPr algn="ctr">
                <a:defRPr b="1">
                  <a:latin typeface="Fibel Nord"/>
                  <a:ea typeface="Fibel Nord"/>
                  <a:cs typeface="Fibel Nord"/>
                </a:defRPr>
              </a:lvl1pPr>
            </a:lstStyle>
            <a:p>
              <a:pPr>
                <a:defRPr/>
              </a:pPr>
              <a:r>
                <a:rPr lang="de-DE" spc="50" dirty="0"/>
                <a:t>Matteos</a:t>
              </a:r>
              <a:r>
                <a:rPr spc="50" dirty="0"/>
                <a:t> </a:t>
              </a:r>
              <a:r>
                <a:rPr spc="50" dirty="0" err="1"/>
                <a:t>zweite</a:t>
              </a:r>
              <a:r>
                <a:rPr spc="50" dirty="0"/>
                <a:t> </a:t>
              </a:r>
              <a:r>
                <a:rPr lang="de-DE" spc="50" dirty="0"/>
                <a:t>Fassung</a:t>
              </a:r>
              <a:endParaRPr spc="50" dirty="0"/>
            </a:p>
          </p:txBody>
        </p:sp>
      </p:grpSp>
      <p:grpSp>
        <p:nvGrpSpPr>
          <p:cNvPr id="187" name="Group"/>
          <p:cNvGrpSpPr/>
          <p:nvPr/>
        </p:nvGrpSpPr>
        <p:grpSpPr bwMode="auto">
          <a:xfrm>
            <a:off x="312992" y="1176148"/>
            <a:ext cx="5486229" cy="1145767"/>
            <a:chOff x="-1" y="0"/>
            <a:chExt cx="5486227" cy="1145765"/>
          </a:xfrm>
        </p:grpSpPr>
        <p:sp>
          <p:nvSpPr>
            <p:cNvPr id="183" name="TextBox 22"/>
            <p:cNvSpPr txBox="1"/>
            <p:nvPr/>
          </p:nvSpPr>
          <p:spPr bwMode="auto">
            <a:xfrm>
              <a:off x="475085" y="6501"/>
              <a:ext cx="5011141" cy="1139264"/>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spc="50" dirty="0" err="1"/>
                <a:t>Unterstreiche</a:t>
              </a:r>
              <a:r>
                <a:rPr spc="50" dirty="0"/>
                <a:t> die </a:t>
              </a:r>
              <a:r>
                <a:rPr spc="50" dirty="0" err="1"/>
                <a:t>neuen</a:t>
              </a:r>
              <a:r>
                <a:rPr spc="50" dirty="0"/>
                <a:t> </a:t>
              </a:r>
              <a:r>
                <a:rPr spc="50" dirty="0" err="1"/>
                <a:t>Informationen</a:t>
              </a:r>
              <a:r>
                <a:rPr spc="50" dirty="0"/>
                <a:t>, die </a:t>
              </a:r>
              <a:r>
                <a:rPr lang="de-DE" spc="50" dirty="0"/>
                <a:t>Matteo</a:t>
              </a:r>
              <a:r>
                <a:rPr spc="50" dirty="0"/>
                <a:t> </a:t>
              </a:r>
              <a:r>
                <a:rPr spc="50" dirty="0" err="1"/>
                <a:t>hinzugefügt</a:t>
              </a:r>
              <a:r>
                <a:rPr spc="50" dirty="0"/>
                <a:t> hat. </a:t>
              </a:r>
              <a:endParaRPr lang="de-DE" spc="50" dirty="0"/>
            </a:p>
          </p:txBody>
        </p:sp>
        <p:grpSp>
          <p:nvGrpSpPr>
            <p:cNvPr id="186" name="Oval 23"/>
            <p:cNvGrpSpPr/>
            <p:nvPr/>
          </p:nvGrpSpPr>
          <p:grpSpPr bwMode="auto">
            <a:xfrm>
              <a:off x="-1" y="0"/>
              <a:ext cx="431899" cy="444895"/>
              <a:chOff x="0" y="0"/>
              <a:chExt cx="431897" cy="444894"/>
            </a:xfrm>
          </p:grpSpPr>
          <p:sp>
            <p:nvSpPr>
              <p:cNvPr id="184" name="Circle"/>
              <p:cNvSpPr/>
              <p:nvPr/>
            </p:nvSpPr>
            <p:spPr bwMode="auto">
              <a:xfrm>
                <a:off x="0" y="9456"/>
                <a:ext cx="431898" cy="425991"/>
              </a:xfrm>
              <a:custGeom>
                <a:avLst/>
                <a:gdLst>
                  <a:gd name="connsiteX0" fmla="*/ 0 w 431898"/>
                  <a:gd name="connsiteY0" fmla="*/ 212996 h 425991"/>
                  <a:gd name="connsiteX1" fmla="*/ 215949 w 431898"/>
                  <a:gd name="connsiteY1" fmla="*/ 0 h 425991"/>
                  <a:gd name="connsiteX2" fmla="*/ 431898 w 431898"/>
                  <a:gd name="connsiteY2" fmla="*/ 212996 h 425991"/>
                  <a:gd name="connsiteX3" fmla="*/ 215949 w 431898"/>
                  <a:gd name="connsiteY3" fmla="*/ 425992 h 425991"/>
                  <a:gd name="connsiteX4" fmla="*/ 0 w 431898"/>
                  <a:gd name="connsiteY4" fmla="*/ 212996 h 425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98" h="425991" fill="none" extrusionOk="0">
                    <a:moveTo>
                      <a:pt x="0" y="212996"/>
                    </a:moveTo>
                    <a:cubicBezTo>
                      <a:pt x="-23370" y="121929"/>
                      <a:pt x="96853" y="-33978"/>
                      <a:pt x="215949" y="0"/>
                    </a:cubicBezTo>
                    <a:cubicBezTo>
                      <a:pt x="329301" y="2885"/>
                      <a:pt x="431144" y="88006"/>
                      <a:pt x="431898" y="212996"/>
                    </a:cubicBezTo>
                    <a:cubicBezTo>
                      <a:pt x="437023" y="363339"/>
                      <a:pt x="325212" y="435380"/>
                      <a:pt x="215949" y="425992"/>
                    </a:cubicBezTo>
                    <a:cubicBezTo>
                      <a:pt x="94409" y="398077"/>
                      <a:pt x="-2531" y="331282"/>
                      <a:pt x="0" y="212996"/>
                    </a:cubicBezTo>
                    <a:close/>
                  </a:path>
                  <a:path w="431898" h="425991" stroke="0" extrusionOk="0">
                    <a:moveTo>
                      <a:pt x="0" y="212996"/>
                    </a:moveTo>
                    <a:cubicBezTo>
                      <a:pt x="-28397" y="78064"/>
                      <a:pt x="88089" y="15869"/>
                      <a:pt x="215949" y="0"/>
                    </a:cubicBezTo>
                    <a:cubicBezTo>
                      <a:pt x="318816" y="-8334"/>
                      <a:pt x="426823" y="77166"/>
                      <a:pt x="431898" y="212996"/>
                    </a:cubicBezTo>
                    <a:cubicBezTo>
                      <a:pt x="437559" y="354847"/>
                      <a:pt x="335717" y="434373"/>
                      <a:pt x="215949" y="425992"/>
                    </a:cubicBezTo>
                    <a:cubicBezTo>
                      <a:pt x="108247" y="436333"/>
                      <a:pt x="23091" y="343511"/>
                      <a:pt x="0" y="212996"/>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185" name="1"/>
              <p:cNvSpPr txBox="1"/>
              <p:nvPr/>
            </p:nvSpPr>
            <p:spPr bwMode="auto">
              <a:xfrm>
                <a:off x="124734" y="0"/>
                <a:ext cx="182429" cy="444895"/>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t>1</a:t>
                </a:r>
              </a:p>
            </p:txBody>
          </p:sp>
        </p:grpSp>
      </p:grpSp>
      <p:sp>
        <p:nvSpPr>
          <p:cNvPr id="41" name="TextBox 2"/>
          <p:cNvSpPr txBox="1"/>
          <p:nvPr/>
        </p:nvSpPr>
        <p:spPr bwMode="auto">
          <a:xfrm>
            <a:off x="276344" y="423281"/>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1.3: Matteos Bildergeschichte</a:t>
            </a:r>
            <a:endParaRPr sz="2200" spc="50" dirty="0"/>
          </a:p>
        </p:txBody>
      </p:sp>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5" name="Rectangle 7"/>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sp>
        <p:nvSpPr>
          <p:cNvPr id="9" name="TextBox 13"/>
          <p:cNvSpPr txBox="1"/>
          <p:nvPr/>
        </p:nvSpPr>
        <p:spPr bwMode="auto">
          <a:xfrm>
            <a:off x="470244" y="3250282"/>
            <a:ext cx="6139252" cy="4670505"/>
          </a:xfrm>
          <a:prstGeom prst="rect">
            <a:avLst/>
          </a:prstGeom>
          <a:ln w="12700">
            <a:miter lim="400000"/>
          </a:ln>
        </p:spPr>
        <p:txBody>
          <a:bodyPr wrap="square" lIns="45718" tIns="45718" rIns="45718" bIns="45718">
            <a:spAutoFit/>
          </a:bodyPr>
          <a:lstStyle>
            <a:lvl1pPr>
              <a:lnSpc>
                <a:spcPct val="150000"/>
              </a:lnSpc>
              <a:defRPr>
                <a:latin typeface="Comic Sans MS"/>
                <a:ea typeface="Comic Sans MS"/>
                <a:cs typeface="Comic Sans MS"/>
              </a:defRPr>
            </a:lvl1pPr>
          </a:lstStyle>
          <a:p>
            <a:pPr>
              <a:defRPr/>
            </a:pPr>
            <a:r>
              <a:rPr lang="de-DE" sz="2000" b="1" dirty="0">
                <a:solidFill>
                  <a:schemeClr val="accent5">
                    <a:lumMod val="50000"/>
                  </a:schemeClr>
                </a:solidFill>
                <a:latin typeface="Noteworthy Light"/>
                <a:ea typeface="Noteworthy Light"/>
              </a:rPr>
              <a:t>Sport am Morgen</a:t>
            </a:r>
            <a:endParaRPr dirty="0"/>
          </a:p>
          <a:p>
            <a:pPr algn="just">
              <a:defRPr/>
            </a:pPr>
            <a:r>
              <a:rPr lang="de-DE" sz="2000" dirty="0">
                <a:solidFill>
                  <a:schemeClr val="accent5">
                    <a:lumMod val="50000"/>
                  </a:schemeClr>
                </a:solidFill>
                <a:latin typeface="Noteworthy Light"/>
                <a:ea typeface="Noteworthy Light"/>
              </a:rPr>
              <a:t>An einem sonnigen Morgen trainierte Malek gemeinsam mit seiner zehnjährigen Tochter Ela auf dem Sportplatz. </a:t>
            </a:r>
            <a:endParaRPr dirty="0"/>
          </a:p>
          <a:p>
            <a:pPr algn="just">
              <a:defRPr/>
            </a:pPr>
            <a:r>
              <a:rPr lang="de-DE" sz="2000" dirty="0">
                <a:solidFill>
                  <a:schemeClr val="accent5">
                    <a:lumMod val="50000"/>
                  </a:schemeClr>
                </a:solidFill>
                <a:latin typeface="Noteworthy Light"/>
                <a:ea typeface="Noteworthy Light"/>
              </a:rPr>
              <a:t>Zuerst stemmten sie Gewichte und dann sprangen sie mit dem Springseil. Das machte Ela besonders viel Spaß. Doch das reichte dem Vater noch nicht. Malek griff freudig die Hand seiner Tochter und hob Ela mit nur einer Hand hoch. Er wollte zeigen, wie stark er war. Da griff auch Ela die Hand ihres Vaters und schwang dann ihren fast doppelt so großen Papa kinderleicht in die Luft.</a:t>
            </a:r>
            <a:endParaRPr dirty="0"/>
          </a:p>
        </p:txBody>
      </p:sp>
      <p:pic>
        <p:nvPicPr>
          <p:cNvPr id="12" name="Grafik 11" descr="Ein Bild, das Text, Screenshot, Reihe enthält.&#10;&#10;Automatisch generierte Beschreibung"/>
          <p:cNvPicPr>
            <a:picLocks noChangeAspect="1"/>
          </p:cNvPicPr>
          <p:nvPr/>
        </p:nvPicPr>
        <p:blipFill>
          <a:blip r:embed="rId3">
            <a:clrChange>
              <a:clrFrom>
                <a:srgbClr val="FFFFFF"/>
              </a:clrFrom>
              <a:clrTo>
                <a:srgbClr val="FFFFFF">
                  <a:alpha val="0"/>
                </a:srgbClr>
              </a:clrTo>
            </a:clrChange>
          </a:blip>
          <a:srcRect l="15359" t="83977" r="50000" b="11013"/>
          <a:stretch/>
        </p:blipFill>
        <p:spPr bwMode="auto">
          <a:xfrm>
            <a:off x="663343" y="1424356"/>
            <a:ext cx="1452423" cy="196689"/>
          </a:xfrm>
          <a:prstGeom prst="rect">
            <a:avLst/>
          </a:prstGeom>
        </p:spPr>
      </p:pic>
      <p:sp>
        <p:nvSpPr>
          <p:cNvPr id="13" name="Circle"/>
          <p:cNvSpPr/>
          <p:nvPr/>
        </p:nvSpPr>
        <p:spPr bwMode="auto">
          <a:xfrm>
            <a:off x="312992" y="8255673"/>
            <a:ext cx="431900" cy="425993"/>
          </a:xfrm>
          <a:custGeom>
            <a:avLst/>
            <a:gdLst>
              <a:gd name="connsiteX0" fmla="*/ 0 w 431900"/>
              <a:gd name="connsiteY0" fmla="*/ 212997 h 425993"/>
              <a:gd name="connsiteX1" fmla="*/ 215950 w 431900"/>
              <a:gd name="connsiteY1" fmla="*/ 0 h 425993"/>
              <a:gd name="connsiteX2" fmla="*/ 431900 w 431900"/>
              <a:gd name="connsiteY2" fmla="*/ 212997 h 425993"/>
              <a:gd name="connsiteX3" fmla="*/ 215950 w 431900"/>
              <a:gd name="connsiteY3" fmla="*/ 425994 h 425993"/>
              <a:gd name="connsiteX4" fmla="*/ 0 w 431900"/>
              <a:gd name="connsiteY4" fmla="*/ 212997 h 42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00" h="425993" fill="none" extrusionOk="0">
                <a:moveTo>
                  <a:pt x="0" y="212997"/>
                </a:moveTo>
                <a:cubicBezTo>
                  <a:pt x="-13088" y="110241"/>
                  <a:pt x="96812" y="-25681"/>
                  <a:pt x="215950" y="0"/>
                </a:cubicBezTo>
                <a:cubicBezTo>
                  <a:pt x="323106" y="5909"/>
                  <a:pt x="430138" y="78168"/>
                  <a:pt x="431900" y="212997"/>
                </a:cubicBezTo>
                <a:cubicBezTo>
                  <a:pt x="436348" y="359021"/>
                  <a:pt x="319159" y="441065"/>
                  <a:pt x="215950" y="425994"/>
                </a:cubicBezTo>
                <a:cubicBezTo>
                  <a:pt x="94469" y="398822"/>
                  <a:pt x="-23258" y="336620"/>
                  <a:pt x="0" y="212997"/>
                </a:cubicBezTo>
                <a:close/>
              </a:path>
              <a:path w="431900" h="425993" stroke="0" extrusionOk="0">
                <a:moveTo>
                  <a:pt x="0" y="212997"/>
                </a:moveTo>
                <a:cubicBezTo>
                  <a:pt x="-13879" y="86907"/>
                  <a:pt x="86174" y="19403"/>
                  <a:pt x="215950" y="0"/>
                </a:cubicBezTo>
                <a:cubicBezTo>
                  <a:pt x="329144" y="-3086"/>
                  <a:pt x="428471" y="83068"/>
                  <a:pt x="431900" y="212997"/>
                </a:cubicBezTo>
                <a:cubicBezTo>
                  <a:pt x="438395" y="358417"/>
                  <a:pt x="335921" y="437735"/>
                  <a:pt x="215950" y="425994"/>
                </a:cubicBezTo>
                <a:cubicBezTo>
                  <a:pt x="108710" y="436748"/>
                  <a:pt x="18460" y="340930"/>
                  <a:pt x="0" y="212997"/>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14" name="1"/>
          <p:cNvSpPr txBox="1"/>
          <p:nvPr/>
        </p:nvSpPr>
        <p:spPr bwMode="auto">
          <a:xfrm>
            <a:off x="437727" y="8246217"/>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a:t>2</a:t>
            </a:r>
            <a:endParaRPr/>
          </a:p>
        </p:txBody>
      </p:sp>
      <p:sp>
        <p:nvSpPr>
          <p:cNvPr id="15" name="TextBox 22"/>
          <p:cNvSpPr txBox="1"/>
          <p:nvPr/>
        </p:nvSpPr>
        <p:spPr bwMode="auto">
          <a:xfrm>
            <a:off x="810436" y="8228976"/>
            <a:ext cx="5237128"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Überlegt in Partnerarbeit:</a:t>
            </a:r>
            <a:endParaRPr spc="50" dirty="0"/>
          </a:p>
          <a:p>
            <a:pPr marL="285750" indent="-285750">
              <a:buFont typeface="Arial"/>
              <a:buChar char="•"/>
              <a:defRPr/>
            </a:pPr>
            <a:r>
              <a:rPr lang="de-DE" spc="50" dirty="0"/>
              <a:t>Warum ist die zweite Fassung besser? </a:t>
            </a:r>
            <a:endParaRPr spc="50" dirty="0"/>
          </a:p>
          <a:p>
            <a:pPr marL="285750" indent="-285750">
              <a:buFont typeface="Arial"/>
              <a:buChar char="•"/>
              <a:defRPr/>
            </a:pPr>
            <a:r>
              <a:rPr lang="de-DE" spc="50" dirty="0"/>
              <a:t>Wie kann die Geschichte noch weiter verbessert werden?</a:t>
            </a:r>
            <a:endParaRPr spc="50" dirty="0"/>
          </a:p>
        </p:txBody>
      </p:sp>
      <p:pic>
        <p:nvPicPr>
          <p:cNvPr id="16" name="Picture 2" descr="Klassenzimmer, Komische Charaktere"/>
          <p:cNvPicPr>
            <a:picLocks noChangeAspect="1" noChangeArrowheads="1"/>
          </p:cNvPicPr>
          <p:nvPr/>
        </p:nvPicPr>
        <p:blipFill>
          <a:blip r:embed="rId4">
            <a:duotone>
              <a:schemeClr val="accent6">
                <a:shade val="45000"/>
                <a:satMod val="135000"/>
              </a:schemeClr>
              <a:prstClr val="white"/>
            </a:duotone>
          </a:blip>
          <a:stretch/>
        </p:blipFill>
        <p:spPr bwMode="auto">
          <a:xfrm>
            <a:off x="6053392" y="8246217"/>
            <a:ext cx="594961" cy="486711"/>
          </a:xfrm>
          <a:prstGeom prst="rect">
            <a:avLst/>
          </a:prstGeom>
          <a:noFill/>
        </p:spPr>
      </p:pic>
      <p:pic>
        <p:nvPicPr>
          <p:cNvPr id="18" name="Picture 4" descr="Rede, Blase, Gestalten, Text, Plaudern"/>
          <p:cNvPicPr>
            <a:picLocks noChangeAspect="1" noChangeArrowheads="1"/>
          </p:cNvPicPr>
          <p:nvPr/>
        </p:nvPicPr>
        <p:blipFill>
          <a:blip r:embed="rId5">
            <a:duotone>
              <a:schemeClr val="accent6">
                <a:shade val="45000"/>
                <a:satMod val="135000"/>
              </a:schemeClr>
              <a:prstClr val="white"/>
            </a:duotone>
          </a:blip>
          <a:stretch/>
        </p:blipFill>
        <p:spPr bwMode="auto">
          <a:xfrm>
            <a:off x="6049803" y="8798817"/>
            <a:ext cx="598052" cy="545722"/>
          </a:xfrm>
          <a:prstGeom prst="rect">
            <a:avLst/>
          </a:prstGeom>
          <a:noFill/>
        </p:spPr>
      </p:pic>
      <p:pic>
        <p:nvPicPr>
          <p:cNvPr id="23" name="Grafik 22" descr="Ein Bild, das Entwurf, Zeichnung, Kleidung, Clipart enthält.&#10;&#10;Automatisch generierte Beschreibung"/>
          <p:cNvPicPr>
            <a:picLocks noChangeAspect="1"/>
          </p:cNvPicPr>
          <p:nvPr/>
        </p:nvPicPr>
        <p:blipFill>
          <a:blip r:embed="rId6"/>
          <a:srcRect b="43384"/>
          <a:stretch/>
        </p:blipFill>
        <p:spPr bwMode="auto">
          <a:xfrm flipH="1">
            <a:off x="3429000" y="1816106"/>
            <a:ext cx="1425187" cy="1476738"/>
          </a:xfrm>
          <a:prstGeom prst="rect">
            <a:avLst/>
          </a:prstGeom>
        </p:spPr>
      </p:pic>
      <p:sp>
        <p:nvSpPr>
          <p:cNvPr id="24" name="Slide Number Placeholder 3">
            <a:extLst>
              <a:ext uri="{FF2B5EF4-FFF2-40B4-BE49-F238E27FC236}">
                <a16:creationId xmlns:a16="http://schemas.microsoft.com/office/drawing/2014/main" id="{E14204D9-1FEB-4636-A3C8-116A97E3887E}"/>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23</a:t>
            </a:fld>
            <a:endParaRPr lang="de-DE" dirty="0"/>
          </a:p>
        </p:txBody>
      </p:sp>
      <p:pic>
        <p:nvPicPr>
          <p:cNvPr id="3" name="Picture 2">
            <a:extLst>
              <a:ext uri="{FF2B5EF4-FFF2-40B4-BE49-F238E27FC236}">
                <a16:creationId xmlns:a16="http://schemas.microsoft.com/office/drawing/2014/main" id="{F5B29562-A3A7-466E-A4C8-3A1A7E511E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9549" y="2729888"/>
            <a:ext cx="819947" cy="819947"/>
          </a:xfrm>
          <a:prstGeom prst="rect">
            <a:avLst/>
          </a:prstGeom>
        </p:spPr>
      </p:pic>
      <p:pic>
        <p:nvPicPr>
          <p:cNvPr id="26" name="Picture 25">
            <a:extLst>
              <a:ext uri="{FF2B5EF4-FFF2-40B4-BE49-F238E27FC236}">
                <a16:creationId xmlns:a16="http://schemas.microsoft.com/office/drawing/2014/main" id="{ABD7E051-D79C-4E05-AA4E-9376ED6FD8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5346765" y="2955197"/>
            <a:ext cx="420587" cy="36932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sz="7200" dirty="0">
                <a:highlight>
                  <a:srgbClr val="FFFF00"/>
                </a:highlight>
              </a:rPr>
              <a:t>siehe AB 1.4</a:t>
            </a:r>
            <a:endParaRPr dirty="0"/>
          </a:p>
        </p:txBody>
      </p:sp>
      <p:sp>
        <p:nvSpPr>
          <p:cNvPr id="5" name="Slide Number Placeholder 4"/>
          <p:cNvSpPr>
            <a:spLocks noGrp="1"/>
          </p:cNvSpPr>
          <p:nvPr>
            <p:ph type="sldNum" sz="quarter" idx="2"/>
          </p:nvPr>
        </p:nvSpPr>
        <p:spPr bwMode="auto"/>
        <p:txBody>
          <a:bodyPr/>
          <a:lstStyle/>
          <a:p>
            <a:pPr>
              <a:defRPr/>
            </a:pPr>
            <a:fld id="{86CB4B4D-7CA3-9044-876B-883B54F8677D}" type="slidenum">
              <a:rPr lang="de-DE"/>
              <a:t>25</a:t>
            </a:fld>
            <a:endParaRPr lang="de-D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26</a:t>
            </a:fld>
            <a:endParaRPr 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4"/>
          <p:cNvSpPr>
            <a:spLocks noGrp="1"/>
          </p:cNvSpPr>
          <p:nvPr>
            <p:ph type="title"/>
          </p:nvPr>
        </p:nvSpPr>
        <p:spPr bwMode="auto"/>
        <p:txBody>
          <a:bodyPr/>
          <a:lstStyle/>
          <a:p>
            <a:pPr>
              <a:defRPr/>
            </a:pPr>
            <a:endParaRPr lang="de-DE"/>
          </a:p>
        </p:txBody>
      </p:sp>
      <p:sp>
        <p:nvSpPr>
          <p:cNvPr id="6" name="Slide Number Placeholder 5"/>
          <p:cNvSpPr>
            <a:spLocks noGrp="1"/>
          </p:cNvSpPr>
          <p:nvPr>
            <p:ph type="sldNum" sz="quarter" idx="2"/>
          </p:nvPr>
        </p:nvSpPr>
        <p:spPr bwMode="auto"/>
        <p:txBody>
          <a:bodyPr/>
          <a:lstStyle/>
          <a:p>
            <a:pPr>
              <a:defRPr/>
            </a:pPr>
            <a:fld id="{86CB4B4D-7CA3-9044-876B-883B54F8677D}" type="slidenum">
              <a:rPr lang="de-DE"/>
              <a:t>27</a:t>
            </a:fld>
            <a:endParaRPr lang="de-D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28</a:t>
            </a:fld>
            <a:endParaRPr lang="de-D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4"/>
          <p:cNvSpPr>
            <a:spLocks noGrp="1"/>
          </p:cNvSpPr>
          <p:nvPr>
            <p:ph type="title"/>
          </p:nvPr>
        </p:nvSpPr>
        <p:spPr bwMode="auto"/>
        <p:txBody>
          <a:bodyPr/>
          <a:lstStyle/>
          <a:p>
            <a:pPr>
              <a:defRPr/>
            </a:pPr>
            <a:endParaRPr lang="de-DE"/>
          </a:p>
        </p:txBody>
      </p:sp>
      <p:sp>
        <p:nvSpPr>
          <p:cNvPr id="6" name="Slide Number Placeholder 5"/>
          <p:cNvSpPr>
            <a:spLocks noGrp="1"/>
          </p:cNvSpPr>
          <p:nvPr>
            <p:ph type="sldNum" sz="quarter" idx="2"/>
          </p:nvPr>
        </p:nvSpPr>
        <p:spPr bwMode="auto"/>
        <p:txBody>
          <a:bodyPr/>
          <a:lstStyle/>
          <a:p>
            <a:pPr>
              <a:defRPr/>
            </a:pPr>
            <a:fld id="{86CB4B4D-7CA3-9044-876B-883B54F8677D}" type="slidenum">
              <a:rPr lang="de-DE"/>
              <a:t>29</a:t>
            </a:fld>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22" name="Tabelle 31"/>
          <p:cNvGraphicFramePr>
            <a:graphicFrameLocks/>
          </p:cNvGraphicFramePr>
          <p:nvPr>
            <p:extLst>
              <p:ext uri="{D42A27DB-BD31-4B8C-83A1-F6EECF244321}">
                <p14:modId xmlns:p14="http://schemas.microsoft.com/office/powerpoint/2010/main" val="2989872796"/>
              </p:ext>
            </p:extLst>
          </p:nvPr>
        </p:nvGraphicFramePr>
        <p:xfrm>
          <a:off x="422724" y="2232062"/>
          <a:ext cx="6389716" cy="4168738"/>
        </p:xfrm>
        <a:graphic>
          <a:graphicData uri="http://schemas.openxmlformats.org/drawingml/2006/table">
            <a:tbl>
              <a:tblPr bandRow="1">
                <a:tableStyleId>{2A488322-F2BA-4B5B-9748-0D474271808F}</a:tableStyleId>
              </a:tblPr>
              <a:tblGrid>
                <a:gridCol w="1423394">
                  <a:extLst>
                    <a:ext uri="{9D8B030D-6E8A-4147-A177-3AD203B41FA5}">
                      <a16:colId xmlns:a16="http://schemas.microsoft.com/office/drawing/2014/main" val="20000"/>
                    </a:ext>
                  </a:extLst>
                </a:gridCol>
                <a:gridCol w="4966322">
                  <a:extLst>
                    <a:ext uri="{9D8B030D-6E8A-4147-A177-3AD203B41FA5}">
                      <a16:colId xmlns:a16="http://schemas.microsoft.com/office/drawing/2014/main" val="20001"/>
                    </a:ext>
                  </a:extLst>
                </a:gridCol>
              </a:tblGrid>
              <a:tr h="2218505">
                <a:tc>
                  <a:txBody>
                    <a:bodyPr/>
                    <a:lstStyle/>
                    <a:p>
                      <a:pPr algn="l" defTabSz="685800">
                        <a:defRPr sz="1800"/>
                      </a:pPr>
                      <a:r>
                        <a:rPr lang="de-DE" sz="1400" b="1" dirty="0"/>
                        <a:t>Plakat:</a:t>
                      </a:r>
                      <a:endParaRPr dirty="0"/>
                    </a:p>
                    <a:p>
                      <a:pPr algn="l" defTabSz="685800">
                        <a:defRPr sz="1800"/>
                      </a:pPr>
                      <a:r>
                        <a:rPr lang="de-DE" sz="1400" b="1" dirty="0"/>
                        <a:t>"Der Schreibprozess“</a:t>
                      </a:r>
                      <a:endParaRPr sz="3200" i="1" dirty="0"/>
                    </a:p>
                  </a:txBody>
                  <a:tcPr marL="45720" marR="45720" anchor="ctr"/>
                </a:tc>
                <a:tc>
                  <a:txBody>
                    <a:bodyPr/>
                    <a:lstStyle/>
                    <a:p>
                      <a:pPr marL="0" indent="0" algn="l" defTabSz="685800">
                        <a:buFont typeface="Arial"/>
                        <a:buNone/>
                        <a:defRPr sz="1200"/>
                      </a:pPr>
                      <a:r>
                        <a:rPr lang="de-DE" sz="1400" dirty="0"/>
                        <a:t>Viele </a:t>
                      </a:r>
                      <a:r>
                        <a:rPr lang="de-DE" sz="1400" dirty="0" err="1"/>
                        <a:t>SuS</a:t>
                      </a:r>
                      <a:r>
                        <a:rPr lang="de-DE" sz="1400" dirty="0"/>
                        <a:t> sind schwer zu motivieren, wenn es darum geht, einen Text zu überarbeiten. Das Plakat </a:t>
                      </a:r>
                      <a:r>
                        <a:rPr lang="de-DE" sz="1400" b="0" dirty="0"/>
                        <a:t>„Der Schreibprozess“ </a:t>
                      </a:r>
                      <a:r>
                        <a:rPr lang="de-DE" sz="1400" dirty="0"/>
                        <a:t>kann verwendet werden, um die </a:t>
                      </a:r>
                      <a:r>
                        <a:rPr lang="de-DE" sz="1400" dirty="0" err="1"/>
                        <a:t>SuS</a:t>
                      </a:r>
                      <a:r>
                        <a:rPr lang="de-DE" sz="1400" dirty="0"/>
                        <a:t> für die Überarbeitungsphase zu sensibilisieren. Das Plakat zeigt, wo sie sich befinden und welche Schritte noch ausstehen. Die Lehrkraft kann Magnete oder Wäscheklammern in dem Rechteck anbringen, in dem sich die </a:t>
                      </a:r>
                      <a:r>
                        <a:rPr lang="de-DE" sz="1400" dirty="0" err="1"/>
                        <a:t>SuS</a:t>
                      </a:r>
                      <a:r>
                        <a:rPr lang="de-DE" sz="1400" dirty="0"/>
                        <a:t> im Schreibprozess befinden, um sie visuell daran zu erinnern, was noch vor ihnen liegt. Es werden zwei Varianten dieses Plakats angeboten.</a:t>
                      </a:r>
                      <a:endParaRPr sz="1400" dirty="0"/>
                    </a:p>
                  </a:txBody>
                  <a:tcPr marL="45720" marR="45720" anchor="ctr"/>
                </a:tc>
                <a:extLst>
                  <a:ext uri="{0D108BD9-81ED-4DB2-BD59-A6C34878D82A}">
                    <a16:rowId xmlns:a16="http://schemas.microsoft.com/office/drawing/2014/main" val="10000"/>
                  </a:ext>
                </a:extLst>
              </a:tr>
              <a:tr h="1950233">
                <a:tc>
                  <a:txBody>
                    <a:bodyPr/>
                    <a:lstStyle/>
                    <a:p>
                      <a:pPr algn="l" defTabSz="685800">
                        <a:defRPr sz="1800"/>
                      </a:pPr>
                      <a:r>
                        <a:rPr lang="de-DE" sz="1400" b="1">
                          <a:solidFill>
                            <a:schemeClr val="tx1"/>
                          </a:solidFill>
                        </a:rPr>
                        <a:t>Kriterienfächer</a:t>
                      </a:r>
                      <a:endParaRPr sz="1400" b="1">
                        <a:solidFill>
                          <a:schemeClr val="tx1"/>
                        </a:solidFill>
                        <a:latin typeface="Calibri"/>
                        <a:ea typeface="Calibri"/>
                        <a:cs typeface="Calibri"/>
                      </a:endParaRPr>
                    </a:p>
                  </a:txBody>
                  <a:tcPr marL="45720" marR="45720" anchor="ctr"/>
                </a:tc>
                <a:tc>
                  <a:txBody>
                    <a:bodyPr/>
                    <a:lstStyle/>
                    <a:p>
                      <a:pPr marL="0" indent="0" algn="l" defTabSz="685800">
                        <a:buFont typeface="Arial"/>
                        <a:buNone/>
                        <a:defRPr sz="1200"/>
                      </a:pPr>
                      <a:r>
                        <a:rPr lang="de-DE" sz="1400" b="0" u="none" dirty="0"/>
                        <a:t>Für erfolgreiches Schreiben ist es wichtig, sich die Kriterien einer Textsorte in Erinnerung zu rufen. Der </a:t>
                      </a:r>
                      <a:r>
                        <a:rPr lang="de-DE" sz="1400" b="0" u="none" dirty="0" err="1"/>
                        <a:t>Kriterienfächer</a:t>
                      </a:r>
                      <a:r>
                        <a:rPr lang="de-DE" sz="1400" b="0" u="none" dirty="0"/>
                        <a:t> ist ein flexibles Hilfsmittel, das entweder als Gedächtnisstütze für </a:t>
                      </a:r>
                      <a:r>
                        <a:rPr lang="de-DE" sz="1400" b="0" u="none" dirty="0" err="1"/>
                        <a:t>SuS</a:t>
                      </a:r>
                      <a:r>
                        <a:rPr lang="de-DE" sz="1400" b="0" u="none" dirty="0"/>
                        <a:t> in der ersten Entwurfsphase oder beim Feedback zu einem Text eingesetzt werden kann. In der Feedback-Phase kann der Fächer entweder für Peer-Feedback oder Selbst-Feedback als Alternative zum Feedbackbogen verwendet werden.</a:t>
                      </a:r>
                      <a:endParaRPr sz="1400" b="0" u="none" dirty="0"/>
                    </a:p>
                  </a:txBody>
                  <a:tcPr marL="45720" marR="45720" anchor="ctr"/>
                </a:tc>
                <a:extLst>
                  <a:ext uri="{0D108BD9-81ED-4DB2-BD59-A6C34878D82A}">
                    <a16:rowId xmlns:a16="http://schemas.microsoft.com/office/drawing/2014/main" val="10001"/>
                  </a:ext>
                </a:extLst>
              </a:tr>
            </a:tbl>
          </a:graphicData>
        </a:graphic>
      </p:graphicFrame>
      <p:sp>
        <p:nvSpPr>
          <p:cNvPr id="128" name="Textfeld 7"/>
          <p:cNvSpPr txBox="1"/>
          <p:nvPr/>
        </p:nvSpPr>
        <p:spPr bwMode="auto">
          <a:xfrm>
            <a:off x="151239" y="279922"/>
            <a:ext cx="6595494" cy="370839"/>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dirty="0" err="1">
                <a:latin typeface="Calibri"/>
              </a:rPr>
              <a:t>Informationen</a:t>
            </a:r>
            <a:r>
              <a:rPr b="0" dirty="0">
                <a:latin typeface="Calibri"/>
              </a:rPr>
              <a:t> für die </a:t>
            </a:r>
            <a:r>
              <a:rPr lang="de-DE" b="0" dirty="0">
                <a:latin typeface="Calibri"/>
              </a:rPr>
              <a:t>Lehrperson</a:t>
            </a:r>
            <a:endParaRPr b="0" dirty="0">
              <a:latin typeface="Calibri"/>
            </a:endParaRPr>
          </a:p>
        </p:txBody>
      </p:sp>
      <p:sp>
        <p:nvSpPr>
          <p:cNvPr id="129" name="Textfeld 39"/>
          <p:cNvSpPr txBox="1"/>
          <p:nvPr/>
        </p:nvSpPr>
        <p:spPr bwMode="auto">
          <a:xfrm>
            <a:off x="111268" y="584872"/>
            <a:ext cx="6595492" cy="370840"/>
          </a:xfrm>
          <a:prstGeom prst="rect">
            <a:avLst/>
          </a:prstGeom>
          <a:noFill/>
          <a:ln w="12700" cap="flat">
            <a:noFill/>
            <a:miter lim="400000"/>
          </a:ln>
          <a:effectLst/>
        </p:spPr>
        <p:txBody>
          <a:bodyPr wrap="square" lIns="45718" tIns="45718" rIns="45718" bIns="45718" numCol="1" anchor="t">
            <a:spAutoFit/>
          </a:bodyPr>
          <a:lstStyle>
            <a:lvl1pPr algn="ctr">
              <a:defRPr b="1">
                <a:latin typeface="+mj-lt"/>
                <a:ea typeface="+mj-ea"/>
                <a:cs typeface="+mj-cs"/>
              </a:defRPr>
            </a:lvl1pPr>
          </a:lstStyle>
          <a:p>
            <a:pPr>
              <a:defRPr/>
            </a:pPr>
            <a:r>
              <a:rPr lang="de-DE">
                <a:latin typeface="Calibri"/>
              </a:rPr>
              <a:t>Optionales Material</a:t>
            </a:r>
            <a:endParaRPr>
              <a:latin typeface="Calibri"/>
            </a:endParaRPr>
          </a:p>
        </p:txBody>
      </p:sp>
      <p:sp>
        <p:nvSpPr>
          <p:cNvPr id="5" name="Gerade Verbindung 38"/>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
        <p:nvSpPr>
          <p:cNvPr id="8" name="Slide Number Placeholder 3">
            <a:extLst>
              <a:ext uri="{FF2B5EF4-FFF2-40B4-BE49-F238E27FC236}">
                <a16:creationId xmlns:a16="http://schemas.microsoft.com/office/drawing/2014/main" id="{4A935889-E828-4CA5-85FE-DEBF8C3C6D94}"/>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3</a:t>
            </a:fld>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30</a:t>
            </a:fld>
            <a:endParaRPr lang="de-D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4"/>
          <p:cNvSpPr>
            <a:spLocks noGrp="1"/>
          </p:cNvSpPr>
          <p:nvPr>
            <p:ph type="title"/>
          </p:nvPr>
        </p:nvSpPr>
        <p:spPr bwMode="auto"/>
        <p:txBody>
          <a:bodyPr/>
          <a:lstStyle/>
          <a:p>
            <a:pPr>
              <a:defRPr/>
            </a:pPr>
            <a:endParaRPr lang="de-DE"/>
          </a:p>
        </p:txBody>
      </p:sp>
      <p:sp>
        <p:nvSpPr>
          <p:cNvPr id="6" name="Slide Number Placeholder 5"/>
          <p:cNvSpPr>
            <a:spLocks noGrp="1"/>
          </p:cNvSpPr>
          <p:nvPr>
            <p:ph type="sldNum" sz="quarter" idx="2"/>
          </p:nvPr>
        </p:nvSpPr>
        <p:spPr bwMode="auto"/>
        <p:txBody>
          <a:bodyPr/>
          <a:lstStyle/>
          <a:p>
            <a:pPr>
              <a:defRPr/>
            </a:pPr>
            <a:fld id="{86CB4B4D-7CA3-9044-876B-883B54F8677D}" type="slidenum">
              <a:rPr lang="de-DE"/>
              <a:t>31</a:t>
            </a:fld>
            <a:endParaRPr lang="de-D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32</a:t>
            </a:fld>
            <a:endParaRPr lang="de-D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4"/>
          <p:cNvSpPr>
            <a:spLocks noGrp="1"/>
          </p:cNvSpPr>
          <p:nvPr>
            <p:ph type="title"/>
          </p:nvPr>
        </p:nvSpPr>
        <p:spPr bwMode="auto"/>
        <p:txBody>
          <a:bodyPr/>
          <a:lstStyle/>
          <a:p>
            <a:pPr>
              <a:defRPr/>
            </a:pPr>
            <a:endParaRPr lang="de-DE"/>
          </a:p>
        </p:txBody>
      </p:sp>
      <p:sp>
        <p:nvSpPr>
          <p:cNvPr id="6" name="Slide Number Placeholder 5"/>
          <p:cNvSpPr>
            <a:spLocks noGrp="1"/>
          </p:cNvSpPr>
          <p:nvPr>
            <p:ph type="sldNum" sz="quarter" idx="2"/>
          </p:nvPr>
        </p:nvSpPr>
        <p:spPr bwMode="auto"/>
        <p:txBody>
          <a:bodyPr/>
          <a:lstStyle/>
          <a:p>
            <a:pPr>
              <a:defRPr/>
            </a:pPr>
            <a:fld id="{86CB4B4D-7CA3-9044-876B-883B54F8677D}" type="slidenum">
              <a:rPr lang="de-DE"/>
              <a:t>33</a:t>
            </a:fld>
            <a:endParaRPr lang="de-D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34</a:t>
            </a:fld>
            <a:endParaRPr lang="de-D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4"/>
          <p:cNvSpPr>
            <a:spLocks noGrp="1"/>
          </p:cNvSpPr>
          <p:nvPr>
            <p:ph type="title"/>
          </p:nvPr>
        </p:nvSpPr>
        <p:spPr bwMode="auto"/>
        <p:txBody>
          <a:bodyPr/>
          <a:lstStyle/>
          <a:p>
            <a:pPr>
              <a:defRPr/>
            </a:pPr>
            <a:endParaRPr lang="de-DE"/>
          </a:p>
        </p:txBody>
      </p:sp>
      <p:sp>
        <p:nvSpPr>
          <p:cNvPr id="6" name="Slide Number Placeholder 5"/>
          <p:cNvSpPr>
            <a:spLocks noGrp="1"/>
          </p:cNvSpPr>
          <p:nvPr>
            <p:ph type="sldNum" sz="quarter" idx="2"/>
          </p:nvPr>
        </p:nvSpPr>
        <p:spPr bwMode="auto"/>
        <p:txBody>
          <a:bodyPr/>
          <a:lstStyle/>
          <a:p>
            <a:pPr>
              <a:defRPr/>
            </a:pPr>
            <a:fld id="{86CB4B4D-7CA3-9044-876B-883B54F8677D}" type="slidenum">
              <a:rPr lang="de-DE"/>
              <a:t>35</a:t>
            </a:fld>
            <a:endParaRPr lang="de-D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36</a:t>
            </a:fld>
            <a:endParaRPr lang="de-D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81" name="Rectangle: Rounded Corners 20"/>
          <p:cNvGrpSpPr/>
          <p:nvPr/>
        </p:nvGrpSpPr>
        <p:grpSpPr bwMode="auto">
          <a:xfrm>
            <a:off x="563167" y="2273388"/>
            <a:ext cx="2732754" cy="688461"/>
            <a:chOff x="0" y="0"/>
            <a:chExt cx="2732753" cy="688460"/>
          </a:xfrm>
        </p:grpSpPr>
        <p:sp>
          <p:nvSpPr>
            <p:cNvPr id="179" name="Rounded Rectangle"/>
            <p:cNvSpPr/>
            <p:nvPr/>
          </p:nvSpPr>
          <p:spPr bwMode="auto">
            <a:xfrm>
              <a:off x="0" y="55129"/>
              <a:ext cx="2732754" cy="578206"/>
            </a:xfrm>
            <a:custGeom>
              <a:avLst/>
              <a:gdLst>
                <a:gd name="connsiteX0" fmla="*/ 0 w 2732754"/>
                <a:gd name="connsiteY0" fmla="*/ 96370 h 578206"/>
                <a:gd name="connsiteX1" fmla="*/ 96370 w 2732754"/>
                <a:gd name="connsiteY1" fmla="*/ 0 h 578206"/>
                <a:gd name="connsiteX2" fmla="*/ 528172 w 2732754"/>
                <a:gd name="connsiteY2" fmla="*/ 0 h 578206"/>
                <a:gd name="connsiteX3" fmla="*/ 985375 w 2732754"/>
                <a:gd name="connsiteY3" fmla="*/ 0 h 578206"/>
                <a:gd name="connsiteX4" fmla="*/ 1518778 w 2732754"/>
                <a:gd name="connsiteY4" fmla="*/ 0 h 578206"/>
                <a:gd name="connsiteX5" fmla="*/ 2052181 w 2732754"/>
                <a:gd name="connsiteY5" fmla="*/ 0 h 578206"/>
                <a:gd name="connsiteX6" fmla="*/ 2636384 w 2732754"/>
                <a:gd name="connsiteY6" fmla="*/ 0 h 578206"/>
                <a:gd name="connsiteX7" fmla="*/ 2732754 w 2732754"/>
                <a:gd name="connsiteY7" fmla="*/ 96370 h 578206"/>
                <a:gd name="connsiteX8" fmla="*/ 2732754 w 2732754"/>
                <a:gd name="connsiteY8" fmla="*/ 481836 h 578206"/>
                <a:gd name="connsiteX9" fmla="*/ 2636384 w 2732754"/>
                <a:gd name="connsiteY9" fmla="*/ 578206 h 578206"/>
                <a:gd name="connsiteX10" fmla="*/ 2153781 w 2732754"/>
                <a:gd name="connsiteY10" fmla="*/ 578206 h 578206"/>
                <a:gd name="connsiteX11" fmla="*/ 1620378 w 2732754"/>
                <a:gd name="connsiteY11" fmla="*/ 578206 h 578206"/>
                <a:gd name="connsiteX12" fmla="*/ 1086975 w 2732754"/>
                <a:gd name="connsiteY12" fmla="*/ 578206 h 578206"/>
                <a:gd name="connsiteX13" fmla="*/ 655173 w 2732754"/>
                <a:gd name="connsiteY13" fmla="*/ 578206 h 578206"/>
                <a:gd name="connsiteX14" fmla="*/ 96370 w 2732754"/>
                <a:gd name="connsiteY14" fmla="*/ 578206 h 578206"/>
                <a:gd name="connsiteX15" fmla="*/ 0 w 2732754"/>
                <a:gd name="connsiteY15" fmla="*/ 481836 h 578206"/>
                <a:gd name="connsiteX16" fmla="*/ 0 w 2732754"/>
                <a:gd name="connsiteY16" fmla="*/ 96370 h 57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2754" h="578206" extrusionOk="0">
                  <a:moveTo>
                    <a:pt x="0" y="96370"/>
                  </a:moveTo>
                  <a:cubicBezTo>
                    <a:pt x="-10270" y="47313"/>
                    <a:pt x="42342" y="-2605"/>
                    <a:pt x="96370" y="0"/>
                  </a:cubicBezTo>
                  <a:cubicBezTo>
                    <a:pt x="261670" y="-6624"/>
                    <a:pt x="436315" y="23730"/>
                    <a:pt x="528172" y="0"/>
                  </a:cubicBezTo>
                  <a:cubicBezTo>
                    <a:pt x="620029" y="-23730"/>
                    <a:pt x="870824" y="54347"/>
                    <a:pt x="985375" y="0"/>
                  </a:cubicBezTo>
                  <a:cubicBezTo>
                    <a:pt x="1099926" y="-54347"/>
                    <a:pt x="1260626" y="33680"/>
                    <a:pt x="1518778" y="0"/>
                  </a:cubicBezTo>
                  <a:cubicBezTo>
                    <a:pt x="1776930" y="-33680"/>
                    <a:pt x="1901142" y="24399"/>
                    <a:pt x="2052181" y="0"/>
                  </a:cubicBezTo>
                  <a:cubicBezTo>
                    <a:pt x="2203220" y="-24399"/>
                    <a:pt x="2494097" y="67938"/>
                    <a:pt x="2636384" y="0"/>
                  </a:cubicBezTo>
                  <a:cubicBezTo>
                    <a:pt x="2688198" y="13236"/>
                    <a:pt x="2737636" y="49586"/>
                    <a:pt x="2732754" y="96370"/>
                  </a:cubicBezTo>
                  <a:cubicBezTo>
                    <a:pt x="2752580" y="261741"/>
                    <a:pt x="2722241" y="310106"/>
                    <a:pt x="2732754" y="481836"/>
                  </a:cubicBezTo>
                  <a:cubicBezTo>
                    <a:pt x="2742371" y="534447"/>
                    <a:pt x="2680528" y="581654"/>
                    <a:pt x="2636384" y="578206"/>
                  </a:cubicBezTo>
                  <a:cubicBezTo>
                    <a:pt x="2415778" y="628647"/>
                    <a:pt x="2363883" y="552728"/>
                    <a:pt x="2153781" y="578206"/>
                  </a:cubicBezTo>
                  <a:cubicBezTo>
                    <a:pt x="1943679" y="603684"/>
                    <a:pt x="1877167" y="541389"/>
                    <a:pt x="1620378" y="578206"/>
                  </a:cubicBezTo>
                  <a:cubicBezTo>
                    <a:pt x="1363589" y="615023"/>
                    <a:pt x="1274174" y="558665"/>
                    <a:pt x="1086975" y="578206"/>
                  </a:cubicBezTo>
                  <a:cubicBezTo>
                    <a:pt x="899776" y="597747"/>
                    <a:pt x="847494" y="533580"/>
                    <a:pt x="655173" y="578206"/>
                  </a:cubicBezTo>
                  <a:cubicBezTo>
                    <a:pt x="462852" y="622832"/>
                    <a:pt x="246747" y="543143"/>
                    <a:pt x="96370" y="578206"/>
                  </a:cubicBezTo>
                  <a:cubicBezTo>
                    <a:pt x="51527" y="576780"/>
                    <a:pt x="5734" y="545405"/>
                    <a:pt x="0" y="481836"/>
                  </a:cubicBezTo>
                  <a:cubicBezTo>
                    <a:pt x="-40958" y="318784"/>
                    <a:pt x="17784" y="210216"/>
                    <a:pt x="0" y="96370"/>
                  </a:cubicBezTo>
                  <a:close/>
                </a:path>
              </a:pathLst>
            </a:custGeom>
            <a:noFill/>
            <a:ln w="28575"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180" name="Lenas zweiter Entwurf"/>
            <p:cNvSpPr txBox="1"/>
            <p:nvPr/>
          </p:nvSpPr>
          <p:spPr bwMode="auto">
            <a:xfrm>
              <a:off x="83355" y="0"/>
              <a:ext cx="2566042" cy="688461"/>
            </a:xfrm>
            <a:prstGeom prst="rect">
              <a:avLst/>
            </a:prstGeom>
            <a:noFill/>
            <a:ln w="12700" cap="flat">
              <a:noFill/>
              <a:miter lim="400000"/>
            </a:ln>
            <a:effectLst/>
          </p:spPr>
          <p:txBody>
            <a:bodyPr wrap="square" lIns="45718" tIns="45718" rIns="45718" bIns="45718" numCol="1" anchor="ctr">
              <a:noAutofit/>
            </a:bodyPr>
            <a:lstStyle>
              <a:lvl1pPr algn="ctr">
                <a:defRPr b="1">
                  <a:latin typeface="Fibel Nord"/>
                  <a:ea typeface="Fibel Nord"/>
                  <a:cs typeface="Fibel Nord"/>
                </a:defRPr>
              </a:lvl1pPr>
            </a:lstStyle>
            <a:p>
              <a:pPr>
                <a:defRPr/>
              </a:pPr>
              <a:r>
                <a:rPr lang="de-DE" spc="50" dirty="0"/>
                <a:t>Matteos</a:t>
              </a:r>
              <a:r>
                <a:rPr spc="50" dirty="0"/>
                <a:t> </a:t>
              </a:r>
              <a:r>
                <a:rPr lang="de-DE" spc="50" dirty="0"/>
                <a:t>Endfassung</a:t>
              </a:r>
              <a:endParaRPr spc="50" dirty="0"/>
            </a:p>
          </p:txBody>
        </p:sp>
      </p:grpSp>
      <p:grpSp>
        <p:nvGrpSpPr>
          <p:cNvPr id="187" name="Group"/>
          <p:cNvGrpSpPr/>
          <p:nvPr/>
        </p:nvGrpSpPr>
        <p:grpSpPr bwMode="auto">
          <a:xfrm>
            <a:off x="442268" y="1177775"/>
            <a:ext cx="5232219" cy="1145767"/>
            <a:chOff x="-1" y="0"/>
            <a:chExt cx="5232217" cy="1145765"/>
          </a:xfrm>
        </p:grpSpPr>
        <p:sp>
          <p:nvSpPr>
            <p:cNvPr id="183" name="TextBox 22"/>
            <p:cNvSpPr txBox="1"/>
            <p:nvPr/>
          </p:nvSpPr>
          <p:spPr bwMode="auto">
            <a:xfrm>
              <a:off x="475086" y="6501"/>
              <a:ext cx="4757130" cy="1139264"/>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spc="50" dirty="0" err="1"/>
                <a:t>Unterstreiche</a:t>
              </a:r>
              <a:r>
                <a:rPr spc="50" dirty="0"/>
                <a:t> die </a:t>
              </a:r>
              <a:r>
                <a:rPr spc="50" dirty="0" err="1"/>
                <a:t>neuen</a:t>
              </a:r>
              <a:r>
                <a:rPr spc="50" dirty="0"/>
                <a:t> </a:t>
              </a:r>
              <a:r>
                <a:rPr spc="50" dirty="0" err="1"/>
                <a:t>Informationen</a:t>
              </a:r>
              <a:r>
                <a:rPr spc="50" dirty="0"/>
                <a:t>, die </a:t>
              </a:r>
              <a:r>
                <a:rPr lang="de-DE" spc="50" dirty="0"/>
                <a:t>Matteo</a:t>
              </a:r>
              <a:r>
                <a:rPr spc="50" dirty="0"/>
                <a:t> </a:t>
              </a:r>
              <a:r>
                <a:rPr spc="50" dirty="0" err="1"/>
                <a:t>hinzugefügt</a:t>
              </a:r>
              <a:r>
                <a:rPr spc="50" dirty="0"/>
                <a:t> hat. </a:t>
              </a:r>
              <a:r>
                <a:rPr lang="de-DE" spc="50" dirty="0"/>
                <a:t>Warum ist diese Fassung besser?</a:t>
              </a:r>
              <a:endParaRPr spc="50" dirty="0"/>
            </a:p>
          </p:txBody>
        </p:sp>
        <p:grpSp>
          <p:nvGrpSpPr>
            <p:cNvPr id="186" name="Oval 23"/>
            <p:cNvGrpSpPr/>
            <p:nvPr/>
          </p:nvGrpSpPr>
          <p:grpSpPr bwMode="auto">
            <a:xfrm>
              <a:off x="-1" y="0"/>
              <a:ext cx="431899" cy="444895"/>
              <a:chOff x="0" y="0"/>
              <a:chExt cx="431897" cy="444894"/>
            </a:xfrm>
          </p:grpSpPr>
          <p:sp>
            <p:nvSpPr>
              <p:cNvPr id="184" name="Circle"/>
              <p:cNvSpPr/>
              <p:nvPr/>
            </p:nvSpPr>
            <p:spPr bwMode="auto">
              <a:xfrm>
                <a:off x="0" y="9456"/>
                <a:ext cx="431898" cy="425991"/>
              </a:xfrm>
              <a:custGeom>
                <a:avLst/>
                <a:gdLst>
                  <a:gd name="connsiteX0" fmla="*/ 0 w 431898"/>
                  <a:gd name="connsiteY0" fmla="*/ 212996 h 425991"/>
                  <a:gd name="connsiteX1" fmla="*/ 215949 w 431898"/>
                  <a:gd name="connsiteY1" fmla="*/ 0 h 425991"/>
                  <a:gd name="connsiteX2" fmla="*/ 431898 w 431898"/>
                  <a:gd name="connsiteY2" fmla="*/ 212996 h 425991"/>
                  <a:gd name="connsiteX3" fmla="*/ 215949 w 431898"/>
                  <a:gd name="connsiteY3" fmla="*/ 425992 h 425991"/>
                  <a:gd name="connsiteX4" fmla="*/ 0 w 431898"/>
                  <a:gd name="connsiteY4" fmla="*/ 212996 h 425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98" h="425991" fill="none" extrusionOk="0">
                    <a:moveTo>
                      <a:pt x="0" y="212996"/>
                    </a:moveTo>
                    <a:cubicBezTo>
                      <a:pt x="-23370" y="121929"/>
                      <a:pt x="96853" y="-33978"/>
                      <a:pt x="215949" y="0"/>
                    </a:cubicBezTo>
                    <a:cubicBezTo>
                      <a:pt x="329301" y="2885"/>
                      <a:pt x="431144" y="88006"/>
                      <a:pt x="431898" y="212996"/>
                    </a:cubicBezTo>
                    <a:cubicBezTo>
                      <a:pt x="437023" y="363339"/>
                      <a:pt x="325212" y="435380"/>
                      <a:pt x="215949" y="425992"/>
                    </a:cubicBezTo>
                    <a:cubicBezTo>
                      <a:pt x="94409" y="398077"/>
                      <a:pt x="-2531" y="331282"/>
                      <a:pt x="0" y="212996"/>
                    </a:cubicBezTo>
                    <a:close/>
                  </a:path>
                  <a:path w="431898" h="425991" stroke="0" extrusionOk="0">
                    <a:moveTo>
                      <a:pt x="0" y="212996"/>
                    </a:moveTo>
                    <a:cubicBezTo>
                      <a:pt x="-28397" y="78064"/>
                      <a:pt x="88089" y="15869"/>
                      <a:pt x="215949" y="0"/>
                    </a:cubicBezTo>
                    <a:cubicBezTo>
                      <a:pt x="318816" y="-8334"/>
                      <a:pt x="426823" y="77166"/>
                      <a:pt x="431898" y="212996"/>
                    </a:cubicBezTo>
                    <a:cubicBezTo>
                      <a:pt x="437559" y="354847"/>
                      <a:pt x="335717" y="434373"/>
                      <a:pt x="215949" y="425992"/>
                    </a:cubicBezTo>
                    <a:cubicBezTo>
                      <a:pt x="108247" y="436333"/>
                      <a:pt x="23091" y="343511"/>
                      <a:pt x="0" y="212996"/>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185" name="1"/>
              <p:cNvSpPr txBox="1"/>
              <p:nvPr/>
            </p:nvSpPr>
            <p:spPr bwMode="auto">
              <a:xfrm>
                <a:off x="124734" y="0"/>
                <a:ext cx="182429" cy="444895"/>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t>1</a:t>
                </a:r>
              </a:p>
            </p:txBody>
          </p:sp>
        </p:grpSp>
      </p:grpSp>
      <p:sp>
        <p:nvSpPr>
          <p:cNvPr id="41" name="TextBox 2"/>
          <p:cNvSpPr txBox="1"/>
          <p:nvPr/>
        </p:nvSpPr>
        <p:spPr bwMode="auto">
          <a:xfrm>
            <a:off x="276344" y="430641"/>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1.5: Matteos Bildergeschichte</a:t>
            </a:r>
            <a:endParaRPr sz="2200" spc="50" dirty="0"/>
          </a:p>
        </p:txBody>
      </p:sp>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4" name="TextBox 13"/>
          <p:cNvSpPr txBox="1"/>
          <p:nvPr/>
        </p:nvSpPr>
        <p:spPr bwMode="auto">
          <a:xfrm>
            <a:off x="478574" y="3213385"/>
            <a:ext cx="6139252" cy="7440751"/>
          </a:xfrm>
          <a:prstGeom prst="rect">
            <a:avLst/>
          </a:prstGeom>
          <a:ln w="12700">
            <a:miter lim="400000"/>
          </a:ln>
        </p:spPr>
        <p:txBody>
          <a:bodyPr wrap="square" lIns="45718" tIns="45718" rIns="45718" bIns="45718">
            <a:spAutoFit/>
          </a:bodyPr>
          <a:lstStyle>
            <a:lvl1pPr>
              <a:lnSpc>
                <a:spcPct val="150000"/>
              </a:lnSpc>
              <a:defRPr>
                <a:latin typeface="Comic Sans MS"/>
                <a:ea typeface="Comic Sans MS"/>
                <a:cs typeface="Comic Sans MS"/>
              </a:defRPr>
            </a:lvl1pPr>
          </a:lstStyle>
          <a:p>
            <a:pPr algn="just">
              <a:defRPr/>
            </a:pPr>
            <a:r>
              <a:rPr lang="de-DE" sz="1900" b="1" dirty="0">
                <a:solidFill>
                  <a:schemeClr val="accent5">
                    <a:lumMod val="50000"/>
                  </a:schemeClr>
                </a:solidFill>
                <a:latin typeface="Noteworthy Light"/>
                <a:ea typeface="Noteworthy Light"/>
              </a:rPr>
              <a:t>Die starke Tochter </a:t>
            </a:r>
            <a:endParaRPr dirty="0"/>
          </a:p>
          <a:p>
            <a:pPr algn="just">
              <a:defRPr/>
            </a:pPr>
            <a:r>
              <a:rPr lang="de-DE" sz="1900" dirty="0">
                <a:solidFill>
                  <a:schemeClr val="accent5">
                    <a:lumMod val="50000"/>
                  </a:schemeClr>
                </a:solidFill>
                <a:latin typeface="Noteworthy Light"/>
                <a:ea typeface="Noteworthy Light"/>
              </a:rPr>
              <a:t>An einem sonnigen Morgen machte Malek gemeinsam mit seiner zehnjährigen Tochter Ela auf dem Sportplatz Sport. </a:t>
            </a:r>
            <a:endParaRPr dirty="0"/>
          </a:p>
          <a:p>
            <a:pPr algn="just">
              <a:defRPr/>
            </a:pPr>
            <a:r>
              <a:rPr lang="de-DE" sz="1900" dirty="0">
                <a:solidFill>
                  <a:schemeClr val="accent5">
                    <a:lumMod val="50000"/>
                  </a:schemeClr>
                </a:solidFill>
                <a:latin typeface="Noteworthy Light"/>
                <a:ea typeface="Noteworthy Light"/>
              </a:rPr>
              <a:t>Zuerst stemmten sie Gewichte und dann sprangen sie mit dem Springseil. Das machte Ela besonders viel Spaß. Doch das reichte dem Vater noch nicht. Malek griff freudig die Hand seiner Tochter und sagte: „Komm Ela, jetzt hebe ich dich hoch!“ Dann hob er Ela mit nur einer Hand hoch. Er wollte zeigen, dass er der Stärkere war.  Aber dann kam etwas Überraschendes. Auch Ela ergriff die Hand ihres Vaters und rief: „Das kann ich auch, Papa!“ Dann schwang sie ihren fast doppelt so großen Papa kinderleicht in die Luft. </a:t>
            </a:r>
            <a:endParaRPr dirty="0"/>
          </a:p>
          <a:p>
            <a:pPr algn="just">
              <a:defRPr/>
            </a:pPr>
            <a:r>
              <a:rPr lang="de-DE" sz="1900" dirty="0">
                <a:solidFill>
                  <a:schemeClr val="accent5">
                    <a:lumMod val="50000"/>
                  </a:schemeClr>
                </a:solidFill>
                <a:latin typeface="Noteworthy Light"/>
                <a:ea typeface="Noteworthy Light"/>
              </a:rPr>
              <a:t>Der Vater war sehr überrascht und dachte sich: „Meine Tochter ist stärker als ich. Jetzt muss ich dringend mehr Sport machen.“</a:t>
            </a:r>
            <a:endParaRPr dirty="0"/>
          </a:p>
          <a:p>
            <a:pPr algn="just">
              <a:defRPr/>
            </a:pPr>
            <a:endParaRPr lang="de-DE" sz="1900" dirty="0">
              <a:solidFill>
                <a:schemeClr val="accent5">
                  <a:lumMod val="50000"/>
                </a:schemeClr>
              </a:solidFill>
              <a:latin typeface="Noteworthy Light"/>
              <a:ea typeface="Noteworthy Light"/>
            </a:endParaRPr>
          </a:p>
          <a:p>
            <a:pPr algn="just">
              <a:defRPr/>
            </a:pPr>
            <a:endParaRPr lang="de-DE" sz="1600" dirty="0">
              <a:solidFill>
                <a:schemeClr val="accent5">
                  <a:lumMod val="50000"/>
                </a:schemeClr>
              </a:solidFill>
              <a:latin typeface="Noteworthy Light"/>
              <a:ea typeface="Noteworthy Light"/>
            </a:endParaRPr>
          </a:p>
        </p:txBody>
      </p:sp>
      <p:pic>
        <p:nvPicPr>
          <p:cNvPr id="5" name="Grafik 4" descr="Ein Bild, das Text, Screenshot, Reihe enthält.&#10;&#10;Automatisch generierte Beschreibung"/>
          <p:cNvPicPr>
            <a:picLocks noChangeAspect="1"/>
          </p:cNvPicPr>
          <p:nvPr/>
        </p:nvPicPr>
        <p:blipFill>
          <a:blip r:embed="rId2">
            <a:clrChange>
              <a:clrFrom>
                <a:srgbClr val="FFFFFF"/>
              </a:clrFrom>
              <a:clrTo>
                <a:srgbClr val="FFFFFF">
                  <a:alpha val="0"/>
                </a:srgbClr>
              </a:clrTo>
            </a:clrChange>
          </a:blip>
          <a:srcRect l="15359" t="83977" r="50000" b="11013"/>
          <a:stretch/>
        </p:blipFill>
        <p:spPr bwMode="auto">
          <a:xfrm>
            <a:off x="749433" y="1421259"/>
            <a:ext cx="1536567" cy="196689"/>
          </a:xfrm>
          <a:prstGeom prst="rect">
            <a:avLst/>
          </a:prstGeom>
        </p:spPr>
      </p:pic>
      <p:pic>
        <p:nvPicPr>
          <p:cNvPr id="2" name="Grafik 1" descr="Ein Bild, das Entwurf, Zeichnung, Kleidung, Clipart enthält.&#10;&#10;Automatisch generierte Beschreibung"/>
          <p:cNvPicPr>
            <a:picLocks noChangeAspect="1"/>
          </p:cNvPicPr>
          <p:nvPr/>
        </p:nvPicPr>
        <p:blipFill>
          <a:blip r:embed="rId3"/>
          <a:srcRect b="43384"/>
          <a:stretch/>
        </p:blipFill>
        <p:spPr bwMode="auto">
          <a:xfrm flipH="1">
            <a:off x="3558276" y="2116616"/>
            <a:ext cx="1525053" cy="1580216"/>
          </a:xfrm>
          <a:prstGeom prst="rect">
            <a:avLst/>
          </a:prstGeom>
        </p:spPr>
      </p:pic>
      <p:sp>
        <p:nvSpPr>
          <p:cNvPr id="18" name="Slide Number Placeholder 3">
            <a:extLst>
              <a:ext uri="{FF2B5EF4-FFF2-40B4-BE49-F238E27FC236}">
                <a16:creationId xmlns:a16="http://schemas.microsoft.com/office/drawing/2014/main" id="{BC0B0F58-AA31-4861-B22D-490EA7253EBE}"/>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37</a:t>
            </a:fld>
            <a:endParaRPr lang="de-DE" dirty="0"/>
          </a:p>
        </p:txBody>
      </p:sp>
      <p:sp>
        <p:nvSpPr>
          <p:cNvPr id="20" name="Rectangle 7">
            <a:extLst>
              <a:ext uri="{FF2B5EF4-FFF2-40B4-BE49-F238E27FC236}">
                <a16:creationId xmlns:a16="http://schemas.microsoft.com/office/drawing/2014/main" id="{18CFA9AC-B277-4111-B945-1D6AE4730686}"/>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19" name="Picture 4" descr="Icon, Symbol, Stift, Bleistift, Design">
            <a:extLst>
              <a:ext uri="{FF2B5EF4-FFF2-40B4-BE49-F238E27FC236}">
                <a16:creationId xmlns:a16="http://schemas.microsoft.com/office/drawing/2014/main" id="{0063C04C-E731-48FA-BCAE-848491095E92}"/>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799221" y="1206561"/>
            <a:ext cx="594960" cy="594960"/>
          </a:xfrm>
          <a:prstGeom prst="rect">
            <a:avLst/>
          </a:prstGeom>
          <a:noFill/>
          <a:ln>
            <a:noFill/>
          </a:ln>
        </p:spPr>
      </p:pic>
      <p:pic>
        <p:nvPicPr>
          <p:cNvPr id="6" name="Picture 5">
            <a:extLst>
              <a:ext uri="{FF2B5EF4-FFF2-40B4-BE49-F238E27FC236}">
                <a16:creationId xmlns:a16="http://schemas.microsoft.com/office/drawing/2014/main" id="{A08F239D-359F-4DB8-8D61-64F0B0C14B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1504" y="2691364"/>
            <a:ext cx="819947" cy="819947"/>
          </a:xfrm>
          <a:prstGeom prst="rect">
            <a:avLst/>
          </a:prstGeom>
        </p:spPr>
      </p:pic>
      <p:pic>
        <p:nvPicPr>
          <p:cNvPr id="22" name="Picture 21">
            <a:extLst>
              <a:ext uri="{FF2B5EF4-FFF2-40B4-BE49-F238E27FC236}">
                <a16:creationId xmlns:a16="http://schemas.microsoft.com/office/drawing/2014/main" id="{9F5A6C76-2365-465C-AF69-817C33D7B6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358720" y="2916673"/>
            <a:ext cx="420587" cy="36932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649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 name="Picture 4" descr="Icon, Symbol, Stift, Bleistift, Design">
            <a:extLst>
              <a:ext uri="{FF2B5EF4-FFF2-40B4-BE49-F238E27FC236}">
                <a16:creationId xmlns:a16="http://schemas.microsoft.com/office/drawing/2014/main" id="{7D4C3E69-DD7C-40AB-8CFA-09E48499951D}"/>
              </a:ext>
            </a:extLst>
          </p:cNvPr>
          <p:cNvPicPr>
            <a:picLocks noChangeAspect="1" noChangeArrowheads="1"/>
          </p:cNvPicPr>
          <p:nvPr/>
        </p:nvPicPr>
        <p:blipFill>
          <a:blip r:embed="rId2">
            <a:duotone>
              <a:schemeClr val="accent6">
                <a:shade val="45000"/>
                <a:satMod val="135000"/>
              </a:schemeClr>
              <a:prstClr val="white"/>
            </a:duotone>
          </a:blip>
          <a:stretch/>
        </p:blipFill>
        <p:spPr bwMode="auto">
          <a:xfrm>
            <a:off x="5860564" y="1738007"/>
            <a:ext cx="594960" cy="594960"/>
          </a:xfrm>
          <a:prstGeom prst="rect">
            <a:avLst/>
          </a:prstGeom>
          <a:noFill/>
          <a:ln>
            <a:noFill/>
          </a:ln>
        </p:spPr>
      </p:pic>
      <p:sp>
        <p:nvSpPr>
          <p:cNvPr id="41" name="TextBox 2"/>
          <p:cNvSpPr txBox="1"/>
          <p:nvPr/>
        </p:nvSpPr>
        <p:spPr bwMode="auto">
          <a:xfrm>
            <a:off x="276344" y="431195"/>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1.6: Kriterien eine Bildergeschichte</a:t>
            </a:r>
            <a:endParaRPr sz="2200" spc="50" dirty="0"/>
          </a:p>
        </p:txBody>
      </p:sp>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 name="Circle"/>
          <p:cNvSpPr/>
          <p:nvPr/>
        </p:nvSpPr>
        <p:spPr bwMode="auto">
          <a:xfrm>
            <a:off x="328399" y="1538935"/>
            <a:ext cx="431900" cy="425993"/>
          </a:xfrm>
          <a:custGeom>
            <a:avLst/>
            <a:gdLst>
              <a:gd name="connsiteX0" fmla="*/ 0 w 431900"/>
              <a:gd name="connsiteY0" fmla="*/ 212997 h 425993"/>
              <a:gd name="connsiteX1" fmla="*/ 215950 w 431900"/>
              <a:gd name="connsiteY1" fmla="*/ 0 h 425993"/>
              <a:gd name="connsiteX2" fmla="*/ 431900 w 431900"/>
              <a:gd name="connsiteY2" fmla="*/ 212997 h 425993"/>
              <a:gd name="connsiteX3" fmla="*/ 215950 w 431900"/>
              <a:gd name="connsiteY3" fmla="*/ 425994 h 425993"/>
              <a:gd name="connsiteX4" fmla="*/ 0 w 431900"/>
              <a:gd name="connsiteY4" fmla="*/ 212997 h 42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00" h="425993" fill="none" extrusionOk="0">
                <a:moveTo>
                  <a:pt x="0" y="212997"/>
                </a:moveTo>
                <a:cubicBezTo>
                  <a:pt x="-13088" y="110241"/>
                  <a:pt x="96812" y="-25681"/>
                  <a:pt x="215950" y="0"/>
                </a:cubicBezTo>
                <a:cubicBezTo>
                  <a:pt x="323106" y="5909"/>
                  <a:pt x="430138" y="78168"/>
                  <a:pt x="431900" y="212997"/>
                </a:cubicBezTo>
                <a:cubicBezTo>
                  <a:pt x="436348" y="359021"/>
                  <a:pt x="319159" y="441065"/>
                  <a:pt x="215950" y="425994"/>
                </a:cubicBezTo>
                <a:cubicBezTo>
                  <a:pt x="94469" y="398822"/>
                  <a:pt x="-23258" y="336620"/>
                  <a:pt x="0" y="212997"/>
                </a:cubicBezTo>
                <a:close/>
              </a:path>
              <a:path w="431900" h="425993" stroke="0" extrusionOk="0">
                <a:moveTo>
                  <a:pt x="0" y="212997"/>
                </a:moveTo>
                <a:cubicBezTo>
                  <a:pt x="-13879" y="86907"/>
                  <a:pt x="86174" y="19403"/>
                  <a:pt x="215950" y="0"/>
                </a:cubicBezTo>
                <a:cubicBezTo>
                  <a:pt x="329144" y="-3086"/>
                  <a:pt x="428471" y="83068"/>
                  <a:pt x="431900" y="212997"/>
                </a:cubicBezTo>
                <a:cubicBezTo>
                  <a:pt x="438395" y="358417"/>
                  <a:pt x="335921" y="437735"/>
                  <a:pt x="215950" y="425994"/>
                </a:cubicBezTo>
                <a:cubicBezTo>
                  <a:pt x="108710" y="436748"/>
                  <a:pt x="18460" y="340930"/>
                  <a:pt x="0" y="212997"/>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9" name="1"/>
          <p:cNvSpPr txBox="1"/>
          <p:nvPr/>
        </p:nvSpPr>
        <p:spPr bwMode="auto">
          <a:xfrm>
            <a:off x="453134" y="1529479"/>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a:t>1</a:t>
            </a:r>
            <a:endParaRPr/>
          </a:p>
        </p:txBody>
      </p:sp>
      <p:sp>
        <p:nvSpPr>
          <p:cNvPr id="10" name="TextBox 22"/>
          <p:cNvSpPr txBox="1"/>
          <p:nvPr/>
        </p:nvSpPr>
        <p:spPr bwMode="auto">
          <a:xfrm>
            <a:off x="841690" y="1508087"/>
            <a:ext cx="5237128"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Welche Kriterien zeichnen eine gute Bildergeschichte aus?</a:t>
            </a:r>
            <a:endParaRPr spc="50" dirty="0"/>
          </a:p>
          <a:p>
            <a:pPr>
              <a:defRPr/>
            </a:pPr>
            <a:r>
              <a:rPr lang="de-DE" spc="50" dirty="0"/>
              <a:t>Notiert Stichpunkte in Partnerarbeit. </a:t>
            </a:r>
            <a:endParaRPr spc="50" dirty="0"/>
          </a:p>
          <a:p>
            <a:pPr>
              <a:defRPr/>
            </a:pPr>
            <a:endParaRPr lang="de-DE" dirty="0"/>
          </a:p>
        </p:txBody>
      </p:sp>
      <p:sp>
        <p:nvSpPr>
          <p:cNvPr id="4" name="Textfeld 3"/>
          <p:cNvSpPr txBox="1"/>
          <p:nvPr/>
        </p:nvSpPr>
        <p:spPr bwMode="auto">
          <a:xfrm>
            <a:off x="394299" y="2606403"/>
            <a:ext cx="338554"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3600" dirty="0"/>
              <a:t>-</a:t>
            </a:r>
            <a:endParaRPr dirty="0"/>
          </a:p>
        </p:txBody>
      </p:sp>
      <p:sp>
        <p:nvSpPr>
          <p:cNvPr id="7" name="Textfeld 6"/>
          <p:cNvSpPr txBox="1"/>
          <p:nvPr/>
        </p:nvSpPr>
        <p:spPr bwMode="auto">
          <a:xfrm>
            <a:off x="399810" y="4018232"/>
            <a:ext cx="338554"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3600" dirty="0"/>
              <a:t>-</a:t>
            </a:r>
            <a:endParaRPr dirty="0"/>
          </a:p>
        </p:txBody>
      </p:sp>
      <p:sp>
        <p:nvSpPr>
          <p:cNvPr id="8" name="Textfeld 7"/>
          <p:cNvSpPr txBox="1"/>
          <p:nvPr/>
        </p:nvSpPr>
        <p:spPr bwMode="auto">
          <a:xfrm>
            <a:off x="394299" y="3547622"/>
            <a:ext cx="338554"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3600"/>
              <a:t>-</a:t>
            </a:r>
            <a:endParaRPr/>
          </a:p>
        </p:txBody>
      </p:sp>
      <p:sp>
        <p:nvSpPr>
          <p:cNvPr id="16" name="Textfeld 15"/>
          <p:cNvSpPr txBox="1"/>
          <p:nvPr/>
        </p:nvSpPr>
        <p:spPr bwMode="auto">
          <a:xfrm>
            <a:off x="399810" y="3077013"/>
            <a:ext cx="338554"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3600" dirty="0"/>
              <a:t>-</a:t>
            </a:r>
            <a:endParaRPr dirty="0"/>
          </a:p>
        </p:txBody>
      </p:sp>
      <p:sp>
        <p:nvSpPr>
          <p:cNvPr id="17" name="Slide Number Placeholder 3">
            <a:extLst>
              <a:ext uri="{FF2B5EF4-FFF2-40B4-BE49-F238E27FC236}">
                <a16:creationId xmlns:a16="http://schemas.microsoft.com/office/drawing/2014/main" id="{6CE2E563-F228-4F75-BAF6-C047AA998FE0}"/>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39</a:t>
            </a:fld>
            <a:endParaRPr lang="de-DE" dirty="0"/>
          </a:p>
        </p:txBody>
      </p:sp>
      <p:sp>
        <p:nvSpPr>
          <p:cNvPr id="21" name="Rectangle 7">
            <a:extLst>
              <a:ext uri="{FF2B5EF4-FFF2-40B4-BE49-F238E27FC236}">
                <a16:creationId xmlns:a16="http://schemas.microsoft.com/office/drawing/2014/main" id="{DF65141C-E2BE-4A8F-98CE-15D3AE899C14}"/>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22" name="Picture 21">
            <a:extLst>
              <a:ext uri="{FF2B5EF4-FFF2-40B4-BE49-F238E27FC236}">
                <a16:creationId xmlns:a16="http://schemas.microsoft.com/office/drawing/2014/main" id="{C8C657A8-3BBE-4418-91EF-72D14333F39F}"/>
              </a:ext>
            </a:extLst>
          </p:cNvPr>
          <p:cNvPicPr>
            <a:picLocks noChangeAspect="1"/>
          </p:cNvPicPr>
          <p:nvPr/>
        </p:nvPicPr>
        <p:blipFill rotWithShape="1">
          <a:blip r:embed="rId3">
            <a:extLst>
              <a:ext uri="{28A0092B-C50C-407E-A947-70E740481C1C}">
                <a14:useLocalDpi xmlns:a14="http://schemas.microsoft.com/office/drawing/2010/main" val="0"/>
              </a:ext>
            </a:extLst>
          </a:blip>
          <a:srcRect l="10857" t="29860" r="5339" b="32726"/>
          <a:stretch/>
        </p:blipFill>
        <p:spPr bwMode="auto">
          <a:xfrm>
            <a:off x="779182" y="2634917"/>
            <a:ext cx="6053048" cy="4229907"/>
          </a:xfrm>
          <a:prstGeom prst="rect">
            <a:avLst/>
          </a:prstGeom>
        </p:spPr>
      </p:pic>
      <p:pic>
        <p:nvPicPr>
          <p:cNvPr id="23" name="Picture 2" descr="Klassenzimmer, Komische Charaktere">
            <a:extLst>
              <a:ext uri="{FF2B5EF4-FFF2-40B4-BE49-F238E27FC236}">
                <a16:creationId xmlns:a16="http://schemas.microsoft.com/office/drawing/2014/main" id="{7767ABEC-C35D-46A5-98EC-3D6AC27C01CD}"/>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851052" y="1213440"/>
            <a:ext cx="594961" cy="48671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 name="TextBox 2"/>
          <p:cNvSpPr txBox="1"/>
          <p:nvPr/>
        </p:nvSpPr>
        <p:spPr bwMode="auto">
          <a:xfrm>
            <a:off x="276344" y="430645"/>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1.6: Kriterien eine Bildergeschichte</a:t>
            </a:r>
          </a:p>
        </p:txBody>
      </p:sp>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 name="Circle"/>
          <p:cNvSpPr/>
          <p:nvPr/>
        </p:nvSpPr>
        <p:spPr bwMode="auto">
          <a:xfrm>
            <a:off x="328399" y="1511639"/>
            <a:ext cx="431900" cy="425993"/>
          </a:xfrm>
          <a:custGeom>
            <a:avLst/>
            <a:gdLst>
              <a:gd name="connsiteX0" fmla="*/ 0 w 431900"/>
              <a:gd name="connsiteY0" fmla="*/ 212997 h 425993"/>
              <a:gd name="connsiteX1" fmla="*/ 215950 w 431900"/>
              <a:gd name="connsiteY1" fmla="*/ 0 h 425993"/>
              <a:gd name="connsiteX2" fmla="*/ 431900 w 431900"/>
              <a:gd name="connsiteY2" fmla="*/ 212997 h 425993"/>
              <a:gd name="connsiteX3" fmla="*/ 215950 w 431900"/>
              <a:gd name="connsiteY3" fmla="*/ 425994 h 425993"/>
              <a:gd name="connsiteX4" fmla="*/ 0 w 431900"/>
              <a:gd name="connsiteY4" fmla="*/ 212997 h 42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00" h="425993" fill="none" extrusionOk="0">
                <a:moveTo>
                  <a:pt x="0" y="212997"/>
                </a:moveTo>
                <a:cubicBezTo>
                  <a:pt x="-13088" y="110241"/>
                  <a:pt x="96812" y="-25681"/>
                  <a:pt x="215950" y="0"/>
                </a:cubicBezTo>
                <a:cubicBezTo>
                  <a:pt x="323106" y="5909"/>
                  <a:pt x="430138" y="78168"/>
                  <a:pt x="431900" y="212997"/>
                </a:cubicBezTo>
                <a:cubicBezTo>
                  <a:pt x="436348" y="359021"/>
                  <a:pt x="319159" y="441065"/>
                  <a:pt x="215950" y="425994"/>
                </a:cubicBezTo>
                <a:cubicBezTo>
                  <a:pt x="94469" y="398822"/>
                  <a:pt x="-23258" y="336620"/>
                  <a:pt x="0" y="212997"/>
                </a:cubicBezTo>
                <a:close/>
              </a:path>
              <a:path w="431900" h="425993" stroke="0" extrusionOk="0">
                <a:moveTo>
                  <a:pt x="0" y="212997"/>
                </a:moveTo>
                <a:cubicBezTo>
                  <a:pt x="-13879" y="86907"/>
                  <a:pt x="86174" y="19403"/>
                  <a:pt x="215950" y="0"/>
                </a:cubicBezTo>
                <a:cubicBezTo>
                  <a:pt x="329144" y="-3086"/>
                  <a:pt x="428471" y="83068"/>
                  <a:pt x="431900" y="212997"/>
                </a:cubicBezTo>
                <a:cubicBezTo>
                  <a:pt x="438395" y="358417"/>
                  <a:pt x="335921" y="437735"/>
                  <a:pt x="215950" y="425994"/>
                </a:cubicBezTo>
                <a:cubicBezTo>
                  <a:pt x="108710" y="436748"/>
                  <a:pt x="18460" y="340930"/>
                  <a:pt x="0" y="212997"/>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9" name="1"/>
          <p:cNvSpPr txBox="1"/>
          <p:nvPr/>
        </p:nvSpPr>
        <p:spPr bwMode="auto">
          <a:xfrm>
            <a:off x="453134" y="1502183"/>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a:t>1</a:t>
            </a:r>
            <a:endParaRPr/>
          </a:p>
        </p:txBody>
      </p:sp>
      <p:sp>
        <p:nvSpPr>
          <p:cNvPr id="10" name="TextBox 22"/>
          <p:cNvSpPr txBox="1"/>
          <p:nvPr/>
        </p:nvSpPr>
        <p:spPr bwMode="auto">
          <a:xfrm>
            <a:off x="841690" y="1480791"/>
            <a:ext cx="5237128"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Welche Kriterien zeichnen eine gute Bildergeschichte aus?</a:t>
            </a:r>
            <a:endParaRPr spc="50" dirty="0"/>
          </a:p>
          <a:p>
            <a:pPr>
              <a:defRPr/>
            </a:pPr>
            <a:r>
              <a:rPr lang="de-DE" spc="50" dirty="0"/>
              <a:t>Notiert Stichpunkte in Partnerarbeit. </a:t>
            </a:r>
            <a:endParaRPr spc="50" dirty="0"/>
          </a:p>
          <a:p>
            <a:pPr>
              <a:defRPr/>
            </a:pPr>
            <a:endParaRPr lang="de-DE" dirty="0"/>
          </a:p>
        </p:txBody>
      </p:sp>
      <p:sp>
        <p:nvSpPr>
          <p:cNvPr id="6" name="Textfeld 5"/>
          <p:cNvSpPr txBox="1"/>
          <p:nvPr/>
        </p:nvSpPr>
        <p:spPr bwMode="auto">
          <a:xfrm>
            <a:off x="403167" y="2631310"/>
            <a:ext cx="338554"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3600" dirty="0"/>
              <a:t>-</a:t>
            </a:r>
            <a:endParaRPr dirty="0"/>
          </a:p>
        </p:txBody>
      </p:sp>
      <p:sp>
        <p:nvSpPr>
          <p:cNvPr id="12" name="Textfeld 11"/>
          <p:cNvSpPr txBox="1"/>
          <p:nvPr/>
        </p:nvSpPr>
        <p:spPr bwMode="auto">
          <a:xfrm>
            <a:off x="398733" y="3023989"/>
            <a:ext cx="338554"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3600"/>
              <a:t>-</a:t>
            </a:r>
            <a:endParaRPr/>
          </a:p>
        </p:txBody>
      </p:sp>
      <p:sp>
        <p:nvSpPr>
          <p:cNvPr id="14" name="Textfeld 13"/>
          <p:cNvSpPr txBox="1"/>
          <p:nvPr/>
        </p:nvSpPr>
        <p:spPr bwMode="auto">
          <a:xfrm>
            <a:off x="403167" y="3387746"/>
            <a:ext cx="338554"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3600"/>
              <a:t>-</a:t>
            </a:r>
            <a:endParaRPr/>
          </a:p>
        </p:txBody>
      </p:sp>
      <p:sp>
        <p:nvSpPr>
          <p:cNvPr id="15" name="Textfeld 14"/>
          <p:cNvSpPr txBox="1"/>
          <p:nvPr/>
        </p:nvSpPr>
        <p:spPr bwMode="auto">
          <a:xfrm>
            <a:off x="398733" y="3861039"/>
            <a:ext cx="338554"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3600" dirty="0"/>
              <a:t>-</a:t>
            </a:r>
            <a:endParaRPr dirty="0"/>
          </a:p>
        </p:txBody>
      </p:sp>
      <p:sp>
        <p:nvSpPr>
          <p:cNvPr id="16" name="Slide Number Placeholder 3">
            <a:extLst>
              <a:ext uri="{FF2B5EF4-FFF2-40B4-BE49-F238E27FC236}">
                <a16:creationId xmlns:a16="http://schemas.microsoft.com/office/drawing/2014/main" id="{2C2A2210-9AF1-48E2-81A6-8CB102EC6F83}"/>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41</a:t>
            </a:fld>
            <a:endParaRPr lang="de-DE" dirty="0"/>
          </a:p>
        </p:txBody>
      </p:sp>
      <p:sp>
        <p:nvSpPr>
          <p:cNvPr id="18" name="Rectangle 7">
            <a:extLst>
              <a:ext uri="{FF2B5EF4-FFF2-40B4-BE49-F238E27FC236}">
                <a16:creationId xmlns:a16="http://schemas.microsoft.com/office/drawing/2014/main" id="{EF3549EB-AE1D-497F-8508-6136DA970FE2}"/>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19" name="Picture 18">
            <a:extLst>
              <a:ext uri="{FF2B5EF4-FFF2-40B4-BE49-F238E27FC236}">
                <a16:creationId xmlns:a16="http://schemas.microsoft.com/office/drawing/2014/main" id="{C3C94628-3A66-43F6-8AB9-28B59ECFD589}"/>
              </a:ext>
            </a:extLst>
          </p:cNvPr>
          <p:cNvPicPr>
            <a:picLocks noChangeAspect="1"/>
          </p:cNvPicPr>
          <p:nvPr/>
        </p:nvPicPr>
        <p:blipFill rotWithShape="1">
          <a:blip r:embed="rId3">
            <a:extLst>
              <a:ext uri="{28A0092B-C50C-407E-A947-70E740481C1C}">
                <a14:useLocalDpi xmlns:a14="http://schemas.microsoft.com/office/drawing/2010/main" val="0"/>
              </a:ext>
            </a:extLst>
          </a:blip>
          <a:srcRect l="38418" t="28082" r="5237" b="40007"/>
          <a:stretch/>
        </p:blipFill>
        <p:spPr bwMode="auto">
          <a:xfrm>
            <a:off x="737287" y="3133886"/>
            <a:ext cx="5305926" cy="4249553"/>
          </a:xfrm>
          <a:prstGeom prst="rect">
            <a:avLst/>
          </a:prstGeom>
        </p:spPr>
      </p:pic>
      <p:pic>
        <p:nvPicPr>
          <p:cNvPr id="17" name="Picture 4" descr="Icon, Symbol, Stift, Bleistift, Design">
            <a:extLst>
              <a:ext uri="{FF2B5EF4-FFF2-40B4-BE49-F238E27FC236}">
                <a16:creationId xmlns:a16="http://schemas.microsoft.com/office/drawing/2014/main" id="{9651779F-0133-47FA-AC1C-C645681B3BF1}"/>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860564" y="1738007"/>
            <a:ext cx="594960" cy="594960"/>
          </a:xfrm>
          <a:prstGeom prst="rect">
            <a:avLst/>
          </a:prstGeom>
          <a:noFill/>
          <a:ln>
            <a:noFill/>
          </a:ln>
        </p:spPr>
      </p:pic>
      <p:pic>
        <p:nvPicPr>
          <p:cNvPr id="20" name="Picture 2" descr="Klassenzimmer, Komische Charaktere">
            <a:extLst>
              <a:ext uri="{FF2B5EF4-FFF2-40B4-BE49-F238E27FC236}">
                <a16:creationId xmlns:a16="http://schemas.microsoft.com/office/drawing/2014/main" id="{A877E7B4-8A89-4CFF-950D-13A0C0C4FA65}"/>
              </a:ext>
            </a:extLst>
          </p:cNvPr>
          <p:cNvPicPr>
            <a:picLocks noChangeAspect="1" noChangeArrowheads="1"/>
          </p:cNvPicPr>
          <p:nvPr/>
        </p:nvPicPr>
        <p:blipFill>
          <a:blip r:embed="rId5">
            <a:duotone>
              <a:schemeClr val="accent6">
                <a:shade val="45000"/>
                <a:satMod val="135000"/>
              </a:schemeClr>
              <a:prstClr val="white"/>
            </a:duotone>
          </a:blip>
          <a:stretch/>
        </p:blipFill>
        <p:spPr bwMode="auto">
          <a:xfrm>
            <a:off x="5851052" y="1213440"/>
            <a:ext cx="594961" cy="48671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Picture 12"/>
          <p:cNvPicPr>
            <a:picLocks noChangeAspect="1"/>
          </p:cNvPicPr>
          <p:nvPr/>
        </p:nvPicPr>
        <p:blipFill>
          <a:blip r:embed="rId2">
            <a:clrChange>
              <a:clrFrom>
                <a:srgbClr val="FFFFFF"/>
              </a:clrFrom>
              <a:clrTo>
                <a:srgbClr val="FFFFFF">
                  <a:alpha val="0"/>
                </a:srgbClr>
              </a:clrTo>
            </a:clrChange>
          </a:blip>
          <a:srcRect l="13031" r="10058" b="6025"/>
          <a:stretch/>
        </p:blipFill>
        <p:spPr bwMode="auto">
          <a:xfrm>
            <a:off x="-623593" y="6075651"/>
            <a:ext cx="4688483" cy="3822101"/>
          </a:xfrm>
          <a:prstGeom prst="rect">
            <a:avLst/>
          </a:prstGeom>
        </p:spPr>
      </p:pic>
      <p:sp>
        <p:nvSpPr>
          <p:cNvPr id="11" name="Rectangle"/>
          <p:cNvSpPr/>
          <p:nvPr/>
        </p:nvSpPr>
        <p:spPr bwMode="auto">
          <a:xfrm>
            <a:off x="-1" y="8248"/>
            <a:ext cx="276345" cy="9898263"/>
          </a:xfrm>
          <a:prstGeom prst="rect">
            <a:avLst/>
          </a:prstGeom>
          <a:solidFill>
            <a:schemeClr val="accent6">
              <a:lumMod val="60000"/>
              <a:lumOff val="40000"/>
            </a:schemeClr>
          </a:solidFill>
          <a:ln w="19050" cap="flat">
            <a:solidFill>
              <a:schemeClr val="accent6">
                <a:lumMod val="60000"/>
                <a:lumOff val="40000"/>
              </a:schemeClr>
            </a:solidFill>
            <a:prstDash val="solid"/>
            <a:miter lim="800000"/>
          </a:ln>
          <a:effectLst/>
        </p:spPr>
        <p:txBody>
          <a:bodyPr wrap="square" lIns="45718" tIns="45718" rIns="45718" bIns="45718" numCol="1" anchor="ctr">
            <a:noAutofit/>
          </a:bodyPr>
          <a:lstStyle/>
          <a:p>
            <a:pPr>
              <a:defRPr>
                <a:solidFill>
                  <a:srgbClr val="FFFFFF"/>
                </a:solidFill>
                <a:latin typeface="Fibel Nord"/>
                <a:ea typeface="Fibel Nord"/>
                <a:cs typeface="Fibel Nord"/>
              </a:defRPr>
            </a:pPr>
            <a:endParaRPr>
              <a:solidFill>
                <a:schemeClr val="accent6">
                  <a:lumMod val="75000"/>
                </a:schemeClr>
              </a:solidFill>
            </a:endParaRPr>
          </a:p>
        </p:txBody>
      </p:sp>
      <p:sp>
        <p:nvSpPr>
          <p:cNvPr id="2" name="TextBox 1"/>
          <p:cNvSpPr txBox="1"/>
          <p:nvPr/>
        </p:nvSpPr>
        <p:spPr bwMode="auto">
          <a:xfrm>
            <a:off x="644838" y="450499"/>
            <a:ext cx="6305312" cy="95410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800" dirty="0">
                <a:latin typeface="Calibri"/>
              </a:rPr>
              <a:t>Werfen Sie einen Blick in die </a:t>
            </a:r>
            <a:r>
              <a:rPr lang="de-DE" sz="2800" dirty="0" err="1">
                <a:latin typeface="Calibri"/>
              </a:rPr>
              <a:t>Posterrolle</a:t>
            </a:r>
            <a:r>
              <a:rPr lang="de-DE" sz="2800" dirty="0">
                <a:latin typeface="Calibri"/>
              </a:rPr>
              <a:t>    für die unten aufgeführten Gegenstände.</a:t>
            </a:r>
            <a:endParaRPr dirty="0"/>
          </a:p>
        </p:txBody>
      </p:sp>
      <p:sp>
        <p:nvSpPr>
          <p:cNvPr id="19" name="TextBox 18"/>
          <p:cNvSpPr txBox="1"/>
          <p:nvPr/>
        </p:nvSpPr>
        <p:spPr bwMode="auto">
          <a:xfrm>
            <a:off x="644838" y="1567925"/>
            <a:ext cx="5854658"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2000" dirty="0">
                <a:latin typeface="Calibri"/>
              </a:rPr>
              <a:t>Plakat „Lernfortschritt“</a:t>
            </a:r>
            <a:endParaRPr sz="1400" dirty="0"/>
          </a:p>
        </p:txBody>
      </p:sp>
      <p:pic>
        <p:nvPicPr>
          <p:cNvPr id="26" name="Picture 25"/>
          <p:cNvPicPr>
            <a:picLocks noChangeAspect="1"/>
          </p:cNvPicPr>
          <p:nvPr/>
        </p:nvPicPr>
        <p:blipFill>
          <a:blip r:embed="rId3">
            <a:duotone>
              <a:schemeClr val="accent6">
                <a:shade val="45000"/>
                <a:satMod val="135000"/>
              </a:schemeClr>
              <a:prstClr val="white"/>
            </a:duotone>
          </a:blip>
          <a:stretch/>
        </p:blipFill>
        <p:spPr bwMode="auto">
          <a:xfrm rot="15759340">
            <a:off x="2013832" y="6257942"/>
            <a:ext cx="1817892" cy="1738359"/>
          </a:xfrm>
          <a:prstGeom prst="rect">
            <a:avLst/>
          </a:prstGeom>
        </p:spPr>
      </p:pic>
      <p:sp>
        <p:nvSpPr>
          <p:cNvPr id="10" name="Slide Number Placeholder 3">
            <a:extLst>
              <a:ext uri="{FF2B5EF4-FFF2-40B4-BE49-F238E27FC236}">
                <a16:creationId xmlns:a16="http://schemas.microsoft.com/office/drawing/2014/main" id="{B71304A8-4427-4B62-8ED4-53B40294FA0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43</a:t>
            </a:fld>
            <a:endParaRPr lang="de-DE" dirty="0"/>
          </a:p>
        </p:txBody>
      </p:sp>
      <p:pic>
        <p:nvPicPr>
          <p:cNvPr id="5" name="Grafik 4" descr="Ein Bild, das Cartoon enthält.&#10;&#10;Automatisch generierte Beschreibung">
            <a:extLst>
              <a:ext uri="{FF2B5EF4-FFF2-40B4-BE49-F238E27FC236}">
                <a16:creationId xmlns:a16="http://schemas.microsoft.com/office/drawing/2014/main" id="{95647B57-9E2C-BA4D-9B60-E9C633155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869" y="3123015"/>
            <a:ext cx="3406042" cy="238920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ounded Rectangle"/>
          <p:cNvSpPr/>
          <p:nvPr/>
        </p:nvSpPr>
        <p:spPr bwMode="auto">
          <a:xfrm>
            <a:off x="457578" y="456936"/>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r>
              <a:rPr lang="de-DE" sz="6600" dirty="0">
                <a:solidFill>
                  <a:schemeClr val="accent2">
                    <a:lumMod val="50000"/>
                  </a:schemeClr>
                </a:solidFill>
                <a:latin typeface="Kollektif"/>
                <a:ea typeface="Noteworthy Light"/>
              </a:rPr>
              <a:t>Vergangenheit</a:t>
            </a:r>
            <a:endParaRPr dirty="0"/>
          </a:p>
          <a:p>
            <a:pPr algn="ctr">
              <a:defRPr>
                <a:solidFill>
                  <a:srgbClr val="FFFFFF"/>
                </a:solidFill>
                <a:latin typeface="+mn-lt"/>
                <a:ea typeface="+mn-ea"/>
                <a:cs typeface="+mn-cs"/>
              </a:defRPr>
            </a:pPr>
            <a:endParaRPr sz="6600" dirty="0">
              <a:solidFill>
                <a:schemeClr val="accent2">
                  <a:lumMod val="50000"/>
                </a:schemeClr>
              </a:solidFill>
              <a:latin typeface="Kollektif"/>
              <a:ea typeface="Noteworthy Light"/>
            </a:endParaRPr>
          </a:p>
        </p:txBody>
      </p:sp>
      <p:sp>
        <p:nvSpPr>
          <p:cNvPr id="5" name="Rounded Rectangle"/>
          <p:cNvSpPr/>
          <p:nvPr/>
        </p:nvSpPr>
        <p:spPr bwMode="auto">
          <a:xfrm>
            <a:off x="457578" y="3626593"/>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r>
              <a:rPr lang="de-DE" sz="6000">
                <a:solidFill>
                  <a:schemeClr val="accent2">
                    <a:lumMod val="50000"/>
                  </a:schemeClr>
                </a:solidFill>
                <a:latin typeface="Kollektif"/>
                <a:ea typeface="Noteworthy Light"/>
                <a:cs typeface="Calibri"/>
              </a:rPr>
              <a:t>wechselnde Satzanfänge</a:t>
            </a:r>
            <a:endParaRPr/>
          </a:p>
          <a:p>
            <a:pPr algn="ctr">
              <a:defRPr>
                <a:solidFill>
                  <a:srgbClr val="FFFFFF"/>
                </a:solidFill>
                <a:latin typeface="+mn-lt"/>
                <a:ea typeface="+mn-ea"/>
                <a:cs typeface="+mn-cs"/>
              </a:defRPr>
            </a:pPr>
            <a:endParaRPr sz="6000">
              <a:solidFill>
                <a:schemeClr val="accent2">
                  <a:lumMod val="50000"/>
                </a:schemeClr>
              </a:solidFill>
              <a:latin typeface="Kollektif"/>
              <a:ea typeface="Noteworthy Light"/>
              <a:cs typeface="Calibri"/>
            </a:endParaRPr>
          </a:p>
        </p:txBody>
      </p:sp>
      <p:sp>
        <p:nvSpPr>
          <p:cNvPr id="6" name="Rounded Rectangle"/>
          <p:cNvSpPr/>
          <p:nvPr/>
        </p:nvSpPr>
        <p:spPr bwMode="auto">
          <a:xfrm>
            <a:off x="457579" y="6796777"/>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r>
              <a:rPr lang="de-DE" sz="6000">
                <a:solidFill>
                  <a:schemeClr val="accent2">
                    <a:lumMod val="50000"/>
                  </a:schemeClr>
                </a:solidFill>
                <a:latin typeface="Kollektif"/>
                <a:ea typeface="Noteworthy Light"/>
                <a:cs typeface="Calibri"/>
              </a:rPr>
              <a:t>wörtliche Rede</a:t>
            </a:r>
            <a:endParaRPr/>
          </a:p>
          <a:p>
            <a:pPr algn="ctr">
              <a:defRPr>
                <a:solidFill>
                  <a:srgbClr val="FFFFFF"/>
                </a:solidFill>
                <a:latin typeface="+mn-lt"/>
                <a:ea typeface="+mn-ea"/>
                <a:cs typeface="+mn-cs"/>
              </a:defRPr>
            </a:pPr>
            <a:endParaRPr lang="de-DE" sz="6000">
              <a:solidFill>
                <a:schemeClr val="accent2">
                  <a:lumMod val="50000"/>
                </a:schemeClr>
              </a:solidFill>
              <a:latin typeface="Kollektif"/>
              <a:ea typeface="Noteworthy Light"/>
              <a:cs typeface="Calibri"/>
            </a:endParaRPr>
          </a:p>
        </p:txBody>
      </p:sp>
      <p:pic>
        <p:nvPicPr>
          <p:cNvPr id="7" name="Picture 2" descr="Karikatur, Symbol, Die Glühbirne"/>
          <p:cNvPicPr>
            <a:picLocks noChangeAspect="1" noChangeArrowheads="1"/>
          </p:cNvPicPr>
          <p:nvPr/>
        </p:nvPicPr>
        <p:blipFill>
          <a:blip r:embed="rId2"/>
          <a:stretch/>
        </p:blipFill>
        <p:spPr bwMode="auto">
          <a:xfrm rot="20534755">
            <a:off x="5731579" y="327518"/>
            <a:ext cx="800876" cy="845739"/>
          </a:xfrm>
          <a:prstGeom prst="rect">
            <a:avLst/>
          </a:prstGeom>
          <a:noFill/>
        </p:spPr>
      </p:pic>
      <p:pic>
        <p:nvPicPr>
          <p:cNvPr id="8" name="Picture 2" descr="Karikatur, Symbol, Die Glühbirne"/>
          <p:cNvPicPr>
            <a:picLocks noChangeAspect="1" noChangeArrowheads="1"/>
          </p:cNvPicPr>
          <p:nvPr/>
        </p:nvPicPr>
        <p:blipFill>
          <a:blip r:embed="rId2"/>
          <a:stretch/>
        </p:blipFill>
        <p:spPr bwMode="auto">
          <a:xfrm rot="20534755">
            <a:off x="5731580" y="3571039"/>
            <a:ext cx="800876" cy="845739"/>
          </a:xfrm>
          <a:prstGeom prst="rect">
            <a:avLst/>
          </a:prstGeom>
          <a:noFill/>
        </p:spPr>
      </p:pic>
      <p:pic>
        <p:nvPicPr>
          <p:cNvPr id="9" name="Picture 2" descr="Karikatur, Symbol, Die Glühbirne"/>
          <p:cNvPicPr>
            <a:picLocks noChangeAspect="1" noChangeArrowheads="1"/>
          </p:cNvPicPr>
          <p:nvPr/>
        </p:nvPicPr>
        <p:blipFill>
          <a:blip r:embed="rId2"/>
          <a:stretch/>
        </p:blipFill>
        <p:spPr bwMode="auto">
          <a:xfrm rot="20534755">
            <a:off x="5765847" y="6769754"/>
            <a:ext cx="800876" cy="845739"/>
          </a:xfrm>
          <a:prstGeom prst="rect">
            <a:avLst/>
          </a:prstGeom>
          <a:noFill/>
        </p:spPr>
      </p:pic>
      <p:sp>
        <p:nvSpPr>
          <p:cNvPr id="10" name="Textfeld 9"/>
          <p:cNvSpPr txBox="1"/>
          <p:nvPr/>
        </p:nvSpPr>
        <p:spPr bwMode="auto">
          <a:xfrm rot="21104208">
            <a:off x="1288471" y="2450051"/>
            <a:ext cx="1415772" cy="400110"/>
          </a:xfrm>
          <a:custGeom>
            <a:avLst/>
            <a:gdLst>
              <a:gd name="connsiteX0" fmla="*/ 0 w 1415772"/>
              <a:gd name="connsiteY0" fmla="*/ 0 h 400110"/>
              <a:gd name="connsiteX1" fmla="*/ 457766 w 1415772"/>
              <a:gd name="connsiteY1" fmla="*/ 0 h 400110"/>
              <a:gd name="connsiteX2" fmla="*/ 915533 w 1415772"/>
              <a:gd name="connsiteY2" fmla="*/ 0 h 400110"/>
              <a:gd name="connsiteX3" fmla="*/ 1415772 w 1415772"/>
              <a:gd name="connsiteY3" fmla="*/ 0 h 400110"/>
              <a:gd name="connsiteX4" fmla="*/ 1415772 w 1415772"/>
              <a:gd name="connsiteY4" fmla="*/ 400110 h 400110"/>
              <a:gd name="connsiteX5" fmla="*/ 929690 w 1415772"/>
              <a:gd name="connsiteY5" fmla="*/ 400110 h 400110"/>
              <a:gd name="connsiteX6" fmla="*/ 429451 w 1415772"/>
              <a:gd name="connsiteY6" fmla="*/ 400110 h 400110"/>
              <a:gd name="connsiteX7" fmla="*/ 0 w 1415772"/>
              <a:gd name="connsiteY7" fmla="*/ 400110 h 400110"/>
              <a:gd name="connsiteX8" fmla="*/ 0 w 1415772"/>
              <a:gd name="connsiteY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5772" h="400110" fill="none" extrusionOk="0">
                <a:moveTo>
                  <a:pt x="0" y="0"/>
                </a:moveTo>
                <a:cubicBezTo>
                  <a:pt x="147682" y="-54038"/>
                  <a:pt x="247682" y="48503"/>
                  <a:pt x="457766" y="0"/>
                </a:cubicBezTo>
                <a:cubicBezTo>
                  <a:pt x="667850" y="-48503"/>
                  <a:pt x="779673" y="10871"/>
                  <a:pt x="915533" y="0"/>
                </a:cubicBezTo>
                <a:cubicBezTo>
                  <a:pt x="1051393" y="-10871"/>
                  <a:pt x="1277238" y="10321"/>
                  <a:pt x="1415772" y="0"/>
                </a:cubicBezTo>
                <a:cubicBezTo>
                  <a:pt x="1429784" y="163049"/>
                  <a:pt x="1374840" y="245686"/>
                  <a:pt x="1415772" y="400110"/>
                </a:cubicBezTo>
                <a:cubicBezTo>
                  <a:pt x="1236651" y="411479"/>
                  <a:pt x="1075895" y="387141"/>
                  <a:pt x="929690" y="400110"/>
                </a:cubicBezTo>
                <a:cubicBezTo>
                  <a:pt x="783485" y="413079"/>
                  <a:pt x="631070" y="356989"/>
                  <a:pt x="429451" y="400110"/>
                </a:cubicBezTo>
                <a:cubicBezTo>
                  <a:pt x="227832" y="443231"/>
                  <a:pt x="149290" y="385625"/>
                  <a:pt x="0" y="400110"/>
                </a:cubicBezTo>
                <a:cubicBezTo>
                  <a:pt x="-38765" y="277570"/>
                  <a:pt x="16583" y="141160"/>
                  <a:pt x="0" y="0"/>
                </a:cubicBezTo>
                <a:close/>
              </a:path>
              <a:path w="1415772" h="400110" stroke="0" extrusionOk="0">
                <a:moveTo>
                  <a:pt x="0" y="0"/>
                </a:moveTo>
                <a:cubicBezTo>
                  <a:pt x="136561" y="-59768"/>
                  <a:pt x="306661" y="36487"/>
                  <a:pt x="500239" y="0"/>
                </a:cubicBezTo>
                <a:cubicBezTo>
                  <a:pt x="693817" y="-36487"/>
                  <a:pt x="821507" y="309"/>
                  <a:pt x="972163" y="0"/>
                </a:cubicBezTo>
                <a:cubicBezTo>
                  <a:pt x="1122819" y="-309"/>
                  <a:pt x="1226114" y="36913"/>
                  <a:pt x="1415772" y="0"/>
                </a:cubicBezTo>
                <a:cubicBezTo>
                  <a:pt x="1462052" y="149675"/>
                  <a:pt x="1368544" y="301090"/>
                  <a:pt x="1415772" y="400110"/>
                </a:cubicBezTo>
                <a:cubicBezTo>
                  <a:pt x="1296049" y="410896"/>
                  <a:pt x="1138937" y="382459"/>
                  <a:pt x="943848" y="400110"/>
                </a:cubicBezTo>
                <a:cubicBezTo>
                  <a:pt x="748759" y="417761"/>
                  <a:pt x="593751" y="349059"/>
                  <a:pt x="500239" y="400110"/>
                </a:cubicBezTo>
                <a:cubicBezTo>
                  <a:pt x="406727" y="451161"/>
                  <a:pt x="187096" y="346467"/>
                  <a:pt x="0" y="400110"/>
                </a:cubicBezTo>
                <a:cubicBezTo>
                  <a:pt x="-2125" y="239750"/>
                  <a:pt x="25995" y="123327"/>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Naima </a:t>
            </a:r>
            <a:r>
              <a:rPr lang="de-DE" sz="2000" b="1" u="sng">
                <a:solidFill>
                  <a:schemeClr val="accent2">
                    <a:lumMod val="50000"/>
                  </a:schemeClr>
                </a:solidFill>
                <a:latin typeface="Noteworthy Light"/>
                <a:ea typeface="Noteworthy Light"/>
              </a:rPr>
              <a:t>ging</a:t>
            </a:r>
            <a:r>
              <a:rPr lang="de-DE" sz="2000">
                <a:solidFill>
                  <a:schemeClr val="accent2">
                    <a:lumMod val="50000"/>
                  </a:schemeClr>
                </a:solidFill>
                <a:latin typeface="Noteworthy Light"/>
                <a:ea typeface="Noteworthy Light"/>
              </a:rPr>
              <a:t>…</a:t>
            </a:r>
            <a:endParaRPr/>
          </a:p>
        </p:txBody>
      </p:sp>
      <p:sp>
        <p:nvSpPr>
          <p:cNvPr id="11" name="Textfeld 10"/>
          <p:cNvSpPr txBox="1"/>
          <p:nvPr/>
        </p:nvSpPr>
        <p:spPr bwMode="auto">
          <a:xfrm rot="577475">
            <a:off x="4151461" y="2493410"/>
            <a:ext cx="1813317" cy="400110"/>
          </a:xfrm>
          <a:custGeom>
            <a:avLst/>
            <a:gdLst>
              <a:gd name="connsiteX0" fmla="*/ 0 w 1813317"/>
              <a:gd name="connsiteY0" fmla="*/ 0 h 400110"/>
              <a:gd name="connsiteX1" fmla="*/ 417063 w 1813317"/>
              <a:gd name="connsiteY1" fmla="*/ 0 h 400110"/>
              <a:gd name="connsiteX2" fmla="*/ 852259 w 1813317"/>
              <a:gd name="connsiteY2" fmla="*/ 0 h 400110"/>
              <a:gd name="connsiteX3" fmla="*/ 1269322 w 1813317"/>
              <a:gd name="connsiteY3" fmla="*/ 0 h 400110"/>
              <a:gd name="connsiteX4" fmla="*/ 1813317 w 1813317"/>
              <a:gd name="connsiteY4" fmla="*/ 0 h 400110"/>
              <a:gd name="connsiteX5" fmla="*/ 1813317 w 1813317"/>
              <a:gd name="connsiteY5" fmla="*/ 400110 h 400110"/>
              <a:gd name="connsiteX6" fmla="*/ 1359988 w 1813317"/>
              <a:gd name="connsiteY6" fmla="*/ 400110 h 400110"/>
              <a:gd name="connsiteX7" fmla="*/ 942925 w 1813317"/>
              <a:gd name="connsiteY7" fmla="*/ 400110 h 400110"/>
              <a:gd name="connsiteX8" fmla="*/ 543995 w 1813317"/>
              <a:gd name="connsiteY8" fmla="*/ 400110 h 400110"/>
              <a:gd name="connsiteX9" fmla="*/ 0 w 1813317"/>
              <a:gd name="connsiteY9" fmla="*/ 400110 h 400110"/>
              <a:gd name="connsiteX10" fmla="*/ 0 w 1813317"/>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317" h="400110" fill="none" extrusionOk="0">
                <a:moveTo>
                  <a:pt x="0" y="0"/>
                </a:moveTo>
                <a:cubicBezTo>
                  <a:pt x="89908" y="-39169"/>
                  <a:pt x="308389" y="13662"/>
                  <a:pt x="417063" y="0"/>
                </a:cubicBezTo>
                <a:cubicBezTo>
                  <a:pt x="525737" y="-13662"/>
                  <a:pt x="734606" y="45641"/>
                  <a:pt x="852259" y="0"/>
                </a:cubicBezTo>
                <a:cubicBezTo>
                  <a:pt x="969912" y="-45641"/>
                  <a:pt x="1117968" y="45693"/>
                  <a:pt x="1269322" y="0"/>
                </a:cubicBezTo>
                <a:cubicBezTo>
                  <a:pt x="1420676" y="-45693"/>
                  <a:pt x="1603304" y="33780"/>
                  <a:pt x="1813317" y="0"/>
                </a:cubicBezTo>
                <a:cubicBezTo>
                  <a:pt x="1824093" y="110037"/>
                  <a:pt x="1803550" y="281136"/>
                  <a:pt x="1813317" y="400110"/>
                </a:cubicBezTo>
                <a:cubicBezTo>
                  <a:pt x="1616521" y="403582"/>
                  <a:pt x="1585579" y="360519"/>
                  <a:pt x="1359988" y="400110"/>
                </a:cubicBezTo>
                <a:cubicBezTo>
                  <a:pt x="1134397" y="439701"/>
                  <a:pt x="1027419" y="392299"/>
                  <a:pt x="942925" y="400110"/>
                </a:cubicBezTo>
                <a:cubicBezTo>
                  <a:pt x="858431" y="407921"/>
                  <a:pt x="669891" y="352903"/>
                  <a:pt x="543995" y="400110"/>
                </a:cubicBezTo>
                <a:cubicBezTo>
                  <a:pt x="418099" y="447317"/>
                  <a:pt x="222212" y="341111"/>
                  <a:pt x="0" y="400110"/>
                </a:cubicBezTo>
                <a:cubicBezTo>
                  <a:pt x="-25995" y="210997"/>
                  <a:pt x="33562" y="132758"/>
                  <a:pt x="0" y="0"/>
                </a:cubicBezTo>
                <a:close/>
              </a:path>
              <a:path w="1813317" h="400110" stroke="0" extrusionOk="0">
                <a:moveTo>
                  <a:pt x="0" y="0"/>
                </a:moveTo>
                <a:cubicBezTo>
                  <a:pt x="186299" y="-21552"/>
                  <a:pt x="297340" y="32239"/>
                  <a:pt x="489596" y="0"/>
                </a:cubicBezTo>
                <a:cubicBezTo>
                  <a:pt x="681852" y="-32239"/>
                  <a:pt x="807143" y="14267"/>
                  <a:pt x="942925" y="0"/>
                </a:cubicBezTo>
                <a:cubicBezTo>
                  <a:pt x="1078707" y="-14267"/>
                  <a:pt x="1254538" y="32916"/>
                  <a:pt x="1359988" y="0"/>
                </a:cubicBezTo>
                <a:cubicBezTo>
                  <a:pt x="1465438" y="-32916"/>
                  <a:pt x="1592817" y="14439"/>
                  <a:pt x="1813317" y="0"/>
                </a:cubicBezTo>
                <a:cubicBezTo>
                  <a:pt x="1824859" y="165237"/>
                  <a:pt x="1802959" y="309696"/>
                  <a:pt x="1813317" y="400110"/>
                </a:cubicBezTo>
                <a:cubicBezTo>
                  <a:pt x="1662577" y="436568"/>
                  <a:pt x="1549036" y="362979"/>
                  <a:pt x="1359988" y="400110"/>
                </a:cubicBezTo>
                <a:cubicBezTo>
                  <a:pt x="1170940" y="437241"/>
                  <a:pt x="1118767" y="397589"/>
                  <a:pt x="888525" y="400110"/>
                </a:cubicBezTo>
                <a:cubicBezTo>
                  <a:pt x="658283" y="402631"/>
                  <a:pt x="582305" y="395105"/>
                  <a:pt x="417063" y="400110"/>
                </a:cubicBezTo>
                <a:cubicBezTo>
                  <a:pt x="251821" y="405115"/>
                  <a:pt x="143793" y="382559"/>
                  <a:pt x="0" y="400110"/>
                </a:cubicBezTo>
                <a:cubicBezTo>
                  <a:pt x="-17837" y="205992"/>
                  <a:pt x="38931" y="117541"/>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Matteo </a:t>
            </a:r>
            <a:r>
              <a:rPr lang="de-DE" sz="2000" b="1" u="sng">
                <a:solidFill>
                  <a:schemeClr val="accent2">
                    <a:lumMod val="50000"/>
                  </a:schemeClr>
                </a:solidFill>
                <a:latin typeface="Noteworthy Light"/>
                <a:ea typeface="Noteworthy Light"/>
              </a:rPr>
              <a:t>dachte</a:t>
            </a:r>
            <a:r>
              <a:rPr lang="de-DE" sz="2000">
                <a:solidFill>
                  <a:schemeClr val="accent2">
                    <a:lumMod val="50000"/>
                  </a:schemeClr>
                </a:solidFill>
                <a:latin typeface="Noteworthy Light"/>
                <a:ea typeface="Noteworthy Light"/>
              </a:rPr>
              <a:t>…</a:t>
            </a:r>
            <a:endParaRPr/>
          </a:p>
        </p:txBody>
      </p:sp>
      <p:sp>
        <p:nvSpPr>
          <p:cNvPr id="12" name="Textfeld 11"/>
          <p:cNvSpPr txBox="1"/>
          <p:nvPr/>
        </p:nvSpPr>
        <p:spPr bwMode="auto">
          <a:xfrm rot="20987494">
            <a:off x="665772" y="5635177"/>
            <a:ext cx="1204176" cy="400110"/>
          </a:xfrm>
          <a:custGeom>
            <a:avLst/>
            <a:gdLst>
              <a:gd name="connsiteX0" fmla="*/ 0 w 1204176"/>
              <a:gd name="connsiteY0" fmla="*/ 0 h 400110"/>
              <a:gd name="connsiteX1" fmla="*/ 389350 w 1204176"/>
              <a:gd name="connsiteY1" fmla="*/ 0 h 400110"/>
              <a:gd name="connsiteX2" fmla="*/ 778700 w 1204176"/>
              <a:gd name="connsiteY2" fmla="*/ 0 h 400110"/>
              <a:gd name="connsiteX3" fmla="*/ 1204176 w 1204176"/>
              <a:gd name="connsiteY3" fmla="*/ 0 h 400110"/>
              <a:gd name="connsiteX4" fmla="*/ 1204176 w 1204176"/>
              <a:gd name="connsiteY4" fmla="*/ 400110 h 400110"/>
              <a:gd name="connsiteX5" fmla="*/ 790742 w 1204176"/>
              <a:gd name="connsiteY5" fmla="*/ 400110 h 400110"/>
              <a:gd name="connsiteX6" fmla="*/ 365267 w 1204176"/>
              <a:gd name="connsiteY6" fmla="*/ 400110 h 400110"/>
              <a:gd name="connsiteX7" fmla="*/ 0 w 1204176"/>
              <a:gd name="connsiteY7" fmla="*/ 400110 h 400110"/>
              <a:gd name="connsiteX8" fmla="*/ 0 w 1204176"/>
              <a:gd name="connsiteY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176" h="400110" fill="none" extrusionOk="0">
                <a:moveTo>
                  <a:pt x="0" y="0"/>
                </a:moveTo>
                <a:cubicBezTo>
                  <a:pt x="155604" y="-5212"/>
                  <a:pt x="229219" y="20990"/>
                  <a:pt x="389350" y="0"/>
                </a:cubicBezTo>
                <a:cubicBezTo>
                  <a:pt x="549481" y="-20990"/>
                  <a:pt x="678792" y="39514"/>
                  <a:pt x="778700" y="0"/>
                </a:cubicBezTo>
                <a:cubicBezTo>
                  <a:pt x="878608" y="-39514"/>
                  <a:pt x="1067730" y="46612"/>
                  <a:pt x="1204176" y="0"/>
                </a:cubicBezTo>
                <a:cubicBezTo>
                  <a:pt x="1218188" y="163049"/>
                  <a:pt x="1163244" y="245686"/>
                  <a:pt x="1204176" y="400110"/>
                </a:cubicBezTo>
                <a:cubicBezTo>
                  <a:pt x="1096834" y="411292"/>
                  <a:pt x="934774" y="383277"/>
                  <a:pt x="790742" y="400110"/>
                </a:cubicBezTo>
                <a:cubicBezTo>
                  <a:pt x="646710" y="416943"/>
                  <a:pt x="464758" y="352576"/>
                  <a:pt x="365267" y="400110"/>
                </a:cubicBezTo>
                <a:cubicBezTo>
                  <a:pt x="265776" y="447644"/>
                  <a:pt x="132409" y="371090"/>
                  <a:pt x="0" y="400110"/>
                </a:cubicBezTo>
                <a:cubicBezTo>
                  <a:pt x="-38765" y="277570"/>
                  <a:pt x="16583" y="141160"/>
                  <a:pt x="0" y="0"/>
                </a:cubicBezTo>
                <a:close/>
              </a:path>
              <a:path w="1204176" h="400110" stroke="0" extrusionOk="0">
                <a:moveTo>
                  <a:pt x="0" y="0"/>
                </a:moveTo>
                <a:cubicBezTo>
                  <a:pt x="151294" y="-45395"/>
                  <a:pt x="303367" y="19914"/>
                  <a:pt x="425476" y="0"/>
                </a:cubicBezTo>
                <a:cubicBezTo>
                  <a:pt x="547585" y="-19914"/>
                  <a:pt x="684424" y="6594"/>
                  <a:pt x="826868" y="0"/>
                </a:cubicBezTo>
                <a:cubicBezTo>
                  <a:pt x="969312" y="-6594"/>
                  <a:pt x="1117786" y="12552"/>
                  <a:pt x="1204176" y="0"/>
                </a:cubicBezTo>
                <a:cubicBezTo>
                  <a:pt x="1250456" y="149675"/>
                  <a:pt x="1156948" y="301090"/>
                  <a:pt x="1204176" y="400110"/>
                </a:cubicBezTo>
                <a:cubicBezTo>
                  <a:pt x="1063133" y="400430"/>
                  <a:pt x="923713" y="367911"/>
                  <a:pt x="802784" y="400110"/>
                </a:cubicBezTo>
                <a:cubicBezTo>
                  <a:pt x="681855" y="432309"/>
                  <a:pt x="608699" y="390595"/>
                  <a:pt x="425476" y="400110"/>
                </a:cubicBezTo>
                <a:cubicBezTo>
                  <a:pt x="242253" y="409625"/>
                  <a:pt x="116664" y="389091"/>
                  <a:pt x="0" y="400110"/>
                </a:cubicBezTo>
                <a:cubicBezTo>
                  <a:pt x="-2125" y="239750"/>
                  <a:pt x="25995" y="123327"/>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dirty="0">
                <a:solidFill>
                  <a:schemeClr val="accent2">
                    <a:lumMod val="50000"/>
                  </a:schemeClr>
                </a:solidFill>
                <a:latin typeface="Noteworthy Light"/>
                <a:ea typeface="Noteworthy Light"/>
              </a:rPr>
              <a:t>Zu Beginn</a:t>
            </a:r>
            <a:endParaRPr dirty="0"/>
          </a:p>
        </p:txBody>
      </p:sp>
      <p:sp>
        <p:nvSpPr>
          <p:cNvPr id="13" name="Textfeld 12"/>
          <p:cNvSpPr txBox="1"/>
          <p:nvPr/>
        </p:nvSpPr>
        <p:spPr bwMode="auto">
          <a:xfrm>
            <a:off x="2327459" y="5518416"/>
            <a:ext cx="1002197" cy="400110"/>
          </a:xfrm>
          <a:custGeom>
            <a:avLst/>
            <a:gdLst>
              <a:gd name="connsiteX0" fmla="*/ 0 w 1002197"/>
              <a:gd name="connsiteY0" fmla="*/ 0 h 400110"/>
              <a:gd name="connsiteX1" fmla="*/ 501099 w 1002197"/>
              <a:gd name="connsiteY1" fmla="*/ 0 h 400110"/>
              <a:gd name="connsiteX2" fmla="*/ 1002197 w 1002197"/>
              <a:gd name="connsiteY2" fmla="*/ 0 h 400110"/>
              <a:gd name="connsiteX3" fmla="*/ 1002197 w 1002197"/>
              <a:gd name="connsiteY3" fmla="*/ 400110 h 400110"/>
              <a:gd name="connsiteX4" fmla="*/ 491077 w 1002197"/>
              <a:gd name="connsiteY4" fmla="*/ 400110 h 400110"/>
              <a:gd name="connsiteX5" fmla="*/ 0 w 1002197"/>
              <a:gd name="connsiteY5" fmla="*/ 400110 h 400110"/>
              <a:gd name="connsiteX6" fmla="*/ 0 w 1002197"/>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197" h="400110" fill="none" extrusionOk="0">
                <a:moveTo>
                  <a:pt x="0" y="0"/>
                </a:moveTo>
                <a:cubicBezTo>
                  <a:pt x="106856" y="-15183"/>
                  <a:pt x="351983" y="20340"/>
                  <a:pt x="501099" y="0"/>
                </a:cubicBezTo>
                <a:cubicBezTo>
                  <a:pt x="650215" y="-20340"/>
                  <a:pt x="806321" y="52045"/>
                  <a:pt x="1002197" y="0"/>
                </a:cubicBezTo>
                <a:cubicBezTo>
                  <a:pt x="1025649" y="120746"/>
                  <a:pt x="999290" y="305855"/>
                  <a:pt x="1002197" y="400110"/>
                </a:cubicBezTo>
                <a:cubicBezTo>
                  <a:pt x="782392" y="451940"/>
                  <a:pt x="684677" y="397065"/>
                  <a:pt x="491077" y="400110"/>
                </a:cubicBezTo>
                <a:cubicBezTo>
                  <a:pt x="297477" y="403155"/>
                  <a:pt x="158433" y="370826"/>
                  <a:pt x="0" y="400110"/>
                </a:cubicBezTo>
                <a:cubicBezTo>
                  <a:pt x="-47721" y="292798"/>
                  <a:pt x="26827" y="105172"/>
                  <a:pt x="0" y="0"/>
                </a:cubicBezTo>
                <a:close/>
              </a:path>
              <a:path w="1002197" h="400110" stroke="0" extrusionOk="0">
                <a:moveTo>
                  <a:pt x="0" y="0"/>
                </a:moveTo>
                <a:cubicBezTo>
                  <a:pt x="255678" y="-31396"/>
                  <a:pt x="405306" y="8568"/>
                  <a:pt x="521142" y="0"/>
                </a:cubicBezTo>
                <a:cubicBezTo>
                  <a:pt x="636978" y="-8568"/>
                  <a:pt x="793375" y="7041"/>
                  <a:pt x="1002197" y="0"/>
                </a:cubicBezTo>
                <a:cubicBezTo>
                  <a:pt x="1011990" y="124961"/>
                  <a:pt x="985871" y="215826"/>
                  <a:pt x="1002197" y="400110"/>
                </a:cubicBezTo>
                <a:cubicBezTo>
                  <a:pt x="889013" y="436819"/>
                  <a:pt x="643750" y="352570"/>
                  <a:pt x="491077" y="400110"/>
                </a:cubicBezTo>
                <a:cubicBezTo>
                  <a:pt x="338404" y="447650"/>
                  <a:pt x="127527" y="342126"/>
                  <a:pt x="0" y="400110"/>
                </a:cubicBezTo>
                <a:cubicBezTo>
                  <a:pt x="-30641" y="300598"/>
                  <a:pt x="8495" y="162275"/>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Plötzlich</a:t>
            </a:r>
            <a:endParaRPr/>
          </a:p>
        </p:txBody>
      </p:sp>
      <p:sp>
        <p:nvSpPr>
          <p:cNvPr id="14" name="Textfeld 13"/>
          <p:cNvSpPr txBox="1"/>
          <p:nvPr/>
        </p:nvSpPr>
        <p:spPr bwMode="auto">
          <a:xfrm rot="20782971">
            <a:off x="1669619" y="5965412"/>
            <a:ext cx="694421" cy="400110"/>
          </a:xfrm>
          <a:custGeom>
            <a:avLst/>
            <a:gdLst>
              <a:gd name="connsiteX0" fmla="*/ 0 w 694421"/>
              <a:gd name="connsiteY0" fmla="*/ 0 h 400110"/>
              <a:gd name="connsiteX1" fmla="*/ 347211 w 694421"/>
              <a:gd name="connsiteY1" fmla="*/ 0 h 400110"/>
              <a:gd name="connsiteX2" fmla="*/ 694421 w 694421"/>
              <a:gd name="connsiteY2" fmla="*/ 0 h 400110"/>
              <a:gd name="connsiteX3" fmla="*/ 694421 w 694421"/>
              <a:gd name="connsiteY3" fmla="*/ 400110 h 400110"/>
              <a:gd name="connsiteX4" fmla="*/ 340266 w 694421"/>
              <a:gd name="connsiteY4" fmla="*/ 400110 h 400110"/>
              <a:gd name="connsiteX5" fmla="*/ 0 w 694421"/>
              <a:gd name="connsiteY5" fmla="*/ 400110 h 400110"/>
              <a:gd name="connsiteX6" fmla="*/ 0 w 694421"/>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421" h="400110" fill="none" extrusionOk="0">
                <a:moveTo>
                  <a:pt x="0" y="0"/>
                </a:moveTo>
                <a:cubicBezTo>
                  <a:pt x="154675" y="-27939"/>
                  <a:pt x="205801" y="32261"/>
                  <a:pt x="347211" y="0"/>
                </a:cubicBezTo>
                <a:cubicBezTo>
                  <a:pt x="488621" y="-32261"/>
                  <a:pt x="537376" y="40447"/>
                  <a:pt x="694421" y="0"/>
                </a:cubicBezTo>
                <a:cubicBezTo>
                  <a:pt x="717873" y="120746"/>
                  <a:pt x="691514" y="305855"/>
                  <a:pt x="694421" y="400110"/>
                </a:cubicBezTo>
                <a:cubicBezTo>
                  <a:pt x="547063" y="436055"/>
                  <a:pt x="507612" y="386909"/>
                  <a:pt x="340266" y="400110"/>
                </a:cubicBezTo>
                <a:cubicBezTo>
                  <a:pt x="172920" y="413311"/>
                  <a:pt x="94338" y="360250"/>
                  <a:pt x="0" y="400110"/>
                </a:cubicBezTo>
                <a:cubicBezTo>
                  <a:pt x="-47721" y="292798"/>
                  <a:pt x="26827" y="105172"/>
                  <a:pt x="0" y="0"/>
                </a:cubicBezTo>
                <a:close/>
              </a:path>
              <a:path w="694421" h="400110" stroke="0" extrusionOk="0">
                <a:moveTo>
                  <a:pt x="0" y="0"/>
                </a:moveTo>
                <a:cubicBezTo>
                  <a:pt x="84059" y="-29442"/>
                  <a:pt x="229528" y="16684"/>
                  <a:pt x="361099" y="0"/>
                </a:cubicBezTo>
                <a:cubicBezTo>
                  <a:pt x="492670" y="-16684"/>
                  <a:pt x="621423" y="33899"/>
                  <a:pt x="694421" y="0"/>
                </a:cubicBezTo>
                <a:cubicBezTo>
                  <a:pt x="704214" y="124961"/>
                  <a:pt x="678095" y="215826"/>
                  <a:pt x="694421" y="400110"/>
                </a:cubicBezTo>
                <a:cubicBezTo>
                  <a:pt x="534520" y="418197"/>
                  <a:pt x="488432" y="367357"/>
                  <a:pt x="340266" y="400110"/>
                </a:cubicBezTo>
                <a:cubicBezTo>
                  <a:pt x="192101" y="432863"/>
                  <a:pt x="77143" y="377471"/>
                  <a:pt x="0" y="400110"/>
                </a:cubicBezTo>
                <a:cubicBezTo>
                  <a:pt x="-30641" y="300598"/>
                  <a:pt x="8495" y="162275"/>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Dann</a:t>
            </a:r>
            <a:endParaRPr/>
          </a:p>
        </p:txBody>
      </p:sp>
      <p:sp>
        <p:nvSpPr>
          <p:cNvPr id="15" name="Textfeld 14"/>
          <p:cNvSpPr txBox="1"/>
          <p:nvPr/>
        </p:nvSpPr>
        <p:spPr bwMode="auto">
          <a:xfrm>
            <a:off x="4006229" y="5466995"/>
            <a:ext cx="553357" cy="400110"/>
          </a:xfrm>
          <a:custGeom>
            <a:avLst/>
            <a:gdLst>
              <a:gd name="connsiteX0" fmla="*/ 0 w 553357"/>
              <a:gd name="connsiteY0" fmla="*/ 0 h 400110"/>
              <a:gd name="connsiteX1" fmla="*/ 553357 w 553357"/>
              <a:gd name="connsiteY1" fmla="*/ 0 h 400110"/>
              <a:gd name="connsiteX2" fmla="*/ 553357 w 553357"/>
              <a:gd name="connsiteY2" fmla="*/ 400110 h 400110"/>
              <a:gd name="connsiteX3" fmla="*/ 0 w 553357"/>
              <a:gd name="connsiteY3" fmla="*/ 400110 h 400110"/>
              <a:gd name="connsiteX4" fmla="*/ 0 w 553357"/>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357" h="400110" fill="none" extrusionOk="0">
                <a:moveTo>
                  <a:pt x="0" y="0"/>
                </a:moveTo>
                <a:cubicBezTo>
                  <a:pt x="178190" y="-35049"/>
                  <a:pt x="365231" y="16156"/>
                  <a:pt x="553357" y="0"/>
                </a:cubicBezTo>
                <a:cubicBezTo>
                  <a:pt x="559621" y="82247"/>
                  <a:pt x="507469" y="280393"/>
                  <a:pt x="553357" y="400110"/>
                </a:cubicBezTo>
                <a:cubicBezTo>
                  <a:pt x="294690" y="412609"/>
                  <a:pt x="240039" y="391186"/>
                  <a:pt x="0" y="400110"/>
                </a:cubicBezTo>
                <a:cubicBezTo>
                  <a:pt x="-9082" y="237574"/>
                  <a:pt x="44511" y="181632"/>
                  <a:pt x="0" y="0"/>
                </a:cubicBezTo>
                <a:close/>
              </a:path>
              <a:path w="553357" h="400110" stroke="0" extrusionOk="0">
                <a:moveTo>
                  <a:pt x="0" y="0"/>
                </a:moveTo>
                <a:cubicBezTo>
                  <a:pt x="260079" y="-42606"/>
                  <a:pt x="288081" y="58161"/>
                  <a:pt x="553357" y="0"/>
                </a:cubicBezTo>
                <a:cubicBezTo>
                  <a:pt x="569161" y="137791"/>
                  <a:pt x="533637" y="307882"/>
                  <a:pt x="553357" y="400110"/>
                </a:cubicBezTo>
                <a:cubicBezTo>
                  <a:pt x="357127" y="419664"/>
                  <a:pt x="197512" y="384343"/>
                  <a:pt x="0" y="400110"/>
                </a:cubicBezTo>
                <a:cubicBezTo>
                  <a:pt x="-28323" y="288919"/>
                  <a:pt x="27211" y="195775"/>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Nun</a:t>
            </a:r>
            <a:endParaRPr/>
          </a:p>
        </p:txBody>
      </p:sp>
      <p:sp>
        <p:nvSpPr>
          <p:cNvPr id="16" name="Textfeld 15"/>
          <p:cNvSpPr txBox="1"/>
          <p:nvPr/>
        </p:nvSpPr>
        <p:spPr bwMode="auto">
          <a:xfrm>
            <a:off x="3255737" y="6015643"/>
            <a:ext cx="914033" cy="400110"/>
          </a:xfrm>
          <a:custGeom>
            <a:avLst/>
            <a:gdLst>
              <a:gd name="connsiteX0" fmla="*/ 0 w 914033"/>
              <a:gd name="connsiteY0" fmla="*/ 0 h 400110"/>
              <a:gd name="connsiteX1" fmla="*/ 457017 w 914033"/>
              <a:gd name="connsiteY1" fmla="*/ 0 h 400110"/>
              <a:gd name="connsiteX2" fmla="*/ 914033 w 914033"/>
              <a:gd name="connsiteY2" fmla="*/ 0 h 400110"/>
              <a:gd name="connsiteX3" fmla="*/ 914033 w 914033"/>
              <a:gd name="connsiteY3" fmla="*/ 400110 h 400110"/>
              <a:gd name="connsiteX4" fmla="*/ 447876 w 914033"/>
              <a:gd name="connsiteY4" fmla="*/ 400110 h 400110"/>
              <a:gd name="connsiteX5" fmla="*/ 0 w 914033"/>
              <a:gd name="connsiteY5" fmla="*/ 400110 h 400110"/>
              <a:gd name="connsiteX6" fmla="*/ 0 w 914033"/>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033" h="400110" fill="none" extrusionOk="0">
                <a:moveTo>
                  <a:pt x="0" y="0"/>
                </a:moveTo>
                <a:cubicBezTo>
                  <a:pt x="193197" y="-12341"/>
                  <a:pt x="256792" y="36944"/>
                  <a:pt x="457017" y="0"/>
                </a:cubicBezTo>
                <a:cubicBezTo>
                  <a:pt x="657242" y="-36944"/>
                  <a:pt x="808786" y="13663"/>
                  <a:pt x="914033" y="0"/>
                </a:cubicBezTo>
                <a:cubicBezTo>
                  <a:pt x="937485" y="120746"/>
                  <a:pt x="911126" y="305855"/>
                  <a:pt x="914033" y="400110"/>
                </a:cubicBezTo>
                <a:cubicBezTo>
                  <a:pt x="744592" y="439087"/>
                  <a:pt x="576083" y="395371"/>
                  <a:pt x="447876" y="400110"/>
                </a:cubicBezTo>
                <a:cubicBezTo>
                  <a:pt x="319669" y="404849"/>
                  <a:pt x="154057" y="379836"/>
                  <a:pt x="0" y="400110"/>
                </a:cubicBezTo>
                <a:cubicBezTo>
                  <a:pt x="-47721" y="292798"/>
                  <a:pt x="26827" y="105172"/>
                  <a:pt x="0" y="0"/>
                </a:cubicBezTo>
                <a:close/>
              </a:path>
              <a:path w="914033" h="400110" stroke="0" extrusionOk="0">
                <a:moveTo>
                  <a:pt x="0" y="0"/>
                </a:moveTo>
                <a:cubicBezTo>
                  <a:pt x="122445" y="-42776"/>
                  <a:pt x="308467" y="3029"/>
                  <a:pt x="475297" y="0"/>
                </a:cubicBezTo>
                <a:cubicBezTo>
                  <a:pt x="642127" y="-3029"/>
                  <a:pt x="763304" y="6726"/>
                  <a:pt x="914033" y="0"/>
                </a:cubicBezTo>
                <a:cubicBezTo>
                  <a:pt x="923826" y="124961"/>
                  <a:pt x="897707" y="215826"/>
                  <a:pt x="914033" y="400110"/>
                </a:cubicBezTo>
                <a:cubicBezTo>
                  <a:pt x="732058" y="411258"/>
                  <a:pt x="678221" y="350420"/>
                  <a:pt x="447876" y="400110"/>
                </a:cubicBezTo>
                <a:cubicBezTo>
                  <a:pt x="217531" y="449800"/>
                  <a:pt x="103953" y="371150"/>
                  <a:pt x="0" y="400110"/>
                </a:cubicBezTo>
                <a:cubicBezTo>
                  <a:pt x="-30641" y="300598"/>
                  <a:pt x="8495" y="162275"/>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Danach</a:t>
            </a:r>
            <a:endParaRPr/>
          </a:p>
        </p:txBody>
      </p:sp>
      <p:sp>
        <p:nvSpPr>
          <p:cNvPr id="17" name="Textfeld 16"/>
          <p:cNvSpPr txBox="1"/>
          <p:nvPr/>
        </p:nvSpPr>
        <p:spPr bwMode="auto">
          <a:xfrm rot="20943736">
            <a:off x="4889773" y="5473684"/>
            <a:ext cx="1463862" cy="400110"/>
          </a:xfrm>
          <a:custGeom>
            <a:avLst/>
            <a:gdLst>
              <a:gd name="connsiteX0" fmla="*/ 0 w 1463862"/>
              <a:gd name="connsiteY0" fmla="*/ 0 h 400110"/>
              <a:gd name="connsiteX1" fmla="*/ 473315 w 1463862"/>
              <a:gd name="connsiteY1" fmla="*/ 0 h 400110"/>
              <a:gd name="connsiteX2" fmla="*/ 946631 w 1463862"/>
              <a:gd name="connsiteY2" fmla="*/ 0 h 400110"/>
              <a:gd name="connsiteX3" fmla="*/ 1463862 w 1463862"/>
              <a:gd name="connsiteY3" fmla="*/ 0 h 400110"/>
              <a:gd name="connsiteX4" fmla="*/ 1463862 w 1463862"/>
              <a:gd name="connsiteY4" fmla="*/ 400110 h 400110"/>
              <a:gd name="connsiteX5" fmla="*/ 961269 w 1463862"/>
              <a:gd name="connsiteY5" fmla="*/ 400110 h 400110"/>
              <a:gd name="connsiteX6" fmla="*/ 444038 w 1463862"/>
              <a:gd name="connsiteY6" fmla="*/ 400110 h 400110"/>
              <a:gd name="connsiteX7" fmla="*/ 0 w 1463862"/>
              <a:gd name="connsiteY7" fmla="*/ 400110 h 400110"/>
              <a:gd name="connsiteX8" fmla="*/ 0 w 1463862"/>
              <a:gd name="connsiteY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862" h="400110" fill="none" extrusionOk="0">
                <a:moveTo>
                  <a:pt x="0" y="0"/>
                </a:moveTo>
                <a:cubicBezTo>
                  <a:pt x="153691" y="-24938"/>
                  <a:pt x="332184" y="2198"/>
                  <a:pt x="473315" y="0"/>
                </a:cubicBezTo>
                <a:cubicBezTo>
                  <a:pt x="614446" y="-2198"/>
                  <a:pt x="833233" y="12737"/>
                  <a:pt x="946631" y="0"/>
                </a:cubicBezTo>
                <a:cubicBezTo>
                  <a:pt x="1060029" y="-12737"/>
                  <a:pt x="1313914" y="15518"/>
                  <a:pt x="1463862" y="0"/>
                </a:cubicBezTo>
                <a:cubicBezTo>
                  <a:pt x="1477874" y="163049"/>
                  <a:pt x="1422930" y="245686"/>
                  <a:pt x="1463862" y="400110"/>
                </a:cubicBezTo>
                <a:cubicBezTo>
                  <a:pt x="1316824" y="431318"/>
                  <a:pt x="1105289" y="393307"/>
                  <a:pt x="961269" y="400110"/>
                </a:cubicBezTo>
                <a:cubicBezTo>
                  <a:pt x="817249" y="406913"/>
                  <a:pt x="617259" y="342623"/>
                  <a:pt x="444038" y="400110"/>
                </a:cubicBezTo>
                <a:cubicBezTo>
                  <a:pt x="270817" y="457597"/>
                  <a:pt x="169306" y="391868"/>
                  <a:pt x="0" y="400110"/>
                </a:cubicBezTo>
                <a:cubicBezTo>
                  <a:pt x="-38765" y="277570"/>
                  <a:pt x="16583" y="141160"/>
                  <a:pt x="0" y="0"/>
                </a:cubicBezTo>
                <a:close/>
              </a:path>
              <a:path w="1463862" h="400110" stroke="0" extrusionOk="0">
                <a:moveTo>
                  <a:pt x="0" y="0"/>
                </a:moveTo>
                <a:cubicBezTo>
                  <a:pt x="252963" y="-37647"/>
                  <a:pt x="412092" y="54875"/>
                  <a:pt x="517231" y="0"/>
                </a:cubicBezTo>
                <a:cubicBezTo>
                  <a:pt x="622370" y="-54875"/>
                  <a:pt x="900276" y="43710"/>
                  <a:pt x="1005185" y="0"/>
                </a:cubicBezTo>
                <a:cubicBezTo>
                  <a:pt x="1110094" y="-43710"/>
                  <a:pt x="1352138" y="3506"/>
                  <a:pt x="1463862" y="0"/>
                </a:cubicBezTo>
                <a:cubicBezTo>
                  <a:pt x="1510142" y="149675"/>
                  <a:pt x="1416634" y="301090"/>
                  <a:pt x="1463862" y="400110"/>
                </a:cubicBezTo>
                <a:cubicBezTo>
                  <a:pt x="1231077" y="403385"/>
                  <a:pt x="1087601" y="347514"/>
                  <a:pt x="975908" y="400110"/>
                </a:cubicBezTo>
                <a:cubicBezTo>
                  <a:pt x="864215" y="452706"/>
                  <a:pt x="682685" y="378212"/>
                  <a:pt x="517231" y="400110"/>
                </a:cubicBezTo>
                <a:cubicBezTo>
                  <a:pt x="351777" y="422008"/>
                  <a:pt x="124242" y="388870"/>
                  <a:pt x="0" y="400110"/>
                </a:cubicBezTo>
                <a:cubicBezTo>
                  <a:pt x="-2125" y="239750"/>
                  <a:pt x="25995" y="123327"/>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Abschließend</a:t>
            </a:r>
            <a:endParaRPr/>
          </a:p>
        </p:txBody>
      </p:sp>
      <p:sp>
        <p:nvSpPr>
          <p:cNvPr id="18" name="Textfeld 17"/>
          <p:cNvSpPr txBox="1"/>
          <p:nvPr/>
        </p:nvSpPr>
        <p:spPr bwMode="auto">
          <a:xfrm>
            <a:off x="4564384" y="6024626"/>
            <a:ext cx="1441420" cy="400110"/>
          </a:xfrm>
          <a:custGeom>
            <a:avLst/>
            <a:gdLst>
              <a:gd name="connsiteX0" fmla="*/ 0 w 1441420"/>
              <a:gd name="connsiteY0" fmla="*/ 0 h 400110"/>
              <a:gd name="connsiteX1" fmla="*/ 466059 w 1441420"/>
              <a:gd name="connsiteY1" fmla="*/ 0 h 400110"/>
              <a:gd name="connsiteX2" fmla="*/ 932118 w 1441420"/>
              <a:gd name="connsiteY2" fmla="*/ 0 h 400110"/>
              <a:gd name="connsiteX3" fmla="*/ 1441420 w 1441420"/>
              <a:gd name="connsiteY3" fmla="*/ 0 h 400110"/>
              <a:gd name="connsiteX4" fmla="*/ 1441420 w 1441420"/>
              <a:gd name="connsiteY4" fmla="*/ 400110 h 400110"/>
              <a:gd name="connsiteX5" fmla="*/ 946532 w 1441420"/>
              <a:gd name="connsiteY5" fmla="*/ 400110 h 400110"/>
              <a:gd name="connsiteX6" fmla="*/ 437231 w 1441420"/>
              <a:gd name="connsiteY6" fmla="*/ 400110 h 400110"/>
              <a:gd name="connsiteX7" fmla="*/ 0 w 1441420"/>
              <a:gd name="connsiteY7" fmla="*/ 400110 h 400110"/>
              <a:gd name="connsiteX8" fmla="*/ 0 w 1441420"/>
              <a:gd name="connsiteY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20" h="400110" fill="none" extrusionOk="0">
                <a:moveTo>
                  <a:pt x="0" y="0"/>
                </a:moveTo>
                <a:cubicBezTo>
                  <a:pt x="122310" y="-2728"/>
                  <a:pt x="346100" y="50393"/>
                  <a:pt x="466059" y="0"/>
                </a:cubicBezTo>
                <a:cubicBezTo>
                  <a:pt x="586018" y="-50393"/>
                  <a:pt x="787701" y="21400"/>
                  <a:pt x="932118" y="0"/>
                </a:cubicBezTo>
                <a:cubicBezTo>
                  <a:pt x="1076535" y="-21400"/>
                  <a:pt x="1289804" y="56029"/>
                  <a:pt x="1441420" y="0"/>
                </a:cubicBezTo>
                <a:cubicBezTo>
                  <a:pt x="1455432" y="163049"/>
                  <a:pt x="1400488" y="245686"/>
                  <a:pt x="1441420" y="400110"/>
                </a:cubicBezTo>
                <a:cubicBezTo>
                  <a:pt x="1252675" y="401199"/>
                  <a:pt x="1133889" y="383731"/>
                  <a:pt x="946532" y="400110"/>
                </a:cubicBezTo>
                <a:cubicBezTo>
                  <a:pt x="759175" y="416489"/>
                  <a:pt x="573842" y="346434"/>
                  <a:pt x="437231" y="400110"/>
                </a:cubicBezTo>
                <a:cubicBezTo>
                  <a:pt x="300620" y="453786"/>
                  <a:pt x="99550" y="368006"/>
                  <a:pt x="0" y="400110"/>
                </a:cubicBezTo>
                <a:cubicBezTo>
                  <a:pt x="-38765" y="277570"/>
                  <a:pt x="16583" y="141160"/>
                  <a:pt x="0" y="0"/>
                </a:cubicBezTo>
                <a:close/>
              </a:path>
              <a:path w="1441420" h="400110" stroke="0" extrusionOk="0">
                <a:moveTo>
                  <a:pt x="0" y="0"/>
                </a:moveTo>
                <a:cubicBezTo>
                  <a:pt x="153593" y="-58489"/>
                  <a:pt x="292702" y="53524"/>
                  <a:pt x="509302" y="0"/>
                </a:cubicBezTo>
                <a:cubicBezTo>
                  <a:pt x="725902" y="-53524"/>
                  <a:pt x="861446" y="50024"/>
                  <a:pt x="989775" y="0"/>
                </a:cubicBezTo>
                <a:cubicBezTo>
                  <a:pt x="1118104" y="-50024"/>
                  <a:pt x="1275094" y="3393"/>
                  <a:pt x="1441420" y="0"/>
                </a:cubicBezTo>
                <a:cubicBezTo>
                  <a:pt x="1487700" y="149675"/>
                  <a:pt x="1394192" y="301090"/>
                  <a:pt x="1441420" y="400110"/>
                </a:cubicBezTo>
                <a:cubicBezTo>
                  <a:pt x="1272174" y="446446"/>
                  <a:pt x="1079035" y="380235"/>
                  <a:pt x="960947" y="400110"/>
                </a:cubicBezTo>
                <a:cubicBezTo>
                  <a:pt x="842859" y="419985"/>
                  <a:pt x="677798" y="367390"/>
                  <a:pt x="509302" y="400110"/>
                </a:cubicBezTo>
                <a:cubicBezTo>
                  <a:pt x="340806" y="432830"/>
                  <a:pt x="236355" y="395315"/>
                  <a:pt x="0" y="400110"/>
                </a:cubicBezTo>
                <a:cubicBezTo>
                  <a:pt x="-2125" y="239750"/>
                  <a:pt x="25995" y="123327"/>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Zum Schluss</a:t>
            </a:r>
            <a:endParaRPr/>
          </a:p>
        </p:txBody>
      </p:sp>
      <p:pic>
        <p:nvPicPr>
          <p:cNvPr id="20" name="Grafik 19"/>
          <p:cNvPicPr>
            <a:picLocks noChangeAspect="1"/>
          </p:cNvPicPr>
          <p:nvPr/>
        </p:nvPicPr>
        <p:blipFill>
          <a:blip r:embed="rId3">
            <a:clrChange>
              <a:clrFrom>
                <a:srgbClr val="FFFEFF"/>
              </a:clrFrom>
              <a:clrTo>
                <a:srgbClr val="FFFEFF">
                  <a:alpha val="0"/>
                </a:srgbClr>
              </a:clrTo>
            </a:clrChange>
          </a:blip>
          <a:srcRect b="59132"/>
          <a:stretch/>
        </p:blipFill>
        <p:spPr bwMode="auto">
          <a:xfrm>
            <a:off x="616343" y="8376734"/>
            <a:ext cx="1458517" cy="1249961"/>
          </a:xfrm>
          <a:prstGeom prst="rect">
            <a:avLst/>
          </a:prstGeom>
        </p:spPr>
      </p:pic>
      <p:pic>
        <p:nvPicPr>
          <p:cNvPr id="21" name="Picture 6" descr="Sprechblase, Plaudern, Ballon, Blase"/>
          <p:cNvPicPr>
            <a:picLocks noChangeAspect="1" noChangeArrowheads="1"/>
          </p:cNvPicPr>
          <p:nvPr/>
        </p:nvPicPr>
        <p:blipFill>
          <a:blip r:embed="rId4">
            <a:duotone>
              <a:schemeClr val="accent2">
                <a:shade val="45000"/>
                <a:satMod val="135000"/>
              </a:schemeClr>
              <a:prstClr val="white"/>
            </a:duotone>
          </a:blip>
          <a:stretch/>
        </p:blipFill>
        <p:spPr bwMode="auto">
          <a:xfrm>
            <a:off x="1874047" y="8253941"/>
            <a:ext cx="2763377" cy="1372754"/>
          </a:xfrm>
          <a:prstGeom prst="rect">
            <a:avLst/>
          </a:prstGeom>
          <a:noFill/>
        </p:spPr>
      </p:pic>
      <p:sp>
        <p:nvSpPr>
          <p:cNvPr id="22" name="Textfeld 21"/>
          <p:cNvSpPr txBox="1"/>
          <p:nvPr/>
        </p:nvSpPr>
        <p:spPr bwMode="auto">
          <a:xfrm>
            <a:off x="1895873" y="8381175"/>
            <a:ext cx="2560782"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dirty="0">
                <a:solidFill>
                  <a:schemeClr val="accent2">
                    <a:lumMod val="50000"/>
                  </a:schemeClr>
                </a:solidFill>
                <a:latin typeface="Fibel Nord" panose="020B0603050302020204" pitchFamily="34" charset="0"/>
              </a:rPr>
              <a:t>„Wörtliche Rede lässt deine Geschichte lebendiger wirken.“</a:t>
            </a:r>
            <a:endParaRPr sz="2000" dirty="0">
              <a:latin typeface="Fibel Nord" panose="020B0603050302020204" pitchFamily="34" charset="0"/>
            </a:endParaRPr>
          </a:p>
        </p:txBody>
      </p:sp>
      <p:sp>
        <p:nvSpPr>
          <p:cNvPr id="24" name="Slide Number Placeholder 3">
            <a:extLst>
              <a:ext uri="{FF2B5EF4-FFF2-40B4-BE49-F238E27FC236}">
                <a16:creationId xmlns:a16="http://schemas.microsoft.com/office/drawing/2014/main" id="{D4D657A9-C447-4675-A14C-00BDC07F042E}"/>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45</a:t>
            </a:fld>
            <a:endParaRPr lang="de-DE" dirty="0"/>
          </a:p>
        </p:txBody>
      </p:sp>
      <p:cxnSp>
        <p:nvCxnSpPr>
          <p:cNvPr id="25" name="Straight Connector 24">
            <a:extLst>
              <a:ext uri="{FF2B5EF4-FFF2-40B4-BE49-F238E27FC236}">
                <a16:creationId xmlns:a16="http://schemas.microsoft.com/office/drawing/2014/main" id="{0E13E0B0-35E7-4134-8DA3-38A84C8D045F}"/>
              </a:ext>
            </a:extLst>
          </p:cNvPr>
          <p:cNvCxnSpPr>
            <a:cxnSpLocks/>
          </p:cNvCxnSpPr>
          <p:nvPr/>
        </p:nvCxnSpPr>
        <p:spPr bwMode="auto">
          <a:xfrm>
            <a:off x="-264695" y="3469072"/>
            <a:ext cx="7772400" cy="0"/>
          </a:xfrm>
          <a:prstGeom prst="line">
            <a:avLst/>
          </a:prstGeom>
          <a:noFill/>
          <a:ln w="38100" cap="flat">
            <a:solidFill>
              <a:schemeClr val="tx1"/>
            </a:solidFill>
            <a:prstDash val="dash"/>
            <a:round/>
          </a:ln>
        </p:spPr>
        <p:style>
          <a:lnRef idx="0">
            <a:srgbClr val="000000"/>
          </a:lnRef>
          <a:fillRef idx="0">
            <a:srgbClr val="000000"/>
          </a:fillRef>
          <a:effectRef idx="0">
            <a:srgbClr val="000000"/>
          </a:effectRef>
          <a:fontRef idx="none"/>
        </p:style>
      </p:cxnSp>
      <p:cxnSp>
        <p:nvCxnSpPr>
          <p:cNvPr id="26" name="Straight Connector 25">
            <a:extLst>
              <a:ext uri="{FF2B5EF4-FFF2-40B4-BE49-F238E27FC236}">
                <a16:creationId xmlns:a16="http://schemas.microsoft.com/office/drawing/2014/main" id="{1AB91640-774D-429C-BD6F-348337C35FFF}"/>
              </a:ext>
            </a:extLst>
          </p:cNvPr>
          <p:cNvCxnSpPr>
            <a:cxnSpLocks/>
          </p:cNvCxnSpPr>
          <p:nvPr/>
        </p:nvCxnSpPr>
        <p:spPr bwMode="auto">
          <a:xfrm>
            <a:off x="-457200" y="6667754"/>
            <a:ext cx="7772400" cy="0"/>
          </a:xfrm>
          <a:prstGeom prst="line">
            <a:avLst/>
          </a:prstGeom>
          <a:noFill/>
          <a:ln w="38100" cap="flat">
            <a:solidFill>
              <a:schemeClr val="tx1"/>
            </a:solidFill>
            <a:prstDash val="dash"/>
            <a:round/>
          </a:ln>
        </p:spPr>
        <p:style>
          <a:lnRef idx="0">
            <a:srgbClr val="000000"/>
          </a:lnRef>
          <a:fillRef idx="0">
            <a:srgbClr val="000000"/>
          </a:fillRef>
          <a:effectRef idx="0">
            <a:srgbClr val="000000"/>
          </a:effectRef>
          <a:fontRef idx="none"/>
        </p:style>
      </p:cxnSp>
      <p:pic>
        <p:nvPicPr>
          <p:cNvPr id="30" name="Picture 29">
            <a:extLst>
              <a:ext uri="{FF2B5EF4-FFF2-40B4-BE49-F238E27FC236}">
                <a16:creationId xmlns:a16="http://schemas.microsoft.com/office/drawing/2014/main" id="{F0B203C3-75EE-4DA8-A048-F98858D516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530795" y="3344571"/>
            <a:ext cx="223071" cy="248937"/>
          </a:xfrm>
          <a:prstGeom prst="rect">
            <a:avLst/>
          </a:prstGeom>
        </p:spPr>
      </p:pic>
      <p:pic>
        <p:nvPicPr>
          <p:cNvPr id="31" name="Picture 30">
            <a:extLst>
              <a:ext uri="{FF2B5EF4-FFF2-40B4-BE49-F238E27FC236}">
                <a16:creationId xmlns:a16="http://schemas.microsoft.com/office/drawing/2014/main" id="{662AB8F4-448F-4A07-BC27-33E85F8A03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rot="5400000">
            <a:off x="6547542" y="6555430"/>
            <a:ext cx="223071" cy="248937"/>
          </a:xfrm>
          <a:prstGeom prst="rect">
            <a:avLst/>
          </a:prstGeom>
        </p:spPr>
      </p:pic>
      <p:sp>
        <p:nvSpPr>
          <p:cNvPr id="3" name="Rectangle"/>
          <p:cNvSpPr/>
          <p:nvPr/>
        </p:nvSpPr>
        <p:spPr bwMode="auto">
          <a:xfrm>
            <a:off x="-18881" y="-4113"/>
            <a:ext cx="276345" cy="9898263"/>
          </a:xfrm>
          <a:prstGeom prst="rect">
            <a:avLst/>
          </a:prstGeom>
          <a:solidFill>
            <a:schemeClr val="accent6">
              <a:lumMod val="60000"/>
              <a:lumOff val="40000"/>
            </a:schemeClr>
          </a:solidFill>
          <a:ln w="19050" cap="flat">
            <a:solidFill>
              <a:schemeClr val="accent6">
                <a:lumMod val="60000"/>
                <a:lumOff val="40000"/>
              </a:schemeClr>
            </a:solidFill>
            <a:prstDash val="solid"/>
            <a:miter lim="800000"/>
          </a:ln>
          <a:effectLst/>
        </p:spPr>
        <p:txBody>
          <a:bodyPr wrap="square" lIns="45718" tIns="45718" rIns="45718" bIns="45718" numCol="1" anchor="ctr">
            <a:noAutofit/>
          </a:bodyPr>
          <a:lstStyle/>
          <a:p>
            <a:pPr>
              <a:defRPr>
                <a:solidFill>
                  <a:srgbClr val="FFFFFF"/>
                </a:solidFill>
                <a:latin typeface="Fibel Nord"/>
                <a:ea typeface="Fibel Nord"/>
                <a:cs typeface="Fibel Nord"/>
              </a:defRPr>
            </a:pPr>
            <a:endParaRPr>
              <a:solidFill>
                <a:schemeClr val="accent6">
                  <a:lumMod val="75000"/>
                </a:schemeClr>
              </a:solidFill>
            </a:endParaRPr>
          </a:p>
        </p:txBody>
      </p:sp>
      <p:sp>
        <p:nvSpPr>
          <p:cNvPr id="23" name="Textfeld 22"/>
          <p:cNvSpPr txBox="1"/>
          <p:nvPr/>
        </p:nvSpPr>
        <p:spPr bwMode="auto">
          <a:xfrm rot="16200000">
            <a:off x="-4810769" y="4766278"/>
            <a:ext cx="9886413"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pc="600" dirty="0">
                <a:solidFill>
                  <a:schemeClr val="bg1"/>
                </a:solidFill>
                <a:latin typeface="Kollektif"/>
                <a:ea typeface="Noteworthy Light"/>
              </a:rPr>
              <a:t>Karten für das Plakat „Lernfortschritt“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ounded Rectangle"/>
          <p:cNvSpPr/>
          <p:nvPr/>
        </p:nvSpPr>
        <p:spPr bwMode="auto">
          <a:xfrm>
            <a:off x="457579" y="456936"/>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r>
              <a:rPr lang="de-DE" sz="6600" dirty="0">
                <a:solidFill>
                  <a:schemeClr val="accent2">
                    <a:lumMod val="50000"/>
                  </a:schemeClr>
                </a:solidFill>
                <a:latin typeface="Kollektif"/>
                <a:ea typeface="Noteworthy Light"/>
              </a:rPr>
              <a:t>Konjunktionen</a:t>
            </a:r>
            <a:endParaRPr dirty="0"/>
          </a:p>
          <a:p>
            <a:pPr algn="ctr">
              <a:defRPr>
                <a:solidFill>
                  <a:srgbClr val="FFFFFF"/>
                </a:solidFill>
                <a:latin typeface="+mn-lt"/>
                <a:ea typeface="+mn-ea"/>
                <a:cs typeface="+mn-cs"/>
              </a:defRPr>
            </a:pPr>
            <a:endParaRPr sz="6600" dirty="0">
              <a:solidFill>
                <a:schemeClr val="accent2">
                  <a:lumMod val="50000"/>
                </a:schemeClr>
              </a:solidFill>
              <a:latin typeface="Kollektif"/>
              <a:ea typeface="Noteworthy Light"/>
            </a:endParaRPr>
          </a:p>
        </p:txBody>
      </p:sp>
      <p:sp>
        <p:nvSpPr>
          <p:cNvPr id="5" name="Rounded Rectangle"/>
          <p:cNvSpPr/>
          <p:nvPr/>
        </p:nvSpPr>
        <p:spPr bwMode="auto">
          <a:xfrm>
            <a:off x="457579" y="3626593"/>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r>
              <a:rPr lang="de-DE" sz="4400" dirty="0">
                <a:solidFill>
                  <a:schemeClr val="accent2">
                    <a:lumMod val="50000"/>
                  </a:schemeClr>
                </a:solidFill>
                <a:latin typeface="Kollektif"/>
                <a:ea typeface="Noteworthy Light"/>
              </a:rPr>
              <a:t>zusätzliche Informationen</a:t>
            </a:r>
          </a:p>
          <a:p>
            <a:pPr algn="ctr">
              <a:defRPr>
                <a:solidFill>
                  <a:srgbClr val="FFFFFF"/>
                </a:solidFill>
                <a:latin typeface="+mn-lt"/>
                <a:ea typeface="+mn-ea"/>
                <a:cs typeface="+mn-cs"/>
              </a:defRPr>
            </a:pPr>
            <a:endParaRPr lang="de-DE" sz="4400" dirty="0">
              <a:solidFill>
                <a:schemeClr val="accent2">
                  <a:lumMod val="50000"/>
                </a:schemeClr>
              </a:solidFill>
              <a:latin typeface="Kollektif"/>
              <a:ea typeface="Noteworthy Light"/>
            </a:endParaRPr>
          </a:p>
          <a:p>
            <a:pPr algn="ctr">
              <a:defRPr>
                <a:solidFill>
                  <a:srgbClr val="FFFFFF"/>
                </a:solidFill>
                <a:latin typeface="+mn-lt"/>
                <a:ea typeface="+mn-ea"/>
                <a:cs typeface="+mn-cs"/>
              </a:defRPr>
            </a:pPr>
            <a:endParaRPr lang="de-DE" sz="4400" dirty="0"/>
          </a:p>
        </p:txBody>
      </p:sp>
      <p:sp>
        <p:nvSpPr>
          <p:cNvPr id="6" name="Rounded Rectangle"/>
          <p:cNvSpPr/>
          <p:nvPr/>
        </p:nvSpPr>
        <p:spPr bwMode="auto">
          <a:xfrm>
            <a:off x="457579" y="6796777"/>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lang="de-DE" sz="6000">
              <a:solidFill>
                <a:schemeClr val="accent1"/>
              </a:solidFill>
              <a:latin typeface="Kollektif"/>
              <a:ea typeface="Noteworthy Light"/>
              <a:cs typeface="Calibri"/>
            </a:endParaRPr>
          </a:p>
        </p:txBody>
      </p:sp>
      <p:pic>
        <p:nvPicPr>
          <p:cNvPr id="7" name="Picture 2" descr="Karikatur, Symbol, Die Glühbirne"/>
          <p:cNvPicPr>
            <a:picLocks noChangeAspect="1" noChangeArrowheads="1"/>
          </p:cNvPicPr>
          <p:nvPr/>
        </p:nvPicPr>
        <p:blipFill>
          <a:blip r:embed="rId2"/>
          <a:stretch/>
        </p:blipFill>
        <p:spPr bwMode="auto">
          <a:xfrm rot="20534755">
            <a:off x="5731580" y="327518"/>
            <a:ext cx="800876" cy="845739"/>
          </a:xfrm>
          <a:prstGeom prst="rect">
            <a:avLst/>
          </a:prstGeom>
          <a:noFill/>
        </p:spPr>
      </p:pic>
      <p:pic>
        <p:nvPicPr>
          <p:cNvPr id="8" name="Picture 2" descr="Karikatur, Symbol, Die Glühbirne"/>
          <p:cNvPicPr>
            <a:picLocks noChangeAspect="1" noChangeArrowheads="1"/>
          </p:cNvPicPr>
          <p:nvPr/>
        </p:nvPicPr>
        <p:blipFill>
          <a:blip r:embed="rId2"/>
          <a:stretch/>
        </p:blipFill>
        <p:spPr bwMode="auto">
          <a:xfrm rot="20534755">
            <a:off x="5731581" y="3571039"/>
            <a:ext cx="800876" cy="845739"/>
          </a:xfrm>
          <a:prstGeom prst="rect">
            <a:avLst/>
          </a:prstGeom>
          <a:noFill/>
        </p:spPr>
      </p:pic>
      <p:pic>
        <p:nvPicPr>
          <p:cNvPr id="9" name="Picture 2" descr="Karikatur, Symbol, Die Glühbirne"/>
          <p:cNvPicPr>
            <a:picLocks noChangeAspect="1" noChangeArrowheads="1"/>
          </p:cNvPicPr>
          <p:nvPr/>
        </p:nvPicPr>
        <p:blipFill>
          <a:blip r:embed="rId2"/>
          <a:stretch/>
        </p:blipFill>
        <p:spPr bwMode="auto">
          <a:xfrm rot="20534755">
            <a:off x="5765848" y="6769754"/>
            <a:ext cx="800876" cy="845739"/>
          </a:xfrm>
          <a:prstGeom prst="rect">
            <a:avLst/>
          </a:prstGeom>
          <a:noFill/>
        </p:spPr>
      </p:pic>
      <p:sp>
        <p:nvSpPr>
          <p:cNvPr id="3" name="Textfeld 2"/>
          <p:cNvSpPr txBox="1"/>
          <p:nvPr/>
        </p:nvSpPr>
        <p:spPr bwMode="auto">
          <a:xfrm rot="20987494">
            <a:off x="993091" y="2041971"/>
            <a:ext cx="524503" cy="400110"/>
          </a:xfrm>
          <a:custGeom>
            <a:avLst/>
            <a:gdLst>
              <a:gd name="connsiteX0" fmla="*/ 0 w 524503"/>
              <a:gd name="connsiteY0" fmla="*/ 0 h 400110"/>
              <a:gd name="connsiteX1" fmla="*/ 524503 w 524503"/>
              <a:gd name="connsiteY1" fmla="*/ 0 h 400110"/>
              <a:gd name="connsiteX2" fmla="*/ 524503 w 524503"/>
              <a:gd name="connsiteY2" fmla="*/ 400110 h 400110"/>
              <a:gd name="connsiteX3" fmla="*/ 0 w 524503"/>
              <a:gd name="connsiteY3" fmla="*/ 400110 h 400110"/>
              <a:gd name="connsiteX4" fmla="*/ 0 w 524503"/>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03" h="400110" fill="none" extrusionOk="0">
                <a:moveTo>
                  <a:pt x="0" y="0"/>
                </a:moveTo>
                <a:cubicBezTo>
                  <a:pt x="190629" y="-12220"/>
                  <a:pt x="381837" y="26427"/>
                  <a:pt x="524503" y="0"/>
                </a:cubicBezTo>
                <a:cubicBezTo>
                  <a:pt x="530767" y="82247"/>
                  <a:pt x="478615" y="280393"/>
                  <a:pt x="524503" y="400110"/>
                </a:cubicBezTo>
                <a:cubicBezTo>
                  <a:pt x="345573" y="423397"/>
                  <a:pt x="106999" y="376773"/>
                  <a:pt x="0" y="400110"/>
                </a:cubicBezTo>
                <a:cubicBezTo>
                  <a:pt x="-9082" y="237574"/>
                  <a:pt x="44511" y="181632"/>
                  <a:pt x="0" y="0"/>
                </a:cubicBezTo>
                <a:close/>
              </a:path>
              <a:path w="524503" h="400110" stroke="0" extrusionOk="0">
                <a:moveTo>
                  <a:pt x="0" y="0"/>
                </a:moveTo>
                <a:cubicBezTo>
                  <a:pt x="135357" y="-58009"/>
                  <a:pt x="306138" y="20003"/>
                  <a:pt x="524503" y="0"/>
                </a:cubicBezTo>
                <a:cubicBezTo>
                  <a:pt x="540307" y="137791"/>
                  <a:pt x="504783" y="307882"/>
                  <a:pt x="524503" y="400110"/>
                </a:cubicBezTo>
                <a:cubicBezTo>
                  <a:pt x="381649" y="421669"/>
                  <a:pt x="183610" y="353279"/>
                  <a:pt x="0" y="400110"/>
                </a:cubicBezTo>
                <a:cubicBezTo>
                  <a:pt x="-28323" y="288919"/>
                  <a:pt x="27211" y="195775"/>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und</a:t>
            </a:r>
            <a:endParaRPr/>
          </a:p>
        </p:txBody>
      </p:sp>
      <p:sp>
        <p:nvSpPr>
          <p:cNvPr id="10" name="Textfeld 9"/>
          <p:cNvSpPr txBox="1"/>
          <p:nvPr/>
        </p:nvSpPr>
        <p:spPr bwMode="auto">
          <a:xfrm rot="913306">
            <a:off x="5087675" y="2107861"/>
            <a:ext cx="962123" cy="400110"/>
          </a:xfrm>
          <a:custGeom>
            <a:avLst/>
            <a:gdLst>
              <a:gd name="connsiteX0" fmla="*/ 0 w 962123"/>
              <a:gd name="connsiteY0" fmla="*/ 0 h 400110"/>
              <a:gd name="connsiteX1" fmla="*/ 481062 w 962123"/>
              <a:gd name="connsiteY1" fmla="*/ 0 h 400110"/>
              <a:gd name="connsiteX2" fmla="*/ 962123 w 962123"/>
              <a:gd name="connsiteY2" fmla="*/ 0 h 400110"/>
              <a:gd name="connsiteX3" fmla="*/ 962123 w 962123"/>
              <a:gd name="connsiteY3" fmla="*/ 400110 h 400110"/>
              <a:gd name="connsiteX4" fmla="*/ 471440 w 962123"/>
              <a:gd name="connsiteY4" fmla="*/ 400110 h 400110"/>
              <a:gd name="connsiteX5" fmla="*/ 0 w 962123"/>
              <a:gd name="connsiteY5" fmla="*/ 400110 h 400110"/>
              <a:gd name="connsiteX6" fmla="*/ 0 w 962123"/>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123" h="400110" fill="none" extrusionOk="0">
                <a:moveTo>
                  <a:pt x="0" y="0"/>
                </a:moveTo>
                <a:cubicBezTo>
                  <a:pt x="188865" y="-26662"/>
                  <a:pt x="381274" y="34478"/>
                  <a:pt x="481062" y="0"/>
                </a:cubicBezTo>
                <a:cubicBezTo>
                  <a:pt x="580850" y="-34478"/>
                  <a:pt x="808136" y="30819"/>
                  <a:pt x="962123" y="0"/>
                </a:cubicBezTo>
                <a:cubicBezTo>
                  <a:pt x="985575" y="120746"/>
                  <a:pt x="959216" y="305855"/>
                  <a:pt x="962123" y="400110"/>
                </a:cubicBezTo>
                <a:cubicBezTo>
                  <a:pt x="756983" y="451198"/>
                  <a:pt x="703560" y="364601"/>
                  <a:pt x="471440" y="400110"/>
                </a:cubicBezTo>
                <a:cubicBezTo>
                  <a:pt x="239320" y="435619"/>
                  <a:pt x="220868" y="345033"/>
                  <a:pt x="0" y="400110"/>
                </a:cubicBezTo>
                <a:cubicBezTo>
                  <a:pt x="-47721" y="292798"/>
                  <a:pt x="26827" y="105172"/>
                  <a:pt x="0" y="0"/>
                </a:cubicBezTo>
                <a:close/>
              </a:path>
              <a:path w="962123" h="400110" stroke="0" extrusionOk="0">
                <a:moveTo>
                  <a:pt x="0" y="0"/>
                </a:moveTo>
                <a:cubicBezTo>
                  <a:pt x="248351" y="-48420"/>
                  <a:pt x="343783" y="55386"/>
                  <a:pt x="500304" y="0"/>
                </a:cubicBezTo>
                <a:cubicBezTo>
                  <a:pt x="656825" y="-55386"/>
                  <a:pt x="829103" y="8234"/>
                  <a:pt x="962123" y="0"/>
                </a:cubicBezTo>
                <a:cubicBezTo>
                  <a:pt x="971916" y="124961"/>
                  <a:pt x="945797" y="215826"/>
                  <a:pt x="962123" y="400110"/>
                </a:cubicBezTo>
                <a:cubicBezTo>
                  <a:pt x="858319" y="428158"/>
                  <a:pt x="636450" y="393605"/>
                  <a:pt x="471440" y="400110"/>
                </a:cubicBezTo>
                <a:cubicBezTo>
                  <a:pt x="306430" y="406615"/>
                  <a:pt x="95903" y="364060"/>
                  <a:pt x="0" y="400110"/>
                </a:cubicBezTo>
                <a:cubicBezTo>
                  <a:pt x="-30641" y="300598"/>
                  <a:pt x="8495" y="162275"/>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sondern</a:t>
            </a:r>
            <a:endParaRPr/>
          </a:p>
        </p:txBody>
      </p:sp>
      <p:sp>
        <p:nvSpPr>
          <p:cNvPr id="11" name="Textfeld 10"/>
          <p:cNvSpPr txBox="1"/>
          <p:nvPr/>
        </p:nvSpPr>
        <p:spPr bwMode="auto">
          <a:xfrm rot="154300">
            <a:off x="2779671" y="2058046"/>
            <a:ext cx="542136" cy="400110"/>
          </a:xfrm>
          <a:custGeom>
            <a:avLst/>
            <a:gdLst>
              <a:gd name="connsiteX0" fmla="*/ 0 w 542136"/>
              <a:gd name="connsiteY0" fmla="*/ 0 h 400110"/>
              <a:gd name="connsiteX1" fmla="*/ 542136 w 542136"/>
              <a:gd name="connsiteY1" fmla="*/ 0 h 400110"/>
              <a:gd name="connsiteX2" fmla="*/ 542136 w 542136"/>
              <a:gd name="connsiteY2" fmla="*/ 400110 h 400110"/>
              <a:gd name="connsiteX3" fmla="*/ 0 w 542136"/>
              <a:gd name="connsiteY3" fmla="*/ 400110 h 400110"/>
              <a:gd name="connsiteX4" fmla="*/ 0 w 542136"/>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36" h="400110" fill="none" extrusionOk="0">
                <a:moveTo>
                  <a:pt x="0" y="0"/>
                </a:moveTo>
                <a:cubicBezTo>
                  <a:pt x="146488" y="-25911"/>
                  <a:pt x="404055" y="56575"/>
                  <a:pt x="542136" y="0"/>
                </a:cubicBezTo>
                <a:cubicBezTo>
                  <a:pt x="548400" y="82247"/>
                  <a:pt x="496248" y="280393"/>
                  <a:pt x="542136" y="400110"/>
                </a:cubicBezTo>
                <a:cubicBezTo>
                  <a:pt x="420189" y="411086"/>
                  <a:pt x="164004" y="392457"/>
                  <a:pt x="0" y="400110"/>
                </a:cubicBezTo>
                <a:cubicBezTo>
                  <a:pt x="-9082" y="237574"/>
                  <a:pt x="44511" y="181632"/>
                  <a:pt x="0" y="0"/>
                </a:cubicBezTo>
                <a:close/>
              </a:path>
              <a:path w="542136" h="400110" stroke="0" extrusionOk="0">
                <a:moveTo>
                  <a:pt x="0" y="0"/>
                </a:moveTo>
                <a:cubicBezTo>
                  <a:pt x="223230" y="-52855"/>
                  <a:pt x="353201" y="41697"/>
                  <a:pt x="542136" y="0"/>
                </a:cubicBezTo>
                <a:cubicBezTo>
                  <a:pt x="557940" y="137791"/>
                  <a:pt x="522416" y="307882"/>
                  <a:pt x="542136" y="400110"/>
                </a:cubicBezTo>
                <a:cubicBezTo>
                  <a:pt x="385361" y="457484"/>
                  <a:pt x="164447" y="365721"/>
                  <a:pt x="0" y="400110"/>
                </a:cubicBezTo>
                <a:cubicBezTo>
                  <a:pt x="-28323" y="288919"/>
                  <a:pt x="27211" y="195775"/>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weil</a:t>
            </a:r>
            <a:endParaRPr/>
          </a:p>
        </p:txBody>
      </p:sp>
      <p:sp>
        <p:nvSpPr>
          <p:cNvPr id="12" name="Textfeld 11"/>
          <p:cNvSpPr txBox="1"/>
          <p:nvPr/>
        </p:nvSpPr>
        <p:spPr bwMode="auto">
          <a:xfrm rot="238552">
            <a:off x="1954101" y="2694754"/>
            <a:ext cx="712054" cy="400110"/>
          </a:xfrm>
          <a:custGeom>
            <a:avLst/>
            <a:gdLst>
              <a:gd name="connsiteX0" fmla="*/ 0 w 712054"/>
              <a:gd name="connsiteY0" fmla="*/ 0 h 400110"/>
              <a:gd name="connsiteX1" fmla="*/ 356027 w 712054"/>
              <a:gd name="connsiteY1" fmla="*/ 0 h 400110"/>
              <a:gd name="connsiteX2" fmla="*/ 712054 w 712054"/>
              <a:gd name="connsiteY2" fmla="*/ 0 h 400110"/>
              <a:gd name="connsiteX3" fmla="*/ 712054 w 712054"/>
              <a:gd name="connsiteY3" fmla="*/ 400110 h 400110"/>
              <a:gd name="connsiteX4" fmla="*/ 348906 w 712054"/>
              <a:gd name="connsiteY4" fmla="*/ 400110 h 400110"/>
              <a:gd name="connsiteX5" fmla="*/ 0 w 712054"/>
              <a:gd name="connsiteY5" fmla="*/ 400110 h 400110"/>
              <a:gd name="connsiteX6" fmla="*/ 0 w 712054"/>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054" h="400110" fill="none" extrusionOk="0">
                <a:moveTo>
                  <a:pt x="0" y="0"/>
                </a:moveTo>
                <a:cubicBezTo>
                  <a:pt x="116948" y="-25987"/>
                  <a:pt x="249405" y="37175"/>
                  <a:pt x="356027" y="0"/>
                </a:cubicBezTo>
                <a:cubicBezTo>
                  <a:pt x="462649" y="-37175"/>
                  <a:pt x="570350" y="1736"/>
                  <a:pt x="712054" y="0"/>
                </a:cubicBezTo>
                <a:cubicBezTo>
                  <a:pt x="735506" y="120746"/>
                  <a:pt x="709147" y="305855"/>
                  <a:pt x="712054" y="400110"/>
                </a:cubicBezTo>
                <a:cubicBezTo>
                  <a:pt x="628606" y="405758"/>
                  <a:pt x="450275" y="388505"/>
                  <a:pt x="348906" y="400110"/>
                </a:cubicBezTo>
                <a:cubicBezTo>
                  <a:pt x="247537" y="411715"/>
                  <a:pt x="108835" y="366389"/>
                  <a:pt x="0" y="400110"/>
                </a:cubicBezTo>
                <a:cubicBezTo>
                  <a:pt x="-47721" y="292798"/>
                  <a:pt x="26827" y="105172"/>
                  <a:pt x="0" y="0"/>
                </a:cubicBezTo>
                <a:close/>
              </a:path>
              <a:path w="712054" h="400110" stroke="0" extrusionOk="0">
                <a:moveTo>
                  <a:pt x="0" y="0"/>
                </a:moveTo>
                <a:cubicBezTo>
                  <a:pt x="141574" y="-40567"/>
                  <a:pt x="256691" y="11478"/>
                  <a:pt x="370268" y="0"/>
                </a:cubicBezTo>
                <a:cubicBezTo>
                  <a:pt x="483845" y="-11478"/>
                  <a:pt x="635198" y="14031"/>
                  <a:pt x="712054" y="0"/>
                </a:cubicBezTo>
                <a:cubicBezTo>
                  <a:pt x="721847" y="124961"/>
                  <a:pt x="695728" y="215826"/>
                  <a:pt x="712054" y="400110"/>
                </a:cubicBezTo>
                <a:cubicBezTo>
                  <a:pt x="627041" y="438462"/>
                  <a:pt x="429124" y="368432"/>
                  <a:pt x="348906" y="400110"/>
                </a:cubicBezTo>
                <a:cubicBezTo>
                  <a:pt x="268688" y="431788"/>
                  <a:pt x="73369" y="364529"/>
                  <a:pt x="0" y="400110"/>
                </a:cubicBezTo>
                <a:cubicBezTo>
                  <a:pt x="-30641" y="300598"/>
                  <a:pt x="8495" y="162275"/>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damit</a:t>
            </a:r>
            <a:endParaRPr/>
          </a:p>
        </p:txBody>
      </p:sp>
      <p:sp>
        <p:nvSpPr>
          <p:cNvPr id="13" name="Textfeld 12"/>
          <p:cNvSpPr txBox="1"/>
          <p:nvPr/>
        </p:nvSpPr>
        <p:spPr bwMode="auto">
          <a:xfrm rot="20773515">
            <a:off x="4770052" y="2688449"/>
            <a:ext cx="644728" cy="400110"/>
          </a:xfrm>
          <a:custGeom>
            <a:avLst/>
            <a:gdLst>
              <a:gd name="connsiteX0" fmla="*/ 0 w 644728"/>
              <a:gd name="connsiteY0" fmla="*/ 0 h 400110"/>
              <a:gd name="connsiteX1" fmla="*/ 322364 w 644728"/>
              <a:gd name="connsiteY1" fmla="*/ 0 h 400110"/>
              <a:gd name="connsiteX2" fmla="*/ 644728 w 644728"/>
              <a:gd name="connsiteY2" fmla="*/ 0 h 400110"/>
              <a:gd name="connsiteX3" fmla="*/ 644728 w 644728"/>
              <a:gd name="connsiteY3" fmla="*/ 400110 h 400110"/>
              <a:gd name="connsiteX4" fmla="*/ 315917 w 644728"/>
              <a:gd name="connsiteY4" fmla="*/ 400110 h 400110"/>
              <a:gd name="connsiteX5" fmla="*/ 0 w 644728"/>
              <a:gd name="connsiteY5" fmla="*/ 400110 h 400110"/>
              <a:gd name="connsiteX6" fmla="*/ 0 w 644728"/>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728" h="400110" fill="none" extrusionOk="0">
                <a:moveTo>
                  <a:pt x="0" y="0"/>
                </a:moveTo>
                <a:cubicBezTo>
                  <a:pt x="114399" y="-24115"/>
                  <a:pt x="250713" y="38175"/>
                  <a:pt x="322364" y="0"/>
                </a:cubicBezTo>
                <a:cubicBezTo>
                  <a:pt x="394015" y="-38175"/>
                  <a:pt x="557517" y="28467"/>
                  <a:pt x="644728" y="0"/>
                </a:cubicBezTo>
                <a:cubicBezTo>
                  <a:pt x="668180" y="120746"/>
                  <a:pt x="641821" y="305855"/>
                  <a:pt x="644728" y="400110"/>
                </a:cubicBezTo>
                <a:cubicBezTo>
                  <a:pt x="532602" y="419660"/>
                  <a:pt x="445368" y="362287"/>
                  <a:pt x="315917" y="400110"/>
                </a:cubicBezTo>
                <a:cubicBezTo>
                  <a:pt x="186466" y="437933"/>
                  <a:pt x="114746" y="363204"/>
                  <a:pt x="0" y="400110"/>
                </a:cubicBezTo>
                <a:cubicBezTo>
                  <a:pt x="-47721" y="292798"/>
                  <a:pt x="26827" y="105172"/>
                  <a:pt x="0" y="0"/>
                </a:cubicBezTo>
                <a:close/>
              </a:path>
              <a:path w="644728" h="400110" stroke="0" extrusionOk="0">
                <a:moveTo>
                  <a:pt x="0" y="0"/>
                </a:moveTo>
                <a:cubicBezTo>
                  <a:pt x="126656" y="-32176"/>
                  <a:pt x="191449" y="36792"/>
                  <a:pt x="335259" y="0"/>
                </a:cubicBezTo>
                <a:cubicBezTo>
                  <a:pt x="479069" y="-36792"/>
                  <a:pt x="572433" y="5805"/>
                  <a:pt x="644728" y="0"/>
                </a:cubicBezTo>
                <a:cubicBezTo>
                  <a:pt x="654521" y="124961"/>
                  <a:pt x="628402" y="215826"/>
                  <a:pt x="644728" y="400110"/>
                </a:cubicBezTo>
                <a:cubicBezTo>
                  <a:pt x="525538" y="411399"/>
                  <a:pt x="383265" y="371903"/>
                  <a:pt x="315917" y="400110"/>
                </a:cubicBezTo>
                <a:cubicBezTo>
                  <a:pt x="248569" y="428317"/>
                  <a:pt x="63410" y="364444"/>
                  <a:pt x="0" y="400110"/>
                </a:cubicBezTo>
                <a:cubicBezTo>
                  <a:pt x="-30641" y="300598"/>
                  <a:pt x="8495" y="162275"/>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denn</a:t>
            </a:r>
            <a:endParaRPr/>
          </a:p>
        </p:txBody>
      </p:sp>
      <p:sp>
        <p:nvSpPr>
          <p:cNvPr id="14" name="Textfeld 13"/>
          <p:cNvSpPr txBox="1"/>
          <p:nvPr/>
        </p:nvSpPr>
        <p:spPr bwMode="auto">
          <a:xfrm>
            <a:off x="3824854" y="2323001"/>
            <a:ext cx="604653" cy="400110"/>
          </a:xfrm>
          <a:custGeom>
            <a:avLst/>
            <a:gdLst>
              <a:gd name="connsiteX0" fmla="*/ 0 w 604653"/>
              <a:gd name="connsiteY0" fmla="*/ 0 h 400110"/>
              <a:gd name="connsiteX1" fmla="*/ 302327 w 604653"/>
              <a:gd name="connsiteY1" fmla="*/ 0 h 400110"/>
              <a:gd name="connsiteX2" fmla="*/ 604653 w 604653"/>
              <a:gd name="connsiteY2" fmla="*/ 0 h 400110"/>
              <a:gd name="connsiteX3" fmla="*/ 604653 w 604653"/>
              <a:gd name="connsiteY3" fmla="*/ 400110 h 400110"/>
              <a:gd name="connsiteX4" fmla="*/ 296280 w 604653"/>
              <a:gd name="connsiteY4" fmla="*/ 400110 h 400110"/>
              <a:gd name="connsiteX5" fmla="*/ 0 w 604653"/>
              <a:gd name="connsiteY5" fmla="*/ 400110 h 400110"/>
              <a:gd name="connsiteX6" fmla="*/ 0 w 604653"/>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53" h="400110" fill="none" extrusionOk="0">
                <a:moveTo>
                  <a:pt x="0" y="0"/>
                </a:moveTo>
                <a:cubicBezTo>
                  <a:pt x="98383" y="-25874"/>
                  <a:pt x="220879" y="25433"/>
                  <a:pt x="302327" y="0"/>
                </a:cubicBezTo>
                <a:cubicBezTo>
                  <a:pt x="383775" y="-25433"/>
                  <a:pt x="470772" y="20627"/>
                  <a:pt x="604653" y="0"/>
                </a:cubicBezTo>
                <a:cubicBezTo>
                  <a:pt x="628105" y="120746"/>
                  <a:pt x="601746" y="305855"/>
                  <a:pt x="604653" y="400110"/>
                </a:cubicBezTo>
                <a:cubicBezTo>
                  <a:pt x="493459" y="425120"/>
                  <a:pt x="442788" y="376108"/>
                  <a:pt x="296280" y="400110"/>
                </a:cubicBezTo>
                <a:cubicBezTo>
                  <a:pt x="149772" y="424112"/>
                  <a:pt x="130446" y="368164"/>
                  <a:pt x="0" y="400110"/>
                </a:cubicBezTo>
                <a:cubicBezTo>
                  <a:pt x="-47721" y="292798"/>
                  <a:pt x="26827" y="105172"/>
                  <a:pt x="0" y="0"/>
                </a:cubicBezTo>
                <a:close/>
              </a:path>
              <a:path w="604653" h="400110" stroke="0" extrusionOk="0">
                <a:moveTo>
                  <a:pt x="0" y="0"/>
                </a:moveTo>
                <a:cubicBezTo>
                  <a:pt x="88311" y="-3075"/>
                  <a:pt x="190108" y="9045"/>
                  <a:pt x="314420" y="0"/>
                </a:cubicBezTo>
                <a:cubicBezTo>
                  <a:pt x="438732" y="-9045"/>
                  <a:pt x="479996" y="21904"/>
                  <a:pt x="604653" y="0"/>
                </a:cubicBezTo>
                <a:cubicBezTo>
                  <a:pt x="614446" y="124961"/>
                  <a:pt x="588327" y="215826"/>
                  <a:pt x="604653" y="400110"/>
                </a:cubicBezTo>
                <a:cubicBezTo>
                  <a:pt x="507828" y="412263"/>
                  <a:pt x="395269" y="364709"/>
                  <a:pt x="296280" y="400110"/>
                </a:cubicBezTo>
                <a:cubicBezTo>
                  <a:pt x="197291" y="435511"/>
                  <a:pt x="70267" y="396772"/>
                  <a:pt x="0" y="400110"/>
                </a:cubicBezTo>
                <a:cubicBezTo>
                  <a:pt x="-30641" y="300598"/>
                  <a:pt x="8495" y="162275"/>
                  <a:pt x="0" y="0"/>
                </a:cubicBezTo>
                <a:close/>
              </a:path>
            </a:pathLst>
          </a:custGeom>
          <a:solidFill>
            <a:schemeClr val="accent2">
              <a:lumMod val="60000"/>
              <a:lumOff val="40000"/>
            </a:schemeClr>
          </a:solidFill>
          <a:ln w="12700" cap="flat">
            <a:solidFill>
              <a:schemeClr val="accent2">
                <a:lumMod val="75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a:solidFill>
                  <a:schemeClr val="accent2">
                    <a:lumMod val="50000"/>
                  </a:schemeClr>
                </a:solidFill>
                <a:latin typeface="Noteworthy Light"/>
                <a:ea typeface="Noteworthy Light"/>
              </a:rPr>
              <a:t>aber</a:t>
            </a:r>
            <a:endParaRPr/>
          </a:p>
        </p:txBody>
      </p:sp>
      <p:pic>
        <p:nvPicPr>
          <p:cNvPr id="15" name="Picture 4" descr="Kostenlose Vektorgrafiken zum Thema Hügel"/>
          <p:cNvPicPr>
            <a:picLocks noChangeAspect="1" noChangeArrowheads="1"/>
          </p:cNvPicPr>
          <p:nvPr/>
        </p:nvPicPr>
        <p:blipFill>
          <a:blip r:embed="rId3"/>
          <a:srcRect b="33840"/>
          <a:stretch/>
        </p:blipFill>
        <p:spPr bwMode="auto">
          <a:xfrm flipH="1">
            <a:off x="915818" y="8035729"/>
            <a:ext cx="4829383" cy="1565031"/>
          </a:xfrm>
          <a:prstGeom prst="rect">
            <a:avLst/>
          </a:prstGeom>
          <a:noFill/>
        </p:spPr>
      </p:pic>
      <p:sp>
        <p:nvSpPr>
          <p:cNvPr id="2" name="Textfeld 1"/>
          <p:cNvSpPr txBox="1"/>
          <p:nvPr/>
        </p:nvSpPr>
        <p:spPr bwMode="auto">
          <a:xfrm>
            <a:off x="2350820" y="6814474"/>
            <a:ext cx="2230098" cy="1200329"/>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5400" dirty="0">
                <a:solidFill>
                  <a:schemeClr val="accent4"/>
                </a:solidFill>
                <a:latin typeface="Kollektif"/>
                <a:ea typeface="Noteworthy Light"/>
                <a:cs typeface="Calibri"/>
              </a:rPr>
              <a:t>A</a:t>
            </a:r>
            <a:r>
              <a:rPr lang="de-DE" sz="5400" dirty="0">
                <a:solidFill>
                  <a:schemeClr val="accent2">
                    <a:lumMod val="50000"/>
                  </a:schemeClr>
                </a:solidFill>
                <a:latin typeface="Kollektif"/>
                <a:ea typeface="Noteworthy Light"/>
                <a:cs typeface="Calibri"/>
              </a:rPr>
              <a:t>-</a:t>
            </a:r>
            <a:r>
              <a:rPr lang="de-DE" sz="5400" dirty="0">
                <a:solidFill>
                  <a:schemeClr val="accent6">
                    <a:lumMod val="50000"/>
                  </a:schemeClr>
                </a:solidFill>
                <a:latin typeface="Kollektif"/>
                <a:ea typeface="Noteworthy Light"/>
                <a:cs typeface="Calibri"/>
              </a:rPr>
              <a:t>H</a:t>
            </a:r>
            <a:r>
              <a:rPr lang="de-DE" sz="5400" dirty="0">
                <a:solidFill>
                  <a:schemeClr val="accent2">
                    <a:lumMod val="50000"/>
                  </a:schemeClr>
                </a:solidFill>
                <a:latin typeface="Kollektif"/>
                <a:ea typeface="Noteworthy Light"/>
                <a:cs typeface="Calibri"/>
              </a:rPr>
              <a:t>-</a:t>
            </a:r>
            <a:r>
              <a:rPr lang="de-DE" sz="5400" dirty="0">
                <a:solidFill>
                  <a:schemeClr val="accent1"/>
                </a:solidFill>
                <a:latin typeface="Kollektif"/>
                <a:ea typeface="Noteworthy Light"/>
                <a:cs typeface="Calibri"/>
              </a:rPr>
              <a:t>A</a:t>
            </a:r>
            <a:endParaRPr dirty="0"/>
          </a:p>
          <a:p>
            <a:pPr>
              <a:defRPr/>
            </a:pPr>
            <a:endParaRPr lang="de-DE" dirty="0"/>
          </a:p>
        </p:txBody>
      </p:sp>
      <p:sp>
        <p:nvSpPr>
          <p:cNvPr id="16" name="Textfeld 15"/>
          <p:cNvSpPr txBox="1"/>
          <p:nvPr/>
        </p:nvSpPr>
        <p:spPr bwMode="auto">
          <a:xfrm>
            <a:off x="1853871" y="7648053"/>
            <a:ext cx="3461204" cy="64633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800" dirty="0">
                <a:solidFill>
                  <a:schemeClr val="accent4"/>
                </a:solidFill>
                <a:latin typeface="Kollektif"/>
                <a:ea typeface="Noteworthy Light"/>
                <a:cs typeface="Calibri"/>
              </a:rPr>
              <a:t>Anfang</a:t>
            </a:r>
            <a:r>
              <a:rPr lang="de-DE" sz="1800" dirty="0">
                <a:solidFill>
                  <a:schemeClr val="accent1"/>
                </a:solidFill>
                <a:latin typeface="Kollektif"/>
                <a:ea typeface="Noteworthy Light"/>
                <a:cs typeface="Calibri"/>
              </a:rPr>
              <a:t> </a:t>
            </a:r>
            <a:r>
              <a:rPr lang="de-DE" sz="1800" dirty="0">
                <a:solidFill>
                  <a:schemeClr val="accent2">
                    <a:lumMod val="50000"/>
                  </a:schemeClr>
                </a:solidFill>
                <a:latin typeface="Kollektif"/>
                <a:ea typeface="Noteworthy Light"/>
                <a:cs typeface="Calibri"/>
              </a:rPr>
              <a:t>–</a:t>
            </a:r>
            <a:r>
              <a:rPr lang="de-DE" sz="1800" dirty="0">
                <a:solidFill>
                  <a:schemeClr val="accent1"/>
                </a:solidFill>
                <a:latin typeface="Kollektif"/>
                <a:ea typeface="Noteworthy Light"/>
                <a:cs typeface="Calibri"/>
              </a:rPr>
              <a:t> </a:t>
            </a:r>
            <a:r>
              <a:rPr lang="de-DE" sz="1800" dirty="0">
                <a:solidFill>
                  <a:schemeClr val="accent6">
                    <a:lumMod val="75000"/>
                  </a:schemeClr>
                </a:solidFill>
                <a:latin typeface="Kollektif"/>
                <a:ea typeface="Noteworthy Light"/>
                <a:cs typeface="Calibri"/>
              </a:rPr>
              <a:t>Hauptteil</a:t>
            </a:r>
            <a:r>
              <a:rPr lang="de-DE" sz="1800" dirty="0">
                <a:solidFill>
                  <a:schemeClr val="accent2">
                    <a:lumMod val="50000"/>
                  </a:schemeClr>
                </a:solidFill>
                <a:latin typeface="Kollektif"/>
                <a:ea typeface="Noteworthy Light"/>
                <a:cs typeface="Calibri"/>
              </a:rPr>
              <a:t> – </a:t>
            </a:r>
            <a:r>
              <a:rPr lang="de-DE" sz="1800" dirty="0">
                <a:solidFill>
                  <a:schemeClr val="accent1"/>
                </a:solidFill>
                <a:latin typeface="Kollektif"/>
                <a:ea typeface="Noteworthy Light"/>
                <a:cs typeface="Calibri"/>
              </a:rPr>
              <a:t>Abschluss</a:t>
            </a:r>
            <a:endParaRPr dirty="0"/>
          </a:p>
          <a:p>
            <a:pPr>
              <a:defRPr/>
            </a:pPr>
            <a:endParaRPr lang="de-DE" dirty="0"/>
          </a:p>
        </p:txBody>
      </p:sp>
      <p:sp>
        <p:nvSpPr>
          <p:cNvPr id="20" name="Slide Number Placeholder 3">
            <a:extLst>
              <a:ext uri="{FF2B5EF4-FFF2-40B4-BE49-F238E27FC236}">
                <a16:creationId xmlns:a16="http://schemas.microsoft.com/office/drawing/2014/main" id="{FF44B9FC-9C97-4474-BF8B-FA629A6CEEE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47</a:t>
            </a:fld>
            <a:endParaRPr lang="de-DE" dirty="0"/>
          </a:p>
        </p:txBody>
      </p:sp>
      <p:cxnSp>
        <p:nvCxnSpPr>
          <p:cNvPr id="18" name="Straight Connector 17">
            <a:extLst>
              <a:ext uri="{FF2B5EF4-FFF2-40B4-BE49-F238E27FC236}">
                <a16:creationId xmlns:a16="http://schemas.microsoft.com/office/drawing/2014/main" id="{E9848715-FAA2-4F02-8CD4-7DBE39F93B51}"/>
              </a:ext>
            </a:extLst>
          </p:cNvPr>
          <p:cNvCxnSpPr>
            <a:cxnSpLocks/>
          </p:cNvCxnSpPr>
          <p:nvPr/>
        </p:nvCxnSpPr>
        <p:spPr bwMode="auto">
          <a:xfrm>
            <a:off x="-264695" y="3469072"/>
            <a:ext cx="7772400" cy="0"/>
          </a:xfrm>
          <a:prstGeom prst="line">
            <a:avLst/>
          </a:prstGeom>
          <a:noFill/>
          <a:ln w="38100" cap="flat">
            <a:solidFill>
              <a:schemeClr val="tx1"/>
            </a:solidFill>
            <a:prstDash val="dash"/>
            <a:round/>
          </a:ln>
        </p:spPr>
        <p:style>
          <a:lnRef idx="0">
            <a:srgbClr val="000000"/>
          </a:lnRef>
          <a:fillRef idx="0">
            <a:srgbClr val="000000"/>
          </a:fillRef>
          <a:effectRef idx="0">
            <a:srgbClr val="000000"/>
          </a:effectRef>
          <a:fontRef idx="none"/>
        </p:style>
      </p:cxnSp>
      <p:cxnSp>
        <p:nvCxnSpPr>
          <p:cNvPr id="26" name="Straight Connector 25">
            <a:extLst>
              <a:ext uri="{FF2B5EF4-FFF2-40B4-BE49-F238E27FC236}">
                <a16:creationId xmlns:a16="http://schemas.microsoft.com/office/drawing/2014/main" id="{90DF9AA6-1EB2-4EBB-AF64-0DE943553974}"/>
              </a:ext>
            </a:extLst>
          </p:cNvPr>
          <p:cNvCxnSpPr>
            <a:cxnSpLocks/>
          </p:cNvCxnSpPr>
          <p:nvPr/>
        </p:nvCxnSpPr>
        <p:spPr bwMode="auto">
          <a:xfrm>
            <a:off x="-457200" y="6667754"/>
            <a:ext cx="7772400" cy="0"/>
          </a:xfrm>
          <a:prstGeom prst="line">
            <a:avLst/>
          </a:prstGeom>
          <a:noFill/>
          <a:ln w="38100" cap="flat">
            <a:solidFill>
              <a:schemeClr val="tx1"/>
            </a:solidFill>
            <a:prstDash val="dash"/>
            <a:round/>
          </a:ln>
        </p:spPr>
        <p:style>
          <a:lnRef idx="0">
            <a:srgbClr val="000000"/>
          </a:lnRef>
          <a:fillRef idx="0">
            <a:srgbClr val="000000"/>
          </a:fillRef>
          <a:effectRef idx="0">
            <a:srgbClr val="000000"/>
          </a:effectRef>
          <a:fontRef idx="none"/>
        </p:style>
      </p:cxnSp>
      <p:pic>
        <p:nvPicPr>
          <p:cNvPr id="27" name="Picture 26">
            <a:extLst>
              <a:ext uri="{FF2B5EF4-FFF2-40B4-BE49-F238E27FC236}">
                <a16:creationId xmlns:a16="http://schemas.microsoft.com/office/drawing/2014/main" id="{07E33245-8FED-44A7-99DB-E7DA6F292D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5400000">
            <a:off x="6530795" y="3344571"/>
            <a:ext cx="223071" cy="248937"/>
          </a:xfrm>
          <a:prstGeom prst="rect">
            <a:avLst/>
          </a:prstGeom>
        </p:spPr>
      </p:pic>
      <p:pic>
        <p:nvPicPr>
          <p:cNvPr id="28" name="Picture 27">
            <a:extLst>
              <a:ext uri="{FF2B5EF4-FFF2-40B4-BE49-F238E27FC236}">
                <a16:creationId xmlns:a16="http://schemas.microsoft.com/office/drawing/2014/main" id="{830619C5-7327-4845-AF00-E9EC5DDAD4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5400000">
            <a:off x="6547542" y="6555430"/>
            <a:ext cx="223071" cy="248937"/>
          </a:xfrm>
          <a:prstGeom prst="rect">
            <a:avLst/>
          </a:prstGeom>
        </p:spPr>
      </p:pic>
      <p:pic>
        <p:nvPicPr>
          <p:cNvPr id="17" name="Grafik 16">
            <a:extLst>
              <a:ext uri="{FF2B5EF4-FFF2-40B4-BE49-F238E27FC236}">
                <a16:creationId xmlns:a16="http://schemas.microsoft.com/office/drawing/2014/main" id="{D2ECB069-223F-2EF4-8AAF-A9CA73A1EE3A}"/>
              </a:ext>
            </a:extLst>
          </p:cNvPr>
          <p:cNvPicPr>
            <a:picLocks noChangeAspect="1"/>
          </p:cNvPicPr>
          <p:nvPr/>
        </p:nvPicPr>
        <p:blipFill rotWithShape="1">
          <a:blip r:embed="rId5">
            <a:clrChange>
              <a:clrFrom>
                <a:srgbClr val="FFFEFF"/>
              </a:clrFrom>
              <a:clrTo>
                <a:srgbClr val="FFFEFF">
                  <a:alpha val="0"/>
                </a:srgbClr>
              </a:clrTo>
            </a:clrChange>
          </a:blip>
          <a:srcRect b="52258"/>
          <a:stretch/>
        </p:blipFill>
        <p:spPr>
          <a:xfrm>
            <a:off x="613046" y="5003256"/>
            <a:ext cx="1575615" cy="1376732"/>
          </a:xfrm>
          <a:prstGeom prst="rect">
            <a:avLst/>
          </a:prstGeom>
        </p:spPr>
      </p:pic>
      <p:pic>
        <p:nvPicPr>
          <p:cNvPr id="22" name="Picture 6" descr="Sprechblase, Plaudern, Ballon, Blase">
            <a:extLst>
              <a:ext uri="{FF2B5EF4-FFF2-40B4-BE49-F238E27FC236}">
                <a16:creationId xmlns:a16="http://schemas.microsoft.com/office/drawing/2014/main" id="{0E442BE8-79E7-DBD2-972B-D5CF09F1A65E}"/>
              </a:ext>
            </a:extLst>
          </p:cNvPr>
          <p:cNvPicPr>
            <a:picLocks noChangeAspect="1" noChangeArrowheads="1"/>
          </p:cNvPicPr>
          <p:nvPr/>
        </p:nvPicPr>
        <p:blipFill>
          <a:blip r:embed="rId6">
            <a:duotone>
              <a:schemeClr val="accent2">
                <a:shade val="45000"/>
                <a:satMod val="135000"/>
              </a:schemeClr>
              <a:prstClr val="white"/>
            </a:duotone>
          </a:blip>
          <a:stretch/>
        </p:blipFill>
        <p:spPr bwMode="auto">
          <a:xfrm>
            <a:off x="2079406" y="5068897"/>
            <a:ext cx="3333055" cy="1540757"/>
          </a:xfrm>
          <a:prstGeom prst="rect">
            <a:avLst/>
          </a:prstGeom>
          <a:noFill/>
        </p:spPr>
      </p:pic>
      <p:sp>
        <p:nvSpPr>
          <p:cNvPr id="23" name="Textfeld 22">
            <a:extLst>
              <a:ext uri="{FF2B5EF4-FFF2-40B4-BE49-F238E27FC236}">
                <a16:creationId xmlns:a16="http://schemas.microsoft.com/office/drawing/2014/main" id="{616AA21F-D046-ADFF-7F2E-7D5726B3D9E4}"/>
              </a:ext>
            </a:extLst>
          </p:cNvPr>
          <p:cNvSpPr txBox="1"/>
          <p:nvPr/>
        </p:nvSpPr>
        <p:spPr bwMode="auto">
          <a:xfrm>
            <a:off x="2241640" y="5131585"/>
            <a:ext cx="2747944" cy="95410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1400" dirty="0">
                <a:solidFill>
                  <a:schemeClr val="accent2">
                    <a:lumMod val="50000"/>
                  </a:schemeClr>
                </a:solidFill>
                <a:latin typeface="Kollektif" panose="020B0604020101010102" pitchFamily="34" charset="77"/>
              </a:rPr>
              <a:t>Schmücke deine Bildergeschichte mit weiteren Informationen aus.</a:t>
            </a:r>
          </a:p>
          <a:p>
            <a:pPr algn="ctr">
              <a:defRPr/>
            </a:pPr>
            <a:r>
              <a:rPr lang="de-DE" sz="1400" dirty="0">
                <a:solidFill>
                  <a:schemeClr val="accent2">
                    <a:lumMod val="50000"/>
                  </a:schemeClr>
                </a:solidFill>
                <a:latin typeface="Kollektif" panose="020B0604020101010102" pitchFamily="34" charset="77"/>
              </a:rPr>
              <a:t>Gib z.B. den Personen Namen.</a:t>
            </a:r>
            <a:endParaRPr sz="1400" dirty="0">
              <a:latin typeface="Kollektif" panose="020B0604020101010102" pitchFamily="34" charset="77"/>
            </a:endParaRPr>
          </a:p>
        </p:txBody>
      </p:sp>
      <p:sp>
        <p:nvSpPr>
          <p:cNvPr id="19" name="Rectangle"/>
          <p:cNvSpPr/>
          <p:nvPr/>
        </p:nvSpPr>
        <p:spPr bwMode="auto">
          <a:xfrm>
            <a:off x="8932" y="-4794"/>
            <a:ext cx="276345" cy="9898263"/>
          </a:xfrm>
          <a:prstGeom prst="rect">
            <a:avLst/>
          </a:prstGeom>
          <a:solidFill>
            <a:schemeClr val="accent6">
              <a:lumMod val="60000"/>
              <a:lumOff val="40000"/>
            </a:schemeClr>
          </a:solidFill>
          <a:ln w="19050" cap="flat">
            <a:solidFill>
              <a:schemeClr val="accent6">
                <a:lumMod val="60000"/>
                <a:lumOff val="40000"/>
              </a:schemeClr>
            </a:solidFill>
            <a:prstDash val="solid"/>
            <a:miter lim="800000"/>
          </a:ln>
          <a:effectLst/>
        </p:spPr>
        <p:txBody>
          <a:bodyPr wrap="square" lIns="45718" tIns="45718" rIns="45718" bIns="45718" numCol="1" anchor="ctr">
            <a:noAutofit/>
          </a:bodyPr>
          <a:lstStyle/>
          <a:p>
            <a:pPr>
              <a:defRPr>
                <a:solidFill>
                  <a:srgbClr val="FFFFFF"/>
                </a:solidFill>
                <a:latin typeface="Fibel Nord"/>
                <a:ea typeface="Fibel Nord"/>
                <a:cs typeface="Fibel Nord"/>
              </a:defRPr>
            </a:pPr>
            <a:endParaRPr>
              <a:solidFill>
                <a:schemeClr val="accent6">
                  <a:lumMod val="75000"/>
                </a:schemeClr>
              </a:solidFill>
            </a:endParaRPr>
          </a:p>
        </p:txBody>
      </p:sp>
      <p:sp>
        <p:nvSpPr>
          <p:cNvPr id="24" name="Textfeld 23">
            <a:extLst>
              <a:ext uri="{FF2B5EF4-FFF2-40B4-BE49-F238E27FC236}">
                <a16:creationId xmlns:a16="http://schemas.microsoft.com/office/drawing/2014/main" id="{D98238D6-16E6-1945-98C1-5EB2BBC6F898}"/>
              </a:ext>
            </a:extLst>
          </p:cNvPr>
          <p:cNvSpPr txBox="1"/>
          <p:nvPr/>
        </p:nvSpPr>
        <p:spPr bwMode="auto">
          <a:xfrm rot="16200000">
            <a:off x="-4810769" y="4766278"/>
            <a:ext cx="9886413"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pc="600" dirty="0">
                <a:solidFill>
                  <a:schemeClr val="bg1"/>
                </a:solidFill>
                <a:latin typeface="Kollektif"/>
                <a:ea typeface="Noteworthy Light"/>
              </a:rPr>
              <a:t>Karten für das Plakat „Lernfortschritt“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ounded Rectangle"/>
          <p:cNvSpPr/>
          <p:nvPr/>
        </p:nvSpPr>
        <p:spPr bwMode="auto">
          <a:xfrm>
            <a:off x="457579" y="456936"/>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sz="6600">
              <a:solidFill>
                <a:schemeClr val="accent2">
                  <a:lumMod val="50000"/>
                </a:schemeClr>
              </a:solidFill>
              <a:latin typeface="Kollektif"/>
              <a:ea typeface="Noteworthy Light"/>
            </a:endParaRPr>
          </a:p>
        </p:txBody>
      </p:sp>
      <p:sp>
        <p:nvSpPr>
          <p:cNvPr id="5" name="Rounded Rectangle"/>
          <p:cNvSpPr/>
          <p:nvPr/>
        </p:nvSpPr>
        <p:spPr bwMode="auto">
          <a:xfrm>
            <a:off x="457579" y="3626593"/>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sz="6000">
              <a:solidFill>
                <a:schemeClr val="accent2">
                  <a:lumMod val="50000"/>
                </a:schemeClr>
              </a:solidFill>
              <a:latin typeface="Kollektif"/>
              <a:ea typeface="Noteworthy Light"/>
              <a:cs typeface="Calibri"/>
            </a:endParaRPr>
          </a:p>
        </p:txBody>
      </p:sp>
      <p:sp>
        <p:nvSpPr>
          <p:cNvPr id="6" name="Rounded Rectangle"/>
          <p:cNvSpPr/>
          <p:nvPr/>
        </p:nvSpPr>
        <p:spPr bwMode="auto">
          <a:xfrm>
            <a:off x="457579" y="6796777"/>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lang="de-DE" sz="6000">
              <a:solidFill>
                <a:schemeClr val="accent1"/>
              </a:solidFill>
              <a:latin typeface="Kollektif"/>
              <a:ea typeface="Noteworthy Light"/>
              <a:cs typeface="Calibri"/>
            </a:endParaRPr>
          </a:p>
        </p:txBody>
      </p:sp>
      <p:pic>
        <p:nvPicPr>
          <p:cNvPr id="7" name="Picture 2" descr="Karikatur, Symbol, Die Glühbirne"/>
          <p:cNvPicPr>
            <a:picLocks noChangeAspect="1" noChangeArrowheads="1"/>
          </p:cNvPicPr>
          <p:nvPr/>
        </p:nvPicPr>
        <p:blipFill>
          <a:blip r:embed="rId2"/>
          <a:stretch/>
        </p:blipFill>
        <p:spPr bwMode="auto">
          <a:xfrm rot="20534755">
            <a:off x="5731580" y="327518"/>
            <a:ext cx="800876" cy="845739"/>
          </a:xfrm>
          <a:prstGeom prst="rect">
            <a:avLst/>
          </a:prstGeom>
          <a:noFill/>
        </p:spPr>
      </p:pic>
      <p:pic>
        <p:nvPicPr>
          <p:cNvPr id="8" name="Picture 2" descr="Karikatur, Symbol, Die Glühbirne"/>
          <p:cNvPicPr>
            <a:picLocks noChangeAspect="1" noChangeArrowheads="1"/>
          </p:cNvPicPr>
          <p:nvPr/>
        </p:nvPicPr>
        <p:blipFill>
          <a:blip r:embed="rId2"/>
          <a:stretch/>
        </p:blipFill>
        <p:spPr bwMode="auto">
          <a:xfrm rot="20534755">
            <a:off x="5731581" y="3571039"/>
            <a:ext cx="800876" cy="845739"/>
          </a:xfrm>
          <a:prstGeom prst="rect">
            <a:avLst/>
          </a:prstGeom>
          <a:noFill/>
        </p:spPr>
      </p:pic>
      <p:pic>
        <p:nvPicPr>
          <p:cNvPr id="9" name="Picture 2" descr="Karikatur, Symbol, Die Glühbirne"/>
          <p:cNvPicPr>
            <a:picLocks noChangeAspect="1" noChangeArrowheads="1"/>
          </p:cNvPicPr>
          <p:nvPr/>
        </p:nvPicPr>
        <p:blipFill>
          <a:blip r:embed="rId2"/>
          <a:stretch/>
        </p:blipFill>
        <p:spPr bwMode="auto">
          <a:xfrm rot="20534755">
            <a:off x="5765848" y="6769754"/>
            <a:ext cx="800876" cy="845739"/>
          </a:xfrm>
          <a:prstGeom prst="rect">
            <a:avLst/>
          </a:prstGeom>
          <a:noFill/>
        </p:spPr>
      </p:pic>
      <p:sp>
        <p:nvSpPr>
          <p:cNvPr id="11" name="Slide Number Placeholder 3">
            <a:extLst>
              <a:ext uri="{FF2B5EF4-FFF2-40B4-BE49-F238E27FC236}">
                <a16:creationId xmlns:a16="http://schemas.microsoft.com/office/drawing/2014/main" id="{0560EDF2-DBC4-43B1-B21E-D1ED79EDA66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49</a:t>
            </a:fld>
            <a:endParaRPr lang="de-DE" dirty="0"/>
          </a:p>
        </p:txBody>
      </p:sp>
      <p:cxnSp>
        <p:nvCxnSpPr>
          <p:cNvPr id="12" name="Straight Connector 11">
            <a:extLst>
              <a:ext uri="{FF2B5EF4-FFF2-40B4-BE49-F238E27FC236}">
                <a16:creationId xmlns:a16="http://schemas.microsoft.com/office/drawing/2014/main" id="{1C183B1F-946B-45C9-9308-91CE20F5A564}"/>
              </a:ext>
            </a:extLst>
          </p:cNvPr>
          <p:cNvCxnSpPr>
            <a:cxnSpLocks/>
          </p:cNvCxnSpPr>
          <p:nvPr/>
        </p:nvCxnSpPr>
        <p:spPr bwMode="auto">
          <a:xfrm>
            <a:off x="-264695" y="3469072"/>
            <a:ext cx="7772400" cy="0"/>
          </a:xfrm>
          <a:prstGeom prst="line">
            <a:avLst/>
          </a:prstGeom>
          <a:noFill/>
          <a:ln w="38100" cap="flat">
            <a:solidFill>
              <a:schemeClr val="tx1"/>
            </a:solidFill>
            <a:prstDash val="dash"/>
            <a:round/>
          </a:ln>
        </p:spPr>
        <p:style>
          <a:lnRef idx="0">
            <a:srgbClr val="000000"/>
          </a:lnRef>
          <a:fillRef idx="0">
            <a:srgbClr val="000000"/>
          </a:fillRef>
          <a:effectRef idx="0">
            <a:srgbClr val="000000"/>
          </a:effectRef>
          <a:fontRef idx="none"/>
        </p:style>
      </p:cxnSp>
      <p:cxnSp>
        <p:nvCxnSpPr>
          <p:cNvPr id="13" name="Straight Connector 12">
            <a:extLst>
              <a:ext uri="{FF2B5EF4-FFF2-40B4-BE49-F238E27FC236}">
                <a16:creationId xmlns:a16="http://schemas.microsoft.com/office/drawing/2014/main" id="{97C793A8-CE25-48FF-B646-5A883DD9C615}"/>
              </a:ext>
            </a:extLst>
          </p:cNvPr>
          <p:cNvCxnSpPr>
            <a:cxnSpLocks/>
          </p:cNvCxnSpPr>
          <p:nvPr/>
        </p:nvCxnSpPr>
        <p:spPr bwMode="auto">
          <a:xfrm>
            <a:off x="-581527" y="6667754"/>
            <a:ext cx="7772400" cy="0"/>
          </a:xfrm>
          <a:prstGeom prst="line">
            <a:avLst/>
          </a:prstGeom>
          <a:noFill/>
          <a:ln w="38100" cap="flat">
            <a:solidFill>
              <a:schemeClr val="tx1"/>
            </a:solidFill>
            <a:prstDash val="dash"/>
            <a:round/>
          </a:ln>
        </p:spPr>
        <p:style>
          <a:lnRef idx="0">
            <a:srgbClr val="000000"/>
          </a:lnRef>
          <a:fillRef idx="0">
            <a:srgbClr val="000000"/>
          </a:fillRef>
          <a:effectRef idx="0">
            <a:srgbClr val="000000"/>
          </a:effectRef>
          <a:fontRef idx="none"/>
        </p:style>
      </p:cxnSp>
      <p:pic>
        <p:nvPicPr>
          <p:cNvPr id="14" name="Picture 13">
            <a:extLst>
              <a:ext uri="{FF2B5EF4-FFF2-40B4-BE49-F238E27FC236}">
                <a16:creationId xmlns:a16="http://schemas.microsoft.com/office/drawing/2014/main" id="{D821883C-2965-444B-AEF8-66A7A77CD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6530795" y="3344571"/>
            <a:ext cx="223071" cy="248937"/>
          </a:xfrm>
          <a:prstGeom prst="rect">
            <a:avLst/>
          </a:prstGeom>
        </p:spPr>
      </p:pic>
      <p:pic>
        <p:nvPicPr>
          <p:cNvPr id="15" name="Picture 14">
            <a:extLst>
              <a:ext uri="{FF2B5EF4-FFF2-40B4-BE49-F238E27FC236}">
                <a16:creationId xmlns:a16="http://schemas.microsoft.com/office/drawing/2014/main" id="{4896A86C-E423-4B49-92CD-898953582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6547542" y="6555430"/>
            <a:ext cx="223071" cy="248937"/>
          </a:xfrm>
          <a:prstGeom prst="rect">
            <a:avLst/>
          </a:prstGeom>
        </p:spPr>
      </p:pic>
      <p:sp>
        <p:nvSpPr>
          <p:cNvPr id="19" name="Rectangle"/>
          <p:cNvSpPr/>
          <p:nvPr/>
        </p:nvSpPr>
        <p:spPr bwMode="auto">
          <a:xfrm>
            <a:off x="3725" y="0"/>
            <a:ext cx="276345" cy="9898263"/>
          </a:xfrm>
          <a:prstGeom prst="rect">
            <a:avLst/>
          </a:prstGeom>
          <a:solidFill>
            <a:schemeClr val="accent6">
              <a:lumMod val="60000"/>
              <a:lumOff val="40000"/>
            </a:schemeClr>
          </a:solidFill>
          <a:ln w="19050" cap="flat">
            <a:solidFill>
              <a:schemeClr val="accent6">
                <a:lumMod val="60000"/>
                <a:lumOff val="40000"/>
              </a:schemeClr>
            </a:solidFill>
            <a:prstDash val="solid"/>
            <a:miter lim="800000"/>
          </a:ln>
          <a:effectLst/>
        </p:spPr>
        <p:txBody>
          <a:bodyPr wrap="square" lIns="45718" tIns="45718" rIns="45718" bIns="45718" numCol="1" anchor="ctr">
            <a:noAutofit/>
          </a:bodyPr>
          <a:lstStyle/>
          <a:p>
            <a:pPr>
              <a:defRPr>
                <a:solidFill>
                  <a:srgbClr val="FFFFFF"/>
                </a:solidFill>
                <a:latin typeface="Fibel Nord"/>
                <a:ea typeface="Fibel Nord"/>
                <a:cs typeface="Fibel Nord"/>
              </a:defRPr>
            </a:pPr>
            <a:endParaRPr>
              <a:solidFill>
                <a:schemeClr val="accent6">
                  <a:lumMod val="75000"/>
                </a:schemeClr>
              </a:solidFill>
            </a:endParaRPr>
          </a:p>
        </p:txBody>
      </p:sp>
      <p:sp>
        <p:nvSpPr>
          <p:cNvPr id="3" name="Textfeld 2">
            <a:extLst>
              <a:ext uri="{FF2B5EF4-FFF2-40B4-BE49-F238E27FC236}">
                <a16:creationId xmlns:a16="http://schemas.microsoft.com/office/drawing/2014/main" id="{FA9A4BE9-4117-C7AA-7DB3-595B9042D1EB}"/>
              </a:ext>
            </a:extLst>
          </p:cNvPr>
          <p:cNvSpPr txBox="1"/>
          <p:nvPr/>
        </p:nvSpPr>
        <p:spPr bwMode="auto">
          <a:xfrm rot="16200000">
            <a:off x="-4810769" y="4766278"/>
            <a:ext cx="9886413"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pc="600" dirty="0">
                <a:solidFill>
                  <a:schemeClr val="bg1"/>
                </a:solidFill>
                <a:latin typeface="Kollektif"/>
                <a:ea typeface="Noteworthy Light"/>
              </a:rPr>
              <a:t>Karten für das Plakat „Lernfortschritt“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rot="5400000">
            <a:off x="1774563" y="4768334"/>
            <a:ext cx="9890528"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pc="600" dirty="0">
                <a:solidFill>
                  <a:schemeClr val="bg1"/>
                </a:solidFill>
                <a:latin typeface="Kollektif"/>
                <a:ea typeface="Noteworthy Light"/>
              </a:rPr>
              <a:t>Plakat a &amp; Plakat b</a:t>
            </a:r>
            <a:endParaRPr dirty="0"/>
          </a:p>
        </p:txBody>
      </p:sp>
      <p:pic>
        <p:nvPicPr>
          <p:cNvPr id="13" name="Picture 12"/>
          <p:cNvPicPr>
            <a:picLocks noChangeAspect="1"/>
          </p:cNvPicPr>
          <p:nvPr/>
        </p:nvPicPr>
        <p:blipFill>
          <a:blip r:embed="rId2">
            <a:clrChange>
              <a:clrFrom>
                <a:srgbClr val="FFFFFF"/>
              </a:clrFrom>
              <a:clrTo>
                <a:srgbClr val="FFFFFF">
                  <a:alpha val="0"/>
                </a:srgbClr>
              </a:clrTo>
            </a:clrChange>
          </a:blip>
          <a:srcRect l="13031" r="10058" b="6025"/>
          <a:stretch/>
        </p:blipFill>
        <p:spPr bwMode="auto">
          <a:xfrm>
            <a:off x="-623593" y="6075651"/>
            <a:ext cx="4688483" cy="3822101"/>
          </a:xfrm>
          <a:prstGeom prst="rect">
            <a:avLst/>
          </a:prstGeom>
        </p:spPr>
      </p:pic>
      <p:sp>
        <p:nvSpPr>
          <p:cNvPr id="11" name="Rectangle"/>
          <p:cNvSpPr/>
          <p:nvPr/>
        </p:nvSpPr>
        <p:spPr bwMode="auto">
          <a:xfrm>
            <a:off x="331" y="7737"/>
            <a:ext cx="276345" cy="9898263"/>
          </a:xfrm>
          <a:prstGeom prst="rect">
            <a:avLst/>
          </a:prstGeom>
          <a:solidFill>
            <a:schemeClr val="accent6">
              <a:lumMod val="60000"/>
              <a:lumOff val="40000"/>
            </a:schemeClr>
          </a:solidFill>
          <a:ln w="19050" cap="flat">
            <a:solidFill>
              <a:schemeClr val="accent6">
                <a:lumMod val="60000"/>
                <a:lumOff val="40000"/>
              </a:schemeClr>
            </a:solidFill>
            <a:prstDash val="solid"/>
            <a:miter lim="800000"/>
          </a:ln>
          <a:effectLst/>
        </p:spPr>
        <p:txBody>
          <a:bodyPr wrap="square" lIns="45718" tIns="45718" rIns="45718" bIns="45718" numCol="1" anchor="ctr">
            <a:noAutofit/>
          </a:bodyPr>
          <a:lstStyle/>
          <a:p>
            <a:pPr>
              <a:defRPr>
                <a:solidFill>
                  <a:srgbClr val="FFFFFF"/>
                </a:solidFill>
                <a:latin typeface="Fibel Nord"/>
                <a:ea typeface="Fibel Nord"/>
                <a:cs typeface="Fibel Nord"/>
              </a:defRPr>
            </a:pPr>
            <a:endParaRPr>
              <a:solidFill>
                <a:schemeClr val="accent6">
                  <a:lumMod val="75000"/>
                </a:schemeClr>
              </a:solidFill>
            </a:endParaRPr>
          </a:p>
        </p:txBody>
      </p:sp>
      <p:sp>
        <p:nvSpPr>
          <p:cNvPr id="2" name="TextBox 1"/>
          <p:cNvSpPr txBox="1"/>
          <p:nvPr/>
        </p:nvSpPr>
        <p:spPr bwMode="auto">
          <a:xfrm>
            <a:off x="414184" y="401841"/>
            <a:ext cx="6305312" cy="95410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2800" dirty="0">
                <a:latin typeface="Calibri"/>
              </a:rPr>
              <a:t>Werfen Sie einen Blick in die </a:t>
            </a:r>
            <a:r>
              <a:rPr lang="de-DE" sz="2800" dirty="0" err="1">
                <a:latin typeface="Calibri"/>
              </a:rPr>
              <a:t>Posterrolle</a:t>
            </a:r>
            <a:r>
              <a:rPr lang="de-DE" sz="2800" dirty="0">
                <a:latin typeface="Calibri"/>
              </a:rPr>
              <a:t>    für die unten aufgeführten Gegenstände.</a:t>
            </a:r>
            <a:endParaRPr dirty="0"/>
          </a:p>
        </p:txBody>
      </p:sp>
      <p:pic>
        <p:nvPicPr>
          <p:cNvPr id="4" name="Picture 3"/>
          <p:cNvPicPr>
            <a:picLocks noChangeAspect="1"/>
          </p:cNvPicPr>
          <p:nvPr/>
        </p:nvPicPr>
        <p:blipFill>
          <a:blip r:embed="rId3"/>
          <a:srcRect l="55289" r="5421"/>
          <a:stretch/>
        </p:blipFill>
        <p:spPr bwMode="auto">
          <a:xfrm>
            <a:off x="1339630" y="3278563"/>
            <a:ext cx="2064508" cy="1477881"/>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srcRect l="7466" r="57689"/>
          <a:stretch/>
        </p:blipFill>
        <p:spPr bwMode="auto">
          <a:xfrm>
            <a:off x="3901020" y="3197266"/>
            <a:ext cx="2032405" cy="1640473"/>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bwMode="auto">
          <a:xfrm>
            <a:off x="1944536" y="1647313"/>
            <a:ext cx="4156430"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000" dirty="0">
                <a:latin typeface="Calibri"/>
              </a:rPr>
              <a:t>Plakat „Der Schreibprozess“</a:t>
            </a:r>
            <a:endParaRPr sz="2000" dirty="0"/>
          </a:p>
        </p:txBody>
      </p:sp>
      <p:pic>
        <p:nvPicPr>
          <p:cNvPr id="26" name="Picture 25"/>
          <p:cNvPicPr>
            <a:picLocks noChangeAspect="1"/>
          </p:cNvPicPr>
          <p:nvPr/>
        </p:nvPicPr>
        <p:blipFill>
          <a:blip r:embed="rId5">
            <a:duotone>
              <a:schemeClr val="accent6">
                <a:shade val="45000"/>
                <a:satMod val="135000"/>
              </a:schemeClr>
              <a:prstClr val="white"/>
            </a:duotone>
          </a:blip>
          <a:stretch/>
        </p:blipFill>
        <p:spPr bwMode="auto">
          <a:xfrm rot="15759340">
            <a:off x="2013832" y="6257942"/>
            <a:ext cx="1817892" cy="1738359"/>
          </a:xfrm>
          <a:prstGeom prst="rect">
            <a:avLst/>
          </a:prstGeom>
        </p:spPr>
      </p:pic>
      <p:sp>
        <p:nvSpPr>
          <p:cNvPr id="12" name="Slide Number Placeholder 3">
            <a:extLst>
              <a:ext uri="{FF2B5EF4-FFF2-40B4-BE49-F238E27FC236}">
                <a16:creationId xmlns:a16="http://schemas.microsoft.com/office/drawing/2014/main" id="{28CD067F-BCA2-40E1-8985-819F184B46E2}"/>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5</a:t>
            </a:fld>
            <a:endParaRPr lang="de-D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ounded Rectangle"/>
          <p:cNvSpPr/>
          <p:nvPr/>
        </p:nvSpPr>
        <p:spPr bwMode="auto">
          <a:xfrm>
            <a:off x="457579" y="456936"/>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sz="6600">
              <a:solidFill>
                <a:schemeClr val="accent2">
                  <a:lumMod val="50000"/>
                </a:schemeClr>
              </a:solidFill>
              <a:latin typeface="Kollektif"/>
              <a:ea typeface="Noteworthy Light"/>
            </a:endParaRPr>
          </a:p>
        </p:txBody>
      </p:sp>
      <p:sp>
        <p:nvSpPr>
          <p:cNvPr id="5" name="Rounded Rectangle"/>
          <p:cNvSpPr/>
          <p:nvPr/>
        </p:nvSpPr>
        <p:spPr bwMode="auto">
          <a:xfrm>
            <a:off x="457579" y="3626593"/>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sz="6000">
              <a:solidFill>
                <a:schemeClr val="accent2">
                  <a:lumMod val="50000"/>
                </a:schemeClr>
              </a:solidFill>
              <a:latin typeface="Kollektif"/>
              <a:ea typeface="Noteworthy Light"/>
              <a:cs typeface="Calibri"/>
            </a:endParaRPr>
          </a:p>
        </p:txBody>
      </p:sp>
      <p:sp>
        <p:nvSpPr>
          <p:cNvPr id="6" name="Rounded Rectangle"/>
          <p:cNvSpPr/>
          <p:nvPr/>
        </p:nvSpPr>
        <p:spPr bwMode="auto">
          <a:xfrm>
            <a:off x="457579" y="6796777"/>
            <a:ext cx="5942841" cy="2883672"/>
          </a:xfrm>
          <a:custGeom>
            <a:avLst/>
            <a:gdLst>
              <a:gd name="connsiteX0" fmla="*/ 0 w 5942842"/>
              <a:gd name="connsiteY0" fmla="*/ 480622 h 2883672"/>
              <a:gd name="connsiteX1" fmla="*/ 480622 w 5942842"/>
              <a:gd name="connsiteY1" fmla="*/ 0 h 2883672"/>
              <a:gd name="connsiteX2" fmla="*/ 934501 w 5942842"/>
              <a:gd name="connsiteY2" fmla="*/ 0 h 2883672"/>
              <a:gd name="connsiteX3" fmla="*/ 1488012 w 5942842"/>
              <a:gd name="connsiteY3" fmla="*/ 0 h 2883672"/>
              <a:gd name="connsiteX4" fmla="*/ 1892075 w 5942842"/>
              <a:gd name="connsiteY4" fmla="*/ 0 h 2883672"/>
              <a:gd name="connsiteX5" fmla="*/ 2395770 w 5942842"/>
              <a:gd name="connsiteY5" fmla="*/ 0 h 2883672"/>
              <a:gd name="connsiteX6" fmla="*/ 2849649 w 5942842"/>
              <a:gd name="connsiteY6" fmla="*/ 0 h 2883672"/>
              <a:gd name="connsiteX7" fmla="*/ 3303528 w 5942842"/>
              <a:gd name="connsiteY7" fmla="*/ 0 h 2883672"/>
              <a:gd name="connsiteX8" fmla="*/ 3906854 w 5942842"/>
              <a:gd name="connsiteY8" fmla="*/ 0 h 2883672"/>
              <a:gd name="connsiteX9" fmla="*/ 4510181 w 5942842"/>
              <a:gd name="connsiteY9" fmla="*/ 0 h 2883672"/>
              <a:gd name="connsiteX10" fmla="*/ 4914244 w 5942842"/>
              <a:gd name="connsiteY10" fmla="*/ 0 h 2883672"/>
              <a:gd name="connsiteX11" fmla="*/ 5462220 w 5942842"/>
              <a:gd name="connsiteY11" fmla="*/ 0 h 2883672"/>
              <a:gd name="connsiteX12" fmla="*/ 5942842 w 5942842"/>
              <a:gd name="connsiteY12" fmla="*/ 480622 h 2883672"/>
              <a:gd name="connsiteX13" fmla="*/ 5942842 w 5942842"/>
              <a:gd name="connsiteY13" fmla="*/ 942005 h 2883672"/>
              <a:gd name="connsiteX14" fmla="*/ 5942842 w 5942842"/>
              <a:gd name="connsiteY14" fmla="*/ 1461060 h 2883672"/>
              <a:gd name="connsiteX15" fmla="*/ 5942842 w 5942842"/>
              <a:gd name="connsiteY15" fmla="*/ 1960892 h 2883672"/>
              <a:gd name="connsiteX16" fmla="*/ 5942842 w 5942842"/>
              <a:gd name="connsiteY16" fmla="*/ 2403050 h 2883672"/>
              <a:gd name="connsiteX17" fmla="*/ 5462220 w 5942842"/>
              <a:gd name="connsiteY17" fmla="*/ 2883672 h 2883672"/>
              <a:gd name="connsiteX18" fmla="*/ 4908709 w 5942842"/>
              <a:gd name="connsiteY18" fmla="*/ 2883672 h 2883672"/>
              <a:gd name="connsiteX19" fmla="*/ 4255566 w 5942842"/>
              <a:gd name="connsiteY19" fmla="*/ 2883672 h 2883672"/>
              <a:gd name="connsiteX20" fmla="*/ 3801687 w 5942842"/>
              <a:gd name="connsiteY20" fmla="*/ 2883672 h 2883672"/>
              <a:gd name="connsiteX21" fmla="*/ 3297992 w 5942842"/>
              <a:gd name="connsiteY21" fmla="*/ 2883672 h 2883672"/>
              <a:gd name="connsiteX22" fmla="*/ 2694666 w 5942842"/>
              <a:gd name="connsiteY22" fmla="*/ 2883672 h 2883672"/>
              <a:gd name="connsiteX23" fmla="*/ 2240787 w 5942842"/>
              <a:gd name="connsiteY23" fmla="*/ 2883672 h 2883672"/>
              <a:gd name="connsiteX24" fmla="*/ 1786908 w 5942842"/>
              <a:gd name="connsiteY24" fmla="*/ 2883672 h 2883672"/>
              <a:gd name="connsiteX25" fmla="*/ 1283213 w 5942842"/>
              <a:gd name="connsiteY25" fmla="*/ 2883672 h 2883672"/>
              <a:gd name="connsiteX26" fmla="*/ 480622 w 5942842"/>
              <a:gd name="connsiteY26" fmla="*/ 2883672 h 2883672"/>
              <a:gd name="connsiteX27" fmla="*/ 0 w 5942842"/>
              <a:gd name="connsiteY27" fmla="*/ 2403050 h 2883672"/>
              <a:gd name="connsiteX28" fmla="*/ 0 w 5942842"/>
              <a:gd name="connsiteY28" fmla="*/ 1903219 h 2883672"/>
              <a:gd name="connsiteX29" fmla="*/ 0 w 5942842"/>
              <a:gd name="connsiteY29" fmla="*/ 1384163 h 2883672"/>
              <a:gd name="connsiteX30" fmla="*/ 0 w 5942842"/>
              <a:gd name="connsiteY30" fmla="*/ 480622 h 28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42842" h="2883672" fill="none" extrusionOk="0">
                <a:moveTo>
                  <a:pt x="0" y="480622"/>
                </a:moveTo>
                <a:cubicBezTo>
                  <a:pt x="-19822" y="196410"/>
                  <a:pt x="210032" y="2719"/>
                  <a:pt x="480622" y="0"/>
                </a:cubicBezTo>
                <a:cubicBezTo>
                  <a:pt x="629193" y="-9483"/>
                  <a:pt x="737988" y="28975"/>
                  <a:pt x="934501" y="0"/>
                </a:cubicBezTo>
                <a:cubicBezTo>
                  <a:pt x="1131014" y="-28975"/>
                  <a:pt x="1347821" y="2096"/>
                  <a:pt x="1488012" y="0"/>
                </a:cubicBezTo>
                <a:cubicBezTo>
                  <a:pt x="1628203" y="-2096"/>
                  <a:pt x="1763590" y="44073"/>
                  <a:pt x="1892075" y="0"/>
                </a:cubicBezTo>
                <a:cubicBezTo>
                  <a:pt x="2020560" y="-44073"/>
                  <a:pt x="2202978" y="25305"/>
                  <a:pt x="2395770" y="0"/>
                </a:cubicBezTo>
                <a:cubicBezTo>
                  <a:pt x="2588562" y="-25305"/>
                  <a:pt x="2649814" y="46649"/>
                  <a:pt x="2849649" y="0"/>
                </a:cubicBezTo>
                <a:cubicBezTo>
                  <a:pt x="3049484" y="-46649"/>
                  <a:pt x="3165659" y="22497"/>
                  <a:pt x="3303528" y="0"/>
                </a:cubicBezTo>
                <a:cubicBezTo>
                  <a:pt x="3441397" y="-22497"/>
                  <a:pt x="3724729" y="23120"/>
                  <a:pt x="3906854" y="0"/>
                </a:cubicBezTo>
                <a:cubicBezTo>
                  <a:pt x="4088979" y="-23120"/>
                  <a:pt x="4377632" y="44913"/>
                  <a:pt x="4510181" y="0"/>
                </a:cubicBezTo>
                <a:cubicBezTo>
                  <a:pt x="4642730" y="-44913"/>
                  <a:pt x="4787561" y="7099"/>
                  <a:pt x="4914244" y="0"/>
                </a:cubicBezTo>
                <a:cubicBezTo>
                  <a:pt x="5040927" y="-7099"/>
                  <a:pt x="5206012" y="24679"/>
                  <a:pt x="5462220" y="0"/>
                </a:cubicBezTo>
                <a:cubicBezTo>
                  <a:pt x="5713069" y="60374"/>
                  <a:pt x="5921692" y="212895"/>
                  <a:pt x="5942842" y="480622"/>
                </a:cubicBezTo>
                <a:cubicBezTo>
                  <a:pt x="5944461" y="638318"/>
                  <a:pt x="5896657" y="759909"/>
                  <a:pt x="5942842" y="942005"/>
                </a:cubicBezTo>
                <a:cubicBezTo>
                  <a:pt x="5989027" y="1124101"/>
                  <a:pt x="5924334" y="1239436"/>
                  <a:pt x="5942842" y="1461060"/>
                </a:cubicBezTo>
                <a:cubicBezTo>
                  <a:pt x="5961350" y="1682685"/>
                  <a:pt x="5940324" y="1740657"/>
                  <a:pt x="5942842" y="1960892"/>
                </a:cubicBezTo>
                <a:cubicBezTo>
                  <a:pt x="5945360" y="2181127"/>
                  <a:pt x="5901688" y="2185777"/>
                  <a:pt x="5942842" y="2403050"/>
                </a:cubicBezTo>
                <a:cubicBezTo>
                  <a:pt x="5953953" y="2722121"/>
                  <a:pt x="5747567" y="2869120"/>
                  <a:pt x="5462220" y="2883672"/>
                </a:cubicBezTo>
                <a:cubicBezTo>
                  <a:pt x="5323768" y="2944680"/>
                  <a:pt x="5057961" y="2853287"/>
                  <a:pt x="4908709" y="2883672"/>
                </a:cubicBezTo>
                <a:cubicBezTo>
                  <a:pt x="4759457" y="2914057"/>
                  <a:pt x="4507878" y="2834970"/>
                  <a:pt x="4255566" y="2883672"/>
                </a:cubicBezTo>
                <a:cubicBezTo>
                  <a:pt x="4003254" y="2932374"/>
                  <a:pt x="3910640" y="2845772"/>
                  <a:pt x="3801687" y="2883672"/>
                </a:cubicBezTo>
                <a:cubicBezTo>
                  <a:pt x="3692734" y="2921572"/>
                  <a:pt x="3477565" y="2874588"/>
                  <a:pt x="3297992" y="2883672"/>
                </a:cubicBezTo>
                <a:cubicBezTo>
                  <a:pt x="3118420" y="2892756"/>
                  <a:pt x="2844713" y="2864224"/>
                  <a:pt x="2694666" y="2883672"/>
                </a:cubicBezTo>
                <a:cubicBezTo>
                  <a:pt x="2544619" y="2903120"/>
                  <a:pt x="2421247" y="2878038"/>
                  <a:pt x="2240787" y="2883672"/>
                </a:cubicBezTo>
                <a:cubicBezTo>
                  <a:pt x="2060327" y="2889306"/>
                  <a:pt x="1916187" y="2869240"/>
                  <a:pt x="1786908" y="2883672"/>
                </a:cubicBezTo>
                <a:cubicBezTo>
                  <a:pt x="1657629" y="2898104"/>
                  <a:pt x="1495922" y="2852736"/>
                  <a:pt x="1283213" y="2883672"/>
                </a:cubicBezTo>
                <a:cubicBezTo>
                  <a:pt x="1070504" y="2914608"/>
                  <a:pt x="876611" y="2856083"/>
                  <a:pt x="480622" y="2883672"/>
                </a:cubicBezTo>
                <a:cubicBezTo>
                  <a:pt x="222602" y="2887927"/>
                  <a:pt x="17961" y="2711419"/>
                  <a:pt x="0" y="2403050"/>
                </a:cubicBezTo>
                <a:cubicBezTo>
                  <a:pt x="-35759" y="2272954"/>
                  <a:pt x="40948" y="2146455"/>
                  <a:pt x="0" y="1903219"/>
                </a:cubicBezTo>
                <a:cubicBezTo>
                  <a:pt x="-40948" y="1659983"/>
                  <a:pt x="56855" y="1522570"/>
                  <a:pt x="0" y="1384163"/>
                </a:cubicBezTo>
                <a:cubicBezTo>
                  <a:pt x="-56855" y="1245756"/>
                  <a:pt x="35872" y="900173"/>
                  <a:pt x="0" y="480622"/>
                </a:cubicBezTo>
                <a:close/>
              </a:path>
              <a:path w="5942842" h="2883672" stroke="0" extrusionOk="0">
                <a:moveTo>
                  <a:pt x="0" y="480622"/>
                </a:moveTo>
                <a:cubicBezTo>
                  <a:pt x="12906" y="210654"/>
                  <a:pt x="194536" y="3734"/>
                  <a:pt x="480622" y="0"/>
                </a:cubicBezTo>
                <a:cubicBezTo>
                  <a:pt x="597782" y="-38188"/>
                  <a:pt x="692448" y="10171"/>
                  <a:pt x="884685" y="0"/>
                </a:cubicBezTo>
                <a:cubicBezTo>
                  <a:pt x="1076922" y="-10171"/>
                  <a:pt x="1168944" y="14963"/>
                  <a:pt x="1388380" y="0"/>
                </a:cubicBezTo>
                <a:cubicBezTo>
                  <a:pt x="1607817" y="-14963"/>
                  <a:pt x="1656110" y="21208"/>
                  <a:pt x="1892075" y="0"/>
                </a:cubicBezTo>
                <a:cubicBezTo>
                  <a:pt x="2128040" y="-21208"/>
                  <a:pt x="2304902" y="6076"/>
                  <a:pt x="2545218" y="0"/>
                </a:cubicBezTo>
                <a:cubicBezTo>
                  <a:pt x="2785534" y="-6076"/>
                  <a:pt x="2884746" y="48119"/>
                  <a:pt x="3198360" y="0"/>
                </a:cubicBezTo>
                <a:cubicBezTo>
                  <a:pt x="3511974" y="-48119"/>
                  <a:pt x="3532302" y="5135"/>
                  <a:pt x="3702055" y="0"/>
                </a:cubicBezTo>
                <a:cubicBezTo>
                  <a:pt x="3871808" y="-5135"/>
                  <a:pt x="4126741" y="35378"/>
                  <a:pt x="4355198" y="0"/>
                </a:cubicBezTo>
                <a:cubicBezTo>
                  <a:pt x="4583655" y="-35378"/>
                  <a:pt x="4608603" y="47706"/>
                  <a:pt x="4809077" y="0"/>
                </a:cubicBezTo>
                <a:cubicBezTo>
                  <a:pt x="5009551" y="-47706"/>
                  <a:pt x="5191009" y="72873"/>
                  <a:pt x="5462220" y="0"/>
                </a:cubicBezTo>
                <a:cubicBezTo>
                  <a:pt x="5728523" y="-18850"/>
                  <a:pt x="5941707" y="291366"/>
                  <a:pt x="5942842" y="480622"/>
                </a:cubicBezTo>
                <a:cubicBezTo>
                  <a:pt x="5989691" y="726582"/>
                  <a:pt x="5912183" y="850943"/>
                  <a:pt x="5942842" y="999678"/>
                </a:cubicBezTo>
                <a:cubicBezTo>
                  <a:pt x="5973501" y="1148413"/>
                  <a:pt x="5923296" y="1334559"/>
                  <a:pt x="5942842" y="1499509"/>
                </a:cubicBezTo>
                <a:cubicBezTo>
                  <a:pt x="5962388" y="1664459"/>
                  <a:pt x="5843848" y="2067863"/>
                  <a:pt x="5942842" y="2403050"/>
                </a:cubicBezTo>
                <a:cubicBezTo>
                  <a:pt x="5925459" y="2597001"/>
                  <a:pt x="5738331" y="2851471"/>
                  <a:pt x="5462220" y="2883672"/>
                </a:cubicBezTo>
                <a:cubicBezTo>
                  <a:pt x="5297519" y="2895482"/>
                  <a:pt x="5189639" y="2842967"/>
                  <a:pt x="5058157" y="2883672"/>
                </a:cubicBezTo>
                <a:cubicBezTo>
                  <a:pt x="4926675" y="2924377"/>
                  <a:pt x="4691247" y="2843593"/>
                  <a:pt x="4454830" y="2883672"/>
                </a:cubicBezTo>
                <a:cubicBezTo>
                  <a:pt x="4218413" y="2923751"/>
                  <a:pt x="4133121" y="2850924"/>
                  <a:pt x="4050767" y="2883672"/>
                </a:cubicBezTo>
                <a:cubicBezTo>
                  <a:pt x="3968413" y="2916420"/>
                  <a:pt x="3603227" y="2849969"/>
                  <a:pt x="3447440" y="2883672"/>
                </a:cubicBezTo>
                <a:cubicBezTo>
                  <a:pt x="3291653" y="2917375"/>
                  <a:pt x="3133070" y="2842948"/>
                  <a:pt x="3043377" y="2883672"/>
                </a:cubicBezTo>
                <a:cubicBezTo>
                  <a:pt x="2953684" y="2924396"/>
                  <a:pt x="2556785" y="2812005"/>
                  <a:pt x="2390235" y="2883672"/>
                </a:cubicBezTo>
                <a:cubicBezTo>
                  <a:pt x="2223685" y="2955339"/>
                  <a:pt x="2026092" y="2861344"/>
                  <a:pt x="1886540" y="2883672"/>
                </a:cubicBezTo>
                <a:cubicBezTo>
                  <a:pt x="1746988" y="2906000"/>
                  <a:pt x="1682215" y="2868072"/>
                  <a:pt x="1482477" y="2883672"/>
                </a:cubicBezTo>
                <a:cubicBezTo>
                  <a:pt x="1282739" y="2899272"/>
                  <a:pt x="1149071" y="2876761"/>
                  <a:pt x="1028598" y="2883672"/>
                </a:cubicBezTo>
                <a:cubicBezTo>
                  <a:pt x="908125" y="2890583"/>
                  <a:pt x="679221" y="2837310"/>
                  <a:pt x="480622" y="2883672"/>
                </a:cubicBezTo>
                <a:cubicBezTo>
                  <a:pt x="188997" y="2910617"/>
                  <a:pt x="-22104" y="2685484"/>
                  <a:pt x="0" y="2403050"/>
                </a:cubicBezTo>
                <a:cubicBezTo>
                  <a:pt x="-28475" y="2222034"/>
                  <a:pt x="34850" y="2044608"/>
                  <a:pt x="0" y="1922443"/>
                </a:cubicBezTo>
                <a:cubicBezTo>
                  <a:pt x="-34850" y="1800278"/>
                  <a:pt x="46035" y="1639460"/>
                  <a:pt x="0" y="1461060"/>
                </a:cubicBezTo>
                <a:cubicBezTo>
                  <a:pt x="-46035" y="1282660"/>
                  <a:pt x="26555" y="1155534"/>
                  <a:pt x="0" y="1018902"/>
                </a:cubicBezTo>
                <a:cubicBezTo>
                  <a:pt x="-26555" y="882270"/>
                  <a:pt x="1005" y="636961"/>
                  <a:pt x="0" y="480622"/>
                </a:cubicBezTo>
                <a:close/>
              </a:path>
            </a:pathLst>
          </a:custGeom>
          <a:solidFill>
            <a:schemeClr val="accent2">
              <a:lumMod val="20000"/>
              <a:lumOff val="80000"/>
            </a:schemeClr>
          </a:solidFill>
          <a:ln w="28575" cap="flat">
            <a:solidFill>
              <a:schemeClr val="accent2">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lang="de-DE" sz="6000">
              <a:solidFill>
                <a:schemeClr val="accent1"/>
              </a:solidFill>
              <a:latin typeface="Kollektif"/>
              <a:ea typeface="Noteworthy Light"/>
              <a:cs typeface="Calibri"/>
            </a:endParaRPr>
          </a:p>
        </p:txBody>
      </p:sp>
      <p:pic>
        <p:nvPicPr>
          <p:cNvPr id="7" name="Picture 2" descr="Karikatur, Symbol, Die Glühbirne"/>
          <p:cNvPicPr>
            <a:picLocks noChangeAspect="1" noChangeArrowheads="1"/>
          </p:cNvPicPr>
          <p:nvPr/>
        </p:nvPicPr>
        <p:blipFill>
          <a:blip r:embed="rId2"/>
          <a:stretch/>
        </p:blipFill>
        <p:spPr bwMode="auto">
          <a:xfrm rot="20534755">
            <a:off x="5731580" y="327518"/>
            <a:ext cx="800876" cy="845739"/>
          </a:xfrm>
          <a:prstGeom prst="rect">
            <a:avLst/>
          </a:prstGeom>
          <a:noFill/>
        </p:spPr>
      </p:pic>
      <p:pic>
        <p:nvPicPr>
          <p:cNvPr id="8" name="Picture 2" descr="Karikatur, Symbol, Die Glühbirne"/>
          <p:cNvPicPr>
            <a:picLocks noChangeAspect="1" noChangeArrowheads="1"/>
          </p:cNvPicPr>
          <p:nvPr/>
        </p:nvPicPr>
        <p:blipFill>
          <a:blip r:embed="rId2"/>
          <a:stretch/>
        </p:blipFill>
        <p:spPr bwMode="auto">
          <a:xfrm rot="20534755">
            <a:off x="5731581" y="3571039"/>
            <a:ext cx="800876" cy="845739"/>
          </a:xfrm>
          <a:prstGeom prst="rect">
            <a:avLst/>
          </a:prstGeom>
          <a:noFill/>
        </p:spPr>
      </p:pic>
      <p:pic>
        <p:nvPicPr>
          <p:cNvPr id="9" name="Picture 2" descr="Karikatur, Symbol, Die Glühbirne"/>
          <p:cNvPicPr>
            <a:picLocks noChangeAspect="1" noChangeArrowheads="1"/>
          </p:cNvPicPr>
          <p:nvPr/>
        </p:nvPicPr>
        <p:blipFill>
          <a:blip r:embed="rId2"/>
          <a:stretch/>
        </p:blipFill>
        <p:spPr bwMode="auto">
          <a:xfrm rot="20534755">
            <a:off x="5765848" y="6769754"/>
            <a:ext cx="800876" cy="845739"/>
          </a:xfrm>
          <a:prstGeom prst="rect">
            <a:avLst/>
          </a:prstGeom>
          <a:noFill/>
        </p:spPr>
      </p:pic>
      <p:sp>
        <p:nvSpPr>
          <p:cNvPr id="11" name="Slide Number Placeholder 3">
            <a:extLst>
              <a:ext uri="{FF2B5EF4-FFF2-40B4-BE49-F238E27FC236}">
                <a16:creationId xmlns:a16="http://schemas.microsoft.com/office/drawing/2014/main" id="{2A825365-C463-4CE7-AAD1-7D843F03A59B}"/>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51</a:t>
            </a:fld>
            <a:endParaRPr lang="de-DE" dirty="0"/>
          </a:p>
        </p:txBody>
      </p:sp>
      <p:cxnSp>
        <p:nvCxnSpPr>
          <p:cNvPr id="13" name="Straight Connector 12">
            <a:extLst>
              <a:ext uri="{FF2B5EF4-FFF2-40B4-BE49-F238E27FC236}">
                <a16:creationId xmlns:a16="http://schemas.microsoft.com/office/drawing/2014/main" id="{9930923C-AF8F-4C14-96FE-C9651D83ED59}"/>
              </a:ext>
            </a:extLst>
          </p:cNvPr>
          <p:cNvCxnSpPr>
            <a:cxnSpLocks/>
          </p:cNvCxnSpPr>
          <p:nvPr/>
        </p:nvCxnSpPr>
        <p:spPr bwMode="auto">
          <a:xfrm>
            <a:off x="-264695" y="3469072"/>
            <a:ext cx="7772400" cy="0"/>
          </a:xfrm>
          <a:prstGeom prst="line">
            <a:avLst/>
          </a:prstGeom>
          <a:noFill/>
          <a:ln w="38100" cap="flat">
            <a:solidFill>
              <a:schemeClr val="tx1"/>
            </a:solidFill>
            <a:prstDash val="dash"/>
            <a:round/>
          </a:ln>
        </p:spPr>
        <p:style>
          <a:lnRef idx="0">
            <a:srgbClr val="000000"/>
          </a:lnRef>
          <a:fillRef idx="0">
            <a:srgbClr val="000000"/>
          </a:fillRef>
          <a:effectRef idx="0">
            <a:srgbClr val="000000"/>
          </a:effectRef>
          <a:fontRef idx="none"/>
        </p:style>
      </p:cxnSp>
      <p:cxnSp>
        <p:nvCxnSpPr>
          <p:cNvPr id="14" name="Straight Connector 13">
            <a:extLst>
              <a:ext uri="{FF2B5EF4-FFF2-40B4-BE49-F238E27FC236}">
                <a16:creationId xmlns:a16="http://schemas.microsoft.com/office/drawing/2014/main" id="{A361362B-573C-4A4E-B8C2-848ED0E5BDD6}"/>
              </a:ext>
            </a:extLst>
          </p:cNvPr>
          <p:cNvCxnSpPr>
            <a:cxnSpLocks/>
          </p:cNvCxnSpPr>
          <p:nvPr/>
        </p:nvCxnSpPr>
        <p:spPr bwMode="auto">
          <a:xfrm>
            <a:off x="-581527" y="6667754"/>
            <a:ext cx="7772400" cy="0"/>
          </a:xfrm>
          <a:prstGeom prst="line">
            <a:avLst/>
          </a:prstGeom>
          <a:noFill/>
          <a:ln w="38100" cap="flat">
            <a:solidFill>
              <a:schemeClr val="tx1"/>
            </a:solidFill>
            <a:prstDash val="dash"/>
            <a:round/>
          </a:ln>
        </p:spPr>
        <p:style>
          <a:lnRef idx="0">
            <a:srgbClr val="000000"/>
          </a:lnRef>
          <a:fillRef idx="0">
            <a:srgbClr val="000000"/>
          </a:fillRef>
          <a:effectRef idx="0">
            <a:srgbClr val="000000"/>
          </a:effectRef>
          <a:fontRef idx="none"/>
        </p:style>
      </p:cxnSp>
      <p:pic>
        <p:nvPicPr>
          <p:cNvPr id="15" name="Picture 14">
            <a:extLst>
              <a:ext uri="{FF2B5EF4-FFF2-40B4-BE49-F238E27FC236}">
                <a16:creationId xmlns:a16="http://schemas.microsoft.com/office/drawing/2014/main" id="{80078077-907E-4BE0-BA85-E00FADB4FB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6530795" y="3344571"/>
            <a:ext cx="223071" cy="248937"/>
          </a:xfrm>
          <a:prstGeom prst="rect">
            <a:avLst/>
          </a:prstGeom>
        </p:spPr>
      </p:pic>
      <p:pic>
        <p:nvPicPr>
          <p:cNvPr id="16" name="Picture 15">
            <a:extLst>
              <a:ext uri="{FF2B5EF4-FFF2-40B4-BE49-F238E27FC236}">
                <a16:creationId xmlns:a16="http://schemas.microsoft.com/office/drawing/2014/main" id="{2165A60D-461C-4F82-B827-393354767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6547542" y="6555430"/>
            <a:ext cx="223071" cy="248937"/>
          </a:xfrm>
          <a:prstGeom prst="rect">
            <a:avLst/>
          </a:prstGeom>
        </p:spPr>
      </p:pic>
      <p:sp>
        <p:nvSpPr>
          <p:cNvPr id="19" name="Rectangle"/>
          <p:cNvSpPr/>
          <p:nvPr/>
        </p:nvSpPr>
        <p:spPr bwMode="auto">
          <a:xfrm>
            <a:off x="17587" y="47105"/>
            <a:ext cx="276345" cy="9898263"/>
          </a:xfrm>
          <a:prstGeom prst="rect">
            <a:avLst/>
          </a:prstGeom>
          <a:solidFill>
            <a:schemeClr val="accent6">
              <a:lumMod val="60000"/>
              <a:lumOff val="40000"/>
            </a:schemeClr>
          </a:solidFill>
          <a:ln w="19050" cap="flat">
            <a:solidFill>
              <a:schemeClr val="accent6">
                <a:lumMod val="60000"/>
                <a:lumOff val="40000"/>
              </a:schemeClr>
            </a:solidFill>
            <a:prstDash val="solid"/>
            <a:miter lim="800000"/>
          </a:ln>
          <a:effectLst/>
        </p:spPr>
        <p:txBody>
          <a:bodyPr wrap="square" lIns="45718" tIns="45718" rIns="45718" bIns="45718" numCol="1" anchor="ctr">
            <a:noAutofit/>
          </a:bodyPr>
          <a:lstStyle/>
          <a:p>
            <a:pPr>
              <a:defRPr>
                <a:solidFill>
                  <a:srgbClr val="FFFFFF"/>
                </a:solidFill>
                <a:latin typeface="Fibel Nord"/>
                <a:ea typeface="Fibel Nord"/>
                <a:cs typeface="Fibel Nord"/>
              </a:defRPr>
            </a:pPr>
            <a:endParaRPr>
              <a:solidFill>
                <a:schemeClr val="accent6">
                  <a:lumMod val="75000"/>
                </a:schemeClr>
              </a:solidFill>
            </a:endParaRPr>
          </a:p>
        </p:txBody>
      </p:sp>
      <p:sp>
        <p:nvSpPr>
          <p:cNvPr id="3" name="Textfeld 2">
            <a:extLst>
              <a:ext uri="{FF2B5EF4-FFF2-40B4-BE49-F238E27FC236}">
                <a16:creationId xmlns:a16="http://schemas.microsoft.com/office/drawing/2014/main" id="{308DF640-358B-765E-69B8-57ADCFAD14DC}"/>
              </a:ext>
            </a:extLst>
          </p:cNvPr>
          <p:cNvSpPr txBox="1"/>
          <p:nvPr/>
        </p:nvSpPr>
        <p:spPr bwMode="auto">
          <a:xfrm rot="16200000">
            <a:off x="-4810769" y="4766278"/>
            <a:ext cx="9886413"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pc="600" dirty="0">
                <a:solidFill>
                  <a:schemeClr val="bg1"/>
                </a:solidFill>
                <a:latin typeface="Kollektif"/>
                <a:ea typeface="Noteworthy Light"/>
              </a:rPr>
              <a:t>Karten für das Plakat „Lernfortschritt“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2" descr="Aquarell, Gelb, Orange, Pink, Rosa"/>
          <p:cNvPicPr>
            <a:picLocks noChangeAspect="1" noChangeArrowheads="1"/>
          </p:cNvPicPr>
          <p:nvPr/>
        </p:nvPicPr>
        <p:blipFill>
          <a:blip r:embed="rId2">
            <a:alphaModFix amt="35000"/>
          </a:blip>
          <a:srcRect l="15290" t="-4262" r="962" b="-3590"/>
          <a:stretch/>
        </p:blipFill>
        <p:spPr bwMode="auto">
          <a:xfrm>
            <a:off x="-2338465" y="-945697"/>
            <a:ext cx="10323906" cy="12756763"/>
          </a:xfrm>
          <a:prstGeom prst="rect">
            <a:avLst/>
          </a:prstGeom>
          <a:noFill/>
        </p:spPr>
      </p:pic>
      <p:pic>
        <p:nvPicPr>
          <p:cNvPr id="3" name="Picture 2" descr="Karikatur, Symbol, Die Glühbirne"/>
          <p:cNvPicPr>
            <a:picLocks noChangeAspect="1" noChangeArrowheads="1"/>
          </p:cNvPicPr>
          <p:nvPr/>
        </p:nvPicPr>
        <p:blipFill>
          <a:blip r:embed="rId3"/>
          <a:stretch/>
        </p:blipFill>
        <p:spPr bwMode="auto">
          <a:xfrm rot="20534755">
            <a:off x="1840072" y="3275062"/>
            <a:ext cx="3177855" cy="3355870"/>
          </a:xfrm>
          <a:prstGeom prst="rect">
            <a:avLst/>
          </a:prstGeom>
          <a:noFill/>
        </p:spPr>
      </p:pic>
      <p:sp>
        <p:nvSpPr>
          <p:cNvPr id="8" name="Textfeld 7"/>
          <p:cNvSpPr txBox="1"/>
          <p:nvPr/>
        </p:nvSpPr>
        <p:spPr bwMode="auto">
          <a:xfrm>
            <a:off x="406400" y="1154080"/>
            <a:ext cx="6079067" cy="76944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4400" b="1" dirty="0">
                <a:solidFill>
                  <a:schemeClr val="tx1"/>
                </a:solidFill>
                <a:latin typeface="Kollektif"/>
                <a:ea typeface="NOTEWORTHY LIGHT"/>
              </a:rPr>
              <a:t>Übungsmaterial</a:t>
            </a:r>
            <a:endParaRPr lang="de-DE" sz="3600" b="1" dirty="0">
              <a:solidFill>
                <a:schemeClr val="tx1"/>
              </a:solidFill>
              <a:latin typeface="Kollektif"/>
              <a:ea typeface="NOTEWORTHY LIGHT"/>
            </a:endParaRPr>
          </a:p>
        </p:txBody>
      </p:sp>
      <p:sp>
        <p:nvSpPr>
          <p:cNvPr id="7" name="Slide Number Placeholder 3">
            <a:extLst>
              <a:ext uri="{FF2B5EF4-FFF2-40B4-BE49-F238E27FC236}">
                <a16:creationId xmlns:a16="http://schemas.microsoft.com/office/drawing/2014/main" id="{4EB7E9D7-08AD-423C-964A-EA53293FE702}"/>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53</a:t>
            </a:fld>
            <a:endParaRPr lang="de-D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831" name="Tabelle 31"/>
          <p:cNvGraphicFramePr>
            <a:graphicFrameLocks/>
          </p:cNvGraphicFramePr>
          <p:nvPr>
            <p:extLst>
              <p:ext uri="{D42A27DB-BD31-4B8C-83A1-F6EECF244321}">
                <p14:modId xmlns:p14="http://schemas.microsoft.com/office/powerpoint/2010/main" val="2793516784"/>
              </p:ext>
            </p:extLst>
          </p:nvPr>
        </p:nvGraphicFramePr>
        <p:xfrm>
          <a:off x="374903" y="1017403"/>
          <a:ext cx="6079248" cy="6523637"/>
        </p:xfrm>
        <a:graphic>
          <a:graphicData uri="http://schemas.openxmlformats.org/drawingml/2006/table">
            <a:tbl>
              <a:tblPr bandRow="1"/>
              <a:tblGrid>
                <a:gridCol w="1464530">
                  <a:extLst>
                    <a:ext uri="{9D8B030D-6E8A-4147-A177-3AD203B41FA5}">
                      <a16:colId xmlns:a16="http://schemas.microsoft.com/office/drawing/2014/main" val="20000"/>
                    </a:ext>
                  </a:extLst>
                </a:gridCol>
                <a:gridCol w="4614718">
                  <a:extLst>
                    <a:ext uri="{9D8B030D-6E8A-4147-A177-3AD203B41FA5}">
                      <a16:colId xmlns:a16="http://schemas.microsoft.com/office/drawing/2014/main" val="1582504995"/>
                    </a:ext>
                  </a:extLst>
                </a:gridCol>
              </a:tblGrid>
              <a:tr h="683061">
                <a:tc gridSpan="2">
                  <a:txBody>
                    <a:bodyPr/>
                    <a:lstStyle/>
                    <a:p>
                      <a:pPr algn="l" defTabSz="685800">
                        <a:defRPr sz="1200" b="1"/>
                      </a:pPr>
                      <a:r>
                        <a:rPr sz="1400" dirty="0">
                          <a:latin typeface="Calibri" panose="020F0502020204030204" pitchFamily="34" charset="0"/>
                          <a:cs typeface="Calibri" panose="020F0502020204030204" pitchFamily="34" charset="0"/>
                        </a:rPr>
                        <a:t>ZIEL:</a:t>
                      </a:r>
                    </a:p>
                    <a:p>
                      <a:pPr algn="l" defTabSz="685800">
                        <a:defRPr sz="1200"/>
                      </a:pPr>
                      <a:r>
                        <a:rPr sz="1400" dirty="0">
                          <a:latin typeface="Calibri" panose="020F0502020204030204" pitchFamily="34" charset="0"/>
                          <a:cs typeface="Calibri" panose="020F0502020204030204" pitchFamily="34" charset="0"/>
                        </a:rPr>
                        <a:t>Die </a:t>
                      </a:r>
                      <a:r>
                        <a:rPr lang="de-DE" sz="1400" dirty="0" err="1">
                          <a:latin typeface="Calibri" panose="020F0502020204030204" pitchFamily="34" charset="0"/>
                          <a:cs typeface="Calibri" panose="020F0502020204030204" pitchFamily="34" charset="0"/>
                        </a:rPr>
                        <a:t>SuS</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erweitern</a:t>
                      </a:r>
                      <a:r>
                        <a:rPr sz="1400" dirty="0">
                          <a:latin typeface="Calibri" panose="020F0502020204030204" pitchFamily="34" charset="0"/>
                          <a:cs typeface="Calibri" panose="020F0502020204030204" pitchFamily="34" charset="0"/>
                        </a:rPr>
                        <a:t> </a:t>
                      </a:r>
                      <a:r>
                        <a:rPr sz="1400" dirty="0" err="1">
                          <a:latin typeface="Calibri" panose="020F0502020204030204" pitchFamily="34" charset="0"/>
                          <a:cs typeface="Calibri" panose="020F0502020204030204" pitchFamily="34" charset="0"/>
                        </a:rPr>
                        <a:t>ihr</a:t>
                      </a:r>
                      <a:r>
                        <a:rPr sz="1400"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Wissen über den Aufbau von Bildergeschichten. Dabei lernen sie den Aufbau anhand der A-H-A-Struktur kennen.</a:t>
                      </a:r>
                      <a:endParaRPr sz="1400" dirty="0">
                        <a:latin typeface="Calibri" panose="020F0502020204030204" pitchFamily="34" charset="0"/>
                        <a:cs typeface="Calibri" panose="020F0502020204030204" pitchFamily="34" charset="0"/>
                      </a:endParaRPr>
                    </a:p>
                  </a:txBody>
                  <a:tcPr marL="45720" marR="45720" anchor="ctr">
                    <a:solidFill>
                      <a:srgbClr val="E0E0E0"/>
                    </a:solidFill>
                  </a:tcPr>
                </a:tc>
                <a:tc hMerge="1">
                  <a:txBody>
                    <a:bodyPr/>
                    <a:lstStyle/>
                    <a:p>
                      <a:pPr algn="l" defTabSz="685800">
                        <a:defRPr sz="1200"/>
                      </a:pPr>
                      <a:endParaRPr sz="1400" dirty="0">
                        <a:latin typeface="Calibri" panose="020F0502020204030204" pitchFamily="34" charset="0"/>
                        <a:cs typeface="Calibri" panose="020F0502020204030204" pitchFamily="34" charset="0"/>
                      </a:endParaRPr>
                    </a:p>
                  </a:txBody>
                  <a:tcPr marL="45720" marR="45720" anchor="ctr">
                    <a:solidFill>
                      <a:srgbClr val="E0E0E0"/>
                    </a:solidFill>
                  </a:tcPr>
                </a:tc>
                <a:extLst>
                  <a:ext uri="{0D108BD9-81ED-4DB2-BD59-A6C34878D82A}">
                    <a16:rowId xmlns:a16="http://schemas.microsoft.com/office/drawing/2014/main" val="10000"/>
                  </a:ext>
                </a:extLst>
              </a:tr>
              <a:tr h="710344">
                <a:tc>
                  <a:txBody>
                    <a:bodyPr/>
                    <a:lstStyle/>
                    <a:p>
                      <a:pPr marL="0" marR="0" lvl="0" indent="0" algn="ctr" defTabSz="685800" eaLnBrk="1" fontAlgn="auto" latinLnBrk="0" hangingPunct="1">
                        <a:lnSpc>
                          <a:spcPct val="100000"/>
                        </a:lnSpc>
                        <a:spcBef>
                          <a:spcPts val="0"/>
                        </a:spcBef>
                        <a:spcAft>
                          <a:spcPts val="0"/>
                        </a:spcAft>
                        <a:buClrTx/>
                        <a:buSzTx/>
                        <a:buFontTx/>
                        <a:buNone/>
                        <a:tabLst/>
                        <a:defRPr sz="1800"/>
                      </a:pPr>
                      <a:r>
                        <a:rPr lang="de-DE" sz="1400" b="1" i="0" u="none" strike="noStrike" cap="none" spc="0" dirty="0">
                          <a:solidFill>
                            <a:schemeClr val="tx1"/>
                          </a:solidFill>
                          <a:latin typeface="+mn-lt"/>
                          <a:ea typeface="+mn-ea"/>
                          <a:cs typeface="+mn-cs"/>
                        </a:rPr>
                        <a:t>Plakat „Der Aufbau einer Bildergeschichte“</a:t>
                      </a:r>
                      <a:endParaRPr lang="de-DE" sz="1400" dirty="0">
                        <a:latin typeface="+mn-lt"/>
                      </a:endParaRPr>
                    </a:p>
                    <a:p>
                      <a:pPr algn="l" defTabSz="685800">
                        <a:defRPr sz="1800"/>
                      </a:pPr>
                      <a:endParaRPr lang="de-DE" sz="1400" dirty="0">
                        <a:latin typeface="Calibri" panose="020F0502020204030204" pitchFamily="34" charset="0"/>
                        <a:cs typeface="Calibri" panose="020F0502020204030204" pitchFamily="34" charset="0"/>
                      </a:endParaRPr>
                    </a:p>
                  </a:txBody>
                  <a:tcPr marL="45720" marR="45720" anchor="ctr">
                    <a:noFill/>
                  </a:tcPr>
                </a:tc>
                <a:tc>
                  <a:txBody>
                    <a:bodyPr/>
                    <a:lstStyle/>
                    <a:p>
                      <a:pPr algn="l" defTabSz="685800">
                        <a:defRPr sz="1800"/>
                      </a:pPr>
                      <a:r>
                        <a:rPr lang="de-DE" sz="1400" b="1" dirty="0">
                          <a:latin typeface="Calibri" panose="020F0502020204030204" pitchFamily="34" charset="0"/>
                          <a:cs typeface="Calibri" panose="020F0502020204030204" pitchFamily="34" charset="0"/>
                        </a:rPr>
                        <a:t>Einstieg:</a:t>
                      </a:r>
                      <a:endParaRPr lang="de-DE" sz="1400" dirty="0">
                        <a:latin typeface="Calibri" panose="020F0502020204030204" pitchFamily="34" charset="0"/>
                        <a:cs typeface="Calibri" panose="020F0502020204030204" pitchFamily="34" charset="0"/>
                      </a:endParaRPr>
                    </a:p>
                    <a:p>
                      <a:pPr marL="171450" marR="0" lvl="0" indent="-171450" algn="l" defTabSz="685800">
                        <a:lnSpc>
                          <a:spcPct val="100000"/>
                        </a:lnSpc>
                        <a:spcBef>
                          <a:spcPts val="0"/>
                        </a:spcBef>
                        <a:spcAft>
                          <a:spcPts val="0"/>
                        </a:spcAft>
                        <a:buClrTx/>
                        <a:buSzTx/>
                        <a:buFont typeface="Arial"/>
                        <a:buChar char="•"/>
                        <a:defRPr sz="1800"/>
                      </a:pPr>
                      <a:r>
                        <a:rPr lang="de-DE" sz="1400" b="0" dirty="0">
                          <a:latin typeface="Calibri" panose="020F0502020204030204" pitchFamily="34" charset="0"/>
                          <a:cs typeface="Calibri" panose="020F0502020204030204" pitchFamily="34" charset="0"/>
                        </a:rPr>
                        <a:t>Die Lehrperson erklärt, dass der Aufbau einer gelungenen Geschichte einer Bergwanderung gleicht. Dabei stellt sie das Plakat „Der Aufbau einer Bildergeschichte“ für das Klassenzimmer vor. Zudem kann sie Verweise zu den W-Fragen herstellen. Die Lehrperson macht weiterhin deutlich, dass eine Geschichte immer eine passende Überschrift benötigt.</a:t>
                      </a:r>
                      <a:endParaRPr lang="de-DE" sz="1400" dirty="0">
                        <a:latin typeface="Calibri" panose="020F0502020204030204" pitchFamily="34" charset="0"/>
                        <a:cs typeface="Calibri" panose="020F0502020204030204" pitchFamily="34" charset="0"/>
                      </a:endParaRPr>
                    </a:p>
                  </a:txBody>
                  <a:tcPr marL="45720" marR="45720" anchor="ctr">
                    <a:noFill/>
                  </a:tcPr>
                </a:tc>
                <a:extLst>
                  <a:ext uri="{0D108BD9-81ED-4DB2-BD59-A6C34878D82A}">
                    <a16:rowId xmlns:a16="http://schemas.microsoft.com/office/drawing/2014/main" val="10001"/>
                  </a:ext>
                </a:extLst>
              </a:tr>
              <a:tr h="1873325">
                <a:tc>
                  <a:txBody>
                    <a:bodyPr/>
                    <a:lstStyle/>
                    <a:p>
                      <a:pPr algn="ctr" defTabSz="685800">
                        <a:defRPr sz="1800"/>
                      </a:pPr>
                      <a:r>
                        <a:rPr sz="1400" b="1" dirty="0">
                          <a:latin typeface="Calibri" panose="020F0502020204030204" pitchFamily="34" charset="0"/>
                          <a:cs typeface="Calibri" panose="020F0502020204030204" pitchFamily="34" charset="0"/>
                        </a:rPr>
                        <a:t>AB </a:t>
                      </a:r>
                      <a:r>
                        <a:rPr lang="de-DE" sz="1400" b="1" dirty="0">
                          <a:latin typeface="Calibri" panose="020F0502020204030204" pitchFamily="34" charset="0"/>
                          <a:cs typeface="Calibri" panose="020F0502020204030204" pitchFamily="34" charset="0"/>
                        </a:rPr>
                        <a:t>2.1a</a:t>
                      </a:r>
                      <a:endParaRPr sz="1400" dirty="0">
                        <a:latin typeface="Calibri" panose="020F0502020204030204" pitchFamily="34" charset="0"/>
                        <a:cs typeface="Calibri" panose="020F0502020204030204" pitchFamily="34" charset="0"/>
                      </a:endParaRPr>
                    </a:p>
                    <a:p>
                      <a:pPr algn="ctr" defTabSz="685800">
                        <a:defRPr sz="1800"/>
                      </a:pPr>
                      <a:r>
                        <a:rPr lang="de-DE" sz="1400" b="1" dirty="0">
                          <a:latin typeface="Calibri" panose="020F0502020204030204" pitchFamily="34" charset="0"/>
                          <a:cs typeface="Calibri" panose="020F0502020204030204" pitchFamily="34" charset="0"/>
                        </a:rPr>
                        <a:t>AB 2.1b</a:t>
                      </a:r>
                      <a:endParaRPr sz="1400" dirty="0">
                        <a:latin typeface="Calibri" panose="020F0502020204030204" pitchFamily="34" charset="0"/>
                        <a:cs typeface="Calibri" panose="020F0502020204030204" pitchFamily="34" charset="0"/>
                      </a:endParaRPr>
                    </a:p>
                    <a:p>
                      <a:pPr algn="ctr" defTabSz="685800">
                        <a:defRPr sz="1800"/>
                      </a:pPr>
                      <a:r>
                        <a:rPr lang="de-DE" sz="1400" b="1" dirty="0">
                          <a:latin typeface="Calibri" panose="020F0502020204030204" pitchFamily="34" charset="0"/>
                          <a:cs typeface="Calibri" panose="020F0502020204030204" pitchFamily="34" charset="0"/>
                        </a:rPr>
                        <a:t>AB 2.1c</a:t>
                      </a:r>
                      <a:endParaRPr sz="1400" dirty="0">
                        <a:latin typeface="Calibri" panose="020F0502020204030204" pitchFamily="34" charset="0"/>
                        <a:cs typeface="Calibri" panose="020F0502020204030204" pitchFamily="34" charset="0"/>
                      </a:endParaRPr>
                    </a:p>
                  </a:txBody>
                  <a:tcPr marL="45720" marR="45720" anchor="ctr">
                    <a:noFill/>
                  </a:tcPr>
                </a:tc>
                <a:tc>
                  <a:txBody>
                    <a:bodyPr/>
                    <a:lstStyle/>
                    <a:p>
                      <a:pPr marL="171450" marR="0" lvl="0" indent="-171450" algn="l" defTabSz="685800">
                        <a:lnSpc>
                          <a:spcPct val="100000"/>
                        </a:lnSpc>
                        <a:spcBef>
                          <a:spcPts val="0"/>
                        </a:spcBef>
                        <a:spcAft>
                          <a:spcPts val="0"/>
                        </a:spcAft>
                        <a:buClrTx/>
                        <a:buSzTx/>
                        <a:buFont typeface="Arial"/>
                        <a:buChar char="•"/>
                        <a:defRPr sz="1200"/>
                      </a:pPr>
                      <a:r>
                        <a:rPr lang="de-DE" sz="1400" b="0" dirty="0">
                          <a:latin typeface="Calibri" panose="020F0502020204030204" pitchFamily="34" charset="0"/>
                          <a:cs typeface="Calibri" panose="020F0502020204030204" pitchFamily="34" charset="0"/>
                        </a:rPr>
                        <a:t>Die Lehrperson teilt die Arbeitsblätter aus. </a:t>
                      </a:r>
                    </a:p>
                    <a:p>
                      <a:pPr marL="180000" marR="0" lvl="0" indent="0" algn="l" defTabSz="685800">
                        <a:lnSpc>
                          <a:spcPct val="100000"/>
                        </a:lnSpc>
                        <a:spcBef>
                          <a:spcPts val="0"/>
                        </a:spcBef>
                        <a:spcAft>
                          <a:spcPts val="0"/>
                        </a:spcAft>
                        <a:buClrTx/>
                        <a:buSzTx/>
                        <a:buFont typeface="Arial"/>
                        <a:buNone/>
                        <a:defRPr sz="1200"/>
                      </a:pPr>
                      <a:r>
                        <a:rPr lang="de-DE" sz="1400" b="0" dirty="0">
                          <a:latin typeface="Calibri" panose="020F0502020204030204" pitchFamily="34" charset="0"/>
                          <a:cs typeface="Calibri" panose="020F0502020204030204" pitchFamily="34" charset="0"/>
                        </a:rPr>
                        <a:t>(Differenzierung: AB 2a – geringere Anforderungen; AB 2b – mittlere Anforderungen; AB 2c –  hohe Anforderungen )</a:t>
                      </a:r>
                      <a:endParaRPr lang="de-DE" sz="1400" dirty="0">
                        <a:latin typeface="Calibri" panose="020F0502020204030204" pitchFamily="34" charset="0"/>
                        <a:cs typeface="Calibri" panose="020F0502020204030204" pitchFamily="34" charset="0"/>
                      </a:endParaRPr>
                    </a:p>
                    <a:p>
                      <a:pPr marL="171450" marR="0" lvl="0" indent="-171450" algn="l" defTabSz="685800">
                        <a:lnSpc>
                          <a:spcPct val="100000"/>
                        </a:lnSpc>
                        <a:spcBef>
                          <a:spcPts val="0"/>
                        </a:spcBef>
                        <a:spcAft>
                          <a:spcPts val="0"/>
                        </a:spcAft>
                        <a:buClrTx/>
                        <a:buSzTx/>
                        <a:buFont typeface="Arial"/>
                        <a:buChar char="•"/>
                        <a:defRPr sz="1200"/>
                      </a:pPr>
                      <a:r>
                        <a:rPr lang="de-DE" sz="1400" b="0" dirty="0">
                          <a:latin typeface="Calibri" panose="020F0502020204030204" pitchFamily="34" charset="0"/>
                          <a:cs typeface="Calibri" panose="020F0502020204030204" pitchFamily="34" charset="0"/>
                        </a:rPr>
                        <a:t>Im Plenum wird die Geschichte von oben nach unten vorgelesen. Die Lehrperson merkt an: „Da passt aber irgendetwas mit der Reihenfolge nicht. Wir müssen die Geschichte erst ordnen, damit sie Sinn ergibt.“</a:t>
                      </a:r>
                    </a:p>
                    <a:p>
                      <a:pPr marL="171450" marR="0" lvl="0" indent="-171450" algn="l" defTabSz="685800">
                        <a:lnSpc>
                          <a:spcPct val="100000"/>
                        </a:lnSpc>
                        <a:spcBef>
                          <a:spcPts val="0"/>
                        </a:spcBef>
                        <a:spcAft>
                          <a:spcPts val="0"/>
                        </a:spcAft>
                        <a:buClrTx/>
                        <a:buSzTx/>
                        <a:buFont typeface="Arial"/>
                        <a:buChar char="•"/>
                        <a:defRPr sz="1200"/>
                      </a:pPr>
                      <a:r>
                        <a:rPr lang="de-DE" sz="1400" b="0" dirty="0">
                          <a:latin typeface="Calibri" panose="020F0502020204030204" pitchFamily="34" charset="0"/>
                          <a:cs typeface="Calibri" panose="020F0502020204030204" pitchFamily="34" charset="0"/>
                        </a:rPr>
                        <a:t>Die </a:t>
                      </a:r>
                      <a:r>
                        <a:rPr lang="de-DE" sz="1400" b="0" dirty="0" err="1">
                          <a:latin typeface="Calibri" panose="020F0502020204030204" pitchFamily="34" charset="0"/>
                          <a:cs typeface="Calibri" panose="020F0502020204030204" pitchFamily="34" charset="0"/>
                        </a:rPr>
                        <a:t>SuS</a:t>
                      </a:r>
                      <a:r>
                        <a:rPr lang="de-DE" sz="1400" b="0" dirty="0">
                          <a:latin typeface="Calibri" panose="020F0502020204030204" pitchFamily="34" charset="0"/>
                          <a:cs typeface="Calibri" panose="020F0502020204030204" pitchFamily="34" charset="0"/>
                        </a:rPr>
                        <a:t> bringen sie in die richtige Reihenfolge (durch Notieren der entsprechenden Zahlen).</a:t>
                      </a:r>
                      <a:endParaRPr lang="de-DE" sz="1400" dirty="0">
                        <a:latin typeface="Calibri" panose="020F0502020204030204" pitchFamily="34" charset="0"/>
                        <a:cs typeface="Calibri" panose="020F0502020204030204" pitchFamily="34" charset="0"/>
                      </a:endParaRPr>
                    </a:p>
                    <a:p>
                      <a:pPr marL="171450" marR="0" lvl="0" indent="-171450" algn="l" defTabSz="685800">
                        <a:lnSpc>
                          <a:spcPct val="100000"/>
                        </a:lnSpc>
                        <a:spcBef>
                          <a:spcPts val="0"/>
                        </a:spcBef>
                        <a:spcAft>
                          <a:spcPts val="0"/>
                        </a:spcAft>
                        <a:buClrTx/>
                        <a:buSzTx/>
                        <a:buFont typeface="Arial"/>
                        <a:buChar char="•"/>
                        <a:defRPr sz="1200"/>
                      </a:pPr>
                      <a:r>
                        <a:rPr lang="de-DE" sz="1400" b="0" dirty="0">
                          <a:latin typeface="Calibri" panose="020F0502020204030204" pitchFamily="34" charset="0"/>
                          <a:cs typeface="Calibri" panose="020F0502020204030204" pitchFamily="34" charset="0"/>
                        </a:rPr>
                        <a:t>Die </a:t>
                      </a:r>
                      <a:r>
                        <a:rPr lang="de-DE" sz="1400" b="0" dirty="0" err="1">
                          <a:latin typeface="Calibri" panose="020F0502020204030204" pitchFamily="34" charset="0"/>
                          <a:cs typeface="Calibri" panose="020F0502020204030204" pitchFamily="34" charset="0"/>
                        </a:rPr>
                        <a:t>SuS</a:t>
                      </a:r>
                      <a:r>
                        <a:rPr lang="de-DE" sz="1400" b="0" dirty="0">
                          <a:latin typeface="Calibri" panose="020F0502020204030204" pitchFamily="34" charset="0"/>
                          <a:cs typeface="Calibri" panose="020F0502020204030204" pitchFamily="34" charset="0"/>
                        </a:rPr>
                        <a:t> denken sich eine passende Überschrift aus.</a:t>
                      </a:r>
                    </a:p>
                    <a:p>
                      <a:pPr marL="171450" marR="0" lvl="0" indent="-171450" algn="l" defTabSz="685800">
                        <a:lnSpc>
                          <a:spcPct val="100000"/>
                        </a:lnSpc>
                        <a:spcBef>
                          <a:spcPts val="0"/>
                        </a:spcBef>
                        <a:spcAft>
                          <a:spcPts val="0"/>
                        </a:spcAft>
                        <a:buClrTx/>
                        <a:buSzTx/>
                        <a:buFont typeface="Arial"/>
                        <a:buChar char="•"/>
                        <a:defRPr sz="1200"/>
                      </a:pPr>
                      <a:endParaRPr lang="de-DE" sz="1400" b="0" i="0" u="none" strike="noStrike" cap="none" spc="0" dirty="0">
                        <a:solidFill>
                          <a:schemeClr val="tx1"/>
                        </a:solidFill>
                        <a:latin typeface="Calibri" panose="020F0502020204030204" pitchFamily="34" charset="0"/>
                        <a:ea typeface="Calibri"/>
                        <a:cs typeface="Calibri" panose="020F0502020204030204" pitchFamily="34" charset="0"/>
                      </a:endParaRPr>
                    </a:p>
                    <a:p>
                      <a:pPr marL="0" marR="0" lvl="0" indent="0" algn="l" defTabSz="685800">
                        <a:lnSpc>
                          <a:spcPct val="100000"/>
                        </a:lnSpc>
                        <a:spcBef>
                          <a:spcPts val="0"/>
                        </a:spcBef>
                        <a:spcAft>
                          <a:spcPts val="0"/>
                        </a:spcAft>
                        <a:buClrTx/>
                        <a:buSzTx/>
                        <a:buFontTx/>
                        <a:buNone/>
                        <a:defRPr sz="1200" b="1" u="sng"/>
                      </a:pPr>
                      <a:r>
                        <a:rPr lang="de-DE" sz="1400" b="0" i="1" u="sng" dirty="0">
                          <a:solidFill>
                            <a:schemeClr val="tx1"/>
                          </a:solidFill>
                          <a:latin typeface="Calibri" panose="020F0502020204030204" pitchFamily="34" charset="0"/>
                          <a:ea typeface="Calibri"/>
                          <a:cs typeface="Calibri" panose="020F0502020204030204" pitchFamily="34" charset="0"/>
                        </a:rPr>
                        <a:t>Alternativ: </a:t>
                      </a:r>
                      <a:r>
                        <a:rPr lang="de-DE" sz="1400" b="0" u="none" dirty="0">
                          <a:latin typeface="Calibri" panose="020F0502020204030204" pitchFamily="34" charset="0"/>
                          <a:cs typeface="Calibri" panose="020F0502020204030204" pitchFamily="34" charset="0"/>
                        </a:rPr>
                        <a:t>Die </a:t>
                      </a:r>
                      <a:r>
                        <a:rPr lang="de-DE" sz="1400" b="0" u="none" dirty="0" err="1">
                          <a:latin typeface="Calibri" panose="020F0502020204030204" pitchFamily="34" charset="0"/>
                          <a:cs typeface="Calibri" panose="020F0502020204030204" pitchFamily="34" charset="0"/>
                        </a:rPr>
                        <a:t>SuS</a:t>
                      </a:r>
                      <a:r>
                        <a:rPr lang="de-DE" sz="1400" b="0" u="none" dirty="0">
                          <a:latin typeface="Calibri" panose="020F0502020204030204" pitchFamily="34" charset="0"/>
                          <a:cs typeface="Calibri" panose="020F0502020204030204" pitchFamily="34" charset="0"/>
                        </a:rPr>
                        <a:t> können diese Aufgabe in </a:t>
                      </a:r>
                      <a:r>
                        <a:rPr lang="de-DE" sz="1400" b="1" u="none" dirty="0">
                          <a:latin typeface="Calibri" panose="020F0502020204030204" pitchFamily="34" charset="0"/>
                          <a:cs typeface="Calibri" panose="020F0502020204030204" pitchFamily="34" charset="0"/>
                        </a:rPr>
                        <a:t>Einzelarbeit</a:t>
                      </a:r>
                      <a:r>
                        <a:rPr lang="de-DE" sz="1400" b="0" u="none" dirty="0">
                          <a:latin typeface="Calibri" panose="020F0502020204030204" pitchFamily="34" charset="0"/>
                          <a:cs typeface="Calibri" panose="020F0502020204030204" pitchFamily="34" charset="0"/>
                        </a:rPr>
                        <a:t>, </a:t>
                      </a:r>
                      <a:r>
                        <a:rPr lang="de-DE" sz="1400" b="1" u="none" dirty="0">
                          <a:latin typeface="Calibri" panose="020F0502020204030204" pitchFamily="34" charset="0"/>
                          <a:cs typeface="Calibri" panose="020F0502020204030204" pitchFamily="34" charset="0"/>
                        </a:rPr>
                        <a:t>Partnerarbeit</a:t>
                      </a:r>
                      <a:r>
                        <a:rPr lang="de-DE" sz="1400" b="0" u="none" dirty="0">
                          <a:latin typeface="Calibri" panose="020F0502020204030204" pitchFamily="34" charset="0"/>
                          <a:cs typeface="Calibri" panose="020F0502020204030204" pitchFamily="34" charset="0"/>
                        </a:rPr>
                        <a:t> oder </a:t>
                      </a:r>
                      <a:r>
                        <a:rPr lang="de-DE" sz="1400" b="1" u="none" dirty="0">
                          <a:latin typeface="Calibri" panose="020F0502020204030204" pitchFamily="34" charset="0"/>
                          <a:cs typeface="Calibri" panose="020F0502020204030204" pitchFamily="34" charset="0"/>
                        </a:rPr>
                        <a:t>Gruppenarbeit</a:t>
                      </a:r>
                      <a:r>
                        <a:rPr lang="de-DE" sz="1400" b="0" u="none" dirty="0">
                          <a:latin typeface="Calibri" panose="020F0502020204030204" pitchFamily="34" charset="0"/>
                          <a:cs typeface="Calibri" panose="020F0502020204030204" pitchFamily="34" charset="0"/>
                        </a:rPr>
                        <a:t> erledigen.</a:t>
                      </a:r>
                      <a:endParaRPr sz="1400" dirty="0">
                        <a:latin typeface="Calibri" panose="020F0502020204030204" pitchFamily="34" charset="0"/>
                        <a:cs typeface="Calibri" panose="020F0502020204030204" pitchFamily="34" charset="0"/>
                      </a:endParaRPr>
                    </a:p>
                  </a:txBody>
                  <a:tcPr marL="45720" marR="45720" anchor="ctr">
                    <a:noFill/>
                  </a:tcPr>
                </a:tc>
                <a:extLst>
                  <a:ext uri="{0D108BD9-81ED-4DB2-BD59-A6C34878D82A}">
                    <a16:rowId xmlns:a16="http://schemas.microsoft.com/office/drawing/2014/main" val="10002"/>
                  </a:ext>
                </a:extLst>
              </a:tr>
              <a:tr h="464750">
                <a:tc gridSpan="2">
                  <a:txBody>
                    <a:bodyPr/>
                    <a:lstStyle/>
                    <a:p>
                      <a:pPr algn="l" defTabSz="685800">
                        <a:defRPr sz="1200" b="1"/>
                      </a:pPr>
                      <a:r>
                        <a:rPr lang="de-DE" sz="1400" dirty="0">
                          <a:latin typeface="Calibri" panose="020F0502020204030204" pitchFamily="34" charset="0"/>
                          <a:cs typeface="Calibri" panose="020F0502020204030204" pitchFamily="34" charset="0"/>
                        </a:rPr>
                        <a:t>Sicherung:</a:t>
                      </a:r>
                      <a:endParaRPr sz="1400" dirty="0">
                        <a:latin typeface="Calibri" panose="020F0502020204030204" pitchFamily="34" charset="0"/>
                        <a:cs typeface="Calibri" panose="020F0502020204030204" pitchFamily="34" charset="0"/>
                      </a:endParaRPr>
                    </a:p>
                    <a:p>
                      <a:pPr marL="171450" indent="-171450" algn="l" defTabSz="685800">
                        <a:buFont typeface="Arial"/>
                        <a:buChar char="•"/>
                        <a:defRPr sz="1200"/>
                      </a:pPr>
                      <a:r>
                        <a:rPr lang="de-DE" sz="1400" dirty="0">
                          <a:latin typeface="Calibri" panose="020F0502020204030204" pitchFamily="34" charset="0"/>
                          <a:cs typeface="Calibri" panose="020F0502020204030204" pitchFamily="34" charset="0"/>
                        </a:rPr>
                        <a:t>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tragen ihre Ergebnisse im Plenum vor.</a:t>
                      </a:r>
                      <a:endParaRPr sz="1400" dirty="0">
                        <a:latin typeface="Calibri" panose="020F0502020204030204" pitchFamily="34" charset="0"/>
                        <a:cs typeface="Calibri" panose="020F0502020204030204" pitchFamily="34" charset="0"/>
                      </a:endParaRPr>
                    </a:p>
                  </a:txBody>
                  <a:tcPr marL="45720" marR="45720" anchor="ctr">
                    <a:solidFill>
                      <a:schemeClr val="bg1"/>
                    </a:solidFill>
                  </a:tcPr>
                </a:tc>
                <a:tc hMerge="1">
                  <a:txBody>
                    <a:bodyPr/>
                    <a:lstStyle/>
                    <a:p>
                      <a:pPr marL="171450" indent="-171450" algn="l" defTabSz="685800">
                        <a:buFont typeface="Arial"/>
                        <a:buChar char="•"/>
                        <a:defRPr sz="1200"/>
                      </a:pPr>
                      <a:endParaRPr sz="1400" dirty="0">
                        <a:latin typeface="Calibri" panose="020F0502020204030204" pitchFamily="34" charset="0"/>
                        <a:cs typeface="Calibri" panose="020F0502020204030204" pitchFamily="34" charset="0"/>
                      </a:endParaRPr>
                    </a:p>
                  </a:txBody>
                  <a:tcPr marL="45720" marR="45720" anchor="ctr">
                    <a:solidFill>
                      <a:schemeClr val="bg1"/>
                    </a:solidFill>
                  </a:tcPr>
                </a:tc>
                <a:extLst>
                  <a:ext uri="{0D108BD9-81ED-4DB2-BD59-A6C34878D82A}">
                    <a16:rowId xmlns:a16="http://schemas.microsoft.com/office/drawing/2014/main" val="10003"/>
                  </a:ext>
                </a:extLst>
              </a:tr>
              <a:tr h="610517">
                <a:tc>
                  <a:txBody>
                    <a:bodyPr/>
                    <a:lstStyle/>
                    <a:p>
                      <a:pPr marL="0" indent="0" algn="ctr" defTabSz="685800">
                        <a:buFont typeface="Arial"/>
                        <a:buNone/>
                        <a:defRPr sz="1200"/>
                      </a:pPr>
                      <a:r>
                        <a:rPr lang="de-DE" sz="1400" b="1" dirty="0">
                          <a:latin typeface="Calibri" panose="020F0502020204030204" pitchFamily="34" charset="0"/>
                          <a:cs typeface="Calibri" panose="020F0502020204030204" pitchFamily="34" charset="0"/>
                        </a:rPr>
                        <a:t>AB 2.2</a:t>
                      </a:r>
                      <a:endParaRPr sz="1400" dirty="0">
                        <a:latin typeface="Calibri" panose="020F0502020204030204" pitchFamily="34" charset="0"/>
                        <a:cs typeface="Calibri" panose="020F0502020204030204" pitchFamily="34" charset="0"/>
                      </a:endParaRPr>
                    </a:p>
                  </a:txBody>
                  <a:tcPr marL="45720" marR="45720" anchor="ctr">
                    <a:solidFill>
                      <a:schemeClr val="bg1"/>
                    </a:solidFill>
                  </a:tcPr>
                </a:tc>
                <a:tc>
                  <a:txBody>
                    <a:bodyPr/>
                    <a:lstStyle/>
                    <a:p>
                      <a:pPr marL="0" indent="0" algn="l" defTabSz="685800">
                        <a:buFont typeface="Arial"/>
                        <a:buNone/>
                        <a:defRPr sz="1200"/>
                      </a:pPr>
                      <a:r>
                        <a:rPr lang="de-DE" sz="1400" b="1" dirty="0">
                          <a:latin typeface="Calibri" panose="020F0502020204030204" pitchFamily="34" charset="0"/>
                          <a:cs typeface="Calibri" panose="020F0502020204030204" pitchFamily="34" charset="0"/>
                        </a:rPr>
                        <a:t>Hausaufgabe: </a:t>
                      </a:r>
                      <a:endParaRPr lang="de-DE" sz="1400" dirty="0">
                        <a:latin typeface="Calibri" panose="020F0502020204030204" pitchFamily="34" charset="0"/>
                        <a:cs typeface="Calibri" panose="020F0502020204030204" pitchFamily="34" charset="0"/>
                      </a:endParaRPr>
                    </a:p>
                    <a:p>
                      <a:pPr marL="171450" indent="-171450" algn="l" defTabSz="685800">
                        <a:buFont typeface="Arial"/>
                        <a:buChar char="•"/>
                        <a:defRPr sz="1200"/>
                      </a:pPr>
                      <a:r>
                        <a:rPr lang="de-DE" sz="1400" dirty="0">
                          <a:latin typeface="Calibri" panose="020F0502020204030204" pitchFamily="34" charset="0"/>
                          <a:cs typeface="Calibri" panose="020F0502020204030204" pitchFamily="34" charset="0"/>
                        </a:rPr>
                        <a:t>Die Lernenden malen Bilder zu der vorherigen Geschichte. </a:t>
                      </a:r>
                    </a:p>
                  </a:txBody>
                  <a:tcPr marL="45720" marR="45720" anchor="ctr">
                    <a:solidFill>
                      <a:schemeClr val="bg1"/>
                    </a:solidFill>
                  </a:tcPr>
                </a:tc>
                <a:extLst>
                  <a:ext uri="{0D108BD9-81ED-4DB2-BD59-A6C34878D82A}">
                    <a16:rowId xmlns:a16="http://schemas.microsoft.com/office/drawing/2014/main" val="10004"/>
                  </a:ext>
                </a:extLst>
              </a:tr>
            </a:tbl>
          </a:graphicData>
        </a:graphic>
      </p:graphicFrame>
      <p:sp>
        <p:nvSpPr>
          <p:cNvPr id="836" name="Textfeld 39"/>
          <p:cNvSpPr txBox="1"/>
          <p:nvPr/>
        </p:nvSpPr>
        <p:spPr bwMode="auto">
          <a:xfrm>
            <a:off x="151240" y="589842"/>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dirty="0">
                <a:latin typeface="Calibri"/>
              </a:rPr>
              <a:t>Einheit</a:t>
            </a:r>
            <a:r>
              <a:rPr b="0" dirty="0">
                <a:latin typeface="Calibri"/>
              </a:rPr>
              <a:t> </a:t>
            </a:r>
            <a:r>
              <a:rPr lang="de-DE" b="0" dirty="0">
                <a:latin typeface="Calibri"/>
              </a:rPr>
              <a:t>2</a:t>
            </a:r>
            <a:r>
              <a:rPr b="0" dirty="0">
                <a:latin typeface="Calibri"/>
              </a:rPr>
              <a:t>: </a:t>
            </a:r>
            <a:r>
              <a:rPr lang="de-DE" b="0" dirty="0">
                <a:latin typeface="Calibri"/>
              </a:rPr>
              <a:t>Aufbau einer Bildergeschichte A-H-A</a:t>
            </a:r>
            <a:endParaRPr b="0" dirty="0">
              <a:latin typeface="Calibri"/>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7" name="Slide Number Placeholder 3">
            <a:extLst>
              <a:ext uri="{FF2B5EF4-FFF2-40B4-BE49-F238E27FC236}">
                <a16:creationId xmlns:a16="http://schemas.microsoft.com/office/drawing/2014/main" id="{598BCB3D-AD65-4B18-8526-2301EA507DA3}"/>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55</a:t>
            </a:fld>
            <a:endParaRPr lang="de-DE" dirty="0"/>
          </a:p>
        </p:txBody>
      </p:sp>
      <p:sp>
        <p:nvSpPr>
          <p:cNvPr id="8" name="Gerade Verbindung 38">
            <a:extLst>
              <a:ext uri="{FF2B5EF4-FFF2-40B4-BE49-F238E27FC236}">
                <a16:creationId xmlns:a16="http://schemas.microsoft.com/office/drawing/2014/main" id="{19B0F195-3BAB-4ACB-9B47-05B941052C47}"/>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Picture 12"/>
          <p:cNvPicPr>
            <a:picLocks noChangeAspect="1"/>
          </p:cNvPicPr>
          <p:nvPr/>
        </p:nvPicPr>
        <p:blipFill>
          <a:blip r:embed="rId2">
            <a:clrChange>
              <a:clrFrom>
                <a:srgbClr val="FFFFFF"/>
              </a:clrFrom>
              <a:clrTo>
                <a:srgbClr val="FFFFFF">
                  <a:alpha val="0"/>
                </a:srgbClr>
              </a:clrTo>
            </a:clrChange>
          </a:blip>
          <a:srcRect l="13031" r="10058" b="6025"/>
          <a:stretch/>
        </p:blipFill>
        <p:spPr bwMode="auto">
          <a:xfrm>
            <a:off x="-623593" y="6075651"/>
            <a:ext cx="4688483" cy="3822101"/>
          </a:xfrm>
          <a:prstGeom prst="rect">
            <a:avLst/>
          </a:prstGeom>
        </p:spPr>
      </p:pic>
      <p:sp>
        <p:nvSpPr>
          <p:cNvPr id="11" name="Rectangle"/>
          <p:cNvSpPr/>
          <p:nvPr/>
        </p:nvSpPr>
        <p:spPr bwMode="auto">
          <a:xfrm>
            <a:off x="331" y="8248"/>
            <a:ext cx="276345" cy="9898263"/>
          </a:xfrm>
          <a:prstGeom prst="rect">
            <a:avLst/>
          </a:prstGeom>
          <a:solidFill>
            <a:schemeClr val="accent6">
              <a:lumMod val="60000"/>
              <a:lumOff val="40000"/>
            </a:schemeClr>
          </a:solidFill>
          <a:ln w="19050" cap="flat">
            <a:solidFill>
              <a:schemeClr val="accent6">
                <a:lumMod val="60000"/>
                <a:lumOff val="40000"/>
              </a:schemeClr>
            </a:solidFill>
            <a:prstDash val="solid"/>
            <a:miter lim="800000"/>
          </a:ln>
          <a:effectLst/>
        </p:spPr>
        <p:txBody>
          <a:bodyPr wrap="square" lIns="45718" tIns="45718" rIns="45718" bIns="45718" numCol="1" anchor="ctr">
            <a:noAutofit/>
          </a:bodyPr>
          <a:lstStyle/>
          <a:p>
            <a:pPr>
              <a:defRPr>
                <a:solidFill>
                  <a:srgbClr val="FFFFFF"/>
                </a:solidFill>
                <a:latin typeface="Fibel Nord"/>
                <a:ea typeface="Fibel Nord"/>
                <a:cs typeface="Fibel Nord"/>
              </a:defRPr>
            </a:pPr>
            <a:endParaRPr>
              <a:solidFill>
                <a:schemeClr val="accent6">
                  <a:lumMod val="75000"/>
                </a:schemeClr>
              </a:solidFill>
            </a:endParaRPr>
          </a:p>
        </p:txBody>
      </p:sp>
      <p:sp>
        <p:nvSpPr>
          <p:cNvPr id="2" name="TextBox 1"/>
          <p:cNvSpPr txBox="1"/>
          <p:nvPr/>
        </p:nvSpPr>
        <p:spPr bwMode="auto">
          <a:xfrm>
            <a:off x="508358" y="450499"/>
            <a:ext cx="6305312" cy="95410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2800" dirty="0">
                <a:latin typeface="Calibri"/>
              </a:rPr>
              <a:t>Werfen Sie einen Blick in die </a:t>
            </a:r>
            <a:r>
              <a:rPr lang="de-DE" sz="2800" dirty="0" err="1">
                <a:latin typeface="Calibri"/>
              </a:rPr>
              <a:t>Posterrolle</a:t>
            </a:r>
            <a:r>
              <a:rPr lang="de-DE" sz="2800" dirty="0">
                <a:latin typeface="Calibri"/>
              </a:rPr>
              <a:t>    für die unten aufgeführten Gegenstände.</a:t>
            </a:r>
            <a:endParaRPr dirty="0"/>
          </a:p>
        </p:txBody>
      </p:sp>
      <p:sp>
        <p:nvSpPr>
          <p:cNvPr id="19" name="TextBox 18"/>
          <p:cNvSpPr txBox="1"/>
          <p:nvPr/>
        </p:nvSpPr>
        <p:spPr bwMode="auto">
          <a:xfrm>
            <a:off x="1231853" y="1525238"/>
            <a:ext cx="4858321"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000" dirty="0">
                <a:latin typeface="Calibri"/>
              </a:rPr>
              <a:t>Plakat „Der Aufbau einer Bildergeschichte“</a:t>
            </a:r>
            <a:endParaRPr sz="2000" dirty="0"/>
          </a:p>
        </p:txBody>
      </p:sp>
      <p:pic>
        <p:nvPicPr>
          <p:cNvPr id="26" name="Picture 25"/>
          <p:cNvPicPr>
            <a:picLocks noChangeAspect="1"/>
          </p:cNvPicPr>
          <p:nvPr/>
        </p:nvPicPr>
        <p:blipFill>
          <a:blip r:embed="rId3">
            <a:duotone>
              <a:schemeClr val="accent6">
                <a:shade val="45000"/>
                <a:satMod val="135000"/>
              </a:schemeClr>
              <a:prstClr val="white"/>
            </a:duotone>
          </a:blip>
          <a:stretch/>
        </p:blipFill>
        <p:spPr bwMode="auto">
          <a:xfrm rot="15759340">
            <a:off x="2013832" y="6257942"/>
            <a:ext cx="1817892" cy="1738359"/>
          </a:xfrm>
          <a:prstGeom prst="rect">
            <a:avLst/>
          </a:prstGeom>
        </p:spPr>
      </p:pic>
      <p:pic>
        <p:nvPicPr>
          <p:cNvPr id="7" name="Grafik 6" descr="Ein Bild, das Text, Screenshot, Design enthält.&#10;&#10;Automatisch generierte Beschreibung"/>
          <p:cNvPicPr>
            <a:picLocks noChangeAspect="1"/>
          </p:cNvPicPr>
          <p:nvPr/>
        </p:nvPicPr>
        <p:blipFill>
          <a:blip r:embed="rId4"/>
          <a:stretch/>
        </p:blipFill>
        <p:spPr bwMode="auto">
          <a:xfrm>
            <a:off x="3637118" y="2418735"/>
            <a:ext cx="2184342" cy="3163529"/>
          </a:xfrm>
          <a:prstGeom prst="rect">
            <a:avLst/>
          </a:prstGeom>
          <a:ln>
            <a:noFill/>
          </a:ln>
          <a:effectLst>
            <a:outerShdw blurRad="292100" dist="139700" dir="2700000" algn="tl" rotWithShape="0">
              <a:srgbClr val="333333">
                <a:alpha val="65000"/>
              </a:srgbClr>
            </a:outerShdw>
          </a:effectLst>
        </p:spPr>
      </p:pic>
      <p:sp>
        <p:nvSpPr>
          <p:cNvPr id="12" name="Slide Number Placeholder 3">
            <a:extLst>
              <a:ext uri="{FF2B5EF4-FFF2-40B4-BE49-F238E27FC236}">
                <a16:creationId xmlns:a16="http://schemas.microsoft.com/office/drawing/2014/main" id="{85885570-6CD9-40F9-A5DF-0B882012DFAD}"/>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57</a:t>
            </a:fld>
            <a:endParaRPr lang="de-DE"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 name="TextBox 2"/>
          <p:cNvSpPr txBox="1"/>
          <p:nvPr/>
        </p:nvSpPr>
        <p:spPr bwMode="auto">
          <a:xfrm>
            <a:off x="276344" y="430643"/>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2.1a: Aufbau einer Bildergeschichte</a:t>
            </a:r>
            <a:endParaRPr sz="2200" spc="50" dirty="0"/>
          </a:p>
        </p:txBody>
      </p:sp>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 name="Circle"/>
          <p:cNvSpPr/>
          <p:nvPr/>
        </p:nvSpPr>
        <p:spPr bwMode="auto">
          <a:xfrm>
            <a:off x="328399" y="1416103"/>
            <a:ext cx="431900" cy="425993"/>
          </a:xfrm>
          <a:custGeom>
            <a:avLst/>
            <a:gdLst>
              <a:gd name="connsiteX0" fmla="*/ 0 w 431900"/>
              <a:gd name="connsiteY0" fmla="*/ 212997 h 425993"/>
              <a:gd name="connsiteX1" fmla="*/ 215950 w 431900"/>
              <a:gd name="connsiteY1" fmla="*/ 0 h 425993"/>
              <a:gd name="connsiteX2" fmla="*/ 431900 w 431900"/>
              <a:gd name="connsiteY2" fmla="*/ 212997 h 425993"/>
              <a:gd name="connsiteX3" fmla="*/ 215950 w 431900"/>
              <a:gd name="connsiteY3" fmla="*/ 425994 h 425993"/>
              <a:gd name="connsiteX4" fmla="*/ 0 w 431900"/>
              <a:gd name="connsiteY4" fmla="*/ 212997 h 42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00" h="425993" fill="none" extrusionOk="0">
                <a:moveTo>
                  <a:pt x="0" y="212997"/>
                </a:moveTo>
                <a:cubicBezTo>
                  <a:pt x="-13088" y="110241"/>
                  <a:pt x="96812" y="-25681"/>
                  <a:pt x="215950" y="0"/>
                </a:cubicBezTo>
                <a:cubicBezTo>
                  <a:pt x="323106" y="5909"/>
                  <a:pt x="430138" y="78168"/>
                  <a:pt x="431900" y="212997"/>
                </a:cubicBezTo>
                <a:cubicBezTo>
                  <a:pt x="436348" y="359021"/>
                  <a:pt x="319159" y="441065"/>
                  <a:pt x="215950" y="425994"/>
                </a:cubicBezTo>
                <a:cubicBezTo>
                  <a:pt x="94469" y="398822"/>
                  <a:pt x="-23258" y="336620"/>
                  <a:pt x="0" y="212997"/>
                </a:cubicBezTo>
                <a:close/>
              </a:path>
              <a:path w="431900" h="425993" stroke="0" extrusionOk="0">
                <a:moveTo>
                  <a:pt x="0" y="212997"/>
                </a:moveTo>
                <a:cubicBezTo>
                  <a:pt x="-13879" y="86907"/>
                  <a:pt x="86174" y="19403"/>
                  <a:pt x="215950" y="0"/>
                </a:cubicBezTo>
                <a:cubicBezTo>
                  <a:pt x="329144" y="-3086"/>
                  <a:pt x="428471" y="83068"/>
                  <a:pt x="431900" y="212997"/>
                </a:cubicBezTo>
                <a:cubicBezTo>
                  <a:pt x="438395" y="358417"/>
                  <a:pt x="335921" y="437735"/>
                  <a:pt x="215950" y="425994"/>
                </a:cubicBezTo>
                <a:cubicBezTo>
                  <a:pt x="108710" y="436748"/>
                  <a:pt x="18460" y="340930"/>
                  <a:pt x="0" y="212997"/>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9" name="1"/>
          <p:cNvSpPr txBox="1"/>
          <p:nvPr/>
        </p:nvSpPr>
        <p:spPr bwMode="auto">
          <a:xfrm>
            <a:off x="453134" y="1406647"/>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dirty="0"/>
              <a:t>1</a:t>
            </a:r>
            <a:endParaRPr dirty="0"/>
          </a:p>
        </p:txBody>
      </p:sp>
      <p:sp>
        <p:nvSpPr>
          <p:cNvPr id="10" name="TextBox 22"/>
          <p:cNvSpPr txBox="1"/>
          <p:nvPr/>
        </p:nvSpPr>
        <p:spPr bwMode="auto">
          <a:xfrm>
            <a:off x="841689" y="1385255"/>
            <a:ext cx="5687911"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lgn="just">
              <a:defRPr/>
            </a:pPr>
            <a:r>
              <a:rPr lang="de-DE" spc="50" dirty="0" err="1"/>
              <a:t>Lies</a:t>
            </a:r>
            <a:r>
              <a:rPr lang="de-DE" spc="50" dirty="0"/>
              <a:t> die Textteile.</a:t>
            </a:r>
            <a:endParaRPr spc="50" dirty="0"/>
          </a:p>
          <a:p>
            <a:pPr>
              <a:defRPr/>
            </a:pPr>
            <a:r>
              <a:rPr lang="de-DE" spc="50" dirty="0"/>
              <a:t>Ordne die Teile der Geschichte in die richtige Reihenfolge, indem du sie nummerierst. Die Farben helfen dir </a:t>
            </a:r>
            <a:r>
              <a:rPr lang="de-DE" sz="1800" dirty="0"/>
              <a:t>(</a:t>
            </a:r>
            <a:r>
              <a:rPr lang="de-DE" sz="1800" dirty="0">
                <a:solidFill>
                  <a:schemeClr val="accent4"/>
                </a:solidFill>
              </a:rPr>
              <a:t>A</a:t>
            </a:r>
            <a:r>
              <a:rPr lang="de-DE" sz="1800" dirty="0"/>
              <a:t>-</a:t>
            </a:r>
            <a:r>
              <a:rPr lang="de-DE" sz="1800" dirty="0">
                <a:solidFill>
                  <a:srgbClr val="00B050"/>
                </a:solidFill>
              </a:rPr>
              <a:t>H</a:t>
            </a:r>
            <a:r>
              <a:rPr lang="de-DE" sz="1800" dirty="0"/>
              <a:t>-</a:t>
            </a:r>
            <a:r>
              <a:rPr lang="de-DE" sz="1800" dirty="0">
                <a:solidFill>
                  <a:schemeClr val="accent5">
                    <a:lumMod val="75000"/>
                  </a:schemeClr>
                </a:solidFill>
              </a:rPr>
              <a:t>A</a:t>
            </a:r>
            <a:r>
              <a:rPr lang="de-DE" sz="1800" dirty="0"/>
              <a:t>).</a:t>
            </a:r>
            <a:endParaRPr lang="de-DE" dirty="0"/>
          </a:p>
          <a:p>
            <a:pPr algn="just">
              <a:defRPr/>
            </a:pPr>
            <a:r>
              <a:rPr lang="de-DE" spc="50" dirty="0"/>
              <a:t>Denke dir anschließend eine passende Überschrift aus.</a:t>
            </a:r>
            <a:endParaRPr spc="50" dirty="0"/>
          </a:p>
        </p:txBody>
      </p:sp>
      <p:sp>
        <p:nvSpPr>
          <p:cNvPr id="17" name="Textfeld 16"/>
          <p:cNvSpPr txBox="1"/>
          <p:nvPr/>
        </p:nvSpPr>
        <p:spPr bwMode="auto">
          <a:xfrm>
            <a:off x="963361" y="3067213"/>
            <a:ext cx="5781009" cy="430887"/>
          </a:xfrm>
          <a:custGeom>
            <a:avLst/>
            <a:gdLst>
              <a:gd name="connsiteX0" fmla="*/ 0 w 5133937"/>
              <a:gd name="connsiteY0" fmla="*/ 0 h 430887"/>
              <a:gd name="connsiteX1" fmla="*/ 467759 w 5133937"/>
              <a:gd name="connsiteY1" fmla="*/ 0 h 430887"/>
              <a:gd name="connsiteX2" fmla="*/ 986857 w 5133937"/>
              <a:gd name="connsiteY2" fmla="*/ 0 h 430887"/>
              <a:gd name="connsiteX3" fmla="*/ 1454615 w 5133937"/>
              <a:gd name="connsiteY3" fmla="*/ 0 h 430887"/>
              <a:gd name="connsiteX4" fmla="*/ 2076392 w 5133937"/>
              <a:gd name="connsiteY4" fmla="*/ 0 h 430887"/>
              <a:gd name="connsiteX5" fmla="*/ 2646830 w 5133937"/>
              <a:gd name="connsiteY5" fmla="*/ 0 h 430887"/>
              <a:gd name="connsiteX6" fmla="*/ 3217267 w 5133937"/>
              <a:gd name="connsiteY6" fmla="*/ 0 h 430887"/>
              <a:gd name="connsiteX7" fmla="*/ 3890383 w 5133937"/>
              <a:gd name="connsiteY7" fmla="*/ 0 h 430887"/>
              <a:gd name="connsiteX8" fmla="*/ 4512160 w 5133937"/>
              <a:gd name="connsiteY8" fmla="*/ 0 h 430887"/>
              <a:gd name="connsiteX9" fmla="*/ 5133937 w 5133937"/>
              <a:gd name="connsiteY9" fmla="*/ 0 h 430887"/>
              <a:gd name="connsiteX10" fmla="*/ 5133937 w 5133937"/>
              <a:gd name="connsiteY10" fmla="*/ 430887 h 430887"/>
              <a:gd name="connsiteX11" fmla="*/ 4717518 w 5133937"/>
              <a:gd name="connsiteY11" fmla="*/ 430887 h 430887"/>
              <a:gd name="connsiteX12" fmla="*/ 4249759 w 5133937"/>
              <a:gd name="connsiteY12" fmla="*/ 430887 h 430887"/>
              <a:gd name="connsiteX13" fmla="*/ 3627982 w 5133937"/>
              <a:gd name="connsiteY13" fmla="*/ 430887 h 430887"/>
              <a:gd name="connsiteX14" fmla="*/ 2954866 w 5133937"/>
              <a:gd name="connsiteY14" fmla="*/ 430887 h 430887"/>
              <a:gd name="connsiteX15" fmla="*/ 2435768 w 5133937"/>
              <a:gd name="connsiteY15" fmla="*/ 430887 h 430887"/>
              <a:gd name="connsiteX16" fmla="*/ 1762652 w 5133937"/>
              <a:gd name="connsiteY16" fmla="*/ 430887 h 430887"/>
              <a:gd name="connsiteX17" fmla="*/ 1294893 w 5133937"/>
              <a:gd name="connsiteY17" fmla="*/ 430887 h 430887"/>
              <a:gd name="connsiteX18" fmla="*/ 878474 w 5133937"/>
              <a:gd name="connsiteY18" fmla="*/ 430887 h 430887"/>
              <a:gd name="connsiteX19" fmla="*/ 0 w 5133937"/>
              <a:gd name="connsiteY19" fmla="*/ 430887 h 430887"/>
              <a:gd name="connsiteX20" fmla="*/ 0 w 5133937"/>
              <a:gd name="connsiteY20"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33937" h="430887" fill="none" extrusionOk="0">
                <a:moveTo>
                  <a:pt x="0" y="0"/>
                </a:moveTo>
                <a:cubicBezTo>
                  <a:pt x="123871" y="-43946"/>
                  <a:pt x="330689" y="6336"/>
                  <a:pt x="467759" y="0"/>
                </a:cubicBezTo>
                <a:cubicBezTo>
                  <a:pt x="604829" y="-6336"/>
                  <a:pt x="751250" y="36818"/>
                  <a:pt x="986857" y="0"/>
                </a:cubicBezTo>
                <a:cubicBezTo>
                  <a:pt x="1222464" y="-36818"/>
                  <a:pt x="1322391" y="33064"/>
                  <a:pt x="1454615" y="0"/>
                </a:cubicBezTo>
                <a:cubicBezTo>
                  <a:pt x="1586839" y="-33064"/>
                  <a:pt x="1882636" y="26782"/>
                  <a:pt x="2076392" y="0"/>
                </a:cubicBezTo>
                <a:cubicBezTo>
                  <a:pt x="2270148" y="-26782"/>
                  <a:pt x="2489122" y="66084"/>
                  <a:pt x="2646830" y="0"/>
                </a:cubicBezTo>
                <a:cubicBezTo>
                  <a:pt x="2804538" y="-66084"/>
                  <a:pt x="2964938" y="63417"/>
                  <a:pt x="3217267" y="0"/>
                </a:cubicBezTo>
                <a:cubicBezTo>
                  <a:pt x="3469596" y="-63417"/>
                  <a:pt x="3724397" y="43299"/>
                  <a:pt x="3890383" y="0"/>
                </a:cubicBezTo>
                <a:cubicBezTo>
                  <a:pt x="4056369" y="-43299"/>
                  <a:pt x="4292281" y="28302"/>
                  <a:pt x="4512160" y="0"/>
                </a:cubicBezTo>
                <a:cubicBezTo>
                  <a:pt x="4732039" y="-28302"/>
                  <a:pt x="4950855" y="242"/>
                  <a:pt x="5133937" y="0"/>
                </a:cubicBezTo>
                <a:cubicBezTo>
                  <a:pt x="5159168" y="142472"/>
                  <a:pt x="5086909" y="318774"/>
                  <a:pt x="5133937" y="430887"/>
                </a:cubicBezTo>
                <a:cubicBezTo>
                  <a:pt x="5016042" y="475482"/>
                  <a:pt x="4913444" y="398821"/>
                  <a:pt x="4717518" y="430887"/>
                </a:cubicBezTo>
                <a:cubicBezTo>
                  <a:pt x="4521592" y="462953"/>
                  <a:pt x="4424549" y="405940"/>
                  <a:pt x="4249759" y="430887"/>
                </a:cubicBezTo>
                <a:cubicBezTo>
                  <a:pt x="4074969" y="455834"/>
                  <a:pt x="3794522" y="375848"/>
                  <a:pt x="3627982" y="430887"/>
                </a:cubicBezTo>
                <a:cubicBezTo>
                  <a:pt x="3461442" y="485926"/>
                  <a:pt x="3279840" y="360641"/>
                  <a:pt x="2954866" y="430887"/>
                </a:cubicBezTo>
                <a:cubicBezTo>
                  <a:pt x="2629892" y="501133"/>
                  <a:pt x="2555424" y="426795"/>
                  <a:pt x="2435768" y="430887"/>
                </a:cubicBezTo>
                <a:cubicBezTo>
                  <a:pt x="2316112" y="434979"/>
                  <a:pt x="2057114" y="408448"/>
                  <a:pt x="1762652" y="430887"/>
                </a:cubicBezTo>
                <a:cubicBezTo>
                  <a:pt x="1468190" y="453326"/>
                  <a:pt x="1468401" y="405359"/>
                  <a:pt x="1294893" y="430887"/>
                </a:cubicBezTo>
                <a:cubicBezTo>
                  <a:pt x="1121385" y="456415"/>
                  <a:pt x="995294" y="382313"/>
                  <a:pt x="878474" y="430887"/>
                </a:cubicBezTo>
                <a:cubicBezTo>
                  <a:pt x="761654" y="479461"/>
                  <a:pt x="313151" y="354111"/>
                  <a:pt x="0" y="430887"/>
                </a:cubicBezTo>
                <a:cubicBezTo>
                  <a:pt x="-29934" y="319731"/>
                  <a:pt x="16857" y="89382"/>
                  <a:pt x="0" y="0"/>
                </a:cubicBezTo>
                <a:close/>
              </a:path>
              <a:path w="5133937" h="430887" stroke="0" extrusionOk="0">
                <a:moveTo>
                  <a:pt x="0" y="0"/>
                </a:moveTo>
                <a:cubicBezTo>
                  <a:pt x="140500" y="-61779"/>
                  <a:pt x="410975" y="38678"/>
                  <a:pt x="519098" y="0"/>
                </a:cubicBezTo>
                <a:cubicBezTo>
                  <a:pt x="627221" y="-38678"/>
                  <a:pt x="843870" y="43416"/>
                  <a:pt x="935517" y="0"/>
                </a:cubicBezTo>
                <a:cubicBezTo>
                  <a:pt x="1027164" y="-43416"/>
                  <a:pt x="1311837" y="27520"/>
                  <a:pt x="1608634" y="0"/>
                </a:cubicBezTo>
                <a:cubicBezTo>
                  <a:pt x="1905431" y="-27520"/>
                  <a:pt x="1872626" y="37922"/>
                  <a:pt x="2127732" y="0"/>
                </a:cubicBezTo>
                <a:cubicBezTo>
                  <a:pt x="2382838" y="-37922"/>
                  <a:pt x="2484838" y="14064"/>
                  <a:pt x="2646830" y="0"/>
                </a:cubicBezTo>
                <a:cubicBezTo>
                  <a:pt x="2808822" y="-14064"/>
                  <a:pt x="3086035" y="66008"/>
                  <a:pt x="3319946" y="0"/>
                </a:cubicBezTo>
                <a:cubicBezTo>
                  <a:pt x="3553857" y="-66008"/>
                  <a:pt x="3573659" y="49111"/>
                  <a:pt x="3787705" y="0"/>
                </a:cubicBezTo>
                <a:cubicBezTo>
                  <a:pt x="4001751" y="-49111"/>
                  <a:pt x="4128943" y="41454"/>
                  <a:pt x="4460821" y="0"/>
                </a:cubicBezTo>
                <a:cubicBezTo>
                  <a:pt x="4792699" y="-41454"/>
                  <a:pt x="4933123" y="70420"/>
                  <a:pt x="5133937" y="0"/>
                </a:cubicBezTo>
                <a:cubicBezTo>
                  <a:pt x="5141043" y="136141"/>
                  <a:pt x="5128422" y="326793"/>
                  <a:pt x="5133937" y="430887"/>
                </a:cubicBezTo>
                <a:cubicBezTo>
                  <a:pt x="4947153" y="470503"/>
                  <a:pt x="4705770" y="393958"/>
                  <a:pt x="4563500" y="430887"/>
                </a:cubicBezTo>
                <a:cubicBezTo>
                  <a:pt x="4421230" y="467816"/>
                  <a:pt x="4268901" y="402667"/>
                  <a:pt x="4044401" y="430887"/>
                </a:cubicBezTo>
                <a:cubicBezTo>
                  <a:pt x="3819901" y="459107"/>
                  <a:pt x="3670632" y="376932"/>
                  <a:pt x="3371285" y="430887"/>
                </a:cubicBezTo>
                <a:cubicBezTo>
                  <a:pt x="3071938" y="484842"/>
                  <a:pt x="2942872" y="361190"/>
                  <a:pt x="2698169" y="430887"/>
                </a:cubicBezTo>
                <a:cubicBezTo>
                  <a:pt x="2453466" y="500584"/>
                  <a:pt x="2435356" y="428999"/>
                  <a:pt x="2230410" y="430887"/>
                </a:cubicBezTo>
                <a:cubicBezTo>
                  <a:pt x="2025464" y="432775"/>
                  <a:pt x="1783864" y="388372"/>
                  <a:pt x="1659973" y="430887"/>
                </a:cubicBezTo>
                <a:cubicBezTo>
                  <a:pt x="1536082" y="473402"/>
                  <a:pt x="1246021" y="410606"/>
                  <a:pt x="986857" y="430887"/>
                </a:cubicBezTo>
                <a:cubicBezTo>
                  <a:pt x="727693" y="451168"/>
                  <a:pt x="463822" y="337056"/>
                  <a:pt x="0" y="430887"/>
                </a:cubicBezTo>
                <a:cubicBezTo>
                  <a:pt x="-23831" y="220485"/>
                  <a:pt x="8668" y="171213"/>
                  <a:pt x="0" y="0"/>
                </a:cubicBezTo>
                <a:close/>
              </a:path>
            </a:pathLst>
          </a:custGeom>
          <a:solidFill>
            <a:schemeClr val="accent4">
              <a:lumMod val="20000"/>
              <a:lumOff val="80000"/>
            </a:schemeClr>
          </a:solidFill>
          <a:ln w="12700" cap="flat">
            <a:solidFill>
              <a:schemeClr val="accent4"/>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200" spc="50" dirty="0">
                <a:latin typeface="Fibel Nord" panose="020B0603050302020204" pitchFamily="34" charset="0"/>
              </a:rPr>
              <a:t>Überschrift</a:t>
            </a:r>
            <a:r>
              <a:rPr lang="de-DE" sz="1700" spc="50" dirty="0">
                <a:latin typeface="Fibel Nord"/>
              </a:rPr>
              <a:t>:</a:t>
            </a:r>
            <a:endParaRPr lang="de-DE" sz="1700" spc="50" dirty="0">
              <a:latin typeface="Kollektif"/>
            </a:endParaRPr>
          </a:p>
        </p:txBody>
      </p:sp>
      <p:sp>
        <p:nvSpPr>
          <p:cNvPr id="20" name="Textfeld 19"/>
          <p:cNvSpPr txBox="1"/>
          <p:nvPr/>
        </p:nvSpPr>
        <p:spPr bwMode="auto">
          <a:xfrm>
            <a:off x="2373591" y="3803785"/>
            <a:ext cx="3295690" cy="4832092"/>
          </a:xfrm>
          <a:custGeom>
            <a:avLst/>
            <a:gdLst>
              <a:gd name="connsiteX0" fmla="*/ 0 w 4166701"/>
              <a:gd name="connsiteY0" fmla="*/ 0 h 4493538"/>
              <a:gd name="connsiteX1" fmla="*/ 470242 w 4166701"/>
              <a:gd name="connsiteY1" fmla="*/ 0 h 4493538"/>
              <a:gd name="connsiteX2" fmla="*/ 1107152 w 4166701"/>
              <a:gd name="connsiteY2" fmla="*/ 0 h 4493538"/>
              <a:gd name="connsiteX3" fmla="*/ 1660728 w 4166701"/>
              <a:gd name="connsiteY3" fmla="*/ 0 h 4493538"/>
              <a:gd name="connsiteX4" fmla="*/ 2255971 w 4166701"/>
              <a:gd name="connsiteY4" fmla="*/ 0 h 4493538"/>
              <a:gd name="connsiteX5" fmla="*/ 2934548 w 4166701"/>
              <a:gd name="connsiteY5" fmla="*/ 0 h 4493538"/>
              <a:gd name="connsiteX6" fmla="*/ 3446457 w 4166701"/>
              <a:gd name="connsiteY6" fmla="*/ 0 h 4493538"/>
              <a:gd name="connsiteX7" fmla="*/ 4166701 w 4166701"/>
              <a:gd name="connsiteY7" fmla="*/ 0 h 4493538"/>
              <a:gd name="connsiteX8" fmla="*/ 4166701 w 4166701"/>
              <a:gd name="connsiteY8" fmla="*/ 471821 h 4493538"/>
              <a:gd name="connsiteX9" fmla="*/ 4166701 w 4166701"/>
              <a:gd name="connsiteY9" fmla="*/ 988578 h 4493538"/>
              <a:gd name="connsiteX10" fmla="*/ 4166701 w 4166701"/>
              <a:gd name="connsiteY10" fmla="*/ 1550271 h 4493538"/>
              <a:gd name="connsiteX11" fmla="*/ 4166701 w 4166701"/>
              <a:gd name="connsiteY11" fmla="*/ 2022092 h 4493538"/>
              <a:gd name="connsiteX12" fmla="*/ 4166701 w 4166701"/>
              <a:gd name="connsiteY12" fmla="*/ 2673655 h 4493538"/>
              <a:gd name="connsiteX13" fmla="*/ 4166701 w 4166701"/>
              <a:gd name="connsiteY13" fmla="*/ 3235347 h 4493538"/>
              <a:gd name="connsiteX14" fmla="*/ 4166701 w 4166701"/>
              <a:gd name="connsiteY14" fmla="*/ 3886910 h 4493538"/>
              <a:gd name="connsiteX15" fmla="*/ 4166701 w 4166701"/>
              <a:gd name="connsiteY15" fmla="*/ 4493538 h 4493538"/>
              <a:gd name="connsiteX16" fmla="*/ 3613125 w 4166701"/>
              <a:gd name="connsiteY16" fmla="*/ 4493538 h 4493538"/>
              <a:gd name="connsiteX17" fmla="*/ 3059549 w 4166701"/>
              <a:gd name="connsiteY17" fmla="*/ 4493538 h 4493538"/>
              <a:gd name="connsiteX18" fmla="*/ 2422639 w 4166701"/>
              <a:gd name="connsiteY18" fmla="*/ 4493538 h 4493538"/>
              <a:gd name="connsiteX19" fmla="*/ 1827396 w 4166701"/>
              <a:gd name="connsiteY19" fmla="*/ 4493538 h 4493538"/>
              <a:gd name="connsiteX20" fmla="*/ 1148819 w 4166701"/>
              <a:gd name="connsiteY20" fmla="*/ 4493538 h 4493538"/>
              <a:gd name="connsiteX21" fmla="*/ 0 w 4166701"/>
              <a:gd name="connsiteY21" fmla="*/ 4493538 h 4493538"/>
              <a:gd name="connsiteX22" fmla="*/ 0 w 4166701"/>
              <a:gd name="connsiteY22" fmla="*/ 3886910 h 4493538"/>
              <a:gd name="connsiteX23" fmla="*/ 0 w 4166701"/>
              <a:gd name="connsiteY23" fmla="*/ 3325218 h 4493538"/>
              <a:gd name="connsiteX24" fmla="*/ 0 w 4166701"/>
              <a:gd name="connsiteY24" fmla="*/ 2718590 h 4493538"/>
              <a:gd name="connsiteX25" fmla="*/ 0 w 4166701"/>
              <a:gd name="connsiteY25" fmla="*/ 2156898 h 4493538"/>
              <a:gd name="connsiteX26" fmla="*/ 0 w 4166701"/>
              <a:gd name="connsiteY26" fmla="*/ 1595206 h 4493538"/>
              <a:gd name="connsiteX27" fmla="*/ 0 w 4166701"/>
              <a:gd name="connsiteY27" fmla="*/ 1033514 h 4493538"/>
              <a:gd name="connsiteX28" fmla="*/ 0 w 4166701"/>
              <a:gd name="connsiteY28" fmla="*/ 606628 h 4493538"/>
              <a:gd name="connsiteX29" fmla="*/ 0 w 4166701"/>
              <a:gd name="connsiteY29" fmla="*/ 0 h 449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66701" h="4493538" fill="none" extrusionOk="0">
                <a:moveTo>
                  <a:pt x="0" y="0"/>
                </a:moveTo>
                <a:cubicBezTo>
                  <a:pt x="179624" y="-53335"/>
                  <a:pt x="355358" y="40254"/>
                  <a:pt x="470242" y="0"/>
                </a:cubicBezTo>
                <a:cubicBezTo>
                  <a:pt x="585126" y="-40254"/>
                  <a:pt x="822514" y="40561"/>
                  <a:pt x="1107152" y="0"/>
                </a:cubicBezTo>
                <a:cubicBezTo>
                  <a:pt x="1391790" y="-40561"/>
                  <a:pt x="1499230" y="28361"/>
                  <a:pt x="1660728" y="0"/>
                </a:cubicBezTo>
                <a:cubicBezTo>
                  <a:pt x="1822226" y="-28361"/>
                  <a:pt x="2042495" y="10746"/>
                  <a:pt x="2255971" y="0"/>
                </a:cubicBezTo>
                <a:cubicBezTo>
                  <a:pt x="2469447" y="-10746"/>
                  <a:pt x="2739473" y="33553"/>
                  <a:pt x="2934548" y="0"/>
                </a:cubicBezTo>
                <a:cubicBezTo>
                  <a:pt x="3129623" y="-33553"/>
                  <a:pt x="3329011" y="12196"/>
                  <a:pt x="3446457" y="0"/>
                </a:cubicBezTo>
                <a:cubicBezTo>
                  <a:pt x="3563903" y="-12196"/>
                  <a:pt x="3851057" y="18459"/>
                  <a:pt x="4166701" y="0"/>
                </a:cubicBezTo>
                <a:cubicBezTo>
                  <a:pt x="4168190" y="174971"/>
                  <a:pt x="4136587" y="264975"/>
                  <a:pt x="4166701" y="471821"/>
                </a:cubicBezTo>
                <a:cubicBezTo>
                  <a:pt x="4196815" y="678667"/>
                  <a:pt x="4164637" y="838988"/>
                  <a:pt x="4166701" y="988578"/>
                </a:cubicBezTo>
                <a:cubicBezTo>
                  <a:pt x="4168765" y="1138168"/>
                  <a:pt x="4101769" y="1378625"/>
                  <a:pt x="4166701" y="1550271"/>
                </a:cubicBezTo>
                <a:cubicBezTo>
                  <a:pt x="4231633" y="1721917"/>
                  <a:pt x="4145957" y="1877433"/>
                  <a:pt x="4166701" y="2022092"/>
                </a:cubicBezTo>
                <a:cubicBezTo>
                  <a:pt x="4187445" y="2166751"/>
                  <a:pt x="4140135" y="2521237"/>
                  <a:pt x="4166701" y="2673655"/>
                </a:cubicBezTo>
                <a:cubicBezTo>
                  <a:pt x="4193267" y="2826073"/>
                  <a:pt x="4114526" y="3064801"/>
                  <a:pt x="4166701" y="3235347"/>
                </a:cubicBezTo>
                <a:cubicBezTo>
                  <a:pt x="4218876" y="3405893"/>
                  <a:pt x="4121694" y="3635083"/>
                  <a:pt x="4166701" y="3886910"/>
                </a:cubicBezTo>
                <a:cubicBezTo>
                  <a:pt x="4211708" y="4138737"/>
                  <a:pt x="4109609" y="4358552"/>
                  <a:pt x="4166701" y="4493538"/>
                </a:cubicBezTo>
                <a:cubicBezTo>
                  <a:pt x="4041533" y="4504154"/>
                  <a:pt x="3838221" y="4432536"/>
                  <a:pt x="3613125" y="4493538"/>
                </a:cubicBezTo>
                <a:cubicBezTo>
                  <a:pt x="3388029" y="4554540"/>
                  <a:pt x="3186309" y="4440698"/>
                  <a:pt x="3059549" y="4493538"/>
                </a:cubicBezTo>
                <a:cubicBezTo>
                  <a:pt x="2932789" y="4546378"/>
                  <a:pt x="2689327" y="4473778"/>
                  <a:pt x="2422639" y="4493538"/>
                </a:cubicBezTo>
                <a:cubicBezTo>
                  <a:pt x="2155951" y="4513298"/>
                  <a:pt x="2088094" y="4486601"/>
                  <a:pt x="1827396" y="4493538"/>
                </a:cubicBezTo>
                <a:cubicBezTo>
                  <a:pt x="1566698" y="4500475"/>
                  <a:pt x="1419271" y="4477860"/>
                  <a:pt x="1148819" y="4493538"/>
                </a:cubicBezTo>
                <a:cubicBezTo>
                  <a:pt x="878367" y="4509216"/>
                  <a:pt x="443407" y="4382921"/>
                  <a:pt x="0" y="4493538"/>
                </a:cubicBezTo>
                <a:cubicBezTo>
                  <a:pt x="-41317" y="4336811"/>
                  <a:pt x="20690" y="4015772"/>
                  <a:pt x="0" y="3886910"/>
                </a:cubicBezTo>
                <a:cubicBezTo>
                  <a:pt x="-20690" y="3758048"/>
                  <a:pt x="41479" y="3577190"/>
                  <a:pt x="0" y="3325218"/>
                </a:cubicBezTo>
                <a:cubicBezTo>
                  <a:pt x="-41479" y="3073246"/>
                  <a:pt x="55644" y="2914073"/>
                  <a:pt x="0" y="2718590"/>
                </a:cubicBezTo>
                <a:cubicBezTo>
                  <a:pt x="-55644" y="2523107"/>
                  <a:pt x="51452" y="2366865"/>
                  <a:pt x="0" y="2156898"/>
                </a:cubicBezTo>
                <a:cubicBezTo>
                  <a:pt x="-51452" y="1946931"/>
                  <a:pt x="38087" y="1754046"/>
                  <a:pt x="0" y="1595206"/>
                </a:cubicBezTo>
                <a:cubicBezTo>
                  <a:pt x="-38087" y="1436366"/>
                  <a:pt x="65722" y="1288759"/>
                  <a:pt x="0" y="1033514"/>
                </a:cubicBezTo>
                <a:cubicBezTo>
                  <a:pt x="-65722" y="778269"/>
                  <a:pt x="29741" y="701618"/>
                  <a:pt x="0" y="606628"/>
                </a:cubicBezTo>
                <a:cubicBezTo>
                  <a:pt x="-29741" y="511638"/>
                  <a:pt x="23533" y="213944"/>
                  <a:pt x="0" y="0"/>
                </a:cubicBezTo>
                <a:close/>
              </a:path>
              <a:path w="4166701" h="4493538" stroke="0" extrusionOk="0">
                <a:moveTo>
                  <a:pt x="0" y="0"/>
                </a:moveTo>
                <a:cubicBezTo>
                  <a:pt x="146901" y="-42312"/>
                  <a:pt x="399693" y="10055"/>
                  <a:pt x="553576" y="0"/>
                </a:cubicBezTo>
                <a:cubicBezTo>
                  <a:pt x="707459" y="-10055"/>
                  <a:pt x="833330" y="25918"/>
                  <a:pt x="1023818" y="0"/>
                </a:cubicBezTo>
                <a:cubicBezTo>
                  <a:pt x="1214306" y="-25918"/>
                  <a:pt x="1404849" y="12547"/>
                  <a:pt x="1702395" y="0"/>
                </a:cubicBezTo>
                <a:cubicBezTo>
                  <a:pt x="1999941" y="-12547"/>
                  <a:pt x="2120257" y="61154"/>
                  <a:pt x="2255971" y="0"/>
                </a:cubicBezTo>
                <a:cubicBezTo>
                  <a:pt x="2391685" y="-61154"/>
                  <a:pt x="2556409" y="27251"/>
                  <a:pt x="2809547" y="0"/>
                </a:cubicBezTo>
                <a:cubicBezTo>
                  <a:pt x="3062685" y="-27251"/>
                  <a:pt x="3263335" y="11155"/>
                  <a:pt x="3488124" y="0"/>
                </a:cubicBezTo>
                <a:cubicBezTo>
                  <a:pt x="3712913" y="-11155"/>
                  <a:pt x="3970349" y="4489"/>
                  <a:pt x="4166701" y="0"/>
                </a:cubicBezTo>
                <a:cubicBezTo>
                  <a:pt x="4183936" y="192332"/>
                  <a:pt x="4126853" y="396014"/>
                  <a:pt x="4166701" y="651563"/>
                </a:cubicBezTo>
                <a:cubicBezTo>
                  <a:pt x="4206549" y="907112"/>
                  <a:pt x="4118831" y="927022"/>
                  <a:pt x="4166701" y="1123385"/>
                </a:cubicBezTo>
                <a:cubicBezTo>
                  <a:pt x="4214571" y="1319748"/>
                  <a:pt x="4128202" y="1494477"/>
                  <a:pt x="4166701" y="1595206"/>
                </a:cubicBezTo>
                <a:cubicBezTo>
                  <a:pt x="4205200" y="1695935"/>
                  <a:pt x="4135872" y="1982874"/>
                  <a:pt x="4166701" y="2156898"/>
                </a:cubicBezTo>
                <a:cubicBezTo>
                  <a:pt x="4197530" y="2330922"/>
                  <a:pt x="4163429" y="2620048"/>
                  <a:pt x="4166701" y="2763526"/>
                </a:cubicBezTo>
                <a:cubicBezTo>
                  <a:pt x="4169973" y="2907004"/>
                  <a:pt x="4160332" y="3023481"/>
                  <a:pt x="4166701" y="3190412"/>
                </a:cubicBezTo>
                <a:cubicBezTo>
                  <a:pt x="4173070" y="3357343"/>
                  <a:pt x="4162434" y="3601844"/>
                  <a:pt x="4166701" y="3752104"/>
                </a:cubicBezTo>
                <a:cubicBezTo>
                  <a:pt x="4170968" y="3902364"/>
                  <a:pt x="4137297" y="4251235"/>
                  <a:pt x="4166701" y="4493538"/>
                </a:cubicBezTo>
                <a:cubicBezTo>
                  <a:pt x="3872470" y="4512642"/>
                  <a:pt x="3741623" y="4470830"/>
                  <a:pt x="3571458" y="4493538"/>
                </a:cubicBezTo>
                <a:cubicBezTo>
                  <a:pt x="3401293" y="4516246"/>
                  <a:pt x="3141358" y="4463959"/>
                  <a:pt x="2892881" y="4493538"/>
                </a:cubicBezTo>
                <a:cubicBezTo>
                  <a:pt x="2644404" y="4523117"/>
                  <a:pt x="2553461" y="4429820"/>
                  <a:pt x="2297638" y="4493538"/>
                </a:cubicBezTo>
                <a:cubicBezTo>
                  <a:pt x="2041815" y="4557256"/>
                  <a:pt x="1925095" y="4469813"/>
                  <a:pt x="1827396" y="4493538"/>
                </a:cubicBezTo>
                <a:cubicBezTo>
                  <a:pt x="1729697" y="4517263"/>
                  <a:pt x="1511509" y="4443401"/>
                  <a:pt x="1315487" y="4493538"/>
                </a:cubicBezTo>
                <a:cubicBezTo>
                  <a:pt x="1119465" y="4543675"/>
                  <a:pt x="857341" y="4457200"/>
                  <a:pt x="636910" y="4493538"/>
                </a:cubicBezTo>
                <a:cubicBezTo>
                  <a:pt x="416479" y="4529876"/>
                  <a:pt x="142751" y="4467252"/>
                  <a:pt x="0" y="4493538"/>
                </a:cubicBezTo>
                <a:cubicBezTo>
                  <a:pt x="-17334" y="4296441"/>
                  <a:pt x="53412" y="4129984"/>
                  <a:pt x="0" y="4021717"/>
                </a:cubicBezTo>
                <a:cubicBezTo>
                  <a:pt x="-53412" y="3913450"/>
                  <a:pt x="8025" y="3735307"/>
                  <a:pt x="0" y="3504960"/>
                </a:cubicBezTo>
                <a:cubicBezTo>
                  <a:pt x="-8025" y="3274613"/>
                  <a:pt x="1333" y="3239642"/>
                  <a:pt x="0" y="3078074"/>
                </a:cubicBezTo>
                <a:cubicBezTo>
                  <a:pt x="-1333" y="2916506"/>
                  <a:pt x="5019" y="2823702"/>
                  <a:pt x="0" y="2651187"/>
                </a:cubicBezTo>
                <a:cubicBezTo>
                  <a:pt x="-5019" y="2478672"/>
                  <a:pt x="26635" y="2171766"/>
                  <a:pt x="0" y="2044560"/>
                </a:cubicBezTo>
                <a:cubicBezTo>
                  <a:pt x="-26635" y="1917354"/>
                  <a:pt x="25172" y="1774546"/>
                  <a:pt x="0" y="1572738"/>
                </a:cubicBezTo>
                <a:cubicBezTo>
                  <a:pt x="-25172" y="1370930"/>
                  <a:pt x="25089" y="1076305"/>
                  <a:pt x="0" y="921175"/>
                </a:cubicBezTo>
                <a:cubicBezTo>
                  <a:pt x="-25089" y="766045"/>
                  <a:pt x="37163" y="442120"/>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lvl="2">
              <a:defRPr/>
            </a:pPr>
            <a:r>
              <a:rPr lang="de-DE" sz="2200" spc="50" dirty="0">
                <a:latin typeface="Fibel Nord"/>
              </a:rPr>
              <a:t>In der Küche stand eine große </a:t>
            </a:r>
            <a:r>
              <a:rPr lang="de-DE" sz="2200" u="sng" spc="50" dirty="0">
                <a:latin typeface="Fibel Nord"/>
              </a:rPr>
              <a:t>Keksdose</a:t>
            </a:r>
            <a:r>
              <a:rPr lang="de-DE" sz="2200" spc="50" dirty="0">
                <a:latin typeface="Fibel Nord"/>
              </a:rPr>
              <a:t> im Schrank. Vorsichtig öffnete er sie. Da waren ja seine Lieblingskekse! </a:t>
            </a:r>
            <a:endParaRPr spc="50" dirty="0"/>
          </a:p>
          <a:p>
            <a:pPr lvl="2">
              <a:defRPr/>
            </a:pPr>
            <a:r>
              <a:rPr lang="de-DE" sz="2200" spc="50" dirty="0">
                <a:latin typeface="Fibel Nord"/>
              </a:rPr>
              <a:t>Anfangs wollte Matteo nur einen </a:t>
            </a:r>
            <a:r>
              <a:rPr lang="de-DE" sz="2200" u="sng" spc="50" dirty="0">
                <a:latin typeface="Fibel Nord"/>
              </a:rPr>
              <a:t>Keks</a:t>
            </a:r>
            <a:r>
              <a:rPr lang="de-DE" sz="2200" spc="50" dirty="0">
                <a:latin typeface="Fibel Nord"/>
              </a:rPr>
              <a:t> essen, aber weil es ihm so gut schmeckte, </a:t>
            </a:r>
            <a:r>
              <a:rPr lang="de-DE" sz="2200" u="sng" spc="50" dirty="0">
                <a:latin typeface="Fibel Nord"/>
              </a:rPr>
              <a:t>naschte</a:t>
            </a:r>
            <a:r>
              <a:rPr lang="de-DE" sz="2200" spc="50" dirty="0">
                <a:latin typeface="Fibel Nord"/>
              </a:rPr>
              <a:t> er weiter. Plötzlich erschrak er: Die Dose war fast leer. „Oh nein, bestimmt kriege ich Ärger", dachte er. Daher stellte er die Dose wieder in den Schrank und rannte zurück ins Kinderzimmer.</a:t>
            </a:r>
            <a:endParaRPr spc="50" dirty="0"/>
          </a:p>
        </p:txBody>
      </p:sp>
      <p:sp>
        <p:nvSpPr>
          <p:cNvPr id="24" name="Textfeld 23"/>
          <p:cNvSpPr txBox="1"/>
          <p:nvPr/>
        </p:nvSpPr>
        <p:spPr bwMode="auto">
          <a:xfrm>
            <a:off x="276344" y="3068112"/>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fill="none" extrusionOk="0">
                <a:moveTo>
                  <a:pt x="0" y="0"/>
                </a:moveTo>
                <a:cubicBezTo>
                  <a:pt x="122581" y="-35402"/>
                  <a:pt x="282165" y="26480"/>
                  <a:pt x="466274" y="0"/>
                </a:cubicBezTo>
                <a:cubicBezTo>
                  <a:pt x="466540" y="117485"/>
                  <a:pt x="444670" y="254421"/>
                  <a:pt x="466274" y="369332"/>
                </a:cubicBezTo>
                <a:cubicBezTo>
                  <a:pt x="364241" y="408810"/>
                  <a:pt x="120886" y="322718"/>
                  <a:pt x="0" y="369332"/>
                </a:cubicBezTo>
                <a:cubicBezTo>
                  <a:pt x="-23091" y="286583"/>
                  <a:pt x="11259" y="152191"/>
                  <a:pt x="0" y="0"/>
                </a:cubicBezTo>
                <a:close/>
              </a:path>
              <a:path w="466274" h="369332" stroke="0"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chemeClr val="accent4">
              <a:lumMod val="20000"/>
              <a:lumOff val="80000"/>
            </a:schemeClr>
          </a:solidFill>
          <a:ln w="12700" cap="flat">
            <a:solidFill>
              <a:schemeClr val="accent4"/>
            </a:solid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a:solidFill>
                  <a:schemeClr val="accent1">
                    <a:lumMod val="75000"/>
                  </a:schemeClr>
                </a:solidFill>
                <a:latin typeface="Noteworthy Light"/>
                <a:ea typeface="Noteworthy Light"/>
              </a:rPr>
              <a:t>1</a:t>
            </a:r>
            <a:endParaRPr/>
          </a:p>
        </p:txBody>
      </p:sp>
      <p:sp>
        <p:nvSpPr>
          <p:cNvPr id="26" name="Textfeld 25"/>
          <p:cNvSpPr txBox="1"/>
          <p:nvPr/>
        </p:nvSpPr>
        <p:spPr bwMode="auto">
          <a:xfrm>
            <a:off x="250576" y="3755610"/>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fill="none" extrusionOk="0">
                <a:moveTo>
                  <a:pt x="0" y="0"/>
                </a:moveTo>
                <a:cubicBezTo>
                  <a:pt x="122581" y="-35402"/>
                  <a:pt x="282165" y="26480"/>
                  <a:pt x="466274" y="0"/>
                </a:cubicBezTo>
                <a:cubicBezTo>
                  <a:pt x="466540" y="117485"/>
                  <a:pt x="444670" y="254421"/>
                  <a:pt x="466274" y="369332"/>
                </a:cubicBezTo>
                <a:cubicBezTo>
                  <a:pt x="364241" y="408810"/>
                  <a:pt x="120886" y="322718"/>
                  <a:pt x="0" y="369332"/>
                </a:cubicBezTo>
                <a:cubicBezTo>
                  <a:pt x="-23091" y="286583"/>
                  <a:pt x="11259" y="152191"/>
                  <a:pt x="0" y="0"/>
                </a:cubicBezTo>
                <a:close/>
              </a:path>
              <a:path w="466274" h="369332" stroke="0"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sp>
        <p:nvSpPr>
          <p:cNvPr id="5" name="Textfeld 4"/>
          <p:cNvSpPr txBox="1"/>
          <p:nvPr/>
        </p:nvSpPr>
        <p:spPr bwMode="auto">
          <a:xfrm>
            <a:off x="423799" y="8039887"/>
            <a:ext cx="1145456"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000" dirty="0">
                <a:solidFill>
                  <a:srgbClr val="DA9B72"/>
                </a:solidFill>
                <a:latin typeface="Fibel Nord" panose="020B0603050302020204" pitchFamily="34" charset="0"/>
              </a:rPr>
              <a:t>ein Keks</a:t>
            </a:r>
            <a:endParaRPr sz="2000" dirty="0">
              <a:solidFill>
                <a:srgbClr val="DA9B72"/>
              </a:solidFill>
              <a:latin typeface="Fibel Nord" panose="020B0603050302020204" pitchFamily="34" charset="0"/>
            </a:endParaRPr>
          </a:p>
        </p:txBody>
      </p:sp>
      <p:sp>
        <p:nvSpPr>
          <p:cNvPr id="3" name="Textfeld 2"/>
          <p:cNvSpPr txBox="1"/>
          <p:nvPr/>
        </p:nvSpPr>
        <p:spPr bwMode="auto">
          <a:xfrm>
            <a:off x="5774838" y="6826135"/>
            <a:ext cx="979625" cy="923330"/>
          </a:xfrm>
          <a:custGeom>
            <a:avLst/>
            <a:gdLst>
              <a:gd name="connsiteX0" fmla="*/ 0 w 979625"/>
              <a:gd name="connsiteY0" fmla="*/ 0 h 923330"/>
              <a:gd name="connsiteX1" fmla="*/ 509405 w 979625"/>
              <a:gd name="connsiteY1" fmla="*/ 0 h 923330"/>
              <a:gd name="connsiteX2" fmla="*/ 979625 w 979625"/>
              <a:gd name="connsiteY2" fmla="*/ 0 h 923330"/>
              <a:gd name="connsiteX3" fmla="*/ 979625 w 979625"/>
              <a:gd name="connsiteY3" fmla="*/ 433965 h 923330"/>
              <a:gd name="connsiteX4" fmla="*/ 979625 w 979625"/>
              <a:gd name="connsiteY4" fmla="*/ 923330 h 923330"/>
              <a:gd name="connsiteX5" fmla="*/ 509405 w 979625"/>
              <a:gd name="connsiteY5" fmla="*/ 923330 h 923330"/>
              <a:gd name="connsiteX6" fmla="*/ 0 w 979625"/>
              <a:gd name="connsiteY6" fmla="*/ 923330 h 923330"/>
              <a:gd name="connsiteX7" fmla="*/ 0 w 979625"/>
              <a:gd name="connsiteY7" fmla="*/ 470898 h 923330"/>
              <a:gd name="connsiteX8" fmla="*/ 0 w 979625"/>
              <a:gd name="connsiteY8"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625" h="923330" fill="none" extrusionOk="0">
                <a:moveTo>
                  <a:pt x="0" y="0"/>
                </a:moveTo>
                <a:cubicBezTo>
                  <a:pt x="134749" y="-10747"/>
                  <a:pt x="270473" y="33380"/>
                  <a:pt x="509405" y="0"/>
                </a:cubicBezTo>
                <a:cubicBezTo>
                  <a:pt x="748337" y="-33380"/>
                  <a:pt x="769927" y="17992"/>
                  <a:pt x="979625" y="0"/>
                </a:cubicBezTo>
                <a:cubicBezTo>
                  <a:pt x="980590" y="215408"/>
                  <a:pt x="949354" y="316820"/>
                  <a:pt x="979625" y="433965"/>
                </a:cubicBezTo>
                <a:cubicBezTo>
                  <a:pt x="1009896" y="551110"/>
                  <a:pt x="975581" y="815898"/>
                  <a:pt x="979625" y="923330"/>
                </a:cubicBezTo>
                <a:cubicBezTo>
                  <a:pt x="850865" y="937229"/>
                  <a:pt x="691429" y="880594"/>
                  <a:pt x="509405" y="923330"/>
                </a:cubicBezTo>
                <a:cubicBezTo>
                  <a:pt x="327381" y="966066"/>
                  <a:pt x="128971" y="921086"/>
                  <a:pt x="0" y="923330"/>
                </a:cubicBezTo>
                <a:cubicBezTo>
                  <a:pt x="-33090" y="697290"/>
                  <a:pt x="13300" y="662760"/>
                  <a:pt x="0" y="470898"/>
                </a:cubicBezTo>
                <a:cubicBezTo>
                  <a:pt x="-13300" y="279036"/>
                  <a:pt x="54235" y="182009"/>
                  <a:pt x="0" y="0"/>
                </a:cubicBezTo>
                <a:close/>
              </a:path>
              <a:path w="979625" h="923330" stroke="0" extrusionOk="0">
                <a:moveTo>
                  <a:pt x="0" y="0"/>
                </a:moveTo>
                <a:cubicBezTo>
                  <a:pt x="178397" y="-2507"/>
                  <a:pt x="248840" y="19815"/>
                  <a:pt x="480016" y="0"/>
                </a:cubicBezTo>
                <a:cubicBezTo>
                  <a:pt x="711192" y="-19815"/>
                  <a:pt x="826950" y="19355"/>
                  <a:pt x="979625" y="0"/>
                </a:cubicBezTo>
                <a:cubicBezTo>
                  <a:pt x="1032576" y="236011"/>
                  <a:pt x="968125" y="327934"/>
                  <a:pt x="979625" y="480132"/>
                </a:cubicBezTo>
                <a:cubicBezTo>
                  <a:pt x="991125" y="632330"/>
                  <a:pt x="943032" y="719217"/>
                  <a:pt x="979625" y="923330"/>
                </a:cubicBezTo>
                <a:cubicBezTo>
                  <a:pt x="778905" y="958688"/>
                  <a:pt x="611708" y="912941"/>
                  <a:pt x="509405" y="923330"/>
                </a:cubicBezTo>
                <a:cubicBezTo>
                  <a:pt x="407102" y="933719"/>
                  <a:pt x="149393" y="895732"/>
                  <a:pt x="0" y="923330"/>
                </a:cubicBezTo>
                <a:cubicBezTo>
                  <a:pt x="-17253" y="785371"/>
                  <a:pt x="33608" y="666384"/>
                  <a:pt x="0" y="480132"/>
                </a:cubicBezTo>
                <a:cubicBezTo>
                  <a:pt x="-33608" y="293880"/>
                  <a:pt x="50963" y="166287"/>
                  <a:pt x="0" y="0"/>
                </a:cubicBezTo>
                <a:close/>
              </a:path>
            </a:pathLst>
          </a:custGeom>
          <a:solidFill>
            <a:schemeClr val="accent2">
              <a:lumMod val="20000"/>
              <a:lumOff val="80000"/>
            </a:schemeClr>
          </a:solidFill>
          <a:ln w="12700" cap="flat">
            <a:solidFill>
              <a:srgbClr val="DA9B72"/>
            </a:solidFill>
            <a:miter lim="400000"/>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0">
            <a:srgbClr val="000000"/>
          </a:lnRef>
          <a:fillRef idx="0">
            <a:srgbClr val="000000"/>
          </a:fillRef>
          <a:effectRef idx="0">
            <a:srgbClr val="000000"/>
          </a:effectRef>
          <a:fontRef idx="none"/>
        </p:style>
        <p:txBody>
          <a:bodyPr wrap="square" rtlCol="0">
            <a:spAutoFit/>
          </a:bodyPr>
          <a:lstStyle/>
          <a:p>
            <a:pPr algn="ctr">
              <a:defRPr/>
            </a:pPr>
            <a:r>
              <a:rPr lang="de-DE" dirty="0">
                <a:solidFill>
                  <a:srgbClr val="DA9B72"/>
                </a:solidFill>
                <a:latin typeface="Fibel Nord" panose="020B0603050302020204" pitchFamily="34" charset="0"/>
              </a:rPr>
              <a:t>naschen </a:t>
            </a:r>
          </a:p>
          <a:p>
            <a:pPr algn="ctr">
              <a:defRPr/>
            </a:pPr>
            <a:r>
              <a:rPr lang="de-DE" dirty="0">
                <a:solidFill>
                  <a:srgbClr val="DA9B72"/>
                </a:solidFill>
                <a:latin typeface="Fibel Nord" panose="020B0603050302020204" pitchFamily="34" charset="0"/>
              </a:rPr>
              <a:t>= </a:t>
            </a:r>
          </a:p>
          <a:p>
            <a:pPr algn="ctr">
              <a:defRPr/>
            </a:pPr>
            <a:r>
              <a:rPr lang="de-DE" dirty="0">
                <a:solidFill>
                  <a:srgbClr val="DA9B72"/>
                </a:solidFill>
                <a:latin typeface="Fibel Nord" panose="020B0603050302020204" pitchFamily="34" charset="0"/>
              </a:rPr>
              <a:t>probieren </a:t>
            </a:r>
            <a:endParaRPr dirty="0">
              <a:solidFill>
                <a:srgbClr val="DA9B72"/>
              </a:solidFill>
              <a:latin typeface="Fibel Nord" panose="020B0603050302020204" pitchFamily="34" charset="0"/>
            </a:endParaRPr>
          </a:p>
        </p:txBody>
      </p:sp>
      <p:sp>
        <p:nvSpPr>
          <p:cNvPr id="23" name="Slide Number Placeholder 3">
            <a:extLst>
              <a:ext uri="{FF2B5EF4-FFF2-40B4-BE49-F238E27FC236}">
                <a16:creationId xmlns:a16="http://schemas.microsoft.com/office/drawing/2014/main" id="{977BCC12-3D9B-40B5-837A-B40D2BFDC02D}"/>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59</a:t>
            </a:fld>
            <a:endParaRPr lang="de-DE" dirty="0"/>
          </a:p>
        </p:txBody>
      </p:sp>
      <p:sp>
        <p:nvSpPr>
          <p:cNvPr id="28" name="Rectangle 7">
            <a:extLst>
              <a:ext uri="{FF2B5EF4-FFF2-40B4-BE49-F238E27FC236}">
                <a16:creationId xmlns:a16="http://schemas.microsoft.com/office/drawing/2014/main" id="{BAF8D7E8-CE4D-4687-AF33-8095325DE405}"/>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4" name="Picture 2" descr="Ai Generiert, Plätzchen, Schokolade">
            <a:extLst>
              <a:ext uri="{FF2B5EF4-FFF2-40B4-BE49-F238E27FC236}">
                <a16:creationId xmlns:a16="http://schemas.microsoft.com/office/drawing/2014/main" id="{A7040215-3E50-F97D-407F-44138632EE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010" y="6797380"/>
            <a:ext cx="758302" cy="6707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feile, Blau, Fokal, Center, Design">
            <a:extLst>
              <a:ext uri="{FF2B5EF4-FFF2-40B4-BE49-F238E27FC236}">
                <a16:creationId xmlns:a16="http://schemas.microsoft.com/office/drawing/2014/main" id="{A97F340B-5F16-562F-524D-EA7DCA89533D}"/>
              </a:ext>
            </a:extLst>
          </p:cNvPr>
          <p:cNvPicPr>
            <a:picLocks noChangeAspect="1" noChangeArrowheads="1"/>
          </p:cNvPicPr>
          <p:nvPr/>
        </p:nvPicPr>
        <p:blipFill>
          <a:blip r:embed="rId3">
            <a:duotone>
              <a:schemeClr val="accent2">
                <a:shade val="45000"/>
                <a:satMod val="135000"/>
              </a:schemeClr>
              <a:prstClr val="white"/>
            </a:duotone>
          </a:blip>
          <a:srcRect l="63096" t="3696" r="13012" b="70548"/>
          <a:stretch/>
        </p:blipFill>
        <p:spPr bwMode="auto">
          <a:xfrm rot="18565318">
            <a:off x="1262419" y="4219942"/>
            <a:ext cx="632059" cy="517502"/>
          </a:xfrm>
          <a:prstGeom prst="rect">
            <a:avLst/>
          </a:prstGeom>
          <a:noFill/>
        </p:spPr>
      </p:pic>
      <p:pic>
        <p:nvPicPr>
          <p:cNvPr id="19" name="Picture 2" descr="Pfeile, Blau, Fokal, Center, Design">
            <a:extLst>
              <a:ext uri="{FF2B5EF4-FFF2-40B4-BE49-F238E27FC236}">
                <a16:creationId xmlns:a16="http://schemas.microsoft.com/office/drawing/2014/main" id="{D23D2FE5-D887-7142-085A-91A2C65FC94E}"/>
              </a:ext>
            </a:extLst>
          </p:cNvPr>
          <p:cNvPicPr>
            <a:picLocks noChangeAspect="1" noChangeArrowheads="1"/>
          </p:cNvPicPr>
          <p:nvPr/>
        </p:nvPicPr>
        <p:blipFill>
          <a:blip r:embed="rId4">
            <a:duotone>
              <a:schemeClr val="accent2">
                <a:shade val="45000"/>
                <a:satMod val="135000"/>
              </a:schemeClr>
              <a:prstClr val="white"/>
            </a:duotone>
          </a:blip>
          <a:srcRect l="13295" t="61715" r="57724" b="16864"/>
          <a:stretch/>
        </p:blipFill>
        <p:spPr bwMode="auto">
          <a:xfrm rot="20247625">
            <a:off x="734748" y="7521626"/>
            <a:ext cx="809084" cy="454182"/>
          </a:xfrm>
          <a:prstGeom prst="rect">
            <a:avLst/>
          </a:prstGeom>
          <a:noFill/>
        </p:spPr>
      </p:pic>
      <p:pic>
        <p:nvPicPr>
          <p:cNvPr id="21" name="Grafik 20" descr="Ein Bild, das Entwurf, Zeichnung enthält.&#10;&#10;Automatisch generierte Beschreibung">
            <a:extLst>
              <a:ext uri="{FF2B5EF4-FFF2-40B4-BE49-F238E27FC236}">
                <a16:creationId xmlns:a16="http://schemas.microsoft.com/office/drawing/2014/main" id="{7ABEA3B6-AAB2-FE3F-3AFF-2ADFB960EA9C}"/>
              </a:ext>
            </a:extLst>
          </p:cNvPr>
          <p:cNvPicPr>
            <a:picLocks noChangeAspect="1"/>
          </p:cNvPicPr>
          <p:nvPr/>
        </p:nvPicPr>
        <p:blipFill>
          <a:blip r:embed="rId5">
            <a:clrChange>
              <a:clrFrom>
                <a:srgbClr val="FFFFFF"/>
              </a:clrFrom>
              <a:clrTo>
                <a:srgbClr val="FFFFFF">
                  <a:alpha val="0"/>
                </a:srgbClr>
              </a:clrTo>
            </a:clrChange>
            <a:alphaModFix amt="50000"/>
            <a:duotone>
              <a:schemeClr val="accent2">
                <a:shade val="45000"/>
                <a:satMod val="135000"/>
              </a:schemeClr>
              <a:prstClr val="white"/>
            </a:duotone>
          </a:blip>
          <a:stretch/>
        </p:blipFill>
        <p:spPr bwMode="auto">
          <a:xfrm rot="4471424" flipH="1">
            <a:off x="1512468" y="5532964"/>
            <a:ext cx="858171" cy="1349879"/>
          </a:xfrm>
          <a:prstGeom prst="rect">
            <a:avLst/>
          </a:prstGeom>
        </p:spPr>
      </p:pic>
      <p:pic>
        <p:nvPicPr>
          <p:cNvPr id="27" name="Grafik 26" descr="Ein Bild, das Entwurf, Zeichnung enthält.&#10;&#10;Automatisch generierte Beschreibung">
            <a:extLst>
              <a:ext uri="{FF2B5EF4-FFF2-40B4-BE49-F238E27FC236}">
                <a16:creationId xmlns:a16="http://schemas.microsoft.com/office/drawing/2014/main" id="{0FDA7750-400A-08E1-E59C-2D79796CAF5C}"/>
              </a:ext>
            </a:extLst>
          </p:cNvPr>
          <p:cNvPicPr>
            <a:picLocks noChangeAspect="1"/>
          </p:cNvPicPr>
          <p:nvPr/>
        </p:nvPicPr>
        <p:blipFill>
          <a:blip r:embed="rId6">
            <a:clrChange>
              <a:clrFrom>
                <a:srgbClr val="FFFFFF"/>
              </a:clrFrom>
              <a:clrTo>
                <a:srgbClr val="FFFFFF">
                  <a:alpha val="0"/>
                </a:srgbClr>
              </a:clrTo>
            </a:clrChange>
            <a:alphaModFix amt="50000"/>
            <a:duotone>
              <a:schemeClr val="accent2">
                <a:shade val="45000"/>
                <a:satMod val="135000"/>
              </a:schemeClr>
              <a:prstClr val="white"/>
            </a:duotone>
          </a:blip>
          <a:stretch/>
        </p:blipFill>
        <p:spPr bwMode="auto">
          <a:xfrm rot="6122259" flipH="1" flipV="1">
            <a:off x="5676334" y="5881181"/>
            <a:ext cx="682085" cy="1072901"/>
          </a:xfrm>
          <a:prstGeom prst="rect">
            <a:avLst/>
          </a:prstGeom>
        </p:spPr>
      </p:pic>
      <p:pic>
        <p:nvPicPr>
          <p:cNvPr id="33" name="Grafik 32" descr="Ein Bild, das Entwurf, Kreis, Zeichnung, Design enthält.&#10;&#10;Automatisch generierte Beschreibung">
            <a:extLst>
              <a:ext uri="{FF2B5EF4-FFF2-40B4-BE49-F238E27FC236}">
                <a16:creationId xmlns:a16="http://schemas.microsoft.com/office/drawing/2014/main" id="{00F3BDA7-1173-40EC-D641-70C154535C64}"/>
              </a:ext>
            </a:extLst>
          </p:cNvPr>
          <p:cNvPicPr>
            <a:picLocks noChangeAspect="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tretch>
            <a:fillRect/>
          </a:stretch>
        </p:blipFill>
        <p:spPr>
          <a:xfrm flipH="1">
            <a:off x="153872" y="4395968"/>
            <a:ext cx="2484666" cy="1459094"/>
          </a:xfrm>
          <a:prstGeom prst="rect">
            <a:avLst/>
          </a:prstGeom>
        </p:spPr>
      </p:pic>
      <p:pic>
        <p:nvPicPr>
          <p:cNvPr id="1028" name="Picture 4" descr="Kekse, Dessert, Gebäck, Süß, Backen">
            <a:extLst>
              <a:ext uri="{FF2B5EF4-FFF2-40B4-BE49-F238E27FC236}">
                <a16:creationId xmlns:a16="http://schemas.microsoft.com/office/drawing/2014/main" id="{FBD68A27-914D-4376-E4B0-CD73696CF3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0588" y="4832903"/>
            <a:ext cx="405057" cy="3693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Kekse, Dessert, Gebäck, Süß, Backen">
            <a:extLst>
              <a:ext uri="{FF2B5EF4-FFF2-40B4-BE49-F238E27FC236}">
                <a16:creationId xmlns:a16="http://schemas.microsoft.com/office/drawing/2014/main" id="{CBDA65CF-E4BD-EED7-0CC7-7F059DF4035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8283" y="4814386"/>
            <a:ext cx="441605" cy="402658"/>
          </a:xfrm>
          <a:prstGeom prst="rect">
            <a:avLst/>
          </a:prstGeom>
          <a:noFill/>
          <a:extLst>
            <a:ext uri="{909E8E84-426E-40DD-AFC4-6F175D3DCCD1}">
              <a14:hiddenFill xmlns:a14="http://schemas.microsoft.com/office/drawing/2010/main">
                <a:solidFill>
                  <a:srgbClr val="FFFFFF"/>
                </a:solidFill>
              </a14:hiddenFill>
            </a:ext>
          </a:extLst>
        </p:spPr>
      </p:pic>
      <p:sp>
        <p:nvSpPr>
          <p:cNvPr id="37" name="Textfeld 36">
            <a:extLst>
              <a:ext uri="{FF2B5EF4-FFF2-40B4-BE49-F238E27FC236}">
                <a16:creationId xmlns:a16="http://schemas.microsoft.com/office/drawing/2014/main" id="{1C341C13-1AA0-B3E6-F5AE-1DBCF0D7496C}"/>
              </a:ext>
            </a:extLst>
          </p:cNvPr>
          <p:cNvSpPr txBox="1"/>
          <p:nvPr/>
        </p:nvSpPr>
        <p:spPr bwMode="auto">
          <a:xfrm>
            <a:off x="860253" y="3839361"/>
            <a:ext cx="1436390"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000" dirty="0">
                <a:solidFill>
                  <a:srgbClr val="DA9B72"/>
                </a:solidFill>
                <a:latin typeface="Fibel Nord" panose="020B0603050302020204" pitchFamily="34" charset="0"/>
              </a:rPr>
              <a:t>eine Keksdose</a:t>
            </a:r>
            <a:endParaRPr sz="2000" dirty="0">
              <a:solidFill>
                <a:srgbClr val="DA9B72"/>
              </a:solidFill>
              <a:latin typeface="Fibel Nord" panose="020B0603050302020204" pitchFamily="34" charset="0"/>
            </a:endParaRPr>
          </a:p>
        </p:txBody>
      </p:sp>
      <p:pic>
        <p:nvPicPr>
          <p:cNvPr id="38" name="Picture 2" descr="Pfeile, Blau, Fokal, Center, Design">
            <a:extLst>
              <a:ext uri="{FF2B5EF4-FFF2-40B4-BE49-F238E27FC236}">
                <a16:creationId xmlns:a16="http://schemas.microsoft.com/office/drawing/2014/main" id="{84E00817-7BBB-53AA-E7B1-7107E2D9A310}"/>
              </a:ext>
            </a:extLst>
          </p:cNvPr>
          <p:cNvPicPr>
            <a:picLocks noChangeAspect="1" noChangeArrowheads="1"/>
          </p:cNvPicPr>
          <p:nvPr/>
        </p:nvPicPr>
        <p:blipFill>
          <a:blip r:embed="rId3">
            <a:duotone>
              <a:schemeClr val="accent2">
                <a:shade val="45000"/>
                <a:satMod val="135000"/>
              </a:schemeClr>
              <a:prstClr val="white"/>
            </a:duotone>
          </a:blip>
          <a:srcRect l="63096" t="3696" r="13012" b="70548"/>
          <a:stretch/>
        </p:blipFill>
        <p:spPr bwMode="auto">
          <a:xfrm rot="1136034">
            <a:off x="1899636" y="4352626"/>
            <a:ext cx="632059" cy="51750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 name="TextBox 2"/>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2.1a: Aufbau einer Bildergeschichte</a:t>
            </a:r>
            <a:endParaRPr sz="2200" spc="50" dirty="0"/>
          </a:p>
        </p:txBody>
      </p:sp>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10" name="TextBox 22"/>
          <p:cNvSpPr txBox="1"/>
          <p:nvPr/>
        </p:nvSpPr>
        <p:spPr bwMode="auto">
          <a:xfrm>
            <a:off x="841689" y="1248775"/>
            <a:ext cx="5687911"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endParaRPr lang="de-DE" sz="2200"/>
          </a:p>
        </p:txBody>
      </p:sp>
      <p:sp>
        <p:nvSpPr>
          <p:cNvPr id="19" name="Textfeld 18"/>
          <p:cNvSpPr txBox="1"/>
          <p:nvPr/>
        </p:nvSpPr>
        <p:spPr bwMode="auto">
          <a:xfrm>
            <a:off x="2747313" y="3311030"/>
            <a:ext cx="3739430" cy="2462213"/>
          </a:xfrm>
          <a:custGeom>
            <a:avLst/>
            <a:gdLst>
              <a:gd name="connsiteX0" fmla="*/ 0 w 4123284"/>
              <a:gd name="connsiteY0" fmla="*/ 0 h 2800767"/>
              <a:gd name="connsiteX1" fmla="*/ 465342 w 4123284"/>
              <a:gd name="connsiteY1" fmla="*/ 0 h 2800767"/>
              <a:gd name="connsiteX2" fmla="*/ 1136848 w 4123284"/>
              <a:gd name="connsiteY2" fmla="*/ 0 h 2800767"/>
              <a:gd name="connsiteX3" fmla="*/ 1767122 w 4123284"/>
              <a:gd name="connsiteY3" fmla="*/ 0 h 2800767"/>
              <a:gd name="connsiteX4" fmla="*/ 2232464 w 4123284"/>
              <a:gd name="connsiteY4" fmla="*/ 0 h 2800767"/>
              <a:gd name="connsiteX5" fmla="*/ 2780271 w 4123284"/>
              <a:gd name="connsiteY5" fmla="*/ 0 h 2800767"/>
              <a:gd name="connsiteX6" fmla="*/ 3451778 w 4123284"/>
              <a:gd name="connsiteY6" fmla="*/ 0 h 2800767"/>
              <a:gd name="connsiteX7" fmla="*/ 4123284 w 4123284"/>
              <a:gd name="connsiteY7" fmla="*/ 0 h 2800767"/>
              <a:gd name="connsiteX8" fmla="*/ 4123284 w 4123284"/>
              <a:gd name="connsiteY8" fmla="*/ 588161 h 2800767"/>
              <a:gd name="connsiteX9" fmla="*/ 4123284 w 4123284"/>
              <a:gd name="connsiteY9" fmla="*/ 1064291 h 2800767"/>
              <a:gd name="connsiteX10" fmla="*/ 4123284 w 4123284"/>
              <a:gd name="connsiteY10" fmla="*/ 1568430 h 2800767"/>
              <a:gd name="connsiteX11" fmla="*/ 4123284 w 4123284"/>
              <a:gd name="connsiteY11" fmla="*/ 2156591 h 2800767"/>
              <a:gd name="connsiteX12" fmla="*/ 4123284 w 4123284"/>
              <a:gd name="connsiteY12" fmla="*/ 2800767 h 2800767"/>
              <a:gd name="connsiteX13" fmla="*/ 3657942 w 4123284"/>
              <a:gd name="connsiteY13" fmla="*/ 2800767 h 2800767"/>
              <a:gd name="connsiteX14" fmla="*/ 3192600 w 4123284"/>
              <a:gd name="connsiteY14" fmla="*/ 2800767 h 2800767"/>
              <a:gd name="connsiteX15" fmla="*/ 2562326 w 4123284"/>
              <a:gd name="connsiteY15" fmla="*/ 2800767 h 2800767"/>
              <a:gd name="connsiteX16" fmla="*/ 2096984 w 4123284"/>
              <a:gd name="connsiteY16" fmla="*/ 2800767 h 2800767"/>
              <a:gd name="connsiteX17" fmla="*/ 1507944 w 4123284"/>
              <a:gd name="connsiteY17" fmla="*/ 2800767 h 2800767"/>
              <a:gd name="connsiteX18" fmla="*/ 1001369 w 4123284"/>
              <a:gd name="connsiteY18" fmla="*/ 2800767 h 2800767"/>
              <a:gd name="connsiteX19" fmla="*/ 0 w 4123284"/>
              <a:gd name="connsiteY19" fmla="*/ 2800767 h 2800767"/>
              <a:gd name="connsiteX20" fmla="*/ 0 w 4123284"/>
              <a:gd name="connsiteY20" fmla="*/ 2240614 h 2800767"/>
              <a:gd name="connsiteX21" fmla="*/ 0 w 4123284"/>
              <a:gd name="connsiteY21" fmla="*/ 1624445 h 2800767"/>
              <a:gd name="connsiteX22" fmla="*/ 0 w 4123284"/>
              <a:gd name="connsiteY22" fmla="*/ 1092299 h 2800767"/>
              <a:gd name="connsiteX23" fmla="*/ 0 w 4123284"/>
              <a:gd name="connsiteY23" fmla="*/ 560153 h 2800767"/>
              <a:gd name="connsiteX24" fmla="*/ 0 w 4123284"/>
              <a:gd name="connsiteY24"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3284" h="2800767" fill="none" extrusionOk="0">
                <a:moveTo>
                  <a:pt x="0" y="0"/>
                </a:moveTo>
                <a:cubicBezTo>
                  <a:pt x="167132" y="-18910"/>
                  <a:pt x="267557" y="41601"/>
                  <a:pt x="465342" y="0"/>
                </a:cubicBezTo>
                <a:cubicBezTo>
                  <a:pt x="663127" y="-41601"/>
                  <a:pt x="912871" y="33700"/>
                  <a:pt x="1136848" y="0"/>
                </a:cubicBezTo>
                <a:cubicBezTo>
                  <a:pt x="1360825" y="-33700"/>
                  <a:pt x="1631312" y="67695"/>
                  <a:pt x="1767122" y="0"/>
                </a:cubicBezTo>
                <a:cubicBezTo>
                  <a:pt x="1902932" y="-67695"/>
                  <a:pt x="2049771" y="26278"/>
                  <a:pt x="2232464" y="0"/>
                </a:cubicBezTo>
                <a:cubicBezTo>
                  <a:pt x="2415157" y="-26278"/>
                  <a:pt x="2641199" y="5093"/>
                  <a:pt x="2780271" y="0"/>
                </a:cubicBezTo>
                <a:cubicBezTo>
                  <a:pt x="2919343" y="-5093"/>
                  <a:pt x="3251128" y="40368"/>
                  <a:pt x="3451778" y="0"/>
                </a:cubicBezTo>
                <a:cubicBezTo>
                  <a:pt x="3652428" y="-40368"/>
                  <a:pt x="3888602" y="14632"/>
                  <a:pt x="4123284" y="0"/>
                </a:cubicBezTo>
                <a:cubicBezTo>
                  <a:pt x="4154923" y="201105"/>
                  <a:pt x="4102354" y="379122"/>
                  <a:pt x="4123284" y="588161"/>
                </a:cubicBezTo>
                <a:cubicBezTo>
                  <a:pt x="4144214" y="797200"/>
                  <a:pt x="4076885" y="933895"/>
                  <a:pt x="4123284" y="1064291"/>
                </a:cubicBezTo>
                <a:cubicBezTo>
                  <a:pt x="4169683" y="1194687"/>
                  <a:pt x="4102571" y="1411349"/>
                  <a:pt x="4123284" y="1568430"/>
                </a:cubicBezTo>
                <a:cubicBezTo>
                  <a:pt x="4143997" y="1725511"/>
                  <a:pt x="4106210" y="2022505"/>
                  <a:pt x="4123284" y="2156591"/>
                </a:cubicBezTo>
                <a:cubicBezTo>
                  <a:pt x="4140358" y="2290677"/>
                  <a:pt x="4055717" y="2496218"/>
                  <a:pt x="4123284" y="2800767"/>
                </a:cubicBezTo>
                <a:cubicBezTo>
                  <a:pt x="3910478" y="2801011"/>
                  <a:pt x="3867800" y="2753299"/>
                  <a:pt x="3657942" y="2800767"/>
                </a:cubicBezTo>
                <a:cubicBezTo>
                  <a:pt x="3448084" y="2848235"/>
                  <a:pt x="3337307" y="2750039"/>
                  <a:pt x="3192600" y="2800767"/>
                </a:cubicBezTo>
                <a:cubicBezTo>
                  <a:pt x="3047893" y="2851495"/>
                  <a:pt x="2724950" y="2799736"/>
                  <a:pt x="2562326" y="2800767"/>
                </a:cubicBezTo>
                <a:cubicBezTo>
                  <a:pt x="2399702" y="2801798"/>
                  <a:pt x="2290282" y="2778781"/>
                  <a:pt x="2096984" y="2800767"/>
                </a:cubicBezTo>
                <a:cubicBezTo>
                  <a:pt x="1903686" y="2822753"/>
                  <a:pt x="1644387" y="2765814"/>
                  <a:pt x="1507944" y="2800767"/>
                </a:cubicBezTo>
                <a:cubicBezTo>
                  <a:pt x="1371501" y="2835720"/>
                  <a:pt x="1188219" y="2763903"/>
                  <a:pt x="1001369" y="2800767"/>
                </a:cubicBezTo>
                <a:cubicBezTo>
                  <a:pt x="814520" y="2837631"/>
                  <a:pt x="245809" y="2707413"/>
                  <a:pt x="0" y="2800767"/>
                </a:cubicBezTo>
                <a:cubicBezTo>
                  <a:pt x="-11976" y="2645533"/>
                  <a:pt x="46509" y="2470793"/>
                  <a:pt x="0" y="2240614"/>
                </a:cubicBezTo>
                <a:cubicBezTo>
                  <a:pt x="-46509" y="2010435"/>
                  <a:pt x="40581" y="1785899"/>
                  <a:pt x="0" y="1624445"/>
                </a:cubicBezTo>
                <a:cubicBezTo>
                  <a:pt x="-40581" y="1462991"/>
                  <a:pt x="33797" y="1244348"/>
                  <a:pt x="0" y="1092299"/>
                </a:cubicBezTo>
                <a:cubicBezTo>
                  <a:pt x="-33797" y="940250"/>
                  <a:pt x="54062" y="734008"/>
                  <a:pt x="0" y="560153"/>
                </a:cubicBezTo>
                <a:cubicBezTo>
                  <a:pt x="-54062" y="386298"/>
                  <a:pt x="34822" y="163626"/>
                  <a:pt x="0" y="0"/>
                </a:cubicBezTo>
                <a:close/>
              </a:path>
              <a:path w="4123284" h="2800767" stroke="0" extrusionOk="0">
                <a:moveTo>
                  <a:pt x="0" y="0"/>
                </a:moveTo>
                <a:cubicBezTo>
                  <a:pt x="163114" y="-15202"/>
                  <a:pt x="330456" y="56514"/>
                  <a:pt x="547808" y="0"/>
                </a:cubicBezTo>
                <a:cubicBezTo>
                  <a:pt x="765160" y="-56514"/>
                  <a:pt x="812681" y="41486"/>
                  <a:pt x="1013150" y="0"/>
                </a:cubicBezTo>
                <a:cubicBezTo>
                  <a:pt x="1213619" y="-41486"/>
                  <a:pt x="1425929" y="14107"/>
                  <a:pt x="1684656" y="0"/>
                </a:cubicBezTo>
                <a:cubicBezTo>
                  <a:pt x="1943383" y="-14107"/>
                  <a:pt x="2101962" y="40425"/>
                  <a:pt x="2232464" y="0"/>
                </a:cubicBezTo>
                <a:cubicBezTo>
                  <a:pt x="2362966" y="-40425"/>
                  <a:pt x="2655864" y="36288"/>
                  <a:pt x="2780271" y="0"/>
                </a:cubicBezTo>
                <a:cubicBezTo>
                  <a:pt x="2904678" y="-36288"/>
                  <a:pt x="3275867" y="53274"/>
                  <a:pt x="3451778" y="0"/>
                </a:cubicBezTo>
                <a:cubicBezTo>
                  <a:pt x="3627689" y="-53274"/>
                  <a:pt x="3970206" y="70819"/>
                  <a:pt x="4123284" y="0"/>
                </a:cubicBezTo>
                <a:cubicBezTo>
                  <a:pt x="4184894" y="167687"/>
                  <a:pt x="4123201" y="415929"/>
                  <a:pt x="4123284" y="616169"/>
                </a:cubicBezTo>
                <a:cubicBezTo>
                  <a:pt x="4123367" y="816409"/>
                  <a:pt x="4069451" y="919294"/>
                  <a:pt x="4123284" y="1120307"/>
                </a:cubicBezTo>
                <a:cubicBezTo>
                  <a:pt x="4177117" y="1321320"/>
                  <a:pt x="4076439" y="1423665"/>
                  <a:pt x="4123284" y="1624445"/>
                </a:cubicBezTo>
                <a:cubicBezTo>
                  <a:pt x="4170129" y="1825225"/>
                  <a:pt x="4088858" y="2052544"/>
                  <a:pt x="4123284" y="2184598"/>
                </a:cubicBezTo>
                <a:cubicBezTo>
                  <a:pt x="4157710" y="2316652"/>
                  <a:pt x="4103383" y="2539941"/>
                  <a:pt x="4123284" y="2800767"/>
                </a:cubicBezTo>
                <a:cubicBezTo>
                  <a:pt x="3957524" y="2832698"/>
                  <a:pt x="3774341" y="2748655"/>
                  <a:pt x="3657942" y="2800767"/>
                </a:cubicBezTo>
                <a:cubicBezTo>
                  <a:pt x="3541543" y="2852879"/>
                  <a:pt x="3153128" y="2794926"/>
                  <a:pt x="2986436" y="2800767"/>
                </a:cubicBezTo>
                <a:cubicBezTo>
                  <a:pt x="2819744" y="2806608"/>
                  <a:pt x="2642865" y="2786449"/>
                  <a:pt x="2479861" y="2800767"/>
                </a:cubicBezTo>
                <a:cubicBezTo>
                  <a:pt x="2316858" y="2815085"/>
                  <a:pt x="2156228" y="2767796"/>
                  <a:pt x="1890820" y="2800767"/>
                </a:cubicBezTo>
                <a:cubicBezTo>
                  <a:pt x="1625412" y="2833738"/>
                  <a:pt x="1481156" y="2741533"/>
                  <a:pt x="1219314" y="2800767"/>
                </a:cubicBezTo>
                <a:cubicBezTo>
                  <a:pt x="957472" y="2860001"/>
                  <a:pt x="844592" y="2743101"/>
                  <a:pt x="630273" y="2800767"/>
                </a:cubicBezTo>
                <a:cubicBezTo>
                  <a:pt x="415954" y="2858433"/>
                  <a:pt x="157528" y="2789715"/>
                  <a:pt x="0" y="2800767"/>
                </a:cubicBezTo>
                <a:cubicBezTo>
                  <a:pt x="-53475" y="2549902"/>
                  <a:pt x="59716" y="2510416"/>
                  <a:pt x="0" y="2296629"/>
                </a:cubicBezTo>
                <a:cubicBezTo>
                  <a:pt x="-59716" y="2082842"/>
                  <a:pt x="8481" y="2022455"/>
                  <a:pt x="0" y="1764483"/>
                </a:cubicBezTo>
                <a:cubicBezTo>
                  <a:pt x="-8481" y="1506511"/>
                  <a:pt x="69256" y="1271624"/>
                  <a:pt x="0" y="1148314"/>
                </a:cubicBezTo>
                <a:cubicBezTo>
                  <a:pt x="-69256" y="1025004"/>
                  <a:pt x="7610" y="820176"/>
                  <a:pt x="0" y="588161"/>
                </a:cubicBezTo>
                <a:cubicBezTo>
                  <a:pt x="-7610" y="356146"/>
                  <a:pt x="30560" y="274154"/>
                  <a:pt x="0" y="0"/>
                </a:cubicBezTo>
                <a:close/>
              </a:path>
            </a:pathLst>
          </a:custGeom>
          <a:solidFill>
            <a:schemeClr val="accent5">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200" spc="50" dirty="0">
                <a:latin typeface="Fibel Nord"/>
              </a:rPr>
              <a:t>Maria sah ihn an. Schließlich lachte sie: „Zum Glück habe ich zwei </a:t>
            </a:r>
            <a:r>
              <a:rPr lang="de-DE" sz="2200" u="sng" spc="50" dirty="0">
                <a:latin typeface="Fibel Nord"/>
              </a:rPr>
              <a:t>Keksbleche</a:t>
            </a:r>
            <a:r>
              <a:rPr lang="de-DE" sz="2200" spc="50" dirty="0">
                <a:latin typeface="Fibel Nord"/>
              </a:rPr>
              <a:t> gebacken!"  Strahlend holte sie eine zweite Dose aus dem Schrank. Und so war der Geburtstag gerettet – Kekse für alle!</a:t>
            </a:r>
            <a:endParaRPr spc="50" dirty="0"/>
          </a:p>
        </p:txBody>
      </p:sp>
      <p:sp>
        <p:nvSpPr>
          <p:cNvPr id="21" name="Textfeld 20"/>
          <p:cNvSpPr txBox="1"/>
          <p:nvPr/>
        </p:nvSpPr>
        <p:spPr bwMode="auto">
          <a:xfrm>
            <a:off x="1636399" y="6769648"/>
            <a:ext cx="4850343" cy="2123658"/>
          </a:xfrm>
          <a:custGeom>
            <a:avLst/>
            <a:gdLst>
              <a:gd name="connsiteX0" fmla="*/ 0 w 5358269"/>
              <a:gd name="connsiteY0" fmla="*/ 0 h 2123658"/>
              <a:gd name="connsiteX1" fmla="*/ 648946 w 5358269"/>
              <a:gd name="connsiteY1" fmla="*/ 0 h 2123658"/>
              <a:gd name="connsiteX2" fmla="*/ 1083561 w 5358269"/>
              <a:gd name="connsiteY2" fmla="*/ 0 h 2123658"/>
              <a:gd name="connsiteX3" fmla="*/ 1625342 w 5358269"/>
              <a:gd name="connsiteY3" fmla="*/ 0 h 2123658"/>
              <a:gd name="connsiteX4" fmla="*/ 2327870 w 5358269"/>
              <a:gd name="connsiteY4" fmla="*/ 0 h 2123658"/>
              <a:gd name="connsiteX5" fmla="*/ 2923233 w 5358269"/>
              <a:gd name="connsiteY5" fmla="*/ 0 h 2123658"/>
              <a:gd name="connsiteX6" fmla="*/ 3572179 w 5358269"/>
              <a:gd name="connsiteY6" fmla="*/ 0 h 2123658"/>
              <a:gd name="connsiteX7" fmla="*/ 4113960 w 5358269"/>
              <a:gd name="connsiteY7" fmla="*/ 0 h 2123658"/>
              <a:gd name="connsiteX8" fmla="*/ 4709323 w 5358269"/>
              <a:gd name="connsiteY8" fmla="*/ 0 h 2123658"/>
              <a:gd name="connsiteX9" fmla="*/ 5358269 w 5358269"/>
              <a:gd name="connsiteY9" fmla="*/ 0 h 2123658"/>
              <a:gd name="connsiteX10" fmla="*/ 5358269 w 5358269"/>
              <a:gd name="connsiteY10" fmla="*/ 488441 h 2123658"/>
              <a:gd name="connsiteX11" fmla="*/ 5358269 w 5358269"/>
              <a:gd name="connsiteY11" fmla="*/ 955646 h 2123658"/>
              <a:gd name="connsiteX12" fmla="*/ 5358269 w 5358269"/>
              <a:gd name="connsiteY12" fmla="*/ 1444087 h 2123658"/>
              <a:gd name="connsiteX13" fmla="*/ 5358269 w 5358269"/>
              <a:gd name="connsiteY13" fmla="*/ 2123658 h 2123658"/>
              <a:gd name="connsiteX14" fmla="*/ 4762906 w 5358269"/>
              <a:gd name="connsiteY14" fmla="*/ 2123658 h 2123658"/>
              <a:gd name="connsiteX15" fmla="*/ 4167543 w 5358269"/>
              <a:gd name="connsiteY15" fmla="*/ 2123658 h 2123658"/>
              <a:gd name="connsiteX16" fmla="*/ 3679345 w 5358269"/>
              <a:gd name="connsiteY16" fmla="*/ 2123658 h 2123658"/>
              <a:gd name="connsiteX17" fmla="*/ 3083981 w 5358269"/>
              <a:gd name="connsiteY17" fmla="*/ 2123658 h 2123658"/>
              <a:gd name="connsiteX18" fmla="*/ 2488618 w 5358269"/>
              <a:gd name="connsiteY18" fmla="*/ 2123658 h 2123658"/>
              <a:gd name="connsiteX19" fmla="*/ 1893255 w 5358269"/>
              <a:gd name="connsiteY19" fmla="*/ 2123658 h 2123658"/>
              <a:gd name="connsiteX20" fmla="*/ 1297892 w 5358269"/>
              <a:gd name="connsiteY20" fmla="*/ 2123658 h 2123658"/>
              <a:gd name="connsiteX21" fmla="*/ 756111 w 5358269"/>
              <a:gd name="connsiteY21" fmla="*/ 2123658 h 2123658"/>
              <a:gd name="connsiteX22" fmla="*/ 0 w 5358269"/>
              <a:gd name="connsiteY22" fmla="*/ 2123658 h 2123658"/>
              <a:gd name="connsiteX23" fmla="*/ 0 w 5358269"/>
              <a:gd name="connsiteY23" fmla="*/ 1592744 h 2123658"/>
              <a:gd name="connsiteX24" fmla="*/ 0 w 5358269"/>
              <a:gd name="connsiteY24" fmla="*/ 1040592 h 2123658"/>
              <a:gd name="connsiteX25" fmla="*/ 0 w 5358269"/>
              <a:gd name="connsiteY25" fmla="*/ 488441 h 2123658"/>
              <a:gd name="connsiteX26" fmla="*/ 0 w 5358269"/>
              <a:gd name="connsiteY26" fmla="*/ 0 h 212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58269" h="2123658" fill="none" extrusionOk="0">
                <a:moveTo>
                  <a:pt x="0" y="0"/>
                </a:moveTo>
                <a:cubicBezTo>
                  <a:pt x="295361" y="-19793"/>
                  <a:pt x="430105" y="48846"/>
                  <a:pt x="648946" y="0"/>
                </a:cubicBezTo>
                <a:cubicBezTo>
                  <a:pt x="867787" y="-48846"/>
                  <a:pt x="918676" y="17123"/>
                  <a:pt x="1083561" y="0"/>
                </a:cubicBezTo>
                <a:cubicBezTo>
                  <a:pt x="1248447" y="-17123"/>
                  <a:pt x="1395192" y="56848"/>
                  <a:pt x="1625342" y="0"/>
                </a:cubicBezTo>
                <a:cubicBezTo>
                  <a:pt x="1855492" y="-56848"/>
                  <a:pt x="2165410" y="18472"/>
                  <a:pt x="2327870" y="0"/>
                </a:cubicBezTo>
                <a:cubicBezTo>
                  <a:pt x="2490330" y="-18472"/>
                  <a:pt x="2664671" y="9781"/>
                  <a:pt x="2923233" y="0"/>
                </a:cubicBezTo>
                <a:cubicBezTo>
                  <a:pt x="3181795" y="-9781"/>
                  <a:pt x="3421482" y="48761"/>
                  <a:pt x="3572179" y="0"/>
                </a:cubicBezTo>
                <a:cubicBezTo>
                  <a:pt x="3722876" y="-48761"/>
                  <a:pt x="4004730" y="38558"/>
                  <a:pt x="4113960" y="0"/>
                </a:cubicBezTo>
                <a:cubicBezTo>
                  <a:pt x="4223190" y="-38558"/>
                  <a:pt x="4415743" y="7637"/>
                  <a:pt x="4709323" y="0"/>
                </a:cubicBezTo>
                <a:cubicBezTo>
                  <a:pt x="5002903" y="-7637"/>
                  <a:pt x="5080999" y="34524"/>
                  <a:pt x="5358269" y="0"/>
                </a:cubicBezTo>
                <a:cubicBezTo>
                  <a:pt x="5390480" y="170805"/>
                  <a:pt x="5321024" y="271625"/>
                  <a:pt x="5358269" y="488441"/>
                </a:cubicBezTo>
                <a:cubicBezTo>
                  <a:pt x="5395514" y="705257"/>
                  <a:pt x="5323456" y="767548"/>
                  <a:pt x="5358269" y="955646"/>
                </a:cubicBezTo>
                <a:cubicBezTo>
                  <a:pt x="5393082" y="1143744"/>
                  <a:pt x="5317599" y="1210926"/>
                  <a:pt x="5358269" y="1444087"/>
                </a:cubicBezTo>
                <a:cubicBezTo>
                  <a:pt x="5398939" y="1677248"/>
                  <a:pt x="5348382" y="1948797"/>
                  <a:pt x="5358269" y="2123658"/>
                </a:cubicBezTo>
                <a:cubicBezTo>
                  <a:pt x="5216009" y="2134747"/>
                  <a:pt x="4913833" y="2098969"/>
                  <a:pt x="4762906" y="2123658"/>
                </a:cubicBezTo>
                <a:cubicBezTo>
                  <a:pt x="4611979" y="2148347"/>
                  <a:pt x="4335651" y="2081717"/>
                  <a:pt x="4167543" y="2123658"/>
                </a:cubicBezTo>
                <a:cubicBezTo>
                  <a:pt x="3999435" y="2165599"/>
                  <a:pt x="3777545" y="2068261"/>
                  <a:pt x="3679345" y="2123658"/>
                </a:cubicBezTo>
                <a:cubicBezTo>
                  <a:pt x="3581145" y="2179055"/>
                  <a:pt x="3225238" y="2085161"/>
                  <a:pt x="3083981" y="2123658"/>
                </a:cubicBezTo>
                <a:cubicBezTo>
                  <a:pt x="2942724" y="2162155"/>
                  <a:pt x="2613187" y="2068177"/>
                  <a:pt x="2488618" y="2123658"/>
                </a:cubicBezTo>
                <a:cubicBezTo>
                  <a:pt x="2364049" y="2179139"/>
                  <a:pt x="2143155" y="2093018"/>
                  <a:pt x="1893255" y="2123658"/>
                </a:cubicBezTo>
                <a:cubicBezTo>
                  <a:pt x="1643355" y="2154298"/>
                  <a:pt x="1556230" y="2122306"/>
                  <a:pt x="1297892" y="2123658"/>
                </a:cubicBezTo>
                <a:cubicBezTo>
                  <a:pt x="1039554" y="2125010"/>
                  <a:pt x="995457" y="2105256"/>
                  <a:pt x="756111" y="2123658"/>
                </a:cubicBezTo>
                <a:cubicBezTo>
                  <a:pt x="516765" y="2142060"/>
                  <a:pt x="268397" y="2101082"/>
                  <a:pt x="0" y="2123658"/>
                </a:cubicBezTo>
                <a:cubicBezTo>
                  <a:pt x="-23062" y="1877618"/>
                  <a:pt x="35377" y="1760503"/>
                  <a:pt x="0" y="1592744"/>
                </a:cubicBezTo>
                <a:cubicBezTo>
                  <a:pt x="-35377" y="1424985"/>
                  <a:pt x="46548" y="1296271"/>
                  <a:pt x="0" y="1040592"/>
                </a:cubicBezTo>
                <a:cubicBezTo>
                  <a:pt x="-46548" y="784913"/>
                  <a:pt x="33932" y="636218"/>
                  <a:pt x="0" y="488441"/>
                </a:cubicBezTo>
                <a:cubicBezTo>
                  <a:pt x="-33932" y="340664"/>
                  <a:pt x="35214" y="196604"/>
                  <a:pt x="0" y="0"/>
                </a:cubicBezTo>
                <a:close/>
              </a:path>
              <a:path w="5358269" h="2123658" stroke="0"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404688" y="255940"/>
                  <a:pt x="5323633" y="416258"/>
                  <a:pt x="5358269" y="530915"/>
                </a:cubicBezTo>
                <a:cubicBezTo>
                  <a:pt x="5392905" y="645572"/>
                  <a:pt x="5299791" y="899544"/>
                  <a:pt x="5358269" y="1061829"/>
                </a:cubicBezTo>
                <a:cubicBezTo>
                  <a:pt x="5416747" y="1224114"/>
                  <a:pt x="5297387" y="1467065"/>
                  <a:pt x="5358269" y="1613980"/>
                </a:cubicBezTo>
                <a:cubicBezTo>
                  <a:pt x="5419151" y="1760895"/>
                  <a:pt x="5304360" y="1894959"/>
                  <a:pt x="5358269" y="2123658"/>
                </a:cubicBezTo>
                <a:cubicBezTo>
                  <a:pt x="5089560" y="2126929"/>
                  <a:pt x="4889157" y="2104026"/>
                  <a:pt x="4762906" y="2123658"/>
                </a:cubicBezTo>
                <a:cubicBezTo>
                  <a:pt x="4636655" y="2143290"/>
                  <a:pt x="4435012" y="2075665"/>
                  <a:pt x="4274708" y="2123658"/>
                </a:cubicBezTo>
                <a:cubicBezTo>
                  <a:pt x="4114404" y="2171651"/>
                  <a:pt x="3882022" y="2100303"/>
                  <a:pt x="3679345" y="2123658"/>
                </a:cubicBezTo>
                <a:cubicBezTo>
                  <a:pt x="3476668" y="2147013"/>
                  <a:pt x="3286304" y="2097437"/>
                  <a:pt x="2976816" y="2123658"/>
                </a:cubicBezTo>
                <a:cubicBezTo>
                  <a:pt x="2667328" y="2149879"/>
                  <a:pt x="2632219" y="2065685"/>
                  <a:pt x="2381453" y="2123658"/>
                </a:cubicBezTo>
                <a:cubicBezTo>
                  <a:pt x="2130687" y="2181631"/>
                  <a:pt x="2148783" y="2072113"/>
                  <a:pt x="1946838" y="2123658"/>
                </a:cubicBezTo>
                <a:cubicBezTo>
                  <a:pt x="1744894" y="2175203"/>
                  <a:pt x="1686959" y="2071070"/>
                  <a:pt x="1458640" y="2123658"/>
                </a:cubicBezTo>
                <a:cubicBezTo>
                  <a:pt x="1230321" y="2176246"/>
                  <a:pt x="1026121" y="2045497"/>
                  <a:pt x="756111" y="2123658"/>
                </a:cubicBezTo>
                <a:cubicBezTo>
                  <a:pt x="486101" y="2201819"/>
                  <a:pt x="253187" y="2105930"/>
                  <a:pt x="0" y="2123658"/>
                </a:cubicBezTo>
                <a:cubicBezTo>
                  <a:pt x="-44687" y="2000604"/>
                  <a:pt x="46854" y="1786917"/>
                  <a:pt x="0" y="1635217"/>
                </a:cubicBezTo>
                <a:cubicBezTo>
                  <a:pt x="-46854" y="1483517"/>
                  <a:pt x="8730" y="1281779"/>
                  <a:pt x="0" y="1125539"/>
                </a:cubicBezTo>
                <a:cubicBezTo>
                  <a:pt x="-8730" y="969299"/>
                  <a:pt x="7735" y="790310"/>
                  <a:pt x="0" y="658334"/>
                </a:cubicBezTo>
                <a:cubicBezTo>
                  <a:pt x="-7735" y="526358"/>
                  <a:pt x="50825" y="299816"/>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200" spc="50" dirty="0">
                <a:latin typeface="Fibel Nord"/>
              </a:rPr>
              <a:t>Am nächsten Tag war Matteos Geburtstag. Als alle Freunde kamen, rief Maria: „Überraschung!" Aber was war das? Nur ein Keks lag in der Dose! Da blickten alle Kinder traurig auf den einsamen Keks. Nur Matteo wurde rot wie eine Tomate. </a:t>
            </a:r>
            <a:endParaRPr spc="50" dirty="0"/>
          </a:p>
        </p:txBody>
      </p:sp>
      <p:sp>
        <p:nvSpPr>
          <p:cNvPr id="27" name="Textfeld 26"/>
          <p:cNvSpPr txBox="1"/>
          <p:nvPr/>
        </p:nvSpPr>
        <p:spPr bwMode="auto">
          <a:xfrm>
            <a:off x="273047" y="6769648"/>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fill="none" extrusionOk="0">
                <a:moveTo>
                  <a:pt x="0" y="0"/>
                </a:moveTo>
                <a:cubicBezTo>
                  <a:pt x="122581" y="-35402"/>
                  <a:pt x="282165" y="26480"/>
                  <a:pt x="466274" y="0"/>
                </a:cubicBezTo>
                <a:cubicBezTo>
                  <a:pt x="466540" y="117485"/>
                  <a:pt x="444670" y="254421"/>
                  <a:pt x="466274" y="369332"/>
                </a:cubicBezTo>
                <a:cubicBezTo>
                  <a:pt x="364241" y="408810"/>
                  <a:pt x="120886" y="322718"/>
                  <a:pt x="0" y="369332"/>
                </a:cubicBezTo>
                <a:cubicBezTo>
                  <a:pt x="-23091" y="286583"/>
                  <a:pt x="11259" y="152191"/>
                  <a:pt x="0" y="0"/>
                </a:cubicBezTo>
                <a:close/>
              </a:path>
              <a:path w="466274" h="369332" stroke="0"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sp>
        <p:nvSpPr>
          <p:cNvPr id="28" name="Textfeld 27"/>
          <p:cNvSpPr txBox="1"/>
          <p:nvPr/>
        </p:nvSpPr>
        <p:spPr bwMode="auto">
          <a:xfrm>
            <a:off x="273539" y="3315613"/>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fill="none" extrusionOk="0">
                <a:moveTo>
                  <a:pt x="0" y="0"/>
                </a:moveTo>
                <a:cubicBezTo>
                  <a:pt x="122581" y="-35402"/>
                  <a:pt x="282165" y="26480"/>
                  <a:pt x="466274" y="0"/>
                </a:cubicBezTo>
                <a:cubicBezTo>
                  <a:pt x="466540" y="117485"/>
                  <a:pt x="444670" y="254421"/>
                  <a:pt x="466274" y="369332"/>
                </a:cubicBezTo>
                <a:cubicBezTo>
                  <a:pt x="364241" y="408810"/>
                  <a:pt x="120886" y="322718"/>
                  <a:pt x="0" y="369332"/>
                </a:cubicBezTo>
                <a:cubicBezTo>
                  <a:pt x="-23091" y="286583"/>
                  <a:pt x="11259" y="152191"/>
                  <a:pt x="0" y="0"/>
                </a:cubicBezTo>
                <a:close/>
              </a:path>
              <a:path w="466274" h="369332" stroke="0"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chemeClr val="accent5">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sp>
        <p:nvSpPr>
          <p:cNvPr id="14" name="Slide Number Placeholder 3">
            <a:extLst>
              <a:ext uri="{FF2B5EF4-FFF2-40B4-BE49-F238E27FC236}">
                <a16:creationId xmlns:a16="http://schemas.microsoft.com/office/drawing/2014/main" id="{112129B5-23B3-434A-A645-641239E84F7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61</a:t>
            </a:fld>
            <a:endParaRPr lang="de-DE" dirty="0"/>
          </a:p>
        </p:txBody>
      </p:sp>
      <p:sp>
        <p:nvSpPr>
          <p:cNvPr id="16" name="Rectangle 7">
            <a:extLst>
              <a:ext uri="{FF2B5EF4-FFF2-40B4-BE49-F238E27FC236}">
                <a16:creationId xmlns:a16="http://schemas.microsoft.com/office/drawing/2014/main" id="{D311303E-3F95-43EF-A03D-CCDA31192B1D}"/>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3" name="Grafik 2" descr="Ein Bild, das Rechteck, Screenshot, Bilderrahmen, Rahmen enthält.&#10;&#10;Automatisch generierte Beschreibung">
            <a:extLst>
              <a:ext uri="{FF2B5EF4-FFF2-40B4-BE49-F238E27FC236}">
                <a16:creationId xmlns:a16="http://schemas.microsoft.com/office/drawing/2014/main" id="{8499157B-C639-E681-7916-6D2B17194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74229">
            <a:off x="402667" y="4047195"/>
            <a:ext cx="1884738" cy="1358422"/>
          </a:xfrm>
          <a:prstGeom prst="rect">
            <a:avLst/>
          </a:prstGeom>
        </p:spPr>
      </p:pic>
      <p:pic>
        <p:nvPicPr>
          <p:cNvPr id="4" name="Picture 2" descr="Ai Generiert, Plätzchen, Schokolade">
            <a:extLst>
              <a:ext uri="{FF2B5EF4-FFF2-40B4-BE49-F238E27FC236}">
                <a16:creationId xmlns:a16="http://schemas.microsoft.com/office/drawing/2014/main" id="{56CA3428-230E-85DF-41FD-2084F959E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326" y="4387692"/>
            <a:ext cx="291900" cy="2581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i Generiert, Plätzchen, Schokolade">
            <a:extLst>
              <a:ext uri="{FF2B5EF4-FFF2-40B4-BE49-F238E27FC236}">
                <a16:creationId xmlns:a16="http://schemas.microsoft.com/office/drawing/2014/main" id="{E09FBA3D-C749-75D2-3AEB-1A4DA195DF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161" y="4253880"/>
            <a:ext cx="291900" cy="258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i Generiert, Plätzchen, Schokolade">
            <a:extLst>
              <a:ext uri="{FF2B5EF4-FFF2-40B4-BE49-F238E27FC236}">
                <a16:creationId xmlns:a16="http://schemas.microsoft.com/office/drawing/2014/main" id="{4BF9631A-EDEA-0892-8204-8576C0738E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9497" y="4146504"/>
            <a:ext cx="291900" cy="2581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i Generiert, Plätzchen, Schokolade">
            <a:extLst>
              <a:ext uri="{FF2B5EF4-FFF2-40B4-BE49-F238E27FC236}">
                <a16:creationId xmlns:a16="http://schemas.microsoft.com/office/drawing/2014/main" id="{786976F2-A38D-FC93-EBA6-D4D9939DC8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484" y="4613110"/>
            <a:ext cx="291900" cy="258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i Generiert, Plätzchen, Schokolade">
            <a:extLst>
              <a:ext uri="{FF2B5EF4-FFF2-40B4-BE49-F238E27FC236}">
                <a16:creationId xmlns:a16="http://schemas.microsoft.com/office/drawing/2014/main" id="{69AEE340-A16D-5A2E-AC0C-583BEE3649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927" y="4485473"/>
            <a:ext cx="291900" cy="2581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i Generiert, Plätzchen, Schokolade">
            <a:extLst>
              <a:ext uri="{FF2B5EF4-FFF2-40B4-BE49-F238E27FC236}">
                <a16:creationId xmlns:a16="http://schemas.microsoft.com/office/drawing/2014/main" id="{B26A50BC-F304-DF72-C0BE-6D6F8BF468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790633">
            <a:off x="742618" y="4990189"/>
            <a:ext cx="291900" cy="2581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i Generiert, Plätzchen, Schokolade">
            <a:extLst>
              <a:ext uri="{FF2B5EF4-FFF2-40B4-BE49-F238E27FC236}">
                <a16:creationId xmlns:a16="http://schemas.microsoft.com/office/drawing/2014/main" id="{5F7EAC1B-4A9C-8289-33DD-9D398F1C51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790633">
            <a:off x="1254826" y="4881842"/>
            <a:ext cx="291900" cy="2581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i Generiert, Plätzchen, Schokolade">
            <a:extLst>
              <a:ext uri="{FF2B5EF4-FFF2-40B4-BE49-F238E27FC236}">
                <a16:creationId xmlns:a16="http://schemas.microsoft.com/office/drawing/2014/main" id="{E6188493-3189-C78A-CE04-B588570934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26646">
            <a:off x="1775261" y="4693100"/>
            <a:ext cx="291900" cy="2581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feile, Blau, Fokal, Center, Design">
            <a:extLst>
              <a:ext uri="{FF2B5EF4-FFF2-40B4-BE49-F238E27FC236}">
                <a16:creationId xmlns:a16="http://schemas.microsoft.com/office/drawing/2014/main" id="{266EDDBE-AADE-D3AD-FD59-20F3A2797850}"/>
              </a:ext>
            </a:extLst>
          </p:cNvPr>
          <p:cNvPicPr>
            <a:picLocks noChangeAspect="1" noChangeArrowheads="1"/>
          </p:cNvPicPr>
          <p:nvPr/>
        </p:nvPicPr>
        <p:blipFill>
          <a:blip r:embed="rId4">
            <a:duotone>
              <a:schemeClr val="accent2">
                <a:shade val="45000"/>
                <a:satMod val="135000"/>
              </a:schemeClr>
              <a:prstClr val="white"/>
            </a:duotone>
          </a:blip>
          <a:srcRect l="63096" t="3696" r="13012" b="70548"/>
          <a:stretch/>
        </p:blipFill>
        <p:spPr bwMode="auto">
          <a:xfrm rot="7707068">
            <a:off x="971698" y="5584336"/>
            <a:ext cx="632059" cy="517502"/>
          </a:xfrm>
          <a:prstGeom prst="rect">
            <a:avLst/>
          </a:prstGeom>
          <a:noFill/>
        </p:spPr>
      </p:pic>
      <p:sp>
        <p:nvSpPr>
          <p:cNvPr id="20" name="Textfeld 19">
            <a:extLst>
              <a:ext uri="{FF2B5EF4-FFF2-40B4-BE49-F238E27FC236}">
                <a16:creationId xmlns:a16="http://schemas.microsoft.com/office/drawing/2014/main" id="{D52DDFBE-E503-B52E-1C84-BE027BA8DBC7}"/>
              </a:ext>
            </a:extLst>
          </p:cNvPr>
          <p:cNvSpPr txBox="1"/>
          <p:nvPr/>
        </p:nvSpPr>
        <p:spPr bwMode="auto">
          <a:xfrm>
            <a:off x="665656" y="5721595"/>
            <a:ext cx="1145456" cy="707886"/>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000" dirty="0">
                <a:solidFill>
                  <a:srgbClr val="DA9B72"/>
                </a:solidFill>
                <a:latin typeface="Fibel Nord" panose="020B0603050302020204" pitchFamily="34" charset="0"/>
              </a:rPr>
              <a:t>ein Keksblech</a:t>
            </a:r>
            <a:endParaRPr sz="2000" dirty="0">
              <a:solidFill>
                <a:srgbClr val="DA9B72"/>
              </a:solidFill>
              <a:latin typeface="Fibel Nord" panose="020B0603050302020204" pitchFamily="34" charset="0"/>
            </a:endParaRPr>
          </a:p>
        </p:txBody>
      </p:sp>
      <p:sp>
        <p:nvSpPr>
          <p:cNvPr id="22" name="Textfeld 21">
            <a:extLst>
              <a:ext uri="{FF2B5EF4-FFF2-40B4-BE49-F238E27FC236}">
                <a16:creationId xmlns:a16="http://schemas.microsoft.com/office/drawing/2014/main" id="{66A52E56-0DAB-AEE0-DBC6-85145072C2C5}"/>
              </a:ext>
            </a:extLst>
          </p:cNvPr>
          <p:cNvSpPr txBox="1"/>
          <p:nvPr/>
        </p:nvSpPr>
        <p:spPr bwMode="auto">
          <a:xfrm>
            <a:off x="1636400" y="1560204"/>
            <a:ext cx="4850343" cy="769441"/>
          </a:xfrm>
          <a:custGeom>
            <a:avLst/>
            <a:gdLst>
              <a:gd name="connsiteX0" fmla="*/ 0 w 5253037"/>
              <a:gd name="connsiteY0" fmla="*/ 0 h 769441"/>
              <a:gd name="connsiteX1" fmla="*/ 688732 w 5253037"/>
              <a:gd name="connsiteY1" fmla="*/ 0 h 769441"/>
              <a:gd name="connsiteX2" fmla="*/ 1324933 w 5253037"/>
              <a:gd name="connsiteY2" fmla="*/ 0 h 769441"/>
              <a:gd name="connsiteX3" fmla="*/ 1908603 w 5253037"/>
              <a:gd name="connsiteY3" fmla="*/ 0 h 769441"/>
              <a:gd name="connsiteX4" fmla="*/ 2492274 w 5253037"/>
              <a:gd name="connsiteY4" fmla="*/ 0 h 769441"/>
              <a:gd name="connsiteX5" fmla="*/ 3181006 w 5253037"/>
              <a:gd name="connsiteY5" fmla="*/ 0 h 769441"/>
              <a:gd name="connsiteX6" fmla="*/ 3817207 w 5253037"/>
              <a:gd name="connsiteY6" fmla="*/ 0 h 769441"/>
              <a:gd name="connsiteX7" fmla="*/ 4243287 w 5253037"/>
              <a:gd name="connsiteY7" fmla="*/ 0 h 769441"/>
              <a:gd name="connsiteX8" fmla="*/ 5253037 w 5253037"/>
              <a:gd name="connsiteY8" fmla="*/ 0 h 769441"/>
              <a:gd name="connsiteX9" fmla="*/ 5253037 w 5253037"/>
              <a:gd name="connsiteY9" fmla="*/ 400109 h 769441"/>
              <a:gd name="connsiteX10" fmla="*/ 5253037 w 5253037"/>
              <a:gd name="connsiteY10" fmla="*/ 769441 h 769441"/>
              <a:gd name="connsiteX11" fmla="*/ 4774427 w 5253037"/>
              <a:gd name="connsiteY11" fmla="*/ 769441 h 769441"/>
              <a:gd name="connsiteX12" fmla="*/ 4085695 w 5253037"/>
              <a:gd name="connsiteY12" fmla="*/ 769441 h 769441"/>
              <a:gd name="connsiteX13" fmla="*/ 3554555 w 5253037"/>
              <a:gd name="connsiteY13" fmla="*/ 769441 h 769441"/>
              <a:gd name="connsiteX14" fmla="*/ 2865824 w 5253037"/>
              <a:gd name="connsiteY14" fmla="*/ 769441 h 769441"/>
              <a:gd name="connsiteX15" fmla="*/ 2387213 w 5253037"/>
              <a:gd name="connsiteY15" fmla="*/ 769441 h 769441"/>
              <a:gd name="connsiteX16" fmla="*/ 1961134 w 5253037"/>
              <a:gd name="connsiteY16" fmla="*/ 769441 h 769441"/>
              <a:gd name="connsiteX17" fmla="*/ 1535054 w 5253037"/>
              <a:gd name="connsiteY17" fmla="*/ 769441 h 769441"/>
              <a:gd name="connsiteX18" fmla="*/ 898853 w 5253037"/>
              <a:gd name="connsiteY18" fmla="*/ 769441 h 769441"/>
              <a:gd name="connsiteX19" fmla="*/ 0 w 5253037"/>
              <a:gd name="connsiteY19" fmla="*/ 769441 h 769441"/>
              <a:gd name="connsiteX20" fmla="*/ 0 w 5253037"/>
              <a:gd name="connsiteY20" fmla="*/ 384721 h 769441"/>
              <a:gd name="connsiteX21" fmla="*/ 0 w 5253037"/>
              <a:gd name="connsiteY21"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53037" h="769441" fill="none" extrusionOk="0">
                <a:moveTo>
                  <a:pt x="0" y="0"/>
                </a:moveTo>
                <a:cubicBezTo>
                  <a:pt x="339570" y="-52184"/>
                  <a:pt x="353442" y="20037"/>
                  <a:pt x="688732" y="0"/>
                </a:cubicBezTo>
                <a:cubicBezTo>
                  <a:pt x="1024022" y="-20037"/>
                  <a:pt x="1015125" y="46645"/>
                  <a:pt x="1324933" y="0"/>
                </a:cubicBezTo>
                <a:cubicBezTo>
                  <a:pt x="1634741" y="-46645"/>
                  <a:pt x="1642594" y="52487"/>
                  <a:pt x="1908603" y="0"/>
                </a:cubicBezTo>
                <a:cubicBezTo>
                  <a:pt x="2174612" y="-52487"/>
                  <a:pt x="2264166" y="66825"/>
                  <a:pt x="2492274" y="0"/>
                </a:cubicBezTo>
                <a:cubicBezTo>
                  <a:pt x="2720382" y="-66825"/>
                  <a:pt x="2929588" y="6856"/>
                  <a:pt x="3181006" y="0"/>
                </a:cubicBezTo>
                <a:cubicBezTo>
                  <a:pt x="3432424" y="-6856"/>
                  <a:pt x="3584444" y="47821"/>
                  <a:pt x="3817207" y="0"/>
                </a:cubicBezTo>
                <a:cubicBezTo>
                  <a:pt x="4049970" y="-47821"/>
                  <a:pt x="4080570" y="12275"/>
                  <a:pt x="4243287" y="0"/>
                </a:cubicBezTo>
                <a:cubicBezTo>
                  <a:pt x="4406004" y="-12275"/>
                  <a:pt x="4922070" y="115612"/>
                  <a:pt x="5253037" y="0"/>
                </a:cubicBezTo>
                <a:cubicBezTo>
                  <a:pt x="5285681" y="199355"/>
                  <a:pt x="5226656" y="282003"/>
                  <a:pt x="5253037" y="400109"/>
                </a:cubicBezTo>
                <a:cubicBezTo>
                  <a:pt x="5279418" y="518215"/>
                  <a:pt x="5224516" y="639199"/>
                  <a:pt x="5253037" y="769441"/>
                </a:cubicBezTo>
                <a:cubicBezTo>
                  <a:pt x="5152507" y="813657"/>
                  <a:pt x="4954084" y="719981"/>
                  <a:pt x="4774427" y="769441"/>
                </a:cubicBezTo>
                <a:cubicBezTo>
                  <a:pt x="4594770" y="818901"/>
                  <a:pt x="4309901" y="688397"/>
                  <a:pt x="4085695" y="769441"/>
                </a:cubicBezTo>
                <a:cubicBezTo>
                  <a:pt x="3861489" y="850485"/>
                  <a:pt x="3818996" y="713514"/>
                  <a:pt x="3554555" y="769441"/>
                </a:cubicBezTo>
                <a:cubicBezTo>
                  <a:pt x="3290114" y="825368"/>
                  <a:pt x="3019674" y="728878"/>
                  <a:pt x="2865824" y="769441"/>
                </a:cubicBezTo>
                <a:cubicBezTo>
                  <a:pt x="2711974" y="810004"/>
                  <a:pt x="2603131" y="723727"/>
                  <a:pt x="2387213" y="769441"/>
                </a:cubicBezTo>
                <a:cubicBezTo>
                  <a:pt x="2171295" y="815155"/>
                  <a:pt x="2150711" y="729469"/>
                  <a:pt x="1961134" y="769441"/>
                </a:cubicBezTo>
                <a:cubicBezTo>
                  <a:pt x="1771557" y="809413"/>
                  <a:pt x="1652787" y="733735"/>
                  <a:pt x="1535054" y="769441"/>
                </a:cubicBezTo>
                <a:cubicBezTo>
                  <a:pt x="1417321" y="805147"/>
                  <a:pt x="1086841" y="713083"/>
                  <a:pt x="898853" y="769441"/>
                </a:cubicBezTo>
                <a:cubicBezTo>
                  <a:pt x="710865" y="825799"/>
                  <a:pt x="412595" y="766236"/>
                  <a:pt x="0" y="769441"/>
                </a:cubicBezTo>
                <a:cubicBezTo>
                  <a:pt x="-6596" y="629044"/>
                  <a:pt x="4299" y="475658"/>
                  <a:pt x="0" y="384721"/>
                </a:cubicBezTo>
                <a:cubicBezTo>
                  <a:pt x="-4299" y="293784"/>
                  <a:pt x="33635" y="158686"/>
                  <a:pt x="0" y="0"/>
                </a:cubicBezTo>
                <a:close/>
              </a:path>
              <a:path w="5253037" h="769441" stroke="0" extrusionOk="0">
                <a:moveTo>
                  <a:pt x="0" y="0"/>
                </a:moveTo>
                <a:cubicBezTo>
                  <a:pt x="199183" y="-15783"/>
                  <a:pt x="324074" y="62058"/>
                  <a:pt x="531140" y="0"/>
                </a:cubicBezTo>
                <a:cubicBezTo>
                  <a:pt x="738206" y="-62058"/>
                  <a:pt x="869723" y="11974"/>
                  <a:pt x="957220" y="0"/>
                </a:cubicBezTo>
                <a:cubicBezTo>
                  <a:pt x="1044717" y="-11974"/>
                  <a:pt x="1371581" y="35097"/>
                  <a:pt x="1645952" y="0"/>
                </a:cubicBezTo>
                <a:cubicBezTo>
                  <a:pt x="1920323" y="-35097"/>
                  <a:pt x="1914093" y="45767"/>
                  <a:pt x="2177092" y="0"/>
                </a:cubicBezTo>
                <a:cubicBezTo>
                  <a:pt x="2440091" y="-45767"/>
                  <a:pt x="2590895" y="40849"/>
                  <a:pt x="2708232" y="0"/>
                </a:cubicBezTo>
                <a:cubicBezTo>
                  <a:pt x="2825569" y="-40849"/>
                  <a:pt x="3210812" y="3403"/>
                  <a:pt x="3396964" y="0"/>
                </a:cubicBezTo>
                <a:cubicBezTo>
                  <a:pt x="3583116" y="-3403"/>
                  <a:pt x="3690918" y="23822"/>
                  <a:pt x="3875574" y="0"/>
                </a:cubicBezTo>
                <a:cubicBezTo>
                  <a:pt x="4060230" y="-23822"/>
                  <a:pt x="4384853" y="4109"/>
                  <a:pt x="4564305" y="0"/>
                </a:cubicBezTo>
                <a:cubicBezTo>
                  <a:pt x="4743757" y="-4109"/>
                  <a:pt x="5107476" y="63079"/>
                  <a:pt x="5253037" y="0"/>
                </a:cubicBezTo>
                <a:cubicBezTo>
                  <a:pt x="5264241" y="112323"/>
                  <a:pt x="5221075" y="218514"/>
                  <a:pt x="5253037" y="384721"/>
                </a:cubicBezTo>
                <a:cubicBezTo>
                  <a:pt x="5284999" y="550928"/>
                  <a:pt x="5238821" y="633873"/>
                  <a:pt x="5253037" y="769441"/>
                </a:cubicBezTo>
                <a:cubicBezTo>
                  <a:pt x="4984819" y="817728"/>
                  <a:pt x="4759635" y="705078"/>
                  <a:pt x="4616836" y="769441"/>
                </a:cubicBezTo>
                <a:cubicBezTo>
                  <a:pt x="4474037" y="833804"/>
                  <a:pt x="4256385" y="716134"/>
                  <a:pt x="3928104" y="769441"/>
                </a:cubicBezTo>
                <a:cubicBezTo>
                  <a:pt x="3599823" y="822748"/>
                  <a:pt x="3392996" y="759076"/>
                  <a:pt x="3239373" y="769441"/>
                </a:cubicBezTo>
                <a:cubicBezTo>
                  <a:pt x="3085750" y="779806"/>
                  <a:pt x="2931351" y="738375"/>
                  <a:pt x="2760763" y="769441"/>
                </a:cubicBezTo>
                <a:cubicBezTo>
                  <a:pt x="2590175" y="800507"/>
                  <a:pt x="2458333" y="737996"/>
                  <a:pt x="2177092" y="769441"/>
                </a:cubicBezTo>
                <a:cubicBezTo>
                  <a:pt x="1895851" y="800886"/>
                  <a:pt x="1803166" y="736177"/>
                  <a:pt x="1488360" y="769441"/>
                </a:cubicBezTo>
                <a:cubicBezTo>
                  <a:pt x="1173554" y="802705"/>
                  <a:pt x="1101761" y="703545"/>
                  <a:pt x="904690" y="769441"/>
                </a:cubicBezTo>
                <a:cubicBezTo>
                  <a:pt x="707619" y="835337"/>
                  <a:pt x="376777" y="721940"/>
                  <a:pt x="0" y="769441"/>
                </a:cubicBezTo>
                <a:cubicBezTo>
                  <a:pt x="-7554" y="673104"/>
                  <a:pt x="30960" y="534156"/>
                  <a:pt x="0" y="400109"/>
                </a:cubicBezTo>
                <a:cubicBezTo>
                  <a:pt x="-30960" y="266062"/>
                  <a:pt x="26702" y="139665"/>
                  <a:pt x="0" y="0"/>
                </a:cubicBezTo>
                <a:close/>
              </a:path>
            </a:pathLst>
          </a:custGeom>
          <a:solidFill>
            <a:schemeClr val="accent4">
              <a:lumMod val="20000"/>
              <a:lumOff val="80000"/>
            </a:schemeClr>
          </a:solidFill>
          <a:ln w="12700" cap="flat">
            <a:solidFill>
              <a:schemeClr val="accent4"/>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200" spc="50" dirty="0">
                <a:latin typeface="Fibel Nord"/>
              </a:rPr>
              <a:t>An einem Samstagmorgen wachte Matteo vom Duft leckerer Kekse auf. </a:t>
            </a:r>
            <a:endParaRPr spc="50" dirty="0"/>
          </a:p>
        </p:txBody>
      </p:sp>
      <p:sp>
        <p:nvSpPr>
          <p:cNvPr id="23" name="Textfeld 22">
            <a:extLst>
              <a:ext uri="{FF2B5EF4-FFF2-40B4-BE49-F238E27FC236}">
                <a16:creationId xmlns:a16="http://schemas.microsoft.com/office/drawing/2014/main" id="{FEAC501F-2CE1-52B7-BCD4-0110AA07D8EC}"/>
              </a:ext>
            </a:extLst>
          </p:cNvPr>
          <p:cNvSpPr txBox="1"/>
          <p:nvPr/>
        </p:nvSpPr>
        <p:spPr bwMode="auto">
          <a:xfrm>
            <a:off x="273047" y="1551625"/>
            <a:ext cx="442662"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fill="none" extrusionOk="0">
                <a:moveTo>
                  <a:pt x="0" y="0"/>
                </a:moveTo>
                <a:cubicBezTo>
                  <a:pt x="122581" y="-35402"/>
                  <a:pt x="282165" y="26480"/>
                  <a:pt x="466274" y="0"/>
                </a:cubicBezTo>
                <a:cubicBezTo>
                  <a:pt x="466540" y="117485"/>
                  <a:pt x="444670" y="254421"/>
                  <a:pt x="466274" y="369332"/>
                </a:cubicBezTo>
                <a:cubicBezTo>
                  <a:pt x="364241" y="408810"/>
                  <a:pt x="120886" y="322718"/>
                  <a:pt x="0" y="369332"/>
                </a:cubicBezTo>
                <a:cubicBezTo>
                  <a:pt x="-23091" y="286583"/>
                  <a:pt x="11259" y="152191"/>
                  <a:pt x="0" y="0"/>
                </a:cubicBezTo>
                <a:close/>
              </a:path>
              <a:path w="466274" h="369332" stroke="0"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chemeClr val="accent4">
              <a:lumMod val="20000"/>
              <a:lumOff val="80000"/>
            </a:schemeClr>
          </a:solidFill>
          <a:ln w="12700" cap="flat">
            <a:solidFill>
              <a:schemeClr val="accent4"/>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pic>
        <p:nvPicPr>
          <p:cNvPr id="24" name="Picture 2" descr="Pfeile, Blau, Fokal, Center, Design">
            <a:extLst>
              <a:ext uri="{FF2B5EF4-FFF2-40B4-BE49-F238E27FC236}">
                <a16:creationId xmlns:a16="http://schemas.microsoft.com/office/drawing/2014/main" id="{DA0CB021-1891-D44B-0E12-B91DB9C5867E}"/>
              </a:ext>
            </a:extLst>
          </p:cNvPr>
          <p:cNvPicPr>
            <a:picLocks noChangeAspect="1" noChangeArrowheads="1"/>
          </p:cNvPicPr>
          <p:nvPr/>
        </p:nvPicPr>
        <p:blipFill>
          <a:blip r:embed="rId4">
            <a:duotone>
              <a:schemeClr val="accent2">
                <a:shade val="45000"/>
                <a:satMod val="135000"/>
              </a:schemeClr>
              <a:prstClr val="white"/>
            </a:duotone>
          </a:blip>
          <a:srcRect l="63096" t="3696" r="13012" b="70548"/>
          <a:stretch/>
        </p:blipFill>
        <p:spPr bwMode="auto">
          <a:xfrm rot="3084816">
            <a:off x="2139478" y="4048590"/>
            <a:ext cx="632059" cy="517502"/>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 name="TextBox 2"/>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2.1b: Aufbau einer Bildergeschichte</a:t>
            </a:r>
            <a:endParaRPr sz="2200" spc="50" dirty="0"/>
          </a:p>
        </p:txBody>
      </p:sp>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 name="Circle"/>
          <p:cNvSpPr/>
          <p:nvPr/>
        </p:nvSpPr>
        <p:spPr bwMode="auto">
          <a:xfrm>
            <a:off x="328399" y="1388807"/>
            <a:ext cx="431900" cy="425993"/>
          </a:xfrm>
          <a:custGeom>
            <a:avLst/>
            <a:gdLst>
              <a:gd name="connsiteX0" fmla="*/ 0 w 431900"/>
              <a:gd name="connsiteY0" fmla="*/ 212997 h 425993"/>
              <a:gd name="connsiteX1" fmla="*/ 215950 w 431900"/>
              <a:gd name="connsiteY1" fmla="*/ 0 h 425993"/>
              <a:gd name="connsiteX2" fmla="*/ 431900 w 431900"/>
              <a:gd name="connsiteY2" fmla="*/ 212997 h 425993"/>
              <a:gd name="connsiteX3" fmla="*/ 215950 w 431900"/>
              <a:gd name="connsiteY3" fmla="*/ 425994 h 425993"/>
              <a:gd name="connsiteX4" fmla="*/ 0 w 431900"/>
              <a:gd name="connsiteY4" fmla="*/ 212997 h 42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00" h="425993" fill="none" extrusionOk="0">
                <a:moveTo>
                  <a:pt x="0" y="212997"/>
                </a:moveTo>
                <a:cubicBezTo>
                  <a:pt x="-13088" y="110241"/>
                  <a:pt x="96812" y="-25681"/>
                  <a:pt x="215950" y="0"/>
                </a:cubicBezTo>
                <a:cubicBezTo>
                  <a:pt x="323106" y="5909"/>
                  <a:pt x="430138" y="78168"/>
                  <a:pt x="431900" y="212997"/>
                </a:cubicBezTo>
                <a:cubicBezTo>
                  <a:pt x="436348" y="359021"/>
                  <a:pt x="319159" y="441065"/>
                  <a:pt x="215950" y="425994"/>
                </a:cubicBezTo>
                <a:cubicBezTo>
                  <a:pt x="94469" y="398822"/>
                  <a:pt x="-23258" y="336620"/>
                  <a:pt x="0" y="212997"/>
                </a:cubicBezTo>
                <a:close/>
              </a:path>
              <a:path w="431900" h="425993" stroke="0" extrusionOk="0">
                <a:moveTo>
                  <a:pt x="0" y="212997"/>
                </a:moveTo>
                <a:cubicBezTo>
                  <a:pt x="-13879" y="86907"/>
                  <a:pt x="86174" y="19403"/>
                  <a:pt x="215950" y="0"/>
                </a:cubicBezTo>
                <a:cubicBezTo>
                  <a:pt x="329144" y="-3086"/>
                  <a:pt x="428471" y="83068"/>
                  <a:pt x="431900" y="212997"/>
                </a:cubicBezTo>
                <a:cubicBezTo>
                  <a:pt x="438395" y="358417"/>
                  <a:pt x="335921" y="437735"/>
                  <a:pt x="215950" y="425994"/>
                </a:cubicBezTo>
                <a:cubicBezTo>
                  <a:pt x="108710" y="436748"/>
                  <a:pt x="18460" y="340930"/>
                  <a:pt x="0" y="212997"/>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9" name="1"/>
          <p:cNvSpPr txBox="1"/>
          <p:nvPr/>
        </p:nvSpPr>
        <p:spPr bwMode="auto">
          <a:xfrm>
            <a:off x="453134" y="1379351"/>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dirty="0"/>
              <a:t>1</a:t>
            </a:r>
            <a:endParaRPr dirty="0"/>
          </a:p>
        </p:txBody>
      </p:sp>
      <p:sp>
        <p:nvSpPr>
          <p:cNvPr id="10" name="TextBox 22"/>
          <p:cNvSpPr txBox="1"/>
          <p:nvPr/>
        </p:nvSpPr>
        <p:spPr bwMode="auto">
          <a:xfrm>
            <a:off x="841689" y="1357959"/>
            <a:ext cx="5687911"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err="1"/>
              <a:t>Lies</a:t>
            </a:r>
            <a:r>
              <a:rPr lang="de-DE" spc="50" dirty="0"/>
              <a:t> die Textteile.</a:t>
            </a:r>
            <a:endParaRPr spc="50" dirty="0"/>
          </a:p>
          <a:p>
            <a:pPr>
              <a:defRPr/>
            </a:pPr>
            <a:r>
              <a:rPr lang="de-DE" spc="50" dirty="0"/>
              <a:t>Ordne die Teile der Geschichte in die richtige Reihenfolge, indem du sie nummerierst. Die Farben helfen dir </a:t>
            </a:r>
            <a:r>
              <a:rPr lang="de-DE" sz="1600" dirty="0"/>
              <a:t>(</a:t>
            </a:r>
            <a:r>
              <a:rPr lang="de-DE" sz="1600" dirty="0">
                <a:solidFill>
                  <a:schemeClr val="accent4"/>
                </a:solidFill>
              </a:rPr>
              <a:t>A</a:t>
            </a:r>
            <a:r>
              <a:rPr lang="de-DE" sz="1600" dirty="0"/>
              <a:t>-</a:t>
            </a:r>
            <a:r>
              <a:rPr lang="de-DE" sz="1600" dirty="0">
                <a:solidFill>
                  <a:srgbClr val="00B050"/>
                </a:solidFill>
              </a:rPr>
              <a:t>H</a:t>
            </a:r>
            <a:r>
              <a:rPr lang="de-DE" sz="1600" dirty="0"/>
              <a:t>-</a:t>
            </a:r>
            <a:r>
              <a:rPr lang="de-DE" sz="1600" dirty="0">
                <a:solidFill>
                  <a:schemeClr val="accent5">
                    <a:lumMod val="75000"/>
                  </a:schemeClr>
                </a:solidFill>
              </a:rPr>
              <a:t>A</a:t>
            </a:r>
            <a:r>
              <a:rPr lang="de-DE" sz="1600" dirty="0"/>
              <a:t>).</a:t>
            </a:r>
            <a:endParaRPr dirty="0"/>
          </a:p>
          <a:p>
            <a:pPr>
              <a:defRPr/>
            </a:pPr>
            <a:r>
              <a:rPr lang="de-DE" spc="50" dirty="0"/>
              <a:t>Denke dir anschließend eine passende Überschrift aus.</a:t>
            </a:r>
            <a:endParaRPr spc="50" dirty="0"/>
          </a:p>
        </p:txBody>
      </p:sp>
      <p:sp>
        <p:nvSpPr>
          <p:cNvPr id="17" name="Textfeld 16"/>
          <p:cNvSpPr txBox="1"/>
          <p:nvPr/>
        </p:nvSpPr>
        <p:spPr bwMode="auto">
          <a:xfrm>
            <a:off x="1137274" y="2732351"/>
            <a:ext cx="5358269" cy="353943"/>
          </a:xfrm>
          <a:custGeom>
            <a:avLst/>
            <a:gdLst>
              <a:gd name="connsiteX0" fmla="*/ 0 w 5358269"/>
              <a:gd name="connsiteY0" fmla="*/ 0 h 353943"/>
              <a:gd name="connsiteX1" fmla="*/ 488198 w 5358269"/>
              <a:gd name="connsiteY1" fmla="*/ 0 h 353943"/>
              <a:gd name="connsiteX2" fmla="*/ 1029978 w 5358269"/>
              <a:gd name="connsiteY2" fmla="*/ 0 h 353943"/>
              <a:gd name="connsiteX3" fmla="*/ 1518176 w 5358269"/>
              <a:gd name="connsiteY3" fmla="*/ 0 h 353943"/>
              <a:gd name="connsiteX4" fmla="*/ 2167122 w 5358269"/>
              <a:gd name="connsiteY4" fmla="*/ 0 h 353943"/>
              <a:gd name="connsiteX5" fmla="*/ 2762485 w 5358269"/>
              <a:gd name="connsiteY5" fmla="*/ 0 h 353943"/>
              <a:gd name="connsiteX6" fmla="*/ 3357849 w 5358269"/>
              <a:gd name="connsiteY6" fmla="*/ 0 h 353943"/>
              <a:gd name="connsiteX7" fmla="*/ 4060377 w 5358269"/>
              <a:gd name="connsiteY7" fmla="*/ 0 h 353943"/>
              <a:gd name="connsiteX8" fmla="*/ 4709323 w 5358269"/>
              <a:gd name="connsiteY8" fmla="*/ 0 h 353943"/>
              <a:gd name="connsiteX9" fmla="*/ 5358269 w 5358269"/>
              <a:gd name="connsiteY9" fmla="*/ 0 h 353943"/>
              <a:gd name="connsiteX10" fmla="*/ 5358269 w 5358269"/>
              <a:gd name="connsiteY10" fmla="*/ 353943 h 353943"/>
              <a:gd name="connsiteX11" fmla="*/ 4923654 w 5358269"/>
              <a:gd name="connsiteY11" fmla="*/ 353943 h 353943"/>
              <a:gd name="connsiteX12" fmla="*/ 4435456 w 5358269"/>
              <a:gd name="connsiteY12" fmla="*/ 353943 h 353943"/>
              <a:gd name="connsiteX13" fmla="*/ 3786510 w 5358269"/>
              <a:gd name="connsiteY13" fmla="*/ 353943 h 353943"/>
              <a:gd name="connsiteX14" fmla="*/ 3083981 w 5358269"/>
              <a:gd name="connsiteY14" fmla="*/ 353943 h 353943"/>
              <a:gd name="connsiteX15" fmla="*/ 2542201 w 5358269"/>
              <a:gd name="connsiteY15" fmla="*/ 353943 h 353943"/>
              <a:gd name="connsiteX16" fmla="*/ 1839672 w 5358269"/>
              <a:gd name="connsiteY16" fmla="*/ 353943 h 353943"/>
              <a:gd name="connsiteX17" fmla="*/ 1351475 w 5358269"/>
              <a:gd name="connsiteY17" fmla="*/ 353943 h 353943"/>
              <a:gd name="connsiteX18" fmla="*/ 916859 w 5358269"/>
              <a:gd name="connsiteY18" fmla="*/ 353943 h 353943"/>
              <a:gd name="connsiteX19" fmla="*/ 0 w 5358269"/>
              <a:gd name="connsiteY19" fmla="*/ 353943 h 353943"/>
              <a:gd name="connsiteX20" fmla="*/ 0 w 5358269"/>
              <a:gd name="connsiteY20" fmla="*/ 0 h 35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58269" h="353943" fill="none" extrusionOk="0">
                <a:moveTo>
                  <a:pt x="0" y="0"/>
                </a:moveTo>
                <a:cubicBezTo>
                  <a:pt x="239068" y="-10449"/>
                  <a:pt x="343723" y="10134"/>
                  <a:pt x="488198" y="0"/>
                </a:cubicBezTo>
                <a:cubicBezTo>
                  <a:pt x="632673" y="-10134"/>
                  <a:pt x="873105" y="49347"/>
                  <a:pt x="1029978" y="0"/>
                </a:cubicBezTo>
                <a:cubicBezTo>
                  <a:pt x="1186851" y="-49347"/>
                  <a:pt x="1308680" y="41782"/>
                  <a:pt x="1518176" y="0"/>
                </a:cubicBezTo>
                <a:cubicBezTo>
                  <a:pt x="1727672" y="-41782"/>
                  <a:pt x="1908198" y="41242"/>
                  <a:pt x="2167122" y="0"/>
                </a:cubicBezTo>
                <a:cubicBezTo>
                  <a:pt x="2426046" y="-41242"/>
                  <a:pt x="2603201" y="12318"/>
                  <a:pt x="2762485" y="0"/>
                </a:cubicBezTo>
                <a:cubicBezTo>
                  <a:pt x="2921769" y="-12318"/>
                  <a:pt x="3163292" y="63125"/>
                  <a:pt x="3357849" y="0"/>
                </a:cubicBezTo>
                <a:cubicBezTo>
                  <a:pt x="3552406" y="-63125"/>
                  <a:pt x="3850927" y="49309"/>
                  <a:pt x="4060377" y="0"/>
                </a:cubicBezTo>
                <a:cubicBezTo>
                  <a:pt x="4269827" y="-49309"/>
                  <a:pt x="4490482" y="48846"/>
                  <a:pt x="4709323" y="0"/>
                </a:cubicBezTo>
                <a:cubicBezTo>
                  <a:pt x="4928164" y="-48846"/>
                  <a:pt x="5092562" y="40128"/>
                  <a:pt x="5358269" y="0"/>
                </a:cubicBezTo>
                <a:cubicBezTo>
                  <a:pt x="5372972" y="75860"/>
                  <a:pt x="5323061" y="205773"/>
                  <a:pt x="5358269" y="353943"/>
                </a:cubicBezTo>
                <a:cubicBezTo>
                  <a:pt x="5213504" y="390805"/>
                  <a:pt x="5046039" y="348398"/>
                  <a:pt x="4923654" y="353943"/>
                </a:cubicBezTo>
                <a:cubicBezTo>
                  <a:pt x="4801270" y="359488"/>
                  <a:pt x="4611244" y="350107"/>
                  <a:pt x="4435456" y="353943"/>
                </a:cubicBezTo>
                <a:cubicBezTo>
                  <a:pt x="4259668" y="357779"/>
                  <a:pt x="4006394" y="313939"/>
                  <a:pt x="3786510" y="353943"/>
                </a:cubicBezTo>
                <a:cubicBezTo>
                  <a:pt x="3566626" y="393947"/>
                  <a:pt x="3432638" y="272598"/>
                  <a:pt x="3083981" y="353943"/>
                </a:cubicBezTo>
                <a:cubicBezTo>
                  <a:pt x="2735324" y="435288"/>
                  <a:pt x="2654154" y="309793"/>
                  <a:pt x="2542201" y="353943"/>
                </a:cubicBezTo>
                <a:cubicBezTo>
                  <a:pt x="2430248" y="398093"/>
                  <a:pt x="2053063" y="276457"/>
                  <a:pt x="1839672" y="353943"/>
                </a:cubicBezTo>
                <a:cubicBezTo>
                  <a:pt x="1626281" y="431429"/>
                  <a:pt x="1528544" y="323654"/>
                  <a:pt x="1351475" y="353943"/>
                </a:cubicBezTo>
                <a:cubicBezTo>
                  <a:pt x="1174406" y="384232"/>
                  <a:pt x="1032867" y="307201"/>
                  <a:pt x="916859" y="353943"/>
                </a:cubicBezTo>
                <a:cubicBezTo>
                  <a:pt x="800851" y="400685"/>
                  <a:pt x="262493" y="305742"/>
                  <a:pt x="0" y="353943"/>
                </a:cubicBezTo>
                <a:cubicBezTo>
                  <a:pt x="-28135" y="242130"/>
                  <a:pt x="21396" y="175210"/>
                  <a:pt x="0" y="0"/>
                </a:cubicBezTo>
                <a:close/>
              </a:path>
              <a:path w="5358269" h="353943" stroke="0"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59016" y="161945"/>
                  <a:pt x="5342451" y="272523"/>
                  <a:pt x="5358269" y="353943"/>
                </a:cubicBezTo>
                <a:cubicBezTo>
                  <a:pt x="5151572" y="400632"/>
                  <a:pt x="4893868" y="336507"/>
                  <a:pt x="4762906" y="353943"/>
                </a:cubicBezTo>
                <a:cubicBezTo>
                  <a:pt x="4631944" y="371379"/>
                  <a:pt x="4464756" y="320452"/>
                  <a:pt x="4221125" y="353943"/>
                </a:cubicBezTo>
                <a:cubicBezTo>
                  <a:pt x="3977494" y="387434"/>
                  <a:pt x="3835466" y="342641"/>
                  <a:pt x="3518597" y="353943"/>
                </a:cubicBezTo>
                <a:cubicBezTo>
                  <a:pt x="3201728" y="365245"/>
                  <a:pt x="3049833" y="324854"/>
                  <a:pt x="2816068" y="353943"/>
                </a:cubicBezTo>
                <a:cubicBezTo>
                  <a:pt x="2582303" y="383032"/>
                  <a:pt x="2488174" y="305950"/>
                  <a:pt x="2327870" y="353943"/>
                </a:cubicBezTo>
                <a:cubicBezTo>
                  <a:pt x="2167566" y="401936"/>
                  <a:pt x="1935184" y="330588"/>
                  <a:pt x="1732507" y="353943"/>
                </a:cubicBezTo>
                <a:cubicBezTo>
                  <a:pt x="1529830" y="377298"/>
                  <a:pt x="1339466" y="327722"/>
                  <a:pt x="1029978" y="353943"/>
                </a:cubicBezTo>
                <a:cubicBezTo>
                  <a:pt x="720490" y="380164"/>
                  <a:pt x="260051" y="250257"/>
                  <a:pt x="0" y="353943"/>
                </a:cubicBezTo>
                <a:cubicBezTo>
                  <a:pt x="-15268" y="271998"/>
                  <a:pt x="36109" y="147082"/>
                  <a:pt x="0" y="0"/>
                </a:cubicBezTo>
                <a:close/>
              </a:path>
            </a:pathLst>
          </a:custGeom>
          <a:solidFill>
            <a:schemeClr val="accent4">
              <a:lumMod val="20000"/>
              <a:lumOff val="80000"/>
            </a:schemeClr>
          </a:solidFill>
          <a:ln w="12700" cap="flat">
            <a:solidFill>
              <a:schemeClr val="accent4"/>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700" spc="50" dirty="0">
                <a:latin typeface="Fibel Nord"/>
              </a:rPr>
              <a:t>Überschrift:</a:t>
            </a:r>
            <a:endParaRPr lang="de-DE" sz="1700" spc="50" dirty="0">
              <a:latin typeface="Kollektif"/>
            </a:endParaRPr>
          </a:p>
        </p:txBody>
      </p:sp>
      <p:sp>
        <p:nvSpPr>
          <p:cNvPr id="18" name="Textfeld 17"/>
          <p:cNvSpPr txBox="1"/>
          <p:nvPr/>
        </p:nvSpPr>
        <p:spPr bwMode="auto">
          <a:xfrm>
            <a:off x="1137276" y="5470042"/>
            <a:ext cx="5358269" cy="615553"/>
          </a:xfrm>
          <a:custGeom>
            <a:avLst/>
            <a:gdLst>
              <a:gd name="connsiteX0" fmla="*/ 0 w 5358269"/>
              <a:gd name="connsiteY0" fmla="*/ 0 h 615553"/>
              <a:gd name="connsiteX1" fmla="*/ 702529 w 5358269"/>
              <a:gd name="connsiteY1" fmla="*/ 0 h 615553"/>
              <a:gd name="connsiteX2" fmla="*/ 1351475 w 5358269"/>
              <a:gd name="connsiteY2" fmla="*/ 0 h 615553"/>
              <a:gd name="connsiteX3" fmla="*/ 1946838 w 5358269"/>
              <a:gd name="connsiteY3" fmla="*/ 0 h 615553"/>
              <a:gd name="connsiteX4" fmla="*/ 2542201 w 5358269"/>
              <a:gd name="connsiteY4" fmla="*/ 0 h 615553"/>
              <a:gd name="connsiteX5" fmla="*/ 3244730 w 5358269"/>
              <a:gd name="connsiteY5" fmla="*/ 0 h 615553"/>
              <a:gd name="connsiteX6" fmla="*/ 3893675 w 5358269"/>
              <a:gd name="connsiteY6" fmla="*/ 0 h 615553"/>
              <a:gd name="connsiteX7" fmla="*/ 4328291 w 5358269"/>
              <a:gd name="connsiteY7" fmla="*/ 0 h 615553"/>
              <a:gd name="connsiteX8" fmla="*/ 5358269 w 5358269"/>
              <a:gd name="connsiteY8" fmla="*/ 0 h 615553"/>
              <a:gd name="connsiteX9" fmla="*/ 5358269 w 5358269"/>
              <a:gd name="connsiteY9" fmla="*/ 320088 h 615553"/>
              <a:gd name="connsiteX10" fmla="*/ 5358269 w 5358269"/>
              <a:gd name="connsiteY10" fmla="*/ 615553 h 615553"/>
              <a:gd name="connsiteX11" fmla="*/ 4870071 w 5358269"/>
              <a:gd name="connsiteY11" fmla="*/ 615553 h 615553"/>
              <a:gd name="connsiteX12" fmla="*/ 4167543 w 5358269"/>
              <a:gd name="connsiteY12" fmla="*/ 615553 h 615553"/>
              <a:gd name="connsiteX13" fmla="*/ 3625762 w 5358269"/>
              <a:gd name="connsiteY13" fmla="*/ 615553 h 615553"/>
              <a:gd name="connsiteX14" fmla="*/ 2923233 w 5358269"/>
              <a:gd name="connsiteY14" fmla="*/ 615553 h 615553"/>
              <a:gd name="connsiteX15" fmla="*/ 2435036 w 5358269"/>
              <a:gd name="connsiteY15" fmla="*/ 615553 h 615553"/>
              <a:gd name="connsiteX16" fmla="*/ 2000420 w 5358269"/>
              <a:gd name="connsiteY16" fmla="*/ 615553 h 615553"/>
              <a:gd name="connsiteX17" fmla="*/ 1565805 w 5358269"/>
              <a:gd name="connsiteY17" fmla="*/ 615553 h 615553"/>
              <a:gd name="connsiteX18" fmla="*/ 916859 w 5358269"/>
              <a:gd name="connsiteY18" fmla="*/ 615553 h 615553"/>
              <a:gd name="connsiteX19" fmla="*/ 0 w 5358269"/>
              <a:gd name="connsiteY19" fmla="*/ 615553 h 615553"/>
              <a:gd name="connsiteX20" fmla="*/ 0 w 5358269"/>
              <a:gd name="connsiteY20" fmla="*/ 307777 h 615553"/>
              <a:gd name="connsiteX21" fmla="*/ 0 w 5358269"/>
              <a:gd name="connsiteY21"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58269" h="615553" fill="none" extrusionOk="0">
                <a:moveTo>
                  <a:pt x="0" y="0"/>
                </a:moveTo>
                <a:cubicBezTo>
                  <a:pt x="342582" y="-64796"/>
                  <a:pt x="539436" y="8731"/>
                  <a:pt x="702529" y="0"/>
                </a:cubicBezTo>
                <a:cubicBezTo>
                  <a:pt x="865622" y="-8731"/>
                  <a:pt x="1092551" y="41242"/>
                  <a:pt x="1351475" y="0"/>
                </a:cubicBezTo>
                <a:cubicBezTo>
                  <a:pt x="1610399" y="-41242"/>
                  <a:pt x="1787554" y="12318"/>
                  <a:pt x="1946838" y="0"/>
                </a:cubicBezTo>
                <a:cubicBezTo>
                  <a:pt x="2106122" y="-12318"/>
                  <a:pt x="2350292" y="69038"/>
                  <a:pt x="2542201" y="0"/>
                </a:cubicBezTo>
                <a:cubicBezTo>
                  <a:pt x="2734110" y="-69038"/>
                  <a:pt x="3032916" y="44950"/>
                  <a:pt x="3244730" y="0"/>
                </a:cubicBezTo>
                <a:cubicBezTo>
                  <a:pt x="3456544" y="-44950"/>
                  <a:pt x="3675507" y="50325"/>
                  <a:pt x="3893675" y="0"/>
                </a:cubicBezTo>
                <a:cubicBezTo>
                  <a:pt x="4111843" y="-50325"/>
                  <a:pt x="4156276" y="7641"/>
                  <a:pt x="4328291" y="0"/>
                </a:cubicBezTo>
                <a:cubicBezTo>
                  <a:pt x="4500306" y="-7641"/>
                  <a:pt x="4966020" y="18364"/>
                  <a:pt x="5358269" y="0"/>
                </a:cubicBezTo>
                <a:cubicBezTo>
                  <a:pt x="5386502" y="148144"/>
                  <a:pt x="5340422" y="225684"/>
                  <a:pt x="5358269" y="320088"/>
                </a:cubicBezTo>
                <a:cubicBezTo>
                  <a:pt x="5376116" y="414492"/>
                  <a:pt x="5350979" y="499920"/>
                  <a:pt x="5358269" y="615553"/>
                </a:cubicBezTo>
                <a:cubicBezTo>
                  <a:pt x="5133753" y="623137"/>
                  <a:pt x="4977163" y="564052"/>
                  <a:pt x="4870071" y="615553"/>
                </a:cubicBezTo>
                <a:cubicBezTo>
                  <a:pt x="4762979" y="667054"/>
                  <a:pt x="4513151" y="612833"/>
                  <a:pt x="4167543" y="615553"/>
                </a:cubicBezTo>
                <a:cubicBezTo>
                  <a:pt x="3821935" y="618273"/>
                  <a:pt x="3743571" y="571865"/>
                  <a:pt x="3625762" y="615553"/>
                </a:cubicBezTo>
                <a:cubicBezTo>
                  <a:pt x="3507953" y="659241"/>
                  <a:pt x="3136624" y="538067"/>
                  <a:pt x="2923233" y="615553"/>
                </a:cubicBezTo>
                <a:cubicBezTo>
                  <a:pt x="2709842" y="693039"/>
                  <a:pt x="2612105" y="585264"/>
                  <a:pt x="2435036" y="615553"/>
                </a:cubicBezTo>
                <a:cubicBezTo>
                  <a:pt x="2257967" y="645842"/>
                  <a:pt x="2116428" y="568811"/>
                  <a:pt x="2000420" y="615553"/>
                </a:cubicBezTo>
                <a:cubicBezTo>
                  <a:pt x="1884412" y="662295"/>
                  <a:pt x="1661586" y="592460"/>
                  <a:pt x="1565805" y="615553"/>
                </a:cubicBezTo>
                <a:cubicBezTo>
                  <a:pt x="1470025" y="638646"/>
                  <a:pt x="1219255" y="577995"/>
                  <a:pt x="916859" y="615553"/>
                </a:cubicBezTo>
                <a:cubicBezTo>
                  <a:pt x="614463" y="653111"/>
                  <a:pt x="380127" y="562232"/>
                  <a:pt x="0" y="615553"/>
                </a:cubicBezTo>
                <a:cubicBezTo>
                  <a:pt x="-15829" y="497579"/>
                  <a:pt x="4299" y="457042"/>
                  <a:pt x="0" y="307777"/>
                </a:cubicBezTo>
                <a:cubicBezTo>
                  <a:pt x="-4299" y="158512"/>
                  <a:pt x="32917" y="147535"/>
                  <a:pt x="0" y="0"/>
                </a:cubicBezTo>
                <a:close/>
              </a:path>
              <a:path w="5358269" h="615553" stroke="0"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71680" y="136043"/>
                  <a:pt x="5327976" y="223444"/>
                  <a:pt x="5358269" y="307777"/>
                </a:cubicBezTo>
                <a:cubicBezTo>
                  <a:pt x="5388562" y="392110"/>
                  <a:pt x="5334820" y="465881"/>
                  <a:pt x="5358269" y="615553"/>
                </a:cubicBezTo>
                <a:cubicBezTo>
                  <a:pt x="5170164" y="660885"/>
                  <a:pt x="5026842" y="595079"/>
                  <a:pt x="4709323" y="615553"/>
                </a:cubicBezTo>
                <a:cubicBezTo>
                  <a:pt x="4391804" y="636027"/>
                  <a:pt x="4325908" y="605985"/>
                  <a:pt x="4006794" y="615553"/>
                </a:cubicBezTo>
                <a:cubicBezTo>
                  <a:pt x="3687680" y="625121"/>
                  <a:pt x="3532230" y="585639"/>
                  <a:pt x="3304266" y="615553"/>
                </a:cubicBezTo>
                <a:cubicBezTo>
                  <a:pt x="3076302" y="645467"/>
                  <a:pt x="2976372" y="567560"/>
                  <a:pt x="2816068" y="615553"/>
                </a:cubicBezTo>
                <a:cubicBezTo>
                  <a:pt x="2655764" y="663546"/>
                  <a:pt x="2423382" y="592198"/>
                  <a:pt x="2220705" y="615553"/>
                </a:cubicBezTo>
                <a:cubicBezTo>
                  <a:pt x="2018028" y="638908"/>
                  <a:pt x="1827664" y="589332"/>
                  <a:pt x="1518176" y="615553"/>
                </a:cubicBezTo>
                <a:cubicBezTo>
                  <a:pt x="1208688" y="641774"/>
                  <a:pt x="1173579" y="557580"/>
                  <a:pt x="922813" y="615553"/>
                </a:cubicBezTo>
                <a:cubicBezTo>
                  <a:pt x="672047" y="673526"/>
                  <a:pt x="302498" y="544793"/>
                  <a:pt x="0" y="615553"/>
                </a:cubicBezTo>
                <a:cubicBezTo>
                  <a:pt x="-7878" y="512022"/>
                  <a:pt x="28101" y="439440"/>
                  <a:pt x="0" y="320088"/>
                </a:cubicBezTo>
                <a:cubicBezTo>
                  <a:pt x="-28101" y="200737"/>
                  <a:pt x="6908" y="117992"/>
                  <a:pt x="0" y="0"/>
                </a:cubicBezTo>
                <a:close/>
              </a:path>
            </a:pathLst>
          </a:custGeom>
          <a:solidFill>
            <a:schemeClr val="accent4">
              <a:lumMod val="20000"/>
              <a:lumOff val="80000"/>
            </a:schemeClr>
          </a:solidFill>
          <a:ln w="12700" cap="flat">
            <a:solidFill>
              <a:schemeClr val="accent4"/>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700" spc="50" dirty="0">
                <a:latin typeface="Fibel Nord"/>
              </a:rPr>
              <a:t>An einem Samstagmorgen wachte Matteo vom Duft leckerer Kekse auf. </a:t>
            </a:r>
            <a:endParaRPr spc="50" dirty="0"/>
          </a:p>
        </p:txBody>
      </p:sp>
      <p:sp>
        <p:nvSpPr>
          <p:cNvPr id="19" name="Textfeld 18"/>
          <p:cNvSpPr txBox="1"/>
          <p:nvPr/>
        </p:nvSpPr>
        <p:spPr bwMode="auto">
          <a:xfrm>
            <a:off x="1137276" y="6483177"/>
            <a:ext cx="5358269" cy="1138773"/>
          </a:xfrm>
          <a:custGeom>
            <a:avLst/>
            <a:gdLst>
              <a:gd name="connsiteX0" fmla="*/ 0 w 5358269"/>
              <a:gd name="connsiteY0" fmla="*/ 0 h 1400383"/>
              <a:gd name="connsiteX1" fmla="*/ 434615 w 5358269"/>
              <a:gd name="connsiteY1" fmla="*/ 0 h 1400383"/>
              <a:gd name="connsiteX2" fmla="*/ 1137144 w 5358269"/>
              <a:gd name="connsiteY2" fmla="*/ 0 h 1400383"/>
              <a:gd name="connsiteX3" fmla="*/ 1786090 w 5358269"/>
              <a:gd name="connsiteY3" fmla="*/ 0 h 1400383"/>
              <a:gd name="connsiteX4" fmla="*/ 2220705 w 5358269"/>
              <a:gd name="connsiteY4" fmla="*/ 0 h 1400383"/>
              <a:gd name="connsiteX5" fmla="*/ 2762485 w 5358269"/>
              <a:gd name="connsiteY5" fmla="*/ 0 h 1400383"/>
              <a:gd name="connsiteX6" fmla="*/ 3465014 w 5358269"/>
              <a:gd name="connsiteY6" fmla="*/ 0 h 1400383"/>
              <a:gd name="connsiteX7" fmla="*/ 4060377 w 5358269"/>
              <a:gd name="connsiteY7" fmla="*/ 0 h 1400383"/>
              <a:gd name="connsiteX8" fmla="*/ 4709323 w 5358269"/>
              <a:gd name="connsiteY8" fmla="*/ 0 h 1400383"/>
              <a:gd name="connsiteX9" fmla="*/ 5358269 w 5358269"/>
              <a:gd name="connsiteY9" fmla="*/ 0 h 1400383"/>
              <a:gd name="connsiteX10" fmla="*/ 5358269 w 5358269"/>
              <a:gd name="connsiteY10" fmla="*/ 466794 h 1400383"/>
              <a:gd name="connsiteX11" fmla="*/ 5358269 w 5358269"/>
              <a:gd name="connsiteY11" fmla="*/ 947592 h 1400383"/>
              <a:gd name="connsiteX12" fmla="*/ 5358269 w 5358269"/>
              <a:gd name="connsiteY12" fmla="*/ 1400383 h 1400383"/>
              <a:gd name="connsiteX13" fmla="*/ 4923654 w 5358269"/>
              <a:gd name="connsiteY13" fmla="*/ 1400383 h 1400383"/>
              <a:gd name="connsiteX14" fmla="*/ 4489039 w 5358269"/>
              <a:gd name="connsiteY14" fmla="*/ 1400383 h 1400383"/>
              <a:gd name="connsiteX15" fmla="*/ 3840093 w 5358269"/>
              <a:gd name="connsiteY15" fmla="*/ 1400383 h 1400383"/>
              <a:gd name="connsiteX16" fmla="*/ 3405478 w 5358269"/>
              <a:gd name="connsiteY16" fmla="*/ 1400383 h 1400383"/>
              <a:gd name="connsiteX17" fmla="*/ 2810114 w 5358269"/>
              <a:gd name="connsiteY17" fmla="*/ 1400383 h 1400383"/>
              <a:gd name="connsiteX18" fmla="*/ 2321917 w 5358269"/>
              <a:gd name="connsiteY18" fmla="*/ 1400383 h 1400383"/>
              <a:gd name="connsiteX19" fmla="*/ 1726553 w 5358269"/>
              <a:gd name="connsiteY19" fmla="*/ 1400383 h 1400383"/>
              <a:gd name="connsiteX20" fmla="*/ 1131190 w 5358269"/>
              <a:gd name="connsiteY20" fmla="*/ 1400383 h 1400383"/>
              <a:gd name="connsiteX21" fmla="*/ 535827 w 5358269"/>
              <a:gd name="connsiteY21" fmla="*/ 1400383 h 1400383"/>
              <a:gd name="connsiteX22" fmla="*/ 0 w 5358269"/>
              <a:gd name="connsiteY22" fmla="*/ 1400383 h 1400383"/>
              <a:gd name="connsiteX23" fmla="*/ 0 w 5358269"/>
              <a:gd name="connsiteY23" fmla="*/ 947592 h 1400383"/>
              <a:gd name="connsiteX24" fmla="*/ 0 w 5358269"/>
              <a:gd name="connsiteY24" fmla="*/ 480798 h 1400383"/>
              <a:gd name="connsiteX25" fmla="*/ 0 w 5358269"/>
              <a:gd name="connsiteY25"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58269" h="1400383" fill="none" extrusionOk="0">
                <a:moveTo>
                  <a:pt x="0" y="0"/>
                </a:moveTo>
                <a:cubicBezTo>
                  <a:pt x="96615" y="-3758"/>
                  <a:pt x="276914" y="24662"/>
                  <a:pt x="434615" y="0"/>
                </a:cubicBezTo>
                <a:cubicBezTo>
                  <a:pt x="592317" y="-24662"/>
                  <a:pt x="925330" y="44950"/>
                  <a:pt x="1137144" y="0"/>
                </a:cubicBezTo>
                <a:cubicBezTo>
                  <a:pt x="1348958" y="-44950"/>
                  <a:pt x="1567249" y="48846"/>
                  <a:pt x="1786090" y="0"/>
                </a:cubicBezTo>
                <a:cubicBezTo>
                  <a:pt x="2004931" y="-48846"/>
                  <a:pt x="2055820" y="17123"/>
                  <a:pt x="2220705" y="0"/>
                </a:cubicBezTo>
                <a:cubicBezTo>
                  <a:pt x="2385591" y="-17123"/>
                  <a:pt x="2537038" y="60216"/>
                  <a:pt x="2762485" y="0"/>
                </a:cubicBezTo>
                <a:cubicBezTo>
                  <a:pt x="2987932" y="-60216"/>
                  <a:pt x="3299075" y="15515"/>
                  <a:pt x="3465014" y="0"/>
                </a:cubicBezTo>
                <a:cubicBezTo>
                  <a:pt x="3630953" y="-15515"/>
                  <a:pt x="3801815" y="9781"/>
                  <a:pt x="4060377" y="0"/>
                </a:cubicBezTo>
                <a:cubicBezTo>
                  <a:pt x="4318939" y="-9781"/>
                  <a:pt x="4558626" y="48761"/>
                  <a:pt x="4709323" y="0"/>
                </a:cubicBezTo>
                <a:cubicBezTo>
                  <a:pt x="4860020" y="-48761"/>
                  <a:pt x="5123684" y="45509"/>
                  <a:pt x="5358269" y="0"/>
                </a:cubicBezTo>
                <a:cubicBezTo>
                  <a:pt x="5359821" y="141737"/>
                  <a:pt x="5327507" y="371596"/>
                  <a:pt x="5358269" y="466794"/>
                </a:cubicBezTo>
                <a:cubicBezTo>
                  <a:pt x="5389031" y="561992"/>
                  <a:pt x="5354517" y="847410"/>
                  <a:pt x="5358269" y="947592"/>
                </a:cubicBezTo>
                <a:cubicBezTo>
                  <a:pt x="5362021" y="1047774"/>
                  <a:pt x="5322725" y="1277802"/>
                  <a:pt x="5358269" y="1400383"/>
                </a:cubicBezTo>
                <a:cubicBezTo>
                  <a:pt x="5194399" y="1407429"/>
                  <a:pt x="5039236" y="1396950"/>
                  <a:pt x="4923654" y="1400383"/>
                </a:cubicBezTo>
                <a:cubicBezTo>
                  <a:pt x="4808072" y="1403816"/>
                  <a:pt x="4584820" y="1377290"/>
                  <a:pt x="4489039" y="1400383"/>
                </a:cubicBezTo>
                <a:cubicBezTo>
                  <a:pt x="4393259" y="1423476"/>
                  <a:pt x="4142489" y="1362825"/>
                  <a:pt x="3840093" y="1400383"/>
                </a:cubicBezTo>
                <a:cubicBezTo>
                  <a:pt x="3537697" y="1437941"/>
                  <a:pt x="3611555" y="1398614"/>
                  <a:pt x="3405478" y="1400383"/>
                </a:cubicBezTo>
                <a:cubicBezTo>
                  <a:pt x="3199402" y="1402152"/>
                  <a:pt x="2983677" y="1365517"/>
                  <a:pt x="2810114" y="1400383"/>
                </a:cubicBezTo>
                <a:cubicBezTo>
                  <a:pt x="2636551" y="1435249"/>
                  <a:pt x="2560412" y="1398957"/>
                  <a:pt x="2321917" y="1400383"/>
                </a:cubicBezTo>
                <a:cubicBezTo>
                  <a:pt x="2083422" y="1401809"/>
                  <a:pt x="1867810" y="1361886"/>
                  <a:pt x="1726553" y="1400383"/>
                </a:cubicBezTo>
                <a:cubicBezTo>
                  <a:pt x="1585296" y="1438880"/>
                  <a:pt x="1255759" y="1344902"/>
                  <a:pt x="1131190" y="1400383"/>
                </a:cubicBezTo>
                <a:cubicBezTo>
                  <a:pt x="1006621" y="1455864"/>
                  <a:pt x="785727" y="1369743"/>
                  <a:pt x="535827" y="1400383"/>
                </a:cubicBezTo>
                <a:cubicBezTo>
                  <a:pt x="285927" y="1431023"/>
                  <a:pt x="126136" y="1379752"/>
                  <a:pt x="0" y="1400383"/>
                </a:cubicBezTo>
                <a:cubicBezTo>
                  <a:pt x="-31097" y="1219889"/>
                  <a:pt x="41309" y="1112823"/>
                  <a:pt x="0" y="947592"/>
                </a:cubicBezTo>
                <a:cubicBezTo>
                  <a:pt x="-41309" y="782361"/>
                  <a:pt x="12735" y="628203"/>
                  <a:pt x="0" y="480798"/>
                </a:cubicBezTo>
                <a:cubicBezTo>
                  <a:pt x="-12735" y="333393"/>
                  <a:pt x="38698" y="113614"/>
                  <a:pt x="0" y="0"/>
                </a:cubicBezTo>
                <a:close/>
              </a:path>
              <a:path w="5358269" h="1400383" stroke="0"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59247" y="200018"/>
                  <a:pt x="5347069" y="324312"/>
                  <a:pt x="5358269" y="466794"/>
                </a:cubicBezTo>
                <a:cubicBezTo>
                  <a:pt x="5369469" y="609276"/>
                  <a:pt x="5348572" y="783395"/>
                  <a:pt x="5358269" y="933589"/>
                </a:cubicBezTo>
                <a:cubicBezTo>
                  <a:pt x="5367966" y="1083784"/>
                  <a:pt x="5333568" y="1213860"/>
                  <a:pt x="5358269" y="1400383"/>
                </a:cubicBezTo>
                <a:cubicBezTo>
                  <a:pt x="5185446" y="1439022"/>
                  <a:pt x="5056610" y="1369695"/>
                  <a:pt x="4923654" y="1400383"/>
                </a:cubicBezTo>
                <a:cubicBezTo>
                  <a:pt x="4790698" y="1431071"/>
                  <a:pt x="4454890" y="1371294"/>
                  <a:pt x="4221125" y="1400383"/>
                </a:cubicBezTo>
                <a:cubicBezTo>
                  <a:pt x="3987360" y="1429472"/>
                  <a:pt x="3893231" y="1352390"/>
                  <a:pt x="3732927" y="1400383"/>
                </a:cubicBezTo>
                <a:cubicBezTo>
                  <a:pt x="3572623" y="1448376"/>
                  <a:pt x="3340241" y="1377028"/>
                  <a:pt x="3137564" y="1400383"/>
                </a:cubicBezTo>
                <a:cubicBezTo>
                  <a:pt x="2934887" y="1423738"/>
                  <a:pt x="2742847" y="1372221"/>
                  <a:pt x="2435036" y="1400383"/>
                </a:cubicBezTo>
                <a:cubicBezTo>
                  <a:pt x="2127225" y="1428545"/>
                  <a:pt x="2094860" y="1344243"/>
                  <a:pt x="1839672" y="1400383"/>
                </a:cubicBezTo>
                <a:cubicBezTo>
                  <a:pt x="1584484" y="1456523"/>
                  <a:pt x="1607002" y="1348838"/>
                  <a:pt x="1405057" y="1400383"/>
                </a:cubicBezTo>
                <a:cubicBezTo>
                  <a:pt x="1203113" y="1451928"/>
                  <a:pt x="1145178" y="1347795"/>
                  <a:pt x="916859" y="1400383"/>
                </a:cubicBezTo>
                <a:cubicBezTo>
                  <a:pt x="688540" y="1452971"/>
                  <a:pt x="235310" y="1322123"/>
                  <a:pt x="0" y="1400383"/>
                </a:cubicBezTo>
                <a:cubicBezTo>
                  <a:pt x="-46836" y="1274087"/>
                  <a:pt x="8281" y="1105506"/>
                  <a:pt x="0" y="933589"/>
                </a:cubicBezTo>
                <a:cubicBezTo>
                  <a:pt x="-8281" y="761672"/>
                  <a:pt x="39823" y="626415"/>
                  <a:pt x="0" y="466794"/>
                </a:cubicBezTo>
                <a:cubicBezTo>
                  <a:pt x="-39823" y="307173"/>
                  <a:pt x="30819" y="178477"/>
                  <a:pt x="0" y="0"/>
                </a:cubicBezTo>
                <a:close/>
              </a:path>
            </a:pathLst>
          </a:custGeom>
          <a:solidFill>
            <a:schemeClr val="accent5">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700" spc="50" dirty="0">
                <a:latin typeface="Fibel Nord"/>
              </a:rPr>
              <a:t>Maria sah ihn durchdringend an. Schließlich lachte sie und rief: „Zum Glück habe ich zwei Keksbleche gebacken!"  Triumphierend holte sie eine zweite Dose aus dem Schrank. Und so war der Geburtstag gerettet – Kekse für alle!</a:t>
            </a:r>
            <a:endParaRPr spc="50" dirty="0"/>
          </a:p>
        </p:txBody>
      </p:sp>
      <p:sp>
        <p:nvSpPr>
          <p:cNvPr id="20" name="Textfeld 19"/>
          <p:cNvSpPr txBox="1"/>
          <p:nvPr/>
        </p:nvSpPr>
        <p:spPr bwMode="auto">
          <a:xfrm>
            <a:off x="1137276" y="3224679"/>
            <a:ext cx="5358269" cy="1923604"/>
          </a:xfrm>
          <a:custGeom>
            <a:avLst/>
            <a:gdLst>
              <a:gd name="connsiteX0" fmla="*/ 0 w 5358269"/>
              <a:gd name="connsiteY0" fmla="*/ 0 h 2185214"/>
              <a:gd name="connsiteX1" fmla="*/ 648946 w 5358269"/>
              <a:gd name="connsiteY1" fmla="*/ 0 h 2185214"/>
              <a:gd name="connsiteX2" fmla="*/ 1083561 w 5358269"/>
              <a:gd name="connsiteY2" fmla="*/ 0 h 2185214"/>
              <a:gd name="connsiteX3" fmla="*/ 1625342 w 5358269"/>
              <a:gd name="connsiteY3" fmla="*/ 0 h 2185214"/>
              <a:gd name="connsiteX4" fmla="*/ 2327870 w 5358269"/>
              <a:gd name="connsiteY4" fmla="*/ 0 h 2185214"/>
              <a:gd name="connsiteX5" fmla="*/ 2923233 w 5358269"/>
              <a:gd name="connsiteY5" fmla="*/ 0 h 2185214"/>
              <a:gd name="connsiteX6" fmla="*/ 3572179 w 5358269"/>
              <a:gd name="connsiteY6" fmla="*/ 0 h 2185214"/>
              <a:gd name="connsiteX7" fmla="*/ 4113960 w 5358269"/>
              <a:gd name="connsiteY7" fmla="*/ 0 h 2185214"/>
              <a:gd name="connsiteX8" fmla="*/ 4709323 w 5358269"/>
              <a:gd name="connsiteY8" fmla="*/ 0 h 2185214"/>
              <a:gd name="connsiteX9" fmla="*/ 5358269 w 5358269"/>
              <a:gd name="connsiteY9" fmla="*/ 0 h 2185214"/>
              <a:gd name="connsiteX10" fmla="*/ 5358269 w 5358269"/>
              <a:gd name="connsiteY10" fmla="*/ 502599 h 2185214"/>
              <a:gd name="connsiteX11" fmla="*/ 5358269 w 5358269"/>
              <a:gd name="connsiteY11" fmla="*/ 983346 h 2185214"/>
              <a:gd name="connsiteX12" fmla="*/ 5358269 w 5358269"/>
              <a:gd name="connsiteY12" fmla="*/ 1485946 h 2185214"/>
              <a:gd name="connsiteX13" fmla="*/ 5358269 w 5358269"/>
              <a:gd name="connsiteY13" fmla="*/ 2185214 h 2185214"/>
              <a:gd name="connsiteX14" fmla="*/ 4762906 w 5358269"/>
              <a:gd name="connsiteY14" fmla="*/ 2185214 h 2185214"/>
              <a:gd name="connsiteX15" fmla="*/ 4167543 w 5358269"/>
              <a:gd name="connsiteY15" fmla="*/ 2185214 h 2185214"/>
              <a:gd name="connsiteX16" fmla="*/ 3679345 w 5358269"/>
              <a:gd name="connsiteY16" fmla="*/ 2185214 h 2185214"/>
              <a:gd name="connsiteX17" fmla="*/ 3083981 w 5358269"/>
              <a:gd name="connsiteY17" fmla="*/ 2185214 h 2185214"/>
              <a:gd name="connsiteX18" fmla="*/ 2488618 w 5358269"/>
              <a:gd name="connsiteY18" fmla="*/ 2185214 h 2185214"/>
              <a:gd name="connsiteX19" fmla="*/ 1893255 w 5358269"/>
              <a:gd name="connsiteY19" fmla="*/ 2185214 h 2185214"/>
              <a:gd name="connsiteX20" fmla="*/ 1297892 w 5358269"/>
              <a:gd name="connsiteY20" fmla="*/ 2185214 h 2185214"/>
              <a:gd name="connsiteX21" fmla="*/ 756111 w 5358269"/>
              <a:gd name="connsiteY21" fmla="*/ 2185214 h 2185214"/>
              <a:gd name="connsiteX22" fmla="*/ 0 w 5358269"/>
              <a:gd name="connsiteY22" fmla="*/ 2185214 h 2185214"/>
              <a:gd name="connsiteX23" fmla="*/ 0 w 5358269"/>
              <a:gd name="connsiteY23" fmla="*/ 1638911 h 2185214"/>
              <a:gd name="connsiteX24" fmla="*/ 0 w 5358269"/>
              <a:gd name="connsiteY24" fmla="*/ 1070755 h 2185214"/>
              <a:gd name="connsiteX25" fmla="*/ 0 w 5358269"/>
              <a:gd name="connsiteY25" fmla="*/ 502599 h 2185214"/>
              <a:gd name="connsiteX26" fmla="*/ 0 w 5358269"/>
              <a:gd name="connsiteY26" fmla="*/ 0 h 218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58269" h="2185214" fill="none" extrusionOk="0">
                <a:moveTo>
                  <a:pt x="0" y="0"/>
                </a:moveTo>
                <a:cubicBezTo>
                  <a:pt x="295361" y="-19793"/>
                  <a:pt x="430105" y="48846"/>
                  <a:pt x="648946" y="0"/>
                </a:cubicBezTo>
                <a:cubicBezTo>
                  <a:pt x="867787" y="-48846"/>
                  <a:pt x="918676" y="17123"/>
                  <a:pt x="1083561" y="0"/>
                </a:cubicBezTo>
                <a:cubicBezTo>
                  <a:pt x="1248447" y="-17123"/>
                  <a:pt x="1395192" y="56848"/>
                  <a:pt x="1625342" y="0"/>
                </a:cubicBezTo>
                <a:cubicBezTo>
                  <a:pt x="1855492" y="-56848"/>
                  <a:pt x="2165410" y="18472"/>
                  <a:pt x="2327870" y="0"/>
                </a:cubicBezTo>
                <a:cubicBezTo>
                  <a:pt x="2490330" y="-18472"/>
                  <a:pt x="2664671" y="9781"/>
                  <a:pt x="2923233" y="0"/>
                </a:cubicBezTo>
                <a:cubicBezTo>
                  <a:pt x="3181795" y="-9781"/>
                  <a:pt x="3421482" y="48761"/>
                  <a:pt x="3572179" y="0"/>
                </a:cubicBezTo>
                <a:cubicBezTo>
                  <a:pt x="3722876" y="-48761"/>
                  <a:pt x="4004730" y="38558"/>
                  <a:pt x="4113960" y="0"/>
                </a:cubicBezTo>
                <a:cubicBezTo>
                  <a:pt x="4223190" y="-38558"/>
                  <a:pt x="4415743" y="7637"/>
                  <a:pt x="4709323" y="0"/>
                </a:cubicBezTo>
                <a:cubicBezTo>
                  <a:pt x="5002903" y="-7637"/>
                  <a:pt x="5080999" y="34524"/>
                  <a:pt x="5358269" y="0"/>
                </a:cubicBezTo>
                <a:cubicBezTo>
                  <a:pt x="5380555" y="132460"/>
                  <a:pt x="5340221" y="375578"/>
                  <a:pt x="5358269" y="502599"/>
                </a:cubicBezTo>
                <a:cubicBezTo>
                  <a:pt x="5376317" y="629620"/>
                  <a:pt x="5307438" y="783103"/>
                  <a:pt x="5358269" y="983346"/>
                </a:cubicBezTo>
                <a:cubicBezTo>
                  <a:pt x="5409100" y="1183589"/>
                  <a:pt x="5311139" y="1385236"/>
                  <a:pt x="5358269" y="1485946"/>
                </a:cubicBezTo>
                <a:cubicBezTo>
                  <a:pt x="5405399" y="1586656"/>
                  <a:pt x="5333488" y="1852469"/>
                  <a:pt x="5358269" y="2185214"/>
                </a:cubicBezTo>
                <a:cubicBezTo>
                  <a:pt x="5216009" y="2196303"/>
                  <a:pt x="4913833" y="2160525"/>
                  <a:pt x="4762906" y="2185214"/>
                </a:cubicBezTo>
                <a:cubicBezTo>
                  <a:pt x="4611979" y="2209903"/>
                  <a:pt x="4335651" y="2143273"/>
                  <a:pt x="4167543" y="2185214"/>
                </a:cubicBezTo>
                <a:cubicBezTo>
                  <a:pt x="3999435" y="2227155"/>
                  <a:pt x="3777545" y="2129817"/>
                  <a:pt x="3679345" y="2185214"/>
                </a:cubicBezTo>
                <a:cubicBezTo>
                  <a:pt x="3581145" y="2240611"/>
                  <a:pt x="3225238" y="2146717"/>
                  <a:pt x="3083981" y="2185214"/>
                </a:cubicBezTo>
                <a:cubicBezTo>
                  <a:pt x="2942724" y="2223711"/>
                  <a:pt x="2613187" y="2129733"/>
                  <a:pt x="2488618" y="2185214"/>
                </a:cubicBezTo>
                <a:cubicBezTo>
                  <a:pt x="2364049" y="2240695"/>
                  <a:pt x="2143155" y="2154574"/>
                  <a:pt x="1893255" y="2185214"/>
                </a:cubicBezTo>
                <a:cubicBezTo>
                  <a:pt x="1643355" y="2215854"/>
                  <a:pt x="1556230" y="2183862"/>
                  <a:pt x="1297892" y="2185214"/>
                </a:cubicBezTo>
                <a:cubicBezTo>
                  <a:pt x="1039554" y="2186566"/>
                  <a:pt x="995457" y="2166812"/>
                  <a:pt x="756111" y="2185214"/>
                </a:cubicBezTo>
                <a:cubicBezTo>
                  <a:pt x="516765" y="2203616"/>
                  <a:pt x="268397" y="2162638"/>
                  <a:pt x="0" y="2185214"/>
                </a:cubicBezTo>
                <a:cubicBezTo>
                  <a:pt x="-58134" y="1996263"/>
                  <a:pt x="52132" y="1911353"/>
                  <a:pt x="0" y="1638911"/>
                </a:cubicBezTo>
                <a:cubicBezTo>
                  <a:pt x="-52132" y="1366469"/>
                  <a:pt x="30401" y="1244475"/>
                  <a:pt x="0" y="1070755"/>
                </a:cubicBezTo>
                <a:cubicBezTo>
                  <a:pt x="-30401" y="897035"/>
                  <a:pt x="6369" y="640154"/>
                  <a:pt x="0" y="502599"/>
                </a:cubicBezTo>
                <a:cubicBezTo>
                  <a:pt x="-6369" y="365044"/>
                  <a:pt x="30834" y="121645"/>
                  <a:pt x="0" y="0"/>
                </a:cubicBezTo>
                <a:close/>
              </a:path>
              <a:path w="5358269" h="2185214" stroke="0"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70592" y="210254"/>
                  <a:pt x="5296683" y="324581"/>
                  <a:pt x="5358269" y="546304"/>
                </a:cubicBezTo>
                <a:cubicBezTo>
                  <a:pt x="5419855" y="768027"/>
                  <a:pt x="5330709" y="869039"/>
                  <a:pt x="5358269" y="1092607"/>
                </a:cubicBezTo>
                <a:cubicBezTo>
                  <a:pt x="5385829" y="1316175"/>
                  <a:pt x="5343164" y="1497145"/>
                  <a:pt x="5358269" y="1660763"/>
                </a:cubicBezTo>
                <a:cubicBezTo>
                  <a:pt x="5373374" y="1824381"/>
                  <a:pt x="5322102" y="2041919"/>
                  <a:pt x="5358269" y="2185214"/>
                </a:cubicBezTo>
                <a:cubicBezTo>
                  <a:pt x="5089560" y="2188485"/>
                  <a:pt x="4889157" y="2165582"/>
                  <a:pt x="4762906" y="2185214"/>
                </a:cubicBezTo>
                <a:cubicBezTo>
                  <a:pt x="4636655" y="2204846"/>
                  <a:pt x="4435012" y="2137221"/>
                  <a:pt x="4274708" y="2185214"/>
                </a:cubicBezTo>
                <a:cubicBezTo>
                  <a:pt x="4114404" y="2233207"/>
                  <a:pt x="3882022" y="2161859"/>
                  <a:pt x="3679345" y="2185214"/>
                </a:cubicBezTo>
                <a:cubicBezTo>
                  <a:pt x="3476668" y="2208569"/>
                  <a:pt x="3286304" y="2158993"/>
                  <a:pt x="2976816" y="2185214"/>
                </a:cubicBezTo>
                <a:cubicBezTo>
                  <a:pt x="2667328" y="2211435"/>
                  <a:pt x="2632219" y="2127241"/>
                  <a:pt x="2381453" y="2185214"/>
                </a:cubicBezTo>
                <a:cubicBezTo>
                  <a:pt x="2130687" y="2243187"/>
                  <a:pt x="2148783" y="2133669"/>
                  <a:pt x="1946838" y="2185214"/>
                </a:cubicBezTo>
                <a:cubicBezTo>
                  <a:pt x="1744894" y="2236759"/>
                  <a:pt x="1686959" y="2132626"/>
                  <a:pt x="1458640" y="2185214"/>
                </a:cubicBezTo>
                <a:cubicBezTo>
                  <a:pt x="1230321" y="2237802"/>
                  <a:pt x="1026121" y="2107053"/>
                  <a:pt x="756111" y="2185214"/>
                </a:cubicBezTo>
                <a:cubicBezTo>
                  <a:pt x="486101" y="2263375"/>
                  <a:pt x="253187" y="2167486"/>
                  <a:pt x="0" y="2185214"/>
                </a:cubicBezTo>
                <a:cubicBezTo>
                  <a:pt x="-13785" y="1975413"/>
                  <a:pt x="49800" y="1862927"/>
                  <a:pt x="0" y="1682615"/>
                </a:cubicBezTo>
                <a:cubicBezTo>
                  <a:pt x="-49800" y="1502303"/>
                  <a:pt x="60060" y="1265212"/>
                  <a:pt x="0" y="1158163"/>
                </a:cubicBezTo>
                <a:cubicBezTo>
                  <a:pt x="-60060" y="1051114"/>
                  <a:pt x="53065" y="798675"/>
                  <a:pt x="0" y="677416"/>
                </a:cubicBezTo>
                <a:cubicBezTo>
                  <a:pt x="-53065" y="556157"/>
                  <a:pt x="69369" y="319551"/>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lvl="2">
              <a:defRPr/>
            </a:pPr>
            <a:r>
              <a:rPr lang="de-DE" sz="1700" spc="50" dirty="0">
                <a:latin typeface="Fibel Nord"/>
              </a:rPr>
              <a:t>In der Küche fehlte seine Mama Maria, doch eine große Keksdose im Schrank lachte ihn an. Vorsichtig öffnete er sie. Da waren ja seine Lieblingskekse! Anfangs wollte Matteo nur einen Keks essen, aber weil es ihm so gut schmeckte, naschte er weiter. Plötzlich erschrak er: Die Dose war fast leer. „Oh nein, bestimmt kriege ich Ärger", dachte er. Daher stellte er die Dose wieder in den Schrank und rannte zurück ins Kinderzimmer.</a:t>
            </a:r>
            <a:endParaRPr spc="50" dirty="0"/>
          </a:p>
        </p:txBody>
      </p:sp>
      <p:sp>
        <p:nvSpPr>
          <p:cNvPr id="21" name="Textfeld 20"/>
          <p:cNvSpPr txBox="1"/>
          <p:nvPr/>
        </p:nvSpPr>
        <p:spPr bwMode="auto">
          <a:xfrm>
            <a:off x="1137275" y="7930414"/>
            <a:ext cx="5358269" cy="1661993"/>
          </a:xfrm>
          <a:custGeom>
            <a:avLst/>
            <a:gdLst>
              <a:gd name="connsiteX0" fmla="*/ 0 w 5358269"/>
              <a:gd name="connsiteY0" fmla="*/ 0 h 1661993"/>
              <a:gd name="connsiteX1" fmla="*/ 434615 w 5358269"/>
              <a:gd name="connsiteY1" fmla="*/ 0 h 1661993"/>
              <a:gd name="connsiteX2" fmla="*/ 1137144 w 5358269"/>
              <a:gd name="connsiteY2" fmla="*/ 0 h 1661993"/>
              <a:gd name="connsiteX3" fmla="*/ 1786090 w 5358269"/>
              <a:gd name="connsiteY3" fmla="*/ 0 h 1661993"/>
              <a:gd name="connsiteX4" fmla="*/ 2220705 w 5358269"/>
              <a:gd name="connsiteY4" fmla="*/ 0 h 1661993"/>
              <a:gd name="connsiteX5" fmla="*/ 2762485 w 5358269"/>
              <a:gd name="connsiteY5" fmla="*/ 0 h 1661993"/>
              <a:gd name="connsiteX6" fmla="*/ 3465014 w 5358269"/>
              <a:gd name="connsiteY6" fmla="*/ 0 h 1661993"/>
              <a:gd name="connsiteX7" fmla="*/ 4060377 w 5358269"/>
              <a:gd name="connsiteY7" fmla="*/ 0 h 1661993"/>
              <a:gd name="connsiteX8" fmla="*/ 4709323 w 5358269"/>
              <a:gd name="connsiteY8" fmla="*/ 0 h 1661993"/>
              <a:gd name="connsiteX9" fmla="*/ 5358269 w 5358269"/>
              <a:gd name="connsiteY9" fmla="*/ 0 h 1661993"/>
              <a:gd name="connsiteX10" fmla="*/ 5358269 w 5358269"/>
              <a:gd name="connsiteY10" fmla="*/ 553998 h 1661993"/>
              <a:gd name="connsiteX11" fmla="*/ 5358269 w 5358269"/>
              <a:gd name="connsiteY11" fmla="*/ 1124615 h 1661993"/>
              <a:gd name="connsiteX12" fmla="*/ 5358269 w 5358269"/>
              <a:gd name="connsiteY12" fmla="*/ 1661993 h 1661993"/>
              <a:gd name="connsiteX13" fmla="*/ 4923654 w 5358269"/>
              <a:gd name="connsiteY13" fmla="*/ 1661993 h 1661993"/>
              <a:gd name="connsiteX14" fmla="*/ 4489039 w 5358269"/>
              <a:gd name="connsiteY14" fmla="*/ 1661993 h 1661993"/>
              <a:gd name="connsiteX15" fmla="*/ 3840093 w 5358269"/>
              <a:gd name="connsiteY15" fmla="*/ 1661993 h 1661993"/>
              <a:gd name="connsiteX16" fmla="*/ 3405478 w 5358269"/>
              <a:gd name="connsiteY16" fmla="*/ 1661993 h 1661993"/>
              <a:gd name="connsiteX17" fmla="*/ 2810114 w 5358269"/>
              <a:gd name="connsiteY17" fmla="*/ 1661993 h 1661993"/>
              <a:gd name="connsiteX18" fmla="*/ 2321917 w 5358269"/>
              <a:gd name="connsiteY18" fmla="*/ 1661993 h 1661993"/>
              <a:gd name="connsiteX19" fmla="*/ 1726553 w 5358269"/>
              <a:gd name="connsiteY19" fmla="*/ 1661993 h 1661993"/>
              <a:gd name="connsiteX20" fmla="*/ 1131190 w 5358269"/>
              <a:gd name="connsiteY20" fmla="*/ 1661993 h 1661993"/>
              <a:gd name="connsiteX21" fmla="*/ 535827 w 5358269"/>
              <a:gd name="connsiteY21" fmla="*/ 1661993 h 1661993"/>
              <a:gd name="connsiteX22" fmla="*/ 0 w 5358269"/>
              <a:gd name="connsiteY22" fmla="*/ 1661993 h 1661993"/>
              <a:gd name="connsiteX23" fmla="*/ 0 w 5358269"/>
              <a:gd name="connsiteY23" fmla="*/ 1124615 h 1661993"/>
              <a:gd name="connsiteX24" fmla="*/ 0 w 5358269"/>
              <a:gd name="connsiteY24" fmla="*/ 570618 h 1661993"/>
              <a:gd name="connsiteX25" fmla="*/ 0 w 5358269"/>
              <a:gd name="connsiteY25" fmla="*/ 0 h 166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58269" h="1661993" fill="none" extrusionOk="0">
                <a:moveTo>
                  <a:pt x="0" y="0"/>
                </a:moveTo>
                <a:cubicBezTo>
                  <a:pt x="96615" y="-3758"/>
                  <a:pt x="276914" y="24662"/>
                  <a:pt x="434615" y="0"/>
                </a:cubicBezTo>
                <a:cubicBezTo>
                  <a:pt x="592317" y="-24662"/>
                  <a:pt x="925330" y="44950"/>
                  <a:pt x="1137144" y="0"/>
                </a:cubicBezTo>
                <a:cubicBezTo>
                  <a:pt x="1348958" y="-44950"/>
                  <a:pt x="1567249" y="48846"/>
                  <a:pt x="1786090" y="0"/>
                </a:cubicBezTo>
                <a:cubicBezTo>
                  <a:pt x="2004931" y="-48846"/>
                  <a:pt x="2055820" y="17123"/>
                  <a:pt x="2220705" y="0"/>
                </a:cubicBezTo>
                <a:cubicBezTo>
                  <a:pt x="2385591" y="-17123"/>
                  <a:pt x="2537038" y="60216"/>
                  <a:pt x="2762485" y="0"/>
                </a:cubicBezTo>
                <a:cubicBezTo>
                  <a:pt x="2987932" y="-60216"/>
                  <a:pt x="3299075" y="15515"/>
                  <a:pt x="3465014" y="0"/>
                </a:cubicBezTo>
                <a:cubicBezTo>
                  <a:pt x="3630953" y="-15515"/>
                  <a:pt x="3801815" y="9781"/>
                  <a:pt x="4060377" y="0"/>
                </a:cubicBezTo>
                <a:cubicBezTo>
                  <a:pt x="4318939" y="-9781"/>
                  <a:pt x="4558626" y="48761"/>
                  <a:pt x="4709323" y="0"/>
                </a:cubicBezTo>
                <a:cubicBezTo>
                  <a:pt x="4860020" y="-48761"/>
                  <a:pt x="5123684" y="45509"/>
                  <a:pt x="5358269" y="0"/>
                </a:cubicBezTo>
                <a:cubicBezTo>
                  <a:pt x="5394018" y="198460"/>
                  <a:pt x="5311292" y="377526"/>
                  <a:pt x="5358269" y="553998"/>
                </a:cubicBezTo>
                <a:cubicBezTo>
                  <a:pt x="5405246" y="730470"/>
                  <a:pt x="5306068" y="935593"/>
                  <a:pt x="5358269" y="1124615"/>
                </a:cubicBezTo>
                <a:cubicBezTo>
                  <a:pt x="5410470" y="1313637"/>
                  <a:pt x="5303674" y="1436686"/>
                  <a:pt x="5358269" y="1661993"/>
                </a:cubicBezTo>
                <a:cubicBezTo>
                  <a:pt x="5194399" y="1669039"/>
                  <a:pt x="5039236" y="1658560"/>
                  <a:pt x="4923654" y="1661993"/>
                </a:cubicBezTo>
                <a:cubicBezTo>
                  <a:pt x="4808072" y="1665426"/>
                  <a:pt x="4584820" y="1638900"/>
                  <a:pt x="4489039" y="1661993"/>
                </a:cubicBezTo>
                <a:cubicBezTo>
                  <a:pt x="4393259" y="1685086"/>
                  <a:pt x="4142489" y="1624435"/>
                  <a:pt x="3840093" y="1661993"/>
                </a:cubicBezTo>
                <a:cubicBezTo>
                  <a:pt x="3537697" y="1699551"/>
                  <a:pt x="3611555" y="1660224"/>
                  <a:pt x="3405478" y="1661993"/>
                </a:cubicBezTo>
                <a:cubicBezTo>
                  <a:pt x="3199402" y="1663762"/>
                  <a:pt x="2983677" y="1627127"/>
                  <a:pt x="2810114" y="1661993"/>
                </a:cubicBezTo>
                <a:cubicBezTo>
                  <a:pt x="2636551" y="1696859"/>
                  <a:pt x="2560412" y="1660567"/>
                  <a:pt x="2321917" y="1661993"/>
                </a:cubicBezTo>
                <a:cubicBezTo>
                  <a:pt x="2083422" y="1663419"/>
                  <a:pt x="1867810" y="1623496"/>
                  <a:pt x="1726553" y="1661993"/>
                </a:cubicBezTo>
                <a:cubicBezTo>
                  <a:pt x="1585296" y="1700490"/>
                  <a:pt x="1255759" y="1606512"/>
                  <a:pt x="1131190" y="1661993"/>
                </a:cubicBezTo>
                <a:cubicBezTo>
                  <a:pt x="1006621" y="1717474"/>
                  <a:pt x="785727" y="1631353"/>
                  <a:pt x="535827" y="1661993"/>
                </a:cubicBezTo>
                <a:cubicBezTo>
                  <a:pt x="285927" y="1692633"/>
                  <a:pt x="126136" y="1641362"/>
                  <a:pt x="0" y="1661993"/>
                </a:cubicBezTo>
                <a:cubicBezTo>
                  <a:pt x="-59320" y="1496252"/>
                  <a:pt x="45712" y="1343754"/>
                  <a:pt x="0" y="1124615"/>
                </a:cubicBezTo>
                <a:cubicBezTo>
                  <a:pt x="-45712" y="905476"/>
                  <a:pt x="37802" y="804564"/>
                  <a:pt x="0" y="570618"/>
                </a:cubicBezTo>
                <a:cubicBezTo>
                  <a:pt x="-37802" y="336672"/>
                  <a:pt x="61048" y="233010"/>
                  <a:pt x="0" y="0"/>
                </a:cubicBezTo>
                <a:close/>
              </a:path>
              <a:path w="5358269" h="1661993" stroke="0"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97549" y="144667"/>
                  <a:pt x="5303034" y="296943"/>
                  <a:pt x="5358269" y="553998"/>
                </a:cubicBezTo>
                <a:cubicBezTo>
                  <a:pt x="5413504" y="811053"/>
                  <a:pt x="5313130" y="922254"/>
                  <a:pt x="5358269" y="1107995"/>
                </a:cubicBezTo>
                <a:cubicBezTo>
                  <a:pt x="5403408" y="1293736"/>
                  <a:pt x="5347010" y="1422335"/>
                  <a:pt x="5358269" y="1661993"/>
                </a:cubicBezTo>
                <a:cubicBezTo>
                  <a:pt x="5185446" y="1700632"/>
                  <a:pt x="5056610" y="1631305"/>
                  <a:pt x="4923654" y="1661993"/>
                </a:cubicBezTo>
                <a:cubicBezTo>
                  <a:pt x="4790698" y="1692681"/>
                  <a:pt x="4454890" y="1632904"/>
                  <a:pt x="4221125" y="1661993"/>
                </a:cubicBezTo>
                <a:cubicBezTo>
                  <a:pt x="3987360" y="1691082"/>
                  <a:pt x="3893231" y="1614000"/>
                  <a:pt x="3732927" y="1661993"/>
                </a:cubicBezTo>
                <a:cubicBezTo>
                  <a:pt x="3572623" y="1709986"/>
                  <a:pt x="3340241" y="1638638"/>
                  <a:pt x="3137564" y="1661993"/>
                </a:cubicBezTo>
                <a:cubicBezTo>
                  <a:pt x="2934887" y="1685348"/>
                  <a:pt x="2742847" y="1633831"/>
                  <a:pt x="2435036" y="1661993"/>
                </a:cubicBezTo>
                <a:cubicBezTo>
                  <a:pt x="2127225" y="1690155"/>
                  <a:pt x="2094860" y="1605853"/>
                  <a:pt x="1839672" y="1661993"/>
                </a:cubicBezTo>
                <a:cubicBezTo>
                  <a:pt x="1584484" y="1718133"/>
                  <a:pt x="1607002" y="1610448"/>
                  <a:pt x="1405057" y="1661993"/>
                </a:cubicBezTo>
                <a:cubicBezTo>
                  <a:pt x="1203113" y="1713538"/>
                  <a:pt x="1145178" y="1609405"/>
                  <a:pt x="916859" y="1661993"/>
                </a:cubicBezTo>
                <a:cubicBezTo>
                  <a:pt x="688540" y="1714581"/>
                  <a:pt x="235310" y="1583733"/>
                  <a:pt x="0" y="1661993"/>
                </a:cubicBezTo>
                <a:cubicBezTo>
                  <a:pt x="-55996" y="1478288"/>
                  <a:pt x="30009" y="1317405"/>
                  <a:pt x="0" y="1107995"/>
                </a:cubicBezTo>
                <a:cubicBezTo>
                  <a:pt x="-30009" y="898585"/>
                  <a:pt x="28960" y="789715"/>
                  <a:pt x="0" y="553998"/>
                </a:cubicBezTo>
                <a:cubicBezTo>
                  <a:pt x="-28960" y="318281"/>
                  <a:pt x="13225" y="137943"/>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700" spc="50" dirty="0">
                <a:latin typeface="Fibel Nord"/>
              </a:rPr>
              <a:t>Am nächsten Tag war Matteos Geburtstag. Als alle Freunde kamen, strahlte Maria und rief: „Überraschung!" Aber was war das? Nur ein Keks lag in der Dose! „Wir wurden bestohlen!“, rief Maria empört. Da blickten alle Kinder betrübt auf den einsamen Keks. Nur Matteo fühlte sich ganz klein und wurde rot wie eine Tomate. </a:t>
            </a:r>
            <a:endParaRPr spc="50" dirty="0"/>
          </a:p>
        </p:txBody>
      </p:sp>
      <p:sp>
        <p:nvSpPr>
          <p:cNvPr id="24" name="Textfeld 23"/>
          <p:cNvSpPr txBox="1"/>
          <p:nvPr/>
        </p:nvSpPr>
        <p:spPr bwMode="auto">
          <a:xfrm>
            <a:off x="439539" y="2716037"/>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fill="none" extrusionOk="0">
                <a:moveTo>
                  <a:pt x="0" y="0"/>
                </a:moveTo>
                <a:cubicBezTo>
                  <a:pt x="122581" y="-35402"/>
                  <a:pt x="282165" y="26480"/>
                  <a:pt x="466274" y="0"/>
                </a:cubicBezTo>
                <a:cubicBezTo>
                  <a:pt x="466540" y="117485"/>
                  <a:pt x="444670" y="254421"/>
                  <a:pt x="466274" y="369332"/>
                </a:cubicBezTo>
                <a:cubicBezTo>
                  <a:pt x="364241" y="408810"/>
                  <a:pt x="120886" y="322718"/>
                  <a:pt x="0" y="369332"/>
                </a:cubicBezTo>
                <a:cubicBezTo>
                  <a:pt x="-23091" y="286583"/>
                  <a:pt x="11259" y="152191"/>
                  <a:pt x="0" y="0"/>
                </a:cubicBezTo>
                <a:close/>
              </a:path>
              <a:path w="466274" h="369332" stroke="0"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chemeClr val="accent4">
              <a:lumMod val="20000"/>
              <a:lumOff val="80000"/>
            </a:schemeClr>
          </a:solidFill>
          <a:ln w="12700" cap="flat">
            <a:solidFill>
              <a:schemeClr val="accent4"/>
            </a:solid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a:solidFill>
                  <a:schemeClr val="accent1">
                    <a:lumMod val="75000"/>
                  </a:schemeClr>
                </a:solidFill>
                <a:latin typeface="Noteworthy Light"/>
                <a:ea typeface="Noteworthy Light"/>
              </a:rPr>
              <a:t>1</a:t>
            </a:r>
            <a:endParaRPr/>
          </a:p>
        </p:txBody>
      </p:sp>
      <p:sp>
        <p:nvSpPr>
          <p:cNvPr id="25" name="Textfeld 24"/>
          <p:cNvSpPr txBox="1"/>
          <p:nvPr/>
        </p:nvSpPr>
        <p:spPr bwMode="auto">
          <a:xfrm>
            <a:off x="451556" y="5470042"/>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fill="none" extrusionOk="0">
                <a:moveTo>
                  <a:pt x="0" y="0"/>
                </a:moveTo>
                <a:cubicBezTo>
                  <a:pt x="122581" y="-35402"/>
                  <a:pt x="282165" y="26480"/>
                  <a:pt x="466274" y="0"/>
                </a:cubicBezTo>
                <a:cubicBezTo>
                  <a:pt x="466540" y="117485"/>
                  <a:pt x="444670" y="254421"/>
                  <a:pt x="466274" y="369332"/>
                </a:cubicBezTo>
                <a:cubicBezTo>
                  <a:pt x="364241" y="408810"/>
                  <a:pt x="120886" y="322718"/>
                  <a:pt x="0" y="369332"/>
                </a:cubicBezTo>
                <a:cubicBezTo>
                  <a:pt x="-23091" y="286583"/>
                  <a:pt x="11259" y="152191"/>
                  <a:pt x="0" y="0"/>
                </a:cubicBezTo>
                <a:close/>
              </a:path>
              <a:path w="466274" h="369332" stroke="0"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chemeClr val="accent4">
              <a:lumMod val="20000"/>
              <a:lumOff val="80000"/>
            </a:schemeClr>
          </a:solidFill>
          <a:ln w="12700" cap="flat">
            <a:solidFill>
              <a:schemeClr val="accent4"/>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sp>
        <p:nvSpPr>
          <p:cNvPr id="26" name="Textfeld 25"/>
          <p:cNvSpPr txBox="1"/>
          <p:nvPr/>
        </p:nvSpPr>
        <p:spPr bwMode="auto">
          <a:xfrm>
            <a:off x="439539" y="3246997"/>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fill="none" extrusionOk="0">
                <a:moveTo>
                  <a:pt x="0" y="0"/>
                </a:moveTo>
                <a:cubicBezTo>
                  <a:pt x="122581" y="-35402"/>
                  <a:pt x="282165" y="26480"/>
                  <a:pt x="466274" y="0"/>
                </a:cubicBezTo>
                <a:cubicBezTo>
                  <a:pt x="466540" y="117485"/>
                  <a:pt x="444670" y="254421"/>
                  <a:pt x="466274" y="369332"/>
                </a:cubicBezTo>
                <a:cubicBezTo>
                  <a:pt x="364241" y="408810"/>
                  <a:pt x="120886" y="322718"/>
                  <a:pt x="0" y="369332"/>
                </a:cubicBezTo>
                <a:cubicBezTo>
                  <a:pt x="-23091" y="286583"/>
                  <a:pt x="11259" y="152191"/>
                  <a:pt x="0" y="0"/>
                </a:cubicBezTo>
                <a:close/>
              </a:path>
              <a:path w="466274" h="369332" stroke="0"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sp>
        <p:nvSpPr>
          <p:cNvPr id="27" name="Textfeld 26"/>
          <p:cNvSpPr txBox="1"/>
          <p:nvPr/>
        </p:nvSpPr>
        <p:spPr bwMode="auto">
          <a:xfrm>
            <a:off x="451556" y="7930414"/>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fill="none" extrusionOk="0">
                <a:moveTo>
                  <a:pt x="0" y="0"/>
                </a:moveTo>
                <a:cubicBezTo>
                  <a:pt x="122581" y="-35402"/>
                  <a:pt x="282165" y="26480"/>
                  <a:pt x="466274" y="0"/>
                </a:cubicBezTo>
                <a:cubicBezTo>
                  <a:pt x="466540" y="117485"/>
                  <a:pt x="444670" y="254421"/>
                  <a:pt x="466274" y="369332"/>
                </a:cubicBezTo>
                <a:cubicBezTo>
                  <a:pt x="364241" y="408810"/>
                  <a:pt x="120886" y="322718"/>
                  <a:pt x="0" y="369332"/>
                </a:cubicBezTo>
                <a:cubicBezTo>
                  <a:pt x="-23091" y="286583"/>
                  <a:pt x="11259" y="152191"/>
                  <a:pt x="0" y="0"/>
                </a:cubicBezTo>
                <a:close/>
              </a:path>
              <a:path w="466274" h="369332" stroke="0"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chemeClr val="accent6">
              <a:lumMod val="20000"/>
              <a:lumOff val="80000"/>
            </a:schemeClr>
          </a:solidFill>
          <a:ln w="12700" cap="flat">
            <a:solidFill>
              <a:schemeClr val="accent6">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sp>
        <p:nvSpPr>
          <p:cNvPr id="28" name="Textfeld 27"/>
          <p:cNvSpPr txBox="1"/>
          <p:nvPr/>
        </p:nvSpPr>
        <p:spPr bwMode="auto">
          <a:xfrm>
            <a:off x="459930" y="6472183"/>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fill="none" extrusionOk="0">
                <a:moveTo>
                  <a:pt x="0" y="0"/>
                </a:moveTo>
                <a:cubicBezTo>
                  <a:pt x="122581" y="-35402"/>
                  <a:pt x="282165" y="26480"/>
                  <a:pt x="466274" y="0"/>
                </a:cubicBezTo>
                <a:cubicBezTo>
                  <a:pt x="466540" y="117485"/>
                  <a:pt x="444670" y="254421"/>
                  <a:pt x="466274" y="369332"/>
                </a:cubicBezTo>
                <a:cubicBezTo>
                  <a:pt x="364241" y="408810"/>
                  <a:pt x="120886" y="322718"/>
                  <a:pt x="0" y="369332"/>
                </a:cubicBezTo>
                <a:cubicBezTo>
                  <a:pt x="-23091" y="286583"/>
                  <a:pt x="11259" y="152191"/>
                  <a:pt x="0" y="0"/>
                </a:cubicBezTo>
                <a:close/>
              </a:path>
              <a:path w="466274" h="369332" stroke="0"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chemeClr val="accent5">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sp>
        <p:nvSpPr>
          <p:cNvPr id="23" name="Slide Number Placeholder 3">
            <a:extLst>
              <a:ext uri="{FF2B5EF4-FFF2-40B4-BE49-F238E27FC236}">
                <a16:creationId xmlns:a16="http://schemas.microsoft.com/office/drawing/2014/main" id="{2DB2F02E-BFDC-4A7E-8C3D-C6B6F2002219}"/>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63</a:t>
            </a:fld>
            <a:endParaRPr lang="de-DE" dirty="0"/>
          </a:p>
        </p:txBody>
      </p:sp>
      <p:sp>
        <p:nvSpPr>
          <p:cNvPr id="30" name="Rectangle 7">
            <a:extLst>
              <a:ext uri="{FF2B5EF4-FFF2-40B4-BE49-F238E27FC236}">
                <a16:creationId xmlns:a16="http://schemas.microsoft.com/office/drawing/2014/main" id="{79993E93-35D3-4B99-97FB-D3F27ABD3ADC}"/>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3" name="Picture 2" descr="Ai Generiert, Plätzchen, Schokolade">
            <a:extLst>
              <a:ext uri="{FF2B5EF4-FFF2-40B4-BE49-F238E27FC236}">
                <a16:creationId xmlns:a16="http://schemas.microsoft.com/office/drawing/2014/main" id="{F18D4BFF-D66B-29F2-528A-7E8F65D379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5245" y="2388867"/>
            <a:ext cx="607615" cy="537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 name="Group 2">
            <a:extLst>
              <a:ext uri="{FF2B5EF4-FFF2-40B4-BE49-F238E27FC236}">
                <a16:creationId xmlns:a16="http://schemas.microsoft.com/office/drawing/2014/main" id="{AE6309D4-E3E6-4AC5-AA25-CE4978059E8F}"/>
              </a:ext>
            </a:extLst>
          </p:cNvPr>
          <p:cNvGrpSpPr/>
          <p:nvPr/>
        </p:nvGrpSpPr>
        <p:grpSpPr>
          <a:xfrm>
            <a:off x="-251724" y="430642"/>
            <a:ext cx="7620000" cy="706497"/>
            <a:chOff x="-251724" y="430642"/>
            <a:chExt cx="7620000" cy="706497"/>
          </a:xfrm>
        </p:grpSpPr>
        <p:sp>
          <p:nvSpPr>
            <p:cNvPr id="30" name="TextBox 2">
              <a:extLst>
                <a:ext uri="{FF2B5EF4-FFF2-40B4-BE49-F238E27FC236}">
                  <a16:creationId xmlns:a16="http://schemas.microsoft.com/office/drawing/2014/main" id="{4A7F30E6-761C-4BAF-ACF3-AB659C3A929A}"/>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2.1c: Aufbau einer Bildergeschichte</a:t>
              </a:r>
              <a:endParaRPr sz="2200" spc="50" dirty="0"/>
            </a:p>
          </p:txBody>
        </p:sp>
        <p:sp>
          <p:nvSpPr>
            <p:cNvPr id="31" name="Rectangle 7">
              <a:extLst>
                <a:ext uri="{FF2B5EF4-FFF2-40B4-BE49-F238E27FC236}">
                  <a16:creationId xmlns:a16="http://schemas.microsoft.com/office/drawing/2014/main" id="{5C1028FC-8F65-4201-AC80-5184EAE212DD}"/>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 name="Circle"/>
          <p:cNvSpPr/>
          <p:nvPr/>
        </p:nvSpPr>
        <p:spPr bwMode="auto">
          <a:xfrm>
            <a:off x="328399" y="1238679"/>
            <a:ext cx="431900" cy="425993"/>
          </a:xfrm>
          <a:custGeom>
            <a:avLst/>
            <a:gdLst>
              <a:gd name="connsiteX0" fmla="*/ 0 w 431900"/>
              <a:gd name="connsiteY0" fmla="*/ 212997 h 425993"/>
              <a:gd name="connsiteX1" fmla="*/ 215950 w 431900"/>
              <a:gd name="connsiteY1" fmla="*/ 0 h 425993"/>
              <a:gd name="connsiteX2" fmla="*/ 431900 w 431900"/>
              <a:gd name="connsiteY2" fmla="*/ 212997 h 425993"/>
              <a:gd name="connsiteX3" fmla="*/ 215950 w 431900"/>
              <a:gd name="connsiteY3" fmla="*/ 425994 h 425993"/>
              <a:gd name="connsiteX4" fmla="*/ 0 w 431900"/>
              <a:gd name="connsiteY4" fmla="*/ 212997 h 42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00" h="425993" fill="none" extrusionOk="0">
                <a:moveTo>
                  <a:pt x="0" y="212997"/>
                </a:moveTo>
                <a:cubicBezTo>
                  <a:pt x="-13088" y="110241"/>
                  <a:pt x="96812" y="-25681"/>
                  <a:pt x="215950" y="0"/>
                </a:cubicBezTo>
                <a:cubicBezTo>
                  <a:pt x="323106" y="5909"/>
                  <a:pt x="430138" y="78168"/>
                  <a:pt x="431900" y="212997"/>
                </a:cubicBezTo>
                <a:cubicBezTo>
                  <a:pt x="436348" y="359021"/>
                  <a:pt x="319159" y="441065"/>
                  <a:pt x="215950" y="425994"/>
                </a:cubicBezTo>
                <a:cubicBezTo>
                  <a:pt x="94469" y="398822"/>
                  <a:pt x="-23258" y="336620"/>
                  <a:pt x="0" y="212997"/>
                </a:cubicBezTo>
                <a:close/>
              </a:path>
              <a:path w="431900" h="425993" stroke="0" extrusionOk="0">
                <a:moveTo>
                  <a:pt x="0" y="212997"/>
                </a:moveTo>
                <a:cubicBezTo>
                  <a:pt x="-13879" y="86907"/>
                  <a:pt x="86174" y="19403"/>
                  <a:pt x="215950" y="0"/>
                </a:cubicBezTo>
                <a:cubicBezTo>
                  <a:pt x="329144" y="-3086"/>
                  <a:pt x="428471" y="83068"/>
                  <a:pt x="431900" y="212997"/>
                </a:cubicBezTo>
                <a:cubicBezTo>
                  <a:pt x="438395" y="358417"/>
                  <a:pt x="335921" y="437735"/>
                  <a:pt x="215950" y="425994"/>
                </a:cubicBezTo>
                <a:cubicBezTo>
                  <a:pt x="108710" y="436748"/>
                  <a:pt x="18460" y="340930"/>
                  <a:pt x="0" y="212997"/>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9" name="1"/>
          <p:cNvSpPr txBox="1"/>
          <p:nvPr/>
        </p:nvSpPr>
        <p:spPr bwMode="auto">
          <a:xfrm>
            <a:off x="453134" y="1229223"/>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dirty="0"/>
              <a:t>1</a:t>
            </a:r>
            <a:endParaRPr dirty="0"/>
          </a:p>
        </p:txBody>
      </p:sp>
      <p:sp>
        <p:nvSpPr>
          <p:cNvPr id="10" name="TextBox 22"/>
          <p:cNvSpPr txBox="1"/>
          <p:nvPr/>
        </p:nvSpPr>
        <p:spPr bwMode="auto">
          <a:xfrm>
            <a:off x="841689" y="1207831"/>
            <a:ext cx="5687911"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err="1"/>
              <a:t>Lies</a:t>
            </a:r>
            <a:r>
              <a:rPr lang="de-DE" spc="50" dirty="0"/>
              <a:t> die Textteile.</a:t>
            </a:r>
            <a:endParaRPr spc="50" dirty="0"/>
          </a:p>
          <a:p>
            <a:pPr>
              <a:defRPr/>
            </a:pPr>
            <a:r>
              <a:rPr lang="de-DE" spc="50" dirty="0"/>
              <a:t>Ordne die Teile der Geschichte in die richtige Reihenfolge, indem du sie nummerierst. </a:t>
            </a:r>
            <a:endParaRPr spc="50" dirty="0"/>
          </a:p>
          <a:p>
            <a:pPr>
              <a:defRPr/>
            </a:pPr>
            <a:r>
              <a:rPr lang="de-DE" spc="50" dirty="0"/>
              <a:t>Denke dir anschließend eine passende Überschrift aus.</a:t>
            </a:r>
            <a:endParaRPr spc="50" dirty="0"/>
          </a:p>
        </p:txBody>
      </p:sp>
      <p:sp>
        <p:nvSpPr>
          <p:cNvPr id="17" name="Textfeld 16"/>
          <p:cNvSpPr txBox="1"/>
          <p:nvPr/>
        </p:nvSpPr>
        <p:spPr bwMode="auto">
          <a:xfrm>
            <a:off x="1171331" y="2704130"/>
            <a:ext cx="5358269" cy="353943"/>
          </a:xfrm>
          <a:custGeom>
            <a:avLst/>
            <a:gdLst>
              <a:gd name="connsiteX0" fmla="*/ 0 w 5358269"/>
              <a:gd name="connsiteY0" fmla="*/ 0 h 353943"/>
              <a:gd name="connsiteX1" fmla="*/ 541781 w 5358269"/>
              <a:gd name="connsiteY1" fmla="*/ 0 h 353943"/>
              <a:gd name="connsiteX2" fmla="*/ 976396 w 5358269"/>
              <a:gd name="connsiteY2" fmla="*/ 0 h 353943"/>
              <a:gd name="connsiteX3" fmla="*/ 1678924 w 5358269"/>
              <a:gd name="connsiteY3" fmla="*/ 0 h 353943"/>
              <a:gd name="connsiteX4" fmla="*/ 2220705 w 5358269"/>
              <a:gd name="connsiteY4" fmla="*/ 0 h 353943"/>
              <a:gd name="connsiteX5" fmla="*/ 2762485 w 5358269"/>
              <a:gd name="connsiteY5" fmla="*/ 0 h 353943"/>
              <a:gd name="connsiteX6" fmla="*/ 3465014 w 5358269"/>
              <a:gd name="connsiteY6" fmla="*/ 0 h 353943"/>
              <a:gd name="connsiteX7" fmla="*/ 3953212 w 5358269"/>
              <a:gd name="connsiteY7" fmla="*/ 0 h 353943"/>
              <a:gd name="connsiteX8" fmla="*/ 4655740 w 5358269"/>
              <a:gd name="connsiteY8" fmla="*/ 0 h 353943"/>
              <a:gd name="connsiteX9" fmla="*/ 5358269 w 5358269"/>
              <a:gd name="connsiteY9" fmla="*/ 0 h 353943"/>
              <a:gd name="connsiteX10" fmla="*/ 5358269 w 5358269"/>
              <a:gd name="connsiteY10" fmla="*/ 353943 h 353943"/>
              <a:gd name="connsiteX11" fmla="*/ 4762906 w 5358269"/>
              <a:gd name="connsiteY11" fmla="*/ 353943 h 353943"/>
              <a:gd name="connsiteX12" fmla="*/ 4221125 w 5358269"/>
              <a:gd name="connsiteY12" fmla="*/ 353943 h 353943"/>
              <a:gd name="connsiteX13" fmla="*/ 3518597 w 5358269"/>
              <a:gd name="connsiteY13" fmla="*/ 353943 h 353943"/>
              <a:gd name="connsiteX14" fmla="*/ 2816068 w 5358269"/>
              <a:gd name="connsiteY14" fmla="*/ 353943 h 353943"/>
              <a:gd name="connsiteX15" fmla="*/ 2327870 w 5358269"/>
              <a:gd name="connsiteY15" fmla="*/ 353943 h 353943"/>
              <a:gd name="connsiteX16" fmla="*/ 1732507 w 5358269"/>
              <a:gd name="connsiteY16" fmla="*/ 353943 h 353943"/>
              <a:gd name="connsiteX17" fmla="*/ 1029978 w 5358269"/>
              <a:gd name="connsiteY17" fmla="*/ 353943 h 353943"/>
              <a:gd name="connsiteX18" fmla="*/ 0 w 5358269"/>
              <a:gd name="connsiteY18" fmla="*/ 353943 h 353943"/>
              <a:gd name="connsiteX19" fmla="*/ 0 w 5358269"/>
              <a:gd name="connsiteY19" fmla="*/ 0 h 35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58269" h="353943"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59016" y="161945"/>
                  <a:pt x="5342451" y="272523"/>
                  <a:pt x="5358269" y="353943"/>
                </a:cubicBezTo>
                <a:cubicBezTo>
                  <a:pt x="5151572" y="400632"/>
                  <a:pt x="4893868" y="336507"/>
                  <a:pt x="4762906" y="353943"/>
                </a:cubicBezTo>
                <a:cubicBezTo>
                  <a:pt x="4631944" y="371379"/>
                  <a:pt x="4464756" y="320452"/>
                  <a:pt x="4221125" y="353943"/>
                </a:cubicBezTo>
                <a:cubicBezTo>
                  <a:pt x="3977494" y="387434"/>
                  <a:pt x="3835466" y="342641"/>
                  <a:pt x="3518597" y="353943"/>
                </a:cubicBezTo>
                <a:cubicBezTo>
                  <a:pt x="3201728" y="365245"/>
                  <a:pt x="3049833" y="324854"/>
                  <a:pt x="2816068" y="353943"/>
                </a:cubicBezTo>
                <a:cubicBezTo>
                  <a:pt x="2582303" y="383032"/>
                  <a:pt x="2488174" y="305950"/>
                  <a:pt x="2327870" y="353943"/>
                </a:cubicBezTo>
                <a:cubicBezTo>
                  <a:pt x="2167566" y="401936"/>
                  <a:pt x="1935184" y="330588"/>
                  <a:pt x="1732507" y="353943"/>
                </a:cubicBezTo>
                <a:cubicBezTo>
                  <a:pt x="1529830" y="377298"/>
                  <a:pt x="1339466" y="327722"/>
                  <a:pt x="1029978" y="353943"/>
                </a:cubicBezTo>
                <a:cubicBezTo>
                  <a:pt x="720490" y="380164"/>
                  <a:pt x="260051" y="250257"/>
                  <a:pt x="0" y="353943"/>
                </a:cubicBezTo>
                <a:cubicBezTo>
                  <a:pt x="-15268" y="271998"/>
                  <a:pt x="36109" y="147082"/>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700" spc="50" dirty="0">
                <a:latin typeface="Fibel Nord"/>
              </a:rPr>
              <a:t>Überschrift:</a:t>
            </a:r>
            <a:endParaRPr lang="de-DE" sz="1700" spc="50" dirty="0">
              <a:latin typeface="Kollektif"/>
            </a:endParaRPr>
          </a:p>
        </p:txBody>
      </p:sp>
      <p:sp>
        <p:nvSpPr>
          <p:cNvPr id="18" name="Textfeld 17"/>
          <p:cNvSpPr txBox="1"/>
          <p:nvPr/>
        </p:nvSpPr>
        <p:spPr bwMode="auto">
          <a:xfrm>
            <a:off x="1137276" y="5467798"/>
            <a:ext cx="5358269" cy="615553"/>
          </a:xfrm>
          <a:custGeom>
            <a:avLst/>
            <a:gdLst>
              <a:gd name="connsiteX0" fmla="*/ 0 w 5358269"/>
              <a:gd name="connsiteY0" fmla="*/ 0 h 615553"/>
              <a:gd name="connsiteX1" fmla="*/ 541781 w 5358269"/>
              <a:gd name="connsiteY1" fmla="*/ 0 h 615553"/>
              <a:gd name="connsiteX2" fmla="*/ 976396 w 5358269"/>
              <a:gd name="connsiteY2" fmla="*/ 0 h 615553"/>
              <a:gd name="connsiteX3" fmla="*/ 1678924 w 5358269"/>
              <a:gd name="connsiteY3" fmla="*/ 0 h 615553"/>
              <a:gd name="connsiteX4" fmla="*/ 2220705 w 5358269"/>
              <a:gd name="connsiteY4" fmla="*/ 0 h 615553"/>
              <a:gd name="connsiteX5" fmla="*/ 2762485 w 5358269"/>
              <a:gd name="connsiteY5" fmla="*/ 0 h 615553"/>
              <a:gd name="connsiteX6" fmla="*/ 3465014 w 5358269"/>
              <a:gd name="connsiteY6" fmla="*/ 0 h 615553"/>
              <a:gd name="connsiteX7" fmla="*/ 3953212 w 5358269"/>
              <a:gd name="connsiteY7" fmla="*/ 0 h 615553"/>
              <a:gd name="connsiteX8" fmla="*/ 4655740 w 5358269"/>
              <a:gd name="connsiteY8" fmla="*/ 0 h 615553"/>
              <a:gd name="connsiteX9" fmla="*/ 5358269 w 5358269"/>
              <a:gd name="connsiteY9" fmla="*/ 0 h 615553"/>
              <a:gd name="connsiteX10" fmla="*/ 5358269 w 5358269"/>
              <a:gd name="connsiteY10" fmla="*/ 307777 h 615553"/>
              <a:gd name="connsiteX11" fmla="*/ 5358269 w 5358269"/>
              <a:gd name="connsiteY11" fmla="*/ 615553 h 615553"/>
              <a:gd name="connsiteX12" fmla="*/ 4709323 w 5358269"/>
              <a:gd name="connsiteY12" fmla="*/ 615553 h 615553"/>
              <a:gd name="connsiteX13" fmla="*/ 4006794 w 5358269"/>
              <a:gd name="connsiteY13" fmla="*/ 615553 h 615553"/>
              <a:gd name="connsiteX14" fmla="*/ 3304266 w 5358269"/>
              <a:gd name="connsiteY14" fmla="*/ 615553 h 615553"/>
              <a:gd name="connsiteX15" fmla="*/ 2816068 w 5358269"/>
              <a:gd name="connsiteY15" fmla="*/ 615553 h 615553"/>
              <a:gd name="connsiteX16" fmla="*/ 2220705 w 5358269"/>
              <a:gd name="connsiteY16" fmla="*/ 615553 h 615553"/>
              <a:gd name="connsiteX17" fmla="*/ 1518176 w 5358269"/>
              <a:gd name="connsiteY17" fmla="*/ 615553 h 615553"/>
              <a:gd name="connsiteX18" fmla="*/ 922813 w 5358269"/>
              <a:gd name="connsiteY18" fmla="*/ 615553 h 615553"/>
              <a:gd name="connsiteX19" fmla="*/ 0 w 5358269"/>
              <a:gd name="connsiteY19" fmla="*/ 615553 h 615553"/>
              <a:gd name="connsiteX20" fmla="*/ 0 w 5358269"/>
              <a:gd name="connsiteY20" fmla="*/ 320088 h 615553"/>
              <a:gd name="connsiteX21" fmla="*/ 0 w 5358269"/>
              <a:gd name="connsiteY21"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58269" h="615553"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71680" y="136043"/>
                  <a:pt x="5327976" y="223444"/>
                  <a:pt x="5358269" y="307777"/>
                </a:cubicBezTo>
                <a:cubicBezTo>
                  <a:pt x="5388562" y="392110"/>
                  <a:pt x="5334820" y="465881"/>
                  <a:pt x="5358269" y="615553"/>
                </a:cubicBezTo>
                <a:cubicBezTo>
                  <a:pt x="5170164" y="660885"/>
                  <a:pt x="5026842" y="595079"/>
                  <a:pt x="4709323" y="615553"/>
                </a:cubicBezTo>
                <a:cubicBezTo>
                  <a:pt x="4391804" y="636027"/>
                  <a:pt x="4325908" y="605985"/>
                  <a:pt x="4006794" y="615553"/>
                </a:cubicBezTo>
                <a:cubicBezTo>
                  <a:pt x="3687680" y="625121"/>
                  <a:pt x="3532230" y="585639"/>
                  <a:pt x="3304266" y="615553"/>
                </a:cubicBezTo>
                <a:cubicBezTo>
                  <a:pt x="3076302" y="645467"/>
                  <a:pt x="2976372" y="567560"/>
                  <a:pt x="2816068" y="615553"/>
                </a:cubicBezTo>
                <a:cubicBezTo>
                  <a:pt x="2655764" y="663546"/>
                  <a:pt x="2423382" y="592198"/>
                  <a:pt x="2220705" y="615553"/>
                </a:cubicBezTo>
                <a:cubicBezTo>
                  <a:pt x="2018028" y="638908"/>
                  <a:pt x="1827664" y="589332"/>
                  <a:pt x="1518176" y="615553"/>
                </a:cubicBezTo>
                <a:cubicBezTo>
                  <a:pt x="1208688" y="641774"/>
                  <a:pt x="1173579" y="557580"/>
                  <a:pt x="922813" y="615553"/>
                </a:cubicBezTo>
                <a:cubicBezTo>
                  <a:pt x="672047" y="673526"/>
                  <a:pt x="302498" y="544793"/>
                  <a:pt x="0" y="615553"/>
                </a:cubicBezTo>
                <a:cubicBezTo>
                  <a:pt x="-7878" y="512022"/>
                  <a:pt x="28101" y="439440"/>
                  <a:pt x="0" y="320088"/>
                </a:cubicBezTo>
                <a:cubicBezTo>
                  <a:pt x="-28101" y="200737"/>
                  <a:pt x="6908" y="117992"/>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700" spc="50" dirty="0">
                <a:latin typeface="Fibel Nord"/>
              </a:rPr>
              <a:t>An einem Samstagmorgen wachte Matteo vom Duft leckerer Kekse auf. </a:t>
            </a:r>
            <a:endParaRPr spc="50" dirty="0"/>
          </a:p>
        </p:txBody>
      </p:sp>
      <p:sp>
        <p:nvSpPr>
          <p:cNvPr id="19" name="Textfeld 18"/>
          <p:cNvSpPr txBox="1"/>
          <p:nvPr/>
        </p:nvSpPr>
        <p:spPr bwMode="auto">
          <a:xfrm>
            <a:off x="1137276" y="6430829"/>
            <a:ext cx="5358269" cy="1138773"/>
          </a:xfrm>
          <a:custGeom>
            <a:avLst/>
            <a:gdLst>
              <a:gd name="connsiteX0" fmla="*/ 0 w 5358269"/>
              <a:gd name="connsiteY0" fmla="*/ 0 h 1400383"/>
              <a:gd name="connsiteX1" fmla="*/ 541781 w 5358269"/>
              <a:gd name="connsiteY1" fmla="*/ 0 h 1400383"/>
              <a:gd name="connsiteX2" fmla="*/ 976396 w 5358269"/>
              <a:gd name="connsiteY2" fmla="*/ 0 h 1400383"/>
              <a:gd name="connsiteX3" fmla="*/ 1678924 w 5358269"/>
              <a:gd name="connsiteY3" fmla="*/ 0 h 1400383"/>
              <a:gd name="connsiteX4" fmla="*/ 2220705 w 5358269"/>
              <a:gd name="connsiteY4" fmla="*/ 0 h 1400383"/>
              <a:gd name="connsiteX5" fmla="*/ 2762485 w 5358269"/>
              <a:gd name="connsiteY5" fmla="*/ 0 h 1400383"/>
              <a:gd name="connsiteX6" fmla="*/ 3465014 w 5358269"/>
              <a:gd name="connsiteY6" fmla="*/ 0 h 1400383"/>
              <a:gd name="connsiteX7" fmla="*/ 3953212 w 5358269"/>
              <a:gd name="connsiteY7" fmla="*/ 0 h 1400383"/>
              <a:gd name="connsiteX8" fmla="*/ 4655740 w 5358269"/>
              <a:gd name="connsiteY8" fmla="*/ 0 h 1400383"/>
              <a:gd name="connsiteX9" fmla="*/ 5358269 w 5358269"/>
              <a:gd name="connsiteY9" fmla="*/ 0 h 1400383"/>
              <a:gd name="connsiteX10" fmla="*/ 5358269 w 5358269"/>
              <a:gd name="connsiteY10" fmla="*/ 466794 h 1400383"/>
              <a:gd name="connsiteX11" fmla="*/ 5358269 w 5358269"/>
              <a:gd name="connsiteY11" fmla="*/ 933589 h 1400383"/>
              <a:gd name="connsiteX12" fmla="*/ 5358269 w 5358269"/>
              <a:gd name="connsiteY12" fmla="*/ 1400383 h 1400383"/>
              <a:gd name="connsiteX13" fmla="*/ 4923654 w 5358269"/>
              <a:gd name="connsiteY13" fmla="*/ 1400383 h 1400383"/>
              <a:gd name="connsiteX14" fmla="*/ 4221125 w 5358269"/>
              <a:gd name="connsiteY14" fmla="*/ 1400383 h 1400383"/>
              <a:gd name="connsiteX15" fmla="*/ 3732927 w 5358269"/>
              <a:gd name="connsiteY15" fmla="*/ 1400383 h 1400383"/>
              <a:gd name="connsiteX16" fmla="*/ 3137564 w 5358269"/>
              <a:gd name="connsiteY16" fmla="*/ 1400383 h 1400383"/>
              <a:gd name="connsiteX17" fmla="*/ 2435036 w 5358269"/>
              <a:gd name="connsiteY17" fmla="*/ 1400383 h 1400383"/>
              <a:gd name="connsiteX18" fmla="*/ 1839672 w 5358269"/>
              <a:gd name="connsiteY18" fmla="*/ 1400383 h 1400383"/>
              <a:gd name="connsiteX19" fmla="*/ 1405057 w 5358269"/>
              <a:gd name="connsiteY19" fmla="*/ 1400383 h 1400383"/>
              <a:gd name="connsiteX20" fmla="*/ 916859 w 5358269"/>
              <a:gd name="connsiteY20" fmla="*/ 1400383 h 1400383"/>
              <a:gd name="connsiteX21" fmla="*/ 0 w 5358269"/>
              <a:gd name="connsiteY21" fmla="*/ 1400383 h 1400383"/>
              <a:gd name="connsiteX22" fmla="*/ 0 w 5358269"/>
              <a:gd name="connsiteY22" fmla="*/ 933589 h 1400383"/>
              <a:gd name="connsiteX23" fmla="*/ 0 w 5358269"/>
              <a:gd name="connsiteY23" fmla="*/ 466794 h 1400383"/>
              <a:gd name="connsiteX24" fmla="*/ 0 w 5358269"/>
              <a:gd name="connsiteY24"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58269" h="1400383"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59247" y="200018"/>
                  <a:pt x="5347069" y="324312"/>
                  <a:pt x="5358269" y="466794"/>
                </a:cubicBezTo>
                <a:cubicBezTo>
                  <a:pt x="5369469" y="609276"/>
                  <a:pt x="5348572" y="783395"/>
                  <a:pt x="5358269" y="933589"/>
                </a:cubicBezTo>
                <a:cubicBezTo>
                  <a:pt x="5367966" y="1083784"/>
                  <a:pt x="5333568" y="1213860"/>
                  <a:pt x="5358269" y="1400383"/>
                </a:cubicBezTo>
                <a:cubicBezTo>
                  <a:pt x="5185446" y="1439022"/>
                  <a:pt x="5056610" y="1369695"/>
                  <a:pt x="4923654" y="1400383"/>
                </a:cubicBezTo>
                <a:cubicBezTo>
                  <a:pt x="4790698" y="1431071"/>
                  <a:pt x="4454890" y="1371294"/>
                  <a:pt x="4221125" y="1400383"/>
                </a:cubicBezTo>
                <a:cubicBezTo>
                  <a:pt x="3987360" y="1429472"/>
                  <a:pt x="3893231" y="1352390"/>
                  <a:pt x="3732927" y="1400383"/>
                </a:cubicBezTo>
                <a:cubicBezTo>
                  <a:pt x="3572623" y="1448376"/>
                  <a:pt x="3340241" y="1377028"/>
                  <a:pt x="3137564" y="1400383"/>
                </a:cubicBezTo>
                <a:cubicBezTo>
                  <a:pt x="2934887" y="1423738"/>
                  <a:pt x="2742847" y="1372221"/>
                  <a:pt x="2435036" y="1400383"/>
                </a:cubicBezTo>
                <a:cubicBezTo>
                  <a:pt x="2127225" y="1428545"/>
                  <a:pt x="2094860" y="1344243"/>
                  <a:pt x="1839672" y="1400383"/>
                </a:cubicBezTo>
                <a:cubicBezTo>
                  <a:pt x="1584484" y="1456523"/>
                  <a:pt x="1607002" y="1348838"/>
                  <a:pt x="1405057" y="1400383"/>
                </a:cubicBezTo>
                <a:cubicBezTo>
                  <a:pt x="1203113" y="1451928"/>
                  <a:pt x="1145178" y="1347795"/>
                  <a:pt x="916859" y="1400383"/>
                </a:cubicBezTo>
                <a:cubicBezTo>
                  <a:pt x="688540" y="1452971"/>
                  <a:pt x="235310" y="1322123"/>
                  <a:pt x="0" y="1400383"/>
                </a:cubicBezTo>
                <a:cubicBezTo>
                  <a:pt x="-46836" y="1274087"/>
                  <a:pt x="8281" y="1105506"/>
                  <a:pt x="0" y="933589"/>
                </a:cubicBezTo>
                <a:cubicBezTo>
                  <a:pt x="-8281" y="761672"/>
                  <a:pt x="39823" y="626415"/>
                  <a:pt x="0" y="466794"/>
                </a:cubicBezTo>
                <a:cubicBezTo>
                  <a:pt x="-39823" y="307173"/>
                  <a:pt x="30819" y="178477"/>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700" spc="50" dirty="0">
                <a:latin typeface="Fibel Nord"/>
              </a:rPr>
              <a:t>Maria sah ihn durchdringend an. Schließlich lachte sie und rief: „Zum Glück habe ich zwei Keksbleche gebacken!"  Triumphierend holte sie eine zweite Dose aus dem Schrank. Und so war der Geburtstag gerettet – Kekse für alle!</a:t>
            </a:r>
            <a:endParaRPr spc="50" dirty="0"/>
          </a:p>
        </p:txBody>
      </p:sp>
      <p:sp>
        <p:nvSpPr>
          <p:cNvPr id="20" name="Textfeld 19"/>
          <p:cNvSpPr txBox="1"/>
          <p:nvPr/>
        </p:nvSpPr>
        <p:spPr bwMode="auto">
          <a:xfrm>
            <a:off x="1137276" y="3197383"/>
            <a:ext cx="5358269" cy="1923604"/>
          </a:xfrm>
          <a:custGeom>
            <a:avLst/>
            <a:gdLst>
              <a:gd name="connsiteX0" fmla="*/ 0 w 5358269"/>
              <a:gd name="connsiteY0" fmla="*/ 0 h 2185214"/>
              <a:gd name="connsiteX1" fmla="*/ 541781 w 5358269"/>
              <a:gd name="connsiteY1" fmla="*/ 0 h 2185214"/>
              <a:gd name="connsiteX2" fmla="*/ 976396 w 5358269"/>
              <a:gd name="connsiteY2" fmla="*/ 0 h 2185214"/>
              <a:gd name="connsiteX3" fmla="*/ 1678924 w 5358269"/>
              <a:gd name="connsiteY3" fmla="*/ 0 h 2185214"/>
              <a:gd name="connsiteX4" fmla="*/ 2220705 w 5358269"/>
              <a:gd name="connsiteY4" fmla="*/ 0 h 2185214"/>
              <a:gd name="connsiteX5" fmla="*/ 2762485 w 5358269"/>
              <a:gd name="connsiteY5" fmla="*/ 0 h 2185214"/>
              <a:gd name="connsiteX6" fmla="*/ 3465014 w 5358269"/>
              <a:gd name="connsiteY6" fmla="*/ 0 h 2185214"/>
              <a:gd name="connsiteX7" fmla="*/ 3953212 w 5358269"/>
              <a:gd name="connsiteY7" fmla="*/ 0 h 2185214"/>
              <a:gd name="connsiteX8" fmla="*/ 4655740 w 5358269"/>
              <a:gd name="connsiteY8" fmla="*/ 0 h 2185214"/>
              <a:gd name="connsiteX9" fmla="*/ 5358269 w 5358269"/>
              <a:gd name="connsiteY9" fmla="*/ 0 h 2185214"/>
              <a:gd name="connsiteX10" fmla="*/ 5358269 w 5358269"/>
              <a:gd name="connsiteY10" fmla="*/ 546304 h 2185214"/>
              <a:gd name="connsiteX11" fmla="*/ 5358269 w 5358269"/>
              <a:gd name="connsiteY11" fmla="*/ 1092607 h 2185214"/>
              <a:gd name="connsiteX12" fmla="*/ 5358269 w 5358269"/>
              <a:gd name="connsiteY12" fmla="*/ 1660763 h 2185214"/>
              <a:gd name="connsiteX13" fmla="*/ 5358269 w 5358269"/>
              <a:gd name="connsiteY13" fmla="*/ 2185214 h 2185214"/>
              <a:gd name="connsiteX14" fmla="*/ 4762906 w 5358269"/>
              <a:gd name="connsiteY14" fmla="*/ 2185214 h 2185214"/>
              <a:gd name="connsiteX15" fmla="*/ 4274708 w 5358269"/>
              <a:gd name="connsiteY15" fmla="*/ 2185214 h 2185214"/>
              <a:gd name="connsiteX16" fmla="*/ 3679345 w 5358269"/>
              <a:gd name="connsiteY16" fmla="*/ 2185214 h 2185214"/>
              <a:gd name="connsiteX17" fmla="*/ 2976816 w 5358269"/>
              <a:gd name="connsiteY17" fmla="*/ 2185214 h 2185214"/>
              <a:gd name="connsiteX18" fmla="*/ 2381453 w 5358269"/>
              <a:gd name="connsiteY18" fmla="*/ 2185214 h 2185214"/>
              <a:gd name="connsiteX19" fmla="*/ 1946838 w 5358269"/>
              <a:gd name="connsiteY19" fmla="*/ 2185214 h 2185214"/>
              <a:gd name="connsiteX20" fmla="*/ 1458640 w 5358269"/>
              <a:gd name="connsiteY20" fmla="*/ 2185214 h 2185214"/>
              <a:gd name="connsiteX21" fmla="*/ 756111 w 5358269"/>
              <a:gd name="connsiteY21" fmla="*/ 2185214 h 2185214"/>
              <a:gd name="connsiteX22" fmla="*/ 0 w 5358269"/>
              <a:gd name="connsiteY22" fmla="*/ 2185214 h 2185214"/>
              <a:gd name="connsiteX23" fmla="*/ 0 w 5358269"/>
              <a:gd name="connsiteY23" fmla="*/ 1682615 h 2185214"/>
              <a:gd name="connsiteX24" fmla="*/ 0 w 5358269"/>
              <a:gd name="connsiteY24" fmla="*/ 1158163 h 2185214"/>
              <a:gd name="connsiteX25" fmla="*/ 0 w 5358269"/>
              <a:gd name="connsiteY25" fmla="*/ 677416 h 2185214"/>
              <a:gd name="connsiteX26" fmla="*/ 0 w 5358269"/>
              <a:gd name="connsiteY26" fmla="*/ 0 h 218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58269" h="2185214"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70592" y="210254"/>
                  <a:pt x="5296683" y="324581"/>
                  <a:pt x="5358269" y="546304"/>
                </a:cubicBezTo>
                <a:cubicBezTo>
                  <a:pt x="5419855" y="768027"/>
                  <a:pt x="5330709" y="869039"/>
                  <a:pt x="5358269" y="1092607"/>
                </a:cubicBezTo>
                <a:cubicBezTo>
                  <a:pt x="5385829" y="1316175"/>
                  <a:pt x="5343164" y="1497145"/>
                  <a:pt x="5358269" y="1660763"/>
                </a:cubicBezTo>
                <a:cubicBezTo>
                  <a:pt x="5373374" y="1824381"/>
                  <a:pt x="5322102" y="2041919"/>
                  <a:pt x="5358269" y="2185214"/>
                </a:cubicBezTo>
                <a:cubicBezTo>
                  <a:pt x="5089560" y="2188485"/>
                  <a:pt x="4889157" y="2165582"/>
                  <a:pt x="4762906" y="2185214"/>
                </a:cubicBezTo>
                <a:cubicBezTo>
                  <a:pt x="4636655" y="2204846"/>
                  <a:pt x="4435012" y="2137221"/>
                  <a:pt x="4274708" y="2185214"/>
                </a:cubicBezTo>
                <a:cubicBezTo>
                  <a:pt x="4114404" y="2233207"/>
                  <a:pt x="3882022" y="2161859"/>
                  <a:pt x="3679345" y="2185214"/>
                </a:cubicBezTo>
                <a:cubicBezTo>
                  <a:pt x="3476668" y="2208569"/>
                  <a:pt x="3286304" y="2158993"/>
                  <a:pt x="2976816" y="2185214"/>
                </a:cubicBezTo>
                <a:cubicBezTo>
                  <a:pt x="2667328" y="2211435"/>
                  <a:pt x="2632219" y="2127241"/>
                  <a:pt x="2381453" y="2185214"/>
                </a:cubicBezTo>
                <a:cubicBezTo>
                  <a:pt x="2130687" y="2243187"/>
                  <a:pt x="2148783" y="2133669"/>
                  <a:pt x="1946838" y="2185214"/>
                </a:cubicBezTo>
                <a:cubicBezTo>
                  <a:pt x="1744894" y="2236759"/>
                  <a:pt x="1686959" y="2132626"/>
                  <a:pt x="1458640" y="2185214"/>
                </a:cubicBezTo>
                <a:cubicBezTo>
                  <a:pt x="1230321" y="2237802"/>
                  <a:pt x="1026121" y="2107053"/>
                  <a:pt x="756111" y="2185214"/>
                </a:cubicBezTo>
                <a:cubicBezTo>
                  <a:pt x="486101" y="2263375"/>
                  <a:pt x="253187" y="2167486"/>
                  <a:pt x="0" y="2185214"/>
                </a:cubicBezTo>
                <a:cubicBezTo>
                  <a:pt x="-13785" y="1975413"/>
                  <a:pt x="49800" y="1862927"/>
                  <a:pt x="0" y="1682615"/>
                </a:cubicBezTo>
                <a:cubicBezTo>
                  <a:pt x="-49800" y="1502303"/>
                  <a:pt x="60060" y="1265212"/>
                  <a:pt x="0" y="1158163"/>
                </a:cubicBezTo>
                <a:cubicBezTo>
                  <a:pt x="-60060" y="1051114"/>
                  <a:pt x="53065" y="798675"/>
                  <a:pt x="0" y="677416"/>
                </a:cubicBezTo>
                <a:cubicBezTo>
                  <a:pt x="-53065" y="556157"/>
                  <a:pt x="69369" y="31955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lvl="2">
              <a:defRPr/>
            </a:pPr>
            <a:r>
              <a:rPr lang="de-DE" sz="1700" spc="50" dirty="0">
                <a:latin typeface="Fibel Nord"/>
              </a:rPr>
              <a:t>In der Küche fehlte seine Mama Maria, doch eine große Keksdose im Schrank lachte ihn an. Vorsichtig öffnete er sie. Da waren ja seine Lieblingskekse! Anfangs wollte Matteo nur einen Keks essen, aber weil es ihm so gut schmeckte, naschte er weiter. Plötzlich erschrak er: Die Dose war fast leer. „Oh nein, bestimmt kriege ich Ärger", dachte er. Daher stellte er die Dose wieder in den Schrank und rannte zurück ins Kinderzimmer.</a:t>
            </a:r>
            <a:endParaRPr spc="50" dirty="0"/>
          </a:p>
        </p:txBody>
      </p:sp>
      <p:sp>
        <p:nvSpPr>
          <p:cNvPr id="21" name="Textfeld 20"/>
          <p:cNvSpPr txBox="1"/>
          <p:nvPr/>
        </p:nvSpPr>
        <p:spPr bwMode="auto">
          <a:xfrm>
            <a:off x="1137275" y="7903118"/>
            <a:ext cx="5358269" cy="1661993"/>
          </a:xfrm>
          <a:custGeom>
            <a:avLst/>
            <a:gdLst>
              <a:gd name="connsiteX0" fmla="*/ 0 w 5358269"/>
              <a:gd name="connsiteY0" fmla="*/ 0 h 1661993"/>
              <a:gd name="connsiteX1" fmla="*/ 541781 w 5358269"/>
              <a:gd name="connsiteY1" fmla="*/ 0 h 1661993"/>
              <a:gd name="connsiteX2" fmla="*/ 976396 w 5358269"/>
              <a:gd name="connsiteY2" fmla="*/ 0 h 1661993"/>
              <a:gd name="connsiteX3" fmla="*/ 1678924 w 5358269"/>
              <a:gd name="connsiteY3" fmla="*/ 0 h 1661993"/>
              <a:gd name="connsiteX4" fmla="*/ 2220705 w 5358269"/>
              <a:gd name="connsiteY4" fmla="*/ 0 h 1661993"/>
              <a:gd name="connsiteX5" fmla="*/ 2762485 w 5358269"/>
              <a:gd name="connsiteY5" fmla="*/ 0 h 1661993"/>
              <a:gd name="connsiteX6" fmla="*/ 3465014 w 5358269"/>
              <a:gd name="connsiteY6" fmla="*/ 0 h 1661993"/>
              <a:gd name="connsiteX7" fmla="*/ 3953212 w 5358269"/>
              <a:gd name="connsiteY7" fmla="*/ 0 h 1661993"/>
              <a:gd name="connsiteX8" fmla="*/ 4655740 w 5358269"/>
              <a:gd name="connsiteY8" fmla="*/ 0 h 1661993"/>
              <a:gd name="connsiteX9" fmla="*/ 5358269 w 5358269"/>
              <a:gd name="connsiteY9" fmla="*/ 0 h 1661993"/>
              <a:gd name="connsiteX10" fmla="*/ 5358269 w 5358269"/>
              <a:gd name="connsiteY10" fmla="*/ 553998 h 1661993"/>
              <a:gd name="connsiteX11" fmla="*/ 5358269 w 5358269"/>
              <a:gd name="connsiteY11" fmla="*/ 1107995 h 1661993"/>
              <a:gd name="connsiteX12" fmla="*/ 5358269 w 5358269"/>
              <a:gd name="connsiteY12" fmla="*/ 1661993 h 1661993"/>
              <a:gd name="connsiteX13" fmla="*/ 4923654 w 5358269"/>
              <a:gd name="connsiteY13" fmla="*/ 1661993 h 1661993"/>
              <a:gd name="connsiteX14" fmla="*/ 4221125 w 5358269"/>
              <a:gd name="connsiteY14" fmla="*/ 1661993 h 1661993"/>
              <a:gd name="connsiteX15" fmla="*/ 3732927 w 5358269"/>
              <a:gd name="connsiteY15" fmla="*/ 1661993 h 1661993"/>
              <a:gd name="connsiteX16" fmla="*/ 3137564 w 5358269"/>
              <a:gd name="connsiteY16" fmla="*/ 1661993 h 1661993"/>
              <a:gd name="connsiteX17" fmla="*/ 2435036 w 5358269"/>
              <a:gd name="connsiteY17" fmla="*/ 1661993 h 1661993"/>
              <a:gd name="connsiteX18" fmla="*/ 1839672 w 5358269"/>
              <a:gd name="connsiteY18" fmla="*/ 1661993 h 1661993"/>
              <a:gd name="connsiteX19" fmla="*/ 1405057 w 5358269"/>
              <a:gd name="connsiteY19" fmla="*/ 1661993 h 1661993"/>
              <a:gd name="connsiteX20" fmla="*/ 916859 w 5358269"/>
              <a:gd name="connsiteY20" fmla="*/ 1661993 h 1661993"/>
              <a:gd name="connsiteX21" fmla="*/ 0 w 5358269"/>
              <a:gd name="connsiteY21" fmla="*/ 1661993 h 1661993"/>
              <a:gd name="connsiteX22" fmla="*/ 0 w 5358269"/>
              <a:gd name="connsiteY22" fmla="*/ 1107995 h 1661993"/>
              <a:gd name="connsiteX23" fmla="*/ 0 w 5358269"/>
              <a:gd name="connsiteY23" fmla="*/ 553998 h 1661993"/>
              <a:gd name="connsiteX24" fmla="*/ 0 w 5358269"/>
              <a:gd name="connsiteY24" fmla="*/ 0 h 166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58269" h="1661993"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97549" y="144667"/>
                  <a:pt x="5303034" y="296943"/>
                  <a:pt x="5358269" y="553998"/>
                </a:cubicBezTo>
                <a:cubicBezTo>
                  <a:pt x="5413504" y="811053"/>
                  <a:pt x="5313130" y="922254"/>
                  <a:pt x="5358269" y="1107995"/>
                </a:cubicBezTo>
                <a:cubicBezTo>
                  <a:pt x="5403408" y="1293736"/>
                  <a:pt x="5347010" y="1422335"/>
                  <a:pt x="5358269" y="1661993"/>
                </a:cubicBezTo>
                <a:cubicBezTo>
                  <a:pt x="5185446" y="1700632"/>
                  <a:pt x="5056610" y="1631305"/>
                  <a:pt x="4923654" y="1661993"/>
                </a:cubicBezTo>
                <a:cubicBezTo>
                  <a:pt x="4790698" y="1692681"/>
                  <a:pt x="4454890" y="1632904"/>
                  <a:pt x="4221125" y="1661993"/>
                </a:cubicBezTo>
                <a:cubicBezTo>
                  <a:pt x="3987360" y="1691082"/>
                  <a:pt x="3893231" y="1614000"/>
                  <a:pt x="3732927" y="1661993"/>
                </a:cubicBezTo>
                <a:cubicBezTo>
                  <a:pt x="3572623" y="1709986"/>
                  <a:pt x="3340241" y="1638638"/>
                  <a:pt x="3137564" y="1661993"/>
                </a:cubicBezTo>
                <a:cubicBezTo>
                  <a:pt x="2934887" y="1685348"/>
                  <a:pt x="2742847" y="1633831"/>
                  <a:pt x="2435036" y="1661993"/>
                </a:cubicBezTo>
                <a:cubicBezTo>
                  <a:pt x="2127225" y="1690155"/>
                  <a:pt x="2094860" y="1605853"/>
                  <a:pt x="1839672" y="1661993"/>
                </a:cubicBezTo>
                <a:cubicBezTo>
                  <a:pt x="1584484" y="1718133"/>
                  <a:pt x="1607002" y="1610448"/>
                  <a:pt x="1405057" y="1661993"/>
                </a:cubicBezTo>
                <a:cubicBezTo>
                  <a:pt x="1203113" y="1713538"/>
                  <a:pt x="1145178" y="1609405"/>
                  <a:pt x="916859" y="1661993"/>
                </a:cubicBezTo>
                <a:cubicBezTo>
                  <a:pt x="688540" y="1714581"/>
                  <a:pt x="235310" y="1583733"/>
                  <a:pt x="0" y="1661993"/>
                </a:cubicBezTo>
                <a:cubicBezTo>
                  <a:pt x="-55996" y="1478288"/>
                  <a:pt x="30009" y="1317405"/>
                  <a:pt x="0" y="1107995"/>
                </a:cubicBezTo>
                <a:cubicBezTo>
                  <a:pt x="-30009" y="898585"/>
                  <a:pt x="28960" y="789715"/>
                  <a:pt x="0" y="553998"/>
                </a:cubicBezTo>
                <a:cubicBezTo>
                  <a:pt x="-28960" y="318281"/>
                  <a:pt x="13225" y="137943"/>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700" spc="50" dirty="0">
                <a:latin typeface="Fibel Nord"/>
              </a:rPr>
              <a:t>Am nächsten Tag war Matteos Geburtstag. Als alle Freunde kamen, strahlte Maria und rief: „Überraschung!" Aber was war das? Nur ein Keks lag in der Dose! „Wir wurden bestohlen!“, rief Maria empört. Da blickten alle Kinder betrübt auf den einsamen Keks. Nur Matteo fühlte sich ganz klein und wurde rot wie eine Tomate. </a:t>
            </a:r>
            <a:endParaRPr spc="50" dirty="0"/>
          </a:p>
        </p:txBody>
      </p:sp>
      <p:sp>
        <p:nvSpPr>
          <p:cNvPr id="24" name="Textfeld 23"/>
          <p:cNvSpPr txBox="1"/>
          <p:nvPr/>
        </p:nvSpPr>
        <p:spPr bwMode="auto">
          <a:xfrm>
            <a:off x="439539" y="2688741"/>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a:solidFill>
                  <a:schemeClr val="accent5">
                    <a:lumMod val="75000"/>
                  </a:schemeClr>
                </a:solidFill>
                <a:latin typeface="Noteworthy Light"/>
                <a:ea typeface="Noteworthy Light"/>
              </a:rPr>
              <a:t>1</a:t>
            </a:r>
            <a:endParaRPr>
              <a:solidFill>
                <a:schemeClr val="accent5">
                  <a:lumMod val="75000"/>
                </a:schemeClr>
              </a:solidFill>
            </a:endParaRPr>
          </a:p>
        </p:txBody>
      </p:sp>
      <p:sp>
        <p:nvSpPr>
          <p:cNvPr id="25" name="Textfeld 24"/>
          <p:cNvSpPr txBox="1"/>
          <p:nvPr/>
        </p:nvSpPr>
        <p:spPr bwMode="auto">
          <a:xfrm>
            <a:off x="451556" y="5467798"/>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sp>
        <p:nvSpPr>
          <p:cNvPr id="26" name="Textfeld 25"/>
          <p:cNvSpPr txBox="1"/>
          <p:nvPr/>
        </p:nvSpPr>
        <p:spPr bwMode="auto">
          <a:xfrm>
            <a:off x="439539" y="3219701"/>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sp>
        <p:nvSpPr>
          <p:cNvPr id="27" name="Textfeld 26"/>
          <p:cNvSpPr txBox="1"/>
          <p:nvPr/>
        </p:nvSpPr>
        <p:spPr bwMode="auto">
          <a:xfrm>
            <a:off x="451556" y="7903118"/>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sp>
        <p:nvSpPr>
          <p:cNvPr id="28" name="Textfeld 27"/>
          <p:cNvSpPr txBox="1"/>
          <p:nvPr/>
        </p:nvSpPr>
        <p:spPr bwMode="auto">
          <a:xfrm>
            <a:off x="459930" y="6419835"/>
            <a:ext cx="466274" cy="369332"/>
          </a:xfrm>
          <a:custGeom>
            <a:avLst/>
            <a:gdLst>
              <a:gd name="connsiteX0" fmla="*/ 0 w 466274"/>
              <a:gd name="connsiteY0" fmla="*/ 0 h 369332"/>
              <a:gd name="connsiteX1" fmla="*/ 466274 w 466274"/>
              <a:gd name="connsiteY1" fmla="*/ 0 h 369332"/>
              <a:gd name="connsiteX2" fmla="*/ 466274 w 466274"/>
              <a:gd name="connsiteY2" fmla="*/ 369332 h 369332"/>
              <a:gd name="connsiteX3" fmla="*/ 0 w 466274"/>
              <a:gd name="connsiteY3" fmla="*/ 369332 h 369332"/>
              <a:gd name="connsiteX4" fmla="*/ 0 w 46627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74" h="369332" extrusionOk="0">
                <a:moveTo>
                  <a:pt x="0" y="0"/>
                </a:moveTo>
                <a:cubicBezTo>
                  <a:pt x="223639" y="-21384"/>
                  <a:pt x="270408" y="47340"/>
                  <a:pt x="466274" y="0"/>
                </a:cubicBezTo>
                <a:cubicBezTo>
                  <a:pt x="497454" y="129677"/>
                  <a:pt x="425188" y="193553"/>
                  <a:pt x="466274" y="369332"/>
                </a:cubicBezTo>
                <a:cubicBezTo>
                  <a:pt x="358295" y="381279"/>
                  <a:pt x="174447" y="329253"/>
                  <a:pt x="0" y="369332"/>
                </a:cubicBezTo>
                <a:cubicBezTo>
                  <a:pt x="-29654" y="207223"/>
                  <a:pt x="8160" y="177307"/>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lang="de-DE">
              <a:latin typeface="Kollektif"/>
            </a:endParaRPr>
          </a:p>
        </p:txBody>
      </p:sp>
      <p:sp>
        <p:nvSpPr>
          <p:cNvPr id="23" name="Slide Number Placeholder 3">
            <a:extLst>
              <a:ext uri="{FF2B5EF4-FFF2-40B4-BE49-F238E27FC236}">
                <a16:creationId xmlns:a16="http://schemas.microsoft.com/office/drawing/2014/main" id="{AC39643A-2B58-4A81-905D-219A382F070E}"/>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65</a:t>
            </a:fld>
            <a:endParaRPr lang="de-DE" dirty="0"/>
          </a:p>
        </p:txBody>
      </p:sp>
      <p:pic>
        <p:nvPicPr>
          <p:cNvPr id="4" name="Picture 2" descr="Ai Generiert, Plätzchen, Schokolade">
            <a:extLst>
              <a:ext uri="{FF2B5EF4-FFF2-40B4-BE49-F238E27FC236}">
                <a16:creationId xmlns:a16="http://schemas.microsoft.com/office/drawing/2014/main" id="{87D9B0BC-65E4-4475-2BEA-87C489A684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5245" y="2388867"/>
            <a:ext cx="607615" cy="53743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 name="TextBox 2">
            <a:extLst>
              <a:ext uri="{FF2B5EF4-FFF2-40B4-BE49-F238E27FC236}">
                <a16:creationId xmlns:a16="http://schemas.microsoft.com/office/drawing/2014/main" id="{5B9B57C4-8776-4BF1-B15E-7C789464DB50}"/>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2.2: Eine Bildergeschichte malen</a:t>
            </a:r>
            <a:endParaRPr sz="2200" spc="50" dirty="0"/>
          </a:p>
        </p:txBody>
      </p:sp>
      <p:sp>
        <p:nvSpPr>
          <p:cNvPr id="28" name="Rectangle 7">
            <a:extLst>
              <a:ext uri="{FF2B5EF4-FFF2-40B4-BE49-F238E27FC236}">
                <a16:creationId xmlns:a16="http://schemas.microsoft.com/office/drawing/2014/main" id="{0E165052-0B43-4CBB-94C6-CF6FF87E3A00}"/>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aphicFrame>
        <p:nvGraphicFramePr>
          <p:cNvPr id="4" name="Tabelle 4"/>
          <p:cNvGraphicFramePr>
            <a:graphicFrameLocks noGrp="1"/>
          </p:cNvGraphicFramePr>
          <p:nvPr>
            <p:extLst>
              <p:ext uri="{D42A27DB-BD31-4B8C-83A1-F6EECF244321}">
                <p14:modId xmlns:p14="http://schemas.microsoft.com/office/powerpoint/2010/main" val="4260815198"/>
              </p:ext>
            </p:extLst>
          </p:nvPr>
        </p:nvGraphicFramePr>
        <p:xfrm>
          <a:off x="421989" y="2356206"/>
          <a:ext cx="6088604" cy="5689644"/>
        </p:xfrm>
        <a:graphic>
          <a:graphicData uri="http://schemas.openxmlformats.org/drawingml/2006/table">
            <a:tbl>
              <a:tblPr firstRow="1" bandRow="1">
                <a:tableStyleId>{5940675A-B579-460E-94D1-54222C63F5DA}</a:tableStyleId>
              </a:tblPr>
              <a:tblGrid>
                <a:gridCol w="3044302">
                  <a:extLst>
                    <a:ext uri="{9D8B030D-6E8A-4147-A177-3AD203B41FA5}">
                      <a16:colId xmlns:a16="http://schemas.microsoft.com/office/drawing/2014/main" val="20000"/>
                    </a:ext>
                  </a:extLst>
                </a:gridCol>
                <a:gridCol w="3044302">
                  <a:extLst>
                    <a:ext uri="{9D8B030D-6E8A-4147-A177-3AD203B41FA5}">
                      <a16:colId xmlns:a16="http://schemas.microsoft.com/office/drawing/2014/main" val="20001"/>
                    </a:ext>
                  </a:extLst>
                </a:gridCol>
              </a:tblGrid>
              <a:tr h="2882798">
                <a:tc>
                  <a:txBody>
                    <a:bodyPr/>
                    <a:lstStyle/>
                    <a:p>
                      <a:pPr>
                        <a:defRPr/>
                      </a:pPr>
                      <a:endParaRPr lang="de-DE" dirty="0"/>
                    </a:p>
                  </a:txBody>
                  <a:tcPr/>
                </a:tc>
                <a:tc>
                  <a:txBody>
                    <a:bodyPr/>
                    <a:lstStyle/>
                    <a:p>
                      <a:pPr>
                        <a:defRPr/>
                      </a:pPr>
                      <a:endParaRPr lang="de-DE"/>
                    </a:p>
                  </a:txBody>
                  <a:tcPr/>
                </a:tc>
                <a:extLst>
                  <a:ext uri="{0D108BD9-81ED-4DB2-BD59-A6C34878D82A}">
                    <a16:rowId xmlns:a16="http://schemas.microsoft.com/office/drawing/2014/main" val="10000"/>
                  </a:ext>
                </a:extLst>
              </a:tr>
              <a:tr h="2806846">
                <a:tc>
                  <a:txBody>
                    <a:bodyPr/>
                    <a:lstStyle/>
                    <a:p>
                      <a:pPr>
                        <a:defRPr/>
                      </a:pPr>
                      <a:endParaRPr lang="de-DE" dirty="0"/>
                    </a:p>
                  </a:txBody>
                  <a:tcPr/>
                </a:tc>
                <a:tc>
                  <a:txBody>
                    <a:bodyPr/>
                    <a:lstStyle/>
                    <a:p>
                      <a:pPr>
                        <a:defRPr/>
                      </a:pPr>
                      <a:endParaRPr lang="de-DE" dirty="0"/>
                    </a:p>
                  </a:txBody>
                  <a:tcPr/>
                </a:tc>
                <a:extLst>
                  <a:ext uri="{0D108BD9-81ED-4DB2-BD59-A6C34878D82A}">
                    <a16:rowId xmlns:a16="http://schemas.microsoft.com/office/drawing/2014/main" val="10001"/>
                  </a:ext>
                </a:extLst>
              </a:tr>
            </a:tbl>
          </a:graphicData>
        </a:graphic>
      </p:graphicFrame>
      <p:pic>
        <p:nvPicPr>
          <p:cNvPr id="14338" name="Picture 2" descr="Küche, Herd, Ofen, Dunstabzugshaube"/>
          <p:cNvPicPr>
            <a:picLocks noChangeAspect="1" noChangeArrowheads="1"/>
          </p:cNvPicPr>
          <p:nvPr/>
        </p:nvPicPr>
        <p:blipFill>
          <a:blip r:embed="rId3"/>
          <a:stretch/>
        </p:blipFill>
        <p:spPr bwMode="auto">
          <a:xfrm>
            <a:off x="3354585" y="2296867"/>
            <a:ext cx="3156008" cy="3156008"/>
          </a:xfrm>
          <a:prstGeom prst="rect">
            <a:avLst/>
          </a:prstGeom>
        </p:spPr>
      </p:pic>
      <p:sp>
        <p:nvSpPr>
          <p:cNvPr id="34" name="TextBox 33"/>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 name="Circle"/>
          <p:cNvSpPr/>
          <p:nvPr/>
        </p:nvSpPr>
        <p:spPr bwMode="auto">
          <a:xfrm>
            <a:off x="335637" y="1397947"/>
            <a:ext cx="431900" cy="425993"/>
          </a:xfrm>
          <a:custGeom>
            <a:avLst/>
            <a:gdLst>
              <a:gd name="connsiteX0" fmla="*/ 0 w 431900"/>
              <a:gd name="connsiteY0" fmla="*/ 212997 h 425993"/>
              <a:gd name="connsiteX1" fmla="*/ 215950 w 431900"/>
              <a:gd name="connsiteY1" fmla="*/ 0 h 425993"/>
              <a:gd name="connsiteX2" fmla="*/ 431900 w 431900"/>
              <a:gd name="connsiteY2" fmla="*/ 212997 h 425993"/>
              <a:gd name="connsiteX3" fmla="*/ 215950 w 431900"/>
              <a:gd name="connsiteY3" fmla="*/ 425994 h 425993"/>
              <a:gd name="connsiteX4" fmla="*/ 0 w 431900"/>
              <a:gd name="connsiteY4" fmla="*/ 212997 h 42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00" h="425993" fill="none" extrusionOk="0">
                <a:moveTo>
                  <a:pt x="0" y="212997"/>
                </a:moveTo>
                <a:cubicBezTo>
                  <a:pt x="-13088" y="110241"/>
                  <a:pt x="96812" y="-25681"/>
                  <a:pt x="215950" y="0"/>
                </a:cubicBezTo>
                <a:cubicBezTo>
                  <a:pt x="323106" y="5909"/>
                  <a:pt x="430138" y="78168"/>
                  <a:pt x="431900" y="212997"/>
                </a:cubicBezTo>
                <a:cubicBezTo>
                  <a:pt x="436348" y="359021"/>
                  <a:pt x="319159" y="441065"/>
                  <a:pt x="215950" y="425994"/>
                </a:cubicBezTo>
                <a:cubicBezTo>
                  <a:pt x="94469" y="398822"/>
                  <a:pt x="-23258" y="336620"/>
                  <a:pt x="0" y="212997"/>
                </a:cubicBezTo>
                <a:close/>
              </a:path>
              <a:path w="431900" h="425993" stroke="0" extrusionOk="0">
                <a:moveTo>
                  <a:pt x="0" y="212997"/>
                </a:moveTo>
                <a:cubicBezTo>
                  <a:pt x="-13879" y="86907"/>
                  <a:pt x="86174" y="19403"/>
                  <a:pt x="215950" y="0"/>
                </a:cubicBezTo>
                <a:cubicBezTo>
                  <a:pt x="329144" y="-3086"/>
                  <a:pt x="428471" y="83068"/>
                  <a:pt x="431900" y="212997"/>
                </a:cubicBezTo>
                <a:cubicBezTo>
                  <a:pt x="438395" y="358417"/>
                  <a:pt x="335921" y="437735"/>
                  <a:pt x="215950" y="425994"/>
                </a:cubicBezTo>
                <a:cubicBezTo>
                  <a:pt x="108710" y="436748"/>
                  <a:pt x="18460" y="340930"/>
                  <a:pt x="0" y="212997"/>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defRPr>
            </a:pPr>
            <a:endParaRPr/>
          </a:p>
        </p:txBody>
      </p:sp>
      <p:sp>
        <p:nvSpPr>
          <p:cNvPr id="9" name="1"/>
          <p:cNvSpPr txBox="1"/>
          <p:nvPr/>
        </p:nvSpPr>
        <p:spPr bwMode="auto">
          <a:xfrm>
            <a:off x="460372" y="1388491"/>
            <a:ext cx="182430" cy="444897"/>
          </a:xfrm>
          <a:prstGeom prst="rect">
            <a:avLst/>
          </a:prstGeom>
          <a:noFill/>
          <a:ln w="12700" cap="flat">
            <a:noFill/>
            <a:miter lim="400000"/>
          </a:ln>
          <a:effectLst/>
        </p:spPr>
        <p:txBody>
          <a:bodyPr wrap="square" lIns="45718" tIns="45718" rIns="45718" bIns="45718" numCol="1" anchor="ctr">
            <a:noAutofit/>
          </a:bodyPr>
          <a:lstStyle>
            <a:lvl1pPr algn="ctr">
              <a:defRPr>
                <a:solidFill>
                  <a:srgbClr val="FFFFFF"/>
                </a:solidFill>
                <a:latin typeface="+mn-lt"/>
                <a:ea typeface="+mn-ea"/>
                <a:cs typeface="+mn-cs"/>
              </a:defRPr>
            </a:lvl1pPr>
          </a:lstStyle>
          <a:p>
            <a:pPr>
              <a:defRPr/>
            </a:pPr>
            <a:r>
              <a:rPr lang="de-DE"/>
              <a:t>2</a:t>
            </a:r>
            <a:endParaRPr/>
          </a:p>
        </p:txBody>
      </p:sp>
      <p:sp>
        <p:nvSpPr>
          <p:cNvPr id="10" name="TextBox 22"/>
          <p:cNvSpPr txBox="1"/>
          <p:nvPr/>
        </p:nvSpPr>
        <p:spPr bwMode="auto">
          <a:xfrm>
            <a:off x="841691" y="1337587"/>
            <a:ext cx="5553834" cy="1139266"/>
          </a:xfrm>
          <a:prstGeom prst="rect">
            <a:avLst/>
          </a:prstGeom>
          <a:noFill/>
          <a:ln w="12700" cap="flat">
            <a:noFill/>
            <a:miter lim="400000"/>
          </a:ln>
          <a:effectLst/>
        </p:spPr>
        <p:txBody>
          <a:bodyPr wrap="square" lIns="45718" tIns="45718" rIns="45718" bIns="45718" numCol="1" anchor="t">
            <a:noAutofit/>
          </a:bodyPr>
          <a:lstStyle>
            <a:lvl1pPr>
              <a:defRPr>
                <a:latin typeface="Fibel Nord"/>
                <a:ea typeface="Fibel Nord"/>
                <a:cs typeface="Fibel Nord"/>
              </a:defRPr>
            </a:lvl1pPr>
          </a:lstStyle>
          <a:p>
            <a:pPr>
              <a:defRPr/>
            </a:pPr>
            <a:r>
              <a:rPr lang="de-DE" spc="50" dirty="0"/>
              <a:t>Male die anderen Bilder zu der Geschichte.</a:t>
            </a:r>
            <a:endParaRPr spc="50" dirty="0"/>
          </a:p>
          <a:p>
            <a:pPr>
              <a:defRPr/>
            </a:pPr>
            <a:r>
              <a:rPr lang="de-DE" spc="50" dirty="0"/>
              <a:t>Wenn du möchtest, kannst du auch die Personen und Gegenstände unten ausschneiden und aufkleben. </a:t>
            </a:r>
            <a:endParaRPr spc="50" dirty="0"/>
          </a:p>
        </p:txBody>
      </p:sp>
      <p:pic>
        <p:nvPicPr>
          <p:cNvPr id="5" name="Grafik 4" descr="Ein Bild, das Peitsche enthält.&#10;&#10;Automatisch generierte Beschreibung"/>
          <p:cNvPicPr>
            <a:picLocks noChangeAspect="1"/>
          </p:cNvPicPr>
          <p:nvPr/>
        </p:nvPicPr>
        <p:blipFill>
          <a:blip r:embed="rId4">
            <a:clrChange>
              <a:clrFrom>
                <a:srgbClr val="FFFFFF"/>
              </a:clrFrom>
              <a:clrTo>
                <a:srgbClr val="FFFFFF">
                  <a:alpha val="0"/>
                </a:srgbClr>
              </a:clrTo>
            </a:clrChange>
            <a:duotone>
              <a:schemeClr val="accent6">
                <a:shade val="45000"/>
                <a:satMod val="135000"/>
              </a:schemeClr>
              <a:prstClr val="white"/>
            </a:duotone>
            <a:alphaModFix amt="50000"/>
          </a:blip>
          <a:srcRect b="53112"/>
          <a:stretch/>
        </p:blipFill>
        <p:spPr bwMode="auto">
          <a:xfrm>
            <a:off x="-162560" y="7802502"/>
            <a:ext cx="7223760" cy="799716"/>
          </a:xfrm>
          <a:prstGeom prst="rect">
            <a:avLst/>
          </a:prstGeom>
        </p:spPr>
      </p:pic>
      <p:pic>
        <p:nvPicPr>
          <p:cNvPr id="6" name="Grafik 5"/>
          <p:cNvPicPr>
            <a:picLocks noChangeAspect="1"/>
          </p:cNvPicPr>
          <p:nvPr/>
        </p:nvPicPr>
        <p:blipFill>
          <a:blip r:embed="rId5"/>
          <a:srcRect l="38040" t="6248" r="57931" b="88020"/>
          <a:stretch/>
        </p:blipFill>
        <p:spPr bwMode="auto">
          <a:xfrm>
            <a:off x="3123442" y="2380021"/>
            <a:ext cx="276345" cy="243068"/>
          </a:xfrm>
          <a:prstGeom prst="rect">
            <a:avLst/>
          </a:prstGeom>
        </p:spPr>
      </p:pic>
      <p:pic>
        <p:nvPicPr>
          <p:cNvPr id="11" name="Grafik 10"/>
          <p:cNvPicPr>
            <a:picLocks noChangeAspect="1"/>
          </p:cNvPicPr>
          <p:nvPr/>
        </p:nvPicPr>
        <p:blipFill>
          <a:blip r:embed="rId5"/>
          <a:srcRect l="37986" t="52654" r="57985" b="40240"/>
          <a:stretch/>
        </p:blipFill>
        <p:spPr bwMode="auto">
          <a:xfrm>
            <a:off x="3158360" y="5247426"/>
            <a:ext cx="276345" cy="301336"/>
          </a:xfrm>
          <a:prstGeom prst="rect">
            <a:avLst/>
          </a:prstGeom>
        </p:spPr>
      </p:pic>
      <p:pic>
        <p:nvPicPr>
          <p:cNvPr id="12" name="Grafik 11"/>
          <p:cNvPicPr>
            <a:picLocks noChangeAspect="1"/>
          </p:cNvPicPr>
          <p:nvPr/>
        </p:nvPicPr>
        <p:blipFill>
          <a:blip r:embed="rId5">
            <a:clrChange>
              <a:clrFrom>
                <a:srgbClr val="FFFFFF"/>
              </a:clrFrom>
              <a:clrTo>
                <a:srgbClr val="FFFFFF">
                  <a:alpha val="0"/>
                </a:srgbClr>
              </a:clrTo>
            </a:clrChange>
          </a:blip>
          <a:srcRect l="81275" t="8902" r="13977" b="85366"/>
          <a:stretch/>
        </p:blipFill>
        <p:spPr bwMode="auto">
          <a:xfrm>
            <a:off x="6201965" y="2373669"/>
            <a:ext cx="325591" cy="243068"/>
          </a:xfrm>
          <a:prstGeom prst="rect">
            <a:avLst/>
          </a:prstGeom>
        </p:spPr>
      </p:pic>
      <p:pic>
        <p:nvPicPr>
          <p:cNvPr id="13" name="Grafik 12"/>
          <p:cNvPicPr>
            <a:picLocks noChangeAspect="1"/>
          </p:cNvPicPr>
          <p:nvPr/>
        </p:nvPicPr>
        <p:blipFill>
          <a:blip r:embed="rId5"/>
          <a:srcRect l="81656" t="55140" r="13947" b="38352"/>
          <a:stretch/>
        </p:blipFill>
        <p:spPr bwMode="auto">
          <a:xfrm>
            <a:off x="6166685" y="5281481"/>
            <a:ext cx="301540" cy="275943"/>
          </a:xfrm>
          <a:prstGeom prst="rect">
            <a:avLst/>
          </a:prstGeom>
        </p:spPr>
      </p:pic>
      <p:pic>
        <p:nvPicPr>
          <p:cNvPr id="14" name="Grafik 13" descr="Ein Bild, das Entwurf, Zeichnung, Clipart, Darstellung enthält.&#10;&#10;Automatisch generierte Beschreibung"/>
          <p:cNvPicPr>
            <a:picLocks noChangeAspect="1"/>
          </p:cNvPicPr>
          <p:nvPr/>
        </p:nvPicPr>
        <p:blipFill>
          <a:blip r:embed="rId6"/>
          <a:stretch/>
        </p:blipFill>
        <p:spPr bwMode="auto">
          <a:xfrm rot="193507" flipH="1">
            <a:off x="4606405" y="8303893"/>
            <a:ext cx="674415" cy="1501117"/>
          </a:xfrm>
          <a:prstGeom prst="rect">
            <a:avLst/>
          </a:prstGeom>
        </p:spPr>
      </p:pic>
      <p:pic>
        <p:nvPicPr>
          <p:cNvPr id="23" name="Grafik 22" descr="Ein Bild, das Zeichnung, Entwurf, Clipart, Darstellung enthält.&#10;&#10;Automatisch generierte Beschreibung"/>
          <p:cNvPicPr>
            <a:picLocks noChangeAspect="1"/>
          </p:cNvPicPr>
          <p:nvPr/>
        </p:nvPicPr>
        <p:blipFill>
          <a:blip r:embed="rId7">
            <a:clrChange>
              <a:clrFrom>
                <a:srgbClr val="FFFFFF"/>
              </a:clrFrom>
              <a:clrTo>
                <a:srgbClr val="FFFFFF">
                  <a:alpha val="0"/>
                </a:srgbClr>
              </a:clrTo>
            </a:clrChange>
          </a:blip>
          <a:stretch/>
        </p:blipFill>
        <p:spPr bwMode="auto">
          <a:xfrm>
            <a:off x="3429000" y="3396634"/>
            <a:ext cx="919113" cy="1884847"/>
          </a:xfrm>
          <a:prstGeom prst="rect">
            <a:avLst/>
          </a:prstGeom>
        </p:spPr>
      </p:pic>
      <p:pic>
        <p:nvPicPr>
          <p:cNvPr id="14340" name="Picture 4" descr="Ai Generiert, Plätzchen, Schokolade"/>
          <p:cNvPicPr>
            <a:picLocks noChangeAspect="1" noChangeArrowheads="1"/>
          </p:cNvPicPr>
          <p:nvPr/>
        </p:nvPicPr>
        <p:blipFill>
          <a:blip r:embed="rId8"/>
          <a:stretch/>
        </p:blipFill>
        <p:spPr bwMode="auto">
          <a:xfrm>
            <a:off x="4035556" y="4180386"/>
            <a:ext cx="242948" cy="214886"/>
          </a:xfrm>
          <a:prstGeom prst="rect">
            <a:avLst/>
          </a:prstGeom>
        </p:spPr>
      </p:pic>
      <p:pic>
        <p:nvPicPr>
          <p:cNvPr id="14342" name="Picture 6" descr="Bett, Blätter, Zeichnung, Design"/>
          <p:cNvPicPr>
            <a:picLocks noChangeAspect="1" noChangeArrowheads="1"/>
          </p:cNvPicPr>
          <p:nvPr/>
        </p:nvPicPr>
        <p:blipFill>
          <a:blip r:embed="rId9"/>
          <a:stretch/>
        </p:blipFill>
        <p:spPr bwMode="auto">
          <a:xfrm rot="690518">
            <a:off x="1343395" y="8733793"/>
            <a:ext cx="1783395" cy="1004398"/>
          </a:xfrm>
          <a:prstGeom prst="rect">
            <a:avLst/>
          </a:prstGeom>
          <a:noFill/>
        </p:spPr>
      </p:pic>
      <p:pic>
        <p:nvPicPr>
          <p:cNvPr id="14344" name="Picture 8" descr="Ballons, Dekorationen, Feier"/>
          <p:cNvPicPr>
            <a:picLocks noChangeAspect="1" noChangeArrowheads="1"/>
          </p:cNvPicPr>
          <p:nvPr/>
        </p:nvPicPr>
        <p:blipFill>
          <a:blip r:embed="rId10"/>
          <a:stretch/>
        </p:blipFill>
        <p:spPr bwMode="auto">
          <a:xfrm>
            <a:off x="210416" y="8489303"/>
            <a:ext cx="864771" cy="1279623"/>
          </a:xfrm>
          <a:prstGeom prst="rect">
            <a:avLst/>
          </a:prstGeom>
          <a:noFill/>
        </p:spPr>
      </p:pic>
      <p:pic>
        <p:nvPicPr>
          <p:cNvPr id="14346" name="Picture 10" descr="Geschenk, Kasten, Eingewickelt, Bogen"/>
          <p:cNvPicPr>
            <a:picLocks noChangeAspect="1" noChangeArrowheads="1"/>
          </p:cNvPicPr>
          <p:nvPr/>
        </p:nvPicPr>
        <p:blipFill>
          <a:blip r:embed="rId11"/>
          <a:stretch/>
        </p:blipFill>
        <p:spPr bwMode="auto">
          <a:xfrm>
            <a:off x="3466291" y="8902015"/>
            <a:ext cx="841191" cy="799716"/>
          </a:xfrm>
          <a:prstGeom prst="rect">
            <a:avLst/>
          </a:prstGeom>
          <a:noFill/>
        </p:spPr>
      </p:pic>
      <p:pic>
        <p:nvPicPr>
          <p:cNvPr id="30" name="Grafik 29" descr="Ein Bild, das Kleidung, Schuhwerk, Clipart, Zeichnung enthält.&#10;&#10;Automatisch generierte Beschreibung"/>
          <p:cNvPicPr>
            <a:picLocks noChangeAspect="1"/>
          </p:cNvPicPr>
          <p:nvPr/>
        </p:nvPicPr>
        <p:blipFill>
          <a:blip r:embed="rId12"/>
          <a:stretch/>
        </p:blipFill>
        <p:spPr bwMode="auto">
          <a:xfrm>
            <a:off x="5585071" y="8284026"/>
            <a:ext cx="757691" cy="1578087"/>
          </a:xfrm>
          <a:prstGeom prst="rect">
            <a:avLst/>
          </a:prstGeom>
        </p:spPr>
      </p:pic>
      <p:pic>
        <p:nvPicPr>
          <p:cNvPr id="14350" name="Picture 14" descr="Schere, Rot, Büro, Papier, Schneiden"/>
          <p:cNvPicPr>
            <a:picLocks noChangeAspect="1" noChangeArrowheads="1"/>
          </p:cNvPicPr>
          <p:nvPr/>
        </p:nvPicPr>
        <p:blipFill>
          <a:blip r:embed="rId13">
            <a:duotone>
              <a:schemeClr val="accent6">
                <a:shade val="45000"/>
                <a:satMod val="135000"/>
              </a:schemeClr>
              <a:prstClr val="white"/>
            </a:duotone>
          </a:blip>
          <a:stretch/>
        </p:blipFill>
        <p:spPr bwMode="auto">
          <a:xfrm rot="8249308" flipH="1">
            <a:off x="5914976" y="1748557"/>
            <a:ext cx="268995" cy="499711"/>
          </a:xfrm>
          <a:prstGeom prst="rect">
            <a:avLst/>
          </a:prstGeom>
          <a:noFill/>
        </p:spPr>
      </p:pic>
      <p:sp>
        <p:nvSpPr>
          <p:cNvPr id="25" name="Slide Number Placeholder 3">
            <a:extLst>
              <a:ext uri="{FF2B5EF4-FFF2-40B4-BE49-F238E27FC236}">
                <a16:creationId xmlns:a16="http://schemas.microsoft.com/office/drawing/2014/main" id="{BA559034-DDB3-4713-92D8-42D719DBA451}"/>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67</a:t>
            </a:fld>
            <a:endParaRPr lang="de-DE" dirty="0"/>
          </a:p>
        </p:txBody>
      </p:sp>
      <p:pic>
        <p:nvPicPr>
          <p:cNvPr id="26" name="Picture 4" descr="Icon, Symbol, Stift, Bleistift, Design">
            <a:extLst>
              <a:ext uri="{FF2B5EF4-FFF2-40B4-BE49-F238E27FC236}">
                <a16:creationId xmlns:a16="http://schemas.microsoft.com/office/drawing/2014/main" id="{3FAFAE2B-5609-46F7-9093-3754E31238EB}"/>
              </a:ext>
            </a:extLst>
          </p:cNvPr>
          <p:cNvPicPr>
            <a:picLocks noChangeAspect="1" noChangeArrowheads="1"/>
          </p:cNvPicPr>
          <p:nvPr/>
        </p:nvPicPr>
        <p:blipFill>
          <a:blip r:embed="rId14">
            <a:duotone>
              <a:schemeClr val="accent6">
                <a:shade val="45000"/>
                <a:satMod val="135000"/>
              </a:schemeClr>
              <a:prstClr val="white"/>
            </a:duotone>
          </a:blip>
          <a:stretch/>
        </p:blipFill>
        <p:spPr bwMode="auto">
          <a:xfrm>
            <a:off x="5799221" y="1206561"/>
            <a:ext cx="594960" cy="59496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831" name="Tabelle 31"/>
          <p:cNvGraphicFramePr>
            <a:graphicFrameLocks/>
          </p:cNvGraphicFramePr>
          <p:nvPr>
            <p:extLst>
              <p:ext uri="{D42A27DB-BD31-4B8C-83A1-F6EECF244321}">
                <p14:modId xmlns:p14="http://schemas.microsoft.com/office/powerpoint/2010/main" val="585555825"/>
              </p:ext>
            </p:extLst>
          </p:nvPr>
        </p:nvGraphicFramePr>
        <p:xfrm>
          <a:off x="415165" y="1017404"/>
          <a:ext cx="6190349" cy="8534400"/>
        </p:xfrm>
        <a:graphic>
          <a:graphicData uri="http://schemas.openxmlformats.org/drawingml/2006/table">
            <a:tbl>
              <a:tblPr bandRow="1"/>
              <a:tblGrid>
                <a:gridCol w="949820">
                  <a:extLst>
                    <a:ext uri="{9D8B030D-6E8A-4147-A177-3AD203B41FA5}">
                      <a16:colId xmlns:a16="http://schemas.microsoft.com/office/drawing/2014/main" val="20000"/>
                    </a:ext>
                  </a:extLst>
                </a:gridCol>
                <a:gridCol w="5240529">
                  <a:extLst>
                    <a:ext uri="{9D8B030D-6E8A-4147-A177-3AD203B41FA5}">
                      <a16:colId xmlns:a16="http://schemas.microsoft.com/office/drawing/2014/main" val="20001"/>
                    </a:ext>
                  </a:extLst>
                </a:gridCol>
              </a:tblGrid>
              <a:tr h="674114">
                <a:tc gridSpan="2">
                  <a:txBody>
                    <a:bodyPr/>
                    <a:lstStyle/>
                    <a:p>
                      <a:pPr algn="l" defTabSz="685800">
                        <a:defRPr sz="1200" b="1"/>
                      </a:pPr>
                      <a:r>
                        <a:rPr sz="1400" dirty="0">
                          <a:latin typeface="Calibri" panose="020F0502020204030204" pitchFamily="34" charset="0"/>
                          <a:cs typeface="Calibri" panose="020F0502020204030204" pitchFamily="34" charset="0"/>
                        </a:rPr>
                        <a:t>ZIEL:</a:t>
                      </a:r>
                    </a:p>
                    <a:p>
                      <a:pPr algn="l" defTabSz="685800">
                        <a:defRPr sz="1200"/>
                      </a:pPr>
                      <a:r>
                        <a:rPr sz="1400" dirty="0">
                          <a:latin typeface="Calibri" panose="020F0502020204030204" pitchFamily="34" charset="0"/>
                          <a:cs typeface="Calibri" panose="020F0502020204030204" pitchFamily="34" charset="0"/>
                        </a:rPr>
                        <a:t>Die </a:t>
                      </a:r>
                      <a:r>
                        <a:rPr lang="de-DE" sz="1400" dirty="0" err="1">
                          <a:latin typeface="Calibri" panose="020F0502020204030204" pitchFamily="34" charset="0"/>
                          <a:cs typeface="Calibri" panose="020F0502020204030204" pitchFamily="34" charset="0"/>
                        </a:rPr>
                        <a:t>SuS</a:t>
                      </a:r>
                      <a:r>
                        <a:rPr sz="1400"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erweitern ihre Ausdrucksfähigkeit, indem sie verschiedene Satzanfänge identifizieren und anwenden. </a:t>
                      </a:r>
                      <a:endParaRPr sz="1400" dirty="0">
                        <a:latin typeface="Calibri" panose="020F0502020204030204" pitchFamily="34" charset="0"/>
                        <a:cs typeface="Calibri" panose="020F0502020204030204" pitchFamily="34" charset="0"/>
                      </a:endParaRP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1070000">
                <a:tc gridSpan="2">
                  <a:txBody>
                    <a:bodyPr/>
                    <a:lstStyle/>
                    <a:p>
                      <a:pPr algn="l" defTabSz="685800">
                        <a:defRPr sz="1800"/>
                      </a:pPr>
                      <a:r>
                        <a:rPr lang="de-DE" sz="1400" b="1" dirty="0">
                          <a:latin typeface="Calibri" panose="020F0502020204030204" pitchFamily="34" charset="0"/>
                          <a:cs typeface="Calibri" panose="020F0502020204030204" pitchFamily="34" charset="0"/>
                        </a:rPr>
                        <a:t>Einstieg:</a:t>
                      </a:r>
                      <a:endParaRPr sz="1400" dirty="0">
                        <a:latin typeface="Calibri" panose="020F0502020204030204" pitchFamily="34" charset="0"/>
                        <a:cs typeface="Calibri" panose="020F0502020204030204" pitchFamily="34" charset="0"/>
                      </a:endParaRPr>
                    </a:p>
                    <a:p>
                      <a:pPr marL="171450" indent="-171450" algn="l" defTabSz="685800">
                        <a:buFont typeface="Arial"/>
                        <a:buChar char="•"/>
                        <a:defRPr sz="1800"/>
                      </a:pPr>
                      <a:r>
                        <a:rPr lang="de-DE" sz="1400" b="0" dirty="0">
                          <a:latin typeface="Calibri" panose="020F0502020204030204" pitchFamily="34" charset="0"/>
                          <a:cs typeface="Calibri" panose="020F0502020204030204" pitchFamily="34" charset="0"/>
                        </a:rPr>
                        <a:t>Die Lehrperson verdeutlicht den Lernenden, dass eine gelungene Geschichte wechselnde Satzanfänge aufweisen sollte, damit sie spannender wirkt.</a:t>
                      </a:r>
                      <a:endParaRPr sz="1400" dirty="0">
                        <a:latin typeface="Calibri" panose="020F0502020204030204" pitchFamily="34" charset="0"/>
                        <a:cs typeface="Calibri" panose="020F0502020204030204" pitchFamily="34" charset="0"/>
                      </a:endParaRPr>
                    </a:p>
                    <a:p>
                      <a:pPr marL="171450" indent="-171450" algn="l" defTabSz="685800">
                        <a:buFont typeface="Arial"/>
                        <a:buChar char="•"/>
                        <a:defRPr sz="1800"/>
                      </a:pPr>
                      <a:endParaRPr lang="de-DE" sz="1400" b="1" dirty="0">
                        <a:latin typeface="Calibri" panose="020F0502020204030204" pitchFamily="34" charset="0"/>
                        <a:cs typeface="Calibri" panose="020F0502020204030204" pitchFamily="34" charset="0"/>
                      </a:endParaRPr>
                    </a:p>
                    <a:p>
                      <a:pPr marL="0" indent="0" algn="l" defTabSz="685800">
                        <a:buFont typeface="Arial"/>
                        <a:buNone/>
                        <a:defRPr sz="1800"/>
                      </a:pPr>
                      <a:r>
                        <a:rPr lang="de-DE" sz="1400" b="0" i="1" u="sng" dirty="0">
                          <a:latin typeface="Calibri" panose="020F0502020204030204" pitchFamily="34" charset="0"/>
                          <a:cs typeface="Calibri" panose="020F0502020204030204" pitchFamily="34" charset="0"/>
                        </a:rPr>
                        <a:t>Alternativ: </a:t>
                      </a:r>
                      <a:r>
                        <a:rPr lang="de-DE" sz="1400" b="0" i="0" dirty="0">
                          <a:latin typeface="Calibri" panose="020F0502020204030204" pitchFamily="34" charset="0"/>
                          <a:cs typeface="Calibri" panose="020F0502020204030204" pitchFamily="34" charset="0"/>
                        </a:rPr>
                        <a:t>Die Lehrperson kann den Lernenden ein Negativbeispiel vorstellen, indem sie einige Sätze aneinanderreiht, die immer nur mit „dann“ anfangen. Die </a:t>
                      </a:r>
                      <a:r>
                        <a:rPr lang="de-DE" sz="1400" b="0" i="0" dirty="0" err="1">
                          <a:latin typeface="Calibri" panose="020F0502020204030204" pitchFamily="34" charset="0"/>
                          <a:cs typeface="Calibri" panose="020F0502020204030204" pitchFamily="34" charset="0"/>
                        </a:rPr>
                        <a:t>SuS</a:t>
                      </a:r>
                      <a:r>
                        <a:rPr lang="de-DE" sz="1400" b="0" i="0" dirty="0">
                          <a:latin typeface="Calibri" panose="020F0502020204030204" pitchFamily="34" charset="0"/>
                          <a:cs typeface="Calibri" panose="020F0502020204030204" pitchFamily="34" charset="0"/>
                        </a:rPr>
                        <a:t> können Vorschläge zur Verbesserung machen.</a:t>
                      </a:r>
                      <a:endParaRPr sz="1400" dirty="0">
                        <a:latin typeface="Calibri" panose="020F0502020204030204" pitchFamily="34" charset="0"/>
                        <a:cs typeface="Calibri" panose="020F0502020204030204" pitchFamily="34" charset="0"/>
                      </a:endParaRPr>
                    </a:p>
                  </a:txBody>
                  <a:tcPr marL="45720" marR="45720" anchor="ctr">
                    <a:noFill/>
                  </a:tcPr>
                </a:tc>
                <a:tc hMerge="1">
                  <a:txBody>
                    <a:bodyPr/>
                    <a:lstStyle/>
                    <a:p>
                      <a:endParaRPr/>
                    </a:p>
                  </a:txBody>
                  <a:tcPr/>
                </a:tc>
                <a:extLst>
                  <a:ext uri="{0D108BD9-81ED-4DB2-BD59-A6C34878D82A}">
                    <a16:rowId xmlns:a16="http://schemas.microsoft.com/office/drawing/2014/main" val="10001"/>
                  </a:ext>
                </a:extLst>
              </a:tr>
              <a:tr h="1431863">
                <a:tc>
                  <a:txBody>
                    <a:bodyPr/>
                    <a:lstStyle/>
                    <a:p>
                      <a:pPr algn="ctr" defTabSz="685800">
                        <a:defRPr sz="1800"/>
                      </a:pPr>
                      <a:r>
                        <a:rPr sz="1400" b="1">
                          <a:latin typeface="Calibri" panose="020F0502020204030204" pitchFamily="34" charset="0"/>
                          <a:cs typeface="Calibri" panose="020F0502020204030204" pitchFamily="34" charset="0"/>
                        </a:rPr>
                        <a:t>AB </a:t>
                      </a:r>
                      <a:r>
                        <a:rPr lang="de-DE" sz="1400" b="1">
                          <a:latin typeface="Calibri" panose="020F0502020204030204" pitchFamily="34" charset="0"/>
                          <a:cs typeface="Calibri" panose="020F0502020204030204" pitchFamily="34" charset="0"/>
                        </a:rPr>
                        <a:t>3.1a</a:t>
                      </a:r>
                      <a:endParaRPr sz="1400">
                        <a:latin typeface="Calibri" panose="020F0502020204030204" pitchFamily="34" charset="0"/>
                        <a:cs typeface="Calibri" panose="020F0502020204030204" pitchFamily="34" charset="0"/>
                      </a:endParaRPr>
                    </a:p>
                    <a:p>
                      <a:pPr algn="ctr" defTabSz="685800">
                        <a:defRPr sz="1800"/>
                      </a:pPr>
                      <a:r>
                        <a:rPr lang="de-DE" sz="1400" b="1">
                          <a:latin typeface="Calibri" panose="020F0502020204030204" pitchFamily="34" charset="0"/>
                          <a:cs typeface="Calibri" panose="020F0502020204030204" pitchFamily="34" charset="0"/>
                        </a:rPr>
                        <a:t>AB 3.1b</a:t>
                      </a:r>
                      <a:endParaRPr sz="1400">
                        <a:latin typeface="Calibri" panose="020F0502020204030204" pitchFamily="34" charset="0"/>
                        <a:cs typeface="Calibri" panose="020F0502020204030204" pitchFamily="34" charset="0"/>
                      </a:endParaRPr>
                    </a:p>
                  </a:txBody>
                  <a:tcPr marL="45720" marR="45720" anchor="ctr">
                    <a:noFill/>
                  </a:tcPr>
                </a:tc>
                <a:tc>
                  <a:txBody>
                    <a:bodyPr/>
                    <a:lstStyle/>
                    <a:p>
                      <a:pPr marL="171450" marR="0" lvl="0" indent="-171450" algn="l" defTabSz="685800">
                        <a:lnSpc>
                          <a:spcPct val="100000"/>
                        </a:lnSpc>
                        <a:spcBef>
                          <a:spcPts val="0"/>
                        </a:spcBef>
                        <a:spcAft>
                          <a:spcPts val="0"/>
                        </a:spcAft>
                        <a:buClrTx/>
                        <a:buSzTx/>
                        <a:buFont typeface="Arial"/>
                        <a:buChar char="•"/>
                        <a:defRPr sz="1200"/>
                      </a:pPr>
                      <a:r>
                        <a:rPr lang="de-DE" sz="1400" b="0" dirty="0">
                          <a:latin typeface="Calibri" panose="020F0502020204030204" pitchFamily="34" charset="0"/>
                          <a:cs typeface="Calibri" panose="020F0502020204030204" pitchFamily="34" charset="0"/>
                        </a:rPr>
                        <a:t>Die Lehrperson teilt die Arbeitsblätter an die </a:t>
                      </a:r>
                      <a:r>
                        <a:rPr lang="de-DE" sz="1400" b="0" dirty="0" err="1">
                          <a:latin typeface="Calibri" panose="020F0502020204030204" pitchFamily="34" charset="0"/>
                          <a:cs typeface="Calibri" panose="020F0502020204030204" pitchFamily="34" charset="0"/>
                        </a:rPr>
                        <a:t>SuS</a:t>
                      </a:r>
                      <a:r>
                        <a:rPr lang="de-DE" sz="1400" b="0" dirty="0">
                          <a:latin typeface="Calibri" panose="020F0502020204030204" pitchFamily="34" charset="0"/>
                          <a:cs typeface="Calibri" panose="020F0502020204030204" pitchFamily="34" charset="0"/>
                        </a:rPr>
                        <a:t> aus - oder projiziert die Arbeitsblätter mit dem </a:t>
                      </a:r>
                      <a:r>
                        <a:rPr lang="de-DE" sz="1400" b="0" dirty="0" err="1">
                          <a:latin typeface="Calibri" panose="020F0502020204030204" pitchFamily="34" charset="0"/>
                          <a:cs typeface="Calibri" panose="020F0502020204030204" pitchFamily="34" charset="0"/>
                        </a:rPr>
                        <a:t>Beamer</a:t>
                      </a:r>
                      <a:r>
                        <a:rPr lang="de-DE" sz="1400" b="0" dirty="0">
                          <a:latin typeface="Calibri" panose="020F0502020204030204" pitchFamily="34" charset="0"/>
                          <a:cs typeface="Calibri" panose="020F0502020204030204" pitchFamily="34" charset="0"/>
                        </a:rPr>
                        <a:t> an die Wand -  und erläutert die Aufgabenstellung. </a:t>
                      </a:r>
                      <a:endParaRPr sz="1400" dirty="0">
                        <a:latin typeface="Calibri" panose="020F0502020204030204" pitchFamily="34" charset="0"/>
                        <a:cs typeface="Calibri" panose="020F0502020204030204" pitchFamily="34" charset="0"/>
                      </a:endParaRPr>
                    </a:p>
                    <a:p>
                      <a:pPr marL="171450" marR="0" lvl="0" indent="-171450" algn="l" defTabSz="685800">
                        <a:lnSpc>
                          <a:spcPct val="100000"/>
                        </a:lnSpc>
                        <a:spcBef>
                          <a:spcPts val="0"/>
                        </a:spcBef>
                        <a:spcAft>
                          <a:spcPts val="0"/>
                        </a:spcAft>
                        <a:buClrTx/>
                        <a:buSzTx/>
                        <a:buFont typeface="Arial"/>
                        <a:buChar char="•"/>
                        <a:defRPr sz="1200"/>
                      </a:pPr>
                      <a:r>
                        <a:rPr lang="de-DE" sz="1400" b="0" dirty="0">
                          <a:latin typeface="Calibri" panose="020F0502020204030204" pitchFamily="34" charset="0"/>
                          <a:cs typeface="Calibri" panose="020F0502020204030204" pitchFamily="34" charset="0"/>
                        </a:rPr>
                        <a:t>Die </a:t>
                      </a:r>
                      <a:r>
                        <a:rPr lang="de-DE" sz="1400" b="0" dirty="0" err="1">
                          <a:latin typeface="Calibri" panose="020F0502020204030204" pitchFamily="34" charset="0"/>
                          <a:cs typeface="Calibri" panose="020F0502020204030204" pitchFamily="34" charset="0"/>
                        </a:rPr>
                        <a:t>SuS</a:t>
                      </a:r>
                      <a:r>
                        <a:rPr lang="de-DE" sz="1400" b="0" dirty="0">
                          <a:latin typeface="Calibri" panose="020F0502020204030204" pitchFamily="34" charset="0"/>
                          <a:cs typeface="Calibri" panose="020F0502020204030204" pitchFamily="34" charset="0"/>
                        </a:rPr>
                        <a:t> unterstreichen die wechselnden (zeitlichen) Satzanfänge.</a:t>
                      </a:r>
                    </a:p>
                    <a:p>
                      <a:pPr marL="180000" marR="0" lvl="0" indent="0" algn="l" defTabSz="685800">
                        <a:lnSpc>
                          <a:spcPct val="100000"/>
                        </a:lnSpc>
                        <a:spcBef>
                          <a:spcPts val="0"/>
                        </a:spcBef>
                        <a:spcAft>
                          <a:spcPts val="0"/>
                        </a:spcAft>
                        <a:buClrTx/>
                        <a:buSzTx/>
                        <a:buFont typeface="Arial"/>
                        <a:buNone/>
                        <a:defRPr sz="1200"/>
                      </a:pPr>
                      <a:r>
                        <a:rPr lang="de-DE" sz="1400" b="0" dirty="0">
                          <a:latin typeface="Calibri" panose="020F0502020204030204" pitchFamily="34" charset="0"/>
                          <a:cs typeface="Calibri" panose="020F0502020204030204" pitchFamily="34" charset="0"/>
                        </a:rPr>
                        <a:t>(Differenzierung: AB 3.1a – geringere Anforderungen; AB 3.1b – mittlere Anforderungen)</a:t>
                      </a:r>
                      <a:endParaRPr sz="1400" dirty="0">
                        <a:latin typeface="Calibri" panose="020F0502020204030204" pitchFamily="34" charset="0"/>
                        <a:cs typeface="Calibri" panose="020F0502020204030204" pitchFamily="34" charset="0"/>
                      </a:endParaRPr>
                    </a:p>
                    <a:p>
                      <a:pPr algn="l" defTabSz="685800">
                        <a:defRPr sz="1200"/>
                      </a:pPr>
                      <a:endParaRPr lang="de-DE" sz="1400" dirty="0">
                        <a:latin typeface="Calibri" panose="020F0502020204030204" pitchFamily="34" charset="0"/>
                        <a:cs typeface="Calibri" panose="020F0502020204030204" pitchFamily="34" charset="0"/>
                      </a:endParaRPr>
                    </a:p>
                    <a:p>
                      <a:pPr marL="0" marR="0" lvl="0" indent="0" algn="l" defTabSz="685800">
                        <a:lnSpc>
                          <a:spcPct val="100000"/>
                        </a:lnSpc>
                        <a:spcBef>
                          <a:spcPts val="0"/>
                        </a:spcBef>
                        <a:spcAft>
                          <a:spcPts val="0"/>
                        </a:spcAft>
                        <a:buClrTx/>
                        <a:buSzTx/>
                        <a:buFontTx/>
                        <a:buNone/>
                        <a:defRPr sz="1200" b="1" u="sng"/>
                      </a:pPr>
                      <a:r>
                        <a:rPr lang="de-DE" sz="1400" b="0" i="1" u="sng" dirty="0">
                          <a:solidFill>
                            <a:schemeClr val="tx1"/>
                          </a:solidFill>
                          <a:latin typeface="Calibri" panose="020F0502020204030204" pitchFamily="34" charset="0"/>
                          <a:ea typeface="Calibri"/>
                          <a:cs typeface="Calibri" panose="020F0502020204030204" pitchFamily="34" charset="0"/>
                        </a:rPr>
                        <a:t>Alternativ: </a:t>
                      </a:r>
                      <a:r>
                        <a:rPr lang="de-DE" sz="1400" b="0" u="none" dirty="0">
                          <a:latin typeface="Calibri" panose="020F0502020204030204" pitchFamily="34" charset="0"/>
                          <a:cs typeface="Calibri" panose="020F0502020204030204" pitchFamily="34" charset="0"/>
                        </a:rPr>
                        <a:t>Die </a:t>
                      </a:r>
                      <a:r>
                        <a:rPr lang="de-DE" sz="1400" b="0" u="none" dirty="0" err="1">
                          <a:latin typeface="Calibri" panose="020F0502020204030204" pitchFamily="34" charset="0"/>
                          <a:cs typeface="Calibri" panose="020F0502020204030204" pitchFamily="34" charset="0"/>
                        </a:rPr>
                        <a:t>SuS</a:t>
                      </a:r>
                      <a:r>
                        <a:rPr lang="de-DE" sz="1400" b="0" u="none" dirty="0">
                          <a:latin typeface="Calibri" panose="020F0502020204030204" pitchFamily="34" charset="0"/>
                          <a:cs typeface="Calibri" panose="020F0502020204030204" pitchFamily="34" charset="0"/>
                        </a:rPr>
                        <a:t> arbeiten in </a:t>
                      </a:r>
                      <a:r>
                        <a:rPr lang="de-DE" sz="1400" b="1" u="none" dirty="0">
                          <a:latin typeface="Calibri" panose="020F0502020204030204" pitchFamily="34" charset="0"/>
                          <a:cs typeface="Calibri" panose="020F0502020204030204" pitchFamily="34" charset="0"/>
                        </a:rPr>
                        <a:t>Partnerarbeit</a:t>
                      </a:r>
                      <a:r>
                        <a:rPr lang="de-DE" sz="1400" b="0" u="none" dirty="0">
                          <a:latin typeface="Calibri" panose="020F0502020204030204" pitchFamily="34" charset="0"/>
                          <a:cs typeface="Calibri" panose="020F0502020204030204" pitchFamily="34" charset="0"/>
                        </a:rPr>
                        <a:t>.</a:t>
                      </a:r>
                      <a:endParaRPr lang="de-DE" sz="1400" dirty="0">
                        <a:latin typeface="Calibri" panose="020F0502020204030204" pitchFamily="34" charset="0"/>
                        <a:cs typeface="Calibri" panose="020F0502020204030204" pitchFamily="34" charset="0"/>
                      </a:endParaRPr>
                    </a:p>
                  </a:txBody>
                  <a:tcPr marL="45720" marR="45720" anchor="ctr">
                    <a:noFill/>
                  </a:tcPr>
                </a:tc>
                <a:extLst>
                  <a:ext uri="{0D108BD9-81ED-4DB2-BD59-A6C34878D82A}">
                    <a16:rowId xmlns:a16="http://schemas.microsoft.com/office/drawing/2014/main" val="10002"/>
                  </a:ext>
                </a:extLst>
              </a:tr>
              <a:tr h="674114">
                <a:tc>
                  <a:txBody>
                    <a:bodyPr/>
                    <a:lstStyle/>
                    <a:p>
                      <a:pPr algn="ctr" defTabSz="685800">
                        <a:defRPr sz="1800"/>
                      </a:pPr>
                      <a:r>
                        <a:rPr sz="1400" b="1" dirty="0">
                          <a:latin typeface="Calibri" panose="020F0502020204030204" pitchFamily="34" charset="0"/>
                          <a:cs typeface="Calibri" panose="020F0502020204030204" pitchFamily="34" charset="0"/>
                        </a:rPr>
                        <a:t>AB </a:t>
                      </a:r>
                      <a:r>
                        <a:rPr lang="de-DE" sz="1400" b="1" dirty="0">
                          <a:latin typeface="Calibri" panose="020F0502020204030204" pitchFamily="34" charset="0"/>
                          <a:cs typeface="Calibri" panose="020F0502020204030204" pitchFamily="34" charset="0"/>
                        </a:rPr>
                        <a:t>3.2a</a:t>
                      </a:r>
                      <a:endParaRPr sz="1400" dirty="0">
                        <a:latin typeface="Calibri" panose="020F0502020204030204" pitchFamily="34" charset="0"/>
                        <a:cs typeface="Calibri" panose="020F0502020204030204" pitchFamily="34" charset="0"/>
                      </a:endParaRPr>
                    </a:p>
                    <a:p>
                      <a:pPr algn="ctr" defTabSz="685800">
                        <a:defRPr sz="1800"/>
                      </a:pPr>
                      <a:r>
                        <a:rPr lang="de-DE" sz="1400" b="1" dirty="0">
                          <a:latin typeface="Calibri" panose="020F0502020204030204" pitchFamily="34" charset="0"/>
                          <a:cs typeface="Calibri" panose="020F0502020204030204" pitchFamily="34" charset="0"/>
                        </a:rPr>
                        <a:t>AB 3.2b</a:t>
                      </a:r>
                    </a:p>
                    <a:p>
                      <a:pPr algn="ctr" defTabSz="685800">
                        <a:defRPr sz="1800"/>
                      </a:pPr>
                      <a:r>
                        <a:rPr lang="de-DE" sz="1400" b="1" dirty="0">
                          <a:latin typeface="Calibri" panose="020F0502020204030204" pitchFamily="34" charset="0"/>
                          <a:cs typeface="Calibri" panose="020F0502020204030204" pitchFamily="34" charset="0"/>
                        </a:rPr>
                        <a:t>AB 3.2c</a:t>
                      </a:r>
                      <a:endParaRPr sz="1400" dirty="0">
                        <a:latin typeface="Calibri" panose="020F0502020204030204" pitchFamily="34" charset="0"/>
                        <a:cs typeface="Calibri" panose="020F0502020204030204" pitchFamily="34" charset="0"/>
                      </a:endParaRPr>
                    </a:p>
                  </a:txBody>
                  <a:tcPr marL="45720" marR="45720" anchor="ctr">
                    <a:noFill/>
                  </a:tcPr>
                </a:tc>
                <a:tc>
                  <a:txBody>
                    <a:bodyPr/>
                    <a:lstStyle/>
                    <a:p>
                      <a:pPr marL="171450" marR="0" indent="-171450" algn="l" defTabSz="685800">
                        <a:lnSpc>
                          <a:spcPct val="100000"/>
                        </a:lnSpc>
                        <a:spcBef>
                          <a:spcPts val="0"/>
                        </a:spcBef>
                        <a:spcAft>
                          <a:spcPts val="0"/>
                        </a:spcAft>
                        <a:buClrTx/>
                        <a:buSzTx/>
                        <a:buFont typeface="Arial"/>
                        <a:buChar char="•"/>
                        <a:defRPr sz="1200"/>
                      </a:pPr>
                      <a:r>
                        <a:rPr lang="de-DE" sz="1400" b="0" i="0" u="none" strike="noStrike" cap="none" spc="0" dirty="0">
                          <a:solidFill>
                            <a:schemeClr val="tx1"/>
                          </a:solidFill>
                          <a:latin typeface="Calibri" panose="020F0502020204030204" pitchFamily="34" charset="0"/>
                          <a:ea typeface="Calibri"/>
                          <a:cs typeface="Calibri" panose="020F0502020204030204" pitchFamily="34" charset="0"/>
                        </a:rPr>
                        <a:t>Die Lehrperson erklärt den Lernenden, dass es viele verschiedene zeitliche Satzanfänge gibt. Einige von ihnen eignen sich besonders gut für den Anfang der Geschichte, andere für den Hauptteil oder den Abschluss.</a:t>
                      </a:r>
                      <a:endParaRPr sz="1400" dirty="0">
                        <a:latin typeface="Calibri" panose="020F0502020204030204" pitchFamily="34" charset="0"/>
                        <a:cs typeface="Calibri" panose="020F0502020204030204" pitchFamily="34" charset="0"/>
                      </a:endParaRPr>
                    </a:p>
                    <a:p>
                      <a:pPr marL="171450" marR="0" indent="-171450" algn="l" defTabSz="685800">
                        <a:lnSpc>
                          <a:spcPct val="100000"/>
                        </a:lnSpc>
                        <a:spcBef>
                          <a:spcPts val="0"/>
                        </a:spcBef>
                        <a:spcAft>
                          <a:spcPts val="0"/>
                        </a:spcAft>
                        <a:buClrTx/>
                        <a:buSzTx/>
                        <a:buFont typeface="Arial"/>
                        <a:buChar char="•"/>
                        <a:defRPr sz="1200"/>
                      </a:pPr>
                      <a:r>
                        <a:rPr lang="de-DE" sz="1400" b="0" i="0" u="none" strike="noStrike" cap="none" spc="0" dirty="0">
                          <a:solidFill>
                            <a:schemeClr val="tx1"/>
                          </a:solidFill>
                          <a:latin typeface="Calibri" panose="020F0502020204030204" pitchFamily="34" charset="0"/>
                          <a:ea typeface="Calibri"/>
                          <a:cs typeface="Calibri" panose="020F0502020204030204" pitchFamily="34" charset="0"/>
                        </a:rPr>
                        <a:t>Die Lehrperson erläutert das Vorgehen bei dieser Aufgabe.</a:t>
                      </a:r>
                    </a:p>
                    <a:p>
                      <a:pPr marL="180000" marR="0" indent="0" algn="l" defTabSz="685800">
                        <a:lnSpc>
                          <a:spcPct val="100000"/>
                        </a:lnSpc>
                        <a:spcBef>
                          <a:spcPts val="0"/>
                        </a:spcBef>
                        <a:spcAft>
                          <a:spcPts val="0"/>
                        </a:spcAft>
                        <a:buClrTx/>
                        <a:buSzTx/>
                        <a:buFont typeface="Arial"/>
                        <a:buNone/>
                        <a:defRPr sz="1200"/>
                      </a:pPr>
                      <a:r>
                        <a:rPr lang="de-DE" sz="1400" b="0" dirty="0">
                          <a:latin typeface="Calibri" panose="020F0502020204030204" pitchFamily="34" charset="0"/>
                          <a:cs typeface="Calibri" panose="020F0502020204030204" pitchFamily="34" charset="0"/>
                        </a:rPr>
                        <a:t>(Differenzierung: AB 3.2a – geringere Anforderung; AB 3.2b – mittlere Anforderung; AB 3.2c –  hohe Anforderungen )</a:t>
                      </a:r>
                      <a:endParaRPr lang="de-DE" sz="1400" dirty="0">
                        <a:latin typeface="Calibri" panose="020F0502020204030204" pitchFamily="34" charset="0"/>
                        <a:cs typeface="Calibri" panose="020F0502020204030204" pitchFamily="34" charset="0"/>
                      </a:endParaRPr>
                    </a:p>
                    <a:p>
                      <a:pPr marL="171450" marR="0" indent="-171450" algn="l" defTabSz="685800">
                        <a:lnSpc>
                          <a:spcPct val="100000"/>
                        </a:lnSpc>
                        <a:spcBef>
                          <a:spcPts val="0"/>
                        </a:spcBef>
                        <a:spcAft>
                          <a:spcPts val="0"/>
                        </a:spcAft>
                        <a:buClrTx/>
                        <a:buSzTx/>
                        <a:buFont typeface="Arial"/>
                        <a:buChar char="•"/>
                        <a:defRPr sz="1200"/>
                      </a:pPr>
                      <a:endParaRPr lang="de-DE" sz="1400" b="0" i="0" u="none" strike="noStrike" cap="none" spc="0" dirty="0">
                        <a:solidFill>
                          <a:schemeClr val="tx1"/>
                        </a:solidFill>
                        <a:latin typeface="Calibri" panose="020F0502020204030204" pitchFamily="34" charset="0"/>
                        <a:ea typeface="Calibri"/>
                        <a:cs typeface="Calibri" panose="020F0502020204030204" pitchFamily="34" charset="0"/>
                      </a:endParaRPr>
                    </a:p>
                    <a:p>
                      <a:pPr marL="0" marR="0" lvl="0" indent="0" algn="l" defTabSz="685800">
                        <a:lnSpc>
                          <a:spcPct val="100000"/>
                        </a:lnSpc>
                        <a:spcBef>
                          <a:spcPts val="0"/>
                        </a:spcBef>
                        <a:spcAft>
                          <a:spcPts val="0"/>
                        </a:spcAft>
                        <a:buClrTx/>
                        <a:buSzTx/>
                        <a:buFont typeface="Arial"/>
                        <a:buNone/>
                        <a:defRPr sz="1200"/>
                      </a:pPr>
                      <a:r>
                        <a:rPr lang="de-DE" sz="1400" b="0" i="1" u="sng" strike="noStrike" cap="none" spc="0" dirty="0">
                          <a:solidFill>
                            <a:schemeClr val="tx1"/>
                          </a:solidFill>
                          <a:latin typeface="Calibri" panose="020F0502020204030204" pitchFamily="34" charset="0"/>
                          <a:ea typeface="Calibri"/>
                          <a:cs typeface="Calibri" panose="020F0502020204030204" pitchFamily="34" charset="0"/>
                        </a:rPr>
                        <a:t>Alternativ: </a:t>
                      </a:r>
                      <a:r>
                        <a:rPr lang="de-DE" sz="1400" b="0" i="0" u="none" strike="noStrike" cap="none" spc="0" dirty="0">
                          <a:solidFill>
                            <a:schemeClr val="tx1"/>
                          </a:solidFill>
                          <a:latin typeface="Calibri" panose="020F0502020204030204" pitchFamily="34" charset="0"/>
                          <a:ea typeface="Calibri"/>
                          <a:cs typeface="Calibri" panose="020F0502020204030204" pitchFamily="34" charset="0"/>
                        </a:rPr>
                        <a:t>Die </a:t>
                      </a:r>
                      <a:r>
                        <a:rPr lang="de-DE" sz="1400" b="0" i="0" u="none" strike="noStrike" cap="none" spc="0" dirty="0" err="1">
                          <a:solidFill>
                            <a:schemeClr val="tx1"/>
                          </a:solidFill>
                          <a:latin typeface="Calibri" panose="020F0502020204030204" pitchFamily="34" charset="0"/>
                          <a:ea typeface="Calibri"/>
                          <a:cs typeface="Calibri" panose="020F0502020204030204" pitchFamily="34" charset="0"/>
                        </a:rPr>
                        <a:t>SuS</a:t>
                      </a:r>
                      <a:r>
                        <a:rPr lang="de-DE" sz="1400" b="0" i="0" u="none" strike="noStrike" cap="none" spc="0" dirty="0">
                          <a:solidFill>
                            <a:schemeClr val="tx1"/>
                          </a:solidFill>
                          <a:latin typeface="Calibri" panose="020F0502020204030204" pitchFamily="34" charset="0"/>
                          <a:ea typeface="Calibri"/>
                          <a:cs typeface="Calibri" panose="020F0502020204030204" pitchFamily="34" charset="0"/>
                        </a:rPr>
                        <a:t> arbeiten in </a:t>
                      </a:r>
                      <a:r>
                        <a:rPr lang="de-DE" sz="1400" b="1" i="0" u="none" strike="noStrike" cap="none" spc="0" dirty="0">
                          <a:solidFill>
                            <a:schemeClr val="tx1"/>
                          </a:solidFill>
                          <a:latin typeface="Calibri" panose="020F0502020204030204" pitchFamily="34" charset="0"/>
                          <a:ea typeface="Calibri"/>
                          <a:cs typeface="Calibri" panose="020F0502020204030204" pitchFamily="34" charset="0"/>
                        </a:rPr>
                        <a:t>Partnerarbeit</a:t>
                      </a:r>
                      <a:r>
                        <a:rPr lang="de-DE" sz="1400" b="0" i="0" u="none" strike="noStrike" cap="none" spc="0" dirty="0">
                          <a:solidFill>
                            <a:schemeClr val="tx1"/>
                          </a:solidFill>
                          <a:latin typeface="Calibri" panose="020F0502020204030204" pitchFamily="34" charset="0"/>
                          <a:ea typeface="Calibri"/>
                          <a:cs typeface="Calibri" panose="020F0502020204030204" pitchFamily="34" charset="0"/>
                        </a:rPr>
                        <a:t>.</a:t>
                      </a:r>
                    </a:p>
                  </a:txBody>
                  <a:tcPr marL="45720" marR="45720" anchor="ctr">
                    <a:noFill/>
                  </a:tcPr>
                </a:tc>
                <a:extLst>
                  <a:ext uri="{0D108BD9-81ED-4DB2-BD59-A6C34878D82A}">
                    <a16:rowId xmlns:a16="http://schemas.microsoft.com/office/drawing/2014/main" val="10003"/>
                  </a:ext>
                </a:extLst>
              </a:tr>
              <a:tr h="299606">
                <a:tc gridSpan="2">
                  <a:txBody>
                    <a:bodyPr/>
                    <a:lstStyle/>
                    <a:p>
                      <a:pPr marL="0" marR="0" lvl="0" indent="0" algn="ctr" defTabSz="685800">
                        <a:lnSpc>
                          <a:spcPct val="100000"/>
                        </a:lnSpc>
                        <a:spcBef>
                          <a:spcPts val="0"/>
                        </a:spcBef>
                        <a:spcAft>
                          <a:spcPts val="0"/>
                        </a:spcAft>
                        <a:buClrTx/>
                        <a:buSzTx/>
                        <a:buFontTx/>
                        <a:buNone/>
                        <a:defRPr sz="1800"/>
                      </a:pPr>
                      <a:r>
                        <a:rPr lang="de-DE" sz="1400" b="1">
                          <a:solidFill>
                            <a:schemeClr val="tx1"/>
                          </a:solidFill>
                          <a:latin typeface="Calibri" panose="020F0502020204030204" pitchFamily="34" charset="0"/>
                          <a:ea typeface="Calibri"/>
                          <a:cs typeface="Calibri" panose="020F0502020204030204" pitchFamily="34" charset="0"/>
                        </a:rPr>
                        <a:t>Zusatzmaterial: Satzanfänge</a:t>
                      </a:r>
                      <a:endParaRPr sz="1400" b="1">
                        <a:latin typeface="Calibri" panose="020F0502020204030204" pitchFamily="34" charset="0"/>
                        <a:cs typeface="Calibri" panose="020F0502020204030204" pitchFamily="34" charset="0"/>
                      </a:endParaRPr>
                    </a:p>
                  </a:txBody>
                  <a:tcPr marL="45720" marR="45720" anchor="ctr">
                    <a:lnB w="12700" algn="ctr">
                      <a:solidFill>
                        <a:schemeClr val="tx1"/>
                      </a:solidFill>
                    </a:lnB>
                    <a:solidFill>
                      <a:schemeClr val="bg1">
                        <a:lumMod val="85000"/>
                      </a:schemeClr>
                    </a:solidFill>
                  </a:tcPr>
                </a:tc>
                <a:tc hMerge="1">
                  <a:txBody>
                    <a:bodyPr/>
                    <a:lstStyle/>
                    <a:p>
                      <a:endParaRPr/>
                    </a:p>
                  </a:txBody>
                  <a:tcPr/>
                </a:tc>
                <a:extLst>
                  <a:ext uri="{0D108BD9-81ED-4DB2-BD59-A6C34878D82A}">
                    <a16:rowId xmlns:a16="http://schemas.microsoft.com/office/drawing/2014/main" val="10004"/>
                  </a:ext>
                </a:extLst>
              </a:tr>
              <a:tr h="861367">
                <a:tc>
                  <a:txBody>
                    <a:bodyPr/>
                    <a:lstStyle/>
                    <a:p>
                      <a:pPr algn="ctr" defTabSz="685800">
                        <a:defRPr sz="1800"/>
                      </a:pPr>
                      <a:r>
                        <a:rPr lang="de-DE" sz="1400" b="1" dirty="0">
                          <a:latin typeface="Calibri" panose="020F0502020204030204" pitchFamily="34" charset="0"/>
                          <a:cs typeface="Calibri" panose="020F0502020204030204" pitchFamily="34" charset="0"/>
                        </a:rPr>
                        <a:t>AB 3.3a</a:t>
                      </a:r>
                      <a:endParaRPr sz="1400" dirty="0">
                        <a:latin typeface="Calibri" panose="020F0502020204030204" pitchFamily="34" charset="0"/>
                        <a:cs typeface="Calibri" panose="020F0502020204030204" pitchFamily="34" charset="0"/>
                      </a:endParaRPr>
                    </a:p>
                    <a:p>
                      <a:pPr algn="ctr" defTabSz="685800">
                        <a:defRPr sz="1800"/>
                      </a:pPr>
                      <a:r>
                        <a:rPr lang="de-DE" sz="1400" b="1" dirty="0">
                          <a:latin typeface="Calibri" panose="020F0502020204030204" pitchFamily="34" charset="0"/>
                          <a:cs typeface="Calibri" panose="020F0502020204030204" pitchFamily="34" charset="0"/>
                        </a:rPr>
                        <a:t>AB 3.3b</a:t>
                      </a:r>
                    </a:p>
                    <a:p>
                      <a:pPr algn="ctr" defTabSz="685800">
                        <a:defRPr sz="1800"/>
                      </a:pPr>
                      <a:r>
                        <a:rPr lang="de-DE" sz="1400" b="1" dirty="0">
                          <a:latin typeface="Calibri" panose="020F0502020204030204" pitchFamily="34" charset="0"/>
                          <a:cs typeface="Calibri" panose="020F0502020204030204" pitchFamily="34" charset="0"/>
                        </a:rPr>
                        <a:t>AB 3.3c</a:t>
                      </a:r>
                      <a:endParaRPr sz="1400" dirty="0">
                        <a:latin typeface="Calibri" panose="020F0502020204030204" pitchFamily="34" charset="0"/>
                        <a:cs typeface="Calibri" panose="020F0502020204030204" pitchFamily="34" charset="0"/>
                      </a:endParaRPr>
                    </a:p>
                  </a:txBody>
                  <a:tcPr marL="45720" marR="45720" anchor="ctr">
                    <a:lnR w="12700" algn="ctr">
                      <a:solidFill>
                        <a:schemeClr val="tx1"/>
                      </a:solidFill>
                    </a:lnR>
                    <a:lnT w="12700" algn="ctr">
                      <a:solidFill>
                        <a:schemeClr val="tx1"/>
                      </a:solidFill>
                    </a:lnT>
                    <a:solidFill>
                      <a:schemeClr val="bg1">
                        <a:lumMod val="85000"/>
                      </a:schemeClr>
                    </a:solidFill>
                  </a:tcPr>
                </a:tc>
                <a:tc>
                  <a:txBody>
                    <a:bodyPr/>
                    <a:lstStyle/>
                    <a:p>
                      <a:pPr marL="171450" marR="0" lvl="0" indent="-171450" algn="l" defTabSz="685800">
                        <a:lnSpc>
                          <a:spcPct val="100000"/>
                        </a:lnSpc>
                        <a:spcBef>
                          <a:spcPts val="0"/>
                        </a:spcBef>
                        <a:spcAft>
                          <a:spcPts val="0"/>
                        </a:spcAft>
                        <a:buClrTx/>
                        <a:buSzTx/>
                        <a:buFont typeface="Arial"/>
                        <a:buChar char="•"/>
                        <a:defRPr sz="1200"/>
                      </a:pPr>
                      <a:r>
                        <a:rPr lang="de-DE" sz="1400" b="0" i="0" u="none" strike="noStrike" cap="none" spc="0" dirty="0">
                          <a:solidFill>
                            <a:schemeClr val="tx1"/>
                          </a:solidFill>
                          <a:latin typeface="Calibri" panose="020F0502020204030204" pitchFamily="34" charset="0"/>
                          <a:ea typeface="Calibri"/>
                          <a:cs typeface="Calibri" panose="020F0502020204030204" pitchFamily="34" charset="0"/>
                        </a:rPr>
                        <a:t>Die Lehrkraft teilt die Arbeitsblätter aus. </a:t>
                      </a:r>
                      <a:endParaRPr sz="1400" dirty="0">
                        <a:latin typeface="Calibri" panose="020F0502020204030204" pitchFamily="34" charset="0"/>
                        <a:cs typeface="Calibri" panose="020F0502020204030204" pitchFamily="34" charset="0"/>
                      </a:endParaRPr>
                    </a:p>
                    <a:p>
                      <a:pPr marL="171450" marR="0" lvl="0" indent="-171450" algn="l" defTabSz="685800">
                        <a:lnSpc>
                          <a:spcPct val="100000"/>
                        </a:lnSpc>
                        <a:spcBef>
                          <a:spcPts val="0"/>
                        </a:spcBef>
                        <a:spcAft>
                          <a:spcPts val="0"/>
                        </a:spcAft>
                        <a:buClrTx/>
                        <a:buSzTx/>
                        <a:buFont typeface="Arial"/>
                        <a:buChar char="•"/>
                        <a:defRPr sz="1200"/>
                      </a:pPr>
                      <a:r>
                        <a:rPr lang="de-DE" sz="1400" b="0" dirty="0">
                          <a:latin typeface="Calibri" panose="020F0502020204030204" pitchFamily="34" charset="0"/>
                          <a:cs typeface="Calibri" panose="020F0502020204030204" pitchFamily="34" charset="0"/>
                        </a:rPr>
                        <a:t>AB 3.3a – geringere Anforderung; AB 3.3b – mittlere Anforderung; AB 3c – hohe Anforderung</a:t>
                      </a:r>
                      <a:endParaRPr sz="1400" dirty="0">
                        <a:latin typeface="Calibri" panose="020F0502020204030204" pitchFamily="34" charset="0"/>
                        <a:cs typeface="Calibri" panose="020F0502020204030204" pitchFamily="34" charset="0"/>
                      </a:endParaRPr>
                    </a:p>
                    <a:p>
                      <a:pPr marL="171450" marR="0" lvl="0" indent="-171450" algn="l" defTabSz="685800">
                        <a:lnSpc>
                          <a:spcPct val="100000"/>
                        </a:lnSpc>
                        <a:spcBef>
                          <a:spcPts val="0"/>
                        </a:spcBef>
                        <a:spcAft>
                          <a:spcPts val="0"/>
                        </a:spcAft>
                        <a:buClrTx/>
                        <a:buSzTx/>
                        <a:buFont typeface="Arial"/>
                        <a:buChar char="•"/>
                        <a:defRPr sz="1200"/>
                      </a:pPr>
                      <a:r>
                        <a:rPr lang="de-DE" sz="1400" b="0" dirty="0">
                          <a:latin typeface="Calibri" panose="020F0502020204030204" pitchFamily="34" charset="0"/>
                          <a:cs typeface="Calibri" panose="020F0502020204030204" pitchFamily="34" charset="0"/>
                        </a:rPr>
                        <a:t>Die </a:t>
                      </a:r>
                      <a:r>
                        <a:rPr lang="de-DE" sz="1400" b="0" dirty="0" err="1">
                          <a:latin typeface="Calibri" panose="020F0502020204030204" pitchFamily="34" charset="0"/>
                          <a:cs typeface="Calibri" panose="020F0502020204030204" pitchFamily="34" charset="0"/>
                        </a:rPr>
                        <a:t>SuS</a:t>
                      </a:r>
                      <a:r>
                        <a:rPr lang="de-DE" sz="1400" b="0" dirty="0">
                          <a:latin typeface="Calibri" panose="020F0502020204030204" pitchFamily="34" charset="0"/>
                          <a:cs typeface="Calibri" panose="020F0502020204030204" pitchFamily="34" charset="0"/>
                        </a:rPr>
                        <a:t> füllen den Lückentext mit den entsprechenden Satzanfängen aus.</a:t>
                      </a:r>
                      <a:endParaRPr sz="1400" dirty="0">
                        <a:latin typeface="Calibri" panose="020F0502020204030204" pitchFamily="34" charset="0"/>
                        <a:cs typeface="Calibri" panose="020F0502020204030204" pitchFamily="34" charset="0"/>
                      </a:endParaRPr>
                    </a:p>
                    <a:p>
                      <a:pPr marL="171450" marR="0" lvl="0" indent="-171450" algn="l" defTabSz="685800">
                        <a:lnSpc>
                          <a:spcPct val="100000"/>
                        </a:lnSpc>
                        <a:spcBef>
                          <a:spcPts val="0"/>
                        </a:spcBef>
                        <a:spcAft>
                          <a:spcPts val="0"/>
                        </a:spcAft>
                        <a:buClrTx/>
                        <a:buSzTx/>
                        <a:buFont typeface="Arial"/>
                        <a:buChar char="•"/>
                        <a:defRPr sz="1200"/>
                      </a:pPr>
                      <a:endParaRPr lang="de-DE" sz="1400" dirty="0">
                        <a:latin typeface="Calibri" panose="020F0502020204030204" pitchFamily="34" charset="0"/>
                        <a:cs typeface="Calibri" panose="020F0502020204030204" pitchFamily="34" charset="0"/>
                      </a:endParaRPr>
                    </a:p>
                    <a:p>
                      <a:pPr marL="0" marR="0" lvl="0" indent="0" algn="l" defTabSz="685800">
                        <a:lnSpc>
                          <a:spcPct val="100000"/>
                        </a:lnSpc>
                        <a:spcBef>
                          <a:spcPts val="0"/>
                        </a:spcBef>
                        <a:spcAft>
                          <a:spcPts val="0"/>
                        </a:spcAft>
                        <a:buClrTx/>
                        <a:buSzTx/>
                        <a:buFont typeface="Arial"/>
                        <a:buNone/>
                        <a:defRPr sz="1200"/>
                      </a:pPr>
                      <a:r>
                        <a:rPr lang="de-DE" sz="1400" b="0" i="1" u="sng" dirty="0">
                          <a:solidFill>
                            <a:schemeClr val="tx1"/>
                          </a:solidFill>
                          <a:latin typeface="Calibri" panose="020F0502020204030204" pitchFamily="34" charset="0"/>
                          <a:ea typeface="Calibri"/>
                          <a:cs typeface="Calibri" panose="020F0502020204030204" pitchFamily="34" charset="0"/>
                        </a:rPr>
                        <a:t>Alternativ: </a:t>
                      </a:r>
                      <a:r>
                        <a:rPr lang="de-DE" sz="1400" b="0" u="none" dirty="0">
                          <a:latin typeface="Calibri" panose="020F0502020204030204" pitchFamily="34" charset="0"/>
                          <a:cs typeface="Calibri" panose="020F0502020204030204" pitchFamily="34" charset="0"/>
                        </a:rPr>
                        <a:t>Die </a:t>
                      </a:r>
                      <a:r>
                        <a:rPr lang="de-DE" sz="1400" b="0" u="none" dirty="0" err="1">
                          <a:latin typeface="Calibri" panose="020F0502020204030204" pitchFamily="34" charset="0"/>
                          <a:cs typeface="Calibri" panose="020F0502020204030204" pitchFamily="34" charset="0"/>
                        </a:rPr>
                        <a:t>SuS</a:t>
                      </a:r>
                      <a:r>
                        <a:rPr lang="de-DE" sz="1400" b="0" u="none" dirty="0">
                          <a:latin typeface="Calibri" panose="020F0502020204030204" pitchFamily="34" charset="0"/>
                          <a:cs typeface="Calibri" panose="020F0502020204030204" pitchFamily="34" charset="0"/>
                        </a:rPr>
                        <a:t> bearbeiten das AB als Hausaufgabe.</a:t>
                      </a:r>
                      <a:endParaRPr lang="de-DE" sz="1400" b="0" dirty="0">
                        <a:latin typeface="Calibri" panose="020F0502020204030204" pitchFamily="34" charset="0"/>
                        <a:cs typeface="Calibri" panose="020F0502020204030204" pitchFamily="34" charset="0"/>
                      </a:endParaRPr>
                    </a:p>
                  </a:txBody>
                  <a:tcPr marL="45720" marR="45720" anchor="ctr">
                    <a:lnL w="12700" algn="ctr">
                      <a:solidFill>
                        <a:schemeClr val="tx1"/>
                      </a:solidFill>
                    </a:lnL>
                    <a:lnT w="12700" algn="ctr">
                      <a:solidFill>
                        <a:schemeClr val="tx1"/>
                      </a:solidFill>
                    </a:lnT>
                    <a:solidFill>
                      <a:schemeClr val="bg1">
                        <a:lumMod val="85000"/>
                      </a:schemeClr>
                    </a:solidFill>
                  </a:tcPr>
                </a:tc>
                <a:extLst>
                  <a:ext uri="{0D108BD9-81ED-4DB2-BD59-A6C34878D82A}">
                    <a16:rowId xmlns:a16="http://schemas.microsoft.com/office/drawing/2014/main" val="10005"/>
                  </a:ext>
                </a:extLst>
              </a:tr>
              <a:tr h="486860">
                <a:tc gridSpan="2">
                  <a:txBody>
                    <a:bodyPr/>
                    <a:lstStyle/>
                    <a:p>
                      <a:pPr algn="l" defTabSz="685800">
                        <a:defRPr sz="1200" b="1"/>
                      </a:pPr>
                      <a:r>
                        <a:rPr lang="de-DE" sz="1400" dirty="0">
                          <a:latin typeface="Calibri" panose="020F0502020204030204" pitchFamily="34" charset="0"/>
                          <a:cs typeface="Calibri" panose="020F0502020204030204" pitchFamily="34" charset="0"/>
                        </a:rPr>
                        <a:t>Sicherung:</a:t>
                      </a:r>
                      <a:endParaRPr sz="1400" dirty="0">
                        <a:latin typeface="Calibri" panose="020F0502020204030204" pitchFamily="34" charset="0"/>
                        <a:cs typeface="Calibri" panose="020F0502020204030204" pitchFamily="34" charset="0"/>
                      </a:endParaRPr>
                    </a:p>
                    <a:p>
                      <a:pPr marL="171450" indent="-171450" algn="l" defTabSz="685800">
                        <a:buFont typeface="Arial"/>
                        <a:buChar char="•"/>
                        <a:defRPr sz="1200"/>
                      </a:pPr>
                      <a:r>
                        <a:rPr lang="de-DE" sz="1400" dirty="0">
                          <a:latin typeface="Calibri" panose="020F0502020204030204" pitchFamily="34" charset="0"/>
                          <a:cs typeface="Calibri" panose="020F0502020204030204" pitchFamily="34" charset="0"/>
                        </a:rPr>
                        <a:t>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lesen ihre Ergebnisse im Plenum vor.</a:t>
                      </a:r>
                      <a:endParaRPr sz="1400" dirty="0">
                        <a:latin typeface="Calibri" panose="020F0502020204030204" pitchFamily="34" charset="0"/>
                        <a:cs typeface="Calibri" panose="020F0502020204030204" pitchFamily="34" charset="0"/>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6"/>
                  </a:ext>
                </a:extLst>
              </a:tr>
            </a:tbl>
          </a:graphicData>
        </a:graphic>
      </p:graphicFrame>
      <p:sp>
        <p:nvSpPr>
          <p:cNvPr id="836" name="Textfeld 39"/>
          <p:cNvSpPr txBox="1"/>
          <p:nvPr/>
        </p:nvSpPr>
        <p:spPr bwMode="auto">
          <a:xfrm>
            <a:off x="151240" y="589842"/>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a:t>
            </a:r>
            <a:r>
              <a:rPr b="0">
                <a:latin typeface="Calibri"/>
              </a:rPr>
              <a:t> 3: </a:t>
            </a:r>
            <a:r>
              <a:rPr lang="de-DE" b="0">
                <a:latin typeface="Calibri"/>
              </a:rPr>
              <a:t>Satzanfänge</a:t>
            </a:r>
            <a:endParaRPr b="0">
              <a:latin typeface="Calibri"/>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7" name="Slide Number Placeholder 3">
            <a:extLst>
              <a:ext uri="{FF2B5EF4-FFF2-40B4-BE49-F238E27FC236}">
                <a16:creationId xmlns:a16="http://schemas.microsoft.com/office/drawing/2014/main" id="{098269AD-0B41-469A-BB6F-00F430C266C1}"/>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69</a:t>
            </a:fld>
            <a:endParaRPr lang="de-DE" dirty="0"/>
          </a:p>
        </p:txBody>
      </p:sp>
      <p:sp>
        <p:nvSpPr>
          <p:cNvPr id="8" name="Gerade Verbindung 38">
            <a:extLst>
              <a:ext uri="{FF2B5EF4-FFF2-40B4-BE49-F238E27FC236}">
                <a16:creationId xmlns:a16="http://schemas.microsoft.com/office/drawing/2014/main" id="{6175DFB7-984A-492D-85E2-295B29B33674}"/>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8" name="Tabelle 8"/>
          <p:cNvGraphicFramePr>
            <a:graphicFrameLocks noGrp="1"/>
          </p:cNvGraphicFramePr>
          <p:nvPr/>
        </p:nvGraphicFramePr>
        <p:xfrm>
          <a:off x="207818" y="149628"/>
          <a:ext cx="6539346" cy="9603972"/>
        </p:xfrm>
        <a:graphic>
          <a:graphicData uri="http://schemas.openxmlformats.org/drawingml/2006/table">
            <a:tbl>
              <a:tblPr firstRow="1" bandRow="1">
                <a:tableStyleId>{5940675A-B579-460E-94D1-54222C63F5DA}</a:tableStyleId>
              </a:tblPr>
              <a:tblGrid>
                <a:gridCol w="6539346">
                  <a:extLst>
                    <a:ext uri="{9D8B030D-6E8A-4147-A177-3AD203B41FA5}">
                      <a16:colId xmlns:a16="http://schemas.microsoft.com/office/drawing/2014/main" val="20000"/>
                    </a:ext>
                  </a:extLst>
                </a:gridCol>
              </a:tblGrid>
              <a:tr h="1067108">
                <a:tc>
                  <a:txBody>
                    <a:bodyPr/>
                    <a:lstStyle/>
                    <a:p>
                      <a:pPr>
                        <a:defRPr/>
                      </a:pPr>
                      <a:endParaRPr lang="de-DE"/>
                    </a:p>
                  </a:txBody>
                  <a:tcPr>
                    <a:solidFill>
                      <a:schemeClr val="accent4">
                        <a:lumMod val="20000"/>
                        <a:lumOff val="80000"/>
                      </a:schemeClr>
                    </a:solidFill>
                  </a:tcPr>
                </a:tc>
                <a:extLst>
                  <a:ext uri="{0D108BD9-81ED-4DB2-BD59-A6C34878D82A}">
                    <a16:rowId xmlns:a16="http://schemas.microsoft.com/office/drawing/2014/main" val="10000"/>
                  </a:ext>
                </a:extLst>
              </a:tr>
              <a:tr h="1067108">
                <a:tc>
                  <a:txBody>
                    <a:bodyPr/>
                    <a:lstStyle/>
                    <a:p>
                      <a:pPr>
                        <a:defRPr/>
                      </a:pPr>
                      <a:endParaRPr lang="de-DE"/>
                    </a:p>
                  </a:txBody>
                  <a:tcPr>
                    <a:solidFill>
                      <a:schemeClr val="accent4">
                        <a:lumMod val="20000"/>
                        <a:lumOff val="80000"/>
                      </a:schemeClr>
                    </a:solidFill>
                  </a:tcPr>
                </a:tc>
                <a:extLst>
                  <a:ext uri="{0D108BD9-81ED-4DB2-BD59-A6C34878D82A}">
                    <a16:rowId xmlns:a16="http://schemas.microsoft.com/office/drawing/2014/main" val="10001"/>
                  </a:ext>
                </a:extLst>
              </a:tr>
              <a:tr h="1067108">
                <a:tc>
                  <a:txBody>
                    <a:bodyPr/>
                    <a:lstStyle/>
                    <a:p>
                      <a:pPr>
                        <a:defRPr/>
                      </a:pPr>
                      <a:endParaRPr lang="de-DE" dirty="0"/>
                    </a:p>
                  </a:txBody>
                  <a:tcPr>
                    <a:solidFill>
                      <a:schemeClr val="accent4">
                        <a:lumMod val="20000"/>
                        <a:lumOff val="80000"/>
                      </a:schemeClr>
                    </a:solidFill>
                  </a:tcPr>
                </a:tc>
                <a:extLst>
                  <a:ext uri="{0D108BD9-81ED-4DB2-BD59-A6C34878D82A}">
                    <a16:rowId xmlns:a16="http://schemas.microsoft.com/office/drawing/2014/main" val="10002"/>
                  </a:ext>
                </a:extLst>
              </a:tr>
              <a:tr h="1067108">
                <a:tc>
                  <a:txBody>
                    <a:bodyPr/>
                    <a:lstStyle/>
                    <a:p>
                      <a:pPr>
                        <a:defRPr/>
                      </a:pPr>
                      <a:endParaRPr lang="de-DE"/>
                    </a:p>
                  </a:txBody>
                  <a:tcPr>
                    <a:solidFill>
                      <a:schemeClr val="accent6">
                        <a:lumMod val="20000"/>
                        <a:lumOff val="80000"/>
                      </a:schemeClr>
                    </a:solidFill>
                  </a:tcPr>
                </a:tc>
                <a:extLst>
                  <a:ext uri="{0D108BD9-81ED-4DB2-BD59-A6C34878D82A}">
                    <a16:rowId xmlns:a16="http://schemas.microsoft.com/office/drawing/2014/main" val="10003"/>
                  </a:ext>
                </a:extLst>
              </a:tr>
              <a:tr h="1067108">
                <a:tc>
                  <a:txBody>
                    <a:bodyPr/>
                    <a:lstStyle/>
                    <a:p>
                      <a:pPr>
                        <a:defRPr/>
                      </a:pPr>
                      <a:endParaRPr lang="de-DE"/>
                    </a:p>
                  </a:txBody>
                  <a:tcPr>
                    <a:solidFill>
                      <a:schemeClr val="accent6">
                        <a:lumMod val="20000"/>
                        <a:lumOff val="80000"/>
                      </a:schemeClr>
                    </a:solidFill>
                  </a:tcPr>
                </a:tc>
                <a:extLst>
                  <a:ext uri="{0D108BD9-81ED-4DB2-BD59-A6C34878D82A}">
                    <a16:rowId xmlns:a16="http://schemas.microsoft.com/office/drawing/2014/main" val="10004"/>
                  </a:ext>
                </a:extLst>
              </a:tr>
              <a:tr h="1067108">
                <a:tc>
                  <a:txBody>
                    <a:bodyPr/>
                    <a:lstStyle/>
                    <a:p>
                      <a:pPr>
                        <a:defRPr/>
                      </a:pPr>
                      <a:endParaRPr lang="de-DE"/>
                    </a:p>
                  </a:txBody>
                  <a:tcPr>
                    <a:solidFill>
                      <a:schemeClr val="accent6">
                        <a:lumMod val="20000"/>
                        <a:lumOff val="80000"/>
                      </a:schemeClr>
                    </a:solidFill>
                  </a:tcPr>
                </a:tc>
                <a:extLst>
                  <a:ext uri="{0D108BD9-81ED-4DB2-BD59-A6C34878D82A}">
                    <a16:rowId xmlns:a16="http://schemas.microsoft.com/office/drawing/2014/main" val="10005"/>
                  </a:ext>
                </a:extLst>
              </a:tr>
              <a:tr h="1067108">
                <a:tc>
                  <a:txBody>
                    <a:bodyPr/>
                    <a:lstStyle/>
                    <a:p>
                      <a:pPr>
                        <a:defRPr/>
                      </a:pPr>
                      <a:endParaRPr lang="de-DE" dirty="0"/>
                    </a:p>
                  </a:txBody>
                  <a:tcPr>
                    <a:solidFill>
                      <a:schemeClr val="accent5">
                        <a:lumMod val="20000"/>
                        <a:lumOff val="80000"/>
                      </a:schemeClr>
                    </a:solidFill>
                  </a:tcPr>
                </a:tc>
                <a:extLst>
                  <a:ext uri="{0D108BD9-81ED-4DB2-BD59-A6C34878D82A}">
                    <a16:rowId xmlns:a16="http://schemas.microsoft.com/office/drawing/2014/main" val="10006"/>
                  </a:ext>
                </a:extLst>
              </a:tr>
              <a:tr h="1067108">
                <a:tc>
                  <a:txBody>
                    <a:bodyPr/>
                    <a:lstStyle/>
                    <a:p>
                      <a:pPr>
                        <a:defRPr/>
                      </a:pPr>
                      <a:endParaRPr lang="de-DE"/>
                    </a:p>
                  </a:txBody>
                  <a:tcPr>
                    <a:solidFill>
                      <a:schemeClr val="accent2">
                        <a:lumMod val="20000"/>
                        <a:lumOff val="80000"/>
                      </a:schemeClr>
                    </a:solidFill>
                  </a:tcPr>
                </a:tc>
                <a:extLst>
                  <a:ext uri="{0D108BD9-81ED-4DB2-BD59-A6C34878D82A}">
                    <a16:rowId xmlns:a16="http://schemas.microsoft.com/office/drawing/2014/main" val="10007"/>
                  </a:ext>
                </a:extLst>
              </a:tr>
              <a:tr h="1067108">
                <a:tc>
                  <a:txBody>
                    <a:bodyPr/>
                    <a:lstStyle/>
                    <a:p>
                      <a:pPr>
                        <a:defRPr/>
                      </a:pPr>
                      <a:endParaRPr lang="de-DE" dirty="0"/>
                    </a:p>
                  </a:txBody>
                  <a:tcPr>
                    <a:solidFill>
                      <a:schemeClr val="accent2">
                        <a:lumMod val="20000"/>
                        <a:lumOff val="80000"/>
                      </a:schemeClr>
                    </a:solidFill>
                  </a:tcPr>
                </a:tc>
                <a:extLst>
                  <a:ext uri="{0D108BD9-81ED-4DB2-BD59-A6C34878D82A}">
                    <a16:rowId xmlns:a16="http://schemas.microsoft.com/office/drawing/2014/main" val="10008"/>
                  </a:ext>
                </a:extLst>
              </a:tr>
            </a:tbl>
          </a:graphicData>
        </a:graphic>
      </p:graphicFrame>
      <p:sp>
        <p:nvSpPr>
          <p:cNvPr id="102" name="führt die Person ein (z.B. Name und Gesamteindruck)."/>
          <p:cNvSpPr txBox="1"/>
          <p:nvPr/>
        </p:nvSpPr>
        <p:spPr bwMode="auto">
          <a:xfrm>
            <a:off x="2146563" y="293386"/>
            <a:ext cx="3915234" cy="707882"/>
          </a:xfrm>
          <a:prstGeom prst="rect">
            <a:avLst/>
          </a:prstGeom>
          <a:ln w="12700">
            <a:miter lim="400000"/>
          </a:ln>
        </p:spPr>
        <p:txBody>
          <a:bodyPr wrap="square" lIns="45718" tIns="45718" rIns="45718" bIns="45718">
            <a:spAutoFit/>
          </a:bodyPr>
          <a:lstStyle/>
          <a:p>
            <a:pPr>
              <a:defRPr>
                <a:latin typeface="Calibri Light"/>
                <a:ea typeface="Calibri Light"/>
                <a:cs typeface="Calibri Light"/>
              </a:defRPr>
            </a:pPr>
            <a:r>
              <a:rPr sz="2000" spc="50" dirty="0">
                <a:latin typeface="Fibel Nord"/>
              </a:rPr>
              <a:t>Du </a:t>
            </a:r>
            <a:r>
              <a:rPr lang="de-DE" sz="2000" spc="50" dirty="0">
                <a:latin typeface="Fibel Nord"/>
              </a:rPr>
              <a:t>gibst deiner Geschichte eine </a:t>
            </a:r>
            <a:r>
              <a:rPr lang="de-DE" sz="2000" b="1" spc="50" dirty="0">
                <a:latin typeface="Fibel Nord"/>
              </a:rPr>
              <a:t>Überschrift</a:t>
            </a:r>
            <a:r>
              <a:rPr sz="2000" spc="50" dirty="0">
                <a:latin typeface="Fibel Nord"/>
              </a:rPr>
              <a:t>.</a:t>
            </a:r>
            <a:endParaRPr dirty="0"/>
          </a:p>
        </p:txBody>
      </p:sp>
      <p:sp>
        <p:nvSpPr>
          <p:cNvPr id="103" name="beschreibt genau den Kopf und Körper (von oben nach unten)."/>
          <p:cNvSpPr txBox="1"/>
          <p:nvPr/>
        </p:nvSpPr>
        <p:spPr bwMode="auto">
          <a:xfrm>
            <a:off x="2146565" y="1386869"/>
            <a:ext cx="3929229" cy="707882"/>
          </a:xfrm>
          <a:prstGeom prst="rect">
            <a:avLst/>
          </a:prstGeom>
          <a:ln w="12700">
            <a:miter lim="400000"/>
          </a:ln>
        </p:spPr>
        <p:txBody>
          <a:bodyPr wrap="square" lIns="45718" tIns="45718" rIns="45718" bIns="45718">
            <a:spAutoFit/>
          </a:bodyPr>
          <a:lstStyle/>
          <a:p>
            <a:pPr>
              <a:defRPr>
                <a:latin typeface="Calibri Light"/>
                <a:ea typeface="Calibri Light"/>
                <a:cs typeface="Calibri Light"/>
              </a:defRPr>
            </a:pPr>
            <a:r>
              <a:rPr lang="de-DE" sz="2000" spc="50" dirty="0">
                <a:latin typeface="Fibel Nord"/>
              </a:rPr>
              <a:t>Du beschreibst, </a:t>
            </a:r>
            <a:r>
              <a:rPr lang="de-DE" sz="2000" b="1" spc="50" dirty="0">
                <a:latin typeface="Fibel Nord"/>
              </a:rPr>
              <a:t>wann</a:t>
            </a:r>
            <a:r>
              <a:rPr lang="de-DE" sz="2000" spc="50" dirty="0">
                <a:latin typeface="Fibel Nord"/>
              </a:rPr>
              <a:t> und </a:t>
            </a:r>
            <a:r>
              <a:rPr lang="de-DE" sz="2000" b="1" spc="50" dirty="0">
                <a:latin typeface="Fibel Nord"/>
              </a:rPr>
              <a:t>wo</a:t>
            </a:r>
            <a:r>
              <a:rPr lang="de-DE" sz="2000" spc="50" dirty="0">
                <a:latin typeface="Fibel Nord"/>
              </a:rPr>
              <a:t> deine Geschichte spielt.</a:t>
            </a:r>
            <a:endParaRPr spc="50" dirty="0">
              <a:latin typeface="Fibel Nord"/>
            </a:endParaRPr>
          </a:p>
        </p:txBody>
      </p:sp>
      <p:sp>
        <p:nvSpPr>
          <p:cNvPr id="104" name="beschreibt die Kleidung (von oben nach unten)."/>
          <p:cNvSpPr txBox="1"/>
          <p:nvPr/>
        </p:nvSpPr>
        <p:spPr bwMode="auto">
          <a:xfrm>
            <a:off x="2146563" y="2454758"/>
            <a:ext cx="3569814" cy="1015659"/>
          </a:xfrm>
          <a:prstGeom prst="rect">
            <a:avLst/>
          </a:prstGeom>
          <a:ln w="12700">
            <a:miter lim="400000"/>
          </a:ln>
        </p:spPr>
        <p:txBody>
          <a:bodyPr wrap="square" lIns="45718" tIns="45718" rIns="45718" bIns="45718">
            <a:spAutoFit/>
          </a:bodyPr>
          <a:lstStyle/>
          <a:p>
            <a:pPr>
              <a:defRPr>
                <a:latin typeface="Calibri Light"/>
                <a:ea typeface="Calibri Light"/>
                <a:cs typeface="Calibri Light"/>
              </a:defRPr>
            </a:pPr>
            <a:r>
              <a:rPr sz="2000" spc="50" dirty="0">
                <a:latin typeface="Fibel Nord"/>
              </a:rPr>
              <a:t>Du </a:t>
            </a:r>
            <a:r>
              <a:rPr lang="de-DE" sz="2000" spc="50" dirty="0">
                <a:latin typeface="Fibel Nord"/>
              </a:rPr>
              <a:t>schreibst, </a:t>
            </a:r>
            <a:r>
              <a:rPr lang="de-DE" sz="2000" b="1" spc="50" dirty="0">
                <a:latin typeface="Fibel Nord"/>
              </a:rPr>
              <a:t>wer</a:t>
            </a:r>
            <a:r>
              <a:rPr lang="de-DE" sz="2000" spc="50" dirty="0">
                <a:latin typeface="Fibel Nord"/>
              </a:rPr>
              <a:t> in der Geschichte vorkommt und gibst ihnen Namen.</a:t>
            </a:r>
            <a:endParaRPr sz="2000" spc="50" dirty="0">
              <a:latin typeface="Fibel Nord"/>
            </a:endParaRPr>
          </a:p>
        </p:txBody>
      </p:sp>
      <p:sp>
        <p:nvSpPr>
          <p:cNvPr id="105" name="nennt innere Merkmale der Person (optional)."/>
          <p:cNvSpPr txBox="1"/>
          <p:nvPr/>
        </p:nvSpPr>
        <p:spPr bwMode="auto">
          <a:xfrm>
            <a:off x="2146565" y="3379677"/>
            <a:ext cx="4167737" cy="1015659"/>
          </a:xfrm>
          <a:prstGeom prst="rect">
            <a:avLst/>
          </a:prstGeom>
          <a:ln w="12700">
            <a:miter lim="400000"/>
          </a:ln>
        </p:spPr>
        <p:txBody>
          <a:bodyPr wrap="square" lIns="45718" tIns="45718" rIns="45718" bIns="45718">
            <a:spAutoFit/>
          </a:bodyPr>
          <a:lstStyle/>
          <a:p>
            <a:pPr>
              <a:defRPr>
                <a:latin typeface="Calibri Light"/>
                <a:ea typeface="Calibri Light"/>
                <a:cs typeface="Calibri Light"/>
              </a:defRPr>
            </a:pPr>
            <a:r>
              <a:rPr lang="de-DE" sz="2000" spc="50">
                <a:latin typeface="Fibel Nord"/>
              </a:rPr>
              <a:t>Du beschreibst, </a:t>
            </a:r>
            <a:r>
              <a:rPr lang="de-DE" sz="2000" b="1" spc="50">
                <a:latin typeface="Fibel Nord"/>
              </a:rPr>
              <a:t>was</a:t>
            </a:r>
            <a:r>
              <a:rPr lang="de-DE" sz="2000" spc="50">
                <a:latin typeface="Fibel Nord"/>
              </a:rPr>
              <a:t> in den einzelnen Bildern passiert und achtest auf die richtige </a:t>
            </a:r>
            <a:r>
              <a:rPr lang="de-DE" sz="2000" b="1" spc="50">
                <a:latin typeface="Fibel Nord"/>
              </a:rPr>
              <a:t>Reihenfolge</a:t>
            </a:r>
            <a:r>
              <a:rPr lang="de-DE" sz="2000" spc="50">
                <a:latin typeface="Fibel Nord"/>
              </a:rPr>
              <a:t>.</a:t>
            </a:r>
            <a:endParaRPr sz="2000" spc="50">
              <a:latin typeface="Fibel Nord"/>
            </a:endParaRPr>
          </a:p>
        </p:txBody>
      </p:sp>
      <p:sp>
        <p:nvSpPr>
          <p:cNvPr id="106" name="Deine Beschreibung…ist im Präsens geschrieben."/>
          <p:cNvSpPr txBox="1"/>
          <p:nvPr/>
        </p:nvSpPr>
        <p:spPr bwMode="auto">
          <a:xfrm>
            <a:off x="2166984" y="4423700"/>
            <a:ext cx="3915233" cy="1015659"/>
          </a:xfrm>
          <a:prstGeom prst="rect">
            <a:avLst/>
          </a:prstGeom>
          <a:ln w="12700">
            <a:miter lim="400000"/>
          </a:ln>
        </p:spPr>
        <p:txBody>
          <a:bodyPr wrap="square" lIns="45718" tIns="45718" rIns="45718" bIns="45718">
            <a:spAutoFit/>
          </a:bodyPr>
          <a:lstStyle/>
          <a:p>
            <a:pPr>
              <a:defRPr>
                <a:latin typeface="Calibri Light"/>
                <a:ea typeface="Calibri Light"/>
                <a:cs typeface="Calibri Light"/>
              </a:defRPr>
            </a:pPr>
            <a:r>
              <a:rPr lang="de-DE" sz="2000" spc="50" dirty="0">
                <a:latin typeface="Fibel Nord"/>
              </a:rPr>
              <a:t>Du schreibst, </a:t>
            </a:r>
            <a:r>
              <a:rPr lang="de-DE" sz="2000" b="1" spc="50" dirty="0">
                <a:latin typeface="Fibel Nord"/>
              </a:rPr>
              <a:t>was</a:t>
            </a:r>
            <a:r>
              <a:rPr lang="de-DE" sz="2000" spc="50" dirty="0">
                <a:latin typeface="Fibel Nord"/>
              </a:rPr>
              <a:t> die Personen sagen und denken. </a:t>
            </a:r>
            <a:endParaRPr dirty="0"/>
          </a:p>
          <a:p>
            <a:pPr>
              <a:defRPr>
                <a:latin typeface="Calibri Light"/>
                <a:ea typeface="Calibri Light"/>
                <a:cs typeface="Calibri Light"/>
              </a:defRPr>
            </a:pPr>
            <a:r>
              <a:rPr lang="de-DE" sz="2000" spc="50" dirty="0">
                <a:latin typeface="Fibel Nord"/>
              </a:rPr>
              <a:t>Dabei benutzt du </a:t>
            </a:r>
            <a:r>
              <a:rPr lang="de-DE" sz="2000" b="1" spc="50" dirty="0">
                <a:latin typeface="Fibel Nord"/>
              </a:rPr>
              <a:t>wörtliche Rede</a:t>
            </a:r>
            <a:r>
              <a:rPr lang="de-DE" sz="2000" spc="50" dirty="0">
                <a:latin typeface="Fibel Nord"/>
              </a:rPr>
              <a:t>.</a:t>
            </a:r>
            <a:endParaRPr dirty="0"/>
          </a:p>
        </p:txBody>
      </p:sp>
      <p:sp>
        <p:nvSpPr>
          <p:cNvPr id="107" name="Deine Beschreibung…hat passende Adjektive."/>
          <p:cNvSpPr txBox="1"/>
          <p:nvPr/>
        </p:nvSpPr>
        <p:spPr bwMode="auto">
          <a:xfrm>
            <a:off x="2119925" y="5787455"/>
            <a:ext cx="3915233" cy="400105"/>
          </a:xfrm>
          <a:prstGeom prst="rect">
            <a:avLst/>
          </a:prstGeom>
          <a:ln w="12700">
            <a:miter lim="400000"/>
          </a:ln>
        </p:spPr>
        <p:txBody>
          <a:bodyPr wrap="square" lIns="45718" tIns="45718" rIns="45718" bIns="45718">
            <a:spAutoFit/>
          </a:bodyPr>
          <a:lstStyle/>
          <a:p>
            <a:pPr>
              <a:defRPr>
                <a:latin typeface="Calibri Light"/>
                <a:ea typeface="Calibri Light"/>
                <a:cs typeface="Calibri Light"/>
              </a:defRPr>
            </a:pPr>
            <a:r>
              <a:rPr lang="de-DE" sz="2000" spc="50" dirty="0">
                <a:latin typeface="Fibel Nord"/>
              </a:rPr>
              <a:t>Du beschreibst den </a:t>
            </a:r>
            <a:r>
              <a:rPr lang="de-DE" sz="2000" b="1" spc="50" dirty="0">
                <a:latin typeface="Fibel Nord"/>
              </a:rPr>
              <a:t>Höhepunkt</a:t>
            </a:r>
            <a:r>
              <a:rPr lang="de-DE" sz="2000" spc="50" dirty="0">
                <a:latin typeface="Fibel Nord"/>
              </a:rPr>
              <a:t>.</a:t>
            </a:r>
            <a:endParaRPr sz="2000" spc="50" dirty="0">
              <a:latin typeface="Fibel Nord"/>
            </a:endParaRPr>
          </a:p>
        </p:txBody>
      </p:sp>
      <p:sp>
        <p:nvSpPr>
          <p:cNvPr id="108" name="Deine Beschreibung…hat Satzgefüge."/>
          <p:cNvSpPr txBox="1"/>
          <p:nvPr/>
        </p:nvSpPr>
        <p:spPr bwMode="auto">
          <a:xfrm>
            <a:off x="2125941" y="6888597"/>
            <a:ext cx="4050638" cy="707882"/>
          </a:xfrm>
          <a:prstGeom prst="rect">
            <a:avLst/>
          </a:prstGeom>
          <a:ln w="12700">
            <a:miter lim="400000"/>
          </a:ln>
        </p:spPr>
        <p:txBody>
          <a:bodyPr wrap="square" lIns="45718" tIns="45718" rIns="45718" bIns="45718">
            <a:spAutoFit/>
          </a:bodyPr>
          <a:lstStyle/>
          <a:p>
            <a:pPr>
              <a:defRPr>
                <a:latin typeface="Calibri Light"/>
                <a:ea typeface="Calibri Light"/>
                <a:cs typeface="Calibri Light"/>
              </a:defRPr>
            </a:pPr>
            <a:r>
              <a:rPr lang="de-DE" sz="2000" spc="50" dirty="0">
                <a:latin typeface="Fibel Nord"/>
              </a:rPr>
              <a:t>Deine Geschichte hat einen </a:t>
            </a:r>
            <a:r>
              <a:rPr lang="de-DE" sz="2000" b="1" spc="50" dirty="0">
                <a:latin typeface="Fibel Nord"/>
              </a:rPr>
              <a:t>Abschluss</a:t>
            </a:r>
            <a:r>
              <a:rPr lang="de-DE" sz="2000" spc="50" dirty="0">
                <a:latin typeface="Fibel Nord"/>
              </a:rPr>
              <a:t>.</a:t>
            </a:r>
            <a:endParaRPr sz="2000" spc="50" dirty="0">
              <a:latin typeface="Fibel Nord"/>
            </a:endParaRPr>
          </a:p>
        </p:txBody>
      </p:sp>
      <p:sp>
        <p:nvSpPr>
          <p:cNvPr id="123" name="Oval 41"/>
          <p:cNvSpPr/>
          <p:nvPr/>
        </p:nvSpPr>
        <p:spPr bwMode="auto">
          <a:xfrm>
            <a:off x="6406121" y="647327"/>
            <a:ext cx="80707" cy="80707"/>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124" name="Oval 42"/>
          <p:cNvSpPr/>
          <p:nvPr/>
        </p:nvSpPr>
        <p:spPr bwMode="auto">
          <a:xfrm>
            <a:off x="6418510" y="1728023"/>
            <a:ext cx="80707" cy="80707"/>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125" name="Oval 43"/>
          <p:cNvSpPr/>
          <p:nvPr/>
        </p:nvSpPr>
        <p:spPr bwMode="auto">
          <a:xfrm>
            <a:off x="6410869" y="2766869"/>
            <a:ext cx="80707" cy="80707"/>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126" name="Oval 44"/>
          <p:cNvSpPr/>
          <p:nvPr/>
        </p:nvSpPr>
        <p:spPr bwMode="auto">
          <a:xfrm>
            <a:off x="6418510" y="3847565"/>
            <a:ext cx="80707" cy="80707"/>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127" name="Oval 45"/>
          <p:cNvSpPr/>
          <p:nvPr/>
        </p:nvSpPr>
        <p:spPr bwMode="auto">
          <a:xfrm>
            <a:off x="6406120" y="4911259"/>
            <a:ext cx="80707" cy="80707"/>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128" name="Oval 46"/>
          <p:cNvSpPr/>
          <p:nvPr/>
        </p:nvSpPr>
        <p:spPr bwMode="auto">
          <a:xfrm>
            <a:off x="6410868" y="5987508"/>
            <a:ext cx="80707" cy="80707"/>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129" name="Oval 47"/>
          <p:cNvSpPr/>
          <p:nvPr/>
        </p:nvSpPr>
        <p:spPr bwMode="auto">
          <a:xfrm>
            <a:off x="6421518" y="7058424"/>
            <a:ext cx="80707" cy="80707"/>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130" name="Rectangle 1"/>
          <p:cNvSpPr/>
          <p:nvPr/>
        </p:nvSpPr>
        <p:spPr bwMode="auto">
          <a:xfrm>
            <a:off x="415398" y="512333"/>
            <a:ext cx="321204" cy="288591"/>
          </a:xfrm>
          <a:prstGeom prst="rect">
            <a:avLst/>
          </a:prstGeom>
          <a:ln w="50800">
            <a:solidFill>
              <a:srgbClr val="000000"/>
            </a:solidFill>
            <a:miter lim="400000"/>
          </a:ln>
        </p:spPr>
        <p:txBody>
          <a:bodyPr lIns="45719" rIns="45719" anchor="ctr"/>
          <a:lstStyle/>
          <a:p>
            <a:pPr algn="ctr">
              <a:defRPr>
                <a:solidFill>
                  <a:srgbClr val="FFFFFF"/>
                </a:solidFill>
              </a:defRPr>
            </a:pPr>
            <a:endParaRPr/>
          </a:p>
        </p:txBody>
      </p:sp>
      <p:sp>
        <p:nvSpPr>
          <p:cNvPr id="131" name="Rectangle 1"/>
          <p:cNvSpPr/>
          <p:nvPr/>
        </p:nvSpPr>
        <p:spPr bwMode="auto">
          <a:xfrm>
            <a:off x="415398" y="1624082"/>
            <a:ext cx="321204" cy="288591"/>
          </a:xfrm>
          <a:prstGeom prst="rect">
            <a:avLst/>
          </a:prstGeom>
          <a:ln w="50800">
            <a:solidFill>
              <a:srgbClr val="000000"/>
            </a:solidFill>
            <a:miter lim="400000"/>
          </a:ln>
        </p:spPr>
        <p:txBody>
          <a:bodyPr lIns="45719" rIns="45719" anchor="ctr"/>
          <a:lstStyle/>
          <a:p>
            <a:pPr algn="ctr">
              <a:defRPr>
                <a:solidFill>
                  <a:srgbClr val="FFFFFF"/>
                </a:solidFill>
              </a:defRPr>
            </a:pPr>
            <a:endParaRPr/>
          </a:p>
        </p:txBody>
      </p:sp>
      <p:sp>
        <p:nvSpPr>
          <p:cNvPr id="132" name="Rectangle 1"/>
          <p:cNvSpPr/>
          <p:nvPr/>
        </p:nvSpPr>
        <p:spPr bwMode="auto">
          <a:xfrm>
            <a:off x="415398" y="2660511"/>
            <a:ext cx="321204" cy="288591"/>
          </a:xfrm>
          <a:prstGeom prst="rect">
            <a:avLst/>
          </a:prstGeom>
          <a:ln w="50800">
            <a:solidFill>
              <a:srgbClr val="000000"/>
            </a:solidFill>
            <a:miter lim="400000"/>
          </a:ln>
        </p:spPr>
        <p:txBody>
          <a:bodyPr lIns="45719" rIns="45719" anchor="ctr"/>
          <a:lstStyle/>
          <a:p>
            <a:pPr algn="ctr">
              <a:defRPr>
                <a:solidFill>
                  <a:srgbClr val="FFFFFF"/>
                </a:solidFill>
              </a:defRPr>
            </a:pPr>
            <a:endParaRPr/>
          </a:p>
        </p:txBody>
      </p:sp>
      <p:sp>
        <p:nvSpPr>
          <p:cNvPr id="133" name="Rectangle 1"/>
          <p:cNvSpPr/>
          <p:nvPr/>
        </p:nvSpPr>
        <p:spPr bwMode="auto">
          <a:xfrm>
            <a:off x="415398" y="3743210"/>
            <a:ext cx="321204" cy="288591"/>
          </a:xfrm>
          <a:prstGeom prst="rect">
            <a:avLst/>
          </a:prstGeom>
          <a:ln w="50800">
            <a:solidFill>
              <a:srgbClr val="000000"/>
            </a:solidFill>
            <a:miter lim="400000"/>
          </a:ln>
        </p:spPr>
        <p:txBody>
          <a:bodyPr lIns="45719" rIns="45719" anchor="ctr"/>
          <a:lstStyle/>
          <a:p>
            <a:pPr algn="ctr">
              <a:defRPr>
                <a:solidFill>
                  <a:srgbClr val="FFFFFF"/>
                </a:solidFill>
              </a:defRPr>
            </a:pPr>
            <a:endParaRPr/>
          </a:p>
        </p:txBody>
      </p:sp>
      <p:sp>
        <p:nvSpPr>
          <p:cNvPr id="134" name="Rectangle 1"/>
          <p:cNvSpPr/>
          <p:nvPr/>
        </p:nvSpPr>
        <p:spPr bwMode="auto">
          <a:xfrm>
            <a:off x="407834" y="4807318"/>
            <a:ext cx="321204" cy="288591"/>
          </a:xfrm>
          <a:prstGeom prst="rect">
            <a:avLst/>
          </a:prstGeom>
          <a:ln w="50800">
            <a:solidFill>
              <a:srgbClr val="000000"/>
            </a:solidFill>
            <a:miter lim="400000"/>
          </a:ln>
        </p:spPr>
        <p:txBody>
          <a:bodyPr lIns="45719" rIns="45719" anchor="ctr"/>
          <a:lstStyle/>
          <a:p>
            <a:pPr algn="ctr">
              <a:defRPr>
                <a:solidFill>
                  <a:srgbClr val="FFFFFF"/>
                </a:solidFill>
              </a:defRPr>
            </a:pPr>
            <a:endParaRPr/>
          </a:p>
        </p:txBody>
      </p:sp>
      <p:sp>
        <p:nvSpPr>
          <p:cNvPr id="135" name="Rectangle 1"/>
          <p:cNvSpPr/>
          <p:nvPr/>
        </p:nvSpPr>
        <p:spPr bwMode="auto">
          <a:xfrm>
            <a:off x="415398" y="5889780"/>
            <a:ext cx="321204" cy="288591"/>
          </a:xfrm>
          <a:prstGeom prst="rect">
            <a:avLst/>
          </a:prstGeom>
          <a:ln w="50800">
            <a:solidFill>
              <a:srgbClr val="000000"/>
            </a:solidFill>
            <a:miter lim="400000"/>
          </a:ln>
        </p:spPr>
        <p:txBody>
          <a:bodyPr lIns="45719" rIns="45719" anchor="ctr"/>
          <a:lstStyle/>
          <a:p>
            <a:pPr algn="ctr">
              <a:defRPr>
                <a:solidFill>
                  <a:srgbClr val="FFFFFF"/>
                </a:solidFill>
              </a:defRPr>
            </a:pPr>
            <a:endParaRPr/>
          </a:p>
        </p:txBody>
      </p:sp>
      <p:sp>
        <p:nvSpPr>
          <p:cNvPr id="136" name="Rectangle 1"/>
          <p:cNvSpPr/>
          <p:nvPr/>
        </p:nvSpPr>
        <p:spPr bwMode="auto">
          <a:xfrm>
            <a:off x="415398" y="7998412"/>
            <a:ext cx="321204" cy="288592"/>
          </a:xfrm>
          <a:prstGeom prst="rect">
            <a:avLst/>
          </a:prstGeom>
          <a:ln w="50800">
            <a:solidFill>
              <a:srgbClr val="000000"/>
            </a:solidFill>
            <a:miter lim="400000"/>
          </a:ln>
        </p:spPr>
        <p:txBody>
          <a:bodyPr lIns="45719" rIns="45719" anchor="ctr"/>
          <a:lstStyle/>
          <a:p>
            <a:pPr algn="ctr">
              <a:defRPr>
                <a:solidFill>
                  <a:srgbClr val="FFFFFF"/>
                </a:solidFill>
              </a:defRPr>
            </a:pPr>
            <a:endParaRPr/>
          </a:p>
        </p:txBody>
      </p:sp>
      <p:pic>
        <p:nvPicPr>
          <p:cNvPr id="2" name="Picture 10" descr="Standort, Position, Stelle"/>
          <p:cNvPicPr>
            <a:picLocks noChangeAspect="1" noChangeArrowheads="1"/>
          </p:cNvPicPr>
          <p:nvPr/>
        </p:nvPicPr>
        <p:blipFill>
          <a:blip r:embed="rId3">
            <a:duotone>
              <a:schemeClr val="accent4">
                <a:shade val="45000"/>
                <a:satMod val="135000"/>
              </a:schemeClr>
              <a:prstClr val="white"/>
            </a:duotone>
          </a:blip>
          <a:stretch/>
        </p:blipFill>
        <p:spPr bwMode="auto">
          <a:xfrm>
            <a:off x="1531760" y="1529216"/>
            <a:ext cx="384188" cy="518742"/>
          </a:xfrm>
          <a:prstGeom prst="rect">
            <a:avLst/>
          </a:prstGeom>
          <a:noFill/>
        </p:spPr>
      </p:pic>
      <p:pic>
        <p:nvPicPr>
          <p:cNvPr id="3" name="Picture 12"/>
          <p:cNvPicPr>
            <a:picLocks noChangeAspect="1" noChangeArrowheads="1"/>
          </p:cNvPicPr>
          <p:nvPr/>
        </p:nvPicPr>
        <p:blipFill>
          <a:blip r:embed="rId4">
            <a:duotone>
              <a:schemeClr val="accent4">
                <a:shade val="45000"/>
                <a:satMod val="135000"/>
              </a:schemeClr>
              <a:prstClr val="white"/>
            </a:duotone>
          </a:blip>
          <a:stretch/>
        </p:blipFill>
        <p:spPr bwMode="auto">
          <a:xfrm>
            <a:off x="935738" y="1560300"/>
            <a:ext cx="445401" cy="445401"/>
          </a:xfrm>
          <a:prstGeom prst="rect">
            <a:avLst/>
          </a:prstGeom>
          <a:noFill/>
        </p:spPr>
      </p:pic>
      <p:pic>
        <p:nvPicPr>
          <p:cNvPr id="4" name="Picture 6" descr="Person, Einzeln, Allein, Icon"/>
          <p:cNvPicPr>
            <a:picLocks noChangeAspect="1" noChangeArrowheads="1"/>
          </p:cNvPicPr>
          <p:nvPr/>
        </p:nvPicPr>
        <p:blipFill>
          <a:blip r:embed="rId5">
            <a:duotone>
              <a:schemeClr val="accent4">
                <a:shade val="45000"/>
                <a:satMod val="135000"/>
              </a:schemeClr>
              <a:prstClr val="white"/>
            </a:duotone>
          </a:blip>
          <a:stretch/>
        </p:blipFill>
        <p:spPr bwMode="auto">
          <a:xfrm>
            <a:off x="1134903" y="2495989"/>
            <a:ext cx="593061" cy="617633"/>
          </a:xfrm>
          <a:prstGeom prst="rect">
            <a:avLst/>
          </a:prstGeom>
          <a:noFill/>
        </p:spPr>
      </p:pic>
      <p:pic>
        <p:nvPicPr>
          <p:cNvPr id="5" name="Picture 4" descr="Fußabdrücke, Zehen, Fuß, Silhouette"/>
          <p:cNvPicPr>
            <a:picLocks noChangeAspect="1" noChangeArrowheads="1"/>
          </p:cNvPicPr>
          <p:nvPr/>
        </p:nvPicPr>
        <p:blipFill>
          <a:blip r:embed="rId6">
            <a:duotone>
              <a:prstClr val="black"/>
              <a:schemeClr val="accent6">
                <a:tint val="45000"/>
                <a:satMod val="400000"/>
              </a:schemeClr>
            </a:duotone>
          </a:blip>
          <a:stretch/>
        </p:blipFill>
        <p:spPr bwMode="auto">
          <a:xfrm rot="3068214">
            <a:off x="1099044" y="3572157"/>
            <a:ext cx="563901" cy="741816"/>
          </a:xfrm>
          <a:prstGeom prst="rect">
            <a:avLst/>
          </a:prstGeom>
          <a:noFill/>
        </p:spPr>
      </p:pic>
      <p:pic>
        <p:nvPicPr>
          <p:cNvPr id="6" name="Picture 4" descr="Rede, Blase, Gestalten, Text, Plaudern"/>
          <p:cNvPicPr>
            <a:picLocks noChangeAspect="1" noChangeArrowheads="1"/>
          </p:cNvPicPr>
          <p:nvPr/>
        </p:nvPicPr>
        <p:blipFill>
          <a:blip r:embed="rId7">
            <a:duotone>
              <a:schemeClr val="accent6">
                <a:shade val="45000"/>
                <a:satMod val="135000"/>
              </a:schemeClr>
              <a:prstClr val="white"/>
            </a:duotone>
          </a:blip>
          <a:stretch/>
        </p:blipFill>
        <p:spPr bwMode="auto">
          <a:xfrm>
            <a:off x="1001920" y="4597460"/>
            <a:ext cx="731580" cy="667566"/>
          </a:xfrm>
          <a:prstGeom prst="rect">
            <a:avLst/>
          </a:prstGeom>
          <a:noFill/>
        </p:spPr>
      </p:pic>
      <p:pic>
        <p:nvPicPr>
          <p:cNvPr id="7" name="Picture 18" descr="Fahne, Flagge, Vektor, Weiß, Wehen"/>
          <p:cNvPicPr>
            <a:picLocks noChangeAspect="1" noChangeArrowheads="1"/>
          </p:cNvPicPr>
          <p:nvPr/>
        </p:nvPicPr>
        <p:blipFill>
          <a:blip r:embed="rId8">
            <a:duotone>
              <a:schemeClr val="accent6">
                <a:shade val="45000"/>
                <a:satMod val="135000"/>
              </a:schemeClr>
              <a:prstClr val="white"/>
            </a:duotone>
          </a:blip>
          <a:stretch/>
        </p:blipFill>
        <p:spPr bwMode="auto">
          <a:xfrm>
            <a:off x="1090035" y="5742797"/>
            <a:ext cx="458713" cy="618095"/>
          </a:xfrm>
          <a:prstGeom prst="rect">
            <a:avLst/>
          </a:prstGeom>
          <a:noFill/>
        </p:spPr>
      </p:pic>
      <p:pic>
        <p:nvPicPr>
          <p:cNvPr id="9" name="Picture 16" descr="Checker Flags, Rennflaggen, Flaggen"/>
          <p:cNvPicPr>
            <a:picLocks noChangeAspect="1" noChangeArrowheads="1"/>
          </p:cNvPicPr>
          <p:nvPr/>
        </p:nvPicPr>
        <p:blipFill>
          <a:blip r:embed="rId9"/>
          <a:stretch/>
        </p:blipFill>
        <p:spPr bwMode="auto">
          <a:xfrm>
            <a:off x="934021" y="6880277"/>
            <a:ext cx="894236" cy="451258"/>
          </a:xfrm>
          <a:prstGeom prst="rect">
            <a:avLst/>
          </a:prstGeom>
          <a:noFill/>
        </p:spPr>
      </p:pic>
      <p:sp>
        <p:nvSpPr>
          <p:cNvPr id="10" name="Rectangle 1"/>
          <p:cNvSpPr/>
          <p:nvPr/>
        </p:nvSpPr>
        <p:spPr bwMode="auto">
          <a:xfrm>
            <a:off x="415398" y="6937420"/>
            <a:ext cx="321204" cy="288591"/>
          </a:xfrm>
          <a:prstGeom prst="rect">
            <a:avLst/>
          </a:prstGeom>
          <a:ln w="50800">
            <a:solidFill>
              <a:srgbClr val="000000"/>
            </a:solidFill>
            <a:miter lim="400000"/>
          </a:ln>
        </p:spPr>
        <p:txBody>
          <a:bodyPr lIns="45719" rIns="45719" anchor="ctr"/>
          <a:lstStyle/>
          <a:p>
            <a:pPr algn="ctr">
              <a:defRPr>
                <a:solidFill>
                  <a:srgbClr val="FFFFFF"/>
                </a:solidFill>
              </a:defRPr>
            </a:pPr>
            <a:endParaRPr/>
          </a:p>
        </p:txBody>
      </p:sp>
      <p:sp>
        <p:nvSpPr>
          <p:cNvPr id="11" name="Deine Beschreibung…hat passende Adjektive."/>
          <p:cNvSpPr txBox="1"/>
          <p:nvPr/>
        </p:nvSpPr>
        <p:spPr bwMode="auto">
          <a:xfrm>
            <a:off x="2119925" y="7780924"/>
            <a:ext cx="3915233" cy="707882"/>
          </a:xfrm>
          <a:prstGeom prst="rect">
            <a:avLst/>
          </a:prstGeom>
          <a:ln w="12700">
            <a:miter lim="400000"/>
          </a:ln>
        </p:spPr>
        <p:txBody>
          <a:bodyPr wrap="square" lIns="45718" tIns="45718" rIns="45718" bIns="45718">
            <a:spAutoFit/>
          </a:bodyPr>
          <a:lstStyle/>
          <a:p>
            <a:pPr>
              <a:defRPr>
                <a:latin typeface="Calibri Light"/>
                <a:ea typeface="Calibri Light"/>
                <a:cs typeface="Calibri Light"/>
              </a:defRPr>
            </a:pPr>
            <a:r>
              <a:rPr lang="de-DE" sz="2000" spc="50" dirty="0">
                <a:latin typeface="Fibel Nord"/>
              </a:rPr>
              <a:t>Du schreibst im </a:t>
            </a:r>
            <a:r>
              <a:rPr lang="de-DE" sz="2000" b="1" spc="50" dirty="0">
                <a:latin typeface="Fibel Nord"/>
              </a:rPr>
              <a:t>Präteritum</a:t>
            </a:r>
            <a:r>
              <a:rPr lang="de-DE" sz="2000" spc="50" dirty="0">
                <a:latin typeface="Fibel Nord"/>
              </a:rPr>
              <a:t>.</a:t>
            </a:r>
            <a:endParaRPr dirty="0"/>
          </a:p>
          <a:p>
            <a:pPr>
              <a:defRPr>
                <a:latin typeface="Calibri Light"/>
                <a:ea typeface="Calibri Light"/>
                <a:cs typeface="Calibri Light"/>
              </a:defRPr>
            </a:pPr>
            <a:r>
              <a:rPr lang="de-DE" sz="2000" spc="50" dirty="0">
                <a:latin typeface="Fibel Nord"/>
              </a:rPr>
              <a:t>(z. B. er rief, sie dachte)</a:t>
            </a:r>
            <a:endParaRPr sz="2000" spc="50" dirty="0">
              <a:latin typeface="Fibel Nord"/>
            </a:endParaRPr>
          </a:p>
        </p:txBody>
      </p:sp>
      <p:sp>
        <p:nvSpPr>
          <p:cNvPr id="12" name="Deine Beschreibung…hat passende Adjektive."/>
          <p:cNvSpPr txBox="1"/>
          <p:nvPr/>
        </p:nvSpPr>
        <p:spPr bwMode="auto">
          <a:xfrm>
            <a:off x="2146563" y="9042296"/>
            <a:ext cx="3915233" cy="707882"/>
          </a:xfrm>
          <a:prstGeom prst="rect">
            <a:avLst/>
          </a:prstGeom>
          <a:ln w="12700">
            <a:miter lim="400000"/>
          </a:ln>
        </p:spPr>
        <p:txBody>
          <a:bodyPr wrap="square" lIns="45718" tIns="45718" rIns="45718" bIns="45718">
            <a:spAutoFit/>
          </a:bodyPr>
          <a:lstStyle/>
          <a:p>
            <a:pPr>
              <a:defRPr>
                <a:latin typeface="Calibri Light"/>
                <a:ea typeface="Calibri Light"/>
                <a:cs typeface="Calibri Light"/>
              </a:defRPr>
            </a:pPr>
            <a:r>
              <a:rPr lang="de-DE" sz="2000" spc="50" dirty="0">
                <a:latin typeface="Fibel Nord"/>
              </a:rPr>
              <a:t>Du nutzt unterschiedliche </a:t>
            </a:r>
            <a:r>
              <a:rPr lang="de-DE" sz="2000" b="1" spc="50" dirty="0">
                <a:latin typeface="Fibel Nord"/>
              </a:rPr>
              <a:t>Satzanfänge</a:t>
            </a:r>
            <a:r>
              <a:rPr lang="de-DE" sz="2000" spc="50" dirty="0">
                <a:latin typeface="Fibel Nord"/>
              </a:rPr>
              <a:t>.</a:t>
            </a:r>
            <a:endParaRPr sz="2000" spc="50" dirty="0">
              <a:latin typeface="Fibel Nord"/>
            </a:endParaRPr>
          </a:p>
        </p:txBody>
      </p:sp>
      <p:sp>
        <p:nvSpPr>
          <p:cNvPr id="13" name="Rectangle 1"/>
          <p:cNvSpPr/>
          <p:nvPr/>
        </p:nvSpPr>
        <p:spPr bwMode="auto">
          <a:xfrm>
            <a:off x="415398" y="9108029"/>
            <a:ext cx="321204" cy="288592"/>
          </a:xfrm>
          <a:prstGeom prst="rect">
            <a:avLst/>
          </a:prstGeom>
          <a:ln w="50800">
            <a:solidFill>
              <a:srgbClr val="000000"/>
            </a:solidFill>
            <a:miter lim="400000"/>
          </a:ln>
        </p:spPr>
        <p:txBody>
          <a:bodyPr lIns="45719" rIns="45719" anchor="ctr"/>
          <a:lstStyle/>
          <a:p>
            <a:pPr algn="ctr">
              <a:defRPr>
                <a:solidFill>
                  <a:srgbClr val="FFFFFF"/>
                </a:solidFill>
              </a:defRPr>
            </a:pPr>
            <a:endParaRPr/>
          </a:p>
        </p:txBody>
      </p:sp>
      <p:pic>
        <p:nvPicPr>
          <p:cNvPr id="14" name="Picture 4" descr="Blatt, Dokumentieren, Papier, Buchstabe"/>
          <p:cNvPicPr>
            <a:picLocks noChangeAspect="1" noChangeArrowheads="1"/>
          </p:cNvPicPr>
          <p:nvPr/>
        </p:nvPicPr>
        <p:blipFill>
          <a:blip r:embed="rId10">
            <a:clrChange>
              <a:clrFrom>
                <a:srgbClr val="FFFFFF"/>
              </a:clrFrom>
              <a:clrTo>
                <a:srgbClr val="FFFFFF">
                  <a:alpha val="0"/>
                </a:srgbClr>
              </a:clrTo>
            </a:clrChange>
            <a:duotone>
              <a:schemeClr val="accent2">
                <a:shade val="45000"/>
                <a:satMod val="135000"/>
              </a:schemeClr>
              <a:prstClr val="white"/>
            </a:duotone>
          </a:blip>
          <a:stretch/>
        </p:blipFill>
        <p:spPr bwMode="auto">
          <a:xfrm>
            <a:off x="1104723" y="7834685"/>
            <a:ext cx="552541" cy="707882"/>
          </a:xfrm>
          <a:prstGeom prst="rect">
            <a:avLst/>
          </a:prstGeom>
          <a:noFill/>
        </p:spPr>
      </p:pic>
      <p:pic>
        <p:nvPicPr>
          <p:cNvPr id="15" name="Picture 4" descr="Blatt, Dokumentieren, Papier, Buchstabe"/>
          <p:cNvPicPr>
            <a:picLocks noChangeAspect="1" noChangeArrowheads="1"/>
          </p:cNvPicPr>
          <p:nvPr/>
        </p:nvPicPr>
        <p:blipFill>
          <a:blip r:embed="rId10">
            <a:clrChange>
              <a:clrFrom>
                <a:srgbClr val="FFFFFF"/>
              </a:clrFrom>
              <a:clrTo>
                <a:srgbClr val="FFFFFF">
                  <a:alpha val="0"/>
                </a:srgbClr>
              </a:clrTo>
            </a:clrChange>
            <a:duotone>
              <a:schemeClr val="accent2">
                <a:shade val="45000"/>
                <a:satMod val="135000"/>
              </a:schemeClr>
              <a:prstClr val="white"/>
            </a:duotone>
          </a:blip>
          <a:stretch/>
        </p:blipFill>
        <p:spPr bwMode="auto">
          <a:xfrm>
            <a:off x="1091439" y="8854543"/>
            <a:ext cx="552541" cy="707882"/>
          </a:xfrm>
          <a:prstGeom prst="rect">
            <a:avLst/>
          </a:prstGeom>
          <a:noFill/>
        </p:spPr>
      </p:pic>
      <p:sp>
        <p:nvSpPr>
          <p:cNvPr id="16" name="Oval 47"/>
          <p:cNvSpPr/>
          <p:nvPr/>
        </p:nvSpPr>
        <p:spPr bwMode="auto">
          <a:xfrm>
            <a:off x="6410867" y="8122119"/>
            <a:ext cx="80707" cy="80707"/>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17" name="Oval 47"/>
          <p:cNvSpPr/>
          <p:nvPr/>
        </p:nvSpPr>
        <p:spPr bwMode="auto">
          <a:xfrm>
            <a:off x="6406120" y="9185813"/>
            <a:ext cx="80707" cy="80707"/>
          </a:xfrm>
          <a:prstGeom prst="ellipse">
            <a:avLst/>
          </a:prstGeom>
          <a:ln w="12700">
            <a:solidFill>
              <a:srgbClr val="000000"/>
            </a:solidFill>
            <a:miter/>
          </a:ln>
        </p:spPr>
        <p:txBody>
          <a:bodyPr lIns="45719" rIns="45719" anchor="ctr"/>
          <a:lstStyle/>
          <a:p>
            <a:pPr algn="ctr">
              <a:defRPr>
                <a:solidFill>
                  <a:srgbClr val="FFFFFF"/>
                </a:solidFill>
              </a:defRPr>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 name="Textfeld 20"/>
          <p:cNvSpPr txBox="1"/>
          <p:nvPr/>
        </p:nvSpPr>
        <p:spPr bwMode="auto">
          <a:xfrm>
            <a:off x="443270" y="2791808"/>
            <a:ext cx="6276226" cy="669869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just">
              <a:lnSpc>
                <a:spcPct val="150000"/>
              </a:lnSpc>
              <a:defRPr/>
            </a:pPr>
            <a:r>
              <a:rPr lang="de-DE" spc="50" dirty="0">
                <a:latin typeface="Fibel Nord" panose="020B0603050302020204" pitchFamily="34" charset="0"/>
              </a:rPr>
              <a:t>An einem Samstagmorgen wachte Matteo vom Duft leckerer Kekse auf. </a:t>
            </a:r>
            <a:endParaRPr spc="50" dirty="0">
              <a:latin typeface="Fibel Nord" panose="020B0603050302020204" pitchFamily="34" charset="0"/>
            </a:endParaRPr>
          </a:p>
          <a:p>
            <a:pPr algn="just">
              <a:lnSpc>
                <a:spcPct val="150000"/>
              </a:lnSpc>
              <a:defRPr/>
            </a:pPr>
            <a:r>
              <a:rPr lang="de-DE" spc="50" dirty="0">
                <a:latin typeface="Fibel Nord" panose="020B0603050302020204" pitchFamily="34" charset="0"/>
              </a:rPr>
              <a:t>In der Küche fehlte seine Mama Maria, doch eine große Keksdose im Schrank lachte ihn an. Vorsichtig öffnete er sie. Da waren ja seine Lieblingskekse! Matteo wollte anfangs nur einen Keks essen, aber weil es ihm so gut schmeckte, naschte er weiter. Er erschrak plötzlich: Die Dose war fast leer. „Oh nein, bestimmt kriege ich Ärger", dachte er. Daher stellte er die Dose wieder in den Schrank und rannte zurück ins Kinderzimmer.</a:t>
            </a:r>
            <a:endParaRPr spc="50" dirty="0">
              <a:latin typeface="Fibel Nord" panose="020B0603050302020204" pitchFamily="34" charset="0"/>
            </a:endParaRPr>
          </a:p>
          <a:p>
            <a:pPr>
              <a:lnSpc>
                <a:spcPct val="150000"/>
              </a:lnSpc>
              <a:defRPr/>
            </a:pPr>
            <a:r>
              <a:rPr lang="de-DE" spc="50" dirty="0">
                <a:latin typeface="Fibel Nord" panose="020B0603050302020204" pitchFamily="34" charset="0"/>
              </a:rPr>
              <a:t>Am nächsten Tag war Matteos Geburtstag. Als alle Freunde kamen, strahlte Maria und rief: „Überraschung!" Aber was war das? Nur ein Keks lag in der Dose! „Wir wurden bestohlen!“, rief Maria. Da blickten alle Kinder traurig auf den einsamen Keks. Nur Matteo fühlte sich ganz klein und wurde rot wie eine Tomate. </a:t>
            </a:r>
          </a:p>
          <a:p>
            <a:pPr>
              <a:lnSpc>
                <a:spcPct val="150000"/>
              </a:lnSpc>
              <a:defRPr/>
            </a:pPr>
            <a:r>
              <a:rPr lang="de-DE" spc="50" dirty="0">
                <a:latin typeface="Fibel Nord" panose="020B0603050302020204" pitchFamily="34" charset="0"/>
              </a:rPr>
              <a:t>Maria sah ihn an. Schließlich lachte sie und rief: „Zum Glück habe ich zwei Keksbleche gebacken!"  Strahlend holte sie eine zweite Dose aus dem Schrank. Und so war der Geburtstag gerettet – Kekse für alle!</a:t>
            </a:r>
            <a:endParaRPr spc="50" dirty="0">
              <a:latin typeface="Fibel Nord" panose="020B0603050302020204" pitchFamily="34" charset="0"/>
            </a:endParaRPr>
          </a:p>
        </p:txBody>
      </p:sp>
      <p:grpSp>
        <p:nvGrpSpPr>
          <p:cNvPr id="407" name="Gruppieren 1"/>
          <p:cNvGrpSpPr/>
          <p:nvPr/>
        </p:nvGrpSpPr>
        <p:grpSpPr bwMode="auto">
          <a:xfrm>
            <a:off x="443270" y="1193885"/>
            <a:ext cx="5556454" cy="923326"/>
            <a:chOff x="-15343" y="71927"/>
            <a:chExt cx="5556452" cy="826281"/>
          </a:xfrm>
        </p:grpSpPr>
        <p:sp>
          <p:nvSpPr>
            <p:cNvPr id="403" name="TextBox 7"/>
            <p:cNvSpPr txBox="1"/>
            <p:nvPr/>
          </p:nvSpPr>
          <p:spPr bwMode="auto">
            <a:xfrm>
              <a:off x="355246" y="71927"/>
              <a:ext cx="5185863" cy="826281"/>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An</a:t>
              </a:r>
              <a:r>
                <a:rPr lang="de-DE" sz="1700" dirty="0"/>
                <a:t> </a:t>
              </a:r>
              <a:r>
                <a:rPr lang="de-DE" spc="50" dirty="0"/>
                <a:t>welchen Satzanfängen kannst du die </a:t>
              </a:r>
              <a:r>
                <a:rPr lang="de-DE" b="1" spc="50" dirty="0"/>
                <a:t>genaue</a:t>
              </a:r>
              <a:r>
                <a:rPr lang="de-DE" spc="50" dirty="0"/>
                <a:t> zeitliche Reihenfolge der Geschichte erkennen? </a:t>
              </a:r>
              <a:endParaRPr spc="50" dirty="0"/>
            </a:p>
            <a:p>
              <a:pPr>
                <a:defRPr/>
              </a:pPr>
              <a:r>
                <a:rPr lang="de-DE" spc="50" dirty="0"/>
                <a:t>Unterstreiche die </a:t>
              </a:r>
              <a:r>
                <a:rPr lang="de-DE" b="1" spc="50" dirty="0"/>
                <a:t>drei</a:t>
              </a:r>
              <a:r>
                <a:rPr lang="de-DE" spc="50" dirty="0"/>
                <a:t> gesuchten Satzanfänge.</a:t>
              </a:r>
              <a:endParaRPr spc="50" dirty="0"/>
            </a:p>
          </p:txBody>
        </p:sp>
        <p:grpSp>
          <p:nvGrpSpPr>
            <p:cNvPr id="406" name="Oval 8"/>
            <p:cNvGrpSpPr/>
            <p:nvPr/>
          </p:nvGrpSpPr>
          <p:grpSpPr bwMode="auto">
            <a:xfrm>
              <a:off x="-15343" y="72830"/>
              <a:ext cx="365766" cy="365771"/>
              <a:chOff x="-15341" y="72830"/>
              <a:chExt cx="365764" cy="365769"/>
            </a:xfrm>
          </p:grpSpPr>
          <p:sp>
            <p:nvSpPr>
              <p:cNvPr id="404" name="Circle"/>
              <p:cNvSpPr/>
              <p:nvPr/>
            </p:nvSpPr>
            <p:spPr bwMode="auto">
              <a:xfrm>
                <a:off x="-15341" y="72830"/>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2081" y="78003"/>
                      <a:pt x="106872" y="-384"/>
                      <a:pt x="182882" y="0"/>
                    </a:cubicBezTo>
                    <a:cubicBezTo>
                      <a:pt x="269568" y="11728"/>
                      <a:pt x="391302" y="77973"/>
                      <a:pt x="365764" y="182885"/>
                    </a:cubicBezTo>
                    <a:cubicBezTo>
                      <a:pt x="362270" y="282035"/>
                      <a:pt x="279914" y="372637"/>
                      <a:pt x="182882" y="365770"/>
                    </a:cubicBezTo>
                    <a:cubicBezTo>
                      <a:pt x="81725" y="344462"/>
                      <a:pt x="-19287" y="291602"/>
                      <a:pt x="0" y="182885"/>
                    </a:cubicBezTo>
                    <a:close/>
                  </a:path>
                  <a:path w="365764" h="365769" stroke="0" extrusionOk="0">
                    <a:moveTo>
                      <a:pt x="0" y="182885"/>
                    </a:moveTo>
                    <a:cubicBezTo>
                      <a:pt x="-20820" y="91564"/>
                      <a:pt x="84313" y="21582"/>
                      <a:pt x="182882" y="0"/>
                    </a:cubicBezTo>
                    <a:cubicBezTo>
                      <a:pt x="296955" y="10443"/>
                      <a:pt x="344857" y="102777"/>
                      <a:pt x="365764" y="182885"/>
                    </a:cubicBezTo>
                    <a:cubicBezTo>
                      <a:pt x="372052" y="294594"/>
                      <a:pt x="284216" y="352991"/>
                      <a:pt x="182882" y="365770"/>
                    </a:cubicBezTo>
                    <a:cubicBezTo>
                      <a:pt x="108835" y="373142"/>
                      <a:pt x="19379" y="263928"/>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5" name="1"/>
              <p:cNvSpPr txBox="1"/>
              <p:nvPr/>
            </p:nvSpPr>
            <p:spPr bwMode="auto">
              <a:xfrm>
                <a:off x="90294" y="184809"/>
                <a:ext cx="154495" cy="141806"/>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pic>
        <p:nvPicPr>
          <p:cNvPr id="5" name="Grafik 4" descr="Ein Bild, das Text, Screenshot, Reihe enthält.&#10;&#10;Automatisch generierte Beschreibung"/>
          <p:cNvPicPr>
            <a:picLocks noChangeAspect="1"/>
          </p:cNvPicPr>
          <p:nvPr/>
        </p:nvPicPr>
        <p:blipFill>
          <a:blip r:embed="rId2">
            <a:clrChange>
              <a:clrFrom>
                <a:srgbClr val="FFFFFF"/>
              </a:clrFrom>
              <a:clrTo>
                <a:srgbClr val="FFFFFF">
                  <a:alpha val="0"/>
                </a:srgbClr>
              </a:clrTo>
            </a:clrChange>
          </a:blip>
          <a:srcRect l="15359" t="83977" r="50000" b="11013"/>
          <a:stretch/>
        </p:blipFill>
        <p:spPr bwMode="auto">
          <a:xfrm>
            <a:off x="751521" y="1989287"/>
            <a:ext cx="1400959" cy="151969"/>
          </a:xfrm>
          <a:prstGeom prst="rect">
            <a:avLst/>
          </a:prstGeom>
        </p:spPr>
      </p:pic>
      <p:sp>
        <p:nvSpPr>
          <p:cNvPr id="20" name="Slide Number Placeholder 3">
            <a:extLst>
              <a:ext uri="{FF2B5EF4-FFF2-40B4-BE49-F238E27FC236}">
                <a16:creationId xmlns:a16="http://schemas.microsoft.com/office/drawing/2014/main" id="{6268D203-984B-4C5A-BB5D-6D1359081E26}"/>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71</a:t>
            </a:fld>
            <a:endParaRPr lang="de-DE" dirty="0"/>
          </a:p>
        </p:txBody>
      </p:sp>
      <p:grpSp>
        <p:nvGrpSpPr>
          <p:cNvPr id="22" name="Group 21">
            <a:extLst>
              <a:ext uri="{FF2B5EF4-FFF2-40B4-BE49-F238E27FC236}">
                <a16:creationId xmlns:a16="http://schemas.microsoft.com/office/drawing/2014/main" id="{AE24F8E5-B74C-4A8A-88E0-B990E5328B8D}"/>
              </a:ext>
            </a:extLst>
          </p:cNvPr>
          <p:cNvGrpSpPr/>
          <p:nvPr/>
        </p:nvGrpSpPr>
        <p:grpSpPr>
          <a:xfrm>
            <a:off x="-251724" y="430642"/>
            <a:ext cx="7620000" cy="706497"/>
            <a:chOff x="-251724" y="430642"/>
            <a:chExt cx="7620000" cy="706497"/>
          </a:xfrm>
        </p:grpSpPr>
        <p:sp>
          <p:nvSpPr>
            <p:cNvPr id="24" name="TextBox 2">
              <a:extLst>
                <a:ext uri="{FF2B5EF4-FFF2-40B4-BE49-F238E27FC236}">
                  <a16:creationId xmlns:a16="http://schemas.microsoft.com/office/drawing/2014/main" id="{3E79A6AE-D026-4B47-AF25-1A8A8F76A3CB}"/>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3.1a: Satzanfänge suchen</a:t>
              </a:r>
              <a:endParaRPr sz="2200" spc="50" dirty="0"/>
            </a:p>
          </p:txBody>
        </p:sp>
        <p:sp>
          <p:nvSpPr>
            <p:cNvPr id="25" name="Rectangle 7">
              <a:extLst>
                <a:ext uri="{FF2B5EF4-FFF2-40B4-BE49-F238E27FC236}">
                  <a16:creationId xmlns:a16="http://schemas.microsoft.com/office/drawing/2014/main" id="{DFF7851D-750A-4BDF-BE9F-4AC06A48B914}"/>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pic>
        <p:nvPicPr>
          <p:cNvPr id="23" name="Picture 4" descr="Icon, Symbol, Stift, Bleistift, Design">
            <a:extLst>
              <a:ext uri="{FF2B5EF4-FFF2-40B4-BE49-F238E27FC236}">
                <a16:creationId xmlns:a16="http://schemas.microsoft.com/office/drawing/2014/main" id="{56F1436B-2E1E-4091-B02D-AD6003646878}"/>
              </a:ext>
            </a:extLst>
          </p:cNvPr>
          <p:cNvPicPr>
            <a:picLocks noChangeAspect="1" noChangeArrowheads="1"/>
          </p:cNvPicPr>
          <p:nvPr/>
        </p:nvPicPr>
        <p:blipFill>
          <a:blip r:embed="rId3">
            <a:duotone>
              <a:schemeClr val="accent6">
                <a:shade val="45000"/>
                <a:satMod val="135000"/>
              </a:schemeClr>
              <a:prstClr val="white"/>
            </a:duotone>
          </a:blip>
          <a:stretch/>
        </p:blipFill>
        <p:spPr bwMode="auto">
          <a:xfrm>
            <a:off x="5799222" y="1206562"/>
            <a:ext cx="426918" cy="426918"/>
          </a:xfrm>
          <a:prstGeom prst="rect">
            <a:avLst/>
          </a:prstGeom>
          <a:noFill/>
          <a:ln>
            <a:noFill/>
          </a:ln>
        </p:spPr>
      </p:pic>
      <p:sp>
        <p:nvSpPr>
          <p:cNvPr id="2" name="Textfeld 1">
            <a:extLst>
              <a:ext uri="{FF2B5EF4-FFF2-40B4-BE49-F238E27FC236}">
                <a16:creationId xmlns:a16="http://schemas.microsoft.com/office/drawing/2014/main" id="{D4C39D19-F8B8-873A-90A6-C79BDB313FFE}"/>
              </a:ext>
            </a:extLst>
          </p:cNvPr>
          <p:cNvSpPr txBox="1"/>
          <p:nvPr/>
        </p:nvSpPr>
        <p:spPr bwMode="auto">
          <a:xfrm>
            <a:off x="506494" y="2342678"/>
            <a:ext cx="5358269" cy="353943"/>
          </a:xfrm>
          <a:custGeom>
            <a:avLst/>
            <a:gdLst>
              <a:gd name="connsiteX0" fmla="*/ 0 w 5358269"/>
              <a:gd name="connsiteY0" fmla="*/ 0 h 353943"/>
              <a:gd name="connsiteX1" fmla="*/ 541781 w 5358269"/>
              <a:gd name="connsiteY1" fmla="*/ 0 h 353943"/>
              <a:gd name="connsiteX2" fmla="*/ 976396 w 5358269"/>
              <a:gd name="connsiteY2" fmla="*/ 0 h 353943"/>
              <a:gd name="connsiteX3" fmla="*/ 1678924 w 5358269"/>
              <a:gd name="connsiteY3" fmla="*/ 0 h 353943"/>
              <a:gd name="connsiteX4" fmla="*/ 2220705 w 5358269"/>
              <a:gd name="connsiteY4" fmla="*/ 0 h 353943"/>
              <a:gd name="connsiteX5" fmla="*/ 2762485 w 5358269"/>
              <a:gd name="connsiteY5" fmla="*/ 0 h 353943"/>
              <a:gd name="connsiteX6" fmla="*/ 3465014 w 5358269"/>
              <a:gd name="connsiteY6" fmla="*/ 0 h 353943"/>
              <a:gd name="connsiteX7" fmla="*/ 3953212 w 5358269"/>
              <a:gd name="connsiteY7" fmla="*/ 0 h 353943"/>
              <a:gd name="connsiteX8" fmla="*/ 4655740 w 5358269"/>
              <a:gd name="connsiteY8" fmla="*/ 0 h 353943"/>
              <a:gd name="connsiteX9" fmla="*/ 5358269 w 5358269"/>
              <a:gd name="connsiteY9" fmla="*/ 0 h 353943"/>
              <a:gd name="connsiteX10" fmla="*/ 5358269 w 5358269"/>
              <a:gd name="connsiteY10" fmla="*/ 353943 h 353943"/>
              <a:gd name="connsiteX11" fmla="*/ 4762906 w 5358269"/>
              <a:gd name="connsiteY11" fmla="*/ 353943 h 353943"/>
              <a:gd name="connsiteX12" fmla="*/ 4221125 w 5358269"/>
              <a:gd name="connsiteY12" fmla="*/ 353943 h 353943"/>
              <a:gd name="connsiteX13" fmla="*/ 3518597 w 5358269"/>
              <a:gd name="connsiteY13" fmla="*/ 353943 h 353943"/>
              <a:gd name="connsiteX14" fmla="*/ 2816068 w 5358269"/>
              <a:gd name="connsiteY14" fmla="*/ 353943 h 353943"/>
              <a:gd name="connsiteX15" fmla="*/ 2327870 w 5358269"/>
              <a:gd name="connsiteY15" fmla="*/ 353943 h 353943"/>
              <a:gd name="connsiteX16" fmla="*/ 1732507 w 5358269"/>
              <a:gd name="connsiteY16" fmla="*/ 353943 h 353943"/>
              <a:gd name="connsiteX17" fmla="*/ 1029978 w 5358269"/>
              <a:gd name="connsiteY17" fmla="*/ 353943 h 353943"/>
              <a:gd name="connsiteX18" fmla="*/ 0 w 5358269"/>
              <a:gd name="connsiteY18" fmla="*/ 353943 h 353943"/>
              <a:gd name="connsiteX19" fmla="*/ 0 w 5358269"/>
              <a:gd name="connsiteY19" fmla="*/ 0 h 35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58269" h="353943"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59016" y="161945"/>
                  <a:pt x="5342451" y="272523"/>
                  <a:pt x="5358269" y="353943"/>
                </a:cubicBezTo>
                <a:cubicBezTo>
                  <a:pt x="5151572" y="400632"/>
                  <a:pt x="4893868" y="336507"/>
                  <a:pt x="4762906" y="353943"/>
                </a:cubicBezTo>
                <a:cubicBezTo>
                  <a:pt x="4631944" y="371379"/>
                  <a:pt x="4464756" y="320452"/>
                  <a:pt x="4221125" y="353943"/>
                </a:cubicBezTo>
                <a:cubicBezTo>
                  <a:pt x="3977494" y="387434"/>
                  <a:pt x="3835466" y="342641"/>
                  <a:pt x="3518597" y="353943"/>
                </a:cubicBezTo>
                <a:cubicBezTo>
                  <a:pt x="3201728" y="365245"/>
                  <a:pt x="3049833" y="324854"/>
                  <a:pt x="2816068" y="353943"/>
                </a:cubicBezTo>
                <a:cubicBezTo>
                  <a:pt x="2582303" y="383032"/>
                  <a:pt x="2488174" y="305950"/>
                  <a:pt x="2327870" y="353943"/>
                </a:cubicBezTo>
                <a:cubicBezTo>
                  <a:pt x="2167566" y="401936"/>
                  <a:pt x="1935184" y="330588"/>
                  <a:pt x="1732507" y="353943"/>
                </a:cubicBezTo>
                <a:cubicBezTo>
                  <a:pt x="1529830" y="377298"/>
                  <a:pt x="1339466" y="327722"/>
                  <a:pt x="1029978" y="353943"/>
                </a:cubicBezTo>
                <a:cubicBezTo>
                  <a:pt x="720490" y="380164"/>
                  <a:pt x="260051" y="250257"/>
                  <a:pt x="0" y="353943"/>
                </a:cubicBezTo>
                <a:cubicBezTo>
                  <a:pt x="-15268" y="271998"/>
                  <a:pt x="36109" y="147082"/>
                  <a:pt x="0" y="0"/>
                </a:cubicBezTo>
                <a:close/>
              </a:path>
            </a:pathLst>
          </a:custGeom>
          <a:solidFill>
            <a:schemeClr val="accent4">
              <a:lumMod val="20000"/>
              <a:lumOff val="80000"/>
            </a:schemeClr>
          </a:solidFill>
          <a:ln w="12700" cap="flat">
            <a:solidFill>
              <a:schemeClr val="accent4"/>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700">
                <a:latin typeface="Fibel Nord"/>
              </a:rPr>
              <a:t>Überschrift:</a:t>
            </a:r>
            <a:endParaRPr lang="de-DE" sz="1700">
              <a:latin typeface="Kollektif"/>
            </a:endParaRPr>
          </a:p>
        </p:txBody>
      </p:sp>
      <p:pic>
        <p:nvPicPr>
          <p:cNvPr id="6" name="Grafik 5" descr="Ein Bild, das Entwurf, Zeichnung, Kleidung, Clipart enthält.&#10;&#10;Automatisch generierte Beschreibung">
            <a:extLst>
              <a:ext uri="{FF2B5EF4-FFF2-40B4-BE49-F238E27FC236}">
                <a16:creationId xmlns:a16="http://schemas.microsoft.com/office/drawing/2014/main" id="{8F5CA523-2CDA-4998-3C2E-CAA296C1B9B0}"/>
              </a:ext>
            </a:extLst>
          </p:cNvPr>
          <p:cNvPicPr>
            <a:picLocks noChangeAspect="1"/>
          </p:cNvPicPr>
          <p:nvPr/>
        </p:nvPicPr>
        <p:blipFill rotWithShape="1">
          <a:blip r:embed="rId4" cstate="print">
            <a:clrChange>
              <a:clrFrom>
                <a:srgbClr val="FFFEFF"/>
              </a:clrFrom>
              <a:clrTo>
                <a:srgbClr val="FFFEFF">
                  <a:alpha val="0"/>
                </a:srgbClr>
              </a:clrTo>
            </a:clrChange>
            <a:extLst>
              <a:ext uri="{28A0092B-C50C-407E-A947-70E740481C1C}">
                <a14:useLocalDpi xmlns:a14="http://schemas.microsoft.com/office/drawing/2010/main" val="0"/>
              </a:ext>
            </a:extLst>
          </a:blip>
          <a:srcRect l="-279" t="3746" r="279" b="54095"/>
          <a:stretch/>
        </p:blipFill>
        <p:spPr bwMode="auto">
          <a:xfrm flipH="1">
            <a:off x="5177869" y="2380755"/>
            <a:ext cx="767246" cy="592006"/>
          </a:xfrm>
          <a:prstGeom prst="rect">
            <a:avLst/>
          </a:prstGeom>
        </p:spPr>
      </p:pic>
      <p:pic>
        <p:nvPicPr>
          <p:cNvPr id="7" name="Picture 6" descr="Sprechblase, Plaudern, Ballon, Blase">
            <a:extLst>
              <a:ext uri="{FF2B5EF4-FFF2-40B4-BE49-F238E27FC236}">
                <a16:creationId xmlns:a16="http://schemas.microsoft.com/office/drawing/2014/main" id="{4E141409-FD4B-4493-B84F-89828D88B597}"/>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81442" y="1726317"/>
            <a:ext cx="1235925" cy="90752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319EC94-4718-7DDA-37FE-4C6FAAA4F203}"/>
              </a:ext>
            </a:extLst>
          </p:cNvPr>
          <p:cNvSpPr txBox="1"/>
          <p:nvPr/>
        </p:nvSpPr>
        <p:spPr bwMode="auto">
          <a:xfrm>
            <a:off x="5561492" y="1774374"/>
            <a:ext cx="1333636" cy="52322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z="1400" dirty="0">
                <a:solidFill>
                  <a:schemeClr val="accent2">
                    <a:lumMod val="75000"/>
                  </a:schemeClr>
                </a:solidFill>
                <a:latin typeface="Kollektif" panose="020B0604020101010102" pitchFamily="34" charset="77"/>
              </a:rPr>
              <a:t>Notiere deine Überschrift.</a:t>
            </a:r>
          </a:p>
        </p:txBody>
      </p:sp>
      <p:pic>
        <p:nvPicPr>
          <p:cNvPr id="9" name="Picture 2" descr="Ai Generiert, Plätzchen, Schokolade">
            <a:extLst>
              <a:ext uri="{FF2B5EF4-FFF2-40B4-BE49-F238E27FC236}">
                <a16:creationId xmlns:a16="http://schemas.microsoft.com/office/drawing/2014/main" id="{AA1DBC46-F111-5D03-187D-7F5A74E0EE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4985" y="9096644"/>
            <a:ext cx="499370" cy="441688"/>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 name="Textfeld 20"/>
          <p:cNvSpPr txBox="1"/>
          <p:nvPr/>
        </p:nvSpPr>
        <p:spPr bwMode="auto">
          <a:xfrm>
            <a:off x="276344" y="3022733"/>
            <a:ext cx="6443152" cy="628319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just">
              <a:lnSpc>
                <a:spcPct val="150000"/>
              </a:lnSpc>
              <a:defRPr/>
            </a:pPr>
            <a:r>
              <a:rPr lang="de-DE" spc="50" dirty="0">
                <a:latin typeface="Fibel Nord" panose="020B0603050302020204" pitchFamily="34" charset="0"/>
              </a:rPr>
              <a:t>An einem Samstagmorgen wachte Matteo vom Duft leckerer Kekse auf. </a:t>
            </a:r>
          </a:p>
          <a:p>
            <a:pPr algn="just">
              <a:lnSpc>
                <a:spcPct val="150000"/>
              </a:lnSpc>
              <a:defRPr/>
            </a:pPr>
            <a:r>
              <a:rPr lang="de-DE" spc="50" dirty="0">
                <a:latin typeface="Fibel Nord" panose="020B0603050302020204" pitchFamily="34" charset="0"/>
              </a:rPr>
              <a:t>In der Küche fehlte seine Mama Maria, doch eine große Keksdose im Schrank lachte ihn an. Vorsichtig öffnete er sie. Da waren ja seine Lieblingskekse! Matteo wollte anfangs nur einen Keks essen, aber weil es ihm so gut schmeckte, naschte er weiter. Er erschrak plötzlich: Die Dose war fast leer. „Oh nein, bestimmt kriege ich Ärger", dachte er. Daher stellte er die Dose wieder in den Schrank und rannte zurück ins Kinderzimmer.</a:t>
            </a:r>
          </a:p>
          <a:p>
            <a:pPr>
              <a:lnSpc>
                <a:spcPct val="150000"/>
              </a:lnSpc>
              <a:defRPr/>
            </a:pPr>
            <a:r>
              <a:rPr lang="de-DE" spc="50" dirty="0">
                <a:latin typeface="Fibel Nord" panose="020B0603050302020204" pitchFamily="34" charset="0"/>
              </a:rPr>
              <a:t>Am nächsten Tag war Matteos Geburtstag. Als alle Freunde kamen, strahlte Maria und rief: „Überraschung!" Aber was war das? Nur ein Keks lag in der Dose! „Wir wurden bestohlen!“, rief Maria. Da blickten alle Kinder traurig auf den einsamen Keks. Nur Matteo fühlte sich ganz klein und wurde rot wie eine Tomate. </a:t>
            </a:r>
          </a:p>
          <a:p>
            <a:pPr>
              <a:lnSpc>
                <a:spcPct val="150000"/>
              </a:lnSpc>
              <a:defRPr/>
            </a:pPr>
            <a:r>
              <a:rPr lang="de-DE" spc="50" dirty="0">
                <a:latin typeface="Fibel Nord" panose="020B0603050302020204" pitchFamily="34" charset="0"/>
              </a:rPr>
              <a:t>Maria sah ihn an. Schließlich lachte sie und rief: „Zum Glück habe ich zwei Keksbleche gebacken!"  Strahlend holte sie eine zweite Dose aus dem Schrank. Und so war der Geburtstag gerettet – Kekse für alle!</a:t>
            </a:r>
          </a:p>
        </p:txBody>
      </p:sp>
      <p:grpSp>
        <p:nvGrpSpPr>
          <p:cNvPr id="407" name="Gruppieren 1"/>
          <p:cNvGrpSpPr/>
          <p:nvPr/>
        </p:nvGrpSpPr>
        <p:grpSpPr bwMode="auto">
          <a:xfrm>
            <a:off x="443270" y="1209867"/>
            <a:ext cx="5556454" cy="923326"/>
            <a:chOff x="-15343" y="71927"/>
            <a:chExt cx="5556452" cy="826281"/>
          </a:xfrm>
        </p:grpSpPr>
        <p:sp>
          <p:nvSpPr>
            <p:cNvPr id="403" name="TextBox 7"/>
            <p:cNvSpPr txBox="1"/>
            <p:nvPr/>
          </p:nvSpPr>
          <p:spPr bwMode="auto">
            <a:xfrm>
              <a:off x="355246" y="71927"/>
              <a:ext cx="5185863" cy="826281"/>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An</a:t>
              </a:r>
              <a:r>
                <a:rPr lang="de-DE" sz="1700" dirty="0"/>
                <a:t> </a:t>
              </a:r>
              <a:r>
                <a:rPr lang="de-DE" spc="50" dirty="0"/>
                <a:t>welchen Satzanfängen kannst du die </a:t>
              </a:r>
              <a:r>
                <a:rPr lang="de-DE" b="1" spc="50" dirty="0"/>
                <a:t>genaue</a:t>
              </a:r>
              <a:r>
                <a:rPr lang="de-DE" spc="50" dirty="0"/>
                <a:t> zeitliche Reihenfolge der Geschichte erkennen? </a:t>
              </a:r>
            </a:p>
            <a:p>
              <a:pPr>
                <a:defRPr/>
              </a:pPr>
              <a:r>
                <a:rPr lang="de-DE" spc="50" dirty="0"/>
                <a:t>Unterstreiche die gesuchten Satzanfänge.</a:t>
              </a:r>
            </a:p>
          </p:txBody>
        </p:sp>
        <p:grpSp>
          <p:nvGrpSpPr>
            <p:cNvPr id="406" name="Oval 8"/>
            <p:cNvGrpSpPr/>
            <p:nvPr/>
          </p:nvGrpSpPr>
          <p:grpSpPr bwMode="auto">
            <a:xfrm>
              <a:off x="-15343" y="72830"/>
              <a:ext cx="365766" cy="365771"/>
              <a:chOff x="-15341" y="72830"/>
              <a:chExt cx="365764" cy="365769"/>
            </a:xfrm>
          </p:grpSpPr>
          <p:sp>
            <p:nvSpPr>
              <p:cNvPr id="404" name="Circle"/>
              <p:cNvSpPr/>
              <p:nvPr/>
            </p:nvSpPr>
            <p:spPr bwMode="auto">
              <a:xfrm>
                <a:off x="-15341" y="72830"/>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2081" y="78003"/>
                      <a:pt x="106872" y="-384"/>
                      <a:pt x="182882" y="0"/>
                    </a:cubicBezTo>
                    <a:cubicBezTo>
                      <a:pt x="269568" y="11728"/>
                      <a:pt x="391302" y="77973"/>
                      <a:pt x="365764" y="182885"/>
                    </a:cubicBezTo>
                    <a:cubicBezTo>
                      <a:pt x="362270" y="282035"/>
                      <a:pt x="279914" y="372637"/>
                      <a:pt x="182882" y="365770"/>
                    </a:cubicBezTo>
                    <a:cubicBezTo>
                      <a:pt x="81725" y="344462"/>
                      <a:pt x="-19287" y="291602"/>
                      <a:pt x="0" y="182885"/>
                    </a:cubicBezTo>
                    <a:close/>
                  </a:path>
                  <a:path w="365764" h="365769" stroke="0" extrusionOk="0">
                    <a:moveTo>
                      <a:pt x="0" y="182885"/>
                    </a:moveTo>
                    <a:cubicBezTo>
                      <a:pt x="-20820" y="91564"/>
                      <a:pt x="84313" y="21582"/>
                      <a:pt x="182882" y="0"/>
                    </a:cubicBezTo>
                    <a:cubicBezTo>
                      <a:pt x="296955" y="10443"/>
                      <a:pt x="344857" y="102777"/>
                      <a:pt x="365764" y="182885"/>
                    </a:cubicBezTo>
                    <a:cubicBezTo>
                      <a:pt x="372052" y="294594"/>
                      <a:pt x="284216" y="352991"/>
                      <a:pt x="182882" y="365770"/>
                    </a:cubicBezTo>
                    <a:cubicBezTo>
                      <a:pt x="108835" y="373142"/>
                      <a:pt x="19379" y="263928"/>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5" name="1"/>
              <p:cNvSpPr txBox="1"/>
              <p:nvPr/>
            </p:nvSpPr>
            <p:spPr bwMode="auto">
              <a:xfrm>
                <a:off x="90294" y="184809"/>
                <a:ext cx="154495" cy="141806"/>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pic>
        <p:nvPicPr>
          <p:cNvPr id="5" name="Grafik 4" descr="Ein Bild, das Text, Screenshot, Reihe enthält.&#10;&#10;Automatisch generierte Beschreibung"/>
          <p:cNvPicPr>
            <a:picLocks noChangeAspect="1"/>
          </p:cNvPicPr>
          <p:nvPr/>
        </p:nvPicPr>
        <p:blipFill>
          <a:blip r:embed="rId2">
            <a:clrChange>
              <a:clrFrom>
                <a:srgbClr val="FFFFFF"/>
              </a:clrFrom>
              <a:clrTo>
                <a:srgbClr val="FFFFFF">
                  <a:alpha val="0"/>
                </a:srgbClr>
              </a:clrTo>
            </a:clrChange>
          </a:blip>
          <a:srcRect l="15359" t="83977" r="50000" b="11013"/>
          <a:stretch/>
        </p:blipFill>
        <p:spPr bwMode="auto">
          <a:xfrm>
            <a:off x="703402" y="2001022"/>
            <a:ext cx="1454964" cy="157828"/>
          </a:xfrm>
          <a:prstGeom prst="rect">
            <a:avLst/>
          </a:prstGeom>
        </p:spPr>
      </p:pic>
      <p:sp>
        <p:nvSpPr>
          <p:cNvPr id="14" name="Slide Number Placeholder 3">
            <a:extLst>
              <a:ext uri="{FF2B5EF4-FFF2-40B4-BE49-F238E27FC236}">
                <a16:creationId xmlns:a16="http://schemas.microsoft.com/office/drawing/2014/main" id="{A280E4D6-D414-4EFB-BA26-55EE683B4E1A}"/>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73</a:t>
            </a:fld>
            <a:endParaRPr lang="de-DE" dirty="0"/>
          </a:p>
        </p:txBody>
      </p:sp>
      <p:grpSp>
        <p:nvGrpSpPr>
          <p:cNvPr id="16" name="Group 15">
            <a:extLst>
              <a:ext uri="{FF2B5EF4-FFF2-40B4-BE49-F238E27FC236}">
                <a16:creationId xmlns:a16="http://schemas.microsoft.com/office/drawing/2014/main" id="{2DC86AE3-BB83-4B19-B44C-C1BFC41A21AA}"/>
              </a:ext>
            </a:extLst>
          </p:cNvPr>
          <p:cNvGrpSpPr/>
          <p:nvPr/>
        </p:nvGrpSpPr>
        <p:grpSpPr>
          <a:xfrm>
            <a:off x="-251724" y="430642"/>
            <a:ext cx="7620000" cy="706497"/>
            <a:chOff x="-251724" y="430642"/>
            <a:chExt cx="7620000" cy="706497"/>
          </a:xfrm>
        </p:grpSpPr>
        <p:sp>
          <p:nvSpPr>
            <p:cNvPr id="17" name="TextBox 2">
              <a:extLst>
                <a:ext uri="{FF2B5EF4-FFF2-40B4-BE49-F238E27FC236}">
                  <a16:creationId xmlns:a16="http://schemas.microsoft.com/office/drawing/2014/main" id="{8D61D9EC-04E9-49DE-91CD-7CA6C1AB4138}"/>
                </a:ext>
              </a:extLst>
            </p:cNvPr>
            <p:cNvSpPr txBox="1"/>
            <p:nvPr/>
          </p:nvSpPr>
          <p:spPr bwMode="auto">
            <a:xfrm>
              <a:off x="276344" y="430642"/>
              <a:ext cx="5657081"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3.1b: Satzanfänge suchen</a:t>
              </a:r>
            </a:p>
          </p:txBody>
        </p:sp>
        <p:sp>
          <p:nvSpPr>
            <p:cNvPr id="19" name="Rectangle 7">
              <a:extLst>
                <a:ext uri="{FF2B5EF4-FFF2-40B4-BE49-F238E27FC236}">
                  <a16:creationId xmlns:a16="http://schemas.microsoft.com/office/drawing/2014/main" id="{B0348ED8-B336-4269-AFD0-076BFBA9B222}"/>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grpSp>
      <p:sp>
        <p:nvSpPr>
          <p:cNvPr id="2" name="Textfeld 1">
            <a:extLst>
              <a:ext uri="{FF2B5EF4-FFF2-40B4-BE49-F238E27FC236}">
                <a16:creationId xmlns:a16="http://schemas.microsoft.com/office/drawing/2014/main" id="{BDF78777-4F41-1A5B-A8A8-77928E0B1A12}"/>
              </a:ext>
            </a:extLst>
          </p:cNvPr>
          <p:cNvSpPr txBox="1"/>
          <p:nvPr/>
        </p:nvSpPr>
        <p:spPr bwMode="auto">
          <a:xfrm>
            <a:off x="276344" y="2538709"/>
            <a:ext cx="5358269" cy="353943"/>
          </a:xfrm>
          <a:custGeom>
            <a:avLst/>
            <a:gdLst>
              <a:gd name="connsiteX0" fmla="*/ 0 w 5358269"/>
              <a:gd name="connsiteY0" fmla="*/ 0 h 353943"/>
              <a:gd name="connsiteX1" fmla="*/ 541781 w 5358269"/>
              <a:gd name="connsiteY1" fmla="*/ 0 h 353943"/>
              <a:gd name="connsiteX2" fmla="*/ 976396 w 5358269"/>
              <a:gd name="connsiteY2" fmla="*/ 0 h 353943"/>
              <a:gd name="connsiteX3" fmla="*/ 1678924 w 5358269"/>
              <a:gd name="connsiteY3" fmla="*/ 0 h 353943"/>
              <a:gd name="connsiteX4" fmla="*/ 2220705 w 5358269"/>
              <a:gd name="connsiteY4" fmla="*/ 0 h 353943"/>
              <a:gd name="connsiteX5" fmla="*/ 2762485 w 5358269"/>
              <a:gd name="connsiteY5" fmla="*/ 0 h 353943"/>
              <a:gd name="connsiteX6" fmla="*/ 3465014 w 5358269"/>
              <a:gd name="connsiteY6" fmla="*/ 0 h 353943"/>
              <a:gd name="connsiteX7" fmla="*/ 3953212 w 5358269"/>
              <a:gd name="connsiteY7" fmla="*/ 0 h 353943"/>
              <a:gd name="connsiteX8" fmla="*/ 4655740 w 5358269"/>
              <a:gd name="connsiteY8" fmla="*/ 0 h 353943"/>
              <a:gd name="connsiteX9" fmla="*/ 5358269 w 5358269"/>
              <a:gd name="connsiteY9" fmla="*/ 0 h 353943"/>
              <a:gd name="connsiteX10" fmla="*/ 5358269 w 5358269"/>
              <a:gd name="connsiteY10" fmla="*/ 353943 h 353943"/>
              <a:gd name="connsiteX11" fmla="*/ 4762906 w 5358269"/>
              <a:gd name="connsiteY11" fmla="*/ 353943 h 353943"/>
              <a:gd name="connsiteX12" fmla="*/ 4221125 w 5358269"/>
              <a:gd name="connsiteY12" fmla="*/ 353943 h 353943"/>
              <a:gd name="connsiteX13" fmla="*/ 3518597 w 5358269"/>
              <a:gd name="connsiteY13" fmla="*/ 353943 h 353943"/>
              <a:gd name="connsiteX14" fmla="*/ 2816068 w 5358269"/>
              <a:gd name="connsiteY14" fmla="*/ 353943 h 353943"/>
              <a:gd name="connsiteX15" fmla="*/ 2327870 w 5358269"/>
              <a:gd name="connsiteY15" fmla="*/ 353943 h 353943"/>
              <a:gd name="connsiteX16" fmla="*/ 1732507 w 5358269"/>
              <a:gd name="connsiteY16" fmla="*/ 353943 h 353943"/>
              <a:gd name="connsiteX17" fmla="*/ 1029978 w 5358269"/>
              <a:gd name="connsiteY17" fmla="*/ 353943 h 353943"/>
              <a:gd name="connsiteX18" fmla="*/ 0 w 5358269"/>
              <a:gd name="connsiteY18" fmla="*/ 353943 h 353943"/>
              <a:gd name="connsiteX19" fmla="*/ 0 w 5358269"/>
              <a:gd name="connsiteY19" fmla="*/ 0 h 35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58269" h="353943" extrusionOk="0">
                <a:moveTo>
                  <a:pt x="0" y="0"/>
                </a:moveTo>
                <a:cubicBezTo>
                  <a:pt x="236038" y="-62916"/>
                  <a:pt x="415456" y="10713"/>
                  <a:pt x="541781" y="0"/>
                </a:cubicBezTo>
                <a:cubicBezTo>
                  <a:pt x="668106" y="-10713"/>
                  <a:pt x="788992" y="3159"/>
                  <a:pt x="976396" y="0"/>
                </a:cubicBezTo>
                <a:cubicBezTo>
                  <a:pt x="1163800" y="-3159"/>
                  <a:pt x="1508297" y="64114"/>
                  <a:pt x="1678924" y="0"/>
                </a:cubicBezTo>
                <a:cubicBezTo>
                  <a:pt x="1849551" y="-64114"/>
                  <a:pt x="1958511" y="27563"/>
                  <a:pt x="2220705" y="0"/>
                </a:cubicBezTo>
                <a:cubicBezTo>
                  <a:pt x="2482899" y="-27563"/>
                  <a:pt x="2499175" y="2603"/>
                  <a:pt x="2762485" y="0"/>
                </a:cubicBezTo>
                <a:cubicBezTo>
                  <a:pt x="3025795" y="-2603"/>
                  <a:pt x="3129710" y="32545"/>
                  <a:pt x="3465014" y="0"/>
                </a:cubicBezTo>
                <a:cubicBezTo>
                  <a:pt x="3800318" y="-32545"/>
                  <a:pt x="3709674" y="38164"/>
                  <a:pt x="3953212" y="0"/>
                </a:cubicBezTo>
                <a:cubicBezTo>
                  <a:pt x="4196750" y="-38164"/>
                  <a:pt x="4387634" y="16146"/>
                  <a:pt x="4655740" y="0"/>
                </a:cubicBezTo>
                <a:cubicBezTo>
                  <a:pt x="4923846" y="-16146"/>
                  <a:pt x="5201262" y="10427"/>
                  <a:pt x="5358269" y="0"/>
                </a:cubicBezTo>
                <a:cubicBezTo>
                  <a:pt x="5359016" y="161945"/>
                  <a:pt x="5342451" y="272523"/>
                  <a:pt x="5358269" y="353943"/>
                </a:cubicBezTo>
                <a:cubicBezTo>
                  <a:pt x="5151572" y="400632"/>
                  <a:pt x="4893868" y="336507"/>
                  <a:pt x="4762906" y="353943"/>
                </a:cubicBezTo>
                <a:cubicBezTo>
                  <a:pt x="4631944" y="371379"/>
                  <a:pt x="4464756" y="320452"/>
                  <a:pt x="4221125" y="353943"/>
                </a:cubicBezTo>
                <a:cubicBezTo>
                  <a:pt x="3977494" y="387434"/>
                  <a:pt x="3835466" y="342641"/>
                  <a:pt x="3518597" y="353943"/>
                </a:cubicBezTo>
                <a:cubicBezTo>
                  <a:pt x="3201728" y="365245"/>
                  <a:pt x="3049833" y="324854"/>
                  <a:pt x="2816068" y="353943"/>
                </a:cubicBezTo>
                <a:cubicBezTo>
                  <a:pt x="2582303" y="383032"/>
                  <a:pt x="2488174" y="305950"/>
                  <a:pt x="2327870" y="353943"/>
                </a:cubicBezTo>
                <a:cubicBezTo>
                  <a:pt x="2167566" y="401936"/>
                  <a:pt x="1935184" y="330588"/>
                  <a:pt x="1732507" y="353943"/>
                </a:cubicBezTo>
                <a:cubicBezTo>
                  <a:pt x="1529830" y="377298"/>
                  <a:pt x="1339466" y="327722"/>
                  <a:pt x="1029978" y="353943"/>
                </a:cubicBezTo>
                <a:cubicBezTo>
                  <a:pt x="720490" y="380164"/>
                  <a:pt x="260051" y="250257"/>
                  <a:pt x="0" y="353943"/>
                </a:cubicBezTo>
                <a:cubicBezTo>
                  <a:pt x="-15268" y="271998"/>
                  <a:pt x="36109" y="147082"/>
                  <a:pt x="0" y="0"/>
                </a:cubicBezTo>
                <a:close/>
              </a:path>
            </a:pathLst>
          </a:custGeom>
          <a:solidFill>
            <a:schemeClr val="accent4">
              <a:lumMod val="20000"/>
              <a:lumOff val="80000"/>
            </a:schemeClr>
          </a:solidFill>
          <a:ln w="12700" cap="flat">
            <a:solidFill>
              <a:schemeClr val="accent4"/>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700">
                <a:latin typeface="Fibel Nord"/>
              </a:rPr>
              <a:t>Überschrift:</a:t>
            </a:r>
            <a:endParaRPr lang="de-DE" sz="1700">
              <a:latin typeface="Kollektif"/>
            </a:endParaRPr>
          </a:p>
        </p:txBody>
      </p:sp>
      <p:pic>
        <p:nvPicPr>
          <p:cNvPr id="3" name="Grafik 2" descr="Ein Bild, das Entwurf, Zeichnung, Kleidung, Clipart enthält.&#10;&#10;Automatisch generierte Beschreibung">
            <a:extLst>
              <a:ext uri="{FF2B5EF4-FFF2-40B4-BE49-F238E27FC236}">
                <a16:creationId xmlns:a16="http://schemas.microsoft.com/office/drawing/2014/main" id="{C3F1A214-8CC0-E751-64B4-8DDD62473EDF}"/>
              </a:ext>
            </a:extLst>
          </p:cNvPr>
          <p:cNvPicPr>
            <a:picLocks noChangeAspect="1"/>
          </p:cNvPicPr>
          <p:nvPr/>
        </p:nvPicPr>
        <p:blipFill rotWithShape="1">
          <a:blip r:embed="rId3" cstate="print">
            <a:clrChange>
              <a:clrFrom>
                <a:srgbClr val="FFFEFF"/>
              </a:clrFrom>
              <a:clrTo>
                <a:srgbClr val="FFFEFF">
                  <a:alpha val="0"/>
                </a:srgbClr>
              </a:clrTo>
            </a:clrChange>
            <a:extLst>
              <a:ext uri="{28A0092B-C50C-407E-A947-70E740481C1C}">
                <a14:useLocalDpi xmlns:a14="http://schemas.microsoft.com/office/drawing/2010/main" val="0"/>
              </a:ext>
            </a:extLst>
          </a:blip>
          <a:srcRect l="-279" t="3746" r="279" b="54095"/>
          <a:stretch/>
        </p:blipFill>
        <p:spPr bwMode="auto">
          <a:xfrm flipH="1">
            <a:off x="5218502" y="2576786"/>
            <a:ext cx="767246" cy="592006"/>
          </a:xfrm>
          <a:prstGeom prst="rect">
            <a:avLst/>
          </a:prstGeom>
        </p:spPr>
      </p:pic>
      <p:pic>
        <p:nvPicPr>
          <p:cNvPr id="4" name="Picture 6" descr="Sprechblase, Plaudern, Ballon, Blase">
            <a:extLst>
              <a:ext uri="{FF2B5EF4-FFF2-40B4-BE49-F238E27FC236}">
                <a16:creationId xmlns:a16="http://schemas.microsoft.com/office/drawing/2014/main" id="{1FB7BFC1-7ADA-5E13-DC3A-5FD95385A627}"/>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2075" y="1922348"/>
            <a:ext cx="1235925" cy="907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8761EA5F-7D74-ACC9-5C7D-7904D8871B8C}"/>
              </a:ext>
            </a:extLst>
          </p:cNvPr>
          <p:cNvSpPr txBox="1"/>
          <p:nvPr/>
        </p:nvSpPr>
        <p:spPr bwMode="auto">
          <a:xfrm>
            <a:off x="5602125" y="1970405"/>
            <a:ext cx="1333636" cy="52322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de-DE" sz="1400" dirty="0">
                <a:solidFill>
                  <a:schemeClr val="accent2">
                    <a:lumMod val="75000"/>
                  </a:schemeClr>
                </a:solidFill>
                <a:latin typeface="Kollektif" panose="020B0604020101010102" pitchFamily="34" charset="77"/>
              </a:rPr>
              <a:t>Notiere deine Überschrift.</a:t>
            </a:r>
          </a:p>
        </p:txBody>
      </p:sp>
      <p:pic>
        <p:nvPicPr>
          <p:cNvPr id="7" name="Picture 2" descr="Ai Generiert, Plätzchen, Schokolade">
            <a:extLst>
              <a:ext uri="{FF2B5EF4-FFF2-40B4-BE49-F238E27FC236}">
                <a16:creationId xmlns:a16="http://schemas.microsoft.com/office/drawing/2014/main" id="{518E6E47-10E0-DABF-C3E7-35F0B30CC1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3653" y="8994321"/>
            <a:ext cx="499370" cy="4416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4" descr="Icon, Symbol, Stift, Bleistift, Design">
            <a:extLst>
              <a:ext uri="{FF2B5EF4-FFF2-40B4-BE49-F238E27FC236}">
                <a16:creationId xmlns:a16="http://schemas.microsoft.com/office/drawing/2014/main" id="{CD9E9AC6-973F-B48E-48C4-7F1A5A4D9872}"/>
              </a:ext>
            </a:extLst>
          </p:cNvPr>
          <p:cNvPicPr>
            <a:picLocks noChangeAspect="1" noChangeArrowheads="1"/>
          </p:cNvPicPr>
          <p:nvPr/>
        </p:nvPicPr>
        <p:blipFill>
          <a:blip r:embed="rId6">
            <a:duotone>
              <a:schemeClr val="accent6">
                <a:shade val="45000"/>
                <a:satMod val="135000"/>
              </a:schemeClr>
              <a:prstClr val="white"/>
            </a:duotone>
          </a:blip>
          <a:stretch/>
        </p:blipFill>
        <p:spPr bwMode="auto">
          <a:xfrm>
            <a:off x="5799222" y="1206562"/>
            <a:ext cx="426918" cy="426918"/>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 name="Grafik 14" descr="Ein Bild, das Zeichnung, Entwurf, Clipart, Darstellung enthält.&#10;&#10;Automatisch generierte Beschreibung"/>
          <p:cNvPicPr>
            <a:picLocks noChangeAspect="1"/>
          </p:cNvPicPr>
          <p:nvPr/>
        </p:nvPicPr>
        <p:blipFill>
          <a:blip r:embed="rId2">
            <a:clrChange>
              <a:clrFrom>
                <a:srgbClr val="FFFEFF"/>
              </a:clrFrom>
              <a:clrTo>
                <a:srgbClr val="FFFEFF">
                  <a:alpha val="0"/>
                </a:srgbClr>
              </a:clrTo>
            </a:clrChange>
          </a:blip>
          <a:srcRect b="56793"/>
          <a:stretch/>
        </p:blipFill>
        <p:spPr bwMode="auto">
          <a:xfrm>
            <a:off x="339304" y="3381132"/>
            <a:ext cx="1555551" cy="1358297"/>
          </a:xfrm>
          <a:prstGeom prst="rect">
            <a:avLst/>
          </a:prstGeom>
        </p:spPr>
      </p:pic>
      <p:sp>
        <p:nvSpPr>
          <p:cNvPr id="401" name="TextBox 2"/>
          <p:cNvSpPr txBox="1"/>
          <p:nvPr/>
        </p:nvSpPr>
        <p:spPr bwMode="auto">
          <a:xfrm>
            <a:off x="268413" y="422551"/>
            <a:ext cx="5922650"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3.2a: Satzanfänge sortieren</a:t>
            </a:r>
            <a:endParaRPr sz="2200" spc="50" dirty="0"/>
          </a:p>
        </p:txBody>
      </p:sp>
      <p:grpSp>
        <p:nvGrpSpPr>
          <p:cNvPr id="407" name="Gruppieren 1"/>
          <p:cNvGrpSpPr/>
          <p:nvPr/>
        </p:nvGrpSpPr>
        <p:grpSpPr bwMode="auto">
          <a:xfrm>
            <a:off x="459292" y="1185126"/>
            <a:ext cx="4677020" cy="414657"/>
            <a:chOff x="-15343" y="-110719"/>
            <a:chExt cx="5056510" cy="387522"/>
          </a:xfrm>
        </p:grpSpPr>
        <p:sp>
          <p:nvSpPr>
            <p:cNvPr id="403" name="TextBox 7"/>
            <p:cNvSpPr txBox="1"/>
            <p:nvPr/>
          </p:nvSpPr>
          <p:spPr bwMode="auto">
            <a:xfrm>
              <a:off x="350423" y="-110719"/>
              <a:ext cx="4690744" cy="345159"/>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Schreibe die Satzanfänge in die Tabelle. Die Farben helfen dir.</a:t>
              </a:r>
              <a:endParaRPr spc="50" dirty="0"/>
            </a:p>
          </p:txBody>
        </p:sp>
        <p:grpSp>
          <p:nvGrpSpPr>
            <p:cNvPr id="406" name="Oval 8"/>
            <p:cNvGrpSpPr/>
            <p:nvPr/>
          </p:nvGrpSpPr>
          <p:grpSpPr bwMode="auto">
            <a:xfrm>
              <a:off x="-15343" y="-88968"/>
              <a:ext cx="365766" cy="365771"/>
              <a:chOff x="-15341" y="-88967"/>
              <a:chExt cx="365764" cy="365769"/>
            </a:xfrm>
          </p:grpSpPr>
          <p:sp>
            <p:nvSpPr>
              <p:cNvPr id="404" name="Circle"/>
              <p:cNvSpPr/>
              <p:nvPr/>
            </p:nvSpPr>
            <p:spPr bwMode="auto">
              <a:xfrm>
                <a:off x="-15341" y="-88967"/>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2081" y="78003"/>
                      <a:pt x="106872" y="-384"/>
                      <a:pt x="182882" y="0"/>
                    </a:cubicBezTo>
                    <a:cubicBezTo>
                      <a:pt x="269568" y="11728"/>
                      <a:pt x="391302" y="77973"/>
                      <a:pt x="365764" y="182885"/>
                    </a:cubicBezTo>
                    <a:cubicBezTo>
                      <a:pt x="362270" y="282035"/>
                      <a:pt x="279914" y="372637"/>
                      <a:pt x="182882" y="365770"/>
                    </a:cubicBezTo>
                    <a:cubicBezTo>
                      <a:pt x="81725" y="344462"/>
                      <a:pt x="-19287" y="291602"/>
                      <a:pt x="0" y="182885"/>
                    </a:cubicBezTo>
                    <a:close/>
                  </a:path>
                  <a:path w="365764" h="365769" stroke="0" extrusionOk="0">
                    <a:moveTo>
                      <a:pt x="0" y="182885"/>
                    </a:moveTo>
                    <a:cubicBezTo>
                      <a:pt x="-20820" y="91564"/>
                      <a:pt x="84313" y="21582"/>
                      <a:pt x="182882" y="0"/>
                    </a:cubicBezTo>
                    <a:cubicBezTo>
                      <a:pt x="296955" y="10443"/>
                      <a:pt x="344857" y="102777"/>
                      <a:pt x="365764" y="182885"/>
                    </a:cubicBezTo>
                    <a:cubicBezTo>
                      <a:pt x="372052" y="294594"/>
                      <a:pt x="284216" y="352991"/>
                      <a:pt x="182882" y="365770"/>
                    </a:cubicBezTo>
                    <a:cubicBezTo>
                      <a:pt x="108835" y="373142"/>
                      <a:pt x="19379" y="263928"/>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5" name="1"/>
              <p:cNvSpPr txBox="1"/>
              <p:nvPr/>
            </p:nvSpPr>
            <p:spPr bwMode="auto">
              <a:xfrm>
                <a:off x="90294" y="43246"/>
                <a:ext cx="154495" cy="101334"/>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graphicFrame>
        <p:nvGraphicFramePr>
          <p:cNvPr id="25" name="Tabelle 2"/>
          <p:cNvGraphicFramePr>
            <a:graphicFrameLocks noGrp="1"/>
          </p:cNvGraphicFramePr>
          <p:nvPr/>
        </p:nvGraphicFramePr>
        <p:xfrm>
          <a:off x="531540" y="4739429"/>
          <a:ext cx="6035283" cy="4861959"/>
        </p:xfrm>
        <a:graphic>
          <a:graphicData uri="http://schemas.openxmlformats.org/drawingml/2006/table">
            <a:tbl>
              <a:tblPr firstRow="1" bandRow="1">
                <a:tableStyleId>{5940675A-B579-460E-94D1-54222C63F5DA}</a:tableStyleId>
              </a:tblPr>
              <a:tblGrid>
                <a:gridCol w="2011761">
                  <a:extLst>
                    <a:ext uri="{9D8B030D-6E8A-4147-A177-3AD203B41FA5}">
                      <a16:colId xmlns:a16="http://schemas.microsoft.com/office/drawing/2014/main" val="20000"/>
                    </a:ext>
                  </a:extLst>
                </a:gridCol>
                <a:gridCol w="2011761">
                  <a:extLst>
                    <a:ext uri="{9D8B030D-6E8A-4147-A177-3AD203B41FA5}">
                      <a16:colId xmlns:a16="http://schemas.microsoft.com/office/drawing/2014/main" val="20001"/>
                    </a:ext>
                  </a:extLst>
                </a:gridCol>
                <a:gridCol w="2011761">
                  <a:extLst>
                    <a:ext uri="{9D8B030D-6E8A-4147-A177-3AD203B41FA5}">
                      <a16:colId xmlns:a16="http://schemas.microsoft.com/office/drawing/2014/main" val="20002"/>
                    </a:ext>
                  </a:extLst>
                </a:gridCol>
              </a:tblGrid>
              <a:tr h="729920">
                <a:tc>
                  <a:txBody>
                    <a:bodyPr/>
                    <a:lstStyle/>
                    <a:p>
                      <a:pPr algn="ctr">
                        <a:defRPr/>
                      </a:pPr>
                      <a:r>
                        <a:rPr lang="de-DE" sz="1600" b="1">
                          <a:latin typeface="Kollektif"/>
                        </a:rPr>
                        <a:t>A</a:t>
                      </a:r>
                      <a:r>
                        <a:rPr lang="de-DE" sz="1600">
                          <a:latin typeface="Kollektif"/>
                        </a:rPr>
                        <a:t>nfang</a:t>
                      </a:r>
                      <a:endParaRPr/>
                    </a:p>
                  </a:txBody>
                  <a:tcPr>
                    <a:solidFill>
                      <a:schemeClr val="accent4">
                        <a:lumMod val="20000"/>
                        <a:lumOff val="80000"/>
                      </a:schemeClr>
                    </a:solidFill>
                  </a:tcPr>
                </a:tc>
                <a:tc>
                  <a:txBody>
                    <a:bodyPr/>
                    <a:lstStyle/>
                    <a:p>
                      <a:pPr algn="ctr">
                        <a:defRPr/>
                      </a:pPr>
                      <a:r>
                        <a:rPr lang="de-DE" sz="1600" b="1">
                          <a:latin typeface="Kollektif"/>
                        </a:rPr>
                        <a:t>H</a:t>
                      </a:r>
                      <a:r>
                        <a:rPr lang="de-DE" sz="1600">
                          <a:latin typeface="Kollektif"/>
                        </a:rPr>
                        <a:t>auptteil</a:t>
                      </a:r>
                      <a:endParaRPr/>
                    </a:p>
                  </a:txBody>
                  <a:tcPr>
                    <a:solidFill>
                      <a:schemeClr val="accent6">
                        <a:lumMod val="20000"/>
                        <a:lumOff val="80000"/>
                      </a:schemeClr>
                    </a:solidFill>
                  </a:tcPr>
                </a:tc>
                <a:tc>
                  <a:txBody>
                    <a:bodyPr/>
                    <a:lstStyle/>
                    <a:p>
                      <a:pPr algn="ctr">
                        <a:defRPr/>
                      </a:pPr>
                      <a:r>
                        <a:rPr lang="de-DE" sz="1600" b="1" dirty="0">
                          <a:latin typeface="Kollektif"/>
                        </a:rPr>
                        <a:t>A</a:t>
                      </a:r>
                      <a:r>
                        <a:rPr lang="de-DE" sz="1600" dirty="0">
                          <a:latin typeface="Kollektif"/>
                        </a:rPr>
                        <a:t>bschluss</a:t>
                      </a:r>
                      <a:endParaRPr dirty="0"/>
                    </a:p>
                  </a:txBody>
                  <a:tcPr>
                    <a:solidFill>
                      <a:schemeClr val="accent5">
                        <a:lumMod val="20000"/>
                        <a:lumOff val="80000"/>
                      </a:schemeClr>
                    </a:solidFill>
                  </a:tcPr>
                </a:tc>
                <a:extLst>
                  <a:ext uri="{0D108BD9-81ED-4DB2-BD59-A6C34878D82A}">
                    <a16:rowId xmlns:a16="http://schemas.microsoft.com/office/drawing/2014/main" val="10000"/>
                  </a:ext>
                </a:extLst>
              </a:tr>
              <a:tr h="4132039">
                <a:tc>
                  <a:txBody>
                    <a:bodyPr/>
                    <a:lstStyle/>
                    <a:p>
                      <a:pPr algn="ctr">
                        <a:defRPr/>
                      </a:pPr>
                      <a:endParaRPr lang="de-DE" sz="1300">
                        <a:latin typeface="Kollektif"/>
                      </a:endParaRPr>
                    </a:p>
                  </a:txBody>
                  <a:tcPr>
                    <a:solidFill>
                      <a:schemeClr val="accent4">
                        <a:lumMod val="20000"/>
                        <a:lumOff val="80000"/>
                      </a:schemeClr>
                    </a:solidFill>
                  </a:tcPr>
                </a:tc>
                <a:tc>
                  <a:txBody>
                    <a:bodyPr/>
                    <a:lstStyle/>
                    <a:p>
                      <a:pPr algn="l">
                        <a:defRPr/>
                      </a:pPr>
                      <a:endParaRPr lang="de-DE" sz="1800">
                        <a:solidFill>
                          <a:schemeClr val="accent5">
                            <a:lumMod val="75000"/>
                          </a:schemeClr>
                        </a:solidFill>
                        <a:latin typeface="Noteworthy Light"/>
                        <a:ea typeface="Noteworthy Light"/>
                      </a:endParaRPr>
                    </a:p>
                  </a:txBody>
                  <a:tcPr>
                    <a:solidFill>
                      <a:schemeClr val="accent6">
                        <a:lumMod val="20000"/>
                        <a:lumOff val="80000"/>
                      </a:schemeClr>
                    </a:solidFill>
                  </a:tcPr>
                </a:tc>
                <a:tc>
                  <a:txBody>
                    <a:bodyPr/>
                    <a:lstStyle/>
                    <a:p>
                      <a:pPr algn="ctr">
                        <a:defRPr/>
                      </a:pPr>
                      <a:endParaRPr lang="de-DE" sz="1300" dirty="0">
                        <a:latin typeface="Kollektif"/>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26" name="Textfeld 25"/>
          <p:cNvSpPr txBox="1"/>
          <p:nvPr/>
        </p:nvSpPr>
        <p:spPr bwMode="auto">
          <a:xfrm rot="232327">
            <a:off x="902618" y="2237272"/>
            <a:ext cx="662361" cy="307777"/>
          </a:xfrm>
          <a:custGeom>
            <a:avLst/>
            <a:gdLst>
              <a:gd name="connsiteX0" fmla="*/ 0 w 662361"/>
              <a:gd name="connsiteY0" fmla="*/ 0 h 307777"/>
              <a:gd name="connsiteX1" fmla="*/ 331181 w 662361"/>
              <a:gd name="connsiteY1" fmla="*/ 0 h 307777"/>
              <a:gd name="connsiteX2" fmla="*/ 662361 w 662361"/>
              <a:gd name="connsiteY2" fmla="*/ 0 h 307777"/>
              <a:gd name="connsiteX3" fmla="*/ 662361 w 662361"/>
              <a:gd name="connsiteY3" fmla="*/ 307777 h 307777"/>
              <a:gd name="connsiteX4" fmla="*/ 324557 w 662361"/>
              <a:gd name="connsiteY4" fmla="*/ 307777 h 307777"/>
              <a:gd name="connsiteX5" fmla="*/ 0 w 662361"/>
              <a:gd name="connsiteY5" fmla="*/ 307777 h 307777"/>
              <a:gd name="connsiteX6" fmla="*/ 0 w 662361"/>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61" h="307777" fill="none" extrusionOk="0">
                <a:moveTo>
                  <a:pt x="0" y="0"/>
                </a:moveTo>
                <a:cubicBezTo>
                  <a:pt x="81204" y="-38336"/>
                  <a:pt x="224751" y="22189"/>
                  <a:pt x="331181" y="0"/>
                </a:cubicBezTo>
                <a:cubicBezTo>
                  <a:pt x="437611" y="-22189"/>
                  <a:pt x="570619" y="19029"/>
                  <a:pt x="662361" y="0"/>
                </a:cubicBezTo>
                <a:cubicBezTo>
                  <a:pt x="686235" y="70138"/>
                  <a:pt x="644935" y="193355"/>
                  <a:pt x="662361" y="307777"/>
                </a:cubicBezTo>
                <a:cubicBezTo>
                  <a:pt x="496751" y="342649"/>
                  <a:pt x="397463" y="306783"/>
                  <a:pt x="324557" y="307777"/>
                </a:cubicBezTo>
                <a:cubicBezTo>
                  <a:pt x="251651" y="308771"/>
                  <a:pt x="150236" y="296592"/>
                  <a:pt x="0" y="307777"/>
                </a:cubicBezTo>
                <a:cubicBezTo>
                  <a:pt x="-29943" y="200925"/>
                  <a:pt x="4327" y="127702"/>
                  <a:pt x="0" y="0"/>
                </a:cubicBezTo>
                <a:close/>
              </a:path>
              <a:path w="662361" h="307777" stroke="0" extrusionOk="0">
                <a:moveTo>
                  <a:pt x="0" y="0"/>
                </a:moveTo>
                <a:cubicBezTo>
                  <a:pt x="76566" y="-37097"/>
                  <a:pt x="176492" y="19434"/>
                  <a:pt x="344428" y="0"/>
                </a:cubicBezTo>
                <a:cubicBezTo>
                  <a:pt x="512364" y="-19434"/>
                  <a:pt x="576512" y="19799"/>
                  <a:pt x="662361" y="0"/>
                </a:cubicBezTo>
                <a:cubicBezTo>
                  <a:pt x="672882" y="117439"/>
                  <a:pt x="639209" y="167123"/>
                  <a:pt x="662361" y="307777"/>
                </a:cubicBezTo>
                <a:cubicBezTo>
                  <a:pt x="512768" y="331358"/>
                  <a:pt x="471038" y="284973"/>
                  <a:pt x="324557" y="307777"/>
                </a:cubicBezTo>
                <a:cubicBezTo>
                  <a:pt x="178076" y="330581"/>
                  <a:pt x="109593" y="292571"/>
                  <a:pt x="0" y="307777"/>
                </a:cubicBezTo>
                <a:cubicBezTo>
                  <a:pt x="-27221" y="194827"/>
                  <a:pt x="1080" y="113725"/>
                  <a:pt x="0" y="0"/>
                </a:cubicBezTo>
                <a:close/>
              </a:path>
            </a:pathLst>
          </a:custGeom>
          <a:solidFill>
            <a:schemeClr val="accent4">
              <a:lumMod val="20000"/>
              <a:lumOff val="80000"/>
            </a:schemeClr>
          </a:solidFill>
          <a:ln w="12700" cap="flat">
            <a:solidFill>
              <a:schemeClr val="accent4">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Zuerst</a:t>
            </a:r>
            <a:endParaRPr dirty="0"/>
          </a:p>
        </p:txBody>
      </p:sp>
      <p:sp>
        <p:nvSpPr>
          <p:cNvPr id="27" name="Textfeld 26"/>
          <p:cNvSpPr txBox="1"/>
          <p:nvPr/>
        </p:nvSpPr>
        <p:spPr bwMode="auto">
          <a:xfrm rot="357279">
            <a:off x="4150177" y="2056810"/>
            <a:ext cx="1353256" cy="307777"/>
          </a:xfrm>
          <a:custGeom>
            <a:avLst/>
            <a:gdLst>
              <a:gd name="connsiteX0" fmla="*/ 0 w 1353256"/>
              <a:gd name="connsiteY0" fmla="*/ 0 h 307777"/>
              <a:gd name="connsiteX1" fmla="*/ 437553 w 1353256"/>
              <a:gd name="connsiteY1" fmla="*/ 0 h 307777"/>
              <a:gd name="connsiteX2" fmla="*/ 875106 w 1353256"/>
              <a:gd name="connsiteY2" fmla="*/ 0 h 307777"/>
              <a:gd name="connsiteX3" fmla="*/ 1353256 w 1353256"/>
              <a:gd name="connsiteY3" fmla="*/ 0 h 307777"/>
              <a:gd name="connsiteX4" fmla="*/ 1353256 w 1353256"/>
              <a:gd name="connsiteY4" fmla="*/ 307777 h 307777"/>
              <a:gd name="connsiteX5" fmla="*/ 888638 w 1353256"/>
              <a:gd name="connsiteY5" fmla="*/ 307777 h 307777"/>
              <a:gd name="connsiteX6" fmla="*/ 410488 w 1353256"/>
              <a:gd name="connsiteY6" fmla="*/ 307777 h 307777"/>
              <a:gd name="connsiteX7" fmla="*/ 0 w 1353256"/>
              <a:gd name="connsiteY7" fmla="*/ 307777 h 307777"/>
              <a:gd name="connsiteX8" fmla="*/ 0 w 1353256"/>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256" h="307777" fill="none" extrusionOk="0">
                <a:moveTo>
                  <a:pt x="0" y="0"/>
                </a:moveTo>
                <a:cubicBezTo>
                  <a:pt x="93275" y="-13666"/>
                  <a:pt x="295368" y="48761"/>
                  <a:pt x="437553" y="0"/>
                </a:cubicBezTo>
                <a:cubicBezTo>
                  <a:pt x="579738" y="-48761"/>
                  <a:pt x="727235" y="4265"/>
                  <a:pt x="875106" y="0"/>
                </a:cubicBezTo>
                <a:cubicBezTo>
                  <a:pt x="1022977" y="-4265"/>
                  <a:pt x="1194498" y="14095"/>
                  <a:pt x="1353256" y="0"/>
                </a:cubicBezTo>
                <a:cubicBezTo>
                  <a:pt x="1390127" y="96463"/>
                  <a:pt x="1338482" y="207405"/>
                  <a:pt x="1353256" y="307777"/>
                </a:cubicBezTo>
                <a:cubicBezTo>
                  <a:pt x="1151272" y="349839"/>
                  <a:pt x="1077590" y="291472"/>
                  <a:pt x="888638" y="307777"/>
                </a:cubicBezTo>
                <a:cubicBezTo>
                  <a:pt x="699686" y="324082"/>
                  <a:pt x="611961" y="256646"/>
                  <a:pt x="410488" y="307777"/>
                </a:cubicBezTo>
                <a:cubicBezTo>
                  <a:pt x="209015" y="358908"/>
                  <a:pt x="196547" y="262686"/>
                  <a:pt x="0" y="307777"/>
                </a:cubicBezTo>
                <a:cubicBezTo>
                  <a:pt x="-2823" y="175848"/>
                  <a:pt x="12513" y="99812"/>
                  <a:pt x="0" y="0"/>
                </a:cubicBezTo>
                <a:close/>
              </a:path>
              <a:path w="1353256" h="307777" stroke="0" extrusionOk="0">
                <a:moveTo>
                  <a:pt x="0" y="0"/>
                </a:moveTo>
                <a:cubicBezTo>
                  <a:pt x="121337" y="-54562"/>
                  <a:pt x="253815" y="33561"/>
                  <a:pt x="478150" y="0"/>
                </a:cubicBezTo>
                <a:cubicBezTo>
                  <a:pt x="702485" y="-33561"/>
                  <a:pt x="819920" y="46900"/>
                  <a:pt x="929236" y="0"/>
                </a:cubicBezTo>
                <a:cubicBezTo>
                  <a:pt x="1038552" y="-46900"/>
                  <a:pt x="1145818" y="35416"/>
                  <a:pt x="1353256" y="0"/>
                </a:cubicBezTo>
                <a:cubicBezTo>
                  <a:pt x="1363086" y="115806"/>
                  <a:pt x="1336595" y="169880"/>
                  <a:pt x="1353256" y="307777"/>
                </a:cubicBezTo>
                <a:cubicBezTo>
                  <a:pt x="1236649" y="322770"/>
                  <a:pt x="1023670" y="256020"/>
                  <a:pt x="902171" y="307777"/>
                </a:cubicBezTo>
                <a:cubicBezTo>
                  <a:pt x="780672" y="359534"/>
                  <a:pt x="579138" y="280189"/>
                  <a:pt x="478150" y="307777"/>
                </a:cubicBezTo>
                <a:cubicBezTo>
                  <a:pt x="377162" y="335365"/>
                  <a:pt x="103071" y="257170"/>
                  <a:pt x="0" y="307777"/>
                </a:cubicBezTo>
                <a:cubicBezTo>
                  <a:pt x="-32228" y="199421"/>
                  <a:pt x="36102" y="151541"/>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Nach einiger Zeit</a:t>
            </a:r>
            <a:endParaRPr dirty="0"/>
          </a:p>
        </p:txBody>
      </p:sp>
      <p:sp>
        <p:nvSpPr>
          <p:cNvPr id="28" name="Textfeld 27"/>
          <p:cNvSpPr txBox="1"/>
          <p:nvPr/>
        </p:nvSpPr>
        <p:spPr bwMode="auto">
          <a:xfrm>
            <a:off x="1846577" y="3335803"/>
            <a:ext cx="542136" cy="307777"/>
          </a:xfrm>
          <a:custGeom>
            <a:avLst/>
            <a:gdLst>
              <a:gd name="connsiteX0" fmla="*/ 0 w 542136"/>
              <a:gd name="connsiteY0" fmla="*/ 0 h 307777"/>
              <a:gd name="connsiteX1" fmla="*/ 542136 w 542136"/>
              <a:gd name="connsiteY1" fmla="*/ 0 h 307777"/>
              <a:gd name="connsiteX2" fmla="*/ 542136 w 542136"/>
              <a:gd name="connsiteY2" fmla="*/ 307777 h 307777"/>
              <a:gd name="connsiteX3" fmla="*/ 0 w 542136"/>
              <a:gd name="connsiteY3" fmla="*/ 307777 h 307777"/>
              <a:gd name="connsiteX4" fmla="*/ 0 w 5421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36" h="307777" fill="none" extrusionOk="0">
                <a:moveTo>
                  <a:pt x="0" y="0"/>
                </a:moveTo>
                <a:cubicBezTo>
                  <a:pt x="146488" y="-25911"/>
                  <a:pt x="404055" y="56575"/>
                  <a:pt x="542136" y="0"/>
                </a:cubicBezTo>
                <a:cubicBezTo>
                  <a:pt x="552266" y="98802"/>
                  <a:pt x="537431" y="200689"/>
                  <a:pt x="542136" y="307777"/>
                </a:cubicBezTo>
                <a:cubicBezTo>
                  <a:pt x="420189" y="318753"/>
                  <a:pt x="164004" y="300124"/>
                  <a:pt x="0" y="307777"/>
                </a:cubicBezTo>
                <a:cubicBezTo>
                  <a:pt x="-9237" y="159116"/>
                  <a:pt x="36890" y="110567"/>
                  <a:pt x="0" y="0"/>
                </a:cubicBezTo>
                <a:close/>
              </a:path>
              <a:path w="542136" h="307777" stroke="0" extrusionOk="0">
                <a:moveTo>
                  <a:pt x="0" y="0"/>
                </a:moveTo>
                <a:cubicBezTo>
                  <a:pt x="223230" y="-52855"/>
                  <a:pt x="353201" y="41697"/>
                  <a:pt x="542136" y="0"/>
                </a:cubicBezTo>
                <a:cubicBezTo>
                  <a:pt x="561654" y="140619"/>
                  <a:pt x="530487" y="156474"/>
                  <a:pt x="542136" y="307777"/>
                </a:cubicBezTo>
                <a:cubicBezTo>
                  <a:pt x="385361" y="365151"/>
                  <a:pt x="164447" y="273388"/>
                  <a:pt x="0" y="307777"/>
                </a:cubicBezTo>
                <a:cubicBezTo>
                  <a:pt x="-32198" y="161402"/>
                  <a:pt x="12069" y="113370"/>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Dann</a:t>
            </a:r>
            <a:endParaRPr dirty="0"/>
          </a:p>
        </p:txBody>
      </p:sp>
      <p:sp>
        <p:nvSpPr>
          <p:cNvPr id="29" name="Textfeld 28"/>
          <p:cNvSpPr txBox="1"/>
          <p:nvPr/>
        </p:nvSpPr>
        <p:spPr bwMode="auto">
          <a:xfrm rot="21383478">
            <a:off x="5650158" y="2995717"/>
            <a:ext cx="697627" cy="307777"/>
          </a:xfrm>
          <a:custGeom>
            <a:avLst/>
            <a:gdLst>
              <a:gd name="connsiteX0" fmla="*/ 0 w 697627"/>
              <a:gd name="connsiteY0" fmla="*/ 0 h 307777"/>
              <a:gd name="connsiteX1" fmla="*/ 348814 w 697627"/>
              <a:gd name="connsiteY1" fmla="*/ 0 h 307777"/>
              <a:gd name="connsiteX2" fmla="*/ 697627 w 697627"/>
              <a:gd name="connsiteY2" fmla="*/ 0 h 307777"/>
              <a:gd name="connsiteX3" fmla="*/ 697627 w 697627"/>
              <a:gd name="connsiteY3" fmla="*/ 307777 h 307777"/>
              <a:gd name="connsiteX4" fmla="*/ 341837 w 697627"/>
              <a:gd name="connsiteY4" fmla="*/ 307777 h 307777"/>
              <a:gd name="connsiteX5" fmla="*/ 0 w 697627"/>
              <a:gd name="connsiteY5" fmla="*/ 307777 h 307777"/>
              <a:gd name="connsiteX6" fmla="*/ 0 w 697627"/>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627" h="307777" fill="none" extrusionOk="0">
                <a:moveTo>
                  <a:pt x="0" y="0"/>
                </a:moveTo>
                <a:cubicBezTo>
                  <a:pt x="102137" y="-36485"/>
                  <a:pt x="175862" y="8027"/>
                  <a:pt x="348814" y="0"/>
                </a:cubicBezTo>
                <a:cubicBezTo>
                  <a:pt x="521766" y="-8027"/>
                  <a:pt x="590750" y="22598"/>
                  <a:pt x="697627" y="0"/>
                </a:cubicBezTo>
                <a:cubicBezTo>
                  <a:pt x="721501" y="70138"/>
                  <a:pt x="680201" y="193355"/>
                  <a:pt x="697627" y="307777"/>
                </a:cubicBezTo>
                <a:cubicBezTo>
                  <a:pt x="586157" y="347979"/>
                  <a:pt x="420205" y="300648"/>
                  <a:pt x="341837" y="307777"/>
                </a:cubicBezTo>
                <a:cubicBezTo>
                  <a:pt x="263469" y="314906"/>
                  <a:pt x="98490" y="275773"/>
                  <a:pt x="0" y="307777"/>
                </a:cubicBezTo>
                <a:cubicBezTo>
                  <a:pt x="-29943" y="200925"/>
                  <a:pt x="4327" y="127702"/>
                  <a:pt x="0" y="0"/>
                </a:cubicBezTo>
                <a:close/>
              </a:path>
              <a:path w="697627" h="307777" stroke="0" extrusionOk="0">
                <a:moveTo>
                  <a:pt x="0" y="0"/>
                </a:moveTo>
                <a:cubicBezTo>
                  <a:pt x="138207" y="-17598"/>
                  <a:pt x="242298" y="35427"/>
                  <a:pt x="362766" y="0"/>
                </a:cubicBezTo>
                <a:cubicBezTo>
                  <a:pt x="483234" y="-35427"/>
                  <a:pt x="615395" y="11600"/>
                  <a:pt x="697627" y="0"/>
                </a:cubicBezTo>
                <a:cubicBezTo>
                  <a:pt x="708148" y="117439"/>
                  <a:pt x="674475" y="167123"/>
                  <a:pt x="697627" y="307777"/>
                </a:cubicBezTo>
                <a:cubicBezTo>
                  <a:pt x="597574" y="314683"/>
                  <a:pt x="440251" y="269515"/>
                  <a:pt x="341837" y="307777"/>
                </a:cubicBezTo>
                <a:cubicBezTo>
                  <a:pt x="243423" y="346039"/>
                  <a:pt x="121660" y="279108"/>
                  <a:pt x="0" y="307777"/>
                </a:cubicBezTo>
                <a:cubicBezTo>
                  <a:pt x="-27221" y="194827"/>
                  <a:pt x="1080" y="113725"/>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Danach</a:t>
            </a:r>
            <a:endParaRPr/>
          </a:p>
        </p:txBody>
      </p:sp>
      <p:sp>
        <p:nvSpPr>
          <p:cNvPr id="30" name="Textfeld 29"/>
          <p:cNvSpPr txBox="1"/>
          <p:nvPr/>
        </p:nvSpPr>
        <p:spPr bwMode="auto">
          <a:xfrm rot="871082">
            <a:off x="5900420" y="1980133"/>
            <a:ext cx="489235" cy="307777"/>
          </a:xfrm>
          <a:custGeom>
            <a:avLst/>
            <a:gdLst>
              <a:gd name="connsiteX0" fmla="*/ 0 w 489236"/>
              <a:gd name="connsiteY0" fmla="*/ 0 h 307777"/>
              <a:gd name="connsiteX1" fmla="*/ 489236 w 489236"/>
              <a:gd name="connsiteY1" fmla="*/ 0 h 307777"/>
              <a:gd name="connsiteX2" fmla="*/ 489236 w 489236"/>
              <a:gd name="connsiteY2" fmla="*/ 307777 h 307777"/>
              <a:gd name="connsiteX3" fmla="*/ 0 w 489236"/>
              <a:gd name="connsiteY3" fmla="*/ 307777 h 307777"/>
              <a:gd name="connsiteX4" fmla="*/ 0 w 489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36" h="307777" fill="none" extrusionOk="0">
                <a:moveTo>
                  <a:pt x="0" y="0"/>
                </a:moveTo>
                <a:cubicBezTo>
                  <a:pt x="174281" y="-18836"/>
                  <a:pt x="320906" y="2417"/>
                  <a:pt x="489236" y="0"/>
                </a:cubicBezTo>
                <a:cubicBezTo>
                  <a:pt x="499366" y="98802"/>
                  <a:pt x="484531" y="200689"/>
                  <a:pt x="489236" y="307777"/>
                </a:cubicBezTo>
                <a:cubicBezTo>
                  <a:pt x="355026" y="311617"/>
                  <a:pt x="216121" y="296090"/>
                  <a:pt x="0" y="307777"/>
                </a:cubicBezTo>
                <a:cubicBezTo>
                  <a:pt x="-9237" y="159116"/>
                  <a:pt x="36890" y="110567"/>
                  <a:pt x="0" y="0"/>
                </a:cubicBezTo>
                <a:close/>
              </a:path>
              <a:path w="489236" h="307777" stroke="0" extrusionOk="0">
                <a:moveTo>
                  <a:pt x="0" y="0"/>
                </a:moveTo>
                <a:cubicBezTo>
                  <a:pt x="193682" y="-18431"/>
                  <a:pt x="349541" y="38862"/>
                  <a:pt x="489236" y="0"/>
                </a:cubicBezTo>
                <a:cubicBezTo>
                  <a:pt x="508754" y="140619"/>
                  <a:pt x="477587" y="156474"/>
                  <a:pt x="489236" y="307777"/>
                </a:cubicBezTo>
                <a:cubicBezTo>
                  <a:pt x="309574" y="333261"/>
                  <a:pt x="144622" y="297340"/>
                  <a:pt x="0" y="307777"/>
                </a:cubicBezTo>
                <a:cubicBezTo>
                  <a:pt x="-32198" y="161402"/>
                  <a:pt x="12069" y="113370"/>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Bald</a:t>
            </a:r>
            <a:endParaRPr dirty="0"/>
          </a:p>
        </p:txBody>
      </p:sp>
      <p:sp>
        <p:nvSpPr>
          <p:cNvPr id="31" name="Textfeld 30"/>
          <p:cNvSpPr txBox="1"/>
          <p:nvPr/>
        </p:nvSpPr>
        <p:spPr bwMode="auto">
          <a:xfrm rot="21383478">
            <a:off x="3602309" y="2663348"/>
            <a:ext cx="1079142" cy="307777"/>
          </a:xfrm>
          <a:custGeom>
            <a:avLst/>
            <a:gdLst>
              <a:gd name="connsiteX0" fmla="*/ 0 w 1079142"/>
              <a:gd name="connsiteY0" fmla="*/ 0 h 307777"/>
              <a:gd name="connsiteX1" fmla="*/ 539571 w 1079142"/>
              <a:gd name="connsiteY1" fmla="*/ 0 h 307777"/>
              <a:gd name="connsiteX2" fmla="*/ 1079142 w 1079142"/>
              <a:gd name="connsiteY2" fmla="*/ 0 h 307777"/>
              <a:gd name="connsiteX3" fmla="*/ 1079142 w 1079142"/>
              <a:gd name="connsiteY3" fmla="*/ 307777 h 307777"/>
              <a:gd name="connsiteX4" fmla="*/ 528780 w 1079142"/>
              <a:gd name="connsiteY4" fmla="*/ 307777 h 307777"/>
              <a:gd name="connsiteX5" fmla="*/ 0 w 1079142"/>
              <a:gd name="connsiteY5" fmla="*/ 307777 h 307777"/>
              <a:gd name="connsiteX6" fmla="*/ 0 w 1079142"/>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42" h="307777" fill="none" extrusionOk="0">
                <a:moveTo>
                  <a:pt x="0" y="0"/>
                </a:moveTo>
                <a:cubicBezTo>
                  <a:pt x="117305" y="-1201"/>
                  <a:pt x="423729" y="4329"/>
                  <a:pt x="539571" y="0"/>
                </a:cubicBezTo>
                <a:cubicBezTo>
                  <a:pt x="655413" y="-4329"/>
                  <a:pt x="883760" y="58924"/>
                  <a:pt x="1079142" y="0"/>
                </a:cubicBezTo>
                <a:cubicBezTo>
                  <a:pt x="1103016" y="70138"/>
                  <a:pt x="1061716" y="193355"/>
                  <a:pt x="1079142" y="307777"/>
                </a:cubicBezTo>
                <a:cubicBezTo>
                  <a:pt x="892249" y="356661"/>
                  <a:pt x="662626" y="242377"/>
                  <a:pt x="528780" y="307777"/>
                </a:cubicBezTo>
                <a:cubicBezTo>
                  <a:pt x="394934" y="373177"/>
                  <a:pt x="156581" y="270078"/>
                  <a:pt x="0" y="307777"/>
                </a:cubicBezTo>
                <a:cubicBezTo>
                  <a:pt x="-29943" y="200925"/>
                  <a:pt x="4327" y="127702"/>
                  <a:pt x="0" y="0"/>
                </a:cubicBezTo>
                <a:close/>
              </a:path>
              <a:path w="1079142" h="307777" stroke="0" extrusionOk="0">
                <a:moveTo>
                  <a:pt x="0" y="0"/>
                </a:moveTo>
                <a:cubicBezTo>
                  <a:pt x="256171" y="-5073"/>
                  <a:pt x="326780" y="60628"/>
                  <a:pt x="561154" y="0"/>
                </a:cubicBezTo>
                <a:cubicBezTo>
                  <a:pt x="795528" y="-60628"/>
                  <a:pt x="829275" y="22919"/>
                  <a:pt x="1079142" y="0"/>
                </a:cubicBezTo>
                <a:cubicBezTo>
                  <a:pt x="1089663" y="117439"/>
                  <a:pt x="1055990" y="167123"/>
                  <a:pt x="1079142" y="307777"/>
                </a:cubicBezTo>
                <a:cubicBezTo>
                  <a:pt x="896965" y="354508"/>
                  <a:pt x="684922" y="255303"/>
                  <a:pt x="528780" y="307777"/>
                </a:cubicBezTo>
                <a:cubicBezTo>
                  <a:pt x="372638" y="360251"/>
                  <a:pt x="159652" y="289765"/>
                  <a:pt x="0" y="307777"/>
                </a:cubicBezTo>
                <a:cubicBezTo>
                  <a:pt x="-27221" y="194827"/>
                  <a:pt x="1080" y="113725"/>
                  <a:pt x="0" y="0"/>
                </a:cubicBezTo>
                <a:close/>
              </a:path>
            </a:pathLst>
          </a:custGeom>
          <a:solidFill>
            <a:schemeClr val="accent1">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Abschließend</a:t>
            </a:r>
            <a:endParaRPr dirty="0"/>
          </a:p>
        </p:txBody>
      </p:sp>
      <p:sp>
        <p:nvSpPr>
          <p:cNvPr id="33" name="Textfeld 32"/>
          <p:cNvSpPr txBox="1"/>
          <p:nvPr/>
        </p:nvSpPr>
        <p:spPr bwMode="auto">
          <a:xfrm rot="309096">
            <a:off x="1791627" y="3914703"/>
            <a:ext cx="1883849" cy="307777"/>
          </a:xfrm>
          <a:custGeom>
            <a:avLst/>
            <a:gdLst>
              <a:gd name="connsiteX0" fmla="*/ 0 w 1883849"/>
              <a:gd name="connsiteY0" fmla="*/ 0 h 307777"/>
              <a:gd name="connsiteX1" fmla="*/ 433285 w 1883849"/>
              <a:gd name="connsiteY1" fmla="*/ 0 h 307777"/>
              <a:gd name="connsiteX2" fmla="*/ 885409 w 1883849"/>
              <a:gd name="connsiteY2" fmla="*/ 0 h 307777"/>
              <a:gd name="connsiteX3" fmla="*/ 1318694 w 1883849"/>
              <a:gd name="connsiteY3" fmla="*/ 0 h 307777"/>
              <a:gd name="connsiteX4" fmla="*/ 1883849 w 1883849"/>
              <a:gd name="connsiteY4" fmla="*/ 0 h 307777"/>
              <a:gd name="connsiteX5" fmla="*/ 1883849 w 1883849"/>
              <a:gd name="connsiteY5" fmla="*/ 307777 h 307777"/>
              <a:gd name="connsiteX6" fmla="*/ 1412887 w 1883849"/>
              <a:gd name="connsiteY6" fmla="*/ 307777 h 307777"/>
              <a:gd name="connsiteX7" fmla="*/ 979601 w 1883849"/>
              <a:gd name="connsiteY7" fmla="*/ 307777 h 307777"/>
              <a:gd name="connsiteX8" fmla="*/ 565155 w 1883849"/>
              <a:gd name="connsiteY8" fmla="*/ 307777 h 307777"/>
              <a:gd name="connsiteX9" fmla="*/ 0 w 1883849"/>
              <a:gd name="connsiteY9" fmla="*/ 307777 h 307777"/>
              <a:gd name="connsiteX10" fmla="*/ 0 w 1883849"/>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3849" h="307777" fill="none" extrusionOk="0">
                <a:moveTo>
                  <a:pt x="0" y="0"/>
                </a:moveTo>
                <a:cubicBezTo>
                  <a:pt x="134459" y="-14161"/>
                  <a:pt x="318157" y="28145"/>
                  <a:pt x="433285" y="0"/>
                </a:cubicBezTo>
                <a:cubicBezTo>
                  <a:pt x="548413" y="-28145"/>
                  <a:pt x="677507" y="42101"/>
                  <a:pt x="885409" y="0"/>
                </a:cubicBezTo>
                <a:cubicBezTo>
                  <a:pt x="1093311" y="-42101"/>
                  <a:pt x="1132031" y="37350"/>
                  <a:pt x="1318694" y="0"/>
                </a:cubicBezTo>
                <a:cubicBezTo>
                  <a:pt x="1505358" y="-37350"/>
                  <a:pt x="1658719" y="1924"/>
                  <a:pt x="1883849" y="0"/>
                </a:cubicBezTo>
                <a:cubicBezTo>
                  <a:pt x="1917530" y="135813"/>
                  <a:pt x="1867026" y="188266"/>
                  <a:pt x="1883849" y="307777"/>
                </a:cubicBezTo>
                <a:cubicBezTo>
                  <a:pt x="1691406" y="342165"/>
                  <a:pt x="1507240" y="257179"/>
                  <a:pt x="1412887" y="307777"/>
                </a:cubicBezTo>
                <a:cubicBezTo>
                  <a:pt x="1318534" y="358375"/>
                  <a:pt x="1167308" y="291183"/>
                  <a:pt x="979601" y="307777"/>
                </a:cubicBezTo>
                <a:cubicBezTo>
                  <a:pt x="791894" y="324371"/>
                  <a:pt x="761459" y="292068"/>
                  <a:pt x="565155" y="307777"/>
                </a:cubicBezTo>
                <a:cubicBezTo>
                  <a:pt x="368851" y="323486"/>
                  <a:pt x="185195" y="261218"/>
                  <a:pt x="0" y="307777"/>
                </a:cubicBezTo>
                <a:cubicBezTo>
                  <a:pt x="-19316" y="189721"/>
                  <a:pt x="21705" y="84713"/>
                  <a:pt x="0" y="0"/>
                </a:cubicBezTo>
                <a:close/>
              </a:path>
              <a:path w="1883849" h="307777" stroke="0" extrusionOk="0">
                <a:moveTo>
                  <a:pt x="0" y="0"/>
                </a:moveTo>
                <a:cubicBezTo>
                  <a:pt x="187666" y="-24643"/>
                  <a:pt x="356360" y="2815"/>
                  <a:pt x="508639" y="0"/>
                </a:cubicBezTo>
                <a:cubicBezTo>
                  <a:pt x="660918" y="-2815"/>
                  <a:pt x="775069" y="344"/>
                  <a:pt x="979601" y="0"/>
                </a:cubicBezTo>
                <a:cubicBezTo>
                  <a:pt x="1184133" y="-344"/>
                  <a:pt x="1204026" y="21267"/>
                  <a:pt x="1412887" y="0"/>
                </a:cubicBezTo>
                <a:cubicBezTo>
                  <a:pt x="1621748" y="-21267"/>
                  <a:pt x="1693445" y="51583"/>
                  <a:pt x="1883849" y="0"/>
                </a:cubicBezTo>
                <a:cubicBezTo>
                  <a:pt x="1902937" y="126306"/>
                  <a:pt x="1878086" y="243058"/>
                  <a:pt x="1883849" y="307777"/>
                </a:cubicBezTo>
                <a:cubicBezTo>
                  <a:pt x="1682953" y="352914"/>
                  <a:pt x="1544658" y="287019"/>
                  <a:pt x="1412887" y="307777"/>
                </a:cubicBezTo>
                <a:cubicBezTo>
                  <a:pt x="1281116" y="328535"/>
                  <a:pt x="1116868" y="298855"/>
                  <a:pt x="923086" y="307777"/>
                </a:cubicBezTo>
                <a:cubicBezTo>
                  <a:pt x="729304" y="316699"/>
                  <a:pt x="618206" y="272974"/>
                  <a:pt x="433285" y="307777"/>
                </a:cubicBezTo>
                <a:cubicBezTo>
                  <a:pt x="248364" y="342580"/>
                  <a:pt x="208612" y="291954"/>
                  <a:pt x="0" y="307777"/>
                </a:cubicBezTo>
                <a:cubicBezTo>
                  <a:pt x="-29321" y="228525"/>
                  <a:pt x="27697" y="66783"/>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Ein paar Minuten später </a:t>
            </a:r>
            <a:endParaRPr/>
          </a:p>
        </p:txBody>
      </p:sp>
      <p:sp>
        <p:nvSpPr>
          <p:cNvPr id="34" name="Textfeld 33"/>
          <p:cNvSpPr txBox="1"/>
          <p:nvPr/>
        </p:nvSpPr>
        <p:spPr bwMode="auto">
          <a:xfrm rot="21383478">
            <a:off x="4682160" y="3829255"/>
            <a:ext cx="803425" cy="307777"/>
          </a:xfrm>
          <a:custGeom>
            <a:avLst/>
            <a:gdLst>
              <a:gd name="connsiteX0" fmla="*/ 0 w 803425"/>
              <a:gd name="connsiteY0" fmla="*/ 0 h 307777"/>
              <a:gd name="connsiteX1" fmla="*/ 401713 w 803425"/>
              <a:gd name="connsiteY1" fmla="*/ 0 h 307777"/>
              <a:gd name="connsiteX2" fmla="*/ 803425 w 803425"/>
              <a:gd name="connsiteY2" fmla="*/ 0 h 307777"/>
              <a:gd name="connsiteX3" fmla="*/ 803425 w 803425"/>
              <a:gd name="connsiteY3" fmla="*/ 307777 h 307777"/>
              <a:gd name="connsiteX4" fmla="*/ 393678 w 803425"/>
              <a:gd name="connsiteY4" fmla="*/ 307777 h 307777"/>
              <a:gd name="connsiteX5" fmla="*/ 0 w 803425"/>
              <a:gd name="connsiteY5" fmla="*/ 307777 h 307777"/>
              <a:gd name="connsiteX6" fmla="*/ 0 w 803425"/>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425" h="307777" fill="none" extrusionOk="0">
                <a:moveTo>
                  <a:pt x="0" y="0"/>
                </a:moveTo>
                <a:cubicBezTo>
                  <a:pt x="93702" y="-44948"/>
                  <a:pt x="244308" y="5841"/>
                  <a:pt x="401713" y="0"/>
                </a:cubicBezTo>
                <a:cubicBezTo>
                  <a:pt x="559118" y="-5841"/>
                  <a:pt x="663671" y="15247"/>
                  <a:pt x="803425" y="0"/>
                </a:cubicBezTo>
                <a:cubicBezTo>
                  <a:pt x="827299" y="70138"/>
                  <a:pt x="785999" y="193355"/>
                  <a:pt x="803425" y="307777"/>
                </a:cubicBezTo>
                <a:cubicBezTo>
                  <a:pt x="600826" y="322368"/>
                  <a:pt x="480449" y="292736"/>
                  <a:pt x="393678" y="307777"/>
                </a:cubicBezTo>
                <a:cubicBezTo>
                  <a:pt x="306907" y="322818"/>
                  <a:pt x="85778" y="292811"/>
                  <a:pt x="0" y="307777"/>
                </a:cubicBezTo>
                <a:cubicBezTo>
                  <a:pt x="-29943" y="200925"/>
                  <a:pt x="4327" y="127702"/>
                  <a:pt x="0" y="0"/>
                </a:cubicBezTo>
                <a:close/>
              </a:path>
              <a:path w="803425" h="307777" stroke="0" extrusionOk="0">
                <a:moveTo>
                  <a:pt x="0" y="0"/>
                </a:moveTo>
                <a:cubicBezTo>
                  <a:pt x="137859" y="-35012"/>
                  <a:pt x="235082" y="16715"/>
                  <a:pt x="417781" y="0"/>
                </a:cubicBezTo>
                <a:cubicBezTo>
                  <a:pt x="600480" y="-16715"/>
                  <a:pt x="682852" y="30800"/>
                  <a:pt x="803425" y="0"/>
                </a:cubicBezTo>
                <a:cubicBezTo>
                  <a:pt x="813946" y="117439"/>
                  <a:pt x="780273" y="167123"/>
                  <a:pt x="803425" y="307777"/>
                </a:cubicBezTo>
                <a:cubicBezTo>
                  <a:pt x="676682" y="315810"/>
                  <a:pt x="530357" y="303161"/>
                  <a:pt x="393678" y="307777"/>
                </a:cubicBezTo>
                <a:cubicBezTo>
                  <a:pt x="256999" y="312393"/>
                  <a:pt x="106235" y="273097"/>
                  <a:pt x="0" y="307777"/>
                </a:cubicBezTo>
                <a:cubicBezTo>
                  <a:pt x="-27221" y="194827"/>
                  <a:pt x="1080" y="113725"/>
                  <a:pt x="0" y="0"/>
                </a:cubicBezTo>
                <a:close/>
              </a:path>
            </a:pathLst>
          </a:custGeom>
          <a:solidFill>
            <a:srgbClr val="DCEAFD"/>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Am Ende</a:t>
            </a:r>
            <a:endParaRPr/>
          </a:p>
        </p:txBody>
      </p:sp>
      <p:sp>
        <p:nvSpPr>
          <p:cNvPr id="35" name="Textfeld 34"/>
          <p:cNvSpPr txBox="1"/>
          <p:nvPr/>
        </p:nvSpPr>
        <p:spPr bwMode="auto">
          <a:xfrm rot="21383478">
            <a:off x="4209279" y="4316790"/>
            <a:ext cx="898003" cy="307777"/>
          </a:xfrm>
          <a:custGeom>
            <a:avLst/>
            <a:gdLst>
              <a:gd name="connsiteX0" fmla="*/ 0 w 898003"/>
              <a:gd name="connsiteY0" fmla="*/ 0 h 307777"/>
              <a:gd name="connsiteX1" fmla="*/ 449002 w 898003"/>
              <a:gd name="connsiteY1" fmla="*/ 0 h 307777"/>
              <a:gd name="connsiteX2" fmla="*/ 898003 w 898003"/>
              <a:gd name="connsiteY2" fmla="*/ 0 h 307777"/>
              <a:gd name="connsiteX3" fmla="*/ 898003 w 898003"/>
              <a:gd name="connsiteY3" fmla="*/ 307777 h 307777"/>
              <a:gd name="connsiteX4" fmla="*/ 440021 w 898003"/>
              <a:gd name="connsiteY4" fmla="*/ 307777 h 307777"/>
              <a:gd name="connsiteX5" fmla="*/ 0 w 898003"/>
              <a:gd name="connsiteY5" fmla="*/ 307777 h 307777"/>
              <a:gd name="connsiteX6" fmla="*/ 0 w 898003"/>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003" h="307777" fill="none" extrusionOk="0">
                <a:moveTo>
                  <a:pt x="0" y="0"/>
                </a:moveTo>
                <a:cubicBezTo>
                  <a:pt x="194344" y="-4614"/>
                  <a:pt x="262445" y="22293"/>
                  <a:pt x="449002" y="0"/>
                </a:cubicBezTo>
                <a:cubicBezTo>
                  <a:pt x="635559" y="-22293"/>
                  <a:pt x="788058" y="15233"/>
                  <a:pt x="898003" y="0"/>
                </a:cubicBezTo>
                <a:cubicBezTo>
                  <a:pt x="921877" y="70138"/>
                  <a:pt x="880577" y="193355"/>
                  <a:pt x="898003" y="307777"/>
                </a:cubicBezTo>
                <a:cubicBezTo>
                  <a:pt x="782657" y="315143"/>
                  <a:pt x="633892" y="272898"/>
                  <a:pt x="440021" y="307777"/>
                </a:cubicBezTo>
                <a:cubicBezTo>
                  <a:pt x="246150" y="342656"/>
                  <a:pt x="159168" y="267653"/>
                  <a:pt x="0" y="307777"/>
                </a:cubicBezTo>
                <a:cubicBezTo>
                  <a:pt x="-29943" y="200925"/>
                  <a:pt x="4327" y="127702"/>
                  <a:pt x="0" y="0"/>
                </a:cubicBezTo>
                <a:close/>
              </a:path>
              <a:path w="898003" h="307777" stroke="0" extrusionOk="0">
                <a:moveTo>
                  <a:pt x="0" y="0"/>
                </a:moveTo>
                <a:cubicBezTo>
                  <a:pt x="135704" y="-40129"/>
                  <a:pt x="285082" y="29627"/>
                  <a:pt x="466962" y="0"/>
                </a:cubicBezTo>
                <a:cubicBezTo>
                  <a:pt x="648842" y="-29627"/>
                  <a:pt x="753186" y="17401"/>
                  <a:pt x="898003" y="0"/>
                </a:cubicBezTo>
                <a:cubicBezTo>
                  <a:pt x="908524" y="117439"/>
                  <a:pt x="874851" y="167123"/>
                  <a:pt x="898003" y="307777"/>
                </a:cubicBezTo>
                <a:cubicBezTo>
                  <a:pt x="690784" y="341519"/>
                  <a:pt x="633994" y="272004"/>
                  <a:pt x="440021" y="307777"/>
                </a:cubicBezTo>
                <a:cubicBezTo>
                  <a:pt x="246048" y="343550"/>
                  <a:pt x="96730" y="266014"/>
                  <a:pt x="0" y="307777"/>
                </a:cubicBezTo>
                <a:cubicBezTo>
                  <a:pt x="-27221" y="194827"/>
                  <a:pt x="1080" y="113725"/>
                  <a:pt x="0" y="0"/>
                </a:cubicBezTo>
                <a:close/>
              </a:path>
            </a:pathLst>
          </a:custGeom>
          <a:solidFill>
            <a:schemeClr val="accent4">
              <a:lumMod val="20000"/>
              <a:lumOff val="80000"/>
            </a:schemeClr>
          </a:solidFill>
          <a:ln w="12700" cap="flat">
            <a:solidFill>
              <a:schemeClr val="accent4">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Zu Beginn</a:t>
            </a:r>
            <a:endParaRPr/>
          </a:p>
        </p:txBody>
      </p:sp>
      <p:sp>
        <p:nvSpPr>
          <p:cNvPr id="36" name="Textfeld 35"/>
          <p:cNvSpPr txBox="1"/>
          <p:nvPr/>
        </p:nvSpPr>
        <p:spPr bwMode="auto">
          <a:xfrm rot="21383478">
            <a:off x="5280363" y="4148625"/>
            <a:ext cx="965329" cy="307777"/>
          </a:xfrm>
          <a:custGeom>
            <a:avLst/>
            <a:gdLst>
              <a:gd name="connsiteX0" fmla="*/ 0 w 965329"/>
              <a:gd name="connsiteY0" fmla="*/ 0 h 307777"/>
              <a:gd name="connsiteX1" fmla="*/ 482665 w 965329"/>
              <a:gd name="connsiteY1" fmla="*/ 0 h 307777"/>
              <a:gd name="connsiteX2" fmla="*/ 965329 w 965329"/>
              <a:gd name="connsiteY2" fmla="*/ 0 h 307777"/>
              <a:gd name="connsiteX3" fmla="*/ 965329 w 965329"/>
              <a:gd name="connsiteY3" fmla="*/ 307777 h 307777"/>
              <a:gd name="connsiteX4" fmla="*/ 473011 w 965329"/>
              <a:gd name="connsiteY4" fmla="*/ 307777 h 307777"/>
              <a:gd name="connsiteX5" fmla="*/ 0 w 965329"/>
              <a:gd name="connsiteY5" fmla="*/ 307777 h 307777"/>
              <a:gd name="connsiteX6" fmla="*/ 0 w 96532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329" h="307777" fill="none" extrusionOk="0">
                <a:moveTo>
                  <a:pt x="0" y="0"/>
                </a:moveTo>
                <a:cubicBezTo>
                  <a:pt x="202002" y="-36024"/>
                  <a:pt x="343248" y="49888"/>
                  <a:pt x="482665" y="0"/>
                </a:cubicBezTo>
                <a:cubicBezTo>
                  <a:pt x="622083" y="-49888"/>
                  <a:pt x="731350" y="28823"/>
                  <a:pt x="965329" y="0"/>
                </a:cubicBezTo>
                <a:cubicBezTo>
                  <a:pt x="989203" y="70138"/>
                  <a:pt x="947903" y="193355"/>
                  <a:pt x="965329" y="307777"/>
                </a:cubicBezTo>
                <a:cubicBezTo>
                  <a:pt x="841533" y="351379"/>
                  <a:pt x="607407" y="287310"/>
                  <a:pt x="473011" y="307777"/>
                </a:cubicBezTo>
                <a:cubicBezTo>
                  <a:pt x="338615" y="328244"/>
                  <a:pt x="184882" y="306795"/>
                  <a:pt x="0" y="307777"/>
                </a:cubicBezTo>
                <a:cubicBezTo>
                  <a:pt x="-29943" y="200925"/>
                  <a:pt x="4327" y="127702"/>
                  <a:pt x="0" y="0"/>
                </a:cubicBezTo>
                <a:close/>
              </a:path>
              <a:path w="965329" h="307777" stroke="0" extrusionOk="0">
                <a:moveTo>
                  <a:pt x="0" y="0"/>
                </a:moveTo>
                <a:cubicBezTo>
                  <a:pt x="152710" y="-12214"/>
                  <a:pt x="308291" y="10689"/>
                  <a:pt x="501971" y="0"/>
                </a:cubicBezTo>
                <a:cubicBezTo>
                  <a:pt x="695651" y="-10689"/>
                  <a:pt x="851601" y="9044"/>
                  <a:pt x="965329" y="0"/>
                </a:cubicBezTo>
                <a:cubicBezTo>
                  <a:pt x="975850" y="117439"/>
                  <a:pt x="942177" y="167123"/>
                  <a:pt x="965329" y="307777"/>
                </a:cubicBezTo>
                <a:cubicBezTo>
                  <a:pt x="852946" y="360204"/>
                  <a:pt x="691521" y="250515"/>
                  <a:pt x="473011" y="307777"/>
                </a:cubicBezTo>
                <a:cubicBezTo>
                  <a:pt x="254501" y="365039"/>
                  <a:pt x="188544" y="272057"/>
                  <a:pt x="0" y="307777"/>
                </a:cubicBezTo>
                <a:cubicBezTo>
                  <a:pt x="-27221" y="194827"/>
                  <a:pt x="1080" y="113725"/>
                  <a:pt x="0" y="0"/>
                </a:cubicBezTo>
                <a:close/>
              </a:path>
            </a:pathLst>
          </a:custGeom>
          <a:solidFill>
            <a:schemeClr val="accent4">
              <a:lumMod val="20000"/>
              <a:lumOff val="80000"/>
            </a:schemeClr>
          </a:solidFill>
          <a:ln w="12700" cap="flat">
            <a:solidFill>
              <a:schemeClr val="accent4">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Am Anfang</a:t>
            </a:r>
            <a:endParaRPr/>
          </a:p>
        </p:txBody>
      </p:sp>
      <p:pic>
        <p:nvPicPr>
          <p:cNvPr id="37" name="Picture 2" descr="Karte, Marker, Stift, Stecknadel, Grün"/>
          <p:cNvPicPr>
            <a:picLocks noChangeAspect="1" noChangeArrowheads="1"/>
          </p:cNvPicPr>
          <p:nvPr/>
        </p:nvPicPr>
        <p:blipFill>
          <a:blip r:embed="rId3">
            <a:duotone>
              <a:schemeClr val="accent6">
                <a:shade val="45000"/>
                <a:satMod val="135000"/>
              </a:schemeClr>
              <a:prstClr val="white"/>
            </a:duotone>
          </a:blip>
          <a:stretch/>
        </p:blipFill>
        <p:spPr bwMode="auto">
          <a:xfrm>
            <a:off x="1370356" y="5072780"/>
            <a:ext cx="216399" cy="406100"/>
          </a:xfrm>
          <a:prstGeom prst="rect">
            <a:avLst/>
          </a:prstGeom>
          <a:noFill/>
        </p:spPr>
      </p:pic>
      <p:pic>
        <p:nvPicPr>
          <p:cNvPr id="38" name="Picture 2" descr="Karte, Marker, Stift, Stecknadel, Grün"/>
          <p:cNvPicPr>
            <a:picLocks noChangeAspect="1" noChangeArrowheads="1"/>
          </p:cNvPicPr>
          <p:nvPr/>
        </p:nvPicPr>
        <p:blipFill>
          <a:blip r:embed="rId3">
            <a:duotone>
              <a:schemeClr val="accent6">
                <a:shade val="45000"/>
                <a:satMod val="135000"/>
              </a:schemeClr>
              <a:prstClr val="white"/>
            </a:duotone>
          </a:blip>
          <a:stretch/>
        </p:blipFill>
        <p:spPr bwMode="auto">
          <a:xfrm>
            <a:off x="3391059" y="5072780"/>
            <a:ext cx="216399" cy="406100"/>
          </a:xfrm>
          <a:prstGeom prst="rect">
            <a:avLst/>
          </a:prstGeom>
          <a:noFill/>
        </p:spPr>
      </p:pic>
      <p:pic>
        <p:nvPicPr>
          <p:cNvPr id="39" name="Picture 2" descr="Karte, Marker, Stift, Stecknadel, Grün"/>
          <p:cNvPicPr>
            <a:picLocks noChangeAspect="1" noChangeArrowheads="1"/>
          </p:cNvPicPr>
          <p:nvPr/>
        </p:nvPicPr>
        <p:blipFill>
          <a:blip r:embed="rId3">
            <a:duotone>
              <a:schemeClr val="accent6">
                <a:shade val="45000"/>
                <a:satMod val="135000"/>
              </a:schemeClr>
              <a:prstClr val="white"/>
            </a:duotone>
          </a:blip>
          <a:stretch/>
        </p:blipFill>
        <p:spPr bwMode="auto">
          <a:xfrm>
            <a:off x="5474980" y="5072780"/>
            <a:ext cx="216399" cy="406100"/>
          </a:xfrm>
          <a:prstGeom prst="rect">
            <a:avLst/>
          </a:prstGeom>
          <a:noFill/>
        </p:spPr>
      </p:pic>
      <p:sp>
        <p:nvSpPr>
          <p:cNvPr id="2" name="Textfeld 1"/>
          <p:cNvSpPr txBox="1"/>
          <p:nvPr/>
        </p:nvSpPr>
        <p:spPr bwMode="auto">
          <a:xfrm rot="435248">
            <a:off x="2105759" y="2112428"/>
            <a:ext cx="1513556" cy="307777"/>
          </a:xfrm>
          <a:custGeom>
            <a:avLst/>
            <a:gdLst>
              <a:gd name="connsiteX0" fmla="*/ 0 w 1513556"/>
              <a:gd name="connsiteY0" fmla="*/ 0 h 307777"/>
              <a:gd name="connsiteX1" fmla="*/ 489383 w 1513556"/>
              <a:gd name="connsiteY1" fmla="*/ 0 h 307777"/>
              <a:gd name="connsiteX2" fmla="*/ 978766 w 1513556"/>
              <a:gd name="connsiteY2" fmla="*/ 0 h 307777"/>
              <a:gd name="connsiteX3" fmla="*/ 1513556 w 1513556"/>
              <a:gd name="connsiteY3" fmla="*/ 0 h 307777"/>
              <a:gd name="connsiteX4" fmla="*/ 1513556 w 1513556"/>
              <a:gd name="connsiteY4" fmla="*/ 307777 h 307777"/>
              <a:gd name="connsiteX5" fmla="*/ 993902 w 1513556"/>
              <a:gd name="connsiteY5" fmla="*/ 307777 h 307777"/>
              <a:gd name="connsiteX6" fmla="*/ 459112 w 1513556"/>
              <a:gd name="connsiteY6" fmla="*/ 307777 h 307777"/>
              <a:gd name="connsiteX7" fmla="*/ 0 w 1513556"/>
              <a:gd name="connsiteY7" fmla="*/ 307777 h 307777"/>
              <a:gd name="connsiteX8" fmla="*/ 0 w 1513556"/>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556" h="307777" fill="none" extrusionOk="0">
                <a:moveTo>
                  <a:pt x="0" y="0"/>
                </a:moveTo>
                <a:cubicBezTo>
                  <a:pt x="127358" y="-21601"/>
                  <a:pt x="260858" y="53264"/>
                  <a:pt x="489383" y="0"/>
                </a:cubicBezTo>
                <a:cubicBezTo>
                  <a:pt x="717908" y="-53264"/>
                  <a:pt x="765214" y="627"/>
                  <a:pt x="978766" y="0"/>
                </a:cubicBezTo>
                <a:cubicBezTo>
                  <a:pt x="1192318" y="-627"/>
                  <a:pt x="1267966" y="39852"/>
                  <a:pt x="1513556" y="0"/>
                </a:cubicBezTo>
                <a:cubicBezTo>
                  <a:pt x="1550427" y="96463"/>
                  <a:pt x="1498782" y="207405"/>
                  <a:pt x="1513556" y="307777"/>
                </a:cubicBezTo>
                <a:cubicBezTo>
                  <a:pt x="1284944" y="307938"/>
                  <a:pt x="1249840" y="264538"/>
                  <a:pt x="993902" y="307777"/>
                </a:cubicBezTo>
                <a:cubicBezTo>
                  <a:pt x="737964" y="351016"/>
                  <a:pt x="634125" y="262838"/>
                  <a:pt x="459112" y="307777"/>
                </a:cubicBezTo>
                <a:cubicBezTo>
                  <a:pt x="284099" y="352716"/>
                  <a:pt x="129180" y="262487"/>
                  <a:pt x="0" y="307777"/>
                </a:cubicBezTo>
                <a:cubicBezTo>
                  <a:pt x="-2823" y="175848"/>
                  <a:pt x="12513" y="99812"/>
                  <a:pt x="0" y="0"/>
                </a:cubicBezTo>
                <a:close/>
              </a:path>
              <a:path w="1513556" h="307777" stroke="0" extrusionOk="0">
                <a:moveTo>
                  <a:pt x="0" y="0"/>
                </a:moveTo>
                <a:cubicBezTo>
                  <a:pt x="223665" y="-2486"/>
                  <a:pt x="421273" y="46391"/>
                  <a:pt x="534790" y="0"/>
                </a:cubicBezTo>
                <a:cubicBezTo>
                  <a:pt x="648307" y="-46391"/>
                  <a:pt x="844370" y="6144"/>
                  <a:pt x="1039308" y="0"/>
                </a:cubicBezTo>
                <a:cubicBezTo>
                  <a:pt x="1234246" y="-6144"/>
                  <a:pt x="1278150" y="24985"/>
                  <a:pt x="1513556" y="0"/>
                </a:cubicBezTo>
                <a:cubicBezTo>
                  <a:pt x="1523386" y="115806"/>
                  <a:pt x="1496895" y="169880"/>
                  <a:pt x="1513556" y="307777"/>
                </a:cubicBezTo>
                <a:cubicBezTo>
                  <a:pt x="1364365" y="367067"/>
                  <a:pt x="1117535" y="301354"/>
                  <a:pt x="1009037" y="307777"/>
                </a:cubicBezTo>
                <a:cubicBezTo>
                  <a:pt x="900539" y="314200"/>
                  <a:pt x="763017" y="285349"/>
                  <a:pt x="534790" y="307777"/>
                </a:cubicBezTo>
                <a:cubicBezTo>
                  <a:pt x="306563" y="330205"/>
                  <a:pt x="246227" y="271842"/>
                  <a:pt x="0" y="307777"/>
                </a:cubicBezTo>
                <a:cubicBezTo>
                  <a:pt x="-32228" y="199421"/>
                  <a:pt x="36102" y="151541"/>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Im Anschluss daran</a:t>
            </a:r>
            <a:endParaRPr/>
          </a:p>
        </p:txBody>
      </p:sp>
      <p:sp>
        <p:nvSpPr>
          <p:cNvPr id="3" name="Textfeld 2"/>
          <p:cNvSpPr txBox="1"/>
          <p:nvPr/>
        </p:nvSpPr>
        <p:spPr bwMode="auto">
          <a:xfrm rot="19799999">
            <a:off x="3855092" y="3275203"/>
            <a:ext cx="1290738" cy="307777"/>
          </a:xfrm>
          <a:custGeom>
            <a:avLst/>
            <a:gdLst>
              <a:gd name="connsiteX0" fmla="*/ 0 w 1290738"/>
              <a:gd name="connsiteY0" fmla="*/ 0 h 307777"/>
              <a:gd name="connsiteX1" fmla="*/ 417339 w 1290738"/>
              <a:gd name="connsiteY1" fmla="*/ 0 h 307777"/>
              <a:gd name="connsiteX2" fmla="*/ 834677 w 1290738"/>
              <a:gd name="connsiteY2" fmla="*/ 0 h 307777"/>
              <a:gd name="connsiteX3" fmla="*/ 1290738 w 1290738"/>
              <a:gd name="connsiteY3" fmla="*/ 0 h 307777"/>
              <a:gd name="connsiteX4" fmla="*/ 1290738 w 1290738"/>
              <a:gd name="connsiteY4" fmla="*/ 307777 h 307777"/>
              <a:gd name="connsiteX5" fmla="*/ 847585 w 1290738"/>
              <a:gd name="connsiteY5" fmla="*/ 307777 h 307777"/>
              <a:gd name="connsiteX6" fmla="*/ 391524 w 1290738"/>
              <a:gd name="connsiteY6" fmla="*/ 307777 h 307777"/>
              <a:gd name="connsiteX7" fmla="*/ 0 w 1290738"/>
              <a:gd name="connsiteY7" fmla="*/ 307777 h 307777"/>
              <a:gd name="connsiteX8" fmla="*/ 0 w 1290738"/>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738" h="307777" fill="none" extrusionOk="0">
                <a:moveTo>
                  <a:pt x="0" y="0"/>
                </a:moveTo>
                <a:cubicBezTo>
                  <a:pt x="137827" y="-49666"/>
                  <a:pt x="296561" y="30504"/>
                  <a:pt x="417339" y="0"/>
                </a:cubicBezTo>
                <a:cubicBezTo>
                  <a:pt x="538117" y="-30504"/>
                  <a:pt x="705589" y="21497"/>
                  <a:pt x="834677" y="0"/>
                </a:cubicBezTo>
                <a:cubicBezTo>
                  <a:pt x="963765" y="-21497"/>
                  <a:pt x="1094081" y="11208"/>
                  <a:pt x="1290738" y="0"/>
                </a:cubicBezTo>
                <a:cubicBezTo>
                  <a:pt x="1327609" y="96463"/>
                  <a:pt x="1275964" y="207405"/>
                  <a:pt x="1290738" y="307777"/>
                </a:cubicBezTo>
                <a:cubicBezTo>
                  <a:pt x="1130226" y="354123"/>
                  <a:pt x="963576" y="278097"/>
                  <a:pt x="847585" y="307777"/>
                </a:cubicBezTo>
                <a:cubicBezTo>
                  <a:pt x="731594" y="337457"/>
                  <a:pt x="603148" y="274342"/>
                  <a:pt x="391524" y="307777"/>
                </a:cubicBezTo>
                <a:cubicBezTo>
                  <a:pt x="179900" y="341212"/>
                  <a:pt x="83570" y="280547"/>
                  <a:pt x="0" y="307777"/>
                </a:cubicBezTo>
                <a:cubicBezTo>
                  <a:pt x="-2823" y="175848"/>
                  <a:pt x="12513" y="99812"/>
                  <a:pt x="0" y="0"/>
                </a:cubicBezTo>
                <a:close/>
              </a:path>
              <a:path w="1290738" h="307777" stroke="0" extrusionOk="0">
                <a:moveTo>
                  <a:pt x="0" y="0"/>
                </a:moveTo>
                <a:cubicBezTo>
                  <a:pt x="200253" y="-35292"/>
                  <a:pt x="332398" y="51602"/>
                  <a:pt x="456061" y="0"/>
                </a:cubicBezTo>
                <a:cubicBezTo>
                  <a:pt x="579724" y="-51602"/>
                  <a:pt x="779712" y="15915"/>
                  <a:pt x="886307" y="0"/>
                </a:cubicBezTo>
                <a:cubicBezTo>
                  <a:pt x="992902" y="-15915"/>
                  <a:pt x="1190193" y="28685"/>
                  <a:pt x="1290738" y="0"/>
                </a:cubicBezTo>
                <a:cubicBezTo>
                  <a:pt x="1300568" y="115806"/>
                  <a:pt x="1274077" y="169880"/>
                  <a:pt x="1290738" y="307777"/>
                </a:cubicBezTo>
                <a:cubicBezTo>
                  <a:pt x="1170159" y="359013"/>
                  <a:pt x="960781" y="284241"/>
                  <a:pt x="860492" y="307777"/>
                </a:cubicBezTo>
                <a:cubicBezTo>
                  <a:pt x="760203" y="331313"/>
                  <a:pt x="614967" y="301824"/>
                  <a:pt x="456061" y="307777"/>
                </a:cubicBezTo>
                <a:cubicBezTo>
                  <a:pt x="297155" y="313730"/>
                  <a:pt x="115707" y="302340"/>
                  <a:pt x="0" y="307777"/>
                </a:cubicBezTo>
                <a:cubicBezTo>
                  <a:pt x="-32228" y="199421"/>
                  <a:pt x="36102" y="151541"/>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Nach einer Weile</a:t>
            </a:r>
            <a:endParaRPr/>
          </a:p>
        </p:txBody>
      </p:sp>
      <p:sp>
        <p:nvSpPr>
          <p:cNvPr id="4" name="Textfeld 3"/>
          <p:cNvSpPr txBox="1"/>
          <p:nvPr/>
        </p:nvSpPr>
        <p:spPr bwMode="auto">
          <a:xfrm>
            <a:off x="5589311" y="2497012"/>
            <a:ext cx="688009" cy="307777"/>
          </a:xfrm>
          <a:custGeom>
            <a:avLst/>
            <a:gdLst>
              <a:gd name="connsiteX0" fmla="*/ 0 w 688009"/>
              <a:gd name="connsiteY0" fmla="*/ 0 h 307777"/>
              <a:gd name="connsiteX1" fmla="*/ 344005 w 688009"/>
              <a:gd name="connsiteY1" fmla="*/ 0 h 307777"/>
              <a:gd name="connsiteX2" fmla="*/ 688009 w 688009"/>
              <a:gd name="connsiteY2" fmla="*/ 0 h 307777"/>
              <a:gd name="connsiteX3" fmla="*/ 688009 w 688009"/>
              <a:gd name="connsiteY3" fmla="*/ 307777 h 307777"/>
              <a:gd name="connsiteX4" fmla="*/ 337124 w 688009"/>
              <a:gd name="connsiteY4" fmla="*/ 307777 h 307777"/>
              <a:gd name="connsiteX5" fmla="*/ 0 w 688009"/>
              <a:gd name="connsiteY5" fmla="*/ 307777 h 307777"/>
              <a:gd name="connsiteX6" fmla="*/ 0 w 68800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009" h="307777" fill="none" extrusionOk="0">
                <a:moveTo>
                  <a:pt x="0" y="0"/>
                </a:moveTo>
                <a:cubicBezTo>
                  <a:pt x="139907" y="-29739"/>
                  <a:pt x="238841" y="21252"/>
                  <a:pt x="344005" y="0"/>
                </a:cubicBezTo>
                <a:cubicBezTo>
                  <a:pt x="449170" y="-21252"/>
                  <a:pt x="525649" y="34517"/>
                  <a:pt x="688009" y="0"/>
                </a:cubicBezTo>
                <a:cubicBezTo>
                  <a:pt x="711883" y="70138"/>
                  <a:pt x="670583" y="193355"/>
                  <a:pt x="688009" y="307777"/>
                </a:cubicBezTo>
                <a:cubicBezTo>
                  <a:pt x="566210" y="330122"/>
                  <a:pt x="441100" y="267572"/>
                  <a:pt x="337124" y="307777"/>
                </a:cubicBezTo>
                <a:cubicBezTo>
                  <a:pt x="233148" y="347982"/>
                  <a:pt x="134284" y="288343"/>
                  <a:pt x="0" y="307777"/>
                </a:cubicBezTo>
                <a:cubicBezTo>
                  <a:pt x="-29943" y="200925"/>
                  <a:pt x="4327" y="127702"/>
                  <a:pt x="0" y="0"/>
                </a:cubicBezTo>
                <a:close/>
              </a:path>
              <a:path w="688009" h="307777" stroke="0" extrusionOk="0">
                <a:moveTo>
                  <a:pt x="0" y="0"/>
                </a:moveTo>
                <a:cubicBezTo>
                  <a:pt x="94170" y="-411"/>
                  <a:pt x="207679" y="40594"/>
                  <a:pt x="357765" y="0"/>
                </a:cubicBezTo>
                <a:cubicBezTo>
                  <a:pt x="507851" y="-40594"/>
                  <a:pt x="533594" y="9213"/>
                  <a:pt x="688009" y="0"/>
                </a:cubicBezTo>
                <a:cubicBezTo>
                  <a:pt x="698530" y="117439"/>
                  <a:pt x="664857" y="167123"/>
                  <a:pt x="688009" y="307777"/>
                </a:cubicBezTo>
                <a:cubicBezTo>
                  <a:pt x="530654" y="333176"/>
                  <a:pt x="502389" y="277255"/>
                  <a:pt x="337124" y="307777"/>
                </a:cubicBezTo>
                <a:cubicBezTo>
                  <a:pt x="171860" y="338299"/>
                  <a:pt x="104889" y="307111"/>
                  <a:pt x="0" y="307777"/>
                </a:cubicBezTo>
                <a:cubicBezTo>
                  <a:pt x="-27221" y="194827"/>
                  <a:pt x="1080" y="113725"/>
                  <a:pt x="0" y="0"/>
                </a:cubicBezTo>
                <a:close/>
              </a:path>
            </a:pathLst>
          </a:custGeom>
          <a:solidFill>
            <a:schemeClr val="accent1">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Zuletzt</a:t>
            </a:r>
            <a:endParaRPr/>
          </a:p>
        </p:txBody>
      </p:sp>
      <p:sp>
        <p:nvSpPr>
          <p:cNvPr id="8" name="Textfeld 7"/>
          <p:cNvSpPr txBox="1"/>
          <p:nvPr/>
        </p:nvSpPr>
        <p:spPr bwMode="auto">
          <a:xfrm rot="203498">
            <a:off x="2641499" y="3157745"/>
            <a:ext cx="885179" cy="307777"/>
          </a:xfrm>
          <a:custGeom>
            <a:avLst/>
            <a:gdLst>
              <a:gd name="connsiteX0" fmla="*/ 0 w 885179"/>
              <a:gd name="connsiteY0" fmla="*/ 0 h 307777"/>
              <a:gd name="connsiteX1" fmla="*/ 442590 w 885179"/>
              <a:gd name="connsiteY1" fmla="*/ 0 h 307777"/>
              <a:gd name="connsiteX2" fmla="*/ 885179 w 885179"/>
              <a:gd name="connsiteY2" fmla="*/ 0 h 307777"/>
              <a:gd name="connsiteX3" fmla="*/ 885179 w 885179"/>
              <a:gd name="connsiteY3" fmla="*/ 307777 h 307777"/>
              <a:gd name="connsiteX4" fmla="*/ 433738 w 885179"/>
              <a:gd name="connsiteY4" fmla="*/ 307777 h 307777"/>
              <a:gd name="connsiteX5" fmla="*/ 0 w 885179"/>
              <a:gd name="connsiteY5" fmla="*/ 307777 h 307777"/>
              <a:gd name="connsiteX6" fmla="*/ 0 w 88517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79" h="307777" fill="none" extrusionOk="0">
                <a:moveTo>
                  <a:pt x="0" y="0"/>
                </a:moveTo>
                <a:cubicBezTo>
                  <a:pt x="108550" y="-8020"/>
                  <a:pt x="341641" y="31324"/>
                  <a:pt x="442590" y="0"/>
                </a:cubicBezTo>
                <a:cubicBezTo>
                  <a:pt x="543539" y="-31324"/>
                  <a:pt x="759263" y="9401"/>
                  <a:pt x="885179" y="0"/>
                </a:cubicBezTo>
                <a:cubicBezTo>
                  <a:pt x="909053" y="70138"/>
                  <a:pt x="867753" y="193355"/>
                  <a:pt x="885179" y="307777"/>
                </a:cubicBezTo>
                <a:cubicBezTo>
                  <a:pt x="766713" y="323086"/>
                  <a:pt x="641001" y="295655"/>
                  <a:pt x="433738" y="307777"/>
                </a:cubicBezTo>
                <a:cubicBezTo>
                  <a:pt x="226475" y="319899"/>
                  <a:pt x="130529" y="274788"/>
                  <a:pt x="0" y="307777"/>
                </a:cubicBezTo>
                <a:cubicBezTo>
                  <a:pt x="-29943" y="200925"/>
                  <a:pt x="4327" y="127702"/>
                  <a:pt x="0" y="0"/>
                </a:cubicBezTo>
                <a:close/>
              </a:path>
              <a:path w="885179" h="307777" stroke="0" extrusionOk="0">
                <a:moveTo>
                  <a:pt x="0" y="0"/>
                </a:moveTo>
                <a:cubicBezTo>
                  <a:pt x="193473" y="-24928"/>
                  <a:pt x="274092" y="14354"/>
                  <a:pt x="460293" y="0"/>
                </a:cubicBezTo>
                <a:cubicBezTo>
                  <a:pt x="646494" y="-14354"/>
                  <a:pt x="744842" y="32384"/>
                  <a:pt x="885179" y="0"/>
                </a:cubicBezTo>
                <a:cubicBezTo>
                  <a:pt x="895700" y="117439"/>
                  <a:pt x="862027" y="167123"/>
                  <a:pt x="885179" y="307777"/>
                </a:cubicBezTo>
                <a:cubicBezTo>
                  <a:pt x="744657" y="339510"/>
                  <a:pt x="609098" y="255747"/>
                  <a:pt x="433738" y="307777"/>
                </a:cubicBezTo>
                <a:cubicBezTo>
                  <a:pt x="258378" y="359807"/>
                  <a:pt x="105890" y="294828"/>
                  <a:pt x="0" y="307777"/>
                </a:cubicBezTo>
                <a:cubicBezTo>
                  <a:pt x="-27221" y="194827"/>
                  <a:pt x="1080" y="113725"/>
                  <a:pt x="0" y="0"/>
                </a:cubicBezTo>
                <a:close/>
              </a:path>
            </a:pathLst>
          </a:custGeom>
          <a:solidFill>
            <a:schemeClr val="accent1">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Schließlich</a:t>
            </a:r>
            <a:endParaRPr dirty="0"/>
          </a:p>
        </p:txBody>
      </p:sp>
      <p:sp>
        <p:nvSpPr>
          <p:cNvPr id="9" name="Textfeld 8"/>
          <p:cNvSpPr txBox="1"/>
          <p:nvPr/>
        </p:nvSpPr>
        <p:spPr bwMode="auto">
          <a:xfrm rot="203498">
            <a:off x="5349626" y="3491745"/>
            <a:ext cx="1064715" cy="307777"/>
          </a:xfrm>
          <a:custGeom>
            <a:avLst/>
            <a:gdLst>
              <a:gd name="connsiteX0" fmla="*/ 0 w 1064715"/>
              <a:gd name="connsiteY0" fmla="*/ 0 h 307777"/>
              <a:gd name="connsiteX1" fmla="*/ 532358 w 1064715"/>
              <a:gd name="connsiteY1" fmla="*/ 0 h 307777"/>
              <a:gd name="connsiteX2" fmla="*/ 1064715 w 1064715"/>
              <a:gd name="connsiteY2" fmla="*/ 0 h 307777"/>
              <a:gd name="connsiteX3" fmla="*/ 1064715 w 1064715"/>
              <a:gd name="connsiteY3" fmla="*/ 307777 h 307777"/>
              <a:gd name="connsiteX4" fmla="*/ 521710 w 1064715"/>
              <a:gd name="connsiteY4" fmla="*/ 307777 h 307777"/>
              <a:gd name="connsiteX5" fmla="*/ 0 w 1064715"/>
              <a:gd name="connsiteY5" fmla="*/ 307777 h 307777"/>
              <a:gd name="connsiteX6" fmla="*/ 0 w 1064715"/>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715" h="307777" fill="none" extrusionOk="0">
                <a:moveTo>
                  <a:pt x="0" y="0"/>
                </a:moveTo>
                <a:cubicBezTo>
                  <a:pt x="256664" y="-43943"/>
                  <a:pt x="336407" y="7438"/>
                  <a:pt x="532358" y="0"/>
                </a:cubicBezTo>
                <a:cubicBezTo>
                  <a:pt x="728309" y="-7438"/>
                  <a:pt x="877522" y="48383"/>
                  <a:pt x="1064715" y="0"/>
                </a:cubicBezTo>
                <a:cubicBezTo>
                  <a:pt x="1088589" y="70138"/>
                  <a:pt x="1047289" y="193355"/>
                  <a:pt x="1064715" y="307777"/>
                </a:cubicBezTo>
                <a:cubicBezTo>
                  <a:pt x="824014" y="357591"/>
                  <a:pt x="657379" y="292671"/>
                  <a:pt x="521710" y="307777"/>
                </a:cubicBezTo>
                <a:cubicBezTo>
                  <a:pt x="386042" y="322883"/>
                  <a:pt x="130605" y="271850"/>
                  <a:pt x="0" y="307777"/>
                </a:cubicBezTo>
                <a:cubicBezTo>
                  <a:pt x="-29943" y="200925"/>
                  <a:pt x="4327" y="127702"/>
                  <a:pt x="0" y="0"/>
                </a:cubicBezTo>
                <a:close/>
              </a:path>
              <a:path w="1064715" h="307777" stroke="0" extrusionOk="0">
                <a:moveTo>
                  <a:pt x="0" y="0"/>
                </a:moveTo>
                <a:cubicBezTo>
                  <a:pt x="200169" y="-51173"/>
                  <a:pt x="322866" y="33571"/>
                  <a:pt x="553652" y="0"/>
                </a:cubicBezTo>
                <a:cubicBezTo>
                  <a:pt x="784438" y="-33571"/>
                  <a:pt x="844406" y="30901"/>
                  <a:pt x="1064715" y="0"/>
                </a:cubicBezTo>
                <a:cubicBezTo>
                  <a:pt x="1075236" y="117439"/>
                  <a:pt x="1041563" y="167123"/>
                  <a:pt x="1064715" y="307777"/>
                </a:cubicBezTo>
                <a:cubicBezTo>
                  <a:pt x="885966" y="349257"/>
                  <a:pt x="638941" y="279308"/>
                  <a:pt x="521710" y="307777"/>
                </a:cubicBezTo>
                <a:cubicBezTo>
                  <a:pt x="404480" y="336246"/>
                  <a:pt x="149460" y="292646"/>
                  <a:pt x="0" y="307777"/>
                </a:cubicBezTo>
                <a:cubicBezTo>
                  <a:pt x="-27221" y="194827"/>
                  <a:pt x="1080" y="113725"/>
                  <a:pt x="0" y="0"/>
                </a:cubicBezTo>
                <a:close/>
              </a:path>
            </a:pathLst>
          </a:custGeom>
          <a:solidFill>
            <a:schemeClr val="accent1">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Zum Schluss</a:t>
            </a:r>
            <a:endParaRPr/>
          </a:p>
        </p:txBody>
      </p:sp>
      <p:sp>
        <p:nvSpPr>
          <p:cNvPr id="10" name="Textfeld 9"/>
          <p:cNvSpPr txBox="1"/>
          <p:nvPr/>
        </p:nvSpPr>
        <p:spPr bwMode="auto">
          <a:xfrm rot="20406558">
            <a:off x="1392819" y="2672644"/>
            <a:ext cx="1002197" cy="307777"/>
          </a:xfrm>
          <a:custGeom>
            <a:avLst/>
            <a:gdLst>
              <a:gd name="connsiteX0" fmla="*/ 0 w 1002197"/>
              <a:gd name="connsiteY0" fmla="*/ 0 h 307777"/>
              <a:gd name="connsiteX1" fmla="*/ 501099 w 1002197"/>
              <a:gd name="connsiteY1" fmla="*/ 0 h 307777"/>
              <a:gd name="connsiteX2" fmla="*/ 1002197 w 1002197"/>
              <a:gd name="connsiteY2" fmla="*/ 0 h 307777"/>
              <a:gd name="connsiteX3" fmla="*/ 1002197 w 1002197"/>
              <a:gd name="connsiteY3" fmla="*/ 307777 h 307777"/>
              <a:gd name="connsiteX4" fmla="*/ 491077 w 1002197"/>
              <a:gd name="connsiteY4" fmla="*/ 307777 h 307777"/>
              <a:gd name="connsiteX5" fmla="*/ 0 w 1002197"/>
              <a:gd name="connsiteY5" fmla="*/ 307777 h 307777"/>
              <a:gd name="connsiteX6" fmla="*/ 0 w 1002197"/>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197" h="307777" fill="none" extrusionOk="0">
                <a:moveTo>
                  <a:pt x="0" y="0"/>
                </a:moveTo>
                <a:cubicBezTo>
                  <a:pt x="106856" y="-15183"/>
                  <a:pt x="351983" y="20340"/>
                  <a:pt x="501099" y="0"/>
                </a:cubicBezTo>
                <a:cubicBezTo>
                  <a:pt x="650215" y="-20340"/>
                  <a:pt x="806321" y="52045"/>
                  <a:pt x="1002197" y="0"/>
                </a:cubicBezTo>
                <a:cubicBezTo>
                  <a:pt x="1026071" y="70138"/>
                  <a:pt x="984771" y="193355"/>
                  <a:pt x="1002197" y="307777"/>
                </a:cubicBezTo>
                <a:cubicBezTo>
                  <a:pt x="782392" y="359607"/>
                  <a:pt x="684677" y="304732"/>
                  <a:pt x="491077" y="307777"/>
                </a:cubicBezTo>
                <a:cubicBezTo>
                  <a:pt x="297477" y="310822"/>
                  <a:pt x="158433" y="278493"/>
                  <a:pt x="0" y="307777"/>
                </a:cubicBezTo>
                <a:cubicBezTo>
                  <a:pt x="-29943" y="200925"/>
                  <a:pt x="4327" y="127702"/>
                  <a:pt x="0" y="0"/>
                </a:cubicBezTo>
                <a:close/>
              </a:path>
              <a:path w="1002197" h="307777" stroke="0" extrusionOk="0">
                <a:moveTo>
                  <a:pt x="0" y="0"/>
                </a:moveTo>
                <a:cubicBezTo>
                  <a:pt x="255678" y="-31396"/>
                  <a:pt x="405306" y="8568"/>
                  <a:pt x="521142" y="0"/>
                </a:cubicBezTo>
                <a:cubicBezTo>
                  <a:pt x="636978" y="-8568"/>
                  <a:pt x="793375" y="7041"/>
                  <a:pt x="1002197" y="0"/>
                </a:cubicBezTo>
                <a:cubicBezTo>
                  <a:pt x="1012718" y="117439"/>
                  <a:pt x="979045" y="167123"/>
                  <a:pt x="1002197" y="307777"/>
                </a:cubicBezTo>
                <a:cubicBezTo>
                  <a:pt x="889013" y="344486"/>
                  <a:pt x="643750" y="260237"/>
                  <a:pt x="491077" y="307777"/>
                </a:cubicBezTo>
                <a:cubicBezTo>
                  <a:pt x="338404" y="355317"/>
                  <a:pt x="127527" y="249793"/>
                  <a:pt x="0" y="307777"/>
                </a:cubicBezTo>
                <a:cubicBezTo>
                  <a:pt x="-27221" y="194827"/>
                  <a:pt x="1080" y="113725"/>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Kurz darauf</a:t>
            </a:r>
            <a:endParaRPr dirty="0"/>
          </a:p>
        </p:txBody>
      </p:sp>
      <p:pic>
        <p:nvPicPr>
          <p:cNvPr id="11" name="Grafik 10" descr="Ein Bild, das Text, Screenshot, Reihe enthält.&#10;&#10;Automatisch generierte Beschreibung"/>
          <p:cNvPicPr>
            <a:picLocks noChangeAspect="1"/>
          </p:cNvPicPr>
          <p:nvPr/>
        </p:nvPicPr>
        <p:blipFill>
          <a:blip r:embed="rId4">
            <a:clrChange>
              <a:clrFrom>
                <a:srgbClr val="FFFFFF"/>
              </a:clrFrom>
              <a:clrTo>
                <a:srgbClr val="FFFFFF">
                  <a:alpha val="0"/>
                </a:srgbClr>
              </a:clrTo>
            </a:clrChange>
          </a:blip>
          <a:srcRect l="15359" t="83977" r="50000" b="11013"/>
          <a:stretch/>
        </p:blipFill>
        <p:spPr bwMode="auto">
          <a:xfrm rot="20016521">
            <a:off x="3523230" y="3282561"/>
            <a:ext cx="2083154" cy="225971"/>
          </a:xfrm>
          <a:prstGeom prst="rect">
            <a:avLst/>
          </a:prstGeom>
        </p:spPr>
      </p:pic>
      <p:sp>
        <p:nvSpPr>
          <p:cNvPr id="40" name="Slide Number Placeholder 3">
            <a:extLst>
              <a:ext uri="{FF2B5EF4-FFF2-40B4-BE49-F238E27FC236}">
                <a16:creationId xmlns:a16="http://schemas.microsoft.com/office/drawing/2014/main" id="{E1D3190E-17AB-4FC0-A4DD-58934304B146}"/>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75</a:t>
            </a:fld>
            <a:endParaRPr lang="de-DE" dirty="0"/>
          </a:p>
        </p:txBody>
      </p:sp>
      <p:sp>
        <p:nvSpPr>
          <p:cNvPr id="41" name="Rectangle 7">
            <a:extLst>
              <a:ext uri="{FF2B5EF4-FFF2-40B4-BE49-F238E27FC236}">
                <a16:creationId xmlns:a16="http://schemas.microsoft.com/office/drawing/2014/main" id="{C4E93F7C-C990-4035-B4B1-6E892651A0F3}"/>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44" name="Picture 24">
            <a:extLst>
              <a:ext uri="{FF2B5EF4-FFF2-40B4-BE49-F238E27FC236}">
                <a16:creationId xmlns:a16="http://schemas.microsoft.com/office/drawing/2014/main" id="{B97FD47D-0581-4A18-BDA5-0E58582FF427}"/>
              </a:ext>
            </a:extLst>
          </p:cNvPr>
          <p:cNvPicPr>
            <a:picLocks noChangeAspect="1"/>
          </p:cNvPicPr>
          <p:nvPr/>
        </p:nvPicPr>
        <p:blipFill>
          <a:blip r:embed="rId5">
            <a:clrChange>
              <a:clrFrom>
                <a:srgbClr val="FFFFFF"/>
              </a:clrFrom>
              <a:clrTo>
                <a:srgbClr val="FFFFFF">
                  <a:alpha val="0"/>
                </a:srgbClr>
              </a:clrTo>
            </a:clrChange>
          </a:blip>
          <a:srcRect l="10857" t="51999" r="5338" b="13338"/>
          <a:stretch/>
        </p:blipFill>
        <p:spPr bwMode="auto">
          <a:xfrm>
            <a:off x="537890" y="5551097"/>
            <a:ext cx="1957660" cy="3918703"/>
          </a:xfrm>
          <a:prstGeom prst="rect">
            <a:avLst/>
          </a:prstGeom>
        </p:spPr>
      </p:pic>
      <p:pic>
        <p:nvPicPr>
          <p:cNvPr id="45" name="Picture 24">
            <a:extLst>
              <a:ext uri="{FF2B5EF4-FFF2-40B4-BE49-F238E27FC236}">
                <a16:creationId xmlns:a16="http://schemas.microsoft.com/office/drawing/2014/main" id="{77C73823-E915-48E8-9723-6BF2E0A6D4AB}"/>
              </a:ext>
            </a:extLst>
          </p:cNvPr>
          <p:cNvPicPr>
            <a:picLocks noChangeAspect="1"/>
          </p:cNvPicPr>
          <p:nvPr/>
        </p:nvPicPr>
        <p:blipFill>
          <a:blip r:embed="rId5">
            <a:clrChange>
              <a:clrFrom>
                <a:srgbClr val="FFFFFF"/>
              </a:clrFrom>
              <a:clrTo>
                <a:srgbClr val="FFFFFF">
                  <a:alpha val="0"/>
                </a:srgbClr>
              </a:clrTo>
            </a:clrChange>
          </a:blip>
          <a:srcRect l="10857" t="51999" r="5338" b="13338"/>
          <a:stretch/>
        </p:blipFill>
        <p:spPr bwMode="auto">
          <a:xfrm>
            <a:off x="2569890" y="5551097"/>
            <a:ext cx="1957660" cy="3918703"/>
          </a:xfrm>
          <a:prstGeom prst="rect">
            <a:avLst/>
          </a:prstGeom>
        </p:spPr>
      </p:pic>
      <p:pic>
        <p:nvPicPr>
          <p:cNvPr id="46" name="Picture 24">
            <a:extLst>
              <a:ext uri="{FF2B5EF4-FFF2-40B4-BE49-F238E27FC236}">
                <a16:creationId xmlns:a16="http://schemas.microsoft.com/office/drawing/2014/main" id="{1FE786F7-70B0-4E56-94B6-6CF294D92C6A}"/>
              </a:ext>
            </a:extLst>
          </p:cNvPr>
          <p:cNvPicPr>
            <a:picLocks noChangeAspect="1"/>
          </p:cNvPicPr>
          <p:nvPr/>
        </p:nvPicPr>
        <p:blipFill>
          <a:blip r:embed="rId5">
            <a:clrChange>
              <a:clrFrom>
                <a:srgbClr val="FFFFFF"/>
              </a:clrFrom>
              <a:clrTo>
                <a:srgbClr val="FFFFFF">
                  <a:alpha val="0"/>
                </a:srgbClr>
              </a:clrTo>
            </a:clrChange>
          </a:blip>
          <a:srcRect l="10857" t="51999" r="5338" b="13338"/>
          <a:stretch/>
        </p:blipFill>
        <p:spPr bwMode="auto">
          <a:xfrm>
            <a:off x="4582840" y="5551097"/>
            <a:ext cx="1957660" cy="3918703"/>
          </a:xfrm>
          <a:prstGeom prst="rect">
            <a:avLst/>
          </a:prstGeom>
        </p:spPr>
      </p:pic>
      <p:sp>
        <p:nvSpPr>
          <p:cNvPr id="13" name="Textfeld 12"/>
          <p:cNvSpPr txBox="1"/>
          <p:nvPr/>
        </p:nvSpPr>
        <p:spPr bwMode="auto">
          <a:xfrm>
            <a:off x="2544340" y="5476185"/>
            <a:ext cx="1763624"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dirty="0">
                <a:solidFill>
                  <a:schemeClr val="accent1">
                    <a:lumMod val="75000"/>
                  </a:schemeClr>
                </a:solidFill>
                <a:latin typeface="Noteworthy Light"/>
                <a:ea typeface="Noteworthy Light"/>
              </a:rPr>
              <a:t>Nach einer Weile</a:t>
            </a:r>
            <a:endParaRPr dirty="0"/>
          </a:p>
        </p:txBody>
      </p:sp>
      <p:pic>
        <p:nvPicPr>
          <p:cNvPr id="42" name="Picture 4" descr="Icon, Symbol, Stift, Bleistift, Design">
            <a:extLst>
              <a:ext uri="{FF2B5EF4-FFF2-40B4-BE49-F238E27FC236}">
                <a16:creationId xmlns:a16="http://schemas.microsoft.com/office/drawing/2014/main" id="{3BA24AD8-11F5-4FCD-9EFF-97626ECA6154}"/>
              </a:ext>
            </a:extLst>
          </p:cNvPr>
          <p:cNvPicPr>
            <a:picLocks noChangeAspect="1" noChangeArrowheads="1"/>
          </p:cNvPicPr>
          <p:nvPr/>
        </p:nvPicPr>
        <p:blipFill>
          <a:blip r:embed="rId6">
            <a:duotone>
              <a:schemeClr val="accent6">
                <a:shade val="45000"/>
                <a:satMod val="135000"/>
              </a:schemeClr>
              <a:prstClr val="white"/>
            </a:duotone>
          </a:blip>
          <a:stretch/>
        </p:blipFill>
        <p:spPr bwMode="auto">
          <a:xfrm>
            <a:off x="5799221" y="1206561"/>
            <a:ext cx="594960" cy="594960"/>
          </a:xfrm>
          <a:prstGeom prst="rect">
            <a:avLst/>
          </a:prstGeom>
          <a:noFill/>
          <a:ln>
            <a:noFill/>
          </a:ln>
        </p:spPr>
      </p:pic>
    </p:spTree>
    <p:extLst>
      <p:ext uri="{BB962C8B-B14F-4D97-AF65-F5344CB8AC3E}">
        <p14:creationId xmlns:p14="http://schemas.microsoft.com/office/powerpoint/2010/main" val="595183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2866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 name="Grafik 14" descr="Ein Bild, das Zeichnung, Entwurf, Clipart, Darstellung enthält.&#10;&#10;Automatisch generierte Beschreibung"/>
          <p:cNvPicPr>
            <a:picLocks noChangeAspect="1"/>
          </p:cNvPicPr>
          <p:nvPr/>
        </p:nvPicPr>
        <p:blipFill>
          <a:blip r:embed="rId2">
            <a:clrChange>
              <a:clrFrom>
                <a:srgbClr val="FFFEFF"/>
              </a:clrFrom>
              <a:clrTo>
                <a:srgbClr val="FFFEFF">
                  <a:alpha val="0"/>
                </a:srgbClr>
              </a:clrTo>
            </a:clrChange>
          </a:blip>
          <a:srcRect b="56793"/>
          <a:stretch/>
        </p:blipFill>
        <p:spPr bwMode="auto">
          <a:xfrm>
            <a:off x="339304" y="3381132"/>
            <a:ext cx="1555551" cy="1358297"/>
          </a:xfrm>
          <a:prstGeom prst="rect">
            <a:avLst/>
          </a:prstGeom>
        </p:spPr>
      </p:pic>
      <p:sp>
        <p:nvSpPr>
          <p:cNvPr id="401" name="TextBox 2"/>
          <p:cNvSpPr txBox="1"/>
          <p:nvPr/>
        </p:nvSpPr>
        <p:spPr bwMode="auto">
          <a:xfrm>
            <a:off x="268413" y="422551"/>
            <a:ext cx="5922650"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3.2a: Satzanfänge sortieren</a:t>
            </a:r>
            <a:endParaRPr sz="2200" spc="50" dirty="0"/>
          </a:p>
        </p:txBody>
      </p:sp>
      <p:grpSp>
        <p:nvGrpSpPr>
          <p:cNvPr id="407" name="Gruppieren 1"/>
          <p:cNvGrpSpPr/>
          <p:nvPr/>
        </p:nvGrpSpPr>
        <p:grpSpPr bwMode="auto">
          <a:xfrm>
            <a:off x="459292" y="1185126"/>
            <a:ext cx="4677020" cy="414657"/>
            <a:chOff x="-15343" y="-110719"/>
            <a:chExt cx="5056510" cy="387522"/>
          </a:xfrm>
        </p:grpSpPr>
        <p:sp>
          <p:nvSpPr>
            <p:cNvPr id="403" name="TextBox 7"/>
            <p:cNvSpPr txBox="1"/>
            <p:nvPr/>
          </p:nvSpPr>
          <p:spPr bwMode="auto">
            <a:xfrm>
              <a:off x="350423" y="-110719"/>
              <a:ext cx="4690744" cy="345159"/>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Schreibe die Satzanfänge in die Tabelle. Die Farben helfen dir.</a:t>
              </a:r>
              <a:endParaRPr spc="50" dirty="0"/>
            </a:p>
          </p:txBody>
        </p:sp>
        <p:grpSp>
          <p:nvGrpSpPr>
            <p:cNvPr id="406" name="Oval 8"/>
            <p:cNvGrpSpPr/>
            <p:nvPr/>
          </p:nvGrpSpPr>
          <p:grpSpPr bwMode="auto">
            <a:xfrm>
              <a:off x="-15343" y="-88968"/>
              <a:ext cx="365766" cy="365771"/>
              <a:chOff x="-15341" y="-88967"/>
              <a:chExt cx="365764" cy="365769"/>
            </a:xfrm>
          </p:grpSpPr>
          <p:sp>
            <p:nvSpPr>
              <p:cNvPr id="404" name="Circle"/>
              <p:cNvSpPr/>
              <p:nvPr/>
            </p:nvSpPr>
            <p:spPr bwMode="auto">
              <a:xfrm>
                <a:off x="-15341" y="-88967"/>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2081" y="78003"/>
                      <a:pt x="106872" y="-384"/>
                      <a:pt x="182882" y="0"/>
                    </a:cubicBezTo>
                    <a:cubicBezTo>
                      <a:pt x="269568" y="11728"/>
                      <a:pt x="391302" y="77973"/>
                      <a:pt x="365764" y="182885"/>
                    </a:cubicBezTo>
                    <a:cubicBezTo>
                      <a:pt x="362270" y="282035"/>
                      <a:pt x="279914" y="372637"/>
                      <a:pt x="182882" y="365770"/>
                    </a:cubicBezTo>
                    <a:cubicBezTo>
                      <a:pt x="81725" y="344462"/>
                      <a:pt x="-19287" y="291602"/>
                      <a:pt x="0" y="182885"/>
                    </a:cubicBezTo>
                    <a:close/>
                  </a:path>
                  <a:path w="365764" h="365769" stroke="0" extrusionOk="0">
                    <a:moveTo>
                      <a:pt x="0" y="182885"/>
                    </a:moveTo>
                    <a:cubicBezTo>
                      <a:pt x="-20820" y="91564"/>
                      <a:pt x="84313" y="21582"/>
                      <a:pt x="182882" y="0"/>
                    </a:cubicBezTo>
                    <a:cubicBezTo>
                      <a:pt x="296955" y="10443"/>
                      <a:pt x="344857" y="102777"/>
                      <a:pt x="365764" y="182885"/>
                    </a:cubicBezTo>
                    <a:cubicBezTo>
                      <a:pt x="372052" y="294594"/>
                      <a:pt x="284216" y="352991"/>
                      <a:pt x="182882" y="365770"/>
                    </a:cubicBezTo>
                    <a:cubicBezTo>
                      <a:pt x="108835" y="373142"/>
                      <a:pt x="19379" y="263928"/>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5" name="1"/>
              <p:cNvSpPr txBox="1"/>
              <p:nvPr/>
            </p:nvSpPr>
            <p:spPr bwMode="auto">
              <a:xfrm>
                <a:off x="90294" y="43246"/>
                <a:ext cx="154495" cy="101334"/>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graphicFrame>
        <p:nvGraphicFramePr>
          <p:cNvPr id="25" name="Tabelle 2"/>
          <p:cNvGraphicFramePr>
            <a:graphicFrameLocks noGrp="1"/>
          </p:cNvGraphicFramePr>
          <p:nvPr/>
        </p:nvGraphicFramePr>
        <p:xfrm>
          <a:off x="531540" y="4739429"/>
          <a:ext cx="6035283" cy="4861959"/>
        </p:xfrm>
        <a:graphic>
          <a:graphicData uri="http://schemas.openxmlformats.org/drawingml/2006/table">
            <a:tbl>
              <a:tblPr firstRow="1" bandRow="1">
                <a:tableStyleId>{5940675A-B579-460E-94D1-54222C63F5DA}</a:tableStyleId>
              </a:tblPr>
              <a:tblGrid>
                <a:gridCol w="2011761">
                  <a:extLst>
                    <a:ext uri="{9D8B030D-6E8A-4147-A177-3AD203B41FA5}">
                      <a16:colId xmlns:a16="http://schemas.microsoft.com/office/drawing/2014/main" val="20000"/>
                    </a:ext>
                  </a:extLst>
                </a:gridCol>
                <a:gridCol w="2011761">
                  <a:extLst>
                    <a:ext uri="{9D8B030D-6E8A-4147-A177-3AD203B41FA5}">
                      <a16:colId xmlns:a16="http://schemas.microsoft.com/office/drawing/2014/main" val="20001"/>
                    </a:ext>
                  </a:extLst>
                </a:gridCol>
                <a:gridCol w="2011761">
                  <a:extLst>
                    <a:ext uri="{9D8B030D-6E8A-4147-A177-3AD203B41FA5}">
                      <a16:colId xmlns:a16="http://schemas.microsoft.com/office/drawing/2014/main" val="20002"/>
                    </a:ext>
                  </a:extLst>
                </a:gridCol>
              </a:tblGrid>
              <a:tr h="729920">
                <a:tc>
                  <a:txBody>
                    <a:bodyPr/>
                    <a:lstStyle/>
                    <a:p>
                      <a:pPr algn="ctr">
                        <a:defRPr/>
                      </a:pPr>
                      <a:r>
                        <a:rPr lang="de-DE" sz="1600" b="1">
                          <a:latin typeface="Kollektif"/>
                        </a:rPr>
                        <a:t>A</a:t>
                      </a:r>
                      <a:r>
                        <a:rPr lang="de-DE" sz="1600">
                          <a:latin typeface="Kollektif"/>
                        </a:rPr>
                        <a:t>nfang</a:t>
                      </a:r>
                      <a:endParaRPr/>
                    </a:p>
                  </a:txBody>
                  <a:tcPr>
                    <a:solidFill>
                      <a:schemeClr val="accent4">
                        <a:lumMod val="20000"/>
                        <a:lumOff val="80000"/>
                      </a:schemeClr>
                    </a:solidFill>
                  </a:tcPr>
                </a:tc>
                <a:tc>
                  <a:txBody>
                    <a:bodyPr/>
                    <a:lstStyle/>
                    <a:p>
                      <a:pPr algn="ctr">
                        <a:defRPr/>
                      </a:pPr>
                      <a:r>
                        <a:rPr lang="de-DE" sz="1600" b="1">
                          <a:latin typeface="Kollektif"/>
                        </a:rPr>
                        <a:t>H</a:t>
                      </a:r>
                      <a:r>
                        <a:rPr lang="de-DE" sz="1600">
                          <a:latin typeface="Kollektif"/>
                        </a:rPr>
                        <a:t>auptteil</a:t>
                      </a:r>
                      <a:endParaRPr/>
                    </a:p>
                  </a:txBody>
                  <a:tcPr>
                    <a:solidFill>
                      <a:schemeClr val="accent6">
                        <a:lumMod val="20000"/>
                        <a:lumOff val="80000"/>
                      </a:schemeClr>
                    </a:solidFill>
                  </a:tcPr>
                </a:tc>
                <a:tc>
                  <a:txBody>
                    <a:bodyPr/>
                    <a:lstStyle/>
                    <a:p>
                      <a:pPr algn="ctr">
                        <a:defRPr/>
                      </a:pPr>
                      <a:r>
                        <a:rPr lang="de-DE" sz="1600" b="1" dirty="0">
                          <a:latin typeface="Kollektif"/>
                        </a:rPr>
                        <a:t>A</a:t>
                      </a:r>
                      <a:r>
                        <a:rPr lang="de-DE" sz="1600" dirty="0">
                          <a:latin typeface="Kollektif"/>
                        </a:rPr>
                        <a:t>bschluss</a:t>
                      </a:r>
                      <a:endParaRPr dirty="0"/>
                    </a:p>
                  </a:txBody>
                  <a:tcPr>
                    <a:solidFill>
                      <a:schemeClr val="accent5">
                        <a:lumMod val="20000"/>
                        <a:lumOff val="80000"/>
                      </a:schemeClr>
                    </a:solidFill>
                  </a:tcPr>
                </a:tc>
                <a:extLst>
                  <a:ext uri="{0D108BD9-81ED-4DB2-BD59-A6C34878D82A}">
                    <a16:rowId xmlns:a16="http://schemas.microsoft.com/office/drawing/2014/main" val="10000"/>
                  </a:ext>
                </a:extLst>
              </a:tr>
              <a:tr h="4132039">
                <a:tc>
                  <a:txBody>
                    <a:bodyPr/>
                    <a:lstStyle/>
                    <a:p>
                      <a:pPr algn="ctr">
                        <a:defRPr/>
                      </a:pPr>
                      <a:endParaRPr lang="de-DE" sz="1300">
                        <a:latin typeface="Kollektif"/>
                      </a:endParaRPr>
                    </a:p>
                  </a:txBody>
                  <a:tcPr>
                    <a:solidFill>
                      <a:schemeClr val="accent4">
                        <a:lumMod val="20000"/>
                        <a:lumOff val="80000"/>
                      </a:schemeClr>
                    </a:solidFill>
                  </a:tcPr>
                </a:tc>
                <a:tc>
                  <a:txBody>
                    <a:bodyPr/>
                    <a:lstStyle/>
                    <a:p>
                      <a:pPr algn="l">
                        <a:defRPr/>
                      </a:pPr>
                      <a:endParaRPr lang="de-DE" sz="1800">
                        <a:solidFill>
                          <a:schemeClr val="accent5">
                            <a:lumMod val="75000"/>
                          </a:schemeClr>
                        </a:solidFill>
                        <a:latin typeface="Noteworthy Light"/>
                        <a:ea typeface="Noteworthy Light"/>
                      </a:endParaRPr>
                    </a:p>
                  </a:txBody>
                  <a:tcPr>
                    <a:solidFill>
                      <a:schemeClr val="accent6">
                        <a:lumMod val="20000"/>
                        <a:lumOff val="80000"/>
                      </a:schemeClr>
                    </a:solidFill>
                  </a:tcPr>
                </a:tc>
                <a:tc>
                  <a:txBody>
                    <a:bodyPr/>
                    <a:lstStyle/>
                    <a:p>
                      <a:pPr algn="ctr">
                        <a:defRPr/>
                      </a:pPr>
                      <a:endParaRPr lang="de-DE" sz="1300" dirty="0">
                        <a:latin typeface="Kollektif"/>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26" name="Textfeld 25"/>
          <p:cNvSpPr txBox="1"/>
          <p:nvPr/>
        </p:nvSpPr>
        <p:spPr bwMode="auto">
          <a:xfrm rot="232327">
            <a:off x="902618" y="2237272"/>
            <a:ext cx="662361" cy="307777"/>
          </a:xfrm>
          <a:custGeom>
            <a:avLst/>
            <a:gdLst>
              <a:gd name="connsiteX0" fmla="*/ 0 w 662361"/>
              <a:gd name="connsiteY0" fmla="*/ 0 h 307777"/>
              <a:gd name="connsiteX1" fmla="*/ 331181 w 662361"/>
              <a:gd name="connsiteY1" fmla="*/ 0 h 307777"/>
              <a:gd name="connsiteX2" fmla="*/ 662361 w 662361"/>
              <a:gd name="connsiteY2" fmla="*/ 0 h 307777"/>
              <a:gd name="connsiteX3" fmla="*/ 662361 w 662361"/>
              <a:gd name="connsiteY3" fmla="*/ 307777 h 307777"/>
              <a:gd name="connsiteX4" fmla="*/ 324557 w 662361"/>
              <a:gd name="connsiteY4" fmla="*/ 307777 h 307777"/>
              <a:gd name="connsiteX5" fmla="*/ 0 w 662361"/>
              <a:gd name="connsiteY5" fmla="*/ 307777 h 307777"/>
              <a:gd name="connsiteX6" fmla="*/ 0 w 662361"/>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61" h="307777" fill="none" extrusionOk="0">
                <a:moveTo>
                  <a:pt x="0" y="0"/>
                </a:moveTo>
                <a:cubicBezTo>
                  <a:pt x="81204" y="-38336"/>
                  <a:pt x="224751" y="22189"/>
                  <a:pt x="331181" y="0"/>
                </a:cubicBezTo>
                <a:cubicBezTo>
                  <a:pt x="437611" y="-22189"/>
                  <a:pt x="570619" y="19029"/>
                  <a:pt x="662361" y="0"/>
                </a:cubicBezTo>
                <a:cubicBezTo>
                  <a:pt x="686235" y="70138"/>
                  <a:pt x="644935" y="193355"/>
                  <a:pt x="662361" y="307777"/>
                </a:cubicBezTo>
                <a:cubicBezTo>
                  <a:pt x="496751" y="342649"/>
                  <a:pt x="397463" y="306783"/>
                  <a:pt x="324557" y="307777"/>
                </a:cubicBezTo>
                <a:cubicBezTo>
                  <a:pt x="251651" y="308771"/>
                  <a:pt x="150236" y="296592"/>
                  <a:pt x="0" y="307777"/>
                </a:cubicBezTo>
                <a:cubicBezTo>
                  <a:pt x="-29943" y="200925"/>
                  <a:pt x="4327" y="127702"/>
                  <a:pt x="0" y="0"/>
                </a:cubicBezTo>
                <a:close/>
              </a:path>
              <a:path w="662361" h="307777" stroke="0" extrusionOk="0">
                <a:moveTo>
                  <a:pt x="0" y="0"/>
                </a:moveTo>
                <a:cubicBezTo>
                  <a:pt x="76566" y="-37097"/>
                  <a:pt x="176492" y="19434"/>
                  <a:pt x="344428" y="0"/>
                </a:cubicBezTo>
                <a:cubicBezTo>
                  <a:pt x="512364" y="-19434"/>
                  <a:pt x="576512" y="19799"/>
                  <a:pt x="662361" y="0"/>
                </a:cubicBezTo>
                <a:cubicBezTo>
                  <a:pt x="672882" y="117439"/>
                  <a:pt x="639209" y="167123"/>
                  <a:pt x="662361" y="307777"/>
                </a:cubicBezTo>
                <a:cubicBezTo>
                  <a:pt x="512768" y="331358"/>
                  <a:pt x="471038" y="284973"/>
                  <a:pt x="324557" y="307777"/>
                </a:cubicBezTo>
                <a:cubicBezTo>
                  <a:pt x="178076" y="330581"/>
                  <a:pt x="109593" y="292571"/>
                  <a:pt x="0" y="307777"/>
                </a:cubicBezTo>
                <a:cubicBezTo>
                  <a:pt x="-27221" y="194827"/>
                  <a:pt x="1080" y="113725"/>
                  <a:pt x="0" y="0"/>
                </a:cubicBezTo>
                <a:close/>
              </a:path>
            </a:pathLst>
          </a:custGeom>
          <a:solidFill>
            <a:schemeClr val="accent4">
              <a:lumMod val="20000"/>
              <a:lumOff val="80000"/>
            </a:schemeClr>
          </a:solidFill>
          <a:ln w="12700" cap="flat">
            <a:solidFill>
              <a:schemeClr val="accent4">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Zuerst</a:t>
            </a:r>
            <a:endParaRPr dirty="0"/>
          </a:p>
        </p:txBody>
      </p:sp>
      <p:sp>
        <p:nvSpPr>
          <p:cNvPr id="27" name="Textfeld 26"/>
          <p:cNvSpPr txBox="1"/>
          <p:nvPr/>
        </p:nvSpPr>
        <p:spPr bwMode="auto">
          <a:xfrm rot="357279">
            <a:off x="4150177" y="2056810"/>
            <a:ext cx="1353256" cy="307777"/>
          </a:xfrm>
          <a:custGeom>
            <a:avLst/>
            <a:gdLst>
              <a:gd name="connsiteX0" fmla="*/ 0 w 1353256"/>
              <a:gd name="connsiteY0" fmla="*/ 0 h 307777"/>
              <a:gd name="connsiteX1" fmla="*/ 437553 w 1353256"/>
              <a:gd name="connsiteY1" fmla="*/ 0 h 307777"/>
              <a:gd name="connsiteX2" fmla="*/ 875106 w 1353256"/>
              <a:gd name="connsiteY2" fmla="*/ 0 h 307777"/>
              <a:gd name="connsiteX3" fmla="*/ 1353256 w 1353256"/>
              <a:gd name="connsiteY3" fmla="*/ 0 h 307777"/>
              <a:gd name="connsiteX4" fmla="*/ 1353256 w 1353256"/>
              <a:gd name="connsiteY4" fmla="*/ 307777 h 307777"/>
              <a:gd name="connsiteX5" fmla="*/ 888638 w 1353256"/>
              <a:gd name="connsiteY5" fmla="*/ 307777 h 307777"/>
              <a:gd name="connsiteX6" fmla="*/ 410488 w 1353256"/>
              <a:gd name="connsiteY6" fmla="*/ 307777 h 307777"/>
              <a:gd name="connsiteX7" fmla="*/ 0 w 1353256"/>
              <a:gd name="connsiteY7" fmla="*/ 307777 h 307777"/>
              <a:gd name="connsiteX8" fmla="*/ 0 w 1353256"/>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256" h="307777" fill="none" extrusionOk="0">
                <a:moveTo>
                  <a:pt x="0" y="0"/>
                </a:moveTo>
                <a:cubicBezTo>
                  <a:pt x="93275" y="-13666"/>
                  <a:pt x="295368" y="48761"/>
                  <a:pt x="437553" y="0"/>
                </a:cubicBezTo>
                <a:cubicBezTo>
                  <a:pt x="579738" y="-48761"/>
                  <a:pt x="727235" y="4265"/>
                  <a:pt x="875106" y="0"/>
                </a:cubicBezTo>
                <a:cubicBezTo>
                  <a:pt x="1022977" y="-4265"/>
                  <a:pt x="1194498" y="14095"/>
                  <a:pt x="1353256" y="0"/>
                </a:cubicBezTo>
                <a:cubicBezTo>
                  <a:pt x="1390127" y="96463"/>
                  <a:pt x="1338482" y="207405"/>
                  <a:pt x="1353256" y="307777"/>
                </a:cubicBezTo>
                <a:cubicBezTo>
                  <a:pt x="1151272" y="349839"/>
                  <a:pt x="1077590" y="291472"/>
                  <a:pt x="888638" y="307777"/>
                </a:cubicBezTo>
                <a:cubicBezTo>
                  <a:pt x="699686" y="324082"/>
                  <a:pt x="611961" y="256646"/>
                  <a:pt x="410488" y="307777"/>
                </a:cubicBezTo>
                <a:cubicBezTo>
                  <a:pt x="209015" y="358908"/>
                  <a:pt x="196547" y="262686"/>
                  <a:pt x="0" y="307777"/>
                </a:cubicBezTo>
                <a:cubicBezTo>
                  <a:pt x="-2823" y="175848"/>
                  <a:pt x="12513" y="99812"/>
                  <a:pt x="0" y="0"/>
                </a:cubicBezTo>
                <a:close/>
              </a:path>
              <a:path w="1353256" h="307777" stroke="0" extrusionOk="0">
                <a:moveTo>
                  <a:pt x="0" y="0"/>
                </a:moveTo>
                <a:cubicBezTo>
                  <a:pt x="121337" y="-54562"/>
                  <a:pt x="253815" y="33561"/>
                  <a:pt x="478150" y="0"/>
                </a:cubicBezTo>
                <a:cubicBezTo>
                  <a:pt x="702485" y="-33561"/>
                  <a:pt x="819920" y="46900"/>
                  <a:pt x="929236" y="0"/>
                </a:cubicBezTo>
                <a:cubicBezTo>
                  <a:pt x="1038552" y="-46900"/>
                  <a:pt x="1145818" y="35416"/>
                  <a:pt x="1353256" y="0"/>
                </a:cubicBezTo>
                <a:cubicBezTo>
                  <a:pt x="1363086" y="115806"/>
                  <a:pt x="1336595" y="169880"/>
                  <a:pt x="1353256" y="307777"/>
                </a:cubicBezTo>
                <a:cubicBezTo>
                  <a:pt x="1236649" y="322770"/>
                  <a:pt x="1023670" y="256020"/>
                  <a:pt x="902171" y="307777"/>
                </a:cubicBezTo>
                <a:cubicBezTo>
                  <a:pt x="780672" y="359534"/>
                  <a:pt x="579138" y="280189"/>
                  <a:pt x="478150" y="307777"/>
                </a:cubicBezTo>
                <a:cubicBezTo>
                  <a:pt x="377162" y="335365"/>
                  <a:pt x="103071" y="257170"/>
                  <a:pt x="0" y="307777"/>
                </a:cubicBezTo>
                <a:cubicBezTo>
                  <a:pt x="-32228" y="199421"/>
                  <a:pt x="36102" y="151541"/>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Nach einiger Zeit</a:t>
            </a:r>
            <a:endParaRPr dirty="0"/>
          </a:p>
        </p:txBody>
      </p:sp>
      <p:sp>
        <p:nvSpPr>
          <p:cNvPr id="28" name="Textfeld 27"/>
          <p:cNvSpPr txBox="1"/>
          <p:nvPr/>
        </p:nvSpPr>
        <p:spPr bwMode="auto">
          <a:xfrm>
            <a:off x="1846577" y="3335803"/>
            <a:ext cx="542136" cy="307777"/>
          </a:xfrm>
          <a:custGeom>
            <a:avLst/>
            <a:gdLst>
              <a:gd name="connsiteX0" fmla="*/ 0 w 542136"/>
              <a:gd name="connsiteY0" fmla="*/ 0 h 307777"/>
              <a:gd name="connsiteX1" fmla="*/ 542136 w 542136"/>
              <a:gd name="connsiteY1" fmla="*/ 0 h 307777"/>
              <a:gd name="connsiteX2" fmla="*/ 542136 w 542136"/>
              <a:gd name="connsiteY2" fmla="*/ 307777 h 307777"/>
              <a:gd name="connsiteX3" fmla="*/ 0 w 542136"/>
              <a:gd name="connsiteY3" fmla="*/ 307777 h 307777"/>
              <a:gd name="connsiteX4" fmla="*/ 0 w 5421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36" h="307777" fill="none" extrusionOk="0">
                <a:moveTo>
                  <a:pt x="0" y="0"/>
                </a:moveTo>
                <a:cubicBezTo>
                  <a:pt x="146488" y="-25911"/>
                  <a:pt x="404055" y="56575"/>
                  <a:pt x="542136" y="0"/>
                </a:cubicBezTo>
                <a:cubicBezTo>
                  <a:pt x="552266" y="98802"/>
                  <a:pt x="537431" y="200689"/>
                  <a:pt x="542136" y="307777"/>
                </a:cubicBezTo>
                <a:cubicBezTo>
                  <a:pt x="420189" y="318753"/>
                  <a:pt x="164004" y="300124"/>
                  <a:pt x="0" y="307777"/>
                </a:cubicBezTo>
                <a:cubicBezTo>
                  <a:pt x="-9237" y="159116"/>
                  <a:pt x="36890" y="110567"/>
                  <a:pt x="0" y="0"/>
                </a:cubicBezTo>
                <a:close/>
              </a:path>
              <a:path w="542136" h="307777" stroke="0" extrusionOk="0">
                <a:moveTo>
                  <a:pt x="0" y="0"/>
                </a:moveTo>
                <a:cubicBezTo>
                  <a:pt x="223230" y="-52855"/>
                  <a:pt x="353201" y="41697"/>
                  <a:pt x="542136" y="0"/>
                </a:cubicBezTo>
                <a:cubicBezTo>
                  <a:pt x="561654" y="140619"/>
                  <a:pt x="530487" y="156474"/>
                  <a:pt x="542136" y="307777"/>
                </a:cubicBezTo>
                <a:cubicBezTo>
                  <a:pt x="385361" y="365151"/>
                  <a:pt x="164447" y="273388"/>
                  <a:pt x="0" y="307777"/>
                </a:cubicBezTo>
                <a:cubicBezTo>
                  <a:pt x="-32198" y="161402"/>
                  <a:pt x="12069" y="113370"/>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Dann</a:t>
            </a:r>
            <a:endParaRPr dirty="0"/>
          </a:p>
        </p:txBody>
      </p:sp>
      <p:sp>
        <p:nvSpPr>
          <p:cNvPr id="29" name="Textfeld 28"/>
          <p:cNvSpPr txBox="1"/>
          <p:nvPr/>
        </p:nvSpPr>
        <p:spPr bwMode="auto">
          <a:xfrm rot="21383478">
            <a:off x="5650158" y="2995717"/>
            <a:ext cx="697627" cy="307777"/>
          </a:xfrm>
          <a:custGeom>
            <a:avLst/>
            <a:gdLst>
              <a:gd name="connsiteX0" fmla="*/ 0 w 697627"/>
              <a:gd name="connsiteY0" fmla="*/ 0 h 307777"/>
              <a:gd name="connsiteX1" fmla="*/ 348814 w 697627"/>
              <a:gd name="connsiteY1" fmla="*/ 0 h 307777"/>
              <a:gd name="connsiteX2" fmla="*/ 697627 w 697627"/>
              <a:gd name="connsiteY2" fmla="*/ 0 h 307777"/>
              <a:gd name="connsiteX3" fmla="*/ 697627 w 697627"/>
              <a:gd name="connsiteY3" fmla="*/ 307777 h 307777"/>
              <a:gd name="connsiteX4" fmla="*/ 341837 w 697627"/>
              <a:gd name="connsiteY4" fmla="*/ 307777 h 307777"/>
              <a:gd name="connsiteX5" fmla="*/ 0 w 697627"/>
              <a:gd name="connsiteY5" fmla="*/ 307777 h 307777"/>
              <a:gd name="connsiteX6" fmla="*/ 0 w 697627"/>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627" h="307777" fill="none" extrusionOk="0">
                <a:moveTo>
                  <a:pt x="0" y="0"/>
                </a:moveTo>
                <a:cubicBezTo>
                  <a:pt x="102137" y="-36485"/>
                  <a:pt x="175862" y="8027"/>
                  <a:pt x="348814" y="0"/>
                </a:cubicBezTo>
                <a:cubicBezTo>
                  <a:pt x="521766" y="-8027"/>
                  <a:pt x="590750" y="22598"/>
                  <a:pt x="697627" y="0"/>
                </a:cubicBezTo>
                <a:cubicBezTo>
                  <a:pt x="721501" y="70138"/>
                  <a:pt x="680201" y="193355"/>
                  <a:pt x="697627" y="307777"/>
                </a:cubicBezTo>
                <a:cubicBezTo>
                  <a:pt x="586157" y="347979"/>
                  <a:pt x="420205" y="300648"/>
                  <a:pt x="341837" y="307777"/>
                </a:cubicBezTo>
                <a:cubicBezTo>
                  <a:pt x="263469" y="314906"/>
                  <a:pt x="98490" y="275773"/>
                  <a:pt x="0" y="307777"/>
                </a:cubicBezTo>
                <a:cubicBezTo>
                  <a:pt x="-29943" y="200925"/>
                  <a:pt x="4327" y="127702"/>
                  <a:pt x="0" y="0"/>
                </a:cubicBezTo>
                <a:close/>
              </a:path>
              <a:path w="697627" h="307777" stroke="0" extrusionOk="0">
                <a:moveTo>
                  <a:pt x="0" y="0"/>
                </a:moveTo>
                <a:cubicBezTo>
                  <a:pt x="138207" y="-17598"/>
                  <a:pt x="242298" y="35427"/>
                  <a:pt x="362766" y="0"/>
                </a:cubicBezTo>
                <a:cubicBezTo>
                  <a:pt x="483234" y="-35427"/>
                  <a:pt x="615395" y="11600"/>
                  <a:pt x="697627" y="0"/>
                </a:cubicBezTo>
                <a:cubicBezTo>
                  <a:pt x="708148" y="117439"/>
                  <a:pt x="674475" y="167123"/>
                  <a:pt x="697627" y="307777"/>
                </a:cubicBezTo>
                <a:cubicBezTo>
                  <a:pt x="597574" y="314683"/>
                  <a:pt x="440251" y="269515"/>
                  <a:pt x="341837" y="307777"/>
                </a:cubicBezTo>
                <a:cubicBezTo>
                  <a:pt x="243423" y="346039"/>
                  <a:pt x="121660" y="279108"/>
                  <a:pt x="0" y="307777"/>
                </a:cubicBezTo>
                <a:cubicBezTo>
                  <a:pt x="-27221" y="194827"/>
                  <a:pt x="1080" y="113725"/>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Danach</a:t>
            </a:r>
            <a:endParaRPr/>
          </a:p>
        </p:txBody>
      </p:sp>
      <p:sp>
        <p:nvSpPr>
          <p:cNvPr id="30" name="Textfeld 29"/>
          <p:cNvSpPr txBox="1"/>
          <p:nvPr/>
        </p:nvSpPr>
        <p:spPr bwMode="auto">
          <a:xfrm rot="871082">
            <a:off x="5900420" y="1980133"/>
            <a:ext cx="489235" cy="307777"/>
          </a:xfrm>
          <a:custGeom>
            <a:avLst/>
            <a:gdLst>
              <a:gd name="connsiteX0" fmla="*/ 0 w 489236"/>
              <a:gd name="connsiteY0" fmla="*/ 0 h 307777"/>
              <a:gd name="connsiteX1" fmla="*/ 489236 w 489236"/>
              <a:gd name="connsiteY1" fmla="*/ 0 h 307777"/>
              <a:gd name="connsiteX2" fmla="*/ 489236 w 489236"/>
              <a:gd name="connsiteY2" fmla="*/ 307777 h 307777"/>
              <a:gd name="connsiteX3" fmla="*/ 0 w 489236"/>
              <a:gd name="connsiteY3" fmla="*/ 307777 h 307777"/>
              <a:gd name="connsiteX4" fmla="*/ 0 w 489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36" h="307777" fill="none" extrusionOk="0">
                <a:moveTo>
                  <a:pt x="0" y="0"/>
                </a:moveTo>
                <a:cubicBezTo>
                  <a:pt x="174281" y="-18836"/>
                  <a:pt x="320906" y="2417"/>
                  <a:pt x="489236" y="0"/>
                </a:cubicBezTo>
                <a:cubicBezTo>
                  <a:pt x="499366" y="98802"/>
                  <a:pt x="484531" y="200689"/>
                  <a:pt x="489236" y="307777"/>
                </a:cubicBezTo>
                <a:cubicBezTo>
                  <a:pt x="355026" y="311617"/>
                  <a:pt x="216121" y="296090"/>
                  <a:pt x="0" y="307777"/>
                </a:cubicBezTo>
                <a:cubicBezTo>
                  <a:pt x="-9237" y="159116"/>
                  <a:pt x="36890" y="110567"/>
                  <a:pt x="0" y="0"/>
                </a:cubicBezTo>
                <a:close/>
              </a:path>
              <a:path w="489236" h="307777" stroke="0" extrusionOk="0">
                <a:moveTo>
                  <a:pt x="0" y="0"/>
                </a:moveTo>
                <a:cubicBezTo>
                  <a:pt x="193682" y="-18431"/>
                  <a:pt x="349541" y="38862"/>
                  <a:pt x="489236" y="0"/>
                </a:cubicBezTo>
                <a:cubicBezTo>
                  <a:pt x="508754" y="140619"/>
                  <a:pt x="477587" y="156474"/>
                  <a:pt x="489236" y="307777"/>
                </a:cubicBezTo>
                <a:cubicBezTo>
                  <a:pt x="309574" y="333261"/>
                  <a:pt x="144622" y="297340"/>
                  <a:pt x="0" y="307777"/>
                </a:cubicBezTo>
                <a:cubicBezTo>
                  <a:pt x="-32198" y="161402"/>
                  <a:pt x="12069" y="113370"/>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Bald</a:t>
            </a:r>
            <a:endParaRPr dirty="0"/>
          </a:p>
        </p:txBody>
      </p:sp>
      <p:sp>
        <p:nvSpPr>
          <p:cNvPr id="31" name="Textfeld 30"/>
          <p:cNvSpPr txBox="1"/>
          <p:nvPr/>
        </p:nvSpPr>
        <p:spPr bwMode="auto">
          <a:xfrm rot="21383478">
            <a:off x="3602309" y="2663348"/>
            <a:ext cx="1079142" cy="307777"/>
          </a:xfrm>
          <a:custGeom>
            <a:avLst/>
            <a:gdLst>
              <a:gd name="connsiteX0" fmla="*/ 0 w 1079142"/>
              <a:gd name="connsiteY0" fmla="*/ 0 h 307777"/>
              <a:gd name="connsiteX1" fmla="*/ 539571 w 1079142"/>
              <a:gd name="connsiteY1" fmla="*/ 0 h 307777"/>
              <a:gd name="connsiteX2" fmla="*/ 1079142 w 1079142"/>
              <a:gd name="connsiteY2" fmla="*/ 0 h 307777"/>
              <a:gd name="connsiteX3" fmla="*/ 1079142 w 1079142"/>
              <a:gd name="connsiteY3" fmla="*/ 307777 h 307777"/>
              <a:gd name="connsiteX4" fmla="*/ 528780 w 1079142"/>
              <a:gd name="connsiteY4" fmla="*/ 307777 h 307777"/>
              <a:gd name="connsiteX5" fmla="*/ 0 w 1079142"/>
              <a:gd name="connsiteY5" fmla="*/ 307777 h 307777"/>
              <a:gd name="connsiteX6" fmla="*/ 0 w 1079142"/>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42" h="307777" fill="none" extrusionOk="0">
                <a:moveTo>
                  <a:pt x="0" y="0"/>
                </a:moveTo>
                <a:cubicBezTo>
                  <a:pt x="117305" y="-1201"/>
                  <a:pt x="423729" y="4329"/>
                  <a:pt x="539571" y="0"/>
                </a:cubicBezTo>
                <a:cubicBezTo>
                  <a:pt x="655413" y="-4329"/>
                  <a:pt x="883760" y="58924"/>
                  <a:pt x="1079142" y="0"/>
                </a:cubicBezTo>
                <a:cubicBezTo>
                  <a:pt x="1103016" y="70138"/>
                  <a:pt x="1061716" y="193355"/>
                  <a:pt x="1079142" y="307777"/>
                </a:cubicBezTo>
                <a:cubicBezTo>
                  <a:pt x="892249" y="356661"/>
                  <a:pt x="662626" y="242377"/>
                  <a:pt x="528780" y="307777"/>
                </a:cubicBezTo>
                <a:cubicBezTo>
                  <a:pt x="394934" y="373177"/>
                  <a:pt x="156581" y="270078"/>
                  <a:pt x="0" y="307777"/>
                </a:cubicBezTo>
                <a:cubicBezTo>
                  <a:pt x="-29943" y="200925"/>
                  <a:pt x="4327" y="127702"/>
                  <a:pt x="0" y="0"/>
                </a:cubicBezTo>
                <a:close/>
              </a:path>
              <a:path w="1079142" h="307777" stroke="0" extrusionOk="0">
                <a:moveTo>
                  <a:pt x="0" y="0"/>
                </a:moveTo>
                <a:cubicBezTo>
                  <a:pt x="256171" y="-5073"/>
                  <a:pt x="326780" y="60628"/>
                  <a:pt x="561154" y="0"/>
                </a:cubicBezTo>
                <a:cubicBezTo>
                  <a:pt x="795528" y="-60628"/>
                  <a:pt x="829275" y="22919"/>
                  <a:pt x="1079142" y="0"/>
                </a:cubicBezTo>
                <a:cubicBezTo>
                  <a:pt x="1089663" y="117439"/>
                  <a:pt x="1055990" y="167123"/>
                  <a:pt x="1079142" y="307777"/>
                </a:cubicBezTo>
                <a:cubicBezTo>
                  <a:pt x="896965" y="354508"/>
                  <a:pt x="684922" y="255303"/>
                  <a:pt x="528780" y="307777"/>
                </a:cubicBezTo>
                <a:cubicBezTo>
                  <a:pt x="372638" y="360251"/>
                  <a:pt x="159652" y="289765"/>
                  <a:pt x="0" y="307777"/>
                </a:cubicBezTo>
                <a:cubicBezTo>
                  <a:pt x="-27221" y="194827"/>
                  <a:pt x="1080" y="113725"/>
                  <a:pt x="0" y="0"/>
                </a:cubicBezTo>
                <a:close/>
              </a:path>
            </a:pathLst>
          </a:custGeom>
          <a:solidFill>
            <a:schemeClr val="accent1">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Abschließend</a:t>
            </a:r>
            <a:endParaRPr dirty="0"/>
          </a:p>
        </p:txBody>
      </p:sp>
      <p:sp>
        <p:nvSpPr>
          <p:cNvPr id="33" name="Textfeld 32"/>
          <p:cNvSpPr txBox="1"/>
          <p:nvPr/>
        </p:nvSpPr>
        <p:spPr bwMode="auto">
          <a:xfrm rot="309096">
            <a:off x="1791627" y="3914703"/>
            <a:ext cx="1883849" cy="307777"/>
          </a:xfrm>
          <a:custGeom>
            <a:avLst/>
            <a:gdLst>
              <a:gd name="connsiteX0" fmla="*/ 0 w 1883849"/>
              <a:gd name="connsiteY0" fmla="*/ 0 h 307777"/>
              <a:gd name="connsiteX1" fmla="*/ 433285 w 1883849"/>
              <a:gd name="connsiteY1" fmla="*/ 0 h 307777"/>
              <a:gd name="connsiteX2" fmla="*/ 885409 w 1883849"/>
              <a:gd name="connsiteY2" fmla="*/ 0 h 307777"/>
              <a:gd name="connsiteX3" fmla="*/ 1318694 w 1883849"/>
              <a:gd name="connsiteY3" fmla="*/ 0 h 307777"/>
              <a:gd name="connsiteX4" fmla="*/ 1883849 w 1883849"/>
              <a:gd name="connsiteY4" fmla="*/ 0 h 307777"/>
              <a:gd name="connsiteX5" fmla="*/ 1883849 w 1883849"/>
              <a:gd name="connsiteY5" fmla="*/ 307777 h 307777"/>
              <a:gd name="connsiteX6" fmla="*/ 1412887 w 1883849"/>
              <a:gd name="connsiteY6" fmla="*/ 307777 h 307777"/>
              <a:gd name="connsiteX7" fmla="*/ 979601 w 1883849"/>
              <a:gd name="connsiteY7" fmla="*/ 307777 h 307777"/>
              <a:gd name="connsiteX8" fmla="*/ 565155 w 1883849"/>
              <a:gd name="connsiteY8" fmla="*/ 307777 h 307777"/>
              <a:gd name="connsiteX9" fmla="*/ 0 w 1883849"/>
              <a:gd name="connsiteY9" fmla="*/ 307777 h 307777"/>
              <a:gd name="connsiteX10" fmla="*/ 0 w 1883849"/>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3849" h="307777" fill="none" extrusionOk="0">
                <a:moveTo>
                  <a:pt x="0" y="0"/>
                </a:moveTo>
                <a:cubicBezTo>
                  <a:pt x="134459" y="-14161"/>
                  <a:pt x="318157" y="28145"/>
                  <a:pt x="433285" y="0"/>
                </a:cubicBezTo>
                <a:cubicBezTo>
                  <a:pt x="548413" y="-28145"/>
                  <a:pt x="677507" y="42101"/>
                  <a:pt x="885409" y="0"/>
                </a:cubicBezTo>
                <a:cubicBezTo>
                  <a:pt x="1093311" y="-42101"/>
                  <a:pt x="1132031" y="37350"/>
                  <a:pt x="1318694" y="0"/>
                </a:cubicBezTo>
                <a:cubicBezTo>
                  <a:pt x="1505358" y="-37350"/>
                  <a:pt x="1658719" y="1924"/>
                  <a:pt x="1883849" y="0"/>
                </a:cubicBezTo>
                <a:cubicBezTo>
                  <a:pt x="1917530" y="135813"/>
                  <a:pt x="1867026" y="188266"/>
                  <a:pt x="1883849" y="307777"/>
                </a:cubicBezTo>
                <a:cubicBezTo>
                  <a:pt x="1691406" y="342165"/>
                  <a:pt x="1507240" y="257179"/>
                  <a:pt x="1412887" y="307777"/>
                </a:cubicBezTo>
                <a:cubicBezTo>
                  <a:pt x="1318534" y="358375"/>
                  <a:pt x="1167308" y="291183"/>
                  <a:pt x="979601" y="307777"/>
                </a:cubicBezTo>
                <a:cubicBezTo>
                  <a:pt x="791894" y="324371"/>
                  <a:pt x="761459" y="292068"/>
                  <a:pt x="565155" y="307777"/>
                </a:cubicBezTo>
                <a:cubicBezTo>
                  <a:pt x="368851" y="323486"/>
                  <a:pt x="185195" y="261218"/>
                  <a:pt x="0" y="307777"/>
                </a:cubicBezTo>
                <a:cubicBezTo>
                  <a:pt x="-19316" y="189721"/>
                  <a:pt x="21705" y="84713"/>
                  <a:pt x="0" y="0"/>
                </a:cubicBezTo>
                <a:close/>
              </a:path>
              <a:path w="1883849" h="307777" stroke="0" extrusionOk="0">
                <a:moveTo>
                  <a:pt x="0" y="0"/>
                </a:moveTo>
                <a:cubicBezTo>
                  <a:pt x="187666" y="-24643"/>
                  <a:pt x="356360" y="2815"/>
                  <a:pt x="508639" y="0"/>
                </a:cubicBezTo>
                <a:cubicBezTo>
                  <a:pt x="660918" y="-2815"/>
                  <a:pt x="775069" y="344"/>
                  <a:pt x="979601" y="0"/>
                </a:cubicBezTo>
                <a:cubicBezTo>
                  <a:pt x="1184133" y="-344"/>
                  <a:pt x="1204026" y="21267"/>
                  <a:pt x="1412887" y="0"/>
                </a:cubicBezTo>
                <a:cubicBezTo>
                  <a:pt x="1621748" y="-21267"/>
                  <a:pt x="1693445" y="51583"/>
                  <a:pt x="1883849" y="0"/>
                </a:cubicBezTo>
                <a:cubicBezTo>
                  <a:pt x="1902937" y="126306"/>
                  <a:pt x="1878086" y="243058"/>
                  <a:pt x="1883849" y="307777"/>
                </a:cubicBezTo>
                <a:cubicBezTo>
                  <a:pt x="1682953" y="352914"/>
                  <a:pt x="1544658" y="287019"/>
                  <a:pt x="1412887" y="307777"/>
                </a:cubicBezTo>
                <a:cubicBezTo>
                  <a:pt x="1281116" y="328535"/>
                  <a:pt x="1116868" y="298855"/>
                  <a:pt x="923086" y="307777"/>
                </a:cubicBezTo>
                <a:cubicBezTo>
                  <a:pt x="729304" y="316699"/>
                  <a:pt x="618206" y="272974"/>
                  <a:pt x="433285" y="307777"/>
                </a:cubicBezTo>
                <a:cubicBezTo>
                  <a:pt x="248364" y="342580"/>
                  <a:pt x="208612" y="291954"/>
                  <a:pt x="0" y="307777"/>
                </a:cubicBezTo>
                <a:cubicBezTo>
                  <a:pt x="-29321" y="228525"/>
                  <a:pt x="27697" y="66783"/>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Ein paar Minuten später </a:t>
            </a:r>
            <a:endParaRPr/>
          </a:p>
        </p:txBody>
      </p:sp>
      <p:sp>
        <p:nvSpPr>
          <p:cNvPr id="34" name="Textfeld 33"/>
          <p:cNvSpPr txBox="1"/>
          <p:nvPr/>
        </p:nvSpPr>
        <p:spPr bwMode="auto">
          <a:xfrm rot="21383478">
            <a:off x="4682160" y="3829255"/>
            <a:ext cx="803425" cy="307777"/>
          </a:xfrm>
          <a:custGeom>
            <a:avLst/>
            <a:gdLst>
              <a:gd name="connsiteX0" fmla="*/ 0 w 803425"/>
              <a:gd name="connsiteY0" fmla="*/ 0 h 307777"/>
              <a:gd name="connsiteX1" fmla="*/ 401713 w 803425"/>
              <a:gd name="connsiteY1" fmla="*/ 0 h 307777"/>
              <a:gd name="connsiteX2" fmla="*/ 803425 w 803425"/>
              <a:gd name="connsiteY2" fmla="*/ 0 h 307777"/>
              <a:gd name="connsiteX3" fmla="*/ 803425 w 803425"/>
              <a:gd name="connsiteY3" fmla="*/ 307777 h 307777"/>
              <a:gd name="connsiteX4" fmla="*/ 393678 w 803425"/>
              <a:gd name="connsiteY4" fmla="*/ 307777 h 307777"/>
              <a:gd name="connsiteX5" fmla="*/ 0 w 803425"/>
              <a:gd name="connsiteY5" fmla="*/ 307777 h 307777"/>
              <a:gd name="connsiteX6" fmla="*/ 0 w 803425"/>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425" h="307777" fill="none" extrusionOk="0">
                <a:moveTo>
                  <a:pt x="0" y="0"/>
                </a:moveTo>
                <a:cubicBezTo>
                  <a:pt x="93702" y="-44948"/>
                  <a:pt x="244308" y="5841"/>
                  <a:pt x="401713" y="0"/>
                </a:cubicBezTo>
                <a:cubicBezTo>
                  <a:pt x="559118" y="-5841"/>
                  <a:pt x="663671" y="15247"/>
                  <a:pt x="803425" y="0"/>
                </a:cubicBezTo>
                <a:cubicBezTo>
                  <a:pt x="827299" y="70138"/>
                  <a:pt x="785999" y="193355"/>
                  <a:pt x="803425" y="307777"/>
                </a:cubicBezTo>
                <a:cubicBezTo>
                  <a:pt x="600826" y="322368"/>
                  <a:pt x="480449" y="292736"/>
                  <a:pt x="393678" y="307777"/>
                </a:cubicBezTo>
                <a:cubicBezTo>
                  <a:pt x="306907" y="322818"/>
                  <a:pt x="85778" y="292811"/>
                  <a:pt x="0" y="307777"/>
                </a:cubicBezTo>
                <a:cubicBezTo>
                  <a:pt x="-29943" y="200925"/>
                  <a:pt x="4327" y="127702"/>
                  <a:pt x="0" y="0"/>
                </a:cubicBezTo>
                <a:close/>
              </a:path>
              <a:path w="803425" h="307777" stroke="0" extrusionOk="0">
                <a:moveTo>
                  <a:pt x="0" y="0"/>
                </a:moveTo>
                <a:cubicBezTo>
                  <a:pt x="137859" y="-35012"/>
                  <a:pt x="235082" y="16715"/>
                  <a:pt x="417781" y="0"/>
                </a:cubicBezTo>
                <a:cubicBezTo>
                  <a:pt x="600480" y="-16715"/>
                  <a:pt x="682852" y="30800"/>
                  <a:pt x="803425" y="0"/>
                </a:cubicBezTo>
                <a:cubicBezTo>
                  <a:pt x="813946" y="117439"/>
                  <a:pt x="780273" y="167123"/>
                  <a:pt x="803425" y="307777"/>
                </a:cubicBezTo>
                <a:cubicBezTo>
                  <a:pt x="676682" y="315810"/>
                  <a:pt x="530357" y="303161"/>
                  <a:pt x="393678" y="307777"/>
                </a:cubicBezTo>
                <a:cubicBezTo>
                  <a:pt x="256999" y="312393"/>
                  <a:pt x="106235" y="273097"/>
                  <a:pt x="0" y="307777"/>
                </a:cubicBezTo>
                <a:cubicBezTo>
                  <a:pt x="-27221" y="194827"/>
                  <a:pt x="1080" y="113725"/>
                  <a:pt x="0" y="0"/>
                </a:cubicBezTo>
                <a:close/>
              </a:path>
            </a:pathLst>
          </a:custGeom>
          <a:solidFill>
            <a:srgbClr val="DCEAFD"/>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Am Ende</a:t>
            </a:r>
            <a:endParaRPr/>
          </a:p>
        </p:txBody>
      </p:sp>
      <p:sp>
        <p:nvSpPr>
          <p:cNvPr id="35" name="Textfeld 34"/>
          <p:cNvSpPr txBox="1"/>
          <p:nvPr/>
        </p:nvSpPr>
        <p:spPr bwMode="auto">
          <a:xfrm rot="21383478">
            <a:off x="4209279" y="4316790"/>
            <a:ext cx="898003" cy="307777"/>
          </a:xfrm>
          <a:custGeom>
            <a:avLst/>
            <a:gdLst>
              <a:gd name="connsiteX0" fmla="*/ 0 w 898003"/>
              <a:gd name="connsiteY0" fmla="*/ 0 h 307777"/>
              <a:gd name="connsiteX1" fmla="*/ 449002 w 898003"/>
              <a:gd name="connsiteY1" fmla="*/ 0 h 307777"/>
              <a:gd name="connsiteX2" fmla="*/ 898003 w 898003"/>
              <a:gd name="connsiteY2" fmla="*/ 0 h 307777"/>
              <a:gd name="connsiteX3" fmla="*/ 898003 w 898003"/>
              <a:gd name="connsiteY3" fmla="*/ 307777 h 307777"/>
              <a:gd name="connsiteX4" fmla="*/ 440021 w 898003"/>
              <a:gd name="connsiteY4" fmla="*/ 307777 h 307777"/>
              <a:gd name="connsiteX5" fmla="*/ 0 w 898003"/>
              <a:gd name="connsiteY5" fmla="*/ 307777 h 307777"/>
              <a:gd name="connsiteX6" fmla="*/ 0 w 898003"/>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003" h="307777" fill="none" extrusionOk="0">
                <a:moveTo>
                  <a:pt x="0" y="0"/>
                </a:moveTo>
                <a:cubicBezTo>
                  <a:pt x="194344" y="-4614"/>
                  <a:pt x="262445" y="22293"/>
                  <a:pt x="449002" y="0"/>
                </a:cubicBezTo>
                <a:cubicBezTo>
                  <a:pt x="635559" y="-22293"/>
                  <a:pt x="788058" y="15233"/>
                  <a:pt x="898003" y="0"/>
                </a:cubicBezTo>
                <a:cubicBezTo>
                  <a:pt x="921877" y="70138"/>
                  <a:pt x="880577" y="193355"/>
                  <a:pt x="898003" y="307777"/>
                </a:cubicBezTo>
                <a:cubicBezTo>
                  <a:pt x="782657" y="315143"/>
                  <a:pt x="633892" y="272898"/>
                  <a:pt x="440021" y="307777"/>
                </a:cubicBezTo>
                <a:cubicBezTo>
                  <a:pt x="246150" y="342656"/>
                  <a:pt x="159168" y="267653"/>
                  <a:pt x="0" y="307777"/>
                </a:cubicBezTo>
                <a:cubicBezTo>
                  <a:pt x="-29943" y="200925"/>
                  <a:pt x="4327" y="127702"/>
                  <a:pt x="0" y="0"/>
                </a:cubicBezTo>
                <a:close/>
              </a:path>
              <a:path w="898003" h="307777" stroke="0" extrusionOk="0">
                <a:moveTo>
                  <a:pt x="0" y="0"/>
                </a:moveTo>
                <a:cubicBezTo>
                  <a:pt x="135704" y="-40129"/>
                  <a:pt x="285082" y="29627"/>
                  <a:pt x="466962" y="0"/>
                </a:cubicBezTo>
                <a:cubicBezTo>
                  <a:pt x="648842" y="-29627"/>
                  <a:pt x="753186" y="17401"/>
                  <a:pt x="898003" y="0"/>
                </a:cubicBezTo>
                <a:cubicBezTo>
                  <a:pt x="908524" y="117439"/>
                  <a:pt x="874851" y="167123"/>
                  <a:pt x="898003" y="307777"/>
                </a:cubicBezTo>
                <a:cubicBezTo>
                  <a:pt x="690784" y="341519"/>
                  <a:pt x="633994" y="272004"/>
                  <a:pt x="440021" y="307777"/>
                </a:cubicBezTo>
                <a:cubicBezTo>
                  <a:pt x="246048" y="343550"/>
                  <a:pt x="96730" y="266014"/>
                  <a:pt x="0" y="307777"/>
                </a:cubicBezTo>
                <a:cubicBezTo>
                  <a:pt x="-27221" y="194827"/>
                  <a:pt x="1080" y="113725"/>
                  <a:pt x="0" y="0"/>
                </a:cubicBezTo>
                <a:close/>
              </a:path>
            </a:pathLst>
          </a:custGeom>
          <a:solidFill>
            <a:schemeClr val="accent4">
              <a:lumMod val="20000"/>
              <a:lumOff val="80000"/>
            </a:schemeClr>
          </a:solidFill>
          <a:ln w="12700" cap="flat">
            <a:solidFill>
              <a:schemeClr val="accent4">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Zu Beginn</a:t>
            </a:r>
            <a:endParaRPr/>
          </a:p>
        </p:txBody>
      </p:sp>
      <p:sp>
        <p:nvSpPr>
          <p:cNvPr id="36" name="Textfeld 35"/>
          <p:cNvSpPr txBox="1"/>
          <p:nvPr/>
        </p:nvSpPr>
        <p:spPr bwMode="auto">
          <a:xfrm rot="21383478">
            <a:off x="5280363" y="4148625"/>
            <a:ext cx="965329" cy="307777"/>
          </a:xfrm>
          <a:custGeom>
            <a:avLst/>
            <a:gdLst>
              <a:gd name="connsiteX0" fmla="*/ 0 w 965329"/>
              <a:gd name="connsiteY0" fmla="*/ 0 h 307777"/>
              <a:gd name="connsiteX1" fmla="*/ 482665 w 965329"/>
              <a:gd name="connsiteY1" fmla="*/ 0 h 307777"/>
              <a:gd name="connsiteX2" fmla="*/ 965329 w 965329"/>
              <a:gd name="connsiteY2" fmla="*/ 0 h 307777"/>
              <a:gd name="connsiteX3" fmla="*/ 965329 w 965329"/>
              <a:gd name="connsiteY3" fmla="*/ 307777 h 307777"/>
              <a:gd name="connsiteX4" fmla="*/ 473011 w 965329"/>
              <a:gd name="connsiteY4" fmla="*/ 307777 h 307777"/>
              <a:gd name="connsiteX5" fmla="*/ 0 w 965329"/>
              <a:gd name="connsiteY5" fmla="*/ 307777 h 307777"/>
              <a:gd name="connsiteX6" fmla="*/ 0 w 96532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329" h="307777" fill="none" extrusionOk="0">
                <a:moveTo>
                  <a:pt x="0" y="0"/>
                </a:moveTo>
                <a:cubicBezTo>
                  <a:pt x="202002" y="-36024"/>
                  <a:pt x="343248" y="49888"/>
                  <a:pt x="482665" y="0"/>
                </a:cubicBezTo>
                <a:cubicBezTo>
                  <a:pt x="622083" y="-49888"/>
                  <a:pt x="731350" y="28823"/>
                  <a:pt x="965329" y="0"/>
                </a:cubicBezTo>
                <a:cubicBezTo>
                  <a:pt x="989203" y="70138"/>
                  <a:pt x="947903" y="193355"/>
                  <a:pt x="965329" y="307777"/>
                </a:cubicBezTo>
                <a:cubicBezTo>
                  <a:pt x="841533" y="351379"/>
                  <a:pt x="607407" y="287310"/>
                  <a:pt x="473011" y="307777"/>
                </a:cubicBezTo>
                <a:cubicBezTo>
                  <a:pt x="338615" y="328244"/>
                  <a:pt x="184882" y="306795"/>
                  <a:pt x="0" y="307777"/>
                </a:cubicBezTo>
                <a:cubicBezTo>
                  <a:pt x="-29943" y="200925"/>
                  <a:pt x="4327" y="127702"/>
                  <a:pt x="0" y="0"/>
                </a:cubicBezTo>
                <a:close/>
              </a:path>
              <a:path w="965329" h="307777" stroke="0" extrusionOk="0">
                <a:moveTo>
                  <a:pt x="0" y="0"/>
                </a:moveTo>
                <a:cubicBezTo>
                  <a:pt x="152710" y="-12214"/>
                  <a:pt x="308291" y="10689"/>
                  <a:pt x="501971" y="0"/>
                </a:cubicBezTo>
                <a:cubicBezTo>
                  <a:pt x="695651" y="-10689"/>
                  <a:pt x="851601" y="9044"/>
                  <a:pt x="965329" y="0"/>
                </a:cubicBezTo>
                <a:cubicBezTo>
                  <a:pt x="975850" y="117439"/>
                  <a:pt x="942177" y="167123"/>
                  <a:pt x="965329" y="307777"/>
                </a:cubicBezTo>
                <a:cubicBezTo>
                  <a:pt x="852946" y="360204"/>
                  <a:pt x="691521" y="250515"/>
                  <a:pt x="473011" y="307777"/>
                </a:cubicBezTo>
                <a:cubicBezTo>
                  <a:pt x="254501" y="365039"/>
                  <a:pt x="188544" y="272057"/>
                  <a:pt x="0" y="307777"/>
                </a:cubicBezTo>
                <a:cubicBezTo>
                  <a:pt x="-27221" y="194827"/>
                  <a:pt x="1080" y="113725"/>
                  <a:pt x="0" y="0"/>
                </a:cubicBezTo>
                <a:close/>
              </a:path>
            </a:pathLst>
          </a:custGeom>
          <a:solidFill>
            <a:schemeClr val="accent4">
              <a:lumMod val="20000"/>
              <a:lumOff val="80000"/>
            </a:schemeClr>
          </a:solidFill>
          <a:ln w="12700" cap="flat">
            <a:solidFill>
              <a:schemeClr val="accent4">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Am Anfang</a:t>
            </a:r>
            <a:endParaRPr/>
          </a:p>
        </p:txBody>
      </p:sp>
      <p:pic>
        <p:nvPicPr>
          <p:cNvPr id="37" name="Picture 2" descr="Karte, Marker, Stift, Stecknadel, Grün"/>
          <p:cNvPicPr>
            <a:picLocks noChangeAspect="1" noChangeArrowheads="1"/>
          </p:cNvPicPr>
          <p:nvPr/>
        </p:nvPicPr>
        <p:blipFill>
          <a:blip r:embed="rId3">
            <a:duotone>
              <a:schemeClr val="accent6">
                <a:shade val="45000"/>
                <a:satMod val="135000"/>
              </a:schemeClr>
              <a:prstClr val="white"/>
            </a:duotone>
          </a:blip>
          <a:stretch/>
        </p:blipFill>
        <p:spPr bwMode="auto">
          <a:xfrm>
            <a:off x="1370356" y="5072780"/>
            <a:ext cx="216399" cy="406100"/>
          </a:xfrm>
          <a:prstGeom prst="rect">
            <a:avLst/>
          </a:prstGeom>
          <a:noFill/>
        </p:spPr>
      </p:pic>
      <p:pic>
        <p:nvPicPr>
          <p:cNvPr id="38" name="Picture 2" descr="Karte, Marker, Stift, Stecknadel, Grün"/>
          <p:cNvPicPr>
            <a:picLocks noChangeAspect="1" noChangeArrowheads="1"/>
          </p:cNvPicPr>
          <p:nvPr/>
        </p:nvPicPr>
        <p:blipFill>
          <a:blip r:embed="rId3">
            <a:duotone>
              <a:schemeClr val="accent6">
                <a:shade val="45000"/>
                <a:satMod val="135000"/>
              </a:schemeClr>
              <a:prstClr val="white"/>
            </a:duotone>
          </a:blip>
          <a:stretch/>
        </p:blipFill>
        <p:spPr bwMode="auto">
          <a:xfrm>
            <a:off x="3391059" y="5072780"/>
            <a:ext cx="216399" cy="406100"/>
          </a:xfrm>
          <a:prstGeom prst="rect">
            <a:avLst/>
          </a:prstGeom>
          <a:noFill/>
        </p:spPr>
      </p:pic>
      <p:pic>
        <p:nvPicPr>
          <p:cNvPr id="39" name="Picture 2" descr="Karte, Marker, Stift, Stecknadel, Grün"/>
          <p:cNvPicPr>
            <a:picLocks noChangeAspect="1" noChangeArrowheads="1"/>
          </p:cNvPicPr>
          <p:nvPr/>
        </p:nvPicPr>
        <p:blipFill>
          <a:blip r:embed="rId3">
            <a:duotone>
              <a:schemeClr val="accent6">
                <a:shade val="45000"/>
                <a:satMod val="135000"/>
              </a:schemeClr>
              <a:prstClr val="white"/>
            </a:duotone>
          </a:blip>
          <a:stretch/>
        </p:blipFill>
        <p:spPr bwMode="auto">
          <a:xfrm>
            <a:off x="5474980" y="5072780"/>
            <a:ext cx="216399" cy="406100"/>
          </a:xfrm>
          <a:prstGeom prst="rect">
            <a:avLst/>
          </a:prstGeom>
          <a:noFill/>
        </p:spPr>
      </p:pic>
      <p:sp>
        <p:nvSpPr>
          <p:cNvPr id="2" name="Textfeld 1"/>
          <p:cNvSpPr txBox="1"/>
          <p:nvPr/>
        </p:nvSpPr>
        <p:spPr bwMode="auto">
          <a:xfrm rot="435248">
            <a:off x="2105759" y="2112428"/>
            <a:ext cx="1513556" cy="307777"/>
          </a:xfrm>
          <a:custGeom>
            <a:avLst/>
            <a:gdLst>
              <a:gd name="connsiteX0" fmla="*/ 0 w 1513556"/>
              <a:gd name="connsiteY0" fmla="*/ 0 h 307777"/>
              <a:gd name="connsiteX1" fmla="*/ 489383 w 1513556"/>
              <a:gd name="connsiteY1" fmla="*/ 0 h 307777"/>
              <a:gd name="connsiteX2" fmla="*/ 978766 w 1513556"/>
              <a:gd name="connsiteY2" fmla="*/ 0 h 307777"/>
              <a:gd name="connsiteX3" fmla="*/ 1513556 w 1513556"/>
              <a:gd name="connsiteY3" fmla="*/ 0 h 307777"/>
              <a:gd name="connsiteX4" fmla="*/ 1513556 w 1513556"/>
              <a:gd name="connsiteY4" fmla="*/ 307777 h 307777"/>
              <a:gd name="connsiteX5" fmla="*/ 993902 w 1513556"/>
              <a:gd name="connsiteY5" fmla="*/ 307777 h 307777"/>
              <a:gd name="connsiteX6" fmla="*/ 459112 w 1513556"/>
              <a:gd name="connsiteY6" fmla="*/ 307777 h 307777"/>
              <a:gd name="connsiteX7" fmla="*/ 0 w 1513556"/>
              <a:gd name="connsiteY7" fmla="*/ 307777 h 307777"/>
              <a:gd name="connsiteX8" fmla="*/ 0 w 1513556"/>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556" h="307777" fill="none" extrusionOk="0">
                <a:moveTo>
                  <a:pt x="0" y="0"/>
                </a:moveTo>
                <a:cubicBezTo>
                  <a:pt x="127358" y="-21601"/>
                  <a:pt x="260858" y="53264"/>
                  <a:pt x="489383" y="0"/>
                </a:cubicBezTo>
                <a:cubicBezTo>
                  <a:pt x="717908" y="-53264"/>
                  <a:pt x="765214" y="627"/>
                  <a:pt x="978766" y="0"/>
                </a:cubicBezTo>
                <a:cubicBezTo>
                  <a:pt x="1192318" y="-627"/>
                  <a:pt x="1267966" y="39852"/>
                  <a:pt x="1513556" y="0"/>
                </a:cubicBezTo>
                <a:cubicBezTo>
                  <a:pt x="1550427" y="96463"/>
                  <a:pt x="1498782" y="207405"/>
                  <a:pt x="1513556" y="307777"/>
                </a:cubicBezTo>
                <a:cubicBezTo>
                  <a:pt x="1284944" y="307938"/>
                  <a:pt x="1249840" y="264538"/>
                  <a:pt x="993902" y="307777"/>
                </a:cubicBezTo>
                <a:cubicBezTo>
                  <a:pt x="737964" y="351016"/>
                  <a:pt x="634125" y="262838"/>
                  <a:pt x="459112" y="307777"/>
                </a:cubicBezTo>
                <a:cubicBezTo>
                  <a:pt x="284099" y="352716"/>
                  <a:pt x="129180" y="262487"/>
                  <a:pt x="0" y="307777"/>
                </a:cubicBezTo>
                <a:cubicBezTo>
                  <a:pt x="-2823" y="175848"/>
                  <a:pt x="12513" y="99812"/>
                  <a:pt x="0" y="0"/>
                </a:cubicBezTo>
                <a:close/>
              </a:path>
              <a:path w="1513556" h="307777" stroke="0" extrusionOk="0">
                <a:moveTo>
                  <a:pt x="0" y="0"/>
                </a:moveTo>
                <a:cubicBezTo>
                  <a:pt x="223665" y="-2486"/>
                  <a:pt x="421273" y="46391"/>
                  <a:pt x="534790" y="0"/>
                </a:cubicBezTo>
                <a:cubicBezTo>
                  <a:pt x="648307" y="-46391"/>
                  <a:pt x="844370" y="6144"/>
                  <a:pt x="1039308" y="0"/>
                </a:cubicBezTo>
                <a:cubicBezTo>
                  <a:pt x="1234246" y="-6144"/>
                  <a:pt x="1278150" y="24985"/>
                  <a:pt x="1513556" y="0"/>
                </a:cubicBezTo>
                <a:cubicBezTo>
                  <a:pt x="1523386" y="115806"/>
                  <a:pt x="1496895" y="169880"/>
                  <a:pt x="1513556" y="307777"/>
                </a:cubicBezTo>
                <a:cubicBezTo>
                  <a:pt x="1364365" y="367067"/>
                  <a:pt x="1117535" y="301354"/>
                  <a:pt x="1009037" y="307777"/>
                </a:cubicBezTo>
                <a:cubicBezTo>
                  <a:pt x="900539" y="314200"/>
                  <a:pt x="763017" y="285349"/>
                  <a:pt x="534790" y="307777"/>
                </a:cubicBezTo>
                <a:cubicBezTo>
                  <a:pt x="306563" y="330205"/>
                  <a:pt x="246227" y="271842"/>
                  <a:pt x="0" y="307777"/>
                </a:cubicBezTo>
                <a:cubicBezTo>
                  <a:pt x="-32228" y="199421"/>
                  <a:pt x="36102" y="151541"/>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Im Anschluss daran</a:t>
            </a:r>
            <a:endParaRPr dirty="0"/>
          </a:p>
        </p:txBody>
      </p:sp>
      <p:sp>
        <p:nvSpPr>
          <p:cNvPr id="3" name="Textfeld 2"/>
          <p:cNvSpPr txBox="1"/>
          <p:nvPr/>
        </p:nvSpPr>
        <p:spPr bwMode="auto">
          <a:xfrm rot="19799999">
            <a:off x="3855092" y="3275203"/>
            <a:ext cx="1290738" cy="307777"/>
          </a:xfrm>
          <a:custGeom>
            <a:avLst/>
            <a:gdLst>
              <a:gd name="connsiteX0" fmla="*/ 0 w 1290738"/>
              <a:gd name="connsiteY0" fmla="*/ 0 h 307777"/>
              <a:gd name="connsiteX1" fmla="*/ 417339 w 1290738"/>
              <a:gd name="connsiteY1" fmla="*/ 0 h 307777"/>
              <a:gd name="connsiteX2" fmla="*/ 834677 w 1290738"/>
              <a:gd name="connsiteY2" fmla="*/ 0 h 307777"/>
              <a:gd name="connsiteX3" fmla="*/ 1290738 w 1290738"/>
              <a:gd name="connsiteY3" fmla="*/ 0 h 307777"/>
              <a:gd name="connsiteX4" fmla="*/ 1290738 w 1290738"/>
              <a:gd name="connsiteY4" fmla="*/ 307777 h 307777"/>
              <a:gd name="connsiteX5" fmla="*/ 847585 w 1290738"/>
              <a:gd name="connsiteY5" fmla="*/ 307777 h 307777"/>
              <a:gd name="connsiteX6" fmla="*/ 391524 w 1290738"/>
              <a:gd name="connsiteY6" fmla="*/ 307777 h 307777"/>
              <a:gd name="connsiteX7" fmla="*/ 0 w 1290738"/>
              <a:gd name="connsiteY7" fmla="*/ 307777 h 307777"/>
              <a:gd name="connsiteX8" fmla="*/ 0 w 1290738"/>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738" h="307777" fill="none" extrusionOk="0">
                <a:moveTo>
                  <a:pt x="0" y="0"/>
                </a:moveTo>
                <a:cubicBezTo>
                  <a:pt x="137827" y="-49666"/>
                  <a:pt x="296561" y="30504"/>
                  <a:pt x="417339" y="0"/>
                </a:cubicBezTo>
                <a:cubicBezTo>
                  <a:pt x="538117" y="-30504"/>
                  <a:pt x="705589" y="21497"/>
                  <a:pt x="834677" y="0"/>
                </a:cubicBezTo>
                <a:cubicBezTo>
                  <a:pt x="963765" y="-21497"/>
                  <a:pt x="1094081" y="11208"/>
                  <a:pt x="1290738" y="0"/>
                </a:cubicBezTo>
                <a:cubicBezTo>
                  <a:pt x="1327609" y="96463"/>
                  <a:pt x="1275964" y="207405"/>
                  <a:pt x="1290738" y="307777"/>
                </a:cubicBezTo>
                <a:cubicBezTo>
                  <a:pt x="1130226" y="354123"/>
                  <a:pt x="963576" y="278097"/>
                  <a:pt x="847585" y="307777"/>
                </a:cubicBezTo>
                <a:cubicBezTo>
                  <a:pt x="731594" y="337457"/>
                  <a:pt x="603148" y="274342"/>
                  <a:pt x="391524" y="307777"/>
                </a:cubicBezTo>
                <a:cubicBezTo>
                  <a:pt x="179900" y="341212"/>
                  <a:pt x="83570" y="280547"/>
                  <a:pt x="0" y="307777"/>
                </a:cubicBezTo>
                <a:cubicBezTo>
                  <a:pt x="-2823" y="175848"/>
                  <a:pt x="12513" y="99812"/>
                  <a:pt x="0" y="0"/>
                </a:cubicBezTo>
                <a:close/>
              </a:path>
              <a:path w="1290738" h="307777" stroke="0" extrusionOk="0">
                <a:moveTo>
                  <a:pt x="0" y="0"/>
                </a:moveTo>
                <a:cubicBezTo>
                  <a:pt x="200253" y="-35292"/>
                  <a:pt x="332398" y="51602"/>
                  <a:pt x="456061" y="0"/>
                </a:cubicBezTo>
                <a:cubicBezTo>
                  <a:pt x="579724" y="-51602"/>
                  <a:pt x="779712" y="15915"/>
                  <a:pt x="886307" y="0"/>
                </a:cubicBezTo>
                <a:cubicBezTo>
                  <a:pt x="992902" y="-15915"/>
                  <a:pt x="1190193" y="28685"/>
                  <a:pt x="1290738" y="0"/>
                </a:cubicBezTo>
                <a:cubicBezTo>
                  <a:pt x="1300568" y="115806"/>
                  <a:pt x="1274077" y="169880"/>
                  <a:pt x="1290738" y="307777"/>
                </a:cubicBezTo>
                <a:cubicBezTo>
                  <a:pt x="1170159" y="359013"/>
                  <a:pt x="960781" y="284241"/>
                  <a:pt x="860492" y="307777"/>
                </a:cubicBezTo>
                <a:cubicBezTo>
                  <a:pt x="760203" y="331313"/>
                  <a:pt x="614967" y="301824"/>
                  <a:pt x="456061" y="307777"/>
                </a:cubicBezTo>
                <a:cubicBezTo>
                  <a:pt x="297155" y="313730"/>
                  <a:pt x="115707" y="302340"/>
                  <a:pt x="0" y="307777"/>
                </a:cubicBezTo>
                <a:cubicBezTo>
                  <a:pt x="-32228" y="199421"/>
                  <a:pt x="36102" y="151541"/>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Nach einer Weile</a:t>
            </a:r>
            <a:endParaRPr/>
          </a:p>
        </p:txBody>
      </p:sp>
      <p:sp>
        <p:nvSpPr>
          <p:cNvPr id="4" name="Textfeld 3"/>
          <p:cNvSpPr txBox="1"/>
          <p:nvPr/>
        </p:nvSpPr>
        <p:spPr bwMode="auto">
          <a:xfrm>
            <a:off x="5589311" y="2497012"/>
            <a:ext cx="688009" cy="307777"/>
          </a:xfrm>
          <a:custGeom>
            <a:avLst/>
            <a:gdLst>
              <a:gd name="connsiteX0" fmla="*/ 0 w 688009"/>
              <a:gd name="connsiteY0" fmla="*/ 0 h 307777"/>
              <a:gd name="connsiteX1" fmla="*/ 344005 w 688009"/>
              <a:gd name="connsiteY1" fmla="*/ 0 h 307777"/>
              <a:gd name="connsiteX2" fmla="*/ 688009 w 688009"/>
              <a:gd name="connsiteY2" fmla="*/ 0 h 307777"/>
              <a:gd name="connsiteX3" fmla="*/ 688009 w 688009"/>
              <a:gd name="connsiteY3" fmla="*/ 307777 h 307777"/>
              <a:gd name="connsiteX4" fmla="*/ 337124 w 688009"/>
              <a:gd name="connsiteY4" fmla="*/ 307777 h 307777"/>
              <a:gd name="connsiteX5" fmla="*/ 0 w 688009"/>
              <a:gd name="connsiteY5" fmla="*/ 307777 h 307777"/>
              <a:gd name="connsiteX6" fmla="*/ 0 w 68800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009" h="307777" fill="none" extrusionOk="0">
                <a:moveTo>
                  <a:pt x="0" y="0"/>
                </a:moveTo>
                <a:cubicBezTo>
                  <a:pt x="139907" y="-29739"/>
                  <a:pt x="238841" y="21252"/>
                  <a:pt x="344005" y="0"/>
                </a:cubicBezTo>
                <a:cubicBezTo>
                  <a:pt x="449170" y="-21252"/>
                  <a:pt x="525649" y="34517"/>
                  <a:pt x="688009" y="0"/>
                </a:cubicBezTo>
                <a:cubicBezTo>
                  <a:pt x="711883" y="70138"/>
                  <a:pt x="670583" y="193355"/>
                  <a:pt x="688009" y="307777"/>
                </a:cubicBezTo>
                <a:cubicBezTo>
                  <a:pt x="566210" y="330122"/>
                  <a:pt x="441100" y="267572"/>
                  <a:pt x="337124" y="307777"/>
                </a:cubicBezTo>
                <a:cubicBezTo>
                  <a:pt x="233148" y="347982"/>
                  <a:pt x="134284" y="288343"/>
                  <a:pt x="0" y="307777"/>
                </a:cubicBezTo>
                <a:cubicBezTo>
                  <a:pt x="-29943" y="200925"/>
                  <a:pt x="4327" y="127702"/>
                  <a:pt x="0" y="0"/>
                </a:cubicBezTo>
                <a:close/>
              </a:path>
              <a:path w="688009" h="307777" stroke="0" extrusionOk="0">
                <a:moveTo>
                  <a:pt x="0" y="0"/>
                </a:moveTo>
                <a:cubicBezTo>
                  <a:pt x="94170" y="-411"/>
                  <a:pt x="207679" y="40594"/>
                  <a:pt x="357765" y="0"/>
                </a:cubicBezTo>
                <a:cubicBezTo>
                  <a:pt x="507851" y="-40594"/>
                  <a:pt x="533594" y="9213"/>
                  <a:pt x="688009" y="0"/>
                </a:cubicBezTo>
                <a:cubicBezTo>
                  <a:pt x="698530" y="117439"/>
                  <a:pt x="664857" y="167123"/>
                  <a:pt x="688009" y="307777"/>
                </a:cubicBezTo>
                <a:cubicBezTo>
                  <a:pt x="530654" y="333176"/>
                  <a:pt x="502389" y="277255"/>
                  <a:pt x="337124" y="307777"/>
                </a:cubicBezTo>
                <a:cubicBezTo>
                  <a:pt x="171860" y="338299"/>
                  <a:pt x="104889" y="307111"/>
                  <a:pt x="0" y="307777"/>
                </a:cubicBezTo>
                <a:cubicBezTo>
                  <a:pt x="-27221" y="194827"/>
                  <a:pt x="1080" y="113725"/>
                  <a:pt x="0" y="0"/>
                </a:cubicBezTo>
                <a:close/>
              </a:path>
            </a:pathLst>
          </a:custGeom>
          <a:solidFill>
            <a:schemeClr val="accent1">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Zuletzt</a:t>
            </a:r>
            <a:endParaRPr/>
          </a:p>
        </p:txBody>
      </p:sp>
      <p:sp>
        <p:nvSpPr>
          <p:cNvPr id="8" name="Textfeld 7"/>
          <p:cNvSpPr txBox="1"/>
          <p:nvPr/>
        </p:nvSpPr>
        <p:spPr bwMode="auto">
          <a:xfrm rot="203498">
            <a:off x="2641499" y="3157745"/>
            <a:ext cx="885179" cy="307777"/>
          </a:xfrm>
          <a:custGeom>
            <a:avLst/>
            <a:gdLst>
              <a:gd name="connsiteX0" fmla="*/ 0 w 885179"/>
              <a:gd name="connsiteY0" fmla="*/ 0 h 307777"/>
              <a:gd name="connsiteX1" fmla="*/ 442590 w 885179"/>
              <a:gd name="connsiteY1" fmla="*/ 0 h 307777"/>
              <a:gd name="connsiteX2" fmla="*/ 885179 w 885179"/>
              <a:gd name="connsiteY2" fmla="*/ 0 h 307777"/>
              <a:gd name="connsiteX3" fmla="*/ 885179 w 885179"/>
              <a:gd name="connsiteY3" fmla="*/ 307777 h 307777"/>
              <a:gd name="connsiteX4" fmla="*/ 433738 w 885179"/>
              <a:gd name="connsiteY4" fmla="*/ 307777 h 307777"/>
              <a:gd name="connsiteX5" fmla="*/ 0 w 885179"/>
              <a:gd name="connsiteY5" fmla="*/ 307777 h 307777"/>
              <a:gd name="connsiteX6" fmla="*/ 0 w 88517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79" h="307777" fill="none" extrusionOk="0">
                <a:moveTo>
                  <a:pt x="0" y="0"/>
                </a:moveTo>
                <a:cubicBezTo>
                  <a:pt x="108550" y="-8020"/>
                  <a:pt x="341641" y="31324"/>
                  <a:pt x="442590" y="0"/>
                </a:cubicBezTo>
                <a:cubicBezTo>
                  <a:pt x="543539" y="-31324"/>
                  <a:pt x="759263" y="9401"/>
                  <a:pt x="885179" y="0"/>
                </a:cubicBezTo>
                <a:cubicBezTo>
                  <a:pt x="909053" y="70138"/>
                  <a:pt x="867753" y="193355"/>
                  <a:pt x="885179" y="307777"/>
                </a:cubicBezTo>
                <a:cubicBezTo>
                  <a:pt x="766713" y="323086"/>
                  <a:pt x="641001" y="295655"/>
                  <a:pt x="433738" y="307777"/>
                </a:cubicBezTo>
                <a:cubicBezTo>
                  <a:pt x="226475" y="319899"/>
                  <a:pt x="130529" y="274788"/>
                  <a:pt x="0" y="307777"/>
                </a:cubicBezTo>
                <a:cubicBezTo>
                  <a:pt x="-29943" y="200925"/>
                  <a:pt x="4327" y="127702"/>
                  <a:pt x="0" y="0"/>
                </a:cubicBezTo>
                <a:close/>
              </a:path>
              <a:path w="885179" h="307777" stroke="0" extrusionOk="0">
                <a:moveTo>
                  <a:pt x="0" y="0"/>
                </a:moveTo>
                <a:cubicBezTo>
                  <a:pt x="193473" y="-24928"/>
                  <a:pt x="274092" y="14354"/>
                  <a:pt x="460293" y="0"/>
                </a:cubicBezTo>
                <a:cubicBezTo>
                  <a:pt x="646494" y="-14354"/>
                  <a:pt x="744842" y="32384"/>
                  <a:pt x="885179" y="0"/>
                </a:cubicBezTo>
                <a:cubicBezTo>
                  <a:pt x="895700" y="117439"/>
                  <a:pt x="862027" y="167123"/>
                  <a:pt x="885179" y="307777"/>
                </a:cubicBezTo>
                <a:cubicBezTo>
                  <a:pt x="744657" y="339510"/>
                  <a:pt x="609098" y="255747"/>
                  <a:pt x="433738" y="307777"/>
                </a:cubicBezTo>
                <a:cubicBezTo>
                  <a:pt x="258378" y="359807"/>
                  <a:pt x="105890" y="294828"/>
                  <a:pt x="0" y="307777"/>
                </a:cubicBezTo>
                <a:cubicBezTo>
                  <a:pt x="-27221" y="194827"/>
                  <a:pt x="1080" y="113725"/>
                  <a:pt x="0" y="0"/>
                </a:cubicBezTo>
                <a:close/>
              </a:path>
            </a:pathLst>
          </a:custGeom>
          <a:solidFill>
            <a:schemeClr val="accent1">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Schließlich</a:t>
            </a:r>
            <a:endParaRPr dirty="0"/>
          </a:p>
        </p:txBody>
      </p:sp>
      <p:sp>
        <p:nvSpPr>
          <p:cNvPr id="9" name="Textfeld 8"/>
          <p:cNvSpPr txBox="1"/>
          <p:nvPr/>
        </p:nvSpPr>
        <p:spPr bwMode="auto">
          <a:xfrm rot="203498">
            <a:off x="5349626" y="3491745"/>
            <a:ext cx="1064715" cy="307777"/>
          </a:xfrm>
          <a:custGeom>
            <a:avLst/>
            <a:gdLst>
              <a:gd name="connsiteX0" fmla="*/ 0 w 1064715"/>
              <a:gd name="connsiteY0" fmla="*/ 0 h 307777"/>
              <a:gd name="connsiteX1" fmla="*/ 532358 w 1064715"/>
              <a:gd name="connsiteY1" fmla="*/ 0 h 307777"/>
              <a:gd name="connsiteX2" fmla="*/ 1064715 w 1064715"/>
              <a:gd name="connsiteY2" fmla="*/ 0 h 307777"/>
              <a:gd name="connsiteX3" fmla="*/ 1064715 w 1064715"/>
              <a:gd name="connsiteY3" fmla="*/ 307777 h 307777"/>
              <a:gd name="connsiteX4" fmla="*/ 521710 w 1064715"/>
              <a:gd name="connsiteY4" fmla="*/ 307777 h 307777"/>
              <a:gd name="connsiteX5" fmla="*/ 0 w 1064715"/>
              <a:gd name="connsiteY5" fmla="*/ 307777 h 307777"/>
              <a:gd name="connsiteX6" fmla="*/ 0 w 1064715"/>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715" h="307777" fill="none" extrusionOk="0">
                <a:moveTo>
                  <a:pt x="0" y="0"/>
                </a:moveTo>
                <a:cubicBezTo>
                  <a:pt x="256664" y="-43943"/>
                  <a:pt x="336407" y="7438"/>
                  <a:pt x="532358" y="0"/>
                </a:cubicBezTo>
                <a:cubicBezTo>
                  <a:pt x="728309" y="-7438"/>
                  <a:pt x="877522" y="48383"/>
                  <a:pt x="1064715" y="0"/>
                </a:cubicBezTo>
                <a:cubicBezTo>
                  <a:pt x="1088589" y="70138"/>
                  <a:pt x="1047289" y="193355"/>
                  <a:pt x="1064715" y="307777"/>
                </a:cubicBezTo>
                <a:cubicBezTo>
                  <a:pt x="824014" y="357591"/>
                  <a:pt x="657379" y="292671"/>
                  <a:pt x="521710" y="307777"/>
                </a:cubicBezTo>
                <a:cubicBezTo>
                  <a:pt x="386042" y="322883"/>
                  <a:pt x="130605" y="271850"/>
                  <a:pt x="0" y="307777"/>
                </a:cubicBezTo>
                <a:cubicBezTo>
                  <a:pt x="-29943" y="200925"/>
                  <a:pt x="4327" y="127702"/>
                  <a:pt x="0" y="0"/>
                </a:cubicBezTo>
                <a:close/>
              </a:path>
              <a:path w="1064715" h="307777" stroke="0" extrusionOk="0">
                <a:moveTo>
                  <a:pt x="0" y="0"/>
                </a:moveTo>
                <a:cubicBezTo>
                  <a:pt x="200169" y="-51173"/>
                  <a:pt x="322866" y="33571"/>
                  <a:pt x="553652" y="0"/>
                </a:cubicBezTo>
                <a:cubicBezTo>
                  <a:pt x="784438" y="-33571"/>
                  <a:pt x="844406" y="30901"/>
                  <a:pt x="1064715" y="0"/>
                </a:cubicBezTo>
                <a:cubicBezTo>
                  <a:pt x="1075236" y="117439"/>
                  <a:pt x="1041563" y="167123"/>
                  <a:pt x="1064715" y="307777"/>
                </a:cubicBezTo>
                <a:cubicBezTo>
                  <a:pt x="885966" y="349257"/>
                  <a:pt x="638941" y="279308"/>
                  <a:pt x="521710" y="307777"/>
                </a:cubicBezTo>
                <a:cubicBezTo>
                  <a:pt x="404480" y="336246"/>
                  <a:pt x="149460" y="292646"/>
                  <a:pt x="0" y="307777"/>
                </a:cubicBezTo>
                <a:cubicBezTo>
                  <a:pt x="-27221" y="194827"/>
                  <a:pt x="1080" y="113725"/>
                  <a:pt x="0" y="0"/>
                </a:cubicBezTo>
                <a:close/>
              </a:path>
            </a:pathLst>
          </a:custGeom>
          <a:solidFill>
            <a:schemeClr val="accent1">
              <a:lumMod val="20000"/>
              <a:lumOff val="80000"/>
            </a:schemeClr>
          </a:solidFill>
          <a:ln w="12700" cap="flat">
            <a:solidFill>
              <a:schemeClr val="accent5">
                <a:lumMod val="60000"/>
                <a:lumOff val="4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a:solidFill>
                  <a:schemeClr val="accent1">
                    <a:lumMod val="75000"/>
                  </a:schemeClr>
                </a:solidFill>
                <a:latin typeface="Noteworthy Light"/>
                <a:ea typeface="Noteworthy Light"/>
              </a:rPr>
              <a:t>Zum Schluss</a:t>
            </a:r>
            <a:endParaRPr/>
          </a:p>
        </p:txBody>
      </p:sp>
      <p:sp>
        <p:nvSpPr>
          <p:cNvPr id="10" name="Textfeld 9"/>
          <p:cNvSpPr txBox="1"/>
          <p:nvPr/>
        </p:nvSpPr>
        <p:spPr bwMode="auto">
          <a:xfrm rot="20406558">
            <a:off x="1392819" y="2672644"/>
            <a:ext cx="1002197" cy="307777"/>
          </a:xfrm>
          <a:custGeom>
            <a:avLst/>
            <a:gdLst>
              <a:gd name="connsiteX0" fmla="*/ 0 w 1002197"/>
              <a:gd name="connsiteY0" fmla="*/ 0 h 307777"/>
              <a:gd name="connsiteX1" fmla="*/ 501099 w 1002197"/>
              <a:gd name="connsiteY1" fmla="*/ 0 h 307777"/>
              <a:gd name="connsiteX2" fmla="*/ 1002197 w 1002197"/>
              <a:gd name="connsiteY2" fmla="*/ 0 h 307777"/>
              <a:gd name="connsiteX3" fmla="*/ 1002197 w 1002197"/>
              <a:gd name="connsiteY3" fmla="*/ 307777 h 307777"/>
              <a:gd name="connsiteX4" fmla="*/ 491077 w 1002197"/>
              <a:gd name="connsiteY4" fmla="*/ 307777 h 307777"/>
              <a:gd name="connsiteX5" fmla="*/ 0 w 1002197"/>
              <a:gd name="connsiteY5" fmla="*/ 307777 h 307777"/>
              <a:gd name="connsiteX6" fmla="*/ 0 w 1002197"/>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197" h="307777" fill="none" extrusionOk="0">
                <a:moveTo>
                  <a:pt x="0" y="0"/>
                </a:moveTo>
                <a:cubicBezTo>
                  <a:pt x="106856" y="-15183"/>
                  <a:pt x="351983" y="20340"/>
                  <a:pt x="501099" y="0"/>
                </a:cubicBezTo>
                <a:cubicBezTo>
                  <a:pt x="650215" y="-20340"/>
                  <a:pt x="806321" y="52045"/>
                  <a:pt x="1002197" y="0"/>
                </a:cubicBezTo>
                <a:cubicBezTo>
                  <a:pt x="1026071" y="70138"/>
                  <a:pt x="984771" y="193355"/>
                  <a:pt x="1002197" y="307777"/>
                </a:cubicBezTo>
                <a:cubicBezTo>
                  <a:pt x="782392" y="359607"/>
                  <a:pt x="684677" y="304732"/>
                  <a:pt x="491077" y="307777"/>
                </a:cubicBezTo>
                <a:cubicBezTo>
                  <a:pt x="297477" y="310822"/>
                  <a:pt x="158433" y="278493"/>
                  <a:pt x="0" y="307777"/>
                </a:cubicBezTo>
                <a:cubicBezTo>
                  <a:pt x="-29943" y="200925"/>
                  <a:pt x="4327" y="127702"/>
                  <a:pt x="0" y="0"/>
                </a:cubicBezTo>
                <a:close/>
              </a:path>
              <a:path w="1002197" h="307777" stroke="0" extrusionOk="0">
                <a:moveTo>
                  <a:pt x="0" y="0"/>
                </a:moveTo>
                <a:cubicBezTo>
                  <a:pt x="255678" y="-31396"/>
                  <a:pt x="405306" y="8568"/>
                  <a:pt x="521142" y="0"/>
                </a:cubicBezTo>
                <a:cubicBezTo>
                  <a:pt x="636978" y="-8568"/>
                  <a:pt x="793375" y="7041"/>
                  <a:pt x="1002197" y="0"/>
                </a:cubicBezTo>
                <a:cubicBezTo>
                  <a:pt x="1012718" y="117439"/>
                  <a:pt x="979045" y="167123"/>
                  <a:pt x="1002197" y="307777"/>
                </a:cubicBezTo>
                <a:cubicBezTo>
                  <a:pt x="889013" y="344486"/>
                  <a:pt x="643750" y="260237"/>
                  <a:pt x="491077" y="307777"/>
                </a:cubicBezTo>
                <a:cubicBezTo>
                  <a:pt x="338404" y="355317"/>
                  <a:pt x="127527" y="249793"/>
                  <a:pt x="0" y="307777"/>
                </a:cubicBezTo>
                <a:cubicBezTo>
                  <a:pt x="-27221" y="194827"/>
                  <a:pt x="1080" y="113725"/>
                  <a:pt x="0" y="0"/>
                </a:cubicBezTo>
                <a:close/>
              </a:path>
            </a:pathLst>
          </a:custGeom>
          <a:solidFill>
            <a:schemeClr val="accent6">
              <a:lumMod val="20000"/>
              <a:lumOff val="80000"/>
            </a:schemeClr>
          </a:solidFill>
          <a:ln w="12700" cap="flat">
            <a:solidFill>
              <a:schemeClr val="accent6">
                <a:lumMod val="40000"/>
                <a:lumOff val="60000"/>
              </a:schemeClr>
            </a:solid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1400" dirty="0">
                <a:solidFill>
                  <a:schemeClr val="accent1">
                    <a:lumMod val="75000"/>
                  </a:schemeClr>
                </a:solidFill>
                <a:latin typeface="Noteworthy Light"/>
                <a:ea typeface="Noteworthy Light"/>
              </a:rPr>
              <a:t>Kurz darauf</a:t>
            </a:r>
            <a:endParaRPr dirty="0"/>
          </a:p>
        </p:txBody>
      </p:sp>
      <p:pic>
        <p:nvPicPr>
          <p:cNvPr id="11" name="Grafik 10" descr="Ein Bild, das Text, Screenshot, Reihe enthält.&#10;&#10;Automatisch generierte Beschreibung"/>
          <p:cNvPicPr>
            <a:picLocks noChangeAspect="1"/>
          </p:cNvPicPr>
          <p:nvPr/>
        </p:nvPicPr>
        <p:blipFill>
          <a:blip r:embed="rId4">
            <a:clrChange>
              <a:clrFrom>
                <a:srgbClr val="FFFFFF"/>
              </a:clrFrom>
              <a:clrTo>
                <a:srgbClr val="FFFFFF">
                  <a:alpha val="0"/>
                </a:srgbClr>
              </a:clrTo>
            </a:clrChange>
          </a:blip>
          <a:srcRect l="15359" t="83977" r="50000" b="11013"/>
          <a:stretch/>
        </p:blipFill>
        <p:spPr bwMode="auto">
          <a:xfrm rot="20016521">
            <a:off x="3523230" y="3282561"/>
            <a:ext cx="2083154" cy="225971"/>
          </a:xfrm>
          <a:prstGeom prst="rect">
            <a:avLst/>
          </a:prstGeom>
        </p:spPr>
      </p:pic>
      <p:sp>
        <p:nvSpPr>
          <p:cNvPr id="40" name="Slide Number Placeholder 3">
            <a:extLst>
              <a:ext uri="{FF2B5EF4-FFF2-40B4-BE49-F238E27FC236}">
                <a16:creationId xmlns:a16="http://schemas.microsoft.com/office/drawing/2014/main" id="{E1D3190E-17AB-4FC0-A4DD-58934304B146}"/>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77</a:t>
            </a:fld>
            <a:endParaRPr lang="de-DE" dirty="0"/>
          </a:p>
        </p:txBody>
      </p:sp>
      <p:sp>
        <p:nvSpPr>
          <p:cNvPr id="41" name="Rectangle 7">
            <a:extLst>
              <a:ext uri="{FF2B5EF4-FFF2-40B4-BE49-F238E27FC236}">
                <a16:creationId xmlns:a16="http://schemas.microsoft.com/office/drawing/2014/main" id="{C4E93F7C-C990-4035-B4B1-6E892651A0F3}"/>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42" name="Picture 4" descr="Icon, Symbol, Stift, Bleistift, Design">
            <a:extLst>
              <a:ext uri="{FF2B5EF4-FFF2-40B4-BE49-F238E27FC236}">
                <a16:creationId xmlns:a16="http://schemas.microsoft.com/office/drawing/2014/main" id="{3BA24AD8-11F5-4FCD-9EFF-97626ECA6154}"/>
              </a:ext>
            </a:extLst>
          </p:cNvPr>
          <p:cNvPicPr>
            <a:picLocks noChangeAspect="1" noChangeArrowheads="1"/>
          </p:cNvPicPr>
          <p:nvPr/>
        </p:nvPicPr>
        <p:blipFill>
          <a:blip r:embed="rId5">
            <a:duotone>
              <a:schemeClr val="accent6">
                <a:shade val="45000"/>
                <a:satMod val="135000"/>
              </a:schemeClr>
              <a:prstClr val="white"/>
            </a:duotone>
          </a:blip>
          <a:stretch/>
        </p:blipFill>
        <p:spPr bwMode="auto">
          <a:xfrm>
            <a:off x="5799221" y="1206561"/>
            <a:ext cx="594960" cy="594960"/>
          </a:xfrm>
          <a:prstGeom prst="rect">
            <a:avLst/>
          </a:prstGeom>
          <a:noFill/>
          <a:ln>
            <a:noFill/>
          </a:ln>
        </p:spPr>
      </p:pic>
      <p:pic>
        <p:nvPicPr>
          <p:cNvPr id="43" name="Picture 16">
            <a:extLst>
              <a:ext uri="{FF2B5EF4-FFF2-40B4-BE49-F238E27FC236}">
                <a16:creationId xmlns:a16="http://schemas.microsoft.com/office/drawing/2014/main" id="{EC90EF39-5C74-480D-84CF-01639C7F5616}"/>
              </a:ext>
            </a:extLst>
          </p:cNvPr>
          <p:cNvPicPr>
            <a:picLocks noChangeAspect="1"/>
          </p:cNvPicPr>
          <p:nvPr/>
        </p:nvPicPr>
        <p:blipFill rotWithShape="1">
          <a:blip r:embed="rId6">
            <a:clrChange>
              <a:clrFrom>
                <a:srgbClr val="FFFFFF"/>
              </a:clrFrom>
              <a:clrTo>
                <a:srgbClr val="FFFFFF">
                  <a:alpha val="0"/>
                </a:srgbClr>
              </a:clrTo>
            </a:clrChange>
          </a:blip>
          <a:srcRect l="17536" t="15044" r="9450" b="51888"/>
          <a:stretch/>
        </p:blipFill>
        <p:spPr bwMode="auto">
          <a:xfrm>
            <a:off x="616951" y="5738821"/>
            <a:ext cx="1846881" cy="3744628"/>
          </a:xfrm>
          <a:prstGeom prst="rect">
            <a:avLst/>
          </a:prstGeom>
        </p:spPr>
      </p:pic>
      <p:pic>
        <p:nvPicPr>
          <p:cNvPr id="47" name="Picture 16">
            <a:extLst>
              <a:ext uri="{FF2B5EF4-FFF2-40B4-BE49-F238E27FC236}">
                <a16:creationId xmlns:a16="http://schemas.microsoft.com/office/drawing/2014/main" id="{55BD1049-7A31-492F-814D-F15351F983E0}"/>
              </a:ext>
            </a:extLst>
          </p:cNvPr>
          <p:cNvPicPr>
            <a:picLocks noChangeAspect="1"/>
          </p:cNvPicPr>
          <p:nvPr/>
        </p:nvPicPr>
        <p:blipFill rotWithShape="1">
          <a:blip r:embed="rId6">
            <a:clrChange>
              <a:clrFrom>
                <a:srgbClr val="FFFFFF"/>
              </a:clrFrom>
              <a:clrTo>
                <a:srgbClr val="FFFFFF">
                  <a:alpha val="0"/>
                </a:srgbClr>
              </a:clrTo>
            </a:clrChange>
          </a:blip>
          <a:srcRect l="17536" t="15044" r="9450" b="51888"/>
          <a:stretch/>
        </p:blipFill>
        <p:spPr bwMode="auto">
          <a:xfrm>
            <a:off x="2625451" y="5727445"/>
            <a:ext cx="1846881" cy="3744628"/>
          </a:xfrm>
          <a:prstGeom prst="rect">
            <a:avLst/>
          </a:prstGeom>
        </p:spPr>
      </p:pic>
      <p:pic>
        <p:nvPicPr>
          <p:cNvPr id="48" name="Picture 16">
            <a:extLst>
              <a:ext uri="{FF2B5EF4-FFF2-40B4-BE49-F238E27FC236}">
                <a16:creationId xmlns:a16="http://schemas.microsoft.com/office/drawing/2014/main" id="{02052A29-B95F-4E33-8A8A-2FB949B36111}"/>
              </a:ext>
            </a:extLst>
          </p:cNvPr>
          <p:cNvPicPr>
            <a:picLocks noChangeAspect="1"/>
          </p:cNvPicPr>
          <p:nvPr/>
        </p:nvPicPr>
        <p:blipFill rotWithShape="1">
          <a:blip r:embed="rId6">
            <a:clrChange>
              <a:clrFrom>
                <a:srgbClr val="FFFFFF"/>
              </a:clrFrom>
              <a:clrTo>
                <a:srgbClr val="FFFFFF">
                  <a:alpha val="0"/>
                </a:srgbClr>
              </a:clrTo>
            </a:clrChange>
          </a:blip>
          <a:srcRect l="17536" t="15044" r="9450" b="51888"/>
          <a:stretch/>
        </p:blipFill>
        <p:spPr bwMode="auto">
          <a:xfrm>
            <a:off x="4645329" y="5727446"/>
            <a:ext cx="1846881" cy="3744628"/>
          </a:xfrm>
          <a:prstGeom prst="rect">
            <a:avLst/>
          </a:prstGeom>
        </p:spPr>
      </p:pic>
      <p:sp>
        <p:nvSpPr>
          <p:cNvPr id="13" name="Textfeld 12"/>
          <p:cNvSpPr txBox="1"/>
          <p:nvPr/>
        </p:nvSpPr>
        <p:spPr bwMode="auto">
          <a:xfrm>
            <a:off x="2619496" y="5526289"/>
            <a:ext cx="1763624"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dirty="0">
                <a:solidFill>
                  <a:schemeClr val="accent1">
                    <a:lumMod val="75000"/>
                  </a:schemeClr>
                </a:solidFill>
                <a:latin typeface="Noteworthy Light"/>
                <a:ea typeface="Noteworthy Light"/>
              </a:rPr>
              <a:t>Nach einer Weile</a:t>
            </a:r>
            <a:endParaRPr dirty="0"/>
          </a:p>
        </p:txBody>
      </p:sp>
    </p:spTree>
    <p:extLst>
      <p:ext uri="{BB962C8B-B14F-4D97-AF65-F5344CB8AC3E}">
        <p14:creationId xmlns:p14="http://schemas.microsoft.com/office/powerpoint/2010/main" val="8472253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5" name="Tabelle 2"/>
          <p:cNvGraphicFramePr>
            <a:graphicFrameLocks noGrp="1"/>
          </p:cNvGraphicFramePr>
          <p:nvPr/>
        </p:nvGraphicFramePr>
        <p:xfrm>
          <a:off x="531540" y="4739429"/>
          <a:ext cx="6035283" cy="4861959"/>
        </p:xfrm>
        <a:graphic>
          <a:graphicData uri="http://schemas.openxmlformats.org/drawingml/2006/table">
            <a:tbl>
              <a:tblPr firstRow="1" bandRow="1">
                <a:tableStyleId>{5940675A-B579-460E-94D1-54222C63F5DA}</a:tableStyleId>
              </a:tblPr>
              <a:tblGrid>
                <a:gridCol w="2011761">
                  <a:extLst>
                    <a:ext uri="{9D8B030D-6E8A-4147-A177-3AD203B41FA5}">
                      <a16:colId xmlns:a16="http://schemas.microsoft.com/office/drawing/2014/main" val="20000"/>
                    </a:ext>
                  </a:extLst>
                </a:gridCol>
                <a:gridCol w="2011761">
                  <a:extLst>
                    <a:ext uri="{9D8B030D-6E8A-4147-A177-3AD203B41FA5}">
                      <a16:colId xmlns:a16="http://schemas.microsoft.com/office/drawing/2014/main" val="20001"/>
                    </a:ext>
                  </a:extLst>
                </a:gridCol>
                <a:gridCol w="2011761">
                  <a:extLst>
                    <a:ext uri="{9D8B030D-6E8A-4147-A177-3AD203B41FA5}">
                      <a16:colId xmlns:a16="http://schemas.microsoft.com/office/drawing/2014/main" val="20002"/>
                    </a:ext>
                  </a:extLst>
                </a:gridCol>
              </a:tblGrid>
              <a:tr h="729920">
                <a:tc>
                  <a:txBody>
                    <a:bodyPr/>
                    <a:lstStyle/>
                    <a:p>
                      <a:pPr algn="ctr">
                        <a:defRPr/>
                      </a:pPr>
                      <a:r>
                        <a:rPr lang="de-DE" sz="1600" b="1">
                          <a:latin typeface="Kollektif"/>
                        </a:rPr>
                        <a:t>A</a:t>
                      </a:r>
                      <a:r>
                        <a:rPr lang="de-DE" sz="1600">
                          <a:latin typeface="Kollektif"/>
                        </a:rPr>
                        <a:t>nfang</a:t>
                      </a:r>
                      <a:endParaRPr/>
                    </a:p>
                  </a:txBody>
                  <a:tcPr>
                    <a:solidFill>
                      <a:schemeClr val="accent4">
                        <a:lumMod val="20000"/>
                        <a:lumOff val="80000"/>
                      </a:schemeClr>
                    </a:solidFill>
                  </a:tcPr>
                </a:tc>
                <a:tc>
                  <a:txBody>
                    <a:bodyPr/>
                    <a:lstStyle/>
                    <a:p>
                      <a:pPr algn="ctr">
                        <a:defRPr/>
                      </a:pPr>
                      <a:r>
                        <a:rPr lang="de-DE" sz="1600" b="1">
                          <a:latin typeface="Kollektif"/>
                        </a:rPr>
                        <a:t>H</a:t>
                      </a:r>
                      <a:r>
                        <a:rPr lang="de-DE" sz="1600">
                          <a:latin typeface="Kollektif"/>
                        </a:rPr>
                        <a:t>auptteil</a:t>
                      </a:r>
                      <a:endParaRPr/>
                    </a:p>
                  </a:txBody>
                  <a:tcPr>
                    <a:solidFill>
                      <a:schemeClr val="accent6">
                        <a:lumMod val="20000"/>
                        <a:lumOff val="80000"/>
                      </a:schemeClr>
                    </a:solidFill>
                  </a:tcPr>
                </a:tc>
                <a:tc>
                  <a:txBody>
                    <a:bodyPr/>
                    <a:lstStyle/>
                    <a:p>
                      <a:pPr algn="ctr">
                        <a:defRPr/>
                      </a:pPr>
                      <a:r>
                        <a:rPr lang="de-DE" sz="1600" b="1" dirty="0">
                          <a:latin typeface="Kollektif"/>
                        </a:rPr>
                        <a:t>A</a:t>
                      </a:r>
                      <a:r>
                        <a:rPr lang="de-DE" sz="1600" dirty="0">
                          <a:latin typeface="Kollektif"/>
                        </a:rPr>
                        <a:t>bschluss</a:t>
                      </a:r>
                      <a:endParaRPr dirty="0"/>
                    </a:p>
                  </a:txBody>
                  <a:tcPr>
                    <a:solidFill>
                      <a:schemeClr val="accent5">
                        <a:lumMod val="20000"/>
                        <a:lumOff val="80000"/>
                      </a:schemeClr>
                    </a:solidFill>
                  </a:tcPr>
                </a:tc>
                <a:extLst>
                  <a:ext uri="{0D108BD9-81ED-4DB2-BD59-A6C34878D82A}">
                    <a16:rowId xmlns:a16="http://schemas.microsoft.com/office/drawing/2014/main" val="10000"/>
                  </a:ext>
                </a:extLst>
              </a:tr>
              <a:tr h="4132039">
                <a:tc>
                  <a:txBody>
                    <a:bodyPr/>
                    <a:lstStyle/>
                    <a:p>
                      <a:pPr algn="ctr">
                        <a:defRPr/>
                      </a:pPr>
                      <a:endParaRPr lang="de-DE" sz="1300" dirty="0">
                        <a:latin typeface="Kollektif"/>
                      </a:endParaRPr>
                    </a:p>
                  </a:txBody>
                  <a:tcPr>
                    <a:solidFill>
                      <a:schemeClr val="accent4">
                        <a:lumMod val="20000"/>
                        <a:lumOff val="80000"/>
                      </a:schemeClr>
                    </a:solidFill>
                  </a:tcPr>
                </a:tc>
                <a:tc>
                  <a:txBody>
                    <a:bodyPr/>
                    <a:lstStyle/>
                    <a:p>
                      <a:pPr algn="l">
                        <a:defRPr/>
                      </a:pPr>
                      <a:endParaRPr lang="de-DE" sz="1800">
                        <a:solidFill>
                          <a:schemeClr val="accent5">
                            <a:lumMod val="75000"/>
                          </a:schemeClr>
                        </a:solidFill>
                        <a:latin typeface="Noteworthy Light"/>
                        <a:ea typeface="Noteworthy Light"/>
                      </a:endParaRPr>
                    </a:p>
                  </a:txBody>
                  <a:tcPr>
                    <a:solidFill>
                      <a:schemeClr val="accent6">
                        <a:lumMod val="20000"/>
                        <a:lumOff val="80000"/>
                      </a:schemeClr>
                    </a:solidFill>
                  </a:tcPr>
                </a:tc>
                <a:tc>
                  <a:txBody>
                    <a:bodyPr/>
                    <a:lstStyle/>
                    <a:p>
                      <a:pPr algn="ctr">
                        <a:defRPr/>
                      </a:pPr>
                      <a:endParaRPr lang="de-DE" sz="1300" dirty="0">
                        <a:latin typeface="Kollektif"/>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pic>
        <p:nvPicPr>
          <p:cNvPr id="15" name="Grafik 14" descr="Ein Bild, das Zeichnung, Entwurf, Clipart, Darstellung enthält.&#10;&#10;Automatisch generierte Beschreibung"/>
          <p:cNvPicPr>
            <a:picLocks noChangeAspect="1"/>
          </p:cNvPicPr>
          <p:nvPr/>
        </p:nvPicPr>
        <p:blipFill>
          <a:blip r:embed="rId2">
            <a:clrChange>
              <a:clrFrom>
                <a:srgbClr val="FFFEFF"/>
              </a:clrFrom>
              <a:clrTo>
                <a:srgbClr val="FFFEFF">
                  <a:alpha val="0"/>
                </a:srgbClr>
              </a:clrTo>
            </a:clrChange>
          </a:blip>
          <a:srcRect b="56793"/>
          <a:stretch/>
        </p:blipFill>
        <p:spPr bwMode="auto">
          <a:xfrm>
            <a:off x="351336" y="3381132"/>
            <a:ext cx="1555551" cy="1358297"/>
          </a:xfrm>
          <a:prstGeom prst="rect">
            <a:avLst/>
          </a:prstGeom>
        </p:spPr>
      </p:pic>
      <p:sp>
        <p:nvSpPr>
          <p:cNvPr id="401" name="TextBox 2"/>
          <p:cNvSpPr txBox="1"/>
          <p:nvPr/>
        </p:nvSpPr>
        <p:spPr bwMode="auto">
          <a:xfrm>
            <a:off x="268413" y="436199"/>
            <a:ext cx="5922650"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3.2b: Satzanfänge sortieren</a:t>
            </a:r>
            <a:endParaRPr sz="2200" spc="50" dirty="0"/>
          </a:p>
        </p:txBody>
      </p:sp>
      <p:grpSp>
        <p:nvGrpSpPr>
          <p:cNvPr id="407" name="Gruppieren 1"/>
          <p:cNvGrpSpPr/>
          <p:nvPr/>
        </p:nvGrpSpPr>
        <p:grpSpPr bwMode="auto">
          <a:xfrm>
            <a:off x="459292" y="1189080"/>
            <a:ext cx="5339929" cy="646328"/>
            <a:chOff x="-15343" y="-110719"/>
            <a:chExt cx="4833009" cy="604032"/>
          </a:xfrm>
        </p:grpSpPr>
        <p:sp>
          <p:nvSpPr>
            <p:cNvPr id="403" name="TextBox 7"/>
            <p:cNvSpPr txBox="1"/>
            <p:nvPr/>
          </p:nvSpPr>
          <p:spPr bwMode="auto">
            <a:xfrm>
              <a:off x="350423" y="-110719"/>
              <a:ext cx="4467243" cy="604032"/>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Schreibe die Satzanfänge in die Tabelle. Du darfst auch noch weitere Satzanfänge ergänzen.</a:t>
              </a:r>
              <a:endParaRPr spc="50" dirty="0"/>
            </a:p>
          </p:txBody>
        </p:sp>
        <p:grpSp>
          <p:nvGrpSpPr>
            <p:cNvPr id="406" name="Oval 8"/>
            <p:cNvGrpSpPr/>
            <p:nvPr/>
          </p:nvGrpSpPr>
          <p:grpSpPr bwMode="auto">
            <a:xfrm>
              <a:off x="-15343" y="-88968"/>
              <a:ext cx="365766" cy="365771"/>
              <a:chOff x="-15341" y="-88967"/>
              <a:chExt cx="365764" cy="365769"/>
            </a:xfrm>
          </p:grpSpPr>
          <p:sp>
            <p:nvSpPr>
              <p:cNvPr id="404" name="Circle"/>
              <p:cNvSpPr/>
              <p:nvPr/>
            </p:nvSpPr>
            <p:spPr bwMode="auto">
              <a:xfrm>
                <a:off x="-15341" y="-88967"/>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2081" y="78003"/>
                      <a:pt x="106872" y="-384"/>
                      <a:pt x="182882" y="0"/>
                    </a:cubicBezTo>
                    <a:cubicBezTo>
                      <a:pt x="269568" y="11728"/>
                      <a:pt x="391302" y="77973"/>
                      <a:pt x="365764" y="182885"/>
                    </a:cubicBezTo>
                    <a:cubicBezTo>
                      <a:pt x="362270" y="282035"/>
                      <a:pt x="279914" y="372637"/>
                      <a:pt x="182882" y="365770"/>
                    </a:cubicBezTo>
                    <a:cubicBezTo>
                      <a:pt x="81725" y="344462"/>
                      <a:pt x="-19287" y="291602"/>
                      <a:pt x="0" y="182885"/>
                    </a:cubicBezTo>
                    <a:close/>
                  </a:path>
                  <a:path w="365764" h="365769" stroke="0" extrusionOk="0">
                    <a:moveTo>
                      <a:pt x="0" y="182885"/>
                    </a:moveTo>
                    <a:cubicBezTo>
                      <a:pt x="-20820" y="91564"/>
                      <a:pt x="84313" y="21582"/>
                      <a:pt x="182882" y="0"/>
                    </a:cubicBezTo>
                    <a:cubicBezTo>
                      <a:pt x="296955" y="10443"/>
                      <a:pt x="344857" y="102777"/>
                      <a:pt x="365764" y="182885"/>
                    </a:cubicBezTo>
                    <a:cubicBezTo>
                      <a:pt x="372052" y="294594"/>
                      <a:pt x="284216" y="352991"/>
                      <a:pt x="182882" y="365770"/>
                    </a:cubicBezTo>
                    <a:cubicBezTo>
                      <a:pt x="108835" y="373142"/>
                      <a:pt x="19379" y="263928"/>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5" name="1"/>
              <p:cNvSpPr txBox="1"/>
              <p:nvPr/>
            </p:nvSpPr>
            <p:spPr bwMode="auto">
              <a:xfrm>
                <a:off x="90294" y="43246"/>
                <a:ext cx="154495" cy="101334"/>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6" name="Textfeld 25"/>
          <p:cNvSpPr txBox="1"/>
          <p:nvPr/>
        </p:nvSpPr>
        <p:spPr bwMode="auto">
          <a:xfrm>
            <a:off x="929188" y="2318297"/>
            <a:ext cx="662361" cy="307777"/>
          </a:xfrm>
          <a:custGeom>
            <a:avLst/>
            <a:gdLst>
              <a:gd name="connsiteX0" fmla="*/ 0 w 662361"/>
              <a:gd name="connsiteY0" fmla="*/ 0 h 307777"/>
              <a:gd name="connsiteX1" fmla="*/ 344428 w 662361"/>
              <a:gd name="connsiteY1" fmla="*/ 0 h 307777"/>
              <a:gd name="connsiteX2" fmla="*/ 662361 w 662361"/>
              <a:gd name="connsiteY2" fmla="*/ 0 h 307777"/>
              <a:gd name="connsiteX3" fmla="*/ 662361 w 662361"/>
              <a:gd name="connsiteY3" fmla="*/ 307777 h 307777"/>
              <a:gd name="connsiteX4" fmla="*/ 324557 w 662361"/>
              <a:gd name="connsiteY4" fmla="*/ 307777 h 307777"/>
              <a:gd name="connsiteX5" fmla="*/ 0 w 662361"/>
              <a:gd name="connsiteY5" fmla="*/ 307777 h 307777"/>
              <a:gd name="connsiteX6" fmla="*/ 0 w 662361"/>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61" h="307777" extrusionOk="0">
                <a:moveTo>
                  <a:pt x="0" y="0"/>
                </a:moveTo>
                <a:cubicBezTo>
                  <a:pt x="76566" y="-37097"/>
                  <a:pt x="176492" y="19434"/>
                  <a:pt x="344428" y="0"/>
                </a:cubicBezTo>
                <a:cubicBezTo>
                  <a:pt x="512364" y="-19434"/>
                  <a:pt x="576512" y="19799"/>
                  <a:pt x="662361" y="0"/>
                </a:cubicBezTo>
                <a:cubicBezTo>
                  <a:pt x="672882" y="117439"/>
                  <a:pt x="639209" y="167123"/>
                  <a:pt x="662361" y="307777"/>
                </a:cubicBezTo>
                <a:cubicBezTo>
                  <a:pt x="512768" y="331358"/>
                  <a:pt x="471038" y="284973"/>
                  <a:pt x="324557" y="307777"/>
                </a:cubicBezTo>
                <a:cubicBezTo>
                  <a:pt x="178076" y="330581"/>
                  <a:pt x="109593" y="292571"/>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dirty="0">
                <a:solidFill>
                  <a:schemeClr val="accent1">
                    <a:lumMod val="75000"/>
                  </a:schemeClr>
                </a:solidFill>
                <a:latin typeface="Noteworthy Light"/>
                <a:ea typeface="Noteworthy Light"/>
              </a:rPr>
              <a:t>Zuerst</a:t>
            </a:r>
            <a:endParaRPr dirty="0"/>
          </a:p>
        </p:txBody>
      </p:sp>
      <p:sp>
        <p:nvSpPr>
          <p:cNvPr id="27" name="Textfeld 26"/>
          <p:cNvSpPr txBox="1"/>
          <p:nvPr/>
        </p:nvSpPr>
        <p:spPr bwMode="auto">
          <a:xfrm rot="357279">
            <a:off x="3921758" y="2095045"/>
            <a:ext cx="1353256" cy="307777"/>
          </a:xfrm>
          <a:custGeom>
            <a:avLst/>
            <a:gdLst>
              <a:gd name="connsiteX0" fmla="*/ 0 w 1353256"/>
              <a:gd name="connsiteY0" fmla="*/ 0 h 307777"/>
              <a:gd name="connsiteX1" fmla="*/ 478150 w 1353256"/>
              <a:gd name="connsiteY1" fmla="*/ 0 h 307777"/>
              <a:gd name="connsiteX2" fmla="*/ 929236 w 1353256"/>
              <a:gd name="connsiteY2" fmla="*/ 0 h 307777"/>
              <a:gd name="connsiteX3" fmla="*/ 1353256 w 1353256"/>
              <a:gd name="connsiteY3" fmla="*/ 0 h 307777"/>
              <a:gd name="connsiteX4" fmla="*/ 1353256 w 1353256"/>
              <a:gd name="connsiteY4" fmla="*/ 307777 h 307777"/>
              <a:gd name="connsiteX5" fmla="*/ 902171 w 1353256"/>
              <a:gd name="connsiteY5" fmla="*/ 307777 h 307777"/>
              <a:gd name="connsiteX6" fmla="*/ 478150 w 1353256"/>
              <a:gd name="connsiteY6" fmla="*/ 307777 h 307777"/>
              <a:gd name="connsiteX7" fmla="*/ 0 w 1353256"/>
              <a:gd name="connsiteY7" fmla="*/ 307777 h 307777"/>
              <a:gd name="connsiteX8" fmla="*/ 0 w 1353256"/>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256" h="307777" extrusionOk="0">
                <a:moveTo>
                  <a:pt x="0" y="0"/>
                </a:moveTo>
                <a:cubicBezTo>
                  <a:pt x="121337" y="-54562"/>
                  <a:pt x="253815" y="33561"/>
                  <a:pt x="478150" y="0"/>
                </a:cubicBezTo>
                <a:cubicBezTo>
                  <a:pt x="702485" y="-33561"/>
                  <a:pt x="819920" y="46900"/>
                  <a:pt x="929236" y="0"/>
                </a:cubicBezTo>
                <a:cubicBezTo>
                  <a:pt x="1038552" y="-46900"/>
                  <a:pt x="1145818" y="35416"/>
                  <a:pt x="1353256" y="0"/>
                </a:cubicBezTo>
                <a:cubicBezTo>
                  <a:pt x="1363086" y="115806"/>
                  <a:pt x="1336595" y="169880"/>
                  <a:pt x="1353256" y="307777"/>
                </a:cubicBezTo>
                <a:cubicBezTo>
                  <a:pt x="1236649" y="322770"/>
                  <a:pt x="1023670" y="256020"/>
                  <a:pt x="902171" y="307777"/>
                </a:cubicBezTo>
                <a:cubicBezTo>
                  <a:pt x="780672" y="359534"/>
                  <a:pt x="579138" y="280189"/>
                  <a:pt x="478150" y="307777"/>
                </a:cubicBezTo>
                <a:cubicBezTo>
                  <a:pt x="377162" y="335365"/>
                  <a:pt x="103071" y="257170"/>
                  <a:pt x="0" y="307777"/>
                </a:cubicBezTo>
                <a:cubicBezTo>
                  <a:pt x="-32228" y="199421"/>
                  <a:pt x="36102" y="15154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Nach einiger Zeit</a:t>
            </a:r>
            <a:endParaRPr/>
          </a:p>
        </p:txBody>
      </p:sp>
      <p:sp>
        <p:nvSpPr>
          <p:cNvPr id="28" name="Textfeld 27"/>
          <p:cNvSpPr txBox="1"/>
          <p:nvPr/>
        </p:nvSpPr>
        <p:spPr bwMode="auto">
          <a:xfrm>
            <a:off x="2191193" y="3572449"/>
            <a:ext cx="542136" cy="307777"/>
          </a:xfrm>
          <a:custGeom>
            <a:avLst/>
            <a:gdLst>
              <a:gd name="connsiteX0" fmla="*/ 0 w 542136"/>
              <a:gd name="connsiteY0" fmla="*/ 0 h 307777"/>
              <a:gd name="connsiteX1" fmla="*/ 542136 w 542136"/>
              <a:gd name="connsiteY1" fmla="*/ 0 h 307777"/>
              <a:gd name="connsiteX2" fmla="*/ 542136 w 542136"/>
              <a:gd name="connsiteY2" fmla="*/ 307777 h 307777"/>
              <a:gd name="connsiteX3" fmla="*/ 0 w 542136"/>
              <a:gd name="connsiteY3" fmla="*/ 307777 h 307777"/>
              <a:gd name="connsiteX4" fmla="*/ 0 w 5421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36" h="307777" extrusionOk="0">
                <a:moveTo>
                  <a:pt x="0" y="0"/>
                </a:moveTo>
                <a:cubicBezTo>
                  <a:pt x="223230" y="-52855"/>
                  <a:pt x="353201" y="41697"/>
                  <a:pt x="542136" y="0"/>
                </a:cubicBezTo>
                <a:cubicBezTo>
                  <a:pt x="561654" y="140619"/>
                  <a:pt x="530487" y="156474"/>
                  <a:pt x="542136" y="307777"/>
                </a:cubicBezTo>
                <a:cubicBezTo>
                  <a:pt x="385361" y="365151"/>
                  <a:pt x="164447" y="273388"/>
                  <a:pt x="0" y="307777"/>
                </a:cubicBezTo>
                <a:cubicBezTo>
                  <a:pt x="-32198" y="161402"/>
                  <a:pt x="12069" y="113370"/>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Dann</a:t>
            </a:r>
            <a:endParaRPr/>
          </a:p>
        </p:txBody>
      </p:sp>
      <p:sp>
        <p:nvSpPr>
          <p:cNvPr id="29" name="Textfeld 28"/>
          <p:cNvSpPr txBox="1"/>
          <p:nvPr/>
        </p:nvSpPr>
        <p:spPr bwMode="auto">
          <a:xfrm rot="21383478">
            <a:off x="5650158" y="2995717"/>
            <a:ext cx="697627" cy="307777"/>
          </a:xfrm>
          <a:custGeom>
            <a:avLst/>
            <a:gdLst>
              <a:gd name="connsiteX0" fmla="*/ 0 w 697627"/>
              <a:gd name="connsiteY0" fmla="*/ 0 h 307777"/>
              <a:gd name="connsiteX1" fmla="*/ 362766 w 697627"/>
              <a:gd name="connsiteY1" fmla="*/ 0 h 307777"/>
              <a:gd name="connsiteX2" fmla="*/ 697627 w 697627"/>
              <a:gd name="connsiteY2" fmla="*/ 0 h 307777"/>
              <a:gd name="connsiteX3" fmla="*/ 697627 w 697627"/>
              <a:gd name="connsiteY3" fmla="*/ 307777 h 307777"/>
              <a:gd name="connsiteX4" fmla="*/ 341837 w 697627"/>
              <a:gd name="connsiteY4" fmla="*/ 307777 h 307777"/>
              <a:gd name="connsiteX5" fmla="*/ 0 w 697627"/>
              <a:gd name="connsiteY5" fmla="*/ 307777 h 307777"/>
              <a:gd name="connsiteX6" fmla="*/ 0 w 697627"/>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627" h="307777" extrusionOk="0">
                <a:moveTo>
                  <a:pt x="0" y="0"/>
                </a:moveTo>
                <a:cubicBezTo>
                  <a:pt x="138207" y="-17598"/>
                  <a:pt x="242298" y="35427"/>
                  <a:pt x="362766" y="0"/>
                </a:cubicBezTo>
                <a:cubicBezTo>
                  <a:pt x="483234" y="-35427"/>
                  <a:pt x="615395" y="11600"/>
                  <a:pt x="697627" y="0"/>
                </a:cubicBezTo>
                <a:cubicBezTo>
                  <a:pt x="708148" y="117439"/>
                  <a:pt x="674475" y="167123"/>
                  <a:pt x="697627" y="307777"/>
                </a:cubicBezTo>
                <a:cubicBezTo>
                  <a:pt x="597574" y="314683"/>
                  <a:pt x="440251" y="269515"/>
                  <a:pt x="341837" y="307777"/>
                </a:cubicBezTo>
                <a:cubicBezTo>
                  <a:pt x="243423" y="346039"/>
                  <a:pt x="121660" y="279108"/>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Danach</a:t>
            </a:r>
            <a:endParaRPr/>
          </a:p>
        </p:txBody>
      </p:sp>
      <p:sp>
        <p:nvSpPr>
          <p:cNvPr id="30" name="Textfeld 29"/>
          <p:cNvSpPr txBox="1"/>
          <p:nvPr/>
        </p:nvSpPr>
        <p:spPr bwMode="auto">
          <a:xfrm rot="871082">
            <a:off x="5479235" y="1919313"/>
            <a:ext cx="489235" cy="307777"/>
          </a:xfrm>
          <a:custGeom>
            <a:avLst/>
            <a:gdLst>
              <a:gd name="connsiteX0" fmla="*/ 0 w 489236"/>
              <a:gd name="connsiteY0" fmla="*/ 0 h 307777"/>
              <a:gd name="connsiteX1" fmla="*/ 489236 w 489236"/>
              <a:gd name="connsiteY1" fmla="*/ 0 h 307777"/>
              <a:gd name="connsiteX2" fmla="*/ 489236 w 489236"/>
              <a:gd name="connsiteY2" fmla="*/ 307777 h 307777"/>
              <a:gd name="connsiteX3" fmla="*/ 0 w 489236"/>
              <a:gd name="connsiteY3" fmla="*/ 307777 h 307777"/>
              <a:gd name="connsiteX4" fmla="*/ 0 w 489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36" h="307777" extrusionOk="0">
                <a:moveTo>
                  <a:pt x="0" y="0"/>
                </a:moveTo>
                <a:cubicBezTo>
                  <a:pt x="193682" y="-18431"/>
                  <a:pt x="349541" y="38862"/>
                  <a:pt x="489236" y="0"/>
                </a:cubicBezTo>
                <a:cubicBezTo>
                  <a:pt x="508754" y="140619"/>
                  <a:pt x="477587" y="156474"/>
                  <a:pt x="489236" y="307777"/>
                </a:cubicBezTo>
                <a:cubicBezTo>
                  <a:pt x="309574" y="333261"/>
                  <a:pt x="144622" y="297340"/>
                  <a:pt x="0" y="307777"/>
                </a:cubicBezTo>
                <a:cubicBezTo>
                  <a:pt x="-32198" y="161402"/>
                  <a:pt x="12069" y="113370"/>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Bald</a:t>
            </a:r>
            <a:endParaRPr/>
          </a:p>
        </p:txBody>
      </p:sp>
      <p:sp>
        <p:nvSpPr>
          <p:cNvPr id="31" name="Textfeld 30"/>
          <p:cNvSpPr txBox="1"/>
          <p:nvPr/>
        </p:nvSpPr>
        <p:spPr bwMode="auto">
          <a:xfrm rot="21383478">
            <a:off x="3762905" y="2698410"/>
            <a:ext cx="1079142" cy="307777"/>
          </a:xfrm>
          <a:custGeom>
            <a:avLst/>
            <a:gdLst>
              <a:gd name="connsiteX0" fmla="*/ 0 w 1079142"/>
              <a:gd name="connsiteY0" fmla="*/ 0 h 307777"/>
              <a:gd name="connsiteX1" fmla="*/ 561154 w 1079142"/>
              <a:gd name="connsiteY1" fmla="*/ 0 h 307777"/>
              <a:gd name="connsiteX2" fmla="*/ 1079142 w 1079142"/>
              <a:gd name="connsiteY2" fmla="*/ 0 h 307777"/>
              <a:gd name="connsiteX3" fmla="*/ 1079142 w 1079142"/>
              <a:gd name="connsiteY3" fmla="*/ 307777 h 307777"/>
              <a:gd name="connsiteX4" fmla="*/ 528780 w 1079142"/>
              <a:gd name="connsiteY4" fmla="*/ 307777 h 307777"/>
              <a:gd name="connsiteX5" fmla="*/ 0 w 1079142"/>
              <a:gd name="connsiteY5" fmla="*/ 307777 h 307777"/>
              <a:gd name="connsiteX6" fmla="*/ 0 w 1079142"/>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42" h="307777" extrusionOk="0">
                <a:moveTo>
                  <a:pt x="0" y="0"/>
                </a:moveTo>
                <a:cubicBezTo>
                  <a:pt x="256171" y="-5073"/>
                  <a:pt x="326780" y="60628"/>
                  <a:pt x="561154" y="0"/>
                </a:cubicBezTo>
                <a:cubicBezTo>
                  <a:pt x="795528" y="-60628"/>
                  <a:pt x="829275" y="22919"/>
                  <a:pt x="1079142" y="0"/>
                </a:cubicBezTo>
                <a:cubicBezTo>
                  <a:pt x="1089663" y="117439"/>
                  <a:pt x="1055990" y="167123"/>
                  <a:pt x="1079142" y="307777"/>
                </a:cubicBezTo>
                <a:cubicBezTo>
                  <a:pt x="896965" y="354508"/>
                  <a:pt x="684922" y="255303"/>
                  <a:pt x="528780" y="307777"/>
                </a:cubicBezTo>
                <a:cubicBezTo>
                  <a:pt x="372638" y="360251"/>
                  <a:pt x="159652" y="289765"/>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Abschließend</a:t>
            </a:r>
            <a:endParaRPr/>
          </a:p>
        </p:txBody>
      </p:sp>
      <p:sp>
        <p:nvSpPr>
          <p:cNvPr id="33" name="Textfeld 32"/>
          <p:cNvSpPr txBox="1"/>
          <p:nvPr/>
        </p:nvSpPr>
        <p:spPr bwMode="auto">
          <a:xfrm rot="309096">
            <a:off x="2055432" y="4167321"/>
            <a:ext cx="1883849" cy="307777"/>
          </a:xfrm>
          <a:custGeom>
            <a:avLst/>
            <a:gdLst>
              <a:gd name="connsiteX0" fmla="*/ 0 w 1883849"/>
              <a:gd name="connsiteY0" fmla="*/ 0 h 307777"/>
              <a:gd name="connsiteX1" fmla="*/ 508639 w 1883849"/>
              <a:gd name="connsiteY1" fmla="*/ 0 h 307777"/>
              <a:gd name="connsiteX2" fmla="*/ 979601 w 1883849"/>
              <a:gd name="connsiteY2" fmla="*/ 0 h 307777"/>
              <a:gd name="connsiteX3" fmla="*/ 1412887 w 1883849"/>
              <a:gd name="connsiteY3" fmla="*/ 0 h 307777"/>
              <a:gd name="connsiteX4" fmla="*/ 1883849 w 1883849"/>
              <a:gd name="connsiteY4" fmla="*/ 0 h 307777"/>
              <a:gd name="connsiteX5" fmla="*/ 1883849 w 1883849"/>
              <a:gd name="connsiteY5" fmla="*/ 307777 h 307777"/>
              <a:gd name="connsiteX6" fmla="*/ 1412887 w 1883849"/>
              <a:gd name="connsiteY6" fmla="*/ 307777 h 307777"/>
              <a:gd name="connsiteX7" fmla="*/ 923086 w 1883849"/>
              <a:gd name="connsiteY7" fmla="*/ 307777 h 307777"/>
              <a:gd name="connsiteX8" fmla="*/ 433285 w 1883849"/>
              <a:gd name="connsiteY8" fmla="*/ 307777 h 307777"/>
              <a:gd name="connsiteX9" fmla="*/ 0 w 1883849"/>
              <a:gd name="connsiteY9" fmla="*/ 307777 h 307777"/>
              <a:gd name="connsiteX10" fmla="*/ 0 w 1883849"/>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3849" h="307777" extrusionOk="0">
                <a:moveTo>
                  <a:pt x="0" y="0"/>
                </a:moveTo>
                <a:cubicBezTo>
                  <a:pt x="187666" y="-24643"/>
                  <a:pt x="356360" y="2815"/>
                  <a:pt x="508639" y="0"/>
                </a:cubicBezTo>
                <a:cubicBezTo>
                  <a:pt x="660918" y="-2815"/>
                  <a:pt x="775069" y="344"/>
                  <a:pt x="979601" y="0"/>
                </a:cubicBezTo>
                <a:cubicBezTo>
                  <a:pt x="1184133" y="-344"/>
                  <a:pt x="1204026" y="21267"/>
                  <a:pt x="1412887" y="0"/>
                </a:cubicBezTo>
                <a:cubicBezTo>
                  <a:pt x="1621748" y="-21267"/>
                  <a:pt x="1693445" y="51583"/>
                  <a:pt x="1883849" y="0"/>
                </a:cubicBezTo>
                <a:cubicBezTo>
                  <a:pt x="1902937" y="126306"/>
                  <a:pt x="1878086" y="243058"/>
                  <a:pt x="1883849" y="307777"/>
                </a:cubicBezTo>
                <a:cubicBezTo>
                  <a:pt x="1682953" y="352914"/>
                  <a:pt x="1544658" y="287019"/>
                  <a:pt x="1412887" y="307777"/>
                </a:cubicBezTo>
                <a:cubicBezTo>
                  <a:pt x="1281116" y="328535"/>
                  <a:pt x="1116868" y="298855"/>
                  <a:pt x="923086" y="307777"/>
                </a:cubicBezTo>
                <a:cubicBezTo>
                  <a:pt x="729304" y="316699"/>
                  <a:pt x="618206" y="272974"/>
                  <a:pt x="433285" y="307777"/>
                </a:cubicBezTo>
                <a:cubicBezTo>
                  <a:pt x="248364" y="342580"/>
                  <a:pt x="208612" y="291954"/>
                  <a:pt x="0" y="307777"/>
                </a:cubicBezTo>
                <a:cubicBezTo>
                  <a:pt x="-29321" y="228525"/>
                  <a:pt x="27697" y="66783"/>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Ein paar Minuten später </a:t>
            </a:r>
            <a:endParaRPr/>
          </a:p>
        </p:txBody>
      </p:sp>
      <p:sp>
        <p:nvSpPr>
          <p:cNvPr id="34" name="Textfeld 33"/>
          <p:cNvSpPr txBox="1"/>
          <p:nvPr/>
        </p:nvSpPr>
        <p:spPr bwMode="auto">
          <a:xfrm rot="21383478">
            <a:off x="4682160" y="3829255"/>
            <a:ext cx="803425" cy="307777"/>
          </a:xfrm>
          <a:custGeom>
            <a:avLst/>
            <a:gdLst>
              <a:gd name="connsiteX0" fmla="*/ 0 w 803425"/>
              <a:gd name="connsiteY0" fmla="*/ 0 h 307777"/>
              <a:gd name="connsiteX1" fmla="*/ 417781 w 803425"/>
              <a:gd name="connsiteY1" fmla="*/ 0 h 307777"/>
              <a:gd name="connsiteX2" fmla="*/ 803425 w 803425"/>
              <a:gd name="connsiteY2" fmla="*/ 0 h 307777"/>
              <a:gd name="connsiteX3" fmla="*/ 803425 w 803425"/>
              <a:gd name="connsiteY3" fmla="*/ 307777 h 307777"/>
              <a:gd name="connsiteX4" fmla="*/ 393678 w 803425"/>
              <a:gd name="connsiteY4" fmla="*/ 307777 h 307777"/>
              <a:gd name="connsiteX5" fmla="*/ 0 w 803425"/>
              <a:gd name="connsiteY5" fmla="*/ 307777 h 307777"/>
              <a:gd name="connsiteX6" fmla="*/ 0 w 803425"/>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425" h="307777" extrusionOk="0">
                <a:moveTo>
                  <a:pt x="0" y="0"/>
                </a:moveTo>
                <a:cubicBezTo>
                  <a:pt x="137859" y="-35012"/>
                  <a:pt x="235082" y="16715"/>
                  <a:pt x="417781" y="0"/>
                </a:cubicBezTo>
                <a:cubicBezTo>
                  <a:pt x="600480" y="-16715"/>
                  <a:pt x="682852" y="30800"/>
                  <a:pt x="803425" y="0"/>
                </a:cubicBezTo>
                <a:cubicBezTo>
                  <a:pt x="813946" y="117439"/>
                  <a:pt x="780273" y="167123"/>
                  <a:pt x="803425" y="307777"/>
                </a:cubicBezTo>
                <a:cubicBezTo>
                  <a:pt x="676682" y="315810"/>
                  <a:pt x="530357" y="303161"/>
                  <a:pt x="393678" y="307777"/>
                </a:cubicBezTo>
                <a:cubicBezTo>
                  <a:pt x="256999" y="312393"/>
                  <a:pt x="106235" y="273097"/>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Am Ende</a:t>
            </a:r>
            <a:endParaRPr/>
          </a:p>
        </p:txBody>
      </p:sp>
      <p:sp>
        <p:nvSpPr>
          <p:cNvPr id="35" name="Textfeld 34"/>
          <p:cNvSpPr txBox="1"/>
          <p:nvPr/>
        </p:nvSpPr>
        <p:spPr bwMode="auto">
          <a:xfrm rot="21383478">
            <a:off x="4209279" y="4316790"/>
            <a:ext cx="898003" cy="307777"/>
          </a:xfrm>
          <a:custGeom>
            <a:avLst/>
            <a:gdLst>
              <a:gd name="connsiteX0" fmla="*/ 0 w 898003"/>
              <a:gd name="connsiteY0" fmla="*/ 0 h 307777"/>
              <a:gd name="connsiteX1" fmla="*/ 466962 w 898003"/>
              <a:gd name="connsiteY1" fmla="*/ 0 h 307777"/>
              <a:gd name="connsiteX2" fmla="*/ 898003 w 898003"/>
              <a:gd name="connsiteY2" fmla="*/ 0 h 307777"/>
              <a:gd name="connsiteX3" fmla="*/ 898003 w 898003"/>
              <a:gd name="connsiteY3" fmla="*/ 307777 h 307777"/>
              <a:gd name="connsiteX4" fmla="*/ 440021 w 898003"/>
              <a:gd name="connsiteY4" fmla="*/ 307777 h 307777"/>
              <a:gd name="connsiteX5" fmla="*/ 0 w 898003"/>
              <a:gd name="connsiteY5" fmla="*/ 307777 h 307777"/>
              <a:gd name="connsiteX6" fmla="*/ 0 w 898003"/>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003" h="307777" extrusionOk="0">
                <a:moveTo>
                  <a:pt x="0" y="0"/>
                </a:moveTo>
                <a:cubicBezTo>
                  <a:pt x="135704" y="-40129"/>
                  <a:pt x="285082" y="29627"/>
                  <a:pt x="466962" y="0"/>
                </a:cubicBezTo>
                <a:cubicBezTo>
                  <a:pt x="648842" y="-29627"/>
                  <a:pt x="753186" y="17401"/>
                  <a:pt x="898003" y="0"/>
                </a:cubicBezTo>
                <a:cubicBezTo>
                  <a:pt x="908524" y="117439"/>
                  <a:pt x="874851" y="167123"/>
                  <a:pt x="898003" y="307777"/>
                </a:cubicBezTo>
                <a:cubicBezTo>
                  <a:pt x="690784" y="341519"/>
                  <a:pt x="633994" y="272004"/>
                  <a:pt x="440021" y="307777"/>
                </a:cubicBezTo>
                <a:cubicBezTo>
                  <a:pt x="246048" y="343550"/>
                  <a:pt x="96730" y="266014"/>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Zu Beginn</a:t>
            </a:r>
            <a:endParaRPr/>
          </a:p>
        </p:txBody>
      </p:sp>
      <p:sp>
        <p:nvSpPr>
          <p:cNvPr id="36" name="Textfeld 35"/>
          <p:cNvSpPr txBox="1"/>
          <p:nvPr/>
        </p:nvSpPr>
        <p:spPr bwMode="auto">
          <a:xfrm rot="21383478">
            <a:off x="5280363" y="4148625"/>
            <a:ext cx="965329" cy="307777"/>
          </a:xfrm>
          <a:custGeom>
            <a:avLst/>
            <a:gdLst>
              <a:gd name="connsiteX0" fmla="*/ 0 w 965329"/>
              <a:gd name="connsiteY0" fmla="*/ 0 h 307777"/>
              <a:gd name="connsiteX1" fmla="*/ 501971 w 965329"/>
              <a:gd name="connsiteY1" fmla="*/ 0 h 307777"/>
              <a:gd name="connsiteX2" fmla="*/ 965329 w 965329"/>
              <a:gd name="connsiteY2" fmla="*/ 0 h 307777"/>
              <a:gd name="connsiteX3" fmla="*/ 965329 w 965329"/>
              <a:gd name="connsiteY3" fmla="*/ 307777 h 307777"/>
              <a:gd name="connsiteX4" fmla="*/ 473011 w 965329"/>
              <a:gd name="connsiteY4" fmla="*/ 307777 h 307777"/>
              <a:gd name="connsiteX5" fmla="*/ 0 w 965329"/>
              <a:gd name="connsiteY5" fmla="*/ 307777 h 307777"/>
              <a:gd name="connsiteX6" fmla="*/ 0 w 96532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329" h="307777" extrusionOk="0">
                <a:moveTo>
                  <a:pt x="0" y="0"/>
                </a:moveTo>
                <a:cubicBezTo>
                  <a:pt x="152710" y="-12214"/>
                  <a:pt x="308291" y="10689"/>
                  <a:pt x="501971" y="0"/>
                </a:cubicBezTo>
                <a:cubicBezTo>
                  <a:pt x="695651" y="-10689"/>
                  <a:pt x="851601" y="9044"/>
                  <a:pt x="965329" y="0"/>
                </a:cubicBezTo>
                <a:cubicBezTo>
                  <a:pt x="975850" y="117439"/>
                  <a:pt x="942177" y="167123"/>
                  <a:pt x="965329" y="307777"/>
                </a:cubicBezTo>
                <a:cubicBezTo>
                  <a:pt x="852946" y="360204"/>
                  <a:pt x="691521" y="250515"/>
                  <a:pt x="473011" y="307777"/>
                </a:cubicBezTo>
                <a:cubicBezTo>
                  <a:pt x="254501" y="365039"/>
                  <a:pt x="188544" y="272057"/>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Am Anfang</a:t>
            </a:r>
            <a:endParaRPr/>
          </a:p>
        </p:txBody>
      </p:sp>
      <p:sp>
        <p:nvSpPr>
          <p:cNvPr id="2" name="Textfeld 1"/>
          <p:cNvSpPr txBox="1"/>
          <p:nvPr/>
        </p:nvSpPr>
        <p:spPr bwMode="auto">
          <a:xfrm rot="435248">
            <a:off x="2080529" y="2368192"/>
            <a:ext cx="1513556" cy="307777"/>
          </a:xfrm>
          <a:custGeom>
            <a:avLst/>
            <a:gdLst>
              <a:gd name="connsiteX0" fmla="*/ 0 w 1513556"/>
              <a:gd name="connsiteY0" fmla="*/ 0 h 307777"/>
              <a:gd name="connsiteX1" fmla="*/ 534790 w 1513556"/>
              <a:gd name="connsiteY1" fmla="*/ 0 h 307777"/>
              <a:gd name="connsiteX2" fmla="*/ 1039308 w 1513556"/>
              <a:gd name="connsiteY2" fmla="*/ 0 h 307777"/>
              <a:gd name="connsiteX3" fmla="*/ 1513556 w 1513556"/>
              <a:gd name="connsiteY3" fmla="*/ 0 h 307777"/>
              <a:gd name="connsiteX4" fmla="*/ 1513556 w 1513556"/>
              <a:gd name="connsiteY4" fmla="*/ 307777 h 307777"/>
              <a:gd name="connsiteX5" fmla="*/ 1009037 w 1513556"/>
              <a:gd name="connsiteY5" fmla="*/ 307777 h 307777"/>
              <a:gd name="connsiteX6" fmla="*/ 534790 w 1513556"/>
              <a:gd name="connsiteY6" fmla="*/ 307777 h 307777"/>
              <a:gd name="connsiteX7" fmla="*/ 0 w 1513556"/>
              <a:gd name="connsiteY7" fmla="*/ 307777 h 307777"/>
              <a:gd name="connsiteX8" fmla="*/ 0 w 1513556"/>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556" h="307777" extrusionOk="0">
                <a:moveTo>
                  <a:pt x="0" y="0"/>
                </a:moveTo>
                <a:cubicBezTo>
                  <a:pt x="223665" y="-2486"/>
                  <a:pt x="421273" y="46391"/>
                  <a:pt x="534790" y="0"/>
                </a:cubicBezTo>
                <a:cubicBezTo>
                  <a:pt x="648307" y="-46391"/>
                  <a:pt x="844370" y="6144"/>
                  <a:pt x="1039308" y="0"/>
                </a:cubicBezTo>
                <a:cubicBezTo>
                  <a:pt x="1234246" y="-6144"/>
                  <a:pt x="1278150" y="24985"/>
                  <a:pt x="1513556" y="0"/>
                </a:cubicBezTo>
                <a:cubicBezTo>
                  <a:pt x="1523386" y="115806"/>
                  <a:pt x="1496895" y="169880"/>
                  <a:pt x="1513556" y="307777"/>
                </a:cubicBezTo>
                <a:cubicBezTo>
                  <a:pt x="1364365" y="367067"/>
                  <a:pt x="1117535" y="301354"/>
                  <a:pt x="1009037" y="307777"/>
                </a:cubicBezTo>
                <a:cubicBezTo>
                  <a:pt x="900539" y="314200"/>
                  <a:pt x="763017" y="285349"/>
                  <a:pt x="534790" y="307777"/>
                </a:cubicBezTo>
                <a:cubicBezTo>
                  <a:pt x="306563" y="330205"/>
                  <a:pt x="246227" y="271842"/>
                  <a:pt x="0" y="307777"/>
                </a:cubicBezTo>
                <a:cubicBezTo>
                  <a:pt x="-32228" y="199421"/>
                  <a:pt x="36102" y="15154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Im Anschluss daran</a:t>
            </a:r>
            <a:endParaRPr/>
          </a:p>
        </p:txBody>
      </p:sp>
      <p:sp>
        <p:nvSpPr>
          <p:cNvPr id="3" name="Textfeld 2"/>
          <p:cNvSpPr txBox="1"/>
          <p:nvPr/>
        </p:nvSpPr>
        <p:spPr bwMode="auto">
          <a:xfrm rot="19799999">
            <a:off x="3858423" y="3274957"/>
            <a:ext cx="1290738" cy="307777"/>
          </a:xfrm>
          <a:custGeom>
            <a:avLst/>
            <a:gdLst>
              <a:gd name="connsiteX0" fmla="*/ 0 w 1290738"/>
              <a:gd name="connsiteY0" fmla="*/ 0 h 307777"/>
              <a:gd name="connsiteX1" fmla="*/ 456061 w 1290738"/>
              <a:gd name="connsiteY1" fmla="*/ 0 h 307777"/>
              <a:gd name="connsiteX2" fmla="*/ 886307 w 1290738"/>
              <a:gd name="connsiteY2" fmla="*/ 0 h 307777"/>
              <a:gd name="connsiteX3" fmla="*/ 1290738 w 1290738"/>
              <a:gd name="connsiteY3" fmla="*/ 0 h 307777"/>
              <a:gd name="connsiteX4" fmla="*/ 1290738 w 1290738"/>
              <a:gd name="connsiteY4" fmla="*/ 307777 h 307777"/>
              <a:gd name="connsiteX5" fmla="*/ 860492 w 1290738"/>
              <a:gd name="connsiteY5" fmla="*/ 307777 h 307777"/>
              <a:gd name="connsiteX6" fmla="*/ 456061 w 1290738"/>
              <a:gd name="connsiteY6" fmla="*/ 307777 h 307777"/>
              <a:gd name="connsiteX7" fmla="*/ 0 w 1290738"/>
              <a:gd name="connsiteY7" fmla="*/ 307777 h 307777"/>
              <a:gd name="connsiteX8" fmla="*/ 0 w 1290738"/>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738" h="307777" extrusionOk="0">
                <a:moveTo>
                  <a:pt x="0" y="0"/>
                </a:moveTo>
                <a:cubicBezTo>
                  <a:pt x="200253" y="-35292"/>
                  <a:pt x="332398" y="51602"/>
                  <a:pt x="456061" y="0"/>
                </a:cubicBezTo>
                <a:cubicBezTo>
                  <a:pt x="579724" y="-51602"/>
                  <a:pt x="779712" y="15915"/>
                  <a:pt x="886307" y="0"/>
                </a:cubicBezTo>
                <a:cubicBezTo>
                  <a:pt x="992902" y="-15915"/>
                  <a:pt x="1190193" y="28685"/>
                  <a:pt x="1290738" y="0"/>
                </a:cubicBezTo>
                <a:cubicBezTo>
                  <a:pt x="1300568" y="115806"/>
                  <a:pt x="1274077" y="169880"/>
                  <a:pt x="1290738" y="307777"/>
                </a:cubicBezTo>
                <a:cubicBezTo>
                  <a:pt x="1170159" y="359013"/>
                  <a:pt x="960781" y="284241"/>
                  <a:pt x="860492" y="307777"/>
                </a:cubicBezTo>
                <a:cubicBezTo>
                  <a:pt x="760203" y="331313"/>
                  <a:pt x="614967" y="301824"/>
                  <a:pt x="456061" y="307777"/>
                </a:cubicBezTo>
                <a:cubicBezTo>
                  <a:pt x="297155" y="313730"/>
                  <a:pt x="115707" y="302340"/>
                  <a:pt x="0" y="307777"/>
                </a:cubicBezTo>
                <a:cubicBezTo>
                  <a:pt x="-32228" y="199421"/>
                  <a:pt x="36102" y="15154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Nach einer Weile</a:t>
            </a:r>
            <a:endParaRPr/>
          </a:p>
        </p:txBody>
      </p:sp>
      <p:sp>
        <p:nvSpPr>
          <p:cNvPr id="4" name="Textfeld 3"/>
          <p:cNvSpPr txBox="1"/>
          <p:nvPr/>
        </p:nvSpPr>
        <p:spPr bwMode="auto">
          <a:xfrm>
            <a:off x="5589311" y="2497012"/>
            <a:ext cx="688009" cy="307777"/>
          </a:xfrm>
          <a:custGeom>
            <a:avLst/>
            <a:gdLst>
              <a:gd name="connsiteX0" fmla="*/ 0 w 688009"/>
              <a:gd name="connsiteY0" fmla="*/ 0 h 307777"/>
              <a:gd name="connsiteX1" fmla="*/ 357765 w 688009"/>
              <a:gd name="connsiteY1" fmla="*/ 0 h 307777"/>
              <a:gd name="connsiteX2" fmla="*/ 688009 w 688009"/>
              <a:gd name="connsiteY2" fmla="*/ 0 h 307777"/>
              <a:gd name="connsiteX3" fmla="*/ 688009 w 688009"/>
              <a:gd name="connsiteY3" fmla="*/ 307777 h 307777"/>
              <a:gd name="connsiteX4" fmla="*/ 337124 w 688009"/>
              <a:gd name="connsiteY4" fmla="*/ 307777 h 307777"/>
              <a:gd name="connsiteX5" fmla="*/ 0 w 688009"/>
              <a:gd name="connsiteY5" fmla="*/ 307777 h 307777"/>
              <a:gd name="connsiteX6" fmla="*/ 0 w 68800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009" h="307777" extrusionOk="0">
                <a:moveTo>
                  <a:pt x="0" y="0"/>
                </a:moveTo>
                <a:cubicBezTo>
                  <a:pt x="94170" y="-411"/>
                  <a:pt x="207679" y="40594"/>
                  <a:pt x="357765" y="0"/>
                </a:cubicBezTo>
                <a:cubicBezTo>
                  <a:pt x="507851" y="-40594"/>
                  <a:pt x="533594" y="9213"/>
                  <a:pt x="688009" y="0"/>
                </a:cubicBezTo>
                <a:cubicBezTo>
                  <a:pt x="698530" y="117439"/>
                  <a:pt x="664857" y="167123"/>
                  <a:pt x="688009" y="307777"/>
                </a:cubicBezTo>
                <a:cubicBezTo>
                  <a:pt x="530654" y="333176"/>
                  <a:pt x="502389" y="277255"/>
                  <a:pt x="337124" y="307777"/>
                </a:cubicBezTo>
                <a:cubicBezTo>
                  <a:pt x="171860" y="338299"/>
                  <a:pt x="104889" y="307111"/>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Zuletzt</a:t>
            </a:r>
            <a:endParaRPr/>
          </a:p>
        </p:txBody>
      </p:sp>
      <p:sp>
        <p:nvSpPr>
          <p:cNvPr id="8" name="Textfeld 7"/>
          <p:cNvSpPr txBox="1"/>
          <p:nvPr/>
        </p:nvSpPr>
        <p:spPr bwMode="auto">
          <a:xfrm rot="203498">
            <a:off x="2857204" y="3189353"/>
            <a:ext cx="885179" cy="307777"/>
          </a:xfrm>
          <a:custGeom>
            <a:avLst/>
            <a:gdLst>
              <a:gd name="connsiteX0" fmla="*/ 0 w 885179"/>
              <a:gd name="connsiteY0" fmla="*/ 0 h 307777"/>
              <a:gd name="connsiteX1" fmla="*/ 460293 w 885179"/>
              <a:gd name="connsiteY1" fmla="*/ 0 h 307777"/>
              <a:gd name="connsiteX2" fmla="*/ 885179 w 885179"/>
              <a:gd name="connsiteY2" fmla="*/ 0 h 307777"/>
              <a:gd name="connsiteX3" fmla="*/ 885179 w 885179"/>
              <a:gd name="connsiteY3" fmla="*/ 307777 h 307777"/>
              <a:gd name="connsiteX4" fmla="*/ 433738 w 885179"/>
              <a:gd name="connsiteY4" fmla="*/ 307777 h 307777"/>
              <a:gd name="connsiteX5" fmla="*/ 0 w 885179"/>
              <a:gd name="connsiteY5" fmla="*/ 307777 h 307777"/>
              <a:gd name="connsiteX6" fmla="*/ 0 w 88517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79" h="307777" extrusionOk="0">
                <a:moveTo>
                  <a:pt x="0" y="0"/>
                </a:moveTo>
                <a:cubicBezTo>
                  <a:pt x="193473" y="-24928"/>
                  <a:pt x="274092" y="14354"/>
                  <a:pt x="460293" y="0"/>
                </a:cubicBezTo>
                <a:cubicBezTo>
                  <a:pt x="646494" y="-14354"/>
                  <a:pt x="744842" y="32384"/>
                  <a:pt x="885179" y="0"/>
                </a:cubicBezTo>
                <a:cubicBezTo>
                  <a:pt x="895700" y="117439"/>
                  <a:pt x="862027" y="167123"/>
                  <a:pt x="885179" y="307777"/>
                </a:cubicBezTo>
                <a:cubicBezTo>
                  <a:pt x="744657" y="339510"/>
                  <a:pt x="609098" y="255747"/>
                  <a:pt x="433738" y="307777"/>
                </a:cubicBezTo>
                <a:cubicBezTo>
                  <a:pt x="258378" y="359807"/>
                  <a:pt x="105890" y="294828"/>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Schließlich</a:t>
            </a:r>
            <a:endParaRPr/>
          </a:p>
        </p:txBody>
      </p:sp>
      <p:sp>
        <p:nvSpPr>
          <p:cNvPr id="9" name="Textfeld 8"/>
          <p:cNvSpPr txBox="1"/>
          <p:nvPr/>
        </p:nvSpPr>
        <p:spPr bwMode="auto">
          <a:xfrm rot="203498">
            <a:off x="5349626" y="3491745"/>
            <a:ext cx="1064715" cy="307777"/>
          </a:xfrm>
          <a:custGeom>
            <a:avLst/>
            <a:gdLst>
              <a:gd name="connsiteX0" fmla="*/ 0 w 1064715"/>
              <a:gd name="connsiteY0" fmla="*/ 0 h 307777"/>
              <a:gd name="connsiteX1" fmla="*/ 553652 w 1064715"/>
              <a:gd name="connsiteY1" fmla="*/ 0 h 307777"/>
              <a:gd name="connsiteX2" fmla="*/ 1064715 w 1064715"/>
              <a:gd name="connsiteY2" fmla="*/ 0 h 307777"/>
              <a:gd name="connsiteX3" fmla="*/ 1064715 w 1064715"/>
              <a:gd name="connsiteY3" fmla="*/ 307777 h 307777"/>
              <a:gd name="connsiteX4" fmla="*/ 521710 w 1064715"/>
              <a:gd name="connsiteY4" fmla="*/ 307777 h 307777"/>
              <a:gd name="connsiteX5" fmla="*/ 0 w 1064715"/>
              <a:gd name="connsiteY5" fmla="*/ 307777 h 307777"/>
              <a:gd name="connsiteX6" fmla="*/ 0 w 1064715"/>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715" h="307777" extrusionOk="0">
                <a:moveTo>
                  <a:pt x="0" y="0"/>
                </a:moveTo>
                <a:cubicBezTo>
                  <a:pt x="200169" y="-51173"/>
                  <a:pt x="322866" y="33571"/>
                  <a:pt x="553652" y="0"/>
                </a:cubicBezTo>
                <a:cubicBezTo>
                  <a:pt x="784438" y="-33571"/>
                  <a:pt x="844406" y="30901"/>
                  <a:pt x="1064715" y="0"/>
                </a:cubicBezTo>
                <a:cubicBezTo>
                  <a:pt x="1075236" y="117439"/>
                  <a:pt x="1041563" y="167123"/>
                  <a:pt x="1064715" y="307777"/>
                </a:cubicBezTo>
                <a:cubicBezTo>
                  <a:pt x="885966" y="349257"/>
                  <a:pt x="638941" y="279308"/>
                  <a:pt x="521710" y="307777"/>
                </a:cubicBezTo>
                <a:cubicBezTo>
                  <a:pt x="404480" y="336246"/>
                  <a:pt x="149460" y="292646"/>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Zum Schluss</a:t>
            </a:r>
            <a:endParaRPr/>
          </a:p>
        </p:txBody>
      </p:sp>
      <p:sp>
        <p:nvSpPr>
          <p:cNvPr id="10" name="Textfeld 9"/>
          <p:cNvSpPr txBox="1"/>
          <p:nvPr/>
        </p:nvSpPr>
        <p:spPr bwMode="auto">
          <a:xfrm rot="20406558">
            <a:off x="1384192" y="2995158"/>
            <a:ext cx="1069059" cy="307777"/>
          </a:xfrm>
          <a:custGeom>
            <a:avLst/>
            <a:gdLst>
              <a:gd name="connsiteX0" fmla="*/ 0 w 1002197"/>
              <a:gd name="connsiteY0" fmla="*/ 0 h 523220"/>
              <a:gd name="connsiteX1" fmla="*/ 521142 w 1002197"/>
              <a:gd name="connsiteY1" fmla="*/ 0 h 523220"/>
              <a:gd name="connsiteX2" fmla="*/ 1002197 w 1002197"/>
              <a:gd name="connsiteY2" fmla="*/ 0 h 523220"/>
              <a:gd name="connsiteX3" fmla="*/ 1002197 w 1002197"/>
              <a:gd name="connsiteY3" fmla="*/ 523220 h 523220"/>
              <a:gd name="connsiteX4" fmla="*/ 491077 w 1002197"/>
              <a:gd name="connsiteY4" fmla="*/ 523220 h 523220"/>
              <a:gd name="connsiteX5" fmla="*/ 0 w 1002197"/>
              <a:gd name="connsiteY5" fmla="*/ 523220 h 523220"/>
              <a:gd name="connsiteX6" fmla="*/ 0 w 1002197"/>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197" h="523220" extrusionOk="0">
                <a:moveTo>
                  <a:pt x="0" y="0"/>
                </a:moveTo>
                <a:cubicBezTo>
                  <a:pt x="255678" y="-31396"/>
                  <a:pt x="405306" y="8568"/>
                  <a:pt x="521142" y="0"/>
                </a:cubicBezTo>
                <a:cubicBezTo>
                  <a:pt x="636978" y="-8568"/>
                  <a:pt x="793375" y="7041"/>
                  <a:pt x="1002197" y="0"/>
                </a:cubicBezTo>
                <a:cubicBezTo>
                  <a:pt x="1026174" y="112802"/>
                  <a:pt x="997345" y="412101"/>
                  <a:pt x="1002197" y="523220"/>
                </a:cubicBezTo>
                <a:cubicBezTo>
                  <a:pt x="889013" y="559929"/>
                  <a:pt x="643750" y="475680"/>
                  <a:pt x="491077" y="523220"/>
                </a:cubicBezTo>
                <a:cubicBezTo>
                  <a:pt x="338404" y="570760"/>
                  <a:pt x="127527" y="465236"/>
                  <a:pt x="0" y="523220"/>
                </a:cubicBezTo>
                <a:cubicBezTo>
                  <a:pt x="-25341" y="300478"/>
                  <a:pt x="30820" y="215283"/>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1400" dirty="0">
                <a:solidFill>
                  <a:schemeClr val="accent1">
                    <a:lumMod val="75000"/>
                  </a:schemeClr>
                </a:solidFill>
                <a:latin typeface="Noteworthy Light"/>
                <a:ea typeface="Noteworthy Light"/>
              </a:rPr>
              <a:t>Kurz darauf</a:t>
            </a:r>
            <a:endParaRPr dirty="0"/>
          </a:p>
        </p:txBody>
      </p:sp>
      <p:pic>
        <p:nvPicPr>
          <p:cNvPr id="11" name="Grafik 10" descr="Ein Bild, das Text, Screenshot, Reihe enthält.&#10;&#10;Automatisch generierte Beschreibung"/>
          <p:cNvPicPr>
            <a:picLocks noChangeAspect="1"/>
          </p:cNvPicPr>
          <p:nvPr/>
        </p:nvPicPr>
        <p:blipFill>
          <a:blip r:embed="rId3">
            <a:clrChange>
              <a:clrFrom>
                <a:srgbClr val="FFFFFF"/>
              </a:clrFrom>
              <a:clrTo>
                <a:srgbClr val="FFFFFF">
                  <a:alpha val="0"/>
                </a:srgbClr>
              </a:clrTo>
            </a:clrChange>
          </a:blip>
          <a:srcRect l="15359" t="83977" r="50000" b="11013"/>
          <a:stretch/>
        </p:blipFill>
        <p:spPr bwMode="auto">
          <a:xfrm rot="20016521">
            <a:off x="3524468" y="3284119"/>
            <a:ext cx="2083154" cy="225971"/>
          </a:xfrm>
          <a:prstGeom prst="rect">
            <a:avLst/>
          </a:prstGeom>
        </p:spPr>
      </p:pic>
      <p:sp>
        <p:nvSpPr>
          <p:cNvPr id="41" name="Slide Number Placeholder 3">
            <a:extLst>
              <a:ext uri="{FF2B5EF4-FFF2-40B4-BE49-F238E27FC236}">
                <a16:creationId xmlns:a16="http://schemas.microsoft.com/office/drawing/2014/main" id="{7E4B4611-B3D7-4FEC-B7E3-317D8BF89E53}"/>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79</a:t>
            </a:fld>
            <a:endParaRPr lang="de-DE" dirty="0"/>
          </a:p>
        </p:txBody>
      </p:sp>
      <p:sp>
        <p:nvSpPr>
          <p:cNvPr id="42" name="Rectangle 7">
            <a:extLst>
              <a:ext uri="{FF2B5EF4-FFF2-40B4-BE49-F238E27FC236}">
                <a16:creationId xmlns:a16="http://schemas.microsoft.com/office/drawing/2014/main" id="{CE8ACC75-7125-4D2E-8805-F636A66FA908}"/>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46" name="Picture 2" descr="Karte, Marker, Stift, Stecknadel, Grün">
            <a:extLst>
              <a:ext uri="{FF2B5EF4-FFF2-40B4-BE49-F238E27FC236}">
                <a16:creationId xmlns:a16="http://schemas.microsoft.com/office/drawing/2014/main" id="{84C3F060-A256-45E5-AEAA-D9D3AB57640C}"/>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1370356" y="5072780"/>
            <a:ext cx="216399" cy="406100"/>
          </a:xfrm>
          <a:prstGeom prst="rect">
            <a:avLst/>
          </a:prstGeom>
          <a:noFill/>
        </p:spPr>
      </p:pic>
      <p:pic>
        <p:nvPicPr>
          <p:cNvPr id="47" name="Picture 2" descr="Karte, Marker, Stift, Stecknadel, Grün">
            <a:extLst>
              <a:ext uri="{FF2B5EF4-FFF2-40B4-BE49-F238E27FC236}">
                <a16:creationId xmlns:a16="http://schemas.microsoft.com/office/drawing/2014/main" id="{B1AC2041-6450-4181-90CF-493249585205}"/>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3391059" y="5072780"/>
            <a:ext cx="216399" cy="406100"/>
          </a:xfrm>
          <a:prstGeom prst="rect">
            <a:avLst/>
          </a:prstGeom>
          <a:noFill/>
        </p:spPr>
      </p:pic>
      <p:pic>
        <p:nvPicPr>
          <p:cNvPr id="48" name="Picture 2" descr="Karte, Marker, Stift, Stecknadel, Grün">
            <a:extLst>
              <a:ext uri="{FF2B5EF4-FFF2-40B4-BE49-F238E27FC236}">
                <a16:creationId xmlns:a16="http://schemas.microsoft.com/office/drawing/2014/main" id="{B4BEE4BD-E978-459E-ADC4-824949733DD8}"/>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474980" y="5072780"/>
            <a:ext cx="216399" cy="406100"/>
          </a:xfrm>
          <a:prstGeom prst="rect">
            <a:avLst/>
          </a:prstGeom>
          <a:noFill/>
        </p:spPr>
      </p:pic>
      <p:pic>
        <p:nvPicPr>
          <p:cNvPr id="38" name="Picture 24">
            <a:extLst>
              <a:ext uri="{FF2B5EF4-FFF2-40B4-BE49-F238E27FC236}">
                <a16:creationId xmlns:a16="http://schemas.microsoft.com/office/drawing/2014/main" id="{FB8F56CF-81DA-4AEC-AF7F-DF6EDD74BDDC}"/>
              </a:ext>
            </a:extLst>
          </p:cNvPr>
          <p:cNvPicPr>
            <a:picLocks noChangeAspect="1"/>
          </p:cNvPicPr>
          <p:nvPr/>
        </p:nvPicPr>
        <p:blipFill>
          <a:blip r:embed="rId5">
            <a:clrChange>
              <a:clrFrom>
                <a:srgbClr val="FFFFFF"/>
              </a:clrFrom>
              <a:clrTo>
                <a:srgbClr val="FFFFFF">
                  <a:alpha val="0"/>
                </a:srgbClr>
              </a:clrTo>
            </a:clrChange>
          </a:blip>
          <a:srcRect l="10857" t="51999" r="5338" b="13338"/>
          <a:stretch/>
        </p:blipFill>
        <p:spPr bwMode="auto">
          <a:xfrm>
            <a:off x="537890" y="5551097"/>
            <a:ext cx="1957660" cy="3918703"/>
          </a:xfrm>
          <a:prstGeom prst="rect">
            <a:avLst/>
          </a:prstGeom>
        </p:spPr>
      </p:pic>
      <p:pic>
        <p:nvPicPr>
          <p:cNvPr id="39" name="Picture 24">
            <a:extLst>
              <a:ext uri="{FF2B5EF4-FFF2-40B4-BE49-F238E27FC236}">
                <a16:creationId xmlns:a16="http://schemas.microsoft.com/office/drawing/2014/main" id="{0DC0885D-CCE7-46A2-8776-DEE2788CDAF5}"/>
              </a:ext>
            </a:extLst>
          </p:cNvPr>
          <p:cNvPicPr>
            <a:picLocks noChangeAspect="1"/>
          </p:cNvPicPr>
          <p:nvPr/>
        </p:nvPicPr>
        <p:blipFill>
          <a:blip r:embed="rId5">
            <a:clrChange>
              <a:clrFrom>
                <a:srgbClr val="FFFFFF"/>
              </a:clrFrom>
              <a:clrTo>
                <a:srgbClr val="FFFFFF">
                  <a:alpha val="0"/>
                </a:srgbClr>
              </a:clrTo>
            </a:clrChange>
          </a:blip>
          <a:srcRect l="10857" t="51999" r="5338" b="13338"/>
          <a:stretch/>
        </p:blipFill>
        <p:spPr bwMode="auto">
          <a:xfrm>
            <a:off x="2569890" y="5551097"/>
            <a:ext cx="1957660" cy="3918703"/>
          </a:xfrm>
          <a:prstGeom prst="rect">
            <a:avLst/>
          </a:prstGeom>
        </p:spPr>
      </p:pic>
      <p:pic>
        <p:nvPicPr>
          <p:cNvPr id="40" name="Picture 24">
            <a:extLst>
              <a:ext uri="{FF2B5EF4-FFF2-40B4-BE49-F238E27FC236}">
                <a16:creationId xmlns:a16="http://schemas.microsoft.com/office/drawing/2014/main" id="{B95A5455-CFA8-4E93-A8E4-DBF2DB732A39}"/>
              </a:ext>
            </a:extLst>
          </p:cNvPr>
          <p:cNvPicPr>
            <a:picLocks noChangeAspect="1"/>
          </p:cNvPicPr>
          <p:nvPr/>
        </p:nvPicPr>
        <p:blipFill>
          <a:blip r:embed="rId5">
            <a:clrChange>
              <a:clrFrom>
                <a:srgbClr val="FFFFFF"/>
              </a:clrFrom>
              <a:clrTo>
                <a:srgbClr val="FFFFFF">
                  <a:alpha val="0"/>
                </a:srgbClr>
              </a:clrTo>
            </a:clrChange>
          </a:blip>
          <a:srcRect l="10857" t="51999" r="5338" b="13338"/>
          <a:stretch/>
        </p:blipFill>
        <p:spPr bwMode="auto">
          <a:xfrm>
            <a:off x="4582840" y="5551097"/>
            <a:ext cx="1957660" cy="3918703"/>
          </a:xfrm>
          <a:prstGeom prst="rect">
            <a:avLst/>
          </a:prstGeom>
        </p:spPr>
      </p:pic>
      <p:sp>
        <p:nvSpPr>
          <p:cNvPr id="13" name="Textfeld 12"/>
          <p:cNvSpPr txBox="1"/>
          <p:nvPr/>
        </p:nvSpPr>
        <p:spPr bwMode="auto">
          <a:xfrm>
            <a:off x="2557994" y="5492177"/>
            <a:ext cx="1763624"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dirty="0">
                <a:solidFill>
                  <a:schemeClr val="accent1">
                    <a:lumMod val="75000"/>
                  </a:schemeClr>
                </a:solidFill>
                <a:latin typeface="Noteworthy Light"/>
                <a:ea typeface="Noteworthy Light"/>
              </a:rPr>
              <a:t>Nach einer Weile</a:t>
            </a:r>
            <a:endParaRPr dirty="0"/>
          </a:p>
        </p:txBody>
      </p:sp>
      <p:pic>
        <p:nvPicPr>
          <p:cNvPr id="43" name="Picture 4" descr="Icon, Symbol, Stift, Bleistift, Design">
            <a:extLst>
              <a:ext uri="{FF2B5EF4-FFF2-40B4-BE49-F238E27FC236}">
                <a16:creationId xmlns:a16="http://schemas.microsoft.com/office/drawing/2014/main" id="{D0B593F6-2916-434B-B499-D537A79DA197}"/>
              </a:ext>
            </a:extLst>
          </p:cNvPr>
          <p:cNvPicPr>
            <a:picLocks noChangeAspect="1" noChangeArrowheads="1"/>
          </p:cNvPicPr>
          <p:nvPr/>
        </p:nvPicPr>
        <p:blipFill>
          <a:blip r:embed="rId6">
            <a:duotone>
              <a:schemeClr val="accent6">
                <a:shade val="45000"/>
                <a:satMod val="135000"/>
              </a:schemeClr>
              <a:prstClr val="white"/>
            </a:duotone>
          </a:blip>
          <a:stretch/>
        </p:blipFill>
        <p:spPr bwMode="auto">
          <a:xfrm>
            <a:off x="5799221" y="1206561"/>
            <a:ext cx="594960" cy="594960"/>
          </a:xfrm>
          <a:prstGeom prst="rect">
            <a:avLst/>
          </a:prstGeom>
          <a:noFill/>
          <a:ln>
            <a:noFill/>
          </a:ln>
        </p:spPr>
      </p:pic>
    </p:spTree>
    <p:extLst>
      <p:ext uri="{BB962C8B-B14F-4D97-AF65-F5344CB8AC3E}">
        <p14:creationId xmlns:p14="http://schemas.microsoft.com/office/powerpoint/2010/main" val="243011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979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5" name="Tabelle 2"/>
          <p:cNvGraphicFramePr>
            <a:graphicFrameLocks noGrp="1"/>
          </p:cNvGraphicFramePr>
          <p:nvPr/>
        </p:nvGraphicFramePr>
        <p:xfrm>
          <a:off x="531540" y="4739429"/>
          <a:ext cx="6035283" cy="4861959"/>
        </p:xfrm>
        <a:graphic>
          <a:graphicData uri="http://schemas.openxmlformats.org/drawingml/2006/table">
            <a:tbl>
              <a:tblPr firstRow="1" bandRow="1">
                <a:tableStyleId>{5940675A-B579-460E-94D1-54222C63F5DA}</a:tableStyleId>
              </a:tblPr>
              <a:tblGrid>
                <a:gridCol w="2011761">
                  <a:extLst>
                    <a:ext uri="{9D8B030D-6E8A-4147-A177-3AD203B41FA5}">
                      <a16:colId xmlns:a16="http://schemas.microsoft.com/office/drawing/2014/main" val="20000"/>
                    </a:ext>
                  </a:extLst>
                </a:gridCol>
                <a:gridCol w="2011761">
                  <a:extLst>
                    <a:ext uri="{9D8B030D-6E8A-4147-A177-3AD203B41FA5}">
                      <a16:colId xmlns:a16="http://schemas.microsoft.com/office/drawing/2014/main" val="20001"/>
                    </a:ext>
                  </a:extLst>
                </a:gridCol>
                <a:gridCol w="2011761">
                  <a:extLst>
                    <a:ext uri="{9D8B030D-6E8A-4147-A177-3AD203B41FA5}">
                      <a16:colId xmlns:a16="http://schemas.microsoft.com/office/drawing/2014/main" val="20002"/>
                    </a:ext>
                  </a:extLst>
                </a:gridCol>
              </a:tblGrid>
              <a:tr h="729920">
                <a:tc>
                  <a:txBody>
                    <a:bodyPr/>
                    <a:lstStyle/>
                    <a:p>
                      <a:pPr algn="ctr">
                        <a:defRPr/>
                      </a:pPr>
                      <a:r>
                        <a:rPr lang="de-DE" sz="1600" b="1">
                          <a:latin typeface="Kollektif"/>
                        </a:rPr>
                        <a:t>A</a:t>
                      </a:r>
                      <a:r>
                        <a:rPr lang="de-DE" sz="1600">
                          <a:latin typeface="Kollektif"/>
                        </a:rPr>
                        <a:t>nfang</a:t>
                      </a:r>
                      <a:endParaRPr/>
                    </a:p>
                  </a:txBody>
                  <a:tcPr>
                    <a:solidFill>
                      <a:schemeClr val="accent4">
                        <a:lumMod val="20000"/>
                        <a:lumOff val="80000"/>
                      </a:schemeClr>
                    </a:solidFill>
                  </a:tcPr>
                </a:tc>
                <a:tc>
                  <a:txBody>
                    <a:bodyPr/>
                    <a:lstStyle/>
                    <a:p>
                      <a:pPr algn="ctr">
                        <a:defRPr/>
                      </a:pPr>
                      <a:r>
                        <a:rPr lang="de-DE" sz="1600" b="1">
                          <a:latin typeface="Kollektif"/>
                        </a:rPr>
                        <a:t>H</a:t>
                      </a:r>
                      <a:r>
                        <a:rPr lang="de-DE" sz="1600">
                          <a:latin typeface="Kollektif"/>
                        </a:rPr>
                        <a:t>auptteil</a:t>
                      </a:r>
                      <a:endParaRPr/>
                    </a:p>
                  </a:txBody>
                  <a:tcPr>
                    <a:solidFill>
                      <a:schemeClr val="accent6">
                        <a:lumMod val="20000"/>
                        <a:lumOff val="80000"/>
                      </a:schemeClr>
                    </a:solidFill>
                  </a:tcPr>
                </a:tc>
                <a:tc>
                  <a:txBody>
                    <a:bodyPr/>
                    <a:lstStyle/>
                    <a:p>
                      <a:pPr algn="ctr">
                        <a:defRPr/>
                      </a:pPr>
                      <a:r>
                        <a:rPr lang="de-DE" sz="1600" b="1" dirty="0">
                          <a:latin typeface="Kollektif"/>
                        </a:rPr>
                        <a:t>A</a:t>
                      </a:r>
                      <a:r>
                        <a:rPr lang="de-DE" sz="1600" dirty="0">
                          <a:latin typeface="Kollektif"/>
                        </a:rPr>
                        <a:t>bschluss</a:t>
                      </a:r>
                      <a:endParaRPr dirty="0"/>
                    </a:p>
                  </a:txBody>
                  <a:tcPr>
                    <a:solidFill>
                      <a:schemeClr val="accent5">
                        <a:lumMod val="20000"/>
                        <a:lumOff val="80000"/>
                      </a:schemeClr>
                    </a:solidFill>
                  </a:tcPr>
                </a:tc>
                <a:extLst>
                  <a:ext uri="{0D108BD9-81ED-4DB2-BD59-A6C34878D82A}">
                    <a16:rowId xmlns:a16="http://schemas.microsoft.com/office/drawing/2014/main" val="10000"/>
                  </a:ext>
                </a:extLst>
              </a:tr>
              <a:tr h="4132039">
                <a:tc>
                  <a:txBody>
                    <a:bodyPr/>
                    <a:lstStyle/>
                    <a:p>
                      <a:pPr algn="ctr">
                        <a:defRPr/>
                      </a:pPr>
                      <a:endParaRPr lang="de-DE" sz="1300" dirty="0">
                        <a:latin typeface="Kollektif"/>
                      </a:endParaRPr>
                    </a:p>
                  </a:txBody>
                  <a:tcPr>
                    <a:solidFill>
                      <a:schemeClr val="accent4">
                        <a:lumMod val="20000"/>
                        <a:lumOff val="80000"/>
                      </a:schemeClr>
                    </a:solidFill>
                  </a:tcPr>
                </a:tc>
                <a:tc>
                  <a:txBody>
                    <a:bodyPr/>
                    <a:lstStyle/>
                    <a:p>
                      <a:pPr algn="l">
                        <a:defRPr/>
                      </a:pPr>
                      <a:endParaRPr lang="de-DE" sz="1800">
                        <a:solidFill>
                          <a:schemeClr val="accent5">
                            <a:lumMod val="75000"/>
                          </a:schemeClr>
                        </a:solidFill>
                        <a:latin typeface="Noteworthy Light"/>
                        <a:ea typeface="Noteworthy Light"/>
                      </a:endParaRPr>
                    </a:p>
                  </a:txBody>
                  <a:tcPr>
                    <a:solidFill>
                      <a:schemeClr val="accent6">
                        <a:lumMod val="20000"/>
                        <a:lumOff val="80000"/>
                      </a:schemeClr>
                    </a:solidFill>
                  </a:tcPr>
                </a:tc>
                <a:tc>
                  <a:txBody>
                    <a:bodyPr/>
                    <a:lstStyle/>
                    <a:p>
                      <a:pPr algn="ctr">
                        <a:defRPr/>
                      </a:pPr>
                      <a:endParaRPr lang="de-DE" sz="1300" dirty="0">
                        <a:latin typeface="Kollektif"/>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pic>
        <p:nvPicPr>
          <p:cNvPr id="15" name="Grafik 14" descr="Ein Bild, das Zeichnung, Entwurf, Clipart, Darstellung enthält.&#10;&#10;Automatisch generierte Beschreibung"/>
          <p:cNvPicPr>
            <a:picLocks noChangeAspect="1"/>
          </p:cNvPicPr>
          <p:nvPr/>
        </p:nvPicPr>
        <p:blipFill>
          <a:blip r:embed="rId2">
            <a:clrChange>
              <a:clrFrom>
                <a:srgbClr val="FFFEFF"/>
              </a:clrFrom>
              <a:clrTo>
                <a:srgbClr val="FFFEFF">
                  <a:alpha val="0"/>
                </a:srgbClr>
              </a:clrTo>
            </a:clrChange>
          </a:blip>
          <a:srcRect b="56793"/>
          <a:stretch/>
        </p:blipFill>
        <p:spPr bwMode="auto">
          <a:xfrm>
            <a:off x="351336" y="3381132"/>
            <a:ext cx="1555551" cy="1358297"/>
          </a:xfrm>
          <a:prstGeom prst="rect">
            <a:avLst/>
          </a:prstGeom>
        </p:spPr>
      </p:pic>
      <p:sp>
        <p:nvSpPr>
          <p:cNvPr id="401" name="TextBox 2"/>
          <p:cNvSpPr txBox="1"/>
          <p:nvPr/>
        </p:nvSpPr>
        <p:spPr bwMode="auto">
          <a:xfrm>
            <a:off x="268413" y="436199"/>
            <a:ext cx="5922650"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3.2b: Satzanfänge sortieren</a:t>
            </a:r>
            <a:endParaRPr sz="2200" spc="50" dirty="0"/>
          </a:p>
        </p:txBody>
      </p:sp>
      <p:grpSp>
        <p:nvGrpSpPr>
          <p:cNvPr id="407" name="Gruppieren 1"/>
          <p:cNvGrpSpPr/>
          <p:nvPr/>
        </p:nvGrpSpPr>
        <p:grpSpPr bwMode="auto">
          <a:xfrm>
            <a:off x="459292" y="1189080"/>
            <a:ext cx="5339929" cy="646328"/>
            <a:chOff x="-15343" y="-110719"/>
            <a:chExt cx="4833009" cy="604032"/>
          </a:xfrm>
        </p:grpSpPr>
        <p:sp>
          <p:nvSpPr>
            <p:cNvPr id="403" name="TextBox 7"/>
            <p:cNvSpPr txBox="1"/>
            <p:nvPr/>
          </p:nvSpPr>
          <p:spPr bwMode="auto">
            <a:xfrm>
              <a:off x="350423" y="-110719"/>
              <a:ext cx="4467243" cy="604032"/>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Schreibe die Satzanfänge in die Tabelle. Du darfst auch noch weitere Satzanfänge ergänzen.</a:t>
              </a:r>
              <a:endParaRPr spc="50" dirty="0"/>
            </a:p>
          </p:txBody>
        </p:sp>
        <p:grpSp>
          <p:nvGrpSpPr>
            <p:cNvPr id="406" name="Oval 8"/>
            <p:cNvGrpSpPr/>
            <p:nvPr/>
          </p:nvGrpSpPr>
          <p:grpSpPr bwMode="auto">
            <a:xfrm>
              <a:off x="-15343" y="-88968"/>
              <a:ext cx="365766" cy="365771"/>
              <a:chOff x="-15341" y="-88967"/>
              <a:chExt cx="365764" cy="365769"/>
            </a:xfrm>
          </p:grpSpPr>
          <p:sp>
            <p:nvSpPr>
              <p:cNvPr id="404" name="Circle"/>
              <p:cNvSpPr/>
              <p:nvPr/>
            </p:nvSpPr>
            <p:spPr bwMode="auto">
              <a:xfrm>
                <a:off x="-15341" y="-88967"/>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2081" y="78003"/>
                      <a:pt x="106872" y="-384"/>
                      <a:pt x="182882" y="0"/>
                    </a:cubicBezTo>
                    <a:cubicBezTo>
                      <a:pt x="269568" y="11728"/>
                      <a:pt x="391302" y="77973"/>
                      <a:pt x="365764" y="182885"/>
                    </a:cubicBezTo>
                    <a:cubicBezTo>
                      <a:pt x="362270" y="282035"/>
                      <a:pt x="279914" y="372637"/>
                      <a:pt x="182882" y="365770"/>
                    </a:cubicBezTo>
                    <a:cubicBezTo>
                      <a:pt x="81725" y="344462"/>
                      <a:pt x="-19287" y="291602"/>
                      <a:pt x="0" y="182885"/>
                    </a:cubicBezTo>
                    <a:close/>
                  </a:path>
                  <a:path w="365764" h="365769" stroke="0" extrusionOk="0">
                    <a:moveTo>
                      <a:pt x="0" y="182885"/>
                    </a:moveTo>
                    <a:cubicBezTo>
                      <a:pt x="-20820" y="91564"/>
                      <a:pt x="84313" y="21582"/>
                      <a:pt x="182882" y="0"/>
                    </a:cubicBezTo>
                    <a:cubicBezTo>
                      <a:pt x="296955" y="10443"/>
                      <a:pt x="344857" y="102777"/>
                      <a:pt x="365764" y="182885"/>
                    </a:cubicBezTo>
                    <a:cubicBezTo>
                      <a:pt x="372052" y="294594"/>
                      <a:pt x="284216" y="352991"/>
                      <a:pt x="182882" y="365770"/>
                    </a:cubicBezTo>
                    <a:cubicBezTo>
                      <a:pt x="108835" y="373142"/>
                      <a:pt x="19379" y="263928"/>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5" name="1"/>
              <p:cNvSpPr txBox="1"/>
              <p:nvPr/>
            </p:nvSpPr>
            <p:spPr bwMode="auto">
              <a:xfrm>
                <a:off x="90294" y="43246"/>
                <a:ext cx="154495" cy="101334"/>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26" name="Textfeld 25"/>
          <p:cNvSpPr txBox="1"/>
          <p:nvPr/>
        </p:nvSpPr>
        <p:spPr bwMode="auto">
          <a:xfrm>
            <a:off x="929188" y="2318297"/>
            <a:ext cx="662361" cy="307777"/>
          </a:xfrm>
          <a:custGeom>
            <a:avLst/>
            <a:gdLst>
              <a:gd name="connsiteX0" fmla="*/ 0 w 662361"/>
              <a:gd name="connsiteY0" fmla="*/ 0 h 307777"/>
              <a:gd name="connsiteX1" fmla="*/ 344428 w 662361"/>
              <a:gd name="connsiteY1" fmla="*/ 0 h 307777"/>
              <a:gd name="connsiteX2" fmla="*/ 662361 w 662361"/>
              <a:gd name="connsiteY2" fmla="*/ 0 h 307777"/>
              <a:gd name="connsiteX3" fmla="*/ 662361 w 662361"/>
              <a:gd name="connsiteY3" fmla="*/ 307777 h 307777"/>
              <a:gd name="connsiteX4" fmla="*/ 324557 w 662361"/>
              <a:gd name="connsiteY4" fmla="*/ 307777 h 307777"/>
              <a:gd name="connsiteX5" fmla="*/ 0 w 662361"/>
              <a:gd name="connsiteY5" fmla="*/ 307777 h 307777"/>
              <a:gd name="connsiteX6" fmla="*/ 0 w 662361"/>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61" h="307777" extrusionOk="0">
                <a:moveTo>
                  <a:pt x="0" y="0"/>
                </a:moveTo>
                <a:cubicBezTo>
                  <a:pt x="76566" y="-37097"/>
                  <a:pt x="176492" y="19434"/>
                  <a:pt x="344428" y="0"/>
                </a:cubicBezTo>
                <a:cubicBezTo>
                  <a:pt x="512364" y="-19434"/>
                  <a:pt x="576512" y="19799"/>
                  <a:pt x="662361" y="0"/>
                </a:cubicBezTo>
                <a:cubicBezTo>
                  <a:pt x="672882" y="117439"/>
                  <a:pt x="639209" y="167123"/>
                  <a:pt x="662361" y="307777"/>
                </a:cubicBezTo>
                <a:cubicBezTo>
                  <a:pt x="512768" y="331358"/>
                  <a:pt x="471038" y="284973"/>
                  <a:pt x="324557" y="307777"/>
                </a:cubicBezTo>
                <a:cubicBezTo>
                  <a:pt x="178076" y="330581"/>
                  <a:pt x="109593" y="292571"/>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dirty="0">
                <a:solidFill>
                  <a:schemeClr val="accent1">
                    <a:lumMod val="75000"/>
                  </a:schemeClr>
                </a:solidFill>
                <a:latin typeface="Noteworthy Light"/>
                <a:ea typeface="Noteworthy Light"/>
              </a:rPr>
              <a:t>Zuerst</a:t>
            </a:r>
            <a:endParaRPr dirty="0"/>
          </a:p>
        </p:txBody>
      </p:sp>
      <p:sp>
        <p:nvSpPr>
          <p:cNvPr id="27" name="Textfeld 26"/>
          <p:cNvSpPr txBox="1"/>
          <p:nvPr/>
        </p:nvSpPr>
        <p:spPr bwMode="auto">
          <a:xfrm rot="357279">
            <a:off x="3921758" y="2095045"/>
            <a:ext cx="1353256" cy="307777"/>
          </a:xfrm>
          <a:custGeom>
            <a:avLst/>
            <a:gdLst>
              <a:gd name="connsiteX0" fmla="*/ 0 w 1353256"/>
              <a:gd name="connsiteY0" fmla="*/ 0 h 307777"/>
              <a:gd name="connsiteX1" fmla="*/ 478150 w 1353256"/>
              <a:gd name="connsiteY1" fmla="*/ 0 h 307777"/>
              <a:gd name="connsiteX2" fmla="*/ 929236 w 1353256"/>
              <a:gd name="connsiteY2" fmla="*/ 0 h 307777"/>
              <a:gd name="connsiteX3" fmla="*/ 1353256 w 1353256"/>
              <a:gd name="connsiteY3" fmla="*/ 0 h 307777"/>
              <a:gd name="connsiteX4" fmla="*/ 1353256 w 1353256"/>
              <a:gd name="connsiteY4" fmla="*/ 307777 h 307777"/>
              <a:gd name="connsiteX5" fmla="*/ 902171 w 1353256"/>
              <a:gd name="connsiteY5" fmla="*/ 307777 h 307777"/>
              <a:gd name="connsiteX6" fmla="*/ 478150 w 1353256"/>
              <a:gd name="connsiteY6" fmla="*/ 307777 h 307777"/>
              <a:gd name="connsiteX7" fmla="*/ 0 w 1353256"/>
              <a:gd name="connsiteY7" fmla="*/ 307777 h 307777"/>
              <a:gd name="connsiteX8" fmla="*/ 0 w 1353256"/>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256" h="307777" extrusionOk="0">
                <a:moveTo>
                  <a:pt x="0" y="0"/>
                </a:moveTo>
                <a:cubicBezTo>
                  <a:pt x="121337" y="-54562"/>
                  <a:pt x="253815" y="33561"/>
                  <a:pt x="478150" y="0"/>
                </a:cubicBezTo>
                <a:cubicBezTo>
                  <a:pt x="702485" y="-33561"/>
                  <a:pt x="819920" y="46900"/>
                  <a:pt x="929236" y="0"/>
                </a:cubicBezTo>
                <a:cubicBezTo>
                  <a:pt x="1038552" y="-46900"/>
                  <a:pt x="1145818" y="35416"/>
                  <a:pt x="1353256" y="0"/>
                </a:cubicBezTo>
                <a:cubicBezTo>
                  <a:pt x="1363086" y="115806"/>
                  <a:pt x="1336595" y="169880"/>
                  <a:pt x="1353256" y="307777"/>
                </a:cubicBezTo>
                <a:cubicBezTo>
                  <a:pt x="1236649" y="322770"/>
                  <a:pt x="1023670" y="256020"/>
                  <a:pt x="902171" y="307777"/>
                </a:cubicBezTo>
                <a:cubicBezTo>
                  <a:pt x="780672" y="359534"/>
                  <a:pt x="579138" y="280189"/>
                  <a:pt x="478150" y="307777"/>
                </a:cubicBezTo>
                <a:cubicBezTo>
                  <a:pt x="377162" y="335365"/>
                  <a:pt x="103071" y="257170"/>
                  <a:pt x="0" y="307777"/>
                </a:cubicBezTo>
                <a:cubicBezTo>
                  <a:pt x="-32228" y="199421"/>
                  <a:pt x="36102" y="15154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Nach einiger Zeit</a:t>
            </a:r>
            <a:endParaRPr/>
          </a:p>
        </p:txBody>
      </p:sp>
      <p:sp>
        <p:nvSpPr>
          <p:cNvPr id="28" name="Textfeld 27"/>
          <p:cNvSpPr txBox="1"/>
          <p:nvPr/>
        </p:nvSpPr>
        <p:spPr bwMode="auto">
          <a:xfrm>
            <a:off x="2191193" y="3572449"/>
            <a:ext cx="542136" cy="307777"/>
          </a:xfrm>
          <a:custGeom>
            <a:avLst/>
            <a:gdLst>
              <a:gd name="connsiteX0" fmla="*/ 0 w 542136"/>
              <a:gd name="connsiteY0" fmla="*/ 0 h 307777"/>
              <a:gd name="connsiteX1" fmla="*/ 542136 w 542136"/>
              <a:gd name="connsiteY1" fmla="*/ 0 h 307777"/>
              <a:gd name="connsiteX2" fmla="*/ 542136 w 542136"/>
              <a:gd name="connsiteY2" fmla="*/ 307777 h 307777"/>
              <a:gd name="connsiteX3" fmla="*/ 0 w 542136"/>
              <a:gd name="connsiteY3" fmla="*/ 307777 h 307777"/>
              <a:gd name="connsiteX4" fmla="*/ 0 w 5421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36" h="307777" extrusionOk="0">
                <a:moveTo>
                  <a:pt x="0" y="0"/>
                </a:moveTo>
                <a:cubicBezTo>
                  <a:pt x="223230" y="-52855"/>
                  <a:pt x="353201" y="41697"/>
                  <a:pt x="542136" y="0"/>
                </a:cubicBezTo>
                <a:cubicBezTo>
                  <a:pt x="561654" y="140619"/>
                  <a:pt x="530487" y="156474"/>
                  <a:pt x="542136" y="307777"/>
                </a:cubicBezTo>
                <a:cubicBezTo>
                  <a:pt x="385361" y="365151"/>
                  <a:pt x="164447" y="273388"/>
                  <a:pt x="0" y="307777"/>
                </a:cubicBezTo>
                <a:cubicBezTo>
                  <a:pt x="-32198" y="161402"/>
                  <a:pt x="12069" y="113370"/>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Dann</a:t>
            </a:r>
            <a:endParaRPr/>
          </a:p>
        </p:txBody>
      </p:sp>
      <p:sp>
        <p:nvSpPr>
          <p:cNvPr id="29" name="Textfeld 28"/>
          <p:cNvSpPr txBox="1"/>
          <p:nvPr/>
        </p:nvSpPr>
        <p:spPr bwMode="auto">
          <a:xfrm rot="21383478">
            <a:off x="5650158" y="2995717"/>
            <a:ext cx="697627" cy="307777"/>
          </a:xfrm>
          <a:custGeom>
            <a:avLst/>
            <a:gdLst>
              <a:gd name="connsiteX0" fmla="*/ 0 w 697627"/>
              <a:gd name="connsiteY0" fmla="*/ 0 h 307777"/>
              <a:gd name="connsiteX1" fmla="*/ 362766 w 697627"/>
              <a:gd name="connsiteY1" fmla="*/ 0 h 307777"/>
              <a:gd name="connsiteX2" fmla="*/ 697627 w 697627"/>
              <a:gd name="connsiteY2" fmla="*/ 0 h 307777"/>
              <a:gd name="connsiteX3" fmla="*/ 697627 w 697627"/>
              <a:gd name="connsiteY3" fmla="*/ 307777 h 307777"/>
              <a:gd name="connsiteX4" fmla="*/ 341837 w 697627"/>
              <a:gd name="connsiteY4" fmla="*/ 307777 h 307777"/>
              <a:gd name="connsiteX5" fmla="*/ 0 w 697627"/>
              <a:gd name="connsiteY5" fmla="*/ 307777 h 307777"/>
              <a:gd name="connsiteX6" fmla="*/ 0 w 697627"/>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627" h="307777" extrusionOk="0">
                <a:moveTo>
                  <a:pt x="0" y="0"/>
                </a:moveTo>
                <a:cubicBezTo>
                  <a:pt x="138207" y="-17598"/>
                  <a:pt x="242298" y="35427"/>
                  <a:pt x="362766" y="0"/>
                </a:cubicBezTo>
                <a:cubicBezTo>
                  <a:pt x="483234" y="-35427"/>
                  <a:pt x="615395" y="11600"/>
                  <a:pt x="697627" y="0"/>
                </a:cubicBezTo>
                <a:cubicBezTo>
                  <a:pt x="708148" y="117439"/>
                  <a:pt x="674475" y="167123"/>
                  <a:pt x="697627" y="307777"/>
                </a:cubicBezTo>
                <a:cubicBezTo>
                  <a:pt x="597574" y="314683"/>
                  <a:pt x="440251" y="269515"/>
                  <a:pt x="341837" y="307777"/>
                </a:cubicBezTo>
                <a:cubicBezTo>
                  <a:pt x="243423" y="346039"/>
                  <a:pt x="121660" y="279108"/>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Danach</a:t>
            </a:r>
            <a:endParaRPr/>
          </a:p>
        </p:txBody>
      </p:sp>
      <p:sp>
        <p:nvSpPr>
          <p:cNvPr id="30" name="Textfeld 29"/>
          <p:cNvSpPr txBox="1"/>
          <p:nvPr/>
        </p:nvSpPr>
        <p:spPr bwMode="auto">
          <a:xfrm rot="871082">
            <a:off x="5479235" y="1919313"/>
            <a:ext cx="489235" cy="307777"/>
          </a:xfrm>
          <a:custGeom>
            <a:avLst/>
            <a:gdLst>
              <a:gd name="connsiteX0" fmla="*/ 0 w 489236"/>
              <a:gd name="connsiteY0" fmla="*/ 0 h 307777"/>
              <a:gd name="connsiteX1" fmla="*/ 489236 w 489236"/>
              <a:gd name="connsiteY1" fmla="*/ 0 h 307777"/>
              <a:gd name="connsiteX2" fmla="*/ 489236 w 489236"/>
              <a:gd name="connsiteY2" fmla="*/ 307777 h 307777"/>
              <a:gd name="connsiteX3" fmla="*/ 0 w 489236"/>
              <a:gd name="connsiteY3" fmla="*/ 307777 h 307777"/>
              <a:gd name="connsiteX4" fmla="*/ 0 w 489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36" h="307777" extrusionOk="0">
                <a:moveTo>
                  <a:pt x="0" y="0"/>
                </a:moveTo>
                <a:cubicBezTo>
                  <a:pt x="193682" y="-18431"/>
                  <a:pt x="349541" y="38862"/>
                  <a:pt x="489236" y="0"/>
                </a:cubicBezTo>
                <a:cubicBezTo>
                  <a:pt x="508754" y="140619"/>
                  <a:pt x="477587" y="156474"/>
                  <a:pt x="489236" y="307777"/>
                </a:cubicBezTo>
                <a:cubicBezTo>
                  <a:pt x="309574" y="333261"/>
                  <a:pt x="144622" y="297340"/>
                  <a:pt x="0" y="307777"/>
                </a:cubicBezTo>
                <a:cubicBezTo>
                  <a:pt x="-32198" y="161402"/>
                  <a:pt x="12069" y="113370"/>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Bald</a:t>
            </a:r>
            <a:endParaRPr/>
          </a:p>
        </p:txBody>
      </p:sp>
      <p:sp>
        <p:nvSpPr>
          <p:cNvPr id="31" name="Textfeld 30"/>
          <p:cNvSpPr txBox="1"/>
          <p:nvPr/>
        </p:nvSpPr>
        <p:spPr bwMode="auto">
          <a:xfrm rot="21383478">
            <a:off x="3762905" y="2698410"/>
            <a:ext cx="1079142" cy="307777"/>
          </a:xfrm>
          <a:custGeom>
            <a:avLst/>
            <a:gdLst>
              <a:gd name="connsiteX0" fmla="*/ 0 w 1079142"/>
              <a:gd name="connsiteY0" fmla="*/ 0 h 307777"/>
              <a:gd name="connsiteX1" fmla="*/ 561154 w 1079142"/>
              <a:gd name="connsiteY1" fmla="*/ 0 h 307777"/>
              <a:gd name="connsiteX2" fmla="*/ 1079142 w 1079142"/>
              <a:gd name="connsiteY2" fmla="*/ 0 h 307777"/>
              <a:gd name="connsiteX3" fmla="*/ 1079142 w 1079142"/>
              <a:gd name="connsiteY3" fmla="*/ 307777 h 307777"/>
              <a:gd name="connsiteX4" fmla="*/ 528780 w 1079142"/>
              <a:gd name="connsiteY4" fmla="*/ 307777 h 307777"/>
              <a:gd name="connsiteX5" fmla="*/ 0 w 1079142"/>
              <a:gd name="connsiteY5" fmla="*/ 307777 h 307777"/>
              <a:gd name="connsiteX6" fmla="*/ 0 w 1079142"/>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42" h="307777" extrusionOk="0">
                <a:moveTo>
                  <a:pt x="0" y="0"/>
                </a:moveTo>
                <a:cubicBezTo>
                  <a:pt x="256171" y="-5073"/>
                  <a:pt x="326780" y="60628"/>
                  <a:pt x="561154" y="0"/>
                </a:cubicBezTo>
                <a:cubicBezTo>
                  <a:pt x="795528" y="-60628"/>
                  <a:pt x="829275" y="22919"/>
                  <a:pt x="1079142" y="0"/>
                </a:cubicBezTo>
                <a:cubicBezTo>
                  <a:pt x="1089663" y="117439"/>
                  <a:pt x="1055990" y="167123"/>
                  <a:pt x="1079142" y="307777"/>
                </a:cubicBezTo>
                <a:cubicBezTo>
                  <a:pt x="896965" y="354508"/>
                  <a:pt x="684922" y="255303"/>
                  <a:pt x="528780" y="307777"/>
                </a:cubicBezTo>
                <a:cubicBezTo>
                  <a:pt x="372638" y="360251"/>
                  <a:pt x="159652" y="289765"/>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Abschließend</a:t>
            </a:r>
            <a:endParaRPr/>
          </a:p>
        </p:txBody>
      </p:sp>
      <p:sp>
        <p:nvSpPr>
          <p:cNvPr id="33" name="Textfeld 32"/>
          <p:cNvSpPr txBox="1"/>
          <p:nvPr/>
        </p:nvSpPr>
        <p:spPr bwMode="auto">
          <a:xfrm rot="309096">
            <a:off x="2055432" y="4167321"/>
            <a:ext cx="1883849" cy="307777"/>
          </a:xfrm>
          <a:custGeom>
            <a:avLst/>
            <a:gdLst>
              <a:gd name="connsiteX0" fmla="*/ 0 w 1883849"/>
              <a:gd name="connsiteY0" fmla="*/ 0 h 307777"/>
              <a:gd name="connsiteX1" fmla="*/ 508639 w 1883849"/>
              <a:gd name="connsiteY1" fmla="*/ 0 h 307777"/>
              <a:gd name="connsiteX2" fmla="*/ 979601 w 1883849"/>
              <a:gd name="connsiteY2" fmla="*/ 0 h 307777"/>
              <a:gd name="connsiteX3" fmla="*/ 1412887 w 1883849"/>
              <a:gd name="connsiteY3" fmla="*/ 0 h 307777"/>
              <a:gd name="connsiteX4" fmla="*/ 1883849 w 1883849"/>
              <a:gd name="connsiteY4" fmla="*/ 0 h 307777"/>
              <a:gd name="connsiteX5" fmla="*/ 1883849 w 1883849"/>
              <a:gd name="connsiteY5" fmla="*/ 307777 h 307777"/>
              <a:gd name="connsiteX6" fmla="*/ 1412887 w 1883849"/>
              <a:gd name="connsiteY6" fmla="*/ 307777 h 307777"/>
              <a:gd name="connsiteX7" fmla="*/ 923086 w 1883849"/>
              <a:gd name="connsiteY7" fmla="*/ 307777 h 307777"/>
              <a:gd name="connsiteX8" fmla="*/ 433285 w 1883849"/>
              <a:gd name="connsiteY8" fmla="*/ 307777 h 307777"/>
              <a:gd name="connsiteX9" fmla="*/ 0 w 1883849"/>
              <a:gd name="connsiteY9" fmla="*/ 307777 h 307777"/>
              <a:gd name="connsiteX10" fmla="*/ 0 w 1883849"/>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3849" h="307777" extrusionOk="0">
                <a:moveTo>
                  <a:pt x="0" y="0"/>
                </a:moveTo>
                <a:cubicBezTo>
                  <a:pt x="187666" y="-24643"/>
                  <a:pt x="356360" y="2815"/>
                  <a:pt x="508639" y="0"/>
                </a:cubicBezTo>
                <a:cubicBezTo>
                  <a:pt x="660918" y="-2815"/>
                  <a:pt x="775069" y="344"/>
                  <a:pt x="979601" y="0"/>
                </a:cubicBezTo>
                <a:cubicBezTo>
                  <a:pt x="1184133" y="-344"/>
                  <a:pt x="1204026" y="21267"/>
                  <a:pt x="1412887" y="0"/>
                </a:cubicBezTo>
                <a:cubicBezTo>
                  <a:pt x="1621748" y="-21267"/>
                  <a:pt x="1693445" y="51583"/>
                  <a:pt x="1883849" y="0"/>
                </a:cubicBezTo>
                <a:cubicBezTo>
                  <a:pt x="1902937" y="126306"/>
                  <a:pt x="1878086" y="243058"/>
                  <a:pt x="1883849" y="307777"/>
                </a:cubicBezTo>
                <a:cubicBezTo>
                  <a:pt x="1682953" y="352914"/>
                  <a:pt x="1544658" y="287019"/>
                  <a:pt x="1412887" y="307777"/>
                </a:cubicBezTo>
                <a:cubicBezTo>
                  <a:pt x="1281116" y="328535"/>
                  <a:pt x="1116868" y="298855"/>
                  <a:pt x="923086" y="307777"/>
                </a:cubicBezTo>
                <a:cubicBezTo>
                  <a:pt x="729304" y="316699"/>
                  <a:pt x="618206" y="272974"/>
                  <a:pt x="433285" y="307777"/>
                </a:cubicBezTo>
                <a:cubicBezTo>
                  <a:pt x="248364" y="342580"/>
                  <a:pt x="208612" y="291954"/>
                  <a:pt x="0" y="307777"/>
                </a:cubicBezTo>
                <a:cubicBezTo>
                  <a:pt x="-29321" y="228525"/>
                  <a:pt x="27697" y="66783"/>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Ein paar Minuten später </a:t>
            </a:r>
            <a:endParaRPr/>
          </a:p>
        </p:txBody>
      </p:sp>
      <p:sp>
        <p:nvSpPr>
          <p:cNvPr id="34" name="Textfeld 33"/>
          <p:cNvSpPr txBox="1"/>
          <p:nvPr/>
        </p:nvSpPr>
        <p:spPr bwMode="auto">
          <a:xfrm rot="21383478">
            <a:off x="4682160" y="3829255"/>
            <a:ext cx="803425" cy="307777"/>
          </a:xfrm>
          <a:custGeom>
            <a:avLst/>
            <a:gdLst>
              <a:gd name="connsiteX0" fmla="*/ 0 w 803425"/>
              <a:gd name="connsiteY0" fmla="*/ 0 h 307777"/>
              <a:gd name="connsiteX1" fmla="*/ 417781 w 803425"/>
              <a:gd name="connsiteY1" fmla="*/ 0 h 307777"/>
              <a:gd name="connsiteX2" fmla="*/ 803425 w 803425"/>
              <a:gd name="connsiteY2" fmla="*/ 0 h 307777"/>
              <a:gd name="connsiteX3" fmla="*/ 803425 w 803425"/>
              <a:gd name="connsiteY3" fmla="*/ 307777 h 307777"/>
              <a:gd name="connsiteX4" fmla="*/ 393678 w 803425"/>
              <a:gd name="connsiteY4" fmla="*/ 307777 h 307777"/>
              <a:gd name="connsiteX5" fmla="*/ 0 w 803425"/>
              <a:gd name="connsiteY5" fmla="*/ 307777 h 307777"/>
              <a:gd name="connsiteX6" fmla="*/ 0 w 803425"/>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425" h="307777" extrusionOk="0">
                <a:moveTo>
                  <a:pt x="0" y="0"/>
                </a:moveTo>
                <a:cubicBezTo>
                  <a:pt x="137859" y="-35012"/>
                  <a:pt x="235082" y="16715"/>
                  <a:pt x="417781" y="0"/>
                </a:cubicBezTo>
                <a:cubicBezTo>
                  <a:pt x="600480" y="-16715"/>
                  <a:pt x="682852" y="30800"/>
                  <a:pt x="803425" y="0"/>
                </a:cubicBezTo>
                <a:cubicBezTo>
                  <a:pt x="813946" y="117439"/>
                  <a:pt x="780273" y="167123"/>
                  <a:pt x="803425" y="307777"/>
                </a:cubicBezTo>
                <a:cubicBezTo>
                  <a:pt x="676682" y="315810"/>
                  <a:pt x="530357" y="303161"/>
                  <a:pt x="393678" y="307777"/>
                </a:cubicBezTo>
                <a:cubicBezTo>
                  <a:pt x="256999" y="312393"/>
                  <a:pt x="106235" y="273097"/>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Am Ende</a:t>
            </a:r>
            <a:endParaRPr/>
          </a:p>
        </p:txBody>
      </p:sp>
      <p:sp>
        <p:nvSpPr>
          <p:cNvPr id="35" name="Textfeld 34"/>
          <p:cNvSpPr txBox="1"/>
          <p:nvPr/>
        </p:nvSpPr>
        <p:spPr bwMode="auto">
          <a:xfrm rot="21383478">
            <a:off x="4209279" y="4316790"/>
            <a:ext cx="898003" cy="307777"/>
          </a:xfrm>
          <a:custGeom>
            <a:avLst/>
            <a:gdLst>
              <a:gd name="connsiteX0" fmla="*/ 0 w 898003"/>
              <a:gd name="connsiteY0" fmla="*/ 0 h 307777"/>
              <a:gd name="connsiteX1" fmla="*/ 466962 w 898003"/>
              <a:gd name="connsiteY1" fmla="*/ 0 h 307777"/>
              <a:gd name="connsiteX2" fmla="*/ 898003 w 898003"/>
              <a:gd name="connsiteY2" fmla="*/ 0 h 307777"/>
              <a:gd name="connsiteX3" fmla="*/ 898003 w 898003"/>
              <a:gd name="connsiteY3" fmla="*/ 307777 h 307777"/>
              <a:gd name="connsiteX4" fmla="*/ 440021 w 898003"/>
              <a:gd name="connsiteY4" fmla="*/ 307777 h 307777"/>
              <a:gd name="connsiteX5" fmla="*/ 0 w 898003"/>
              <a:gd name="connsiteY5" fmla="*/ 307777 h 307777"/>
              <a:gd name="connsiteX6" fmla="*/ 0 w 898003"/>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003" h="307777" extrusionOk="0">
                <a:moveTo>
                  <a:pt x="0" y="0"/>
                </a:moveTo>
                <a:cubicBezTo>
                  <a:pt x="135704" y="-40129"/>
                  <a:pt x="285082" y="29627"/>
                  <a:pt x="466962" y="0"/>
                </a:cubicBezTo>
                <a:cubicBezTo>
                  <a:pt x="648842" y="-29627"/>
                  <a:pt x="753186" y="17401"/>
                  <a:pt x="898003" y="0"/>
                </a:cubicBezTo>
                <a:cubicBezTo>
                  <a:pt x="908524" y="117439"/>
                  <a:pt x="874851" y="167123"/>
                  <a:pt x="898003" y="307777"/>
                </a:cubicBezTo>
                <a:cubicBezTo>
                  <a:pt x="690784" y="341519"/>
                  <a:pt x="633994" y="272004"/>
                  <a:pt x="440021" y="307777"/>
                </a:cubicBezTo>
                <a:cubicBezTo>
                  <a:pt x="246048" y="343550"/>
                  <a:pt x="96730" y="266014"/>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Zu Beginn</a:t>
            </a:r>
            <a:endParaRPr/>
          </a:p>
        </p:txBody>
      </p:sp>
      <p:sp>
        <p:nvSpPr>
          <p:cNvPr id="36" name="Textfeld 35"/>
          <p:cNvSpPr txBox="1"/>
          <p:nvPr/>
        </p:nvSpPr>
        <p:spPr bwMode="auto">
          <a:xfrm rot="21383478">
            <a:off x="5280363" y="4148625"/>
            <a:ext cx="965329" cy="307777"/>
          </a:xfrm>
          <a:custGeom>
            <a:avLst/>
            <a:gdLst>
              <a:gd name="connsiteX0" fmla="*/ 0 w 965329"/>
              <a:gd name="connsiteY0" fmla="*/ 0 h 307777"/>
              <a:gd name="connsiteX1" fmla="*/ 501971 w 965329"/>
              <a:gd name="connsiteY1" fmla="*/ 0 h 307777"/>
              <a:gd name="connsiteX2" fmla="*/ 965329 w 965329"/>
              <a:gd name="connsiteY2" fmla="*/ 0 h 307777"/>
              <a:gd name="connsiteX3" fmla="*/ 965329 w 965329"/>
              <a:gd name="connsiteY3" fmla="*/ 307777 h 307777"/>
              <a:gd name="connsiteX4" fmla="*/ 473011 w 965329"/>
              <a:gd name="connsiteY4" fmla="*/ 307777 h 307777"/>
              <a:gd name="connsiteX5" fmla="*/ 0 w 965329"/>
              <a:gd name="connsiteY5" fmla="*/ 307777 h 307777"/>
              <a:gd name="connsiteX6" fmla="*/ 0 w 96532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329" h="307777" extrusionOk="0">
                <a:moveTo>
                  <a:pt x="0" y="0"/>
                </a:moveTo>
                <a:cubicBezTo>
                  <a:pt x="152710" y="-12214"/>
                  <a:pt x="308291" y="10689"/>
                  <a:pt x="501971" y="0"/>
                </a:cubicBezTo>
                <a:cubicBezTo>
                  <a:pt x="695651" y="-10689"/>
                  <a:pt x="851601" y="9044"/>
                  <a:pt x="965329" y="0"/>
                </a:cubicBezTo>
                <a:cubicBezTo>
                  <a:pt x="975850" y="117439"/>
                  <a:pt x="942177" y="167123"/>
                  <a:pt x="965329" y="307777"/>
                </a:cubicBezTo>
                <a:cubicBezTo>
                  <a:pt x="852946" y="360204"/>
                  <a:pt x="691521" y="250515"/>
                  <a:pt x="473011" y="307777"/>
                </a:cubicBezTo>
                <a:cubicBezTo>
                  <a:pt x="254501" y="365039"/>
                  <a:pt x="188544" y="272057"/>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Am Anfang</a:t>
            </a:r>
            <a:endParaRPr/>
          </a:p>
        </p:txBody>
      </p:sp>
      <p:sp>
        <p:nvSpPr>
          <p:cNvPr id="2" name="Textfeld 1"/>
          <p:cNvSpPr txBox="1"/>
          <p:nvPr/>
        </p:nvSpPr>
        <p:spPr bwMode="auto">
          <a:xfrm rot="435248">
            <a:off x="2080529" y="2368192"/>
            <a:ext cx="1513556" cy="307777"/>
          </a:xfrm>
          <a:custGeom>
            <a:avLst/>
            <a:gdLst>
              <a:gd name="connsiteX0" fmla="*/ 0 w 1513556"/>
              <a:gd name="connsiteY0" fmla="*/ 0 h 307777"/>
              <a:gd name="connsiteX1" fmla="*/ 534790 w 1513556"/>
              <a:gd name="connsiteY1" fmla="*/ 0 h 307777"/>
              <a:gd name="connsiteX2" fmla="*/ 1039308 w 1513556"/>
              <a:gd name="connsiteY2" fmla="*/ 0 h 307777"/>
              <a:gd name="connsiteX3" fmla="*/ 1513556 w 1513556"/>
              <a:gd name="connsiteY3" fmla="*/ 0 h 307777"/>
              <a:gd name="connsiteX4" fmla="*/ 1513556 w 1513556"/>
              <a:gd name="connsiteY4" fmla="*/ 307777 h 307777"/>
              <a:gd name="connsiteX5" fmla="*/ 1009037 w 1513556"/>
              <a:gd name="connsiteY5" fmla="*/ 307777 h 307777"/>
              <a:gd name="connsiteX6" fmla="*/ 534790 w 1513556"/>
              <a:gd name="connsiteY6" fmla="*/ 307777 h 307777"/>
              <a:gd name="connsiteX7" fmla="*/ 0 w 1513556"/>
              <a:gd name="connsiteY7" fmla="*/ 307777 h 307777"/>
              <a:gd name="connsiteX8" fmla="*/ 0 w 1513556"/>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556" h="307777" extrusionOk="0">
                <a:moveTo>
                  <a:pt x="0" y="0"/>
                </a:moveTo>
                <a:cubicBezTo>
                  <a:pt x="223665" y="-2486"/>
                  <a:pt x="421273" y="46391"/>
                  <a:pt x="534790" y="0"/>
                </a:cubicBezTo>
                <a:cubicBezTo>
                  <a:pt x="648307" y="-46391"/>
                  <a:pt x="844370" y="6144"/>
                  <a:pt x="1039308" y="0"/>
                </a:cubicBezTo>
                <a:cubicBezTo>
                  <a:pt x="1234246" y="-6144"/>
                  <a:pt x="1278150" y="24985"/>
                  <a:pt x="1513556" y="0"/>
                </a:cubicBezTo>
                <a:cubicBezTo>
                  <a:pt x="1523386" y="115806"/>
                  <a:pt x="1496895" y="169880"/>
                  <a:pt x="1513556" y="307777"/>
                </a:cubicBezTo>
                <a:cubicBezTo>
                  <a:pt x="1364365" y="367067"/>
                  <a:pt x="1117535" y="301354"/>
                  <a:pt x="1009037" y="307777"/>
                </a:cubicBezTo>
                <a:cubicBezTo>
                  <a:pt x="900539" y="314200"/>
                  <a:pt x="763017" y="285349"/>
                  <a:pt x="534790" y="307777"/>
                </a:cubicBezTo>
                <a:cubicBezTo>
                  <a:pt x="306563" y="330205"/>
                  <a:pt x="246227" y="271842"/>
                  <a:pt x="0" y="307777"/>
                </a:cubicBezTo>
                <a:cubicBezTo>
                  <a:pt x="-32228" y="199421"/>
                  <a:pt x="36102" y="15154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Im Anschluss daran</a:t>
            </a:r>
            <a:endParaRPr/>
          </a:p>
        </p:txBody>
      </p:sp>
      <p:sp>
        <p:nvSpPr>
          <p:cNvPr id="3" name="Textfeld 2"/>
          <p:cNvSpPr txBox="1"/>
          <p:nvPr/>
        </p:nvSpPr>
        <p:spPr bwMode="auto">
          <a:xfrm rot="19799999">
            <a:off x="3858423" y="3274957"/>
            <a:ext cx="1290738" cy="307777"/>
          </a:xfrm>
          <a:custGeom>
            <a:avLst/>
            <a:gdLst>
              <a:gd name="connsiteX0" fmla="*/ 0 w 1290738"/>
              <a:gd name="connsiteY0" fmla="*/ 0 h 307777"/>
              <a:gd name="connsiteX1" fmla="*/ 456061 w 1290738"/>
              <a:gd name="connsiteY1" fmla="*/ 0 h 307777"/>
              <a:gd name="connsiteX2" fmla="*/ 886307 w 1290738"/>
              <a:gd name="connsiteY2" fmla="*/ 0 h 307777"/>
              <a:gd name="connsiteX3" fmla="*/ 1290738 w 1290738"/>
              <a:gd name="connsiteY3" fmla="*/ 0 h 307777"/>
              <a:gd name="connsiteX4" fmla="*/ 1290738 w 1290738"/>
              <a:gd name="connsiteY4" fmla="*/ 307777 h 307777"/>
              <a:gd name="connsiteX5" fmla="*/ 860492 w 1290738"/>
              <a:gd name="connsiteY5" fmla="*/ 307777 h 307777"/>
              <a:gd name="connsiteX6" fmla="*/ 456061 w 1290738"/>
              <a:gd name="connsiteY6" fmla="*/ 307777 h 307777"/>
              <a:gd name="connsiteX7" fmla="*/ 0 w 1290738"/>
              <a:gd name="connsiteY7" fmla="*/ 307777 h 307777"/>
              <a:gd name="connsiteX8" fmla="*/ 0 w 1290738"/>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738" h="307777" extrusionOk="0">
                <a:moveTo>
                  <a:pt x="0" y="0"/>
                </a:moveTo>
                <a:cubicBezTo>
                  <a:pt x="200253" y="-35292"/>
                  <a:pt x="332398" y="51602"/>
                  <a:pt x="456061" y="0"/>
                </a:cubicBezTo>
                <a:cubicBezTo>
                  <a:pt x="579724" y="-51602"/>
                  <a:pt x="779712" y="15915"/>
                  <a:pt x="886307" y="0"/>
                </a:cubicBezTo>
                <a:cubicBezTo>
                  <a:pt x="992902" y="-15915"/>
                  <a:pt x="1190193" y="28685"/>
                  <a:pt x="1290738" y="0"/>
                </a:cubicBezTo>
                <a:cubicBezTo>
                  <a:pt x="1300568" y="115806"/>
                  <a:pt x="1274077" y="169880"/>
                  <a:pt x="1290738" y="307777"/>
                </a:cubicBezTo>
                <a:cubicBezTo>
                  <a:pt x="1170159" y="359013"/>
                  <a:pt x="960781" y="284241"/>
                  <a:pt x="860492" y="307777"/>
                </a:cubicBezTo>
                <a:cubicBezTo>
                  <a:pt x="760203" y="331313"/>
                  <a:pt x="614967" y="301824"/>
                  <a:pt x="456061" y="307777"/>
                </a:cubicBezTo>
                <a:cubicBezTo>
                  <a:pt x="297155" y="313730"/>
                  <a:pt x="115707" y="302340"/>
                  <a:pt x="0" y="307777"/>
                </a:cubicBezTo>
                <a:cubicBezTo>
                  <a:pt x="-32228" y="199421"/>
                  <a:pt x="36102" y="15154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Nach einer Weile</a:t>
            </a:r>
            <a:endParaRPr/>
          </a:p>
        </p:txBody>
      </p:sp>
      <p:sp>
        <p:nvSpPr>
          <p:cNvPr id="4" name="Textfeld 3"/>
          <p:cNvSpPr txBox="1"/>
          <p:nvPr/>
        </p:nvSpPr>
        <p:spPr bwMode="auto">
          <a:xfrm>
            <a:off x="5589311" y="2497012"/>
            <a:ext cx="688009" cy="307777"/>
          </a:xfrm>
          <a:custGeom>
            <a:avLst/>
            <a:gdLst>
              <a:gd name="connsiteX0" fmla="*/ 0 w 688009"/>
              <a:gd name="connsiteY0" fmla="*/ 0 h 307777"/>
              <a:gd name="connsiteX1" fmla="*/ 357765 w 688009"/>
              <a:gd name="connsiteY1" fmla="*/ 0 h 307777"/>
              <a:gd name="connsiteX2" fmla="*/ 688009 w 688009"/>
              <a:gd name="connsiteY2" fmla="*/ 0 h 307777"/>
              <a:gd name="connsiteX3" fmla="*/ 688009 w 688009"/>
              <a:gd name="connsiteY3" fmla="*/ 307777 h 307777"/>
              <a:gd name="connsiteX4" fmla="*/ 337124 w 688009"/>
              <a:gd name="connsiteY4" fmla="*/ 307777 h 307777"/>
              <a:gd name="connsiteX5" fmla="*/ 0 w 688009"/>
              <a:gd name="connsiteY5" fmla="*/ 307777 h 307777"/>
              <a:gd name="connsiteX6" fmla="*/ 0 w 68800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009" h="307777" extrusionOk="0">
                <a:moveTo>
                  <a:pt x="0" y="0"/>
                </a:moveTo>
                <a:cubicBezTo>
                  <a:pt x="94170" y="-411"/>
                  <a:pt x="207679" y="40594"/>
                  <a:pt x="357765" y="0"/>
                </a:cubicBezTo>
                <a:cubicBezTo>
                  <a:pt x="507851" y="-40594"/>
                  <a:pt x="533594" y="9213"/>
                  <a:pt x="688009" y="0"/>
                </a:cubicBezTo>
                <a:cubicBezTo>
                  <a:pt x="698530" y="117439"/>
                  <a:pt x="664857" y="167123"/>
                  <a:pt x="688009" y="307777"/>
                </a:cubicBezTo>
                <a:cubicBezTo>
                  <a:pt x="530654" y="333176"/>
                  <a:pt x="502389" y="277255"/>
                  <a:pt x="337124" y="307777"/>
                </a:cubicBezTo>
                <a:cubicBezTo>
                  <a:pt x="171860" y="338299"/>
                  <a:pt x="104889" y="307111"/>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Zuletzt</a:t>
            </a:r>
            <a:endParaRPr/>
          </a:p>
        </p:txBody>
      </p:sp>
      <p:sp>
        <p:nvSpPr>
          <p:cNvPr id="8" name="Textfeld 7"/>
          <p:cNvSpPr txBox="1"/>
          <p:nvPr/>
        </p:nvSpPr>
        <p:spPr bwMode="auto">
          <a:xfrm rot="203498">
            <a:off x="2857204" y="3189353"/>
            <a:ext cx="885179" cy="307777"/>
          </a:xfrm>
          <a:custGeom>
            <a:avLst/>
            <a:gdLst>
              <a:gd name="connsiteX0" fmla="*/ 0 w 885179"/>
              <a:gd name="connsiteY0" fmla="*/ 0 h 307777"/>
              <a:gd name="connsiteX1" fmla="*/ 460293 w 885179"/>
              <a:gd name="connsiteY1" fmla="*/ 0 h 307777"/>
              <a:gd name="connsiteX2" fmla="*/ 885179 w 885179"/>
              <a:gd name="connsiteY2" fmla="*/ 0 h 307777"/>
              <a:gd name="connsiteX3" fmla="*/ 885179 w 885179"/>
              <a:gd name="connsiteY3" fmla="*/ 307777 h 307777"/>
              <a:gd name="connsiteX4" fmla="*/ 433738 w 885179"/>
              <a:gd name="connsiteY4" fmla="*/ 307777 h 307777"/>
              <a:gd name="connsiteX5" fmla="*/ 0 w 885179"/>
              <a:gd name="connsiteY5" fmla="*/ 307777 h 307777"/>
              <a:gd name="connsiteX6" fmla="*/ 0 w 885179"/>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79" h="307777" extrusionOk="0">
                <a:moveTo>
                  <a:pt x="0" y="0"/>
                </a:moveTo>
                <a:cubicBezTo>
                  <a:pt x="193473" y="-24928"/>
                  <a:pt x="274092" y="14354"/>
                  <a:pt x="460293" y="0"/>
                </a:cubicBezTo>
                <a:cubicBezTo>
                  <a:pt x="646494" y="-14354"/>
                  <a:pt x="744842" y="32384"/>
                  <a:pt x="885179" y="0"/>
                </a:cubicBezTo>
                <a:cubicBezTo>
                  <a:pt x="895700" y="117439"/>
                  <a:pt x="862027" y="167123"/>
                  <a:pt x="885179" y="307777"/>
                </a:cubicBezTo>
                <a:cubicBezTo>
                  <a:pt x="744657" y="339510"/>
                  <a:pt x="609098" y="255747"/>
                  <a:pt x="433738" y="307777"/>
                </a:cubicBezTo>
                <a:cubicBezTo>
                  <a:pt x="258378" y="359807"/>
                  <a:pt x="105890" y="294828"/>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Schließlich</a:t>
            </a:r>
            <a:endParaRPr/>
          </a:p>
        </p:txBody>
      </p:sp>
      <p:sp>
        <p:nvSpPr>
          <p:cNvPr id="9" name="Textfeld 8"/>
          <p:cNvSpPr txBox="1"/>
          <p:nvPr/>
        </p:nvSpPr>
        <p:spPr bwMode="auto">
          <a:xfrm rot="203498">
            <a:off x="5349626" y="3491745"/>
            <a:ext cx="1064715" cy="307777"/>
          </a:xfrm>
          <a:custGeom>
            <a:avLst/>
            <a:gdLst>
              <a:gd name="connsiteX0" fmla="*/ 0 w 1064715"/>
              <a:gd name="connsiteY0" fmla="*/ 0 h 307777"/>
              <a:gd name="connsiteX1" fmla="*/ 553652 w 1064715"/>
              <a:gd name="connsiteY1" fmla="*/ 0 h 307777"/>
              <a:gd name="connsiteX2" fmla="*/ 1064715 w 1064715"/>
              <a:gd name="connsiteY2" fmla="*/ 0 h 307777"/>
              <a:gd name="connsiteX3" fmla="*/ 1064715 w 1064715"/>
              <a:gd name="connsiteY3" fmla="*/ 307777 h 307777"/>
              <a:gd name="connsiteX4" fmla="*/ 521710 w 1064715"/>
              <a:gd name="connsiteY4" fmla="*/ 307777 h 307777"/>
              <a:gd name="connsiteX5" fmla="*/ 0 w 1064715"/>
              <a:gd name="connsiteY5" fmla="*/ 307777 h 307777"/>
              <a:gd name="connsiteX6" fmla="*/ 0 w 1064715"/>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715" h="307777" extrusionOk="0">
                <a:moveTo>
                  <a:pt x="0" y="0"/>
                </a:moveTo>
                <a:cubicBezTo>
                  <a:pt x="200169" y="-51173"/>
                  <a:pt x="322866" y="33571"/>
                  <a:pt x="553652" y="0"/>
                </a:cubicBezTo>
                <a:cubicBezTo>
                  <a:pt x="784438" y="-33571"/>
                  <a:pt x="844406" y="30901"/>
                  <a:pt x="1064715" y="0"/>
                </a:cubicBezTo>
                <a:cubicBezTo>
                  <a:pt x="1075236" y="117439"/>
                  <a:pt x="1041563" y="167123"/>
                  <a:pt x="1064715" y="307777"/>
                </a:cubicBezTo>
                <a:cubicBezTo>
                  <a:pt x="885966" y="349257"/>
                  <a:pt x="638941" y="279308"/>
                  <a:pt x="521710" y="307777"/>
                </a:cubicBezTo>
                <a:cubicBezTo>
                  <a:pt x="404480" y="336246"/>
                  <a:pt x="149460" y="292646"/>
                  <a:pt x="0" y="307777"/>
                </a:cubicBezTo>
                <a:cubicBezTo>
                  <a:pt x="-27221" y="194827"/>
                  <a:pt x="1080" y="11372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400">
                <a:solidFill>
                  <a:schemeClr val="accent1">
                    <a:lumMod val="75000"/>
                  </a:schemeClr>
                </a:solidFill>
                <a:latin typeface="Noteworthy Light"/>
                <a:ea typeface="Noteworthy Light"/>
              </a:rPr>
              <a:t>Zum Schluss</a:t>
            </a:r>
            <a:endParaRPr/>
          </a:p>
        </p:txBody>
      </p:sp>
      <p:sp>
        <p:nvSpPr>
          <p:cNvPr id="10" name="Textfeld 9"/>
          <p:cNvSpPr txBox="1"/>
          <p:nvPr/>
        </p:nvSpPr>
        <p:spPr bwMode="auto">
          <a:xfrm rot="20406558">
            <a:off x="1342713" y="3002431"/>
            <a:ext cx="1111814" cy="307777"/>
          </a:xfrm>
          <a:custGeom>
            <a:avLst/>
            <a:gdLst>
              <a:gd name="connsiteX0" fmla="*/ 0 w 1002197"/>
              <a:gd name="connsiteY0" fmla="*/ 0 h 523220"/>
              <a:gd name="connsiteX1" fmla="*/ 521142 w 1002197"/>
              <a:gd name="connsiteY1" fmla="*/ 0 h 523220"/>
              <a:gd name="connsiteX2" fmla="*/ 1002197 w 1002197"/>
              <a:gd name="connsiteY2" fmla="*/ 0 h 523220"/>
              <a:gd name="connsiteX3" fmla="*/ 1002197 w 1002197"/>
              <a:gd name="connsiteY3" fmla="*/ 523220 h 523220"/>
              <a:gd name="connsiteX4" fmla="*/ 491077 w 1002197"/>
              <a:gd name="connsiteY4" fmla="*/ 523220 h 523220"/>
              <a:gd name="connsiteX5" fmla="*/ 0 w 1002197"/>
              <a:gd name="connsiteY5" fmla="*/ 523220 h 523220"/>
              <a:gd name="connsiteX6" fmla="*/ 0 w 1002197"/>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197" h="523220" extrusionOk="0">
                <a:moveTo>
                  <a:pt x="0" y="0"/>
                </a:moveTo>
                <a:cubicBezTo>
                  <a:pt x="255678" y="-31396"/>
                  <a:pt x="405306" y="8568"/>
                  <a:pt x="521142" y="0"/>
                </a:cubicBezTo>
                <a:cubicBezTo>
                  <a:pt x="636978" y="-8568"/>
                  <a:pt x="793375" y="7041"/>
                  <a:pt x="1002197" y="0"/>
                </a:cubicBezTo>
                <a:cubicBezTo>
                  <a:pt x="1026174" y="112802"/>
                  <a:pt x="997345" y="412101"/>
                  <a:pt x="1002197" y="523220"/>
                </a:cubicBezTo>
                <a:cubicBezTo>
                  <a:pt x="889013" y="559929"/>
                  <a:pt x="643750" y="475680"/>
                  <a:pt x="491077" y="523220"/>
                </a:cubicBezTo>
                <a:cubicBezTo>
                  <a:pt x="338404" y="570760"/>
                  <a:pt x="127527" y="465236"/>
                  <a:pt x="0" y="523220"/>
                </a:cubicBezTo>
                <a:cubicBezTo>
                  <a:pt x="-25341" y="300478"/>
                  <a:pt x="30820" y="215283"/>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1400">
                <a:solidFill>
                  <a:schemeClr val="accent1">
                    <a:lumMod val="75000"/>
                  </a:schemeClr>
                </a:solidFill>
                <a:latin typeface="Noteworthy Light"/>
                <a:ea typeface="Noteworthy Light"/>
              </a:rPr>
              <a:t>Kurz darauf</a:t>
            </a:r>
            <a:endParaRPr/>
          </a:p>
        </p:txBody>
      </p:sp>
      <p:pic>
        <p:nvPicPr>
          <p:cNvPr id="11" name="Grafik 10" descr="Ein Bild, das Text, Screenshot, Reihe enthält.&#10;&#10;Automatisch generierte Beschreibung"/>
          <p:cNvPicPr>
            <a:picLocks noChangeAspect="1"/>
          </p:cNvPicPr>
          <p:nvPr/>
        </p:nvPicPr>
        <p:blipFill>
          <a:blip r:embed="rId3">
            <a:clrChange>
              <a:clrFrom>
                <a:srgbClr val="FFFFFF"/>
              </a:clrFrom>
              <a:clrTo>
                <a:srgbClr val="FFFFFF">
                  <a:alpha val="0"/>
                </a:srgbClr>
              </a:clrTo>
            </a:clrChange>
          </a:blip>
          <a:srcRect l="15359" t="83977" r="50000" b="11013"/>
          <a:stretch/>
        </p:blipFill>
        <p:spPr bwMode="auto">
          <a:xfrm rot="20016521">
            <a:off x="3524468" y="3284119"/>
            <a:ext cx="2083154" cy="225971"/>
          </a:xfrm>
          <a:prstGeom prst="rect">
            <a:avLst/>
          </a:prstGeom>
        </p:spPr>
      </p:pic>
      <p:sp>
        <p:nvSpPr>
          <p:cNvPr id="41" name="Slide Number Placeholder 3">
            <a:extLst>
              <a:ext uri="{FF2B5EF4-FFF2-40B4-BE49-F238E27FC236}">
                <a16:creationId xmlns:a16="http://schemas.microsoft.com/office/drawing/2014/main" id="{7E4B4611-B3D7-4FEC-B7E3-317D8BF89E53}"/>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81</a:t>
            </a:fld>
            <a:endParaRPr lang="de-DE" dirty="0"/>
          </a:p>
        </p:txBody>
      </p:sp>
      <p:sp>
        <p:nvSpPr>
          <p:cNvPr id="42" name="Rectangle 7">
            <a:extLst>
              <a:ext uri="{FF2B5EF4-FFF2-40B4-BE49-F238E27FC236}">
                <a16:creationId xmlns:a16="http://schemas.microsoft.com/office/drawing/2014/main" id="{CE8ACC75-7125-4D2E-8805-F636A66FA908}"/>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46" name="Picture 2" descr="Karte, Marker, Stift, Stecknadel, Grün">
            <a:extLst>
              <a:ext uri="{FF2B5EF4-FFF2-40B4-BE49-F238E27FC236}">
                <a16:creationId xmlns:a16="http://schemas.microsoft.com/office/drawing/2014/main" id="{84C3F060-A256-45E5-AEAA-D9D3AB57640C}"/>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1370356" y="5072780"/>
            <a:ext cx="216399" cy="406100"/>
          </a:xfrm>
          <a:prstGeom prst="rect">
            <a:avLst/>
          </a:prstGeom>
          <a:noFill/>
        </p:spPr>
      </p:pic>
      <p:pic>
        <p:nvPicPr>
          <p:cNvPr id="47" name="Picture 2" descr="Karte, Marker, Stift, Stecknadel, Grün">
            <a:extLst>
              <a:ext uri="{FF2B5EF4-FFF2-40B4-BE49-F238E27FC236}">
                <a16:creationId xmlns:a16="http://schemas.microsoft.com/office/drawing/2014/main" id="{B1AC2041-6450-4181-90CF-493249585205}"/>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3391059" y="5072780"/>
            <a:ext cx="216399" cy="406100"/>
          </a:xfrm>
          <a:prstGeom prst="rect">
            <a:avLst/>
          </a:prstGeom>
          <a:noFill/>
        </p:spPr>
      </p:pic>
      <p:pic>
        <p:nvPicPr>
          <p:cNvPr id="48" name="Picture 2" descr="Karte, Marker, Stift, Stecknadel, Grün">
            <a:extLst>
              <a:ext uri="{FF2B5EF4-FFF2-40B4-BE49-F238E27FC236}">
                <a16:creationId xmlns:a16="http://schemas.microsoft.com/office/drawing/2014/main" id="{B4BEE4BD-E978-459E-ADC4-824949733DD8}"/>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474980" y="5072780"/>
            <a:ext cx="216399" cy="406100"/>
          </a:xfrm>
          <a:prstGeom prst="rect">
            <a:avLst/>
          </a:prstGeom>
          <a:noFill/>
        </p:spPr>
      </p:pic>
      <p:pic>
        <p:nvPicPr>
          <p:cNvPr id="43" name="Picture 4" descr="Icon, Symbol, Stift, Bleistift, Design">
            <a:extLst>
              <a:ext uri="{FF2B5EF4-FFF2-40B4-BE49-F238E27FC236}">
                <a16:creationId xmlns:a16="http://schemas.microsoft.com/office/drawing/2014/main" id="{D0B593F6-2916-434B-B499-D537A79DA197}"/>
              </a:ext>
            </a:extLst>
          </p:cNvPr>
          <p:cNvPicPr>
            <a:picLocks noChangeAspect="1" noChangeArrowheads="1"/>
          </p:cNvPicPr>
          <p:nvPr/>
        </p:nvPicPr>
        <p:blipFill>
          <a:blip r:embed="rId5">
            <a:duotone>
              <a:schemeClr val="accent6">
                <a:shade val="45000"/>
                <a:satMod val="135000"/>
              </a:schemeClr>
              <a:prstClr val="white"/>
            </a:duotone>
          </a:blip>
          <a:stretch/>
        </p:blipFill>
        <p:spPr bwMode="auto">
          <a:xfrm>
            <a:off x="5799221" y="1206561"/>
            <a:ext cx="594960" cy="594960"/>
          </a:xfrm>
          <a:prstGeom prst="rect">
            <a:avLst/>
          </a:prstGeom>
          <a:noFill/>
          <a:ln>
            <a:noFill/>
          </a:ln>
        </p:spPr>
      </p:pic>
      <p:pic>
        <p:nvPicPr>
          <p:cNvPr id="44" name="Picture 16">
            <a:extLst>
              <a:ext uri="{FF2B5EF4-FFF2-40B4-BE49-F238E27FC236}">
                <a16:creationId xmlns:a16="http://schemas.microsoft.com/office/drawing/2014/main" id="{E3D93784-5046-4138-AB21-115E9EE9ABCA}"/>
              </a:ext>
            </a:extLst>
          </p:cNvPr>
          <p:cNvPicPr>
            <a:picLocks noChangeAspect="1"/>
          </p:cNvPicPr>
          <p:nvPr/>
        </p:nvPicPr>
        <p:blipFill rotWithShape="1">
          <a:blip r:embed="rId6">
            <a:clrChange>
              <a:clrFrom>
                <a:srgbClr val="FFFFFF"/>
              </a:clrFrom>
              <a:clrTo>
                <a:srgbClr val="FFFFFF">
                  <a:alpha val="0"/>
                </a:srgbClr>
              </a:clrTo>
            </a:clrChange>
          </a:blip>
          <a:srcRect l="17536" t="15044" r="9450" b="51888"/>
          <a:stretch/>
        </p:blipFill>
        <p:spPr bwMode="auto">
          <a:xfrm>
            <a:off x="616951" y="5738821"/>
            <a:ext cx="1846881" cy="3744628"/>
          </a:xfrm>
          <a:prstGeom prst="rect">
            <a:avLst/>
          </a:prstGeom>
        </p:spPr>
      </p:pic>
      <p:pic>
        <p:nvPicPr>
          <p:cNvPr id="45" name="Picture 16">
            <a:extLst>
              <a:ext uri="{FF2B5EF4-FFF2-40B4-BE49-F238E27FC236}">
                <a16:creationId xmlns:a16="http://schemas.microsoft.com/office/drawing/2014/main" id="{9098E16C-8A3B-4320-9D06-B013987974E7}"/>
              </a:ext>
            </a:extLst>
          </p:cNvPr>
          <p:cNvPicPr>
            <a:picLocks noChangeAspect="1"/>
          </p:cNvPicPr>
          <p:nvPr/>
        </p:nvPicPr>
        <p:blipFill rotWithShape="1">
          <a:blip r:embed="rId6">
            <a:clrChange>
              <a:clrFrom>
                <a:srgbClr val="FFFFFF"/>
              </a:clrFrom>
              <a:clrTo>
                <a:srgbClr val="FFFFFF">
                  <a:alpha val="0"/>
                </a:srgbClr>
              </a:clrTo>
            </a:clrChange>
          </a:blip>
          <a:srcRect l="17536" t="15044" r="9450" b="51888"/>
          <a:stretch/>
        </p:blipFill>
        <p:spPr bwMode="auto">
          <a:xfrm>
            <a:off x="2625451" y="5727445"/>
            <a:ext cx="1846881" cy="3744628"/>
          </a:xfrm>
          <a:prstGeom prst="rect">
            <a:avLst/>
          </a:prstGeom>
        </p:spPr>
      </p:pic>
      <p:pic>
        <p:nvPicPr>
          <p:cNvPr id="49" name="Picture 16">
            <a:extLst>
              <a:ext uri="{FF2B5EF4-FFF2-40B4-BE49-F238E27FC236}">
                <a16:creationId xmlns:a16="http://schemas.microsoft.com/office/drawing/2014/main" id="{1685BDFA-3B0B-4B34-B64D-87C580DCFD60}"/>
              </a:ext>
            </a:extLst>
          </p:cNvPr>
          <p:cNvPicPr>
            <a:picLocks noChangeAspect="1"/>
          </p:cNvPicPr>
          <p:nvPr/>
        </p:nvPicPr>
        <p:blipFill rotWithShape="1">
          <a:blip r:embed="rId6">
            <a:clrChange>
              <a:clrFrom>
                <a:srgbClr val="FFFFFF"/>
              </a:clrFrom>
              <a:clrTo>
                <a:srgbClr val="FFFFFF">
                  <a:alpha val="0"/>
                </a:srgbClr>
              </a:clrTo>
            </a:clrChange>
          </a:blip>
          <a:srcRect l="17536" t="15044" r="9450" b="51888"/>
          <a:stretch/>
        </p:blipFill>
        <p:spPr bwMode="auto">
          <a:xfrm>
            <a:off x="4645329" y="5727446"/>
            <a:ext cx="1846881" cy="3744628"/>
          </a:xfrm>
          <a:prstGeom prst="rect">
            <a:avLst/>
          </a:prstGeom>
        </p:spPr>
      </p:pic>
      <p:sp>
        <p:nvSpPr>
          <p:cNvPr id="13" name="Textfeld 12"/>
          <p:cNvSpPr txBox="1"/>
          <p:nvPr/>
        </p:nvSpPr>
        <p:spPr bwMode="auto">
          <a:xfrm>
            <a:off x="2608098" y="5529755"/>
            <a:ext cx="1763624"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dirty="0">
                <a:solidFill>
                  <a:schemeClr val="accent1">
                    <a:lumMod val="75000"/>
                  </a:schemeClr>
                </a:solidFill>
                <a:latin typeface="Noteworthy Light"/>
                <a:ea typeface="Noteworthy Light"/>
              </a:rPr>
              <a:t>Nach einer Weile</a:t>
            </a:r>
            <a:endParaRPr dirty="0"/>
          </a:p>
        </p:txBody>
      </p:sp>
    </p:spTree>
    <p:extLst>
      <p:ext uri="{BB962C8B-B14F-4D97-AF65-F5344CB8AC3E}">
        <p14:creationId xmlns:p14="http://schemas.microsoft.com/office/powerpoint/2010/main" val="40946521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1" name="TextBox 2"/>
          <p:cNvSpPr txBox="1"/>
          <p:nvPr/>
        </p:nvSpPr>
        <p:spPr bwMode="auto">
          <a:xfrm>
            <a:off x="268413" y="422551"/>
            <a:ext cx="5922650"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3.2c: Satzanfänge sortieren</a:t>
            </a:r>
            <a:endParaRPr sz="2200" spc="50" dirty="0"/>
          </a:p>
        </p:txBody>
      </p:sp>
      <p:grpSp>
        <p:nvGrpSpPr>
          <p:cNvPr id="407" name="Gruppieren 1"/>
          <p:cNvGrpSpPr/>
          <p:nvPr/>
        </p:nvGrpSpPr>
        <p:grpSpPr bwMode="auto">
          <a:xfrm>
            <a:off x="459292" y="1161784"/>
            <a:ext cx="5232087" cy="923326"/>
            <a:chOff x="-15343" y="-110719"/>
            <a:chExt cx="4735405" cy="862904"/>
          </a:xfrm>
        </p:grpSpPr>
        <p:sp>
          <p:nvSpPr>
            <p:cNvPr id="403" name="TextBox 7"/>
            <p:cNvSpPr txBox="1"/>
            <p:nvPr/>
          </p:nvSpPr>
          <p:spPr bwMode="auto">
            <a:xfrm>
              <a:off x="350423" y="-110719"/>
              <a:ext cx="4369639" cy="862904"/>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Überlege, welche Satzanfänge sich für den Anfang, für den Hauptteil oder für den Abschluss einer Geschichte eignen. Schreibe sie in die Tabelle. </a:t>
              </a:r>
              <a:endParaRPr spc="50" dirty="0"/>
            </a:p>
          </p:txBody>
        </p:sp>
        <p:grpSp>
          <p:nvGrpSpPr>
            <p:cNvPr id="406" name="Oval 8"/>
            <p:cNvGrpSpPr/>
            <p:nvPr/>
          </p:nvGrpSpPr>
          <p:grpSpPr bwMode="auto">
            <a:xfrm>
              <a:off x="-15343" y="-88968"/>
              <a:ext cx="365766" cy="365771"/>
              <a:chOff x="-15341" y="-88967"/>
              <a:chExt cx="365764" cy="365769"/>
            </a:xfrm>
          </p:grpSpPr>
          <p:sp>
            <p:nvSpPr>
              <p:cNvPr id="404" name="Circle"/>
              <p:cNvSpPr/>
              <p:nvPr/>
            </p:nvSpPr>
            <p:spPr bwMode="auto">
              <a:xfrm>
                <a:off x="-15341" y="-88967"/>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2081" y="78003"/>
                      <a:pt x="106872" y="-384"/>
                      <a:pt x="182882" y="0"/>
                    </a:cubicBezTo>
                    <a:cubicBezTo>
                      <a:pt x="269568" y="11728"/>
                      <a:pt x="391302" y="77973"/>
                      <a:pt x="365764" y="182885"/>
                    </a:cubicBezTo>
                    <a:cubicBezTo>
                      <a:pt x="362270" y="282035"/>
                      <a:pt x="279914" y="372637"/>
                      <a:pt x="182882" y="365770"/>
                    </a:cubicBezTo>
                    <a:cubicBezTo>
                      <a:pt x="81725" y="344462"/>
                      <a:pt x="-19287" y="291602"/>
                      <a:pt x="0" y="182885"/>
                    </a:cubicBezTo>
                    <a:close/>
                  </a:path>
                  <a:path w="365764" h="365769" stroke="0" extrusionOk="0">
                    <a:moveTo>
                      <a:pt x="0" y="182885"/>
                    </a:moveTo>
                    <a:cubicBezTo>
                      <a:pt x="-20820" y="91564"/>
                      <a:pt x="84313" y="21582"/>
                      <a:pt x="182882" y="0"/>
                    </a:cubicBezTo>
                    <a:cubicBezTo>
                      <a:pt x="296955" y="10443"/>
                      <a:pt x="344857" y="102777"/>
                      <a:pt x="365764" y="182885"/>
                    </a:cubicBezTo>
                    <a:cubicBezTo>
                      <a:pt x="372052" y="294594"/>
                      <a:pt x="284216" y="352991"/>
                      <a:pt x="182882" y="365770"/>
                    </a:cubicBezTo>
                    <a:cubicBezTo>
                      <a:pt x="108835" y="373142"/>
                      <a:pt x="19379" y="263928"/>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5" name="1"/>
              <p:cNvSpPr txBox="1"/>
              <p:nvPr/>
            </p:nvSpPr>
            <p:spPr bwMode="auto">
              <a:xfrm>
                <a:off x="90294" y="43246"/>
                <a:ext cx="154495" cy="101334"/>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graphicFrame>
        <p:nvGraphicFramePr>
          <p:cNvPr id="25" name="Tabelle 2"/>
          <p:cNvGraphicFramePr>
            <a:graphicFrameLocks noGrp="1"/>
          </p:cNvGraphicFramePr>
          <p:nvPr>
            <p:extLst>
              <p:ext uri="{D42A27DB-BD31-4B8C-83A1-F6EECF244321}">
                <p14:modId xmlns:p14="http://schemas.microsoft.com/office/powerpoint/2010/main" val="3025055778"/>
              </p:ext>
            </p:extLst>
          </p:nvPr>
        </p:nvGraphicFramePr>
        <p:xfrm>
          <a:off x="571705" y="2248935"/>
          <a:ext cx="6033810" cy="7368996"/>
        </p:xfrm>
        <a:graphic>
          <a:graphicData uri="http://schemas.openxmlformats.org/drawingml/2006/table">
            <a:tbl>
              <a:tblPr firstRow="1" bandRow="1">
                <a:tableStyleId>{5940675A-B579-460E-94D1-54222C63F5DA}</a:tableStyleId>
              </a:tblPr>
              <a:tblGrid>
                <a:gridCol w="2011270">
                  <a:extLst>
                    <a:ext uri="{9D8B030D-6E8A-4147-A177-3AD203B41FA5}">
                      <a16:colId xmlns:a16="http://schemas.microsoft.com/office/drawing/2014/main" val="20000"/>
                    </a:ext>
                  </a:extLst>
                </a:gridCol>
                <a:gridCol w="2011270">
                  <a:extLst>
                    <a:ext uri="{9D8B030D-6E8A-4147-A177-3AD203B41FA5}">
                      <a16:colId xmlns:a16="http://schemas.microsoft.com/office/drawing/2014/main" val="20001"/>
                    </a:ext>
                  </a:extLst>
                </a:gridCol>
                <a:gridCol w="2011270">
                  <a:extLst>
                    <a:ext uri="{9D8B030D-6E8A-4147-A177-3AD203B41FA5}">
                      <a16:colId xmlns:a16="http://schemas.microsoft.com/office/drawing/2014/main" val="20002"/>
                    </a:ext>
                  </a:extLst>
                </a:gridCol>
              </a:tblGrid>
              <a:tr h="790620">
                <a:tc>
                  <a:txBody>
                    <a:bodyPr/>
                    <a:lstStyle/>
                    <a:p>
                      <a:pPr algn="ctr">
                        <a:defRPr/>
                      </a:pPr>
                      <a:r>
                        <a:rPr lang="de-DE" sz="1600" b="1">
                          <a:latin typeface="Kollektif"/>
                        </a:rPr>
                        <a:t>A</a:t>
                      </a:r>
                      <a:r>
                        <a:rPr lang="de-DE" sz="1600">
                          <a:latin typeface="Kollektif"/>
                        </a:rPr>
                        <a:t>nfang</a:t>
                      </a:r>
                      <a:endParaRPr/>
                    </a:p>
                  </a:txBody>
                  <a:tcPr>
                    <a:solidFill>
                      <a:schemeClr val="accent4">
                        <a:lumMod val="20000"/>
                        <a:lumOff val="80000"/>
                      </a:schemeClr>
                    </a:solidFill>
                  </a:tcPr>
                </a:tc>
                <a:tc>
                  <a:txBody>
                    <a:bodyPr/>
                    <a:lstStyle/>
                    <a:p>
                      <a:pPr algn="ctr">
                        <a:defRPr/>
                      </a:pPr>
                      <a:r>
                        <a:rPr lang="de-DE" sz="1600" b="1">
                          <a:latin typeface="Kollektif"/>
                        </a:rPr>
                        <a:t>H</a:t>
                      </a:r>
                      <a:r>
                        <a:rPr lang="de-DE" sz="1600">
                          <a:latin typeface="Kollektif"/>
                        </a:rPr>
                        <a:t>auptteil</a:t>
                      </a:r>
                      <a:endParaRPr/>
                    </a:p>
                  </a:txBody>
                  <a:tcPr>
                    <a:solidFill>
                      <a:schemeClr val="accent6">
                        <a:lumMod val="20000"/>
                        <a:lumOff val="80000"/>
                      </a:schemeClr>
                    </a:solidFill>
                  </a:tcPr>
                </a:tc>
                <a:tc>
                  <a:txBody>
                    <a:bodyPr/>
                    <a:lstStyle/>
                    <a:p>
                      <a:pPr algn="ctr">
                        <a:defRPr/>
                      </a:pPr>
                      <a:r>
                        <a:rPr lang="de-DE" sz="1600" b="1">
                          <a:latin typeface="Kollektif"/>
                        </a:rPr>
                        <a:t>A</a:t>
                      </a:r>
                      <a:r>
                        <a:rPr lang="de-DE" sz="1600">
                          <a:latin typeface="Kollektif"/>
                        </a:rPr>
                        <a:t>bschluss</a:t>
                      </a:r>
                      <a:endParaRPr/>
                    </a:p>
                  </a:txBody>
                  <a:tcPr>
                    <a:solidFill>
                      <a:schemeClr val="accent5">
                        <a:lumMod val="20000"/>
                        <a:lumOff val="80000"/>
                      </a:schemeClr>
                    </a:solidFill>
                  </a:tcPr>
                </a:tc>
                <a:extLst>
                  <a:ext uri="{0D108BD9-81ED-4DB2-BD59-A6C34878D82A}">
                    <a16:rowId xmlns:a16="http://schemas.microsoft.com/office/drawing/2014/main" val="10000"/>
                  </a:ext>
                </a:extLst>
              </a:tr>
              <a:tr h="6578376">
                <a:tc>
                  <a:txBody>
                    <a:bodyPr/>
                    <a:lstStyle/>
                    <a:p>
                      <a:pPr algn="ctr">
                        <a:defRPr/>
                      </a:pPr>
                      <a:endParaRPr lang="de-DE" sz="1300">
                        <a:latin typeface="Kollektif"/>
                      </a:endParaRPr>
                    </a:p>
                  </a:txBody>
                  <a:tcPr>
                    <a:solidFill>
                      <a:schemeClr val="accent4">
                        <a:lumMod val="20000"/>
                        <a:lumOff val="80000"/>
                      </a:schemeClr>
                    </a:solidFill>
                  </a:tcPr>
                </a:tc>
                <a:tc>
                  <a:txBody>
                    <a:bodyPr/>
                    <a:lstStyle/>
                    <a:p>
                      <a:pPr algn="l">
                        <a:defRPr/>
                      </a:pPr>
                      <a:endParaRPr lang="de-DE" sz="1800">
                        <a:solidFill>
                          <a:schemeClr val="accent5">
                            <a:lumMod val="75000"/>
                          </a:schemeClr>
                        </a:solidFill>
                        <a:latin typeface="Noteworthy Light"/>
                        <a:ea typeface="Noteworthy Light"/>
                      </a:endParaRPr>
                    </a:p>
                  </a:txBody>
                  <a:tcPr>
                    <a:solidFill>
                      <a:schemeClr val="accent6">
                        <a:lumMod val="20000"/>
                        <a:lumOff val="80000"/>
                      </a:schemeClr>
                    </a:solidFill>
                  </a:tcPr>
                </a:tc>
                <a:tc>
                  <a:txBody>
                    <a:bodyPr/>
                    <a:lstStyle/>
                    <a:p>
                      <a:pPr algn="ctr">
                        <a:defRPr/>
                      </a:pPr>
                      <a:endParaRPr lang="de-DE" sz="1300" dirty="0">
                        <a:latin typeface="Kollektif"/>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7" name="Slide Number Placeholder 3">
            <a:extLst>
              <a:ext uri="{FF2B5EF4-FFF2-40B4-BE49-F238E27FC236}">
                <a16:creationId xmlns:a16="http://schemas.microsoft.com/office/drawing/2014/main" id="{9068115A-B6A7-4C08-8C69-CC30A76FF00F}"/>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83</a:t>
            </a:fld>
            <a:endParaRPr lang="de-DE" dirty="0"/>
          </a:p>
        </p:txBody>
      </p:sp>
      <p:pic>
        <p:nvPicPr>
          <p:cNvPr id="24" name="Picture 2" descr="Karte, Marker, Stift, Stecknadel, Grün">
            <a:extLst>
              <a:ext uri="{FF2B5EF4-FFF2-40B4-BE49-F238E27FC236}">
                <a16:creationId xmlns:a16="http://schemas.microsoft.com/office/drawing/2014/main" id="{BBF3B00A-7482-40D7-86C0-1C09F02F06C6}"/>
              </a:ext>
            </a:extLst>
          </p:cNvPr>
          <p:cNvPicPr>
            <a:picLocks noChangeAspect="1" noChangeArrowheads="1"/>
          </p:cNvPicPr>
          <p:nvPr/>
        </p:nvPicPr>
        <p:blipFill>
          <a:blip r:embed="rId2">
            <a:duotone>
              <a:schemeClr val="accent6">
                <a:shade val="45000"/>
                <a:satMod val="135000"/>
              </a:schemeClr>
              <a:prstClr val="white"/>
            </a:duotone>
          </a:blip>
          <a:stretch/>
        </p:blipFill>
        <p:spPr bwMode="auto">
          <a:xfrm>
            <a:off x="1370356" y="2602530"/>
            <a:ext cx="216399" cy="406100"/>
          </a:xfrm>
          <a:prstGeom prst="rect">
            <a:avLst/>
          </a:prstGeom>
          <a:noFill/>
        </p:spPr>
      </p:pic>
      <p:pic>
        <p:nvPicPr>
          <p:cNvPr id="26" name="Picture 2" descr="Karte, Marker, Stift, Stecknadel, Grün">
            <a:extLst>
              <a:ext uri="{FF2B5EF4-FFF2-40B4-BE49-F238E27FC236}">
                <a16:creationId xmlns:a16="http://schemas.microsoft.com/office/drawing/2014/main" id="{8D512864-B1AE-4176-A688-3ADBB40E19F2}"/>
              </a:ext>
            </a:extLst>
          </p:cNvPr>
          <p:cNvPicPr>
            <a:picLocks noChangeAspect="1" noChangeArrowheads="1"/>
          </p:cNvPicPr>
          <p:nvPr/>
        </p:nvPicPr>
        <p:blipFill>
          <a:blip r:embed="rId2">
            <a:duotone>
              <a:schemeClr val="accent6">
                <a:shade val="45000"/>
                <a:satMod val="135000"/>
              </a:schemeClr>
              <a:prstClr val="white"/>
            </a:duotone>
          </a:blip>
          <a:stretch/>
        </p:blipFill>
        <p:spPr bwMode="auto">
          <a:xfrm>
            <a:off x="3391059" y="2602530"/>
            <a:ext cx="216399" cy="406100"/>
          </a:xfrm>
          <a:prstGeom prst="rect">
            <a:avLst/>
          </a:prstGeom>
          <a:noFill/>
        </p:spPr>
      </p:pic>
      <p:pic>
        <p:nvPicPr>
          <p:cNvPr id="27" name="Picture 2" descr="Karte, Marker, Stift, Stecknadel, Grün">
            <a:extLst>
              <a:ext uri="{FF2B5EF4-FFF2-40B4-BE49-F238E27FC236}">
                <a16:creationId xmlns:a16="http://schemas.microsoft.com/office/drawing/2014/main" id="{AA515214-3EFB-4BAE-9F42-A2891F53D9E2}"/>
              </a:ext>
            </a:extLst>
          </p:cNvPr>
          <p:cNvPicPr>
            <a:picLocks noChangeAspect="1" noChangeArrowheads="1"/>
          </p:cNvPicPr>
          <p:nvPr/>
        </p:nvPicPr>
        <p:blipFill>
          <a:blip r:embed="rId2">
            <a:duotone>
              <a:schemeClr val="accent6">
                <a:shade val="45000"/>
                <a:satMod val="135000"/>
              </a:schemeClr>
              <a:prstClr val="white"/>
            </a:duotone>
          </a:blip>
          <a:stretch/>
        </p:blipFill>
        <p:spPr bwMode="auto">
          <a:xfrm>
            <a:off x="5474980" y="2602530"/>
            <a:ext cx="216399" cy="406100"/>
          </a:xfrm>
          <a:prstGeom prst="rect">
            <a:avLst/>
          </a:prstGeom>
          <a:noFill/>
        </p:spPr>
      </p:pic>
      <p:pic>
        <p:nvPicPr>
          <p:cNvPr id="20" name="Picture 24">
            <a:extLst>
              <a:ext uri="{FF2B5EF4-FFF2-40B4-BE49-F238E27FC236}">
                <a16:creationId xmlns:a16="http://schemas.microsoft.com/office/drawing/2014/main" id="{392954D0-7F32-46D4-B223-6D32268BD102}"/>
              </a:ext>
            </a:extLst>
          </p:cNvPr>
          <p:cNvPicPr>
            <a:picLocks noChangeAspect="1"/>
          </p:cNvPicPr>
          <p:nvPr/>
        </p:nvPicPr>
        <p:blipFill>
          <a:blip r:embed="rId3">
            <a:clrChange>
              <a:clrFrom>
                <a:srgbClr val="FFFFFF"/>
              </a:clrFrom>
              <a:clrTo>
                <a:srgbClr val="FFFFFF">
                  <a:alpha val="0"/>
                </a:srgbClr>
              </a:clrTo>
            </a:clrChange>
          </a:blip>
          <a:srcRect l="10857" t="34877" r="5338" b="8432"/>
          <a:stretch/>
        </p:blipFill>
        <p:spPr bwMode="auto">
          <a:xfrm>
            <a:off x="600281" y="3126896"/>
            <a:ext cx="1952420" cy="6409349"/>
          </a:xfrm>
          <a:prstGeom prst="rect">
            <a:avLst/>
          </a:prstGeom>
        </p:spPr>
      </p:pic>
      <p:pic>
        <p:nvPicPr>
          <p:cNvPr id="21" name="Picture 24">
            <a:extLst>
              <a:ext uri="{FF2B5EF4-FFF2-40B4-BE49-F238E27FC236}">
                <a16:creationId xmlns:a16="http://schemas.microsoft.com/office/drawing/2014/main" id="{562A6DDD-42BB-407F-B214-3389FCB6DDC2}"/>
              </a:ext>
            </a:extLst>
          </p:cNvPr>
          <p:cNvPicPr>
            <a:picLocks noChangeAspect="1"/>
          </p:cNvPicPr>
          <p:nvPr/>
        </p:nvPicPr>
        <p:blipFill>
          <a:blip r:embed="rId3">
            <a:clrChange>
              <a:clrFrom>
                <a:srgbClr val="FFFFFF"/>
              </a:clrFrom>
              <a:clrTo>
                <a:srgbClr val="FFFFFF">
                  <a:alpha val="0"/>
                </a:srgbClr>
              </a:clrTo>
            </a:clrChange>
          </a:blip>
          <a:srcRect l="10857" t="34877" r="5338" b="8432"/>
          <a:stretch/>
        </p:blipFill>
        <p:spPr bwMode="auto">
          <a:xfrm>
            <a:off x="2623704" y="3126896"/>
            <a:ext cx="1952420" cy="6409349"/>
          </a:xfrm>
          <a:prstGeom prst="rect">
            <a:avLst/>
          </a:prstGeom>
        </p:spPr>
      </p:pic>
      <p:pic>
        <p:nvPicPr>
          <p:cNvPr id="28" name="Picture 24">
            <a:extLst>
              <a:ext uri="{FF2B5EF4-FFF2-40B4-BE49-F238E27FC236}">
                <a16:creationId xmlns:a16="http://schemas.microsoft.com/office/drawing/2014/main" id="{E31D39A1-3705-4F1B-92C9-95BC3F30ECF7}"/>
              </a:ext>
            </a:extLst>
          </p:cNvPr>
          <p:cNvPicPr>
            <a:picLocks noChangeAspect="1"/>
          </p:cNvPicPr>
          <p:nvPr/>
        </p:nvPicPr>
        <p:blipFill>
          <a:blip r:embed="rId3">
            <a:clrChange>
              <a:clrFrom>
                <a:srgbClr val="FFFFFF"/>
              </a:clrFrom>
              <a:clrTo>
                <a:srgbClr val="FFFFFF">
                  <a:alpha val="0"/>
                </a:srgbClr>
              </a:clrTo>
            </a:clrChange>
          </a:blip>
          <a:srcRect l="10857" t="34877" r="5338" b="8432"/>
          <a:stretch/>
        </p:blipFill>
        <p:spPr bwMode="auto">
          <a:xfrm>
            <a:off x="4619831" y="3126896"/>
            <a:ext cx="1952420" cy="6409349"/>
          </a:xfrm>
          <a:prstGeom prst="rect">
            <a:avLst/>
          </a:prstGeom>
        </p:spPr>
      </p:pic>
      <p:sp>
        <p:nvSpPr>
          <p:cNvPr id="13" name="Textfeld 12"/>
          <p:cNvSpPr txBox="1"/>
          <p:nvPr/>
        </p:nvSpPr>
        <p:spPr bwMode="auto">
          <a:xfrm>
            <a:off x="2617446" y="3172455"/>
            <a:ext cx="1763624"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dirty="0">
                <a:solidFill>
                  <a:schemeClr val="accent1">
                    <a:lumMod val="75000"/>
                  </a:schemeClr>
                </a:solidFill>
                <a:latin typeface="Noteworthy Light"/>
                <a:ea typeface="Noteworthy Light"/>
              </a:rPr>
              <a:t>Nach einer Weile</a:t>
            </a:r>
            <a:endParaRPr dirty="0"/>
          </a:p>
        </p:txBody>
      </p:sp>
      <p:sp>
        <p:nvSpPr>
          <p:cNvPr id="29" name="Rectangle 7">
            <a:extLst>
              <a:ext uri="{FF2B5EF4-FFF2-40B4-BE49-F238E27FC236}">
                <a16:creationId xmlns:a16="http://schemas.microsoft.com/office/drawing/2014/main" id="{5C1CBB3B-C940-48CB-8504-9C24FF8924FF}"/>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22" name="Picture 4" descr="Icon, Symbol, Stift, Bleistift, Design">
            <a:extLst>
              <a:ext uri="{FF2B5EF4-FFF2-40B4-BE49-F238E27FC236}">
                <a16:creationId xmlns:a16="http://schemas.microsoft.com/office/drawing/2014/main" id="{F67BF2FF-C551-4A8C-BB4A-2E6B930713EA}"/>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799221" y="1206561"/>
            <a:ext cx="594960" cy="594960"/>
          </a:xfrm>
          <a:prstGeom prst="rect">
            <a:avLst/>
          </a:prstGeom>
          <a:noFill/>
          <a:ln>
            <a:noFill/>
          </a:ln>
        </p:spPr>
      </p:pic>
    </p:spTree>
    <p:extLst>
      <p:ext uri="{BB962C8B-B14F-4D97-AF65-F5344CB8AC3E}">
        <p14:creationId xmlns:p14="http://schemas.microsoft.com/office/powerpoint/2010/main" val="34446774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1" name="TextBox 2"/>
          <p:cNvSpPr txBox="1"/>
          <p:nvPr/>
        </p:nvSpPr>
        <p:spPr bwMode="auto">
          <a:xfrm>
            <a:off x="268413" y="422551"/>
            <a:ext cx="5922650"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3.2c: Satzanfänge sortieren</a:t>
            </a:r>
            <a:endParaRPr sz="2200" spc="50" dirty="0"/>
          </a:p>
        </p:txBody>
      </p:sp>
      <p:grpSp>
        <p:nvGrpSpPr>
          <p:cNvPr id="407" name="Gruppieren 1"/>
          <p:cNvGrpSpPr/>
          <p:nvPr/>
        </p:nvGrpSpPr>
        <p:grpSpPr bwMode="auto">
          <a:xfrm>
            <a:off x="459292" y="1161788"/>
            <a:ext cx="5052514" cy="923326"/>
            <a:chOff x="-15343" y="-110719"/>
            <a:chExt cx="4572879" cy="862904"/>
          </a:xfrm>
        </p:grpSpPr>
        <p:sp>
          <p:nvSpPr>
            <p:cNvPr id="403" name="TextBox 7"/>
            <p:cNvSpPr txBox="1"/>
            <p:nvPr/>
          </p:nvSpPr>
          <p:spPr bwMode="auto">
            <a:xfrm>
              <a:off x="350423" y="-110719"/>
              <a:ext cx="4207113" cy="862904"/>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Überlege, welche Satzanfänge sich für den Anfang, für den Hauptteil oder für den Abschluss einer Geschichte eignen. Schreibe sie in die Tabelle. </a:t>
              </a:r>
              <a:endParaRPr spc="50" dirty="0"/>
            </a:p>
          </p:txBody>
        </p:sp>
        <p:grpSp>
          <p:nvGrpSpPr>
            <p:cNvPr id="406" name="Oval 8"/>
            <p:cNvGrpSpPr/>
            <p:nvPr/>
          </p:nvGrpSpPr>
          <p:grpSpPr bwMode="auto">
            <a:xfrm>
              <a:off x="-15343" y="-88968"/>
              <a:ext cx="365766" cy="365771"/>
              <a:chOff x="-15341" y="-88967"/>
              <a:chExt cx="365764" cy="365769"/>
            </a:xfrm>
          </p:grpSpPr>
          <p:sp>
            <p:nvSpPr>
              <p:cNvPr id="404" name="Circle"/>
              <p:cNvSpPr/>
              <p:nvPr/>
            </p:nvSpPr>
            <p:spPr bwMode="auto">
              <a:xfrm>
                <a:off x="-15341" y="-88967"/>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2081" y="78003"/>
                      <a:pt x="106872" y="-384"/>
                      <a:pt x="182882" y="0"/>
                    </a:cubicBezTo>
                    <a:cubicBezTo>
                      <a:pt x="269568" y="11728"/>
                      <a:pt x="391302" y="77973"/>
                      <a:pt x="365764" y="182885"/>
                    </a:cubicBezTo>
                    <a:cubicBezTo>
                      <a:pt x="362270" y="282035"/>
                      <a:pt x="279914" y="372637"/>
                      <a:pt x="182882" y="365770"/>
                    </a:cubicBezTo>
                    <a:cubicBezTo>
                      <a:pt x="81725" y="344462"/>
                      <a:pt x="-19287" y="291602"/>
                      <a:pt x="0" y="182885"/>
                    </a:cubicBezTo>
                    <a:close/>
                  </a:path>
                  <a:path w="365764" h="365769" stroke="0" extrusionOk="0">
                    <a:moveTo>
                      <a:pt x="0" y="182885"/>
                    </a:moveTo>
                    <a:cubicBezTo>
                      <a:pt x="-20820" y="91564"/>
                      <a:pt x="84313" y="21582"/>
                      <a:pt x="182882" y="0"/>
                    </a:cubicBezTo>
                    <a:cubicBezTo>
                      <a:pt x="296955" y="10443"/>
                      <a:pt x="344857" y="102777"/>
                      <a:pt x="365764" y="182885"/>
                    </a:cubicBezTo>
                    <a:cubicBezTo>
                      <a:pt x="372052" y="294594"/>
                      <a:pt x="284216" y="352991"/>
                      <a:pt x="182882" y="365770"/>
                    </a:cubicBezTo>
                    <a:cubicBezTo>
                      <a:pt x="108835" y="373142"/>
                      <a:pt x="19379" y="263928"/>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5" name="1"/>
              <p:cNvSpPr txBox="1"/>
              <p:nvPr/>
            </p:nvSpPr>
            <p:spPr bwMode="auto">
              <a:xfrm>
                <a:off x="90294" y="43246"/>
                <a:ext cx="154495" cy="101334"/>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graphicFrame>
        <p:nvGraphicFramePr>
          <p:cNvPr id="25" name="Tabelle 2"/>
          <p:cNvGraphicFramePr>
            <a:graphicFrameLocks noGrp="1"/>
          </p:cNvGraphicFramePr>
          <p:nvPr>
            <p:extLst>
              <p:ext uri="{D42A27DB-BD31-4B8C-83A1-F6EECF244321}">
                <p14:modId xmlns:p14="http://schemas.microsoft.com/office/powerpoint/2010/main" val="3994088351"/>
              </p:ext>
            </p:extLst>
          </p:nvPr>
        </p:nvGraphicFramePr>
        <p:xfrm>
          <a:off x="571705" y="2248939"/>
          <a:ext cx="6033810" cy="7368996"/>
        </p:xfrm>
        <a:graphic>
          <a:graphicData uri="http://schemas.openxmlformats.org/drawingml/2006/table">
            <a:tbl>
              <a:tblPr firstRow="1" bandRow="1">
                <a:tableStyleId>{5940675A-B579-460E-94D1-54222C63F5DA}</a:tableStyleId>
              </a:tblPr>
              <a:tblGrid>
                <a:gridCol w="2011270">
                  <a:extLst>
                    <a:ext uri="{9D8B030D-6E8A-4147-A177-3AD203B41FA5}">
                      <a16:colId xmlns:a16="http://schemas.microsoft.com/office/drawing/2014/main" val="20000"/>
                    </a:ext>
                  </a:extLst>
                </a:gridCol>
                <a:gridCol w="2011270">
                  <a:extLst>
                    <a:ext uri="{9D8B030D-6E8A-4147-A177-3AD203B41FA5}">
                      <a16:colId xmlns:a16="http://schemas.microsoft.com/office/drawing/2014/main" val="20001"/>
                    </a:ext>
                  </a:extLst>
                </a:gridCol>
                <a:gridCol w="2011270">
                  <a:extLst>
                    <a:ext uri="{9D8B030D-6E8A-4147-A177-3AD203B41FA5}">
                      <a16:colId xmlns:a16="http://schemas.microsoft.com/office/drawing/2014/main" val="20002"/>
                    </a:ext>
                  </a:extLst>
                </a:gridCol>
              </a:tblGrid>
              <a:tr h="790620">
                <a:tc>
                  <a:txBody>
                    <a:bodyPr/>
                    <a:lstStyle/>
                    <a:p>
                      <a:pPr algn="ctr">
                        <a:defRPr/>
                      </a:pPr>
                      <a:r>
                        <a:rPr lang="de-DE" sz="1600" b="1">
                          <a:latin typeface="Kollektif"/>
                        </a:rPr>
                        <a:t>A</a:t>
                      </a:r>
                      <a:r>
                        <a:rPr lang="de-DE" sz="1600">
                          <a:latin typeface="Kollektif"/>
                        </a:rPr>
                        <a:t>nfang</a:t>
                      </a:r>
                      <a:endParaRPr/>
                    </a:p>
                  </a:txBody>
                  <a:tcPr>
                    <a:solidFill>
                      <a:schemeClr val="accent4">
                        <a:lumMod val="20000"/>
                        <a:lumOff val="80000"/>
                      </a:schemeClr>
                    </a:solidFill>
                  </a:tcPr>
                </a:tc>
                <a:tc>
                  <a:txBody>
                    <a:bodyPr/>
                    <a:lstStyle/>
                    <a:p>
                      <a:pPr algn="ctr">
                        <a:defRPr/>
                      </a:pPr>
                      <a:r>
                        <a:rPr lang="de-DE" sz="1600" b="1">
                          <a:latin typeface="Kollektif"/>
                        </a:rPr>
                        <a:t>H</a:t>
                      </a:r>
                      <a:r>
                        <a:rPr lang="de-DE" sz="1600">
                          <a:latin typeface="Kollektif"/>
                        </a:rPr>
                        <a:t>auptteil</a:t>
                      </a:r>
                      <a:endParaRPr/>
                    </a:p>
                  </a:txBody>
                  <a:tcPr>
                    <a:solidFill>
                      <a:schemeClr val="accent6">
                        <a:lumMod val="20000"/>
                        <a:lumOff val="80000"/>
                      </a:schemeClr>
                    </a:solidFill>
                  </a:tcPr>
                </a:tc>
                <a:tc>
                  <a:txBody>
                    <a:bodyPr/>
                    <a:lstStyle/>
                    <a:p>
                      <a:pPr algn="ctr">
                        <a:defRPr/>
                      </a:pPr>
                      <a:r>
                        <a:rPr lang="de-DE" sz="1600" b="1">
                          <a:latin typeface="Kollektif"/>
                        </a:rPr>
                        <a:t>A</a:t>
                      </a:r>
                      <a:r>
                        <a:rPr lang="de-DE" sz="1600">
                          <a:latin typeface="Kollektif"/>
                        </a:rPr>
                        <a:t>bschluss</a:t>
                      </a:r>
                      <a:endParaRPr/>
                    </a:p>
                  </a:txBody>
                  <a:tcPr>
                    <a:solidFill>
                      <a:schemeClr val="accent5">
                        <a:lumMod val="20000"/>
                        <a:lumOff val="80000"/>
                      </a:schemeClr>
                    </a:solidFill>
                  </a:tcPr>
                </a:tc>
                <a:extLst>
                  <a:ext uri="{0D108BD9-81ED-4DB2-BD59-A6C34878D82A}">
                    <a16:rowId xmlns:a16="http://schemas.microsoft.com/office/drawing/2014/main" val="10000"/>
                  </a:ext>
                </a:extLst>
              </a:tr>
              <a:tr h="6578376">
                <a:tc>
                  <a:txBody>
                    <a:bodyPr/>
                    <a:lstStyle/>
                    <a:p>
                      <a:pPr algn="ctr">
                        <a:defRPr/>
                      </a:pPr>
                      <a:endParaRPr lang="de-DE" sz="1300">
                        <a:latin typeface="Kollektif"/>
                      </a:endParaRPr>
                    </a:p>
                  </a:txBody>
                  <a:tcPr>
                    <a:solidFill>
                      <a:schemeClr val="accent4">
                        <a:lumMod val="20000"/>
                        <a:lumOff val="80000"/>
                      </a:schemeClr>
                    </a:solidFill>
                  </a:tcPr>
                </a:tc>
                <a:tc>
                  <a:txBody>
                    <a:bodyPr/>
                    <a:lstStyle/>
                    <a:p>
                      <a:pPr algn="l">
                        <a:defRPr/>
                      </a:pPr>
                      <a:endParaRPr lang="de-DE" sz="1800">
                        <a:solidFill>
                          <a:schemeClr val="accent5">
                            <a:lumMod val="75000"/>
                          </a:schemeClr>
                        </a:solidFill>
                        <a:latin typeface="Noteworthy Light"/>
                        <a:ea typeface="Noteworthy Light"/>
                      </a:endParaRPr>
                    </a:p>
                  </a:txBody>
                  <a:tcPr>
                    <a:solidFill>
                      <a:schemeClr val="accent6">
                        <a:lumMod val="20000"/>
                        <a:lumOff val="80000"/>
                      </a:schemeClr>
                    </a:solidFill>
                  </a:tcPr>
                </a:tc>
                <a:tc>
                  <a:txBody>
                    <a:bodyPr/>
                    <a:lstStyle/>
                    <a:p>
                      <a:pPr algn="ctr">
                        <a:defRPr/>
                      </a:pPr>
                      <a:endParaRPr lang="de-DE" sz="1300" dirty="0">
                        <a:latin typeface="Kollektif"/>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7" name="Slide Number Placeholder 3">
            <a:extLst>
              <a:ext uri="{FF2B5EF4-FFF2-40B4-BE49-F238E27FC236}">
                <a16:creationId xmlns:a16="http://schemas.microsoft.com/office/drawing/2014/main" id="{9068115A-B6A7-4C08-8C69-CC30A76FF00F}"/>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85</a:t>
            </a:fld>
            <a:endParaRPr lang="de-DE" dirty="0"/>
          </a:p>
        </p:txBody>
      </p:sp>
      <p:pic>
        <p:nvPicPr>
          <p:cNvPr id="19" name="Picture 16">
            <a:extLst>
              <a:ext uri="{FF2B5EF4-FFF2-40B4-BE49-F238E27FC236}">
                <a16:creationId xmlns:a16="http://schemas.microsoft.com/office/drawing/2014/main" id="{FDAED31D-7DF3-4864-8CEC-ECBEE3871035}"/>
              </a:ext>
            </a:extLst>
          </p:cNvPr>
          <p:cNvPicPr>
            <a:picLocks noChangeAspect="1"/>
          </p:cNvPicPr>
          <p:nvPr/>
        </p:nvPicPr>
        <p:blipFill rotWithShape="1">
          <a:blip r:embed="rId2">
            <a:clrChange>
              <a:clrFrom>
                <a:srgbClr val="FFFFFF"/>
              </a:clrFrom>
              <a:clrTo>
                <a:srgbClr val="FFFFFF">
                  <a:alpha val="0"/>
                </a:srgbClr>
              </a:clrTo>
            </a:clrChange>
          </a:blip>
          <a:srcRect l="17536" t="8761" r="9450" b="37085"/>
          <a:stretch/>
        </p:blipFill>
        <p:spPr bwMode="auto">
          <a:xfrm>
            <a:off x="657895" y="3294055"/>
            <a:ext cx="1846881" cy="6132557"/>
          </a:xfrm>
          <a:prstGeom prst="rect">
            <a:avLst/>
          </a:prstGeom>
        </p:spPr>
      </p:pic>
      <p:pic>
        <p:nvPicPr>
          <p:cNvPr id="22" name="Picture 16">
            <a:extLst>
              <a:ext uri="{FF2B5EF4-FFF2-40B4-BE49-F238E27FC236}">
                <a16:creationId xmlns:a16="http://schemas.microsoft.com/office/drawing/2014/main" id="{6698D578-9DF0-466A-9550-828C9F61E1C5}"/>
              </a:ext>
            </a:extLst>
          </p:cNvPr>
          <p:cNvPicPr>
            <a:picLocks noChangeAspect="1"/>
          </p:cNvPicPr>
          <p:nvPr/>
        </p:nvPicPr>
        <p:blipFill rotWithShape="1">
          <a:blip r:embed="rId2">
            <a:clrChange>
              <a:clrFrom>
                <a:srgbClr val="FFFFFF"/>
              </a:clrFrom>
              <a:clrTo>
                <a:srgbClr val="FFFFFF">
                  <a:alpha val="0"/>
                </a:srgbClr>
              </a:clrTo>
            </a:clrChange>
          </a:blip>
          <a:srcRect l="17536" t="8761" r="9450" b="37085"/>
          <a:stretch/>
        </p:blipFill>
        <p:spPr bwMode="auto">
          <a:xfrm>
            <a:off x="2666395" y="3282679"/>
            <a:ext cx="1846881" cy="6132557"/>
          </a:xfrm>
          <a:prstGeom prst="rect">
            <a:avLst/>
          </a:prstGeom>
        </p:spPr>
      </p:pic>
      <p:pic>
        <p:nvPicPr>
          <p:cNvPr id="23" name="Picture 16">
            <a:extLst>
              <a:ext uri="{FF2B5EF4-FFF2-40B4-BE49-F238E27FC236}">
                <a16:creationId xmlns:a16="http://schemas.microsoft.com/office/drawing/2014/main" id="{D7FE014D-D660-4F44-B8E4-8FBF8A929F55}"/>
              </a:ext>
            </a:extLst>
          </p:cNvPr>
          <p:cNvPicPr>
            <a:picLocks noChangeAspect="1"/>
          </p:cNvPicPr>
          <p:nvPr/>
        </p:nvPicPr>
        <p:blipFill rotWithShape="1">
          <a:blip r:embed="rId2">
            <a:clrChange>
              <a:clrFrom>
                <a:srgbClr val="FFFFFF"/>
              </a:clrFrom>
              <a:clrTo>
                <a:srgbClr val="FFFFFF">
                  <a:alpha val="0"/>
                </a:srgbClr>
              </a:clrTo>
            </a:clrChange>
          </a:blip>
          <a:srcRect l="17536" t="8761" r="9450" b="37085"/>
          <a:stretch/>
        </p:blipFill>
        <p:spPr bwMode="auto">
          <a:xfrm>
            <a:off x="4672621" y="3282679"/>
            <a:ext cx="1846881" cy="6132557"/>
          </a:xfrm>
          <a:prstGeom prst="rect">
            <a:avLst/>
          </a:prstGeom>
        </p:spPr>
      </p:pic>
      <p:pic>
        <p:nvPicPr>
          <p:cNvPr id="24" name="Picture 2" descr="Karte, Marker, Stift, Stecknadel, Grün">
            <a:extLst>
              <a:ext uri="{FF2B5EF4-FFF2-40B4-BE49-F238E27FC236}">
                <a16:creationId xmlns:a16="http://schemas.microsoft.com/office/drawing/2014/main" id="{BBF3B00A-7482-40D7-86C0-1C09F02F06C6}"/>
              </a:ext>
            </a:extLst>
          </p:cNvPr>
          <p:cNvPicPr>
            <a:picLocks noChangeAspect="1" noChangeArrowheads="1"/>
          </p:cNvPicPr>
          <p:nvPr/>
        </p:nvPicPr>
        <p:blipFill>
          <a:blip r:embed="rId3">
            <a:duotone>
              <a:schemeClr val="accent6">
                <a:shade val="45000"/>
                <a:satMod val="135000"/>
              </a:schemeClr>
              <a:prstClr val="white"/>
            </a:duotone>
          </a:blip>
          <a:stretch/>
        </p:blipFill>
        <p:spPr bwMode="auto">
          <a:xfrm>
            <a:off x="1370356" y="2602534"/>
            <a:ext cx="216399" cy="406100"/>
          </a:xfrm>
          <a:prstGeom prst="rect">
            <a:avLst/>
          </a:prstGeom>
          <a:noFill/>
        </p:spPr>
      </p:pic>
      <p:pic>
        <p:nvPicPr>
          <p:cNvPr id="26" name="Picture 2" descr="Karte, Marker, Stift, Stecknadel, Grün">
            <a:extLst>
              <a:ext uri="{FF2B5EF4-FFF2-40B4-BE49-F238E27FC236}">
                <a16:creationId xmlns:a16="http://schemas.microsoft.com/office/drawing/2014/main" id="{8D512864-B1AE-4176-A688-3ADBB40E19F2}"/>
              </a:ext>
            </a:extLst>
          </p:cNvPr>
          <p:cNvPicPr>
            <a:picLocks noChangeAspect="1" noChangeArrowheads="1"/>
          </p:cNvPicPr>
          <p:nvPr/>
        </p:nvPicPr>
        <p:blipFill>
          <a:blip r:embed="rId3">
            <a:duotone>
              <a:schemeClr val="accent6">
                <a:shade val="45000"/>
                <a:satMod val="135000"/>
              </a:schemeClr>
              <a:prstClr val="white"/>
            </a:duotone>
          </a:blip>
          <a:stretch/>
        </p:blipFill>
        <p:spPr bwMode="auto">
          <a:xfrm>
            <a:off x="3391059" y="2602534"/>
            <a:ext cx="216399" cy="406100"/>
          </a:xfrm>
          <a:prstGeom prst="rect">
            <a:avLst/>
          </a:prstGeom>
          <a:noFill/>
        </p:spPr>
      </p:pic>
      <p:pic>
        <p:nvPicPr>
          <p:cNvPr id="27" name="Picture 2" descr="Karte, Marker, Stift, Stecknadel, Grün">
            <a:extLst>
              <a:ext uri="{FF2B5EF4-FFF2-40B4-BE49-F238E27FC236}">
                <a16:creationId xmlns:a16="http://schemas.microsoft.com/office/drawing/2014/main" id="{AA515214-3EFB-4BAE-9F42-A2891F53D9E2}"/>
              </a:ext>
            </a:extLst>
          </p:cNvPr>
          <p:cNvPicPr>
            <a:picLocks noChangeAspect="1" noChangeArrowheads="1"/>
          </p:cNvPicPr>
          <p:nvPr/>
        </p:nvPicPr>
        <p:blipFill>
          <a:blip r:embed="rId3">
            <a:duotone>
              <a:schemeClr val="accent6">
                <a:shade val="45000"/>
                <a:satMod val="135000"/>
              </a:schemeClr>
              <a:prstClr val="white"/>
            </a:duotone>
          </a:blip>
          <a:stretch/>
        </p:blipFill>
        <p:spPr bwMode="auto">
          <a:xfrm>
            <a:off x="5474980" y="2602534"/>
            <a:ext cx="216399" cy="406100"/>
          </a:xfrm>
          <a:prstGeom prst="rect">
            <a:avLst/>
          </a:prstGeom>
          <a:noFill/>
        </p:spPr>
      </p:pic>
      <p:sp>
        <p:nvSpPr>
          <p:cNvPr id="13" name="Textfeld 12"/>
          <p:cNvSpPr txBox="1"/>
          <p:nvPr/>
        </p:nvSpPr>
        <p:spPr bwMode="auto">
          <a:xfrm>
            <a:off x="2613144" y="3139295"/>
            <a:ext cx="1763624" cy="40011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r>
              <a:rPr lang="de-DE" sz="2000" dirty="0">
                <a:solidFill>
                  <a:schemeClr val="accent1">
                    <a:lumMod val="75000"/>
                  </a:schemeClr>
                </a:solidFill>
                <a:latin typeface="Noteworthy Light"/>
                <a:ea typeface="Noteworthy Light"/>
              </a:rPr>
              <a:t>Nach einer Weile</a:t>
            </a:r>
            <a:endParaRPr dirty="0"/>
          </a:p>
        </p:txBody>
      </p:sp>
      <p:sp>
        <p:nvSpPr>
          <p:cNvPr id="28" name="Rectangle 7">
            <a:extLst>
              <a:ext uri="{FF2B5EF4-FFF2-40B4-BE49-F238E27FC236}">
                <a16:creationId xmlns:a16="http://schemas.microsoft.com/office/drawing/2014/main" id="{7979C668-6C64-42E1-B020-23FD0C54AB5A}"/>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20" name="Picture 4" descr="Icon, Symbol, Stift, Bleistift, Design">
            <a:extLst>
              <a:ext uri="{FF2B5EF4-FFF2-40B4-BE49-F238E27FC236}">
                <a16:creationId xmlns:a16="http://schemas.microsoft.com/office/drawing/2014/main" id="{4B86F293-662B-4D88-82A7-1D6FDD52130D}"/>
              </a:ext>
            </a:extLst>
          </p:cNvPr>
          <p:cNvPicPr>
            <a:picLocks noChangeAspect="1" noChangeArrowheads="1"/>
          </p:cNvPicPr>
          <p:nvPr/>
        </p:nvPicPr>
        <p:blipFill>
          <a:blip r:embed="rId4">
            <a:duotone>
              <a:schemeClr val="accent6">
                <a:shade val="45000"/>
                <a:satMod val="135000"/>
              </a:schemeClr>
              <a:prstClr val="white"/>
            </a:duotone>
          </a:blip>
          <a:stretch/>
        </p:blipFill>
        <p:spPr bwMode="auto">
          <a:xfrm>
            <a:off x="5799221" y="1206561"/>
            <a:ext cx="594960" cy="59496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1" name="TextBox 2"/>
          <p:cNvSpPr txBox="1"/>
          <p:nvPr/>
        </p:nvSpPr>
        <p:spPr bwMode="auto">
          <a:xfrm>
            <a:off x="268413" y="436199"/>
            <a:ext cx="5922650"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3.3a: Satzanfänge - Lückentext</a:t>
            </a:r>
            <a:endParaRPr sz="2200" spc="50" dirty="0"/>
          </a:p>
        </p:txBody>
      </p:sp>
      <p:grpSp>
        <p:nvGrpSpPr>
          <p:cNvPr id="407" name="Gruppieren 1"/>
          <p:cNvGrpSpPr/>
          <p:nvPr/>
        </p:nvGrpSpPr>
        <p:grpSpPr bwMode="auto">
          <a:xfrm>
            <a:off x="402929" y="1193228"/>
            <a:ext cx="4908107" cy="646327"/>
            <a:chOff x="-55684" y="71927"/>
            <a:chExt cx="4908105" cy="578396"/>
          </a:xfrm>
        </p:grpSpPr>
        <p:sp>
          <p:nvSpPr>
            <p:cNvPr id="403" name="TextBox 7"/>
            <p:cNvSpPr txBox="1"/>
            <p:nvPr/>
          </p:nvSpPr>
          <p:spPr bwMode="auto">
            <a:xfrm>
              <a:off x="355247" y="71927"/>
              <a:ext cx="4497174" cy="578396"/>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Ergänze die Satzanfänge an den passenden Stellen im Lückentext. Die Zahlen helfen dir.</a:t>
              </a:r>
              <a:endParaRPr spc="50" dirty="0"/>
            </a:p>
          </p:txBody>
        </p:sp>
        <p:grpSp>
          <p:nvGrpSpPr>
            <p:cNvPr id="406" name="Oval 8"/>
            <p:cNvGrpSpPr/>
            <p:nvPr/>
          </p:nvGrpSpPr>
          <p:grpSpPr bwMode="auto">
            <a:xfrm>
              <a:off x="-55684" y="85639"/>
              <a:ext cx="365766" cy="365771"/>
              <a:chOff x="-55682" y="85640"/>
              <a:chExt cx="365764" cy="365769"/>
            </a:xfrm>
          </p:grpSpPr>
          <p:sp>
            <p:nvSpPr>
              <p:cNvPr id="404" name="Circle"/>
              <p:cNvSpPr/>
              <p:nvPr/>
            </p:nvSpPr>
            <p:spPr bwMode="auto">
              <a:xfrm>
                <a:off x="-55682" y="85640"/>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2081" y="78003"/>
                      <a:pt x="106872" y="-384"/>
                      <a:pt x="182882" y="0"/>
                    </a:cubicBezTo>
                    <a:cubicBezTo>
                      <a:pt x="269568" y="11728"/>
                      <a:pt x="391302" y="77973"/>
                      <a:pt x="365764" y="182885"/>
                    </a:cubicBezTo>
                    <a:cubicBezTo>
                      <a:pt x="362270" y="282035"/>
                      <a:pt x="279914" y="372637"/>
                      <a:pt x="182882" y="365770"/>
                    </a:cubicBezTo>
                    <a:cubicBezTo>
                      <a:pt x="81725" y="344462"/>
                      <a:pt x="-19287" y="291602"/>
                      <a:pt x="0" y="182885"/>
                    </a:cubicBezTo>
                    <a:close/>
                  </a:path>
                  <a:path w="365764" h="365769" stroke="0" extrusionOk="0">
                    <a:moveTo>
                      <a:pt x="0" y="182885"/>
                    </a:moveTo>
                    <a:cubicBezTo>
                      <a:pt x="-20820" y="91564"/>
                      <a:pt x="84313" y="21582"/>
                      <a:pt x="182882" y="0"/>
                    </a:cubicBezTo>
                    <a:cubicBezTo>
                      <a:pt x="296955" y="10443"/>
                      <a:pt x="344857" y="102777"/>
                      <a:pt x="365764" y="182885"/>
                    </a:cubicBezTo>
                    <a:cubicBezTo>
                      <a:pt x="372052" y="294594"/>
                      <a:pt x="284216" y="352991"/>
                      <a:pt x="182882" y="365770"/>
                    </a:cubicBezTo>
                    <a:cubicBezTo>
                      <a:pt x="108835" y="373142"/>
                      <a:pt x="19379" y="263928"/>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5" name="1"/>
              <p:cNvSpPr txBox="1"/>
              <p:nvPr/>
            </p:nvSpPr>
            <p:spPr bwMode="auto">
              <a:xfrm>
                <a:off x="64559" y="203677"/>
                <a:ext cx="154495" cy="129695"/>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 name="TextBox 13"/>
          <p:cNvSpPr txBox="1"/>
          <p:nvPr/>
        </p:nvSpPr>
        <p:spPr bwMode="auto">
          <a:xfrm>
            <a:off x="436874" y="3118945"/>
            <a:ext cx="6282622" cy="6109104"/>
          </a:xfrm>
          <a:prstGeom prst="rect">
            <a:avLst/>
          </a:prstGeom>
          <a:ln w="12700">
            <a:miter lim="400000"/>
          </a:ln>
        </p:spPr>
        <p:txBody>
          <a:bodyPr wrap="square" lIns="45718" tIns="45718" rIns="45718" bIns="45718">
            <a:spAutoFit/>
          </a:bodyPr>
          <a:lstStyle>
            <a:lvl1pPr>
              <a:lnSpc>
                <a:spcPct val="150000"/>
              </a:lnSpc>
              <a:defRPr>
                <a:latin typeface="Comic Sans MS"/>
                <a:ea typeface="Comic Sans MS"/>
                <a:cs typeface="Comic Sans MS"/>
              </a:defRPr>
            </a:lvl1pPr>
          </a:lstStyle>
          <a:p>
            <a:pPr>
              <a:lnSpc>
                <a:spcPct val="200000"/>
              </a:lnSpc>
              <a:defRPr/>
            </a:pPr>
            <a:r>
              <a:rPr lang="de-DE" u="sng" dirty="0">
                <a:solidFill>
                  <a:schemeClr val="accent5">
                    <a:lumMod val="50000"/>
                  </a:schemeClr>
                </a:solidFill>
                <a:latin typeface="Noteworthy Light" panose="02000400000000000000" pitchFamily="2" charset="77"/>
                <a:ea typeface="Noteworthy Light" panose="02000400000000000000" pitchFamily="2" charset="77"/>
              </a:rPr>
              <a:t>Am ersten Tag</a:t>
            </a:r>
            <a:r>
              <a:rPr lang="de-DE" spc="50" dirty="0">
                <a:solidFill>
                  <a:schemeClr val="tx1"/>
                </a:solidFill>
                <a:latin typeface="Noteworthy Light" panose="02000400000000000000" pitchFamily="2" charset="77"/>
                <a:ea typeface="Noteworthy Light" panose="02000400000000000000" pitchFamily="2" charset="77"/>
              </a:rPr>
              <a:t> </a:t>
            </a:r>
            <a:r>
              <a:rPr lang="de-DE" spc="50" dirty="0">
                <a:solidFill>
                  <a:schemeClr val="tx1"/>
                </a:solidFill>
                <a:latin typeface="Fibel Nord" panose="020B0603050302020204" pitchFamily="34" charset="0"/>
              </a:rPr>
              <a:t>(1) </a:t>
            </a:r>
            <a:r>
              <a:rPr lang="de-DE" spc="50" dirty="0">
                <a:latin typeface="Fibel Nord" panose="020B0603050302020204" pitchFamily="34" charset="0"/>
              </a:rPr>
              <a:t>nach den Ferien traf Matteo seine Freundin Naima auf dem Schulhof. </a:t>
            </a:r>
            <a:endParaRPr spc="50" dirty="0">
              <a:latin typeface="Fibel Nord" panose="020B0603050302020204" pitchFamily="34" charset="0"/>
            </a:endParaRPr>
          </a:p>
          <a:p>
            <a:pPr>
              <a:lnSpc>
                <a:spcPct val="200000"/>
              </a:lnSpc>
              <a:defRPr/>
            </a:pPr>
            <a:r>
              <a:rPr lang="de-DE" sz="1800" spc="-150" dirty="0"/>
              <a:t>_____________________</a:t>
            </a:r>
            <a:r>
              <a:rPr lang="de-DE" spc="50" dirty="0">
                <a:solidFill>
                  <a:schemeClr val="tx1"/>
                </a:solidFill>
                <a:latin typeface="Fibel Nord" panose="020B0603050302020204" pitchFamily="34" charset="0"/>
                <a:ea typeface="Noteworthy Light"/>
              </a:rPr>
              <a:t>(2) </a:t>
            </a:r>
            <a:r>
              <a:rPr lang="de-DE" spc="50" dirty="0">
                <a:solidFill>
                  <a:schemeClr val="tx1"/>
                </a:solidFill>
                <a:latin typeface="Fibel Nord" panose="020B0603050302020204" pitchFamily="34" charset="0"/>
              </a:rPr>
              <a:t>der Pause spielten sie Verstecken. </a:t>
            </a:r>
            <a:r>
              <a:rPr lang="de-DE" sz="1800" spc="-150" dirty="0"/>
              <a:t>_____________________________________</a:t>
            </a:r>
            <a:r>
              <a:rPr lang="de-DE" spc="50" dirty="0">
                <a:solidFill>
                  <a:schemeClr val="tx1"/>
                </a:solidFill>
                <a:latin typeface="Fibel Nord" panose="020B0603050302020204" pitchFamily="34" charset="0"/>
                <a:ea typeface="Noteworthy Light"/>
              </a:rPr>
              <a:t>(3)</a:t>
            </a:r>
            <a:r>
              <a:rPr lang="de-DE" spc="50" dirty="0">
                <a:latin typeface="Fibel Nord" panose="020B0603050302020204" pitchFamily="34" charset="0"/>
                <a:ea typeface="Noteworthy Light"/>
              </a:rPr>
              <a:t> </a:t>
            </a:r>
            <a:r>
              <a:rPr lang="de-DE" spc="50" dirty="0">
                <a:solidFill>
                  <a:schemeClr val="tx1"/>
                </a:solidFill>
                <a:latin typeface="Fibel Nord" panose="020B0603050302020204" pitchFamily="34" charset="0"/>
              </a:rPr>
              <a:t>wurde Naima langweilig und sie fragte Matteo: „Wollen wir uns einen Ball ausleihen?“</a:t>
            </a:r>
            <a:endParaRPr spc="50" dirty="0">
              <a:latin typeface="Fibel Nord" panose="020B0603050302020204" pitchFamily="34" charset="0"/>
            </a:endParaRPr>
          </a:p>
          <a:p>
            <a:pPr>
              <a:lnSpc>
                <a:spcPct val="200000"/>
              </a:lnSpc>
              <a:defRPr/>
            </a:pPr>
            <a:r>
              <a:rPr lang="de-DE" sz="1800" spc="-150" dirty="0"/>
              <a:t>_________________</a:t>
            </a:r>
            <a:r>
              <a:rPr lang="de-DE" spc="50" dirty="0">
                <a:solidFill>
                  <a:schemeClr val="tx1"/>
                </a:solidFill>
                <a:latin typeface="Fibel Nord" panose="020B0603050302020204" pitchFamily="34" charset="0"/>
                <a:ea typeface="Noteworthy Light"/>
              </a:rPr>
              <a:t> (4) </a:t>
            </a:r>
            <a:r>
              <a:rPr lang="de-DE" spc="50" dirty="0">
                <a:solidFill>
                  <a:schemeClr val="tx1"/>
                </a:solidFill>
                <a:latin typeface="Fibel Nord" panose="020B0603050302020204" pitchFamily="34" charset="0"/>
              </a:rPr>
              <a:t> sie einen Ball ausgeliehen hatten, fingen sie an zu spielen. </a:t>
            </a:r>
            <a:r>
              <a:rPr lang="de-DE" sz="1800" spc="-150" dirty="0"/>
              <a:t>_________________</a:t>
            </a:r>
            <a:r>
              <a:rPr lang="de-DE" spc="50" dirty="0">
                <a:solidFill>
                  <a:schemeClr val="tx1"/>
                </a:solidFill>
                <a:latin typeface="Fibel Nord" panose="020B0603050302020204" pitchFamily="34" charset="0"/>
                <a:ea typeface="Noteworthy Light"/>
              </a:rPr>
              <a:t> (5) </a:t>
            </a:r>
            <a:r>
              <a:rPr lang="de-DE" spc="50" dirty="0">
                <a:solidFill>
                  <a:schemeClr val="tx1"/>
                </a:solidFill>
                <a:latin typeface="Fibel Nord" panose="020B0603050302020204" pitchFamily="34" charset="0"/>
              </a:rPr>
              <a:t>passierte ihnen jedoch etwas Blödes: Matteo warf den Ball so hoch, dass er im Baum hängen blieb. „Ich  komme an den Ball nicht ran“, rief Matteo verzweifelt. </a:t>
            </a:r>
            <a:r>
              <a:rPr lang="de-DE" sz="1800" spc="-150" dirty="0"/>
              <a:t>_______________________________________________________________</a:t>
            </a:r>
            <a:r>
              <a:rPr lang="de-DE" spc="50" dirty="0">
                <a:solidFill>
                  <a:schemeClr val="tx1"/>
                </a:solidFill>
                <a:latin typeface="Fibel Nord" panose="020B0603050302020204" pitchFamily="34" charset="0"/>
              </a:rPr>
              <a:t>(6) kam der nette Hausmeister vorbei…</a:t>
            </a:r>
            <a:endParaRPr lang="de-DE" spc="50" dirty="0">
              <a:latin typeface="Fibel Nord" panose="020B0603050302020204" pitchFamily="34" charset="0"/>
            </a:endParaRPr>
          </a:p>
        </p:txBody>
      </p:sp>
      <p:pic>
        <p:nvPicPr>
          <p:cNvPr id="6146" name="Picture 2" descr="Football, Ball, Sport, Fußball, Runden"/>
          <p:cNvPicPr>
            <a:picLocks noChangeAspect="1" noChangeArrowheads="1"/>
          </p:cNvPicPr>
          <p:nvPr/>
        </p:nvPicPr>
        <p:blipFill>
          <a:blip r:embed="rId2"/>
          <a:stretch/>
        </p:blipFill>
        <p:spPr bwMode="auto">
          <a:xfrm>
            <a:off x="6282663" y="5670113"/>
            <a:ext cx="460127" cy="460127"/>
          </a:xfrm>
          <a:prstGeom prst="rect">
            <a:avLst/>
          </a:prstGeom>
          <a:noFill/>
        </p:spPr>
      </p:pic>
      <p:sp>
        <p:nvSpPr>
          <p:cNvPr id="13" name="Textfeld 12"/>
          <p:cNvSpPr txBox="1"/>
          <p:nvPr/>
        </p:nvSpPr>
        <p:spPr bwMode="auto">
          <a:xfrm rot="21383478">
            <a:off x="471043" y="2079262"/>
            <a:ext cx="1295547" cy="338554"/>
          </a:xfrm>
          <a:custGeom>
            <a:avLst/>
            <a:gdLst>
              <a:gd name="connsiteX0" fmla="*/ 0 w 1282723"/>
              <a:gd name="connsiteY0" fmla="*/ 0 h 338554"/>
              <a:gd name="connsiteX1" fmla="*/ 414747 w 1282723"/>
              <a:gd name="connsiteY1" fmla="*/ 0 h 338554"/>
              <a:gd name="connsiteX2" fmla="*/ 829494 w 1282723"/>
              <a:gd name="connsiteY2" fmla="*/ 0 h 338554"/>
              <a:gd name="connsiteX3" fmla="*/ 1282723 w 1282723"/>
              <a:gd name="connsiteY3" fmla="*/ 0 h 338554"/>
              <a:gd name="connsiteX4" fmla="*/ 1282723 w 1282723"/>
              <a:gd name="connsiteY4" fmla="*/ 338554 h 338554"/>
              <a:gd name="connsiteX5" fmla="*/ 842321 w 1282723"/>
              <a:gd name="connsiteY5" fmla="*/ 338554 h 338554"/>
              <a:gd name="connsiteX6" fmla="*/ 389093 w 1282723"/>
              <a:gd name="connsiteY6" fmla="*/ 338554 h 338554"/>
              <a:gd name="connsiteX7" fmla="*/ 0 w 1282723"/>
              <a:gd name="connsiteY7" fmla="*/ 338554 h 338554"/>
              <a:gd name="connsiteX8" fmla="*/ 0 w 1282723"/>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2723" h="338554" fill="none" extrusionOk="0">
                <a:moveTo>
                  <a:pt x="0" y="0"/>
                </a:moveTo>
                <a:cubicBezTo>
                  <a:pt x="89429" y="-21646"/>
                  <a:pt x="250205" y="16446"/>
                  <a:pt x="414747" y="0"/>
                </a:cubicBezTo>
                <a:cubicBezTo>
                  <a:pt x="579289" y="-16446"/>
                  <a:pt x="683243" y="21981"/>
                  <a:pt x="829494" y="0"/>
                </a:cubicBezTo>
                <a:cubicBezTo>
                  <a:pt x="975745" y="-21981"/>
                  <a:pt x="1078078" y="24382"/>
                  <a:pt x="1282723" y="0"/>
                </a:cubicBezTo>
                <a:cubicBezTo>
                  <a:pt x="1313806" y="95553"/>
                  <a:pt x="1269125" y="197607"/>
                  <a:pt x="1282723" y="338554"/>
                </a:cubicBezTo>
                <a:cubicBezTo>
                  <a:pt x="1075310" y="353280"/>
                  <a:pt x="955044" y="313189"/>
                  <a:pt x="842321" y="338554"/>
                </a:cubicBezTo>
                <a:cubicBezTo>
                  <a:pt x="729598" y="363919"/>
                  <a:pt x="567568" y="289683"/>
                  <a:pt x="389093" y="338554"/>
                </a:cubicBezTo>
                <a:cubicBezTo>
                  <a:pt x="210618" y="387425"/>
                  <a:pt x="166443" y="300488"/>
                  <a:pt x="0" y="338554"/>
                </a:cubicBezTo>
                <a:cubicBezTo>
                  <a:pt x="-9398" y="181158"/>
                  <a:pt x="15634" y="156018"/>
                  <a:pt x="0" y="0"/>
                </a:cubicBezTo>
                <a:close/>
              </a:path>
              <a:path w="1282723" h="338554" stroke="0" extrusionOk="0">
                <a:moveTo>
                  <a:pt x="0" y="0"/>
                </a:moveTo>
                <a:cubicBezTo>
                  <a:pt x="195676" y="-33163"/>
                  <a:pt x="292251" y="5879"/>
                  <a:pt x="453229" y="0"/>
                </a:cubicBezTo>
                <a:cubicBezTo>
                  <a:pt x="614207" y="-5879"/>
                  <a:pt x="750354" y="19378"/>
                  <a:pt x="880803" y="0"/>
                </a:cubicBezTo>
                <a:cubicBezTo>
                  <a:pt x="1011252" y="-19378"/>
                  <a:pt x="1168991" y="27813"/>
                  <a:pt x="1282723" y="0"/>
                </a:cubicBezTo>
                <a:cubicBezTo>
                  <a:pt x="1307020" y="110343"/>
                  <a:pt x="1276082" y="205892"/>
                  <a:pt x="1282723" y="338554"/>
                </a:cubicBezTo>
                <a:cubicBezTo>
                  <a:pt x="1122398" y="384285"/>
                  <a:pt x="1026683" y="321298"/>
                  <a:pt x="855149" y="338554"/>
                </a:cubicBezTo>
                <a:cubicBezTo>
                  <a:pt x="683615" y="355810"/>
                  <a:pt x="589120" y="298226"/>
                  <a:pt x="453229" y="338554"/>
                </a:cubicBezTo>
                <a:cubicBezTo>
                  <a:pt x="317338" y="378882"/>
                  <a:pt x="98317" y="285126"/>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Zu Beginn (2)</a:t>
            </a:r>
            <a:endParaRPr dirty="0"/>
          </a:p>
        </p:txBody>
      </p:sp>
      <p:sp>
        <p:nvSpPr>
          <p:cNvPr id="14" name="Textfeld 13"/>
          <p:cNvSpPr txBox="1"/>
          <p:nvPr/>
        </p:nvSpPr>
        <p:spPr bwMode="auto">
          <a:xfrm>
            <a:off x="561925" y="2692201"/>
            <a:ext cx="1866217" cy="338554"/>
          </a:xfrm>
          <a:custGeom>
            <a:avLst/>
            <a:gdLst>
              <a:gd name="connsiteX0" fmla="*/ 0 w 1866217"/>
              <a:gd name="connsiteY0" fmla="*/ 0 h 338554"/>
              <a:gd name="connsiteX1" fmla="*/ 429230 w 1866217"/>
              <a:gd name="connsiteY1" fmla="*/ 0 h 338554"/>
              <a:gd name="connsiteX2" fmla="*/ 877122 w 1866217"/>
              <a:gd name="connsiteY2" fmla="*/ 0 h 338554"/>
              <a:gd name="connsiteX3" fmla="*/ 1306352 w 1866217"/>
              <a:gd name="connsiteY3" fmla="*/ 0 h 338554"/>
              <a:gd name="connsiteX4" fmla="*/ 1866217 w 1866217"/>
              <a:gd name="connsiteY4" fmla="*/ 0 h 338554"/>
              <a:gd name="connsiteX5" fmla="*/ 1866217 w 1866217"/>
              <a:gd name="connsiteY5" fmla="*/ 338554 h 338554"/>
              <a:gd name="connsiteX6" fmla="*/ 1399663 w 1866217"/>
              <a:gd name="connsiteY6" fmla="*/ 338554 h 338554"/>
              <a:gd name="connsiteX7" fmla="*/ 970433 w 1866217"/>
              <a:gd name="connsiteY7" fmla="*/ 338554 h 338554"/>
              <a:gd name="connsiteX8" fmla="*/ 559865 w 1866217"/>
              <a:gd name="connsiteY8" fmla="*/ 338554 h 338554"/>
              <a:gd name="connsiteX9" fmla="*/ 0 w 1866217"/>
              <a:gd name="connsiteY9" fmla="*/ 338554 h 338554"/>
              <a:gd name="connsiteX10" fmla="*/ 0 w 1866217"/>
              <a:gd name="connsiteY10"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6217" h="338554" fill="none" extrusionOk="0">
                <a:moveTo>
                  <a:pt x="0" y="0"/>
                </a:moveTo>
                <a:cubicBezTo>
                  <a:pt x="155552" y="-37686"/>
                  <a:pt x="234506" y="24961"/>
                  <a:pt x="429230" y="0"/>
                </a:cubicBezTo>
                <a:cubicBezTo>
                  <a:pt x="623954" y="-24961"/>
                  <a:pt x="733631" y="17582"/>
                  <a:pt x="877122" y="0"/>
                </a:cubicBezTo>
                <a:cubicBezTo>
                  <a:pt x="1020613" y="-17582"/>
                  <a:pt x="1181262" y="6494"/>
                  <a:pt x="1306352" y="0"/>
                </a:cubicBezTo>
                <a:cubicBezTo>
                  <a:pt x="1431442" y="-6494"/>
                  <a:pt x="1703263" y="57953"/>
                  <a:pt x="1866217" y="0"/>
                </a:cubicBezTo>
                <a:cubicBezTo>
                  <a:pt x="1897425" y="163589"/>
                  <a:pt x="1828191" y="195017"/>
                  <a:pt x="1866217" y="338554"/>
                </a:cubicBezTo>
                <a:cubicBezTo>
                  <a:pt x="1765279" y="356563"/>
                  <a:pt x="1521398" y="297804"/>
                  <a:pt x="1399663" y="338554"/>
                </a:cubicBezTo>
                <a:cubicBezTo>
                  <a:pt x="1277928" y="379304"/>
                  <a:pt x="1060127" y="314043"/>
                  <a:pt x="970433" y="338554"/>
                </a:cubicBezTo>
                <a:cubicBezTo>
                  <a:pt x="880739" y="363065"/>
                  <a:pt x="756828" y="298305"/>
                  <a:pt x="559865" y="338554"/>
                </a:cubicBezTo>
                <a:cubicBezTo>
                  <a:pt x="362902" y="378803"/>
                  <a:pt x="210240" y="277534"/>
                  <a:pt x="0" y="338554"/>
                </a:cubicBezTo>
                <a:cubicBezTo>
                  <a:pt x="-6074" y="253378"/>
                  <a:pt x="13361" y="82703"/>
                  <a:pt x="0" y="0"/>
                </a:cubicBezTo>
                <a:close/>
              </a:path>
              <a:path w="1866217" h="338554" stroke="0" extrusionOk="0">
                <a:moveTo>
                  <a:pt x="0" y="0"/>
                </a:moveTo>
                <a:cubicBezTo>
                  <a:pt x="228014" y="-53741"/>
                  <a:pt x="329258" y="5630"/>
                  <a:pt x="503879" y="0"/>
                </a:cubicBezTo>
                <a:cubicBezTo>
                  <a:pt x="678500" y="-5630"/>
                  <a:pt x="740921" y="51149"/>
                  <a:pt x="970433" y="0"/>
                </a:cubicBezTo>
                <a:cubicBezTo>
                  <a:pt x="1199945" y="-51149"/>
                  <a:pt x="1308793" y="41748"/>
                  <a:pt x="1399663" y="0"/>
                </a:cubicBezTo>
                <a:cubicBezTo>
                  <a:pt x="1490533" y="-41748"/>
                  <a:pt x="1683972" y="16678"/>
                  <a:pt x="1866217" y="0"/>
                </a:cubicBezTo>
                <a:cubicBezTo>
                  <a:pt x="1869216" y="135697"/>
                  <a:pt x="1845601" y="251439"/>
                  <a:pt x="1866217" y="338554"/>
                </a:cubicBezTo>
                <a:cubicBezTo>
                  <a:pt x="1673467" y="347942"/>
                  <a:pt x="1626728" y="332707"/>
                  <a:pt x="1399663" y="338554"/>
                </a:cubicBezTo>
                <a:cubicBezTo>
                  <a:pt x="1172598" y="344401"/>
                  <a:pt x="1075621" y="292466"/>
                  <a:pt x="914446" y="338554"/>
                </a:cubicBezTo>
                <a:cubicBezTo>
                  <a:pt x="753271" y="384642"/>
                  <a:pt x="532833" y="292749"/>
                  <a:pt x="429230" y="338554"/>
                </a:cubicBezTo>
                <a:cubicBezTo>
                  <a:pt x="325627" y="384359"/>
                  <a:pt x="100147" y="331500"/>
                  <a:pt x="0" y="338554"/>
                </a:cubicBezTo>
                <a:cubicBezTo>
                  <a:pt x="-14900" y="257866"/>
                  <a:pt x="25282" y="12318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Nach einiger Zeit (3)</a:t>
            </a:r>
            <a:endParaRPr dirty="0"/>
          </a:p>
        </p:txBody>
      </p:sp>
      <p:sp>
        <p:nvSpPr>
          <p:cNvPr id="15" name="Textfeld 14"/>
          <p:cNvSpPr txBox="1"/>
          <p:nvPr/>
        </p:nvSpPr>
        <p:spPr bwMode="auto">
          <a:xfrm rot="21383478">
            <a:off x="4892829" y="2737068"/>
            <a:ext cx="1253868" cy="338554"/>
          </a:xfrm>
          <a:custGeom>
            <a:avLst/>
            <a:gdLst>
              <a:gd name="connsiteX0" fmla="*/ 0 w 1305165"/>
              <a:gd name="connsiteY0" fmla="*/ 0 h 338554"/>
              <a:gd name="connsiteX1" fmla="*/ 422003 w 1305165"/>
              <a:gd name="connsiteY1" fmla="*/ 0 h 338554"/>
              <a:gd name="connsiteX2" fmla="*/ 844007 w 1305165"/>
              <a:gd name="connsiteY2" fmla="*/ 0 h 338554"/>
              <a:gd name="connsiteX3" fmla="*/ 1305165 w 1305165"/>
              <a:gd name="connsiteY3" fmla="*/ 0 h 338554"/>
              <a:gd name="connsiteX4" fmla="*/ 1305165 w 1305165"/>
              <a:gd name="connsiteY4" fmla="*/ 338554 h 338554"/>
              <a:gd name="connsiteX5" fmla="*/ 857058 w 1305165"/>
              <a:gd name="connsiteY5" fmla="*/ 338554 h 338554"/>
              <a:gd name="connsiteX6" fmla="*/ 395900 w 1305165"/>
              <a:gd name="connsiteY6" fmla="*/ 338554 h 338554"/>
              <a:gd name="connsiteX7" fmla="*/ 0 w 1305165"/>
              <a:gd name="connsiteY7" fmla="*/ 338554 h 338554"/>
              <a:gd name="connsiteX8" fmla="*/ 0 w 1305165"/>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165" h="338554" fill="none" extrusionOk="0">
                <a:moveTo>
                  <a:pt x="0" y="0"/>
                </a:moveTo>
                <a:cubicBezTo>
                  <a:pt x="142146" y="-18738"/>
                  <a:pt x="222486" y="48628"/>
                  <a:pt x="422003" y="0"/>
                </a:cubicBezTo>
                <a:cubicBezTo>
                  <a:pt x="621520" y="-48628"/>
                  <a:pt x="712412" y="16775"/>
                  <a:pt x="844007" y="0"/>
                </a:cubicBezTo>
                <a:cubicBezTo>
                  <a:pt x="975602" y="-16775"/>
                  <a:pt x="1173653" y="13373"/>
                  <a:pt x="1305165" y="0"/>
                </a:cubicBezTo>
                <a:cubicBezTo>
                  <a:pt x="1336248" y="95553"/>
                  <a:pt x="1291567" y="197607"/>
                  <a:pt x="1305165" y="338554"/>
                </a:cubicBezTo>
                <a:cubicBezTo>
                  <a:pt x="1136199" y="344059"/>
                  <a:pt x="1015163" y="322785"/>
                  <a:pt x="857058" y="338554"/>
                </a:cubicBezTo>
                <a:cubicBezTo>
                  <a:pt x="698953" y="354323"/>
                  <a:pt x="594843" y="327396"/>
                  <a:pt x="395900" y="338554"/>
                </a:cubicBezTo>
                <a:cubicBezTo>
                  <a:pt x="196957" y="349712"/>
                  <a:pt x="116639" y="299552"/>
                  <a:pt x="0" y="338554"/>
                </a:cubicBezTo>
                <a:cubicBezTo>
                  <a:pt x="-9398" y="181158"/>
                  <a:pt x="15634" y="156018"/>
                  <a:pt x="0" y="0"/>
                </a:cubicBezTo>
                <a:close/>
              </a:path>
              <a:path w="1305165" h="338554" stroke="0" extrusionOk="0">
                <a:moveTo>
                  <a:pt x="0" y="0"/>
                </a:moveTo>
                <a:cubicBezTo>
                  <a:pt x="140373" y="-13527"/>
                  <a:pt x="300375" y="41308"/>
                  <a:pt x="461158" y="0"/>
                </a:cubicBezTo>
                <a:cubicBezTo>
                  <a:pt x="621941" y="-41308"/>
                  <a:pt x="718019" y="25958"/>
                  <a:pt x="896213" y="0"/>
                </a:cubicBezTo>
                <a:cubicBezTo>
                  <a:pt x="1074408" y="-25958"/>
                  <a:pt x="1166757" y="2313"/>
                  <a:pt x="1305165" y="0"/>
                </a:cubicBezTo>
                <a:cubicBezTo>
                  <a:pt x="1329462" y="110343"/>
                  <a:pt x="1298524" y="205892"/>
                  <a:pt x="1305165" y="338554"/>
                </a:cubicBezTo>
                <a:cubicBezTo>
                  <a:pt x="1113719" y="346319"/>
                  <a:pt x="1019102" y="319168"/>
                  <a:pt x="870110" y="338554"/>
                </a:cubicBezTo>
                <a:cubicBezTo>
                  <a:pt x="721118" y="357940"/>
                  <a:pt x="579885" y="332293"/>
                  <a:pt x="461158" y="338554"/>
                </a:cubicBezTo>
                <a:cubicBezTo>
                  <a:pt x="342431" y="344815"/>
                  <a:pt x="125453" y="320189"/>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a:solidFill>
                  <a:schemeClr val="accent1">
                    <a:lumMod val="75000"/>
                  </a:schemeClr>
                </a:solidFill>
                <a:latin typeface="Noteworthy Light"/>
                <a:ea typeface="Noteworthy Light"/>
              </a:rPr>
              <a:t>Nachdem (4) </a:t>
            </a:r>
            <a:endParaRPr/>
          </a:p>
        </p:txBody>
      </p:sp>
      <p:sp>
        <p:nvSpPr>
          <p:cNvPr id="16" name="Textfeld 15"/>
          <p:cNvSpPr txBox="1"/>
          <p:nvPr/>
        </p:nvSpPr>
        <p:spPr bwMode="auto">
          <a:xfrm rot="21383478">
            <a:off x="4016666" y="2172687"/>
            <a:ext cx="2480166" cy="338554"/>
          </a:xfrm>
          <a:custGeom>
            <a:avLst/>
            <a:gdLst>
              <a:gd name="connsiteX0" fmla="*/ 0 w 2674130"/>
              <a:gd name="connsiteY0" fmla="*/ 0 h 338554"/>
              <a:gd name="connsiteX1" fmla="*/ 481343 w 2674130"/>
              <a:gd name="connsiteY1" fmla="*/ 0 h 338554"/>
              <a:gd name="connsiteX2" fmla="*/ 1016169 w 2674130"/>
              <a:gd name="connsiteY2" fmla="*/ 0 h 338554"/>
              <a:gd name="connsiteX3" fmla="*/ 1524254 w 2674130"/>
              <a:gd name="connsiteY3" fmla="*/ 0 h 338554"/>
              <a:gd name="connsiteX4" fmla="*/ 2112563 w 2674130"/>
              <a:gd name="connsiteY4" fmla="*/ 0 h 338554"/>
              <a:gd name="connsiteX5" fmla="*/ 2674130 w 2674130"/>
              <a:gd name="connsiteY5" fmla="*/ 0 h 338554"/>
              <a:gd name="connsiteX6" fmla="*/ 2674130 w 2674130"/>
              <a:gd name="connsiteY6" fmla="*/ 338554 h 338554"/>
              <a:gd name="connsiteX7" fmla="*/ 2085821 w 2674130"/>
              <a:gd name="connsiteY7" fmla="*/ 338554 h 338554"/>
              <a:gd name="connsiteX8" fmla="*/ 1497513 w 2674130"/>
              <a:gd name="connsiteY8" fmla="*/ 338554 h 338554"/>
              <a:gd name="connsiteX9" fmla="*/ 1016169 w 2674130"/>
              <a:gd name="connsiteY9" fmla="*/ 338554 h 338554"/>
              <a:gd name="connsiteX10" fmla="*/ 0 w 2674130"/>
              <a:gd name="connsiteY10" fmla="*/ 338554 h 338554"/>
              <a:gd name="connsiteX11" fmla="*/ 0 w 2674130"/>
              <a:gd name="connsiteY11"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130" h="338554" fill="none" extrusionOk="0">
                <a:moveTo>
                  <a:pt x="0" y="0"/>
                </a:moveTo>
                <a:cubicBezTo>
                  <a:pt x="221917" y="-41328"/>
                  <a:pt x="283763" y="20605"/>
                  <a:pt x="481343" y="0"/>
                </a:cubicBezTo>
                <a:cubicBezTo>
                  <a:pt x="678923" y="-20605"/>
                  <a:pt x="848765" y="22699"/>
                  <a:pt x="1016169" y="0"/>
                </a:cubicBezTo>
                <a:cubicBezTo>
                  <a:pt x="1183573" y="-22699"/>
                  <a:pt x="1381846" y="1538"/>
                  <a:pt x="1524254" y="0"/>
                </a:cubicBezTo>
                <a:cubicBezTo>
                  <a:pt x="1666663" y="-1538"/>
                  <a:pt x="1914258" y="70330"/>
                  <a:pt x="2112563" y="0"/>
                </a:cubicBezTo>
                <a:cubicBezTo>
                  <a:pt x="2310868" y="-70330"/>
                  <a:pt x="2487078" y="58606"/>
                  <a:pt x="2674130" y="0"/>
                </a:cubicBezTo>
                <a:cubicBezTo>
                  <a:pt x="2699122" y="80970"/>
                  <a:pt x="2634997" y="247561"/>
                  <a:pt x="2674130" y="338554"/>
                </a:cubicBezTo>
                <a:cubicBezTo>
                  <a:pt x="2458086" y="371439"/>
                  <a:pt x="2273041" y="268129"/>
                  <a:pt x="2085821" y="338554"/>
                </a:cubicBezTo>
                <a:cubicBezTo>
                  <a:pt x="1898601" y="408979"/>
                  <a:pt x="1640395" y="280413"/>
                  <a:pt x="1497513" y="338554"/>
                </a:cubicBezTo>
                <a:cubicBezTo>
                  <a:pt x="1354631" y="396695"/>
                  <a:pt x="1247694" y="281899"/>
                  <a:pt x="1016169" y="338554"/>
                </a:cubicBezTo>
                <a:cubicBezTo>
                  <a:pt x="784644" y="395209"/>
                  <a:pt x="392526" y="230286"/>
                  <a:pt x="0" y="338554"/>
                </a:cubicBezTo>
                <a:cubicBezTo>
                  <a:pt x="-25024" y="260518"/>
                  <a:pt x="21864" y="121231"/>
                  <a:pt x="0" y="0"/>
                </a:cubicBezTo>
                <a:close/>
              </a:path>
              <a:path w="2674130" h="338554" stroke="0" extrusionOk="0">
                <a:moveTo>
                  <a:pt x="0" y="0"/>
                </a:moveTo>
                <a:cubicBezTo>
                  <a:pt x="219163" y="-270"/>
                  <a:pt x="437533" y="1884"/>
                  <a:pt x="588309" y="0"/>
                </a:cubicBezTo>
                <a:cubicBezTo>
                  <a:pt x="739085" y="-1884"/>
                  <a:pt x="855991" y="14932"/>
                  <a:pt x="1123135" y="0"/>
                </a:cubicBezTo>
                <a:cubicBezTo>
                  <a:pt x="1390279" y="-14932"/>
                  <a:pt x="1443048" y="55752"/>
                  <a:pt x="1604478" y="0"/>
                </a:cubicBezTo>
                <a:cubicBezTo>
                  <a:pt x="1765908" y="-55752"/>
                  <a:pt x="2021087" y="46871"/>
                  <a:pt x="2139304" y="0"/>
                </a:cubicBezTo>
                <a:cubicBezTo>
                  <a:pt x="2257521" y="-46871"/>
                  <a:pt x="2422157" y="51283"/>
                  <a:pt x="2674130" y="0"/>
                </a:cubicBezTo>
                <a:cubicBezTo>
                  <a:pt x="2699637" y="73085"/>
                  <a:pt x="2673863" y="191472"/>
                  <a:pt x="2674130" y="338554"/>
                </a:cubicBezTo>
                <a:cubicBezTo>
                  <a:pt x="2459469" y="374046"/>
                  <a:pt x="2385174" y="292247"/>
                  <a:pt x="2219528" y="338554"/>
                </a:cubicBezTo>
                <a:cubicBezTo>
                  <a:pt x="2053882" y="384861"/>
                  <a:pt x="1818254" y="319524"/>
                  <a:pt x="1657961" y="338554"/>
                </a:cubicBezTo>
                <a:cubicBezTo>
                  <a:pt x="1497668" y="357584"/>
                  <a:pt x="1407926" y="321359"/>
                  <a:pt x="1203358" y="338554"/>
                </a:cubicBezTo>
                <a:cubicBezTo>
                  <a:pt x="998790" y="355749"/>
                  <a:pt x="855332" y="284434"/>
                  <a:pt x="695274" y="338554"/>
                </a:cubicBezTo>
                <a:cubicBezTo>
                  <a:pt x="535216" y="392674"/>
                  <a:pt x="187308" y="327499"/>
                  <a:pt x="0" y="338554"/>
                </a:cubicBezTo>
                <a:cubicBezTo>
                  <a:pt x="-35126" y="250523"/>
                  <a:pt x="1256" y="7490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a:solidFill>
                  <a:schemeClr val="accent1">
                    <a:lumMod val="75000"/>
                  </a:schemeClr>
                </a:solidFill>
                <a:latin typeface="Noteworthy Light"/>
                <a:ea typeface="Noteworthy Light"/>
              </a:rPr>
              <a:t>Genau in diesem Moment (6) </a:t>
            </a:r>
            <a:endParaRPr/>
          </a:p>
        </p:txBody>
      </p:sp>
      <p:sp>
        <p:nvSpPr>
          <p:cNvPr id="20" name="Textfeld 19"/>
          <p:cNvSpPr txBox="1"/>
          <p:nvPr/>
        </p:nvSpPr>
        <p:spPr bwMode="auto">
          <a:xfrm>
            <a:off x="1997167" y="2055317"/>
            <a:ext cx="1561646" cy="338554"/>
          </a:xfrm>
          <a:custGeom>
            <a:avLst/>
            <a:gdLst>
              <a:gd name="connsiteX0" fmla="*/ 0 w 1662635"/>
              <a:gd name="connsiteY0" fmla="*/ 0 h 338554"/>
              <a:gd name="connsiteX1" fmla="*/ 537585 w 1662635"/>
              <a:gd name="connsiteY1" fmla="*/ 0 h 338554"/>
              <a:gd name="connsiteX2" fmla="*/ 1075171 w 1662635"/>
              <a:gd name="connsiteY2" fmla="*/ 0 h 338554"/>
              <a:gd name="connsiteX3" fmla="*/ 1662635 w 1662635"/>
              <a:gd name="connsiteY3" fmla="*/ 0 h 338554"/>
              <a:gd name="connsiteX4" fmla="*/ 1662635 w 1662635"/>
              <a:gd name="connsiteY4" fmla="*/ 338554 h 338554"/>
              <a:gd name="connsiteX5" fmla="*/ 1091797 w 1662635"/>
              <a:gd name="connsiteY5" fmla="*/ 338554 h 338554"/>
              <a:gd name="connsiteX6" fmla="*/ 504333 w 1662635"/>
              <a:gd name="connsiteY6" fmla="*/ 338554 h 338554"/>
              <a:gd name="connsiteX7" fmla="*/ 0 w 1662635"/>
              <a:gd name="connsiteY7" fmla="*/ 338554 h 338554"/>
              <a:gd name="connsiteX8" fmla="*/ 0 w 1662635"/>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635" h="338554" fill="none" extrusionOk="0">
                <a:moveTo>
                  <a:pt x="0" y="0"/>
                </a:moveTo>
                <a:cubicBezTo>
                  <a:pt x="164896" y="-27869"/>
                  <a:pt x="340422" y="46307"/>
                  <a:pt x="537585" y="0"/>
                </a:cubicBezTo>
                <a:cubicBezTo>
                  <a:pt x="734748" y="-46307"/>
                  <a:pt x="925396" y="50333"/>
                  <a:pt x="1075171" y="0"/>
                </a:cubicBezTo>
                <a:cubicBezTo>
                  <a:pt x="1224946" y="-50333"/>
                  <a:pt x="1488844" y="63314"/>
                  <a:pt x="1662635" y="0"/>
                </a:cubicBezTo>
                <a:cubicBezTo>
                  <a:pt x="1693718" y="95553"/>
                  <a:pt x="1649037" y="197607"/>
                  <a:pt x="1662635" y="338554"/>
                </a:cubicBezTo>
                <a:cubicBezTo>
                  <a:pt x="1504069" y="404679"/>
                  <a:pt x="1315893" y="273847"/>
                  <a:pt x="1091797" y="338554"/>
                </a:cubicBezTo>
                <a:cubicBezTo>
                  <a:pt x="867701" y="403261"/>
                  <a:pt x="789199" y="334265"/>
                  <a:pt x="504333" y="338554"/>
                </a:cubicBezTo>
                <a:cubicBezTo>
                  <a:pt x="219467" y="342843"/>
                  <a:pt x="147964" y="283052"/>
                  <a:pt x="0" y="338554"/>
                </a:cubicBezTo>
                <a:cubicBezTo>
                  <a:pt x="-9398" y="181158"/>
                  <a:pt x="15634" y="156018"/>
                  <a:pt x="0" y="0"/>
                </a:cubicBezTo>
                <a:close/>
              </a:path>
              <a:path w="1662635" h="338554" stroke="0" extrusionOk="0">
                <a:moveTo>
                  <a:pt x="0" y="0"/>
                </a:moveTo>
                <a:cubicBezTo>
                  <a:pt x="259610" y="-9097"/>
                  <a:pt x="452423" y="9404"/>
                  <a:pt x="587464" y="0"/>
                </a:cubicBezTo>
                <a:cubicBezTo>
                  <a:pt x="722505" y="-9404"/>
                  <a:pt x="870209" y="59272"/>
                  <a:pt x="1141676" y="0"/>
                </a:cubicBezTo>
                <a:cubicBezTo>
                  <a:pt x="1413143" y="-59272"/>
                  <a:pt x="1512108" y="60898"/>
                  <a:pt x="1662635" y="0"/>
                </a:cubicBezTo>
                <a:cubicBezTo>
                  <a:pt x="1686932" y="110343"/>
                  <a:pt x="1655994" y="205892"/>
                  <a:pt x="1662635" y="338554"/>
                </a:cubicBezTo>
                <a:cubicBezTo>
                  <a:pt x="1518368" y="356776"/>
                  <a:pt x="1248716" y="290019"/>
                  <a:pt x="1108423" y="338554"/>
                </a:cubicBezTo>
                <a:cubicBezTo>
                  <a:pt x="968130" y="387089"/>
                  <a:pt x="797018" y="328845"/>
                  <a:pt x="587464" y="338554"/>
                </a:cubicBezTo>
                <a:cubicBezTo>
                  <a:pt x="377910" y="348263"/>
                  <a:pt x="215169" y="324040"/>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a:solidFill>
                  <a:schemeClr val="accent1">
                    <a:lumMod val="75000"/>
                  </a:schemeClr>
                </a:solidFill>
                <a:latin typeface="Noteworthy Light"/>
                <a:ea typeface="Noteworthy Light"/>
              </a:rPr>
              <a:t>Am ersten Tag (1)</a:t>
            </a:r>
            <a:endParaRPr/>
          </a:p>
        </p:txBody>
      </p:sp>
      <p:sp>
        <p:nvSpPr>
          <p:cNvPr id="22" name="Textfeld 21"/>
          <p:cNvSpPr txBox="1"/>
          <p:nvPr/>
        </p:nvSpPr>
        <p:spPr bwMode="auto">
          <a:xfrm>
            <a:off x="3012966" y="2750252"/>
            <a:ext cx="1205779" cy="338554"/>
          </a:xfrm>
          <a:custGeom>
            <a:avLst/>
            <a:gdLst>
              <a:gd name="connsiteX0" fmla="*/ 0 w 1205779"/>
              <a:gd name="connsiteY0" fmla="*/ 0 h 338554"/>
              <a:gd name="connsiteX1" fmla="*/ 389869 w 1205779"/>
              <a:gd name="connsiteY1" fmla="*/ 0 h 338554"/>
              <a:gd name="connsiteX2" fmla="*/ 779737 w 1205779"/>
              <a:gd name="connsiteY2" fmla="*/ 0 h 338554"/>
              <a:gd name="connsiteX3" fmla="*/ 1205779 w 1205779"/>
              <a:gd name="connsiteY3" fmla="*/ 0 h 338554"/>
              <a:gd name="connsiteX4" fmla="*/ 1205779 w 1205779"/>
              <a:gd name="connsiteY4" fmla="*/ 338554 h 338554"/>
              <a:gd name="connsiteX5" fmla="*/ 791795 w 1205779"/>
              <a:gd name="connsiteY5" fmla="*/ 338554 h 338554"/>
              <a:gd name="connsiteX6" fmla="*/ 365753 w 1205779"/>
              <a:gd name="connsiteY6" fmla="*/ 338554 h 338554"/>
              <a:gd name="connsiteX7" fmla="*/ 0 w 1205779"/>
              <a:gd name="connsiteY7" fmla="*/ 338554 h 338554"/>
              <a:gd name="connsiteX8" fmla="*/ 0 w 1205779"/>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9" h="338554" fill="none" extrusionOk="0">
                <a:moveTo>
                  <a:pt x="0" y="0"/>
                </a:moveTo>
                <a:cubicBezTo>
                  <a:pt x="144060" y="-11683"/>
                  <a:pt x="298264" y="15774"/>
                  <a:pt x="389869" y="0"/>
                </a:cubicBezTo>
                <a:cubicBezTo>
                  <a:pt x="481474" y="-15774"/>
                  <a:pt x="610280" y="7978"/>
                  <a:pt x="779737" y="0"/>
                </a:cubicBezTo>
                <a:cubicBezTo>
                  <a:pt x="949194" y="-7978"/>
                  <a:pt x="1087993" y="4486"/>
                  <a:pt x="1205779" y="0"/>
                </a:cubicBezTo>
                <a:cubicBezTo>
                  <a:pt x="1236862" y="95553"/>
                  <a:pt x="1192181" y="197607"/>
                  <a:pt x="1205779" y="338554"/>
                </a:cubicBezTo>
                <a:cubicBezTo>
                  <a:pt x="1035111" y="378299"/>
                  <a:pt x="885684" y="319452"/>
                  <a:pt x="791795" y="338554"/>
                </a:cubicBezTo>
                <a:cubicBezTo>
                  <a:pt x="697906" y="357656"/>
                  <a:pt x="477012" y="295376"/>
                  <a:pt x="365753" y="338554"/>
                </a:cubicBezTo>
                <a:cubicBezTo>
                  <a:pt x="254494" y="381732"/>
                  <a:pt x="152733" y="329057"/>
                  <a:pt x="0" y="338554"/>
                </a:cubicBezTo>
                <a:cubicBezTo>
                  <a:pt x="-9398" y="181158"/>
                  <a:pt x="15634" y="156018"/>
                  <a:pt x="0" y="0"/>
                </a:cubicBezTo>
                <a:close/>
              </a:path>
              <a:path w="1205779" h="338554" stroke="0" extrusionOk="0">
                <a:moveTo>
                  <a:pt x="0" y="0"/>
                </a:moveTo>
                <a:cubicBezTo>
                  <a:pt x="136926" y="-36001"/>
                  <a:pt x="297125" y="3176"/>
                  <a:pt x="426042" y="0"/>
                </a:cubicBezTo>
                <a:cubicBezTo>
                  <a:pt x="554959" y="-3176"/>
                  <a:pt x="720596" y="40621"/>
                  <a:pt x="827968" y="0"/>
                </a:cubicBezTo>
                <a:cubicBezTo>
                  <a:pt x="935340" y="-40621"/>
                  <a:pt x="1098751" y="28241"/>
                  <a:pt x="1205779" y="0"/>
                </a:cubicBezTo>
                <a:cubicBezTo>
                  <a:pt x="1230076" y="110343"/>
                  <a:pt x="1199138" y="205892"/>
                  <a:pt x="1205779" y="338554"/>
                </a:cubicBezTo>
                <a:cubicBezTo>
                  <a:pt x="1070330" y="368263"/>
                  <a:pt x="958719" y="334357"/>
                  <a:pt x="803853" y="338554"/>
                </a:cubicBezTo>
                <a:cubicBezTo>
                  <a:pt x="648987" y="342751"/>
                  <a:pt x="554335" y="335456"/>
                  <a:pt x="426042" y="338554"/>
                </a:cubicBezTo>
                <a:cubicBezTo>
                  <a:pt x="297749" y="341652"/>
                  <a:pt x="138218" y="301401"/>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Plötzlich (5) </a:t>
            </a:r>
            <a:endParaRPr dirty="0"/>
          </a:p>
        </p:txBody>
      </p:sp>
      <p:pic>
        <p:nvPicPr>
          <p:cNvPr id="7" name="Grafik 6"/>
          <p:cNvPicPr>
            <a:picLocks noChangeAspect="1"/>
          </p:cNvPicPr>
          <p:nvPr/>
        </p:nvPicPr>
        <p:blipFill>
          <a:blip r:embed="rId3">
            <a:clrChange>
              <a:clrFrom>
                <a:srgbClr val="FFFEFF"/>
              </a:clrFrom>
              <a:clrTo>
                <a:srgbClr val="FFFEFF">
                  <a:alpha val="0"/>
                </a:srgbClr>
              </a:clrTo>
            </a:clrChange>
          </a:blip>
          <a:stretch/>
        </p:blipFill>
        <p:spPr bwMode="auto">
          <a:xfrm>
            <a:off x="6237902" y="3642803"/>
            <a:ext cx="472157" cy="990120"/>
          </a:xfrm>
          <a:prstGeom prst="rect">
            <a:avLst/>
          </a:prstGeom>
        </p:spPr>
      </p:pic>
      <p:pic>
        <p:nvPicPr>
          <p:cNvPr id="1026" name="Picture 2" descr="Baum, Stamm, Blätter, Geäst, Natur"/>
          <p:cNvPicPr>
            <a:picLocks noChangeAspect="1" noChangeArrowheads="1"/>
          </p:cNvPicPr>
          <p:nvPr/>
        </p:nvPicPr>
        <p:blipFill>
          <a:blip r:embed="rId4"/>
          <a:stretch/>
        </p:blipFill>
        <p:spPr bwMode="auto">
          <a:xfrm>
            <a:off x="5866136" y="8605458"/>
            <a:ext cx="655856" cy="708993"/>
          </a:xfrm>
          <a:prstGeom prst="rect">
            <a:avLst/>
          </a:prstGeom>
          <a:noFill/>
        </p:spPr>
      </p:pic>
      <p:sp>
        <p:nvSpPr>
          <p:cNvPr id="25" name="Slide Number Placeholder 3">
            <a:extLst>
              <a:ext uri="{FF2B5EF4-FFF2-40B4-BE49-F238E27FC236}">
                <a16:creationId xmlns:a16="http://schemas.microsoft.com/office/drawing/2014/main" id="{69866C97-ABCC-4210-94D2-C81E4DBDC4F4}"/>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87</a:t>
            </a:fld>
            <a:endParaRPr lang="de-DE" dirty="0"/>
          </a:p>
        </p:txBody>
      </p:sp>
      <p:sp>
        <p:nvSpPr>
          <p:cNvPr id="28" name="Rectangle 7">
            <a:extLst>
              <a:ext uri="{FF2B5EF4-FFF2-40B4-BE49-F238E27FC236}">
                <a16:creationId xmlns:a16="http://schemas.microsoft.com/office/drawing/2014/main" id="{231FA0FD-58EA-46F4-9823-FF905BE36C28}"/>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23" name="Picture 4" descr="Icon, Symbol, Stift, Bleistift, Design">
            <a:extLst>
              <a:ext uri="{FF2B5EF4-FFF2-40B4-BE49-F238E27FC236}">
                <a16:creationId xmlns:a16="http://schemas.microsoft.com/office/drawing/2014/main" id="{CD58FB2B-BB34-4826-BE24-36F62153C4ED}"/>
              </a:ext>
            </a:extLst>
          </p:cNvPr>
          <p:cNvPicPr>
            <a:picLocks noChangeAspect="1" noChangeArrowheads="1"/>
          </p:cNvPicPr>
          <p:nvPr/>
        </p:nvPicPr>
        <p:blipFill>
          <a:blip r:embed="rId5">
            <a:duotone>
              <a:schemeClr val="accent6">
                <a:shade val="45000"/>
                <a:satMod val="135000"/>
              </a:schemeClr>
              <a:prstClr val="white"/>
            </a:duotone>
          </a:blip>
          <a:stretch/>
        </p:blipFill>
        <p:spPr bwMode="auto">
          <a:xfrm>
            <a:off x="5799221" y="1206561"/>
            <a:ext cx="594960" cy="594960"/>
          </a:xfrm>
          <a:prstGeom prst="rect">
            <a:avLst/>
          </a:prstGeom>
          <a:noFill/>
          <a:ln>
            <a:noFill/>
          </a:ln>
        </p:spPr>
      </p:pic>
      <p:pic>
        <p:nvPicPr>
          <p:cNvPr id="2" name="Grafik 1" descr="Ein Bild, das Text, Screenshot, Reihe enthält.&#10;&#10;Automatisch generierte Beschreibung">
            <a:extLst>
              <a:ext uri="{FF2B5EF4-FFF2-40B4-BE49-F238E27FC236}">
                <a16:creationId xmlns:a16="http://schemas.microsoft.com/office/drawing/2014/main" id="{DCEA857A-1DB2-3034-6286-9BCFE818D940}"/>
              </a:ext>
            </a:extLst>
          </p:cNvPr>
          <p:cNvPicPr>
            <a:picLocks noChangeAspect="1"/>
          </p:cNvPicPr>
          <p:nvPr/>
        </p:nvPicPr>
        <p:blipFill>
          <a:blip r:embed="rId6">
            <a:clrChange>
              <a:clrFrom>
                <a:srgbClr val="FFFFFF"/>
              </a:clrFrom>
              <a:clrTo>
                <a:srgbClr val="FFFFFF">
                  <a:alpha val="0"/>
                </a:srgbClr>
              </a:clrTo>
            </a:clrChange>
          </a:blip>
          <a:srcRect l="15359" t="83977" r="50000" b="11013"/>
          <a:stretch/>
        </p:blipFill>
        <p:spPr bwMode="auto">
          <a:xfrm>
            <a:off x="1807954" y="2163485"/>
            <a:ext cx="2083154" cy="225971"/>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1" name="TextBox 2"/>
          <p:cNvSpPr txBox="1"/>
          <p:nvPr/>
        </p:nvSpPr>
        <p:spPr bwMode="auto">
          <a:xfrm>
            <a:off x="268413" y="436199"/>
            <a:ext cx="5922650"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3.3b: Satzanfänge – Lückentext </a:t>
            </a:r>
            <a:endParaRPr sz="2200" spc="50" dirty="0"/>
          </a:p>
        </p:txBody>
      </p:sp>
      <p:grpSp>
        <p:nvGrpSpPr>
          <p:cNvPr id="407" name="Gruppieren 1"/>
          <p:cNvGrpSpPr/>
          <p:nvPr/>
        </p:nvGrpSpPr>
        <p:grpSpPr bwMode="auto">
          <a:xfrm>
            <a:off x="402929" y="1193228"/>
            <a:ext cx="4908107" cy="646327"/>
            <a:chOff x="-55684" y="71927"/>
            <a:chExt cx="4908105" cy="578396"/>
          </a:xfrm>
        </p:grpSpPr>
        <p:sp>
          <p:nvSpPr>
            <p:cNvPr id="403" name="TextBox 7"/>
            <p:cNvSpPr txBox="1"/>
            <p:nvPr/>
          </p:nvSpPr>
          <p:spPr bwMode="auto">
            <a:xfrm>
              <a:off x="355247" y="71927"/>
              <a:ext cx="4497174" cy="578396"/>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Ergänze die Satzanfänge an den passenden Stellen im Lückentext. </a:t>
              </a:r>
              <a:endParaRPr spc="50" dirty="0"/>
            </a:p>
          </p:txBody>
        </p:sp>
        <p:grpSp>
          <p:nvGrpSpPr>
            <p:cNvPr id="406" name="Oval 8"/>
            <p:cNvGrpSpPr/>
            <p:nvPr/>
          </p:nvGrpSpPr>
          <p:grpSpPr bwMode="auto">
            <a:xfrm>
              <a:off x="-55684" y="85639"/>
              <a:ext cx="365766" cy="365771"/>
              <a:chOff x="-55682" y="85640"/>
              <a:chExt cx="365764" cy="365769"/>
            </a:xfrm>
          </p:grpSpPr>
          <p:sp>
            <p:nvSpPr>
              <p:cNvPr id="404" name="Circle"/>
              <p:cNvSpPr/>
              <p:nvPr/>
            </p:nvSpPr>
            <p:spPr bwMode="auto">
              <a:xfrm>
                <a:off x="-55682" y="85640"/>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2081" y="78003"/>
                      <a:pt x="106872" y="-384"/>
                      <a:pt x="182882" y="0"/>
                    </a:cubicBezTo>
                    <a:cubicBezTo>
                      <a:pt x="269568" y="11728"/>
                      <a:pt x="391302" y="77973"/>
                      <a:pt x="365764" y="182885"/>
                    </a:cubicBezTo>
                    <a:cubicBezTo>
                      <a:pt x="362270" y="282035"/>
                      <a:pt x="279914" y="372637"/>
                      <a:pt x="182882" y="365770"/>
                    </a:cubicBezTo>
                    <a:cubicBezTo>
                      <a:pt x="81725" y="344462"/>
                      <a:pt x="-19287" y="291602"/>
                      <a:pt x="0" y="182885"/>
                    </a:cubicBezTo>
                    <a:close/>
                  </a:path>
                  <a:path w="365764" h="365769" stroke="0" extrusionOk="0">
                    <a:moveTo>
                      <a:pt x="0" y="182885"/>
                    </a:moveTo>
                    <a:cubicBezTo>
                      <a:pt x="-20820" y="91564"/>
                      <a:pt x="84313" y="21582"/>
                      <a:pt x="182882" y="0"/>
                    </a:cubicBezTo>
                    <a:cubicBezTo>
                      <a:pt x="296955" y="10443"/>
                      <a:pt x="344857" y="102777"/>
                      <a:pt x="365764" y="182885"/>
                    </a:cubicBezTo>
                    <a:cubicBezTo>
                      <a:pt x="372052" y="294594"/>
                      <a:pt x="284216" y="352991"/>
                      <a:pt x="182882" y="365770"/>
                    </a:cubicBezTo>
                    <a:cubicBezTo>
                      <a:pt x="108835" y="373142"/>
                      <a:pt x="19379" y="263928"/>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5" name="1"/>
              <p:cNvSpPr txBox="1"/>
              <p:nvPr/>
            </p:nvSpPr>
            <p:spPr bwMode="auto">
              <a:xfrm>
                <a:off x="64559" y="203677"/>
                <a:ext cx="154495" cy="129695"/>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 name="TextBox 13"/>
          <p:cNvSpPr txBox="1"/>
          <p:nvPr/>
        </p:nvSpPr>
        <p:spPr bwMode="auto">
          <a:xfrm>
            <a:off x="436874" y="3118945"/>
            <a:ext cx="6282622" cy="6663102"/>
          </a:xfrm>
          <a:prstGeom prst="rect">
            <a:avLst/>
          </a:prstGeom>
          <a:ln w="12700">
            <a:miter lim="400000"/>
          </a:ln>
        </p:spPr>
        <p:txBody>
          <a:bodyPr wrap="square" lIns="45718" tIns="45718" rIns="45718" bIns="45718">
            <a:spAutoFit/>
          </a:bodyPr>
          <a:lstStyle>
            <a:lvl1pPr>
              <a:lnSpc>
                <a:spcPct val="150000"/>
              </a:lnSpc>
              <a:defRPr>
                <a:latin typeface="Comic Sans MS"/>
                <a:ea typeface="Comic Sans MS"/>
                <a:cs typeface="Comic Sans MS"/>
              </a:defRPr>
            </a:lvl1pPr>
          </a:lstStyle>
          <a:p>
            <a:pPr>
              <a:lnSpc>
                <a:spcPct val="200000"/>
              </a:lnSpc>
              <a:defRPr/>
            </a:pPr>
            <a:r>
              <a:rPr lang="de-DE" u="sng" dirty="0">
                <a:solidFill>
                  <a:schemeClr val="accent5">
                    <a:lumMod val="50000"/>
                  </a:schemeClr>
                </a:solidFill>
                <a:latin typeface="Noteworthy Light" panose="02000400000000000000" pitchFamily="2" charset="77"/>
                <a:ea typeface="Noteworthy Light" panose="02000400000000000000" pitchFamily="2" charset="77"/>
              </a:rPr>
              <a:t>Am ersten Tag</a:t>
            </a:r>
            <a:r>
              <a:rPr lang="de-DE" u="sng" spc="50" dirty="0">
                <a:solidFill>
                  <a:schemeClr val="tx1"/>
                </a:solidFill>
                <a:latin typeface="Noteworthy Light" panose="02000400000000000000" pitchFamily="2" charset="77"/>
                <a:ea typeface="Noteworthy Light" panose="02000400000000000000" pitchFamily="2" charset="77"/>
              </a:rPr>
              <a:t>__</a:t>
            </a:r>
            <a:r>
              <a:rPr lang="de-DE" spc="50" dirty="0">
                <a:solidFill>
                  <a:schemeClr val="tx1"/>
                </a:solidFill>
                <a:latin typeface="Noteworthy Light" panose="02000400000000000000" pitchFamily="2" charset="77"/>
                <a:ea typeface="Noteworthy Light" panose="02000400000000000000" pitchFamily="2" charset="77"/>
              </a:rPr>
              <a:t> </a:t>
            </a:r>
            <a:r>
              <a:rPr lang="de-DE" spc="50" dirty="0">
                <a:latin typeface="Fibel Nord" panose="020B0603050302020204" pitchFamily="34" charset="0"/>
              </a:rPr>
              <a:t>nach den Ferien traf Matteo seine Freundin Naima auf dem Schulhof. </a:t>
            </a:r>
          </a:p>
          <a:p>
            <a:pPr>
              <a:lnSpc>
                <a:spcPct val="200000"/>
              </a:lnSpc>
              <a:defRPr/>
            </a:pPr>
            <a:r>
              <a:rPr lang="de-DE" sz="1800" spc="-150" dirty="0"/>
              <a:t>________________________</a:t>
            </a:r>
            <a:r>
              <a:rPr lang="de-DE" spc="50" dirty="0">
                <a:solidFill>
                  <a:schemeClr val="tx1"/>
                </a:solidFill>
                <a:latin typeface="Fibel Nord" panose="020B0603050302020204" pitchFamily="34" charset="0"/>
                <a:ea typeface="Noteworthy Light"/>
              </a:rPr>
              <a:t> </a:t>
            </a:r>
            <a:r>
              <a:rPr lang="de-DE" spc="50" dirty="0">
                <a:solidFill>
                  <a:schemeClr val="tx1"/>
                </a:solidFill>
                <a:latin typeface="Fibel Nord" panose="020B0603050302020204" pitchFamily="34" charset="0"/>
              </a:rPr>
              <a:t>der Pause spielten sie Verstecken.</a:t>
            </a:r>
          </a:p>
          <a:p>
            <a:pPr>
              <a:lnSpc>
                <a:spcPct val="200000"/>
              </a:lnSpc>
              <a:defRPr/>
            </a:pPr>
            <a:r>
              <a:rPr lang="de-DE" sz="1800" spc="-150" dirty="0"/>
              <a:t>_________________________________________</a:t>
            </a:r>
            <a:r>
              <a:rPr lang="de-DE" sz="1800" spc="50" dirty="0">
                <a:latin typeface="Fibel Nord" panose="020B0603050302020204" pitchFamily="34" charset="0"/>
              </a:rPr>
              <a:t> </a:t>
            </a:r>
            <a:r>
              <a:rPr lang="de-DE" spc="50" dirty="0">
                <a:solidFill>
                  <a:schemeClr val="tx1"/>
                </a:solidFill>
                <a:latin typeface="Fibel Nord" panose="020B0603050302020204" pitchFamily="34" charset="0"/>
              </a:rPr>
              <a:t>wurde Naima langweilig und sie fragte Matteo: „Wollen wir uns einen Ball ausleihen?“</a:t>
            </a:r>
          </a:p>
          <a:p>
            <a:pPr>
              <a:lnSpc>
                <a:spcPct val="200000"/>
              </a:lnSpc>
              <a:defRPr/>
            </a:pPr>
            <a:r>
              <a:rPr lang="de-DE" sz="1800" spc="-150" dirty="0"/>
              <a:t>____________________</a:t>
            </a:r>
            <a:r>
              <a:rPr lang="de-DE" spc="50" dirty="0">
                <a:solidFill>
                  <a:schemeClr val="tx1"/>
                </a:solidFill>
                <a:latin typeface="Fibel Nord" panose="020B0603050302020204" pitchFamily="34" charset="0"/>
                <a:ea typeface="Noteworthy Light"/>
              </a:rPr>
              <a:t>  </a:t>
            </a:r>
            <a:r>
              <a:rPr lang="de-DE" spc="50" dirty="0">
                <a:solidFill>
                  <a:schemeClr val="tx1"/>
                </a:solidFill>
                <a:latin typeface="Fibel Nord" panose="020B0603050302020204" pitchFamily="34" charset="0"/>
              </a:rPr>
              <a:t> sie einen Ball ausgeliehen hatten, fingen sie an zu spielen. </a:t>
            </a:r>
            <a:r>
              <a:rPr lang="de-DE" sz="1800" spc="-150" dirty="0"/>
              <a:t>____________________</a:t>
            </a:r>
            <a:r>
              <a:rPr lang="de-DE" spc="50" dirty="0">
                <a:solidFill>
                  <a:schemeClr val="tx1"/>
                </a:solidFill>
                <a:latin typeface="Fibel Nord" panose="020B0603050302020204" pitchFamily="34" charset="0"/>
                <a:ea typeface="Noteworthy Light"/>
              </a:rPr>
              <a:t> </a:t>
            </a:r>
            <a:r>
              <a:rPr lang="de-DE" spc="50" dirty="0">
                <a:solidFill>
                  <a:schemeClr val="tx1"/>
                </a:solidFill>
                <a:latin typeface="Fibel Nord" panose="020B0603050302020204" pitchFamily="34" charset="0"/>
              </a:rPr>
              <a:t>passierte ihnen jedoch etwas Blödes: Matteo warf den Ball so hoch, dass er im Baum hängen blieb. „Ich  komme an den Ball nicht ran“, rief Matteo verzweifelt. </a:t>
            </a:r>
            <a:r>
              <a:rPr lang="de-DE" sz="1800" spc="-150" dirty="0"/>
              <a:t>__________________________________________________________________</a:t>
            </a:r>
            <a:r>
              <a:rPr lang="de-DE" spc="50" dirty="0">
                <a:solidFill>
                  <a:schemeClr val="tx1"/>
                </a:solidFill>
                <a:latin typeface="Fibel Nord" panose="020B0603050302020204" pitchFamily="34" charset="0"/>
              </a:rPr>
              <a:t> kam der nette Hausmeister vorbei…</a:t>
            </a:r>
            <a:endParaRPr lang="de-DE" spc="50" dirty="0">
              <a:latin typeface="Fibel Nord" panose="020B0603050302020204" pitchFamily="34" charset="0"/>
            </a:endParaRPr>
          </a:p>
        </p:txBody>
      </p:sp>
      <p:pic>
        <p:nvPicPr>
          <p:cNvPr id="6146" name="Picture 2" descr="Football, Ball, Sport, Fußball, Runden"/>
          <p:cNvPicPr>
            <a:picLocks noChangeAspect="1" noChangeArrowheads="1"/>
          </p:cNvPicPr>
          <p:nvPr/>
        </p:nvPicPr>
        <p:blipFill>
          <a:blip r:embed="rId2"/>
          <a:stretch/>
        </p:blipFill>
        <p:spPr bwMode="auto">
          <a:xfrm>
            <a:off x="6039370" y="5684404"/>
            <a:ext cx="460127" cy="460127"/>
          </a:xfrm>
          <a:prstGeom prst="rect">
            <a:avLst/>
          </a:prstGeom>
          <a:noFill/>
        </p:spPr>
      </p:pic>
      <p:sp>
        <p:nvSpPr>
          <p:cNvPr id="13" name="Textfeld 12"/>
          <p:cNvSpPr txBox="1"/>
          <p:nvPr/>
        </p:nvSpPr>
        <p:spPr bwMode="auto">
          <a:xfrm rot="21383478">
            <a:off x="592068" y="2079262"/>
            <a:ext cx="1053494" cy="338554"/>
          </a:xfrm>
          <a:custGeom>
            <a:avLst/>
            <a:gdLst>
              <a:gd name="connsiteX0" fmla="*/ 0 w 1282723"/>
              <a:gd name="connsiteY0" fmla="*/ 0 h 338554"/>
              <a:gd name="connsiteX1" fmla="*/ 414747 w 1282723"/>
              <a:gd name="connsiteY1" fmla="*/ 0 h 338554"/>
              <a:gd name="connsiteX2" fmla="*/ 829494 w 1282723"/>
              <a:gd name="connsiteY2" fmla="*/ 0 h 338554"/>
              <a:gd name="connsiteX3" fmla="*/ 1282723 w 1282723"/>
              <a:gd name="connsiteY3" fmla="*/ 0 h 338554"/>
              <a:gd name="connsiteX4" fmla="*/ 1282723 w 1282723"/>
              <a:gd name="connsiteY4" fmla="*/ 338554 h 338554"/>
              <a:gd name="connsiteX5" fmla="*/ 842321 w 1282723"/>
              <a:gd name="connsiteY5" fmla="*/ 338554 h 338554"/>
              <a:gd name="connsiteX6" fmla="*/ 389093 w 1282723"/>
              <a:gd name="connsiteY6" fmla="*/ 338554 h 338554"/>
              <a:gd name="connsiteX7" fmla="*/ 0 w 1282723"/>
              <a:gd name="connsiteY7" fmla="*/ 338554 h 338554"/>
              <a:gd name="connsiteX8" fmla="*/ 0 w 1282723"/>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2723" h="338554" fill="none" extrusionOk="0">
                <a:moveTo>
                  <a:pt x="0" y="0"/>
                </a:moveTo>
                <a:cubicBezTo>
                  <a:pt x="89429" y="-21646"/>
                  <a:pt x="250205" y="16446"/>
                  <a:pt x="414747" y="0"/>
                </a:cubicBezTo>
                <a:cubicBezTo>
                  <a:pt x="579289" y="-16446"/>
                  <a:pt x="683243" y="21981"/>
                  <a:pt x="829494" y="0"/>
                </a:cubicBezTo>
                <a:cubicBezTo>
                  <a:pt x="975745" y="-21981"/>
                  <a:pt x="1078078" y="24382"/>
                  <a:pt x="1282723" y="0"/>
                </a:cubicBezTo>
                <a:cubicBezTo>
                  <a:pt x="1313806" y="95553"/>
                  <a:pt x="1269125" y="197607"/>
                  <a:pt x="1282723" y="338554"/>
                </a:cubicBezTo>
                <a:cubicBezTo>
                  <a:pt x="1075310" y="353280"/>
                  <a:pt x="955044" y="313189"/>
                  <a:pt x="842321" y="338554"/>
                </a:cubicBezTo>
                <a:cubicBezTo>
                  <a:pt x="729598" y="363919"/>
                  <a:pt x="567568" y="289683"/>
                  <a:pt x="389093" y="338554"/>
                </a:cubicBezTo>
                <a:cubicBezTo>
                  <a:pt x="210618" y="387425"/>
                  <a:pt x="166443" y="300488"/>
                  <a:pt x="0" y="338554"/>
                </a:cubicBezTo>
                <a:cubicBezTo>
                  <a:pt x="-9398" y="181158"/>
                  <a:pt x="15634" y="156018"/>
                  <a:pt x="0" y="0"/>
                </a:cubicBezTo>
                <a:close/>
              </a:path>
              <a:path w="1282723" h="338554" stroke="0" extrusionOk="0">
                <a:moveTo>
                  <a:pt x="0" y="0"/>
                </a:moveTo>
                <a:cubicBezTo>
                  <a:pt x="195676" y="-33163"/>
                  <a:pt x="292251" y="5879"/>
                  <a:pt x="453229" y="0"/>
                </a:cubicBezTo>
                <a:cubicBezTo>
                  <a:pt x="614207" y="-5879"/>
                  <a:pt x="750354" y="19378"/>
                  <a:pt x="880803" y="0"/>
                </a:cubicBezTo>
                <a:cubicBezTo>
                  <a:pt x="1011252" y="-19378"/>
                  <a:pt x="1168991" y="27813"/>
                  <a:pt x="1282723" y="0"/>
                </a:cubicBezTo>
                <a:cubicBezTo>
                  <a:pt x="1307020" y="110343"/>
                  <a:pt x="1276082" y="205892"/>
                  <a:pt x="1282723" y="338554"/>
                </a:cubicBezTo>
                <a:cubicBezTo>
                  <a:pt x="1122398" y="384285"/>
                  <a:pt x="1026683" y="321298"/>
                  <a:pt x="855149" y="338554"/>
                </a:cubicBezTo>
                <a:cubicBezTo>
                  <a:pt x="683615" y="355810"/>
                  <a:pt x="589120" y="298226"/>
                  <a:pt x="453229" y="338554"/>
                </a:cubicBezTo>
                <a:cubicBezTo>
                  <a:pt x="317338" y="378882"/>
                  <a:pt x="98317" y="285126"/>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Zu Beginn </a:t>
            </a:r>
            <a:endParaRPr dirty="0"/>
          </a:p>
        </p:txBody>
      </p:sp>
      <p:sp>
        <p:nvSpPr>
          <p:cNvPr id="14" name="Textfeld 13"/>
          <p:cNvSpPr txBox="1"/>
          <p:nvPr/>
        </p:nvSpPr>
        <p:spPr bwMode="auto">
          <a:xfrm>
            <a:off x="626847" y="2692201"/>
            <a:ext cx="1523173" cy="338554"/>
          </a:xfrm>
          <a:custGeom>
            <a:avLst/>
            <a:gdLst>
              <a:gd name="connsiteX0" fmla="*/ 0 w 1866217"/>
              <a:gd name="connsiteY0" fmla="*/ 0 h 338554"/>
              <a:gd name="connsiteX1" fmla="*/ 429230 w 1866217"/>
              <a:gd name="connsiteY1" fmla="*/ 0 h 338554"/>
              <a:gd name="connsiteX2" fmla="*/ 877122 w 1866217"/>
              <a:gd name="connsiteY2" fmla="*/ 0 h 338554"/>
              <a:gd name="connsiteX3" fmla="*/ 1306352 w 1866217"/>
              <a:gd name="connsiteY3" fmla="*/ 0 h 338554"/>
              <a:gd name="connsiteX4" fmla="*/ 1866217 w 1866217"/>
              <a:gd name="connsiteY4" fmla="*/ 0 h 338554"/>
              <a:gd name="connsiteX5" fmla="*/ 1866217 w 1866217"/>
              <a:gd name="connsiteY5" fmla="*/ 338554 h 338554"/>
              <a:gd name="connsiteX6" fmla="*/ 1399663 w 1866217"/>
              <a:gd name="connsiteY6" fmla="*/ 338554 h 338554"/>
              <a:gd name="connsiteX7" fmla="*/ 970433 w 1866217"/>
              <a:gd name="connsiteY7" fmla="*/ 338554 h 338554"/>
              <a:gd name="connsiteX8" fmla="*/ 559865 w 1866217"/>
              <a:gd name="connsiteY8" fmla="*/ 338554 h 338554"/>
              <a:gd name="connsiteX9" fmla="*/ 0 w 1866217"/>
              <a:gd name="connsiteY9" fmla="*/ 338554 h 338554"/>
              <a:gd name="connsiteX10" fmla="*/ 0 w 1866217"/>
              <a:gd name="connsiteY10"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6217" h="338554" fill="none" extrusionOk="0">
                <a:moveTo>
                  <a:pt x="0" y="0"/>
                </a:moveTo>
                <a:cubicBezTo>
                  <a:pt x="155552" y="-37686"/>
                  <a:pt x="234506" y="24961"/>
                  <a:pt x="429230" y="0"/>
                </a:cubicBezTo>
                <a:cubicBezTo>
                  <a:pt x="623954" y="-24961"/>
                  <a:pt x="733631" y="17582"/>
                  <a:pt x="877122" y="0"/>
                </a:cubicBezTo>
                <a:cubicBezTo>
                  <a:pt x="1020613" y="-17582"/>
                  <a:pt x="1181262" y="6494"/>
                  <a:pt x="1306352" y="0"/>
                </a:cubicBezTo>
                <a:cubicBezTo>
                  <a:pt x="1431442" y="-6494"/>
                  <a:pt x="1703263" y="57953"/>
                  <a:pt x="1866217" y="0"/>
                </a:cubicBezTo>
                <a:cubicBezTo>
                  <a:pt x="1897425" y="163589"/>
                  <a:pt x="1828191" y="195017"/>
                  <a:pt x="1866217" y="338554"/>
                </a:cubicBezTo>
                <a:cubicBezTo>
                  <a:pt x="1765279" y="356563"/>
                  <a:pt x="1521398" y="297804"/>
                  <a:pt x="1399663" y="338554"/>
                </a:cubicBezTo>
                <a:cubicBezTo>
                  <a:pt x="1277928" y="379304"/>
                  <a:pt x="1060127" y="314043"/>
                  <a:pt x="970433" y="338554"/>
                </a:cubicBezTo>
                <a:cubicBezTo>
                  <a:pt x="880739" y="363065"/>
                  <a:pt x="756828" y="298305"/>
                  <a:pt x="559865" y="338554"/>
                </a:cubicBezTo>
                <a:cubicBezTo>
                  <a:pt x="362902" y="378803"/>
                  <a:pt x="210240" y="277534"/>
                  <a:pt x="0" y="338554"/>
                </a:cubicBezTo>
                <a:cubicBezTo>
                  <a:pt x="-6074" y="253378"/>
                  <a:pt x="13361" y="82703"/>
                  <a:pt x="0" y="0"/>
                </a:cubicBezTo>
                <a:close/>
              </a:path>
              <a:path w="1866217" h="338554" stroke="0" extrusionOk="0">
                <a:moveTo>
                  <a:pt x="0" y="0"/>
                </a:moveTo>
                <a:cubicBezTo>
                  <a:pt x="228014" y="-53741"/>
                  <a:pt x="329258" y="5630"/>
                  <a:pt x="503879" y="0"/>
                </a:cubicBezTo>
                <a:cubicBezTo>
                  <a:pt x="678500" y="-5630"/>
                  <a:pt x="740921" y="51149"/>
                  <a:pt x="970433" y="0"/>
                </a:cubicBezTo>
                <a:cubicBezTo>
                  <a:pt x="1199945" y="-51149"/>
                  <a:pt x="1308793" y="41748"/>
                  <a:pt x="1399663" y="0"/>
                </a:cubicBezTo>
                <a:cubicBezTo>
                  <a:pt x="1490533" y="-41748"/>
                  <a:pt x="1683972" y="16678"/>
                  <a:pt x="1866217" y="0"/>
                </a:cubicBezTo>
                <a:cubicBezTo>
                  <a:pt x="1869216" y="135697"/>
                  <a:pt x="1845601" y="251439"/>
                  <a:pt x="1866217" y="338554"/>
                </a:cubicBezTo>
                <a:cubicBezTo>
                  <a:pt x="1673467" y="347942"/>
                  <a:pt x="1626728" y="332707"/>
                  <a:pt x="1399663" y="338554"/>
                </a:cubicBezTo>
                <a:cubicBezTo>
                  <a:pt x="1172598" y="344401"/>
                  <a:pt x="1075621" y="292466"/>
                  <a:pt x="914446" y="338554"/>
                </a:cubicBezTo>
                <a:cubicBezTo>
                  <a:pt x="753271" y="384642"/>
                  <a:pt x="532833" y="292749"/>
                  <a:pt x="429230" y="338554"/>
                </a:cubicBezTo>
                <a:cubicBezTo>
                  <a:pt x="325627" y="384359"/>
                  <a:pt x="100147" y="331500"/>
                  <a:pt x="0" y="338554"/>
                </a:cubicBezTo>
                <a:cubicBezTo>
                  <a:pt x="-14900" y="257866"/>
                  <a:pt x="25282" y="12318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Nach einiger Zeit</a:t>
            </a:r>
            <a:endParaRPr dirty="0"/>
          </a:p>
        </p:txBody>
      </p:sp>
      <p:sp>
        <p:nvSpPr>
          <p:cNvPr id="15" name="Textfeld 14"/>
          <p:cNvSpPr txBox="1"/>
          <p:nvPr/>
        </p:nvSpPr>
        <p:spPr bwMode="auto">
          <a:xfrm rot="21383478">
            <a:off x="5051525" y="2737068"/>
            <a:ext cx="936475" cy="338554"/>
          </a:xfrm>
          <a:custGeom>
            <a:avLst/>
            <a:gdLst>
              <a:gd name="connsiteX0" fmla="*/ 0 w 1305165"/>
              <a:gd name="connsiteY0" fmla="*/ 0 h 338554"/>
              <a:gd name="connsiteX1" fmla="*/ 422003 w 1305165"/>
              <a:gd name="connsiteY1" fmla="*/ 0 h 338554"/>
              <a:gd name="connsiteX2" fmla="*/ 844007 w 1305165"/>
              <a:gd name="connsiteY2" fmla="*/ 0 h 338554"/>
              <a:gd name="connsiteX3" fmla="*/ 1305165 w 1305165"/>
              <a:gd name="connsiteY3" fmla="*/ 0 h 338554"/>
              <a:gd name="connsiteX4" fmla="*/ 1305165 w 1305165"/>
              <a:gd name="connsiteY4" fmla="*/ 338554 h 338554"/>
              <a:gd name="connsiteX5" fmla="*/ 857058 w 1305165"/>
              <a:gd name="connsiteY5" fmla="*/ 338554 h 338554"/>
              <a:gd name="connsiteX6" fmla="*/ 395900 w 1305165"/>
              <a:gd name="connsiteY6" fmla="*/ 338554 h 338554"/>
              <a:gd name="connsiteX7" fmla="*/ 0 w 1305165"/>
              <a:gd name="connsiteY7" fmla="*/ 338554 h 338554"/>
              <a:gd name="connsiteX8" fmla="*/ 0 w 1305165"/>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165" h="338554" fill="none" extrusionOk="0">
                <a:moveTo>
                  <a:pt x="0" y="0"/>
                </a:moveTo>
                <a:cubicBezTo>
                  <a:pt x="142146" y="-18738"/>
                  <a:pt x="222486" y="48628"/>
                  <a:pt x="422003" y="0"/>
                </a:cubicBezTo>
                <a:cubicBezTo>
                  <a:pt x="621520" y="-48628"/>
                  <a:pt x="712412" y="16775"/>
                  <a:pt x="844007" y="0"/>
                </a:cubicBezTo>
                <a:cubicBezTo>
                  <a:pt x="975602" y="-16775"/>
                  <a:pt x="1173653" y="13373"/>
                  <a:pt x="1305165" y="0"/>
                </a:cubicBezTo>
                <a:cubicBezTo>
                  <a:pt x="1336248" y="95553"/>
                  <a:pt x="1291567" y="197607"/>
                  <a:pt x="1305165" y="338554"/>
                </a:cubicBezTo>
                <a:cubicBezTo>
                  <a:pt x="1136199" y="344059"/>
                  <a:pt x="1015163" y="322785"/>
                  <a:pt x="857058" y="338554"/>
                </a:cubicBezTo>
                <a:cubicBezTo>
                  <a:pt x="698953" y="354323"/>
                  <a:pt x="594843" y="327396"/>
                  <a:pt x="395900" y="338554"/>
                </a:cubicBezTo>
                <a:cubicBezTo>
                  <a:pt x="196957" y="349712"/>
                  <a:pt x="116639" y="299552"/>
                  <a:pt x="0" y="338554"/>
                </a:cubicBezTo>
                <a:cubicBezTo>
                  <a:pt x="-9398" y="181158"/>
                  <a:pt x="15634" y="156018"/>
                  <a:pt x="0" y="0"/>
                </a:cubicBezTo>
                <a:close/>
              </a:path>
              <a:path w="1305165" h="338554" stroke="0" extrusionOk="0">
                <a:moveTo>
                  <a:pt x="0" y="0"/>
                </a:moveTo>
                <a:cubicBezTo>
                  <a:pt x="140373" y="-13527"/>
                  <a:pt x="300375" y="41308"/>
                  <a:pt x="461158" y="0"/>
                </a:cubicBezTo>
                <a:cubicBezTo>
                  <a:pt x="621941" y="-41308"/>
                  <a:pt x="718019" y="25958"/>
                  <a:pt x="896213" y="0"/>
                </a:cubicBezTo>
                <a:cubicBezTo>
                  <a:pt x="1074408" y="-25958"/>
                  <a:pt x="1166757" y="2313"/>
                  <a:pt x="1305165" y="0"/>
                </a:cubicBezTo>
                <a:cubicBezTo>
                  <a:pt x="1329462" y="110343"/>
                  <a:pt x="1298524" y="205892"/>
                  <a:pt x="1305165" y="338554"/>
                </a:cubicBezTo>
                <a:cubicBezTo>
                  <a:pt x="1113719" y="346319"/>
                  <a:pt x="1019102" y="319168"/>
                  <a:pt x="870110" y="338554"/>
                </a:cubicBezTo>
                <a:cubicBezTo>
                  <a:pt x="721118" y="357940"/>
                  <a:pt x="579885" y="332293"/>
                  <a:pt x="461158" y="338554"/>
                </a:cubicBezTo>
                <a:cubicBezTo>
                  <a:pt x="342431" y="344815"/>
                  <a:pt x="125453" y="320189"/>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Nachdem </a:t>
            </a:r>
            <a:endParaRPr dirty="0"/>
          </a:p>
        </p:txBody>
      </p:sp>
      <p:sp>
        <p:nvSpPr>
          <p:cNvPr id="16" name="Textfeld 15"/>
          <p:cNvSpPr txBox="1"/>
          <p:nvPr/>
        </p:nvSpPr>
        <p:spPr bwMode="auto">
          <a:xfrm rot="21383478">
            <a:off x="4164142" y="2172687"/>
            <a:ext cx="2185214" cy="338554"/>
          </a:xfrm>
          <a:custGeom>
            <a:avLst/>
            <a:gdLst>
              <a:gd name="connsiteX0" fmla="*/ 0 w 2674130"/>
              <a:gd name="connsiteY0" fmla="*/ 0 h 338554"/>
              <a:gd name="connsiteX1" fmla="*/ 481343 w 2674130"/>
              <a:gd name="connsiteY1" fmla="*/ 0 h 338554"/>
              <a:gd name="connsiteX2" fmla="*/ 1016169 w 2674130"/>
              <a:gd name="connsiteY2" fmla="*/ 0 h 338554"/>
              <a:gd name="connsiteX3" fmla="*/ 1524254 w 2674130"/>
              <a:gd name="connsiteY3" fmla="*/ 0 h 338554"/>
              <a:gd name="connsiteX4" fmla="*/ 2112563 w 2674130"/>
              <a:gd name="connsiteY4" fmla="*/ 0 h 338554"/>
              <a:gd name="connsiteX5" fmla="*/ 2674130 w 2674130"/>
              <a:gd name="connsiteY5" fmla="*/ 0 h 338554"/>
              <a:gd name="connsiteX6" fmla="*/ 2674130 w 2674130"/>
              <a:gd name="connsiteY6" fmla="*/ 338554 h 338554"/>
              <a:gd name="connsiteX7" fmla="*/ 2085821 w 2674130"/>
              <a:gd name="connsiteY7" fmla="*/ 338554 h 338554"/>
              <a:gd name="connsiteX8" fmla="*/ 1497513 w 2674130"/>
              <a:gd name="connsiteY8" fmla="*/ 338554 h 338554"/>
              <a:gd name="connsiteX9" fmla="*/ 1016169 w 2674130"/>
              <a:gd name="connsiteY9" fmla="*/ 338554 h 338554"/>
              <a:gd name="connsiteX10" fmla="*/ 0 w 2674130"/>
              <a:gd name="connsiteY10" fmla="*/ 338554 h 338554"/>
              <a:gd name="connsiteX11" fmla="*/ 0 w 2674130"/>
              <a:gd name="connsiteY11"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130" h="338554" fill="none" extrusionOk="0">
                <a:moveTo>
                  <a:pt x="0" y="0"/>
                </a:moveTo>
                <a:cubicBezTo>
                  <a:pt x="221917" y="-41328"/>
                  <a:pt x="283763" y="20605"/>
                  <a:pt x="481343" y="0"/>
                </a:cubicBezTo>
                <a:cubicBezTo>
                  <a:pt x="678923" y="-20605"/>
                  <a:pt x="848765" y="22699"/>
                  <a:pt x="1016169" y="0"/>
                </a:cubicBezTo>
                <a:cubicBezTo>
                  <a:pt x="1183573" y="-22699"/>
                  <a:pt x="1381846" y="1538"/>
                  <a:pt x="1524254" y="0"/>
                </a:cubicBezTo>
                <a:cubicBezTo>
                  <a:pt x="1666663" y="-1538"/>
                  <a:pt x="1914258" y="70330"/>
                  <a:pt x="2112563" y="0"/>
                </a:cubicBezTo>
                <a:cubicBezTo>
                  <a:pt x="2310868" y="-70330"/>
                  <a:pt x="2487078" y="58606"/>
                  <a:pt x="2674130" y="0"/>
                </a:cubicBezTo>
                <a:cubicBezTo>
                  <a:pt x="2699122" y="80970"/>
                  <a:pt x="2634997" y="247561"/>
                  <a:pt x="2674130" y="338554"/>
                </a:cubicBezTo>
                <a:cubicBezTo>
                  <a:pt x="2458086" y="371439"/>
                  <a:pt x="2273041" y="268129"/>
                  <a:pt x="2085821" y="338554"/>
                </a:cubicBezTo>
                <a:cubicBezTo>
                  <a:pt x="1898601" y="408979"/>
                  <a:pt x="1640395" y="280413"/>
                  <a:pt x="1497513" y="338554"/>
                </a:cubicBezTo>
                <a:cubicBezTo>
                  <a:pt x="1354631" y="396695"/>
                  <a:pt x="1247694" y="281899"/>
                  <a:pt x="1016169" y="338554"/>
                </a:cubicBezTo>
                <a:cubicBezTo>
                  <a:pt x="784644" y="395209"/>
                  <a:pt x="392526" y="230286"/>
                  <a:pt x="0" y="338554"/>
                </a:cubicBezTo>
                <a:cubicBezTo>
                  <a:pt x="-25024" y="260518"/>
                  <a:pt x="21864" y="121231"/>
                  <a:pt x="0" y="0"/>
                </a:cubicBezTo>
                <a:close/>
              </a:path>
              <a:path w="2674130" h="338554" stroke="0" extrusionOk="0">
                <a:moveTo>
                  <a:pt x="0" y="0"/>
                </a:moveTo>
                <a:cubicBezTo>
                  <a:pt x="219163" y="-270"/>
                  <a:pt x="437533" y="1884"/>
                  <a:pt x="588309" y="0"/>
                </a:cubicBezTo>
                <a:cubicBezTo>
                  <a:pt x="739085" y="-1884"/>
                  <a:pt x="855991" y="14932"/>
                  <a:pt x="1123135" y="0"/>
                </a:cubicBezTo>
                <a:cubicBezTo>
                  <a:pt x="1390279" y="-14932"/>
                  <a:pt x="1443048" y="55752"/>
                  <a:pt x="1604478" y="0"/>
                </a:cubicBezTo>
                <a:cubicBezTo>
                  <a:pt x="1765908" y="-55752"/>
                  <a:pt x="2021087" y="46871"/>
                  <a:pt x="2139304" y="0"/>
                </a:cubicBezTo>
                <a:cubicBezTo>
                  <a:pt x="2257521" y="-46871"/>
                  <a:pt x="2422157" y="51283"/>
                  <a:pt x="2674130" y="0"/>
                </a:cubicBezTo>
                <a:cubicBezTo>
                  <a:pt x="2699637" y="73085"/>
                  <a:pt x="2673863" y="191472"/>
                  <a:pt x="2674130" y="338554"/>
                </a:cubicBezTo>
                <a:cubicBezTo>
                  <a:pt x="2459469" y="374046"/>
                  <a:pt x="2385174" y="292247"/>
                  <a:pt x="2219528" y="338554"/>
                </a:cubicBezTo>
                <a:cubicBezTo>
                  <a:pt x="2053882" y="384861"/>
                  <a:pt x="1818254" y="319524"/>
                  <a:pt x="1657961" y="338554"/>
                </a:cubicBezTo>
                <a:cubicBezTo>
                  <a:pt x="1497668" y="357584"/>
                  <a:pt x="1407926" y="321359"/>
                  <a:pt x="1203358" y="338554"/>
                </a:cubicBezTo>
                <a:cubicBezTo>
                  <a:pt x="998790" y="355749"/>
                  <a:pt x="855332" y="284434"/>
                  <a:pt x="695274" y="338554"/>
                </a:cubicBezTo>
                <a:cubicBezTo>
                  <a:pt x="535216" y="392674"/>
                  <a:pt x="187308" y="327499"/>
                  <a:pt x="0" y="338554"/>
                </a:cubicBezTo>
                <a:cubicBezTo>
                  <a:pt x="-35126" y="250523"/>
                  <a:pt x="1256" y="7490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Genau in diesem Moment </a:t>
            </a:r>
            <a:endParaRPr dirty="0"/>
          </a:p>
        </p:txBody>
      </p:sp>
      <p:sp>
        <p:nvSpPr>
          <p:cNvPr id="20" name="Textfeld 19"/>
          <p:cNvSpPr txBox="1"/>
          <p:nvPr/>
        </p:nvSpPr>
        <p:spPr bwMode="auto">
          <a:xfrm>
            <a:off x="1946673" y="2055317"/>
            <a:ext cx="1386918" cy="338554"/>
          </a:xfrm>
          <a:custGeom>
            <a:avLst/>
            <a:gdLst>
              <a:gd name="connsiteX0" fmla="*/ 0 w 1662635"/>
              <a:gd name="connsiteY0" fmla="*/ 0 h 338554"/>
              <a:gd name="connsiteX1" fmla="*/ 537585 w 1662635"/>
              <a:gd name="connsiteY1" fmla="*/ 0 h 338554"/>
              <a:gd name="connsiteX2" fmla="*/ 1075171 w 1662635"/>
              <a:gd name="connsiteY2" fmla="*/ 0 h 338554"/>
              <a:gd name="connsiteX3" fmla="*/ 1662635 w 1662635"/>
              <a:gd name="connsiteY3" fmla="*/ 0 h 338554"/>
              <a:gd name="connsiteX4" fmla="*/ 1662635 w 1662635"/>
              <a:gd name="connsiteY4" fmla="*/ 338554 h 338554"/>
              <a:gd name="connsiteX5" fmla="*/ 1091797 w 1662635"/>
              <a:gd name="connsiteY5" fmla="*/ 338554 h 338554"/>
              <a:gd name="connsiteX6" fmla="*/ 504333 w 1662635"/>
              <a:gd name="connsiteY6" fmla="*/ 338554 h 338554"/>
              <a:gd name="connsiteX7" fmla="*/ 0 w 1662635"/>
              <a:gd name="connsiteY7" fmla="*/ 338554 h 338554"/>
              <a:gd name="connsiteX8" fmla="*/ 0 w 1662635"/>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635" h="338554" fill="none" extrusionOk="0">
                <a:moveTo>
                  <a:pt x="0" y="0"/>
                </a:moveTo>
                <a:cubicBezTo>
                  <a:pt x="164896" y="-27869"/>
                  <a:pt x="340422" y="46307"/>
                  <a:pt x="537585" y="0"/>
                </a:cubicBezTo>
                <a:cubicBezTo>
                  <a:pt x="734748" y="-46307"/>
                  <a:pt x="925396" y="50333"/>
                  <a:pt x="1075171" y="0"/>
                </a:cubicBezTo>
                <a:cubicBezTo>
                  <a:pt x="1224946" y="-50333"/>
                  <a:pt x="1488844" y="63314"/>
                  <a:pt x="1662635" y="0"/>
                </a:cubicBezTo>
                <a:cubicBezTo>
                  <a:pt x="1693718" y="95553"/>
                  <a:pt x="1649037" y="197607"/>
                  <a:pt x="1662635" y="338554"/>
                </a:cubicBezTo>
                <a:cubicBezTo>
                  <a:pt x="1504069" y="404679"/>
                  <a:pt x="1315893" y="273847"/>
                  <a:pt x="1091797" y="338554"/>
                </a:cubicBezTo>
                <a:cubicBezTo>
                  <a:pt x="867701" y="403261"/>
                  <a:pt x="789199" y="334265"/>
                  <a:pt x="504333" y="338554"/>
                </a:cubicBezTo>
                <a:cubicBezTo>
                  <a:pt x="219467" y="342843"/>
                  <a:pt x="147964" y="283052"/>
                  <a:pt x="0" y="338554"/>
                </a:cubicBezTo>
                <a:cubicBezTo>
                  <a:pt x="-9398" y="181158"/>
                  <a:pt x="15634" y="156018"/>
                  <a:pt x="0" y="0"/>
                </a:cubicBezTo>
                <a:close/>
              </a:path>
              <a:path w="1662635" h="338554" stroke="0" extrusionOk="0">
                <a:moveTo>
                  <a:pt x="0" y="0"/>
                </a:moveTo>
                <a:cubicBezTo>
                  <a:pt x="259610" y="-9097"/>
                  <a:pt x="452423" y="9404"/>
                  <a:pt x="587464" y="0"/>
                </a:cubicBezTo>
                <a:cubicBezTo>
                  <a:pt x="722505" y="-9404"/>
                  <a:pt x="870209" y="59272"/>
                  <a:pt x="1141676" y="0"/>
                </a:cubicBezTo>
                <a:cubicBezTo>
                  <a:pt x="1413143" y="-59272"/>
                  <a:pt x="1512108" y="60898"/>
                  <a:pt x="1662635" y="0"/>
                </a:cubicBezTo>
                <a:cubicBezTo>
                  <a:pt x="1686932" y="110343"/>
                  <a:pt x="1655994" y="205892"/>
                  <a:pt x="1662635" y="338554"/>
                </a:cubicBezTo>
                <a:cubicBezTo>
                  <a:pt x="1518368" y="356776"/>
                  <a:pt x="1248716" y="290019"/>
                  <a:pt x="1108423" y="338554"/>
                </a:cubicBezTo>
                <a:cubicBezTo>
                  <a:pt x="968130" y="387089"/>
                  <a:pt x="797018" y="328845"/>
                  <a:pt x="587464" y="338554"/>
                </a:cubicBezTo>
                <a:cubicBezTo>
                  <a:pt x="377910" y="348263"/>
                  <a:pt x="215169" y="324040"/>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Am ersten Tag</a:t>
            </a:r>
            <a:endParaRPr dirty="0"/>
          </a:p>
        </p:txBody>
      </p:sp>
      <p:sp>
        <p:nvSpPr>
          <p:cNvPr id="22" name="Textfeld 21"/>
          <p:cNvSpPr txBox="1"/>
          <p:nvPr/>
        </p:nvSpPr>
        <p:spPr bwMode="auto">
          <a:xfrm>
            <a:off x="3012966" y="2750252"/>
            <a:ext cx="930063" cy="338554"/>
          </a:xfrm>
          <a:custGeom>
            <a:avLst/>
            <a:gdLst>
              <a:gd name="connsiteX0" fmla="*/ 0 w 1205779"/>
              <a:gd name="connsiteY0" fmla="*/ 0 h 338554"/>
              <a:gd name="connsiteX1" fmla="*/ 389869 w 1205779"/>
              <a:gd name="connsiteY1" fmla="*/ 0 h 338554"/>
              <a:gd name="connsiteX2" fmla="*/ 779737 w 1205779"/>
              <a:gd name="connsiteY2" fmla="*/ 0 h 338554"/>
              <a:gd name="connsiteX3" fmla="*/ 1205779 w 1205779"/>
              <a:gd name="connsiteY3" fmla="*/ 0 h 338554"/>
              <a:gd name="connsiteX4" fmla="*/ 1205779 w 1205779"/>
              <a:gd name="connsiteY4" fmla="*/ 338554 h 338554"/>
              <a:gd name="connsiteX5" fmla="*/ 791795 w 1205779"/>
              <a:gd name="connsiteY5" fmla="*/ 338554 h 338554"/>
              <a:gd name="connsiteX6" fmla="*/ 365753 w 1205779"/>
              <a:gd name="connsiteY6" fmla="*/ 338554 h 338554"/>
              <a:gd name="connsiteX7" fmla="*/ 0 w 1205779"/>
              <a:gd name="connsiteY7" fmla="*/ 338554 h 338554"/>
              <a:gd name="connsiteX8" fmla="*/ 0 w 1205779"/>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9" h="338554" fill="none" extrusionOk="0">
                <a:moveTo>
                  <a:pt x="0" y="0"/>
                </a:moveTo>
                <a:cubicBezTo>
                  <a:pt x="144060" y="-11683"/>
                  <a:pt x="298264" y="15774"/>
                  <a:pt x="389869" y="0"/>
                </a:cubicBezTo>
                <a:cubicBezTo>
                  <a:pt x="481474" y="-15774"/>
                  <a:pt x="610280" y="7978"/>
                  <a:pt x="779737" y="0"/>
                </a:cubicBezTo>
                <a:cubicBezTo>
                  <a:pt x="949194" y="-7978"/>
                  <a:pt x="1087993" y="4486"/>
                  <a:pt x="1205779" y="0"/>
                </a:cubicBezTo>
                <a:cubicBezTo>
                  <a:pt x="1236862" y="95553"/>
                  <a:pt x="1192181" y="197607"/>
                  <a:pt x="1205779" y="338554"/>
                </a:cubicBezTo>
                <a:cubicBezTo>
                  <a:pt x="1035111" y="378299"/>
                  <a:pt x="885684" y="319452"/>
                  <a:pt x="791795" y="338554"/>
                </a:cubicBezTo>
                <a:cubicBezTo>
                  <a:pt x="697906" y="357656"/>
                  <a:pt x="477012" y="295376"/>
                  <a:pt x="365753" y="338554"/>
                </a:cubicBezTo>
                <a:cubicBezTo>
                  <a:pt x="254494" y="381732"/>
                  <a:pt x="152733" y="329057"/>
                  <a:pt x="0" y="338554"/>
                </a:cubicBezTo>
                <a:cubicBezTo>
                  <a:pt x="-9398" y="181158"/>
                  <a:pt x="15634" y="156018"/>
                  <a:pt x="0" y="0"/>
                </a:cubicBezTo>
                <a:close/>
              </a:path>
              <a:path w="1205779" h="338554" stroke="0" extrusionOk="0">
                <a:moveTo>
                  <a:pt x="0" y="0"/>
                </a:moveTo>
                <a:cubicBezTo>
                  <a:pt x="136926" y="-36001"/>
                  <a:pt x="297125" y="3176"/>
                  <a:pt x="426042" y="0"/>
                </a:cubicBezTo>
                <a:cubicBezTo>
                  <a:pt x="554959" y="-3176"/>
                  <a:pt x="720596" y="40621"/>
                  <a:pt x="827968" y="0"/>
                </a:cubicBezTo>
                <a:cubicBezTo>
                  <a:pt x="935340" y="-40621"/>
                  <a:pt x="1098751" y="28241"/>
                  <a:pt x="1205779" y="0"/>
                </a:cubicBezTo>
                <a:cubicBezTo>
                  <a:pt x="1230076" y="110343"/>
                  <a:pt x="1199138" y="205892"/>
                  <a:pt x="1205779" y="338554"/>
                </a:cubicBezTo>
                <a:cubicBezTo>
                  <a:pt x="1070330" y="368263"/>
                  <a:pt x="958719" y="334357"/>
                  <a:pt x="803853" y="338554"/>
                </a:cubicBezTo>
                <a:cubicBezTo>
                  <a:pt x="648987" y="342751"/>
                  <a:pt x="554335" y="335456"/>
                  <a:pt x="426042" y="338554"/>
                </a:cubicBezTo>
                <a:cubicBezTo>
                  <a:pt x="297749" y="341652"/>
                  <a:pt x="138218" y="301401"/>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Plötzlich </a:t>
            </a:r>
            <a:endParaRPr dirty="0"/>
          </a:p>
        </p:txBody>
      </p:sp>
      <p:pic>
        <p:nvPicPr>
          <p:cNvPr id="7" name="Grafik 6"/>
          <p:cNvPicPr>
            <a:picLocks noChangeAspect="1"/>
          </p:cNvPicPr>
          <p:nvPr/>
        </p:nvPicPr>
        <p:blipFill rotWithShape="1">
          <a:blip r:embed="rId3">
            <a:clrChange>
              <a:clrFrom>
                <a:srgbClr val="FFFEFF"/>
              </a:clrFrom>
              <a:clrTo>
                <a:srgbClr val="FFFEFF">
                  <a:alpha val="0"/>
                </a:srgbClr>
              </a:clrTo>
            </a:clrChange>
          </a:blip>
          <a:srcRect l="-11919" t="-1" b="56859"/>
          <a:stretch/>
        </p:blipFill>
        <p:spPr bwMode="auto">
          <a:xfrm>
            <a:off x="5640716" y="3672944"/>
            <a:ext cx="1010474" cy="816796"/>
          </a:xfrm>
          <a:prstGeom prst="rect">
            <a:avLst/>
          </a:prstGeom>
        </p:spPr>
      </p:pic>
      <p:pic>
        <p:nvPicPr>
          <p:cNvPr id="1026" name="Picture 2" descr="Baum, Stamm, Blätter, Geäst, Natur"/>
          <p:cNvPicPr>
            <a:picLocks noChangeAspect="1" noChangeArrowheads="1"/>
          </p:cNvPicPr>
          <p:nvPr/>
        </p:nvPicPr>
        <p:blipFill>
          <a:blip r:embed="rId4"/>
          <a:stretch/>
        </p:blipFill>
        <p:spPr bwMode="auto">
          <a:xfrm>
            <a:off x="6093198" y="8126337"/>
            <a:ext cx="655856" cy="708993"/>
          </a:xfrm>
          <a:prstGeom prst="rect">
            <a:avLst/>
          </a:prstGeom>
          <a:noFill/>
        </p:spPr>
      </p:pic>
      <p:sp>
        <p:nvSpPr>
          <p:cNvPr id="25" name="Slide Number Placeholder 3">
            <a:extLst>
              <a:ext uri="{FF2B5EF4-FFF2-40B4-BE49-F238E27FC236}">
                <a16:creationId xmlns:a16="http://schemas.microsoft.com/office/drawing/2014/main" id="{69866C97-ABCC-4210-94D2-C81E4DBDC4F4}"/>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89</a:t>
            </a:fld>
            <a:endParaRPr lang="de-DE" dirty="0"/>
          </a:p>
        </p:txBody>
      </p:sp>
      <p:sp>
        <p:nvSpPr>
          <p:cNvPr id="28" name="Rectangle 7">
            <a:extLst>
              <a:ext uri="{FF2B5EF4-FFF2-40B4-BE49-F238E27FC236}">
                <a16:creationId xmlns:a16="http://schemas.microsoft.com/office/drawing/2014/main" id="{231FA0FD-58EA-46F4-9823-FF905BE36C28}"/>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23" name="Picture 4" descr="Icon, Symbol, Stift, Bleistift, Design">
            <a:extLst>
              <a:ext uri="{FF2B5EF4-FFF2-40B4-BE49-F238E27FC236}">
                <a16:creationId xmlns:a16="http://schemas.microsoft.com/office/drawing/2014/main" id="{6838E76D-F0E0-449D-9074-59DBB2ADE762}"/>
              </a:ext>
            </a:extLst>
          </p:cNvPr>
          <p:cNvPicPr>
            <a:picLocks noChangeAspect="1" noChangeArrowheads="1"/>
          </p:cNvPicPr>
          <p:nvPr/>
        </p:nvPicPr>
        <p:blipFill>
          <a:blip r:embed="rId5">
            <a:duotone>
              <a:schemeClr val="accent6">
                <a:shade val="45000"/>
                <a:satMod val="135000"/>
              </a:schemeClr>
              <a:prstClr val="white"/>
            </a:duotone>
          </a:blip>
          <a:stretch/>
        </p:blipFill>
        <p:spPr bwMode="auto">
          <a:xfrm>
            <a:off x="5799221" y="1206561"/>
            <a:ext cx="594960" cy="594960"/>
          </a:xfrm>
          <a:prstGeom prst="rect">
            <a:avLst/>
          </a:prstGeom>
          <a:noFill/>
          <a:ln>
            <a:noFill/>
          </a:ln>
        </p:spPr>
      </p:pic>
    </p:spTree>
    <p:extLst>
      <p:ext uri="{BB962C8B-B14F-4D97-AF65-F5344CB8AC3E}">
        <p14:creationId xmlns:p14="http://schemas.microsoft.com/office/powerpoint/2010/main" val="171018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098" name="Picture 2" descr="Aquarell, Türkis, Malen, Abstrakt, Blau"/>
          <p:cNvPicPr>
            <a:picLocks noChangeAspect="1" noChangeArrowheads="1"/>
          </p:cNvPicPr>
          <p:nvPr/>
        </p:nvPicPr>
        <p:blipFill>
          <a:blip r:embed="rId2">
            <a:alphaModFix amt="35000"/>
            <a:duotone>
              <a:schemeClr val="accent5">
                <a:shade val="45000"/>
                <a:satMod val="135000"/>
              </a:schemeClr>
              <a:prstClr val="white"/>
            </a:duotone>
          </a:blip>
          <a:stretch/>
        </p:blipFill>
        <p:spPr bwMode="auto">
          <a:xfrm rot="5400000">
            <a:off x="-2659510" y="1007666"/>
            <a:ext cx="12965048" cy="9084538"/>
          </a:xfrm>
          <a:prstGeom prst="rect">
            <a:avLst/>
          </a:prstGeom>
          <a:noFill/>
        </p:spPr>
      </p:pic>
      <p:sp>
        <p:nvSpPr>
          <p:cNvPr id="4" name="Textfeld 3"/>
          <p:cNvSpPr txBox="1"/>
          <p:nvPr/>
        </p:nvSpPr>
        <p:spPr bwMode="auto">
          <a:xfrm>
            <a:off x="406400" y="1154080"/>
            <a:ext cx="6079067" cy="144655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4400" b="1" dirty="0">
                <a:solidFill>
                  <a:srgbClr val="5486B5"/>
                </a:solidFill>
                <a:latin typeface="Kollektif" panose="020B0604020101010102" pitchFamily="34" charset="77"/>
                <a:ea typeface="NOTEWORTHY LIGHT" panose="02000400000000000000" pitchFamily="2" charset="77"/>
                <a:cs typeface="Calibri" panose="020F0502020204030204" pitchFamily="34" charset="0"/>
              </a:rPr>
              <a:t>Heranführung:</a:t>
            </a:r>
          </a:p>
          <a:p>
            <a:pPr algn="ctr">
              <a:defRPr/>
            </a:pPr>
            <a:r>
              <a:rPr lang="de-DE" sz="4400" b="1" dirty="0">
                <a:solidFill>
                  <a:srgbClr val="5486B5"/>
                </a:solidFill>
                <a:latin typeface="Kollektif" panose="020B0604020101010102" pitchFamily="34" charset="77"/>
                <a:ea typeface="NOTEWORTHY LIGHT" panose="02000400000000000000" pitchFamily="2" charset="77"/>
                <a:cs typeface="Calibri" panose="020F0502020204030204" pitchFamily="34" charset="0"/>
              </a:rPr>
              <a:t>Bildergeschichten</a:t>
            </a:r>
            <a:endParaRPr dirty="0">
              <a:latin typeface="Kollektif" panose="020B0604020101010102" pitchFamily="34" charset="77"/>
              <a:ea typeface="Noteworthy Light" panose="02000400000000000000" pitchFamily="2" charset="77"/>
              <a:cs typeface="Calibri" panose="020F0502020204030204" pitchFamily="34" charset="0"/>
            </a:endParaRPr>
          </a:p>
        </p:txBody>
      </p:sp>
      <p:sp>
        <p:nvSpPr>
          <p:cNvPr id="5" name="Textfeld 4"/>
          <p:cNvSpPr txBox="1"/>
          <p:nvPr/>
        </p:nvSpPr>
        <p:spPr bwMode="auto">
          <a:xfrm>
            <a:off x="872547" y="8129570"/>
            <a:ext cx="5112906" cy="1077218"/>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gn="ctr">
              <a:defRPr/>
            </a:pPr>
            <a:r>
              <a:rPr lang="de-DE" sz="3200" b="1" dirty="0">
                <a:solidFill>
                  <a:srgbClr val="5486B5"/>
                </a:solidFill>
                <a:latin typeface="Kollektif" panose="020B0604020101010102" pitchFamily="34" charset="77"/>
                <a:ea typeface="NOTEWORTHY LIGHT" panose="02000400000000000000" pitchFamily="2" charset="77"/>
                <a:cs typeface="Calibri" panose="020F0502020204030204" pitchFamily="34" charset="0"/>
              </a:rPr>
              <a:t>Eltern-Kind-Geschichte:</a:t>
            </a:r>
            <a:endParaRPr lang="de-DE" sz="3200" dirty="0">
              <a:latin typeface="Kollektif" panose="020B0604020101010102" pitchFamily="34" charset="77"/>
              <a:ea typeface="Noteworthy Light" panose="02000400000000000000" pitchFamily="2" charset="77"/>
              <a:cs typeface="Calibri" panose="020F0502020204030204" pitchFamily="34" charset="0"/>
            </a:endParaRPr>
          </a:p>
          <a:p>
            <a:pPr algn="ctr">
              <a:defRPr/>
            </a:pPr>
            <a:r>
              <a:rPr lang="de-DE" sz="3200" b="1" dirty="0">
                <a:solidFill>
                  <a:srgbClr val="5486B5"/>
                </a:solidFill>
                <a:latin typeface="Kollektif" panose="020B0604020101010102" pitchFamily="34" charset="77"/>
                <a:ea typeface="NOTEWORTHY LIGHT"/>
                <a:cs typeface="Calibri" panose="020F0502020204030204" pitchFamily="34" charset="0"/>
              </a:rPr>
              <a:t>Frühsport</a:t>
            </a:r>
            <a:endParaRPr sz="1200" dirty="0">
              <a:latin typeface="Kollektif" panose="020B0604020101010102" pitchFamily="34" charset="77"/>
              <a:cs typeface="Calibri" panose="020F0502020204030204" pitchFamily="34" charset="0"/>
            </a:endParaRPr>
          </a:p>
        </p:txBody>
      </p:sp>
      <p:pic>
        <p:nvPicPr>
          <p:cNvPr id="19458" name="Picture 2" descr="Gewicht, Sport, Crossfit, Training"/>
          <p:cNvPicPr>
            <a:picLocks noChangeAspect="1" noChangeArrowheads="1"/>
          </p:cNvPicPr>
          <p:nvPr/>
        </p:nvPicPr>
        <p:blipFill>
          <a:blip r:embed="rId3">
            <a:duotone>
              <a:schemeClr val="accent5">
                <a:shade val="45000"/>
                <a:satMod val="135000"/>
              </a:schemeClr>
              <a:prstClr val="white"/>
            </a:duotone>
            <a:alphaModFix amt="85000"/>
          </a:blip>
          <a:stretch/>
        </p:blipFill>
        <p:spPr bwMode="auto">
          <a:xfrm>
            <a:off x="1608594" y="3712596"/>
            <a:ext cx="3674678" cy="1837339"/>
          </a:xfrm>
          <a:prstGeom prst="rect">
            <a:avLst/>
          </a:prstGeom>
          <a:noFill/>
        </p:spPr>
      </p:pic>
      <p:sp>
        <p:nvSpPr>
          <p:cNvPr id="7" name="Slide Number Placeholder 3">
            <a:extLst>
              <a:ext uri="{FF2B5EF4-FFF2-40B4-BE49-F238E27FC236}">
                <a16:creationId xmlns:a16="http://schemas.microsoft.com/office/drawing/2014/main" id="{406BE7EA-27FA-417F-A9E0-9C202B67B115}"/>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9</a:t>
            </a:fld>
            <a:endParaRPr lang="de-DE"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1" name="TextBox 2"/>
          <p:cNvSpPr txBox="1"/>
          <p:nvPr/>
        </p:nvSpPr>
        <p:spPr bwMode="auto">
          <a:xfrm>
            <a:off x="268413" y="436199"/>
            <a:ext cx="5922650" cy="430883"/>
          </a:xfrm>
          <a:prstGeom prst="rect">
            <a:avLst/>
          </a:prstGeom>
          <a:ln w="12700">
            <a:miter lim="400000"/>
          </a:ln>
        </p:spPr>
        <p:txBody>
          <a:bodyPr wrap="square" lIns="45718" tIns="45718" rIns="45718" bIns="45718">
            <a:spAutoFit/>
          </a:bodyPr>
          <a:lstStyle>
            <a:lvl1pPr>
              <a:defRPr sz="2000" b="1">
                <a:latin typeface="Fibel Nord"/>
                <a:ea typeface="Fibel Nord"/>
                <a:cs typeface="Fibel Nord"/>
              </a:defRPr>
            </a:lvl1pPr>
          </a:lstStyle>
          <a:p>
            <a:pPr>
              <a:defRPr/>
            </a:pPr>
            <a:r>
              <a:rPr lang="de-DE" sz="2200" spc="50" dirty="0"/>
              <a:t>AB 3.3c: Satzanfänge – Lückentext </a:t>
            </a:r>
            <a:endParaRPr sz="2200" spc="50" dirty="0"/>
          </a:p>
        </p:txBody>
      </p:sp>
      <p:grpSp>
        <p:nvGrpSpPr>
          <p:cNvPr id="407" name="Gruppieren 1"/>
          <p:cNvGrpSpPr/>
          <p:nvPr/>
        </p:nvGrpSpPr>
        <p:grpSpPr bwMode="auto">
          <a:xfrm>
            <a:off x="402929" y="1193228"/>
            <a:ext cx="4908107" cy="646327"/>
            <a:chOff x="-55684" y="71927"/>
            <a:chExt cx="4908105" cy="578396"/>
          </a:xfrm>
        </p:grpSpPr>
        <p:sp>
          <p:nvSpPr>
            <p:cNvPr id="403" name="TextBox 7"/>
            <p:cNvSpPr txBox="1"/>
            <p:nvPr/>
          </p:nvSpPr>
          <p:spPr bwMode="auto">
            <a:xfrm>
              <a:off x="355247" y="71927"/>
              <a:ext cx="4497174" cy="578396"/>
            </a:xfrm>
            <a:prstGeom prst="rect">
              <a:avLst/>
            </a:prstGeom>
            <a:noFill/>
            <a:ln w="12700" cap="flat">
              <a:noFill/>
              <a:miter lim="400000"/>
            </a:ln>
            <a:effectLst/>
          </p:spPr>
          <p:txBody>
            <a:bodyPr wrap="square" lIns="45718" tIns="45718" rIns="45718" bIns="45718" numCol="1" anchor="t">
              <a:spAutoFit/>
            </a:bodyPr>
            <a:lstStyle>
              <a:lvl1pPr>
                <a:defRPr>
                  <a:latin typeface="Fibel Nord"/>
                  <a:ea typeface="Fibel Nord"/>
                  <a:cs typeface="Fibel Nord"/>
                </a:defRPr>
              </a:lvl1pPr>
            </a:lstStyle>
            <a:p>
              <a:pPr>
                <a:defRPr/>
              </a:pPr>
              <a:r>
                <a:rPr lang="de-DE" spc="50" dirty="0"/>
                <a:t>Ergänze die Satzanfänge an den passenden Stellen im Lückentext. </a:t>
              </a:r>
              <a:endParaRPr spc="50" dirty="0"/>
            </a:p>
          </p:txBody>
        </p:sp>
        <p:grpSp>
          <p:nvGrpSpPr>
            <p:cNvPr id="406" name="Oval 8"/>
            <p:cNvGrpSpPr/>
            <p:nvPr/>
          </p:nvGrpSpPr>
          <p:grpSpPr bwMode="auto">
            <a:xfrm>
              <a:off x="-55684" y="85639"/>
              <a:ext cx="365766" cy="365771"/>
              <a:chOff x="-55682" y="85640"/>
              <a:chExt cx="365764" cy="365769"/>
            </a:xfrm>
          </p:grpSpPr>
          <p:sp>
            <p:nvSpPr>
              <p:cNvPr id="404" name="Circle"/>
              <p:cNvSpPr/>
              <p:nvPr/>
            </p:nvSpPr>
            <p:spPr bwMode="auto">
              <a:xfrm>
                <a:off x="-55682" y="85640"/>
                <a:ext cx="365764" cy="365769"/>
              </a:xfrm>
              <a:custGeom>
                <a:avLst/>
                <a:gdLst>
                  <a:gd name="connsiteX0" fmla="*/ 0 w 365764"/>
                  <a:gd name="connsiteY0" fmla="*/ 182885 h 365769"/>
                  <a:gd name="connsiteX1" fmla="*/ 182882 w 365764"/>
                  <a:gd name="connsiteY1" fmla="*/ 0 h 365769"/>
                  <a:gd name="connsiteX2" fmla="*/ 365764 w 365764"/>
                  <a:gd name="connsiteY2" fmla="*/ 182885 h 365769"/>
                  <a:gd name="connsiteX3" fmla="*/ 182882 w 365764"/>
                  <a:gd name="connsiteY3" fmla="*/ 365770 h 365769"/>
                  <a:gd name="connsiteX4" fmla="*/ 0 w 365764"/>
                  <a:gd name="connsiteY4" fmla="*/ 182885 h 36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4" h="365769" fill="none" extrusionOk="0">
                    <a:moveTo>
                      <a:pt x="0" y="182885"/>
                    </a:moveTo>
                    <a:cubicBezTo>
                      <a:pt x="-2081" y="78003"/>
                      <a:pt x="106872" y="-384"/>
                      <a:pt x="182882" y="0"/>
                    </a:cubicBezTo>
                    <a:cubicBezTo>
                      <a:pt x="269568" y="11728"/>
                      <a:pt x="391302" y="77973"/>
                      <a:pt x="365764" y="182885"/>
                    </a:cubicBezTo>
                    <a:cubicBezTo>
                      <a:pt x="362270" y="282035"/>
                      <a:pt x="279914" y="372637"/>
                      <a:pt x="182882" y="365770"/>
                    </a:cubicBezTo>
                    <a:cubicBezTo>
                      <a:pt x="81725" y="344462"/>
                      <a:pt x="-19287" y="291602"/>
                      <a:pt x="0" y="182885"/>
                    </a:cubicBezTo>
                    <a:close/>
                  </a:path>
                  <a:path w="365764" h="365769" stroke="0" extrusionOk="0">
                    <a:moveTo>
                      <a:pt x="0" y="182885"/>
                    </a:moveTo>
                    <a:cubicBezTo>
                      <a:pt x="-20820" y="91564"/>
                      <a:pt x="84313" y="21582"/>
                      <a:pt x="182882" y="0"/>
                    </a:cubicBezTo>
                    <a:cubicBezTo>
                      <a:pt x="296955" y="10443"/>
                      <a:pt x="344857" y="102777"/>
                      <a:pt x="365764" y="182885"/>
                    </a:cubicBezTo>
                    <a:cubicBezTo>
                      <a:pt x="372052" y="294594"/>
                      <a:pt x="284216" y="352991"/>
                      <a:pt x="182882" y="365770"/>
                    </a:cubicBezTo>
                    <a:cubicBezTo>
                      <a:pt x="108835" y="373142"/>
                      <a:pt x="19379" y="263928"/>
                      <a:pt x="0" y="182885"/>
                    </a:cubicBezTo>
                    <a:close/>
                  </a:path>
                </a:pathLst>
              </a:custGeom>
              <a:solidFill>
                <a:schemeClr val="accent6">
                  <a:lumMod val="60000"/>
                  <a:lumOff val="40000"/>
                </a:schemeClr>
              </a:solidFill>
              <a:ln w="12700" cap="flat">
                <a:solidFill>
                  <a:schemeClr val="accent6">
                    <a:lumMod val="60000"/>
                    <a:lumOff val="40000"/>
                  </a:schemeClr>
                </a:solidFill>
                <a:prstDash val="solid"/>
                <a:miter lim="800000"/>
              </a:ln>
              <a:effectLst/>
            </p:spPr>
            <p:txBody>
              <a:bodyPr wrap="square" lIns="45718" tIns="45718" rIns="45718" bIns="45718" numCol="1" anchor="ctr">
                <a:noAutofit/>
              </a:bodyPr>
              <a:lstStyle/>
              <a:p>
                <a:pPr algn="ctr">
                  <a:defRPr>
                    <a:solidFill>
                      <a:srgbClr val="FFFFFF"/>
                    </a:solidFill>
                    <a:latin typeface="Fibel Nord"/>
                    <a:ea typeface="Fibel Nord"/>
                    <a:cs typeface="Fibel Nord"/>
                  </a:defRPr>
                </a:pPr>
                <a:endParaRPr/>
              </a:p>
            </p:txBody>
          </p:sp>
          <p:sp>
            <p:nvSpPr>
              <p:cNvPr id="405" name="1"/>
              <p:cNvSpPr txBox="1"/>
              <p:nvPr/>
            </p:nvSpPr>
            <p:spPr bwMode="auto">
              <a:xfrm>
                <a:off x="64559" y="203677"/>
                <a:ext cx="154495" cy="129695"/>
              </a:xfrm>
              <a:prstGeom prst="rect">
                <a:avLst/>
              </a:prstGeom>
              <a:noFill/>
              <a:ln w="12700" cap="flat">
                <a:noFill/>
                <a:miter lim="400000"/>
              </a:ln>
              <a:effectLst/>
            </p:spPr>
            <p:txBody>
              <a:bodyPr wrap="square" lIns="45718" tIns="45718" rIns="45718" bIns="45718" numCol="1" anchor="ctr">
                <a:spAutoFit/>
              </a:bodyPr>
              <a:lstStyle>
                <a:lvl1pPr algn="ctr">
                  <a:defRPr>
                    <a:solidFill>
                      <a:srgbClr val="FFFFFF"/>
                    </a:solidFill>
                    <a:latin typeface="Fibel Nord"/>
                    <a:ea typeface="Fibel Nord"/>
                    <a:cs typeface="Fibel Nord"/>
                  </a:defRPr>
                </a:lvl1pPr>
              </a:lstStyle>
              <a:p>
                <a:pPr>
                  <a:defRPr/>
                </a:pPr>
                <a:r>
                  <a:t>1</a:t>
                </a:r>
              </a:p>
            </p:txBody>
          </p:sp>
        </p:grpSp>
      </p:grpSp>
      <p:sp>
        <p:nvSpPr>
          <p:cNvPr id="18" name="TextBox 17"/>
          <p:cNvSpPr txBox="1"/>
          <p:nvPr/>
        </p:nvSpPr>
        <p:spPr bwMode="auto">
          <a:xfrm>
            <a:off x="4137863" y="89918"/>
            <a:ext cx="3479800" cy="30777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8" tIns="45718" rIns="45718" bIns="45718" numCol="1" spcCol="38100" rtlCol="0" anchor="t">
            <a:spAutoFit/>
          </a:bodyPr>
          <a:lstStyle/>
          <a:p>
            <a:pPr defTabSz="457181">
              <a:defRPr/>
            </a:pPr>
            <a:r>
              <a:rPr lang="de-DE" sz="1400"/>
              <a:t>Name: __________________</a:t>
            </a:r>
            <a:endParaRPr/>
          </a:p>
        </p:txBody>
      </p:sp>
      <p:sp>
        <p:nvSpPr>
          <p:cNvPr id="3" name="TextBox 13"/>
          <p:cNvSpPr txBox="1"/>
          <p:nvPr/>
        </p:nvSpPr>
        <p:spPr bwMode="auto">
          <a:xfrm>
            <a:off x="436874" y="3118945"/>
            <a:ext cx="6282622" cy="6663102"/>
          </a:xfrm>
          <a:prstGeom prst="rect">
            <a:avLst/>
          </a:prstGeom>
          <a:ln w="12700">
            <a:miter lim="400000"/>
          </a:ln>
        </p:spPr>
        <p:txBody>
          <a:bodyPr wrap="square" lIns="45718" tIns="45718" rIns="45718" bIns="45718">
            <a:spAutoFit/>
          </a:bodyPr>
          <a:lstStyle>
            <a:lvl1pPr>
              <a:lnSpc>
                <a:spcPct val="150000"/>
              </a:lnSpc>
              <a:defRPr>
                <a:latin typeface="Comic Sans MS"/>
                <a:ea typeface="Comic Sans MS"/>
                <a:cs typeface="Comic Sans MS"/>
              </a:defRPr>
            </a:lvl1pPr>
          </a:lstStyle>
          <a:p>
            <a:pPr>
              <a:lnSpc>
                <a:spcPct val="200000"/>
              </a:lnSpc>
              <a:defRPr/>
            </a:pPr>
            <a:r>
              <a:rPr lang="de-DE" sz="1800" spc="-150" dirty="0"/>
              <a:t>______________________ </a:t>
            </a:r>
            <a:r>
              <a:rPr lang="de-DE" spc="50" dirty="0">
                <a:latin typeface="Fibel Nord" panose="020B0603050302020204" pitchFamily="34" charset="0"/>
              </a:rPr>
              <a:t>nach den Ferien traf Matteo seine Freundin Naima auf dem Schulhof. </a:t>
            </a:r>
            <a:endParaRPr spc="50" dirty="0">
              <a:latin typeface="Fibel Nord" panose="020B0603050302020204" pitchFamily="34" charset="0"/>
            </a:endParaRPr>
          </a:p>
          <a:p>
            <a:pPr>
              <a:lnSpc>
                <a:spcPct val="200000"/>
              </a:lnSpc>
              <a:defRPr/>
            </a:pPr>
            <a:r>
              <a:rPr lang="de-DE" sz="1800" spc="-150" dirty="0"/>
              <a:t>________________________</a:t>
            </a:r>
            <a:r>
              <a:rPr lang="de-DE" spc="50" dirty="0">
                <a:solidFill>
                  <a:schemeClr val="tx1"/>
                </a:solidFill>
                <a:latin typeface="Fibel Nord" panose="020B0603050302020204" pitchFamily="34" charset="0"/>
                <a:ea typeface="Noteworthy Light"/>
              </a:rPr>
              <a:t> </a:t>
            </a:r>
            <a:r>
              <a:rPr lang="de-DE" spc="50" dirty="0">
                <a:solidFill>
                  <a:schemeClr val="tx1"/>
                </a:solidFill>
                <a:latin typeface="Fibel Nord" panose="020B0603050302020204" pitchFamily="34" charset="0"/>
              </a:rPr>
              <a:t>der Pause spielten sie Verstecken. </a:t>
            </a:r>
            <a:r>
              <a:rPr lang="de-DE" sz="1800" spc="-150" dirty="0"/>
              <a:t>________________________________________</a:t>
            </a:r>
            <a:r>
              <a:rPr lang="de-DE" sz="1800" spc="50" dirty="0">
                <a:latin typeface="Fibel Nord" panose="020B0603050302020204" pitchFamily="34" charset="0"/>
              </a:rPr>
              <a:t> </a:t>
            </a:r>
            <a:r>
              <a:rPr lang="de-DE" spc="50" dirty="0">
                <a:solidFill>
                  <a:schemeClr val="tx1"/>
                </a:solidFill>
                <a:latin typeface="Fibel Nord" panose="020B0603050302020204" pitchFamily="34" charset="0"/>
              </a:rPr>
              <a:t>wurde Naima langweilig und sie fragte Matteo: „Wollen wir uns einen Ball ausleihen?“</a:t>
            </a:r>
            <a:endParaRPr spc="50" dirty="0">
              <a:latin typeface="Fibel Nord" panose="020B0603050302020204" pitchFamily="34" charset="0"/>
            </a:endParaRPr>
          </a:p>
          <a:p>
            <a:pPr>
              <a:lnSpc>
                <a:spcPct val="200000"/>
              </a:lnSpc>
              <a:defRPr/>
            </a:pPr>
            <a:r>
              <a:rPr lang="de-DE" sz="1800" spc="-150" dirty="0"/>
              <a:t>____________________</a:t>
            </a:r>
            <a:r>
              <a:rPr lang="de-DE" spc="50" dirty="0">
                <a:solidFill>
                  <a:schemeClr val="tx1"/>
                </a:solidFill>
                <a:latin typeface="Fibel Nord" panose="020B0603050302020204" pitchFamily="34" charset="0"/>
                <a:ea typeface="Noteworthy Light"/>
              </a:rPr>
              <a:t>  </a:t>
            </a:r>
            <a:r>
              <a:rPr lang="de-DE" spc="50" dirty="0">
                <a:solidFill>
                  <a:schemeClr val="tx1"/>
                </a:solidFill>
                <a:latin typeface="Fibel Nord" panose="020B0603050302020204" pitchFamily="34" charset="0"/>
              </a:rPr>
              <a:t> sie einen Ball ausgeliehen hatten, fingen sie an zu spielen. </a:t>
            </a:r>
          </a:p>
          <a:p>
            <a:pPr>
              <a:lnSpc>
                <a:spcPct val="200000"/>
              </a:lnSpc>
              <a:defRPr/>
            </a:pPr>
            <a:r>
              <a:rPr lang="de-DE" sz="1800" spc="-150" dirty="0"/>
              <a:t>____________________</a:t>
            </a:r>
            <a:r>
              <a:rPr lang="de-DE" spc="50" dirty="0">
                <a:solidFill>
                  <a:schemeClr val="tx1"/>
                </a:solidFill>
                <a:latin typeface="Fibel Nord" panose="020B0603050302020204" pitchFamily="34" charset="0"/>
                <a:ea typeface="Noteworthy Light"/>
              </a:rPr>
              <a:t> </a:t>
            </a:r>
            <a:r>
              <a:rPr lang="de-DE" spc="50" dirty="0">
                <a:solidFill>
                  <a:schemeClr val="tx1"/>
                </a:solidFill>
                <a:latin typeface="Fibel Nord" panose="020B0603050302020204" pitchFamily="34" charset="0"/>
              </a:rPr>
              <a:t>passierte ihnen jedoch etwas Blödes: Matteo warf den Ball so hoch, dass er im Baum hängen blieb. „Ich  komme an den Ball nicht ran“, rief Matteo verzweifelt. </a:t>
            </a:r>
            <a:r>
              <a:rPr lang="de-DE" sz="1800" spc="-150" dirty="0"/>
              <a:t>__________________________________________________________________</a:t>
            </a:r>
            <a:r>
              <a:rPr lang="de-DE" spc="50" dirty="0">
                <a:solidFill>
                  <a:schemeClr val="tx1"/>
                </a:solidFill>
                <a:latin typeface="Fibel Nord" panose="020B0603050302020204" pitchFamily="34" charset="0"/>
              </a:rPr>
              <a:t> kam der nette Hausmeister vorbei….</a:t>
            </a:r>
            <a:endParaRPr lang="de-DE" spc="50" dirty="0">
              <a:latin typeface="Fibel Nord" panose="020B0603050302020204" pitchFamily="34" charset="0"/>
            </a:endParaRPr>
          </a:p>
        </p:txBody>
      </p:sp>
      <p:sp>
        <p:nvSpPr>
          <p:cNvPr id="13" name="Textfeld 12"/>
          <p:cNvSpPr txBox="1"/>
          <p:nvPr/>
        </p:nvSpPr>
        <p:spPr bwMode="auto">
          <a:xfrm rot="21383478">
            <a:off x="592068" y="2079262"/>
            <a:ext cx="1053494" cy="338554"/>
          </a:xfrm>
          <a:custGeom>
            <a:avLst/>
            <a:gdLst>
              <a:gd name="connsiteX0" fmla="*/ 0 w 1282723"/>
              <a:gd name="connsiteY0" fmla="*/ 0 h 338554"/>
              <a:gd name="connsiteX1" fmla="*/ 414747 w 1282723"/>
              <a:gd name="connsiteY1" fmla="*/ 0 h 338554"/>
              <a:gd name="connsiteX2" fmla="*/ 829494 w 1282723"/>
              <a:gd name="connsiteY2" fmla="*/ 0 h 338554"/>
              <a:gd name="connsiteX3" fmla="*/ 1282723 w 1282723"/>
              <a:gd name="connsiteY3" fmla="*/ 0 h 338554"/>
              <a:gd name="connsiteX4" fmla="*/ 1282723 w 1282723"/>
              <a:gd name="connsiteY4" fmla="*/ 338554 h 338554"/>
              <a:gd name="connsiteX5" fmla="*/ 842321 w 1282723"/>
              <a:gd name="connsiteY5" fmla="*/ 338554 h 338554"/>
              <a:gd name="connsiteX6" fmla="*/ 389093 w 1282723"/>
              <a:gd name="connsiteY6" fmla="*/ 338554 h 338554"/>
              <a:gd name="connsiteX7" fmla="*/ 0 w 1282723"/>
              <a:gd name="connsiteY7" fmla="*/ 338554 h 338554"/>
              <a:gd name="connsiteX8" fmla="*/ 0 w 1282723"/>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2723" h="338554" fill="none" extrusionOk="0">
                <a:moveTo>
                  <a:pt x="0" y="0"/>
                </a:moveTo>
                <a:cubicBezTo>
                  <a:pt x="89429" y="-21646"/>
                  <a:pt x="250205" y="16446"/>
                  <a:pt x="414747" y="0"/>
                </a:cubicBezTo>
                <a:cubicBezTo>
                  <a:pt x="579289" y="-16446"/>
                  <a:pt x="683243" y="21981"/>
                  <a:pt x="829494" y="0"/>
                </a:cubicBezTo>
                <a:cubicBezTo>
                  <a:pt x="975745" y="-21981"/>
                  <a:pt x="1078078" y="24382"/>
                  <a:pt x="1282723" y="0"/>
                </a:cubicBezTo>
                <a:cubicBezTo>
                  <a:pt x="1313806" y="95553"/>
                  <a:pt x="1269125" y="197607"/>
                  <a:pt x="1282723" y="338554"/>
                </a:cubicBezTo>
                <a:cubicBezTo>
                  <a:pt x="1075310" y="353280"/>
                  <a:pt x="955044" y="313189"/>
                  <a:pt x="842321" y="338554"/>
                </a:cubicBezTo>
                <a:cubicBezTo>
                  <a:pt x="729598" y="363919"/>
                  <a:pt x="567568" y="289683"/>
                  <a:pt x="389093" y="338554"/>
                </a:cubicBezTo>
                <a:cubicBezTo>
                  <a:pt x="210618" y="387425"/>
                  <a:pt x="166443" y="300488"/>
                  <a:pt x="0" y="338554"/>
                </a:cubicBezTo>
                <a:cubicBezTo>
                  <a:pt x="-9398" y="181158"/>
                  <a:pt x="15634" y="156018"/>
                  <a:pt x="0" y="0"/>
                </a:cubicBezTo>
                <a:close/>
              </a:path>
              <a:path w="1282723" h="338554" stroke="0" extrusionOk="0">
                <a:moveTo>
                  <a:pt x="0" y="0"/>
                </a:moveTo>
                <a:cubicBezTo>
                  <a:pt x="195676" y="-33163"/>
                  <a:pt x="292251" y="5879"/>
                  <a:pt x="453229" y="0"/>
                </a:cubicBezTo>
                <a:cubicBezTo>
                  <a:pt x="614207" y="-5879"/>
                  <a:pt x="750354" y="19378"/>
                  <a:pt x="880803" y="0"/>
                </a:cubicBezTo>
                <a:cubicBezTo>
                  <a:pt x="1011252" y="-19378"/>
                  <a:pt x="1168991" y="27813"/>
                  <a:pt x="1282723" y="0"/>
                </a:cubicBezTo>
                <a:cubicBezTo>
                  <a:pt x="1307020" y="110343"/>
                  <a:pt x="1276082" y="205892"/>
                  <a:pt x="1282723" y="338554"/>
                </a:cubicBezTo>
                <a:cubicBezTo>
                  <a:pt x="1122398" y="384285"/>
                  <a:pt x="1026683" y="321298"/>
                  <a:pt x="855149" y="338554"/>
                </a:cubicBezTo>
                <a:cubicBezTo>
                  <a:pt x="683615" y="355810"/>
                  <a:pt x="589120" y="298226"/>
                  <a:pt x="453229" y="338554"/>
                </a:cubicBezTo>
                <a:cubicBezTo>
                  <a:pt x="317338" y="378882"/>
                  <a:pt x="98317" y="285126"/>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Zu Beginn </a:t>
            </a:r>
            <a:endParaRPr dirty="0"/>
          </a:p>
        </p:txBody>
      </p:sp>
      <p:sp>
        <p:nvSpPr>
          <p:cNvPr id="14" name="Textfeld 13"/>
          <p:cNvSpPr txBox="1"/>
          <p:nvPr/>
        </p:nvSpPr>
        <p:spPr bwMode="auto">
          <a:xfrm>
            <a:off x="626847" y="2692201"/>
            <a:ext cx="1523173" cy="338554"/>
          </a:xfrm>
          <a:custGeom>
            <a:avLst/>
            <a:gdLst>
              <a:gd name="connsiteX0" fmla="*/ 0 w 1866217"/>
              <a:gd name="connsiteY0" fmla="*/ 0 h 338554"/>
              <a:gd name="connsiteX1" fmla="*/ 429230 w 1866217"/>
              <a:gd name="connsiteY1" fmla="*/ 0 h 338554"/>
              <a:gd name="connsiteX2" fmla="*/ 877122 w 1866217"/>
              <a:gd name="connsiteY2" fmla="*/ 0 h 338554"/>
              <a:gd name="connsiteX3" fmla="*/ 1306352 w 1866217"/>
              <a:gd name="connsiteY3" fmla="*/ 0 h 338554"/>
              <a:gd name="connsiteX4" fmla="*/ 1866217 w 1866217"/>
              <a:gd name="connsiteY4" fmla="*/ 0 h 338554"/>
              <a:gd name="connsiteX5" fmla="*/ 1866217 w 1866217"/>
              <a:gd name="connsiteY5" fmla="*/ 338554 h 338554"/>
              <a:gd name="connsiteX6" fmla="*/ 1399663 w 1866217"/>
              <a:gd name="connsiteY6" fmla="*/ 338554 h 338554"/>
              <a:gd name="connsiteX7" fmla="*/ 970433 w 1866217"/>
              <a:gd name="connsiteY7" fmla="*/ 338554 h 338554"/>
              <a:gd name="connsiteX8" fmla="*/ 559865 w 1866217"/>
              <a:gd name="connsiteY8" fmla="*/ 338554 h 338554"/>
              <a:gd name="connsiteX9" fmla="*/ 0 w 1866217"/>
              <a:gd name="connsiteY9" fmla="*/ 338554 h 338554"/>
              <a:gd name="connsiteX10" fmla="*/ 0 w 1866217"/>
              <a:gd name="connsiteY10"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6217" h="338554" fill="none" extrusionOk="0">
                <a:moveTo>
                  <a:pt x="0" y="0"/>
                </a:moveTo>
                <a:cubicBezTo>
                  <a:pt x="155552" y="-37686"/>
                  <a:pt x="234506" y="24961"/>
                  <a:pt x="429230" y="0"/>
                </a:cubicBezTo>
                <a:cubicBezTo>
                  <a:pt x="623954" y="-24961"/>
                  <a:pt x="733631" y="17582"/>
                  <a:pt x="877122" y="0"/>
                </a:cubicBezTo>
                <a:cubicBezTo>
                  <a:pt x="1020613" y="-17582"/>
                  <a:pt x="1181262" y="6494"/>
                  <a:pt x="1306352" y="0"/>
                </a:cubicBezTo>
                <a:cubicBezTo>
                  <a:pt x="1431442" y="-6494"/>
                  <a:pt x="1703263" y="57953"/>
                  <a:pt x="1866217" y="0"/>
                </a:cubicBezTo>
                <a:cubicBezTo>
                  <a:pt x="1897425" y="163589"/>
                  <a:pt x="1828191" y="195017"/>
                  <a:pt x="1866217" y="338554"/>
                </a:cubicBezTo>
                <a:cubicBezTo>
                  <a:pt x="1765279" y="356563"/>
                  <a:pt x="1521398" y="297804"/>
                  <a:pt x="1399663" y="338554"/>
                </a:cubicBezTo>
                <a:cubicBezTo>
                  <a:pt x="1277928" y="379304"/>
                  <a:pt x="1060127" y="314043"/>
                  <a:pt x="970433" y="338554"/>
                </a:cubicBezTo>
                <a:cubicBezTo>
                  <a:pt x="880739" y="363065"/>
                  <a:pt x="756828" y="298305"/>
                  <a:pt x="559865" y="338554"/>
                </a:cubicBezTo>
                <a:cubicBezTo>
                  <a:pt x="362902" y="378803"/>
                  <a:pt x="210240" y="277534"/>
                  <a:pt x="0" y="338554"/>
                </a:cubicBezTo>
                <a:cubicBezTo>
                  <a:pt x="-6074" y="253378"/>
                  <a:pt x="13361" y="82703"/>
                  <a:pt x="0" y="0"/>
                </a:cubicBezTo>
                <a:close/>
              </a:path>
              <a:path w="1866217" h="338554" stroke="0" extrusionOk="0">
                <a:moveTo>
                  <a:pt x="0" y="0"/>
                </a:moveTo>
                <a:cubicBezTo>
                  <a:pt x="228014" y="-53741"/>
                  <a:pt x="329258" y="5630"/>
                  <a:pt x="503879" y="0"/>
                </a:cubicBezTo>
                <a:cubicBezTo>
                  <a:pt x="678500" y="-5630"/>
                  <a:pt x="740921" y="51149"/>
                  <a:pt x="970433" y="0"/>
                </a:cubicBezTo>
                <a:cubicBezTo>
                  <a:pt x="1199945" y="-51149"/>
                  <a:pt x="1308793" y="41748"/>
                  <a:pt x="1399663" y="0"/>
                </a:cubicBezTo>
                <a:cubicBezTo>
                  <a:pt x="1490533" y="-41748"/>
                  <a:pt x="1683972" y="16678"/>
                  <a:pt x="1866217" y="0"/>
                </a:cubicBezTo>
                <a:cubicBezTo>
                  <a:pt x="1869216" y="135697"/>
                  <a:pt x="1845601" y="251439"/>
                  <a:pt x="1866217" y="338554"/>
                </a:cubicBezTo>
                <a:cubicBezTo>
                  <a:pt x="1673467" y="347942"/>
                  <a:pt x="1626728" y="332707"/>
                  <a:pt x="1399663" y="338554"/>
                </a:cubicBezTo>
                <a:cubicBezTo>
                  <a:pt x="1172598" y="344401"/>
                  <a:pt x="1075621" y="292466"/>
                  <a:pt x="914446" y="338554"/>
                </a:cubicBezTo>
                <a:cubicBezTo>
                  <a:pt x="753271" y="384642"/>
                  <a:pt x="532833" y="292749"/>
                  <a:pt x="429230" y="338554"/>
                </a:cubicBezTo>
                <a:cubicBezTo>
                  <a:pt x="325627" y="384359"/>
                  <a:pt x="100147" y="331500"/>
                  <a:pt x="0" y="338554"/>
                </a:cubicBezTo>
                <a:cubicBezTo>
                  <a:pt x="-14900" y="257866"/>
                  <a:pt x="25282" y="123185"/>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Nach einiger Zeit</a:t>
            </a:r>
            <a:endParaRPr dirty="0"/>
          </a:p>
        </p:txBody>
      </p:sp>
      <p:sp>
        <p:nvSpPr>
          <p:cNvPr id="15" name="Textfeld 14"/>
          <p:cNvSpPr txBox="1"/>
          <p:nvPr/>
        </p:nvSpPr>
        <p:spPr bwMode="auto">
          <a:xfrm rot="21383478">
            <a:off x="5051525" y="2737068"/>
            <a:ext cx="936475" cy="338554"/>
          </a:xfrm>
          <a:custGeom>
            <a:avLst/>
            <a:gdLst>
              <a:gd name="connsiteX0" fmla="*/ 0 w 1305165"/>
              <a:gd name="connsiteY0" fmla="*/ 0 h 338554"/>
              <a:gd name="connsiteX1" fmla="*/ 422003 w 1305165"/>
              <a:gd name="connsiteY1" fmla="*/ 0 h 338554"/>
              <a:gd name="connsiteX2" fmla="*/ 844007 w 1305165"/>
              <a:gd name="connsiteY2" fmla="*/ 0 h 338554"/>
              <a:gd name="connsiteX3" fmla="*/ 1305165 w 1305165"/>
              <a:gd name="connsiteY3" fmla="*/ 0 h 338554"/>
              <a:gd name="connsiteX4" fmla="*/ 1305165 w 1305165"/>
              <a:gd name="connsiteY4" fmla="*/ 338554 h 338554"/>
              <a:gd name="connsiteX5" fmla="*/ 857058 w 1305165"/>
              <a:gd name="connsiteY5" fmla="*/ 338554 h 338554"/>
              <a:gd name="connsiteX6" fmla="*/ 395900 w 1305165"/>
              <a:gd name="connsiteY6" fmla="*/ 338554 h 338554"/>
              <a:gd name="connsiteX7" fmla="*/ 0 w 1305165"/>
              <a:gd name="connsiteY7" fmla="*/ 338554 h 338554"/>
              <a:gd name="connsiteX8" fmla="*/ 0 w 1305165"/>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165" h="338554" fill="none" extrusionOk="0">
                <a:moveTo>
                  <a:pt x="0" y="0"/>
                </a:moveTo>
                <a:cubicBezTo>
                  <a:pt x="142146" y="-18738"/>
                  <a:pt x="222486" y="48628"/>
                  <a:pt x="422003" y="0"/>
                </a:cubicBezTo>
                <a:cubicBezTo>
                  <a:pt x="621520" y="-48628"/>
                  <a:pt x="712412" y="16775"/>
                  <a:pt x="844007" y="0"/>
                </a:cubicBezTo>
                <a:cubicBezTo>
                  <a:pt x="975602" y="-16775"/>
                  <a:pt x="1173653" y="13373"/>
                  <a:pt x="1305165" y="0"/>
                </a:cubicBezTo>
                <a:cubicBezTo>
                  <a:pt x="1336248" y="95553"/>
                  <a:pt x="1291567" y="197607"/>
                  <a:pt x="1305165" y="338554"/>
                </a:cubicBezTo>
                <a:cubicBezTo>
                  <a:pt x="1136199" y="344059"/>
                  <a:pt x="1015163" y="322785"/>
                  <a:pt x="857058" y="338554"/>
                </a:cubicBezTo>
                <a:cubicBezTo>
                  <a:pt x="698953" y="354323"/>
                  <a:pt x="594843" y="327396"/>
                  <a:pt x="395900" y="338554"/>
                </a:cubicBezTo>
                <a:cubicBezTo>
                  <a:pt x="196957" y="349712"/>
                  <a:pt x="116639" y="299552"/>
                  <a:pt x="0" y="338554"/>
                </a:cubicBezTo>
                <a:cubicBezTo>
                  <a:pt x="-9398" y="181158"/>
                  <a:pt x="15634" y="156018"/>
                  <a:pt x="0" y="0"/>
                </a:cubicBezTo>
                <a:close/>
              </a:path>
              <a:path w="1305165" h="338554" stroke="0" extrusionOk="0">
                <a:moveTo>
                  <a:pt x="0" y="0"/>
                </a:moveTo>
                <a:cubicBezTo>
                  <a:pt x="140373" y="-13527"/>
                  <a:pt x="300375" y="41308"/>
                  <a:pt x="461158" y="0"/>
                </a:cubicBezTo>
                <a:cubicBezTo>
                  <a:pt x="621941" y="-41308"/>
                  <a:pt x="718019" y="25958"/>
                  <a:pt x="896213" y="0"/>
                </a:cubicBezTo>
                <a:cubicBezTo>
                  <a:pt x="1074408" y="-25958"/>
                  <a:pt x="1166757" y="2313"/>
                  <a:pt x="1305165" y="0"/>
                </a:cubicBezTo>
                <a:cubicBezTo>
                  <a:pt x="1329462" y="110343"/>
                  <a:pt x="1298524" y="205892"/>
                  <a:pt x="1305165" y="338554"/>
                </a:cubicBezTo>
                <a:cubicBezTo>
                  <a:pt x="1113719" y="346319"/>
                  <a:pt x="1019102" y="319168"/>
                  <a:pt x="870110" y="338554"/>
                </a:cubicBezTo>
                <a:cubicBezTo>
                  <a:pt x="721118" y="357940"/>
                  <a:pt x="579885" y="332293"/>
                  <a:pt x="461158" y="338554"/>
                </a:cubicBezTo>
                <a:cubicBezTo>
                  <a:pt x="342431" y="344815"/>
                  <a:pt x="125453" y="320189"/>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Nachdem </a:t>
            </a:r>
            <a:endParaRPr dirty="0"/>
          </a:p>
        </p:txBody>
      </p:sp>
      <p:sp>
        <p:nvSpPr>
          <p:cNvPr id="16" name="Textfeld 15"/>
          <p:cNvSpPr txBox="1"/>
          <p:nvPr/>
        </p:nvSpPr>
        <p:spPr bwMode="auto">
          <a:xfrm rot="21383478">
            <a:off x="4164142" y="2172687"/>
            <a:ext cx="2185214" cy="338554"/>
          </a:xfrm>
          <a:custGeom>
            <a:avLst/>
            <a:gdLst>
              <a:gd name="connsiteX0" fmla="*/ 0 w 2674130"/>
              <a:gd name="connsiteY0" fmla="*/ 0 h 338554"/>
              <a:gd name="connsiteX1" fmla="*/ 481343 w 2674130"/>
              <a:gd name="connsiteY1" fmla="*/ 0 h 338554"/>
              <a:gd name="connsiteX2" fmla="*/ 1016169 w 2674130"/>
              <a:gd name="connsiteY2" fmla="*/ 0 h 338554"/>
              <a:gd name="connsiteX3" fmla="*/ 1524254 w 2674130"/>
              <a:gd name="connsiteY3" fmla="*/ 0 h 338554"/>
              <a:gd name="connsiteX4" fmla="*/ 2112563 w 2674130"/>
              <a:gd name="connsiteY4" fmla="*/ 0 h 338554"/>
              <a:gd name="connsiteX5" fmla="*/ 2674130 w 2674130"/>
              <a:gd name="connsiteY5" fmla="*/ 0 h 338554"/>
              <a:gd name="connsiteX6" fmla="*/ 2674130 w 2674130"/>
              <a:gd name="connsiteY6" fmla="*/ 338554 h 338554"/>
              <a:gd name="connsiteX7" fmla="*/ 2085821 w 2674130"/>
              <a:gd name="connsiteY7" fmla="*/ 338554 h 338554"/>
              <a:gd name="connsiteX8" fmla="*/ 1497513 w 2674130"/>
              <a:gd name="connsiteY8" fmla="*/ 338554 h 338554"/>
              <a:gd name="connsiteX9" fmla="*/ 1016169 w 2674130"/>
              <a:gd name="connsiteY9" fmla="*/ 338554 h 338554"/>
              <a:gd name="connsiteX10" fmla="*/ 0 w 2674130"/>
              <a:gd name="connsiteY10" fmla="*/ 338554 h 338554"/>
              <a:gd name="connsiteX11" fmla="*/ 0 w 2674130"/>
              <a:gd name="connsiteY11"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130" h="338554" fill="none" extrusionOk="0">
                <a:moveTo>
                  <a:pt x="0" y="0"/>
                </a:moveTo>
                <a:cubicBezTo>
                  <a:pt x="221917" y="-41328"/>
                  <a:pt x="283763" y="20605"/>
                  <a:pt x="481343" y="0"/>
                </a:cubicBezTo>
                <a:cubicBezTo>
                  <a:pt x="678923" y="-20605"/>
                  <a:pt x="848765" y="22699"/>
                  <a:pt x="1016169" y="0"/>
                </a:cubicBezTo>
                <a:cubicBezTo>
                  <a:pt x="1183573" y="-22699"/>
                  <a:pt x="1381846" y="1538"/>
                  <a:pt x="1524254" y="0"/>
                </a:cubicBezTo>
                <a:cubicBezTo>
                  <a:pt x="1666663" y="-1538"/>
                  <a:pt x="1914258" y="70330"/>
                  <a:pt x="2112563" y="0"/>
                </a:cubicBezTo>
                <a:cubicBezTo>
                  <a:pt x="2310868" y="-70330"/>
                  <a:pt x="2487078" y="58606"/>
                  <a:pt x="2674130" y="0"/>
                </a:cubicBezTo>
                <a:cubicBezTo>
                  <a:pt x="2699122" y="80970"/>
                  <a:pt x="2634997" y="247561"/>
                  <a:pt x="2674130" y="338554"/>
                </a:cubicBezTo>
                <a:cubicBezTo>
                  <a:pt x="2458086" y="371439"/>
                  <a:pt x="2273041" y="268129"/>
                  <a:pt x="2085821" y="338554"/>
                </a:cubicBezTo>
                <a:cubicBezTo>
                  <a:pt x="1898601" y="408979"/>
                  <a:pt x="1640395" y="280413"/>
                  <a:pt x="1497513" y="338554"/>
                </a:cubicBezTo>
                <a:cubicBezTo>
                  <a:pt x="1354631" y="396695"/>
                  <a:pt x="1247694" y="281899"/>
                  <a:pt x="1016169" y="338554"/>
                </a:cubicBezTo>
                <a:cubicBezTo>
                  <a:pt x="784644" y="395209"/>
                  <a:pt x="392526" y="230286"/>
                  <a:pt x="0" y="338554"/>
                </a:cubicBezTo>
                <a:cubicBezTo>
                  <a:pt x="-25024" y="260518"/>
                  <a:pt x="21864" y="121231"/>
                  <a:pt x="0" y="0"/>
                </a:cubicBezTo>
                <a:close/>
              </a:path>
              <a:path w="2674130" h="338554" stroke="0" extrusionOk="0">
                <a:moveTo>
                  <a:pt x="0" y="0"/>
                </a:moveTo>
                <a:cubicBezTo>
                  <a:pt x="219163" y="-270"/>
                  <a:pt x="437533" y="1884"/>
                  <a:pt x="588309" y="0"/>
                </a:cubicBezTo>
                <a:cubicBezTo>
                  <a:pt x="739085" y="-1884"/>
                  <a:pt x="855991" y="14932"/>
                  <a:pt x="1123135" y="0"/>
                </a:cubicBezTo>
                <a:cubicBezTo>
                  <a:pt x="1390279" y="-14932"/>
                  <a:pt x="1443048" y="55752"/>
                  <a:pt x="1604478" y="0"/>
                </a:cubicBezTo>
                <a:cubicBezTo>
                  <a:pt x="1765908" y="-55752"/>
                  <a:pt x="2021087" y="46871"/>
                  <a:pt x="2139304" y="0"/>
                </a:cubicBezTo>
                <a:cubicBezTo>
                  <a:pt x="2257521" y="-46871"/>
                  <a:pt x="2422157" y="51283"/>
                  <a:pt x="2674130" y="0"/>
                </a:cubicBezTo>
                <a:cubicBezTo>
                  <a:pt x="2699637" y="73085"/>
                  <a:pt x="2673863" y="191472"/>
                  <a:pt x="2674130" y="338554"/>
                </a:cubicBezTo>
                <a:cubicBezTo>
                  <a:pt x="2459469" y="374046"/>
                  <a:pt x="2385174" y="292247"/>
                  <a:pt x="2219528" y="338554"/>
                </a:cubicBezTo>
                <a:cubicBezTo>
                  <a:pt x="2053882" y="384861"/>
                  <a:pt x="1818254" y="319524"/>
                  <a:pt x="1657961" y="338554"/>
                </a:cubicBezTo>
                <a:cubicBezTo>
                  <a:pt x="1497668" y="357584"/>
                  <a:pt x="1407926" y="321359"/>
                  <a:pt x="1203358" y="338554"/>
                </a:cubicBezTo>
                <a:cubicBezTo>
                  <a:pt x="998790" y="355749"/>
                  <a:pt x="855332" y="284434"/>
                  <a:pt x="695274" y="338554"/>
                </a:cubicBezTo>
                <a:cubicBezTo>
                  <a:pt x="535216" y="392674"/>
                  <a:pt x="187308" y="327499"/>
                  <a:pt x="0" y="338554"/>
                </a:cubicBezTo>
                <a:cubicBezTo>
                  <a:pt x="-35126" y="250523"/>
                  <a:pt x="1256" y="74901"/>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Genau in diesem Moment </a:t>
            </a:r>
            <a:endParaRPr dirty="0"/>
          </a:p>
        </p:txBody>
      </p:sp>
      <p:sp>
        <p:nvSpPr>
          <p:cNvPr id="20" name="Textfeld 19"/>
          <p:cNvSpPr txBox="1"/>
          <p:nvPr/>
        </p:nvSpPr>
        <p:spPr bwMode="auto">
          <a:xfrm>
            <a:off x="1946673" y="2055317"/>
            <a:ext cx="1386918" cy="338554"/>
          </a:xfrm>
          <a:custGeom>
            <a:avLst/>
            <a:gdLst>
              <a:gd name="connsiteX0" fmla="*/ 0 w 1662635"/>
              <a:gd name="connsiteY0" fmla="*/ 0 h 338554"/>
              <a:gd name="connsiteX1" fmla="*/ 537585 w 1662635"/>
              <a:gd name="connsiteY1" fmla="*/ 0 h 338554"/>
              <a:gd name="connsiteX2" fmla="*/ 1075171 w 1662635"/>
              <a:gd name="connsiteY2" fmla="*/ 0 h 338554"/>
              <a:gd name="connsiteX3" fmla="*/ 1662635 w 1662635"/>
              <a:gd name="connsiteY3" fmla="*/ 0 h 338554"/>
              <a:gd name="connsiteX4" fmla="*/ 1662635 w 1662635"/>
              <a:gd name="connsiteY4" fmla="*/ 338554 h 338554"/>
              <a:gd name="connsiteX5" fmla="*/ 1091797 w 1662635"/>
              <a:gd name="connsiteY5" fmla="*/ 338554 h 338554"/>
              <a:gd name="connsiteX6" fmla="*/ 504333 w 1662635"/>
              <a:gd name="connsiteY6" fmla="*/ 338554 h 338554"/>
              <a:gd name="connsiteX7" fmla="*/ 0 w 1662635"/>
              <a:gd name="connsiteY7" fmla="*/ 338554 h 338554"/>
              <a:gd name="connsiteX8" fmla="*/ 0 w 1662635"/>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635" h="338554" fill="none" extrusionOk="0">
                <a:moveTo>
                  <a:pt x="0" y="0"/>
                </a:moveTo>
                <a:cubicBezTo>
                  <a:pt x="164896" y="-27869"/>
                  <a:pt x="340422" y="46307"/>
                  <a:pt x="537585" y="0"/>
                </a:cubicBezTo>
                <a:cubicBezTo>
                  <a:pt x="734748" y="-46307"/>
                  <a:pt x="925396" y="50333"/>
                  <a:pt x="1075171" y="0"/>
                </a:cubicBezTo>
                <a:cubicBezTo>
                  <a:pt x="1224946" y="-50333"/>
                  <a:pt x="1488844" y="63314"/>
                  <a:pt x="1662635" y="0"/>
                </a:cubicBezTo>
                <a:cubicBezTo>
                  <a:pt x="1693718" y="95553"/>
                  <a:pt x="1649037" y="197607"/>
                  <a:pt x="1662635" y="338554"/>
                </a:cubicBezTo>
                <a:cubicBezTo>
                  <a:pt x="1504069" y="404679"/>
                  <a:pt x="1315893" y="273847"/>
                  <a:pt x="1091797" y="338554"/>
                </a:cubicBezTo>
                <a:cubicBezTo>
                  <a:pt x="867701" y="403261"/>
                  <a:pt x="789199" y="334265"/>
                  <a:pt x="504333" y="338554"/>
                </a:cubicBezTo>
                <a:cubicBezTo>
                  <a:pt x="219467" y="342843"/>
                  <a:pt x="147964" y="283052"/>
                  <a:pt x="0" y="338554"/>
                </a:cubicBezTo>
                <a:cubicBezTo>
                  <a:pt x="-9398" y="181158"/>
                  <a:pt x="15634" y="156018"/>
                  <a:pt x="0" y="0"/>
                </a:cubicBezTo>
                <a:close/>
              </a:path>
              <a:path w="1662635" h="338554" stroke="0" extrusionOk="0">
                <a:moveTo>
                  <a:pt x="0" y="0"/>
                </a:moveTo>
                <a:cubicBezTo>
                  <a:pt x="259610" y="-9097"/>
                  <a:pt x="452423" y="9404"/>
                  <a:pt x="587464" y="0"/>
                </a:cubicBezTo>
                <a:cubicBezTo>
                  <a:pt x="722505" y="-9404"/>
                  <a:pt x="870209" y="59272"/>
                  <a:pt x="1141676" y="0"/>
                </a:cubicBezTo>
                <a:cubicBezTo>
                  <a:pt x="1413143" y="-59272"/>
                  <a:pt x="1512108" y="60898"/>
                  <a:pt x="1662635" y="0"/>
                </a:cubicBezTo>
                <a:cubicBezTo>
                  <a:pt x="1686932" y="110343"/>
                  <a:pt x="1655994" y="205892"/>
                  <a:pt x="1662635" y="338554"/>
                </a:cubicBezTo>
                <a:cubicBezTo>
                  <a:pt x="1518368" y="356776"/>
                  <a:pt x="1248716" y="290019"/>
                  <a:pt x="1108423" y="338554"/>
                </a:cubicBezTo>
                <a:cubicBezTo>
                  <a:pt x="968130" y="387089"/>
                  <a:pt x="797018" y="328845"/>
                  <a:pt x="587464" y="338554"/>
                </a:cubicBezTo>
                <a:cubicBezTo>
                  <a:pt x="377910" y="348263"/>
                  <a:pt x="215169" y="324040"/>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Am ersten Tag</a:t>
            </a:r>
            <a:endParaRPr dirty="0"/>
          </a:p>
        </p:txBody>
      </p:sp>
      <p:sp>
        <p:nvSpPr>
          <p:cNvPr id="22" name="Textfeld 21"/>
          <p:cNvSpPr txBox="1"/>
          <p:nvPr/>
        </p:nvSpPr>
        <p:spPr bwMode="auto">
          <a:xfrm>
            <a:off x="3012966" y="2750252"/>
            <a:ext cx="930063" cy="338554"/>
          </a:xfrm>
          <a:custGeom>
            <a:avLst/>
            <a:gdLst>
              <a:gd name="connsiteX0" fmla="*/ 0 w 1205779"/>
              <a:gd name="connsiteY0" fmla="*/ 0 h 338554"/>
              <a:gd name="connsiteX1" fmla="*/ 389869 w 1205779"/>
              <a:gd name="connsiteY1" fmla="*/ 0 h 338554"/>
              <a:gd name="connsiteX2" fmla="*/ 779737 w 1205779"/>
              <a:gd name="connsiteY2" fmla="*/ 0 h 338554"/>
              <a:gd name="connsiteX3" fmla="*/ 1205779 w 1205779"/>
              <a:gd name="connsiteY3" fmla="*/ 0 h 338554"/>
              <a:gd name="connsiteX4" fmla="*/ 1205779 w 1205779"/>
              <a:gd name="connsiteY4" fmla="*/ 338554 h 338554"/>
              <a:gd name="connsiteX5" fmla="*/ 791795 w 1205779"/>
              <a:gd name="connsiteY5" fmla="*/ 338554 h 338554"/>
              <a:gd name="connsiteX6" fmla="*/ 365753 w 1205779"/>
              <a:gd name="connsiteY6" fmla="*/ 338554 h 338554"/>
              <a:gd name="connsiteX7" fmla="*/ 0 w 1205779"/>
              <a:gd name="connsiteY7" fmla="*/ 338554 h 338554"/>
              <a:gd name="connsiteX8" fmla="*/ 0 w 1205779"/>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779" h="338554" fill="none" extrusionOk="0">
                <a:moveTo>
                  <a:pt x="0" y="0"/>
                </a:moveTo>
                <a:cubicBezTo>
                  <a:pt x="144060" y="-11683"/>
                  <a:pt x="298264" y="15774"/>
                  <a:pt x="389869" y="0"/>
                </a:cubicBezTo>
                <a:cubicBezTo>
                  <a:pt x="481474" y="-15774"/>
                  <a:pt x="610280" y="7978"/>
                  <a:pt x="779737" y="0"/>
                </a:cubicBezTo>
                <a:cubicBezTo>
                  <a:pt x="949194" y="-7978"/>
                  <a:pt x="1087993" y="4486"/>
                  <a:pt x="1205779" y="0"/>
                </a:cubicBezTo>
                <a:cubicBezTo>
                  <a:pt x="1236862" y="95553"/>
                  <a:pt x="1192181" y="197607"/>
                  <a:pt x="1205779" y="338554"/>
                </a:cubicBezTo>
                <a:cubicBezTo>
                  <a:pt x="1035111" y="378299"/>
                  <a:pt x="885684" y="319452"/>
                  <a:pt x="791795" y="338554"/>
                </a:cubicBezTo>
                <a:cubicBezTo>
                  <a:pt x="697906" y="357656"/>
                  <a:pt x="477012" y="295376"/>
                  <a:pt x="365753" y="338554"/>
                </a:cubicBezTo>
                <a:cubicBezTo>
                  <a:pt x="254494" y="381732"/>
                  <a:pt x="152733" y="329057"/>
                  <a:pt x="0" y="338554"/>
                </a:cubicBezTo>
                <a:cubicBezTo>
                  <a:pt x="-9398" y="181158"/>
                  <a:pt x="15634" y="156018"/>
                  <a:pt x="0" y="0"/>
                </a:cubicBezTo>
                <a:close/>
              </a:path>
              <a:path w="1205779" h="338554" stroke="0" extrusionOk="0">
                <a:moveTo>
                  <a:pt x="0" y="0"/>
                </a:moveTo>
                <a:cubicBezTo>
                  <a:pt x="136926" y="-36001"/>
                  <a:pt x="297125" y="3176"/>
                  <a:pt x="426042" y="0"/>
                </a:cubicBezTo>
                <a:cubicBezTo>
                  <a:pt x="554959" y="-3176"/>
                  <a:pt x="720596" y="40621"/>
                  <a:pt x="827968" y="0"/>
                </a:cubicBezTo>
                <a:cubicBezTo>
                  <a:pt x="935340" y="-40621"/>
                  <a:pt x="1098751" y="28241"/>
                  <a:pt x="1205779" y="0"/>
                </a:cubicBezTo>
                <a:cubicBezTo>
                  <a:pt x="1230076" y="110343"/>
                  <a:pt x="1199138" y="205892"/>
                  <a:pt x="1205779" y="338554"/>
                </a:cubicBezTo>
                <a:cubicBezTo>
                  <a:pt x="1070330" y="368263"/>
                  <a:pt x="958719" y="334357"/>
                  <a:pt x="803853" y="338554"/>
                </a:cubicBezTo>
                <a:cubicBezTo>
                  <a:pt x="648987" y="342751"/>
                  <a:pt x="554335" y="335456"/>
                  <a:pt x="426042" y="338554"/>
                </a:cubicBezTo>
                <a:cubicBezTo>
                  <a:pt x="297749" y="341652"/>
                  <a:pt x="138218" y="301401"/>
                  <a:pt x="0" y="338554"/>
                </a:cubicBezTo>
                <a:cubicBezTo>
                  <a:pt x="-35008" y="171395"/>
                  <a:pt x="14602" y="138659"/>
                  <a:pt x="0" y="0"/>
                </a:cubicBezTo>
                <a:close/>
              </a:path>
            </a:pathLst>
          </a:custGeom>
          <a:solidFill>
            <a:srgbClr val="FFF5ED"/>
          </a:solidFill>
          <a:ln w="12700" cap="flat">
            <a:solidFill>
              <a:srgbClr val="DA9B72"/>
            </a:solidFill>
            <a:miter lim="400000"/>
          </a:ln>
        </p:spPr>
        <p:style>
          <a:lnRef idx="0">
            <a:srgbClr val="000000"/>
          </a:lnRef>
          <a:fillRef idx="0">
            <a:srgbClr val="000000"/>
          </a:fillRef>
          <a:effectRef idx="0">
            <a:srgbClr val="000000"/>
          </a:effectRef>
          <a:fontRef idx="none"/>
        </p:style>
        <p:txBody>
          <a:bodyPr wrap="none" rtlCol="0">
            <a:spAutoFit/>
          </a:bodyPr>
          <a:lstStyle/>
          <a:p>
            <a:pPr algn="ctr">
              <a:defRPr/>
            </a:pPr>
            <a:r>
              <a:rPr lang="de-DE" sz="1600" dirty="0">
                <a:solidFill>
                  <a:schemeClr val="accent1">
                    <a:lumMod val="75000"/>
                  </a:schemeClr>
                </a:solidFill>
                <a:latin typeface="Noteworthy Light"/>
                <a:ea typeface="Noteworthy Light"/>
              </a:rPr>
              <a:t>Plötzlich </a:t>
            </a:r>
            <a:endParaRPr dirty="0"/>
          </a:p>
        </p:txBody>
      </p:sp>
      <p:sp>
        <p:nvSpPr>
          <p:cNvPr id="25" name="Slide Number Placeholder 3">
            <a:extLst>
              <a:ext uri="{FF2B5EF4-FFF2-40B4-BE49-F238E27FC236}">
                <a16:creationId xmlns:a16="http://schemas.microsoft.com/office/drawing/2014/main" id="{69866C97-ABCC-4210-94D2-C81E4DBDC4F4}"/>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91</a:t>
            </a:fld>
            <a:endParaRPr lang="de-DE" dirty="0"/>
          </a:p>
        </p:txBody>
      </p:sp>
      <p:sp>
        <p:nvSpPr>
          <p:cNvPr id="28" name="Rectangle 7">
            <a:extLst>
              <a:ext uri="{FF2B5EF4-FFF2-40B4-BE49-F238E27FC236}">
                <a16:creationId xmlns:a16="http://schemas.microsoft.com/office/drawing/2014/main" id="{231FA0FD-58EA-46F4-9823-FF905BE36C28}"/>
              </a:ext>
            </a:extLst>
          </p:cNvPr>
          <p:cNvSpPr/>
          <p:nvPr/>
        </p:nvSpPr>
        <p:spPr bwMode="auto">
          <a:xfrm>
            <a:off x="-251724" y="865960"/>
            <a:ext cx="7620000" cy="271179"/>
          </a:xfrm>
          <a:prstGeom prst="rect">
            <a:avLst/>
          </a:prstGeom>
          <a:solidFill>
            <a:srgbClr val="E7E6E6"/>
          </a:solidFill>
          <a:ln w="12700">
            <a:miter lim="400000"/>
          </a:ln>
        </p:spPr>
        <p:txBody>
          <a:bodyPr lIns="45718" tIns="45718" rIns="45718" bIns="45718" anchor="ctr"/>
          <a:lstStyle/>
          <a:p>
            <a:pPr algn="ctr">
              <a:defRPr>
                <a:solidFill>
                  <a:srgbClr val="FFFFFF"/>
                </a:solidFill>
                <a:latin typeface="Fibel Nord"/>
                <a:ea typeface="Fibel Nord"/>
                <a:cs typeface="Fibel Nord"/>
              </a:defRPr>
            </a:pPr>
            <a:endParaRPr/>
          </a:p>
        </p:txBody>
      </p:sp>
      <p:pic>
        <p:nvPicPr>
          <p:cNvPr id="19" name="Picture 4" descr="Icon, Symbol, Stift, Bleistift, Design">
            <a:extLst>
              <a:ext uri="{FF2B5EF4-FFF2-40B4-BE49-F238E27FC236}">
                <a16:creationId xmlns:a16="http://schemas.microsoft.com/office/drawing/2014/main" id="{96CB68F3-CE79-40C5-9E1E-7C6B85E5D05B}"/>
              </a:ext>
            </a:extLst>
          </p:cNvPr>
          <p:cNvPicPr>
            <a:picLocks noChangeAspect="1" noChangeArrowheads="1"/>
          </p:cNvPicPr>
          <p:nvPr/>
        </p:nvPicPr>
        <p:blipFill>
          <a:blip r:embed="rId2">
            <a:duotone>
              <a:schemeClr val="accent6">
                <a:shade val="45000"/>
                <a:satMod val="135000"/>
              </a:schemeClr>
              <a:prstClr val="white"/>
            </a:duotone>
          </a:blip>
          <a:stretch/>
        </p:blipFill>
        <p:spPr bwMode="auto">
          <a:xfrm>
            <a:off x="5799221" y="1206561"/>
            <a:ext cx="594960" cy="594960"/>
          </a:xfrm>
          <a:prstGeom prst="rect">
            <a:avLst/>
          </a:prstGeom>
          <a:noFill/>
          <a:ln>
            <a:noFill/>
          </a:ln>
        </p:spPr>
      </p:pic>
    </p:spTree>
    <p:extLst>
      <p:ext uri="{BB962C8B-B14F-4D97-AF65-F5344CB8AC3E}">
        <p14:creationId xmlns:p14="http://schemas.microsoft.com/office/powerpoint/2010/main" val="3370690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831" name="Tabelle 31"/>
          <p:cNvGraphicFramePr>
            <a:graphicFrameLocks/>
          </p:cNvGraphicFramePr>
          <p:nvPr>
            <p:extLst>
              <p:ext uri="{D42A27DB-BD31-4B8C-83A1-F6EECF244321}">
                <p14:modId xmlns:p14="http://schemas.microsoft.com/office/powerpoint/2010/main" val="4127059425"/>
              </p:ext>
            </p:extLst>
          </p:nvPr>
        </p:nvGraphicFramePr>
        <p:xfrm>
          <a:off x="415165" y="1017404"/>
          <a:ext cx="6038985" cy="4206240"/>
        </p:xfrm>
        <a:graphic>
          <a:graphicData uri="http://schemas.openxmlformats.org/drawingml/2006/table">
            <a:tbl>
              <a:tblPr bandRow="1"/>
              <a:tblGrid>
                <a:gridCol w="926595">
                  <a:extLst>
                    <a:ext uri="{9D8B030D-6E8A-4147-A177-3AD203B41FA5}">
                      <a16:colId xmlns:a16="http://schemas.microsoft.com/office/drawing/2014/main" val="20000"/>
                    </a:ext>
                  </a:extLst>
                </a:gridCol>
                <a:gridCol w="5112390">
                  <a:extLst>
                    <a:ext uri="{9D8B030D-6E8A-4147-A177-3AD203B41FA5}">
                      <a16:colId xmlns:a16="http://schemas.microsoft.com/office/drawing/2014/main" val="20001"/>
                    </a:ext>
                  </a:extLst>
                </a:gridCol>
              </a:tblGrid>
              <a:tr h="675935">
                <a:tc gridSpan="2">
                  <a:txBody>
                    <a:bodyPr/>
                    <a:lstStyle/>
                    <a:p>
                      <a:pPr algn="l" defTabSz="685800">
                        <a:defRPr sz="1200" b="1"/>
                      </a:pPr>
                      <a:r>
                        <a:rPr sz="1400" dirty="0">
                          <a:latin typeface="+mn-lt"/>
                        </a:rPr>
                        <a:t>ZIEL:</a:t>
                      </a:r>
                    </a:p>
                    <a:p>
                      <a:pPr algn="l" defTabSz="685800">
                        <a:defRPr sz="1200"/>
                      </a:pPr>
                      <a:r>
                        <a:rPr sz="1400" dirty="0">
                          <a:latin typeface="+mn-lt"/>
                        </a:rPr>
                        <a:t>Die </a:t>
                      </a:r>
                      <a:r>
                        <a:rPr lang="de-DE" sz="1400" dirty="0" err="1">
                          <a:latin typeface="+mn-lt"/>
                        </a:rPr>
                        <a:t>SuS</a:t>
                      </a:r>
                      <a:r>
                        <a:rPr sz="1400" dirty="0">
                          <a:latin typeface="+mn-lt"/>
                        </a:rPr>
                        <a:t> </a:t>
                      </a:r>
                      <a:r>
                        <a:rPr sz="1400" dirty="0" err="1">
                          <a:latin typeface="+mn-lt"/>
                        </a:rPr>
                        <a:t>erweitern</a:t>
                      </a:r>
                      <a:r>
                        <a:rPr sz="1400" dirty="0">
                          <a:latin typeface="+mn-lt"/>
                        </a:rPr>
                        <a:t> </a:t>
                      </a:r>
                      <a:r>
                        <a:rPr lang="de-DE" sz="1400" dirty="0">
                          <a:latin typeface="+mn-lt"/>
                        </a:rPr>
                        <a:t>ihre Ausdrucksfähigkeit, indem sie Wörter aus dem Wortfeld „sprechen“ einüben.</a:t>
                      </a:r>
                      <a:endParaRPr sz="1400" dirty="0">
                        <a:latin typeface="+mn-lt"/>
                      </a:endParaRP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973661">
                <a:tc gridSpan="2">
                  <a:txBody>
                    <a:bodyPr/>
                    <a:lstStyle/>
                    <a:p>
                      <a:pPr marL="0" marR="0" lvl="0" indent="0" algn="l" defTabSz="685800">
                        <a:lnSpc>
                          <a:spcPct val="100000"/>
                        </a:lnSpc>
                        <a:spcBef>
                          <a:spcPts val="0"/>
                        </a:spcBef>
                        <a:spcAft>
                          <a:spcPts val="0"/>
                        </a:spcAft>
                        <a:buClrTx/>
                        <a:buSzTx/>
                        <a:buFontTx/>
                        <a:buNone/>
                        <a:defRPr sz="1800"/>
                      </a:pPr>
                      <a:r>
                        <a:rPr lang="de-DE" sz="1400" b="1" i="0" u="none" strike="noStrike" cap="none" spc="0" dirty="0">
                          <a:ln>
                            <a:noFill/>
                          </a:ln>
                          <a:solidFill>
                            <a:srgbClr val="000000"/>
                          </a:solidFill>
                          <a:latin typeface="+mn-lt"/>
                          <a:cs typeface="Calibri"/>
                        </a:rPr>
                        <a:t>Einstieg:</a:t>
                      </a:r>
                      <a:endParaRPr lang="de-DE" sz="1400" dirty="0">
                        <a:latin typeface="+mn-lt"/>
                      </a:endParaRPr>
                    </a:p>
                    <a:p>
                      <a:pPr marL="171450" indent="-171450" algn="l" defTabSz="685800">
                        <a:buFont typeface="Arial"/>
                        <a:buChar char="•"/>
                        <a:defRPr sz="1800"/>
                      </a:pPr>
                      <a:r>
                        <a:rPr lang="de-DE" sz="1400" b="0" dirty="0">
                          <a:latin typeface="+mn-lt"/>
                        </a:rPr>
                        <a:t>Die Lehrperson weist die Lernenden darauf hin, dass Bildergeschichten in der Vergangenheit geschrieben werden. Um dies noch einmal aufzufrischen, werden sie sich jetzt Wörter aus dem Wortfeld „sprechen“ im Präteritum ansehen. </a:t>
                      </a:r>
                      <a:endParaRPr sz="1400" dirty="0">
                        <a:latin typeface="+mn-lt"/>
                      </a:endParaRPr>
                    </a:p>
                    <a:p>
                      <a:pPr marL="0" indent="0" algn="l" defTabSz="685800">
                        <a:buFont typeface="Arial"/>
                        <a:buNone/>
                        <a:defRPr sz="1800"/>
                      </a:pPr>
                      <a:endParaRPr lang="de-DE" sz="1400" b="1" dirty="0">
                        <a:latin typeface="+mn-lt"/>
                      </a:endParaRPr>
                    </a:p>
                  </a:txBody>
                  <a:tcPr marL="45720" marR="45720" anchor="ctr">
                    <a:noFill/>
                  </a:tcPr>
                </a:tc>
                <a:tc hMerge="1">
                  <a:txBody>
                    <a:bodyPr/>
                    <a:lstStyle/>
                    <a:p>
                      <a:endParaRPr/>
                    </a:p>
                  </a:txBody>
                  <a:tcPr/>
                </a:tc>
                <a:extLst>
                  <a:ext uri="{0D108BD9-81ED-4DB2-BD59-A6C34878D82A}">
                    <a16:rowId xmlns:a16="http://schemas.microsoft.com/office/drawing/2014/main" val="10001"/>
                  </a:ext>
                </a:extLst>
              </a:tr>
              <a:tr h="506560">
                <a:tc>
                  <a:txBody>
                    <a:bodyPr/>
                    <a:lstStyle/>
                    <a:p>
                      <a:pPr algn="ctr" defTabSz="685800">
                        <a:defRPr sz="1800"/>
                      </a:pPr>
                      <a:r>
                        <a:rPr sz="1400" b="1" dirty="0">
                          <a:latin typeface="+mn-lt"/>
                        </a:rPr>
                        <a:t>AB </a:t>
                      </a:r>
                      <a:r>
                        <a:rPr lang="de-DE" sz="1400" b="1" dirty="0">
                          <a:latin typeface="+mn-lt"/>
                        </a:rPr>
                        <a:t>4.1</a:t>
                      </a:r>
                      <a:endParaRPr sz="1400" dirty="0">
                        <a:latin typeface="+mn-lt"/>
                      </a:endParaRPr>
                    </a:p>
                  </a:txBody>
                  <a:tcPr marL="45720" marR="45720" anchor="ctr">
                    <a:noFill/>
                  </a:tcPr>
                </a:tc>
                <a:tc>
                  <a:txBody>
                    <a:bodyPr/>
                    <a:lstStyle/>
                    <a:p>
                      <a:pPr marL="171450" indent="-171450" algn="l" defTabSz="685800">
                        <a:buFont typeface="Arial"/>
                        <a:buChar char="•"/>
                        <a:defRPr sz="1200"/>
                      </a:pPr>
                      <a:r>
                        <a:rPr lang="de-DE" sz="1400" dirty="0">
                          <a:latin typeface="+mn-lt"/>
                        </a:rPr>
                        <a:t>Die </a:t>
                      </a:r>
                      <a:r>
                        <a:rPr lang="de-DE" sz="1400" dirty="0" err="1">
                          <a:latin typeface="+mn-lt"/>
                        </a:rPr>
                        <a:t>SuS</a:t>
                      </a:r>
                      <a:r>
                        <a:rPr lang="de-DE" sz="1400" dirty="0">
                          <a:latin typeface="+mn-lt"/>
                        </a:rPr>
                        <a:t> ordnen Verben aus dem Wortfeld „sprechen“ in eine Tabelle ein.  Diese ist unterteilt in </a:t>
                      </a:r>
                      <a:r>
                        <a:rPr lang="de-DE" sz="1400" i="1" dirty="0">
                          <a:latin typeface="+mn-lt"/>
                        </a:rPr>
                        <a:t>glücklich</a:t>
                      </a:r>
                      <a:r>
                        <a:rPr lang="de-DE" sz="1400" dirty="0">
                          <a:latin typeface="+mn-lt"/>
                        </a:rPr>
                        <a:t>, </a:t>
                      </a:r>
                      <a:r>
                        <a:rPr lang="de-DE" sz="1400" i="1" dirty="0">
                          <a:latin typeface="+mn-lt"/>
                        </a:rPr>
                        <a:t>traurig</a:t>
                      </a:r>
                      <a:r>
                        <a:rPr lang="de-DE" sz="1400" dirty="0">
                          <a:latin typeface="+mn-lt"/>
                        </a:rPr>
                        <a:t> und </a:t>
                      </a:r>
                      <a:r>
                        <a:rPr lang="de-DE" sz="1400" i="1" dirty="0">
                          <a:latin typeface="+mn-lt"/>
                        </a:rPr>
                        <a:t>böse</a:t>
                      </a:r>
                      <a:r>
                        <a:rPr lang="de-DE" sz="1400" dirty="0">
                          <a:latin typeface="+mn-lt"/>
                        </a:rPr>
                        <a:t>.</a:t>
                      </a:r>
                      <a:endParaRPr sz="1400" dirty="0">
                        <a:latin typeface="+mn-lt"/>
                      </a:endParaRPr>
                    </a:p>
                    <a:p>
                      <a:pPr marL="171450" indent="-171450" algn="l" defTabSz="685800">
                        <a:buFont typeface="Arial"/>
                        <a:buChar char="•"/>
                        <a:defRPr sz="1200"/>
                      </a:pPr>
                      <a:r>
                        <a:rPr lang="de-DE" sz="1400" dirty="0">
                          <a:latin typeface="+mn-lt"/>
                        </a:rPr>
                        <a:t>Wenn die </a:t>
                      </a:r>
                      <a:r>
                        <a:rPr lang="de-DE" sz="1400" dirty="0" err="1">
                          <a:latin typeface="+mn-lt"/>
                        </a:rPr>
                        <a:t>SuS</a:t>
                      </a:r>
                      <a:r>
                        <a:rPr lang="de-DE" sz="1400" dirty="0">
                          <a:latin typeface="+mn-lt"/>
                        </a:rPr>
                        <a:t> schon fertig sind, können sie weitere Wörter ergänzen, wie man etwas glücklich/traurig/böse sagen kann.</a:t>
                      </a:r>
                    </a:p>
                    <a:p>
                      <a:pPr marL="171450" indent="-171450" algn="l" defTabSz="685800">
                        <a:buFont typeface="Arial"/>
                        <a:buChar char="•"/>
                        <a:defRPr sz="1200"/>
                      </a:pPr>
                      <a:r>
                        <a:rPr lang="de-DE" sz="1400" dirty="0">
                          <a:latin typeface="+mn-lt"/>
                        </a:rPr>
                        <a:t>Die Lehrperson sollte darauf hinweisen, dass die </a:t>
                      </a:r>
                      <a:r>
                        <a:rPr lang="de-DE" sz="1400" dirty="0" err="1">
                          <a:latin typeface="+mn-lt"/>
                        </a:rPr>
                        <a:t>SuS</a:t>
                      </a:r>
                      <a:r>
                        <a:rPr lang="de-DE" sz="1400" dirty="0">
                          <a:latin typeface="+mn-lt"/>
                        </a:rPr>
                        <a:t> Verben, die sie nicht kennen, unterstreichen sollen, damit diese anschließend im Plenum geklärt werden können.</a:t>
                      </a:r>
                      <a:endParaRPr sz="1400" dirty="0">
                        <a:latin typeface="+mn-lt"/>
                      </a:endParaRPr>
                    </a:p>
                  </a:txBody>
                  <a:tcPr marL="45720" marR="45720" anchor="ctr">
                    <a:noFill/>
                  </a:tcPr>
                </a:tc>
                <a:extLst>
                  <a:ext uri="{0D108BD9-81ED-4DB2-BD59-A6C34878D82A}">
                    <a16:rowId xmlns:a16="http://schemas.microsoft.com/office/drawing/2014/main" val="10002"/>
                  </a:ext>
                </a:extLst>
              </a:tr>
              <a:tr h="488175">
                <a:tc gridSpan="2">
                  <a:txBody>
                    <a:bodyPr/>
                    <a:lstStyle/>
                    <a:p>
                      <a:pPr algn="l" defTabSz="685800">
                        <a:defRPr sz="1200" b="1"/>
                      </a:pPr>
                      <a:r>
                        <a:rPr lang="de-DE" sz="1400" dirty="0">
                          <a:latin typeface="+mn-lt"/>
                        </a:rPr>
                        <a:t>Sicherung:</a:t>
                      </a:r>
                      <a:endParaRPr sz="1400" dirty="0">
                        <a:latin typeface="+mn-lt"/>
                      </a:endParaRPr>
                    </a:p>
                    <a:p>
                      <a:pPr marL="171450" indent="-171450" algn="l" defTabSz="685800">
                        <a:buFont typeface="Arial"/>
                        <a:buChar char="•"/>
                        <a:defRPr sz="1200"/>
                      </a:pPr>
                      <a:r>
                        <a:rPr lang="de-DE" sz="1400" dirty="0">
                          <a:latin typeface="+mn-lt"/>
                        </a:rPr>
                        <a:t>Die </a:t>
                      </a:r>
                      <a:r>
                        <a:rPr lang="de-DE" sz="1400" dirty="0" err="1">
                          <a:latin typeface="+mn-lt"/>
                        </a:rPr>
                        <a:t>SuS</a:t>
                      </a:r>
                      <a:r>
                        <a:rPr lang="de-DE" sz="1400" dirty="0">
                          <a:latin typeface="+mn-lt"/>
                        </a:rPr>
                        <a:t> lesen ihre Ergebnisse im Plenum vor.</a:t>
                      </a:r>
                      <a:endParaRPr sz="1400" dirty="0">
                        <a:latin typeface="+mn-lt"/>
                      </a:endParaRPr>
                    </a:p>
                  </a:txBody>
                  <a:tcPr marL="45720" marR="45720" anchor="ctr">
                    <a:solidFill>
                      <a:schemeClr val="bg1"/>
                    </a:solidFill>
                  </a:tcPr>
                </a:tc>
                <a:tc hMerge="1">
                  <a:txBody>
                    <a:bodyPr/>
                    <a:lstStyle/>
                    <a:p>
                      <a:endParaRPr/>
                    </a:p>
                  </a:txBody>
                  <a:tcPr/>
                </a:tc>
                <a:extLst>
                  <a:ext uri="{0D108BD9-81ED-4DB2-BD59-A6C34878D82A}">
                    <a16:rowId xmlns:a16="http://schemas.microsoft.com/office/drawing/2014/main" val="10003"/>
                  </a:ext>
                </a:extLst>
              </a:tr>
            </a:tbl>
          </a:graphicData>
        </a:graphic>
      </p:graphicFrame>
      <p:sp>
        <p:nvSpPr>
          <p:cNvPr id="836" name="Textfeld 39"/>
          <p:cNvSpPr txBox="1"/>
          <p:nvPr/>
        </p:nvSpPr>
        <p:spPr bwMode="auto">
          <a:xfrm>
            <a:off x="151240" y="589842"/>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a:latin typeface="Calibri"/>
              </a:rPr>
              <a:t>Einheit 4</a:t>
            </a:r>
            <a:r>
              <a:rPr b="0">
                <a:latin typeface="Calibri"/>
              </a:rPr>
              <a:t>: </a:t>
            </a:r>
            <a:r>
              <a:rPr lang="de-DE" b="0">
                <a:latin typeface="Calibri"/>
              </a:rPr>
              <a:t>Wortschatzarbeit</a:t>
            </a:r>
            <a:endParaRPr b="0">
              <a:latin typeface="Calibri"/>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7" name="Slide Number Placeholder 3">
            <a:extLst>
              <a:ext uri="{FF2B5EF4-FFF2-40B4-BE49-F238E27FC236}">
                <a16:creationId xmlns:a16="http://schemas.microsoft.com/office/drawing/2014/main" id="{AA88065C-9AAA-4E66-8369-CE39DFD66656}"/>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93</a:t>
            </a:fld>
            <a:endParaRPr lang="de-DE" dirty="0"/>
          </a:p>
        </p:txBody>
      </p:sp>
      <p:sp>
        <p:nvSpPr>
          <p:cNvPr id="8" name="Gerade Verbindung 38">
            <a:extLst>
              <a:ext uri="{FF2B5EF4-FFF2-40B4-BE49-F238E27FC236}">
                <a16:creationId xmlns:a16="http://schemas.microsoft.com/office/drawing/2014/main" id="{7F5F9ED4-03E7-45C4-A2E2-D3E4DC0EF560}"/>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p:txBody>
          <a:bodyPr/>
          <a:lstStyle/>
          <a:p>
            <a:pPr>
              <a:defRPr/>
            </a:pPr>
            <a:endParaRPr lang="de-DE" dirty="0"/>
          </a:p>
        </p:txBody>
      </p:sp>
      <p:sp>
        <p:nvSpPr>
          <p:cNvPr id="6" name="Titel 1"/>
          <p:cNvSpPr txBox="1"/>
          <p:nvPr/>
        </p:nvSpPr>
        <p:spPr bwMode="auto">
          <a:xfrm>
            <a:off x="623887" y="679805"/>
            <a:ext cx="5915027" cy="1914702"/>
          </a:xfrm>
          <a:prstGeom prst="rect">
            <a:avLst/>
          </a:prstGeom>
          <a:ln w="12700">
            <a:miter lim="400000"/>
          </a:ln>
        </p:spPr>
        <p:txBody>
          <a:bodyPr lIns="45718" tIns="45718" rIns="45718" bIns="45718" anchor="ctr">
            <a:normAutofit/>
          </a:bodyPr>
          <a:lstStyle>
            <a:lvl1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1pPr>
            <a:lvl2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2pPr>
            <a:lvl3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3pPr>
            <a:lvl4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4pPr>
            <a:lvl5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5pPr>
            <a:lvl6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6pPr>
            <a:lvl7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7pPr>
            <a:lvl8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8pPr>
            <a:lvl9pPr marL="0" marR="0" indent="0" algn="l" defTabSz="685772">
              <a:lnSpc>
                <a:spcPct val="90000"/>
              </a:lnSpc>
              <a:spcBef>
                <a:spcPts val="0"/>
              </a:spcBef>
              <a:spcAft>
                <a:spcPts val="0"/>
              </a:spcAft>
              <a:buClrTx/>
              <a:buSzTx/>
              <a:buFontTx/>
              <a:buNone/>
              <a:defRPr sz="3300" b="0" i="0" u="none" strike="noStrike" cap="none" spc="0">
                <a:solidFill>
                  <a:srgbClr val="000000"/>
                </a:solidFill>
                <a:latin typeface="Calibri Light"/>
                <a:ea typeface="Calibri Light"/>
                <a:cs typeface="Calibri Light"/>
              </a:defRPr>
            </a:lvl9pPr>
          </a:lstStyle>
          <a:p>
            <a:pPr>
              <a:defRPr/>
            </a:pPr>
            <a:r>
              <a:rPr lang="de-DE" sz="7200" dirty="0">
                <a:highlight>
                  <a:srgbClr val="FFFF00"/>
                </a:highlight>
              </a:rPr>
              <a:t>siehe AB 4</a:t>
            </a:r>
            <a:endParaRPr dirty="0"/>
          </a:p>
        </p:txBody>
      </p:sp>
      <p:sp>
        <p:nvSpPr>
          <p:cNvPr id="5" name="Slide Number Placeholder 4"/>
          <p:cNvSpPr>
            <a:spLocks noGrp="1"/>
          </p:cNvSpPr>
          <p:nvPr>
            <p:ph type="sldNum" sz="quarter" idx="2"/>
          </p:nvPr>
        </p:nvSpPr>
        <p:spPr bwMode="auto"/>
        <p:txBody>
          <a:bodyPr/>
          <a:lstStyle/>
          <a:p>
            <a:pPr>
              <a:defRPr/>
            </a:pPr>
            <a:fld id="{86CB4B4D-7CA3-9044-876B-883B54F8677D}" type="slidenum">
              <a:rPr lang="de-DE"/>
              <a:t>95</a:t>
            </a:fld>
            <a:endParaRPr lang="de-DE"/>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96</a:t>
            </a:fld>
            <a:endParaRPr lang="de-DE"/>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97</a:t>
            </a:fld>
            <a:endParaRPr lang="de-DE"/>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Slide Number Placeholder 1"/>
          <p:cNvSpPr>
            <a:spLocks noGrp="1"/>
          </p:cNvSpPr>
          <p:nvPr>
            <p:ph type="sldNum" sz="quarter" idx="2"/>
          </p:nvPr>
        </p:nvSpPr>
        <p:spPr bwMode="auto"/>
        <p:txBody>
          <a:bodyPr/>
          <a:lstStyle/>
          <a:p>
            <a:pPr>
              <a:defRPr/>
            </a:pPr>
            <a:fld id="{86CB4B4D-7CA3-9044-876B-883B54F8677D}" type="slidenum">
              <a:rPr lang="de-DE"/>
              <a:t>98</a:t>
            </a:fld>
            <a:endParaRPr lang="de-DE"/>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831" name="Tabelle 31"/>
          <p:cNvGraphicFramePr>
            <a:graphicFrameLocks/>
          </p:cNvGraphicFramePr>
          <p:nvPr>
            <p:extLst>
              <p:ext uri="{D42A27DB-BD31-4B8C-83A1-F6EECF244321}">
                <p14:modId xmlns:p14="http://schemas.microsoft.com/office/powerpoint/2010/main" val="330248455"/>
              </p:ext>
            </p:extLst>
          </p:nvPr>
        </p:nvGraphicFramePr>
        <p:xfrm>
          <a:off x="415165" y="1808973"/>
          <a:ext cx="6203999" cy="5273040"/>
        </p:xfrm>
        <a:graphic>
          <a:graphicData uri="http://schemas.openxmlformats.org/drawingml/2006/table">
            <a:tbl>
              <a:tblPr bandRow="1"/>
              <a:tblGrid>
                <a:gridCol w="951914">
                  <a:extLst>
                    <a:ext uri="{9D8B030D-6E8A-4147-A177-3AD203B41FA5}">
                      <a16:colId xmlns:a16="http://schemas.microsoft.com/office/drawing/2014/main" val="20000"/>
                    </a:ext>
                  </a:extLst>
                </a:gridCol>
                <a:gridCol w="5252085">
                  <a:extLst>
                    <a:ext uri="{9D8B030D-6E8A-4147-A177-3AD203B41FA5}">
                      <a16:colId xmlns:a16="http://schemas.microsoft.com/office/drawing/2014/main" val="20001"/>
                    </a:ext>
                  </a:extLst>
                </a:gridCol>
              </a:tblGrid>
              <a:tr h="674114">
                <a:tc gridSpan="2">
                  <a:txBody>
                    <a:bodyPr/>
                    <a:lstStyle/>
                    <a:p>
                      <a:pPr algn="l" defTabSz="685800">
                        <a:defRPr sz="1200" b="1"/>
                      </a:pPr>
                      <a:r>
                        <a:rPr sz="1400" dirty="0">
                          <a:latin typeface="+mn-lt"/>
                        </a:rPr>
                        <a:t>ZIEL:</a:t>
                      </a:r>
                    </a:p>
                    <a:p>
                      <a:pPr algn="l" defTabSz="685800">
                        <a:defRPr sz="1200"/>
                      </a:pPr>
                      <a:r>
                        <a:rPr sz="1400" dirty="0">
                          <a:latin typeface="+mn-lt"/>
                        </a:rPr>
                        <a:t>Die </a:t>
                      </a:r>
                      <a:r>
                        <a:rPr lang="de-DE" sz="1400" dirty="0" err="1">
                          <a:latin typeface="+mn-lt"/>
                        </a:rPr>
                        <a:t>SuS</a:t>
                      </a:r>
                      <a:r>
                        <a:rPr sz="1400" dirty="0">
                          <a:latin typeface="+mn-lt"/>
                        </a:rPr>
                        <a:t> </a:t>
                      </a:r>
                      <a:r>
                        <a:rPr sz="1400" dirty="0" err="1">
                          <a:latin typeface="+mn-lt"/>
                        </a:rPr>
                        <a:t>erweitern</a:t>
                      </a:r>
                      <a:r>
                        <a:rPr sz="1400" dirty="0">
                          <a:latin typeface="+mn-lt"/>
                        </a:rPr>
                        <a:t> </a:t>
                      </a:r>
                      <a:r>
                        <a:rPr sz="1400" dirty="0" err="1">
                          <a:latin typeface="+mn-lt"/>
                        </a:rPr>
                        <a:t>ihr</a:t>
                      </a:r>
                      <a:r>
                        <a:rPr sz="1400" dirty="0">
                          <a:latin typeface="+mn-lt"/>
                        </a:rPr>
                        <a:t> Wissen </a:t>
                      </a:r>
                      <a:r>
                        <a:rPr sz="1400" dirty="0" err="1">
                          <a:latin typeface="+mn-lt"/>
                        </a:rPr>
                        <a:t>über</a:t>
                      </a:r>
                      <a:r>
                        <a:rPr sz="1400" dirty="0">
                          <a:latin typeface="+mn-lt"/>
                        </a:rPr>
                        <a:t> </a:t>
                      </a:r>
                      <a:r>
                        <a:rPr sz="1400" dirty="0" err="1">
                          <a:latin typeface="+mn-lt"/>
                        </a:rPr>
                        <a:t>textstrukturierende</a:t>
                      </a:r>
                      <a:r>
                        <a:rPr sz="1400" dirty="0">
                          <a:latin typeface="+mn-lt"/>
                        </a:rPr>
                        <a:t> und </a:t>
                      </a:r>
                      <a:r>
                        <a:rPr sz="1400" dirty="0" err="1">
                          <a:latin typeface="+mn-lt"/>
                        </a:rPr>
                        <a:t>kohärenzstiftende</a:t>
                      </a:r>
                      <a:r>
                        <a:rPr sz="1400" dirty="0">
                          <a:latin typeface="+mn-lt"/>
                        </a:rPr>
                        <a:t> </a:t>
                      </a:r>
                      <a:r>
                        <a:rPr sz="1400" dirty="0" err="1">
                          <a:latin typeface="+mn-lt"/>
                        </a:rPr>
                        <a:t>Elemente</a:t>
                      </a:r>
                      <a:r>
                        <a:rPr sz="1400" dirty="0">
                          <a:latin typeface="+mn-lt"/>
                        </a:rPr>
                        <a:t> </a:t>
                      </a:r>
                      <a:r>
                        <a:rPr sz="1400" dirty="0" err="1">
                          <a:latin typeface="+mn-lt"/>
                        </a:rPr>
                        <a:t>durch</a:t>
                      </a:r>
                      <a:r>
                        <a:rPr sz="1400" dirty="0">
                          <a:latin typeface="+mn-lt"/>
                        </a:rPr>
                        <a:t> </a:t>
                      </a:r>
                      <a:r>
                        <a:rPr sz="1400" dirty="0" err="1">
                          <a:latin typeface="+mn-lt"/>
                        </a:rPr>
                        <a:t>Übungen</a:t>
                      </a:r>
                      <a:r>
                        <a:rPr sz="1400" dirty="0">
                          <a:latin typeface="+mn-lt"/>
                        </a:rPr>
                        <a:t> </a:t>
                      </a:r>
                      <a:r>
                        <a:rPr sz="1400" dirty="0" err="1">
                          <a:latin typeface="+mn-lt"/>
                        </a:rPr>
                        <a:t>zu</a:t>
                      </a:r>
                      <a:r>
                        <a:rPr sz="1400" dirty="0">
                          <a:latin typeface="+mn-lt"/>
                        </a:rPr>
                        <a:t> </a:t>
                      </a:r>
                      <a:r>
                        <a:rPr sz="1400" dirty="0" err="1">
                          <a:latin typeface="+mn-lt"/>
                        </a:rPr>
                        <a:t>Konjunktionen</a:t>
                      </a:r>
                      <a:r>
                        <a:rPr sz="1400" dirty="0">
                          <a:latin typeface="+mn-lt"/>
                        </a:rPr>
                        <a:t>. </a:t>
                      </a:r>
                      <a:endParaRPr lang="de-DE" sz="1400" dirty="0">
                        <a:latin typeface="+mn-lt"/>
                      </a:endParaRPr>
                    </a:p>
                  </a:txBody>
                  <a:tcPr marL="45720" marR="45720" anchor="ctr">
                    <a:solidFill>
                      <a:srgbClr val="E0E0E0"/>
                    </a:solidFill>
                  </a:tcPr>
                </a:tc>
                <a:tc hMerge="1">
                  <a:txBody>
                    <a:bodyPr/>
                    <a:lstStyle/>
                    <a:p>
                      <a:endParaRPr/>
                    </a:p>
                  </a:txBody>
                  <a:tcPr/>
                </a:tc>
                <a:extLst>
                  <a:ext uri="{0D108BD9-81ED-4DB2-BD59-A6C34878D82A}">
                    <a16:rowId xmlns:a16="http://schemas.microsoft.com/office/drawing/2014/main" val="10000"/>
                  </a:ext>
                </a:extLst>
              </a:tr>
              <a:tr h="1351720">
                <a:tc>
                  <a:txBody>
                    <a:bodyPr/>
                    <a:lstStyle/>
                    <a:p>
                      <a:pPr algn="ctr" defTabSz="685800">
                        <a:defRPr sz="1800"/>
                      </a:pPr>
                      <a:r>
                        <a:rPr sz="1400" b="1">
                          <a:latin typeface="+mn-lt"/>
                        </a:rPr>
                        <a:t>AB </a:t>
                      </a:r>
                      <a:r>
                        <a:rPr lang="de-DE" sz="1400" b="1">
                          <a:latin typeface="+mn-lt"/>
                        </a:rPr>
                        <a:t>5.1a</a:t>
                      </a:r>
                      <a:endParaRPr sz="1400">
                        <a:latin typeface="+mn-lt"/>
                      </a:endParaRPr>
                    </a:p>
                    <a:p>
                      <a:pPr algn="ctr" defTabSz="685800">
                        <a:defRPr sz="1800"/>
                      </a:pPr>
                      <a:r>
                        <a:rPr lang="de-DE" sz="1400" b="1">
                          <a:latin typeface="+mn-lt"/>
                        </a:rPr>
                        <a:t>AB 5.1b</a:t>
                      </a:r>
                      <a:endParaRPr sz="1400">
                        <a:latin typeface="+mn-lt"/>
                      </a:endParaRPr>
                    </a:p>
                    <a:p>
                      <a:pPr algn="ctr" defTabSz="685800">
                        <a:defRPr sz="1800"/>
                      </a:pPr>
                      <a:r>
                        <a:rPr lang="de-DE" sz="1400" b="1">
                          <a:latin typeface="+mn-lt"/>
                        </a:rPr>
                        <a:t>AB 5.1c</a:t>
                      </a:r>
                      <a:endParaRPr sz="1400">
                        <a:latin typeface="+mn-lt"/>
                      </a:endParaRPr>
                    </a:p>
                  </a:txBody>
                  <a:tcPr marL="45720" marR="45720" anchor="ctr">
                    <a:noFill/>
                  </a:tcPr>
                </a:tc>
                <a:tc>
                  <a:txBody>
                    <a:bodyPr/>
                    <a:lstStyle/>
                    <a:p>
                      <a:pPr marL="171450" indent="-171450" algn="l" defTabSz="685800">
                        <a:buFont typeface="Arial"/>
                        <a:buChar char="•"/>
                        <a:defRPr sz="1200"/>
                      </a:pPr>
                      <a:r>
                        <a:rPr lang="de-DE" sz="1400" b="0" dirty="0">
                          <a:latin typeface="+mn-lt"/>
                        </a:rPr>
                        <a:t>Die Lehrkraft erklärt, dass sie sich heute noch einmal genauer anschauen, wie die Verwendung verschiedener Konjunktionen dazu beitragen kann, eine lebendige Bildergeschichte zu verfassen. </a:t>
                      </a:r>
                    </a:p>
                    <a:p>
                      <a:pPr marL="171450" indent="-171450" algn="l" defTabSz="685800">
                        <a:buFont typeface="Arial"/>
                        <a:buChar char="•"/>
                        <a:defRPr sz="1200"/>
                      </a:pPr>
                      <a:r>
                        <a:rPr lang="de-DE" sz="1400" dirty="0">
                          <a:latin typeface="+mn-lt"/>
                        </a:rPr>
                        <a:t>Die Lehrkraft verdeutlicht, welche Funktion Konjunktionen haben. „Konjunktionen sind Bindewörter. Sie verbinden Wörter, Wortgruppen oder Sätze miteinander und bilden dabei Satzgefüge.“</a:t>
                      </a:r>
                      <a:endParaRPr sz="1400" dirty="0">
                        <a:latin typeface="+mn-lt"/>
                      </a:endParaRPr>
                    </a:p>
                    <a:p>
                      <a:pPr marL="171450" indent="-171450" algn="l" defTabSz="685800">
                        <a:buFont typeface="Arial"/>
                        <a:buChar char="•"/>
                        <a:defRPr sz="1200"/>
                      </a:pPr>
                      <a:r>
                        <a:rPr lang="de-DE" sz="1400" dirty="0">
                          <a:latin typeface="+mn-lt"/>
                        </a:rPr>
                        <a:t>Die </a:t>
                      </a:r>
                      <a:r>
                        <a:rPr lang="de-DE" sz="1400" dirty="0" err="1">
                          <a:latin typeface="+mn-lt"/>
                        </a:rPr>
                        <a:t>SuS</a:t>
                      </a:r>
                      <a:r>
                        <a:rPr lang="de-DE" sz="1400" dirty="0">
                          <a:latin typeface="+mn-lt"/>
                        </a:rPr>
                        <a:t> bilden Satzgefüge aus zwei Sätzen durch die Verwendung der Konjunktion „und“ (AB 5.1a) , „aber“, „denn“, „sondern“ (AB 5.1b), „damit“ und „weil“ (AB 5.1c).</a:t>
                      </a:r>
                      <a:endParaRPr sz="1400" dirty="0">
                        <a:latin typeface="+mn-lt"/>
                      </a:endParaRPr>
                    </a:p>
                    <a:p>
                      <a:pPr marL="171450" marR="0" lvl="0" indent="-171450" algn="l" defTabSz="685800">
                        <a:lnSpc>
                          <a:spcPct val="100000"/>
                        </a:lnSpc>
                        <a:spcBef>
                          <a:spcPts val="0"/>
                        </a:spcBef>
                        <a:spcAft>
                          <a:spcPts val="0"/>
                        </a:spcAft>
                        <a:buClrTx/>
                        <a:buSzTx/>
                        <a:buFont typeface="Arial"/>
                        <a:buChar char="•"/>
                        <a:defRPr sz="1200"/>
                      </a:pPr>
                      <a:endParaRPr lang="de-DE" sz="1400" b="0" i="0" u="none" dirty="0">
                        <a:solidFill>
                          <a:schemeClr val="tx1"/>
                        </a:solidFill>
                        <a:latin typeface="+mn-lt"/>
                        <a:ea typeface="Calibri"/>
                        <a:cs typeface="Calibri"/>
                      </a:endParaRPr>
                    </a:p>
                    <a:p>
                      <a:pPr marL="0" marR="0" lvl="0" indent="0" algn="l" defTabSz="685800">
                        <a:lnSpc>
                          <a:spcPct val="100000"/>
                        </a:lnSpc>
                        <a:spcBef>
                          <a:spcPts val="0"/>
                        </a:spcBef>
                        <a:spcAft>
                          <a:spcPts val="0"/>
                        </a:spcAft>
                        <a:buClrTx/>
                        <a:buSzTx/>
                        <a:buFont typeface="Arial"/>
                        <a:buNone/>
                        <a:defRPr sz="1200"/>
                      </a:pPr>
                      <a:r>
                        <a:rPr lang="de-DE" sz="1400" b="0" i="1" u="sng" dirty="0">
                          <a:solidFill>
                            <a:schemeClr val="tx1"/>
                          </a:solidFill>
                          <a:latin typeface="+mn-lt"/>
                          <a:ea typeface="Calibri"/>
                          <a:cs typeface="Calibri"/>
                        </a:rPr>
                        <a:t>Alternativ: </a:t>
                      </a:r>
                      <a:r>
                        <a:rPr lang="de-DE" sz="1400" b="0" u="none" dirty="0">
                          <a:latin typeface="+mn-lt"/>
                        </a:rPr>
                        <a:t>Die </a:t>
                      </a:r>
                      <a:r>
                        <a:rPr lang="de-DE" sz="1400" b="0" u="none" dirty="0" err="1">
                          <a:latin typeface="+mn-lt"/>
                        </a:rPr>
                        <a:t>SuS</a:t>
                      </a:r>
                      <a:r>
                        <a:rPr lang="de-DE" sz="1400" b="0" u="none" dirty="0">
                          <a:latin typeface="+mn-lt"/>
                        </a:rPr>
                        <a:t> können diese Aufgabe als </a:t>
                      </a:r>
                      <a:r>
                        <a:rPr lang="de-DE" sz="1400" b="1" i="0" u="none" strike="noStrike" cap="none" spc="0" dirty="0">
                          <a:solidFill>
                            <a:schemeClr val="tx1"/>
                          </a:solidFill>
                          <a:latin typeface="+mn-lt"/>
                          <a:ea typeface="+mn-ea"/>
                          <a:cs typeface="+mn-cs"/>
                        </a:rPr>
                        <a:t>Partnerarbeit</a:t>
                      </a:r>
                      <a:r>
                        <a:rPr lang="de-DE" sz="1400" b="0" u="none" dirty="0">
                          <a:latin typeface="+mn-lt"/>
                        </a:rPr>
                        <a:t> durchführen.</a:t>
                      </a:r>
                    </a:p>
                  </a:txBody>
                  <a:tcPr marL="45720" marR="45720" anchor="ctr">
                    <a:noFill/>
                  </a:tcPr>
                </a:tc>
                <a:extLst>
                  <a:ext uri="{0D108BD9-81ED-4DB2-BD59-A6C34878D82A}">
                    <a16:rowId xmlns:a16="http://schemas.microsoft.com/office/drawing/2014/main" val="10001"/>
                  </a:ext>
                </a:extLst>
              </a:tr>
              <a:tr h="674114">
                <a:tc>
                  <a:txBody>
                    <a:bodyPr/>
                    <a:lstStyle/>
                    <a:p>
                      <a:pPr algn="ctr" defTabSz="685800">
                        <a:defRPr sz="1800"/>
                      </a:pPr>
                      <a:r>
                        <a:rPr sz="1400" b="1">
                          <a:latin typeface="+mn-lt"/>
                        </a:rPr>
                        <a:t>AB </a:t>
                      </a:r>
                      <a:r>
                        <a:rPr lang="de-DE" sz="1400" b="1">
                          <a:latin typeface="+mn-lt"/>
                        </a:rPr>
                        <a:t>5.2a</a:t>
                      </a:r>
                      <a:endParaRPr sz="1400">
                        <a:latin typeface="+mn-lt"/>
                      </a:endParaRPr>
                    </a:p>
                    <a:p>
                      <a:pPr algn="ctr" defTabSz="685800">
                        <a:defRPr sz="1800"/>
                      </a:pPr>
                      <a:r>
                        <a:rPr lang="de-DE" sz="1400" b="1">
                          <a:latin typeface="+mn-lt"/>
                        </a:rPr>
                        <a:t>AB 5.2b</a:t>
                      </a:r>
                      <a:endParaRPr sz="1400">
                        <a:latin typeface="+mn-lt"/>
                      </a:endParaRPr>
                    </a:p>
                    <a:p>
                      <a:pPr algn="ctr" defTabSz="685800">
                        <a:defRPr sz="1800"/>
                      </a:pPr>
                      <a:r>
                        <a:rPr lang="de-DE" sz="1400" b="1">
                          <a:latin typeface="+mn-lt"/>
                        </a:rPr>
                        <a:t>AB 5.2c</a:t>
                      </a:r>
                      <a:endParaRPr sz="1400" b="1">
                        <a:latin typeface="+mn-lt"/>
                      </a:endParaRPr>
                    </a:p>
                  </a:txBody>
                  <a:tcPr marL="45720" marR="45720" anchor="ctr">
                    <a:noFill/>
                  </a:tcPr>
                </a:tc>
                <a:tc>
                  <a:txBody>
                    <a:bodyPr/>
                    <a:lstStyle/>
                    <a:p>
                      <a:pPr marL="171450" marR="0" lvl="0" indent="-171450" algn="l" defTabSz="685800">
                        <a:lnSpc>
                          <a:spcPct val="100000"/>
                        </a:lnSpc>
                        <a:spcBef>
                          <a:spcPts val="0"/>
                        </a:spcBef>
                        <a:spcAft>
                          <a:spcPts val="0"/>
                        </a:spcAft>
                        <a:buClrTx/>
                        <a:buSzTx/>
                        <a:buFont typeface="Arial"/>
                        <a:buChar char="•"/>
                        <a:defRPr sz="1200"/>
                      </a:pPr>
                      <a:r>
                        <a:rPr lang="de-DE" sz="1400" b="0" i="0" u="none" strike="noStrike" cap="none" spc="0" dirty="0">
                          <a:ln>
                            <a:noFill/>
                          </a:ln>
                          <a:solidFill>
                            <a:srgbClr val="000000"/>
                          </a:solidFill>
                          <a:latin typeface="+mn-lt"/>
                          <a:cs typeface="Calibri"/>
                        </a:rPr>
                        <a:t>Die </a:t>
                      </a:r>
                      <a:r>
                        <a:rPr lang="de-DE" sz="1400" b="0" i="0" u="none" strike="noStrike" cap="none" spc="0" dirty="0" err="1">
                          <a:ln>
                            <a:noFill/>
                          </a:ln>
                          <a:solidFill>
                            <a:srgbClr val="000000"/>
                          </a:solidFill>
                          <a:latin typeface="+mn-lt"/>
                          <a:cs typeface="Calibri"/>
                        </a:rPr>
                        <a:t>SuS</a:t>
                      </a:r>
                      <a:r>
                        <a:rPr lang="de-DE" sz="1400" b="0" i="0" u="none" strike="noStrike" cap="none" spc="0" dirty="0">
                          <a:ln>
                            <a:noFill/>
                          </a:ln>
                          <a:solidFill>
                            <a:srgbClr val="000000"/>
                          </a:solidFill>
                          <a:latin typeface="+mn-lt"/>
                          <a:cs typeface="Calibri"/>
                        </a:rPr>
                        <a:t> füllen einen Lückentext mit den passenden Konjunktionen aus.</a:t>
                      </a:r>
                      <a:endParaRPr sz="1400" dirty="0">
                        <a:latin typeface="+mn-lt"/>
                      </a:endParaRPr>
                    </a:p>
                    <a:p>
                      <a:pPr marL="180000" marR="0" lvl="0" indent="0" algn="l" defTabSz="685800">
                        <a:lnSpc>
                          <a:spcPct val="100000"/>
                        </a:lnSpc>
                        <a:spcBef>
                          <a:spcPts val="0"/>
                        </a:spcBef>
                        <a:spcAft>
                          <a:spcPts val="0"/>
                        </a:spcAft>
                        <a:buClrTx/>
                        <a:buSzTx/>
                        <a:buFont typeface="Arial" panose="020B0604020202020204" pitchFamily="34" charset="0"/>
                        <a:buNone/>
                        <a:defRPr sz="1200"/>
                      </a:pPr>
                      <a:r>
                        <a:rPr lang="de-DE" sz="1400" b="0" i="0" u="none" strike="noStrike" cap="none" spc="0" dirty="0">
                          <a:ln>
                            <a:noFill/>
                          </a:ln>
                          <a:solidFill>
                            <a:srgbClr val="000000"/>
                          </a:solidFill>
                          <a:latin typeface="+mn-lt"/>
                          <a:cs typeface="Calibri"/>
                        </a:rPr>
                        <a:t>(Differenzierung: AB 5.2a – geringere Anforderungen; AB 5.2b – mittlere Anforderungen; AB 5.2c – höhere Anforderungen).</a:t>
                      </a:r>
                      <a:endParaRPr sz="1400" dirty="0">
                        <a:latin typeface="+mn-lt"/>
                      </a:endParaRPr>
                    </a:p>
                    <a:p>
                      <a:pPr marL="0" marR="0" lvl="0" indent="0" algn="l" defTabSz="685800">
                        <a:lnSpc>
                          <a:spcPct val="100000"/>
                        </a:lnSpc>
                        <a:spcBef>
                          <a:spcPts val="0"/>
                        </a:spcBef>
                        <a:spcAft>
                          <a:spcPts val="0"/>
                        </a:spcAft>
                        <a:buClrTx/>
                        <a:buSzTx/>
                        <a:buFont typeface="Arial"/>
                        <a:buNone/>
                        <a:defRPr sz="1200"/>
                      </a:pPr>
                      <a:endParaRPr lang="de-DE" sz="1400" b="0" i="0" u="none" strike="noStrike" cap="none" spc="0" dirty="0">
                        <a:ln>
                          <a:noFill/>
                        </a:ln>
                        <a:solidFill>
                          <a:srgbClr val="000000"/>
                        </a:solidFill>
                        <a:latin typeface="+mn-lt"/>
                        <a:cs typeface="Calibri"/>
                      </a:endParaRPr>
                    </a:p>
                    <a:p>
                      <a:pPr marL="0" marR="0" lvl="0" indent="0" algn="l" defTabSz="685800">
                        <a:lnSpc>
                          <a:spcPct val="100000"/>
                        </a:lnSpc>
                        <a:spcBef>
                          <a:spcPts val="0"/>
                        </a:spcBef>
                        <a:spcAft>
                          <a:spcPts val="0"/>
                        </a:spcAft>
                        <a:buClrTx/>
                        <a:buSzTx/>
                        <a:buFont typeface="Arial"/>
                        <a:buNone/>
                        <a:defRPr sz="1200"/>
                      </a:pPr>
                      <a:r>
                        <a:rPr lang="de-DE" sz="1400" b="0" i="1" u="sng" dirty="0">
                          <a:solidFill>
                            <a:schemeClr val="tx1"/>
                          </a:solidFill>
                          <a:latin typeface="+mn-lt"/>
                          <a:ea typeface="Calibri"/>
                          <a:cs typeface="Calibri"/>
                        </a:rPr>
                        <a:t>Alternativ: </a:t>
                      </a:r>
                      <a:r>
                        <a:rPr lang="de-DE" sz="1400" b="0" u="none" dirty="0">
                          <a:latin typeface="+mn-lt"/>
                        </a:rPr>
                        <a:t>Die </a:t>
                      </a:r>
                      <a:r>
                        <a:rPr lang="de-DE" sz="1400" b="0" u="none" dirty="0" err="1">
                          <a:latin typeface="+mn-lt"/>
                        </a:rPr>
                        <a:t>SuS</a:t>
                      </a:r>
                      <a:r>
                        <a:rPr lang="de-DE" sz="1400" b="0" u="none" dirty="0">
                          <a:latin typeface="+mn-lt"/>
                        </a:rPr>
                        <a:t> können diese Aufgabe als Hausaufgabe erledigen.</a:t>
                      </a:r>
                      <a:endParaRPr sz="1400" dirty="0">
                        <a:latin typeface="+mn-lt"/>
                      </a:endParaRPr>
                    </a:p>
                  </a:txBody>
                  <a:tcPr marL="45720" marR="45720" anchor="ctr">
                    <a:noFill/>
                  </a:tcPr>
                </a:tc>
                <a:extLst>
                  <a:ext uri="{0D108BD9-81ED-4DB2-BD59-A6C34878D82A}">
                    <a16:rowId xmlns:a16="http://schemas.microsoft.com/office/drawing/2014/main" val="10002"/>
                  </a:ext>
                </a:extLst>
              </a:tr>
              <a:tr h="486860">
                <a:tc gridSpan="2">
                  <a:txBody>
                    <a:bodyPr/>
                    <a:lstStyle/>
                    <a:p>
                      <a:pPr algn="l" defTabSz="685800">
                        <a:defRPr sz="1200" b="1"/>
                      </a:pPr>
                      <a:r>
                        <a:rPr lang="de-DE" sz="1400" dirty="0">
                          <a:latin typeface="+mn-lt"/>
                        </a:rPr>
                        <a:t>Sicherung:</a:t>
                      </a:r>
                      <a:endParaRPr sz="1400" dirty="0">
                        <a:latin typeface="+mn-lt"/>
                      </a:endParaRPr>
                    </a:p>
                    <a:p>
                      <a:pPr marL="171450" indent="-171450" algn="l" defTabSz="685800">
                        <a:buFont typeface="Arial"/>
                        <a:buChar char="•"/>
                        <a:defRPr sz="1200"/>
                      </a:pPr>
                      <a:r>
                        <a:rPr lang="de-DE" sz="1400" dirty="0">
                          <a:latin typeface="+mn-lt"/>
                        </a:rPr>
                        <a:t>Die </a:t>
                      </a:r>
                      <a:r>
                        <a:rPr lang="de-DE" sz="1400" dirty="0" err="1">
                          <a:latin typeface="+mn-lt"/>
                        </a:rPr>
                        <a:t>SuS</a:t>
                      </a:r>
                      <a:r>
                        <a:rPr lang="de-DE" sz="1400" dirty="0">
                          <a:latin typeface="+mn-lt"/>
                        </a:rPr>
                        <a:t> lesen ihre Ergebnisse im Plenum vor.</a:t>
                      </a:r>
                      <a:endParaRPr sz="1400" dirty="0">
                        <a:latin typeface="+mn-lt"/>
                      </a:endParaRPr>
                    </a:p>
                  </a:txBody>
                  <a:tcPr marL="45720" marR="45720" anchor="ctr">
                    <a:noFill/>
                  </a:tcPr>
                </a:tc>
                <a:tc hMerge="1">
                  <a:txBody>
                    <a:bodyPr/>
                    <a:lstStyle/>
                    <a:p>
                      <a:endParaRPr/>
                    </a:p>
                  </a:txBody>
                  <a:tcPr/>
                </a:tc>
                <a:extLst>
                  <a:ext uri="{0D108BD9-81ED-4DB2-BD59-A6C34878D82A}">
                    <a16:rowId xmlns:a16="http://schemas.microsoft.com/office/drawing/2014/main" val="10003"/>
                  </a:ext>
                </a:extLst>
              </a:tr>
            </a:tbl>
          </a:graphicData>
        </a:graphic>
      </p:graphicFrame>
      <p:sp>
        <p:nvSpPr>
          <p:cNvPr id="836" name="Textfeld 39"/>
          <p:cNvSpPr txBox="1"/>
          <p:nvPr/>
        </p:nvSpPr>
        <p:spPr bwMode="auto">
          <a:xfrm>
            <a:off x="151240" y="589842"/>
            <a:ext cx="6595493" cy="369328"/>
          </a:xfrm>
          <a:prstGeom prst="rect">
            <a:avLst/>
          </a:prstGeom>
          <a:ln w="12700">
            <a:miter lim="400000"/>
          </a:ln>
        </p:spPr>
        <p:txBody>
          <a:bodyPr lIns="45718" tIns="45718" rIns="45718" bIns="45718">
            <a:spAutoFit/>
          </a:bodyPr>
          <a:lstStyle>
            <a:lvl1pPr algn="ctr">
              <a:defRPr b="1">
                <a:latin typeface="+mj-lt"/>
                <a:ea typeface="+mj-ea"/>
                <a:cs typeface="+mj-cs"/>
              </a:defRPr>
            </a:lvl1pPr>
          </a:lstStyle>
          <a:p>
            <a:pPr>
              <a:defRPr/>
            </a:pPr>
            <a:r>
              <a:rPr lang="de-DE" b="0" dirty="0">
                <a:latin typeface="Calibri"/>
              </a:rPr>
              <a:t>Einheit 5:</a:t>
            </a:r>
            <a:r>
              <a:rPr b="0" dirty="0">
                <a:latin typeface="Calibri"/>
              </a:rPr>
              <a:t> </a:t>
            </a:r>
            <a:r>
              <a:rPr b="0" dirty="0" err="1">
                <a:latin typeface="Calibri"/>
              </a:rPr>
              <a:t>Konjunktionen</a:t>
            </a:r>
            <a:endParaRPr b="0" dirty="0">
              <a:latin typeface="Calibri"/>
            </a:endParaRPr>
          </a:p>
        </p:txBody>
      </p:sp>
      <p:sp>
        <p:nvSpPr>
          <p:cNvPr id="16" name="Textfeld 7"/>
          <p:cNvSpPr txBox="1"/>
          <p:nvPr/>
        </p:nvSpPr>
        <p:spPr bwMode="auto">
          <a:xfrm>
            <a:off x="151239" y="279922"/>
            <a:ext cx="6595494" cy="369328"/>
          </a:xfrm>
          <a:prstGeom prst="rect">
            <a:avLst/>
          </a:prstGeom>
          <a:noFill/>
          <a:ln w="12700" cap="flat">
            <a:noFill/>
            <a:miter lim="400000"/>
          </a:ln>
          <a:effectLst/>
        </p:spPr>
        <p:txBody>
          <a:bodyPr wrap="square" lIns="45718" tIns="45718" rIns="45718" bIns="45718" numCol="1" anchor="t">
            <a:spAutoFit/>
          </a:bodyPr>
          <a:lstStyle>
            <a:lvl1pPr algn="ctr">
              <a:defRPr b="1" spc="300">
                <a:latin typeface="+mj-lt"/>
                <a:ea typeface="+mj-ea"/>
                <a:cs typeface="+mj-cs"/>
              </a:defRPr>
            </a:lvl1pPr>
          </a:lstStyle>
          <a:p>
            <a:pPr>
              <a:defRPr/>
            </a:pPr>
            <a:r>
              <a:rPr b="0">
                <a:latin typeface="Calibri"/>
              </a:rPr>
              <a:t>Informationen für die </a:t>
            </a:r>
            <a:r>
              <a:rPr lang="de-DE" b="0">
                <a:latin typeface="Calibri"/>
              </a:rPr>
              <a:t>Lehrperson</a:t>
            </a:r>
            <a:endParaRPr b="0">
              <a:latin typeface="Calibri"/>
            </a:endParaRPr>
          </a:p>
        </p:txBody>
      </p:sp>
      <p:sp>
        <p:nvSpPr>
          <p:cNvPr id="7" name="Slide Number Placeholder 3">
            <a:extLst>
              <a:ext uri="{FF2B5EF4-FFF2-40B4-BE49-F238E27FC236}">
                <a16:creationId xmlns:a16="http://schemas.microsoft.com/office/drawing/2014/main" id="{DF04AA0B-8873-4984-8A24-5F121BD753FF}"/>
              </a:ext>
            </a:extLst>
          </p:cNvPr>
          <p:cNvSpPr txBox="1">
            <a:spLocks/>
          </p:cNvSpPr>
          <p:nvPr/>
        </p:nvSpPr>
        <p:spPr bwMode="auto">
          <a:xfrm>
            <a:off x="6499497" y="9586163"/>
            <a:ext cx="219999" cy="231137"/>
          </a:xfrm>
          <a:prstGeom prst="rect">
            <a:avLst/>
          </a:prstGeom>
          <a:ln w="12700">
            <a:miter lim="400000"/>
          </a:ln>
        </p:spPr>
        <p:txBody>
          <a:bodyPr wrap="none" lIns="45718" tIns="45718" rIns="45718" bIns="45718" anchor="ctr">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457200">
              <a:lnSpc>
                <a:spcPct val="100000"/>
              </a:lnSpc>
              <a:spcBef>
                <a:spcPts val="0"/>
              </a:spcBef>
              <a:spcAft>
                <a:spcPts val="0"/>
              </a:spcAft>
              <a:buClrTx/>
              <a:buSzTx/>
              <a:buFontTx/>
              <a:buNone/>
              <a:defRPr sz="900" b="0" i="0" u="none" strike="noStrike" cap="none" spc="0">
                <a:ln>
                  <a:noFill/>
                </a:ln>
                <a:solidFill>
                  <a:srgbClr val="888888"/>
                </a:solidFill>
                <a:latin typeface="+mn-lt"/>
                <a:ea typeface="+mn-ea"/>
                <a:cs typeface="+mn-cs"/>
              </a:defRPr>
            </a:lvl1pPr>
            <a:lvl2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0" algn="l" defTabSz="4572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smtClean="0"/>
              <a:pPr>
                <a:defRPr/>
              </a:pPr>
              <a:t>99</a:t>
            </a:fld>
            <a:endParaRPr lang="de-DE" dirty="0"/>
          </a:p>
        </p:txBody>
      </p:sp>
      <p:sp>
        <p:nvSpPr>
          <p:cNvPr id="8" name="Gerade Verbindung 38">
            <a:extLst>
              <a:ext uri="{FF2B5EF4-FFF2-40B4-BE49-F238E27FC236}">
                <a16:creationId xmlns:a16="http://schemas.microsoft.com/office/drawing/2014/main" id="{4E00FC3D-0DD9-4176-BD06-55CC9FCBAAE8}"/>
              </a:ext>
            </a:extLst>
          </p:cNvPr>
          <p:cNvSpPr/>
          <p:nvPr/>
        </p:nvSpPr>
        <p:spPr bwMode="auto">
          <a:xfrm flipH="1">
            <a:off x="45557" y="0"/>
            <a:ext cx="2" cy="9906001"/>
          </a:xfrm>
          <a:prstGeom prst="line">
            <a:avLst/>
          </a:prstGeom>
          <a:ln w="127000">
            <a:solidFill>
              <a:schemeClr val="accent2"/>
            </a:solidFill>
            <a:miter/>
          </a:ln>
        </p:spPr>
        <p:txBody>
          <a:bodyPr lIns="45718" tIns="45718" rIns="45718" bIns="45718"/>
          <a:lstStyle/>
          <a:p>
            <a:pPr>
              <a:defRPr/>
            </a:pPr>
            <a:endParaRPr/>
          </a:p>
        </p:txBody>
      </p:sp>
      <p:sp>
        <p:nvSpPr>
          <p:cNvPr id="9" name="Textfeld 39">
            <a:extLst>
              <a:ext uri="{FF2B5EF4-FFF2-40B4-BE49-F238E27FC236}">
                <a16:creationId xmlns:a16="http://schemas.microsoft.com/office/drawing/2014/main" id="{00499486-2A67-4C76-83AF-1B38D17E4FAF}"/>
              </a:ext>
            </a:extLst>
          </p:cNvPr>
          <p:cNvSpPr txBox="1"/>
          <p:nvPr/>
        </p:nvSpPr>
        <p:spPr bwMode="auto">
          <a:xfrm>
            <a:off x="403850" y="1094034"/>
            <a:ext cx="6408593" cy="923326"/>
          </a:xfrm>
          <a:prstGeom prst="rect">
            <a:avLst/>
          </a:prstGeom>
          <a:ln w="12700">
            <a:miter lim="400000"/>
          </a:ln>
        </p:spPr>
        <p:txBody>
          <a:bodyPr wrap="square" lIns="45718" tIns="45718" rIns="45718" bIns="45718">
            <a:spAutoFit/>
          </a:bodyPr>
          <a:lstStyle>
            <a:lvl1pPr algn="ctr">
              <a:defRPr b="1">
                <a:latin typeface="+mj-lt"/>
                <a:ea typeface="+mj-ea"/>
                <a:cs typeface="+mj-cs"/>
              </a:defRPr>
            </a:lvl1pPr>
          </a:lstStyle>
          <a:p>
            <a:pPr>
              <a:defRPr/>
            </a:pPr>
            <a:r>
              <a:rPr lang="de-DE" i="1" dirty="0">
                <a:solidFill>
                  <a:schemeClr val="tx2"/>
                </a:solidFill>
              </a:rPr>
              <a:t>(</a:t>
            </a:r>
            <a:r>
              <a:rPr lang="de-DE" b="0" i="1" dirty="0">
                <a:solidFill>
                  <a:schemeClr val="tx2"/>
                </a:solidFill>
                <a:cs typeface="+mn-cs"/>
              </a:rPr>
              <a:t>Diese Einheit ist optional. Die Lehrkraft kann auf ihr eigenes Übungsmaterial zu Satzverbindungen zurückgreifen.)</a:t>
            </a:r>
          </a:p>
          <a:p>
            <a:pPr>
              <a:defRPr/>
            </a:pPr>
            <a:endParaRPr b="0" dirty="0">
              <a:latin typeface="+mn-l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10564</Words>
  <Application>Microsoft Office PowerPoint</Application>
  <DocSecurity>0</DocSecurity>
  <PresentationFormat>A4 Paper (210x297 mm)</PresentationFormat>
  <Paragraphs>1414</Paragraphs>
  <Slides>226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226</vt:i4>
      </vt:variant>
    </vt:vector>
  </HeadingPairs>
  <TitlesOfParts>
    <vt:vector size="236" baseType="lpstr">
      <vt:lpstr>Arial</vt:lpstr>
      <vt:lpstr>Calibri</vt:lpstr>
      <vt:lpstr>Calibri Light</vt:lpstr>
      <vt:lpstr>Comic Sans MS</vt:lpstr>
      <vt:lpstr>Fibel Nord</vt:lpstr>
      <vt:lpstr>Helvetica</vt:lpstr>
      <vt:lpstr>Kollektif</vt:lpstr>
      <vt:lpstr>NOTEWORTHY LIGHT</vt:lpstr>
      <vt:lpstr>NOTEWORTHY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siehe AB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Stephens, Tanne Maurine</dc:creator>
  <cp:keywords/>
  <dc:description/>
  <cp:lastModifiedBy>Stephens, Tanne Maurine</cp:lastModifiedBy>
  <cp:revision>1474</cp:revision>
  <dcterms:modified xsi:type="dcterms:W3CDTF">2023-08-29T09:07:16Z</dcterms:modified>
  <cp:category/>
  <dc:identifier/>
  <cp:contentStatus/>
  <dc:language/>
  <cp:version/>
</cp:coreProperties>
</file>